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wdp" ContentType="image/vnd.ms-photo"/>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9"/>
  </p:notesMasterIdLst>
  <p:handoutMasterIdLst>
    <p:handoutMasterId r:id="rId50"/>
  </p:handoutMasterIdLst>
  <p:sldIdLst>
    <p:sldId id="256" r:id="rId2"/>
    <p:sldId id="257" r:id="rId3"/>
    <p:sldId id="297" r:id="rId4"/>
    <p:sldId id="398" r:id="rId5"/>
    <p:sldId id="410" r:id="rId6"/>
    <p:sldId id="411" r:id="rId7"/>
    <p:sldId id="413" r:id="rId8"/>
    <p:sldId id="412" r:id="rId9"/>
    <p:sldId id="414" r:id="rId10"/>
    <p:sldId id="415" r:id="rId11"/>
    <p:sldId id="417" r:id="rId12"/>
    <p:sldId id="416" r:id="rId13"/>
    <p:sldId id="419" r:id="rId14"/>
    <p:sldId id="420" r:id="rId15"/>
    <p:sldId id="432" r:id="rId16"/>
    <p:sldId id="426" r:id="rId17"/>
    <p:sldId id="428" r:id="rId18"/>
    <p:sldId id="433" r:id="rId19"/>
    <p:sldId id="429" r:id="rId20"/>
    <p:sldId id="430" r:id="rId21"/>
    <p:sldId id="431" r:id="rId22"/>
    <p:sldId id="421" r:id="rId23"/>
    <p:sldId id="422" r:id="rId24"/>
    <p:sldId id="424" r:id="rId25"/>
    <p:sldId id="425" r:id="rId26"/>
    <p:sldId id="423" r:id="rId27"/>
    <p:sldId id="434" r:id="rId28"/>
    <p:sldId id="435" r:id="rId29"/>
    <p:sldId id="436" r:id="rId30"/>
    <p:sldId id="437" r:id="rId31"/>
    <p:sldId id="418" r:id="rId32"/>
    <p:sldId id="438" r:id="rId33"/>
    <p:sldId id="439" r:id="rId34"/>
    <p:sldId id="440" r:id="rId35"/>
    <p:sldId id="441" r:id="rId36"/>
    <p:sldId id="442" r:id="rId37"/>
    <p:sldId id="443" r:id="rId38"/>
    <p:sldId id="444" r:id="rId39"/>
    <p:sldId id="445" r:id="rId40"/>
    <p:sldId id="446" r:id="rId41"/>
    <p:sldId id="409" r:id="rId42"/>
    <p:sldId id="447" r:id="rId43"/>
    <p:sldId id="448" r:id="rId44"/>
    <p:sldId id="449" r:id="rId45"/>
    <p:sldId id="427" r:id="rId46"/>
    <p:sldId id="334" r:id="rId47"/>
    <p:sldId id="260" r:id="rId48"/>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74" userDrawn="1">
          <p15:clr>
            <a:srgbClr val="A4A3A4"/>
          </p15:clr>
        </p15:guide>
        <p15:guide id="2" pos="54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ús Rosel Martínez" initials="JRM" lastIdx="2" clrIdx="0">
    <p:extLst>
      <p:ext uri="{19B8F6BF-5375-455C-9EA6-DF929625EA0E}">
        <p15:presenceInfo xmlns:p15="http://schemas.microsoft.com/office/powerpoint/2012/main" xmlns="" userId="f1f0e823a184ee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120" autoAdjust="0"/>
  </p:normalViewPr>
  <p:slideViewPr>
    <p:cSldViewPr>
      <p:cViewPr varScale="1">
        <p:scale>
          <a:sx n="116" d="100"/>
          <a:sy n="116" d="100"/>
        </p:scale>
        <p:origin x="-1500" y="-114"/>
      </p:cViewPr>
      <p:guideLst>
        <p:guide orient="horz" pos="3974"/>
        <p:guide pos="5465"/>
      </p:guideLst>
    </p:cSldViewPr>
  </p:slideViewPr>
  <p:notesTextViewPr>
    <p:cViewPr>
      <p:scale>
        <a:sx n="3" d="2"/>
        <a:sy n="3" d="2"/>
      </p:scale>
      <p:origin x="0" y="0"/>
    </p:cViewPr>
  </p:notesTextViewPr>
  <p:sorterViewPr>
    <p:cViewPr>
      <p:scale>
        <a:sx n="100" d="100"/>
        <a:sy n="100" d="100"/>
      </p:scale>
      <p:origin x="0" y="0"/>
    </p:cViewPr>
  </p:sorterViewPr>
  <p:gridSpacing cx="73728263" cy="737282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8C2D9450-63A9-484B-892C-7851084E1122}" type="datetimeFigureOut">
              <a:rPr lang="es-ES" smtClean="0"/>
              <a:pPr/>
              <a:t>08/10/2019</a:t>
            </a:fld>
            <a:endParaRPr lang="es-E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A8CEF35-7E26-491F-AAA6-5DC93736E1B8}" type="slidenum">
              <a:rPr lang="es-ES" smtClean="0"/>
              <a:pPr/>
              <a:t>‹Nº›</a:t>
            </a:fld>
            <a:endParaRPr lang="es-ES"/>
          </a:p>
        </p:txBody>
      </p:sp>
    </p:spTree>
    <p:extLst>
      <p:ext uri="{BB962C8B-B14F-4D97-AF65-F5344CB8AC3E}">
        <p14:creationId xmlns:p14="http://schemas.microsoft.com/office/powerpoint/2010/main" xmlns="" val="1847999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9" y="0"/>
            <a:ext cx="2945659" cy="496332"/>
          </a:xfrm>
          <a:prstGeom prst="rect">
            <a:avLst/>
          </a:prstGeom>
        </p:spPr>
        <p:txBody>
          <a:bodyPr vert="horz" lIns="91360" tIns="45688" rIns="91360" bIns="45688" rtlCol="0"/>
          <a:lstStyle>
            <a:lvl1pPr algn="l">
              <a:defRPr sz="1200"/>
            </a:lvl1pPr>
          </a:lstStyle>
          <a:p>
            <a:endParaRPr lang="el-GR"/>
          </a:p>
        </p:txBody>
      </p:sp>
      <p:sp>
        <p:nvSpPr>
          <p:cNvPr id="3" name="2 - Θέση ημερομηνίας"/>
          <p:cNvSpPr>
            <a:spLocks noGrp="1"/>
          </p:cNvSpPr>
          <p:nvPr>
            <p:ph type="dt" idx="1"/>
          </p:nvPr>
        </p:nvSpPr>
        <p:spPr>
          <a:xfrm>
            <a:off x="3850452" y="0"/>
            <a:ext cx="2945659" cy="496332"/>
          </a:xfrm>
          <a:prstGeom prst="rect">
            <a:avLst/>
          </a:prstGeom>
        </p:spPr>
        <p:txBody>
          <a:bodyPr vert="horz" lIns="91360" tIns="45688" rIns="91360" bIns="45688" rtlCol="0"/>
          <a:lstStyle>
            <a:lvl1pPr algn="r">
              <a:defRPr sz="1200"/>
            </a:lvl1pPr>
          </a:lstStyle>
          <a:p>
            <a:fld id="{E62C10A0-F87B-4BFF-AD3A-8310E448460F}" type="datetimeFigureOut">
              <a:rPr lang="el-GR" smtClean="0"/>
              <a:pPr/>
              <a:t>8/10/2019</a:t>
            </a:fld>
            <a:endParaRPr lang="el-GR"/>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60" tIns="45688" rIns="91360" bIns="45688" rtlCol="0" anchor="ctr"/>
          <a:lstStyle/>
          <a:p>
            <a:endParaRPr lang="el-GR"/>
          </a:p>
        </p:txBody>
      </p:sp>
      <p:sp>
        <p:nvSpPr>
          <p:cNvPr id="5" name="4 - Θέση σημειώσεων"/>
          <p:cNvSpPr>
            <a:spLocks noGrp="1"/>
          </p:cNvSpPr>
          <p:nvPr>
            <p:ph type="body" sz="quarter" idx="3"/>
          </p:nvPr>
        </p:nvSpPr>
        <p:spPr>
          <a:xfrm>
            <a:off x="679768" y="4715155"/>
            <a:ext cx="5438140" cy="4466987"/>
          </a:xfrm>
          <a:prstGeom prst="rect">
            <a:avLst/>
          </a:prstGeom>
        </p:spPr>
        <p:txBody>
          <a:bodyPr vert="horz" lIns="91360" tIns="45688" rIns="91360" bIns="45688"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9" y="9428584"/>
            <a:ext cx="2945659" cy="496332"/>
          </a:xfrm>
          <a:prstGeom prst="rect">
            <a:avLst/>
          </a:prstGeom>
        </p:spPr>
        <p:txBody>
          <a:bodyPr vert="horz" lIns="91360" tIns="45688" rIns="91360" bIns="45688"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0452" y="9428584"/>
            <a:ext cx="2945659" cy="496332"/>
          </a:xfrm>
          <a:prstGeom prst="rect">
            <a:avLst/>
          </a:prstGeom>
        </p:spPr>
        <p:txBody>
          <a:bodyPr vert="horz" lIns="91360" tIns="45688" rIns="91360" bIns="45688" rtlCol="0" anchor="b"/>
          <a:lstStyle>
            <a:lvl1pPr algn="r">
              <a:defRPr sz="1200"/>
            </a:lvl1pPr>
          </a:lstStyle>
          <a:p>
            <a:fld id="{D51933F7-9C1D-42A8-B27F-F697341C8CBF}" type="slidenum">
              <a:rPr lang="el-GR" smtClean="0"/>
              <a:pPr/>
              <a:t>‹Nº›</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u="sng" dirty="0"/>
              <a:t>Guidelines for the Trainer</a:t>
            </a:r>
          </a:p>
          <a:p>
            <a:endParaRPr lang="el-GR" dirty="0"/>
          </a:p>
          <a:p>
            <a:r>
              <a:rPr lang="en-US" dirty="0"/>
              <a:t>This .</a:t>
            </a:r>
            <a:r>
              <a:rPr lang="en-US" dirty="0" err="1"/>
              <a:t>ppt</a:t>
            </a:r>
            <a:r>
              <a:rPr lang="en-US" dirty="0"/>
              <a:t> file is a template to be used from VET providers in order for them to prepare the training material. </a:t>
            </a:r>
          </a:p>
          <a:p>
            <a:endParaRPr lang="el-GR" dirty="0"/>
          </a:p>
          <a:p>
            <a:r>
              <a:rPr lang="en-US" dirty="0"/>
              <a:t>We suggest </a:t>
            </a:r>
            <a:r>
              <a:rPr lang="en-US" b="1" dirty="0"/>
              <a:t>30 up to 40 .</a:t>
            </a:r>
            <a:r>
              <a:rPr lang="en-US" b="1" dirty="0" err="1"/>
              <a:t>ppt</a:t>
            </a:r>
            <a:r>
              <a:rPr lang="en-US" b="1" dirty="0"/>
              <a:t> slides </a:t>
            </a:r>
            <a:r>
              <a:rPr lang="en-US" dirty="0"/>
              <a:t>for one (1) hour of the training program. </a:t>
            </a:r>
            <a:endParaRPr lang="el-GR" dirty="0"/>
          </a:p>
          <a:p>
            <a:endParaRPr lang="en-US" dirty="0"/>
          </a:p>
          <a:p>
            <a:r>
              <a:rPr lang="en-US" dirty="0"/>
              <a:t>There are 3 </a:t>
            </a:r>
            <a:r>
              <a:rPr lang="en-US" u="sng" dirty="0"/>
              <a:t>predefined slides </a:t>
            </a:r>
            <a:r>
              <a:rPr lang="en-US" dirty="0"/>
              <a:t>to be filled in by you, entitled “</a:t>
            </a:r>
            <a:r>
              <a:rPr lang="en-US" b="1" dirty="0"/>
              <a:t>Module Objectives</a:t>
            </a:r>
            <a:r>
              <a:rPr lang="en-US" dirty="0"/>
              <a:t>”, “</a:t>
            </a:r>
            <a:r>
              <a:rPr lang="en-US" b="1" dirty="0"/>
              <a:t>Conclusion</a:t>
            </a:r>
            <a:r>
              <a:rPr lang="en-US" dirty="0"/>
              <a:t>”, “</a:t>
            </a:r>
            <a:r>
              <a:rPr lang="en-US" b="1" dirty="0"/>
              <a:t>End of module</a:t>
            </a:r>
            <a:r>
              <a:rPr lang="en-US" dirty="0"/>
              <a:t>”. </a:t>
            </a:r>
            <a:endParaRPr lang="el-GR" dirty="0"/>
          </a:p>
          <a:p>
            <a:endParaRPr lang="en-US" dirty="0"/>
          </a:p>
          <a:p>
            <a:pPr lvl="0"/>
            <a:r>
              <a:rPr lang="en-US" dirty="0"/>
              <a:t>Material should be sent in editable format. </a:t>
            </a:r>
            <a:endParaRPr lang="el-GR" dirty="0"/>
          </a:p>
          <a:p>
            <a:pPr lvl="0"/>
            <a:endParaRPr lang="en-US" dirty="0"/>
          </a:p>
          <a:p>
            <a:pPr lvl="0">
              <a:buFont typeface="Wingdings" pitchFamily="2" charset="2"/>
              <a:buChar char="§"/>
            </a:pPr>
            <a:r>
              <a:rPr lang="en-US" dirty="0"/>
              <a:t>Suggested font: Arial</a:t>
            </a:r>
            <a:endParaRPr lang="el-GR" dirty="0"/>
          </a:p>
          <a:p>
            <a:pPr lvl="0">
              <a:buFont typeface="Wingdings" pitchFamily="2" charset="2"/>
              <a:buChar char="§"/>
            </a:pPr>
            <a:r>
              <a:rPr lang="en-US" dirty="0"/>
              <a:t>Required font size: 16</a:t>
            </a:r>
            <a:endParaRPr lang="el-GR" dirty="0"/>
          </a:p>
          <a:p>
            <a:pPr lvl="0">
              <a:buFont typeface="Wingdings" pitchFamily="2" charset="2"/>
              <a:buChar char="§"/>
            </a:pPr>
            <a:r>
              <a:rPr lang="en-US" dirty="0"/>
              <a:t>Suggested line spacing: 1,5</a:t>
            </a:r>
            <a:endParaRPr lang="el-GR" dirty="0"/>
          </a:p>
          <a:p>
            <a:pPr lvl="0">
              <a:buFont typeface="Wingdings" pitchFamily="2" charset="2"/>
              <a:buChar char="§"/>
            </a:pPr>
            <a:r>
              <a:rPr lang="en-US" dirty="0" err="1"/>
              <a:t>ppt</a:t>
            </a:r>
            <a:r>
              <a:rPr lang="en-US" dirty="0"/>
              <a:t>/</a:t>
            </a:r>
            <a:r>
              <a:rPr lang="en-US" dirty="0" err="1"/>
              <a:t>pptx</a:t>
            </a:r>
            <a:r>
              <a:rPr lang="en-US" dirty="0"/>
              <a:t> file should have a clear structure and defined units and unique slide titles</a:t>
            </a:r>
            <a:endParaRPr lang="el-GR" dirty="0"/>
          </a:p>
          <a:p>
            <a:pPr lvl="0">
              <a:buFont typeface="Wingdings" pitchFamily="2" charset="2"/>
              <a:buChar char="§"/>
            </a:pPr>
            <a:r>
              <a:rPr lang="en-US" dirty="0" err="1"/>
              <a:t>ppt</a:t>
            </a:r>
            <a:r>
              <a:rPr lang="en-US" dirty="0"/>
              <a:t>/</a:t>
            </a:r>
            <a:r>
              <a:rPr lang="en-US" dirty="0" err="1"/>
              <a:t>pptx</a:t>
            </a:r>
            <a:r>
              <a:rPr lang="en-US" dirty="0"/>
              <a:t> slide contents should not exceed the predefined margins</a:t>
            </a:r>
            <a:endParaRPr lang="el-GR" dirty="0"/>
          </a:p>
          <a:p>
            <a:pPr lvl="0">
              <a:buFont typeface="Wingdings" pitchFamily="2" charset="2"/>
              <a:buChar char="§"/>
            </a:pPr>
            <a:r>
              <a:rPr lang="en-US" dirty="0"/>
              <a:t>Images, diagrams etc should be accompanied with a description</a:t>
            </a:r>
            <a:endParaRPr lang="el-GR" dirty="0"/>
          </a:p>
          <a:p>
            <a:pPr lvl="0">
              <a:buFont typeface="Wingdings" pitchFamily="2" charset="2"/>
              <a:buChar char="§"/>
            </a:pPr>
            <a:r>
              <a:rPr lang="en-US" dirty="0"/>
              <a:t>If you want to include comprehension questions (multiple choice, multiple responses, true/false, matching etc.) to enhance users’ understanding of the theory, you should embody them in the </a:t>
            </a:r>
            <a:r>
              <a:rPr lang="en-US" dirty="0" err="1"/>
              <a:t>ppt</a:t>
            </a:r>
            <a:r>
              <a:rPr lang="en-US" dirty="0"/>
              <a:t>/</a:t>
            </a:r>
            <a:r>
              <a:rPr lang="en-US" dirty="0" err="1"/>
              <a:t>pptx</a:t>
            </a:r>
            <a:r>
              <a:rPr lang="en-US" dirty="0"/>
              <a:t> file.</a:t>
            </a:r>
            <a:endParaRPr lang="el-GR" dirty="0"/>
          </a:p>
          <a:p>
            <a:pPr lvl="0">
              <a:buFont typeface="Wingdings" pitchFamily="2" charset="2"/>
              <a:buChar char="§"/>
            </a:pPr>
            <a:r>
              <a:rPr lang="en-US" dirty="0"/>
              <a:t>Questions that will be used for self assessment and final assessment quizzes should follow a predefined format that will be sent from SQLearn in an .</a:t>
            </a:r>
            <a:r>
              <a:rPr lang="en-US" dirty="0" err="1"/>
              <a:t>xls</a:t>
            </a:r>
            <a:r>
              <a:rPr lang="en-US" dirty="0"/>
              <a:t> file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xmlns=""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xmlns=""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xmlns=""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bwsplumbing.com.my/index.php?ws=services&amp;sid=8810" TargetMode="External"/><Relationship Id="rId2" Type="http://schemas.openxmlformats.org/officeDocument/2006/relationships/hyperlink" Target="https://www.hotwater.com/lit/im/solar/320009.pdf" TargetMode="External"/><Relationship Id="rId1" Type="http://schemas.openxmlformats.org/officeDocument/2006/relationships/slideLayout" Target="../slideLayouts/slideLayout2.xml"/><Relationship Id="rId6" Type="http://schemas.openxmlformats.org/officeDocument/2006/relationships/hyperlink" Target="https://www.wbdg.org/FFC/NAVFAC/OPER/mo405.pdf" TargetMode="External"/><Relationship Id="rId5" Type="http://schemas.openxmlformats.org/officeDocument/2006/relationships/hyperlink" Target="https://www.youtube.com/watch?v=6du7U_TM9QI&amp;t=989s" TargetMode="External"/><Relationship Id="rId4" Type="http://schemas.openxmlformats.org/officeDocument/2006/relationships/hyperlink" Target="https://www.youtube.com/watch?v=sYClCV9R9c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0000" y="1773000"/>
            <a:ext cx="5038240" cy="1685865"/>
          </a:xfrm>
        </p:spPr>
        <p:txBody>
          <a:bodyPr anchor="b">
            <a:normAutofit fontScale="90000"/>
          </a:bodyPr>
          <a:lstStyle/>
          <a:p>
            <a:r>
              <a:rPr lang="es-ES" b="1" dirty="0">
                <a:effectLst>
                  <a:outerShdw blurRad="38100" dist="38100" dir="2700000" algn="tl">
                    <a:srgbClr val="000000">
                      <a:alpha val="43137"/>
                    </a:srgbClr>
                  </a:outerShdw>
                </a:effectLst>
              </a:rPr>
              <a:t>Unidad 3.3. PLAN DE MONITORIZACIÓN Y MANTENIMIENTO PREVENTIVO Y CORRECTIVO</a:t>
            </a:r>
            <a:endParaRPr lang="el-G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572000" y="3573016"/>
            <a:ext cx="4103688" cy="1752600"/>
          </a:xfrm>
        </p:spPr>
        <p:txBody>
          <a:bodyPr/>
          <a:lstStyle/>
          <a:p>
            <a:r>
              <a:rPr lang="es-ES" dirty="0"/>
              <a:t>Bloque 3: Sistemas de energía solar térmica para edificios</a:t>
            </a:r>
            <a:endParaRPr lang="el-GR" dirty="0"/>
          </a:p>
        </p:txBody>
      </p:sp>
    </p:spTree>
    <p:extLst>
      <p:ext uri="{BB962C8B-B14F-4D97-AF65-F5344CB8AC3E}">
        <p14:creationId xmlns:p14="http://schemas.microsoft.com/office/powerpoint/2010/main" xmlns=""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a:t>1. Algunas nociones básicas sobre el mantenimiento</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6299084" cy="369332"/>
          </a:xfrm>
          <a:prstGeom prst="rect">
            <a:avLst/>
          </a:prstGeom>
        </p:spPr>
        <p:txBody>
          <a:bodyPr wrap="square">
            <a:spAutoFit/>
          </a:bodyPr>
          <a:lstStyle/>
          <a:p>
            <a:pPr marL="285750" indent="-285750">
              <a:buFont typeface="Wingdings" panose="05000000000000000000" pitchFamily="2" charset="2"/>
              <a:buChar char="Ø"/>
            </a:pPr>
            <a:r>
              <a:rPr lang="es-ES" b="1" dirty="0"/>
              <a:t>El proceso general de resolución de problemas</a:t>
            </a:r>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252000" y="1942532"/>
            <a:ext cx="8434800" cy="2462213"/>
          </a:xfrm>
          <a:prstGeom prst="rect">
            <a:avLst/>
          </a:prstGeom>
        </p:spPr>
        <p:txBody>
          <a:bodyPr wrap="square">
            <a:spAutoFit/>
          </a:bodyPr>
          <a:lstStyle/>
          <a:p>
            <a:pPr marL="285750" indent="-285750">
              <a:buFont typeface="Wingdings" panose="05000000000000000000" pitchFamily="2" charset="2"/>
              <a:buChar char="§"/>
            </a:pPr>
            <a:r>
              <a:rPr lang="es-ES" sz="1400" b="1" dirty="0"/>
              <a:t>PROBLEMAS GENERALES Y ESPECÍFICOS DEL DOMINIO</a:t>
            </a:r>
            <a:r>
              <a:rPr lang="es-ES" sz="1400" dirty="0"/>
              <a:t>. Muchos problemas se resuelven con sentido común y conocimiento general (por ejemplo: cómo ir a trabajar cuando se le pincha una llanta). Este no es el caso de muchos otros, especialmente en los campos de trabajo, que requieren muchos conocimientos específicos o de </a:t>
            </a:r>
            <a:r>
              <a:rPr lang="es-ES" sz="1400" b="1" dirty="0"/>
              <a:t>dominio</a:t>
            </a:r>
            <a:r>
              <a:rPr lang="es-ES" sz="1400" dirty="0"/>
              <a:t> (por ejemplo: cómo reparar un colector solar plano con una fuga).</a:t>
            </a:r>
          </a:p>
          <a:p>
            <a:pPr marL="285750" indent="-285750">
              <a:buFont typeface="Wingdings" panose="05000000000000000000" pitchFamily="2" charset="2"/>
              <a:buChar char="§"/>
            </a:pPr>
            <a:r>
              <a:rPr lang="es-ES" sz="1400" b="1" dirty="0"/>
              <a:t>METODOLOGÍA DE RESOLUCIÓN DE PROBLEMAS</a:t>
            </a:r>
            <a:r>
              <a:rPr lang="es-ES" sz="1400" dirty="0"/>
              <a:t>. Los enfoques estructurados para la resolución de problemas aumentan las posibilidades de resolver problemas (de dominio) de manera oportuna. Se basan en la experiencia:</a:t>
            </a:r>
            <a:r>
              <a:rPr lang="en-US" sz="1400" dirty="0"/>
              <a:t> </a:t>
            </a:r>
            <a:r>
              <a:rPr lang="en-US" sz="1400" b="1" dirty="0"/>
              <a:t> </a:t>
            </a:r>
          </a:p>
          <a:p>
            <a:pPr marL="542925" indent="-285750">
              <a:buFont typeface="Symbol" panose="05050102010706020507" pitchFamily="18" charset="2"/>
              <a:buChar char="-"/>
            </a:pPr>
            <a:r>
              <a:rPr lang="es-ES" sz="1400" dirty="0"/>
              <a:t>En primer lugar</a:t>
            </a:r>
            <a:r>
              <a:rPr lang="es-ES" sz="1400" b="1" dirty="0"/>
              <a:t>, defina el problema </a:t>
            </a:r>
            <a:r>
              <a:rPr lang="es-ES" sz="1400" dirty="0"/>
              <a:t>y empiece a </a:t>
            </a:r>
            <a:r>
              <a:rPr lang="es-ES" sz="1400" b="1" dirty="0"/>
              <a:t>recopilar información</a:t>
            </a:r>
            <a:r>
              <a:rPr lang="es-ES" sz="1400" dirty="0"/>
              <a:t>,</a:t>
            </a:r>
          </a:p>
          <a:p>
            <a:pPr marL="542925" indent="-285750">
              <a:buFont typeface="Symbol" panose="05050102010706020507" pitchFamily="18" charset="2"/>
              <a:buChar char="-"/>
            </a:pPr>
            <a:r>
              <a:rPr lang="es-ES" sz="1400" dirty="0"/>
              <a:t>A continuación, se </a:t>
            </a:r>
            <a:r>
              <a:rPr lang="es-ES" sz="1400" b="1" dirty="0"/>
              <a:t>analizan los datos </a:t>
            </a:r>
            <a:r>
              <a:rPr lang="es-ES" sz="1400" dirty="0"/>
              <a:t>recopilados y se </a:t>
            </a:r>
            <a:r>
              <a:rPr lang="es-ES" sz="1400" b="1" dirty="0"/>
              <a:t>eliminan variables </a:t>
            </a:r>
            <a:r>
              <a:rPr lang="es-ES" sz="1400" dirty="0"/>
              <a:t>o causas potenciales.  </a:t>
            </a:r>
          </a:p>
          <a:p>
            <a:pPr marL="542925" indent="-285750">
              <a:buFont typeface="Symbol" panose="05050102010706020507" pitchFamily="18" charset="2"/>
              <a:buChar char="-"/>
            </a:pPr>
            <a:r>
              <a:rPr lang="es-ES" sz="1400" dirty="0"/>
              <a:t>A partir de ahí, se propone una </a:t>
            </a:r>
            <a:r>
              <a:rPr lang="es-ES" sz="1400" b="1" dirty="0"/>
              <a:t>hipótesis</a:t>
            </a:r>
            <a:r>
              <a:rPr lang="es-ES" sz="1400" dirty="0"/>
              <a:t> y luego se prueba la hipótesis.  </a:t>
            </a:r>
          </a:p>
          <a:p>
            <a:pPr marL="542925" indent="-285750">
              <a:buFont typeface="Symbol" panose="05050102010706020507" pitchFamily="18" charset="2"/>
              <a:buChar char="-"/>
            </a:pPr>
            <a:r>
              <a:rPr lang="es-ES" sz="1400" dirty="0"/>
              <a:t>Esto probablemente será un proceso iterativo hasta que usted </a:t>
            </a:r>
            <a:r>
              <a:rPr lang="es-ES" sz="1400" b="1" dirty="0"/>
              <a:t>determine una solución</a:t>
            </a:r>
            <a:r>
              <a:rPr lang="es-ES" sz="1400" dirty="0"/>
              <a:t>. </a:t>
            </a:r>
            <a:endParaRPr lang="en-US" sz="1400" dirty="0"/>
          </a:p>
        </p:txBody>
      </p:sp>
      <p:pic>
        <p:nvPicPr>
          <p:cNvPr id="6" name="Picture 5"/>
          <p:cNvPicPr>
            <a:picLocks noChangeAspect="1"/>
          </p:cNvPicPr>
          <p:nvPr/>
        </p:nvPicPr>
        <p:blipFill>
          <a:blip r:embed="rId2" cstate="print"/>
          <a:stretch>
            <a:fillRect/>
          </a:stretch>
        </p:blipFill>
        <p:spPr>
          <a:xfrm>
            <a:off x="3060000" y="4365000"/>
            <a:ext cx="5281997" cy="1655725"/>
          </a:xfrm>
          <a:prstGeom prst="rect">
            <a:avLst/>
          </a:prstGeom>
          <a:ln>
            <a:solidFill>
              <a:schemeClr val="tx1"/>
            </a:solidFill>
          </a:ln>
        </p:spPr>
      </p:pic>
      <p:sp>
        <p:nvSpPr>
          <p:cNvPr id="9" name="Rectangle 8"/>
          <p:cNvSpPr/>
          <p:nvPr/>
        </p:nvSpPr>
        <p:spPr>
          <a:xfrm>
            <a:off x="252000" y="4365000"/>
            <a:ext cx="2769387" cy="954107"/>
          </a:xfrm>
          <a:prstGeom prst="rect">
            <a:avLst/>
          </a:prstGeom>
        </p:spPr>
        <p:txBody>
          <a:bodyPr wrap="square">
            <a:spAutoFit/>
          </a:bodyPr>
          <a:lstStyle/>
          <a:p>
            <a:pPr marL="542925" indent="-285750">
              <a:buFont typeface="Symbol" panose="05050102010706020507" pitchFamily="18" charset="2"/>
              <a:buChar char="-"/>
            </a:pPr>
            <a:r>
              <a:rPr lang="es-ES" sz="1400" dirty="0"/>
              <a:t>Documentar los hallazgos a lo largo del camino es clave para tener una resolución exitosa.</a:t>
            </a:r>
          </a:p>
        </p:txBody>
      </p:sp>
    </p:spTree>
    <p:extLst>
      <p:ext uri="{BB962C8B-B14F-4D97-AF65-F5344CB8AC3E}">
        <p14:creationId xmlns:p14="http://schemas.microsoft.com/office/powerpoint/2010/main" xmlns="" val="132428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a:t>1. Algunas nociones básicas sobre el mantenimiento</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1"/>
            <a:ext cx="4067084" cy="646331"/>
          </a:xfrm>
          <a:prstGeom prst="rect">
            <a:avLst/>
          </a:prstGeom>
        </p:spPr>
        <p:txBody>
          <a:bodyPr wrap="square">
            <a:spAutoFit/>
          </a:bodyPr>
          <a:lstStyle/>
          <a:p>
            <a:pPr marL="285750" indent="-285750">
              <a:buFont typeface="Wingdings" panose="05000000000000000000" pitchFamily="2" charset="2"/>
              <a:buChar char="Ø"/>
            </a:pPr>
            <a:r>
              <a:rPr lang="en-US" b="1" dirty="0" err="1"/>
              <a:t>Gestión</a:t>
            </a:r>
            <a:r>
              <a:rPr lang="en-US" b="1" dirty="0"/>
              <a:t> de </a:t>
            </a:r>
            <a:r>
              <a:rPr lang="en-US" b="1" dirty="0" err="1"/>
              <a:t>mantenimiento</a:t>
            </a:r>
            <a:endParaRPr lang="en-US" b="1" dirty="0"/>
          </a:p>
          <a:p>
            <a:pPr marL="285750" indent="-285750"/>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180000" y="1942532"/>
            <a:ext cx="8856000" cy="2277547"/>
          </a:xfrm>
          <a:prstGeom prst="rect">
            <a:avLst/>
          </a:prstGeom>
        </p:spPr>
        <p:txBody>
          <a:bodyPr wrap="square">
            <a:spAutoFit/>
          </a:bodyPr>
          <a:lstStyle/>
          <a:p>
            <a:pPr marL="285750" indent="-285750">
              <a:buFont typeface="Wingdings" panose="05000000000000000000" pitchFamily="2" charset="2"/>
              <a:buChar char="§"/>
            </a:pPr>
            <a:r>
              <a:rPr lang="es-ES" sz="1400" dirty="0"/>
              <a:t>Cualquier industria, compañía de servicios u organización sin fines de lucro opera en base a recursos y tecnología que se espera que tengan algún tipo de necesidad de mantenimiento. Tal mantenimiento es:</a:t>
            </a:r>
          </a:p>
          <a:p>
            <a:pPr marL="285750" indent="-285750"/>
            <a:r>
              <a:rPr lang="es-ES" sz="1400" dirty="0"/>
              <a:t>- 	</a:t>
            </a:r>
            <a:r>
              <a:rPr lang="es-ES" sz="1400" b="1" dirty="0"/>
              <a:t>Organizado</a:t>
            </a:r>
            <a:r>
              <a:rPr lang="es-ES" sz="1400" dirty="0"/>
              <a:t> y provisto por sus propios medios (departamento de mantenimiento).</a:t>
            </a:r>
          </a:p>
          <a:p>
            <a:pPr marL="285750" indent="-285750"/>
            <a:r>
              <a:rPr lang="es-ES" sz="1400" dirty="0"/>
              <a:t>-	</a:t>
            </a:r>
            <a:r>
              <a:rPr lang="es-ES" sz="1400" b="1" dirty="0"/>
              <a:t>Subcontratado</a:t>
            </a:r>
            <a:r>
              <a:rPr lang="es-ES" sz="1400" dirty="0"/>
              <a:t>, o contratado a otras empresas especializadas en Mantenimiento y Reparación.</a:t>
            </a:r>
          </a:p>
          <a:p>
            <a:pPr marL="285750" indent="-285750">
              <a:buFontTx/>
              <a:buChar char="-"/>
            </a:pPr>
            <a:r>
              <a:rPr lang="es-ES" sz="1400" b="1" dirty="0"/>
              <a:t>Proporcionado</a:t>
            </a:r>
            <a:r>
              <a:rPr lang="es-ES" sz="1400" dirty="0"/>
              <a:t>s por propietarios/proveedores de tecnología/servicios contratados (suministro de energía, etc.). </a:t>
            </a:r>
          </a:p>
          <a:p>
            <a:pPr marL="285750" indent="-285750">
              <a:buFont typeface="Wingdings" panose="05000000000000000000" pitchFamily="2" charset="2"/>
              <a:buChar char="§"/>
            </a:pPr>
            <a:r>
              <a:rPr lang="es-ES" sz="1400" dirty="0"/>
              <a:t>De todos modos, como cualquier otro trabajo complejo, el mantenimiento debe ser ejecutado y gestionado. </a:t>
            </a:r>
          </a:p>
          <a:p>
            <a:pPr marL="285750" indent="-285750">
              <a:buFont typeface="Wingdings" panose="05000000000000000000" pitchFamily="2" charset="2"/>
              <a:buChar char="§"/>
            </a:pPr>
            <a:r>
              <a:rPr lang="es-ES" sz="1400" dirty="0"/>
              <a:t>Ingenieros, técnicos y trabajadores realizan las tareas de mantenimiento (técnico).</a:t>
            </a:r>
          </a:p>
          <a:p>
            <a:pPr marL="285750" indent="-285750">
              <a:buFont typeface="Wingdings" panose="05000000000000000000" pitchFamily="2" charset="2"/>
              <a:buChar char="§"/>
            </a:pPr>
            <a:r>
              <a:rPr lang="es-ES" sz="1400" dirty="0"/>
              <a:t>Los gerentes de mantenimiento básicamente planifican, organizan, dirigen y controlan el trabajo de mantenimiento de acuerdo con la estrategia y los objetivos del negocio.</a:t>
            </a:r>
          </a:p>
          <a:p>
            <a:pPr marL="285750" indent="-285750">
              <a:buFont typeface="Wingdings" panose="05000000000000000000" pitchFamily="2" charset="2"/>
              <a:buChar char="§"/>
            </a:pPr>
            <a:endParaRPr lang="en-US" sz="1600" dirty="0"/>
          </a:p>
        </p:txBody>
      </p:sp>
      <p:pic>
        <p:nvPicPr>
          <p:cNvPr id="7" name="Picture 6"/>
          <p:cNvPicPr>
            <a:picLocks noChangeAspect="1"/>
          </p:cNvPicPr>
          <p:nvPr/>
        </p:nvPicPr>
        <p:blipFill>
          <a:blip r:embed="rId2" cstate="print"/>
          <a:stretch>
            <a:fillRect/>
          </a:stretch>
        </p:blipFill>
        <p:spPr>
          <a:xfrm>
            <a:off x="1836000" y="4221000"/>
            <a:ext cx="5001911" cy="1930514"/>
          </a:xfrm>
          <a:prstGeom prst="rect">
            <a:avLst/>
          </a:prstGeom>
          <a:ln>
            <a:solidFill>
              <a:schemeClr val="tx1"/>
            </a:solidFill>
          </a:ln>
        </p:spPr>
      </p:pic>
    </p:spTree>
    <p:extLst>
      <p:ext uri="{BB962C8B-B14F-4D97-AF65-F5344CB8AC3E}">
        <p14:creationId xmlns:p14="http://schemas.microsoft.com/office/powerpoint/2010/main" xmlns="" val="164247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a:t>1. Algunas nociones básicas sobre el mantenimiento</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3131084" cy="369332"/>
          </a:xfrm>
          <a:prstGeom prst="rect">
            <a:avLst/>
          </a:prstGeom>
        </p:spPr>
        <p:txBody>
          <a:bodyPr wrap="square">
            <a:spAutoFit/>
          </a:bodyPr>
          <a:lstStyle/>
          <a:p>
            <a:pPr marL="285750" indent="-285750">
              <a:buFont typeface="Wingdings" panose="05000000000000000000" pitchFamily="2" charset="2"/>
              <a:buChar char="Ø"/>
            </a:pPr>
            <a:r>
              <a:rPr lang="en-US" b="1" dirty="0" err="1"/>
              <a:t>Gestión</a:t>
            </a:r>
            <a:r>
              <a:rPr lang="en-US" b="1" dirty="0"/>
              <a:t> de </a:t>
            </a:r>
            <a:r>
              <a:rPr lang="en-US" b="1" dirty="0" err="1"/>
              <a:t>mantenimiento</a:t>
            </a:r>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180000" y="1942532"/>
            <a:ext cx="4608001" cy="4308872"/>
          </a:xfrm>
          <a:prstGeom prst="rect">
            <a:avLst/>
          </a:prstGeom>
        </p:spPr>
        <p:txBody>
          <a:bodyPr wrap="square">
            <a:spAutoFit/>
          </a:bodyPr>
          <a:lstStyle/>
          <a:p>
            <a:pPr marL="285750" indent="-285750">
              <a:buFont typeface="Wingdings" panose="05000000000000000000" pitchFamily="2" charset="2"/>
              <a:buChar char="§"/>
            </a:pPr>
            <a:r>
              <a:rPr lang="es-ES" sz="1500" dirty="0"/>
              <a:t>Los objetivos básicos de la gestión del mantenimiento son </a:t>
            </a:r>
            <a:r>
              <a:rPr lang="es-ES" sz="1500" b="1" dirty="0"/>
              <a:t>controlar los recursos, el tiempo y los costes </a:t>
            </a:r>
            <a:r>
              <a:rPr lang="es-ES" sz="1500" dirty="0"/>
              <a:t>para garantizar la eficiencia y la adecuación de las operaciones de mantenimiento y evitar el desperdicio de recursos o los períodos de inactividad debidos a equipos defectuosos. </a:t>
            </a:r>
          </a:p>
          <a:p>
            <a:pPr marL="285750" indent="-285750">
              <a:buFont typeface="Wingdings" panose="05000000000000000000" pitchFamily="2" charset="2"/>
              <a:buChar char="§"/>
            </a:pPr>
            <a:r>
              <a:rPr lang="es-ES" sz="1500" dirty="0"/>
              <a:t>Algunas de las tareas de gestión de mantenimiento son:</a:t>
            </a:r>
            <a:endParaRPr lang="en-US" sz="1500" b="1" dirty="0"/>
          </a:p>
          <a:p>
            <a:pPr marL="628650" lvl="1" indent="-285750">
              <a:buFont typeface="Symbol" panose="05050102010706020507" pitchFamily="18" charset="2"/>
              <a:buChar char="-"/>
            </a:pPr>
            <a:r>
              <a:rPr lang="es-ES" sz="1400" b="1" dirty="0"/>
              <a:t>Analizar el trabajo y los sistemas.</a:t>
            </a:r>
          </a:p>
          <a:p>
            <a:pPr marL="628650" lvl="1" indent="-285750">
              <a:buFont typeface="Symbol" panose="05050102010706020507" pitchFamily="18" charset="2"/>
              <a:buChar char="-"/>
            </a:pPr>
            <a:r>
              <a:rPr lang="es-ES" sz="1400" b="1" dirty="0"/>
              <a:t>Definir y mejorar los procedimientos y/o servicios de mantenimiento.</a:t>
            </a:r>
          </a:p>
          <a:p>
            <a:pPr marL="628650" lvl="1" indent="-285750">
              <a:buFont typeface="Symbol" panose="05050102010706020507" pitchFamily="18" charset="2"/>
              <a:buChar char="-"/>
            </a:pPr>
            <a:r>
              <a:rPr lang="es-ES" sz="1400" b="1" dirty="0"/>
              <a:t>Elija las herramientas de mantenimiento adecuadas.</a:t>
            </a:r>
          </a:p>
          <a:p>
            <a:pPr marL="628650" lvl="1" indent="-285750">
              <a:buFont typeface="Symbol" panose="05050102010706020507" pitchFamily="18" charset="2"/>
              <a:buChar char="-"/>
            </a:pPr>
            <a:r>
              <a:rPr lang="es-ES" sz="1400" b="1" dirty="0"/>
              <a:t>Programación adecuada del trabajo.</a:t>
            </a:r>
          </a:p>
          <a:p>
            <a:pPr marL="628650" lvl="1" indent="-285750">
              <a:buFont typeface="Symbol" panose="05050102010706020507" pitchFamily="18" charset="2"/>
              <a:buChar char="-"/>
            </a:pPr>
            <a:r>
              <a:rPr lang="es-ES" sz="1400" b="1" dirty="0"/>
              <a:t>Control de costes de mantenimiento.</a:t>
            </a:r>
          </a:p>
          <a:p>
            <a:pPr marL="628650" lvl="1" indent="-285750">
              <a:buFont typeface="Symbol" panose="05050102010706020507" pitchFamily="18" charset="2"/>
              <a:buChar char="-"/>
            </a:pPr>
            <a:r>
              <a:rPr lang="es-ES" sz="1400" b="1" dirty="0"/>
              <a:t>Asegurar el cumplimiento de las normas de mantenimiento (OSHA, etc.).</a:t>
            </a:r>
          </a:p>
          <a:p>
            <a:pPr marL="628650" lvl="1" indent="-285750">
              <a:buFont typeface="Symbol" panose="05050102010706020507" pitchFamily="18" charset="2"/>
              <a:buChar char="-"/>
            </a:pPr>
            <a:r>
              <a:rPr lang="es-ES" sz="1400" b="1" dirty="0"/>
              <a:t>Capacitar al personal de mantenimiento.</a:t>
            </a:r>
          </a:p>
          <a:p>
            <a:pPr marL="628650" lvl="1" indent="-285750">
              <a:buFont typeface="Symbol" panose="05050102010706020507" pitchFamily="18" charset="2"/>
              <a:buChar char="-"/>
            </a:pPr>
            <a:r>
              <a:rPr lang="es-ES" sz="1400" b="1" dirty="0"/>
              <a:t>Trabajar en las relaciones con los clientes.</a:t>
            </a:r>
            <a:endParaRPr lang="en-US" sz="1400" b="1" dirty="0"/>
          </a:p>
        </p:txBody>
      </p:sp>
      <p:grpSp>
        <p:nvGrpSpPr>
          <p:cNvPr id="13" name="Group 12"/>
          <p:cNvGrpSpPr/>
          <p:nvPr/>
        </p:nvGrpSpPr>
        <p:grpSpPr>
          <a:xfrm>
            <a:off x="4716000" y="1741666"/>
            <a:ext cx="3959689" cy="4567059"/>
            <a:chOff x="4716000" y="1741666"/>
            <a:chExt cx="3959689" cy="4567059"/>
          </a:xfrm>
        </p:grpSpPr>
        <p:grpSp>
          <p:nvGrpSpPr>
            <p:cNvPr id="11" name="Group 10"/>
            <p:cNvGrpSpPr/>
            <p:nvPr/>
          </p:nvGrpSpPr>
          <p:grpSpPr>
            <a:xfrm>
              <a:off x="4716000" y="1741666"/>
              <a:ext cx="3954830" cy="4567059"/>
              <a:chOff x="4716000" y="1741666"/>
              <a:chExt cx="3954830" cy="4567059"/>
            </a:xfrm>
          </p:grpSpPr>
          <p:pic>
            <p:nvPicPr>
              <p:cNvPr id="7" name="Picture 6"/>
              <p:cNvPicPr>
                <a:picLocks noChangeAspect="1"/>
              </p:cNvPicPr>
              <p:nvPr/>
            </p:nvPicPr>
            <p:blipFill rotWithShape="1">
              <a:blip r:embed="rId2" cstate="print"/>
              <a:srcRect t="1" b="-4947"/>
              <a:stretch/>
            </p:blipFill>
            <p:spPr>
              <a:xfrm>
                <a:off x="4758883" y="1741666"/>
                <a:ext cx="3911947" cy="3055334"/>
              </a:xfrm>
              <a:prstGeom prst="rect">
                <a:avLst/>
              </a:prstGeom>
              <a:ln>
                <a:solidFill>
                  <a:schemeClr val="tx1"/>
                </a:solidFill>
              </a:ln>
            </p:spPr>
          </p:pic>
          <p:pic>
            <p:nvPicPr>
              <p:cNvPr id="9" name="Picture 8"/>
              <p:cNvPicPr>
                <a:picLocks noChangeAspect="1"/>
              </p:cNvPicPr>
              <p:nvPr/>
            </p:nvPicPr>
            <p:blipFill>
              <a:blip r:embed="rId3" cstate="print"/>
              <a:stretch>
                <a:fillRect/>
              </a:stretch>
            </p:blipFill>
            <p:spPr>
              <a:xfrm>
                <a:off x="4716000" y="4293000"/>
                <a:ext cx="1529075" cy="2015725"/>
              </a:xfrm>
              <a:prstGeom prst="rect">
                <a:avLst/>
              </a:prstGeom>
              <a:ln>
                <a:solidFill>
                  <a:schemeClr val="tx1"/>
                </a:solidFill>
              </a:ln>
            </p:spPr>
          </p:pic>
        </p:grpSp>
        <p:pic>
          <p:nvPicPr>
            <p:cNvPr id="12" name="Picture 11"/>
            <p:cNvPicPr>
              <a:picLocks noChangeAspect="1"/>
            </p:cNvPicPr>
            <p:nvPr/>
          </p:nvPicPr>
          <p:blipFill>
            <a:blip r:embed="rId4" cstate="print"/>
            <a:stretch>
              <a:fillRect/>
            </a:stretch>
          </p:blipFill>
          <p:spPr>
            <a:xfrm>
              <a:off x="6444001" y="4726569"/>
              <a:ext cx="2231688" cy="1582156"/>
            </a:xfrm>
            <a:prstGeom prst="rect">
              <a:avLst/>
            </a:prstGeom>
            <a:ln>
              <a:solidFill>
                <a:schemeClr val="tx1"/>
              </a:solidFill>
            </a:ln>
          </p:spPr>
        </p:pic>
      </p:grpSp>
    </p:spTree>
    <p:extLst>
      <p:ext uri="{BB962C8B-B14F-4D97-AF65-F5344CB8AC3E}">
        <p14:creationId xmlns:p14="http://schemas.microsoft.com/office/powerpoint/2010/main" xmlns="" val="383600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a:t>1. Algunas nociones básicas sobre el mantenimiento</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413000"/>
            <a:ext cx="6227084" cy="369332"/>
          </a:xfrm>
          <a:prstGeom prst="rect">
            <a:avLst/>
          </a:prstGeom>
        </p:spPr>
        <p:txBody>
          <a:bodyPr wrap="square">
            <a:spAutoFit/>
          </a:bodyPr>
          <a:lstStyle/>
          <a:p>
            <a:pPr marL="285750" indent="-285750">
              <a:buFont typeface="Wingdings" panose="05000000000000000000" pitchFamily="2" charset="2"/>
              <a:buChar char="Ø"/>
            </a:pPr>
            <a:r>
              <a:rPr lang="es-ES" b="1" dirty="0"/>
              <a:t>Competencias de los técnicos de mantenimiento</a:t>
            </a:r>
            <a:endParaRPr lang="en-US" b="1" dirty="0"/>
          </a:p>
        </p:txBody>
      </p:sp>
      <p:pic>
        <p:nvPicPr>
          <p:cNvPr id="5" name="Picture 4"/>
          <p:cNvPicPr>
            <a:picLocks noChangeAspect="1"/>
          </p:cNvPicPr>
          <p:nvPr/>
        </p:nvPicPr>
        <p:blipFill>
          <a:blip r:embed="rId2" cstate="print"/>
          <a:stretch>
            <a:fillRect/>
          </a:stretch>
        </p:blipFill>
        <p:spPr>
          <a:xfrm>
            <a:off x="4356080" y="3285000"/>
            <a:ext cx="4319608" cy="3023725"/>
          </a:xfrm>
          <a:prstGeom prst="rect">
            <a:avLst/>
          </a:prstGeom>
          <a:ln>
            <a:solidFill>
              <a:schemeClr val="tx1"/>
            </a:solidFill>
          </a:ln>
        </p:spPr>
      </p:pic>
      <p:sp>
        <p:nvSpPr>
          <p:cNvPr id="6" name="Rectangle 5">
            <a:extLst>
              <a:ext uri="{FF2B5EF4-FFF2-40B4-BE49-F238E27FC236}">
                <a16:creationId xmlns:a16="http://schemas.microsoft.com/office/drawing/2014/main" xmlns="" id="{5BA950B9-E51C-4452-AF6F-E31417431158}"/>
              </a:ext>
            </a:extLst>
          </p:cNvPr>
          <p:cNvSpPr/>
          <p:nvPr/>
        </p:nvSpPr>
        <p:spPr>
          <a:xfrm>
            <a:off x="396000" y="1773000"/>
            <a:ext cx="8146799" cy="1384995"/>
          </a:xfrm>
          <a:prstGeom prst="rect">
            <a:avLst/>
          </a:prstGeom>
        </p:spPr>
        <p:txBody>
          <a:bodyPr wrap="square">
            <a:spAutoFit/>
          </a:bodyPr>
          <a:lstStyle/>
          <a:p>
            <a:pPr marL="285750" indent="-285750">
              <a:buFont typeface="Wingdings" panose="05000000000000000000" pitchFamily="2" charset="2"/>
              <a:buChar char="§"/>
            </a:pPr>
            <a:r>
              <a:rPr lang="es-ES" sz="1400" dirty="0"/>
              <a:t>Como con cualquier otro profesional, los conocimientos del técnico de mantenimiento son una mezcla de:</a:t>
            </a:r>
          </a:p>
          <a:p>
            <a:pPr marL="285750" indent="-285750"/>
            <a:r>
              <a:rPr lang="es-ES" sz="1400" dirty="0"/>
              <a:t>	Habilidades específicas del dominio. Conocimientos y habilidades distintivas de un campo de mantenimiento determinado.</a:t>
            </a:r>
          </a:p>
          <a:p>
            <a:pPr marL="285750" indent="-285750"/>
            <a:r>
              <a:rPr lang="es-ES" sz="1400" dirty="0"/>
              <a:t>	Habilidades comunes. Esta es una habilidad más transferible a través de los campos de mantenimiento.</a:t>
            </a:r>
          </a:p>
          <a:p>
            <a:pPr marL="285750" indent="-285750"/>
            <a:r>
              <a:rPr lang="es-ES" sz="1400" dirty="0"/>
              <a:t>	Habilidades genéricas (profesionales). Social y personal para la integración y adaptación. </a:t>
            </a:r>
          </a:p>
          <a:p>
            <a:pPr marL="285750" indent="-285750">
              <a:buFont typeface="Wingdings" panose="05000000000000000000" pitchFamily="2" charset="2"/>
              <a:buChar char="§"/>
            </a:pPr>
            <a:r>
              <a:rPr lang="es-ES" sz="1400" dirty="0"/>
              <a:t>Para ilustrar, las competencias generales de mantenimiento incluyen:</a:t>
            </a:r>
            <a:endParaRPr lang="en-US" sz="1400" dirty="0"/>
          </a:p>
        </p:txBody>
      </p:sp>
      <p:sp>
        <p:nvSpPr>
          <p:cNvPr id="7" name="Rectangle 6"/>
          <p:cNvSpPr/>
          <p:nvPr/>
        </p:nvSpPr>
        <p:spPr>
          <a:xfrm>
            <a:off x="324000" y="3008017"/>
            <a:ext cx="4032080" cy="3662541"/>
          </a:xfrm>
          <a:prstGeom prst="rect">
            <a:avLst/>
          </a:prstGeom>
        </p:spPr>
        <p:txBody>
          <a:bodyPr wrap="square">
            <a:spAutoFit/>
          </a:bodyPr>
          <a:lstStyle/>
          <a:p>
            <a:pPr marL="628650" lvl="1" indent="-285750">
              <a:buFont typeface="Symbol" panose="05050102010706020507" pitchFamily="18" charset="2"/>
              <a:buChar char="-"/>
            </a:pPr>
            <a:r>
              <a:rPr lang="es-ES" sz="1500" b="1" dirty="0">
                <a:solidFill>
                  <a:prstClr val="black"/>
                </a:solidFill>
              </a:rPr>
              <a:t>Realizar las habilidades comerciales específicas:</a:t>
            </a:r>
          </a:p>
          <a:p>
            <a:pPr marL="628650" lvl="1" indent="-285750"/>
            <a:r>
              <a:rPr lang="es-ES" sz="1400" dirty="0">
                <a:solidFill>
                  <a:prstClr val="black"/>
                </a:solidFill>
              </a:rPr>
              <a:t>		Realice las llamadas de servicio.</a:t>
            </a:r>
          </a:p>
          <a:p>
            <a:pPr marL="628650" lvl="1" indent="-285750"/>
            <a:r>
              <a:rPr lang="es-ES" sz="1400" dirty="0">
                <a:solidFill>
                  <a:prstClr val="black"/>
                </a:solidFill>
              </a:rPr>
              <a:t>		Ejecutar planes de mantenimiento.</a:t>
            </a:r>
          </a:p>
          <a:p>
            <a:pPr marL="628650" lvl="1" indent="-285750"/>
            <a:r>
              <a:rPr lang="es-ES" sz="1400" dirty="0">
                <a:solidFill>
                  <a:prstClr val="black"/>
                </a:solidFill>
              </a:rPr>
              <a:t>		Monitorear los sistemas/instalaciones.</a:t>
            </a:r>
          </a:p>
          <a:p>
            <a:pPr marL="628650" lvl="1" indent="-285750"/>
            <a:r>
              <a:rPr lang="es-ES" sz="1400" dirty="0">
                <a:solidFill>
                  <a:prstClr val="black"/>
                </a:solidFill>
              </a:rPr>
              <a:t>		Mantener las herramientas y el equipo.</a:t>
            </a:r>
          </a:p>
          <a:p>
            <a:pPr marL="628650" lvl="1" indent="-285750">
              <a:buFont typeface="Symbol" panose="05050102010706020507" pitchFamily="18" charset="2"/>
              <a:buChar char="-"/>
            </a:pPr>
            <a:r>
              <a:rPr lang="es-ES" sz="1500" b="1" dirty="0">
                <a:solidFill>
                  <a:prstClr val="black"/>
                </a:solidFill>
              </a:rPr>
              <a:t>Realizar habilidades comunes:</a:t>
            </a:r>
          </a:p>
          <a:p>
            <a:pPr marL="628650" lvl="1" indent="-285750"/>
            <a:r>
              <a:rPr lang="es-ES" sz="1400" dirty="0">
                <a:solidFill>
                  <a:prstClr val="black"/>
                </a:solidFill>
              </a:rPr>
              <a:t>		Gestión de informes de acciones.</a:t>
            </a:r>
          </a:p>
          <a:p>
            <a:pPr marL="628650" lvl="1" indent="-285750"/>
            <a:r>
              <a:rPr lang="es-ES" sz="1400" dirty="0">
                <a:solidFill>
                  <a:prstClr val="black"/>
                </a:solidFill>
              </a:rPr>
              <a:t>		Gestionar las existencias de piezas de recambio.</a:t>
            </a:r>
          </a:p>
          <a:p>
            <a:pPr marL="628650" lvl="1" indent="-285750"/>
            <a:r>
              <a:rPr lang="es-ES" sz="1400" dirty="0">
                <a:solidFill>
                  <a:prstClr val="black"/>
                </a:solidFill>
              </a:rPr>
              <a:t>		Hacer estimaciones presupuestarias.</a:t>
            </a:r>
          </a:p>
          <a:p>
            <a:pPr marL="628650" lvl="1" indent="-285750"/>
            <a:r>
              <a:rPr lang="es-ES" sz="1400" dirty="0">
                <a:solidFill>
                  <a:prstClr val="black"/>
                </a:solidFill>
              </a:rPr>
              <a:t>		Proveer servicio al cliente.</a:t>
            </a:r>
          </a:p>
          <a:p>
            <a:pPr marL="628650" lvl="1" indent="-285750">
              <a:buFont typeface="Symbol" panose="05050102010706020507" pitchFamily="18" charset="2"/>
              <a:buChar char="-"/>
            </a:pPr>
            <a:r>
              <a:rPr lang="es-ES" sz="1500" b="1" dirty="0">
                <a:solidFill>
                  <a:prstClr val="black"/>
                </a:solidFill>
              </a:rPr>
              <a:t>Demostrar prácticas de trabajo seguras.</a:t>
            </a:r>
          </a:p>
          <a:p>
            <a:pPr marL="628650" lvl="1" indent="-285750">
              <a:buFont typeface="Symbol" panose="05050102010706020507" pitchFamily="18" charset="2"/>
              <a:buChar char="-"/>
            </a:pPr>
            <a:r>
              <a:rPr lang="es-ES" sz="1500" b="1" dirty="0">
                <a:solidFill>
                  <a:prstClr val="black"/>
                </a:solidFill>
              </a:rPr>
              <a:t>Mantener la educación continua.</a:t>
            </a:r>
          </a:p>
          <a:p>
            <a:pPr marL="628650" lvl="1" indent="-285750">
              <a:buFont typeface="Symbol" panose="05050102010706020507" pitchFamily="18" charset="2"/>
              <a:buChar char="-"/>
            </a:pPr>
            <a:r>
              <a:rPr lang="es-ES" sz="1500" b="1" dirty="0">
                <a:solidFill>
                  <a:prstClr val="black"/>
                </a:solidFill>
              </a:rPr>
              <a:t>Integrar en la organización.</a:t>
            </a:r>
          </a:p>
          <a:p>
            <a:pPr marL="628650" lvl="1" indent="-285750">
              <a:buFont typeface="Symbol" panose="05050102010706020507" pitchFamily="18" charset="2"/>
              <a:buChar char="-"/>
            </a:pPr>
            <a:endParaRPr lang="en-US" sz="1600" b="1" dirty="0">
              <a:solidFill>
                <a:prstClr val="black"/>
              </a:solidFill>
            </a:endParaRPr>
          </a:p>
        </p:txBody>
      </p:sp>
    </p:spTree>
    <p:extLst>
      <p:ext uri="{BB962C8B-B14F-4D97-AF65-F5344CB8AC3E}">
        <p14:creationId xmlns:p14="http://schemas.microsoft.com/office/powerpoint/2010/main" xmlns="" val="370549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a:t>
            </a:r>
            <a:r>
              <a:rPr lang="es-ES" b="1" dirty="0"/>
              <a:t>Algunas nociones básicas sobre el mantenimiento</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229822" y="1377835"/>
            <a:ext cx="5112000" cy="646331"/>
          </a:xfrm>
          <a:prstGeom prst="rect">
            <a:avLst/>
          </a:prstGeom>
        </p:spPr>
        <p:txBody>
          <a:bodyPr wrap="square">
            <a:spAutoFit/>
          </a:bodyPr>
          <a:lstStyle/>
          <a:p>
            <a:pPr marL="285750" indent="-285750">
              <a:buFont typeface="Wingdings" panose="05000000000000000000" pitchFamily="2" charset="2"/>
              <a:buChar char="Ø"/>
            </a:pPr>
            <a:r>
              <a:rPr lang="es-ES" b="1" dirty="0"/>
              <a:t>Aproximación al mantenimiento de los sistemas ACS solar</a:t>
            </a:r>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324000" y="2013913"/>
            <a:ext cx="5328000" cy="2462213"/>
          </a:xfrm>
          <a:prstGeom prst="rect">
            <a:avLst/>
          </a:prstGeom>
        </p:spPr>
        <p:txBody>
          <a:bodyPr wrap="square">
            <a:spAutoFit/>
          </a:bodyPr>
          <a:lstStyle/>
          <a:p>
            <a:pPr marL="285750" lvl="0" indent="-285750">
              <a:buFont typeface="Wingdings" panose="05000000000000000000" pitchFamily="2" charset="2"/>
              <a:buChar char="§"/>
            </a:pPr>
            <a:r>
              <a:rPr lang="es-ES" sz="1400" dirty="0"/>
              <a:t>Los sistemas solares de calentamiento de agua y otras aplicaciones solares se consideran a menudo como opciones renovables o </a:t>
            </a:r>
            <a:r>
              <a:rPr lang="es-ES" sz="1400" dirty="0" err="1"/>
              <a:t>retroadaptación</a:t>
            </a:r>
            <a:r>
              <a:rPr lang="es-ES" sz="1400" dirty="0"/>
              <a:t> de </a:t>
            </a:r>
            <a:r>
              <a:rPr lang="es-ES" sz="1400" b="1" dirty="0"/>
              <a:t>sistemas térmicos en edificios</a:t>
            </a:r>
            <a:r>
              <a:rPr lang="es-ES" sz="1400" dirty="0"/>
              <a:t>, compartiendo algunos enfoques y enfoques de mantenimiento.</a:t>
            </a:r>
          </a:p>
          <a:p>
            <a:pPr marL="285750" lvl="0" indent="-285750">
              <a:buFont typeface="Wingdings" panose="05000000000000000000" pitchFamily="2" charset="2"/>
              <a:buChar char="§"/>
            </a:pPr>
            <a:r>
              <a:rPr lang="es-ES" sz="1400" dirty="0"/>
              <a:t>Los sistemas ACS solar en particular no son sistemas comparativamente muy complejos, tienen una larga vida útil y están relativamente libres de mantenimiento mayor. Aún así, el </a:t>
            </a:r>
            <a:r>
              <a:rPr lang="es-ES" sz="1400" b="1" dirty="0"/>
              <a:t>mantenimiento de los sistemas de ACS solar deben ser planificados y realizados por profesionales </a:t>
            </a:r>
            <a:r>
              <a:rPr lang="es-ES" sz="1400" dirty="0"/>
              <a:t>(los propietarios/usuarios pueden hacer algunos mantenimientos de nivel 1).</a:t>
            </a:r>
            <a:endParaRPr lang="en-US" sz="1400" dirty="0"/>
          </a:p>
        </p:txBody>
      </p:sp>
      <p:pic>
        <p:nvPicPr>
          <p:cNvPr id="6" name="Picture 5"/>
          <p:cNvPicPr>
            <a:picLocks noChangeAspect="1"/>
          </p:cNvPicPr>
          <p:nvPr/>
        </p:nvPicPr>
        <p:blipFill>
          <a:blip r:embed="rId2" cstate="print"/>
          <a:stretch>
            <a:fillRect/>
          </a:stretch>
        </p:blipFill>
        <p:spPr>
          <a:xfrm>
            <a:off x="5957314" y="1701000"/>
            <a:ext cx="3078686" cy="2730928"/>
          </a:xfrm>
          <a:prstGeom prst="rect">
            <a:avLst/>
          </a:prstGeom>
          <a:ln>
            <a:solidFill>
              <a:schemeClr val="tx1"/>
            </a:solidFill>
          </a:ln>
        </p:spPr>
      </p:pic>
      <p:sp>
        <p:nvSpPr>
          <p:cNvPr id="8" name="Rectangle 7"/>
          <p:cNvSpPr/>
          <p:nvPr/>
        </p:nvSpPr>
        <p:spPr>
          <a:xfrm>
            <a:off x="324000" y="4421675"/>
            <a:ext cx="8362800" cy="2031325"/>
          </a:xfrm>
          <a:prstGeom prst="rect">
            <a:avLst/>
          </a:prstGeom>
        </p:spPr>
        <p:txBody>
          <a:bodyPr wrap="square">
            <a:spAutoFit/>
          </a:bodyPr>
          <a:lstStyle/>
          <a:p>
            <a:pPr marL="285750" indent="-285750">
              <a:buFont typeface="Wingdings" panose="05000000000000000000" pitchFamily="2" charset="2"/>
              <a:buChar char="§"/>
            </a:pPr>
            <a:r>
              <a:rPr lang="es-ES" sz="1400" b="1" dirty="0"/>
              <a:t>Los sistemas ACS solar de pequeña y mediana escala se beneficiarán de los programas de prevención (normalmente subcontratados), incluidas las acciones correctivas. Los sistemas solares a gran escala (aplicaciones residenciales y no residenciales) son candidatos a estrategias de mantenimiento más sofisticadas.</a:t>
            </a:r>
          </a:p>
          <a:p>
            <a:pPr marL="285750" indent="-285750">
              <a:buFont typeface="Wingdings" panose="05000000000000000000" pitchFamily="2" charset="2"/>
              <a:buChar char="§"/>
            </a:pPr>
            <a:r>
              <a:rPr lang="es-ES" sz="1400" b="1" dirty="0"/>
              <a:t>La responsabilidad del mantenimiento corresponde a los propietarios</a:t>
            </a:r>
            <a:r>
              <a:rPr lang="es-ES" sz="1400" dirty="0"/>
              <a:t> y debe ser conforme a la normativa. Los servicios de mantenimiento están sujetos en última instancia a los términos del contrato de mantenimiento</a:t>
            </a:r>
            <a:r>
              <a:rPr lang="es-ES" sz="1400" b="1" dirty="0"/>
              <a:t>.</a:t>
            </a:r>
          </a:p>
          <a:p>
            <a:pPr marL="285750" indent="-285750">
              <a:buFont typeface="Wingdings" panose="05000000000000000000" pitchFamily="2" charset="2"/>
              <a:buChar char="§"/>
            </a:pPr>
            <a:r>
              <a:rPr lang="es-ES" sz="1400" dirty="0"/>
              <a:t>Varios oficios, o </a:t>
            </a:r>
            <a:r>
              <a:rPr lang="es-ES" sz="1400" b="1" dirty="0"/>
              <a:t>el conocimiento multidisciplinario, </a:t>
            </a:r>
            <a:r>
              <a:rPr lang="es-ES" sz="1400" dirty="0"/>
              <a:t>puede ser un requisito en el mantenimiento adecuado de los sistemas de ACS solar (fontanería, electricidad, construcción, programación y control, agua caliente....).</a:t>
            </a:r>
            <a:endParaRPr lang="en-US" sz="1400" dirty="0">
              <a:solidFill>
                <a:prstClr val="black"/>
              </a:solidFill>
            </a:endParaRPr>
          </a:p>
        </p:txBody>
      </p:sp>
    </p:spTree>
    <p:extLst>
      <p:ext uri="{BB962C8B-B14F-4D97-AF65-F5344CB8AC3E}">
        <p14:creationId xmlns:p14="http://schemas.microsoft.com/office/powerpoint/2010/main" xmlns="" val="2869596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15790-A7BD-4AC1-BDFD-9A0EF7184163}"/>
              </a:ext>
            </a:extLst>
          </p:cNvPr>
          <p:cNvSpPr>
            <a:spLocks noGrp="1"/>
          </p:cNvSpPr>
          <p:nvPr>
            <p:ph type="title"/>
          </p:nvPr>
        </p:nvSpPr>
        <p:spPr/>
        <p:txBody>
          <a:bodyPr/>
          <a:lstStyle/>
          <a:p>
            <a:r>
              <a:rPr lang="en-US" b="1" dirty="0"/>
              <a:t>1. </a:t>
            </a:r>
            <a:r>
              <a:rPr lang="es-ES" b="1" dirty="0"/>
              <a:t>Algunas nociones básicas sobre el mantenimiento</a:t>
            </a:r>
            <a:endParaRPr lang="en-US" dirty="0"/>
          </a:p>
        </p:txBody>
      </p:sp>
      <p:sp>
        <p:nvSpPr>
          <p:cNvPr id="4" name="Rectangle 3">
            <a:extLst>
              <a:ext uri="{FF2B5EF4-FFF2-40B4-BE49-F238E27FC236}">
                <a16:creationId xmlns:a16="http://schemas.microsoft.com/office/drawing/2014/main" xmlns="" id="{8F8CD364-9520-4977-9FA1-D82889328B8A}"/>
              </a:ext>
            </a:extLst>
          </p:cNvPr>
          <p:cNvSpPr/>
          <p:nvPr/>
        </p:nvSpPr>
        <p:spPr>
          <a:xfrm>
            <a:off x="432916" y="1557000"/>
            <a:ext cx="7941552" cy="369332"/>
          </a:xfrm>
          <a:prstGeom prst="rect">
            <a:avLst/>
          </a:prstGeom>
        </p:spPr>
        <p:txBody>
          <a:bodyPr wrap="square">
            <a:spAutoFit/>
          </a:bodyPr>
          <a:lstStyle/>
          <a:p>
            <a:pPr marL="285750" indent="-285750">
              <a:buFont typeface="Wingdings" panose="05000000000000000000" pitchFamily="2" charset="2"/>
              <a:buChar char="Ø"/>
            </a:pPr>
            <a:r>
              <a:rPr lang="es-ES" b="1" dirty="0"/>
              <a:t>Aproximación al mantenimiento de los sistemas ACS solar</a:t>
            </a:r>
            <a:endParaRPr lang="en-US" b="1" dirty="0"/>
          </a:p>
        </p:txBody>
      </p:sp>
      <p:sp>
        <p:nvSpPr>
          <p:cNvPr id="5" name="Rectangle 4">
            <a:extLst>
              <a:ext uri="{FF2B5EF4-FFF2-40B4-BE49-F238E27FC236}">
                <a16:creationId xmlns:a16="http://schemas.microsoft.com/office/drawing/2014/main" xmlns="" id="{6876B57B-677E-46CF-99C6-C20BF2F5A7DF}"/>
              </a:ext>
            </a:extLst>
          </p:cNvPr>
          <p:cNvSpPr/>
          <p:nvPr/>
        </p:nvSpPr>
        <p:spPr>
          <a:xfrm>
            <a:off x="0" y="1942532"/>
            <a:ext cx="8675688" cy="1569660"/>
          </a:xfrm>
          <a:prstGeom prst="rect">
            <a:avLst/>
          </a:prstGeom>
        </p:spPr>
        <p:txBody>
          <a:bodyPr wrap="square">
            <a:spAutoFit/>
          </a:bodyPr>
          <a:lstStyle/>
          <a:p>
            <a:pPr marL="285750" indent="-285750">
              <a:buFont typeface="Wingdings" panose="05000000000000000000" pitchFamily="2" charset="2"/>
              <a:buChar char="§"/>
            </a:pPr>
            <a:r>
              <a:rPr lang="es-ES" sz="1600" dirty="0"/>
              <a:t>Más precisamente, </a:t>
            </a:r>
            <a:r>
              <a:rPr lang="es-ES" sz="1600" b="1" dirty="0"/>
              <a:t>el mantenimiento requerido para los sistemas de ACS solar depende del tipo de sistema, la calidad del diseño y la instalación, la calidad de los componentes utilizados en la instalación y varios factores específicos del sitio, incluyendo la calidad del agua, la confiabilidad de la energía en el sitio y la interacción del propietario con el sistema.</a:t>
            </a:r>
          </a:p>
          <a:p>
            <a:pPr marL="285750" indent="-285750">
              <a:buFont typeface="Wingdings" panose="05000000000000000000" pitchFamily="2" charset="2"/>
              <a:buChar char="§"/>
            </a:pPr>
            <a:r>
              <a:rPr lang="es-ES" sz="1600" dirty="0"/>
              <a:t>Bajo condiciones favorables, los sistemas diseñados e instalados correctamente pueden funcionar durante 25-30 años con una atención mínima. </a:t>
            </a:r>
            <a:endParaRPr lang="en-US" sz="1600" dirty="0"/>
          </a:p>
        </p:txBody>
      </p:sp>
      <p:pic>
        <p:nvPicPr>
          <p:cNvPr id="7" name="Picture 6">
            <a:extLst>
              <a:ext uri="{FF2B5EF4-FFF2-40B4-BE49-F238E27FC236}">
                <a16:creationId xmlns:a16="http://schemas.microsoft.com/office/drawing/2014/main" xmlns="" id="{13A4F913-D4ED-4647-98DF-2F4452E280DC}"/>
              </a:ext>
            </a:extLst>
          </p:cNvPr>
          <p:cNvPicPr>
            <a:picLocks noChangeAspect="1"/>
          </p:cNvPicPr>
          <p:nvPr/>
        </p:nvPicPr>
        <p:blipFill>
          <a:blip r:embed="rId2" cstate="print"/>
          <a:stretch>
            <a:fillRect/>
          </a:stretch>
        </p:blipFill>
        <p:spPr>
          <a:xfrm>
            <a:off x="4515447" y="3357000"/>
            <a:ext cx="4376553" cy="2951725"/>
          </a:xfrm>
          <a:prstGeom prst="rect">
            <a:avLst/>
          </a:prstGeom>
          <a:ln>
            <a:solidFill>
              <a:schemeClr val="tx1"/>
            </a:solidFill>
          </a:ln>
        </p:spPr>
      </p:pic>
      <p:sp>
        <p:nvSpPr>
          <p:cNvPr id="8" name="Rectangle 7">
            <a:extLst>
              <a:ext uri="{FF2B5EF4-FFF2-40B4-BE49-F238E27FC236}">
                <a16:creationId xmlns:a16="http://schemas.microsoft.com/office/drawing/2014/main" xmlns="" id="{7874AF65-A5CE-4409-B398-1C7E5F808820}"/>
              </a:ext>
            </a:extLst>
          </p:cNvPr>
          <p:cNvSpPr/>
          <p:nvPr/>
        </p:nvSpPr>
        <p:spPr>
          <a:xfrm>
            <a:off x="0" y="3429000"/>
            <a:ext cx="4402648" cy="3046988"/>
          </a:xfrm>
          <a:prstGeom prst="rect">
            <a:avLst/>
          </a:prstGeom>
        </p:spPr>
        <p:txBody>
          <a:bodyPr wrap="square">
            <a:spAutoFit/>
          </a:bodyPr>
          <a:lstStyle/>
          <a:p>
            <a:pPr marL="285750" indent="-285750">
              <a:buFont typeface="Wingdings" panose="05000000000000000000" pitchFamily="2" charset="2"/>
              <a:buChar char="§"/>
            </a:pPr>
            <a:r>
              <a:rPr lang="es-ES" sz="1600" dirty="0"/>
              <a:t>Las llamadas de servicio (reparaciones) se deben ajustar al plan de servicio estándar de una empresa instaladora, y serán más si hay fallos de los componentes, una aparente disminución en el rendimiento del sistema u otros problemas que surjan durante el mantenimiento de rutina.</a:t>
            </a:r>
          </a:p>
          <a:p>
            <a:pPr marL="285750" indent="-285750">
              <a:buFont typeface="Wingdings" panose="05000000000000000000" pitchFamily="2" charset="2"/>
              <a:buChar char="§"/>
            </a:pPr>
            <a:r>
              <a:rPr lang="es-ES" sz="1600" dirty="0"/>
              <a:t>Las tareas de mantenimiento son similares a las tareas de instalación, por lo que los riesgos y los estándares de OSHA son prácticamente los mismos (uso de escaleras, trabajo en el techo, etc.).</a:t>
            </a:r>
            <a:endParaRPr lang="en-US" sz="1600" dirty="0"/>
          </a:p>
        </p:txBody>
      </p:sp>
    </p:spTree>
    <p:extLst>
      <p:ext uri="{BB962C8B-B14F-4D97-AF65-F5344CB8AC3E}">
        <p14:creationId xmlns:p14="http://schemas.microsoft.com/office/powerpoint/2010/main" xmlns="" val="259191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49A894-F377-4730-807E-CFFDAA2905DB}"/>
              </a:ext>
            </a:extLst>
          </p:cNvPr>
          <p:cNvSpPr>
            <a:spLocks noGrp="1"/>
          </p:cNvSpPr>
          <p:nvPr>
            <p:ph type="title"/>
          </p:nvPr>
        </p:nvSpPr>
        <p:spPr/>
        <p:txBody>
          <a:bodyPr/>
          <a:lstStyle/>
          <a:p>
            <a:r>
              <a:rPr lang="en-US" b="1" dirty="0"/>
              <a:t>1. </a:t>
            </a:r>
            <a:r>
              <a:rPr lang="es-ES" b="1" dirty="0"/>
              <a:t>Algunas nociones básicas sobre el mantenimiento</a:t>
            </a:r>
            <a:endParaRPr lang="en-US" dirty="0"/>
          </a:p>
        </p:txBody>
      </p:sp>
      <p:sp>
        <p:nvSpPr>
          <p:cNvPr id="4" name="Rectangle 3">
            <a:extLst>
              <a:ext uri="{FF2B5EF4-FFF2-40B4-BE49-F238E27FC236}">
                <a16:creationId xmlns:a16="http://schemas.microsoft.com/office/drawing/2014/main" xmlns="" id="{6B5A7427-9510-45AA-944C-70F6C56845B9}"/>
              </a:ext>
            </a:extLst>
          </p:cNvPr>
          <p:cNvSpPr/>
          <p:nvPr/>
        </p:nvSpPr>
        <p:spPr>
          <a:xfrm>
            <a:off x="432916" y="1413000"/>
            <a:ext cx="6587084" cy="369332"/>
          </a:xfrm>
          <a:prstGeom prst="rect">
            <a:avLst/>
          </a:prstGeom>
        </p:spPr>
        <p:txBody>
          <a:bodyPr wrap="square">
            <a:spAutoFit/>
          </a:bodyPr>
          <a:lstStyle/>
          <a:p>
            <a:pPr marL="285750" indent="-285750">
              <a:buFont typeface="Wingdings" panose="05000000000000000000" pitchFamily="2" charset="2"/>
              <a:buChar char="Ø"/>
            </a:pPr>
            <a:r>
              <a:rPr lang="es-ES" b="1" dirty="0"/>
              <a:t>Aproximación al mantenimiento de los sistemas ACS solar</a:t>
            </a:r>
            <a:endParaRPr lang="en-US" b="1" dirty="0"/>
          </a:p>
        </p:txBody>
      </p:sp>
      <p:sp>
        <p:nvSpPr>
          <p:cNvPr id="5" name="Rectangle 4">
            <a:extLst>
              <a:ext uri="{FF2B5EF4-FFF2-40B4-BE49-F238E27FC236}">
                <a16:creationId xmlns:a16="http://schemas.microsoft.com/office/drawing/2014/main" xmlns="" id="{662C2ECD-E7BA-4321-A0C2-C0E93FA0D5D5}"/>
              </a:ext>
            </a:extLst>
          </p:cNvPr>
          <p:cNvSpPr/>
          <p:nvPr/>
        </p:nvSpPr>
        <p:spPr>
          <a:xfrm>
            <a:off x="252000" y="1798532"/>
            <a:ext cx="8891999" cy="584775"/>
          </a:xfrm>
          <a:prstGeom prst="rect">
            <a:avLst/>
          </a:prstGeom>
        </p:spPr>
        <p:txBody>
          <a:bodyPr wrap="square">
            <a:spAutoFit/>
          </a:bodyPr>
          <a:lstStyle/>
          <a:p>
            <a:pPr marL="285750" indent="-285750">
              <a:buFont typeface="Wingdings" panose="05000000000000000000" pitchFamily="2" charset="2"/>
              <a:buChar char="§"/>
            </a:pPr>
            <a:r>
              <a:rPr lang="es-ES" sz="1600" b="1" dirty="0"/>
              <a:t>ILUSTRACIÓN DE UN ESQUEMA BÁSICO DE MANTENIMIENTO PARA PEQUEÑOS SISTEMAS DE ACS SOLAR</a:t>
            </a:r>
            <a:r>
              <a:rPr lang="en-US" sz="1600" b="1" dirty="0"/>
              <a:t>.</a:t>
            </a:r>
            <a:endParaRPr lang="en-US" sz="1600" dirty="0"/>
          </a:p>
        </p:txBody>
      </p:sp>
      <p:pic>
        <p:nvPicPr>
          <p:cNvPr id="256" name="Picture 255">
            <a:extLst>
              <a:ext uri="{FF2B5EF4-FFF2-40B4-BE49-F238E27FC236}">
                <a16:creationId xmlns:a16="http://schemas.microsoft.com/office/drawing/2014/main" xmlns="" id="{73392F5A-8C73-479D-93D8-49572DE8F5A8}"/>
              </a:ext>
            </a:extLst>
          </p:cNvPr>
          <p:cNvPicPr>
            <a:picLocks noChangeAspect="1"/>
          </p:cNvPicPr>
          <p:nvPr/>
        </p:nvPicPr>
        <p:blipFill>
          <a:blip r:embed="rId2" cstate="print"/>
          <a:stretch>
            <a:fillRect/>
          </a:stretch>
        </p:blipFill>
        <p:spPr>
          <a:xfrm>
            <a:off x="531338" y="2358588"/>
            <a:ext cx="8138399" cy="3950137"/>
          </a:xfrm>
          <a:prstGeom prst="rect">
            <a:avLst/>
          </a:prstGeom>
          <a:ln>
            <a:solidFill>
              <a:schemeClr val="tx1"/>
            </a:solidFill>
          </a:ln>
        </p:spPr>
      </p:pic>
    </p:spTree>
    <p:extLst>
      <p:ext uri="{BB962C8B-B14F-4D97-AF65-F5344CB8AC3E}">
        <p14:creationId xmlns:p14="http://schemas.microsoft.com/office/powerpoint/2010/main" xmlns="" val="841236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a:t>
            </a:r>
            <a:r>
              <a:rPr lang="es-ES" b="1" dirty="0"/>
              <a:t>Algunas nociones básicas sobre el mantenimiento</a:t>
            </a:r>
            <a:endParaRPr lang="es-ES" dirty="0"/>
          </a:p>
        </p:txBody>
      </p:sp>
      <p:sp>
        <p:nvSpPr>
          <p:cNvPr id="4" name="Rectangle 3">
            <a:extLst>
              <a:ext uri="{FF2B5EF4-FFF2-40B4-BE49-F238E27FC236}">
                <a16:creationId xmlns:a16="http://schemas.microsoft.com/office/drawing/2014/main" xmlns="" id="{6B5A7427-9510-45AA-944C-70F6C56845B9}"/>
              </a:ext>
            </a:extLst>
          </p:cNvPr>
          <p:cNvSpPr/>
          <p:nvPr/>
        </p:nvSpPr>
        <p:spPr>
          <a:xfrm>
            <a:off x="432916" y="1557000"/>
            <a:ext cx="7451084" cy="369332"/>
          </a:xfrm>
          <a:prstGeom prst="rect">
            <a:avLst/>
          </a:prstGeom>
        </p:spPr>
        <p:txBody>
          <a:bodyPr wrap="square">
            <a:spAutoFit/>
          </a:bodyPr>
          <a:lstStyle/>
          <a:p>
            <a:pPr marL="285750" indent="-285750">
              <a:buFont typeface="Wingdings" panose="05000000000000000000" pitchFamily="2" charset="2"/>
              <a:buChar char="Ø"/>
            </a:pPr>
            <a:r>
              <a:rPr lang="es-ES" b="1" dirty="0"/>
              <a:t>Aproximación al mantenimiento de los sistemas ACS solar</a:t>
            </a:r>
            <a:endParaRPr lang="en-US" b="1" dirty="0"/>
          </a:p>
        </p:txBody>
      </p:sp>
      <p:sp>
        <p:nvSpPr>
          <p:cNvPr id="5" name="Rectangle 4">
            <a:extLst>
              <a:ext uri="{FF2B5EF4-FFF2-40B4-BE49-F238E27FC236}">
                <a16:creationId xmlns:a16="http://schemas.microsoft.com/office/drawing/2014/main" xmlns="" id="{662C2ECD-E7BA-4321-A0C2-C0E93FA0D5D5}"/>
              </a:ext>
            </a:extLst>
          </p:cNvPr>
          <p:cNvSpPr/>
          <p:nvPr/>
        </p:nvSpPr>
        <p:spPr>
          <a:xfrm>
            <a:off x="672935" y="1903901"/>
            <a:ext cx="8013865" cy="338554"/>
          </a:xfrm>
          <a:prstGeom prst="rect">
            <a:avLst/>
          </a:prstGeom>
        </p:spPr>
        <p:txBody>
          <a:bodyPr wrap="square">
            <a:spAutoFit/>
          </a:bodyPr>
          <a:lstStyle/>
          <a:p>
            <a:pPr marL="285750" indent="-285750">
              <a:buFont typeface="Wingdings" panose="05000000000000000000" pitchFamily="2" charset="2"/>
              <a:buChar char="§"/>
            </a:pPr>
            <a:r>
              <a:rPr lang="en-US" sz="1600" b="1" dirty="0"/>
              <a:t>ILUSTRACIÓN DE MANTENIMIENTO PREVENTIVO O DE RUTINA.</a:t>
            </a:r>
            <a:endParaRPr lang="en-US" sz="1600" dirty="0"/>
          </a:p>
        </p:txBody>
      </p:sp>
      <p:sp>
        <p:nvSpPr>
          <p:cNvPr id="6" name="Rectangle 5">
            <a:extLst>
              <a:ext uri="{FF2B5EF4-FFF2-40B4-BE49-F238E27FC236}">
                <a16:creationId xmlns:a16="http://schemas.microsoft.com/office/drawing/2014/main" xmlns="" id="{5BA950B9-E51C-4452-AF6F-E31417431158}"/>
              </a:ext>
            </a:extLst>
          </p:cNvPr>
          <p:cNvSpPr/>
          <p:nvPr/>
        </p:nvSpPr>
        <p:spPr>
          <a:xfrm>
            <a:off x="1" y="2242455"/>
            <a:ext cx="3635999" cy="4185761"/>
          </a:xfrm>
          <a:prstGeom prst="rect">
            <a:avLst/>
          </a:prstGeom>
        </p:spPr>
        <p:txBody>
          <a:bodyPr wrap="square">
            <a:spAutoFit/>
          </a:bodyPr>
          <a:lstStyle/>
          <a:p>
            <a:pPr marL="539750" lvl="0" indent="-285750">
              <a:buFont typeface="Symbol" panose="05050102010706020507" pitchFamily="18" charset="2"/>
              <a:buChar char="-"/>
            </a:pPr>
            <a:r>
              <a:rPr lang="es-ES" sz="1400" dirty="0"/>
              <a:t>Los sistemas ACS solar requieren mantenimiento periódico para mantenerlos operando eficientemente. </a:t>
            </a:r>
          </a:p>
          <a:p>
            <a:pPr marL="539750" lvl="0" indent="-285750">
              <a:buFont typeface="Symbol" panose="05050102010706020507" pitchFamily="18" charset="2"/>
              <a:buChar char="-"/>
            </a:pPr>
            <a:r>
              <a:rPr lang="es-ES" sz="1400" b="1" dirty="0"/>
              <a:t>Las revisiones sistemáticas generales </a:t>
            </a:r>
            <a:r>
              <a:rPr lang="es-ES" sz="1400" dirty="0"/>
              <a:t>pueden revelar señales de mal funcionamiento o de piezas desgastadas que necesitan reparación o reemplazo antes de que se conviertan en la causa de problemas graves.</a:t>
            </a:r>
          </a:p>
          <a:p>
            <a:pPr marL="539750" lvl="0" indent="-285750">
              <a:buFont typeface="Symbol" panose="05050102010706020507" pitchFamily="18" charset="2"/>
              <a:buChar char="-"/>
            </a:pPr>
            <a:r>
              <a:rPr lang="es-ES" sz="1400" dirty="0"/>
              <a:t>Tal vez el propietario pueda encargarse de algunas de las tareas de inspección y mantenimiento por su cuenta, pero </a:t>
            </a:r>
            <a:r>
              <a:rPr lang="es-ES" sz="1400" b="1" dirty="0"/>
              <a:t>en la mayoría de los casos se necesitará un técnico cualificado</a:t>
            </a:r>
            <a:r>
              <a:rPr lang="es-ES" sz="1400" dirty="0"/>
              <a:t>.</a:t>
            </a:r>
          </a:p>
          <a:p>
            <a:pPr marL="539750" lvl="0" indent="-285750">
              <a:buFont typeface="Symbol" panose="05050102010706020507" pitchFamily="18" charset="2"/>
              <a:buChar char="-"/>
            </a:pPr>
            <a:r>
              <a:rPr lang="es-ES" sz="1400" b="1" dirty="0"/>
              <a:t>La prevención de incrustaciones, corrosión, congelación y sobrecalentamiento son preocupaciones generales para muchos sistemas de ACS solar</a:t>
            </a:r>
            <a:r>
              <a:rPr lang="en-US" sz="1400" b="1" dirty="0"/>
              <a:t>.</a:t>
            </a:r>
            <a:endParaRPr lang="en-US" sz="1400" dirty="0"/>
          </a:p>
        </p:txBody>
      </p:sp>
      <p:sp>
        <p:nvSpPr>
          <p:cNvPr id="7" name="Rectangle 6"/>
          <p:cNvSpPr/>
          <p:nvPr/>
        </p:nvSpPr>
        <p:spPr>
          <a:xfrm>
            <a:off x="3635999" y="2171757"/>
            <a:ext cx="5507999" cy="4185761"/>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s-ES" sz="1000" b="1" i="1" u="sng" dirty="0"/>
              <a:t>EJEMPLO DE TAREAS DE MANTENIMIENTO PREVENTIVO E INSPECCIÓN DE ACS SOLAR</a:t>
            </a:r>
            <a:endParaRPr lang="en-US" sz="1000" b="1" i="1" dirty="0"/>
          </a:p>
          <a:p>
            <a:pPr marL="171450" indent="-171450">
              <a:buFont typeface="Wingdings" panose="05000000000000000000" pitchFamily="2" charset="2"/>
              <a:buChar char="§"/>
            </a:pPr>
            <a:r>
              <a:rPr lang="es-ES" sz="1000" b="1" i="1" dirty="0"/>
              <a:t>Sombreado de colectores</a:t>
            </a:r>
            <a:r>
              <a:rPr lang="es-ES" sz="1000" i="1" dirty="0"/>
              <a:t>. Verifique visualmente el sombreado de los colectores durante el día (media mañana, mediodía y media tarde) anualmente. </a:t>
            </a:r>
          </a:p>
          <a:p>
            <a:pPr marL="171450" indent="-171450">
              <a:buFont typeface="Wingdings" panose="05000000000000000000" pitchFamily="2" charset="2"/>
              <a:buChar char="§"/>
            </a:pPr>
            <a:r>
              <a:rPr lang="es-ES" sz="1000" b="1" i="1" dirty="0"/>
              <a:t>Suciedad del colector</a:t>
            </a:r>
            <a:r>
              <a:rPr lang="es-ES" sz="1000" i="1" dirty="0"/>
              <a:t>. Los colectores polvorientos o sucios no funcionarán bien. La limpieza periódica puede ser necesaria sobre todo en climas secos y polvorientos.</a:t>
            </a:r>
          </a:p>
          <a:p>
            <a:pPr marL="171450" indent="-171450">
              <a:buFont typeface="Wingdings" panose="05000000000000000000" pitchFamily="2" charset="2"/>
              <a:buChar char="§"/>
            </a:pPr>
            <a:r>
              <a:rPr lang="es-ES" sz="1000" b="1" i="1" dirty="0"/>
              <a:t>Acristalamiento y juntas de los colectores</a:t>
            </a:r>
            <a:r>
              <a:rPr lang="es-ES" sz="1000" i="1" dirty="0"/>
              <a:t>. Busque grietas en el acristalamiento del colector y compruebe si las juntas están en buenas condiciones. Reemplace los acristalamientos de plástico cuando estén amarillentos.</a:t>
            </a:r>
          </a:p>
          <a:p>
            <a:pPr marL="171450" indent="-171450">
              <a:buFont typeface="Wingdings" panose="05000000000000000000" pitchFamily="2" charset="2"/>
              <a:buChar char="§"/>
            </a:pPr>
            <a:r>
              <a:rPr lang="es-ES" sz="1000" b="1" i="1" dirty="0"/>
              <a:t> Fontanería, conductos y conexiones de cableado</a:t>
            </a:r>
            <a:r>
              <a:rPr lang="es-ES" sz="1000" i="1" dirty="0"/>
              <a:t>. Busque fugas de fluido en las conexiones de las tuberías. Compruebe las conexiones de los conductos y las juntas. Los conductos deben sellarse con un compuesto de masilla. Todas las conexiones de cableado deben estar bien apretadas.</a:t>
            </a:r>
          </a:p>
          <a:p>
            <a:pPr marL="171450" indent="-171450">
              <a:buFont typeface="Wingdings" panose="05000000000000000000" pitchFamily="2" charset="2"/>
              <a:buChar char="§"/>
            </a:pPr>
            <a:r>
              <a:rPr lang="es-ES" sz="1000" b="1" i="1" dirty="0"/>
              <a:t>Aislamiento de tuberías, conductos y cables</a:t>
            </a:r>
            <a:r>
              <a:rPr lang="es-ES" sz="1000" i="1" dirty="0"/>
              <a:t>. Busque daños o degradación del aislamiento que cubre las tuberías, los conductos y el cableado.</a:t>
            </a:r>
          </a:p>
          <a:p>
            <a:pPr marL="171450" indent="-171450">
              <a:buFont typeface="Wingdings" panose="05000000000000000000" pitchFamily="2" charset="2"/>
              <a:buChar char="§"/>
            </a:pPr>
            <a:r>
              <a:rPr lang="es-ES" sz="1000" b="1" i="1" dirty="0"/>
              <a:t>Penetraciones en el techo</a:t>
            </a:r>
            <a:r>
              <a:rPr lang="es-ES" sz="1000" i="1" dirty="0"/>
              <a:t>. Los tapajuntas y el sellador alrededor de las penetraciones del techo deben estar en buenas condiciones.</a:t>
            </a:r>
          </a:p>
          <a:p>
            <a:pPr marL="171450" indent="-171450">
              <a:buFont typeface="Wingdings" panose="05000000000000000000" pitchFamily="2" charset="2"/>
              <a:buChar char="§"/>
            </a:pPr>
            <a:r>
              <a:rPr lang="es-ES" sz="1000" b="1" i="1" dirty="0"/>
              <a:t>Estructuras de soporte</a:t>
            </a:r>
            <a:r>
              <a:rPr lang="es-ES" sz="1000" i="1" dirty="0"/>
              <a:t>. Compruebe la estanqueidad de todos los tornillos y tuercas que sujetan los colectores a cualquier estructura de soporte.</a:t>
            </a:r>
          </a:p>
          <a:p>
            <a:pPr marL="171450" indent="-171450">
              <a:buFont typeface="Wingdings" panose="05000000000000000000" pitchFamily="2" charset="2"/>
              <a:buChar char="§"/>
            </a:pPr>
            <a:r>
              <a:rPr lang="es-ES" sz="1000" b="1" i="1" dirty="0"/>
              <a:t>Válvula limitadora de presión</a:t>
            </a:r>
            <a:r>
              <a:rPr lang="es-ES" sz="1000" i="1" dirty="0"/>
              <a:t>. Asegúrese de que la válvula no esté atascada, abierta o cerrada.</a:t>
            </a:r>
          </a:p>
          <a:p>
            <a:pPr marL="171450" indent="-171450">
              <a:buFont typeface="Wingdings" panose="05000000000000000000" pitchFamily="2" charset="2"/>
              <a:buChar char="§"/>
            </a:pPr>
            <a:r>
              <a:rPr lang="es-ES" sz="1000" b="1" i="1" dirty="0"/>
              <a:t>Bombas</a:t>
            </a:r>
            <a:r>
              <a:rPr lang="es-ES" sz="1000" i="1" dirty="0"/>
              <a:t>. Verifique que las bombas de distribución estén funcionando. Escuche para ver si se encienden cuando el sol brilla sobre los colectores después de media mañana. Si no puede oír el funcionamiento de una bomba o soplador, entonces el controlador ha funcionado mal o la bomba o soplador lo ha hecho.</a:t>
            </a:r>
          </a:p>
          <a:p>
            <a:pPr marL="171450" indent="-171450">
              <a:buFont typeface="Wingdings" panose="05000000000000000000" pitchFamily="2" charset="2"/>
              <a:buChar char="§"/>
            </a:pPr>
            <a:r>
              <a:rPr lang="es-ES" sz="1000" b="1" i="1" dirty="0"/>
              <a:t>Fluidos de transferencia de calor</a:t>
            </a:r>
            <a:r>
              <a:rPr lang="es-ES" sz="1000" i="1" dirty="0"/>
              <a:t>. Las soluciones anticongelantes deben ser reemplazadas periódicamente y las tuberías deben ser descalcificadas. Es mejor dejar esta tarea en manos de un técnico cualificado. </a:t>
            </a:r>
          </a:p>
          <a:p>
            <a:pPr marL="171450" indent="-171450">
              <a:buFont typeface="Wingdings" panose="05000000000000000000" pitchFamily="2" charset="2"/>
              <a:buChar char="§"/>
            </a:pPr>
            <a:r>
              <a:rPr lang="es-ES" sz="1000" b="1" i="1" dirty="0"/>
              <a:t>Sistemas de almacenamiento</a:t>
            </a:r>
            <a:r>
              <a:rPr lang="es-ES" sz="1000" i="1" dirty="0"/>
              <a:t>. Revise los tanques de almacenamiento, etc., en busca de grietas, fugas, óxido y otros</a:t>
            </a:r>
            <a:r>
              <a:rPr lang="en-US" sz="1000" i="1" dirty="0"/>
              <a:t>.</a:t>
            </a:r>
          </a:p>
          <a:p>
            <a:endParaRPr lang="es-ES" sz="1000" b="1" i="1" dirty="0"/>
          </a:p>
        </p:txBody>
      </p:sp>
    </p:spTree>
    <p:extLst>
      <p:ext uri="{BB962C8B-B14F-4D97-AF65-F5344CB8AC3E}">
        <p14:creationId xmlns:p14="http://schemas.microsoft.com/office/powerpoint/2010/main" xmlns="" val="314543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E9423-F4F8-4BA4-AEA1-ED33C9149DE2}"/>
              </a:ext>
            </a:extLst>
          </p:cNvPr>
          <p:cNvSpPr>
            <a:spLocks noGrp="1"/>
          </p:cNvSpPr>
          <p:nvPr>
            <p:ph type="title"/>
          </p:nvPr>
        </p:nvSpPr>
        <p:spPr/>
        <p:txBody>
          <a:bodyPr/>
          <a:lstStyle/>
          <a:p>
            <a:r>
              <a:rPr lang="en-US" b="1" dirty="0"/>
              <a:t>1. </a:t>
            </a:r>
            <a:r>
              <a:rPr lang="es-ES" b="1" dirty="0"/>
              <a:t>Algunas nociones básicas sobre el mantenimiento</a:t>
            </a:r>
            <a:endParaRPr lang="en-US" dirty="0"/>
          </a:p>
        </p:txBody>
      </p:sp>
      <p:sp>
        <p:nvSpPr>
          <p:cNvPr id="4" name="Rectangle 3">
            <a:extLst>
              <a:ext uri="{FF2B5EF4-FFF2-40B4-BE49-F238E27FC236}">
                <a16:creationId xmlns:a16="http://schemas.microsoft.com/office/drawing/2014/main" xmlns="" id="{49FF1D53-A6F0-4A8D-87F8-99DBB1FB6710}"/>
              </a:ext>
            </a:extLst>
          </p:cNvPr>
          <p:cNvSpPr/>
          <p:nvPr/>
        </p:nvSpPr>
        <p:spPr>
          <a:xfrm>
            <a:off x="432916" y="1341000"/>
            <a:ext cx="7667084" cy="369332"/>
          </a:xfrm>
          <a:prstGeom prst="rect">
            <a:avLst/>
          </a:prstGeom>
        </p:spPr>
        <p:txBody>
          <a:bodyPr wrap="square">
            <a:spAutoFit/>
          </a:bodyPr>
          <a:lstStyle/>
          <a:p>
            <a:pPr marL="285750" indent="-285750">
              <a:buFont typeface="Wingdings" panose="05000000000000000000" pitchFamily="2" charset="2"/>
              <a:buChar char="Ø"/>
            </a:pPr>
            <a:r>
              <a:rPr lang="es-ES" b="1" dirty="0"/>
              <a:t>Aproximación al mantenimiento de los sistemas ACS solar</a:t>
            </a:r>
            <a:endParaRPr lang="en-US" b="1" dirty="0"/>
          </a:p>
        </p:txBody>
      </p:sp>
      <p:sp>
        <p:nvSpPr>
          <p:cNvPr id="5" name="Rectangle 4">
            <a:extLst>
              <a:ext uri="{FF2B5EF4-FFF2-40B4-BE49-F238E27FC236}">
                <a16:creationId xmlns:a16="http://schemas.microsoft.com/office/drawing/2014/main" xmlns="" id="{4F6C2A19-7F41-4E34-A43B-5665E070A2D2}"/>
              </a:ext>
            </a:extLst>
          </p:cNvPr>
          <p:cNvSpPr/>
          <p:nvPr/>
        </p:nvSpPr>
        <p:spPr>
          <a:xfrm>
            <a:off x="1" y="1726532"/>
            <a:ext cx="8686800" cy="1815882"/>
          </a:xfrm>
          <a:prstGeom prst="rect">
            <a:avLst/>
          </a:prstGeom>
        </p:spPr>
        <p:txBody>
          <a:bodyPr wrap="square">
            <a:spAutoFit/>
          </a:bodyPr>
          <a:lstStyle/>
          <a:p>
            <a:pPr marL="285750" indent="-285750">
              <a:buFont typeface="Wingdings" panose="05000000000000000000" pitchFamily="2" charset="2"/>
              <a:buChar char="§"/>
            </a:pPr>
            <a:r>
              <a:rPr lang="en-US" sz="1600" b="1" dirty="0"/>
              <a:t>ILUSTRACIÓN DE MANTENIMIENTO PREVENTIVO O DE RUTINA.</a:t>
            </a:r>
          </a:p>
          <a:p>
            <a:pPr marL="625475" lvl="1" indent="-285750">
              <a:buFont typeface="Calibri" panose="020F0502020204030204" pitchFamily="34" charset="0"/>
              <a:buChar char="–"/>
            </a:pPr>
            <a:r>
              <a:rPr lang="es-ES" sz="1600" dirty="0"/>
              <a:t>Muchas empresas ofrecen chequeos como parte de un contrato de servicio continuo, o como una visita programada a intervalos de mantenimiento de rutina. </a:t>
            </a:r>
          </a:p>
          <a:p>
            <a:pPr marL="625475" lvl="1" indent="-285750">
              <a:buFont typeface="Calibri" panose="020F0502020204030204" pitchFamily="34" charset="0"/>
              <a:buChar char="–"/>
            </a:pPr>
            <a:r>
              <a:rPr lang="es-ES" sz="1600" dirty="0"/>
              <a:t>El alcance de la revisión dependerá del tipo de sistema, su antigüedad, o tal vez problemas descubiertos durante una inspección oficial. Además, </a:t>
            </a:r>
            <a:r>
              <a:rPr lang="es-ES" sz="1600" b="1" dirty="0"/>
              <a:t>estas visitas también proporcionan una oportunidad para que un instalador plantee posibles mejoras en la tecnología</a:t>
            </a:r>
            <a:r>
              <a:rPr lang="es-ES" sz="1600" dirty="0"/>
              <a:t>, tales como controles y bombas que podrían aumentar el rendimiento del sistema.</a:t>
            </a:r>
            <a:endParaRPr lang="en-US" sz="1600" dirty="0"/>
          </a:p>
        </p:txBody>
      </p:sp>
      <p:pic>
        <p:nvPicPr>
          <p:cNvPr id="8" name="Picture 7">
            <a:extLst>
              <a:ext uri="{FF2B5EF4-FFF2-40B4-BE49-F238E27FC236}">
                <a16:creationId xmlns:a16="http://schemas.microsoft.com/office/drawing/2014/main" xmlns="" id="{5BA374E9-F96C-4D87-88B7-6D1D7DCB8D1C}"/>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5868000" y="3774614"/>
            <a:ext cx="3162031" cy="2447726"/>
          </a:xfrm>
          <a:prstGeom prst="rect">
            <a:avLst/>
          </a:prstGeom>
          <a:ln>
            <a:solidFill>
              <a:schemeClr val="tx1"/>
            </a:solidFill>
          </a:ln>
        </p:spPr>
      </p:pic>
      <p:sp>
        <p:nvSpPr>
          <p:cNvPr id="10" name="Rectangle 9">
            <a:extLst>
              <a:ext uri="{FF2B5EF4-FFF2-40B4-BE49-F238E27FC236}">
                <a16:creationId xmlns:a16="http://schemas.microsoft.com/office/drawing/2014/main" xmlns="" id="{653A4E60-4572-48ED-9344-E74DC70FAB51}"/>
              </a:ext>
            </a:extLst>
          </p:cNvPr>
          <p:cNvSpPr/>
          <p:nvPr/>
        </p:nvSpPr>
        <p:spPr>
          <a:xfrm>
            <a:off x="0" y="3429000"/>
            <a:ext cx="5868000" cy="3046988"/>
          </a:xfrm>
          <a:prstGeom prst="rect">
            <a:avLst/>
          </a:prstGeom>
        </p:spPr>
        <p:txBody>
          <a:bodyPr wrap="square">
            <a:spAutoFit/>
          </a:bodyPr>
          <a:lstStyle/>
          <a:p>
            <a:pPr marL="625475" lvl="1" indent="-285750">
              <a:buFont typeface="Calibri" panose="020F0502020204030204" pitchFamily="34" charset="0"/>
              <a:buChar char="–"/>
            </a:pPr>
            <a:r>
              <a:rPr lang="es-ES" sz="1600" dirty="0">
                <a:solidFill>
                  <a:prstClr val="black"/>
                </a:solidFill>
              </a:rPr>
              <a:t>Habitualmente, </a:t>
            </a:r>
            <a:r>
              <a:rPr lang="es-ES" sz="1600" b="1" dirty="0">
                <a:solidFill>
                  <a:prstClr val="black"/>
                </a:solidFill>
              </a:rPr>
              <a:t>todo el sistema de ACS solar se comprueba primero para detectar cualquier indicación visual de degradación </a:t>
            </a:r>
            <a:r>
              <a:rPr lang="es-ES" sz="1600" dirty="0">
                <a:solidFill>
                  <a:prstClr val="black"/>
                </a:solidFill>
              </a:rPr>
              <a:t>(por ejemplo: aislamiento exterior de la tubería) </a:t>
            </a:r>
            <a:r>
              <a:rPr lang="es-ES" sz="1600" b="1" dirty="0">
                <a:solidFill>
                  <a:prstClr val="black"/>
                </a:solidFill>
              </a:rPr>
              <a:t>y luego para asegurar su correcto funcionamiento</a:t>
            </a:r>
            <a:r>
              <a:rPr lang="es-ES" sz="1600" dirty="0">
                <a:solidFill>
                  <a:prstClr val="black"/>
                </a:solidFill>
              </a:rPr>
              <a:t>. Esto puede requerir la anulación manual del controlador para verificar el funcionamiento correcto del controlador y de la(s) bomba(s). </a:t>
            </a:r>
          </a:p>
          <a:p>
            <a:pPr marL="625475" lvl="1" indent="-285750">
              <a:buFont typeface="Calibri" panose="020F0502020204030204" pitchFamily="34" charset="0"/>
              <a:buChar char="–"/>
            </a:pPr>
            <a:r>
              <a:rPr lang="es-ES" sz="1600" dirty="0">
                <a:solidFill>
                  <a:prstClr val="black"/>
                </a:solidFill>
              </a:rPr>
              <a:t>Los elementos de inspección estandarizados también incluyen medidas tales como la determinación </a:t>
            </a:r>
            <a:r>
              <a:rPr lang="es-ES" sz="1600" b="1" dirty="0">
                <a:solidFill>
                  <a:prstClr val="black"/>
                </a:solidFill>
              </a:rPr>
              <a:t>del caudal, la presión del sistema, el pH, los niveles de fluido y las temperaturas de funcionamiento</a:t>
            </a:r>
            <a:r>
              <a:rPr lang="es-ES" sz="1600" dirty="0">
                <a:solidFill>
                  <a:prstClr val="black"/>
                </a:solidFill>
              </a:rPr>
              <a:t>. Esto funciona como un mantenimiento "basado en el riesgo", de hecho</a:t>
            </a:r>
            <a:r>
              <a:rPr lang="en-US" sz="1600" dirty="0">
                <a:solidFill>
                  <a:prstClr val="black"/>
                </a:solidFill>
              </a:rPr>
              <a:t>.</a:t>
            </a:r>
          </a:p>
        </p:txBody>
      </p:sp>
    </p:spTree>
    <p:extLst>
      <p:ext uri="{BB962C8B-B14F-4D97-AF65-F5344CB8AC3E}">
        <p14:creationId xmlns:p14="http://schemas.microsoft.com/office/powerpoint/2010/main" xmlns="" val="2312916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a:t>
            </a:r>
            <a:r>
              <a:rPr lang="es-ES" b="1" dirty="0"/>
              <a:t>Algunas nociones básicas sobre el mantenimiento</a:t>
            </a:r>
            <a:endParaRPr lang="es-ES" dirty="0"/>
          </a:p>
        </p:txBody>
      </p:sp>
      <p:sp>
        <p:nvSpPr>
          <p:cNvPr id="4" name="Rectangle 3">
            <a:extLst>
              <a:ext uri="{FF2B5EF4-FFF2-40B4-BE49-F238E27FC236}">
                <a16:creationId xmlns:a16="http://schemas.microsoft.com/office/drawing/2014/main" xmlns="" id="{6B5A7427-9510-45AA-944C-70F6C56845B9}"/>
              </a:ext>
            </a:extLst>
          </p:cNvPr>
          <p:cNvSpPr/>
          <p:nvPr/>
        </p:nvSpPr>
        <p:spPr>
          <a:xfrm>
            <a:off x="432916" y="1315230"/>
            <a:ext cx="6707088" cy="369332"/>
          </a:xfrm>
          <a:prstGeom prst="rect">
            <a:avLst/>
          </a:prstGeom>
        </p:spPr>
        <p:txBody>
          <a:bodyPr wrap="square">
            <a:spAutoFit/>
          </a:bodyPr>
          <a:lstStyle/>
          <a:p>
            <a:pPr marL="285750" indent="-285750">
              <a:buFont typeface="Wingdings" panose="05000000000000000000" pitchFamily="2" charset="2"/>
              <a:buChar char="Ø"/>
            </a:pPr>
            <a:r>
              <a:rPr lang="es-ES" b="1" dirty="0"/>
              <a:t>Aproximación al mantenimiento de los sistemas ACS solar</a:t>
            </a:r>
            <a:endParaRPr lang="en-US" b="1" dirty="0"/>
          </a:p>
        </p:txBody>
      </p:sp>
      <p:sp>
        <p:nvSpPr>
          <p:cNvPr id="5" name="Rectangle 4">
            <a:extLst>
              <a:ext uri="{FF2B5EF4-FFF2-40B4-BE49-F238E27FC236}">
                <a16:creationId xmlns:a16="http://schemas.microsoft.com/office/drawing/2014/main" xmlns="" id="{662C2ECD-E7BA-4321-A0C2-C0E93FA0D5D5}"/>
              </a:ext>
            </a:extLst>
          </p:cNvPr>
          <p:cNvSpPr/>
          <p:nvPr/>
        </p:nvSpPr>
        <p:spPr>
          <a:xfrm>
            <a:off x="661823" y="1629000"/>
            <a:ext cx="6286177" cy="338554"/>
          </a:xfrm>
          <a:prstGeom prst="rect">
            <a:avLst/>
          </a:prstGeom>
        </p:spPr>
        <p:txBody>
          <a:bodyPr wrap="square">
            <a:spAutoFit/>
          </a:bodyPr>
          <a:lstStyle/>
          <a:p>
            <a:pPr marL="285750" indent="-285750">
              <a:buFont typeface="Wingdings" panose="05000000000000000000" pitchFamily="2" charset="2"/>
              <a:buChar char="§"/>
            </a:pPr>
            <a:r>
              <a:rPr lang="es-ES" sz="1600" b="1" dirty="0"/>
              <a:t>ILUSTRACIÓN DE LA LOCALIZACIÓN DE AVERÍAS Y LA REPARACIÓN</a:t>
            </a:r>
            <a:r>
              <a:rPr lang="en-US" sz="1600" b="1" dirty="0"/>
              <a:t>.</a:t>
            </a:r>
            <a:endParaRPr lang="en-US" sz="1600" dirty="0"/>
          </a:p>
        </p:txBody>
      </p:sp>
      <p:sp>
        <p:nvSpPr>
          <p:cNvPr id="6" name="Rectangle 5">
            <a:extLst>
              <a:ext uri="{FF2B5EF4-FFF2-40B4-BE49-F238E27FC236}">
                <a16:creationId xmlns:a16="http://schemas.microsoft.com/office/drawing/2014/main" xmlns="" id="{AE92E56C-4016-4C10-A243-6BCFF2053575}"/>
              </a:ext>
            </a:extLst>
          </p:cNvPr>
          <p:cNvSpPr/>
          <p:nvPr/>
        </p:nvSpPr>
        <p:spPr>
          <a:xfrm>
            <a:off x="0" y="1917000"/>
            <a:ext cx="9251999" cy="4524315"/>
          </a:xfrm>
          <a:prstGeom prst="rect">
            <a:avLst/>
          </a:prstGeom>
        </p:spPr>
        <p:txBody>
          <a:bodyPr wrap="square">
            <a:spAutoFit/>
          </a:bodyPr>
          <a:lstStyle/>
          <a:p>
            <a:pPr marL="539750" lvl="0" indent="-285750">
              <a:buFont typeface="Symbol" panose="05050102010706020507" pitchFamily="18" charset="2"/>
              <a:buChar char="-"/>
            </a:pPr>
            <a:r>
              <a:rPr lang="es-ES" sz="1600" dirty="0"/>
              <a:t>La experiencia acumulada muestra que los sistemas de ACS solar presentan problemas comunes que pueden agruparse en clases como éstas </a:t>
            </a:r>
            <a:r>
              <a:rPr lang="en-US" sz="1600" dirty="0"/>
              <a:t>:</a:t>
            </a:r>
          </a:p>
          <a:p>
            <a:pPr marL="719138" lvl="1" indent="-285750">
              <a:buFont typeface="Arial" panose="020B0604020202020204" pitchFamily="34" charset="0"/>
              <a:buChar char="."/>
            </a:pPr>
            <a:r>
              <a:rPr lang="es-ES" sz="1600" b="1" i="1" dirty="0"/>
              <a:t>CONTROL Y SENSORES.</a:t>
            </a:r>
          </a:p>
          <a:p>
            <a:pPr marL="719138" lvl="1" indent="-285750">
              <a:buFont typeface="Arial" panose="020B0604020202020204" pitchFamily="34" charset="0"/>
              <a:buChar char="."/>
            </a:pPr>
            <a:r>
              <a:rPr lang="es-ES" sz="1600" b="1" i="1" dirty="0"/>
              <a:t>BOMBAS Y CAUDALES.</a:t>
            </a:r>
          </a:p>
          <a:p>
            <a:pPr marL="719138" lvl="1" indent="-285750">
              <a:buFont typeface="Arial" panose="020B0604020202020204" pitchFamily="34" charset="0"/>
              <a:buChar char="."/>
            </a:pPr>
            <a:r>
              <a:rPr lang="es-ES" sz="1600" b="1" i="1" dirty="0"/>
              <a:t>VÁLVULAS TERMOSIFÓNICAS Y DE RETENCIÓN.</a:t>
            </a:r>
          </a:p>
          <a:p>
            <a:pPr marL="719138" lvl="1" indent="-285750">
              <a:buFont typeface="Arial" panose="020B0604020202020204" pitchFamily="34" charset="0"/>
              <a:buChar char="."/>
            </a:pPr>
            <a:r>
              <a:rPr lang="es-ES" sz="1600" b="1" i="1" dirty="0"/>
              <a:t>DAÑOS POR CONGELACIÓN (EN CLIMAS FRÍOS).</a:t>
            </a:r>
          </a:p>
          <a:p>
            <a:pPr marL="719138" lvl="1" indent="-285750">
              <a:buFont typeface="Arial" panose="020B0604020202020204" pitchFamily="34" charset="0"/>
              <a:buChar char="."/>
            </a:pPr>
            <a:r>
              <a:rPr lang="es-ES" sz="1600" b="1" i="1" dirty="0"/>
              <a:t>SOMBREADO DE COLECTORES.</a:t>
            </a:r>
          </a:p>
          <a:p>
            <a:pPr marL="719138" lvl="1" indent="-285750">
              <a:buFont typeface="Arial" panose="020B0604020202020204" pitchFamily="34" charset="0"/>
              <a:buChar char="."/>
            </a:pPr>
            <a:r>
              <a:rPr lang="es-ES" sz="1600" b="1" i="1" dirty="0"/>
              <a:t>EL TAMAÑO DEL SISTEMA Y EL ESTILO DE VIDA DEL CONSUMIDOR.</a:t>
            </a:r>
          </a:p>
          <a:p>
            <a:pPr marL="719138" lvl="1" indent="-285750">
              <a:buFont typeface="Arial" panose="020B0604020202020204" pitchFamily="34" charset="0"/>
              <a:buChar char="."/>
            </a:pPr>
            <a:r>
              <a:rPr lang="es-ES" sz="1600" b="1" i="1" dirty="0"/>
              <a:t>Otros</a:t>
            </a:r>
            <a:r>
              <a:rPr lang="en-US" sz="1600" b="1" dirty="0"/>
              <a:t>.</a:t>
            </a:r>
          </a:p>
          <a:p>
            <a:pPr marL="539750" indent="-285750">
              <a:buFont typeface="Symbol" panose="05050102010706020507" pitchFamily="18" charset="2"/>
              <a:buChar char="-"/>
            </a:pPr>
            <a:r>
              <a:rPr lang="es-ES" sz="1600" b="1" dirty="0"/>
              <a:t>Los síntomas permiten identificar problemas. </a:t>
            </a:r>
            <a:r>
              <a:rPr lang="es-ES" sz="1600" dirty="0"/>
              <a:t>Algunos son obvios para el técnico de mantenimiento experimentado y bastante específicos, lo que significa que señalan inequívocamente ciertos problemas. Por el contrario, </a:t>
            </a:r>
            <a:r>
              <a:rPr lang="es-ES" sz="1600" b="1" dirty="0"/>
              <a:t>otros síntomas pueden ser indicativos de más de un problema</a:t>
            </a:r>
            <a:r>
              <a:rPr lang="es-ES" sz="1600" dirty="0"/>
              <a:t>, requiriendo investigar varios componentes y partes e </a:t>
            </a:r>
            <a:r>
              <a:rPr lang="es-ES" sz="1600" dirty="0" err="1"/>
              <a:t>hipótesis</a:t>
            </a:r>
            <a:r>
              <a:rPr lang="es-ES" sz="1600" b="1" dirty="0"/>
              <a:t>.</a:t>
            </a:r>
          </a:p>
          <a:p>
            <a:pPr marL="539750" indent="-285750">
              <a:buFont typeface="Symbol" panose="05050102010706020507" pitchFamily="18" charset="2"/>
              <a:buChar char="-"/>
            </a:pPr>
            <a:r>
              <a:rPr lang="es-ES" sz="1600" dirty="0"/>
              <a:t>Con mucha frecuencia, los reparadores comienzan a solucionar los problemas basándose en la </a:t>
            </a:r>
            <a:r>
              <a:rPr lang="es-ES" sz="1600" b="1" dirty="0"/>
              <a:t>descripción de los síntomas por parte de los propietarios </a:t>
            </a:r>
            <a:r>
              <a:rPr lang="es-ES" sz="1600" dirty="0"/>
              <a:t>y utilizan esta información, la lista de comprobación para la resolución de problemas y otras herramientas, junto con la experiencia, para</a:t>
            </a:r>
            <a:r>
              <a:rPr lang="es-ES" sz="1600" b="1" dirty="0"/>
              <a:t> diagnosticar y resolver lo más rápidamente posible </a:t>
            </a:r>
            <a:r>
              <a:rPr lang="es-ES" sz="1600" dirty="0"/>
              <a:t>(economía de las intervenciones, seguridad de la información, etc.)</a:t>
            </a:r>
            <a:r>
              <a:rPr lang="en-US" sz="1600" dirty="0"/>
              <a:t>.</a:t>
            </a:r>
          </a:p>
        </p:txBody>
      </p:sp>
      <p:sp>
        <p:nvSpPr>
          <p:cNvPr id="7" name="Rectangle 6">
            <a:extLst>
              <a:ext uri="{FF2B5EF4-FFF2-40B4-BE49-F238E27FC236}">
                <a16:creationId xmlns:a16="http://schemas.microsoft.com/office/drawing/2014/main" xmlns="" id="{14A8548E-0040-4E90-BED4-E0CB373F240A}"/>
              </a:ext>
            </a:extLst>
          </p:cNvPr>
          <p:cNvSpPr/>
          <p:nvPr/>
        </p:nvSpPr>
        <p:spPr>
          <a:xfrm>
            <a:off x="5580000" y="2184084"/>
            <a:ext cx="3456000" cy="1548000"/>
          </a:xfrm>
          <a:prstGeom prst="rect">
            <a:avLst/>
          </a:prstGeom>
        </p:spPr>
        <p:style>
          <a:lnRef idx="1">
            <a:schemeClr val="dk1"/>
          </a:lnRef>
          <a:fillRef idx="2">
            <a:schemeClr val="dk1"/>
          </a:fillRef>
          <a:effectRef idx="1">
            <a:schemeClr val="dk1"/>
          </a:effectRef>
          <a:fontRef idx="minor">
            <a:schemeClr val="dk1"/>
          </a:fontRef>
        </p:style>
        <p:txBody>
          <a:bodyPr rtlCol="0" anchor="t" anchorCtr="0"/>
          <a:lstStyle/>
          <a:p>
            <a:pPr algn="ctr"/>
            <a:r>
              <a:rPr lang="es-ES" sz="1000" b="1" i="1" u="sng" dirty="0"/>
              <a:t>EJEMPLO DE SÍNTOMAS, COMO PUEDEN SER DESCRITOS POR LOS PROPIETARIOS Y USUARIOS DE SISTEMAS DE ACS SOLAR</a:t>
            </a:r>
            <a:endParaRPr lang="en-US" sz="1000" b="1" i="1" dirty="0"/>
          </a:p>
          <a:p>
            <a:pPr marL="171450" indent="-171450">
              <a:buFont typeface="Wingdings" panose="05000000000000000000" pitchFamily="2" charset="2"/>
              <a:buChar char="§"/>
            </a:pPr>
            <a:r>
              <a:rPr lang="es-ES" sz="1000" b="1" i="1" dirty="0"/>
              <a:t>"Estoy recibiendo agua caliente insuficiente"......</a:t>
            </a:r>
          </a:p>
          <a:p>
            <a:pPr marL="171450" indent="-171450">
              <a:buFont typeface="Wingdings" panose="05000000000000000000" pitchFamily="2" charset="2"/>
              <a:buChar char="§"/>
            </a:pPr>
            <a:r>
              <a:rPr lang="es-ES" sz="1000" b="1" i="1" dirty="0"/>
              <a:t>No es agua caliente en absoluto.</a:t>
            </a:r>
          </a:p>
          <a:p>
            <a:pPr marL="171450" indent="-171450">
              <a:buFont typeface="Wingdings" panose="05000000000000000000" pitchFamily="2" charset="2"/>
              <a:buChar char="§"/>
            </a:pPr>
            <a:r>
              <a:rPr lang="es-ES" sz="1000" b="1" i="1" dirty="0"/>
              <a:t>La bomba funciona de noche.</a:t>
            </a:r>
          </a:p>
          <a:p>
            <a:pPr marL="171450" indent="-171450">
              <a:buFont typeface="Wingdings" panose="05000000000000000000" pitchFamily="2" charset="2"/>
              <a:buChar char="§"/>
            </a:pPr>
            <a:r>
              <a:rPr lang="es-ES" sz="1000" b="1" i="1" dirty="0"/>
              <a:t>Colectores de fugas.</a:t>
            </a:r>
          </a:p>
          <a:p>
            <a:pPr marL="171450" indent="-171450">
              <a:buFont typeface="Wingdings" panose="05000000000000000000" pitchFamily="2" charset="2"/>
              <a:buChar char="§"/>
            </a:pPr>
            <a:r>
              <a:rPr lang="es-ES" sz="1000" b="1" i="1" dirty="0"/>
              <a:t>Bomba o tubería ruidosa.</a:t>
            </a:r>
          </a:p>
          <a:p>
            <a:pPr marL="171450" indent="-171450">
              <a:buFont typeface="Wingdings" panose="05000000000000000000" pitchFamily="2" charset="2"/>
              <a:buChar char="§"/>
            </a:pPr>
            <a:r>
              <a:rPr lang="es-ES" sz="1000" b="1" i="1" dirty="0"/>
              <a:t>El agua está demasiado caliente.</a:t>
            </a:r>
          </a:p>
          <a:p>
            <a:pPr marL="171450" indent="-171450">
              <a:buFont typeface="Wingdings" panose="05000000000000000000" pitchFamily="2" charset="2"/>
              <a:buChar char="§"/>
            </a:pPr>
            <a:r>
              <a:rPr lang="es-ES" sz="1000" b="1" i="1" dirty="0"/>
              <a:t>"He notado un alto uso de electricidad"....</a:t>
            </a:r>
          </a:p>
          <a:p>
            <a:pPr marL="171450" indent="-171450">
              <a:buFont typeface="Wingdings" panose="05000000000000000000" pitchFamily="2" charset="2"/>
              <a:buChar char="§"/>
            </a:pPr>
            <a:r>
              <a:rPr lang="es-ES" sz="1000" b="1" i="1" dirty="0"/>
              <a:t>El sistema no drena</a:t>
            </a:r>
            <a:r>
              <a:rPr lang="en-US" sz="1000" b="1" i="1" dirty="0"/>
              <a:t>.</a:t>
            </a:r>
            <a:endParaRPr lang="es-ES" sz="1000" b="1" i="1" dirty="0"/>
          </a:p>
        </p:txBody>
      </p:sp>
    </p:spTree>
    <p:extLst>
      <p:ext uri="{BB962C8B-B14F-4D97-AF65-F5344CB8AC3E}">
        <p14:creationId xmlns:p14="http://schemas.microsoft.com/office/powerpoint/2010/main" xmlns="" val="255193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err="1"/>
              <a:t>Objetivos</a:t>
            </a:r>
            <a:r>
              <a:rPr lang="en-US" b="1" dirty="0"/>
              <a:t> del </a:t>
            </a:r>
            <a:r>
              <a:rPr lang="en-US" b="1" dirty="0" err="1"/>
              <a:t>módulo</a:t>
            </a:r>
            <a:endParaRPr lang="el-GR" b="1" dirty="0"/>
          </a:p>
        </p:txBody>
      </p:sp>
      <p:sp>
        <p:nvSpPr>
          <p:cNvPr id="9" name="Content Placeholder 8"/>
          <p:cNvSpPr>
            <a:spLocks noGrp="1"/>
          </p:cNvSpPr>
          <p:nvPr>
            <p:ph idx="1"/>
          </p:nvPr>
        </p:nvSpPr>
        <p:spPr>
          <a:xfrm>
            <a:off x="261758" y="1522324"/>
            <a:ext cx="8425042" cy="4833056"/>
          </a:xfrm>
        </p:spPr>
        <p:txBody>
          <a:bodyPr>
            <a:noAutofit/>
          </a:bodyPr>
          <a:lstStyle/>
          <a:p>
            <a:pPr marL="0" indent="0" algn="just">
              <a:buNone/>
            </a:pPr>
            <a:r>
              <a:rPr lang="es-ES" dirty="0">
                <a:latin typeface="+mj-lt"/>
                <a:cs typeface="Arial" pitchFamily="34" charset="0"/>
              </a:rPr>
              <a:t>Al final de esta unidad podrás:</a:t>
            </a:r>
            <a:endParaRPr lang="en-US" dirty="0">
              <a:latin typeface="+mj-lt"/>
              <a:cs typeface="Arial" pitchFamily="34" charset="0"/>
            </a:endParaRPr>
          </a:p>
          <a:p>
            <a:pPr marL="0" indent="0" algn="just">
              <a:buNone/>
            </a:pPr>
            <a:endParaRPr lang="en-US" sz="1000" dirty="0">
              <a:latin typeface="Arial" pitchFamily="34" charset="0"/>
              <a:cs typeface="Arial" pitchFamily="34" charset="0"/>
            </a:endParaRPr>
          </a:p>
          <a:p>
            <a:pPr lvl="1">
              <a:buFont typeface="+mj-lt"/>
              <a:buAutoNum type="arabicPeriod"/>
            </a:pPr>
            <a:r>
              <a:rPr lang="es-ES" sz="1600" b="1" dirty="0"/>
              <a:t>Definir los principios, objetivos, tipos, niveles y requisitos básicos del mantenimiento general y cómo estos se sustentan en el mantenimiento de sistemas ACS solar.</a:t>
            </a:r>
          </a:p>
          <a:p>
            <a:pPr lvl="1">
              <a:buFont typeface="+mj-lt"/>
              <a:buAutoNum type="arabicPeriod"/>
            </a:pPr>
            <a:r>
              <a:rPr lang="es-ES" sz="1600" b="1" dirty="0"/>
              <a:t>Dar ejemplos de operaciones de mantenimiento preventivo y correctivo en un sistema ACS solar pequeño dado.</a:t>
            </a:r>
          </a:p>
          <a:p>
            <a:pPr lvl="1">
              <a:buFont typeface="+mj-lt"/>
              <a:buAutoNum type="arabicPeriod"/>
            </a:pPr>
            <a:r>
              <a:rPr lang="es-ES" sz="1600" b="1" dirty="0"/>
              <a:t>Diferenciar las tareas de mantenimiento preventivo y correctivo en función de la tecnología o tipología básica de los sistemas ACS solar.</a:t>
            </a:r>
          </a:p>
          <a:p>
            <a:pPr lvl="1">
              <a:buFont typeface="+mj-lt"/>
              <a:buAutoNum type="arabicPeriod"/>
            </a:pPr>
            <a:r>
              <a:rPr lang="es-ES" sz="1600" b="1" dirty="0"/>
              <a:t>Identificar herramientas específicas y otros recursos documentales, tales como órdenes de servicio o guías de solución de problemas, utilizados en el mantenimiento de los sistemas de energía solar térmica.</a:t>
            </a:r>
          </a:p>
          <a:p>
            <a:pPr lvl="1">
              <a:buFont typeface="+mj-lt"/>
              <a:buAutoNum type="arabicPeriod"/>
            </a:pPr>
            <a:r>
              <a:rPr lang="es-ES" sz="1600" b="1" dirty="0"/>
              <a:t>Explicar cómo se cumple el mantenimiento de sistemas solares térmicos a gran escala de acuerdo con la normativa local y con otras especificidades.</a:t>
            </a:r>
          </a:p>
          <a:p>
            <a:pPr lvl="1">
              <a:buFont typeface="+mj-lt"/>
              <a:buAutoNum type="arabicPeriod"/>
            </a:pPr>
            <a:r>
              <a:rPr lang="es-ES" sz="1600" b="1" dirty="0"/>
              <a:t>Dotado de un sistema ACS solar totalmente documentado y con acceso a los recursos, llevar a cabo una o más operaciones de mantenimiento preventivo especificadas.</a:t>
            </a:r>
          </a:p>
          <a:p>
            <a:pPr lvl="1">
              <a:buFont typeface="+mj-lt"/>
              <a:buAutoNum type="arabicPeriod"/>
            </a:pPr>
            <a:r>
              <a:rPr lang="es-ES" sz="1600" b="1" dirty="0"/>
              <a:t>Dado un sistema ACS solar defectuoso totalmente documentado y el acceso a los recursos, solucionar problemas y reparar el sistema.</a:t>
            </a:r>
          </a:p>
          <a:p>
            <a:pPr lvl="1">
              <a:buFont typeface="+mj-lt"/>
              <a:buAutoNum type="arabicPeriod"/>
            </a:pPr>
            <a:endParaRPr lang="en-GB" b="1" dirty="0"/>
          </a:p>
        </p:txBody>
      </p:sp>
    </p:spTree>
    <p:extLst>
      <p:ext uri="{BB962C8B-B14F-4D97-AF65-F5344CB8AC3E}">
        <p14:creationId xmlns:p14="http://schemas.microsoft.com/office/powerpoint/2010/main" xmlns=""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44A0C-7BFD-445C-9018-9CDA012BD566}"/>
              </a:ext>
            </a:extLst>
          </p:cNvPr>
          <p:cNvSpPr>
            <a:spLocks noGrp="1"/>
          </p:cNvSpPr>
          <p:nvPr>
            <p:ph type="title"/>
          </p:nvPr>
        </p:nvSpPr>
        <p:spPr/>
        <p:txBody>
          <a:bodyPr/>
          <a:lstStyle/>
          <a:p>
            <a:r>
              <a:rPr lang="en-US" b="1" dirty="0"/>
              <a:t>1. </a:t>
            </a:r>
            <a:r>
              <a:rPr lang="es-ES" b="1" dirty="0"/>
              <a:t>Algunas nociones básicas sobre el mantenimiento</a:t>
            </a:r>
            <a:endParaRPr lang="en-US" dirty="0"/>
          </a:p>
        </p:txBody>
      </p:sp>
      <p:sp>
        <p:nvSpPr>
          <p:cNvPr id="4" name="Rectangle 3">
            <a:extLst>
              <a:ext uri="{FF2B5EF4-FFF2-40B4-BE49-F238E27FC236}">
                <a16:creationId xmlns:a16="http://schemas.microsoft.com/office/drawing/2014/main" xmlns="" id="{4F91CC5F-CA81-4EE6-876C-A8BE6DD6C305}"/>
              </a:ext>
            </a:extLst>
          </p:cNvPr>
          <p:cNvSpPr/>
          <p:nvPr/>
        </p:nvSpPr>
        <p:spPr>
          <a:xfrm>
            <a:off x="432916" y="1557000"/>
            <a:ext cx="6947084" cy="369332"/>
          </a:xfrm>
          <a:prstGeom prst="rect">
            <a:avLst/>
          </a:prstGeom>
        </p:spPr>
        <p:txBody>
          <a:bodyPr wrap="square">
            <a:spAutoFit/>
          </a:bodyPr>
          <a:lstStyle/>
          <a:p>
            <a:pPr marL="285750" indent="-285750">
              <a:buFont typeface="Wingdings" panose="05000000000000000000" pitchFamily="2" charset="2"/>
              <a:buChar char="Ø"/>
            </a:pPr>
            <a:r>
              <a:rPr lang="es-ES" b="1" dirty="0"/>
              <a:t>Aproximación al mantenimiento de los sistemas ACS solar</a:t>
            </a:r>
            <a:endParaRPr lang="en-US" b="1" dirty="0"/>
          </a:p>
        </p:txBody>
      </p:sp>
      <p:sp>
        <p:nvSpPr>
          <p:cNvPr id="5" name="Rectangle 4">
            <a:extLst>
              <a:ext uri="{FF2B5EF4-FFF2-40B4-BE49-F238E27FC236}">
                <a16:creationId xmlns:a16="http://schemas.microsoft.com/office/drawing/2014/main" xmlns="" id="{915C14D8-1BF4-4A73-9371-CA8A278B748F}"/>
              </a:ext>
            </a:extLst>
          </p:cNvPr>
          <p:cNvSpPr/>
          <p:nvPr/>
        </p:nvSpPr>
        <p:spPr>
          <a:xfrm>
            <a:off x="661823" y="1942532"/>
            <a:ext cx="6358177" cy="338554"/>
          </a:xfrm>
          <a:prstGeom prst="rect">
            <a:avLst/>
          </a:prstGeom>
        </p:spPr>
        <p:txBody>
          <a:bodyPr wrap="square">
            <a:spAutoFit/>
          </a:bodyPr>
          <a:lstStyle/>
          <a:p>
            <a:pPr marL="285750" indent="-285750">
              <a:buFont typeface="Wingdings" panose="05000000000000000000" pitchFamily="2" charset="2"/>
              <a:buChar char="§"/>
            </a:pPr>
            <a:r>
              <a:rPr lang="es-ES" sz="1600" b="1" dirty="0"/>
              <a:t>ILUSTRACIÓN DE LA LOCALIZACIÓN DE AVERÍAS Y LA REPARACIÓN</a:t>
            </a:r>
            <a:r>
              <a:rPr lang="en-US" sz="1600" b="1" dirty="0"/>
              <a:t>.</a:t>
            </a:r>
            <a:endParaRPr lang="en-US" sz="1600" dirty="0"/>
          </a:p>
        </p:txBody>
      </p:sp>
      <p:sp>
        <p:nvSpPr>
          <p:cNvPr id="6" name="Rectangle 5">
            <a:extLst>
              <a:ext uri="{FF2B5EF4-FFF2-40B4-BE49-F238E27FC236}">
                <a16:creationId xmlns:a16="http://schemas.microsoft.com/office/drawing/2014/main" xmlns="" id="{1B45D02D-03CF-4801-8966-B6EEA5372659}"/>
              </a:ext>
            </a:extLst>
          </p:cNvPr>
          <p:cNvSpPr/>
          <p:nvPr/>
        </p:nvSpPr>
        <p:spPr>
          <a:xfrm>
            <a:off x="1" y="2242455"/>
            <a:ext cx="8675688" cy="2308324"/>
          </a:xfrm>
          <a:prstGeom prst="rect">
            <a:avLst/>
          </a:prstGeom>
        </p:spPr>
        <p:txBody>
          <a:bodyPr wrap="square">
            <a:spAutoFit/>
          </a:bodyPr>
          <a:lstStyle/>
          <a:p>
            <a:pPr marL="539750" lvl="0" indent="-285750">
              <a:buFont typeface="Symbol" panose="05050102010706020507" pitchFamily="18" charset="2"/>
              <a:buChar char="-"/>
            </a:pPr>
            <a:r>
              <a:rPr lang="es-ES" sz="1600" b="1" dirty="0"/>
              <a:t>Resolución de problemas relacionados con "CONTROL Y SENSORES</a:t>
            </a:r>
            <a:r>
              <a:rPr lang="en-US" sz="1600" b="1" dirty="0"/>
              <a:t>”.</a:t>
            </a:r>
          </a:p>
          <a:p>
            <a:pPr marL="809625" lvl="1" indent="-285750">
              <a:buFont typeface="Arial" panose="020B0604020202020204" pitchFamily="34" charset="0"/>
              <a:buChar char="."/>
            </a:pPr>
            <a:r>
              <a:rPr lang="en-US" sz="1600" b="1" dirty="0" err="1"/>
              <a:t>Síntomas</a:t>
            </a:r>
            <a:r>
              <a:rPr lang="en-US" sz="1600" b="1" dirty="0"/>
              <a:t> </a:t>
            </a:r>
            <a:r>
              <a:rPr lang="en-US" sz="1600" b="1" dirty="0" err="1"/>
              <a:t>característicos</a:t>
            </a:r>
            <a:r>
              <a:rPr lang="en-US" sz="1600" b="1" dirty="0"/>
              <a:t> o </a:t>
            </a:r>
            <a:r>
              <a:rPr lang="en-US" sz="1600" b="1" dirty="0" err="1"/>
              <a:t>indicativos</a:t>
            </a:r>
            <a:r>
              <a:rPr lang="en-US" sz="1600" b="1" dirty="0"/>
              <a:t> de </a:t>
            </a:r>
            <a:r>
              <a:rPr lang="en-US" sz="1600" b="1" dirty="0" err="1"/>
              <a:t>problemas</a:t>
            </a:r>
            <a:r>
              <a:rPr lang="en-US" sz="1600" b="1" dirty="0"/>
              <a:t> </a:t>
            </a:r>
            <a:r>
              <a:rPr lang="en-US" sz="1600" b="1" dirty="0" err="1"/>
              <a:t>probables</a:t>
            </a:r>
            <a:r>
              <a:rPr lang="en-US" sz="1600" b="1" dirty="0"/>
              <a:t> </a:t>
            </a:r>
            <a:r>
              <a:rPr lang="en-US" sz="1600" dirty="0"/>
              <a:t>:</a:t>
            </a:r>
          </a:p>
          <a:p>
            <a:pPr marL="981075" lvl="2"/>
            <a:r>
              <a:rPr lang="en-US" sz="1600" dirty="0"/>
              <a:t>.La </a:t>
            </a:r>
            <a:r>
              <a:rPr lang="en-US" sz="1600" dirty="0" err="1"/>
              <a:t>bomba</a:t>
            </a:r>
            <a:r>
              <a:rPr lang="en-US" sz="1600" dirty="0"/>
              <a:t> </a:t>
            </a:r>
            <a:r>
              <a:rPr lang="en-US" sz="1600" dirty="0" err="1"/>
              <a:t>funciona</a:t>
            </a:r>
            <a:r>
              <a:rPr lang="en-US" sz="1600" dirty="0"/>
              <a:t> </a:t>
            </a:r>
            <a:r>
              <a:rPr lang="en-US" sz="1600" dirty="0" err="1"/>
              <a:t>constantemente</a:t>
            </a:r>
            <a:r>
              <a:rPr lang="en-US" sz="1600" dirty="0"/>
              <a:t>.</a:t>
            </a:r>
          </a:p>
          <a:p>
            <a:pPr marL="981075" lvl="2"/>
            <a:r>
              <a:rPr lang="en-US" sz="1600" dirty="0"/>
              <a:t>.la </a:t>
            </a:r>
            <a:r>
              <a:rPr lang="en-US" sz="1600" dirty="0" err="1"/>
              <a:t>bomba</a:t>
            </a:r>
            <a:r>
              <a:rPr lang="en-US" sz="1600" dirty="0"/>
              <a:t> no </a:t>
            </a:r>
            <a:r>
              <a:rPr lang="en-US" sz="1600" dirty="0" err="1"/>
              <a:t>funciona</a:t>
            </a:r>
            <a:r>
              <a:rPr lang="en-US" sz="1600" dirty="0"/>
              <a:t> </a:t>
            </a:r>
            <a:r>
              <a:rPr lang="en-US" sz="1600" dirty="0" err="1"/>
              <a:t>en</a:t>
            </a:r>
            <a:r>
              <a:rPr lang="en-US" sz="1600" dirty="0"/>
              <a:t> </a:t>
            </a:r>
            <a:r>
              <a:rPr lang="en-US" sz="1600" dirty="0" err="1"/>
              <a:t>absoluto</a:t>
            </a:r>
            <a:r>
              <a:rPr lang="en-US" sz="1600" dirty="0"/>
              <a:t>.</a:t>
            </a:r>
          </a:p>
          <a:p>
            <a:pPr marL="809625" lvl="1" indent="-285750">
              <a:buFont typeface="Arial" panose="020B0604020202020204" pitchFamily="34" charset="0"/>
              <a:buChar char="."/>
            </a:pPr>
            <a:r>
              <a:rPr lang="es-ES" sz="1600" b="1" dirty="0"/>
              <a:t>(</a:t>
            </a:r>
            <a:r>
              <a:rPr lang="es-ES" sz="1600" b="1" dirty="0" err="1"/>
              <a:t>Hipótesis</a:t>
            </a:r>
            <a:r>
              <a:rPr lang="es-ES" sz="1600" b="1" dirty="0"/>
              <a:t> general 1) Causa(s) más probable(s). </a:t>
            </a:r>
            <a:r>
              <a:rPr lang="es-ES" sz="1600" dirty="0"/>
              <a:t>El cableado eléctrico, un sensor o el propio controlador están dañados.</a:t>
            </a:r>
          </a:p>
          <a:p>
            <a:pPr marL="809625" lvl="1" indent="-285750">
              <a:buFont typeface="Arial" panose="020B0604020202020204" pitchFamily="34" charset="0"/>
              <a:buChar char="."/>
            </a:pPr>
            <a:r>
              <a:rPr lang="es-ES" sz="1600" b="1" dirty="0"/>
              <a:t>(</a:t>
            </a:r>
            <a:r>
              <a:rPr lang="es-ES" sz="1600" b="1" dirty="0" err="1"/>
              <a:t>Hipótesis</a:t>
            </a:r>
            <a:r>
              <a:rPr lang="es-ES" sz="1600" b="1" dirty="0"/>
              <a:t> 2) Otras causas menos probables. </a:t>
            </a:r>
            <a:r>
              <a:rPr lang="es-ES" sz="1600" dirty="0"/>
              <a:t>El problema también puede estar en la propia bomba o en la tubería.</a:t>
            </a:r>
            <a:endParaRPr lang="en-US" sz="1600" dirty="0">
              <a:solidFill>
                <a:prstClr val="black"/>
              </a:solidFill>
            </a:endParaRPr>
          </a:p>
          <a:p>
            <a:pPr marL="809625" lvl="1" indent="-285750">
              <a:buFont typeface="Arial" panose="020B0604020202020204" pitchFamily="34" charset="0"/>
              <a:buChar char="."/>
            </a:pPr>
            <a:endParaRPr lang="en-US" sz="1600" dirty="0"/>
          </a:p>
        </p:txBody>
      </p:sp>
      <p:pic>
        <p:nvPicPr>
          <p:cNvPr id="8" name="Picture 7">
            <a:extLst>
              <a:ext uri="{FF2B5EF4-FFF2-40B4-BE49-F238E27FC236}">
                <a16:creationId xmlns:a16="http://schemas.microsoft.com/office/drawing/2014/main" xmlns="" id="{24CFF707-8082-4F18-943A-7B038E804EBA}"/>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5929200" y="4077000"/>
            <a:ext cx="2890800" cy="2202925"/>
          </a:xfrm>
          <a:prstGeom prst="rect">
            <a:avLst/>
          </a:prstGeom>
          <a:ln>
            <a:solidFill>
              <a:schemeClr val="tx1"/>
            </a:solidFill>
          </a:ln>
        </p:spPr>
      </p:pic>
      <p:sp>
        <p:nvSpPr>
          <p:cNvPr id="10" name="Rectangle 9">
            <a:extLst>
              <a:ext uri="{FF2B5EF4-FFF2-40B4-BE49-F238E27FC236}">
                <a16:creationId xmlns:a16="http://schemas.microsoft.com/office/drawing/2014/main" xmlns="" id="{D81D9463-2F8D-4F8B-A435-7AB15B8288DD}"/>
              </a:ext>
            </a:extLst>
          </p:cNvPr>
          <p:cNvSpPr/>
          <p:nvPr/>
        </p:nvSpPr>
        <p:spPr>
          <a:xfrm>
            <a:off x="-11110" y="4186455"/>
            <a:ext cx="5931189" cy="2062103"/>
          </a:xfrm>
          <a:prstGeom prst="rect">
            <a:avLst/>
          </a:prstGeom>
        </p:spPr>
        <p:txBody>
          <a:bodyPr wrap="square">
            <a:spAutoFit/>
          </a:bodyPr>
          <a:lstStyle/>
          <a:p>
            <a:pPr marL="809625" lvl="1" indent="-285750">
              <a:buFont typeface="Arial" panose="020B0604020202020204" pitchFamily="34" charset="0"/>
              <a:buChar char="."/>
            </a:pPr>
            <a:r>
              <a:rPr lang="es-ES" sz="1600" b="1" dirty="0">
                <a:solidFill>
                  <a:prstClr val="black"/>
                </a:solidFill>
              </a:rPr>
              <a:t>Cómo solucionar problemas. </a:t>
            </a:r>
            <a:r>
              <a:rPr lang="es-ES" sz="1600" dirty="0">
                <a:solidFill>
                  <a:prstClr val="black"/>
                </a:solidFill>
              </a:rPr>
              <a:t>Examine primero los componentes asociados a la </a:t>
            </a:r>
            <a:r>
              <a:rPr lang="es-ES" sz="1600" dirty="0" err="1">
                <a:solidFill>
                  <a:prstClr val="black"/>
                </a:solidFill>
              </a:rPr>
              <a:t>hipótesis</a:t>
            </a:r>
            <a:r>
              <a:rPr lang="es-ES" sz="1600" dirty="0">
                <a:solidFill>
                  <a:prstClr val="black"/>
                </a:solidFill>
              </a:rPr>
              <a:t> 1 (cables, sensor, controlador), sabiendo que no es raro encontrar partes eléctricas dañadas causadas por rayos, cortocircuitos de agua, sobretensiones en la línea de voltaje, abrasión u oxidación en las conexiones. Si todo parece estar en buenas condiciones, intente con la </a:t>
            </a:r>
            <a:r>
              <a:rPr lang="es-ES" sz="1600" dirty="0" err="1">
                <a:solidFill>
                  <a:prstClr val="black"/>
                </a:solidFill>
              </a:rPr>
              <a:t>hipótesis</a:t>
            </a:r>
            <a:r>
              <a:rPr lang="es-ES" sz="1600" dirty="0">
                <a:solidFill>
                  <a:prstClr val="black"/>
                </a:solidFill>
              </a:rPr>
              <a:t> 2. Obtenga información del propietario y de la instalación.</a:t>
            </a:r>
            <a:endParaRPr lang="en-US" sz="1600" dirty="0">
              <a:solidFill>
                <a:prstClr val="black"/>
              </a:solidFill>
            </a:endParaRPr>
          </a:p>
        </p:txBody>
      </p:sp>
    </p:spTree>
    <p:extLst>
      <p:ext uri="{BB962C8B-B14F-4D97-AF65-F5344CB8AC3E}">
        <p14:creationId xmlns:p14="http://schemas.microsoft.com/office/powerpoint/2010/main" xmlns="" val="3670327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14FBF0F-70F7-4D79-A6B4-ED4A9E12AA41}"/>
              </a:ext>
            </a:extLst>
          </p:cNvPr>
          <p:cNvPicPr>
            <a:picLocks noChangeAspect="1"/>
          </p:cNvPicPr>
          <p:nvPr/>
        </p:nvPicPr>
        <p:blipFill>
          <a:blip r:embed="rId2" cstate="print">
            <a:duotone>
              <a:schemeClr val="accent3">
                <a:shade val="45000"/>
                <a:satMod val="135000"/>
              </a:schemeClr>
              <a:prstClr val="white"/>
            </a:duotone>
          </a:blip>
          <a:stretch>
            <a:fillRect/>
          </a:stretch>
        </p:blipFill>
        <p:spPr>
          <a:xfrm>
            <a:off x="205937" y="2293479"/>
            <a:ext cx="3070063" cy="4002741"/>
          </a:xfrm>
          <a:prstGeom prst="rect">
            <a:avLst/>
          </a:prstGeom>
          <a:ln>
            <a:solidFill>
              <a:schemeClr val="bg1"/>
            </a:solidFill>
          </a:ln>
        </p:spPr>
      </p:pic>
      <p:sp>
        <p:nvSpPr>
          <p:cNvPr id="2" name="Title 1">
            <a:extLst>
              <a:ext uri="{FF2B5EF4-FFF2-40B4-BE49-F238E27FC236}">
                <a16:creationId xmlns:a16="http://schemas.microsoft.com/office/drawing/2014/main" xmlns="" id="{C52020F8-9DC2-4F51-9189-740148F1BC9A}"/>
              </a:ext>
            </a:extLst>
          </p:cNvPr>
          <p:cNvSpPr>
            <a:spLocks noGrp="1"/>
          </p:cNvSpPr>
          <p:nvPr>
            <p:ph type="title"/>
          </p:nvPr>
        </p:nvSpPr>
        <p:spPr/>
        <p:txBody>
          <a:bodyPr/>
          <a:lstStyle/>
          <a:p>
            <a:r>
              <a:rPr lang="en-US" b="1" dirty="0"/>
              <a:t>1. </a:t>
            </a:r>
            <a:r>
              <a:rPr lang="es-ES" b="1" dirty="0"/>
              <a:t>Algunas nociones básicas sobre el mantenimiento</a:t>
            </a:r>
            <a:endParaRPr lang="en-US" dirty="0"/>
          </a:p>
        </p:txBody>
      </p:sp>
      <p:sp>
        <p:nvSpPr>
          <p:cNvPr id="5" name="Rectangle 4">
            <a:extLst>
              <a:ext uri="{FF2B5EF4-FFF2-40B4-BE49-F238E27FC236}">
                <a16:creationId xmlns:a16="http://schemas.microsoft.com/office/drawing/2014/main" xmlns="" id="{7521DFFF-1C9F-44F5-8CBE-8513B933F8B9}"/>
              </a:ext>
            </a:extLst>
          </p:cNvPr>
          <p:cNvSpPr/>
          <p:nvPr/>
        </p:nvSpPr>
        <p:spPr>
          <a:xfrm>
            <a:off x="468000" y="1363022"/>
            <a:ext cx="7451084" cy="369332"/>
          </a:xfrm>
          <a:prstGeom prst="rect">
            <a:avLst/>
          </a:prstGeom>
        </p:spPr>
        <p:txBody>
          <a:bodyPr wrap="square">
            <a:spAutoFit/>
          </a:bodyPr>
          <a:lstStyle/>
          <a:p>
            <a:pPr marL="285750" indent="-285750">
              <a:buFont typeface="Wingdings" panose="05000000000000000000" pitchFamily="2" charset="2"/>
              <a:buChar char="Ø"/>
            </a:pPr>
            <a:r>
              <a:rPr lang="es-ES" b="1" dirty="0"/>
              <a:t>Aproximación al mantenimiento de los sistemas ACS solar</a:t>
            </a:r>
            <a:endParaRPr lang="en-US" b="1" dirty="0"/>
          </a:p>
        </p:txBody>
      </p:sp>
      <p:sp>
        <p:nvSpPr>
          <p:cNvPr id="6" name="Rectangle 5">
            <a:extLst>
              <a:ext uri="{FF2B5EF4-FFF2-40B4-BE49-F238E27FC236}">
                <a16:creationId xmlns:a16="http://schemas.microsoft.com/office/drawing/2014/main" xmlns="" id="{3B97E45C-9D0B-4797-A864-E57697D13E73}"/>
              </a:ext>
            </a:extLst>
          </p:cNvPr>
          <p:cNvSpPr/>
          <p:nvPr/>
        </p:nvSpPr>
        <p:spPr>
          <a:xfrm>
            <a:off x="661823" y="1629000"/>
            <a:ext cx="6214177" cy="338554"/>
          </a:xfrm>
          <a:prstGeom prst="rect">
            <a:avLst/>
          </a:prstGeom>
        </p:spPr>
        <p:txBody>
          <a:bodyPr wrap="square">
            <a:spAutoFit/>
          </a:bodyPr>
          <a:lstStyle/>
          <a:p>
            <a:pPr marL="285750" indent="-285750">
              <a:buFont typeface="Wingdings" panose="05000000000000000000" pitchFamily="2" charset="2"/>
              <a:buChar char="§"/>
            </a:pPr>
            <a:r>
              <a:rPr lang="es-ES" sz="1600" b="1" dirty="0"/>
              <a:t>ILUSTRACIÓN DE LA LOCALIZACIÓN DE AVERÍAS Y LA REPARACIÓN</a:t>
            </a:r>
            <a:r>
              <a:rPr lang="en-US" sz="1600" b="1" dirty="0"/>
              <a:t>.</a:t>
            </a:r>
            <a:endParaRPr lang="en-US" sz="1600" dirty="0"/>
          </a:p>
        </p:txBody>
      </p:sp>
      <p:sp>
        <p:nvSpPr>
          <p:cNvPr id="7" name="Rectangle 6">
            <a:extLst>
              <a:ext uri="{FF2B5EF4-FFF2-40B4-BE49-F238E27FC236}">
                <a16:creationId xmlns:a16="http://schemas.microsoft.com/office/drawing/2014/main" xmlns="" id="{17C6A236-1A7A-44E2-B535-8457FFA669E5}"/>
              </a:ext>
            </a:extLst>
          </p:cNvPr>
          <p:cNvSpPr/>
          <p:nvPr/>
        </p:nvSpPr>
        <p:spPr>
          <a:xfrm>
            <a:off x="0" y="1928685"/>
            <a:ext cx="9143999" cy="4524315"/>
          </a:xfrm>
          <a:prstGeom prst="rect">
            <a:avLst/>
          </a:prstGeom>
        </p:spPr>
        <p:txBody>
          <a:bodyPr wrap="square">
            <a:spAutoFit/>
          </a:bodyPr>
          <a:lstStyle/>
          <a:p>
            <a:pPr marL="539750" lvl="0" indent="-285750">
              <a:buFont typeface="Symbol" panose="05050102010706020507" pitchFamily="18" charset="2"/>
              <a:buChar char="-"/>
            </a:pPr>
            <a:r>
              <a:rPr lang="es-ES" sz="1600" b="1" dirty="0"/>
              <a:t>Identificación y evaluación de problemas. </a:t>
            </a:r>
            <a:r>
              <a:rPr lang="es-ES" sz="1600" dirty="0"/>
              <a:t>Para diagnosticar y reparar los problemas del sistema, es necesario no sólo entender el tipo de sistema y sus componentes y cómo funcionan, sino también saber qué preguntas hacer para determinar el problema y averiguar cuándo y por qué ocurrió. Estas son </a:t>
            </a:r>
            <a:r>
              <a:rPr lang="es-ES" sz="1600" b="1" dirty="0"/>
              <a:t>fuentes de valiosa información inicial</a:t>
            </a:r>
            <a:r>
              <a:rPr lang="en-US" sz="1600" b="1" dirty="0">
                <a:solidFill>
                  <a:srgbClr val="000000"/>
                </a:solidFill>
                <a:latin typeface="+mj-lt"/>
              </a:rPr>
              <a:t>: </a:t>
            </a:r>
            <a:endParaRPr lang="en-US" sz="1600" dirty="0">
              <a:solidFill>
                <a:srgbClr val="000000"/>
              </a:solidFill>
              <a:latin typeface="+mj-lt"/>
            </a:endParaRPr>
          </a:p>
          <a:p>
            <a:pPr marL="809625" lvl="1" indent="-285750">
              <a:buFont typeface="Arial" panose="020B0604020202020204" pitchFamily="34" charset="0"/>
              <a:buChar char="."/>
            </a:pPr>
            <a:r>
              <a:rPr lang="es-ES" sz="1600" b="1" dirty="0">
                <a:solidFill>
                  <a:srgbClr val="000000"/>
                </a:solidFill>
                <a:latin typeface="+mj-lt"/>
              </a:rPr>
              <a:t>Llamada de servicio inicial</a:t>
            </a:r>
            <a:r>
              <a:rPr lang="es-ES" sz="1600" dirty="0">
                <a:solidFill>
                  <a:srgbClr val="000000"/>
                </a:solidFill>
                <a:latin typeface="+mj-lt"/>
              </a:rPr>
              <a:t>. Identificar a la persona que llama, el tipo de servicio solicitado, el tipo de sistema, los síntomas, comunicar las políticas básicas de servicio y pago.</a:t>
            </a:r>
          </a:p>
          <a:p>
            <a:pPr marL="809625" lvl="1" indent="-285750">
              <a:buFont typeface="Arial" panose="020B0604020202020204" pitchFamily="34" charset="0"/>
              <a:buChar char="."/>
            </a:pPr>
            <a:r>
              <a:rPr lang="es-ES" sz="1600" b="1" dirty="0">
                <a:solidFill>
                  <a:srgbClr val="000000"/>
                </a:solidFill>
                <a:latin typeface="+mj-lt"/>
              </a:rPr>
              <a:t>Registros del sistema</a:t>
            </a:r>
            <a:r>
              <a:rPr lang="es-ES" sz="1600" dirty="0">
                <a:solidFill>
                  <a:srgbClr val="000000"/>
                </a:solidFill>
                <a:latin typeface="+mj-lt"/>
              </a:rPr>
              <a:t>. Manual del sistema, fabricantes, materiales certificados, instalador, etc.</a:t>
            </a:r>
          </a:p>
          <a:p>
            <a:pPr marL="809625" lvl="1" indent="-285750">
              <a:buFont typeface="Arial" panose="020B0604020202020204" pitchFamily="34" charset="0"/>
              <a:buChar char="."/>
            </a:pPr>
            <a:r>
              <a:rPr lang="es-ES" sz="1600" b="1" dirty="0">
                <a:solidFill>
                  <a:srgbClr val="000000"/>
                </a:solidFill>
                <a:latin typeface="+mj-lt"/>
              </a:rPr>
              <a:t>Cobertura de la garantía</a:t>
            </a:r>
            <a:r>
              <a:rPr lang="es-ES" sz="1600" dirty="0">
                <a:solidFill>
                  <a:srgbClr val="000000"/>
                </a:solidFill>
                <a:latin typeface="+mj-lt"/>
              </a:rPr>
              <a:t>. Garantías completas o limitadas (instalación, componentes, daños por congelación...). Coberturas, estado y temas especiales (componentes descontinuados, etc.).</a:t>
            </a:r>
          </a:p>
          <a:p>
            <a:pPr marL="809625" lvl="1" indent="-285750">
              <a:buFont typeface="Arial" panose="020B0604020202020204" pitchFamily="34" charset="0"/>
              <a:buChar char="."/>
            </a:pPr>
            <a:r>
              <a:rPr lang="es-ES" sz="1600" b="1" dirty="0">
                <a:solidFill>
                  <a:srgbClr val="000000"/>
                </a:solidFill>
                <a:latin typeface="+mj-lt"/>
              </a:rPr>
              <a:t>Historial de servicio</a:t>
            </a:r>
            <a:r>
              <a:rPr lang="es-ES" sz="1600" dirty="0">
                <a:solidFill>
                  <a:srgbClr val="000000"/>
                </a:solidFill>
                <a:latin typeface="+mj-lt"/>
              </a:rPr>
              <a:t>. En el caso de contratos de servicio, es posible conocer los servicios y reparaciones anteriores en el sistema.</a:t>
            </a:r>
          </a:p>
          <a:p>
            <a:pPr marL="809625" lvl="1" indent="-285750">
              <a:buFont typeface="Arial" panose="020B0604020202020204" pitchFamily="34" charset="0"/>
              <a:buChar char="."/>
            </a:pPr>
            <a:r>
              <a:rPr lang="es-ES" sz="1600" b="1" dirty="0">
                <a:solidFill>
                  <a:srgbClr val="000000"/>
                </a:solidFill>
                <a:latin typeface="+mj-lt"/>
              </a:rPr>
              <a:t>Responsabilidad del contratista</a:t>
            </a:r>
            <a:r>
              <a:rPr lang="es-ES" sz="1600" dirty="0">
                <a:solidFill>
                  <a:srgbClr val="000000"/>
                </a:solidFill>
                <a:latin typeface="+mj-lt"/>
              </a:rPr>
              <a:t>. Las empresas de servicios de mantenimiento son responsables de las consecuencias derivadas de sus actos. Por ejemplo, cuando se instruye a los clientes para que se </a:t>
            </a:r>
            <a:r>
              <a:rPr lang="es-ES" sz="1600" dirty="0" err="1">
                <a:solidFill>
                  <a:srgbClr val="000000"/>
                </a:solidFill>
                <a:latin typeface="+mj-lt"/>
              </a:rPr>
              <a:t>autorreparen</a:t>
            </a:r>
            <a:r>
              <a:rPr lang="es-ES" sz="1600" dirty="0">
                <a:solidFill>
                  <a:srgbClr val="000000"/>
                </a:solidFill>
                <a:latin typeface="+mj-lt"/>
              </a:rPr>
              <a:t>, etc.</a:t>
            </a:r>
          </a:p>
          <a:p>
            <a:pPr marL="809625" lvl="1" indent="-285750">
              <a:buFont typeface="Arial" panose="020B0604020202020204" pitchFamily="34" charset="0"/>
              <a:buChar char="."/>
            </a:pPr>
            <a:r>
              <a:rPr lang="es-ES" sz="1600" b="1" dirty="0">
                <a:solidFill>
                  <a:srgbClr val="000000"/>
                </a:solidFill>
                <a:latin typeface="+mj-lt"/>
              </a:rPr>
              <a:t>Comprobación general de salida</a:t>
            </a:r>
            <a:r>
              <a:rPr lang="es-ES" sz="1600" dirty="0">
                <a:solidFill>
                  <a:srgbClr val="000000"/>
                </a:solidFill>
                <a:latin typeface="+mj-lt"/>
              </a:rPr>
              <a:t>. Compruebe todo el sistema, ya que puede haber más de un problema.</a:t>
            </a:r>
          </a:p>
          <a:p>
            <a:pPr marL="809625" lvl="1" indent="-285750">
              <a:buFont typeface="Arial" panose="020B0604020202020204" pitchFamily="34" charset="0"/>
              <a:buChar char="."/>
            </a:pPr>
            <a:r>
              <a:rPr lang="es-ES" sz="1600" b="1" dirty="0">
                <a:solidFill>
                  <a:srgbClr val="000000"/>
                </a:solidFill>
                <a:latin typeface="+mj-lt"/>
              </a:rPr>
              <a:t>Análisis del estilo de vida</a:t>
            </a:r>
            <a:r>
              <a:rPr lang="es-ES" sz="1600" dirty="0">
                <a:solidFill>
                  <a:srgbClr val="000000"/>
                </a:solidFill>
                <a:latin typeface="+mj-lt"/>
              </a:rPr>
              <a:t>. Entender los hábitos y usos del propietario como posibles causas de problemas aparentes</a:t>
            </a:r>
            <a:r>
              <a:rPr lang="en-US" sz="1600" dirty="0">
                <a:solidFill>
                  <a:srgbClr val="000000"/>
                </a:solidFill>
                <a:latin typeface="+mj-lt"/>
              </a:rPr>
              <a:t>.</a:t>
            </a:r>
          </a:p>
        </p:txBody>
      </p:sp>
    </p:spTree>
    <p:extLst>
      <p:ext uri="{BB962C8B-B14F-4D97-AF65-F5344CB8AC3E}">
        <p14:creationId xmlns:p14="http://schemas.microsoft.com/office/powerpoint/2010/main" xmlns="" val="32146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749A7D-CB9D-4A20-B632-B622532F2A16}"/>
              </a:ext>
            </a:extLst>
          </p:cNvPr>
          <p:cNvSpPr>
            <a:spLocks noGrp="1"/>
          </p:cNvSpPr>
          <p:nvPr>
            <p:ph type="title"/>
          </p:nvPr>
        </p:nvSpPr>
        <p:spPr/>
        <p:txBody>
          <a:bodyPr/>
          <a:lstStyle/>
          <a:p>
            <a:r>
              <a:rPr lang="en-US" b="1" dirty="0"/>
              <a:t>1. </a:t>
            </a:r>
            <a:r>
              <a:rPr lang="es-ES" b="1" dirty="0"/>
              <a:t>Algunas nociones básicas sobre el mantenimiento</a:t>
            </a:r>
            <a:endParaRPr lang="en-US" dirty="0"/>
          </a:p>
        </p:txBody>
      </p:sp>
      <p:sp>
        <p:nvSpPr>
          <p:cNvPr id="4" name="Rectangle 3">
            <a:extLst>
              <a:ext uri="{FF2B5EF4-FFF2-40B4-BE49-F238E27FC236}">
                <a16:creationId xmlns:a16="http://schemas.microsoft.com/office/drawing/2014/main" xmlns="" id="{A921B58A-FD5C-4F34-A80C-CD6340BD8F94}"/>
              </a:ext>
            </a:extLst>
          </p:cNvPr>
          <p:cNvSpPr/>
          <p:nvPr/>
        </p:nvSpPr>
        <p:spPr>
          <a:xfrm>
            <a:off x="432916" y="1557000"/>
            <a:ext cx="6707088" cy="369332"/>
          </a:xfrm>
          <a:prstGeom prst="rect">
            <a:avLst/>
          </a:prstGeom>
        </p:spPr>
        <p:txBody>
          <a:bodyPr wrap="square">
            <a:spAutoFit/>
          </a:bodyPr>
          <a:lstStyle/>
          <a:p>
            <a:pPr marL="285750" indent="-285750">
              <a:buFont typeface="Wingdings" panose="05000000000000000000" pitchFamily="2" charset="2"/>
              <a:buChar char="Ø"/>
            </a:pPr>
            <a:r>
              <a:rPr lang="es-ES" b="1" dirty="0"/>
              <a:t>Aproximación al mantenimiento de los sistemas ACS solar</a:t>
            </a:r>
            <a:endParaRPr lang="en-US" b="1" dirty="0"/>
          </a:p>
        </p:txBody>
      </p:sp>
      <p:sp>
        <p:nvSpPr>
          <p:cNvPr id="5" name="Rectangle 4">
            <a:extLst>
              <a:ext uri="{FF2B5EF4-FFF2-40B4-BE49-F238E27FC236}">
                <a16:creationId xmlns:a16="http://schemas.microsoft.com/office/drawing/2014/main" xmlns="" id="{EA37714A-614E-47F1-9D24-C712EA1020F6}"/>
              </a:ext>
            </a:extLst>
          </p:cNvPr>
          <p:cNvSpPr/>
          <p:nvPr/>
        </p:nvSpPr>
        <p:spPr>
          <a:xfrm>
            <a:off x="0" y="1942532"/>
            <a:ext cx="9143999" cy="1077218"/>
          </a:xfrm>
          <a:prstGeom prst="rect">
            <a:avLst/>
          </a:prstGeom>
        </p:spPr>
        <p:txBody>
          <a:bodyPr wrap="square">
            <a:spAutoFit/>
          </a:bodyPr>
          <a:lstStyle/>
          <a:p>
            <a:pPr marL="285750" indent="-285750">
              <a:buFont typeface="Wingdings" panose="05000000000000000000" pitchFamily="2" charset="2"/>
              <a:buChar char="§"/>
            </a:pPr>
            <a:r>
              <a:rPr lang="es-ES" sz="1600" b="1" dirty="0"/>
              <a:t>RECOMENDACIONES DE MANTENIMIENTO DEL FABRICANTE. Dado que la instalación y el mantenimiento de los sistemas de ACS solar pueden ser realizados por servicios especializados distintos de los propios fabricantes, al mantener un sistema SWH en particular, una referencia básica es la documentación del fabricante.</a:t>
            </a:r>
            <a:r>
              <a:rPr lang="en-US" sz="1600" b="1" dirty="0"/>
              <a:t> </a:t>
            </a:r>
          </a:p>
        </p:txBody>
      </p:sp>
      <p:pic>
        <p:nvPicPr>
          <p:cNvPr id="6" name="Picture 5">
            <a:extLst>
              <a:ext uri="{FF2B5EF4-FFF2-40B4-BE49-F238E27FC236}">
                <a16:creationId xmlns:a16="http://schemas.microsoft.com/office/drawing/2014/main" xmlns="" id="{B55BD404-E484-404E-81DD-FFA0A9CD9930}"/>
              </a:ext>
            </a:extLst>
          </p:cNvPr>
          <p:cNvPicPr>
            <a:picLocks noChangeAspect="1"/>
          </p:cNvPicPr>
          <p:nvPr/>
        </p:nvPicPr>
        <p:blipFill>
          <a:blip r:embed="rId2" cstate="print"/>
          <a:stretch>
            <a:fillRect/>
          </a:stretch>
        </p:blipFill>
        <p:spPr>
          <a:xfrm>
            <a:off x="3474772" y="2760326"/>
            <a:ext cx="5258674" cy="3564605"/>
          </a:xfrm>
          <a:prstGeom prst="rect">
            <a:avLst/>
          </a:prstGeom>
          <a:ln>
            <a:solidFill>
              <a:schemeClr val="tx1"/>
            </a:solidFill>
          </a:ln>
        </p:spPr>
      </p:pic>
      <p:sp>
        <p:nvSpPr>
          <p:cNvPr id="8" name="Rectangle 7">
            <a:extLst>
              <a:ext uri="{FF2B5EF4-FFF2-40B4-BE49-F238E27FC236}">
                <a16:creationId xmlns:a16="http://schemas.microsoft.com/office/drawing/2014/main" xmlns="" id="{5062F05E-4C52-4C97-9070-3ACC641446CD}"/>
              </a:ext>
            </a:extLst>
          </p:cNvPr>
          <p:cNvSpPr/>
          <p:nvPr/>
        </p:nvSpPr>
        <p:spPr>
          <a:xfrm>
            <a:off x="26205" y="2993334"/>
            <a:ext cx="3448567" cy="2800767"/>
          </a:xfrm>
          <a:prstGeom prst="rect">
            <a:avLst/>
          </a:prstGeom>
        </p:spPr>
        <p:txBody>
          <a:bodyPr wrap="square">
            <a:spAutoFit/>
          </a:bodyPr>
          <a:lstStyle/>
          <a:p>
            <a:pPr marL="285750" lvl="0" indent="-285750">
              <a:buFont typeface="Wingdings" panose="05000000000000000000" pitchFamily="2" charset="2"/>
              <a:buChar char="§"/>
            </a:pPr>
            <a:r>
              <a:rPr lang="es-ES" sz="1600" dirty="0">
                <a:solidFill>
                  <a:prstClr val="black"/>
                </a:solidFill>
              </a:rPr>
              <a:t>Los fabricantes informan a los usuarios y profesionales que trabajan con sus productos o sistemas completos sobre los modos y rangos de operación adecuados, los valores nominales y los límites, y </a:t>
            </a:r>
            <a:r>
              <a:rPr lang="es-ES" sz="1600" b="1" dirty="0">
                <a:solidFill>
                  <a:prstClr val="black"/>
                </a:solidFill>
              </a:rPr>
              <a:t>las prácticas de conservación y reparación para garantizar una larga vida útil en los momentos de máximo rendimiento </a:t>
            </a:r>
            <a:r>
              <a:rPr lang="es-ES" sz="1600" dirty="0">
                <a:solidFill>
                  <a:prstClr val="black"/>
                </a:solidFill>
              </a:rPr>
              <a:t>y mínimos tiempos de inactividad.</a:t>
            </a:r>
            <a:endParaRPr lang="en-US" sz="1600" dirty="0">
              <a:solidFill>
                <a:prstClr val="black"/>
              </a:solidFill>
            </a:endParaRPr>
          </a:p>
        </p:txBody>
      </p:sp>
      <p:sp>
        <p:nvSpPr>
          <p:cNvPr id="9" name="Rectangle 8">
            <a:extLst>
              <a:ext uri="{FF2B5EF4-FFF2-40B4-BE49-F238E27FC236}">
                <a16:creationId xmlns:a16="http://schemas.microsoft.com/office/drawing/2014/main" xmlns="" id="{6F26495E-FDAE-4AEC-888B-57C66FC91ACD}"/>
              </a:ext>
            </a:extLst>
          </p:cNvPr>
          <p:cNvSpPr/>
          <p:nvPr/>
        </p:nvSpPr>
        <p:spPr>
          <a:xfrm>
            <a:off x="2340000" y="5939669"/>
            <a:ext cx="129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n-US" sz="1600" b="1" dirty="0">
                <a:solidFill>
                  <a:prstClr val="black"/>
                </a:solidFill>
              </a:rPr>
              <a:t>EJEMPLO</a:t>
            </a:r>
          </a:p>
        </p:txBody>
      </p:sp>
    </p:spTree>
    <p:extLst>
      <p:ext uri="{BB962C8B-B14F-4D97-AF65-F5344CB8AC3E}">
        <p14:creationId xmlns:p14="http://schemas.microsoft.com/office/powerpoint/2010/main" xmlns="" val="225673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3AFE2-54C1-46DB-990B-EDF2C66D457E}"/>
              </a:ext>
            </a:extLst>
          </p:cNvPr>
          <p:cNvSpPr>
            <a:spLocks noGrp="1"/>
          </p:cNvSpPr>
          <p:nvPr>
            <p:ph type="title"/>
          </p:nvPr>
        </p:nvSpPr>
        <p:spPr/>
        <p:txBody>
          <a:bodyPr/>
          <a:lstStyle/>
          <a:p>
            <a:r>
              <a:rPr lang="en-US" b="1" dirty="0"/>
              <a:t>1. </a:t>
            </a:r>
            <a:r>
              <a:rPr lang="es-ES" b="1" dirty="0"/>
              <a:t>Algunas nociones básicas sobre el mantenimiento</a:t>
            </a:r>
            <a:endParaRPr lang="en-US" dirty="0"/>
          </a:p>
        </p:txBody>
      </p:sp>
      <p:sp>
        <p:nvSpPr>
          <p:cNvPr id="4" name="Rectangle 3">
            <a:extLst>
              <a:ext uri="{FF2B5EF4-FFF2-40B4-BE49-F238E27FC236}">
                <a16:creationId xmlns:a16="http://schemas.microsoft.com/office/drawing/2014/main" xmlns="" id="{271B6160-74E0-47D9-BDE6-2A027425D53D}"/>
              </a:ext>
            </a:extLst>
          </p:cNvPr>
          <p:cNvSpPr/>
          <p:nvPr/>
        </p:nvSpPr>
        <p:spPr>
          <a:xfrm>
            <a:off x="432916" y="1557000"/>
            <a:ext cx="5939084" cy="369332"/>
          </a:xfrm>
          <a:prstGeom prst="rect">
            <a:avLst/>
          </a:prstGeom>
        </p:spPr>
        <p:txBody>
          <a:bodyPr wrap="square">
            <a:spAutoFit/>
          </a:bodyPr>
          <a:lstStyle/>
          <a:p>
            <a:pPr marL="285750" indent="-285750">
              <a:buFont typeface="Wingdings" panose="05000000000000000000" pitchFamily="2" charset="2"/>
              <a:buChar char="Ø"/>
            </a:pPr>
            <a:r>
              <a:rPr lang="es-ES" b="1" dirty="0"/>
              <a:t>Aproximación al mantenimiento de los sistemas ACS solar</a:t>
            </a:r>
            <a:endParaRPr lang="en-US" b="1" dirty="0"/>
          </a:p>
        </p:txBody>
      </p:sp>
      <p:sp>
        <p:nvSpPr>
          <p:cNvPr id="5" name="Rectangle 4">
            <a:extLst>
              <a:ext uri="{FF2B5EF4-FFF2-40B4-BE49-F238E27FC236}">
                <a16:creationId xmlns:a16="http://schemas.microsoft.com/office/drawing/2014/main" xmlns="" id="{22555604-243F-4D70-977C-FBA0D5D4C5A1}"/>
              </a:ext>
            </a:extLst>
          </p:cNvPr>
          <p:cNvSpPr/>
          <p:nvPr/>
        </p:nvSpPr>
        <p:spPr>
          <a:xfrm>
            <a:off x="0" y="1942532"/>
            <a:ext cx="5004003" cy="4278094"/>
          </a:xfrm>
          <a:prstGeom prst="rect">
            <a:avLst/>
          </a:prstGeom>
        </p:spPr>
        <p:txBody>
          <a:bodyPr wrap="square">
            <a:spAutoFit/>
          </a:bodyPr>
          <a:lstStyle/>
          <a:p>
            <a:pPr marL="285750" indent="-285750">
              <a:buFont typeface="Wingdings" panose="05000000000000000000" pitchFamily="2" charset="2"/>
              <a:buChar char="§"/>
            </a:pPr>
            <a:r>
              <a:rPr lang="es-ES" sz="1600" b="1" dirty="0"/>
              <a:t>RECOMENDACIONES DE MANTENIMIENTO DEL FABRICANTE</a:t>
            </a:r>
            <a:r>
              <a:rPr lang="en-US" sz="1600" b="1" dirty="0"/>
              <a:t>. </a:t>
            </a:r>
          </a:p>
          <a:p>
            <a:pPr marL="555625" indent="-285750">
              <a:buFont typeface="Calibri" panose="020F0502020204030204" pitchFamily="34" charset="0"/>
              <a:buChar char="–"/>
            </a:pPr>
            <a:r>
              <a:rPr lang="es-ES" sz="1600" dirty="0">
                <a:solidFill>
                  <a:prstClr val="black"/>
                </a:solidFill>
              </a:rPr>
              <a:t>Además, los fabricantes </a:t>
            </a:r>
            <a:r>
              <a:rPr lang="es-ES" sz="1600" b="1" dirty="0">
                <a:solidFill>
                  <a:prstClr val="black"/>
                </a:solidFill>
              </a:rPr>
              <a:t>garantizan</a:t>
            </a:r>
            <a:r>
              <a:rPr lang="es-ES" sz="1600" dirty="0">
                <a:solidFill>
                  <a:prstClr val="black"/>
                </a:solidFill>
              </a:rPr>
              <a:t> sus componentes o, en su caso, sus sistemas completos empaquetados. Por ejemplo, para averiguar la cobertura de garantía actual del sistema es básico cuando se responde a una llamada de servicio. </a:t>
            </a:r>
          </a:p>
          <a:p>
            <a:pPr marL="555625" indent="-285750">
              <a:buFont typeface="Calibri" panose="020F0502020204030204" pitchFamily="34" charset="0"/>
              <a:buChar char="–"/>
            </a:pPr>
            <a:r>
              <a:rPr lang="es-ES" sz="1600" dirty="0">
                <a:solidFill>
                  <a:prstClr val="black"/>
                </a:solidFill>
              </a:rPr>
              <a:t>Los sistemas de ACS solar pueden tener </a:t>
            </a:r>
            <a:r>
              <a:rPr lang="es-ES" sz="1600" b="1" dirty="0">
                <a:solidFill>
                  <a:prstClr val="black"/>
                </a:solidFill>
              </a:rPr>
              <a:t>dos garantías</a:t>
            </a:r>
            <a:r>
              <a:rPr lang="es-ES" sz="1600" dirty="0">
                <a:solidFill>
                  <a:prstClr val="black"/>
                </a:solidFill>
              </a:rPr>
              <a:t>: una cubre las prácticas de instalación y otra los componentes o sistemas. Esto significa que los fabricantes a menudo no garantizan los fallos debidos a las malas prácticas de instalación de terceras partes (instaladores).</a:t>
            </a:r>
          </a:p>
          <a:p>
            <a:pPr marL="555625" indent="-285750">
              <a:buFont typeface="Calibri" panose="020F0502020204030204" pitchFamily="34" charset="0"/>
              <a:buChar char="–"/>
            </a:pPr>
            <a:r>
              <a:rPr lang="es-ES" sz="1600" dirty="0">
                <a:solidFill>
                  <a:prstClr val="black"/>
                </a:solidFill>
              </a:rPr>
              <a:t>Además, algunos fabricantes pueden exigir que el mantenimiento de sus sistemas sea realizado únicamente por servicios autorizados (tal vez, en exclusiva</a:t>
            </a:r>
            <a:r>
              <a:rPr lang="en-US" sz="1600" dirty="0">
                <a:solidFill>
                  <a:prstClr val="black"/>
                </a:solidFill>
              </a:rPr>
              <a:t>).</a:t>
            </a:r>
            <a:endParaRPr lang="en-US" sz="1600" dirty="0"/>
          </a:p>
        </p:txBody>
      </p:sp>
      <p:pic>
        <p:nvPicPr>
          <p:cNvPr id="7" name="Picture 6">
            <a:extLst>
              <a:ext uri="{FF2B5EF4-FFF2-40B4-BE49-F238E27FC236}">
                <a16:creationId xmlns:a16="http://schemas.microsoft.com/office/drawing/2014/main" xmlns="" id="{10A83C8D-3B7E-4F53-809C-F4CAF48AC820}"/>
              </a:ext>
            </a:extLst>
          </p:cNvPr>
          <p:cNvPicPr>
            <a:picLocks noChangeAspect="1"/>
          </p:cNvPicPr>
          <p:nvPr/>
        </p:nvPicPr>
        <p:blipFill>
          <a:blip r:embed="rId2" cstate="print"/>
          <a:stretch>
            <a:fillRect/>
          </a:stretch>
        </p:blipFill>
        <p:spPr>
          <a:xfrm>
            <a:off x="5004003" y="1979192"/>
            <a:ext cx="3671998" cy="4325448"/>
          </a:xfrm>
          <a:prstGeom prst="rect">
            <a:avLst/>
          </a:prstGeom>
          <a:ln>
            <a:solidFill>
              <a:schemeClr val="tx1"/>
            </a:solidFill>
          </a:ln>
        </p:spPr>
      </p:pic>
      <p:sp>
        <p:nvSpPr>
          <p:cNvPr id="8" name="Rectangle 7">
            <a:extLst>
              <a:ext uri="{FF2B5EF4-FFF2-40B4-BE49-F238E27FC236}">
                <a16:creationId xmlns:a16="http://schemas.microsoft.com/office/drawing/2014/main" xmlns="" id="{E328E0B4-B463-4177-8243-06BF3CEB954B}"/>
              </a:ext>
            </a:extLst>
          </p:cNvPr>
          <p:cNvSpPr/>
          <p:nvPr/>
        </p:nvSpPr>
        <p:spPr>
          <a:xfrm>
            <a:off x="7524000" y="1791585"/>
            <a:ext cx="129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n-US" sz="1600" b="1" dirty="0">
                <a:solidFill>
                  <a:prstClr val="black"/>
                </a:solidFill>
              </a:rPr>
              <a:t>EJEMPLO</a:t>
            </a:r>
          </a:p>
        </p:txBody>
      </p:sp>
    </p:spTree>
    <p:extLst>
      <p:ext uri="{BB962C8B-B14F-4D97-AF65-F5344CB8AC3E}">
        <p14:creationId xmlns:p14="http://schemas.microsoft.com/office/powerpoint/2010/main" xmlns="" val="3851540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2F481BE-D0FB-4D37-BCAA-68A977E69D16}"/>
              </a:ext>
            </a:extLst>
          </p:cNvPr>
          <p:cNvPicPr>
            <a:picLocks noChangeAspect="1"/>
          </p:cNvPicPr>
          <p:nvPr/>
        </p:nvPicPr>
        <p:blipFill>
          <a:blip r:embed="rId2" cstate="print"/>
          <a:stretch>
            <a:fillRect/>
          </a:stretch>
        </p:blipFill>
        <p:spPr>
          <a:xfrm>
            <a:off x="2700000" y="2304541"/>
            <a:ext cx="6048000" cy="4055718"/>
          </a:xfrm>
          <a:prstGeom prst="rect">
            <a:avLst/>
          </a:prstGeom>
        </p:spPr>
      </p:pic>
      <p:sp>
        <p:nvSpPr>
          <p:cNvPr id="2" name="Title 1">
            <a:extLst>
              <a:ext uri="{FF2B5EF4-FFF2-40B4-BE49-F238E27FC236}">
                <a16:creationId xmlns:a16="http://schemas.microsoft.com/office/drawing/2014/main" xmlns="" id="{EFC9F03F-EC31-40D3-B6FF-D7DCE439B936}"/>
              </a:ext>
            </a:extLst>
          </p:cNvPr>
          <p:cNvSpPr>
            <a:spLocks noGrp="1"/>
          </p:cNvSpPr>
          <p:nvPr>
            <p:ph type="title"/>
          </p:nvPr>
        </p:nvSpPr>
        <p:spPr/>
        <p:txBody>
          <a:bodyPr/>
          <a:lstStyle/>
          <a:p>
            <a:r>
              <a:rPr lang="en-US" b="1" dirty="0"/>
              <a:t>1. </a:t>
            </a:r>
            <a:r>
              <a:rPr lang="es-ES" b="1" dirty="0"/>
              <a:t>Algunas nociones básicas sobre el mantenimiento</a:t>
            </a:r>
            <a:endParaRPr lang="en-US" dirty="0"/>
          </a:p>
        </p:txBody>
      </p:sp>
      <p:sp>
        <p:nvSpPr>
          <p:cNvPr id="5" name="Rectangle 4">
            <a:extLst>
              <a:ext uri="{FF2B5EF4-FFF2-40B4-BE49-F238E27FC236}">
                <a16:creationId xmlns:a16="http://schemas.microsoft.com/office/drawing/2014/main" xmlns="" id="{7B16D936-652E-43BF-9B62-1365EC95B673}"/>
              </a:ext>
            </a:extLst>
          </p:cNvPr>
          <p:cNvSpPr/>
          <p:nvPr/>
        </p:nvSpPr>
        <p:spPr>
          <a:xfrm>
            <a:off x="432916" y="1557000"/>
            <a:ext cx="6875084" cy="369332"/>
          </a:xfrm>
          <a:prstGeom prst="rect">
            <a:avLst/>
          </a:prstGeom>
        </p:spPr>
        <p:txBody>
          <a:bodyPr wrap="square">
            <a:spAutoFit/>
          </a:bodyPr>
          <a:lstStyle/>
          <a:p>
            <a:pPr marL="285750" indent="-285750">
              <a:buFont typeface="Wingdings" panose="05000000000000000000" pitchFamily="2" charset="2"/>
              <a:buChar char="Ø"/>
            </a:pPr>
            <a:r>
              <a:rPr lang="es-ES" b="1" dirty="0"/>
              <a:t>Aproximación al mantenimiento de los sistemas ACS solar</a:t>
            </a:r>
            <a:endParaRPr lang="en-US" b="1" dirty="0"/>
          </a:p>
        </p:txBody>
      </p:sp>
      <p:sp>
        <p:nvSpPr>
          <p:cNvPr id="6" name="Rectangle 5">
            <a:extLst>
              <a:ext uri="{FF2B5EF4-FFF2-40B4-BE49-F238E27FC236}">
                <a16:creationId xmlns:a16="http://schemas.microsoft.com/office/drawing/2014/main" xmlns="" id="{3A5FD8F4-4D81-4435-AB62-5536ED7AFBD2}"/>
              </a:ext>
            </a:extLst>
          </p:cNvPr>
          <p:cNvSpPr/>
          <p:nvPr/>
        </p:nvSpPr>
        <p:spPr>
          <a:xfrm>
            <a:off x="661824" y="1942532"/>
            <a:ext cx="6646176" cy="338554"/>
          </a:xfrm>
          <a:prstGeom prst="rect">
            <a:avLst/>
          </a:prstGeom>
        </p:spPr>
        <p:txBody>
          <a:bodyPr wrap="square">
            <a:spAutoFit/>
          </a:bodyPr>
          <a:lstStyle/>
          <a:p>
            <a:pPr marL="285750" indent="-285750">
              <a:buFont typeface="Wingdings" panose="05000000000000000000" pitchFamily="2" charset="2"/>
              <a:buChar char="§"/>
            </a:pPr>
            <a:r>
              <a:rPr lang="es-ES" sz="1600" b="1" dirty="0"/>
              <a:t>RECOMENDACIONES DE MANTENIMIENTO DEL FABRICANTE</a:t>
            </a:r>
            <a:r>
              <a:rPr lang="en-US" sz="1600" b="1" dirty="0"/>
              <a:t>.</a:t>
            </a:r>
          </a:p>
        </p:txBody>
      </p:sp>
      <p:sp>
        <p:nvSpPr>
          <p:cNvPr id="8" name="Rectangle 7">
            <a:extLst>
              <a:ext uri="{FF2B5EF4-FFF2-40B4-BE49-F238E27FC236}">
                <a16:creationId xmlns:a16="http://schemas.microsoft.com/office/drawing/2014/main" xmlns="" id="{C7EAD383-3D00-4932-A522-1CC2F5B3583D}"/>
              </a:ext>
            </a:extLst>
          </p:cNvPr>
          <p:cNvSpPr/>
          <p:nvPr/>
        </p:nvSpPr>
        <p:spPr>
          <a:xfrm>
            <a:off x="0" y="2277000"/>
            <a:ext cx="2772000" cy="3293209"/>
          </a:xfrm>
          <a:prstGeom prst="rect">
            <a:avLst/>
          </a:prstGeom>
        </p:spPr>
        <p:txBody>
          <a:bodyPr wrap="square">
            <a:spAutoFit/>
          </a:bodyPr>
          <a:lstStyle/>
          <a:p>
            <a:pPr marL="555625" lvl="0" indent="-285750">
              <a:buFont typeface="Calibri" panose="020F0502020204030204" pitchFamily="34" charset="0"/>
              <a:buChar char="–"/>
            </a:pPr>
            <a:r>
              <a:rPr lang="es-ES" sz="1600" dirty="0">
                <a:solidFill>
                  <a:prstClr val="black"/>
                </a:solidFill>
              </a:rPr>
              <a:t>En cuanto a la localización de fallos, se aplica lo mismo.</a:t>
            </a:r>
          </a:p>
          <a:p>
            <a:pPr marL="555625" lvl="0" indent="-285750">
              <a:buFont typeface="Calibri" panose="020F0502020204030204" pitchFamily="34" charset="0"/>
              <a:buChar char="–"/>
            </a:pPr>
            <a:r>
              <a:rPr lang="es-ES" sz="1600" dirty="0">
                <a:solidFill>
                  <a:prstClr val="black"/>
                </a:solidFill>
              </a:rPr>
              <a:t>Los fabricantes proporcionan </a:t>
            </a:r>
            <a:r>
              <a:rPr lang="es-ES" sz="1600" b="1" dirty="0">
                <a:solidFill>
                  <a:prstClr val="black"/>
                </a:solidFill>
              </a:rPr>
              <a:t>guías de solución de problemas </a:t>
            </a:r>
            <a:r>
              <a:rPr lang="es-ES" sz="1600" dirty="0">
                <a:solidFill>
                  <a:prstClr val="black"/>
                </a:solidFill>
              </a:rPr>
              <a:t>que pueden ayudar a los profesionales y a los usuarios a resolver los fallos del sistema en función de los síntomas relacionados con los fallos más frecuentes.</a:t>
            </a:r>
            <a:endParaRPr lang="en-US" sz="1600" dirty="0">
              <a:solidFill>
                <a:prstClr val="black"/>
              </a:solidFill>
            </a:endParaRPr>
          </a:p>
        </p:txBody>
      </p:sp>
      <p:sp>
        <p:nvSpPr>
          <p:cNvPr id="9" name="Rectangle 8">
            <a:extLst>
              <a:ext uri="{FF2B5EF4-FFF2-40B4-BE49-F238E27FC236}">
                <a16:creationId xmlns:a16="http://schemas.microsoft.com/office/drawing/2014/main" xmlns="" id="{2F18E382-3A98-4B35-972C-4061EAF45976}"/>
              </a:ext>
            </a:extLst>
          </p:cNvPr>
          <p:cNvSpPr/>
          <p:nvPr/>
        </p:nvSpPr>
        <p:spPr>
          <a:xfrm>
            <a:off x="6948000" y="2135264"/>
            <a:ext cx="129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n-US" sz="1600" b="1" dirty="0">
                <a:solidFill>
                  <a:prstClr val="black"/>
                </a:solidFill>
              </a:rPr>
              <a:t>EJEMPLO</a:t>
            </a:r>
          </a:p>
        </p:txBody>
      </p:sp>
    </p:spTree>
    <p:extLst>
      <p:ext uri="{BB962C8B-B14F-4D97-AF65-F5344CB8AC3E}">
        <p14:creationId xmlns:p14="http://schemas.microsoft.com/office/powerpoint/2010/main" xmlns="" val="3017730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C2AA8-5E10-44FC-90D7-13ACD8B57689}"/>
              </a:ext>
            </a:extLst>
          </p:cNvPr>
          <p:cNvSpPr>
            <a:spLocks noGrp="1"/>
          </p:cNvSpPr>
          <p:nvPr>
            <p:ph type="title"/>
          </p:nvPr>
        </p:nvSpPr>
        <p:spPr/>
        <p:txBody>
          <a:bodyPr/>
          <a:lstStyle/>
          <a:p>
            <a:r>
              <a:rPr lang="en-US" b="1" dirty="0"/>
              <a:t>1. </a:t>
            </a:r>
            <a:r>
              <a:rPr lang="es-ES" b="1" dirty="0"/>
              <a:t>Algunas nociones básicas sobre el mantenimiento</a:t>
            </a:r>
            <a:endParaRPr lang="en-US" dirty="0"/>
          </a:p>
        </p:txBody>
      </p:sp>
      <p:sp>
        <p:nvSpPr>
          <p:cNvPr id="4" name="Rectangle 3">
            <a:extLst>
              <a:ext uri="{FF2B5EF4-FFF2-40B4-BE49-F238E27FC236}">
                <a16:creationId xmlns:a16="http://schemas.microsoft.com/office/drawing/2014/main" xmlns="" id="{5FE02024-9774-4220-B0CD-C225AB8C6BD1}"/>
              </a:ext>
            </a:extLst>
          </p:cNvPr>
          <p:cNvSpPr/>
          <p:nvPr/>
        </p:nvSpPr>
        <p:spPr>
          <a:xfrm>
            <a:off x="432916" y="1557000"/>
            <a:ext cx="6515084" cy="369332"/>
          </a:xfrm>
          <a:prstGeom prst="rect">
            <a:avLst/>
          </a:prstGeom>
        </p:spPr>
        <p:txBody>
          <a:bodyPr wrap="square">
            <a:spAutoFit/>
          </a:bodyPr>
          <a:lstStyle/>
          <a:p>
            <a:pPr marL="285750" indent="-285750">
              <a:buFont typeface="Wingdings" panose="05000000000000000000" pitchFamily="2" charset="2"/>
              <a:buChar char="Ø"/>
            </a:pPr>
            <a:r>
              <a:rPr lang="es-ES" b="1" dirty="0"/>
              <a:t>Aproximación al mantenimiento de los sistemas ACS solar</a:t>
            </a:r>
            <a:endParaRPr lang="en-US" b="1" dirty="0"/>
          </a:p>
        </p:txBody>
      </p:sp>
      <p:sp>
        <p:nvSpPr>
          <p:cNvPr id="5" name="Rectangle 4">
            <a:extLst>
              <a:ext uri="{FF2B5EF4-FFF2-40B4-BE49-F238E27FC236}">
                <a16:creationId xmlns:a16="http://schemas.microsoft.com/office/drawing/2014/main" xmlns="" id="{F64AC51B-43D5-4561-8603-3971E6177BDE}"/>
              </a:ext>
            </a:extLst>
          </p:cNvPr>
          <p:cNvSpPr/>
          <p:nvPr/>
        </p:nvSpPr>
        <p:spPr>
          <a:xfrm>
            <a:off x="684000" y="1989000"/>
            <a:ext cx="6934176" cy="338554"/>
          </a:xfrm>
          <a:prstGeom prst="rect">
            <a:avLst/>
          </a:prstGeom>
        </p:spPr>
        <p:txBody>
          <a:bodyPr wrap="square">
            <a:spAutoFit/>
          </a:bodyPr>
          <a:lstStyle/>
          <a:p>
            <a:pPr marL="285750" indent="-285750">
              <a:buFont typeface="Wingdings" panose="05000000000000000000" pitchFamily="2" charset="2"/>
              <a:buChar char="§"/>
            </a:pPr>
            <a:r>
              <a:rPr lang="es-ES" sz="1600" b="1" dirty="0"/>
              <a:t>RECOMENDACIONES DE MANTENIMIENTO DEL FABRICANTE</a:t>
            </a:r>
            <a:r>
              <a:rPr lang="en-US" sz="1600" b="1" dirty="0"/>
              <a:t>.</a:t>
            </a:r>
          </a:p>
        </p:txBody>
      </p:sp>
      <p:pic>
        <p:nvPicPr>
          <p:cNvPr id="8" name="Picture 7">
            <a:extLst>
              <a:ext uri="{FF2B5EF4-FFF2-40B4-BE49-F238E27FC236}">
                <a16:creationId xmlns:a16="http://schemas.microsoft.com/office/drawing/2014/main" xmlns="" id="{3F2B2567-98BC-468B-BADD-0C5394249F15}"/>
              </a:ext>
            </a:extLst>
          </p:cNvPr>
          <p:cNvPicPr>
            <a:picLocks noChangeAspect="1"/>
          </p:cNvPicPr>
          <p:nvPr/>
        </p:nvPicPr>
        <p:blipFill>
          <a:blip r:embed="rId2" cstate="print"/>
          <a:stretch>
            <a:fillRect/>
          </a:stretch>
        </p:blipFill>
        <p:spPr>
          <a:xfrm>
            <a:off x="1021786" y="2294320"/>
            <a:ext cx="7438214" cy="4086680"/>
          </a:xfrm>
          <a:prstGeom prst="rect">
            <a:avLst/>
          </a:prstGeom>
        </p:spPr>
      </p:pic>
      <p:sp>
        <p:nvSpPr>
          <p:cNvPr id="7" name="Rectangle 6">
            <a:extLst>
              <a:ext uri="{FF2B5EF4-FFF2-40B4-BE49-F238E27FC236}">
                <a16:creationId xmlns:a16="http://schemas.microsoft.com/office/drawing/2014/main" xmlns="" id="{1B7B96DF-CF34-4CBA-9F71-DB5BE6F7E97A}"/>
              </a:ext>
            </a:extLst>
          </p:cNvPr>
          <p:cNvSpPr/>
          <p:nvPr/>
        </p:nvSpPr>
        <p:spPr>
          <a:xfrm>
            <a:off x="3961324" y="5877000"/>
            <a:ext cx="129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n-US" sz="1600" b="1" dirty="0">
                <a:solidFill>
                  <a:prstClr val="black"/>
                </a:solidFill>
              </a:rPr>
              <a:t>EJEMPLO</a:t>
            </a:r>
          </a:p>
        </p:txBody>
      </p:sp>
    </p:spTree>
    <p:extLst>
      <p:ext uri="{BB962C8B-B14F-4D97-AF65-F5344CB8AC3E}">
        <p14:creationId xmlns:p14="http://schemas.microsoft.com/office/powerpoint/2010/main" xmlns="" val="1006031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5C9B04-530D-42DA-BF0D-B91585A079B7}"/>
              </a:ext>
            </a:extLst>
          </p:cNvPr>
          <p:cNvSpPr>
            <a:spLocks noGrp="1"/>
          </p:cNvSpPr>
          <p:nvPr>
            <p:ph type="title"/>
          </p:nvPr>
        </p:nvSpPr>
        <p:spPr/>
        <p:txBody>
          <a:bodyPr/>
          <a:lstStyle/>
          <a:p>
            <a:r>
              <a:rPr lang="en-US" b="1" dirty="0"/>
              <a:t>2. </a:t>
            </a:r>
            <a:r>
              <a:rPr lang="es-ES" b="1" dirty="0"/>
              <a:t>Prácticas de mantenimiento de los sistemas de ACS solar</a:t>
            </a:r>
            <a:endParaRPr lang="en-US" dirty="0"/>
          </a:p>
        </p:txBody>
      </p:sp>
      <p:sp>
        <p:nvSpPr>
          <p:cNvPr id="3" name="Rectangle 2">
            <a:extLst>
              <a:ext uri="{FF2B5EF4-FFF2-40B4-BE49-F238E27FC236}">
                <a16:creationId xmlns:a16="http://schemas.microsoft.com/office/drawing/2014/main" xmlns="" id="{26B9AF98-1F26-438B-AF11-FF16A6BD544E}"/>
              </a:ext>
            </a:extLst>
          </p:cNvPr>
          <p:cNvSpPr/>
          <p:nvPr/>
        </p:nvSpPr>
        <p:spPr>
          <a:xfrm>
            <a:off x="432916" y="1413000"/>
            <a:ext cx="5723084" cy="369332"/>
          </a:xfrm>
          <a:prstGeom prst="rect">
            <a:avLst/>
          </a:prstGeom>
        </p:spPr>
        <p:txBody>
          <a:bodyPr wrap="square">
            <a:spAutoFit/>
          </a:bodyPr>
          <a:lstStyle/>
          <a:p>
            <a:pPr marL="285750" indent="-285750">
              <a:buFont typeface="Wingdings" panose="05000000000000000000" pitchFamily="2" charset="2"/>
              <a:buChar char="Ø"/>
            </a:pPr>
            <a:r>
              <a:rPr lang="es-ES" b="1" dirty="0"/>
              <a:t>Pasiva. Sistemas ICS y Termosifónicos</a:t>
            </a:r>
            <a:endParaRPr lang="en-US" b="1" dirty="0"/>
          </a:p>
        </p:txBody>
      </p:sp>
      <p:sp>
        <p:nvSpPr>
          <p:cNvPr id="4" name="Rectangle 3">
            <a:extLst>
              <a:ext uri="{FF2B5EF4-FFF2-40B4-BE49-F238E27FC236}">
                <a16:creationId xmlns:a16="http://schemas.microsoft.com/office/drawing/2014/main" xmlns="" id="{EEE0CE2D-07C6-4FF7-A7CF-10924F36B5E6}"/>
              </a:ext>
            </a:extLst>
          </p:cNvPr>
          <p:cNvSpPr/>
          <p:nvPr/>
        </p:nvSpPr>
        <p:spPr>
          <a:xfrm>
            <a:off x="0" y="2925000"/>
            <a:ext cx="6804000" cy="3539430"/>
          </a:xfrm>
          <a:prstGeom prst="rect">
            <a:avLst/>
          </a:prstGeom>
        </p:spPr>
        <p:txBody>
          <a:bodyPr wrap="square">
            <a:spAutoFit/>
          </a:bodyPr>
          <a:lstStyle/>
          <a:p>
            <a:pPr marL="285750" indent="-285750">
              <a:buFont typeface="Wingdings" panose="05000000000000000000" pitchFamily="2" charset="2"/>
              <a:buChar char="§"/>
            </a:pPr>
            <a:r>
              <a:rPr lang="es-ES" sz="1600" dirty="0"/>
              <a:t>Casi todos los tanques de almacenamiento revestidos de vidrio tienen </a:t>
            </a:r>
            <a:r>
              <a:rPr lang="es-ES" sz="1600" b="1" dirty="0"/>
              <a:t>varillas anódicas que deben ser reemplazadas periódicamente </a:t>
            </a:r>
            <a:r>
              <a:rPr lang="es-ES" sz="1600" dirty="0"/>
              <a:t>(5 años, a menudo). Los tanques de acero inoxidable no necesitan una varilla anódica.</a:t>
            </a:r>
          </a:p>
          <a:p>
            <a:pPr marL="285750" indent="-285750">
              <a:buFont typeface="Wingdings" panose="05000000000000000000" pitchFamily="2" charset="2"/>
              <a:buChar char="§"/>
            </a:pPr>
            <a:r>
              <a:rPr lang="es-ES" sz="1600" b="1" dirty="0"/>
              <a:t>Los colectores tienen mucho tiempo de servicio si no son forzados</a:t>
            </a:r>
            <a:r>
              <a:rPr lang="es-ES" sz="1600" dirty="0"/>
              <a:t>. Es posible que necesiten limpieza, aislamiento y reparación de cristales o recintos.</a:t>
            </a:r>
          </a:p>
          <a:p>
            <a:pPr marL="285750" indent="-285750">
              <a:buFont typeface="Wingdings" panose="05000000000000000000" pitchFamily="2" charset="2"/>
              <a:buChar char="§"/>
            </a:pPr>
            <a:r>
              <a:rPr lang="es-ES" sz="1600" b="1" dirty="0"/>
              <a:t>El daño por congelación es improbable</a:t>
            </a:r>
            <a:r>
              <a:rPr lang="es-ES" sz="1600" dirty="0"/>
              <a:t>, pero puede ocurrir en climas duros. </a:t>
            </a:r>
          </a:p>
          <a:p>
            <a:pPr marL="285750" indent="-285750">
              <a:buFont typeface="Wingdings" panose="05000000000000000000" pitchFamily="2" charset="2"/>
              <a:buChar char="§"/>
            </a:pPr>
            <a:r>
              <a:rPr lang="es-ES" sz="1600" b="1" dirty="0"/>
              <a:t>A veces se recomienda vaciar y limpiar el tanque</a:t>
            </a:r>
            <a:r>
              <a:rPr lang="es-ES" sz="1600" dirty="0"/>
              <a:t>. Es necesario introducir aire en la parte superior de cualquier tanque para que se drene. Las válvulas T&amp;P son a menudo útiles para esta operación. Los elementos eléctricos deben estar apagados.</a:t>
            </a:r>
          </a:p>
          <a:p>
            <a:pPr marL="285750" indent="-285750">
              <a:buFont typeface="Wingdings" panose="05000000000000000000" pitchFamily="2" charset="2"/>
              <a:buChar char="§"/>
            </a:pPr>
            <a:r>
              <a:rPr lang="es-ES" sz="1600" b="1" dirty="0"/>
              <a:t>La inspección visual y las pruebas de las válvulas deben realizarse anualmente</a:t>
            </a:r>
            <a:r>
              <a:rPr lang="es-ES" sz="1600" dirty="0"/>
              <a:t>. Las válvulas accionadas manualmente pueden presentar pequeñas fugas imparables con relativa facilidad.</a:t>
            </a:r>
            <a:r>
              <a:rPr lang="en-US" sz="1600" dirty="0"/>
              <a:t>.</a:t>
            </a:r>
          </a:p>
        </p:txBody>
      </p:sp>
      <p:pic>
        <p:nvPicPr>
          <p:cNvPr id="7" name="Picture 6">
            <a:extLst>
              <a:ext uri="{FF2B5EF4-FFF2-40B4-BE49-F238E27FC236}">
                <a16:creationId xmlns:a16="http://schemas.microsoft.com/office/drawing/2014/main" xmlns="" id="{94DA2F54-D285-4B85-A2C2-776E9AD19CA7}"/>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6617150" y="2840784"/>
            <a:ext cx="2542709" cy="3461640"/>
          </a:xfrm>
          <a:prstGeom prst="rect">
            <a:avLst/>
          </a:prstGeom>
        </p:spPr>
      </p:pic>
      <p:sp>
        <p:nvSpPr>
          <p:cNvPr id="9" name="Rectangle 8">
            <a:extLst>
              <a:ext uri="{FF2B5EF4-FFF2-40B4-BE49-F238E27FC236}">
                <a16:creationId xmlns:a16="http://schemas.microsoft.com/office/drawing/2014/main" xmlns="" id="{8ACA4C1E-53DD-4724-944B-1ABDA5C746BF}"/>
              </a:ext>
            </a:extLst>
          </p:cNvPr>
          <p:cNvSpPr/>
          <p:nvPr/>
        </p:nvSpPr>
        <p:spPr>
          <a:xfrm>
            <a:off x="0" y="1701000"/>
            <a:ext cx="8686800" cy="1323439"/>
          </a:xfrm>
          <a:prstGeom prst="rect">
            <a:avLst/>
          </a:prstGeom>
        </p:spPr>
        <p:txBody>
          <a:bodyPr wrap="square">
            <a:spAutoFit/>
          </a:bodyPr>
          <a:lstStyle/>
          <a:p>
            <a:pPr marL="285750" indent="-285750">
              <a:buFont typeface="Wingdings" panose="05000000000000000000" pitchFamily="2" charset="2"/>
              <a:buChar char="§"/>
            </a:pPr>
            <a:r>
              <a:rPr lang="es-ES" sz="1600" dirty="0">
                <a:solidFill>
                  <a:prstClr val="black"/>
                </a:solidFill>
              </a:rPr>
              <a:t>El </a:t>
            </a:r>
            <a:r>
              <a:rPr lang="es-ES" sz="1600" b="1" dirty="0">
                <a:solidFill>
                  <a:prstClr val="black"/>
                </a:solidFill>
              </a:rPr>
              <a:t>tanque de almacenamiento puede tener una vida útil más corta que los colectores </a:t>
            </a:r>
            <a:r>
              <a:rPr lang="es-ES" sz="1600" dirty="0">
                <a:solidFill>
                  <a:prstClr val="black"/>
                </a:solidFill>
              </a:rPr>
              <a:t>en el caso de los SWH pasivos más simples.</a:t>
            </a:r>
          </a:p>
          <a:p>
            <a:pPr marL="285750" indent="-285750">
              <a:buFont typeface="Wingdings" panose="05000000000000000000" pitchFamily="2" charset="2"/>
              <a:buChar char="§"/>
            </a:pPr>
            <a:r>
              <a:rPr lang="es-ES" sz="1600" b="1" dirty="0">
                <a:solidFill>
                  <a:prstClr val="black"/>
                </a:solidFill>
              </a:rPr>
              <a:t>La calidad del agua local es probablemente el factor más importante que afecta a la vida útil </a:t>
            </a:r>
            <a:r>
              <a:rPr lang="es-ES" sz="1600" dirty="0">
                <a:solidFill>
                  <a:prstClr val="black"/>
                </a:solidFill>
              </a:rPr>
              <a:t>de los tanques de acero vidriado de uso generalizado; las barras anódicas los protegen de la corrosión galvánica y pueden explicar por sí mismas las garantías de los tanques</a:t>
            </a:r>
            <a:r>
              <a:rPr lang="en-US" sz="1600" dirty="0"/>
              <a:t>. </a:t>
            </a:r>
          </a:p>
        </p:txBody>
      </p:sp>
    </p:spTree>
    <p:extLst>
      <p:ext uri="{BB962C8B-B14F-4D97-AF65-F5344CB8AC3E}">
        <p14:creationId xmlns:p14="http://schemas.microsoft.com/office/powerpoint/2010/main" xmlns="" val="282645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C78CFC4-E336-48E1-9ACC-2BF7AA32BDF5}"/>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6212679" y="1845000"/>
            <a:ext cx="2895321" cy="3472940"/>
          </a:xfrm>
          <a:prstGeom prst="rect">
            <a:avLst/>
          </a:prstGeom>
        </p:spPr>
      </p:pic>
      <p:sp>
        <p:nvSpPr>
          <p:cNvPr id="2" name="Title 1">
            <a:extLst>
              <a:ext uri="{FF2B5EF4-FFF2-40B4-BE49-F238E27FC236}">
                <a16:creationId xmlns:a16="http://schemas.microsoft.com/office/drawing/2014/main" xmlns="" id="{C73DE8C3-21D8-450C-B681-1ADA9843CEE4}"/>
              </a:ext>
            </a:extLst>
          </p:cNvPr>
          <p:cNvSpPr>
            <a:spLocks noGrp="1"/>
          </p:cNvSpPr>
          <p:nvPr>
            <p:ph type="title"/>
          </p:nvPr>
        </p:nvSpPr>
        <p:spPr/>
        <p:txBody>
          <a:bodyPr/>
          <a:lstStyle/>
          <a:p>
            <a:r>
              <a:rPr lang="en-US" b="1" dirty="0"/>
              <a:t>2. </a:t>
            </a:r>
            <a:r>
              <a:rPr lang="es-ES" b="1" dirty="0"/>
              <a:t>Prácticas de mantenimiento de los sistemas de ACS solar</a:t>
            </a:r>
            <a:endParaRPr lang="en-US" dirty="0"/>
          </a:p>
        </p:txBody>
      </p:sp>
      <p:sp>
        <p:nvSpPr>
          <p:cNvPr id="4" name="Rectangle 3">
            <a:extLst>
              <a:ext uri="{FF2B5EF4-FFF2-40B4-BE49-F238E27FC236}">
                <a16:creationId xmlns:a16="http://schemas.microsoft.com/office/drawing/2014/main" xmlns="" id="{AE77A631-1C76-4E94-A636-EE00605A8231}"/>
              </a:ext>
            </a:extLst>
          </p:cNvPr>
          <p:cNvSpPr/>
          <p:nvPr/>
        </p:nvSpPr>
        <p:spPr>
          <a:xfrm>
            <a:off x="432916" y="1557000"/>
            <a:ext cx="5723084" cy="369332"/>
          </a:xfrm>
          <a:prstGeom prst="rect">
            <a:avLst/>
          </a:prstGeom>
        </p:spPr>
        <p:txBody>
          <a:bodyPr wrap="square">
            <a:spAutoFit/>
          </a:bodyPr>
          <a:lstStyle/>
          <a:p>
            <a:pPr marL="285750" indent="-285750">
              <a:buFont typeface="Wingdings" panose="05000000000000000000" pitchFamily="2" charset="2"/>
              <a:buChar char="Ø"/>
            </a:pPr>
            <a:r>
              <a:rPr lang="en-US" b="1" dirty="0" err="1"/>
              <a:t>Activo</a:t>
            </a:r>
            <a:r>
              <a:rPr lang="en-US" b="1" dirty="0"/>
              <a:t>. </a:t>
            </a:r>
            <a:r>
              <a:rPr lang="en-US" b="1" dirty="0" err="1"/>
              <a:t>Sistemas</a:t>
            </a:r>
            <a:r>
              <a:rPr lang="en-US" b="1" dirty="0"/>
              <a:t> Direct Forced</a:t>
            </a:r>
          </a:p>
        </p:txBody>
      </p:sp>
      <p:sp>
        <p:nvSpPr>
          <p:cNvPr id="5" name="Rectangle 4">
            <a:extLst>
              <a:ext uri="{FF2B5EF4-FFF2-40B4-BE49-F238E27FC236}">
                <a16:creationId xmlns:a16="http://schemas.microsoft.com/office/drawing/2014/main" xmlns="" id="{62FA201D-A326-45AB-A05F-359E6443ADAC}"/>
              </a:ext>
            </a:extLst>
          </p:cNvPr>
          <p:cNvSpPr/>
          <p:nvPr/>
        </p:nvSpPr>
        <p:spPr>
          <a:xfrm>
            <a:off x="0" y="1917000"/>
            <a:ext cx="6516000" cy="3046988"/>
          </a:xfrm>
          <a:prstGeom prst="rect">
            <a:avLst/>
          </a:prstGeom>
        </p:spPr>
        <p:txBody>
          <a:bodyPr wrap="square">
            <a:spAutoFit/>
          </a:bodyPr>
          <a:lstStyle/>
          <a:p>
            <a:pPr marL="285750" indent="-285750">
              <a:buFont typeface="Wingdings" panose="05000000000000000000" pitchFamily="2" charset="2"/>
              <a:buChar char="§"/>
            </a:pPr>
            <a:r>
              <a:rPr lang="es-ES" sz="1600" dirty="0">
                <a:solidFill>
                  <a:prstClr val="black"/>
                </a:solidFill>
              </a:rPr>
              <a:t>Los sistemas DFC de ACS solar siguen siendo sistemas simples. Incluyen las mismas comprobaciones de mantenimiento de ICS, añadiendo </a:t>
            </a:r>
            <a:r>
              <a:rPr lang="es-ES" sz="1600" b="1" dirty="0">
                <a:solidFill>
                  <a:prstClr val="black"/>
                </a:solidFill>
              </a:rPr>
              <a:t>inspecciones visuales y pruebas de bomba y control</a:t>
            </a:r>
            <a:r>
              <a:rPr lang="es-ES" sz="1600" dirty="0">
                <a:solidFill>
                  <a:prstClr val="black"/>
                </a:solidFill>
              </a:rPr>
              <a:t>. </a:t>
            </a:r>
          </a:p>
          <a:p>
            <a:pPr marL="285750" indent="-285750">
              <a:buFont typeface="Wingdings" panose="05000000000000000000" pitchFamily="2" charset="2"/>
              <a:buChar char="§"/>
            </a:pPr>
            <a:r>
              <a:rPr lang="es-ES" sz="1600" b="1" dirty="0">
                <a:solidFill>
                  <a:prstClr val="black"/>
                </a:solidFill>
              </a:rPr>
              <a:t>Las bombas ruidosas son una preocupación común</a:t>
            </a:r>
            <a:r>
              <a:rPr lang="es-ES" sz="1600" dirty="0">
                <a:solidFill>
                  <a:prstClr val="black"/>
                </a:solidFill>
              </a:rPr>
              <a:t>; pueden ser una indicación de una falla inminente. Por ejemplo, los cojinetes desgastados producen un sonido característico que los técnicos experimentados utilizan en las revisiones y en la resolución de problemas.</a:t>
            </a:r>
          </a:p>
          <a:p>
            <a:pPr marL="285750" indent="-285750">
              <a:buFont typeface="Wingdings" panose="05000000000000000000" pitchFamily="2" charset="2"/>
              <a:buChar char="§"/>
            </a:pPr>
            <a:r>
              <a:rPr lang="es-ES" sz="1600" dirty="0">
                <a:solidFill>
                  <a:prstClr val="black"/>
                </a:solidFill>
              </a:rPr>
              <a:t>Los cuerpos de </a:t>
            </a:r>
            <a:r>
              <a:rPr lang="es-ES" sz="1600" b="1" dirty="0">
                <a:solidFill>
                  <a:prstClr val="black"/>
                </a:solidFill>
              </a:rPr>
              <a:t>bomba extraordinariamente calientes también son motivo de preocupación</a:t>
            </a:r>
            <a:r>
              <a:rPr lang="es-ES" sz="1600" dirty="0">
                <a:solidFill>
                  <a:prstClr val="black"/>
                </a:solidFill>
              </a:rPr>
              <a:t>. El cuerpo de una bomba que está cerca o ligeramente por encima de la misma temperatura que el agua que circula es normal. Las temperaturas excesivas del cuerpo de la bomba pueden indicar problemas de fricción</a:t>
            </a:r>
            <a:r>
              <a:rPr lang="en-US" sz="1600" dirty="0"/>
              <a:t>.</a:t>
            </a:r>
          </a:p>
        </p:txBody>
      </p:sp>
      <p:sp>
        <p:nvSpPr>
          <p:cNvPr id="8" name="Rectangle 7">
            <a:extLst>
              <a:ext uri="{FF2B5EF4-FFF2-40B4-BE49-F238E27FC236}">
                <a16:creationId xmlns:a16="http://schemas.microsoft.com/office/drawing/2014/main" xmlns="" id="{B12EBC78-1397-4876-8D2C-CB68C8830A59}"/>
              </a:ext>
            </a:extLst>
          </p:cNvPr>
          <p:cNvSpPr/>
          <p:nvPr/>
        </p:nvSpPr>
        <p:spPr>
          <a:xfrm>
            <a:off x="0" y="4841007"/>
            <a:ext cx="8388000" cy="1569660"/>
          </a:xfrm>
          <a:prstGeom prst="rect">
            <a:avLst/>
          </a:prstGeom>
        </p:spPr>
        <p:txBody>
          <a:bodyPr wrap="square">
            <a:spAutoFit/>
          </a:bodyPr>
          <a:lstStyle/>
          <a:p>
            <a:pPr marL="285750" lvl="0" indent="-285750">
              <a:buFont typeface="Wingdings" panose="05000000000000000000" pitchFamily="2" charset="2"/>
              <a:buChar char="§"/>
            </a:pPr>
            <a:r>
              <a:rPr lang="es-ES" sz="1600" dirty="0">
                <a:solidFill>
                  <a:prstClr val="black"/>
                </a:solidFill>
              </a:rPr>
              <a:t>Un </a:t>
            </a:r>
            <a:r>
              <a:rPr lang="es-ES" sz="1600" b="1" dirty="0">
                <a:solidFill>
                  <a:prstClr val="black"/>
                </a:solidFill>
              </a:rPr>
              <a:t>termómetro de infrarrojos </a:t>
            </a:r>
            <a:r>
              <a:rPr lang="es-ES" sz="1600" dirty="0">
                <a:solidFill>
                  <a:prstClr val="black"/>
                </a:solidFill>
              </a:rPr>
              <a:t>se utiliza para comprobar rápidamente cualquier sistema en interiores si el sol brilla. Una vez comprobado el funcionamiento de la bomba, el termómetro puede utilizarse para comprobar la temperatura de las tuberías de alimentación y retorno a los colectores</a:t>
            </a:r>
            <a:r>
              <a:rPr lang="es-ES" sz="1600" b="1" dirty="0">
                <a:solidFill>
                  <a:prstClr val="black"/>
                </a:solidFill>
              </a:rPr>
              <a:t>. La tubería de retorno de los colectores debe estar entre 5°C y 15°C más caliente que el suministro frío de la bomba en condiciones normales</a:t>
            </a:r>
            <a:r>
              <a:rPr lang="es-ES" sz="1600" dirty="0">
                <a:solidFill>
                  <a:prstClr val="black"/>
                </a:solidFill>
              </a:rPr>
              <a:t>. Si no hay diferencia de temperatura, existe un </a:t>
            </a:r>
            <a:r>
              <a:rPr lang="es-ES" sz="1600" b="1" dirty="0">
                <a:solidFill>
                  <a:prstClr val="black"/>
                </a:solidFill>
              </a:rPr>
              <a:t>problema de flujo</a:t>
            </a:r>
            <a:r>
              <a:rPr lang="en-US" sz="1600" dirty="0">
                <a:solidFill>
                  <a:prstClr val="black"/>
                </a:solidFill>
              </a:rPr>
              <a:t>. </a:t>
            </a:r>
          </a:p>
        </p:txBody>
      </p:sp>
    </p:spTree>
    <p:extLst>
      <p:ext uri="{BB962C8B-B14F-4D97-AF65-F5344CB8AC3E}">
        <p14:creationId xmlns:p14="http://schemas.microsoft.com/office/powerpoint/2010/main" xmlns="" val="570947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D6FEF-E661-47CE-B406-766C089D308C}"/>
              </a:ext>
            </a:extLst>
          </p:cNvPr>
          <p:cNvSpPr>
            <a:spLocks noGrp="1"/>
          </p:cNvSpPr>
          <p:nvPr>
            <p:ph type="title"/>
          </p:nvPr>
        </p:nvSpPr>
        <p:spPr/>
        <p:txBody>
          <a:bodyPr/>
          <a:lstStyle/>
          <a:p>
            <a:r>
              <a:rPr lang="en-US" b="1" dirty="0"/>
              <a:t>2. </a:t>
            </a:r>
            <a:r>
              <a:rPr lang="es-ES" b="1" dirty="0"/>
              <a:t>Prácticas de mantenimiento de los sistemas de ACS solar</a:t>
            </a:r>
            <a:endParaRPr lang="en-US" dirty="0"/>
          </a:p>
        </p:txBody>
      </p:sp>
      <p:sp>
        <p:nvSpPr>
          <p:cNvPr id="4" name="Rectangle 3">
            <a:extLst>
              <a:ext uri="{FF2B5EF4-FFF2-40B4-BE49-F238E27FC236}">
                <a16:creationId xmlns:a16="http://schemas.microsoft.com/office/drawing/2014/main" xmlns="" id="{F5706E2D-FC3A-4763-A728-F9FB0C29B836}"/>
              </a:ext>
            </a:extLst>
          </p:cNvPr>
          <p:cNvSpPr/>
          <p:nvPr/>
        </p:nvSpPr>
        <p:spPr>
          <a:xfrm>
            <a:off x="432916" y="1557000"/>
            <a:ext cx="5723084" cy="369332"/>
          </a:xfrm>
          <a:prstGeom prst="rect">
            <a:avLst/>
          </a:prstGeom>
        </p:spPr>
        <p:txBody>
          <a:bodyPr wrap="square">
            <a:spAutoFit/>
          </a:bodyPr>
          <a:lstStyle/>
          <a:p>
            <a:pPr marL="285750" indent="-285750">
              <a:buFont typeface="Wingdings" panose="05000000000000000000" pitchFamily="2" charset="2"/>
              <a:buChar char="Ø"/>
            </a:pPr>
            <a:r>
              <a:rPr lang="en-US" b="1" dirty="0" err="1"/>
              <a:t>Activo</a:t>
            </a:r>
            <a:r>
              <a:rPr lang="en-US" b="1" dirty="0"/>
              <a:t> </a:t>
            </a:r>
            <a:r>
              <a:rPr lang="en-US" b="1" dirty="0" err="1"/>
              <a:t>Indirecto</a:t>
            </a:r>
            <a:r>
              <a:rPr lang="en-US" b="1" dirty="0"/>
              <a:t>. </a:t>
            </a:r>
            <a:r>
              <a:rPr lang="en-US" b="1" dirty="0" err="1"/>
              <a:t>Sistemas</a:t>
            </a:r>
            <a:r>
              <a:rPr lang="en-US" b="1" dirty="0"/>
              <a:t> de </a:t>
            </a:r>
            <a:r>
              <a:rPr lang="en-US" b="1" dirty="0" err="1"/>
              <a:t>drenaje</a:t>
            </a:r>
            <a:r>
              <a:rPr lang="en-US" b="1" dirty="0"/>
              <a:t> </a:t>
            </a:r>
            <a:r>
              <a:rPr lang="en-US" b="1" dirty="0" err="1"/>
              <a:t>forzado</a:t>
            </a:r>
            <a:r>
              <a:rPr lang="en-US" b="1" dirty="0"/>
              <a:t> </a:t>
            </a:r>
            <a:r>
              <a:rPr lang="en-US" b="1" dirty="0" err="1"/>
              <a:t>indirecto</a:t>
            </a:r>
            <a:endParaRPr lang="en-US" b="1" dirty="0"/>
          </a:p>
        </p:txBody>
      </p:sp>
      <p:sp>
        <p:nvSpPr>
          <p:cNvPr id="5" name="Rectangle 4">
            <a:extLst>
              <a:ext uri="{FF2B5EF4-FFF2-40B4-BE49-F238E27FC236}">
                <a16:creationId xmlns:a16="http://schemas.microsoft.com/office/drawing/2014/main" xmlns="" id="{76865E52-9C00-4567-8140-6B404B0AB803}"/>
              </a:ext>
            </a:extLst>
          </p:cNvPr>
          <p:cNvSpPr/>
          <p:nvPr/>
        </p:nvSpPr>
        <p:spPr>
          <a:xfrm>
            <a:off x="0" y="1917000"/>
            <a:ext cx="7740000" cy="4524315"/>
          </a:xfrm>
          <a:prstGeom prst="rect">
            <a:avLst/>
          </a:prstGeom>
        </p:spPr>
        <p:txBody>
          <a:bodyPr wrap="square">
            <a:spAutoFit/>
          </a:bodyPr>
          <a:lstStyle/>
          <a:p>
            <a:pPr marL="285750" indent="-285750">
              <a:buFont typeface="Wingdings" panose="05000000000000000000" pitchFamily="2" charset="2"/>
              <a:buChar char="§"/>
            </a:pPr>
            <a:r>
              <a:rPr lang="es-ES" sz="1600" dirty="0"/>
              <a:t>Además de los componentes de los sistemas DFC, los sistemas </a:t>
            </a:r>
            <a:r>
              <a:rPr lang="es-ES" sz="1600" dirty="0" err="1"/>
              <a:t>Drainback</a:t>
            </a:r>
            <a:r>
              <a:rPr lang="es-ES" sz="1600" dirty="0"/>
              <a:t> tienen el </a:t>
            </a:r>
            <a:r>
              <a:rPr lang="es-ES" sz="1600" b="1" dirty="0"/>
              <a:t>depósito </a:t>
            </a:r>
            <a:r>
              <a:rPr lang="es-ES" sz="1600" b="1" dirty="0" err="1"/>
              <a:t>Drainback</a:t>
            </a:r>
            <a:r>
              <a:rPr lang="es-ES" sz="1600" b="1" dirty="0"/>
              <a:t> y un intercambiador de calor </a:t>
            </a:r>
            <a:r>
              <a:rPr lang="es-ES" sz="1600" dirty="0"/>
              <a:t>que debe inspeccionarse al menos una vez al año. </a:t>
            </a:r>
          </a:p>
          <a:p>
            <a:pPr marL="285750" indent="-285750">
              <a:buFont typeface="Wingdings" panose="05000000000000000000" pitchFamily="2" charset="2"/>
              <a:buChar char="§"/>
            </a:pPr>
            <a:r>
              <a:rPr lang="es-ES" sz="1600" b="1" dirty="0"/>
              <a:t>Un nivel adecuado de agua es crítico </a:t>
            </a:r>
            <a:r>
              <a:rPr lang="es-ES" sz="1600" dirty="0"/>
              <a:t>en los sistemas de drenaje. Añadir agua a un tanque de drenaje con un intercambiador de calor debe ser una tarea de mantenimiento anual con tanques más pequeños. El bajo nivel de agua en el tanque puede resultar en una pérdida de eficiencia debido a que el serpentín del intercambiador no se sumerge completamente en el HTF. </a:t>
            </a:r>
          </a:p>
          <a:p>
            <a:pPr marL="285750" indent="-285750">
              <a:buFont typeface="Wingdings" panose="05000000000000000000" pitchFamily="2" charset="2"/>
              <a:buChar char="§"/>
            </a:pPr>
            <a:r>
              <a:rPr lang="es-ES" sz="1600" b="1" dirty="0"/>
              <a:t>Si el tanque funciona completamente seco, la bomba de alta presión fallará debido al calor excesivo, ya que estas bombas son lubricadas por el fluido bombeado</a:t>
            </a:r>
            <a:r>
              <a:rPr lang="es-ES" sz="1600" dirty="0"/>
              <a:t>. La comprobación del nivel suele ser sencilla utilizando un visor incorporado o medidores de flujo transparentes. </a:t>
            </a:r>
          </a:p>
          <a:p>
            <a:pPr marL="285750" indent="-285750">
              <a:buFont typeface="Wingdings" panose="05000000000000000000" pitchFamily="2" charset="2"/>
              <a:buChar char="§"/>
            </a:pPr>
            <a:r>
              <a:rPr lang="es-ES" sz="1600" b="1" dirty="0"/>
              <a:t>Las tuberías del colector pueden hundirse con el tiempo </a:t>
            </a:r>
            <a:r>
              <a:rPr lang="es-ES" sz="1600" dirty="0"/>
              <a:t>y deben inspeccionarse de cerca para detectar cualquier lugar que pueda atrapar agua y provocar la congelación. </a:t>
            </a:r>
          </a:p>
          <a:p>
            <a:pPr marL="285750" indent="-285750">
              <a:buFont typeface="Wingdings" panose="05000000000000000000" pitchFamily="2" charset="2"/>
              <a:buChar char="§"/>
            </a:pPr>
            <a:r>
              <a:rPr lang="es-ES" sz="1600" b="1" dirty="0"/>
              <a:t>La comprobación de las tuberías del bucle del colector en cuanto a la alimentación del colector y al diferencial de temperatura de retorno </a:t>
            </a:r>
            <a:r>
              <a:rPr lang="es-ES" sz="1600" dirty="0"/>
              <a:t>puede proporcionar rápidamente al técnico información útil sobre los problemas. Por ejemplo, si ambas tuberías están frías y/o no hay diferencia de temperatura, es probable que no haya flujo.</a:t>
            </a:r>
            <a:endParaRPr lang="en-US" sz="1600" dirty="0">
              <a:solidFill>
                <a:prstClr val="black"/>
              </a:solidFill>
            </a:endParaRPr>
          </a:p>
        </p:txBody>
      </p:sp>
      <p:pic>
        <p:nvPicPr>
          <p:cNvPr id="10" name="Picture 9">
            <a:extLst>
              <a:ext uri="{FF2B5EF4-FFF2-40B4-BE49-F238E27FC236}">
                <a16:creationId xmlns:a16="http://schemas.microsoft.com/office/drawing/2014/main" xmlns="" id="{A43CBF2C-0465-4BA4-85F1-3924AC87E57E}"/>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7620023" y="1701000"/>
            <a:ext cx="1559977" cy="4629803"/>
          </a:xfrm>
          <a:prstGeom prst="rect">
            <a:avLst/>
          </a:prstGeom>
        </p:spPr>
      </p:pic>
    </p:spTree>
    <p:extLst>
      <p:ext uri="{BB962C8B-B14F-4D97-AF65-F5344CB8AC3E}">
        <p14:creationId xmlns:p14="http://schemas.microsoft.com/office/powerpoint/2010/main" xmlns="" val="875148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92738-78CA-45BA-99B9-FF9AD46A19AC}"/>
              </a:ext>
            </a:extLst>
          </p:cNvPr>
          <p:cNvSpPr>
            <a:spLocks noGrp="1"/>
          </p:cNvSpPr>
          <p:nvPr>
            <p:ph type="title"/>
          </p:nvPr>
        </p:nvSpPr>
        <p:spPr/>
        <p:txBody>
          <a:bodyPr/>
          <a:lstStyle/>
          <a:p>
            <a:r>
              <a:rPr lang="en-US" b="1" dirty="0"/>
              <a:t>2. </a:t>
            </a:r>
            <a:r>
              <a:rPr lang="es-ES" b="1" dirty="0"/>
              <a:t>Prácticas de mantenimiento de los sistemas de ACS solar</a:t>
            </a:r>
            <a:endParaRPr lang="en-US" dirty="0"/>
          </a:p>
        </p:txBody>
      </p:sp>
      <p:sp>
        <p:nvSpPr>
          <p:cNvPr id="4" name="Rectangle 3">
            <a:extLst>
              <a:ext uri="{FF2B5EF4-FFF2-40B4-BE49-F238E27FC236}">
                <a16:creationId xmlns:a16="http://schemas.microsoft.com/office/drawing/2014/main" xmlns="" id="{6B047CE1-14F6-4E61-94E2-0F751CE136F0}"/>
              </a:ext>
            </a:extLst>
          </p:cNvPr>
          <p:cNvSpPr/>
          <p:nvPr/>
        </p:nvSpPr>
        <p:spPr>
          <a:xfrm>
            <a:off x="432916" y="1341000"/>
            <a:ext cx="7163084" cy="369332"/>
          </a:xfrm>
          <a:prstGeom prst="rect">
            <a:avLst/>
          </a:prstGeom>
        </p:spPr>
        <p:txBody>
          <a:bodyPr wrap="square">
            <a:spAutoFit/>
          </a:bodyPr>
          <a:lstStyle/>
          <a:p>
            <a:pPr marL="285750" indent="-285750">
              <a:buFont typeface="Wingdings" panose="05000000000000000000" pitchFamily="2" charset="2"/>
              <a:buChar char="Ø"/>
            </a:pPr>
            <a:r>
              <a:rPr lang="en-US" b="1" dirty="0" err="1"/>
              <a:t>Activo</a:t>
            </a:r>
            <a:r>
              <a:rPr lang="en-US" b="1" dirty="0"/>
              <a:t> </a:t>
            </a:r>
            <a:r>
              <a:rPr lang="en-US" b="1" dirty="0" err="1"/>
              <a:t>Indirecto</a:t>
            </a:r>
            <a:r>
              <a:rPr lang="en-US" b="1" dirty="0"/>
              <a:t>. </a:t>
            </a:r>
            <a:r>
              <a:rPr lang="en-US" b="1" dirty="0" err="1"/>
              <a:t>Sistemas</a:t>
            </a:r>
            <a:r>
              <a:rPr lang="en-US" b="1" dirty="0"/>
              <a:t> de </a:t>
            </a:r>
            <a:r>
              <a:rPr lang="en-US" b="1" dirty="0" err="1"/>
              <a:t>anticongelante</a:t>
            </a:r>
            <a:r>
              <a:rPr lang="en-US" b="1" dirty="0"/>
              <a:t> </a:t>
            </a:r>
            <a:r>
              <a:rPr lang="en-US" b="1" dirty="0" err="1"/>
              <a:t>forzado</a:t>
            </a:r>
            <a:r>
              <a:rPr lang="en-US" b="1" dirty="0"/>
              <a:t> </a:t>
            </a:r>
            <a:r>
              <a:rPr lang="en-US" b="1" dirty="0" err="1"/>
              <a:t>indirecto</a:t>
            </a:r>
            <a:endParaRPr lang="en-US" b="1" dirty="0"/>
          </a:p>
        </p:txBody>
      </p:sp>
      <p:sp>
        <p:nvSpPr>
          <p:cNvPr id="5" name="Rectangle 4">
            <a:extLst>
              <a:ext uri="{FF2B5EF4-FFF2-40B4-BE49-F238E27FC236}">
                <a16:creationId xmlns:a16="http://schemas.microsoft.com/office/drawing/2014/main" xmlns="" id="{57009AB4-D346-412A-9A12-81724B2CB1D7}"/>
              </a:ext>
            </a:extLst>
          </p:cNvPr>
          <p:cNvSpPr/>
          <p:nvPr/>
        </p:nvSpPr>
        <p:spPr>
          <a:xfrm>
            <a:off x="-1" y="1701000"/>
            <a:ext cx="6588001" cy="4770537"/>
          </a:xfrm>
          <a:prstGeom prst="rect">
            <a:avLst/>
          </a:prstGeom>
        </p:spPr>
        <p:txBody>
          <a:bodyPr wrap="square">
            <a:spAutoFit/>
          </a:bodyPr>
          <a:lstStyle/>
          <a:p>
            <a:pPr marL="285750" indent="-285750">
              <a:buFont typeface="Wingdings" panose="05000000000000000000" pitchFamily="2" charset="2"/>
              <a:buChar char="§"/>
            </a:pPr>
            <a:r>
              <a:rPr lang="es-ES" sz="1600" dirty="0"/>
              <a:t>El mantenimiento del sistema anticongelante incluye la inspección de colectores, tanques de almacenamiento, bombas, intercambiadores de calor, válvulas y controles, como en otros sistemas indirectos, así como </a:t>
            </a:r>
            <a:r>
              <a:rPr lang="es-ES" sz="1600" b="1" dirty="0"/>
              <a:t>el estado de la solución anticongelante</a:t>
            </a:r>
            <a:r>
              <a:rPr lang="es-ES" sz="1600" dirty="0"/>
              <a:t>. Las soluciones anticongelantes pueden durar incluso décadas, si se mantienen a temperaturas de funcionamiento correctas. </a:t>
            </a:r>
          </a:p>
          <a:p>
            <a:pPr marL="285750" indent="-285750">
              <a:buFont typeface="Wingdings" panose="05000000000000000000" pitchFamily="2" charset="2"/>
              <a:buChar char="§"/>
            </a:pPr>
            <a:r>
              <a:rPr lang="es-ES" sz="1600" dirty="0"/>
              <a:t>Es una buena práctica </a:t>
            </a:r>
            <a:r>
              <a:rPr lang="es-ES" sz="1600" b="1" dirty="0"/>
              <a:t>probar la solución cada pocos años </a:t>
            </a:r>
            <a:r>
              <a:rPr lang="es-ES" sz="1600" dirty="0"/>
              <a:t>para asegurarse de que su nivel de protección contra la congelación y su acidez están dentro de los parámetros de diseño. Siete es neutro en la escala de pH y todo lo que está por debajo de él es ácido. Cualquier cosa por debajo de siete puede ser perjudicial para la tubería de cobre. Los tubos corroídos se evidencian primero por la corrosión por picaduras y luego por fugas por pequeñas perforaciones.</a:t>
            </a:r>
          </a:p>
          <a:p>
            <a:pPr marL="285750" indent="-285750">
              <a:buFont typeface="Wingdings" panose="05000000000000000000" pitchFamily="2" charset="2"/>
              <a:buChar char="§"/>
            </a:pPr>
            <a:r>
              <a:rPr lang="es-ES" sz="1600" dirty="0"/>
              <a:t>Las temperaturas por encima de los 140°C se convierten en las soluciones de propilenglicol más extendidas. </a:t>
            </a:r>
          </a:p>
          <a:p>
            <a:pPr marL="285750" indent="-285750">
              <a:buFont typeface="Wingdings" panose="05000000000000000000" pitchFamily="2" charset="2"/>
              <a:buChar char="§"/>
            </a:pPr>
            <a:r>
              <a:rPr lang="es-ES" sz="1600" dirty="0"/>
              <a:t>Los técnicos de mantenimiento utilizan </a:t>
            </a:r>
            <a:r>
              <a:rPr lang="es-ES" sz="1600" b="1" dirty="0"/>
              <a:t>equipos de prueba de glicol </a:t>
            </a:r>
            <a:r>
              <a:rPr lang="es-ES" sz="1600" dirty="0"/>
              <a:t>compuestos básicamente de papel tornasol y probador de hidrómetro (probador de tolerancia a la congelación de glicol), o el refractómetro de instrumentos más precisos y el medidor de pH.</a:t>
            </a:r>
            <a:endParaRPr lang="en-US" sz="1600" dirty="0">
              <a:solidFill>
                <a:prstClr val="black"/>
              </a:solidFill>
            </a:endParaRPr>
          </a:p>
        </p:txBody>
      </p:sp>
      <p:pic>
        <p:nvPicPr>
          <p:cNvPr id="15" name="Picture 14">
            <a:extLst>
              <a:ext uri="{FF2B5EF4-FFF2-40B4-BE49-F238E27FC236}">
                <a16:creationId xmlns:a16="http://schemas.microsoft.com/office/drawing/2014/main" xmlns="" id="{60F78465-4D99-453D-9CE0-7392270E5FE8}"/>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6483505" y="1989000"/>
            <a:ext cx="2696495" cy="4278094"/>
          </a:xfrm>
          <a:prstGeom prst="rect">
            <a:avLst/>
          </a:prstGeom>
        </p:spPr>
      </p:pic>
    </p:spTree>
    <p:extLst>
      <p:ext uri="{BB962C8B-B14F-4D97-AF65-F5344CB8AC3E}">
        <p14:creationId xmlns:p14="http://schemas.microsoft.com/office/powerpoint/2010/main" xmlns="" val="2234461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D65A0F-9674-4A47-9F93-1A019CC47357}"/>
              </a:ext>
            </a:extLst>
          </p:cNvPr>
          <p:cNvSpPr>
            <a:spLocks noGrp="1"/>
          </p:cNvSpPr>
          <p:nvPr>
            <p:ph type="title"/>
          </p:nvPr>
        </p:nvSpPr>
        <p:spPr/>
        <p:txBody>
          <a:bodyPr>
            <a:normAutofit/>
          </a:bodyPr>
          <a:lstStyle/>
          <a:p>
            <a:r>
              <a:rPr lang="en-US" b="1" dirty="0" err="1"/>
              <a:t>Contenido</a:t>
            </a:r>
            <a:endParaRPr lang="en-US" b="1" dirty="0"/>
          </a:p>
        </p:txBody>
      </p:sp>
      <p:sp>
        <p:nvSpPr>
          <p:cNvPr id="4" name="Rectangle 3">
            <a:extLst>
              <a:ext uri="{FF2B5EF4-FFF2-40B4-BE49-F238E27FC236}">
                <a16:creationId xmlns:a16="http://schemas.microsoft.com/office/drawing/2014/main" xmlns="" id="{255624FF-ED07-4B3A-835B-B204D00828A4}"/>
              </a:ext>
            </a:extLst>
          </p:cNvPr>
          <p:cNvSpPr/>
          <p:nvPr/>
        </p:nvSpPr>
        <p:spPr>
          <a:xfrm>
            <a:off x="180000" y="1413000"/>
            <a:ext cx="4464000" cy="4862870"/>
          </a:xfrm>
          <a:prstGeom prst="rect">
            <a:avLst/>
          </a:prstGeom>
        </p:spPr>
        <p:txBody>
          <a:bodyPr wrap="square">
            <a:spAutoFit/>
          </a:bodyPr>
          <a:lstStyle/>
          <a:p>
            <a:r>
              <a:rPr lang="es-ES" sz="1600" dirty="0">
                <a:latin typeface="+mj-lt"/>
                <a:cs typeface="Arial" pitchFamily="34" charset="0"/>
              </a:rPr>
              <a:t>En esta unidad usted cubrirá estos contenidos:</a:t>
            </a:r>
            <a:endParaRPr lang="en-US" sz="1600" dirty="0">
              <a:latin typeface="+mj-lt"/>
              <a:cs typeface="Arial" pitchFamily="34" charset="0"/>
            </a:endParaRPr>
          </a:p>
          <a:p>
            <a:pPr marL="342900" indent="-342900"/>
            <a:endParaRPr lang="en-US" sz="1400" b="1" dirty="0">
              <a:solidFill>
                <a:prstClr val="black"/>
              </a:solidFill>
              <a:latin typeface="+mj-lt"/>
              <a:cs typeface="Arial" pitchFamily="34" charset="0"/>
            </a:endParaRPr>
          </a:p>
          <a:p>
            <a:pPr marL="342900" indent="-342900">
              <a:buFont typeface="+mj-lt"/>
              <a:buAutoNum type="arabicPeriod"/>
            </a:pPr>
            <a:r>
              <a:rPr lang="es-ES" sz="1400" b="1" dirty="0">
                <a:solidFill>
                  <a:prstClr val="black"/>
                </a:solidFill>
                <a:latin typeface="+mj-lt"/>
                <a:cs typeface="Arial" pitchFamily="34" charset="0"/>
              </a:rPr>
              <a:t>ALGUNAS NOCIONES BÁSICAS SOBRE EL MANTENIMIENTO.</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Definición.</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Tipos y niveles.</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Algunos conceptos y términos cercanos.</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El proceso general de resolución de problemas.</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Gestión del mantenimiento.</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Competencias para los técnicos de mantenimiento.</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Acercándonos al mantenimiento de los sistemas SWH.</a:t>
            </a:r>
            <a:endParaRPr lang="en-US" sz="1400" dirty="0">
              <a:solidFill>
                <a:prstClr val="black"/>
              </a:solidFill>
              <a:latin typeface="+mj-lt"/>
              <a:cs typeface="Arial" pitchFamily="34" charset="0"/>
            </a:endParaRPr>
          </a:p>
          <a:p>
            <a:pPr marL="342900" indent="-342900">
              <a:buFont typeface="+mj-lt"/>
              <a:buAutoNum type="arabicPeriod"/>
            </a:pPr>
            <a:endParaRPr lang="en-US" sz="1400" b="1" dirty="0">
              <a:solidFill>
                <a:prstClr val="black"/>
              </a:solidFill>
              <a:latin typeface="+mj-lt"/>
              <a:cs typeface="Arial" pitchFamily="34" charset="0"/>
            </a:endParaRPr>
          </a:p>
          <a:p>
            <a:pPr marL="342900" indent="-342900">
              <a:buFont typeface="+mj-lt"/>
              <a:buAutoNum type="arabicPeriod"/>
            </a:pPr>
            <a:r>
              <a:rPr lang="es-ES" sz="1400" b="1" dirty="0">
                <a:solidFill>
                  <a:prstClr val="black"/>
                </a:solidFill>
                <a:cs typeface="Arial" pitchFamily="34" charset="0"/>
              </a:rPr>
              <a:t>PRÁCTICAS DE MANTENIMIENTO DE LOS SISTEMAS ACS SOLAR</a:t>
            </a:r>
            <a:endParaRPr lang="en-US" sz="1400" b="1" dirty="0">
              <a:solidFill>
                <a:prstClr val="black"/>
              </a:solidFill>
              <a:latin typeface="+mj-lt"/>
              <a:cs typeface="Arial" pitchFamily="34" charset="0"/>
            </a:endParaRPr>
          </a:p>
          <a:p>
            <a:pPr marL="742950" lvl="1" indent="-285750">
              <a:buFont typeface="Wingdings" panose="05000000000000000000" pitchFamily="2" charset="2"/>
              <a:buChar char="Ø"/>
            </a:pPr>
            <a:r>
              <a:rPr lang="en-US" sz="1400" dirty="0" err="1">
                <a:solidFill>
                  <a:prstClr val="black"/>
                </a:solidFill>
                <a:latin typeface="+mj-lt"/>
                <a:cs typeface="Arial" pitchFamily="34" charset="0"/>
              </a:rPr>
              <a:t>Pasiva</a:t>
            </a:r>
            <a:r>
              <a:rPr lang="en-US" sz="1400" dirty="0">
                <a:solidFill>
                  <a:prstClr val="black"/>
                </a:solidFill>
                <a:latin typeface="+mj-lt"/>
                <a:cs typeface="Arial" pitchFamily="34" charset="0"/>
              </a:rPr>
              <a:t>. ICS y </a:t>
            </a:r>
            <a:r>
              <a:rPr lang="en-US" sz="1400" dirty="0" err="1">
                <a:solidFill>
                  <a:prstClr val="black"/>
                </a:solidFill>
                <a:latin typeface="+mj-lt"/>
                <a:cs typeface="Arial" pitchFamily="34" charset="0"/>
              </a:rPr>
              <a:t>sistemas</a:t>
            </a:r>
            <a:r>
              <a:rPr lang="en-US" sz="1400" dirty="0">
                <a:solidFill>
                  <a:prstClr val="black"/>
                </a:solidFill>
                <a:latin typeface="+mj-lt"/>
                <a:cs typeface="Arial" pitchFamily="34" charset="0"/>
              </a:rPr>
              <a:t> de </a:t>
            </a:r>
            <a:r>
              <a:rPr lang="en-US" sz="1400" dirty="0" err="1">
                <a:solidFill>
                  <a:prstClr val="black"/>
                </a:solidFill>
                <a:latin typeface="+mj-lt"/>
                <a:cs typeface="Arial" pitchFamily="34" charset="0"/>
              </a:rPr>
              <a:t>termosifón</a:t>
            </a:r>
            <a:r>
              <a:rPr lang="en-US" sz="1400" dirty="0">
                <a:solidFill>
                  <a:prstClr val="black"/>
                </a:solidFill>
                <a:latin typeface="+mj-lt"/>
                <a:cs typeface="Arial" pitchFamily="34" charset="0"/>
              </a:rPr>
              <a:t>.</a:t>
            </a:r>
          </a:p>
          <a:p>
            <a:pPr marL="742950" lvl="1" indent="-285750">
              <a:buFont typeface="Wingdings" panose="05000000000000000000" pitchFamily="2" charset="2"/>
              <a:buChar char="Ø"/>
            </a:pPr>
            <a:r>
              <a:rPr lang="en-US" sz="1400" dirty="0" err="1">
                <a:solidFill>
                  <a:prstClr val="black"/>
                </a:solidFill>
                <a:latin typeface="+mj-lt"/>
                <a:cs typeface="Arial" pitchFamily="34" charset="0"/>
              </a:rPr>
              <a:t>Activo</a:t>
            </a:r>
            <a:r>
              <a:rPr lang="en-US" sz="1400" dirty="0">
                <a:solidFill>
                  <a:prstClr val="black"/>
                </a:solidFill>
                <a:latin typeface="+mj-lt"/>
                <a:cs typeface="Arial" pitchFamily="34" charset="0"/>
              </a:rPr>
              <a:t>. </a:t>
            </a:r>
            <a:r>
              <a:rPr lang="en-US" sz="1400" dirty="0" err="1">
                <a:solidFill>
                  <a:prstClr val="black"/>
                </a:solidFill>
                <a:latin typeface="+mj-lt"/>
                <a:cs typeface="Arial" pitchFamily="34" charset="0"/>
              </a:rPr>
              <a:t>Sistemas</a:t>
            </a:r>
            <a:r>
              <a:rPr lang="en-US" sz="1400" dirty="0">
                <a:solidFill>
                  <a:prstClr val="black"/>
                </a:solidFill>
                <a:latin typeface="+mj-lt"/>
                <a:cs typeface="Arial" pitchFamily="34" charset="0"/>
              </a:rPr>
              <a:t> Direct Forced.</a:t>
            </a:r>
          </a:p>
          <a:p>
            <a:pPr marL="742950" lvl="1" indent="-285750">
              <a:buFont typeface="Wingdings" panose="05000000000000000000" pitchFamily="2" charset="2"/>
              <a:buChar char="Ø"/>
            </a:pPr>
            <a:r>
              <a:rPr lang="en-US" sz="1400" dirty="0" err="1">
                <a:solidFill>
                  <a:prstClr val="black"/>
                </a:solidFill>
                <a:latin typeface="+mj-lt"/>
                <a:cs typeface="Arial" pitchFamily="34" charset="0"/>
              </a:rPr>
              <a:t>Activo</a:t>
            </a:r>
            <a:r>
              <a:rPr lang="en-US" sz="1400" dirty="0">
                <a:solidFill>
                  <a:prstClr val="black"/>
                </a:solidFill>
                <a:latin typeface="+mj-lt"/>
                <a:cs typeface="Arial" pitchFamily="34" charset="0"/>
              </a:rPr>
              <a:t> </a:t>
            </a:r>
            <a:r>
              <a:rPr lang="en-US" sz="1400" dirty="0" err="1">
                <a:solidFill>
                  <a:prstClr val="black"/>
                </a:solidFill>
                <a:latin typeface="+mj-lt"/>
                <a:cs typeface="Arial" pitchFamily="34" charset="0"/>
              </a:rPr>
              <a:t>Indirecto</a:t>
            </a:r>
            <a:r>
              <a:rPr lang="en-US" sz="1400" dirty="0">
                <a:solidFill>
                  <a:prstClr val="black"/>
                </a:solidFill>
                <a:latin typeface="+mj-lt"/>
                <a:cs typeface="Arial" pitchFamily="34" charset="0"/>
              </a:rPr>
              <a:t>. </a:t>
            </a:r>
            <a:r>
              <a:rPr lang="en-US" sz="1400" dirty="0" err="1">
                <a:solidFill>
                  <a:prstClr val="black"/>
                </a:solidFill>
                <a:latin typeface="+mj-lt"/>
                <a:cs typeface="Arial" pitchFamily="34" charset="0"/>
              </a:rPr>
              <a:t>Sistemas</a:t>
            </a:r>
            <a:r>
              <a:rPr lang="en-US" sz="1400" dirty="0">
                <a:solidFill>
                  <a:prstClr val="black"/>
                </a:solidFill>
                <a:latin typeface="+mj-lt"/>
                <a:cs typeface="Arial" pitchFamily="34" charset="0"/>
              </a:rPr>
              <a:t> de </a:t>
            </a:r>
            <a:r>
              <a:rPr lang="en-US" sz="1400" dirty="0" err="1">
                <a:solidFill>
                  <a:prstClr val="black"/>
                </a:solidFill>
                <a:latin typeface="+mj-lt"/>
                <a:cs typeface="Arial" pitchFamily="34" charset="0"/>
              </a:rPr>
              <a:t>drenaje</a:t>
            </a:r>
            <a:r>
              <a:rPr lang="en-US" sz="1400" dirty="0">
                <a:solidFill>
                  <a:prstClr val="black"/>
                </a:solidFill>
                <a:latin typeface="+mj-lt"/>
                <a:cs typeface="Arial" pitchFamily="34" charset="0"/>
              </a:rPr>
              <a:t> </a:t>
            </a:r>
            <a:r>
              <a:rPr lang="en-US" sz="1400" dirty="0" err="1">
                <a:solidFill>
                  <a:prstClr val="black"/>
                </a:solidFill>
                <a:latin typeface="+mj-lt"/>
                <a:cs typeface="Arial" pitchFamily="34" charset="0"/>
              </a:rPr>
              <a:t>forzado</a:t>
            </a:r>
            <a:r>
              <a:rPr lang="en-US" sz="1400" dirty="0">
                <a:solidFill>
                  <a:prstClr val="black"/>
                </a:solidFill>
                <a:latin typeface="+mj-lt"/>
                <a:cs typeface="Arial" pitchFamily="34" charset="0"/>
              </a:rPr>
              <a:t> </a:t>
            </a:r>
            <a:r>
              <a:rPr lang="en-US" sz="1400" dirty="0" err="1">
                <a:solidFill>
                  <a:prstClr val="black"/>
                </a:solidFill>
                <a:latin typeface="+mj-lt"/>
                <a:cs typeface="Arial" pitchFamily="34" charset="0"/>
              </a:rPr>
              <a:t>indirecto</a:t>
            </a:r>
            <a:endParaRPr lang="en-US" sz="1400" dirty="0">
              <a:solidFill>
                <a:prstClr val="black"/>
              </a:solidFill>
              <a:latin typeface="+mj-lt"/>
              <a:cs typeface="Arial" pitchFamily="34" charset="0"/>
            </a:endParaRPr>
          </a:p>
          <a:p>
            <a:pPr marL="742950" lvl="1" indent="-285750">
              <a:buFont typeface="Wingdings" panose="05000000000000000000" pitchFamily="2" charset="2"/>
              <a:buChar char="Ø"/>
            </a:pPr>
            <a:r>
              <a:rPr lang="en-US" sz="1400" dirty="0" err="1">
                <a:solidFill>
                  <a:prstClr val="black"/>
                </a:solidFill>
                <a:latin typeface="+mj-lt"/>
                <a:cs typeface="Arial" pitchFamily="34" charset="0"/>
              </a:rPr>
              <a:t>Activo</a:t>
            </a:r>
            <a:r>
              <a:rPr lang="en-US" sz="1400" dirty="0">
                <a:solidFill>
                  <a:prstClr val="black"/>
                </a:solidFill>
                <a:latin typeface="+mj-lt"/>
                <a:cs typeface="Arial" pitchFamily="34" charset="0"/>
              </a:rPr>
              <a:t> </a:t>
            </a:r>
            <a:r>
              <a:rPr lang="en-US" sz="1400" dirty="0" err="1">
                <a:solidFill>
                  <a:prstClr val="black"/>
                </a:solidFill>
                <a:latin typeface="+mj-lt"/>
                <a:cs typeface="Arial" pitchFamily="34" charset="0"/>
              </a:rPr>
              <a:t>Indirecto</a:t>
            </a:r>
            <a:r>
              <a:rPr lang="en-US" sz="1400" dirty="0">
                <a:solidFill>
                  <a:prstClr val="black"/>
                </a:solidFill>
                <a:latin typeface="+mj-lt"/>
                <a:cs typeface="Arial" pitchFamily="34" charset="0"/>
              </a:rPr>
              <a:t>. </a:t>
            </a:r>
            <a:r>
              <a:rPr lang="en-US" sz="1400" dirty="0" err="1">
                <a:solidFill>
                  <a:prstClr val="black"/>
                </a:solidFill>
                <a:latin typeface="+mj-lt"/>
                <a:cs typeface="Arial" pitchFamily="34" charset="0"/>
              </a:rPr>
              <a:t>Sistemas</a:t>
            </a:r>
            <a:r>
              <a:rPr lang="en-US" sz="1400" dirty="0">
                <a:solidFill>
                  <a:prstClr val="black"/>
                </a:solidFill>
                <a:latin typeface="+mj-lt"/>
                <a:cs typeface="Arial" pitchFamily="34" charset="0"/>
              </a:rPr>
              <a:t> de </a:t>
            </a:r>
            <a:r>
              <a:rPr lang="en-US" sz="1400" dirty="0" err="1">
                <a:solidFill>
                  <a:prstClr val="black"/>
                </a:solidFill>
                <a:latin typeface="+mj-lt"/>
                <a:cs typeface="Arial" pitchFamily="34" charset="0"/>
              </a:rPr>
              <a:t>anticongelante</a:t>
            </a:r>
            <a:r>
              <a:rPr lang="en-US" sz="1400" dirty="0">
                <a:solidFill>
                  <a:prstClr val="black"/>
                </a:solidFill>
                <a:latin typeface="+mj-lt"/>
                <a:cs typeface="Arial" pitchFamily="34" charset="0"/>
              </a:rPr>
              <a:t> </a:t>
            </a:r>
            <a:r>
              <a:rPr lang="en-US" sz="1400" dirty="0" err="1">
                <a:solidFill>
                  <a:prstClr val="black"/>
                </a:solidFill>
                <a:latin typeface="+mj-lt"/>
                <a:cs typeface="Arial" pitchFamily="34" charset="0"/>
              </a:rPr>
              <a:t>forzado</a:t>
            </a:r>
            <a:r>
              <a:rPr lang="en-US" sz="1400" dirty="0">
                <a:solidFill>
                  <a:prstClr val="black"/>
                </a:solidFill>
                <a:latin typeface="+mj-lt"/>
                <a:cs typeface="Arial" pitchFamily="34" charset="0"/>
              </a:rPr>
              <a:t> </a:t>
            </a:r>
            <a:r>
              <a:rPr lang="en-US" sz="1400" dirty="0" err="1">
                <a:solidFill>
                  <a:prstClr val="black"/>
                </a:solidFill>
                <a:latin typeface="+mj-lt"/>
                <a:cs typeface="Arial" pitchFamily="34" charset="0"/>
              </a:rPr>
              <a:t>indirecto</a:t>
            </a:r>
            <a:endParaRPr lang="en-US" sz="1400" dirty="0">
              <a:solidFill>
                <a:prstClr val="black"/>
              </a:solidFill>
              <a:latin typeface="+mj-lt"/>
              <a:cs typeface="Arial" pitchFamily="34" charset="0"/>
            </a:endParaRPr>
          </a:p>
        </p:txBody>
      </p:sp>
      <p:sp>
        <p:nvSpPr>
          <p:cNvPr id="5" name="Rectangle 4">
            <a:extLst>
              <a:ext uri="{FF2B5EF4-FFF2-40B4-BE49-F238E27FC236}">
                <a16:creationId xmlns:a16="http://schemas.microsoft.com/office/drawing/2014/main" xmlns="" id="{255624FF-ED07-4B3A-835B-B204D00828A4}"/>
              </a:ext>
            </a:extLst>
          </p:cNvPr>
          <p:cNvSpPr/>
          <p:nvPr/>
        </p:nvSpPr>
        <p:spPr>
          <a:xfrm>
            <a:off x="4788000" y="1413000"/>
            <a:ext cx="4176000" cy="4832092"/>
          </a:xfrm>
          <a:prstGeom prst="rect">
            <a:avLst/>
          </a:prstGeom>
        </p:spPr>
        <p:txBody>
          <a:bodyPr wrap="square">
            <a:spAutoFit/>
          </a:bodyPr>
          <a:lstStyle/>
          <a:p>
            <a:endParaRPr lang="en-US" sz="1400" b="1" dirty="0">
              <a:solidFill>
                <a:prstClr val="black"/>
              </a:solidFill>
              <a:latin typeface="+mj-lt"/>
              <a:cs typeface="Arial" pitchFamily="34" charset="0"/>
            </a:endParaRPr>
          </a:p>
          <a:p>
            <a:endParaRPr lang="en-US" sz="1400" b="1" dirty="0">
              <a:solidFill>
                <a:prstClr val="black"/>
              </a:solidFill>
              <a:latin typeface="+mj-lt"/>
              <a:cs typeface="Arial" pitchFamily="34" charset="0"/>
            </a:endParaRPr>
          </a:p>
          <a:p>
            <a:pPr marL="342900" indent="-342900">
              <a:buFont typeface="+mj-lt"/>
              <a:buAutoNum type="arabicPeriod" startAt="3"/>
            </a:pPr>
            <a:r>
              <a:rPr lang="es-ES" sz="1400" b="1" dirty="0">
                <a:solidFill>
                  <a:prstClr val="black"/>
                </a:solidFill>
                <a:cs typeface="Arial" pitchFamily="34" charset="0"/>
              </a:rPr>
              <a:t>PRÁCTICAS DE SOLUCIÓN DE PROBLEMAS Y REPARACIÓN DE SISTEMAS ACS SOLAR</a:t>
            </a:r>
            <a:endParaRPr lang="en-US" sz="1400" b="1" dirty="0">
              <a:solidFill>
                <a:prstClr val="black"/>
              </a:solidFill>
              <a:latin typeface="+mj-lt"/>
              <a:cs typeface="Arial" pitchFamily="34" charset="0"/>
            </a:endParaRPr>
          </a:p>
          <a:p>
            <a:pPr marL="742950" lvl="1" indent="-285750">
              <a:buFont typeface="Wingdings" panose="05000000000000000000" pitchFamily="2" charset="2"/>
              <a:buChar char="Ø"/>
            </a:pPr>
            <a:r>
              <a:rPr lang="es-ES" sz="1400" dirty="0">
                <a:solidFill>
                  <a:prstClr val="black"/>
                </a:solidFill>
                <a:latin typeface="+mj-lt"/>
                <a:cs typeface="Arial" pitchFamily="34" charset="0"/>
              </a:rPr>
              <a:t>Problemas con las bombas y el caudal. </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Problemas con el </a:t>
            </a:r>
            <a:r>
              <a:rPr lang="es-ES" sz="1400" dirty="0" err="1">
                <a:solidFill>
                  <a:prstClr val="black"/>
                </a:solidFill>
                <a:latin typeface="+mj-lt"/>
                <a:cs typeface="Arial" pitchFamily="34" charset="0"/>
              </a:rPr>
              <a:t>termosifonado</a:t>
            </a:r>
            <a:r>
              <a:rPr lang="es-ES" sz="1400" dirty="0">
                <a:solidFill>
                  <a:prstClr val="black"/>
                </a:solidFill>
                <a:latin typeface="+mj-lt"/>
                <a:cs typeface="Arial" pitchFamily="34" charset="0"/>
              </a:rPr>
              <a:t> y las válvulas de retención.</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Problemas de daños por congelación.</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Problemas con el sombreado del colector. Problemas con la degradación del aislamiento de las tuberías.</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Problemas de dimensionamiento de equipos.</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Una lista de comprobación para la resolución de problemas.</a:t>
            </a:r>
            <a:endParaRPr lang="en-US" sz="1400" dirty="0">
              <a:solidFill>
                <a:prstClr val="black"/>
              </a:solidFill>
              <a:latin typeface="+mj-lt"/>
              <a:cs typeface="Arial" pitchFamily="34" charset="0"/>
            </a:endParaRPr>
          </a:p>
          <a:p>
            <a:pPr marL="342900" indent="-342900">
              <a:buFont typeface="+mj-lt"/>
              <a:buAutoNum type="arabicPeriod" startAt="3"/>
            </a:pPr>
            <a:r>
              <a:rPr lang="es-ES" sz="1400" b="1" dirty="0">
                <a:solidFill>
                  <a:prstClr val="black"/>
                </a:solidFill>
                <a:cs typeface="Arial" pitchFamily="34" charset="0"/>
              </a:rPr>
              <a:t>MANTENIMIENTO DE GRANDES SISTEMAS DE ACS SOLAR</a:t>
            </a:r>
            <a:endParaRPr lang="en-US" sz="1400" b="1" dirty="0">
              <a:solidFill>
                <a:prstClr val="black"/>
              </a:solidFill>
              <a:cs typeface="Arial" pitchFamily="34" charset="0"/>
            </a:endParaRPr>
          </a:p>
          <a:p>
            <a:pPr marL="742950" lvl="1" indent="-285750">
              <a:buFont typeface="Wingdings" panose="05000000000000000000" pitchFamily="2" charset="2"/>
              <a:buChar char="Ø"/>
            </a:pPr>
            <a:r>
              <a:rPr lang="es-ES" sz="1400" dirty="0">
                <a:solidFill>
                  <a:prstClr val="black"/>
                </a:solidFill>
                <a:latin typeface="+mj-lt"/>
                <a:cs typeface="Arial" pitchFamily="34" charset="0"/>
              </a:rPr>
              <a:t>El contexto. </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Mantenimiento conforme a la normativa local. </a:t>
            </a:r>
          </a:p>
          <a:p>
            <a:pPr marL="742950" lvl="1" indent="-285750">
              <a:buFont typeface="Wingdings" panose="05000000000000000000" pitchFamily="2" charset="2"/>
              <a:buChar char="Ø"/>
            </a:pPr>
            <a:r>
              <a:rPr lang="es-ES" sz="1400" dirty="0">
                <a:solidFill>
                  <a:prstClr val="black"/>
                </a:solidFill>
                <a:latin typeface="+mj-lt"/>
                <a:cs typeface="Arial" pitchFamily="34" charset="0"/>
              </a:rPr>
              <a:t>El Programa de Monitoreo y Mantenimiento del sistema.</a:t>
            </a:r>
            <a:endParaRPr lang="en-US" sz="1400" dirty="0">
              <a:solidFill>
                <a:prstClr val="black"/>
              </a:solidFill>
              <a:latin typeface="+mj-lt"/>
              <a:cs typeface="Arial" pitchFamily="34" charset="0"/>
            </a:endParaRPr>
          </a:p>
        </p:txBody>
      </p:sp>
      <p:cxnSp>
        <p:nvCxnSpPr>
          <p:cNvPr id="6" name="Straight Connector 5"/>
          <p:cNvCxnSpPr/>
          <p:nvPr/>
        </p:nvCxnSpPr>
        <p:spPr>
          <a:xfrm>
            <a:off x="4824000" y="1989000"/>
            <a:ext cx="0" cy="356909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526529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778CE6-FDB3-4F71-BA15-E5FEB25521A0}"/>
              </a:ext>
            </a:extLst>
          </p:cNvPr>
          <p:cNvSpPr>
            <a:spLocks noGrp="1"/>
          </p:cNvSpPr>
          <p:nvPr>
            <p:ph type="title"/>
          </p:nvPr>
        </p:nvSpPr>
        <p:spPr/>
        <p:txBody>
          <a:bodyPr/>
          <a:lstStyle/>
          <a:p>
            <a:r>
              <a:rPr lang="en-US" b="1" dirty="0"/>
              <a:t>3. </a:t>
            </a:r>
            <a:r>
              <a:rPr lang="es-ES" b="1" dirty="0"/>
              <a:t>Prácticas de solución de problemas y reparación de los sistemas de ACS solar</a:t>
            </a:r>
            <a:endParaRPr lang="en-US" dirty="0"/>
          </a:p>
        </p:txBody>
      </p:sp>
      <p:sp>
        <p:nvSpPr>
          <p:cNvPr id="4" name="Rectangle 3">
            <a:extLst>
              <a:ext uri="{FF2B5EF4-FFF2-40B4-BE49-F238E27FC236}">
                <a16:creationId xmlns:a16="http://schemas.microsoft.com/office/drawing/2014/main" xmlns="" id="{7273E409-9C35-4C11-8DF1-644FB08EA869}"/>
              </a:ext>
            </a:extLst>
          </p:cNvPr>
          <p:cNvSpPr/>
          <p:nvPr/>
        </p:nvSpPr>
        <p:spPr>
          <a:xfrm>
            <a:off x="432916" y="1341000"/>
            <a:ext cx="5867084" cy="369332"/>
          </a:xfrm>
          <a:prstGeom prst="rect">
            <a:avLst/>
          </a:prstGeom>
        </p:spPr>
        <p:txBody>
          <a:bodyPr wrap="square">
            <a:spAutoFit/>
          </a:bodyPr>
          <a:lstStyle/>
          <a:p>
            <a:pPr marL="285750" indent="-285750">
              <a:buFont typeface="Wingdings" panose="05000000000000000000" pitchFamily="2" charset="2"/>
              <a:buChar char="Ø"/>
            </a:pPr>
            <a:r>
              <a:rPr lang="es-ES" b="1" dirty="0"/>
              <a:t>Problemas con bombas y caudales</a:t>
            </a:r>
            <a:r>
              <a:rPr lang="en-US" b="1" dirty="0"/>
              <a:t>.</a:t>
            </a:r>
          </a:p>
        </p:txBody>
      </p:sp>
      <p:sp>
        <p:nvSpPr>
          <p:cNvPr id="5" name="Rectangle 4">
            <a:extLst>
              <a:ext uri="{FF2B5EF4-FFF2-40B4-BE49-F238E27FC236}">
                <a16:creationId xmlns:a16="http://schemas.microsoft.com/office/drawing/2014/main" xmlns="" id="{57009AB4-D346-412A-9A12-81724B2CB1D7}"/>
              </a:ext>
            </a:extLst>
          </p:cNvPr>
          <p:cNvSpPr/>
          <p:nvPr/>
        </p:nvSpPr>
        <p:spPr>
          <a:xfrm>
            <a:off x="6227" y="2853000"/>
            <a:ext cx="7483504" cy="3293209"/>
          </a:xfrm>
          <a:prstGeom prst="rect">
            <a:avLst/>
          </a:prstGeom>
        </p:spPr>
        <p:txBody>
          <a:bodyPr wrap="square">
            <a:spAutoFit/>
          </a:bodyPr>
          <a:lstStyle/>
          <a:p>
            <a:pPr marL="285750" lvl="0" indent="-285750">
              <a:buFont typeface="Wingdings" panose="05000000000000000000" pitchFamily="2" charset="2"/>
              <a:buChar char="§"/>
            </a:pPr>
            <a:r>
              <a:rPr lang="es-ES" sz="1600" b="1" dirty="0">
                <a:solidFill>
                  <a:prstClr val="black"/>
                </a:solidFill>
              </a:rPr>
              <a:t>Síntomas: caudales bajos en el bucle del colector</a:t>
            </a:r>
            <a:r>
              <a:rPr lang="en-US" sz="1600" b="1" dirty="0">
                <a:solidFill>
                  <a:prstClr val="black"/>
                </a:solidFill>
              </a:rPr>
              <a:t>.</a:t>
            </a:r>
          </a:p>
          <a:p>
            <a:pPr marL="742950" lvl="1" indent="-285750">
              <a:buFont typeface="Symbol" panose="05050102010706020507" pitchFamily="18" charset="2"/>
              <a:buChar char="-"/>
            </a:pPr>
            <a:r>
              <a:rPr lang="es-ES" sz="1600" dirty="0"/>
              <a:t>Aunque una bomba solar esté funcionando y se esté controlando correctamente, es posible que haya </a:t>
            </a:r>
            <a:r>
              <a:rPr lang="es-ES" sz="1600" b="1" dirty="0"/>
              <a:t>problemas con el caudal real en el bucle del colector. </a:t>
            </a:r>
          </a:p>
          <a:p>
            <a:pPr marL="742950" lvl="1" indent="-285750">
              <a:buFont typeface="Symbol" panose="05050102010706020507" pitchFamily="18" charset="2"/>
              <a:buChar char="-"/>
            </a:pPr>
            <a:r>
              <a:rPr lang="es-ES" sz="1600" dirty="0"/>
              <a:t>Si la bomba ha sido </a:t>
            </a:r>
            <a:r>
              <a:rPr lang="es-ES" sz="1600" b="1" dirty="0"/>
              <a:t>dimensionada para apenas superar la altura de presión del lazo del colector</a:t>
            </a:r>
            <a:r>
              <a:rPr lang="es-ES" sz="1600" dirty="0"/>
              <a:t>, una resistencia añadida inesperada puede detener todo el flujo a través del colector. Por ejemplo</a:t>
            </a:r>
            <a:r>
              <a:rPr lang="es-ES" sz="1600" b="1" dirty="0"/>
              <a:t>, aire en el fluido</a:t>
            </a:r>
            <a:r>
              <a:rPr lang="es-ES" sz="1600" dirty="0"/>
              <a:t>. </a:t>
            </a:r>
          </a:p>
          <a:p>
            <a:pPr marL="742950" lvl="1" indent="-285750">
              <a:buFont typeface="Symbol" panose="05050102010706020507" pitchFamily="18" charset="2"/>
              <a:buChar char="-"/>
            </a:pPr>
            <a:r>
              <a:rPr lang="es-ES" sz="1600" dirty="0"/>
              <a:t>En un sistema indirecto, </a:t>
            </a:r>
            <a:r>
              <a:rPr lang="es-ES" sz="1600" b="1" dirty="0"/>
              <a:t>la pérdida de presión del fluido del colector </a:t>
            </a:r>
            <a:r>
              <a:rPr lang="es-ES" sz="1600" dirty="0"/>
              <a:t>también puede impedir el flujo en el lazo del colector. Por lo general, la bomba no está dimensionada para superar la "altura estática" o la presión debido a la diferencia de altura entre la parte superior e inferior del bucle del colector. Por lo general, se dimensiona para mantener el flujo deseado contra la "cabeza dinámica" (resistencia al flujo en las tuberías, accesorios, válvulas, etc.).</a:t>
            </a:r>
            <a:r>
              <a:rPr lang="en-US" sz="1600" dirty="0"/>
              <a:t> </a:t>
            </a:r>
            <a:endParaRPr lang="en-US" sz="1600" dirty="0">
              <a:solidFill>
                <a:prstClr val="black"/>
              </a:solidFill>
            </a:endParaRPr>
          </a:p>
        </p:txBody>
      </p:sp>
      <p:pic>
        <p:nvPicPr>
          <p:cNvPr id="6" name="Picture 5"/>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7489731" y="3094971"/>
            <a:ext cx="1648042" cy="2809265"/>
          </a:xfrm>
          <a:prstGeom prst="rect">
            <a:avLst/>
          </a:prstGeom>
        </p:spPr>
      </p:pic>
      <p:sp>
        <p:nvSpPr>
          <p:cNvPr id="8" name="Rectangle 7"/>
          <p:cNvSpPr/>
          <p:nvPr/>
        </p:nvSpPr>
        <p:spPr>
          <a:xfrm>
            <a:off x="-1" y="1654897"/>
            <a:ext cx="9137773" cy="1323439"/>
          </a:xfrm>
          <a:prstGeom prst="rect">
            <a:avLst/>
          </a:prstGeom>
        </p:spPr>
        <p:txBody>
          <a:bodyPr wrap="square">
            <a:spAutoFit/>
          </a:bodyPr>
          <a:lstStyle/>
          <a:p>
            <a:pPr marL="285750" lvl="0" indent="-285750">
              <a:buFont typeface="Wingdings" panose="05000000000000000000" pitchFamily="2" charset="2"/>
              <a:buChar char="§"/>
            </a:pPr>
            <a:r>
              <a:rPr lang="en-US" sz="1600" b="1" dirty="0" err="1">
                <a:solidFill>
                  <a:prstClr val="black"/>
                </a:solidFill>
              </a:rPr>
              <a:t>Síntomas</a:t>
            </a:r>
            <a:r>
              <a:rPr lang="en-US" sz="1600" b="1" dirty="0">
                <a:solidFill>
                  <a:prstClr val="black"/>
                </a:solidFill>
              </a:rPr>
              <a:t>: una </a:t>
            </a:r>
            <a:r>
              <a:rPr lang="en-US" sz="1600" b="1" dirty="0" err="1">
                <a:solidFill>
                  <a:prstClr val="black"/>
                </a:solidFill>
              </a:rPr>
              <a:t>bomba</a:t>
            </a:r>
            <a:r>
              <a:rPr lang="en-US" sz="1600" b="1" dirty="0">
                <a:solidFill>
                  <a:prstClr val="black"/>
                </a:solidFill>
              </a:rPr>
              <a:t> </a:t>
            </a:r>
            <a:r>
              <a:rPr lang="en-US" sz="1600" b="1" dirty="0" err="1">
                <a:solidFill>
                  <a:prstClr val="black"/>
                </a:solidFill>
              </a:rPr>
              <a:t>inoperante</a:t>
            </a:r>
            <a:r>
              <a:rPr lang="en-US" sz="1600" b="1" dirty="0">
                <a:solidFill>
                  <a:prstClr val="black"/>
                </a:solidFill>
              </a:rPr>
              <a:t>.</a:t>
            </a:r>
          </a:p>
          <a:p>
            <a:pPr marL="742950" lvl="1" indent="-285750">
              <a:buFont typeface="Symbol" panose="05050102010706020507" pitchFamily="18" charset="2"/>
              <a:buChar char="-"/>
            </a:pPr>
            <a:r>
              <a:rPr lang="es-ES" sz="1600" dirty="0">
                <a:solidFill>
                  <a:prstClr val="black"/>
                </a:solidFill>
              </a:rPr>
              <a:t>Si los controles del sistema funcionan correctamente, tal vez la causa sea </a:t>
            </a:r>
            <a:r>
              <a:rPr lang="es-ES" sz="1600" b="1" dirty="0">
                <a:solidFill>
                  <a:prstClr val="black"/>
                </a:solidFill>
              </a:rPr>
              <a:t>un impulsor atascado, un motor quemado o un eje roto</a:t>
            </a:r>
            <a:r>
              <a:rPr lang="es-ES" sz="1600" dirty="0">
                <a:solidFill>
                  <a:prstClr val="black"/>
                </a:solidFill>
              </a:rPr>
              <a:t>. Estos tipos de problemas pueden esperarse a lo largo de la vida útil de la bomba, que es un componente sometido a una tensión considerable (variaciones de temperatura y ciclos de funcionamiento).</a:t>
            </a:r>
            <a:endParaRPr lang="en-US" sz="1600" dirty="0">
              <a:solidFill>
                <a:prstClr val="black"/>
              </a:solidFill>
            </a:endParaRPr>
          </a:p>
        </p:txBody>
      </p:sp>
    </p:spTree>
    <p:extLst>
      <p:ext uri="{BB962C8B-B14F-4D97-AF65-F5344CB8AC3E}">
        <p14:creationId xmlns:p14="http://schemas.microsoft.com/office/powerpoint/2010/main" xmlns="" val="773851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a:t>
            </a:r>
            <a:r>
              <a:rPr lang="es-ES" b="1" dirty="0"/>
              <a:t>Prácticas de solución de problemas y reparación de los sistemas de ACS solar</a:t>
            </a:r>
            <a:endParaRPr lang="es-ES" dirty="0"/>
          </a:p>
        </p:txBody>
      </p:sp>
      <p:sp>
        <p:nvSpPr>
          <p:cNvPr id="4" name="Rectangle 3">
            <a:extLst>
              <a:ext uri="{FF2B5EF4-FFF2-40B4-BE49-F238E27FC236}">
                <a16:creationId xmlns:a16="http://schemas.microsoft.com/office/drawing/2014/main" xmlns="" id="{EF6B81A8-E483-45F3-A7C8-E56AF5017378}"/>
              </a:ext>
            </a:extLst>
          </p:cNvPr>
          <p:cNvSpPr/>
          <p:nvPr/>
        </p:nvSpPr>
        <p:spPr>
          <a:xfrm>
            <a:off x="432916" y="1341000"/>
            <a:ext cx="6947084" cy="369332"/>
          </a:xfrm>
          <a:prstGeom prst="rect">
            <a:avLst/>
          </a:prstGeom>
        </p:spPr>
        <p:txBody>
          <a:bodyPr wrap="square">
            <a:spAutoFit/>
          </a:bodyPr>
          <a:lstStyle/>
          <a:p>
            <a:pPr marL="285750" indent="-285750">
              <a:buFont typeface="Wingdings" panose="05000000000000000000" pitchFamily="2" charset="2"/>
              <a:buChar char="Ø"/>
            </a:pPr>
            <a:r>
              <a:rPr lang="es-ES" b="1" dirty="0"/>
              <a:t>Problemas con el </a:t>
            </a:r>
            <a:r>
              <a:rPr lang="es-ES" b="1" dirty="0" err="1"/>
              <a:t>termosifonado</a:t>
            </a:r>
            <a:r>
              <a:rPr lang="es-ES" b="1" dirty="0"/>
              <a:t> y las válvulas de retención</a:t>
            </a:r>
            <a:r>
              <a:rPr lang="en-US" b="1" dirty="0"/>
              <a:t>.</a:t>
            </a:r>
          </a:p>
        </p:txBody>
      </p:sp>
      <p:sp>
        <p:nvSpPr>
          <p:cNvPr id="5" name="Rectangle 4">
            <a:extLst>
              <a:ext uri="{FF2B5EF4-FFF2-40B4-BE49-F238E27FC236}">
                <a16:creationId xmlns:a16="http://schemas.microsoft.com/office/drawing/2014/main" xmlns="" id="{0EF413D7-F031-455A-93F2-6DAFADC8199B}"/>
              </a:ext>
            </a:extLst>
          </p:cNvPr>
          <p:cNvSpPr/>
          <p:nvPr/>
        </p:nvSpPr>
        <p:spPr>
          <a:xfrm>
            <a:off x="0" y="1654897"/>
            <a:ext cx="7380000" cy="4770537"/>
          </a:xfrm>
          <a:prstGeom prst="rect">
            <a:avLst/>
          </a:prstGeom>
        </p:spPr>
        <p:txBody>
          <a:bodyPr wrap="square">
            <a:spAutoFit/>
          </a:bodyPr>
          <a:lstStyle/>
          <a:p>
            <a:pPr marL="285750" lvl="0" indent="-285750">
              <a:buFont typeface="Wingdings" panose="05000000000000000000" pitchFamily="2" charset="2"/>
              <a:buChar char="§"/>
            </a:pPr>
            <a:r>
              <a:rPr lang="es-ES" sz="1600" b="1" dirty="0">
                <a:solidFill>
                  <a:prstClr val="black"/>
                </a:solidFill>
              </a:rPr>
              <a:t>Síntomas: </a:t>
            </a:r>
            <a:r>
              <a:rPr lang="es-ES" sz="1600" b="1" dirty="0" err="1">
                <a:solidFill>
                  <a:prstClr val="black"/>
                </a:solidFill>
              </a:rPr>
              <a:t>Termosifonaje</a:t>
            </a:r>
            <a:r>
              <a:rPr lang="es-ES" sz="1600" b="1" dirty="0">
                <a:solidFill>
                  <a:prstClr val="black"/>
                </a:solidFill>
              </a:rPr>
              <a:t> (inverso), activación intermitente de la bomba</a:t>
            </a:r>
            <a:r>
              <a:rPr lang="en-US" sz="1600" b="1" dirty="0">
                <a:solidFill>
                  <a:prstClr val="black"/>
                </a:solidFill>
              </a:rPr>
              <a:t>.</a:t>
            </a:r>
          </a:p>
          <a:p>
            <a:pPr marL="742950" lvl="1" indent="-285750">
              <a:buFont typeface="Symbol" panose="05050102010706020507" pitchFamily="18" charset="2"/>
              <a:buChar char="-"/>
            </a:pPr>
            <a:r>
              <a:rPr lang="es-ES" sz="1600" dirty="0">
                <a:solidFill>
                  <a:prstClr val="black"/>
                </a:solidFill>
              </a:rPr>
              <a:t>A medida que el HTF se enfría por la noche (o en climas más fríos), se vuelve más denso y pesado y fluye hacia el tanque de almacenamiento. A su vez, fuerza el líquido calentado menos denso hacia el colector, donde se enfría el líquido calentado. Este efecto, causado por </a:t>
            </a:r>
            <a:r>
              <a:rPr lang="es-ES" sz="1600" b="1" dirty="0">
                <a:solidFill>
                  <a:prstClr val="black"/>
                </a:solidFill>
              </a:rPr>
              <a:t>una válvula de retención ineficaz</a:t>
            </a:r>
            <a:r>
              <a:rPr lang="es-ES" sz="1600" dirty="0">
                <a:solidFill>
                  <a:prstClr val="black"/>
                </a:solidFill>
              </a:rPr>
              <a:t>, puede resultar en una pérdida excesiva de calor. </a:t>
            </a:r>
          </a:p>
          <a:p>
            <a:pPr marL="742950" lvl="1" indent="-285750">
              <a:buFont typeface="Symbol" panose="05050102010706020507" pitchFamily="18" charset="2"/>
              <a:buChar char="-"/>
            </a:pPr>
            <a:r>
              <a:rPr lang="es-ES" sz="1600" dirty="0">
                <a:solidFill>
                  <a:prstClr val="black"/>
                </a:solidFill>
              </a:rPr>
              <a:t>Además</a:t>
            </a:r>
            <a:r>
              <a:rPr lang="es-ES" sz="1600" b="1" dirty="0">
                <a:solidFill>
                  <a:prstClr val="black"/>
                </a:solidFill>
              </a:rPr>
              <a:t>, esta acción a menudo engaña al sensor del colector y al controlador </a:t>
            </a:r>
            <a:r>
              <a:rPr lang="es-ES" sz="1600" dirty="0">
                <a:solidFill>
                  <a:prstClr val="black"/>
                </a:solidFill>
              </a:rPr>
              <a:t>para que crean que el colector está caliente y, por lo tanto, activen la bomba de forma intermitente durante las noches (más frías).</a:t>
            </a:r>
          </a:p>
          <a:p>
            <a:pPr marL="742950" lvl="1" indent="-285750">
              <a:buFont typeface="Symbol" panose="05050102010706020507" pitchFamily="18" charset="2"/>
              <a:buChar char="-"/>
            </a:pPr>
            <a:r>
              <a:rPr lang="es-ES" sz="1600" dirty="0">
                <a:solidFill>
                  <a:prstClr val="black"/>
                </a:solidFill>
              </a:rPr>
              <a:t>Las válvulas de retención son dispositivos fiables. Desafortunadamente</a:t>
            </a:r>
            <a:r>
              <a:rPr lang="es-ES" sz="1600" b="1" dirty="0">
                <a:solidFill>
                  <a:prstClr val="black"/>
                </a:solidFill>
              </a:rPr>
              <a:t>, la acumulación de incrustaciones y sedimentación con el tiempo puede impedir que esta válvula se asiente completamente. Las válvulas defectuosas deben ser limpiadas de toda sedimentación y corrosión, o reemplazadas</a:t>
            </a:r>
            <a:r>
              <a:rPr lang="es-ES" sz="1600" dirty="0">
                <a:solidFill>
                  <a:prstClr val="black"/>
                </a:solidFill>
              </a:rPr>
              <a:t>. </a:t>
            </a:r>
          </a:p>
          <a:p>
            <a:pPr marL="742950" lvl="1" indent="-285750">
              <a:buFont typeface="Symbol" panose="05050102010706020507" pitchFamily="18" charset="2"/>
              <a:buChar char="-"/>
            </a:pPr>
            <a:r>
              <a:rPr lang="es-ES" sz="1600" dirty="0">
                <a:solidFill>
                  <a:prstClr val="black"/>
                </a:solidFill>
              </a:rPr>
              <a:t>Un método simple y relativamente preciso para determinar si la válvula de retención está defectuosa es </a:t>
            </a:r>
            <a:r>
              <a:rPr lang="es-ES" sz="1600" b="1" dirty="0">
                <a:solidFill>
                  <a:prstClr val="black"/>
                </a:solidFill>
              </a:rPr>
              <a:t>comprobar el funcionamiento de la bomba por la noche. Si la bomba se enciende y se apaga (en sistemas controlados por diferencial), se indica la fuga a través de la válvula de retención y la pérdida de calor del termosifón</a:t>
            </a:r>
            <a:r>
              <a:rPr lang="es-ES" sz="1600" dirty="0">
                <a:solidFill>
                  <a:prstClr val="black"/>
                </a:solidFill>
              </a:rPr>
              <a:t>.</a:t>
            </a:r>
            <a:endParaRPr lang="en-US" sz="1600" b="1" dirty="0">
              <a:solidFill>
                <a:prstClr val="black"/>
              </a:solidFill>
            </a:endParaRPr>
          </a:p>
        </p:txBody>
      </p:sp>
      <p:pic>
        <p:nvPicPr>
          <p:cNvPr id="6" name="Picture 5">
            <a:extLst>
              <a:ext uri="{FF2B5EF4-FFF2-40B4-BE49-F238E27FC236}">
                <a16:creationId xmlns:a16="http://schemas.microsoft.com/office/drawing/2014/main" xmlns="" id="{31F1EC78-8909-4381-A399-420BD3A1BD82}"/>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7442334" y="1926331"/>
            <a:ext cx="1665666" cy="4382393"/>
          </a:xfrm>
          <a:prstGeom prst="rect">
            <a:avLst/>
          </a:prstGeom>
          <a:ln>
            <a:solidFill>
              <a:schemeClr val="tx1"/>
            </a:solidFill>
          </a:ln>
        </p:spPr>
      </p:pic>
    </p:spTree>
    <p:extLst>
      <p:ext uri="{BB962C8B-B14F-4D97-AF65-F5344CB8AC3E}">
        <p14:creationId xmlns:p14="http://schemas.microsoft.com/office/powerpoint/2010/main" xmlns="" val="3716156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FF136-2EE2-4B8E-B0A7-CDE2480B28FA}"/>
              </a:ext>
            </a:extLst>
          </p:cNvPr>
          <p:cNvSpPr>
            <a:spLocks noGrp="1"/>
          </p:cNvSpPr>
          <p:nvPr>
            <p:ph type="title"/>
          </p:nvPr>
        </p:nvSpPr>
        <p:spPr/>
        <p:txBody>
          <a:bodyPr/>
          <a:lstStyle/>
          <a:p>
            <a:r>
              <a:rPr lang="en-US" b="1" dirty="0"/>
              <a:t>3. </a:t>
            </a:r>
            <a:r>
              <a:rPr lang="es-ES" b="1" dirty="0"/>
              <a:t>Prácticas de solución de problemas y reparación de los sistemas de ACS solar</a:t>
            </a:r>
            <a:endParaRPr lang="en-US" dirty="0"/>
          </a:p>
        </p:txBody>
      </p:sp>
      <p:sp>
        <p:nvSpPr>
          <p:cNvPr id="4" name="Rectangle 3">
            <a:extLst>
              <a:ext uri="{FF2B5EF4-FFF2-40B4-BE49-F238E27FC236}">
                <a16:creationId xmlns:a16="http://schemas.microsoft.com/office/drawing/2014/main" xmlns="" id="{EE31EBED-55A4-4866-AA6F-4E23481A144D}"/>
              </a:ext>
            </a:extLst>
          </p:cNvPr>
          <p:cNvSpPr/>
          <p:nvPr/>
        </p:nvSpPr>
        <p:spPr>
          <a:xfrm>
            <a:off x="545684" y="1341000"/>
            <a:ext cx="6947084" cy="369332"/>
          </a:xfrm>
          <a:prstGeom prst="rect">
            <a:avLst/>
          </a:prstGeom>
        </p:spPr>
        <p:txBody>
          <a:bodyPr wrap="square">
            <a:spAutoFit/>
          </a:bodyPr>
          <a:lstStyle/>
          <a:p>
            <a:pPr marL="285750" indent="-285750">
              <a:buFont typeface="Wingdings" panose="05000000000000000000" pitchFamily="2" charset="2"/>
              <a:buChar char="Ø"/>
            </a:pPr>
            <a:r>
              <a:rPr lang="es-ES" b="1" dirty="0"/>
              <a:t>Problemas de daños por congelación.</a:t>
            </a:r>
            <a:endParaRPr lang="en-US" b="1" dirty="0"/>
          </a:p>
        </p:txBody>
      </p:sp>
      <p:sp>
        <p:nvSpPr>
          <p:cNvPr id="5" name="Rectangle 4">
            <a:extLst>
              <a:ext uri="{FF2B5EF4-FFF2-40B4-BE49-F238E27FC236}">
                <a16:creationId xmlns:a16="http://schemas.microsoft.com/office/drawing/2014/main" xmlns="" id="{3F84B3C8-5D2E-449D-AE3A-469F0F0446F3}"/>
              </a:ext>
            </a:extLst>
          </p:cNvPr>
          <p:cNvSpPr/>
          <p:nvPr/>
        </p:nvSpPr>
        <p:spPr>
          <a:xfrm>
            <a:off x="0" y="1675361"/>
            <a:ext cx="7059852" cy="2554545"/>
          </a:xfrm>
          <a:prstGeom prst="rect">
            <a:avLst/>
          </a:prstGeom>
        </p:spPr>
        <p:txBody>
          <a:bodyPr wrap="square">
            <a:spAutoFit/>
          </a:bodyPr>
          <a:lstStyle/>
          <a:p>
            <a:pPr marL="285750" lvl="0" indent="-285750">
              <a:buFont typeface="Wingdings" panose="05000000000000000000" pitchFamily="2" charset="2"/>
              <a:buChar char="§"/>
            </a:pPr>
            <a:r>
              <a:rPr lang="en-US" sz="1600" b="1" dirty="0" err="1">
                <a:solidFill>
                  <a:prstClr val="black"/>
                </a:solidFill>
              </a:rPr>
              <a:t>Síntomas</a:t>
            </a:r>
            <a:r>
              <a:rPr lang="en-US" sz="1600" b="1" dirty="0">
                <a:solidFill>
                  <a:prstClr val="black"/>
                </a:solidFill>
              </a:rPr>
              <a:t>: </a:t>
            </a:r>
            <a:r>
              <a:rPr lang="en-US" sz="1600" b="1" dirty="0" err="1">
                <a:solidFill>
                  <a:prstClr val="black"/>
                </a:solidFill>
              </a:rPr>
              <a:t>Rotura</a:t>
            </a:r>
            <a:r>
              <a:rPr lang="en-US" sz="1600" b="1" dirty="0">
                <a:solidFill>
                  <a:prstClr val="black"/>
                </a:solidFill>
              </a:rPr>
              <a:t> de </a:t>
            </a:r>
            <a:r>
              <a:rPr lang="en-US" sz="1600" b="1" dirty="0" err="1">
                <a:solidFill>
                  <a:prstClr val="black"/>
                </a:solidFill>
              </a:rPr>
              <a:t>tubos</a:t>
            </a:r>
            <a:r>
              <a:rPr lang="en-US" sz="1600" b="1" dirty="0">
                <a:solidFill>
                  <a:prstClr val="black"/>
                </a:solidFill>
              </a:rPr>
              <a:t> </a:t>
            </a:r>
            <a:r>
              <a:rPr lang="en-US" sz="1600" b="1" dirty="0" err="1">
                <a:solidFill>
                  <a:prstClr val="black"/>
                </a:solidFill>
              </a:rPr>
              <a:t>colectores</a:t>
            </a:r>
            <a:r>
              <a:rPr lang="en-US" sz="1600" b="1" dirty="0">
                <a:solidFill>
                  <a:prstClr val="black"/>
                </a:solidFill>
              </a:rPr>
              <a:t>.</a:t>
            </a:r>
          </a:p>
          <a:p>
            <a:pPr marL="742950" lvl="1" indent="-285750">
              <a:buFont typeface="Symbol" panose="05050102010706020507" pitchFamily="18" charset="2"/>
              <a:buChar char="-"/>
            </a:pPr>
            <a:r>
              <a:rPr lang="es-ES" sz="1600" dirty="0">
                <a:solidFill>
                  <a:prstClr val="black"/>
                </a:solidFill>
              </a:rPr>
              <a:t>Los tubos y tuberías del colector que se rompen son el resultado de un sistema de protección contra la congelación que no funciona correctamente. En un sistema controlado por diferencial, </a:t>
            </a:r>
            <a:r>
              <a:rPr lang="es-ES" sz="1600" b="1" dirty="0">
                <a:solidFill>
                  <a:prstClr val="black"/>
                </a:solidFill>
              </a:rPr>
              <a:t>el fallo puede estar en el funcionamiento del sensor de congelación, en la ubicación del sensor o en el propio controlador.</a:t>
            </a:r>
            <a:r>
              <a:rPr lang="es-ES" sz="1600" dirty="0">
                <a:solidFill>
                  <a:prstClr val="black"/>
                </a:solidFill>
              </a:rPr>
              <a:t> </a:t>
            </a:r>
          </a:p>
          <a:p>
            <a:pPr marL="742950" lvl="1" indent="-285750">
              <a:buFont typeface="Symbol" panose="05050102010706020507" pitchFamily="18" charset="2"/>
              <a:buChar char="-"/>
            </a:pPr>
            <a:r>
              <a:rPr lang="es-ES" sz="1600" dirty="0">
                <a:solidFill>
                  <a:prstClr val="black"/>
                </a:solidFill>
              </a:rPr>
              <a:t>Si el sistema tiene un sensor de congelación </a:t>
            </a:r>
            <a:r>
              <a:rPr lang="es-ES" sz="1600" b="1" dirty="0">
                <a:solidFill>
                  <a:prstClr val="black"/>
                </a:solidFill>
              </a:rPr>
              <a:t>pero no tiene válvula de protección contra la congelación, una falla de energía durante una congelación podría resultar en la ruptura de la tubería</a:t>
            </a:r>
            <a:r>
              <a:rPr lang="es-ES" sz="1600" dirty="0">
                <a:solidFill>
                  <a:prstClr val="black"/>
                </a:solidFill>
              </a:rPr>
              <a:t>. No es raro que se produzca un corte de energía durante un congelamiento.</a:t>
            </a:r>
            <a:r>
              <a:rPr lang="en-US" sz="1600" dirty="0">
                <a:solidFill>
                  <a:prstClr val="black"/>
                </a:solidFill>
              </a:rPr>
              <a:t>.</a:t>
            </a:r>
          </a:p>
        </p:txBody>
      </p:sp>
      <p:pic>
        <p:nvPicPr>
          <p:cNvPr id="6" name="Picture 5">
            <a:extLst>
              <a:ext uri="{FF2B5EF4-FFF2-40B4-BE49-F238E27FC236}">
                <a16:creationId xmlns:a16="http://schemas.microsoft.com/office/drawing/2014/main" xmlns="" id="{B6821C3F-DF29-49AC-95C7-1DBC17F00851}"/>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6876312" y="2421000"/>
            <a:ext cx="2159688" cy="1614455"/>
          </a:xfrm>
          <a:prstGeom prst="rect">
            <a:avLst/>
          </a:prstGeom>
          <a:ln>
            <a:solidFill>
              <a:schemeClr val="tx1"/>
            </a:solidFill>
          </a:ln>
        </p:spPr>
      </p:pic>
      <p:sp>
        <p:nvSpPr>
          <p:cNvPr id="8" name="Rectangle 7">
            <a:extLst>
              <a:ext uri="{FF2B5EF4-FFF2-40B4-BE49-F238E27FC236}">
                <a16:creationId xmlns:a16="http://schemas.microsoft.com/office/drawing/2014/main" xmlns="" id="{C28A1AA2-9398-4F86-9C89-1873315F6696}"/>
              </a:ext>
            </a:extLst>
          </p:cNvPr>
          <p:cNvSpPr/>
          <p:nvPr/>
        </p:nvSpPr>
        <p:spPr>
          <a:xfrm>
            <a:off x="0" y="4149000"/>
            <a:ext cx="9036000" cy="2308324"/>
          </a:xfrm>
          <a:prstGeom prst="rect">
            <a:avLst/>
          </a:prstGeom>
        </p:spPr>
        <p:txBody>
          <a:bodyPr wrap="square">
            <a:spAutoFit/>
          </a:bodyPr>
          <a:lstStyle/>
          <a:p>
            <a:pPr marL="742950" lvl="1" indent="-285750">
              <a:buFont typeface="Symbol" panose="05050102010706020507" pitchFamily="18" charset="2"/>
              <a:buChar char="-"/>
            </a:pPr>
            <a:r>
              <a:rPr lang="es-ES" sz="1600" b="1" dirty="0">
                <a:solidFill>
                  <a:prstClr val="black"/>
                </a:solidFill>
              </a:rPr>
              <a:t>En un sistema que utiliza una válvula automática de prevención de congelamiento, la válvula o su ubicación pueden tener fallas</a:t>
            </a:r>
            <a:r>
              <a:rPr lang="es-ES" sz="1600" dirty="0">
                <a:solidFill>
                  <a:prstClr val="black"/>
                </a:solidFill>
              </a:rPr>
              <a:t>. Este tipo de válvula a menudo no se vuelve a asentar correctamente después de abrirla. Las temperaturas extremas durante el verano pueden afectar a la calibración y a los componentes internos de la válvula, lo que con el tiempo puede provocar fallos o fugas. </a:t>
            </a:r>
            <a:r>
              <a:rPr lang="es-ES" sz="1600" b="1" dirty="0">
                <a:solidFill>
                  <a:prstClr val="black"/>
                </a:solidFill>
              </a:rPr>
              <a:t>La válvula que gotea debe ser removida, revisada y recalibrada </a:t>
            </a:r>
            <a:r>
              <a:rPr lang="es-ES" sz="1600" dirty="0">
                <a:solidFill>
                  <a:prstClr val="black"/>
                </a:solidFill>
              </a:rPr>
              <a:t>de acuerdo a las recomendaciones del fabricante o reemplazada para asegurar una operación apropiada durante la temporada de invierno.</a:t>
            </a:r>
          </a:p>
          <a:p>
            <a:pPr marL="742950" lvl="1" indent="-285750">
              <a:buFont typeface="Symbol" panose="05050102010706020507" pitchFamily="18" charset="2"/>
              <a:buChar char="-"/>
            </a:pPr>
            <a:r>
              <a:rPr lang="es-ES" sz="1600" dirty="0">
                <a:solidFill>
                  <a:prstClr val="black"/>
                </a:solidFill>
              </a:rPr>
              <a:t>También pueden producirse daños por congelación cuando el colector está mal drenado ("trampas" en las tuberías que impiden el drenaje completo).</a:t>
            </a:r>
            <a:endParaRPr lang="en-US" sz="1600" dirty="0">
              <a:solidFill>
                <a:prstClr val="black"/>
              </a:solidFill>
            </a:endParaRPr>
          </a:p>
        </p:txBody>
      </p:sp>
    </p:spTree>
    <p:extLst>
      <p:ext uri="{BB962C8B-B14F-4D97-AF65-F5344CB8AC3E}">
        <p14:creationId xmlns:p14="http://schemas.microsoft.com/office/powerpoint/2010/main" xmlns="" val="3978806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ED615-79C8-4DBC-BA16-BDD89E16761A}"/>
              </a:ext>
            </a:extLst>
          </p:cNvPr>
          <p:cNvSpPr>
            <a:spLocks noGrp="1"/>
          </p:cNvSpPr>
          <p:nvPr>
            <p:ph type="title"/>
          </p:nvPr>
        </p:nvSpPr>
        <p:spPr/>
        <p:txBody>
          <a:bodyPr/>
          <a:lstStyle/>
          <a:p>
            <a:r>
              <a:rPr lang="en-US" b="1" dirty="0"/>
              <a:t>3. </a:t>
            </a:r>
            <a:r>
              <a:rPr lang="es-ES" b="1" dirty="0"/>
              <a:t>Prácticas de solución de problemas y reparación de los sistemas de ACS solar</a:t>
            </a:r>
            <a:endParaRPr lang="en-US" dirty="0"/>
          </a:p>
        </p:txBody>
      </p:sp>
      <p:sp>
        <p:nvSpPr>
          <p:cNvPr id="4" name="Rectangle 3">
            <a:extLst>
              <a:ext uri="{FF2B5EF4-FFF2-40B4-BE49-F238E27FC236}">
                <a16:creationId xmlns:a16="http://schemas.microsoft.com/office/drawing/2014/main" xmlns="" id="{4D246B1E-B423-47FA-882F-24EB6CAE9D0D}"/>
              </a:ext>
            </a:extLst>
          </p:cNvPr>
          <p:cNvSpPr/>
          <p:nvPr/>
        </p:nvSpPr>
        <p:spPr>
          <a:xfrm>
            <a:off x="432916" y="1557000"/>
            <a:ext cx="6299084" cy="369332"/>
          </a:xfrm>
          <a:prstGeom prst="rect">
            <a:avLst/>
          </a:prstGeom>
        </p:spPr>
        <p:txBody>
          <a:bodyPr wrap="square">
            <a:spAutoFit/>
          </a:bodyPr>
          <a:lstStyle/>
          <a:p>
            <a:pPr marL="285750" indent="-285750">
              <a:buFont typeface="Wingdings" panose="05000000000000000000" pitchFamily="2" charset="2"/>
              <a:buChar char="Ø"/>
            </a:pPr>
            <a:r>
              <a:rPr lang="es-ES" b="1" dirty="0"/>
              <a:t>Problemas con el sombreado de los colectores</a:t>
            </a:r>
            <a:r>
              <a:rPr lang="en-US" b="1" dirty="0"/>
              <a:t>.</a:t>
            </a:r>
          </a:p>
        </p:txBody>
      </p:sp>
      <p:sp>
        <p:nvSpPr>
          <p:cNvPr id="5" name="Rectangle 4">
            <a:extLst>
              <a:ext uri="{FF2B5EF4-FFF2-40B4-BE49-F238E27FC236}">
                <a16:creationId xmlns:a16="http://schemas.microsoft.com/office/drawing/2014/main" xmlns="" id="{4D47C283-A292-4F39-AB83-EAF575278FF7}"/>
              </a:ext>
            </a:extLst>
          </p:cNvPr>
          <p:cNvSpPr/>
          <p:nvPr/>
        </p:nvSpPr>
        <p:spPr>
          <a:xfrm>
            <a:off x="0" y="1891361"/>
            <a:ext cx="6984311" cy="3293209"/>
          </a:xfrm>
          <a:prstGeom prst="rect">
            <a:avLst/>
          </a:prstGeom>
        </p:spPr>
        <p:txBody>
          <a:bodyPr wrap="square">
            <a:spAutoFit/>
          </a:bodyPr>
          <a:lstStyle/>
          <a:p>
            <a:pPr marL="285750" lvl="0" indent="-285750">
              <a:buFont typeface="Wingdings" panose="05000000000000000000" pitchFamily="2" charset="2"/>
              <a:buChar char="§"/>
            </a:pPr>
            <a:r>
              <a:rPr lang="en-US" sz="1600" b="1" dirty="0" err="1">
                <a:solidFill>
                  <a:prstClr val="black"/>
                </a:solidFill>
              </a:rPr>
              <a:t>Síntomas</a:t>
            </a:r>
            <a:r>
              <a:rPr lang="en-US" sz="1600" b="1" dirty="0">
                <a:solidFill>
                  <a:prstClr val="black"/>
                </a:solidFill>
              </a:rPr>
              <a:t>: </a:t>
            </a:r>
            <a:r>
              <a:rPr lang="en-US" sz="1600" b="1" dirty="0" err="1">
                <a:solidFill>
                  <a:prstClr val="black"/>
                </a:solidFill>
              </a:rPr>
              <a:t>sombreado</a:t>
            </a:r>
            <a:r>
              <a:rPr lang="en-US" sz="1600" b="1" dirty="0">
                <a:solidFill>
                  <a:prstClr val="black"/>
                </a:solidFill>
              </a:rPr>
              <a:t> </a:t>
            </a:r>
            <a:r>
              <a:rPr lang="en-US" sz="1600" b="1" dirty="0" err="1">
                <a:solidFill>
                  <a:prstClr val="black"/>
                </a:solidFill>
              </a:rPr>
              <a:t>parcial</a:t>
            </a:r>
            <a:r>
              <a:rPr lang="en-US" sz="1600" b="1" dirty="0">
                <a:solidFill>
                  <a:prstClr val="black"/>
                </a:solidFill>
              </a:rPr>
              <a:t> (o total) del conjunto de </a:t>
            </a:r>
            <a:r>
              <a:rPr lang="en-US" sz="1600" b="1" dirty="0" err="1">
                <a:solidFill>
                  <a:prstClr val="black"/>
                </a:solidFill>
              </a:rPr>
              <a:t>colectores</a:t>
            </a:r>
            <a:r>
              <a:rPr lang="en-US" sz="1600" b="1" dirty="0">
                <a:solidFill>
                  <a:prstClr val="black"/>
                </a:solidFill>
              </a:rPr>
              <a:t>.</a:t>
            </a:r>
          </a:p>
          <a:p>
            <a:pPr marL="742950" lvl="1" indent="-285750">
              <a:buFont typeface="Symbol" panose="05050102010706020507" pitchFamily="18" charset="2"/>
              <a:buChar char="-"/>
            </a:pPr>
            <a:r>
              <a:rPr lang="es-ES" sz="1600" dirty="0">
                <a:solidFill>
                  <a:prstClr val="black"/>
                </a:solidFill>
              </a:rPr>
              <a:t>El sombreado parcial del colector no siempre es evidente porque puede ser progresivo, pero siempre va en detrimento de las prestaciones. </a:t>
            </a:r>
          </a:p>
          <a:p>
            <a:pPr marL="742950" lvl="1" indent="-285750">
              <a:buFont typeface="Symbol" panose="05050102010706020507" pitchFamily="18" charset="2"/>
              <a:buChar char="-"/>
            </a:pPr>
            <a:r>
              <a:rPr lang="es-ES" sz="1600" dirty="0">
                <a:solidFill>
                  <a:prstClr val="black"/>
                </a:solidFill>
              </a:rPr>
              <a:t>Por ejemplo, durante los meses de verano puede no ser un problema, pero </a:t>
            </a:r>
            <a:r>
              <a:rPr lang="es-ES" sz="1600" b="1" dirty="0">
                <a:solidFill>
                  <a:prstClr val="black"/>
                </a:solidFill>
              </a:rPr>
              <a:t>durante los meses de invierno, cuando el sol está en una posición más baja en el cielo, puede haber sombra de árboles adyacentes o estructuras artificiales</a:t>
            </a:r>
            <a:r>
              <a:rPr lang="es-ES" sz="1600" dirty="0">
                <a:solidFill>
                  <a:prstClr val="black"/>
                </a:solidFill>
              </a:rPr>
              <a:t>. Como es obvio, los árboles crecen con el tiempo o pueden aparecer nuevos edificios en el vecindario. </a:t>
            </a:r>
          </a:p>
          <a:p>
            <a:pPr marL="742950" lvl="1" indent="-285750">
              <a:buFont typeface="Symbol" panose="05050102010706020507" pitchFamily="18" charset="2"/>
              <a:buChar char="-"/>
            </a:pPr>
            <a:r>
              <a:rPr lang="es-ES" sz="1600" b="1" dirty="0">
                <a:solidFill>
                  <a:prstClr val="black"/>
                </a:solidFill>
              </a:rPr>
              <a:t>Recortar la vegetación </a:t>
            </a:r>
            <a:r>
              <a:rPr lang="es-ES" sz="1600" dirty="0">
                <a:solidFill>
                  <a:prstClr val="black"/>
                </a:solidFill>
              </a:rPr>
              <a:t>(o retirar cualquier otro tipo de obstáculos móviles) causando la sombra es seguramente la solución más fácil. Otra, pero quizás inevitable, es la </a:t>
            </a:r>
            <a:r>
              <a:rPr lang="es-ES" sz="1600" b="1" dirty="0">
                <a:solidFill>
                  <a:prstClr val="black"/>
                </a:solidFill>
              </a:rPr>
              <a:t>reubicación de los colectores en un área despejada</a:t>
            </a:r>
            <a:r>
              <a:rPr lang="es-ES" sz="1600" dirty="0">
                <a:solidFill>
                  <a:prstClr val="black"/>
                </a:solidFill>
              </a:rPr>
              <a:t>. Esta solución puede llevar tiempo y dinero, ya que se requieren trabajos de instalación y rediseño.</a:t>
            </a:r>
          </a:p>
        </p:txBody>
      </p:sp>
      <p:pic>
        <p:nvPicPr>
          <p:cNvPr id="6" name="Picture 5">
            <a:extLst>
              <a:ext uri="{FF2B5EF4-FFF2-40B4-BE49-F238E27FC236}">
                <a16:creationId xmlns:a16="http://schemas.microsoft.com/office/drawing/2014/main" xmlns="" id="{5619A5EA-A07C-4EC8-8C7B-4C459CDE9931}"/>
              </a:ext>
            </a:extLst>
          </p:cNvPr>
          <p:cNvPicPr>
            <a:picLocks noChangeAspect="1"/>
          </p:cNvPicPr>
          <p:nvPr/>
        </p:nvPicPr>
        <p:blipFill>
          <a:blip r:embed="rId2" cstate="print"/>
          <a:stretch>
            <a:fillRect/>
          </a:stretch>
        </p:blipFill>
        <p:spPr>
          <a:xfrm>
            <a:off x="6984311" y="1741666"/>
            <a:ext cx="2159689" cy="3067262"/>
          </a:xfrm>
          <a:prstGeom prst="rect">
            <a:avLst/>
          </a:prstGeom>
        </p:spPr>
      </p:pic>
      <p:sp>
        <p:nvSpPr>
          <p:cNvPr id="8" name="Rectangle 7">
            <a:extLst>
              <a:ext uri="{FF2B5EF4-FFF2-40B4-BE49-F238E27FC236}">
                <a16:creationId xmlns:a16="http://schemas.microsoft.com/office/drawing/2014/main" xmlns="" id="{79DCCD89-4739-492B-BEBE-1AA671D6B08A}"/>
              </a:ext>
            </a:extLst>
          </p:cNvPr>
          <p:cNvSpPr/>
          <p:nvPr/>
        </p:nvSpPr>
        <p:spPr>
          <a:xfrm>
            <a:off x="-10703" y="5143289"/>
            <a:ext cx="8675688" cy="1077218"/>
          </a:xfrm>
          <a:prstGeom prst="rect">
            <a:avLst/>
          </a:prstGeom>
        </p:spPr>
        <p:txBody>
          <a:bodyPr wrap="square">
            <a:spAutoFit/>
          </a:bodyPr>
          <a:lstStyle/>
          <a:p>
            <a:pPr marL="742950" lvl="1" indent="-285750">
              <a:buFont typeface="Symbol" panose="05050102010706020507" pitchFamily="18" charset="2"/>
              <a:buChar char="-"/>
            </a:pPr>
            <a:r>
              <a:rPr lang="es-ES" sz="1600" dirty="0">
                <a:solidFill>
                  <a:prstClr val="black"/>
                </a:solidFill>
              </a:rPr>
              <a:t>Las inspecciones del sistema deben incluir mediciones de sombreado (especialmente en invierno), basadas en las condiciones del sitio, tales como la presencia de árboles, setos, etc. Esto se puede hacer manualmente o con el apoyo de instrumentos precisos como el "explorador solar".</a:t>
            </a:r>
            <a:endParaRPr lang="en-US" sz="1600" dirty="0">
              <a:solidFill>
                <a:prstClr val="black"/>
              </a:solidFill>
            </a:endParaRPr>
          </a:p>
        </p:txBody>
      </p:sp>
    </p:spTree>
    <p:extLst>
      <p:ext uri="{BB962C8B-B14F-4D97-AF65-F5344CB8AC3E}">
        <p14:creationId xmlns:p14="http://schemas.microsoft.com/office/powerpoint/2010/main" xmlns="" val="305937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177A38-9D71-43DB-AF26-5073F0D71561}"/>
              </a:ext>
            </a:extLst>
          </p:cNvPr>
          <p:cNvSpPr>
            <a:spLocks noGrp="1"/>
          </p:cNvSpPr>
          <p:nvPr>
            <p:ph type="title"/>
          </p:nvPr>
        </p:nvSpPr>
        <p:spPr/>
        <p:txBody>
          <a:bodyPr/>
          <a:lstStyle/>
          <a:p>
            <a:r>
              <a:rPr lang="en-US" b="1" dirty="0"/>
              <a:t>3. </a:t>
            </a:r>
            <a:r>
              <a:rPr lang="es-ES" b="1" dirty="0"/>
              <a:t>Prácticas de solución de problemas y reparación de los sistemas de ACS solar</a:t>
            </a:r>
            <a:endParaRPr lang="en-US" dirty="0"/>
          </a:p>
        </p:txBody>
      </p:sp>
      <p:sp>
        <p:nvSpPr>
          <p:cNvPr id="4" name="Rectangle 3">
            <a:extLst>
              <a:ext uri="{FF2B5EF4-FFF2-40B4-BE49-F238E27FC236}">
                <a16:creationId xmlns:a16="http://schemas.microsoft.com/office/drawing/2014/main" xmlns="" id="{8038C0D8-AF2A-4B57-9592-9C2770EABD03}"/>
              </a:ext>
            </a:extLst>
          </p:cNvPr>
          <p:cNvSpPr/>
          <p:nvPr/>
        </p:nvSpPr>
        <p:spPr>
          <a:xfrm>
            <a:off x="432916" y="1557000"/>
            <a:ext cx="7379084" cy="369332"/>
          </a:xfrm>
          <a:prstGeom prst="rect">
            <a:avLst/>
          </a:prstGeom>
        </p:spPr>
        <p:txBody>
          <a:bodyPr wrap="square">
            <a:spAutoFit/>
          </a:bodyPr>
          <a:lstStyle/>
          <a:p>
            <a:pPr marL="285750" indent="-285750">
              <a:buFont typeface="Wingdings" panose="05000000000000000000" pitchFamily="2" charset="2"/>
              <a:buChar char="Ø"/>
            </a:pPr>
            <a:r>
              <a:rPr lang="es-ES" b="1" dirty="0" smtClean="0"/>
              <a:t>Problemas </a:t>
            </a:r>
            <a:r>
              <a:rPr lang="es-ES" b="1" dirty="0" smtClean="0"/>
              <a:t>con la degradación del aislamiento de las tuberías.</a:t>
            </a:r>
            <a:endParaRPr lang="en-US" b="1" dirty="0"/>
          </a:p>
        </p:txBody>
      </p:sp>
      <p:sp>
        <p:nvSpPr>
          <p:cNvPr id="5" name="Rectangle 4">
            <a:extLst>
              <a:ext uri="{FF2B5EF4-FFF2-40B4-BE49-F238E27FC236}">
                <a16:creationId xmlns:a16="http://schemas.microsoft.com/office/drawing/2014/main" xmlns="" id="{8CB945C3-A524-4AA3-9E9D-70045B20F277}"/>
              </a:ext>
            </a:extLst>
          </p:cNvPr>
          <p:cNvSpPr/>
          <p:nvPr/>
        </p:nvSpPr>
        <p:spPr>
          <a:xfrm>
            <a:off x="324000" y="1989000"/>
            <a:ext cx="8460000" cy="1384995"/>
          </a:xfrm>
          <a:prstGeom prst="rect">
            <a:avLst/>
          </a:prstGeom>
        </p:spPr>
        <p:txBody>
          <a:bodyPr wrap="square">
            <a:spAutoFit/>
          </a:bodyPr>
          <a:lstStyle/>
          <a:p>
            <a:pPr marL="285750" lvl="0" indent="-285750">
              <a:buFont typeface="Wingdings" panose="05000000000000000000" pitchFamily="2" charset="2"/>
              <a:buChar char="§"/>
            </a:pPr>
            <a:r>
              <a:rPr lang="en-US" sz="1400" b="1" dirty="0" err="1" smtClean="0">
                <a:solidFill>
                  <a:prstClr val="black"/>
                </a:solidFill>
              </a:rPr>
              <a:t>Síntomas</a:t>
            </a:r>
            <a:r>
              <a:rPr lang="en-US" sz="1400" b="1" dirty="0" smtClean="0">
                <a:solidFill>
                  <a:prstClr val="black"/>
                </a:solidFill>
              </a:rPr>
              <a:t>: los </a:t>
            </a:r>
            <a:r>
              <a:rPr lang="en-US" sz="1400" b="1" dirty="0" err="1" smtClean="0">
                <a:solidFill>
                  <a:prstClr val="black"/>
                </a:solidFill>
              </a:rPr>
              <a:t>materiales</a:t>
            </a:r>
            <a:r>
              <a:rPr lang="en-US" sz="1400" b="1" dirty="0" smtClean="0">
                <a:solidFill>
                  <a:prstClr val="black"/>
                </a:solidFill>
              </a:rPr>
              <a:t> </a:t>
            </a:r>
            <a:r>
              <a:rPr lang="en-US" sz="1400" b="1" dirty="0" err="1" smtClean="0">
                <a:solidFill>
                  <a:prstClr val="black"/>
                </a:solidFill>
              </a:rPr>
              <a:t>aislantes</a:t>
            </a:r>
            <a:r>
              <a:rPr lang="en-US" sz="1400" b="1" dirty="0" smtClean="0">
                <a:solidFill>
                  <a:prstClr val="black"/>
                </a:solidFill>
              </a:rPr>
              <a:t> (</a:t>
            </a:r>
            <a:r>
              <a:rPr lang="en-US" sz="1400" b="1" dirty="0" err="1" smtClean="0">
                <a:solidFill>
                  <a:prstClr val="black"/>
                </a:solidFill>
              </a:rPr>
              <a:t>espumas</a:t>
            </a:r>
            <a:r>
              <a:rPr lang="en-US" sz="1400" b="1" dirty="0" smtClean="0">
                <a:solidFill>
                  <a:prstClr val="black"/>
                </a:solidFill>
              </a:rPr>
              <a:t>, </a:t>
            </a:r>
            <a:r>
              <a:rPr lang="en-US" sz="1400" b="1" dirty="0" err="1" smtClean="0">
                <a:solidFill>
                  <a:prstClr val="black"/>
                </a:solidFill>
              </a:rPr>
              <a:t>revestimientos</a:t>
            </a:r>
            <a:r>
              <a:rPr lang="en-US" sz="1400" b="1" dirty="0" smtClean="0">
                <a:solidFill>
                  <a:prstClr val="black"/>
                </a:solidFill>
              </a:rPr>
              <a:t>,...) </a:t>
            </a:r>
            <a:r>
              <a:rPr lang="en-US" sz="1400" b="1" dirty="0" err="1" smtClean="0">
                <a:solidFill>
                  <a:prstClr val="black"/>
                </a:solidFill>
              </a:rPr>
              <a:t>aparecen</a:t>
            </a:r>
            <a:r>
              <a:rPr lang="en-US" sz="1400" b="1" dirty="0" smtClean="0">
                <a:solidFill>
                  <a:prstClr val="black"/>
                </a:solidFill>
              </a:rPr>
              <a:t> </a:t>
            </a:r>
            <a:r>
              <a:rPr lang="en-US" sz="1400" b="1" dirty="0" err="1" smtClean="0">
                <a:solidFill>
                  <a:prstClr val="black"/>
                </a:solidFill>
              </a:rPr>
              <a:t>desgastados</a:t>
            </a:r>
            <a:r>
              <a:rPr lang="en-US" sz="1400" b="1" dirty="0" smtClean="0">
                <a:solidFill>
                  <a:prstClr val="black"/>
                </a:solidFill>
              </a:rPr>
              <a:t>.</a:t>
            </a:r>
            <a:endParaRPr lang="en-US" sz="1400" b="1" dirty="0">
              <a:solidFill>
                <a:prstClr val="black"/>
              </a:solidFill>
            </a:endParaRPr>
          </a:p>
          <a:p>
            <a:pPr marL="742950" lvl="1" indent="-285750">
              <a:buFont typeface="Symbol" panose="05050102010706020507" pitchFamily="18" charset="2"/>
              <a:buChar char="-"/>
            </a:pPr>
            <a:r>
              <a:rPr lang="es-ES" sz="1400" b="1" dirty="0" smtClean="0">
                <a:solidFill>
                  <a:prstClr val="black"/>
                </a:solidFill>
              </a:rPr>
              <a:t>Los </a:t>
            </a:r>
            <a:r>
              <a:rPr lang="es-ES" sz="1400" b="1" dirty="0" smtClean="0">
                <a:solidFill>
                  <a:prstClr val="black"/>
                </a:solidFill>
              </a:rPr>
              <a:t>rayos ultravioletas (UV) y las temperaturas extremas del sistema aceleran la degradación de muchos materiales, especialmente el aislamiento exterior de las tuberías</a:t>
            </a:r>
            <a:r>
              <a:rPr lang="es-ES" sz="1400" dirty="0" smtClean="0">
                <a:solidFill>
                  <a:prstClr val="black"/>
                </a:solidFill>
              </a:rPr>
              <a:t>. A pesar de los inhibidores ultravioletas añadidos a los materiales de aislamiento, la exposición sostenida parece degradar casi todos los materiales no protegidos.</a:t>
            </a:r>
          </a:p>
          <a:p>
            <a:pPr marL="742950" lvl="1" indent="-285750">
              <a:buFont typeface="Symbol" panose="05050102010706020507" pitchFamily="18" charset="2"/>
              <a:buChar char="-"/>
            </a:pPr>
            <a:endParaRPr lang="en-US" sz="1400" dirty="0">
              <a:solidFill>
                <a:prstClr val="black"/>
              </a:solidFill>
            </a:endParaRPr>
          </a:p>
        </p:txBody>
      </p:sp>
      <p:pic>
        <p:nvPicPr>
          <p:cNvPr id="6" name="Picture 5">
            <a:extLst>
              <a:ext uri="{FF2B5EF4-FFF2-40B4-BE49-F238E27FC236}">
                <a16:creationId xmlns:a16="http://schemas.microsoft.com/office/drawing/2014/main" xmlns="" id="{CC212B91-C74F-4D5E-BEE8-532653CBDE8D}"/>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6444000" y="2997000"/>
            <a:ext cx="2228529" cy="3213000"/>
          </a:xfrm>
          <a:prstGeom prst="rect">
            <a:avLst/>
          </a:prstGeom>
        </p:spPr>
      </p:pic>
      <p:sp>
        <p:nvSpPr>
          <p:cNvPr id="8" name="Rectangle 7">
            <a:extLst>
              <a:ext uri="{FF2B5EF4-FFF2-40B4-BE49-F238E27FC236}">
                <a16:creationId xmlns:a16="http://schemas.microsoft.com/office/drawing/2014/main" xmlns="" id="{2619C077-5D14-41D9-84D2-02A1B4BF6FEE}"/>
              </a:ext>
            </a:extLst>
          </p:cNvPr>
          <p:cNvSpPr/>
          <p:nvPr/>
        </p:nvSpPr>
        <p:spPr>
          <a:xfrm>
            <a:off x="252000" y="3285000"/>
            <a:ext cx="6120000" cy="2893100"/>
          </a:xfrm>
          <a:prstGeom prst="rect">
            <a:avLst/>
          </a:prstGeom>
        </p:spPr>
        <p:txBody>
          <a:bodyPr wrap="square">
            <a:spAutoFit/>
          </a:bodyPr>
          <a:lstStyle/>
          <a:p>
            <a:pPr marL="742950" lvl="1" indent="-285750">
              <a:buFont typeface="Symbol" panose="05050102010706020507" pitchFamily="18" charset="2"/>
              <a:buChar char="-"/>
            </a:pPr>
            <a:r>
              <a:rPr lang="es-ES" sz="1400" dirty="0" smtClean="0">
                <a:solidFill>
                  <a:prstClr val="black"/>
                </a:solidFill>
              </a:rPr>
              <a:t>Por </a:t>
            </a:r>
            <a:r>
              <a:rPr lang="es-ES" sz="1400" dirty="0" smtClean="0">
                <a:solidFill>
                  <a:prstClr val="black"/>
                </a:solidFill>
              </a:rPr>
              <a:t>lo tanto, </a:t>
            </a:r>
            <a:r>
              <a:rPr lang="es-ES" sz="1400" b="1" dirty="0" smtClean="0">
                <a:solidFill>
                  <a:prstClr val="black"/>
                </a:solidFill>
              </a:rPr>
              <a:t>todos los aislamientos deben ser inspeccionados en busca de degradación y reemplazados según sea necesario</a:t>
            </a:r>
            <a:r>
              <a:rPr lang="es-ES" sz="1400" dirty="0" smtClean="0">
                <a:solidFill>
                  <a:prstClr val="black"/>
                </a:solidFill>
              </a:rPr>
              <a:t>. El aislamiento exterior, en particular, debe estar recubierto con material resistente a los rayos UV. La pintura de látex que coincide con el color del techo y </a:t>
            </a:r>
            <a:r>
              <a:rPr lang="es-ES" sz="1400" dirty="0" smtClean="0">
                <a:solidFill>
                  <a:prstClr val="black"/>
                </a:solidFill>
              </a:rPr>
              <a:t>tiene </a:t>
            </a:r>
            <a:r>
              <a:rPr lang="es-ES" sz="1400" b="1" dirty="0" smtClean="0">
                <a:solidFill>
                  <a:prstClr val="black"/>
                </a:solidFill>
              </a:rPr>
              <a:t>pigmentos que inhiben la degradación UV </a:t>
            </a:r>
            <a:r>
              <a:rPr lang="es-ES" sz="1400" dirty="0" smtClean="0">
                <a:solidFill>
                  <a:prstClr val="black"/>
                </a:solidFill>
              </a:rPr>
              <a:t>también es útil</a:t>
            </a:r>
            <a:r>
              <a:rPr lang="es-ES" sz="1400" dirty="0" smtClean="0">
                <a:solidFill>
                  <a:prstClr val="black"/>
                </a:solidFill>
              </a:rPr>
              <a:t>.</a:t>
            </a:r>
            <a:endParaRPr lang="es-ES" sz="1400" dirty="0" smtClean="0">
              <a:solidFill>
                <a:prstClr val="black"/>
              </a:solidFill>
            </a:endParaRPr>
          </a:p>
          <a:p>
            <a:pPr marL="742950" lvl="1" indent="-285750">
              <a:buFont typeface="Symbol" panose="05050102010706020507" pitchFamily="18" charset="2"/>
              <a:buChar char="-"/>
            </a:pPr>
            <a:r>
              <a:rPr lang="es-ES" sz="1400" dirty="0" smtClean="0">
                <a:solidFill>
                  <a:prstClr val="black"/>
                </a:solidFill>
              </a:rPr>
              <a:t>Se debe prestar atención a la sustitución de los materiales aislantes por marcas que resistan </a:t>
            </a:r>
            <a:r>
              <a:rPr lang="es-ES" sz="1400" b="1" dirty="0" smtClean="0">
                <a:solidFill>
                  <a:prstClr val="black"/>
                </a:solidFill>
              </a:rPr>
              <a:t>altas temperaturas </a:t>
            </a:r>
            <a:r>
              <a:rPr lang="es-ES" sz="1400" dirty="0" smtClean="0">
                <a:solidFill>
                  <a:prstClr val="black"/>
                </a:solidFill>
              </a:rPr>
              <a:t>(indicadas para "energía solar térmica"). </a:t>
            </a:r>
          </a:p>
          <a:p>
            <a:pPr marL="742950" lvl="1" indent="-285750">
              <a:buFont typeface="Symbol" panose="05050102010706020507" pitchFamily="18" charset="2"/>
              <a:buChar char="-"/>
            </a:pPr>
            <a:r>
              <a:rPr lang="es-ES" sz="1400" b="1" dirty="0" smtClean="0">
                <a:solidFill>
                  <a:prstClr val="black"/>
                </a:solidFill>
              </a:rPr>
              <a:t>Esto es crítico para el aislamiento que se utiliza en la línea de retorno del colector directamente adyacente al colector. </a:t>
            </a:r>
          </a:p>
          <a:p>
            <a:pPr marL="742950" lvl="1" indent="-285750">
              <a:buFont typeface="Symbol" panose="05050102010706020507" pitchFamily="18" charset="2"/>
              <a:buChar char="-"/>
            </a:pPr>
            <a:r>
              <a:rPr lang="es-ES" sz="1400" dirty="0" smtClean="0">
                <a:solidFill>
                  <a:prstClr val="black"/>
                </a:solidFill>
              </a:rPr>
              <a:t>Cuando reemplace el aislamiento exterior de las válvulas de la zona del techo, tenga cuidado de no restringir las partes operativas de estas válvulas.</a:t>
            </a:r>
            <a:endParaRPr lang="en-US" sz="1400" dirty="0">
              <a:solidFill>
                <a:prstClr val="black"/>
              </a:solidFill>
            </a:endParaRPr>
          </a:p>
        </p:txBody>
      </p:sp>
    </p:spTree>
    <p:extLst>
      <p:ext uri="{BB962C8B-B14F-4D97-AF65-F5344CB8AC3E}">
        <p14:creationId xmlns:p14="http://schemas.microsoft.com/office/powerpoint/2010/main" xmlns="" val="1625672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BEDCD-7879-43A0-AEA3-75E875C84383}"/>
              </a:ext>
            </a:extLst>
          </p:cNvPr>
          <p:cNvSpPr>
            <a:spLocks noGrp="1"/>
          </p:cNvSpPr>
          <p:nvPr>
            <p:ph type="title"/>
          </p:nvPr>
        </p:nvSpPr>
        <p:spPr/>
        <p:txBody>
          <a:bodyPr/>
          <a:lstStyle/>
          <a:p>
            <a:r>
              <a:rPr lang="en-US" b="1" dirty="0"/>
              <a:t>3. </a:t>
            </a:r>
            <a:r>
              <a:rPr lang="es-ES" b="1" dirty="0"/>
              <a:t>Prácticas de solución de problemas y reparación de los sistemas de ACS solar</a:t>
            </a:r>
            <a:endParaRPr lang="en-US" dirty="0"/>
          </a:p>
        </p:txBody>
      </p:sp>
      <p:sp>
        <p:nvSpPr>
          <p:cNvPr id="4" name="Rectangle 3">
            <a:extLst>
              <a:ext uri="{FF2B5EF4-FFF2-40B4-BE49-F238E27FC236}">
                <a16:creationId xmlns:a16="http://schemas.microsoft.com/office/drawing/2014/main" xmlns="" id="{2735A490-017C-4FF1-9766-BF6DABF04CFF}"/>
              </a:ext>
            </a:extLst>
          </p:cNvPr>
          <p:cNvSpPr/>
          <p:nvPr/>
        </p:nvSpPr>
        <p:spPr>
          <a:xfrm>
            <a:off x="396000" y="1413000"/>
            <a:ext cx="5435084" cy="369332"/>
          </a:xfrm>
          <a:prstGeom prst="rect">
            <a:avLst/>
          </a:prstGeom>
        </p:spPr>
        <p:txBody>
          <a:bodyPr wrap="square">
            <a:spAutoFit/>
          </a:bodyPr>
          <a:lstStyle/>
          <a:p>
            <a:pPr marL="285750" indent="-285750">
              <a:buFont typeface="Wingdings" panose="05000000000000000000" pitchFamily="2" charset="2"/>
              <a:buChar char="Ø"/>
            </a:pPr>
            <a:r>
              <a:rPr lang="es-ES" b="1" dirty="0" smtClean="0"/>
              <a:t>Problemas </a:t>
            </a:r>
            <a:r>
              <a:rPr lang="es-ES" b="1" dirty="0" smtClean="0"/>
              <a:t>con el dimensionamiento de los equipos.</a:t>
            </a:r>
            <a:endParaRPr lang="en-US" b="1" dirty="0"/>
          </a:p>
        </p:txBody>
      </p:sp>
      <p:sp>
        <p:nvSpPr>
          <p:cNvPr id="5" name="Rectangle 4">
            <a:extLst>
              <a:ext uri="{FF2B5EF4-FFF2-40B4-BE49-F238E27FC236}">
                <a16:creationId xmlns:a16="http://schemas.microsoft.com/office/drawing/2014/main" xmlns="" id="{1312EB4A-A890-4E5C-A451-98E9ACCF9FBD}"/>
              </a:ext>
            </a:extLst>
          </p:cNvPr>
          <p:cNvSpPr/>
          <p:nvPr/>
        </p:nvSpPr>
        <p:spPr>
          <a:xfrm>
            <a:off x="252000" y="1773000"/>
            <a:ext cx="7952664" cy="1938992"/>
          </a:xfrm>
          <a:prstGeom prst="rect">
            <a:avLst/>
          </a:prstGeom>
        </p:spPr>
        <p:txBody>
          <a:bodyPr wrap="square">
            <a:spAutoFit/>
          </a:bodyPr>
          <a:lstStyle/>
          <a:p>
            <a:pPr marL="285750" lvl="0" indent="-285750">
              <a:buFont typeface="Wingdings" panose="05000000000000000000" pitchFamily="2" charset="2"/>
              <a:buChar char="§"/>
            </a:pPr>
            <a:r>
              <a:rPr lang="es-ES" sz="1500" b="1" dirty="0" smtClean="0">
                <a:solidFill>
                  <a:prstClr val="black"/>
                </a:solidFill>
              </a:rPr>
              <a:t>Síntomas</a:t>
            </a:r>
            <a:r>
              <a:rPr lang="es-ES" sz="1500" b="1" dirty="0" smtClean="0">
                <a:solidFill>
                  <a:prstClr val="black"/>
                </a:solidFill>
              </a:rPr>
              <a:t>: </a:t>
            </a:r>
            <a:r>
              <a:rPr lang="es-ES" sz="1500" dirty="0" smtClean="0">
                <a:solidFill>
                  <a:prstClr val="black"/>
                </a:solidFill>
              </a:rPr>
              <a:t>Agua caliente insuficiente, alta factura de electricidad u otro combustible de reserva, sobrecalentamiento</a:t>
            </a:r>
            <a:r>
              <a:rPr lang="es-ES" sz="1500" dirty="0" smtClean="0">
                <a:solidFill>
                  <a:prstClr val="black"/>
                </a:solidFill>
              </a:rPr>
              <a:t>.</a:t>
            </a:r>
          </a:p>
          <a:p>
            <a:pPr marL="742950" lvl="1" indent="-285750">
              <a:buFont typeface="Symbol" panose="05050102010706020507" pitchFamily="18" charset="2"/>
              <a:buChar char="-"/>
            </a:pPr>
            <a:r>
              <a:rPr lang="es-ES" sz="1500" dirty="0" smtClean="0">
                <a:solidFill>
                  <a:prstClr val="black"/>
                </a:solidFill>
              </a:rPr>
              <a:t>No </a:t>
            </a:r>
            <a:r>
              <a:rPr lang="es-ES" sz="1500" dirty="0" smtClean="0">
                <a:solidFill>
                  <a:prstClr val="black"/>
                </a:solidFill>
              </a:rPr>
              <a:t>es infrecuente que las empresas de servicios especializados encuentren, en respuesta a los problemas experimentados por los propietarios, que algunas instalaciones existentes son de mal tamaño. </a:t>
            </a:r>
          </a:p>
          <a:p>
            <a:pPr marL="742950" lvl="1" indent="-285750">
              <a:buFont typeface="Symbol" panose="05050102010706020507" pitchFamily="18" charset="2"/>
              <a:buChar char="-"/>
            </a:pPr>
            <a:r>
              <a:rPr lang="es-ES" sz="1500" b="1" dirty="0" smtClean="0">
                <a:solidFill>
                  <a:prstClr val="black"/>
                </a:solidFill>
              </a:rPr>
              <a:t>Si el equipo del sistema solar tiene un tamaño inadecuado, es posible que el propietario no tenga suficiente agua caliente o que tenga costos excesivos de servicios públicos. </a:t>
            </a:r>
            <a:endParaRPr lang="en-US" sz="1500" b="1" dirty="0" smtClean="0">
              <a:solidFill>
                <a:prstClr val="black"/>
              </a:solidFill>
            </a:endParaRPr>
          </a:p>
          <a:p>
            <a:pPr marL="742950" lvl="1" indent="-285750">
              <a:buFont typeface="Symbol" panose="05050102010706020507" pitchFamily="18" charset="2"/>
              <a:buChar char="-"/>
            </a:pPr>
            <a:endParaRPr lang="en-US" sz="1500" dirty="0">
              <a:solidFill>
                <a:prstClr val="black"/>
              </a:solidFill>
            </a:endParaRPr>
          </a:p>
        </p:txBody>
      </p:sp>
      <p:pic>
        <p:nvPicPr>
          <p:cNvPr id="9" name="Picture 8">
            <a:extLst>
              <a:ext uri="{FF2B5EF4-FFF2-40B4-BE49-F238E27FC236}">
                <a16:creationId xmlns:a16="http://schemas.microsoft.com/office/drawing/2014/main" xmlns="" id="{FF893177-C78F-4EB1-9E16-56FA43ADFCE5}"/>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p:blipFill>
        <p:spPr>
          <a:xfrm>
            <a:off x="6444000" y="3429000"/>
            <a:ext cx="2252133" cy="2880000"/>
          </a:xfrm>
          <a:prstGeom prst="rect">
            <a:avLst/>
          </a:prstGeom>
          <a:ln>
            <a:solidFill>
              <a:schemeClr val="tx1"/>
            </a:solidFill>
          </a:ln>
        </p:spPr>
      </p:pic>
      <p:sp>
        <p:nvSpPr>
          <p:cNvPr id="11" name="Rectangle 10">
            <a:extLst>
              <a:ext uri="{FF2B5EF4-FFF2-40B4-BE49-F238E27FC236}">
                <a16:creationId xmlns:a16="http://schemas.microsoft.com/office/drawing/2014/main" xmlns="" id="{6535D04E-CFE6-4F93-956E-87859160AABB}"/>
              </a:ext>
            </a:extLst>
          </p:cNvPr>
          <p:cNvSpPr/>
          <p:nvPr/>
        </p:nvSpPr>
        <p:spPr>
          <a:xfrm>
            <a:off x="252000" y="3429000"/>
            <a:ext cx="6120000" cy="2862322"/>
          </a:xfrm>
          <a:prstGeom prst="rect">
            <a:avLst/>
          </a:prstGeom>
        </p:spPr>
        <p:txBody>
          <a:bodyPr wrap="square">
            <a:spAutoFit/>
          </a:bodyPr>
          <a:lstStyle/>
          <a:p>
            <a:pPr marL="742950" lvl="1" indent="-285750">
              <a:buFont typeface="Symbol" panose="05050102010706020507" pitchFamily="18" charset="2"/>
              <a:buChar char="-"/>
            </a:pPr>
            <a:r>
              <a:rPr lang="es-ES" sz="1500" dirty="0" smtClean="0">
                <a:solidFill>
                  <a:prstClr val="black"/>
                </a:solidFill>
              </a:rPr>
              <a:t>Estos </a:t>
            </a:r>
            <a:r>
              <a:rPr lang="es-ES" sz="1500" dirty="0" smtClean="0">
                <a:solidFill>
                  <a:prstClr val="black"/>
                </a:solidFill>
              </a:rPr>
              <a:t>son los síntomas más comunes. Es menos frecuente encontrar una </a:t>
            </a:r>
            <a:r>
              <a:rPr lang="es-ES" sz="1500" b="1" dirty="0" smtClean="0">
                <a:solidFill>
                  <a:prstClr val="black"/>
                </a:solidFill>
              </a:rPr>
              <a:t>instalación sobredimensionada</a:t>
            </a:r>
            <a:r>
              <a:rPr lang="es-ES" sz="1500" dirty="0" smtClean="0">
                <a:solidFill>
                  <a:prstClr val="black"/>
                </a:solidFill>
              </a:rPr>
              <a:t>, es decir, que genere agua caliente en exceso, lo que ocurre con más frecuencia en verano. El problema aquí es cómo reducir el excedente de agua caliente. A veces, el SWH se apaga.</a:t>
            </a:r>
          </a:p>
          <a:p>
            <a:pPr marL="742950" lvl="1" indent="-285750">
              <a:buFont typeface="Symbol" panose="05050102010706020507" pitchFamily="18" charset="2"/>
              <a:buChar char="-"/>
            </a:pPr>
            <a:r>
              <a:rPr lang="es-ES" sz="1500" dirty="0" smtClean="0">
                <a:solidFill>
                  <a:prstClr val="black"/>
                </a:solidFill>
              </a:rPr>
              <a:t>Sin embargo, </a:t>
            </a:r>
            <a:r>
              <a:rPr lang="es-ES" sz="1500" b="1" dirty="0" smtClean="0">
                <a:solidFill>
                  <a:prstClr val="black"/>
                </a:solidFill>
              </a:rPr>
              <a:t>este diagnóstico siempre debe tener en cuenta un análisis cuidadoso del estilo de vida del consumidor</a:t>
            </a:r>
            <a:r>
              <a:rPr lang="es-ES" sz="1500" dirty="0" smtClean="0">
                <a:solidFill>
                  <a:prstClr val="black"/>
                </a:solidFill>
              </a:rPr>
              <a:t>. Tal vez, inadvertidamente el usuario ha estado consumiendo más agua caliente que el volumen originalmente estimado.</a:t>
            </a:r>
          </a:p>
          <a:p>
            <a:pPr marL="742950" lvl="1" indent="-285750">
              <a:buFont typeface="Symbol" panose="05050102010706020507" pitchFamily="18" charset="2"/>
              <a:buChar char="-"/>
            </a:pPr>
            <a:r>
              <a:rPr lang="es-ES" sz="1500" dirty="0" smtClean="0">
                <a:solidFill>
                  <a:prstClr val="black"/>
                </a:solidFill>
              </a:rPr>
              <a:t>Aceptada la causa</a:t>
            </a:r>
            <a:r>
              <a:rPr lang="es-ES" sz="1500" b="1" dirty="0" smtClean="0">
                <a:solidFill>
                  <a:prstClr val="black"/>
                </a:solidFill>
              </a:rPr>
              <a:t>, la solución no es fácil porque implica rediseñar el sistema</a:t>
            </a:r>
            <a:r>
              <a:rPr lang="es-ES" sz="1500" dirty="0" smtClean="0">
                <a:solidFill>
                  <a:prstClr val="black"/>
                </a:solidFill>
              </a:rPr>
              <a:t> para hacerlo más capaz y adecuado a las necesidades de los propietarios. </a:t>
            </a:r>
            <a:endParaRPr lang="en-US" sz="1500" dirty="0">
              <a:solidFill>
                <a:prstClr val="black"/>
              </a:solidFill>
            </a:endParaRPr>
          </a:p>
        </p:txBody>
      </p:sp>
    </p:spTree>
    <p:extLst>
      <p:ext uri="{BB962C8B-B14F-4D97-AF65-F5344CB8AC3E}">
        <p14:creationId xmlns:p14="http://schemas.microsoft.com/office/powerpoint/2010/main" xmlns="" val="904979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EE86BC-2F70-49A0-9AF9-06FC8377DB5E}"/>
              </a:ext>
            </a:extLst>
          </p:cNvPr>
          <p:cNvSpPr>
            <a:spLocks noGrp="1"/>
          </p:cNvSpPr>
          <p:nvPr>
            <p:ph type="title"/>
          </p:nvPr>
        </p:nvSpPr>
        <p:spPr/>
        <p:txBody>
          <a:bodyPr/>
          <a:lstStyle/>
          <a:p>
            <a:r>
              <a:rPr lang="en-US" b="1" dirty="0"/>
              <a:t>3. </a:t>
            </a:r>
            <a:r>
              <a:rPr lang="es-ES" b="1" dirty="0"/>
              <a:t>Prácticas de solución de problemas y reparación de los sistemas de ACS solar</a:t>
            </a:r>
            <a:endParaRPr lang="en-US" dirty="0"/>
          </a:p>
        </p:txBody>
      </p:sp>
      <p:sp>
        <p:nvSpPr>
          <p:cNvPr id="4" name="Rectangle 3">
            <a:extLst>
              <a:ext uri="{FF2B5EF4-FFF2-40B4-BE49-F238E27FC236}">
                <a16:creationId xmlns:a16="http://schemas.microsoft.com/office/drawing/2014/main" xmlns="" id="{AD0C5A9A-DD0A-431A-9B7B-F791F10240DF}"/>
              </a:ext>
            </a:extLst>
          </p:cNvPr>
          <p:cNvSpPr/>
          <p:nvPr/>
        </p:nvSpPr>
        <p:spPr>
          <a:xfrm>
            <a:off x="432916" y="1557000"/>
            <a:ext cx="3275084" cy="584775"/>
          </a:xfrm>
          <a:prstGeom prst="rect">
            <a:avLst/>
          </a:prstGeom>
        </p:spPr>
        <p:txBody>
          <a:bodyPr wrap="square">
            <a:spAutoFit/>
          </a:bodyPr>
          <a:lstStyle/>
          <a:p>
            <a:pPr marL="285750" indent="-285750">
              <a:buFont typeface="Wingdings" panose="05000000000000000000" pitchFamily="2" charset="2"/>
              <a:buChar char="Ø"/>
            </a:pPr>
            <a:r>
              <a:rPr lang="es-ES" sz="1600" b="1" dirty="0" smtClean="0"/>
              <a:t>Una </a:t>
            </a:r>
            <a:r>
              <a:rPr lang="es-ES" sz="1600" b="1" dirty="0" smtClean="0"/>
              <a:t>lista de comprobación para la resolución de problemas</a:t>
            </a:r>
            <a:endParaRPr lang="en-US" sz="1600" b="1" dirty="0"/>
          </a:p>
        </p:txBody>
      </p:sp>
      <p:sp>
        <p:nvSpPr>
          <p:cNvPr id="5" name="Rectangle 4">
            <a:extLst>
              <a:ext uri="{FF2B5EF4-FFF2-40B4-BE49-F238E27FC236}">
                <a16:creationId xmlns:a16="http://schemas.microsoft.com/office/drawing/2014/main" xmlns="" id="{DE57C160-00E4-45AE-8623-C07B8526A821}"/>
              </a:ext>
            </a:extLst>
          </p:cNvPr>
          <p:cNvSpPr/>
          <p:nvPr/>
        </p:nvSpPr>
        <p:spPr>
          <a:xfrm>
            <a:off x="468000" y="2133000"/>
            <a:ext cx="3024000" cy="4278094"/>
          </a:xfrm>
          <a:prstGeom prst="rect">
            <a:avLst/>
          </a:prstGeom>
        </p:spPr>
        <p:txBody>
          <a:bodyPr wrap="square">
            <a:spAutoFit/>
          </a:bodyPr>
          <a:lstStyle/>
          <a:p>
            <a:pPr marL="285750" lvl="0" indent="-285750">
              <a:buFont typeface="Wingdings" panose="05000000000000000000" pitchFamily="2" charset="2"/>
              <a:buChar char="§"/>
            </a:pPr>
            <a:r>
              <a:rPr lang="es-ES" sz="1600" dirty="0" smtClean="0">
                <a:solidFill>
                  <a:prstClr val="black"/>
                </a:solidFill>
              </a:rPr>
              <a:t>Los </a:t>
            </a:r>
            <a:r>
              <a:rPr lang="es-ES" sz="1600" dirty="0" smtClean="0">
                <a:solidFill>
                  <a:prstClr val="black"/>
                </a:solidFill>
              </a:rPr>
              <a:t>problemas con tecnologías, sistemas, partes y componentes SWH pequeños son mucho más amplios que las clases y casos presentados brevemente en las diapositivas anteriores. </a:t>
            </a:r>
          </a:p>
          <a:p>
            <a:pPr marL="285750" lvl="0" indent="-285750">
              <a:buFont typeface="Wingdings" panose="05000000000000000000" pitchFamily="2" charset="2"/>
              <a:buChar char="§"/>
            </a:pPr>
            <a:r>
              <a:rPr lang="es-ES" sz="1600" dirty="0" smtClean="0">
                <a:solidFill>
                  <a:prstClr val="black"/>
                </a:solidFill>
              </a:rPr>
              <a:t>Los fabricantes han recopilado muchos problemas con sus productos, así como soluciones probables en </a:t>
            </a:r>
            <a:r>
              <a:rPr lang="es-ES" sz="1600" b="1" dirty="0" smtClean="0">
                <a:solidFill>
                  <a:prstClr val="black"/>
                </a:solidFill>
              </a:rPr>
              <a:t>listas de comprobación</a:t>
            </a:r>
            <a:r>
              <a:rPr lang="es-ES" sz="1600" dirty="0" smtClean="0">
                <a:solidFill>
                  <a:prstClr val="black"/>
                </a:solidFill>
              </a:rPr>
              <a:t>, y por el bien de los instaladores, mantenedores y usuarios. </a:t>
            </a:r>
          </a:p>
          <a:p>
            <a:pPr marL="285750" lvl="0" indent="-285750">
              <a:buFont typeface="Wingdings" panose="05000000000000000000" pitchFamily="2" charset="2"/>
              <a:buChar char="§"/>
            </a:pPr>
            <a:r>
              <a:rPr lang="es-ES" sz="1600" dirty="0" smtClean="0">
                <a:solidFill>
                  <a:prstClr val="black"/>
                </a:solidFill>
              </a:rPr>
              <a:t>Esta es una </a:t>
            </a:r>
            <a:r>
              <a:rPr lang="es-ES" sz="1600" b="1" dirty="0" smtClean="0">
                <a:solidFill>
                  <a:prstClr val="black"/>
                </a:solidFill>
              </a:rPr>
              <a:t>lista general para la resolución de problemas</a:t>
            </a:r>
            <a:r>
              <a:rPr lang="es-ES" sz="1600" dirty="0" smtClean="0">
                <a:solidFill>
                  <a:prstClr val="black"/>
                </a:solidFill>
              </a:rPr>
              <a:t>, a modo de ilustración.</a:t>
            </a:r>
            <a:endParaRPr lang="en-US" sz="1600" dirty="0">
              <a:solidFill>
                <a:prstClr val="black"/>
              </a:solidFill>
            </a:endParaRPr>
          </a:p>
        </p:txBody>
      </p:sp>
      <p:pic>
        <p:nvPicPr>
          <p:cNvPr id="8" name="Picture 7">
            <a:extLst>
              <a:ext uri="{FF2B5EF4-FFF2-40B4-BE49-F238E27FC236}">
                <a16:creationId xmlns:a16="http://schemas.microsoft.com/office/drawing/2014/main" xmlns="" id="{8355DBE1-ED21-4D6F-950C-52DA114B9869}"/>
              </a:ext>
            </a:extLst>
          </p:cNvPr>
          <p:cNvPicPr>
            <a:picLocks noChangeAspect="1"/>
          </p:cNvPicPr>
          <p:nvPr/>
        </p:nvPicPr>
        <p:blipFill>
          <a:blip r:embed="rId2" cstate="print"/>
          <a:stretch>
            <a:fillRect/>
          </a:stretch>
        </p:blipFill>
        <p:spPr>
          <a:xfrm>
            <a:off x="3852000" y="1773000"/>
            <a:ext cx="5074628" cy="4319725"/>
          </a:xfrm>
          <a:prstGeom prst="rect">
            <a:avLst/>
          </a:prstGeom>
        </p:spPr>
      </p:pic>
      <p:sp>
        <p:nvSpPr>
          <p:cNvPr id="7" name="Rectangle 6">
            <a:extLst>
              <a:ext uri="{FF2B5EF4-FFF2-40B4-BE49-F238E27FC236}">
                <a16:creationId xmlns:a16="http://schemas.microsoft.com/office/drawing/2014/main" xmlns="" id="{725AC88A-5462-4DDD-9152-54626F51346B}"/>
              </a:ext>
            </a:extLst>
          </p:cNvPr>
          <p:cNvSpPr/>
          <p:nvPr/>
        </p:nvSpPr>
        <p:spPr>
          <a:xfrm>
            <a:off x="3348000" y="4365000"/>
            <a:ext cx="129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n-US" sz="1600" b="1" dirty="0">
                <a:solidFill>
                  <a:prstClr val="black"/>
                </a:solidFill>
              </a:rPr>
              <a:t>EJEMPLO</a:t>
            </a:r>
          </a:p>
        </p:txBody>
      </p:sp>
    </p:spTree>
    <p:extLst>
      <p:ext uri="{BB962C8B-B14F-4D97-AF65-F5344CB8AC3E}">
        <p14:creationId xmlns:p14="http://schemas.microsoft.com/office/powerpoint/2010/main" xmlns="" val="4143349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5CB98-E40B-4838-BA1B-A31B023AB945}"/>
              </a:ext>
            </a:extLst>
          </p:cNvPr>
          <p:cNvSpPr>
            <a:spLocks noGrp="1"/>
          </p:cNvSpPr>
          <p:nvPr>
            <p:ph type="title"/>
          </p:nvPr>
        </p:nvSpPr>
        <p:spPr/>
        <p:txBody>
          <a:bodyPr/>
          <a:lstStyle/>
          <a:p>
            <a:r>
              <a:rPr lang="en-US" b="1" dirty="0"/>
              <a:t>3. </a:t>
            </a:r>
            <a:r>
              <a:rPr lang="es-ES" b="1" dirty="0"/>
              <a:t>Prácticas de solución de problemas y reparación de los sistemas de ACS solar</a:t>
            </a:r>
            <a:endParaRPr lang="en-US" dirty="0"/>
          </a:p>
        </p:txBody>
      </p:sp>
      <p:sp>
        <p:nvSpPr>
          <p:cNvPr id="4" name="Rectangle 3">
            <a:extLst>
              <a:ext uri="{FF2B5EF4-FFF2-40B4-BE49-F238E27FC236}">
                <a16:creationId xmlns:a16="http://schemas.microsoft.com/office/drawing/2014/main" xmlns="" id="{E249746F-12BE-4BE6-AEC2-B5D7FCF65494}"/>
              </a:ext>
            </a:extLst>
          </p:cNvPr>
          <p:cNvSpPr/>
          <p:nvPr/>
        </p:nvSpPr>
        <p:spPr>
          <a:xfrm>
            <a:off x="432916" y="1557000"/>
            <a:ext cx="3275084" cy="369332"/>
          </a:xfrm>
          <a:prstGeom prst="rect">
            <a:avLst/>
          </a:prstGeom>
        </p:spPr>
        <p:txBody>
          <a:bodyPr wrap="square">
            <a:spAutoFit/>
          </a:bodyPr>
          <a:lstStyle/>
          <a:p>
            <a:pPr marL="285750" indent="-285750">
              <a:buFont typeface="Wingdings" panose="05000000000000000000" pitchFamily="2" charset="2"/>
              <a:buChar char="Ø"/>
            </a:pPr>
            <a:r>
              <a:rPr lang="en-US" b="1" dirty="0">
                <a:solidFill>
                  <a:prstClr val="black"/>
                </a:solidFill>
                <a:cs typeface="Arial" pitchFamily="34" charset="0"/>
              </a:rPr>
              <a:t>A troubleshooting checklist</a:t>
            </a:r>
            <a:endParaRPr lang="en-US" b="1" dirty="0"/>
          </a:p>
        </p:txBody>
      </p:sp>
      <p:pic>
        <p:nvPicPr>
          <p:cNvPr id="5" name="Picture 4">
            <a:extLst>
              <a:ext uri="{FF2B5EF4-FFF2-40B4-BE49-F238E27FC236}">
                <a16:creationId xmlns:a16="http://schemas.microsoft.com/office/drawing/2014/main" xmlns="" id="{888BC45F-9380-48A9-BE96-03ECD15F023A}"/>
              </a:ext>
            </a:extLst>
          </p:cNvPr>
          <p:cNvPicPr>
            <a:picLocks noChangeAspect="1"/>
          </p:cNvPicPr>
          <p:nvPr/>
        </p:nvPicPr>
        <p:blipFill>
          <a:blip r:embed="rId2" cstate="print"/>
          <a:stretch>
            <a:fillRect/>
          </a:stretch>
        </p:blipFill>
        <p:spPr>
          <a:xfrm>
            <a:off x="1548000" y="1926332"/>
            <a:ext cx="6336000" cy="4389916"/>
          </a:xfrm>
          <a:prstGeom prst="rect">
            <a:avLst/>
          </a:prstGeom>
        </p:spPr>
      </p:pic>
      <p:sp>
        <p:nvSpPr>
          <p:cNvPr id="6" name="Rectangle 5">
            <a:extLst>
              <a:ext uri="{FF2B5EF4-FFF2-40B4-BE49-F238E27FC236}">
                <a16:creationId xmlns:a16="http://schemas.microsoft.com/office/drawing/2014/main" xmlns="" id="{E6DF700C-788A-4AA4-A512-D2DB43C088A4}"/>
              </a:ext>
            </a:extLst>
          </p:cNvPr>
          <p:cNvSpPr/>
          <p:nvPr/>
        </p:nvSpPr>
        <p:spPr>
          <a:xfrm>
            <a:off x="684000" y="3429000"/>
            <a:ext cx="129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n-US" sz="1600" b="1" dirty="0">
                <a:solidFill>
                  <a:prstClr val="black"/>
                </a:solidFill>
              </a:rPr>
              <a:t>EJEMPLO</a:t>
            </a:r>
          </a:p>
        </p:txBody>
      </p:sp>
    </p:spTree>
    <p:extLst>
      <p:ext uri="{BB962C8B-B14F-4D97-AF65-F5344CB8AC3E}">
        <p14:creationId xmlns:p14="http://schemas.microsoft.com/office/powerpoint/2010/main" xmlns="" val="3239391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21C44-F109-404C-AFD7-2858BC38987B}"/>
              </a:ext>
            </a:extLst>
          </p:cNvPr>
          <p:cNvSpPr>
            <a:spLocks noGrp="1"/>
          </p:cNvSpPr>
          <p:nvPr>
            <p:ph type="title"/>
          </p:nvPr>
        </p:nvSpPr>
        <p:spPr/>
        <p:txBody>
          <a:bodyPr/>
          <a:lstStyle/>
          <a:p>
            <a:r>
              <a:rPr lang="en-US" b="1" dirty="0"/>
              <a:t>3. </a:t>
            </a:r>
            <a:r>
              <a:rPr lang="es-ES" b="1" dirty="0"/>
              <a:t>Prácticas de solución de problemas y reparación de los sistemas de ACS solar</a:t>
            </a:r>
            <a:endParaRPr lang="en-US" dirty="0"/>
          </a:p>
        </p:txBody>
      </p:sp>
      <p:sp>
        <p:nvSpPr>
          <p:cNvPr id="4" name="Rectangle 3">
            <a:extLst>
              <a:ext uri="{FF2B5EF4-FFF2-40B4-BE49-F238E27FC236}">
                <a16:creationId xmlns:a16="http://schemas.microsoft.com/office/drawing/2014/main" xmlns="" id="{D8A029A5-23E2-48D8-A363-471642E3AED2}"/>
              </a:ext>
            </a:extLst>
          </p:cNvPr>
          <p:cNvSpPr/>
          <p:nvPr/>
        </p:nvSpPr>
        <p:spPr>
          <a:xfrm>
            <a:off x="432916" y="1557000"/>
            <a:ext cx="7235084" cy="369332"/>
          </a:xfrm>
          <a:prstGeom prst="rect">
            <a:avLst/>
          </a:prstGeom>
        </p:spPr>
        <p:txBody>
          <a:bodyPr wrap="square">
            <a:spAutoFit/>
          </a:bodyPr>
          <a:lstStyle/>
          <a:p>
            <a:pPr marL="285750" indent="-285750">
              <a:buFont typeface="Wingdings" panose="05000000000000000000" pitchFamily="2" charset="2"/>
              <a:buChar char="Ø"/>
            </a:pPr>
            <a:r>
              <a:rPr lang="es-ES" b="1" dirty="0" smtClean="0"/>
              <a:t>Una </a:t>
            </a:r>
            <a:r>
              <a:rPr lang="es-ES" b="1" dirty="0" smtClean="0"/>
              <a:t>lista de comprobación para la resolución de problemas</a:t>
            </a:r>
            <a:endParaRPr lang="en-US" b="1" dirty="0"/>
          </a:p>
        </p:txBody>
      </p:sp>
      <p:pic>
        <p:nvPicPr>
          <p:cNvPr id="5" name="Picture 4">
            <a:extLst>
              <a:ext uri="{FF2B5EF4-FFF2-40B4-BE49-F238E27FC236}">
                <a16:creationId xmlns:a16="http://schemas.microsoft.com/office/drawing/2014/main" xmlns="" id="{7F42C63A-7659-4FAC-9D9F-71AA3AAA3C90}"/>
              </a:ext>
            </a:extLst>
          </p:cNvPr>
          <p:cNvPicPr>
            <a:picLocks noChangeAspect="1"/>
          </p:cNvPicPr>
          <p:nvPr/>
        </p:nvPicPr>
        <p:blipFill>
          <a:blip r:embed="rId2" cstate="print"/>
          <a:stretch>
            <a:fillRect/>
          </a:stretch>
        </p:blipFill>
        <p:spPr>
          <a:xfrm>
            <a:off x="1476000" y="1956850"/>
            <a:ext cx="6228000" cy="4351875"/>
          </a:xfrm>
          <a:prstGeom prst="rect">
            <a:avLst/>
          </a:prstGeom>
        </p:spPr>
      </p:pic>
      <p:sp>
        <p:nvSpPr>
          <p:cNvPr id="6" name="Rectangle 5">
            <a:extLst>
              <a:ext uri="{FF2B5EF4-FFF2-40B4-BE49-F238E27FC236}">
                <a16:creationId xmlns:a16="http://schemas.microsoft.com/office/drawing/2014/main" xmlns="" id="{0EDD71F4-AD9B-4A8D-BABA-5271BC08727D}"/>
              </a:ext>
            </a:extLst>
          </p:cNvPr>
          <p:cNvSpPr/>
          <p:nvPr/>
        </p:nvSpPr>
        <p:spPr>
          <a:xfrm>
            <a:off x="540000" y="4962446"/>
            <a:ext cx="129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n-US" sz="1600" b="1" dirty="0">
                <a:solidFill>
                  <a:prstClr val="black"/>
                </a:solidFill>
              </a:rPr>
              <a:t>EJEMPLO</a:t>
            </a:r>
          </a:p>
        </p:txBody>
      </p:sp>
    </p:spTree>
    <p:extLst>
      <p:ext uri="{BB962C8B-B14F-4D97-AF65-F5344CB8AC3E}">
        <p14:creationId xmlns:p14="http://schemas.microsoft.com/office/powerpoint/2010/main" xmlns="" val="1372732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286C98-4A7E-40FE-B38C-389CDEBE4608}"/>
              </a:ext>
            </a:extLst>
          </p:cNvPr>
          <p:cNvSpPr>
            <a:spLocks noGrp="1"/>
          </p:cNvSpPr>
          <p:nvPr>
            <p:ph type="title"/>
          </p:nvPr>
        </p:nvSpPr>
        <p:spPr/>
        <p:txBody>
          <a:bodyPr/>
          <a:lstStyle/>
          <a:p>
            <a:r>
              <a:rPr lang="en-US" b="1" dirty="0"/>
              <a:t>3. </a:t>
            </a:r>
            <a:r>
              <a:rPr lang="es-ES" b="1" dirty="0"/>
              <a:t>Prácticas de solución de problemas y reparación de los sistemas de ACS solar</a:t>
            </a:r>
            <a:endParaRPr lang="en-US" dirty="0"/>
          </a:p>
        </p:txBody>
      </p:sp>
      <p:sp>
        <p:nvSpPr>
          <p:cNvPr id="4" name="Rectangle 3">
            <a:extLst>
              <a:ext uri="{FF2B5EF4-FFF2-40B4-BE49-F238E27FC236}">
                <a16:creationId xmlns:a16="http://schemas.microsoft.com/office/drawing/2014/main" xmlns="" id="{ABA5CF53-BA65-4590-9929-4148947CE3CC}"/>
              </a:ext>
            </a:extLst>
          </p:cNvPr>
          <p:cNvSpPr/>
          <p:nvPr/>
        </p:nvSpPr>
        <p:spPr>
          <a:xfrm>
            <a:off x="432916" y="1557000"/>
            <a:ext cx="7163084" cy="369332"/>
          </a:xfrm>
          <a:prstGeom prst="rect">
            <a:avLst/>
          </a:prstGeom>
        </p:spPr>
        <p:txBody>
          <a:bodyPr wrap="square">
            <a:spAutoFit/>
          </a:bodyPr>
          <a:lstStyle/>
          <a:p>
            <a:pPr marL="285750" indent="-285750">
              <a:buFont typeface="Wingdings" panose="05000000000000000000" pitchFamily="2" charset="2"/>
              <a:buChar char="Ø"/>
            </a:pPr>
            <a:r>
              <a:rPr lang="es-ES" b="1" dirty="0" smtClean="0"/>
              <a:t>Una </a:t>
            </a:r>
            <a:r>
              <a:rPr lang="es-ES" b="1" dirty="0" smtClean="0"/>
              <a:t>lista de comprobación para la resolución de problemas</a:t>
            </a:r>
            <a:endParaRPr lang="en-US" b="1" dirty="0"/>
          </a:p>
        </p:txBody>
      </p:sp>
      <p:pic>
        <p:nvPicPr>
          <p:cNvPr id="5" name="Picture 4">
            <a:extLst>
              <a:ext uri="{FF2B5EF4-FFF2-40B4-BE49-F238E27FC236}">
                <a16:creationId xmlns:a16="http://schemas.microsoft.com/office/drawing/2014/main" xmlns="" id="{17149B23-9476-4C0E-AE56-CEACE03DEEB0}"/>
              </a:ext>
            </a:extLst>
          </p:cNvPr>
          <p:cNvPicPr>
            <a:picLocks noChangeAspect="1"/>
          </p:cNvPicPr>
          <p:nvPr/>
        </p:nvPicPr>
        <p:blipFill>
          <a:blip r:embed="rId2" cstate="print"/>
          <a:stretch>
            <a:fillRect/>
          </a:stretch>
        </p:blipFill>
        <p:spPr>
          <a:xfrm>
            <a:off x="1548000" y="1989000"/>
            <a:ext cx="6083463" cy="4319725"/>
          </a:xfrm>
          <a:prstGeom prst="rect">
            <a:avLst/>
          </a:prstGeom>
        </p:spPr>
      </p:pic>
      <p:sp>
        <p:nvSpPr>
          <p:cNvPr id="6" name="Rectangle 5">
            <a:extLst>
              <a:ext uri="{FF2B5EF4-FFF2-40B4-BE49-F238E27FC236}">
                <a16:creationId xmlns:a16="http://schemas.microsoft.com/office/drawing/2014/main" xmlns="" id="{99184BBC-CE12-46D5-B5FA-78239868A8E6}"/>
              </a:ext>
            </a:extLst>
          </p:cNvPr>
          <p:cNvSpPr/>
          <p:nvPr/>
        </p:nvSpPr>
        <p:spPr>
          <a:xfrm>
            <a:off x="540000" y="4148862"/>
            <a:ext cx="129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n-US" sz="1600" b="1" dirty="0">
                <a:solidFill>
                  <a:prstClr val="black"/>
                </a:solidFill>
              </a:rPr>
              <a:t>EJEMPLO</a:t>
            </a:r>
          </a:p>
        </p:txBody>
      </p:sp>
    </p:spTree>
    <p:extLst>
      <p:ext uri="{BB962C8B-B14F-4D97-AF65-F5344CB8AC3E}">
        <p14:creationId xmlns:p14="http://schemas.microsoft.com/office/powerpoint/2010/main" xmlns="" val="237277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B0D8E-D009-4A1F-98E9-9662EA71A8C2}"/>
              </a:ext>
            </a:extLst>
          </p:cNvPr>
          <p:cNvSpPr>
            <a:spLocks noGrp="1"/>
          </p:cNvSpPr>
          <p:nvPr>
            <p:ph type="title"/>
          </p:nvPr>
        </p:nvSpPr>
        <p:spPr/>
        <p:txBody>
          <a:bodyPr>
            <a:normAutofit/>
          </a:bodyPr>
          <a:lstStyle/>
          <a:p>
            <a:r>
              <a:rPr lang="es-ES" b="1" dirty="0"/>
              <a:t>1. Algunas nociones básicas sobre el mantenimiento</a:t>
            </a:r>
            <a:endParaRPr lang="en-US" b="1"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396000" y="1413000"/>
            <a:ext cx="1546796" cy="369332"/>
          </a:xfrm>
          <a:prstGeom prst="rect">
            <a:avLst/>
          </a:prstGeom>
        </p:spPr>
        <p:txBody>
          <a:bodyPr wrap="square">
            <a:spAutoFit/>
          </a:bodyPr>
          <a:lstStyle/>
          <a:p>
            <a:pPr marL="285750" indent="-285750">
              <a:buFont typeface="Wingdings" panose="05000000000000000000" pitchFamily="2" charset="2"/>
              <a:buChar char="Ø"/>
            </a:pPr>
            <a:r>
              <a:rPr lang="en-US" b="1" dirty="0" err="1"/>
              <a:t>Definición</a:t>
            </a:r>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180000" y="1773000"/>
            <a:ext cx="6408000" cy="2246769"/>
          </a:xfrm>
          <a:prstGeom prst="rect">
            <a:avLst/>
          </a:prstGeom>
        </p:spPr>
        <p:txBody>
          <a:bodyPr wrap="square">
            <a:spAutoFit/>
          </a:bodyPr>
          <a:lstStyle/>
          <a:p>
            <a:pPr marL="285750" indent="-285750">
              <a:buFont typeface="Wingdings" panose="05000000000000000000" pitchFamily="2" charset="2"/>
              <a:buChar char="§"/>
            </a:pPr>
            <a:r>
              <a:rPr lang="es-ES" sz="1600" dirty="0"/>
              <a:t>El mantenimiento es cualquier trabajo que se lleva a cabo para preservar un "activo" con el fin de permitir su uso y </a:t>
            </a:r>
            <a:r>
              <a:rPr lang="es-ES" sz="1600" b="1" dirty="0"/>
              <a:t>funcionamiento continuos, por encima de un nivel mínimo aceptable de rendimiento, durante toda la vida útil de su diseño</a:t>
            </a:r>
            <a:r>
              <a:rPr lang="es-ES" sz="1600" dirty="0"/>
              <a:t>, sin necesidad de renovaciones imprevistas y/o reparaciones importantes.</a:t>
            </a:r>
          </a:p>
          <a:p>
            <a:pPr marL="285750" indent="-285750">
              <a:buFont typeface="Wingdings" panose="05000000000000000000" pitchFamily="2" charset="2"/>
              <a:buChar char="§"/>
            </a:pPr>
            <a:r>
              <a:rPr lang="es-ES" sz="1600" b="1" dirty="0"/>
              <a:t>RAZONES. </a:t>
            </a:r>
            <a:r>
              <a:rPr lang="es-ES" sz="1600" dirty="0"/>
              <a:t>El mantenimiento protege los activos del propietario y las inversiones relacionadas de varias maneras:</a:t>
            </a:r>
          </a:p>
          <a:p>
            <a:pPr marL="539750" lvl="1" indent="-285750">
              <a:buFont typeface="Symbol" panose="05050102010706020507" pitchFamily="18" charset="2"/>
              <a:buChar char="-"/>
            </a:pPr>
            <a:r>
              <a:rPr lang="es-ES" sz="1400" dirty="0"/>
              <a:t>Mantener la </a:t>
            </a:r>
            <a:r>
              <a:rPr lang="es-ES" sz="1400" b="1" dirty="0"/>
              <a:t>integridad física </a:t>
            </a:r>
            <a:r>
              <a:rPr lang="es-ES" sz="1400" dirty="0"/>
              <a:t>de los activos que minimizan las interrupciones y los tiempos de inactividad y, en última instancia, las pérdidas económicas.</a:t>
            </a:r>
            <a:endParaRPr lang="en-US" sz="1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2000" y="1485000"/>
            <a:ext cx="2077712" cy="2190094"/>
          </a:xfrm>
          <a:prstGeom prst="rect">
            <a:avLst/>
          </a:prstGeom>
          <a:ln>
            <a:solidFill>
              <a:schemeClr val="tx1"/>
            </a:solidFill>
          </a:ln>
        </p:spPr>
      </p:pic>
      <p:sp>
        <p:nvSpPr>
          <p:cNvPr id="10" name="Rectangle 9"/>
          <p:cNvSpPr/>
          <p:nvPr/>
        </p:nvSpPr>
        <p:spPr>
          <a:xfrm>
            <a:off x="180000" y="3933000"/>
            <a:ext cx="8856000" cy="2400657"/>
          </a:xfrm>
          <a:prstGeom prst="rect">
            <a:avLst/>
          </a:prstGeom>
        </p:spPr>
        <p:txBody>
          <a:bodyPr wrap="square">
            <a:spAutoFit/>
          </a:bodyPr>
          <a:lstStyle/>
          <a:p>
            <a:pPr marL="539750" lvl="1" indent="-285750">
              <a:buFont typeface="Symbol" panose="05050102010706020507" pitchFamily="18" charset="2"/>
              <a:buChar char="-"/>
            </a:pPr>
            <a:r>
              <a:rPr lang="es-ES" sz="1400" dirty="0">
                <a:solidFill>
                  <a:prstClr val="black"/>
                </a:solidFill>
              </a:rPr>
              <a:t>Cumplir con el </a:t>
            </a:r>
            <a:r>
              <a:rPr lang="es-ES" sz="1400" b="1" dirty="0">
                <a:solidFill>
                  <a:prstClr val="black"/>
                </a:solidFill>
              </a:rPr>
              <a:t>deber de cuidado</a:t>
            </a:r>
            <a:r>
              <a:rPr lang="es-ES" sz="1400" dirty="0">
                <a:solidFill>
                  <a:prstClr val="black"/>
                </a:solidFill>
              </a:rPr>
              <a:t>: un deber, eventualmente legislado, que se debe a los propietarios.</a:t>
            </a:r>
          </a:p>
          <a:p>
            <a:pPr marL="539750" lvl="1" indent="-285750">
              <a:buFont typeface="Symbol" panose="05050102010706020507" pitchFamily="18" charset="2"/>
              <a:buChar char="-"/>
            </a:pPr>
            <a:r>
              <a:rPr lang="es-ES" sz="1400" dirty="0">
                <a:solidFill>
                  <a:prstClr val="black"/>
                </a:solidFill>
              </a:rPr>
              <a:t>Reducir los </a:t>
            </a:r>
            <a:r>
              <a:rPr lang="es-ES" sz="1400" b="1" dirty="0">
                <a:solidFill>
                  <a:prstClr val="black"/>
                </a:solidFill>
              </a:rPr>
              <a:t>riesgos para la seguridad y la salud </a:t>
            </a:r>
            <a:r>
              <a:rPr lang="es-ES" sz="1400" dirty="0">
                <a:solidFill>
                  <a:prstClr val="black"/>
                </a:solidFill>
              </a:rPr>
              <a:t>de los propietarios, usuarios y terceros.</a:t>
            </a:r>
          </a:p>
          <a:p>
            <a:pPr marL="539750" lvl="1" indent="-285750">
              <a:buFont typeface="Symbol" panose="05050102010706020507" pitchFamily="18" charset="2"/>
              <a:buChar char="-"/>
            </a:pPr>
            <a:r>
              <a:rPr lang="es-ES" sz="1400" dirty="0">
                <a:solidFill>
                  <a:prstClr val="black"/>
                </a:solidFill>
              </a:rPr>
              <a:t>Proporcionar una </a:t>
            </a:r>
            <a:r>
              <a:rPr lang="es-ES" sz="1400" b="1" dirty="0">
                <a:solidFill>
                  <a:prstClr val="black"/>
                </a:solidFill>
              </a:rPr>
              <a:t>administración responsable </a:t>
            </a:r>
            <a:r>
              <a:rPr lang="es-ES" sz="1400" dirty="0">
                <a:solidFill>
                  <a:prstClr val="black"/>
                </a:solidFill>
              </a:rPr>
              <a:t>de los activos, que asegure una vida útil potencial completa.</a:t>
            </a:r>
          </a:p>
          <a:p>
            <a:pPr marL="539750" lvl="1" indent="-285750">
              <a:buFont typeface="Symbol" panose="05050102010706020507" pitchFamily="18" charset="2"/>
              <a:buChar char="-"/>
            </a:pPr>
            <a:r>
              <a:rPr lang="es-ES" sz="1400" dirty="0">
                <a:solidFill>
                  <a:prstClr val="black"/>
                </a:solidFill>
              </a:rPr>
              <a:t>Preservar las </a:t>
            </a:r>
            <a:r>
              <a:rPr lang="es-ES" sz="1400" b="1" dirty="0">
                <a:solidFill>
                  <a:prstClr val="black"/>
                </a:solidFill>
              </a:rPr>
              <a:t>funciones estéticas </a:t>
            </a:r>
            <a:r>
              <a:rPr lang="es-ES" sz="1400" dirty="0">
                <a:solidFill>
                  <a:prstClr val="black"/>
                </a:solidFill>
              </a:rPr>
              <a:t>de ciertos bienes.</a:t>
            </a:r>
          </a:p>
          <a:p>
            <a:pPr marL="539750" lvl="1" indent="-285750">
              <a:buFont typeface="Symbol" panose="05050102010706020507" pitchFamily="18" charset="2"/>
              <a:buChar char="-"/>
            </a:pPr>
            <a:r>
              <a:rPr lang="es-ES" sz="1400" dirty="0">
                <a:solidFill>
                  <a:prstClr val="black"/>
                </a:solidFill>
              </a:rPr>
              <a:t>Cumplir con el </a:t>
            </a:r>
            <a:r>
              <a:rPr lang="es-ES" sz="1400" b="1" dirty="0">
                <a:solidFill>
                  <a:prstClr val="black"/>
                </a:solidFill>
              </a:rPr>
              <a:t>deber de mitigar</a:t>
            </a:r>
            <a:r>
              <a:rPr lang="es-ES" sz="1400" dirty="0">
                <a:solidFill>
                  <a:prstClr val="black"/>
                </a:solidFill>
              </a:rPr>
              <a:t>: es decir, evitar daños innecesarios que puedan dar lugar a un fallo prematuro de los activos.</a:t>
            </a:r>
          </a:p>
          <a:p>
            <a:pPr marL="285750" lvl="1" indent="-285750">
              <a:buFont typeface="Wingdings" panose="05000000000000000000" pitchFamily="2" charset="2"/>
              <a:buChar char="§"/>
            </a:pPr>
            <a:r>
              <a:rPr lang="es-ES" sz="1600" b="1" dirty="0">
                <a:solidFill>
                  <a:prstClr val="black"/>
                </a:solidFill>
              </a:rPr>
              <a:t>Un "activo" es, por ejemplo, un sistema o componentes de ACS, a los que se aplican todos los motivos mencionados anteriormente para un mantenimiento adecuado y la gestión correspondiente.</a:t>
            </a:r>
          </a:p>
          <a:p>
            <a:pPr marL="285750" lvl="1" indent="-285750">
              <a:buFont typeface="Wingdings" panose="05000000000000000000" pitchFamily="2" charset="2"/>
              <a:buChar char="§"/>
            </a:pPr>
            <a:endParaRPr lang="es-ES" dirty="0"/>
          </a:p>
        </p:txBody>
      </p:sp>
    </p:spTree>
    <p:extLst>
      <p:ext uri="{BB962C8B-B14F-4D97-AF65-F5344CB8AC3E}">
        <p14:creationId xmlns:p14="http://schemas.microsoft.com/office/powerpoint/2010/main" xmlns="" val="721939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A129F-60A0-4212-A469-329615CA4A29}"/>
              </a:ext>
            </a:extLst>
          </p:cNvPr>
          <p:cNvSpPr>
            <a:spLocks noGrp="1"/>
          </p:cNvSpPr>
          <p:nvPr>
            <p:ph type="title"/>
          </p:nvPr>
        </p:nvSpPr>
        <p:spPr/>
        <p:txBody>
          <a:bodyPr/>
          <a:lstStyle/>
          <a:p>
            <a:r>
              <a:rPr lang="en-US" b="1" dirty="0"/>
              <a:t>3. </a:t>
            </a:r>
            <a:r>
              <a:rPr lang="es-ES" b="1" dirty="0"/>
              <a:t>Prácticas de solución de problemas y reparación de los sistemas de ACS solar</a:t>
            </a:r>
            <a:endParaRPr lang="en-US" dirty="0"/>
          </a:p>
        </p:txBody>
      </p:sp>
      <p:sp>
        <p:nvSpPr>
          <p:cNvPr id="4" name="Rectangle 3">
            <a:extLst>
              <a:ext uri="{FF2B5EF4-FFF2-40B4-BE49-F238E27FC236}">
                <a16:creationId xmlns:a16="http://schemas.microsoft.com/office/drawing/2014/main" xmlns="" id="{E9C1618B-75E9-4323-A008-0FC31ED3FC27}"/>
              </a:ext>
            </a:extLst>
          </p:cNvPr>
          <p:cNvSpPr/>
          <p:nvPr/>
        </p:nvSpPr>
        <p:spPr>
          <a:xfrm>
            <a:off x="432916" y="1557000"/>
            <a:ext cx="6947084" cy="369332"/>
          </a:xfrm>
          <a:prstGeom prst="rect">
            <a:avLst/>
          </a:prstGeom>
        </p:spPr>
        <p:txBody>
          <a:bodyPr wrap="square">
            <a:spAutoFit/>
          </a:bodyPr>
          <a:lstStyle/>
          <a:p>
            <a:pPr marL="285750" indent="-285750">
              <a:buFont typeface="Wingdings" panose="05000000000000000000" pitchFamily="2" charset="2"/>
              <a:buChar char="Ø"/>
            </a:pPr>
            <a:r>
              <a:rPr lang="es-ES" b="1" dirty="0" smtClean="0"/>
              <a:t>Una </a:t>
            </a:r>
            <a:r>
              <a:rPr lang="es-ES" b="1" dirty="0" smtClean="0"/>
              <a:t>lista de comprobación para la resolución de problemas</a:t>
            </a:r>
            <a:endParaRPr lang="en-US" b="1" dirty="0"/>
          </a:p>
        </p:txBody>
      </p:sp>
      <p:pic>
        <p:nvPicPr>
          <p:cNvPr id="5" name="Picture 4">
            <a:extLst>
              <a:ext uri="{FF2B5EF4-FFF2-40B4-BE49-F238E27FC236}">
                <a16:creationId xmlns:a16="http://schemas.microsoft.com/office/drawing/2014/main" xmlns="" id="{14DE0A6F-18C6-4BC1-A5E5-1EC9A76FE6FE}"/>
              </a:ext>
            </a:extLst>
          </p:cNvPr>
          <p:cNvPicPr>
            <a:picLocks noChangeAspect="1"/>
          </p:cNvPicPr>
          <p:nvPr/>
        </p:nvPicPr>
        <p:blipFill>
          <a:blip r:embed="rId2" cstate="print"/>
          <a:stretch>
            <a:fillRect/>
          </a:stretch>
        </p:blipFill>
        <p:spPr>
          <a:xfrm>
            <a:off x="684000" y="1981316"/>
            <a:ext cx="3456000" cy="4333323"/>
          </a:xfrm>
          <a:prstGeom prst="rect">
            <a:avLst/>
          </a:prstGeom>
        </p:spPr>
      </p:pic>
      <p:sp>
        <p:nvSpPr>
          <p:cNvPr id="6" name="Rectangle 5">
            <a:extLst>
              <a:ext uri="{FF2B5EF4-FFF2-40B4-BE49-F238E27FC236}">
                <a16:creationId xmlns:a16="http://schemas.microsoft.com/office/drawing/2014/main" xmlns="" id="{E60ADD31-9D93-4F52-9E2B-A2D772631DFB}"/>
              </a:ext>
            </a:extLst>
          </p:cNvPr>
          <p:cNvSpPr/>
          <p:nvPr/>
        </p:nvSpPr>
        <p:spPr>
          <a:xfrm>
            <a:off x="4284000" y="1989000"/>
            <a:ext cx="129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n-US" sz="1600" b="1" dirty="0">
                <a:solidFill>
                  <a:prstClr val="black"/>
                </a:solidFill>
              </a:rPr>
              <a:t>EJEMPLO</a:t>
            </a:r>
          </a:p>
        </p:txBody>
      </p:sp>
      <p:sp>
        <p:nvSpPr>
          <p:cNvPr id="7" name="Rectangle 6">
            <a:extLst>
              <a:ext uri="{FF2B5EF4-FFF2-40B4-BE49-F238E27FC236}">
                <a16:creationId xmlns:a16="http://schemas.microsoft.com/office/drawing/2014/main" xmlns="" id="{1719C6EF-0A69-4709-AC68-A6C60F1CE81D}"/>
              </a:ext>
            </a:extLst>
          </p:cNvPr>
          <p:cNvSpPr/>
          <p:nvPr/>
        </p:nvSpPr>
        <p:spPr>
          <a:xfrm>
            <a:off x="4212000" y="2349000"/>
            <a:ext cx="4629864" cy="3970318"/>
          </a:xfrm>
          <a:prstGeom prst="rect">
            <a:avLst/>
          </a:prstGeom>
        </p:spPr>
        <p:txBody>
          <a:bodyPr wrap="square">
            <a:spAutoFit/>
          </a:bodyPr>
          <a:lstStyle/>
          <a:p>
            <a:pPr marL="285750" indent="-285750">
              <a:buFont typeface="Wingdings" panose="05000000000000000000" pitchFamily="2" charset="2"/>
              <a:buChar char="§"/>
            </a:pPr>
            <a:r>
              <a:rPr lang="es-ES" sz="1400" dirty="0" smtClean="0"/>
              <a:t>Conclusión</a:t>
            </a:r>
            <a:r>
              <a:rPr lang="es-ES" sz="1400" dirty="0" smtClean="0"/>
              <a:t>: </a:t>
            </a:r>
            <a:r>
              <a:rPr lang="es-ES" sz="1400" b="1" dirty="0" smtClean="0"/>
              <a:t>el recurso más valioso para un instalador a la hora de solucionar problemas en sistemas de energía solar térmica es un conocimiento exhaustivo del sistema y de sus componentes. </a:t>
            </a:r>
          </a:p>
          <a:p>
            <a:pPr marL="285750" indent="-285750">
              <a:buFont typeface="Wingdings" panose="05000000000000000000" pitchFamily="2" charset="2"/>
              <a:buChar char="§"/>
            </a:pPr>
            <a:r>
              <a:rPr lang="es-ES" sz="1400" dirty="0" smtClean="0"/>
              <a:t>Es posible que se necesiten herramientas de instalación estándar si se descubren problemas de servicio durante el proceso de pago. Para propósitos de localización de averías, se utilizan a menudo los siguientes elementos:</a:t>
            </a:r>
            <a:endParaRPr lang="en-US" sz="1400" dirty="0"/>
          </a:p>
          <a:p>
            <a:pPr marL="625475" lvl="1" indent="-285750">
              <a:buFont typeface="Calibri" panose="020F0502020204030204" pitchFamily="34" charset="0"/>
              <a:buChar char="–"/>
            </a:pPr>
            <a:r>
              <a:rPr lang="es-ES" sz="1400" dirty="0" err="1" smtClean="0"/>
              <a:t>Multímetro</a:t>
            </a:r>
            <a:endParaRPr lang="es-ES" sz="1400" dirty="0" smtClean="0"/>
          </a:p>
          <a:p>
            <a:pPr marL="625475" lvl="1" indent="-285750">
              <a:buFont typeface="Calibri" panose="020F0502020204030204" pitchFamily="34" charset="0"/>
              <a:buChar char="–"/>
            </a:pPr>
            <a:r>
              <a:rPr lang="es-ES" sz="1400" dirty="0" smtClean="0"/>
              <a:t>Destornillador(es) pequeño(s)</a:t>
            </a:r>
          </a:p>
          <a:p>
            <a:pPr marL="625475" lvl="1" indent="-285750">
              <a:buFont typeface="Calibri" panose="020F0502020204030204" pitchFamily="34" charset="0"/>
              <a:buChar char="–"/>
            </a:pPr>
            <a:r>
              <a:rPr lang="es-ES" sz="1400" dirty="0" smtClean="0"/>
              <a:t>Un termómetro de infrarrojos</a:t>
            </a:r>
          </a:p>
          <a:p>
            <a:pPr marL="625475" lvl="1" indent="-285750">
              <a:buFont typeface="Calibri" panose="020F0502020204030204" pitchFamily="34" charset="0"/>
              <a:buChar char="–"/>
            </a:pPr>
            <a:r>
              <a:rPr lang="es-ES" sz="1400" dirty="0" smtClean="0"/>
              <a:t>Kit de prueba de anticongelante</a:t>
            </a:r>
          </a:p>
          <a:p>
            <a:pPr marL="625475" lvl="1" indent="-285750">
              <a:buFont typeface="Calibri" panose="020F0502020204030204" pitchFamily="34" charset="0"/>
              <a:buChar char="–"/>
            </a:pPr>
            <a:r>
              <a:rPr lang="es-ES" sz="1400" dirty="0" smtClean="0"/>
              <a:t>Esquemas del sistema (si están disponibles).</a:t>
            </a:r>
            <a:endParaRPr lang="en-US" sz="1400" dirty="0"/>
          </a:p>
          <a:p>
            <a:pPr marL="285750" lvl="1" indent="-285750">
              <a:buFont typeface="Wingdings" panose="05000000000000000000" pitchFamily="2" charset="2"/>
              <a:buChar char="§"/>
            </a:pPr>
            <a:r>
              <a:rPr lang="es-ES" sz="1400" dirty="0" smtClean="0"/>
              <a:t>Algunos </a:t>
            </a:r>
            <a:r>
              <a:rPr lang="es-ES" sz="1400" dirty="0" smtClean="0"/>
              <a:t>sistemas tienen </a:t>
            </a:r>
            <a:r>
              <a:rPr lang="es-ES" sz="1400" b="1" dirty="0" smtClean="0"/>
              <a:t>capacidades de registro de datos</a:t>
            </a:r>
            <a:r>
              <a:rPr lang="es-ES" sz="1400" dirty="0" smtClean="0"/>
              <a:t>. La observación de las tendencias en temperatura, flujo y presión puede ser valiosa para el diagnóstico. También se dispone de equipos portátiles de registro de datos.</a:t>
            </a:r>
            <a:endParaRPr lang="en-US" sz="1400" dirty="0"/>
          </a:p>
        </p:txBody>
      </p:sp>
    </p:spTree>
    <p:extLst>
      <p:ext uri="{BB962C8B-B14F-4D97-AF65-F5344CB8AC3E}">
        <p14:creationId xmlns:p14="http://schemas.microsoft.com/office/powerpoint/2010/main" xmlns="" val="1292367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8D350D-45B3-465D-81BE-8DDBC59818F5}"/>
              </a:ext>
            </a:extLst>
          </p:cNvPr>
          <p:cNvSpPr>
            <a:spLocks noGrp="1"/>
          </p:cNvSpPr>
          <p:nvPr>
            <p:ph type="title"/>
          </p:nvPr>
        </p:nvSpPr>
        <p:spPr/>
        <p:txBody>
          <a:bodyPr/>
          <a:lstStyle/>
          <a:p>
            <a:r>
              <a:rPr lang="en-US" b="1" dirty="0" smtClean="0"/>
              <a:t>4. </a:t>
            </a:r>
            <a:r>
              <a:rPr lang="en-US" b="1" dirty="0" err="1" smtClean="0"/>
              <a:t>Mantenimiento</a:t>
            </a:r>
            <a:r>
              <a:rPr lang="en-US" b="1" dirty="0" smtClean="0"/>
              <a:t> de </a:t>
            </a:r>
            <a:r>
              <a:rPr lang="en-US" b="1" dirty="0" err="1" smtClean="0"/>
              <a:t>grandes</a:t>
            </a:r>
            <a:r>
              <a:rPr lang="en-US" b="1" dirty="0" smtClean="0"/>
              <a:t> </a:t>
            </a:r>
            <a:r>
              <a:rPr lang="en-US" b="1" dirty="0" err="1" smtClean="0"/>
              <a:t>sistemas</a:t>
            </a:r>
            <a:r>
              <a:rPr lang="en-US" b="1" dirty="0" smtClean="0"/>
              <a:t> </a:t>
            </a:r>
            <a:r>
              <a:rPr lang="en-US" b="1" dirty="0" smtClean="0"/>
              <a:t>SWH</a:t>
            </a:r>
            <a:endParaRPr lang="en-US" dirty="0"/>
          </a:p>
        </p:txBody>
      </p:sp>
      <p:sp>
        <p:nvSpPr>
          <p:cNvPr id="4" name="Rectangle 3">
            <a:extLst>
              <a:ext uri="{FF2B5EF4-FFF2-40B4-BE49-F238E27FC236}">
                <a16:creationId xmlns:a16="http://schemas.microsoft.com/office/drawing/2014/main" xmlns="" id="{7350C763-60B7-45DC-A5C1-24E04608B037}"/>
              </a:ext>
            </a:extLst>
          </p:cNvPr>
          <p:cNvSpPr/>
          <p:nvPr/>
        </p:nvSpPr>
        <p:spPr>
          <a:xfrm>
            <a:off x="432916" y="1557000"/>
            <a:ext cx="1907084" cy="369332"/>
          </a:xfrm>
          <a:prstGeom prst="rect">
            <a:avLst/>
          </a:prstGeom>
        </p:spPr>
        <p:txBody>
          <a:bodyPr wrap="square">
            <a:spAutoFit/>
          </a:bodyPr>
          <a:lstStyle/>
          <a:p>
            <a:pPr marL="285750" indent="-285750">
              <a:buFont typeface="Wingdings" panose="05000000000000000000" pitchFamily="2" charset="2"/>
              <a:buChar char="Ø"/>
            </a:pPr>
            <a:r>
              <a:rPr lang="en-US" b="1" dirty="0" smtClean="0"/>
              <a:t>El </a:t>
            </a:r>
            <a:r>
              <a:rPr lang="en-US" b="1" dirty="0" err="1" smtClean="0"/>
              <a:t>contexto</a:t>
            </a:r>
            <a:endParaRPr lang="en-US" b="1" dirty="0"/>
          </a:p>
        </p:txBody>
      </p:sp>
      <p:sp>
        <p:nvSpPr>
          <p:cNvPr id="5" name="Rectangle 4">
            <a:extLst>
              <a:ext uri="{FF2B5EF4-FFF2-40B4-BE49-F238E27FC236}">
                <a16:creationId xmlns:a16="http://schemas.microsoft.com/office/drawing/2014/main" xmlns="" id="{8AD60793-3597-4CBA-9681-48FB9AC06D66}"/>
              </a:ext>
            </a:extLst>
          </p:cNvPr>
          <p:cNvSpPr/>
          <p:nvPr/>
        </p:nvSpPr>
        <p:spPr>
          <a:xfrm>
            <a:off x="468000" y="1917000"/>
            <a:ext cx="7941240" cy="1938992"/>
          </a:xfrm>
          <a:prstGeom prst="rect">
            <a:avLst/>
          </a:prstGeom>
        </p:spPr>
        <p:txBody>
          <a:bodyPr wrap="square">
            <a:spAutoFit/>
          </a:bodyPr>
          <a:lstStyle/>
          <a:p>
            <a:pPr marL="285750" indent="-285750">
              <a:buFont typeface="Wingdings" panose="05000000000000000000" pitchFamily="2" charset="2"/>
              <a:buChar char="§"/>
            </a:pPr>
            <a:r>
              <a:rPr lang="es-ES" sz="1500" dirty="0" smtClean="0"/>
              <a:t>Normalmente</a:t>
            </a:r>
            <a:r>
              <a:rPr lang="es-ES" sz="1500" dirty="0" smtClean="0"/>
              <a:t>, se diseñan grandes sistemas solares térmicos (aplicaciones residenciales y no residenciales). Entre otras cosas, esto significa que un sistema SWH grande, por ejemplo, puede integrar componentes de muchos fabricantes. </a:t>
            </a:r>
          </a:p>
          <a:p>
            <a:pPr marL="285750" indent="-285750">
              <a:buFont typeface="Wingdings" panose="05000000000000000000" pitchFamily="2" charset="2"/>
              <a:buChar char="§"/>
            </a:pPr>
            <a:r>
              <a:rPr lang="es-ES" sz="1500" dirty="0" smtClean="0"/>
              <a:t>Este hecho es </a:t>
            </a:r>
            <a:r>
              <a:rPr lang="es-ES" sz="1500" b="1" dirty="0" smtClean="0"/>
              <a:t>indicativo de un mantenimiento y una reparación más complejos, no sólo desde el punto de vista técnico, sino también desde el punto de vista organizativo</a:t>
            </a:r>
            <a:r>
              <a:rPr lang="es-ES" sz="1500" dirty="0" smtClean="0"/>
              <a:t>. Los servicios de mantenimiento deben elegirse con capacidad técnica y de gestión para trabajar con grandes instalaciones solares. Además, </a:t>
            </a:r>
            <a:r>
              <a:rPr lang="es-ES" sz="1500" b="1" dirty="0" smtClean="0"/>
              <a:t>en instalaciones más grandes, se utilizan componentes más capaces y más grandes</a:t>
            </a:r>
            <a:r>
              <a:rPr lang="es-ES" sz="1500" dirty="0" smtClean="0"/>
              <a:t>.</a:t>
            </a:r>
            <a:endParaRPr lang="en-US" sz="1500" dirty="0"/>
          </a:p>
        </p:txBody>
      </p:sp>
      <p:pic>
        <p:nvPicPr>
          <p:cNvPr id="6" name="Picture 5" descr="A large red brick building&#10;&#10;Description generated with very high confidence">
            <a:extLst>
              <a:ext uri="{FF2B5EF4-FFF2-40B4-BE49-F238E27FC236}">
                <a16:creationId xmlns:a16="http://schemas.microsoft.com/office/drawing/2014/main" xmlns="" id="{966669C8-D0D5-45F0-A93A-1288FB3534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53803" y="3774788"/>
            <a:ext cx="3393893" cy="2533937"/>
          </a:xfrm>
          <a:prstGeom prst="rect">
            <a:avLst/>
          </a:prstGeom>
        </p:spPr>
      </p:pic>
      <p:sp>
        <p:nvSpPr>
          <p:cNvPr id="8" name="Rectangle 7">
            <a:extLst>
              <a:ext uri="{FF2B5EF4-FFF2-40B4-BE49-F238E27FC236}">
                <a16:creationId xmlns:a16="http://schemas.microsoft.com/office/drawing/2014/main" xmlns="" id="{BBFE39A3-9032-4CED-9FE8-C5BBD222E54A}"/>
              </a:ext>
            </a:extLst>
          </p:cNvPr>
          <p:cNvSpPr/>
          <p:nvPr/>
        </p:nvSpPr>
        <p:spPr>
          <a:xfrm>
            <a:off x="468000" y="3789000"/>
            <a:ext cx="4572000" cy="2631490"/>
          </a:xfrm>
          <a:prstGeom prst="rect">
            <a:avLst/>
          </a:prstGeom>
        </p:spPr>
        <p:txBody>
          <a:bodyPr>
            <a:spAutoFit/>
          </a:bodyPr>
          <a:lstStyle/>
          <a:p>
            <a:pPr marL="285750" lvl="0" indent="-285750">
              <a:buFont typeface="Wingdings" panose="05000000000000000000" pitchFamily="2" charset="2"/>
              <a:buChar char="§"/>
            </a:pPr>
            <a:r>
              <a:rPr lang="es-ES" sz="1500" dirty="0" smtClean="0">
                <a:solidFill>
                  <a:prstClr val="black"/>
                </a:solidFill>
              </a:rPr>
              <a:t>Más </a:t>
            </a:r>
            <a:r>
              <a:rPr lang="es-ES" sz="1500" dirty="0" smtClean="0">
                <a:solidFill>
                  <a:prstClr val="black"/>
                </a:solidFill>
              </a:rPr>
              <a:t>importante aún, dependiendo de las políticas y leyes locales, los grandes sistemas SWH, como los multifamiliares instalados en edificios residenciales, están registrados oficialmente y se les </a:t>
            </a:r>
            <a:r>
              <a:rPr lang="es-ES" sz="1500" b="1" dirty="0" smtClean="0">
                <a:solidFill>
                  <a:prstClr val="black"/>
                </a:solidFill>
              </a:rPr>
              <a:t>exige que sigan normas más estrictas de diseño, instalación y mantenimiento</a:t>
            </a:r>
            <a:r>
              <a:rPr lang="es-ES" sz="1500" dirty="0" smtClean="0">
                <a:solidFill>
                  <a:prstClr val="black"/>
                </a:solidFill>
              </a:rPr>
              <a:t>. </a:t>
            </a:r>
          </a:p>
          <a:p>
            <a:pPr marL="285750" lvl="0" indent="-285750">
              <a:buFont typeface="Wingdings" panose="05000000000000000000" pitchFamily="2" charset="2"/>
              <a:buChar char="§"/>
            </a:pPr>
            <a:r>
              <a:rPr lang="es-ES" sz="1500" dirty="0" smtClean="0">
                <a:solidFill>
                  <a:prstClr val="black"/>
                </a:solidFill>
              </a:rPr>
              <a:t>Además, estos sistemas están sujetos a </a:t>
            </a:r>
            <a:r>
              <a:rPr lang="es-ES" sz="1500" b="1" dirty="0" smtClean="0">
                <a:solidFill>
                  <a:prstClr val="black"/>
                </a:solidFill>
              </a:rPr>
              <a:t>inspecciones oficiales </a:t>
            </a:r>
            <a:r>
              <a:rPr lang="es-ES" sz="1500" dirty="0" smtClean="0">
                <a:solidFill>
                  <a:prstClr val="black"/>
                </a:solidFill>
              </a:rPr>
              <a:t>(o auditorías de edificios de sistemas energéticos), como ocurre con otros sistemas térmicos. Un sistema SWH mal mantenido puede ser penalizado</a:t>
            </a:r>
            <a:r>
              <a:rPr lang="es-ES" sz="1500" dirty="0" smtClean="0">
                <a:solidFill>
                  <a:prstClr val="black"/>
                </a:solidFill>
              </a:rPr>
              <a:t>.</a:t>
            </a:r>
            <a:endParaRPr lang="en-US" sz="1500" dirty="0">
              <a:solidFill>
                <a:prstClr val="black"/>
              </a:solidFill>
            </a:endParaRPr>
          </a:p>
        </p:txBody>
      </p:sp>
    </p:spTree>
    <p:extLst>
      <p:ext uri="{BB962C8B-B14F-4D97-AF65-F5344CB8AC3E}">
        <p14:creationId xmlns:p14="http://schemas.microsoft.com/office/powerpoint/2010/main" xmlns="" val="1238376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6C6BD-0F68-4EDC-BA4D-C18C138F8E3A}"/>
              </a:ext>
            </a:extLst>
          </p:cNvPr>
          <p:cNvSpPr>
            <a:spLocks noGrp="1"/>
          </p:cNvSpPr>
          <p:nvPr>
            <p:ph type="title"/>
          </p:nvPr>
        </p:nvSpPr>
        <p:spPr/>
        <p:txBody>
          <a:bodyPr/>
          <a:lstStyle/>
          <a:p>
            <a:r>
              <a:rPr lang="en-US" b="1" dirty="0" smtClean="0"/>
              <a:t>4. </a:t>
            </a:r>
            <a:r>
              <a:rPr lang="en-US" b="1" dirty="0" err="1" smtClean="0"/>
              <a:t>Mantenimiento</a:t>
            </a:r>
            <a:r>
              <a:rPr lang="en-US" b="1" dirty="0" smtClean="0"/>
              <a:t> de </a:t>
            </a:r>
            <a:r>
              <a:rPr lang="en-US" b="1" dirty="0" err="1" smtClean="0"/>
              <a:t>grandes</a:t>
            </a:r>
            <a:r>
              <a:rPr lang="en-US" b="1" dirty="0" smtClean="0"/>
              <a:t> </a:t>
            </a:r>
            <a:r>
              <a:rPr lang="en-US" b="1" dirty="0" err="1" smtClean="0"/>
              <a:t>sistemas</a:t>
            </a:r>
            <a:r>
              <a:rPr lang="en-US" b="1" dirty="0" smtClean="0"/>
              <a:t> </a:t>
            </a:r>
            <a:r>
              <a:rPr lang="en-US" b="1" dirty="0" smtClean="0"/>
              <a:t>SWH</a:t>
            </a:r>
            <a:endParaRPr lang="en-US" dirty="0"/>
          </a:p>
        </p:txBody>
      </p:sp>
      <p:sp>
        <p:nvSpPr>
          <p:cNvPr id="4" name="Rectangle 3">
            <a:extLst>
              <a:ext uri="{FF2B5EF4-FFF2-40B4-BE49-F238E27FC236}">
                <a16:creationId xmlns:a16="http://schemas.microsoft.com/office/drawing/2014/main" xmlns="" id="{C2A654C5-EF27-43FD-AD4E-7C90C324ABF7}"/>
              </a:ext>
            </a:extLst>
          </p:cNvPr>
          <p:cNvSpPr/>
          <p:nvPr/>
        </p:nvSpPr>
        <p:spPr>
          <a:xfrm>
            <a:off x="432916" y="1557000"/>
            <a:ext cx="5363084" cy="369332"/>
          </a:xfrm>
          <a:prstGeom prst="rect">
            <a:avLst/>
          </a:prstGeom>
        </p:spPr>
        <p:txBody>
          <a:bodyPr wrap="square">
            <a:spAutoFit/>
          </a:bodyPr>
          <a:lstStyle/>
          <a:p>
            <a:pPr marL="285750" indent="-285750">
              <a:buFont typeface="Wingdings" panose="05000000000000000000" pitchFamily="2" charset="2"/>
              <a:buChar char="Ø"/>
            </a:pPr>
            <a:r>
              <a:rPr lang="en-US" b="1" dirty="0" err="1" smtClean="0"/>
              <a:t>Mantenimiento</a:t>
            </a:r>
            <a:r>
              <a:rPr lang="en-US" b="1" dirty="0" smtClean="0"/>
              <a:t> </a:t>
            </a:r>
            <a:r>
              <a:rPr lang="en-US" b="1" dirty="0" err="1" smtClean="0"/>
              <a:t>conforme</a:t>
            </a:r>
            <a:r>
              <a:rPr lang="en-US" b="1" dirty="0" smtClean="0"/>
              <a:t> a la </a:t>
            </a:r>
            <a:r>
              <a:rPr lang="en-US" b="1" dirty="0" err="1" smtClean="0"/>
              <a:t>normativa</a:t>
            </a:r>
            <a:r>
              <a:rPr lang="en-US" b="1" dirty="0" smtClean="0"/>
              <a:t> local</a:t>
            </a:r>
            <a:endParaRPr lang="en-US" b="1" dirty="0"/>
          </a:p>
        </p:txBody>
      </p:sp>
      <p:sp>
        <p:nvSpPr>
          <p:cNvPr id="5" name="Rectangle 4">
            <a:extLst>
              <a:ext uri="{FF2B5EF4-FFF2-40B4-BE49-F238E27FC236}">
                <a16:creationId xmlns:a16="http://schemas.microsoft.com/office/drawing/2014/main" xmlns="" id="{3D2CFD3B-A4A5-4F03-9AD1-D6E6AA05372E}"/>
              </a:ext>
            </a:extLst>
          </p:cNvPr>
          <p:cNvSpPr/>
          <p:nvPr/>
        </p:nvSpPr>
        <p:spPr>
          <a:xfrm>
            <a:off x="734447" y="1958906"/>
            <a:ext cx="7898981" cy="2800767"/>
          </a:xfrm>
          <a:prstGeom prst="rect">
            <a:avLst/>
          </a:prstGeom>
        </p:spPr>
        <p:txBody>
          <a:bodyPr wrap="square">
            <a:spAutoFit/>
          </a:bodyPr>
          <a:lstStyle/>
          <a:p>
            <a:pPr marL="285750" indent="-285750">
              <a:buFont typeface="Wingdings" panose="05000000000000000000" pitchFamily="2" charset="2"/>
              <a:buChar char="§"/>
            </a:pPr>
            <a:r>
              <a:rPr lang="es-ES" sz="1600" b="1" dirty="0" smtClean="0"/>
              <a:t>EL </a:t>
            </a:r>
            <a:r>
              <a:rPr lang="es-ES" sz="1600" b="1" dirty="0" smtClean="0"/>
              <a:t>CASO DE ESPAÑA. </a:t>
            </a:r>
            <a:r>
              <a:rPr lang="es-ES" sz="1600" dirty="0" smtClean="0"/>
              <a:t>Todas las instalaciones térmicas (incluyendo SWH) en el ámbito de aplicación de la normativa vigente (</a:t>
            </a:r>
            <a:r>
              <a:rPr lang="es-ES" sz="1600" b="1" dirty="0" smtClean="0"/>
              <a:t>Código Técnico de la Edificación </a:t>
            </a:r>
            <a:r>
              <a:rPr lang="es-ES" sz="1600" dirty="0" smtClean="0"/>
              <a:t>(CTE) y </a:t>
            </a:r>
            <a:r>
              <a:rPr lang="es-ES" sz="1600" b="1" dirty="0" smtClean="0"/>
              <a:t>Reglamento de Instalaciones Térmicas en Edificios</a:t>
            </a:r>
            <a:r>
              <a:rPr lang="es-ES" sz="1600" dirty="0" smtClean="0"/>
              <a:t> (RITE)) deben incluir un </a:t>
            </a:r>
            <a:r>
              <a:rPr lang="es-ES" sz="1600" b="1" dirty="0" smtClean="0"/>
              <a:t>Manual de Instrucciones, o Manual de Instalación</a:t>
            </a:r>
            <a:r>
              <a:rPr lang="es-ES" sz="1600" dirty="0" smtClean="0"/>
              <a:t> (Manual de Instrucciones) con estos contenidos:</a:t>
            </a:r>
            <a:endParaRPr lang="en-US" sz="1600" dirty="0"/>
          </a:p>
          <a:p>
            <a:pPr marL="625475" lvl="1" indent="-285750">
              <a:buFont typeface="Calibri" panose="020F0502020204030204" pitchFamily="34" charset="0"/>
              <a:buChar char="–"/>
            </a:pPr>
            <a:r>
              <a:rPr lang="es-ES" sz="1600" dirty="0" smtClean="0"/>
              <a:t>El </a:t>
            </a:r>
            <a:r>
              <a:rPr lang="es-ES" sz="1600" dirty="0" smtClean="0"/>
              <a:t>proyecto, o Informe Técnico, con </a:t>
            </a:r>
            <a:r>
              <a:rPr lang="es-ES" sz="1600" dirty="0" smtClean="0"/>
              <a:t>modificaciones </a:t>
            </a:r>
            <a:r>
              <a:rPr lang="es-ES" sz="1600" dirty="0" smtClean="0"/>
              <a:t>durante la instalación, si las hubiera.</a:t>
            </a:r>
          </a:p>
          <a:p>
            <a:pPr marL="625475" lvl="1" indent="-285750">
              <a:buFont typeface="Calibri" panose="020F0502020204030204" pitchFamily="34" charset="0"/>
              <a:buChar char="–"/>
            </a:pPr>
            <a:r>
              <a:rPr lang="es-ES" sz="1600" dirty="0" smtClean="0"/>
              <a:t>Características del rendimiento del sistema.</a:t>
            </a:r>
          </a:p>
          <a:p>
            <a:pPr marL="625475" lvl="1" indent="-285750">
              <a:buFont typeface="Calibri" panose="020F0502020204030204" pitchFamily="34" charset="0"/>
              <a:buChar char="–"/>
            </a:pPr>
            <a:r>
              <a:rPr lang="es-ES" sz="1600" dirty="0" smtClean="0"/>
              <a:t>Recomendaciones de uso y seguridad </a:t>
            </a:r>
          </a:p>
          <a:p>
            <a:pPr marL="625475" lvl="1" indent="-285750">
              <a:buFont typeface="Calibri" panose="020F0502020204030204" pitchFamily="34" charset="0"/>
              <a:buChar char="–"/>
            </a:pPr>
            <a:r>
              <a:rPr lang="es-ES" sz="1600" dirty="0" smtClean="0"/>
              <a:t>Instrucciones.</a:t>
            </a:r>
          </a:p>
          <a:p>
            <a:pPr marL="625475" lvl="1" indent="-285750">
              <a:buFont typeface="Calibri" panose="020F0502020204030204" pitchFamily="34" charset="0"/>
              <a:buChar char="–"/>
            </a:pPr>
            <a:r>
              <a:rPr lang="es-ES" sz="1600" b="1" dirty="0" smtClean="0"/>
              <a:t>Programa de monitoreo y mantenimiento</a:t>
            </a:r>
            <a:r>
              <a:rPr lang="es-ES" sz="1600" dirty="0" smtClean="0"/>
              <a:t>.</a:t>
            </a:r>
          </a:p>
          <a:p>
            <a:pPr marL="625475" lvl="1" indent="-285750">
              <a:buFont typeface="Calibri" panose="020F0502020204030204" pitchFamily="34" charset="0"/>
              <a:buChar char="–"/>
            </a:pPr>
            <a:r>
              <a:rPr lang="es-ES" sz="1600" dirty="0" smtClean="0"/>
              <a:t>Condiciones de garantía.</a:t>
            </a:r>
            <a:endParaRPr lang="en-US" sz="1600" dirty="0"/>
          </a:p>
        </p:txBody>
      </p:sp>
      <p:pic>
        <p:nvPicPr>
          <p:cNvPr id="6" name="Picture 5">
            <a:extLst>
              <a:ext uri="{FF2B5EF4-FFF2-40B4-BE49-F238E27FC236}">
                <a16:creationId xmlns:a16="http://schemas.microsoft.com/office/drawing/2014/main" xmlns="" id="{C2FED718-3A02-44E8-8B02-3944824AF67B}"/>
              </a:ext>
            </a:extLst>
          </p:cNvPr>
          <p:cNvPicPr>
            <a:picLocks noChangeAspect="1"/>
          </p:cNvPicPr>
          <p:nvPr/>
        </p:nvPicPr>
        <p:blipFill>
          <a:blip r:embed="rId2" cstate="print"/>
          <a:stretch>
            <a:fillRect/>
          </a:stretch>
        </p:blipFill>
        <p:spPr>
          <a:xfrm>
            <a:off x="5019457" y="3357000"/>
            <a:ext cx="3613973" cy="2816611"/>
          </a:xfrm>
          <a:prstGeom prst="rect">
            <a:avLst/>
          </a:prstGeom>
          <a:ln>
            <a:solidFill>
              <a:schemeClr val="tx1"/>
            </a:solidFill>
          </a:ln>
        </p:spPr>
      </p:pic>
      <p:sp>
        <p:nvSpPr>
          <p:cNvPr id="8" name="Rectangle 7">
            <a:extLst>
              <a:ext uri="{FF2B5EF4-FFF2-40B4-BE49-F238E27FC236}">
                <a16:creationId xmlns:a16="http://schemas.microsoft.com/office/drawing/2014/main" xmlns="" id="{75901825-76BF-4FCF-9EF1-873974F347C3}"/>
              </a:ext>
            </a:extLst>
          </p:cNvPr>
          <p:cNvSpPr/>
          <p:nvPr/>
        </p:nvSpPr>
        <p:spPr>
          <a:xfrm>
            <a:off x="756000" y="4725000"/>
            <a:ext cx="4320000" cy="1569660"/>
          </a:xfrm>
          <a:prstGeom prst="rect">
            <a:avLst/>
          </a:prstGeom>
        </p:spPr>
        <p:txBody>
          <a:bodyPr wrap="square">
            <a:spAutoFit/>
          </a:bodyPr>
          <a:lstStyle/>
          <a:p>
            <a:pPr marL="285750" lvl="1" indent="-285750">
              <a:buFont typeface="Wingdings" panose="05000000000000000000" pitchFamily="2" charset="2"/>
              <a:buChar char="§"/>
            </a:pPr>
            <a:r>
              <a:rPr lang="es-ES" sz="1600" dirty="0" smtClean="0">
                <a:solidFill>
                  <a:prstClr val="black"/>
                </a:solidFill>
              </a:rPr>
              <a:t>Este </a:t>
            </a:r>
            <a:r>
              <a:rPr lang="es-ES" sz="1600" dirty="0" smtClean="0">
                <a:solidFill>
                  <a:prstClr val="black"/>
                </a:solidFill>
              </a:rPr>
              <a:t>documento se entrega al propietario (o a la comunidad de propietarios) durante la puesta en servicio de la instalación. </a:t>
            </a:r>
            <a:r>
              <a:rPr lang="es-ES" sz="1600" b="1" dirty="0" smtClean="0">
                <a:solidFill>
                  <a:prstClr val="black"/>
                </a:solidFill>
              </a:rPr>
              <a:t>Su objetivo es garantizar el uso, el funcionamiento, la eficiencia y la seguridad del sistema a lo largo de toda su vida útil.</a:t>
            </a:r>
            <a:endParaRPr lang="en-US" sz="1600" b="1" dirty="0">
              <a:solidFill>
                <a:prstClr val="black"/>
              </a:solidFill>
            </a:endParaRPr>
          </a:p>
        </p:txBody>
      </p:sp>
      <p:sp>
        <p:nvSpPr>
          <p:cNvPr id="9" name="Rectangle 8">
            <a:extLst>
              <a:ext uri="{FF2B5EF4-FFF2-40B4-BE49-F238E27FC236}">
                <a16:creationId xmlns:a16="http://schemas.microsoft.com/office/drawing/2014/main" xmlns="" id="{424FCBD6-7045-4346-B1A9-A46D584B9E2B}"/>
              </a:ext>
            </a:extLst>
          </p:cNvPr>
          <p:cNvSpPr/>
          <p:nvPr/>
        </p:nvSpPr>
        <p:spPr>
          <a:xfrm>
            <a:off x="7596000" y="3213000"/>
            <a:ext cx="1296000" cy="33855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lvl="0" indent="-285750">
              <a:buFont typeface="Wingdings" panose="05000000000000000000" pitchFamily="2" charset="2"/>
              <a:buChar char="§"/>
            </a:pPr>
            <a:r>
              <a:rPr lang="en-US" sz="1600" b="1" dirty="0">
                <a:solidFill>
                  <a:prstClr val="black"/>
                </a:solidFill>
              </a:rPr>
              <a:t>EJEMPLO</a:t>
            </a:r>
          </a:p>
        </p:txBody>
      </p:sp>
    </p:spTree>
    <p:extLst>
      <p:ext uri="{BB962C8B-B14F-4D97-AF65-F5344CB8AC3E}">
        <p14:creationId xmlns:p14="http://schemas.microsoft.com/office/powerpoint/2010/main" xmlns="" val="1019657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6FDBC6-CF4F-4987-80A7-A2A05BD46C34}"/>
              </a:ext>
            </a:extLst>
          </p:cNvPr>
          <p:cNvSpPr>
            <a:spLocks noGrp="1"/>
          </p:cNvSpPr>
          <p:nvPr>
            <p:ph type="title"/>
          </p:nvPr>
        </p:nvSpPr>
        <p:spPr/>
        <p:txBody>
          <a:bodyPr/>
          <a:lstStyle/>
          <a:p>
            <a:r>
              <a:rPr lang="en-US" b="1" dirty="0" smtClean="0"/>
              <a:t>4. </a:t>
            </a:r>
            <a:r>
              <a:rPr lang="en-US" b="1" dirty="0" err="1" smtClean="0"/>
              <a:t>Mantenimiento</a:t>
            </a:r>
            <a:r>
              <a:rPr lang="en-US" b="1" dirty="0" smtClean="0"/>
              <a:t> de </a:t>
            </a:r>
            <a:r>
              <a:rPr lang="en-US" b="1" dirty="0" err="1" smtClean="0"/>
              <a:t>grandes</a:t>
            </a:r>
            <a:r>
              <a:rPr lang="en-US" b="1" dirty="0" smtClean="0"/>
              <a:t> </a:t>
            </a:r>
            <a:r>
              <a:rPr lang="en-US" b="1" dirty="0" err="1" smtClean="0"/>
              <a:t>sistemas</a:t>
            </a:r>
            <a:r>
              <a:rPr lang="en-US" b="1" dirty="0" smtClean="0"/>
              <a:t> </a:t>
            </a:r>
            <a:r>
              <a:rPr lang="en-US" b="1" dirty="0" smtClean="0"/>
              <a:t>SWH</a:t>
            </a:r>
            <a:endParaRPr lang="en-US" dirty="0"/>
          </a:p>
        </p:txBody>
      </p:sp>
      <p:sp>
        <p:nvSpPr>
          <p:cNvPr id="4" name="Rectangle 3">
            <a:extLst>
              <a:ext uri="{FF2B5EF4-FFF2-40B4-BE49-F238E27FC236}">
                <a16:creationId xmlns:a16="http://schemas.microsoft.com/office/drawing/2014/main" xmlns="" id="{61226CF6-A917-4A49-8AE8-E348382F27EB}"/>
              </a:ext>
            </a:extLst>
          </p:cNvPr>
          <p:cNvSpPr/>
          <p:nvPr/>
        </p:nvSpPr>
        <p:spPr>
          <a:xfrm>
            <a:off x="468000" y="1485000"/>
            <a:ext cx="6875084" cy="369332"/>
          </a:xfrm>
          <a:prstGeom prst="rect">
            <a:avLst/>
          </a:prstGeom>
        </p:spPr>
        <p:txBody>
          <a:bodyPr wrap="square">
            <a:spAutoFit/>
          </a:bodyPr>
          <a:lstStyle/>
          <a:p>
            <a:pPr marL="285750" indent="-285750"/>
            <a:r>
              <a:rPr lang="es-ES" b="1" dirty="0" smtClean="0"/>
              <a:t>Programa </a:t>
            </a:r>
            <a:r>
              <a:rPr lang="es-ES" b="1" dirty="0" smtClean="0"/>
              <a:t>de Monitoreo y Mantenimiento del </a:t>
            </a:r>
            <a:r>
              <a:rPr lang="es-ES" b="1" dirty="0" smtClean="0"/>
              <a:t>Sistema</a:t>
            </a:r>
            <a:endParaRPr lang="es-ES" b="1" dirty="0" smtClean="0"/>
          </a:p>
        </p:txBody>
      </p:sp>
      <p:sp>
        <p:nvSpPr>
          <p:cNvPr id="5" name="Rectangle 4">
            <a:extLst>
              <a:ext uri="{FF2B5EF4-FFF2-40B4-BE49-F238E27FC236}">
                <a16:creationId xmlns:a16="http://schemas.microsoft.com/office/drawing/2014/main" xmlns="" id="{CCB48FD3-8535-4519-AACD-AE9745DDDD40}"/>
              </a:ext>
            </a:extLst>
          </p:cNvPr>
          <p:cNvSpPr/>
          <p:nvPr/>
        </p:nvSpPr>
        <p:spPr>
          <a:xfrm>
            <a:off x="684000" y="1845000"/>
            <a:ext cx="7952353" cy="4478149"/>
          </a:xfrm>
          <a:prstGeom prst="rect">
            <a:avLst/>
          </a:prstGeom>
        </p:spPr>
        <p:txBody>
          <a:bodyPr wrap="square">
            <a:spAutoFit/>
          </a:bodyPr>
          <a:lstStyle/>
          <a:p>
            <a:pPr marL="285750" indent="-285750">
              <a:buFont typeface="Wingdings" panose="05000000000000000000" pitchFamily="2" charset="2"/>
              <a:buChar char="§"/>
            </a:pPr>
            <a:r>
              <a:rPr lang="es-ES" sz="1500" b="1" dirty="0" smtClean="0"/>
              <a:t>EL </a:t>
            </a:r>
            <a:r>
              <a:rPr lang="es-ES" sz="1500" b="1" dirty="0" smtClean="0"/>
              <a:t>CASO DE ESPAÑA. </a:t>
            </a:r>
            <a:r>
              <a:rPr lang="es-ES" sz="1500" dirty="0" smtClean="0"/>
              <a:t>En cuanto al mantenimiento de los sistemas térmicos, incluyendo el solar, la norma asume </a:t>
            </a:r>
            <a:r>
              <a:rPr lang="es-ES" sz="1500" dirty="0" smtClean="0"/>
              <a:t>qué </a:t>
            </a:r>
            <a:r>
              <a:rPr lang="es-ES" sz="1500" dirty="0" smtClean="0"/>
              <a:t>tres niveles de actividad garantizan el funcionamiento, la fiabilidad, la conservación y la </a:t>
            </a:r>
            <a:r>
              <a:rPr lang="es-ES" sz="1500" dirty="0" smtClean="0"/>
              <a:t>durabilidad</a:t>
            </a:r>
            <a:r>
              <a:rPr lang="es-ES" sz="1500" dirty="0" smtClean="0"/>
              <a:t>:</a:t>
            </a:r>
            <a:endParaRPr lang="en-US" sz="1500" dirty="0"/>
          </a:p>
          <a:p>
            <a:pPr marL="742950" lvl="1" indent="-285750">
              <a:buFont typeface="Calibri" panose="020F0502020204030204" pitchFamily="34" charset="0"/>
              <a:buChar char="–"/>
            </a:pPr>
            <a:r>
              <a:rPr lang="es-ES" sz="1500" b="1" dirty="0" smtClean="0"/>
              <a:t>Monitoreo</a:t>
            </a:r>
            <a:r>
              <a:rPr lang="es-ES" sz="1500" b="1" dirty="0" smtClean="0"/>
              <a:t>. </a:t>
            </a:r>
            <a:r>
              <a:rPr lang="es-ES" sz="1500" dirty="0" smtClean="0"/>
              <a:t>Recoger datos y verificar que los parámetros del sistema son correctos.</a:t>
            </a:r>
          </a:p>
          <a:p>
            <a:pPr marL="742950" lvl="1" indent="-285750">
              <a:buFont typeface="Calibri" panose="020F0502020204030204" pitchFamily="34" charset="0"/>
              <a:buChar char="–"/>
            </a:pPr>
            <a:r>
              <a:rPr lang="es-ES" sz="1500" b="1" dirty="0" smtClean="0"/>
              <a:t>Mantenimiento Preventivo. </a:t>
            </a:r>
          </a:p>
          <a:p>
            <a:pPr marL="742950" lvl="1" indent="-285750">
              <a:buFont typeface="Calibri" panose="020F0502020204030204" pitchFamily="34" charset="0"/>
              <a:buChar char="–"/>
            </a:pPr>
            <a:r>
              <a:rPr lang="es-ES" sz="1500" b="1" dirty="0" smtClean="0"/>
              <a:t>Mantenimiento Correctivo.</a:t>
            </a:r>
            <a:endParaRPr lang="en-US" sz="1500" b="1" dirty="0"/>
          </a:p>
          <a:p>
            <a:pPr marL="285750" indent="-285750">
              <a:buFont typeface="Wingdings" panose="05000000000000000000" pitchFamily="2" charset="2"/>
              <a:buChar char="§"/>
            </a:pPr>
            <a:r>
              <a:rPr lang="es-ES" sz="1500" dirty="0" smtClean="0"/>
              <a:t>Estos </a:t>
            </a:r>
            <a:r>
              <a:rPr lang="es-ES" sz="1500" dirty="0" smtClean="0"/>
              <a:t>tres niveles deben tener asociados los planes correspondientes. Es decir, un </a:t>
            </a:r>
            <a:r>
              <a:rPr lang="es-ES" sz="1500" b="1" dirty="0" smtClean="0"/>
              <a:t>Plan de Monitoreo </a:t>
            </a:r>
            <a:r>
              <a:rPr lang="es-ES" sz="1500" dirty="0" smtClean="0"/>
              <a:t>y un </a:t>
            </a:r>
            <a:r>
              <a:rPr lang="es-ES" sz="1500" b="1" dirty="0" smtClean="0"/>
              <a:t>Plan de Mantenimiento,</a:t>
            </a:r>
            <a:r>
              <a:rPr lang="es-ES" sz="1500" dirty="0" smtClean="0"/>
              <a:t> que son responsabilidad de los propietarios que, a menudo, contratan </a:t>
            </a:r>
            <a:r>
              <a:rPr lang="es-ES" sz="1500" b="1" dirty="0" smtClean="0"/>
              <a:t>servicios especializados y registrados (autorizados)</a:t>
            </a:r>
            <a:r>
              <a:rPr lang="es-ES" sz="1500" dirty="0" smtClean="0"/>
              <a:t>.</a:t>
            </a:r>
          </a:p>
          <a:p>
            <a:pPr marL="285750" indent="-285750">
              <a:buFont typeface="Wingdings" panose="05000000000000000000" pitchFamily="2" charset="2"/>
              <a:buChar char="§"/>
            </a:pPr>
            <a:r>
              <a:rPr lang="es-ES" sz="1500" dirty="0" smtClean="0"/>
              <a:t>La regulación permite que </a:t>
            </a:r>
            <a:r>
              <a:rPr lang="es-ES" sz="1500" b="1" dirty="0" smtClean="0"/>
              <a:t>el monitoreo de los sistemas (térmicos) pueda ser realizado por el propietario</a:t>
            </a:r>
            <a:r>
              <a:rPr lang="es-ES" sz="1500" dirty="0" smtClean="0"/>
              <a:t>, basándose en instrucciones claras en el Manual de Instrucciones y Mantenimiento. Sin embargo, en lo que respecta a la energía solar térmica, esta no es una práctica muy común.</a:t>
            </a:r>
          </a:p>
          <a:p>
            <a:pPr marL="285750" indent="-285750">
              <a:buFont typeface="Wingdings" panose="05000000000000000000" pitchFamily="2" charset="2"/>
              <a:buChar char="§"/>
            </a:pPr>
            <a:r>
              <a:rPr lang="es-ES" sz="1500" dirty="0" smtClean="0"/>
              <a:t>En cuanto al Plan de Mantenimiento, </a:t>
            </a:r>
            <a:r>
              <a:rPr lang="es-ES" sz="1500" b="1" dirty="0" smtClean="0"/>
              <a:t>la normativa establece las operaciones y periodicidades de mantenimiento preventivo</a:t>
            </a:r>
            <a:r>
              <a:rPr lang="es-ES" sz="1500" dirty="0" smtClean="0"/>
              <a:t>, en función básicamente del tamaño del sistema (superficie de captación solar).</a:t>
            </a:r>
          </a:p>
          <a:p>
            <a:pPr marL="285750" indent="-285750">
              <a:buFont typeface="Wingdings" panose="05000000000000000000" pitchFamily="2" charset="2"/>
              <a:buChar char="§"/>
            </a:pPr>
            <a:r>
              <a:rPr lang="es-ES" sz="1500" dirty="0" smtClean="0"/>
              <a:t>El </a:t>
            </a:r>
            <a:r>
              <a:rPr lang="es-ES" sz="1500" b="1" dirty="0" smtClean="0"/>
              <a:t>historial de servicio </a:t>
            </a:r>
            <a:r>
              <a:rPr lang="es-ES" sz="1500" dirty="0" smtClean="0"/>
              <a:t>(reparaciones, reequipamiento, etc.) debe registrarse en el "libro de instalación". </a:t>
            </a:r>
          </a:p>
          <a:p>
            <a:pPr marL="285750" indent="-285750">
              <a:buFont typeface="Wingdings" panose="05000000000000000000" pitchFamily="2" charset="2"/>
              <a:buChar char="§"/>
            </a:pPr>
            <a:r>
              <a:rPr lang="es-ES" sz="1500" b="1" dirty="0" smtClean="0"/>
              <a:t>El incumplimiento de estas obligaciones puede detectarse mediante inspecciones periódicas</a:t>
            </a:r>
            <a:r>
              <a:rPr lang="es-ES" sz="1500" dirty="0" smtClean="0"/>
              <a:t>, que pueden obligar al propietario a realizar los ajustes y cambios necesarios en el sistema.</a:t>
            </a:r>
            <a:endParaRPr lang="en-US" sz="1500" dirty="0"/>
          </a:p>
        </p:txBody>
      </p:sp>
    </p:spTree>
    <p:extLst>
      <p:ext uri="{BB962C8B-B14F-4D97-AF65-F5344CB8AC3E}">
        <p14:creationId xmlns:p14="http://schemas.microsoft.com/office/powerpoint/2010/main" xmlns="" val="1468224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5BF2150-338B-4580-BD7C-180883CEB42B}"/>
              </a:ext>
            </a:extLst>
          </p:cNvPr>
          <p:cNvPicPr>
            <a:picLocks noChangeAspect="1"/>
          </p:cNvPicPr>
          <p:nvPr/>
        </p:nvPicPr>
        <p:blipFill>
          <a:blip r:embed="rId2" cstate="print"/>
          <a:stretch>
            <a:fillRect/>
          </a:stretch>
        </p:blipFill>
        <p:spPr>
          <a:xfrm>
            <a:off x="504916" y="3001200"/>
            <a:ext cx="8243084" cy="3384000"/>
          </a:xfrm>
          <a:prstGeom prst="rect">
            <a:avLst/>
          </a:prstGeom>
        </p:spPr>
      </p:pic>
      <p:sp>
        <p:nvSpPr>
          <p:cNvPr id="2" name="Title 1">
            <a:extLst>
              <a:ext uri="{FF2B5EF4-FFF2-40B4-BE49-F238E27FC236}">
                <a16:creationId xmlns:a16="http://schemas.microsoft.com/office/drawing/2014/main" xmlns="" id="{F056F60E-46E6-42C3-B6CB-2C29A3347656}"/>
              </a:ext>
            </a:extLst>
          </p:cNvPr>
          <p:cNvSpPr>
            <a:spLocks noGrp="1"/>
          </p:cNvSpPr>
          <p:nvPr>
            <p:ph type="title"/>
          </p:nvPr>
        </p:nvSpPr>
        <p:spPr/>
        <p:txBody>
          <a:bodyPr/>
          <a:lstStyle/>
          <a:p>
            <a:r>
              <a:rPr lang="en-US" b="1" dirty="0" smtClean="0"/>
              <a:t>4. </a:t>
            </a:r>
            <a:r>
              <a:rPr lang="en-US" b="1" dirty="0" err="1" smtClean="0"/>
              <a:t>Mantenimiento</a:t>
            </a:r>
            <a:r>
              <a:rPr lang="en-US" b="1" dirty="0" smtClean="0"/>
              <a:t> de </a:t>
            </a:r>
            <a:r>
              <a:rPr lang="en-US" b="1" dirty="0" err="1" smtClean="0"/>
              <a:t>grandes</a:t>
            </a:r>
            <a:r>
              <a:rPr lang="en-US" b="1" dirty="0" smtClean="0"/>
              <a:t> </a:t>
            </a:r>
            <a:r>
              <a:rPr lang="en-US" b="1" dirty="0" err="1" smtClean="0"/>
              <a:t>sistemas</a:t>
            </a:r>
            <a:r>
              <a:rPr lang="en-US" b="1" dirty="0" smtClean="0"/>
              <a:t> </a:t>
            </a:r>
            <a:r>
              <a:rPr lang="en-US" b="1" dirty="0" smtClean="0"/>
              <a:t>SWH</a:t>
            </a:r>
            <a:endParaRPr lang="en-US" dirty="0"/>
          </a:p>
        </p:txBody>
      </p:sp>
      <p:sp>
        <p:nvSpPr>
          <p:cNvPr id="4" name="Rectangle 3">
            <a:extLst>
              <a:ext uri="{FF2B5EF4-FFF2-40B4-BE49-F238E27FC236}">
                <a16:creationId xmlns:a16="http://schemas.microsoft.com/office/drawing/2014/main" xmlns="" id="{2DE941C6-F581-4CAE-97F2-712914543948}"/>
              </a:ext>
            </a:extLst>
          </p:cNvPr>
          <p:cNvSpPr/>
          <p:nvPr/>
        </p:nvSpPr>
        <p:spPr>
          <a:xfrm>
            <a:off x="432916" y="1557000"/>
            <a:ext cx="8099084" cy="369332"/>
          </a:xfrm>
          <a:prstGeom prst="rect">
            <a:avLst/>
          </a:prstGeom>
        </p:spPr>
        <p:txBody>
          <a:bodyPr wrap="square">
            <a:spAutoFit/>
          </a:bodyPr>
          <a:lstStyle/>
          <a:p>
            <a:pPr marL="285750" indent="-285750">
              <a:buFont typeface="Wingdings" panose="05000000000000000000" pitchFamily="2" charset="2"/>
              <a:buChar char="Ø"/>
            </a:pPr>
            <a:r>
              <a:rPr lang="es-ES" b="1" dirty="0" smtClean="0"/>
              <a:t>Programa </a:t>
            </a:r>
            <a:r>
              <a:rPr lang="es-ES" b="1" dirty="0" smtClean="0"/>
              <a:t>de Monitoreo y Mantenimiento del Sistema</a:t>
            </a:r>
            <a:endParaRPr lang="en-US" b="1" dirty="0"/>
          </a:p>
        </p:txBody>
      </p:sp>
      <p:sp>
        <p:nvSpPr>
          <p:cNvPr id="7" name="Rectangle 6">
            <a:extLst>
              <a:ext uri="{FF2B5EF4-FFF2-40B4-BE49-F238E27FC236}">
                <a16:creationId xmlns:a16="http://schemas.microsoft.com/office/drawing/2014/main" xmlns="" id="{DF7D0843-EAD2-43EB-9B6E-87CF6D6C69EF}"/>
              </a:ext>
            </a:extLst>
          </p:cNvPr>
          <p:cNvSpPr/>
          <p:nvPr/>
        </p:nvSpPr>
        <p:spPr>
          <a:xfrm>
            <a:off x="723335" y="1946207"/>
            <a:ext cx="7952353" cy="1077218"/>
          </a:xfrm>
          <a:prstGeom prst="rect">
            <a:avLst/>
          </a:prstGeom>
        </p:spPr>
        <p:txBody>
          <a:bodyPr wrap="square">
            <a:spAutoFit/>
          </a:bodyPr>
          <a:lstStyle/>
          <a:p>
            <a:pPr marL="285750" indent="-285750">
              <a:buFont typeface="Wingdings" panose="05000000000000000000" pitchFamily="2" charset="2"/>
              <a:buChar char="§"/>
            </a:pPr>
            <a:r>
              <a:rPr lang="es-ES" sz="1600" b="1" dirty="0" smtClean="0"/>
              <a:t>EL </a:t>
            </a:r>
            <a:r>
              <a:rPr lang="es-ES" sz="1600" b="1" dirty="0" smtClean="0"/>
              <a:t>CASO DE ESPAÑA. </a:t>
            </a:r>
            <a:r>
              <a:rPr lang="es-ES" sz="1600" dirty="0" smtClean="0"/>
              <a:t>Son "contenidos mínimos" del Plan de Mantenimiento Preventivo según la legislación vigente. Las empresas de servicios se ven obligadas a incluir este servicio básico en sus contratos.  Asimismo, </a:t>
            </a:r>
            <a:r>
              <a:rPr lang="es-ES" sz="1600" b="1" dirty="0" smtClean="0"/>
              <a:t>el </a:t>
            </a:r>
            <a:r>
              <a:rPr lang="es-ES" sz="1600" b="1" dirty="0" smtClean="0"/>
              <a:t>reglamento establece </a:t>
            </a:r>
            <a:r>
              <a:rPr lang="es-ES" sz="1600" b="1" dirty="0" smtClean="0"/>
              <a:t>coberturas mínimas de garantías</a:t>
            </a:r>
            <a:r>
              <a:rPr lang="es-ES" sz="1600" dirty="0" smtClean="0"/>
              <a:t>, derechos y obligaciones para instaladores, fabricantes y propietarios.</a:t>
            </a:r>
            <a:endParaRPr lang="en-US" sz="1600" dirty="0"/>
          </a:p>
        </p:txBody>
      </p:sp>
    </p:spTree>
    <p:extLst>
      <p:ext uri="{BB962C8B-B14F-4D97-AF65-F5344CB8AC3E}">
        <p14:creationId xmlns:p14="http://schemas.microsoft.com/office/powerpoint/2010/main" xmlns="" val="3091134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6FAB17-5941-4A28-A6AC-86D3977CD0D4}"/>
              </a:ext>
            </a:extLst>
          </p:cNvPr>
          <p:cNvSpPr>
            <a:spLocks noGrp="1"/>
          </p:cNvSpPr>
          <p:nvPr>
            <p:ph type="title"/>
          </p:nvPr>
        </p:nvSpPr>
        <p:spPr/>
        <p:txBody>
          <a:bodyPr/>
          <a:lstStyle/>
          <a:p>
            <a:r>
              <a:rPr lang="en-US" b="1" dirty="0" err="1" smtClean="0"/>
              <a:t>Resumen</a:t>
            </a:r>
            <a:endParaRPr lang="en-US" b="1" dirty="0"/>
          </a:p>
        </p:txBody>
      </p:sp>
      <p:sp>
        <p:nvSpPr>
          <p:cNvPr id="96" name="Rectangle 95">
            <a:extLst>
              <a:ext uri="{FF2B5EF4-FFF2-40B4-BE49-F238E27FC236}">
                <a16:creationId xmlns:a16="http://schemas.microsoft.com/office/drawing/2014/main" xmlns="" id="{24540D4F-5E4E-4EC7-9493-3E9F6AC0CECD}"/>
              </a:ext>
            </a:extLst>
          </p:cNvPr>
          <p:cNvSpPr/>
          <p:nvPr/>
        </p:nvSpPr>
        <p:spPr>
          <a:xfrm>
            <a:off x="396000" y="1413000"/>
            <a:ext cx="6659084" cy="369332"/>
          </a:xfrm>
          <a:prstGeom prst="rect">
            <a:avLst/>
          </a:prstGeom>
        </p:spPr>
        <p:txBody>
          <a:bodyPr wrap="square">
            <a:spAutoFit/>
          </a:bodyPr>
          <a:lstStyle/>
          <a:p>
            <a:r>
              <a:rPr lang="es-ES" dirty="0" smtClean="0"/>
              <a:t>Ideas </a:t>
            </a:r>
            <a:r>
              <a:rPr lang="es-ES" dirty="0" smtClean="0"/>
              <a:t>importantes que se abordan en esta unidad:</a:t>
            </a:r>
            <a:endParaRPr lang="en-US" dirty="0"/>
          </a:p>
        </p:txBody>
      </p:sp>
      <p:sp>
        <p:nvSpPr>
          <p:cNvPr id="97" name="Rectangle 96">
            <a:extLst>
              <a:ext uri="{FF2B5EF4-FFF2-40B4-BE49-F238E27FC236}">
                <a16:creationId xmlns:a16="http://schemas.microsoft.com/office/drawing/2014/main" xmlns="" id="{8B7FE423-9A16-47BC-AC0A-C9D63498962A}"/>
              </a:ext>
            </a:extLst>
          </p:cNvPr>
          <p:cNvSpPr/>
          <p:nvPr/>
        </p:nvSpPr>
        <p:spPr>
          <a:xfrm>
            <a:off x="468000" y="1773000"/>
            <a:ext cx="8207688" cy="4832092"/>
          </a:xfrm>
          <a:prstGeom prst="rect">
            <a:avLst/>
          </a:prstGeom>
        </p:spPr>
        <p:txBody>
          <a:bodyPr wrap="square">
            <a:spAutoFit/>
          </a:bodyPr>
          <a:lstStyle/>
          <a:p>
            <a:pPr marL="285750" indent="-285750">
              <a:buFont typeface="Wingdings" panose="05000000000000000000" pitchFamily="2" charset="2"/>
              <a:buChar char="§"/>
            </a:pPr>
            <a:r>
              <a:rPr lang="es-ES" sz="1400" b="1" dirty="0" smtClean="0"/>
              <a:t>Como </a:t>
            </a:r>
            <a:r>
              <a:rPr lang="es-ES" sz="1400" b="1" dirty="0" smtClean="0"/>
              <a:t>ocurre con cualquier otro activo importante en contextos industriales o de servicio, el mantenimiento preventivo y correctivo es, en conjunto, una estrategia rentable (punto de vista de los propietarios), que hace posible su explotación continua a lo largo de la vida útil de su diseño.</a:t>
            </a:r>
          </a:p>
          <a:p>
            <a:pPr marL="285750" indent="-285750">
              <a:buFont typeface="Wingdings" panose="05000000000000000000" pitchFamily="2" charset="2"/>
              <a:buChar char="§"/>
            </a:pPr>
            <a:r>
              <a:rPr lang="es-ES" sz="1400" b="1" dirty="0" smtClean="0"/>
              <a:t>El objetivo del mantenimiento preventivo, o servicio, es preservar el sistema SWH en un nivel aceptable de rendimiento y aumentar su vida útil mediante la comprobación visual, la medición, la supervisión, la reparación, el reequipamiento y/o la actualización.</a:t>
            </a:r>
          </a:p>
          <a:p>
            <a:pPr marL="285750" indent="-285750">
              <a:buFont typeface="Wingdings" panose="05000000000000000000" pitchFamily="2" charset="2"/>
              <a:buChar char="§"/>
            </a:pPr>
            <a:r>
              <a:rPr lang="es-ES" sz="1400" b="1" dirty="0" smtClean="0"/>
              <a:t>El objetivo del mantenimiento correctivo, o solución de problemas y reparación, es devolver el sistema SWH a su funcionamiento y eficiencia normales después de las averías, mediante la resolución sistemática de problemas, incluyendo el diagnóstico basado en los síntomas, la </a:t>
            </a:r>
            <a:r>
              <a:rPr lang="es-ES" sz="1400" b="1" dirty="0" smtClean="0"/>
              <a:t>reparación/reemplazo/reinstalación </a:t>
            </a:r>
            <a:r>
              <a:rPr lang="es-ES" sz="1400" b="1" dirty="0" smtClean="0"/>
              <a:t>y la prueba.</a:t>
            </a:r>
          </a:p>
          <a:p>
            <a:pPr marL="285750" indent="-285750">
              <a:buFont typeface="Wingdings" panose="05000000000000000000" pitchFamily="2" charset="2"/>
              <a:buChar char="§"/>
            </a:pPr>
            <a:r>
              <a:rPr lang="es-ES" sz="1400" b="1" dirty="0" smtClean="0"/>
              <a:t>El mantenimiento y la resolución de problemas de un sistema SWH se pueden realizar a diferentes niveles. Las operaciones de primer nivel son simples y pueden ser realizadas por propietarios y usuarios, pero en la mayoría de los casos, el mantenimiento es una cuestión de subcontratación y contratación de empresas especializadas y profesionales que tienen un amplio y profundo conocimiento de las instalaciones de SWH.</a:t>
            </a:r>
          </a:p>
          <a:p>
            <a:pPr marL="285750" indent="-285750">
              <a:buFont typeface="Wingdings" panose="05000000000000000000" pitchFamily="2" charset="2"/>
              <a:buChar char="§"/>
            </a:pPr>
            <a:r>
              <a:rPr lang="es-ES" sz="1400" b="1" dirty="0" smtClean="0"/>
              <a:t>Las preocupaciones generales relacionadas con el servicio de los sistemas SWH son la prevención de incrustaciones, corrosión, congelación y sobrecalentamiento. Las fallas de los sistemas SWH están asociadas a los subsistemas principales (colectores, control, bomba, tubería y válvulas) y dependen de las condiciones del sitio y del uso.</a:t>
            </a:r>
          </a:p>
          <a:p>
            <a:pPr marL="285750" indent="-285750">
              <a:buFont typeface="Wingdings" panose="05000000000000000000" pitchFamily="2" charset="2"/>
              <a:buChar char="§"/>
            </a:pPr>
            <a:r>
              <a:rPr lang="es-ES" sz="1400" b="1" dirty="0" smtClean="0"/>
              <a:t>El mantenimiento de los sistemas SWH es diferente según la tecnología y el tamaño. El mantenimiento de los sistemas SWH a gran escala puede ser regulado.</a:t>
            </a:r>
          </a:p>
          <a:p>
            <a:pPr marL="285750" indent="-285750">
              <a:buFont typeface="Wingdings" panose="05000000000000000000" pitchFamily="2" charset="2"/>
              <a:buChar char="§"/>
            </a:pPr>
            <a:endParaRPr lang="en-US" sz="1400" dirty="0"/>
          </a:p>
        </p:txBody>
      </p:sp>
    </p:spTree>
    <p:extLst>
      <p:ext uri="{BB962C8B-B14F-4D97-AF65-F5344CB8AC3E}">
        <p14:creationId xmlns:p14="http://schemas.microsoft.com/office/powerpoint/2010/main" xmlns="" val="281490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6FB6C6-45F2-43ED-8B5E-E17C2B7FB35D}"/>
              </a:ext>
            </a:extLst>
          </p:cNvPr>
          <p:cNvSpPr>
            <a:spLocks noGrp="1"/>
          </p:cNvSpPr>
          <p:nvPr>
            <p:ph type="title"/>
          </p:nvPr>
        </p:nvSpPr>
        <p:spPr/>
        <p:txBody>
          <a:bodyPr/>
          <a:lstStyle/>
          <a:p>
            <a:r>
              <a:rPr lang="en-US" dirty="0" err="1" smtClean="0"/>
              <a:t>Bibliografía</a:t>
            </a:r>
            <a:endParaRPr lang="en-US" dirty="0"/>
          </a:p>
        </p:txBody>
      </p:sp>
      <p:sp>
        <p:nvSpPr>
          <p:cNvPr id="4" name="Rectangle 3">
            <a:extLst>
              <a:ext uri="{FF2B5EF4-FFF2-40B4-BE49-F238E27FC236}">
                <a16:creationId xmlns:a16="http://schemas.microsoft.com/office/drawing/2014/main" xmlns="" id="{76916603-A31C-4125-B814-8BD241D2EAB5}"/>
              </a:ext>
            </a:extLst>
          </p:cNvPr>
          <p:cNvSpPr/>
          <p:nvPr/>
        </p:nvSpPr>
        <p:spPr>
          <a:xfrm>
            <a:off x="395288" y="1629000"/>
            <a:ext cx="8291512" cy="3785652"/>
          </a:xfrm>
          <a:prstGeom prst="rect">
            <a:avLst/>
          </a:prstGeom>
        </p:spPr>
        <p:txBody>
          <a:bodyPr wrap="square">
            <a:spAutoFit/>
          </a:bodyPr>
          <a:lstStyle/>
          <a:p>
            <a:pPr marL="285750" indent="-285750">
              <a:buFont typeface="Wingdings" panose="05000000000000000000" pitchFamily="2" charset="2"/>
              <a:buChar char="§"/>
            </a:pPr>
            <a:r>
              <a:rPr lang="en-US" sz="1600" dirty="0" err="1" smtClean="0">
                <a:solidFill>
                  <a:prstClr val="black"/>
                </a:solidFill>
                <a:cs typeface="Arial" pitchFamily="34" charset="0"/>
              </a:rPr>
              <a:t>Información</a:t>
            </a:r>
            <a:r>
              <a:rPr lang="en-US" sz="1600" dirty="0" smtClean="0">
                <a:solidFill>
                  <a:prstClr val="black"/>
                </a:solidFill>
                <a:cs typeface="Arial" pitchFamily="34" charset="0"/>
              </a:rPr>
              <a:t> </a:t>
            </a:r>
            <a:r>
              <a:rPr lang="en-US" sz="1600" dirty="0" smtClean="0">
                <a:solidFill>
                  <a:prstClr val="black"/>
                </a:solidFill>
                <a:cs typeface="Arial" pitchFamily="34" charset="0"/>
              </a:rPr>
              <a:t>y </a:t>
            </a:r>
            <a:r>
              <a:rPr lang="en-US" sz="1600" dirty="0" err="1" smtClean="0">
                <a:solidFill>
                  <a:prstClr val="black"/>
                </a:solidFill>
                <a:cs typeface="Arial" pitchFamily="34" charset="0"/>
              </a:rPr>
              <a:t>recursos</a:t>
            </a:r>
            <a:r>
              <a:rPr lang="en-US" sz="1600" dirty="0" smtClean="0">
                <a:solidFill>
                  <a:prstClr val="black"/>
                </a:solidFill>
                <a:cs typeface="Arial" pitchFamily="34" charset="0"/>
              </a:rPr>
              <a:t> </a:t>
            </a:r>
            <a:r>
              <a:rPr lang="en-US" sz="1600" dirty="0" err="1" smtClean="0">
                <a:solidFill>
                  <a:prstClr val="black"/>
                </a:solidFill>
                <a:cs typeface="Arial" pitchFamily="34" charset="0"/>
              </a:rPr>
              <a:t>adicionales</a:t>
            </a:r>
            <a:r>
              <a:rPr lang="en-US" sz="1600" dirty="0" smtClean="0">
                <a:solidFill>
                  <a:prstClr val="black"/>
                </a:solidFill>
                <a:cs typeface="Arial" pitchFamily="34" charset="0"/>
              </a:rPr>
              <a:t>:</a:t>
            </a:r>
            <a:endParaRPr lang="en-US" sz="1600" dirty="0">
              <a:solidFill>
                <a:prstClr val="black"/>
              </a:solidFill>
              <a:cs typeface="Arial" pitchFamily="34" charset="0"/>
            </a:endParaRPr>
          </a:p>
          <a:p>
            <a:pPr marL="285750" indent="-285750">
              <a:buFont typeface="Wingdings" panose="05000000000000000000" pitchFamily="2" charset="2"/>
              <a:buChar char="§"/>
            </a:pPr>
            <a:endParaRPr lang="en-US" sz="1600" dirty="0">
              <a:solidFill>
                <a:prstClr val="black"/>
              </a:solidFill>
              <a:cs typeface="Arial" pitchFamily="34" charset="0"/>
            </a:endParaRPr>
          </a:p>
          <a:p>
            <a:pPr marL="1257300" lvl="2" indent="-342900">
              <a:buFont typeface="+mj-lt"/>
              <a:buAutoNum type="arabicPeriod"/>
            </a:pPr>
            <a:r>
              <a:rPr lang="es-ES" sz="1600" dirty="0" smtClean="0">
                <a:solidFill>
                  <a:prstClr val="black"/>
                </a:solidFill>
                <a:cs typeface="Arial" pitchFamily="34" charset="0"/>
              </a:rPr>
              <a:t>Ejemplo </a:t>
            </a:r>
            <a:r>
              <a:rPr lang="es-ES" sz="1600" dirty="0" smtClean="0">
                <a:solidFill>
                  <a:prstClr val="black"/>
                </a:solidFill>
                <a:cs typeface="Arial" pitchFamily="34" charset="0"/>
              </a:rPr>
              <a:t>de Manual de Instalación y Mantenimiento del fabricante típico, para análisis de información (Marca: </a:t>
            </a:r>
            <a:r>
              <a:rPr lang="es-ES" sz="1600" dirty="0" err="1" smtClean="0">
                <a:solidFill>
                  <a:prstClr val="black"/>
                </a:solidFill>
                <a:cs typeface="Arial" pitchFamily="34" charset="0"/>
              </a:rPr>
              <a:t>Cirrex</a:t>
            </a:r>
            <a:r>
              <a:rPr lang="es-ES" sz="1600" dirty="0" smtClean="0">
                <a:solidFill>
                  <a:prstClr val="black"/>
                </a:solidFill>
                <a:cs typeface="Arial" pitchFamily="34" charset="0"/>
              </a:rPr>
              <a:t>)</a:t>
            </a:r>
            <a:endParaRPr lang="en-US" sz="1600" dirty="0">
              <a:solidFill>
                <a:prstClr val="black"/>
              </a:solidFill>
              <a:cs typeface="Arial" pitchFamily="34" charset="0"/>
            </a:endParaRPr>
          </a:p>
          <a:p>
            <a:pPr marL="1714500" lvl="3" indent="-342900">
              <a:buFont typeface="Arial" panose="020B0604020202020204" pitchFamily="34" charset="0"/>
              <a:buChar char="•"/>
            </a:pPr>
            <a:r>
              <a:rPr lang="en-US" sz="1600" dirty="0" err="1" smtClean="0">
                <a:solidFill>
                  <a:prstClr val="black"/>
                </a:solidFill>
                <a:cs typeface="Arial" pitchFamily="34" charset="0"/>
              </a:rPr>
              <a:t>Disponible</a:t>
            </a:r>
            <a:r>
              <a:rPr lang="en-US" sz="1600" i="1" dirty="0" smtClean="0">
                <a:solidFill>
                  <a:prstClr val="black"/>
                </a:solidFill>
              </a:rPr>
              <a:t> </a:t>
            </a:r>
            <a:r>
              <a:rPr lang="en-US" sz="1600" dirty="0" err="1" smtClean="0">
                <a:solidFill>
                  <a:prstClr val="black"/>
                </a:solidFill>
                <a:hlinkClick r:id="rId2"/>
              </a:rPr>
              <a:t>aquí</a:t>
            </a:r>
            <a:r>
              <a:rPr lang="en-US" sz="1600" dirty="0" smtClean="0">
                <a:solidFill>
                  <a:prstClr val="black"/>
                </a:solidFill>
              </a:rPr>
              <a:t>.</a:t>
            </a:r>
            <a:endParaRPr lang="en-US" sz="1600" dirty="0">
              <a:solidFill>
                <a:prstClr val="black"/>
              </a:solidFill>
            </a:endParaRPr>
          </a:p>
          <a:p>
            <a:pPr marL="1257300" lvl="2" indent="-342900">
              <a:buFont typeface="+mj-lt"/>
              <a:buAutoNum type="arabicPeriod"/>
            </a:pPr>
            <a:r>
              <a:rPr lang="es-ES" sz="1600" dirty="0" smtClean="0">
                <a:solidFill>
                  <a:prstClr val="black"/>
                </a:solidFill>
                <a:cs typeface="Arial" pitchFamily="34" charset="0"/>
              </a:rPr>
              <a:t>Ejemplo </a:t>
            </a:r>
            <a:r>
              <a:rPr lang="es-ES" sz="1600" dirty="0" smtClean="0">
                <a:solidFill>
                  <a:prstClr val="black"/>
                </a:solidFill>
                <a:cs typeface="Arial" pitchFamily="34" charset="0"/>
              </a:rPr>
              <a:t>de una empresa típica de mantenimiento y reparación (fontanería), para el análisis de los servicios ofrecidos y las condiciones relacionadas con los sistemas SWH (empresa: BWS)</a:t>
            </a:r>
            <a:endParaRPr lang="en-US" sz="1600" dirty="0">
              <a:solidFill>
                <a:prstClr val="black"/>
              </a:solidFill>
              <a:cs typeface="Arial" pitchFamily="34" charset="0"/>
            </a:endParaRPr>
          </a:p>
          <a:p>
            <a:pPr marL="1714500" lvl="3" indent="-342900">
              <a:buFont typeface="Arial" panose="020B0604020202020204" pitchFamily="34" charset="0"/>
              <a:buChar char="•"/>
            </a:pPr>
            <a:r>
              <a:rPr lang="en-US" sz="1600" dirty="0" err="1" smtClean="0">
                <a:solidFill>
                  <a:prstClr val="black"/>
                </a:solidFill>
                <a:cs typeface="Arial" pitchFamily="34" charset="0"/>
              </a:rPr>
              <a:t>Sitio</a:t>
            </a:r>
            <a:r>
              <a:rPr lang="en-US" sz="1600" dirty="0" smtClean="0">
                <a:solidFill>
                  <a:prstClr val="black"/>
                </a:solidFill>
                <a:cs typeface="Arial" pitchFamily="34" charset="0"/>
              </a:rPr>
              <a:t> Web </a:t>
            </a:r>
            <a:r>
              <a:rPr lang="en-US" sz="1600" dirty="0" err="1" smtClean="0">
                <a:solidFill>
                  <a:prstClr val="black"/>
                </a:solidFill>
                <a:hlinkClick r:id="rId3"/>
              </a:rPr>
              <a:t>aquí</a:t>
            </a:r>
            <a:r>
              <a:rPr lang="en-US" sz="1600" dirty="0" smtClean="0">
                <a:solidFill>
                  <a:prstClr val="black"/>
                </a:solidFill>
              </a:rPr>
              <a:t>.</a:t>
            </a:r>
            <a:endParaRPr lang="en-US" sz="1600" dirty="0">
              <a:solidFill>
                <a:prstClr val="black"/>
              </a:solidFill>
            </a:endParaRPr>
          </a:p>
          <a:p>
            <a:pPr marL="1257300" lvl="2" indent="-342900">
              <a:buFont typeface="+mj-lt"/>
              <a:buAutoNum type="arabicPeriod"/>
            </a:pPr>
            <a:r>
              <a:rPr lang="es-ES" sz="1600" dirty="0" smtClean="0">
                <a:solidFill>
                  <a:prstClr val="black"/>
                </a:solidFill>
                <a:cs typeface="Arial" pitchFamily="34" charset="0"/>
              </a:rPr>
              <a:t>Videos </a:t>
            </a:r>
            <a:r>
              <a:rPr lang="es-ES" sz="1600" dirty="0" smtClean="0">
                <a:solidFill>
                  <a:prstClr val="black"/>
                </a:solidFill>
                <a:cs typeface="Arial" pitchFamily="34" charset="0"/>
              </a:rPr>
              <a:t>de </a:t>
            </a:r>
            <a:r>
              <a:rPr lang="es-ES" sz="1600" dirty="0" err="1" smtClean="0">
                <a:solidFill>
                  <a:prstClr val="black"/>
                </a:solidFill>
                <a:cs typeface="Arial" pitchFamily="34" charset="0"/>
              </a:rPr>
              <a:t>YouTube</a:t>
            </a:r>
            <a:r>
              <a:rPr lang="es-ES" sz="1600" dirty="0" smtClean="0">
                <a:solidFill>
                  <a:prstClr val="black"/>
                </a:solidFill>
                <a:cs typeface="Arial" pitchFamily="34" charset="0"/>
              </a:rPr>
              <a:t> sobre mantenimiento y reparación de SWH (Marca: </a:t>
            </a:r>
            <a:r>
              <a:rPr lang="es-ES" sz="1600" dirty="0" err="1" smtClean="0">
                <a:solidFill>
                  <a:prstClr val="black"/>
                </a:solidFill>
                <a:cs typeface="Arial" pitchFamily="34" charset="0"/>
              </a:rPr>
              <a:t>SolaHart</a:t>
            </a:r>
            <a:r>
              <a:rPr lang="es-ES" sz="1600" dirty="0" smtClean="0">
                <a:solidFill>
                  <a:prstClr val="black"/>
                </a:solidFill>
                <a:cs typeface="Arial" pitchFamily="34" charset="0"/>
              </a:rPr>
              <a:t>)</a:t>
            </a:r>
            <a:endParaRPr lang="en-US" sz="1600" dirty="0">
              <a:solidFill>
                <a:prstClr val="black"/>
              </a:solidFill>
              <a:cs typeface="Arial" pitchFamily="34" charset="0"/>
            </a:endParaRPr>
          </a:p>
          <a:p>
            <a:pPr marL="1714500" lvl="3" indent="-342900">
              <a:buFont typeface="Arial" panose="020B0604020202020204" pitchFamily="34" charset="0"/>
              <a:buChar char="•"/>
            </a:pPr>
            <a:r>
              <a:rPr lang="en-US" sz="1600" dirty="0" err="1" smtClean="0">
                <a:solidFill>
                  <a:prstClr val="black"/>
                </a:solidFill>
                <a:cs typeface="Arial" pitchFamily="34" charset="0"/>
              </a:rPr>
              <a:t>Disponible</a:t>
            </a:r>
            <a:r>
              <a:rPr lang="en-US" sz="1600" i="1" dirty="0" smtClean="0">
                <a:solidFill>
                  <a:prstClr val="black"/>
                </a:solidFill>
              </a:rPr>
              <a:t> </a:t>
            </a:r>
            <a:r>
              <a:rPr lang="en-US" sz="1600" dirty="0" err="1" smtClean="0">
                <a:solidFill>
                  <a:prstClr val="black"/>
                </a:solidFill>
                <a:hlinkClick r:id="rId4"/>
              </a:rPr>
              <a:t>aquí</a:t>
            </a:r>
            <a:r>
              <a:rPr lang="en-US" sz="1600" dirty="0" smtClean="0">
                <a:solidFill>
                  <a:prstClr val="black"/>
                </a:solidFill>
              </a:rPr>
              <a:t>.</a:t>
            </a:r>
            <a:endParaRPr lang="en-US" sz="1600" dirty="0">
              <a:solidFill>
                <a:prstClr val="black"/>
              </a:solidFill>
            </a:endParaRPr>
          </a:p>
          <a:p>
            <a:pPr marL="1714500" lvl="3" indent="-342900">
              <a:buFont typeface="Arial" panose="020B0604020202020204" pitchFamily="34" charset="0"/>
              <a:buChar char="•"/>
            </a:pPr>
            <a:r>
              <a:rPr lang="en-US" sz="1600" dirty="0" err="1" smtClean="0">
                <a:solidFill>
                  <a:prstClr val="black"/>
                </a:solidFill>
              </a:rPr>
              <a:t>Disponible</a:t>
            </a:r>
            <a:r>
              <a:rPr lang="en-US" sz="1600" dirty="0" smtClean="0">
                <a:solidFill>
                  <a:prstClr val="black"/>
                </a:solidFill>
              </a:rPr>
              <a:t> </a:t>
            </a:r>
            <a:r>
              <a:rPr lang="en-US" sz="1600" dirty="0" err="1" smtClean="0">
                <a:solidFill>
                  <a:prstClr val="black"/>
                </a:solidFill>
                <a:hlinkClick r:id="rId5"/>
              </a:rPr>
              <a:t>aquí</a:t>
            </a:r>
            <a:r>
              <a:rPr lang="en-US" sz="1600" dirty="0" smtClean="0">
                <a:solidFill>
                  <a:prstClr val="black"/>
                </a:solidFill>
              </a:rPr>
              <a:t>.</a:t>
            </a:r>
            <a:endParaRPr lang="en-US" sz="1600" dirty="0">
              <a:solidFill>
                <a:prstClr val="black"/>
              </a:solidFill>
            </a:endParaRPr>
          </a:p>
          <a:p>
            <a:pPr marL="1257300" lvl="2" indent="-342900">
              <a:buFont typeface="+mj-lt"/>
              <a:buAutoNum type="arabicPeriod"/>
            </a:pPr>
            <a:r>
              <a:rPr lang="es-ES" sz="1600" dirty="0" smtClean="0">
                <a:solidFill>
                  <a:prstClr val="black"/>
                </a:solidFill>
                <a:cs typeface="Arial" pitchFamily="34" charset="0"/>
              </a:rPr>
              <a:t>Antiguo </a:t>
            </a:r>
            <a:r>
              <a:rPr lang="es-ES" sz="1600" dirty="0" smtClean="0">
                <a:solidFill>
                  <a:prstClr val="black"/>
                </a:solidFill>
                <a:cs typeface="Arial" pitchFamily="34" charset="0"/>
              </a:rPr>
              <a:t>manual sobre sistemas solares térmicos pero completo, y todavía útil. Secciones recomendables sobre la resolución de problemas.</a:t>
            </a:r>
            <a:endParaRPr lang="en-US" sz="1600" dirty="0">
              <a:solidFill>
                <a:prstClr val="black"/>
              </a:solidFill>
              <a:cs typeface="Arial" pitchFamily="34" charset="0"/>
            </a:endParaRPr>
          </a:p>
          <a:p>
            <a:pPr marL="1714500" lvl="3" indent="-342900">
              <a:buFont typeface="Arial" panose="020B0604020202020204" pitchFamily="34" charset="0"/>
              <a:buChar char="•"/>
            </a:pPr>
            <a:r>
              <a:rPr lang="en-US" sz="1600" dirty="0" err="1" smtClean="0">
                <a:solidFill>
                  <a:prstClr val="black"/>
                </a:solidFill>
                <a:cs typeface="Arial" pitchFamily="34" charset="0"/>
              </a:rPr>
              <a:t>Disponible</a:t>
            </a:r>
            <a:r>
              <a:rPr lang="en-US" sz="1600" dirty="0" smtClean="0">
                <a:solidFill>
                  <a:prstClr val="black"/>
                </a:solidFill>
                <a:cs typeface="Arial" pitchFamily="34" charset="0"/>
              </a:rPr>
              <a:t> gratis</a:t>
            </a:r>
            <a:r>
              <a:rPr lang="en-US" sz="1600" i="1" dirty="0" smtClean="0">
                <a:solidFill>
                  <a:prstClr val="black"/>
                </a:solidFill>
              </a:rPr>
              <a:t> </a:t>
            </a:r>
            <a:r>
              <a:rPr lang="en-US" sz="1600" dirty="0" err="1" smtClean="0">
                <a:solidFill>
                  <a:prstClr val="black"/>
                </a:solidFill>
                <a:hlinkClick r:id="rId6"/>
              </a:rPr>
              <a:t>aquí</a:t>
            </a:r>
            <a:r>
              <a:rPr lang="en-US" sz="1600" dirty="0" smtClean="0">
                <a:solidFill>
                  <a:prstClr val="black"/>
                </a:solidFill>
              </a:rPr>
              <a:t>.</a:t>
            </a:r>
            <a:endParaRPr lang="en-US" sz="1600" dirty="0">
              <a:solidFill>
                <a:prstClr val="black"/>
              </a:solidFill>
            </a:endParaRPr>
          </a:p>
        </p:txBody>
      </p:sp>
    </p:spTree>
    <p:extLst>
      <p:ext uri="{BB962C8B-B14F-4D97-AF65-F5344CB8AC3E}">
        <p14:creationId xmlns:p14="http://schemas.microsoft.com/office/powerpoint/2010/main" xmlns="" val="809516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Fin de la </a:t>
            </a:r>
            <a:r>
              <a:rPr lang="en-US" dirty="0" err="1" smtClean="0"/>
              <a:t>unidad</a:t>
            </a:r>
            <a:endParaRPr lang="el-GR" dirty="0"/>
          </a:p>
        </p:txBody>
      </p:sp>
      <p:sp>
        <p:nvSpPr>
          <p:cNvPr id="5" name="Subtitle 4"/>
          <p:cNvSpPr>
            <a:spLocks noGrp="1"/>
          </p:cNvSpPr>
          <p:nvPr>
            <p:ph type="subTitle" idx="1"/>
          </p:nvPr>
        </p:nvSpPr>
        <p:spPr/>
        <p:txBody>
          <a:bodyPr/>
          <a:lstStyle/>
          <a:p>
            <a:r>
              <a:rPr lang="es-ES" dirty="0" smtClean="0"/>
              <a:t>Unidad 3.3. Plan de seguimiento y mantenimiento preventivo y </a:t>
            </a:r>
            <a:r>
              <a:rPr lang="es-ES" dirty="0" smtClean="0"/>
              <a:t>correctivo</a:t>
            </a:r>
            <a:endParaRPr lang="en-US" dirty="0"/>
          </a:p>
        </p:txBody>
      </p:sp>
    </p:spTree>
    <p:extLst>
      <p:ext uri="{BB962C8B-B14F-4D97-AF65-F5344CB8AC3E}">
        <p14:creationId xmlns:p14="http://schemas.microsoft.com/office/powerpoint/2010/main" xmlns="" val="12922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a:t>1. Algunas nociones básicas sobre el mantenimiento</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5" y="1557000"/>
            <a:ext cx="2290623" cy="369332"/>
          </a:xfrm>
          <a:prstGeom prst="rect">
            <a:avLst/>
          </a:prstGeom>
        </p:spPr>
        <p:txBody>
          <a:bodyPr wrap="square">
            <a:spAutoFit/>
          </a:bodyPr>
          <a:lstStyle/>
          <a:p>
            <a:pPr marL="285750" indent="-285750">
              <a:buFont typeface="Wingdings" panose="05000000000000000000" pitchFamily="2" charset="2"/>
              <a:buChar char="Ø"/>
            </a:pPr>
            <a:r>
              <a:rPr lang="en-US" b="1" dirty="0" err="1"/>
              <a:t>Tipos</a:t>
            </a:r>
            <a:r>
              <a:rPr lang="en-US" b="1" dirty="0"/>
              <a:t> y </a:t>
            </a:r>
            <a:r>
              <a:rPr lang="en-US" b="1" dirty="0" err="1"/>
              <a:t>niveles</a:t>
            </a:r>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324000" y="1917000"/>
            <a:ext cx="8534082" cy="1323439"/>
          </a:xfrm>
          <a:prstGeom prst="rect">
            <a:avLst/>
          </a:prstGeom>
        </p:spPr>
        <p:txBody>
          <a:bodyPr wrap="square">
            <a:spAutoFit/>
          </a:bodyPr>
          <a:lstStyle/>
          <a:p>
            <a:pPr marL="285750" indent="-285750">
              <a:buFont typeface="Wingdings" panose="05000000000000000000" pitchFamily="2" charset="2"/>
              <a:buChar char="§"/>
            </a:pPr>
            <a:r>
              <a:rPr lang="es-ES" sz="1600" dirty="0"/>
              <a:t>En la industria, en general, se utilizan </a:t>
            </a:r>
            <a:r>
              <a:rPr lang="es-ES" sz="1600" b="1" dirty="0"/>
              <a:t>cuatro filosofías de mantenimiento</a:t>
            </a:r>
            <a:r>
              <a:rPr lang="es-ES" sz="1600" dirty="0"/>
              <a:t>. Empresas especializadas en servicios de mantenimiento ofrecen algunos de ellos. Los clientes (empresas o particulares) deben considerarlas como posibles </a:t>
            </a:r>
            <a:r>
              <a:rPr lang="es-ES" sz="1600" b="1" dirty="0"/>
              <a:t>estrategias de mantenimiento </a:t>
            </a:r>
            <a:r>
              <a:rPr lang="es-ES" sz="1600" dirty="0"/>
              <a:t>y buscar las más rentables.</a:t>
            </a:r>
            <a:endParaRPr lang="es-ES" sz="1600" b="1" dirty="0"/>
          </a:p>
          <a:p>
            <a:pPr marL="285750" indent="-285750">
              <a:buFont typeface="Wingdings" panose="05000000000000000000" pitchFamily="2" charset="2"/>
              <a:buChar char="§"/>
            </a:pPr>
            <a:endParaRPr lang="en-US" sz="1600" b="1" dirty="0"/>
          </a:p>
        </p:txBody>
      </p:sp>
      <p:sp>
        <p:nvSpPr>
          <p:cNvPr id="6" name="Rectangle 5"/>
          <p:cNvSpPr/>
          <p:nvPr/>
        </p:nvSpPr>
        <p:spPr>
          <a:xfrm>
            <a:off x="3832647" y="2781000"/>
            <a:ext cx="1728000" cy="43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400" b="1" dirty="0"/>
              <a:t>TIPOS DE MANTENIMIENTO</a:t>
            </a:r>
          </a:p>
        </p:txBody>
      </p:sp>
      <p:sp>
        <p:nvSpPr>
          <p:cNvPr id="7" name="Rectangle 6"/>
          <p:cNvSpPr/>
          <p:nvPr/>
        </p:nvSpPr>
        <p:spPr>
          <a:xfrm>
            <a:off x="540000" y="3861000"/>
            <a:ext cx="1872000" cy="28800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1400" b="1" dirty="0"/>
              <a:t>CORRECTIVO</a:t>
            </a:r>
          </a:p>
        </p:txBody>
      </p:sp>
      <p:sp>
        <p:nvSpPr>
          <p:cNvPr id="8" name="Rectangle 7"/>
          <p:cNvSpPr/>
          <p:nvPr/>
        </p:nvSpPr>
        <p:spPr>
          <a:xfrm>
            <a:off x="2628000" y="3861000"/>
            <a:ext cx="1872000" cy="2880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1400" b="1" dirty="0"/>
              <a:t>PREVENTIVO</a:t>
            </a:r>
          </a:p>
        </p:txBody>
      </p:sp>
      <p:sp>
        <p:nvSpPr>
          <p:cNvPr id="9" name="Rectangle 8"/>
          <p:cNvSpPr/>
          <p:nvPr/>
        </p:nvSpPr>
        <p:spPr>
          <a:xfrm>
            <a:off x="4716000" y="3861000"/>
            <a:ext cx="1872000" cy="288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1400" b="1" dirty="0"/>
              <a:t>BASADO EN EL RIESGO</a:t>
            </a:r>
          </a:p>
        </p:txBody>
      </p:sp>
      <p:sp>
        <p:nvSpPr>
          <p:cNvPr id="10" name="Rectangle 9"/>
          <p:cNvSpPr/>
          <p:nvPr/>
        </p:nvSpPr>
        <p:spPr>
          <a:xfrm>
            <a:off x="6804000" y="3861000"/>
            <a:ext cx="1872000" cy="288000"/>
          </a:xfrm>
          <a:prstGeom prst="rect">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1200" b="1" dirty="0"/>
              <a:t>BASADO EN CONDICIONES</a:t>
            </a:r>
          </a:p>
        </p:txBody>
      </p:sp>
      <p:cxnSp>
        <p:nvCxnSpPr>
          <p:cNvPr id="12" name="Elbow Connector 11"/>
          <p:cNvCxnSpPr>
            <a:stCxn id="7" idx="0"/>
            <a:endCxn id="6" idx="2"/>
          </p:cNvCxnSpPr>
          <p:nvPr/>
        </p:nvCxnSpPr>
        <p:spPr>
          <a:xfrm rot="5400000" flipH="1" flipV="1">
            <a:off x="2762323" y="1926677"/>
            <a:ext cx="648000" cy="3220647"/>
          </a:xfrm>
          <a:prstGeom prst="bentConnector3">
            <a:avLst/>
          </a:prstGeom>
        </p:spPr>
        <p:style>
          <a:lnRef idx="2">
            <a:schemeClr val="dk1"/>
          </a:lnRef>
          <a:fillRef idx="0">
            <a:schemeClr val="dk1"/>
          </a:fillRef>
          <a:effectRef idx="1">
            <a:schemeClr val="dk1"/>
          </a:effectRef>
          <a:fontRef idx="minor">
            <a:schemeClr val="tx1"/>
          </a:fontRef>
        </p:style>
      </p:cxnSp>
      <p:cxnSp>
        <p:nvCxnSpPr>
          <p:cNvPr id="14" name="Elbow Connector 13"/>
          <p:cNvCxnSpPr>
            <a:stCxn id="8" idx="0"/>
            <a:endCxn id="6" idx="2"/>
          </p:cNvCxnSpPr>
          <p:nvPr/>
        </p:nvCxnSpPr>
        <p:spPr>
          <a:xfrm rot="5400000" flipH="1" flipV="1">
            <a:off x="3806323" y="2970677"/>
            <a:ext cx="648000" cy="1132647"/>
          </a:xfrm>
          <a:prstGeom prst="bentConnector3">
            <a:avLst/>
          </a:prstGeom>
        </p:spPr>
        <p:style>
          <a:lnRef idx="2">
            <a:schemeClr val="dk1"/>
          </a:lnRef>
          <a:fillRef idx="0">
            <a:schemeClr val="dk1"/>
          </a:fillRef>
          <a:effectRef idx="1">
            <a:schemeClr val="dk1"/>
          </a:effectRef>
          <a:fontRef idx="minor">
            <a:schemeClr val="tx1"/>
          </a:fontRef>
        </p:style>
      </p:cxnSp>
      <p:cxnSp>
        <p:nvCxnSpPr>
          <p:cNvPr id="16" name="Elbow Connector 15"/>
          <p:cNvCxnSpPr>
            <a:stCxn id="9" idx="0"/>
            <a:endCxn id="6" idx="2"/>
          </p:cNvCxnSpPr>
          <p:nvPr/>
        </p:nvCxnSpPr>
        <p:spPr>
          <a:xfrm rot="16200000" flipV="1">
            <a:off x="4850324" y="3059323"/>
            <a:ext cx="648000" cy="955353"/>
          </a:xfrm>
          <a:prstGeom prst="bentConnector3">
            <a:avLst/>
          </a:prstGeom>
        </p:spPr>
        <p:style>
          <a:lnRef idx="2">
            <a:schemeClr val="dk1"/>
          </a:lnRef>
          <a:fillRef idx="0">
            <a:schemeClr val="dk1"/>
          </a:fillRef>
          <a:effectRef idx="1">
            <a:schemeClr val="dk1"/>
          </a:effectRef>
          <a:fontRef idx="minor">
            <a:schemeClr val="tx1"/>
          </a:fontRef>
        </p:style>
      </p:cxnSp>
      <p:cxnSp>
        <p:nvCxnSpPr>
          <p:cNvPr id="18" name="Elbow Connector 17"/>
          <p:cNvCxnSpPr>
            <a:stCxn id="10" idx="0"/>
            <a:endCxn id="6" idx="2"/>
          </p:cNvCxnSpPr>
          <p:nvPr/>
        </p:nvCxnSpPr>
        <p:spPr>
          <a:xfrm rot="16200000" flipV="1">
            <a:off x="5894324" y="2015323"/>
            <a:ext cx="648000" cy="3043353"/>
          </a:xfrm>
          <a:prstGeom prst="bentConnector3">
            <a:avLst/>
          </a:prstGeom>
        </p:spPr>
        <p:style>
          <a:lnRef idx="2">
            <a:schemeClr val="dk1"/>
          </a:lnRef>
          <a:fillRef idx="0">
            <a:schemeClr val="dk1"/>
          </a:fillRef>
          <a:effectRef idx="1">
            <a:schemeClr val="dk1"/>
          </a:effectRef>
          <a:fontRef idx="minor">
            <a:schemeClr val="tx1"/>
          </a:fontRef>
        </p:style>
      </p:cxnSp>
      <p:sp>
        <p:nvSpPr>
          <p:cNvPr id="20" name="Rectangle 19"/>
          <p:cNvSpPr/>
          <p:nvPr/>
        </p:nvSpPr>
        <p:spPr>
          <a:xfrm>
            <a:off x="539999" y="4219843"/>
            <a:ext cx="1872000" cy="2087724"/>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t" anchorCtr="0"/>
          <a:lstStyle/>
          <a:p>
            <a:pPr marL="171450" indent="-171450">
              <a:buFont typeface="Arial" panose="020B0604020202020204" pitchFamily="34" charset="0"/>
              <a:buChar char="•"/>
            </a:pPr>
            <a:r>
              <a:rPr lang="es-ES" sz="900" b="1" dirty="0"/>
              <a:t>Se realiza tras la detección de una anomalía (o avería) y tiene por objeto restablecer las condiciones normales de funcionamiento. </a:t>
            </a:r>
          </a:p>
          <a:p>
            <a:pPr marL="171450" indent="-171450">
              <a:buFont typeface="Arial" panose="020B0604020202020204" pitchFamily="34" charset="0"/>
              <a:buChar char="•"/>
            </a:pPr>
            <a:r>
              <a:rPr lang="es-ES" sz="900" dirty="0"/>
              <a:t>Se asume que los costos de tiempo de inactividad y reparación son más bajos que los de mantener un programa de mantenimiento.</a:t>
            </a:r>
          </a:p>
          <a:p>
            <a:pPr marL="171450" indent="-171450">
              <a:buFont typeface="Arial" panose="020B0604020202020204" pitchFamily="34" charset="0"/>
              <a:buChar char="•"/>
            </a:pPr>
            <a:r>
              <a:rPr lang="es-ES" sz="900" dirty="0"/>
              <a:t>Esta estrategia puede ser rentable hasta que ocurran fallas catastróficas en el sistema.</a:t>
            </a:r>
          </a:p>
        </p:txBody>
      </p:sp>
      <p:sp>
        <p:nvSpPr>
          <p:cNvPr id="21" name="Rectangle 20"/>
          <p:cNvSpPr/>
          <p:nvPr/>
        </p:nvSpPr>
        <p:spPr>
          <a:xfrm>
            <a:off x="2625373" y="4219843"/>
            <a:ext cx="1872000" cy="2087721"/>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t" anchorCtr="0"/>
          <a:lstStyle/>
          <a:p>
            <a:pPr marL="171450" indent="-171450">
              <a:buFont typeface="Arial" panose="020B0604020202020204" pitchFamily="34" charset="0"/>
              <a:buChar char="•"/>
            </a:pPr>
            <a:r>
              <a:rPr lang="es-ES" sz="1000" b="1" dirty="0"/>
              <a:t>Se lleva a cabo a intervalos predeterminados o de acuerdo con criterios prescritos, con el objetivo de reducir el riesgo de fallo o la degradación del rendimiento del equipo. </a:t>
            </a:r>
          </a:p>
          <a:p>
            <a:pPr marL="171450" indent="-171450">
              <a:buFont typeface="Arial" panose="020B0604020202020204" pitchFamily="34" charset="0"/>
              <a:buChar char="•"/>
            </a:pPr>
            <a:r>
              <a:rPr lang="es-ES" sz="1000" dirty="0"/>
              <a:t>Los ciclos de mantenimiento se planifican en función de la necesidad de poner el aparato fuera de servicio. Se reduce la incidencia de fallos de funcionamiento</a:t>
            </a:r>
          </a:p>
        </p:txBody>
      </p:sp>
      <p:sp>
        <p:nvSpPr>
          <p:cNvPr id="22" name="Rectangle 21"/>
          <p:cNvSpPr/>
          <p:nvPr/>
        </p:nvSpPr>
        <p:spPr>
          <a:xfrm>
            <a:off x="4710747" y="4219844"/>
            <a:ext cx="1872000" cy="2085246"/>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t" anchorCtr="0"/>
          <a:lstStyle/>
          <a:p>
            <a:pPr marL="171450" indent="-171450">
              <a:buFont typeface="Arial" panose="020B0604020202020204" pitchFamily="34" charset="0"/>
              <a:buChar char="•"/>
            </a:pPr>
            <a:r>
              <a:rPr lang="es-ES" sz="900" b="1" dirty="0"/>
              <a:t>Se lleva a cabo mediante la integración de análisis, medidas y pruebas periódicas en el mantenimiento preventivo estándar.</a:t>
            </a:r>
          </a:p>
          <a:p>
            <a:pPr marL="171450" indent="-171450">
              <a:buFont typeface="Arial" panose="020B0604020202020204" pitchFamily="34" charset="0"/>
              <a:buChar char="•"/>
            </a:pPr>
            <a:r>
              <a:rPr lang="es-ES" sz="900" dirty="0"/>
              <a:t>Los recursos de mantenimiento se asignan en función del riesgo.</a:t>
            </a:r>
          </a:p>
          <a:p>
            <a:pPr marL="171450" indent="-171450">
              <a:buFont typeface="Arial" panose="020B0604020202020204" pitchFamily="34" charset="0"/>
              <a:buChar char="•"/>
            </a:pPr>
            <a:r>
              <a:rPr lang="es-ES" sz="900" dirty="0"/>
              <a:t>Todos los equipos que muestran valores anormales son reacondicionados o reemplazados. De esta manera es posible prolongar la vida útil.</a:t>
            </a:r>
          </a:p>
          <a:p>
            <a:pPr marL="171450" indent="-171450">
              <a:buFont typeface="Arial" panose="020B0604020202020204" pitchFamily="34" charset="0"/>
              <a:buChar char="•"/>
            </a:pPr>
            <a:endParaRPr lang="en-US" sz="1050" dirty="0"/>
          </a:p>
        </p:txBody>
      </p:sp>
      <p:sp>
        <p:nvSpPr>
          <p:cNvPr id="23" name="Rectangle 22"/>
          <p:cNvSpPr/>
          <p:nvPr/>
        </p:nvSpPr>
        <p:spPr>
          <a:xfrm>
            <a:off x="6804000" y="4219844"/>
            <a:ext cx="1872000" cy="2088882"/>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t" anchorCtr="0"/>
          <a:lstStyle/>
          <a:p>
            <a:pPr marL="171450" indent="-171450">
              <a:buFont typeface="Arial" panose="020B0604020202020204" pitchFamily="34" charset="0"/>
              <a:buChar char="•"/>
            </a:pPr>
            <a:r>
              <a:rPr lang="es-ES" sz="1000" b="1" dirty="0"/>
              <a:t>Se basa en el seguimiento del rendimiento de los equipos y en el control de las acciones correctivas.</a:t>
            </a:r>
          </a:p>
          <a:p>
            <a:pPr marL="171450" indent="-171450">
              <a:buFont typeface="Arial" panose="020B0604020202020204" pitchFamily="34" charset="0"/>
              <a:buChar char="•"/>
            </a:pPr>
            <a:r>
              <a:rPr lang="es-ES" sz="1000" dirty="0"/>
              <a:t>El mantenimiento se realiza cuando ciertos indicadores dan la señalización de que el equipo se está deteriorando y la probabilidad de fallo está aumentando. A largo plazo, esta estrategia reduce considerablemente los costes de mantenimiento</a:t>
            </a:r>
            <a:r>
              <a:rPr lang="es-ES" sz="1050" dirty="0"/>
              <a:t>.</a:t>
            </a:r>
          </a:p>
        </p:txBody>
      </p:sp>
      <p:sp>
        <p:nvSpPr>
          <p:cNvPr id="30" name="Rectangle 29"/>
          <p:cNvSpPr/>
          <p:nvPr/>
        </p:nvSpPr>
        <p:spPr>
          <a:xfrm>
            <a:off x="468000" y="3285000"/>
            <a:ext cx="1687890" cy="415498"/>
          </a:xfrm>
          <a:prstGeom prst="rect">
            <a:avLst/>
          </a:prstGeom>
        </p:spPr>
        <p:txBody>
          <a:bodyPr wrap="square">
            <a:spAutoFit/>
          </a:bodyPr>
          <a:lstStyle/>
          <a:p>
            <a:r>
              <a:rPr lang="en-US" sz="1050" dirty="0">
                <a:solidFill>
                  <a:prstClr val="black"/>
                </a:solidFill>
              </a:rPr>
              <a:t>“</a:t>
            </a:r>
            <a:r>
              <a:rPr lang="en-US" sz="1050" dirty="0" err="1">
                <a:solidFill>
                  <a:prstClr val="black"/>
                </a:solidFill>
              </a:rPr>
              <a:t>Avería</a:t>
            </a:r>
            <a:r>
              <a:rPr lang="en-US" sz="1050" dirty="0">
                <a:solidFill>
                  <a:prstClr val="black"/>
                </a:solidFill>
              </a:rPr>
              <a:t>” o </a:t>
            </a:r>
            <a:r>
              <a:rPr lang="en-US" sz="1050" dirty="0" err="1">
                <a:solidFill>
                  <a:prstClr val="black"/>
                </a:solidFill>
              </a:rPr>
              <a:t>mantenimiento</a:t>
            </a:r>
            <a:r>
              <a:rPr lang="en-US" sz="1050" dirty="0">
                <a:solidFill>
                  <a:prstClr val="black"/>
                </a:solidFill>
              </a:rPr>
              <a:t> de </a:t>
            </a:r>
            <a:r>
              <a:rPr lang="en-US" sz="1050" dirty="0" err="1">
                <a:solidFill>
                  <a:prstClr val="black"/>
                </a:solidFill>
              </a:rPr>
              <a:t>emergencia</a:t>
            </a:r>
            <a:endParaRPr lang="es-ES" sz="1050" dirty="0"/>
          </a:p>
        </p:txBody>
      </p:sp>
      <p:sp>
        <p:nvSpPr>
          <p:cNvPr id="31" name="Rectangle 30"/>
          <p:cNvSpPr/>
          <p:nvPr/>
        </p:nvSpPr>
        <p:spPr>
          <a:xfrm>
            <a:off x="6372001" y="3279203"/>
            <a:ext cx="2160000" cy="253916"/>
          </a:xfrm>
          <a:prstGeom prst="rect">
            <a:avLst/>
          </a:prstGeom>
        </p:spPr>
        <p:txBody>
          <a:bodyPr wrap="square">
            <a:spAutoFit/>
          </a:bodyPr>
          <a:lstStyle/>
          <a:p>
            <a:r>
              <a:rPr lang="en-US" sz="1050" dirty="0" err="1">
                <a:solidFill>
                  <a:prstClr val="black"/>
                </a:solidFill>
              </a:rPr>
              <a:t>Mantenimiento</a:t>
            </a:r>
            <a:r>
              <a:rPr lang="en-US" sz="1050" dirty="0">
                <a:solidFill>
                  <a:prstClr val="black"/>
                </a:solidFill>
              </a:rPr>
              <a:t> “</a:t>
            </a:r>
            <a:r>
              <a:rPr lang="en-US" sz="1050" dirty="0" err="1">
                <a:solidFill>
                  <a:prstClr val="black"/>
                </a:solidFill>
              </a:rPr>
              <a:t>predictivo</a:t>
            </a:r>
            <a:r>
              <a:rPr lang="en-US" sz="1050" dirty="0">
                <a:solidFill>
                  <a:prstClr val="black"/>
                </a:solidFill>
              </a:rPr>
              <a:t>”</a:t>
            </a:r>
            <a:endParaRPr lang="es-ES" sz="1050" dirty="0"/>
          </a:p>
        </p:txBody>
      </p:sp>
      <p:sp>
        <p:nvSpPr>
          <p:cNvPr id="32" name="Rectangle 31"/>
          <p:cNvSpPr/>
          <p:nvPr/>
        </p:nvSpPr>
        <p:spPr>
          <a:xfrm>
            <a:off x="2340000" y="3285000"/>
            <a:ext cx="2592000" cy="253916"/>
          </a:xfrm>
          <a:prstGeom prst="rect">
            <a:avLst/>
          </a:prstGeom>
        </p:spPr>
        <p:txBody>
          <a:bodyPr wrap="square">
            <a:spAutoFit/>
          </a:bodyPr>
          <a:lstStyle/>
          <a:p>
            <a:r>
              <a:rPr lang="en-US" sz="1050" dirty="0" err="1">
                <a:solidFill>
                  <a:prstClr val="black"/>
                </a:solidFill>
              </a:rPr>
              <a:t>Mantenimiento</a:t>
            </a:r>
            <a:r>
              <a:rPr lang="en-US" sz="1050" dirty="0">
                <a:solidFill>
                  <a:prstClr val="black"/>
                </a:solidFill>
              </a:rPr>
              <a:t> “en </a:t>
            </a:r>
            <a:r>
              <a:rPr lang="en-US" sz="1050" dirty="0" err="1">
                <a:solidFill>
                  <a:prstClr val="black"/>
                </a:solidFill>
              </a:rPr>
              <a:t>función</a:t>
            </a:r>
            <a:r>
              <a:rPr lang="en-US" sz="1050" dirty="0">
                <a:solidFill>
                  <a:prstClr val="black"/>
                </a:solidFill>
              </a:rPr>
              <a:t> del </a:t>
            </a:r>
            <a:r>
              <a:rPr lang="en-US" sz="1050" dirty="0" err="1">
                <a:solidFill>
                  <a:prstClr val="black"/>
                </a:solidFill>
              </a:rPr>
              <a:t>tiempo</a:t>
            </a:r>
            <a:r>
              <a:rPr lang="en-US" sz="1050" dirty="0">
                <a:solidFill>
                  <a:prstClr val="black"/>
                </a:solidFill>
              </a:rPr>
              <a:t>”</a:t>
            </a:r>
            <a:endParaRPr lang="es-ES" sz="1050" dirty="0"/>
          </a:p>
        </p:txBody>
      </p:sp>
    </p:spTree>
    <p:extLst>
      <p:ext uri="{BB962C8B-B14F-4D97-AF65-F5344CB8AC3E}">
        <p14:creationId xmlns:p14="http://schemas.microsoft.com/office/powerpoint/2010/main" xmlns="" val="182513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a:t>1. Algunas nociones básicas sobre el mantenimiento</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396000" y="1413000"/>
            <a:ext cx="2483084" cy="369332"/>
          </a:xfrm>
          <a:prstGeom prst="rect">
            <a:avLst/>
          </a:prstGeom>
        </p:spPr>
        <p:txBody>
          <a:bodyPr wrap="square">
            <a:spAutoFit/>
          </a:bodyPr>
          <a:lstStyle/>
          <a:p>
            <a:pPr marL="285750" indent="-285750">
              <a:buFont typeface="Wingdings" panose="05000000000000000000" pitchFamily="2" charset="2"/>
              <a:buChar char="Ø"/>
            </a:pPr>
            <a:r>
              <a:rPr lang="en-US" b="1" dirty="0" err="1"/>
              <a:t>Tipos</a:t>
            </a:r>
            <a:r>
              <a:rPr lang="en-US" b="1" dirty="0"/>
              <a:t> y </a:t>
            </a:r>
            <a:r>
              <a:rPr lang="en-US" b="1" dirty="0" err="1"/>
              <a:t>niveles</a:t>
            </a:r>
            <a:endParaRPr lang="en-US" b="1" dirty="0"/>
          </a:p>
        </p:txBody>
      </p:sp>
      <p:pic>
        <p:nvPicPr>
          <p:cNvPr id="5" name="Picture 4"/>
          <p:cNvPicPr>
            <a:picLocks noChangeAspect="1"/>
          </p:cNvPicPr>
          <p:nvPr/>
        </p:nvPicPr>
        <p:blipFill>
          <a:blip r:embed="rId2" cstate="print"/>
          <a:stretch>
            <a:fillRect/>
          </a:stretch>
        </p:blipFill>
        <p:spPr>
          <a:xfrm>
            <a:off x="4356000" y="3285000"/>
            <a:ext cx="4325164" cy="2952000"/>
          </a:xfrm>
          <a:prstGeom prst="rect">
            <a:avLst/>
          </a:prstGeom>
          <a:ln>
            <a:solidFill>
              <a:schemeClr val="tx1"/>
            </a:solidFill>
          </a:ln>
        </p:spPr>
      </p:pic>
      <p:sp>
        <p:nvSpPr>
          <p:cNvPr id="6" name="Rectangle 5">
            <a:extLst>
              <a:ext uri="{FF2B5EF4-FFF2-40B4-BE49-F238E27FC236}">
                <a16:creationId xmlns:a16="http://schemas.microsoft.com/office/drawing/2014/main" xmlns="" id="{5BA950B9-E51C-4452-AF6F-E31417431158}"/>
              </a:ext>
            </a:extLst>
          </p:cNvPr>
          <p:cNvSpPr/>
          <p:nvPr/>
        </p:nvSpPr>
        <p:spPr>
          <a:xfrm>
            <a:off x="612000" y="1773000"/>
            <a:ext cx="8136000" cy="1477328"/>
          </a:xfrm>
          <a:prstGeom prst="rect">
            <a:avLst/>
          </a:prstGeom>
        </p:spPr>
        <p:txBody>
          <a:bodyPr wrap="square">
            <a:spAutoFit/>
          </a:bodyPr>
          <a:lstStyle/>
          <a:p>
            <a:pPr marL="285750" indent="-285750">
              <a:buFont typeface="Wingdings" panose="05000000000000000000" pitchFamily="2" charset="2"/>
              <a:buChar char="§"/>
            </a:pPr>
            <a:r>
              <a:rPr lang="es-ES" sz="1500" dirty="0"/>
              <a:t>Cuando las pérdidas producidas por las fallas de los equipos no son muy significativas, se espera que las fallas sean pocas y que los costos de reparación sean asequibles, la gente utiliza mantenimiento correctivo. </a:t>
            </a:r>
          </a:p>
          <a:p>
            <a:pPr marL="285750" indent="-285750">
              <a:buFont typeface="Wingdings" panose="05000000000000000000" pitchFamily="2" charset="2"/>
              <a:buChar char="§"/>
            </a:pPr>
            <a:r>
              <a:rPr lang="es-ES" sz="1500" dirty="0"/>
              <a:t>Este no es el caso de los equipos de proceso en la industria, el sector de servicios públicos y los sistemas críticos utilizados en muchos otros contextos (como los sistemas térmicos en los edificios), que, además, están regulados. </a:t>
            </a:r>
            <a:endParaRPr lang="en-US" sz="1500" dirty="0"/>
          </a:p>
        </p:txBody>
      </p:sp>
      <p:sp>
        <p:nvSpPr>
          <p:cNvPr id="7" name="Rectangle 6">
            <a:extLst>
              <a:ext uri="{FF2B5EF4-FFF2-40B4-BE49-F238E27FC236}">
                <a16:creationId xmlns:a16="http://schemas.microsoft.com/office/drawing/2014/main" xmlns="" id="{5BA950B9-E51C-4452-AF6F-E31417431158}"/>
              </a:ext>
            </a:extLst>
          </p:cNvPr>
          <p:cNvSpPr/>
          <p:nvPr/>
        </p:nvSpPr>
        <p:spPr>
          <a:xfrm>
            <a:off x="612000" y="3213000"/>
            <a:ext cx="3672000" cy="2862322"/>
          </a:xfrm>
          <a:prstGeom prst="rect">
            <a:avLst/>
          </a:prstGeom>
        </p:spPr>
        <p:txBody>
          <a:bodyPr wrap="square">
            <a:spAutoFit/>
          </a:bodyPr>
          <a:lstStyle/>
          <a:p>
            <a:pPr marL="285750" indent="-285750">
              <a:buFont typeface="Wingdings" panose="05000000000000000000" pitchFamily="2" charset="2"/>
              <a:buChar char="§"/>
            </a:pPr>
            <a:r>
              <a:rPr lang="es-ES" sz="1500" b="1" dirty="0"/>
              <a:t>El daño causado por las averías es alto en varios órdenes, por lo que la opción básica es una combinación de prevención y corrección, que es más rentable a largo plazo. </a:t>
            </a:r>
          </a:p>
          <a:p>
            <a:pPr marL="285750" indent="-285750">
              <a:buFont typeface="Wingdings" panose="05000000000000000000" pitchFamily="2" charset="2"/>
              <a:buChar char="§"/>
            </a:pPr>
            <a:r>
              <a:rPr lang="es-ES" sz="1500" dirty="0"/>
              <a:t>El mantenimiento basado en el riesgo y el mantenimiento basado en la condición son innovaciones incluidas en los esquemas generales de mantenimiento preventivo para sistemas especialmente críticos, pero también se pueden aplicar a un nivel básico. </a:t>
            </a:r>
            <a:endParaRPr lang="en-US" sz="1500" dirty="0"/>
          </a:p>
        </p:txBody>
      </p:sp>
    </p:spTree>
    <p:extLst>
      <p:ext uri="{BB962C8B-B14F-4D97-AF65-F5344CB8AC3E}">
        <p14:creationId xmlns:p14="http://schemas.microsoft.com/office/powerpoint/2010/main" xmlns="" val="62150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clrChange>
              <a:clrFrom>
                <a:srgbClr val="FEF9F5"/>
              </a:clrFrom>
              <a:clrTo>
                <a:srgbClr val="FEF9F5">
                  <a:alpha val="0"/>
                </a:srgbClr>
              </a:clrTo>
            </a:clrChange>
            <a:lum bright="70000" contrast="-70000"/>
            <a:extLst>
              <a:ext uri="{BEBA8EAE-BF5A-486C-A8C5-ECC9F3942E4B}">
                <a14:imgProps xmlns:a14="http://schemas.microsoft.com/office/drawing/2010/main" xmlns="">
                  <a14:imgLayer r:embed="rId3">
                    <a14:imgEffect>
                      <a14:saturation sat="200000"/>
                    </a14:imgEffect>
                  </a14:imgLayer>
                </a14:imgProps>
              </a:ext>
            </a:extLst>
          </a:blip>
          <a:stretch>
            <a:fillRect/>
          </a:stretch>
        </p:blipFill>
        <p:spPr>
          <a:xfrm>
            <a:off x="946585" y="1407982"/>
            <a:ext cx="7369415" cy="4959450"/>
          </a:xfrm>
          <a:prstGeom prst="rect">
            <a:avLst/>
          </a:prstGeom>
          <a:ln>
            <a:solidFill>
              <a:schemeClr val="bg1"/>
            </a:solidFill>
          </a:ln>
        </p:spPr>
      </p:pic>
      <p:sp>
        <p:nvSpPr>
          <p:cNvPr id="2" name="Title 1"/>
          <p:cNvSpPr>
            <a:spLocks noGrp="1"/>
          </p:cNvSpPr>
          <p:nvPr>
            <p:ph type="title"/>
          </p:nvPr>
        </p:nvSpPr>
        <p:spPr/>
        <p:txBody>
          <a:bodyPr>
            <a:normAutofit/>
          </a:bodyPr>
          <a:lstStyle/>
          <a:p>
            <a:r>
              <a:rPr lang="es-ES" b="1" dirty="0"/>
              <a:t>1. Algunas nociones básicas sobre el mantenimiento</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2483084" cy="369332"/>
          </a:xfrm>
          <a:prstGeom prst="rect">
            <a:avLst/>
          </a:prstGeom>
        </p:spPr>
        <p:txBody>
          <a:bodyPr wrap="square">
            <a:spAutoFit/>
          </a:bodyPr>
          <a:lstStyle/>
          <a:p>
            <a:pPr marL="285750" indent="-285750">
              <a:buFont typeface="Wingdings" panose="05000000000000000000" pitchFamily="2" charset="2"/>
              <a:buChar char="Ø"/>
            </a:pPr>
            <a:r>
              <a:rPr lang="en-US" b="1" dirty="0" err="1"/>
              <a:t>Tipos</a:t>
            </a:r>
            <a:r>
              <a:rPr lang="en-US" b="1" dirty="0"/>
              <a:t> y </a:t>
            </a:r>
            <a:r>
              <a:rPr lang="en-US" b="1" dirty="0" err="1"/>
              <a:t>niveles</a:t>
            </a:r>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717606" y="1958906"/>
            <a:ext cx="7969194" cy="4401205"/>
          </a:xfrm>
          <a:prstGeom prst="rect">
            <a:avLst/>
          </a:prstGeom>
        </p:spPr>
        <p:txBody>
          <a:bodyPr wrap="square">
            <a:spAutoFit/>
          </a:bodyPr>
          <a:lstStyle/>
          <a:p>
            <a:pPr marL="285750" indent="-285750">
              <a:buFont typeface="Wingdings" panose="05000000000000000000" pitchFamily="2" charset="2"/>
              <a:buChar char="§"/>
            </a:pPr>
            <a:r>
              <a:rPr lang="es-ES" sz="1400" dirty="0"/>
              <a:t>Las actividades básicas de mantenimiento correctivo y preventivo se clasifican a menudo por </a:t>
            </a:r>
            <a:r>
              <a:rPr lang="es-ES" sz="1400" b="1" dirty="0"/>
              <a:t>niveles de complejidad</a:t>
            </a:r>
            <a:r>
              <a:rPr lang="es-ES" sz="1400" dirty="0"/>
              <a:t>, y </a:t>
            </a:r>
            <a:r>
              <a:rPr lang="es-ES" sz="1400" b="1" dirty="0"/>
              <a:t>cada nivel indica la necesidad de conocimientos </a:t>
            </a:r>
            <a:r>
              <a:rPr lang="es-ES" sz="1400" dirty="0"/>
              <a:t>(y formación) más especializados para completar con éxito los procedimientos, diagnósticos, reparaciones, </a:t>
            </a:r>
            <a:r>
              <a:rPr lang="es-ES" sz="1400" dirty="0" err="1"/>
              <a:t>retroadaptaciones</a:t>
            </a:r>
            <a:r>
              <a:rPr lang="es-ES" sz="1400" dirty="0"/>
              <a:t>, etc. Esta es una práctica útil para los gerentes de mantenimiento que pueden programar el personal adecuado en el lugar adecuado, mejorando la productividad general.</a:t>
            </a:r>
            <a:endParaRPr lang="en-US" sz="1400" dirty="0"/>
          </a:p>
          <a:p>
            <a:pPr marL="285750" indent="-285750">
              <a:buFont typeface="Wingdings" panose="05000000000000000000" pitchFamily="2" charset="2"/>
              <a:buChar char="§"/>
            </a:pPr>
            <a:r>
              <a:rPr lang="en-US" sz="1400" b="1" dirty="0"/>
              <a:t>NIVELES DE MANTENIMIENTO CORRECTIVO:</a:t>
            </a:r>
          </a:p>
          <a:p>
            <a:pPr marL="539750" lvl="1" indent="-285750">
              <a:buFont typeface="Symbol" panose="05050102010706020507" pitchFamily="18" charset="2"/>
              <a:buChar char="-"/>
            </a:pPr>
            <a:r>
              <a:rPr lang="es-ES" sz="1400" dirty="0"/>
              <a:t>Nivel I. Sustitución y reparación de piezas simples y accesibles que estén rotas, desgastadas, obsoletas.</a:t>
            </a:r>
          </a:p>
          <a:p>
            <a:pPr marL="539750" lvl="1" indent="-285750">
              <a:buFont typeface="Symbol" panose="05050102010706020507" pitchFamily="18" charset="2"/>
              <a:buChar char="-"/>
            </a:pPr>
            <a:r>
              <a:rPr lang="es-ES" sz="1400" dirty="0"/>
              <a:t>Niveles II, III, IV. Reparación y sustitución mediante métodos y herramientas de detección de fallos.</a:t>
            </a:r>
          </a:p>
          <a:p>
            <a:pPr marL="539750" lvl="1" indent="-285750">
              <a:buFont typeface="Symbol" panose="05050102010706020507" pitchFamily="18" charset="2"/>
              <a:buChar char="-"/>
            </a:pPr>
            <a:r>
              <a:rPr lang="es-ES" sz="1400" dirty="0"/>
              <a:t>Nivel V. Se trata de reacondicionamiento de equipos importantes, reacondicionamiento de equipos complejos, etc.</a:t>
            </a:r>
            <a:endParaRPr lang="en-US" sz="1400" dirty="0"/>
          </a:p>
          <a:p>
            <a:pPr marL="285750" indent="-285750">
              <a:buFont typeface="Wingdings" panose="05000000000000000000" pitchFamily="2" charset="2"/>
              <a:buChar char="§"/>
            </a:pPr>
            <a:r>
              <a:rPr lang="en-US" sz="1400" b="1" dirty="0"/>
              <a:t>NIVELES DE MANTENIMIENTO PREVENTIVO</a:t>
            </a:r>
            <a:r>
              <a:rPr lang="en-US" sz="1400" dirty="0"/>
              <a:t>:</a:t>
            </a:r>
          </a:p>
          <a:p>
            <a:pPr marL="539750" lvl="1" indent="-285750">
              <a:buFont typeface="Symbol" panose="05050102010706020507" pitchFamily="18" charset="2"/>
              <a:buChar char="-"/>
            </a:pPr>
            <a:r>
              <a:rPr lang="es-ES" sz="1400" dirty="0"/>
              <a:t>Nivel I. Tareas básicas, como la limpieza o la lubricación, que se pueden realizar de forma fácil y segura.</a:t>
            </a:r>
          </a:p>
          <a:p>
            <a:pPr marL="539750" lvl="1" indent="-285750">
              <a:buFont typeface="Symbol" panose="05050102010706020507" pitchFamily="18" charset="2"/>
              <a:buChar char="-"/>
            </a:pPr>
            <a:r>
              <a:rPr lang="es-ES" sz="1400" dirty="0"/>
              <a:t>Niveles II, III, IV. Estos niveles representan tareas de mantenimiento preventivo con procedimientos cada vez más complejos que requieren técnicos cualificados propios que trabajan con procedimientos detallados. Ejemplos: tareas intrusivas y prácticas basadas en riesgos o condiciones.</a:t>
            </a:r>
          </a:p>
          <a:p>
            <a:pPr marL="539750" lvl="1" indent="-285750">
              <a:buFont typeface="Symbol" panose="05050102010706020507" pitchFamily="18" charset="2"/>
              <a:buChar char="-"/>
            </a:pPr>
            <a:r>
              <a:rPr lang="es-ES" sz="1400" dirty="0"/>
              <a:t>Nivel V. Implica procedimientos y equipos altamente especializados que por lo general sólo están disponibles a través de los fabricantes de equipos y sistemas de apoyo de terceros, y que pueden requerir el desmantelamiento, la modernización, etc. de los sistemas completos.</a:t>
            </a:r>
            <a:endParaRPr lang="en-US" sz="1400" dirty="0"/>
          </a:p>
        </p:txBody>
      </p:sp>
    </p:spTree>
    <p:extLst>
      <p:ext uri="{BB962C8B-B14F-4D97-AF65-F5344CB8AC3E}">
        <p14:creationId xmlns:p14="http://schemas.microsoft.com/office/powerpoint/2010/main" xmlns="" val="337366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b="1" dirty="0"/>
              <a:t>1. Algunas nociones básicas sobre el mantenimiento</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32916" y="1557000"/>
            <a:ext cx="5003084" cy="369332"/>
          </a:xfrm>
          <a:prstGeom prst="rect">
            <a:avLst/>
          </a:prstGeom>
        </p:spPr>
        <p:txBody>
          <a:bodyPr wrap="square">
            <a:spAutoFit/>
          </a:bodyPr>
          <a:lstStyle/>
          <a:p>
            <a:pPr marL="285750" indent="-285750">
              <a:buFont typeface="Wingdings" panose="05000000000000000000" pitchFamily="2" charset="2"/>
              <a:buChar char="Ø"/>
            </a:pPr>
            <a:r>
              <a:rPr lang="es-ES" b="1" dirty="0"/>
              <a:t>Algunos conceptos y términos cercanos</a:t>
            </a:r>
            <a:endParaRPr lang="en-US" b="1" dirty="0"/>
          </a:p>
        </p:txBody>
      </p:sp>
      <p:sp>
        <p:nvSpPr>
          <p:cNvPr id="5" name="Rectangle 4">
            <a:extLst>
              <a:ext uri="{FF2B5EF4-FFF2-40B4-BE49-F238E27FC236}">
                <a16:creationId xmlns:a16="http://schemas.microsoft.com/office/drawing/2014/main" xmlns="" id="{5BA950B9-E51C-4452-AF6F-E31417431158}"/>
              </a:ext>
            </a:extLst>
          </p:cNvPr>
          <p:cNvSpPr/>
          <p:nvPr/>
        </p:nvSpPr>
        <p:spPr>
          <a:xfrm>
            <a:off x="717606" y="1958906"/>
            <a:ext cx="6230394" cy="4216539"/>
          </a:xfrm>
          <a:prstGeom prst="rect">
            <a:avLst/>
          </a:prstGeom>
        </p:spPr>
        <p:txBody>
          <a:bodyPr wrap="square">
            <a:spAutoFit/>
          </a:bodyPr>
          <a:lstStyle/>
          <a:p>
            <a:pPr marL="285750" indent="-285750">
              <a:buFont typeface="Wingdings" panose="05000000000000000000" pitchFamily="2" charset="2"/>
              <a:buChar char="§"/>
            </a:pPr>
            <a:r>
              <a:rPr lang="es-ES" sz="1400" b="1" dirty="0"/>
              <a:t>MANTENIMIENTO Y REPARACIÓN</a:t>
            </a:r>
            <a:r>
              <a:rPr lang="es-ES" sz="1400" dirty="0"/>
              <a:t>. Son los mismos. El mantenimiento son acciones que se realizan para mantener el funcionamiento de un sistema mientras que el servicio es el acto de realizar el mantenimiento de algo.</a:t>
            </a:r>
          </a:p>
          <a:p>
            <a:pPr marL="285750" indent="-285750">
              <a:buFont typeface="Wingdings" panose="05000000000000000000" pitchFamily="2" charset="2"/>
              <a:buChar char="§"/>
            </a:pPr>
            <a:r>
              <a:rPr lang="es-ES" sz="1400" b="1" dirty="0"/>
              <a:t>MANTENIMIENTO Y REPARACIÓN</a:t>
            </a:r>
            <a:r>
              <a:rPr lang="es-ES" sz="1400" dirty="0"/>
              <a:t>. En algunos contextos, el mantenimiento se utiliza para referirse a las medidas de mantenimiento preventivo y la reparación para referirse a las medidas de mantenimiento correctivo. </a:t>
            </a:r>
          </a:p>
          <a:p>
            <a:pPr marL="285750" indent="-285750">
              <a:buFont typeface="Wingdings" panose="05000000000000000000" pitchFamily="2" charset="2"/>
              <a:buChar char="§"/>
            </a:pPr>
            <a:r>
              <a:rPr lang="es-ES" sz="1400" b="1" dirty="0"/>
              <a:t>LOCALIZACIÓN DE AVERÍAS Y REPARACI</a:t>
            </a:r>
            <a:r>
              <a:rPr lang="es-ES" sz="1400" dirty="0"/>
              <a:t>ÓN. La solución de problemas se refiere a una búsqueda lógica y sistemática del origen de un problema con el fin de resolverlo. Cuando se aplica para reparar un sistema o una pieza averiada, la solución de problemas es la fase de "diagnóstico", o sea, la identificación sistemática del problema y sus causas en función de los síntomas, y las acciones correctivas subsiguientes. La reparación es la aplicación de la solución prescrita y la confirmación de que restaura el sistema a su estado de funcionamiento.</a:t>
            </a:r>
          </a:p>
          <a:p>
            <a:pPr marL="285750" indent="-285750">
              <a:buFont typeface="Wingdings" panose="05000000000000000000" pitchFamily="2" charset="2"/>
              <a:buChar char="§"/>
            </a:pPr>
            <a:r>
              <a:rPr lang="es-ES" sz="1400" b="1" dirty="0"/>
              <a:t>REPARAR, REEMPLAZAR O READAPTAR</a:t>
            </a:r>
            <a:r>
              <a:rPr lang="es-ES" sz="1400" dirty="0"/>
              <a:t>. Durante el mantenimiento, a menudo hay que decidir qué es lo mejor (económicamente): reparar (el sistema o la pieza rota), reemplazar (sustituir la pieza rota o el sistema por uno nuevo) o reacondicionar (mejorar, actualizar, reacondicionar, revisar el sistema o la pieza). </a:t>
            </a:r>
          </a:p>
          <a:p>
            <a:pPr marL="285750" indent="-285750">
              <a:buFont typeface="Wingdings" panose="05000000000000000000" pitchFamily="2" charset="2"/>
              <a:buChar char="§"/>
            </a:pPr>
            <a:endParaRPr lang="en-US" sz="1600" dirty="0"/>
          </a:p>
        </p:txBody>
      </p:sp>
      <p:pic>
        <p:nvPicPr>
          <p:cNvPr id="7" name="Picture 6"/>
          <p:cNvPicPr>
            <a:picLocks noChangeAspect="1"/>
          </p:cNvPicPr>
          <p:nvPr/>
        </p:nvPicPr>
        <p:blipFill>
          <a:blip r:embed="rId2" cstate="print"/>
          <a:stretch>
            <a:fillRect/>
          </a:stretch>
        </p:blipFill>
        <p:spPr>
          <a:xfrm>
            <a:off x="6876000" y="2133000"/>
            <a:ext cx="1814375" cy="3727319"/>
          </a:xfrm>
          <a:prstGeom prst="rect">
            <a:avLst/>
          </a:prstGeom>
        </p:spPr>
      </p:pic>
    </p:spTree>
    <p:extLst>
      <p:ext uri="{BB962C8B-B14F-4D97-AF65-F5344CB8AC3E}">
        <p14:creationId xmlns:p14="http://schemas.microsoft.com/office/powerpoint/2010/main" xmlns="" val="3188595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4000" y="3933000"/>
            <a:ext cx="8712000" cy="2400657"/>
          </a:xfrm>
          <a:prstGeom prst="rect">
            <a:avLst/>
          </a:prstGeom>
        </p:spPr>
        <p:txBody>
          <a:bodyPr wrap="square">
            <a:spAutoFit/>
          </a:bodyPr>
          <a:lstStyle/>
          <a:p>
            <a:pPr marL="285750" lvl="0" indent="-285750">
              <a:buFont typeface="Wingdings" panose="05000000000000000000" pitchFamily="2" charset="2"/>
              <a:buChar char="§"/>
            </a:pPr>
            <a:r>
              <a:rPr lang="es-ES" sz="1500" b="1" dirty="0">
                <a:solidFill>
                  <a:prstClr val="black"/>
                </a:solidFill>
              </a:rPr>
              <a:t>RESOLUCIÓN DE PROBLEMAS</a:t>
            </a:r>
            <a:r>
              <a:rPr lang="es-ES" sz="1500" dirty="0">
                <a:solidFill>
                  <a:prstClr val="black"/>
                </a:solidFill>
              </a:rPr>
              <a:t>. Los problemas se resuelven cuando se construyen </a:t>
            </a:r>
            <a:r>
              <a:rPr lang="es-ES" sz="1500" b="1" dirty="0">
                <a:solidFill>
                  <a:prstClr val="black"/>
                </a:solidFill>
              </a:rPr>
              <a:t>"caminos" viables </a:t>
            </a:r>
            <a:r>
              <a:rPr lang="es-ES" sz="1500" dirty="0">
                <a:solidFill>
                  <a:prstClr val="black"/>
                </a:solidFill>
              </a:rPr>
              <a:t>hacia los estados deseados.</a:t>
            </a:r>
          </a:p>
          <a:p>
            <a:pPr marL="285750" lvl="0" indent="-285750">
              <a:buFont typeface="Wingdings" panose="05000000000000000000" pitchFamily="2" charset="2"/>
              <a:buChar char="§"/>
            </a:pPr>
            <a:r>
              <a:rPr lang="es-ES" sz="1500" b="1" dirty="0">
                <a:solidFill>
                  <a:prstClr val="black"/>
                </a:solidFill>
              </a:rPr>
              <a:t>EJEMPLO</a:t>
            </a:r>
            <a:r>
              <a:rPr lang="es-ES" sz="1500" dirty="0">
                <a:solidFill>
                  <a:prstClr val="black"/>
                </a:solidFill>
              </a:rPr>
              <a:t>. Estado inicial: brazo roto, estado final: brazo curado, solución: usar yeso en el brazo.</a:t>
            </a:r>
          </a:p>
          <a:p>
            <a:pPr marL="285750" lvl="0" indent="-285750">
              <a:buFont typeface="Wingdings" panose="05000000000000000000" pitchFamily="2" charset="2"/>
              <a:buChar char="§"/>
            </a:pPr>
            <a:r>
              <a:rPr lang="es-ES" sz="1500" b="1" dirty="0">
                <a:solidFill>
                  <a:prstClr val="black"/>
                </a:solidFill>
              </a:rPr>
              <a:t>LA SOLUCIÓN DE PROBLEMAS O LA BÚSQUEDA Y REPARACIÓN DE AVERÍAS ES UNA ESPECIE DE SOLUCIÓN DE PROBLEMAS:</a:t>
            </a:r>
          </a:p>
          <a:p>
            <a:pPr marL="628650" lvl="1" indent="-285750">
              <a:buFont typeface="Symbol" panose="05050102010706020507" pitchFamily="18" charset="2"/>
              <a:buChar char="-"/>
            </a:pPr>
            <a:r>
              <a:rPr lang="en-US" sz="1500" b="1" dirty="0">
                <a:solidFill>
                  <a:prstClr val="black"/>
                </a:solidFill>
              </a:rPr>
              <a:t>I. </a:t>
            </a:r>
            <a:r>
              <a:rPr lang="es-ES" sz="1500" b="1" dirty="0">
                <a:solidFill>
                  <a:prstClr val="black"/>
                </a:solidFill>
              </a:rPr>
              <a:t>Identificar el problema</a:t>
            </a:r>
            <a:r>
              <a:rPr lang="es-ES" sz="1500" dirty="0">
                <a:solidFill>
                  <a:prstClr val="black"/>
                </a:solidFill>
              </a:rPr>
              <a:t>. Primero, verifique que un problema existe y tipifíquelo (experiencia). </a:t>
            </a:r>
            <a:endParaRPr lang="en-US" sz="1500" dirty="0">
              <a:solidFill>
                <a:prstClr val="black"/>
              </a:solidFill>
            </a:endParaRPr>
          </a:p>
          <a:p>
            <a:pPr marL="628650" lvl="1" indent="-285750">
              <a:buFont typeface="Symbol" panose="05050102010706020507" pitchFamily="18" charset="2"/>
              <a:buChar char="-"/>
            </a:pPr>
            <a:r>
              <a:rPr lang="en-US" sz="1500" b="1" dirty="0">
                <a:solidFill>
                  <a:prstClr val="black"/>
                </a:solidFill>
              </a:rPr>
              <a:t>II. </a:t>
            </a:r>
            <a:r>
              <a:rPr lang="en-US" sz="1500" b="1" dirty="0" err="1">
                <a:solidFill>
                  <a:prstClr val="black"/>
                </a:solidFill>
              </a:rPr>
              <a:t>Diagnosticar</a:t>
            </a:r>
            <a:r>
              <a:rPr lang="en-US" sz="1500" b="1" dirty="0">
                <a:solidFill>
                  <a:prstClr val="black"/>
                </a:solidFill>
              </a:rPr>
              <a:t> el </a:t>
            </a:r>
            <a:r>
              <a:rPr lang="en-US" sz="1500" b="1" dirty="0" err="1">
                <a:solidFill>
                  <a:prstClr val="black"/>
                </a:solidFill>
              </a:rPr>
              <a:t>problema</a:t>
            </a:r>
            <a:r>
              <a:rPr lang="en-US" sz="1500" b="1" dirty="0">
                <a:solidFill>
                  <a:prstClr val="black"/>
                </a:solidFill>
              </a:rPr>
              <a:t>. </a:t>
            </a:r>
            <a:r>
              <a:rPr lang="es-ES" sz="1500" dirty="0">
                <a:solidFill>
                  <a:prstClr val="black"/>
                </a:solidFill>
              </a:rPr>
              <a:t>Una vez identificado, es el momento de recoger información, analizar la información recogida y proponer una solución (el "camino“)</a:t>
            </a:r>
            <a:endParaRPr lang="en-US" sz="1500" dirty="0">
              <a:solidFill>
                <a:prstClr val="black"/>
              </a:solidFill>
            </a:endParaRPr>
          </a:p>
          <a:p>
            <a:pPr marL="628650" lvl="1" indent="-285750">
              <a:buFont typeface="Symbol" panose="05050102010706020507" pitchFamily="18" charset="2"/>
              <a:buChar char="-"/>
            </a:pPr>
            <a:r>
              <a:rPr lang="en-US" sz="1500" b="1" dirty="0">
                <a:solidFill>
                  <a:prstClr val="black"/>
                </a:solidFill>
              </a:rPr>
              <a:t>III. </a:t>
            </a:r>
            <a:r>
              <a:rPr lang="en-US" sz="1500" b="1" dirty="0" err="1">
                <a:solidFill>
                  <a:prstClr val="black"/>
                </a:solidFill>
              </a:rPr>
              <a:t>Resuelve</a:t>
            </a:r>
            <a:r>
              <a:rPr lang="en-US" sz="1500" b="1" dirty="0">
                <a:solidFill>
                  <a:prstClr val="black"/>
                </a:solidFill>
              </a:rPr>
              <a:t> el </a:t>
            </a:r>
            <a:r>
              <a:rPr lang="en-US" sz="1500" b="1" dirty="0" err="1">
                <a:solidFill>
                  <a:prstClr val="black"/>
                </a:solidFill>
              </a:rPr>
              <a:t>problema</a:t>
            </a:r>
            <a:r>
              <a:rPr lang="en-US" sz="1500" b="1" dirty="0">
                <a:solidFill>
                  <a:prstClr val="black"/>
                </a:solidFill>
              </a:rPr>
              <a:t>. </a:t>
            </a:r>
            <a:r>
              <a:rPr lang="es-ES" sz="1500" dirty="0">
                <a:solidFill>
                  <a:prstClr val="black"/>
                </a:solidFill>
              </a:rPr>
              <a:t> Finalmente, implemente la solución propuesta y pruebe si funciona.  Si lo hizo, problema resuelto.  Si no es así, regrese y proponga una solución diferente e informada.</a:t>
            </a:r>
            <a:endParaRPr lang="en-US" sz="1500" dirty="0">
              <a:solidFill>
                <a:prstClr val="black"/>
              </a:solidFill>
            </a:endParaRPr>
          </a:p>
        </p:txBody>
      </p:sp>
      <p:sp>
        <p:nvSpPr>
          <p:cNvPr id="2" name="Title 1"/>
          <p:cNvSpPr>
            <a:spLocks noGrp="1"/>
          </p:cNvSpPr>
          <p:nvPr>
            <p:ph type="title"/>
          </p:nvPr>
        </p:nvSpPr>
        <p:spPr/>
        <p:txBody>
          <a:bodyPr>
            <a:normAutofit/>
          </a:bodyPr>
          <a:lstStyle/>
          <a:p>
            <a:r>
              <a:rPr lang="es-ES" b="1" dirty="0"/>
              <a:t>1. Algunas nociones básicas sobre el mantenimiento</a:t>
            </a:r>
            <a:endParaRPr lang="es-ES" dirty="0"/>
          </a:p>
        </p:txBody>
      </p:sp>
      <p:sp>
        <p:nvSpPr>
          <p:cNvPr id="4" name="Rectangle 3">
            <a:extLst>
              <a:ext uri="{FF2B5EF4-FFF2-40B4-BE49-F238E27FC236}">
                <a16:creationId xmlns:a16="http://schemas.microsoft.com/office/drawing/2014/main" xmlns="" id="{4B211D3E-C25E-48E0-B61A-181DF85F5BE2}"/>
              </a:ext>
            </a:extLst>
          </p:cNvPr>
          <p:cNvSpPr/>
          <p:nvPr/>
        </p:nvSpPr>
        <p:spPr>
          <a:xfrm>
            <a:off x="468000" y="1413000"/>
            <a:ext cx="5003084" cy="369332"/>
          </a:xfrm>
          <a:prstGeom prst="rect">
            <a:avLst/>
          </a:prstGeom>
        </p:spPr>
        <p:txBody>
          <a:bodyPr wrap="square">
            <a:spAutoFit/>
          </a:bodyPr>
          <a:lstStyle/>
          <a:p>
            <a:pPr marL="285750" indent="-285750">
              <a:buFont typeface="Wingdings" panose="05000000000000000000" pitchFamily="2" charset="2"/>
              <a:buChar char="Ø"/>
            </a:pPr>
            <a:r>
              <a:rPr lang="es-ES" b="1" dirty="0"/>
              <a:t>El proceso general de resolución de problemas</a:t>
            </a:r>
            <a:endParaRPr lang="en-US" b="1" dirty="0"/>
          </a:p>
        </p:txBody>
      </p:sp>
      <p:pic>
        <p:nvPicPr>
          <p:cNvPr id="10" name="Picture 9"/>
          <p:cNvPicPr>
            <a:picLocks noChangeAspect="1"/>
          </p:cNvPicPr>
          <p:nvPr/>
        </p:nvPicPr>
        <p:blipFill>
          <a:blip r:embed="rId2" cstate="print"/>
          <a:stretch>
            <a:fillRect/>
          </a:stretch>
        </p:blipFill>
        <p:spPr>
          <a:xfrm>
            <a:off x="684000" y="1773000"/>
            <a:ext cx="4971429" cy="2095238"/>
          </a:xfrm>
          <a:prstGeom prst="rect">
            <a:avLst/>
          </a:prstGeom>
          <a:ln>
            <a:solidFill>
              <a:schemeClr val="tx1"/>
            </a:solidFill>
          </a:ln>
        </p:spPr>
      </p:pic>
      <p:sp>
        <p:nvSpPr>
          <p:cNvPr id="11" name="Rectangle 10">
            <a:extLst>
              <a:ext uri="{FF2B5EF4-FFF2-40B4-BE49-F238E27FC236}">
                <a16:creationId xmlns:a16="http://schemas.microsoft.com/office/drawing/2014/main" xmlns="" id="{5BA950B9-E51C-4452-AF6F-E31417431158}"/>
              </a:ext>
            </a:extLst>
          </p:cNvPr>
          <p:cNvSpPr/>
          <p:nvPr/>
        </p:nvSpPr>
        <p:spPr>
          <a:xfrm>
            <a:off x="5796000" y="1557000"/>
            <a:ext cx="3012796" cy="2400657"/>
          </a:xfrm>
          <a:prstGeom prst="rect">
            <a:avLst/>
          </a:prstGeom>
        </p:spPr>
        <p:txBody>
          <a:bodyPr wrap="square">
            <a:spAutoFit/>
          </a:bodyPr>
          <a:lstStyle/>
          <a:p>
            <a:pPr marL="285750" indent="-285750">
              <a:buFont typeface="Wingdings" panose="05000000000000000000" pitchFamily="2" charset="2"/>
              <a:buChar char="§"/>
            </a:pPr>
            <a:r>
              <a:rPr lang="es-ES" sz="1500" b="1" dirty="0"/>
              <a:t>PROBLEMAS</a:t>
            </a:r>
            <a:r>
              <a:rPr lang="es-ES" sz="1500" dirty="0"/>
              <a:t>. Tienen estados iniciales (no deseados), estados finales (deseados) y estados intermedios sujetos a reglas. </a:t>
            </a:r>
            <a:r>
              <a:rPr lang="es-ES" sz="1500" b="1" dirty="0"/>
              <a:t>Existe un problema cuando se desconoce cómo llegar al estado final a partir del estado inicial</a:t>
            </a:r>
            <a:r>
              <a:rPr lang="es-ES" sz="1500" dirty="0"/>
              <a:t>. Una vez resuelto, el problema ya no es un problema real, sino un procedimiento.</a:t>
            </a:r>
            <a:endParaRPr lang="en-US" sz="1500" dirty="0"/>
          </a:p>
        </p:txBody>
      </p:sp>
    </p:spTree>
    <p:extLst>
      <p:ext uri="{BB962C8B-B14F-4D97-AF65-F5344CB8AC3E}">
        <p14:creationId xmlns:p14="http://schemas.microsoft.com/office/powerpoint/2010/main" xmlns="" val="301469245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12610</TotalTime>
  <Words>8254</Words>
  <Application>Microsoft Office PowerPoint</Application>
  <PresentationFormat>Presentación en pantalla (4:3)</PresentationFormat>
  <Paragraphs>435</Paragraphs>
  <Slides>47</Slides>
  <Notes>2</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2_Office Theme</vt:lpstr>
      <vt:lpstr>Unidad 3.3. PLAN DE MONITORIZACIÓN Y MANTENIMIENTO PREVENTIVO Y CORRECTIVO</vt:lpstr>
      <vt:lpstr>Objetivos del módulo</vt:lpstr>
      <vt:lpstr>Contenido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1. Algunas nociones básicas sobre el mantenimiento</vt:lpstr>
      <vt:lpstr>2. Prácticas de mantenimiento de los sistemas de ACS solar</vt:lpstr>
      <vt:lpstr>2. Prácticas de mantenimiento de los sistemas de ACS solar</vt:lpstr>
      <vt:lpstr>2. Prácticas de mantenimiento de los sistemas de ACS solar</vt:lpstr>
      <vt:lpstr>2. Prácticas de mantenimiento de los sistemas de ACS solar</vt:lpstr>
      <vt:lpstr>3. Prácticas de solución de problemas y reparación de los sistemas de ACS solar</vt:lpstr>
      <vt:lpstr>3. Prácticas de solución de problemas y reparación de los sistemas de ACS solar</vt:lpstr>
      <vt:lpstr>3. Prácticas de solución de problemas y reparación de los sistemas de ACS solar</vt:lpstr>
      <vt:lpstr>3. Prácticas de solución de problemas y reparación de los sistemas de ACS solar</vt:lpstr>
      <vt:lpstr>3. Prácticas de solución de problemas y reparación de los sistemas de ACS solar</vt:lpstr>
      <vt:lpstr>3. Prácticas de solución de problemas y reparación de los sistemas de ACS solar</vt:lpstr>
      <vt:lpstr>3. Prácticas de solución de problemas y reparación de los sistemas de ACS solar</vt:lpstr>
      <vt:lpstr>3. Prácticas de solución de problemas y reparación de los sistemas de ACS solar</vt:lpstr>
      <vt:lpstr>3. Prácticas de solución de problemas y reparación de los sistemas de ACS solar</vt:lpstr>
      <vt:lpstr>3. Prácticas de solución de problemas y reparación de los sistemas de ACS solar</vt:lpstr>
      <vt:lpstr>3. Prácticas de solución de problemas y reparación de los sistemas de ACS solar</vt:lpstr>
      <vt:lpstr>4. Mantenimiento de grandes sistemas SWH</vt:lpstr>
      <vt:lpstr>4. Mantenimiento de grandes sistemas SWH</vt:lpstr>
      <vt:lpstr>4. Mantenimiento de grandes sistemas SWH</vt:lpstr>
      <vt:lpstr>4. Mantenimiento de grandes sistemas SWH</vt:lpstr>
      <vt:lpstr>Resumen</vt:lpstr>
      <vt:lpstr>Bibliografía</vt:lpstr>
      <vt:lpstr>Fin de la unidad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2.3. THE HYDRAULIC CIRCUIT I. PIPES AND THE HEAT TRANSFER FLUID</dc:title>
  <dc:creator>Jesús Rosel Martínez</dc:creator>
  <cp:lastModifiedBy>Lidia Romeo Prego</cp:lastModifiedBy>
  <cp:revision>457</cp:revision>
  <cp:lastPrinted>2019-06-28T16:20:45Z</cp:lastPrinted>
  <dcterms:created xsi:type="dcterms:W3CDTF">2019-04-19T09:31:08Z</dcterms:created>
  <dcterms:modified xsi:type="dcterms:W3CDTF">2019-10-08T06:45:40Z</dcterms:modified>
</cp:coreProperties>
</file>