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handoutMasterIdLst>
    <p:handoutMasterId r:id="rId50"/>
  </p:handoutMasterIdLst>
  <p:sldIdLst>
    <p:sldId id="256" r:id="rId2"/>
    <p:sldId id="257" r:id="rId3"/>
    <p:sldId id="297" r:id="rId4"/>
    <p:sldId id="398" r:id="rId5"/>
    <p:sldId id="410" r:id="rId6"/>
    <p:sldId id="411" r:id="rId7"/>
    <p:sldId id="413" r:id="rId8"/>
    <p:sldId id="412" r:id="rId9"/>
    <p:sldId id="414" r:id="rId10"/>
    <p:sldId id="415" r:id="rId11"/>
    <p:sldId id="417" r:id="rId12"/>
    <p:sldId id="416" r:id="rId13"/>
    <p:sldId id="419" r:id="rId14"/>
    <p:sldId id="420" r:id="rId15"/>
    <p:sldId id="432" r:id="rId16"/>
    <p:sldId id="426" r:id="rId17"/>
    <p:sldId id="428" r:id="rId18"/>
    <p:sldId id="433" r:id="rId19"/>
    <p:sldId id="429" r:id="rId20"/>
    <p:sldId id="430" r:id="rId21"/>
    <p:sldId id="431" r:id="rId22"/>
    <p:sldId id="421" r:id="rId23"/>
    <p:sldId id="422" r:id="rId24"/>
    <p:sldId id="424" r:id="rId25"/>
    <p:sldId id="425" r:id="rId26"/>
    <p:sldId id="423" r:id="rId27"/>
    <p:sldId id="434" r:id="rId28"/>
    <p:sldId id="435" r:id="rId29"/>
    <p:sldId id="436" r:id="rId30"/>
    <p:sldId id="437" r:id="rId31"/>
    <p:sldId id="418" r:id="rId32"/>
    <p:sldId id="438" r:id="rId33"/>
    <p:sldId id="439" r:id="rId34"/>
    <p:sldId id="440" r:id="rId35"/>
    <p:sldId id="441" r:id="rId36"/>
    <p:sldId id="442" r:id="rId37"/>
    <p:sldId id="443" r:id="rId38"/>
    <p:sldId id="444" r:id="rId39"/>
    <p:sldId id="445" r:id="rId40"/>
    <p:sldId id="446" r:id="rId41"/>
    <p:sldId id="409" r:id="rId42"/>
    <p:sldId id="447" r:id="rId43"/>
    <p:sldId id="448" r:id="rId44"/>
    <p:sldId id="449" r:id="rId45"/>
    <p:sldId id="427" r:id="rId46"/>
    <p:sldId id="334" r:id="rId47"/>
    <p:sldId id="260" r:id="rId48"/>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120" autoAdjust="0"/>
  </p:normalViewPr>
  <p:slideViewPr>
    <p:cSldViewPr>
      <p:cViewPr varScale="1">
        <p:scale>
          <a:sx n="102" d="100"/>
          <a:sy n="102" d="100"/>
        </p:scale>
        <p:origin x="784" y="72"/>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49688" y="1"/>
            <a:ext cx="2946400" cy="496888"/>
          </a:xfrm>
          <a:prstGeom prst="rect">
            <a:avLst/>
          </a:prstGeom>
        </p:spPr>
        <p:txBody>
          <a:bodyPr vert="horz" lIns="91440" tIns="45720" rIns="91440" bIns="45720" rtlCol="0"/>
          <a:lstStyle>
            <a:lvl1pPr algn="r">
              <a:defRPr sz="1200"/>
            </a:lvl1pPr>
          </a:lstStyle>
          <a:p>
            <a:fld id="{8C2D9450-63A9-484B-892C-7851084E1122}" type="datetimeFigureOut">
              <a:rPr lang="es-ES" smtClean="0"/>
              <a:t>21/01/2020</a:t>
            </a:fld>
            <a:endParaRPr lang="es-E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A8CEF35-7E26-491F-AAA6-5DC93736E1B8}" type="slidenum">
              <a:rPr lang="es-ES" smtClean="0"/>
              <a:t>‹Nr.›</a:t>
            </a:fld>
            <a:endParaRPr lang="es-ES"/>
          </a:p>
        </p:txBody>
      </p:sp>
    </p:spTree>
    <p:extLst>
      <p:ext uri="{BB962C8B-B14F-4D97-AF65-F5344CB8AC3E}">
        <p14:creationId xmlns:p14="http://schemas.microsoft.com/office/powerpoint/2010/main" val="1847999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9"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2"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5"/>
            <a:ext cx="5438140" cy="4466987"/>
          </a:xfrm>
          <a:prstGeom prst="rect">
            <a:avLst/>
          </a:prstGeom>
        </p:spPr>
        <p:txBody>
          <a:bodyPr vert="horz" lIns="91360" tIns="45688" rIns="91360" bIns="45688"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9"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2"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Richtlinien für den Trainer</a:t>
            </a:r>
          </a:p>
          <a:p>
            <a:endParaRPr lang="el-GR" dirty="0"/>
          </a:p>
          <a:p>
            <a:r>
              <a:rPr lang="en-US" dirty="0"/>
              <a:t>Diese . ppt-Datei ist eine Vorlage, die von Berufsbildungsanbietern verwendet werden soll, um das Trainingsmaterial vorzubereiten. </a:t>
            </a:r>
          </a:p>
          <a:p>
            <a:endParaRPr lang="el-GR" dirty="0"/>
          </a:p>
          <a:p>
            <a:r>
              <a:rPr lang="en-US" dirty="0"/>
              <a:t>Wir empfehlen </a:t>
            </a:r>
            <a:r>
              <a:rPr lang="en-US" b="1" dirty="0"/>
              <a:t>30 bis 40 . ppt-Folien </a:t>
            </a:r>
            <a:r>
              <a:rPr lang="en-US" dirty="0"/>
              <a:t>für eine (1) Stunde des Trainingsprogramms.</a:t>
            </a:r>
            <a:endParaRPr lang="el-GR" dirty="0"/>
          </a:p>
          <a:p>
            <a:endParaRPr lang="en-US" dirty="0"/>
          </a:p>
          <a:p>
            <a:r>
              <a:rPr lang="en-US" dirty="0"/>
              <a:t>Es gibt 3 </a:t>
            </a:r>
            <a:r>
              <a:rPr lang="en-US" u="sng" dirty="0"/>
              <a:t>vordefinierte Folien, die </a:t>
            </a:r>
            <a:r>
              <a:rPr lang="en-US" dirty="0"/>
              <a:t>von Ihnen ausgefüllt werden müssen, mit den Titeln "</a:t>
            </a:r>
            <a:r>
              <a:rPr lang="en-US" b="1" dirty="0"/>
              <a:t>Modulziele</a:t>
            </a:r>
            <a:r>
              <a:rPr lang="en-US" dirty="0"/>
              <a:t>", "</a:t>
            </a:r>
            <a:r>
              <a:rPr lang="en-US" b="1" dirty="0"/>
              <a:t>Schlussfolgerung</a:t>
            </a:r>
            <a:r>
              <a:rPr lang="en-US" dirty="0"/>
              <a:t>", "</a:t>
            </a:r>
            <a:r>
              <a:rPr lang="en-US" b="1" dirty="0"/>
              <a:t>Modulende"</a:t>
            </a:r>
            <a:r>
              <a:rPr lang="en-US" dirty="0"/>
              <a:t>.</a:t>
            </a:r>
            <a:endParaRPr lang="el-GR" dirty="0"/>
          </a:p>
          <a:p>
            <a:endParaRPr lang="en-US" dirty="0"/>
          </a:p>
          <a:p>
            <a:pPr lvl="0"/>
            <a:r>
              <a:rPr lang="en-US" dirty="0"/>
              <a:t>Das Material sollte in editierbarem Format gesendet werden.</a:t>
            </a:r>
            <a:endParaRPr lang="el-GR" dirty="0"/>
          </a:p>
          <a:p>
            <a:pPr lvl="0"/>
            <a:endParaRPr lang="en-US" dirty="0"/>
          </a:p>
          <a:p>
            <a:pPr lvl="0">
              <a:buFont typeface="Wingdings" pitchFamily="2" charset="2"/>
              <a:buChar char="§"/>
            </a:pPr>
            <a:r>
              <a:rPr lang="en-US" dirty="0"/>
              <a:t>Vorgeschlagene Schriftart: Arial</a:t>
            </a:r>
            <a:endParaRPr lang="el-GR" dirty="0"/>
          </a:p>
          <a:p>
            <a:pPr lvl="0">
              <a:buFont typeface="Wingdings" pitchFamily="2" charset="2"/>
              <a:buChar char="§"/>
            </a:pPr>
            <a:r>
              <a:rPr lang="en-US" dirty="0"/>
              <a:t>Erforderliche Schriftgröße: 16</a:t>
            </a:r>
            <a:endParaRPr lang="el-GR" dirty="0"/>
          </a:p>
          <a:p>
            <a:pPr lvl="0">
              <a:buFont typeface="Wingdings" pitchFamily="2" charset="2"/>
              <a:buChar char="§"/>
            </a:pPr>
            <a:r>
              <a:rPr lang="en-US" dirty="0"/>
              <a:t>Vorgeschlagener Zeilenabstand: 1,5</a:t>
            </a:r>
            <a:endParaRPr lang="el-GR" dirty="0"/>
          </a:p>
          <a:p>
            <a:pPr lvl="0">
              <a:buFont typeface="Wingdings" pitchFamily="2" charset="2"/>
              <a:buChar char="§"/>
            </a:pPr>
            <a:r>
              <a:rPr lang="en-US" dirty="0"/>
              <a:t>ppt/pptx-Datei sollte eine klare Struktur und definierte Einheiten und eindeutige Folientitel haben</a:t>
            </a:r>
            <a:endParaRPr lang="el-GR" dirty="0"/>
          </a:p>
          <a:p>
            <a:pPr lvl="0">
              <a:buFont typeface="Wingdings" pitchFamily="2" charset="2"/>
              <a:buChar char="§"/>
            </a:pPr>
            <a:r>
              <a:rPr lang="en-US" dirty="0" err="1"/>
              <a:t>ppt/pptx</a:t>
            </a:r>
            <a:r>
              <a:rPr lang="en-US" dirty="0"/>
              <a:t> Folieninhalte sollten die vordefinierten Ränder nicht überschreiten</a:t>
            </a:r>
            <a:endParaRPr lang="el-GR" dirty="0"/>
          </a:p>
          <a:p>
            <a:pPr lvl="0">
              <a:buFont typeface="Wingdings" pitchFamily="2" charset="2"/>
              <a:buChar char="§"/>
            </a:pPr>
            <a:r>
              <a:rPr lang="en-US" dirty="0"/>
              <a:t>Bilder, Diagramme etc. sollten mit einer Beschreibung versehen sein</a:t>
            </a:r>
            <a:endParaRPr lang="el-GR" dirty="0"/>
          </a:p>
          <a:p>
            <a:pPr lvl="0">
              <a:buFont typeface="Wingdings" pitchFamily="2" charset="2"/>
              <a:buChar char="§"/>
            </a:pPr>
            <a:r>
              <a:rPr lang="en-US" dirty="0"/>
              <a:t>Wenn Sie Verständnisfragen (Multiple Choice, Mehrfachantworten, Richtig/Falsch, Matching etc.) einfügen wollen, um das Verständnis der Theorie zu verbessern, sollten Sie diese in der ppt/pptx-Datei verankern.</a:t>
            </a:r>
            <a:endParaRPr lang="el-GR" dirty="0"/>
          </a:p>
          <a:p>
            <a:pPr lvl="0">
              <a:buFont typeface="Wingdings" pitchFamily="2" charset="2"/>
              <a:buChar char="§"/>
            </a:pPr>
            <a:r>
              <a:rPr lang="en-US" dirty="0"/>
              <a:t>Fragen, die für die Selbstbewertung und die abschließenden Bewertungsaufgaben verwendet werden, sollten einem vordefinierten Format folgen, das von SQLearn in einer . xls-Datei gesendet wird</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bwsplumbing.com.my/index.php?ws=services&amp;sid=8810" TargetMode="External"/><Relationship Id="rId2" Type="http://schemas.openxmlformats.org/officeDocument/2006/relationships/hyperlink" Target="https://www.hotwater.com/lit/im/solar/320009.pdf" TargetMode="External"/><Relationship Id="rId1" Type="http://schemas.openxmlformats.org/officeDocument/2006/relationships/slideLayout" Target="../slideLayouts/slideLayout2.xml"/><Relationship Id="rId6" Type="http://schemas.openxmlformats.org/officeDocument/2006/relationships/hyperlink" Target="https://www.wbdg.org/FFC/NAVFAC/OPER/mo405.pdf" TargetMode="External"/><Relationship Id="rId5" Type="http://schemas.openxmlformats.org/officeDocument/2006/relationships/hyperlink" Target="https://www.youtube.com/watch?v=6du7U_TM9QI&amp;t=989s" TargetMode="External"/><Relationship Id="rId4" Type="http://schemas.openxmlformats.org/officeDocument/2006/relationships/hyperlink" Target="https://www.youtube.com/watch?v=sYClCV9R9c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fontScale="90000"/>
          </a:bodyPr>
          <a:lstStyle/>
          <a:p>
            <a:r>
              <a:rPr lang="en-US" b="1" dirty="0">
                <a:effectLst>
                  <a:outerShdw blurRad="38100" dist="38100" dir="2700000" algn="tl">
                    <a:srgbClr val="000000">
                      <a:alpha val="43137"/>
                    </a:srgbClr>
                  </a:outerShdw>
                </a:effectLst>
              </a:rPr>
              <a:t>Einheit 3.3.</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ÜBERWACHUNGSPLAN SOWIE VORBEUGENDE UND KORRIGIERENDE WARTUNG</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n-US" dirty="0"/>
              <a:t>Block 3:</a:t>
            </a:r>
            <a:br>
              <a:rPr lang="en-US" dirty="0"/>
            </a:br>
            <a:r>
              <a:rPr lang="en-US" dirty="0"/>
              <a:t>Solarthermieanlagen für Gebäude</a:t>
            </a:r>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4139084" cy="369332"/>
          </a:xfrm>
          <a:prstGeom prst="rect">
            <a:avLst/>
          </a:prstGeom>
        </p:spPr>
        <p:txBody>
          <a:bodyPr wrap="square">
            <a:spAutoFit/>
          </a:bodyPr>
          <a:lstStyle/>
          <a:p>
            <a:pPr marL="285750" indent="-285750">
              <a:buFont typeface="Wingdings" panose="05000000000000000000" pitchFamily="2" charset="2"/>
              <a:buChar char="Ø"/>
            </a:pPr>
            <a:r>
              <a:rPr lang="en-US" b="1" dirty="0"/>
              <a:t>Der allgemeine Fehlersuchprozess</a:t>
            </a:r>
          </a:p>
        </p:txBody>
      </p:sp>
      <p:sp>
        <p:nvSpPr>
          <p:cNvPr id="5" name="Rectangle 4">
            <a:extLst>
              <a:ext uri="{FF2B5EF4-FFF2-40B4-BE49-F238E27FC236}">
                <a16:creationId xmlns:a16="http://schemas.microsoft.com/office/drawing/2014/main" id="{5BA950B9-E51C-4452-AF6F-E31417431158}"/>
              </a:ext>
            </a:extLst>
          </p:cNvPr>
          <p:cNvSpPr/>
          <p:nvPr/>
        </p:nvSpPr>
        <p:spPr>
          <a:xfrm>
            <a:off x="684000" y="1942532"/>
            <a:ext cx="8002800" cy="2677656"/>
          </a:xfrm>
          <a:prstGeom prst="rect">
            <a:avLst/>
          </a:prstGeom>
        </p:spPr>
        <p:txBody>
          <a:bodyPr wrap="square">
            <a:spAutoFit/>
          </a:bodyPr>
          <a:lstStyle/>
          <a:p>
            <a:pPr marL="285750" indent="-285750">
              <a:buFont typeface="Wingdings" panose="05000000000000000000" pitchFamily="2" charset="2"/>
              <a:buChar char="§"/>
            </a:pPr>
            <a:r>
              <a:rPr lang="en-US" sz="1400" b="1" dirty="0"/>
              <a:t>ALLGEMEINE UND BEREICHSSPEZIFISCHE PROBLEME. </a:t>
            </a:r>
            <a:r>
              <a:rPr lang="en-US" sz="1400" dirty="0"/>
              <a:t>Viele Probleme werden mit gesundem Menschenverstand und Allgemeinwissen gelöst (Beispiel: wie man zur Arbeit geht, wenn man eine Reifenpanne hat). Dies ist bei vielen anderen nicht der Fall, besonders in Arbeitsbereichen, die viel spezifisches oder </a:t>
            </a:r>
            <a:r>
              <a:rPr lang="en-US" sz="1400" b="1" dirty="0"/>
              <a:t>fachliches Wissen </a:t>
            </a:r>
            <a:r>
              <a:rPr lang="en-US" sz="1400" dirty="0"/>
              <a:t>erfordern (Beispiel: wie man einen flachen Sonnenkollektor mit einem Leck repariert).</a:t>
            </a:r>
          </a:p>
          <a:p>
            <a:pPr marL="285750" indent="-285750">
              <a:buFont typeface="Wingdings" panose="05000000000000000000" pitchFamily="2" charset="2"/>
              <a:buChar char="§"/>
            </a:pPr>
            <a:r>
              <a:rPr lang="en-US" sz="1400" b="1" dirty="0"/>
              <a:t>METHODIK DER FEHLERSUCHE</a:t>
            </a:r>
            <a:r>
              <a:rPr lang="en-US" sz="1400" dirty="0"/>
              <a:t>. Strukturierte Vorgehensweisen bei der Fehlersuche erhöhen die Chancen, (Domain-)Probleme zeitnah zu lösen. Sie beruhen auf Erfahrung:</a:t>
            </a:r>
          </a:p>
          <a:p>
            <a:pPr marL="542925" indent="-285750">
              <a:buFont typeface="Symbol" panose="05050102010706020507" pitchFamily="18" charset="2"/>
              <a:buChar char="-"/>
            </a:pPr>
            <a:r>
              <a:rPr lang="en-US" sz="1400" dirty="0"/>
              <a:t>Zuerst </a:t>
            </a:r>
            <a:r>
              <a:rPr lang="en-US" sz="1400" b="1" dirty="0"/>
              <a:t>definieren </a:t>
            </a:r>
            <a:r>
              <a:rPr lang="en-US" sz="1400" dirty="0"/>
              <a:t>Sie </a:t>
            </a:r>
            <a:r>
              <a:rPr lang="en-US" sz="1400" b="1" dirty="0"/>
              <a:t>das Problem und </a:t>
            </a:r>
            <a:r>
              <a:rPr lang="en-US" sz="1400" dirty="0"/>
              <a:t>beginnen mit dem </a:t>
            </a:r>
            <a:r>
              <a:rPr lang="en-US" sz="1400" b="1" dirty="0"/>
              <a:t>Sammeln von Informationen,</a:t>
            </a:r>
          </a:p>
          <a:p>
            <a:pPr marL="542925" indent="-285750">
              <a:buFont typeface="Symbol" panose="05050102010706020507" pitchFamily="18" charset="2"/>
              <a:buChar char="-"/>
            </a:pPr>
            <a:r>
              <a:rPr lang="en-US" sz="1400" dirty="0"/>
              <a:t>Anschließend </a:t>
            </a:r>
            <a:r>
              <a:rPr lang="en-US" sz="1400" b="1" dirty="0"/>
              <a:t>analysieren </a:t>
            </a:r>
            <a:r>
              <a:rPr lang="en-US" sz="1400" dirty="0"/>
              <a:t>Sie </a:t>
            </a:r>
            <a:r>
              <a:rPr lang="en-US" sz="1400" b="1" dirty="0"/>
              <a:t>die </a:t>
            </a:r>
            <a:r>
              <a:rPr lang="en-US" sz="1400" dirty="0"/>
              <a:t>gesammelten </a:t>
            </a:r>
            <a:r>
              <a:rPr lang="en-US" sz="1400" b="1" dirty="0"/>
              <a:t>Daten </a:t>
            </a:r>
            <a:r>
              <a:rPr lang="en-US" sz="1400" dirty="0"/>
              <a:t>und </a:t>
            </a:r>
            <a:r>
              <a:rPr lang="en-US" sz="1400" b="1" dirty="0"/>
              <a:t>beseitigen Variablen </a:t>
            </a:r>
            <a:r>
              <a:rPr lang="en-US" sz="1400" dirty="0"/>
              <a:t>oder mögliche Ursachen.  </a:t>
            </a:r>
          </a:p>
          <a:p>
            <a:pPr marL="542925" indent="-285750">
              <a:buFont typeface="Symbol" panose="05050102010706020507" pitchFamily="18" charset="2"/>
              <a:buChar char="-"/>
            </a:pPr>
            <a:r>
              <a:rPr lang="en-US" sz="1400" dirty="0"/>
              <a:t>Von dort aus </a:t>
            </a:r>
            <a:r>
              <a:rPr lang="en-US" sz="1400" b="1" dirty="0"/>
              <a:t>schlagen </a:t>
            </a:r>
            <a:r>
              <a:rPr lang="en-US" sz="1400" dirty="0"/>
              <a:t>Sie </a:t>
            </a:r>
            <a:r>
              <a:rPr lang="en-US" sz="1400" b="1" dirty="0"/>
              <a:t>eine Hypothese vor und testen</a:t>
            </a:r>
            <a:r>
              <a:rPr lang="en-US" sz="1400" dirty="0"/>
              <a:t> dann </a:t>
            </a:r>
            <a:r>
              <a:rPr lang="en-US" sz="1400" b="1" dirty="0"/>
              <a:t>die Hypothese</a:t>
            </a:r>
            <a:r>
              <a:rPr lang="en-US" sz="1400" dirty="0"/>
              <a:t>.  </a:t>
            </a:r>
          </a:p>
          <a:p>
            <a:pPr marL="542925" indent="-285750">
              <a:buFont typeface="Symbol" panose="05050102010706020507" pitchFamily="18" charset="2"/>
              <a:buChar char="-"/>
            </a:pPr>
            <a:r>
              <a:rPr lang="en-US" sz="1400" dirty="0"/>
              <a:t>Dies wird mehr als wahrscheinlich ein iterativer Prozess sein, bis Sie schließlich </a:t>
            </a:r>
            <a:r>
              <a:rPr lang="en-US" sz="1400" b="1" dirty="0"/>
              <a:t>eine Lösung finden</a:t>
            </a:r>
            <a:r>
              <a:rPr lang="en-US" sz="1400" dirty="0"/>
              <a:t>.   </a:t>
            </a:r>
          </a:p>
        </p:txBody>
      </p:sp>
      <p:pic>
        <p:nvPicPr>
          <p:cNvPr id="6" name="Picture 5"/>
          <p:cNvPicPr>
            <a:picLocks noChangeAspect="1"/>
          </p:cNvPicPr>
          <p:nvPr/>
        </p:nvPicPr>
        <p:blipFill>
          <a:blip r:embed="rId2"/>
          <a:stretch>
            <a:fillRect/>
          </a:stretch>
        </p:blipFill>
        <p:spPr>
          <a:xfrm>
            <a:off x="2949387" y="4513628"/>
            <a:ext cx="5726613" cy="1795097"/>
          </a:xfrm>
          <a:prstGeom prst="rect">
            <a:avLst/>
          </a:prstGeom>
          <a:ln>
            <a:solidFill>
              <a:schemeClr val="tx1"/>
            </a:solidFill>
          </a:ln>
        </p:spPr>
      </p:pic>
      <p:sp>
        <p:nvSpPr>
          <p:cNvPr id="9" name="Rectangle 8"/>
          <p:cNvSpPr/>
          <p:nvPr/>
        </p:nvSpPr>
        <p:spPr>
          <a:xfrm>
            <a:off x="684000" y="4644225"/>
            <a:ext cx="2265387" cy="1169551"/>
          </a:xfrm>
          <a:prstGeom prst="rect">
            <a:avLst/>
          </a:prstGeom>
        </p:spPr>
        <p:txBody>
          <a:bodyPr wrap="square">
            <a:spAutoFit/>
          </a:bodyPr>
          <a:lstStyle/>
          <a:p>
            <a:pPr marL="542925" indent="-285750">
              <a:buFont typeface="Symbol" panose="05050102010706020507" pitchFamily="18" charset="2"/>
              <a:buChar char="-"/>
            </a:pPr>
            <a:r>
              <a:rPr lang="en-US" sz="1400" dirty="0">
                <a:solidFill>
                  <a:prstClr val="black"/>
                </a:solidFill>
              </a:rPr>
              <a:t>Die Dokumentation der Ergebnisse ist der Schlüssel zu einer erfolgreichen Lösung.</a:t>
            </a:r>
            <a:endParaRPr lang="es-ES" sz="1600" dirty="0"/>
          </a:p>
        </p:txBody>
      </p:sp>
    </p:spTree>
    <p:extLst>
      <p:ext uri="{BB962C8B-B14F-4D97-AF65-F5344CB8AC3E}">
        <p14:creationId xmlns:p14="http://schemas.microsoft.com/office/powerpoint/2010/main" val="132428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t>Management der Instandhaltung</a:t>
            </a:r>
          </a:p>
        </p:txBody>
      </p:sp>
      <p:sp>
        <p:nvSpPr>
          <p:cNvPr id="5" name="Rectangle 4">
            <a:extLst>
              <a:ext uri="{FF2B5EF4-FFF2-40B4-BE49-F238E27FC236}">
                <a16:creationId xmlns:a16="http://schemas.microsoft.com/office/drawing/2014/main" id="{5BA950B9-E51C-4452-AF6F-E31417431158}"/>
              </a:ext>
            </a:extLst>
          </p:cNvPr>
          <p:cNvSpPr/>
          <p:nvPr/>
        </p:nvSpPr>
        <p:spPr>
          <a:xfrm>
            <a:off x="684000" y="1845000"/>
            <a:ext cx="8136000" cy="2462213"/>
          </a:xfrm>
          <a:prstGeom prst="rect">
            <a:avLst/>
          </a:prstGeom>
        </p:spPr>
        <p:txBody>
          <a:bodyPr wrap="square">
            <a:spAutoFit/>
          </a:bodyPr>
          <a:lstStyle/>
          <a:p>
            <a:pPr marL="285750" indent="-285750">
              <a:buFont typeface="Wingdings" panose="05000000000000000000" pitchFamily="2" charset="2"/>
              <a:buChar char="§"/>
            </a:pPr>
            <a:r>
              <a:rPr lang="en-US" sz="1400" dirty="0"/>
              <a:t>Jede Industrie, jedes Dienstleistungsunternehmen oder jede gemeinnützige Organisation arbeitet auf der Grundlage von Ressourcen und Technologien, die einen gewissen Wartungsbedarf erwarten lassen. Eine solche Wartung ist:</a:t>
            </a:r>
          </a:p>
          <a:p>
            <a:pPr marL="539750" lvl="1" indent="-285750">
              <a:buFont typeface="Symbol" panose="05050102010706020507" pitchFamily="18" charset="2"/>
              <a:buChar char=""/>
            </a:pPr>
            <a:r>
              <a:rPr lang="en-US" sz="1400" b="1" dirty="0"/>
              <a:t>Organisiert und mit eigenen Mitteln bereitgestellt</a:t>
            </a:r>
            <a:r>
              <a:rPr lang="en-US" sz="1400" dirty="0"/>
              <a:t> (Wartungsabteilung).</a:t>
            </a:r>
          </a:p>
          <a:p>
            <a:pPr marL="539750" lvl="1" indent="-285750">
              <a:buFont typeface="Symbol" panose="05050102010706020507" pitchFamily="18" charset="2"/>
              <a:buChar char=""/>
            </a:pPr>
            <a:r>
              <a:rPr lang="en-US" sz="1400" b="1" dirty="0"/>
              <a:t>Ausgelagert oder an andere spezialisierte Wartungs- und Reparaturunternehmen vergeben</a:t>
            </a:r>
            <a:r>
              <a:rPr lang="en-US" sz="1400" dirty="0"/>
              <a:t>.</a:t>
            </a:r>
          </a:p>
          <a:p>
            <a:pPr marL="539750" lvl="1" indent="-285750">
              <a:buFont typeface="Symbol" panose="05050102010706020507" pitchFamily="18" charset="2"/>
              <a:buChar char=""/>
            </a:pPr>
            <a:r>
              <a:rPr lang="en-US" sz="1400" b="1" dirty="0"/>
              <a:t>Wird von Eigentümern/Lieferanten der vertraglich vereinbarten Technologie/Dienstleistungen </a:t>
            </a:r>
            <a:r>
              <a:rPr lang="en-US" sz="1400" dirty="0"/>
              <a:t>(Energielieferung usw.) </a:t>
            </a:r>
            <a:r>
              <a:rPr lang="en-US" sz="1400" b="1" dirty="0"/>
              <a:t>bereitgestellt</a:t>
            </a:r>
            <a:r>
              <a:rPr lang="en-US" sz="1400" dirty="0"/>
              <a:t>. </a:t>
            </a:r>
          </a:p>
          <a:p>
            <a:pPr marL="285750" indent="-285750">
              <a:buFont typeface="Wingdings" panose="05000000000000000000" pitchFamily="2" charset="2"/>
              <a:buChar char="§"/>
            </a:pPr>
            <a:r>
              <a:rPr lang="en-US" sz="1400" dirty="0"/>
              <a:t>Wie jede andere komplexe Arbeit </a:t>
            </a:r>
            <a:r>
              <a:rPr lang="en-US" sz="1400" b="1" dirty="0"/>
              <a:t>muss</a:t>
            </a:r>
            <a:r>
              <a:rPr lang="en-US" sz="1400" dirty="0"/>
              <a:t> auch </a:t>
            </a:r>
            <a:r>
              <a:rPr lang="en-US" sz="1400" b="1" dirty="0"/>
              <a:t>die Wartung ausgeführt und verwaltet werden</a:t>
            </a:r>
            <a:r>
              <a:rPr lang="en-US" sz="1400" dirty="0"/>
              <a:t>. </a:t>
            </a:r>
          </a:p>
          <a:p>
            <a:pPr marL="285750" indent="-285750">
              <a:buFont typeface="Wingdings" panose="05000000000000000000" pitchFamily="2" charset="2"/>
              <a:buChar char="§"/>
            </a:pPr>
            <a:r>
              <a:rPr lang="en-US" sz="1400" b="1" dirty="0"/>
              <a:t>Ingenieure, Techniker und Arbeiter führen die (technischen) Wartungsarbeiten durch</a:t>
            </a:r>
            <a:r>
              <a:rPr lang="en-US" sz="1400" dirty="0"/>
              <a:t>.</a:t>
            </a:r>
          </a:p>
          <a:p>
            <a:pPr marL="285750" indent="-285750">
              <a:buFont typeface="Wingdings" panose="05000000000000000000" pitchFamily="2" charset="2"/>
              <a:buChar char="§"/>
            </a:pPr>
            <a:r>
              <a:rPr lang="en-US" sz="1400" b="1" dirty="0"/>
              <a:t>Instandhaltungsmanager planen, organisieren, führen und kontrollieren</a:t>
            </a:r>
            <a:r>
              <a:rPr lang="en-US" sz="1400" dirty="0"/>
              <a:t> die Instandhaltungsarbeiten</a:t>
            </a:r>
            <a:r>
              <a:rPr lang="en-US" sz="1400" b="1" dirty="0"/>
              <a:t> grundsätzlich</a:t>
            </a:r>
            <a:r>
              <a:rPr lang="en-US" sz="1400" dirty="0"/>
              <a:t> in Abstimmung mit der Unternehmensstrategie und den Unternehmenszielen.</a:t>
            </a:r>
          </a:p>
        </p:txBody>
      </p:sp>
      <p:pic>
        <p:nvPicPr>
          <p:cNvPr id="7" name="Picture 6"/>
          <p:cNvPicPr>
            <a:picLocks noChangeAspect="1"/>
          </p:cNvPicPr>
          <p:nvPr/>
        </p:nvPicPr>
        <p:blipFill>
          <a:blip r:embed="rId2"/>
          <a:stretch>
            <a:fillRect/>
          </a:stretch>
        </p:blipFill>
        <p:spPr>
          <a:xfrm>
            <a:off x="1908000" y="4267056"/>
            <a:ext cx="5289911" cy="2041669"/>
          </a:xfrm>
          <a:prstGeom prst="rect">
            <a:avLst/>
          </a:prstGeom>
          <a:ln>
            <a:solidFill>
              <a:schemeClr val="tx1"/>
            </a:solidFill>
          </a:ln>
        </p:spPr>
      </p:pic>
    </p:spTree>
    <p:extLst>
      <p:ext uri="{BB962C8B-B14F-4D97-AF65-F5344CB8AC3E}">
        <p14:creationId xmlns:p14="http://schemas.microsoft.com/office/powerpoint/2010/main" val="164247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Management der Instandhaltung</a:t>
            </a:r>
          </a:p>
        </p:txBody>
      </p:sp>
      <p:sp>
        <p:nvSpPr>
          <p:cNvPr id="5" name="Rectangle 4">
            <a:extLst>
              <a:ext uri="{FF2B5EF4-FFF2-40B4-BE49-F238E27FC236}">
                <a16:creationId xmlns:a16="http://schemas.microsoft.com/office/drawing/2014/main" id="{5BA950B9-E51C-4452-AF6F-E31417431158}"/>
              </a:ext>
            </a:extLst>
          </p:cNvPr>
          <p:cNvSpPr/>
          <p:nvPr/>
        </p:nvSpPr>
        <p:spPr>
          <a:xfrm>
            <a:off x="684001" y="1845000"/>
            <a:ext cx="4104000" cy="4401205"/>
          </a:xfrm>
          <a:prstGeom prst="rect">
            <a:avLst/>
          </a:prstGeom>
        </p:spPr>
        <p:txBody>
          <a:bodyPr wrap="square">
            <a:spAutoFit/>
          </a:bodyPr>
          <a:lstStyle/>
          <a:p>
            <a:pPr marL="285750" indent="-285750">
              <a:buFont typeface="Wingdings" panose="05000000000000000000" pitchFamily="2" charset="2"/>
              <a:buChar char="§"/>
            </a:pPr>
            <a:r>
              <a:rPr lang="en-US" sz="1400" dirty="0"/>
              <a:t>Grundlegende Ziele des Instandhaltungsmanagements sind </a:t>
            </a:r>
            <a:r>
              <a:rPr lang="en-US" sz="1400" b="1" dirty="0"/>
              <a:t>die Kontrolle von Ressourcen, Zeit und Kosten</a:t>
            </a:r>
            <a:r>
              <a:rPr lang="en-US" sz="1400" dirty="0"/>
              <a:t>, um die Effizienz und Angemessenheit der Instandhaltungsmaßnahmen zu gewährleisten und die Verschwendung von Ressourcen oder Ausfallzeiten aufgrund von fehlerhaften Geräten zu vermeiden. </a:t>
            </a:r>
          </a:p>
          <a:p>
            <a:pPr marL="285750" indent="-285750">
              <a:buFont typeface="Wingdings" panose="05000000000000000000" pitchFamily="2" charset="2"/>
              <a:buChar char="§"/>
            </a:pPr>
            <a:r>
              <a:rPr lang="en-US" sz="1400" dirty="0"/>
              <a:t>Einige Aufgaben des Wartungsmanagements sind:</a:t>
            </a:r>
          </a:p>
          <a:p>
            <a:pPr marL="628650" lvl="1" indent="-285750">
              <a:buFont typeface="Symbol" panose="05050102010706020507" pitchFamily="18" charset="2"/>
              <a:buChar char="-"/>
            </a:pPr>
            <a:r>
              <a:rPr lang="en-US" sz="1400" b="1" dirty="0" err="1"/>
              <a:t>Arbeiten</a:t>
            </a:r>
            <a:r>
              <a:rPr lang="en-US" sz="1400" b="1" dirty="0"/>
              <a:t> und Systeme analysieren.</a:t>
            </a:r>
          </a:p>
          <a:p>
            <a:pPr marL="628650" lvl="1" indent="-285750">
              <a:buFont typeface="Symbol" panose="05050102010706020507" pitchFamily="18" charset="2"/>
              <a:buChar char="-"/>
            </a:pPr>
            <a:r>
              <a:rPr lang="en-US" sz="1400" b="1" dirty="0"/>
              <a:t>Definition &amp; Verbesserung von Wartungsprozeduren und/oder Dienstleistungen.</a:t>
            </a:r>
          </a:p>
          <a:p>
            <a:pPr marL="628650" lvl="1" indent="-285750">
              <a:buFont typeface="Symbol" panose="05050102010706020507" pitchFamily="18" charset="2"/>
              <a:buChar char="-"/>
            </a:pPr>
            <a:r>
              <a:rPr lang="en-US" sz="1400" b="1" dirty="0" err="1"/>
              <a:t>Wählen</a:t>
            </a:r>
            <a:r>
              <a:rPr lang="en-US" sz="1400" b="1" dirty="0"/>
              <a:t> der </a:t>
            </a:r>
            <a:r>
              <a:rPr lang="en-US" sz="1400" b="1" dirty="0" err="1"/>
              <a:t>richtigen</a:t>
            </a:r>
            <a:r>
              <a:rPr lang="en-US" sz="1400" b="1" dirty="0"/>
              <a:t> Wartungswerkzeuge.</a:t>
            </a:r>
          </a:p>
          <a:p>
            <a:pPr marL="628650" lvl="1" indent="-285750">
              <a:buFont typeface="Symbol" panose="05050102010706020507" pitchFamily="18" charset="2"/>
              <a:buChar char="-"/>
            </a:pPr>
            <a:r>
              <a:rPr lang="en-US" sz="1400" b="1" dirty="0"/>
              <a:t>Angemessene Arbeitsplanung.</a:t>
            </a:r>
          </a:p>
          <a:p>
            <a:pPr marL="628650" lvl="1" indent="-285750">
              <a:buFont typeface="Symbol" panose="05050102010706020507" pitchFamily="18" charset="2"/>
              <a:buChar char="-"/>
            </a:pPr>
            <a:r>
              <a:rPr lang="en-US" sz="1400" b="1" dirty="0"/>
              <a:t>Kontrolle der Wartungskosten.</a:t>
            </a:r>
          </a:p>
          <a:p>
            <a:pPr marL="628650" lvl="1" indent="-285750">
              <a:buFont typeface="Symbol" panose="05050102010706020507" pitchFamily="18" charset="2"/>
              <a:buChar char="-"/>
            </a:pPr>
            <a:r>
              <a:rPr lang="en-US" sz="1400" b="1" dirty="0"/>
              <a:t>Sicherstellung der Einhaltung der Wartungsvorschriften (OSHA, etc.).</a:t>
            </a:r>
          </a:p>
          <a:p>
            <a:pPr marL="628650" lvl="1" indent="-285750">
              <a:buFont typeface="Symbol" panose="05050102010706020507" pitchFamily="18" charset="2"/>
              <a:buChar char="-"/>
            </a:pPr>
            <a:r>
              <a:rPr lang="en-US" sz="1400" b="1" dirty="0"/>
              <a:t>Wartungspersonal ausbilden.</a:t>
            </a:r>
          </a:p>
          <a:p>
            <a:pPr marL="628650" lvl="1" indent="-285750">
              <a:buFont typeface="Symbol" panose="05050102010706020507" pitchFamily="18" charset="2"/>
              <a:buChar char="-"/>
            </a:pPr>
            <a:r>
              <a:rPr lang="en-US" sz="1400" b="1" dirty="0" err="1"/>
              <a:t>Kundenbeziehungen</a:t>
            </a:r>
            <a:r>
              <a:rPr lang="en-US" sz="1400" b="1" dirty="0"/>
              <a:t> </a:t>
            </a:r>
            <a:r>
              <a:rPr lang="en-US" sz="1400" b="1" dirty="0" err="1"/>
              <a:t>aufbauen</a:t>
            </a:r>
            <a:r>
              <a:rPr lang="en-US" sz="1400" b="1" dirty="0"/>
              <a:t>.</a:t>
            </a:r>
          </a:p>
        </p:txBody>
      </p:sp>
      <p:grpSp>
        <p:nvGrpSpPr>
          <p:cNvPr id="13" name="Group 12"/>
          <p:cNvGrpSpPr/>
          <p:nvPr/>
        </p:nvGrpSpPr>
        <p:grpSpPr>
          <a:xfrm>
            <a:off x="4716000" y="1741666"/>
            <a:ext cx="3959689" cy="4567059"/>
            <a:chOff x="4716000" y="1741666"/>
            <a:chExt cx="3959689" cy="4567059"/>
          </a:xfrm>
        </p:grpSpPr>
        <p:grpSp>
          <p:nvGrpSpPr>
            <p:cNvPr id="11" name="Group 10"/>
            <p:cNvGrpSpPr/>
            <p:nvPr/>
          </p:nvGrpSpPr>
          <p:grpSpPr>
            <a:xfrm>
              <a:off x="4716000" y="1741666"/>
              <a:ext cx="3954830" cy="4567059"/>
              <a:chOff x="4716000" y="1741666"/>
              <a:chExt cx="3954830" cy="4567059"/>
            </a:xfrm>
          </p:grpSpPr>
          <p:pic>
            <p:nvPicPr>
              <p:cNvPr id="7" name="Picture 6"/>
              <p:cNvPicPr>
                <a:picLocks noChangeAspect="1"/>
              </p:cNvPicPr>
              <p:nvPr/>
            </p:nvPicPr>
            <p:blipFill rotWithShape="1">
              <a:blip r:embed="rId2"/>
              <a:srcRect t="1" b="-4947"/>
              <a:stretch/>
            </p:blipFill>
            <p:spPr>
              <a:xfrm>
                <a:off x="4758883" y="1741666"/>
                <a:ext cx="3911947" cy="3055334"/>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4716000" y="4293000"/>
                <a:ext cx="1529075" cy="2015725"/>
              </a:xfrm>
              <a:prstGeom prst="rect">
                <a:avLst/>
              </a:prstGeom>
              <a:ln>
                <a:solidFill>
                  <a:schemeClr val="tx1"/>
                </a:solidFill>
              </a:ln>
            </p:spPr>
          </p:pic>
        </p:grpSp>
        <p:pic>
          <p:nvPicPr>
            <p:cNvPr id="12" name="Picture 11"/>
            <p:cNvPicPr>
              <a:picLocks noChangeAspect="1"/>
            </p:cNvPicPr>
            <p:nvPr/>
          </p:nvPicPr>
          <p:blipFill>
            <a:blip r:embed="rId4"/>
            <a:stretch>
              <a:fillRect/>
            </a:stretch>
          </p:blipFill>
          <p:spPr>
            <a:xfrm>
              <a:off x="6444001" y="4726569"/>
              <a:ext cx="2231688" cy="1582156"/>
            </a:xfrm>
            <a:prstGeom prst="rect">
              <a:avLst/>
            </a:prstGeom>
            <a:ln>
              <a:solidFill>
                <a:schemeClr val="tx1"/>
              </a:solidFill>
            </a:ln>
          </p:spPr>
        </p:pic>
      </p:grpSp>
    </p:spTree>
    <p:extLst>
      <p:ext uri="{BB962C8B-B14F-4D97-AF65-F5344CB8AC3E}">
        <p14:creationId xmlns:p14="http://schemas.microsoft.com/office/powerpoint/2010/main" val="383600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Kompetenzen der Wartungstechniker</a:t>
            </a:r>
          </a:p>
        </p:txBody>
      </p:sp>
      <p:pic>
        <p:nvPicPr>
          <p:cNvPr id="5" name="Picture 4"/>
          <p:cNvPicPr>
            <a:picLocks noChangeAspect="1"/>
          </p:cNvPicPr>
          <p:nvPr/>
        </p:nvPicPr>
        <p:blipFill>
          <a:blip r:embed="rId2"/>
          <a:stretch>
            <a:fillRect/>
          </a:stretch>
        </p:blipFill>
        <p:spPr>
          <a:xfrm>
            <a:off x="4356080" y="3285000"/>
            <a:ext cx="4319608" cy="3023725"/>
          </a:xfrm>
          <a:prstGeom prst="rect">
            <a:avLst/>
          </a:prstGeom>
          <a:ln>
            <a:solidFill>
              <a:schemeClr val="tx1"/>
            </a:solidFill>
          </a:ln>
        </p:spPr>
      </p:pic>
      <p:sp>
        <p:nvSpPr>
          <p:cNvPr id="6" name="Rectangle 5">
            <a:extLst>
              <a:ext uri="{FF2B5EF4-FFF2-40B4-BE49-F238E27FC236}">
                <a16:creationId xmlns:a16="http://schemas.microsoft.com/office/drawing/2014/main" id="{5BA950B9-E51C-4452-AF6F-E31417431158}"/>
              </a:ext>
            </a:extLst>
          </p:cNvPr>
          <p:cNvSpPr/>
          <p:nvPr/>
        </p:nvSpPr>
        <p:spPr>
          <a:xfrm>
            <a:off x="684001" y="1942532"/>
            <a:ext cx="7991688" cy="1384995"/>
          </a:xfrm>
          <a:prstGeom prst="rect">
            <a:avLst/>
          </a:prstGeom>
        </p:spPr>
        <p:txBody>
          <a:bodyPr wrap="square">
            <a:spAutoFit/>
          </a:bodyPr>
          <a:lstStyle/>
          <a:p>
            <a:pPr marL="285750" indent="-285750">
              <a:buFont typeface="Wingdings" panose="05000000000000000000" pitchFamily="2" charset="2"/>
              <a:buChar char="§"/>
            </a:pPr>
            <a:r>
              <a:rPr lang="en-US" sz="1200" dirty="0"/>
              <a:t>Wie bei jedem anderen Fachmann sind die Kenntnisse des Wartungstechnikers eine Mischung aus:</a:t>
            </a:r>
          </a:p>
          <a:p>
            <a:pPr marL="539750" lvl="1" indent="-285750">
              <a:buFont typeface="Symbol" panose="05050102010706020507" pitchFamily="18" charset="2"/>
              <a:buChar char="-"/>
            </a:pPr>
            <a:r>
              <a:rPr lang="en-US" sz="1200" b="1" dirty="0"/>
              <a:t>Domänenspezifische Fähigkeiten</a:t>
            </a:r>
            <a:r>
              <a:rPr lang="en-US" sz="1200" dirty="0"/>
              <a:t>. Kenntnisse und Fähigkeiten, die für einen bestimmten Instandhaltungsbereich charakteristisch sind.</a:t>
            </a:r>
          </a:p>
          <a:p>
            <a:pPr marL="539750" lvl="1" indent="-285750">
              <a:buFont typeface="Symbol" panose="05050102010706020507" pitchFamily="18" charset="2"/>
              <a:buChar char="-"/>
            </a:pPr>
            <a:r>
              <a:rPr lang="en-US" sz="1200" b="1" dirty="0"/>
              <a:t>Gemeinsame Fähigkeiten. </a:t>
            </a:r>
            <a:r>
              <a:rPr lang="en-US" sz="1200" dirty="0"/>
              <a:t>Dies ist eine nicht mehr übertragbare Fähigkeit über die verschiedenen Bereiche der Instandhaltung hinweg.</a:t>
            </a:r>
          </a:p>
          <a:p>
            <a:pPr marL="539750" lvl="1" indent="-285750">
              <a:buFont typeface="Symbol" panose="05050102010706020507" pitchFamily="18" charset="2"/>
              <a:buChar char="-"/>
            </a:pPr>
            <a:r>
              <a:rPr lang="en-US" sz="1200" b="1" dirty="0"/>
              <a:t>Allgemeine (berufliche) Fähigkeiten</a:t>
            </a:r>
            <a:r>
              <a:rPr lang="en-US" sz="1200" dirty="0"/>
              <a:t>. Sozial und persönlich für die Integration und Anpassung. </a:t>
            </a:r>
          </a:p>
          <a:p>
            <a:pPr marL="285750" indent="-285750">
              <a:buFont typeface="Wingdings" panose="05000000000000000000" pitchFamily="2" charset="2"/>
              <a:buChar char="§"/>
            </a:pPr>
            <a:r>
              <a:rPr lang="en-US" sz="1200" dirty="0"/>
              <a:t>Zur Veranschaulichung: Zu den allgemeinen Instandhaltungskompetenzen gehören:</a:t>
            </a:r>
          </a:p>
        </p:txBody>
      </p:sp>
      <p:sp>
        <p:nvSpPr>
          <p:cNvPr id="7" name="Rectangle 6"/>
          <p:cNvSpPr/>
          <p:nvPr/>
        </p:nvSpPr>
        <p:spPr>
          <a:xfrm>
            <a:off x="611920" y="3285000"/>
            <a:ext cx="3672080" cy="2677656"/>
          </a:xfrm>
          <a:prstGeom prst="rect">
            <a:avLst/>
          </a:prstGeom>
        </p:spPr>
        <p:txBody>
          <a:bodyPr wrap="square">
            <a:spAutoFit/>
          </a:bodyPr>
          <a:lstStyle/>
          <a:p>
            <a:pPr marL="628650" lvl="1" indent="-285750">
              <a:buFont typeface="Symbol" panose="05050102010706020507" pitchFamily="18" charset="2"/>
              <a:buChar char="-"/>
            </a:pPr>
            <a:r>
              <a:rPr lang="en-US" sz="1200" b="1" dirty="0">
                <a:solidFill>
                  <a:prstClr val="black"/>
                </a:solidFill>
              </a:rPr>
              <a:t>Führen Sie die </a:t>
            </a:r>
            <a:r>
              <a:rPr lang="en-US" sz="1200" b="1" dirty="0" err="1">
                <a:solidFill>
                  <a:prstClr val="black"/>
                </a:solidFill>
              </a:rPr>
              <a:t>spezifischen</a:t>
            </a:r>
            <a:r>
              <a:rPr lang="en-US" sz="1200" b="1" dirty="0">
                <a:solidFill>
                  <a:prstClr val="black"/>
                </a:solidFill>
              </a:rPr>
              <a:t> </a:t>
            </a:r>
            <a:r>
              <a:rPr lang="en-US" sz="1200" b="1" dirty="0" err="1">
                <a:solidFill>
                  <a:prstClr val="black"/>
                </a:solidFill>
              </a:rPr>
              <a:t>Facharbeiten</a:t>
            </a:r>
            <a:r>
              <a:rPr lang="en-US" sz="1200" b="1" dirty="0">
                <a:solidFill>
                  <a:prstClr val="black"/>
                </a:solidFill>
              </a:rPr>
              <a:t> aus:</a:t>
            </a:r>
          </a:p>
          <a:p>
            <a:pPr marL="804863" lvl="2" indent="-285750">
              <a:buFont typeface="Calibri" panose="020F0502020204030204" pitchFamily="34" charset="0"/>
              <a:buChar char="․"/>
            </a:pPr>
            <a:r>
              <a:rPr lang="en-US" sz="1200" dirty="0">
                <a:solidFill>
                  <a:prstClr val="black"/>
                </a:solidFill>
              </a:rPr>
              <a:t>Service-Anrufe durchführen.</a:t>
            </a:r>
          </a:p>
          <a:p>
            <a:pPr marL="804863" lvl="2" indent="-285750">
              <a:buFont typeface="Calibri" panose="020F0502020204030204" pitchFamily="34" charset="0"/>
              <a:buChar char="․"/>
            </a:pPr>
            <a:r>
              <a:rPr lang="en-US" sz="1200" dirty="0">
                <a:solidFill>
                  <a:prstClr val="black"/>
                </a:solidFill>
              </a:rPr>
              <a:t>Wartungspläne durchführen.</a:t>
            </a:r>
          </a:p>
          <a:p>
            <a:pPr marL="804863" lvl="2" indent="-285750">
              <a:buFont typeface="Calibri" panose="020F0502020204030204" pitchFamily="34" charset="0"/>
              <a:buChar char="․"/>
            </a:pPr>
            <a:r>
              <a:rPr lang="en-US" sz="1200" dirty="0">
                <a:solidFill>
                  <a:prstClr val="black"/>
                </a:solidFill>
              </a:rPr>
              <a:t>Systeme/Installationen überwachen.</a:t>
            </a:r>
          </a:p>
          <a:p>
            <a:pPr marL="804863" lvl="2" indent="-285750">
              <a:buFont typeface="Calibri" panose="020F0502020204030204" pitchFamily="34" charset="0"/>
              <a:buChar char="․"/>
            </a:pPr>
            <a:r>
              <a:rPr lang="en-US" sz="1200" dirty="0">
                <a:solidFill>
                  <a:prstClr val="black"/>
                </a:solidFill>
              </a:rPr>
              <a:t>Werkzeuge und Ausrüstung warten.</a:t>
            </a:r>
          </a:p>
          <a:p>
            <a:pPr marL="628650" lvl="1" indent="-285750">
              <a:buFont typeface="Symbol" panose="05050102010706020507" pitchFamily="18" charset="2"/>
              <a:buChar char="-"/>
            </a:pPr>
            <a:r>
              <a:rPr lang="en-US" sz="1200" b="1" dirty="0">
                <a:solidFill>
                  <a:prstClr val="black"/>
                </a:solidFill>
              </a:rPr>
              <a:t>Allgemeine </a:t>
            </a:r>
            <a:r>
              <a:rPr lang="en-US" sz="1200" b="1" dirty="0" err="1">
                <a:solidFill>
                  <a:prstClr val="black"/>
                </a:solidFill>
              </a:rPr>
              <a:t>Arbeiten</a:t>
            </a:r>
            <a:r>
              <a:rPr lang="en-US" sz="1200" b="1" dirty="0">
                <a:solidFill>
                  <a:prstClr val="black"/>
                </a:solidFill>
              </a:rPr>
              <a:t> ausführen:</a:t>
            </a:r>
          </a:p>
          <a:p>
            <a:pPr marL="804863" lvl="2" indent="-285750">
              <a:buFont typeface="Calibri" panose="020F0502020204030204" pitchFamily="34" charset="0"/>
              <a:buChar char="․"/>
            </a:pPr>
            <a:r>
              <a:rPr lang="en-US" sz="1200" dirty="0">
                <a:solidFill>
                  <a:prstClr val="black"/>
                </a:solidFill>
              </a:rPr>
              <a:t>Maßnahmen der Berichtsverwaltung.</a:t>
            </a:r>
          </a:p>
          <a:p>
            <a:pPr marL="804863" lvl="2" indent="-285750">
              <a:buFont typeface="Calibri" panose="020F0502020204030204" pitchFamily="34" charset="0"/>
              <a:buChar char="․"/>
            </a:pPr>
            <a:r>
              <a:rPr lang="en-US" sz="1200" dirty="0">
                <a:solidFill>
                  <a:prstClr val="black"/>
                </a:solidFill>
              </a:rPr>
              <a:t>Verwalten Sie die Lagerbestände von Ersatzteilen.</a:t>
            </a:r>
          </a:p>
          <a:p>
            <a:pPr marL="804863" lvl="2" indent="-285750">
              <a:buFont typeface="Calibri" panose="020F0502020204030204" pitchFamily="34" charset="0"/>
              <a:buChar char="․"/>
            </a:pPr>
            <a:r>
              <a:rPr lang="en-US" sz="1200" dirty="0">
                <a:solidFill>
                  <a:prstClr val="black"/>
                </a:solidFill>
              </a:rPr>
              <a:t>Budgeteinschätzungen vornehmen.</a:t>
            </a:r>
          </a:p>
          <a:p>
            <a:pPr marL="804863" lvl="2" indent="-285750">
              <a:buFont typeface="Calibri" panose="020F0502020204030204" pitchFamily="34" charset="0"/>
              <a:buChar char="․"/>
            </a:pPr>
            <a:r>
              <a:rPr lang="en-US" sz="1200" dirty="0">
                <a:solidFill>
                  <a:prstClr val="black"/>
                </a:solidFill>
              </a:rPr>
              <a:t>Kundenservice anbieten.</a:t>
            </a:r>
          </a:p>
          <a:p>
            <a:pPr marL="628650" lvl="1" indent="-285750">
              <a:buFont typeface="Symbol" panose="05050102010706020507" pitchFamily="18" charset="2"/>
              <a:buChar char="-"/>
            </a:pPr>
            <a:r>
              <a:rPr lang="en-US" sz="1200" b="1" dirty="0">
                <a:solidFill>
                  <a:prstClr val="black"/>
                </a:solidFill>
              </a:rPr>
              <a:t>Demonstration sicherer Arbeitspraktiken.</a:t>
            </a:r>
          </a:p>
          <a:p>
            <a:pPr marL="628650" lvl="1" indent="-285750">
              <a:buFont typeface="Symbol" panose="05050102010706020507" pitchFamily="18" charset="2"/>
              <a:buChar char="-"/>
            </a:pPr>
            <a:r>
              <a:rPr lang="en-US" sz="1200" b="1" dirty="0">
                <a:solidFill>
                  <a:prstClr val="black"/>
                </a:solidFill>
              </a:rPr>
              <a:t>Weiterbildung aufrechterhalten.</a:t>
            </a:r>
          </a:p>
          <a:p>
            <a:pPr marL="628650" lvl="1" indent="-285750">
              <a:buFont typeface="Symbol" panose="05050102010706020507" pitchFamily="18" charset="2"/>
              <a:buChar char="-"/>
            </a:pPr>
            <a:r>
              <a:rPr lang="en-US" sz="1200" b="1" dirty="0">
                <a:solidFill>
                  <a:prstClr val="black"/>
                </a:solidFill>
              </a:rPr>
              <a:t>Integrieren Sie sich in die Organisation.</a:t>
            </a:r>
          </a:p>
        </p:txBody>
      </p:sp>
    </p:spTree>
    <p:extLst>
      <p:ext uri="{BB962C8B-B14F-4D97-AF65-F5344CB8AC3E}">
        <p14:creationId xmlns:p14="http://schemas.microsoft.com/office/powerpoint/2010/main" val="370549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5219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5BA950B9-E51C-4452-AF6F-E31417431158}"/>
              </a:ext>
            </a:extLst>
          </p:cNvPr>
          <p:cNvSpPr/>
          <p:nvPr/>
        </p:nvSpPr>
        <p:spPr>
          <a:xfrm>
            <a:off x="661823" y="1942532"/>
            <a:ext cx="4679999" cy="2554545"/>
          </a:xfrm>
          <a:prstGeom prst="rect">
            <a:avLst/>
          </a:prstGeom>
        </p:spPr>
        <p:txBody>
          <a:bodyPr wrap="square">
            <a:spAutoFit/>
          </a:bodyPr>
          <a:lstStyle/>
          <a:p>
            <a:pPr marL="285750" lvl="0" indent="-285750">
              <a:buFont typeface="Wingdings" panose="05000000000000000000" pitchFamily="2" charset="2"/>
              <a:buChar char="§"/>
            </a:pPr>
            <a:r>
              <a:rPr lang="en-US" sz="1400" dirty="0"/>
              <a:t>Solare Warmwasserbereitungssysteme und andere Solaranwendungen werden oft als erneuerbare Optionen oder Nachrüstung von </a:t>
            </a:r>
            <a:r>
              <a:rPr lang="en-US" sz="1400" b="1" dirty="0"/>
              <a:t>thermischen Systemen in Gebäuden</a:t>
            </a:r>
            <a:r>
              <a:rPr lang="en-US" sz="1400" dirty="0"/>
              <a:t> angesehen, wobei ein gewisser Schwerpunkt und Ansatz in der Wartung liegt.</a:t>
            </a:r>
          </a:p>
          <a:p>
            <a:pPr marL="285750" lvl="0" indent="-285750">
              <a:buFont typeface="Wingdings" panose="05000000000000000000" pitchFamily="2" charset="2"/>
              <a:buChar char="§"/>
            </a:pPr>
            <a:r>
              <a:rPr lang="en-US" sz="1400" dirty="0"/>
              <a:t>Insbesondere SWH-Anlagen sind vergleichsweise wenig komplexe Systeme, haben lange Standzeiten und sind relativ wartungsfrei. Trotzdem </a:t>
            </a:r>
            <a:r>
              <a:rPr lang="en-US" sz="1400" b="1" dirty="0"/>
              <a:t>sollte die Wartung der SWH geplant und von Fachleuten durchgeführt werden </a:t>
            </a:r>
            <a:r>
              <a:rPr lang="en-US" sz="1400" dirty="0"/>
              <a:t>(die Eigentümer/Nutzer können einige Wartungsarbeiten der Stufe 1 durchführen).</a:t>
            </a:r>
          </a:p>
        </p:txBody>
      </p:sp>
      <p:pic>
        <p:nvPicPr>
          <p:cNvPr id="6" name="Picture 5"/>
          <p:cNvPicPr>
            <a:picLocks noChangeAspect="1"/>
          </p:cNvPicPr>
          <p:nvPr/>
        </p:nvPicPr>
        <p:blipFill>
          <a:blip r:embed="rId2"/>
          <a:stretch>
            <a:fillRect/>
          </a:stretch>
        </p:blipFill>
        <p:spPr>
          <a:xfrm>
            <a:off x="5580000" y="1701001"/>
            <a:ext cx="3078686" cy="2730928"/>
          </a:xfrm>
          <a:prstGeom prst="rect">
            <a:avLst/>
          </a:prstGeom>
          <a:ln>
            <a:solidFill>
              <a:schemeClr val="tx1"/>
            </a:solidFill>
          </a:ln>
        </p:spPr>
      </p:pic>
      <p:sp>
        <p:nvSpPr>
          <p:cNvPr id="8" name="Rectangle 7"/>
          <p:cNvSpPr/>
          <p:nvPr/>
        </p:nvSpPr>
        <p:spPr>
          <a:xfrm>
            <a:off x="661823" y="4376017"/>
            <a:ext cx="7996863" cy="160043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Kleine bis mittelgroße SWH-Systeme profitieren von Präventionsprogrammen (typischerweise ausgelagert) einschließlich Korrekturmaßnahmen. Große Solarsysteme (Wohn- und Nichtwohngebäude) sind Kandidaten für anspruchsvollere Wartungsstrategien</a:t>
            </a:r>
            <a:r>
              <a:rPr lang="en-US" sz="1400" dirty="0">
                <a:solidFill>
                  <a:prstClr val="black"/>
                </a:solidFill>
              </a:rPr>
              <a:t>.</a:t>
            </a:r>
          </a:p>
          <a:p>
            <a:pPr marL="285750" indent="-285750">
              <a:buFont typeface="Wingdings" panose="05000000000000000000" pitchFamily="2" charset="2"/>
              <a:buChar char="§"/>
            </a:pPr>
            <a:r>
              <a:rPr lang="en-US" sz="1400" b="1" dirty="0"/>
              <a:t>Die Verantwortung für die Instandhaltung liegt beim Eigentümer </a:t>
            </a:r>
            <a:r>
              <a:rPr lang="en-US" sz="1400" dirty="0"/>
              <a:t>und muss den Vorschriften entsprechen. Wartungsleistungen unterliegen letztlich den Bedingungen der Wartungsverträge.</a:t>
            </a:r>
            <a:endParaRPr lang="en-US" sz="1400" dirty="0">
              <a:solidFill>
                <a:prstClr val="black"/>
              </a:solidFill>
            </a:endParaRPr>
          </a:p>
          <a:p>
            <a:pPr marL="285750" indent="-285750">
              <a:buFont typeface="Wingdings" panose="05000000000000000000" pitchFamily="2" charset="2"/>
              <a:buChar char="§"/>
            </a:pPr>
            <a:r>
              <a:rPr lang="en-US" sz="1400" dirty="0">
                <a:solidFill>
                  <a:prstClr val="black"/>
                </a:solidFill>
              </a:rPr>
              <a:t>Für eine ordnungsgemäße SWH-Wartung können mehrere Gewerke oder </a:t>
            </a:r>
            <a:r>
              <a:rPr lang="en-US" sz="1400" b="1" dirty="0">
                <a:solidFill>
                  <a:prstClr val="black"/>
                </a:solidFill>
              </a:rPr>
              <a:t>multidisziplinäre Kenntnisse</a:t>
            </a:r>
            <a:r>
              <a:rPr lang="en-US" sz="1400" dirty="0">
                <a:solidFill>
                  <a:prstClr val="black"/>
                </a:solidFill>
              </a:rPr>
              <a:t> erforderlich sein (Sanitär, Elektro, Konstruktion, Programmierung und Steuerung, Warmwasser...). </a:t>
            </a:r>
          </a:p>
        </p:txBody>
      </p:sp>
    </p:spTree>
    <p:extLst>
      <p:ext uri="{BB962C8B-B14F-4D97-AF65-F5344CB8AC3E}">
        <p14:creationId xmlns:p14="http://schemas.microsoft.com/office/powerpoint/2010/main" val="286959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5790-A7BD-4AC1-BDFD-9A0EF7184163}"/>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8F8CD364-9520-4977-9FA1-D82889328B8A}"/>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6876B57B-677E-46CF-99C6-C20BF2F5A7DF}"/>
              </a:ext>
            </a:extLst>
          </p:cNvPr>
          <p:cNvSpPr/>
          <p:nvPr/>
        </p:nvSpPr>
        <p:spPr>
          <a:xfrm>
            <a:off x="734136" y="1942532"/>
            <a:ext cx="7941552" cy="1384995"/>
          </a:xfrm>
          <a:prstGeom prst="rect">
            <a:avLst/>
          </a:prstGeom>
        </p:spPr>
        <p:txBody>
          <a:bodyPr wrap="square">
            <a:spAutoFit/>
          </a:bodyPr>
          <a:lstStyle/>
          <a:p>
            <a:pPr marL="285750" indent="-285750">
              <a:buFont typeface="Wingdings" panose="05000000000000000000" pitchFamily="2" charset="2"/>
              <a:buChar char="§"/>
            </a:pPr>
            <a:r>
              <a:rPr lang="en-US" sz="1400" dirty="0"/>
              <a:t>Genauer gesagt ist </a:t>
            </a:r>
            <a:r>
              <a:rPr lang="en-US" sz="1400" b="1" dirty="0"/>
              <a:t>der Wartungsaufwand für SWH-Systeme abhängig von der Art der Anlage, der Qualität der Konstruktion und Installation, der Qualität der in der Anlage verwendeten Komponenten sowie von verschiedenen standortspezifischen Faktoren wie Wasserqualität, Zuverlässigkeit der Stromversorgung am Standort und der Interaktion des Hausbesitzers mit dem System</a:t>
            </a:r>
            <a:r>
              <a:rPr lang="en-US" sz="1400" dirty="0"/>
              <a:t>.</a:t>
            </a:r>
          </a:p>
          <a:p>
            <a:pPr marL="285750" indent="-285750">
              <a:buFont typeface="Wingdings" panose="05000000000000000000" pitchFamily="2" charset="2"/>
              <a:buChar char="§"/>
            </a:pPr>
            <a:r>
              <a:rPr lang="en-US" sz="1400" dirty="0"/>
              <a:t>Unter günstigen Bedingungen können ordnungsgemäß konzipierte und installierte Systeme mit minimaler Aufmerksamkeit 25-30 Jahre lang funktionieren. </a:t>
            </a:r>
          </a:p>
        </p:txBody>
      </p:sp>
      <p:pic>
        <p:nvPicPr>
          <p:cNvPr id="7" name="Picture 6">
            <a:extLst>
              <a:ext uri="{FF2B5EF4-FFF2-40B4-BE49-F238E27FC236}">
                <a16:creationId xmlns:a16="http://schemas.microsoft.com/office/drawing/2014/main" id="{13A4F913-D4ED-4647-98DF-2F4452E280DC}"/>
              </a:ext>
            </a:extLst>
          </p:cNvPr>
          <p:cNvPicPr>
            <a:picLocks noChangeAspect="1"/>
          </p:cNvPicPr>
          <p:nvPr/>
        </p:nvPicPr>
        <p:blipFill>
          <a:blip r:embed="rId2"/>
          <a:stretch>
            <a:fillRect/>
          </a:stretch>
        </p:blipFill>
        <p:spPr>
          <a:xfrm>
            <a:off x="4284000" y="3357000"/>
            <a:ext cx="4376553" cy="2951725"/>
          </a:xfrm>
          <a:prstGeom prst="rect">
            <a:avLst/>
          </a:prstGeom>
          <a:ln>
            <a:solidFill>
              <a:schemeClr val="tx1"/>
            </a:solidFill>
          </a:ln>
        </p:spPr>
      </p:pic>
      <p:sp>
        <p:nvSpPr>
          <p:cNvPr id="8" name="Rectangle 7">
            <a:extLst>
              <a:ext uri="{FF2B5EF4-FFF2-40B4-BE49-F238E27FC236}">
                <a16:creationId xmlns:a16="http://schemas.microsoft.com/office/drawing/2014/main" id="{7874AF65-A5CE-4409-B398-1C7E5F808820}"/>
              </a:ext>
            </a:extLst>
          </p:cNvPr>
          <p:cNvSpPr/>
          <p:nvPr/>
        </p:nvSpPr>
        <p:spPr>
          <a:xfrm>
            <a:off x="734136" y="3285000"/>
            <a:ext cx="3668512" cy="2893100"/>
          </a:xfrm>
          <a:prstGeom prst="rect">
            <a:avLst/>
          </a:prstGeom>
        </p:spPr>
        <p:txBody>
          <a:bodyPr wrap="square">
            <a:spAutoFit/>
          </a:bodyPr>
          <a:lstStyle/>
          <a:p>
            <a:pPr marL="285750" indent="-285750">
              <a:buFont typeface="Wingdings" panose="05000000000000000000" pitchFamily="2" charset="2"/>
              <a:buChar char="§"/>
            </a:pPr>
            <a:r>
              <a:rPr lang="en-US" sz="1400" dirty="0"/>
              <a:t>Serviceeinsätze (Reparaturen) sollten im Rahmen des Standard-Serviceplans einer Installationsfirma durchgeführt werden, die aufgrund von Ausfällen von Komponenten, offensichtlicher Verminderung der Systemleistung oder anderer Probleme, die während der routinemäßigen Wartung auftreten, nicht geplant sind.</a:t>
            </a:r>
          </a:p>
          <a:p>
            <a:pPr marL="285750" indent="-285750">
              <a:buFont typeface="Wingdings" panose="05000000000000000000" pitchFamily="2" charset="2"/>
              <a:buChar char="§"/>
            </a:pPr>
            <a:r>
              <a:rPr lang="en-US" sz="1400" dirty="0"/>
              <a:t>Die Wartungsarbeiten sind ähnlich wie die Montagearbeiten, so dass die Gefahren und die OSHA-Normen praktisch identisch sind (Verwendung von Leitern, Dacharbeiten usw.).</a:t>
            </a:r>
          </a:p>
        </p:txBody>
      </p:sp>
    </p:spTree>
    <p:extLst>
      <p:ext uri="{BB962C8B-B14F-4D97-AF65-F5344CB8AC3E}">
        <p14:creationId xmlns:p14="http://schemas.microsoft.com/office/powerpoint/2010/main" val="259191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A894-F377-4730-807E-CFFDAA2905DB}"/>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6B5A7427-9510-45AA-944C-70F6C56845B9}"/>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662C2ECD-E7BA-4321-A0C2-C0E93FA0D5D5}"/>
              </a:ext>
            </a:extLst>
          </p:cNvPr>
          <p:cNvSpPr/>
          <p:nvPr/>
        </p:nvSpPr>
        <p:spPr>
          <a:xfrm>
            <a:off x="661823" y="1942532"/>
            <a:ext cx="8024977" cy="307777"/>
          </a:xfrm>
          <a:prstGeom prst="rect">
            <a:avLst/>
          </a:prstGeom>
        </p:spPr>
        <p:txBody>
          <a:bodyPr wrap="square">
            <a:spAutoFit/>
          </a:bodyPr>
          <a:lstStyle/>
          <a:p>
            <a:pPr marL="285750" indent="-285750">
              <a:buFont typeface="Wingdings" panose="05000000000000000000" pitchFamily="2" charset="2"/>
              <a:buChar char="§"/>
            </a:pPr>
            <a:r>
              <a:rPr lang="en-US" sz="1400" b="1" dirty="0"/>
              <a:t>VERANSCHAULICHUNG EINES GRUNDLEGENDEN WARTUNGSPLANS FÜR KLEINE SWH-SYSTEME.</a:t>
            </a:r>
            <a:endParaRPr lang="en-US" sz="1400" dirty="0"/>
          </a:p>
        </p:txBody>
      </p:sp>
      <p:pic>
        <p:nvPicPr>
          <p:cNvPr id="256" name="Picture 255">
            <a:extLst>
              <a:ext uri="{FF2B5EF4-FFF2-40B4-BE49-F238E27FC236}">
                <a16:creationId xmlns:a16="http://schemas.microsoft.com/office/drawing/2014/main" id="{73392F5A-8C73-479D-93D8-49572DE8F5A8}"/>
              </a:ext>
            </a:extLst>
          </p:cNvPr>
          <p:cNvPicPr>
            <a:picLocks noChangeAspect="1"/>
          </p:cNvPicPr>
          <p:nvPr/>
        </p:nvPicPr>
        <p:blipFill>
          <a:blip r:embed="rId2"/>
          <a:stretch>
            <a:fillRect/>
          </a:stretch>
        </p:blipFill>
        <p:spPr>
          <a:xfrm>
            <a:off x="531338" y="2358588"/>
            <a:ext cx="8138399" cy="3950137"/>
          </a:xfrm>
          <a:prstGeom prst="rect">
            <a:avLst/>
          </a:prstGeom>
          <a:ln>
            <a:solidFill>
              <a:schemeClr val="tx1"/>
            </a:solidFill>
          </a:ln>
        </p:spPr>
      </p:pic>
    </p:spTree>
    <p:extLst>
      <p:ext uri="{BB962C8B-B14F-4D97-AF65-F5344CB8AC3E}">
        <p14:creationId xmlns:p14="http://schemas.microsoft.com/office/powerpoint/2010/main" val="84123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6B5A7427-9510-45AA-944C-70F6C56845B9}"/>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662C2ECD-E7BA-4321-A0C2-C0E93FA0D5D5}"/>
              </a:ext>
            </a:extLst>
          </p:cNvPr>
          <p:cNvSpPr/>
          <p:nvPr/>
        </p:nvSpPr>
        <p:spPr>
          <a:xfrm>
            <a:off x="661823" y="1942532"/>
            <a:ext cx="8013865" cy="338554"/>
          </a:xfrm>
          <a:prstGeom prst="rect">
            <a:avLst/>
          </a:prstGeom>
        </p:spPr>
        <p:txBody>
          <a:bodyPr wrap="square">
            <a:spAutoFit/>
          </a:bodyPr>
          <a:lstStyle/>
          <a:p>
            <a:pPr marL="285750" indent="-285750">
              <a:buFont typeface="Wingdings" panose="05000000000000000000" pitchFamily="2" charset="2"/>
              <a:buChar char="§"/>
            </a:pPr>
            <a:r>
              <a:rPr lang="en-US" sz="1600" b="1" dirty="0"/>
              <a:t>VERANSCHAULICHUNG DER VORBEUGENDEN ODER ROUTINEMÄßIGEN WARTUNG.</a:t>
            </a:r>
            <a:endParaRPr lang="en-US" sz="1600" dirty="0"/>
          </a:p>
        </p:txBody>
      </p:sp>
      <p:sp>
        <p:nvSpPr>
          <p:cNvPr id="6" name="Rectangle 5">
            <a:extLst>
              <a:ext uri="{FF2B5EF4-FFF2-40B4-BE49-F238E27FC236}">
                <a16:creationId xmlns:a16="http://schemas.microsoft.com/office/drawing/2014/main" id="{5BA950B9-E51C-4452-AF6F-E31417431158}"/>
              </a:ext>
            </a:extLst>
          </p:cNvPr>
          <p:cNvSpPr/>
          <p:nvPr/>
        </p:nvSpPr>
        <p:spPr>
          <a:xfrm>
            <a:off x="661823" y="2242455"/>
            <a:ext cx="3622177" cy="4031873"/>
          </a:xfrm>
          <a:prstGeom prst="rect">
            <a:avLst/>
          </a:prstGeom>
        </p:spPr>
        <p:txBody>
          <a:bodyPr wrap="square">
            <a:spAutoFit/>
          </a:bodyPr>
          <a:lstStyle/>
          <a:p>
            <a:pPr marL="539750" lvl="0" indent="-285750">
              <a:buFont typeface="Symbol" panose="05050102010706020507" pitchFamily="18" charset="2"/>
              <a:buChar char="-"/>
            </a:pPr>
            <a:r>
              <a:rPr lang="en-US" sz="1400" dirty="0"/>
              <a:t>SWH-Systeme müssen regelmäßig gewartet werden, damit sie effizient arbeiten können. </a:t>
            </a:r>
          </a:p>
          <a:p>
            <a:pPr marL="539750" lvl="0" indent="-285750">
              <a:buFont typeface="Symbol" panose="05050102010706020507" pitchFamily="18" charset="2"/>
              <a:buChar char="-"/>
            </a:pPr>
            <a:r>
              <a:rPr lang="en-US" sz="1400" b="1" dirty="0"/>
              <a:t>Insgesamt</a:t>
            </a:r>
            <a:r>
              <a:rPr lang="en-US" sz="1400" dirty="0"/>
              <a:t> können</a:t>
            </a:r>
            <a:r>
              <a:rPr lang="en-US" sz="1400" b="1" dirty="0"/>
              <a:t> systematische Überprüfungen </a:t>
            </a:r>
            <a:r>
              <a:rPr lang="en-US" sz="1400" dirty="0"/>
              <a:t>Signale für schlechte Leistungen oder verschlissene Teile aufdecken, die repariert oder ersetzt werden müssen, bevor sie zu ernsthaften Problemen führen.</a:t>
            </a:r>
          </a:p>
          <a:p>
            <a:pPr marL="539750" lvl="0" indent="-285750">
              <a:buFont typeface="Symbol" panose="05050102010706020507" pitchFamily="18" charset="2"/>
              <a:buChar char="-"/>
            </a:pPr>
            <a:r>
              <a:rPr lang="en-US" sz="1400" dirty="0"/>
              <a:t>Möglicherweise kann der Eigentümer einige der Inspektionen und Wartungsarbeiten selbst durchführen, aber</a:t>
            </a:r>
            <a:r>
              <a:rPr lang="en-US" sz="1400" b="1" dirty="0"/>
              <a:t> meistens wird ein qualifizierter Techniker benötigt.</a:t>
            </a:r>
          </a:p>
          <a:p>
            <a:pPr marL="539750" lvl="0" indent="-285750">
              <a:buFont typeface="Symbol" panose="05050102010706020507" pitchFamily="18" charset="2"/>
              <a:buChar char="-"/>
            </a:pPr>
            <a:r>
              <a:rPr lang="en-US" sz="1400" b="1" dirty="0"/>
              <a:t>Die Verhinderung von Verkalkung, Korrosion, Einfrieren und Überhitzung ist für viele SWH ein generelles Anliegen.</a:t>
            </a:r>
            <a:endParaRPr lang="en-US" sz="1400" dirty="0"/>
          </a:p>
        </p:txBody>
      </p:sp>
      <p:sp>
        <p:nvSpPr>
          <p:cNvPr id="7" name="Rectangle 6"/>
          <p:cNvSpPr/>
          <p:nvPr/>
        </p:nvSpPr>
        <p:spPr>
          <a:xfrm>
            <a:off x="4284000" y="2281086"/>
            <a:ext cx="4608000" cy="3993242"/>
          </a:xfrm>
          <a:prstGeom prst="rect">
            <a:avLst/>
          </a:prstGeom>
        </p:spPr>
        <p:style>
          <a:lnRef idx="1">
            <a:schemeClr val="dk1"/>
          </a:lnRef>
          <a:fillRef idx="2">
            <a:schemeClr val="dk1"/>
          </a:fillRef>
          <a:effectRef idx="1">
            <a:schemeClr val="dk1"/>
          </a:effectRef>
          <a:fontRef idx="minor">
            <a:schemeClr val="dk1"/>
          </a:fontRef>
        </p:style>
        <p:txBody>
          <a:bodyPr rtlCol="0" anchor="t" anchorCtr="0"/>
          <a:lstStyle/>
          <a:p>
            <a:pPr algn="ctr"/>
            <a:r>
              <a:rPr lang="en-US" sz="900" b="1" i="1" u="sng" dirty="0"/>
              <a:t>BEISPIEL FÜR VORBEUGENDE WARTUNGSARBEITEN UND INSPEKTION VON SWH</a:t>
            </a:r>
          </a:p>
          <a:p>
            <a:pPr algn="ctr"/>
            <a:endParaRPr lang="en-US" sz="900" b="1" i="1" dirty="0"/>
          </a:p>
          <a:p>
            <a:pPr marL="171450" indent="-171450">
              <a:buFont typeface="Wingdings" panose="05000000000000000000" pitchFamily="2" charset="2"/>
              <a:buChar char="§"/>
            </a:pPr>
            <a:r>
              <a:rPr lang="en-US" sz="900" b="1" i="1" dirty="0"/>
              <a:t>Kollektorbeschattung. </a:t>
            </a:r>
            <a:r>
              <a:rPr lang="en-US" sz="900" i="1" dirty="0"/>
              <a:t>Jährliche Sichtkontrolle der Verschattung der Kollektoren während des Tages (Vormittags, Mittags und Nachmittags). </a:t>
            </a:r>
          </a:p>
          <a:p>
            <a:pPr marL="171450" indent="-171450">
              <a:buFont typeface="Wingdings" panose="05000000000000000000" pitchFamily="2" charset="2"/>
              <a:buChar char="§"/>
            </a:pPr>
            <a:r>
              <a:rPr lang="en-US" sz="900" b="1" i="1" dirty="0"/>
              <a:t>Verschmutzung durch Sammler. </a:t>
            </a:r>
            <a:r>
              <a:rPr lang="en-US" sz="900" i="1" dirty="0"/>
              <a:t>Verstaubte oder verschmutzte Kollektoren werden schlecht funktionieren. Vor allem bei trockenem, staubigem Klima kann eine periodische Reinigung notwendig sein.</a:t>
            </a:r>
          </a:p>
          <a:p>
            <a:pPr marL="171450" indent="-171450">
              <a:buFont typeface="Wingdings" panose="05000000000000000000" pitchFamily="2" charset="2"/>
              <a:buChar char="§"/>
            </a:pPr>
            <a:r>
              <a:rPr lang="en-US" sz="900" b="1" i="1" dirty="0"/>
              <a:t>Kollektorverglasung und Dichtungen. </a:t>
            </a:r>
            <a:r>
              <a:rPr lang="en-US" sz="900" i="1" dirty="0"/>
              <a:t>Suchen Sie nach Rissen in der Kollektorverglasung und prüfen Sie, ob die Dichtungen in gutem Zustand sind. Kunststoffverglasung bei Vergilbung austauschen.</a:t>
            </a:r>
          </a:p>
          <a:p>
            <a:pPr marL="171450" indent="-171450">
              <a:buFont typeface="Wingdings" panose="05000000000000000000" pitchFamily="2" charset="2"/>
              <a:buChar char="§"/>
            </a:pPr>
            <a:r>
              <a:rPr lang="en-US" sz="900" b="1" i="1" dirty="0"/>
              <a:t> Sanitär-, Kanal- und Kabelanschlüsse. </a:t>
            </a:r>
            <a:r>
              <a:rPr lang="en-US" sz="900" i="1" dirty="0"/>
              <a:t>Achten Sie auf Flüssigkeitslecks an den Rohrverbindungen. Kanalanschlüsse und Dichtungen prüfen. Die Kanäle sollten mit einer Kittsubstanz abgedichtet werden. Alle Verdrahtungsverbindungen sollten fest sitzen.</a:t>
            </a:r>
          </a:p>
          <a:p>
            <a:pPr marL="171450" indent="-171450">
              <a:buFont typeface="Wingdings" panose="05000000000000000000" pitchFamily="2" charset="2"/>
              <a:buChar char="§"/>
            </a:pPr>
            <a:r>
              <a:rPr lang="en-US" sz="900" b="1" i="1" dirty="0"/>
              <a:t>Rohr-, Kanal- und Leitungsisolierung. </a:t>
            </a:r>
            <a:r>
              <a:rPr lang="en-US" sz="900" i="1" dirty="0"/>
              <a:t>Achten Sie auf Beschädigungen oder Beeinträchtigungen der Isolierung von Rohren, Kanälen und Leitungen.</a:t>
            </a:r>
          </a:p>
          <a:p>
            <a:pPr marL="171450" indent="-171450">
              <a:buFont typeface="Wingdings" panose="05000000000000000000" pitchFamily="2" charset="2"/>
              <a:buChar char="§"/>
            </a:pPr>
            <a:r>
              <a:rPr lang="en-US" sz="900" b="1" i="1" dirty="0"/>
              <a:t>Dachdurchbrüche. </a:t>
            </a:r>
            <a:r>
              <a:rPr lang="en-US" sz="900" i="1" dirty="0"/>
              <a:t>Die Abdichtung und die Abdichtung im Bereich der Dachdurchdringungen sollten in gutem Zustand sein.</a:t>
            </a:r>
          </a:p>
          <a:p>
            <a:pPr marL="171450" indent="-171450">
              <a:buFont typeface="Wingdings" panose="05000000000000000000" pitchFamily="2" charset="2"/>
              <a:buChar char="§"/>
            </a:pPr>
            <a:r>
              <a:rPr lang="en-US" sz="900" b="1" i="1" dirty="0"/>
              <a:t>Stützstrukturen. </a:t>
            </a:r>
            <a:r>
              <a:rPr lang="en-US" sz="900" i="1" dirty="0"/>
              <a:t>Prüfen Sie alle Schrauben und Muttern, die die Kollektoren an den Tragkonstruktionen befestigen, auf festen Sitz.</a:t>
            </a:r>
          </a:p>
          <a:p>
            <a:pPr marL="171450" indent="-171450">
              <a:buFont typeface="Wingdings" panose="05000000000000000000" pitchFamily="2" charset="2"/>
              <a:buChar char="§"/>
            </a:pPr>
            <a:r>
              <a:rPr lang="en-US" sz="900" b="1" i="1" dirty="0" err="1"/>
              <a:t>Druckbegrenzungsventil. Achten</a:t>
            </a:r>
            <a:r>
              <a:rPr lang="en-US" sz="900" i="1" dirty="0" err="1"/>
              <a:t> Sie darauf</a:t>
            </a:r>
            <a:r>
              <a:rPr lang="en-US" sz="900" i="1" dirty="0"/>
              <a:t>, dass das Ventil nicht auf- oder zugeklebt ist.</a:t>
            </a:r>
          </a:p>
          <a:p>
            <a:pPr marL="171450" indent="-171450">
              <a:buFont typeface="Wingdings" panose="05000000000000000000" pitchFamily="2" charset="2"/>
              <a:buChar char="§"/>
            </a:pPr>
            <a:r>
              <a:rPr lang="en-US" sz="900" b="1" i="1" dirty="0"/>
              <a:t>Pumpen. </a:t>
            </a:r>
            <a:r>
              <a:rPr lang="en-US" sz="900" i="1" dirty="0"/>
              <a:t>Überprüfen Sie, ob die Verteilungspumpen in Betrieb sind. Hören Sie, ob sie sich einschalten, wenn die Sonne nach dem Vormittag auf die Kollektoren scheint. Wenn Sie eine Pumpe oder ein Gebläse nicht hören können, dann hat entweder der Regler oder die Pumpe oder das Gebläse eine Fehlfunktion gehabt.</a:t>
            </a:r>
          </a:p>
          <a:p>
            <a:pPr marL="171450" indent="-171450">
              <a:buFont typeface="Wingdings" panose="05000000000000000000" pitchFamily="2" charset="2"/>
              <a:buChar char="§"/>
            </a:pPr>
            <a:r>
              <a:rPr lang="en-US" sz="900" b="1" i="1" dirty="0"/>
              <a:t>Wärmeübertragungsflüssigkeiten. </a:t>
            </a:r>
            <a:r>
              <a:rPr lang="en-US" sz="900" i="1" dirty="0"/>
              <a:t>Die Frostschutzmittel müssen regelmäßig ausgetauscht und die Rohrleitungen entkalkt werden. Diese Aufgabe überlässt man am besten einem qualifizierten Techniker. </a:t>
            </a:r>
          </a:p>
          <a:p>
            <a:pPr marL="171450" indent="-171450">
              <a:buFont typeface="Wingdings" panose="05000000000000000000" pitchFamily="2" charset="2"/>
              <a:buChar char="§"/>
            </a:pPr>
            <a:r>
              <a:rPr lang="en-US" sz="900" b="1" i="1" dirty="0"/>
              <a:t>Lagersysteme. </a:t>
            </a:r>
            <a:r>
              <a:rPr lang="en-US" sz="900" i="1" dirty="0"/>
              <a:t>Kontrollieren Sie Lagertanks etc. auf Risse, Undichtigkeiten, Rost und andere.</a:t>
            </a:r>
          </a:p>
          <a:p>
            <a:endParaRPr lang="es-ES" sz="900" b="1" i="1" dirty="0"/>
          </a:p>
        </p:txBody>
      </p:sp>
    </p:spTree>
    <p:extLst>
      <p:ext uri="{BB962C8B-B14F-4D97-AF65-F5344CB8AC3E}">
        <p14:creationId xmlns:p14="http://schemas.microsoft.com/office/powerpoint/2010/main" val="31454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9423-F4F8-4BA4-AEA1-ED33C9149DE2}"/>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49FF1D53-A6F0-4A8D-87F8-99DBB1FB6710}"/>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4F6C2A19-7F41-4E34-A43B-5665E070A2D2}"/>
              </a:ext>
            </a:extLst>
          </p:cNvPr>
          <p:cNvSpPr/>
          <p:nvPr/>
        </p:nvSpPr>
        <p:spPr>
          <a:xfrm>
            <a:off x="661823" y="1942532"/>
            <a:ext cx="8024977" cy="1600438"/>
          </a:xfrm>
          <a:prstGeom prst="rect">
            <a:avLst/>
          </a:prstGeom>
        </p:spPr>
        <p:txBody>
          <a:bodyPr wrap="square">
            <a:spAutoFit/>
          </a:bodyPr>
          <a:lstStyle/>
          <a:p>
            <a:pPr marL="285750" indent="-285750">
              <a:buFont typeface="Wingdings" panose="05000000000000000000" pitchFamily="2" charset="2"/>
              <a:buChar char="§"/>
            </a:pPr>
            <a:r>
              <a:rPr lang="en-US" sz="1400" b="1" dirty="0"/>
              <a:t>VERANSCHAULICHUNG DER VORBEUGENDEN ODER ROUTINEMÄßIGEN WARTUNG.</a:t>
            </a:r>
          </a:p>
          <a:p>
            <a:pPr marL="625475" lvl="1" indent="-285750">
              <a:buFont typeface="Calibri" panose="020F0502020204030204" pitchFamily="34" charset="0"/>
              <a:buChar char="–"/>
            </a:pPr>
            <a:r>
              <a:rPr lang="en-US" sz="1400" dirty="0"/>
              <a:t>Viele Unternehmen bieten Checkups im Rahmen eines laufenden Servicevertrages oder als planmäßige Besuche in den routinemäßigen Wartungsintervallen an. </a:t>
            </a:r>
          </a:p>
          <a:p>
            <a:pPr marL="625475" lvl="1" indent="-285750">
              <a:buFont typeface="Calibri" panose="020F0502020204030204" pitchFamily="34" charset="0"/>
              <a:buChar char="–"/>
            </a:pPr>
            <a:r>
              <a:rPr lang="en-US" sz="1400" dirty="0"/>
              <a:t>Der Umfang der Überprüfung hängt von der Art des Systems, seinem Alter oder vielleicht von Problemen ab, die bei einer amtlichen Inspektion entdeckt werden. Außerdem </a:t>
            </a:r>
            <a:r>
              <a:rPr lang="en-US" sz="1400" b="1" dirty="0"/>
              <a:t>bieten diese Besuche auch die Gelegenheit für einen Installateur, mögliche Upgrades in der Technologie zu besprechen, wie</a:t>
            </a:r>
            <a:r>
              <a:rPr lang="en-US" sz="1400" dirty="0"/>
              <a:t> z.B. Steuerungen und Pumpen, die die Systemleistung erhöhen könnten.</a:t>
            </a:r>
          </a:p>
        </p:txBody>
      </p:sp>
      <p:pic>
        <p:nvPicPr>
          <p:cNvPr id="8" name="Picture 7">
            <a:extLst>
              <a:ext uri="{FF2B5EF4-FFF2-40B4-BE49-F238E27FC236}">
                <a16:creationId xmlns:a16="http://schemas.microsoft.com/office/drawing/2014/main" id="{5BA374E9-F96C-4D87-88B7-6D1D7DCB8D1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508000" y="3573000"/>
            <a:ext cx="3162031" cy="2447726"/>
          </a:xfrm>
          <a:prstGeom prst="rect">
            <a:avLst/>
          </a:prstGeom>
          <a:ln>
            <a:solidFill>
              <a:schemeClr val="tx1"/>
            </a:solidFill>
          </a:ln>
        </p:spPr>
      </p:pic>
      <p:sp>
        <p:nvSpPr>
          <p:cNvPr id="10" name="Rectangle 9">
            <a:extLst>
              <a:ext uri="{FF2B5EF4-FFF2-40B4-BE49-F238E27FC236}">
                <a16:creationId xmlns:a16="http://schemas.microsoft.com/office/drawing/2014/main" id="{653A4E60-4572-48ED-9344-E74DC70FAB51}"/>
              </a:ext>
            </a:extLst>
          </p:cNvPr>
          <p:cNvSpPr/>
          <p:nvPr/>
        </p:nvSpPr>
        <p:spPr>
          <a:xfrm>
            <a:off x="661823" y="3429000"/>
            <a:ext cx="4846178" cy="2893100"/>
          </a:xfrm>
          <a:prstGeom prst="rect">
            <a:avLst/>
          </a:prstGeom>
        </p:spPr>
        <p:txBody>
          <a:bodyPr wrap="square">
            <a:spAutoFit/>
          </a:bodyPr>
          <a:lstStyle/>
          <a:p>
            <a:pPr marL="625475" lvl="1" indent="-285750">
              <a:buFont typeface="Calibri" panose="020F0502020204030204" pitchFamily="34" charset="0"/>
              <a:buChar char="–"/>
            </a:pPr>
            <a:r>
              <a:rPr lang="en-US" sz="1400" dirty="0">
                <a:solidFill>
                  <a:prstClr val="black"/>
                </a:solidFill>
              </a:rPr>
              <a:t>Typischerweise</a:t>
            </a:r>
            <a:r>
              <a:rPr lang="en-US" sz="1400" b="1" dirty="0">
                <a:solidFill>
                  <a:prstClr val="black"/>
                </a:solidFill>
              </a:rPr>
              <a:t> wird das gesamte SWH-System zunächst auf visuelle Anzeichen von Verschlechterungen </a:t>
            </a:r>
            <a:r>
              <a:rPr lang="en-US" sz="1400" dirty="0">
                <a:solidFill>
                  <a:prstClr val="black"/>
                </a:solidFill>
              </a:rPr>
              <a:t>(Beispiel: Rohraußenisolierung) </a:t>
            </a:r>
            <a:r>
              <a:rPr lang="en-US" sz="1400" b="1" dirty="0">
                <a:solidFill>
                  <a:prstClr val="black"/>
                </a:solidFill>
              </a:rPr>
              <a:t>und dann auf die ordnungsgemäße Funktion überprüft. </a:t>
            </a:r>
            <a:r>
              <a:rPr lang="en-US" sz="1400" dirty="0">
                <a:solidFill>
                  <a:prstClr val="black"/>
                </a:solidFill>
              </a:rPr>
              <a:t>Dies kann eine manuelle Übersteuerung des Reglers erfordern, um die korrekte Funktion des Reglers und der Pumpe(n) zu überprüfen. </a:t>
            </a:r>
          </a:p>
          <a:p>
            <a:pPr marL="625475" lvl="1" indent="-285750">
              <a:buFont typeface="Calibri" panose="020F0502020204030204" pitchFamily="34" charset="0"/>
              <a:buChar char="–"/>
            </a:pPr>
            <a:r>
              <a:rPr lang="en-US" sz="1400" dirty="0">
                <a:solidFill>
                  <a:prstClr val="black"/>
                </a:solidFill>
              </a:rPr>
              <a:t>Zu den standardisierten Prüfpunkten gehören auch Maßnahmen wie die Bestimmung von </a:t>
            </a:r>
            <a:r>
              <a:rPr lang="en-US" sz="1400" b="1" dirty="0">
                <a:solidFill>
                  <a:prstClr val="black"/>
                </a:solidFill>
              </a:rPr>
              <a:t>Durchflussmenge, Systemdruck, pH-Wert, Flüssigkeitsständen und Betriebstemperaturen</a:t>
            </a:r>
            <a:r>
              <a:rPr lang="en-US" sz="1400" dirty="0">
                <a:solidFill>
                  <a:prstClr val="black"/>
                </a:solidFill>
              </a:rPr>
              <a:t>. Dies funktioniert eigentlich wie eine "risikobasierte" Wartung.</a:t>
            </a:r>
          </a:p>
        </p:txBody>
      </p:sp>
    </p:spTree>
    <p:extLst>
      <p:ext uri="{BB962C8B-B14F-4D97-AF65-F5344CB8AC3E}">
        <p14:creationId xmlns:p14="http://schemas.microsoft.com/office/powerpoint/2010/main" val="231291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6B5A7427-9510-45AA-944C-70F6C56845B9}"/>
              </a:ext>
            </a:extLst>
          </p:cNvPr>
          <p:cNvSpPr/>
          <p:nvPr/>
        </p:nvSpPr>
        <p:spPr>
          <a:xfrm>
            <a:off x="432916" y="1557000"/>
            <a:ext cx="6227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662C2ECD-E7BA-4321-A0C2-C0E93FA0D5D5}"/>
              </a:ext>
            </a:extLst>
          </p:cNvPr>
          <p:cNvSpPr/>
          <p:nvPr/>
        </p:nvSpPr>
        <p:spPr>
          <a:xfrm>
            <a:off x="661823" y="1942532"/>
            <a:ext cx="6358177" cy="338554"/>
          </a:xfrm>
          <a:prstGeom prst="rect">
            <a:avLst/>
          </a:prstGeom>
        </p:spPr>
        <p:txBody>
          <a:bodyPr wrap="square">
            <a:spAutoFit/>
          </a:bodyPr>
          <a:lstStyle/>
          <a:p>
            <a:pPr marL="285750" indent="-285750">
              <a:buFont typeface="Wingdings" panose="05000000000000000000" pitchFamily="2" charset="2"/>
              <a:buChar char="§"/>
            </a:pPr>
            <a:r>
              <a:rPr lang="en-US" sz="1600" b="1" dirty="0"/>
              <a:t>VERANSCHAULICHUNG DER FEHLERSUCHE UND REPARATUR.</a:t>
            </a:r>
            <a:endParaRPr lang="en-US" sz="1600" dirty="0"/>
          </a:p>
        </p:txBody>
      </p:sp>
      <p:sp>
        <p:nvSpPr>
          <p:cNvPr id="6" name="Rectangle 5">
            <a:extLst>
              <a:ext uri="{FF2B5EF4-FFF2-40B4-BE49-F238E27FC236}">
                <a16:creationId xmlns:a16="http://schemas.microsoft.com/office/drawing/2014/main" id="{AE92E56C-4016-4C10-A243-6BCFF2053575}"/>
              </a:ext>
            </a:extLst>
          </p:cNvPr>
          <p:cNvSpPr/>
          <p:nvPr/>
        </p:nvSpPr>
        <p:spPr>
          <a:xfrm>
            <a:off x="661823" y="2277000"/>
            <a:ext cx="8013865" cy="3970318"/>
          </a:xfrm>
          <a:prstGeom prst="rect">
            <a:avLst/>
          </a:prstGeom>
        </p:spPr>
        <p:txBody>
          <a:bodyPr wrap="square">
            <a:spAutoFit/>
          </a:bodyPr>
          <a:lstStyle/>
          <a:p>
            <a:pPr marL="539750" lvl="0" indent="-285750">
              <a:buFont typeface="Symbol" panose="05050102010706020507" pitchFamily="18" charset="2"/>
              <a:buChar char="-"/>
            </a:pPr>
            <a:r>
              <a:rPr lang="en-US" sz="1400" dirty="0"/>
              <a:t>Die kumulierte Erfahrung zeigt, dass SWH-Systeme gemeinsame Probleme aufweisen, die in Klassen wie diese zusammengefasst werden können:</a:t>
            </a:r>
          </a:p>
          <a:p>
            <a:pPr marL="719138" lvl="1" indent="-285750">
              <a:buFont typeface="Arial" panose="020B0604020202020204" pitchFamily="34" charset="0"/>
              <a:buChar char="."/>
            </a:pPr>
            <a:r>
              <a:rPr lang="en-US" sz="1400" b="1" i="1" dirty="0"/>
              <a:t>STEUERUNG UND SENSOREN</a:t>
            </a:r>
            <a:r>
              <a:rPr lang="en-US" sz="1400" b="1" dirty="0"/>
              <a:t>.</a:t>
            </a:r>
          </a:p>
          <a:p>
            <a:pPr marL="719138" lvl="1" indent="-285750">
              <a:buFont typeface="Arial" panose="020B0604020202020204" pitchFamily="34" charset="0"/>
              <a:buChar char="."/>
            </a:pPr>
            <a:r>
              <a:rPr lang="en-US" sz="1400" b="1" dirty="0"/>
              <a:t>PUMPEN UND FÖRDERMENGEN.</a:t>
            </a:r>
          </a:p>
          <a:p>
            <a:pPr marL="719138" lvl="1" indent="-285750">
              <a:buFont typeface="Arial" panose="020B0604020202020204" pitchFamily="34" charset="0"/>
              <a:buChar char="."/>
            </a:pPr>
            <a:r>
              <a:rPr lang="en-US" sz="1400" b="1" dirty="0"/>
              <a:t>THERMOSIPHONIERUNG UND RÜCKSCHLAGVENTILE.</a:t>
            </a:r>
          </a:p>
          <a:p>
            <a:pPr marL="719138" lvl="1" indent="-285750">
              <a:buFont typeface="Arial" panose="020B0604020202020204" pitchFamily="34" charset="0"/>
              <a:buChar char="."/>
            </a:pPr>
            <a:r>
              <a:rPr lang="en-US" sz="1400" b="1" dirty="0"/>
              <a:t>FROSTSCHÄDEN (BEI KALTEM KLIMA).</a:t>
            </a:r>
          </a:p>
          <a:p>
            <a:pPr marL="719138" lvl="1" indent="-285750">
              <a:buFont typeface="Arial" panose="020B0604020202020204" pitchFamily="34" charset="0"/>
              <a:buChar char="."/>
            </a:pPr>
            <a:r>
              <a:rPr lang="en-US" sz="1400" b="1" dirty="0"/>
              <a:t>KOLLEKTORBESCHATTUNG.</a:t>
            </a:r>
          </a:p>
          <a:p>
            <a:pPr marL="719138" lvl="1" indent="-285750">
              <a:buFont typeface="Arial" panose="020B0604020202020204" pitchFamily="34" charset="0"/>
              <a:buChar char="."/>
            </a:pPr>
            <a:r>
              <a:rPr lang="en-US" sz="1400" b="1" dirty="0"/>
              <a:t>SYSTEMGRÖßEN UND DEN LEBENSSTIL DER </a:t>
            </a:r>
            <a:br>
              <a:rPr lang="en-US" sz="1400" b="1" dirty="0"/>
            </a:br>
            <a:r>
              <a:rPr lang="en-US" sz="1400" b="1" dirty="0"/>
              <a:t>VERBRAUCHER.</a:t>
            </a:r>
          </a:p>
          <a:p>
            <a:pPr marL="719138" lvl="1" indent="-285750">
              <a:buFont typeface="Arial" panose="020B0604020202020204" pitchFamily="34" charset="0"/>
              <a:buChar char="."/>
            </a:pPr>
            <a:r>
              <a:rPr lang="en-US" sz="1400" b="1" dirty="0"/>
              <a:t>Andere.</a:t>
            </a:r>
          </a:p>
          <a:p>
            <a:pPr marL="539750" indent="-285750">
              <a:buFont typeface="Symbol" panose="05050102010706020507" pitchFamily="18" charset="2"/>
              <a:buChar char="-"/>
            </a:pPr>
            <a:r>
              <a:rPr lang="en-US" sz="1400" b="1" dirty="0"/>
              <a:t>Symptome erlauben es, Probleme zu erkennen</a:t>
            </a:r>
            <a:r>
              <a:rPr lang="en-US" sz="1400" dirty="0"/>
              <a:t>. Einige sind für den erfahrenen Wartungstechniker offensichtlich und ziemlich spezifisch, d.h. sie signalisieren </a:t>
            </a:r>
            <a:r>
              <a:rPr lang="en-US" sz="1400" dirty="0" err="1"/>
              <a:t>unmissverständlich</a:t>
            </a:r>
            <a:r>
              <a:rPr lang="en-US" sz="1400" dirty="0"/>
              <a:t> bestimmte Probleme. Im Gegenteil, </a:t>
            </a:r>
            <a:r>
              <a:rPr lang="en-US" sz="1400" b="1" dirty="0"/>
              <a:t>andere Symptome können auf mehr als ein Problem hindeuten</a:t>
            </a:r>
            <a:r>
              <a:rPr lang="en-US" sz="1400" dirty="0"/>
              <a:t>, so dass mehrere Komponenten und Teile untersucht und Hypothesen aufgestellt werden müssen.</a:t>
            </a:r>
          </a:p>
          <a:p>
            <a:pPr marL="539750" indent="-285750">
              <a:buFont typeface="Symbol" panose="05050102010706020507" pitchFamily="18" charset="2"/>
              <a:buChar char="-"/>
            </a:pPr>
            <a:r>
              <a:rPr lang="en-US" sz="1400" dirty="0"/>
              <a:t>Reparaturbetriebe beginnen sehr oft mit der Fehlersuche auf der Grundlage der </a:t>
            </a:r>
            <a:r>
              <a:rPr lang="en-US" sz="1400" b="1" dirty="0"/>
              <a:t>Beschreibung der Symptome durch die Besitzer </a:t>
            </a:r>
            <a:r>
              <a:rPr lang="en-US" sz="1400" dirty="0"/>
              <a:t>und nutzen diese Informationen, die Fehlersuche-Checkliste und andere Hilfsmittel zusammen mit der Erfahrung, um </a:t>
            </a:r>
            <a:r>
              <a:rPr lang="en-US" sz="1400" b="1" dirty="0"/>
              <a:t>so schnell wie möglich zu diagnostizieren und zu lösen </a:t>
            </a:r>
            <a:r>
              <a:rPr lang="en-US" sz="1400" dirty="0"/>
              <a:t>(Wirtschaftlichkeit der Eingriffe).</a:t>
            </a:r>
          </a:p>
        </p:txBody>
      </p:sp>
      <p:sp>
        <p:nvSpPr>
          <p:cNvPr id="7" name="Rectangle 6">
            <a:extLst>
              <a:ext uri="{FF2B5EF4-FFF2-40B4-BE49-F238E27FC236}">
                <a16:creationId xmlns:a16="http://schemas.microsoft.com/office/drawing/2014/main" id="{14A8548E-0040-4E90-BED4-E0CB373F240A}"/>
              </a:ext>
            </a:extLst>
          </p:cNvPr>
          <p:cNvSpPr/>
          <p:nvPr/>
        </p:nvSpPr>
        <p:spPr>
          <a:xfrm>
            <a:off x="5652000" y="2634833"/>
            <a:ext cx="3456000" cy="1800000"/>
          </a:xfrm>
          <a:prstGeom prst="rect">
            <a:avLst/>
          </a:prstGeom>
        </p:spPr>
        <p:style>
          <a:lnRef idx="1">
            <a:schemeClr val="dk1"/>
          </a:lnRef>
          <a:fillRef idx="2">
            <a:schemeClr val="dk1"/>
          </a:fillRef>
          <a:effectRef idx="1">
            <a:schemeClr val="dk1"/>
          </a:effectRef>
          <a:fontRef idx="minor">
            <a:schemeClr val="dk1"/>
          </a:fontRef>
        </p:style>
        <p:txBody>
          <a:bodyPr rtlCol="0" anchor="t" anchorCtr="0"/>
          <a:lstStyle/>
          <a:p>
            <a:pPr algn="ctr"/>
            <a:r>
              <a:rPr lang="en-US" sz="1000" b="1" i="1" u="sng" dirty="0"/>
              <a:t>BEISPIEL FÜR SYMPTOME, WIE SIE VON DEN BESITZERN UND NUTZERN VON SWH-SYSTEMEN BESCHRIEBEN WERDEN KÖNNEN</a:t>
            </a:r>
          </a:p>
          <a:p>
            <a:pPr marL="171450" indent="-171450">
              <a:buFont typeface="Wingdings" panose="05000000000000000000" pitchFamily="2" charset="2"/>
              <a:buChar char="§"/>
            </a:pPr>
            <a:r>
              <a:rPr lang="en-US" sz="1000" b="1" i="1" dirty="0"/>
              <a:t>"Ich bekomme zu wenig warmes Wasser"...</a:t>
            </a:r>
          </a:p>
          <a:p>
            <a:pPr marL="171450" indent="-171450">
              <a:buFont typeface="Wingdings" panose="05000000000000000000" pitchFamily="2" charset="2"/>
              <a:buChar char="§"/>
            </a:pPr>
            <a:r>
              <a:rPr lang="en-US" sz="1000" b="1" i="1" dirty="0"/>
              <a:t>Überhaupt kein heißes Wasser.</a:t>
            </a:r>
          </a:p>
          <a:p>
            <a:pPr marL="171450" indent="-171450">
              <a:buFont typeface="Wingdings" panose="05000000000000000000" pitchFamily="2" charset="2"/>
              <a:buChar char="§"/>
            </a:pPr>
            <a:r>
              <a:rPr lang="en-US" sz="1000" b="1" i="1" dirty="0"/>
              <a:t>Die Pumpe läuft nachts.</a:t>
            </a:r>
          </a:p>
          <a:p>
            <a:pPr marL="171450" indent="-171450">
              <a:buFont typeface="Wingdings" panose="05000000000000000000" pitchFamily="2" charset="2"/>
              <a:buChar char="§"/>
            </a:pPr>
            <a:r>
              <a:rPr lang="en-US" sz="1000" b="1" i="1" dirty="0"/>
              <a:t>Undichte Kollektoren.</a:t>
            </a:r>
          </a:p>
          <a:p>
            <a:pPr marL="171450" indent="-171450">
              <a:buFont typeface="Wingdings" panose="05000000000000000000" pitchFamily="2" charset="2"/>
              <a:buChar char="§"/>
            </a:pPr>
            <a:r>
              <a:rPr lang="en-US" sz="1000" b="1" i="1" dirty="0"/>
              <a:t>Lärmende Pumpe oder Rohrleitungen.</a:t>
            </a:r>
          </a:p>
          <a:p>
            <a:pPr marL="171450" indent="-171450">
              <a:buFont typeface="Wingdings" panose="05000000000000000000" pitchFamily="2" charset="2"/>
              <a:buChar char="§"/>
            </a:pPr>
            <a:r>
              <a:rPr lang="en-US" sz="1000" b="1" i="1" dirty="0"/>
              <a:t>Das Wasser ist zu heiß.</a:t>
            </a:r>
          </a:p>
          <a:p>
            <a:pPr marL="171450" indent="-171450">
              <a:buFont typeface="Wingdings" panose="05000000000000000000" pitchFamily="2" charset="2"/>
              <a:buChar char="§"/>
            </a:pPr>
            <a:r>
              <a:rPr lang="en-US" sz="1000" b="1" i="1" dirty="0"/>
              <a:t>"Ich habe einen hohen Stromverbrauch bemerkt"...</a:t>
            </a:r>
          </a:p>
          <a:p>
            <a:pPr marL="171450" indent="-171450">
              <a:buFont typeface="Wingdings" panose="05000000000000000000" pitchFamily="2" charset="2"/>
              <a:buChar char="§"/>
            </a:pPr>
            <a:r>
              <a:rPr lang="en-US" sz="1000" b="1" i="1" dirty="0"/>
              <a:t>Das System wird nicht entleert.</a:t>
            </a:r>
            <a:endParaRPr lang="es-ES" sz="1000" b="1" i="1" dirty="0"/>
          </a:p>
        </p:txBody>
      </p:sp>
    </p:spTree>
    <p:extLst>
      <p:ext uri="{BB962C8B-B14F-4D97-AF65-F5344CB8AC3E}">
        <p14:creationId xmlns:p14="http://schemas.microsoft.com/office/powerpoint/2010/main" val="255193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Ziele</a:t>
            </a:r>
            <a:endParaRPr lang="el-GR" b="1" dirty="0"/>
          </a:p>
        </p:txBody>
      </p:sp>
      <p:sp>
        <p:nvSpPr>
          <p:cNvPr id="9" name="Content Placeholder 8"/>
          <p:cNvSpPr>
            <a:spLocks noGrp="1"/>
          </p:cNvSpPr>
          <p:nvPr>
            <p:ph idx="1"/>
          </p:nvPr>
        </p:nvSpPr>
        <p:spPr>
          <a:xfrm>
            <a:off x="261758" y="1522324"/>
            <a:ext cx="8425042" cy="4833056"/>
          </a:xfrm>
        </p:spPr>
        <p:txBody>
          <a:bodyPr>
            <a:noAutofit/>
          </a:bodyPr>
          <a:lstStyle/>
          <a:p>
            <a:pPr marL="0" indent="0" algn="just">
              <a:buNone/>
            </a:pPr>
            <a:r>
              <a:rPr lang="en-US" sz="1600" dirty="0">
                <a:latin typeface="+mj-lt"/>
                <a:cs typeface="Arial" pitchFamily="34" charset="0"/>
              </a:rPr>
              <a:t>Am Ende dieser Einheit werden Sie dazu in der Lage sein:</a:t>
            </a:r>
          </a:p>
          <a:p>
            <a:pPr marL="0" indent="0" algn="just">
              <a:buNone/>
            </a:pPr>
            <a:endParaRPr lang="en-US" sz="900" dirty="0">
              <a:latin typeface="Arial" pitchFamily="34" charset="0"/>
              <a:cs typeface="Arial" pitchFamily="34" charset="0"/>
            </a:endParaRPr>
          </a:p>
          <a:p>
            <a:pPr lvl="1">
              <a:buFont typeface="+mj-lt"/>
              <a:buAutoNum type="arabicPeriod"/>
            </a:pPr>
            <a:r>
              <a:rPr lang="en-GB" sz="1600" b="1" dirty="0"/>
              <a:t>Die Prinzipien, Ziele, Arten, Stufen und Grundanforderungen der allgemeinen </a:t>
            </a:r>
            <a:r>
              <a:rPr lang="en-GB" sz="1600" b="1" dirty="0" err="1"/>
              <a:t>Instandhaltung</a:t>
            </a:r>
            <a:r>
              <a:rPr lang="en-GB" sz="1600" b="1" dirty="0"/>
              <a:t> </a:t>
            </a:r>
            <a:r>
              <a:rPr lang="en-GB" sz="1600" b="1" dirty="0" err="1"/>
              <a:t>zu</a:t>
            </a:r>
            <a:r>
              <a:rPr lang="en-GB" sz="1600" b="1" dirty="0"/>
              <a:t> </a:t>
            </a:r>
            <a:r>
              <a:rPr lang="en-GB" sz="1600" b="1" dirty="0" err="1"/>
              <a:t>definieren</a:t>
            </a:r>
            <a:r>
              <a:rPr lang="en-GB" sz="1600" b="1" dirty="0"/>
              <a:t> und wie diese sich in der Instandhaltung von SWH-Systemen begründen.</a:t>
            </a:r>
          </a:p>
          <a:p>
            <a:pPr lvl="1">
              <a:buFont typeface="+mj-lt"/>
              <a:buAutoNum type="arabicPeriod"/>
            </a:pPr>
            <a:r>
              <a:rPr lang="en-GB" sz="1600" b="1" dirty="0" err="1"/>
              <a:t>Beispiele</a:t>
            </a:r>
            <a:r>
              <a:rPr lang="en-GB" sz="1600" b="1" dirty="0"/>
              <a:t> für vorbeugende und korrigierende Wartungsarbeiten an einem bestimmten </a:t>
            </a:r>
            <a:r>
              <a:rPr lang="en-GB" sz="1600" b="1" dirty="0" err="1"/>
              <a:t>kleinen</a:t>
            </a:r>
            <a:r>
              <a:rPr lang="en-GB" sz="1600" b="1" dirty="0"/>
              <a:t> SWH-System </a:t>
            </a:r>
            <a:r>
              <a:rPr lang="en-GB" sz="1600" b="1" dirty="0" err="1"/>
              <a:t>zu</a:t>
            </a:r>
            <a:r>
              <a:rPr lang="en-GB" sz="1600" b="1" dirty="0"/>
              <a:t> </a:t>
            </a:r>
            <a:r>
              <a:rPr lang="en-GB" sz="1600" b="1" dirty="0" err="1"/>
              <a:t>geben</a:t>
            </a:r>
            <a:r>
              <a:rPr lang="en-GB" sz="1600" b="1" dirty="0"/>
              <a:t>.</a:t>
            </a:r>
          </a:p>
          <a:p>
            <a:pPr lvl="1">
              <a:buFont typeface="+mj-lt"/>
              <a:buAutoNum type="arabicPeriod"/>
            </a:pPr>
            <a:r>
              <a:rPr lang="en-GB" sz="1600" b="1" dirty="0" err="1"/>
              <a:t>Vorbeugende</a:t>
            </a:r>
            <a:r>
              <a:rPr lang="en-GB" sz="1600" b="1" dirty="0"/>
              <a:t> und korrigierende Wartungsaufgaben nach der Technologie oder der Grundtypologie der SWH-</a:t>
            </a:r>
            <a:r>
              <a:rPr lang="en-GB" sz="1600" b="1" dirty="0" err="1"/>
              <a:t>Systeme</a:t>
            </a:r>
            <a:r>
              <a:rPr lang="en-GB" sz="1600" b="1" dirty="0"/>
              <a:t> </a:t>
            </a:r>
            <a:r>
              <a:rPr lang="en-GB" sz="1600" b="1" dirty="0" err="1"/>
              <a:t>zu</a:t>
            </a:r>
            <a:r>
              <a:rPr lang="en-GB" sz="1600" b="1" dirty="0"/>
              <a:t> </a:t>
            </a:r>
            <a:r>
              <a:rPr lang="en-GB" sz="1600" b="1" dirty="0" err="1"/>
              <a:t>unterscheiden</a:t>
            </a:r>
            <a:r>
              <a:rPr lang="en-GB" sz="1600" b="1" dirty="0"/>
              <a:t>.</a:t>
            </a:r>
          </a:p>
          <a:p>
            <a:pPr lvl="1">
              <a:buFont typeface="+mj-lt"/>
              <a:buAutoNum type="arabicPeriod"/>
            </a:pPr>
            <a:r>
              <a:rPr lang="en-GB" sz="1600" b="1" dirty="0" err="1"/>
              <a:t>Spezifischer</a:t>
            </a:r>
            <a:r>
              <a:rPr lang="en-GB" sz="1600" b="1" dirty="0"/>
              <a:t> Werkzeuge und anderer </a:t>
            </a:r>
            <a:r>
              <a:rPr lang="en-GB" sz="1600" b="1" dirty="0" err="1"/>
              <a:t>dokumentarischer</a:t>
            </a:r>
            <a:r>
              <a:rPr lang="en-GB" sz="1600" b="1" dirty="0"/>
              <a:t> </a:t>
            </a:r>
            <a:r>
              <a:rPr lang="en-GB" sz="1600" b="1" dirty="0" err="1"/>
              <a:t>Ressourcen</a:t>
            </a:r>
            <a:r>
              <a:rPr lang="en-GB" sz="1600" b="1" dirty="0"/>
              <a:t> </a:t>
            </a:r>
            <a:r>
              <a:rPr lang="en-GB" sz="1600" b="1" dirty="0" err="1"/>
              <a:t>zu</a:t>
            </a:r>
            <a:r>
              <a:rPr lang="en-GB" sz="1600" b="1" dirty="0"/>
              <a:t> </a:t>
            </a:r>
            <a:r>
              <a:rPr lang="en-GB" sz="1600" b="1" dirty="0" err="1"/>
              <a:t>identifizieren</a:t>
            </a:r>
            <a:r>
              <a:rPr lang="en-GB" sz="1600" b="1" dirty="0"/>
              <a:t>, wie z.B. Serviceaufträge oder Störungsbeseitigungsanleitungen, die bei der Wartung von Solarthermieanlagen verwendet werden.</a:t>
            </a:r>
          </a:p>
          <a:p>
            <a:pPr lvl="1">
              <a:buFont typeface="+mj-lt"/>
              <a:buAutoNum type="arabicPeriod"/>
            </a:pPr>
            <a:r>
              <a:rPr lang="en-GB" sz="1600" b="1" dirty="0"/>
              <a:t>Zu </a:t>
            </a:r>
            <a:r>
              <a:rPr lang="en-GB" sz="1600" b="1" dirty="0" err="1"/>
              <a:t>erklären</a:t>
            </a:r>
            <a:r>
              <a:rPr lang="en-GB" sz="1600" b="1" dirty="0"/>
              <a:t>, wie die Wartung von großen Solarthermieanlagen in Übereinstimmung mit den lokalen Vorschriften und entsprechend anderer Besonderheiten durchgeführt wird.</a:t>
            </a:r>
          </a:p>
          <a:p>
            <a:pPr lvl="1">
              <a:buFont typeface="+mj-lt"/>
              <a:buAutoNum type="arabicPeriod"/>
            </a:pPr>
            <a:r>
              <a:rPr lang="en-GB" sz="1600" b="1" dirty="0"/>
              <a:t>Bei einem vollständig dokumentierten SWH-System und Zugang zu den </a:t>
            </a:r>
            <a:r>
              <a:rPr lang="en-GB" sz="1600" b="1" dirty="0" err="1"/>
              <a:t>Ressourcen</a:t>
            </a:r>
            <a:r>
              <a:rPr lang="en-GB" sz="1600" b="1" dirty="0"/>
              <a:t> </a:t>
            </a:r>
            <a:r>
              <a:rPr lang="en-GB" sz="1600" b="1" dirty="0" err="1"/>
              <a:t>eine</a:t>
            </a:r>
            <a:r>
              <a:rPr lang="en-GB" sz="1600" b="1" dirty="0"/>
              <a:t> oder mehrere spezifizierte vorbeugende </a:t>
            </a:r>
            <a:r>
              <a:rPr lang="en-GB" sz="1600" b="1" dirty="0" err="1"/>
              <a:t>Wartungsarbeiten</a:t>
            </a:r>
            <a:r>
              <a:rPr lang="en-GB" sz="1600" b="1" dirty="0"/>
              <a:t> </a:t>
            </a:r>
            <a:r>
              <a:rPr lang="en-GB" sz="1600" b="1" dirty="0" err="1"/>
              <a:t>durchzuführen</a:t>
            </a:r>
            <a:r>
              <a:rPr lang="en-GB" sz="1600" b="1" dirty="0"/>
              <a:t>.</a:t>
            </a:r>
          </a:p>
          <a:p>
            <a:pPr lvl="1">
              <a:buFont typeface="+mj-lt"/>
              <a:buAutoNum type="arabicPeriod"/>
            </a:pPr>
            <a:r>
              <a:rPr lang="en-GB" sz="1600" b="1" dirty="0"/>
              <a:t>Das System </a:t>
            </a:r>
            <a:r>
              <a:rPr lang="en-GB" sz="1600" b="1" dirty="0" err="1"/>
              <a:t>zu</a:t>
            </a:r>
            <a:r>
              <a:rPr lang="en-GB" sz="1600" b="1" dirty="0"/>
              <a:t> </a:t>
            </a:r>
            <a:r>
              <a:rPr lang="en-GB" sz="1600" b="1" dirty="0" err="1"/>
              <a:t>reparieren</a:t>
            </a:r>
            <a:r>
              <a:rPr lang="en-GB" sz="1600" b="1" dirty="0"/>
              <a:t>, </a:t>
            </a:r>
            <a:r>
              <a:rPr lang="en-GB" sz="1600" b="1" dirty="0" err="1"/>
              <a:t>wenn</a:t>
            </a:r>
            <a:r>
              <a:rPr lang="en-GB" sz="1600" b="1" dirty="0"/>
              <a:t> ein fehlerhaftes SWH-System vollständig dokumentiert ist und Zugang zu </a:t>
            </a:r>
            <a:r>
              <a:rPr lang="en-GB" sz="1600" b="1" dirty="0" err="1"/>
              <a:t>Ressourcen</a:t>
            </a:r>
            <a:r>
              <a:rPr lang="en-GB" sz="1600" b="1" dirty="0"/>
              <a:t> </a:t>
            </a:r>
            <a:r>
              <a:rPr lang="en-GB" sz="1600" b="1" dirty="0" err="1"/>
              <a:t>besteht</a:t>
            </a:r>
            <a:r>
              <a:rPr lang="en-GB" sz="1600" b="1" dirty="0"/>
              <a:t>.</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4A0C-7BFD-445C-9018-9CDA012BD566}"/>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4F91CC5F-CA81-4EE6-876C-A8BE6DD6C305}"/>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915C14D8-1BF4-4A73-9371-CA8A278B748F}"/>
              </a:ext>
            </a:extLst>
          </p:cNvPr>
          <p:cNvSpPr/>
          <p:nvPr/>
        </p:nvSpPr>
        <p:spPr>
          <a:xfrm>
            <a:off x="661823" y="1942532"/>
            <a:ext cx="7438177" cy="338554"/>
          </a:xfrm>
          <a:prstGeom prst="rect">
            <a:avLst/>
          </a:prstGeom>
        </p:spPr>
        <p:txBody>
          <a:bodyPr wrap="square">
            <a:spAutoFit/>
          </a:bodyPr>
          <a:lstStyle/>
          <a:p>
            <a:pPr marL="285750" indent="-285750">
              <a:buFont typeface="Wingdings" panose="05000000000000000000" pitchFamily="2" charset="2"/>
              <a:buChar char="§"/>
            </a:pPr>
            <a:r>
              <a:rPr lang="en-US" sz="1600" b="1" dirty="0"/>
              <a:t>VERANSCHAULICHUNG DER FEHLERSUCHE UND REPARATUR.</a:t>
            </a:r>
            <a:endParaRPr lang="en-US" sz="1600" dirty="0"/>
          </a:p>
        </p:txBody>
      </p:sp>
      <p:sp>
        <p:nvSpPr>
          <p:cNvPr id="6" name="Rectangle 5">
            <a:extLst>
              <a:ext uri="{FF2B5EF4-FFF2-40B4-BE49-F238E27FC236}">
                <a16:creationId xmlns:a16="http://schemas.microsoft.com/office/drawing/2014/main" id="{1B45D02D-03CF-4801-8966-B6EEA5372659}"/>
              </a:ext>
            </a:extLst>
          </p:cNvPr>
          <p:cNvSpPr/>
          <p:nvPr/>
        </p:nvSpPr>
        <p:spPr>
          <a:xfrm>
            <a:off x="661823" y="2242455"/>
            <a:ext cx="8013865" cy="2031325"/>
          </a:xfrm>
          <a:prstGeom prst="rect">
            <a:avLst/>
          </a:prstGeom>
        </p:spPr>
        <p:txBody>
          <a:bodyPr wrap="square">
            <a:spAutoFit/>
          </a:bodyPr>
          <a:lstStyle/>
          <a:p>
            <a:pPr marL="539750" lvl="0" indent="-285750">
              <a:buFont typeface="Symbol" panose="05050102010706020507" pitchFamily="18" charset="2"/>
              <a:buChar char="-"/>
            </a:pPr>
            <a:r>
              <a:rPr lang="en-US" sz="1400" b="1" dirty="0"/>
              <a:t>Fehlerbehebung bei Problemen im Zusammenhang mit "</a:t>
            </a:r>
            <a:r>
              <a:rPr lang="en-US" sz="1400" b="1" i="1" dirty="0"/>
              <a:t>STEUERUNG UND SENSOREN</a:t>
            </a:r>
            <a:r>
              <a:rPr lang="en-US" sz="1400" b="1" dirty="0"/>
              <a:t>".</a:t>
            </a:r>
          </a:p>
          <a:p>
            <a:pPr marL="809625" lvl="1" indent="-285750">
              <a:buFont typeface="Arial" panose="020B0604020202020204" pitchFamily="34" charset="0"/>
              <a:buChar char="."/>
            </a:pPr>
            <a:r>
              <a:rPr lang="en-US" sz="1400" b="1" dirty="0"/>
              <a:t>Charakteristische oder indikative Symptome wahrscheinlicher Probleme</a:t>
            </a:r>
            <a:r>
              <a:rPr lang="en-US" sz="1400" dirty="0"/>
              <a:t>:</a:t>
            </a:r>
          </a:p>
          <a:p>
            <a:pPr marL="981075" lvl="2"/>
            <a:r>
              <a:rPr lang="en-US" sz="1400" dirty="0"/>
              <a:t>Die Pumpe arbeitet ständig.</a:t>
            </a:r>
          </a:p>
          <a:p>
            <a:pPr marL="981075" lvl="2"/>
            <a:r>
              <a:rPr lang="en-US" sz="1400" dirty="0"/>
              <a:t>Die Pumpe arbeitet überhaupt nicht.</a:t>
            </a:r>
          </a:p>
          <a:p>
            <a:pPr marL="809625" lvl="1" indent="-285750">
              <a:buFont typeface="Arial" panose="020B0604020202020204" pitchFamily="34" charset="0"/>
              <a:buChar char="."/>
            </a:pPr>
            <a:r>
              <a:rPr lang="en-US" sz="1400" b="1" dirty="0"/>
              <a:t>(Allgemeine Hypothese 1) Wahrscheinlichste Ursache(n)</a:t>
            </a:r>
            <a:r>
              <a:rPr lang="en-US" sz="1400" dirty="0"/>
              <a:t>. Elektrische Leitungen, ein Sensor oder der Regler selbst werden beschädigt.</a:t>
            </a:r>
          </a:p>
          <a:p>
            <a:pPr marL="809625" lvl="1" indent="-285750">
              <a:buFont typeface="Arial" panose="020B0604020202020204" pitchFamily="34" charset="0"/>
              <a:buChar char="."/>
            </a:pPr>
            <a:r>
              <a:rPr lang="en-US" sz="1400" b="1" dirty="0">
                <a:solidFill>
                  <a:prstClr val="black"/>
                </a:solidFill>
              </a:rPr>
              <a:t>(Hypothese 2) Andere weniger wahrscheinliche Ursachen</a:t>
            </a:r>
            <a:r>
              <a:rPr lang="en-US" sz="1400" dirty="0">
                <a:solidFill>
                  <a:prstClr val="black"/>
                </a:solidFill>
              </a:rPr>
              <a:t>. Das Problem könnte auch in der Pumpe selbst oder in der Rohrleitung liegen.</a:t>
            </a:r>
          </a:p>
          <a:p>
            <a:pPr marL="809625" lvl="1" indent="-285750">
              <a:buFont typeface="Arial" panose="020B0604020202020204" pitchFamily="34" charset="0"/>
              <a:buChar char="."/>
            </a:pPr>
            <a:endParaRPr lang="en-US" sz="1400" dirty="0"/>
          </a:p>
        </p:txBody>
      </p:sp>
      <p:pic>
        <p:nvPicPr>
          <p:cNvPr id="8" name="Picture 7">
            <a:extLst>
              <a:ext uri="{FF2B5EF4-FFF2-40B4-BE49-F238E27FC236}">
                <a16:creationId xmlns:a16="http://schemas.microsoft.com/office/drawing/2014/main" id="{24CFF707-8082-4F18-943A-7B038E804EB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96000" y="3933000"/>
            <a:ext cx="2890800" cy="2202925"/>
          </a:xfrm>
          <a:prstGeom prst="rect">
            <a:avLst/>
          </a:prstGeom>
          <a:ln>
            <a:solidFill>
              <a:schemeClr val="tx1"/>
            </a:solidFill>
          </a:ln>
        </p:spPr>
      </p:pic>
      <p:sp>
        <p:nvSpPr>
          <p:cNvPr id="10" name="Rectangle 9">
            <a:extLst>
              <a:ext uri="{FF2B5EF4-FFF2-40B4-BE49-F238E27FC236}">
                <a16:creationId xmlns:a16="http://schemas.microsoft.com/office/drawing/2014/main" id="{D81D9463-2F8D-4F8B-A435-7AB15B8288DD}"/>
              </a:ext>
            </a:extLst>
          </p:cNvPr>
          <p:cNvSpPr/>
          <p:nvPr/>
        </p:nvSpPr>
        <p:spPr>
          <a:xfrm>
            <a:off x="661822" y="3990231"/>
            <a:ext cx="5258257" cy="2246769"/>
          </a:xfrm>
          <a:prstGeom prst="rect">
            <a:avLst/>
          </a:prstGeom>
        </p:spPr>
        <p:txBody>
          <a:bodyPr wrap="square">
            <a:spAutoFit/>
          </a:bodyPr>
          <a:lstStyle/>
          <a:p>
            <a:pPr marL="809625" lvl="1" indent="-285750">
              <a:buFont typeface="Arial" panose="020B0604020202020204" pitchFamily="34" charset="0"/>
              <a:buChar char="."/>
            </a:pPr>
            <a:r>
              <a:rPr lang="en-US" sz="1400" b="1" dirty="0">
                <a:solidFill>
                  <a:prstClr val="black"/>
                </a:solidFill>
              </a:rPr>
              <a:t>Wie man Probleme löst</a:t>
            </a:r>
            <a:r>
              <a:rPr lang="en-US" sz="1400" dirty="0">
                <a:solidFill>
                  <a:prstClr val="black"/>
                </a:solidFill>
              </a:rPr>
              <a:t>. Untersuchen Sie zuerst die Komponenten, die zu Hypothese 1 gehören (Drähte, Sensor, Regler), wobei Sie wissen, dass es nicht ungewöhnlich ist, beschädigte elektrische Teile zu finden, die durch Blitzeinschläge, Kurzschlüsse durch Wasser, Netzspannungsstöße, Abrieb oder Rost in den Verbindungen verursacht wurden. Wenn alles in gutem Zustand zu sein scheint, versuchen Sie es mit Hypothese 2. Holen Sie sich Informationen vom Besitzer und der Installation.</a:t>
            </a:r>
          </a:p>
        </p:txBody>
      </p:sp>
    </p:spTree>
    <p:extLst>
      <p:ext uri="{BB962C8B-B14F-4D97-AF65-F5344CB8AC3E}">
        <p14:creationId xmlns:p14="http://schemas.microsoft.com/office/powerpoint/2010/main" val="3670327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4FBF0F-70F7-4D79-A6B4-ED4A9E12AA41}"/>
              </a:ext>
            </a:extLst>
          </p:cNvPr>
          <p:cNvPicPr>
            <a:picLocks noChangeAspect="1"/>
          </p:cNvPicPr>
          <p:nvPr/>
        </p:nvPicPr>
        <p:blipFill>
          <a:blip r:embed="rId2">
            <a:duotone>
              <a:schemeClr val="accent3">
                <a:shade val="45000"/>
                <a:satMod val="135000"/>
              </a:schemeClr>
              <a:prstClr val="white"/>
            </a:duotone>
          </a:blip>
          <a:stretch>
            <a:fillRect/>
          </a:stretch>
        </p:blipFill>
        <p:spPr>
          <a:xfrm>
            <a:off x="205937" y="2293479"/>
            <a:ext cx="3070063" cy="4002741"/>
          </a:xfrm>
          <a:prstGeom prst="rect">
            <a:avLst/>
          </a:prstGeom>
          <a:ln>
            <a:solidFill>
              <a:schemeClr val="bg1"/>
            </a:solidFill>
          </a:ln>
        </p:spPr>
      </p:pic>
      <p:sp>
        <p:nvSpPr>
          <p:cNvPr id="2" name="Title 1">
            <a:extLst>
              <a:ext uri="{FF2B5EF4-FFF2-40B4-BE49-F238E27FC236}">
                <a16:creationId xmlns:a16="http://schemas.microsoft.com/office/drawing/2014/main" id="{C52020F8-9DC2-4F51-9189-740148F1BC9A}"/>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2A298FAA-DC4F-4B4A-914D-2AE58B263679}"/>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a:t>
            </a:r>
            <a:r>
              <a:rPr lang="en-US" b="1" dirty="0" err="1"/>
              <a:t>Wartung</a:t>
            </a:r>
            <a:r>
              <a:rPr lang="en-US" b="1" dirty="0"/>
              <a:t> von</a:t>
            </a:r>
          </a:p>
        </p:txBody>
      </p:sp>
      <p:sp>
        <p:nvSpPr>
          <p:cNvPr id="5" name="Rectangle 4">
            <a:extLst>
              <a:ext uri="{FF2B5EF4-FFF2-40B4-BE49-F238E27FC236}">
                <a16:creationId xmlns:a16="http://schemas.microsoft.com/office/drawing/2014/main" id="{7521DFFF-1C9F-44F5-8CBE-8513B933F8B9}"/>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6" name="Rectangle 5">
            <a:extLst>
              <a:ext uri="{FF2B5EF4-FFF2-40B4-BE49-F238E27FC236}">
                <a16:creationId xmlns:a16="http://schemas.microsoft.com/office/drawing/2014/main" id="{3B97E45C-9D0B-4797-A864-E57697D13E73}"/>
              </a:ext>
            </a:extLst>
          </p:cNvPr>
          <p:cNvSpPr/>
          <p:nvPr/>
        </p:nvSpPr>
        <p:spPr>
          <a:xfrm>
            <a:off x="661823" y="1917000"/>
            <a:ext cx="7582177" cy="338554"/>
          </a:xfrm>
          <a:prstGeom prst="rect">
            <a:avLst/>
          </a:prstGeom>
        </p:spPr>
        <p:txBody>
          <a:bodyPr wrap="square">
            <a:spAutoFit/>
          </a:bodyPr>
          <a:lstStyle/>
          <a:p>
            <a:pPr marL="285750" indent="-285750">
              <a:buFont typeface="Wingdings" panose="05000000000000000000" pitchFamily="2" charset="2"/>
              <a:buChar char="§"/>
            </a:pPr>
            <a:r>
              <a:rPr lang="en-US" sz="1600" b="1" dirty="0"/>
              <a:t>VERANSCHAULICHUNG DER FEHLERSUCHE UND REPARATUR.</a:t>
            </a:r>
            <a:endParaRPr lang="en-US" sz="1600" dirty="0"/>
          </a:p>
        </p:txBody>
      </p:sp>
      <p:sp>
        <p:nvSpPr>
          <p:cNvPr id="7" name="Rectangle 6">
            <a:extLst>
              <a:ext uri="{FF2B5EF4-FFF2-40B4-BE49-F238E27FC236}">
                <a16:creationId xmlns:a16="http://schemas.microsoft.com/office/drawing/2014/main" id="{17C6A236-1A7A-44E2-B535-8457FFA669E5}"/>
              </a:ext>
            </a:extLst>
          </p:cNvPr>
          <p:cNvSpPr/>
          <p:nvPr/>
        </p:nvSpPr>
        <p:spPr>
          <a:xfrm>
            <a:off x="661823" y="2277127"/>
            <a:ext cx="8013865" cy="4031873"/>
          </a:xfrm>
          <a:prstGeom prst="rect">
            <a:avLst/>
          </a:prstGeom>
        </p:spPr>
        <p:txBody>
          <a:bodyPr wrap="square">
            <a:spAutoFit/>
          </a:bodyPr>
          <a:lstStyle/>
          <a:p>
            <a:pPr marL="539750" lvl="0" indent="-285750">
              <a:buFont typeface="Symbol" panose="05050102010706020507" pitchFamily="18" charset="2"/>
              <a:buChar char="-"/>
            </a:pPr>
            <a:r>
              <a:rPr lang="en-US" sz="1400" b="1" dirty="0"/>
              <a:t>Problemerkennung und -bewertung. </a:t>
            </a:r>
            <a:r>
              <a:rPr lang="en-US" sz="1400" dirty="0">
                <a:solidFill>
                  <a:srgbClr val="000000"/>
                </a:solidFill>
                <a:latin typeface="+mj-lt"/>
              </a:rPr>
              <a:t>Um Systemprobleme zu diagnostizieren und zu reparieren, ist es nicht nur notwendig, den Systemtyp und seine Komponenten und deren Funktionsweise zu verstehen, sondern auch zu wissen, welche Fragen gestellt werden müssen, um das Problem zu bestimmen und herauszufinden, wann und warum es aufgetreten ist. Dies sind </a:t>
            </a:r>
            <a:r>
              <a:rPr lang="en-US" sz="1400" b="1" dirty="0">
                <a:solidFill>
                  <a:srgbClr val="000000"/>
                </a:solidFill>
                <a:latin typeface="+mj-lt"/>
              </a:rPr>
              <a:t>Quellen für wertvolle Erstinformationen: </a:t>
            </a:r>
            <a:endParaRPr lang="en-US" sz="1400" dirty="0">
              <a:solidFill>
                <a:srgbClr val="000000"/>
              </a:solidFill>
              <a:latin typeface="+mj-lt"/>
            </a:endParaRPr>
          </a:p>
          <a:p>
            <a:pPr marL="809625" lvl="1" indent="-285750">
              <a:buFont typeface="Arial" panose="020B0604020202020204" pitchFamily="34" charset="0"/>
              <a:buChar char="."/>
            </a:pPr>
            <a:r>
              <a:rPr lang="en-US" sz="1400" b="1" dirty="0">
                <a:solidFill>
                  <a:srgbClr val="000000"/>
                </a:solidFill>
                <a:latin typeface="+mj-lt"/>
              </a:rPr>
              <a:t>Erster Service-Aufruf. </a:t>
            </a:r>
            <a:r>
              <a:rPr lang="en-US" sz="1400" dirty="0">
                <a:solidFill>
                  <a:srgbClr val="000000"/>
                </a:solidFill>
                <a:latin typeface="+mj-lt"/>
              </a:rPr>
              <a:t>Identifizierung des Anrufers, der Art der angeforderten Dienstleistung, der Art des Systems, der Symptome, Kommunikation der grundlegenden Service- und Zahlungspolitik.</a:t>
            </a:r>
          </a:p>
          <a:p>
            <a:pPr marL="809625" lvl="1" indent="-285750">
              <a:buFont typeface="Arial" panose="020B0604020202020204" pitchFamily="34" charset="0"/>
              <a:buChar char="."/>
            </a:pPr>
            <a:r>
              <a:rPr lang="en-US" sz="1400" b="1" dirty="0">
                <a:solidFill>
                  <a:srgbClr val="000000"/>
                </a:solidFill>
                <a:latin typeface="+mj-lt"/>
              </a:rPr>
              <a:t>Systemaufzeichnungen. </a:t>
            </a:r>
            <a:r>
              <a:rPr lang="en-US" sz="1400" dirty="0">
                <a:solidFill>
                  <a:srgbClr val="000000"/>
                </a:solidFill>
                <a:latin typeface="+mj-lt"/>
              </a:rPr>
              <a:t>Systemhandbuch, Hersteller, zertifizierte Materialien, Installateur, etc.</a:t>
            </a:r>
          </a:p>
          <a:p>
            <a:pPr marL="809625" lvl="1" indent="-285750">
              <a:buFont typeface="Arial" panose="020B0604020202020204" pitchFamily="34" charset="0"/>
              <a:buChar char="."/>
            </a:pPr>
            <a:r>
              <a:rPr lang="en-US" sz="1400" b="1" dirty="0">
                <a:solidFill>
                  <a:srgbClr val="000000"/>
                </a:solidFill>
                <a:latin typeface="+mj-lt"/>
              </a:rPr>
              <a:t>Garantieleistungen. </a:t>
            </a:r>
            <a:r>
              <a:rPr lang="en-US" sz="1400" dirty="0">
                <a:solidFill>
                  <a:srgbClr val="000000"/>
                </a:solidFill>
                <a:latin typeface="+mj-lt"/>
              </a:rPr>
              <a:t>Volle oder beschränkte Garantie (Installation, Komponenten, Frostschäden...). Abdeckungen, Status und Sonderausgaben (abgekündigte Komponenten etc.).</a:t>
            </a:r>
          </a:p>
          <a:p>
            <a:pPr marL="809625" lvl="1" indent="-285750">
              <a:buFont typeface="Arial" panose="020B0604020202020204" pitchFamily="34" charset="0"/>
              <a:buChar char="."/>
            </a:pPr>
            <a:r>
              <a:rPr lang="en-US" sz="1400" b="1" dirty="0">
                <a:solidFill>
                  <a:srgbClr val="000000"/>
                </a:solidFill>
                <a:latin typeface="+mj-lt"/>
              </a:rPr>
              <a:t>Service-Historie. </a:t>
            </a:r>
            <a:r>
              <a:rPr lang="en-US" sz="1400" dirty="0">
                <a:solidFill>
                  <a:srgbClr val="000000"/>
                </a:solidFill>
                <a:latin typeface="+mj-lt"/>
              </a:rPr>
              <a:t>Bei Serviceverträgen ist es möglich, über vergangene Wartungen und Reparaturen an der Anlage zu erfahren.</a:t>
            </a:r>
          </a:p>
          <a:p>
            <a:pPr marL="809625" lvl="1" indent="-285750">
              <a:buFont typeface="Arial" panose="020B0604020202020204" pitchFamily="34" charset="0"/>
              <a:buChar char="."/>
            </a:pPr>
            <a:r>
              <a:rPr lang="en-US" sz="1400" b="1" dirty="0">
                <a:solidFill>
                  <a:srgbClr val="000000"/>
                </a:solidFill>
                <a:latin typeface="+mj-lt"/>
              </a:rPr>
              <a:t>Haftung des Auftragnehmers. </a:t>
            </a:r>
            <a:r>
              <a:rPr lang="en-US" sz="1400" dirty="0">
                <a:solidFill>
                  <a:srgbClr val="000000"/>
                </a:solidFill>
                <a:latin typeface="+mj-lt"/>
              </a:rPr>
              <a:t>Die Instandhaltungsunternehmen sind für die Folgen ihrer Handlungen verantwortlich. Zum Beispiel bei der Anleitung von Kunden zur Selbstreparatur etc.</a:t>
            </a:r>
          </a:p>
          <a:p>
            <a:pPr marL="809625" lvl="1" indent="-285750">
              <a:buFont typeface="Arial" panose="020B0604020202020204" pitchFamily="34" charset="0"/>
              <a:buChar char="."/>
            </a:pPr>
            <a:r>
              <a:rPr lang="en-US" sz="1400" b="1" dirty="0">
                <a:solidFill>
                  <a:srgbClr val="000000"/>
                </a:solidFill>
                <a:latin typeface="+mj-lt"/>
              </a:rPr>
              <a:t>Gesamte Kasse. </a:t>
            </a:r>
            <a:r>
              <a:rPr lang="en-US" sz="1400" dirty="0">
                <a:solidFill>
                  <a:srgbClr val="000000"/>
                </a:solidFill>
                <a:latin typeface="+mj-lt"/>
              </a:rPr>
              <a:t>Überprüfen Sie das gesamte System, da mehr als ein Problem vorliegen könnte.</a:t>
            </a:r>
          </a:p>
          <a:p>
            <a:pPr marL="809625" lvl="1" indent="-285750">
              <a:buFont typeface="Arial" panose="020B0604020202020204" pitchFamily="34" charset="0"/>
              <a:buChar char="."/>
            </a:pPr>
            <a:r>
              <a:rPr lang="en-US" sz="1400" b="1" dirty="0">
                <a:solidFill>
                  <a:srgbClr val="000000"/>
                </a:solidFill>
                <a:latin typeface="+mj-lt"/>
              </a:rPr>
              <a:t>Analyse des Lebensstils. </a:t>
            </a:r>
            <a:r>
              <a:rPr lang="en-US" sz="1400" dirty="0">
                <a:solidFill>
                  <a:srgbClr val="000000"/>
                </a:solidFill>
                <a:latin typeface="+mj-lt"/>
              </a:rPr>
              <a:t>Verstehen Sie die Gewohnheiten und den Gebrauch des Eigentümers als mögliche Ursachen für offensichtliche Probleme.</a:t>
            </a:r>
          </a:p>
        </p:txBody>
      </p:sp>
    </p:spTree>
    <p:extLst>
      <p:ext uri="{BB962C8B-B14F-4D97-AF65-F5344CB8AC3E}">
        <p14:creationId xmlns:p14="http://schemas.microsoft.com/office/powerpoint/2010/main" val="32146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9A7D-CB9D-4A20-B632-B622532F2A16}"/>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A921B58A-FD5C-4F34-A80C-CD6340BD8F94}"/>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EA37714A-614E-47F1-9D24-C712EA1020F6}"/>
              </a:ext>
            </a:extLst>
          </p:cNvPr>
          <p:cNvSpPr/>
          <p:nvPr/>
        </p:nvSpPr>
        <p:spPr>
          <a:xfrm>
            <a:off x="661823" y="1942532"/>
            <a:ext cx="8013865" cy="738664"/>
          </a:xfrm>
          <a:prstGeom prst="rect">
            <a:avLst/>
          </a:prstGeom>
        </p:spPr>
        <p:txBody>
          <a:bodyPr wrap="square">
            <a:spAutoFit/>
          </a:bodyPr>
          <a:lstStyle/>
          <a:p>
            <a:pPr marL="285750" indent="-285750">
              <a:buFont typeface="Wingdings" panose="05000000000000000000" pitchFamily="2" charset="2"/>
              <a:buChar char="§"/>
            </a:pPr>
            <a:r>
              <a:rPr lang="en-US" sz="1400" b="1" dirty="0"/>
              <a:t>DIE WARTUNGSEMPFEHLUNGEN DES HERSTELLERS. </a:t>
            </a:r>
            <a:r>
              <a:rPr lang="en-US" sz="1400" dirty="0"/>
              <a:t>Da die Installation und die Wartung der SWH durch spezialisierte Dienste, nicht nur durch den Hersteller selbst, durchgeführt werden kann, ist insbesondere bei der Wartung einer SWH-Anlage </a:t>
            </a:r>
            <a:r>
              <a:rPr lang="en-US" sz="1400" b="1" dirty="0"/>
              <a:t>die Dokumentation des Herstellers ein grundlegender Bezugspunkt. </a:t>
            </a:r>
          </a:p>
        </p:txBody>
      </p:sp>
      <p:pic>
        <p:nvPicPr>
          <p:cNvPr id="6" name="Picture 5">
            <a:extLst>
              <a:ext uri="{FF2B5EF4-FFF2-40B4-BE49-F238E27FC236}">
                <a16:creationId xmlns:a16="http://schemas.microsoft.com/office/drawing/2014/main" id="{B55BD404-E484-404E-81DD-FFA0A9CD9930}"/>
              </a:ext>
            </a:extLst>
          </p:cNvPr>
          <p:cNvPicPr>
            <a:picLocks noChangeAspect="1"/>
          </p:cNvPicPr>
          <p:nvPr/>
        </p:nvPicPr>
        <p:blipFill>
          <a:blip r:embed="rId2"/>
          <a:stretch>
            <a:fillRect/>
          </a:stretch>
        </p:blipFill>
        <p:spPr>
          <a:xfrm>
            <a:off x="3407684" y="2744120"/>
            <a:ext cx="5258674" cy="3564605"/>
          </a:xfrm>
          <a:prstGeom prst="rect">
            <a:avLst/>
          </a:prstGeom>
          <a:ln>
            <a:solidFill>
              <a:schemeClr val="tx1"/>
            </a:solidFill>
          </a:ln>
        </p:spPr>
      </p:pic>
      <p:sp>
        <p:nvSpPr>
          <p:cNvPr id="8" name="Rectangle 7">
            <a:extLst>
              <a:ext uri="{FF2B5EF4-FFF2-40B4-BE49-F238E27FC236}">
                <a16:creationId xmlns:a16="http://schemas.microsoft.com/office/drawing/2014/main" id="{5062F05E-4C52-4C97-9070-3ACC641446CD}"/>
              </a:ext>
            </a:extLst>
          </p:cNvPr>
          <p:cNvSpPr/>
          <p:nvPr/>
        </p:nvSpPr>
        <p:spPr>
          <a:xfrm>
            <a:off x="661823" y="2637000"/>
            <a:ext cx="2686177" cy="2893100"/>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Die Hersteller informieren Anwender und Fachleute, die mit ihren Produkten oder Komplettsystemen arbeiten, über Betriebsarten und -bereiche, Nennwerte und Grenzwerte sowie </a:t>
            </a:r>
            <a:r>
              <a:rPr lang="en-US" sz="1400" b="1" dirty="0">
                <a:solidFill>
                  <a:prstClr val="black"/>
                </a:solidFill>
              </a:rPr>
              <a:t>Konservierungs- und Reparaturverfahren zur Gewährleistung langer Standzeiten bei Spitzenleistungen </a:t>
            </a:r>
            <a:r>
              <a:rPr lang="en-US" sz="1400" dirty="0">
                <a:solidFill>
                  <a:prstClr val="black"/>
                </a:solidFill>
              </a:rPr>
              <a:t>und minimalen Ausfallzeiten.</a:t>
            </a:r>
          </a:p>
        </p:txBody>
      </p:sp>
      <p:sp>
        <p:nvSpPr>
          <p:cNvPr id="9" name="Rectangle 8">
            <a:extLst>
              <a:ext uri="{FF2B5EF4-FFF2-40B4-BE49-F238E27FC236}">
                <a16:creationId xmlns:a16="http://schemas.microsoft.com/office/drawing/2014/main" id="{6F26495E-FDAE-4AEC-888B-57C66FC91ACD}"/>
              </a:ext>
            </a:extLst>
          </p:cNvPr>
          <p:cNvSpPr/>
          <p:nvPr/>
        </p:nvSpPr>
        <p:spPr>
          <a:xfrm>
            <a:off x="2340000" y="593966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25673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AFE2-54C1-46DB-990B-EDF2C66D457E}"/>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271B6160-74E0-47D9-BDE6-2A027425D53D}"/>
              </a:ext>
            </a:extLst>
          </p:cNvPr>
          <p:cNvSpPr/>
          <p:nvPr/>
        </p:nvSpPr>
        <p:spPr>
          <a:xfrm>
            <a:off x="432916" y="1557000"/>
            <a:ext cx="6299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22555604-243F-4D70-977C-FBA0D5D4C5A1}"/>
              </a:ext>
            </a:extLst>
          </p:cNvPr>
          <p:cNvSpPr/>
          <p:nvPr/>
        </p:nvSpPr>
        <p:spPr>
          <a:xfrm>
            <a:off x="661823" y="1942532"/>
            <a:ext cx="4342180" cy="4478149"/>
          </a:xfrm>
          <a:prstGeom prst="rect">
            <a:avLst/>
          </a:prstGeom>
        </p:spPr>
        <p:txBody>
          <a:bodyPr wrap="square">
            <a:spAutoFit/>
          </a:bodyPr>
          <a:lstStyle/>
          <a:p>
            <a:pPr marL="285750" indent="-285750">
              <a:buFont typeface="Wingdings" panose="05000000000000000000" pitchFamily="2" charset="2"/>
              <a:buChar char="§"/>
            </a:pPr>
            <a:r>
              <a:rPr lang="en-US" sz="1500" b="1" dirty="0"/>
              <a:t>DIE WARTUNGSEMPFEHLUNGEN DES HERSTELLERS. </a:t>
            </a:r>
          </a:p>
          <a:p>
            <a:pPr marL="555625" indent="-285750">
              <a:buFont typeface="Calibri" panose="020F0502020204030204" pitchFamily="34" charset="0"/>
              <a:buChar char="–"/>
            </a:pPr>
            <a:r>
              <a:rPr lang="en-US" sz="1500" dirty="0">
                <a:solidFill>
                  <a:prstClr val="black"/>
                </a:solidFill>
              </a:rPr>
              <a:t>Außerdem </a:t>
            </a:r>
            <a:r>
              <a:rPr lang="en-US" sz="1500" b="1" dirty="0">
                <a:solidFill>
                  <a:prstClr val="black"/>
                </a:solidFill>
              </a:rPr>
              <a:t>gewähren</a:t>
            </a:r>
            <a:r>
              <a:rPr lang="en-US" sz="1500" dirty="0">
                <a:solidFill>
                  <a:prstClr val="black"/>
                </a:solidFill>
              </a:rPr>
              <a:t> die Hersteller </a:t>
            </a:r>
            <a:r>
              <a:rPr lang="en-US" sz="1500" b="1" dirty="0">
                <a:solidFill>
                  <a:prstClr val="black"/>
                </a:solidFill>
              </a:rPr>
              <a:t>eine Garantie auf</a:t>
            </a:r>
            <a:r>
              <a:rPr lang="en-US" sz="1500" dirty="0">
                <a:solidFill>
                  <a:prstClr val="black"/>
                </a:solidFill>
              </a:rPr>
              <a:t> ihre Komponenten oder, je nach Fall, auf ihre verpackten Komplettsysteme. Die Ermittlung der aktuellen Garantieleistung des Systems ist z.B. bei der Beantwortung eines Servicefalls grundlegend. </a:t>
            </a:r>
          </a:p>
          <a:p>
            <a:pPr marL="555625" indent="-285750">
              <a:buFont typeface="Calibri" panose="020F0502020204030204" pitchFamily="34" charset="0"/>
              <a:buChar char="–"/>
            </a:pPr>
            <a:r>
              <a:rPr lang="en-US" sz="1500" dirty="0">
                <a:solidFill>
                  <a:prstClr val="black"/>
                </a:solidFill>
              </a:rPr>
              <a:t>SWH-Systeme können </a:t>
            </a:r>
            <a:r>
              <a:rPr lang="en-US" sz="1500" b="1" dirty="0">
                <a:solidFill>
                  <a:prstClr val="black"/>
                </a:solidFill>
              </a:rPr>
              <a:t>zwei Garantien</a:t>
            </a:r>
            <a:r>
              <a:rPr lang="en-US" sz="1500" dirty="0">
                <a:solidFill>
                  <a:prstClr val="black"/>
                </a:solidFill>
              </a:rPr>
              <a:t> haben: eine deckt die Installationspraktiken und eine andere die Komponenten oder Systeme ab. Dies bedeutet, dass die Hersteller oft keine Garantie für Ausfälle aufgrund schlechter Installationspraktiken von Drittteilen (Installateure) übernehmen.</a:t>
            </a:r>
          </a:p>
          <a:p>
            <a:pPr marL="555625" indent="-285750">
              <a:buFont typeface="Calibri" panose="020F0502020204030204" pitchFamily="34" charset="0"/>
              <a:buChar char="–"/>
            </a:pPr>
            <a:r>
              <a:rPr lang="en-US" sz="1500" dirty="0">
                <a:solidFill>
                  <a:prstClr val="black"/>
                </a:solidFill>
              </a:rPr>
              <a:t>Darüber hinaus können einige Hersteller verlangen, dass die Wartung ihrer Systeme nur von </a:t>
            </a:r>
            <a:r>
              <a:rPr lang="en-US" sz="1500" b="1" dirty="0">
                <a:solidFill>
                  <a:prstClr val="black"/>
                </a:solidFill>
              </a:rPr>
              <a:t>autorisierten Diensten </a:t>
            </a:r>
            <a:r>
              <a:rPr lang="en-US" sz="1500" dirty="0">
                <a:solidFill>
                  <a:prstClr val="black"/>
                </a:solidFill>
              </a:rPr>
              <a:t>(eventuell in Exklusivität) durchgeführt wird.</a:t>
            </a:r>
            <a:endParaRPr lang="en-US" sz="1500" dirty="0"/>
          </a:p>
        </p:txBody>
      </p:sp>
      <p:pic>
        <p:nvPicPr>
          <p:cNvPr id="7" name="Picture 6">
            <a:extLst>
              <a:ext uri="{FF2B5EF4-FFF2-40B4-BE49-F238E27FC236}">
                <a16:creationId xmlns:a16="http://schemas.microsoft.com/office/drawing/2014/main" id="{10A83C8D-3B7E-4F53-809C-F4CAF48AC820}"/>
              </a:ext>
            </a:extLst>
          </p:cNvPr>
          <p:cNvPicPr>
            <a:picLocks noChangeAspect="1"/>
          </p:cNvPicPr>
          <p:nvPr/>
        </p:nvPicPr>
        <p:blipFill>
          <a:blip r:embed="rId2"/>
          <a:stretch>
            <a:fillRect/>
          </a:stretch>
        </p:blipFill>
        <p:spPr>
          <a:xfrm>
            <a:off x="5004003" y="1979192"/>
            <a:ext cx="3671998" cy="4325448"/>
          </a:xfrm>
          <a:prstGeom prst="rect">
            <a:avLst/>
          </a:prstGeom>
          <a:ln>
            <a:solidFill>
              <a:schemeClr val="tx1"/>
            </a:solidFill>
          </a:ln>
        </p:spPr>
      </p:pic>
      <p:sp>
        <p:nvSpPr>
          <p:cNvPr id="8" name="Rectangle 7">
            <a:extLst>
              <a:ext uri="{FF2B5EF4-FFF2-40B4-BE49-F238E27FC236}">
                <a16:creationId xmlns:a16="http://schemas.microsoft.com/office/drawing/2014/main" id="{E328E0B4-B463-4177-8243-06BF3CEB954B}"/>
              </a:ext>
            </a:extLst>
          </p:cNvPr>
          <p:cNvSpPr/>
          <p:nvPr/>
        </p:nvSpPr>
        <p:spPr>
          <a:xfrm>
            <a:off x="7524000" y="179158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85154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481BE-D0FB-4D37-BCAA-68A977E69D16}"/>
              </a:ext>
            </a:extLst>
          </p:cNvPr>
          <p:cNvPicPr>
            <a:picLocks noChangeAspect="1"/>
          </p:cNvPicPr>
          <p:nvPr/>
        </p:nvPicPr>
        <p:blipFill>
          <a:blip r:embed="rId2"/>
          <a:stretch>
            <a:fillRect/>
          </a:stretch>
        </p:blipFill>
        <p:spPr>
          <a:xfrm>
            <a:off x="2700000" y="2304541"/>
            <a:ext cx="6048000" cy="4055718"/>
          </a:xfrm>
          <a:prstGeom prst="rect">
            <a:avLst/>
          </a:prstGeom>
        </p:spPr>
      </p:pic>
      <p:sp>
        <p:nvSpPr>
          <p:cNvPr id="2" name="Title 1">
            <a:extLst>
              <a:ext uri="{FF2B5EF4-FFF2-40B4-BE49-F238E27FC236}">
                <a16:creationId xmlns:a16="http://schemas.microsoft.com/office/drawing/2014/main" id="{EFC9F03F-EC31-40D3-B6FF-D7DCE439B936}"/>
              </a:ext>
            </a:extLst>
          </p:cNvPr>
          <p:cNvSpPr>
            <a:spLocks noGrp="1"/>
          </p:cNvSpPr>
          <p:nvPr>
            <p:ph type="title"/>
          </p:nvPr>
        </p:nvSpPr>
        <p:spPr/>
        <p:txBody>
          <a:bodyPr/>
          <a:lstStyle/>
          <a:p>
            <a:r>
              <a:rPr lang="en-US" b="1" dirty="0"/>
              <a:t>1. Einige Grundbegriffe der Instandhaltung</a:t>
            </a:r>
            <a:endParaRPr lang="en-US" dirty="0"/>
          </a:p>
        </p:txBody>
      </p:sp>
      <p:sp>
        <p:nvSpPr>
          <p:cNvPr id="5" name="Rectangle 4">
            <a:extLst>
              <a:ext uri="{FF2B5EF4-FFF2-40B4-BE49-F238E27FC236}">
                <a16:creationId xmlns:a16="http://schemas.microsoft.com/office/drawing/2014/main" id="{7B16D936-652E-43BF-9B62-1365EC95B673}"/>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6" name="Rectangle 5">
            <a:extLst>
              <a:ext uri="{FF2B5EF4-FFF2-40B4-BE49-F238E27FC236}">
                <a16:creationId xmlns:a16="http://schemas.microsoft.com/office/drawing/2014/main" id="{3A5FD8F4-4D81-4435-AB62-5536ED7AFBD2}"/>
              </a:ext>
            </a:extLst>
          </p:cNvPr>
          <p:cNvSpPr/>
          <p:nvPr/>
        </p:nvSpPr>
        <p:spPr>
          <a:xfrm>
            <a:off x="661824" y="1942532"/>
            <a:ext cx="5422176" cy="338554"/>
          </a:xfrm>
          <a:prstGeom prst="rect">
            <a:avLst/>
          </a:prstGeom>
        </p:spPr>
        <p:txBody>
          <a:bodyPr wrap="square">
            <a:spAutoFit/>
          </a:bodyPr>
          <a:lstStyle/>
          <a:p>
            <a:pPr marL="285750" indent="-285750">
              <a:buFont typeface="Wingdings" panose="05000000000000000000" pitchFamily="2" charset="2"/>
              <a:buChar char="§"/>
            </a:pPr>
            <a:r>
              <a:rPr lang="en-US" sz="1600" b="1" dirty="0"/>
              <a:t>DIE WARTUNGSEMPFEHLUNGEN DES HERSTELLERS.</a:t>
            </a:r>
          </a:p>
        </p:txBody>
      </p:sp>
      <p:sp>
        <p:nvSpPr>
          <p:cNvPr id="8" name="Rectangle 7">
            <a:extLst>
              <a:ext uri="{FF2B5EF4-FFF2-40B4-BE49-F238E27FC236}">
                <a16:creationId xmlns:a16="http://schemas.microsoft.com/office/drawing/2014/main" id="{C7EAD383-3D00-4932-A522-1CC2F5B3583D}"/>
              </a:ext>
            </a:extLst>
          </p:cNvPr>
          <p:cNvSpPr/>
          <p:nvPr/>
        </p:nvSpPr>
        <p:spPr>
          <a:xfrm>
            <a:off x="661824" y="2277000"/>
            <a:ext cx="2110176" cy="4031873"/>
          </a:xfrm>
          <a:prstGeom prst="rect">
            <a:avLst/>
          </a:prstGeom>
        </p:spPr>
        <p:txBody>
          <a:bodyPr wrap="square">
            <a:spAutoFit/>
          </a:bodyPr>
          <a:lstStyle/>
          <a:p>
            <a:pPr marL="555625" lvl="0" indent="-285750">
              <a:buFont typeface="Calibri" panose="020F0502020204030204" pitchFamily="34" charset="0"/>
              <a:buChar char="–"/>
            </a:pPr>
            <a:r>
              <a:rPr lang="en-US" sz="1400" dirty="0">
                <a:solidFill>
                  <a:prstClr val="black"/>
                </a:solidFill>
              </a:rPr>
              <a:t>Für die Fehlersuche gilt dasselbe.</a:t>
            </a:r>
          </a:p>
          <a:p>
            <a:pPr marL="555625" lvl="0" indent="-285750">
              <a:buFont typeface="Calibri" panose="020F0502020204030204" pitchFamily="34" charset="0"/>
              <a:buChar char="–"/>
            </a:pPr>
            <a:r>
              <a:rPr lang="en-US" sz="1400" dirty="0">
                <a:solidFill>
                  <a:prstClr val="black"/>
                </a:solidFill>
              </a:rPr>
              <a:t>Die Hersteller stellen </a:t>
            </a:r>
            <a:r>
              <a:rPr lang="en-US" sz="1400" b="1" dirty="0">
                <a:solidFill>
                  <a:prstClr val="black"/>
                </a:solidFill>
              </a:rPr>
              <a:t>Anleitungen zur Fehlerbehebung zur </a:t>
            </a:r>
            <a:r>
              <a:rPr lang="en-US" sz="1400" dirty="0">
                <a:solidFill>
                  <a:prstClr val="black"/>
                </a:solidFill>
              </a:rPr>
              <a:t>Verfügung, die Profis und Anwendern bei der Lösung von Systemfehlern auf der Grundlage von Symptomen helfen können, die mit den häufigsten Fehlfunktionen korreliert sind.</a:t>
            </a:r>
          </a:p>
        </p:txBody>
      </p:sp>
      <p:sp>
        <p:nvSpPr>
          <p:cNvPr id="9" name="Rectangle 8">
            <a:extLst>
              <a:ext uri="{FF2B5EF4-FFF2-40B4-BE49-F238E27FC236}">
                <a16:creationId xmlns:a16="http://schemas.microsoft.com/office/drawing/2014/main" id="{2F18E382-3A98-4B35-972C-4061EAF45976}"/>
              </a:ext>
            </a:extLst>
          </p:cNvPr>
          <p:cNvSpPr/>
          <p:nvPr/>
        </p:nvSpPr>
        <p:spPr>
          <a:xfrm>
            <a:off x="6948000" y="213526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01773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2AA8-5E10-44FC-90D7-13ACD8B57689}"/>
              </a:ext>
            </a:extLst>
          </p:cNvPr>
          <p:cNvSpPr>
            <a:spLocks noGrp="1"/>
          </p:cNvSpPr>
          <p:nvPr>
            <p:ph type="title"/>
          </p:nvPr>
        </p:nvSpPr>
        <p:spPr/>
        <p:txBody>
          <a:bodyPr/>
          <a:lstStyle/>
          <a:p>
            <a:r>
              <a:rPr lang="en-US" b="1" dirty="0"/>
              <a:t>1. Einige Grundbegriffe der Instandhaltung</a:t>
            </a:r>
            <a:endParaRPr lang="en-US" dirty="0"/>
          </a:p>
        </p:txBody>
      </p:sp>
      <p:sp>
        <p:nvSpPr>
          <p:cNvPr id="4" name="Rectangle 3">
            <a:extLst>
              <a:ext uri="{FF2B5EF4-FFF2-40B4-BE49-F238E27FC236}">
                <a16:creationId xmlns:a16="http://schemas.microsoft.com/office/drawing/2014/main" id="{5FE02024-9774-4220-B0CD-C225AB8C6BD1}"/>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n-US" b="1" dirty="0"/>
              <a:t>Annäherung an die Wartung von SWH-Systemen</a:t>
            </a:r>
          </a:p>
        </p:txBody>
      </p:sp>
      <p:sp>
        <p:nvSpPr>
          <p:cNvPr id="5" name="Rectangle 4">
            <a:extLst>
              <a:ext uri="{FF2B5EF4-FFF2-40B4-BE49-F238E27FC236}">
                <a16:creationId xmlns:a16="http://schemas.microsoft.com/office/drawing/2014/main" id="{F64AC51B-43D5-4561-8603-3971E6177BDE}"/>
              </a:ext>
            </a:extLst>
          </p:cNvPr>
          <p:cNvSpPr/>
          <p:nvPr/>
        </p:nvSpPr>
        <p:spPr>
          <a:xfrm>
            <a:off x="661824" y="1942532"/>
            <a:ext cx="5422176" cy="338554"/>
          </a:xfrm>
          <a:prstGeom prst="rect">
            <a:avLst/>
          </a:prstGeom>
        </p:spPr>
        <p:txBody>
          <a:bodyPr wrap="square">
            <a:spAutoFit/>
          </a:bodyPr>
          <a:lstStyle/>
          <a:p>
            <a:pPr marL="285750" indent="-285750">
              <a:buFont typeface="Wingdings" panose="05000000000000000000" pitchFamily="2" charset="2"/>
              <a:buChar char="§"/>
            </a:pPr>
            <a:r>
              <a:rPr lang="en-US" sz="1600" b="1" dirty="0"/>
              <a:t>DIE WARTUNGSEMPFEHLUNGEN DES HERSTELLERS.</a:t>
            </a:r>
          </a:p>
        </p:txBody>
      </p:sp>
      <p:pic>
        <p:nvPicPr>
          <p:cNvPr id="8" name="Picture 7">
            <a:extLst>
              <a:ext uri="{FF2B5EF4-FFF2-40B4-BE49-F238E27FC236}">
                <a16:creationId xmlns:a16="http://schemas.microsoft.com/office/drawing/2014/main" id="{3F2B2567-98BC-468B-BADD-0C5394249F15}"/>
              </a:ext>
            </a:extLst>
          </p:cNvPr>
          <p:cNvPicPr>
            <a:picLocks noChangeAspect="1"/>
          </p:cNvPicPr>
          <p:nvPr/>
        </p:nvPicPr>
        <p:blipFill>
          <a:blip r:embed="rId2"/>
          <a:stretch>
            <a:fillRect/>
          </a:stretch>
        </p:blipFill>
        <p:spPr>
          <a:xfrm>
            <a:off x="1021786" y="2294320"/>
            <a:ext cx="7438214" cy="4086680"/>
          </a:xfrm>
          <a:prstGeom prst="rect">
            <a:avLst/>
          </a:prstGeom>
        </p:spPr>
      </p:pic>
      <p:sp>
        <p:nvSpPr>
          <p:cNvPr id="7" name="Rectangle 6">
            <a:extLst>
              <a:ext uri="{FF2B5EF4-FFF2-40B4-BE49-F238E27FC236}">
                <a16:creationId xmlns:a16="http://schemas.microsoft.com/office/drawing/2014/main" id="{1B7B96DF-CF34-4CBA-9F71-DB5BE6F7E97A}"/>
              </a:ext>
            </a:extLst>
          </p:cNvPr>
          <p:cNvSpPr/>
          <p:nvPr/>
        </p:nvSpPr>
        <p:spPr>
          <a:xfrm>
            <a:off x="3961324"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006031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9B04-530D-42DA-BF0D-B91585A079B7}"/>
              </a:ext>
            </a:extLst>
          </p:cNvPr>
          <p:cNvSpPr>
            <a:spLocks noGrp="1"/>
          </p:cNvSpPr>
          <p:nvPr>
            <p:ph type="title"/>
          </p:nvPr>
        </p:nvSpPr>
        <p:spPr/>
        <p:txBody>
          <a:bodyPr/>
          <a:lstStyle/>
          <a:p>
            <a:r>
              <a:rPr lang="en-US" b="1" dirty="0"/>
              <a:t>2. Wartungspraktiken von SWH-Systemen</a:t>
            </a:r>
            <a:endParaRPr lang="en-US" dirty="0"/>
          </a:p>
        </p:txBody>
      </p:sp>
      <p:sp>
        <p:nvSpPr>
          <p:cNvPr id="3" name="Rectangle 2">
            <a:extLst>
              <a:ext uri="{FF2B5EF4-FFF2-40B4-BE49-F238E27FC236}">
                <a16:creationId xmlns:a16="http://schemas.microsoft.com/office/drawing/2014/main" id="{26B9AF98-1F26-438B-AF11-FF16A6BD544E}"/>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Passiv. ICS und Thermosiphon-Systeme</a:t>
            </a:r>
          </a:p>
        </p:txBody>
      </p:sp>
      <p:sp>
        <p:nvSpPr>
          <p:cNvPr id="4" name="Rectangle 3">
            <a:extLst>
              <a:ext uri="{FF2B5EF4-FFF2-40B4-BE49-F238E27FC236}">
                <a16:creationId xmlns:a16="http://schemas.microsoft.com/office/drawing/2014/main" id="{EEE0CE2D-07C6-4FF7-A7CF-10924F36B5E6}"/>
              </a:ext>
            </a:extLst>
          </p:cNvPr>
          <p:cNvSpPr/>
          <p:nvPr/>
        </p:nvSpPr>
        <p:spPr>
          <a:xfrm>
            <a:off x="734136" y="2781000"/>
            <a:ext cx="5392543" cy="3293209"/>
          </a:xfrm>
          <a:prstGeom prst="rect">
            <a:avLst/>
          </a:prstGeom>
        </p:spPr>
        <p:txBody>
          <a:bodyPr wrap="square">
            <a:spAutoFit/>
          </a:bodyPr>
          <a:lstStyle/>
          <a:p>
            <a:pPr marL="285750" indent="-285750">
              <a:buFont typeface="Wingdings" panose="05000000000000000000" pitchFamily="2" charset="2"/>
              <a:buChar char="§"/>
            </a:pPr>
            <a:r>
              <a:rPr lang="en-US" sz="1400" dirty="0"/>
              <a:t>Fast alle emaillierten Speicherbehälter haben </a:t>
            </a:r>
            <a:r>
              <a:rPr lang="en-US" sz="1400" b="1" dirty="0"/>
              <a:t>Anodenstäbe, die regelmäßig </a:t>
            </a:r>
            <a:r>
              <a:rPr lang="en-US" sz="1400" dirty="0"/>
              <a:t>(oft 5 Jahre)</a:t>
            </a:r>
            <a:r>
              <a:rPr lang="en-US" sz="1400" b="1" dirty="0"/>
              <a:t> ausgetauscht werden müssen</a:t>
            </a:r>
            <a:r>
              <a:rPr lang="en-US" sz="1400" dirty="0"/>
              <a:t>. Edelstahlbehälter benötigen keinen Anodenstab.</a:t>
            </a:r>
          </a:p>
          <a:p>
            <a:pPr marL="285750" indent="-285750">
              <a:buFont typeface="Wingdings" panose="05000000000000000000" pitchFamily="2" charset="2"/>
              <a:buChar char="§"/>
            </a:pPr>
            <a:r>
              <a:rPr lang="en-US" sz="1400" b="1" dirty="0"/>
              <a:t>Sammler haben einen langen Dienst, wenn sie nicht missbraucht werden</a:t>
            </a:r>
            <a:r>
              <a:rPr lang="en-US" sz="1400" dirty="0"/>
              <a:t>. Sie können Reinigung, Isolierung und Reparaturen von Glas/Gehäuse erfordern.</a:t>
            </a:r>
          </a:p>
          <a:p>
            <a:pPr marL="285750" indent="-285750">
              <a:buFont typeface="Wingdings" panose="05000000000000000000" pitchFamily="2" charset="2"/>
              <a:buChar char="§"/>
            </a:pPr>
            <a:r>
              <a:rPr lang="en-US" sz="1400" b="1" dirty="0"/>
              <a:t>Frostschäden sind selten</a:t>
            </a:r>
            <a:r>
              <a:rPr lang="en-US" sz="1400" dirty="0"/>
              <a:t>, können aber in rauen Klimazonen auftreten. </a:t>
            </a:r>
          </a:p>
          <a:p>
            <a:pPr marL="285750" indent="-285750">
              <a:buFont typeface="Wingdings" panose="05000000000000000000" pitchFamily="2" charset="2"/>
              <a:buChar char="§"/>
            </a:pPr>
            <a:r>
              <a:rPr lang="en-US" sz="1400" b="1" dirty="0"/>
              <a:t>Das Entleeren und Spülen des Tanks wird manchmal empfohlen</a:t>
            </a:r>
            <a:r>
              <a:rPr lang="en-US" sz="1400" dirty="0"/>
              <a:t>. Die Luft muss oben in jeden Tank eingeleitet werden, damit sie abfließen kann. T&amp;P-Ventile sind für diesen Vorgang oft sehr praktisch. Elektrische Elemente müssen ausgeschaltet sein.</a:t>
            </a:r>
          </a:p>
          <a:p>
            <a:pPr marL="285750" indent="-285750">
              <a:buFont typeface="Wingdings" panose="05000000000000000000" pitchFamily="2" charset="2"/>
              <a:buChar char="§"/>
            </a:pPr>
            <a:r>
              <a:rPr lang="en-US" sz="1400" b="1" dirty="0"/>
              <a:t>Die Sichtprüfung und die Prüfung der Ventile sollte jährlich durchgeführt werden</a:t>
            </a:r>
            <a:r>
              <a:rPr lang="en-US" sz="1400" dirty="0"/>
              <a:t>. Bei manuell betätigten Ventilen kann es relativ leicht zu nicht zu stoppenden kleinen Leckagen kommen.</a:t>
            </a:r>
          </a:p>
        </p:txBody>
      </p:sp>
      <p:pic>
        <p:nvPicPr>
          <p:cNvPr id="7" name="Picture 6">
            <a:extLst>
              <a:ext uri="{FF2B5EF4-FFF2-40B4-BE49-F238E27FC236}">
                <a16:creationId xmlns:a16="http://schemas.microsoft.com/office/drawing/2014/main" id="{94DA2F54-D285-4B85-A2C2-776E9AD19CA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26679" y="2853001"/>
            <a:ext cx="2542709" cy="3461640"/>
          </a:xfrm>
          <a:prstGeom prst="rect">
            <a:avLst/>
          </a:prstGeom>
        </p:spPr>
      </p:pic>
      <p:sp>
        <p:nvSpPr>
          <p:cNvPr id="9" name="Rectangle 8">
            <a:extLst>
              <a:ext uri="{FF2B5EF4-FFF2-40B4-BE49-F238E27FC236}">
                <a16:creationId xmlns:a16="http://schemas.microsoft.com/office/drawing/2014/main" id="{8ACA4C1E-53DD-4724-944B-1ABDA5C746BF}"/>
              </a:ext>
            </a:extLst>
          </p:cNvPr>
          <p:cNvSpPr/>
          <p:nvPr/>
        </p:nvSpPr>
        <p:spPr>
          <a:xfrm>
            <a:off x="734136" y="1917000"/>
            <a:ext cx="7952664" cy="954107"/>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Der </a:t>
            </a:r>
            <a:r>
              <a:rPr lang="en-US" sz="1400" b="1" dirty="0">
                <a:solidFill>
                  <a:prstClr val="black"/>
                </a:solidFill>
              </a:rPr>
              <a:t>Speicher kann eine kürzere Lebensdauer haben als die Kollektoren </a:t>
            </a:r>
            <a:r>
              <a:rPr lang="en-US" sz="1400" dirty="0">
                <a:solidFill>
                  <a:prstClr val="black"/>
                </a:solidFill>
              </a:rPr>
              <a:t>in einfacheren passiven SWH.</a:t>
            </a:r>
          </a:p>
          <a:p>
            <a:pPr marL="285750" indent="-285750">
              <a:buFont typeface="Wingdings" panose="05000000000000000000" pitchFamily="2" charset="2"/>
              <a:buChar char="§"/>
            </a:pPr>
            <a:r>
              <a:rPr lang="en-US" sz="1400" b="1" dirty="0"/>
              <a:t>Die örtliche Wasserqualität ist wahrscheinlich der wichtigste Faktor, der die Lebensdauer </a:t>
            </a:r>
            <a:r>
              <a:rPr lang="en-US" sz="1400" dirty="0"/>
              <a:t>der weit verbreiteten </a:t>
            </a:r>
            <a:r>
              <a:rPr lang="en-US" sz="1400" dirty="0" err="1"/>
              <a:t>emaillierten</a:t>
            </a:r>
            <a:r>
              <a:rPr lang="en-US" sz="1400" dirty="0"/>
              <a:t> Stahltanks </a:t>
            </a:r>
            <a:r>
              <a:rPr lang="en-US" sz="1400" b="1" dirty="0"/>
              <a:t>beeinflusst</a:t>
            </a:r>
            <a:r>
              <a:rPr lang="en-US" sz="1400" dirty="0"/>
              <a:t>; Anodenstäbe schützen sie vor galvanischer Korrosion und können die Tankgarantien selbst erklären. </a:t>
            </a:r>
          </a:p>
        </p:txBody>
      </p:sp>
    </p:spTree>
    <p:extLst>
      <p:ext uri="{BB962C8B-B14F-4D97-AF65-F5344CB8AC3E}">
        <p14:creationId xmlns:p14="http://schemas.microsoft.com/office/powerpoint/2010/main" val="282645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78CFC4-E336-48E1-9ACC-2BF7AA32BDF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96000" y="1845000"/>
            <a:ext cx="2895321" cy="3472940"/>
          </a:xfrm>
          <a:prstGeom prst="rect">
            <a:avLst/>
          </a:prstGeom>
        </p:spPr>
      </p:pic>
      <p:sp>
        <p:nvSpPr>
          <p:cNvPr id="2" name="Title 1">
            <a:extLst>
              <a:ext uri="{FF2B5EF4-FFF2-40B4-BE49-F238E27FC236}">
                <a16:creationId xmlns:a16="http://schemas.microsoft.com/office/drawing/2014/main" id="{C73DE8C3-21D8-450C-B681-1ADA9843CEE4}"/>
              </a:ext>
            </a:extLst>
          </p:cNvPr>
          <p:cNvSpPr>
            <a:spLocks noGrp="1"/>
          </p:cNvSpPr>
          <p:nvPr>
            <p:ph type="title"/>
          </p:nvPr>
        </p:nvSpPr>
        <p:spPr/>
        <p:txBody>
          <a:bodyPr/>
          <a:lstStyle/>
          <a:p>
            <a:r>
              <a:rPr lang="en-US" b="1" dirty="0"/>
              <a:t>2. Wartungspraktiken von SWH-Systemen</a:t>
            </a:r>
            <a:endParaRPr lang="en-US" dirty="0"/>
          </a:p>
        </p:txBody>
      </p:sp>
      <p:sp>
        <p:nvSpPr>
          <p:cNvPr id="4" name="Rectangle 3">
            <a:extLst>
              <a:ext uri="{FF2B5EF4-FFF2-40B4-BE49-F238E27FC236}">
                <a16:creationId xmlns:a16="http://schemas.microsoft.com/office/drawing/2014/main" id="{AE77A631-1C76-4E94-A636-EE00605A8231}"/>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Aktiv. Direkt angetriebene Systeme</a:t>
            </a:r>
          </a:p>
        </p:txBody>
      </p:sp>
      <p:sp>
        <p:nvSpPr>
          <p:cNvPr id="5" name="Rectangle 4">
            <a:extLst>
              <a:ext uri="{FF2B5EF4-FFF2-40B4-BE49-F238E27FC236}">
                <a16:creationId xmlns:a16="http://schemas.microsoft.com/office/drawing/2014/main" id="{62FA201D-A326-45AB-A05F-359E6443ADAC}"/>
              </a:ext>
            </a:extLst>
          </p:cNvPr>
          <p:cNvSpPr/>
          <p:nvPr/>
        </p:nvSpPr>
        <p:spPr>
          <a:xfrm>
            <a:off x="734136" y="1917000"/>
            <a:ext cx="5061864" cy="3108543"/>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DFC SWH-Systeme sind nach wie vor einfache Systeme. Sie beinhalten die gleichen ICS-Wartungskontrollen, wobei </a:t>
            </a:r>
            <a:r>
              <a:rPr lang="en-US" sz="1400" b="1" dirty="0">
                <a:solidFill>
                  <a:prstClr val="black"/>
                </a:solidFill>
              </a:rPr>
              <a:t>visuelle Inspektionen und Tests von Pumpe und Steuerung</a:t>
            </a:r>
            <a:r>
              <a:rPr lang="en-US" sz="1400" dirty="0">
                <a:solidFill>
                  <a:prstClr val="black"/>
                </a:solidFill>
              </a:rPr>
              <a:t> hinzugefügt werden. </a:t>
            </a:r>
          </a:p>
          <a:p>
            <a:pPr marL="285750" indent="-285750">
              <a:buFont typeface="Wingdings" panose="05000000000000000000" pitchFamily="2" charset="2"/>
              <a:buChar char="§"/>
            </a:pPr>
            <a:r>
              <a:rPr lang="en-US" sz="1400" b="1" dirty="0">
                <a:solidFill>
                  <a:prstClr val="black"/>
                </a:solidFill>
              </a:rPr>
              <a:t>Lärmende Pumpen sind ein häufiges Problem</a:t>
            </a:r>
            <a:r>
              <a:rPr lang="en-US" sz="1400" dirty="0">
                <a:solidFill>
                  <a:prstClr val="black"/>
                </a:solidFill>
              </a:rPr>
              <a:t>; sie können ein Hinweis auf einen bevorstehenden Ausfall sein. Zum Beispiel machen verschlissene Lager ein charakteristisches Geräusch, das erfahrene Techniker beim Checkout und bei der Fehlersuche verwenden.</a:t>
            </a:r>
          </a:p>
          <a:p>
            <a:pPr marL="285750" indent="-285750">
              <a:buFont typeface="Wingdings" panose="05000000000000000000" pitchFamily="2" charset="2"/>
              <a:buChar char="§"/>
            </a:pPr>
            <a:r>
              <a:rPr lang="en-US" sz="1400" dirty="0"/>
              <a:t>Außergewöhnlich </a:t>
            </a:r>
            <a:r>
              <a:rPr lang="en-US" sz="1400" b="1" dirty="0"/>
              <a:t>heiße Pumpenkörper geben ebenfalls Anlass zur Sorge. </a:t>
            </a:r>
            <a:r>
              <a:rPr lang="en-US" sz="1400" dirty="0"/>
              <a:t>Ein Pumpenkörper, der in der Nähe oder leicht über der gleichen Temperatur wie das umlaufende Wasser liegt, ist normal. Zu hohe Temperaturen des Pumpenkörpers können auf Reibungsprobleme hinweisen.</a:t>
            </a:r>
          </a:p>
        </p:txBody>
      </p:sp>
      <p:sp>
        <p:nvSpPr>
          <p:cNvPr id="8" name="Rectangle 7">
            <a:extLst>
              <a:ext uri="{FF2B5EF4-FFF2-40B4-BE49-F238E27FC236}">
                <a16:creationId xmlns:a16="http://schemas.microsoft.com/office/drawing/2014/main" id="{B12EBC78-1397-4876-8D2C-CB68C8830A59}"/>
              </a:ext>
            </a:extLst>
          </p:cNvPr>
          <p:cNvSpPr/>
          <p:nvPr/>
        </p:nvSpPr>
        <p:spPr>
          <a:xfrm>
            <a:off x="734136" y="4869000"/>
            <a:ext cx="7149864" cy="1384995"/>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Mit einem </a:t>
            </a:r>
            <a:r>
              <a:rPr lang="en-US" sz="1400" b="1" dirty="0">
                <a:solidFill>
                  <a:prstClr val="black"/>
                </a:solidFill>
              </a:rPr>
              <a:t>Infrarot-Thermometer </a:t>
            </a:r>
            <a:r>
              <a:rPr lang="en-US" sz="1400" dirty="0">
                <a:solidFill>
                  <a:prstClr val="black"/>
                </a:solidFill>
              </a:rPr>
              <a:t>kann jedes System in Innenräumen schnell überprüft werden, ob die Sonne scheint. Nach der Überprüfung des Pumpenbetriebs kann mit dem Thermometer die Temperatur der Vor- und Rücklaufleitungen zu den Kollektoren kontrolliert werden. </a:t>
            </a:r>
            <a:r>
              <a:rPr lang="en-US" sz="1400" b="1" dirty="0">
                <a:solidFill>
                  <a:prstClr val="black"/>
                </a:solidFill>
              </a:rPr>
              <a:t>Die Rücklaufleitung von den Kollektoren sollte 5°C bis 15°C wärmer sein als die Kältezufuhr von der Pumpe unter normalen Bedingungen</a:t>
            </a:r>
            <a:r>
              <a:rPr lang="en-US" sz="1400" dirty="0">
                <a:solidFill>
                  <a:prstClr val="black"/>
                </a:solidFill>
              </a:rPr>
              <a:t>. Wenn kein Temperaturunterschied besteht, liegt ein </a:t>
            </a:r>
            <a:r>
              <a:rPr lang="en-US" sz="1400" b="1" dirty="0">
                <a:solidFill>
                  <a:prstClr val="black"/>
                </a:solidFill>
              </a:rPr>
              <a:t>Durchflussproblem </a:t>
            </a:r>
            <a:r>
              <a:rPr lang="en-US" sz="1400" dirty="0">
                <a:solidFill>
                  <a:prstClr val="black"/>
                </a:solidFill>
              </a:rPr>
              <a:t>vor. </a:t>
            </a:r>
          </a:p>
        </p:txBody>
      </p:sp>
    </p:spTree>
    <p:extLst>
      <p:ext uri="{BB962C8B-B14F-4D97-AF65-F5344CB8AC3E}">
        <p14:creationId xmlns:p14="http://schemas.microsoft.com/office/powerpoint/2010/main" val="570947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6FEF-E661-47CE-B406-766C089D308C}"/>
              </a:ext>
            </a:extLst>
          </p:cNvPr>
          <p:cNvSpPr>
            <a:spLocks noGrp="1"/>
          </p:cNvSpPr>
          <p:nvPr>
            <p:ph type="title"/>
          </p:nvPr>
        </p:nvSpPr>
        <p:spPr/>
        <p:txBody>
          <a:bodyPr/>
          <a:lstStyle/>
          <a:p>
            <a:r>
              <a:rPr lang="en-US" b="1" dirty="0"/>
              <a:t>2. Wartungspraktiken von SWH-Systemen</a:t>
            </a:r>
            <a:endParaRPr lang="en-US" dirty="0"/>
          </a:p>
        </p:txBody>
      </p:sp>
      <p:sp>
        <p:nvSpPr>
          <p:cNvPr id="4" name="Rectangle 3">
            <a:extLst>
              <a:ext uri="{FF2B5EF4-FFF2-40B4-BE49-F238E27FC236}">
                <a16:creationId xmlns:a16="http://schemas.microsoft.com/office/drawing/2014/main" id="{F5706E2D-FC3A-4763-A728-F9FB0C29B836}"/>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Aktiv Indirekt. Indirekte Zwangsrückführung</a:t>
            </a:r>
          </a:p>
        </p:txBody>
      </p:sp>
      <p:sp>
        <p:nvSpPr>
          <p:cNvPr id="5" name="Rectangle 4">
            <a:extLst>
              <a:ext uri="{FF2B5EF4-FFF2-40B4-BE49-F238E27FC236}">
                <a16:creationId xmlns:a16="http://schemas.microsoft.com/office/drawing/2014/main" id="{76865E52-9C00-4567-8140-6B404B0AB803}"/>
              </a:ext>
            </a:extLst>
          </p:cNvPr>
          <p:cNvSpPr/>
          <p:nvPr/>
        </p:nvSpPr>
        <p:spPr>
          <a:xfrm>
            <a:off x="734136" y="1917000"/>
            <a:ext cx="6429864" cy="4401205"/>
          </a:xfrm>
          <a:prstGeom prst="rect">
            <a:avLst/>
          </a:prstGeom>
        </p:spPr>
        <p:txBody>
          <a:bodyPr wrap="square">
            <a:spAutoFit/>
          </a:bodyPr>
          <a:lstStyle/>
          <a:p>
            <a:pPr marL="285750" indent="-285750">
              <a:buFont typeface="Wingdings" panose="05000000000000000000" pitchFamily="2" charset="2"/>
              <a:buChar char="§"/>
            </a:pPr>
            <a:r>
              <a:rPr lang="en-US" sz="1400" dirty="0"/>
              <a:t>Zusätzlich zu den Komponenten in DFC-Systemen verfügen Drainback-Systeme über den </a:t>
            </a:r>
            <a:r>
              <a:rPr lang="en-US" sz="1400" b="1" dirty="0"/>
              <a:t>Drainback-Speicher und einen Wärmetauscher</a:t>
            </a:r>
            <a:r>
              <a:rPr lang="en-US" sz="1400" dirty="0"/>
              <a:t>, der mindestens einmal jährlich überprüft werden sollte. </a:t>
            </a:r>
          </a:p>
          <a:p>
            <a:pPr marL="285750" indent="-285750">
              <a:buFont typeface="Wingdings" panose="05000000000000000000" pitchFamily="2" charset="2"/>
              <a:buChar char="§"/>
            </a:pPr>
            <a:r>
              <a:rPr lang="en-US" sz="1400" b="1" dirty="0"/>
              <a:t>Ein ausreichender Wasserstand ist </a:t>
            </a:r>
            <a:r>
              <a:rPr lang="en-US" sz="1400" dirty="0"/>
              <a:t>in Drainback-Systemen </a:t>
            </a:r>
            <a:r>
              <a:rPr lang="en-US" sz="1400" b="1" dirty="0"/>
              <a:t>entscheidend</a:t>
            </a:r>
            <a:r>
              <a:rPr lang="en-US" sz="1400" dirty="0"/>
              <a:t>. </a:t>
            </a:r>
            <a:r>
              <a:rPr lang="en-US" sz="1400" b="1" dirty="0"/>
              <a:t>Das Hinzufügen von Wasser </a:t>
            </a:r>
            <a:r>
              <a:rPr lang="en-US" sz="1400" dirty="0"/>
              <a:t>zu einem Drainback-Tank mit Wärmetauscher sollte bei kleineren Tanks eine jährliche Wartungsmaßnahme sein. Ein niedriger Wasserstand im Tank kann dazu führen, dass die Austauscherspirale nicht vollständig in den HTF eintaucht und dadurch an Effizienz verliert. </a:t>
            </a:r>
          </a:p>
          <a:p>
            <a:pPr marL="285750" indent="-285750">
              <a:buFont typeface="Wingdings" panose="05000000000000000000" pitchFamily="2" charset="2"/>
              <a:buChar char="§"/>
            </a:pPr>
            <a:r>
              <a:rPr lang="en-US" sz="1400" b="1" dirty="0"/>
              <a:t>Wenn der Tank völlig trocken läuft, wird die Pumpe mit der großen Förderhöhe durch übermäßige Hitze ausfallen, da diese Pumpen durch die gepumpte Flüssigkeit geschmiert werden. </a:t>
            </a:r>
            <a:r>
              <a:rPr lang="en-US" sz="1400" dirty="0"/>
              <a:t>Die Kontrolle des Füllstands ist in der Regel einfach mit Hilfe eines eingebauten Schauglases oder transparenten Durchflussmessern. </a:t>
            </a:r>
          </a:p>
          <a:p>
            <a:pPr marL="285750" indent="-285750">
              <a:buFont typeface="Wingdings" panose="05000000000000000000" pitchFamily="2" charset="2"/>
              <a:buChar char="§"/>
            </a:pPr>
            <a:r>
              <a:rPr lang="en-US" sz="1400" b="1" dirty="0"/>
              <a:t>Die Rohrleitungen der Kollektorschleife können mit der Zeit durchhängen </a:t>
            </a:r>
            <a:r>
              <a:rPr lang="en-US" sz="1400" dirty="0"/>
              <a:t>und sollten auf Stellen, an denen sich Wasser ansammeln und zum Gefrieren führen könnte, genau untersucht werden. </a:t>
            </a:r>
          </a:p>
          <a:p>
            <a:pPr marL="285750" indent="-285750">
              <a:buFont typeface="Wingdings" panose="05000000000000000000" pitchFamily="2" charset="2"/>
              <a:buChar char="§"/>
            </a:pPr>
            <a:r>
              <a:rPr lang="en-US" sz="1400" b="1" dirty="0">
                <a:solidFill>
                  <a:prstClr val="black"/>
                </a:solidFill>
              </a:rPr>
              <a:t>Die Überprüfung der Verrohrung des Kollektorkreislaufs für die Kollektorvorlauf- und -rücklauftemperaturdifferenz </a:t>
            </a:r>
            <a:r>
              <a:rPr lang="en-US" sz="1400" dirty="0">
                <a:solidFill>
                  <a:prstClr val="black"/>
                </a:solidFill>
              </a:rPr>
              <a:t>kann einem Techniker schnell nützliche Informationen über Probleme liefern. Wenn z.B. beide Rohre kalt sind und/oder kein Temperaturunterschied besteht, gibt es wahrscheinlich keinen Durchfluss.</a:t>
            </a:r>
          </a:p>
        </p:txBody>
      </p:sp>
      <p:pic>
        <p:nvPicPr>
          <p:cNvPr id="10" name="Picture 9">
            <a:extLst>
              <a:ext uri="{FF2B5EF4-FFF2-40B4-BE49-F238E27FC236}">
                <a16:creationId xmlns:a16="http://schemas.microsoft.com/office/drawing/2014/main" id="{A43CBF2C-0465-4BA4-85F1-3924AC87E57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16023" y="1701000"/>
            <a:ext cx="1559977" cy="4629803"/>
          </a:xfrm>
          <a:prstGeom prst="rect">
            <a:avLst/>
          </a:prstGeom>
        </p:spPr>
      </p:pic>
    </p:spTree>
    <p:extLst>
      <p:ext uri="{BB962C8B-B14F-4D97-AF65-F5344CB8AC3E}">
        <p14:creationId xmlns:p14="http://schemas.microsoft.com/office/powerpoint/2010/main" val="87514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2738-78CA-45BA-99B9-FF9AD46A19AC}"/>
              </a:ext>
            </a:extLst>
          </p:cNvPr>
          <p:cNvSpPr>
            <a:spLocks noGrp="1"/>
          </p:cNvSpPr>
          <p:nvPr>
            <p:ph type="title"/>
          </p:nvPr>
        </p:nvSpPr>
        <p:spPr/>
        <p:txBody>
          <a:bodyPr/>
          <a:lstStyle/>
          <a:p>
            <a:r>
              <a:rPr lang="en-US" b="1" dirty="0"/>
              <a:t>2. Wartungspraktiken von SWH-Systemen</a:t>
            </a:r>
            <a:endParaRPr lang="en-US" dirty="0"/>
          </a:p>
        </p:txBody>
      </p:sp>
      <p:sp>
        <p:nvSpPr>
          <p:cNvPr id="4" name="Rectangle 3">
            <a:extLst>
              <a:ext uri="{FF2B5EF4-FFF2-40B4-BE49-F238E27FC236}">
                <a16:creationId xmlns:a16="http://schemas.microsoft.com/office/drawing/2014/main" id="{6B047CE1-14F6-4E61-94E2-0F751CE136F0}"/>
              </a:ext>
            </a:extLst>
          </p:cNvPr>
          <p:cNvSpPr/>
          <p:nvPr/>
        </p:nvSpPr>
        <p:spPr>
          <a:xfrm>
            <a:off x="432916" y="1557000"/>
            <a:ext cx="5723084" cy="369332"/>
          </a:xfrm>
          <a:prstGeom prst="rect">
            <a:avLst/>
          </a:prstGeom>
        </p:spPr>
        <p:txBody>
          <a:bodyPr wrap="square">
            <a:spAutoFit/>
          </a:bodyPr>
          <a:lstStyle/>
          <a:p>
            <a:pPr marL="285750" indent="-285750">
              <a:buFont typeface="Wingdings" panose="05000000000000000000" pitchFamily="2" charset="2"/>
              <a:buChar char="Ø"/>
            </a:pPr>
            <a:r>
              <a:rPr lang="en-US" b="1" dirty="0"/>
              <a:t>Aktiv Indirekt. Indirekte Zwangsfrostschutzsysteme</a:t>
            </a:r>
          </a:p>
        </p:txBody>
      </p:sp>
      <p:sp>
        <p:nvSpPr>
          <p:cNvPr id="5" name="Rectangle 4">
            <a:extLst>
              <a:ext uri="{FF2B5EF4-FFF2-40B4-BE49-F238E27FC236}">
                <a16:creationId xmlns:a16="http://schemas.microsoft.com/office/drawing/2014/main" id="{57009AB4-D346-412A-9A12-81724B2CB1D7}"/>
              </a:ext>
            </a:extLst>
          </p:cNvPr>
          <p:cNvSpPr/>
          <p:nvPr/>
        </p:nvSpPr>
        <p:spPr>
          <a:xfrm>
            <a:off x="734136" y="1917000"/>
            <a:ext cx="5277864" cy="4478149"/>
          </a:xfrm>
          <a:prstGeom prst="rect">
            <a:avLst/>
          </a:prstGeom>
        </p:spPr>
        <p:txBody>
          <a:bodyPr wrap="square">
            <a:spAutoFit/>
          </a:bodyPr>
          <a:lstStyle/>
          <a:p>
            <a:pPr marL="285750" indent="-285750">
              <a:buFont typeface="Wingdings" panose="05000000000000000000" pitchFamily="2" charset="2"/>
              <a:buChar char="§"/>
            </a:pPr>
            <a:r>
              <a:rPr lang="en-US" sz="1500" dirty="0"/>
              <a:t>Die Wartung des Frostschutzsystems umfasst die Inspektion von Kollektoren, Speichern, Pumpen, Wärmetauschern, Ventilen und Steuerungen, wie bei anderen indirekten Systemen, sowie </a:t>
            </a:r>
            <a:r>
              <a:rPr lang="en-US" sz="1500" b="1" dirty="0"/>
              <a:t>den Zustand der Frostschutzlösung</a:t>
            </a:r>
            <a:r>
              <a:rPr lang="en-US" sz="1500" dirty="0"/>
              <a:t>. Frostschutzlösungen können sogar Jahrzehnte halten, wenn sie bei den richtigen Betriebstemperaturen gehalten werden. </a:t>
            </a:r>
          </a:p>
          <a:p>
            <a:pPr marL="285750" indent="-285750">
              <a:buFont typeface="Wingdings" panose="05000000000000000000" pitchFamily="2" charset="2"/>
              <a:buChar char="§"/>
            </a:pPr>
            <a:r>
              <a:rPr lang="en-US" sz="1500" dirty="0"/>
              <a:t>Es ist eine gute Praxis, </a:t>
            </a:r>
            <a:r>
              <a:rPr lang="en-US" sz="1500" b="1" dirty="0"/>
              <a:t>die Lösung alle paar Jahre zu testen</a:t>
            </a:r>
            <a:r>
              <a:rPr lang="en-US" sz="1500" dirty="0"/>
              <a:t>, um sicherzustellen, dass ihr Gefrierschutzniveau und ihr Säuregehalt innerhalb der Konstruktionsparameter liegen. Seven ist neutral auf der pH-Skala und alles darunter ist sauer. Alles unter sieben kann für Kupferrohre schädlich sein. Korrodierte Rohre zeigen sich zunächst durch Lochkorrosion und dann durch Lochleckagen.</a:t>
            </a:r>
          </a:p>
          <a:p>
            <a:pPr marL="285750" indent="-285750">
              <a:buFont typeface="Wingdings" panose="05000000000000000000" pitchFamily="2" charset="2"/>
              <a:buChar char="§"/>
            </a:pPr>
            <a:r>
              <a:rPr lang="en-US" sz="1500" dirty="0"/>
              <a:t>Bei Temperaturen über ca. 140°C werden die am weitesten verbreiteten Propylenglykol-Lösungen sauer. </a:t>
            </a:r>
          </a:p>
          <a:p>
            <a:pPr marL="285750" indent="-285750">
              <a:buFont typeface="Wingdings" panose="05000000000000000000" pitchFamily="2" charset="2"/>
              <a:buChar char="§"/>
            </a:pPr>
            <a:r>
              <a:rPr lang="en-US" sz="1500" dirty="0"/>
              <a:t>Wartungstechniker verwenden </a:t>
            </a:r>
            <a:r>
              <a:rPr lang="en-US" sz="1500" b="1" dirty="0"/>
              <a:t>Glykol-Testgeräte</a:t>
            </a:r>
            <a:r>
              <a:rPr lang="en-US" sz="1500" dirty="0"/>
              <a:t>, die im Wesentlichen aus Lackmuspapier und Aräometer-Tester (Glykol-Frosttoleranz-Tester) bestehen, oder die genaueren Instrumente Refraktometer und pH-Meter.</a:t>
            </a:r>
            <a:endParaRPr lang="en-US" sz="1500" dirty="0">
              <a:solidFill>
                <a:prstClr val="black"/>
              </a:solidFill>
            </a:endParaRPr>
          </a:p>
        </p:txBody>
      </p:sp>
      <p:pic>
        <p:nvPicPr>
          <p:cNvPr id="15" name="Picture 14">
            <a:extLst>
              <a:ext uri="{FF2B5EF4-FFF2-40B4-BE49-F238E27FC236}">
                <a16:creationId xmlns:a16="http://schemas.microsoft.com/office/drawing/2014/main" id="{60F78465-4D99-453D-9CE0-7392270E5FE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79193" y="2055647"/>
            <a:ext cx="2696495" cy="4278094"/>
          </a:xfrm>
          <a:prstGeom prst="rect">
            <a:avLst/>
          </a:prstGeom>
        </p:spPr>
      </p:pic>
    </p:spTree>
    <p:extLst>
      <p:ext uri="{BB962C8B-B14F-4D97-AF65-F5344CB8AC3E}">
        <p14:creationId xmlns:p14="http://schemas.microsoft.com/office/powerpoint/2010/main" val="223446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Inhalt</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4140000" cy="4001095"/>
          </a:xfrm>
          <a:prstGeom prst="rect">
            <a:avLst/>
          </a:prstGeom>
        </p:spPr>
        <p:txBody>
          <a:bodyPr wrap="square">
            <a:spAutoFit/>
          </a:bodyPr>
          <a:lstStyle/>
          <a:p>
            <a:r>
              <a:rPr lang="en-US" sz="1600" dirty="0">
                <a:latin typeface="+mj-lt"/>
                <a:cs typeface="Arial" pitchFamily="34" charset="0"/>
              </a:rPr>
              <a:t>In dieser Einheit werden Sie diese Inhalte behandeln:</a:t>
            </a:r>
          </a:p>
          <a:p>
            <a:endParaRPr lang="en-US" sz="1400" b="1" dirty="0">
              <a:solidFill>
                <a:prstClr val="black"/>
              </a:solidFill>
              <a:latin typeface="+mj-lt"/>
              <a:cs typeface="Arial" pitchFamily="34" charset="0"/>
            </a:endParaRPr>
          </a:p>
          <a:p>
            <a:pPr marL="342900" indent="-342900">
              <a:buFont typeface="+mj-lt"/>
              <a:buAutoNum type="arabicPeriod"/>
            </a:pPr>
            <a:r>
              <a:rPr lang="en-US" sz="1400" b="1" dirty="0">
                <a:solidFill>
                  <a:prstClr val="black"/>
                </a:solidFill>
                <a:latin typeface="+mj-lt"/>
                <a:cs typeface="Arial" pitchFamily="34" charset="0"/>
              </a:rPr>
              <a:t>EINIGE GRUNDBEGRIFFE DER INSTANDHALTUNG.</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Definition.</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Typen und Ebenen.</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Einige schließen Konzepte und Begriffe.</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Die allgemeine Fehlerbehebung.</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Wartungsmanagement.</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Kompetenzen für Wartungstechniker.</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Annäherung an die Wartung von SWH-Systemen.</a:t>
            </a:r>
          </a:p>
          <a:p>
            <a:pPr marL="342900" indent="-342900">
              <a:buFont typeface="+mj-lt"/>
              <a:buAutoNum type="arabicPeriod"/>
            </a:pPr>
            <a:r>
              <a:rPr lang="en-US" sz="1400" b="1" dirty="0">
                <a:solidFill>
                  <a:prstClr val="black"/>
                </a:solidFill>
                <a:latin typeface="+mj-lt"/>
                <a:cs typeface="Arial" pitchFamily="34" charset="0"/>
              </a:rPr>
              <a:t>WARTUNGSPRAKTIKEN VON SWH-SYSTEMEN.</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Passiv. ICS und Thermosiphon-Systeme.</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Aktiv. Direkte Zwangssysteme.</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Aktiv Indirekt. </a:t>
            </a:r>
            <a:r>
              <a:rPr lang="en-US" sz="1400" dirty="0">
                <a:latin typeface="+mj-lt"/>
              </a:rPr>
              <a:t>Indirekte Zwangsrückführung</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Aktiv Indirekt. </a:t>
            </a:r>
            <a:r>
              <a:rPr lang="en-US" sz="1400" dirty="0">
                <a:latin typeface="+mj-lt"/>
              </a:rPr>
              <a:t>Indirekte Zwangsfrostschutzsysteme</a:t>
            </a:r>
            <a:endParaRPr lang="en-US" sz="1400" dirty="0">
              <a:solidFill>
                <a:prstClr val="black"/>
              </a:solidFill>
              <a:latin typeface="+mj-lt"/>
              <a:cs typeface="Arial" pitchFamily="34" charset="0"/>
            </a:endParaRPr>
          </a:p>
        </p:txBody>
      </p:sp>
      <p:sp>
        <p:nvSpPr>
          <p:cNvPr id="5" name="Rectangle 4">
            <a:extLst>
              <a:ext uri="{FF2B5EF4-FFF2-40B4-BE49-F238E27FC236}">
                <a16:creationId xmlns:a16="http://schemas.microsoft.com/office/drawing/2014/main" id="{255624FF-ED07-4B3A-835B-B204D00828A4}"/>
              </a:ext>
            </a:extLst>
          </p:cNvPr>
          <p:cNvSpPr/>
          <p:nvPr/>
        </p:nvSpPr>
        <p:spPr>
          <a:xfrm>
            <a:off x="4932000" y="1557000"/>
            <a:ext cx="3754800" cy="4185761"/>
          </a:xfrm>
          <a:prstGeom prst="rect">
            <a:avLst/>
          </a:prstGeom>
        </p:spPr>
        <p:txBody>
          <a:bodyPr wrap="square">
            <a:spAutoFit/>
          </a:bodyPr>
          <a:lstStyle/>
          <a:p>
            <a:endParaRPr lang="en-US" sz="1400" b="1" dirty="0">
              <a:solidFill>
                <a:prstClr val="black"/>
              </a:solidFill>
              <a:latin typeface="+mj-lt"/>
              <a:cs typeface="Arial" pitchFamily="34" charset="0"/>
            </a:endParaRPr>
          </a:p>
          <a:p>
            <a:endParaRPr lang="en-US" sz="1400" b="1" dirty="0">
              <a:solidFill>
                <a:prstClr val="black"/>
              </a:solidFill>
              <a:latin typeface="+mj-lt"/>
              <a:cs typeface="Arial" pitchFamily="34" charset="0"/>
            </a:endParaRPr>
          </a:p>
          <a:p>
            <a:pPr marL="342900" indent="-342900">
              <a:buFont typeface="+mj-lt"/>
              <a:buAutoNum type="arabicPeriod" startAt="3"/>
            </a:pPr>
            <a:r>
              <a:rPr lang="en-US" sz="1400" b="1" dirty="0">
                <a:solidFill>
                  <a:prstClr val="black"/>
                </a:solidFill>
                <a:latin typeface="+mj-lt"/>
                <a:cs typeface="Arial" pitchFamily="34" charset="0"/>
              </a:rPr>
              <a:t>FEHLERSUCH- UND REPARATURVERFAHREN FÜR SWH-SYSTEME</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Probleme mit den Pumpen und der Fördermenge. </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Probleme mit </a:t>
            </a:r>
            <a:r>
              <a:rPr lang="en-US" sz="1400" dirty="0" err="1">
                <a:solidFill>
                  <a:prstClr val="black"/>
                </a:solidFill>
                <a:latin typeface="+mj-lt"/>
                <a:cs typeface="Arial" pitchFamily="34" charset="0"/>
              </a:rPr>
              <a:t>Thermosiphonierung</a:t>
            </a:r>
            <a:r>
              <a:rPr lang="en-US" sz="1400" dirty="0">
                <a:solidFill>
                  <a:prstClr val="black"/>
                </a:solidFill>
                <a:latin typeface="+mj-lt"/>
                <a:cs typeface="Arial" pitchFamily="34" charset="0"/>
              </a:rPr>
              <a:t> und Rückschlagventilen.</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Probleme mit Gefrierschäden.</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Probleme mit der Abschattung des Kollektors. Probleme mit der Verschlechterung der Rohrisolierung.</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Probleme bei der Gerätegrößenbestimmung.</a:t>
            </a:r>
          </a:p>
          <a:p>
            <a:pPr marL="742950" lvl="1" indent="-285750">
              <a:buFont typeface="Wingdings" panose="05000000000000000000" pitchFamily="2" charset="2"/>
              <a:buChar char="Ø"/>
            </a:pPr>
            <a:r>
              <a:rPr lang="en-US" sz="1400" dirty="0">
                <a:solidFill>
                  <a:prstClr val="black"/>
                </a:solidFill>
                <a:latin typeface="+mj-lt"/>
                <a:cs typeface="Arial" pitchFamily="34" charset="0"/>
              </a:rPr>
              <a:t>Eine Checkliste zur Fehlerbehebung.</a:t>
            </a:r>
          </a:p>
          <a:p>
            <a:pPr marL="342900" indent="-342900">
              <a:buFont typeface="+mj-lt"/>
              <a:buAutoNum type="arabicPeriod" startAt="3"/>
            </a:pPr>
            <a:r>
              <a:rPr lang="en-US" sz="1400" b="1" dirty="0">
                <a:solidFill>
                  <a:prstClr val="black"/>
                </a:solidFill>
                <a:cs typeface="Arial" pitchFamily="34" charset="0"/>
              </a:rPr>
              <a:t>WARTUNG VON GROßEN SWH-ANLAGEN</a:t>
            </a:r>
          </a:p>
          <a:p>
            <a:pPr marL="742950" lvl="1" indent="-285750">
              <a:buFont typeface="Wingdings" panose="05000000000000000000" pitchFamily="2" charset="2"/>
              <a:buChar char="Ø"/>
            </a:pPr>
            <a:r>
              <a:rPr lang="en-US" sz="1400" dirty="0">
                <a:solidFill>
                  <a:prstClr val="black"/>
                </a:solidFill>
                <a:cs typeface="Arial" pitchFamily="34" charset="0"/>
              </a:rPr>
              <a:t>Der Kontext. </a:t>
            </a:r>
          </a:p>
          <a:p>
            <a:pPr marL="742950" lvl="1" indent="-285750">
              <a:buFont typeface="Wingdings" panose="05000000000000000000" pitchFamily="2" charset="2"/>
              <a:buChar char="Ø"/>
            </a:pPr>
            <a:r>
              <a:rPr lang="en-US" sz="1400" dirty="0">
                <a:solidFill>
                  <a:prstClr val="black"/>
                </a:solidFill>
                <a:cs typeface="Arial" pitchFamily="34" charset="0"/>
              </a:rPr>
              <a:t>Wartung in Übereinstimmung mit den örtlichen Vorschriften. </a:t>
            </a:r>
          </a:p>
          <a:p>
            <a:pPr marL="742950" lvl="1" indent="-285750">
              <a:buFont typeface="Wingdings" panose="05000000000000000000" pitchFamily="2" charset="2"/>
              <a:buChar char="Ø"/>
            </a:pPr>
            <a:r>
              <a:rPr lang="en-US" sz="1400" dirty="0">
                <a:solidFill>
                  <a:prstClr val="black"/>
                </a:solidFill>
                <a:cs typeface="Arial" pitchFamily="34" charset="0"/>
              </a:rPr>
              <a:t>Das Systemüberwachungs- und Wartungsprogramm.</a:t>
            </a:r>
            <a:endParaRPr lang="en-US" sz="1400" dirty="0">
              <a:solidFill>
                <a:prstClr val="black"/>
              </a:solidFill>
              <a:latin typeface="+mj-lt"/>
              <a:cs typeface="Arial" pitchFamily="34" charset="0"/>
            </a:endParaRPr>
          </a:p>
        </p:txBody>
      </p:sp>
      <p:cxnSp>
        <p:nvCxnSpPr>
          <p:cNvPr id="6" name="Straight Connector 5"/>
          <p:cNvCxnSpPr/>
          <p:nvPr/>
        </p:nvCxnSpPr>
        <p:spPr>
          <a:xfrm>
            <a:off x="4824000" y="1989000"/>
            <a:ext cx="0" cy="35690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8CE6-FDB3-4F71-BA15-E5FEB25521A0}"/>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7273E409-9C35-4C11-8DF1-644FB08EA869}"/>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Pumpen und Fördermengen.</a:t>
            </a:r>
          </a:p>
        </p:txBody>
      </p:sp>
      <p:sp>
        <p:nvSpPr>
          <p:cNvPr id="5" name="Rectangle 4">
            <a:extLst>
              <a:ext uri="{FF2B5EF4-FFF2-40B4-BE49-F238E27FC236}">
                <a16:creationId xmlns:a16="http://schemas.microsoft.com/office/drawing/2014/main" id="{57009AB4-D346-412A-9A12-81724B2CB1D7}"/>
              </a:ext>
            </a:extLst>
          </p:cNvPr>
          <p:cNvSpPr/>
          <p:nvPr/>
        </p:nvSpPr>
        <p:spPr>
          <a:xfrm>
            <a:off x="734136" y="2925000"/>
            <a:ext cx="6304622" cy="3539430"/>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geringe Durchflussmengen im Kollektorkreislauf.</a:t>
            </a:r>
          </a:p>
          <a:p>
            <a:pPr marL="742950" lvl="1" indent="-285750">
              <a:buFont typeface="Symbol" panose="05050102010706020507" pitchFamily="18" charset="2"/>
              <a:buChar char="-"/>
            </a:pPr>
            <a:r>
              <a:rPr lang="en-US" sz="1400" dirty="0"/>
              <a:t>Auch wenn eine Solarpumpe arbeitet und korrekt gesteuert wird, kann es zu </a:t>
            </a:r>
            <a:r>
              <a:rPr lang="en-US" sz="1400" b="1" dirty="0"/>
              <a:t>Problemen mit der tatsächlichen Durchflussmenge im Kollektorkreislauf </a:t>
            </a:r>
            <a:r>
              <a:rPr lang="en-US" sz="1400" dirty="0"/>
              <a:t>kommen</a:t>
            </a:r>
            <a:r>
              <a:rPr lang="en-US" sz="1400" b="1" dirty="0"/>
              <a:t>. </a:t>
            </a:r>
          </a:p>
          <a:p>
            <a:pPr marL="742950" lvl="1" indent="-285750">
              <a:buFont typeface="Symbol" panose="05050102010706020507" pitchFamily="18" charset="2"/>
              <a:buChar char="-"/>
            </a:pPr>
            <a:r>
              <a:rPr lang="en-US" sz="1400" dirty="0"/>
              <a:t>Wenn die Pumpe so bemessen ist, dass sie </a:t>
            </a:r>
            <a:r>
              <a:rPr lang="en-US" sz="1400" b="1" dirty="0"/>
              <a:t>die Druckhöhe der Kollektorschleife nur knapp überwindet</a:t>
            </a:r>
            <a:r>
              <a:rPr lang="en-US" sz="1400" dirty="0"/>
              <a:t>, kann ein unerwarteter zusätzlicher Widerstand den gesamten Durchfluss durch den Kollektor stoppen. Zum Beispiel </a:t>
            </a:r>
            <a:r>
              <a:rPr lang="en-US" sz="1400" b="1" dirty="0"/>
              <a:t>Luft in der Flüssigkeit</a:t>
            </a:r>
            <a:r>
              <a:rPr lang="en-US" sz="1400" dirty="0"/>
              <a:t>. </a:t>
            </a:r>
          </a:p>
          <a:p>
            <a:pPr marL="742950" lvl="1" indent="-285750">
              <a:buFont typeface="Symbol" panose="05050102010706020507" pitchFamily="18" charset="2"/>
              <a:buChar char="-"/>
            </a:pPr>
            <a:r>
              <a:rPr lang="en-US" sz="1400" dirty="0"/>
              <a:t>In einem indirekten System kann der </a:t>
            </a:r>
            <a:r>
              <a:rPr lang="en-US" sz="1400" b="1" dirty="0"/>
              <a:t>Verlust des Kollektorflüssigkeitsdrucks </a:t>
            </a:r>
            <a:r>
              <a:rPr lang="en-US" sz="1400" dirty="0"/>
              <a:t>ebenfalls den Durchfluss im Kollektorkreislauf verhindern. Die Pumpe ist in der Regel nicht so dimensioniert, dass die "statische Förderhöhe" oder der Druck aufgrund des Höhenunterschieds zwischen der Ober- und Unterseite des Kollektorkreises überwunden wird. Sie ist in der Regel so bemessen, dass die gewünschte Strömung gegen die "dynamische Förderhöhe" (Strömungswiderstand in den Rohren, Fittings, Ventilen) aufrechterhalten wird. </a:t>
            </a:r>
            <a:endParaRPr lang="en-US" sz="1400" dirty="0">
              <a:solidFill>
                <a:prstClr val="black"/>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038758" y="3501000"/>
            <a:ext cx="1648042" cy="2809265"/>
          </a:xfrm>
          <a:prstGeom prst="rect">
            <a:avLst/>
          </a:prstGeom>
        </p:spPr>
      </p:pic>
      <p:sp>
        <p:nvSpPr>
          <p:cNvPr id="8" name="Rectangle 7"/>
          <p:cNvSpPr/>
          <p:nvPr/>
        </p:nvSpPr>
        <p:spPr>
          <a:xfrm>
            <a:off x="734136" y="1870897"/>
            <a:ext cx="7941552" cy="1169551"/>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eine nicht funktionierende Pumpe.</a:t>
            </a:r>
          </a:p>
          <a:p>
            <a:pPr marL="742950" lvl="1" indent="-285750">
              <a:buFont typeface="Symbol" panose="05050102010706020507" pitchFamily="18" charset="2"/>
              <a:buChar char="-"/>
            </a:pPr>
            <a:r>
              <a:rPr lang="en-US" sz="1400" dirty="0">
                <a:solidFill>
                  <a:prstClr val="black"/>
                </a:solidFill>
              </a:rPr>
              <a:t>Wenn die Steuerung der Anlage richtig funktioniert, kann die Ursache ein </a:t>
            </a:r>
            <a:r>
              <a:rPr lang="en-US" sz="1400" b="1" dirty="0">
                <a:solidFill>
                  <a:prstClr val="black"/>
                </a:solidFill>
              </a:rPr>
              <a:t>feststehendes Laufrad, ein durchgebrannter Motor oder eine gebrochene Welle </a:t>
            </a:r>
            <a:r>
              <a:rPr lang="en-US" sz="1400" dirty="0">
                <a:solidFill>
                  <a:prstClr val="black"/>
                </a:solidFill>
              </a:rPr>
              <a:t>sein</a:t>
            </a:r>
            <a:r>
              <a:rPr lang="en-US" sz="1400" b="1" dirty="0">
                <a:solidFill>
                  <a:prstClr val="black"/>
                </a:solidFill>
              </a:rPr>
              <a:t>. </a:t>
            </a:r>
            <a:r>
              <a:rPr lang="en-US" sz="1400" dirty="0">
                <a:solidFill>
                  <a:prstClr val="black"/>
                </a:solidFill>
              </a:rPr>
              <a:t>Diese Art von Problemen ist über die Lebensdauer der Pumpe zu erwarten, die ein Bauteil ist, das erheblichen </a:t>
            </a:r>
            <a:r>
              <a:rPr lang="en-US" sz="1400" b="1" dirty="0">
                <a:solidFill>
                  <a:prstClr val="black"/>
                </a:solidFill>
              </a:rPr>
              <a:t>Belastungen</a:t>
            </a:r>
            <a:r>
              <a:rPr lang="en-US" sz="1400" dirty="0">
                <a:solidFill>
                  <a:prstClr val="black"/>
                </a:solidFill>
              </a:rPr>
              <a:t> (Temperaturschwankungen und Betriebszyklen) ausgesetzt ist.</a:t>
            </a:r>
          </a:p>
        </p:txBody>
      </p:sp>
    </p:spTree>
    <p:extLst>
      <p:ext uri="{BB962C8B-B14F-4D97-AF65-F5344CB8AC3E}">
        <p14:creationId xmlns:p14="http://schemas.microsoft.com/office/powerpoint/2010/main" val="773851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Fehlersuch- und Reparaturverfahren von SWH-Systemen</a:t>
            </a:r>
            <a:endParaRPr lang="es-ES" dirty="0"/>
          </a:p>
        </p:txBody>
      </p:sp>
      <p:sp>
        <p:nvSpPr>
          <p:cNvPr id="4" name="Rectangle 3">
            <a:extLst>
              <a:ext uri="{FF2B5EF4-FFF2-40B4-BE49-F238E27FC236}">
                <a16:creationId xmlns:a16="http://schemas.microsoft.com/office/drawing/2014/main" id="{EF6B81A8-E483-45F3-A7C8-E56AF5017378}"/>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a:t>
            </a:r>
            <a:r>
              <a:rPr lang="en-US" b="1" dirty="0" err="1"/>
              <a:t>Thermosiphonierung</a:t>
            </a:r>
            <a:r>
              <a:rPr lang="en-US" b="1" dirty="0"/>
              <a:t> und Rückschlagventilen.</a:t>
            </a:r>
          </a:p>
        </p:txBody>
      </p:sp>
      <p:sp>
        <p:nvSpPr>
          <p:cNvPr id="5" name="Rectangle 4">
            <a:extLst>
              <a:ext uri="{FF2B5EF4-FFF2-40B4-BE49-F238E27FC236}">
                <a16:creationId xmlns:a16="http://schemas.microsoft.com/office/drawing/2014/main" id="{0EF413D7-F031-455A-93F2-6DAFADC8199B}"/>
              </a:ext>
            </a:extLst>
          </p:cNvPr>
          <p:cNvSpPr/>
          <p:nvPr/>
        </p:nvSpPr>
        <p:spPr>
          <a:xfrm>
            <a:off x="734136" y="1870897"/>
            <a:ext cx="6275886" cy="4524315"/>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(umgekehrte) </a:t>
            </a:r>
            <a:r>
              <a:rPr lang="en-US" sz="1400" b="1" dirty="0" err="1">
                <a:solidFill>
                  <a:prstClr val="black"/>
                </a:solidFill>
              </a:rPr>
              <a:t>Termosiphonierung</a:t>
            </a:r>
            <a:r>
              <a:rPr lang="en-US" sz="1400" b="1" dirty="0">
                <a:solidFill>
                  <a:prstClr val="black"/>
                </a:solidFill>
              </a:rPr>
              <a:t>, intermittierende Pumpenaktivierung.</a:t>
            </a:r>
          </a:p>
          <a:p>
            <a:pPr marL="742950" lvl="1" indent="-285750">
              <a:buFont typeface="Symbol" panose="05050102010706020507" pitchFamily="18" charset="2"/>
              <a:buChar char="-"/>
            </a:pPr>
            <a:r>
              <a:rPr lang="en-US" sz="1400" dirty="0">
                <a:solidFill>
                  <a:prstClr val="black"/>
                </a:solidFill>
              </a:rPr>
              <a:t>Wenn der HTF abends (oder bei kühlerem Wetter) kühler wird, wird er dichter und schwerer und fließt in den Speicher hinunter. Im Gegenzug drückt es weniger dichte, erwärmte Flüssigkeit in den Kollektor, wo diese erwärmte Flüssigkeit abkühlt. Dieser Effekt, verursacht durch ein </a:t>
            </a:r>
            <a:r>
              <a:rPr lang="en-US" sz="1400" b="1" dirty="0">
                <a:solidFill>
                  <a:prstClr val="black"/>
                </a:solidFill>
              </a:rPr>
              <a:t>uneffektives Rückschlagventil</a:t>
            </a:r>
            <a:r>
              <a:rPr lang="en-US" sz="1400" dirty="0">
                <a:solidFill>
                  <a:prstClr val="black"/>
                </a:solidFill>
              </a:rPr>
              <a:t>, kann zu einem übermäßigen Wärmeverlust führen. </a:t>
            </a:r>
          </a:p>
          <a:p>
            <a:pPr marL="742950" lvl="1" indent="-285750">
              <a:buFont typeface="Symbol" panose="05050102010706020507" pitchFamily="18" charset="2"/>
              <a:buChar char="-"/>
            </a:pPr>
            <a:r>
              <a:rPr lang="en-US" sz="1400" dirty="0">
                <a:solidFill>
                  <a:prstClr val="black"/>
                </a:solidFill>
              </a:rPr>
              <a:t>Darüber hinaus </a:t>
            </a:r>
            <a:r>
              <a:rPr lang="en-US" sz="1400" b="1" dirty="0">
                <a:solidFill>
                  <a:prstClr val="black"/>
                </a:solidFill>
              </a:rPr>
              <a:t>täuscht diese Aktion oft den Kollektorfühler und den Regler </a:t>
            </a:r>
            <a:r>
              <a:rPr lang="en-US" sz="1400" dirty="0">
                <a:solidFill>
                  <a:prstClr val="black"/>
                </a:solidFill>
              </a:rPr>
              <a:t>dahingehend, dass er glaubt, der Kollektor sei heiß und dadurch die Pumpe in (kälteren) Nächten intermittierend aktiviert.</a:t>
            </a:r>
          </a:p>
          <a:p>
            <a:pPr marL="742950" lvl="1" indent="-285750">
              <a:buFont typeface="Symbol" panose="05050102010706020507" pitchFamily="18" charset="2"/>
              <a:buChar char="-"/>
            </a:pPr>
            <a:r>
              <a:rPr lang="en-US" sz="1400" dirty="0">
                <a:solidFill>
                  <a:prstClr val="black"/>
                </a:solidFill>
              </a:rPr>
              <a:t>Rückschlagventile sind zuverlässige Geräte. Leider </a:t>
            </a:r>
            <a:r>
              <a:rPr lang="en-US" sz="1400" b="1" dirty="0">
                <a:solidFill>
                  <a:prstClr val="black"/>
                </a:solidFill>
              </a:rPr>
              <a:t>können Kesselstein und Ablagerungen, die sich mit der Zeit bilden, einen vollständigen Sitz dieses Ventils verhindern</a:t>
            </a:r>
            <a:r>
              <a:rPr lang="en-US" sz="1400" dirty="0">
                <a:solidFill>
                  <a:prstClr val="black"/>
                </a:solidFill>
              </a:rPr>
              <a:t>. </a:t>
            </a:r>
            <a:r>
              <a:rPr lang="en-US" sz="1400" b="1" dirty="0">
                <a:solidFill>
                  <a:prstClr val="black"/>
                </a:solidFill>
              </a:rPr>
              <a:t>Defekte Ventile müssen von allen Ablagerungen und Korrosionen gereinigt oder ausgetauscht werden</a:t>
            </a:r>
            <a:r>
              <a:rPr lang="en-US" sz="1400" dirty="0">
                <a:solidFill>
                  <a:prstClr val="black"/>
                </a:solidFill>
              </a:rPr>
              <a:t>. </a:t>
            </a:r>
          </a:p>
          <a:p>
            <a:pPr marL="742950" lvl="1" indent="-285750">
              <a:buFont typeface="Symbol" panose="05050102010706020507" pitchFamily="18" charset="2"/>
              <a:buChar char="-"/>
            </a:pPr>
            <a:r>
              <a:rPr lang="en-US" sz="1400" dirty="0">
                <a:solidFill>
                  <a:prstClr val="black"/>
                </a:solidFill>
              </a:rPr>
              <a:t>Eine einfache und relativ genaue Methode, um festzustellen, ob das Rückschlagventil defekt ist, besteht darin, </a:t>
            </a:r>
            <a:r>
              <a:rPr lang="en-US" sz="1400" b="1" dirty="0">
                <a:solidFill>
                  <a:prstClr val="black"/>
                </a:solidFill>
              </a:rPr>
              <a:t>den Betrieb der Pumpe in der Nacht zu überprüfen</a:t>
            </a:r>
            <a:r>
              <a:rPr lang="en-US" sz="1400" dirty="0">
                <a:solidFill>
                  <a:prstClr val="black"/>
                </a:solidFill>
              </a:rPr>
              <a:t>. </a:t>
            </a:r>
            <a:r>
              <a:rPr lang="en-US" sz="1400" b="1" dirty="0">
                <a:solidFill>
                  <a:prstClr val="black"/>
                </a:solidFill>
              </a:rPr>
              <a:t>Beim Ein- und Ausschalten der Pumpe (bei differenzialgeregelten Systemen) wird eine Leckage durch das Rückschlagventil und der Wärmeverlust des Thermosiphons angezeigt.</a:t>
            </a:r>
          </a:p>
        </p:txBody>
      </p:sp>
      <p:pic>
        <p:nvPicPr>
          <p:cNvPr id="6" name="Picture 5">
            <a:extLst>
              <a:ext uri="{FF2B5EF4-FFF2-40B4-BE49-F238E27FC236}">
                <a16:creationId xmlns:a16="http://schemas.microsoft.com/office/drawing/2014/main" id="{31F1EC78-8909-4381-A399-420BD3A1BD8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010022" y="1926331"/>
            <a:ext cx="1665666" cy="4382393"/>
          </a:xfrm>
          <a:prstGeom prst="rect">
            <a:avLst/>
          </a:prstGeom>
          <a:ln>
            <a:solidFill>
              <a:schemeClr val="tx1"/>
            </a:solidFill>
          </a:ln>
        </p:spPr>
      </p:pic>
    </p:spTree>
    <p:extLst>
      <p:ext uri="{BB962C8B-B14F-4D97-AF65-F5344CB8AC3E}">
        <p14:creationId xmlns:p14="http://schemas.microsoft.com/office/powerpoint/2010/main" val="3716156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F136-2EE2-4B8E-B0A7-CDE2480B28FA}"/>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EE31EBED-55A4-4866-AA6F-4E23481A144D}"/>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Gefrierschäden.</a:t>
            </a:r>
          </a:p>
        </p:txBody>
      </p:sp>
      <p:sp>
        <p:nvSpPr>
          <p:cNvPr id="5" name="Rectangle 4">
            <a:extLst>
              <a:ext uri="{FF2B5EF4-FFF2-40B4-BE49-F238E27FC236}">
                <a16:creationId xmlns:a16="http://schemas.microsoft.com/office/drawing/2014/main" id="{3F84B3C8-5D2E-449D-AE3A-469F0F0446F3}"/>
              </a:ext>
            </a:extLst>
          </p:cNvPr>
          <p:cNvSpPr/>
          <p:nvPr/>
        </p:nvSpPr>
        <p:spPr>
          <a:xfrm>
            <a:off x="734136" y="1891361"/>
            <a:ext cx="5781865" cy="2246769"/>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Bersten von Sammelrohren.</a:t>
            </a:r>
          </a:p>
          <a:p>
            <a:pPr marL="742950" lvl="1" indent="-285750">
              <a:buFont typeface="Symbol" panose="05050102010706020507" pitchFamily="18" charset="2"/>
              <a:buChar char="-"/>
            </a:pPr>
            <a:r>
              <a:rPr lang="en-US" sz="1400" dirty="0">
                <a:solidFill>
                  <a:prstClr val="black"/>
                </a:solidFill>
              </a:rPr>
              <a:t>Geplatzte Sammelrohre und Rohrleitungen sind die Folge eines nicht ordnungsgemäß funktionierenden Frostschutzsystems. Bei einer differenzialgeregelten Anlage </a:t>
            </a:r>
            <a:r>
              <a:rPr lang="en-US" sz="1400" b="1" dirty="0">
                <a:solidFill>
                  <a:prstClr val="black"/>
                </a:solidFill>
              </a:rPr>
              <a:t>kann der Fehler im Betrieb des Gefriersensors, im Standort des Sensors oder im Regler selbst liegen</a:t>
            </a:r>
            <a:r>
              <a:rPr lang="en-US" sz="1400" dirty="0">
                <a:solidFill>
                  <a:prstClr val="black"/>
                </a:solidFill>
              </a:rPr>
              <a:t>. </a:t>
            </a:r>
          </a:p>
          <a:p>
            <a:pPr marL="742950" lvl="1" indent="-285750">
              <a:buFont typeface="Symbol" panose="05050102010706020507" pitchFamily="18" charset="2"/>
              <a:buChar char="-"/>
            </a:pPr>
            <a:r>
              <a:rPr lang="en-US" sz="1400" dirty="0">
                <a:solidFill>
                  <a:prstClr val="black"/>
                </a:solidFill>
              </a:rPr>
              <a:t>Wenn die Anlage zwar einen Frostsensor, aber </a:t>
            </a:r>
            <a:r>
              <a:rPr lang="en-US" sz="1400" b="1" dirty="0">
                <a:solidFill>
                  <a:prstClr val="black"/>
                </a:solidFill>
              </a:rPr>
              <a:t>kein Frostschutzventil</a:t>
            </a:r>
            <a:r>
              <a:rPr lang="en-US" sz="1400" dirty="0">
                <a:solidFill>
                  <a:prstClr val="black"/>
                </a:solidFill>
              </a:rPr>
              <a:t> hat, </a:t>
            </a:r>
            <a:r>
              <a:rPr lang="en-US" sz="1400" b="1" dirty="0">
                <a:solidFill>
                  <a:prstClr val="black"/>
                </a:solidFill>
              </a:rPr>
              <a:t>kann ein Stromausfall während eines Frostes zu einem Rohrbruch führen</a:t>
            </a:r>
            <a:r>
              <a:rPr lang="en-US" sz="1400" dirty="0">
                <a:solidFill>
                  <a:prstClr val="black"/>
                </a:solidFill>
              </a:rPr>
              <a:t>. Es ist nicht ungewöhnlich, dass es während eines Einfrierens zu einem Stromausfall kommt.</a:t>
            </a:r>
          </a:p>
        </p:txBody>
      </p:sp>
      <p:pic>
        <p:nvPicPr>
          <p:cNvPr id="6" name="Picture 5">
            <a:extLst>
              <a:ext uri="{FF2B5EF4-FFF2-40B4-BE49-F238E27FC236}">
                <a16:creationId xmlns:a16="http://schemas.microsoft.com/office/drawing/2014/main" id="{B6821C3F-DF29-49AC-95C7-1DBC17F0085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516001" y="2421000"/>
            <a:ext cx="2159688" cy="1614455"/>
          </a:xfrm>
          <a:prstGeom prst="rect">
            <a:avLst/>
          </a:prstGeom>
          <a:ln>
            <a:solidFill>
              <a:schemeClr val="tx1"/>
            </a:solidFill>
          </a:ln>
        </p:spPr>
      </p:pic>
      <p:sp>
        <p:nvSpPr>
          <p:cNvPr id="8" name="Rectangle 7">
            <a:extLst>
              <a:ext uri="{FF2B5EF4-FFF2-40B4-BE49-F238E27FC236}">
                <a16:creationId xmlns:a16="http://schemas.microsoft.com/office/drawing/2014/main" id="{C28A1AA2-9398-4F86-9C89-1873315F6696}"/>
              </a:ext>
            </a:extLst>
          </p:cNvPr>
          <p:cNvSpPr/>
          <p:nvPr/>
        </p:nvSpPr>
        <p:spPr>
          <a:xfrm>
            <a:off x="734136" y="4030897"/>
            <a:ext cx="7941552" cy="2062103"/>
          </a:xfrm>
          <a:prstGeom prst="rect">
            <a:avLst/>
          </a:prstGeom>
        </p:spPr>
        <p:txBody>
          <a:bodyPr wrap="square">
            <a:spAutoFit/>
          </a:bodyPr>
          <a:lstStyle/>
          <a:p>
            <a:pPr marL="742950" lvl="1" indent="-285750">
              <a:buFont typeface="Symbol" panose="05050102010706020507" pitchFamily="18" charset="2"/>
              <a:buChar char="-"/>
            </a:pPr>
            <a:r>
              <a:rPr lang="en-US" sz="1400" b="1" dirty="0">
                <a:solidFill>
                  <a:prstClr val="black"/>
                </a:solidFill>
              </a:rPr>
              <a:t>In einem System mit automatischem Frostschutzventil kann das Ventil oder seine Position fehlerhaft sein</a:t>
            </a:r>
            <a:r>
              <a:rPr lang="en-US" sz="1400" dirty="0">
                <a:solidFill>
                  <a:prstClr val="black"/>
                </a:solidFill>
              </a:rPr>
              <a:t>. Diese Art von Ventil scheitert oft nach dem Öffnen an der richtigen Stelle. Extreme Temperaturen im Sommer können die Kalibrierung und die internen Komponenten des Ventils beeinträchtigen, was mit der Zeit zu Ausfällen oder Leckagen führen kann. </a:t>
            </a:r>
            <a:r>
              <a:rPr lang="en-US" sz="1400" b="1" dirty="0">
                <a:solidFill>
                  <a:prstClr val="black"/>
                </a:solidFill>
              </a:rPr>
              <a:t>Das undichte Ventil sollte entfernt, gewartet und</a:t>
            </a:r>
            <a:r>
              <a:rPr lang="en-US" sz="1400" dirty="0">
                <a:solidFill>
                  <a:prstClr val="black"/>
                </a:solidFill>
              </a:rPr>
              <a:t> nach den Empfehlungen des Herstellers</a:t>
            </a:r>
            <a:r>
              <a:rPr lang="en-US" sz="1400" b="1" dirty="0">
                <a:solidFill>
                  <a:prstClr val="black"/>
                </a:solidFill>
              </a:rPr>
              <a:t> neu kalibriert</a:t>
            </a:r>
            <a:r>
              <a:rPr lang="en-US" sz="1400" dirty="0">
                <a:solidFill>
                  <a:prstClr val="black"/>
                </a:solidFill>
              </a:rPr>
              <a:t> oder ausgetauscht werden, um einen ordnungsgemäßen Betrieb während der Wintersaison zu gewährleisten.</a:t>
            </a:r>
          </a:p>
          <a:p>
            <a:pPr marL="742950" lvl="1" indent="-285750">
              <a:buFont typeface="Symbol" panose="05050102010706020507" pitchFamily="18" charset="2"/>
              <a:buChar char="-"/>
            </a:pPr>
            <a:r>
              <a:rPr lang="en-US" sz="1400" dirty="0">
                <a:solidFill>
                  <a:prstClr val="black"/>
                </a:solidFill>
              </a:rPr>
              <a:t>Frostschäden können auch bei schlechter Entleerung des Kollektors auftreten ("Fallen" in der Rohrleitung, die eine vollständige Entleerung verhindern).</a:t>
            </a:r>
            <a:endParaRPr lang="en-US" sz="1400" b="1" dirty="0">
              <a:solidFill>
                <a:prstClr val="black"/>
              </a:solidFill>
            </a:endParaRPr>
          </a:p>
        </p:txBody>
      </p:sp>
    </p:spTree>
    <p:extLst>
      <p:ext uri="{BB962C8B-B14F-4D97-AF65-F5344CB8AC3E}">
        <p14:creationId xmlns:p14="http://schemas.microsoft.com/office/powerpoint/2010/main" val="397880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D615-79C8-4DBC-BA16-BDD89E16761A}"/>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4D246B1E-B423-47FA-882F-24EB6CAE9D0D}"/>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der Abschattung der Kollektoren.</a:t>
            </a:r>
          </a:p>
        </p:txBody>
      </p:sp>
      <p:sp>
        <p:nvSpPr>
          <p:cNvPr id="5" name="Rectangle 4">
            <a:extLst>
              <a:ext uri="{FF2B5EF4-FFF2-40B4-BE49-F238E27FC236}">
                <a16:creationId xmlns:a16="http://schemas.microsoft.com/office/drawing/2014/main" id="{4D47C283-A292-4F39-AB83-EAF575278FF7}"/>
              </a:ext>
            </a:extLst>
          </p:cNvPr>
          <p:cNvSpPr/>
          <p:nvPr/>
        </p:nvSpPr>
        <p:spPr>
          <a:xfrm>
            <a:off x="734136" y="1891361"/>
            <a:ext cx="5781863" cy="3785652"/>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Teilweise (oder vollständige) Verschattung des Kollektorfeldes.</a:t>
            </a:r>
          </a:p>
          <a:p>
            <a:pPr marL="742950" lvl="1" indent="-285750">
              <a:buFont typeface="Symbol" panose="05050102010706020507" pitchFamily="18" charset="2"/>
              <a:buChar char="-"/>
            </a:pPr>
            <a:r>
              <a:rPr lang="en-US" sz="1400" dirty="0">
                <a:solidFill>
                  <a:prstClr val="black"/>
                </a:solidFill>
              </a:rPr>
              <a:t>Eine partielle Verschattung der Kollektoren ist nicht immer offensichtlich, da sie zwar progressiv sein kann, aber immer die Leistung beeinträchtigt. </a:t>
            </a:r>
          </a:p>
          <a:p>
            <a:pPr marL="742950" lvl="1" indent="-285750">
              <a:buFont typeface="Symbol" panose="05050102010706020507" pitchFamily="18" charset="2"/>
              <a:buChar char="-"/>
            </a:pPr>
            <a:r>
              <a:rPr lang="en-US" sz="1400" dirty="0">
                <a:solidFill>
                  <a:prstClr val="black"/>
                </a:solidFill>
              </a:rPr>
              <a:t>In den Sommermonaten ist es zum Beispiel kein Problem, aber </a:t>
            </a:r>
            <a:r>
              <a:rPr lang="en-US" sz="1400" b="1" dirty="0">
                <a:solidFill>
                  <a:prstClr val="black"/>
                </a:solidFill>
              </a:rPr>
              <a:t>in den Wintermonaten, wenn die Sonne tiefer am Himmel steht, kann es zu einer Abschattung durch benachbarte Bäume oder künstliche Strukturen kommen. </a:t>
            </a:r>
            <a:r>
              <a:rPr lang="en-US" sz="1400" dirty="0">
                <a:solidFill>
                  <a:prstClr val="black"/>
                </a:solidFill>
              </a:rPr>
              <a:t>Wie es offensichtlich ist, wachsen Bäume im Laufe der Zeit oder neue Gebäude können in der Nachbarschaft entstehen. </a:t>
            </a:r>
          </a:p>
          <a:p>
            <a:pPr marL="742950" lvl="1" indent="-285750">
              <a:buFont typeface="Symbol" panose="05050102010706020507" pitchFamily="18" charset="2"/>
              <a:buChar char="-"/>
            </a:pPr>
            <a:r>
              <a:rPr lang="en-US" sz="1400" b="1" dirty="0">
                <a:solidFill>
                  <a:prstClr val="black"/>
                </a:solidFill>
              </a:rPr>
              <a:t>Das Beschneiden der Vegetation </a:t>
            </a:r>
            <a:r>
              <a:rPr lang="en-US" sz="1400" dirty="0">
                <a:solidFill>
                  <a:prstClr val="black"/>
                </a:solidFill>
              </a:rPr>
              <a:t>(oder das Zurückschneiden anderer beweglicher Hindernisse), die den Schatten verursachen, ist sicherlich die einfachste Lösung. Eine andere, aber vielleicht unvermeidliche, ist die </a:t>
            </a:r>
            <a:r>
              <a:rPr lang="en-US" sz="1400" b="1" dirty="0">
                <a:solidFill>
                  <a:prstClr val="black"/>
                </a:solidFill>
              </a:rPr>
              <a:t>Verlegung des/der Kollektoren in ein freies Gebiet</a:t>
            </a:r>
            <a:r>
              <a:rPr lang="en-US" sz="1400" dirty="0">
                <a:solidFill>
                  <a:prstClr val="black"/>
                </a:solidFill>
              </a:rPr>
              <a:t>. Diese Lösung kann Zeit und Geld kosten, da Installationsarbeiten und ein Redesign erforderlich sind.</a:t>
            </a:r>
          </a:p>
        </p:txBody>
      </p:sp>
      <p:pic>
        <p:nvPicPr>
          <p:cNvPr id="6" name="Picture 5">
            <a:extLst>
              <a:ext uri="{FF2B5EF4-FFF2-40B4-BE49-F238E27FC236}">
                <a16:creationId xmlns:a16="http://schemas.microsoft.com/office/drawing/2014/main" id="{5619A5EA-A07C-4EC8-8C7B-4C459CDE9931}"/>
              </a:ext>
            </a:extLst>
          </p:cNvPr>
          <p:cNvPicPr>
            <a:picLocks noChangeAspect="1"/>
          </p:cNvPicPr>
          <p:nvPr/>
        </p:nvPicPr>
        <p:blipFill>
          <a:blip r:embed="rId2"/>
          <a:stretch>
            <a:fillRect/>
          </a:stretch>
        </p:blipFill>
        <p:spPr>
          <a:xfrm>
            <a:off x="6515999" y="2161738"/>
            <a:ext cx="2159689" cy="3067262"/>
          </a:xfrm>
          <a:prstGeom prst="rect">
            <a:avLst/>
          </a:prstGeom>
        </p:spPr>
      </p:pic>
      <p:sp>
        <p:nvSpPr>
          <p:cNvPr id="8" name="Rectangle 7">
            <a:extLst>
              <a:ext uri="{FF2B5EF4-FFF2-40B4-BE49-F238E27FC236}">
                <a16:creationId xmlns:a16="http://schemas.microsoft.com/office/drawing/2014/main" id="{79DCCD89-4739-492B-BEBE-1AA671D6B08A}"/>
              </a:ext>
            </a:extLst>
          </p:cNvPr>
          <p:cNvSpPr/>
          <p:nvPr/>
        </p:nvSpPr>
        <p:spPr>
          <a:xfrm>
            <a:off x="734136" y="5517000"/>
            <a:ext cx="8157864" cy="954107"/>
          </a:xfrm>
          <a:prstGeom prst="rect">
            <a:avLst/>
          </a:prstGeom>
        </p:spPr>
        <p:txBody>
          <a:bodyPr wrap="square">
            <a:spAutoFit/>
          </a:bodyPr>
          <a:lstStyle/>
          <a:p>
            <a:pPr marL="742950" lvl="1" indent="-285750">
              <a:buFont typeface="Symbol" panose="05050102010706020507" pitchFamily="18" charset="2"/>
              <a:buChar char="-"/>
            </a:pPr>
            <a:r>
              <a:rPr lang="en-US" sz="1400" dirty="0">
                <a:solidFill>
                  <a:prstClr val="black"/>
                </a:solidFill>
              </a:rPr>
              <a:t>Die Systemkontrollen sollten Verschattungsmessungen (insbesondere im Winter) umfassen, die sich nach den Standortbedingungen wie z.B. dem Vorhandensein von Bäumen, Hecken usw. richten. Dies kann manuell erfolgen oder durch präzise Instrumente wie den "Solar Pathfinder" unterstützt werden.</a:t>
            </a:r>
          </a:p>
        </p:txBody>
      </p:sp>
    </p:spTree>
    <p:extLst>
      <p:ext uri="{BB962C8B-B14F-4D97-AF65-F5344CB8AC3E}">
        <p14:creationId xmlns:p14="http://schemas.microsoft.com/office/powerpoint/2010/main" val="305937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7A38-9D71-43DB-AF26-5073F0D71561}"/>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8038C0D8-AF2A-4B57-9592-9C2770EABD03}"/>
              </a:ext>
            </a:extLst>
          </p:cNvPr>
          <p:cNvSpPr/>
          <p:nvPr/>
        </p:nvSpPr>
        <p:spPr>
          <a:xfrm>
            <a:off x="432916" y="1557000"/>
            <a:ext cx="7667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der Verschlechterung der Rohrisolierung.</a:t>
            </a:r>
          </a:p>
        </p:txBody>
      </p:sp>
      <p:sp>
        <p:nvSpPr>
          <p:cNvPr id="5" name="Rectangle 4">
            <a:extLst>
              <a:ext uri="{FF2B5EF4-FFF2-40B4-BE49-F238E27FC236}">
                <a16:creationId xmlns:a16="http://schemas.microsoft.com/office/drawing/2014/main" id="{8CB945C3-A524-4AA3-9E9D-70045B20F277}"/>
              </a:ext>
            </a:extLst>
          </p:cNvPr>
          <p:cNvSpPr/>
          <p:nvPr/>
        </p:nvSpPr>
        <p:spPr>
          <a:xfrm>
            <a:off x="734136" y="1891361"/>
            <a:ext cx="7941552" cy="1169551"/>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Isoliermaterialien (Schäume, Beschichtungen,...) erscheinen abgenutzt.</a:t>
            </a:r>
          </a:p>
          <a:p>
            <a:pPr marL="742950" lvl="1" indent="-285750">
              <a:buFont typeface="Symbol" panose="05050102010706020507" pitchFamily="18" charset="2"/>
              <a:buChar char="-"/>
            </a:pPr>
            <a:r>
              <a:rPr lang="en-US" sz="1400" b="1" dirty="0">
                <a:solidFill>
                  <a:prstClr val="black"/>
                </a:solidFill>
              </a:rPr>
              <a:t>Ultraviolette (UV-) Strahlen und extreme Systemtemperaturen beschleunigen den Abbau vieler Materialien, insbesondere der Rohr-Außenisolierung</a:t>
            </a:r>
            <a:r>
              <a:rPr lang="en-US" sz="1400" dirty="0">
                <a:solidFill>
                  <a:prstClr val="black"/>
                </a:solidFill>
              </a:rPr>
              <a:t>. Trotz der UV-Inhibitoren, die den Dämmstoffen zugesetzt werden, scheint eine anhaltende Exposition fast jedes ungeschützte Material zu zersetzen.</a:t>
            </a:r>
          </a:p>
        </p:txBody>
      </p:sp>
      <p:pic>
        <p:nvPicPr>
          <p:cNvPr id="6" name="Picture 5">
            <a:extLst>
              <a:ext uri="{FF2B5EF4-FFF2-40B4-BE49-F238E27FC236}">
                <a16:creationId xmlns:a16="http://schemas.microsoft.com/office/drawing/2014/main" id="{CC212B91-C74F-4D5E-BEE8-532653CBDE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444000" y="2853000"/>
            <a:ext cx="2228529" cy="3213000"/>
          </a:xfrm>
          <a:prstGeom prst="rect">
            <a:avLst/>
          </a:prstGeom>
        </p:spPr>
      </p:pic>
      <p:sp>
        <p:nvSpPr>
          <p:cNvPr id="8" name="Rectangle 7">
            <a:extLst>
              <a:ext uri="{FF2B5EF4-FFF2-40B4-BE49-F238E27FC236}">
                <a16:creationId xmlns:a16="http://schemas.microsoft.com/office/drawing/2014/main" id="{2619C077-5D14-41D9-84D2-02A1B4BF6FEE}"/>
              </a:ext>
            </a:extLst>
          </p:cNvPr>
          <p:cNvSpPr/>
          <p:nvPr/>
        </p:nvSpPr>
        <p:spPr>
          <a:xfrm>
            <a:off x="734136" y="2966906"/>
            <a:ext cx="5899966" cy="3108543"/>
          </a:xfrm>
          <a:prstGeom prst="rect">
            <a:avLst/>
          </a:prstGeom>
        </p:spPr>
        <p:txBody>
          <a:bodyPr wrap="square">
            <a:spAutoFit/>
          </a:bodyPr>
          <a:lstStyle/>
          <a:p>
            <a:pPr marL="742950" lvl="1" indent="-285750">
              <a:buFont typeface="Symbol" panose="05050102010706020507" pitchFamily="18" charset="2"/>
              <a:buChar char="-"/>
            </a:pPr>
            <a:r>
              <a:rPr lang="en-US" sz="1400" dirty="0">
                <a:solidFill>
                  <a:prstClr val="black"/>
                </a:solidFill>
              </a:rPr>
              <a:t>Daher </a:t>
            </a:r>
            <a:r>
              <a:rPr lang="en-US" sz="1400" b="1" dirty="0">
                <a:solidFill>
                  <a:prstClr val="black"/>
                </a:solidFill>
              </a:rPr>
              <a:t>sollten alle Isolierungen auf ihre Abnutzung hin überprüft und gegebenenfalls ersetzt werden. </a:t>
            </a:r>
            <a:r>
              <a:rPr lang="en-US" sz="1400" dirty="0">
                <a:solidFill>
                  <a:prstClr val="black"/>
                </a:solidFill>
              </a:rPr>
              <a:t>Insbesondere die Außenisolierung sollte mit UV-beständigem Material beschichtet werden. Auch Latexfarbe, die zur Dachfarbe passt und </a:t>
            </a:r>
            <a:r>
              <a:rPr lang="en-US" sz="1400" b="1" dirty="0">
                <a:solidFill>
                  <a:prstClr val="black"/>
                </a:solidFill>
              </a:rPr>
              <a:t>Pigmente</a:t>
            </a:r>
            <a:r>
              <a:rPr lang="en-US" sz="1400" dirty="0">
                <a:solidFill>
                  <a:prstClr val="black"/>
                </a:solidFill>
              </a:rPr>
              <a:t> enthält</a:t>
            </a:r>
            <a:r>
              <a:rPr lang="en-US" sz="1400" b="1" dirty="0">
                <a:solidFill>
                  <a:prstClr val="black"/>
                </a:solidFill>
              </a:rPr>
              <a:t>, die den UV-Abbau hemmen,</a:t>
            </a:r>
            <a:r>
              <a:rPr lang="en-US" sz="1400" dirty="0">
                <a:solidFill>
                  <a:prstClr val="black"/>
                </a:solidFill>
              </a:rPr>
              <a:t> ist nützlich.</a:t>
            </a:r>
          </a:p>
          <a:p>
            <a:pPr marL="742950" lvl="1" indent="-285750">
              <a:buFont typeface="Symbol" panose="05050102010706020507" pitchFamily="18" charset="2"/>
              <a:buChar char="-"/>
            </a:pPr>
            <a:r>
              <a:rPr lang="en-US" sz="1400" dirty="0">
                <a:solidFill>
                  <a:prstClr val="black"/>
                </a:solidFill>
              </a:rPr>
              <a:t>Es sollte darauf geachtet werden, dass die Dämmstoffe durch Marken ersetzt werden, die </a:t>
            </a:r>
            <a:r>
              <a:rPr lang="en-US" sz="1400" b="1" dirty="0">
                <a:solidFill>
                  <a:prstClr val="black"/>
                </a:solidFill>
              </a:rPr>
              <a:t>hohen Temperaturen </a:t>
            </a:r>
            <a:r>
              <a:rPr lang="en-US" sz="1400" dirty="0">
                <a:solidFill>
                  <a:prstClr val="black"/>
                </a:solidFill>
              </a:rPr>
              <a:t>standhalten (angegeben für "Solarthermie"). </a:t>
            </a:r>
          </a:p>
          <a:p>
            <a:pPr marL="742950" lvl="1" indent="-285750">
              <a:buFont typeface="Symbol" panose="05050102010706020507" pitchFamily="18" charset="2"/>
              <a:buChar char="-"/>
            </a:pPr>
            <a:r>
              <a:rPr lang="en-US" sz="1400" b="1" dirty="0">
                <a:solidFill>
                  <a:prstClr val="black"/>
                </a:solidFill>
              </a:rPr>
              <a:t>Dies ist entscheidend für die Isolierung, die auf der Kollektorrücklaufleitung direkt neben dem Kollektor verwendet wird. </a:t>
            </a:r>
          </a:p>
          <a:p>
            <a:pPr marL="742950" lvl="1" indent="-285750">
              <a:buFont typeface="Symbol" panose="05050102010706020507" pitchFamily="18" charset="2"/>
              <a:buChar char="-"/>
            </a:pPr>
            <a:r>
              <a:rPr lang="en-US" sz="1400" dirty="0">
                <a:solidFill>
                  <a:prstClr val="black"/>
                </a:solidFill>
              </a:rPr>
              <a:t>Beim Austausch der Außenisolierung der Dachflächenventile ist darauf zu achten, dass die Funktionsteile dieser Ventile nicht eingeschränkt werden.</a:t>
            </a:r>
          </a:p>
        </p:txBody>
      </p:sp>
    </p:spTree>
    <p:extLst>
      <p:ext uri="{BB962C8B-B14F-4D97-AF65-F5344CB8AC3E}">
        <p14:creationId xmlns:p14="http://schemas.microsoft.com/office/powerpoint/2010/main" val="1625672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EDCD-7879-43A0-AEA3-75E875C84383}"/>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2735A490-017C-4FF1-9766-BF6DABF04CFF}"/>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t>Probleme mit der Dimensionierung der Ausrüstung.</a:t>
            </a:r>
          </a:p>
        </p:txBody>
      </p:sp>
      <p:sp>
        <p:nvSpPr>
          <p:cNvPr id="5" name="Rectangle 4">
            <a:extLst>
              <a:ext uri="{FF2B5EF4-FFF2-40B4-BE49-F238E27FC236}">
                <a16:creationId xmlns:a16="http://schemas.microsoft.com/office/drawing/2014/main" id="{1312EB4A-A890-4E5C-A451-98E9ACCF9FBD}"/>
              </a:ext>
            </a:extLst>
          </p:cNvPr>
          <p:cNvSpPr/>
          <p:nvPr/>
        </p:nvSpPr>
        <p:spPr>
          <a:xfrm>
            <a:off x="734136" y="1891361"/>
            <a:ext cx="7952664" cy="1600438"/>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Symptome: </a:t>
            </a:r>
            <a:r>
              <a:rPr lang="en-US" sz="1400" dirty="0">
                <a:solidFill>
                  <a:prstClr val="black"/>
                </a:solidFill>
              </a:rPr>
              <a:t>Unzureichendes Warmwasser, hohe Stromrechnung oder anderer Ersatzbrennstoff, Überhitzung.</a:t>
            </a:r>
          </a:p>
          <a:p>
            <a:pPr marL="742950" lvl="1" indent="-285750">
              <a:buFont typeface="Symbol" panose="05050102010706020507" pitchFamily="18" charset="2"/>
              <a:buChar char="-"/>
            </a:pPr>
            <a:r>
              <a:rPr lang="en-US" sz="1400" dirty="0">
                <a:solidFill>
                  <a:prstClr val="black"/>
                </a:solidFill>
              </a:rPr>
              <a:t>Nicht selten stellen spezialisierte Dienstleistungsunternehmen als Reaktion auf die Probleme der Eigentümer fest, dass einige bestehende Anlagen schlecht dimensioniert sind. </a:t>
            </a:r>
          </a:p>
          <a:p>
            <a:pPr marL="742950" lvl="1" indent="-285750">
              <a:buFont typeface="Symbol" panose="05050102010706020507" pitchFamily="18" charset="2"/>
              <a:buChar char="-"/>
            </a:pPr>
            <a:r>
              <a:rPr lang="en-US" sz="1400" b="1" dirty="0">
                <a:solidFill>
                  <a:prstClr val="black"/>
                </a:solidFill>
              </a:rPr>
              <a:t>Wenn die Ausrüstung der Solaranlage falsch dimensioniert ist, hat der Hausbesitzer möglicherweise nicht genug warmes Wasser, oder es entstehen übermäßige Betriebskosten</a:t>
            </a:r>
            <a:r>
              <a:rPr lang="en-US" sz="1400" dirty="0">
                <a:solidFill>
                  <a:prstClr val="black"/>
                </a:solidFill>
              </a:rPr>
              <a:t>. </a:t>
            </a:r>
          </a:p>
          <a:p>
            <a:pPr marL="742950" lvl="1" indent="-285750">
              <a:buFont typeface="Symbol" panose="05050102010706020507" pitchFamily="18" charset="2"/>
              <a:buChar char="-"/>
            </a:pPr>
            <a:endParaRPr lang="en-US" sz="1400" dirty="0">
              <a:solidFill>
                <a:prstClr val="black"/>
              </a:solidFill>
            </a:endParaRPr>
          </a:p>
        </p:txBody>
      </p:sp>
      <p:pic>
        <p:nvPicPr>
          <p:cNvPr id="9" name="Picture 8">
            <a:extLst>
              <a:ext uri="{FF2B5EF4-FFF2-40B4-BE49-F238E27FC236}">
                <a16:creationId xmlns:a16="http://schemas.microsoft.com/office/drawing/2014/main" id="{FF893177-C78F-4EB1-9E16-56FA43ADFCE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237228" y="3213000"/>
            <a:ext cx="2421043" cy="3096000"/>
          </a:xfrm>
          <a:prstGeom prst="rect">
            <a:avLst/>
          </a:prstGeom>
          <a:ln>
            <a:solidFill>
              <a:schemeClr val="tx1"/>
            </a:solidFill>
          </a:ln>
        </p:spPr>
      </p:pic>
      <p:sp>
        <p:nvSpPr>
          <p:cNvPr id="11" name="Rectangle 10">
            <a:extLst>
              <a:ext uri="{FF2B5EF4-FFF2-40B4-BE49-F238E27FC236}">
                <a16:creationId xmlns:a16="http://schemas.microsoft.com/office/drawing/2014/main" id="{6535D04E-CFE6-4F93-956E-87859160AABB}"/>
              </a:ext>
            </a:extLst>
          </p:cNvPr>
          <p:cNvSpPr/>
          <p:nvPr/>
        </p:nvSpPr>
        <p:spPr>
          <a:xfrm>
            <a:off x="734136" y="3199900"/>
            <a:ext cx="5565864" cy="2893100"/>
          </a:xfrm>
          <a:prstGeom prst="rect">
            <a:avLst/>
          </a:prstGeom>
        </p:spPr>
        <p:txBody>
          <a:bodyPr wrap="square">
            <a:spAutoFit/>
          </a:bodyPr>
          <a:lstStyle/>
          <a:p>
            <a:pPr marL="742950" lvl="1" indent="-285750">
              <a:buFont typeface="Symbol" panose="05050102010706020507" pitchFamily="18" charset="2"/>
              <a:buChar char="-"/>
            </a:pPr>
            <a:r>
              <a:rPr lang="en-US" sz="1400" dirty="0">
                <a:solidFill>
                  <a:prstClr val="black"/>
                </a:solidFill>
              </a:rPr>
              <a:t>Dies sind die häufigsten Symptome. Weniger häufig findet man eine </a:t>
            </a:r>
            <a:r>
              <a:rPr lang="en-US" sz="1400" b="1" dirty="0">
                <a:solidFill>
                  <a:prstClr val="black"/>
                </a:solidFill>
              </a:rPr>
              <a:t>überdimensionierte Anlage, d.h.</a:t>
            </a:r>
            <a:r>
              <a:rPr lang="en-US" sz="1400" dirty="0">
                <a:solidFill>
                  <a:prstClr val="black"/>
                </a:solidFill>
              </a:rPr>
              <a:t> eine Anlage, die im Überschuss warmes Wasser erzeugt, was im Sommer häufiger vorkommt. Das Problem ist hier, wie der Warmwasserüberschuss reduziert werden kann. Manchmal wird das SWH einfach abgeschaltet.</a:t>
            </a:r>
          </a:p>
          <a:p>
            <a:pPr marL="742950" lvl="1" indent="-285750">
              <a:buFont typeface="Symbol" panose="05050102010706020507" pitchFamily="18" charset="2"/>
              <a:buChar char="-"/>
            </a:pPr>
            <a:r>
              <a:rPr lang="en-US" sz="1400" dirty="0">
                <a:solidFill>
                  <a:prstClr val="black"/>
                </a:solidFill>
              </a:rPr>
              <a:t>Allerdings </a:t>
            </a:r>
            <a:r>
              <a:rPr lang="en-US" sz="1400" b="1" dirty="0">
                <a:solidFill>
                  <a:prstClr val="black"/>
                </a:solidFill>
              </a:rPr>
              <a:t>muss diese Diagnose immer eine sorgfältige Analyse des Lebensstils der Verbraucher berücksichtigen</a:t>
            </a:r>
            <a:r>
              <a:rPr lang="en-US" sz="1400" dirty="0">
                <a:solidFill>
                  <a:prstClr val="black"/>
                </a:solidFill>
              </a:rPr>
              <a:t>. Vielleicht hat der Benutzer versehentlich mehr Warmwasser verbraucht als die ursprünglich geschätzte Menge.</a:t>
            </a:r>
          </a:p>
          <a:p>
            <a:pPr marL="742950" lvl="1" indent="-285750">
              <a:buFont typeface="Symbol" panose="05050102010706020507" pitchFamily="18" charset="2"/>
              <a:buChar char="-"/>
            </a:pPr>
            <a:r>
              <a:rPr lang="en-US" sz="1400" dirty="0">
                <a:solidFill>
                  <a:prstClr val="black"/>
                </a:solidFill>
              </a:rPr>
              <a:t>Akzeptiert die Ursache</a:t>
            </a:r>
            <a:r>
              <a:rPr lang="en-US" sz="1400" b="1" dirty="0">
                <a:solidFill>
                  <a:prstClr val="black"/>
                </a:solidFill>
              </a:rPr>
              <a:t>, die Lösung ist nicht einfach, weil impliziert die Neugestaltung des Systems</a:t>
            </a:r>
            <a:r>
              <a:rPr lang="en-US" sz="1400" dirty="0">
                <a:solidFill>
                  <a:prstClr val="black"/>
                </a:solidFill>
              </a:rPr>
              <a:t>, um es mehr fähig und geeignet, um die Bedürfnisse der Hausbesitzer zu machen. </a:t>
            </a:r>
          </a:p>
        </p:txBody>
      </p:sp>
    </p:spTree>
    <p:extLst>
      <p:ext uri="{BB962C8B-B14F-4D97-AF65-F5344CB8AC3E}">
        <p14:creationId xmlns:p14="http://schemas.microsoft.com/office/powerpoint/2010/main" val="904979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86BC-2F70-49A0-9AF9-06FC8377DB5E}"/>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AD0C5A9A-DD0A-431A-9B7B-F791F10240DF}"/>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Eine Checkliste zur Fehlerbehebung</a:t>
            </a:r>
            <a:endParaRPr lang="en-US" b="1" dirty="0"/>
          </a:p>
        </p:txBody>
      </p:sp>
      <p:sp>
        <p:nvSpPr>
          <p:cNvPr id="5" name="Rectangle 4">
            <a:extLst>
              <a:ext uri="{FF2B5EF4-FFF2-40B4-BE49-F238E27FC236}">
                <a16:creationId xmlns:a16="http://schemas.microsoft.com/office/drawing/2014/main" id="{DE57C160-00E4-45AE-8623-C07B8526A821}"/>
              </a:ext>
            </a:extLst>
          </p:cNvPr>
          <p:cNvSpPr/>
          <p:nvPr/>
        </p:nvSpPr>
        <p:spPr>
          <a:xfrm>
            <a:off x="734136" y="1891361"/>
            <a:ext cx="2973864" cy="3785652"/>
          </a:xfrm>
          <a:prstGeom prst="rect">
            <a:avLst/>
          </a:prstGeom>
        </p:spPr>
        <p:txBody>
          <a:bodyPr wrap="square">
            <a:spAutoFit/>
          </a:bodyPr>
          <a:lstStyle/>
          <a:p>
            <a:pPr marL="285750" lvl="0" indent="-285750">
              <a:buFont typeface="Wingdings" panose="05000000000000000000" pitchFamily="2" charset="2"/>
              <a:buChar char="§"/>
            </a:pPr>
            <a:r>
              <a:rPr lang="en-US" sz="1600" dirty="0">
                <a:solidFill>
                  <a:prstClr val="black"/>
                </a:solidFill>
              </a:rPr>
              <a:t>Die Probleme mit kleinen SWH-Technologien, -Systemen, -Teilen und -Komponenten sind viel weiter gefasst als die zuvor in den Folien kurz vorgestellten Klassen und Fälle. </a:t>
            </a:r>
          </a:p>
          <a:p>
            <a:pPr marL="285750" lvl="0" indent="-285750">
              <a:buFont typeface="Wingdings" panose="05000000000000000000" pitchFamily="2" charset="2"/>
              <a:buChar char="§"/>
            </a:pPr>
            <a:r>
              <a:rPr lang="en-US" sz="1600" dirty="0">
                <a:solidFill>
                  <a:prstClr val="black"/>
                </a:solidFill>
              </a:rPr>
              <a:t>Die Hersteller haben viele Probleme mit ihren Produkten sowie wahrscheinliche Lösungen in </a:t>
            </a:r>
            <a:r>
              <a:rPr lang="en-US" sz="1600" b="1" dirty="0">
                <a:solidFill>
                  <a:prstClr val="black"/>
                </a:solidFill>
              </a:rPr>
              <a:t>Checklisten</a:t>
            </a:r>
            <a:r>
              <a:rPr lang="en-US" sz="1600" dirty="0">
                <a:solidFill>
                  <a:prstClr val="black"/>
                </a:solidFill>
              </a:rPr>
              <a:t> gesammelt, und zwar zum Wohle der Installateure, Instandhalter und Anwender. </a:t>
            </a:r>
          </a:p>
          <a:p>
            <a:pPr marL="285750" lvl="0" indent="-285750">
              <a:buFont typeface="Wingdings" panose="05000000000000000000" pitchFamily="2" charset="2"/>
              <a:buChar char="§"/>
            </a:pPr>
            <a:r>
              <a:rPr lang="en-US" sz="1600" dirty="0">
                <a:solidFill>
                  <a:prstClr val="black"/>
                </a:solidFill>
              </a:rPr>
              <a:t>Dies ist eine </a:t>
            </a:r>
            <a:r>
              <a:rPr lang="en-US" sz="1600" b="1" dirty="0">
                <a:solidFill>
                  <a:prstClr val="black"/>
                </a:solidFill>
              </a:rPr>
              <a:t>allgemeine Checkliste zur Fehlerbehebung</a:t>
            </a:r>
            <a:r>
              <a:rPr lang="en-US" sz="1600" dirty="0">
                <a:solidFill>
                  <a:prstClr val="black"/>
                </a:solidFill>
              </a:rPr>
              <a:t>, die zur Veranschaulichung dient.</a:t>
            </a:r>
          </a:p>
        </p:txBody>
      </p:sp>
      <p:pic>
        <p:nvPicPr>
          <p:cNvPr id="8" name="Picture 7">
            <a:extLst>
              <a:ext uri="{FF2B5EF4-FFF2-40B4-BE49-F238E27FC236}">
                <a16:creationId xmlns:a16="http://schemas.microsoft.com/office/drawing/2014/main" id="{8355DBE1-ED21-4D6F-950C-52DA114B9869}"/>
              </a:ext>
            </a:extLst>
          </p:cNvPr>
          <p:cNvPicPr>
            <a:picLocks noChangeAspect="1"/>
          </p:cNvPicPr>
          <p:nvPr/>
        </p:nvPicPr>
        <p:blipFill>
          <a:blip r:embed="rId2"/>
          <a:stretch>
            <a:fillRect/>
          </a:stretch>
        </p:blipFill>
        <p:spPr>
          <a:xfrm>
            <a:off x="3601061" y="1989000"/>
            <a:ext cx="5074628" cy="4319725"/>
          </a:xfrm>
          <a:prstGeom prst="rect">
            <a:avLst/>
          </a:prstGeom>
        </p:spPr>
      </p:pic>
      <p:sp>
        <p:nvSpPr>
          <p:cNvPr id="7" name="Rectangle 6">
            <a:extLst>
              <a:ext uri="{FF2B5EF4-FFF2-40B4-BE49-F238E27FC236}">
                <a16:creationId xmlns:a16="http://schemas.microsoft.com/office/drawing/2014/main" id="{725AC88A-5462-4DDD-9152-54626F51346B}"/>
              </a:ext>
            </a:extLst>
          </p:cNvPr>
          <p:cNvSpPr/>
          <p:nvPr/>
        </p:nvSpPr>
        <p:spPr>
          <a:xfrm>
            <a:off x="3276000" y="4242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4143349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CB98-E40B-4838-BA1B-A31B023AB945}"/>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E249746F-12BE-4BE6-AEC2-B5D7FCF65494}"/>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Eine Checkliste zur Fehlerbehebung</a:t>
            </a:r>
            <a:endParaRPr lang="en-US" b="1" dirty="0"/>
          </a:p>
        </p:txBody>
      </p:sp>
      <p:pic>
        <p:nvPicPr>
          <p:cNvPr id="5" name="Picture 4">
            <a:extLst>
              <a:ext uri="{FF2B5EF4-FFF2-40B4-BE49-F238E27FC236}">
                <a16:creationId xmlns:a16="http://schemas.microsoft.com/office/drawing/2014/main" id="{888BC45F-9380-48A9-BE96-03ECD15F023A}"/>
              </a:ext>
            </a:extLst>
          </p:cNvPr>
          <p:cNvPicPr>
            <a:picLocks noChangeAspect="1"/>
          </p:cNvPicPr>
          <p:nvPr/>
        </p:nvPicPr>
        <p:blipFill>
          <a:blip r:embed="rId2"/>
          <a:stretch>
            <a:fillRect/>
          </a:stretch>
        </p:blipFill>
        <p:spPr>
          <a:xfrm>
            <a:off x="1548000" y="1926332"/>
            <a:ext cx="6336000" cy="4389916"/>
          </a:xfrm>
          <a:prstGeom prst="rect">
            <a:avLst/>
          </a:prstGeom>
        </p:spPr>
      </p:pic>
      <p:sp>
        <p:nvSpPr>
          <p:cNvPr id="6" name="Rectangle 5">
            <a:extLst>
              <a:ext uri="{FF2B5EF4-FFF2-40B4-BE49-F238E27FC236}">
                <a16:creationId xmlns:a16="http://schemas.microsoft.com/office/drawing/2014/main" id="{E6DF700C-788A-4AA4-A512-D2DB43C088A4}"/>
              </a:ext>
            </a:extLst>
          </p:cNvPr>
          <p:cNvSpPr/>
          <p:nvPr/>
        </p:nvSpPr>
        <p:spPr>
          <a:xfrm>
            <a:off x="684000" y="342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239391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1C44-F109-404C-AFD7-2858BC38987B}"/>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D8A029A5-23E2-48D8-A363-471642E3AED2}"/>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Eine Checkliste zur Fehlerbehebung</a:t>
            </a:r>
            <a:endParaRPr lang="en-US" b="1" dirty="0"/>
          </a:p>
        </p:txBody>
      </p:sp>
      <p:pic>
        <p:nvPicPr>
          <p:cNvPr id="5" name="Picture 4">
            <a:extLst>
              <a:ext uri="{FF2B5EF4-FFF2-40B4-BE49-F238E27FC236}">
                <a16:creationId xmlns:a16="http://schemas.microsoft.com/office/drawing/2014/main" id="{7F42C63A-7659-4FAC-9D9F-71AA3AAA3C90}"/>
              </a:ext>
            </a:extLst>
          </p:cNvPr>
          <p:cNvPicPr>
            <a:picLocks noChangeAspect="1"/>
          </p:cNvPicPr>
          <p:nvPr/>
        </p:nvPicPr>
        <p:blipFill>
          <a:blip r:embed="rId2"/>
          <a:stretch>
            <a:fillRect/>
          </a:stretch>
        </p:blipFill>
        <p:spPr>
          <a:xfrm>
            <a:off x="1476000" y="1956850"/>
            <a:ext cx="6228000" cy="4351875"/>
          </a:xfrm>
          <a:prstGeom prst="rect">
            <a:avLst/>
          </a:prstGeom>
        </p:spPr>
      </p:pic>
      <p:sp>
        <p:nvSpPr>
          <p:cNvPr id="6" name="Rectangle 5">
            <a:extLst>
              <a:ext uri="{FF2B5EF4-FFF2-40B4-BE49-F238E27FC236}">
                <a16:creationId xmlns:a16="http://schemas.microsoft.com/office/drawing/2014/main" id="{0EDD71F4-AD9B-4A8D-BABA-5271BC08727D}"/>
              </a:ext>
            </a:extLst>
          </p:cNvPr>
          <p:cNvSpPr/>
          <p:nvPr/>
        </p:nvSpPr>
        <p:spPr>
          <a:xfrm>
            <a:off x="540000" y="4962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372732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6C98-4A7E-40FE-B38C-389CDEBE4608}"/>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ABA5CF53-BA65-4590-9929-4148947CE3CC}"/>
              </a:ext>
            </a:extLst>
          </p:cNvPr>
          <p:cNvSpPr/>
          <p:nvPr/>
        </p:nvSpPr>
        <p:spPr>
          <a:xfrm>
            <a:off x="432916" y="1557000"/>
            <a:ext cx="521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Eine Checkliste zur Fehlerbehebung</a:t>
            </a:r>
            <a:endParaRPr lang="en-US" b="1" dirty="0"/>
          </a:p>
        </p:txBody>
      </p:sp>
      <p:pic>
        <p:nvPicPr>
          <p:cNvPr id="5" name="Picture 4">
            <a:extLst>
              <a:ext uri="{FF2B5EF4-FFF2-40B4-BE49-F238E27FC236}">
                <a16:creationId xmlns:a16="http://schemas.microsoft.com/office/drawing/2014/main" id="{17149B23-9476-4C0E-AE56-CEACE03DEEB0}"/>
              </a:ext>
            </a:extLst>
          </p:cNvPr>
          <p:cNvPicPr>
            <a:picLocks noChangeAspect="1"/>
          </p:cNvPicPr>
          <p:nvPr/>
        </p:nvPicPr>
        <p:blipFill>
          <a:blip r:embed="rId2"/>
          <a:stretch>
            <a:fillRect/>
          </a:stretch>
        </p:blipFill>
        <p:spPr>
          <a:xfrm>
            <a:off x="1548000" y="1989000"/>
            <a:ext cx="6083463" cy="4319725"/>
          </a:xfrm>
          <a:prstGeom prst="rect">
            <a:avLst/>
          </a:prstGeom>
        </p:spPr>
      </p:pic>
      <p:sp>
        <p:nvSpPr>
          <p:cNvPr id="6" name="Rectangle 5">
            <a:extLst>
              <a:ext uri="{FF2B5EF4-FFF2-40B4-BE49-F238E27FC236}">
                <a16:creationId xmlns:a16="http://schemas.microsoft.com/office/drawing/2014/main" id="{99184BBC-CE12-46D5-B5FA-78239868A8E6}"/>
              </a:ext>
            </a:extLst>
          </p:cNvPr>
          <p:cNvSpPr/>
          <p:nvPr/>
        </p:nvSpPr>
        <p:spPr>
          <a:xfrm>
            <a:off x="540000" y="414886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372773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D8E-D009-4A1F-98E9-9662EA71A8C2}"/>
              </a:ext>
            </a:extLst>
          </p:cNvPr>
          <p:cNvSpPr>
            <a:spLocks noGrp="1"/>
          </p:cNvSpPr>
          <p:nvPr>
            <p:ph type="title"/>
          </p:nvPr>
        </p:nvSpPr>
        <p:spPr/>
        <p:txBody>
          <a:bodyPr/>
          <a:lstStyle/>
          <a:p>
            <a:r>
              <a:rPr lang="en-US" b="1" dirty="0"/>
              <a:t>1. Einige Grundbegriffe der Instandhaltung</a:t>
            </a:r>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1546796" cy="369332"/>
          </a:xfrm>
          <a:prstGeom prst="rect">
            <a:avLst/>
          </a:prstGeom>
        </p:spPr>
        <p:txBody>
          <a:bodyPr wrap="square">
            <a:spAutoFit/>
          </a:bodyPr>
          <a:lstStyle/>
          <a:p>
            <a:pPr marL="285750" indent="-285750">
              <a:buFont typeface="Wingdings" panose="05000000000000000000" pitchFamily="2" charset="2"/>
              <a:buChar char="Ø"/>
            </a:pPr>
            <a:r>
              <a:rPr lang="en-US" b="1" dirty="0"/>
              <a:t>Definition</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958906"/>
            <a:ext cx="5942394" cy="2246769"/>
          </a:xfrm>
          <a:prstGeom prst="rect">
            <a:avLst/>
          </a:prstGeom>
        </p:spPr>
        <p:txBody>
          <a:bodyPr wrap="square">
            <a:spAutoFit/>
          </a:bodyPr>
          <a:lstStyle/>
          <a:p>
            <a:pPr marL="285750" indent="-285750">
              <a:buFont typeface="Wingdings" panose="05000000000000000000" pitchFamily="2" charset="2"/>
              <a:buChar char="§"/>
            </a:pPr>
            <a:r>
              <a:rPr lang="en-US" sz="1400" dirty="0"/>
              <a:t>Instandhaltung ist jede Arbeit, die durchgeführt wird, um ein "Wirtschaftsgut" zu erhalten, um seine </a:t>
            </a:r>
            <a:r>
              <a:rPr lang="en-US" sz="1400" b="1" dirty="0"/>
              <a:t>weitere Nutzung und Funktion über ein annehmbares Mindestleistungsniveau während seiner Konstruktionslebensdauer</a:t>
            </a:r>
            <a:r>
              <a:rPr lang="en-US" sz="1400" dirty="0"/>
              <a:t> ohne unvorhergesehene Erneuerungs- und/oder größere Reparaturmaßnahmen zu ermöglichen.</a:t>
            </a:r>
          </a:p>
          <a:p>
            <a:pPr marL="285750" indent="-285750">
              <a:buFont typeface="Wingdings" panose="05000000000000000000" pitchFamily="2" charset="2"/>
              <a:buChar char="§"/>
            </a:pPr>
            <a:r>
              <a:rPr lang="en-US" sz="1400" b="1" dirty="0"/>
              <a:t>BEGRÜNDUNG. </a:t>
            </a:r>
            <a:r>
              <a:rPr lang="en-US" sz="1400" dirty="0"/>
              <a:t>Die Instandhaltung schützt das Vermögen des Eigentümers und die damit verbundenen Investitionen auf vielfältige Weise:</a:t>
            </a:r>
          </a:p>
          <a:p>
            <a:pPr marL="539750" lvl="1" indent="-285750">
              <a:buFont typeface="Symbol" panose="05050102010706020507" pitchFamily="18" charset="2"/>
              <a:buChar char="-"/>
            </a:pPr>
            <a:r>
              <a:rPr lang="en-US" sz="1400" dirty="0"/>
              <a:t>Aufrechterhaltung der </a:t>
            </a:r>
            <a:r>
              <a:rPr lang="en-US" sz="1400" b="1" dirty="0"/>
              <a:t>physischen Integrität </a:t>
            </a:r>
            <a:r>
              <a:rPr lang="en-US" sz="1400" dirty="0"/>
              <a:t>von Anlagen, die Unterbrechungen und Ausfallzeiten und letztlich auch wirtschaftliche Verluste minimieren.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000" y="1917000"/>
            <a:ext cx="2077712" cy="2190094"/>
          </a:xfrm>
          <a:prstGeom prst="rect">
            <a:avLst/>
          </a:prstGeom>
          <a:ln>
            <a:solidFill>
              <a:schemeClr val="tx1"/>
            </a:solidFill>
          </a:ln>
        </p:spPr>
      </p:pic>
      <p:sp>
        <p:nvSpPr>
          <p:cNvPr id="10" name="Rectangle 9"/>
          <p:cNvSpPr/>
          <p:nvPr/>
        </p:nvSpPr>
        <p:spPr>
          <a:xfrm>
            <a:off x="717606" y="4077000"/>
            <a:ext cx="7948106" cy="2246769"/>
          </a:xfrm>
          <a:prstGeom prst="rect">
            <a:avLst/>
          </a:prstGeom>
        </p:spPr>
        <p:txBody>
          <a:bodyPr wrap="square">
            <a:spAutoFit/>
          </a:bodyPr>
          <a:lstStyle/>
          <a:p>
            <a:pPr marL="539750" lvl="1" indent="-285750">
              <a:buFont typeface="Symbol" panose="05050102010706020507" pitchFamily="18" charset="2"/>
              <a:buChar char="-"/>
            </a:pPr>
            <a:r>
              <a:rPr lang="en-US" sz="1400" dirty="0">
                <a:solidFill>
                  <a:prstClr val="black"/>
                </a:solidFill>
              </a:rPr>
              <a:t>Die Erfüllung der </a:t>
            </a:r>
            <a:r>
              <a:rPr lang="en-US" sz="1400" b="1" dirty="0">
                <a:solidFill>
                  <a:prstClr val="black"/>
                </a:solidFill>
              </a:rPr>
              <a:t>Sorgfaltspflicht</a:t>
            </a:r>
            <a:r>
              <a:rPr lang="en-US" sz="1400" dirty="0">
                <a:solidFill>
                  <a:prstClr val="black"/>
                </a:solidFill>
              </a:rPr>
              <a:t>: eine schließlich gesetzlich vorgeschriebene Pflicht, die den Eigentümern geschuldet wird.</a:t>
            </a:r>
          </a:p>
          <a:p>
            <a:pPr marL="539750" lvl="1" indent="-285750">
              <a:buFont typeface="Symbol" panose="05050102010706020507" pitchFamily="18" charset="2"/>
              <a:buChar char="-"/>
            </a:pPr>
            <a:r>
              <a:rPr lang="en-US" sz="1400" dirty="0">
                <a:solidFill>
                  <a:prstClr val="black"/>
                </a:solidFill>
              </a:rPr>
              <a:t>Verringerung der </a:t>
            </a:r>
            <a:r>
              <a:rPr lang="en-US" sz="1400" b="1" dirty="0">
                <a:solidFill>
                  <a:prstClr val="black"/>
                </a:solidFill>
              </a:rPr>
              <a:t>Sicherheits- und Gesundheitsrisiken </a:t>
            </a:r>
            <a:r>
              <a:rPr lang="en-US" sz="1400" dirty="0">
                <a:solidFill>
                  <a:prstClr val="black"/>
                </a:solidFill>
              </a:rPr>
              <a:t>für Eigentümer, Nutzer und Dritte.</a:t>
            </a:r>
          </a:p>
          <a:p>
            <a:pPr marL="539750" lvl="1" indent="-285750">
              <a:buFont typeface="Symbol" panose="05050102010706020507" pitchFamily="18" charset="2"/>
              <a:buChar char="-"/>
            </a:pPr>
            <a:r>
              <a:rPr lang="en-US" sz="1400" dirty="0">
                <a:solidFill>
                  <a:prstClr val="black"/>
                </a:solidFill>
              </a:rPr>
              <a:t>Eine </a:t>
            </a:r>
            <a:r>
              <a:rPr lang="en-US" sz="1400" b="1" dirty="0">
                <a:solidFill>
                  <a:prstClr val="black"/>
                </a:solidFill>
              </a:rPr>
              <a:t>verantwortungsvolle Verwaltung </a:t>
            </a:r>
            <a:r>
              <a:rPr lang="en-US" sz="1400" dirty="0">
                <a:solidFill>
                  <a:prstClr val="black"/>
                </a:solidFill>
              </a:rPr>
              <a:t>der Vermögenswerte</a:t>
            </a:r>
            <a:r>
              <a:rPr lang="en-US" sz="1400" b="1" dirty="0">
                <a:solidFill>
                  <a:prstClr val="black"/>
                </a:solidFill>
              </a:rPr>
              <a:t>, </a:t>
            </a:r>
            <a:r>
              <a:rPr lang="en-US" sz="1400" dirty="0">
                <a:solidFill>
                  <a:prstClr val="black"/>
                </a:solidFill>
              </a:rPr>
              <a:t>die die volle potentielle Lebensdauer gewährleistet.</a:t>
            </a:r>
          </a:p>
          <a:p>
            <a:pPr marL="539750" lvl="1" indent="-285750">
              <a:buFont typeface="Symbol" panose="05050102010706020507" pitchFamily="18" charset="2"/>
              <a:buChar char="-"/>
            </a:pPr>
            <a:r>
              <a:rPr lang="en-US" sz="1400" dirty="0">
                <a:solidFill>
                  <a:prstClr val="black"/>
                </a:solidFill>
              </a:rPr>
              <a:t>Erhaltung der </a:t>
            </a:r>
            <a:r>
              <a:rPr lang="en-US" sz="1400" b="1" dirty="0">
                <a:solidFill>
                  <a:prstClr val="black"/>
                </a:solidFill>
              </a:rPr>
              <a:t>ästhetischen Funktionen </a:t>
            </a:r>
            <a:r>
              <a:rPr lang="en-US" sz="1400" dirty="0">
                <a:solidFill>
                  <a:prstClr val="black"/>
                </a:solidFill>
              </a:rPr>
              <a:t>bestimmter Vermögenswerte.</a:t>
            </a:r>
          </a:p>
          <a:p>
            <a:pPr marL="539750" lvl="1" indent="-285750">
              <a:buFont typeface="Symbol" panose="05050102010706020507" pitchFamily="18" charset="2"/>
              <a:buChar char="-"/>
            </a:pPr>
            <a:r>
              <a:rPr lang="en-US" sz="1400" dirty="0">
                <a:solidFill>
                  <a:prstClr val="black"/>
                </a:solidFill>
              </a:rPr>
              <a:t>Erfüllung der </a:t>
            </a:r>
            <a:r>
              <a:rPr lang="en-US" sz="1400" b="1" dirty="0">
                <a:solidFill>
                  <a:prstClr val="black"/>
                </a:solidFill>
              </a:rPr>
              <a:t>Minderungspflicht</a:t>
            </a:r>
            <a:r>
              <a:rPr lang="en-US" sz="1400" dirty="0">
                <a:solidFill>
                  <a:prstClr val="black"/>
                </a:solidFill>
              </a:rPr>
              <a:t>, d.h. Vermeidung unnötiger Schäden, die zu einem vorzeitigen Ausfall von Vermögenswerten führen können.</a:t>
            </a:r>
          </a:p>
          <a:p>
            <a:pPr marL="285750" lvl="1" indent="-285750">
              <a:buFont typeface="Wingdings" panose="05000000000000000000" pitchFamily="2" charset="2"/>
              <a:buChar char="§"/>
            </a:pPr>
            <a:r>
              <a:rPr lang="en-US" sz="1400" b="1" dirty="0">
                <a:solidFill>
                  <a:prstClr val="black"/>
                </a:solidFill>
              </a:rPr>
              <a:t>Ein "Asset" ist z.B. ein SHW-System oder Teile, für die alle oben genannten Gründe für eine ordnungsgemäße Wartung und das damit verbundene Management von Bedeutung sind.</a:t>
            </a:r>
            <a:endParaRPr lang="es-ES" sz="1600" dirty="0"/>
          </a:p>
        </p:txBody>
      </p:sp>
    </p:spTree>
    <p:extLst>
      <p:ext uri="{BB962C8B-B14F-4D97-AF65-F5344CB8AC3E}">
        <p14:creationId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129F-60A0-4212-A469-329615CA4A29}"/>
              </a:ext>
            </a:extLst>
          </p:cNvPr>
          <p:cNvSpPr>
            <a:spLocks noGrp="1"/>
          </p:cNvSpPr>
          <p:nvPr>
            <p:ph type="title"/>
          </p:nvPr>
        </p:nvSpPr>
        <p:spPr/>
        <p:txBody>
          <a:bodyPr/>
          <a:lstStyle/>
          <a:p>
            <a:r>
              <a:rPr lang="en-US" b="1" dirty="0"/>
              <a:t>3. Fehlersuch- und Reparaturverfahren von SWH-Systemen</a:t>
            </a:r>
            <a:endParaRPr lang="en-US" dirty="0"/>
          </a:p>
        </p:txBody>
      </p:sp>
      <p:sp>
        <p:nvSpPr>
          <p:cNvPr id="4" name="Rectangle 3">
            <a:extLst>
              <a:ext uri="{FF2B5EF4-FFF2-40B4-BE49-F238E27FC236}">
                <a16:creationId xmlns:a16="http://schemas.microsoft.com/office/drawing/2014/main" id="{E9C1618B-75E9-4323-A008-0FC31ED3FC27}"/>
              </a:ext>
            </a:extLst>
          </p:cNvPr>
          <p:cNvSpPr/>
          <p:nvPr/>
        </p:nvSpPr>
        <p:spPr>
          <a:xfrm>
            <a:off x="432916" y="1557000"/>
            <a:ext cx="392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Eine Checkliste zur Fehlerbehebung</a:t>
            </a:r>
            <a:endParaRPr lang="en-US" b="1" dirty="0"/>
          </a:p>
        </p:txBody>
      </p:sp>
      <p:pic>
        <p:nvPicPr>
          <p:cNvPr id="5" name="Picture 4">
            <a:extLst>
              <a:ext uri="{FF2B5EF4-FFF2-40B4-BE49-F238E27FC236}">
                <a16:creationId xmlns:a16="http://schemas.microsoft.com/office/drawing/2014/main" id="{14DE0A6F-18C6-4BC1-A5E5-1EC9A76FE6FE}"/>
              </a:ext>
            </a:extLst>
          </p:cNvPr>
          <p:cNvPicPr>
            <a:picLocks noChangeAspect="1"/>
          </p:cNvPicPr>
          <p:nvPr/>
        </p:nvPicPr>
        <p:blipFill>
          <a:blip r:embed="rId2"/>
          <a:stretch>
            <a:fillRect/>
          </a:stretch>
        </p:blipFill>
        <p:spPr>
          <a:xfrm>
            <a:off x="684000" y="1981316"/>
            <a:ext cx="3456000" cy="4333323"/>
          </a:xfrm>
          <a:prstGeom prst="rect">
            <a:avLst/>
          </a:prstGeom>
        </p:spPr>
      </p:pic>
      <p:sp>
        <p:nvSpPr>
          <p:cNvPr id="6" name="Rectangle 5">
            <a:extLst>
              <a:ext uri="{FF2B5EF4-FFF2-40B4-BE49-F238E27FC236}">
                <a16:creationId xmlns:a16="http://schemas.microsoft.com/office/drawing/2014/main" id="{E60ADD31-9D93-4F52-9E2B-A2D772631DFB}"/>
              </a:ext>
            </a:extLst>
          </p:cNvPr>
          <p:cNvSpPr/>
          <p:nvPr/>
        </p:nvSpPr>
        <p:spPr>
          <a:xfrm>
            <a:off x="3924000" y="193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7" name="Rectangle 6">
            <a:extLst>
              <a:ext uri="{FF2B5EF4-FFF2-40B4-BE49-F238E27FC236}">
                <a16:creationId xmlns:a16="http://schemas.microsoft.com/office/drawing/2014/main" id="{1719C6EF-0A69-4709-AC68-A6C60F1CE81D}"/>
              </a:ext>
            </a:extLst>
          </p:cNvPr>
          <p:cNvSpPr/>
          <p:nvPr/>
        </p:nvSpPr>
        <p:spPr>
          <a:xfrm>
            <a:off x="4262136" y="2266682"/>
            <a:ext cx="4413552" cy="3970318"/>
          </a:xfrm>
          <a:prstGeom prst="rect">
            <a:avLst/>
          </a:prstGeom>
        </p:spPr>
        <p:txBody>
          <a:bodyPr wrap="square">
            <a:spAutoFit/>
          </a:bodyPr>
          <a:lstStyle/>
          <a:p>
            <a:pPr marL="285750" indent="-285750">
              <a:buFont typeface="Wingdings" panose="05000000000000000000" pitchFamily="2" charset="2"/>
              <a:buChar char="§"/>
            </a:pPr>
            <a:r>
              <a:rPr lang="en-US" sz="1400" dirty="0"/>
              <a:t>Fazit: </a:t>
            </a:r>
            <a:r>
              <a:rPr lang="en-US" sz="1400" b="1" dirty="0"/>
              <a:t>Die wertvollste Ressource für einen Installateur bei der Fehlersuche an Solarthermieanlagen ist ein gründliches Verständnis des Systems und seiner Komponenten. </a:t>
            </a:r>
          </a:p>
          <a:p>
            <a:pPr marL="285750" indent="-285750">
              <a:buFont typeface="Wingdings" panose="05000000000000000000" pitchFamily="2" charset="2"/>
              <a:buChar char="§"/>
            </a:pPr>
            <a:r>
              <a:rPr lang="en-US" sz="1400" dirty="0"/>
              <a:t>Standardinstallationswerkzeuge können erforderlich sein, wenn beim Checkout Serviceprobleme festgestellt werden. Zur Fehlerbehebung werden häufig die folgenden Elemente verwendet:</a:t>
            </a:r>
          </a:p>
          <a:p>
            <a:pPr marL="625475" lvl="1" indent="-285750">
              <a:buFont typeface="Calibri" panose="020F0502020204030204" pitchFamily="34" charset="0"/>
              <a:buChar char="–"/>
            </a:pPr>
            <a:r>
              <a:rPr lang="en-US" sz="1400" dirty="0"/>
              <a:t>Multimeter</a:t>
            </a:r>
          </a:p>
          <a:p>
            <a:pPr marL="625475" lvl="1" indent="-285750">
              <a:buFont typeface="Calibri" panose="020F0502020204030204" pitchFamily="34" charset="0"/>
              <a:buChar char="–"/>
            </a:pPr>
            <a:r>
              <a:rPr lang="en-US" sz="1400" dirty="0"/>
              <a:t>Kleine(r) Schraubendreher</a:t>
            </a:r>
          </a:p>
          <a:p>
            <a:pPr marL="625475" lvl="1" indent="-285750">
              <a:buFont typeface="Calibri" panose="020F0502020204030204" pitchFamily="34" charset="0"/>
              <a:buChar char="–"/>
            </a:pPr>
            <a:r>
              <a:rPr lang="en-US" sz="1400" dirty="0"/>
              <a:t>Ein Infrarot-Thermometer</a:t>
            </a:r>
          </a:p>
          <a:p>
            <a:pPr marL="625475" lvl="1" indent="-285750">
              <a:buFont typeface="Calibri" panose="020F0502020204030204" pitchFamily="34" charset="0"/>
              <a:buChar char="–"/>
            </a:pPr>
            <a:r>
              <a:rPr lang="en-US" sz="1400" dirty="0"/>
              <a:t>Frostschutz-Testsatz</a:t>
            </a:r>
          </a:p>
          <a:p>
            <a:pPr marL="625475" lvl="1" indent="-285750">
              <a:buFont typeface="Calibri" panose="020F0502020204030204" pitchFamily="34" charset="0"/>
              <a:buChar char="–"/>
            </a:pPr>
            <a:r>
              <a:rPr lang="en-US" sz="1400" dirty="0"/>
              <a:t>System-Schaltpläne (falls vorhanden).</a:t>
            </a:r>
          </a:p>
          <a:p>
            <a:pPr marL="285750" lvl="1" indent="-285750">
              <a:buFont typeface="Wingdings" panose="05000000000000000000" pitchFamily="2" charset="2"/>
              <a:buChar char="§"/>
            </a:pPr>
            <a:r>
              <a:rPr lang="en-US" sz="1400" dirty="0"/>
              <a:t>Einige Systeme verfügen über </a:t>
            </a:r>
            <a:r>
              <a:rPr lang="en-US" sz="1400" b="1" dirty="0"/>
              <a:t>Datenerfassungsfunktionen. </a:t>
            </a:r>
            <a:r>
              <a:rPr lang="en-US" sz="1400" dirty="0"/>
              <a:t>Die Beobachtung von Trends bei Temperatur, Durchfluss und Druck kann für die Diagnose wertvoll sein. Auch tragbare Datenerfassungsgeräte sind verfügbar.</a:t>
            </a:r>
          </a:p>
        </p:txBody>
      </p:sp>
    </p:spTree>
    <p:extLst>
      <p:ext uri="{BB962C8B-B14F-4D97-AF65-F5344CB8AC3E}">
        <p14:creationId xmlns:p14="http://schemas.microsoft.com/office/powerpoint/2010/main" val="1292367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350D-45B3-465D-81BE-8DDBC59818F5}"/>
              </a:ext>
            </a:extLst>
          </p:cNvPr>
          <p:cNvSpPr>
            <a:spLocks noGrp="1"/>
          </p:cNvSpPr>
          <p:nvPr>
            <p:ph type="title"/>
          </p:nvPr>
        </p:nvSpPr>
        <p:spPr/>
        <p:txBody>
          <a:bodyPr/>
          <a:lstStyle/>
          <a:p>
            <a:r>
              <a:rPr lang="en-US" b="1" dirty="0"/>
              <a:t>4. Wartung von großen SWH-Systemen</a:t>
            </a:r>
            <a:endParaRPr lang="en-US" dirty="0"/>
          </a:p>
        </p:txBody>
      </p:sp>
      <p:sp>
        <p:nvSpPr>
          <p:cNvPr id="4" name="Rectangle 3">
            <a:extLst>
              <a:ext uri="{FF2B5EF4-FFF2-40B4-BE49-F238E27FC236}">
                <a16:creationId xmlns:a16="http://schemas.microsoft.com/office/drawing/2014/main" id="{7350C763-60B7-45DC-A5C1-24E04608B037}"/>
              </a:ext>
            </a:extLst>
          </p:cNvPr>
          <p:cNvSpPr/>
          <p:nvPr/>
        </p:nvSpPr>
        <p:spPr>
          <a:xfrm>
            <a:off x="432916" y="1557000"/>
            <a:ext cx="1907084" cy="369332"/>
          </a:xfrm>
          <a:prstGeom prst="rect">
            <a:avLst/>
          </a:prstGeom>
        </p:spPr>
        <p:txBody>
          <a:bodyPr wrap="square">
            <a:spAutoFit/>
          </a:bodyPr>
          <a:lstStyle/>
          <a:p>
            <a:pPr marL="285750" indent="-285750">
              <a:buFont typeface="Wingdings" panose="05000000000000000000" pitchFamily="2" charset="2"/>
              <a:buChar char="Ø"/>
            </a:pPr>
            <a:r>
              <a:rPr lang="en-US" b="1" dirty="0"/>
              <a:t>Der Kontext</a:t>
            </a:r>
          </a:p>
        </p:txBody>
      </p:sp>
      <p:sp>
        <p:nvSpPr>
          <p:cNvPr id="5" name="Rectangle 4">
            <a:extLst>
              <a:ext uri="{FF2B5EF4-FFF2-40B4-BE49-F238E27FC236}">
                <a16:creationId xmlns:a16="http://schemas.microsoft.com/office/drawing/2014/main" id="{8AD60793-3597-4CBA-9681-48FB9AC06D66}"/>
              </a:ext>
            </a:extLst>
          </p:cNvPr>
          <p:cNvSpPr/>
          <p:nvPr/>
        </p:nvSpPr>
        <p:spPr>
          <a:xfrm>
            <a:off x="734448" y="1958906"/>
            <a:ext cx="7941240" cy="1600438"/>
          </a:xfrm>
          <a:prstGeom prst="rect">
            <a:avLst/>
          </a:prstGeom>
        </p:spPr>
        <p:txBody>
          <a:bodyPr wrap="square">
            <a:spAutoFit/>
          </a:bodyPr>
          <a:lstStyle/>
          <a:p>
            <a:pPr marL="285750" indent="-285750">
              <a:buFont typeface="Wingdings" panose="05000000000000000000" pitchFamily="2" charset="2"/>
              <a:buChar char="§"/>
            </a:pPr>
            <a:r>
              <a:rPr lang="en-US" sz="1400" dirty="0"/>
              <a:t>In der Regel werden große solarthermische Anlagen (Wohn- und Nichtwohngebäude) </a:t>
            </a:r>
            <a:r>
              <a:rPr lang="en-US" sz="1400" b="1" dirty="0"/>
              <a:t>gebaut</a:t>
            </a:r>
            <a:r>
              <a:rPr lang="en-US" sz="1400" dirty="0"/>
              <a:t>. Das bedeutet unter anderem, dass z.B. eine große SWH-Anlage Komponenten vieler Hersteller integrieren kann. </a:t>
            </a:r>
          </a:p>
          <a:p>
            <a:pPr marL="285750" indent="-285750">
              <a:buFont typeface="Wingdings" panose="05000000000000000000" pitchFamily="2" charset="2"/>
              <a:buChar char="§"/>
            </a:pPr>
            <a:r>
              <a:rPr lang="en-US" sz="1400" dirty="0"/>
              <a:t>Diese einzige Tatsache deutet auf </a:t>
            </a:r>
            <a:r>
              <a:rPr lang="en-US" sz="1400" b="1" dirty="0"/>
              <a:t>eine komplexere Wartung und Reparatur</a:t>
            </a:r>
            <a:r>
              <a:rPr lang="en-US" sz="1400" dirty="0"/>
              <a:t> hin, </a:t>
            </a:r>
            <a:r>
              <a:rPr lang="en-US" sz="1400" b="1" dirty="0"/>
              <a:t>nicht nur aus technischer, sondern auch aus organisatorischer Sicht. </a:t>
            </a:r>
            <a:r>
              <a:rPr lang="en-US" sz="1400" dirty="0"/>
              <a:t>Für die Arbeit mit großen Solaranlagen sollten Wartungsdienste gewählt werden, die über technische und Management-Fähigkeiten verfügen. Auch bei größeren Anlagen werden</a:t>
            </a:r>
            <a:r>
              <a:rPr lang="en-US" sz="1400" b="1" dirty="0"/>
              <a:t> leistungsfähigere und größere Komponenten </a:t>
            </a:r>
            <a:r>
              <a:rPr lang="en-US" sz="1400" dirty="0"/>
              <a:t>eingesetzt.</a:t>
            </a:r>
          </a:p>
        </p:txBody>
      </p:sp>
      <p:pic>
        <p:nvPicPr>
          <p:cNvPr id="6" name="Picture 5" descr="A large red brick building&#10;&#10;Description generated with very high confidence">
            <a:extLst>
              <a:ext uri="{FF2B5EF4-FFF2-40B4-BE49-F238E27FC236}">
                <a16:creationId xmlns:a16="http://schemas.microsoft.com/office/drawing/2014/main" id="{966669C8-D0D5-45F0-A93A-1288FB353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803" y="3630788"/>
            <a:ext cx="3393893" cy="2533937"/>
          </a:xfrm>
          <a:prstGeom prst="rect">
            <a:avLst/>
          </a:prstGeom>
        </p:spPr>
      </p:pic>
      <p:sp>
        <p:nvSpPr>
          <p:cNvPr id="8" name="Rectangle 7">
            <a:extLst>
              <a:ext uri="{FF2B5EF4-FFF2-40B4-BE49-F238E27FC236}">
                <a16:creationId xmlns:a16="http://schemas.microsoft.com/office/drawing/2014/main" id="{BBFE39A3-9032-4CED-9FE8-C5BBD222E54A}"/>
              </a:ext>
            </a:extLst>
          </p:cNvPr>
          <p:cNvSpPr/>
          <p:nvPr/>
        </p:nvSpPr>
        <p:spPr>
          <a:xfrm>
            <a:off x="734448" y="3501000"/>
            <a:ext cx="4572000" cy="2246769"/>
          </a:xfrm>
          <a:prstGeom prst="rect">
            <a:avLst/>
          </a:prstGeom>
        </p:spPr>
        <p:txBody>
          <a:bodyPr>
            <a:spAutoFit/>
          </a:bodyPr>
          <a:lstStyle/>
          <a:p>
            <a:pPr marL="285750" lvl="0" indent="-285750">
              <a:buFont typeface="Wingdings" panose="05000000000000000000" pitchFamily="2" charset="2"/>
              <a:buChar char="§"/>
            </a:pPr>
            <a:r>
              <a:rPr lang="en-US" sz="1400" dirty="0">
                <a:solidFill>
                  <a:prstClr val="black"/>
                </a:solidFill>
              </a:rPr>
              <a:t>Wichtiger ist, dass je nach lokaler Politik und Gesetzgebung große SWH-Systeme, wie z.B. Mehrfamilienhäuser, die in Wohngebäuden installiert sind, offiziell registriert und </a:t>
            </a:r>
            <a:r>
              <a:rPr lang="en-US" sz="1400" b="1" dirty="0">
                <a:solidFill>
                  <a:prstClr val="black"/>
                </a:solidFill>
              </a:rPr>
              <a:t>gezwungen werden, strengere Konstruktions-, Installations- und Wartungsnormen zu befolgen</a:t>
            </a:r>
            <a:r>
              <a:rPr lang="en-US" sz="1400" dirty="0">
                <a:solidFill>
                  <a:prstClr val="black"/>
                </a:solidFill>
              </a:rPr>
              <a:t>. </a:t>
            </a:r>
          </a:p>
          <a:p>
            <a:pPr marL="285750" lvl="0" indent="-285750">
              <a:buFont typeface="Wingdings" panose="05000000000000000000" pitchFamily="2" charset="2"/>
              <a:buChar char="§"/>
            </a:pPr>
            <a:r>
              <a:rPr lang="en-US" sz="1400" dirty="0">
                <a:solidFill>
                  <a:prstClr val="black"/>
                </a:solidFill>
              </a:rPr>
              <a:t>Außerdem unterliegen diese Systeme, wie auch andere thermische Systeme,</a:t>
            </a:r>
            <a:r>
              <a:rPr lang="en-US" sz="1400" b="1" dirty="0">
                <a:solidFill>
                  <a:prstClr val="black"/>
                </a:solidFill>
              </a:rPr>
              <a:t> behördlichen Inspektionen </a:t>
            </a:r>
            <a:r>
              <a:rPr lang="en-US" sz="1400" dirty="0">
                <a:solidFill>
                  <a:prstClr val="black"/>
                </a:solidFill>
              </a:rPr>
              <a:t>(oder Gebäudeaudits von Energiesystemen). Ein schlecht gewartetes SWH-System kann bestraft werden.</a:t>
            </a:r>
          </a:p>
        </p:txBody>
      </p:sp>
    </p:spTree>
    <p:extLst>
      <p:ext uri="{BB962C8B-B14F-4D97-AF65-F5344CB8AC3E}">
        <p14:creationId xmlns:p14="http://schemas.microsoft.com/office/powerpoint/2010/main" val="1238376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6BD-0F68-4EDC-BA4D-C18C138F8E3A}"/>
              </a:ext>
            </a:extLst>
          </p:cNvPr>
          <p:cNvSpPr>
            <a:spLocks noGrp="1"/>
          </p:cNvSpPr>
          <p:nvPr>
            <p:ph type="title"/>
          </p:nvPr>
        </p:nvSpPr>
        <p:spPr/>
        <p:txBody>
          <a:bodyPr/>
          <a:lstStyle/>
          <a:p>
            <a:r>
              <a:rPr lang="en-US" b="1" dirty="0"/>
              <a:t>4. Wartung von großen SWH-Systemen</a:t>
            </a:r>
            <a:endParaRPr lang="en-US" dirty="0"/>
          </a:p>
        </p:txBody>
      </p:sp>
      <p:sp>
        <p:nvSpPr>
          <p:cNvPr id="4" name="Rectangle 3">
            <a:extLst>
              <a:ext uri="{FF2B5EF4-FFF2-40B4-BE49-F238E27FC236}">
                <a16:creationId xmlns:a16="http://schemas.microsoft.com/office/drawing/2014/main" id="{C2A654C5-EF27-43FD-AD4E-7C90C324ABF7}"/>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Wartung in Übereinstimmung mit den lokalen Vorschriften</a:t>
            </a:r>
          </a:p>
        </p:txBody>
      </p:sp>
      <p:sp>
        <p:nvSpPr>
          <p:cNvPr id="5" name="Rectangle 4">
            <a:extLst>
              <a:ext uri="{FF2B5EF4-FFF2-40B4-BE49-F238E27FC236}">
                <a16:creationId xmlns:a16="http://schemas.microsoft.com/office/drawing/2014/main" id="{3D2CFD3B-A4A5-4F03-9AD1-D6E6AA05372E}"/>
              </a:ext>
            </a:extLst>
          </p:cNvPr>
          <p:cNvSpPr/>
          <p:nvPr/>
        </p:nvSpPr>
        <p:spPr>
          <a:xfrm>
            <a:off x="734447" y="1958906"/>
            <a:ext cx="7898981" cy="2677656"/>
          </a:xfrm>
          <a:prstGeom prst="rect">
            <a:avLst/>
          </a:prstGeom>
        </p:spPr>
        <p:txBody>
          <a:bodyPr wrap="square">
            <a:spAutoFit/>
          </a:bodyPr>
          <a:lstStyle/>
          <a:p>
            <a:pPr marL="285750" indent="-285750">
              <a:buFont typeface="Wingdings" panose="05000000000000000000" pitchFamily="2" charset="2"/>
              <a:buChar char="§"/>
            </a:pPr>
            <a:r>
              <a:rPr lang="en-US" sz="1400" b="1" dirty="0"/>
              <a:t>DER FALL SPANIENS</a:t>
            </a:r>
            <a:r>
              <a:rPr lang="en-US" sz="1400" dirty="0"/>
              <a:t>. Alle thermischen Installationen (einschließlich SWH), die in den Geltungsbereich der aktuellen Verordnung (</a:t>
            </a:r>
            <a:r>
              <a:rPr lang="en-US" sz="1400" b="1" dirty="0"/>
              <a:t>Technisches Baurecht</a:t>
            </a:r>
            <a:r>
              <a:rPr lang="en-US" sz="1400" dirty="0"/>
              <a:t> - CTE in Spanisch - und </a:t>
            </a:r>
            <a:r>
              <a:rPr lang="en-US" sz="1400" b="1" dirty="0"/>
              <a:t>Vorschriften für thermische Installationen in Gebäuden </a:t>
            </a:r>
            <a:r>
              <a:rPr lang="en-US" sz="1400" dirty="0"/>
              <a:t>- RITE in Spanisch) fallen, müssen ein </a:t>
            </a:r>
            <a:r>
              <a:rPr lang="en-US" sz="1400" b="1" dirty="0"/>
              <a:t>Bedienungs- und Wartungshandbuch</a:t>
            </a:r>
            <a:r>
              <a:rPr lang="en-US" sz="1400" dirty="0"/>
              <a:t> oder ein Installationsbuch ("Manual de </a:t>
            </a:r>
            <a:r>
              <a:rPr lang="en-US" sz="1400" dirty="0" err="1"/>
              <a:t>Instrucciones</a:t>
            </a:r>
            <a:r>
              <a:rPr lang="en-US" sz="1400" dirty="0"/>
              <a:t>" in Spanisch) mit diesem Inhalt enthalten:</a:t>
            </a:r>
          </a:p>
          <a:p>
            <a:pPr marL="625475" lvl="1" indent="-285750">
              <a:buFont typeface="Calibri" panose="020F0502020204030204" pitchFamily="34" charset="0"/>
              <a:buChar char="–"/>
            </a:pPr>
            <a:r>
              <a:rPr lang="en-US" sz="1400" dirty="0"/>
              <a:t>Das Projekt oder der technische Bericht mit </a:t>
            </a:r>
          </a:p>
          <a:p>
            <a:pPr marL="625475" lvl="1"/>
            <a:r>
              <a:rPr lang="en-US" sz="1400" dirty="0"/>
              <a:t>Änderungen während der Installation, falls vorhanden.</a:t>
            </a:r>
          </a:p>
          <a:p>
            <a:pPr marL="625475" lvl="1" indent="-285750">
              <a:buFont typeface="Calibri" panose="020F0502020204030204" pitchFamily="34" charset="0"/>
              <a:buChar char="–"/>
            </a:pPr>
            <a:r>
              <a:rPr lang="en-US" sz="1400" dirty="0"/>
              <a:t>Leistungsmerkmale des Systems.</a:t>
            </a:r>
          </a:p>
          <a:p>
            <a:pPr marL="625475" lvl="1" indent="-285750">
              <a:buFont typeface="Calibri" panose="020F0502020204030204" pitchFamily="34" charset="0"/>
              <a:buChar char="–"/>
            </a:pPr>
            <a:r>
              <a:rPr lang="en-US" sz="1400" dirty="0"/>
              <a:t>Anwendungsempfehlungen und Sicherheit </a:t>
            </a:r>
          </a:p>
          <a:p>
            <a:pPr marL="625475" lvl="1"/>
            <a:r>
              <a:rPr lang="en-US" sz="1400" dirty="0"/>
              <a:t>Anweisungen.</a:t>
            </a:r>
          </a:p>
          <a:p>
            <a:pPr marL="625475" lvl="1" indent="-285750">
              <a:buFont typeface="Calibri" panose="020F0502020204030204" pitchFamily="34" charset="0"/>
              <a:buChar char="–"/>
            </a:pPr>
            <a:r>
              <a:rPr lang="en-US" sz="1400" b="1" dirty="0"/>
              <a:t>Überwachungs- und Wartungsprogramm</a:t>
            </a:r>
            <a:r>
              <a:rPr lang="en-US" sz="1400" dirty="0"/>
              <a:t>.</a:t>
            </a:r>
          </a:p>
          <a:p>
            <a:pPr marL="625475" lvl="1" indent="-285750">
              <a:buFont typeface="Calibri" panose="020F0502020204030204" pitchFamily="34" charset="0"/>
              <a:buChar char="–"/>
            </a:pPr>
            <a:r>
              <a:rPr lang="en-US" sz="1400" dirty="0"/>
              <a:t>Garantiebedingungen.</a:t>
            </a:r>
          </a:p>
        </p:txBody>
      </p:sp>
      <p:pic>
        <p:nvPicPr>
          <p:cNvPr id="6" name="Picture 5">
            <a:extLst>
              <a:ext uri="{FF2B5EF4-FFF2-40B4-BE49-F238E27FC236}">
                <a16:creationId xmlns:a16="http://schemas.microsoft.com/office/drawing/2014/main" id="{C2FED718-3A02-44E8-8B02-3944824AF67B}"/>
              </a:ext>
            </a:extLst>
          </p:cNvPr>
          <p:cNvPicPr>
            <a:picLocks noChangeAspect="1"/>
          </p:cNvPicPr>
          <p:nvPr/>
        </p:nvPicPr>
        <p:blipFill>
          <a:blip r:embed="rId2"/>
          <a:stretch>
            <a:fillRect/>
          </a:stretch>
        </p:blipFill>
        <p:spPr>
          <a:xfrm>
            <a:off x="4788000" y="3288839"/>
            <a:ext cx="3845429" cy="2997000"/>
          </a:xfrm>
          <a:prstGeom prst="rect">
            <a:avLst/>
          </a:prstGeom>
          <a:ln>
            <a:solidFill>
              <a:schemeClr val="tx1"/>
            </a:solidFill>
          </a:ln>
        </p:spPr>
      </p:pic>
      <p:sp>
        <p:nvSpPr>
          <p:cNvPr id="8" name="Rectangle 7">
            <a:extLst>
              <a:ext uri="{FF2B5EF4-FFF2-40B4-BE49-F238E27FC236}">
                <a16:creationId xmlns:a16="http://schemas.microsoft.com/office/drawing/2014/main" id="{75901825-76BF-4FCF-9EF1-873974F347C3}"/>
              </a:ext>
            </a:extLst>
          </p:cNvPr>
          <p:cNvSpPr/>
          <p:nvPr/>
        </p:nvSpPr>
        <p:spPr>
          <a:xfrm>
            <a:off x="806447" y="4581000"/>
            <a:ext cx="4053553" cy="1600438"/>
          </a:xfrm>
          <a:prstGeom prst="rect">
            <a:avLst/>
          </a:prstGeom>
        </p:spPr>
        <p:txBody>
          <a:bodyPr wrap="square">
            <a:spAutoFit/>
          </a:bodyPr>
          <a:lstStyle/>
          <a:p>
            <a:pPr marL="285750" lvl="1" indent="-285750">
              <a:buFont typeface="Wingdings" panose="05000000000000000000" pitchFamily="2" charset="2"/>
              <a:buChar char="§"/>
            </a:pPr>
            <a:r>
              <a:rPr lang="en-US" sz="1400" dirty="0">
                <a:solidFill>
                  <a:prstClr val="black"/>
                </a:solidFill>
              </a:rPr>
              <a:t>Dieses Dokument wird dem Eigentümer (oder der Eigentümergemeinschaft) bei der Inbetriebnahme der Anlage ausgehändigt. </a:t>
            </a:r>
            <a:r>
              <a:rPr lang="en-US" sz="1400" b="1" dirty="0">
                <a:solidFill>
                  <a:prstClr val="black"/>
                </a:solidFill>
              </a:rPr>
              <a:t>Sie soll die ordnungsgemäße Nutzung, den Betrieb, die Effizienz und die Sicherheit des Systems während seiner gesamten Lebensdauer gewährleisten.</a:t>
            </a:r>
          </a:p>
        </p:txBody>
      </p:sp>
      <p:sp>
        <p:nvSpPr>
          <p:cNvPr id="9" name="Rectangle 8">
            <a:extLst>
              <a:ext uri="{FF2B5EF4-FFF2-40B4-BE49-F238E27FC236}">
                <a16:creationId xmlns:a16="http://schemas.microsoft.com/office/drawing/2014/main" id="{424FCBD6-7045-4346-B1A9-A46D584B9E2B}"/>
              </a:ext>
            </a:extLst>
          </p:cNvPr>
          <p:cNvSpPr/>
          <p:nvPr/>
        </p:nvSpPr>
        <p:spPr>
          <a:xfrm>
            <a:off x="7114949" y="3090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019657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DBC6-CF4F-4987-80A7-A2A05BD46C34}"/>
              </a:ext>
            </a:extLst>
          </p:cNvPr>
          <p:cNvSpPr>
            <a:spLocks noGrp="1"/>
          </p:cNvSpPr>
          <p:nvPr>
            <p:ph type="title"/>
          </p:nvPr>
        </p:nvSpPr>
        <p:spPr/>
        <p:txBody>
          <a:bodyPr/>
          <a:lstStyle/>
          <a:p>
            <a:r>
              <a:rPr lang="en-US" b="1" dirty="0"/>
              <a:t>4. Wartung von großen SWH-Systemen</a:t>
            </a:r>
            <a:endParaRPr lang="en-US" dirty="0"/>
          </a:p>
        </p:txBody>
      </p:sp>
      <p:sp>
        <p:nvSpPr>
          <p:cNvPr id="4" name="Rectangle 3">
            <a:extLst>
              <a:ext uri="{FF2B5EF4-FFF2-40B4-BE49-F238E27FC236}">
                <a16:creationId xmlns:a16="http://schemas.microsoft.com/office/drawing/2014/main" id="{61226CF6-A917-4A49-8AE8-E348382F27EB}"/>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t>Systemüberwachung und Wartungsprogramm</a:t>
            </a:r>
          </a:p>
        </p:txBody>
      </p:sp>
      <p:sp>
        <p:nvSpPr>
          <p:cNvPr id="5" name="Rectangle 4">
            <a:extLst>
              <a:ext uri="{FF2B5EF4-FFF2-40B4-BE49-F238E27FC236}">
                <a16:creationId xmlns:a16="http://schemas.microsoft.com/office/drawing/2014/main" id="{CCB48FD3-8535-4519-AACD-AE9745DDDD40}"/>
              </a:ext>
            </a:extLst>
          </p:cNvPr>
          <p:cNvSpPr/>
          <p:nvPr/>
        </p:nvSpPr>
        <p:spPr>
          <a:xfrm>
            <a:off x="734447" y="1958906"/>
            <a:ext cx="7952353" cy="4278094"/>
          </a:xfrm>
          <a:prstGeom prst="rect">
            <a:avLst/>
          </a:prstGeom>
        </p:spPr>
        <p:txBody>
          <a:bodyPr wrap="square">
            <a:spAutoFit/>
          </a:bodyPr>
          <a:lstStyle/>
          <a:p>
            <a:pPr marL="285750" indent="-285750">
              <a:buFont typeface="Wingdings" panose="05000000000000000000" pitchFamily="2" charset="2"/>
              <a:buChar char="§"/>
            </a:pPr>
            <a:r>
              <a:rPr lang="en-US" sz="1400" b="1" dirty="0"/>
              <a:t>DER FALL SPANIENS</a:t>
            </a:r>
            <a:r>
              <a:rPr lang="en-US" sz="1400" dirty="0"/>
              <a:t>. In Bezug auf die Wartung von thermischen Systemen, einschließlich Solaranlagen, geht die Verordnung davon aus, dass drei Aktivitätsstufen den Betrieb, die Zuverlässigkeit, die Erhaltung und die Haltbarkeit gewährleisten. Das sind sie:</a:t>
            </a:r>
          </a:p>
          <a:p>
            <a:pPr marL="742950" lvl="1" indent="-285750">
              <a:buFont typeface="Calibri" panose="020F0502020204030204" pitchFamily="34" charset="0"/>
              <a:buChar char="–"/>
            </a:pPr>
            <a:r>
              <a:rPr lang="en-US" sz="1400" b="1" dirty="0"/>
              <a:t>Überwachung. </a:t>
            </a:r>
            <a:r>
              <a:rPr lang="en-US" sz="1400" dirty="0"/>
              <a:t>Um Daten zu sammeln und zu verifizieren, dass die Systemparameter korrekt sind.</a:t>
            </a:r>
          </a:p>
          <a:p>
            <a:pPr marL="742950" lvl="1" indent="-285750">
              <a:buFont typeface="Calibri" panose="020F0502020204030204" pitchFamily="34" charset="0"/>
              <a:buChar char="–"/>
            </a:pPr>
            <a:r>
              <a:rPr lang="en-US" sz="1400" b="1" dirty="0"/>
              <a:t>Vorbeugende Wartung. </a:t>
            </a:r>
          </a:p>
          <a:p>
            <a:pPr marL="742950" lvl="1" indent="-285750">
              <a:buFont typeface="Calibri" panose="020F0502020204030204" pitchFamily="34" charset="0"/>
              <a:buChar char="–"/>
            </a:pPr>
            <a:r>
              <a:rPr lang="en-US" sz="1400" b="1" dirty="0"/>
              <a:t>Korrigierende Wartung.</a:t>
            </a:r>
          </a:p>
          <a:p>
            <a:pPr marL="285750" indent="-285750">
              <a:buFont typeface="Wingdings" panose="05000000000000000000" pitchFamily="2" charset="2"/>
              <a:buChar char="§"/>
            </a:pPr>
            <a:r>
              <a:rPr lang="en-US" sz="1400" dirty="0"/>
              <a:t>Diesen drei Ebenen müssen entsprechende Pläne zugeordnet sein. Das heißt, ein </a:t>
            </a:r>
            <a:r>
              <a:rPr lang="en-US" sz="1400" b="1" dirty="0"/>
              <a:t>Überwachungsplan </a:t>
            </a:r>
            <a:r>
              <a:rPr lang="en-US" sz="1400" dirty="0"/>
              <a:t>und ein </a:t>
            </a:r>
            <a:r>
              <a:rPr lang="en-US" sz="1400" b="1" dirty="0"/>
              <a:t>Wartungsplan, </a:t>
            </a:r>
            <a:r>
              <a:rPr lang="en-US" sz="1400" dirty="0"/>
              <a:t>die in der Verantwortung der Eigentümer liegen, die oft </a:t>
            </a:r>
            <a:r>
              <a:rPr lang="en-US" sz="1400" b="1" dirty="0"/>
              <a:t>spezialisierte und registrierte (autorisierte) Dienstleistungen</a:t>
            </a:r>
            <a:r>
              <a:rPr lang="en-US" sz="1400" dirty="0"/>
              <a:t> in Anspruch nehmen.</a:t>
            </a:r>
          </a:p>
          <a:p>
            <a:pPr marL="285750" indent="-285750">
              <a:buFont typeface="Wingdings" panose="05000000000000000000" pitchFamily="2" charset="2"/>
              <a:buChar char="§"/>
            </a:pPr>
            <a:r>
              <a:rPr lang="en-US" sz="1400" dirty="0"/>
              <a:t>Die Regulierung ermöglicht es, dass die </a:t>
            </a:r>
            <a:r>
              <a:rPr lang="en-US" sz="1400" b="1" dirty="0"/>
              <a:t>(thermische) Systemüberwachung vom Eigentümer auf der Grundlage </a:t>
            </a:r>
            <a:r>
              <a:rPr lang="en-US" sz="1400" dirty="0"/>
              <a:t>klarer Anweisungen in der Betriebs- und Wartungsanleitung</a:t>
            </a:r>
            <a:r>
              <a:rPr lang="en-US" sz="1400" b="1" dirty="0"/>
              <a:t> durchgeführt werden kann</a:t>
            </a:r>
            <a:r>
              <a:rPr lang="en-US" sz="1400" dirty="0"/>
              <a:t>. Bei der Solarthermie ist dies jedoch nicht sehr verbreitet.</a:t>
            </a:r>
          </a:p>
          <a:p>
            <a:pPr marL="285750" indent="-285750">
              <a:buFont typeface="Wingdings" panose="05000000000000000000" pitchFamily="2" charset="2"/>
              <a:buChar char="§"/>
            </a:pPr>
            <a:r>
              <a:rPr lang="en-US" sz="1400" dirty="0"/>
              <a:t>Im Wartungsplan </a:t>
            </a:r>
            <a:r>
              <a:rPr lang="en-US" sz="1400" b="1" dirty="0"/>
              <a:t>sind in der Verordnung vorbeugende Wartungsmaßnahmen und -periodizitäten festgelegt, die </a:t>
            </a:r>
            <a:r>
              <a:rPr lang="en-US" sz="1400" dirty="0"/>
              <a:t>sich im Wesentlichen nach der Anlagengröße (Solarkollektorfläche) richten.</a:t>
            </a:r>
          </a:p>
          <a:p>
            <a:pPr marL="285750" indent="-285750">
              <a:buFont typeface="Wingdings" panose="05000000000000000000" pitchFamily="2" charset="2"/>
              <a:buChar char="§"/>
            </a:pPr>
            <a:r>
              <a:rPr lang="en-US" sz="1400" dirty="0"/>
              <a:t>Die </a:t>
            </a:r>
            <a:r>
              <a:rPr lang="en-US" sz="1400" b="1" dirty="0"/>
              <a:t>Servicehistorie </a:t>
            </a:r>
            <a:r>
              <a:rPr lang="en-US" sz="1400" dirty="0"/>
              <a:t>(Reparaturen, Nachrüstungen, etc.) muss im "Installationsbuch" eingetragen werden. </a:t>
            </a:r>
          </a:p>
          <a:p>
            <a:pPr marL="285750" indent="-285750">
              <a:buFont typeface="Wingdings" panose="05000000000000000000" pitchFamily="2" charset="2"/>
              <a:buChar char="§"/>
            </a:pPr>
            <a:r>
              <a:rPr lang="en-US" sz="1400" b="1" dirty="0"/>
              <a:t>Die Nichteinhaltung dieser Verpflichtungen kann durch regelmäßige Inspektionen festgestellt werden</a:t>
            </a:r>
            <a:r>
              <a:rPr lang="en-US" sz="1400" dirty="0"/>
              <a:t>, die den Eigentümer zu notwendigen Systemanpassungen und Änderungen zwingen können.</a:t>
            </a:r>
          </a:p>
        </p:txBody>
      </p:sp>
    </p:spTree>
    <p:extLst>
      <p:ext uri="{BB962C8B-B14F-4D97-AF65-F5344CB8AC3E}">
        <p14:creationId xmlns:p14="http://schemas.microsoft.com/office/powerpoint/2010/main" val="1468224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BF2150-338B-4580-BD7C-180883CEB42B}"/>
              </a:ext>
            </a:extLst>
          </p:cNvPr>
          <p:cNvPicPr>
            <a:picLocks noChangeAspect="1"/>
          </p:cNvPicPr>
          <p:nvPr/>
        </p:nvPicPr>
        <p:blipFill>
          <a:blip r:embed="rId2"/>
          <a:stretch>
            <a:fillRect/>
          </a:stretch>
        </p:blipFill>
        <p:spPr>
          <a:xfrm>
            <a:off x="504916" y="3001200"/>
            <a:ext cx="8243084" cy="3384000"/>
          </a:xfrm>
          <a:prstGeom prst="rect">
            <a:avLst/>
          </a:prstGeom>
        </p:spPr>
      </p:pic>
      <p:sp>
        <p:nvSpPr>
          <p:cNvPr id="2" name="Title 1">
            <a:extLst>
              <a:ext uri="{FF2B5EF4-FFF2-40B4-BE49-F238E27FC236}">
                <a16:creationId xmlns:a16="http://schemas.microsoft.com/office/drawing/2014/main" id="{F056F60E-46E6-42C3-B6CB-2C29A3347656}"/>
              </a:ext>
            </a:extLst>
          </p:cNvPr>
          <p:cNvSpPr>
            <a:spLocks noGrp="1"/>
          </p:cNvSpPr>
          <p:nvPr>
            <p:ph type="title"/>
          </p:nvPr>
        </p:nvSpPr>
        <p:spPr/>
        <p:txBody>
          <a:bodyPr/>
          <a:lstStyle/>
          <a:p>
            <a:r>
              <a:rPr lang="en-US" b="1" dirty="0"/>
              <a:t>4. Wartung von großen SWH-Systemen</a:t>
            </a:r>
            <a:endParaRPr lang="en-US" dirty="0"/>
          </a:p>
        </p:txBody>
      </p:sp>
      <p:sp>
        <p:nvSpPr>
          <p:cNvPr id="4" name="Rectangle 3">
            <a:extLst>
              <a:ext uri="{FF2B5EF4-FFF2-40B4-BE49-F238E27FC236}">
                <a16:creationId xmlns:a16="http://schemas.microsoft.com/office/drawing/2014/main" id="{2DE941C6-F581-4CAE-97F2-712914543948}"/>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t>Systemüberwachung und Wartungsprogramm</a:t>
            </a:r>
          </a:p>
        </p:txBody>
      </p:sp>
      <p:sp>
        <p:nvSpPr>
          <p:cNvPr id="7" name="Rectangle 6">
            <a:extLst>
              <a:ext uri="{FF2B5EF4-FFF2-40B4-BE49-F238E27FC236}">
                <a16:creationId xmlns:a16="http://schemas.microsoft.com/office/drawing/2014/main" id="{DF7D0843-EAD2-43EB-9B6E-87CF6D6C69EF}"/>
              </a:ext>
            </a:extLst>
          </p:cNvPr>
          <p:cNvSpPr/>
          <p:nvPr/>
        </p:nvSpPr>
        <p:spPr>
          <a:xfrm>
            <a:off x="723335" y="1946207"/>
            <a:ext cx="8243084" cy="1077218"/>
          </a:xfrm>
          <a:prstGeom prst="rect">
            <a:avLst/>
          </a:prstGeom>
        </p:spPr>
        <p:txBody>
          <a:bodyPr wrap="square">
            <a:spAutoFit/>
          </a:bodyPr>
          <a:lstStyle/>
          <a:p>
            <a:pPr marL="285750" indent="-285750">
              <a:buFont typeface="Wingdings" panose="05000000000000000000" pitchFamily="2" charset="2"/>
              <a:buChar char="§"/>
            </a:pPr>
            <a:r>
              <a:rPr lang="en-US" sz="1600" b="1" dirty="0"/>
              <a:t>DER FALL SPANIENS</a:t>
            </a:r>
            <a:r>
              <a:rPr lang="en-US" sz="1600" dirty="0"/>
              <a:t>. Dies sind "Mindestinhalte" des Plans für die vorbeugende Instandhaltung nach geltendem Recht. Dienstleistungsunternehmen werden gezwungen, diese Basisleistung in ihre Verträge aufzunehmen. Außerdem </a:t>
            </a:r>
            <a:r>
              <a:rPr lang="en-US" sz="1600" b="1" dirty="0"/>
              <a:t>legt die Verordnung Mindestdeckungssummen für Garantien, Rechte und Pflichten für Installateure, Hersteller und Eigentümer fest.</a:t>
            </a:r>
            <a:endParaRPr lang="en-US" sz="1600" dirty="0"/>
          </a:p>
        </p:txBody>
      </p:sp>
    </p:spTree>
    <p:extLst>
      <p:ext uri="{BB962C8B-B14F-4D97-AF65-F5344CB8AC3E}">
        <p14:creationId xmlns:p14="http://schemas.microsoft.com/office/powerpoint/2010/main" val="3091134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AB17-5941-4A28-A6AC-86D3977CD0D4}"/>
              </a:ext>
            </a:extLst>
          </p:cNvPr>
          <p:cNvSpPr>
            <a:spLocks noGrp="1"/>
          </p:cNvSpPr>
          <p:nvPr>
            <p:ph type="title"/>
          </p:nvPr>
        </p:nvSpPr>
        <p:spPr/>
        <p:txBody>
          <a:bodyPr/>
          <a:lstStyle/>
          <a:p>
            <a:r>
              <a:rPr lang="en-US" b="1" dirty="0"/>
              <a:t>Zusammenfassung</a:t>
            </a:r>
          </a:p>
        </p:txBody>
      </p:sp>
      <p:sp>
        <p:nvSpPr>
          <p:cNvPr id="96" name="Rectangle 95">
            <a:extLst>
              <a:ext uri="{FF2B5EF4-FFF2-40B4-BE49-F238E27FC236}">
                <a16:creationId xmlns:a16="http://schemas.microsoft.com/office/drawing/2014/main" id="{24540D4F-5E4E-4EC7-9493-3E9F6AC0CECD}"/>
              </a:ext>
            </a:extLst>
          </p:cNvPr>
          <p:cNvSpPr/>
          <p:nvPr/>
        </p:nvSpPr>
        <p:spPr>
          <a:xfrm>
            <a:off x="432916" y="1547669"/>
            <a:ext cx="6875084" cy="369332"/>
          </a:xfrm>
          <a:prstGeom prst="rect">
            <a:avLst/>
          </a:prstGeom>
        </p:spPr>
        <p:txBody>
          <a:bodyPr wrap="square">
            <a:spAutoFit/>
          </a:bodyPr>
          <a:lstStyle/>
          <a:p>
            <a:r>
              <a:rPr lang="en-US" dirty="0"/>
              <a:t>Dies sind wichtige Ideen, die in </a:t>
            </a:r>
            <a:r>
              <a:rPr lang="en-US" dirty="0" err="1"/>
              <a:t>diesem</a:t>
            </a:r>
            <a:r>
              <a:rPr lang="en-US" dirty="0"/>
              <a:t> Modul behandelt werden:</a:t>
            </a:r>
          </a:p>
        </p:txBody>
      </p:sp>
      <p:sp>
        <p:nvSpPr>
          <p:cNvPr id="97" name="Rectangle 96">
            <a:extLst>
              <a:ext uri="{FF2B5EF4-FFF2-40B4-BE49-F238E27FC236}">
                <a16:creationId xmlns:a16="http://schemas.microsoft.com/office/drawing/2014/main" id="{8B7FE423-9A16-47BC-AC0A-C9D63498962A}"/>
              </a:ext>
            </a:extLst>
          </p:cNvPr>
          <p:cNvSpPr/>
          <p:nvPr/>
        </p:nvSpPr>
        <p:spPr>
          <a:xfrm>
            <a:off x="723335" y="1918214"/>
            <a:ext cx="8168665" cy="4401205"/>
          </a:xfrm>
          <a:prstGeom prst="rect">
            <a:avLst/>
          </a:prstGeom>
        </p:spPr>
        <p:txBody>
          <a:bodyPr wrap="square">
            <a:spAutoFit/>
          </a:bodyPr>
          <a:lstStyle/>
          <a:p>
            <a:pPr marL="285750" indent="-285750">
              <a:buFont typeface="Wingdings" panose="05000000000000000000" pitchFamily="2" charset="2"/>
              <a:buChar char="§"/>
            </a:pPr>
            <a:r>
              <a:rPr lang="en-US" sz="1400" b="1" dirty="0"/>
              <a:t>Wie bei jedem anderen wichtigen Vermögenswert in der Industrie oder im Dienstleistungsbereich sind vorbeugende und korrigierende Wartung zusammen eine kosteneffektive Strategie (aus Sicht der Eigentümer), die eine kontinuierliche Nutzung über die gesamte Lebensdauer ermöglicht.</a:t>
            </a:r>
          </a:p>
          <a:p>
            <a:pPr marL="285750" indent="-285750">
              <a:buFont typeface="Wingdings" panose="05000000000000000000" pitchFamily="2" charset="2"/>
              <a:buChar char="§"/>
            </a:pPr>
            <a:r>
              <a:rPr lang="en-US" sz="1400" b="1" dirty="0"/>
              <a:t>Das Ziel der vorbeugenden Wartung bzw. Instandhaltung ist es, die SWH-Anlage durch visuelle Kontrolle, Messung, Überwachung, Reparatur, Nachrüstung und/oder Aufrüstung in einem akzeptablen Leistungsniveau zu erhalten und die Lebensdauer zu erhöhen.</a:t>
            </a:r>
          </a:p>
          <a:p>
            <a:pPr marL="285750" indent="-285750">
              <a:buFont typeface="Wingdings" panose="05000000000000000000" pitchFamily="2" charset="2"/>
              <a:buChar char="§"/>
            </a:pPr>
            <a:r>
              <a:rPr lang="en-US" sz="1400" b="1" dirty="0"/>
              <a:t>Ziel der korrektiven Wartung bzw. der Fehlersuche und Reparatur ist es, die SWH-Anlage nach Ausfällen durch systematische Problemlösung, die eine symptombezogene Diagnose, Reparatur/Austausch/Nachrüstung und Prüfung umfasst, wieder in den Normalbetrieb und die Effizienz zu bringen.</a:t>
            </a:r>
          </a:p>
          <a:p>
            <a:pPr marL="285750" indent="-285750">
              <a:buFont typeface="Wingdings" panose="05000000000000000000" pitchFamily="2" charset="2"/>
              <a:buChar char="§"/>
            </a:pPr>
            <a:r>
              <a:rPr lang="en-US" sz="1400" b="1" dirty="0"/>
              <a:t>Die Wartung und Fehlerbehebung einer SWH-Anlage kann auf verschiedenen Ebenen erfolgen. Die Operationen der ersten Stufe sind einfach und können von Eigentümern und Benutzern durchgeführt werden, aber meistens ist die Wartung eine Frage des Outsourcings und der Beauftragung spezialisierter Firmen und Fachleute, die ein breites und tiefes Verständnis von SWH-Installationen haben.</a:t>
            </a:r>
          </a:p>
          <a:p>
            <a:pPr marL="285750" indent="-285750">
              <a:buFont typeface="Wingdings" panose="05000000000000000000" pitchFamily="2" charset="2"/>
              <a:buChar char="§"/>
            </a:pPr>
            <a:r>
              <a:rPr lang="en-US" sz="1400" b="1" dirty="0"/>
              <a:t>Allgemeine Bedenken im Zusammenhang mit der Wartung von SWH-Systemen sind die Vermeidung von Ablagerungen, Korrosion, Einfrieren und Überhitzung. Ausfälle von SWH-Systemen sind mit den Hauptteilsystemen (Kollektoren, Steuerung, Pumpe, Rohrleitungen und Ventile) verbunden und hängen von den Standortbedingungen und der Nutzung ab.</a:t>
            </a:r>
          </a:p>
          <a:p>
            <a:pPr marL="285750" indent="-285750">
              <a:buFont typeface="Wingdings" panose="05000000000000000000" pitchFamily="2" charset="2"/>
              <a:buChar char="§"/>
            </a:pPr>
            <a:r>
              <a:rPr lang="en-US" sz="1400" b="1" dirty="0"/>
              <a:t>Die Wartung von SWH-Anlagen ist je nach Technologie und Größe unterschiedlich. Die Wartung von SWH-Großanlagen kann geregelt werden.</a:t>
            </a:r>
            <a:endParaRPr lang="en-US" sz="1400" dirty="0"/>
          </a:p>
        </p:txBody>
      </p:sp>
    </p:spTree>
    <p:extLst>
      <p:ext uri="{BB962C8B-B14F-4D97-AF65-F5344CB8AC3E}">
        <p14:creationId xmlns:p14="http://schemas.microsoft.com/office/powerpoint/2010/main" val="281490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Bibliographie</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3539430"/>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Zusätzliche Informationen und Ressourcen:</a:t>
            </a:r>
          </a:p>
          <a:p>
            <a:pPr marL="285750" indent="-285750">
              <a:buFont typeface="Wingdings" panose="05000000000000000000" pitchFamily="2" charset="2"/>
              <a:buChar char="§"/>
            </a:pPr>
            <a:endParaRPr lang="en-US" sz="1600" dirty="0">
              <a:solidFill>
                <a:prstClr val="black"/>
              </a:solidFill>
              <a:cs typeface="Arial" pitchFamily="34" charset="0"/>
            </a:endParaRPr>
          </a:p>
          <a:p>
            <a:pPr marL="1257300" lvl="2" indent="-342900">
              <a:buFont typeface="+mj-lt"/>
              <a:buAutoNum type="arabicPeriod"/>
            </a:pPr>
            <a:r>
              <a:rPr lang="en-US" sz="1600" dirty="0">
                <a:solidFill>
                  <a:prstClr val="black"/>
                </a:solidFill>
                <a:cs typeface="Arial" pitchFamily="34" charset="0"/>
              </a:rPr>
              <a:t>Muster eines typischen Installations- und Wartungshandbuches des Herstellers, zur Analyse von Informationen (Marke: </a:t>
            </a:r>
            <a:r>
              <a:rPr lang="en-US" sz="1600" dirty="0" err="1">
                <a:solidFill>
                  <a:prstClr val="black"/>
                </a:solidFill>
                <a:cs typeface="Arial" pitchFamily="34" charset="0"/>
              </a:rPr>
              <a:t>Cirrex</a:t>
            </a:r>
            <a:r>
              <a:rPr lang="en-US" sz="1600" dirty="0">
                <a:solidFill>
                  <a:prstClr val="black"/>
                </a:solidFill>
                <a:cs typeface="Arial" pitchFamily="34" charset="0"/>
              </a:rPr>
              <a:t>)</a:t>
            </a:r>
          </a:p>
          <a:p>
            <a:pPr marL="1714500" lvl="3" indent="-342900">
              <a:buFont typeface="Arial" panose="020B0604020202020204" pitchFamily="34" charset="0"/>
              <a:buChar char="•"/>
            </a:pPr>
            <a:r>
              <a:rPr lang="en-US" sz="1600" dirty="0">
                <a:solidFill>
                  <a:prstClr val="black"/>
                </a:solidFill>
                <a:hlinkClick r:id="rId2"/>
              </a:rPr>
              <a:t>Hier</a:t>
            </a:r>
            <a:r>
              <a:rPr lang="en-US" sz="1600" dirty="0">
                <a:solidFill>
                  <a:prstClr val="black"/>
                </a:solidFill>
                <a:cs typeface="Arial" pitchFamily="34" charset="0"/>
              </a:rPr>
              <a:t> verfügbar</a:t>
            </a:r>
            <a:r>
              <a:rPr lang="en-US" sz="1600" dirty="0">
                <a:solidFill>
                  <a:prstClr val="black"/>
                </a:solidFill>
              </a:rPr>
              <a:t>.</a:t>
            </a:r>
          </a:p>
          <a:p>
            <a:pPr marL="1257300" lvl="2" indent="-342900">
              <a:buFont typeface="+mj-lt"/>
              <a:buAutoNum type="arabicPeriod"/>
            </a:pPr>
            <a:r>
              <a:rPr lang="en-US" sz="1600" dirty="0">
                <a:solidFill>
                  <a:prstClr val="black"/>
                </a:solidFill>
                <a:cs typeface="Arial" pitchFamily="34" charset="0"/>
              </a:rPr>
              <a:t>Muster eines typischen Wartungs- und Reparaturbetriebes (Klempnerei), zur Analyse der angebotenen Dienstleistungen und Bedingungen im Zusammenhang mit SWH-Systemen (Firma: BWS)</a:t>
            </a:r>
          </a:p>
          <a:p>
            <a:pPr marL="1714500" lvl="3" indent="-342900">
              <a:buFont typeface="Arial" panose="020B0604020202020204" pitchFamily="34" charset="0"/>
              <a:buChar char="•"/>
            </a:pPr>
            <a:r>
              <a:rPr lang="en-US" sz="1600" dirty="0">
                <a:solidFill>
                  <a:prstClr val="black"/>
                </a:solidFill>
                <a:cs typeface="Arial" pitchFamily="34" charset="0"/>
              </a:rPr>
              <a:t>Website</a:t>
            </a:r>
            <a:r>
              <a:rPr lang="en-US" sz="1600" dirty="0">
                <a:solidFill>
                  <a:prstClr val="black"/>
                </a:solidFill>
                <a:hlinkClick r:id="rId3"/>
              </a:rPr>
              <a:t> Hier</a:t>
            </a:r>
            <a:r>
              <a:rPr lang="en-US" sz="1600" dirty="0">
                <a:solidFill>
                  <a:prstClr val="black"/>
                </a:solidFill>
              </a:rPr>
              <a:t>.</a:t>
            </a:r>
          </a:p>
          <a:p>
            <a:pPr marL="1257300" lvl="2" indent="-342900">
              <a:buFont typeface="+mj-lt"/>
              <a:buAutoNum type="arabicPeriod"/>
            </a:pPr>
            <a:r>
              <a:rPr lang="en-US" sz="1600" dirty="0">
                <a:solidFill>
                  <a:prstClr val="black"/>
                </a:solidFill>
                <a:cs typeface="Arial" pitchFamily="34" charset="0"/>
              </a:rPr>
              <a:t>YouTube Videos über Wartung und Reparatur von SWH (Marke: </a:t>
            </a:r>
            <a:r>
              <a:rPr lang="en-US" sz="1600" dirty="0" err="1">
                <a:solidFill>
                  <a:prstClr val="black"/>
                </a:solidFill>
                <a:cs typeface="Arial" pitchFamily="34" charset="0"/>
              </a:rPr>
              <a:t>SolaHart</a:t>
            </a:r>
            <a:r>
              <a:rPr lang="en-US" sz="1600" dirty="0">
                <a:solidFill>
                  <a:prstClr val="black"/>
                </a:solidFill>
                <a:cs typeface="Arial" pitchFamily="34" charset="0"/>
              </a:rPr>
              <a:t>)</a:t>
            </a:r>
          </a:p>
          <a:p>
            <a:pPr marL="1714500" lvl="3" indent="-342900">
              <a:buFont typeface="Arial" panose="020B0604020202020204" pitchFamily="34" charset="0"/>
              <a:buChar char="•"/>
            </a:pPr>
            <a:r>
              <a:rPr lang="en-US" sz="1600" dirty="0">
                <a:solidFill>
                  <a:prstClr val="black"/>
                </a:solidFill>
                <a:hlinkClick r:id="rId4"/>
              </a:rPr>
              <a:t>Hier</a:t>
            </a:r>
            <a:r>
              <a:rPr lang="en-US" sz="1600" dirty="0">
                <a:solidFill>
                  <a:prstClr val="black"/>
                </a:solidFill>
                <a:cs typeface="Arial" pitchFamily="34" charset="0"/>
              </a:rPr>
              <a:t> verfügbar</a:t>
            </a:r>
            <a:r>
              <a:rPr lang="en-US" sz="1600" dirty="0">
                <a:solidFill>
                  <a:prstClr val="black"/>
                </a:solidFill>
              </a:rPr>
              <a:t>.</a:t>
            </a:r>
          </a:p>
          <a:p>
            <a:pPr marL="1714500" lvl="3" indent="-342900">
              <a:buFont typeface="Arial" panose="020B0604020202020204" pitchFamily="34" charset="0"/>
              <a:buChar char="•"/>
            </a:pPr>
            <a:r>
              <a:rPr lang="en-US" sz="1600" dirty="0">
                <a:solidFill>
                  <a:prstClr val="black"/>
                </a:solidFill>
                <a:hlinkClick r:id="rId5"/>
              </a:rPr>
              <a:t>Hier</a:t>
            </a:r>
            <a:r>
              <a:rPr lang="en-US" sz="1600" dirty="0">
                <a:solidFill>
                  <a:prstClr val="black"/>
                </a:solidFill>
              </a:rPr>
              <a:t> verfügbar.</a:t>
            </a:r>
          </a:p>
          <a:p>
            <a:pPr marL="1257300" lvl="2" indent="-342900">
              <a:buFont typeface="+mj-lt"/>
              <a:buAutoNum type="arabicPeriod"/>
            </a:pPr>
            <a:r>
              <a:rPr lang="en-US" sz="1600" dirty="0">
                <a:solidFill>
                  <a:prstClr val="black"/>
                </a:solidFill>
                <a:cs typeface="Arial" pitchFamily="34" charset="0"/>
              </a:rPr>
              <a:t>Altes Handbuch über Solarthermieanlagen, aber umfassend, und immer noch nützlich. Empfehlenswerte Abschnitte über die Fehlersuche und -behebung.</a:t>
            </a:r>
          </a:p>
          <a:p>
            <a:pPr marL="1714500" lvl="3" indent="-342900">
              <a:buFont typeface="Arial" panose="020B0604020202020204" pitchFamily="34" charset="0"/>
              <a:buChar char="•"/>
            </a:pPr>
            <a:r>
              <a:rPr lang="en-US" sz="1600" dirty="0">
                <a:solidFill>
                  <a:prstClr val="black"/>
                </a:solidFill>
                <a:hlinkClick r:id="rId6"/>
              </a:rPr>
              <a:t>Hier</a:t>
            </a:r>
            <a:r>
              <a:rPr lang="en-US" sz="1600" dirty="0">
                <a:solidFill>
                  <a:prstClr val="black"/>
                </a:solidFill>
                <a:cs typeface="Arial" pitchFamily="34" charset="0"/>
              </a:rPr>
              <a:t> kostenlos erhältlich</a:t>
            </a:r>
            <a:r>
              <a:rPr lang="en-US" sz="1600" dirty="0">
                <a:solidFill>
                  <a:prstClr val="black"/>
                </a:solidFill>
              </a:rPr>
              <a:t>.</a:t>
            </a:r>
          </a:p>
        </p:txBody>
      </p:sp>
    </p:spTree>
    <p:extLst>
      <p:ext uri="{BB962C8B-B14F-4D97-AF65-F5344CB8AC3E}">
        <p14:creationId xmlns:p14="http://schemas.microsoft.com/office/powerpoint/2010/main" val="809516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Ende der Einheit</a:t>
            </a:r>
            <a:endParaRPr lang="el-GR" dirty="0"/>
          </a:p>
        </p:txBody>
      </p:sp>
      <p:sp>
        <p:nvSpPr>
          <p:cNvPr id="5" name="Subtitle 4"/>
          <p:cNvSpPr>
            <a:spLocks noGrp="1"/>
          </p:cNvSpPr>
          <p:nvPr>
            <p:ph type="subTitle" idx="1"/>
          </p:nvPr>
        </p:nvSpPr>
        <p:spPr/>
        <p:txBody>
          <a:bodyPr/>
          <a:lstStyle/>
          <a:p>
            <a:r>
              <a:rPr lang="en-US" dirty="0"/>
              <a:t>Einheit 3.3. Überwachungsplan und vorbeugende und korrigierende Wartung</a:t>
            </a:r>
          </a:p>
        </p:txBody>
      </p:sp>
    </p:spTree>
    <p:extLst>
      <p:ext uri="{BB962C8B-B14F-4D97-AF65-F5344CB8AC3E}">
        <p14:creationId xmlns:p14="http://schemas.microsoft.com/office/powerpoint/2010/main" val="12922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5" y="1557000"/>
            <a:ext cx="2290623" cy="369332"/>
          </a:xfrm>
          <a:prstGeom prst="rect">
            <a:avLst/>
          </a:prstGeom>
        </p:spPr>
        <p:txBody>
          <a:bodyPr wrap="square">
            <a:spAutoFit/>
          </a:bodyPr>
          <a:lstStyle/>
          <a:p>
            <a:pPr marL="285750" indent="-285750">
              <a:buFont typeface="Wingdings" panose="05000000000000000000" pitchFamily="2" charset="2"/>
              <a:buChar char="Ø"/>
            </a:pPr>
            <a:r>
              <a:rPr lang="en-US" b="1" dirty="0"/>
              <a:t>Typen und Ebenen</a:t>
            </a:r>
          </a:p>
        </p:txBody>
      </p:sp>
      <p:sp>
        <p:nvSpPr>
          <p:cNvPr id="5" name="Rectangle 4">
            <a:extLst>
              <a:ext uri="{FF2B5EF4-FFF2-40B4-BE49-F238E27FC236}">
                <a16:creationId xmlns:a16="http://schemas.microsoft.com/office/drawing/2014/main" id="{5BA950B9-E51C-4452-AF6F-E31417431158}"/>
              </a:ext>
            </a:extLst>
          </p:cNvPr>
          <p:cNvSpPr/>
          <p:nvPr/>
        </p:nvSpPr>
        <p:spPr>
          <a:xfrm>
            <a:off x="539999" y="1958906"/>
            <a:ext cx="8568001" cy="954107"/>
          </a:xfrm>
          <a:prstGeom prst="rect">
            <a:avLst/>
          </a:prstGeom>
        </p:spPr>
        <p:txBody>
          <a:bodyPr wrap="square">
            <a:spAutoFit/>
          </a:bodyPr>
          <a:lstStyle/>
          <a:p>
            <a:pPr marL="285750" indent="-285750">
              <a:buFont typeface="Wingdings" panose="05000000000000000000" pitchFamily="2" charset="2"/>
              <a:buChar char="§"/>
            </a:pPr>
            <a:r>
              <a:rPr lang="en-US" sz="1400" dirty="0"/>
              <a:t>In der Industrie werden im Allgemeinen </a:t>
            </a:r>
            <a:r>
              <a:rPr lang="en-US" sz="1400" b="1" dirty="0"/>
              <a:t>vier Instandhaltungsphilosophien </a:t>
            </a:r>
            <a:r>
              <a:rPr lang="en-US" sz="1400" dirty="0"/>
              <a:t>verwendet. Einige davon werden von Firmen angeboten, die sich auf Wartungsdienstleistungen spezialisiert haben. Die Kunden (Unternehmen oder Einzelpersonen) sollten sie als potenzielle </a:t>
            </a:r>
            <a:r>
              <a:rPr lang="en-US" sz="1400" b="1" dirty="0"/>
              <a:t>Instandhaltungsstrategien </a:t>
            </a:r>
            <a:r>
              <a:rPr lang="en-US" sz="1400" dirty="0"/>
              <a:t>betrachten und die </a:t>
            </a:r>
            <a:r>
              <a:rPr lang="en-US" sz="1400" b="1" dirty="0"/>
              <a:t>kostenwirksamste</a:t>
            </a:r>
            <a:r>
              <a:rPr lang="en-US" sz="1400" dirty="0"/>
              <a:t>(n)</a:t>
            </a:r>
            <a:r>
              <a:rPr lang="en-US" sz="1400" b="1" dirty="0"/>
              <a:t> Strategie</a:t>
            </a:r>
            <a:r>
              <a:rPr lang="en-US" sz="1400" dirty="0"/>
              <a:t>(n) suchen.</a:t>
            </a:r>
            <a:endParaRPr lang="en-US" sz="1400" b="1" dirty="0"/>
          </a:p>
        </p:txBody>
      </p:sp>
      <p:sp>
        <p:nvSpPr>
          <p:cNvPr id="6" name="Rectangle 5"/>
          <p:cNvSpPr/>
          <p:nvPr/>
        </p:nvSpPr>
        <p:spPr>
          <a:xfrm>
            <a:off x="3832647" y="2781000"/>
            <a:ext cx="1728000" cy="432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dirty="0"/>
              <a:t>INSTANDHALTUNGSARTEN</a:t>
            </a:r>
          </a:p>
        </p:txBody>
      </p:sp>
      <p:sp>
        <p:nvSpPr>
          <p:cNvPr id="7" name="Rectangle 6"/>
          <p:cNvSpPr/>
          <p:nvPr/>
        </p:nvSpPr>
        <p:spPr>
          <a:xfrm>
            <a:off x="540000" y="3861000"/>
            <a:ext cx="1872000" cy="28800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1400" b="1" dirty="0"/>
              <a:t>KORREKTUR</a:t>
            </a:r>
          </a:p>
        </p:txBody>
      </p:sp>
      <p:sp>
        <p:nvSpPr>
          <p:cNvPr id="8" name="Rectangle 7"/>
          <p:cNvSpPr/>
          <p:nvPr/>
        </p:nvSpPr>
        <p:spPr>
          <a:xfrm>
            <a:off x="2628000" y="3861000"/>
            <a:ext cx="1872000" cy="288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1400" b="1" dirty="0"/>
              <a:t>PRÄVENTIVE</a:t>
            </a:r>
          </a:p>
        </p:txBody>
      </p:sp>
      <p:sp>
        <p:nvSpPr>
          <p:cNvPr id="9" name="Rectangle 8"/>
          <p:cNvSpPr/>
          <p:nvPr/>
        </p:nvSpPr>
        <p:spPr>
          <a:xfrm>
            <a:off x="4716000" y="3861000"/>
            <a:ext cx="1872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1400" b="1" dirty="0"/>
              <a:t>RISIKOBASIERT</a:t>
            </a:r>
          </a:p>
        </p:txBody>
      </p:sp>
      <p:sp>
        <p:nvSpPr>
          <p:cNvPr id="10" name="Rectangle 9"/>
          <p:cNvSpPr/>
          <p:nvPr/>
        </p:nvSpPr>
        <p:spPr>
          <a:xfrm>
            <a:off x="6804000" y="3861000"/>
            <a:ext cx="1872000" cy="288000"/>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1400" b="1" dirty="0"/>
              <a:t>KONDITIONSBASIERT</a:t>
            </a:r>
          </a:p>
        </p:txBody>
      </p:sp>
      <p:cxnSp>
        <p:nvCxnSpPr>
          <p:cNvPr id="12" name="Elbow Connector 11"/>
          <p:cNvCxnSpPr>
            <a:stCxn id="7" idx="0"/>
            <a:endCxn id="6" idx="2"/>
          </p:cNvCxnSpPr>
          <p:nvPr/>
        </p:nvCxnSpPr>
        <p:spPr>
          <a:xfrm rot="5400000" flipH="1" flipV="1">
            <a:off x="2762323" y="1926677"/>
            <a:ext cx="648000" cy="3220647"/>
          </a:xfrm>
          <a:prstGeom prst="bentConnector3">
            <a:avLst/>
          </a:prstGeom>
        </p:spPr>
        <p:style>
          <a:lnRef idx="2">
            <a:schemeClr val="dk1"/>
          </a:lnRef>
          <a:fillRef idx="0">
            <a:schemeClr val="dk1"/>
          </a:fillRef>
          <a:effectRef idx="1">
            <a:schemeClr val="dk1"/>
          </a:effectRef>
          <a:fontRef idx="minor">
            <a:schemeClr val="tx1"/>
          </a:fontRef>
        </p:style>
      </p:cxnSp>
      <p:cxnSp>
        <p:nvCxnSpPr>
          <p:cNvPr id="14" name="Elbow Connector 13"/>
          <p:cNvCxnSpPr>
            <a:stCxn id="8" idx="0"/>
            <a:endCxn id="6" idx="2"/>
          </p:cNvCxnSpPr>
          <p:nvPr/>
        </p:nvCxnSpPr>
        <p:spPr>
          <a:xfrm rot="5400000" flipH="1" flipV="1">
            <a:off x="3806323" y="2970677"/>
            <a:ext cx="648000" cy="1132647"/>
          </a:xfrm>
          <a:prstGeom prst="bentConnector3">
            <a:avLst/>
          </a:prstGeom>
        </p:spPr>
        <p:style>
          <a:lnRef idx="2">
            <a:schemeClr val="dk1"/>
          </a:lnRef>
          <a:fillRef idx="0">
            <a:schemeClr val="dk1"/>
          </a:fillRef>
          <a:effectRef idx="1">
            <a:schemeClr val="dk1"/>
          </a:effectRef>
          <a:fontRef idx="minor">
            <a:schemeClr val="tx1"/>
          </a:fontRef>
        </p:style>
      </p:cxnSp>
      <p:cxnSp>
        <p:nvCxnSpPr>
          <p:cNvPr id="16" name="Elbow Connector 15"/>
          <p:cNvCxnSpPr>
            <a:stCxn id="9" idx="0"/>
            <a:endCxn id="6" idx="2"/>
          </p:cNvCxnSpPr>
          <p:nvPr/>
        </p:nvCxnSpPr>
        <p:spPr>
          <a:xfrm rot="16200000" flipV="1">
            <a:off x="4850324" y="3059323"/>
            <a:ext cx="648000" cy="955353"/>
          </a:xfrm>
          <a:prstGeom prst="bentConnector3">
            <a:avLst/>
          </a:prstGeom>
        </p:spPr>
        <p:style>
          <a:lnRef idx="2">
            <a:schemeClr val="dk1"/>
          </a:lnRef>
          <a:fillRef idx="0">
            <a:schemeClr val="dk1"/>
          </a:fillRef>
          <a:effectRef idx="1">
            <a:schemeClr val="dk1"/>
          </a:effectRef>
          <a:fontRef idx="minor">
            <a:schemeClr val="tx1"/>
          </a:fontRef>
        </p:style>
      </p:cxnSp>
      <p:cxnSp>
        <p:nvCxnSpPr>
          <p:cNvPr id="18" name="Elbow Connector 17"/>
          <p:cNvCxnSpPr>
            <a:stCxn id="10" idx="0"/>
            <a:endCxn id="6" idx="2"/>
          </p:cNvCxnSpPr>
          <p:nvPr/>
        </p:nvCxnSpPr>
        <p:spPr>
          <a:xfrm rot="16200000" flipV="1">
            <a:off x="5894324" y="2015323"/>
            <a:ext cx="648000" cy="3043353"/>
          </a:xfrm>
          <a:prstGeom prst="bentConnector3">
            <a:avLst/>
          </a:prstGeom>
        </p:spPr>
        <p:style>
          <a:lnRef idx="2">
            <a:schemeClr val="dk1"/>
          </a:lnRef>
          <a:fillRef idx="0">
            <a:schemeClr val="dk1"/>
          </a:fillRef>
          <a:effectRef idx="1">
            <a:schemeClr val="dk1"/>
          </a:effectRef>
          <a:fontRef idx="minor">
            <a:schemeClr val="tx1"/>
          </a:fontRef>
        </p:style>
      </p:cxnSp>
      <p:sp>
        <p:nvSpPr>
          <p:cNvPr id="20" name="Rectangle 19"/>
          <p:cNvSpPr/>
          <p:nvPr/>
        </p:nvSpPr>
        <p:spPr>
          <a:xfrm>
            <a:off x="539998" y="4219843"/>
            <a:ext cx="1944001" cy="2087724"/>
          </a:xfrm>
          <a:prstGeom prst="rect">
            <a:avLst/>
          </a:prstGeom>
          <a:solidFill>
            <a:schemeClr val="accent4">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171450" indent="-171450">
              <a:buFont typeface="Arial" panose="020B0604020202020204" pitchFamily="34" charset="0"/>
              <a:buChar char="•"/>
            </a:pPr>
            <a:r>
              <a:rPr lang="en-US" sz="900" b="1" dirty="0"/>
              <a:t>Sie wird nach dem Erkennen einer Anomalie (oder eines Ausfalls) durchgeführt und zielt auf die Wiederherstellung der normalen Betriebsbedingungen ab. </a:t>
            </a:r>
          </a:p>
          <a:p>
            <a:pPr marL="171450" indent="-171450">
              <a:buFont typeface="Arial" panose="020B0604020202020204" pitchFamily="34" charset="0"/>
              <a:buChar char="•"/>
            </a:pPr>
            <a:r>
              <a:rPr lang="en-US" sz="900" dirty="0"/>
              <a:t>Es wird davon ausgegangen, dass die Kosten für Ausfallzeiten und Reparaturen geringer sind als die Kosten für die Aufrechterhaltung eines Wartungsprogramms.</a:t>
            </a:r>
          </a:p>
          <a:p>
            <a:pPr marL="171450" indent="-171450">
              <a:buFont typeface="Arial" panose="020B0604020202020204" pitchFamily="34" charset="0"/>
              <a:buChar char="•"/>
            </a:pPr>
            <a:r>
              <a:rPr lang="en-US" sz="900" dirty="0"/>
              <a:t>Diese Strategie kann kostengünstig sein, bis katastrophale Systemfehler auftreten.</a:t>
            </a:r>
            <a:endParaRPr lang="es-ES" sz="900" dirty="0"/>
          </a:p>
        </p:txBody>
      </p:sp>
      <p:sp>
        <p:nvSpPr>
          <p:cNvPr id="21" name="Rectangle 20"/>
          <p:cNvSpPr/>
          <p:nvPr/>
        </p:nvSpPr>
        <p:spPr>
          <a:xfrm>
            <a:off x="2625373" y="4219843"/>
            <a:ext cx="1872000" cy="2087721"/>
          </a:xfrm>
          <a:prstGeom prst="rect">
            <a:avLst/>
          </a:prstGeom>
          <a:solidFill>
            <a:schemeClr val="accent4">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171450" indent="-171450">
              <a:buFont typeface="Arial" panose="020B0604020202020204" pitchFamily="34" charset="0"/>
              <a:buChar char="•"/>
            </a:pPr>
            <a:r>
              <a:rPr lang="en-US" sz="950" b="1" dirty="0"/>
              <a:t>Sie wird in vorgegebenen Zeitabständen oder nach vorgegebenen Kriterien durchgeführt, um das Ausfallrisiko oder die Leistungsbeeinträchtigung der Anlage zu verringern. </a:t>
            </a:r>
          </a:p>
          <a:p>
            <a:pPr marL="171450" indent="-171450">
              <a:buFont typeface="Arial" panose="020B0604020202020204" pitchFamily="34" charset="0"/>
              <a:buChar char="•"/>
            </a:pPr>
            <a:r>
              <a:rPr lang="en-US" sz="950" dirty="0"/>
              <a:t>Die Wartungszyklen werden entsprechend der Notwendigkeit, das Gerät außer Betrieb zu nehmen, geplant. Die Häufigkeit von Betriebsstörungen wird reduziert.</a:t>
            </a:r>
            <a:endParaRPr lang="es-ES" sz="950" dirty="0"/>
          </a:p>
        </p:txBody>
      </p:sp>
      <p:sp>
        <p:nvSpPr>
          <p:cNvPr id="22" name="Rectangle 21"/>
          <p:cNvSpPr/>
          <p:nvPr/>
        </p:nvSpPr>
        <p:spPr>
          <a:xfrm>
            <a:off x="4710747" y="4219844"/>
            <a:ext cx="1872000" cy="2085246"/>
          </a:xfrm>
          <a:prstGeom prst="rect">
            <a:avLst/>
          </a:prstGeom>
          <a:solidFill>
            <a:schemeClr val="accent4">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171450" indent="-171450">
              <a:buFont typeface="Arial" panose="020B0604020202020204" pitchFamily="34" charset="0"/>
              <a:buChar char="•"/>
            </a:pPr>
            <a:r>
              <a:rPr lang="en-US" sz="950" b="1" dirty="0"/>
              <a:t>Sie erfolgt durch die Integration von Analysen, Maßnahmen und periodischen Tests zur standardmäßigen vorbeugenden Wartung.</a:t>
            </a:r>
          </a:p>
          <a:p>
            <a:pPr marL="171450" indent="-171450">
              <a:buFont typeface="Arial" panose="020B0604020202020204" pitchFamily="34" charset="0"/>
              <a:buChar char="•"/>
            </a:pPr>
            <a:r>
              <a:rPr lang="en-US" sz="950" dirty="0"/>
              <a:t>Die Instandhaltungsressourcen werden je nach Risiko zugewiesen.</a:t>
            </a:r>
          </a:p>
          <a:p>
            <a:pPr marL="171450" indent="-171450">
              <a:buFont typeface="Arial" panose="020B0604020202020204" pitchFamily="34" charset="0"/>
              <a:buChar char="•"/>
            </a:pPr>
            <a:r>
              <a:rPr lang="en-US" sz="950" dirty="0"/>
              <a:t>Alle Geräte, die anormale Werte aufweisen, werden überholt oder ersetzt. Auf diese Weise ist es möglich, die Nutzungsdauer zu verlängern.</a:t>
            </a:r>
          </a:p>
        </p:txBody>
      </p:sp>
      <p:sp>
        <p:nvSpPr>
          <p:cNvPr id="23" name="Rectangle 22"/>
          <p:cNvSpPr/>
          <p:nvPr/>
        </p:nvSpPr>
        <p:spPr>
          <a:xfrm>
            <a:off x="6804000" y="4219844"/>
            <a:ext cx="1872000" cy="2088882"/>
          </a:xfrm>
          <a:prstGeom prst="rect">
            <a:avLst/>
          </a:prstGeom>
          <a:solidFill>
            <a:schemeClr val="accent4">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171450" indent="-171450">
              <a:buFont typeface="Arial" panose="020B0604020202020204" pitchFamily="34" charset="0"/>
              <a:buChar char="•"/>
            </a:pPr>
            <a:r>
              <a:rPr lang="en-US" sz="950" b="1" dirty="0"/>
              <a:t>Sie basiert auf der Überwachung der Geräteleistung und der Kontrolle der Korrekturmaßnahmen.</a:t>
            </a:r>
          </a:p>
          <a:p>
            <a:pPr marL="171450" indent="-171450">
              <a:buFont typeface="Arial" panose="020B0604020202020204" pitchFamily="34" charset="0"/>
              <a:buChar char="•"/>
            </a:pPr>
            <a:r>
              <a:rPr lang="en-US" sz="950" dirty="0"/>
              <a:t>Eine Wartung wird durchgeführt, wenn bestimmte Indikatoren die Verschlechterung der Anlage signalisieren und die Ausfallwahrscheinlichkeit steigt. Langfristig reduziert diese Strategie die Wartungskosten erheblich.</a:t>
            </a:r>
            <a:endParaRPr lang="es-ES" sz="950" dirty="0"/>
          </a:p>
        </p:txBody>
      </p:sp>
      <p:sp>
        <p:nvSpPr>
          <p:cNvPr id="30" name="Rectangle 29"/>
          <p:cNvSpPr/>
          <p:nvPr/>
        </p:nvSpPr>
        <p:spPr>
          <a:xfrm>
            <a:off x="580110" y="3291297"/>
            <a:ext cx="1975890" cy="253916"/>
          </a:xfrm>
          <a:prstGeom prst="rect">
            <a:avLst/>
          </a:prstGeom>
        </p:spPr>
        <p:txBody>
          <a:bodyPr wrap="square">
            <a:spAutoFit/>
          </a:bodyPr>
          <a:lstStyle/>
          <a:p>
            <a:r>
              <a:rPr lang="en-US" sz="1050" dirty="0">
                <a:solidFill>
                  <a:prstClr val="black"/>
                </a:solidFill>
              </a:rPr>
              <a:t>"Panne" oder Notfallwartung</a:t>
            </a:r>
            <a:endParaRPr lang="es-ES" sz="1050" dirty="0"/>
          </a:p>
        </p:txBody>
      </p:sp>
      <p:sp>
        <p:nvSpPr>
          <p:cNvPr id="31" name="Rectangle 30"/>
          <p:cNvSpPr/>
          <p:nvPr/>
        </p:nvSpPr>
        <p:spPr>
          <a:xfrm>
            <a:off x="6916109" y="3279203"/>
            <a:ext cx="1872000" cy="253916"/>
          </a:xfrm>
          <a:prstGeom prst="rect">
            <a:avLst/>
          </a:prstGeom>
        </p:spPr>
        <p:txBody>
          <a:bodyPr wrap="square">
            <a:spAutoFit/>
          </a:bodyPr>
          <a:lstStyle/>
          <a:p>
            <a:r>
              <a:rPr lang="en-US" sz="1050" dirty="0">
                <a:solidFill>
                  <a:prstClr val="black"/>
                </a:solidFill>
              </a:rPr>
              <a:t>"Vorausschauende" Wartung</a:t>
            </a:r>
            <a:endParaRPr lang="es-ES" sz="1050" dirty="0"/>
          </a:p>
        </p:txBody>
      </p:sp>
      <p:sp>
        <p:nvSpPr>
          <p:cNvPr id="32" name="Rectangle 31"/>
          <p:cNvSpPr/>
          <p:nvPr/>
        </p:nvSpPr>
        <p:spPr>
          <a:xfrm>
            <a:off x="2723539" y="3273143"/>
            <a:ext cx="1704461" cy="253916"/>
          </a:xfrm>
          <a:prstGeom prst="rect">
            <a:avLst/>
          </a:prstGeom>
        </p:spPr>
        <p:txBody>
          <a:bodyPr wrap="square">
            <a:spAutoFit/>
          </a:bodyPr>
          <a:lstStyle/>
          <a:p>
            <a:r>
              <a:rPr lang="en-US" sz="1050" dirty="0">
                <a:solidFill>
                  <a:prstClr val="black"/>
                </a:solidFill>
              </a:rPr>
              <a:t>"Zeitabhängige" Wartung</a:t>
            </a:r>
            <a:endParaRPr lang="es-ES" sz="1050" dirty="0"/>
          </a:p>
        </p:txBody>
      </p:sp>
    </p:spTree>
    <p:extLst>
      <p:ext uri="{BB962C8B-B14F-4D97-AF65-F5344CB8AC3E}">
        <p14:creationId xmlns:p14="http://schemas.microsoft.com/office/powerpoint/2010/main" val="182513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2483084" cy="369332"/>
          </a:xfrm>
          <a:prstGeom prst="rect">
            <a:avLst/>
          </a:prstGeom>
        </p:spPr>
        <p:txBody>
          <a:bodyPr wrap="square">
            <a:spAutoFit/>
          </a:bodyPr>
          <a:lstStyle/>
          <a:p>
            <a:pPr marL="285750" indent="-285750">
              <a:buFont typeface="Wingdings" panose="05000000000000000000" pitchFamily="2" charset="2"/>
              <a:buChar char="Ø"/>
            </a:pPr>
            <a:r>
              <a:rPr lang="en-US" b="1" dirty="0"/>
              <a:t>Typen und Ebenen</a:t>
            </a:r>
          </a:p>
        </p:txBody>
      </p:sp>
      <p:pic>
        <p:nvPicPr>
          <p:cNvPr id="5" name="Picture 4"/>
          <p:cNvPicPr>
            <a:picLocks noChangeAspect="1"/>
          </p:cNvPicPr>
          <p:nvPr/>
        </p:nvPicPr>
        <p:blipFill>
          <a:blip r:embed="rId2"/>
          <a:stretch>
            <a:fillRect/>
          </a:stretch>
        </p:blipFill>
        <p:spPr>
          <a:xfrm>
            <a:off x="4017422" y="3141000"/>
            <a:ext cx="4647559" cy="3172040"/>
          </a:xfrm>
          <a:prstGeom prst="rect">
            <a:avLst/>
          </a:prstGeom>
          <a:ln>
            <a:solidFill>
              <a:schemeClr val="tx1"/>
            </a:solidFill>
          </a:ln>
        </p:spPr>
      </p:pic>
      <p:sp>
        <p:nvSpPr>
          <p:cNvPr id="6" name="Rectangle 5">
            <a:extLst>
              <a:ext uri="{FF2B5EF4-FFF2-40B4-BE49-F238E27FC236}">
                <a16:creationId xmlns:a16="http://schemas.microsoft.com/office/drawing/2014/main" id="{5BA950B9-E51C-4452-AF6F-E31417431158}"/>
              </a:ext>
            </a:extLst>
          </p:cNvPr>
          <p:cNvSpPr/>
          <p:nvPr/>
        </p:nvSpPr>
        <p:spPr>
          <a:xfrm>
            <a:off x="717606" y="1958906"/>
            <a:ext cx="7958082" cy="1169551"/>
          </a:xfrm>
          <a:prstGeom prst="rect">
            <a:avLst/>
          </a:prstGeom>
        </p:spPr>
        <p:txBody>
          <a:bodyPr wrap="square">
            <a:spAutoFit/>
          </a:bodyPr>
          <a:lstStyle/>
          <a:p>
            <a:pPr marL="285750" indent="-285750">
              <a:buFont typeface="Wingdings" panose="05000000000000000000" pitchFamily="2" charset="2"/>
              <a:buChar char="§"/>
            </a:pPr>
            <a:r>
              <a:rPr lang="en-US" sz="1400" dirty="0"/>
              <a:t>Wenn die Verluste durch den Ausfall von Geräten nicht sehr groß sind, die Ausfälle erwartungsgemäß gering sind und die Reparaturkosten bezahlbar sind, greift man auf die korrektive Wartung zurück. </a:t>
            </a:r>
          </a:p>
          <a:p>
            <a:pPr marL="285750" indent="-285750">
              <a:buFont typeface="Wingdings" panose="05000000000000000000" pitchFamily="2" charset="2"/>
              <a:buChar char="§"/>
            </a:pPr>
            <a:r>
              <a:rPr lang="en-US" sz="1400" dirty="0"/>
              <a:t>Dies ist nicht der Fall bei verfahrenstechnischen Anlagen in der Industrie, im Versorgungsbereich und bei kritischen Systemen, die in vielen anderen Zusammenhängen eingesetzt werden (z.B. thermische Anlagen in Gebäuden), die zudem reguliert sind. </a:t>
            </a:r>
          </a:p>
        </p:txBody>
      </p:sp>
      <p:sp>
        <p:nvSpPr>
          <p:cNvPr id="7" name="Rectangle 6">
            <a:extLst>
              <a:ext uri="{FF2B5EF4-FFF2-40B4-BE49-F238E27FC236}">
                <a16:creationId xmlns:a16="http://schemas.microsoft.com/office/drawing/2014/main" id="{5BA950B9-E51C-4452-AF6F-E31417431158}"/>
              </a:ext>
            </a:extLst>
          </p:cNvPr>
          <p:cNvSpPr/>
          <p:nvPr/>
        </p:nvSpPr>
        <p:spPr>
          <a:xfrm>
            <a:off x="717606" y="3069000"/>
            <a:ext cx="3299816" cy="2893100"/>
          </a:xfrm>
          <a:prstGeom prst="rect">
            <a:avLst/>
          </a:prstGeom>
        </p:spPr>
        <p:txBody>
          <a:bodyPr wrap="square">
            <a:spAutoFit/>
          </a:bodyPr>
          <a:lstStyle/>
          <a:p>
            <a:pPr marL="285750" indent="-285750">
              <a:buFont typeface="Wingdings" panose="05000000000000000000" pitchFamily="2" charset="2"/>
              <a:buChar char="§"/>
            </a:pPr>
            <a:r>
              <a:rPr lang="en-US" sz="1400" b="1" dirty="0"/>
              <a:t>Der Schaden durch Ausfälle ist bei mehreren Aufträgen hoch, so dass die grundsätzliche Option eine Mischung aus Vorbeugung und Korrektur ist, die auf lange Sicht kostengünstiger ist</a:t>
            </a:r>
            <a:r>
              <a:rPr lang="en-US" sz="1400" dirty="0"/>
              <a:t>. </a:t>
            </a:r>
          </a:p>
          <a:p>
            <a:pPr marL="285750" indent="-285750">
              <a:buFont typeface="Wingdings" panose="05000000000000000000" pitchFamily="2" charset="2"/>
              <a:buChar char="§"/>
            </a:pPr>
            <a:r>
              <a:rPr lang="en-US" sz="1400" dirty="0"/>
              <a:t>Risiko- und zustandsorientierte Instandhaltung sind Neuerungen, die in allgemeine Schemata der vorbeugenden Instandhaltung für besonders kritische Systeme aufgenommen wurden, aber auch auf einer grundlegenden Ebene anwendbar sind. </a:t>
            </a:r>
          </a:p>
        </p:txBody>
      </p:sp>
    </p:spTree>
    <p:extLst>
      <p:ext uri="{BB962C8B-B14F-4D97-AF65-F5344CB8AC3E}">
        <p14:creationId xmlns:p14="http://schemas.microsoft.com/office/powerpoint/2010/main" val="62150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EF9F5"/>
              </a:clrFrom>
              <a:clrTo>
                <a:srgbClr val="FEF9F5">
                  <a:alpha val="0"/>
                </a:srgbClr>
              </a:clrTo>
            </a:clrChange>
            <a:lum bright="70000" contrast="-70000"/>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946585" y="1407982"/>
            <a:ext cx="7369415" cy="4959450"/>
          </a:xfrm>
          <a:prstGeom prst="rect">
            <a:avLst/>
          </a:prstGeom>
          <a:ln>
            <a:solidFill>
              <a:schemeClr val="bg1"/>
            </a:solidFill>
          </a:ln>
        </p:spPr>
      </p:pic>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2483084" cy="369332"/>
          </a:xfrm>
          <a:prstGeom prst="rect">
            <a:avLst/>
          </a:prstGeom>
        </p:spPr>
        <p:txBody>
          <a:bodyPr wrap="square">
            <a:spAutoFit/>
          </a:bodyPr>
          <a:lstStyle/>
          <a:p>
            <a:pPr marL="285750" indent="-285750">
              <a:buFont typeface="Wingdings" panose="05000000000000000000" pitchFamily="2" charset="2"/>
              <a:buChar char="Ø"/>
            </a:pPr>
            <a:r>
              <a:rPr lang="en-US" b="1" dirty="0"/>
              <a:t>Typen und Ebenen</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958906"/>
            <a:ext cx="8174394" cy="4185761"/>
          </a:xfrm>
          <a:prstGeom prst="rect">
            <a:avLst/>
          </a:prstGeom>
        </p:spPr>
        <p:txBody>
          <a:bodyPr wrap="square">
            <a:spAutoFit/>
          </a:bodyPr>
          <a:lstStyle/>
          <a:p>
            <a:pPr marL="285750" indent="-285750">
              <a:buFont typeface="Wingdings" panose="05000000000000000000" pitchFamily="2" charset="2"/>
              <a:buChar char="§"/>
            </a:pPr>
            <a:r>
              <a:rPr lang="en-US" sz="1400" dirty="0"/>
              <a:t>Grundlegende korrigierende und vorbeugende Wartungsaktivitäten werden oft nach </a:t>
            </a:r>
            <a:r>
              <a:rPr lang="en-US" sz="1400" b="1" dirty="0"/>
              <a:t>Komplexitätsstufen</a:t>
            </a:r>
            <a:r>
              <a:rPr lang="en-US" sz="1400" dirty="0"/>
              <a:t> klassifiziert, wobei </a:t>
            </a:r>
            <a:r>
              <a:rPr lang="en-US" sz="1400" b="1" dirty="0"/>
              <a:t>jede Stufe den Bedarf an mehr spezialisiertem Wissen </a:t>
            </a:r>
            <a:r>
              <a:rPr lang="en-US" sz="1400" dirty="0"/>
              <a:t>(und Training)</a:t>
            </a:r>
            <a:r>
              <a:rPr lang="en-US" sz="1400" b="1" dirty="0"/>
              <a:t> anzeigt</a:t>
            </a:r>
            <a:r>
              <a:rPr lang="en-US" sz="1400" dirty="0"/>
              <a:t>, um Prozeduren, Diagnosen, Reparaturen, Nachrüstungen usw. erfolgreich durchzuführen. Dies ist eine nützliche Praxis für Instandhaltungsmanager, die das richtige Personal am richtigen Ort einsetzen können, um die Gesamtproduktivität zu verbessern.</a:t>
            </a:r>
          </a:p>
          <a:p>
            <a:pPr marL="285750" indent="-285750">
              <a:buFont typeface="Wingdings" panose="05000000000000000000" pitchFamily="2" charset="2"/>
              <a:buChar char="§"/>
            </a:pPr>
            <a:r>
              <a:rPr lang="en-US" sz="1400" b="1" dirty="0"/>
              <a:t>KORREKTIVE WARTUNGSEBENEN:</a:t>
            </a:r>
          </a:p>
          <a:p>
            <a:pPr marL="539750" lvl="1" indent="-285750">
              <a:buFont typeface="Symbol" panose="05050102010706020507" pitchFamily="18" charset="2"/>
              <a:buChar char="-"/>
            </a:pPr>
            <a:r>
              <a:rPr lang="en-US" sz="1400" dirty="0"/>
              <a:t>Stufe I. Austausch und Reparatur von kaputten, verschlissenen, veralteten einfachen und zugänglichen Teilen.</a:t>
            </a:r>
          </a:p>
          <a:p>
            <a:pPr marL="539750" lvl="1" indent="-285750">
              <a:buFont typeface="Symbol" panose="05050102010706020507" pitchFamily="18" charset="2"/>
              <a:buChar char="-"/>
            </a:pPr>
            <a:r>
              <a:rPr lang="en-US" sz="1400" dirty="0"/>
              <a:t>Die Stufen II, III, IV. Reparieren und Ersetzen mit Hilfe von Methoden und Werkzeugen zur Fehlersuche.</a:t>
            </a:r>
          </a:p>
          <a:p>
            <a:pPr marL="539750" lvl="1" indent="-285750">
              <a:buFont typeface="Symbol" panose="05050102010706020507" pitchFamily="18" charset="2"/>
              <a:buChar char="-"/>
            </a:pPr>
            <a:r>
              <a:rPr lang="en-US" sz="1400" dirty="0"/>
              <a:t>Stufe V. Es handelt sich um die Überholung von Großgeräten, die Nachrüstung komplexer Anlagen usw.</a:t>
            </a:r>
          </a:p>
          <a:p>
            <a:pPr marL="285750" indent="-285750">
              <a:buFont typeface="Wingdings" panose="05000000000000000000" pitchFamily="2" charset="2"/>
              <a:buChar char="§"/>
            </a:pPr>
            <a:r>
              <a:rPr lang="en-US" sz="1400" b="1" dirty="0"/>
              <a:t>PRÄVENTIVE WARTUNGSARBEITEN</a:t>
            </a:r>
            <a:r>
              <a:rPr lang="en-US" sz="1400" dirty="0"/>
              <a:t>:</a:t>
            </a:r>
          </a:p>
          <a:p>
            <a:pPr marL="539750" lvl="1" indent="-285750">
              <a:buFont typeface="Symbol" panose="05050102010706020507" pitchFamily="18" charset="2"/>
              <a:buChar char="-"/>
            </a:pPr>
            <a:r>
              <a:rPr lang="en-US" sz="1400" dirty="0"/>
              <a:t>Stufe I. Grundlegende Aufgaben, wie z.B. Reinigung oder Schmierung, die einfach und sicher durchgeführt werden können.</a:t>
            </a:r>
          </a:p>
          <a:p>
            <a:pPr marL="539750" lvl="1" indent="-285750">
              <a:buFont typeface="Symbol" panose="05050102010706020507" pitchFamily="18" charset="2"/>
              <a:buChar char="-"/>
            </a:pPr>
            <a:r>
              <a:rPr lang="en-US" sz="1400" dirty="0"/>
              <a:t>Die Stufen II, III, IV. Diese Ebenen stellen vorbeugende Wartungsaufgaben mit immer komplexeren Verfahren dar, die eigene qualifizierte Techniker erfordern, die mit detaillierten Verfahren arbeiten. Beispiele: Eingreifende Aufgaben und risiko- oder konditionsbasierte Praktiken.</a:t>
            </a:r>
          </a:p>
          <a:p>
            <a:pPr marL="539750" lvl="1" indent="-285750">
              <a:buFont typeface="Symbol" panose="05050102010706020507" pitchFamily="18" charset="2"/>
              <a:buChar char="-"/>
            </a:pPr>
            <a:r>
              <a:rPr lang="en-US" sz="1400" dirty="0"/>
              <a:t>Stufe V. Sie umfasst hochspezialisierte Verfahren und Geräte, die normalerweise nur über Gerätehersteller und Supportsysteme von Drittanbietern erhältlich sind, und kann die Demontage und Aufrüstung kompletter Systeme usw. erfordern.</a:t>
            </a:r>
            <a:endParaRPr lang="en-US" sz="1400" b="1" dirty="0"/>
          </a:p>
        </p:txBody>
      </p:sp>
    </p:spTree>
    <p:extLst>
      <p:ext uri="{BB962C8B-B14F-4D97-AF65-F5344CB8AC3E}">
        <p14:creationId xmlns:p14="http://schemas.microsoft.com/office/powerpoint/2010/main" val="3373664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n-US" b="1" dirty="0"/>
              <a:t>Einige naheliegende Konzepte und Begriffe</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958906"/>
            <a:ext cx="6230394" cy="4524315"/>
          </a:xfrm>
          <a:prstGeom prst="rect">
            <a:avLst/>
          </a:prstGeom>
        </p:spPr>
        <p:txBody>
          <a:bodyPr wrap="square">
            <a:spAutoFit/>
          </a:bodyPr>
          <a:lstStyle/>
          <a:p>
            <a:pPr marL="285750" indent="-285750">
              <a:buFont typeface="Wingdings" panose="05000000000000000000" pitchFamily="2" charset="2"/>
              <a:buChar char="§"/>
            </a:pPr>
            <a:r>
              <a:rPr lang="en-US" sz="1400" b="1" dirty="0"/>
              <a:t>WARTUNG UND INSTANDHALTUNG</a:t>
            </a:r>
            <a:r>
              <a:rPr lang="en-US" sz="1400" dirty="0"/>
              <a:t>. Es sind die gleichen. Wartung ist eine Maßnahme, die durchgeführt wird, um ein System funktionsfähig zu halten, während die Wartung die Durchführung von Wartungsarbeiten an etwas ist.</a:t>
            </a:r>
          </a:p>
          <a:p>
            <a:pPr marL="285750" indent="-285750">
              <a:buFont typeface="Wingdings" panose="05000000000000000000" pitchFamily="2" charset="2"/>
              <a:buChar char="§"/>
            </a:pPr>
            <a:r>
              <a:rPr lang="en-US" sz="1400" b="1" dirty="0"/>
              <a:t>WARTUNG UND REPARATUR</a:t>
            </a:r>
            <a:r>
              <a:rPr lang="en-US" sz="1400" dirty="0"/>
              <a:t>. In einigen Kontexten wird Wartung als Bezug auf vorbeugende Wartungsmaßnahmen und Reparatur als Bezug auf korrigierende Wartungsmaßnahmen verwendet. </a:t>
            </a:r>
          </a:p>
          <a:p>
            <a:pPr marL="285750" indent="-285750">
              <a:buFont typeface="Wingdings" panose="05000000000000000000" pitchFamily="2" charset="2"/>
              <a:buChar char="§"/>
            </a:pPr>
            <a:r>
              <a:rPr lang="en-US" sz="1400" b="1" dirty="0"/>
              <a:t>FEHLERBEHEBUNG UND REPARATUR</a:t>
            </a:r>
            <a:r>
              <a:rPr lang="en-US" sz="1400" dirty="0"/>
              <a:t>. Unter Fehlerbehebung versteht man die logische, systematische Suche nach der Ursache eines Problems, um es zu lösen. Bei der Reparatur eines ausgefallenen Systems oder Teils ist die Fehlersuche die Phase der "Diagnose", d.h. die systematische Identifizierung des Problems und seiner Ursachen anhand der Symptome und die anschließenden Korrekturmaßnahmen. Die Reparatur ist die Anwendung der vorgeschriebenen Lösung und die Bestätigung, dass sie das System wieder in seinen Betriebszustand versetzt.</a:t>
            </a:r>
          </a:p>
          <a:p>
            <a:pPr marL="285750" indent="-285750">
              <a:buFont typeface="Wingdings" panose="05000000000000000000" pitchFamily="2" charset="2"/>
              <a:buChar char="§"/>
            </a:pPr>
            <a:r>
              <a:rPr lang="en-US" sz="1400" b="1" dirty="0"/>
              <a:t>REPARIEREN, ERSETZEN ODER NACHRÜSTEN</a:t>
            </a:r>
            <a:r>
              <a:rPr lang="en-US" sz="1400" dirty="0"/>
              <a:t>. Bei der Wartung muss oft entschieden werden, was (wirtschaftlich) am besten ist: Reparatur (das kaputte System oder Teil), Austausch (das kaputte Teil oder System durch ein neues ersetzen) oder Nachrüstung (Verbesserung, Aufrüstung, Überholung, Überholung des Systems/Teils). </a:t>
            </a:r>
          </a:p>
          <a:p>
            <a:pPr marL="285750" indent="-285750">
              <a:buFont typeface="Wingdings" panose="05000000000000000000" pitchFamily="2" charset="2"/>
              <a:buChar char="§"/>
            </a:pPr>
            <a:endParaRPr lang="en-US" sz="1400" dirty="0"/>
          </a:p>
        </p:txBody>
      </p:sp>
      <p:pic>
        <p:nvPicPr>
          <p:cNvPr id="7" name="Picture 6"/>
          <p:cNvPicPr>
            <a:picLocks noChangeAspect="1"/>
          </p:cNvPicPr>
          <p:nvPr/>
        </p:nvPicPr>
        <p:blipFill>
          <a:blip r:embed="rId2"/>
          <a:stretch>
            <a:fillRect/>
          </a:stretch>
        </p:blipFill>
        <p:spPr>
          <a:xfrm>
            <a:off x="6876000" y="2133000"/>
            <a:ext cx="1814375" cy="3727319"/>
          </a:xfrm>
          <a:prstGeom prst="rect">
            <a:avLst/>
          </a:prstGeom>
        </p:spPr>
      </p:pic>
    </p:spTree>
    <p:extLst>
      <p:ext uri="{BB962C8B-B14F-4D97-AF65-F5344CB8AC3E}">
        <p14:creationId xmlns:p14="http://schemas.microsoft.com/office/powerpoint/2010/main" val="3188595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2000" y="4293000"/>
            <a:ext cx="8063688" cy="1938992"/>
          </a:xfrm>
          <a:prstGeom prst="rect">
            <a:avLst/>
          </a:prstGeom>
        </p:spPr>
        <p:txBody>
          <a:bodyPr wrap="square">
            <a:spAutoFit/>
          </a:bodyPr>
          <a:lstStyle/>
          <a:p>
            <a:pPr marL="285750" lvl="0" indent="-285750">
              <a:buFont typeface="Wingdings" panose="05000000000000000000" pitchFamily="2" charset="2"/>
              <a:buChar char="§"/>
            </a:pPr>
            <a:r>
              <a:rPr lang="en-US" sz="1200" b="1" dirty="0">
                <a:solidFill>
                  <a:prstClr val="black"/>
                </a:solidFill>
              </a:rPr>
              <a:t>PROBLEMLÖSUNG</a:t>
            </a:r>
            <a:r>
              <a:rPr lang="en-US" sz="1200" dirty="0">
                <a:solidFill>
                  <a:prstClr val="black"/>
                </a:solidFill>
              </a:rPr>
              <a:t>. Probleme werden gelöst, wenn </a:t>
            </a:r>
            <a:r>
              <a:rPr lang="en-US" sz="1200" b="1" dirty="0">
                <a:solidFill>
                  <a:prstClr val="black"/>
                </a:solidFill>
              </a:rPr>
              <a:t>praktikable "Wege" </a:t>
            </a:r>
            <a:r>
              <a:rPr lang="en-US" sz="1200" dirty="0">
                <a:solidFill>
                  <a:prstClr val="black"/>
                </a:solidFill>
              </a:rPr>
              <a:t>zu den gewünschten Zuständen gebaut werden.</a:t>
            </a:r>
          </a:p>
          <a:p>
            <a:pPr marL="285750" lvl="0" indent="-285750">
              <a:buFont typeface="Wingdings" panose="05000000000000000000" pitchFamily="2" charset="2"/>
              <a:buChar char="§"/>
            </a:pPr>
            <a:r>
              <a:rPr lang="en-US" sz="1200" b="1" dirty="0">
                <a:solidFill>
                  <a:prstClr val="black"/>
                </a:solidFill>
              </a:rPr>
              <a:t>BEISPIEL. </a:t>
            </a:r>
            <a:r>
              <a:rPr lang="en-US" sz="1200" dirty="0">
                <a:solidFill>
                  <a:prstClr val="black"/>
                </a:solidFill>
              </a:rPr>
              <a:t>Ausgangszustand: gebrochener Arm, Endzustand: Arm verheilt, Lösung: Armgips verwenden.</a:t>
            </a:r>
          </a:p>
          <a:p>
            <a:pPr marL="285750" lvl="0" indent="-285750">
              <a:buFont typeface="Wingdings" panose="05000000000000000000" pitchFamily="2" charset="2"/>
              <a:buChar char="§"/>
            </a:pPr>
            <a:r>
              <a:rPr lang="en-US" sz="1200" b="1" dirty="0">
                <a:solidFill>
                  <a:prstClr val="black"/>
                </a:solidFill>
              </a:rPr>
              <a:t>STÖRUNGEN, FEHLERFINDUNG und REPARATUR sind eine Art von PROBLEMLÖSUNG:</a:t>
            </a:r>
            <a:endParaRPr lang="en-US" sz="1200" dirty="0">
              <a:solidFill>
                <a:prstClr val="black"/>
              </a:solidFill>
            </a:endParaRPr>
          </a:p>
          <a:p>
            <a:pPr marL="628650" lvl="1" indent="-285750">
              <a:buFont typeface="Symbol" panose="05050102010706020507" pitchFamily="18" charset="2"/>
              <a:buChar char="-"/>
            </a:pPr>
            <a:r>
              <a:rPr lang="en-US" sz="1200" b="1" dirty="0">
                <a:solidFill>
                  <a:prstClr val="black"/>
                </a:solidFill>
              </a:rPr>
              <a:t>I. Identifizieren Sie das Problem. </a:t>
            </a:r>
            <a:r>
              <a:rPr lang="en-US" sz="1200" dirty="0">
                <a:solidFill>
                  <a:prstClr val="black"/>
                </a:solidFill>
              </a:rPr>
              <a:t>Zunächst ist zu überprüfen, ob ein Problem vorliegt und dieses zu typisieren (Erfahrung).</a:t>
            </a:r>
          </a:p>
          <a:p>
            <a:pPr marL="628650" lvl="1" indent="-285750">
              <a:buFont typeface="Symbol" panose="05050102010706020507" pitchFamily="18" charset="2"/>
              <a:buChar char="-"/>
            </a:pPr>
            <a:r>
              <a:rPr lang="en-US" sz="1200" b="1" dirty="0">
                <a:solidFill>
                  <a:prstClr val="black"/>
                </a:solidFill>
              </a:rPr>
              <a:t>II. Diagnostizieren Sie das Problem. </a:t>
            </a:r>
            <a:r>
              <a:rPr lang="en-US" sz="1200" dirty="0">
                <a:solidFill>
                  <a:prstClr val="black"/>
                </a:solidFill>
              </a:rPr>
              <a:t>Sobald sie identifiziert ist, ist es an der Zeit, Informationen zu sammeln, die gesammelten Informationen zu analysieren und einen Lösungsvorschlag (den "Weg") zu erarbeiten. </a:t>
            </a:r>
          </a:p>
          <a:p>
            <a:pPr marL="628650" lvl="1" indent="-285750">
              <a:buFont typeface="Symbol" panose="05050102010706020507" pitchFamily="18" charset="2"/>
              <a:buChar char="-"/>
            </a:pPr>
            <a:r>
              <a:rPr lang="en-US" sz="1200" b="1" dirty="0">
                <a:solidFill>
                  <a:prstClr val="black"/>
                </a:solidFill>
              </a:rPr>
              <a:t>III. Lösen Sie das Problem. </a:t>
            </a:r>
            <a:r>
              <a:rPr lang="en-US" sz="1200" dirty="0">
                <a:solidFill>
                  <a:prstClr val="black"/>
                </a:solidFill>
              </a:rPr>
              <a:t>Zum Schluss wird die vorgeschlagene Lösung implementiert und getestet, ob sie funktioniert. Wenn ja, Problem gelöst. Wenn nicht, gehen Sie zurück und schlagen Sie eine andere und informierte Lösung vor. </a:t>
            </a:r>
          </a:p>
        </p:txBody>
      </p:sp>
      <p:sp>
        <p:nvSpPr>
          <p:cNvPr id="2" name="Title 1"/>
          <p:cNvSpPr>
            <a:spLocks noGrp="1"/>
          </p:cNvSpPr>
          <p:nvPr>
            <p:ph type="title"/>
          </p:nvPr>
        </p:nvSpPr>
        <p:spPr/>
        <p:txBody>
          <a:bodyPr/>
          <a:lstStyle/>
          <a:p>
            <a:r>
              <a:rPr lang="en-US" b="1" dirty="0"/>
              <a:t>1. Einige Grundbegriffe der Instandhaltung</a:t>
            </a:r>
            <a:endParaRPr lang="es-ES"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4139084" cy="369332"/>
          </a:xfrm>
          <a:prstGeom prst="rect">
            <a:avLst/>
          </a:prstGeom>
        </p:spPr>
        <p:txBody>
          <a:bodyPr wrap="square">
            <a:spAutoFit/>
          </a:bodyPr>
          <a:lstStyle/>
          <a:p>
            <a:pPr marL="285750" indent="-285750">
              <a:buFont typeface="Wingdings" panose="05000000000000000000" pitchFamily="2" charset="2"/>
              <a:buChar char="Ø"/>
            </a:pPr>
            <a:r>
              <a:rPr lang="en-US" b="1" dirty="0"/>
              <a:t>Der allgemeine Fehlersuchprozess</a:t>
            </a:r>
          </a:p>
        </p:txBody>
      </p:sp>
      <p:pic>
        <p:nvPicPr>
          <p:cNvPr id="10" name="Picture 9"/>
          <p:cNvPicPr>
            <a:picLocks noChangeAspect="1"/>
          </p:cNvPicPr>
          <p:nvPr/>
        </p:nvPicPr>
        <p:blipFill>
          <a:blip r:embed="rId2"/>
          <a:stretch>
            <a:fillRect/>
          </a:stretch>
        </p:blipFill>
        <p:spPr>
          <a:xfrm>
            <a:off x="756000" y="2061000"/>
            <a:ext cx="4971429" cy="2095238"/>
          </a:xfrm>
          <a:prstGeom prst="rect">
            <a:avLst/>
          </a:prstGeom>
          <a:ln>
            <a:solidFill>
              <a:schemeClr val="tx1"/>
            </a:solidFill>
          </a:ln>
        </p:spPr>
      </p:pic>
      <p:sp>
        <p:nvSpPr>
          <p:cNvPr id="11" name="Rectangle 10">
            <a:extLst>
              <a:ext uri="{FF2B5EF4-FFF2-40B4-BE49-F238E27FC236}">
                <a16:creationId xmlns:a16="http://schemas.microsoft.com/office/drawing/2014/main" id="{5BA950B9-E51C-4452-AF6F-E31417431158}"/>
              </a:ext>
            </a:extLst>
          </p:cNvPr>
          <p:cNvSpPr/>
          <p:nvPr/>
        </p:nvSpPr>
        <p:spPr>
          <a:xfrm>
            <a:off x="5727429" y="1810455"/>
            <a:ext cx="3012796" cy="2554545"/>
          </a:xfrm>
          <a:prstGeom prst="rect">
            <a:avLst/>
          </a:prstGeom>
        </p:spPr>
        <p:txBody>
          <a:bodyPr wrap="square">
            <a:spAutoFit/>
          </a:bodyPr>
          <a:lstStyle/>
          <a:p>
            <a:pPr marL="285750" indent="-285750">
              <a:buFont typeface="Wingdings" panose="05000000000000000000" pitchFamily="2" charset="2"/>
              <a:buChar char="§"/>
            </a:pPr>
            <a:r>
              <a:rPr lang="en-US" sz="1400" b="1" dirty="0"/>
              <a:t>PROBLEME</a:t>
            </a:r>
            <a:r>
              <a:rPr lang="en-US" sz="1400" dirty="0"/>
              <a:t>. Sie haben Anfangszustände (unerwünscht), Endzustände (erwünscht) und regelkonforme Zwischenzustände. </a:t>
            </a:r>
            <a:r>
              <a:rPr lang="en-US" sz="1400" b="1" dirty="0"/>
              <a:t>Ein Problem besteht, wenn nicht bekannt ist, wie man vom Ausgangszustand aus den Endzustand erreichen kann. </a:t>
            </a:r>
            <a:r>
              <a:rPr lang="en-US" sz="1400" dirty="0"/>
              <a:t>Einmal gelöst, ist das Problem nicht mehr ein echtes Problem, sondern ein Verfahren.</a:t>
            </a:r>
          </a:p>
        </p:txBody>
      </p:sp>
    </p:spTree>
    <p:extLst>
      <p:ext uri="{BB962C8B-B14F-4D97-AF65-F5344CB8AC3E}">
        <p14:creationId xmlns:p14="http://schemas.microsoft.com/office/powerpoint/2010/main" val="301469245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7160</Words>
  <Application>Microsoft Office PowerPoint</Application>
  <PresentationFormat>Bildschirmpräsentation (4:3)</PresentationFormat>
  <Paragraphs>437</Paragraphs>
  <Slides>47</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47</vt:i4>
      </vt:variant>
    </vt:vector>
  </HeadingPairs>
  <TitlesOfParts>
    <vt:vector size="52" baseType="lpstr">
      <vt:lpstr>Arial</vt:lpstr>
      <vt:lpstr>Calibri</vt:lpstr>
      <vt:lpstr>Symbol</vt:lpstr>
      <vt:lpstr>Wingdings</vt:lpstr>
      <vt:lpstr>2_Office Theme</vt:lpstr>
      <vt:lpstr>Einheit 3.3. ÜBERWACHUNGSPLAN SOWIE VORBEUGENDE UND KORRIGIERENDE WARTUNG</vt:lpstr>
      <vt:lpstr>Modul Ziele</vt:lpstr>
      <vt:lpstr>Inhalt</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1. Einige Grundbegriffe der Instandhaltung</vt:lpstr>
      <vt:lpstr>2. Wartungspraktiken von SWH-Systemen</vt:lpstr>
      <vt:lpstr>2. Wartungspraktiken von SWH-Systemen</vt:lpstr>
      <vt:lpstr>2. Wartungspraktiken von SWH-Systemen</vt:lpstr>
      <vt:lpstr>2. Wartungspraktiken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3. Fehlersuch- und Reparaturverfahren von SWH-Systemen</vt:lpstr>
      <vt:lpstr>4. Wartung von großen SWH-Systemen</vt:lpstr>
      <vt:lpstr>4. Wartung von großen SWH-Systemen</vt:lpstr>
      <vt:lpstr>4. Wartung von großen SWH-Systemen</vt:lpstr>
      <vt:lpstr>4. Wartung von großen SWH-Systemen</vt:lpstr>
      <vt:lpstr>Zusammenfassung</vt:lpstr>
      <vt:lpstr>Bibliographie</vt:lpstr>
      <vt:lpstr>Ende der Einheit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DeepL Translator</dc:creator>
  <cp:lastModifiedBy>IGA International Geothermal Association</cp:lastModifiedBy>
  <cp:revision>434</cp:revision>
  <cp:lastPrinted>2019-06-28T16:20:45Z</cp:lastPrinted>
  <dcterms:created xsi:type="dcterms:W3CDTF">2019-04-19T09:31:08Z</dcterms:created>
  <dcterms:modified xsi:type="dcterms:W3CDTF">2020-01-21T22:14:56Z</dcterms:modified>
</cp:coreProperties>
</file>