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63"/>
  </p:notesMasterIdLst>
  <p:sldIdLst>
    <p:sldId id="256" r:id="rId2"/>
    <p:sldId id="257" r:id="rId3"/>
    <p:sldId id="297" r:id="rId4"/>
    <p:sldId id="398" r:id="rId5"/>
    <p:sldId id="399" r:id="rId6"/>
    <p:sldId id="400" r:id="rId7"/>
    <p:sldId id="401" r:id="rId8"/>
    <p:sldId id="402" r:id="rId9"/>
    <p:sldId id="404" r:id="rId10"/>
    <p:sldId id="405" r:id="rId11"/>
    <p:sldId id="403" r:id="rId12"/>
    <p:sldId id="406" r:id="rId13"/>
    <p:sldId id="407" r:id="rId14"/>
    <p:sldId id="435" r:id="rId15"/>
    <p:sldId id="446" r:id="rId16"/>
    <p:sldId id="392" r:id="rId17"/>
    <p:sldId id="408" r:id="rId18"/>
    <p:sldId id="393" r:id="rId19"/>
    <p:sldId id="394" r:id="rId20"/>
    <p:sldId id="409" r:id="rId21"/>
    <p:sldId id="415" r:id="rId22"/>
    <p:sldId id="410" r:id="rId23"/>
    <p:sldId id="412" r:id="rId24"/>
    <p:sldId id="411" r:id="rId25"/>
    <p:sldId id="413" r:id="rId26"/>
    <p:sldId id="436" r:id="rId27"/>
    <p:sldId id="391" r:id="rId28"/>
    <p:sldId id="414" r:id="rId29"/>
    <p:sldId id="395" r:id="rId30"/>
    <p:sldId id="396" r:id="rId31"/>
    <p:sldId id="419" r:id="rId32"/>
    <p:sldId id="437" r:id="rId33"/>
    <p:sldId id="424" r:id="rId34"/>
    <p:sldId id="425" r:id="rId35"/>
    <p:sldId id="444" r:id="rId36"/>
    <p:sldId id="416" r:id="rId37"/>
    <p:sldId id="417" r:id="rId38"/>
    <p:sldId id="418" r:id="rId39"/>
    <p:sldId id="420" r:id="rId40"/>
    <p:sldId id="421" r:id="rId41"/>
    <p:sldId id="443" r:id="rId42"/>
    <p:sldId id="422" r:id="rId43"/>
    <p:sldId id="426" r:id="rId44"/>
    <p:sldId id="434" r:id="rId45"/>
    <p:sldId id="427" r:id="rId46"/>
    <p:sldId id="428" r:id="rId47"/>
    <p:sldId id="429" r:id="rId48"/>
    <p:sldId id="430" r:id="rId49"/>
    <p:sldId id="431" r:id="rId50"/>
    <p:sldId id="432" r:id="rId51"/>
    <p:sldId id="433" r:id="rId52"/>
    <p:sldId id="445" r:id="rId53"/>
    <p:sldId id="423" r:id="rId54"/>
    <p:sldId id="438" r:id="rId55"/>
    <p:sldId id="439" r:id="rId56"/>
    <p:sldId id="440" r:id="rId57"/>
    <p:sldId id="441" r:id="rId58"/>
    <p:sldId id="442" r:id="rId59"/>
    <p:sldId id="447" r:id="rId60"/>
    <p:sldId id="334" r:id="rId61"/>
    <p:sldId id="260" r:id="rId62"/>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4" userDrawn="1">
          <p15:clr>
            <a:srgbClr val="A4A3A4"/>
          </p15:clr>
        </p15:guide>
        <p15:guide id="2" pos="54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ús Rosel Martínez" initials="JRM" lastIdx="2" clrIdx="0">
    <p:extLst>
      <p:ext uri="{19B8F6BF-5375-455C-9EA6-DF929625EA0E}">
        <p15:presenceInfo xmlns:p15="http://schemas.microsoft.com/office/powerpoint/2012/main" userId="f1f0e823a184ee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120" autoAdjust="0"/>
  </p:normalViewPr>
  <p:slideViewPr>
    <p:cSldViewPr>
      <p:cViewPr varScale="1">
        <p:scale>
          <a:sx n="67" d="100"/>
          <a:sy n="67" d="100"/>
        </p:scale>
        <p:origin x="1260" y="60"/>
      </p:cViewPr>
      <p:guideLst>
        <p:guide orient="horz" pos="3974"/>
        <p:guide pos="5465"/>
      </p:guideLst>
    </p:cSldViewPr>
  </p:slideViewPr>
  <p:notesTextViewPr>
    <p:cViewPr>
      <p:scale>
        <a:sx n="3" d="2"/>
        <a:sy n="3" d="2"/>
      </p:scale>
      <p:origin x="0" y="0"/>
    </p:cViewPr>
  </p:notesTextViewPr>
  <p:sorterViewPr>
    <p:cViewPr>
      <p:scale>
        <a:sx n="100" d="100"/>
        <a:sy n="100" d="100"/>
      </p:scale>
      <p:origin x="0" y="0"/>
    </p:cViewPr>
  </p:sorter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8" y="0"/>
            <a:ext cx="2945659" cy="496332"/>
          </a:xfrm>
          <a:prstGeom prst="rect">
            <a:avLst/>
          </a:prstGeom>
        </p:spPr>
        <p:txBody>
          <a:bodyPr vert="horz" lIns="91360" tIns="45688" rIns="91360" bIns="45688" rtlCol="0"/>
          <a:lstStyle>
            <a:lvl1pPr algn="l">
              <a:defRPr sz="1200"/>
            </a:lvl1pPr>
          </a:lstStyle>
          <a:p>
            <a:endParaRPr lang="el-GR"/>
          </a:p>
        </p:txBody>
      </p:sp>
      <p:sp>
        <p:nvSpPr>
          <p:cNvPr id="3" name="2 - Θέση ημερομηνίας"/>
          <p:cNvSpPr>
            <a:spLocks noGrp="1"/>
          </p:cNvSpPr>
          <p:nvPr>
            <p:ph type="dt" idx="1"/>
          </p:nvPr>
        </p:nvSpPr>
        <p:spPr>
          <a:xfrm>
            <a:off x="3850451" y="0"/>
            <a:ext cx="2945659" cy="496332"/>
          </a:xfrm>
          <a:prstGeom prst="rect">
            <a:avLst/>
          </a:prstGeom>
        </p:spPr>
        <p:txBody>
          <a:bodyPr vert="horz" lIns="91360" tIns="45688" rIns="91360" bIns="45688" rtlCol="0"/>
          <a:lstStyle>
            <a:lvl1pPr algn="r">
              <a:defRPr sz="1200"/>
            </a:lvl1pPr>
          </a:lstStyle>
          <a:p>
            <a:fld id="{E62C10A0-F87B-4BFF-AD3A-8310E448460F}" type="datetimeFigureOut">
              <a:rPr lang="el-GR" smtClean="0"/>
              <a:pPr/>
              <a:t>15/8/2019</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360" tIns="45688" rIns="91360" bIns="45688" rtlCol="0" anchor="ctr"/>
          <a:lstStyle/>
          <a:p>
            <a:endParaRPr lang="el-GR"/>
          </a:p>
        </p:txBody>
      </p:sp>
      <p:sp>
        <p:nvSpPr>
          <p:cNvPr id="5" name="4 - Θέση σημειώσεων"/>
          <p:cNvSpPr>
            <a:spLocks noGrp="1"/>
          </p:cNvSpPr>
          <p:nvPr>
            <p:ph type="body" sz="quarter" idx="3"/>
          </p:nvPr>
        </p:nvSpPr>
        <p:spPr>
          <a:xfrm>
            <a:off x="679768" y="4715154"/>
            <a:ext cx="5438140" cy="4466987"/>
          </a:xfrm>
          <a:prstGeom prst="rect">
            <a:avLst/>
          </a:prstGeom>
        </p:spPr>
        <p:txBody>
          <a:bodyPr vert="horz" lIns="91360" tIns="45688" rIns="91360" bIns="45688" rtlCol="0">
            <a:normAutofit/>
          </a:bodyPr>
          <a:lstStyle/>
          <a:p>
            <a:pPr lvl="0"/>
            <a:r>
              <a:rPr lang="el-GR"/>
              <a:t>Kλικ για επεξεργασία επεξεργασία των στυλ του υποδείγματος</a:t>
            </a:r>
          </a:p>
          <a:p>
            <a:pPr lvl="1"/>
            <a:r>
              <a:rPr lang="el-GR"/>
              <a:t>επιπέδου DIFUNDE LA PALABRA-</a:t>
            </a:r>
          </a:p>
          <a:p>
            <a:pPr lvl="2"/>
            <a:r>
              <a:rPr lang="el-GR"/>
              <a:t>Τρίτου επιπέδου</a:t>
            </a:r>
          </a:p>
          <a:p>
            <a:pPr lvl="3"/>
            <a:r>
              <a:rPr lang="el-GR"/>
              <a:t>Τέταρτου DIFUNDE LA PALABRA-</a:t>
            </a:r>
          </a:p>
          <a:p>
            <a:pPr lvl="4"/>
            <a:r>
              <a:rPr lang="el-GR"/>
              <a:t>Πέμπτου επιπέδου</a:t>
            </a:r>
          </a:p>
        </p:txBody>
      </p:sp>
      <p:sp>
        <p:nvSpPr>
          <p:cNvPr id="6" name="5 - Θέση υποσέλιδου"/>
          <p:cNvSpPr>
            <a:spLocks noGrp="1"/>
          </p:cNvSpPr>
          <p:nvPr>
            <p:ph type="ftr" sz="quarter" idx="4"/>
          </p:nvPr>
        </p:nvSpPr>
        <p:spPr>
          <a:xfrm>
            <a:off x="8" y="9428584"/>
            <a:ext cx="2945659" cy="496332"/>
          </a:xfrm>
          <a:prstGeom prst="rect">
            <a:avLst/>
          </a:prstGeom>
        </p:spPr>
        <p:txBody>
          <a:bodyPr vert="horz" lIns="91360" tIns="45688" rIns="91360" bIns="45688"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51" y="9428584"/>
            <a:ext cx="2945659" cy="496332"/>
          </a:xfrm>
          <a:prstGeom prst="rect">
            <a:avLst/>
          </a:prstGeom>
        </p:spPr>
        <p:txBody>
          <a:bodyPr vert="horz" lIns="91360" tIns="45688" rIns="91360" bIns="45688" rtlCol="0" anchor="b"/>
          <a:lstStyle>
            <a:lvl1pPr algn="r">
              <a:defRPr sz="1200"/>
            </a:lvl1pPr>
          </a:lstStyle>
          <a:p>
            <a:fld id="{D51933F7-9C1D-42A8-B27F-F697341C8CBF}" type="slidenum">
              <a:rPr lang="el-GR" smtClean="0"/>
              <a:pPr/>
              <a:t>‹Nº›</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51933F7-9C1D-42A8-B27F-F697341C8CBF}"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u="sng" dirty="0"/>
              <a:t>Guidelines for the Trainer</a:t>
            </a:r>
          </a:p>
          <a:p>
            <a:endParaRPr lang="el-GR" dirty="0"/>
          </a:p>
          <a:p>
            <a:r>
              <a:rPr lang="en-US" dirty="0"/>
              <a:t>This .</a:t>
            </a:r>
            <a:r>
              <a:rPr lang="en-US" dirty="0" err="1"/>
              <a:t>ppt</a:t>
            </a:r>
            <a:r>
              <a:rPr lang="en-US" dirty="0"/>
              <a:t> file is a template to be used from VET providers in order for them to prepare the training material. </a:t>
            </a:r>
          </a:p>
          <a:p>
            <a:endParaRPr lang="el-GR" dirty="0"/>
          </a:p>
          <a:p>
            <a:r>
              <a:rPr lang="en-US" dirty="0"/>
              <a:t>We suggest </a:t>
            </a:r>
            <a:r>
              <a:rPr lang="en-US" b="1" dirty="0"/>
              <a:t>30 up to 40 .</a:t>
            </a:r>
            <a:r>
              <a:rPr lang="en-US" b="1" dirty="0" err="1"/>
              <a:t>ppt</a:t>
            </a:r>
            <a:r>
              <a:rPr lang="en-US" b="1" dirty="0"/>
              <a:t> slides </a:t>
            </a:r>
            <a:r>
              <a:rPr lang="en-US" dirty="0"/>
              <a:t>for one (1) hour of the training program. </a:t>
            </a:r>
            <a:endParaRPr lang="el-GR" dirty="0"/>
          </a:p>
          <a:p>
            <a:endParaRPr lang="en-US" dirty="0"/>
          </a:p>
          <a:p>
            <a:r>
              <a:rPr lang="en-US" dirty="0"/>
              <a:t>There are 3 </a:t>
            </a:r>
            <a:r>
              <a:rPr lang="en-US" u="sng" dirty="0"/>
              <a:t>predefined slides </a:t>
            </a:r>
            <a:r>
              <a:rPr lang="en-US" dirty="0"/>
              <a:t>to be filled in by you, entitled “</a:t>
            </a:r>
            <a:r>
              <a:rPr lang="en-US" b="1" dirty="0"/>
              <a:t>Module Objectives</a:t>
            </a:r>
            <a:r>
              <a:rPr lang="en-US" dirty="0"/>
              <a:t>”, “</a:t>
            </a:r>
            <a:r>
              <a:rPr lang="en-US" b="1" dirty="0"/>
              <a:t>Conclusion</a:t>
            </a:r>
            <a:r>
              <a:rPr lang="en-US" dirty="0"/>
              <a:t>”, “</a:t>
            </a:r>
            <a:r>
              <a:rPr lang="en-US" b="1" dirty="0"/>
              <a:t>End of module</a:t>
            </a:r>
            <a:r>
              <a:rPr lang="en-US" dirty="0"/>
              <a:t>”. </a:t>
            </a:r>
            <a:endParaRPr lang="el-GR" dirty="0"/>
          </a:p>
          <a:p>
            <a:endParaRPr lang="en-US" dirty="0"/>
          </a:p>
          <a:p>
            <a:pPr lvl="0"/>
            <a:r>
              <a:rPr lang="en-US" dirty="0"/>
              <a:t>Material should be sent in editable format. </a:t>
            </a:r>
            <a:endParaRPr lang="el-GR" dirty="0"/>
          </a:p>
          <a:p>
            <a:pPr lvl="0"/>
            <a:endParaRPr lang="en-US" dirty="0"/>
          </a:p>
          <a:p>
            <a:pPr lvl="0">
              <a:buFont typeface="Wingdings" pitchFamily="2" charset="2"/>
              <a:buChar char="§"/>
            </a:pPr>
            <a:r>
              <a:rPr lang="en-US" dirty="0"/>
              <a:t>Suggested font: Arial</a:t>
            </a:r>
            <a:endParaRPr lang="el-GR" dirty="0"/>
          </a:p>
          <a:p>
            <a:pPr lvl="0">
              <a:buFont typeface="Wingdings" pitchFamily="2" charset="2"/>
              <a:buChar char="§"/>
            </a:pPr>
            <a:r>
              <a:rPr lang="en-US" dirty="0"/>
              <a:t>Required font size: 16</a:t>
            </a:r>
            <a:endParaRPr lang="el-GR" dirty="0"/>
          </a:p>
          <a:p>
            <a:pPr lvl="0">
              <a:buFont typeface="Wingdings" pitchFamily="2" charset="2"/>
              <a:buChar char="§"/>
            </a:pPr>
            <a:r>
              <a:rPr lang="en-US" dirty="0"/>
              <a:t>Suggested line spacing: 1,5</a:t>
            </a:r>
            <a:endParaRPr lang="el-GR" dirty="0"/>
          </a:p>
          <a:p>
            <a:pPr lvl="0">
              <a:buFont typeface="Wingdings" pitchFamily="2" charset="2"/>
              <a:buChar char="§"/>
            </a:pPr>
            <a:r>
              <a:rPr lang="en-US" dirty="0" err="1"/>
              <a:t>ppt</a:t>
            </a:r>
            <a:r>
              <a:rPr lang="en-US" dirty="0"/>
              <a:t>/</a:t>
            </a:r>
            <a:r>
              <a:rPr lang="en-US" dirty="0" err="1"/>
              <a:t>pptx</a:t>
            </a:r>
            <a:r>
              <a:rPr lang="en-US" dirty="0"/>
              <a:t> file should have a clear structure and defined units and unique slide titles</a:t>
            </a:r>
            <a:endParaRPr lang="el-GR" dirty="0"/>
          </a:p>
          <a:p>
            <a:pPr lvl="0">
              <a:buFont typeface="Wingdings" pitchFamily="2" charset="2"/>
              <a:buChar char="§"/>
            </a:pPr>
            <a:r>
              <a:rPr lang="en-US" dirty="0" err="1"/>
              <a:t>ppt</a:t>
            </a:r>
            <a:r>
              <a:rPr lang="en-US" dirty="0"/>
              <a:t>/</a:t>
            </a:r>
            <a:r>
              <a:rPr lang="en-US" dirty="0" err="1"/>
              <a:t>pptx</a:t>
            </a:r>
            <a:r>
              <a:rPr lang="en-US" dirty="0"/>
              <a:t> slide contents should not exceed the predefined margins</a:t>
            </a:r>
            <a:endParaRPr lang="el-GR" dirty="0"/>
          </a:p>
          <a:p>
            <a:pPr lvl="0">
              <a:buFont typeface="Wingdings" pitchFamily="2" charset="2"/>
              <a:buChar char="§"/>
            </a:pPr>
            <a:r>
              <a:rPr lang="en-US" dirty="0"/>
              <a:t>Images, diagrams etc should be accompanied with a description</a:t>
            </a:r>
            <a:endParaRPr lang="el-GR" dirty="0"/>
          </a:p>
          <a:p>
            <a:pPr lvl="0">
              <a:buFont typeface="Wingdings" pitchFamily="2" charset="2"/>
              <a:buChar char="§"/>
            </a:pPr>
            <a:r>
              <a:rPr lang="en-US" dirty="0"/>
              <a:t>If you want to include comprehension questions (multiple choice, multiple responses, true/false, matching etc.) to enhance users’ understanding of the theory, you should embody them in the </a:t>
            </a:r>
            <a:r>
              <a:rPr lang="en-US" dirty="0" err="1"/>
              <a:t>ppt</a:t>
            </a:r>
            <a:r>
              <a:rPr lang="en-US" dirty="0"/>
              <a:t>/</a:t>
            </a:r>
            <a:r>
              <a:rPr lang="en-US" dirty="0" err="1"/>
              <a:t>pptx</a:t>
            </a:r>
            <a:r>
              <a:rPr lang="en-US" dirty="0"/>
              <a:t> file.</a:t>
            </a:r>
            <a:endParaRPr lang="el-GR" dirty="0"/>
          </a:p>
          <a:p>
            <a:pPr lvl="0">
              <a:buFont typeface="Wingdings" pitchFamily="2" charset="2"/>
              <a:buChar char="§"/>
            </a:pPr>
            <a:r>
              <a:rPr lang="en-US" dirty="0"/>
              <a:t>Questions that will be used for self assessment and final assessment quizzes should follow a predefined format that will be sent from SQLearn in an .</a:t>
            </a:r>
            <a:r>
              <a:rPr lang="en-US" dirty="0" err="1"/>
              <a:t>xls</a:t>
            </a:r>
            <a:r>
              <a:rPr lang="en-US" dirty="0"/>
              <a:t> file</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Haga clic para editar el estilo del título del Patrón</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Haga clic para editar los estilos de texto del Patrón</a:t>
            </a:r>
          </a:p>
          <a:p>
            <a:pPr lvl="1"/>
            <a:r>
              <a:rPr lang="en-US"/>
              <a:t>Segundo nivel</a:t>
            </a:r>
          </a:p>
          <a:p>
            <a:pPr lvl="2"/>
            <a:r>
              <a:rPr lang="en-US"/>
              <a:t>Tercer nivel</a:t>
            </a:r>
          </a:p>
          <a:p>
            <a:pPr lvl="3"/>
            <a:r>
              <a:rPr lang="en-US"/>
              <a:t>Cuarto nivel</a:t>
            </a:r>
          </a:p>
          <a:p>
            <a:pPr lvl="4"/>
            <a:r>
              <a:rPr lang="en-US"/>
              <a:t>Quinto nivel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‹Nº›</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architects-engineers.solene.com/architects-engineers/laying-out-array/" TargetMode="External"/><Relationship Id="rId2" Type="http://schemas.openxmlformats.org/officeDocument/2006/relationships/hyperlink" Target="https://www.solarthermalworld.org/sites/default/files/Designing%20of%20solar%20water%20heaters%20Lebanon.pdf"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0000" y="1773000"/>
            <a:ext cx="5038240" cy="1685865"/>
          </a:xfrm>
        </p:spPr>
        <p:txBody>
          <a:bodyPr anchor="b">
            <a:normAutofit/>
          </a:bodyPr>
          <a:lstStyle/>
          <a:p>
            <a:r>
              <a:rPr lang="es-ES" b="1" dirty="0">
                <a:effectLst>
                  <a:outerShdw blurRad="38100" dist="38100" dir="2700000" algn="tl">
                    <a:srgbClr val="000000">
                      <a:alpha val="43137"/>
                    </a:srgbClr>
                  </a:outerShdw>
                </a:effectLst>
              </a:rPr>
              <a:t>Unidad 3.1. EL CAMPO DEL COLECTOR SOLAR</a:t>
            </a:r>
            <a:endParaRPr lang="el-GR"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4572000" y="3573016"/>
            <a:ext cx="4103688" cy="1752600"/>
          </a:xfrm>
        </p:spPr>
        <p:txBody>
          <a:bodyPr/>
          <a:lstStyle/>
          <a:p>
            <a:r>
              <a:rPr lang="es-ES" dirty="0"/>
              <a:t>Bloque 3: Sistemas de energía solar térmica para edificios</a:t>
            </a:r>
            <a:endParaRPr lang="el-GR" dirty="0"/>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98BD1-D072-40F2-A092-7BBF916B8DE2}"/>
              </a:ext>
            </a:extLst>
          </p:cNvPr>
          <p:cNvSpPr>
            <a:spLocks noGrp="1"/>
          </p:cNvSpPr>
          <p:nvPr>
            <p:ph type="title"/>
          </p:nvPr>
        </p:nvSpPr>
        <p:spPr/>
        <p:txBody>
          <a:bodyPr/>
          <a:lstStyle/>
          <a:p>
            <a:r>
              <a:rPr lang="en-US" b="1" dirty="0"/>
              <a:t>1. Una </a:t>
            </a:r>
            <a:r>
              <a:rPr lang="en-US" b="1" dirty="0" err="1"/>
              <a:t>revisión</a:t>
            </a:r>
            <a:r>
              <a:rPr lang="en-US" b="1" dirty="0"/>
              <a:t> de los </a:t>
            </a:r>
            <a:r>
              <a:rPr lang="en-US" b="1" dirty="0" err="1"/>
              <a:t>colectores</a:t>
            </a:r>
            <a:r>
              <a:rPr lang="en-US" b="1" dirty="0"/>
              <a:t> </a:t>
            </a:r>
            <a:r>
              <a:rPr lang="en-US" b="1" dirty="0" err="1"/>
              <a:t>solares</a:t>
            </a:r>
            <a:endParaRPr lang="en-US" dirty="0"/>
          </a:p>
        </p:txBody>
      </p:sp>
      <p:sp>
        <p:nvSpPr>
          <p:cNvPr id="4" name="Rectangle 3">
            <a:extLst>
              <a:ext uri="{FF2B5EF4-FFF2-40B4-BE49-F238E27FC236}">
                <a16:creationId xmlns:a16="http://schemas.microsoft.com/office/drawing/2014/main" id="{263EBB42-E902-4DC7-9CC0-9314A0A8E204}"/>
              </a:ext>
            </a:extLst>
          </p:cNvPr>
          <p:cNvSpPr/>
          <p:nvPr/>
        </p:nvSpPr>
        <p:spPr>
          <a:xfrm>
            <a:off x="432916" y="1557000"/>
            <a:ext cx="8243084" cy="369332"/>
          </a:xfrm>
          <a:prstGeom prst="rect">
            <a:avLst/>
          </a:prstGeom>
        </p:spPr>
        <p:txBody>
          <a:bodyPr wrap="square">
            <a:spAutoFit/>
          </a:bodyPr>
          <a:lstStyle/>
          <a:p>
            <a:pPr marL="285750" indent="-285750">
              <a:buFont typeface="Wingdings" panose="05000000000000000000" pitchFamily="2" charset="2"/>
              <a:buChar char="Ø"/>
            </a:pPr>
            <a:r>
              <a:rPr lang="es-ES" b="1" dirty="0"/>
              <a:t>Aspectos seleccionados de la tecnología y la instalación de los colectores</a:t>
            </a:r>
            <a:endParaRPr lang="en-US" b="1" dirty="0"/>
          </a:p>
        </p:txBody>
      </p:sp>
      <p:sp>
        <p:nvSpPr>
          <p:cNvPr id="5" name="Rectangle 4">
            <a:extLst>
              <a:ext uri="{FF2B5EF4-FFF2-40B4-BE49-F238E27FC236}">
                <a16:creationId xmlns:a16="http://schemas.microsoft.com/office/drawing/2014/main" id="{9078E454-145B-456B-B7A9-36D81C98C7D8}"/>
              </a:ext>
            </a:extLst>
          </p:cNvPr>
          <p:cNvSpPr/>
          <p:nvPr/>
        </p:nvSpPr>
        <p:spPr>
          <a:xfrm>
            <a:off x="731426" y="1932246"/>
            <a:ext cx="5125596" cy="338554"/>
          </a:xfrm>
          <a:prstGeom prst="rect">
            <a:avLst/>
          </a:prstGeom>
        </p:spPr>
        <p:txBody>
          <a:bodyPr wrap="square">
            <a:spAutoFit/>
          </a:bodyPr>
          <a:lstStyle/>
          <a:p>
            <a:pPr marL="285750" indent="-285750">
              <a:buFont typeface="Wingdings" panose="05000000000000000000" pitchFamily="2" charset="2"/>
              <a:buChar char="§"/>
            </a:pPr>
            <a:r>
              <a:rPr lang="en-US" sz="1600" b="1" dirty="0"/>
              <a:t>ABSORBENTES. COLECTORES DE TUBOS DE VACÍO</a:t>
            </a:r>
            <a:endParaRPr lang="en-US" sz="1600" dirty="0"/>
          </a:p>
        </p:txBody>
      </p:sp>
      <p:sp>
        <p:nvSpPr>
          <p:cNvPr id="6" name="Rectangle 5">
            <a:extLst>
              <a:ext uri="{FF2B5EF4-FFF2-40B4-BE49-F238E27FC236}">
                <a16:creationId xmlns:a16="http://schemas.microsoft.com/office/drawing/2014/main" id="{AB725B10-0978-4FCB-810F-B442D0F38741}"/>
              </a:ext>
            </a:extLst>
          </p:cNvPr>
          <p:cNvSpPr/>
          <p:nvPr/>
        </p:nvSpPr>
        <p:spPr>
          <a:xfrm>
            <a:off x="1" y="2258338"/>
            <a:ext cx="5930382" cy="4031873"/>
          </a:xfrm>
          <a:prstGeom prst="rect">
            <a:avLst/>
          </a:prstGeom>
        </p:spPr>
        <p:txBody>
          <a:bodyPr wrap="square">
            <a:spAutoFit/>
          </a:bodyPr>
          <a:lstStyle/>
          <a:p>
            <a:pPr marL="285750" indent="-285750">
              <a:buFont typeface="Calibri" panose="020F0502020204030204" pitchFamily="34" charset="0"/>
              <a:buChar char="–"/>
            </a:pPr>
            <a:r>
              <a:rPr lang="en-US" sz="1600" dirty="0" err="1"/>
              <a:t>Amortiguadores</a:t>
            </a:r>
            <a:r>
              <a:rPr lang="en-US" sz="1600" dirty="0"/>
              <a:t> con </a:t>
            </a:r>
            <a:r>
              <a:rPr lang="en-US" sz="1600" dirty="0" err="1">
                <a:solidFill>
                  <a:srgbClr val="FF0000"/>
                </a:solidFill>
              </a:rPr>
              <a:t>aletas</a:t>
            </a:r>
            <a:r>
              <a:rPr lang="en-US" sz="1600" dirty="0"/>
              <a:t> (</a:t>
            </a:r>
            <a:r>
              <a:rPr lang="en-US" sz="1600" dirty="0" err="1"/>
              <a:t>planos</a:t>
            </a:r>
            <a:r>
              <a:rPr lang="en-US" sz="1600" dirty="0"/>
              <a:t>).</a:t>
            </a:r>
          </a:p>
          <a:p>
            <a:pPr marL="541338" lvl="1" indent="-285750">
              <a:buFont typeface="Arial" panose="020B0604020202020204" pitchFamily="34" charset="0"/>
              <a:buChar char="."/>
            </a:pPr>
            <a:r>
              <a:rPr lang="es-ES" sz="1600" dirty="0"/>
              <a:t>Los colectores de tubos en U (principio de flujo directo) emplean tubos coaxiales. Se introduce un HTF en el tubo interior; el HTF regresa a través del tubo exterior soldado al absorbedor, calentándose en este proceso.</a:t>
            </a:r>
            <a:r>
              <a:rPr lang="en-US" sz="1600" dirty="0"/>
              <a:t>.</a:t>
            </a:r>
          </a:p>
          <a:p>
            <a:pPr marL="285750" lvl="0" indent="-285750">
              <a:buFont typeface="Calibri" panose="020F0502020204030204" pitchFamily="34" charset="0"/>
              <a:buChar char="–"/>
            </a:pPr>
            <a:r>
              <a:rPr lang="es-ES" sz="1600" dirty="0">
                <a:solidFill>
                  <a:prstClr val="black"/>
                </a:solidFill>
              </a:rPr>
              <a:t>Tubos de calor y absorbedores circulares</a:t>
            </a:r>
            <a:r>
              <a:rPr lang="en-US" sz="1600" dirty="0">
                <a:solidFill>
                  <a:prstClr val="black"/>
                </a:solidFill>
              </a:rPr>
              <a:t>. </a:t>
            </a:r>
            <a:endParaRPr lang="en-US" sz="1600" dirty="0"/>
          </a:p>
          <a:p>
            <a:pPr marL="541338" lvl="1" indent="-285750">
              <a:buFont typeface="Arial" panose="020B0604020202020204" pitchFamily="34" charset="0"/>
              <a:buChar char="."/>
            </a:pPr>
            <a:r>
              <a:rPr lang="es-ES" sz="1600" dirty="0"/>
              <a:t>Se utiliza un solo tubo sellado en la parte inferior. Los colectores se pueden girar a lo largo de su eje longitudinal, lo que permite que el absorbedor (si es circular) esté perfectamente alineado con el sol en lugares de instalación desfavorables. Otros diseños disponibles</a:t>
            </a:r>
            <a:r>
              <a:rPr lang="en-US" sz="1600" dirty="0"/>
              <a:t>.</a:t>
            </a:r>
          </a:p>
          <a:p>
            <a:pPr marL="285750" lvl="0" indent="-285750">
              <a:buFont typeface="Calibri" panose="020F0502020204030204" pitchFamily="34" charset="0"/>
              <a:buChar char="–"/>
            </a:pPr>
            <a:r>
              <a:rPr lang="en-US" sz="1600" dirty="0" err="1">
                <a:solidFill>
                  <a:prstClr val="black"/>
                </a:solidFill>
              </a:rPr>
              <a:t>Conexiones</a:t>
            </a:r>
            <a:r>
              <a:rPr lang="en-US" sz="1600" dirty="0">
                <a:solidFill>
                  <a:prstClr val="black"/>
                </a:solidFill>
              </a:rPr>
              <a:t>.</a:t>
            </a:r>
          </a:p>
          <a:p>
            <a:pPr marL="541338" lvl="1" indent="-285750">
              <a:buFont typeface="Arial" panose="020B0604020202020204" pitchFamily="34" charset="0"/>
              <a:buChar char="."/>
            </a:pPr>
            <a:r>
              <a:rPr lang="es-ES" sz="1600" b="1" dirty="0"/>
              <a:t>La mayoría de los ETC tienen colectores continuos que permiten el flujo de un extremo al otro. Con esta configuración, la entrada se puede instalar en cualquier extremo, siendo la salida en el extremo opuesto.</a:t>
            </a:r>
            <a:r>
              <a:rPr lang="en-US" sz="1600" b="1" dirty="0"/>
              <a:t> </a:t>
            </a:r>
          </a:p>
        </p:txBody>
      </p:sp>
      <p:grpSp>
        <p:nvGrpSpPr>
          <p:cNvPr id="14" name="Group 13">
            <a:extLst>
              <a:ext uri="{FF2B5EF4-FFF2-40B4-BE49-F238E27FC236}">
                <a16:creationId xmlns:a16="http://schemas.microsoft.com/office/drawing/2014/main" id="{D7043938-A322-43E9-956B-208AE1395143}"/>
              </a:ext>
            </a:extLst>
          </p:cNvPr>
          <p:cNvGrpSpPr/>
          <p:nvPr/>
        </p:nvGrpSpPr>
        <p:grpSpPr>
          <a:xfrm>
            <a:off x="5857022" y="2102490"/>
            <a:ext cx="2818978" cy="4196905"/>
            <a:chOff x="5857022" y="2102490"/>
            <a:chExt cx="2818978" cy="4196905"/>
          </a:xfrm>
        </p:grpSpPr>
        <p:pic>
          <p:nvPicPr>
            <p:cNvPr id="10" name="Picture 9">
              <a:extLst>
                <a:ext uri="{FF2B5EF4-FFF2-40B4-BE49-F238E27FC236}">
                  <a16:creationId xmlns:a16="http://schemas.microsoft.com/office/drawing/2014/main" id="{7DB80AA1-05FB-480D-A0BD-309A8A1A234E}"/>
                </a:ext>
              </a:extLst>
            </p:cNvPr>
            <p:cNvPicPr>
              <a:picLocks noChangeAspect="1"/>
            </p:cNvPicPr>
            <p:nvPr/>
          </p:nvPicPr>
          <p:blipFill rotWithShape="1">
            <a:blip r:embed="rId2">
              <a:extLst>
                <a:ext uri="{28A0092B-C50C-407E-A947-70E740481C1C}">
                  <a14:useLocalDpi xmlns:a14="http://schemas.microsoft.com/office/drawing/2010/main" val="0"/>
                </a:ext>
              </a:extLst>
            </a:blip>
            <a:srcRect l="5523" r="8452" b="5762"/>
            <a:stretch/>
          </p:blipFill>
          <p:spPr>
            <a:xfrm>
              <a:off x="6170177" y="3238145"/>
              <a:ext cx="2217823" cy="3061250"/>
            </a:xfrm>
            <a:prstGeom prst="rect">
              <a:avLst/>
            </a:prstGeom>
            <a:ln>
              <a:solidFill>
                <a:schemeClr val="tx1"/>
              </a:solidFill>
            </a:ln>
          </p:spPr>
        </p:pic>
        <p:pic>
          <p:nvPicPr>
            <p:cNvPr id="13" name="Picture 12">
              <a:extLst>
                <a:ext uri="{FF2B5EF4-FFF2-40B4-BE49-F238E27FC236}">
                  <a16:creationId xmlns:a16="http://schemas.microsoft.com/office/drawing/2014/main" id="{5A169DEB-3FB6-447C-84EA-33A76C10A718}"/>
                </a:ext>
              </a:extLst>
            </p:cNvPr>
            <p:cNvPicPr>
              <a:picLocks noChangeAspect="1"/>
            </p:cNvPicPr>
            <p:nvPr/>
          </p:nvPicPr>
          <p:blipFill>
            <a:blip r:embed="rId3"/>
            <a:stretch>
              <a:fillRect/>
            </a:stretch>
          </p:blipFill>
          <p:spPr>
            <a:xfrm>
              <a:off x="5857022" y="2102490"/>
              <a:ext cx="2818978" cy="1124744"/>
            </a:xfrm>
            <a:prstGeom prst="rect">
              <a:avLst/>
            </a:prstGeom>
            <a:ln>
              <a:solidFill>
                <a:schemeClr val="tx1"/>
              </a:solidFill>
            </a:ln>
          </p:spPr>
        </p:pic>
      </p:grpSp>
    </p:spTree>
    <p:extLst>
      <p:ext uri="{BB962C8B-B14F-4D97-AF65-F5344CB8AC3E}">
        <p14:creationId xmlns:p14="http://schemas.microsoft.com/office/powerpoint/2010/main" val="2301694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38F62-A333-4FA9-ADB5-B4E17EDCF920}"/>
              </a:ext>
            </a:extLst>
          </p:cNvPr>
          <p:cNvSpPr>
            <a:spLocks noGrp="1"/>
          </p:cNvSpPr>
          <p:nvPr>
            <p:ph type="title"/>
          </p:nvPr>
        </p:nvSpPr>
        <p:spPr/>
        <p:txBody>
          <a:bodyPr/>
          <a:lstStyle/>
          <a:p>
            <a:r>
              <a:rPr lang="en-US" b="1" dirty="0"/>
              <a:t>1. Una </a:t>
            </a:r>
            <a:r>
              <a:rPr lang="en-US" b="1" dirty="0" err="1"/>
              <a:t>revisión</a:t>
            </a:r>
            <a:r>
              <a:rPr lang="en-US" b="1" dirty="0"/>
              <a:t> de los </a:t>
            </a:r>
            <a:r>
              <a:rPr lang="en-US" b="1" dirty="0" err="1"/>
              <a:t>colectores</a:t>
            </a:r>
            <a:r>
              <a:rPr lang="en-US" b="1" dirty="0"/>
              <a:t> </a:t>
            </a:r>
            <a:r>
              <a:rPr lang="en-US" b="1" dirty="0" err="1"/>
              <a:t>solares</a:t>
            </a:r>
            <a:endParaRPr lang="en-US" dirty="0"/>
          </a:p>
        </p:txBody>
      </p:sp>
      <p:sp>
        <p:nvSpPr>
          <p:cNvPr id="4" name="Rectangle 3">
            <a:extLst>
              <a:ext uri="{FF2B5EF4-FFF2-40B4-BE49-F238E27FC236}">
                <a16:creationId xmlns:a16="http://schemas.microsoft.com/office/drawing/2014/main" id="{37DD9D39-BED8-401D-80C9-C2B993427806}"/>
              </a:ext>
            </a:extLst>
          </p:cNvPr>
          <p:cNvSpPr/>
          <p:nvPr/>
        </p:nvSpPr>
        <p:spPr>
          <a:xfrm>
            <a:off x="432916" y="1557000"/>
            <a:ext cx="7379084" cy="369332"/>
          </a:xfrm>
          <a:prstGeom prst="rect">
            <a:avLst/>
          </a:prstGeom>
        </p:spPr>
        <p:txBody>
          <a:bodyPr wrap="square">
            <a:spAutoFit/>
          </a:bodyPr>
          <a:lstStyle/>
          <a:p>
            <a:pPr marL="285750" indent="-285750">
              <a:buFont typeface="Wingdings" panose="05000000000000000000" pitchFamily="2" charset="2"/>
              <a:buChar char="Ø"/>
            </a:pPr>
            <a:r>
              <a:rPr lang="es-ES" b="1" dirty="0"/>
              <a:t>Aspectos seleccionados de la tecnología y la instalación de los colectores</a:t>
            </a:r>
            <a:endParaRPr lang="en-US" b="1" dirty="0"/>
          </a:p>
        </p:txBody>
      </p:sp>
      <p:sp>
        <p:nvSpPr>
          <p:cNvPr id="5" name="Rectangle 4">
            <a:extLst>
              <a:ext uri="{FF2B5EF4-FFF2-40B4-BE49-F238E27FC236}">
                <a16:creationId xmlns:a16="http://schemas.microsoft.com/office/drawing/2014/main" id="{50940F47-B7C4-40FA-9111-E96E707175E4}"/>
              </a:ext>
            </a:extLst>
          </p:cNvPr>
          <p:cNvSpPr/>
          <p:nvPr/>
        </p:nvSpPr>
        <p:spPr>
          <a:xfrm>
            <a:off x="612000" y="1932246"/>
            <a:ext cx="8280000" cy="830997"/>
          </a:xfrm>
          <a:prstGeom prst="rect">
            <a:avLst/>
          </a:prstGeom>
        </p:spPr>
        <p:txBody>
          <a:bodyPr wrap="square">
            <a:spAutoFit/>
          </a:bodyPr>
          <a:lstStyle/>
          <a:p>
            <a:pPr marL="285750" indent="-285750">
              <a:buFont typeface="Wingdings" panose="05000000000000000000" pitchFamily="2" charset="2"/>
              <a:buChar char="§"/>
            </a:pPr>
            <a:r>
              <a:rPr lang="es-ES" sz="1600" b="1" dirty="0"/>
              <a:t>DESIGNACIONES DE ÁREAS. </a:t>
            </a:r>
            <a:r>
              <a:rPr lang="es-ES" sz="1600" dirty="0"/>
              <a:t>Tres diferentes designaciones de áreas se utilizan para referir los detalles de la producción y el rendimiento de los colectores. El </a:t>
            </a:r>
            <a:r>
              <a:rPr lang="es-ES" sz="1600" b="1" dirty="0"/>
              <a:t>área de apertura</a:t>
            </a:r>
            <a:r>
              <a:rPr lang="es-ES" sz="1600" dirty="0"/>
              <a:t>, es prácticamente el factor estándar para el dimensionamiento</a:t>
            </a:r>
            <a:r>
              <a:rPr lang="en-US" sz="1600" dirty="0"/>
              <a:t>.</a:t>
            </a:r>
          </a:p>
        </p:txBody>
      </p:sp>
      <p:sp>
        <p:nvSpPr>
          <p:cNvPr id="7" name="TextBox 6">
            <a:extLst>
              <a:ext uri="{FF2B5EF4-FFF2-40B4-BE49-F238E27FC236}">
                <a16:creationId xmlns:a16="http://schemas.microsoft.com/office/drawing/2014/main" id="{BBF11FEE-0CDD-43C9-87AF-0FB500B141CA}"/>
              </a:ext>
            </a:extLst>
          </p:cNvPr>
          <p:cNvSpPr txBox="1"/>
          <p:nvPr/>
        </p:nvSpPr>
        <p:spPr>
          <a:xfrm>
            <a:off x="252000" y="5445000"/>
            <a:ext cx="8434800" cy="830997"/>
          </a:xfrm>
          <a:prstGeom prst="rect">
            <a:avLst/>
          </a:prstGeom>
          <a:noFill/>
        </p:spPr>
        <p:txBody>
          <a:bodyPr wrap="square" rtlCol="0">
            <a:spAutoFit/>
          </a:bodyPr>
          <a:lstStyle/>
          <a:p>
            <a:pPr marL="285750" indent="-285750">
              <a:buFont typeface="Calibri" panose="020F0502020204030204" pitchFamily="34" charset="0"/>
              <a:buChar char="–"/>
            </a:pPr>
            <a:r>
              <a:rPr lang="es-ES" sz="1600" b="1" dirty="0"/>
              <a:t>Área del absorbedor. </a:t>
            </a:r>
            <a:r>
              <a:rPr lang="es-ES" sz="1600" dirty="0"/>
              <a:t>Se refiere exclusivamente al absorbedor, plano o circular (en algunos ETC).</a:t>
            </a:r>
          </a:p>
          <a:p>
            <a:pPr marL="285750" indent="-285750">
              <a:buFont typeface="Calibri" panose="020F0502020204030204" pitchFamily="34" charset="0"/>
              <a:buChar char="–"/>
            </a:pPr>
            <a:r>
              <a:rPr lang="es-ES" sz="1600" b="1" dirty="0"/>
              <a:t>Área de apertura. </a:t>
            </a:r>
            <a:r>
              <a:rPr lang="es-ES" sz="1600" dirty="0"/>
              <a:t>Es la mayor superficie de proyección por la que puede entrar la radiación solar. En el FPC está la parte visible del vidrio. En ETC es el diámetro del tubo (x </a:t>
            </a:r>
            <a:r>
              <a:rPr lang="es-ES" sz="1600" dirty="0" err="1"/>
              <a:t>Nº</a:t>
            </a:r>
            <a:r>
              <a:rPr lang="es-ES" sz="1600" dirty="0"/>
              <a:t> de tubos).</a:t>
            </a:r>
          </a:p>
        </p:txBody>
      </p:sp>
      <p:sp>
        <p:nvSpPr>
          <p:cNvPr id="8" name="TextBox 7">
            <a:extLst>
              <a:ext uri="{FF2B5EF4-FFF2-40B4-BE49-F238E27FC236}">
                <a16:creationId xmlns:a16="http://schemas.microsoft.com/office/drawing/2014/main" id="{1ED15C0D-37C2-4E62-BAB3-CA150C08F2EB}"/>
              </a:ext>
            </a:extLst>
          </p:cNvPr>
          <p:cNvSpPr txBox="1"/>
          <p:nvPr/>
        </p:nvSpPr>
        <p:spPr>
          <a:xfrm>
            <a:off x="7020000" y="2493000"/>
            <a:ext cx="1845884" cy="2554545"/>
          </a:xfrm>
          <a:prstGeom prst="rect">
            <a:avLst/>
          </a:prstGeom>
          <a:noFill/>
        </p:spPr>
        <p:txBody>
          <a:bodyPr wrap="square" rtlCol="0">
            <a:spAutoFit/>
          </a:bodyPr>
          <a:lstStyle/>
          <a:p>
            <a:pPr marL="285750" indent="-285750">
              <a:buFont typeface="Calibri" panose="020F0502020204030204" pitchFamily="34" charset="0"/>
              <a:buChar char="–"/>
            </a:pPr>
            <a:r>
              <a:rPr lang="es-ES" sz="1600" b="1" dirty="0"/>
              <a:t>Superficie bruta de colectores. </a:t>
            </a:r>
            <a:r>
              <a:rPr lang="es-ES" sz="1600" dirty="0"/>
              <a:t>Las dimensiones externas (largo x ancho). Relevante también para la instalación y solicitud de subvenciones</a:t>
            </a:r>
            <a:r>
              <a:rPr lang="en-US" sz="1600" dirty="0"/>
              <a:t>.</a:t>
            </a:r>
          </a:p>
        </p:txBody>
      </p:sp>
      <p:pic>
        <p:nvPicPr>
          <p:cNvPr id="9" name="Picture 8">
            <a:extLst>
              <a:ext uri="{FF2B5EF4-FFF2-40B4-BE49-F238E27FC236}">
                <a16:creationId xmlns:a16="http://schemas.microsoft.com/office/drawing/2014/main" id="{12E119C0-6B03-4DD3-9D0F-6188D3A99094}"/>
              </a:ext>
            </a:extLst>
          </p:cNvPr>
          <p:cNvPicPr>
            <a:picLocks noChangeAspect="1"/>
          </p:cNvPicPr>
          <p:nvPr/>
        </p:nvPicPr>
        <p:blipFill>
          <a:blip r:embed="rId2"/>
          <a:stretch>
            <a:fillRect/>
          </a:stretch>
        </p:blipFill>
        <p:spPr>
          <a:xfrm>
            <a:off x="779472" y="2770119"/>
            <a:ext cx="6221825" cy="2674881"/>
          </a:xfrm>
          <a:prstGeom prst="rect">
            <a:avLst/>
          </a:prstGeom>
          <a:ln>
            <a:solidFill>
              <a:schemeClr val="tx1"/>
            </a:solidFill>
          </a:ln>
        </p:spPr>
      </p:pic>
    </p:spTree>
    <p:extLst>
      <p:ext uri="{BB962C8B-B14F-4D97-AF65-F5344CB8AC3E}">
        <p14:creationId xmlns:p14="http://schemas.microsoft.com/office/powerpoint/2010/main" val="1155248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6E9A5-97A9-4327-B581-43C31ECF2D35}"/>
              </a:ext>
            </a:extLst>
          </p:cNvPr>
          <p:cNvSpPr>
            <a:spLocks noGrp="1"/>
          </p:cNvSpPr>
          <p:nvPr>
            <p:ph type="title"/>
          </p:nvPr>
        </p:nvSpPr>
        <p:spPr/>
        <p:txBody>
          <a:bodyPr/>
          <a:lstStyle/>
          <a:p>
            <a:r>
              <a:rPr lang="en-US" b="1" dirty="0"/>
              <a:t>1. Una </a:t>
            </a:r>
            <a:r>
              <a:rPr lang="en-US" b="1" dirty="0" err="1"/>
              <a:t>revisión</a:t>
            </a:r>
            <a:r>
              <a:rPr lang="en-US" b="1" dirty="0"/>
              <a:t> de los </a:t>
            </a:r>
            <a:r>
              <a:rPr lang="en-US" b="1" dirty="0" err="1"/>
              <a:t>colectores</a:t>
            </a:r>
            <a:r>
              <a:rPr lang="en-US" b="1" dirty="0"/>
              <a:t> </a:t>
            </a:r>
            <a:r>
              <a:rPr lang="en-US" b="1" dirty="0" err="1"/>
              <a:t>solares</a:t>
            </a:r>
            <a:endParaRPr lang="en-US" dirty="0"/>
          </a:p>
        </p:txBody>
      </p:sp>
      <p:sp>
        <p:nvSpPr>
          <p:cNvPr id="4" name="Rectangle 3">
            <a:extLst>
              <a:ext uri="{FF2B5EF4-FFF2-40B4-BE49-F238E27FC236}">
                <a16:creationId xmlns:a16="http://schemas.microsoft.com/office/drawing/2014/main" id="{206840F9-FF5D-4ABB-A06E-85045B6F9374}"/>
              </a:ext>
            </a:extLst>
          </p:cNvPr>
          <p:cNvSpPr/>
          <p:nvPr/>
        </p:nvSpPr>
        <p:spPr>
          <a:xfrm>
            <a:off x="432916" y="1557000"/>
            <a:ext cx="7883084" cy="369332"/>
          </a:xfrm>
          <a:prstGeom prst="rect">
            <a:avLst/>
          </a:prstGeom>
        </p:spPr>
        <p:txBody>
          <a:bodyPr wrap="square">
            <a:spAutoFit/>
          </a:bodyPr>
          <a:lstStyle/>
          <a:p>
            <a:pPr marL="285750" indent="-285750">
              <a:buFont typeface="Wingdings" panose="05000000000000000000" pitchFamily="2" charset="2"/>
              <a:buChar char="Ø"/>
            </a:pPr>
            <a:r>
              <a:rPr lang="es-ES" b="1" dirty="0"/>
              <a:t>Aspectos seleccionados de la tecnología y la instalación de los colectores</a:t>
            </a:r>
            <a:endParaRPr lang="en-US" b="1" dirty="0"/>
          </a:p>
        </p:txBody>
      </p:sp>
      <p:sp>
        <p:nvSpPr>
          <p:cNvPr id="5" name="Rectangle 4">
            <a:extLst>
              <a:ext uri="{FF2B5EF4-FFF2-40B4-BE49-F238E27FC236}">
                <a16:creationId xmlns:a16="http://schemas.microsoft.com/office/drawing/2014/main" id="{AD8CAB67-7CD1-43D8-9CCD-A1BC3E08F5B4}"/>
              </a:ext>
            </a:extLst>
          </p:cNvPr>
          <p:cNvSpPr/>
          <p:nvPr/>
        </p:nvSpPr>
        <p:spPr>
          <a:xfrm>
            <a:off x="731426" y="1932246"/>
            <a:ext cx="3264574" cy="338554"/>
          </a:xfrm>
          <a:prstGeom prst="rect">
            <a:avLst/>
          </a:prstGeom>
        </p:spPr>
        <p:txBody>
          <a:bodyPr wrap="square">
            <a:spAutoFit/>
          </a:bodyPr>
          <a:lstStyle/>
          <a:p>
            <a:pPr marL="285750" indent="-285750">
              <a:buFont typeface="Wingdings" panose="05000000000000000000" pitchFamily="2" charset="2"/>
              <a:buChar char="§"/>
            </a:pPr>
            <a:r>
              <a:rPr lang="en-US" sz="1600" b="1" dirty="0"/>
              <a:t>CALIDAD Y CERTIFICACIÓN. </a:t>
            </a:r>
            <a:endParaRPr lang="en-US" sz="1600" dirty="0"/>
          </a:p>
        </p:txBody>
      </p:sp>
      <p:sp>
        <p:nvSpPr>
          <p:cNvPr id="6" name="TextBox 5">
            <a:extLst>
              <a:ext uri="{FF2B5EF4-FFF2-40B4-BE49-F238E27FC236}">
                <a16:creationId xmlns:a16="http://schemas.microsoft.com/office/drawing/2014/main" id="{5699E617-5C22-4D25-8486-B6F6BE8BD607}"/>
              </a:ext>
            </a:extLst>
          </p:cNvPr>
          <p:cNvSpPr txBox="1"/>
          <p:nvPr/>
        </p:nvSpPr>
        <p:spPr>
          <a:xfrm>
            <a:off x="972000" y="2270800"/>
            <a:ext cx="5694022" cy="2246769"/>
          </a:xfrm>
          <a:prstGeom prst="rect">
            <a:avLst/>
          </a:prstGeom>
          <a:noFill/>
        </p:spPr>
        <p:txBody>
          <a:bodyPr wrap="square" rtlCol="0">
            <a:spAutoFit/>
          </a:bodyPr>
          <a:lstStyle/>
          <a:p>
            <a:pPr marL="285750" indent="-285750">
              <a:buFont typeface="Calibri" panose="020F0502020204030204" pitchFamily="34" charset="0"/>
              <a:buChar char="–"/>
            </a:pPr>
            <a:r>
              <a:rPr lang="es-ES" sz="1400" dirty="0"/>
              <a:t>Los colectores están constantemente expuestos a las inclemencias del tiempo y a las altas fluctuaciones de temperatura. Por lo tanto, deben estar hechos de materiales que puedan soportar estas condiciones. Los institutos y laboratorios de pruebas certificados son terceras partes encargadas de probar los colectores solares y de certificar que se cumplen los requisitos mínimos de rendimiento para poder comercializarlos, especialmente en </a:t>
            </a:r>
            <a:r>
              <a:rPr lang="es-ES" sz="1400" b="1" dirty="0"/>
              <a:t>Europa</a:t>
            </a:r>
            <a:r>
              <a:rPr lang="es-ES" sz="1400" dirty="0"/>
              <a:t>.</a:t>
            </a:r>
          </a:p>
          <a:p>
            <a:pPr marL="285750" indent="-285750">
              <a:buFont typeface="Calibri" panose="020F0502020204030204" pitchFamily="34" charset="0"/>
              <a:buChar char="–"/>
            </a:pPr>
            <a:r>
              <a:rPr lang="es-ES" sz="1400" b="1" dirty="0"/>
              <a:t>Ensayo de colectores según EN 12975</a:t>
            </a:r>
            <a:r>
              <a:rPr lang="es-ES" sz="1400" dirty="0"/>
              <a:t>. Pruebas que incluyen exámenes para determinar el rendimiento del colector, así como su estabilidad frente a influencias ambientales, como lluvia, nieve o granizo.</a:t>
            </a:r>
            <a:r>
              <a:rPr lang="en-US" sz="1400" dirty="0"/>
              <a:t>.</a:t>
            </a:r>
          </a:p>
        </p:txBody>
      </p:sp>
      <p:pic>
        <p:nvPicPr>
          <p:cNvPr id="8" name="Picture 7">
            <a:extLst>
              <a:ext uri="{FF2B5EF4-FFF2-40B4-BE49-F238E27FC236}">
                <a16:creationId xmlns:a16="http://schemas.microsoft.com/office/drawing/2014/main" id="{B14DB2BA-7669-4E41-838C-D0538090F25F}"/>
              </a:ext>
            </a:extLst>
          </p:cNvPr>
          <p:cNvPicPr>
            <a:picLocks noChangeAspect="1"/>
          </p:cNvPicPr>
          <p:nvPr/>
        </p:nvPicPr>
        <p:blipFill>
          <a:blip r:embed="rId2">
            <a:duotone>
              <a:prstClr val="black"/>
              <a:schemeClr val="accent6">
                <a:tint val="45000"/>
                <a:satMod val="400000"/>
              </a:schemeClr>
            </a:duotone>
          </a:blip>
          <a:stretch>
            <a:fillRect/>
          </a:stretch>
        </p:blipFill>
        <p:spPr>
          <a:xfrm>
            <a:off x="6666022" y="1944000"/>
            <a:ext cx="2003956" cy="2493000"/>
          </a:xfrm>
          <a:prstGeom prst="rect">
            <a:avLst/>
          </a:prstGeom>
          <a:ln>
            <a:solidFill>
              <a:schemeClr val="tx1"/>
            </a:solidFill>
          </a:ln>
        </p:spPr>
      </p:pic>
      <p:sp>
        <p:nvSpPr>
          <p:cNvPr id="10" name="Rectangle 9">
            <a:extLst>
              <a:ext uri="{FF2B5EF4-FFF2-40B4-BE49-F238E27FC236}">
                <a16:creationId xmlns:a16="http://schemas.microsoft.com/office/drawing/2014/main" id="{9CD1F13A-B1A1-40A0-AEF2-DD353C22C01E}"/>
              </a:ext>
            </a:extLst>
          </p:cNvPr>
          <p:cNvSpPr/>
          <p:nvPr/>
        </p:nvSpPr>
        <p:spPr>
          <a:xfrm>
            <a:off x="972000" y="4509000"/>
            <a:ext cx="7714800" cy="1600438"/>
          </a:xfrm>
          <a:prstGeom prst="rect">
            <a:avLst/>
          </a:prstGeom>
        </p:spPr>
        <p:txBody>
          <a:bodyPr wrap="square">
            <a:spAutoFit/>
          </a:bodyPr>
          <a:lstStyle/>
          <a:p>
            <a:pPr marL="285750" indent="-285750">
              <a:buFont typeface="Calibri" panose="020F0502020204030204" pitchFamily="34" charset="0"/>
              <a:buChar char="–"/>
            </a:pPr>
            <a:r>
              <a:rPr lang="es-ES" sz="1400" b="1" dirty="0"/>
              <a:t>Solar </a:t>
            </a:r>
            <a:r>
              <a:rPr lang="es-ES" sz="1400" b="1" dirty="0" err="1"/>
              <a:t>Keymark</a:t>
            </a:r>
            <a:r>
              <a:rPr lang="es-ES" sz="1400" b="1" dirty="0"/>
              <a:t>. </a:t>
            </a:r>
            <a:r>
              <a:rPr lang="es-ES" sz="1400" dirty="0"/>
              <a:t>Una marca de certificación voluntaria reconocida a nivel europeo. También se basa en la prueba de colectores EN 12975. Las muestras de ensayo son extraídas aleatoriamente del proceso de fabricación por un instituto de ensayos independiente.</a:t>
            </a:r>
          </a:p>
          <a:p>
            <a:pPr marL="285750" indent="-285750">
              <a:buFont typeface="Calibri" panose="020F0502020204030204" pitchFamily="34" charset="0"/>
              <a:buChar char="–"/>
            </a:pPr>
            <a:r>
              <a:rPr lang="es-ES" sz="1400" b="1" dirty="0"/>
              <a:t>Designación CE. </a:t>
            </a:r>
            <a:r>
              <a:rPr lang="es-ES" sz="1400" dirty="0"/>
              <a:t>Marca de certificación que indica la conformidad con las normas de salud, seguridad y protección del medio ambiente para los productos/(colectores) vendidos en el mercado europeo. Los fabricantes garantizan el cumplimiento de las normas para los productos solares y no se requieren pruebas externas.</a:t>
            </a:r>
            <a:endParaRPr lang="en-US" sz="1400" dirty="0"/>
          </a:p>
        </p:txBody>
      </p:sp>
    </p:spTree>
    <p:extLst>
      <p:ext uri="{BB962C8B-B14F-4D97-AF65-F5344CB8AC3E}">
        <p14:creationId xmlns:p14="http://schemas.microsoft.com/office/powerpoint/2010/main" val="1500981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9893C-BBAE-4467-9F39-671ABB9D43BB}"/>
              </a:ext>
            </a:extLst>
          </p:cNvPr>
          <p:cNvSpPr>
            <a:spLocks noGrp="1"/>
          </p:cNvSpPr>
          <p:nvPr>
            <p:ph type="title"/>
          </p:nvPr>
        </p:nvSpPr>
        <p:spPr/>
        <p:txBody>
          <a:bodyPr/>
          <a:lstStyle/>
          <a:p>
            <a:r>
              <a:rPr lang="en-US" b="1" dirty="0"/>
              <a:t>1. Una </a:t>
            </a:r>
            <a:r>
              <a:rPr lang="en-US" b="1" dirty="0" err="1"/>
              <a:t>revisión</a:t>
            </a:r>
            <a:r>
              <a:rPr lang="en-US" b="1" dirty="0"/>
              <a:t> de los </a:t>
            </a:r>
            <a:r>
              <a:rPr lang="en-US" b="1" dirty="0" err="1"/>
              <a:t>colectores</a:t>
            </a:r>
            <a:r>
              <a:rPr lang="en-US" b="1" dirty="0"/>
              <a:t> </a:t>
            </a:r>
            <a:r>
              <a:rPr lang="en-US" b="1" dirty="0" err="1"/>
              <a:t>solares</a:t>
            </a:r>
            <a:endParaRPr lang="en-US" dirty="0"/>
          </a:p>
        </p:txBody>
      </p:sp>
      <p:sp>
        <p:nvSpPr>
          <p:cNvPr id="4" name="Rectangle 3">
            <a:extLst>
              <a:ext uri="{FF2B5EF4-FFF2-40B4-BE49-F238E27FC236}">
                <a16:creationId xmlns:a16="http://schemas.microsoft.com/office/drawing/2014/main" id="{B07BAD0D-9F25-46C0-98D5-FDF8986411BA}"/>
              </a:ext>
            </a:extLst>
          </p:cNvPr>
          <p:cNvSpPr/>
          <p:nvPr/>
        </p:nvSpPr>
        <p:spPr>
          <a:xfrm>
            <a:off x="432916" y="1557000"/>
            <a:ext cx="7451084" cy="369332"/>
          </a:xfrm>
          <a:prstGeom prst="rect">
            <a:avLst/>
          </a:prstGeom>
        </p:spPr>
        <p:txBody>
          <a:bodyPr wrap="square">
            <a:spAutoFit/>
          </a:bodyPr>
          <a:lstStyle/>
          <a:p>
            <a:pPr marL="285750" indent="-285750">
              <a:buFont typeface="Wingdings" panose="05000000000000000000" pitchFamily="2" charset="2"/>
              <a:buChar char="Ø"/>
            </a:pPr>
            <a:r>
              <a:rPr lang="es-ES" b="1" dirty="0"/>
              <a:t>Aspectos seleccionados de la tecnología y la instalación de los colectores</a:t>
            </a:r>
            <a:endParaRPr lang="en-US" b="1" dirty="0"/>
          </a:p>
        </p:txBody>
      </p:sp>
      <p:sp>
        <p:nvSpPr>
          <p:cNvPr id="5" name="Rectangle 4">
            <a:extLst>
              <a:ext uri="{FF2B5EF4-FFF2-40B4-BE49-F238E27FC236}">
                <a16:creationId xmlns:a16="http://schemas.microsoft.com/office/drawing/2014/main" id="{88158E0A-296A-42B1-8D6D-AE6061C20163}"/>
              </a:ext>
            </a:extLst>
          </p:cNvPr>
          <p:cNvSpPr/>
          <p:nvPr/>
        </p:nvSpPr>
        <p:spPr>
          <a:xfrm>
            <a:off x="731426" y="1932246"/>
            <a:ext cx="3264574" cy="338554"/>
          </a:xfrm>
          <a:prstGeom prst="rect">
            <a:avLst/>
          </a:prstGeom>
        </p:spPr>
        <p:txBody>
          <a:bodyPr wrap="square">
            <a:spAutoFit/>
          </a:bodyPr>
          <a:lstStyle/>
          <a:p>
            <a:pPr marL="285750" indent="-285750">
              <a:buFont typeface="Wingdings" panose="05000000000000000000" pitchFamily="2" charset="2"/>
              <a:buChar char="§"/>
            </a:pPr>
            <a:r>
              <a:rPr lang="en-US" sz="1600" b="1" dirty="0"/>
              <a:t>SELECCION. </a:t>
            </a:r>
            <a:endParaRPr lang="en-US" sz="1600" dirty="0"/>
          </a:p>
        </p:txBody>
      </p:sp>
      <p:sp>
        <p:nvSpPr>
          <p:cNvPr id="6" name="TextBox 5">
            <a:extLst>
              <a:ext uri="{FF2B5EF4-FFF2-40B4-BE49-F238E27FC236}">
                <a16:creationId xmlns:a16="http://schemas.microsoft.com/office/drawing/2014/main" id="{05EF8364-88AB-4901-9113-268B78CD0791}"/>
              </a:ext>
            </a:extLst>
          </p:cNvPr>
          <p:cNvSpPr txBox="1"/>
          <p:nvPr/>
        </p:nvSpPr>
        <p:spPr>
          <a:xfrm>
            <a:off x="972000" y="2252138"/>
            <a:ext cx="7703688" cy="1815882"/>
          </a:xfrm>
          <a:prstGeom prst="rect">
            <a:avLst/>
          </a:prstGeom>
          <a:noFill/>
        </p:spPr>
        <p:txBody>
          <a:bodyPr wrap="square" rtlCol="0">
            <a:spAutoFit/>
          </a:bodyPr>
          <a:lstStyle/>
          <a:p>
            <a:pPr marL="285750" indent="-285750">
              <a:buFont typeface="Calibri" panose="020F0502020204030204" pitchFamily="34" charset="0"/>
              <a:buChar char="–"/>
            </a:pPr>
            <a:r>
              <a:rPr lang="es-ES" sz="1400" dirty="0"/>
              <a:t>Un factor importante del rendimiento del colector es la </a:t>
            </a:r>
            <a:r>
              <a:rPr lang="es-ES" sz="1400" b="1" dirty="0"/>
              <a:t>diferencia de temperatura (ΔT) </a:t>
            </a:r>
            <a:r>
              <a:rPr lang="es-ES" sz="1400" dirty="0"/>
              <a:t>entre la temperatura media del colector (salida del sistema) y el aire exterior (clima). </a:t>
            </a:r>
          </a:p>
          <a:p>
            <a:pPr marL="285750" indent="-285750">
              <a:buFont typeface="Calibri" panose="020F0502020204030204" pitchFamily="34" charset="0"/>
              <a:buChar char="–"/>
            </a:pPr>
            <a:r>
              <a:rPr lang="es-ES" sz="1400" b="1" dirty="0"/>
              <a:t>Los ETC tienen mejores rendimientos que los FPC</a:t>
            </a:r>
            <a:r>
              <a:rPr lang="es-ES" sz="1400" dirty="0"/>
              <a:t>, especialmente cuando operan bajo la gran ΔT</a:t>
            </a:r>
          </a:p>
          <a:p>
            <a:pPr marL="285750" indent="-285750">
              <a:buFont typeface="Calibri" panose="020F0502020204030204" pitchFamily="34" charset="0"/>
              <a:buChar char="–"/>
            </a:pPr>
            <a:r>
              <a:rPr lang="es-ES" sz="1400" dirty="0"/>
              <a:t>(Low ΔT) En los sistemas de calefacción de ACS con </a:t>
            </a:r>
            <a:r>
              <a:rPr lang="es-ES" sz="1400" b="1" dirty="0"/>
              <a:t>menor cobertura solar</a:t>
            </a:r>
            <a:r>
              <a:rPr lang="es-ES" sz="1400" dirty="0"/>
              <a:t>, las diferencias de rendimiento entre colectores son mínimas. (Alto ΔT) Cuando se requiere una alta cobertura solar de agua caliente, o cuando se utiliza un sistema combinado de calefacción central de respaldo, las diferencias son significativas. Pero, tenga en cuenta que la curva por sí sola siempre resultaría en una decisión a favor de un ETC (en cualquier sitio</a:t>
            </a:r>
            <a:r>
              <a:rPr lang="en-US" sz="1400" dirty="0"/>
              <a:t>).</a:t>
            </a:r>
          </a:p>
        </p:txBody>
      </p:sp>
      <p:pic>
        <p:nvPicPr>
          <p:cNvPr id="8" name="Picture 7">
            <a:extLst>
              <a:ext uri="{FF2B5EF4-FFF2-40B4-BE49-F238E27FC236}">
                <a16:creationId xmlns:a16="http://schemas.microsoft.com/office/drawing/2014/main" id="{883A99ED-C0BB-41CC-A077-5781E6C510EE}"/>
              </a:ext>
            </a:extLst>
          </p:cNvPr>
          <p:cNvPicPr>
            <a:picLocks noChangeAspect="1"/>
          </p:cNvPicPr>
          <p:nvPr/>
        </p:nvPicPr>
        <p:blipFill>
          <a:blip r:embed="rId2"/>
          <a:stretch>
            <a:fillRect/>
          </a:stretch>
        </p:blipFill>
        <p:spPr>
          <a:xfrm>
            <a:off x="4063904" y="4005000"/>
            <a:ext cx="4607449" cy="2303725"/>
          </a:xfrm>
          <a:prstGeom prst="rect">
            <a:avLst/>
          </a:prstGeom>
          <a:ln>
            <a:solidFill>
              <a:schemeClr val="tx1"/>
            </a:solidFill>
          </a:ln>
        </p:spPr>
      </p:pic>
      <p:sp>
        <p:nvSpPr>
          <p:cNvPr id="10" name="Rectangle 9">
            <a:extLst>
              <a:ext uri="{FF2B5EF4-FFF2-40B4-BE49-F238E27FC236}">
                <a16:creationId xmlns:a16="http://schemas.microsoft.com/office/drawing/2014/main" id="{1B71541B-073F-45CD-9368-3860CF45BB83}"/>
              </a:ext>
            </a:extLst>
          </p:cNvPr>
          <p:cNvSpPr/>
          <p:nvPr/>
        </p:nvSpPr>
        <p:spPr>
          <a:xfrm>
            <a:off x="972000" y="4005000"/>
            <a:ext cx="3087569" cy="2031325"/>
          </a:xfrm>
          <a:prstGeom prst="rect">
            <a:avLst/>
          </a:prstGeom>
        </p:spPr>
        <p:txBody>
          <a:bodyPr wrap="square">
            <a:spAutoFit/>
          </a:bodyPr>
          <a:lstStyle/>
          <a:p>
            <a:pPr marL="285750" indent="-285750">
              <a:buFont typeface="Calibri" panose="020F0502020204030204" pitchFamily="34" charset="0"/>
              <a:buChar char="–"/>
            </a:pPr>
            <a:r>
              <a:rPr lang="es-ES" sz="1400" dirty="0"/>
              <a:t>Sin embargo, la </a:t>
            </a:r>
            <a:r>
              <a:rPr lang="es-ES" sz="1400" b="1" dirty="0"/>
              <a:t>relación precio/rendimiento </a:t>
            </a:r>
            <a:r>
              <a:rPr lang="es-ES" sz="1400" dirty="0"/>
              <a:t>juega un papel importante en la selección de los coleccionistas. Los FPC son mucho más asequibles que los ETC y ofrecen buenos rendimientos en relación con su precio, especialmente cuando se utilizan para calentar agua caliente.</a:t>
            </a:r>
            <a:r>
              <a:rPr lang="en-US" sz="1400" dirty="0"/>
              <a:t> </a:t>
            </a:r>
          </a:p>
        </p:txBody>
      </p:sp>
    </p:spTree>
    <p:extLst>
      <p:ext uri="{BB962C8B-B14F-4D97-AF65-F5344CB8AC3E}">
        <p14:creationId xmlns:p14="http://schemas.microsoft.com/office/powerpoint/2010/main" val="2416615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DCFE-4E4D-45B1-837C-B384FB8FA999}"/>
              </a:ext>
            </a:extLst>
          </p:cNvPr>
          <p:cNvSpPr>
            <a:spLocks noGrp="1"/>
          </p:cNvSpPr>
          <p:nvPr>
            <p:ph type="title"/>
          </p:nvPr>
        </p:nvSpPr>
        <p:spPr/>
        <p:txBody>
          <a:bodyPr/>
          <a:lstStyle/>
          <a:p>
            <a:r>
              <a:rPr lang="en-US" b="1" dirty="0"/>
              <a:t>1. Una </a:t>
            </a:r>
            <a:r>
              <a:rPr lang="en-US" b="1" dirty="0" err="1"/>
              <a:t>revisión</a:t>
            </a:r>
            <a:r>
              <a:rPr lang="en-US" b="1" dirty="0"/>
              <a:t> de los </a:t>
            </a:r>
            <a:r>
              <a:rPr lang="en-US" b="1" dirty="0" err="1"/>
              <a:t>colectores</a:t>
            </a:r>
            <a:r>
              <a:rPr lang="en-US" b="1" dirty="0"/>
              <a:t> </a:t>
            </a:r>
            <a:r>
              <a:rPr lang="en-US" b="1" dirty="0" err="1"/>
              <a:t>solares</a:t>
            </a:r>
            <a:endParaRPr lang="en-US" dirty="0"/>
          </a:p>
        </p:txBody>
      </p:sp>
      <p:sp>
        <p:nvSpPr>
          <p:cNvPr id="4" name="Rectangle 3">
            <a:extLst>
              <a:ext uri="{FF2B5EF4-FFF2-40B4-BE49-F238E27FC236}">
                <a16:creationId xmlns:a16="http://schemas.microsoft.com/office/drawing/2014/main" id="{B9A524CE-6C1A-4BBD-9491-50B83C59A24F}"/>
              </a:ext>
            </a:extLst>
          </p:cNvPr>
          <p:cNvSpPr/>
          <p:nvPr/>
        </p:nvSpPr>
        <p:spPr>
          <a:xfrm>
            <a:off x="432916" y="1557000"/>
            <a:ext cx="7883084" cy="369332"/>
          </a:xfrm>
          <a:prstGeom prst="rect">
            <a:avLst/>
          </a:prstGeom>
        </p:spPr>
        <p:txBody>
          <a:bodyPr wrap="square">
            <a:spAutoFit/>
          </a:bodyPr>
          <a:lstStyle/>
          <a:p>
            <a:pPr marL="285750" indent="-285750">
              <a:buFont typeface="Wingdings" panose="05000000000000000000" pitchFamily="2" charset="2"/>
              <a:buChar char="Ø"/>
            </a:pPr>
            <a:r>
              <a:rPr lang="es-ES" b="1" dirty="0"/>
              <a:t>Aspectos seleccionados de la tecnología y la instalación de los colectores</a:t>
            </a:r>
            <a:endParaRPr lang="en-US" b="1" dirty="0"/>
          </a:p>
        </p:txBody>
      </p:sp>
      <p:sp>
        <p:nvSpPr>
          <p:cNvPr id="5" name="Rectangle 4">
            <a:extLst>
              <a:ext uri="{FF2B5EF4-FFF2-40B4-BE49-F238E27FC236}">
                <a16:creationId xmlns:a16="http://schemas.microsoft.com/office/drawing/2014/main" id="{98A54107-370D-4CAD-8388-41B752550467}"/>
              </a:ext>
            </a:extLst>
          </p:cNvPr>
          <p:cNvSpPr/>
          <p:nvPr/>
        </p:nvSpPr>
        <p:spPr>
          <a:xfrm>
            <a:off x="731426" y="1932246"/>
            <a:ext cx="3264574" cy="338554"/>
          </a:xfrm>
          <a:prstGeom prst="rect">
            <a:avLst/>
          </a:prstGeom>
        </p:spPr>
        <p:txBody>
          <a:bodyPr wrap="square">
            <a:spAutoFit/>
          </a:bodyPr>
          <a:lstStyle/>
          <a:p>
            <a:pPr marL="285750" indent="-285750">
              <a:buFont typeface="Wingdings" panose="05000000000000000000" pitchFamily="2" charset="2"/>
              <a:buChar char="§"/>
            </a:pPr>
            <a:r>
              <a:rPr lang="en-US" sz="1600" b="1" dirty="0"/>
              <a:t>SELECCIÓN. RENDIMIENTO </a:t>
            </a:r>
            <a:endParaRPr lang="en-US" sz="1600" dirty="0"/>
          </a:p>
        </p:txBody>
      </p:sp>
      <p:sp>
        <p:nvSpPr>
          <p:cNvPr id="6" name="TextBox 5">
            <a:extLst>
              <a:ext uri="{FF2B5EF4-FFF2-40B4-BE49-F238E27FC236}">
                <a16:creationId xmlns:a16="http://schemas.microsoft.com/office/drawing/2014/main" id="{CABCC52A-C58F-4468-94CC-8D4C205BC66E}"/>
              </a:ext>
            </a:extLst>
          </p:cNvPr>
          <p:cNvSpPr txBox="1"/>
          <p:nvPr/>
        </p:nvSpPr>
        <p:spPr>
          <a:xfrm>
            <a:off x="972000" y="2252138"/>
            <a:ext cx="7703688" cy="584775"/>
          </a:xfrm>
          <a:prstGeom prst="rect">
            <a:avLst/>
          </a:prstGeom>
          <a:noFill/>
        </p:spPr>
        <p:txBody>
          <a:bodyPr wrap="square" rtlCol="0">
            <a:spAutoFit/>
          </a:bodyPr>
          <a:lstStyle/>
          <a:p>
            <a:pPr marL="285750" indent="-285750">
              <a:buFont typeface="Calibri" panose="020F0502020204030204" pitchFamily="34" charset="0"/>
              <a:buChar char="–"/>
            </a:pPr>
            <a:r>
              <a:rPr lang="es-ES" sz="1600" dirty="0"/>
              <a:t>La siguiente tabla ofrece una visión general exacta de cómo cambia la salida del FPC en función de la intensidad de la radiación y de la diferencia de temperatura</a:t>
            </a:r>
            <a:r>
              <a:rPr lang="en-US" sz="1600" dirty="0"/>
              <a:t>. </a:t>
            </a:r>
          </a:p>
        </p:txBody>
      </p:sp>
      <p:pic>
        <p:nvPicPr>
          <p:cNvPr id="13" name="Picture 12">
            <a:extLst>
              <a:ext uri="{FF2B5EF4-FFF2-40B4-BE49-F238E27FC236}">
                <a16:creationId xmlns:a16="http://schemas.microsoft.com/office/drawing/2014/main" id="{957AC700-3CA3-44DB-8098-B9229A804453}"/>
              </a:ext>
            </a:extLst>
          </p:cNvPr>
          <p:cNvPicPr>
            <a:picLocks noChangeAspect="1"/>
          </p:cNvPicPr>
          <p:nvPr/>
        </p:nvPicPr>
        <p:blipFill>
          <a:blip r:embed="rId2"/>
          <a:stretch>
            <a:fillRect/>
          </a:stretch>
        </p:blipFill>
        <p:spPr>
          <a:xfrm>
            <a:off x="827688" y="3213000"/>
            <a:ext cx="7848000" cy="2088000"/>
          </a:xfrm>
          <a:prstGeom prst="rect">
            <a:avLst/>
          </a:prstGeom>
          <a:ln>
            <a:solidFill>
              <a:schemeClr val="tx1"/>
            </a:solidFill>
          </a:ln>
        </p:spPr>
      </p:pic>
      <p:sp>
        <p:nvSpPr>
          <p:cNvPr id="14" name="Rectangle 13">
            <a:extLst>
              <a:ext uri="{FF2B5EF4-FFF2-40B4-BE49-F238E27FC236}">
                <a16:creationId xmlns:a16="http://schemas.microsoft.com/office/drawing/2014/main" id="{4D2FAEDE-CDCB-43FC-9BCD-78D72FE78E80}"/>
              </a:ext>
            </a:extLst>
          </p:cNvPr>
          <p:cNvSpPr/>
          <p:nvPr/>
        </p:nvSpPr>
        <p:spPr>
          <a:xfrm>
            <a:off x="3636000" y="2987528"/>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
        <p:nvSpPr>
          <p:cNvPr id="16" name="Rectangle 15">
            <a:extLst>
              <a:ext uri="{FF2B5EF4-FFF2-40B4-BE49-F238E27FC236}">
                <a16:creationId xmlns:a16="http://schemas.microsoft.com/office/drawing/2014/main" id="{915066DA-9901-40E6-941C-7639F2788006}"/>
              </a:ext>
            </a:extLst>
          </p:cNvPr>
          <p:cNvSpPr/>
          <p:nvPr/>
        </p:nvSpPr>
        <p:spPr>
          <a:xfrm>
            <a:off x="972000" y="5301000"/>
            <a:ext cx="7703688" cy="584775"/>
          </a:xfrm>
          <a:prstGeom prst="rect">
            <a:avLst/>
          </a:prstGeom>
        </p:spPr>
        <p:txBody>
          <a:bodyPr wrap="square">
            <a:spAutoFit/>
          </a:bodyPr>
          <a:lstStyle/>
          <a:p>
            <a:pPr marL="285750" indent="-285750">
              <a:buFont typeface="Calibri" panose="020F0502020204030204" pitchFamily="34" charset="0"/>
              <a:buChar char="–"/>
            </a:pPr>
            <a:r>
              <a:rPr lang="es-ES" sz="1600" dirty="0">
                <a:solidFill>
                  <a:prstClr val="black"/>
                </a:solidFill>
              </a:rPr>
              <a:t>Los valores especificados son para la irradiación vertical. Esto ilustra las variaciones estacionales de invierno a verano en muchos lugares de instalación.</a:t>
            </a:r>
            <a:endParaRPr lang="en-US" dirty="0"/>
          </a:p>
        </p:txBody>
      </p:sp>
    </p:spTree>
    <p:extLst>
      <p:ext uri="{BB962C8B-B14F-4D97-AF65-F5344CB8AC3E}">
        <p14:creationId xmlns:p14="http://schemas.microsoft.com/office/powerpoint/2010/main" val="3030196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714DA-9365-49F4-AA1F-207671773BF8}"/>
              </a:ext>
            </a:extLst>
          </p:cNvPr>
          <p:cNvSpPr>
            <a:spLocks noGrp="1"/>
          </p:cNvSpPr>
          <p:nvPr>
            <p:ph type="title"/>
          </p:nvPr>
        </p:nvSpPr>
        <p:spPr/>
        <p:txBody>
          <a:bodyPr/>
          <a:lstStyle/>
          <a:p>
            <a:r>
              <a:rPr lang="en-US" b="1" dirty="0"/>
              <a:t>1. Una revisión de los colectores solares</a:t>
            </a:r>
            <a:endParaRPr lang="en-US" dirty="0"/>
          </a:p>
        </p:txBody>
      </p:sp>
      <p:sp>
        <p:nvSpPr>
          <p:cNvPr id="4" name="Rectangle 3">
            <a:extLst>
              <a:ext uri="{FF2B5EF4-FFF2-40B4-BE49-F238E27FC236}">
                <a16:creationId xmlns:a16="http://schemas.microsoft.com/office/drawing/2014/main" id="{3896C950-9048-4506-B684-C10B39291E2F}"/>
              </a:ext>
            </a:extLst>
          </p:cNvPr>
          <p:cNvSpPr/>
          <p:nvPr/>
        </p:nvSpPr>
        <p:spPr>
          <a:xfrm>
            <a:off x="432916" y="1556999"/>
            <a:ext cx="7523084" cy="373411"/>
          </a:xfrm>
          <a:prstGeom prst="rect">
            <a:avLst/>
          </a:prstGeom>
        </p:spPr>
        <p:txBody>
          <a:bodyPr wrap="square">
            <a:spAutoFit/>
          </a:bodyPr>
          <a:lstStyle/>
          <a:p>
            <a:pPr marL="285750" indent="-285750">
              <a:buFont typeface="Wingdings" panose="05000000000000000000" pitchFamily="2" charset="2"/>
              <a:buChar char="Ø"/>
            </a:pPr>
            <a:r>
              <a:rPr lang="en-US" b="1" dirty="0"/>
              <a:t>Aspectos seleccionados de la tecnología y la instalación de los colectores</a:t>
            </a:r>
          </a:p>
        </p:txBody>
      </p:sp>
      <p:sp>
        <p:nvSpPr>
          <p:cNvPr id="5" name="Rectangle 4">
            <a:extLst>
              <a:ext uri="{FF2B5EF4-FFF2-40B4-BE49-F238E27FC236}">
                <a16:creationId xmlns:a16="http://schemas.microsoft.com/office/drawing/2014/main" id="{FE403FF4-1C08-48E8-BFC8-3867AC62539F}"/>
              </a:ext>
            </a:extLst>
          </p:cNvPr>
          <p:cNvSpPr/>
          <p:nvPr/>
        </p:nvSpPr>
        <p:spPr>
          <a:xfrm>
            <a:off x="731426" y="1932246"/>
            <a:ext cx="3264574" cy="338554"/>
          </a:xfrm>
          <a:prstGeom prst="rect">
            <a:avLst/>
          </a:prstGeom>
        </p:spPr>
        <p:txBody>
          <a:bodyPr wrap="square">
            <a:spAutoFit/>
          </a:bodyPr>
          <a:lstStyle/>
          <a:p>
            <a:pPr marL="285750" indent="-285750">
              <a:buFont typeface="Wingdings" panose="05000000000000000000" pitchFamily="2" charset="2"/>
              <a:buChar char="§"/>
            </a:pPr>
            <a:r>
              <a:rPr lang="en-US" sz="1600" b="1" dirty="0"/>
              <a:t>SELECCIÓN. RENDIMIENTO</a:t>
            </a:r>
            <a:endParaRPr lang="en-US" sz="1600" dirty="0"/>
          </a:p>
        </p:txBody>
      </p:sp>
      <p:sp>
        <p:nvSpPr>
          <p:cNvPr id="6" name="TextBox 5">
            <a:extLst>
              <a:ext uri="{FF2B5EF4-FFF2-40B4-BE49-F238E27FC236}">
                <a16:creationId xmlns:a16="http://schemas.microsoft.com/office/drawing/2014/main" id="{20C67C56-028E-4412-B283-22E4AB59985F}"/>
              </a:ext>
            </a:extLst>
          </p:cNvPr>
          <p:cNvSpPr txBox="1"/>
          <p:nvPr/>
        </p:nvSpPr>
        <p:spPr>
          <a:xfrm>
            <a:off x="972000" y="2252138"/>
            <a:ext cx="7714800" cy="1600438"/>
          </a:xfrm>
          <a:prstGeom prst="rect">
            <a:avLst/>
          </a:prstGeom>
          <a:noFill/>
        </p:spPr>
        <p:txBody>
          <a:bodyPr wrap="square" rtlCol="0">
            <a:spAutoFit/>
          </a:bodyPr>
          <a:lstStyle/>
          <a:p>
            <a:pPr marL="285750" indent="-285750">
              <a:buFont typeface="Calibri" panose="020F0502020204030204" pitchFamily="34" charset="0"/>
              <a:buChar char="–"/>
            </a:pPr>
            <a:r>
              <a:rPr lang="en-US" sz="1400" dirty="0"/>
              <a:t>El trabajo con colectores solares (análisis de rendimiento, dimensionamiento, etc.) es en algunos aspectos similar al trabajo con sistemas eléctricos, lo que significa que la energía térmica se equipara a la energía eléctrica (kWh = </a:t>
            </a:r>
            <a:r>
              <a:rPr lang="en-US" sz="1400" dirty="0" err="1"/>
              <a:t>kWhth</a:t>
            </a:r>
            <a:r>
              <a:rPr lang="en-US" sz="1400" dirty="0"/>
              <a:t>).</a:t>
            </a:r>
          </a:p>
          <a:p>
            <a:pPr marL="285750" indent="-285750">
              <a:buFont typeface="Calibri" panose="020F0502020204030204" pitchFamily="34" charset="0"/>
              <a:buChar char="–"/>
            </a:pPr>
            <a:r>
              <a:rPr lang="en-US" sz="1400" dirty="0"/>
              <a:t>Los fabricantes, certificadores y otros proporcionan mediciones de la capacidad del colector y de los sistemas (matrices de colectores) basadas en las áreas de apertura del colector y en los factores de eficiencia probados (kW por unidad de superficie del colector). Esto permite realizar comparaciones y estimaciones rápidas.</a:t>
            </a:r>
          </a:p>
        </p:txBody>
      </p:sp>
      <p:pic>
        <p:nvPicPr>
          <p:cNvPr id="7" name="Picture 6">
            <a:extLst>
              <a:ext uri="{FF2B5EF4-FFF2-40B4-BE49-F238E27FC236}">
                <a16:creationId xmlns:a16="http://schemas.microsoft.com/office/drawing/2014/main" id="{C4035474-2F13-4697-BD73-1A47F80ACFFE}"/>
              </a:ext>
            </a:extLst>
          </p:cNvPr>
          <p:cNvPicPr>
            <a:picLocks noChangeAspect="1"/>
          </p:cNvPicPr>
          <p:nvPr/>
        </p:nvPicPr>
        <p:blipFill>
          <a:blip r:embed="rId2"/>
          <a:stretch>
            <a:fillRect/>
          </a:stretch>
        </p:blipFill>
        <p:spPr>
          <a:xfrm>
            <a:off x="4284000" y="3823633"/>
            <a:ext cx="4391688" cy="2485092"/>
          </a:xfrm>
          <a:prstGeom prst="rect">
            <a:avLst/>
          </a:prstGeom>
          <a:ln>
            <a:solidFill>
              <a:schemeClr val="tx1"/>
            </a:solidFill>
          </a:ln>
        </p:spPr>
      </p:pic>
      <p:sp>
        <p:nvSpPr>
          <p:cNvPr id="9" name="Rectangle 8">
            <a:extLst>
              <a:ext uri="{FF2B5EF4-FFF2-40B4-BE49-F238E27FC236}">
                <a16:creationId xmlns:a16="http://schemas.microsoft.com/office/drawing/2014/main" id="{581EA9CD-44BB-42DC-A881-A79C700658AB}"/>
              </a:ext>
            </a:extLst>
          </p:cNvPr>
          <p:cNvSpPr/>
          <p:nvPr/>
        </p:nvSpPr>
        <p:spPr>
          <a:xfrm>
            <a:off x="972000" y="3789000"/>
            <a:ext cx="3264574" cy="2246769"/>
          </a:xfrm>
          <a:prstGeom prst="rect">
            <a:avLst/>
          </a:prstGeom>
        </p:spPr>
        <p:txBody>
          <a:bodyPr wrap="square">
            <a:spAutoFit/>
          </a:bodyPr>
          <a:lstStyle/>
          <a:p>
            <a:pPr marL="285750" lvl="0" indent="-285750">
              <a:buFont typeface="Calibri" panose="020F0502020204030204" pitchFamily="34" charset="0"/>
              <a:buChar char="–"/>
            </a:pPr>
            <a:r>
              <a:rPr lang="en-US" sz="1400" b="1" dirty="0">
                <a:solidFill>
                  <a:prstClr val="black"/>
                </a:solidFill>
              </a:rPr>
              <a:t>Ejemplo:</a:t>
            </a:r>
          </a:p>
          <a:p>
            <a:pPr marL="542925" lvl="1" indent="-285750">
              <a:buFont typeface="Arial" panose="020B0604020202020204" pitchFamily="34" charset="0"/>
              <a:buChar char="."/>
            </a:pPr>
            <a:r>
              <a:rPr lang="en-US" sz="1400" dirty="0">
                <a:solidFill>
                  <a:prstClr val="black"/>
                </a:solidFill>
              </a:rPr>
              <a:t>Se producirá un sistema de 20 colectores solares con una eficiencia de 0,7 kW/m2:</a:t>
            </a:r>
          </a:p>
          <a:p>
            <a:pPr marL="542925" lvl="1" indent="-285750">
              <a:buFont typeface="Arial" panose="020B0604020202020204" pitchFamily="34" charset="0"/>
              <a:buChar char="."/>
            </a:pPr>
            <a:endParaRPr lang="en-US" sz="1400" dirty="0">
              <a:solidFill>
                <a:prstClr val="black"/>
              </a:solidFill>
            </a:endParaRPr>
          </a:p>
          <a:p>
            <a:pPr marL="542925" lvl="2"/>
            <a:r>
              <a:rPr lang="en-US" sz="1400" dirty="0">
                <a:solidFill>
                  <a:prstClr val="black"/>
                </a:solidFill>
              </a:rPr>
              <a:t>Superficie equivalente = 20 Col. x 3m2/col, = 60m2</a:t>
            </a:r>
          </a:p>
          <a:p>
            <a:pPr marL="542925" lvl="2"/>
            <a:endParaRPr lang="en-US" sz="1400" dirty="0">
              <a:solidFill>
                <a:srgbClr val="0070C0"/>
              </a:solidFill>
            </a:endParaRPr>
          </a:p>
          <a:p>
            <a:pPr marL="542925" lvl="2"/>
            <a:r>
              <a:rPr lang="en-US" sz="1400" b="1" dirty="0">
                <a:solidFill>
                  <a:srgbClr val="0070C0"/>
                </a:solidFill>
              </a:rPr>
              <a:t>Potencia de salida = 60m2 x 0,7 kW/m2 = 42kW</a:t>
            </a:r>
            <a:endParaRPr lang="en-US" sz="1400" b="1" dirty="0">
              <a:solidFill>
                <a:prstClr val="black"/>
              </a:solidFill>
            </a:endParaRPr>
          </a:p>
        </p:txBody>
      </p:sp>
    </p:spTree>
    <p:extLst>
      <p:ext uri="{BB962C8B-B14F-4D97-AF65-F5344CB8AC3E}">
        <p14:creationId xmlns:p14="http://schemas.microsoft.com/office/powerpoint/2010/main" val="3952564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80D3-7774-4062-87F0-C918FFA20809}"/>
              </a:ext>
            </a:extLst>
          </p:cNvPr>
          <p:cNvSpPr>
            <a:spLocks noGrp="1"/>
          </p:cNvSpPr>
          <p:nvPr>
            <p:ph type="title"/>
          </p:nvPr>
        </p:nvSpPr>
        <p:spPr/>
        <p:txBody>
          <a:bodyPr>
            <a:normAutofit/>
          </a:bodyPr>
          <a:lstStyle/>
          <a:p>
            <a:r>
              <a:rPr lang="en-US" b="1" dirty="0"/>
              <a:t>1. </a:t>
            </a:r>
            <a:r>
              <a:rPr lang="en-US" b="1" dirty="0">
                <a:solidFill>
                  <a:prstClr val="black"/>
                </a:solidFill>
                <a:cs typeface="Arial" pitchFamily="34" charset="0"/>
              </a:rPr>
              <a:t>Una revisión de los colectores solares</a:t>
            </a:r>
            <a:endParaRPr lang="en-US" dirty="0"/>
          </a:p>
        </p:txBody>
      </p:sp>
      <p:sp>
        <p:nvSpPr>
          <p:cNvPr id="5" name="Rectangle 4">
            <a:extLst>
              <a:ext uri="{FF2B5EF4-FFF2-40B4-BE49-F238E27FC236}">
                <a16:creationId xmlns:a16="http://schemas.microsoft.com/office/drawing/2014/main" id="{24E78B32-5659-478D-B79B-2A327C56F6B5}"/>
              </a:ext>
            </a:extLst>
          </p:cNvPr>
          <p:cNvSpPr/>
          <p:nvPr/>
        </p:nvSpPr>
        <p:spPr>
          <a:xfrm>
            <a:off x="717606" y="1989000"/>
            <a:ext cx="2918394" cy="338554"/>
          </a:xfrm>
          <a:prstGeom prst="rect">
            <a:avLst/>
          </a:prstGeom>
        </p:spPr>
        <p:txBody>
          <a:bodyPr wrap="square">
            <a:spAutoFit/>
          </a:bodyPr>
          <a:lstStyle/>
          <a:p>
            <a:pPr marL="285750" indent="-285750">
              <a:buFont typeface="Wingdings" panose="05000000000000000000" pitchFamily="2" charset="2"/>
              <a:buChar char="§"/>
            </a:pPr>
            <a:r>
              <a:rPr lang="en-US" sz="1600" b="1" dirty="0"/>
              <a:t>FIJACIÓN DEL COLECTOR.</a:t>
            </a:r>
          </a:p>
        </p:txBody>
      </p:sp>
      <p:sp>
        <p:nvSpPr>
          <p:cNvPr id="15" name="Rectangle 14">
            <a:extLst>
              <a:ext uri="{FF2B5EF4-FFF2-40B4-BE49-F238E27FC236}">
                <a16:creationId xmlns:a16="http://schemas.microsoft.com/office/drawing/2014/main" id="{0F3EBF16-247B-4DB7-9562-13B218C6EA83}"/>
              </a:ext>
            </a:extLst>
          </p:cNvPr>
          <p:cNvSpPr/>
          <p:nvPr/>
        </p:nvSpPr>
        <p:spPr>
          <a:xfrm>
            <a:off x="432916" y="1557000"/>
            <a:ext cx="7667084" cy="369332"/>
          </a:xfrm>
          <a:prstGeom prst="rect">
            <a:avLst/>
          </a:prstGeom>
        </p:spPr>
        <p:txBody>
          <a:bodyPr wrap="square">
            <a:spAutoFit/>
          </a:bodyPr>
          <a:lstStyle/>
          <a:p>
            <a:pPr marL="285750" indent="-285750">
              <a:buFont typeface="Wingdings" panose="05000000000000000000" pitchFamily="2" charset="2"/>
              <a:buChar char="Ø"/>
            </a:pPr>
            <a:r>
              <a:rPr lang="en-US" b="1" dirty="0"/>
              <a:t>Aspectos seleccionados de la tecnología y la instalación de los colectores</a:t>
            </a:r>
          </a:p>
        </p:txBody>
      </p:sp>
      <p:pic>
        <p:nvPicPr>
          <p:cNvPr id="3" name="Picture 2">
            <a:extLst>
              <a:ext uri="{FF2B5EF4-FFF2-40B4-BE49-F238E27FC236}">
                <a16:creationId xmlns:a16="http://schemas.microsoft.com/office/drawing/2014/main" id="{D5568961-23BD-4C51-81DD-7F0023C31B2D}"/>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828000" y="2421404"/>
            <a:ext cx="5256569" cy="3023596"/>
          </a:xfrm>
          <a:prstGeom prst="rect">
            <a:avLst/>
          </a:prstGeom>
          <a:ln>
            <a:solidFill>
              <a:schemeClr val="tx1"/>
            </a:solidFill>
          </a:ln>
        </p:spPr>
      </p:pic>
      <p:sp>
        <p:nvSpPr>
          <p:cNvPr id="16" name="TextBox 15">
            <a:extLst>
              <a:ext uri="{FF2B5EF4-FFF2-40B4-BE49-F238E27FC236}">
                <a16:creationId xmlns:a16="http://schemas.microsoft.com/office/drawing/2014/main" id="{62CCF476-9A4C-461F-848E-DE12D8C8D74C}"/>
              </a:ext>
            </a:extLst>
          </p:cNvPr>
          <p:cNvSpPr txBox="1"/>
          <p:nvPr/>
        </p:nvSpPr>
        <p:spPr>
          <a:xfrm>
            <a:off x="6084569" y="2252138"/>
            <a:ext cx="2591119" cy="3323987"/>
          </a:xfrm>
          <a:prstGeom prst="rect">
            <a:avLst/>
          </a:prstGeom>
          <a:noFill/>
        </p:spPr>
        <p:txBody>
          <a:bodyPr wrap="square" rtlCol="0">
            <a:spAutoFit/>
          </a:bodyPr>
          <a:lstStyle/>
          <a:p>
            <a:pPr marL="285750" indent="-285750">
              <a:buFont typeface="Calibri" panose="020F0502020204030204" pitchFamily="34" charset="0"/>
              <a:buChar char="–"/>
            </a:pPr>
            <a:r>
              <a:rPr lang="en-US" sz="1400" dirty="0"/>
              <a:t>Los </a:t>
            </a:r>
            <a:r>
              <a:rPr lang="en-US" sz="1400" dirty="0" err="1"/>
              <a:t>colectores</a:t>
            </a:r>
            <a:r>
              <a:rPr lang="en-US" sz="1400" dirty="0"/>
              <a:t> están constantemente sujetos a las influencias del tiempo. Esto plantea desafíos en cuanto a su fijación. </a:t>
            </a:r>
          </a:p>
          <a:p>
            <a:pPr marL="285750" indent="-285750">
              <a:buFont typeface="Calibri" panose="020F0502020204030204" pitchFamily="34" charset="0"/>
              <a:buChar char="–"/>
            </a:pPr>
            <a:r>
              <a:rPr lang="en-US" sz="1400" b="1" dirty="0"/>
              <a:t>Las fijaciones deben ser estáticamente seguras y resistentes a la corrosión.</a:t>
            </a:r>
          </a:p>
          <a:p>
            <a:pPr marL="285750" indent="-285750">
              <a:buFont typeface="Calibri" panose="020F0502020204030204" pitchFamily="34" charset="0"/>
              <a:buChar char="–"/>
            </a:pPr>
            <a:r>
              <a:rPr lang="en-US" sz="1400" dirty="0"/>
              <a:t>También es importante la protección contra rayos, así como su diseño arquitectónico, ya que los colectores estarán permanentemente expuestos.</a:t>
            </a:r>
          </a:p>
        </p:txBody>
      </p:sp>
      <p:sp>
        <p:nvSpPr>
          <p:cNvPr id="19" name="TextBox 18">
            <a:extLst>
              <a:ext uri="{FF2B5EF4-FFF2-40B4-BE49-F238E27FC236}">
                <a16:creationId xmlns:a16="http://schemas.microsoft.com/office/drawing/2014/main" id="{BBABF698-F68E-4A04-899A-BC3D7682E108}"/>
              </a:ext>
            </a:extLst>
          </p:cNvPr>
          <p:cNvSpPr txBox="1"/>
          <p:nvPr/>
        </p:nvSpPr>
        <p:spPr>
          <a:xfrm>
            <a:off x="432916" y="5445000"/>
            <a:ext cx="8242772" cy="738664"/>
          </a:xfrm>
          <a:prstGeom prst="rect">
            <a:avLst/>
          </a:prstGeom>
          <a:noFill/>
        </p:spPr>
        <p:txBody>
          <a:bodyPr wrap="square" rtlCol="0">
            <a:spAutoFit/>
          </a:bodyPr>
          <a:lstStyle/>
          <a:p>
            <a:pPr marL="285750" indent="-285750">
              <a:buFont typeface="Calibri" panose="020F0502020204030204" pitchFamily="34" charset="0"/>
              <a:buChar char="–"/>
            </a:pPr>
            <a:r>
              <a:rPr lang="en-US" sz="1400" dirty="0"/>
              <a:t>En respuesta a las demandas del mercado y de los instaladores, los fabricantes ofrecen ahora soluciones de montaje preinstaladas para casi todos los tipos de tejados y situaciones de instalación. Se puede decir que el colector y las fijaciones forman unidades estáticas únicas y más eficaces.</a:t>
            </a:r>
          </a:p>
        </p:txBody>
      </p:sp>
    </p:spTree>
    <p:extLst>
      <p:ext uri="{BB962C8B-B14F-4D97-AF65-F5344CB8AC3E}">
        <p14:creationId xmlns:p14="http://schemas.microsoft.com/office/powerpoint/2010/main" val="1541214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795DC-9B89-428C-9AF0-D0474DD78085}"/>
              </a:ext>
            </a:extLst>
          </p:cNvPr>
          <p:cNvSpPr>
            <a:spLocks noGrp="1"/>
          </p:cNvSpPr>
          <p:nvPr>
            <p:ph type="title"/>
          </p:nvPr>
        </p:nvSpPr>
        <p:spPr/>
        <p:txBody>
          <a:bodyPr/>
          <a:lstStyle/>
          <a:p>
            <a:r>
              <a:rPr lang="en-US" b="1" dirty="0"/>
              <a:t>1. </a:t>
            </a:r>
            <a:r>
              <a:rPr lang="en-US" b="1" dirty="0">
                <a:solidFill>
                  <a:prstClr val="black"/>
                </a:solidFill>
                <a:cs typeface="Arial" pitchFamily="34" charset="0"/>
              </a:rPr>
              <a:t>Una revisión de los colectores solares</a:t>
            </a:r>
            <a:endParaRPr lang="en-US" dirty="0"/>
          </a:p>
        </p:txBody>
      </p:sp>
      <p:sp>
        <p:nvSpPr>
          <p:cNvPr id="4" name="Rectangle 3">
            <a:extLst>
              <a:ext uri="{FF2B5EF4-FFF2-40B4-BE49-F238E27FC236}">
                <a16:creationId xmlns:a16="http://schemas.microsoft.com/office/drawing/2014/main" id="{7551BCE8-E0AA-4B82-87CC-53F1421AE176}"/>
              </a:ext>
            </a:extLst>
          </p:cNvPr>
          <p:cNvSpPr/>
          <p:nvPr/>
        </p:nvSpPr>
        <p:spPr>
          <a:xfrm>
            <a:off x="717606" y="1989000"/>
            <a:ext cx="5006394" cy="338554"/>
          </a:xfrm>
          <a:prstGeom prst="rect">
            <a:avLst/>
          </a:prstGeom>
        </p:spPr>
        <p:txBody>
          <a:bodyPr wrap="square">
            <a:spAutoFit/>
          </a:bodyPr>
          <a:lstStyle/>
          <a:p>
            <a:pPr marL="285750" indent="-285750">
              <a:buFont typeface="Wingdings" panose="05000000000000000000" pitchFamily="2" charset="2"/>
              <a:buChar char="§"/>
            </a:pPr>
            <a:r>
              <a:rPr lang="en-US" sz="1600" b="1" dirty="0"/>
              <a:t>FIJACIÓN DEL COLECTOR. MONTAJE EN TECHO</a:t>
            </a:r>
          </a:p>
        </p:txBody>
      </p:sp>
      <p:sp>
        <p:nvSpPr>
          <p:cNvPr id="5" name="Rectangle 4">
            <a:extLst>
              <a:ext uri="{FF2B5EF4-FFF2-40B4-BE49-F238E27FC236}">
                <a16:creationId xmlns:a16="http://schemas.microsoft.com/office/drawing/2014/main" id="{372BE6B0-D7F4-428B-A6BD-FBA2DE50EB02}"/>
              </a:ext>
            </a:extLst>
          </p:cNvPr>
          <p:cNvSpPr/>
          <p:nvPr/>
        </p:nvSpPr>
        <p:spPr>
          <a:xfrm>
            <a:off x="432916" y="1557000"/>
            <a:ext cx="7667084" cy="369332"/>
          </a:xfrm>
          <a:prstGeom prst="rect">
            <a:avLst/>
          </a:prstGeom>
        </p:spPr>
        <p:txBody>
          <a:bodyPr wrap="square">
            <a:spAutoFit/>
          </a:bodyPr>
          <a:lstStyle/>
          <a:p>
            <a:pPr marL="285750" indent="-285750">
              <a:buFont typeface="Wingdings" panose="05000000000000000000" pitchFamily="2" charset="2"/>
              <a:buChar char="Ø"/>
            </a:pPr>
            <a:r>
              <a:rPr lang="en-US" b="1" dirty="0"/>
              <a:t>Aspectos seleccionados de la tecnología y la instalación de los colectores</a:t>
            </a:r>
          </a:p>
        </p:txBody>
      </p:sp>
      <p:sp>
        <p:nvSpPr>
          <p:cNvPr id="6" name="TextBox 5">
            <a:extLst>
              <a:ext uri="{FF2B5EF4-FFF2-40B4-BE49-F238E27FC236}">
                <a16:creationId xmlns:a16="http://schemas.microsoft.com/office/drawing/2014/main" id="{9447AD38-5D84-443F-B50C-33B44CBAC4C9}"/>
              </a:ext>
            </a:extLst>
          </p:cNvPr>
          <p:cNvSpPr txBox="1"/>
          <p:nvPr/>
        </p:nvSpPr>
        <p:spPr>
          <a:xfrm>
            <a:off x="710773" y="2349000"/>
            <a:ext cx="5389425" cy="1815882"/>
          </a:xfrm>
          <a:prstGeom prst="rect">
            <a:avLst/>
          </a:prstGeom>
          <a:noFill/>
        </p:spPr>
        <p:txBody>
          <a:bodyPr wrap="square" rtlCol="0">
            <a:spAutoFit/>
          </a:bodyPr>
          <a:lstStyle/>
          <a:p>
            <a:pPr marL="285750" indent="-285750">
              <a:buFont typeface="Calibri" panose="020F0502020204030204" pitchFamily="34" charset="0"/>
              <a:buChar char="–"/>
            </a:pPr>
            <a:r>
              <a:rPr lang="en-US" sz="1400" dirty="0"/>
              <a:t>Paralelamente a un techo inclinado es el montaje más extendido.</a:t>
            </a:r>
          </a:p>
          <a:p>
            <a:pPr marL="285750" indent="-285750">
              <a:buFont typeface="Calibri" panose="020F0502020204030204" pitchFamily="34" charset="0"/>
              <a:buChar char="–"/>
            </a:pPr>
            <a:r>
              <a:rPr lang="en-US" sz="1400" dirty="0"/>
              <a:t>Opciones: sobre y dentro del techo. Dentro del techo es estético pero costoso. </a:t>
            </a:r>
          </a:p>
          <a:p>
            <a:pPr marL="285750" indent="-285750">
              <a:buFont typeface="Calibri" panose="020F0502020204030204" pitchFamily="34" charset="0"/>
              <a:buChar char="–"/>
            </a:pPr>
            <a:r>
              <a:rPr lang="en-US" sz="1400" dirty="0"/>
              <a:t>El sombreado es un tema importante. Si se observa la instalación desde un colector orientado al sur, el área entre el sureste y el suroeste debe estar libre de sombra en un ángulo hacia el horizonte que no exceda de 20º. </a:t>
            </a:r>
          </a:p>
          <a:p>
            <a:pPr marL="285750" indent="-285750">
              <a:buFont typeface="Calibri" panose="020F0502020204030204" pitchFamily="34" charset="0"/>
              <a:buChar char="–"/>
            </a:pPr>
            <a:r>
              <a:rPr lang="en-US" sz="1400" dirty="0"/>
              <a:t>El tipo de tejado influye en los tiempos y costes de instalación.</a:t>
            </a:r>
          </a:p>
        </p:txBody>
      </p:sp>
      <p:grpSp>
        <p:nvGrpSpPr>
          <p:cNvPr id="9" name="Group 8">
            <a:extLst>
              <a:ext uri="{FF2B5EF4-FFF2-40B4-BE49-F238E27FC236}">
                <a16:creationId xmlns:a16="http://schemas.microsoft.com/office/drawing/2014/main" id="{6C51D73B-94D3-4D11-B8BA-8E63CC73F6E2}"/>
              </a:ext>
            </a:extLst>
          </p:cNvPr>
          <p:cNvGrpSpPr/>
          <p:nvPr/>
        </p:nvGrpSpPr>
        <p:grpSpPr>
          <a:xfrm>
            <a:off x="2593324" y="2282248"/>
            <a:ext cx="6109772" cy="4024790"/>
            <a:chOff x="2556000" y="2282248"/>
            <a:chExt cx="6109772" cy="4024790"/>
          </a:xfrm>
        </p:grpSpPr>
        <p:pic>
          <p:nvPicPr>
            <p:cNvPr id="7" name="Picture 6">
              <a:extLst>
                <a:ext uri="{FF2B5EF4-FFF2-40B4-BE49-F238E27FC236}">
                  <a16:creationId xmlns:a16="http://schemas.microsoft.com/office/drawing/2014/main" id="{5A63E2B2-EE5A-4456-AF39-A348B0CF2D56}"/>
                </a:ext>
              </a:extLst>
            </p:cNvPr>
            <p:cNvPicPr>
              <a:picLocks noChangeAspect="1"/>
            </p:cNvPicPr>
            <p:nvPr/>
          </p:nvPicPr>
          <p:blipFill>
            <a:blip r:embed="rId2"/>
            <a:stretch>
              <a:fillRect/>
            </a:stretch>
          </p:blipFill>
          <p:spPr>
            <a:xfrm>
              <a:off x="2556000" y="4291038"/>
              <a:ext cx="6109772" cy="2016000"/>
            </a:xfrm>
            <a:prstGeom prst="rect">
              <a:avLst/>
            </a:prstGeom>
          </p:spPr>
        </p:pic>
        <p:pic>
          <p:nvPicPr>
            <p:cNvPr id="8" name="Picture 7">
              <a:extLst>
                <a:ext uri="{FF2B5EF4-FFF2-40B4-BE49-F238E27FC236}">
                  <a16:creationId xmlns:a16="http://schemas.microsoft.com/office/drawing/2014/main" id="{686D9E62-27C4-4EA7-9B7F-AD1A9D3E2D72}"/>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6100198" y="2282248"/>
              <a:ext cx="2529874" cy="2016000"/>
            </a:xfrm>
            <a:prstGeom prst="rect">
              <a:avLst/>
            </a:prstGeom>
            <a:ln>
              <a:solidFill>
                <a:schemeClr val="tx1"/>
              </a:solidFill>
            </a:ln>
          </p:spPr>
        </p:pic>
      </p:grpSp>
      <p:sp>
        <p:nvSpPr>
          <p:cNvPr id="10" name="TextBox 9">
            <a:extLst>
              <a:ext uri="{FF2B5EF4-FFF2-40B4-BE49-F238E27FC236}">
                <a16:creationId xmlns:a16="http://schemas.microsoft.com/office/drawing/2014/main" id="{14A04A43-AB5E-43BC-B20C-C72ABE2C2BFA}"/>
              </a:ext>
            </a:extLst>
          </p:cNvPr>
          <p:cNvSpPr txBox="1"/>
          <p:nvPr/>
        </p:nvSpPr>
        <p:spPr>
          <a:xfrm>
            <a:off x="710773" y="4077000"/>
            <a:ext cx="1845227" cy="2031325"/>
          </a:xfrm>
          <a:prstGeom prst="rect">
            <a:avLst/>
          </a:prstGeom>
          <a:noFill/>
        </p:spPr>
        <p:txBody>
          <a:bodyPr wrap="square" rtlCol="0">
            <a:spAutoFit/>
          </a:bodyPr>
          <a:lstStyle/>
          <a:p>
            <a:pPr marL="285750" indent="-285750">
              <a:buFont typeface="Calibri" panose="020F0502020204030204" pitchFamily="34" charset="0"/>
              <a:buChar char="–"/>
            </a:pPr>
            <a:r>
              <a:rPr lang="en-US" sz="1400" dirty="0"/>
              <a:t>De todos modos, el montaje del colector no afectará a las funciones de protección de los tejados. Significa estanco, sin fugas, peso.</a:t>
            </a:r>
          </a:p>
        </p:txBody>
      </p:sp>
    </p:spTree>
    <p:extLst>
      <p:ext uri="{BB962C8B-B14F-4D97-AF65-F5344CB8AC3E}">
        <p14:creationId xmlns:p14="http://schemas.microsoft.com/office/powerpoint/2010/main" val="3966951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C2190-1AAB-4088-9CC3-82D94076D4C1}"/>
              </a:ext>
            </a:extLst>
          </p:cNvPr>
          <p:cNvSpPr>
            <a:spLocks noGrp="1"/>
          </p:cNvSpPr>
          <p:nvPr>
            <p:ph type="title"/>
          </p:nvPr>
        </p:nvSpPr>
        <p:spPr/>
        <p:txBody>
          <a:bodyPr/>
          <a:lstStyle/>
          <a:p>
            <a:r>
              <a:rPr lang="en-US" b="1" dirty="0"/>
              <a:t>1. </a:t>
            </a:r>
            <a:r>
              <a:rPr lang="en-US" b="1" dirty="0">
                <a:solidFill>
                  <a:prstClr val="black"/>
                </a:solidFill>
                <a:cs typeface="Arial" pitchFamily="34" charset="0"/>
              </a:rPr>
              <a:t>Una revisión de los colectores solares</a:t>
            </a:r>
            <a:endParaRPr lang="en-US" dirty="0"/>
          </a:p>
        </p:txBody>
      </p:sp>
      <p:sp>
        <p:nvSpPr>
          <p:cNvPr id="9" name="Rectangle 8">
            <a:extLst>
              <a:ext uri="{FF2B5EF4-FFF2-40B4-BE49-F238E27FC236}">
                <a16:creationId xmlns:a16="http://schemas.microsoft.com/office/drawing/2014/main" id="{FE48B967-552A-49F9-A696-7280F669AA01}"/>
              </a:ext>
            </a:extLst>
          </p:cNvPr>
          <p:cNvSpPr/>
          <p:nvPr/>
        </p:nvSpPr>
        <p:spPr>
          <a:xfrm>
            <a:off x="432916" y="2333118"/>
            <a:ext cx="8242772" cy="1384995"/>
          </a:xfrm>
          <a:prstGeom prst="rect">
            <a:avLst/>
          </a:prstGeom>
        </p:spPr>
        <p:txBody>
          <a:bodyPr wrap="square">
            <a:spAutoFit/>
          </a:bodyPr>
          <a:lstStyle/>
          <a:p>
            <a:pPr marL="542925" lvl="1" indent="-285750">
              <a:buFont typeface="Calibri" panose="020F0502020204030204" pitchFamily="34" charset="0"/>
              <a:buChar char="‒"/>
            </a:pPr>
            <a:r>
              <a:rPr lang="en-US" sz="1400" dirty="0">
                <a:solidFill>
                  <a:prstClr val="black"/>
                </a:solidFill>
              </a:rPr>
              <a:t>En proyectos pequeños, pero sobre todo en proyectos grandes (aplicaciones residenciales y comerciales), los colectores se montan a menudo en filas sobre soportes angulares, en tejados planos o en el suelo. </a:t>
            </a:r>
          </a:p>
          <a:p>
            <a:pPr marL="542925" lvl="1" indent="-285750">
              <a:buFont typeface="Calibri" panose="020F0502020204030204" pitchFamily="34" charset="0"/>
              <a:buChar char="‒"/>
            </a:pPr>
            <a:r>
              <a:rPr lang="en-US" sz="1400" dirty="0">
                <a:solidFill>
                  <a:prstClr val="black"/>
                </a:solidFill>
              </a:rPr>
              <a:t>A su vez, estos sistemas de colectores pueden instalarse en cualquier subestructura sólida o ser independientes. </a:t>
            </a:r>
            <a:r>
              <a:rPr lang="en-US" sz="1400" b="1" dirty="0">
                <a:solidFill>
                  <a:prstClr val="black"/>
                </a:solidFill>
              </a:rPr>
              <a:t>Los sistemas deberán estar asegurados contra el deslizamiento y el despegue </a:t>
            </a:r>
            <a:r>
              <a:rPr lang="en-US" sz="1400" dirty="0">
                <a:solidFill>
                  <a:prstClr val="black"/>
                </a:solidFill>
              </a:rPr>
              <a:t>(debido a posibles vientos fuertes). Se utilizan balastos, cuerdas de sujeción y otros sistemas mecánicos.</a:t>
            </a:r>
          </a:p>
        </p:txBody>
      </p:sp>
      <p:sp>
        <p:nvSpPr>
          <p:cNvPr id="8" name="Rectangle 7">
            <a:extLst>
              <a:ext uri="{FF2B5EF4-FFF2-40B4-BE49-F238E27FC236}">
                <a16:creationId xmlns:a16="http://schemas.microsoft.com/office/drawing/2014/main" id="{FB8D9DAB-A7EF-421D-AC5F-C9E559850F5A}"/>
              </a:ext>
            </a:extLst>
          </p:cNvPr>
          <p:cNvSpPr/>
          <p:nvPr/>
        </p:nvSpPr>
        <p:spPr>
          <a:xfrm>
            <a:off x="432916" y="1557000"/>
            <a:ext cx="7811084" cy="369332"/>
          </a:xfrm>
          <a:prstGeom prst="rect">
            <a:avLst/>
          </a:prstGeom>
        </p:spPr>
        <p:txBody>
          <a:bodyPr wrap="square">
            <a:spAutoFit/>
          </a:bodyPr>
          <a:lstStyle/>
          <a:p>
            <a:pPr marL="285750" indent="-285750">
              <a:buFont typeface="Wingdings" panose="05000000000000000000" pitchFamily="2" charset="2"/>
              <a:buChar char="Ø"/>
            </a:pPr>
            <a:r>
              <a:rPr lang="en-US" b="1" dirty="0"/>
              <a:t>Aspectos seleccionados de la tecnología y la instalación de los colectores</a:t>
            </a:r>
          </a:p>
        </p:txBody>
      </p:sp>
      <p:sp>
        <p:nvSpPr>
          <p:cNvPr id="10" name="Rectangle 9">
            <a:extLst>
              <a:ext uri="{FF2B5EF4-FFF2-40B4-BE49-F238E27FC236}">
                <a16:creationId xmlns:a16="http://schemas.microsoft.com/office/drawing/2014/main" id="{15662100-417A-4DC9-BAEC-281B86E7BA19}"/>
              </a:ext>
            </a:extLst>
          </p:cNvPr>
          <p:cNvSpPr/>
          <p:nvPr/>
        </p:nvSpPr>
        <p:spPr>
          <a:xfrm>
            <a:off x="717606" y="1989000"/>
            <a:ext cx="6950394" cy="338554"/>
          </a:xfrm>
          <a:prstGeom prst="rect">
            <a:avLst/>
          </a:prstGeom>
        </p:spPr>
        <p:txBody>
          <a:bodyPr wrap="square">
            <a:spAutoFit/>
          </a:bodyPr>
          <a:lstStyle/>
          <a:p>
            <a:pPr marL="285750" indent="-285750">
              <a:buFont typeface="Wingdings" panose="05000000000000000000" pitchFamily="2" charset="2"/>
              <a:buChar char="§"/>
            </a:pPr>
            <a:r>
              <a:rPr lang="en-US" sz="1600" b="1" dirty="0"/>
              <a:t>FIJACIÓN DEL COLECTOR. MONTAJE EN TEJADO PLANO O EN EL SUELO</a:t>
            </a:r>
          </a:p>
        </p:txBody>
      </p:sp>
      <p:pic>
        <p:nvPicPr>
          <p:cNvPr id="3" name="Picture 2">
            <a:extLst>
              <a:ext uri="{FF2B5EF4-FFF2-40B4-BE49-F238E27FC236}">
                <a16:creationId xmlns:a16="http://schemas.microsoft.com/office/drawing/2014/main" id="{9135525F-73A5-4462-86E2-4D8AF179BDFB}"/>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895444" y="3789000"/>
            <a:ext cx="6059976" cy="2414745"/>
          </a:xfrm>
          <a:prstGeom prst="rect">
            <a:avLst/>
          </a:prstGeom>
          <a:ln>
            <a:solidFill>
              <a:schemeClr val="tx1"/>
            </a:solidFill>
          </a:ln>
        </p:spPr>
      </p:pic>
      <p:sp>
        <p:nvSpPr>
          <p:cNvPr id="11" name="TextBox 10">
            <a:extLst>
              <a:ext uri="{FF2B5EF4-FFF2-40B4-BE49-F238E27FC236}">
                <a16:creationId xmlns:a16="http://schemas.microsoft.com/office/drawing/2014/main" id="{3218B20C-DD2C-4D6C-A465-5016E3B55F8F}"/>
              </a:ext>
            </a:extLst>
          </p:cNvPr>
          <p:cNvSpPr txBox="1"/>
          <p:nvPr/>
        </p:nvSpPr>
        <p:spPr>
          <a:xfrm>
            <a:off x="6932631" y="3724233"/>
            <a:ext cx="1754169" cy="2246769"/>
          </a:xfrm>
          <a:prstGeom prst="rect">
            <a:avLst/>
          </a:prstGeom>
          <a:noFill/>
        </p:spPr>
        <p:txBody>
          <a:bodyPr wrap="square" rtlCol="0">
            <a:spAutoFit/>
          </a:bodyPr>
          <a:lstStyle/>
          <a:p>
            <a:pPr marL="285750" indent="-285750">
              <a:buFont typeface="Calibri" panose="020F0502020204030204" pitchFamily="34" charset="0"/>
              <a:buChar char="‒"/>
            </a:pPr>
            <a:r>
              <a:rPr lang="en-US" sz="1400" dirty="0">
                <a:solidFill>
                  <a:prstClr val="black"/>
                </a:solidFill>
              </a:rPr>
              <a:t>La ventaja del montaje plano radica en que, en general, el sistema puede alinearse fácilmente con el sur e instalarse en ángulos óptimos.</a:t>
            </a:r>
            <a:endParaRPr lang="en-US" sz="1400" dirty="0"/>
          </a:p>
        </p:txBody>
      </p:sp>
    </p:spTree>
    <p:extLst>
      <p:ext uri="{BB962C8B-B14F-4D97-AF65-F5344CB8AC3E}">
        <p14:creationId xmlns:p14="http://schemas.microsoft.com/office/powerpoint/2010/main" val="1989185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C602B-C863-435D-8B89-EF362EA8E79D}"/>
              </a:ext>
            </a:extLst>
          </p:cNvPr>
          <p:cNvSpPr>
            <a:spLocks noGrp="1"/>
          </p:cNvSpPr>
          <p:nvPr>
            <p:ph type="title"/>
          </p:nvPr>
        </p:nvSpPr>
        <p:spPr/>
        <p:txBody>
          <a:bodyPr/>
          <a:lstStyle/>
          <a:p>
            <a:r>
              <a:rPr lang="en-US" b="1" dirty="0"/>
              <a:t>1. </a:t>
            </a:r>
            <a:r>
              <a:rPr lang="en-US" b="1" dirty="0">
                <a:solidFill>
                  <a:prstClr val="black"/>
                </a:solidFill>
                <a:cs typeface="Arial" pitchFamily="34" charset="0"/>
              </a:rPr>
              <a:t>Una revisión de los colectores solares</a:t>
            </a:r>
            <a:endParaRPr lang="en-US" dirty="0"/>
          </a:p>
        </p:txBody>
      </p:sp>
      <p:sp>
        <p:nvSpPr>
          <p:cNvPr id="3" name="Rectangle 2">
            <a:extLst>
              <a:ext uri="{FF2B5EF4-FFF2-40B4-BE49-F238E27FC236}">
                <a16:creationId xmlns:a16="http://schemas.microsoft.com/office/drawing/2014/main" id="{82DA4122-512A-44D5-952D-32ABE8AF8FCE}"/>
              </a:ext>
            </a:extLst>
          </p:cNvPr>
          <p:cNvSpPr/>
          <p:nvPr/>
        </p:nvSpPr>
        <p:spPr>
          <a:xfrm>
            <a:off x="-34192" y="2354626"/>
            <a:ext cx="8709879" cy="830997"/>
          </a:xfrm>
          <a:prstGeom prst="rect">
            <a:avLst/>
          </a:prstGeom>
        </p:spPr>
        <p:txBody>
          <a:bodyPr wrap="square">
            <a:spAutoFit/>
          </a:bodyPr>
          <a:lstStyle/>
          <a:p>
            <a:pPr marL="542925" lvl="1" indent="-285750">
              <a:buFont typeface="Calibri" panose="020F0502020204030204" pitchFamily="34" charset="0"/>
              <a:buChar char="‒"/>
            </a:pPr>
            <a:r>
              <a:rPr lang="en-US" sz="1600" dirty="0">
                <a:solidFill>
                  <a:prstClr val="black"/>
                </a:solidFill>
              </a:rPr>
              <a:t>Al instalar más de una fila de colectores uno detrás del otro, se debe mantener un espacio libre adecuado para evitar el sombreado. Para determinar esta distancia es necesario conocer el ángulo del sol al mediodía del 21 de diciembre al mediodía, el día más corto del año. </a:t>
            </a:r>
          </a:p>
        </p:txBody>
      </p:sp>
      <p:sp>
        <p:nvSpPr>
          <p:cNvPr id="7" name="Rectangle 6">
            <a:extLst>
              <a:ext uri="{FF2B5EF4-FFF2-40B4-BE49-F238E27FC236}">
                <a16:creationId xmlns:a16="http://schemas.microsoft.com/office/drawing/2014/main" id="{C20F6772-593D-49F0-80C7-26EF890C8E2A}"/>
              </a:ext>
            </a:extLst>
          </p:cNvPr>
          <p:cNvSpPr/>
          <p:nvPr/>
        </p:nvSpPr>
        <p:spPr>
          <a:xfrm>
            <a:off x="432916" y="1557000"/>
            <a:ext cx="7523084" cy="369332"/>
          </a:xfrm>
          <a:prstGeom prst="rect">
            <a:avLst/>
          </a:prstGeom>
        </p:spPr>
        <p:txBody>
          <a:bodyPr wrap="square">
            <a:spAutoFit/>
          </a:bodyPr>
          <a:lstStyle/>
          <a:p>
            <a:pPr marL="285750" indent="-285750">
              <a:buFont typeface="Wingdings" panose="05000000000000000000" pitchFamily="2" charset="2"/>
              <a:buChar char="Ø"/>
            </a:pPr>
            <a:r>
              <a:rPr lang="en-US" b="1" dirty="0"/>
              <a:t>Aspectos seleccionados de la tecnología y la instalación de los colectores</a:t>
            </a:r>
          </a:p>
        </p:txBody>
      </p:sp>
      <p:sp>
        <p:nvSpPr>
          <p:cNvPr id="9" name="Rectangle 8">
            <a:extLst>
              <a:ext uri="{FF2B5EF4-FFF2-40B4-BE49-F238E27FC236}">
                <a16:creationId xmlns:a16="http://schemas.microsoft.com/office/drawing/2014/main" id="{8DDB94CA-C8DF-416A-B3A2-B7F32FA66327}"/>
              </a:ext>
            </a:extLst>
          </p:cNvPr>
          <p:cNvSpPr/>
          <p:nvPr/>
        </p:nvSpPr>
        <p:spPr>
          <a:xfrm>
            <a:off x="252000" y="1989000"/>
            <a:ext cx="8640000" cy="338554"/>
          </a:xfrm>
          <a:prstGeom prst="rect">
            <a:avLst/>
          </a:prstGeom>
        </p:spPr>
        <p:txBody>
          <a:bodyPr wrap="square">
            <a:spAutoFit/>
          </a:bodyPr>
          <a:lstStyle/>
          <a:p>
            <a:pPr marL="285750" indent="-285750">
              <a:buFont typeface="Wingdings" panose="05000000000000000000" pitchFamily="2" charset="2"/>
              <a:buChar char="§"/>
            </a:pPr>
            <a:r>
              <a:rPr lang="en-US" sz="1600" b="1" dirty="0"/>
              <a:t>FIJACIÓN DEL COLECTOR. ESPACIO LIBRE ENTRE LAS FILAS DE COLECTORES EN TEJADOS PLANOS.</a:t>
            </a:r>
          </a:p>
        </p:txBody>
      </p:sp>
      <p:pic>
        <p:nvPicPr>
          <p:cNvPr id="5" name="Picture 4">
            <a:extLst>
              <a:ext uri="{FF2B5EF4-FFF2-40B4-BE49-F238E27FC236}">
                <a16:creationId xmlns:a16="http://schemas.microsoft.com/office/drawing/2014/main" id="{B1BEC68F-0982-44E8-BE98-52DED5F3EBE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4068313" y="3436604"/>
            <a:ext cx="5039687" cy="2592299"/>
          </a:xfrm>
          <a:prstGeom prst="rect">
            <a:avLst/>
          </a:prstGeom>
          <a:ln>
            <a:solidFill>
              <a:schemeClr val="tx1"/>
            </a:solidFill>
          </a:ln>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76D46DC8-0D04-45C8-BABD-0F6AF4C718AE}"/>
                  </a:ext>
                </a:extLst>
              </p:cNvPr>
              <p:cNvSpPr/>
              <p:nvPr/>
            </p:nvSpPr>
            <p:spPr>
              <a:xfrm>
                <a:off x="-108000" y="3185623"/>
                <a:ext cx="4608000" cy="2966838"/>
              </a:xfrm>
              <a:prstGeom prst="rect">
                <a:avLst/>
              </a:prstGeom>
            </p:spPr>
            <p:txBody>
              <a:bodyPr wrap="square">
                <a:spAutoFit/>
              </a:bodyPr>
              <a:lstStyle/>
              <a:p>
                <a:pPr marL="542925" lvl="1" indent="-285750">
                  <a:buFont typeface="Calibri" panose="020F0502020204030204" pitchFamily="34" charset="0"/>
                  <a:buChar char="‒"/>
                </a:pPr>
                <a:r>
                  <a:rPr lang="en-US" sz="1600" dirty="0">
                    <a:solidFill>
                      <a:prstClr val="black"/>
                    </a:solidFill>
                  </a:rPr>
                  <a:t>Ejemplo:</a:t>
                </a:r>
              </a:p>
              <a:p>
                <a:pPr marL="801688" lvl="2" indent="-285750">
                  <a:buFont typeface="Arial" panose="020B0604020202020204" pitchFamily="34" charset="0"/>
                  <a:buChar char="."/>
                </a:pPr>
                <a:r>
                  <a:rPr lang="en-US" sz="1600" dirty="0">
                    <a:solidFill>
                      <a:prstClr val="black"/>
                    </a:solidFill>
                  </a:rPr>
                  <a:t>Madrid: 40,4oN.</a:t>
                </a:r>
              </a:p>
              <a:p>
                <a:pPr marL="801688" lvl="2" indent="-285750">
                  <a:buFont typeface="Arial" panose="020B0604020202020204" pitchFamily="34" charset="0"/>
                  <a:buChar char="."/>
                </a:pPr>
                <a:r>
                  <a:rPr lang="en-US" sz="1600" dirty="0">
                    <a:solidFill>
                      <a:prstClr val="black"/>
                    </a:solidFill>
                  </a:rPr>
                  <a:t> = 26,1o </a:t>
                </a:r>
              </a:p>
              <a:p>
                <a:pPr marL="801688" lvl="2" indent="-285750">
                  <a:buFont typeface="Arial" panose="020B0604020202020204" pitchFamily="34" charset="0"/>
                  <a:buChar char="."/>
                </a:pPr>
                <a:r>
                  <a:rPr lang="en-US" sz="1600" dirty="0">
                    <a:solidFill>
                      <a:prstClr val="black"/>
                    </a:solidFill>
                  </a:rPr>
                  <a:t>h = 1,2m</a:t>
                </a:r>
              </a:p>
              <a:p>
                <a:pPr marL="801688" lvl="2" indent="-285750">
                  <a:buFont typeface="Arial" panose="020B0604020202020204" pitchFamily="34" charset="0"/>
                  <a:buChar char="."/>
                </a:pPr>
                <a:r>
                  <a:rPr lang="en-US" sz="1600" dirty="0">
                    <a:solidFill>
                      <a:prstClr val="black"/>
                    </a:solidFill>
                    <a:sym typeface="Symbol" panose="05050102010706020507" pitchFamily="18" charset="2"/>
                  </a:rPr>
                  <a:t> = 40o</a:t>
                </a:r>
              </a:p>
              <a:p>
                <a:pPr marL="515938" lvl="2"/>
                <a:endParaRPr lang="en-US" sz="1600" dirty="0">
                  <a:solidFill>
                    <a:prstClr val="black"/>
                  </a:solidFill>
                </a:endParaRPr>
              </a:p>
              <a:p>
                <a:pPr/>
                <a14:m>
                  <m:oMathPara xmlns:m="http://schemas.openxmlformats.org/officeDocument/2006/math">
                    <m:oMathParaPr>
                      <m:jc m:val="centerGroup"/>
                    </m:oMathParaPr>
                    <m:oMath xmlns:m="http://schemas.openxmlformats.org/officeDocument/2006/math">
                      <m:f>
                        <m:fPr>
                          <m:ctrlPr>
                            <a:rPr lang="en-US" sz="1600" i="1" smtClean="0">
                              <a:solidFill>
                                <a:prstClr val="black"/>
                              </a:solidFill>
                              <a:latin typeface="Cambria Math" panose="02040503050406030204" pitchFamily="18" charset="0"/>
                            </a:rPr>
                          </m:ctrlPr>
                        </m:fPr>
                        <m:num>
                          <m:r>
                            <a:rPr lang="en-US" sz="1000" dirty="0">
                              <a:solidFill>
                                <a:prstClr val="black"/>
                              </a:solidFill>
                              <a:latin typeface="Cambria Math" panose="02040503050406030204" pitchFamily="18" charset="0"/>
                            </a:rPr>
                            <m:t>𝑧</m:t>
                          </m:r>
                        </m:num>
                        <m:den>
                          <m:r>
                            <a:rPr lang="en-US" sz="1000" dirty="0">
                              <a:solidFill>
                                <a:prstClr val="black"/>
                              </a:solidFill>
                              <a:latin typeface="Cambria Math" panose="02040503050406030204" pitchFamily="18" charset="0"/>
                            </a:rPr>
                            <m:t>1,2</m:t>
                          </m:r>
                          <m:r>
                            <a:rPr lang="en-US" sz="1000" dirty="0">
                              <a:solidFill>
                                <a:prstClr val="black"/>
                              </a:solidFill>
                              <a:latin typeface="Cambria Math" panose="02040503050406030204" pitchFamily="18" charset="0"/>
                            </a:rPr>
                            <m:t>𝑚</m:t>
                          </m:r>
                        </m:den>
                      </m:f>
                      <m:r>
                        <a:rPr lang="en-US" sz="1000" dirty="0">
                          <a:solidFill>
                            <a:prstClr val="black"/>
                          </a:solidFill>
                          <a:latin typeface="Cambria Math" panose="02040503050406030204" pitchFamily="18" charset="0"/>
                        </a:rPr>
                        <m:t>=</m:t>
                      </m:r>
                      <m:f>
                        <m:fPr>
                          <m:ctrlPr>
                            <a:rPr lang="en-US" sz="1600" i="1" smtClean="0">
                              <a:solidFill>
                                <a:prstClr val="black"/>
                              </a:solidFill>
                              <a:latin typeface="Cambria Math" panose="02040503050406030204" pitchFamily="18" charset="0"/>
                              <a:ea typeface="Cambria Math" panose="02040503050406030204" pitchFamily="18" charset="0"/>
                            </a:rPr>
                          </m:ctrlPr>
                        </m:fPr>
                        <m:num>
                          <m:r>
                            <m:rPr>
                              <m:sty m:val="p"/>
                            </m:rPr>
                            <a:rPr lang="en-US" sz="1000" dirty="0">
                              <a:solidFill>
                                <a:prstClr val="black"/>
                              </a:solidFill>
                              <a:latin typeface="Cambria Math" panose="02040503050406030204" pitchFamily="18" charset="0"/>
                            </a:rPr>
                            <m:t>cometer</m:t>
                          </m:r>
                          <m:r>
                            <a:rPr lang="en-US" sz="1000" dirty="0">
                              <a:solidFill>
                                <a:prstClr val="black"/>
                              </a:solidFill>
                              <a:latin typeface="Cambria Math" panose="02040503050406030204" pitchFamily="18" charset="0"/>
                            </a:rPr>
                            <m:t> </m:t>
                          </m:r>
                          <m:r>
                            <m:rPr>
                              <m:sty m:val="p"/>
                            </m:rPr>
                            <a:rPr lang="en-US" sz="1000" dirty="0">
                              <a:solidFill>
                                <a:prstClr val="black"/>
                              </a:solidFill>
                              <a:latin typeface="Cambria Math" panose="02040503050406030204" pitchFamily="18" charset="0"/>
                            </a:rPr>
                            <m:t>pecado</m:t>
                          </m:r>
                          <m:r>
                            <a:rPr lang="en-US" sz="1000" dirty="0">
                              <a:solidFill>
                                <a:prstClr val="black"/>
                              </a:solidFill>
                              <a:latin typeface="Cambria Math" panose="02040503050406030204" pitchFamily="18" charset="0"/>
                            </a:rPr>
                            <m:t>⁡(180°−</m:t>
                          </m:r>
                          <m:d>
                            <m:dPr>
                              <m:ctrlPr>
                                <a:rPr lang="es-ES" sz="1600" b="0" i="1" smtClean="0">
                                  <a:solidFill>
                                    <a:prstClr val="black"/>
                                  </a:solidFill>
                                  <a:latin typeface="Cambria Math" panose="02040503050406030204" pitchFamily="18" charset="0"/>
                                  <a:ea typeface="Cambria Math" panose="02040503050406030204" pitchFamily="18" charset="0"/>
                                </a:rPr>
                              </m:ctrlPr>
                            </m:dPr>
                            <m:e>
                              <m:r>
                                <a:rPr lang="en-US" sz="1000" dirty="0">
                                  <a:solidFill>
                                    <a:prstClr val="black"/>
                                  </a:solidFill>
                                  <a:latin typeface="Cambria Math" panose="02040503050406030204" pitchFamily="18" charset="0"/>
                                </a:rPr>
                                <m:t>40+26,1</m:t>
                              </m:r>
                            </m:e>
                          </m:d>
                          <m:r>
                            <a:rPr lang="en-US" sz="1000" dirty="0">
                              <a:solidFill>
                                <a:prstClr val="black"/>
                              </a:solidFill>
                              <a:latin typeface="Cambria Math" panose="02040503050406030204" pitchFamily="18" charset="0"/>
                            </a:rPr>
                            <m:t>)</m:t>
                          </m:r>
                        </m:num>
                        <m:den>
                          <m:r>
                            <m:rPr>
                              <m:sty m:val="p"/>
                            </m:rPr>
                            <a:rPr lang="en-US" sz="1000" dirty="0">
                              <a:solidFill>
                                <a:prstClr val="black"/>
                              </a:solidFill>
                              <a:latin typeface="Cambria Math" panose="02040503050406030204" pitchFamily="18" charset="0"/>
                            </a:rPr>
                            <m:t>cometer</m:t>
                          </m:r>
                          <m:r>
                            <a:rPr lang="en-US" sz="1000" dirty="0">
                              <a:solidFill>
                                <a:prstClr val="black"/>
                              </a:solidFill>
                              <a:latin typeface="Cambria Math" panose="02040503050406030204" pitchFamily="18" charset="0"/>
                            </a:rPr>
                            <m:t> </m:t>
                          </m:r>
                          <m:r>
                            <m:rPr>
                              <m:sty m:val="p"/>
                            </m:rPr>
                            <a:rPr lang="en-US" sz="1000" dirty="0">
                              <a:solidFill>
                                <a:prstClr val="black"/>
                              </a:solidFill>
                              <a:latin typeface="Cambria Math" panose="02040503050406030204" pitchFamily="18" charset="0"/>
                            </a:rPr>
                            <m:t>pecado</m:t>
                          </m:r>
                          <m:r>
                            <a:rPr lang="en-US" sz="1000" dirty="0">
                              <a:solidFill>
                                <a:prstClr val="black"/>
                              </a:solidFill>
                              <a:latin typeface="Cambria Math" panose="02040503050406030204" pitchFamily="18" charset="0"/>
                            </a:rPr>
                            <m:t>⁡(26,1)</m:t>
                          </m:r>
                        </m:den>
                      </m:f>
                      <m:r>
                        <a:rPr lang="en-US" sz="1000" dirty="0">
                          <a:solidFill>
                            <a:prstClr val="black"/>
                          </a:solidFill>
                          <a:latin typeface="Cambria Math" panose="02040503050406030204" pitchFamily="18" charset="0"/>
                        </a:rPr>
                        <m:t>→</m:t>
                      </m:r>
                    </m:oMath>
                  </m:oMathPara>
                </a14:m>
                <a:endParaRPr lang="es-ES" sz="1600" i="1" dirty="0">
                  <a:solidFill>
                    <a:prstClr val="black"/>
                  </a:solidFill>
                  <a:latin typeface="Cambria Math" panose="02040503050406030204" pitchFamily="18" charset="0"/>
                  <a:ea typeface="Cambria Math" panose="02040503050406030204" pitchFamily="18" charset="0"/>
                </a:endParaRPr>
              </a:p>
              <a:p>
                <a:pPr marL="257175" lvl="1"/>
                <a:endParaRPr lang="es-ES" sz="1400" b="0" i="1" dirty="0">
                  <a:solidFill>
                    <a:prstClr val="black"/>
                  </a:solidFill>
                  <a:latin typeface="Cambria Math" panose="02040503050406030204" pitchFamily="18" charset="0"/>
                  <a:ea typeface="Cambria Math" panose="02040503050406030204" pitchFamily="18" charset="0"/>
                </a:endParaRPr>
              </a:p>
              <a:p>
                <a:pPr marL="257175" lvl="1" algn="ctr"/>
                <a14:m>
                  <m:oMath xmlns:m="http://schemas.openxmlformats.org/officeDocument/2006/math">
                    <m:r>
                      <a:rPr lang="en-US" sz="1400" dirty="0">
                        <a:solidFill>
                          <a:prstClr val="black"/>
                        </a:solidFill>
                        <a:latin typeface="Cambria Math" panose="02040503050406030204" pitchFamily="18" charset="0"/>
                      </a:rPr>
                      <m:t>𝑧</m:t>
                    </m:r>
                    <m:r>
                      <a:rPr lang="en-US" sz="1400" dirty="0">
                        <a:solidFill>
                          <a:prstClr val="black"/>
                        </a:solidFill>
                        <a:latin typeface="Cambria Math" panose="02040503050406030204" pitchFamily="18" charset="0"/>
                      </a:rPr>
                      <m:t>=2,5</m:t>
                    </m:r>
                    <m:r>
                      <a:rPr lang="en-US" sz="1400" dirty="0">
                        <a:solidFill>
                          <a:prstClr val="black"/>
                        </a:solidFill>
                        <a:latin typeface="Cambria Math" panose="02040503050406030204" pitchFamily="18" charset="0"/>
                      </a:rPr>
                      <m:t>𝑚</m:t>
                    </m:r>
                  </m:oMath>
                </a14:m>
                <a:r>
                  <a:rPr lang="en-US" sz="1400" dirty="0">
                    <a:solidFill>
                      <a:prstClr val="black"/>
                    </a:solidFill>
                  </a:rPr>
                  <a:t>; </a:t>
                </a:r>
              </a:p>
              <a:p>
                <a:pPr marL="257175" lvl="1" algn="ctr"/>
                <a:endParaRPr lang="en-US" sz="1400" dirty="0">
                  <a:solidFill>
                    <a:prstClr val="black"/>
                  </a:solidFill>
                </a:endParaRPr>
              </a:p>
              <a:p>
                <a:pPr marL="542925" lvl="1" indent="-285750">
                  <a:buFont typeface="Calibri" panose="020F0502020204030204" pitchFamily="34" charset="0"/>
                  <a:buChar char="–"/>
                </a:pPr>
                <a:r>
                  <a:rPr lang="en-US" sz="1600" dirty="0">
                    <a:solidFill>
                      <a:prstClr val="black"/>
                    </a:solidFill>
                  </a:rPr>
                  <a:t>Este es un valor mínimo para no sombrear.</a:t>
                </a:r>
              </a:p>
            </p:txBody>
          </p:sp>
        </mc:Choice>
        <mc:Fallback xmlns="">
          <p:sp>
            <p:nvSpPr>
              <p:cNvPr id="10" name="Rectangle 9">
                <a:extLst>
                  <a:ext uri="{FF2B5EF4-FFF2-40B4-BE49-F238E27FC236}">
                    <a16:creationId xmlns:a16="http://schemas.microsoft.com/office/drawing/2014/main" id="{76D46DC8-0D04-45C8-BABD-0F6AF4C718AE}"/>
                  </a:ext>
                </a:extLst>
              </p:cNvPr>
              <p:cNvSpPr>
                <a:spLocks noRot="1" noChangeAspect="1" noMove="1" noResize="1" noEditPoints="1" noAdjustHandles="1" noChangeArrowheads="1" noChangeShapeType="1" noTextEdit="1"/>
              </p:cNvSpPr>
              <p:nvPr/>
            </p:nvSpPr>
            <p:spPr>
              <a:xfrm>
                <a:off x="-108000" y="3185623"/>
                <a:ext cx="4608000" cy="2966838"/>
              </a:xfrm>
              <a:prstGeom prst="rect">
                <a:avLst/>
              </a:prstGeom>
              <a:blipFill>
                <a:blip r:embed="rId4"/>
                <a:stretch>
                  <a:fillRect t="-617" b="-1852"/>
                </a:stretch>
              </a:blipFill>
            </p:spPr>
            <p:txBody>
              <a:bodyPr/>
              <a:lstStyle/>
              <a:p>
                <a:r>
                  <a:rPr lang="es-ES">
                    <a:noFill/>
                  </a:rPr>
                  <a:t> </a:t>
                </a:r>
              </a:p>
            </p:txBody>
          </p:sp>
        </mc:Fallback>
      </mc:AlternateContent>
    </p:spTree>
    <p:extLst>
      <p:ext uri="{BB962C8B-B14F-4D97-AF65-F5344CB8AC3E}">
        <p14:creationId xmlns:p14="http://schemas.microsoft.com/office/powerpoint/2010/main" val="330919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err="1"/>
              <a:t>Objetivos</a:t>
            </a:r>
            <a:r>
              <a:rPr lang="en-US" b="1" dirty="0"/>
              <a:t> de la </a:t>
            </a:r>
            <a:r>
              <a:rPr lang="en-US" b="1" dirty="0" err="1"/>
              <a:t>unidad</a:t>
            </a:r>
            <a:endParaRPr lang="el-GR" b="1" dirty="0"/>
          </a:p>
        </p:txBody>
      </p:sp>
      <p:sp>
        <p:nvSpPr>
          <p:cNvPr id="9" name="Content Placeholder 8"/>
          <p:cNvSpPr>
            <a:spLocks noGrp="1"/>
          </p:cNvSpPr>
          <p:nvPr>
            <p:ph idx="1"/>
          </p:nvPr>
        </p:nvSpPr>
        <p:spPr>
          <a:xfrm>
            <a:off x="261758" y="1628775"/>
            <a:ext cx="8425042" cy="4104225"/>
          </a:xfrm>
        </p:spPr>
        <p:txBody>
          <a:bodyPr>
            <a:noAutofit/>
          </a:bodyPr>
          <a:lstStyle/>
          <a:p>
            <a:pPr marL="0" indent="0" algn="just">
              <a:buNone/>
            </a:pPr>
            <a:r>
              <a:rPr lang="es-ES" dirty="0">
                <a:latin typeface="+mj-lt"/>
                <a:cs typeface="Arial" pitchFamily="34" charset="0"/>
              </a:rPr>
              <a:t>Al final de esta unidad usted será capaz de </a:t>
            </a:r>
            <a:r>
              <a:rPr lang="en-US" dirty="0">
                <a:latin typeface="+mj-lt"/>
                <a:cs typeface="Arial" pitchFamily="34" charset="0"/>
              </a:rPr>
              <a:t>:</a:t>
            </a:r>
          </a:p>
          <a:p>
            <a:pPr marL="0" indent="0" algn="just">
              <a:buNone/>
            </a:pPr>
            <a:endParaRPr lang="en-US" sz="1600" dirty="0">
              <a:latin typeface="Arial" pitchFamily="34" charset="0"/>
              <a:cs typeface="Arial" pitchFamily="34" charset="0"/>
            </a:endParaRPr>
          </a:p>
          <a:p>
            <a:pPr lvl="1">
              <a:buFont typeface="+mj-lt"/>
              <a:buAutoNum type="arabicPeriod"/>
            </a:pPr>
            <a:r>
              <a:rPr lang="es-ES" b="1" dirty="0"/>
              <a:t>Describir la estructura básica y el funcionamiento de un sistema de paneles solares térmicos.</a:t>
            </a:r>
          </a:p>
          <a:p>
            <a:pPr lvl="1">
              <a:buFont typeface="+mj-lt"/>
              <a:buAutoNum type="arabicPeriod"/>
            </a:pPr>
            <a:r>
              <a:rPr lang="es-ES" b="1" dirty="0"/>
              <a:t>Explicar cómo los colectores solares están conectados hidráulicamente en bancos y matrices.</a:t>
            </a:r>
          </a:p>
          <a:p>
            <a:pPr lvl="1">
              <a:buFont typeface="+mj-lt"/>
              <a:buAutoNum type="arabicPeriod"/>
            </a:pPr>
            <a:r>
              <a:rPr lang="es-ES" b="1" dirty="0"/>
              <a:t>Identificar y explicar los factores más importantes que afectan a la operación de los paneles solares, incluyendo el balance de flujo, la caída de presión y la expansión térmica.</a:t>
            </a:r>
          </a:p>
          <a:p>
            <a:pPr lvl="1">
              <a:buFont typeface="+mj-lt"/>
              <a:buAutoNum type="arabicPeriod"/>
            </a:pPr>
            <a:r>
              <a:rPr lang="es-ES" b="1" dirty="0"/>
              <a:t>Analizar los paneles solares utilizados en sistemas SWH prácticos basados en la literatura técnica de los fabricantes de sistemas SWH o proyectos de ingeniería.</a:t>
            </a:r>
          </a:p>
          <a:p>
            <a:pPr lvl="1">
              <a:buFont typeface="+mj-lt"/>
              <a:buAutoNum type="arabicPeriod"/>
            </a:pPr>
            <a:r>
              <a:rPr lang="es-ES" b="1" dirty="0"/>
              <a:t>Comparar diferentes paneles solares asociados a tecnologías básicas de SWH y aplicaciones residenciales y comerciales a gran escala.</a:t>
            </a:r>
            <a:endParaRPr lang="en-GB" b="1" dirty="0"/>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E38E9-B063-4477-ACEF-8A6A516AEAF6}"/>
              </a:ext>
            </a:extLst>
          </p:cNvPr>
          <p:cNvSpPr>
            <a:spLocks noGrp="1"/>
          </p:cNvSpPr>
          <p:nvPr>
            <p:ph type="title"/>
          </p:nvPr>
        </p:nvSpPr>
        <p:spPr/>
        <p:txBody>
          <a:bodyPr/>
          <a:lstStyle/>
          <a:p>
            <a:r>
              <a:rPr lang="en-US" b="1" dirty="0"/>
              <a:t>1. </a:t>
            </a:r>
            <a:r>
              <a:rPr lang="en-US" b="1" dirty="0">
                <a:solidFill>
                  <a:prstClr val="black"/>
                </a:solidFill>
                <a:cs typeface="Arial" pitchFamily="34" charset="0"/>
              </a:rPr>
              <a:t>Una revisión de los colectores solares</a:t>
            </a:r>
            <a:endParaRPr lang="en-US" dirty="0"/>
          </a:p>
        </p:txBody>
      </p:sp>
      <p:sp>
        <p:nvSpPr>
          <p:cNvPr id="4" name="Rectangle 3">
            <a:extLst>
              <a:ext uri="{FF2B5EF4-FFF2-40B4-BE49-F238E27FC236}">
                <a16:creationId xmlns:a16="http://schemas.microsoft.com/office/drawing/2014/main" id="{B86ACFC8-0E9C-4032-84AB-EEB63D88E61F}"/>
              </a:ext>
            </a:extLst>
          </p:cNvPr>
          <p:cNvSpPr/>
          <p:nvPr/>
        </p:nvSpPr>
        <p:spPr>
          <a:xfrm>
            <a:off x="432916" y="1557000"/>
            <a:ext cx="8253884" cy="369332"/>
          </a:xfrm>
          <a:prstGeom prst="rect">
            <a:avLst/>
          </a:prstGeom>
        </p:spPr>
        <p:txBody>
          <a:bodyPr wrap="square">
            <a:spAutoFit/>
          </a:bodyPr>
          <a:lstStyle/>
          <a:p>
            <a:pPr marL="285750" indent="-285750">
              <a:buFont typeface="Wingdings" panose="05000000000000000000" pitchFamily="2" charset="2"/>
              <a:buChar char="Ø"/>
            </a:pPr>
            <a:r>
              <a:rPr lang="en-US" b="1" dirty="0"/>
              <a:t>Aspectos seleccionados de la tecnología y la instalación de los colectores</a:t>
            </a:r>
          </a:p>
        </p:txBody>
      </p:sp>
      <p:sp>
        <p:nvSpPr>
          <p:cNvPr id="5" name="Rectangle 4">
            <a:extLst>
              <a:ext uri="{FF2B5EF4-FFF2-40B4-BE49-F238E27FC236}">
                <a16:creationId xmlns:a16="http://schemas.microsoft.com/office/drawing/2014/main" id="{30BDE143-6639-42B8-A496-03EB712888DE}"/>
              </a:ext>
            </a:extLst>
          </p:cNvPr>
          <p:cNvSpPr/>
          <p:nvPr/>
        </p:nvSpPr>
        <p:spPr>
          <a:xfrm>
            <a:off x="717606" y="1989000"/>
            <a:ext cx="4718394" cy="338554"/>
          </a:xfrm>
          <a:prstGeom prst="rect">
            <a:avLst/>
          </a:prstGeom>
        </p:spPr>
        <p:txBody>
          <a:bodyPr wrap="square">
            <a:spAutoFit/>
          </a:bodyPr>
          <a:lstStyle/>
          <a:p>
            <a:pPr marL="285750" indent="-285750">
              <a:buFont typeface="Wingdings" panose="05000000000000000000" pitchFamily="2" charset="2"/>
              <a:buChar char="§"/>
            </a:pPr>
            <a:r>
              <a:rPr lang="en-US" sz="1600" b="1" dirty="0"/>
              <a:t>FIJACIÓN DEL COLECTOR. PROTECCIONES.</a:t>
            </a:r>
          </a:p>
        </p:txBody>
      </p:sp>
      <p:sp>
        <p:nvSpPr>
          <p:cNvPr id="6" name="Rectangle 5">
            <a:extLst>
              <a:ext uri="{FF2B5EF4-FFF2-40B4-BE49-F238E27FC236}">
                <a16:creationId xmlns:a16="http://schemas.microsoft.com/office/drawing/2014/main" id="{F05ECD76-41D2-458A-B82F-60CDBD75C4B3}"/>
              </a:ext>
            </a:extLst>
          </p:cNvPr>
          <p:cNvSpPr/>
          <p:nvPr/>
        </p:nvSpPr>
        <p:spPr>
          <a:xfrm>
            <a:off x="1" y="2354626"/>
            <a:ext cx="6516000" cy="4031873"/>
          </a:xfrm>
          <a:prstGeom prst="rect">
            <a:avLst/>
          </a:prstGeom>
        </p:spPr>
        <p:txBody>
          <a:bodyPr wrap="square">
            <a:spAutoFit/>
          </a:bodyPr>
          <a:lstStyle/>
          <a:p>
            <a:pPr marL="542925" lvl="1" indent="-285750">
              <a:buFont typeface="Calibri" panose="020F0502020204030204" pitchFamily="34" charset="0"/>
              <a:buChar char="‒"/>
            </a:pPr>
            <a:r>
              <a:rPr lang="en-US" sz="1600" b="1" dirty="0">
                <a:solidFill>
                  <a:prstClr val="black"/>
                </a:solidFill>
              </a:rPr>
              <a:t>Resistencia a la corrosión. </a:t>
            </a:r>
            <a:r>
              <a:rPr lang="en-US" sz="1600" dirty="0">
                <a:solidFill>
                  <a:prstClr val="black"/>
                </a:solidFill>
              </a:rPr>
              <a:t>La solución más segura es el acero inoxidable y/o el aluminio (incluso combinados). Esto incluye todos los materiales de fijación: estructuras, todos los pernos asociados, tuercas y elementos de fijación auxiliares. Cuando se utilizan cerca de la costa, los componentes de aluminio necesitan ser anodizados o protegidos de otra manera. No se deben taladrar agujeros adicionales en las piezas galvanizadas.</a:t>
            </a:r>
          </a:p>
          <a:p>
            <a:pPr marL="542925" lvl="1" indent="-285750">
              <a:buFont typeface="Calibri" panose="020F0502020204030204" pitchFamily="34" charset="0"/>
              <a:buChar char="‒"/>
            </a:pPr>
            <a:r>
              <a:rPr lang="en-US" sz="1600" b="1" dirty="0">
                <a:solidFill>
                  <a:prstClr val="black"/>
                </a:solidFill>
              </a:rPr>
              <a:t>Cargas de viento y nieve</a:t>
            </a:r>
            <a:r>
              <a:rPr lang="en-US" sz="1600" dirty="0">
                <a:solidFill>
                  <a:prstClr val="black"/>
                </a:solidFill>
              </a:rPr>
              <a:t>. Todas las fijaciones de los colectores deben diseñarse de forma que puedan absorber las cargas máximas de viento y nieve que se producen localmente y que, en consecuencia, los aparatos y las estructuras de los edificios estén protegidos de los daños. La nieve representa un peso adicional que pesa sobre la construcción. El viento tiene un efecto de presión o succión en la construcción. En especial, las </a:t>
            </a:r>
            <a:r>
              <a:rPr lang="en-US" sz="1600" b="1" dirty="0">
                <a:solidFill>
                  <a:prstClr val="black"/>
                </a:solidFill>
              </a:rPr>
              <a:t>instalaciones solares térmicas más grandes necesitan ser diseñadas en base al conocimiento del edificio, las ordenanzas, el clima del lugar y los materiales</a:t>
            </a:r>
            <a:r>
              <a:rPr lang="en-US" sz="1600" dirty="0">
                <a:solidFill>
                  <a:prstClr val="black"/>
                </a:solidFill>
              </a:rPr>
              <a:t>.</a:t>
            </a:r>
          </a:p>
        </p:txBody>
      </p:sp>
      <p:grpSp>
        <p:nvGrpSpPr>
          <p:cNvPr id="16" name="Group 15">
            <a:extLst>
              <a:ext uri="{FF2B5EF4-FFF2-40B4-BE49-F238E27FC236}">
                <a16:creationId xmlns:a16="http://schemas.microsoft.com/office/drawing/2014/main" id="{7DB54031-FD17-4C6A-B69B-7C8B369924D0}"/>
              </a:ext>
            </a:extLst>
          </p:cNvPr>
          <p:cNvGrpSpPr/>
          <p:nvPr/>
        </p:nvGrpSpPr>
        <p:grpSpPr>
          <a:xfrm>
            <a:off x="6515970" y="2320200"/>
            <a:ext cx="2161300" cy="3981180"/>
            <a:chOff x="6508350" y="2253854"/>
            <a:chExt cx="2161300" cy="3981180"/>
          </a:xfrm>
        </p:grpSpPr>
        <p:pic>
          <p:nvPicPr>
            <p:cNvPr id="10" name="Picture 9">
              <a:extLst>
                <a:ext uri="{FF2B5EF4-FFF2-40B4-BE49-F238E27FC236}">
                  <a16:creationId xmlns:a16="http://schemas.microsoft.com/office/drawing/2014/main" id="{2A8559B2-92AA-423D-83D5-31F3E3A992D8}"/>
                </a:ext>
              </a:extLst>
            </p:cNvPr>
            <p:cNvPicPr>
              <a:picLocks noChangeAspect="1"/>
            </p:cNvPicPr>
            <p:nvPr/>
          </p:nvPicPr>
          <p:blipFill>
            <a:blip r:embed="rId2"/>
            <a:stretch>
              <a:fillRect/>
            </a:stretch>
          </p:blipFill>
          <p:spPr>
            <a:xfrm>
              <a:off x="6508350" y="3602178"/>
              <a:ext cx="2160000" cy="1097834"/>
            </a:xfrm>
            <a:prstGeom prst="rect">
              <a:avLst/>
            </a:prstGeom>
            <a:ln>
              <a:solidFill>
                <a:schemeClr val="tx1"/>
              </a:solidFill>
            </a:ln>
          </p:spPr>
        </p:pic>
        <p:pic>
          <p:nvPicPr>
            <p:cNvPr id="11" name="Picture 10">
              <a:extLst>
                <a:ext uri="{FF2B5EF4-FFF2-40B4-BE49-F238E27FC236}">
                  <a16:creationId xmlns:a16="http://schemas.microsoft.com/office/drawing/2014/main" id="{24F07864-1D12-4F21-A4BD-F556B7602B6A}"/>
                </a:ext>
              </a:extLst>
            </p:cNvPr>
            <p:cNvPicPr>
              <a:picLocks noChangeAspect="1"/>
            </p:cNvPicPr>
            <p:nvPr/>
          </p:nvPicPr>
          <p:blipFill>
            <a:blip r:embed="rId3"/>
            <a:stretch>
              <a:fillRect/>
            </a:stretch>
          </p:blipFill>
          <p:spPr>
            <a:xfrm>
              <a:off x="6508350" y="2253854"/>
              <a:ext cx="2160000" cy="1348324"/>
            </a:xfrm>
            <a:prstGeom prst="rect">
              <a:avLst/>
            </a:prstGeom>
            <a:ln>
              <a:solidFill>
                <a:schemeClr val="tx1"/>
              </a:solidFill>
            </a:ln>
          </p:spPr>
        </p:pic>
        <p:pic>
          <p:nvPicPr>
            <p:cNvPr id="15" name="Picture 14">
              <a:extLst>
                <a:ext uri="{FF2B5EF4-FFF2-40B4-BE49-F238E27FC236}">
                  <a16:creationId xmlns:a16="http://schemas.microsoft.com/office/drawing/2014/main" id="{3A12D511-3D4E-4BB5-A5F6-83F310ADEAB1}"/>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6509650" y="4709744"/>
              <a:ext cx="2160000" cy="1525290"/>
            </a:xfrm>
            <a:prstGeom prst="rect">
              <a:avLst/>
            </a:prstGeom>
            <a:ln>
              <a:solidFill>
                <a:schemeClr val="tx1"/>
              </a:solidFill>
            </a:ln>
          </p:spPr>
        </p:pic>
      </p:grpSp>
    </p:spTree>
    <p:extLst>
      <p:ext uri="{BB962C8B-B14F-4D97-AF65-F5344CB8AC3E}">
        <p14:creationId xmlns:p14="http://schemas.microsoft.com/office/powerpoint/2010/main" val="4112853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3EEB5-83DF-42C1-9204-1E2FD5117FD7}"/>
              </a:ext>
            </a:extLst>
          </p:cNvPr>
          <p:cNvSpPr>
            <a:spLocks noGrp="1"/>
          </p:cNvSpPr>
          <p:nvPr>
            <p:ph type="title"/>
          </p:nvPr>
        </p:nvSpPr>
        <p:spPr/>
        <p:txBody>
          <a:bodyPr/>
          <a:lstStyle/>
          <a:p>
            <a:r>
              <a:rPr lang="en-US" b="1" dirty="0"/>
              <a:t>1. </a:t>
            </a:r>
            <a:r>
              <a:rPr lang="en-US" b="1" dirty="0">
                <a:solidFill>
                  <a:prstClr val="black"/>
                </a:solidFill>
                <a:cs typeface="Arial" pitchFamily="34" charset="0"/>
              </a:rPr>
              <a:t>Una revisión de los colectores solares</a:t>
            </a:r>
            <a:endParaRPr lang="en-US" dirty="0"/>
          </a:p>
        </p:txBody>
      </p:sp>
      <p:sp>
        <p:nvSpPr>
          <p:cNvPr id="4" name="Rectangle 3">
            <a:extLst>
              <a:ext uri="{FF2B5EF4-FFF2-40B4-BE49-F238E27FC236}">
                <a16:creationId xmlns:a16="http://schemas.microsoft.com/office/drawing/2014/main" id="{E68EA6C1-B184-45D2-B1DA-D0153C9CCB9F}"/>
              </a:ext>
            </a:extLst>
          </p:cNvPr>
          <p:cNvSpPr/>
          <p:nvPr/>
        </p:nvSpPr>
        <p:spPr>
          <a:xfrm>
            <a:off x="432916" y="1557000"/>
            <a:ext cx="7883084" cy="369332"/>
          </a:xfrm>
          <a:prstGeom prst="rect">
            <a:avLst/>
          </a:prstGeom>
        </p:spPr>
        <p:txBody>
          <a:bodyPr wrap="square">
            <a:spAutoFit/>
          </a:bodyPr>
          <a:lstStyle/>
          <a:p>
            <a:pPr marL="285750" indent="-285750">
              <a:buFont typeface="Wingdings" panose="05000000000000000000" pitchFamily="2" charset="2"/>
              <a:buChar char="Ø"/>
            </a:pPr>
            <a:r>
              <a:rPr lang="en-US" b="1" dirty="0"/>
              <a:t>Aspectos seleccionados de la tecnología y la instalación de los colectores</a:t>
            </a:r>
          </a:p>
        </p:txBody>
      </p:sp>
      <p:sp>
        <p:nvSpPr>
          <p:cNvPr id="5" name="Rectangle 4">
            <a:extLst>
              <a:ext uri="{FF2B5EF4-FFF2-40B4-BE49-F238E27FC236}">
                <a16:creationId xmlns:a16="http://schemas.microsoft.com/office/drawing/2014/main" id="{4CF1B854-A334-4548-8DA5-DAA77CAB2A21}"/>
              </a:ext>
            </a:extLst>
          </p:cNvPr>
          <p:cNvSpPr/>
          <p:nvPr/>
        </p:nvSpPr>
        <p:spPr>
          <a:xfrm>
            <a:off x="717606" y="1989000"/>
            <a:ext cx="1910394" cy="338554"/>
          </a:xfrm>
          <a:prstGeom prst="rect">
            <a:avLst/>
          </a:prstGeom>
        </p:spPr>
        <p:txBody>
          <a:bodyPr wrap="square">
            <a:spAutoFit/>
          </a:bodyPr>
          <a:lstStyle/>
          <a:p>
            <a:pPr marL="285750" indent="-285750">
              <a:buFont typeface="Wingdings" panose="05000000000000000000" pitchFamily="2" charset="2"/>
              <a:buChar char="§"/>
            </a:pPr>
            <a:r>
              <a:rPr lang="en-US" sz="1600" b="1" dirty="0"/>
              <a:t>INTEGRACIÓN.</a:t>
            </a:r>
          </a:p>
        </p:txBody>
      </p:sp>
      <p:sp>
        <p:nvSpPr>
          <p:cNvPr id="6" name="Rectangle 5">
            <a:extLst>
              <a:ext uri="{FF2B5EF4-FFF2-40B4-BE49-F238E27FC236}">
                <a16:creationId xmlns:a16="http://schemas.microsoft.com/office/drawing/2014/main" id="{ABE03754-E387-4C18-AA83-981490552EEE}"/>
              </a:ext>
            </a:extLst>
          </p:cNvPr>
          <p:cNvSpPr/>
          <p:nvPr/>
        </p:nvSpPr>
        <p:spPr>
          <a:xfrm>
            <a:off x="-108000" y="2354626"/>
            <a:ext cx="6479999" cy="4031873"/>
          </a:xfrm>
          <a:prstGeom prst="rect">
            <a:avLst/>
          </a:prstGeom>
        </p:spPr>
        <p:txBody>
          <a:bodyPr wrap="square">
            <a:spAutoFit/>
          </a:bodyPr>
          <a:lstStyle/>
          <a:p>
            <a:pPr marL="542925" lvl="1" indent="-285750">
              <a:buFont typeface="Calibri" panose="020F0502020204030204" pitchFamily="34" charset="0"/>
              <a:buChar char="‒"/>
            </a:pPr>
            <a:r>
              <a:rPr lang="en-US" sz="1600" dirty="0">
                <a:solidFill>
                  <a:prstClr val="black"/>
                </a:solidFill>
              </a:rPr>
              <a:t>Junto con una funcionalidad práctica esencial, el FPC y también el ETC ofrecen algunas oportunidades para </a:t>
            </a:r>
            <a:r>
              <a:rPr lang="en-US" sz="1600" b="1" dirty="0">
                <a:solidFill>
                  <a:prstClr val="black"/>
                </a:solidFill>
              </a:rPr>
              <a:t>añadir valor estético</a:t>
            </a:r>
            <a:r>
              <a:rPr lang="en-US" sz="1600" dirty="0">
                <a:solidFill>
                  <a:prstClr val="black"/>
                </a:solidFill>
              </a:rPr>
              <a:t> a la arquitectura del edificio. </a:t>
            </a:r>
          </a:p>
          <a:p>
            <a:pPr marL="542925" lvl="1" indent="-285750">
              <a:buFont typeface="Calibri" panose="020F0502020204030204" pitchFamily="34" charset="0"/>
              <a:buChar char="‒"/>
            </a:pPr>
            <a:r>
              <a:rPr lang="en-US" sz="1600" dirty="0">
                <a:solidFill>
                  <a:prstClr val="black"/>
                </a:solidFill>
              </a:rPr>
              <a:t>El reto hoy en día no es simplemente adaptarse al diseño de un edificio, sino utilizarlos como un elemento de diseño en sí mismos.</a:t>
            </a:r>
          </a:p>
          <a:p>
            <a:pPr marL="542925" lvl="1" indent="-285750">
              <a:buFont typeface="Calibri" panose="020F0502020204030204" pitchFamily="34" charset="0"/>
              <a:buChar char="‒"/>
            </a:pPr>
            <a:r>
              <a:rPr lang="en-US" sz="1600" dirty="0">
                <a:solidFill>
                  <a:prstClr val="black"/>
                </a:solidFill>
              </a:rPr>
              <a:t>En relación con estos objetivos, los colectores solares pueden proporcionar:</a:t>
            </a:r>
          </a:p>
          <a:p>
            <a:pPr marL="801688" lvl="2" indent="-285750">
              <a:buFont typeface="Arial" panose="020B0604020202020204" pitchFamily="34" charset="0"/>
              <a:buChar char="."/>
            </a:pPr>
            <a:r>
              <a:rPr lang="en-US" sz="1600" dirty="0">
                <a:solidFill>
                  <a:prstClr val="black"/>
                </a:solidFill>
              </a:rPr>
              <a:t>Integración arquitectónica. Es decir, los colectores solares no interfieren ni interrumpen el diseño del edificio. Por ejemplo, mediante la fijación dentro del tejado o la combinación de colores de tejado (transición del color del tejado al acristalamiento).</a:t>
            </a:r>
          </a:p>
          <a:p>
            <a:pPr marL="801688" lvl="2" indent="-285750">
              <a:buFont typeface="Arial" panose="020B0604020202020204" pitchFamily="34" charset="0"/>
              <a:buChar char="."/>
            </a:pPr>
            <a:r>
              <a:rPr lang="en-US" sz="1600" dirty="0">
                <a:solidFill>
                  <a:prstClr val="black"/>
                </a:solidFill>
              </a:rPr>
              <a:t>Atractivo visual. Los colectores contribuyen a la estética del edificio.</a:t>
            </a:r>
          </a:p>
          <a:p>
            <a:pPr marL="801688" lvl="2" indent="-285750">
              <a:buFont typeface="Arial" panose="020B0604020202020204" pitchFamily="34" charset="0"/>
              <a:buChar char="."/>
            </a:pPr>
            <a:r>
              <a:rPr lang="en-US" sz="1600" dirty="0">
                <a:solidFill>
                  <a:prstClr val="black"/>
                </a:solidFill>
              </a:rPr>
              <a:t>Estructuras funcionales. Colector solar como elemento arquitectónico con funciones añadidas. Por ejemplo: áreas de sombra. </a:t>
            </a:r>
          </a:p>
        </p:txBody>
      </p:sp>
      <p:pic>
        <p:nvPicPr>
          <p:cNvPr id="7" name="Picture 6">
            <a:extLst>
              <a:ext uri="{FF2B5EF4-FFF2-40B4-BE49-F238E27FC236}">
                <a16:creationId xmlns:a16="http://schemas.microsoft.com/office/drawing/2014/main" id="{DE7169D4-4556-458B-83D8-E5499868B0CE}"/>
              </a:ext>
            </a:extLst>
          </p:cNvPr>
          <p:cNvPicPr>
            <a:picLocks noChangeAspect="1"/>
          </p:cNvPicPr>
          <p:nvPr/>
        </p:nvPicPr>
        <p:blipFill>
          <a:blip r:embed="rId2"/>
          <a:stretch>
            <a:fillRect/>
          </a:stretch>
        </p:blipFill>
        <p:spPr>
          <a:xfrm>
            <a:off x="6268801" y="2061000"/>
            <a:ext cx="2839199" cy="4247725"/>
          </a:xfrm>
          <a:prstGeom prst="rect">
            <a:avLst/>
          </a:prstGeom>
        </p:spPr>
      </p:pic>
    </p:spTree>
    <p:extLst>
      <p:ext uri="{BB962C8B-B14F-4D97-AF65-F5344CB8AC3E}">
        <p14:creationId xmlns:p14="http://schemas.microsoft.com/office/powerpoint/2010/main" val="4148008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F2262-1199-4077-9626-3A699B452341}"/>
              </a:ext>
            </a:extLst>
          </p:cNvPr>
          <p:cNvSpPr>
            <a:spLocks noGrp="1"/>
          </p:cNvSpPr>
          <p:nvPr>
            <p:ph type="title"/>
          </p:nvPr>
        </p:nvSpPr>
        <p:spPr/>
        <p:txBody>
          <a:bodyPr/>
          <a:lstStyle/>
          <a:p>
            <a:r>
              <a:rPr lang="en-US" b="1" dirty="0"/>
              <a:t>1. </a:t>
            </a:r>
            <a:r>
              <a:rPr lang="en-US" b="1" dirty="0">
                <a:solidFill>
                  <a:prstClr val="black"/>
                </a:solidFill>
                <a:cs typeface="Arial" pitchFamily="34" charset="0"/>
              </a:rPr>
              <a:t>Una revisión de los colectores solares</a:t>
            </a:r>
            <a:endParaRPr lang="en-US" dirty="0"/>
          </a:p>
        </p:txBody>
      </p:sp>
      <p:sp>
        <p:nvSpPr>
          <p:cNvPr id="4" name="Rectangle 3">
            <a:extLst>
              <a:ext uri="{FF2B5EF4-FFF2-40B4-BE49-F238E27FC236}">
                <a16:creationId xmlns:a16="http://schemas.microsoft.com/office/drawing/2014/main" id="{FA3671B6-6ADF-4A34-8733-05029424FC55}"/>
              </a:ext>
            </a:extLst>
          </p:cNvPr>
          <p:cNvSpPr/>
          <p:nvPr/>
        </p:nvSpPr>
        <p:spPr>
          <a:xfrm>
            <a:off x="432916" y="1557000"/>
            <a:ext cx="7595084" cy="369332"/>
          </a:xfrm>
          <a:prstGeom prst="rect">
            <a:avLst/>
          </a:prstGeom>
        </p:spPr>
        <p:txBody>
          <a:bodyPr wrap="square">
            <a:spAutoFit/>
          </a:bodyPr>
          <a:lstStyle/>
          <a:p>
            <a:pPr marL="285750" indent="-285750">
              <a:buFont typeface="Wingdings" panose="05000000000000000000" pitchFamily="2" charset="2"/>
              <a:buChar char="Ø"/>
            </a:pPr>
            <a:r>
              <a:rPr lang="en-US" b="1" dirty="0"/>
              <a:t>Aspectos seleccionados de la tecnología y la instalación de los colectores</a:t>
            </a:r>
          </a:p>
        </p:txBody>
      </p:sp>
      <p:sp>
        <p:nvSpPr>
          <p:cNvPr id="5" name="Rectangle 4">
            <a:extLst>
              <a:ext uri="{FF2B5EF4-FFF2-40B4-BE49-F238E27FC236}">
                <a16:creationId xmlns:a16="http://schemas.microsoft.com/office/drawing/2014/main" id="{625150EF-F35F-40AC-A6BD-0328CEBBA175}"/>
              </a:ext>
            </a:extLst>
          </p:cNvPr>
          <p:cNvSpPr/>
          <p:nvPr/>
        </p:nvSpPr>
        <p:spPr>
          <a:xfrm>
            <a:off x="717606" y="1989000"/>
            <a:ext cx="4286394" cy="338554"/>
          </a:xfrm>
          <a:prstGeom prst="rect">
            <a:avLst/>
          </a:prstGeom>
        </p:spPr>
        <p:txBody>
          <a:bodyPr wrap="square">
            <a:spAutoFit/>
          </a:bodyPr>
          <a:lstStyle/>
          <a:p>
            <a:pPr marL="285750" indent="-285750">
              <a:buFont typeface="Wingdings" panose="05000000000000000000" pitchFamily="2" charset="2"/>
              <a:buChar char="§"/>
            </a:pPr>
            <a:r>
              <a:rPr lang="en-US" sz="1600" b="1" dirty="0"/>
              <a:t>DE LA TUBERÍA DEL COLECTOR.</a:t>
            </a:r>
          </a:p>
        </p:txBody>
      </p:sp>
      <p:sp>
        <p:nvSpPr>
          <p:cNvPr id="6" name="Rectangle 5">
            <a:extLst>
              <a:ext uri="{FF2B5EF4-FFF2-40B4-BE49-F238E27FC236}">
                <a16:creationId xmlns:a16="http://schemas.microsoft.com/office/drawing/2014/main" id="{783AF331-E3F2-4383-9715-70DC2529A597}"/>
              </a:ext>
            </a:extLst>
          </p:cNvPr>
          <p:cNvSpPr/>
          <p:nvPr/>
        </p:nvSpPr>
        <p:spPr>
          <a:xfrm>
            <a:off x="-36000" y="2354626"/>
            <a:ext cx="8711688" cy="1569660"/>
          </a:xfrm>
          <a:prstGeom prst="rect">
            <a:avLst/>
          </a:prstGeom>
        </p:spPr>
        <p:txBody>
          <a:bodyPr wrap="square">
            <a:spAutoFit/>
          </a:bodyPr>
          <a:lstStyle/>
          <a:p>
            <a:pPr marL="542925" lvl="1" indent="-285750">
              <a:buFont typeface="Calibri" panose="020F0502020204030204" pitchFamily="34" charset="0"/>
              <a:buChar char="‒"/>
            </a:pPr>
            <a:r>
              <a:rPr lang="en-US" sz="1600" b="1" dirty="0">
                <a:solidFill>
                  <a:prstClr val="black"/>
                </a:solidFill>
              </a:rPr>
              <a:t>Conexiones básicas. Tuberías de colectores FPC simples y dobles.</a:t>
            </a:r>
          </a:p>
          <a:p>
            <a:pPr marL="827088" lvl="2" indent="-285750">
              <a:buFont typeface="Arial" panose="020B0604020202020204" pitchFamily="34" charset="0"/>
              <a:buChar char="."/>
            </a:pPr>
            <a:r>
              <a:rPr lang="en-US" sz="1600" dirty="0">
                <a:solidFill>
                  <a:prstClr val="black"/>
                </a:solidFill>
              </a:rPr>
              <a:t>Los sistemas SWH pequeños para casas unifamiliares utilizan muy a menudo kits SWH empaquetados que incluyen </a:t>
            </a:r>
            <a:r>
              <a:rPr lang="en-US" sz="1600" b="1" dirty="0">
                <a:solidFill>
                  <a:prstClr val="black"/>
                </a:solidFill>
              </a:rPr>
              <a:t>uno o dos colectores solares</a:t>
            </a:r>
            <a:r>
              <a:rPr lang="en-US" sz="1600" dirty="0">
                <a:solidFill>
                  <a:prstClr val="black"/>
                </a:solidFill>
              </a:rPr>
              <a:t>.</a:t>
            </a:r>
          </a:p>
          <a:p>
            <a:pPr marL="827088" lvl="2" indent="-285750">
              <a:buFont typeface="Arial" panose="020B0604020202020204" pitchFamily="34" charset="0"/>
              <a:buChar char="."/>
            </a:pPr>
            <a:r>
              <a:rPr lang="en-US" sz="1600" dirty="0">
                <a:solidFill>
                  <a:prstClr val="black"/>
                </a:solidFill>
              </a:rPr>
              <a:t>Los FPC suelen tener </a:t>
            </a:r>
            <a:r>
              <a:rPr lang="en-US" sz="1600" b="1" dirty="0">
                <a:solidFill>
                  <a:prstClr val="black"/>
                </a:solidFill>
              </a:rPr>
              <a:t>cuatro puertos de conexión, </a:t>
            </a:r>
            <a:r>
              <a:rPr lang="en-US" sz="1600" dirty="0">
                <a:solidFill>
                  <a:prstClr val="black"/>
                </a:solidFill>
              </a:rPr>
              <a:t>con tubos internos de arpa o serpentina. </a:t>
            </a:r>
          </a:p>
          <a:p>
            <a:pPr marL="827088" lvl="2" indent="-285750">
              <a:buFont typeface="Arial" panose="020B0604020202020204" pitchFamily="34" charset="0"/>
              <a:buChar char="."/>
            </a:pPr>
            <a:r>
              <a:rPr lang="en-US" sz="1600" dirty="0">
                <a:solidFill>
                  <a:prstClr val="black"/>
                </a:solidFill>
              </a:rPr>
              <a:t>Para un solo colector, sólo dos de los puertos se utilizan para el flujo de líquido y los otros dos están tapados. El fabricante identifica las entradas y salidas. </a:t>
            </a:r>
          </a:p>
        </p:txBody>
      </p:sp>
      <p:pic>
        <p:nvPicPr>
          <p:cNvPr id="8" name="Picture 7">
            <a:extLst>
              <a:ext uri="{FF2B5EF4-FFF2-40B4-BE49-F238E27FC236}">
                <a16:creationId xmlns:a16="http://schemas.microsoft.com/office/drawing/2014/main" id="{65E11714-8E9F-428E-BFA6-3A35D818E562}"/>
              </a:ext>
            </a:extLst>
          </p:cNvPr>
          <p:cNvPicPr>
            <a:picLocks noChangeAspect="1"/>
          </p:cNvPicPr>
          <p:nvPr/>
        </p:nvPicPr>
        <p:blipFill>
          <a:blip r:embed="rId2"/>
          <a:stretch>
            <a:fillRect/>
          </a:stretch>
        </p:blipFill>
        <p:spPr>
          <a:xfrm>
            <a:off x="3754638" y="4034003"/>
            <a:ext cx="4917450" cy="2270498"/>
          </a:xfrm>
          <a:prstGeom prst="rect">
            <a:avLst/>
          </a:prstGeom>
          <a:ln>
            <a:solidFill>
              <a:schemeClr val="tx1"/>
            </a:solidFill>
          </a:ln>
        </p:spPr>
      </p:pic>
      <p:sp>
        <p:nvSpPr>
          <p:cNvPr id="10" name="Rectangle 9">
            <a:extLst>
              <a:ext uri="{FF2B5EF4-FFF2-40B4-BE49-F238E27FC236}">
                <a16:creationId xmlns:a16="http://schemas.microsoft.com/office/drawing/2014/main" id="{2D456B11-4BDC-4C88-95BF-A669928742CD}"/>
              </a:ext>
            </a:extLst>
          </p:cNvPr>
          <p:cNvSpPr/>
          <p:nvPr/>
        </p:nvSpPr>
        <p:spPr>
          <a:xfrm>
            <a:off x="0" y="3842338"/>
            <a:ext cx="3754639" cy="2554545"/>
          </a:xfrm>
          <a:prstGeom prst="rect">
            <a:avLst/>
          </a:prstGeom>
        </p:spPr>
        <p:txBody>
          <a:bodyPr wrap="square">
            <a:spAutoFit/>
          </a:bodyPr>
          <a:lstStyle/>
          <a:p>
            <a:pPr marL="827088" lvl="2" indent="-285750">
              <a:buFont typeface="Arial" panose="020B0604020202020204" pitchFamily="34" charset="0"/>
              <a:buChar char="."/>
            </a:pPr>
            <a:r>
              <a:rPr lang="en-US" sz="1600" dirty="0">
                <a:solidFill>
                  <a:prstClr val="black"/>
                </a:solidFill>
              </a:rPr>
              <a:t>Es común que en la</a:t>
            </a:r>
            <a:r>
              <a:rPr lang="en-US" sz="1600" b="1" dirty="0">
                <a:solidFill>
                  <a:prstClr val="black"/>
                </a:solidFill>
              </a:rPr>
              <a:t> orientación vertical la salida sea el puerto superior derecho y en la horizontal la salida sea el puerto superior izquierdo. </a:t>
            </a:r>
            <a:r>
              <a:rPr lang="en-US" sz="1600" dirty="0">
                <a:solidFill>
                  <a:prstClr val="black"/>
                </a:solidFill>
              </a:rPr>
              <a:t>Las salidas en la parte superior facilitan la purga de aire.</a:t>
            </a:r>
          </a:p>
          <a:p>
            <a:pPr marL="827088" lvl="2" indent="-285750">
              <a:buFont typeface="Arial" panose="020B0604020202020204" pitchFamily="34" charset="0"/>
              <a:buChar char="."/>
            </a:pPr>
            <a:r>
              <a:rPr lang="en-US" sz="1600" dirty="0">
                <a:solidFill>
                  <a:prstClr val="black"/>
                </a:solidFill>
              </a:rPr>
              <a:t>Cerca del puerto de salida también se encuentra el sensor de temperatura.</a:t>
            </a:r>
          </a:p>
        </p:txBody>
      </p:sp>
    </p:spTree>
    <p:extLst>
      <p:ext uri="{BB962C8B-B14F-4D97-AF65-F5344CB8AC3E}">
        <p14:creationId xmlns:p14="http://schemas.microsoft.com/office/powerpoint/2010/main" val="1804865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5FAF3-6BD7-4487-AFF7-7C14AF5D5E59}"/>
              </a:ext>
            </a:extLst>
          </p:cNvPr>
          <p:cNvSpPr>
            <a:spLocks noGrp="1"/>
          </p:cNvSpPr>
          <p:nvPr>
            <p:ph type="title"/>
          </p:nvPr>
        </p:nvSpPr>
        <p:spPr/>
        <p:txBody>
          <a:bodyPr/>
          <a:lstStyle/>
          <a:p>
            <a:r>
              <a:rPr lang="en-US" b="1" dirty="0"/>
              <a:t>1. </a:t>
            </a:r>
            <a:r>
              <a:rPr lang="en-US" b="1" dirty="0">
                <a:solidFill>
                  <a:prstClr val="black"/>
                </a:solidFill>
                <a:cs typeface="Arial" pitchFamily="34" charset="0"/>
              </a:rPr>
              <a:t>Una revisión de los colectores solares</a:t>
            </a:r>
            <a:endParaRPr lang="en-US" dirty="0"/>
          </a:p>
        </p:txBody>
      </p:sp>
      <p:sp>
        <p:nvSpPr>
          <p:cNvPr id="4" name="Rectangle 3">
            <a:extLst>
              <a:ext uri="{FF2B5EF4-FFF2-40B4-BE49-F238E27FC236}">
                <a16:creationId xmlns:a16="http://schemas.microsoft.com/office/drawing/2014/main" id="{6E0159D9-3DE7-4173-AE44-55B9E1AFD26C}"/>
              </a:ext>
            </a:extLst>
          </p:cNvPr>
          <p:cNvSpPr/>
          <p:nvPr/>
        </p:nvSpPr>
        <p:spPr>
          <a:xfrm>
            <a:off x="432916" y="1557000"/>
            <a:ext cx="7595084" cy="369332"/>
          </a:xfrm>
          <a:prstGeom prst="rect">
            <a:avLst/>
          </a:prstGeom>
        </p:spPr>
        <p:txBody>
          <a:bodyPr wrap="square">
            <a:spAutoFit/>
          </a:bodyPr>
          <a:lstStyle/>
          <a:p>
            <a:pPr marL="285750" indent="-285750">
              <a:buFont typeface="Wingdings" panose="05000000000000000000" pitchFamily="2" charset="2"/>
              <a:buChar char="Ø"/>
            </a:pPr>
            <a:r>
              <a:rPr lang="en-US" b="1" dirty="0"/>
              <a:t>Aspectos seleccionados de la tecnología y la instalación de los colectores</a:t>
            </a:r>
          </a:p>
        </p:txBody>
      </p:sp>
      <p:sp>
        <p:nvSpPr>
          <p:cNvPr id="5" name="Rectangle 4">
            <a:extLst>
              <a:ext uri="{FF2B5EF4-FFF2-40B4-BE49-F238E27FC236}">
                <a16:creationId xmlns:a16="http://schemas.microsoft.com/office/drawing/2014/main" id="{8AF1E204-C39A-4EDB-90E8-56B75BEB2492}"/>
              </a:ext>
            </a:extLst>
          </p:cNvPr>
          <p:cNvSpPr/>
          <p:nvPr/>
        </p:nvSpPr>
        <p:spPr>
          <a:xfrm>
            <a:off x="717606" y="1988999"/>
            <a:ext cx="4142394" cy="338554"/>
          </a:xfrm>
          <a:prstGeom prst="rect">
            <a:avLst/>
          </a:prstGeom>
        </p:spPr>
        <p:txBody>
          <a:bodyPr wrap="square">
            <a:spAutoFit/>
          </a:bodyPr>
          <a:lstStyle/>
          <a:p>
            <a:pPr marL="285750" indent="-285750">
              <a:buFont typeface="Wingdings" panose="05000000000000000000" pitchFamily="2" charset="2"/>
              <a:buChar char="§"/>
            </a:pPr>
            <a:r>
              <a:rPr lang="en-US" sz="1600" b="1" dirty="0"/>
              <a:t>DE LA TUBERÍA DEL COLECTOR.</a:t>
            </a:r>
          </a:p>
        </p:txBody>
      </p:sp>
      <p:sp>
        <p:nvSpPr>
          <p:cNvPr id="6" name="Rectangle 5">
            <a:extLst>
              <a:ext uri="{FF2B5EF4-FFF2-40B4-BE49-F238E27FC236}">
                <a16:creationId xmlns:a16="http://schemas.microsoft.com/office/drawing/2014/main" id="{E97A3C03-FD7D-4D88-A52E-3236E2F248A8}"/>
              </a:ext>
            </a:extLst>
          </p:cNvPr>
          <p:cNvSpPr/>
          <p:nvPr/>
        </p:nvSpPr>
        <p:spPr>
          <a:xfrm>
            <a:off x="755525" y="2345295"/>
            <a:ext cx="4602563" cy="2246769"/>
          </a:xfrm>
          <a:prstGeom prst="rect">
            <a:avLst/>
          </a:prstGeom>
        </p:spPr>
        <p:txBody>
          <a:bodyPr wrap="square">
            <a:spAutoFit/>
          </a:bodyPr>
          <a:lstStyle/>
          <a:p>
            <a:pPr marL="542925" lvl="1" indent="-285750">
              <a:buFont typeface="Calibri" panose="020F0502020204030204" pitchFamily="34" charset="0"/>
              <a:buChar char="‒"/>
            </a:pPr>
            <a:r>
              <a:rPr lang="en-US" sz="1400" b="1" dirty="0">
                <a:solidFill>
                  <a:prstClr val="black"/>
                </a:solidFill>
              </a:rPr>
              <a:t>Conexiones básicas. Tuberías de colectores FPC simples y dobles.</a:t>
            </a:r>
          </a:p>
          <a:p>
            <a:pPr marL="742950" lvl="1" indent="-285750">
              <a:buFont typeface="Arial" panose="020B0604020202020204" pitchFamily="34" charset="0"/>
              <a:buChar char="."/>
            </a:pPr>
            <a:r>
              <a:rPr lang="en-US" sz="1400" dirty="0">
                <a:solidFill>
                  <a:prstClr val="black"/>
                </a:solidFill>
              </a:rPr>
              <a:t>La </a:t>
            </a:r>
            <a:r>
              <a:rPr lang="en-US" sz="1400" dirty="0" err="1">
                <a:solidFill>
                  <a:prstClr val="black"/>
                </a:solidFill>
              </a:rPr>
              <a:t>fontaneria</a:t>
            </a:r>
            <a:r>
              <a:rPr lang="en-US" sz="1400" dirty="0">
                <a:solidFill>
                  <a:prstClr val="black"/>
                </a:solidFill>
              </a:rPr>
              <a:t> de los colectores se hace </a:t>
            </a:r>
            <a:r>
              <a:rPr lang="en-US" sz="1400" dirty="0" err="1">
                <a:solidFill>
                  <a:prstClr val="black"/>
                </a:solidFill>
              </a:rPr>
              <a:t>usando</a:t>
            </a:r>
            <a:r>
              <a:rPr lang="en-US" sz="1400" dirty="0">
                <a:solidFill>
                  <a:prstClr val="black"/>
                </a:solidFill>
              </a:rPr>
              <a:t> </a:t>
            </a:r>
            <a:r>
              <a:rPr lang="en-US" sz="1400" dirty="0" err="1">
                <a:solidFill>
                  <a:prstClr val="black"/>
                </a:solidFill>
              </a:rPr>
              <a:t>habitualmente</a:t>
            </a:r>
            <a:r>
              <a:rPr lang="en-US" sz="1400" dirty="0">
                <a:solidFill>
                  <a:prstClr val="black"/>
                </a:solidFill>
              </a:rPr>
              <a:t> </a:t>
            </a:r>
            <a:r>
              <a:rPr lang="en-US" sz="1400" b="1" dirty="0">
                <a:solidFill>
                  <a:prstClr val="black"/>
                </a:solidFill>
              </a:rPr>
              <a:t>mangueras de conexión y acoplamiento o accesorios suministrados </a:t>
            </a:r>
            <a:r>
              <a:rPr lang="en-US" sz="1400" dirty="0">
                <a:solidFill>
                  <a:prstClr val="black"/>
                </a:solidFill>
              </a:rPr>
              <a:t>por los fabricantes en sus kits. </a:t>
            </a:r>
          </a:p>
          <a:p>
            <a:pPr marL="742950" lvl="1" indent="-285750">
              <a:buFont typeface="Arial" panose="020B0604020202020204" pitchFamily="34" charset="0"/>
              <a:buChar char="."/>
            </a:pPr>
            <a:r>
              <a:rPr lang="en-US" sz="1400" dirty="0"/>
              <a:t>Cuando se utilizan dos (o más) FPC (un </a:t>
            </a:r>
            <a:r>
              <a:rPr lang="en-US" sz="1400" b="1" dirty="0"/>
              <a:t>conjunto de</a:t>
            </a:r>
            <a:r>
              <a:rPr lang="en-US" sz="1400" dirty="0"/>
              <a:t> colectores), deben ser conectados en </a:t>
            </a:r>
            <a:r>
              <a:rPr lang="en-US" sz="1400" b="1" dirty="0"/>
              <a:t>paralelo</a:t>
            </a:r>
            <a:r>
              <a:rPr lang="en-US" sz="1400" dirty="0"/>
              <a:t> (hidráulicos). El método para conectar los colectores planos en paralelo varía según el estilo. </a:t>
            </a:r>
          </a:p>
        </p:txBody>
      </p:sp>
      <p:sp>
        <p:nvSpPr>
          <p:cNvPr id="9" name="Rectangle 8">
            <a:extLst>
              <a:ext uri="{FF2B5EF4-FFF2-40B4-BE49-F238E27FC236}">
                <a16:creationId xmlns:a16="http://schemas.microsoft.com/office/drawing/2014/main" id="{06AA20C7-CFBC-435D-B82C-1EA8AE3547D7}"/>
              </a:ext>
            </a:extLst>
          </p:cNvPr>
          <p:cNvSpPr/>
          <p:nvPr/>
        </p:nvSpPr>
        <p:spPr>
          <a:xfrm>
            <a:off x="755524" y="4581000"/>
            <a:ext cx="7920163" cy="1600438"/>
          </a:xfrm>
          <a:prstGeom prst="rect">
            <a:avLst/>
          </a:prstGeom>
        </p:spPr>
        <p:txBody>
          <a:bodyPr wrap="square">
            <a:spAutoFit/>
          </a:bodyPr>
          <a:lstStyle/>
          <a:p>
            <a:pPr marL="742950" lvl="1" indent="-285750">
              <a:buFont typeface="Arial" panose="020B0604020202020204" pitchFamily="34" charset="0"/>
              <a:buChar char="."/>
            </a:pPr>
            <a:r>
              <a:rPr lang="en-US" sz="1400" b="1" dirty="0">
                <a:solidFill>
                  <a:prstClr val="black"/>
                </a:solidFill>
              </a:rPr>
              <a:t>Los colectores tipo arpa se conectan en paralelo uniendo los colectores.</a:t>
            </a:r>
            <a:endParaRPr lang="en-US" sz="1400" dirty="0">
              <a:solidFill>
                <a:prstClr val="black"/>
              </a:solidFill>
            </a:endParaRPr>
          </a:p>
          <a:p>
            <a:pPr marL="742950" lvl="1" indent="-285750">
              <a:buFont typeface="Arial" panose="020B0604020202020204" pitchFamily="34" charset="0"/>
              <a:buChar char="."/>
            </a:pPr>
            <a:r>
              <a:rPr lang="en-US" sz="1400" dirty="0">
                <a:solidFill>
                  <a:prstClr val="black"/>
                </a:solidFill>
              </a:rPr>
              <a:t>El Serpentine FPC a menudo utiliza diseños de absorbedores únicos y tiene métodos particulares.</a:t>
            </a:r>
          </a:p>
          <a:p>
            <a:pPr marL="742950" lvl="1" indent="-285750">
              <a:buFont typeface="Arial" panose="020B0604020202020204" pitchFamily="34" charset="0"/>
              <a:buChar char="."/>
            </a:pPr>
            <a:r>
              <a:rPr lang="en-US" sz="1400" dirty="0">
                <a:solidFill>
                  <a:prstClr val="black"/>
                </a:solidFill>
              </a:rPr>
              <a:t>Los colectores de </a:t>
            </a:r>
            <a:r>
              <a:rPr lang="en-US" sz="1400" dirty="0" err="1">
                <a:solidFill>
                  <a:prstClr val="black"/>
                </a:solidFill>
              </a:rPr>
              <a:t>fontaneria</a:t>
            </a:r>
            <a:r>
              <a:rPr lang="en-US" sz="1400" dirty="0">
                <a:solidFill>
                  <a:prstClr val="black"/>
                </a:solidFill>
              </a:rPr>
              <a:t> en paralelo dividen el flujo del sistema equitativamente a través de los colectores, lo que proporciona </a:t>
            </a:r>
            <a:r>
              <a:rPr lang="en-US" sz="1400" b="1" dirty="0">
                <a:solidFill>
                  <a:prstClr val="black"/>
                </a:solidFill>
              </a:rPr>
              <a:t>temperaturas equivalentes en cada colector</a:t>
            </a:r>
            <a:r>
              <a:rPr lang="en-US" sz="1400" dirty="0">
                <a:solidFill>
                  <a:prstClr val="black"/>
                </a:solidFill>
              </a:rPr>
              <a:t>. </a:t>
            </a:r>
          </a:p>
          <a:p>
            <a:pPr marL="742950" lvl="1" indent="-285750">
              <a:buFont typeface="Arial" panose="020B0604020202020204" pitchFamily="34" charset="0"/>
              <a:buChar char="."/>
            </a:pPr>
            <a:r>
              <a:rPr lang="en-US" sz="1400" dirty="0">
                <a:solidFill>
                  <a:prstClr val="black"/>
                </a:solidFill>
              </a:rPr>
              <a:t>En serie, el HTF viaja a través de colectores de forma secuencial. El último coleccionista se calienta más que el primero. Esto aumenta las pérdidas térmicas y disminuye la eficiencia.</a:t>
            </a:r>
          </a:p>
        </p:txBody>
      </p:sp>
      <p:pic>
        <p:nvPicPr>
          <p:cNvPr id="10" name="Picture 9">
            <a:extLst>
              <a:ext uri="{FF2B5EF4-FFF2-40B4-BE49-F238E27FC236}">
                <a16:creationId xmlns:a16="http://schemas.microsoft.com/office/drawing/2014/main" id="{9A2AAB7F-E0E3-444F-B19D-35A38232600C}"/>
              </a:ext>
            </a:extLst>
          </p:cNvPr>
          <p:cNvPicPr>
            <a:picLocks noChangeAspect="1"/>
          </p:cNvPicPr>
          <p:nvPr/>
        </p:nvPicPr>
        <p:blipFill>
          <a:blip r:embed="rId2"/>
          <a:stretch>
            <a:fillRect/>
          </a:stretch>
        </p:blipFill>
        <p:spPr>
          <a:xfrm>
            <a:off x="5358088" y="1845000"/>
            <a:ext cx="3313577" cy="2798344"/>
          </a:xfrm>
          <a:prstGeom prst="rect">
            <a:avLst/>
          </a:prstGeom>
          <a:ln>
            <a:solidFill>
              <a:schemeClr val="tx1"/>
            </a:solidFill>
          </a:ln>
        </p:spPr>
      </p:pic>
    </p:spTree>
    <p:extLst>
      <p:ext uri="{BB962C8B-B14F-4D97-AF65-F5344CB8AC3E}">
        <p14:creationId xmlns:p14="http://schemas.microsoft.com/office/powerpoint/2010/main" val="4282931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D8AE2-3260-4A94-97F3-5833E6F4E60C}"/>
              </a:ext>
            </a:extLst>
          </p:cNvPr>
          <p:cNvSpPr>
            <a:spLocks noGrp="1"/>
          </p:cNvSpPr>
          <p:nvPr>
            <p:ph type="title"/>
          </p:nvPr>
        </p:nvSpPr>
        <p:spPr/>
        <p:txBody>
          <a:bodyPr/>
          <a:lstStyle/>
          <a:p>
            <a:r>
              <a:rPr lang="en-US" b="1" dirty="0"/>
              <a:t>1. </a:t>
            </a:r>
            <a:r>
              <a:rPr lang="en-US" b="1" dirty="0">
                <a:solidFill>
                  <a:prstClr val="black"/>
                </a:solidFill>
                <a:cs typeface="Arial" pitchFamily="34" charset="0"/>
              </a:rPr>
              <a:t>Una revisión de los colectores solares</a:t>
            </a:r>
            <a:endParaRPr lang="en-US" dirty="0"/>
          </a:p>
        </p:txBody>
      </p:sp>
      <p:sp>
        <p:nvSpPr>
          <p:cNvPr id="4" name="Rectangle 3">
            <a:extLst>
              <a:ext uri="{FF2B5EF4-FFF2-40B4-BE49-F238E27FC236}">
                <a16:creationId xmlns:a16="http://schemas.microsoft.com/office/drawing/2014/main" id="{D7ED77AC-141E-4645-B3C9-C73EBE243FEB}"/>
              </a:ext>
            </a:extLst>
          </p:cNvPr>
          <p:cNvSpPr/>
          <p:nvPr/>
        </p:nvSpPr>
        <p:spPr>
          <a:xfrm>
            <a:off x="432916" y="1557000"/>
            <a:ext cx="7955084" cy="369332"/>
          </a:xfrm>
          <a:prstGeom prst="rect">
            <a:avLst/>
          </a:prstGeom>
        </p:spPr>
        <p:txBody>
          <a:bodyPr wrap="square">
            <a:spAutoFit/>
          </a:bodyPr>
          <a:lstStyle/>
          <a:p>
            <a:pPr marL="285750" indent="-285750">
              <a:buFont typeface="Wingdings" panose="05000000000000000000" pitchFamily="2" charset="2"/>
              <a:buChar char="Ø"/>
            </a:pPr>
            <a:r>
              <a:rPr lang="en-US" b="1" dirty="0"/>
              <a:t>Aspectos seleccionados de la tecnología y la instalación de los colectores</a:t>
            </a:r>
          </a:p>
        </p:txBody>
      </p:sp>
      <p:sp>
        <p:nvSpPr>
          <p:cNvPr id="5" name="Rectangle 4">
            <a:extLst>
              <a:ext uri="{FF2B5EF4-FFF2-40B4-BE49-F238E27FC236}">
                <a16:creationId xmlns:a16="http://schemas.microsoft.com/office/drawing/2014/main" id="{309E4536-68EE-49EA-9FCB-2B7E503C5CBA}"/>
              </a:ext>
            </a:extLst>
          </p:cNvPr>
          <p:cNvSpPr/>
          <p:nvPr/>
        </p:nvSpPr>
        <p:spPr>
          <a:xfrm>
            <a:off x="717606" y="1915458"/>
            <a:ext cx="4214394" cy="338554"/>
          </a:xfrm>
          <a:prstGeom prst="rect">
            <a:avLst/>
          </a:prstGeom>
        </p:spPr>
        <p:txBody>
          <a:bodyPr wrap="square">
            <a:spAutoFit/>
          </a:bodyPr>
          <a:lstStyle/>
          <a:p>
            <a:pPr marL="285750" indent="-285750">
              <a:buFont typeface="Wingdings" panose="05000000000000000000" pitchFamily="2" charset="2"/>
              <a:buChar char="§"/>
            </a:pPr>
            <a:r>
              <a:rPr lang="en-US" sz="1600" b="1" dirty="0"/>
              <a:t>DE LA TUBERÍA DEL COLECTOR.</a:t>
            </a:r>
          </a:p>
        </p:txBody>
      </p:sp>
      <p:sp>
        <p:nvSpPr>
          <p:cNvPr id="6" name="Rectangle 5">
            <a:extLst>
              <a:ext uri="{FF2B5EF4-FFF2-40B4-BE49-F238E27FC236}">
                <a16:creationId xmlns:a16="http://schemas.microsoft.com/office/drawing/2014/main" id="{22C5CA89-932B-4728-BE2F-FFB2041ECC8F}"/>
              </a:ext>
            </a:extLst>
          </p:cNvPr>
          <p:cNvSpPr/>
          <p:nvPr/>
        </p:nvSpPr>
        <p:spPr>
          <a:xfrm>
            <a:off x="594220" y="2254012"/>
            <a:ext cx="8072670" cy="523220"/>
          </a:xfrm>
          <a:prstGeom prst="rect">
            <a:avLst/>
          </a:prstGeom>
        </p:spPr>
        <p:txBody>
          <a:bodyPr wrap="square">
            <a:spAutoFit/>
          </a:bodyPr>
          <a:lstStyle/>
          <a:p>
            <a:pPr marL="542925" lvl="1" indent="-285750">
              <a:buFont typeface="Calibri" panose="020F0502020204030204" pitchFamily="34" charset="0"/>
              <a:buChar char="‒"/>
            </a:pPr>
            <a:r>
              <a:rPr lang="en-US" sz="1400" b="1" dirty="0">
                <a:solidFill>
                  <a:prstClr val="black"/>
                </a:solidFill>
              </a:rPr>
              <a:t>Conexiones básicas. Tuberías de colectores FPC simples y dobles.</a:t>
            </a:r>
          </a:p>
          <a:p>
            <a:pPr marL="803275" lvl="2" indent="-285750">
              <a:buFont typeface="Arial" panose="020B0604020202020204" pitchFamily="34" charset="0"/>
              <a:buChar char="."/>
            </a:pPr>
            <a:r>
              <a:rPr lang="en-US" sz="1400" dirty="0">
                <a:solidFill>
                  <a:prstClr val="black"/>
                </a:solidFill>
              </a:rPr>
              <a:t>Para una instalación de doble colector, los colectores se unen simplemente en el centro.</a:t>
            </a:r>
            <a:endParaRPr lang="en-US" sz="1400" b="1" dirty="0">
              <a:solidFill>
                <a:prstClr val="black"/>
              </a:solidFill>
            </a:endParaRPr>
          </a:p>
        </p:txBody>
      </p:sp>
      <p:pic>
        <p:nvPicPr>
          <p:cNvPr id="10" name="Picture 9">
            <a:extLst>
              <a:ext uri="{FF2B5EF4-FFF2-40B4-BE49-F238E27FC236}">
                <a16:creationId xmlns:a16="http://schemas.microsoft.com/office/drawing/2014/main" id="{0BFFD915-BDC2-4F20-A926-BD9EDB9A7D36}"/>
              </a:ext>
            </a:extLst>
          </p:cNvPr>
          <p:cNvPicPr>
            <a:picLocks noChangeAspect="1"/>
          </p:cNvPicPr>
          <p:nvPr/>
        </p:nvPicPr>
        <p:blipFill>
          <a:blip r:embed="rId2"/>
          <a:stretch>
            <a:fillRect/>
          </a:stretch>
        </p:blipFill>
        <p:spPr>
          <a:xfrm>
            <a:off x="3394800" y="2853000"/>
            <a:ext cx="5292000" cy="3455725"/>
          </a:xfrm>
          <a:prstGeom prst="rect">
            <a:avLst/>
          </a:prstGeom>
          <a:ln>
            <a:solidFill>
              <a:schemeClr val="tx1"/>
            </a:solidFill>
          </a:ln>
        </p:spPr>
      </p:pic>
      <p:sp>
        <p:nvSpPr>
          <p:cNvPr id="11" name="Rectangle 10">
            <a:extLst>
              <a:ext uri="{FF2B5EF4-FFF2-40B4-BE49-F238E27FC236}">
                <a16:creationId xmlns:a16="http://schemas.microsoft.com/office/drawing/2014/main" id="{B3ED2A3C-8FBE-4E94-8635-3F394DE7604D}"/>
              </a:ext>
            </a:extLst>
          </p:cNvPr>
          <p:cNvSpPr/>
          <p:nvPr/>
        </p:nvSpPr>
        <p:spPr>
          <a:xfrm>
            <a:off x="594220" y="2709000"/>
            <a:ext cx="2800580" cy="3323987"/>
          </a:xfrm>
          <a:prstGeom prst="rect">
            <a:avLst/>
          </a:prstGeom>
        </p:spPr>
        <p:txBody>
          <a:bodyPr wrap="square">
            <a:spAutoFit/>
          </a:bodyPr>
          <a:lstStyle/>
          <a:p>
            <a:pPr marL="801688" lvl="1" indent="-285750">
              <a:buFont typeface="Arial" panose="020B0604020202020204" pitchFamily="34" charset="0"/>
              <a:buChar char="."/>
            </a:pPr>
            <a:r>
              <a:rPr lang="en-US" sz="1400" dirty="0">
                <a:solidFill>
                  <a:prstClr val="black"/>
                </a:solidFill>
              </a:rPr>
              <a:t>El tubo de retorno HTF (frío) se conecta al puerto inferior del colector y el tubo de entrada (caliente) al puerto superior opuesto. </a:t>
            </a:r>
          </a:p>
          <a:p>
            <a:pPr marL="801688" lvl="1" indent="-285750">
              <a:buFont typeface="Arial" panose="020B0604020202020204" pitchFamily="34" charset="0"/>
              <a:buChar char="."/>
            </a:pPr>
            <a:r>
              <a:rPr lang="en-US" sz="1400" dirty="0">
                <a:solidFill>
                  <a:prstClr val="black"/>
                </a:solidFill>
              </a:rPr>
              <a:t>Los 2 puertos restantes que no están en uso deben ser tapados. </a:t>
            </a:r>
          </a:p>
          <a:p>
            <a:pPr marL="801688" lvl="1" indent="-285750">
              <a:buFont typeface="Arial" panose="020B0604020202020204" pitchFamily="34" charset="0"/>
              <a:buChar char="."/>
            </a:pPr>
            <a:r>
              <a:rPr lang="en-US" sz="1400" dirty="0">
                <a:solidFill>
                  <a:prstClr val="black"/>
                </a:solidFill>
              </a:rPr>
              <a:t>Para algunos modelos se dispone de kits de ampliación, lo que significa una conexión rápida de un colector más.</a:t>
            </a:r>
          </a:p>
        </p:txBody>
      </p:sp>
    </p:spTree>
    <p:extLst>
      <p:ext uri="{BB962C8B-B14F-4D97-AF65-F5344CB8AC3E}">
        <p14:creationId xmlns:p14="http://schemas.microsoft.com/office/powerpoint/2010/main" val="2769716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DCC40-B235-4C83-976C-39A091641182}"/>
              </a:ext>
            </a:extLst>
          </p:cNvPr>
          <p:cNvSpPr>
            <a:spLocks noGrp="1"/>
          </p:cNvSpPr>
          <p:nvPr>
            <p:ph type="title"/>
          </p:nvPr>
        </p:nvSpPr>
        <p:spPr/>
        <p:txBody>
          <a:bodyPr/>
          <a:lstStyle/>
          <a:p>
            <a:r>
              <a:rPr lang="en-US" b="1" dirty="0"/>
              <a:t>1. </a:t>
            </a:r>
            <a:r>
              <a:rPr lang="en-US" b="1" dirty="0">
                <a:solidFill>
                  <a:prstClr val="black"/>
                </a:solidFill>
                <a:cs typeface="Arial" pitchFamily="34" charset="0"/>
              </a:rPr>
              <a:t>Una revisión de los colectores solares</a:t>
            </a:r>
            <a:endParaRPr lang="en-US" dirty="0"/>
          </a:p>
        </p:txBody>
      </p:sp>
      <p:sp>
        <p:nvSpPr>
          <p:cNvPr id="4" name="Rectangle 3">
            <a:extLst>
              <a:ext uri="{FF2B5EF4-FFF2-40B4-BE49-F238E27FC236}">
                <a16:creationId xmlns:a16="http://schemas.microsoft.com/office/drawing/2014/main" id="{10D1FF23-EC00-4700-9398-E5D2CF345802}"/>
              </a:ext>
            </a:extLst>
          </p:cNvPr>
          <p:cNvSpPr/>
          <p:nvPr/>
        </p:nvSpPr>
        <p:spPr>
          <a:xfrm>
            <a:off x="432916" y="1557000"/>
            <a:ext cx="7955084" cy="369332"/>
          </a:xfrm>
          <a:prstGeom prst="rect">
            <a:avLst/>
          </a:prstGeom>
        </p:spPr>
        <p:txBody>
          <a:bodyPr wrap="square">
            <a:spAutoFit/>
          </a:bodyPr>
          <a:lstStyle/>
          <a:p>
            <a:pPr marL="285750" indent="-285750">
              <a:buFont typeface="Wingdings" panose="05000000000000000000" pitchFamily="2" charset="2"/>
              <a:buChar char="Ø"/>
            </a:pPr>
            <a:r>
              <a:rPr lang="en-US" b="1" dirty="0"/>
              <a:t>Aspectos seleccionados de la tecnología y la instalación de los colectores</a:t>
            </a:r>
          </a:p>
        </p:txBody>
      </p:sp>
      <p:sp>
        <p:nvSpPr>
          <p:cNvPr id="5" name="Rectangle 4">
            <a:extLst>
              <a:ext uri="{FF2B5EF4-FFF2-40B4-BE49-F238E27FC236}">
                <a16:creationId xmlns:a16="http://schemas.microsoft.com/office/drawing/2014/main" id="{BB3C620C-BEF2-4AB4-B064-612D9B0EC0B3}"/>
              </a:ext>
            </a:extLst>
          </p:cNvPr>
          <p:cNvSpPr/>
          <p:nvPr/>
        </p:nvSpPr>
        <p:spPr>
          <a:xfrm>
            <a:off x="717606" y="1915458"/>
            <a:ext cx="4430394" cy="338554"/>
          </a:xfrm>
          <a:prstGeom prst="rect">
            <a:avLst/>
          </a:prstGeom>
        </p:spPr>
        <p:txBody>
          <a:bodyPr wrap="square">
            <a:spAutoFit/>
          </a:bodyPr>
          <a:lstStyle/>
          <a:p>
            <a:pPr marL="285750" indent="-285750">
              <a:buFont typeface="Wingdings" panose="05000000000000000000" pitchFamily="2" charset="2"/>
              <a:buChar char="§"/>
            </a:pPr>
            <a:r>
              <a:rPr lang="en-US" sz="1600" b="1" dirty="0"/>
              <a:t>DE LA TUBERÍA DEL COLECTOR.</a:t>
            </a:r>
          </a:p>
        </p:txBody>
      </p:sp>
      <p:sp>
        <p:nvSpPr>
          <p:cNvPr id="6" name="Rectangle 5">
            <a:extLst>
              <a:ext uri="{FF2B5EF4-FFF2-40B4-BE49-F238E27FC236}">
                <a16:creationId xmlns:a16="http://schemas.microsoft.com/office/drawing/2014/main" id="{66D974C4-2FEF-4248-8BD3-523C91F18CEE}"/>
              </a:ext>
            </a:extLst>
          </p:cNvPr>
          <p:cNvSpPr/>
          <p:nvPr/>
        </p:nvSpPr>
        <p:spPr>
          <a:xfrm>
            <a:off x="180000" y="2254012"/>
            <a:ext cx="8506800" cy="3970318"/>
          </a:xfrm>
          <a:prstGeom prst="rect">
            <a:avLst/>
          </a:prstGeom>
        </p:spPr>
        <p:txBody>
          <a:bodyPr wrap="square">
            <a:spAutoFit/>
          </a:bodyPr>
          <a:lstStyle/>
          <a:p>
            <a:pPr marL="542925" lvl="1" indent="-285750">
              <a:buFont typeface="Calibri" panose="020F0502020204030204" pitchFamily="34" charset="0"/>
              <a:buChar char="‒"/>
            </a:pPr>
            <a:r>
              <a:rPr lang="en-US" sz="1400" b="1" dirty="0">
                <a:solidFill>
                  <a:prstClr val="black"/>
                </a:solidFill>
              </a:rPr>
              <a:t>Conexiones básicas. Tuberías de colectores FPC simples y dobles. Algunas consideraciones de tamaño y funcionamiento:</a:t>
            </a:r>
          </a:p>
          <a:p>
            <a:pPr marL="803275" lvl="2" indent="-285750">
              <a:buFont typeface="Arial" panose="020B0604020202020204" pitchFamily="34" charset="0"/>
              <a:buChar char="."/>
            </a:pPr>
            <a:r>
              <a:rPr lang="en-US" sz="1400" b="1" dirty="0">
                <a:solidFill>
                  <a:prstClr val="black"/>
                </a:solidFill>
              </a:rPr>
              <a:t>Caudal (L/min). </a:t>
            </a:r>
            <a:r>
              <a:rPr lang="en-US" sz="1400" dirty="0">
                <a:solidFill>
                  <a:prstClr val="black"/>
                </a:solidFill>
              </a:rPr>
              <a:t>Determinar el rendimiento del colector y controlar los aumentos de temperatura del colector. (Ejemplo de un valor típico: 0,5 L/min por</a:t>
            </a:r>
            <a:r>
              <a:rPr lang="en-US" sz="1400" baseline="30000" dirty="0">
                <a:solidFill>
                  <a:prstClr val="black"/>
                </a:solidFill>
              </a:rPr>
              <a:t> m2</a:t>
            </a:r>
            <a:r>
              <a:rPr lang="en-US" sz="1400" dirty="0">
                <a:solidFill>
                  <a:prstClr val="black"/>
                </a:solidFill>
              </a:rPr>
              <a:t> de área de apertura).</a:t>
            </a:r>
          </a:p>
          <a:p>
            <a:pPr marL="803275" lvl="2" indent="-285750">
              <a:buFont typeface="Arial" panose="020B0604020202020204" pitchFamily="34" charset="0"/>
              <a:buChar char="."/>
            </a:pPr>
            <a:r>
              <a:rPr lang="en-US" sz="1400" b="1" dirty="0">
                <a:solidFill>
                  <a:prstClr val="black"/>
                </a:solidFill>
              </a:rPr>
              <a:t>Velocidad de flujo (m/s). </a:t>
            </a:r>
            <a:r>
              <a:rPr lang="en-US" sz="1400" dirty="0">
                <a:solidFill>
                  <a:prstClr val="black"/>
                </a:solidFill>
              </a:rPr>
              <a:t>El caudal depende de la velocidad de circulación del HTF a través de la tubería. La velocidad de flujo cambia con el estrechamiento de la tubería, lo que indica resistencia al flujo y caída de presión. </a:t>
            </a:r>
            <a:endParaRPr lang="en-US" sz="1400" b="1" dirty="0">
              <a:solidFill>
                <a:prstClr val="black"/>
              </a:solidFill>
            </a:endParaRPr>
          </a:p>
          <a:p>
            <a:pPr marL="803275" lvl="2" indent="-285750">
              <a:buFont typeface="Arial" panose="020B0604020202020204" pitchFamily="34" charset="0"/>
              <a:buChar char="."/>
            </a:pPr>
            <a:r>
              <a:rPr lang="en-US" sz="1400" b="1" dirty="0">
                <a:solidFill>
                  <a:prstClr val="black"/>
                </a:solidFill>
              </a:rPr>
              <a:t>Tamaño de tubería (Diámetro nominal, DN mm). </a:t>
            </a:r>
            <a:r>
              <a:rPr lang="en-US" sz="1400" dirty="0">
                <a:solidFill>
                  <a:prstClr val="black"/>
                </a:solidFill>
              </a:rPr>
              <a:t>Afecta a las velocidades de flujo. Produce una caída de presión por unidad de longitud que afecta a la velocidad y al caudal.</a:t>
            </a:r>
          </a:p>
          <a:p>
            <a:pPr marL="803275" lvl="2" indent="-285750">
              <a:buFont typeface="Arial" panose="020B0604020202020204" pitchFamily="34" charset="0"/>
              <a:buChar char="."/>
            </a:pPr>
            <a:r>
              <a:rPr lang="en-US" sz="1400" b="1" dirty="0">
                <a:solidFill>
                  <a:prstClr val="black"/>
                </a:solidFill>
              </a:rPr>
              <a:t>Materiales de tuberías, métodos de unión y aislamiento. </a:t>
            </a:r>
            <a:r>
              <a:rPr lang="en-US" sz="1400" dirty="0">
                <a:solidFill>
                  <a:prstClr val="black"/>
                </a:solidFill>
              </a:rPr>
              <a:t>Tubo de cobre, acero inoxidable flexible o acero dulce (sin plásticos). Unión por soldadura fuerte, ajuste a presión solar y métodos de compresión. Aislamiento adecuado para uso a altas temperaturas y con protección UV (si es tubería externa). </a:t>
            </a:r>
          </a:p>
          <a:p>
            <a:pPr marL="803275" lvl="2" indent="-285750">
              <a:buFont typeface="Arial" panose="020B0604020202020204" pitchFamily="34" charset="0"/>
              <a:buChar char="."/>
            </a:pPr>
            <a:r>
              <a:rPr lang="en-US" sz="1400" b="1" dirty="0">
                <a:solidFill>
                  <a:prstClr val="black"/>
                </a:solidFill>
              </a:rPr>
              <a:t>Pérdidas de presión. </a:t>
            </a:r>
            <a:r>
              <a:rPr lang="en-US" sz="1400" dirty="0">
                <a:solidFill>
                  <a:prstClr val="black"/>
                </a:solidFill>
              </a:rPr>
              <a:t>Acumulado en los tubos internos del colector, en las tuberías del circuito solar, incluidos los tubos y accesorios y en el intercambiador de calor (interno/externo).</a:t>
            </a:r>
          </a:p>
          <a:p>
            <a:pPr marL="803275" lvl="2" indent="-285750">
              <a:buFont typeface="Arial" panose="020B0604020202020204" pitchFamily="34" charset="0"/>
              <a:buChar char="."/>
            </a:pPr>
            <a:r>
              <a:rPr lang="en-US" sz="1400" b="1" dirty="0">
                <a:solidFill>
                  <a:prstClr val="black"/>
                </a:solidFill>
              </a:rPr>
              <a:t>Selección de bombas. </a:t>
            </a:r>
            <a:r>
              <a:rPr lang="en-US" sz="1400" dirty="0">
                <a:solidFill>
                  <a:prstClr val="black"/>
                </a:solidFill>
              </a:rPr>
              <a:t>Cabezal de la bomba según el caudal deseado, superando todas las caídas de presión. Material (hierro fundido, latón para SWH indirecto, acero inoxidable para SWH directo).</a:t>
            </a:r>
            <a:endParaRPr lang="en-US" sz="1400" b="1" dirty="0">
              <a:solidFill>
                <a:prstClr val="black"/>
              </a:solidFill>
            </a:endParaRPr>
          </a:p>
          <a:p>
            <a:pPr marL="803275" lvl="2" indent="-285750">
              <a:buFont typeface="Arial" panose="020B0604020202020204" pitchFamily="34" charset="0"/>
              <a:buChar char="."/>
            </a:pPr>
            <a:r>
              <a:rPr lang="en-US" sz="1400" b="1" dirty="0">
                <a:solidFill>
                  <a:prstClr val="black"/>
                </a:solidFill>
              </a:rPr>
              <a:t>Otros: </a:t>
            </a:r>
            <a:r>
              <a:rPr lang="en-US" sz="1400" dirty="0">
                <a:solidFill>
                  <a:prstClr val="black"/>
                </a:solidFill>
              </a:rPr>
              <a:t>purga de aire, llenado de circuitos, HTF (glicol), PRV, recipiente de expansión, válvulas de retención.</a:t>
            </a:r>
          </a:p>
        </p:txBody>
      </p:sp>
    </p:spTree>
    <p:extLst>
      <p:ext uri="{BB962C8B-B14F-4D97-AF65-F5344CB8AC3E}">
        <p14:creationId xmlns:p14="http://schemas.microsoft.com/office/powerpoint/2010/main" val="929534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BB998-3BE7-4646-BEA7-8244DDF0C2D0}"/>
              </a:ext>
            </a:extLst>
          </p:cNvPr>
          <p:cNvSpPr>
            <a:spLocks noGrp="1"/>
          </p:cNvSpPr>
          <p:nvPr>
            <p:ph type="title"/>
          </p:nvPr>
        </p:nvSpPr>
        <p:spPr/>
        <p:txBody>
          <a:bodyPr/>
          <a:lstStyle/>
          <a:p>
            <a:r>
              <a:rPr lang="en-US" b="1" dirty="0"/>
              <a:t>1. </a:t>
            </a:r>
            <a:r>
              <a:rPr lang="en-US" b="1" dirty="0">
                <a:solidFill>
                  <a:prstClr val="black"/>
                </a:solidFill>
                <a:cs typeface="Arial" pitchFamily="34" charset="0"/>
              </a:rPr>
              <a:t>Una revisión de los colectores solares</a:t>
            </a:r>
            <a:endParaRPr lang="en-US" dirty="0"/>
          </a:p>
        </p:txBody>
      </p:sp>
      <p:sp>
        <p:nvSpPr>
          <p:cNvPr id="4" name="Rectangle 3">
            <a:extLst>
              <a:ext uri="{FF2B5EF4-FFF2-40B4-BE49-F238E27FC236}">
                <a16:creationId xmlns:a16="http://schemas.microsoft.com/office/drawing/2014/main" id="{F33C1146-B41F-4E23-9A73-3301F6884A68}"/>
              </a:ext>
            </a:extLst>
          </p:cNvPr>
          <p:cNvSpPr/>
          <p:nvPr/>
        </p:nvSpPr>
        <p:spPr>
          <a:xfrm>
            <a:off x="432916" y="1557000"/>
            <a:ext cx="7955084" cy="369332"/>
          </a:xfrm>
          <a:prstGeom prst="rect">
            <a:avLst/>
          </a:prstGeom>
        </p:spPr>
        <p:txBody>
          <a:bodyPr wrap="square">
            <a:spAutoFit/>
          </a:bodyPr>
          <a:lstStyle/>
          <a:p>
            <a:pPr marL="285750" indent="-285750">
              <a:buFont typeface="Wingdings" panose="05000000000000000000" pitchFamily="2" charset="2"/>
              <a:buChar char="Ø"/>
            </a:pPr>
            <a:r>
              <a:rPr lang="en-US" b="1" dirty="0"/>
              <a:t>Aspectos seleccionados de la tecnología y la instalación de los colectores</a:t>
            </a:r>
          </a:p>
        </p:txBody>
      </p:sp>
      <p:sp>
        <p:nvSpPr>
          <p:cNvPr id="5" name="Rectangle 4">
            <a:extLst>
              <a:ext uri="{FF2B5EF4-FFF2-40B4-BE49-F238E27FC236}">
                <a16:creationId xmlns:a16="http://schemas.microsoft.com/office/drawing/2014/main" id="{9368276A-BA07-4540-A3C4-B2DB24BE2FB1}"/>
              </a:ext>
            </a:extLst>
          </p:cNvPr>
          <p:cNvSpPr/>
          <p:nvPr/>
        </p:nvSpPr>
        <p:spPr>
          <a:xfrm>
            <a:off x="717606" y="1915458"/>
            <a:ext cx="4214394" cy="338554"/>
          </a:xfrm>
          <a:prstGeom prst="rect">
            <a:avLst/>
          </a:prstGeom>
        </p:spPr>
        <p:txBody>
          <a:bodyPr wrap="square">
            <a:spAutoFit/>
          </a:bodyPr>
          <a:lstStyle/>
          <a:p>
            <a:pPr marL="285750" indent="-285750">
              <a:buFont typeface="Wingdings" panose="05000000000000000000" pitchFamily="2" charset="2"/>
              <a:buChar char="§"/>
            </a:pPr>
            <a:r>
              <a:rPr lang="en-US" sz="1600" b="1" dirty="0"/>
              <a:t>DE LA TUBERÍA DEL COLECTOR.</a:t>
            </a:r>
          </a:p>
        </p:txBody>
      </p:sp>
      <p:sp>
        <p:nvSpPr>
          <p:cNvPr id="6" name="Rectangle 5">
            <a:extLst>
              <a:ext uri="{FF2B5EF4-FFF2-40B4-BE49-F238E27FC236}">
                <a16:creationId xmlns:a16="http://schemas.microsoft.com/office/drawing/2014/main" id="{ED28C87A-2214-4E52-B36B-797CFC3E89C4}"/>
              </a:ext>
            </a:extLst>
          </p:cNvPr>
          <p:cNvSpPr/>
          <p:nvPr/>
        </p:nvSpPr>
        <p:spPr>
          <a:xfrm>
            <a:off x="594220" y="2254012"/>
            <a:ext cx="8092580" cy="584775"/>
          </a:xfrm>
          <a:prstGeom prst="rect">
            <a:avLst/>
          </a:prstGeom>
        </p:spPr>
        <p:txBody>
          <a:bodyPr wrap="square">
            <a:spAutoFit/>
          </a:bodyPr>
          <a:lstStyle/>
          <a:p>
            <a:pPr marL="542925" lvl="1" indent="-285750">
              <a:buFont typeface="Calibri" panose="020F0502020204030204" pitchFamily="34" charset="0"/>
              <a:buChar char="‒"/>
            </a:pPr>
            <a:r>
              <a:rPr lang="en-US" sz="1600" b="1" dirty="0">
                <a:solidFill>
                  <a:prstClr val="black"/>
                </a:solidFill>
              </a:rPr>
              <a:t>Conexiones básicas. Tuberías de colectores FPC simples y dobles. Algunas consideraciones de tamaño y funcionamiento.</a:t>
            </a:r>
          </a:p>
        </p:txBody>
      </p:sp>
      <p:pic>
        <p:nvPicPr>
          <p:cNvPr id="7" name="Picture 6">
            <a:extLst>
              <a:ext uri="{FF2B5EF4-FFF2-40B4-BE49-F238E27FC236}">
                <a16:creationId xmlns:a16="http://schemas.microsoft.com/office/drawing/2014/main" id="{63CFCB17-499F-4BF0-B28A-17A5AB693AC5}"/>
              </a:ext>
            </a:extLst>
          </p:cNvPr>
          <p:cNvPicPr>
            <a:picLocks noChangeAspect="1"/>
          </p:cNvPicPr>
          <p:nvPr/>
        </p:nvPicPr>
        <p:blipFill>
          <a:blip r:embed="rId2"/>
          <a:stretch>
            <a:fillRect/>
          </a:stretch>
        </p:blipFill>
        <p:spPr>
          <a:xfrm>
            <a:off x="900000" y="2925000"/>
            <a:ext cx="7775688" cy="1868012"/>
          </a:xfrm>
          <a:prstGeom prst="rect">
            <a:avLst/>
          </a:prstGeom>
          <a:ln>
            <a:solidFill>
              <a:schemeClr val="tx1"/>
            </a:solidFill>
          </a:ln>
        </p:spPr>
      </p:pic>
      <p:sp>
        <p:nvSpPr>
          <p:cNvPr id="9" name="Rectangle 8">
            <a:extLst>
              <a:ext uri="{FF2B5EF4-FFF2-40B4-BE49-F238E27FC236}">
                <a16:creationId xmlns:a16="http://schemas.microsoft.com/office/drawing/2014/main" id="{E1CDBD16-094C-42D9-9425-EFC2F9F0B69D}"/>
              </a:ext>
            </a:extLst>
          </p:cNvPr>
          <p:cNvSpPr/>
          <p:nvPr/>
        </p:nvSpPr>
        <p:spPr>
          <a:xfrm>
            <a:off x="324000" y="4890446"/>
            <a:ext cx="8351688" cy="1384995"/>
          </a:xfrm>
          <a:prstGeom prst="rect">
            <a:avLst/>
          </a:prstGeom>
        </p:spPr>
        <p:txBody>
          <a:bodyPr wrap="square">
            <a:spAutoFit/>
          </a:bodyPr>
          <a:lstStyle/>
          <a:p>
            <a:pPr marL="827088" lvl="2" indent="-285750">
              <a:buFont typeface="Arial" panose="020B0604020202020204" pitchFamily="34" charset="0"/>
              <a:buChar char="."/>
            </a:pPr>
            <a:r>
              <a:rPr lang="en-US" sz="1400" dirty="0"/>
              <a:t>Las secciones transversales se dimensionan en función de los caudales y de las velocidades de flujo.</a:t>
            </a:r>
          </a:p>
          <a:p>
            <a:pPr marL="827088" lvl="2" indent="-285750">
              <a:buFont typeface="Arial" panose="020B0604020202020204" pitchFamily="34" charset="0"/>
              <a:buChar char="."/>
            </a:pPr>
            <a:r>
              <a:rPr lang="en-US" sz="1400" dirty="0"/>
              <a:t>Caudal medio o nominal (caudal): 30L/h por</a:t>
            </a:r>
            <a:r>
              <a:rPr lang="en-US" sz="1400" baseline="30000" dirty="0"/>
              <a:t> m2</a:t>
            </a:r>
            <a:r>
              <a:rPr lang="en-US" sz="1400" dirty="0"/>
              <a:t> (0,5L/min por</a:t>
            </a:r>
            <a:r>
              <a:rPr lang="en-US" sz="1400" baseline="30000" dirty="0"/>
              <a:t> m2</a:t>
            </a:r>
            <a:r>
              <a:rPr lang="en-US" sz="1400" dirty="0"/>
              <a:t>).</a:t>
            </a:r>
          </a:p>
          <a:p>
            <a:pPr marL="827088" lvl="2" indent="-285750">
              <a:buFont typeface="Arial" panose="020B0604020202020204" pitchFamily="34" charset="0"/>
              <a:buChar char="."/>
            </a:pPr>
            <a:r>
              <a:rPr lang="en-US" sz="1400" dirty="0" err="1"/>
              <a:t>Máx</a:t>
            </a:r>
            <a:r>
              <a:rPr lang="en-US" sz="1400" dirty="0"/>
              <a:t>. 25m2 de área de apertura (10 colectores Retrato u 8 Colectores Paisaje).</a:t>
            </a:r>
          </a:p>
          <a:p>
            <a:pPr marL="827088" lvl="2" indent="-285750">
              <a:buFont typeface="Arial" panose="020B0604020202020204" pitchFamily="34" charset="0"/>
              <a:buChar char="."/>
            </a:pPr>
            <a:r>
              <a:rPr lang="en-US" sz="1400" dirty="0"/>
              <a:t>La velocidad de flujo debe mantenerse por debajo de 1 m/s para evitar una pérdida de presión excesiva.</a:t>
            </a:r>
          </a:p>
          <a:p>
            <a:pPr marL="827088" lvl="2" indent="-285750">
              <a:buFont typeface="Arial" panose="020B0604020202020204" pitchFamily="34" charset="0"/>
              <a:buChar char="."/>
            </a:pPr>
            <a:r>
              <a:rPr lang="en-US" sz="1400" dirty="0"/>
              <a:t>Los diámetros de los tubos se refieren a una longitud total máxima de 2 x 20 m de tuberías de cobre.</a:t>
            </a:r>
          </a:p>
        </p:txBody>
      </p:sp>
      <p:sp>
        <p:nvSpPr>
          <p:cNvPr id="10" name="Rectangle 9">
            <a:extLst>
              <a:ext uri="{FF2B5EF4-FFF2-40B4-BE49-F238E27FC236}">
                <a16:creationId xmlns:a16="http://schemas.microsoft.com/office/drawing/2014/main" id="{B513EA87-9513-42E9-B2B4-3284CAEA1357}"/>
              </a:ext>
            </a:extLst>
          </p:cNvPr>
          <p:cNvSpPr/>
          <p:nvPr/>
        </p:nvSpPr>
        <p:spPr>
          <a:xfrm>
            <a:off x="5580000" y="4333898"/>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743708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13478-1EF0-46CB-BCE9-B6B6534842EA}"/>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071918" y="3471792"/>
            <a:ext cx="7460082" cy="2836933"/>
          </a:xfrm>
          <a:prstGeom prst="rect">
            <a:avLst/>
          </a:prstGeom>
        </p:spPr>
      </p:pic>
      <p:sp>
        <p:nvSpPr>
          <p:cNvPr id="2" name="Title 1">
            <a:extLst>
              <a:ext uri="{FF2B5EF4-FFF2-40B4-BE49-F238E27FC236}">
                <a16:creationId xmlns:a16="http://schemas.microsoft.com/office/drawing/2014/main" id="{A92880D3-7774-4062-87F0-C918FFA20809}"/>
              </a:ext>
            </a:extLst>
          </p:cNvPr>
          <p:cNvSpPr>
            <a:spLocks noGrp="1"/>
          </p:cNvSpPr>
          <p:nvPr>
            <p:ph type="title"/>
          </p:nvPr>
        </p:nvSpPr>
        <p:spPr/>
        <p:txBody>
          <a:bodyPr>
            <a:normAutofit/>
          </a:bodyPr>
          <a:lstStyle/>
          <a:p>
            <a:r>
              <a:rPr lang="en-US" b="1" dirty="0"/>
              <a:t>1. </a:t>
            </a:r>
            <a:r>
              <a:rPr lang="en-US" b="1" dirty="0">
                <a:solidFill>
                  <a:prstClr val="black"/>
                </a:solidFill>
                <a:cs typeface="Arial" pitchFamily="34" charset="0"/>
              </a:rPr>
              <a:t>Una revisión de los colectores solares</a:t>
            </a:r>
            <a:endParaRPr lang="en-US" dirty="0"/>
          </a:p>
        </p:txBody>
      </p:sp>
      <p:sp>
        <p:nvSpPr>
          <p:cNvPr id="10" name="Rectangle 9">
            <a:extLst>
              <a:ext uri="{FF2B5EF4-FFF2-40B4-BE49-F238E27FC236}">
                <a16:creationId xmlns:a16="http://schemas.microsoft.com/office/drawing/2014/main" id="{D63C79D4-526C-493B-8BD4-25D7D7E8962C}"/>
              </a:ext>
            </a:extLst>
          </p:cNvPr>
          <p:cNvSpPr/>
          <p:nvPr/>
        </p:nvSpPr>
        <p:spPr>
          <a:xfrm>
            <a:off x="432916" y="1557000"/>
            <a:ext cx="7955084" cy="369332"/>
          </a:xfrm>
          <a:prstGeom prst="rect">
            <a:avLst/>
          </a:prstGeom>
        </p:spPr>
        <p:txBody>
          <a:bodyPr wrap="square">
            <a:spAutoFit/>
          </a:bodyPr>
          <a:lstStyle/>
          <a:p>
            <a:pPr marL="285750" indent="-285750">
              <a:buFont typeface="Wingdings" panose="05000000000000000000" pitchFamily="2" charset="2"/>
              <a:buChar char="Ø"/>
            </a:pPr>
            <a:r>
              <a:rPr lang="en-US" b="1" dirty="0"/>
              <a:t>Aspectos seleccionados de la tecnología y la instalación de los colectores</a:t>
            </a:r>
          </a:p>
        </p:txBody>
      </p:sp>
      <p:sp>
        <p:nvSpPr>
          <p:cNvPr id="11" name="Rectangle 10">
            <a:extLst>
              <a:ext uri="{FF2B5EF4-FFF2-40B4-BE49-F238E27FC236}">
                <a16:creationId xmlns:a16="http://schemas.microsoft.com/office/drawing/2014/main" id="{571967B7-9A5B-49C9-BA55-52D6D41F5208}"/>
              </a:ext>
            </a:extLst>
          </p:cNvPr>
          <p:cNvSpPr/>
          <p:nvPr/>
        </p:nvSpPr>
        <p:spPr>
          <a:xfrm>
            <a:off x="717606" y="1915458"/>
            <a:ext cx="3926394" cy="338554"/>
          </a:xfrm>
          <a:prstGeom prst="rect">
            <a:avLst/>
          </a:prstGeom>
        </p:spPr>
        <p:txBody>
          <a:bodyPr wrap="square">
            <a:spAutoFit/>
          </a:bodyPr>
          <a:lstStyle/>
          <a:p>
            <a:pPr marL="285750" indent="-285750">
              <a:buFont typeface="Wingdings" panose="05000000000000000000" pitchFamily="2" charset="2"/>
              <a:buChar char="§"/>
            </a:pPr>
            <a:r>
              <a:rPr lang="en-US" sz="1600" b="1" dirty="0"/>
              <a:t>DE LA TUBERÍA DEL COLECTOR.</a:t>
            </a:r>
          </a:p>
        </p:txBody>
      </p:sp>
      <p:sp>
        <p:nvSpPr>
          <p:cNvPr id="12" name="Rectangle 11">
            <a:extLst>
              <a:ext uri="{FF2B5EF4-FFF2-40B4-BE49-F238E27FC236}">
                <a16:creationId xmlns:a16="http://schemas.microsoft.com/office/drawing/2014/main" id="{096DF489-1616-4AA4-8B03-A0D2CC6159B9}"/>
              </a:ext>
            </a:extLst>
          </p:cNvPr>
          <p:cNvSpPr/>
          <p:nvPr/>
        </p:nvSpPr>
        <p:spPr>
          <a:xfrm>
            <a:off x="594220" y="2254012"/>
            <a:ext cx="8072670" cy="1169551"/>
          </a:xfrm>
          <a:prstGeom prst="rect">
            <a:avLst/>
          </a:prstGeom>
        </p:spPr>
        <p:txBody>
          <a:bodyPr wrap="square">
            <a:spAutoFit/>
          </a:bodyPr>
          <a:lstStyle/>
          <a:p>
            <a:pPr marL="542925" lvl="1" indent="-285750">
              <a:buFont typeface="Calibri" panose="020F0502020204030204" pitchFamily="34" charset="0"/>
              <a:buChar char="‒"/>
            </a:pPr>
            <a:r>
              <a:rPr lang="en-US" sz="1400" b="1" dirty="0">
                <a:solidFill>
                  <a:prstClr val="black"/>
                </a:solidFill>
              </a:rPr>
              <a:t>Conexiones básicas. Tuberías de colectores ETC simples y dobles.</a:t>
            </a:r>
          </a:p>
          <a:p>
            <a:pPr marL="827088" lvl="2" indent="-285750">
              <a:buFont typeface="Arial" panose="020B0604020202020204" pitchFamily="34" charset="0"/>
              <a:buChar char="."/>
            </a:pPr>
            <a:r>
              <a:rPr lang="en-US" sz="1400" dirty="0"/>
              <a:t>Debido a las menores pérdidas térmicas del ETC, muchos fabricantes recomiendan instalar estos colectores </a:t>
            </a:r>
            <a:r>
              <a:rPr lang="en-US" sz="1400" b="1" dirty="0"/>
              <a:t>en serie </a:t>
            </a:r>
            <a:r>
              <a:rPr lang="en-US" sz="1400" dirty="0"/>
              <a:t>conectando directamente los colectores entre sí.</a:t>
            </a:r>
          </a:p>
          <a:p>
            <a:pPr marL="827088" lvl="2" indent="-285750">
              <a:buFont typeface="Arial" panose="020B0604020202020204" pitchFamily="34" charset="0"/>
              <a:buChar char="."/>
            </a:pPr>
            <a:r>
              <a:rPr lang="en-US" sz="1400" dirty="0"/>
              <a:t>Heat Pipe ETC no se puede instalar horizontalmente; tienen que tener una inclinación mínima.</a:t>
            </a:r>
          </a:p>
          <a:p>
            <a:pPr marL="827088" lvl="2" indent="-285750">
              <a:buFont typeface="Arial" panose="020B0604020202020204" pitchFamily="34" charset="0"/>
              <a:buChar char="."/>
            </a:pPr>
            <a:r>
              <a:rPr lang="en-US" sz="1400" dirty="0"/>
              <a:t>El ETC de flujo directo puede instalarse en cualquier orientación.</a:t>
            </a:r>
          </a:p>
        </p:txBody>
      </p:sp>
    </p:spTree>
    <p:extLst>
      <p:ext uri="{BB962C8B-B14F-4D97-AF65-F5344CB8AC3E}">
        <p14:creationId xmlns:p14="http://schemas.microsoft.com/office/powerpoint/2010/main" val="2258871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7912D-C49A-43AF-B343-787F35DF38EA}"/>
              </a:ext>
            </a:extLst>
          </p:cNvPr>
          <p:cNvSpPr>
            <a:spLocks noGrp="1"/>
          </p:cNvSpPr>
          <p:nvPr>
            <p:ph type="title"/>
          </p:nvPr>
        </p:nvSpPr>
        <p:spPr/>
        <p:txBody>
          <a:bodyPr/>
          <a:lstStyle/>
          <a:p>
            <a:r>
              <a:rPr lang="en-US" b="1" dirty="0"/>
              <a:t>1. </a:t>
            </a:r>
            <a:r>
              <a:rPr lang="en-US" b="1" dirty="0">
                <a:solidFill>
                  <a:prstClr val="black"/>
                </a:solidFill>
                <a:cs typeface="Arial" pitchFamily="34" charset="0"/>
              </a:rPr>
              <a:t>Una revisión de los colectores solares</a:t>
            </a:r>
            <a:endParaRPr lang="en-US" dirty="0"/>
          </a:p>
        </p:txBody>
      </p:sp>
      <p:sp>
        <p:nvSpPr>
          <p:cNvPr id="6" name="Rectangle 5">
            <a:extLst>
              <a:ext uri="{FF2B5EF4-FFF2-40B4-BE49-F238E27FC236}">
                <a16:creationId xmlns:a16="http://schemas.microsoft.com/office/drawing/2014/main" id="{14E31058-4DAD-4112-9DAE-1FE190E3D9F4}"/>
              </a:ext>
            </a:extLst>
          </p:cNvPr>
          <p:cNvSpPr/>
          <p:nvPr/>
        </p:nvSpPr>
        <p:spPr>
          <a:xfrm>
            <a:off x="432916" y="1557000"/>
            <a:ext cx="7955084" cy="369332"/>
          </a:xfrm>
          <a:prstGeom prst="rect">
            <a:avLst/>
          </a:prstGeom>
        </p:spPr>
        <p:txBody>
          <a:bodyPr wrap="square">
            <a:spAutoFit/>
          </a:bodyPr>
          <a:lstStyle/>
          <a:p>
            <a:pPr marL="285750" indent="-285750">
              <a:buFont typeface="Wingdings" panose="05000000000000000000" pitchFamily="2" charset="2"/>
              <a:buChar char="Ø"/>
            </a:pPr>
            <a:r>
              <a:rPr lang="en-US" b="1" dirty="0"/>
              <a:t>Aspectos seleccionados de la tecnología y la instalación de los colectores</a:t>
            </a:r>
          </a:p>
        </p:txBody>
      </p:sp>
      <p:sp>
        <p:nvSpPr>
          <p:cNvPr id="7" name="Rectangle 6">
            <a:extLst>
              <a:ext uri="{FF2B5EF4-FFF2-40B4-BE49-F238E27FC236}">
                <a16:creationId xmlns:a16="http://schemas.microsoft.com/office/drawing/2014/main" id="{3BB94133-972B-4653-A6B8-CD442B818859}"/>
              </a:ext>
            </a:extLst>
          </p:cNvPr>
          <p:cNvSpPr/>
          <p:nvPr/>
        </p:nvSpPr>
        <p:spPr>
          <a:xfrm>
            <a:off x="717606" y="1915458"/>
            <a:ext cx="4790394" cy="338554"/>
          </a:xfrm>
          <a:prstGeom prst="rect">
            <a:avLst/>
          </a:prstGeom>
        </p:spPr>
        <p:txBody>
          <a:bodyPr wrap="square">
            <a:spAutoFit/>
          </a:bodyPr>
          <a:lstStyle/>
          <a:p>
            <a:pPr marL="285750" indent="-285750">
              <a:buFont typeface="Wingdings" panose="05000000000000000000" pitchFamily="2" charset="2"/>
              <a:buChar char="§"/>
            </a:pPr>
            <a:r>
              <a:rPr lang="en-US" sz="1600" b="1" dirty="0"/>
              <a:t>DE LA TUBERÍA DEL COLECTOR.</a:t>
            </a:r>
          </a:p>
        </p:txBody>
      </p:sp>
      <p:sp>
        <p:nvSpPr>
          <p:cNvPr id="8" name="Rectangle 7">
            <a:extLst>
              <a:ext uri="{FF2B5EF4-FFF2-40B4-BE49-F238E27FC236}">
                <a16:creationId xmlns:a16="http://schemas.microsoft.com/office/drawing/2014/main" id="{4DCED496-D7E1-4265-AFFB-43387F1085A7}"/>
              </a:ext>
            </a:extLst>
          </p:cNvPr>
          <p:cNvSpPr/>
          <p:nvPr/>
        </p:nvSpPr>
        <p:spPr>
          <a:xfrm>
            <a:off x="540000" y="2727791"/>
            <a:ext cx="2952000" cy="2677656"/>
          </a:xfrm>
          <a:prstGeom prst="rect">
            <a:avLst/>
          </a:prstGeom>
        </p:spPr>
        <p:txBody>
          <a:bodyPr wrap="square">
            <a:spAutoFit/>
          </a:bodyPr>
          <a:lstStyle/>
          <a:p>
            <a:pPr marL="742950" lvl="2" indent="-285750">
              <a:buFont typeface="Arial" panose="020B0604020202020204" pitchFamily="34" charset="0"/>
              <a:buChar char="."/>
            </a:pPr>
            <a:r>
              <a:rPr lang="en-US" sz="1400" dirty="0">
                <a:solidFill>
                  <a:prstClr val="black"/>
                </a:solidFill>
              </a:rPr>
              <a:t>Las conexiones de ida y retorno se conectan directamente a las conexiones del colector mediante los accesorios suministrados. </a:t>
            </a:r>
          </a:p>
          <a:p>
            <a:pPr marL="742950" lvl="2" indent="-285750">
              <a:buFont typeface="Arial" panose="020B0604020202020204" pitchFamily="34" charset="0"/>
              <a:buChar char="."/>
            </a:pPr>
            <a:r>
              <a:rPr lang="en-US" sz="1400" dirty="0">
                <a:solidFill>
                  <a:prstClr val="black"/>
                </a:solidFill>
              </a:rPr>
              <a:t>En el caso de dos o más colectores, cada colector se une entre sí mediante los acoplamientos elásticos o rectos suministrados con los colectores.</a:t>
            </a:r>
          </a:p>
        </p:txBody>
      </p:sp>
      <p:pic>
        <p:nvPicPr>
          <p:cNvPr id="9" name="Picture 8">
            <a:extLst>
              <a:ext uri="{FF2B5EF4-FFF2-40B4-BE49-F238E27FC236}">
                <a16:creationId xmlns:a16="http://schemas.microsoft.com/office/drawing/2014/main" id="{3D0E7D9F-ABA2-4D1E-93A8-FB42A553E628}"/>
              </a:ext>
            </a:extLst>
          </p:cNvPr>
          <p:cNvPicPr>
            <a:picLocks noChangeAspect="1"/>
          </p:cNvPicPr>
          <p:nvPr/>
        </p:nvPicPr>
        <p:blipFill>
          <a:blip r:embed="rId2">
            <a:duotone>
              <a:prstClr val="black"/>
              <a:srgbClr val="D9C3A5">
                <a:tint val="50000"/>
                <a:satMod val="180000"/>
              </a:srgbClr>
            </a:duotone>
          </a:blip>
          <a:stretch>
            <a:fillRect/>
          </a:stretch>
        </p:blipFill>
        <p:spPr>
          <a:xfrm>
            <a:off x="3492000" y="2726596"/>
            <a:ext cx="5166890" cy="3366404"/>
          </a:xfrm>
          <a:prstGeom prst="rect">
            <a:avLst/>
          </a:prstGeom>
          <a:ln>
            <a:solidFill>
              <a:schemeClr val="tx1"/>
            </a:solidFill>
          </a:ln>
        </p:spPr>
      </p:pic>
      <p:sp>
        <p:nvSpPr>
          <p:cNvPr id="10" name="Rectangle 9">
            <a:extLst>
              <a:ext uri="{FF2B5EF4-FFF2-40B4-BE49-F238E27FC236}">
                <a16:creationId xmlns:a16="http://schemas.microsoft.com/office/drawing/2014/main" id="{4CAF3A14-DDC3-403C-A85A-4526F4A0D327}"/>
              </a:ext>
            </a:extLst>
          </p:cNvPr>
          <p:cNvSpPr/>
          <p:nvPr/>
        </p:nvSpPr>
        <p:spPr>
          <a:xfrm>
            <a:off x="756000" y="2254012"/>
            <a:ext cx="7786800" cy="338554"/>
          </a:xfrm>
          <a:prstGeom prst="rect">
            <a:avLst/>
          </a:prstGeom>
        </p:spPr>
        <p:txBody>
          <a:bodyPr wrap="square">
            <a:spAutoFit/>
          </a:bodyPr>
          <a:lstStyle/>
          <a:p>
            <a:pPr marL="542925" lvl="1" indent="-285750">
              <a:buFont typeface="Calibri" panose="020F0502020204030204" pitchFamily="34" charset="0"/>
              <a:buChar char="‒"/>
            </a:pPr>
            <a:r>
              <a:rPr lang="en-US" sz="1600" b="1" dirty="0">
                <a:solidFill>
                  <a:prstClr val="black"/>
                </a:solidFill>
              </a:rPr>
              <a:t>Conexiones básicas. Tuberías de colectores ETC simples y dobles.</a:t>
            </a:r>
            <a:endParaRPr lang="en-US" sz="1600" dirty="0">
              <a:solidFill>
                <a:prstClr val="black"/>
              </a:solidFill>
            </a:endParaRPr>
          </a:p>
        </p:txBody>
      </p:sp>
    </p:spTree>
    <p:extLst>
      <p:ext uri="{BB962C8B-B14F-4D97-AF65-F5344CB8AC3E}">
        <p14:creationId xmlns:p14="http://schemas.microsoft.com/office/powerpoint/2010/main" val="2952961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4AA7DC3-1BE2-4ACE-AF03-503BBE8E72AB}"/>
              </a:ext>
            </a:extLst>
          </p:cNvPr>
          <p:cNvPicPr>
            <a:picLocks noChangeAspect="1"/>
          </p:cNvPicPr>
          <p:nvPr/>
        </p:nvPicPr>
        <p:blipFill>
          <a:blip r:embed="rId2"/>
          <a:stretch>
            <a:fillRect/>
          </a:stretch>
        </p:blipFill>
        <p:spPr>
          <a:xfrm>
            <a:off x="612000" y="1917525"/>
            <a:ext cx="7858801" cy="4458211"/>
          </a:xfrm>
          <a:prstGeom prst="rect">
            <a:avLst/>
          </a:prstGeom>
        </p:spPr>
      </p:pic>
      <p:sp>
        <p:nvSpPr>
          <p:cNvPr id="2" name="Title 1">
            <a:extLst>
              <a:ext uri="{FF2B5EF4-FFF2-40B4-BE49-F238E27FC236}">
                <a16:creationId xmlns:a16="http://schemas.microsoft.com/office/drawing/2014/main" id="{56E1B386-137F-40EB-A690-9295AA748B1C}"/>
              </a:ext>
            </a:extLst>
          </p:cNvPr>
          <p:cNvSpPr>
            <a:spLocks noGrp="1"/>
          </p:cNvSpPr>
          <p:nvPr>
            <p:ph type="title"/>
          </p:nvPr>
        </p:nvSpPr>
        <p:spPr/>
        <p:txBody>
          <a:bodyPr/>
          <a:lstStyle/>
          <a:p>
            <a:r>
              <a:rPr lang="en-US" b="1" dirty="0"/>
              <a:t>1. </a:t>
            </a:r>
            <a:r>
              <a:rPr lang="en-US" b="1" dirty="0">
                <a:solidFill>
                  <a:prstClr val="black"/>
                </a:solidFill>
                <a:cs typeface="Arial" pitchFamily="34" charset="0"/>
              </a:rPr>
              <a:t>Una revisión de los colectores solares</a:t>
            </a:r>
            <a:endParaRPr lang="en-US" dirty="0"/>
          </a:p>
        </p:txBody>
      </p:sp>
      <p:sp>
        <p:nvSpPr>
          <p:cNvPr id="15" name="Rectangle 14">
            <a:extLst>
              <a:ext uri="{FF2B5EF4-FFF2-40B4-BE49-F238E27FC236}">
                <a16:creationId xmlns:a16="http://schemas.microsoft.com/office/drawing/2014/main" id="{109C766D-AF52-48E1-93D7-654ABC821CB5}"/>
              </a:ext>
            </a:extLst>
          </p:cNvPr>
          <p:cNvSpPr/>
          <p:nvPr/>
        </p:nvSpPr>
        <p:spPr>
          <a:xfrm>
            <a:off x="432916" y="1557000"/>
            <a:ext cx="7955084" cy="369332"/>
          </a:xfrm>
          <a:prstGeom prst="rect">
            <a:avLst/>
          </a:prstGeom>
        </p:spPr>
        <p:txBody>
          <a:bodyPr wrap="square">
            <a:spAutoFit/>
          </a:bodyPr>
          <a:lstStyle/>
          <a:p>
            <a:pPr marL="285750" indent="-285750">
              <a:buFont typeface="Wingdings" panose="05000000000000000000" pitchFamily="2" charset="2"/>
              <a:buChar char="Ø"/>
            </a:pPr>
            <a:r>
              <a:rPr lang="en-US" b="1" dirty="0"/>
              <a:t>Aspectos seleccionados de la tecnología y la instalación de los colectores</a:t>
            </a:r>
          </a:p>
        </p:txBody>
      </p:sp>
      <p:sp>
        <p:nvSpPr>
          <p:cNvPr id="24" name="Rectangle 23">
            <a:extLst>
              <a:ext uri="{FF2B5EF4-FFF2-40B4-BE49-F238E27FC236}">
                <a16:creationId xmlns:a16="http://schemas.microsoft.com/office/drawing/2014/main" id="{FE083B53-4F82-42ED-8D0E-ABDE9F97ED5E}"/>
              </a:ext>
            </a:extLst>
          </p:cNvPr>
          <p:cNvSpPr/>
          <p:nvPr/>
        </p:nvSpPr>
        <p:spPr>
          <a:xfrm>
            <a:off x="685990" y="5966314"/>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670163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65A0F-9674-4A47-9F93-1A019CC47357}"/>
              </a:ext>
            </a:extLst>
          </p:cNvPr>
          <p:cNvSpPr>
            <a:spLocks noGrp="1"/>
          </p:cNvSpPr>
          <p:nvPr>
            <p:ph type="title"/>
          </p:nvPr>
        </p:nvSpPr>
        <p:spPr/>
        <p:txBody>
          <a:bodyPr>
            <a:normAutofit/>
          </a:bodyPr>
          <a:lstStyle/>
          <a:p>
            <a:r>
              <a:rPr lang="en-US" b="1" dirty="0" err="1"/>
              <a:t>Contenido</a:t>
            </a:r>
            <a:endParaRPr lang="en-US" b="1" dirty="0"/>
          </a:p>
        </p:txBody>
      </p:sp>
      <p:sp>
        <p:nvSpPr>
          <p:cNvPr id="4" name="Rectangle 3">
            <a:extLst>
              <a:ext uri="{FF2B5EF4-FFF2-40B4-BE49-F238E27FC236}">
                <a16:creationId xmlns:a16="http://schemas.microsoft.com/office/drawing/2014/main" id="{255624FF-ED07-4B3A-835B-B204D00828A4}"/>
              </a:ext>
            </a:extLst>
          </p:cNvPr>
          <p:cNvSpPr/>
          <p:nvPr/>
        </p:nvSpPr>
        <p:spPr>
          <a:xfrm>
            <a:off x="684000" y="1557000"/>
            <a:ext cx="7991688" cy="4524315"/>
          </a:xfrm>
          <a:prstGeom prst="rect">
            <a:avLst/>
          </a:prstGeom>
        </p:spPr>
        <p:txBody>
          <a:bodyPr wrap="square">
            <a:spAutoFit/>
          </a:bodyPr>
          <a:lstStyle/>
          <a:p>
            <a:r>
              <a:rPr lang="es-ES" sz="1600" dirty="0">
                <a:latin typeface="+mj-lt"/>
                <a:cs typeface="Arial" pitchFamily="34" charset="0"/>
              </a:rPr>
              <a:t>En esta unidad usted cubrirá los siguientes contenidos </a:t>
            </a:r>
            <a:r>
              <a:rPr lang="en-US" sz="1600" dirty="0">
                <a:latin typeface="+mj-lt"/>
                <a:cs typeface="Arial" pitchFamily="34" charset="0"/>
              </a:rPr>
              <a:t>:</a:t>
            </a:r>
          </a:p>
          <a:p>
            <a:endParaRPr lang="en-US" sz="1600" b="1" dirty="0">
              <a:solidFill>
                <a:prstClr val="black"/>
              </a:solidFill>
              <a:latin typeface="+mj-lt"/>
              <a:cs typeface="Arial" pitchFamily="34" charset="0"/>
            </a:endParaRPr>
          </a:p>
          <a:p>
            <a:pPr marL="342900" indent="-342900">
              <a:buFont typeface="+mj-lt"/>
              <a:buAutoNum type="arabicPeriod"/>
            </a:pPr>
            <a:r>
              <a:rPr lang="es-ES" sz="1600" b="1" dirty="0">
                <a:solidFill>
                  <a:prstClr val="black"/>
                </a:solidFill>
                <a:latin typeface="+mj-lt"/>
                <a:cs typeface="Arial" pitchFamily="34" charset="0"/>
              </a:rPr>
              <a:t>UNA REVISIÓN DE LOS COLECTORES SOLARES</a:t>
            </a:r>
            <a:endParaRPr lang="en-US" sz="1600" b="1" dirty="0">
              <a:solidFill>
                <a:prstClr val="black"/>
              </a:solidFill>
              <a:latin typeface="+mj-lt"/>
              <a:cs typeface="Arial" pitchFamily="34" charset="0"/>
            </a:endParaRPr>
          </a:p>
          <a:p>
            <a:pPr marL="742950" lvl="1" indent="-285750">
              <a:buFont typeface="Wingdings" panose="05000000000000000000" pitchFamily="2" charset="2"/>
              <a:buChar char="Ø"/>
            </a:pPr>
            <a:r>
              <a:rPr lang="es-ES" sz="1600" dirty="0">
                <a:solidFill>
                  <a:prstClr val="black"/>
                </a:solidFill>
                <a:latin typeface="+mj-lt"/>
                <a:cs typeface="Arial" pitchFamily="34" charset="0"/>
              </a:rPr>
              <a:t>Aspectos seleccionados de la tecnología de colectores y de la instalación</a:t>
            </a:r>
            <a:endParaRPr lang="en-US" sz="1600" dirty="0">
              <a:solidFill>
                <a:prstClr val="black"/>
              </a:solidFill>
              <a:latin typeface="+mj-lt"/>
              <a:cs typeface="Arial" pitchFamily="34" charset="0"/>
            </a:endParaRPr>
          </a:p>
          <a:p>
            <a:pPr marL="342900" indent="-342900">
              <a:buFont typeface="+mj-lt"/>
              <a:buAutoNum type="arabicPeriod"/>
            </a:pPr>
            <a:r>
              <a:rPr lang="es-ES" sz="1600" b="1" dirty="0">
                <a:solidFill>
                  <a:prstClr val="black"/>
                </a:solidFill>
                <a:latin typeface="+mj-lt"/>
                <a:cs typeface="Arial" pitchFamily="34" charset="0"/>
              </a:rPr>
              <a:t>MATRICES Y BANCOS DE COLECTORES SOLARES</a:t>
            </a:r>
            <a:endParaRPr lang="en-US" sz="1600" b="1" dirty="0">
              <a:solidFill>
                <a:prstClr val="black"/>
              </a:solidFill>
              <a:latin typeface="+mj-lt"/>
              <a:cs typeface="Arial" pitchFamily="34" charset="0"/>
            </a:endParaRPr>
          </a:p>
          <a:p>
            <a:pPr marL="742950" lvl="1" indent="-285750">
              <a:buFont typeface="Wingdings" panose="05000000000000000000" pitchFamily="2" charset="2"/>
              <a:buChar char="Ø"/>
            </a:pPr>
            <a:r>
              <a:rPr lang="es-ES" sz="1600" dirty="0">
                <a:solidFill>
                  <a:prstClr val="black"/>
                </a:solidFill>
                <a:latin typeface="+mj-lt"/>
                <a:cs typeface="Arial" pitchFamily="34" charset="0"/>
              </a:rPr>
              <a:t>Definiciones.</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Conexión de bancos de colectores.</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Dos métodos básicos para equilibrar el flujo en el conjunto solar.</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Método de tubería de retorno inverso.</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Método de tubería de retorno directo.</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Válvula de equilibrado de caudal.</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Otros métodos para equilibrar el flujo en el arreglo solar.</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Cálculo de la caída de presión en matrices de colectores.</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Expansión de la tubería de cobre</a:t>
            </a:r>
            <a:r>
              <a:rPr lang="en-US" sz="1600" dirty="0">
                <a:solidFill>
                  <a:prstClr val="black"/>
                </a:solidFill>
                <a:cs typeface="Arial" pitchFamily="34" charset="0"/>
              </a:rPr>
              <a:t>.</a:t>
            </a:r>
          </a:p>
          <a:p>
            <a:pPr marL="342900" indent="-342900">
              <a:buFont typeface="+mj-lt"/>
              <a:buAutoNum type="arabicPeriod"/>
            </a:pPr>
            <a:r>
              <a:rPr lang="es-ES" sz="1600" b="1" dirty="0">
                <a:solidFill>
                  <a:prstClr val="black"/>
                </a:solidFill>
                <a:cs typeface="Arial" pitchFamily="34" charset="0"/>
              </a:rPr>
              <a:t>EJEMPLOS DE PANELES SOLARES EN GRANDES APLICACIONES RESIDENCIALES Y COMERCIALES</a:t>
            </a:r>
            <a:endParaRPr lang="en-US" sz="1600" b="1" dirty="0">
              <a:solidFill>
                <a:prstClr val="black"/>
              </a:solidFill>
              <a:cs typeface="Arial" pitchFamily="34" charset="0"/>
            </a:endParaRPr>
          </a:p>
          <a:p>
            <a:pPr marL="742950" lvl="1" indent="-285750">
              <a:buFont typeface="Wingdings" panose="05000000000000000000" pitchFamily="2" charset="2"/>
              <a:buChar char="Ø"/>
            </a:pPr>
            <a:r>
              <a:rPr lang="es-ES" sz="1600" dirty="0">
                <a:solidFill>
                  <a:prstClr val="black"/>
                </a:solidFill>
                <a:cs typeface="Arial" pitchFamily="34" charset="0"/>
              </a:rPr>
              <a:t>Algunas buenas prácticas.</a:t>
            </a:r>
          </a:p>
          <a:p>
            <a:pPr marL="742950" lvl="1" indent="-285750">
              <a:buFont typeface="Wingdings" panose="05000000000000000000" pitchFamily="2" charset="2"/>
              <a:buChar char="Ø"/>
            </a:pPr>
            <a:r>
              <a:rPr lang="es-ES" sz="1600" dirty="0">
                <a:solidFill>
                  <a:prstClr val="black"/>
                </a:solidFill>
                <a:cs typeface="Arial" pitchFamily="34" charset="0"/>
              </a:rPr>
              <a:t>Ejemplos de sistemas prácticos</a:t>
            </a:r>
            <a:r>
              <a:rPr lang="en-US" sz="1600" dirty="0">
                <a:solidFill>
                  <a:prstClr val="black"/>
                </a:solidFill>
                <a:cs typeface="Arial" pitchFamily="34" charset="0"/>
              </a:rPr>
              <a:t>.</a:t>
            </a:r>
          </a:p>
        </p:txBody>
      </p:sp>
    </p:spTree>
    <p:extLst>
      <p:ext uri="{BB962C8B-B14F-4D97-AF65-F5344CB8AC3E}">
        <p14:creationId xmlns:p14="http://schemas.microsoft.com/office/powerpoint/2010/main" val="1526529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68F3-F7F3-465F-8E91-1A654DB20879}"/>
              </a:ext>
            </a:extLst>
          </p:cNvPr>
          <p:cNvSpPr>
            <a:spLocks noGrp="1"/>
          </p:cNvSpPr>
          <p:nvPr>
            <p:ph type="title"/>
          </p:nvPr>
        </p:nvSpPr>
        <p:spPr/>
        <p:txBody>
          <a:bodyPr/>
          <a:lstStyle/>
          <a:p>
            <a:r>
              <a:rPr lang="en-US" b="1" dirty="0"/>
              <a:t>2. </a:t>
            </a:r>
            <a:r>
              <a:rPr lang="en-US" b="1" dirty="0">
                <a:solidFill>
                  <a:prstClr val="black"/>
                </a:solidFill>
                <a:cs typeface="Arial" pitchFamily="34" charset="0"/>
              </a:rPr>
              <a:t>Matrices y bancos de colectores solares</a:t>
            </a:r>
            <a:endParaRPr lang="en-US" dirty="0"/>
          </a:p>
        </p:txBody>
      </p:sp>
      <p:sp>
        <p:nvSpPr>
          <p:cNvPr id="7" name="Rectangle 6">
            <a:extLst>
              <a:ext uri="{FF2B5EF4-FFF2-40B4-BE49-F238E27FC236}">
                <a16:creationId xmlns:a16="http://schemas.microsoft.com/office/drawing/2014/main" id="{4ABE1CB7-4AC7-43BA-AEC3-7FC1C627F0FD}"/>
              </a:ext>
            </a:extLst>
          </p:cNvPr>
          <p:cNvSpPr/>
          <p:nvPr/>
        </p:nvSpPr>
        <p:spPr>
          <a:xfrm>
            <a:off x="432916" y="1557000"/>
            <a:ext cx="3779084" cy="369332"/>
          </a:xfrm>
          <a:prstGeom prst="rect">
            <a:avLst/>
          </a:prstGeom>
        </p:spPr>
        <p:txBody>
          <a:bodyPr wrap="square">
            <a:spAutoFit/>
          </a:bodyPr>
          <a:lstStyle/>
          <a:p>
            <a:pPr marL="285750" indent="-285750">
              <a:buFont typeface="Wingdings" panose="05000000000000000000" pitchFamily="2" charset="2"/>
              <a:buChar char="Ø"/>
            </a:pPr>
            <a:r>
              <a:rPr lang="en-US" b="1" dirty="0"/>
              <a:t>Definiciones.</a:t>
            </a:r>
          </a:p>
        </p:txBody>
      </p:sp>
      <p:sp>
        <p:nvSpPr>
          <p:cNvPr id="8" name="Rectangle 7">
            <a:extLst>
              <a:ext uri="{FF2B5EF4-FFF2-40B4-BE49-F238E27FC236}">
                <a16:creationId xmlns:a16="http://schemas.microsoft.com/office/drawing/2014/main" id="{F59F87E8-1F89-46C2-A2E1-3536254FEDE9}"/>
              </a:ext>
            </a:extLst>
          </p:cNvPr>
          <p:cNvSpPr/>
          <p:nvPr/>
        </p:nvSpPr>
        <p:spPr>
          <a:xfrm>
            <a:off x="432917" y="1989000"/>
            <a:ext cx="3131084" cy="4278094"/>
          </a:xfrm>
          <a:prstGeom prst="rect">
            <a:avLst/>
          </a:prstGeom>
        </p:spPr>
        <p:txBody>
          <a:bodyPr wrap="square">
            <a:spAutoFit/>
          </a:bodyPr>
          <a:lstStyle/>
          <a:p>
            <a:pPr marL="285750" lvl="0" indent="-285750">
              <a:buFont typeface="Wingdings" panose="05000000000000000000" pitchFamily="2" charset="2"/>
              <a:buChar char="§"/>
            </a:pPr>
            <a:r>
              <a:rPr lang="en-US" sz="1600" b="1" dirty="0">
                <a:solidFill>
                  <a:srgbClr val="FF0000"/>
                </a:solidFill>
              </a:rPr>
              <a:t>ARREGLOS</a:t>
            </a:r>
            <a:r>
              <a:rPr lang="en-US" sz="1600" b="1" dirty="0">
                <a:solidFill>
                  <a:prstClr val="black"/>
                </a:solidFill>
              </a:rPr>
              <a:t>.</a:t>
            </a:r>
          </a:p>
          <a:p>
            <a:pPr marL="542925" lvl="1" indent="-285750">
              <a:buFont typeface="Calibri" panose="020F0502020204030204" pitchFamily="34" charset="0"/>
              <a:buChar char="‒"/>
            </a:pPr>
            <a:r>
              <a:rPr lang="en-US" sz="1600" dirty="0"/>
              <a:t>La instalación completa de los colectores solares se denomina </a:t>
            </a:r>
            <a:r>
              <a:rPr lang="en-US" sz="1600" b="1" dirty="0"/>
              <a:t>panel solar.</a:t>
            </a:r>
            <a:endParaRPr lang="en-US" sz="1600" dirty="0"/>
          </a:p>
          <a:p>
            <a:pPr marL="285750" lvl="0" indent="-285750">
              <a:buFont typeface="Wingdings" panose="05000000000000000000" pitchFamily="2" charset="2"/>
              <a:buChar char="§"/>
            </a:pPr>
            <a:r>
              <a:rPr lang="en-US" sz="1600" b="1" dirty="0">
                <a:solidFill>
                  <a:prstClr val="black"/>
                </a:solidFill>
              </a:rPr>
              <a:t>BANCOS.</a:t>
            </a:r>
          </a:p>
          <a:p>
            <a:pPr marL="542925" lvl="1" indent="-285750">
              <a:buFont typeface="Calibri" panose="020F0502020204030204" pitchFamily="34" charset="0"/>
              <a:buChar char="‒"/>
            </a:pPr>
            <a:r>
              <a:rPr lang="en-US" sz="1600" dirty="0"/>
              <a:t>Las matrices más grandes pueden organizarse en varias filas, cada una de las cuales forma un grupo que se denomina </a:t>
            </a:r>
            <a:r>
              <a:rPr lang="en-US" sz="1600" b="1" dirty="0"/>
              <a:t>banco colector</a:t>
            </a:r>
            <a:r>
              <a:rPr lang="en-US" sz="1600" dirty="0"/>
              <a:t>. </a:t>
            </a:r>
          </a:p>
          <a:p>
            <a:pPr marL="285750" indent="-285750">
              <a:buFont typeface="Wingdings" panose="05000000000000000000" pitchFamily="2" charset="2"/>
              <a:buChar char="§"/>
            </a:pPr>
            <a:r>
              <a:rPr lang="en-US" sz="1600" b="1" dirty="0"/>
              <a:t>Las conexiones hidráulicas </a:t>
            </a:r>
            <a:r>
              <a:rPr lang="en-US" sz="1600" dirty="0"/>
              <a:t>incluyen conexiones individuales en bancos y conexiones de bancos. </a:t>
            </a:r>
          </a:p>
          <a:p>
            <a:pPr marL="285750" indent="-285750">
              <a:buFont typeface="Wingdings" panose="05000000000000000000" pitchFamily="2" charset="2"/>
              <a:buChar char="§"/>
            </a:pPr>
            <a:r>
              <a:rPr lang="en-US" sz="1600" b="1" dirty="0">
                <a:solidFill>
                  <a:prstClr val="black"/>
                </a:solidFill>
              </a:rPr>
              <a:t>Variantes:</a:t>
            </a:r>
            <a:r>
              <a:rPr lang="en-US" sz="1600" dirty="0">
                <a:solidFill>
                  <a:prstClr val="black"/>
                </a:solidFill>
              </a:rPr>
              <a:t> sistemas con dos o más matrices y diferentes disposiciones bancarias.</a:t>
            </a:r>
          </a:p>
        </p:txBody>
      </p:sp>
      <p:pic>
        <p:nvPicPr>
          <p:cNvPr id="3" name="Picture 2">
            <a:extLst>
              <a:ext uri="{FF2B5EF4-FFF2-40B4-BE49-F238E27FC236}">
                <a16:creationId xmlns:a16="http://schemas.microsoft.com/office/drawing/2014/main" id="{D5CD9DA6-F941-4398-9523-BC7173B52EC9}"/>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3564000" y="2061000"/>
            <a:ext cx="5112000" cy="4248000"/>
          </a:xfrm>
          <a:prstGeom prst="rect">
            <a:avLst/>
          </a:prstGeom>
          <a:ln>
            <a:solidFill>
              <a:schemeClr val="tx1"/>
            </a:solidFill>
          </a:ln>
        </p:spPr>
      </p:pic>
    </p:spTree>
    <p:extLst>
      <p:ext uri="{BB962C8B-B14F-4D97-AF65-F5344CB8AC3E}">
        <p14:creationId xmlns:p14="http://schemas.microsoft.com/office/powerpoint/2010/main" val="1541862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B8668-F170-4928-9F33-4B54AE2BC072}"/>
              </a:ext>
            </a:extLst>
          </p:cNvPr>
          <p:cNvSpPr>
            <a:spLocks noGrp="1"/>
          </p:cNvSpPr>
          <p:nvPr>
            <p:ph type="title"/>
          </p:nvPr>
        </p:nvSpPr>
        <p:spPr/>
        <p:txBody>
          <a:bodyPr/>
          <a:lstStyle/>
          <a:p>
            <a:r>
              <a:rPr lang="en-US" b="1" dirty="0"/>
              <a:t>2. </a:t>
            </a:r>
            <a:r>
              <a:rPr lang="en-US" b="1" dirty="0">
                <a:solidFill>
                  <a:prstClr val="black"/>
                </a:solidFill>
                <a:cs typeface="Arial" pitchFamily="34" charset="0"/>
              </a:rPr>
              <a:t>Matrices y bancos de colectores solares</a:t>
            </a:r>
            <a:endParaRPr lang="en-US" dirty="0"/>
          </a:p>
        </p:txBody>
      </p:sp>
      <p:sp>
        <p:nvSpPr>
          <p:cNvPr id="4" name="Rectangle 3">
            <a:extLst>
              <a:ext uri="{FF2B5EF4-FFF2-40B4-BE49-F238E27FC236}">
                <a16:creationId xmlns:a16="http://schemas.microsoft.com/office/drawing/2014/main" id="{7412C164-A0E7-4188-B8F3-96BFAF4014E6}"/>
              </a:ext>
            </a:extLst>
          </p:cNvPr>
          <p:cNvSpPr/>
          <p:nvPr/>
        </p:nvSpPr>
        <p:spPr>
          <a:xfrm>
            <a:off x="432916" y="1557000"/>
            <a:ext cx="3779084" cy="369332"/>
          </a:xfrm>
          <a:prstGeom prst="rect">
            <a:avLst/>
          </a:prstGeom>
        </p:spPr>
        <p:txBody>
          <a:bodyPr wrap="square">
            <a:spAutoFit/>
          </a:bodyPr>
          <a:lstStyle/>
          <a:p>
            <a:pPr marL="285750" indent="-285750">
              <a:buFont typeface="Wingdings" panose="05000000000000000000" pitchFamily="2" charset="2"/>
              <a:buChar char="Ø"/>
            </a:pPr>
            <a:r>
              <a:rPr lang="en-US" b="1" dirty="0"/>
              <a:t>Definiciones.</a:t>
            </a:r>
          </a:p>
        </p:txBody>
      </p:sp>
      <p:pic>
        <p:nvPicPr>
          <p:cNvPr id="7" name="Picture 6">
            <a:extLst>
              <a:ext uri="{FF2B5EF4-FFF2-40B4-BE49-F238E27FC236}">
                <a16:creationId xmlns:a16="http://schemas.microsoft.com/office/drawing/2014/main" id="{EAB205CB-0A23-4D67-855B-894F1EC059A4}"/>
              </a:ext>
            </a:extLst>
          </p:cNvPr>
          <p:cNvPicPr>
            <a:picLocks noChangeAspect="1"/>
          </p:cNvPicPr>
          <p:nvPr/>
        </p:nvPicPr>
        <p:blipFill>
          <a:blip r:embed="rId2"/>
          <a:stretch>
            <a:fillRect/>
          </a:stretch>
        </p:blipFill>
        <p:spPr>
          <a:xfrm>
            <a:off x="756000" y="1989000"/>
            <a:ext cx="7908815" cy="4365540"/>
          </a:xfrm>
          <a:prstGeom prst="rect">
            <a:avLst/>
          </a:prstGeom>
        </p:spPr>
      </p:pic>
      <p:sp>
        <p:nvSpPr>
          <p:cNvPr id="9" name="TextBox 8">
            <a:extLst>
              <a:ext uri="{FF2B5EF4-FFF2-40B4-BE49-F238E27FC236}">
                <a16:creationId xmlns:a16="http://schemas.microsoft.com/office/drawing/2014/main" id="{5DFCD799-5AAA-4262-AEA5-F440F6B23012}"/>
              </a:ext>
            </a:extLst>
          </p:cNvPr>
          <p:cNvSpPr txBox="1"/>
          <p:nvPr/>
        </p:nvSpPr>
        <p:spPr>
          <a:xfrm>
            <a:off x="5148000" y="1413000"/>
            <a:ext cx="3419084" cy="584775"/>
          </a:xfrm>
          <a:prstGeom prst="rect">
            <a:avLst/>
          </a:prstGeom>
          <a:noFill/>
        </p:spPr>
        <p:txBody>
          <a:bodyPr wrap="square" rtlCol="0">
            <a:spAutoFit/>
          </a:bodyPr>
          <a:lstStyle/>
          <a:p>
            <a:pPr lvl="0"/>
            <a:r>
              <a:rPr lang="en-US" sz="1600" i="1" dirty="0">
                <a:solidFill>
                  <a:prstClr val="black"/>
                </a:solidFill>
              </a:rPr>
              <a:t>Muestra de prácticos </a:t>
            </a:r>
            <a:r>
              <a:rPr lang="en-US" sz="1600" i="1" dirty="0">
                <a:solidFill>
                  <a:srgbClr val="FF0000"/>
                </a:solidFill>
              </a:rPr>
              <a:t>arreglos</a:t>
            </a:r>
            <a:r>
              <a:rPr lang="en-US" sz="1600" i="1" dirty="0">
                <a:solidFill>
                  <a:prstClr val="black"/>
                </a:solidFill>
              </a:rPr>
              <a:t> básicos y configuraciones de bancos</a:t>
            </a:r>
            <a:r>
              <a:rPr lang="en-US" sz="1600" b="1" i="1" dirty="0">
                <a:solidFill>
                  <a:prstClr val="black"/>
                </a:solidFill>
              </a:rPr>
              <a:t>.</a:t>
            </a:r>
            <a:endParaRPr lang="en-US" i="1" dirty="0"/>
          </a:p>
        </p:txBody>
      </p:sp>
      <p:sp>
        <p:nvSpPr>
          <p:cNvPr id="10" name="Rectangle 9">
            <a:extLst>
              <a:ext uri="{FF2B5EF4-FFF2-40B4-BE49-F238E27FC236}">
                <a16:creationId xmlns:a16="http://schemas.microsoft.com/office/drawing/2014/main" id="{AD481614-FC91-4808-9595-2769324FF042}"/>
              </a:ext>
            </a:extLst>
          </p:cNvPr>
          <p:cNvSpPr/>
          <p:nvPr/>
        </p:nvSpPr>
        <p:spPr>
          <a:xfrm>
            <a:off x="3852000" y="1778959"/>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3053494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3F895-8CC9-4E02-8767-CF777ECE6B27}"/>
              </a:ext>
            </a:extLst>
          </p:cNvPr>
          <p:cNvSpPr>
            <a:spLocks noGrp="1"/>
          </p:cNvSpPr>
          <p:nvPr>
            <p:ph type="title"/>
          </p:nvPr>
        </p:nvSpPr>
        <p:spPr/>
        <p:txBody>
          <a:bodyPr/>
          <a:lstStyle/>
          <a:p>
            <a:r>
              <a:rPr lang="en-US" b="1" dirty="0"/>
              <a:t>2. </a:t>
            </a:r>
            <a:r>
              <a:rPr lang="en-US" b="1" dirty="0">
                <a:solidFill>
                  <a:prstClr val="black"/>
                </a:solidFill>
                <a:cs typeface="Arial" pitchFamily="34" charset="0"/>
              </a:rPr>
              <a:t>Matrices y bancos de colectores solares</a:t>
            </a:r>
            <a:endParaRPr lang="en-US" dirty="0"/>
          </a:p>
        </p:txBody>
      </p:sp>
      <p:sp>
        <p:nvSpPr>
          <p:cNvPr id="4" name="Rectangle 3">
            <a:extLst>
              <a:ext uri="{FF2B5EF4-FFF2-40B4-BE49-F238E27FC236}">
                <a16:creationId xmlns:a16="http://schemas.microsoft.com/office/drawing/2014/main" id="{BCA57580-7F8C-4DD2-AA7F-0F3470B00E7D}"/>
              </a:ext>
            </a:extLst>
          </p:cNvPr>
          <p:cNvSpPr/>
          <p:nvPr/>
        </p:nvSpPr>
        <p:spPr>
          <a:xfrm>
            <a:off x="432916" y="1557000"/>
            <a:ext cx="3779084" cy="369332"/>
          </a:xfrm>
          <a:prstGeom prst="rect">
            <a:avLst/>
          </a:prstGeom>
        </p:spPr>
        <p:txBody>
          <a:bodyPr wrap="square">
            <a:spAutoFit/>
          </a:bodyPr>
          <a:lstStyle/>
          <a:p>
            <a:pPr marL="285750" indent="-285750">
              <a:buFont typeface="Wingdings" panose="05000000000000000000" pitchFamily="2" charset="2"/>
              <a:buChar char="Ø"/>
            </a:pPr>
            <a:r>
              <a:rPr lang="en-US" b="1" dirty="0"/>
              <a:t>Definiciones.</a:t>
            </a:r>
          </a:p>
        </p:txBody>
      </p:sp>
      <p:pic>
        <p:nvPicPr>
          <p:cNvPr id="5" name="Picture 4">
            <a:extLst>
              <a:ext uri="{FF2B5EF4-FFF2-40B4-BE49-F238E27FC236}">
                <a16:creationId xmlns:a16="http://schemas.microsoft.com/office/drawing/2014/main" id="{E778E47D-C0CD-4D84-A727-AF1466B971E4}"/>
              </a:ext>
            </a:extLst>
          </p:cNvPr>
          <p:cNvPicPr>
            <a:picLocks noChangeAspect="1"/>
          </p:cNvPicPr>
          <p:nvPr/>
        </p:nvPicPr>
        <p:blipFill>
          <a:blip r:embed="rId2"/>
          <a:stretch>
            <a:fillRect/>
          </a:stretch>
        </p:blipFill>
        <p:spPr>
          <a:xfrm>
            <a:off x="869623" y="1960532"/>
            <a:ext cx="6654377" cy="4348571"/>
          </a:xfrm>
          <a:prstGeom prst="rect">
            <a:avLst/>
          </a:prstGeom>
        </p:spPr>
      </p:pic>
      <p:sp>
        <p:nvSpPr>
          <p:cNvPr id="6" name="TextBox 5">
            <a:extLst>
              <a:ext uri="{FF2B5EF4-FFF2-40B4-BE49-F238E27FC236}">
                <a16:creationId xmlns:a16="http://schemas.microsoft.com/office/drawing/2014/main" id="{05C620F7-4E6A-499E-B276-DC0E4E21FF34}"/>
              </a:ext>
            </a:extLst>
          </p:cNvPr>
          <p:cNvSpPr txBox="1"/>
          <p:nvPr/>
        </p:nvSpPr>
        <p:spPr>
          <a:xfrm>
            <a:off x="7492996" y="1976365"/>
            <a:ext cx="1543004" cy="1323439"/>
          </a:xfrm>
          <a:prstGeom prst="rect">
            <a:avLst/>
          </a:prstGeom>
          <a:noFill/>
        </p:spPr>
        <p:txBody>
          <a:bodyPr wrap="square" rtlCol="0">
            <a:spAutoFit/>
          </a:bodyPr>
          <a:lstStyle/>
          <a:p>
            <a:pPr lvl="0"/>
            <a:r>
              <a:rPr lang="en-US" sz="1600" i="1" dirty="0">
                <a:solidFill>
                  <a:prstClr val="black"/>
                </a:solidFill>
              </a:rPr>
              <a:t>Ejemplo de </a:t>
            </a:r>
            <a:r>
              <a:rPr lang="en-US" sz="1600" i="1" dirty="0">
                <a:solidFill>
                  <a:srgbClr val="FF0000"/>
                </a:solidFill>
              </a:rPr>
              <a:t>arreglos</a:t>
            </a:r>
            <a:r>
              <a:rPr lang="en-US" sz="1600" i="1" dirty="0">
                <a:solidFill>
                  <a:prstClr val="black"/>
                </a:solidFill>
              </a:rPr>
              <a:t> básicos prácticos y configuraciones de bancos</a:t>
            </a:r>
            <a:endParaRPr lang="en-US" i="1" dirty="0"/>
          </a:p>
        </p:txBody>
      </p:sp>
      <p:sp>
        <p:nvSpPr>
          <p:cNvPr id="7" name="Rectangle 6">
            <a:extLst>
              <a:ext uri="{FF2B5EF4-FFF2-40B4-BE49-F238E27FC236}">
                <a16:creationId xmlns:a16="http://schemas.microsoft.com/office/drawing/2014/main" id="{4C760703-5BCE-4B7C-AD6C-3BBE7A88A0A4}"/>
              </a:ext>
            </a:extLst>
          </p:cNvPr>
          <p:cNvSpPr/>
          <p:nvPr/>
        </p:nvSpPr>
        <p:spPr>
          <a:xfrm>
            <a:off x="7164000" y="5517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2543074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106BE-7C5C-4475-8B18-07B5726EFD4C}"/>
              </a:ext>
            </a:extLst>
          </p:cNvPr>
          <p:cNvSpPr>
            <a:spLocks noGrp="1"/>
          </p:cNvSpPr>
          <p:nvPr>
            <p:ph type="title"/>
          </p:nvPr>
        </p:nvSpPr>
        <p:spPr/>
        <p:txBody>
          <a:bodyPr/>
          <a:lstStyle/>
          <a:p>
            <a:r>
              <a:rPr lang="en-US" b="1" dirty="0"/>
              <a:t>2. </a:t>
            </a:r>
            <a:r>
              <a:rPr lang="en-US" b="1" dirty="0">
                <a:solidFill>
                  <a:prstClr val="black"/>
                </a:solidFill>
                <a:cs typeface="Arial" pitchFamily="34" charset="0"/>
              </a:rPr>
              <a:t>Matrices y bancos de colectores solares</a:t>
            </a:r>
            <a:endParaRPr lang="en-US" dirty="0"/>
          </a:p>
        </p:txBody>
      </p:sp>
      <p:sp>
        <p:nvSpPr>
          <p:cNvPr id="4" name="Rectangle 3">
            <a:extLst>
              <a:ext uri="{FF2B5EF4-FFF2-40B4-BE49-F238E27FC236}">
                <a16:creationId xmlns:a16="http://schemas.microsoft.com/office/drawing/2014/main" id="{A11CAE43-22A3-4E95-B7A6-2108B34A392D}"/>
              </a:ext>
            </a:extLst>
          </p:cNvPr>
          <p:cNvSpPr/>
          <p:nvPr/>
        </p:nvSpPr>
        <p:spPr>
          <a:xfrm>
            <a:off x="432916" y="1557000"/>
            <a:ext cx="5075084" cy="369332"/>
          </a:xfrm>
          <a:prstGeom prst="rect">
            <a:avLst/>
          </a:prstGeom>
        </p:spPr>
        <p:txBody>
          <a:bodyPr wrap="square">
            <a:spAutoFit/>
          </a:bodyPr>
          <a:lstStyle/>
          <a:p>
            <a:pPr marL="285750" indent="-285750">
              <a:buFont typeface="Wingdings" panose="05000000000000000000" pitchFamily="2" charset="2"/>
              <a:buChar char="Ø"/>
            </a:pPr>
            <a:r>
              <a:rPr lang="en-US" b="1" dirty="0"/>
              <a:t>Conexión de bancos de colectores</a:t>
            </a:r>
          </a:p>
        </p:txBody>
      </p:sp>
      <p:sp>
        <p:nvSpPr>
          <p:cNvPr id="5" name="Rectangle 4">
            <a:extLst>
              <a:ext uri="{FF2B5EF4-FFF2-40B4-BE49-F238E27FC236}">
                <a16:creationId xmlns:a16="http://schemas.microsoft.com/office/drawing/2014/main" id="{570E10D5-884B-4324-807A-F10F73B61DC1}"/>
              </a:ext>
            </a:extLst>
          </p:cNvPr>
          <p:cNvSpPr/>
          <p:nvPr/>
        </p:nvSpPr>
        <p:spPr>
          <a:xfrm>
            <a:off x="468313" y="1989000"/>
            <a:ext cx="5831688" cy="3754874"/>
          </a:xfrm>
          <a:prstGeom prst="rect">
            <a:avLst/>
          </a:prstGeom>
        </p:spPr>
        <p:txBody>
          <a:bodyPr wrap="square">
            <a:spAutoFit/>
          </a:bodyPr>
          <a:lstStyle/>
          <a:p>
            <a:pPr marL="285750" lvl="0" indent="-285750">
              <a:buFont typeface="Wingdings" panose="05000000000000000000" pitchFamily="2" charset="2"/>
              <a:buChar char="§"/>
            </a:pPr>
            <a:r>
              <a:rPr lang="en-US" sz="1400" dirty="0">
                <a:solidFill>
                  <a:prstClr val="black"/>
                </a:solidFill>
              </a:rPr>
              <a:t>Genéricamente hablando, un conjunto de colectores debe consistir en </a:t>
            </a:r>
            <a:r>
              <a:rPr lang="en-US" sz="1400" b="1" dirty="0">
                <a:solidFill>
                  <a:prstClr val="black"/>
                </a:solidFill>
              </a:rPr>
              <a:t>el mismo tipo de colectores </a:t>
            </a:r>
            <a:r>
              <a:rPr lang="en-US" sz="1400" dirty="0">
                <a:solidFill>
                  <a:prstClr val="black"/>
                </a:solidFill>
              </a:rPr>
              <a:t>y tener </a:t>
            </a:r>
            <a:r>
              <a:rPr lang="en-US" sz="1400" b="1" dirty="0">
                <a:solidFill>
                  <a:prstClr val="black"/>
                </a:solidFill>
              </a:rPr>
              <a:t>la misma orientación </a:t>
            </a:r>
            <a:r>
              <a:rPr lang="en-US" sz="1400" dirty="0">
                <a:solidFill>
                  <a:prstClr val="black"/>
                </a:solidFill>
              </a:rPr>
              <a:t>(es decir, todos verticales o todos horizontales instalados). </a:t>
            </a:r>
          </a:p>
          <a:p>
            <a:pPr marL="285750" indent="-285750">
              <a:buFont typeface="Wingdings" panose="05000000000000000000" pitchFamily="2" charset="2"/>
              <a:buChar char="§"/>
            </a:pPr>
            <a:r>
              <a:rPr lang="en-US" sz="1400" dirty="0">
                <a:solidFill>
                  <a:prstClr val="black"/>
                </a:solidFill>
              </a:rPr>
              <a:t>Esto es necesario, ya que </a:t>
            </a:r>
            <a:r>
              <a:rPr lang="en-US" sz="1400" b="1" dirty="0">
                <a:solidFill>
                  <a:prstClr val="black"/>
                </a:solidFill>
              </a:rPr>
              <a:t>de lo contrario la distribución del flujo no sería uniforme</a:t>
            </a:r>
            <a:r>
              <a:rPr lang="en-US" sz="1400" dirty="0">
                <a:solidFill>
                  <a:prstClr val="black"/>
                </a:solidFill>
              </a:rPr>
              <a:t>. La distribución del caudal (caudales y caudales) es una condición básica para la eficiencia del sistema. </a:t>
            </a:r>
          </a:p>
          <a:p>
            <a:pPr marL="285750" indent="-285750">
              <a:buFont typeface="Wingdings" panose="05000000000000000000" pitchFamily="2" charset="2"/>
              <a:buChar char="§"/>
            </a:pPr>
            <a:r>
              <a:rPr lang="en-US" sz="1400" dirty="0">
                <a:solidFill>
                  <a:prstClr val="black"/>
                </a:solidFill>
              </a:rPr>
              <a:t>(FPC) </a:t>
            </a:r>
            <a:r>
              <a:rPr lang="en-US" sz="1400" b="1" dirty="0">
                <a:solidFill>
                  <a:prstClr val="black"/>
                </a:solidFill>
              </a:rPr>
              <a:t>Los colectores de un sistema a menudo se instalan en una sola fila (banco y </a:t>
            </a:r>
            <a:r>
              <a:rPr lang="en-US" sz="1400" b="1" dirty="0">
                <a:solidFill>
                  <a:srgbClr val="FF0000"/>
                </a:solidFill>
              </a:rPr>
              <a:t>arreglo</a:t>
            </a:r>
            <a:r>
              <a:rPr lang="en-US" sz="1400" b="1" dirty="0">
                <a:solidFill>
                  <a:prstClr val="black"/>
                </a:solidFill>
              </a:rPr>
              <a:t>) y se conectan hidráulicamente en paralelo</a:t>
            </a:r>
            <a:r>
              <a:rPr lang="en-US" sz="1400" dirty="0">
                <a:solidFill>
                  <a:prstClr val="black"/>
                </a:solidFill>
              </a:rPr>
              <a:t>, cuando las conexiones de alimentación y retorno están en lados alternativos. Esto permite una distribución más uniforme del caudal de aire. </a:t>
            </a:r>
          </a:p>
          <a:p>
            <a:pPr marL="285750" indent="-285750">
              <a:buFont typeface="Wingdings" panose="05000000000000000000" pitchFamily="2" charset="2"/>
              <a:buChar char="§"/>
            </a:pPr>
            <a:r>
              <a:rPr lang="en-US" sz="1400" dirty="0">
                <a:solidFill>
                  <a:prstClr val="black"/>
                </a:solidFill>
              </a:rPr>
              <a:t>Sólo en sistemas SWH pequeños (FPC) colectores/(bancos) se justifica una conexión en serie.</a:t>
            </a:r>
          </a:p>
          <a:p>
            <a:pPr marL="285750" lvl="0" indent="-285750">
              <a:buFont typeface="Wingdings" panose="05000000000000000000" pitchFamily="2" charset="2"/>
              <a:buChar char="§"/>
            </a:pPr>
            <a:r>
              <a:rPr lang="en-US" sz="1400" dirty="0">
                <a:solidFill>
                  <a:prstClr val="black"/>
                </a:solidFill>
              </a:rPr>
              <a:t>Pero, </a:t>
            </a:r>
            <a:r>
              <a:rPr lang="en-US" sz="1400" b="1" dirty="0">
                <a:solidFill>
                  <a:prstClr val="black"/>
                </a:solidFill>
              </a:rPr>
              <a:t>un número dado de colectores puede ser distribuido en varias filas (bancos) que a su vez son conectados en paralelo/(raramente en serie), </a:t>
            </a:r>
            <a:r>
              <a:rPr lang="en-US" sz="1400" dirty="0">
                <a:solidFill>
                  <a:prstClr val="black"/>
                </a:solidFill>
              </a:rPr>
              <a:t>completando un diseño de arreglo solar más complejo. Todos los fabricantes </a:t>
            </a:r>
            <a:r>
              <a:rPr lang="en-US" sz="1400" b="1" dirty="0">
                <a:solidFill>
                  <a:prstClr val="black"/>
                </a:solidFill>
              </a:rPr>
              <a:t>limitan el número de colectores, ya sea FPC o ETC, que pueden ser conectados entre sí.</a:t>
            </a:r>
            <a:endParaRPr lang="en-US" sz="1400" dirty="0">
              <a:solidFill>
                <a:prstClr val="black"/>
              </a:solidFill>
            </a:endParaRPr>
          </a:p>
        </p:txBody>
      </p:sp>
      <p:grpSp>
        <p:nvGrpSpPr>
          <p:cNvPr id="8" name="Group 7">
            <a:extLst>
              <a:ext uri="{FF2B5EF4-FFF2-40B4-BE49-F238E27FC236}">
                <a16:creationId xmlns:a16="http://schemas.microsoft.com/office/drawing/2014/main" id="{F896294E-9E0B-480F-8ED1-C94CC2C3B5C8}"/>
              </a:ext>
            </a:extLst>
          </p:cNvPr>
          <p:cNvGrpSpPr/>
          <p:nvPr/>
        </p:nvGrpSpPr>
        <p:grpSpPr>
          <a:xfrm>
            <a:off x="6371688" y="2413143"/>
            <a:ext cx="2304000" cy="3247857"/>
            <a:chOff x="6371688" y="1840264"/>
            <a:chExt cx="2304000" cy="3247857"/>
          </a:xfrm>
        </p:grpSpPr>
        <p:pic>
          <p:nvPicPr>
            <p:cNvPr id="6" name="Picture 5">
              <a:extLst>
                <a:ext uri="{FF2B5EF4-FFF2-40B4-BE49-F238E27FC236}">
                  <a16:creationId xmlns:a16="http://schemas.microsoft.com/office/drawing/2014/main" id="{B756BCF9-9B96-4960-8D02-D02E8DC0C158}"/>
                </a:ext>
              </a:extLst>
            </p:cNvPr>
            <p:cNvPicPr>
              <a:picLocks noChangeAspect="1"/>
            </p:cNvPicPr>
            <p:nvPr/>
          </p:nvPicPr>
          <p:blipFill>
            <a:blip r:embed="rId2"/>
            <a:stretch>
              <a:fillRect/>
            </a:stretch>
          </p:blipFill>
          <p:spPr>
            <a:xfrm>
              <a:off x="6371688" y="3591662"/>
              <a:ext cx="2304000" cy="1496459"/>
            </a:xfrm>
            <a:prstGeom prst="rect">
              <a:avLst/>
            </a:prstGeom>
            <a:ln>
              <a:solidFill>
                <a:schemeClr val="tx1"/>
              </a:solidFill>
            </a:ln>
          </p:spPr>
        </p:pic>
        <p:pic>
          <p:nvPicPr>
            <p:cNvPr id="7" name="Picture 6">
              <a:extLst>
                <a:ext uri="{FF2B5EF4-FFF2-40B4-BE49-F238E27FC236}">
                  <a16:creationId xmlns:a16="http://schemas.microsoft.com/office/drawing/2014/main" id="{407C491E-6E3A-46AE-9E72-FAAE6251EB71}"/>
                </a:ext>
              </a:extLst>
            </p:cNvPr>
            <p:cNvPicPr>
              <a:picLocks noChangeAspect="1"/>
            </p:cNvPicPr>
            <p:nvPr/>
          </p:nvPicPr>
          <p:blipFill>
            <a:blip r:embed="rId3"/>
            <a:stretch>
              <a:fillRect/>
            </a:stretch>
          </p:blipFill>
          <p:spPr>
            <a:xfrm>
              <a:off x="6371688" y="1840264"/>
              <a:ext cx="2304000" cy="1732608"/>
            </a:xfrm>
            <a:prstGeom prst="rect">
              <a:avLst/>
            </a:prstGeom>
            <a:ln>
              <a:solidFill>
                <a:schemeClr val="tx1"/>
              </a:solidFill>
            </a:ln>
          </p:spPr>
        </p:pic>
      </p:grpSp>
    </p:spTree>
    <p:extLst>
      <p:ext uri="{BB962C8B-B14F-4D97-AF65-F5344CB8AC3E}">
        <p14:creationId xmlns:p14="http://schemas.microsoft.com/office/powerpoint/2010/main" val="2738916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86045-9B56-4404-8474-AB2AEC7D2009}"/>
              </a:ext>
            </a:extLst>
          </p:cNvPr>
          <p:cNvSpPr>
            <a:spLocks noGrp="1"/>
          </p:cNvSpPr>
          <p:nvPr>
            <p:ph type="title"/>
          </p:nvPr>
        </p:nvSpPr>
        <p:spPr/>
        <p:txBody>
          <a:bodyPr/>
          <a:lstStyle/>
          <a:p>
            <a:r>
              <a:rPr lang="en-US" b="1" dirty="0"/>
              <a:t>2. </a:t>
            </a:r>
            <a:r>
              <a:rPr lang="en-US" b="1" dirty="0">
                <a:solidFill>
                  <a:prstClr val="black"/>
                </a:solidFill>
                <a:cs typeface="Arial" pitchFamily="34" charset="0"/>
              </a:rPr>
              <a:t>Matrices y bancos de colectores solares</a:t>
            </a:r>
            <a:endParaRPr lang="en-US" dirty="0"/>
          </a:p>
        </p:txBody>
      </p:sp>
      <p:sp>
        <p:nvSpPr>
          <p:cNvPr id="4" name="Rectangle 3">
            <a:extLst>
              <a:ext uri="{FF2B5EF4-FFF2-40B4-BE49-F238E27FC236}">
                <a16:creationId xmlns:a16="http://schemas.microsoft.com/office/drawing/2014/main" id="{EC613DFC-5F7A-44F4-B2E9-E52CA444113A}"/>
              </a:ext>
            </a:extLst>
          </p:cNvPr>
          <p:cNvSpPr/>
          <p:nvPr/>
        </p:nvSpPr>
        <p:spPr>
          <a:xfrm>
            <a:off x="432916" y="1557000"/>
            <a:ext cx="4931084" cy="369332"/>
          </a:xfrm>
          <a:prstGeom prst="rect">
            <a:avLst/>
          </a:prstGeom>
        </p:spPr>
        <p:txBody>
          <a:bodyPr wrap="square">
            <a:spAutoFit/>
          </a:bodyPr>
          <a:lstStyle/>
          <a:p>
            <a:pPr marL="285750" indent="-285750">
              <a:buFont typeface="Wingdings" panose="05000000000000000000" pitchFamily="2" charset="2"/>
              <a:buChar char="Ø"/>
            </a:pPr>
            <a:r>
              <a:rPr lang="en-US" b="1" dirty="0"/>
              <a:t>Conexión de bancos de colectores</a:t>
            </a:r>
          </a:p>
        </p:txBody>
      </p:sp>
      <p:pic>
        <p:nvPicPr>
          <p:cNvPr id="10" name="Picture 9">
            <a:extLst>
              <a:ext uri="{FF2B5EF4-FFF2-40B4-BE49-F238E27FC236}">
                <a16:creationId xmlns:a16="http://schemas.microsoft.com/office/drawing/2014/main" id="{6F3244D5-A81D-46A8-AA70-63DBB69AC7A1}"/>
              </a:ext>
            </a:extLst>
          </p:cNvPr>
          <p:cNvPicPr>
            <a:picLocks noChangeAspect="1"/>
          </p:cNvPicPr>
          <p:nvPr/>
        </p:nvPicPr>
        <p:blipFill>
          <a:blip r:embed="rId2"/>
          <a:stretch>
            <a:fillRect/>
          </a:stretch>
        </p:blipFill>
        <p:spPr>
          <a:xfrm>
            <a:off x="756000" y="1979258"/>
            <a:ext cx="5472000" cy="4401742"/>
          </a:xfrm>
          <a:prstGeom prst="rect">
            <a:avLst/>
          </a:prstGeom>
        </p:spPr>
      </p:pic>
      <p:sp>
        <p:nvSpPr>
          <p:cNvPr id="11" name="TextBox 10">
            <a:extLst>
              <a:ext uri="{FF2B5EF4-FFF2-40B4-BE49-F238E27FC236}">
                <a16:creationId xmlns:a16="http://schemas.microsoft.com/office/drawing/2014/main" id="{64EA9C11-88C9-4A4B-92EB-614CC9BCF815}"/>
              </a:ext>
            </a:extLst>
          </p:cNvPr>
          <p:cNvSpPr txBox="1"/>
          <p:nvPr/>
        </p:nvSpPr>
        <p:spPr>
          <a:xfrm>
            <a:off x="6109935" y="2277000"/>
            <a:ext cx="2304000" cy="2308324"/>
          </a:xfrm>
          <a:prstGeom prst="rect">
            <a:avLst/>
          </a:prstGeom>
          <a:noFill/>
        </p:spPr>
        <p:txBody>
          <a:bodyPr wrap="square" rtlCol="0">
            <a:spAutoFit/>
          </a:bodyPr>
          <a:lstStyle/>
          <a:p>
            <a:pPr marL="285750" lvl="0" indent="-285750">
              <a:buFont typeface="Wingdings" panose="05000000000000000000" pitchFamily="2" charset="2"/>
              <a:buChar char="§"/>
            </a:pPr>
            <a:r>
              <a:rPr lang="en-US" sz="1600" dirty="0">
                <a:solidFill>
                  <a:prstClr val="black"/>
                </a:solidFill>
              </a:rPr>
              <a:t>Hay que saber que los casos de disposición de matrices identificados anteriormente (diapositiva anterior) significan diferentes limitaciones en el número de colectores</a:t>
            </a:r>
            <a:r>
              <a:rPr lang="en-US" sz="1600" b="1" dirty="0">
                <a:solidFill>
                  <a:prstClr val="black"/>
                </a:solidFill>
              </a:rPr>
              <a:t>, especialmente cuando la opción es una conexión en serie</a:t>
            </a:r>
            <a:r>
              <a:rPr lang="en-US" sz="1600" dirty="0">
                <a:solidFill>
                  <a:prstClr val="black"/>
                </a:solidFill>
              </a:rPr>
              <a:t>.</a:t>
            </a:r>
            <a:endParaRPr lang="en-US" dirty="0"/>
          </a:p>
        </p:txBody>
      </p:sp>
      <p:sp>
        <p:nvSpPr>
          <p:cNvPr id="12" name="Rectangle 11">
            <a:extLst>
              <a:ext uri="{FF2B5EF4-FFF2-40B4-BE49-F238E27FC236}">
                <a16:creationId xmlns:a16="http://schemas.microsoft.com/office/drawing/2014/main" id="{153E2BA7-4C4D-40A1-9E64-6A53ACFAAE4B}"/>
              </a:ext>
            </a:extLst>
          </p:cNvPr>
          <p:cNvSpPr/>
          <p:nvPr/>
        </p:nvSpPr>
        <p:spPr>
          <a:xfrm>
            <a:off x="5796000" y="597950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3955299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39299-EF99-40BA-87CD-85B8A4FDBA36}"/>
              </a:ext>
            </a:extLst>
          </p:cNvPr>
          <p:cNvSpPr>
            <a:spLocks noGrp="1"/>
          </p:cNvSpPr>
          <p:nvPr>
            <p:ph type="title"/>
          </p:nvPr>
        </p:nvSpPr>
        <p:spPr/>
        <p:txBody>
          <a:bodyPr/>
          <a:lstStyle/>
          <a:p>
            <a:r>
              <a:rPr lang="en-US" b="1" dirty="0"/>
              <a:t>2. </a:t>
            </a:r>
            <a:r>
              <a:rPr lang="en-US" b="1" dirty="0">
                <a:solidFill>
                  <a:prstClr val="black"/>
                </a:solidFill>
                <a:cs typeface="Arial" pitchFamily="34" charset="0"/>
              </a:rPr>
              <a:t>Matrices y bancos de colectores solares</a:t>
            </a:r>
            <a:endParaRPr lang="en-US" dirty="0"/>
          </a:p>
        </p:txBody>
      </p:sp>
      <p:sp>
        <p:nvSpPr>
          <p:cNvPr id="4" name="Rectangle 3">
            <a:extLst>
              <a:ext uri="{FF2B5EF4-FFF2-40B4-BE49-F238E27FC236}">
                <a16:creationId xmlns:a16="http://schemas.microsoft.com/office/drawing/2014/main" id="{35C47D0B-D6F4-46C5-A2F4-AD869C80DECC}"/>
              </a:ext>
            </a:extLst>
          </p:cNvPr>
          <p:cNvSpPr/>
          <p:nvPr/>
        </p:nvSpPr>
        <p:spPr>
          <a:xfrm>
            <a:off x="432916" y="1557000"/>
            <a:ext cx="5363084" cy="369332"/>
          </a:xfrm>
          <a:prstGeom prst="rect">
            <a:avLst/>
          </a:prstGeom>
        </p:spPr>
        <p:txBody>
          <a:bodyPr wrap="square">
            <a:spAutoFit/>
          </a:bodyPr>
          <a:lstStyle/>
          <a:p>
            <a:pPr marL="285750" indent="-285750">
              <a:buFont typeface="Wingdings" panose="05000000000000000000" pitchFamily="2" charset="2"/>
              <a:buChar char="Ø"/>
            </a:pPr>
            <a:r>
              <a:rPr lang="en-US" b="1" dirty="0"/>
              <a:t>Conexión de bancos de colectores</a:t>
            </a:r>
          </a:p>
        </p:txBody>
      </p:sp>
      <p:sp>
        <p:nvSpPr>
          <p:cNvPr id="5" name="Rectangle 4">
            <a:extLst>
              <a:ext uri="{FF2B5EF4-FFF2-40B4-BE49-F238E27FC236}">
                <a16:creationId xmlns:a16="http://schemas.microsoft.com/office/drawing/2014/main" id="{8BD1FF28-F584-4AA1-A162-6D13C31748F9}"/>
              </a:ext>
            </a:extLst>
          </p:cNvPr>
          <p:cNvSpPr/>
          <p:nvPr/>
        </p:nvSpPr>
        <p:spPr>
          <a:xfrm>
            <a:off x="717607" y="1989000"/>
            <a:ext cx="4163717" cy="3754874"/>
          </a:xfrm>
          <a:prstGeom prst="rect">
            <a:avLst/>
          </a:prstGeom>
        </p:spPr>
        <p:txBody>
          <a:bodyPr wrap="square">
            <a:spAutoFit/>
          </a:bodyPr>
          <a:lstStyle/>
          <a:p>
            <a:pPr marL="285750" lvl="0" indent="-285750">
              <a:buFont typeface="Wingdings" panose="05000000000000000000" pitchFamily="2" charset="2"/>
              <a:buChar char="§"/>
            </a:pPr>
            <a:r>
              <a:rPr lang="en-US" sz="1400" b="1" dirty="0">
                <a:solidFill>
                  <a:prstClr val="black"/>
                </a:solidFill>
              </a:rPr>
              <a:t>PRINCIPIO. PASO DE CAUDAL EN SERIE.</a:t>
            </a:r>
          </a:p>
          <a:p>
            <a:pPr marL="542925" lvl="1" indent="-285750">
              <a:buFont typeface="Calibri" panose="020F0502020204030204" pitchFamily="34" charset="0"/>
              <a:buChar char="–"/>
            </a:pPr>
            <a:r>
              <a:rPr lang="en-US" sz="1400" dirty="0">
                <a:solidFill>
                  <a:prstClr val="black"/>
                </a:solidFill>
              </a:rPr>
              <a:t>Para aclarar las conexiones hidráulicas básicas de los colectores es útil preguntar cuántas veces se calienta una "molécula" (o muestra, o cantidad) de agua en un banco de colectores; otra forma de decirlo es preguntar cuántos colectores atraviesa en su camino desde el tanque solar (o intercambiador de calor) hasta el tanque.</a:t>
            </a:r>
          </a:p>
          <a:p>
            <a:pPr marL="542925" lvl="1" indent="-285750">
              <a:buFont typeface="Calibri" panose="020F0502020204030204" pitchFamily="34" charset="0"/>
              <a:buChar char="–"/>
            </a:pPr>
            <a:r>
              <a:rPr lang="en-US" sz="1400" dirty="0">
                <a:solidFill>
                  <a:prstClr val="black"/>
                </a:solidFill>
              </a:rPr>
              <a:t>Observe en el ejemplo cómo los FPC (Harp style) conectados en paralelo hacen que un colector equivalente único sea más grande, con capacidad para triplicar la tasa de flujo nominal. Cuando se conecta en serie, el colector equivalente también será más grande, pero mantendrá el caudal nominal (sistema de caudal restringido y de menor rendimiento).</a:t>
            </a:r>
          </a:p>
        </p:txBody>
      </p:sp>
      <p:pic>
        <p:nvPicPr>
          <p:cNvPr id="6" name="Picture 5">
            <a:extLst>
              <a:ext uri="{FF2B5EF4-FFF2-40B4-BE49-F238E27FC236}">
                <a16:creationId xmlns:a16="http://schemas.microsoft.com/office/drawing/2014/main" id="{7B61C943-993D-4AA8-82F2-9D5429E35558}"/>
              </a:ext>
            </a:extLst>
          </p:cNvPr>
          <p:cNvPicPr>
            <a:picLocks noChangeAspect="1"/>
          </p:cNvPicPr>
          <p:nvPr/>
        </p:nvPicPr>
        <p:blipFill>
          <a:blip r:embed="rId2"/>
          <a:stretch>
            <a:fillRect/>
          </a:stretch>
        </p:blipFill>
        <p:spPr>
          <a:xfrm>
            <a:off x="4881324" y="2126325"/>
            <a:ext cx="3791064" cy="4182400"/>
          </a:xfrm>
          <a:prstGeom prst="rect">
            <a:avLst/>
          </a:prstGeom>
          <a:ln>
            <a:solidFill>
              <a:schemeClr val="tx1"/>
            </a:solidFill>
          </a:ln>
        </p:spPr>
      </p:pic>
    </p:spTree>
    <p:extLst>
      <p:ext uri="{BB962C8B-B14F-4D97-AF65-F5344CB8AC3E}">
        <p14:creationId xmlns:p14="http://schemas.microsoft.com/office/powerpoint/2010/main" val="2540431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3CF07D6-B995-4143-9667-801233DA91B3}"/>
              </a:ext>
            </a:extLst>
          </p:cNvPr>
          <p:cNvPicPr>
            <a:picLocks noChangeAspect="1"/>
          </p:cNvPicPr>
          <p:nvPr/>
        </p:nvPicPr>
        <p:blipFill>
          <a:blip r:embed="rId2"/>
          <a:stretch>
            <a:fillRect/>
          </a:stretch>
        </p:blipFill>
        <p:spPr>
          <a:xfrm>
            <a:off x="828000" y="2624406"/>
            <a:ext cx="7775688" cy="2532593"/>
          </a:xfrm>
          <a:prstGeom prst="rect">
            <a:avLst/>
          </a:prstGeom>
          <a:ln>
            <a:solidFill>
              <a:schemeClr val="tx1"/>
            </a:solidFill>
          </a:ln>
        </p:spPr>
      </p:pic>
      <p:sp>
        <p:nvSpPr>
          <p:cNvPr id="2" name="Title 1">
            <a:extLst>
              <a:ext uri="{FF2B5EF4-FFF2-40B4-BE49-F238E27FC236}">
                <a16:creationId xmlns:a16="http://schemas.microsoft.com/office/drawing/2014/main" id="{13709FCA-74E2-4C61-83B0-CBB3070AA937}"/>
              </a:ext>
            </a:extLst>
          </p:cNvPr>
          <p:cNvSpPr>
            <a:spLocks noGrp="1"/>
          </p:cNvSpPr>
          <p:nvPr>
            <p:ph type="title"/>
          </p:nvPr>
        </p:nvSpPr>
        <p:spPr/>
        <p:txBody>
          <a:bodyPr/>
          <a:lstStyle/>
          <a:p>
            <a:r>
              <a:rPr lang="en-US" b="1" dirty="0"/>
              <a:t>2. </a:t>
            </a:r>
            <a:r>
              <a:rPr lang="en-US" b="1" dirty="0">
                <a:solidFill>
                  <a:prstClr val="black"/>
                </a:solidFill>
                <a:cs typeface="Arial" pitchFamily="34" charset="0"/>
              </a:rPr>
              <a:t>Matrices y bancos de colectores solares</a:t>
            </a:r>
            <a:endParaRPr lang="en-US" dirty="0"/>
          </a:p>
        </p:txBody>
      </p:sp>
      <p:sp>
        <p:nvSpPr>
          <p:cNvPr id="4" name="Rectangle 3">
            <a:extLst>
              <a:ext uri="{FF2B5EF4-FFF2-40B4-BE49-F238E27FC236}">
                <a16:creationId xmlns:a16="http://schemas.microsoft.com/office/drawing/2014/main" id="{53DAD1EE-6AA3-4F57-93F4-24C91DD4CB62}"/>
              </a:ext>
            </a:extLst>
          </p:cNvPr>
          <p:cNvSpPr/>
          <p:nvPr/>
        </p:nvSpPr>
        <p:spPr>
          <a:xfrm>
            <a:off x="432916" y="1557000"/>
            <a:ext cx="4715084" cy="369332"/>
          </a:xfrm>
          <a:prstGeom prst="rect">
            <a:avLst/>
          </a:prstGeom>
        </p:spPr>
        <p:txBody>
          <a:bodyPr wrap="square">
            <a:spAutoFit/>
          </a:bodyPr>
          <a:lstStyle/>
          <a:p>
            <a:pPr marL="285750" indent="-285750">
              <a:buFont typeface="Wingdings" panose="05000000000000000000" pitchFamily="2" charset="2"/>
              <a:buChar char="Ø"/>
            </a:pPr>
            <a:r>
              <a:rPr lang="en-US" b="1" dirty="0"/>
              <a:t>Conexión de bancos de colectores</a:t>
            </a:r>
          </a:p>
        </p:txBody>
      </p:sp>
      <p:sp>
        <p:nvSpPr>
          <p:cNvPr id="5" name="Rectangle 4">
            <a:extLst>
              <a:ext uri="{FF2B5EF4-FFF2-40B4-BE49-F238E27FC236}">
                <a16:creationId xmlns:a16="http://schemas.microsoft.com/office/drawing/2014/main" id="{2FD43029-C600-435A-8905-2EB9B13365A3}"/>
              </a:ext>
            </a:extLst>
          </p:cNvPr>
          <p:cNvSpPr/>
          <p:nvPr/>
        </p:nvSpPr>
        <p:spPr>
          <a:xfrm>
            <a:off x="717607" y="1989000"/>
            <a:ext cx="7958081" cy="584775"/>
          </a:xfrm>
          <a:prstGeom prst="rect">
            <a:avLst/>
          </a:prstGeom>
        </p:spPr>
        <p:txBody>
          <a:bodyPr wrap="square">
            <a:spAutoFit/>
          </a:bodyPr>
          <a:lstStyle/>
          <a:p>
            <a:pPr marL="285750" lvl="0" indent="-285750">
              <a:buFont typeface="Wingdings" panose="05000000000000000000" pitchFamily="2" charset="2"/>
              <a:buChar char="§"/>
            </a:pPr>
            <a:r>
              <a:rPr lang="en-US" sz="1600" dirty="0">
                <a:solidFill>
                  <a:prstClr val="black"/>
                </a:solidFill>
              </a:rPr>
              <a:t>Los fabricantes de ETC limitan el número de colectores conectados en serie, a menudo indicando el número máximo permitido de tubos de vacío.</a:t>
            </a:r>
          </a:p>
        </p:txBody>
      </p:sp>
      <p:sp>
        <p:nvSpPr>
          <p:cNvPr id="6" name="Rectangle 5">
            <a:extLst>
              <a:ext uri="{FF2B5EF4-FFF2-40B4-BE49-F238E27FC236}">
                <a16:creationId xmlns:a16="http://schemas.microsoft.com/office/drawing/2014/main" id="{DF2DA3E5-6EBB-4BDB-84B2-0A3CCA459671}"/>
              </a:ext>
            </a:extLst>
          </p:cNvPr>
          <p:cNvSpPr/>
          <p:nvPr/>
        </p:nvSpPr>
        <p:spPr>
          <a:xfrm>
            <a:off x="540000" y="5231782"/>
            <a:ext cx="8135687" cy="954107"/>
          </a:xfrm>
          <a:prstGeom prst="rect">
            <a:avLst/>
          </a:prstGeom>
        </p:spPr>
        <p:txBody>
          <a:bodyPr wrap="square">
            <a:spAutoFit/>
          </a:bodyPr>
          <a:lstStyle/>
          <a:p>
            <a:pPr marL="285750" lvl="0" indent="-285750">
              <a:buFont typeface="Wingdings" panose="05000000000000000000" pitchFamily="2" charset="2"/>
              <a:buChar char="§"/>
            </a:pPr>
            <a:r>
              <a:rPr lang="en-US" sz="1400" dirty="0">
                <a:solidFill>
                  <a:prstClr val="black"/>
                </a:solidFill>
              </a:rPr>
              <a:t>Hay algunas razones para limitar el número de colectores en un banco. </a:t>
            </a:r>
          </a:p>
          <a:p>
            <a:pPr marL="285750" indent="-285750">
              <a:buFont typeface="Wingdings" panose="05000000000000000000" pitchFamily="2" charset="2"/>
              <a:buChar char="§"/>
            </a:pPr>
            <a:r>
              <a:rPr lang="en-US" sz="1400" dirty="0">
                <a:solidFill>
                  <a:prstClr val="black"/>
                </a:solidFill>
              </a:rPr>
              <a:t>En primer lugar, los grandes bancos pueden experimentar </a:t>
            </a:r>
            <a:r>
              <a:rPr lang="en-US" sz="1400" b="1" dirty="0">
                <a:solidFill>
                  <a:prstClr val="black"/>
                </a:solidFill>
              </a:rPr>
              <a:t>altas pérdidas de carga por fricción </a:t>
            </a:r>
            <a:r>
              <a:rPr lang="en-US" sz="1400" dirty="0">
                <a:solidFill>
                  <a:prstClr val="black"/>
                </a:solidFill>
              </a:rPr>
              <a:t>(caídas de presión acumuladas en colectores sucesivos) y </a:t>
            </a:r>
            <a:r>
              <a:rPr lang="en-US" sz="1400" b="1" dirty="0">
                <a:solidFill>
                  <a:prstClr val="black"/>
                </a:solidFill>
              </a:rPr>
              <a:t>velocidades de fluido excesivas </a:t>
            </a:r>
            <a:r>
              <a:rPr lang="en-US" sz="1400" dirty="0">
                <a:solidFill>
                  <a:prstClr val="black"/>
                </a:solidFill>
              </a:rPr>
              <a:t>debido a los caudales que se requieren para mantener el rendimiento de los colectores en tuberías estrechas en el sistema SWH.</a:t>
            </a:r>
          </a:p>
        </p:txBody>
      </p:sp>
    </p:spTree>
    <p:extLst>
      <p:ext uri="{BB962C8B-B14F-4D97-AF65-F5344CB8AC3E}">
        <p14:creationId xmlns:p14="http://schemas.microsoft.com/office/powerpoint/2010/main" val="1334617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D8C55-AB60-4621-93FE-2857E54E5B3C}"/>
              </a:ext>
            </a:extLst>
          </p:cNvPr>
          <p:cNvSpPr>
            <a:spLocks noGrp="1"/>
          </p:cNvSpPr>
          <p:nvPr>
            <p:ph type="title"/>
          </p:nvPr>
        </p:nvSpPr>
        <p:spPr/>
        <p:txBody>
          <a:bodyPr/>
          <a:lstStyle/>
          <a:p>
            <a:r>
              <a:rPr lang="en-US" b="1" dirty="0"/>
              <a:t>2. </a:t>
            </a:r>
            <a:r>
              <a:rPr lang="en-US" b="1" dirty="0">
                <a:solidFill>
                  <a:prstClr val="black"/>
                </a:solidFill>
                <a:cs typeface="Arial" pitchFamily="34" charset="0"/>
              </a:rPr>
              <a:t>Matrices y bancos de colectores solares</a:t>
            </a:r>
            <a:endParaRPr lang="en-US" dirty="0"/>
          </a:p>
        </p:txBody>
      </p:sp>
      <p:sp>
        <p:nvSpPr>
          <p:cNvPr id="4" name="Rectangle 3">
            <a:extLst>
              <a:ext uri="{FF2B5EF4-FFF2-40B4-BE49-F238E27FC236}">
                <a16:creationId xmlns:a16="http://schemas.microsoft.com/office/drawing/2014/main" id="{F6E8FFBE-CE58-4F19-A4C7-DAE2D81D16E0}"/>
              </a:ext>
            </a:extLst>
          </p:cNvPr>
          <p:cNvSpPr/>
          <p:nvPr/>
        </p:nvSpPr>
        <p:spPr>
          <a:xfrm>
            <a:off x="432916" y="1557000"/>
            <a:ext cx="4283084" cy="369332"/>
          </a:xfrm>
          <a:prstGeom prst="rect">
            <a:avLst/>
          </a:prstGeom>
        </p:spPr>
        <p:txBody>
          <a:bodyPr wrap="square">
            <a:spAutoFit/>
          </a:bodyPr>
          <a:lstStyle/>
          <a:p>
            <a:pPr marL="285750" indent="-285750">
              <a:buFont typeface="Wingdings" panose="05000000000000000000" pitchFamily="2" charset="2"/>
              <a:buChar char="Ø"/>
            </a:pPr>
            <a:r>
              <a:rPr lang="en-US" b="1" dirty="0"/>
              <a:t>Conexión de bancos de colectores</a:t>
            </a:r>
          </a:p>
        </p:txBody>
      </p:sp>
      <p:sp>
        <p:nvSpPr>
          <p:cNvPr id="7" name="Rectangle 6">
            <a:extLst>
              <a:ext uri="{FF2B5EF4-FFF2-40B4-BE49-F238E27FC236}">
                <a16:creationId xmlns:a16="http://schemas.microsoft.com/office/drawing/2014/main" id="{F1F4E858-6B16-4BC6-B850-5E286DD662C6}"/>
              </a:ext>
            </a:extLst>
          </p:cNvPr>
          <p:cNvSpPr/>
          <p:nvPr/>
        </p:nvSpPr>
        <p:spPr>
          <a:xfrm>
            <a:off x="717607" y="1989000"/>
            <a:ext cx="7958081" cy="1815882"/>
          </a:xfrm>
          <a:prstGeom prst="rect">
            <a:avLst/>
          </a:prstGeom>
        </p:spPr>
        <p:txBody>
          <a:bodyPr wrap="square">
            <a:spAutoFit/>
          </a:bodyPr>
          <a:lstStyle/>
          <a:p>
            <a:pPr marL="285750" lvl="0" indent="-285750">
              <a:buFont typeface="Wingdings" panose="05000000000000000000" pitchFamily="2" charset="2"/>
              <a:buChar char="§"/>
            </a:pPr>
            <a:r>
              <a:rPr lang="en-US" sz="1400" dirty="0">
                <a:solidFill>
                  <a:prstClr val="black"/>
                </a:solidFill>
              </a:rPr>
              <a:t>Otras razones para limitar los colectores en un banco:</a:t>
            </a:r>
          </a:p>
          <a:p>
            <a:pPr marL="627063" lvl="1" indent="-285750" algn="just">
              <a:buFont typeface="Calibri" panose="020F0502020204030204" pitchFamily="34" charset="0"/>
              <a:buChar char="–"/>
            </a:pPr>
            <a:r>
              <a:rPr lang="en-US" sz="1400" dirty="0">
                <a:solidFill>
                  <a:prstClr val="black"/>
                </a:solidFill>
              </a:rPr>
              <a:t>El flujo debe estar </a:t>
            </a:r>
            <a:r>
              <a:rPr lang="en-US" sz="1400" b="1" dirty="0">
                <a:solidFill>
                  <a:prstClr val="black"/>
                </a:solidFill>
              </a:rPr>
              <a:t>equilibrado</a:t>
            </a:r>
            <a:r>
              <a:rPr lang="en-US" sz="1400" dirty="0">
                <a:solidFill>
                  <a:prstClr val="black"/>
                </a:solidFill>
              </a:rPr>
              <a:t> en un banco, es decir, con los mismos caudales en una conexión paralela. Los mismos caudales de flujo implican las mismas temperaturas en todos los colectores y prestaciones. Esto puede ser difícil de conseguir en bancos más grandes porque </a:t>
            </a:r>
            <a:r>
              <a:rPr lang="en-US" sz="1400" b="1" dirty="0">
                <a:solidFill>
                  <a:prstClr val="black"/>
                </a:solidFill>
              </a:rPr>
              <a:t>el flujo no siempre se equilibra adecuadamente a través de las bandas del FPC </a:t>
            </a:r>
            <a:r>
              <a:rPr lang="en-US" sz="1400" dirty="0">
                <a:solidFill>
                  <a:prstClr val="black"/>
                </a:solidFill>
              </a:rPr>
              <a:t>(causas: imperfecciones, incrustaciones...).</a:t>
            </a:r>
          </a:p>
          <a:p>
            <a:pPr marL="627063" lvl="1" indent="-285750" algn="just">
              <a:buFont typeface="Calibri" panose="020F0502020204030204" pitchFamily="34" charset="0"/>
              <a:buChar char="–"/>
            </a:pPr>
            <a:r>
              <a:rPr lang="en-US" sz="1400" dirty="0">
                <a:solidFill>
                  <a:prstClr val="black"/>
                </a:solidFill>
              </a:rPr>
              <a:t>La conexión de demasiados ETC en serie también puede causar altas velocidades de fluido y provocar </a:t>
            </a:r>
            <a:r>
              <a:rPr lang="en-US" sz="1400" b="1" dirty="0">
                <a:solidFill>
                  <a:prstClr val="black"/>
                </a:solidFill>
              </a:rPr>
              <a:t>temperaturas de estancamiento excesivas. </a:t>
            </a:r>
          </a:p>
        </p:txBody>
      </p:sp>
      <p:pic>
        <p:nvPicPr>
          <p:cNvPr id="11" name="Picture 10">
            <a:extLst>
              <a:ext uri="{FF2B5EF4-FFF2-40B4-BE49-F238E27FC236}">
                <a16:creationId xmlns:a16="http://schemas.microsoft.com/office/drawing/2014/main" id="{61F8D956-3AC4-4E58-8B7E-354AFA400166}"/>
              </a:ext>
            </a:extLst>
          </p:cNvPr>
          <p:cNvPicPr>
            <a:picLocks noChangeAspect="1"/>
          </p:cNvPicPr>
          <p:nvPr/>
        </p:nvPicPr>
        <p:blipFill rotWithShape="1">
          <a:blip r:embed="rId2"/>
          <a:srcRect t="-922" b="5011"/>
          <a:stretch/>
        </p:blipFill>
        <p:spPr>
          <a:xfrm>
            <a:off x="3093899" y="3758746"/>
            <a:ext cx="5543689" cy="2549979"/>
          </a:xfrm>
          <a:prstGeom prst="rect">
            <a:avLst/>
          </a:prstGeom>
          <a:solidFill>
            <a:schemeClr val="bg1"/>
          </a:solidFill>
          <a:ln>
            <a:solidFill>
              <a:schemeClr val="tx1"/>
            </a:solidFill>
          </a:ln>
        </p:spPr>
      </p:pic>
      <p:sp>
        <p:nvSpPr>
          <p:cNvPr id="3" name="Rectangle 2">
            <a:extLst>
              <a:ext uri="{FF2B5EF4-FFF2-40B4-BE49-F238E27FC236}">
                <a16:creationId xmlns:a16="http://schemas.microsoft.com/office/drawing/2014/main" id="{36144718-04B4-4C14-B84C-866F5991332B}"/>
              </a:ext>
            </a:extLst>
          </p:cNvPr>
          <p:cNvSpPr/>
          <p:nvPr/>
        </p:nvSpPr>
        <p:spPr>
          <a:xfrm>
            <a:off x="717606" y="3759399"/>
            <a:ext cx="2376293" cy="1815882"/>
          </a:xfrm>
          <a:prstGeom prst="rect">
            <a:avLst/>
          </a:prstGeom>
        </p:spPr>
        <p:txBody>
          <a:bodyPr wrap="square">
            <a:spAutoFit/>
          </a:bodyPr>
          <a:lstStyle/>
          <a:p>
            <a:pPr marL="627063" lvl="1" indent="-285750">
              <a:buFont typeface="Calibri" panose="020F0502020204030204" pitchFamily="34" charset="0"/>
              <a:buChar char="–"/>
            </a:pPr>
            <a:r>
              <a:rPr lang="en-US" sz="1400" b="1" dirty="0">
                <a:solidFill>
                  <a:prstClr val="black"/>
                </a:solidFill>
              </a:rPr>
              <a:t>Expansión del tubo de cobre </a:t>
            </a:r>
            <a:r>
              <a:rPr lang="en-US" sz="1400" dirty="0">
                <a:solidFill>
                  <a:prstClr val="black"/>
                </a:solidFill>
              </a:rPr>
              <a:t>debido a oscilaciones extremas de temperatura (que podrían provocar fugas de HTF en los accesorios)</a:t>
            </a:r>
          </a:p>
        </p:txBody>
      </p:sp>
      <p:sp>
        <p:nvSpPr>
          <p:cNvPr id="6" name="Rectangle 5">
            <a:extLst>
              <a:ext uri="{FF2B5EF4-FFF2-40B4-BE49-F238E27FC236}">
                <a16:creationId xmlns:a16="http://schemas.microsoft.com/office/drawing/2014/main" id="{C546BE98-0FE8-44E2-AE92-395E8A610255}"/>
              </a:ext>
            </a:extLst>
          </p:cNvPr>
          <p:cNvSpPr/>
          <p:nvPr/>
        </p:nvSpPr>
        <p:spPr>
          <a:xfrm>
            <a:off x="1922576" y="5805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2291021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F5F8C-B092-48DA-BFB0-514906F65C0A}"/>
              </a:ext>
            </a:extLst>
          </p:cNvPr>
          <p:cNvSpPr>
            <a:spLocks noGrp="1"/>
          </p:cNvSpPr>
          <p:nvPr>
            <p:ph type="title"/>
          </p:nvPr>
        </p:nvSpPr>
        <p:spPr/>
        <p:txBody>
          <a:bodyPr/>
          <a:lstStyle/>
          <a:p>
            <a:r>
              <a:rPr lang="en-US" b="1" dirty="0"/>
              <a:t>2. </a:t>
            </a:r>
            <a:r>
              <a:rPr lang="en-US" b="1" dirty="0">
                <a:solidFill>
                  <a:prstClr val="black"/>
                </a:solidFill>
                <a:cs typeface="Arial" pitchFamily="34" charset="0"/>
              </a:rPr>
              <a:t>Matrices y bancos de colectores solares</a:t>
            </a:r>
            <a:endParaRPr lang="en-US" dirty="0"/>
          </a:p>
        </p:txBody>
      </p:sp>
      <p:sp>
        <p:nvSpPr>
          <p:cNvPr id="4" name="Rectangle 3">
            <a:extLst>
              <a:ext uri="{FF2B5EF4-FFF2-40B4-BE49-F238E27FC236}">
                <a16:creationId xmlns:a16="http://schemas.microsoft.com/office/drawing/2014/main" id="{1E71FF4F-563E-43BD-9143-1FD93474397E}"/>
              </a:ext>
            </a:extLst>
          </p:cNvPr>
          <p:cNvSpPr/>
          <p:nvPr/>
        </p:nvSpPr>
        <p:spPr>
          <a:xfrm>
            <a:off x="432916" y="1557000"/>
            <a:ext cx="7019084" cy="369332"/>
          </a:xfrm>
          <a:prstGeom prst="rect">
            <a:avLst/>
          </a:prstGeom>
        </p:spPr>
        <p:txBody>
          <a:bodyPr wrap="square">
            <a:spAutoFit/>
          </a:bodyPr>
          <a:lstStyle/>
          <a:p>
            <a:pPr marL="285750" indent="-285750">
              <a:buFont typeface="Wingdings" panose="05000000000000000000" pitchFamily="2" charset="2"/>
              <a:buChar char="Ø"/>
            </a:pPr>
            <a:r>
              <a:rPr lang="en-US" b="1" dirty="0"/>
              <a:t>Dos métodos básicos para equilibrar el flujo en el panel solar</a:t>
            </a:r>
          </a:p>
        </p:txBody>
      </p:sp>
      <p:sp>
        <p:nvSpPr>
          <p:cNvPr id="5" name="Rectangle 4">
            <a:extLst>
              <a:ext uri="{FF2B5EF4-FFF2-40B4-BE49-F238E27FC236}">
                <a16:creationId xmlns:a16="http://schemas.microsoft.com/office/drawing/2014/main" id="{87DA771E-5460-4E11-A7E3-75C87F537892}"/>
              </a:ext>
            </a:extLst>
          </p:cNvPr>
          <p:cNvSpPr/>
          <p:nvPr/>
        </p:nvSpPr>
        <p:spPr>
          <a:xfrm>
            <a:off x="717607" y="1917000"/>
            <a:ext cx="7958081" cy="3293209"/>
          </a:xfrm>
          <a:prstGeom prst="rect">
            <a:avLst/>
          </a:prstGeom>
        </p:spPr>
        <p:txBody>
          <a:bodyPr wrap="square">
            <a:spAutoFit/>
          </a:bodyPr>
          <a:lstStyle/>
          <a:p>
            <a:pPr marL="285750" lvl="0" indent="-285750">
              <a:buFont typeface="Wingdings" panose="05000000000000000000" pitchFamily="2" charset="2"/>
              <a:buChar char="§"/>
            </a:pPr>
            <a:r>
              <a:rPr lang="en-US" sz="1600" b="1" dirty="0">
                <a:solidFill>
                  <a:prstClr val="black"/>
                </a:solidFill>
              </a:rPr>
              <a:t>MÉTODOS DE EQUILIBRIO DE FLUJO.</a:t>
            </a:r>
          </a:p>
          <a:p>
            <a:pPr marL="627063" lvl="1" indent="-285750">
              <a:buFont typeface="Calibri" panose="020F0502020204030204" pitchFamily="34" charset="0"/>
              <a:buChar char="–"/>
            </a:pPr>
            <a:r>
              <a:rPr lang="en-US" sz="1600" dirty="0">
                <a:solidFill>
                  <a:prstClr val="black"/>
                </a:solidFill>
              </a:rPr>
              <a:t>Cuando se instala más de un banco de colectores, es necesario </a:t>
            </a:r>
          </a:p>
          <a:p>
            <a:pPr marL="625475" lvl="2"/>
            <a:r>
              <a:rPr lang="en-US" sz="1600" dirty="0">
                <a:solidFill>
                  <a:prstClr val="black"/>
                </a:solidFill>
              </a:rPr>
              <a:t>es importante tener el flujo correcto para cada banco. </a:t>
            </a:r>
          </a:p>
          <a:p>
            <a:pPr marL="625475" lvl="1" indent="-285750">
              <a:buFont typeface="Calibri" panose="020F0502020204030204" pitchFamily="34" charset="0"/>
              <a:buChar char="–"/>
            </a:pPr>
            <a:r>
              <a:rPr lang="en-US" sz="1400" dirty="0">
                <a:solidFill>
                  <a:prstClr val="black"/>
                </a:solidFill>
              </a:rPr>
              <a:t>Equilibrar</a:t>
            </a:r>
            <a:r>
              <a:rPr lang="en-US" sz="1600" dirty="0">
                <a:solidFill>
                  <a:prstClr val="black"/>
                </a:solidFill>
              </a:rPr>
              <a:t> el flujo en un banco individual en el que la </a:t>
            </a:r>
          </a:p>
          <a:p>
            <a:pPr marL="719138" lvl="2" indent="-117475"/>
            <a:r>
              <a:rPr lang="en-US" sz="1600" dirty="0">
                <a:solidFill>
                  <a:prstClr val="black"/>
                </a:solidFill>
              </a:rPr>
              <a:t>otros son idénticos (el mismo número de colectores) es el </a:t>
            </a:r>
          </a:p>
          <a:p>
            <a:pPr marL="719138" lvl="2" indent="-117475"/>
            <a:r>
              <a:rPr lang="en-US" sz="1600" dirty="0">
                <a:solidFill>
                  <a:prstClr val="black"/>
                </a:solidFill>
              </a:rPr>
              <a:t>el caso más sencillo que se puede resolver </a:t>
            </a:r>
            <a:r>
              <a:rPr lang="en-US" sz="1600" b="1" dirty="0">
                <a:solidFill>
                  <a:prstClr val="black"/>
                </a:solidFill>
              </a:rPr>
              <a:t>equilibrando la </a:t>
            </a:r>
          </a:p>
          <a:p>
            <a:pPr marL="719138" lvl="2" indent="-117475"/>
            <a:r>
              <a:rPr lang="en-US" sz="1600" b="1" dirty="0">
                <a:solidFill>
                  <a:prstClr val="black"/>
                </a:solidFill>
              </a:rPr>
              <a:t>trabajo de tuberías </a:t>
            </a:r>
            <a:r>
              <a:rPr lang="en-US" sz="1600" dirty="0">
                <a:solidFill>
                  <a:prstClr val="black"/>
                </a:solidFill>
              </a:rPr>
              <a:t>en un estilo de tubería de </a:t>
            </a:r>
            <a:r>
              <a:rPr lang="en-US" sz="1600" b="1" dirty="0">
                <a:solidFill>
                  <a:prstClr val="black"/>
                </a:solidFill>
              </a:rPr>
              <a:t>retorno inverso </a:t>
            </a:r>
          </a:p>
          <a:p>
            <a:pPr marL="719138" lvl="2" indent="-117475"/>
            <a:r>
              <a:rPr lang="en-US" sz="1600" dirty="0">
                <a:solidFill>
                  <a:prstClr val="black"/>
                </a:solidFill>
              </a:rPr>
              <a:t>(también conocido como principio de</a:t>
            </a:r>
            <a:r>
              <a:rPr lang="en-US" sz="1600" dirty="0" err="1">
                <a:solidFill>
                  <a:prstClr val="black"/>
                </a:solidFill>
              </a:rPr>
              <a:t> Tichelmann</a:t>
            </a:r>
            <a:r>
              <a:rPr lang="en-US" sz="1600" dirty="0">
                <a:solidFill>
                  <a:prstClr val="black"/>
                </a:solidFill>
              </a:rPr>
              <a:t>).</a:t>
            </a:r>
          </a:p>
          <a:p>
            <a:pPr marL="285750" lvl="0" indent="-285750">
              <a:buFont typeface="Wingdings" panose="05000000000000000000" pitchFamily="2" charset="2"/>
              <a:buChar char="§"/>
            </a:pPr>
            <a:r>
              <a:rPr lang="en-US" sz="1600" b="1" dirty="0">
                <a:solidFill>
                  <a:prstClr val="black"/>
                </a:solidFill>
              </a:rPr>
              <a:t>PRINCIPIO.</a:t>
            </a:r>
          </a:p>
          <a:p>
            <a:pPr marL="627063" lvl="1" indent="-285750">
              <a:buFont typeface="Calibri" panose="020F0502020204030204" pitchFamily="34" charset="0"/>
              <a:buChar char="–"/>
            </a:pPr>
            <a:r>
              <a:rPr lang="en-US" sz="1600" dirty="0">
                <a:solidFill>
                  <a:prstClr val="black"/>
                </a:solidFill>
              </a:rPr>
              <a:t>El agua siempre tomará el camino de menor resistencia. Por lo tanto, los </a:t>
            </a:r>
            <a:r>
              <a:rPr lang="en-US" sz="1600" dirty="0" err="1">
                <a:solidFill>
                  <a:prstClr val="black"/>
                </a:solidFill>
              </a:rPr>
              <a:t>fontaneros</a:t>
            </a:r>
            <a:r>
              <a:rPr lang="en-US" sz="1600" dirty="0">
                <a:solidFill>
                  <a:prstClr val="black"/>
                </a:solidFill>
              </a:rPr>
              <a:t> se asegurarán de que toda el agua en el sistema hidráulico encuentre la misma resistencia al flujo. La primera y muchas veces suficiente aproximación es asegurar los mismos caminos de longitud para las tuberías de suministro de agua y de retorno.</a:t>
            </a:r>
          </a:p>
        </p:txBody>
      </p:sp>
      <p:pic>
        <p:nvPicPr>
          <p:cNvPr id="7" name="Picture 6">
            <a:extLst>
              <a:ext uri="{FF2B5EF4-FFF2-40B4-BE49-F238E27FC236}">
                <a16:creationId xmlns:a16="http://schemas.microsoft.com/office/drawing/2014/main" id="{9F0582F6-0D9B-4D82-805C-B20BE0FAE81C}"/>
              </a:ext>
            </a:extLst>
          </p:cNvPr>
          <p:cNvPicPr>
            <a:picLocks noChangeAspect="1"/>
          </p:cNvPicPr>
          <p:nvPr/>
        </p:nvPicPr>
        <p:blipFill>
          <a:blip r:embed="rId2"/>
          <a:stretch>
            <a:fillRect/>
          </a:stretch>
        </p:blipFill>
        <p:spPr>
          <a:xfrm>
            <a:off x="6560554" y="2099109"/>
            <a:ext cx="2403447" cy="2049635"/>
          </a:xfrm>
          <a:prstGeom prst="rect">
            <a:avLst/>
          </a:prstGeom>
          <a:solidFill>
            <a:schemeClr val="bg1"/>
          </a:solidFill>
          <a:ln>
            <a:solidFill>
              <a:schemeClr val="tx1"/>
            </a:solidFill>
          </a:ln>
        </p:spPr>
      </p:pic>
      <p:pic>
        <p:nvPicPr>
          <p:cNvPr id="3" name="Picture 2">
            <a:extLst>
              <a:ext uri="{FF2B5EF4-FFF2-40B4-BE49-F238E27FC236}">
                <a16:creationId xmlns:a16="http://schemas.microsoft.com/office/drawing/2014/main" id="{1C7F5328-6445-4862-9999-F3CC14B68D4D}"/>
              </a:ext>
            </a:extLst>
          </p:cNvPr>
          <p:cNvPicPr>
            <a:picLocks noChangeAspect="1"/>
          </p:cNvPicPr>
          <p:nvPr/>
        </p:nvPicPr>
        <p:blipFill>
          <a:blip r:embed="rId3"/>
          <a:stretch>
            <a:fillRect/>
          </a:stretch>
        </p:blipFill>
        <p:spPr>
          <a:xfrm>
            <a:off x="3607890" y="5123110"/>
            <a:ext cx="5068110" cy="1169564"/>
          </a:xfrm>
          <a:prstGeom prst="rect">
            <a:avLst/>
          </a:prstGeom>
          <a:solidFill>
            <a:schemeClr val="bg1"/>
          </a:solidFill>
          <a:ln>
            <a:solidFill>
              <a:schemeClr val="tx1"/>
            </a:solidFill>
          </a:ln>
        </p:spPr>
      </p:pic>
    </p:spTree>
    <p:extLst>
      <p:ext uri="{BB962C8B-B14F-4D97-AF65-F5344CB8AC3E}">
        <p14:creationId xmlns:p14="http://schemas.microsoft.com/office/powerpoint/2010/main" val="3062978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A6953-9D34-4840-838B-D2CA27A2AC81}"/>
              </a:ext>
            </a:extLst>
          </p:cNvPr>
          <p:cNvSpPr>
            <a:spLocks noGrp="1"/>
          </p:cNvSpPr>
          <p:nvPr>
            <p:ph type="title"/>
          </p:nvPr>
        </p:nvSpPr>
        <p:spPr/>
        <p:txBody>
          <a:bodyPr/>
          <a:lstStyle/>
          <a:p>
            <a:r>
              <a:rPr lang="en-US" b="1" dirty="0"/>
              <a:t>2. </a:t>
            </a:r>
            <a:r>
              <a:rPr lang="en-US" b="1" dirty="0">
                <a:solidFill>
                  <a:prstClr val="black"/>
                </a:solidFill>
                <a:cs typeface="Arial" pitchFamily="34" charset="0"/>
              </a:rPr>
              <a:t>Matrices y bancos de colectores solares</a:t>
            </a:r>
            <a:endParaRPr lang="en-US" dirty="0"/>
          </a:p>
        </p:txBody>
      </p:sp>
      <p:sp>
        <p:nvSpPr>
          <p:cNvPr id="4" name="Rectangle 3">
            <a:extLst>
              <a:ext uri="{FF2B5EF4-FFF2-40B4-BE49-F238E27FC236}">
                <a16:creationId xmlns:a16="http://schemas.microsoft.com/office/drawing/2014/main" id="{BD3A9A7E-5235-4450-AA5A-0439308D65C5}"/>
              </a:ext>
            </a:extLst>
          </p:cNvPr>
          <p:cNvSpPr/>
          <p:nvPr/>
        </p:nvSpPr>
        <p:spPr>
          <a:xfrm>
            <a:off x="432916" y="1556999"/>
            <a:ext cx="7523084" cy="369332"/>
          </a:xfrm>
          <a:prstGeom prst="rect">
            <a:avLst/>
          </a:prstGeom>
        </p:spPr>
        <p:txBody>
          <a:bodyPr wrap="square">
            <a:spAutoFit/>
          </a:bodyPr>
          <a:lstStyle/>
          <a:p>
            <a:pPr marL="285750" indent="-285750">
              <a:buFont typeface="Wingdings" panose="05000000000000000000" pitchFamily="2" charset="2"/>
              <a:buChar char="Ø"/>
            </a:pPr>
            <a:r>
              <a:rPr lang="en-US" b="1" dirty="0"/>
              <a:t>Dos métodos básicos para equilibrar el flujo en el panel solar</a:t>
            </a:r>
          </a:p>
        </p:txBody>
      </p:sp>
      <p:sp>
        <p:nvSpPr>
          <p:cNvPr id="5" name="Rectangle 4">
            <a:extLst>
              <a:ext uri="{FF2B5EF4-FFF2-40B4-BE49-F238E27FC236}">
                <a16:creationId xmlns:a16="http://schemas.microsoft.com/office/drawing/2014/main" id="{B0629895-D33C-4D06-8D1B-56ACD66B52AF}"/>
              </a:ext>
            </a:extLst>
          </p:cNvPr>
          <p:cNvSpPr/>
          <p:nvPr/>
        </p:nvSpPr>
        <p:spPr>
          <a:xfrm>
            <a:off x="468313" y="1989000"/>
            <a:ext cx="4607688" cy="3046988"/>
          </a:xfrm>
          <a:prstGeom prst="rect">
            <a:avLst/>
          </a:prstGeom>
        </p:spPr>
        <p:txBody>
          <a:bodyPr wrap="square">
            <a:spAutoFit/>
          </a:bodyPr>
          <a:lstStyle/>
          <a:p>
            <a:pPr marL="285750" lvl="0" indent="-285750">
              <a:buFont typeface="Wingdings" panose="05000000000000000000" pitchFamily="2" charset="2"/>
              <a:buChar char="§"/>
            </a:pPr>
            <a:r>
              <a:rPr lang="en-US" sz="1600" b="1" dirty="0">
                <a:solidFill>
                  <a:prstClr val="black"/>
                </a:solidFill>
              </a:rPr>
              <a:t>MÉTODOS DE EQUILIBRIO DE FLUJO.</a:t>
            </a:r>
          </a:p>
          <a:p>
            <a:pPr marL="627063" lvl="1" indent="-285750">
              <a:buFont typeface="Calibri" panose="020F0502020204030204" pitchFamily="34" charset="0"/>
              <a:buChar char="–"/>
            </a:pPr>
            <a:r>
              <a:rPr lang="en-US" sz="1600" dirty="0">
                <a:solidFill>
                  <a:prstClr val="black"/>
                </a:solidFill>
              </a:rPr>
              <a:t>Un método alternativo es usar un estilo de tubería de </a:t>
            </a:r>
            <a:r>
              <a:rPr lang="en-US" sz="1600" b="1" dirty="0">
                <a:solidFill>
                  <a:prstClr val="black"/>
                </a:solidFill>
              </a:rPr>
              <a:t>flujo de retorno directo. </a:t>
            </a:r>
          </a:p>
          <a:p>
            <a:pPr marL="627063" lvl="1" indent="-285750">
              <a:buFont typeface="Calibri" panose="020F0502020204030204" pitchFamily="34" charset="0"/>
              <a:buChar char="–"/>
            </a:pPr>
            <a:r>
              <a:rPr lang="en-US" sz="1600" dirty="0">
                <a:solidFill>
                  <a:prstClr val="black"/>
                </a:solidFill>
              </a:rPr>
              <a:t>Este es un método constructivamente más simple de plomería, pero requiere el uso de válvulas automáticas o manuales con algunos complementos.</a:t>
            </a:r>
          </a:p>
          <a:p>
            <a:pPr marL="627063" lvl="1" indent="-285750">
              <a:buFont typeface="Calibri" panose="020F0502020204030204" pitchFamily="34" charset="0"/>
              <a:buChar char="–"/>
            </a:pPr>
            <a:r>
              <a:rPr lang="en-US" sz="1600" b="1" dirty="0">
                <a:solidFill>
                  <a:prstClr val="black"/>
                </a:solidFill>
              </a:rPr>
              <a:t>Los métodos de plomería de retorno inverso y directo para equilibrar el flujo son dos técnicas de instalación muy difundidas que se utilizan exclusivamente en bancos con el mismo número de colectores.</a:t>
            </a:r>
          </a:p>
        </p:txBody>
      </p:sp>
      <p:pic>
        <p:nvPicPr>
          <p:cNvPr id="6" name="Picture 5">
            <a:extLst>
              <a:ext uri="{FF2B5EF4-FFF2-40B4-BE49-F238E27FC236}">
                <a16:creationId xmlns:a16="http://schemas.microsoft.com/office/drawing/2014/main" id="{FB04F763-0416-422C-ABDE-6667E147D85C}"/>
              </a:ext>
            </a:extLst>
          </p:cNvPr>
          <p:cNvPicPr>
            <a:picLocks noChangeAspect="1"/>
          </p:cNvPicPr>
          <p:nvPr/>
        </p:nvPicPr>
        <p:blipFill>
          <a:blip r:embed="rId2"/>
          <a:stretch>
            <a:fillRect/>
          </a:stretch>
        </p:blipFill>
        <p:spPr>
          <a:xfrm>
            <a:off x="5179442" y="2133000"/>
            <a:ext cx="3496246" cy="2664000"/>
          </a:xfrm>
          <a:prstGeom prst="rect">
            <a:avLst/>
          </a:prstGeom>
          <a:solidFill>
            <a:schemeClr val="bg1"/>
          </a:solidFill>
          <a:ln>
            <a:solidFill>
              <a:schemeClr val="tx1"/>
            </a:solidFill>
          </a:ln>
        </p:spPr>
      </p:pic>
      <p:sp>
        <p:nvSpPr>
          <p:cNvPr id="3" name="TextBox 2">
            <a:extLst>
              <a:ext uri="{FF2B5EF4-FFF2-40B4-BE49-F238E27FC236}">
                <a16:creationId xmlns:a16="http://schemas.microsoft.com/office/drawing/2014/main" id="{1C2F520D-776A-43F2-B8D1-9967500C430B}"/>
              </a:ext>
            </a:extLst>
          </p:cNvPr>
          <p:cNvSpPr txBox="1"/>
          <p:nvPr/>
        </p:nvSpPr>
        <p:spPr>
          <a:xfrm>
            <a:off x="468314" y="4954783"/>
            <a:ext cx="8207374" cy="1323439"/>
          </a:xfrm>
          <a:prstGeom prst="rect">
            <a:avLst/>
          </a:prstGeom>
          <a:noFill/>
        </p:spPr>
        <p:txBody>
          <a:bodyPr wrap="square" rtlCol="0">
            <a:spAutoFit/>
          </a:bodyPr>
          <a:lstStyle/>
          <a:p>
            <a:pPr marL="627063" lvl="1" indent="-285750">
              <a:buFont typeface="Calibri" panose="020F0502020204030204" pitchFamily="34" charset="0"/>
              <a:buChar char="–"/>
            </a:pPr>
            <a:r>
              <a:rPr lang="en-US" sz="1600" dirty="0">
                <a:solidFill>
                  <a:prstClr val="black"/>
                </a:solidFill>
              </a:rPr>
              <a:t>Debido a una serie de causas, los bancos de colectores resultantes son diferentes.</a:t>
            </a:r>
          </a:p>
          <a:p>
            <a:pPr marL="627063" lvl="1" indent="-285750">
              <a:buFont typeface="Calibri" panose="020F0502020204030204" pitchFamily="34" charset="0"/>
              <a:buChar char="–"/>
            </a:pPr>
            <a:r>
              <a:rPr lang="en-US" sz="1600" dirty="0">
                <a:solidFill>
                  <a:prstClr val="black"/>
                </a:solidFill>
              </a:rPr>
              <a:t>El caso más simple es cuando el número de colectores es simplemente desigual y, al menos, un banco resultante es desigual. En otro caso, la causa puede ser una geometría irregular del espacio de instalación disponible. En cualquier caso, se trata de caudales muy diferentes que deben resolverse con otros métodos más especiales.</a:t>
            </a:r>
            <a:endParaRPr lang="en-US" dirty="0"/>
          </a:p>
        </p:txBody>
      </p:sp>
    </p:spTree>
    <p:extLst>
      <p:ext uri="{BB962C8B-B14F-4D97-AF65-F5344CB8AC3E}">
        <p14:creationId xmlns:p14="http://schemas.microsoft.com/office/powerpoint/2010/main" val="3115386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B0D8E-D009-4A1F-98E9-9662EA71A8C2}"/>
              </a:ext>
            </a:extLst>
          </p:cNvPr>
          <p:cNvSpPr>
            <a:spLocks noGrp="1"/>
          </p:cNvSpPr>
          <p:nvPr>
            <p:ph type="title"/>
          </p:nvPr>
        </p:nvSpPr>
        <p:spPr/>
        <p:txBody>
          <a:bodyPr/>
          <a:lstStyle/>
          <a:p>
            <a:r>
              <a:rPr lang="en-US" b="1" dirty="0"/>
              <a:t>1. Una </a:t>
            </a:r>
            <a:r>
              <a:rPr lang="en-US" b="1" dirty="0" err="1"/>
              <a:t>revisión</a:t>
            </a:r>
            <a:r>
              <a:rPr lang="en-US" b="1" dirty="0"/>
              <a:t> de los </a:t>
            </a:r>
            <a:r>
              <a:rPr lang="en-US" b="1" dirty="0" err="1"/>
              <a:t>colectores</a:t>
            </a:r>
            <a:r>
              <a:rPr lang="en-US" b="1" dirty="0"/>
              <a:t> </a:t>
            </a:r>
            <a:r>
              <a:rPr lang="en-US" b="1" dirty="0" err="1"/>
              <a:t>solares</a:t>
            </a:r>
            <a:endParaRPr lang="en-US" b="1" dirty="0"/>
          </a:p>
        </p:txBody>
      </p:sp>
      <p:sp>
        <p:nvSpPr>
          <p:cNvPr id="4" name="Rectangle 3">
            <a:extLst>
              <a:ext uri="{FF2B5EF4-FFF2-40B4-BE49-F238E27FC236}">
                <a16:creationId xmlns:a16="http://schemas.microsoft.com/office/drawing/2014/main" id="{4B211D3E-C25E-48E0-B61A-181DF85F5BE2}"/>
              </a:ext>
            </a:extLst>
          </p:cNvPr>
          <p:cNvSpPr/>
          <p:nvPr/>
        </p:nvSpPr>
        <p:spPr>
          <a:xfrm>
            <a:off x="432916" y="1413000"/>
            <a:ext cx="7958082" cy="369332"/>
          </a:xfrm>
          <a:prstGeom prst="rect">
            <a:avLst/>
          </a:prstGeom>
        </p:spPr>
        <p:txBody>
          <a:bodyPr wrap="square">
            <a:spAutoFit/>
          </a:bodyPr>
          <a:lstStyle/>
          <a:p>
            <a:pPr marL="285750" indent="-285750">
              <a:buFont typeface="Wingdings" panose="05000000000000000000" pitchFamily="2" charset="2"/>
              <a:buChar char="Ø"/>
            </a:pPr>
            <a:r>
              <a:rPr lang="es-ES" b="1" dirty="0"/>
              <a:t>Aspectos seleccionados de la tecnología y la instalación de los colectores</a:t>
            </a:r>
            <a:endParaRPr lang="en-US" b="1" dirty="0"/>
          </a:p>
        </p:txBody>
      </p:sp>
      <p:sp>
        <p:nvSpPr>
          <p:cNvPr id="5" name="Rectangle 4">
            <a:extLst>
              <a:ext uri="{FF2B5EF4-FFF2-40B4-BE49-F238E27FC236}">
                <a16:creationId xmlns:a16="http://schemas.microsoft.com/office/drawing/2014/main" id="{5BA950B9-E51C-4452-AF6F-E31417431158}"/>
              </a:ext>
            </a:extLst>
          </p:cNvPr>
          <p:cNvSpPr/>
          <p:nvPr/>
        </p:nvSpPr>
        <p:spPr>
          <a:xfrm>
            <a:off x="717606" y="1726897"/>
            <a:ext cx="7958082" cy="2800767"/>
          </a:xfrm>
          <a:prstGeom prst="rect">
            <a:avLst/>
          </a:prstGeom>
        </p:spPr>
        <p:txBody>
          <a:bodyPr wrap="square">
            <a:spAutoFit/>
          </a:bodyPr>
          <a:lstStyle/>
          <a:p>
            <a:pPr marL="285750" indent="-285750">
              <a:buFont typeface="Wingdings" panose="05000000000000000000" pitchFamily="2" charset="2"/>
              <a:buChar char="§"/>
            </a:pPr>
            <a:r>
              <a:rPr lang="es-ES" sz="1600" b="1" dirty="0"/>
              <a:t>TIPOS Y FUNCIONES BÁSICAS</a:t>
            </a:r>
            <a:r>
              <a:rPr lang="es-ES" sz="1600" dirty="0"/>
              <a:t>. Colectores de placas planas y tubos de vacío (FPC, ETC).</a:t>
            </a:r>
          </a:p>
          <a:p>
            <a:pPr marL="285750" indent="-285750">
              <a:buFont typeface="Wingdings" panose="05000000000000000000" pitchFamily="2" charset="2"/>
              <a:buChar char="§"/>
            </a:pPr>
            <a:r>
              <a:rPr lang="es-ES" sz="1600" b="1" dirty="0"/>
              <a:t>ABSORBENTES</a:t>
            </a:r>
            <a:r>
              <a:rPr lang="es-ES" sz="1600" dirty="0"/>
              <a:t>. Absorber las diferencias en FPC y ETC. Tubos y conexiones internas.</a:t>
            </a:r>
          </a:p>
          <a:p>
            <a:pPr marL="285750" indent="-285750">
              <a:buFont typeface="Wingdings" panose="05000000000000000000" pitchFamily="2" charset="2"/>
              <a:buChar char="§"/>
            </a:pPr>
            <a:r>
              <a:rPr lang="es-ES" sz="1600" b="1" dirty="0"/>
              <a:t>DESIGNACIONES DE ÁREAS</a:t>
            </a:r>
            <a:r>
              <a:rPr lang="es-ES" sz="1600" dirty="0"/>
              <a:t>. Pruebas y comparaciones basadas en las áreas </a:t>
            </a:r>
            <a:r>
              <a:rPr lang="es-ES" sz="1600" dirty="0">
                <a:solidFill>
                  <a:srgbClr val="FF0000"/>
                </a:solidFill>
              </a:rPr>
              <a:t>Gross, Absorber y </a:t>
            </a:r>
            <a:r>
              <a:rPr lang="es-ES" sz="1600" dirty="0" err="1">
                <a:solidFill>
                  <a:srgbClr val="FF0000"/>
                </a:solidFill>
              </a:rPr>
              <a:t>Aperture</a:t>
            </a:r>
            <a:r>
              <a:rPr lang="es-ES" sz="1600" dirty="0">
                <a:solidFill>
                  <a:srgbClr val="FF0000"/>
                </a:solidFill>
              </a:rPr>
              <a:t>.</a:t>
            </a:r>
          </a:p>
          <a:p>
            <a:pPr marL="285750" indent="-285750">
              <a:buFont typeface="Wingdings" panose="05000000000000000000" pitchFamily="2" charset="2"/>
              <a:buChar char="§"/>
            </a:pPr>
            <a:r>
              <a:rPr lang="es-ES" sz="1600" b="1" dirty="0"/>
              <a:t>CALIDAD Y CERTIFICACIÓN</a:t>
            </a:r>
            <a:r>
              <a:rPr lang="es-ES" sz="1600" dirty="0"/>
              <a:t>.  Pruebas estandarizadas de colectores y etiquetas o sellos de calidad.</a:t>
            </a:r>
          </a:p>
          <a:p>
            <a:pPr marL="285750" indent="-285750">
              <a:buFont typeface="Wingdings" panose="05000000000000000000" pitchFamily="2" charset="2"/>
              <a:buChar char="§"/>
            </a:pPr>
            <a:r>
              <a:rPr lang="es-ES" sz="1600" b="1" dirty="0"/>
              <a:t>SELECCIÓN</a:t>
            </a:r>
            <a:r>
              <a:rPr lang="es-ES" sz="1600" dirty="0"/>
              <a:t>. Selección de un tipo de colector adecuado.</a:t>
            </a:r>
          </a:p>
          <a:p>
            <a:pPr marL="285750" indent="-285750">
              <a:buFont typeface="Wingdings" panose="05000000000000000000" pitchFamily="2" charset="2"/>
              <a:buChar char="§"/>
            </a:pPr>
            <a:r>
              <a:rPr lang="es-ES" sz="1600" b="1" dirty="0"/>
              <a:t>FIJACIÓN DEL COLECTOR</a:t>
            </a:r>
            <a:r>
              <a:rPr lang="es-ES" sz="1600" dirty="0"/>
              <a:t>.  Opciones de montaje y protecciones contra el clima local.</a:t>
            </a:r>
          </a:p>
          <a:p>
            <a:pPr marL="285750" indent="-285750">
              <a:buFont typeface="Wingdings" panose="05000000000000000000" pitchFamily="2" charset="2"/>
              <a:buChar char="§"/>
            </a:pPr>
            <a:r>
              <a:rPr lang="es-ES" sz="1600" b="1" dirty="0"/>
              <a:t>INTEGRACIÓN</a:t>
            </a:r>
            <a:r>
              <a:rPr lang="es-ES" sz="1600" dirty="0"/>
              <a:t>. Colectores como elementos de diseño para su integración en la arquitectura del edificio.</a:t>
            </a:r>
          </a:p>
          <a:p>
            <a:pPr marL="285750" indent="-285750">
              <a:buFont typeface="Wingdings" panose="05000000000000000000" pitchFamily="2" charset="2"/>
              <a:buChar char="§"/>
            </a:pPr>
            <a:r>
              <a:rPr lang="es-ES" sz="1600" b="1" dirty="0"/>
              <a:t>DE LA TUBERÍA DEL COLECTOR</a:t>
            </a:r>
            <a:r>
              <a:rPr lang="es-ES" sz="1600" dirty="0"/>
              <a:t>. Conexiones hidráulicas de colectores solares</a:t>
            </a:r>
            <a:r>
              <a:rPr lang="en-US" sz="1600" dirty="0"/>
              <a:t>.</a:t>
            </a:r>
          </a:p>
        </p:txBody>
      </p:sp>
      <p:pic>
        <p:nvPicPr>
          <p:cNvPr id="6" name="Picture 5">
            <a:extLst>
              <a:ext uri="{FF2B5EF4-FFF2-40B4-BE49-F238E27FC236}">
                <a16:creationId xmlns:a16="http://schemas.microsoft.com/office/drawing/2014/main" id="{A99CC877-37DF-4FBE-81EC-8BD1AF74B85F}"/>
              </a:ext>
            </a:extLst>
          </p:cNvPr>
          <p:cNvPicPr>
            <a:picLocks noChangeAspect="1"/>
          </p:cNvPicPr>
          <p:nvPr/>
        </p:nvPicPr>
        <p:blipFill>
          <a:blip r:embed="rId2"/>
          <a:stretch>
            <a:fillRect/>
          </a:stretch>
        </p:blipFill>
        <p:spPr>
          <a:xfrm>
            <a:off x="3276000" y="4451255"/>
            <a:ext cx="3510000" cy="1849205"/>
          </a:xfrm>
          <a:prstGeom prst="rect">
            <a:avLst/>
          </a:prstGeom>
          <a:ln>
            <a:solidFill>
              <a:schemeClr val="tx1"/>
            </a:solidFill>
          </a:ln>
        </p:spPr>
      </p:pic>
    </p:spTree>
    <p:extLst>
      <p:ext uri="{BB962C8B-B14F-4D97-AF65-F5344CB8AC3E}">
        <p14:creationId xmlns:p14="http://schemas.microsoft.com/office/powerpoint/2010/main" val="721939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862D3-1FFC-4590-B903-AC4FD93313EC}"/>
              </a:ext>
            </a:extLst>
          </p:cNvPr>
          <p:cNvSpPr>
            <a:spLocks noGrp="1"/>
          </p:cNvSpPr>
          <p:nvPr>
            <p:ph type="title"/>
          </p:nvPr>
        </p:nvSpPr>
        <p:spPr/>
        <p:txBody>
          <a:bodyPr/>
          <a:lstStyle/>
          <a:p>
            <a:r>
              <a:rPr lang="en-US" b="1" dirty="0"/>
              <a:t>2. </a:t>
            </a:r>
            <a:r>
              <a:rPr lang="en-US" b="1" dirty="0">
                <a:solidFill>
                  <a:prstClr val="black"/>
                </a:solidFill>
                <a:cs typeface="Arial" pitchFamily="34" charset="0"/>
              </a:rPr>
              <a:t>Matrices y bancos de colectores solares</a:t>
            </a:r>
            <a:endParaRPr lang="en-US" dirty="0"/>
          </a:p>
        </p:txBody>
      </p:sp>
      <p:sp>
        <p:nvSpPr>
          <p:cNvPr id="4" name="Rectangle 3">
            <a:extLst>
              <a:ext uri="{FF2B5EF4-FFF2-40B4-BE49-F238E27FC236}">
                <a16:creationId xmlns:a16="http://schemas.microsoft.com/office/drawing/2014/main" id="{5C12EADE-C359-45B1-8406-9043EE2BB866}"/>
              </a:ext>
            </a:extLst>
          </p:cNvPr>
          <p:cNvSpPr/>
          <p:nvPr/>
        </p:nvSpPr>
        <p:spPr>
          <a:xfrm>
            <a:off x="432916" y="1557000"/>
            <a:ext cx="5651084" cy="369332"/>
          </a:xfrm>
          <a:prstGeom prst="rect">
            <a:avLst/>
          </a:prstGeom>
        </p:spPr>
        <p:txBody>
          <a:bodyPr wrap="square">
            <a:spAutoFit/>
          </a:bodyPr>
          <a:lstStyle/>
          <a:p>
            <a:pPr marL="285750" indent="-285750">
              <a:buFont typeface="Wingdings" panose="05000000000000000000" pitchFamily="2" charset="2"/>
              <a:buChar char="Ø"/>
            </a:pPr>
            <a:r>
              <a:rPr lang="en-US" b="1" dirty="0"/>
              <a:t>Método de tubería de retorno inverso.</a:t>
            </a:r>
          </a:p>
        </p:txBody>
      </p:sp>
      <p:sp>
        <p:nvSpPr>
          <p:cNvPr id="5" name="Rectangle 4">
            <a:extLst>
              <a:ext uri="{FF2B5EF4-FFF2-40B4-BE49-F238E27FC236}">
                <a16:creationId xmlns:a16="http://schemas.microsoft.com/office/drawing/2014/main" id="{08C6FAF9-8994-444D-AD8F-8FECC97355FB}"/>
              </a:ext>
            </a:extLst>
          </p:cNvPr>
          <p:cNvSpPr/>
          <p:nvPr/>
        </p:nvSpPr>
        <p:spPr>
          <a:xfrm>
            <a:off x="717607" y="1989000"/>
            <a:ext cx="7969193" cy="2062103"/>
          </a:xfrm>
          <a:prstGeom prst="rect">
            <a:avLst/>
          </a:prstGeom>
        </p:spPr>
        <p:txBody>
          <a:bodyPr wrap="square">
            <a:spAutoFit/>
          </a:bodyPr>
          <a:lstStyle/>
          <a:p>
            <a:pPr marL="285750" indent="-285750">
              <a:buFont typeface="Wingdings" panose="05000000000000000000" pitchFamily="2" charset="2"/>
              <a:buChar char="§"/>
            </a:pPr>
            <a:r>
              <a:rPr lang="en-US" sz="1600" b="1" dirty="0"/>
              <a:t>SISTEMAS DE DOS TUBOS. </a:t>
            </a:r>
            <a:r>
              <a:rPr lang="en-US" sz="1600" dirty="0"/>
              <a:t>Un sistema de agua (calefacción) de dos tuberías se centra en </a:t>
            </a:r>
            <a:r>
              <a:rPr lang="en-US" sz="1600" b="1" dirty="0"/>
              <a:t>dos tuberías principales</a:t>
            </a:r>
            <a:r>
              <a:rPr lang="en-US" sz="1600" dirty="0"/>
              <a:t>: una para entregar el agua (el </a:t>
            </a:r>
            <a:r>
              <a:rPr lang="en-US" sz="1600" b="1" dirty="0"/>
              <a:t>suministro</a:t>
            </a:r>
            <a:r>
              <a:rPr lang="en-US" sz="1600" dirty="0"/>
              <a:t>) y otra para devolver el agua (el </a:t>
            </a:r>
            <a:r>
              <a:rPr lang="en-US" sz="1600" b="1" dirty="0"/>
              <a:t>retorno</a:t>
            </a:r>
            <a:r>
              <a:rPr lang="en-US" sz="1600" dirty="0"/>
              <a:t>). Además, </a:t>
            </a:r>
            <a:r>
              <a:rPr lang="en-US" sz="1600" b="1" dirty="0"/>
              <a:t>cada terminal conectado a la red también tendrá sus propias tuberías de alimentación y retorno</a:t>
            </a:r>
            <a:r>
              <a:rPr lang="en-US" sz="1600" dirty="0"/>
              <a:t>. </a:t>
            </a:r>
            <a:endParaRPr lang="en-US" sz="1600" b="1" dirty="0">
              <a:solidFill>
                <a:prstClr val="black"/>
              </a:solidFill>
            </a:endParaRPr>
          </a:p>
          <a:p>
            <a:pPr marL="285750" lvl="0" indent="-285750">
              <a:buFont typeface="Wingdings" panose="05000000000000000000" pitchFamily="2" charset="2"/>
              <a:buChar char="§"/>
            </a:pPr>
            <a:r>
              <a:rPr lang="en-US" sz="1600" b="1" dirty="0">
                <a:solidFill>
                  <a:prstClr val="black"/>
                </a:solidFill>
              </a:rPr>
              <a:t>TUBERÍAS DE RETORNO INVERSO. </a:t>
            </a:r>
            <a:r>
              <a:rPr lang="en-US" sz="1600" dirty="0">
                <a:solidFill>
                  <a:prstClr val="black"/>
                </a:solidFill>
              </a:rPr>
              <a:t>Se refiere a la configuración de las tuberías (en un sistema de dos tuberías) en el que </a:t>
            </a:r>
            <a:r>
              <a:rPr lang="en-US" sz="1600" b="1" dirty="0">
                <a:solidFill>
                  <a:prstClr val="black"/>
                </a:solidFill>
              </a:rPr>
              <a:t>el recorrido del fluido se divide entre dos (o más) bancos solares iguales y el fluido que viaja a través del banco colector más cercano debe pasar a través de tuberías adicionales en la salida, </a:t>
            </a:r>
            <a:r>
              <a:rPr lang="en-US" sz="1600" dirty="0">
                <a:solidFill>
                  <a:prstClr val="black"/>
                </a:solidFill>
              </a:rPr>
              <a:t>para asegurar que el flujo no favorezca al banco colector más cercano y limitar el flujo a través de los bancos colectores posteriores. </a:t>
            </a:r>
            <a:endParaRPr lang="en-US" sz="1600" b="1" dirty="0">
              <a:solidFill>
                <a:prstClr val="black"/>
              </a:solidFill>
            </a:endParaRPr>
          </a:p>
        </p:txBody>
      </p:sp>
      <p:pic>
        <p:nvPicPr>
          <p:cNvPr id="8" name="Picture 7">
            <a:extLst>
              <a:ext uri="{FF2B5EF4-FFF2-40B4-BE49-F238E27FC236}">
                <a16:creationId xmlns:a16="http://schemas.microsoft.com/office/drawing/2014/main" id="{7D563558-DDD5-4210-9AFE-D1DE8DA8C575}"/>
              </a:ext>
            </a:extLst>
          </p:cNvPr>
          <p:cNvPicPr>
            <a:picLocks noChangeAspect="1"/>
          </p:cNvPicPr>
          <p:nvPr/>
        </p:nvPicPr>
        <p:blipFill>
          <a:blip r:embed="rId2"/>
          <a:stretch>
            <a:fillRect/>
          </a:stretch>
        </p:blipFill>
        <p:spPr>
          <a:xfrm>
            <a:off x="1049835" y="4051103"/>
            <a:ext cx="7338165" cy="2257897"/>
          </a:xfrm>
          <a:prstGeom prst="rect">
            <a:avLst/>
          </a:prstGeom>
          <a:solidFill>
            <a:schemeClr val="bg1"/>
          </a:solidFill>
          <a:ln>
            <a:solidFill>
              <a:schemeClr val="tx1"/>
            </a:solidFill>
          </a:ln>
        </p:spPr>
      </p:pic>
    </p:spTree>
    <p:extLst>
      <p:ext uri="{BB962C8B-B14F-4D97-AF65-F5344CB8AC3E}">
        <p14:creationId xmlns:p14="http://schemas.microsoft.com/office/powerpoint/2010/main" val="2982906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7AFE5-56C6-4DAE-A0AC-80EE0F95A16C}"/>
              </a:ext>
            </a:extLst>
          </p:cNvPr>
          <p:cNvSpPr>
            <a:spLocks noGrp="1"/>
          </p:cNvSpPr>
          <p:nvPr>
            <p:ph type="title"/>
          </p:nvPr>
        </p:nvSpPr>
        <p:spPr/>
        <p:txBody>
          <a:bodyPr/>
          <a:lstStyle/>
          <a:p>
            <a:r>
              <a:rPr lang="en-US" b="1" dirty="0"/>
              <a:t>2. </a:t>
            </a:r>
            <a:r>
              <a:rPr lang="en-US" b="1" dirty="0">
                <a:solidFill>
                  <a:prstClr val="black"/>
                </a:solidFill>
                <a:cs typeface="Arial" pitchFamily="34" charset="0"/>
              </a:rPr>
              <a:t>Matrices y bancos de colectores solares</a:t>
            </a:r>
            <a:endParaRPr lang="en-US" dirty="0"/>
          </a:p>
        </p:txBody>
      </p:sp>
      <p:sp>
        <p:nvSpPr>
          <p:cNvPr id="4" name="Rectangle 3">
            <a:extLst>
              <a:ext uri="{FF2B5EF4-FFF2-40B4-BE49-F238E27FC236}">
                <a16:creationId xmlns:a16="http://schemas.microsoft.com/office/drawing/2014/main" id="{6AF73B88-BCB4-4517-B0AC-288704170582}"/>
              </a:ext>
            </a:extLst>
          </p:cNvPr>
          <p:cNvSpPr/>
          <p:nvPr/>
        </p:nvSpPr>
        <p:spPr>
          <a:xfrm>
            <a:off x="684000" y="1961057"/>
            <a:ext cx="8002800" cy="1323439"/>
          </a:xfrm>
          <a:prstGeom prst="rect">
            <a:avLst/>
          </a:prstGeom>
        </p:spPr>
        <p:txBody>
          <a:bodyPr wrap="square">
            <a:spAutoFit/>
          </a:bodyPr>
          <a:lstStyle/>
          <a:p>
            <a:pPr marL="285750" indent="-285750">
              <a:buFont typeface="Wingdings" panose="05000000000000000000" pitchFamily="2" charset="2"/>
              <a:buChar char="§"/>
            </a:pPr>
            <a:r>
              <a:rPr lang="en-US" sz="1600" dirty="0">
                <a:solidFill>
                  <a:prstClr val="black"/>
                </a:solidFill>
              </a:rPr>
              <a:t>La clave es que los</a:t>
            </a:r>
            <a:r>
              <a:rPr lang="en-US" sz="1600" dirty="0"/>
              <a:t> suministros y los retornos son de la misma longitud, lo que hace que el flujo de agua sea más uniforme para todas las cargas.</a:t>
            </a:r>
          </a:p>
          <a:p>
            <a:pPr marL="285750" indent="-285750">
              <a:buFont typeface="Wingdings" panose="05000000000000000000" pitchFamily="2" charset="2"/>
              <a:buChar char="§"/>
            </a:pPr>
            <a:r>
              <a:rPr lang="en-US" sz="1600" dirty="0"/>
              <a:t>La práctica de instalación consiste en hacer que la tubería de retorno </a:t>
            </a:r>
            <a:r>
              <a:rPr lang="en-US" sz="1600" b="1" dirty="0"/>
              <a:t>sea la opuesta a la </a:t>
            </a:r>
            <a:r>
              <a:rPr lang="en-US" sz="1600" dirty="0"/>
              <a:t>tubería de suministro: </a:t>
            </a:r>
            <a:r>
              <a:rPr lang="en-US" sz="1600" i="1" dirty="0"/>
              <a:t>suministro escaso = retorno largo </a:t>
            </a:r>
            <a:r>
              <a:rPr lang="en-US" sz="1600" dirty="0"/>
              <a:t>y viceversa. De esta manera, se aseguran longitudes de tubería iguales y se consigue un buen equilibrio de flujo.</a:t>
            </a:r>
          </a:p>
        </p:txBody>
      </p:sp>
      <p:sp>
        <p:nvSpPr>
          <p:cNvPr id="5" name="Rectangle 4">
            <a:extLst>
              <a:ext uri="{FF2B5EF4-FFF2-40B4-BE49-F238E27FC236}">
                <a16:creationId xmlns:a16="http://schemas.microsoft.com/office/drawing/2014/main" id="{25EE3209-F1F8-4F9F-B01E-6FAC1FEC419B}"/>
              </a:ext>
            </a:extLst>
          </p:cNvPr>
          <p:cNvSpPr/>
          <p:nvPr/>
        </p:nvSpPr>
        <p:spPr>
          <a:xfrm>
            <a:off x="432916" y="1557000"/>
            <a:ext cx="5651084" cy="369332"/>
          </a:xfrm>
          <a:prstGeom prst="rect">
            <a:avLst/>
          </a:prstGeom>
        </p:spPr>
        <p:txBody>
          <a:bodyPr wrap="square">
            <a:spAutoFit/>
          </a:bodyPr>
          <a:lstStyle/>
          <a:p>
            <a:pPr marL="285750" indent="-285750">
              <a:buFont typeface="Wingdings" panose="05000000000000000000" pitchFamily="2" charset="2"/>
              <a:buChar char="Ø"/>
            </a:pPr>
            <a:r>
              <a:rPr lang="en-US" b="1" dirty="0"/>
              <a:t>Método de tubería de retorno inverso.</a:t>
            </a:r>
          </a:p>
        </p:txBody>
      </p:sp>
      <p:pic>
        <p:nvPicPr>
          <p:cNvPr id="6" name="Picture 5">
            <a:extLst>
              <a:ext uri="{FF2B5EF4-FFF2-40B4-BE49-F238E27FC236}">
                <a16:creationId xmlns:a16="http://schemas.microsoft.com/office/drawing/2014/main" id="{94A53932-3F1B-487E-81C8-38409FC3ABF2}"/>
              </a:ext>
            </a:extLst>
          </p:cNvPr>
          <p:cNvPicPr>
            <a:picLocks noChangeAspect="1"/>
          </p:cNvPicPr>
          <p:nvPr/>
        </p:nvPicPr>
        <p:blipFill>
          <a:blip r:embed="rId2"/>
          <a:stretch>
            <a:fillRect/>
          </a:stretch>
        </p:blipFill>
        <p:spPr>
          <a:xfrm>
            <a:off x="1260000" y="3429000"/>
            <a:ext cx="6991441" cy="2691892"/>
          </a:xfrm>
          <a:prstGeom prst="rect">
            <a:avLst/>
          </a:prstGeom>
          <a:solidFill>
            <a:schemeClr val="bg1"/>
          </a:solidFill>
          <a:ln>
            <a:solidFill>
              <a:schemeClr val="tx1"/>
            </a:solidFill>
          </a:ln>
        </p:spPr>
      </p:pic>
    </p:spTree>
    <p:extLst>
      <p:ext uri="{BB962C8B-B14F-4D97-AF65-F5344CB8AC3E}">
        <p14:creationId xmlns:p14="http://schemas.microsoft.com/office/powerpoint/2010/main" val="30555916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693AC-FAC5-459A-920D-29DBB9217C7D}"/>
              </a:ext>
            </a:extLst>
          </p:cNvPr>
          <p:cNvSpPr>
            <a:spLocks noGrp="1"/>
          </p:cNvSpPr>
          <p:nvPr>
            <p:ph type="title"/>
          </p:nvPr>
        </p:nvSpPr>
        <p:spPr/>
        <p:txBody>
          <a:bodyPr/>
          <a:lstStyle/>
          <a:p>
            <a:r>
              <a:rPr lang="en-US" b="1" dirty="0"/>
              <a:t>2. </a:t>
            </a:r>
            <a:r>
              <a:rPr lang="en-US" b="1" dirty="0">
                <a:solidFill>
                  <a:prstClr val="black"/>
                </a:solidFill>
                <a:cs typeface="Arial" pitchFamily="34" charset="0"/>
              </a:rPr>
              <a:t>Matrices y bancos de colectores solares</a:t>
            </a:r>
            <a:endParaRPr lang="en-US" dirty="0"/>
          </a:p>
        </p:txBody>
      </p:sp>
      <p:sp>
        <p:nvSpPr>
          <p:cNvPr id="4" name="Rectangle 3">
            <a:extLst>
              <a:ext uri="{FF2B5EF4-FFF2-40B4-BE49-F238E27FC236}">
                <a16:creationId xmlns:a16="http://schemas.microsoft.com/office/drawing/2014/main" id="{65F1BCF0-8B9D-48CE-ADAD-9A8E0CBBC3E2}"/>
              </a:ext>
            </a:extLst>
          </p:cNvPr>
          <p:cNvSpPr/>
          <p:nvPr/>
        </p:nvSpPr>
        <p:spPr>
          <a:xfrm>
            <a:off x="432916" y="1413000"/>
            <a:ext cx="5651084" cy="369332"/>
          </a:xfrm>
          <a:prstGeom prst="rect">
            <a:avLst/>
          </a:prstGeom>
        </p:spPr>
        <p:txBody>
          <a:bodyPr wrap="square">
            <a:spAutoFit/>
          </a:bodyPr>
          <a:lstStyle/>
          <a:p>
            <a:pPr marL="285750" indent="-285750">
              <a:buFont typeface="Wingdings" panose="05000000000000000000" pitchFamily="2" charset="2"/>
              <a:buChar char="Ø"/>
            </a:pPr>
            <a:r>
              <a:rPr lang="en-US" b="1" dirty="0"/>
              <a:t>Método de tubería de retorno directo.</a:t>
            </a:r>
          </a:p>
        </p:txBody>
      </p:sp>
      <p:sp>
        <p:nvSpPr>
          <p:cNvPr id="5" name="Rectangle 4">
            <a:extLst>
              <a:ext uri="{FF2B5EF4-FFF2-40B4-BE49-F238E27FC236}">
                <a16:creationId xmlns:a16="http://schemas.microsoft.com/office/drawing/2014/main" id="{F5C8709B-832A-47F8-9233-63303C62E237}"/>
              </a:ext>
            </a:extLst>
          </p:cNvPr>
          <p:cNvSpPr/>
          <p:nvPr/>
        </p:nvSpPr>
        <p:spPr>
          <a:xfrm>
            <a:off x="252000" y="1701000"/>
            <a:ext cx="8711999" cy="4770537"/>
          </a:xfrm>
          <a:prstGeom prst="rect">
            <a:avLst/>
          </a:prstGeom>
        </p:spPr>
        <p:txBody>
          <a:bodyPr wrap="square">
            <a:spAutoFit/>
          </a:bodyPr>
          <a:lstStyle/>
          <a:p>
            <a:pPr marL="285750" lvl="0" indent="-285750">
              <a:buFont typeface="Wingdings" panose="05000000000000000000" pitchFamily="2" charset="2"/>
              <a:buChar char="§"/>
            </a:pPr>
            <a:r>
              <a:rPr lang="en-US" sz="1600" b="1" dirty="0">
                <a:solidFill>
                  <a:prstClr val="black"/>
                </a:solidFill>
              </a:rPr>
              <a:t>DE RETORNO DIRECTO. El </a:t>
            </a:r>
            <a:r>
              <a:rPr lang="en-US" sz="1600" dirty="0">
                <a:solidFill>
                  <a:prstClr val="black"/>
                </a:solidFill>
              </a:rPr>
              <a:t>retorno directo se refiere a la configuración de un sistema de agua caliente de dos tubos en el que </a:t>
            </a:r>
            <a:r>
              <a:rPr lang="en-US" sz="1600" b="1" dirty="0">
                <a:solidFill>
                  <a:prstClr val="black"/>
                </a:solidFill>
              </a:rPr>
              <a:t>el trayecto del fluido se divide en dos o más bancos (iguales), y el fluido que </a:t>
            </a:r>
            <a:r>
              <a:rPr lang="en-US" sz="1400" b="1" dirty="0">
                <a:solidFill>
                  <a:prstClr val="black"/>
                </a:solidFill>
              </a:rPr>
              <a:t>viaja</a:t>
            </a:r>
            <a:r>
              <a:rPr lang="en-US" sz="1600" b="1" dirty="0">
                <a:solidFill>
                  <a:prstClr val="black"/>
                </a:solidFill>
              </a:rPr>
              <a:t> a través del banco colector más cercano es el primer fluido que regresa al tanque de almacenamiento </a:t>
            </a:r>
            <a:r>
              <a:rPr lang="en-US" sz="1600" dirty="0">
                <a:solidFill>
                  <a:prstClr val="black"/>
                </a:solidFill>
              </a:rPr>
              <a:t>(o piscina, etc.). Es más barato a plomo, pero </a:t>
            </a:r>
            <a:r>
              <a:rPr lang="en-US" sz="1600" b="1" dirty="0">
                <a:solidFill>
                  <a:prstClr val="black"/>
                </a:solidFill>
              </a:rPr>
              <a:t>causa un flujo desequilibrado </a:t>
            </a:r>
            <a:r>
              <a:rPr lang="en-US" sz="1600" dirty="0">
                <a:solidFill>
                  <a:prstClr val="black"/>
                </a:solidFill>
              </a:rPr>
              <a:t>a través de los bancos.</a:t>
            </a:r>
          </a:p>
          <a:p>
            <a:pPr marL="285750" lvl="0" indent="-285750">
              <a:buFont typeface="Wingdings" panose="05000000000000000000" pitchFamily="2" charset="2"/>
              <a:buChar char="§"/>
            </a:pPr>
            <a:endParaRPr lang="en-US" sz="1600" dirty="0">
              <a:solidFill>
                <a:prstClr val="black"/>
              </a:solidFill>
            </a:endParaRPr>
          </a:p>
          <a:p>
            <a:pPr marL="285750" lvl="0" indent="-285750">
              <a:buFont typeface="Wingdings" panose="05000000000000000000" pitchFamily="2" charset="2"/>
              <a:buChar char="§"/>
            </a:pPr>
            <a:endParaRPr lang="en-US" sz="1600" dirty="0">
              <a:solidFill>
                <a:prstClr val="black"/>
              </a:solidFill>
            </a:endParaRPr>
          </a:p>
          <a:p>
            <a:pPr marL="285750" lvl="0" indent="-285750">
              <a:buFont typeface="Wingdings" panose="05000000000000000000" pitchFamily="2" charset="2"/>
              <a:buChar char="§"/>
            </a:pPr>
            <a:endParaRPr lang="en-US" sz="1600" dirty="0">
              <a:solidFill>
                <a:prstClr val="black"/>
              </a:solidFill>
            </a:endParaRPr>
          </a:p>
          <a:p>
            <a:pPr marL="285750" lvl="0" indent="-285750">
              <a:buFont typeface="Wingdings" panose="05000000000000000000" pitchFamily="2" charset="2"/>
              <a:buChar char="§"/>
            </a:pPr>
            <a:endParaRPr lang="en-US" sz="1600" dirty="0">
              <a:solidFill>
                <a:prstClr val="black"/>
              </a:solidFill>
            </a:endParaRPr>
          </a:p>
          <a:p>
            <a:pPr marL="285750" lvl="0" indent="-285750">
              <a:buFont typeface="Wingdings" panose="05000000000000000000" pitchFamily="2" charset="2"/>
              <a:buChar char="§"/>
            </a:pPr>
            <a:endParaRPr lang="en-US" sz="1600" dirty="0">
              <a:solidFill>
                <a:prstClr val="black"/>
              </a:solidFill>
            </a:endParaRPr>
          </a:p>
          <a:p>
            <a:pPr marL="285750" lvl="0" indent="-285750">
              <a:buFont typeface="Wingdings" panose="05000000000000000000" pitchFamily="2" charset="2"/>
              <a:buChar char="§"/>
            </a:pPr>
            <a:endParaRPr lang="en-US" sz="1600" dirty="0">
              <a:solidFill>
                <a:prstClr val="black"/>
              </a:solidFill>
            </a:endParaRPr>
          </a:p>
          <a:p>
            <a:pPr marL="285750" lvl="0" indent="-285750">
              <a:buFont typeface="Wingdings" panose="05000000000000000000" pitchFamily="2" charset="2"/>
              <a:buChar char="§"/>
            </a:pPr>
            <a:endParaRPr lang="en-US" sz="1600" dirty="0">
              <a:solidFill>
                <a:prstClr val="black"/>
              </a:solidFill>
            </a:endParaRPr>
          </a:p>
          <a:p>
            <a:pPr marL="285750" lvl="0" indent="-285750">
              <a:buFont typeface="Wingdings" panose="05000000000000000000" pitchFamily="2" charset="2"/>
              <a:buChar char="§"/>
            </a:pPr>
            <a:endParaRPr lang="en-US" sz="1600" dirty="0">
              <a:solidFill>
                <a:prstClr val="black"/>
              </a:solidFill>
            </a:endParaRPr>
          </a:p>
          <a:p>
            <a:pPr marL="285750" lvl="0" indent="-285750">
              <a:buFont typeface="Wingdings" panose="05000000000000000000" pitchFamily="2" charset="2"/>
              <a:buChar char="§"/>
            </a:pPr>
            <a:endParaRPr lang="en-US" sz="1600" dirty="0">
              <a:solidFill>
                <a:prstClr val="black"/>
              </a:solidFill>
            </a:endParaRPr>
          </a:p>
          <a:p>
            <a:pPr marL="285750" lvl="0" indent="-285750">
              <a:buFont typeface="Wingdings" panose="05000000000000000000" pitchFamily="2" charset="2"/>
              <a:buChar char="§"/>
            </a:pPr>
            <a:r>
              <a:rPr lang="en-US" sz="1600" dirty="0">
                <a:solidFill>
                  <a:prstClr val="black"/>
                </a:solidFill>
              </a:rPr>
              <a:t>Sucede que la tasa de flujo a través del banco más cercano será más alta que la tasa de flujo a través de los bancos subsiguientes. Por lo tanto, en el equilibrado de flujos, </a:t>
            </a:r>
            <a:r>
              <a:rPr lang="en-US" sz="1600" b="1" dirty="0">
                <a:solidFill>
                  <a:prstClr val="black"/>
                </a:solidFill>
              </a:rPr>
              <a:t>las válvulas deben utilizarse para restringir el flujo a través del banco más cercano, como las</a:t>
            </a:r>
            <a:r>
              <a:rPr lang="en-US" sz="1600" dirty="0">
                <a:solidFill>
                  <a:prstClr val="black"/>
                </a:solidFill>
              </a:rPr>
              <a:t> válvulas de bola con termómetros o medidores de flujo. Alternativamente, existen</a:t>
            </a:r>
            <a:r>
              <a:rPr lang="en-US" sz="1600" b="1" dirty="0">
                <a:solidFill>
                  <a:prstClr val="black"/>
                </a:solidFill>
              </a:rPr>
              <a:t> válvulas termostáticas de equilibrado </a:t>
            </a:r>
            <a:r>
              <a:rPr lang="en-US" sz="1600" dirty="0">
                <a:solidFill>
                  <a:prstClr val="black"/>
                </a:solidFill>
              </a:rPr>
              <a:t>que se ajustan al caudal deseado.</a:t>
            </a:r>
            <a:endParaRPr lang="en-US" sz="1600" b="1" dirty="0">
              <a:solidFill>
                <a:prstClr val="black"/>
              </a:solidFill>
            </a:endParaRPr>
          </a:p>
        </p:txBody>
      </p:sp>
      <p:pic>
        <p:nvPicPr>
          <p:cNvPr id="3" name="Picture 2">
            <a:extLst>
              <a:ext uri="{FF2B5EF4-FFF2-40B4-BE49-F238E27FC236}">
                <a16:creationId xmlns:a16="http://schemas.microsoft.com/office/drawing/2014/main" id="{9D5F1456-06D1-4C9D-8CC8-843175A687A0}"/>
              </a:ext>
            </a:extLst>
          </p:cNvPr>
          <p:cNvPicPr>
            <a:picLocks noChangeAspect="1"/>
          </p:cNvPicPr>
          <p:nvPr/>
        </p:nvPicPr>
        <p:blipFill>
          <a:blip r:embed="rId2"/>
          <a:stretch>
            <a:fillRect/>
          </a:stretch>
        </p:blipFill>
        <p:spPr>
          <a:xfrm>
            <a:off x="1404000" y="2997000"/>
            <a:ext cx="6759619" cy="2046155"/>
          </a:xfrm>
          <a:prstGeom prst="rect">
            <a:avLst/>
          </a:prstGeom>
          <a:solidFill>
            <a:schemeClr val="bg1"/>
          </a:solidFill>
          <a:ln>
            <a:solidFill>
              <a:schemeClr val="tx1"/>
            </a:solidFill>
          </a:ln>
        </p:spPr>
      </p:pic>
    </p:spTree>
    <p:extLst>
      <p:ext uri="{BB962C8B-B14F-4D97-AF65-F5344CB8AC3E}">
        <p14:creationId xmlns:p14="http://schemas.microsoft.com/office/powerpoint/2010/main" val="21593491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92845A-6C88-4815-BF4E-E2EDCAC2E886}"/>
              </a:ext>
            </a:extLst>
          </p:cNvPr>
          <p:cNvPicPr>
            <a:picLocks noChangeAspect="1"/>
          </p:cNvPicPr>
          <p:nvPr/>
        </p:nvPicPr>
        <p:blipFill>
          <a:blip r:embed="rId2"/>
          <a:stretch>
            <a:fillRect/>
          </a:stretch>
        </p:blipFill>
        <p:spPr>
          <a:xfrm>
            <a:off x="756000" y="1934505"/>
            <a:ext cx="7946828" cy="4374220"/>
          </a:xfrm>
          <a:prstGeom prst="rect">
            <a:avLst/>
          </a:prstGeom>
        </p:spPr>
      </p:pic>
      <p:sp>
        <p:nvSpPr>
          <p:cNvPr id="2" name="Title 1">
            <a:extLst>
              <a:ext uri="{FF2B5EF4-FFF2-40B4-BE49-F238E27FC236}">
                <a16:creationId xmlns:a16="http://schemas.microsoft.com/office/drawing/2014/main" id="{B6E905D2-3939-4209-ACE6-2A372DAE2CE8}"/>
              </a:ext>
            </a:extLst>
          </p:cNvPr>
          <p:cNvSpPr>
            <a:spLocks noGrp="1"/>
          </p:cNvSpPr>
          <p:nvPr>
            <p:ph type="title"/>
          </p:nvPr>
        </p:nvSpPr>
        <p:spPr/>
        <p:txBody>
          <a:bodyPr/>
          <a:lstStyle/>
          <a:p>
            <a:r>
              <a:rPr lang="en-US" b="1" dirty="0"/>
              <a:t>2. </a:t>
            </a:r>
            <a:r>
              <a:rPr lang="en-US" b="1" dirty="0">
                <a:solidFill>
                  <a:prstClr val="black"/>
                </a:solidFill>
                <a:cs typeface="Arial" pitchFamily="34" charset="0"/>
              </a:rPr>
              <a:t>Matrices y bancos de colectores solares</a:t>
            </a:r>
            <a:endParaRPr lang="en-US" dirty="0"/>
          </a:p>
        </p:txBody>
      </p:sp>
      <p:sp>
        <p:nvSpPr>
          <p:cNvPr id="4" name="Rectangle 3">
            <a:extLst>
              <a:ext uri="{FF2B5EF4-FFF2-40B4-BE49-F238E27FC236}">
                <a16:creationId xmlns:a16="http://schemas.microsoft.com/office/drawing/2014/main" id="{0665C104-B1C5-45F5-97A2-9828CFD5871A}"/>
              </a:ext>
            </a:extLst>
          </p:cNvPr>
          <p:cNvSpPr/>
          <p:nvPr/>
        </p:nvSpPr>
        <p:spPr>
          <a:xfrm>
            <a:off x="432916" y="1556999"/>
            <a:ext cx="4427084" cy="377505"/>
          </a:xfrm>
          <a:prstGeom prst="rect">
            <a:avLst/>
          </a:prstGeom>
        </p:spPr>
        <p:txBody>
          <a:bodyPr wrap="square">
            <a:spAutoFit/>
          </a:bodyPr>
          <a:lstStyle/>
          <a:p>
            <a:pPr marL="285750" indent="-285750">
              <a:buFont typeface="Wingdings" panose="05000000000000000000" pitchFamily="2" charset="2"/>
              <a:buChar char="Ø"/>
            </a:pPr>
            <a:r>
              <a:rPr lang="en-US" b="1" dirty="0"/>
              <a:t>Válvula de equilibrado de caudal.</a:t>
            </a:r>
          </a:p>
        </p:txBody>
      </p:sp>
      <p:sp>
        <p:nvSpPr>
          <p:cNvPr id="8" name="Rectangle 7">
            <a:extLst>
              <a:ext uri="{FF2B5EF4-FFF2-40B4-BE49-F238E27FC236}">
                <a16:creationId xmlns:a16="http://schemas.microsoft.com/office/drawing/2014/main" id="{49C257B0-E844-4668-81C4-FC67FC70122C}"/>
              </a:ext>
            </a:extLst>
          </p:cNvPr>
          <p:cNvSpPr/>
          <p:nvPr/>
        </p:nvSpPr>
        <p:spPr>
          <a:xfrm>
            <a:off x="252000" y="2405711"/>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
        <p:nvSpPr>
          <p:cNvPr id="11" name="Rectangle 10">
            <a:extLst>
              <a:ext uri="{FF2B5EF4-FFF2-40B4-BE49-F238E27FC236}">
                <a16:creationId xmlns:a16="http://schemas.microsoft.com/office/drawing/2014/main" id="{D6EC5EBC-E403-455A-A66A-17EE9CA1DF32}"/>
              </a:ext>
            </a:extLst>
          </p:cNvPr>
          <p:cNvSpPr/>
          <p:nvPr/>
        </p:nvSpPr>
        <p:spPr>
          <a:xfrm>
            <a:off x="6948000" y="4697561"/>
            <a:ext cx="2016000" cy="1323439"/>
          </a:xfrm>
          <a:prstGeom prst="rect">
            <a:avLst/>
          </a:prstGeom>
        </p:spPr>
        <p:txBody>
          <a:bodyPr wrap="square">
            <a:spAutoFit/>
          </a:bodyPr>
          <a:lstStyle/>
          <a:p>
            <a:pPr marL="342900" indent="-342900">
              <a:buFont typeface="Wingdings" panose="05000000000000000000" pitchFamily="2" charset="2"/>
              <a:buChar char="§"/>
            </a:pPr>
            <a:r>
              <a:rPr lang="en-US" sz="1600" dirty="0"/>
              <a:t>Incluye procedimiento para ajustar y equilibrar el flujo en el panel solar.</a:t>
            </a:r>
          </a:p>
        </p:txBody>
      </p:sp>
    </p:spTree>
    <p:extLst>
      <p:ext uri="{BB962C8B-B14F-4D97-AF65-F5344CB8AC3E}">
        <p14:creationId xmlns:p14="http://schemas.microsoft.com/office/powerpoint/2010/main" val="3513638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694C6-4069-408B-979B-392604DFCF91}"/>
              </a:ext>
            </a:extLst>
          </p:cNvPr>
          <p:cNvSpPr>
            <a:spLocks noGrp="1"/>
          </p:cNvSpPr>
          <p:nvPr>
            <p:ph type="title"/>
          </p:nvPr>
        </p:nvSpPr>
        <p:spPr/>
        <p:txBody>
          <a:bodyPr/>
          <a:lstStyle/>
          <a:p>
            <a:r>
              <a:rPr lang="en-US" b="1" dirty="0"/>
              <a:t>2. </a:t>
            </a:r>
            <a:r>
              <a:rPr lang="en-US" b="1" dirty="0">
                <a:solidFill>
                  <a:prstClr val="black"/>
                </a:solidFill>
                <a:cs typeface="Arial" pitchFamily="34" charset="0"/>
              </a:rPr>
              <a:t>Matrices y bancos de colectores solares</a:t>
            </a:r>
            <a:endParaRPr lang="en-US" dirty="0"/>
          </a:p>
        </p:txBody>
      </p:sp>
      <p:sp>
        <p:nvSpPr>
          <p:cNvPr id="4" name="Rectangle 3">
            <a:extLst>
              <a:ext uri="{FF2B5EF4-FFF2-40B4-BE49-F238E27FC236}">
                <a16:creationId xmlns:a16="http://schemas.microsoft.com/office/drawing/2014/main" id="{9FB7170A-9622-4C47-BC9A-CE178623557B}"/>
              </a:ext>
            </a:extLst>
          </p:cNvPr>
          <p:cNvSpPr/>
          <p:nvPr/>
        </p:nvSpPr>
        <p:spPr>
          <a:xfrm>
            <a:off x="432916" y="1557000"/>
            <a:ext cx="5651084" cy="369332"/>
          </a:xfrm>
          <a:prstGeom prst="rect">
            <a:avLst/>
          </a:prstGeom>
        </p:spPr>
        <p:txBody>
          <a:bodyPr wrap="square">
            <a:spAutoFit/>
          </a:bodyPr>
          <a:lstStyle/>
          <a:p>
            <a:pPr marL="285750" indent="-285750">
              <a:buFont typeface="Wingdings" panose="05000000000000000000" pitchFamily="2" charset="2"/>
              <a:buChar char="Ø"/>
            </a:pPr>
            <a:r>
              <a:rPr lang="en-US" b="1" dirty="0"/>
              <a:t>Otros métodos para equilibrar el flujo en el panel solar</a:t>
            </a:r>
          </a:p>
        </p:txBody>
      </p:sp>
      <p:sp>
        <p:nvSpPr>
          <p:cNvPr id="6" name="Rectangle 5">
            <a:extLst>
              <a:ext uri="{FF2B5EF4-FFF2-40B4-BE49-F238E27FC236}">
                <a16:creationId xmlns:a16="http://schemas.microsoft.com/office/drawing/2014/main" id="{89964461-0512-4049-9818-027194A3389C}"/>
              </a:ext>
            </a:extLst>
          </p:cNvPr>
          <p:cNvSpPr/>
          <p:nvPr/>
        </p:nvSpPr>
        <p:spPr>
          <a:xfrm>
            <a:off x="108000" y="1928685"/>
            <a:ext cx="5111999" cy="4524315"/>
          </a:xfrm>
          <a:prstGeom prst="rect">
            <a:avLst/>
          </a:prstGeom>
        </p:spPr>
        <p:txBody>
          <a:bodyPr wrap="square">
            <a:spAutoFit/>
          </a:bodyPr>
          <a:lstStyle/>
          <a:p>
            <a:pPr marL="288925" lvl="1" indent="-288925">
              <a:buFont typeface="Wingdings" panose="05000000000000000000" pitchFamily="2" charset="2"/>
              <a:buChar char="§"/>
            </a:pPr>
            <a:r>
              <a:rPr lang="en-US" sz="1600" b="1" dirty="0">
                <a:solidFill>
                  <a:prstClr val="black"/>
                </a:solidFill>
              </a:rPr>
              <a:t>BOMBAS SEPARADAS PARA CADA CONJUNTO.</a:t>
            </a:r>
          </a:p>
          <a:p>
            <a:pPr marL="541338" lvl="2" indent="-288925">
              <a:buFont typeface="Calibri" panose="020F0502020204030204" pitchFamily="34" charset="0"/>
              <a:buChar char="–"/>
            </a:pPr>
            <a:r>
              <a:rPr lang="en-US" sz="1600" dirty="0">
                <a:solidFill>
                  <a:prstClr val="black"/>
                </a:solidFill>
              </a:rPr>
              <a:t>Algunos reguladores diferenciales permiten que el calor de bancos de colectores separados se transfiera a través de </a:t>
            </a:r>
            <a:r>
              <a:rPr lang="en-US" sz="1600" b="1" dirty="0">
                <a:solidFill>
                  <a:prstClr val="black"/>
                </a:solidFill>
              </a:rPr>
              <a:t>bombas separadas </a:t>
            </a:r>
            <a:r>
              <a:rPr lang="en-US" sz="1600" dirty="0">
                <a:solidFill>
                  <a:prstClr val="black"/>
                </a:solidFill>
              </a:rPr>
              <a:t>a un tanque de almacenamiento común. </a:t>
            </a:r>
          </a:p>
          <a:p>
            <a:pPr marL="541338" lvl="2" indent="-288925">
              <a:buFont typeface="Calibri" panose="020F0502020204030204" pitchFamily="34" charset="0"/>
              <a:buChar char="–"/>
            </a:pPr>
            <a:r>
              <a:rPr lang="en-US" sz="1600" dirty="0">
                <a:solidFill>
                  <a:prstClr val="black"/>
                </a:solidFill>
              </a:rPr>
              <a:t>En esta configuración, se necesita un sensor colector para cada banco y cada bomba funciona con la diferencia entre el tanque de almacenamiento y el banco colector correspondiente.</a:t>
            </a:r>
          </a:p>
          <a:p>
            <a:pPr marL="80963" lvl="1" indent="-285750">
              <a:buFont typeface="Wingdings" panose="05000000000000000000" pitchFamily="2" charset="2"/>
              <a:buChar char="§"/>
            </a:pPr>
            <a:r>
              <a:rPr lang="en-US" sz="1600" b="1" dirty="0">
                <a:solidFill>
                  <a:prstClr val="black"/>
                </a:solidFill>
              </a:rPr>
              <a:t>VÁLVULAS REGULADORAS DE CAUDAL.</a:t>
            </a:r>
          </a:p>
          <a:p>
            <a:pPr marL="541338" lvl="2" indent="-288925">
              <a:buFont typeface="Calibri" panose="020F0502020204030204" pitchFamily="34" charset="0"/>
              <a:buChar char="–"/>
            </a:pPr>
            <a:r>
              <a:rPr lang="en-US" sz="1600" dirty="0">
                <a:solidFill>
                  <a:prstClr val="black"/>
                </a:solidFill>
              </a:rPr>
              <a:t>Los bancos pueden tener una cantidad diferente de colectores, lo que significa un flujo significativamente diferente. Como regla general, para equilibrar correctamente el flujo, se recomienda instalar </a:t>
            </a:r>
            <a:r>
              <a:rPr lang="en-US" sz="1600" b="1" dirty="0">
                <a:solidFill>
                  <a:prstClr val="black"/>
                </a:solidFill>
              </a:rPr>
              <a:t>reguladores de flujo aprobados por el sol</a:t>
            </a:r>
            <a:r>
              <a:rPr lang="en-US" sz="1600" dirty="0">
                <a:solidFill>
                  <a:prstClr val="black"/>
                </a:solidFill>
              </a:rPr>
              <a:t> en el lado de flujo de la tubería que alimenta cada banco.</a:t>
            </a:r>
          </a:p>
          <a:p>
            <a:pPr marL="541338" lvl="2" indent="-288925">
              <a:buFont typeface="Calibri" panose="020F0502020204030204" pitchFamily="34" charset="0"/>
              <a:buChar char="–"/>
            </a:pPr>
            <a:endParaRPr lang="en-US" sz="1600" dirty="0">
              <a:solidFill>
                <a:prstClr val="black"/>
              </a:solidFill>
            </a:endParaRPr>
          </a:p>
        </p:txBody>
      </p:sp>
      <p:grpSp>
        <p:nvGrpSpPr>
          <p:cNvPr id="16" name="Group 15">
            <a:extLst>
              <a:ext uri="{FF2B5EF4-FFF2-40B4-BE49-F238E27FC236}">
                <a16:creationId xmlns:a16="http://schemas.microsoft.com/office/drawing/2014/main" id="{2AC36F09-A2FD-40ED-8D3B-DA7A4F5749E6}"/>
              </a:ext>
            </a:extLst>
          </p:cNvPr>
          <p:cNvGrpSpPr/>
          <p:nvPr/>
        </p:nvGrpSpPr>
        <p:grpSpPr>
          <a:xfrm>
            <a:off x="5283937" y="2142331"/>
            <a:ext cx="3680063" cy="4166395"/>
            <a:chOff x="4985854" y="2142331"/>
            <a:chExt cx="3680063" cy="4166395"/>
          </a:xfrm>
        </p:grpSpPr>
        <p:pic>
          <p:nvPicPr>
            <p:cNvPr id="12" name="Picture 11">
              <a:extLst>
                <a:ext uri="{FF2B5EF4-FFF2-40B4-BE49-F238E27FC236}">
                  <a16:creationId xmlns:a16="http://schemas.microsoft.com/office/drawing/2014/main" id="{F5799FCD-6CDD-4F4A-9CEC-CFA602C5FFA1}"/>
                </a:ext>
              </a:extLst>
            </p:cNvPr>
            <p:cNvPicPr>
              <a:picLocks noChangeAspect="1"/>
            </p:cNvPicPr>
            <p:nvPr/>
          </p:nvPicPr>
          <p:blipFill>
            <a:blip r:embed="rId2"/>
            <a:stretch>
              <a:fillRect/>
            </a:stretch>
          </p:blipFill>
          <p:spPr>
            <a:xfrm>
              <a:off x="4985854" y="2142331"/>
              <a:ext cx="3680063" cy="2798669"/>
            </a:xfrm>
            <a:prstGeom prst="rect">
              <a:avLst/>
            </a:prstGeom>
            <a:solidFill>
              <a:schemeClr val="bg1"/>
            </a:solidFill>
            <a:ln>
              <a:solidFill>
                <a:schemeClr val="tx1"/>
              </a:solidFill>
            </a:ln>
          </p:spPr>
        </p:pic>
        <p:pic>
          <p:nvPicPr>
            <p:cNvPr id="15" name="Picture 14">
              <a:extLst>
                <a:ext uri="{FF2B5EF4-FFF2-40B4-BE49-F238E27FC236}">
                  <a16:creationId xmlns:a16="http://schemas.microsoft.com/office/drawing/2014/main" id="{7AA3B975-AE8E-420E-9156-A6154AD1FCA1}"/>
                </a:ext>
              </a:extLst>
            </p:cNvPr>
            <p:cNvPicPr>
              <a:picLocks noChangeAspect="1"/>
            </p:cNvPicPr>
            <p:nvPr/>
          </p:nvPicPr>
          <p:blipFill>
            <a:blip r:embed="rId3"/>
            <a:stretch>
              <a:fillRect/>
            </a:stretch>
          </p:blipFill>
          <p:spPr>
            <a:xfrm>
              <a:off x="4985854" y="4931670"/>
              <a:ext cx="3680063" cy="1377056"/>
            </a:xfrm>
            <a:prstGeom prst="rect">
              <a:avLst/>
            </a:prstGeom>
            <a:solidFill>
              <a:schemeClr val="bg1"/>
            </a:solidFill>
            <a:ln>
              <a:solidFill>
                <a:schemeClr val="tx1"/>
              </a:solidFill>
            </a:ln>
          </p:spPr>
        </p:pic>
      </p:grpSp>
    </p:spTree>
    <p:extLst>
      <p:ext uri="{BB962C8B-B14F-4D97-AF65-F5344CB8AC3E}">
        <p14:creationId xmlns:p14="http://schemas.microsoft.com/office/powerpoint/2010/main" val="1571746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3134B-E8D8-4B58-BE94-2642BCD3F2C5}"/>
              </a:ext>
            </a:extLst>
          </p:cNvPr>
          <p:cNvSpPr>
            <a:spLocks noGrp="1"/>
          </p:cNvSpPr>
          <p:nvPr>
            <p:ph type="title"/>
          </p:nvPr>
        </p:nvSpPr>
        <p:spPr/>
        <p:txBody>
          <a:bodyPr/>
          <a:lstStyle/>
          <a:p>
            <a:r>
              <a:rPr lang="en-US" b="1" dirty="0"/>
              <a:t>2. </a:t>
            </a:r>
            <a:r>
              <a:rPr lang="en-US" b="1" dirty="0">
                <a:solidFill>
                  <a:prstClr val="black"/>
                </a:solidFill>
                <a:cs typeface="Arial" pitchFamily="34" charset="0"/>
              </a:rPr>
              <a:t>Matrices y bancos de colectores solares</a:t>
            </a:r>
            <a:endParaRPr lang="en-US" dirty="0"/>
          </a:p>
        </p:txBody>
      </p:sp>
      <p:sp>
        <p:nvSpPr>
          <p:cNvPr id="4" name="Rectangle 3">
            <a:extLst>
              <a:ext uri="{FF2B5EF4-FFF2-40B4-BE49-F238E27FC236}">
                <a16:creationId xmlns:a16="http://schemas.microsoft.com/office/drawing/2014/main" id="{81EC34FB-1872-486C-8C8C-8A4AAB1E9A2D}"/>
              </a:ext>
            </a:extLst>
          </p:cNvPr>
          <p:cNvSpPr/>
          <p:nvPr/>
        </p:nvSpPr>
        <p:spPr>
          <a:xfrm>
            <a:off x="432916" y="1557000"/>
            <a:ext cx="7163084" cy="369332"/>
          </a:xfrm>
          <a:prstGeom prst="rect">
            <a:avLst/>
          </a:prstGeom>
        </p:spPr>
        <p:txBody>
          <a:bodyPr wrap="square">
            <a:spAutoFit/>
          </a:bodyPr>
          <a:lstStyle/>
          <a:p>
            <a:pPr marL="285750" indent="-285750">
              <a:buFont typeface="Wingdings" panose="05000000000000000000" pitchFamily="2" charset="2"/>
              <a:buChar char="Ø"/>
            </a:pPr>
            <a:r>
              <a:rPr lang="en-US" b="1" dirty="0"/>
              <a:t>Cálculos de caída de presión en matrices de colectores</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272C787-D6FE-4F44-B9B2-2564FDA33415}"/>
                  </a:ext>
                </a:extLst>
              </p:cNvPr>
              <p:cNvSpPr/>
              <p:nvPr/>
            </p:nvSpPr>
            <p:spPr>
              <a:xfrm>
                <a:off x="252001" y="1917000"/>
                <a:ext cx="8434800" cy="4473532"/>
              </a:xfrm>
              <a:prstGeom prst="rect">
                <a:avLst/>
              </a:prstGeom>
            </p:spPr>
            <p:txBody>
              <a:bodyPr wrap="square">
                <a:spAutoFit/>
              </a:bodyPr>
              <a:lstStyle/>
              <a:p>
                <a:pPr marL="285750" lvl="0" indent="-285750">
                  <a:buFont typeface="Wingdings" panose="05000000000000000000" pitchFamily="2" charset="2"/>
                  <a:buChar char="§"/>
                </a:pPr>
                <a:r>
                  <a:rPr lang="en-US" sz="1600" b="1" dirty="0">
                    <a:solidFill>
                      <a:prstClr val="black"/>
                    </a:solidFill>
                  </a:rPr>
                  <a:t>EN EL CONJUNTO DE COLECTORES. </a:t>
                </a:r>
              </a:p>
              <a:p>
                <a:pPr marL="541338" lvl="1" indent="-285750">
                  <a:buFont typeface="Calibri" panose="020F0502020204030204" pitchFamily="34" charset="0"/>
                  <a:buChar char="–"/>
                </a:pPr>
                <a:r>
                  <a:rPr lang="en-US" sz="1600" dirty="0">
                    <a:solidFill>
                      <a:prstClr val="black"/>
                    </a:solidFill>
                  </a:rPr>
                  <a:t>El caudal nominal para la ingeniería de sistemas pequeños y medianos (aplicaciones residenciales y comerciales, por lo general) es de aproximadamente 50 L/h (</a:t>
                </a:r>
                <a:r>
                  <a:rPr lang="en-US" sz="1600" dirty="0" err="1">
                    <a:solidFill>
                      <a:prstClr val="black"/>
                    </a:solidFill>
                  </a:rPr>
                  <a:t>aprox</a:t>
                </a:r>
                <a:r>
                  <a:rPr lang="en-US" sz="1600" dirty="0">
                    <a:solidFill>
                      <a:prstClr val="black"/>
                    </a:solidFill>
                  </a:rPr>
                  <a:t>. 1 L/min) por colector, lo que da como resultado un </a:t>
                </a:r>
                <a:r>
                  <a:rPr lang="en-US" sz="1600" b="1" dirty="0">
                    <a:solidFill>
                      <a:prstClr val="black"/>
                    </a:solidFill>
                  </a:rPr>
                  <a:t>caudal total del sistema </a:t>
                </a:r>
                <a:r>
                  <a:rPr lang="en-US" sz="1600" dirty="0">
                    <a:solidFill>
                      <a:prstClr val="black"/>
                    </a:solidFill>
                  </a:rPr>
                  <a:t>por fórmula:</a:t>
                </a:r>
              </a:p>
              <a:p>
                <a:pPr marL="895350" lvl="1"/>
                <a:endParaRPr lang="es-ES" sz="1600" b="1" i="1" dirty="0">
                  <a:solidFill>
                    <a:srgbClr val="0070C0"/>
                  </a:solidFill>
                  <a:latin typeface="Cambria Math" panose="02040503050406030204" pitchFamily="18" charset="0"/>
                </a:endParaRPr>
              </a:p>
              <a:p>
                <a:pPr marL="895350" lvl="1"/>
                <a14:m>
                  <m:oMathPara xmlns:m="http://schemas.openxmlformats.org/officeDocument/2006/math">
                    <m:oMathParaPr>
                      <m:jc m:val="left"/>
                    </m:oMathParaPr>
                    <m:oMath xmlns:m="http://schemas.openxmlformats.org/officeDocument/2006/math">
                      <m:sSub>
                        <m:sSubPr>
                          <m:ctrlPr>
                            <a:rPr lang="es-ES" sz="1600" b="1" i="1" smtClean="0">
                              <a:solidFill>
                                <a:srgbClr val="0070C0"/>
                              </a:solidFill>
                              <a:latin typeface="Cambria Math" panose="02040503050406030204" pitchFamily="18" charset="0"/>
                            </a:rPr>
                          </m:ctrlPr>
                        </m:sSubPr>
                        <m:e>
                          <m:r>
                            <a:rPr lang="es-ES" sz="1600" b="1" i="1" smtClean="0">
                              <a:solidFill>
                                <a:srgbClr val="0070C0"/>
                              </a:solidFill>
                              <a:latin typeface="Cambria Math" panose="02040503050406030204" pitchFamily="18" charset="0"/>
                            </a:rPr>
                            <m:t>𝑽</m:t>
                          </m:r>
                        </m:e>
                        <m:sub>
                          <m:r>
                            <a:rPr lang="es-ES" sz="1600" b="1" i="1" smtClean="0">
                              <a:solidFill>
                                <a:srgbClr val="0070C0"/>
                              </a:solidFill>
                              <a:latin typeface="Cambria Math" panose="02040503050406030204" pitchFamily="18" charset="0"/>
                            </a:rPr>
                            <m:t>𝑻</m:t>
                          </m:r>
                        </m:sub>
                      </m:sSub>
                      <m:r>
                        <a:rPr lang="es-ES" sz="1600" b="1" i="1" smtClean="0">
                          <a:solidFill>
                            <a:srgbClr val="0070C0"/>
                          </a:solidFill>
                          <a:latin typeface="Cambria Math" panose="02040503050406030204" pitchFamily="18" charset="0"/>
                        </a:rPr>
                        <m:t>=</m:t>
                      </m:r>
                      <m:sSub>
                        <m:sSubPr>
                          <m:ctrlPr>
                            <a:rPr lang="es-ES" sz="1600" b="1" i="1" smtClean="0">
                              <a:solidFill>
                                <a:srgbClr val="0070C0"/>
                              </a:solidFill>
                              <a:latin typeface="Cambria Math" panose="02040503050406030204" pitchFamily="18" charset="0"/>
                            </a:rPr>
                          </m:ctrlPr>
                        </m:sSubPr>
                        <m:e>
                          <m:r>
                            <a:rPr lang="es-ES" sz="1600" b="1" i="1" smtClean="0">
                              <a:solidFill>
                                <a:srgbClr val="0070C0"/>
                              </a:solidFill>
                              <a:latin typeface="Cambria Math" panose="02040503050406030204" pitchFamily="18" charset="0"/>
                            </a:rPr>
                            <m:t>𝑽</m:t>
                          </m:r>
                        </m:e>
                        <m:sub>
                          <m:r>
                            <a:rPr lang="es-ES" sz="1600" b="1" i="1" smtClean="0">
                              <a:solidFill>
                                <a:srgbClr val="0070C0"/>
                              </a:solidFill>
                              <a:latin typeface="Cambria Math" panose="02040503050406030204" pitchFamily="18" charset="0"/>
                            </a:rPr>
                            <m:t>𝒌</m:t>
                          </m:r>
                          <m:r>
                            <a:rPr lang="es-ES" sz="1600" b="1" i="1" smtClean="0">
                              <a:solidFill>
                                <a:srgbClr val="0070C0"/>
                              </a:solidFill>
                              <a:latin typeface="Cambria Math" panose="02040503050406030204" pitchFamily="18" charset="0"/>
                            </a:rPr>
                            <m:t>, </m:t>
                          </m:r>
                          <m:r>
                            <a:rPr lang="es-ES" sz="1600" b="1" i="1" smtClean="0">
                              <a:solidFill>
                                <a:srgbClr val="0070C0"/>
                              </a:solidFill>
                              <a:latin typeface="Cambria Math" panose="02040503050406030204" pitchFamily="18" charset="0"/>
                            </a:rPr>
                            <m:t>𝑵𝒐𝒎</m:t>
                          </m:r>
                        </m:sub>
                      </m:sSub>
                      <m:r>
                        <a:rPr lang="es-ES" sz="1600" b="1" i="1" smtClean="0">
                          <a:solidFill>
                            <a:srgbClr val="0070C0"/>
                          </a:solidFill>
                          <a:latin typeface="Cambria Math" panose="02040503050406030204" pitchFamily="18" charset="0"/>
                          <a:ea typeface="Cambria Math" panose="02040503050406030204" pitchFamily="18" charset="0"/>
                        </a:rPr>
                        <m:t>×</m:t>
                      </m:r>
                      <m:sSub>
                        <m:sSubPr>
                          <m:ctrlPr>
                            <a:rPr lang="es-ES" sz="1600" b="1" i="1" smtClean="0">
                              <a:solidFill>
                                <a:srgbClr val="0070C0"/>
                              </a:solidFill>
                              <a:latin typeface="Cambria Math" panose="02040503050406030204" pitchFamily="18" charset="0"/>
                              <a:ea typeface="Cambria Math" panose="02040503050406030204" pitchFamily="18" charset="0"/>
                            </a:rPr>
                          </m:ctrlPr>
                        </m:sSubPr>
                        <m:e>
                          <m:r>
                            <a:rPr lang="es-ES" sz="1600" b="1" i="1" smtClean="0">
                              <a:solidFill>
                                <a:srgbClr val="0070C0"/>
                              </a:solidFill>
                              <a:latin typeface="Cambria Math" panose="02040503050406030204" pitchFamily="18" charset="0"/>
                              <a:ea typeface="Cambria Math" panose="02040503050406030204" pitchFamily="18" charset="0"/>
                            </a:rPr>
                            <m:t>𝒏</m:t>
                          </m:r>
                        </m:e>
                        <m:sub>
                          <m:r>
                            <a:rPr lang="es-ES" sz="1600" b="1" i="1" smtClean="0">
                              <a:solidFill>
                                <a:srgbClr val="0070C0"/>
                              </a:solidFill>
                              <a:latin typeface="Cambria Math" panose="02040503050406030204" pitchFamily="18" charset="0"/>
                              <a:ea typeface="Cambria Math" panose="02040503050406030204" pitchFamily="18" charset="0"/>
                            </a:rPr>
                            <m:t>𝒌</m:t>
                          </m:r>
                        </m:sub>
                      </m:sSub>
                    </m:oMath>
                  </m:oMathPara>
                </a14:m>
                <a:endParaRPr lang="en-US" sz="1600" b="1" dirty="0">
                  <a:solidFill>
                    <a:srgbClr val="0070C0"/>
                  </a:solidFill>
                </a:endParaRPr>
              </a:p>
              <a:p>
                <a:pPr marL="255588" lvl="1"/>
                <a:endParaRPr lang="en-US" sz="1200" dirty="0">
                  <a:solidFill>
                    <a:srgbClr val="0070C0"/>
                  </a:solidFill>
                </a:endParaRPr>
              </a:p>
              <a:p>
                <a:pPr marL="255588" lvl="1"/>
                <a:r>
                  <a:rPr lang="en-US" sz="1200" dirty="0">
                    <a:solidFill>
                      <a:srgbClr val="0070C0"/>
                    </a:solidFill>
                  </a:rPr>
                  <a:t>VT = Caudal total del sistema (en L/min)</a:t>
                </a:r>
              </a:p>
              <a:p>
                <a:pPr marL="255588" lvl="1"/>
                <a:r>
                  <a:rPr lang="en-US" sz="1200" dirty="0" err="1">
                    <a:solidFill>
                      <a:srgbClr val="0070C0"/>
                    </a:solidFill>
                  </a:rPr>
                  <a:t>Vk</a:t>
                </a:r>
                <a:r>
                  <a:rPr lang="en-US" sz="1200" baseline="-25000" dirty="0" err="1">
                    <a:solidFill>
                      <a:srgbClr val="0070C0"/>
                    </a:solidFill>
                  </a:rPr>
                  <a:t>,Nom</a:t>
                </a:r>
                <a:r>
                  <a:rPr lang="en-US" sz="1200" dirty="0">
                    <a:solidFill>
                      <a:srgbClr val="0070C0"/>
                    </a:solidFill>
                  </a:rPr>
                  <a:t> = Caudal nominal del colector (en L/min). </a:t>
                </a:r>
              </a:p>
              <a:p>
                <a:pPr marL="255588" lvl="1"/>
                <a:r>
                  <a:rPr lang="en-US" sz="1200" dirty="0">
                    <a:solidFill>
                      <a:srgbClr val="0070C0"/>
                    </a:solidFill>
                  </a:rPr>
                  <a:t>                Datos de la hoja de datos del colector</a:t>
                </a:r>
              </a:p>
              <a:p>
                <a:pPr marL="255588" lvl="1"/>
                <a:r>
                  <a:rPr lang="en-US" sz="1200" dirty="0" err="1">
                    <a:solidFill>
                      <a:srgbClr val="0070C0"/>
                    </a:solidFill>
                  </a:rPr>
                  <a:t>Nk</a:t>
                </a:r>
                <a:r>
                  <a:rPr lang="en-US" sz="1200" dirty="0">
                    <a:solidFill>
                      <a:srgbClr val="0070C0"/>
                    </a:solidFill>
                  </a:rPr>
                  <a:t> = Número de colectores que forman el conjunto</a:t>
                </a:r>
              </a:p>
              <a:p>
                <a:pPr marL="255588" lvl="1"/>
                <a:endParaRPr lang="en-US" sz="1600" dirty="0">
                  <a:solidFill>
                    <a:prstClr val="black"/>
                  </a:solidFill>
                </a:endParaRPr>
              </a:p>
              <a:p>
                <a:pPr marL="541338" lvl="1" indent="-285750">
                  <a:buFont typeface="Calibri" panose="020F0502020204030204" pitchFamily="34" charset="0"/>
                  <a:buChar char="–"/>
                </a:pPr>
                <a:r>
                  <a:rPr lang="en-US" sz="1600" dirty="0">
                    <a:solidFill>
                      <a:prstClr val="black"/>
                    </a:solidFill>
                  </a:rPr>
                  <a:t>Un caudal entre un 10% y un 15% más bajo (a plena velocidad de la bomba) no suele dar lugar a reducciones significativas del rendimiento. Sin embargo, debe evitarse el uso de caudales más altos para minimizar la cantidad de energía adicional requerida por la bomba del circuito solar.</a:t>
                </a:r>
              </a:p>
              <a:p>
                <a:pPr marL="541338" lvl="1" indent="-285750">
                  <a:buFont typeface="Calibri" panose="020F0502020204030204" pitchFamily="34" charset="0"/>
                  <a:buChar char="–"/>
                </a:pPr>
                <a:r>
                  <a:rPr lang="en-US" sz="1600" b="1" dirty="0">
                    <a:solidFill>
                      <a:prstClr val="black"/>
                    </a:solidFill>
                  </a:rPr>
                  <a:t>Ejemplo. </a:t>
                </a:r>
                <a:r>
                  <a:rPr lang="en-US" sz="1600" dirty="0">
                    <a:solidFill>
                      <a:prstClr val="black"/>
                    </a:solidFill>
                  </a:rPr>
                  <a:t>En</a:t>
                </a:r>
                <a:r>
                  <a:rPr lang="en-US" sz="1600" b="1" dirty="0">
                    <a:solidFill>
                      <a:prstClr val="black"/>
                    </a:solidFill>
                  </a:rPr>
                  <a:t> </a:t>
                </a:r>
                <a:r>
                  <a:rPr lang="en-US" sz="1600" dirty="0">
                    <a:solidFill>
                      <a:prstClr val="black"/>
                    </a:solidFill>
                  </a:rPr>
                  <a:t>una fila con 4 colectores solares FPC-A26 (caudal nominal 1,6 L/min), el caudal total del sistema será VT = 1,6 L/min x 4 = 6,4 L/min. El tamaño de las tuberías de alimentación y retorno debe elegirse en consecuencia.</a:t>
                </a:r>
              </a:p>
            </p:txBody>
          </p:sp>
        </mc:Choice>
        <mc:Fallback xmlns="">
          <p:sp>
            <p:nvSpPr>
              <p:cNvPr id="5" name="Rectangle 4">
                <a:extLst>
                  <a:ext uri="{FF2B5EF4-FFF2-40B4-BE49-F238E27FC236}">
                    <a16:creationId xmlns:a16="http://schemas.microsoft.com/office/drawing/2014/main" id="{1272C787-D6FE-4F44-B9B2-2564FDA33415}"/>
                  </a:ext>
                </a:extLst>
              </p:cNvPr>
              <p:cNvSpPr>
                <a:spLocks noRot="1" noChangeAspect="1" noMove="1" noResize="1" noEditPoints="1" noAdjustHandles="1" noChangeArrowheads="1" noChangeShapeType="1" noTextEdit="1"/>
              </p:cNvSpPr>
              <p:nvPr/>
            </p:nvSpPr>
            <p:spPr>
              <a:xfrm>
                <a:off x="252001" y="1917000"/>
                <a:ext cx="8434800" cy="4473532"/>
              </a:xfrm>
              <a:prstGeom prst="rect">
                <a:avLst/>
              </a:prstGeom>
              <a:blipFill>
                <a:blip r:embed="rId2"/>
                <a:stretch>
                  <a:fillRect l="-289" t="-409" b="-817"/>
                </a:stretch>
              </a:blipFill>
            </p:spPr>
            <p:txBody>
              <a:bodyPr/>
              <a:lstStyle/>
              <a:p>
                <a:r>
                  <a:rPr lang="es-ES">
                    <a:noFill/>
                  </a:rPr>
                  <a:t> </a:t>
                </a:r>
              </a:p>
            </p:txBody>
          </p:sp>
        </mc:Fallback>
      </mc:AlternateContent>
      <p:pic>
        <p:nvPicPr>
          <p:cNvPr id="7" name="Picture 6">
            <a:extLst>
              <a:ext uri="{FF2B5EF4-FFF2-40B4-BE49-F238E27FC236}">
                <a16:creationId xmlns:a16="http://schemas.microsoft.com/office/drawing/2014/main" id="{C13C8485-07DD-40AB-B42B-9171066A8B3E}"/>
              </a:ext>
            </a:extLst>
          </p:cNvPr>
          <p:cNvPicPr>
            <a:picLocks noChangeAspect="1"/>
          </p:cNvPicPr>
          <p:nvPr/>
        </p:nvPicPr>
        <p:blipFill>
          <a:blip r:embed="rId3"/>
          <a:stretch>
            <a:fillRect/>
          </a:stretch>
        </p:blipFill>
        <p:spPr>
          <a:xfrm>
            <a:off x="4161225" y="2997000"/>
            <a:ext cx="4514463" cy="1558545"/>
          </a:xfrm>
          <a:prstGeom prst="rect">
            <a:avLst/>
          </a:prstGeom>
          <a:solidFill>
            <a:schemeClr val="bg1"/>
          </a:solidFill>
          <a:ln>
            <a:solidFill>
              <a:schemeClr val="tx1"/>
            </a:solidFill>
          </a:ln>
        </p:spPr>
      </p:pic>
      <p:sp>
        <p:nvSpPr>
          <p:cNvPr id="8" name="Rectangle 7">
            <a:extLst>
              <a:ext uri="{FF2B5EF4-FFF2-40B4-BE49-F238E27FC236}">
                <a16:creationId xmlns:a16="http://schemas.microsoft.com/office/drawing/2014/main" id="{191CD2AE-325B-4D40-8F8A-014A3AB84E8B}"/>
              </a:ext>
            </a:extLst>
          </p:cNvPr>
          <p:cNvSpPr/>
          <p:nvPr/>
        </p:nvSpPr>
        <p:spPr>
          <a:xfrm>
            <a:off x="7629750" y="2781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2833366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F26D8-F903-4843-B63F-D070BCCA132F}"/>
              </a:ext>
            </a:extLst>
          </p:cNvPr>
          <p:cNvSpPr>
            <a:spLocks noGrp="1"/>
          </p:cNvSpPr>
          <p:nvPr>
            <p:ph type="title"/>
          </p:nvPr>
        </p:nvSpPr>
        <p:spPr/>
        <p:txBody>
          <a:bodyPr/>
          <a:lstStyle/>
          <a:p>
            <a:r>
              <a:rPr lang="en-US" b="1" dirty="0"/>
              <a:t>2. </a:t>
            </a:r>
            <a:r>
              <a:rPr lang="en-US" b="1" dirty="0">
                <a:solidFill>
                  <a:prstClr val="black"/>
                </a:solidFill>
                <a:cs typeface="Arial" pitchFamily="34" charset="0"/>
              </a:rPr>
              <a:t>Matrices y bancos de colectores solares</a:t>
            </a:r>
            <a:endParaRPr lang="en-US" dirty="0"/>
          </a:p>
        </p:txBody>
      </p:sp>
      <p:sp>
        <p:nvSpPr>
          <p:cNvPr id="4" name="Rectangle 3">
            <a:extLst>
              <a:ext uri="{FF2B5EF4-FFF2-40B4-BE49-F238E27FC236}">
                <a16:creationId xmlns:a16="http://schemas.microsoft.com/office/drawing/2014/main" id="{14AD085A-489F-4AC9-8E8B-3F62B4FEBEF1}"/>
              </a:ext>
            </a:extLst>
          </p:cNvPr>
          <p:cNvSpPr/>
          <p:nvPr/>
        </p:nvSpPr>
        <p:spPr>
          <a:xfrm>
            <a:off x="432916" y="1485000"/>
            <a:ext cx="6371084" cy="369332"/>
          </a:xfrm>
          <a:prstGeom prst="rect">
            <a:avLst/>
          </a:prstGeom>
        </p:spPr>
        <p:txBody>
          <a:bodyPr wrap="square">
            <a:spAutoFit/>
          </a:bodyPr>
          <a:lstStyle/>
          <a:p>
            <a:pPr marL="285750" indent="-285750">
              <a:buFont typeface="Wingdings" panose="05000000000000000000" pitchFamily="2" charset="2"/>
              <a:buChar char="Ø"/>
            </a:pPr>
            <a:r>
              <a:rPr lang="en-US" b="1" dirty="0"/>
              <a:t>Cálculos de caída de presión en matrices de colectores</a:t>
            </a:r>
          </a:p>
        </p:txBody>
      </p:sp>
      <p:sp>
        <p:nvSpPr>
          <p:cNvPr id="5" name="Rectangle 4">
            <a:extLst>
              <a:ext uri="{FF2B5EF4-FFF2-40B4-BE49-F238E27FC236}">
                <a16:creationId xmlns:a16="http://schemas.microsoft.com/office/drawing/2014/main" id="{A813565E-500D-4B76-962A-C932CB8F0632}"/>
              </a:ext>
            </a:extLst>
          </p:cNvPr>
          <p:cNvSpPr/>
          <p:nvPr/>
        </p:nvSpPr>
        <p:spPr>
          <a:xfrm>
            <a:off x="108001" y="1917000"/>
            <a:ext cx="4068370" cy="3293209"/>
          </a:xfrm>
          <a:prstGeom prst="rect">
            <a:avLst/>
          </a:prstGeom>
        </p:spPr>
        <p:txBody>
          <a:bodyPr wrap="square">
            <a:spAutoFit/>
          </a:bodyPr>
          <a:lstStyle/>
          <a:p>
            <a:pPr marL="285750" lvl="0" indent="-285750">
              <a:buFont typeface="Wingdings" panose="05000000000000000000" pitchFamily="2" charset="2"/>
              <a:buChar char="§"/>
            </a:pPr>
            <a:r>
              <a:rPr lang="en-US" sz="1600" b="1" dirty="0">
                <a:solidFill>
                  <a:srgbClr val="FF0000"/>
                </a:solidFill>
              </a:rPr>
              <a:t>GOTA DE PRESIÓN</a:t>
            </a:r>
            <a:r>
              <a:rPr lang="en-US" sz="1600" b="1" dirty="0">
                <a:solidFill>
                  <a:prstClr val="black"/>
                </a:solidFill>
              </a:rPr>
              <a:t>. UN COLECTOR</a:t>
            </a:r>
          </a:p>
          <a:p>
            <a:pPr marL="541338" lvl="1" indent="-285750">
              <a:buFont typeface="Calibri" panose="020F0502020204030204" pitchFamily="34" charset="0"/>
              <a:buChar char="–"/>
            </a:pPr>
            <a:r>
              <a:rPr lang="en-US" sz="1600" b="1" dirty="0"/>
              <a:t>La altura</a:t>
            </a:r>
            <a:r>
              <a:rPr lang="en-US" sz="1600" dirty="0"/>
              <a:t> es la altura dada por la bomba al HTF y se mide en metros de columna de líquido o simplemente indicada en metros (m). Las unidades </a:t>
            </a:r>
            <a:r>
              <a:rPr lang="en-US" sz="1600" dirty="0">
                <a:solidFill>
                  <a:srgbClr val="FF0000"/>
                </a:solidFill>
              </a:rPr>
              <a:t>imperiales </a:t>
            </a:r>
            <a:r>
              <a:rPr lang="en-US" sz="1600" dirty="0"/>
              <a:t>son pies o pulgadas de columna de agua. </a:t>
            </a:r>
          </a:p>
          <a:p>
            <a:pPr marL="541338" lvl="1" indent="-285750">
              <a:buFont typeface="Calibri" panose="020F0502020204030204" pitchFamily="34" charset="0"/>
              <a:buChar char="–"/>
            </a:pPr>
            <a:r>
              <a:rPr lang="en-US" sz="1600" dirty="0"/>
              <a:t>La cabeza dada es independiente del fluido: diferentes fluidos con diferentes densidades son todos levantados a la misma altura. La </a:t>
            </a:r>
            <a:r>
              <a:rPr lang="en-US" sz="1600" b="1" dirty="0"/>
              <a:t>caída de presión se expresa a menudo como una pérdida de carga, </a:t>
            </a:r>
            <a:r>
              <a:rPr lang="en-US" sz="1600" dirty="0"/>
              <a:t>que depende directamente de los caudales. </a:t>
            </a:r>
          </a:p>
        </p:txBody>
      </p:sp>
      <p:sp>
        <p:nvSpPr>
          <p:cNvPr id="9" name="Rectangle 8">
            <a:extLst>
              <a:ext uri="{FF2B5EF4-FFF2-40B4-BE49-F238E27FC236}">
                <a16:creationId xmlns:a16="http://schemas.microsoft.com/office/drawing/2014/main" id="{0FF65983-AF12-473A-BB2C-4E1EEAE1F9D8}"/>
              </a:ext>
            </a:extLst>
          </p:cNvPr>
          <p:cNvSpPr/>
          <p:nvPr/>
        </p:nvSpPr>
        <p:spPr>
          <a:xfrm>
            <a:off x="108001" y="5090150"/>
            <a:ext cx="8555905" cy="1323439"/>
          </a:xfrm>
          <a:prstGeom prst="rect">
            <a:avLst/>
          </a:prstGeom>
        </p:spPr>
        <p:txBody>
          <a:bodyPr wrap="square">
            <a:spAutoFit/>
          </a:bodyPr>
          <a:lstStyle/>
          <a:p>
            <a:pPr marL="541338" lvl="1" indent="-285750">
              <a:buFont typeface="Calibri" panose="020F0502020204030204" pitchFamily="34" charset="0"/>
              <a:buChar char="–"/>
            </a:pPr>
            <a:r>
              <a:rPr lang="en-US" sz="1600" dirty="0"/>
              <a:t>Los aumentos de caudal son causados por reducciones en las tuberías, lo que indica una mayor resistencia al flujo.</a:t>
            </a:r>
            <a:endParaRPr lang="en-US" sz="1600" dirty="0">
              <a:solidFill>
                <a:prstClr val="black"/>
              </a:solidFill>
            </a:endParaRPr>
          </a:p>
          <a:p>
            <a:pPr marL="541338" lvl="1" indent="-285750">
              <a:buFont typeface="Calibri" panose="020F0502020204030204" pitchFamily="34" charset="0"/>
              <a:buChar char="–"/>
            </a:pPr>
            <a:r>
              <a:rPr lang="en-US" sz="1600" dirty="0">
                <a:solidFill>
                  <a:prstClr val="black"/>
                </a:solidFill>
              </a:rPr>
              <a:t>Con caudales nominales, la pérdida de carga en un solo colector se mantiene baja por diseño, pero muchos colectores conectados en fila tienen valores mayores asociados, quizás significativos.</a:t>
            </a:r>
          </a:p>
        </p:txBody>
      </p:sp>
      <p:pic>
        <p:nvPicPr>
          <p:cNvPr id="11" name="Picture 10">
            <a:extLst>
              <a:ext uri="{FF2B5EF4-FFF2-40B4-BE49-F238E27FC236}">
                <a16:creationId xmlns:a16="http://schemas.microsoft.com/office/drawing/2014/main" id="{6868079E-24FF-408A-A0B0-70CDC90E08DC}"/>
              </a:ext>
            </a:extLst>
          </p:cNvPr>
          <p:cNvPicPr>
            <a:picLocks noChangeAspect="1"/>
          </p:cNvPicPr>
          <p:nvPr/>
        </p:nvPicPr>
        <p:blipFill>
          <a:blip r:embed="rId2"/>
          <a:stretch>
            <a:fillRect/>
          </a:stretch>
        </p:blipFill>
        <p:spPr>
          <a:xfrm>
            <a:off x="4204138" y="1845000"/>
            <a:ext cx="4459768" cy="3219952"/>
          </a:xfrm>
          <a:prstGeom prst="rect">
            <a:avLst/>
          </a:prstGeom>
          <a:solidFill>
            <a:schemeClr val="bg1"/>
          </a:solidFill>
          <a:ln>
            <a:solidFill>
              <a:schemeClr val="tx1"/>
            </a:solidFill>
          </a:ln>
        </p:spPr>
      </p:pic>
      <p:sp>
        <p:nvSpPr>
          <p:cNvPr id="13" name="Rectangle 12">
            <a:extLst>
              <a:ext uri="{FF2B5EF4-FFF2-40B4-BE49-F238E27FC236}">
                <a16:creationId xmlns:a16="http://schemas.microsoft.com/office/drawing/2014/main" id="{1072A226-6440-4573-AC4C-0BB90373A193}"/>
              </a:ext>
            </a:extLst>
          </p:cNvPr>
          <p:cNvSpPr/>
          <p:nvPr/>
        </p:nvSpPr>
        <p:spPr>
          <a:xfrm>
            <a:off x="7468390" y="1598573"/>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9567139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2FE36-053A-4C29-8049-177C7C14447D}"/>
              </a:ext>
            </a:extLst>
          </p:cNvPr>
          <p:cNvSpPr>
            <a:spLocks noGrp="1"/>
          </p:cNvSpPr>
          <p:nvPr>
            <p:ph type="title"/>
          </p:nvPr>
        </p:nvSpPr>
        <p:spPr/>
        <p:txBody>
          <a:bodyPr/>
          <a:lstStyle/>
          <a:p>
            <a:r>
              <a:rPr lang="en-US" b="1" dirty="0"/>
              <a:t>2. </a:t>
            </a:r>
            <a:r>
              <a:rPr lang="en-US" b="1" dirty="0">
                <a:solidFill>
                  <a:prstClr val="black"/>
                </a:solidFill>
                <a:cs typeface="Arial" pitchFamily="34" charset="0"/>
              </a:rPr>
              <a:t>Matrices y bancos de colectores solares</a:t>
            </a:r>
            <a:endParaRPr lang="en-US" dirty="0"/>
          </a:p>
        </p:txBody>
      </p:sp>
      <p:sp>
        <p:nvSpPr>
          <p:cNvPr id="4" name="Rectangle 3">
            <a:extLst>
              <a:ext uri="{FF2B5EF4-FFF2-40B4-BE49-F238E27FC236}">
                <a16:creationId xmlns:a16="http://schemas.microsoft.com/office/drawing/2014/main" id="{8505A01D-9A06-4784-A406-9F8AB0E12CEB}"/>
              </a:ext>
            </a:extLst>
          </p:cNvPr>
          <p:cNvSpPr/>
          <p:nvPr/>
        </p:nvSpPr>
        <p:spPr>
          <a:xfrm>
            <a:off x="432916" y="1557000"/>
            <a:ext cx="5939084" cy="369332"/>
          </a:xfrm>
          <a:prstGeom prst="rect">
            <a:avLst/>
          </a:prstGeom>
        </p:spPr>
        <p:txBody>
          <a:bodyPr wrap="square">
            <a:spAutoFit/>
          </a:bodyPr>
          <a:lstStyle/>
          <a:p>
            <a:pPr marL="285750" indent="-285750">
              <a:buFont typeface="Wingdings" panose="05000000000000000000" pitchFamily="2" charset="2"/>
              <a:buChar char="Ø"/>
            </a:pPr>
            <a:r>
              <a:rPr lang="en-US" b="1" dirty="0"/>
              <a:t>Cálculos de caída de presión en matrices de colectores</a:t>
            </a:r>
          </a:p>
        </p:txBody>
      </p:sp>
      <p:sp>
        <p:nvSpPr>
          <p:cNvPr id="5" name="Rectangle 4">
            <a:extLst>
              <a:ext uri="{FF2B5EF4-FFF2-40B4-BE49-F238E27FC236}">
                <a16:creationId xmlns:a16="http://schemas.microsoft.com/office/drawing/2014/main" id="{18442BC8-DD70-4662-9F2A-A6B4BC31D2A9}"/>
              </a:ext>
            </a:extLst>
          </p:cNvPr>
          <p:cNvSpPr/>
          <p:nvPr/>
        </p:nvSpPr>
        <p:spPr>
          <a:xfrm>
            <a:off x="0" y="1989000"/>
            <a:ext cx="5003999" cy="4031873"/>
          </a:xfrm>
          <a:prstGeom prst="rect">
            <a:avLst/>
          </a:prstGeom>
        </p:spPr>
        <p:txBody>
          <a:bodyPr wrap="square">
            <a:spAutoFit/>
          </a:bodyPr>
          <a:lstStyle/>
          <a:p>
            <a:pPr marL="285750" lvl="0" indent="-285750">
              <a:buFont typeface="Wingdings" panose="05000000000000000000" pitchFamily="2" charset="2"/>
              <a:buChar char="§"/>
            </a:pPr>
            <a:r>
              <a:rPr lang="en-US" sz="1600" b="1" dirty="0">
                <a:solidFill>
                  <a:prstClr val="black"/>
                </a:solidFill>
              </a:rPr>
              <a:t>PÉRDIDA DE CARGA EN UNA FILA DE COLECTORES</a:t>
            </a:r>
          </a:p>
          <a:p>
            <a:pPr marL="541338" lvl="1" indent="-285750">
              <a:buFont typeface="Calibri" panose="020F0502020204030204" pitchFamily="34" charset="0"/>
              <a:buChar char="–"/>
            </a:pPr>
            <a:r>
              <a:rPr lang="en-US" sz="1600" dirty="0"/>
              <a:t>La caída de presión de una fila de colectores aumenta con el número de colectores. Y la caída de presión en el panel solar aumenta con el número de filas y conexiones (en serie o en paralelo).</a:t>
            </a:r>
          </a:p>
          <a:p>
            <a:pPr marL="541338" lvl="1" indent="-285750">
              <a:buFont typeface="Calibri" panose="020F0502020204030204" pitchFamily="34" charset="0"/>
              <a:buChar char="–"/>
            </a:pPr>
            <a:r>
              <a:rPr lang="en-US" sz="1600" dirty="0"/>
              <a:t>Los fabricantes dan a menudo la </a:t>
            </a:r>
            <a:r>
              <a:rPr lang="en-US" sz="1600" b="1" dirty="0"/>
              <a:t>caída de presión de las filas</a:t>
            </a:r>
            <a:r>
              <a:rPr lang="en-US" sz="1600" dirty="0"/>
              <a:t>, incluyendo los accesorios de conexión y las válvulas, el tipo y la temperatura del HTF, el estilo de instalación, etc. Todo esto sujeto al número de colectores por fila.</a:t>
            </a:r>
          </a:p>
          <a:p>
            <a:pPr marL="541338" lvl="1" indent="-285750">
              <a:buFont typeface="Calibri" panose="020F0502020204030204" pitchFamily="34" charset="0"/>
              <a:buChar char="–"/>
            </a:pPr>
            <a:r>
              <a:rPr lang="en-US" sz="1600" dirty="0"/>
              <a:t>Cuanto mayor sea el caudal/(número de filas), mayor será la caída de presión. En cualquier caso, no se supera el número máximo de colectores por fila (10).</a:t>
            </a:r>
          </a:p>
          <a:p>
            <a:pPr marL="541338" lvl="1" indent="-285750">
              <a:buFont typeface="Calibri" panose="020F0502020204030204" pitchFamily="34" charset="0"/>
              <a:buChar char="–"/>
            </a:pPr>
            <a:r>
              <a:rPr lang="en-US" sz="1600" dirty="0"/>
              <a:t>Si falta esta información, debe ser diseñada en base a los elementos del sistema.</a:t>
            </a:r>
          </a:p>
        </p:txBody>
      </p:sp>
      <p:pic>
        <p:nvPicPr>
          <p:cNvPr id="6" name="Picture 5">
            <a:extLst>
              <a:ext uri="{FF2B5EF4-FFF2-40B4-BE49-F238E27FC236}">
                <a16:creationId xmlns:a16="http://schemas.microsoft.com/office/drawing/2014/main" id="{70C595F8-8465-4EC4-A3FE-8AC6CEE62AA2}"/>
              </a:ext>
            </a:extLst>
          </p:cNvPr>
          <p:cNvPicPr>
            <a:picLocks noChangeAspect="1"/>
          </p:cNvPicPr>
          <p:nvPr/>
        </p:nvPicPr>
        <p:blipFill>
          <a:blip r:embed="rId2"/>
          <a:stretch>
            <a:fillRect/>
          </a:stretch>
        </p:blipFill>
        <p:spPr>
          <a:xfrm>
            <a:off x="5097367" y="1943175"/>
            <a:ext cx="3794633" cy="4365550"/>
          </a:xfrm>
          <a:prstGeom prst="rect">
            <a:avLst/>
          </a:prstGeom>
          <a:solidFill>
            <a:schemeClr val="bg1"/>
          </a:solidFill>
          <a:ln>
            <a:solidFill>
              <a:schemeClr val="tx1"/>
            </a:solidFill>
          </a:ln>
        </p:spPr>
      </p:pic>
      <p:sp>
        <p:nvSpPr>
          <p:cNvPr id="7" name="Rectangle 6">
            <a:extLst>
              <a:ext uri="{FF2B5EF4-FFF2-40B4-BE49-F238E27FC236}">
                <a16:creationId xmlns:a16="http://schemas.microsoft.com/office/drawing/2014/main" id="{77569C11-0B77-4928-8C9C-AA299290C2CD}"/>
              </a:ext>
            </a:extLst>
          </p:cNvPr>
          <p:cNvSpPr/>
          <p:nvPr/>
        </p:nvSpPr>
        <p:spPr>
          <a:xfrm>
            <a:off x="6774791" y="1557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14675481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84B801-0098-43F4-9816-A7907D91DDAE}"/>
              </a:ext>
            </a:extLst>
          </p:cNvPr>
          <p:cNvPicPr>
            <a:picLocks noChangeAspect="1"/>
          </p:cNvPicPr>
          <p:nvPr/>
        </p:nvPicPr>
        <p:blipFill>
          <a:blip r:embed="rId2"/>
          <a:stretch>
            <a:fillRect/>
          </a:stretch>
        </p:blipFill>
        <p:spPr>
          <a:xfrm>
            <a:off x="4210788" y="2853692"/>
            <a:ext cx="4453366" cy="3452058"/>
          </a:xfrm>
          <a:prstGeom prst="rect">
            <a:avLst/>
          </a:prstGeom>
          <a:solidFill>
            <a:schemeClr val="bg1"/>
          </a:solidFill>
          <a:ln>
            <a:solidFill>
              <a:schemeClr val="tx1"/>
            </a:solidFill>
          </a:ln>
        </p:spPr>
      </p:pic>
      <p:sp>
        <p:nvSpPr>
          <p:cNvPr id="2" name="Title 1">
            <a:extLst>
              <a:ext uri="{FF2B5EF4-FFF2-40B4-BE49-F238E27FC236}">
                <a16:creationId xmlns:a16="http://schemas.microsoft.com/office/drawing/2014/main" id="{747F6BAB-9DA9-4A3A-8F36-57759956C873}"/>
              </a:ext>
            </a:extLst>
          </p:cNvPr>
          <p:cNvSpPr>
            <a:spLocks noGrp="1"/>
          </p:cNvSpPr>
          <p:nvPr>
            <p:ph type="title"/>
          </p:nvPr>
        </p:nvSpPr>
        <p:spPr/>
        <p:txBody>
          <a:bodyPr/>
          <a:lstStyle/>
          <a:p>
            <a:r>
              <a:rPr lang="en-US" b="1" dirty="0"/>
              <a:t>2. </a:t>
            </a:r>
            <a:r>
              <a:rPr lang="en-US" b="1" dirty="0">
                <a:solidFill>
                  <a:prstClr val="black"/>
                </a:solidFill>
                <a:cs typeface="Arial" pitchFamily="34" charset="0"/>
              </a:rPr>
              <a:t>Matrices y bancos de colectores solares</a:t>
            </a:r>
            <a:endParaRPr lang="en-US" dirty="0"/>
          </a:p>
        </p:txBody>
      </p:sp>
      <p:sp>
        <p:nvSpPr>
          <p:cNvPr id="4" name="Rectangle 3">
            <a:extLst>
              <a:ext uri="{FF2B5EF4-FFF2-40B4-BE49-F238E27FC236}">
                <a16:creationId xmlns:a16="http://schemas.microsoft.com/office/drawing/2014/main" id="{EABA06C5-6131-4158-8771-C57F866CE0A1}"/>
              </a:ext>
            </a:extLst>
          </p:cNvPr>
          <p:cNvSpPr/>
          <p:nvPr/>
        </p:nvSpPr>
        <p:spPr>
          <a:xfrm>
            <a:off x="432916" y="1485000"/>
            <a:ext cx="6707088" cy="369332"/>
          </a:xfrm>
          <a:prstGeom prst="rect">
            <a:avLst/>
          </a:prstGeom>
        </p:spPr>
        <p:txBody>
          <a:bodyPr wrap="square">
            <a:spAutoFit/>
          </a:bodyPr>
          <a:lstStyle/>
          <a:p>
            <a:pPr marL="285750" indent="-285750">
              <a:buFont typeface="Wingdings" panose="05000000000000000000" pitchFamily="2" charset="2"/>
              <a:buChar char="Ø"/>
            </a:pPr>
            <a:r>
              <a:rPr lang="en-US" b="1" dirty="0"/>
              <a:t>Cálculos de caída de presión en matrices de colectores</a:t>
            </a:r>
          </a:p>
        </p:txBody>
      </p:sp>
      <p:sp>
        <p:nvSpPr>
          <p:cNvPr id="5" name="Rectangle 4">
            <a:extLst>
              <a:ext uri="{FF2B5EF4-FFF2-40B4-BE49-F238E27FC236}">
                <a16:creationId xmlns:a16="http://schemas.microsoft.com/office/drawing/2014/main" id="{123E71FD-B38F-4809-B0A8-C0A47611A695}"/>
              </a:ext>
            </a:extLst>
          </p:cNvPr>
          <p:cNvSpPr/>
          <p:nvPr/>
        </p:nvSpPr>
        <p:spPr>
          <a:xfrm>
            <a:off x="107999" y="1845000"/>
            <a:ext cx="8928001" cy="1077218"/>
          </a:xfrm>
          <a:prstGeom prst="rect">
            <a:avLst/>
          </a:prstGeom>
        </p:spPr>
        <p:txBody>
          <a:bodyPr wrap="square">
            <a:spAutoFit/>
          </a:bodyPr>
          <a:lstStyle/>
          <a:p>
            <a:pPr marL="285750" lvl="0" indent="-285750">
              <a:buFont typeface="Wingdings" panose="05000000000000000000" pitchFamily="2" charset="2"/>
              <a:buChar char="§"/>
            </a:pPr>
            <a:r>
              <a:rPr lang="en-US" sz="1600" b="1" dirty="0">
                <a:solidFill>
                  <a:prstClr val="black"/>
                </a:solidFill>
              </a:rPr>
              <a:t>PÉRDIDA DE CARGA EN FILAS DE COLECTORES CONECTADAS EN PARALELO</a:t>
            </a:r>
          </a:p>
          <a:p>
            <a:pPr marL="541338" lvl="1" indent="-285750">
              <a:buFont typeface="Calibri" panose="020F0502020204030204" pitchFamily="34" charset="0"/>
              <a:buChar char="–"/>
            </a:pPr>
            <a:r>
              <a:rPr lang="en-US" sz="1600" dirty="0"/>
              <a:t>La caída de presión del conjunto resulta del total de los valores de caída de presión de la red de tuberías hasta una hilera de colectores y de </a:t>
            </a:r>
            <a:r>
              <a:rPr lang="en-US" sz="1600" b="1" dirty="0"/>
              <a:t>la caída de presión de una hilera individual de colectores</a:t>
            </a:r>
            <a:r>
              <a:rPr lang="en-US" sz="1600" dirty="0"/>
              <a:t>.</a:t>
            </a:r>
          </a:p>
        </p:txBody>
      </p:sp>
      <p:sp>
        <p:nvSpPr>
          <p:cNvPr id="6" name="Rectangle 5">
            <a:extLst>
              <a:ext uri="{FF2B5EF4-FFF2-40B4-BE49-F238E27FC236}">
                <a16:creationId xmlns:a16="http://schemas.microsoft.com/office/drawing/2014/main" id="{EE15DDC4-5DDA-4D7A-98D7-74A6939ADCAC}"/>
              </a:ext>
            </a:extLst>
          </p:cNvPr>
          <p:cNvSpPr/>
          <p:nvPr/>
        </p:nvSpPr>
        <p:spPr>
          <a:xfrm>
            <a:off x="7524000" y="2781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B923D416-C824-4F19-AA36-0A34A532A55B}"/>
                  </a:ext>
                </a:extLst>
              </p:cNvPr>
              <p:cNvSpPr/>
              <p:nvPr/>
            </p:nvSpPr>
            <p:spPr>
              <a:xfrm>
                <a:off x="108000" y="2819997"/>
                <a:ext cx="4102787" cy="3315780"/>
              </a:xfrm>
              <a:prstGeom prst="rect">
                <a:avLst/>
              </a:prstGeom>
            </p:spPr>
            <p:txBody>
              <a:bodyPr wrap="square">
                <a:spAutoFit/>
              </a:bodyPr>
              <a:lstStyle/>
              <a:p>
                <a:pPr marL="541338" lvl="0" indent="-285750">
                  <a:buFont typeface="Calibri" panose="020F0502020204030204" pitchFamily="34" charset="0"/>
                  <a:buChar char="–"/>
                </a:pPr>
                <a:r>
                  <a:rPr lang="en-US" sz="1600" dirty="0">
                    <a:solidFill>
                      <a:prstClr val="black"/>
                    </a:solidFill>
                  </a:rPr>
                  <a:t>Tenga en cuenta que el caudal real a través de los colectores individuales corresponde al caudal nominal del colector 0,83 L/min (50 L/h).</a:t>
                </a:r>
              </a:p>
              <a:p>
                <a:pPr marL="541338" lvl="0" indent="-285750">
                  <a:buFont typeface="Calibri" panose="020F0502020204030204" pitchFamily="34" charset="0"/>
                  <a:buChar char="–"/>
                </a:pPr>
                <a:r>
                  <a:rPr lang="en-US" sz="1600" dirty="0">
                    <a:solidFill>
                      <a:prstClr val="black"/>
                    </a:solidFill>
                  </a:rPr>
                  <a:t>Eso es:</a:t>
                </a:r>
              </a:p>
              <a:p>
                <a:pPr marL="255588" lvl="0"/>
                <a14:m>
                  <m:oMath xmlns:m="http://schemas.openxmlformats.org/officeDocument/2006/math">
                    <m:r>
                      <a:rPr lang="en-US" sz="1600" b="1" dirty="0">
                        <a:solidFill>
                          <a:srgbClr val="0070C0"/>
                        </a:solidFill>
                        <a:latin typeface="Cambria Math" panose="02040503050406030204" pitchFamily="18" charset="0"/>
                      </a:rPr>
                      <m:t>∆</m:t>
                    </m:r>
                    <m:sSub>
                      <m:sSubPr>
                        <m:ctrlPr>
                          <a:rPr lang="en-US" sz="1600" b="1" i="1" smtClean="0">
                            <a:solidFill>
                              <a:srgbClr val="0070C0"/>
                            </a:solidFill>
                            <a:latin typeface="Cambria Math" panose="02040503050406030204" pitchFamily="18" charset="0"/>
                            <a:ea typeface="Cambria Math" panose="02040503050406030204" pitchFamily="18" charset="0"/>
                          </a:rPr>
                        </m:ctrlPr>
                      </m:sSubPr>
                      <m:e>
                        <m:r>
                          <a:rPr lang="en-US" sz="1600" b="1" dirty="0">
                            <a:solidFill>
                              <a:srgbClr val="0070C0"/>
                            </a:solidFill>
                            <a:latin typeface="Cambria Math" panose="02040503050406030204" pitchFamily="18" charset="0"/>
                          </a:rPr>
                          <m:t>𝒑</m:t>
                        </m:r>
                      </m:e>
                      <m:sub>
                        <m:r>
                          <a:rPr lang="en-US" sz="1600" b="1" dirty="0">
                            <a:solidFill>
                              <a:srgbClr val="0070C0"/>
                            </a:solidFill>
                            <a:latin typeface="Cambria Math" panose="02040503050406030204" pitchFamily="18" charset="0"/>
                          </a:rPr>
                          <m:t>𝑨𝒓𝒓𝒂𝒚</m:t>
                        </m:r>
                      </m:sub>
                    </m:sSub>
                    <m:r>
                      <a:rPr lang="en-US" sz="1600" b="1" dirty="0">
                        <a:solidFill>
                          <a:srgbClr val="0070C0"/>
                        </a:solidFill>
                        <a:latin typeface="Cambria Math" panose="02040503050406030204" pitchFamily="18" charset="0"/>
                      </a:rPr>
                      <m:t>=∆</m:t>
                    </m:r>
                    <m:sSub>
                      <m:sSubPr>
                        <m:ctrlPr>
                          <a:rPr lang="es-ES" sz="1600" b="1" i="1" smtClean="0">
                            <a:solidFill>
                              <a:srgbClr val="0070C0"/>
                            </a:solidFill>
                            <a:latin typeface="Cambria Math" panose="02040503050406030204" pitchFamily="18" charset="0"/>
                            <a:ea typeface="Cambria Math" panose="02040503050406030204" pitchFamily="18" charset="0"/>
                          </a:rPr>
                        </m:ctrlPr>
                      </m:sSubPr>
                      <m:e>
                        <m:r>
                          <a:rPr lang="en-US" sz="1600" b="1" dirty="0">
                            <a:solidFill>
                              <a:srgbClr val="0070C0"/>
                            </a:solidFill>
                            <a:latin typeface="Cambria Math" panose="02040503050406030204" pitchFamily="18" charset="0"/>
                          </a:rPr>
                          <m:t>𝒑</m:t>
                        </m:r>
                      </m:e>
                      <m:sub>
                        <m:r>
                          <a:rPr lang="en-US" sz="1600" b="1" dirty="0">
                            <a:solidFill>
                              <a:srgbClr val="0070C0"/>
                            </a:solidFill>
                            <a:latin typeface="Cambria Math" panose="02040503050406030204" pitchFamily="18" charset="0"/>
                          </a:rPr>
                          <m:t>𝑹𝒐𝒘</m:t>
                        </m:r>
                      </m:sub>
                    </m:sSub>
                  </m:oMath>
                </a14:m>
                <a:r>
                  <a:rPr lang="en-US" sz="1600" b="1" dirty="0">
                    <a:solidFill>
                      <a:srgbClr val="0070C0"/>
                    </a:solidFill>
                  </a:rPr>
                  <a:t>;</a:t>
                </a:r>
                <a14:m>
                  <m:oMath xmlns:m="http://schemas.openxmlformats.org/officeDocument/2006/math">
                    <m:r>
                      <a:rPr lang="es-ES" sz="1600" b="1" i="0" smtClean="0">
                        <a:solidFill>
                          <a:srgbClr val="0070C0"/>
                        </a:solidFill>
                        <a:latin typeface="Cambria Math" panose="02040503050406030204" pitchFamily="18" charset="0"/>
                      </a:rPr>
                      <m:t> </m:t>
                    </m:r>
                    <m:sSub>
                      <m:sSubPr>
                        <m:ctrlPr>
                          <a:rPr lang="es-ES" sz="1600" b="1" i="1" smtClean="0">
                            <a:solidFill>
                              <a:srgbClr val="0070C0"/>
                            </a:solidFill>
                            <a:latin typeface="Cambria Math" panose="02040503050406030204" pitchFamily="18" charset="0"/>
                          </a:rPr>
                        </m:ctrlPr>
                      </m:sSubPr>
                      <m:e>
                        <m:r>
                          <a:rPr lang="en-US" sz="1600" b="1" dirty="0">
                            <a:solidFill>
                              <a:srgbClr val="0070C0"/>
                            </a:solidFill>
                            <a:latin typeface="Cambria Math" panose="02040503050406030204" pitchFamily="18" charset="0"/>
                          </a:rPr>
                          <m:t>𝑽</m:t>
                        </m:r>
                      </m:e>
                      <m:sub>
                        <m:r>
                          <a:rPr lang="en-US" sz="1600" b="1" dirty="0">
                            <a:solidFill>
                              <a:srgbClr val="0070C0"/>
                            </a:solidFill>
                            <a:latin typeface="Cambria Math" panose="02040503050406030204" pitchFamily="18" charset="0"/>
                          </a:rPr>
                          <m:t>𝑲</m:t>
                        </m:r>
                      </m:sub>
                    </m:sSub>
                    <m:r>
                      <a:rPr lang="en-US" sz="1600" b="1" dirty="0">
                        <a:solidFill>
                          <a:srgbClr val="0070C0"/>
                        </a:solidFill>
                        <a:latin typeface="Cambria Math" panose="02040503050406030204" pitchFamily="18" charset="0"/>
                      </a:rPr>
                      <m:t>=</m:t>
                    </m:r>
                    <m:sSub>
                      <m:sSubPr>
                        <m:ctrlPr>
                          <a:rPr lang="es-ES" sz="1600" b="1" i="1">
                            <a:solidFill>
                              <a:srgbClr val="0070C0"/>
                            </a:solidFill>
                            <a:latin typeface="Cambria Math" panose="02040503050406030204" pitchFamily="18" charset="0"/>
                          </a:rPr>
                        </m:ctrlPr>
                      </m:sSubPr>
                      <m:e>
                        <m:r>
                          <a:rPr lang="en-US" sz="1600" b="1" dirty="0">
                            <a:solidFill>
                              <a:srgbClr val="0070C0"/>
                            </a:solidFill>
                            <a:latin typeface="Cambria Math" panose="02040503050406030204" pitchFamily="18" charset="0"/>
                          </a:rPr>
                          <m:t>𝑽</m:t>
                        </m:r>
                      </m:e>
                      <m:sub>
                        <m:r>
                          <a:rPr lang="en-US" sz="1600" b="1" dirty="0">
                            <a:solidFill>
                              <a:srgbClr val="0070C0"/>
                            </a:solidFill>
                            <a:latin typeface="Cambria Math" panose="02040503050406030204" pitchFamily="18" charset="0"/>
                          </a:rPr>
                          <m:t>𝑲</m:t>
                        </m:r>
                        <m:r>
                          <a:rPr lang="en-US" sz="1600" b="1" dirty="0">
                            <a:solidFill>
                              <a:srgbClr val="0070C0"/>
                            </a:solidFill>
                            <a:latin typeface="Cambria Math" panose="02040503050406030204" pitchFamily="18" charset="0"/>
                          </a:rPr>
                          <m:t>, </m:t>
                        </m:r>
                        <m:r>
                          <a:rPr lang="en-US" sz="1600" b="1" dirty="0">
                            <a:solidFill>
                              <a:srgbClr val="0070C0"/>
                            </a:solidFill>
                            <a:latin typeface="Cambria Math" panose="02040503050406030204" pitchFamily="18" charset="0"/>
                          </a:rPr>
                          <m:t>𝑵𝒐𝒎</m:t>
                        </m:r>
                      </m:sub>
                    </m:sSub>
                  </m:oMath>
                </a14:m>
                <a:endParaRPr lang="en-US" sz="1600" b="1" dirty="0">
                  <a:solidFill>
                    <a:srgbClr val="0070C0"/>
                  </a:solidFill>
                </a:endParaRPr>
              </a:p>
              <a:p>
                <a:pPr marL="255588"/>
                <a:endParaRPr lang="en-US" sz="1200" dirty="0">
                  <a:solidFill>
                    <a:prstClr val="black"/>
                  </a:solidFill>
                </a:endParaRPr>
              </a:p>
              <a:p>
                <a:pPr marL="539750" lvl="0"/>
                <a:r>
                  <a:rPr lang="en-US" sz="1600" u="sng" dirty="0">
                    <a:solidFill>
                      <a:srgbClr val="0070C0"/>
                    </a:solidFill>
                  </a:rPr>
                  <a:t>Parámetros de cálculo:</a:t>
                </a:r>
              </a:p>
              <a:p>
                <a:endParaRPr lang="en-US" sz="1200" dirty="0">
                  <a:solidFill>
                    <a:srgbClr val="0070C0"/>
                  </a:solidFill>
                  <a:sym typeface="Symbol" panose="05050102010706020507" pitchFamily="18" charset="2"/>
                </a:endParaRPr>
              </a:p>
              <a:p>
                <a:pPr marL="171450" indent="-171450">
                  <a:buFont typeface="Arial" panose="020B0604020202020204" pitchFamily="34" charset="0"/>
                  <a:buChar char="."/>
                </a:pPr>
                <a:r>
                  <a:rPr lang="en-US" sz="1200" dirty="0" err="1">
                    <a:solidFill>
                      <a:srgbClr val="0070C0"/>
                    </a:solidFill>
                    <a:sym typeface="Symbol" panose="05050102010706020507" pitchFamily="18" charset="2"/>
                  </a:rPr>
                  <a:t>pArray</a:t>
                </a:r>
                <a:r>
                  <a:rPr lang="en-US" sz="1200" dirty="0">
                    <a:solidFill>
                      <a:srgbClr val="0070C0"/>
                    </a:solidFill>
                    <a:sym typeface="Symbol" panose="05050102010706020507" pitchFamily="18" charset="2"/>
                  </a:rPr>
                  <a:t>. Pérdida de carga para el conjunto de colectores en c.</a:t>
                </a:r>
                <a:r>
                  <a:rPr lang="en-US" sz="1200" dirty="0" err="1">
                    <a:solidFill>
                      <a:srgbClr val="0070C0"/>
                    </a:solidFill>
                    <a:sym typeface="Symbol" panose="05050102010706020507" pitchFamily="18" charset="2"/>
                  </a:rPr>
                  <a:t>c.a.</a:t>
                </a:r>
                <a:r>
                  <a:rPr lang="en-US" sz="1200" dirty="0">
                    <a:solidFill>
                      <a:srgbClr val="0070C0"/>
                    </a:solidFill>
                    <a:sym typeface="Symbol" panose="05050102010706020507" pitchFamily="18" charset="2"/>
                  </a:rPr>
                  <a:t> (columna de agua).</a:t>
                </a:r>
              </a:p>
              <a:p>
                <a:pPr marL="171450" indent="-171450">
                  <a:buFont typeface="Arial" panose="020B0604020202020204" pitchFamily="34" charset="0"/>
                  <a:buChar char="."/>
                </a:pPr>
                <a:r>
                  <a:rPr lang="en-US" sz="1200" dirty="0" err="1">
                    <a:solidFill>
                      <a:srgbClr val="0070C0"/>
                    </a:solidFill>
                    <a:sym typeface="Symbol" panose="05050102010706020507" pitchFamily="18" charset="2"/>
                  </a:rPr>
                  <a:t>pRow</a:t>
                </a:r>
                <a:r>
                  <a:rPr lang="en-US" sz="1200" dirty="0">
                    <a:solidFill>
                      <a:srgbClr val="0070C0"/>
                    </a:solidFill>
                    <a:sym typeface="Symbol" panose="05050102010706020507" pitchFamily="18" charset="2"/>
                  </a:rPr>
                  <a:t>. Pérdida de carga para una hilera de colectores en el </a:t>
                </a:r>
                <a:r>
                  <a:rPr lang="en-US" sz="1200" dirty="0" err="1">
                    <a:solidFill>
                      <a:srgbClr val="0070C0"/>
                    </a:solidFill>
                    <a:sym typeface="Symbol" panose="05050102010706020507" pitchFamily="18" charset="2"/>
                  </a:rPr>
                  <a:t>c.c.a.</a:t>
                </a:r>
                <a:endParaRPr lang="en-US" sz="1200" dirty="0">
                  <a:solidFill>
                    <a:srgbClr val="0070C0"/>
                  </a:solidFill>
                  <a:sym typeface="Symbol" panose="05050102010706020507" pitchFamily="18" charset="2"/>
                </a:endParaRPr>
              </a:p>
              <a:p>
                <a:pPr marL="171450" indent="-171450">
                  <a:buFont typeface="Arial" panose="020B0604020202020204" pitchFamily="34" charset="0"/>
                  <a:buChar char="."/>
                </a:pPr>
                <a:r>
                  <a:rPr lang="en-US" sz="1200" dirty="0">
                    <a:solidFill>
                      <a:srgbClr val="0070C0"/>
                    </a:solidFill>
                    <a:sym typeface="Symbol" panose="05050102010706020507" pitchFamily="18" charset="2"/>
                  </a:rPr>
                  <a:t>VK. Caudal a través de los colectores</a:t>
                </a:r>
                <a:r>
                  <a:rPr lang="en-US" sz="1200" dirty="0" err="1">
                    <a:solidFill>
                      <a:srgbClr val="0070C0"/>
                    </a:solidFill>
                    <a:sym typeface="Symbol" panose="05050102010706020507" pitchFamily="18" charset="2"/>
                  </a:rPr>
                  <a:t> individuales</a:t>
                </a:r>
                <a:r>
                  <a:rPr lang="en-US" sz="1200" dirty="0">
                    <a:solidFill>
                      <a:srgbClr val="0070C0"/>
                    </a:solidFill>
                    <a:sym typeface="Symbol" panose="05050102010706020507" pitchFamily="18" charset="2"/>
                  </a:rPr>
                  <a:t> en L/min.</a:t>
                </a:r>
              </a:p>
              <a:p>
                <a:pPr marL="171450" indent="-171450">
                  <a:buFont typeface="Arial" panose="020B0604020202020204" pitchFamily="34" charset="0"/>
                  <a:buChar char="."/>
                </a:pPr>
                <a:r>
                  <a:rPr lang="en-US" sz="1200" dirty="0">
                    <a:solidFill>
                      <a:srgbClr val="0070C0"/>
                    </a:solidFill>
                    <a:sym typeface="Symbol" panose="05050102010706020507" pitchFamily="18" charset="2"/>
                  </a:rPr>
                  <a:t>VK</a:t>
                </a:r>
                <a:r>
                  <a:rPr lang="en-US" sz="1200" baseline="-25000" dirty="0">
                    <a:solidFill>
                      <a:srgbClr val="0070C0"/>
                    </a:solidFill>
                    <a:sym typeface="Symbol" panose="05050102010706020507" pitchFamily="18" charset="2"/>
                  </a:rPr>
                  <a:t>, Nom</a:t>
                </a:r>
                <a:r>
                  <a:rPr lang="en-US" sz="1200" dirty="0">
                    <a:solidFill>
                      <a:srgbClr val="0070C0"/>
                    </a:solidFill>
                    <a:sym typeface="Symbol" panose="05050102010706020507" pitchFamily="18" charset="2"/>
                  </a:rPr>
                  <a:t>. Caudal nominal del colector en L/min.</a:t>
                </a:r>
              </a:p>
            </p:txBody>
          </p:sp>
        </mc:Choice>
        <mc:Fallback xmlns="">
          <p:sp>
            <p:nvSpPr>
              <p:cNvPr id="8" name="Rectangle 7">
                <a:extLst>
                  <a:ext uri="{FF2B5EF4-FFF2-40B4-BE49-F238E27FC236}">
                    <a16:creationId xmlns:a16="http://schemas.microsoft.com/office/drawing/2014/main" id="{B923D416-C824-4F19-AA36-0A34A532A55B}"/>
                  </a:ext>
                </a:extLst>
              </p:cNvPr>
              <p:cNvSpPr>
                <a:spLocks noRot="1" noChangeAspect="1" noMove="1" noResize="1" noEditPoints="1" noAdjustHandles="1" noChangeArrowheads="1" noChangeShapeType="1" noTextEdit="1"/>
              </p:cNvSpPr>
              <p:nvPr/>
            </p:nvSpPr>
            <p:spPr>
              <a:xfrm>
                <a:off x="108000" y="2819997"/>
                <a:ext cx="4102787" cy="3315780"/>
              </a:xfrm>
              <a:prstGeom prst="rect">
                <a:avLst/>
              </a:prstGeom>
              <a:blipFill>
                <a:blip r:embed="rId3"/>
                <a:stretch>
                  <a:fillRect t="-551" b="-551"/>
                </a:stretch>
              </a:blipFill>
            </p:spPr>
            <p:txBody>
              <a:bodyPr/>
              <a:lstStyle/>
              <a:p>
                <a:r>
                  <a:rPr lang="es-ES">
                    <a:noFill/>
                  </a:rPr>
                  <a:t> </a:t>
                </a:r>
              </a:p>
            </p:txBody>
          </p:sp>
        </mc:Fallback>
      </mc:AlternateContent>
    </p:spTree>
    <p:extLst>
      <p:ext uri="{BB962C8B-B14F-4D97-AF65-F5344CB8AC3E}">
        <p14:creationId xmlns:p14="http://schemas.microsoft.com/office/powerpoint/2010/main" val="3043259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F772D-F90C-4AA1-845F-37112F7B5CDC}"/>
              </a:ext>
            </a:extLst>
          </p:cNvPr>
          <p:cNvSpPr>
            <a:spLocks noGrp="1"/>
          </p:cNvSpPr>
          <p:nvPr>
            <p:ph type="title"/>
          </p:nvPr>
        </p:nvSpPr>
        <p:spPr/>
        <p:txBody>
          <a:bodyPr/>
          <a:lstStyle/>
          <a:p>
            <a:r>
              <a:rPr lang="en-US" b="1" dirty="0"/>
              <a:t>2. </a:t>
            </a:r>
            <a:r>
              <a:rPr lang="en-US" b="1" dirty="0">
                <a:solidFill>
                  <a:prstClr val="black"/>
                </a:solidFill>
                <a:cs typeface="Arial" pitchFamily="34" charset="0"/>
              </a:rPr>
              <a:t>Matrices y bancos de colectores solares</a:t>
            </a:r>
            <a:endParaRPr lang="en-US" dirty="0"/>
          </a:p>
        </p:txBody>
      </p:sp>
      <p:sp>
        <p:nvSpPr>
          <p:cNvPr id="4" name="Rectangle 3">
            <a:extLst>
              <a:ext uri="{FF2B5EF4-FFF2-40B4-BE49-F238E27FC236}">
                <a16:creationId xmlns:a16="http://schemas.microsoft.com/office/drawing/2014/main" id="{F58ECED5-6D39-4A89-B03A-DE235860C334}"/>
              </a:ext>
            </a:extLst>
          </p:cNvPr>
          <p:cNvSpPr/>
          <p:nvPr/>
        </p:nvSpPr>
        <p:spPr>
          <a:xfrm>
            <a:off x="432916" y="1557000"/>
            <a:ext cx="7451084" cy="369332"/>
          </a:xfrm>
          <a:prstGeom prst="rect">
            <a:avLst/>
          </a:prstGeom>
        </p:spPr>
        <p:txBody>
          <a:bodyPr wrap="square">
            <a:spAutoFit/>
          </a:bodyPr>
          <a:lstStyle/>
          <a:p>
            <a:pPr marL="285750" indent="-285750">
              <a:buFont typeface="Wingdings" panose="05000000000000000000" pitchFamily="2" charset="2"/>
              <a:buChar char="Ø"/>
            </a:pPr>
            <a:r>
              <a:rPr lang="en-US" b="1" dirty="0"/>
              <a:t>Cálculos de caída de presión en matrices de colectores</a:t>
            </a:r>
          </a:p>
        </p:txBody>
      </p:sp>
      <p:sp>
        <p:nvSpPr>
          <p:cNvPr id="5" name="Rectangle 4">
            <a:extLst>
              <a:ext uri="{FF2B5EF4-FFF2-40B4-BE49-F238E27FC236}">
                <a16:creationId xmlns:a16="http://schemas.microsoft.com/office/drawing/2014/main" id="{49DD94E7-F9C7-4881-86FC-CF2CC711CB02}"/>
              </a:ext>
            </a:extLst>
          </p:cNvPr>
          <p:cNvSpPr/>
          <p:nvPr/>
        </p:nvSpPr>
        <p:spPr>
          <a:xfrm>
            <a:off x="1" y="1989000"/>
            <a:ext cx="8686800" cy="4278094"/>
          </a:xfrm>
          <a:prstGeom prst="rect">
            <a:avLst/>
          </a:prstGeom>
        </p:spPr>
        <p:txBody>
          <a:bodyPr wrap="square">
            <a:spAutoFit/>
          </a:bodyPr>
          <a:lstStyle/>
          <a:p>
            <a:pPr marL="285750" lvl="0" indent="-285750">
              <a:buFont typeface="Wingdings" panose="05000000000000000000" pitchFamily="2" charset="2"/>
              <a:buChar char="§"/>
            </a:pPr>
            <a:r>
              <a:rPr lang="en-US" sz="1600" b="1" dirty="0">
                <a:solidFill>
                  <a:prstClr val="black"/>
                </a:solidFill>
              </a:rPr>
              <a:t>PÉRDIDA DE CARGA EN FILAS DE COLECTORES CONECTADAS EN PARALELO</a:t>
            </a:r>
          </a:p>
          <a:p>
            <a:pPr marL="541338" lvl="1" indent="-285750">
              <a:buFont typeface="Calibri" panose="020F0502020204030204" pitchFamily="34" charset="0"/>
              <a:buChar char="–"/>
            </a:pPr>
            <a:r>
              <a:rPr lang="en-US" sz="1600" dirty="0"/>
              <a:t>Parámetros:</a:t>
            </a:r>
          </a:p>
          <a:p>
            <a:pPr marL="801688" lvl="1" indent="-285750">
              <a:buFont typeface="Arial" panose="020B0604020202020204" pitchFamily="34" charset="0"/>
              <a:buChar char="."/>
            </a:pPr>
            <a:r>
              <a:rPr lang="en-US" sz="1600" dirty="0"/>
              <a:t>Conexión en paralelo de 2 filas de colectores, cada una con 5 FPC FKC-1 (Bosch) solares.</a:t>
            </a:r>
          </a:p>
          <a:p>
            <a:pPr marL="541338" lvl="1" indent="-285750">
              <a:buFont typeface="Calibri" panose="020F0502020204030204" pitchFamily="34" charset="0"/>
              <a:buChar char="–"/>
            </a:pPr>
            <a:r>
              <a:rPr lang="en-US" sz="1600" dirty="0"/>
              <a:t>Se busca:</a:t>
            </a:r>
          </a:p>
          <a:p>
            <a:pPr marL="801688" lvl="2" indent="-285750">
              <a:buFont typeface="Arial" panose="020B0604020202020204" pitchFamily="34" charset="0"/>
              <a:buChar char="."/>
            </a:pPr>
            <a:r>
              <a:rPr lang="en-US" sz="1600" dirty="0"/>
              <a:t>Pérdida de carga del conjunto </a:t>
            </a:r>
          </a:p>
          <a:p>
            <a:pPr marL="801688" lvl="2"/>
            <a:r>
              <a:rPr lang="en-US" sz="1600" dirty="0"/>
              <a:t>de los coleccionistas.</a:t>
            </a:r>
          </a:p>
          <a:p>
            <a:pPr marL="541338" lvl="1" indent="-285750">
              <a:buFont typeface="Calibri" panose="020F0502020204030204" pitchFamily="34" charset="0"/>
              <a:buChar char="–"/>
            </a:pPr>
            <a:r>
              <a:rPr lang="en-US" sz="1600" dirty="0"/>
              <a:t>Cálculos:</a:t>
            </a:r>
          </a:p>
          <a:p>
            <a:pPr marL="801688" lvl="1" indent="-285750" defTabSz="1073150">
              <a:buFont typeface="Arial" panose="020B0604020202020204" pitchFamily="34" charset="0"/>
              <a:buChar char="."/>
            </a:pPr>
            <a:r>
              <a:rPr lang="en-US" sz="1600" dirty="0"/>
              <a:t>Caudal a través de un colector:</a:t>
            </a:r>
          </a:p>
          <a:p>
            <a:pPr marL="801688" lvl="1" defTabSz="1073150"/>
            <a:r>
              <a:rPr lang="en-US" sz="1600" dirty="0" err="1">
                <a:solidFill>
                  <a:srgbClr val="0070C0"/>
                </a:solidFill>
              </a:rPr>
              <a:t>Vk</a:t>
            </a:r>
            <a:r>
              <a:rPr lang="en-US" sz="1600" dirty="0">
                <a:solidFill>
                  <a:srgbClr val="0070C0"/>
                </a:solidFill>
              </a:rPr>
              <a:t> = (V </a:t>
            </a:r>
            <a:r>
              <a:rPr lang="en-US" sz="1600" baseline="-25000" dirty="0" err="1">
                <a:solidFill>
                  <a:srgbClr val="0070C0"/>
                </a:solidFill>
              </a:rPr>
              <a:t>k,Nom</a:t>
            </a:r>
            <a:r>
              <a:rPr lang="en-US" sz="1600" baseline="-25000" dirty="0">
                <a:solidFill>
                  <a:srgbClr val="0070C0"/>
                </a:solidFill>
              </a:rPr>
              <a:t> )</a:t>
            </a:r>
            <a:r>
              <a:rPr lang="en-US" sz="1600" dirty="0">
                <a:solidFill>
                  <a:srgbClr val="0070C0"/>
                </a:solidFill>
              </a:rPr>
              <a:t>x (n) = 0,83 L/min</a:t>
            </a:r>
          </a:p>
          <a:p>
            <a:pPr marL="801688" lvl="1" indent="-285750" defTabSz="1073150">
              <a:buFont typeface="Arial" panose="020B0604020202020204" pitchFamily="34" charset="0"/>
              <a:buChar char="."/>
            </a:pPr>
            <a:r>
              <a:rPr lang="en-US" sz="1600" dirty="0"/>
              <a:t>Lectura de la tabla de presión </a:t>
            </a:r>
          </a:p>
          <a:p>
            <a:pPr marL="801688" lvl="2" defTabSz="1073150"/>
            <a:r>
              <a:rPr lang="en-US" sz="1600" dirty="0"/>
              <a:t>gotas en filas (datos del fabricante):</a:t>
            </a:r>
          </a:p>
          <a:p>
            <a:pPr marL="801688" lvl="2" defTabSz="1073150"/>
            <a:r>
              <a:rPr lang="en-US" sz="1600" dirty="0">
                <a:solidFill>
                  <a:srgbClr val="0070C0"/>
                </a:solidFill>
              </a:rPr>
              <a:t>0,113 m de altura por fila de colectores</a:t>
            </a:r>
            <a:r>
              <a:rPr lang="en-US" sz="1600" dirty="0"/>
              <a:t>.</a:t>
            </a:r>
          </a:p>
          <a:p>
            <a:pPr marL="801688" lvl="1" indent="-285750" defTabSz="1073150">
              <a:buFont typeface="Arial" panose="020B0604020202020204" pitchFamily="34" charset="0"/>
              <a:buChar char="."/>
            </a:pPr>
            <a:r>
              <a:rPr lang="en-US" sz="1600" dirty="0"/>
              <a:t>Caída de presión del conjunto:</a:t>
            </a:r>
          </a:p>
          <a:p>
            <a:pPr marL="801688" lvl="2" defTabSz="1073150"/>
            <a:r>
              <a:rPr lang="en-US" sz="1600" baseline="-25000" dirty="0" err="1">
                <a:solidFill>
                  <a:srgbClr val="0070C0"/>
                </a:solidFill>
              </a:rPr>
              <a:t>ΔрArray</a:t>
            </a:r>
            <a:r>
              <a:rPr lang="en-US" sz="1600" dirty="0">
                <a:solidFill>
                  <a:srgbClr val="0070C0"/>
                </a:solidFill>
              </a:rPr>
              <a:t> = </a:t>
            </a:r>
            <a:r>
              <a:rPr lang="en-US" sz="1600" baseline="-25000" dirty="0" err="1">
                <a:solidFill>
                  <a:srgbClr val="0070C0"/>
                </a:solidFill>
              </a:rPr>
              <a:t>ΔрRow</a:t>
            </a:r>
            <a:r>
              <a:rPr lang="en-US" sz="1600" dirty="0">
                <a:solidFill>
                  <a:srgbClr val="0070C0"/>
                </a:solidFill>
              </a:rPr>
              <a:t> = 0,113 m de altura de elevación </a:t>
            </a:r>
          </a:p>
          <a:p>
            <a:pPr marL="801688" lvl="1" indent="-285750" defTabSz="1073150">
              <a:buFont typeface="Arial" panose="020B0604020202020204" pitchFamily="34" charset="0"/>
              <a:buChar char="."/>
            </a:pPr>
            <a:endParaRPr lang="en-US" sz="1600" dirty="0"/>
          </a:p>
          <a:p>
            <a:pPr marL="515938" lvl="1" defTabSz="1073150"/>
            <a:r>
              <a:rPr lang="en-US" sz="1600" b="1" dirty="0"/>
              <a:t>La caída de presión de este colector </a:t>
            </a:r>
          </a:p>
          <a:p>
            <a:pPr marL="515938" lvl="1" defTabSz="1073150"/>
            <a:r>
              <a:rPr lang="en-US" sz="1600" b="1" dirty="0"/>
              <a:t>es de 0,113 m de Cabeza </a:t>
            </a:r>
          </a:p>
        </p:txBody>
      </p:sp>
      <p:pic>
        <p:nvPicPr>
          <p:cNvPr id="8" name="Picture 7">
            <a:extLst>
              <a:ext uri="{FF2B5EF4-FFF2-40B4-BE49-F238E27FC236}">
                <a16:creationId xmlns:a16="http://schemas.microsoft.com/office/drawing/2014/main" id="{BF0C5533-0CE0-4456-8A5C-A950C1273413}"/>
              </a:ext>
            </a:extLst>
          </p:cNvPr>
          <p:cNvPicPr>
            <a:picLocks noChangeAspect="1"/>
          </p:cNvPicPr>
          <p:nvPr/>
        </p:nvPicPr>
        <p:blipFill>
          <a:blip r:embed="rId2"/>
          <a:stretch>
            <a:fillRect/>
          </a:stretch>
        </p:blipFill>
        <p:spPr>
          <a:xfrm>
            <a:off x="4997612" y="2997000"/>
            <a:ext cx="4110388" cy="3186196"/>
          </a:xfrm>
          <a:prstGeom prst="rect">
            <a:avLst/>
          </a:prstGeom>
          <a:solidFill>
            <a:schemeClr val="bg1"/>
          </a:solidFill>
          <a:ln>
            <a:solidFill>
              <a:schemeClr val="tx1"/>
            </a:solidFill>
          </a:ln>
        </p:spPr>
      </p:pic>
      <p:sp>
        <p:nvSpPr>
          <p:cNvPr id="9" name="Rectangle 8">
            <a:extLst>
              <a:ext uri="{FF2B5EF4-FFF2-40B4-BE49-F238E27FC236}">
                <a16:creationId xmlns:a16="http://schemas.microsoft.com/office/drawing/2014/main" id="{24101F9D-7381-484A-B063-66AED80F473D}"/>
              </a:ext>
            </a:extLst>
          </p:cNvPr>
          <p:cNvSpPr/>
          <p:nvPr/>
        </p:nvSpPr>
        <p:spPr>
          <a:xfrm>
            <a:off x="7524000" y="2874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468745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D74F0-2FB8-4CD5-BFC7-6C23B7195ACD}"/>
              </a:ext>
            </a:extLst>
          </p:cNvPr>
          <p:cNvSpPr>
            <a:spLocks noGrp="1"/>
          </p:cNvSpPr>
          <p:nvPr>
            <p:ph type="title"/>
          </p:nvPr>
        </p:nvSpPr>
        <p:spPr/>
        <p:txBody>
          <a:bodyPr/>
          <a:lstStyle/>
          <a:p>
            <a:r>
              <a:rPr lang="en-US" b="1" dirty="0"/>
              <a:t>1. Una </a:t>
            </a:r>
            <a:r>
              <a:rPr lang="en-US" b="1" dirty="0" err="1"/>
              <a:t>revisión</a:t>
            </a:r>
            <a:r>
              <a:rPr lang="en-US" b="1" dirty="0"/>
              <a:t> de los </a:t>
            </a:r>
            <a:r>
              <a:rPr lang="en-US" b="1" dirty="0" err="1"/>
              <a:t>colectores</a:t>
            </a:r>
            <a:r>
              <a:rPr lang="en-US" b="1" dirty="0"/>
              <a:t> </a:t>
            </a:r>
            <a:r>
              <a:rPr lang="en-US" b="1" dirty="0" err="1"/>
              <a:t>solares</a:t>
            </a:r>
            <a:endParaRPr lang="en-US" dirty="0"/>
          </a:p>
        </p:txBody>
      </p:sp>
      <p:sp>
        <p:nvSpPr>
          <p:cNvPr id="4" name="Rectangle 3">
            <a:extLst>
              <a:ext uri="{FF2B5EF4-FFF2-40B4-BE49-F238E27FC236}">
                <a16:creationId xmlns:a16="http://schemas.microsoft.com/office/drawing/2014/main" id="{3F004C98-AD2C-4381-8621-71BCDEC437A4}"/>
              </a:ext>
            </a:extLst>
          </p:cNvPr>
          <p:cNvSpPr/>
          <p:nvPr/>
        </p:nvSpPr>
        <p:spPr>
          <a:xfrm>
            <a:off x="432916" y="1557000"/>
            <a:ext cx="7739084" cy="369332"/>
          </a:xfrm>
          <a:prstGeom prst="rect">
            <a:avLst/>
          </a:prstGeom>
        </p:spPr>
        <p:txBody>
          <a:bodyPr wrap="square">
            <a:spAutoFit/>
          </a:bodyPr>
          <a:lstStyle/>
          <a:p>
            <a:pPr marL="285750" indent="-285750">
              <a:buFont typeface="Wingdings" panose="05000000000000000000" pitchFamily="2" charset="2"/>
              <a:buChar char="Ø"/>
            </a:pPr>
            <a:r>
              <a:rPr lang="es-ES" b="1" dirty="0"/>
              <a:t>Aspectos seleccionados de la tecnología y la instalación de los colectores</a:t>
            </a:r>
            <a:endParaRPr lang="en-US" b="1" dirty="0"/>
          </a:p>
        </p:txBody>
      </p:sp>
      <p:sp>
        <p:nvSpPr>
          <p:cNvPr id="5" name="Rectangle 4">
            <a:extLst>
              <a:ext uri="{FF2B5EF4-FFF2-40B4-BE49-F238E27FC236}">
                <a16:creationId xmlns:a16="http://schemas.microsoft.com/office/drawing/2014/main" id="{0B5E1F5D-3501-4F8E-BBC9-9B103760F153}"/>
              </a:ext>
            </a:extLst>
          </p:cNvPr>
          <p:cNvSpPr/>
          <p:nvPr/>
        </p:nvSpPr>
        <p:spPr>
          <a:xfrm>
            <a:off x="731427" y="1932246"/>
            <a:ext cx="3120574" cy="338554"/>
          </a:xfrm>
          <a:prstGeom prst="rect">
            <a:avLst/>
          </a:prstGeom>
        </p:spPr>
        <p:txBody>
          <a:bodyPr wrap="square">
            <a:spAutoFit/>
          </a:bodyPr>
          <a:lstStyle/>
          <a:p>
            <a:pPr marL="285750" indent="-285750">
              <a:buFont typeface="Wingdings" panose="05000000000000000000" pitchFamily="2" charset="2"/>
              <a:buChar char="§"/>
            </a:pPr>
            <a:r>
              <a:rPr lang="en-US" sz="1600" b="1" dirty="0"/>
              <a:t>TIPOS Y FUNCIONES BÁSICAS. </a:t>
            </a:r>
            <a:endParaRPr lang="en-US" sz="1600" dirty="0"/>
          </a:p>
        </p:txBody>
      </p:sp>
      <p:sp>
        <p:nvSpPr>
          <p:cNvPr id="6" name="TextBox 5">
            <a:extLst>
              <a:ext uri="{FF2B5EF4-FFF2-40B4-BE49-F238E27FC236}">
                <a16:creationId xmlns:a16="http://schemas.microsoft.com/office/drawing/2014/main" id="{A1561D3E-8082-4E69-AEFB-17234A13C10E}"/>
              </a:ext>
            </a:extLst>
          </p:cNvPr>
          <p:cNvSpPr txBox="1"/>
          <p:nvPr/>
        </p:nvSpPr>
        <p:spPr>
          <a:xfrm>
            <a:off x="540000" y="2277000"/>
            <a:ext cx="8135688" cy="830997"/>
          </a:xfrm>
          <a:prstGeom prst="rect">
            <a:avLst/>
          </a:prstGeom>
          <a:noFill/>
        </p:spPr>
        <p:txBody>
          <a:bodyPr wrap="square" rtlCol="0">
            <a:spAutoFit/>
          </a:bodyPr>
          <a:lstStyle/>
          <a:p>
            <a:pPr marL="285750" indent="-285750">
              <a:buFont typeface="Calibri" panose="020F0502020204030204" pitchFamily="34" charset="0"/>
              <a:buChar char="–"/>
            </a:pPr>
            <a:r>
              <a:rPr lang="es-ES" sz="1600" dirty="0"/>
              <a:t>En FPC y ETC el proceso físico - conversión de la luz en calor útil - </a:t>
            </a:r>
            <a:r>
              <a:rPr lang="es-ES" sz="1600" b="1" dirty="0"/>
              <a:t>es el mismo</a:t>
            </a:r>
            <a:r>
              <a:rPr lang="es-ES" sz="1600" dirty="0"/>
              <a:t>.</a:t>
            </a:r>
          </a:p>
          <a:p>
            <a:pPr marL="285750" indent="-285750">
              <a:buFont typeface="Calibri" panose="020F0502020204030204" pitchFamily="34" charset="0"/>
              <a:buChar char="–"/>
            </a:pPr>
            <a:r>
              <a:rPr lang="es-ES" sz="1600" dirty="0"/>
              <a:t>La energía de la luz se convierte en energía térmica en algún tipo de absorbedor. Las diferencias típicas entre los colectores radican en el </a:t>
            </a:r>
            <a:r>
              <a:rPr lang="es-ES" sz="1600" b="1" dirty="0"/>
              <a:t>diseño del absorbedor y el aislamiento</a:t>
            </a:r>
            <a:r>
              <a:rPr lang="es-ES" sz="1600" dirty="0"/>
              <a:t>.</a:t>
            </a:r>
            <a:endParaRPr lang="en-US" sz="1600" dirty="0"/>
          </a:p>
        </p:txBody>
      </p:sp>
      <p:sp>
        <p:nvSpPr>
          <p:cNvPr id="9" name="TextBox 8">
            <a:extLst>
              <a:ext uri="{FF2B5EF4-FFF2-40B4-BE49-F238E27FC236}">
                <a16:creationId xmlns:a16="http://schemas.microsoft.com/office/drawing/2014/main" id="{BBC86917-6637-406E-A09F-25E4A388BE86}"/>
              </a:ext>
            </a:extLst>
          </p:cNvPr>
          <p:cNvSpPr txBox="1"/>
          <p:nvPr/>
        </p:nvSpPr>
        <p:spPr>
          <a:xfrm>
            <a:off x="3780000" y="3122463"/>
            <a:ext cx="5256000" cy="2554545"/>
          </a:xfrm>
          <a:prstGeom prst="rect">
            <a:avLst/>
          </a:prstGeom>
          <a:noFill/>
        </p:spPr>
        <p:txBody>
          <a:bodyPr wrap="square" rtlCol="0">
            <a:spAutoFit/>
          </a:bodyPr>
          <a:lstStyle/>
          <a:p>
            <a:pPr marL="285750" indent="-285750">
              <a:buFont typeface="Calibri" panose="020F0502020204030204" pitchFamily="34" charset="0"/>
              <a:buChar char="–"/>
            </a:pPr>
            <a:r>
              <a:rPr lang="en-US" sz="1600" b="1" dirty="0"/>
              <a:t>FPC.</a:t>
            </a:r>
          </a:p>
          <a:p>
            <a:pPr marL="541338" indent="-285750">
              <a:buFont typeface="Arial" panose="020B0604020202020204" pitchFamily="34" charset="0"/>
              <a:buChar char="."/>
            </a:pPr>
            <a:r>
              <a:rPr lang="es-ES" sz="1600" dirty="0"/>
              <a:t>La más extendida.</a:t>
            </a:r>
          </a:p>
          <a:p>
            <a:pPr marL="541338" indent="-285750">
              <a:buFont typeface="Arial" panose="020B0604020202020204" pitchFamily="34" charset="0"/>
              <a:buChar char="."/>
            </a:pPr>
            <a:r>
              <a:rPr lang="es-ES" sz="1600" dirty="0"/>
              <a:t>El absorbedor está siempre protegido por una carcasa.</a:t>
            </a:r>
          </a:p>
          <a:p>
            <a:pPr marL="541338" indent="-285750">
              <a:buFont typeface="Arial" panose="020B0604020202020204" pitchFamily="34" charset="0"/>
              <a:buChar char="."/>
            </a:pPr>
            <a:r>
              <a:rPr lang="es-ES" sz="1600" dirty="0"/>
              <a:t>Caja de chapa recubierta y tapa frontal de vidrio de seguridad solar con recubrimiento antirreflejos para reducir las pérdidas por reflexión. El aislamiento térmico minimiza las pérdidas de calor.</a:t>
            </a:r>
          </a:p>
          <a:p>
            <a:pPr marL="541338" indent="-285750">
              <a:buFont typeface="Arial" panose="020B0604020202020204" pitchFamily="34" charset="0"/>
              <a:buChar char="."/>
            </a:pPr>
            <a:r>
              <a:rPr lang="es-ES" sz="1600" dirty="0"/>
              <a:t>Fácil y seguro de instalar en techos, pisos y paredes. Diseño para flexibilidad de instalación.</a:t>
            </a:r>
          </a:p>
          <a:p>
            <a:pPr marL="541338" indent="-285750">
              <a:buFont typeface="Arial" panose="020B0604020202020204" pitchFamily="34" charset="0"/>
              <a:buChar char="."/>
            </a:pPr>
            <a:r>
              <a:rPr lang="es-ES" sz="1600" dirty="0"/>
              <a:t>Los FPC son más asequibles que los ETC</a:t>
            </a:r>
            <a:r>
              <a:rPr lang="en-US" sz="1600" dirty="0"/>
              <a:t>.</a:t>
            </a:r>
          </a:p>
        </p:txBody>
      </p:sp>
      <p:pic>
        <p:nvPicPr>
          <p:cNvPr id="11" name="Picture 10">
            <a:extLst>
              <a:ext uri="{FF2B5EF4-FFF2-40B4-BE49-F238E27FC236}">
                <a16:creationId xmlns:a16="http://schemas.microsoft.com/office/drawing/2014/main" id="{42D9218F-F271-491F-8CC7-EDF022D74CA7}"/>
              </a:ext>
            </a:extLst>
          </p:cNvPr>
          <p:cNvPicPr>
            <a:picLocks noChangeAspect="1"/>
          </p:cNvPicPr>
          <p:nvPr/>
        </p:nvPicPr>
        <p:blipFill>
          <a:blip r:embed="rId2"/>
          <a:stretch>
            <a:fillRect/>
          </a:stretch>
        </p:blipFill>
        <p:spPr>
          <a:xfrm>
            <a:off x="1044000" y="5656083"/>
            <a:ext cx="7415688" cy="670618"/>
          </a:xfrm>
          <a:prstGeom prst="rect">
            <a:avLst/>
          </a:prstGeom>
        </p:spPr>
      </p:pic>
      <p:pic>
        <p:nvPicPr>
          <p:cNvPr id="12" name="Picture 11">
            <a:extLst>
              <a:ext uri="{FF2B5EF4-FFF2-40B4-BE49-F238E27FC236}">
                <a16:creationId xmlns:a16="http://schemas.microsoft.com/office/drawing/2014/main" id="{EE0F0D2A-6803-47DC-B43C-6D488ADE496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199203" y="3267922"/>
            <a:ext cx="2580797" cy="2321078"/>
          </a:xfrm>
          <a:prstGeom prst="rect">
            <a:avLst/>
          </a:prstGeom>
          <a:ln>
            <a:solidFill>
              <a:schemeClr val="tx1"/>
            </a:solidFill>
          </a:ln>
        </p:spPr>
      </p:pic>
    </p:spTree>
    <p:extLst>
      <p:ext uri="{BB962C8B-B14F-4D97-AF65-F5344CB8AC3E}">
        <p14:creationId xmlns:p14="http://schemas.microsoft.com/office/powerpoint/2010/main" val="41198829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FA10C-E006-4CF6-B5D4-44F1917E6212}"/>
              </a:ext>
            </a:extLst>
          </p:cNvPr>
          <p:cNvSpPr>
            <a:spLocks noGrp="1"/>
          </p:cNvSpPr>
          <p:nvPr>
            <p:ph type="title"/>
          </p:nvPr>
        </p:nvSpPr>
        <p:spPr/>
        <p:txBody>
          <a:bodyPr/>
          <a:lstStyle/>
          <a:p>
            <a:r>
              <a:rPr lang="en-US" b="1" dirty="0"/>
              <a:t>2. </a:t>
            </a:r>
            <a:r>
              <a:rPr lang="en-US" b="1" dirty="0">
                <a:solidFill>
                  <a:prstClr val="black"/>
                </a:solidFill>
                <a:cs typeface="Arial" pitchFamily="34" charset="0"/>
              </a:rPr>
              <a:t>Matrices y bancos de colectores solares</a:t>
            </a:r>
            <a:endParaRPr lang="en-US" dirty="0"/>
          </a:p>
        </p:txBody>
      </p:sp>
      <p:sp>
        <p:nvSpPr>
          <p:cNvPr id="4" name="Rectangle 3">
            <a:extLst>
              <a:ext uri="{FF2B5EF4-FFF2-40B4-BE49-F238E27FC236}">
                <a16:creationId xmlns:a16="http://schemas.microsoft.com/office/drawing/2014/main" id="{494C8DCD-AF69-450C-BAAF-3D5E0A954290}"/>
              </a:ext>
            </a:extLst>
          </p:cNvPr>
          <p:cNvSpPr/>
          <p:nvPr/>
        </p:nvSpPr>
        <p:spPr>
          <a:xfrm>
            <a:off x="432916" y="1557000"/>
            <a:ext cx="8171084" cy="369332"/>
          </a:xfrm>
          <a:prstGeom prst="rect">
            <a:avLst/>
          </a:prstGeom>
        </p:spPr>
        <p:txBody>
          <a:bodyPr wrap="square">
            <a:spAutoFit/>
          </a:bodyPr>
          <a:lstStyle/>
          <a:p>
            <a:pPr marL="285750" indent="-285750">
              <a:buFont typeface="Wingdings" panose="05000000000000000000" pitchFamily="2" charset="2"/>
              <a:buChar char="Ø"/>
            </a:pPr>
            <a:r>
              <a:rPr lang="en-US" b="1" dirty="0"/>
              <a:t>Cálculos de caída de presión en matrices de colectores</a:t>
            </a:r>
          </a:p>
        </p:txBody>
      </p:sp>
      <p:sp>
        <p:nvSpPr>
          <p:cNvPr id="5" name="Rectangle 4">
            <a:extLst>
              <a:ext uri="{FF2B5EF4-FFF2-40B4-BE49-F238E27FC236}">
                <a16:creationId xmlns:a16="http://schemas.microsoft.com/office/drawing/2014/main" id="{BB465660-F6DB-4E1D-B9A1-E7818F3E63AA}"/>
              </a:ext>
            </a:extLst>
          </p:cNvPr>
          <p:cNvSpPr/>
          <p:nvPr/>
        </p:nvSpPr>
        <p:spPr>
          <a:xfrm>
            <a:off x="180001" y="1989000"/>
            <a:ext cx="8506800" cy="830997"/>
          </a:xfrm>
          <a:prstGeom prst="rect">
            <a:avLst/>
          </a:prstGeom>
        </p:spPr>
        <p:txBody>
          <a:bodyPr wrap="square">
            <a:spAutoFit/>
          </a:bodyPr>
          <a:lstStyle/>
          <a:p>
            <a:pPr marL="285750" lvl="0" indent="-285750">
              <a:buFont typeface="Wingdings" panose="05000000000000000000" pitchFamily="2" charset="2"/>
              <a:buChar char="§"/>
            </a:pPr>
            <a:r>
              <a:rPr lang="en-US" sz="1600" b="1" dirty="0">
                <a:solidFill>
                  <a:prstClr val="black"/>
                </a:solidFill>
              </a:rPr>
              <a:t>PÉRDIDA DE CARGA EN LAS FILAS DE COLECTORES CONECTADAS EN SERIE</a:t>
            </a:r>
          </a:p>
          <a:p>
            <a:pPr marL="541338" lvl="1" indent="-285750">
              <a:buFont typeface="Calibri" panose="020F0502020204030204" pitchFamily="34" charset="0"/>
              <a:buChar char="–"/>
            </a:pPr>
            <a:r>
              <a:rPr lang="en-US" sz="1600" dirty="0"/>
              <a:t>La caída de presión del conjunto resulta de la suma de todas las tuberías más cada fila de colectores. </a:t>
            </a:r>
            <a:r>
              <a:rPr lang="en-US" sz="1600" b="1" dirty="0"/>
              <a:t>La caída de presión de las filas de colectores conectados en serie es acumulativa</a:t>
            </a:r>
            <a:r>
              <a:rPr lang="en-US" sz="1600" dirty="0"/>
              <a:t>.</a:t>
            </a:r>
          </a:p>
        </p:txBody>
      </p:sp>
      <p:pic>
        <p:nvPicPr>
          <p:cNvPr id="6" name="Picture 5">
            <a:extLst>
              <a:ext uri="{FF2B5EF4-FFF2-40B4-BE49-F238E27FC236}">
                <a16:creationId xmlns:a16="http://schemas.microsoft.com/office/drawing/2014/main" id="{F87C89E9-8893-48D8-B152-962FEDBD3C42}"/>
              </a:ext>
            </a:extLst>
          </p:cNvPr>
          <p:cNvPicPr>
            <a:picLocks noChangeAspect="1"/>
          </p:cNvPicPr>
          <p:nvPr/>
        </p:nvPicPr>
        <p:blipFill>
          <a:blip r:embed="rId2"/>
          <a:stretch>
            <a:fillRect/>
          </a:stretch>
        </p:blipFill>
        <p:spPr>
          <a:xfrm>
            <a:off x="5218047" y="2981257"/>
            <a:ext cx="3745953" cy="3039743"/>
          </a:xfrm>
          <a:prstGeom prst="rect">
            <a:avLst/>
          </a:prstGeom>
          <a:solidFill>
            <a:schemeClr val="bg1"/>
          </a:solidFill>
          <a:ln>
            <a:solidFill>
              <a:schemeClr val="tx1"/>
            </a:solidFill>
          </a:ln>
        </p:spPr>
      </p:pic>
      <p:sp>
        <p:nvSpPr>
          <p:cNvPr id="7" name="Rectangle 6">
            <a:extLst>
              <a:ext uri="{FF2B5EF4-FFF2-40B4-BE49-F238E27FC236}">
                <a16:creationId xmlns:a16="http://schemas.microsoft.com/office/drawing/2014/main" id="{91705E0F-701B-429C-B2E0-FAC6EE43DE5A}"/>
              </a:ext>
            </a:extLst>
          </p:cNvPr>
          <p:cNvSpPr/>
          <p:nvPr/>
        </p:nvSpPr>
        <p:spPr>
          <a:xfrm>
            <a:off x="7778393" y="5373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3070FEE1-8DA3-486D-9994-EB2D7F34FA2B}"/>
                  </a:ext>
                </a:extLst>
              </p:cNvPr>
              <p:cNvSpPr/>
              <p:nvPr/>
            </p:nvSpPr>
            <p:spPr>
              <a:xfrm>
                <a:off x="180001" y="2819997"/>
                <a:ext cx="4927653" cy="3141886"/>
              </a:xfrm>
              <a:prstGeom prst="rect">
                <a:avLst/>
              </a:prstGeom>
            </p:spPr>
            <p:txBody>
              <a:bodyPr wrap="square">
                <a:spAutoFit/>
              </a:bodyPr>
              <a:lstStyle/>
              <a:p>
                <a:pPr marL="541338" lvl="0" indent="-285750">
                  <a:buFont typeface="Calibri" panose="020F0502020204030204" pitchFamily="34" charset="0"/>
                  <a:buChar char="–"/>
                </a:pPr>
                <a:r>
                  <a:rPr lang="en-US" sz="1600" dirty="0">
                    <a:solidFill>
                      <a:prstClr val="black"/>
                    </a:solidFill>
                  </a:rPr>
                  <a:t>El caudal real se calcula a partir de los distintos colectores conectados en serie, el número de filas y el caudal nominal del colector (0,83 l/min).</a:t>
                </a:r>
              </a:p>
              <a:p>
                <a:pPr marL="541338" lvl="0" indent="-285750">
                  <a:buFont typeface="Calibri" panose="020F0502020204030204" pitchFamily="34" charset="0"/>
                  <a:buChar char="–"/>
                </a:pPr>
                <a:r>
                  <a:rPr lang="en-US" sz="1600" dirty="0">
                    <a:solidFill>
                      <a:prstClr val="black"/>
                    </a:solidFill>
                  </a:rPr>
                  <a:t>Eso es:</a:t>
                </a:r>
              </a:p>
              <a:p>
                <a:pPr marL="255588" lvl="0"/>
                <a14:m>
                  <m:oMathPara xmlns:m="http://schemas.openxmlformats.org/officeDocument/2006/math">
                    <m:oMathParaPr>
                      <m:jc m:val="centerGroup"/>
                    </m:oMathParaPr>
                    <m:oMath xmlns:m="http://schemas.openxmlformats.org/officeDocument/2006/math">
                      <m:r>
                        <a:rPr lang="en-US" sz="1600" b="1" i="1" smtClean="0">
                          <a:solidFill>
                            <a:srgbClr val="0070C0"/>
                          </a:solidFill>
                          <a:latin typeface="Cambria Math" panose="02040503050406030204" pitchFamily="18" charset="0"/>
                          <a:ea typeface="Cambria Math" panose="02040503050406030204" pitchFamily="18" charset="0"/>
                        </a:rPr>
                        <m:t>∆</m:t>
                      </m:r>
                      <m:sSub>
                        <m:sSubPr>
                          <m:ctrlPr>
                            <a:rPr lang="en-US" sz="1600" b="1" i="1" smtClean="0">
                              <a:solidFill>
                                <a:srgbClr val="0070C0"/>
                              </a:solidFill>
                              <a:latin typeface="Cambria Math" panose="02040503050406030204" pitchFamily="18" charset="0"/>
                              <a:ea typeface="Cambria Math" panose="02040503050406030204" pitchFamily="18" charset="0"/>
                            </a:rPr>
                          </m:ctrlPr>
                        </m:sSubPr>
                        <m:e>
                          <m:r>
                            <a:rPr lang="es-ES" sz="1600" b="1" i="1" smtClean="0">
                              <a:solidFill>
                                <a:srgbClr val="0070C0"/>
                              </a:solidFill>
                              <a:latin typeface="Cambria Math" panose="02040503050406030204" pitchFamily="18" charset="0"/>
                              <a:ea typeface="Cambria Math" panose="02040503050406030204" pitchFamily="18" charset="0"/>
                            </a:rPr>
                            <m:t>𝒑</m:t>
                          </m:r>
                        </m:e>
                        <m:sub>
                          <m:r>
                            <a:rPr lang="es-ES" sz="1600" b="1" i="1" smtClean="0">
                              <a:solidFill>
                                <a:srgbClr val="0070C0"/>
                              </a:solidFill>
                              <a:latin typeface="Cambria Math" panose="02040503050406030204" pitchFamily="18" charset="0"/>
                              <a:ea typeface="Cambria Math" panose="02040503050406030204" pitchFamily="18" charset="0"/>
                            </a:rPr>
                            <m:t>𝑨𝒓𝒓𝒂𝒚</m:t>
                          </m:r>
                        </m:sub>
                      </m:sSub>
                      <m:r>
                        <a:rPr lang="es-ES" sz="1600" b="1" i="1" smtClean="0">
                          <a:solidFill>
                            <a:srgbClr val="0070C0"/>
                          </a:solidFill>
                          <a:latin typeface="Cambria Math" panose="02040503050406030204" pitchFamily="18" charset="0"/>
                          <a:ea typeface="Cambria Math" panose="02040503050406030204" pitchFamily="18" charset="0"/>
                        </a:rPr>
                        <m:t>=∆</m:t>
                      </m:r>
                      <m:sSub>
                        <m:sSubPr>
                          <m:ctrlPr>
                            <a:rPr lang="es-ES" sz="1600" b="1" i="1" smtClean="0">
                              <a:solidFill>
                                <a:srgbClr val="0070C0"/>
                              </a:solidFill>
                              <a:latin typeface="Cambria Math" panose="02040503050406030204" pitchFamily="18" charset="0"/>
                              <a:ea typeface="Cambria Math" panose="02040503050406030204" pitchFamily="18" charset="0"/>
                            </a:rPr>
                          </m:ctrlPr>
                        </m:sSubPr>
                        <m:e>
                          <m:r>
                            <a:rPr lang="es-ES" sz="1600" b="1" i="1" smtClean="0">
                              <a:solidFill>
                                <a:srgbClr val="0070C0"/>
                              </a:solidFill>
                              <a:latin typeface="Cambria Math" panose="02040503050406030204" pitchFamily="18" charset="0"/>
                              <a:ea typeface="Cambria Math" panose="02040503050406030204" pitchFamily="18" charset="0"/>
                            </a:rPr>
                            <m:t>𝒑</m:t>
                          </m:r>
                        </m:e>
                        <m:sub>
                          <m:r>
                            <a:rPr lang="es-ES" sz="1600" b="1" i="1" smtClean="0">
                              <a:solidFill>
                                <a:srgbClr val="0070C0"/>
                              </a:solidFill>
                              <a:latin typeface="Cambria Math" panose="02040503050406030204" pitchFamily="18" charset="0"/>
                              <a:ea typeface="Cambria Math" panose="02040503050406030204" pitchFamily="18" charset="0"/>
                            </a:rPr>
                            <m:t>𝑹𝒐𝒘</m:t>
                          </m:r>
                        </m:sub>
                      </m:sSub>
                      <m:r>
                        <a:rPr lang="es-ES" sz="1600" b="1" i="1">
                          <a:solidFill>
                            <a:srgbClr val="0070C0"/>
                          </a:solidFill>
                          <a:latin typeface="Cambria Math" panose="02040503050406030204" pitchFamily="18" charset="0"/>
                          <a:ea typeface="Cambria Math" panose="02040503050406030204" pitchFamily="18" charset="0"/>
                        </a:rPr>
                        <m:t>∙</m:t>
                      </m:r>
                      <m:sSub>
                        <m:sSubPr>
                          <m:ctrlPr>
                            <a:rPr lang="es-ES" sz="1600" b="1" i="1" smtClean="0">
                              <a:solidFill>
                                <a:srgbClr val="0070C0"/>
                              </a:solidFill>
                              <a:latin typeface="Cambria Math" panose="02040503050406030204" pitchFamily="18" charset="0"/>
                              <a:ea typeface="Cambria Math" panose="02040503050406030204" pitchFamily="18" charset="0"/>
                            </a:rPr>
                          </m:ctrlPr>
                        </m:sSubPr>
                        <m:e>
                          <m:r>
                            <a:rPr lang="es-ES" sz="1600" b="1" i="1" smtClean="0">
                              <a:solidFill>
                                <a:srgbClr val="0070C0"/>
                              </a:solidFill>
                              <a:latin typeface="Cambria Math" panose="02040503050406030204" pitchFamily="18" charset="0"/>
                              <a:ea typeface="Cambria Math" panose="02040503050406030204" pitchFamily="18" charset="0"/>
                            </a:rPr>
                            <m:t>𝒏</m:t>
                          </m:r>
                        </m:e>
                        <m:sub>
                          <m:r>
                            <a:rPr lang="es-ES" sz="1600" b="1" i="1" smtClean="0">
                              <a:solidFill>
                                <a:srgbClr val="0070C0"/>
                              </a:solidFill>
                              <a:latin typeface="Cambria Math" panose="02040503050406030204" pitchFamily="18" charset="0"/>
                              <a:ea typeface="Cambria Math" panose="02040503050406030204" pitchFamily="18" charset="0"/>
                            </a:rPr>
                            <m:t>𝑹𝒐𝒘</m:t>
                          </m:r>
                        </m:sub>
                      </m:sSub>
                    </m:oMath>
                  </m:oMathPara>
                </a14:m>
                <a:endParaRPr lang="es-ES" sz="1600" b="1" dirty="0">
                  <a:solidFill>
                    <a:srgbClr val="0070C0"/>
                  </a:solidFill>
                  <a:ea typeface="Cambria Math" panose="02040503050406030204" pitchFamily="18" charset="0"/>
                </a:endParaRPr>
              </a:p>
              <a:p>
                <a:pPr marL="255588" lvl="0"/>
                <a14:m>
                  <m:oMathPara xmlns:m="http://schemas.openxmlformats.org/officeDocument/2006/math">
                    <m:oMathParaPr>
                      <m:jc m:val="centerGroup"/>
                    </m:oMathParaPr>
                    <m:oMath xmlns:m="http://schemas.openxmlformats.org/officeDocument/2006/math">
                      <m:sSub>
                        <m:sSubPr>
                          <m:ctrlPr>
                            <a:rPr lang="es-ES" sz="1600" b="1" i="1" smtClean="0">
                              <a:solidFill>
                                <a:srgbClr val="0070C0"/>
                              </a:solidFill>
                              <a:latin typeface="Cambria Math" panose="02040503050406030204" pitchFamily="18" charset="0"/>
                            </a:rPr>
                          </m:ctrlPr>
                        </m:sSubPr>
                        <m:e>
                          <m:r>
                            <a:rPr lang="es-ES" sz="1600" b="1" i="1">
                              <a:solidFill>
                                <a:srgbClr val="0070C0"/>
                              </a:solidFill>
                              <a:latin typeface="Cambria Math" panose="02040503050406030204" pitchFamily="18" charset="0"/>
                            </a:rPr>
                            <m:t>𝑽</m:t>
                          </m:r>
                        </m:e>
                        <m:sub>
                          <m:r>
                            <a:rPr lang="es-ES" sz="1600" b="1" i="1" smtClean="0">
                              <a:solidFill>
                                <a:srgbClr val="0070C0"/>
                              </a:solidFill>
                              <a:latin typeface="Cambria Math" panose="02040503050406030204" pitchFamily="18" charset="0"/>
                            </a:rPr>
                            <m:t>𝑲</m:t>
                          </m:r>
                        </m:sub>
                      </m:sSub>
                      <m:r>
                        <a:rPr lang="es-ES" sz="1600" b="1" i="1">
                          <a:solidFill>
                            <a:srgbClr val="0070C0"/>
                          </a:solidFill>
                          <a:latin typeface="Cambria Math" panose="02040503050406030204" pitchFamily="18" charset="0"/>
                        </a:rPr>
                        <m:t>=</m:t>
                      </m:r>
                      <m:sSub>
                        <m:sSubPr>
                          <m:ctrlPr>
                            <a:rPr lang="es-ES" sz="1600" b="1" i="1">
                              <a:solidFill>
                                <a:srgbClr val="0070C0"/>
                              </a:solidFill>
                              <a:latin typeface="Cambria Math" panose="02040503050406030204" pitchFamily="18" charset="0"/>
                            </a:rPr>
                          </m:ctrlPr>
                        </m:sSubPr>
                        <m:e>
                          <m:r>
                            <a:rPr lang="es-ES" sz="1600" b="1" i="1">
                              <a:solidFill>
                                <a:srgbClr val="0070C0"/>
                              </a:solidFill>
                              <a:latin typeface="Cambria Math" panose="02040503050406030204" pitchFamily="18" charset="0"/>
                            </a:rPr>
                            <m:t>𝑽</m:t>
                          </m:r>
                        </m:e>
                        <m:sub>
                          <m:r>
                            <a:rPr lang="es-ES" sz="1600" b="1" i="1" smtClean="0">
                              <a:solidFill>
                                <a:srgbClr val="0070C0"/>
                              </a:solidFill>
                              <a:latin typeface="Cambria Math" panose="02040503050406030204" pitchFamily="18" charset="0"/>
                            </a:rPr>
                            <m:t>𝑲</m:t>
                          </m:r>
                          <m:r>
                            <a:rPr lang="es-ES" sz="1600" b="1" i="1">
                              <a:solidFill>
                                <a:srgbClr val="0070C0"/>
                              </a:solidFill>
                              <a:latin typeface="Cambria Math" panose="02040503050406030204" pitchFamily="18" charset="0"/>
                            </a:rPr>
                            <m:t>, </m:t>
                          </m:r>
                          <m:r>
                            <a:rPr lang="es-ES" sz="1600" b="1" i="1">
                              <a:solidFill>
                                <a:srgbClr val="0070C0"/>
                              </a:solidFill>
                              <a:latin typeface="Cambria Math" panose="02040503050406030204" pitchFamily="18" charset="0"/>
                            </a:rPr>
                            <m:t>𝑵𝒐𝒎</m:t>
                          </m:r>
                        </m:sub>
                      </m:sSub>
                      <m:r>
                        <a:rPr lang="es-ES" sz="1600" b="1" i="1" smtClean="0">
                          <a:solidFill>
                            <a:srgbClr val="0070C0"/>
                          </a:solidFill>
                          <a:latin typeface="Cambria Math" panose="02040503050406030204" pitchFamily="18" charset="0"/>
                          <a:ea typeface="Cambria Math" panose="02040503050406030204" pitchFamily="18" charset="0"/>
                        </a:rPr>
                        <m:t>∙</m:t>
                      </m:r>
                      <m:sSub>
                        <m:sSubPr>
                          <m:ctrlPr>
                            <a:rPr lang="es-ES" sz="1600" b="1" i="1" smtClean="0">
                              <a:solidFill>
                                <a:srgbClr val="0070C0"/>
                              </a:solidFill>
                              <a:latin typeface="Cambria Math" panose="02040503050406030204" pitchFamily="18" charset="0"/>
                              <a:ea typeface="Cambria Math" panose="02040503050406030204" pitchFamily="18" charset="0"/>
                            </a:rPr>
                          </m:ctrlPr>
                        </m:sSubPr>
                        <m:e>
                          <m:r>
                            <a:rPr lang="es-ES" sz="1600" b="1" i="1" smtClean="0">
                              <a:solidFill>
                                <a:srgbClr val="0070C0"/>
                              </a:solidFill>
                              <a:latin typeface="Cambria Math" panose="02040503050406030204" pitchFamily="18" charset="0"/>
                              <a:ea typeface="Cambria Math" panose="02040503050406030204" pitchFamily="18" charset="0"/>
                            </a:rPr>
                            <m:t>𝒏</m:t>
                          </m:r>
                        </m:e>
                        <m:sub>
                          <m:r>
                            <a:rPr lang="es-ES" sz="1600" b="1" i="1" smtClean="0">
                              <a:solidFill>
                                <a:srgbClr val="0070C0"/>
                              </a:solidFill>
                              <a:latin typeface="Cambria Math" panose="02040503050406030204" pitchFamily="18" charset="0"/>
                              <a:ea typeface="Cambria Math" panose="02040503050406030204" pitchFamily="18" charset="0"/>
                            </a:rPr>
                            <m:t>𝑹𝒐𝒘</m:t>
                          </m:r>
                        </m:sub>
                      </m:sSub>
                      <m:r>
                        <a:rPr lang="es-ES" sz="1600" b="1" i="1" smtClean="0">
                          <a:solidFill>
                            <a:srgbClr val="0070C0"/>
                          </a:solidFill>
                          <a:latin typeface="Cambria Math" panose="02040503050406030204" pitchFamily="18" charset="0"/>
                          <a:ea typeface="Cambria Math" panose="02040503050406030204" pitchFamily="18" charset="0"/>
                        </a:rPr>
                        <m:t>=</m:t>
                      </m:r>
                      <m:r>
                        <a:rPr lang="es-ES" sz="1600" b="1" i="1" smtClean="0">
                          <a:solidFill>
                            <a:srgbClr val="0070C0"/>
                          </a:solidFill>
                          <a:latin typeface="Cambria Math" panose="02040503050406030204" pitchFamily="18" charset="0"/>
                          <a:ea typeface="Cambria Math" panose="02040503050406030204" pitchFamily="18" charset="0"/>
                        </a:rPr>
                        <m:t>𝟎</m:t>
                      </m:r>
                      <m:r>
                        <a:rPr lang="es-ES" sz="1600" b="1" i="1" smtClean="0">
                          <a:solidFill>
                            <a:srgbClr val="0070C0"/>
                          </a:solidFill>
                          <a:latin typeface="Cambria Math" panose="02040503050406030204" pitchFamily="18" charset="0"/>
                          <a:ea typeface="Cambria Math" panose="02040503050406030204" pitchFamily="18" charset="0"/>
                        </a:rPr>
                        <m:t>,</m:t>
                      </m:r>
                      <m:r>
                        <a:rPr lang="es-ES" sz="1600" b="1" i="1" smtClean="0">
                          <a:solidFill>
                            <a:srgbClr val="0070C0"/>
                          </a:solidFill>
                          <a:latin typeface="Cambria Math" panose="02040503050406030204" pitchFamily="18" charset="0"/>
                          <a:ea typeface="Cambria Math" panose="02040503050406030204" pitchFamily="18" charset="0"/>
                        </a:rPr>
                        <m:t>𝟖𝟑</m:t>
                      </m:r>
                      <m:r>
                        <a:rPr lang="es-ES" sz="1600" b="1" i="1" smtClean="0">
                          <a:solidFill>
                            <a:srgbClr val="0070C0"/>
                          </a:solidFill>
                          <a:latin typeface="Cambria Math" panose="02040503050406030204" pitchFamily="18" charset="0"/>
                          <a:ea typeface="Cambria Math" panose="02040503050406030204" pitchFamily="18" charset="0"/>
                        </a:rPr>
                        <m:t>𝑳</m:t>
                      </m:r>
                      <m:r>
                        <a:rPr lang="es-ES" sz="1600" b="1" i="1" smtClean="0">
                          <a:solidFill>
                            <a:srgbClr val="0070C0"/>
                          </a:solidFill>
                          <a:latin typeface="Cambria Math" panose="02040503050406030204" pitchFamily="18" charset="0"/>
                          <a:ea typeface="Cambria Math" panose="02040503050406030204" pitchFamily="18" charset="0"/>
                        </a:rPr>
                        <m:t>/</m:t>
                      </m:r>
                      <m:r>
                        <a:rPr lang="es-ES" sz="1600" b="1" i="1" smtClean="0">
                          <a:solidFill>
                            <a:srgbClr val="0070C0"/>
                          </a:solidFill>
                          <a:latin typeface="Cambria Math" panose="02040503050406030204" pitchFamily="18" charset="0"/>
                          <a:ea typeface="Cambria Math" panose="02040503050406030204" pitchFamily="18" charset="0"/>
                        </a:rPr>
                        <m:t>𝒎𝒊𝒏</m:t>
                      </m:r>
                      <m:r>
                        <a:rPr lang="es-ES" sz="1600" b="1" i="1" smtClean="0">
                          <a:solidFill>
                            <a:srgbClr val="0070C0"/>
                          </a:solidFill>
                          <a:latin typeface="Cambria Math" panose="02040503050406030204" pitchFamily="18" charset="0"/>
                          <a:ea typeface="Cambria Math" panose="02040503050406030204" pitchFamily="18" charset="0"/>
                        </a:rPr>
                        <m:t>∙</m:t>
                      </m:r>
                      <m:sSub>
                        <m:sSubPr>
                          <m:ctrlPr>
                            <a:rPr lang="es-ES" sz="1600" b="1" i="1" smtClean="0">
                              <a:solidFill>
                                <a:srgbClr val="0070C0"/>
                              </a:solidFill>
                              <a:latin typeface="Cambria Math" panose="02040503050406030204" pitchFamily="18" charset="0"/>
                              <a:ea typeface="Cambria Math" panose="02040503050406030204" pitchFamily="18" charset="0"/>
                            </a:rPr>
                          </m:ctrlPr>
                        </m:sSubPr>
                        <m:e>
                          <m:r>
                            <a:rPr lang="es-ES" sz="1600" b="1" i="1" smtClean="0">
                              <a:solidFill>
                                <a:srgbClr val="0070C0"/>
                              </a:solidFill>
                              <a:latin typeface="Cambria Math" panose="02040503050406030204" pitchFamily="18" charset="0"/>
                              <a:ea typeface="Cambria Math" panose="02040503050406030204" pitchFamily="18" charset="0"/>
                            </a:rPr>
                            <m:t>𝒏</m:t>
                          </m:r>
                        </m:e>
                        <m:sub>
                          <m:r>
                            <a:rPr lang="es-ES" sz="1600" b="1" i="1" smtClean="0">
                              <a:solidFill>
                                <a:srgbClr val="0070C0"/>
                              </a:solidFill>
                              <a:latin typeface="Cambria Math" panose="02040503050406030204" pitchFamily="18" charset="0"/>
                              <a:ea typeface="Cambria Math" panose="02040503050406030204" pitchFamily="18" charset="0"/>
                            </a:rPr>
                            <m:t>𝑹𝒐𝒘</m:t>
                          </m:r>
                        </m:sub>
                      </m:sSub>
                    </m:oMath>
                  </m:oMathPara>
                </a14:m>
                <a:endParaRPr lang="en-US" sz="1600" b="1" dirty="0">
                  <a:solidFill>
                    <a:srgbClr val="0070C0"/>
                  </a:solidFill>
                </a:endParaRPr>
              </a:p>
              <a:p>
                <a:pPr marL="255588"/>
                <a:endParaRPr lang="en-US" sz="1200" dirty="0">
                  <a:solidFill>
                    <a:prstClr val="black"/>
                  </a:solidFill>
                </a:endParaRPr>
              </a:p>
              <a:p>
                <a:pPr marL="539750" lvl="0"/>
                <a:r>
                  <a:rPr lang="en-US" sz="1600" u="sng" dirty="0">
                    <a:solidFill>
                      <a:srgbClr val="0070C0"/>
                    </a:solidFill>
                  </a:rPr>
                  <a:t>Parámetros de cálculo:</a:t>
                </a:r>
              </a:p>
              <a:p>
                <a:endParaRPr lang="en-US" sz="1200" dirty="0">
                  <a:solidFill>
                    <a:srgbClr val="0070C0"/>
                  </a:solidFill>
                  <a:sym typeface="Symbol" panose="05050102010706020507" pitchFamily="18" charset="2"/>
                </a:endParaRPr>
              </a:p>
              <a:p>
                <a:pPr marL="171450" indent="-171450">
                  <a:buFont typeface="Arial" panose="020B0604020202020204" pitchFamily="34" charset="0"/>
                  <a:buChar char="."/>
                </a:pPr>
                <a:r>
                  <a:rPr lang="en-US" sz="1200" dirty="0" err="1">
                    <a:solidFill>
                      <a:srgbClr val="0070C0"/>
                    </a:solidFill>
                    <a:sym typeface="Symbol" panose="05050102010706020507" pitchFamily="18" charset="2"/>
                  </a:rPr>
                  <a:t>pArray</a:t>
                </a:r>
                <a:r>
                  <a:rPr lang="en-US" sz="1200" dirty="0">
                    <a:solidFill>
                      <a:srgbClr val="0070C0"/>
                    </a:solidFill>
                    <a:sym typeface="Symbol" panose="05050102010706020507" pitchFamily="18" charset="2"/>
                  </a:rPr>
                  <a:t>. Pérdida de carga para el conjunto de colectores en c.</a:t>
                </a:r>
                <a:r>
                  <a:rPr lang="en-US" sz="1200" dirty="0" err="1">
                    <a:solidFill>
                      <a:srgbClr val="0070C0"/>
                    </a:solidFill>
                    <a:sym typeface="Symbol" panose="05050102010706020507" pitchFamily="18" charset="2"/>
                  </a:rPr>
                  <a:t>c.a.</a:t>
                </a:r>
                <a:r>
                  <a:rPr lang="en-US" sz="1200" dirty="0">
                    <a:solidFill>
                      <a:srgbClr val="0070C0"/>
                    </a:solidFill>
                    <a:sym typeface="Symbol" panose="05050102010706020507" pitchFamily="18" charset="2"/>
                  </a:rPr>
                  <a:t> (columna de agua).</a:t>
                </a:r>
              </a:p>
              <a:p>
                <a:pPr marL="171450" indent="-171450">
                  <a:buFont typeface="Arial" panose="020B0604020202020204" pitchFamily="34" charset="0"/>
                  <a:buChar char="."/>
                </a:pPr>
                <a:r>
                  <a:rPr lang="en-US" sz="1200" dirty="0" err="1">
                    <a:solidFill>
                      <a:srgbClr val="0070C0"/>
                    </a:solidFill>
                    <a:sym typeface="Symbol" panose="05050102010706020507" pitchFamily="18" charset="2"/>
                  </a:rPr>
                  <a:t>pRow</a:t>
                </a:r>
                <a:r>
                  <a:rPr lang="en-US" sz="1200" dirty="0">
                    <a:solidFill>
                      <a:srgbClr val="0070C0"/>
                    </a:solidFill>
                    <a:sym typeface="Symbol" panose="05050102010706020507" pitchFamily="18" charset="2"/>
                  </a:rPr>
                  <a:t>. Pérdida de carga para una hilera de colectores en el </a:t>
                </a:r>
                <a:r>
                  <a:rPr lang="en-US" sz="1200" dirty="0" err="1">
                    <a:solidFill>
                      <a:srgbClr val="0070C0"/>
                    </a:solidFill>
                    <a:sym typeface="Symbol" panose="05050102010706020507" pitchFamily="18" charset="2"/>
                  </a:rPr>
                  <a:t>c.c.a.</a:t>
                </a:r>
                <a:endParaRPr lang="en-US" sz="1200" dirty="0">
                  <a:solidFill>
                    <a:srgbClr val="0070C0"/>
                  </a:solidFill>
                  <a:sym typeface="Symbol" panose="05050102010706020507" pitchFamily="18" charset="2"/>
                </a:endParaRPr>
              </a:p>
              <a:p>
                <a:pPr marL="171450" indent="-171450">
                  <a:buFont typeface="Arial" panose="020B0604020202020204" pitchFamily="34" charset="0"/>
                  <a:buChar char="."/>
                </a:pPr>
                <a:r>
                  <a:rPr lang="en-US" sz="1200" dirty="0">
                    <a:solidFill>
                      <a:srgbClr val="0070C0"/>
                    </a:solidFill>
                    <a:sym typeface="Symbol" panose="05050102010706020507" pitchFamily="18" charset="2"/>
                  </a:rPr>
                  <a:t>VK. Caudal a través de los colectores</a:t>
                </a:r>
                <a:r>
                  <a:rPr lang="en-US" sz="1200" dirty="0" err="1">
                    <a:solidFill>
                      <a:srgbClr val="0070C0"/>
                    </a:solidFill>
                    <a:sym typeface="Symbol" panose="05050102010706020507" pitchFamily="18" charset="2"/>
                  </a:rPr>
                  <a:t> individuales</a:t>
                </a:r>
                <a:r>
                  <a:rPr lang="en-US" sz="1200" dirty="0">
                    <a:solidFill>
                      <a:srgbClr val="0070C0"/>
                    </a:solidFill>
                    <a:sym typeface="Symbol" panose="05050102010706020507" pitchFamily="18" charset="2"/>
                  </a:rPr>
                  <a:t> en L/min.</a:t>
                </a:r>
              </a:p>
              <a:p>
                <a:pPr marL="171450" indent="-171450">
                  <a:buFont typeface="Arial" panose="020B0604020202020204" pitchFamily="34" charset="0"/>
                  <a:buChar char="."/>
                </a:pPr>
                <a:r>
                  <a:rPr lang="en-US" sz="1200" dirty="0">
                    <a:solidFill>
                      <a:srgbClr val="0070C0"/>
                    </a:solidFill>
                    <a:sym typeface="Symbol" panose="05050102010706020507" pitchFamily="18" charset="2"/>
                  </a:rPr>
                  <a:t>VK</a:t>
                </a:r>
                <a:r>
                  <a:rPr lang="en-US" sz="1200" baseline="-25000" dirty="0">
                    <a:solidFill>
                      <a:srgbClr val="0070C0"/>
                    </a:solidFill>
                    <a:sym typeface="Symbol" panose="05050102010706020507" pitchFamily="18" charset="2"/>
                  </a:rPr>
                  <a:t>, Nom</a:t>
                </a:r>
                <a:r>
                  <a:rPr lang="en-US" sz="1200" dirty="0">
                    <a:solidFill>
                      <a:srgbClr val="0070C0"/>
                    </a:solidFill>
                    <a:sym typeface="Symbol" panose="05050102010706020507" pitchFamily="18" charset="2"/>
                  </a:rPr>
                  <a:t>. Caudal nominal del colector en L/min.</a:t>
                </a:r>
              </a:p>
            </p:txBody>
          </p:sp>
        </mc:Choice>
        <mc:Fallback xmlns="">
          <p:sp>
            <p:nvSpPr>
              <p:cNvPr id="8" name="Rectangle 7">
                <a:extLst>
                  <a:ext uri="{FF2B5EF4-FFF2-40B4-BE49-F238E27FC236}">
                    <a16:creationId xmlns:a16="http://schemas.microsoft.com/office/drawing/2014/main" id="{3070FEE1-8DA3-486D-9994-EB2D7F34FA2B}"/>
                  </a:ext>
                </a:extLst>
              </p:cNvPr>
              <p:cNvSpPr>
                <a:spLocks noRot="1" noChangeAspect="1" noMove="1" noResize="1" noEditPoints="1" noAdjustHandles="1" noChangeArrowheads="1" noChangeShapeType="1" noTextEdit="1"/>
              </p:cNvSpPr>
              <p:nvPr/>
            </p:nvSpPr>
            <p:spPr>
              <a:xfrm>
                <a:off x="180001" y="2819997"/>
                <a:ext cx="4927653" cy="3141886"/>
              </a:xfrm>
              <a:prstGeom prst="rect">
                <a:avLst/>
              </a:prstGeom>
              <a:blipFill>
                <a:blip r:embed="rId3"/>
                <a:stretch>
                  <a:fillRect t="-583" r="-371" b="-777"/>
                </a:stretch>
              </a:blipFill>
            </p:spPr>
            <p:txBody>
              <a:bodyPr/>
              <a:lstStyle/>
              <a:p>
                <a:r>
                  <a:rPr lang="es-ES">
                    <a:noFill/>
                  </a:rPr>
                  <a:t> </a:t>
                </a:r>
              </a:p>
            </p:txBody>
          </p:sp>
        </mc:Fallback>
      </mc:AlternateContent>
    </p:spTree>
    <p:extLst>
      <p:ext uri="{BB962C8B-B14F-4D97-AF65-F5344CB8AC3E}">
        <p14:creationId xmlns:p14="http://schemas.microsoft.com/office/powerpoint/2010/main" val="39805394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464CB-A59C-4800-90F5-B56A1DE33868}"/>
              </a:ext>
            </a:extLst>
          </p:cNvPr>
          <p:cNvSpPr>
            <a:spLocks noGrp="1"/>
          </p:cNvSpPr>
          <p:nvPr>
            <p:ph type="title"/>
          </p:nvPr>
        </p:nvSpPr>
        <p:spPr/>
        <p:txBody>
          <a:bodyPr/>
          <a:lstStyle/>
          <a:p>
            <a:r>
              <a:rPr lang="en-US" b="1" dirty="0"/>
              <a:t>2. </a:t>
            </a:r>
            <a:r>
              <a:rPr lang="en-US" b="1" dirty="0">
                <a:solidFill>
                  <a:prstClr val="black"/>
                </a:solidFill>
                <a:cs typeface="Arial" pitchFamily="34" charset="0"/>
              </a:rPr>
              <a:t>Matrices y bancos de colectores solares</a:t>
            </a:r>
            <a:endParaRPr lang="en-US" dirty="0"/>
          </a:p>
        </p:txBody>
      </p:sp>
      <p:sp>
        <p:nvSpPr>
          <p:cNvPr id="5" name="Rectangle 4">
            <a:extLst>
              <a:ext uri="{FF2B5EF4-FFF2-40B4-BE49-F238E27FC236}">
                <a16:creationId xmlns:a16="http://schemas.microsoft.com/office/drawing/2014/main" id="{8DD63AAC-971F-48D4-8D7E-7C38B444833F}"/>
              </a:ext>
            </a:extLst>
          </p:cNvPr>
          <p:cNvSpPr/>
          <p:nvPr/>
        </p:nvSpPr>
        <p:spPr>
          <a:xfrm>
            <a:off x="432916" y="1557000"/>
            <a:ext cx="6227084" cy="369332"/>
          </a:xfrm>
          <a:prstGeom prst="rect">
            <a:avLst/>
          </a:prstGeom>
        </p:spPr>
        <p:txBody>
          <a:bodyPr wrap="square">
            <a:spAutoFit/>
          </a:bodyPr>
          <a:lstStyle/>
          <a:p>
            <a:pPr marL="285750" indent="-285750">
              <a:buFont typeface="Wingdings" panose="05000000000000000000" pitchFamily="2" charset="2"/>
              <a:buChar char="Ø"/>
            </a:pPr>
            <a:r>
              <a:rPr lang="en-US" b="1" dirty="0"/>
              <a:t>Cálculos de caída de presión en matrices de colectores</a:t>
            </a:r>
          </a:p>
        </p:txBody>
      </p:sp>
      <p:sp>
        <p:nvSpPr>
          <p:cNvPr id="6" name="Rectangle 5">
            <a:extLst>
              <a:ext uri="{FF2B5EF4-FFF2-40B4-BE49-F238E27FC236}">
                <a16:creationId xmlns:a16="http://schemas.microsoft.com/office/drawing/2014/main" id="{D72B9F9A-BC91-448C-8524-95D52CE5AC72}"/>
              </a:ext>
            </a:extLst>
          </p:cNvPr>
          <p:cNvSpPr/>
          <p:nvPr/>
        </p:nvSpPr>
        <p:spPr>
          <a:xfrm>
            <a:off x="69607" y="1989000"/>
            <a:ext cx="8617193" cy="4401205"/>
          </a:xfrm>
          <a:prstGeom prst="rect">
            <a:avLst/>
          </a:prstGeom>
        </p:spPr>
        <p:txBody>
          <a:bodyPr wrap="square">
            <a:spAutoFit/>
          </a:bodyPr>
          <a:lstStyle/>
          <a:p>
            <a:pPr marL="285750" lvl="0" indent="-285750">
              <a:buFont typeface="Wingdings" panose="05000000000000000000" pitchFamily="2" charset="2"/>
              <a:buChar char="§"/>
            </a:pPr>
            <a:r>
              <a:rPr lang="en-US" sz="1600" b="1" dirty="0">
                <a:solidFill>
                  <a:prstClr val="black"/>
                </a:solidFill>
              </a:rPr>
              <a:t>PÉRDIDA DE CARGA EN LAS FILAS DE COLECTORES CONECTADAS EN SERIE</a:t>
            </a:r>
          </a:p>
          <a:p>
            <a:pPr marL="541338" lvl="1" indent="-285750">
              <a:buFont typeface="Calibri" panose="020F0502020204030204" pitchFamily="34" charset="0"/>
              <a:buChar char="–"/>
            </a:pPr>
            <a:r>
              <a:rPr lang="en-US" sz="1600" dirty="0"/>
              <a:t>Parámetros:</a:t>
            </a:r>
          </a:p>
          <a:p>
            <a:pPr marL="801688" lvl="1" indent="-285750">
              <a:buFont typeface="Arial" panose="020B0604020202020204" pitchFamily="34" charset="0"/>
              <a:buChar char="."/>
            </a:pPr>
            <a:r>
              <a:rPr lang="en-US" sz="1600" dirty="0"/>
              <a:t>Conexión en paralelo de 2 filas de colectores, cada una con 5 FPC FKC/FKB-1 (Bosch) solares.</a:t>
            </a:r>
          </a:p>
          <a:p>
            <a:pPr marL="541338" lvl="1" indent="-285750">
              <a:buFont typeface="Calibri" panose="020F0502020204030204" pitchFamily="34" charset="0"/>
              <a:buChar char="–"/>
            </a:pPr>
            <a:r>
              <a:rPr lang="en-US" sz="1600" dirty="0"/>
              <a:t>Se busca:</a:t>
            </a:r>
          </a:p>
          <a:p>
            <a:pPr marL="801688" lvl="2" indent="-285750">
              <a:buFont typeface="Arial" panose="020B0604020202020204" pitchFamily="34" charset="0"/>
              <a:buChar char="."/>
            </a:pPr>
            <a:r>
              <a:rPr lang="en-US" sz="1600" dirty="0"/>
              <a:t>Caída de presión del conjunto de colectores.</a:t>
            </a:r>
          </a:p>
          <a:p>
            <a:pPr marL="541338" lvl="1" indent="-285750">
              <a:buFont typeface="Calibri" panose="020F0502020204030204" pitchFamily="34" charset="0"/>
              <a:buChar char="–"/>
            </a:pPr>
            <a:r>
              <a:rPr lang="en-US" sz="1600" dirty="0"/>
              <a:t>Cálculos:</a:t>
            </a:r>
          </a:p>
          <a:p>
            <a:pPr marL="801688" lvl="1" indent="-285750" defTabSz="1073150">
              <a:buFont typeface="Arial" panose="020B0604020202020204" pitchFamily="34" charset="0"/>
              <a:buChar char="."/>
            </a:pPr>
            <a:r>
              <a:rPr lang="en-US" sz="1600" dirty="0"/>
              <a:t>Caudal a través de un colector:</a:t>
            </a:r>
          </a:p>
          <a:p>
            <a:pPr marL="801688" lvl="1" defTabSz="1073150"/>
            <a:r>
              <a:rPr lang="en-US" sz="1600" dirty="0" err="1">
                <a:solidFill>
                  <a:srgbClr val="0070C0"/>
                </a:solidFill>
              </a:rPr>
              <a:t>Vk</a:t>
            </a:r>
            <a:r>
              <a:rPr lang="en-US" sz="1600" dirty="0">
                <a:solidFill>
                  <a:srgbClr val="0070C0"/>
                </a:solidFill>
              </a:rPr>
              <a:t> = (V </a:t>
            </a:r>
            <a:r>
              <a:rPr lang="en-US" sz="1600" baseline="-25000" dirty="0" err="1">
                <a:solidFill>
                  <a:srgbClr val="0070C0"/>
                </a:solidFill>
              </a:rPr>
              <a:t>k,Nom</a:t>
            </a:r>
            <a:r>
              <a:rPr lang="en-US" sz="1600" baseline="-25000" dirty="0">
                <a:solidFill>
                  <a:srgbClr val="0070C0"/>
                </a:solidFill>
              </a:rPr>
              <a:t> )</a:t>
            </a:r>
            <a:r>
              <a:rPr lang="en-US" sz="1600" dirty="0">
                <a:solidFill>
                  <a:srgbClr val="0070C0"/>
                </a:solidFill>
              </a:rPr>
              <a:t>x (n)</a:t>
            </a:r>
          </a:p>
          <a:p>
            <a:pPr marL="801688" lvl="1" defTabSz="1073150"/>
            <a:r>
              <a:rPr lang="en-US" sz="1600" dirty="0" err="1">
                <a:solidFill>
                  <a:srgbClr val="0070C0"/>
                </a:solidFill>
              </a:rPr>
              <a:t>Vk</a:t>
            </a:r>
            <a:r>
              <a:rPr lang="en-US" sz="1600" dirty="0">
                <a:solidFill>
                  <a:srgbClr val="0070C0"/>
                </a:solidFill>
              </a:rPr>
              <a:t> = 0,83 L/min X (</a:t>
            </a:r>
            <a:r>
              <a:rPr lang="en-US" sz="1600" dirty="0" err="1">
                <a:solidFill>
                  <a:srgbClr val="0070C0"/>
                </a:solidFill>
              </a:rPr>
              <a:t>nRow</a:t>
            </a:r>
            <a:r>
              <a:rPr lang="en-US" sz="1600" dirty="0">
                <a:solidFill>
                  <a:srgbClr val="0070C0"/>
                </a:solidFill>
              </a:rPr>
              <a:t>) = 0,83 x 2 = </a:t>
            </a:r>
          </a:p>
          <a:p>
            <a:pPr marL="801688" lvl="1" defTabSz="1073150"/>
            <a:r>
              <a:rPr lang="en-US" sz="1600" dirty="0">
                <a:solidFill>
                  <a:srgbClr val="0070C0"/>
                </a:solidFill>
              </a:rPr>
              <a:t>1,67 L/min</a:t>
            </a:r>
          </a:p>
          <a:p>
            <a:pPr marL="801688" lvl="1" indent="-285750" defTabSz="1073150">
              <a:buFont typeface="Arial" panose="020B0604020202020204" pitchFamily="34" charset="0"/>
              <a:buChar char="."/>
            </a:pPr>
            <a:r>
              <a:rPr lang="en-US" sz="1600" dirty="0"/>
              <a:t>Lectura de la tabla de presión </a:t>
            </a:r>
          </a:p>
          <a:p>
            <a:pPr marL="801688" lvl="2" defTabSz="1073150"/>
            <a:r>
              <a:rPr lang="en-US" sz="1600" dirty="0"/>
              <a:t>gotas en filas (datos del fabricante):</a:t>
            </a:r>
          </a:p>
          <a:p>
            <a:pPr marL="801688" lvl="2" defTabSz="1073150"/>
            <a:r>
              <a:rPr lang="en-US" sz="1600" dirty="0">
                <a:solidFill>
                  <a:srgbClr val="0070C0"/>
                </a:solidFill>
              </a:rPr>
              <a:t>0,352 m de altura por fila de colectores</a:t>
            </a:r>
            <a:r>
              <a:rPr lang="en-US" sz="1600" dirty="0"/>
              <a:t>.</a:t>
            </a:r>
          </a:p>
          <a:p>
            <a:pPr marL="801688" lvl="1" indent="-285750" defTabSz="1073150">
              <a:buFont typeface="Arial" panose="020B0604020202020204" pitchFamily="34" charset="0"/>
              <a:buChar char="."/>
            </a:pPr>
            <a:r>
              <a:rPr lang="en-US" sz="1600" dirty="0"/>
              <a:t>Caída de presión del conjunto:</a:t>
            </a:r>
          </a:p>
          <a:p>
            <a:pPr marL="801688" lvl="2" defTabSz="1073150"/>
            <a:r>
              <a:rPr lang="en-US" sz="1600" baseline="-25000" dirty="0" err="1">
                <a:solidFill>
                  <a:srgbClr val="0070C0"/>
                </a:solidFill>
              </a:rPr>
              <a:t>ΔрArray</a:t>
            </a:r>
            <a:r>
              <a:rPr lang="en-US" sz="1600" dirty="0">
                <a:solidFill>
                  <a:srgbClr val="0070C0"/>
                </a:solidFill>
              </a:rPr>
              <a:t> =</a:t>
            </a:r>
            <a:r>
              <a:rPr lang="en-US" sz="1600" baseline="-25000" dirty="0" err="1">
                <a:solidFill>
                  <a:srgbClr val="0070C0"/>
                </a:solidFill>
              </a:rPr>
              <a:t> (</a:t>
            </a:r>
            <a:r>
              <a:rPr lang="en-US" sz="1600" dirty="0">
                <a:solidFill>
                  <a:srgbClr val="0070C0"/>
                </a:solidFill>
              </a:rPr>
              <a:t>ΔрRow) x (</a:t>
            </a:r>
            <a:r>
              <a:rPr lang="en-US" sz="1600" dirty="0" err="1">
                <a:solidFill>
                  <a:srgbClr val="0070C0"/>
                </a:solidFill>
              </a:rPr>
              <a:t>nRow</a:t>
            </a:r>
            <a:r>
              <a:rPr lang="en-US" sz="1600" dirty="0">
                <a:solidFill>
                  <a:srgbClr val="0070C0"/>
                </a:solidFill>
              </a:rPr>
              <a:t>) = 0,352 m de </a:t>
            </a:r>
          </a:p>
          <a:p>
            <a:pPr marL="801688" lvl="2" defTabSz="1073150"/>
            <a:r>
              <a:rPr lang="en-US" sz="1600" dirty="0">
                <a:solidFill>
                  <a:srgbClr val="0070C0"/>
                </a:solidFill>
              </a:rPr>
              <a:t>Altura x 2 = 0,704 m de altura.</a:t>
            </a:r>
          </a:p>
          <a:p>
            <a:pPr marL="515938" lvl="1" defTabSz="1073150"/>
            <a:endParaRPr lang="en-US" sz="800" b="1" dirty="0"/>
          </a:p>
          <a:p>
            <a:pPr marL="515938" lvl="1" defTabSz="1073150"/>
            <a:r>
              <a:rPr lang="en-US" sz="1600" b="1" dirty="0"/>
              <a:t>La caída de presión de este conjunto de colectores es de 0,704 m de altura </a:t>
            </a:r>
            <a:r>
              <a:rPr lang="en-US" sz="1600" dirty="0"/>
              <a:t>(6 veces mayor).</a:t>
            </a:r>
          </a:p>
        </p:txBody>
      </p:sp>
      <p:pic>
        <p:nvPicPr>
          <p:cNvPr id="7" name="Picture 6">
            <a:extLst>
              <a:ext uri="{FF2B5EF4-FFF2-40B4-BE49-F238E27FC236}">
                <a16:creationId xmlns:a16="http://schemas.microsoft.com/office/drawing/2014/main" id="{CDC388D7-9FDB-4FEA-8383-59E5360DC72A}"/>
              </a:ext>
            </a:extLst>
          </p:cNvPr>
          <p:cNvPicPr>
            <a:picLocks noChangeAspect="1"/>
          </p:cNvPicPr>
          <p:nvPr/>
        </p:nvPicPr>
        <p:blipFill>
          <a:blip r:embed="rId2"/>
          <a:stretch>
            <a:fillRect/>
          </a:stretch>
        </p:blipFill>
        <p:spPr>
          <a:xfrm>
            <a:off x="4929735" y="2909257"/>
            <a:ext cx="3745953" cy="3039743"/>
          </a:xfrm>
          <a:prstGeom prst="rect">
            <a:avLst/>
          </a:prstGeom>
          <a:solidFill>
            <a:schemeClr val="bg1"/>
          </a:solidFill>
          <a:ln>
            <a:solidFill>
              <a:schemeClr val="tx1"/>
            </a:solidFill>
          </a:ln>
        </p:spPr>
      </p:pic>
      <p:sp>
        <p:nvSpPr>
          <p:cNvPr id="8" name="Rectangle 7">
            <a:extLst>
              <a:ext uri="{FF2B5EF4-FFF2-40B4-BE49-F238E27FC236}">
                <a16:creationId xmlns:a16="http://schemas.microsoft.com/office/drawing/2014/main" id="{491C5C31-8C37-48E1-AA38-BE5417085AE7}"/>
              </a:ext>
            </a:extLst>
          </p:cNvPr>
          <p:cNvSpPr/>
          <p:nvPr/>
        </p:nvSpPr>
        <p:spPr>
          <a:xfrm>
            <a:off x="7778393" y="5301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29633876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92270-7F24-4691-8BC6-DEA5DA914427}"/>
              </a:ext>
            </a:extLst>
          </p:cNvPr>
          <p:cNvSpPr>
            <a:spLocks noGrp="1"/>
          </p:cNvSpPr>
          <p:nvPr>
            <p:ph type="title"/>
          </p:nvPr>
        </p:nvSpPr>
        <p:spPr/>
        <p:txBody>
          <a:bodyPr/>
          <a:lstStyle/>
          <a:p>
            <a:r>
              <a:rPr lang="en-US" b="1" dirty="0"/>
              <a:t>2. </a:t>
            </a:r>
            <a:r>
              <a:rPr lang="en-US" b="1" dirty="0">
                <a:solidFill>
                  <a:prstClr val="black"/>
                </a:solidFill>
                <a:cs typeface="Arial" pitchFamily="34" charset="0"/>
              </a:rPr>
              <a:t>Matrices y bancos de colectores solares</a:t>
            </a:r>
            <a:endParaRPr lang="en-US" dirty="0"/>
          </a:p>
        </p:txBody>
      </p:sp>
      <p:sp>
        <p:nvSpPr>
          <p:cNvPr id="4" name="Rectangle 3">
            <a:extLst>
              <a:ext uri="{FF2B5EF4-FFF2-40B4-BE49-F238E27FC236}">
                <a16:creationId xmlns:a16="http://schemas.microsoft.com/office/drawing/2014/main" id="{215FB001-C0C2-4920-91E6-0C45B6AA4AF5}"/>
              </a:ext>
            </a:extLst>
          </p:cNvPr>
          <p:cNvSpPr/>
          <p:nvPr/>
        </p:nvSpPr>
        <p:spPr>
          <a:xfrm>
            <a:off x="432916" y="1557000"/>
            <a:ext cx="4931084" cy="369332"/>
          </a:xfrm>
          <a:prstGeom prst="rect">
            <a:avLst/>
          </a:prstGeom>
        </p:spPr>
        <p:txBody>
          <a:bodyPr wrap="square">
            <a:spAutoFit/>
          </a:bodyPr>
          <a:lstStyle/>
          <a:p>
            <a:pPr marL="285750" indent="-285750">
              <a:buFont typeface="Wingdings" panose="05000000000000000000" pitchFamily="2" charset="2"/>
              <a:buChar char="Ø"/>
            </a:pPr>
            <a:r>
              <a:rPr lang="en-US" b="1" dirty="0"/>
              <a:t>Expansión de la tubería de cobre.</a:t>
            </a:r>
          </a:p>
        </p:txBody>
      </p:sp>
      <p:sp>
        <p:nvSpPr>
          <p:cNvPr id="5" name="Rectangle 4">
            <a:extLst>
              <a:ext uri="{FF2B5EF4-FFF2-40B4-BE49-F238E27FC236}">
                <a16:creationId xmlns:a16="http://schemas.microsoft.com/office/drawing/2014/main" id="{C13B7617-C666-4CB1-B12B-F54447C38938}"/>
              </a:ext>
            </a:extLst>
          </p:cNvPr>
          <p:cNvSpPr/>
          <p:nvPr/>
        </p:nvSpPr>
        <p:spPr>
          <a:xfrm>
            <a:off x="717607" y="1989000"/>
            <a:ext cx="7969193" cy="2308324"/>
          </a:xfrm>
          <a:prstGeom prst="rect">
            <a:avLst/>
          </a:prstGeom>
        </p:spPr>
        <p:txBody>
          <a:bodyPr wrap="square">
            <a:spAutoFit/>
          </a:bodyPr>
          <a:lstStyle/>
          <a:p>
            <a:pPr marL="285750" lvl="0" indent="-285750">
              <a:buFont typeface="Wingdings" panose="05000000000000000000" pitchFamily="2" charset="2"/>
              <a:buChar char="§"/>
            </a:pPr>
            <a:r>
              <a:rPr lang="en-US" sz="1600" b="1" dirty="0">
                <a:solidFill>
                  <a:prstClr val="black"/>
                </a:solidFill>
              </a:rPr>
              <a:t>CONCEPTO BÁSICO.</a:t>
            </a:r>
          </a:p>
          <a:p>
            <a:pPr marL="541338" lvl="1" indent="-285750">
              <a:buFont typeface="Calibri" panose="020F0502020204030204" pitchFamily="34" charset="0"/>
              <a:buChar char="–"/>
            </a:pPr>
            <a:r>
              <a:rPr lang="en-US" sz="1600" b="1" dirty="0"/>
              <a:t>La tubería de cobre, como sucede especialmente con otros metales, se expande y contrae con los cambios de temperatura.</a:t>
            </a:r>
            <a:endParaRPr lang="en-US" sz="1600" dirty="0"/>
          </a:p>
          <a:p>
            <a:pPr marL="541338" lvl="1" indent="-285750">
              <a:buFont typeface="Calibri" panose="020F0502020204030204" pitchFamily="34" charset="0"/>
              <a:buChar char="–"/>
            </a:pPr>
            <a:r>
              <a:rPr lang="en-US" sz="1600" dirty="0"/>
              <a:t>Al planificar e instalar bancos y matrices de colectores será necesario protegerse contra una expansión excesiva de las tuberías, incluidos los colectores, los bucles solares y los tubos de interconexión debido al calor.</a:t>
            </a:r>
          </a:p>
          <a:p>
            <a:pPr marL="541338" lvl="1" indent="-285750">
              <a:buFont typeface="Calibri" panose="020F0502020204030204" pitchFamily="34" charset="0"/>
              <a:buChar char="–"/>
            </a:pPr>
            <a:r>
              <a:rPr lang="en-US" sz="1600" dirty="0"/>
              <a:t>Cada colector tiene límites en el número de conexiones porque la expansión térmica es acumulativa y puede resultar en daños en las tuberías de cobre (tubos, soportes, conexiones, sellos) y otros daños estructurales.</a:t>
            </a:r>
          </a:p>
        </p:txBody>
      </p:sp>
      <p:pic>
        <p:nvPicPr>
          <p:cNvPr id="6" name="Picture 5">
            <a:extLst>
              <a:ext uri="{FF2B5EF4-FFF2-40B4-BE49-F238E27FC236}">
                <a16:creationId xmlns:a16="http://schemas.microsoft.com/office/drawing/2014/main" id="{B362AE4A-2B9E-4DE8-8685-091D8BBF9390}"/>
              </a:ext>
            </a:extLst>
          </p:cNvPr>
          <p:cNvPicPr>
            <a:picLocks noChangeAspect="1"/>
          </p:cNvPicPr>
          <p:nvPr/>
        </p:nvPicPr>
        <p:blipFill>
          <a:blip r:embed="rId2"/>
          <a:stretch>
            <a:fillRect/>
          </a:stretch>
        </p:blipFill>
        <p:spPr>
          <a:xfrm>
            <a:off x="972000" y="4293000"/>
            <a:ext cx="7714800" cy="1886378"/>
          </a:xfrm>
          <a:prstGeom prst="rect">
            <a:avLst/>
          </a:prstGeom>
          <a:solidFill>
            <a:schemeClr val="bg1"/>
          </a:solidFill>
          <a:ln>
            <a:solidFill>
              <a:schemeClr val="tx1"/>
            </a:solidFill>
          </a:ln>
        </p:spPr>
      </p:pic>
    </p:spTree>
    <p:extLst>
      <p:ext uri="{BB962C8B-B14F-4D97-AF65-F5344CB8AC3E}">
        <p14:creationId xmlns:p14="http://schemas.microsoft.com/office/powerpoint/2010/main" val="9176143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0D7DE-6499-47D5-8D89-5248E1B190F2}"/>
              </a:ext>
            </a:extLst>
          </p:cNvPr>
          <p:cNvSpPr>
            <a:spLocks noGrp="1"/>
          </p:cNvSpPr>
          <p:nvPr>
            <p:ph type="title"/>
          </p:nvPr>
        </p:nvSpPr>
        <p:spPr/>
        <p:txBody>
          <a:bodyPr/>
          <a:lstStyle/>
          <a:p>
            <a:r>
              <a:rPr lang="en-US" b="1" dirty="0"/>
              <a:t>2. </a:t>
            </a:r>
            <a:r>
              <a:rPr lang="en-US" b="1" dirty="0">
                <a:solidFill>
                  <a:prstClr val="black"/>
                </a:solidFill>
                <a:cs typeface="Arial" pitchFamily="34" charset="0"/>
              </a:rPr>
              <a:t>Matrices y bancos de colectores solares</a:t>
            </a:r>
            <a:endParaRPr lang="en-US" dirty="0"/>
          </a:p>
        </p:txBody>
      </p:sp>
      <p:sp>
        <p:nvSpPr>
          <p:cNvPr id="6" name="Rectangle 5">
            <a:extLst>
              <a:ext uri="{FF2B5EF4-FFF2-40B4-BE49-F238E27FC236}">
                <a16:creationId xmlns:a16="http://schemas.microsoft.com/office/drawing/2014/main" id="{B3FF7BB1-6C9A-462B-A0EE-408225BBC6F7}"/>
              </a:ext>
            </a:extLst>
          </p:cNvPr>
          <p:cNvSpPr/>
          <p:nvPr/>
        </p:nvSpPr>
        <p:spPr>
          <a:xfrm>
            <a:off x="432916" y="1485000"/>
            <a:ext cx="5435084" cy="369332"/>
          </a:xfrm>
          <a:prstGeom prst="rect">
            <a:avLst/>
          </a:prstGeom>
        </p:spPr>
        <p:txBody>
          <a:bodyPr wrap="square">
            <a:spAutoFit/>
          </a:bodyPr>
          <a:lstStyle/>
          <a:p>
            <a:pPr marL="285750" indent="-285750">
              <a:buFont typeface="Wingdings" panose="05000000000000000000" pitchFamily="2" charset="2"/>
              <a:buChar char="Ø"/>
            </a:pPr>
            <a:r>
              <a:rPr lang="en-US" b="1" dirty="0"/>
              <a:t>Expansión de la tubería de cobre.</a:t>
            </a:r>
          </a:p>
        </p:txBody>
      </p:sp>
      <p:sp>
        <p:nvSpPr>
          <p:cNvPr id="7" name="TextBox 6">
            <a:extLst>
              <a:ext uri="{FF2B5EF4-FFF2-40B4-BE49-F238E27FC236}">
                <a16:creationId xmlns:a16="http://schemas.microsoft.com/office/drawing/2014/main" id="{676F6C99-FEDB-409A-8801-FCDAC45C67C7}"/>
              </a:ext>
            </a:extLst>
          </p:cNvPr>
          <p:cNvSpPr txBox="1"/>
          <p:nvPr/>
        </p:nvSpPr>
        <p:spPr>
          <a:xfrm>
            <a:off x="180000" y="1845000"/>
            <a:ext cx="5570194" cy="2800767"/>
          </a:xfrm>
          <a:prstGeom prst="rect">
            <a:avLst/>
          </a:prstGeom>
          <a:noFill/>
        </p:spPr>
        <p:txBody>
          <a:bodyPr wrap="square" rtlCol="0">
            <a:spAutoFit/>
          </a:bodyPr>
          <a:lstStyle/>
          <a:p>
            <a:pPr marL="285750" indent="-285750">
              <a:buFont typeface="Wingdings" panose="05000000000000000000" pitchFamily="2" charset="2"/>
              <a:buChar char="§"/>
            </a:pPr>
            <a:r>
              <a:rPr lang="en-US" sz="1600" dirty="0"/>
              <a:t>En los típicos sistemas SWH residenciales pequeños, la expansión de los tubos debe ser considerada especialmente en las </a:t>
            </a:r>
            <a:r>
              <a:rPr lang="en-US" sz="1600" b="1" dirty="0"/>
              <a:t>penetraciones del techo y en los soportes de las tuberías</a:t>
            </a:r>
            <a:r>
              <a:rPr lang="en-US" sz="1600" dirty="0"/>
              <a:t>. </a:t>
            </a:r>
            <a:r>
              <a:rPr lang="en-US" sz="1600" b="1" dirty="0"/>
              <a:t>La expansión de los tubos puede ser la causa de la rotura de los sellos, accesorios y soportes de tubería apretados. </a:t>
            </a:r>
            <a:r>
              <a:rPr lang="en-US" sz="1600" dirty="0"/>
              <a:t>La fórmula básica para determinar la magnitud de la expansión de la tubería de cobre:</a:t>
            </a:r>
          </a:p>
          <a:p>
            <a:pPr lvl="1" algn="ctr"/>
            <a:r>
              <a:rPr lang="en-US" sz="1600" b="1" dirty="0">
                <a:solidFill>
                  <a:srgbClr val="0070C0"/>
                </a:solidFill>
              </a:rPr>
              <a:t>ΔL = e - L - ΔT</a:t>
            </a:r>
          </a:p>
          <a:p>
            <a:pPr lvl="1"/>
            <a:r>
              <a:rPr lang="en-US" sz="1200" dirty="0">
                <a:solidFill>
                  <a:srgbClr val="0070C0"/>
                </a:solidFill>
              </a:rPr>
              <a:t>ΔL = cambio en la longitud del cobre, m</a:t>
            </a:r>
          </a:p>
          <a:p>
            <a:pPr lvl="1"/>
            <a:r>
              <a:rPr lang="en-US" sz="1200" dirty="0">
                <a:solidFill>
                  <a:srgbClr val="0070C0"/>
                </a:solidFill>
              </a:rPr>
              <a:t>e = coeficiente de dilatación del cobre = 0,0000168 m/m - °C</a:t>
            </a:r>
          </a:p>
          <a:p>
            <a:pPr lvl="1"/>
            <a:r>
              <a:rPr lang="en-US" sz="1200" dirty="0">
                <a:solidFill>
                  <a:srgbClr val="0070C0"/>
                </a:solidFill>
              </a:rPr>
              <a:t>L = longitud del cobre, m</a:t>
            </a:r>
          </a:p>
          <a:p>
            <a:pPr lvl="1"/>
            <a:r>
              <a:rPr lang="en-US" sz="1200" dirty="0">
                <a:solidFill>
                  <a:srgbClr val="0070C0"/>
                </a:solidFill>
              </a:rPr>
              <a:t>ΔT = cambio de temperatura, °C</a:t>
            </a:r>
          </a:p>
        </p:txBody>
      </p:sp>
      <p:sp>
        <p:nvSpPr>
          <p:cNvPr id="10" name="Rectangle 9">
            <a:extLst>
              <a:ext uri="{FF2B5EF4-FFF2-40B4-BE49-F238E27FC236}">
                <a16:creationId xmlns:a16="http://schemas.microsoft.com/office/drawing/2014/main" id="{0B54D465-5606-4A07-BB18-63550E4D40D2}"/>
              </a:ext>
            </a:extLst>
          </p:cNvPr>
          <p:cNvSpPr/>
          <p:nvPr/>
        </p:nvSpPr>
        <p:spPr>
          <a:xfrm>
            <a:off x="180000" y="4581000"/>
            <a:ext cx="8506800" cy="2062103"/>
          </a:xfrm>
          <a:prstGeom prst="rect">
            <a:avLst/>
          </a:prstGeom>
        </p:spPr>
        <p:txBody>
          <a:bodyPr wrap="square">
            <a:spAutoFit/>
          </a:bodyPr>
          <a:lstStyle/>
          <a:p>
            <a:pPr marL="285750" lvl="0" indent="-285750">
              <a:buFont typeface="Wingdings" panose="05000000000000000000" pitchFamily="2" charset="2"/>
              <a:buChar char="§"/>
            </a:pPr>
            <a:r>
              <a:rPr lang="en-US" sz="1600" b="1" dirty="0">
                <a:solidFill>
                  <a:prstClr val="black"/>
                </a:solidFill>
              </a:rPr>
              <a:t>Ejemplo 1: </a:t>
            </a:r>
            <a:r>
              <a:rPr lang="en-US" sz="1600" dirty="0">
                <a:solidFill>
                  <a:prstClr val="black"/>
                </a:solidFill>
              </a:rPr>
              <a:t>Considere un panel solar simple con un cabezal de aproximadamente 3 m de largo. Si la temperatura de estancamiento del colector es de 180°C y el colector se instaló cuando los colectores estaban a unos 25°C, la expansión máxima del colector sería de esperar:</a:t>
            </a:r>
          </a:p>
          <a:p>
            <a:pPr algn="ctr"/>
            <a:r>
              <a:rPr lang="en-US" sz="1600" dirty="0">
                <a:solidFill>
                  <a:srgbClr val="0070C0"/>
                </a:solidFill>
              </a:rPr>
              <a:t>ΔL = e - L - ΔT = (0,0000168 m/mºC)x(3m)x(155ºC) = 0,0078m = 7,8mm</a:t>
            </a:r>
          </a:p>
          <a:p>
            <a:pPr marL="285750" indent="-285750">
              <a:buFont typeface="Wingdings" panose="05000000000000000000" pitchFamily="2" charset="2"/>
              <a:buChar char="§"/>
            </a:pPr>
            <a:r>
              <a:rPr lang="en-US" sz="1600" b="1" dirty="0">
                <a:solidFill>
                  <a:prstClr val="black"/>
                </a:solidFill>
              </a:rPr>
              <a:t>Esta expansión es mínima </a:t>
            </a:r>
            <a:r>
              <a:rPr lang="en-US" sz="1600" dirty="0">
                <a:solidFill>
                  <a:prstClr val="black"/>
                </a:solidFill>
              </a:rPr>
              <a:t>y se puede acomodar mediante la instalación de </a:t>
            </a:r>
            <a:r>
              <a:rPr lang="en-US" sz="1600" b="1" dirty="0">
                <a:solidFill>
                  <a:prstClr val="black"/>
                </a:solidFill>
              </a:rPr>
              <a:t>compensaciones</a:t>
            </a:r>
            <a:r>
              <a:rPr lang="en-US" sz="1600" dirty="0">
                <a:solidFill>
                  <a:prstClr val="black"/>
                </a:solidFill>
              </a:rPr>
              <a:t> cortas en </a:t>
            </a:r>
            <a:r>
              <a:rPr lang="en-US" sz="1600" b="1" dirty="0">
                <a:solidFill>
                  <a:prstClr val="black"/>
                </a:solidFill>
              </a:rPr>
              <a:t>los cabezales</a:t>
            </a:r>
            <a:r>
              <a:rPr lang="en-US" sz="1600" dirty="0">
                <a:solidFill>
                  <a:prstClr val="black"/>
                </a:solidFill>
              </a:rPr>
              <a:t>. </a:t>
            </a:r>
            <a:r>
              <a:rPr lang="en-US" sz="1600" dirty="0"/>
              <a:t>La flexibilidad natural de la tubería es suficiente para resolver el problema.</a:t>
            </a:r>
            <a:endParaRPr lang="en-US" sz="1600" dirty="0">
              <a:solidFill>
                <a:srgbClr val="0070C0"/>
              </a:solidFill>
            </a:endParaRPr>
          </a:p>
          <a:p>
            <a:pPr lvl="0" algn="ctr"/>
            <a:endParaRPr lang="en-US" sz="1600" dirty="0">
              <a:solidFill>
                <a:prstClr val="black"/>
              </a:solidFill>
            </a:endParaRPr>
          </a:p>
        </p:txBody>
      </p:sp>
      <p:pic>
        <p:nvPicPr>
          <p:cNvPr id="11" name="Picture 10">
            <a:extLst>
              <a:ext uri="{FF2B5EF4-FFF2-40B4-BE49-F238E27FC236}">
                <a16:creationId xmlns:a16="http://schemas.microsoft.com/office/drawing/2014/main" id="{2C7FFB23-9585-4B17-9864-E0DCB7DCF91A}"/>
              </a:ext>
            </a:extLst>
          </p:cNvPr>
          <p:cNvPicPr>
            <a:picLocks noChangeAspect="1"/>
          </p:cNvPicPr>
          <p:nvPr/>
        </p:nvPicPr>
        <p:blipFill>
          <a:blip r:embed="rId2"/>
          <a:stretch>
            <a:fillRect/>
          </a:stretch>
        </p:blipFill>
        <p:spPr>
          <a:xfrm>
            <a:off x="5689801" y="1701000"/>
            <a:ext cx="2997000" cy="2880000"/>
          </a:xfrm>
          <a:prstGeom prst="rect">
            <a:avLst/>
          </a:prstGeom>
          <a:solidFill>
            <a:schemeClr val="bg1"/>
          </a:solidFill>
          <a:ln>
            <a:solidFill>
              <a:schemeClr val="tx1"/>
            </a:solidFill>
          </a:ln>
        </p:spPr>
      </p:pic>
    </p:spTree>
    <p:extLst>
      <p:ext uri="{BB962C8B-B14F-4D97-AF65-F5344CB8AC3E}">
        <p14:creationId xmlns:p14="http://schemas.microsoft.com/office/powerpoint/2010/main" val="16132943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3DEC-AFF8-44C6-91AE-3F0C1268D8A4}"/>
              </a:ext>
            </a:extLst>
          </p:cNvPr>
          <p:cNvSpPr>
            <a:spLocks noGrp="1"/>
          </p:cNvSpPr>
          <p:nvPr>
            <p:ph type="title"/>
          </p:nvPr>
        </p:nvSpPr>
        <p:spPr/>
        <p:txBody>
          <a:bodyPr/>
          <a:lstStyle/>
          <a:p>
            <a:r>
              <a:rPr lang="en-US" b="1" dirty="0"/>
              <a:t>2. </a:t>
            </a:r>
            <a:r>
              <a:rPr lang="en-US" b="1" dirty="0">
                <a:solidFill>
                  <a:prstClr val="black"/>
                </a:solidFill>
                <a:cs typeface="Arial" pitchFamily="34" charset="0"/>
              </a:rPr>
              <a:t>Matrices y bancos de colectores solares</a:t>
            </a:r>
            <a:endParaRPr lang="en-US" dirty="0"/>
          </a:p>
        </p:txBody>
      </p:sp>
      <p:sp>
        <p:nvSpPr>
          <p:cNvPr id="4" name="Rectangle 3">
            <a:extLst>
              <a:ext uri="{FF2B5EF4-FFF2-40B4-BE49-F238E27FC236}">
                <a16:creationId xmlns:a16="http://schemas.microsoft.com/office/drawing/2014/main" id="{D539CFA0-5A39-4A7A-8F9E-B26064F66456}"/>
              </a:ext>
            </a:extLst>
          </p:cNvPr>
          <p:cNvSpPr/>
          <p:nvPr/>
        </p:nvSpPr>
        <p:spPr>
          <a:xfrm>
            <a:off x="432916" y="1341000"/>
            <a:ext cx="5435084" cy="369332"/>
          </a:xfrm>
          <a:prstGeom prst="rect">
            <a:avLst/>
          </a:prstGeom>
        </p:spPr>
        <p:txBody>
          <a:bodyPr wrap="square">
            <a:spAutoFit/>
          </a:bodyPr>
          <a:lstStyle/>
          <a:p>
            <a:pPr marL="285750" indent="-285750">
              <a:buFont typeface="Wingdings" panose="05000000000000000000" pitchFamily="2" charset="2"/>
              <a:buChar char="Ø"/>
            </a:pPr>
            <a:r>
              <a:rPr lang="en-US" b="1" dirty="0"/>
              <a:t>Expansión de la tubería de cobre.</a:t>
            </a:r>
          </a:p>
        </p:txBody>
      </p:sp>
      <p:sp>
        <p:nvSpPr>
          <p:cNvPr id="5" name="Rectangle 4">
            <a:extLst>
              <a:ext uri="{FF2B5EF4-FFF2-40B4-BE49-F238E27FC236}">
                <a16:creationId xmlns:a16="http://schemas.microsoft.com/office/drawing/2014/main" id="{C9605D99-5C60-4F8B-BDC1-7A40A9155C4B}"/>
              </a:ext>
            </a:extLst>
          </p:cNvPr>
          <p:cNvSpPr/>
          <p:nvPr/>
        </p:nvSpPr>
        <p:spPr>
          <a:xfrm>
            <a:off x="108000" y="1701000"/>
            <a:ext cx="8928000" cy="2800767"/>
          </a:xfrm>
          <a:prstGeom prst="rect">
            <a:avLst/>
          </a:prstGeom>
        </p:spPr>
        <p:txBody>
          <a:bodyPr wrap="square">
            <a:spAutoFit/>
          </a:bodyPr>
          <a:lstStyle/>
          <a:p>
            <a:pPr marL="285750" lvl="0" indent="-285750">
              <a:buFont typeface="Wingdings" panose="05000000000000000000" pitchFamily="2" charset="2"/>
              <a:buChar char="§"/>
            </a:pPr>
            <a:r>
              <a:rPr lang="en-US" sz="1600" dirty="0"/>
              <a:t>En sistemas solares térmicos más grandes, pueden requerirse soluciones personalizadas para tener en cuenta las variaciones significativas en la longitud de las tuberías que pueden producirse.</a:t>
            </a:r>
            <a:endParaRPr lang="en-US" sz="1600" b="1" dirty="0">
              <a:solidFill>
                <a:prstClr val="black"/>
              </a:solidFill>
            </a:endParaRPr>
          </a:p>
          <a:p>
            <a:pPr marL="285750" lvl="0" indent="-285750">
              <a:buFont typeface="Wingdings" panose="05000000000000000000" pitchFamily="2" charset="2"/>
              <a:buChar char="§"/>
            </a:pPr>
            <a:r>
              <a:rPr lang="en-US" sz="1600" b="1" dirty="0">
                <a:solidFill>
                  <a:prstClr val="black"/>
                </a:solidFill>
              </a:rPr>
              <a:t>Ejemplo 2: </a:t>
            </a:r>
            <a:r>
              <a:rPr lang="en-US" sz="1600" dirty="0">
                <a:solidFill>
                  <a:prstClr val="black"/>
                </a:solidFill>
              </a:rPr>
              <a:t>Supongamos en cambio que un gran trabajo comercial requiriera 90 m de tuberías para ser enterradas en una zanja recta entre el conjunto de colectores y el cuarto de servicio. La siguiente expansión podría ser esperada:</a:t>
            </a:r>
          </a:p>
          <a:p>
            <a:pPr lvl="0" algn="ctr"/>
            <a:endParaRPr lang="en-US" sz="800" dirty="0">
              <a:solidFill>
                <a:srgbClr val="0070C0"/>
              </a:solidFill>
            </a:endParaRPr>
          </a:p>
          <a:p>
            <a:pPr lvl="0" algn="ctr"/>
            <a:r>
              <a:rPr lang="en-US" sz="1600" dirty="0">
                <a:solidFill>
                  <a:srgbClr val="0070C0"/>
                </a:solidFill>
              </a:rPr>
              <a:t>ΔL = e - L - ΔT = (0,0000168 m/mºC)x(90m)x(155ºC) = 0,234m = 234mm</a:t>
            </a:r>
          </a:p>
          <a:p>
            <a:pPr lvl="0" algn="ctr"/>
            <a:endParaRPr lang="en-US" sz="800" dirty="0">
              <a:solidFill>
                <a:srgbClr val="0070C0"/>
              </a:solidFill>
            </a:endParaRPr>
          </a:p>
          <a:p>
            <a:pPr marL="285750" indent="-285750">
              <a:buFont typeface="Wingdings" panose="05000000000000000000" pitchFamily="2" charset="2"/>
              <a:buChar char="§"/>
            </a:pPr>
            <a:r>
              <a:rPr lang="en-US" sz="1600" b="1" dirty="0">
                <a:solidFill>
                  <a:prstClr val="black"/>
                </a:solidFill>
              </a:rPr>
              <a:t>Esta expansión es grande</a:t>
            </a:r>
            <a:r>
              <a:rPr lang="en-US" sz="1600" dirty="0">
                <a:solidFill>
                  <a:prstClr val="black"/>
                </a:solidFill>
              </a:rPr>
              <a:t>. Si no se tiene en cuenta en este sistema, se ejercería una presión significativa sobre los componentes.</a:t>
            </a:r>
          </a:p>
          <a:p>
            <a:pPr marL="285750" indent="-285750">
              <a:buFont typeface="Wingdings" panose="05000000000000000000" pitchFamily="2" charset="2"/>
              <a:buChar char="§"/>
            </a:pPr>
            <a:r>
              <a:rPr lang="en-US" sz="1600" b="1" dirty="0">
                <a:solidFill>
                  <a:prstClr val="black"/>
                </a:solidFill>
              </a:rPr>
              <a:t>MÉTODOS PARA PROPORCIONAR FLEXIBILIDAD A LAS TUBERÍAS PARA HACER FRENTE A LA EXPANSIÓN TÉRMICA</a:t>
            </a:r>
            <a:r>
              <a:rPr lang="en-US" sz="1600" dirty="0">
                <a:solidFill>
                  <a:prstClr val="black"/>
                </a:solidFill>
              </a:rPr>
              <a:t>.</a:t>
            </a:r>
          </a:p>
        </p:txBody>
      </p:sp>
      <p:pic>
        <p:nvPicPr>
          <p:cNvPr id="3" name="Picture 2">
            <a:extLst>
              <a:ext uri="{FF2B5EF4-FFF2-40B4-BE49-F238E27FC236}">
                <a16:creationId xmlns:a16="http://schemas.microsoft.com/office/drawing/2014/main" id="{3F1E1AAC-DA08-45A8-94B0-0FA464A08CED}"/>
              </a:ext>
            </a:extLst>
          </p:cNvPr>
          <p:cNvPicPr>
            <a:picLocks noChangeAspect="1"/>
          </p:cNvPicPr>
          <p:nvPr/>
        </p:nvPicPr>
        <p:blipFill>
          <a:blip r:embed="rId2"/>
          <a:stretch>
            <a:fillRect/>
          </a:stretch>
        </p:blipFill>
        <p:spPr>
          <a:xfrm>
            <a:off x="828000" y="4437000"/>
            <a:ext cx="7872465" cy="1842492"/>
          </a:xfrm>
          <a:prstGeom prst="rect">
            <a:avLst/>
          </a:prstGeom>
        </p:spPr>
      </p:pic>
    </p:spTree>
    <p:extLst>
      <p:ext uri="{BB962C8B-B14F-4D97-AF65-F5344CB8AC3E}">
        <p14:creationId xmlns:p14="http://schemas.microsoft.com/office/powerpoint/2010/main" val="1508153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C604E-42D3-45B4-A193-602B4CB9A9EA}"/>
              </a:ext>
            </a:extLst>
          </p:cNvPr>
          <p:cNvSpPr>
            <a:spLocks noGrp="1"/>
          </p:cNvSpPr>
          <p:nvPr>
            <p:ph type="title"/>
          </p:nvPr>
        </p:nvSpPr>
        <p:spPr/>
        <p:txBody>
          <a:bodyPr/>
          <a:lstStyle/>
          <a:p>
            <a:r>
              <a:rPr lang="en-US" b="1" dirty="0"/>
              <a:t>3. </a:t>
            </a:r>
            <a:r>
              <a:rPr lang="en-US" b="1" dirty="0">
                <a:solidFill>
                  <a:prstClr val="black"/>
                </a:solidFill>
                <a:cs typeface="Arial" pitchFamily="34" charset="0"/>
              </a:rPr>
              <a:t>Ejemplos de paneles solares en grandes aplicaciones residenciales y comerciales</a:t>
            </a:r>
            <a:endParaRPr lang="en-US" dirty="0"/>
          </a:p>
        </p:txBody>
      </p:sp>
      <p:sp>
        <p:nvSpPr>
          <p:cNvPr id="5" name="Rectangle 4">
            <a:extLst>
              <a:ext uri="{FF2B5EF4-FFF2-40B4-BE49-F238E27FC236}">
                <a16:creationId xmlns:a16="http://schemas.microsoft.com/office/drawing/2014/main" id="{EADAD6AE-D9C7-4FA6-8451-1DF34236CFFD}"/>
              </a:ext>
            </a:extLst>
          </p:cNvPr>
          <p:cNvSpPr/>
          <p:nvPr/>
        </p:nvSpPr>
        <p:spPr>
          <a:xfrm>
            <a:off x="432916" y="1557000"/>
            <a:ext cx="3707084" cy="369332"/>
          </a:xfrm>
          <a:prstGeom prst="rect">
            <a:avLst/>
          </a:prstGeom>
        </p:spPr>
        <p:txBody>
          <a:bodyPr wrap="square">
            <a:spAutoFit/>
          </a:bodyPr>
          <a:lstStyle/>
          <a:p>
            <a:pPr marL="285750" indent="-285750">
              <a:buFont typeface="Wingdings" panose="05000000000000000000" pitchFamily="2" charset="2"/>
              <a:buChar char="Ø"/>
            </a:pPr>
            <a:r>
              <a:rPr lang="en-US" b="1" dirty="0"/>
              <a:t>Algunas buenas prácticas.</a:t>
            </a:r>
          </a:p>
        </p:txBody>
      </p:sp>
      <p:pic>
        <p:nvPicPr>
          <p:cNvPr id="6" name="Picture 5">
            <a:extLst>
              <a:ext uri="{FF2B5EF4-FFF2-40B4-BE49-F238E27FC236}">
                <a16:creationId xmlns:a16="http://schemas.microsoft.com/office/drawing/2014/main" id="{8227C3B6-96BD-426D-9634-352C55B37164}"/>
              </a:ext>
            </a:extLst>
          </p:cNvPr>
          <p:cNvPicPr>
            <a:picLocks noChangeAspect="1"/>
          </p:cNvPicPr>
          <p:nvPr/>
        </p:nvPicPr>
        <p:blipFill>
          <a:blip r:embed="rId2"/>
          <a:stretch>
            <a:fillRect/>
          </a:stretch>
        </p:blipFill>
        <p:spPr>
          <a:xfrm>
            <a:off x="3348000" y="2997000"/>
            <a:ext cx="5298190" cy="3312000"/>
          </a:xfrm>
          <a:prstGeom prst="rect">
            <a:avLst/>
          </a:prstGeom>
          <a:solidFill>
            <a:schemeClr val="bg1"/>
          </a:solidFill>
          <a:ln>
            <a:solidFill>
              <a:schemeClr val="tx1"/>
            </a:solidFill>
          </a:ln>
        </p:spPr>
      </p:pic>
      <p:sp>
        <p:nvSpPr>
          <p:cNvPr id="7" name="Rectangle 6">
            <a:extLst>
              <a:ext uri="{FF2B5EF4-FFF2-40B4-BE49-F238E27FC236}">
                <a16:creationId xmlns:a16="http://schemas.microsoft.com/office/drawing/2014/main" id="{F663BE37-4636-40FD-A532-3D485F3C6275}"/>
              </a:ext>
            </a:extLst>
          </p:cNvPr>
          <p:cNvSpPr/>
          <p:nvPr/>
        </p:nvSpPr>
        <p:spPr>
          <a:xfrm>
            <a:off x="684000" y="1917000"/>
            <a:ext cx="8002800" cy="1384995"/>
          </a:xfrm>
          <a:prstGeom prst="rect">
            <a:avLst/>
          </a:prstGeom>
        </p:spPr>
        <p:txBody>
          <a:bodyPr wrap="square">
            <a:spAutoFit/>
          </a:bodyPr>
          <a:lstStyle/>
          <a:p>
            <a:pPr marL="285750" lvl="0" indent="-285750">
              <a:buFont typeface="Wingdings" panose="05000000000000000000" pitchFamily="2" charset="2"/>
              <a:buChar char="§"/>
            </a:pPr>
            <a:r>
              <a:rPr lang="en-US" sz="1400" dirty="0"/>
              <a:t>Mantener la velocidad del fluido por debajo de 0,3 m/seg, limitando el ancho de los colectores y colectores DN.</a:t>
            </a:r>
          </a:p>
          <a:p>
            <a:pPr marL="285750" indent="-285750">
              <a:buFont typeface="Wingdings" panose="05000000000000000000" pitchFamily="2" charset="2"/>
              <a:buChar char="§"/>
            </a:pPr>
            <a:r>
              <a:rPr lang="en-US" sz="1400" dirty="0"/>
              <a:t>Plomada cada fila en el estilo de retorno inverso, o permitir otro método para equilibrar los flujos.</a:t>
            </a:r>
          </a:p>
          <a:p>
            <a:pPr marL="285750" lvl="0" indent="-285750">
              <a:buFont typeface="Wingdings" panose="05000000000000000000" pitchFamily="2" charset="2"/>
              <a:buChar char="§"/>
            </a:pPr>
            <a:r>
              <a:rPr lang="en-US" sz="1400" dirty="0"/>
              <a:t>Permiten la expansión térmica. Deje un poco de "swing" entre las cabeceras y la red eléctrica.</a:t>
            </a:r>
          </a:p>
          <a:p>
            <a:pPr marL="285750" lvl="0" indent="-285750">
              <a:buFont typeface="Wingdings" panose="05000000000000000000" pitchFamily="2" charset="2"/>
              <a:buChar char="§"/>
            </a:pPr>
            <a:r>
              <a:rPr lang="en-US" sz="1400" dirty="0"/>
              <a:t>Aísle todas las líneas y utilice protección UV (chaqueta, látex).</a:t>
            </a:r>
          </a:p>
          <a:p>
            <a:pPr marL="285750" lvl="0" indent="-285750">
              <a:buFont typeface="Wingdings" panose="05000000000000000000" pitchFamily="2" charset="2"/>
              <a:buChar char="§"/>
            </a:pPr>
            <a:r>
              <a:rPr lang="en-US" sz="1400" dirty="0"/>
              <a:t>Separe las filas (válvulas). </a:t>
            </a:r>
          </a:p>
        </p:txBody>
      </p:sp>
      <p:sp>
        <p:nvSpPr>
          <p:cNvPr id="8" name="TextBox 7">
            <a:extLst>
              <a:ext uri="{FF2B5EF4-FFF2-40B4-BE49-F238E27FC236}">
                <a16:creationId xmlns:a16="http://schemas.microsoft.com/office/drawing/2014/main" id="{F94197AB-9DCA-4457-ABA8-F047A2955364}"/>
              </a:ext>
            </a:extLst>
          </p:cNvPr>
          <p:cNvSpPr txBox="1"/>
          <p:nvPr/>
        </p:nvSpPr>
        <p:spPr>
          <a:xfrm>
            <a:off x="684000" y="3141000"/>
            <a:ext cx="2704610" cy="3108543"/>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t>Ejemplo (sistema directo). </a:t>
            </a:r>
            <a:r>
              <a:rPr lang="en-US" sz="1400" dirty="0"/>
              <a:t>Conjunto de 24 Colectores. Con válvulas de bola para el aislamiento de filas. Con válvulas de alivio de presión para aliviar la presión y drenar cuando sea necesario; con venteos de aire automáticos para purgar el aire atrapado. Con válvulas de purga térmica para protección anticongelante (no es necesario en sistemas de glicol/indirectos).</a:t>
            </a:r>
          </a:p>
        </p:txBody>
      </p:sp>
    </p:spTree>
    <p:extLst>
      <p:ext uri="{BB962C8B-B14F-4D97-AF65-F5344CB8AC3E}">
        <p14:creationId xmlns:p14="http://schemas.microsoft.com/office/powerpoint/2010/main" val="14625993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0D02C-769D-48FC-BA14-D5BB4D5C7C97}"/>
              </a:ext>
            </a:extLst>
          </p:cNvPr>
          <p:cNvSpPr>
            <a:spLocks noGrp="1"/>
          </p:cNvSpPr>
          <p:nvPr>
            <p:ph type="title"/>
          </p:nvPr>
        </p:nvSpPr>
        <p:spPr/>
        <p:txBody>
          <a:bodyPr/>
          <a:lstStyle/>
          <a:p>
            <a:r>
              <a:rPr lang="en-US" b="1" dirty="0"/>
              <a:t>3. </a:t>
            </a:r>
            <a:r>
              <a:rPr lang="en-US" b="1" dirty="0">
                <a:solidFill>
                  <a:prstClr val="black"/>
                </a:solidFill>
                <a:cs typeface="Arial" pitchFamily="34" charset="0"/>
              </a:rPr>
              <a:t>Ejemplos de paneles solares en grandes aplicaciones residenciales y comerciales</a:t>
            </a:r>
            <a:endParaRPr lang="en-US" dirty="0"/>
          </a:p>
        </p:txBody>
      </p:sp>
      <p:sp>
        <p:nvSpPr>
          <p:cNvPr id="5" name="Rectangle 4">
            <a:extLst>
              <a:ext uri="{FF2B5EF4-FFF2-40B4-BE49-F238E27FC236}">
                <a16:creationId xmlns:a16="http://schemas.microsoft.com/office/drawing/2014/main" id="{C2902588-BB8C-44CF-B1F2-B1D4B72D1499}"/>
              </a:ext>
            </a:extLst>
          </p:cNvPr>
          <p:cNvSpPr/>
          <p:nvPr/>
        </p:nvSpPr>
        <p:spPr>
          <a:xfrm>
            <a:off x="432916" y="1557000"/>
            <a:ext cx="4715084" cy="369332"/>
          </a:xfrm>
          <a:prstGeom prst="rect">
            <a:avLst/>
          </a:prstGeom>
        </p:spPr>
        <p:txBody>
          <a:bodyPr wrap="square">
            <a:spAutoFit/>
          </a:bodyPr>
          <a:lstStyle/>
          <a:p>
            <a:pPr marL="285750" indent="-285750">
              <a:buFont typeface="Wingdings" panose="05000000000000000000" pitchFamily="2" charset="2"/>
              <a:buChar char="Ø"/>
            </a:pPr>
            <a:r>
              <a:rPr lang="en-US" b="1" dirty="0"/>
              <a:t>Algunas buenas prácticas.</a:t>
            </a:r>
          </a:p>
        </p:txBody>
      </p:sp>
      <p:pic>
        <p:nvPicPr>
          <p:cNvPr id="7" name="Picture 6">
            <a:extLst>
              <a:ext uri="{FF2B5EF4-FFF2-40B4-BE49-F238E27FC236}">
                <a16:creationId xmlns:a16="http://schemas.microsoft.com/office/drawing/2014/main" id="{492A2323-FAFA-4457-93E0-00BD9F0571DE}"/>
              </a:ext>
            </a:extLst>
          </p:cNvPr>
          <p:cNvPicPr>
            <a:picLocks noChangeAspect="1"/>
          </p:cNvPicPr>
          <p:nvPr/>
        </p:nvPicPr>
        <p:blipFill>
          <a:blip r:embed="rId2"/>
          <a:stretch>
            <a:fillRect/>
          </a:stretch>
        </p:blipFill>
        <p:spPr>
          <a:xfrm>
            <a:off x="3382162" y="2853000"/>
            <a:ext cx="5579588" cy="3312000"/>
          </a:xfrm>
          <a:prstGeom prst="rect">
            <a:avLst/>
          </a:prstGeom>
          <a:solidFill>
            <a:schemeClr val="bg1"/>
          </a:solidFill>
          <a:ln>
            <a:solidFill>
              <a:schemeClr val="tx1"/>
            </a:solidFill>
          </a:ln>
        </p:spPr>
      </p:pic>
      <p:sp>
        <p:nvSpPr>
          <p:cNvPr id="6" name="Rectangle 5">
            <a:extLst>
              <a:ext uri="{FF2B5EF4-FFF2-40B4-BE49-F238E27FC236}">
                <a16:creationId xmlns:a16="http://schemas.microsoft.com/office/drawing/2014/main" id="{E14F72F4-7667-42BF-AA95-4C2ABC2547EE}"/>
              </a:ext>
            </a:extLst>
          </p:cNvPr>
          <p:cNvSpPr/>
          <p:nvPr/>
        </p:nvSpPr>
        <p:spPr>
          <a:xfrm>
            <a:off x="180000" y="1917000"/>
            <a:ext cx="8506800" cy="3754874"/>
          </a:xfrm>
          <a:prstGeom prst="rect">
            <a:avLst/>
          </a:prstGeom>
        </p:spPr>
        <p:txBody>
          <a:bodyPr wrap="square">
            <a:spAutoFit/>
          </a:bodyPr>
          <a:lstStyle/>
          <a:p>
            <a:pPr marL="285750" lvl="0" indent="-285750">
              <a:buFont typeface="Wingdings" panose="05000000000000000000" pitchFamily="2" charset="2"/>
              <a:buChar char="§"/>
            </a:pPr>
            <a:r>
              <a:rPr lang="en-US" sz="1400" b="1" dirty="0"/>
              <a:t>Ejemplo (Sistemas de</a:t>
            </a:r>
            <a:r>
              <a:rPr lang="en-US" sz="1400" b="1" dirty="0" err="1"/>
              <a:t> drenaje</a:t>
            </a:r>
            <a:r>
              <a:rPr lang="en-US" sz="1400" b="1" dirty="0"/>
              <a:t>).</a:t>
            </a:r>
          </a:p>
          <a:p>
            <a:pPr marL="541338" lvl="1" indent="-285750">
              <a:buFont typeface="Calibri" panose="020F0502020204030204" pitchFamily="34" charset="0"/>
              <a:buChar char="–"/>
            </a:pPr>
            <a:r>
              <a:rPr lang="en-US" sz="1400" dirty="0"/>
              <a:t>El conjunto "</a:t>
            </a:r>
            <a:r>
              <a:rPr lang="en-US" sz="1400" dirty="0" err="1"/>
              <a:t>drainback</a:t>
            </a:r>
            <a:r>
              <a:rPr lang="en-US" sz="1400" dirty="0"/>
              <a:t>" es el más simple de todos porque no necesita una válvula de purga térmica ni siquiera respiraderos de aire. Además, no hay necesidad de válvulas de aislamiento en las filas de colectores porque el lazo está despresurizado y el fluido no puede fluir contra la gravedad hacia los colectores. </a:t>
            </a:r>
          </a:p>
          <a:p>
            <a:pPr marL="541338" lvl="1" indent="-285750">
              <a:buFont typeface="Calibri" panose="020F0502020204030204" pitchFamily="34" charset="0"/>
              <a:buChar char="–"/>
            </a:pPr>
            <a:r>
              <a:rPr lang="en-US" sz="1400" dirty="0"/>
              <a:t>De hecho, el único </a:t>
            </a:r>
          </a:p>
          <a:p>
            <a:pPr marL="542925" lvl="2"/>
            <a:r>
              <a:rPr lang="en-US" sz="1400" dirty="0"/>
              <a:t>son las válvulas </a:t>
            </a:r>
          </a:p>
          <a:p>
            <a:pPr marL="542925" lvl="2"/>
            <a:r>
              <a:rPr lang="en-US" sz="1400" dirty="0"/>
              <a:t>válvulas de aislamiento </a:t>
            </a:r>
          </a:p>
          <a:p>
            <a:pPr marL="542925" lvl="2"/>
            <a:r>
              <a:rPr lang="en-US" sz="1400" dirty="0"/>
              <a:t>la entrada de cada fila.</a:t>
            </a:r>
          </a:p>
          <a:p>
            <a:pPr marL="542925" lvl="1" indent="-285750">
              <a:buFont typeface="Calibri" panose="020F0502020204030204" pitchFamily="34" charset="0"/>
              <a:buChar char="–"/>
            </a:pPr>
            <a:r>
              <a:rPr lang="en-US" sz="1400" dirty="0"/>
              <a:t>Sin embargo, todas las tuberías de</a:t>
            </a:r>
          </a:p>
          <a:p>
            <a:pPr marL="542925" lvl="2"/>
            <a:r>
              <a:rPr lang="en-US" sz="1400" dirty="0"/>
              <a:t>la matriz de </a:t>
            </a:r>
            <a:r>
              <a:rPr lang="en-US" sz="1400" dirty="0" err="1"/>
              <a:t>drenaje </a:t>
            </a:r>
          </a:p>
          <a:p>
            <a:pPr marL="542925" lvl="2"/>
            <a:r>
              <a:rPr lang="en-US" sz="1400" dirty="0"/>
              <a:t>debe estar inclinado a </a:t>
            </a:r>
          </a:p>
          <a:p>
            <a:pPr marL="542925" lvl="2"/>
            <a:r>
              <a:rPr lang="en-US" sz="1400" dirty="0"/>
              <a:t>Mínimo 2 mm por metro </a:t>
            </a:r>
          </a:p>
          <a:p>
            <a:pPr marL="542925" lvl="2"/>
            <a:r>
              <a:rPr lang="en-US" sz="1400" dirty="0"/>
              <a:t>para que la matriz pueda </a:t>
            </a:r>
          </a:p>
          <a:p>
            <a:pPr marL="542925" lvl="2"/>
            <a:r>
              <a:rPr lang="en-US" sz="1400" dirty="0"/>
              <a:t>drenar adecuadamente, con </a:t>
            </a:r>
          </a:p>
          <a:p>
            <a:pPr marL="542925" lvl="2"/>
            <a:r>
              <a:rPr lang="en-US" sz="1400" dirty="0"/>
              <a:t>racores y válvulas </a:t>
            </a:r>
          </a:p>
          <a:p>
            <a:pPr marL="542925" lvl="2"/>
            <a:r>
              <a:rPr lang="en-US" sz="1400" dirty="0"/>
              <a:t>correctamente localizados.</a:t>
            </a:r>
          </a:p>
        </p:txBody>
      </p:sp>
    </p:spTree>
    <p:extLst>
      <p:ext uri="{BB962C8B-B14F-4D97-AF65-F5344CB8AC3E}">
        <p14:creationId xmlns:p14="http://schemas.microsoft.com/office/powerpoint/2010/main" val="36632439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F305E-78F8-4CBE-AAE0-1E43DB80513E}"/>
              </a:ext>
            </a:extLst>
          </p:cNvPr>
          <p:cNvSpPr>
            <a:spLocks noGrp="1"/>
          </p:cNvSpPr>
          <p:nvPr>
            <p:ph type="title"/>
          </p:nvPr>
        </p:nvSpPr>
        <p:spPr/>
        <p:txBody>
          <a:bodyPr/>
          <a:lstStyle/>
          <a:p>
            <a:r>
              <a:rPr lang="en-US" b="1" dirty="0"/>
              <a:t>3. </a:t>
            </a:r>
            <a:r>
              <a:rPr lang="en-US" b="1" dirty="0">
                <a:solidFill>
                  <a:prstClr val="black"/>
                </a:solidFill>
                <a:cs typeface="Arial" pitchFamily="34" charset="0"/>
              </a:rPr>
              <a:t>Ejemplos de paneles solares en grandes aplicaciones residenciales y comerciales</a:t>
            </a:r>
            <a:endParaRPr lang="en-US" dirty="0"/>
          </a:p>
        </p:txBody>
      </p:sp>
      <p:pic>
        <p:nvPicPr>
          <p:cNvPr id="4" name="Picture 3">
            <a:extLst>
              <a:ext uri="{FF2B5EF4-FFF2-40B4-BE49-F238E27FC236}">
                <a16:creationId xmlns:a16="http://schemas.microsoft.com/office/drawing/2014/main" id="{98302287-FCB3-4902-BBDF-5577A96D80C0}"/>
              </a:ext>
            </a:extLst>
          </p:cNvPr>
          <p:cNvPicPr>
            <a:picLocks noChangeAspect="1"/>
          </p:cNvPicPr>
          <p:nvPr/>
        </p:nvPicPr>
        <p:blipFill>
          <a:blip r:embed="rId2"/>
          <a:stretch>
            <a:fillRect/>
          </a:stretch>
        </p:blipFill>
        <p:spPr>
          <a:xfrm>
            <a:off x="2786406" y="1629000"/>
            <a:ext cx="6177594" cy="4727350"/>
          </a:xfrm>
          <a:prstGeom prst="rect">
            <a:avLst/>
          </a:prstGeom>
        </p:spPr>
      </p:pic>
      <p:sp>
        <p:nvSpPr>
          <p:cNvPr id="5" name="Rectangle 4">
            <a:extLst>
              <a:ext uri="{FF2B5EF4-FFF2-40B4-BE49-F238E27FC236}">
                <a16:creationId xmlns:a16="http://schemas.microsoft.com/office/drawing/2014/main" id="{227FECD8-1733-457A-BC9F-D8E5BC951402}"/>
              </a:ext>
            </a:extLst>
          </p:cNvPr>
          <p:cNvSpPr/>
          <p:nvPr/>
        </p:nvSpPr>
        <p:spPr>
          <a:xfrm>
            <a:off x="432916" y="1557000"/>
            <a:ext cx="2339084" cy="646331"/>
          </a:xfrm>
          <a:prstGeom prst="rect">
            <a:avLst/>
          </a:prstGeom>
        </p:spPr>
        <p:txBody>
          <a:bodyPr wrap="square">
            <a:spAutoFit/>
          </a:bodyPr>
          <a:lstStyle/>
          <a:p>
            <a:pPr marL="285750" indent="-285750">
              <a:buFont typeface="Wingdings" panose="05000000000000000000" pitchFamily="2" charset="2"/>
              <a:buChar char="Ø"/>
            </a:pPr>
            <a:r>
              <a:rPr lang="en-US" b="1" dirty="0"/>
              <a:t>Ejemplos de </a:t>
            </a:r>
          </a:p>
          <a:p>
            <a:pPr marL="266700"/>
            <a:r>
              <a:rPr lang="en-US" b="1" dirty="0"/>
              <a:t>sistemas prácticos.</a:t>
            </a:r>
          </a:p>
        </p:txBody>
      </p:sp>
      <p:sp>
        <p:nvSpPr>
          <p:cNvPr id="6" name="Rectangle 5">
            <a:extLst>
              <a:ext uri="{FF2B5EF4-FFF2-40B4-BE49-F238E27FC236}">
                <a16:creationId xmlns:a16="http://schemas.microsoft.com/office/drawing/2014/main" id="{134286EC-7B55-4413-9720-2DE35EC58BE0}"/>
              </a:ext>
            </a:extLst>
          </p:cNvPr>
          <p:cNvSpPr/>
          <p:nvPr/>
        </p:nvSpPr>
        <p:spPr>
          <a:xfrm>
            <a:off x="180000" y="2277000"/>
            <a:ext cx="2664000" cy="1323439"/>
          </a:xfrm>
          <a:prstGeom prst="rect">
            <a:avLst/>
          </a:prstGeom>
        </p:spPr>
        <p:txBody>
          <a:bodyPr wrap="square">
            <a:spAutoFit/>
          </a:bodyPr>
          <a:lstStyle/>
          <a:p>
            <a:pPr marL="285750" lvl="0" indent="-285750">
              <a:buFont typeface="Wingdings" panose="05000000000000000000" pitchFamily="2" charset="2"/>
              <a:buChar char="§"/>
            </a:pPr>
            <a:r>
              <a:rPr lang="en-US" sz="1600" b="1" dirty="0"/>
              <a:t>Sistema de glicol para aplicaciones residenciales/comerciales con tanque atmosférico con serpentín.</a:t>
            </a:r>
          </a:p>
        </p:txBody>
      </p:sp>
      <p:sp>
        <p:nvSpPr>
          <p:cNvPr id="7" name="Rectangle 6">
            <a:extLst>
              <a:ext uri="{FF2B5EF4-FFF2-40B4-BE49-F238E27FC236}">
                <a16:creationId xmlns:a16="http://schemas.microsoft.com/office/drawing/2014/main" id="{5B6DA6A7-40D4-4139-9F54-13118A84BF7E}"/>
              </a:ext>
            </a:extLst>
          </p:cNvPr>
          <p:cNvSpPr/>
          <p:nvPr/>
        </p:nvSpPr>
        <p:spPr>
          <a:xfrm>
            <a:off x="1188000" y="5877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1922094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B027D-9A24-4391-8041-6BAE374E35CE}"/>
              </a:ext>
            </a:extLst>
          </p:cNvPr>
          <p:cNvSpPr>
            <a:spLocks noGrp="1"/>
          </p:cNvSpPr>
          <p:nvPr>
            <p:ph type="title"/>
          </p:nvPr>
        </p:nvSpPr>
        <p:spPr/>
        <p:txBody>
          <a:bodyPr/>
          <a:lstStyle/>
          <a:p>
            <a:r>
              <a:rPr lang="en-US" b="1" dirty="0"/>
              <a:t>3. </a:t>
            </a:r>
            <a:r>
              <a:rPr lang="en-US" b="1" dirty="0">
                <a:solidFill>
                  <a:prstClr val="black"/>
                </a:solidFill>
                <a:cs typeface="Arial" pitchFamily="34" charset="0"/>
              </a:rPr>
              <a:t>Ejemplos de paneles solares en grandes aplicaciones residenciales y comerciales</a:t>
            </a:r>
            <a:endParaRPr lang="en-US" dirty="0"/>
          </a:p>
        </p:txBody>
      </p:sp>
      <p:sp>
        <p:nvSpPr>
          <p:cNvPr id="4" name="Rectangle 3">
            <a:extLst>
              <a:ext uri="{FF2B5EF4-FFF2-40B4-BE49-F238E27FC236}">
                <a16:creationId xmlns:a16="http://schemas.microsoft.com/office/drawing/2014/main" id="{E15548C0-FD80-4F7D-8602-29C236CE85DF}"/>
              </a:ext>
            </a:extLst>
          </p:cNvPr>
          <p:cNvSpPr/>
          <p:nvPr/>
        </p:nvSpPr>
        <p:spPr>
          <a:xfrm>
            <a:off x="432916" y="1557000"/>
            <a:ext cx="2376000" cy="646331"/>
          </a:xfrm>
          <a:prstGeom prst="rect">
            <a:avLst/>
          </a:prstGeom>
        </p:spPr>
        <p:txBody>
          <a:bodyPr wrap="square">
            <a:spAutoFit/>
          </a:bodyPr>
          <a:lstStyle/>
          <a:p>
            <a:pPr marL="285750" indent="-285750">
              <a:buFont typeface="Wingdings" panose="05000000000000000000" pitchFamily="2" charset="2"/>
              <a:buChar char="Ø"/>
            </a:pPr>
            <a:r>
              <a:rPr lang="en-US" b="1" dirty="0"/>
              <a:t>Ejemplos de </a:t>
            </a:r>
          </a:p>
          <a:p>
            <a:pPr marL="266700"/>
            <a:r>
              <a:rPr lang="en-US" b="1" dirty="0"/>
              <a:t>sistemas prácticos.</a:t>
            </a:r>
          </a:p>
        </p:txBody>
      </p:sp>
      <p:pic>
        <p:nvPicPr>
          <p:cNvPr id="5" name="Picture 4">
            <a:extLst>
              <a:ext uri="{FF2B5EF4-FFF2-40B4-BE49-F238E27FC236}">
                <a16:creationId xmlns:a16="http://schemas.microsoft.com/office/drawing/2014/main" id="{30FC0512-0E7C-426C-9EB8-79AE3802F3E2}"/>
              </a:ext>
            </a:extLst>
          </p:cNvPr>
          <p:cNvPicPr>
            <a:picLocks noChangeAspect="1"/>
          </p:cNvPicPr>
          <p:nvPr/>
        </p:nvPicPr>
        <p:blipFill>
          <a:blip r:embed="rId2"/>
          <a:stretch>
            <a:fillRect/>
          </a:stretch>
        </p:blipFill>
        <p:spPr>
          <a:xfrm>
            <a:off x="2628001" y="1665776"/>
            <a:ext cx="6067338" cy="4676024"/>
          </a:xfrm>
          <a:prstGeom prst="rect">
            <a:avLst/>
          </a:prstGeom>
        </p:spPr>
      </p:pic>
      <p:sp>
        <p:nvSpPr>
          <p:cNvPr id="6" name="Rectangle 5">
            <a:extLst>
              <a:ext uri="{FF2B5EF4-FFF2-40B4-BE49-F238E27FC236}">
                <a16:creationId xmlns:a16="http://schemas.microsoft.com/office/drawing/2014/main" id="{97E123E7-AC11-4D45-8BE3-90AE18DA8829}"/>
              </a:ext>
            </a:extLst>
          </p:cNvPr>
          <p:cNvSpPr/>
          <p:nvPr/>
        </p:nvSpPr>
        <p:spPr>
          <a:xfrm>
            <a:off x="137325" y="2521059"/>
            <a:ext cx="2376000" cy="1815882"/>
          </a:xfrm>
          <a:prstGeom prst="rect">
            <a:avLst/>
          </a:prstGeom>
        </p:spPr>
        <p:txBody>
          <a:bodyPr wrap="square">
            <a:spAutoFit/>
          </a:bodyPr>
          <a:lstStyle/>
          <a:p>
            <a:pPr marL="285750" lvl="0" indent="-285750">
              <a:buFont typeface="Wingdings" panose="05000000000000000000" pitchFamily="2" charset="2"/>
              <a:buChar char="§"/>
            </a:pPr>
            <a:r>
              <a:rPr lang="en-US" sz="1600" b="1" dirty="0"/>
              <a:t>Sistema de Agua Caliente Comercial solar impulsado eléctricamente y matriz solar de ETC combinados en serie-paralelo.</a:t>
            </a:r>
          </a:p>
        </p:txBody>
      </p:sp>
      <p:sp>
        <p:nvSpPr>
          <p:cNvPr id="7" name="Rectangle 6">
            <a:extLst>
              <a:ext uri="{FF2B5EF4-FFF2-40B4-BE49-F238E27FC236}">
                <a16:creationId xmlns:a16="http://schemas.microsoft.com/office/drawing/2014/main" id="{78CC0AE5-7ED5-4075-AFEC-57EE168BAA15}"/>
              </a:ext>
            </a:extLst>
          </p:cNvPr>
          <p:cNvSpPr/>
          <p:nvPr/>
        </p:nvSpPr>
        <p:spPr>
          <a:xfrm>
            <a:off x="1188000" y="5877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10313269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D4C41-EEAE-4C86-8D43-79E07329A4F5}"/>
              </a:ext>
            </a:extLst>
          </p:cNvPr>
          <p:cNvSpPr>
            <a:spLocks noGrp="1"/>
          </p:cNvSpPr>
          <p:nvPr>
            <p:ph type="title"/>
          </p:nvPr>
        </p:nvSpPr>
        <p:spPr/>
        <p:txBody>
          <a:bodyPr/>
          <a:lstStyle/>
          <a:p>
            <a:r>
              <a:rPr lang="en-US" b="1" dirty="0"/>
              <a:t>Resumen</a:t>
            </a:r>
            <a:endParaRPr lang="en-US" dirty="0"/>
          </a:p>
        </p:txBody>
      </p:sp>
      <p:sp>
        <p:nvSpPr>
          <p:cNvPr id="4" name="Rectangle 3">
            <a:extLst>
              <a:ext uri="{FF2B5EF4-FFF2-40B4-BE49-F238E27FC236}">
                <a16:creationId xmlns:a16="http://schemas.microsoft.com/office/drawing/2014/main" id="{8336EC31-5D66-4A2A-9351-1015520591A6}"/>
              </a:ext>
            </a:extLst>
          </p:cNvPr>
          <p:cNvSpPr/>
          <p:nvPr/>
        </p:nvSpPr>
        <p:spPr>
          <a:xfrm>
            <a:off x="684000" y="1908225"/>
            <a:ext cx="8002800" cy="4401205"/>
          </a:xfrm>
          <a:prstGeom prst="rect">
            <a:avLst/>
          </a:prstGeom>
        </p:spPr>
        <p:txBody>
          <a:bodyPr wrap="square">
            <a:spAutoFit/>
          </a:bodyPr>
          <a:lstStyle/>
          <a:p>
            <a:pPr marL="285750" lvl="0" indent="-285750">
              <a:buFont typeface="Wingdings" panose="05000000000000000000" pitchFamily="2" charset="2"/>
              <a:buChar char="§"/>
            </a:pPr>
            <a:r>
              <a:rPr lang="en-US" sz="1400" b="1" dirty="0"/>
              <a:t>La comprensión, el cálculo, la instalación y el mantenimiento de los paneles solares térmicos requieren un profundo conocimiento de los colectores solares individuales: función, tipo, rendimiento e instalación.</a:t>
            </a:r>
          </a:p>
          <a:p>
            <a:pPr marL="285750" lvl="0" indent="-285750">
              <a:buFont typeface="Wingdings" panose="05000000000000000000" pitchFamily="2" charset="2"/>
              <a:buChar char="§"/>
            </a:pPr>
            <a:r>
              <a:rPr lang="en-US" sz="1400" b="1" dirty="0"/>
              <a:t>La instalación completa de los colectores solares en un sistema SWH dado se denomina correctamente el conjunto de paneles solares, que a su vez a menudo se compone de varios bancos de colectores organizados en filas.</a:t>
            </a:r>
          </a:p>
          <a:p>
            <a:pPr marL="285750" lvl="0" indent="-285750">
              <a:buFont typeface="Wingdings" panose="05000000000000000000" pitchFamily="2" charset="2"/>
              <a:buChar char="§"/>
            </a:pPr>
            <a:r>
              <a:rPr lang="en-US" sz="1400" b="1" dirty="0"/>
              <a:t>La organización estructural de bancos y matrices no dice mucho sobre sus conexiones hidráulicas. Los colectores FPC tipo arpa están conectados hidráulicamente en paralelo en un banco/fila, mientras que los colectores ETC están conectados en serie. Los bancos están conectados hidráulicamente en paralelo, siempre. </a:t>
            </a:r>
          </a:p>
          <a:p>
            <a:pPr marL="285750" lvl="0" indent="-285750">
              <a:buFont typeface="Wingdings" panose="05000000000000000000" pitchFamily="2" charset="2"/>
              <a:buChar char="§"/>
            </a:pPr>
            <a:r>
              <a:rPr lang="en-US" sz="1400" b="1" dirty="0"/>
              <a:t>Cuando se trata de kits de aplicación, los fabricantes limitan el número de colectores que forman filas o conjuntos completos debido a una serie de factores, como la caída de presión y las temperaturas. Una caída de presión excesiva requeriría redimensionar otros elementos del sistema (bombas, etc.).</a:t>
            </a:r>
          </a:p>
          <a:p>
            <a:pPr marL="285750" lvl="0" indent="-285750">
              <a:buFont typeface="Wingdings" panose="05000000000000000000" pitchFamily="2" charset="2"/>
              <a:buChar char="§"/>
            </a:pPr>
            <a:r>
              <a:rPr lang="en-US" sz="1400" b="1" dirty="0"/>
              <a:t>Asegurar el caudal adecuado a través de los colectores para una mayor eficiencia, limitar las velocidades de flujo, equilibrar los caudales y minimizar el efecto de la expansión térmica son otras consideraciones importantes en los proyectos de instalación. </a:t>
            </a:r>
          </a:p>
          <a:p>
            <a:pPr marL="285750" lvl="0" indent="-285750">
              <a:buFont typeface="Wingdings" panose="05000000000000000000" pitchFamily="2" charset="2"/>
              <a:buChar char="§"/>
            </a:pPr>
            <a:r>
              <a:rPr lang="en-US" sz="1400" b="1" dirty="0"/>
              <a:t>Muchas veces, el balanceo del flujo se puede hacer de manera asequible utilizando tuberías de retorno inverso; de manera similar, para minimizar los efectos de la expansión térmica, los plomeros aprovechan la flexibilidad natural de las tuberías de cobre. En otros casos, se necesitan estimaciones y medios más elaborados.</a:t>
            </a:r>
          </a:p>
        </p:txBody>
      </p:sp>
      <p:sp>
        <p:nvSpPr>
          <p:cNvPr id="5" name="Rectangle 4">
            <a:extLst>
              <a:ext uri="{FF2B5EF4-FFF2-40B4-BE49-F238E27FC236}">
                <a16:creationId xmlns:a16="http://schemas.microsoft.com/office/drawing/2014/main" id="{1B181D78-92AF-4F8F-85B2-1703371F5115}"/>
              </a:ext>
            </a:extLst>
          </p:cNvPr>
          <p:cNvSpPr/>
          <p:nvPr/>
        </p:nvSpPr>
        <p:spPr>
          <a:xfrm>
            <a:off x="638116" y="1557000"/>
            <a:ext cx="8048684" cy="369332"/>
          </a:xfrm>
          <a:prstGeom prst="rect">
            <a:avLst/>
          </a:prstGeom>
        </p:spPr>
        <p:txBody>
          <a:bodyPr wrap="square">
            <a:spAutoFit/>
          </a:bodyPr>
          <a:lstStyle/>
          <a:p>
            <a:r>
              <a:rPr lang="en-US" dirty="0"/>
              <a:t>Se trata de ideas importantes que se abordan en </a:t>
            </a:r>
            <a:r>
              <a:rPr lang="en-US" dirty="0" err="1"/>
              <a:t>esta</a:t>
            </a:r>
            <a:r>
              <a:rPr lang="en-US" dirty="0"/>
              <a:t> </a:t>
            </a:r>
            <a:r>
              <a:rPr lang="en-US" dirty="0" err="1"/>
              <a:t>unidad</a:t>
            </a:r>
            <a:r>
              <a:rPr lang="en-US" dirty="0"/>
              <a:t>:</a:t>
            </a:r>
          </a:p>
        </p:txBody>
      </p:sp>
    </p:spTree>
    <p:extLst>
      <p:ext uri="{BB962C8B-B14F-4D97-AF65-F5344CB8AC3E}">
        <p14:creationId xmlns:p14="http://schemas.microsoft.com/office/powerpoint/2010/main" val="3027603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088CF-95DB-464F-B049-7CAD5F6A0CBE}"/>
              </a:ext>
            </a:extLst>
          </p:cNvPr>
          <p:cNvSpPr>
            <a:spLocks noGrp="1"/>
          </p:cNvSpPr>
          <p:nvPr>
            <p:ph type="title"/>
          </p:nvPr>
        </p:nvSpPr>
        <p:spPr/>
        <p:txBody>
          <a:bodyPr/>
          <a:lstStyle/>
          <a:p>
            <a:r>
              <a:rPr lang="en-US" b="1" dirty="0"/>
              <a:t>1. Una </a:t>
            </a:r>
            <a:r>
              <a:rPr lang="en-US" b="1" dirty="0" err="1"/>
              <a:t>revisión</a:t>
            </a:r>
            <a:r>
              <a:rPr lang="en-US" b="1" dirty="0"/>
              <a:t> de los </a:t>
            </a:r>
            <a:r>
              <a:rPr lang="en-US" b="1" dirty="0" err="1"/>
              <a:t>colectores</a:t>
            </a:r>
            <a:r>
              <a:rPr lang="en-US" b="1" dirty="0"/>
              <a:t> </a:t>
            </a:r>
            <a:r>
              <a:rPr lang="en-US" b="1" dirty="0" err="1"/>
              <a:t>solares</a:t>
            </a:r>
            <a:endParaRPr lang="en-US" dirty="0"/>
          </a:p>
        </p:txBody>
      </p:sp>
      <p:sp>
        <p:nvSpPr>
          <p:cNvPr id="4" name="Rectangle 3">
            <a:extLst>
              <a:ext uri="{FF2B5EF4-FFF2-40B4-BE49-F238E27FC236}">
                <a16:creationId xmlns:a16="http://schemas.microsoft.com/office/drawing/2014/main" id="{05BF79E6-9E2A-45B7-8424-37A47A70C9B0}"/>
              </a:ext>
            </a:extLst>
          </p:cNvPr>
          <p:cNvSpPr/>
          <p:nvPr/>
        </p:nvSpPr>
        <p:spPr>
          <a:xfrm>
            <a:off x="432916" y="1557000"/>
            <a:ext cx="7379084" cy="369332"/>
          </a:xfrm>
          <a:prstGeom prst="rect">
            <a:avLst/>
          </a:prstGeom>
        </p:spPr>
        <p:txBody>
          <a:bodyPr wrap="square">
            <a:spAutoFit/>
          </a:bodyPr>
          <a:lstStyle/>
          <a:p>
            <a:pPr marL="285750" indent="-285750">
              <a:buFont typeface="Wingdings" panose="05000000000000000000" pitchFamily="2" charset="2"/>
              <a:buChar char="Ø"/>
            </a:pPr>
            <a:r>
              <a:rPr lang="es-ES" b="1" dirty="0"/>
              <a:t>Aspectos seleccionados de la tecnología y la instalación de los colectores</a:t>
            </a:r>
            <a:endParaRPr lang="en-US" b="1" dirty="0"/>
          </a:p>
        </p:txBody>
      </p:sp>
      <p:sp>
        <p:nvSpPr>
          <p:cNvPr id="5" name="Rectangle 4">
            <a:extLst>
              <a:ext uri="{FF2B5EF4-FFF2-40B4-BE49-F238E27FC236}">
                <a16:creationId xmlns:a16="http://schemas.microsoft.com/office/drawing/2014/main" id="{2A73BA1C-CA98-4FCC-92C8-DD52F186B670}"/>
              </a:ext>
            </a:extLst>
          </p:cNvPr>
          <p:cNvSpPr/>
          <p:nvPr/>
        </p:nvSpPr>
        <p:spPr>
          <a:xfrm>
            <a:off x="731427" y="1932246"/>
            <a:ext cx="3120574" cy="338554"/>
          </a:xfrm>
          <a:prstGeom prst="rect">
            <a:avLst/>
          </a:prstGeom>
        </p:spPr>
        <p:txBody>
          <a:bodyPr wrap="square">
            <a:spAutoFit/>
          </a:bodyPr>
          <a:lstStyle/>
          <a:p>
            <a:pPr marL="285750" indent="-285750">
              <a:buFont typeface="Wingdings" panose="05000000000000000000" pitchFamily="2" charset="2"/>
              <a:buChar char="§"/>
            </a:pPr>
            <a:r>
              <a:rPr lang="en-US" sz="1600" b="1" dirty="0"/>
              <a:t>TIPOS Y FUNCIONES BÁSICAS. </a:t>
            </a:r>
            <a:endParaRPr lang="en-US" sz="1600" dirty="0"/>
          </a:p>
        </p:txBody>
      </p:sp>
      <p:sp>
        <p:nvSpPr>
          <p:cNvPr id="6" name="TextBox 5">
            <a:extLst>
              <a:ext uri="{FF2B5EF4-FFF2-40B4-BE49-F238E27FC236}">
                <a16:creationId xmlns:a16="http://schemas.microsoft.com/office/drawing/2014/main" id="{5AE85C69-943E-4FAE-869E-74E0A7787E1C}"/>
              </a:ext>
            </a:extLst>
          </p:cNvPr>
          <p:cNvSpPr txBox="1"/>
          <p:nvPr/>
        </p:nvSpPr>
        <p:spPr>
          <a:xfrm>
            <a:off x="0" y="2277000"/>
            <a:ext cx="6444000" cy="4031873"/>
          </a:xfrm>
          <a:prstGeom prst="rect">
            <a:avLst/>
          </a:prstGeom>
          <a:noFill/>
        </p:spPr>
        <p:txBody>
          <a:bodyPr wrap="square" rtlCol="0">
            <a:spAutoFit/>
          </a:bodyPr>
          <a:lstStyle/>
          <a:p>
            <a:pPr marL="285750" indent="-285750">
              <a:buFont typeface="Calibri" panose="020F0502020204030204" pitchFamily="34" charset="0"/>
              <a:buChar char="–"/>
            </a:pPr>
            <a:r>
              <a:rPr lang="en-US" sz="1600" b="1" dirty="0"/>
              <a:t>ETC</a:t>
            </a:r>
            <a:r>
              <a:rPr lang="en-US" sz="1600" dirty="0"/>
              <a:t> </a:t>
            </a:r>
          </a:p>
          <a:p>
            <a:pPr marL="541338" lvl="1" indent="-285750">
              <a:buFont typeface="Arial" panose="020B0604020202020204" pitchFamily="34" charset="0"/>
              <a:buChar char="."/>
            </a:pPr>
            <a:r>
              <a:rPr lang="es-ES" sz="1600" dirty="0"/>
              <a:t>El absorbedor se coloca en un tubo de vidrio bajo presión de vacío (evacuado).</a:t>
            </a:r>
          </a:p>
          <a:p>
            <a:pPr marL="541338" lvl="1" indent="-285750">
              <a:buFont typeface="Arial" panose="020B0604020202020204" pitchFamily="34" charset="0"/>
              <a:buChar char="."/>
            </a:pPr>
            <a:r>
              <a:rPr lang="es-ES" sz="1600" dirty="0"/>
              <a:t>El vacío proporciona un aislamiento térmico superior; las pérdidas de calor son inferiores a las del FPC. Se utiliza mejor en climas fríos.</a:t>
            </a:r>
          </a:p>
          <a:p>
            <a:pPr marL="541338" lvl="1" indent="-285750">
              <a:buFont typeface="Arial" panose="020B0604020202020204" pitchFamily="34" charset="0"/>
              <a:buChar char="."/>
            </a:pPr>
            <a:r>
              <a:rPr lang="es-ES" sz="1600" dirty="0"/>
              <a:t>Dos diseños de ETC: Flujo directo (tubo en U) y tubo de calor.</a:t>
            </a:r>
          </a:p>
          <a:p>
            <a:pPr marL="541338" lvl="1" indent="-285750">
              <a:buFont typeface="Arial" panose="020B0604020202020204" pitchFamily="34" charset="0"/>
              <a:buChar char="."/>
            </a:pPr>
            <a:r>
              <a:rPr lang="es-ES" sz="1600" dirty="0"/>
              <a:t>Tipo U: el HTF circula directamente por los tubos absorbedores que están dispuestos en el interior del tubo. Estos ofrecen una selección particularmente amplia de lugares de instalación.</a:t>
            </a:r>
          </a:p>
          <a:p>
            <a:pPr marL="541338" lvl="1" indent="-285750">
              <a:buFont typeface="Arial" panose="020B0604020202020204" pitchFamily="34" charset="0"/>
              <a:buChar char="."/>
            </a:pPr>
            <a:r>
              <a:rPr lang="es-ES" sz="1600" dirty="0"/>
              <a:t>Tubería de calor: el alcohol o el agua se evapora dentro de una tubería de absorción sellada. El vapor se condensa en el condensador en el extremo superior del tubo - aquí es donde la energía es pasada al HTF (glicol o agua). Este proceso requiere un ángulo de instalación específico para que el colector garantice un transporte de calor eficaz.</a:t>
            </a:r>
          </a:p>
          <a:p>
            <a:pPr marL="541338" lvl="1" indent="-285750">
              <a:buFont typeface="Arial" panose="020B0604020202020204" pitchFamily="34" charset="0"/>
              <a:buChar char="."/>
            </a:pPr>
            <a:r>
              <a:rPr lang="es-ES" sz="1600" dirty="0"/>
              <a:t>Una larga vida útil requiere juntas fiables. Los tubos son frágiles</a:t>
            </a:r>
            <a:r>
              <a:rPr lang="en-US" sz="1600" dirty="0"/>
              <a:t>.</a:t>
            </a:r>
            <a:endParaRPr lang="es-ES" sz="1600" dirty="0"/>
          </a:p>
        </p:txBody>
      </p:sp>
      <p:pic>
        <p:nvPicPr>
          <p:cNvPr id="14" name="Picture 13">
            <a:extLst>
              <a:ext uri="{FF2B5EF4-FFF2-40B4-BE49-F238E27FC236}">
                <a16:creationId xmlns:a16="http://schemas.microsoft.com/office/drawing/2014/main" id="{BDE19D28-789A-4BA9-9397-B3411EF59DA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444000" y="2100224"/>
            <a:ext cx="2222357" cy="4211097"/>
          </a:xfrm>
          <a:prstGeom prst="rect">
            <a:avLst/>
          </a:prstGeom>
          <a:ln>
            <a:solidFill>
              <a:schemeClr val="tx1"/>
            </a:solidFill>
          </a:ln>
        </p:spPr>
      </p:pic>
    </p:spTree>
    <p:extLst>
      <p:ext uri="{BB962C8B-B14F-4D97-AF65-F5344CB8AC3E}">
        <p14:creationId xmlns:p14="http://schemas.microsoft.com/office/powerpoint/2010/main" val="5506874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B6C6-45F2-43ED-8B5E-E17C2B7FB35D}"/>
              </a:ext>
            </a:extLst>
          </p:cNvPr>
          <p:cNvSpPr>
            <a:spLocks noGrp="1"/>
          </p:cNvSpPr>
          <p:nvPr>
            <p:ph type="title"/>
          </p:nvPr>
        </p:nvSpPr>
        <p:spPr/>
        <p:txBody>
          <a:bodyPr/>
          <a:lstStyle/>
          <a:p>
            <a:r>
              <a:rPr lang="en-US" dirty="0"/>
              <a:t>Bibliografía</a:t>
            </a:r>
          </a:p>
        </p:txBody>
      </p:sp>
      <p:sp>
        <p:nvSpPr>
          <p:cNvPr id="4" name="Rectangle 3">
            <a:extLst>
              <a:ext uri="{FF2B5EF4-FFF2-40B4-BE49-F238E27FC236}">
                <a16:creationId xmlns:a16="http://schemas.microsoft.com/office/drawing/2014/main" id="{76916603-A31C-4125-B814-8BD241D2EAB5}"/>
              </a:ext>
            </a:extLst>
          </p:cNvPr>
          <p:cNvSpPr/>
          <p:nvPr/>
        </p:nvSpPr>
        <p:spPr>
          <a:xfrm>
            <a:off x="395288" y="1629000"/>
            <a:ext cx="8291512" cy="1569660"/>
          </a:xfrm>
          <a:prstGeom prst="rect">
            <a:avLst/>
          </a:prstGeom>
        </p:spPr>
        <p:txBody>
          <a:bodyPr wrap="square">
            <a:spAutoFit/>
          </a:bodyPr>
          <a:lstStyle/>
          <a:p>
            <a:pPr marL="285750" indent="-285750">
              <a:buFont typeface="Wingdings" panose="05000000000000000000" pitchFamily="2" charset="2"/>
              <a:buChar char="§"/>
            </a:pPr>
            <a:r>
              <a:rPr lang="en-US" sz="1600" dirty="0">
                <a:solidFill>
                  <a:prstClr val="black"/>
                </a:solidFill>
                <a:cs typeface="Arial" pitchFamily="34" charset="0"/>
              </a:rPr>
              <a:t>Información y recursos adicionales:</a:t>
            </a:r>
          </a:p>
          <a:p>
            <a:pPr marL="285750" indent="-285750">
              <a:buFont typeface="Arial" panose="020B0604020202020204" pitchFamily="34" charset="0"/>
              <a:buChar char="•"/>
            </a:pPr>
            <a:endParaRPr lang="en-US" sz="1600" dirty="0">
              <a:solidFill>
                <a:prstClr val="black"/>
              </a:solidFill>
              <a:cs typeface="Arial" pitchFamily="34" charset="0"/>
            </a:endParaRPr>
          </a:p>
          <a:p>
            <a:pPr marL="1257300" lvl="2" indent="-342900">
              <a:buFont typeface="+mj-lt"/>
              <a:buAutoNum type="arabicPeriod"/>
            </a:pPr>
            <a:r>
              <a:rPr lang="en-US" sz="1600" dirty="0">
                <a:solidFill>
                  <a:prstClr val="black"/>
                </a:solidFill>
                <a:cs typeface="Arial" pitchFamily="34" charset="0"/>
              </a:rPr>
              <a:t>(Notas, diapositivas para descargar gratuitamente). </a:t>
            </a:r>
            <a:r>
              <a:rPr lang="en-US" sz="1600" i="1" dirty="0"/>
              <a:t>"</a:t>
            </a:r>
            <a:r>
              <a:rPr lang="es-ES" sz="1600" i="1" dirty="0" err="1"/>
              <a:t>Diseño de calentadores de agua</a:t>
            </a:r>
            <a:r>
              <a:rPr lang="es-ES" sz="1600" i="1" dirty="0"/>
              <a:t> solares". </a:t>
            </a:r>
            <a:r>
              <a:rPr lang="en-US" sz="1600" dirty="0">
                <a:solidFill>
                  <a:prstClr val="black"/>
                </a:solidFill>
                <a:cs typeface="Arial" pitchFamily="34" charset="0"/>
              </a:rPr>
              <a:t>Disponible</a:t>
            </a:r>
            <a:r>
              <a:rPr lang="en-US" sz="1600" dirty="0">
                <a:solidFill>
                  <a:prstClr val="black"/>
                </a:solidFill>
                <a:hlinkClick r:id="rId2"/>
              </a:rPr>
              <a:t> aquí</a:t>
            </a:r>
            <a:r>
              <a:rPr lang="en-US" sz="1600" dirty="0">
                <a:solidFill>
                  <a:prstClr val="black"/>
                </a:solidFill>
              </a:rPr>
              <a:t>.</a:t>
            </a:r>
          </a:p>
          <a:p>
            <a:pPr marL="1257300" lvl="2" indent="-342900">
              <a:buFont typeface="+mj-lt"/>
              <a:buAutoNum type="arabicPeriod"/>
            </a:pPr>
            <a:r>
              <a:rPr lang="en-US" sz="1600" dirty="0">
                <a:solidFill>
                  <a:prstClr val="black"/>
                </a:solidFill>
              </a:rPr>
              <a:t>(Sitio web del fabricante de </a:t>
            </a:r>
            <a:r>
              <a:rPr lang="en-US" sz="1600" dirty="0" err="1">
                <a:solidFill>
                  <a:prstClr val="black"/>
                </a:solidFill>
              </a:rPr>
              <a:t>Solene</a:t>
            </a:r>
            <a:r>
              <a:rPr lang="en-US" sz="1600" dirty="0">
                <a:solidFill>
                  <a:prstClr val="black"/>
                </a:solidFill>
              </a:rPr>
              <a:t> con recursos gratuitos). </a:t>
            </a:r>
            <a:r>
              <a:rPr lang="en-US" sz="1600" i="1" dirty="0"/>
              <a:t>"</a:t>
            </a:r>
            <a:r>
              <a:rPr lang="es-ES" sz="1600" i="1" dirty="0" err="1"/>
              <a:t>Laying Out the</a:t>
            </a:r>
            <a:r>
              <a:rPr lang="es-ES" sz="1600" i="1" dirty="0"/>
              <a:t> Array"</a:t>
            </a:r>
            <a:r>
              <a:rPr lang="es-ES" sz="1600" dirty="0"/>
              <a:t>. </a:t>
            </a:r>
            <a:r>
              <a:rPr lang="es-ES" sz="1600" dirty="0" err="1"/>
              <a:t>Disponible</a:t>
            </a:r>
            <a:r>
              <a:rPr lang="es-ES" sz="1600" dirty="0">
                <a:hlinkClick r:id="rId3"/>
              </a:rPr>
              <a:t> aquí</a:t>
            </a:r>
            <a:r>
              <a:rPr lang="es-ES" sz="1600" dirty="0"/>
              <a:t>.</a:t>
            </a:r>
          </a:p>
          <a:p>
            <a:pPr lvl="2"/>
            <a:endParaRPr lang="en-US" sz="1600" dirty="0">
              <a:solidFill>
                <a:prstClr val="black"/>
              </a:solidFill>
            </a:endParaRPr>
          </a:p>
        </p:txBody>
      </p:sp>
    </p:spTree>
    <p:extLst>
      <p:ext uri="{BB962C8B-B14F-4D97-AF65-F5344CB8AC3E}">
        <p14:creationId xmlns:p14="http://schemas.microsoft.com/office/powerpoint/2010/main" val="8095169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Fin de la unidad</a:t>
            </a:r>
            <a:endParaRPr lang="el-GR" dirty="0"/>
          </a:p>
        </p:txBody>
      </p:sp>
      <p:sp>
        <p:nvSpPr>
          <p:cNvPr id="5" name="Subtitle 4"/>
          <p:cNvSpPr>
            <a:spLocks noGrp="1"/>
          </p:cNvSpPr>
          <p:nvPr>
            <p:ph type="subTitle" idx="1"/>
          </p:nvPr>
        </p:nvSpPr>
        <p:spPr/>
        <p:txBody>
          <a:bodyPr/>
          <a:lstStyle/>
          <a:p>
            <a:r>
              <a:rPr lang="en-US" dirty="0"/>
              <a:t>Unidad 3.1. El campo de los colectores solares</a:t>
            </a:r>
          </a:p>
        </p:txBody>
      </p:sp>
    </p:spTree>
    <p:extLst>
      <p:ext uri="{BB962C8B-B14F-4D97-AF65-F5344CB8AC3E}">
        <p14:creationId xmlns:p14="http://schemas.microsoft.com/office/powerpoint/2010/main" val="129220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E79C3-E062-422E-85E7-86F870AB8F9B}"/>
              </a:ext>
            </a:extLst>
          </p:cNvPr>
          <p:cNvSpPr>
            <a:spLocks noGrp="1"/>
          </p:cNvSpPr>
          <p:nvPr>
            <p:ph type="title"/>
          </p:nvPr>
        </p:nvSpPr>
        <p:spPr/>
        <p:txBody>
          <a:bodyPr/>
          <a:lstStyle/>
          <a:p>
            <a:r>
              <a:rPr lang="en-US" b="1" dirty="0"/>
              <a:t>1. Una </a:t>
            </a:r>
            <a:r>
              <a:rPr lang="en-US" b="1" dirty="0" err="1"/>
              <a:t>revisión</a:t>
            </a:r>
            <a:r>
              <a:rPr lang="en-US" b="1" dirty="0"/>
              <a:t> de los </a:t>
            </a:r>
            <a:r>
              <a:rPr lang="en-US" b="1" dirty="0" err="1"/>
              <a:t>colectores</a:t>
            </a:r>
            <a:r>
              <a:rPr lang="en-US" b="1" dirty="0"/>
              <a:t> </a:t>
            </a:r>
            <a:r>
              <a:rPr lang="en-US" b="1" dirty="0" err="1"/>
              <a:t>solares</a:t>
            </a:r>
            <a:endParaRPr lang="en-US" dirty="0"/>
          </a:p>
        </p:txBody>
      </p:sp>
      <p:sp>
        <p:nvSpPr>
          <p:cNvPr id="4" name="Rectangle 3">
            <a:extLst>
              <a:ext uri="{FF2B5EF4-FFF2-40B4-BE49-F238E27FC236}">
                <a16:creationId xmlns:a16="http://schemas.microsoft.com/office/drawing/2014/main" id="{F6737EA6-4026-4BE2-9E23-CFCE1FAC8339}"/>
              </a:ext>
            </a:extLst>
          </p:cNvPr>
          <p:cNvSpPr/>
          <p:nvPr/>
        </p:nvSpPr>
        <p:spPr>
          <a:xfrm>
            <a:off x="432916" y="1413000"/>
            <a:ext cx="7739084" cy="369332"/>
          </a:xfrm>
          <a:prstGeom prst="rect">
            <a:avLst/>
          </a:prstGeom>
        </p:spPr>
        <p:txBody>
          <a:bodyPr wrap="square">
            <a:spAutoFit/>
          </a:bodyPr>
          <a:lstStyle/>
          <a:p>
            <a:pPr marL="285750" indent="-285750">
              <a:buFont typeface="Wingdings" panose="05000000000000000000" pitchFamily="2" charset="2"/>
              <a:buChar char="Ø"/>
            </a:pPr>
            <a:r>
              <a:rPr lang="es-ES" b="1" dirty="0"/>
              <a:t>Aspectos seleccionados de la tecnología y la instalación de los colectores</a:t>
            </a:r>
            <a:endParaRPr lang="en-US" b="1" dirty="0"/>
          </a:p>
        </p:txBody>
      </p:sp>
      <p:sp>
        <p:nvSpPr>
          <p:cNvPr id="5" name="Rectangle 4">
            <a:extLst>
              <a:ext uri="{FF2B5EF4-FFF2-40B4-BE49-F238E27FC236}">
                <a16:creationId xmlns:a16="http://schemas.microsoft.com/office/drawing/2014/main" id="{CF9EF19B-1318-4B47-81C3-3595C37CC429}"/>
              </a:ext>
            </a:extLst>
          </p:cNvPr>
          <p:cNvSpPr/>
          <p:nvPr/>
        </p:nvSpPr>
        <p:spPr>
          <a:xfrm>
            <a:off x="731427" y="1701000"/>
            <a:ext cx="3120574" cy="338554"/>
          </a:xfrm>
          <a:prstGeom prst="rect">
            <a:avLst/>
          </a:prstGeom>
        </p:spPr>
        <p:txBody>
          <a:bodyPr wrap="square">
            <a:spAutoFit/>
          </a:bodyPr>
          <a:lstStyle/>
          <a:p>
            <a:pPr marL="285750" indent="-285750">
              <a:buFont typeface="Wingdings" panose="05000000000000000000" pitchFamily="2" charset="2"/>
              <a:buChar char="§"/>
            </a:pPr>
            <a:r>
              <a:rPr lang="es-ES" sz="1600" b="1" dirty="0"/>
              <a:t>ABSORBENTES</a:t>
            </a:r>
            <a:endParaRPr lang="en-US" sz="1600" dirty="0"/>
          </a:p>
        </p:txBody>
      </p:sp>
      <p:sp>
        <p:nvSpPr>
          <p:cNvPr id="6" name="TextBox 5">
            <a:extLst>
              <a:ext uri="{FF2B5EF4-FFF2-40B4-BE49-F238E27FC236}">
                <a16:creationId xmlns:a16="http://schemas.microsoft.com/office/drawing/2014/main" id="{8E018EC7-9794-4B5E-A9E9-E1CFE6E6F746}"/>
              </a:ext>
            </a:extLst>
          </p:cNvPr>
          <p:cNvSpPr txBox="1"/>
          <p:nvPr/>
        </p:nvSpPr>
        <p:spPr>
          <a:xfrm>
            <a:off x="180001" y="2045754"/>
            <a:ext cx="8622897" cy="830997"/>
          </a:xfrm>
          <a:prstGeom prst="rect">
            <a:avLst/>
          </a:prstGeom>
          <a:noFill/>
        </p:spPr>
        <p:txBody>
          <a:bodyPr wrap="square" rtlCol="0">
            <a:spAutoFit/>
          </a:bodyPr>
          <a:lstStyle/>
          <a:p>
            <a:pPr marL="285750" lvl="1" indent="-285750">
              <a:buFont typeface="Calibri" panose="020F0502020204030204" pitchFamily="34" charset="0"/>
              <a:buChar char="–"/>
            </a:pPr>
            <a:r>
              <a:rPr lang="es-ES" sz="1600" dirty="0"/>
              <a:t>Está en el centro de cada coleccionista. Aquí, la insolación se convierte en calor. </a:t>
            </a:r>
          </a:p>
          <a:p>
            <a:pPr marL="285750" lvl="1" indent="-285750">
              <a:buFont typeface="Calibri" panose="020F0502020204030204" pitchFamily="34" charset="0"/>
              <a:buChar char="–"/>
            </a:pPr>
            <a:r>
              <a:rPr lang="es-ES" sz="1600" dirty="0"/>
              <a:t>Los paneles absorbedores recubiertos transfieren el calor a un HTF a través de tuberías soldadas/(prensadas)</a:t>
            </a:r>
            <a:r>
              <a:rPr lang="en-US" sz="1600" dirty="0"/>
              <a:t>. </a:t>
            </a:r>
          </a:p>
        </p:txBody>
      </p:sp>
      <p:sp>
        <p:nvSpPr>
          <p:cNvPr id="8" name="Rectangle 7">
            <a:extLst>
              <a:ext uri="{FF2B5EF4-FFF2-40B4-BE49-F238E27FC236}">
                <a16:creationId xmlns:a16="http://schemas.microsoft.com/office/drawing/2014/main" id="{DB07A345-C6F6-42E9-A357-2ADE785C22CC}"/>
              </a:ext>
            </a:extLst>
          </p:cNvPr>
          <p:cNvSpPr/>
          <p:nvPr/>
        </p:nvSpPr>
        <p:spPr>
          <a:xfrm>
            <a:off x="180001" y="2799791"/>
            <a:ext cx="3836994" cy="3539430"/>
          </a:xfrm>
          <a:prstGeom prst="rect">
            <a:avLst/>
          </a:prstGeom>
        </p:spPr>
        <p:txBody>
          <a:bodyPr wrap="square">
            <a:spAutoFit/>
          </a:bodyPr>
          <a:lstStyle/>
          <a:p>
            <a:pPr marL="285750" indent="-285750">
              <a:buFont typeface="Calibri" panose="020F0502020204030204" pitchFamily="34" charset="0"/>
              <a:buChar char="–"/>
            </a:pPr>
            <a:r>
              <a:rPr lang="es-ES" sz="1600" dirty="0"/>
              <a:t>A menudo, se hacen de chapa de cobre o aluminio, siendo de forma plana o circular (en ETC).</a:t>
            </a:r>
          </a:p>
          <a:p>
            <a:pPr marL="285750" indent="-285750">
              <a:buFont typeface="Calibri" panose="020F0502020204030204" pitchFamily="34" charset="0"/>
              <a:buChar char="–"/>
            </a:pPr>
            <a:r>
              <a:rPr lang="es-ES" sz="1600" dirty="0"/>
              <a:t>Tradicionalmente, los absorbedores están recubiertos con pinturas negras para aumentar la absorción.</a:t>
            </a:r>
          </a:p>
          <a:p>
            <a:pPr marL="285750" indent="-285750">
              <a:buFont typeface="Calibri" panose="020F0502020204030204" pitchFamily="34" charset="0"/>
              <a:buChar char="–"/>
            </a:pPr>
            <a:r>
              <a:rPr lang="es-ES" sz="1600" dirty="0"/>
              <a:t>En los modernos procesos galvánicos, se producen </a:t>
            </a:r>
            <a:r>
              <a:rPr lang="es-ES" sz="1600" b="1" dirty="0">
                <a:solidFill>
                  <a:srgbClr val="FF0000"/>
                </a:solidFill>
              </a:rPr>
              <a:t>recubrimientos</a:t>
            </a:r>
            <a:r>
              <a:rPr lang="es-ES" sz="1600" dirty="0"/>
              <a:t> "altamente selectivos" que garantizan que la insolación se convierta lo más completamente posible en calor.</a:t>
            </a:r>
          </a:p>
          <a:p>
            <a:pPr marL="285750" indent="-285750">
              <a:buFont typeface="Calibri" panose="020F0502020204030204" pitchFamily="34" charset="0"/>
              <a:buChar char="–"/>
            </a:pPr>
            <a:r>
              <a:rPr lang="es-ES" sz="1600" dirty="0"/>
              <a:t>Objetivo de diseño: alta absorción (α = </a:t>
            </a:r>
            <a:r>
              <a:rPr lang="es-ES" sz="1600" dirty="0" err="1"/>
              <a:t>alpha</a:t>
            </a:r>
            <a:r>
              <a:rPr lang="es-ES" sz="1600" dirty="0"/>
              <a:t>) y bajos coeficientes de emisión de calor (ε = </a:t>
            </a:r>
            <a:r>
              <a:rPr lang="es-ES" sz="1600" dirty="0" err="1"/>
              <a:t>epsilon</a:t>
            </a:r>
            <a:r>
              <a:rPr lang="en-US" sz="1600" dirty="0"/>
              <a:t>).</a:t>
            </a:r>
          </a:p>
        </p:txBody>
      </p:sp>
      <p:pic>
        <p:nvPicPr>
          <p:cNvPr id="10" name="Picture 9">
            <a:extLst>
              <a:ext uri="{FF2B5EF4-FFF2-40B4-BE49-F238E27FC236}">
                <a16:creationId xmlns:a16="http://schemas.microsoft.com/office/drawing/2014/main" id="{5C7C4B28-E58B-48C8-A689-FE54065D0051}"/>
              </a:ext>
            </a:extLst>
          </p:cNvPr>
          <p:cNvPicPr>
            <a:picLocks noChangeAspect="1"/>
          </p:cNvPicPr>
          <p:nvPr/>
        </p:nvPicPr>
        <p:blipFill>
          <a:blip r:embed="rId2"/>
          <a:stretch>
            <a:fillRect/>
          </a:stretch>
        </p:blipFill>
        <p:spPr>
          <a:xfrm>
            <a:off x="4016995" y="2985052"/>
            <a:ext cx="4648260" cy="3221725"/>
          </a:xfrm>
          <a:prstGeom prst="rect">
            <a:avLst/>
          </a:prstGeom>
          <a:ln>
            <a:solidFill>
              <a:schemeClr val="tx1"/>
            </a:solidFill>
          </a:ln>
        </p:spPr>
      </p:pic>
    </p:spTree>
    <p:extLst>
      <p:ext uri="{BB962C8B-B14F-4D97-AF65-F5344CB8AC3E}">
        <p14:creationId xmlns:p14="http://schemas.microsoft.com/office/powerpoint/2010/main" val="4249330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35CC-81FD-4288-A8B2-E3380F95A6B0}"/>
              </a:ext>
            </a:extLst>
          </p:cNvPr>
          <p:cNvSpPr>
            <a:spLocks noGrp="1"/>
          </p:cNvSpPr>
          <p:nvPr>
            <p:ph type="title"/>
          </p:nvPr>
        </p:nvSpPr>
        <p:spPr/>
        <p:txBody>
          <a:bodyPr/>
          <a:lstStyle/>
          <a:p>
            <a:r>
              <a:rPr lang="en-US" b="1" dirty="0"/>
              <a:t>1. Una </a:t>
            </a:r>
            <a:r>
              <a:rPr lang="en-US" b="1" dirty="0" err="1"/>
              <a:t>revisión</a:t>
            </a:r>
            <a:r>
              <a:rPr lang="en-US" b="1" dirty="0"/>
              <a:t> de los </a:t>
            </a:r>
            <a:r>
              <a:rPr lang="en-US" b="1" dirty="0" err="1"/>
              <a:t>colectores</a:t>
            </a:r>
            <a:r>
              <a:rPr lang="en-US" b="1" dirty="0"/>
              <a:t> </a:t>
            </a:r>
            <a:r>
              <a:rPr lang="en-US" b="1" dirty="0" err="1"/>
              <a:t>solares</a:t>
            </a:r>
            <a:endParaRPr lang="en-US" dirty="0"/>
          </a:p>
        </p:txBody>
      </p:sp>
      <p:sp>
        <p:nvSpPr>
          <p:cNvPr id="4" name="Rectangle 3">
            <a:extLst>
              <a:ext uri="{FF2B5EF4-FFF2-40B4-BE49-F238E27FC236}">
                <a16:creationId xmlns:a16="http://schemas.microsoft.com/office/drawing/2014/main" id="{49D24A9F-5BC6-48F5-B52B-E837BC555829}"/>
              </a:ext>
            </a:extLst>
          </p:cNvPr>
          <p:cNvSpPr/>
          <p:nvPr/>
        </p:nvSpPr>
        <p:spPr>
          <a:xfrm>
            <a:off x="432916" y="1557000"/>
            <a:ext cx="7811084" cy="369332"/>
          </a:xfrm>
          <a:prstGeom prst="rect">
            <a:avLst/>
          </a:prstGeom>
        </p:spPr>
        <p:txBody>
          <a:bodyPr wrap="square">
            <a:spAutoFit/>
          </a:bodyPr>
          <a:lstStyle/>
          <a:p>
            <a:pPr marL="285750" indent="-285750">
              <a:buFont typeface="Wingdings" panose="05000000000000000000" pitchFamily="2" charset="2"/>
              <a:buChar char="Ø"/>
            </a:pPr>
            <a:r>
              <a:rPr lang="es-ES" b="1" dirty="0"/>
              <a:t>Aspectos seleccionados de la tecnología y la instalación de los colectores</a:t>
            </a:r>
            <a:endParaRPr lang="en-US" b="1" dirty="0"/>
          </a:p>
        </p:txBody>
      </p:sp>
      <p:sp>
        <p:nvSpPr>
          <p:cNvPr id="5" name="Rectangle 4">
            <a:extLst>
              <a:ext uri="{FF2B5EF4-FFF2-40B4-BE49-F238E27FC236}">
                <a16:creationId xmlns:a16="http://schemas.microsoft.com/office/drawing/2014/main" id="{914DD38B-0907-4A61-9144-212CFA116175}"/>
              </a:ext>
            </a:extLst>
          </p:cNvPr>
          <p:cNvSpPr/>
          <p:nvPr/>
        </p:nvSpPr>
        <p:spPr>
          <a:xfrm>
            <a:off x="731426" y="1932246"/>
            <a:ext cx="3840573" cy="338554"/>
          </a:xfrm>
          <a:prstGeom prst="rect">
            <a:avLst/>
          </a:prstGeom>
        </p:spPr>
        <p:txBody>
          <a:bodyPr wrap="square">
            <a:spAutoFit/>
          </a:bodyPr>
          <a:lstStyle/>
          <a:p>
            <a:pPr marL="285750" indent="-285750">
              <a:buFont typeface="Wingdings" panose="05000000000000000000" pitchFamily="2" charset="2"/>
              <a:buChar char="§"/>
            </a:pPr>
            <a:r>
              <a:rPr lang="es-ES" sz="1600" b="1" dirty="0"/>
              <a:t>ABSORBENTES</a:t>
            </a:r>
            <a:r>
              <a:rPr lang="en-US" sz="1600" b="1" dirty="0"/>
              <a:t>. COLECTORES PLANOS</a:t>
            </a:r>
            <a:endParaRPr lang="en-US" sz="1600" dirty="0"/>
          </a:p>
        </p:txBody>
      </p:sp>
      <p:pic>
        <p:nvPicPr>
          <p:cNvPr id="7" name="Picture 6">
            <a:extLst>
              <a:ext uri="{FF2B5EF4-FFF2-40B4-BE49-F238E27FC236}">
                <a16:creationId xmlns:a16="http://schemas.microsoft.com/office/drawing/2014/main" id="{A77EE270-6C48-4159-B0DC-E99C003ADA23}"/>
              </a:ext>
            </a:extLst>
          </p:cNvPr>
          <p:cNvPicPr>
            <a:picLocks noChangeAspect="1"/>
          </p:cNvPicPr>
          <p:nvPr/>
        </p:nvPicPr>
        <p:blipFill>
          <a:blip r:embed="rId2"/>
          <a:stretch>
            <a:fillRect/>
          </a:stretch>
        </p:blipFill>
        <p:spPr>
          <a:xfrm>
            <a:off x="750749" y="2644058"/>
            <a:ext cx="4968000" cy="3664667"/>
          </a:xfrm>
          <a:prstGeom prst="rect">
            <a:avLst/>
          </a:prstGeom>
          <a:ln>
            <a:solidFill>
              <a:schemeClr val="tx1"/>
            </a:solidFill>
          </a:ln>
        </p:spPr>
      </p:pic>
      <p:sp>
        <p:nvSpPr>
          <p:cNvPr id="8" name="Rectangle 7">
            <a:extLst>
              <a:ext uri="{FF2B5EF4-FFF2-40B4-BE49-F238E27FC236}">
                <a16:creationId xmlns:a16="http://schemas.microsoft.com/office/drawing/2014/main" id="{5BCF6CCE-BB95-4A56-ADEE-867698D65045}"/>
              </a:ext>
            </a:extLst>
          </p:cNvPr>
          <p:cNvSpPr/>
          <p:nvPr/>
        </p:nvSpPr>
        <p:spPr>
          <a:xfrm>
            <a:off x="5508000" y="3429000"/>
            <a:ext cx="3456000" cy="2893100"/>
          </a:xfrm>
          <a:prstGeom prst="rect">
            <a:avLst/>
          </a:prstGeom>
        </p:spPr>
        <p:txBody>
          <a:bodyPr wrap="square">
            <a:spAutoFit/>
          </a:bodyPr>
          <a:lstStyle/>
          <a:p>
            <a:pPr marL="541338" lvl="1" indent="-285750">
              <a:buFont typeface="Arial" panose="020B0604020202020204" pitchFamily="34" charset="0"/>
              <a:buChar char="."/>
            </a:pPr>
            <a:r>
              <a:rPr lang="es-ES" sz="1400" dirty="0"/>
              <a:t>Los absorbedores con </a:t>
            </a:r>
            <a:r>
              <a:rPr lang="es-ES" sz="1400" dirty="0">
                <a:solidFill>
                  <a:srgbClr val="FF0000"/>
                </a:solidFill>
              </a:rPr>
              <a:t>aletas</a:t>
            </a:r>
            <a:r>
              <a:rPr lang="es-ES" sz="1400" dirty="0"/>
              <a:t> se fabrican a partir de bandas de absorbedores, cada uno de los cuales está equipado con un tubo recto HTF. Éstas están dispuestas en formas de </a:t>
            </a:r>
            <a:r>
              <a:rPr lang="es-ES" sz="1400" b="1" dirty="0">
                <a:solidFill>
                  <a:srgbClr val="FF0000"/>
                </a:solidFill>
              </a:rPr>
              <a:t>arpa/grilla/paralelas</a:t>
            </a:r>
            <a:r>
              <a:rPr lang="es-ES" sz="1400" dirty="0"/>
              <a:t>.</a:t>
            </a:r>
          </a:p>
          <a:p>
            <a:pPr marL="541338" lvl="1" indent="-285750">
              <a:buFont typeface="Arial" panose="020B0604020202020204" pitchFamily="34" charset="0"/>
              <a:buChar char="."/>
            </a:pPr>
            <a:r>
              <a:rPr lang="es-ES" sz="1400" dirty="0"/>
              <a:t>Los absorbedores de área completa tienen un solo tubo y están dispuestos en forma de </a:t>
            </a:r>
            <a:r>
              <a:rPr lang="es-ES" sz="1400" b="1" dirty="0"/>
              <a:t>serpentina/meandro </a:t>
            </a:r>
            <a:r>
              <a:rPr lang="es-ES" sz="1400" dirty="0"/>
              <a:t>en toda la superficie.</a:t>
            </a:r>
          </a:p>
          <a:p>
            <a:pPr marL="541338" lvl="1" indent="-285750">
              <a:buFont typeface="Arial" panose="020B0604020202020204" pitchFamily="34" charset="0"/>
              <a:buChar char="."/>
            </a:pPr>
            <a:r>
              <a:rPr lang="es-ES" sz="1400" dirty="0"/>
              <a:t>Los diseños de tubos determinan los </a:t>
            </a:r>
            <a:r>
              <a:rPr lang="es-ES" sz="1400" b="1" dirty="0"/>
              <a:t>patrones de flujo </a:t>
            </a:r>
            <a:r>
              <a:rPr lang="es-ES" sz="1400" dirty="0"/>
              <a:t>a través del FPC</a:t>
            </a:r>
            <a:r>
              <a:rPr lang="en-US" sz="1400" dirty="0"/>
              <a:t>.</a:t>
            </a:r>
          </a:p>
        </p:txBody>
      </p:sp>
      <p:pic>
        <p:nvPicPr>
          <p:cNvPr id="10" name="Picture 9">
            <a:extLst>
              <a:ext uri="{FF2B5EF4-FFF2-40B4-BE49-F238E27FC236}">
                <a16:creationId xmlns:a16="http://schemas.microsoft.com/office/drawing/2014/main" id="{CF6F763E-1301-4C3D-AF7C-4533039DC2AA}"/>
              </a:ext>
            </a:extLst>
          </p:cNvPr>
          <p:cNvPicPr>
            <a:picLocks noChangeAspect="1"/>
          </p:cNvPicPr>
          <p:nvPr/>
        </p:nvPicPr>
        <p:blipFill>
          <a:blip r:embed="rId3"/>
          <a:stretch>
            <a:fillRect/>
          </a:stretch>
        </p:blipFill>
        <p:spPr>
          <a:xfrm>
            <a:off x="5733331" y="2565000"/>
            <a:ext cx="2134200" cy="910654"/>
          </a:xfrm>
          <a:prstGeom prst="rect">
            <a:avLst/>
          </a:prstGeom>
          <a:ln>
            <a:solidFill>
              <a:schemeClr val="tx1"/>
            </a:solidFill>
          </a:ln>
        </p:spPr>
      </p:pic>
      <p:sp>
        <p:nvSpPr>
          <p:cNvPr id="11" name="Rectangle 10">
            <a:extLst>
              <a:ext uri="{FF2B5EF4-FFF2-40B4-BE49-F238E27FC236}">
                <a16:creationId xmlns:a16="http://schemas.microsoft.com/office/drawing/2014/main" id="{8173F53E-901B-4300-9611-41E754E95E24}"/>
              </a:ext>
            </a:extLst>
          </p:cNvPr>
          <p:cNvSpPr/>
          <p:nvPr/>
        </p:nvSpPr>
        <p:spPr>
          <a:xfrm>
            <a:off x="432916" y="2258338"/>
            <a:ext cx="8459084" cy="338554"/>
          </a:xfrm>
          <a:prstGeom prst="rect">
            <a:avLst/>
          </a:prstGeom>
        </p:spPr>
        <p:txBody>
          <a:bodyPr wrap="square">
            <a:spAutoFit/>
          </a:bodyPr>
          <a:lstStyle/>
          <a:p>
            <a:pPr marL="285750" indent="-285750">
              <a:buFont typeface="Calibri" panose="020F0502020204030204" pitchFamily="34" charset="0"/>
              <a:buChar char="–"/>
            </a:pPr>
            <a:r>
              <a:rPr lang="es-ES" sz="1600" dirty="0"/>
              <a:t>En el FPC el absorbedor está hecho de tiras (con aletas) o de paneles sólidos (de área completa</a:t>
            </a:r>
            <a:r>
              <a:rPr lang="en-US" sz="1600" dirty="0"/>
              <a:t>).</a:t>
            </a:r>
          </a:p>
        </p:txBody>
      </p:sp>
    </p:spTree>
    <p:extLst>
      <p:ext uri="{BB962C8B-B14F-4D97-AF65-F5344CB8AC3E}">
        <p14:creationId xmlns:p14="http://schemas.microsoft.com/office/powerpoint/2010/main" val="1056167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08F1B-2F99-4C3D-9F0E-9616F0AB5AA7}"/>
              </a:ext>
            </a:extLst>
          </p:cNvPr>
          <p:cNvSpPr>
            <a:spLocks noGrp="1"/>
          </p:cNvSpPr>
          <p:nvPr>
            <p:ph type="title"/>
          </p:nvPr>
        </p:nvSpPr>
        <p:spPr/>
        <p:txBody>
          <a:bodyPr/>
          <a:lstStyle/>
          <a:p>
            <a:r>
              <a:rPr lang="en-US" b="1" dirty="0"/>
              <a:t>1. Una </a:t>
            </a:r>
            <a:r>
              <a:rPr lang="en-US" b="1" dirty="0" err="1"/>
              <a:t>revisión</a:t>
            </a:r>
            <a:r>
              <a:rPr lang="en-US" b="1" dirty="0"/>
              <a:t> de los </a:t>
            </a:r>
            <a:r>
              <a:rPr lang="en-US" b="1" dirty="0" err="1"/>
              <a:t>colectores</a:t>
            </a:r>
            <a:r>
              <a:rPr lang="en-US" b="1" dirty="0"/>
              <a:t> </a:t>
            </a:r>
            <a:r>
              <a:rPr lang="en-US" b="1" dirty="0" err="1"/>
              <a:t>solares</a:t>
            </a:r>
            <a:endParaRPr lang="en-US" dirty="0"/>
          </a:p>
        </p:txBody>
      </p:sp>
      <p:sp>
        <p:nvSpPr>
          <p:cNvPr id="4" name="Rectangle 3">
            <a:extLst>
              <a:ext uri="{FF2B5EF4-FFF2-40B4-BE49-F238E27FC236}">
                <a16:creationId xmlns:a16="http://schemas.microsoft.com/office/drawing/2014/main" id="{46AEA050-0971-4EBB-91EC-5174E8913D4B}"/>
              </a:ext>
            </a:extLst>
          </p:cNvPr>
          <p:cNvSpPr/>
          <p:nvPr/>
        </p:nvSpPr>
        <p:spPr>
          <a:xfrm>
            <a:off x="432916" y="1557000"/>
            <a:ext cx="7451084" cy="369332"/>
          </a:xfrm>
          <a:prstGeom prst="rect">
            <a:avLst/>
          </a:prstGeom>
        </p:spPr>
        <p:txBody>
          <a:bodyPr wrap="square">
            <a:spAutoFit/>
          </a:bodyPr>
          <a:lstStyle/>
          <a:p>
            <a:pPr marL="285750" indent="-285750">
              <a:buFont typeface="Wingdings" panose="05000000000000000000" pitchFamily="2" charset="2"/>
              <a:buChar char="Ø"/>
            </a:pPr>
            <a:r>
              <a:rPr lang="es-ES" b="1" dirty="0"/>
              <a:t>Aspectos seleccionados de la tecnología y la instalación de los colectores</a:t>
            </a:r>
            <a:endParaRPr lang="en-US" b="1" dirty="0"/>
          </a:p>
        </p:txBody>
      </p:sp>
      <p:sp>
        <p:nvSpPr>
          <p:cNvPr id="5" name="Rectangle 4">
            <a:extLst>
              <a:ext uri="{FF2B5EF4-FFF2-40B4-BE49-F238E27FC236}">
                <a16:creationId xmlns:a16="http://schemas.microsoft.com/office/drawing/2014/main" id="{B051ECF1-77D9-44F5-B6AC-996A8DDBD9ED}"/>
              </a:ext>
            </a:extLst>
          </p:cNvPr>
          <p:cNvSpPr/>
          <p:nvPr/>
        </p:nvSpPr>
        <p:spPr>
          <a:xfrm>
            <a:off x="731426" y="1917000"/>
            <a:ext cx="3840573" cy="338554"/>
          </a:xfrm>
          <a:prstGeom prst="rect">
            <a:avLst/>
          </a:prstGeom>
        </p:spPr>
        <p:txBody>
          <a:bodyPr wrap="square">
            <a:spAutoFit/>
          </a:bodyPr>
          <a:lstStyle/>
          <a:p>
            <a:pPr marL="285750" indent="-285750">
              <a:buFont typeface="Wingdings" panose="05000000000000000000" pitchFamily="2" charset="2"/>
              <a:buChar char="§"/>
            </a:pPr>
            <a:r>
              <a:rPr lang="es-ES" sz="1600" b="1" dirty="0"/>
              <a:t>ABSORBENTES</a:t>
            </a:r>
            <a:r>
              <a:rPr lang="en-US" sz="1600" b="1" dirty="0"/>
              <a:t>. COLECTORES PLANOS</a:t>
            </a:r>
            <a:endParaRPr lang="en-US" sz="1600" dirty="0"/>
          </a:p>
        </p:txBody>
      </p:sp>
      <p:sp>
        <p:nvSpPr>
          <p:cNvPr id="6" name="Rectangle 5">
            <a:extLst>
              <a:ext uri="{FF2B5EF4-FFF2-40B4-BE49-F238E27FC236}">
                <a16:creationId xmlns:a16="http://schemas.microsoft.com/office/drawing/2014/main" id="{2E7D1C11-CB16-47DE-AB5F-CD981AC6C2C0}"/>
              </a:ext>
            </a:extLst>
          </p:cNvPr>
          <p:cNvSpPr/>
          <p:nvPr/>
        </p:nvSpPr>
        <p:spPr>
          <a:xfrm>
            <a:off x="252000" y="2133000"/>
            <a:ext cx="8892000" cy="2554545"/>
          </a:xfrm>
          <a:prstGeom prst="rect">
            <a:avLst/>
          </a:prstGeom>
        </p:spPr>
        <p:txBody>
          <a:bodyPr wrap="square">
            <a:spAutoFit/>
          </a:bodyPr>
          <a:lstStyle/>
          <a:p>
            <a:pPr marL="285750" indent="-285750">
              <a:buFont typeface="Calibri" panose="020F0502020204030204" pitchFamily="34" charset="0"/>
              <a:buChar char="–"/>
            </a:pPr>
            <a:r>
              <a:rPr lang="es-ES" sz="1600" dirty="0"/>
              <a:t>Normalmente, los absorbedores tienen </a:t>
            </a:r>
            <a:r>
              <a:rPr lang="es-ES" sz="1600" b="1" dirty="0"/>
              <a:t>dos o cuatro conexiones (entradas/salidas). </a:t>
            </a:r>
          </a:p>
          <a:p>
            <a:pPr marL="285750" indent="-285750">
              <a:buFont typeface="Calibri" panose="020F0502020204030204" pitchFamily="34" charset="0"/>
              <a:buChar char="–"/>
            </a:pPr>
            <a:r>
              <a:rPr lang="es-ES" sz="1600" dirty="0"/>
              <a:t>Si son dos, los colectores sólo se conectarán en serie, si no hay tuberías externas adicionales. La entrada y la salida serán en lados opuestos (superior e inferior), o en el mismo lado.</a:t>
            </a:r>
          </a:p>
          <a:p>
            <a:pPr marL="285750" indent="-285750">
              <a:buFont typeface="Calibri" panose="020F0502020204030204" pitchFamily="34" charset="0"/>
              <a:buChar char="–"/>
            </a:pPr>
            <a:r>
              <a:rPr lang="es-ES" sz="1600" dirty="0"/>
              <a:t>Si se trata de cuatro, se ofrece una flexibilidad mucho mayor en lo que se refiere al sistema hidráulico. Las entradas y salidas estarán en ambos lados (o en la parte superior e inferior).</a:t>
            </a:r>
          </a:p>
          <a:p>
            <a:pPr marL="285750" indent="-285750">
              <a:buFont typeface="Calibri" panose="020F0502020204030204" pitchFamily="34" charset="0"/>
              <a:buChar char="–"/>
            </a:pPr>
            <a:r>
              <a:rPr lang="es-ES" sz="1600" dirty="0"/>
              <a:t>Además, algunos colectores solares están diseñados como opciones de montaje </a:t>
            </a:r>
            <a:r>
              <a:rPr lang="es-ES" sz="1600" b="1" dirty="0">
                <a:solidFill>
                  <a:srgbClr val="FF0000"/>
                </a:solidFill>
              </a:rPr>
              <a:t>vertical (vertical), horizontal (horizontal) </a:t>
            </a:r>
            <a:r>
              <a:rPr lang="es-ES" sz="1600" dirty="0"/>
              <a:t>o ambas.</a:t>
            </a:r>
          </a:p>
          <a:p>
            <a:pPr marL="285750" indent="-285750">
              <a:buFont typeface="Calibri" panose="020F0502020204030204" pitchFamily="34" charset="0"/>
              <a:buChar char="–"/>
            </a:pPr>
            <a:r>
              <a:rPr lang="es-ES" sz="1600" dirty="0"/>
              <a:t>En cualquier caso, </a:t>
            </a:r>
            <a:r>
              <a:rPr lang="es-ES" sz="1600" b="1" dirty="0"/>
              <a:t>el HTF debe viajar desde la parte más fría del FPC hasta la más caliente para lograr una transferencia de calor eficiente</a:t>
            </a:r>
            <a:r>
              <a:rPr lang="es-ES" sz="1600" dirty="0"/>
              <a:t>. Se debe prestar atención a la elección de las conexiones adecuadas</a:t>
            </a:r>
            <a:r>
              <a:rPr lang="en-US" sz="1600" dirty="0">
                <a:solidFill>
                  <a:prstClr val="black"/>
                </a:solidFill>
              </a:rPr>
              <a:t>.</a:t>
            </a:r>
            <a:endParaRPr lang="en-US" sz="1600" dirty="0"/>
          </a:p>
        </p:txBody>
      </p:sp>
      <p:pic>
        <p:nvPicPr>
          <p:cNvPr id="8" name="Picture 7">
            <a:extLst>
              <a:ext uri="{FF2B5EF4-FFF2-40B4-BE49-F238E27FC236}">
                <a16:creationId xmlns:a16="http://schemas.microsoft.com/office/drawing/2014/main" id="{04A354C4-936F-4E9A-B5BD-8DC4B40E0E1D}"/>
              </a:ext>
            </a:extLst>
          </p:cNvPr>
          <p:cNvPicPr>
            <a:picLocks noChangeAspect="1"/>
          </p:cNvPicPr>
          <p:nvPr/>
        </p:nvPicPr>
        <p:blipFill rotWithShape="1">
          <a:blip r:embed="rId2"/>
          <a:srcRect l="1968"/>
          <a:stretch/>
        </p:blipFill>
        <p:spPr>
          <a:xfrm>
            <a:off x="1542260" y="4601597"/>
            <a:ext cx="6485740" cy="1707128"/>
          </a:xfrm>
          <a:prstGeom prst="rect">
            <a:avLst/>
          </a:prstGeom>
          <a:ln>
            <a:solidFill>
              <a:schemeClr val="tx1"/>
            </a:solidFill>
          </a:ln>
        </p:spPr>
      </p:pic>
    </p:spTree>
    <p:extLst>
      <p:ext uri="{BB962C8B-B14F-4D97-AF65-F5344CB8AC3E}">
        <p14:creationId xmlns:p14="http://schemas.microsoft.com/office/powerpoint/2010/main" val="2478785513"/>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6532</TotalTime>
  <Words>8470</Words>
  <Application>Microsoft Office PowerPoint</Application>
  <PresentationFormat>Presentación en pantalla (4:3)</PresentationFormat>
  <Paragraphs>537</Paragraphs>
  <Slides>61</Slides>
  <Notes>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61</vt:i4>
      </vt:variant>
    </vt:vector>
  </HeadingPairs>
  <TitlesOfParts>
    <vt:vector size="66" baseType="lpstr">
      <vt:lpstr>Arial</vt:lpstr>
      <vt:lpstr>Calibri</vt:lpstr>
      <vt:lpstr>Cambria Math</vt:lpstr>
      <vt:lpstr>Wingdings</vt:lpstr>
      <vt:lpstr>2_Office Theme</vt:lpstr>
      <vt:lpstr>Unidad 3.1. EL CAMPO DEL COLECTOR SOLAR</vt:lpstr>
      <vt:lpstr>Objetivos de la unidad</vt:lpstr>
      <vt:lpstr>Contenido</vt:lpstr>
      <vt:lpstr>1. Una revisión de los colectores solares</vt:lpstr>
      <vt:lpstr>1. Una revisión de los colectores solares</vt:lpstr>
      <vt:lpstr>1. Una revisión de los colectores solares</vt:lpstr>
      <vt:lpstr>1. Una revisión de los colectores solares</vt:lpstr>
      <vt:lpstr>1. Una revisión de los colectores solares</vt:lpstr>
      <vt:lpstr>1. Una revisión de los colectores solares</vt:lpstr>
      <vt:lpstr>1. Una revisión de los colectores solares</vt:lpstr>
      <vt:lpstr>1. Una revisión de los colectores solares</vt:lpstr>
      <vt:lpstr>1. Una revisión de los colectores solares</vt:lpstr>
      <vt:lpstr>1. Una revisión de los colectores solares</vt:lpstr>
      <vt:lpstr>1. Una revisión de los colectores solares</vt:lpstr>
      <vt:lpstr>1. Una revisión de los colectores solares</vt:lpstr>
      <vt:lpstr>1. Una revisión de los colectores solares</vt:lpstr>
      <vt:lpstr>1. Una revisión de los colectores solares</vt:lpstr>
      <vt:lpstr>1. Una revisión de los colectores solares</vt:lpstr>
      <vt:lpstr>1. Una revisión de los colectores solares</vt:lpstr>
      <vt:lpstr>1. Una revisión de los colectores solares</vt:lpstr>
      <vt:lpstr>1. Una revisión de los colectores solares</vt:lpstr>
      <vt:lpstr>1. Una revisión de los colectores solares</vt:lpstr>
      <vt:lpstr>1. Una revisión de los colectores solares</vt:lpstr>
      <vt:lpstr>1. Una revisión de los colectores solares</vt:lpstr>
      <vt:lpstr>1. Una revisión de los colectores solares</vt:lpstr>
      <vt:lpstr>1. Una revisión de los colectores solares</vt:lpstr>
      <vt:lpstr>1. Una revisión de los colectores solares</vt:lpstr>
      <vt:lpstr>1. Una revisión de los colectores solares</vt:lpstr>
      <vt:lpstr>1. Una revisión de los colectores solares</vt:lpstr>
      <vt:lpstr>2. Matrices y bancos de colectores solares</vt:lpstr>
      <vt:lpstr>2. Matrices y bancos de colectores solares</vt:lpstr>
      <vt:lpstr>2. Matrices y bancos de colectores solares</vt:lpstr>
      <vt:lpstr>2. Matrices y bancos de colectores solares</vt:lpstr>
      <vt:lpstr>2. Matrices y bancos de colectores solares</vt:lpstr>
      <vt:lpstr>2. Matrices y bancos de colectores solares</vt:lpstr>
      <vt:lpstr>2. Matrices y bancos de colectores solares</vt:lpstr>
      <vt:lpstr>2. Matrices y bancos de colectores solares</vt:lpstr>
      <vt:lpstr>2. Matrices y bancos de colectores solares</vt:lpstr>
      <vt:lpstr>2. Matrices y bancos de colectores solares</vt:lpstr>
      <vt:lpstr>2. Matrices y bancos de colectores solares</vt:lpstr>
      <vt:lpstr>2. Matrices y bancos de colectores solares</vt:lpstr>
      <vt:lpstr>2. Matrices y bancos de colectores solares</vt:lpstr>
      <vt:lpstr>2. Matrices y bancos de colectores solares</vt:lpstr>
      <vt:lpstr>2. Matrices y bancos de colectores solares</vt:lpstr>
      <vt:lpstr>2. Matrices y bancos de colectores solares</vt:lpstr>
      <vt:lpstr>2. Matrices y bancos de colectores solares</vt:lpstr>
      <vt:lpstr>2. Matrices y bancos de colectores solares</vt:lpstr>
      <vt:lpstr>2. Matrices y bancos de colectores solares</vt:lpstr>
      <vt:lpstr>2. Matrices y bancos de colectores solares</vt:lpstr>
      <vt:lpstr>2. Matrices y bancos de colectores solares</vt:lpstr>
      <vt:lpstr>2. Matrices y bancos de colectores solares</vt:lpstr>
      <vt:lpstr>2. Matrices y bancos de colectores solares</vt:lpstr>
      <vt:lpstr>2. Matrices y bancos de colectores solares</vt:lpstr>
      <vt:lpstr>2. Matrices y bancos de colectores solares</vt:lpstr>
      <vt:lpstr>3. Ejemplos de paneles solares en grandes aplicaciones residenciales y comerciales</vt:lpstr>
      <vt:lpstr>3. Ejemplos de paneles solares en grandes aplicaciones residenciales y comerciales</vt:lpstr>
      <vt:lpstr>3. Ejemplos de paneles solares en grandes aplicaciones residenciales y comerciales</vt:lpstr>
      <vt:lpstr>3. Ejemplos de paneles solares en grandes aplicaciones residenciales y comerciales</vt:lpstr>
      <vt:lpstr>Resumen</vt:lpstr>
      <vt:lpstr>Bibliografía</vt:lpstr>
      <vt:lpstr>Fin de la unidad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2.3. THE HYDRAULIC CIRCUIT I. PIPES AND THE HEAT TRANSFER FLUID</dc:title>
  <dc:creator>Jesús Rosel Martínez</dc:creator>
  <cp:lastModifiedBy>Jesus Mari Gómez</cp:lastModifiedBy>
  <cp:revision>234</cp:revision>
  <cp:lastPrinted>2019-06-05T11:33:42Z</cp:lastPrinted>
  <dcterms:created xsi:type="dcterms:W3CDTF">2019-04-19T09:31:08Z</dcterms:created>
  <dcterms:modified xsi:type="dcterms:W3CDTF">2019-08-15T12:04:26Z</dcterms:modified>
</cp:coreProperties>
</file>