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9"/>
  </p:notesMasterIdLst>
  <p:sldIdLst>
    <p:sldId id="256" r:id="rId2"/>
    <p:sldId id="320" r:id="rId3"/>
    <p:sldId id="296" r:id="rId4"/>
    <p:sldId id="319" r:id="rId5"/>
    <p:sldId id="297" r:id="rId6"/>
    <p:sldId id="311" r:id="rId7"/>
    <p:sldId id="298" r:id="rId8"/>
    <p:sldId id="312" r:id="rId9"/>
    <p:sldId id="315" r:id="rId10"/>
    <p:sldId id="316" r:id="rId11"/>
    <p:sldId id="317" r:id="rId12"/>
    <p:sldId id="318" r:id="rId13"/>
    <p:sldId id="313" r:id="rId14"/>
    <p:sldId id="302" r:id="rId15"/>
    <p:sldId id="303" r:id="rId16"/>
    <p:sldId id="299" r:id="rId17"/>
    <p:sldId id="304" r:id="rId18"/>
    <p:sldId id="300" r:id="rId19"/>
    <p:sldId id="314" r:id="rId20"/>
    <p:sldId id="308" r:id="rId21"/>
    <p:sldId id="307" r:id="rId22"/>
    <p:sldId id="305" r:id="rId23"/>
    <p:sldId id="301" r:id="rId24"/>
    <p:sldId id="309" r:id="rId25"/>
    <p:sldId id="310" r:id="rId26"/>
    <p:sldId id="321" r:id="rId27"/>
    <p:sldId id="260" r:id="rId2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441063-BA5F-4D52-A9D2-7C85E6D55761}" v="626" dt="2018-06-26T08:19:55.167"/>
  </p1510:revLst>
</p1510:revInfo>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44" autoAdjust="0"/>
    <p:restoredTop sz="95422" autoAdjust="0"/>
  </p:normalViewPr>
  <p:slideViewPr>
    <p:cSldViewPr>
      <p:cViewPr varScale="1">
        <p:scale>
          <a:sx n="68" d="100"/>
          <a:sy n="68" d="100"/>
        </p:scale>
        <p:origin x="48" y="24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vromatakis Fotis" userId="a6ef4cf0-9603-460e-a4b0-47154e907176" providerId="ADAL" clId="{55541574-7597-4AFF-9B56-DEA7C40AC2F3}"/>
    <pc:docChg chg="delSld modSld">
      <pc:chgData name="Mavromatakis Fotis" userId="a6ef4cf0-9603-460e-a4b0-47154e907176" providerId="ADAL" clId="{55541574-7597-4AFF-9B56-DEA7C40AC2F3}" dt="2018-05-16T08:02:45.930" v="73" actId="1035"/>
      <pc:docMkLst>
        <pc:docMk/>
      </pc:docMkLst>
    </pc:docChg>
  </pc:docChgLst>
  <pc:docChgLst>
    <pc:chgData name="Mavromatakis Fotis" userId="a6ef4cf0-9603-460e-a4b0-47154e907176" providerId="ADAL" clId="{E331FCED-65FC-41C2-A085-B1077377B4FE}"/>
    <pc:docChg chg="custSel addSld delSld modSld">
      <pc:chgData name="Mavromatakis Fotis" userId="a6ef4cf0-9603-460e-a4b0-47154e907176" providerId="ADAL" clId="{E331FCED-65FC-41C2-A085-B1077377B4FE}" dt="2018-06-19T05:52:00.752" v="11"/>
      <pc:docMkLst>
        <pc:docMk/>
      </pc:docMkLst>
      <pc:sldChg chg="modSp">
        <pc:chgData name="Mavromatakis Fotis" userId="a6ef4cf0-9603-460e-a4b0-47154e907176" providerId="ADAL" clId="{E331FCED-65FC-41C2-A085-B1077377B4FE}" dt="2018-06-19T05:44:04.200" v="7" actId="14100"/>
        <pc:sldMkLst>
          <pc:docMk/>
          <pc:sldMk cId="3284759155" sldId="296"/>
        </pc:sldMkLst>
        <pc:spChg chg="mod">
          <ac:chgData name="Mavromatakis Fotis" userId="a6ef4cf0-9603-460e-a4b0-47154e907176" providerId="ADAL" clId="{E331FCED-65FC-41C2-A085-B1077377B4FE}" dt="2018-06-19T05:44:04.200" v="7" actId="14100"/>
          <ac:spMkLst>
            <pc:docMk/>
            <pc:sldMk cId="3284759155" sldId="296"/>
            <ac:spMk id="2" creationId="{00000000-0000-0000-0000-000000000000}"/>
          </ac:spMkLst>
        </pc:spChg>
      </pc:sldChg>
    </pc:docChg>
  </pc:docChgLst>
  <pc:docChgLst>
    <pc:chgData name="Mavromatakis Fotis" userId="a6ef4cf0-9603-460e-a4b0-47154e907176" providerId="ADAL" clId="{78441063-BA5F-4D52-A9D2-7C85E6D55761}"/>
    <pc:docChg chg="custSel addSld modSld">
      <pc:chgData name="Mavromatakis Fotis" userId="a6ef4cf0-9603-460e-a4b0-47154e907176" providerId="ADAL" clId="{78441063-BA5F-4D52-A9D2-7C85E6D55761}" dt="2018-06-26T08:19:55.167" v="625" actId="15"/>
      <pc:docMkLst>
        <pc:docMk/>
      </pc:docMkLst>
      <pc:sldChg chg="modSp">
        <pc:chgData name="Mavromatakis Fotis" userId="a6ef4cf0-9603-460e-a4b0-47154e907176" providerId="ADAL" clId="{78441063-BA5F-4D52-A9D2-7C85E6D55761}" dt="2018-06-26T08:03:55.206" v="192" actId="20577"/>
        <pc:sldMkLst>
          <pc:docMk/>
          <pc:sldMk cId="1616535769" sldId="297"/>
        </pc:sldMkLst>
        <pc:spChg chg="mod">
          <ac:chgData name="Mavromatakis Fotis" userId="a6ef4cf0-9603-460e-a4b0-47154e907176" providerId="ADAL" clId="{78441063-BA5F-4D52-A9D2-7C85E6D55761}" dt="2018-06-26T08:03:55.206" v="192" actId="20577"/>
          <ac:spMkLst>
            <pc:docMk/>
            <pc:sldMk cId="1616535769" sldId="297"/>
            <ac:spMk id="2" creationId="{00000000-0000-0000-0000-000000000000}"/>
          </ac:spMkLst>
        </pc:spChg>
      </pc:sldChg>
      <pc:sldChg chg="modSp">
        <pc:chgData name="Mavromatakis Fotis" userId="a6ef4cf0-9603-460e-a4b0-47154e907176" providerId="ADAL" clId="{78441063-BA5F-4D52-A9D2-7C85E6D55761}" dt="2018-06-26T08:08:54.767" v="254" actId="20577"/>
        <pc:sldMkLst>
          <pc:docMk/>
          <pc:sldMk cId="699849082" sldId="298"/>
        </pc:sldMkLst>
        <pc:spChg chg="mod">
          <ac:chgData name="Mavromatakis Fotis" userId="a6ef4cf0-9603-460e-a4b0-47154e907176" providerId="ADAL" clId="{78441063-BA5F-4D52-A9D2-7C85E6D55761}" dt="2018-06-26T08:08:54.767" v="254" actId="20577"/>
          <ac:spMkLst>
            <pc:docMk/>
            <pc:sldMk cId="699849082" sldId="298"/>
            <ac:spMk id="2" creationId="{00000000-0000-0000-0000-000000000000}"/>
          </ac:spMkLst>
        </pc:spChg>
        <pc:spChg chg="mod">
          <ac:chgData name="Mavromatakis Fotis" userId="a6ef4cf0-9603-460e-a4b0-47154e907176" providerId="ADAL" clId="{78441063-BA5F-4D52-A9D2-7C85E6D55761}" dt="2018-06-26T08:08:29.002" v="199" actId="20577"/>
          <ac:spMkLst>
            <pc:docMk/>
            <pc:sldMk cId="699849082" sldId="298"/>
            <ac:spMk id="5" creationId="{00000000-0000-0000-0000-000000000000}"/>
          </ac:spMkLst>
        </pc:spChg>
      </pc:sldChg>
      <pc:sldChg chg="modSp">
        <pc:chgData name="Mavromatakis Fotis" userId="a6ef4cf0-9603-460e-a4b0-47154e907176" providerId="ADAL" clId="{78441063-BA5F-4D52-A9D2-7C85E6D55761}" dt="2018-06-26T08:18:09.567" v="587" actId="20577"/>
        <pc:sldMkLst>
          <pc:docMk/>
          <pc:sldMk cId="2772580998" sldId="299"/>
        </pc:sldMkLst>
        <pc:spChg chg="mod">
          <ac:chgData name="Mavromatakis Fotis" userId="a6ef4cf0-9603-460e-a4b0-47154e907176" providerId="ADAL" clId="{78441063-BA5F-4D52-A9D2-7C85E6D55761}" dt="2018-06-26T08:18:09.567" v="587" actId="20577"/>
          <ac:spMkLst>
            <pc:docMk/>
            <pc:sldMk cId="2772580998" sldId="299"/>
            <ac:spMk id="2" creationId="{00000000-0000-0000-0000-000000000000}"/>
          </ac:spMkLst>
        </pc:spChg>
        <pc:spChg chg="mod">
          <ac:chgData name="Mavromatakis Fotis" userId="a6ef4cf0-9603-460e-a4b0-47154e907176" providerId="ADAL" clId="{78441063-BA5F-4D52-A9D2-7C85E6D55761}" dt="2018-06-26T08:16:00.685" v="441" actId="20577"/>
          <ac:spMkLst>
            <pc:docMk/>
            <pc:sldMk cId="2772580998" sldId="299"/>
            <ac:spMk id="5" creationId="{00000000-0000-0000-0000-000000000000}"/>
          </ac:spMkLst>
        </pc:spChg>
      </pc:sldChg>
      <pc:sldChg chg="modSp add">
        <pc:chgData name="Mavromatakis Fotis" userId="a6ef4cf0-9603-460e-a4b0-47154e907176" providerId="ADAL" clId="{78441063-BA5F-4D52-A9D2-7C85E6D55761}" dt="2018-06-26T08:14:59.942" v="385" actId="20577"/>
        <pc:sldMkLst>
          <pc:docMk/>
          <pc:sldMk cId="1257047568" sldId="302"/>
        </pc:sldMkLst>
        <pc:spChg chg="mod">
          <ac:chgData name="Mavromatakis Fotis" userId="a6ef4cf0-9603-460e-a4b0-47154e907176" providerId="ADAL" clId="{78441063-BA5F-4D52-A9D2-7C85E6D55761}" dt="2018-06-26T08:14:59.942" v="385" actId="20577"/>
          <ac:spMkLst>
            <pc:docMk/>
            <pc:sldMk cId="1257047568" sldId="302"/>
            <ac:spMk id="2" creationId="{00000000-0000-0000-0000-000000000000}"/>
          </ac:spMkLst>
        </pc:spChg>
      </pc:sldChg>
      <pc:sldChg chg="modSp add">
        <pc:chgData name="Mavromatakis Fotis" userId="a6ef4cf0-9603-460e-a4b0-47154e907176" providerId="ADAL" clId="{78441063-BA5F-4D52-A9D2-7C85E6D55761}" dt="2018-06-26T08:15:12.996" v="412" actId="20577"/>
        <pc:sldMkLst>
          <pc:docMk/>
          <pc:sldMk cId="1657785221" sldId="303"/>
        </pc:sldMkLst>
        <pc:spChg chg="mod">
          <ac:chgData name="Mavromatakis Fotis" userId="a6ef4cf0-9603-460e-a4b0-47154e907176" providerId="ADAL" clId="{78441063-BA5F-4D52-A9D2-7C85E6D55761}" dt="2018-06-26T08:15:12.996" v="412" actId="20577"/>
          <ac:spMkLst>
            <pc:docMk/>
            <pc:sldMk cId="1657785221" sldId="303"/>
            <ac:spMk id="2" creationId="{00000000-0000-0000-0000-000000000000}"/>
          </ac:spMkLst>
        </pc:spChg>
      </pc:sldChg>
      <pc:sldChg chg="modSp add">
        <pc:chgData name="Mavromatakis Fotis" userId="a6ef4cf0-9603-460e-a4b0-47154e907176" providerId="ADAL" clId="{78441063-BA5F-4D52-A9D2-7C85E6D55761}" dt="2018-06-26T08:19:55.167" v="625" actId="15"/>
        <pc:sldMkLst>
          <pc:docMk/>
          <pc:sldMk cId="1703027777" sldId="304"/>
        </pc:sldMkLst>
        <pc:spChg chg="mod">
          <ac:chgData name="Mavromatakis Fotis" userId="a6ef4cf0-9603-460e-a4b0-47154e907176" providerId="ADAL" clId="{78441063-BA5F-4D52-A9D2-7C85E6D55761}" dt="2018-06-26T08:19:55.167" v="625" actId="15"/>
          <ac:spMkLst>
            <pc:docMk/>
            <pc:sldMk cId="1703027777" sldId="304"/>
            <ac:spMk id="2" creationId="{00000000-0000-0000-0000-000000000000}"/>
          </ac:spMkLst>
        </pc:spChg>
        <pc:spChg chg="mod">
          <ac:chgData name="Mavromatakis Fotis" userId="a6ef4cf0-9603-460e-a4b0-47154e907176" providerId="ADAL" clId="{78441063-BA5F-4D52-A9D2-7C85E6D55761}" dt="2018-06-26T08:18:18.319" v="595" actId="20577"/>
          <ac:spMkLst>
            <pc:docMk/>
            <pc:sldMk cId="1703027777" sldId="304"/>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20/12/2019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στυλ του του υποδείγματος</a:t>
            </a:r>
          </a:p>
          <a:p>
            <a:pPr lvl="1"/>
            <a:r>
              <a:rPr lang="el-GR"/>
              <a:t>Δεύτερου επιπέδου</a:t>
            </a:r>
          </a:p>
          <a:p>
            <a:pPr lvl="2"/>
            <a:r>
              <a:rPr lang="el-GR"/>
              <a:t>Τρίτου επιπέδου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‹Nr.›</a:t>
            </a:fld>
            <a:endParaRPr lang="el-GR"/>
          </a:p>
        </p:txBody>
      </p:sp>
    </p:spTree>
    <p:extLst>
      <p:ext uri="{BB962C8B-B14F-4D97-AF65-F5344CB8AC3E}">
        <p14:creationId xmlns:p14="http://schemas.microsoft.com/office/powerpoint/2010/main" val="2195513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u="sng" dirty="0"/>
              <a:t>Richtlinien für den Trainer</a:t>
            </a:r>
          </a:p>
          <a:p>
            <a:endParaRPr lang="el-GR" dirty="0"/>
          </a:p>
          <a:p>
            <a:r>
              <a:rPr lang="en-US" dirty="0"/>
              <a:t>Diese ppt-Datei ist eine Vorlage, die von den Anbietern der beruflichen Bildung verwendet werden kann, damit sie das Trainingsmaterial vorbereiten können. </a:t>
            </a:r>
          </a:p>
          <a:p>
            <a:endParaRPr lang="el-GR" dirty="0"/>
          </a:p>
          <a:p>
            <a:r>
              <a:rPr lang="en-US" dirty="0"/>
              <a:t>Wir empfehlen </a:t>
            </a:r>
            <a:r>
              <a:rPr lang="en-US" b="1" dirty="0"/>
              <a:t>30 bis 40.</a:t>
            </a:r>
            <a:r>
              <a:rPr lang="en-US" b="1" dirty="0" err="1"/>
              <a:t> ppt</a:t>
            </a:r>
            <a:r>
              <a:rPr lang="en-US" b="1" dirty="0"/>
              <a:t> 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Ende des Moduls</a:t>
            </a:r>
            <a:r>
              <a:rPr lang="en-US" dirty="0"/>
              <a:t>".</a:t>
            </a:r>
            <a:endParaRPr lang="el-GR" dirty="0"/>
          </a:p>
          <a:p>
            <a:endParaRPr lang="en-US" dirty="0"/>
          </a:p>
          <a:p>
            <a:pPr lvl="0"/>
            <a:r>
              <a:rPr lang="en-US" dirty="0"/>
              <a:t>Das Material sollte in einem bearbeitbaren Format gesendet werden.</a:t>
            </a:r>
            <a:endParaRPr lang="el-GR" dirty="0"/>
          </a:p>
          <a:p>
            <a:pPr lvl="0"/>
            <a:endParaRPr lang="en-US" dirty="0"/>
          </a:p>
          <a:p>
            <a:pPr lvl="0">
              <a:buFont typeface="Wingdings" pitchFamily="2" charset="2"/>
              <a:buChar char="§"/>
            </a:pPr>
            <a:r>
              <a:rPr lang="en-US" dirty="0"/>
              <a:t>Empfohlene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Empfohlener Zeilenabstand: 1,5</a:t>
            </a:r>
            <a:endParaRPr lang="el-GR" dirty="0"/>
          </a:p>
          <a:p>
            <a:pPr lvl="0">
              <a:buFont typeface="Wingdings" pitchFamily="2" charset="2"/>
              <a:buChar char="§"/>
            </a:pPr>
            <a:r>
              <a:rPr lang="en-US" dirty="0"/>
              <a:t>Die ppt/pptx-Datei sollte eine klare Struktur und definierte Einheiten sowie eindeutige Slide-Titel aufweisen.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usw. sollten mit einer Beschreibung versehen sein.</a:t>
            </a:r>
            <a:endParaRPr lang="el-GR" dirty="0"/>
          </a:p>
          <a:p>
            <a:pPr lvl="0">
              <a:buFont typeface="Wingdings" pitchFamily="2" charset="2"/>
              <a:buChar char="§"/>
            </a:pPr>
            <a:r>
              <a:rPr lang="en-US" dirty="0"/>
              <a:t>Wenn Sie Verständnisfragen (Multiple Choice, Multiple Response, True/False, Matching etc.) einbeziehen möchten, um das Verständnis der Theorie zu verbessern, sollten Sie diese in der ppt/pptx-Datei einbinden.</a:t>
            </a:r>
            <a:endParaRPr lang="el-GR" dirty="0"/>
          </a:p>
          <a:p>
            <a:pPr lvl="0">
              <a:buFont typeface="Wingdings" pitchFamily="2" charset="2"/>
              <a:buChar char="§"/>
            </a:pPr>
            <a:r>
              <a:rPr lang="en-US" dirty="0"/>
              <a:t>Fragen, die für die Selbsteinschätzung und abschließende Beurteilungsaufgaben verwendet werden, sollten einem vordefinierten Format folgen, das von SQLearn in einer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51404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11</a:t>
            </a:fld>
            <a:endParaRPr lang="el-GR"/>
          </a:p>
        </p:txBody>
      </p:sp>
    </p:spTree>
    <p:extLst>
      <p:ext uri="{BB962C8B-B14F-4D97-AF65-F5344CB8AC3E}">
        <p14:creationId xmlns:p14="http://schemas.microsoft.com/office/powerpoint/2010/main" val="1393989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12</a:t>
            </a:fld>
            <a:endParaRPr lang="el-GR"/>
          </a:p>
        </p:txBody>
      </p:sp>
    </p:spTree>
    <p:extLst>
      <p:ext uri="{BB962C8B-B14F-4D97-AF65-F5344CB8AC3E}">
        <p14:creationId xmlns:p14="http://schemas.microsoft.com/office/powerpoint/2010/main" val="3440519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13</a:t>
            </a:fld>
            <a:endParaRPr lang="el-GR"/>
          </a:p>
        </p:txBody>
      </p:sp>
    </p:spTree>
    <p:extLst>
      <p:ext uri="{BB962C8B-B14F-4D97-AF65-F5344CB8AC3E}">
        <p14:creationId xmlns:p14="http://schemas.microsoft.com/office/powerpoint/2010/main" val="1575121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14</a:t>
            </a:fld>
            <a:endParaRPr lang="el-GR"/>
          </a:p>
        </p:txBody>
      </p:sp>
    </p:spTree>
    <p:extLst>
      <p:ext uri="{BB962C8B-B14F-4D97-AF65-F5344CB8AC3E}">
        <p14:creationId xmlns:p14="http://schemas.microsoft.com/office/powerpoint/2010/main" val="2899470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15</a:t>
            </a:fld>
            <a:endParaRPr lang="el-GR"/>
          </a:p>
        </p:txBody>
      </p:sp>
    </p:spTree>
    <p:extLst>
      <p:ext uri="{BB962C8B-B14F-4D97-AF65-F5344CB8AC3E}">
        <p14:creationId xmlns:p14="http://schemas.microsoft.com/office/powerpoint/2010/main" val="177875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16</a:t>
            </a:fld>
            <a:endParaRPr lang="el-GR"/>
          </a:p>
        </p:txBody>
      </p:sp>
    </p:spTree>
    <p:extLst>
      <p:ext uri="{BB962C8B-B14F-4D97-AF65-F5344CB8AC3E}">
        <p14:creationId xmlns:p14="http://schemas.microsoft.com/office/powerpoint/2010/main" val="2740977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17</a:t>
            </a:fld>
            <a:endParaRPr lang="el-GR"/>
          </a:p>
        </p:txBody>
      </p:sp>
    </p:spTree>
    <p:extLst>
      <p:ext uri="{BB962C8B-B14F-4D97-AF65-F5344CB8AC3E}">
        <p14:creationId xmlns:p14="http://schemas.microsoft.com/office/powerpoint/2010/main" val="2466184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18</a:t>
            </a:fld>
            <a:endParaRPr lang="el-GR"/>
          </a:p>
        </p:txBody>
      </p:sp>
    </p:spTree>
    <p:extLst>
      <p:ext uri="{BB962C8B-B14F-4D97-AF65-F5344CB8AC3E}">
        <p14:creationId xmlns:p14="http://schemas.microsoft.com/office/powerpoint/2010/main" val="5983737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19</a:t>
            </a:fld>
            <a:endParaRPr lang="el-GR"/>
          </a:p>
        </p:txBody>
      </p:sp>
    </p:spTree>
    <p:extLst>
      <p:ext uri="{BB962C8B-B14F-4D97-AF65-F5344CB8AC3E}">
        <p14:creationId xmlns:p14="http://schemas.microsoft.com/office/powerpoint/2010/main" val="389418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20</a:t>
            </a:fld>
            <a:endParaRPr lang="el-GR"/>
          </a:p>
        </p:txBody>
      </p:sp>
    </p:spTree>
    <p:extLst>
      <p:ext uri="{BB962C8B-B14F-4D97-AF65-F5344CB8AC3E}">
        <p14:creationId xmlns:p14="http://schemas.microsoft.com/office/powerpoint/2010/main" val="4044582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a:t>
            </a:fld>
            <a:endParaRPr lang="el-GR"/>
          </a:p>
        </p:txBody>
      </p:sp>
    </p:spTree>
    <p:extLst>
      <p:ext uri="{BB962C8B-B14F-4D97-AF65-F5344CB8AC3E}">
        <p14:creationId xmlns:p14="http://schemas.microsoft.com/office/powerpoint/2010/main" val="1861259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21</a:t>
            </a:fld>
            <a:endParaRPr lang="el-GR"/>
          </a:p>
        </p:txBody>
      </p:sp>
    </p:spTree>
    <p:extLst>
      <p:ext uri="{BB962C8B-B14F-4D97-AF65-F5344CB8AC3E}">
        <p14:creationId xmlns:p14="http://schemas.microsoft.com/office/powerpoint/2010/main" val="3779734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22</a:t>
            </a:fld>
            <a:endParaRPr lang="el-GR"/>
          </a:p>
        </p:txBody>
      </p:sp>
    </p:spTree>
    <p:extLst>
      <p:ext uri="{BB962C8B-B14F-4D97-AF65-F5344CB8AC3E}">
        <p14:creationId xmlns:p14="http://schemas.microsoft.com/office/powerpoint/2010/main" val="3634546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23</a:t>
            </a:fld>
            <a:endParaRPr lang="el-GR"/>
          </a:p>
        </p:txBody>
      </p:sp>
    </p:spTree>
    <p:extLst>
      <p:ext uri="{BB962C8B-B14F-4D97-AF65-F5344CB8AC3E}">
        <p14:creationId xmlns:p14="http://schemas.microsoft.com/office/powerpoint/2010/main" val="13064320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24</a:t>
            </a:fld>
            <a:endParaRPr lang="el-GR"/>
          </a:p>
        </p:txBody>
      </p:sp>
    </p:spTree>
    <p:extLst>
      <p:ext uri="{BB962C8B-B14F-4D97-AF65-F5344CB8AC3E}">
        <p14:creationId xmlns:p14="http://schemas.microsoft.com/office/powerpoint/2010/main" val="25585958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25</a:t>
            </a:fld>
            <a:endParaRPr lang="el-GR"/>
          </a:p>
        </p:txBody>
      </p:sp>
    </p:spTree>
    <p:extLst>
      <p:ext uri="{BB962C8B-B14F-4D97-AF65-F5344CB8AC3E}">
        <p14:creationId xmlns:p14="http://schemas.microsoft.com/office/powerpoint/2010/main" val="10276911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u="sng" dirty="0"/>
              <a:t>Richtlinien für den Trainer</a:t>
            </a:r>
          </a:p>
          <a:p>
            <a:endParaRPr lang="el-GR" dirty="0"/>
          </a:p>
          <a:p>
            <a:r>
              <a:rPr lang="en-US" dirty="0"/>
              <a:t>Diese ppt-Datei ist eine Vorlage, die von den Anbietern der beruflichen Bildung verwendet werden kann, damit sie das Trainingsmaterial vorbereiten können. </a:t>
            </a:r>
          </a:p>
          <a:p>
            <a:endParaRPr lang="el-GR" dirty="0"/>
          </a:p>
          <a:p>
            <a:r>
              <a:rPr lang="en-US" dirty="0"/>
              <a:t>Wir empfehlen </a:t>
            </a:r>
            <a:r>
              <a:rPr lang="en-US" b="1" dirty="0"/>
              <a:t>30 bis 40.</a:t>
            </a:r>
            <a:r>
              <a:rPr lang="en-US" b="1" dirty="0" err="1"/>
              <a:t> ppt</a:t>
            </a:r>
            <a:r>
              <a:rPr lang="en-US" b="1" dirty="0"/>
              <a:t> 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Ende des Moduls</a:t>
            </a:r>
            <a:r>
              <a:rPr lang="en-US" dirty="0"/>
              <a:t>".</a:t>
            </a:r>
            <a:endParaRPr lang="el-GR" dirty="0"/>
          </a:p>
          <a:p>
            <a:endParaRPr lang="en-US" dirty="0"/>
          </a:p>
          <a:p>
            <a:pPr lvl="0"/>
            <a:r>
              <a:rPr lang="en-US" dirty="0"/>
              <a:t>Das Material sollte in einem bearbeitbaren Format gesendet werden.</a:t>
            </a:r>
            <a:endParaRPr lang="el-GR" dirty="0"/>
          </a:p>
          <a:p>
            <a:pPr lvl="0"/>
            <a:endParaRPr lang="en-US" dirty="0"/>
          </a:p>
          <a:p>
            <a:pPr lvl="0">
              <a:buFont typeface="Wingdings" pitchFamily="2" charset="2"/>
              <a:buChar char="§"/>
            </a:pPr>
            <a:r>
              <a:rPr lang="en-US" dirty="0"/>
              <a:t>Empfohlene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Empfohlener Zeilenabstand: 1,5</a:t>
            </a:r>
            <a:endParaRPr lang="el-GR" dirty="0"/>
          </a:p>
          <a:p>
            <a:pPr lvl="0">
              <a:buFont typeface="Wingdings" pitchFamily="2" charset="2"/>
              <a:buChar char="§"/>
            </a:pPr>
            <a:r>
              <a:rPr lang="en-US" dirty="0"/>
              <a:t>Die ppt/pptx-Datei sollte eine klare Struktur und definierte Einheiten sowie eindeutige Slide-Titel aufweisen.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usw. sollten mit einer Beschreibung versehen sein.</a:t>
            </a:r>
            <a:endParaRPr lang="el-GR" dirty="0"/>
          </a:p>
          <a:p>
            <a:pPr lvl="0">
              <a:buFont typeface="Wingdings" pitchFamily="2" charset="2"/>
              <a:buChar char="§"/>
            </a:pPr>
            <a:r>
              <a:rPr lang="en-US" dirty="0"/>
              <a:t>Wenn Sie Verständnisfragen (Multiple Choice, Multiple Response, True/False, Matching etc.) einbeziehen möchten, um das Verständnis der Theorie zu verbessern, sollten Sie diese in der ppt/pptx-Datei einbinden.</a:t>
            </a:r>
            <a:endParaRPr lang="el-GR" dirty="0"/>
          </a:p>
          <a:p>
            <a:pPr lvl="0">
              <a:buFont typeface="Wingdings" pitchFamily="2" charset="2"/>
              <a:buChar char="§"/>
            </a:pPr>
            <a:r>
              <a:rPr lang="en-US" dirty="0"/>
              <a:t>Fragen, die für die Selbsteinschätzung und abschließende Beurteilungsaufgaben verwendet werden, sollten einem vordefinierten Format folgen, das von SQLearn in einer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26</a:t>
            </a:fld>
            <a:endParaRPr lang="el-GR"/>
          </a:p>
        </p:txBody>
      </p:sp>
    </p:spTree>
    <p:extLst>
      <p:ext uri="{BB962C8B-B14F-4D97-AF65-F5344CB8AC3E}">
        <p14:creationId xmlns:p14="http://schemas.microsoft.com/office/powerpoint/2010/main" val="1886761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a:t>
            </a:fld>
            <a:endParaRPr lang="el-GR"/>
          </a:p>
        </p:txBody>
      </p:sp>
    </p:spTree>
    <p:extLst>
      <p:ext uri="{BB962C8B-B14F-4D97-AF65-F5344CB8AC3E}">
        <p14:creationId xmlns:p14="http://schemas.microsoft.com/office/powerpoint/2010/main" val="1861259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5</a:t>
            </a:fld>
            <a:endParaRPr lang="el-GR"/>
          </a:p>
        </p:txBody>
      </p:sp>
    </p:spTree>
    <p:extLst>
      <p:ext uri="{BB962C8B-B14F-4D97-AF65-F5344CB8AC3E}">
        <p14:creationId xmlns:p14="http://schemas.microsoft.com/office/powerpoint/2010/main" val="1142945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6</a:t>
            </a:fld>
            <a:endParaRPr lang="el-GR"/>
          </a:p>
        </p:txBody>
      </p:sp>
    </p:spTree>
    <p:extLst>
      <p:ext uri="{BB962C8B-B14F-4D97-AF65-F5344CB8AC3E}">
        <p14:creationId xmlns:p14="http://schemas.microsoft.com/office/powerpoint/2010/main" val="4107784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7</a:t>
            </a:fld>
            <a:endParaRPr lang="el-GR"/>
          </a:p>
        </p:txBody>
      </p:sp>
    </p:spTree>
    <p:extLst>
      <p:ext uri="{BB962C8B-B14F-4D97-AF65-F5344CB8AC3E}">
        <p14:creationId xmlns:p14="http://schemas.microsoft.com/office/powerpoint/2010/main" val="1745450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8</a:t>
            </a:fld>
            <a:endParaRPr lang="el-GR"/>
          </a:p>
        </p:txBody>
      </p:sp>
    </p:spTree>
    <p:extLst>
      <p:ext uri="{BB962C8B-B14F-4D97-AF65-F5344CB8AC3E}">
        <p14:creationId xmlns:p14="http://schemas.microsoft.com/office/powerpoint/2010/main" val="350309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9</a:t>
            </a:fld>
            <a:endParaRPr lang="el-GR"/>
          </a:p>
        </p:txBody>
      </p:sp>
    </p:spTree>
    <p:extLst>
      <p:ext uri="{BB962C8B-B14F-4D97-AF65-F5344CB8AC3E}">
        <p14:creationId xmlns:p14="http://schemas.microsoft.com/office/powerpoint/2010/main" val="472263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a:t>
            </a:r>
            <a:r>
              <a:rPr lang="en-US" sz="1200" kern="1200" dirty="0">
                <a:solidFill>
                  <a:schemeClr val="tx1"/>
                </a:solidFill>
                <a:latin typeface="+mn-lt"/>
                <a:ea typeface="+mn-ea"/>
                <a:cs typeface="+mn-cs"/>
              </a:rPr>
              <a:t>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10</a:t>
            </a:fld>
            <a:endParaRPr lang="el-GR"/>
          </a:p>
        </p:txBody>
      </p:sp>
    </p:spTree>
    <p:extLst>
      <p:ext uri="{BB962C8B-B14F-4D97-AF65-F5344CB8AC3E}">
        <p14:creationId xmlns:p14="http://schemas.microsoft.com/office/powerpoint/2010/main" val="26026788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hier, um den Master-Titelstil zu bearbeiten.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hier, um Mastertextstile zu bearbeiten.</a:t>
            </a:r>
          </a:p>
          <a:p>
            <a:pPr lvl="1"/>
            <a:r>
              <a:rPr lang="en-US"/>
              <a:t>Zweite Ebene</a:t>
            </a:r>
          </a:p>
          <a:p>
            <a:pPr lvl="2"/>
            <a:r>
              <a:rPr lang="en-US"/>
              <a:t>Dritte Ebene</a:t>
            </a:r>
          </a:p>
          <a:p>
            <a:pPr lvl="3"/>
            <a:r>
              <a:rPr lang="en-US"/>
              <a:t>Vierte Ebene</a:t>
            </a:r>
          </a:p>
          <a:p>
            <a:pPr lvl="4"/>
            <a:r>
              <a:rPr lang="en-US"/>
              <a:t>Fünfte Stufe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20/12/2019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lstStyle/>
          <a:p>
            <a:r>
              <a:rPr lang="en-US" dirty="0"/>
              <a:t>MODUL 2: PHOTOVOLTAIKANLAGEN</a:t>
            </a:r>
            <a:endParaRPr lang="el-GR" dirty="0"/>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sz="2000" dirty="0" err="1"/>
              <a:t>Technologisches</a:t>
            </a:r>
            <a:r>
              <a:rPr lang="en-US" sz="2000" dirty="0"/>
              <a:t> </a:t>
            </a:r>
            <a:r>
              <a:rPr lang="en-US" sz="2000" dirty="0" err="1"/>
              <a:t>Bildungsinstitut</a:t>
            </a:r>
            <a:r>
              <a:rPr lang="en-US" sz="2000" dirty="0"/>
              <a:t> </a:t>
            </a:r>
            <a:r>
              <a:rPr lang="en-US" sz="2000" dirty="0" err="1"/>
              <a:t>Kreta</a:t>
            </a:r>
            <a:endParaRPr lang="el-GR" sz="2000" dirty="0"/>
          </a:p>
        </p:txBody>
      </p:sp>
      <p:sp>
        <p:nvSpPr>
          <p:cNvPr id="4" name="Title 1"/>
          <p:cNvSpPr txBox="1">
            <a:spLocks/>
          </p:cNvSpPr>
          <p:nvPr/>
        </p:nvSpPr>
        <p:spPr>
          <a:xfrm>
            <a:off x="3422104" y="3429000"/>
            <a:ext cx="5686400" cy="677937"/>
          </a:xfrm>
          <a:prstGeom prst="rect">
            <a:avLst/>
          </a:prstGeom>
        </p:spPr>
        <p:txBody>
          <a:bodyPr vert="horz" lIns="91440" tIns="45720" rIns="91440" bIns="45720" rtlCol="0" anchor="b">
            <a:normAutofit fontScale="77500" lnSpcReduction="20000"/>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dirty="0"/>
              <a:t>Verstehen von netzfernen PV-Systemen mit oder ohne Batteriespeicher</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214414" y="1571612"/>
            <a:ext cx="6048672" cy="369332"/>
          </a:xfrm>
          <a:prstGeom prst="rect">
            <a:avLst/>
          </a:prstGeom>
          <a:noFill/>
        </p:spPr>
        <p:txBody>
          <a:bodyPr wrap="square" rtlCol="0">
            <a:spAutoFit/>
          </a:bodyPr>
          <a:lstStyle/>
          <a:p>
            <a:r>
              <a:rPr lang="en-US" dirty="0"/>
              <a:t> Grundlegende Konfigurationen der Speicherung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Akkulagerung. Grundlegende Eigenschaften. DoD</a:t>
            </a:r>
          </a:p>
        </p:txBody>
      </p:sp>
      <p:sp>
        <p:nvSpPr>
          <p:cNvPr id="2" name="TextBox 1"/>
          <p:cNvSpPr txBox="1"/>
          <p:nvPr/>
        </p:nvSpPr>
        <p:spPr>
          <a:xfrm>
            <a:off x="857224" y="3429000"/>
            <a:ext cx="6696744" cy="175432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DoD oder Tiefe der Entladung</a:t>
            </a:r>
          </a:p>
          <a:p>
            <a:pPr marL="742950" lvl="1" indent="-285750">
              <a:lnSpc>
                <a:spcPct val="150000"/>
              </a:lnSpc>
              <a:buFont typeface="Wingdings" panose="05000000000000000000" pitchFamily="2" charset="2"/>
              <a:buChar char="Ø"/>
            </a:pPr>
            <a:r>
              <a:rPr lang="en-US" dirty="0"/>
              <a:t>Die Menge der Kapazität einer Batterie, die verwendet werden kann.</a:t>
            </a:r>
          </a:p>
          <a:p>
            <a:pPr marL="742950" lvl="1" indent="-285750">
              <a:lnSpc>
                <a:spcPct val="150000"/>
              </a:lnSpc>
              <a:buFont typeface="Wingdings" panose="05000000000000000000" pitchFamily="2" charset="2"/>
              <a:buChar char="Ø"/>
            </a:pPr>
            <a:r>
              <a:rPr lang="en-US" dirty="0"/>
              <a:t>DoD 80%. Dies bedeutet, dass 80% der Kapazität der Batterie genutzt werden können. </a:t>
            </a:r>
          </a:p>
        </p:txBody>
      </p:sp>
      <p:sp>
        <p:nvSpPr>
          <p:cNvPr id="6" name="Rectangle 5"/>
          <p:cNvSpPr/>
          <p:nvPr/>
        </p:nvSpPr>
        <p:spPr>
          <a:xfrm>
            <a:off x="587787" y="5514329"/>
            <a:ext cx="8099013" cy="307777"/>
          </a:xfrm>
          <a:prstGeom prst="rect">
            <a:avLst/>
          </a:prstGeom>
        </p:spPr>
        <p:txBody>
          <a:bodyPr wrap="square">
            <a:spAutoFit/>
          </a:bodyPr>
          <a:lstStyle/>
          <a:p>
            <a:r>
              <a:rPr lang="en-US" sz="1400" dirty="0"/>
              <a:t>https://www.energysage.com/solar/solar-energy-storage/what-are-the-best-batteries-for-solar-panels/</a:t>
            </a:r>
          </a:p>
        </p:txBody>
      </p:sp>
      <p:pic>
        <p:nvPicPr>
          <p:cNvPr id="9" name="Picture 9">
            <a:extLst>
              <a:ext uri="{FF2B5EF4-FFF2-40B4-BE49-F238E27FC236}">
                <a16:creationId xmlns:a16="http://schemas.microsoft.com/office/drawing/2014/main" id="{B8A1F4CB-D3C4-4766-AE43-93B934B4DC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6176" y="1928802"/>
            <a:ext cx="2987824" cy="1991883"/>
          </a:xfrm>
          <a:prstGeom prst="rect">
            <a:avLst/>
          </a:prstGeom>
        </p:spPr>
      </p:pic>
    </p:spTree>
    <p:extLst>
      <p:ext uri="{BB962C8B-B14F-4D97-AF65-F5344CB8AC3E}">
        <p14:creationId xmlns:p14="http://schemas.microsoft.com/office/powerpoint/2010/main" val="4267641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214414" y="1643050"/>
            <a:ext cx="6048672" cy="369332"/>
          </a:xfrm>
          <a:prstGeom prst="rect">
            <a:avLst/>
          </a:prstGeom>
          <a:noFill/>
        </p:spPr>
        <p:txBody>
          <a:bodyPr wrap="square" rtlCol="0">
            <a:spAutoFit/>
          </a:bodyPr>
          <a:lstStyle/>
          <a:p>
            <a:r>
              <a:rPr lang="en-US" dirty="0"/>
              <a:t> Grundlegende Konfigurationen der Speicherung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Akkulagerung. Grundlegende Eigenschaften. Effizienz</a:t>
            </a:r>
          </a:p>
        </p:txBody>
      </p:sp>
      <p:sp>
        <p:nvSpPr>
          <p:cNvPr id="2" name="TextBox 1"/>
          <p:cNvSpPr txBox="1"/>
          <p:nvPr/>
        </p:nvSpPr>
        <p:spPr>
          <a:xfrm>
            <a:off x="1187624" y="3212976"/>
            <a:ext cx="6696744" cy="92333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Effizienz</a:t>
            </a:r>
          </a:p>
          <a:p>
            <a:pPr marL="285750" indent="-285750">
              <a:lnSpc>
                <a:spcPct val="150000"/>
              </a:lnSpc>
              <a:buFont typeface="Wingdings" panose="05000000000000000000" pitchFamily="2" charset="2"/>
              <a:buChar char="Ø"/>
            </a:pPr>
            <a:r>
              <a:rPr lang="en-US" dirty="0"/>
              <a:t>Typischerweise ca. 85%.</a:t>
            </a:r>
          </a:p>
        </p:txBody>
      </p:sp>
      <p:sp>
        <p:nvSpPr>
          <p:cNvPr id="6" name="Rectangle 5"/>
          <p:cNvSpPr/>
          <p:nvPr/>
        </p:nvSpPr>
        <p:spPr>
          <a:xfrm>
            <a:off x="721458" y="5322765"/>
            <a:ext cx="8099013" cy="307777"/>
          </a:xfrm>
          <a:prstGeom prst="rect">
            <a:avLst/>
          </a:prstGeom>
        </p:spPr>
        <p:txBody>
          <a:bodyPr wrap="square">
            <a:spAutoFit/>
          </a:bodyPr>
          <a:lstStyle/>
          <a:p>
            <a:r>
              <a:rPr lang="en-US" sz="1400" dirty="0"/>
              <a:t>https://www.energysage.com/solar/solar-energy-storage/what-are-the-best-batteries-for-solar-panels/</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1928802"/>
            <a:ext cx="3275856" cy="2183904"/>
          </a:xfrm>
          <a:prstGeom prst="rect">
            <a:avLst/>
          </a:prstGeom>
        </p:spPr>
      </p:pic>
    </p:spTree>
    <p:extLst>
      <p:ext uri="{BB962C8B-B14F-4D97-AF65-F5344CB8AC3E}">
        <p14:creationId xmlns:p14="http://schemas.microsoft.com/office/powerpoint/2010/main" val="3348914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42976" y="1571612"/>
            <a:ext cx="6048672" cy="369332"/>
          </a:xfrm>
          <a:prstGeom prst="rect">
            <a:avLst/>
          </a:prstGeom>
          <a:noFill/>
        </p:spPr>
        <p:txBody>
          <a:bodyPr wrap="square" rtlCol="0">
            <a:spAutoFit/>
          </a:bodyPr>
          <a:lstStyle/>
          <a:p>
            <a:r>
              <a:rPr lang="en-US" dirty="0"/>
              <a:t> Grundlegende Konfigurationen der Speicherung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Akkulagerung. Grundlegende Eigenschaften. Lebensdauer</a:t>
            </a:r>
          </a:p>
        </p:txBody>
      </p:sp>
      <p:sp>
        <p:nvSpPr>
          <p:cNvPr id="2" name="TextBox 1"/>
          <p:cNvSpPr txBox="1"/>
          <p:nvPr/>
        </p:nvSpPr>
        <p:spPr>
          <a:xfrm>
            <a:off x="1187624" y="3212976"/>
            <a:ext cx="6696744" cy="880369"/>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Lebensdauer und Garantie </a:t>
            </a:r>
          </a:p>
          <a:p>
            <a:pPr marL="285750" indent="-285750">
              <a:lnSpc>
                <a:spcPct val="150000"/>
              </a:lnSpc>
              <a:buFont typeface="Wingdings" panose="05000000000000000000" pitchFamily="2" charset="2"/>
              <a:buChar char="Ø"/>
            </a:pPr>
            <a:endParaRPr lang="en-US" dirty="0"/>
          </a:p>
        </p:txBody>
      </p:sp>
      <p:sp>
        <p:nvSpPr>
          <p:cNvPr id="6" name="Rectangle 5"/>
          <p:cNvSpPr/>
          <p:nvPr/>
        </p:nvSpPr>
        <p:spPr>
          <a:xfrm>
            <a:off x="721458" y="5322765"/>
            <a:ext cx="8099013" cy="307777"/>
          </a:xfrm>
          <a:prstGeom prst="rect">
            <a:avLst/>
          </a:prstGeom>
        </p:spPr>
        <p:txBody>
          <a:bodyPr wrap="square">
            <a:spAutoFit/>
          </a:bodyPr>
          <a:lstStyle/>
          <a:p>
            <a:r>
              <a:rPr lang="en-US" sz="1400" dirty="0"/>
              <a:t>https://www.energysage.com/solar/solar-energy-storage/what-are-the-best-batteries-for-solar-panels/</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3256" y="2790220"/>
            <a:ext cx="3275856" cy="2183904"/>
          </a:xfrm>
          <a:prstGeom prst="rect">
            <a:avLst/>
          </a:prstGeom>
        </p:spPr>
      </p:pic>
    </p:spTree>
    <p:extLst>
      <p:ext uri="{BB962C8B-B14F-4D97-AF65-F5344CB8AC3E}">
        <p14:creationId xmlns:p14="http://schemas.microsoft.com/office/powerpoint/2010/main" val="4294015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214414" y="1571612"/>
            <a:ext cx="6048672" cy="369332"/>
          </a:xfrm>
          <a:prstGeom prst="rect">
            <a:avLst/>
          </a:prstGeom>
          <a:noFill/>
        </p:spPr>
        <p:txBody>
          <a:bodyPr wrap="square" rtlCol="0">
            <a:spAutoFit/>
          </a:bodyPr>
          <a:lstStyle/>
          <a:p>
            <a:r>
              <a:rPr lang="en-US" dirty="0"/>
              <a:t> Grundlegende Konfigurationen der Speicherung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Akkulagerung</a:t>
            </a:r>
          </a:p>
        </p:txBody>
      </p:sp>
      <p:sp>
        <p:nvSpPr>
          <p:cNvPr id="2" name="TextBox 1"/>
          <p:cNvSpPr txBox="1"/>
          <p:nvPr/>
        </p:nvSpPr>
        <p:spPr>
          <a:xfrm>
            <a:off x="1187624" y="3212976"/>
            <a:ext cx="6696744" cy="880369"/>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Batterieanschluss in Reihe</a:t>
            </a:r>
          </a:p>
          <a:p>
            <a:pPr marL="285750" indent="-285750">
              <a:lnSpc>
                <a:spcPct val="150000"/>
              </a:lnSpc>
              <a:buFont typeface="Wingdings" panose="05000000000000000000" pitchFamily="2" charset="2"/>
              <a:buChar char="Ø"/>
            </a:pPr>
            <a:r>
              <a:rPr lang="en-US" dirty="0"/>
              <a:t>Batterieanschluss parallel </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1928802"/>
            <a:ext cx="3275856" cy="2183904"/>
          </a:xfrm>
          <a:prstGeom prst="rect">
            <a:avLst/>
          </a:prstGeom>
        </p:spPr>
      </p:pic>
    </p:spTree>
    <p:extLst>
      <p:ext uri="{BB962C8B-B14F-4D97-AF65-F5344CB8AC3E}">
        <p14:creationId xmlns:p14="http://schemas.microsoft.com/office/powerpoint/2010/main" val="4164320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42976" y="1571612"/>
            <a:ext cx="6048672" cy="369332"/>
          </a:xfrm>
          <a:prstGeom prst="rect">
            <a:avLst/>
          </a:prstGeom>
          <a:noFill/>
        </p:spPr>
        <p:txBody>
          <a:bodyPr wrap="square" rtlCol="0">
            <a:spAutoFit/>
          </a:bodyPr>
          <a:lstStyle/>
          <a:p>
            <a:r>
              <a:rPr lang="en-US" dirty="0"/>
              <a:t> Grundlegende Konfigurationen der Speicherung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Akkulagerung</a:t>
            </a:r>
          </a:p>
        </p:txBody>
      </p:sp>
      <p:sp>
        <p:nvSpPr>
          <p:cNvPr id="2" name="TextBox 1"/>
          <p:cNvSpPr txBox="1"/>
          <p:nvPr/>
        </p:nvSpPr>
        <p:spPr>
          <a:xfrm>
            <a:off x="1187624" y="3212976"/>
            <a:ext cx="6696744" cy="1338828"/>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In Reihe geschaltete Batterien</a:t>
            </a:r>
          </a:p>
          <a:p>
            <a:pPr marL="742950" lvl="1" indent="-285750">
              <a:lnSpc>
                <a:spcPct val="150000"/>
              </a:lnSpc>
              <a:buFont typeface="Wingdings" panose="05000000000000000000" pitchFamily="2" charset="2"/>
              <a:buChar char="Ø"/>
            </a:pPr>
            <a:r>
              <a:rPr lang="en-US" dirty="0"/>
              <a:t>Spannung (Volt) erhöhen</a:t>
            </a:r>
          </a:p>
          <a:p>
            <a:pPr marL="742950" lvl="1" indent="-285750">
              <a:lnSpc>
                <a:spcPct val="150000"/>
              </a:lnSpc>
              <a:buFont typeface="Wingdings" panose="05000000000000000000" pitchFamily="2" charset="2"/>
              <a:buChar char="Ø"/>
            </a:pPr>
            <a:r>
              <a:rPr lang="en-US" dirty="0"/>
              <a:t>Die Kapazität bleibt unverändert</a:t>
            </a:r>
          </a:p>
        </p:txBody>
      </p:sp>
      <p:sp>
        <p:nvSpPr>
          <p:cNvPr id="3" name="TextBox 2"/>
          <p:cNvSpPr txBox="1"/>
          <p:nvPr/>
        </p:nvSpPr>
        <p:spPr>
          <a:xfrm>
            <a:off x="1043608" y="4941168"/>
            <a:ext cx="5544616" cy="1200329"/>
          </a:xfrm>
          <a:prstGeom prst="rect">
            <a:avLst/>
          </a:prstGeom>
          <a:noFill/>
        </p:spPr>
        <p:txBody>
          <a:bodyPr wrap="square" rtlCol="0">
            <a:spAutoFit/>
          </a:bodyPr>
          <a:lstStyle/>
          <a:p>
            <a:r>
              <a:rPr lang="en-US" dirty="0"/>
              <a:t>Beispiel: Zwölf (12) Blöcke von je 2V werden benötigt, um eine Batteriebank mit einer Nennspannung von 24 Volt zu bilden. Die endgültige Kapazität in Ah ist die gleiche wie bei den einzelnen Blöcken.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1928802"/>
            <a:ext cx="3275856" cy="2183904"/>
          </a:xfrm>
          <a:prstGeom prst="rect">
            <a:avLst/>
          </a:prstGeom>
        </p:spPr>
      </p:pic>
    </p:spTree>
    <p:extLst>
      <p:ext uri="{BB962C8B-B14F-4D97-AF65-F5344CB8AC3E}">
        <p14:creationId xmlns:p14="http://schemas.microsoft.com/office/powerpoint/2010/main" val="1257047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557068"/>
            <a:ext cx="6048672" cy="369332"/>
          </a:xfrm>
          <a:prstGeom prst="rect">
            <a:avLst/>
          </a:prstGeom>
          <a:noFill/>
        </p:spPr>
        <p:txBody>
          <a:bodyPr wrap="square" rtlCol="0">
            <a:spAutoFit/>
          </a:bodyPr>
          <a:lstStyle/>
          <a:p>
            <a:r>
              <a:rPr lang="en-US" dirty="0"/>
              <a:t> Grundlegende Konfigurationen der Speicherung in netzfernen Systemen</a:t>
            </a:r>
          </a:p>
        </p:txBody>
      </p:sp>
      <p:sp>
        <p:nvSpPr>
          <p:cNvPr id="5" name="TextBox 4"/>
          <p:cNvSpPr txBox="1"/>
          <p:nvPr/>
        </p:nvSpPr>
        <p:spPr>
          <a:xfrm>
            <a:off x="755576" y="2367870"/>
            <a:ext cx="7344816" cy="369332"/>
          </a:xfrm>
          <a:prstGeom prst="rect">
            <a:avLst/>
          </a:prstGeom>
          <a:noFill/>
        </p:spPr>
        <p:txBody>
          <a:bodyPr wrap="square" rtlCol="0">
            <a:spAutoFit/>
          </a:bodyPr>
          <a:lstStyle/>
          <a:p>
            <a:r>
              <a:rPr lang="en-US" dirty="0"/>
              <a:t>Akkulagerung</a:t>
            </a:r>
          </a:p>
        </p:txBody>
      </p:sp>
      <p:sp>
        <p:nvSpPr>
          <p:cNvPr id="2" name="TextBox 1"/>
          <p:cNvSpPr txBox="1"/>
          <p:nvPr/>
        </p:nvSpPr>
        <p:spPr>
          <a:xfrm>
            <a:off x="1187624" y="3068960"/>
            <a:ext cx="6696744" cy="1295868"/>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Parallel geschaltete Batterien </a:t>
            </a:r>
          </a:p>
          <a:p>
            <a:pPr marL="742950" lvl="1" indent="-285750">
              <a:lnSpc>
                <a:spcPct val="150000"/>
              </a:lnSpc>
              <a:buFont typeface="Wingdings" panose="05000000000000000000" pitchFamily="2" charset="2"/>
              <a:buChar char="Ø"/>
            </a:pPr>
            <a:r>
              <a:rPr lang="en-US" dirty="0"/>
              <a:t>Erhöhung der Kapazität (Ah)</a:t>
            </a:r>
          </a:p>
          <a:p>
            <a:pPr marL="742950" lvl="1" indent="-285750">
              <a:lnSpc>
                <a:spcPct val="150000"/>
              </a:lnSpc>
              <a:buFont typeface="Wingdings" panose="05000000000000000000" pitchFamily="2" charset="2"/>
              <a:buChar char="Ø"/>
            </a:pPr>
            <a:r>
              <a:rPr lang="en-US" dirty="0"/>
              <a:t>Die Spannung bleibt gleich.</a:t>
            </a:r>
          </a:p>
        </p:txBody>
      </p:sp>
      <p:pic>
        <p:nvPicPr>
          <p:cNvPr id="9" name="Picture 8"/>
          <p:cNvPicPr>
            <a:picLocks noChangeAspect="1"/>
          </p:cNvPicPr>
          <p:nvPr/>
        </p:nvPicPr>
        <p:blipFill>
          <a:blip r:embed="rId3"/>
          <a:stretch>
            <a:fillRect/>
          </a:stretch>
        </p:blipFill>
        <p:spPr>
          <a:xfrm>
            <a:off x="5940152" y="3068960"/>
            <a:ext cx="2901585" cy="1262866"/>
          </a:xfrm>
          <a:prstGeom prst="rect">
            <a:avLst/>
          </a:prstGeom>
        </p:spPr>
      </p:pic>
      <p:sp>
        <p:nvSpPr>
          <p:cNvPr id="7" name="TextBox 6"/>
          <p:cNvSpPr txBox="1"/>
          <p:nvPr/>
        </p:nvSpPr>
        <p:spPr>
          <a:xfrm>
            <a:off x="1043608" y="4802034"/>
            <a:ext cx="5832648" cy="1200329"/>
          </a:xfrm>
          <a:prstGeom prst="rect">
            <a:avLst/>
          </a:prstGeom>
          <a:noFill/>
        </p:spPr>
        <p:txBody>
          <a:bodyPr wrap="square" rtlCol="0">
            <a:spAutoFit/>
          </a:bodyPr>
          <a:lstStyle/>
          <a:p>
            <a:r>
              <a:rPr lang="en-US" dirty="0"/>
              <a:t>Beispiel: Vier (4) Blöcke der gleichen Spannung, jeder mit einer Kapazität von 200 Ah, müssen parallel geschaltet werden, um eine Batteriebank mit einer Kapazität von 800 Ah zu schaffen. Die endgültige Nennspannung ist die gleiche wie bei den einzelnen Blöcken.</a:t>
            </a:r>
          </a:p>
        </p:txBody>
      </p:sp>
    </p:spTree>
    <p:extLst>
      <p:ext uri="{BB962C8B-B14F-4D97-AF65-F5344CB8AC3E}">
        <p14:creationId xmlns:p14="http://schemas.microsoft.com/office/powerpoint/2010/main" val="1657785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Grundlagen der Batterieauslegung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Die Batteriekapazität ist abhängig von</a:t>
            </a:r>
          </a:p>
        </p:txBody>
      </p:sp>
      <p:sp>
        <p:nvSpPr>
          <p:cNvPr id="2" name="TextBox 1"/>
          <p:cNvSpPr txBox="1"/>
          <p:nvPr/>
        </p:nvSpPr>
        <p:spPr>
          <a:xfrm>
            <a:off x="1187624" y="2996952"/>
            <a:ext cx="6696744" cy="300082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Energiebedarf der Verbraucher</a:t>
            </a:r>
          </a:p>
          <a:p>
            <a:pPr marL="285750" indent="-285750">
              <a:lnSpc>
                <a:spcPct val="150000"/>
              </a:lnSpc>
              <a:buFont typeface="Wingdings" panose="05000000000000000000" pitchFamily="2" charset="2"/>
              <a:buChar char="Ø"/>
            </a:pPr>
            <a:r>
              <a:rPr lang="en-US" dirty="0"/>
              <a:t>Anzahl der Tage für die autonome Nutzung</a:t>
            </a:r>
          </a:p>
          <a:p>
            <a:pPr marL="285750" indent="-285750">
              <a:lnSpc>
                <a:spcPct val="150000"/>
              </a:lnSpc>
              <a:buFont typeface="Wingdings" panose="05000000000000000000" pitchFamily="2" charset="2"/>
              <a:buChar char="Ø"/>
            </a:pPr>
            <a:r>
              <a:rPr lang="en-US" dirty="0"/>
              <a:t>Nennspannung der Batterie</a:t>
            </a:r>
          </a:p>
          <a:p>
            <a:pPr marL="285750" indent="-285750">
              <a:lnSpc>
                <a:spcPct val="150000"/>
              </a:lnSpc>
              <a:buFont typeface="Wingdings" panose="05000000000000000000" pitchFamily="2" charset="2"/>
              <a:buChar char="Ø"/>
            </a:pPr>
            <a:r>
              <a:rPr lang="en-US" dirty="0"/>
              <a:t>Entladungstiefe</a:t>
            </a:r>
          </a:p>
          <a:p>
            <a:pPr marL="285750" indent="-285750">
              <a:lnSpc>
                <a:spcPct val="150000"/>
              </a:lnSpc>
              <a:buFont typeface="Wingdings" panose="05000000000000000000" pitchFamily="2" charset="2"/>
              <a:buChar char="Ø"/>
            </a:pPr>
            <a:r>
              <a:rPr lang="en-US" dirty="0"/>
              <a:t>Lade-/Entladeeffizienz</a:t>
            </a:r>
          </a:p>
          <a:p>
            <a:pPr marL="285750" indent="-285750">
              <a:lnSpc>
                <a:spcPct val="150000"/>
              </a:lnSpc>
              <a:buFont typeface="Wingdings" panose="05000000000000000000" pitchFamily="2" charset="2"/>
              <a:buChar char="Ø"/>
            </a:pPr>
            <a:r>
              <a:rPr lang="en-US" dirty="0"/>
              <a:t>DC/AC-Verluste</a:t>
            </a:r>
          </a:p>
          <a:p>
            <a:pPr marL="285750" indent="-285750">
              <a:lnSpc>
                <a:spcPct val="150000"/>
              </a:lnSpc>
              <a:buFont typeface="Wingdings" panose="05000000000000000000" pitchFamily="2" charset="2"/>
              <a:buChar char="Ø"/>
            </a:pPr>
            <a:r>
              <a:rPr lang="en-US" dirty="0"/>
              <a:t>Batteriealterung </a:t>
            </a:r>
          </a:p>
        </p:txBody>
      </p:sp>
    </p:spTree>
    <p:extLst>
      <p:ext uri="{BB962C8B-B14F-4D97-AF65-F5344CB8AC3E}">
        <p14:creationId xmlns:p14="http://schemas.microsoft.com/office/powerpoint/2010/main" val="2772580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Grundlagen der Batterieauslegung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Auswahl der nominalen Batteriespannung</a:t>
            </a:r>
          </a:p>
        </p:txBody>
      </p:sp>
      <p:sp>
        <p:nvSpPr>
          <p:cNvPr id="2" name="TextBox 1"/>
          <p:cNvSpPr txBox="1"/>
          <p:nvPr/>
        </p:nvSpPr>
        <p:spPr>
          <a:xfrm>
            <a:off x="1187624" y="2924944"/>
            <a:ext cx="6696744" cy="300082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Hängt hauptsächlich von der Leistung der Lasten ab.</a:t>
            </a:r>
          </a:p>
          <a:p>
            <a:pPr marL="742950" lvl="1" indent="-285750">
              <a:lnSpc>
                <a:spcPct val="150000"/>
              </a:lnSpc>
              <a:buFont typeface="Wingdings" panose="05000000000000000000" pitchFamily="2" charset="2"/>
              <a:buChar char="Ø"/>
            </a:pPr>
            <a:r>
              <a:rPr lang="en-US" dirty="0"/>
              <a:t>Nehmen wir eine Last mit einer Leistung von 2400 W an.</a:t>
            </a:r>
          </a:p>
          <a:p>
            <a:pPr marL="1200150" lvl="2" indent="-285750">
              <a:lnSpc>
                <a:spcPct val="150000"/>
              </a:lnSpc>
              <a:buFont typeface="Wingdings" panose="05000000000000000000" pitchFamily="2" charset="2"/>
              <a:buChar char="Ø"/>
            </a:pPr>
            <a:r>
              <a:rPr lang="en-US" dirty="0"/>
              <a:t>Strom 50 A entnommen aus einer 48 V Batteriebank</a:t>
            </a:r>
          </a:p>
          <a:p>
            <a:pPr marL="1200150" lvl="2" indent="-285750">
              <a:lnSpc>
                <a:spcPct val="150000"/>
              </a:lnSpc>
              <a:buFont typeface="Wingdings" panose="05000000000000000000" pitchFamily="2" charset="2"/>
              <a:buChar char="Ø"/>
            </a:pPr>
            <a:r>
              <a:rPr lang="en-US" dirty="0"/>
              <a:t>Strom 100 A entnommen aus einer 24 V Batteriebank</a:t>
            </a:r>
          </a:p>
          <a:p>
            <a:pPr marL="1200150" lvl="2" indent="-285750">
              <a:lnSpc>
                <a:spcPct val="150000"/>
              </a:lnSpc>
              <a:buFont typeface="Wingdings" panose="05000000000000000000" pitchFamily="2" charset="2"/>
              <a:buChar char="Ø"/>
            </a:pPr>
            <a:r>
              <a:rPr lang="en-US" dirty="0"/>
              <a:t>Strom 200 A entnommen aus einer 12 V Batteriebank</a:t>
            </a:r>
          </a:p>
          <a:p>
            <a:pPr marL="742950" lvl="1" indent="-285750">
              <a:lnSpc>
                <a:spcPct val="150000"/>
              </a:lnSpc>
              <a:buFont typeface="Wingdings" panose="05000000000000000000" pitchFamily="2" charset="2"/>
              <a:buChar char="Ø"/>
            </a:pPr>
            <a:r>
              <a:rPr lang="en-US" dirty="0"/>
              <a:t>Hohe Ströme führen zu erhöhten ohmschen Verlusten.</a:t>
            </a:r>
          </a:p>
          <a:p>
            <a:pPr marL="742950" lvl="1" indent="-285750">
              <a:lnSpc>
                <a:spcPct val="150000"/>
              </a:lnSpc>
              <a:buFont typeface="Wingdings" panose="05000000000000000000" pitchFamily="2" charset="2"/>
              <a:buChar char="Ø"/>
            </a:pPr>
            <a:endParaRPr lang="en-US" dirty="0"/>
          </a:p>
        </p:txBody>
      </p:sp>
    </p:spTree>
    <p:extLst>
      <p:ext uri="{BB962C8B-B14F-4D97-AF65-F5344CB8AC3E}">
        <p14:creationId xmlns:p14="http://schemas.microsoft.com/office/powerpoint/2010/main" val="1703027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Grundlagen der Dimensionierung der PV-Anlage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Dimensionierung von PV-Arrays</a:t>
            </a:r>
          </a:p>
        </p:txBody>
      </p:sp>
      <p:sp>
        <p:nvSpPr>
          <p:cNvPr id="2" name="TextBox 1"/>
          <p:cNvSpPr txBox="1"/>
          <p:nvPr/>
        </p:nvSpPr>
        <p:spPr>
          <a:xfrm>
            <a:off x="1187624" y="2996952"/>
            <a:ext cx="6696744" cy="295786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Ermittlung des typischen täglichen Energiebedarfs in kWh</a:t>
            </a:r>
          </a:p>
          <a:p>
            <a:pPr marL="285750" indent="-285750">
              <a:lnSpc>
                <a:spcPct val="150000"/>
              </a:lnSpc>
              <a:buFont typeface="Wingdings" panose="05000000000000000000" pitchFamily="2" charset="2"/>
              <a:buChar char="Ø"/>
            </a:pPr>
            <a:r>
              <a:rPr lang="en-US" dirty="0"/>
              <a:t>Bestimmung der typischen täglichen Sonneneinstrahlung in kWh/m2</a:t>
            </a:r>
          </a:p>
          <a:p>
            <a:pPr marL="285750" indent="-285750">
              <a:lnSpc>
                <a:spcPct val="150000"/>
              </a:lnSpc>
              <a:buFont typeface="Wingdings" panose="05000000000000000000" pitchFamily="2" charset="2"/>
              <a:buChar char="Ø"/>
            </a:pPr>
            <a:r>
              <a:rPr lang="en-US" dirty="0"/>
              <a:t>Ermitteln/Abrechnen verschiedener Verluste</a:t>
            </a:r>
          </a:p>
          <a:p>
            <a:pPr marL="285750" indent="-285750">
              <a:lnSpc>
                <a:spcPct val="150000"/>
              </a:lnSpc>
              <a:buFont typeface="Wingdings" panose="05000000000000000000" pitchFamily="2" charset="2"/>
              <a:buChar char="Ø"/>
            </a:pPr>
            <a:r>
              <a:rPr lang="en-US" dirty="0"/>
              <a:t>Bestimmung der PV-Spitzenleistung</a:t>
            </a:r>
          </a:p>
          <a:p>
            <a:pPr marL="285750" indent="-285750">
              <a:lnSpc>
                <a:spcPct val="150000"/>
              </a:lnSpc>
              <a:buFont typeface="Wingdings" panose="05000000000000000000" pitchFamily="2" charset="2"/>
              <a:buChar char="Ø"/>
            </a:pPr>
            <a:r>
              <a:rPr lang="en-US" dirty="0"/>
              <a:t>Wiederholen Sie die Berechnungen für </a:t>
            </a:r>
            <a:r>
              <a:rPr lang="en-US" dirty="0" err="1"/>
              <a:t>alle</a:t>
            </a:r>
            <a:r>
              <a:rPr lang="en-US" dirty="0"/>
              <a:t> </a:t>
            </a:r>
            <a:r>
              <a:rPr lang="en-US" dirty="0" err="1"/>
              <a:t>Monate</a:t>
            </a:r>
            <a:r>
              <a:rPr lang="en-US" dirty="0"/>
              <a:t> </a:t>
            </a:r>
          </a:p>
          <a:p>
            <a:pPr marL="285750" indent="-285750">
              <a:lnSpc>
                <a:spcPct val="150000"/>
              </a:lnSpc>
              <a:buFont typeface="Wingdings" panose="05000000000000000000" pitchFamily="2" charset="2"/>
              <a:buChar char="Ø"/>
            </a:pPr>
            <a:r>
              <a:rPr lang="en-US" dirty="0"/>
              <a:t>Nehmen Sie die höchste PV-Spitzenleistung aller </a:t>
            </a:r>
            <a:r>
              <a:rPr lang="en-US" dirty="0" err="1"/>
              <a:t>Monate</a:t>
            </a:r>
            <a:r>
              <a:rPr lang="en-US" dirty="0"/>
              <a:t> an</a:t>
            </a:r>
          </a:p>
        </p:txBody>
      </p:sp>
    </p:spTree>
    <p:extLst>
      <p:ext uri="{BB962C8B-B14F-4D97-AF65-F5344CB8AC3E}">
        <p14:creationId xmlns:p14="http://schemas.microsoft.com/office/powerpoint/2010/main" val="4259114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Grundlagen der Dimensionierung der PV-Anlage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Dimensionierung von PV-Arrays</a:t>
            </a:r>
          </a:p>
        </p:txBody>
      </p:sp>
      <p:sp>
        <p:nvSpPr>
          <p:cNvPr id="2" name="TextBox 1"/>
          <p:cNvSpPr txBox="1"/>
          <p:nvPr/>
        </p:nvSpPr>
        <p:spPr>
          <a:xfrm>
            <a:off x="1187624" y="2996952"/>
            <a:ext cx="6696744" cy="46487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Ermittlung des typischen täglichen Energiebedarfs in kWh</a:t>
            </a:r>
          </a:p>
        </p:txBody>
      </p:sp>
      <p:graphicFrame>
        <p:nvGraphicFramePr>
          <p:cNvPr id="3" name="Table 2"/>
          <p:cNvGraphicFramePr>
            <a:graphicFrameLocks noGrp="1"/>
          </p:cNvGraphicFramePr>
          <p:nvPr>
            <p:extLst>
              <p:ext uri="{D42A27DB-BD31-4B8C-83A1-F6EECF244321}">
                <p14:modId xmlns:p14="http://schemas.microsoft.com/office/powerpoint/2010/main" val="1446318010"/>
              </p:ext>
            </p:extLst>
          </p:nvPr>
        </p:nvGraphicFramePr>
        <p:xfrm>
          <a:off x="1691680" y="3477048"/>
          <a:ext cx="5400600" cy="2674581"/>
        </p:xfrm>
        <a:graphic>
          <a:graphicData uri="http://schemas.openxmlformats.org/drawingml/2006/table">
            <a:tbl>
              <a:tblPr firstRow="1" bandRow="1">
                <a:tableStyleId>{5C22544A-7EE6-4342-B048-85BDC9FD1C3A}</a:tableStyleId>
              </a:tblPr>
              <a:tblGrid>
                <a:gridCol w="637937">
                  <a:extLst>
                    <a:ext uri="{9D8B030D-6E8A-4147-A177-3AD203B41FA5}">
                      <a16:colId xmlns:a16="http://schemas.microsoft.com/office/drawing/2014/main" val="20000"/>
                    </a:ext>
                  </a:extLst>
                </a:gridCol>
                <a:gridCol w="956906">
                  <a:extLst>
                    <a:ext uri="{9D8B030D-6E8A-4147-A177-3AD203B41FA5}">
                      <a16:colId xmlns:a16="http://schemas.microsoft.com/office/drawing/2014/main" val="20001"/>
                    </a:ext>
                  </a:extLst>
                </a:gridCol>
                <a:gridCol w="893112">
                  <a:extLst>
                    <a:ext uri="{9D8B030D-6E8A-4147-A177-3AD203B41FA5}">
                      <a16:colId xmlns:a16="http://schemas.microsoft.com/office/drawing/2014/main" val="20002"/>
                    </a:ext>
                  </a:extLst>
                </a:gridCol>
                <a:gridCol w="1275874">
                  <a:extLst>
                    <a:ext uri="{9D8B030D-6E8A-4147-A177-3AD203B41FA5}">
                      <a16:colId xmlns:a16="http://schemas.microsoft.com/office/drawing/2014/main" val="20003"/>
                    </a:ext>
                  </a:extLst>
                </a:gridCol>
                <a:gridCol w="1636771">
                  <a:extLst>
                    <a:ext uri="{9D8B030D-6E8A-4147-A177-3AD203B41FA5}">
                      <a16:colId xmlns:a16="http://schemas.microsoft.com/office/drawing/2014/main" val="20004"/>
                    </a:ext>
                  </a:extLst>
                </a:gridCol>
              </a:tblGrid>
              <a:tr h="588381">
                <a:tc>
                  <a:txBody>
                    <a:bodyPr/>
                    <a:lstStyle/>
                    <a:p>
                      <a:r>
                        <a:rPr lang="en-US" sz="1600" dirty="0"/>
                        <a:t>A/A</a:t>
                      </a:r>
                    </a:p>
                  </a:txBody>
                  <a:tcPr/>
                </a:tc>
                <a:tc>
                  <a:txBody>
                    <a:bodyPr/>
                    <a:lstStyle/>
                    <a:p>
                      <a:r>
                        <a:rPr lang="en-US" sz="1600" dirty="0"/>
                        <a:t>Last (kW)</a:t>
                      </a:r>
                    </a:p>
                  </a:txBody>
                  <a:tcPr/>
                </a:tc>
                <a:tc>
                  <a:txBody>
                    <a:bodyPr/>
                    <a:lstStyle/>
                    <a:p>
                      <a:r>
                        <a:rPr lang="en-US" sz="1600" dirty="0"/>
                        <a:t>Zeit (h)</a:t>
                      </a:r>
                    </a:p>
                  </a:txBody>
                  <a:tcPr/>
                </a:tc>
                <a:tc>
                  <a:txBody>
                    <a:bodyPr/>
                    <a:lstStyle/>
                    <a:p>
                      <a:r>
                        <a:rPr lang="en-US" sz="1600" dirty="0"/>
                        <a:t>Energie</a:t>
                      </a:r>
                      <a:r>
                        <a:rPr lang="en-US" sz="1600" baseline="0" dirty="0"/>
                        <a:t> (kWh)</a:t>
                      </a:r>
                      <a:endParaRPr lang="en-US" sz="1600" dirty="0"/>
                    </a:p>
                  </a:txBody>
                  <a:tcPr/>
                </a:tc>
                <a:tc>
                  <a:txBody>
                    <a:bodyPr/>
                    <a:lstStyle/>
                    <a:p>
                      <a:endParaRPr lang="en-US" sz="1600" dirty="0"/>
                    </a:p>
                  </a:txBody>
                  <a:tcPr/>
                </a:tc>
                <a:extLst>
                  <a:ext uri="{0D108BD9-81ED-4DB2-BD59-A6C34878D82A}">
                    <a16:rowId xmlns:a16="http://schemas.microsoft.com/office/drawing/2014/main" val="10000"/>
                  </a:ext>
                </a:extLst>
              </a:tr>
              <a:tr h="376770">
                <a:tc>
                  <a:txBody>
                    <a:bodyPr/>
                    <a:lstStyle/>
                    <a:p>
                      <a:r>
                        <a:rPr lang="en-US" sz="1600" dirty="0"/>
                        <a:t>1</a:t>
                      </a:r>
                    </a:p>
                  </a:txBody>
                  <a:tcPr/>
                </a:tc>
                <a:tc>
                  <a:txBody>
                    <a:bodyPr/>
                    <a:lstStyle/>
                    <a:p>
                      <a:r>
                        <a:rPr lang="en-US" sz="1600" dirty="0"/>
                        <a:t>1.5</a:t>
                      </a:r>
                    </a:p>
                  </a:txBody>
                  <a:tcPr/>
                </a:tc>
                <a:tc>
                  <a:txBody>
                    <a:bodyPr/>
                    <a:lstStyle/>
                    <a:p>
                      <a:r>
                        <a:rPr lang="en-US" sz="1600" dirty="0"/>
                        <a:t>2.0</a:t>
                      </a:r>
                    </a:p>
                  </a:txBody>
                  <a:tcPr/>
                </a:tc>
                <a:tc>
                  <a:txBody>
                    <a:bodyPr/>
                    <a:lstStyle/>
                    <a:p>
                      <a:r>
                        <a:rPr lang="en-US" sz="1600" dirty="0"/>
                        <a:t>3.0</a:t>
                      </a:r>
                    </a:p>
                  </a:txBody>
                  <a:tcPr/>
                </a:tc>
                <a:tc>
                  <a:txBody>
                    <a:bodyPr/>
                    <a:lstStyle/>
                    <a:p>
                      <a:endParaRPr lang="en-US" sz="1600"/>
                    </a:p>
                  </a:txBody>
                  <a:tcPr/>
                </a:tc>
                <a:extLst>
                  <a:ext uri="{0D108BD9-81ED-4DB2-BD59-A6C34878D82A}">
                    <a16:rowId xmlns:a16="http://schemas.microsoft.com/office/drawing/2014/main" val="10001"/>
                  </a:ext>
                </a:extLst>
              </a:tr>
              <a:tr h="376770">
                <a:tc>
                  <a:txBody>
                    <a:bodyPr/>
                    <a:lstStyle/>
                    <a:p>
                      <a:r>
                        <a:rPr lang="en-US" sz="1600" dirty="0"/>
                        <a:t>2</a:t>
                      </a:r>
                    </a:p>
                  </a:txBody>
                  <a:tcPr/>
                </a:tc>
                <a:tc>
                  <a:txBody>
                    <a:bodyPr/>
                    <a:lstStyle/>
                    <a:p>
                      <a:r>
                        <a:rPr lang="en-US" sz="1600" dirty="0"/>
                        <a:t>0.8</a:t>
                      </a:r>
                    </a:p>
                  </a:txBody>
                  <a:tcPr/>
                </a:tc>
                <a:tc>
                  <a:txBody>
                    <a:bodyPr/>
                    <a:lstStyle/>
                    <a:p>
                      <a:r>
                        <a:rPr lang="en-US" sz="1600" dirty="0"/>
                        <a:t>0.5</a:t>
                      </a:r>
                    </a:p>
                  </a:txBody>
                  <a:tcPr/>
                </a:tc>
                <a:tc>
                  <a:txBody>
                    <a:bodyPr/>
                    <a:lstStyle/>
                    <a:p>
                      <a:r>
                        <a:rPr lang="en-US" sz="1600" dirty="0"/>
                        <a:t>0.4</a:t>
                      </a:r>
                    </a:p>
                  </a:txBody>
                  <a:tcPr/>
                </a:tc>
                <a:tc>
                  <a:txBody>
                    <a:bodyPr/>
                    <a:lstStyle/>
                    <a:p>
                      <a:endParaRPr lang="en-US" sz="1600"/>
                    </a:p>
                  </a:txBody>
                  <a:tcPr/>
                </a:tc>
                <a:extLst>
                  <a:ext uri="{0D108BD9-81ED-4DB2-BD59-A6C34878D82A}">
                    <a16:rowId xmlns:a16="http://schemas.microsoft.com/office/drawing/2014/main" val="10002"/>
                  </a:ext>
                </a:extLst>
              </a:tr>
              <a:tr h="376770">
                <a:tc>
                  <a:txBody>
                    <a:bodyPr/>
                    <a:lstStyle/>
                    <a:p>
                      <a:r>
                        <a:rPr lang="en-US" sz="1600" dirty="0"/>
                        <a:t>3</a:t>
                      </a:r>
                    </a:p>
                  </a:txBody>
                  <a:tcPr/>
                </a:tc>
                <a:tc>
                  <a:txBody>
                    <a:bodyPr/>
                    <a:lstStyle/>
                    <a:p>
                      <a:r>
                        <a:rPr lang="en-US" sz="1600" dirty="0"/>
                        <a:t>1.0</a:t>
                      </a:r>
                    </a:p>
                  </a:txBody>
                  <a:tcPr/>
                </a:tc>
                <a:tc>
                  <a:txBody>
                    <a:bodyPr/>
                    <a:lstStyle/>
                    <a:p>
                      <a:r>
                        <a:rPr lang="en-US" sz="1600" dirty="0"/>
                        <a:t>1.5</a:t>
                      </a:r>
                    </a:p>
                  </a:txBody>
                  <a:tcPr/>
                </a:tc>
                <a:tc>
                  <a:txBody>
                    <a:bodyPr/>
                    <a:lstStyle/>
                    <a:p>
                      <a:r>
                        <a:rPr lang="en-US" sz="1600" dirty="0"/>
                        <a:t>1.5</a:t>
                      </a:r>
                    </a:p>
                  </a:txBody>
                  <a:tcPr/>
                </a:tc>
                <a:tc>
                  <a:txBody>
                    <a:bodyPr/>
                    <a:lstStyle/>
                    <a:p>
                      <a:endParaRPr lang="en-US" sz="1600"/>
                    </a:p>
                  </a:txBody>
                  <a:tcPr/>
                </a:tc>
                <a:extLst>
                  <a:ext uri="{0D108BD9-81ED-4DB2-BD59-A6C34878D82A}">
                    <a16:rowId xmlns:a16="http://schemas.microsoft.com/office/drawing/2014/main" val="10003"/>
                  </a:ext>
                </a:extLst>
              </a:tr>
              <a:tr h="376770">
                <a:tc>
                  <a:txBody>
                    <a:bodyPr/>
                    <a:lstStyle/>
                    <a:p>
                      <a:endParaRPr lang="en-US" sz="1600"/>
                    </a:p>
                  </a:txBody>
                  <a:tcPr/>
                </a:tc>
                <a:tc>
                  <a:txBody>
                    <a:bodyPr/>
                    <a:lstStyle/>
                    <a:p>
                      <a:endParaRPr lang="en-US" sz="1600"/>
                    </a:p>
                  </a:txBody>
                  <a:tcPr/>
                </a:tc>
                <a:tc>
                  <a:txBody>
                    <a:bodyPr/>
                    <a:lstStyle/>
                    <a:p>
                      <a:endParaRPr lang="en-US" sz="1600" dirty="0"/>
                    </a:p>
                  </a:txBody>
                  <a:tcPr/>
                </a:tc>
                <a:tc>
                  <a:txBody>
                    <a:bodyPr/>
                    <a:lstStyle/>
                    <a:p>
                      <a:endParaRPr lang="en-US" sz="1600"/>
                    </a:p>
                  </a:txBody>
                  <a:tcPr/>
                </a:tc>
                <a:tc>
                  <a:txBody>
                    <a:bodyPr/>
                    <a:lstStyle/>
                    <a:p>
                      <a:endParaRPr lang="en-US" sz="1600" dirty="0"/>
                    </a:p>
                  </a:txBody>
                  <a:tcPr/>
                </a:tc>
                <a:extLst>
                  <a:ext uri="{0D108BD9-81ED-4DB2-BD59-A6C34878D82A}">
                    <a16:rowId xmlns:a16="http://schemas.microsoft.com/office/drawing/2014/main" val="10004"/>
                  </a:ext>
                </a:extLst>
              </a:tr>
              <a:tr h="376770">
                <a:tc>
                  <a:txBody>
                    <a:bodyPr/>
                    <a:lstStyle/>
                    <a:p>
                      <a:r>
                        <a:rPr lang="en-US" sz="1600" dirty="0"/>
                        <a:t>Gesamt</a:t>
                      </a:r>
                    </a:p>
                  </a:txBody>
                  <a:tcPr/>
                </a:tc>
                <a:tc>
                  <a:txBody>
                    <a:bodyPr/>
                    <a:lstStyle/>
                    <a:p>
                      <a:r>
                        <a:rPr lang="en-US" sz="1600" dirty="0"/>
                        <a:t>…… </a:t>
                      </a:r>
                    </a:p>
                  </a:txBody>
                  <a:tcPr/>
                </a:tc>
                <a:tc>
                  <a:txBody>
                    <a:bodyPr/>
                    <a:lstStyle/>
                    <a:p>
                      <a:endParaRPr lang="en-US" sz="1600" dirty="0"/>
                    </a:p>
                  </a:txBody>
                  <a:tcPr/>
                </a:tc>
                <a:tc>
                  <a:txBody>
                    <a:bodyPr/>
                    <a:lstStyle/>
                    <a:p>
                      <a:r>
                        <a:rPr lang="en-US" sz="1600" dirty="0"/>
                        <a:t>…… ..</a:t>
                      </a:r>
                    </a:p>
                  </a:txBody>
                  <a:tcPr/>
                </a:tc>
                <a:tc>
                  <a:txBody>
                    <a:bodyPr/>
                    <a:lstStyle/>
                    <a:p>
                      <a:endParaRPr lang="en-US" sz="16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314527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Modulziele</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n-US" dirty="0">
                <a:latin typeface="+mj-lt"/>
                <a:cs typeface="Arial" pitchFamily="34" charset="0"/>
              </a:rPr>
              <a:t>Am Ende dieser Einheit </a:t>
            </a:r>
            <a:r>
              <a:rPr lang="en-US" dirty="0" err="1">
                <a:latin typeface="+mj-lt"/>
                <a:cs typeface="Arial" pitchFamily="34" charset="0"/>
              </a:rPr>
              <a:t>werden</a:t>
            </a:r>
            <a:r>
              <a:rPr lang="en-US" dirty="0">
                <a:latin typeface="+mj-lt"/>
                <a:cs typeface="Arial" pitchFamily="34" charset="0"/>
              </a:rPr>
              <a:t> Sie:</a:t>
            </a:r>
          </a:p>
          <a:p>
            <a:pPr marL="0" indent="0" algn="just">
              <a:buNone/>
            </a:pPr>
            <a:endParaRPr lang="en-US" sz="1600" dirty="0">
              <a:latin typeface="Arial" pitchFamily="34" charset="0"/>
              <a:cs typeface="Arial" pitchFamily="34" charset="0"/>
            </a:endParaRPr>
          </a:p>
          <a:p>
            <a:pPr lvl="1">
              <a:buFont typeface="+mj-lt"/>
              <a:buAutoNum type="arabicPeriod"/>
            </a:pPr>
            <a:r>
              <a:rPr lang="en-US" b="1" dirty="0"/>
              <a:t>die Grundlagen von Batteriewechselrichtern verstehen </a:t>
            </a:r>
          </a:p>
          <a:p>
            <a:pPr lvl="1">
              <a:buFont typeface="+mj-lt"/>
              <a:buAutoNum type="arabicPeriod"/>
            </a:pPr>
            <a:r>
              <a:rPr lang="en-US" b="1" dirty="0"/>
              <a:t>die Speicherung in </a:t>
            </a:r>
            <a:r>
              <a:rPr lang="en-US" b="1" dirty="0" err="1"/>
              <a:t>netzfernen</a:t>
            </a:r>
            <a:r>
              <a:rPr lang="en-US" b="1" dirty="0"/>
              <a:t> </a:t>
            </a:r>
            <a:r>
              <a:rPr lang="en-US" b="1" dirty="0" err="1"/>
              <a:t>Systemen</a:t>
            </a:r>
            <a:r>
              <a:rPr lang="en-US" b="1" dirty="0"/>
              <a:t> verstehen</a:t>
            </a:r>
          </a:p>
          <a:p>
            <a:pPr lvl="1">
              <a:buFont typeface="+mj-lt"/>
              <a:buAutoNum type="arabicPeriod"/>
            </a:pPr>
            <a:r>
              <a:rPr lang="en-US" b="1" dirty="0"/>
              <a:t>die </a:t>
            </a:r>
            <a:r>
              <a:rPr lang="en-US" b="1" dirty="0" err="1"/>
              <a:t>Batteriegrößenbestimmung</a:t>
            </a:r>
            <a:r>
              <a:rPr lang="en-US" b="1" dirty="0"/>
              <a:t> in </a:t>
            </a:r>
            <a:r>
              <a:rPr lang="en-US" b="1" dirty="0" err="1"/>
              <a:t>netzfernen</a:t>
            </a:r>
            <a:r>
              <a:rPr lang="en-US" b="1" dirty="0"/>
              <a:t> </a:t>
            </a:r>
            <a:r>
              <a:rPr lang="en-US" b="1" dirty="0" err="1"/>
              <a:t>Systemen</a:t>
            </a:r>
            <a:r>
              <a:rPr lang="en-US" b="1" dirty="0"/>
              <a:t> verstehen</a:t>
            </a:r>
          </a:p>
          <a:p>
            <a:pPr lvl="1">
              <a:buFont typeface="+mj-lt"/>
              <a:buAutoNum type="arabicPeriod"/>
            </a:pPr>
            <a:r>
              <a:rPr lang="en-US" b="1" dirty="0"/>
              <a:t>die </a:t>
            </a:r>
            <a:r>
              <a:rPr lang="en-US" b="1" dirty="0" err="1"/>
              <a:t>Dimensionierung</a:t>
            </a:r>
            <a:r>
              <a:rPr lang="en-US" b="1" dirty="0"/>
              <a:t> von PV-Anlagen in </a:t>
            </a:r>
            <a:r>
              <a:rPr lang="en-US" b="1" dirty="0" err="1"/>
              <a:t>netzfernen</a:t>
            </a:r>
            <a:r>
              <a:rPr lang="en-US" b="1" dirty="0"/>
              <a:t> </a:t>
            </a:r>
            <a:r>
              <a:rPr lang="en-US" b="1" dirty="0" err="1"/>
              <a:t>Systemen</a:t>
            </a:r>
            <a:r>
              <a:rPr lang="en-US" b="1" dirty="0"/>
              <a:t> verstehen</a:t>
            </a:r>
          </a:p>
          <a:p>
            <a:pPr lvl="1">
              <a:buFont typeface="+mj-lt"/>
              <a:buAutoNum type="arabicPeriod"/>
            </a:pPr>
            <a:r>
              <a:rPr lang="en-US" b="1" dirty="0"/>
              <a:t>in der Lage sein, </a:t>
            </a:r>
            <a:r>
              <a:rPr lang="en-US" b="1" dirty="0" err="1"/>
              <a:t>eine</a:t>
            </a:r>
            <a:r>
              <a:rPr lang="en-US" b="1" dirty="0"/>
              <a:t> </a:t>
            </a:r>
            <a:r>
              <a:rPr lang="en-US" b="1" dirty="0" err="1"/>
              <a:t>netzunabhängige</a:t>
            </a:r>
            <a:r>
              <a:rPr lang="en-US" b="1" dirty="0"/>
              <a:t> PV-Anlage </a:t>
            </a:r>
            <a:r>
              <a:rPr lang="en-US" b="1" dirty="0" err="1"/>
              <a:t>zu</a:t>
            </a:r>
            <a:r>
              <a:rPr lang="en-US" b="1" dirty="0"/>
              <a:t> </a:t>
            </a:r>
            <a:r>
              <a:rPr lang="en-US" b="1" dirty="0" err="1"/>
              <a:t>konfigurieren</a:t>
            </a:r>
            <a:endParaRPr lang="en-US" b="1" dirty="0"/>
          </a:p>
        </p:txBody>
      </p:sp>
    </p:spTree>
    <p:extLst>
      <p:ext uri="{BB962C8B-B14F-4D97-AF65-F5344CB8AC3E}">
        <p14:creationId xmlns:p14="http://schemas.microsoft.com/office/powerpoint/2010/main" val="4229805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Grundlagen der Dimensionierung der PV-Anlage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Dimensionierung von PV-Arrays</a:t>
            </a:r>
          </a:p>
        </p:txBody>
      </p:sp>
      <p:sp>
        <p:nvSpPr>
          <p:cNvPr id="2" name="TextBox 1"/>
          <p:cNvSpPr txBox="1"/>
          <p:nvPr/>
        </p:nvSpPr>
        <p:spPr>
          <a:xfrm>
            <a:off x="1187624" y="2996952"/>
            <a:ext cx="6696744" cy="1338828"/>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Bestimmen Sie die Leistung jeder Last in W oder kW.</a:t>
            </a:r>
          </a:p>
          <a:p>
            <a:pPr marL="742950" lvl="1" indent="-285750">
              <a:lnSpc>
                <a:spcPct val="150000"/>
              </a:lnSpc>
              <a:buFont typeface="Wingdings" panose="05000000000000000000" pitchFamily="2" charset="2"/>
              <a:buChar char="Ø"/>
            </a:pPr>
            <a:r>
              <a:rPr lang="en-US" dirty="0"/>
              <a:t>Erforderliche Informationen für die Wechselrichterauswahl</a:t>
            </a:r>
          </a:p>
          <a:p>
            <a:pPr marL="742950" lvl="1" indent="-285750">
              <a:lnSpc>
                <a:spcPct val="150000"/>
              </a:lnSpc>
              <a:buFont typeface="Wingdings" panose="05000000000000000000" pitchFamily="2" charset="2"/>
              <a:buChar char="Ø"/>
            </a:pPr>
            <a:r>
              <a:rPr lang="en-US" dirty="0"/>
              <a:t>Erforderliche Informationen für den Backup-Generator</a:t>
            </a:r>
          </a:p>
        </p:txBody>
      </p:sp>
    </p:spTree>
    <p:extLst>
      <p:ext uri="{BB962C8B-B14F-4D97-AF65-F5344CB8AC3E}">
        <p14:creationId xmlns:p14="http://schemas.microsoft.com/office/powerpoint/2010/main" val="535317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Grundlagen der Dimensionierung der PV-Anlage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Nützliche Daten: Elektrische Eigenschaften von PV-Modulen</a:t>
            </a:r>
          </a:p>
        </p:txBody>
      </p:sp>
      <p:sp>
        <p:nvSpPr>
          <p:cNvPr id="2" name="TextBox 1"/>
          <p:cNvSpPr txBox="1"/>
          <p:nvPr/>
        </p:nvSpPr>
        <p:spPr>
          <a:xfrm>
            <a:off x="1187624" y="2996952"/>
            <a:ext cx="6696744" cy="175432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Maximale Leistungsspannung des PV-Moduls</a:t>
            </a:r>
          </a:p>
          <a:p>
            <a:pPr marL="285750" indent="-285750">
              <a:lnSpc>
                <a:spcPct val="150000"/>
              </a:lnSpc>
              <a:buFont typeface="Wingdings" panose="05000000000000000000" pitchFamily="2" charset="2"/>
              <a:buChar char="Ø"/>
            </a:pPr>
            <a:r>
              <a:rPr lang="en-US" dirty="0"/>
              <a:t>PV-Modul maximaler Leistungsstrom</a:t>
            </a:r>
          </a:p>
          <a:p>
            <a:pPr marL="285750" indent="-285750">
              <a:lnSpc>
                <a:spcPct val="150000"/>
              </a:lnSpc>
              <a:buFont typeface="Wingdings" panose="05000000000000000000" pitchFamily="2" charset="2"/>
              <a:buChar char="Ø"/>
            </a:pPr>
            <a:r>
              <a:rPr lang="en-US" dirty="0"/>
              <a:t>PV-Modul maximale Leistung Leerlaufspannung</a:t>
            </a:r>
          </a:p>
          <a:p>
            <a:pPr marL="285750" indent="-285750">
              <a:lnSpc>
                <a:spcPct val="150000"/>
              </a:lnSpc>
              <a:buFont typeface="Wingdings" panose="05000000000000000000" pitchFamily="2" charset="2"/>
              <a:buChar char="Ø"/>
            </a:pPr>
            <a:r>
              <a:rPr lang="en-US" dirty="0"/>
              <a:t>PV-Modul Maximalleistung Kurzschlussstrom</a:t>
            </a:r>
          </a:p>
        </p:txBody>
      </p:sp>
      <p:sp>
        <p:nvSpPr>
          <p:cNvPr id="6" name="TextBox 5"/>
          <p:cNvSpPr txBox="1"/>
          <p:nvPr/>
        </p:nvSpPr>
        <p:spPr>
          <a:xfrm>
            <a:off x="1907704" y="4958010"/>
            <a:ext cx="5184576" cy="92333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Anzahl der Module in Reihe und parallel bestimmen</a:t>
            </a:r>
          </a:p>
          <a:p>
            <a:pPr marL="285750" indent="-285750">
              <a:lnSpc>
                <a:spcPct val="150000"/>
              </a:lnSpc>
              <a:buFont typeface="Wingdings" panose="05000000000000000000" pitchFamily="2" charset="2"/>
              <a:buChar char="Ø"/>
            </a:pPr>
            <a:r>
              <a:rPr lang="en-US" dirty="0"/>
              <a:t>Querschnitt der Kabel bestimmen </a:t>
            </a:r>
          </a:p>
        </p:txBody>
      </p:sp>
    </p:spTree>
    <p:extLst>
      <p:ext uri="{BB962C8B-B14F-4D97-AF65-F5344CB8AC3E}">
        <p14:creationId xmlns:p14="http://schemas.microsoft.com/office/powerpoint/2010/main" val="1995259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Grundlagen der Dimensionierung der PV-Anlage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Nützliche Daten: Geometrische Abmessungen der PV-Module</a:t>
            </a:r>
          </a:p>
        </p:txBody>
      </p:sp>
      <p:sp>
        <p:nvSpPr>
          <p:cNvPr id="2" name="TextBox 1"/>
          <p:cNvSpPr txBox="1"/>
          <p:nvPr/>
        </p:nvSpPr>
        <p:spPr>
          <a:xfrm>
            <a:off x="1187624" y="3212976"/>
            <a:ext cx="6696744" cy="92333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PV-Modul Länge (Außenmaße)</a:t>
            </a:r>
          </a:p>
          <a:p>
            <a:pPr marL="285750" indent="-285750">
              <a:lnSpc>
                <a:spcPct val="150000"/>
              </a:lnSpc>
              <a:buFont typeface="Wingdings" panose="05000000000000000000" pitchFamily="2" charset="2"/>
              <a:buChar char="Ø"/>
            </a:pPr>
            <a:r>
              <a:rPr lang="en-US" dirty="0"/>
              <a:t>PV-Modulbreite (Außenmaße)</a:t>
            </a:r>
          </a:p>
        </p:txBody>
      </p:sp>
      <p:sp>
        <p:nvSpPr>
          <p:cNvPr id="6" name="TextBox 5"/>
          <p:cNvSpPr txBox="1"/>
          <p:nvPr/>
        </p:nvSpPr>
        <p:spPr>
          <a:xfrm>
            <a:off x="1619672" y="4559062"/>
            <a:ext cx="5832648" cy="1295868"/>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Bestimmen Sie, wie die Module montiert </a:t>
            </a:r>
            <a:r>
              <a:rPr lang="en-US" dirty="0" err="1"/>
              <a:t>werden</a:t>
            </a:r>
            <a:r>
              <a:rPr lang="en-US" dirty="0"/>
              <a:t> </a:t>
            </a:r>
            <a:r>
              <a:rPr lang="en-US" dirty="0" err="1"/>
              <a:t>sollen</a:t>
            </a:r>
            <a:endParaRPr lang="en-US" dirty="0"/>
          </a:p>
          <a:p>
            <a:pPr marL="285750" indent="-285750">
              <a:lnSpc>
                <a:spcPct val="150000"/>
              </a:lnSpc>
              <a:buFont typeface="Wingdings" panose="05000000000000000000" pitchFamily="2" charset="2"/>
              <a:buChar char="Ø"/>
            </a:pPr>
            <a:r>
              <a:rPr lang="en-US" dirty="0"/>
              <a:t>Bestimmen Sie, ob Module im Hoch- oder Querformat platziert </a:t>
            </a:r>
            <a:r>
              <a:rPr lang="en-US" dirty="0" err="1"/>
              <a:t>werden</a:t>
            </a:r>
            <a:r>
              <a:rPr lang="en-US" dirty="0"/>
              <a:t> </a:t>
            </a:r>
            <a:r>
              <a:rPr lang="en-US" dirty="0" err="1"/>
              <a:t>sollen</a:t>
            </a:r>
            <a:r>
              <a:rPr lang="en-US" dirty="0"/>
              <a:t> </a:t>
            </a:r>
          </a:p>
        </p:txBody>
      </p:sp>
    </p:spTree>
    <p:extLst>
      <p:ext uri="{BB962C8B-B14F-4D97-AF65-F5344CB8AC3E}">
        <p14:creationId xmlns:p14="http://schemas.microsoft.com/office/powerpoint/2010/main" val="894691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a:t> Konfigurieren </a:t>
            </a:r>
            <a:r>
              <a:rPr lang="en-US" dirty="0"/>
              <a:t>eines netzfernen Systems</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Netzunabhängige oder eigenständige PV-Systeme</a:t>
            </a:r>
          </a:p>
        </p:txBody>
      </p:sp>
      <p:sp>
        <p:nvSpPr>
          <p:cNvPr id="2" name="TextBox 1"/>
          <p:cNvSpPr txBox="1"/>
          <p:nvPr/>
        </p:nvSpPr>
        <p:spPr>
          <a:xfrm>
            <a:off x="1187624" y="3212976"/>
            <a:ext cx="6696744" cy="1338828"/>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Wechselrichter konfigurieren</a:t>
            </a:r>
          </a:p>
          <a:p>
            <a:pPr marL="285750" indent="-285750">
              <a:lnSpc>
                <a:spcPct val="150000"/>
              </a:lnSpc>
              <a:buFont typeface="Wingdings" panose="05000000000000000000" pitchFamily="2" charset="2"/>
              <a:buChar char="Ø"/>
            </a:pPr>
            <a:r>
              <a:rPr lang="en-US" dirty="0"/>
              <a:t>Laderegler konfigurieren</a:t>
            </a:r>
          </a:p>
          <a:p>
            <a:pPr marL="285750" indent="-285750">
              <a:lnSpc>
                <a:spcPct val="150000"/>
              </a:lnSpc>
              <a:buFont typeface="Wingdings" panose="05000000000000000000" pitchFamily="2" charset="2"/>
              <a:buChar char="Ø"/>
            </a:pPr>
            <a:endParaRPr lang="en-US" dirty="0"/>
          </a:p>
        </p:txBody>
      </p:sp>
    </p:spTree>
    <p:extLst>
      <p:ext uri="{BB962C8B-B14F-4D97-AF65-F5344CB8AC3E}">
        <p14:creationId xmlns:p14="http://schemas.microsoft.com/office/powerpoint/2010/main" val="660609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Netzunabhängige Systeme ohne Speicherung</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Netzunabhängige oder eigenständige PV-Systeme</a:t>
            </a:r>
          </a:p>
        </p:txBody>
      </p:sp>
      <p:sp>
        <p:nvSpPr>
          <p:cNvPr id="2" name="TextBox 1"/>
          <p:cNvSpPr txBox="1"/>
          <p:nvPr/>
        </p:nvSpPr>
        <p:spPr>
          <a:xfrm>
            <a:off x="1187624" y="3212976"/>
            <a:ext cx="6696744" cy="300082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Energieerzeugung NICHT konstant</a:t>
            </a:r>
          </a:p>
          <a:p>
            <a:pPr marL="285750" indent="-285750">
              <a:lnSpc>
                <a:spcPct val="150000"/>
              </a:lnSpc>
              <a:buFont typeface="Wingdings" panose="05000000000000000000" pitchFamily="2" charset="2"/>
              <a:buChar char="Ø"/>
            </a:pPr>
            <a:r>
              <a:rPr lang="en-US" dirty="0"/>
              <a:t>Die Energieversorgung hängt von den Wetterbedingungen ab.</a:t>
            </a:r>
          </a:p>
          <a:p>
            <a:pPr marL="285750" indent="-285750">
              <a:lnSpc>
                <a:spcPct val="150000"/>
              </a:lnSpc>
              <a:buFont typeface="Wingdings" panose="05000000000000000000" pitchFamily="2" charset="2"/>
              <a:buChar char="Ø"/>
            </a:pPr>
            <a:r>
              <a:rPr lang="en-US" dirty="0"/>
              <a:t>Haupteinsatzgebiet im Wasserpumpensystem </a:t>
            </a:r>
          </a:p>
          <a:p>
            <a:pPr marL="742950" lvl="1" indent="-285750">
              <a:lnSpc>
                <a:spcPct val="150000"/>
              </a:lnSpc>
              <a:buFont typeface="Wingdings" panose="05000000000000000000" pitchFamily="2" charset="2"/>
              <a:buChar char="Ø"/>
            </a:pPr>
            <a:r>
              <a:rPr lang="en-US" dirty="0"/>
              <a:t>ohne zeitkritische Anforderungen</a:t>
            </a:r>
          </a:p>
          <a:p>
            <a:pPr marL="742950" lvl="1" indent="-285750">
              <a:lnSpc>
                <a:spcPct val="150000"/>
              </a:lnSpc>
              <a:buFont typeface="Wingdings" panose="05000000000000000000" pitchFamily="2" charset="2"/>
              <a:buChar char="Ø"/>
            </a:pPr>
            <a:r>
              <a:rPr lang="en-US" dirty="0"/>
              <a:t>Lüftungsventilatoren</a:t>
            </a:r>
          </a:p>
          <a:p>
            <a:pPr marL="742950" lvl="1" indent="-285750">
              <a:lnSpc>
                <a:spcPct val="150000"/>
              </a:lnSpc>
              <a:buFont typeface="Wingdings" panose="05000000000000000000" pitchFamily="2" charset="2"/>
              <a:buChar char="Ø"/>
            </a:pPr>
            <a:r>
              <a:rPr lang="en-US" dirty="0"/>
              <a:t>Kleinpumpen in </a:t>
            </a:r>
            <a:r>
              <a:rPr lang="en-US"/>
              <a:t>solarthermischen Anlagen</a:t>
            </a:r>
            <a:endParaRPr lang="en-US" dirty="0"/>
          </a:p>
          <a:p>
            <a:pPr marL="742950" lvl="1" indent="-285750">
              <a:lnSpc>
                <a:spcPct val="150000"/>
              </a:lnSpc>
              <a:buFont typeface="Wingdings" panose="05000000000000000000" pitchFamily="2" charset="2"/>
              <a:buChar char="Ø"/>
            </a:pPr>
            <a:endParaRPr lang="en-US" dirty="0"/>
          </a:p>
        </p:txBody>
      </p:sp>
    </p:spTree>
    <p:extLst>
      <p:ext uri="{BB962C8B-B14F-4D97-AF65-F5344CB8AC3E}">
        <p14:creationId xmlns:p14="http://schemas.microsoft.com/office/powerpoint/2010/main" val="40277983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Netzunabhängige Systeme ohne Speicherung</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Netzunabhängige oder eigenständige PV-Systeme</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3888" y="3140968"/>
            <a:ext cx="5370634" cy="2905425"/>
          </a:xfrm>
          <a:prstGeom prst="rect">
            <a:avLst/>
          </a:prstGeom>
        </p:spPr>
      </p:pic>
      <p:sp>
        <p:nvSpPr>
          <p:cNvPr id="9" name="TextBox 8"/>
          <p:cNvSpPr txBox="1"/>
          <p:nvPr/>
        </p:nvSpPr>
        <p:spPr>
          <a:xfrm>
            <a:off x="278378" y="3068960"/>
            <a:ext cx="3960440" cy="175432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Haupteinsatzgebiet im Wasserpumpensystem </a:t>
            </a:r>
          </a:p>
          <a:p>
            <a:pPr marL="742950" lvl="1" indent="-285750">
              <a:lnSpc>
                <a:spcPct val="150000"/>
              </a:lnSpc>
              <a:buFont typeface="Wingdings" panose="05000000000000000000" pitchFamily="2" charset="2"/>
              <a:buChar char="Ø"/>
            </a:pPr>
            <a:r>
              <a:rPr lang="en-US" dirty="0"/>
              <a:t>ohne zeitkritische Anforderungen</a:t>
            </a:r>
          </a:p>
          <a:p>
            <a:pPr marL="285750" indent="-285750">
              <a:lnSpc>
                <a:spcPct val="150000"/>
              </a:lnSpc>
              <a:buFont typeface="Wingdings" panose="05000000000000000000" pitchFamily="2" charset="2"/>
              <a:buChar char="Ø"/>
            </a:pPr>
            <a:r>
              <a:rPr lang="en-US" dirty="0"/>
              <a:t>Lüftungsspaß</a:t>
            </a:r>
          </a:p>
          <a:p>
            <a:pPr marL="285750" indent="-285750">
              <a:lnSpc>
                <a:spcPct val="150000"/>
              </a:lnSpc>
              <a:buFont typeface="Wingdings" panose="05000000000000000000" pitchFamily="2" charset="2"/>
              <a:buChar char="Ø"/>
            </a:pPr>
            <a:r>
              <a:rPr lang="en-US" dirty="0"/>
              <a:t>Kleinpumpen in </a:t>
            </a:r>
            <a:r>
              <a:rPr lang="en-US"/>
              <a:t>solarthermischen Anlagen</a:t>
            </a:r>
            <a:endParaRPr lang="en-US" dirty="0"/>
          </a:p>
        </p:txBody>
      </p:sp>
    </p:spTree>
    <p:extLst>
      <p:ext uri="{BB962C8B-B14F-4D97-AF65-F5344CB8AC3E}">
        <p14:creationId xmlns:p14="http://schemas.microsoft.com/office/powerpoint/2010/main" val="2446586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Modulziele</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n-US" dirty="0">
                <a:latin typeface="+mj-lt"/>
                <a:cs typeface="Arial" pitchFamily="34" charset="0"/>
              </a:rPr>
              <a:t>Sie haben nun das Modul 2.2 "Verstehen von netzfernen PV-Systemen mit oder ohne Batteriespeicher" </a:t>
            </a:r>
            <a:r>
              <a:rPr lang="en-US" dirty="0" err="1">
                <a:latin typeface="+mj-lt"/>
                <a:cs typeface="Arial" pitchFamily="34" charset="0"/>
              </a:rPr>
              <a:t>abgeschlossen</a:t>
            </a:r>
            <a:r>
              <a:rPr lang="en-US" dirty="0">
                <a:latin typeface="+mj-lt"/>
                <a:cs typeface="Arial" pitchFamily="34" charset="0"/>
              </a:rPr>
              <a:t> und </a:t>
            </a:r>
            <a:r>
              <a:rPr lang="en-US" dirty="0" err="1">
                <a:latin typeface="+mj-lt"/>
                <a:cs typeface="Arial" pitchFamily="34" charset="0"/>
              </a:rPr>
              <a:t>sind</a:t>
            </a:r>
            <a:r>
              <a:rPr lang="en-US" dirty="0">
                <a:latin typeface="+mj-lt"/>
                <a:cs typeface="Arial" pitchFamily="34" charset="0"/>
              </a:rPr>
              <a:t> in der Lage:</a:t>
            </a:r>
          </a:p>
          <a:p>
            <a:pPr marL="0" indent="0" algn="just">
              <a:buNone/>
            </a:pPr>
            <a:endParaRPr lang="en-US" sz="1600" dirty="0">
              <a:latin typeface="Arial" pitchFamily="34" charset="0"/>
              <a:cs typeface="Arial" pitchFamily="34" charset="0"/>
            </a:endParaRPr>
          </a:p>
          <a:p>
            <a:pPr lvl="1">
              <a:buFont typeface="+mj-lt"/>
              <a:buAutoNum type="arabicPeriod"/>
            </a:pPr>
            <a:r>
              <a:rPr lang="en-US" b="1" dirty="0"/>
              <a:t>die Grundlagen von </a:t>
            </a:r>
            <a:r>
              <a:rPr lang="en-US" b="1" dirty="0" err="1"/>
              <a:t>Batteriewechselrichtern</a:t>
            </a:r>
            <a:r>
              <a:rPr lang="en-US" b="1" dirty="0"/>
              <a:t> </a:t>
            </a:r>
            <a:r>
              <a:rPr lang="en-US" b="1" dirty="0" err="1"/>
              <a:t>zu</a:t>
            </a:r>
            <a:r>
              <a:rPr lang="en-US" b="1" dirty="0"/>
              <a:t> verstehen </a:t>
            </a:r>
          </a:p>
          <a:p>
            <a:pPr lvl="1">
              <a:buFont typeface="+mj-lt"/>
              <a:buAutoNum type="arabicPeriod"/>
            </a:pPr>
            <a:r>
              <a:rPr lang="en-US" b="1" dirty="0"/>
              <a:t>die Speicherung in </a:t>
            </a:r>
            <a:r>
              <a:rPr lang="en-US" b="1" dirty="0" err="1"/>
              <a:t>netzfernen</a:t>
            </a:r>
            <a:r>
              <a:rPr lang="en-US" b="1" dirty="0"/>
              <a:t> </a:t>
            </a:r>
            <a:r>
              <a:rPr lang="en-US" b="1" dirty="0" err="1"/>
              <a:t>Systemen</a:t>
            </a:r>
            <a:r>
              <a:rPr lang="en-US" b="1" dirty="0"/>
              <a:t> </a:t>
            </a:r>
            <a:r>
              <a:rPr lang="en-US" b="1" dirty="0" err="1"/>
              <a:t>zu</a:t>
            </a:r>
            <a:r>
              <a:rPr lang="en-US" b="1" dirty="0"/>
              <a:t> verstehen</a:t>
            </a:r>
          </a:p>
          <a:p>
            <a:pPr lvl="1">
              <a:buFont typeface="+mj-lt"/>
              <a:buAutoNum type="arabicPeriod"/>
            </a:pPr>
            <a:r>
              <a:rPr lang="en-US" b="1" dirty="0"/>
              <a:t>die </a:t>
            </a:r>
            <a:r>
              <a:rPr lang="en-US" b="1" dirty="0" err="1"/>
              <a:t>Batteriengrößenbestimmung</a:t>
            </a:r>
            <a:r>
              <a:rPr lang="en-US" b="1" dirty="0"/>
              <a:t> in </a:t>
            </a:r>
            <a:r>
              <a:rPr lang="en-US" b="1" dirty="0" err="1"/>
              <a:t>netzfernen</a:t>
            </a:r>
            <a:r>
              <a:rPr lang="en-US" b="1" dirty="0"/>
              <a:t> </a:t>
            </a:r>
            <a:r>
              <a:rPr lang="en-US" b="1" dirty="0" err="1"/>
              <a:t>Systemen</a:t>
            </a:r>
            <a:r>
              <a:rPr lang="en-US" b="1" dirty="0"/>
              <a:t> </a:t>
            </a:r>
            <a:r>
              <a:rPr lang="en-US" b="1" dirty="0" err="1"/>
              <a:t>zu</a:t>
            </a:r>
            <a:r>
              <a:rPr lang="en-US" b="1" dirty="0"/>
              <a:t> verstehen</a:t>
            </a:r>
          </a:p>
          <a:p>
            <a:pPr lvl="1">
              <a:buFont typeface="+mj-lt"/>
              <a:buAutoNum type="arabicPeriod"/>
            </a:pPr>
            <a:r>
              <a:rPr lang="en-US" b="1" dirty="0"/>
              <a:t>die </a:t>
            </a:r>
            <a:r>
              <a:rPr lang="en-US" b="1" dirty="0" err="1"/>
              <a:t>Dimensionierung</a:t>
            </a:r>
            <a:r>
              <a:rPr lang="en-US" b="1" dirty="0"/>
              <a:t> von PV-Anlagen in </a:t>
            </a:r>
            <a:r>
              <a:rPr lang="en-US" b="1" dirty="0" err="1"/>
              <a:t>netzfernen</a:t>
            </a:r>
            <a:r>
              <a:rPr lang="en-US" b="1" dirty="0"/>
              <a:t> </a:t>
            </a:r>
            <a:r>
              <a:rPr lang="en-US" b="1" dirty="0" err="1"/>
              <a:t>Systemen</a:t>
            </a:r>
            <a:r>
              <a:rPr lang="en-US" b="1" dirty="0"/>
              <a:t> </a:t>
            </a:r>
            <a:r>
              <a:rPr lang="en-US" b="1" dirty="0" err="1"/>
              <a:t>zu</a:t>
            </a:r>
            <a:r>
              <a:rPr lang="en-US" b="1" dirty="0"/>
              <a:t> verstehen</a:t>
            </a:r>
          </a:p>
          <a:p>
            <a:pPr lvl="1">
              <a:buFont typeface="+mj-lt"/>
              <a:buAutoNum type="arabicPeriod"/>
            </a:pPr>
            <a:r>
              <a:rPr lang="en-US" b="1" dirty="0" err="1"/>
              <a:t>eine</a:t>
            </a:r>
            <a:r>
              <a:rPr lang="en-US" b="1" dirty="0"/>
              <a:t> </a:t>
            </a:r>
            <a:r>
              <a:rPr lang="en-US" b="1" dirty="0" err="1"/>
              <a:t>netzunabhängige</a:t>
            </a:r>
            <a:r>
              <a:rPr lang="en-US" b="1" dirty="0"/>
              <a:t> PV-Anlage </a:t>
            </a:r>
            <a:r>
              <a:rPr lang="en-US" b="1" dirty="0" err="1"/>
              <a:t>zu</a:t>
            </a:r>
            <a:r>
              <a:rPr lang="en-US" b="1" dirty="0"/>
              <a:t> </a:t>
            </a:r>
            <a:r>
              <a:rPr lang="en-US" b="1" dirty="0" err="1"/>
              <a:t>konfigurieren</a:t>
            </a:r>
            <a:r>
              <a:rPr lang="en-US" b="1" dirty="0"/>
              <a:t> </a:t>
            </a:r>
          </a:p>
        </p:txBody>
      </p:sp>
    </p:spTree>
    <p:extLst>
      <p:ext uri="{BB962C8B-B14F-4D97-AF65-F5344CB8AC3E}">
        <p14:creationId xmlns:p14="http://schemas.microsoft.com/office/powerpoint/2010/main" val="561988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563888" y="1988840"/>
            <a:ext cx="5472608" cy="1470025"/>
          </a:xfrm>
        </p:spPr>
        <p:txBody>
          <a:bodyPr/>
          <a:lstStyle/>
          <a:p>
            <a:r>
              <a:rPr lang="en-US" dirty="0"/>
              <a:t>Vielen Dank für Ihre Aufmerksamkeit.</a:t>
            </a:r>
            <a:endParaRPr lang="el-GR" dirty="0"/>
          </a:p>
        </p:txBody>
      </p:sp>
    </p:spTree>
    <p:extLst>
      <p:ext uri="{BB962C8B-B14F-4D97-AF65-F5344CB8AC3E}">
        <p14:creationId xmlns:p14="http://schemas.microsoft.com/office/powerpoint/2010/main" val="12922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Photovoltaische</a:t>
            </a:r>
            <a:r>
              <a:rPr lang="en-US" dirty="0"/>
              <a:t> Anlagen</a:t>
            </a:r>
            <a:br>
              <a:rPr lang="en-US" dirty="0"/>
            </a:br>
            <a:r>
              <a:rPr lang="en-US" dirty="0"/>
              <a:t>Verstehen von netzfernen PV-Systemen mit oder ohne Batteriespeicher</a:t>
            </a:r>
            <a:endParaRPr lang="el-GR" dirty="0"/>
          </a:p>
        </p:txBody>
      </p:sp>
      <p:pic>
        <p:nvPicPr>
          <p:cNvPr id="48134" name="Picture 6" descr="http://www.cubis.gr/wp-content/uploads/2015/11/100W-off-Grid-Solar-Electric-System-Complete-Kit.jpg"/>
          <p:cNvPicPr>
            <a:picLocks noChangeAspect="1" noChangeArrowheads="1"/>
          </p:cNvPicPr>
          <p:nvPr/>
        </p:nvPicPr>
        <p:blipFill>
          <a:blip r:embed="rId3"/>
          <a:srcRect/>
          <a:stretch>
            <a:fillRect/>
          </a:stretch>
        </p:blipFill>
        <p:spPr bwMode="auto">
          <a:xfrm>
            <a:off x="1595470" y="1428736"/>
            <a:ext cx="6476992" cy="4857744"/>
          </a:xfrm>
          <a:prstGeom prst="rect">
            <a:avLst/>
          </a:prstGeom>
          <a:noFill/>
        </p:spPr>
      </p:pic>
    </p:spTree>
    <p:extLst>
      <p:ext uri="{BB962C8B-B14F-4D97-AF65-F5344CB8AC3E}">
        <p14:creationId xmlns:p14="http://schemas.microsoft.com/office/powerpoint/2010/main" val="3284759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Grundlagen der Batteriewechselrichter und deren Funktionen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Batteriewechselrichter</a:t>
            </a:r>
          </a:p>
        </p:txBody>
      </p:sp>
      <p:sp>
        <p:nvSpPr>
          <p:cNvPr id="2" name="TextBox 1"/>
          <p:cNvSpPr txBox="1"/>
          <p:nvPr/>
        </p:nvSpPr>
        <p:spPr>
          <a:xfrm>
            <a:off x="1187624" y="3212976"/>
            <a:ext cx="6696744" cy="92333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Verfügbar für Eingangsspannungen von 12, 24, 48 Volt</a:t>
            </a:r>
          </a:p>
          <a:p>
            <a:pPr marL="285750" indent="-285750">
              <a:lnSpc>
                <a:spcPct val="150000"/>
              </a:lnSpc>
              <a:buFont typeface="Wingdings" panose="05000000000000000000" pitchFamily="2" charset="2"/>
              <a:buChar char="Ø"/>
            </a:pPr>
            <a:r>
              <a:rPr lang="en-US" dirty="0"/>
              <a:t>Macht: Breites Spektrum an Ausgangsleistungsanforderungen</a:t>
            </a:r>
          </a:p>
        </p:txBody>
      </p:sp>
      <p:pic>
        <p:nvPicPr>
          <p:cNvPr id="9" name="Picture 8" descr="fig35_inverter_offgrid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80" y="4581128"/>
            <a:ext cx="2958400" cy="17988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fig35_inverter_offgrid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240" y="1988840"/>
            <a:ext cx="1284228" cy="184336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9940" y="4070340"/>
            <a:ext cx="1212711" cy="1212711"/>
          </a:xfrm>
          <a:prstGeom prst="rect">
            <a:avLst/>
          </a:prstGeom>
        </p:spPr>
      </p:pic>
    </p:spTree>
    <p:extLst>
      <p:ext uri="{BB962C8B-B14F-4D97-AF65-F5344CB8AC3E}">
        <p14:creationId xmlns:p14="http://schemas.microsoft.com/office/powerpoint/2010/main" val="3284759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descr="fig35_inverter_offgrid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14942" y="4071942"/>
            <a:ext cx="2958400" cy="17988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fig35_inverter_offgrid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240" y="1988840"/>
            <a:ext cx="1284228" cy="184336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3801" y="2571744"/>
            <a:ext cx="1212711" cy="1212711"/>
          </a:xfrm>
          <a:prstGeom prst="rect">
            <a:avLst/>
          </a:prstGeom>
        </p:spPr>
      </p:pic>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Grundlagen der Batteriewechselrichter und deren Funktionen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Batteriewechselrichter</a:t>
            </a:r>
          </a:p>
        </p:txBody>
      </p:sp>
      <p:sp>
        <p:nvSpPr>
          <p:cNvPr id="2" name="TextBox 1"/>
          <p:cNvSpPr txBox="1"/>
          <p:nvPr/>
        </p:nvSpPr>
        <p:spPr>
          <a:xfrm>
            <a:off x="1079612" y="3044345"/>
            <a:ext cx="4212468" cy="2585323"/>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Eingangswechselspannung</a:t>
            </a:r>
          </a:p>
          <a:p>
            <a:pPr marL="285750" indent="-285750">
              <a:lnSpc>
                <a:spcPct val="150000"/>
              </a:lnSpc>
              <a:buFont typeface="Wingdings" panose="05000000000000000000" pitchFamily="2" charset="2"/>
              <a:buChar char="Ø"/>
            </a:pPr>
            <a:r>
              <a:rPr lang="en-US" dirty="0"/>
              <a:t>Echte Sinusspannung</a:t>
            </a:r>
          </a:p>
          <a:p>
            <a:pPr marL="285750" indent="-285750">
              <a:lnSpc>
                <a:spcPct val="150000"/>
              </a:lnSpc>
              <a:buFont typeface="Wingdings" panose="05000000000000000000" pitchFamily="2" charset="2"/>
              <a:buChar char="Ø"/>
            </a:pPr>
            <a:r>
              <a:rPr lang="en-US" dirty="0"/>
              <a:t>Akkuschutz</a:t>
            </a:r>
          </a:p>
          <a:p>
            <a:pPr marL="285750" indent="-285750">
              <a:lnSpc>
                <a:spcPct val="150000"/>
              </a:lnSpc>
              <a:buFont typeface="Wingdings" panose="05000000000000000000" pitchFamily="2" charset="2"/>
              <a:buChar char="Ø"/>
            </a:pPr>
            <a:r>
              <a:rPr lang="en-US" dirty="0"/>
              <a:t>Überlastfähigkeit</a:t>
            </a:r>
          </a:p>
          <a:p>
            <a:pPr marL="285750" indent="-285750">
              <a:lnSpc>
                <a:spcPct val="150000"/>
              </a:lnSpc>
              <a:buFont typeface="Wingdings" panose="05000000000000000000" pitchFamily="2" charset="2"/>
              <a:buChar char="Ø"/>
            </a:pPr>
            <a:r>
              <a:rPr lang="en-US" dirty="0"/>
              <a:t>Verpolungsschutz</a:t>
            </a:r>
          </a:p>
          <a:p>
            <a:pPr marL="285750" indent="-285750">
              <a:lnSpc>
                <a:spcPct val="150000"/>
              </a:lnSpc>
              <a:buFont typeface="Wingdings" panose="05000000000000000000" pitchFamily="2" charset="2"/>
              <a:buChar char="Ø"/>
            </a:pPr>
            <a:endParaRPr lang="en-US" dirty="0"/>
          </a:p>
        </p:txBody>
      </p:sp>
    </p:spTree>
    <p:extLst>
      <p:ext uri="{BB962C8B-B14F-4D97-AF65-F5344CB8AC3E}">
        <p14:creationId xmlns:p14="http://schemas.microsoft.com/office/powerpoint/2010/main" val="1616535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fig35_inverter_offgrid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57818" y="4071942"/>
            <a:ext cx="2958400" cy="17988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fig35_inverter_offgrid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240" y="1988840"/>
            <a:ext cx="1284228" cy="184336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4942" y="2571744"/>
            <a:ext cx="1212711" cy="1212711"/>
          </a:xfrm>
          <a:prstGeom prst="rect">
            <a:avLst/>
          </a:prstGeom>
        </p:spPr>
      </p:pic>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Grundlagen der Batteriewechselrichter und deren Funktionen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Batteriewechselrichter</a:t>
            </a:r>
          </a:p>
        </p:txBody>
      </p:sp>
      <p:sp>
        <p:nvSpPr>
          <p:cNvPr id="2" name="TextBox 1"/>
          <p:cNvSpPr txBox="1"/>
          <p:nvPr/>
        </p:nvSpPr>
        <p:spPr>
          <a:xfrm>
            <a:off x="1079612" y="3044345"/>
            <a:ext cx="4212468" cy="300082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Kann auch als Batterieladegerät verwendet werden.</a:t>
            </a:r>
          </a:p>
          <a:p>
            <a:pPr marL="742950" lvl="1" indent="-285750">
              <a:lnSpc>
                <a:spcPct val="150000"/>
              </a:lnSpc>
              <a:buFont typeface="Wingdings" panose="05000000000000000000" pitchFamily="2" charset="2"/>
              <a:buChar char="Ø"/>
            </a:pPr>
            <a:r>
              <a:rPr lang="en-US" dirty="0"/>
              <a:t>Input vom Netz</a:t>
            </a:r>
          </a:p>
          <a:p>
            <a:pPr marL="742950" lvl="1" indent="-285750">
              <a:lnSpc>
                <a:spcPct val="150000"/>
              </a:lnSpc>
              <a:buFont typeface="Wingdings" panose="05000000000000000000" pitchFamily="2" charset="2"/>
              <a:buChar char="Ø"/>
            </a:pPr>
            <a:r>
              <a:rPr lang="en-US" dirty="0"/>
              <a:t>Eingang vom Generator</a:t>
            </a:r>
          </a:p>
          <a:p>
            <a:pPr marL="285750" indent="-285750">
              <a:lnSpc>
                <a:spcPct val="150000"/>
              </a:lnSpc>
              <a:buFont typeface="Wingdings" panose="05000000000000000000" pitchFamily="2" charset="2"/>
              <a:buChar char="Ø"/>
            </a:pPr>
            <a:r>
              <a:rPr lang="en-US" dirty="0"/>
              <a:t>Kann in kurzen Zeitabständen viel mehr Strom produzieren. Nützliche Funktion bei Pumpen, Kühlschränken, etc.</a:t>
            </a:r>
          </a:p>
          <a:p>
            <a:pPr marL="285750" indent="-285750">
              <a:lnSpc>
                <a:spcPct val="150000"/>
              </a:lnSpc>
              <a:buFont typeface="Wingdings" panose="05000000000000000000" pitchFamily="2" charset="2"/>
              <a:buChar char="Ø"/>
            </a:pPr>
            <a:endParaRPr lang="en-US" dirty="0"/>
          </a:p>
        </p:txBody>
      </p:sp>
    </p:spTree>
    <p:extLst>
      <p:ext uri="{BB962C8B-B14F-4D97-AF65-F5344CB8AC3E}">
        <p14:creationId xmlns:p14="http://schemas.microsoft.com/office/powerpoint/2010/main" val="394806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142976" y="1643050"/>
            <a:ext cx="6048672" cy="369332"/>
          </a:xfrm>
          <a:prstGeom prst="rect">
            <a:avLst/>
          </a:prstGeom>
          <a:noFill/>
        </p:spPr>
        <p:txBody>
          <a:bodyPr wrap="square" rtlCol="0">
            <a:spAutoFit/>
          </a:bodyPr>
          <a:lstStyle/>
          <a:p>
            <a:r>
              <a:rPr lang="en-US" dirty="0"/>
              <a:t> Grundlegende Konfigurationen der Speicherung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Akkulagerung. Arten von Batterien</a:t>
            </a:r>
          </a:p>
        </p:txBody>
      </p:sp>
      <p:sp>
        <p:nvSpPr>
          <p:cNvPr id="2" name="TextBox 1"/>
          <p:cNvSpPr txBox="1"/>
          <p:nvPr/>
        </p:nvSpPr>
        <p:spPr>
          <a:xfrm>
            <a:off x="1187624" y="2852936"/>
            <a:ext cx="6696744" cy="341632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Blei-Säure</a:t>
            </a:r>
          </a:p>
          <a:p>
            <a:pPr marL="742950" lvl="1" indent="-285750">
              <a:lnSpc>
                <a:spcPct val="150000"/>
              </a:lnSpc>
              <a:buFont typeface="Wingdings" panose="05000000000000000000" pitchFamily="2" charset="2"/>
              <a:buChar char="Ø"/>
            </a:pPr>
            <a:r>
              <a:rPr lang="en-US" dirty="0"/>
              <a:t>Billiger</a:t>
            </a:r>
          </a:p>
          <a:p>
            <a:pPr marL="742950" lvl="1" indent="-285750">
              <a:lnSpc>
                <a:spcPct val="150000"/>
              </a:lnSpc>
              <a:buFont typeface="Wingdings" panose="05000000000000000000" pitchFamily="2" charset="2"/>
              <a:buChar char="Ø"/>
            </a:pPr>
            <a:r>
              <a:rPr lang="en-US" dirty="0"/>
              <a:t>Kann große Mengen an Speicherplatz aufnehmen</a:t>
            </a:r>
          </a:p>
          <a:p>
            <a:pPr marL="742950" lvl="1" indent="-285750">
              <a:lnSpc>
                <a:spcPct val="150000"/>
              </a:lnSpc>
              <a:buFont typeface="Wingdings" panose="05000000000000000000" pitchFamily="2" charset="2"/>
              <a:buChar char="Ø"/>
            </a:pPr>
            <a:r>
              <a:rPr lang="en-US" dirty="0"/>
              <a:t>Schwer</a:t>
            </a:r>
          </a:p>
          <a:p>
            <a:pPr marL="285750" indent="-285750">
              <a:lnSpc>
                <a:spcPct val="150000"/>
              </a:lnSpc>
              <a:buFont typeface="Wingdings" panose="05000000000000000000" pitchFamily="2" charset="2"/>
              <a:buChar char="Ø"/>
            </a:pPr>
            <a:r>
              <a:rPr lang="en-US" dirty="0"/>
              <a:t>Lithium-Ionen</a:t>
            </a:r>
          </a:p>
          <a:p>
            <a:pPr marL="742950" lvl="1" indent="-285750">
              <a:lnSpc>
                <a:spcPct val="150000"/>
              </a:lnSpc>
              <a:buFont typeface="Wingdings" panose="05000000000000000000" pitchFamily="2" charset="2"/>
              <a:buChar char="Ø"/>
            </a:pPr>
            <a:r>
              <a:rPr lang="en-US" dirty="0"/>
              <a:t>Derzeit teurer</a:t>
            </a:r>
          </a:p>
          <a:p>
            <a:pPr marL="742950" lvl="1" indent="-285750">
              <a:lnSpc>
                <a:spcPct val="150000"/>
              </a:lnSpc>
              <a:buFont typeface="Wingdings" panose="05000000000000000000" pitchFamily="2" charset="2"/>
              <a:buChar char="Ø"/>
            </a:pPr>
            <a:r>
              <a:rPr lang="en-US" dirty="0"/>
              <a:t>Längere Lebensdauer</a:t>
            </a:r>
          </a:p>
          <a:p>
            <a:pPr marL="742950" lvl="1" indent="-285750">
              <a:lnSpc>
                <a:spcPct val="150000"/>
              </a:lnSpc>
              <a:buFont typeface="Wingdings" panose="05000000000000000000" pitchFamily="2" charset="2"/>
              <a:buChar char="Ø"/>
            </a:pPr>
            <a:r>
              <a:rPr lang="en-US" dirty="0"/>
              <a:t>Effizienter</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1928802"/>
            <a:ext cx="3275856" cy="2183904"/>
          </a:xfrm>
          <a:prstGeom prst="rect">
            <a:avLst/>
          </a:prstGeom>
        </p:spPr>
      </p:pic>
    </p:spTree>
    <p:extLst>
      <p:ext uri="{BB962C8B-B14F-4D97-AF65-F5344CB8AC3E}">
        <p14:creationId xmlns:p14="http://schemas.microsoft.com/office/powerpoint/2010/main" val="699849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214414" y="1571612"/>
            <a:ext cx="6048672" cy="369332"/>
          </a:xfrm>
          <a:prstGeom prst="rect">
            <a:avLst/>
          </a:prstGeom>
          <a:noFill/>
        </p:spPr>
        <p:txBody>
          <a:bodyPr wrap="square" rtlCol="0">
            <a:spAutoFit/>
          </a:bodyPr>
          <a:lstStyle/>
          <a:p>
            <a:r>
              <a:rPr lang="en-US" dirty="0"/>
              <a:t> Grundlegende Konfigurationen der Speicherung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Akkulagerung. Grundlegende Eigenschaften</a:t>
            </a:r>
          </a:p>
        </p:txBody>
      </p:sp>
      <p:sp>
        <p:nvSpPr>
          <p:cNvPr id="2" name="TextBox 1"/>
          <p:cNvSpPr txBox="1"/>
          <p:nvPr/>
        </p:nvSpPr>
        <p:spPr>
          <a:xfrm>
            <a:off x="1187624" y="3212976"/>
            <a:ext cx="6696744" cy="175432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Kapazität in Ah und kWh</a:t>
            </a:r>
          </a:p>
          <a:p>
            <a:pPr marL="285750" indent="-285750">
              <a:lnSpc>
                <a:spcPct val="150000"/>
              </a:lnSpc>
              <a:buFont typeface="Wingdings" panose="05000000000000000000" pitchFamily="2" charset="2"/>
              <a:buChar char="Ø"/>
            </a:pPr>
            <a:r>
              <a:rPr lang="en-US" dirty="0"/>
              <a:t>Entladungstiefe</a:t>
            </a:r>
          </a:p>
          <a:p>
            <a:pPr marL="285750" indent="-285750">
              <a:lnSpc>
                <a:spcPct val="150000"/>
              </a:lnSpc>
              <a:buFont typeface="Wingdings" panose="05000000000000000000" pitchFamily="2" charset="2"/>
              <a:buChar char="Ø"/>
            </a:pPr>
            <a:r>
              <a:rPr lang="en-US" dirty="0"/>
              <a:t>Effizienz</a:t>
            </a:r>
          </a:p>
          <a:p>
            <a:pPr marL="285750" indent="-285750">
              <a:lnSpc>
                <a:spcPct val="150000"/>
              </a:lnSpc>
              <a:buFont typeface="Wingdings" panose="05000000000000000000" pitchFamily="2" charset="2"/>
              <a:buChar char="Ø"/>
            </a:pPr>
            <a:r>
              <a:rPr lang="en-US" dirty="0"/>
              <a:t>Lebensdauer und Garantie</a:t>
            </a:r>
          </a:p>
        </p:txBody>
      </p:sp>
      <p:sp>
        <p:nvSpPr>
          <p:cNvPr id="6" name="Rectangle 5"/>
          <p:cNvSpPr/>
          <p:nvPr/>
        </p:nvSpPr>
        <p:spPr>
          <a:xfrm>
            <a:off x="721458" y="5322765"/>
            <a:ext cx="8099013" cy="307777"/>
          </a:xfrm>
          <a:prstGeom prst="rect">
            <a:avLst/>
          </a:prstGeom>
        </p:spPr>
        <p:txBody>
          <a:bodyPr wrap="square">
            <a:spAutoFit/>
          </a:bodyPr>
          <a:lstStyle/>
          <a:p>
            <a:r>
              <a:rPr lang="en-US" sz="1400" dirty="0"/>
              <a:t>https://www.energysage.com/solar/solar-energy-storage/what-are-the-best-batteries-for-solar-panels/</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1928802"/>
            <a:ext cx="3275856" cy="2183904"/>
          </a:xfrm>
          <a:prstGeom prst="rect">
            <a:avLst/>
          </a:prstGeom>
        </p:spPr>
      </p:pic>
    </p:spTree>
    <p:extLst>
      <p:ext uri="{BB962C8B-B14F-4D97-AF65-F5344CB8AC3E}">
        <p14:creationId xmlns:p14="http://schemas.microsoft.com/office/powerpoint/2010/main" val="1438624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err="1"/>
              <a:t>Photovoltaikanlagen</a:t>
            </a:r>
            <a:br>
              <a:rPr lang="en-US" dirty="0"/>
            </a:br>
            <a:r>
              <a:rPr lang="en-US" dirty="0"/>
              <a:t>Verstehen von netzfernen PV-Systemen mit oder ohne Batteriespeicher</a:t>
            </a:r>
            <a:endParaRPr lang="el-GR" dirty="0"/>
          </a:p>
        </p:txBody>
      </p:sp>
      <p:sp>
        <p:nvSpPr>
          <p:cNvPr id="4" name="TextBox 3"/>
          <p:cNvSpPr txBox="1"/>
          <p:nvPr/>
        </p:nvSpPr>
        <p:spPr>
          <a:xfrm>
            <a:off x="1214414" y="1571612"/>
            <a:ext cx="6048672" cy="369332"/>
          </a:xfrm>
          <a:prstGeom prst="rect">
            <a:avLst/>
          </a:prstGeom>
          <a:noFill/>
        </p:spPr>
        <p:txBody>
          <a:bodyPr wrap="square" rtlCol="0">
            <a:spAutoFit/>
          </a:bodyPr>
          <a:lstStyle/>
          <a:p>
            <a:r>
              <a:rPr lang="en-US" dirty="0"/>
              <a:t> Grundlegende Konfigurationen der Speicherung in netzfernen Systemen</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Akkulagerung. Grundlegende Eigenschaften. Kapazität</a:t>
            </a:r>
          </a:p>
        </p:txBody>
      </p:sp>
      <p:sp>
        <p:nvSpPr>
          <p:cNvPr id="2" name="TextBox 1"/>
          <p:cNvSpPr txBox="1"/>
          <p:nvPr/>
        </p:nvSpPr>
        <p:spPr>
          <a:xfrm>
            <a:off x="1187624" y="3212976"/>
            <a:ext cx="6696744" cy="2585323"/>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Kapazität in Ah. Gespeicherte Ladung z.B. 800 Ah</a:t>
            </a:r>
          </a:p>
          <a:p>
            <a:pPr marL="742950" lvl="1" indent="-285750">
              <a:lnSpc>
                <a:spcPct val="150000"/>
              </a:lnSpc>
              <a:buFont typeface="Wingdings" panose="05000000000000000000" pitchFamily="2" charset="2"/>
              <a:buChar char="Ø"/>
            </a:pPr>
            <a:r>
              <a:rPr lang="en-US" dirty="0"/>
              <a:t>1 Ah entspricht 3600 Coulombs.</a:t>
            </a:r>
          </a:p>
          <a:p>
            <a:pPr marL="285750" indent="-285750">
              <a:lnSpc>
                <a:spcPct val="150000"/>
              </a:lnSpc>
              <a:buFont typeface="Wingdings" panose="05000000000000000000" pitchFamily="2" charset="2"/>
              <a:buChar char="Ø"/>
            </a:pPr>
            <a:r>
              <a:rPr lang="en-US" dirty="0"/>
              <a:t>Kapazität in kWh. Gespeicherte Energie</a:t>
            </a:r>
          </a:p>
          <a:p>
            <a:pPr marL="742950" lvl="1" indent="-285750">
              <a:lnSpc>
                <a:spcPct val="150000"/>
              </a:lnSpc>
              <a:buFont typeface="Wingdings" panose="05000000000000000000" pitchFamily="2" charset="2"/>
              <a:buChar char="Ø"/>
            </a:pPr>
            <a:r>
              <a:rPr lang="en-US" dirty="0"/>
              <a:t>Energie=Nennspannung * Nennleistung</a:t>
            </a:r>
          </a:p>
          <a:p>
            <a:pPr marL="742950" lvl="1" indent="-285750">
              <a:lnSpc>
                <a:spcPct val="150000"/>
              </a:lnSpc>
              <a:buFont typeface="Wingdings" panose="05000000000000000000" pitchFamily="2" charset="2"/>
              <a:buChar char="Ø"/>
            </a:pPr>
            <a:r>
              <a:rPr lang="en-US" dirty="0"/>
              <a:t>Z.B. 24V * 800 Ah= 19,2 kWh</a:t>
            </a:r>
          </a:p>
          <a:p>
            <a:pPr marL="742950" lvl="1" indent="-285750">
              <a:lnSpc>
                <a:spcPct val="150000"/>
              </a:lnSpc>
              <a:buFont typeface="Wingdings" panose="05000000000000000000" pitchFamily="2" charset="2"/>
              <a:buChar char="Ø"/>
            </a:pPr>
            <a:r>
              <a:rPr lang="en-US" dirty="0"/>
              <a:t>Aber auch 48V*400 Ah=19,2 kWh.</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1928802"/>
            <a:ext cx="3275856" cy="2183904"/>
          </a:xfrm>
          <a:prstGeom prst="rect">
            <a:avLst/>
          </a:prstGeom>
        </p:spPr>
      </p:pic>
    </p:spTree>
    <p:extLst>
      <p:ext uri="{BB962C8B-B14F-4D97-AF65-F5344CB8AC3E}">
        <p14:creationId xmlns:p14="http://schemas.microsoft.com/office/powerpoint/2010/main" val="48298131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6190</Words>
  <Application>Microsoft Office PowerPoint</Application>
  <PresentationFormat>Bildschirmpräsentation (4:3)</PresentationFormat>
  <Paragraphs>677</Paragraphs>
  <Slides>27</Slides>
  <Notes>25</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27</vt:i4>
      </vt:variant>
    </vt:vector>
  </HeadingPairs>
  <TitlesOfParts>
    <vt:vector size="31" baseType="lpstr">
      <vt:lpstr>Arial</vt:lpstr>
      <vt:lpstr>Calibri</vt:lpstr>
      <vt:lpstr>Wingdings</vt:lpstr>
      <vt:lpstr>2_Office Theme</vt:lpstr>
      <vt:lpstr>MODUL 2: PHOTOVOLTAIKANLAGEN</vt:lpstr>
      <vt:lpstr>Modulziele</vt:lpstr>
      <vt:lpstr>Photovoltaische 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Photovoltaikanlagen Verstehen von netzfernen PV-Systemen mit oder ohne Batteriespeicher</vt:lpstr>
      <vt:lpstr>Modulziele</vt:lpstr>
      <vt:lpstr>Vielen Dank für Ihre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Jolanda Kaufhold</cp:lastModifiedBy>
  <cp:revision>176</cp:revision>
  <dcterms:created xsi:type="dcterms:W3CDTF">2017-12-11T10:59:29Z</dcterms:created>
  <dcterms:modified xsi:type="dcterms:W3CDTF">2019-12-20T13:44:30Z</dcterms:modified>
</cp:coreProperties>
</file>