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9"/>
  </p:notesMasterIdLst>
  <p:sldIdLst>
    <p:sldId id="256" r:id="rId2"/>
    <p:sldId id="320" r:id="rId3"/>
    <p:sldId id="296" r:id="rId4"/>
    <p:sldId id="319" r:id="rId5"/>
    <p:sldId id="297" r:id="rId6"/>
    <p:sldId id="311" r:id="rId7"/>
    <p:sldId id="298" r:id="rId8"/>
    <p:sldId id="312" r:id="rId9"/>
    <p:sldId id="315" r:id="rId10"/>
    <p:sldId id="316" r:id="rId11"/>
    <p:sldId id="317" r:id="rId12"/>
    <p:sldId id="318" r:id="rId13"/>
    <p:sldId id="313" r:id="rId14"/>
    <p:sldId id="302" r:id="rId15"/>
    <p:sldId id="303" r:id="rId16"/>
    <p:sldId id="299" r:id="rId17"/>
    <p:sldId id="304" r:id="rId18"/>
    <p:sldId id="300" r:id="rId19"/>
    <p:sldId id="314" r:id="rId20"/>
    <p:sldId id="308" r:id="rId21"/>
    <p:sldId id="307" r:id="rId22"/>
    <p:sldId id="305" r:id="rId23"/>
    <p:sldId id="301" r:id="rId24"/>
    <p:sldId id="309" r:id="rId25"/>
    <p:sldId id="310" r:id="rId26"/>
    <p:sldId id="321" r:id="rId27"/>
    <p:sldId id="260" r:id="rId28"/>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8441063-BA5F-4D52-A9D2-7C85E6D55761}" v="626" dt="2018-06-26T08:19:55.167"/>
  </p1510:revLst>
</p1510:revInfo>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044" autoAdjust="0"/>
    <p:restoredTop sz="95422" autoAdjust="0"/>
  </p:normalViewPr>
  <p:slideViewPr>
    <p:cSldViewPr>
      <p:cViewPr varScale="1">
        <p:scale>
          <a:sx n="68" d="100"/>
          <a:sy n="68" d="100"/>
        </p:scale>
        <p:origin x="48" y="24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35"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vromatakis Fotis" userId="a6ef4cf0-9603-460e-a4b0-47154e907176" providerId="ADAL" clId="{55541574-7597-4AFF-9B56-DEA7C40AC2F3}"/>
    <pc:docChg chg="delSld modSld">
      <pc:chgData name="Mavromatakis Fotis" userId="a6ef4cf0-9603-460e-a4b0-47154e907176" providerId="ADAL" clId="{55541574-7597-4AFF-9B56-DEA7C40AC2F3}" dt="2018-05-16T08:02:45.930" v="73" actId="1035"/>
      <pc:docMkLst>
        <pc:docMk/>
      </pc:docMkLst>
    </pc:docChg>
  </pc:docChgLst>
  <pc:docChgLst>
    <pc:chgData name="Mavromatakis Fotis" userId="a6ef4cf0-9603-460e-a4b0-47154e907176" providerId="ADAL" clId="{E331FCED-65FC-41C2-A085-B1077377B4FE}"/>
    <pc:docChg chg="custSel addSld delSld modSld">
      <pc:chgData name="Mavromatakis Fotis" userId="a6ef4cf0-9603-460e-a4b0-47154e907176" providerId="ADAL" clId="{E331FCED-65FC-41C2-A085-B1077377B4FE}" dt="2018-06-19T05:52:00.752" v="11"/>
      <pc:docMkLst>
        <pc:docMk/>
      </pc:docMkLst>
      <pc:sldChg chg="modSp">
        <pc:chgData name="Mavromatakis Fotis" userId="a6ef4cf0-9603-460e-a4b0-47154e907176" providerId="ADAL" clId="{E331FCED-65FC-41C2-A085-B1077377B4FE}" dt="2018-06-19T05:44:04.200" v="7" actId="14100"/>
        <pc:sldMkLst>
          <pc:docMk/>
          <pc:sldMk cId="3284759155" sldId="296"/>
        </pc:sldMkLst>
        <pc:spChg chg="mod">
          <ac:chgData name="Mavromatakis Fotis" userId="a6ef4cf0-9603-460e-a4b0-47154e907176" providerId="ADAL" clId="{E331FCED-65FC-41C2-A085-B1077377B4FE}" dt="2018-06-19T05:44:04.200" v="7" actId="14100"/>
          <ac:spMkLst>
            <pc:docMk/>
            <pc:sldMk cId="3284759155" sldId="296"/>
            <ac:spMk id="2" creationId="{00000000-0000-0000-0000-000000000000}"/>
          </ac:spMkLst>
        </pc:spChg>
      </pc:sldChg>
    </pc:docChg>
  </pc:docChgLst>
  <pc:docChgLst>
    <pc:chgData name="Mavromatakis Fotis" userId="a6ef4cf0-9603-460e-a4b0-47154e907176" providerId="ADAL" clId="{78441063-BA5F-4D52-A9D2-7C85E6D55761}"/>
    <pc:docChg chg="custSel addSld modSld">
      <pc:chgData name="Mavromatakis Fotis" userId="a6ef4cf0-9603-460e-a4b0-47154e907176" providerId="ADAL" clId="{78441063-BA5F-4D52-A9D2-7C85E6D55761}" dt="2018-06-26T08:19:55.167" v="625" actId="15"/>
      <pc:docMkLst>
        <pc:docMk/>
      </pc:docMkLst>
      <pc:sldChg chg="modSp">
        <pc:chgData name="Mavromatakis Fotis" userId="a6ef4cf0-9603-460e-a4b0-47154e907176" providerId="ADAL" clId="{78441063-BA5F-4D52-A9D2-7C85E6D55761}" dt="2018-06-26T08:03:55.206" v="192" actId="20577"/>
        <pc:sldMkLst>
          <pc:docMk/>
          <pc:sldMk cId="1616535769" sldId="297"/>
        </pc:sldMkLst>
        <pc:spChg chg="mod">
          <ac:chgData name="Mavromatakis Fotis" userId="a6ef4cf0-9603-460e-a4b0-47154e907176" providerId="ADAL" clId="{78441063-BA5F-4D52-A9D2-7C85E6D55761}" dt="2018-06-26T08:03:55.206" v="192" actId="20577"/>
          <ac:spMkLst>
            <pc:docMk/>
            <pc:sldMk cId="1616535769" sldId="297"/>
            <ac:spMk id="2" creationId="{00000000-0000-0000-0000-000000000000}"/>
          </ac:spMkLst>
        </pc:spChg>
      </pc:sldChg>
      <pc:sldChg chg="modSp">
        <pc:chgData name="Mavromatakis Fotis" userId="a6ef4cf0-9603-460e-a4b0-47154e907176" providerId="ADAL" clId="{78441063-BA5F-4D52-A9D2-7C85E6D55761}" dt="2018-06-26T08:08:54.767" v="254" actId="20577"/>
        <pc:sldMkLst>
          <pc:docMk/>
          <pc:sldMk cId="699849082" sldId="298"/>
        </pc:sldMkLst>
        <pc:spChg chg="mod">
          <ac:chgData name="Mavromatakis Fotis" userId="a6ef4cf0-9603-460e-a4b0-47154e907176" providerId="ADAL" clId="{78441063-BA5F-4D52-A9D2-7C85E6D55761}" dt="2018-06-26T08:08:54.767" v="254" actId="20577"/>
          <ac:spMkLst>
            <pc:docMk/>
            <pc:sldMk cId="699849082" sldId="298"/>
            <ac:spMk id="2" creationId="{00000000-0000-0000-0000-000000000000}"/>
          </ac:spMkLst>
        </pc:spChg>
        <pc:spChg chg="mod">
          <ac:chgData name="Mavromatakis Fotis" userId="a6ef4cf0-9603-460e-a4b0-47154e907176" providerId="ADAL" clId="{78441063-BA5F-4D52-A9D2-7C85E6D55761}" dt="2018-06-26T08:08:29.002" v="199" actId="20577"/>
          <ac:spMkLst>
            <pc:docMk/>
            <pc:sldMk cId="699849082" sldId="298"/>
            <ac:spMk id="5" creationId="{00000000-0000-0000-0000-000000000000}"/>
          </ac:spMkLst>
        </pc:spChg>
      </pc:sldChg>
      <pc:sldChg chg="modSp">
        <pc:chgData name="Mavromatakis Fotis" userId="a6ef4cf0-9603-460e-a4b0-47154e907176" providerId="ADAL" clId="{78441063-BA5F-4D52-A9D2-7C85E6D55761}" dt="2018-06-26T08:18:09.567" v="587" actId="20577"/>
        <pc:sldMkLst>
          <pc:docMk/>
          <pc:sldMk cId="2772580998" sldId="299"/>
        </pc:sldMkLst>
        <pc:spChg chg="mod">
          <ac:chgData name="Mavromatakis Fotis" userId="a6ef4cf0-9603-460e-a4b0-47154e907176" providerId="ADAL" clId="{78441063-BA5F-4D52-A9D2-7C85E6D55761}" dt="2018-06-26T08:18:09.567" v="587" actId="20577"/>
          <ac:spMkLst>
            <pc:docMk/>
            <pc:sldMk cId="2772580998" sldId="299"/>
            <ac:spMk id="2" creationId="{00000000-0000-0000-0000-000000000000}"/>
          </ac:spMkLst>
        </pc:spChg>
        <pc:spChg chg="mod">
          <ac:chgData name="Mavromatakis Fotis" userId="a6ef4cf0-9603-460e-a4b0-47154e907176" providerId="ADAL" clId="{78441063-BA5F-4D52-A9D2-7C85E6D55761}" dt="2018-06-26T08:16:00.685" v="441" actId="20577"/>
          <ac:spMkLst>
            <pc:docMk/>
            <pc:sldMk cId="2772580998" sldId="299"/>
            <ac:spMk id="5" creationId="{00000000-0000-0000-0000-000000000000}"/>
          </ac:spMkLst>
        </pc:spChg>
      </pc:sldChg>
      <pc:sldChg chg="modSp add">
        <pc:chgData name="Mavromatakis Fotis" userId="a6ef4cf0-9603-460e-a4b0-47154e907176" providerId="ADAL" clId="{78441063-BA5F-4D52-A9D2-7C85E6D55761}" dt="2018-06-26T08:14:59.942" v="385" actId="20577"/>
        <pc:sldMkLst>
          <pc:docMk/>
          <pc:sldMk cId="1257047568" sldId="302"/>
        </pc:sldMkLst>
        <pc:spChg chg="mod">
          <ac:chgData name="Mavromatakis Fotis" userId="a6ef4cf0-9603-460e-a4b0-47154e907176" providerId="ADAL" clId="{78441063-BA5F-4D52-A9D2-7C85E6D55761}" dt="2018-06-26T08:14:59.942" v="385" actId="20577"/>
          <ac:spMkLst>
            <pc:docMk/>
            <pc:sldMk cId="1257047568" sldId="302"/>
            <ac:spMk id="2" creationId="{00000000-0000-0000-0000-000000000000}"/>
          </ac:spMkLst>
        </pc:spChg>
      </pc:sldChg>
      <pc:sldChg chg="modSp add">
        <pc:chgData name="Mavromatakis Fotis" userId="a6ef4cf0-9603-460e-a4b0-47154e907176" providerId="ADAL" clId="{78441063-BA5F-4D52-A9D2-7C85E6D55761}" dt="2018-06-26T08:15:12.996" v="412" actId="20577"/>
        <pc:sldMkLst>
          <pc:docMk/>
          <pc:sldMk cId="1657785221" sldId="303"/>
        </pc:sldMkLst>
        <pc:spChg chg="mod">
          <ac:chgData name="Mavromatakis Fotis" userId="a6ef4cf0-9603-460e-a4b0-47154e907176" providerId="ADAL" clId="{78441063-BA5F-4D52-A9D2-7C85E6D55761}" dt="2018-06-26T08:15:12.996" v="412" actId="20577"/>
          <ac:spMkLst>
            <pc:docMk/>
            <pc:sldMk cId="1657785221" sldId="303"/>
            <ac:spMk id="2" creationId="{00000000-0000-0000-0000-000000000000}"/>
          </ac:spMkLst>
        </pc:spChg>
      </pc:sldChg>
      <pc:sldChg chg="modSp add">
        <pc:chgData name="Mavromatakis Fotis" userId="a6ef4cf0-9603-460e-a4b0-47154e907176" providerId="ADAL" clId="{78441063-BA5F-4D52-A9D2-7C85E6D55761}" dt="2018-06-26T08:19:55.167" v="625" actId="15"/>
        <pc:sldMkLst>
          <pc:docMk/>
          <pc:sldMk cId="1703027777" sldId="304"/>
        </pc:sldMkLst>
        <pc:spChg chg="mod">
          <ac:chgData name="Mavromatakis Fotis" userId="a6ef4cf0-9603-460e-a4b0-47154e907176" providerId="ADAL" clId="{78441063-BA5F-4D52-A9D2-7C85E6D55761}" dt="2018-06-26T08:19:55.167" v="625" actId="15"/>
          <ac:spMkLst>
            <pc:docMk/>
            <pc:sldMk cId="1703027777" sldId="304"/>
            <ac:spMk id="2" creationId="{00000000-0000-0000-0000-000000000000}"/>
          </ac:spMkLst>
        </pc:spChg>
        <pc:spChg chg="mod">
          <ac:chgData name="Mavromatakis Fotis" userId="a6ef4cf0-9603-460e-a4b0-47154e907176" providerId="ADAL" clId="{78441063-BA5F-4D52-A9D2-7C85E6D55761}" dt="2018-06-26T08:18:18.319" v="595" actId="20577"/>
          <ac:spMkLst>
            <pc:docMk/>
            <pc:sldMk cId="1703027777" sldId="304"/>
            <ac:spMk id="5"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2C10A0-F87B-4BFF-AD3A-8310E448460F}" type="datetimeFigureOut">
              <a:rPr lang="el-GR" smtClean="0"/>
              <a:pPr/>
              <a:t>20/12/2019</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a:t>Kλικ για επεξεργασία επεξεργασία των στυλ στυλ του του υποδείγματος</a:t>
            </a:r>
          </a:p>
          <a:p>
            <a:pPr lvl="1"/>
            <a:r>
              <a:rPr lang="el-GR"/>
              <a:t>Δεύτερου επιπέδου</a:t>
            </a:r>
          </a:p>
          <a:p>
            <a:pPr lvl="2"/>
            <a:r>
              <a:rPr lang="el-GR"/>
              <a:t>Τρίτου επιπέδου επιπέδου</a:t>
            </a:r>
          </a:p>
          <a:p>
            <a:pPr lvl="3"/>
            <a:r>
              <a:rPr lang="el-GR"/>
              <a:t>Τέταρτου επιπέδου</a:t>
            </a:r>
          </a:p>
          <a:p>
            <a:pPr lvl="4"/>
            <a:r>
              <a:rPr lang="el-GR"/>
              <a:t>Πέμπτου επιπέδου</a:t>
            </a: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51933F7-9C1D-42A8-B27F-F697341C8CBF}" type="slidenum">
              <a:rPr lang="el-GR" smtClean="0"/>
              <a:pPr/>
              <a:t>‹Nr.›</a:t>
            </a:fld>
            <a:endParaRPr lang="el-GR"/>
          </a:p>
        </p:txBody>
      </p:sp>
    </p:spTree>
    <p:extLst>
      <p:ext uri="{BB962C8B-B14F-4D97-AF65-F5344CB8AC3E}">
        <p14:creationId xmlns:p14="http://schemas.microsoft.com/office/powerpoint/2010/main" val="21955138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fontScale="92500" lnSpcReduction="10000"/>
          </a:bodyPr>
          <a:lstStyle/>
          <a:p>
            <a:r>
              <a:rPr lang="en-US" u="sng" dirty="0"/>
              <a:t>Richtlinien für den Trainer</a:t>
            </a:r>
          </a:p>
          <a:p>
            <a:endParaRPr lang="el-GR" dirty="0"/>
          </a:p>
          <a:p>
            <a:r>
              <a:rPr lang="en-US" dirty="0"/>
              <a:t>Diese ppt-Datei ist eine Vorlage, die von den Anbietern der beruflichen Bildung verwendet werden kann, damit sie das Trainingsmaterial vorbereiten können. </a:t>
            </a:r>
          </a:p>
          <a:p>
            <a:endParaRPr lang="el-GR" dirty="0"/>
          </a:p>
          <a:p>
            <a:r>
              <a:rPr lang="en-US" dirty="0"/>
              <a:t>Wir empfehlen </a:t>
            </a:r>
            <a:r>
              <a:rPr lang="en-US" b="1" dirty="0"/>
              <a:t>30 bis 40.</a:t>
            </a:r>
            <a:r>
              <a:rPr lang="en-US" b="1" dirty="0" err="1"/>
              <a:t> ppt</a:t>
            </a:r>
            <a:r>
              <a:rPr lang="en-US" b="1" dirty="0"/>
              <a:t> Folien </a:t>
            </a:r>
            <a:r>
              <a:rPr lang="en-US" dirty="0"/>
              <a:t>für eine (1) Stunde des Trainingsprogramms.</a:t>
            </a:r>
            <a:endParaRPr lang="el-GR" dirty="0"/>
          </a:p>
          <a:p>
            <a:endParaRPr lang="en-US" dirty="0"/>
          </a:p>
          <a:p>
            <a:r>
              <a:rPr lang="en-US" dirty="0"/>
              <a:t>Es gibt 3 </a:t>
            </a:r>
            <a:r>
              <a:rPr lang="en-US" u="sng" dirty="0"/>
              <a:t>vordefinierte Folien, die </a:t>
            </a:r>
            <a:r>
              <a:rPr lang="en-US" dirty="0"/>
              <a:t>von Ihnen ausgefüllt werden müssen, mit den Titeln "</a:t>
            </a:r>
            <a:r>
              <a:rPr lang="en-US" b="1" dirty="0"/>
              <a:t>Modulziele</a:t>
            </a:r>
            <a:r>
              <a:rPr lang="en-US" dirty="0"/>
              <a:t>", "</a:t>
            </a:r>
            <a:r>
              <a:rPr lang="en-US" b="1" dirty="0"/>
              <a:t>Schlussfolgerung</a:t>
            </a:r>
            <a:r>
              <a:rPr lang="en-US" dirty="0"/>
              <a:t>", "</a:t>
            </a:r>
            <a:r>
              <a:rPr lang="en-US" b="1" dirty="0"/>
              <a:t>Ende des Moduls</a:t>
            </a:r>
            <a:r>
              <a:rPr lang="en-US" dirty="0"/>
              <a:t>".</a:t>
            </a:r>
            <a:endParaRPr lang="el-GR" dirty="0"/>
          </a:p>
          <a:p>
            <a:endParaRPr lang="en-US" dirty="0"/>
          </a:p>
          <a:p>
            <a:pPr lvl="0"/>
            <a:r>
              <a:rPr lang="en-US" dirty="0"/>
              <a:t>Das Material sollte in einem bearbeitbaren Format gesendet werden.</a:t>
            </a:r>
            <a:endParaRPr lang="el-GR" dirty="0"/>
          </a:p>
          <a:p>
            <a:pPr lvl="0"/>
            <a:endParaRPr lang="en-US" dirty="0"/>
          </a:p>
          <a:p>
            <a:pPr lvl="0">
              <a:buFont typeface="Wingdings" pitchFamily="2" charset="2"/>
              <a:buChar char="§"/>
            </a:pPr>
            <a:r>
              <a:rPr lang="en-US" dirty="0"/>
              <a:t>Empfohlene Schriftart: Arial</a:t>
            </a:r>
            <a:endParaRPr lang="el-GR" dirty="0"/>
          </a:p>
          <a:p>
            <a:pPr lvl="0">
              <a:buFont typeface="Wingdings" pitchFamily="2" charset="2"/>
              <a:buChar char="§"/>
            </a:pPr>
            <a:r>
              <a:rPr lang="en-US" dirty="0"/>
              <a:t>Erforderliche Schriftgröße: 16</a:t>
            </a:r>
            <a:endParaRPr lang="el-GR" dirty="0"/>
          </a:p>
          <a:p>
            <a:pPr lvl="0">
              <a:buFont typeface="Wingdings" pitchFamily="2" charset="2"/>
              <a:buChar char="§"/>
            </a:pPr>
            <a:r>
              <a:rPr lang="en-US" dirty="0"/>
              <a:t>Empfohlener Zeilenabstand: 1,5</a:t>
            </a:r>
            <a:endParaRPr lang="el-GR" dirty="0"/>
          </a:p>
          <a:p>
            <a:pPr lvl="0">
              <a:buFont typeface="Wingdings" pitchFamily="2" charset="2"/>
              <a:buChar char="§"/>
            </a:pPr>
            <a:r>
              <a:rPr lang="en-US" dirty="0"/>
              <a:t>Die ppt/pptx-Datei sollte eine klare Struktur und definierte Einheiten sowie eindeutige Slide-Titel aufweisen.</a:t>
            </a:r>
            <a:endParaRPr lang="el-GR" dirty="0"/>
          </a:p>
          <a:p>
            <a:pPr lvl="0">
              <a:buFont typeface="Wingdings" pitchFamily="2" charset="2"/>
              <a:buChar char="§"/>
            </a:pPr>
            <a:r>
              <a:rPr lang="en-US" dirty="0" err="1"/>
              <a:t>ppt/pptx</a:t>
            </a:r>
            <a:r>
              <a:rPr lang="en-US" dirty="0"/>
              <a:t> Folieninhalte sollten die vordefinierten Ränder nicht überschreiten.</a:t>
            </a:r>
            <a:endParaRPr lang="el-GR" dirty="0"/>
          </a:p>
          <a:p>
            <a:pPr lvl="0">
              <a:buFont typeface="Wingdings" pitchFamily="2" charset="2"/>
              <a:buChar char="§"/>
            </a:pPr>
            <a:r>
              <a:rPr lang="en-US" dirty="0"/>
              <a:t>Bilder, Diagramme usw. sollten mit einer Beschreibung versehen sein.</a:t>
            </a:r>
            <a:endParaRPr lang="el-GR" dirty="0"/>
          </a:p>
          <a:p>
            <a:pPr lvl="0">
              <a:buFont typeface="Wingdings" pitchFamily="2" charset="2"/>
              <a:buChar char="§"/>
            </a:pPr>
            <a:r>
              <a:rPr lang="en-US" dirty="0"/>
              <a:t>Wenn Sie Verständnisfragen (Multiple Choice, Multiple Response, True/False, Matching etc.) einbeziehen möchten, um das Verständnis der Theorie zu verbessern, sollten Sie diese in der ppt/pptx-Datei einbinden.</a:t>
            </a:r>
            <a:endParaRPr lang="el-GR" dirty="0"/>
          </a:p>
          <a:p>
            <a:pPr lvl="0">
              <a:buFont typeface="Wingdings" pitchFamily="2" charset="2"/>
              <a:buChar char="§"/>
            </a:pPr>
            <a:r>
              <a:rPr lang="en-US" dirty="0"/>
              <a:t>Fragen, die für die Selbsteinschätzung und abschließende Beurteilungsaufgaben verwendet werden, sollten einem vordefinierten Format folgen, das von SQLearn in einer xls-Datei gesendet wird.</a:t>
            </a:r>
            <a:endParaRPr lang="el-GR" dirty="0"/>
          </a:p>
          <a:p>
            <a:endParaRPr lang="el-GR" dirty="0"/>
          </a:p>
        </p:txBody>
      </p:sp>
      <p:sp>
        <p:nvSpPr>
          <p:cNvPr id="4" name="3 - Θέση αριθμού διαφάνειας"/>
          <p:cNvSpPr>
            <a:spLocks noGrp="1"/>
          </p:cNvSpPr>
          <p:nvPr>
            <p:ph type="sldNum" sz="quarter" idx="10"/>
          </p:nvPr>
        </p:nvSpPr>
        <p:spPr/>
        <p:txBody>
          <a:bodyPr/>
          <a:lstStyle/>
          <a:p>
            <a:fld id="{D51933F7-9C1D-42A8-B27F-F697341C8CBF}" type="slidenum">
              <a:rPr lang="el-GR" smtClean="0"/>
              <a:pPr/>
              <a:t>2</a:t>
            </a:fld>
            <a:endParaRPr lang="el-GR"/>
          </a:p>
        </p:txBody>
      </p:sp>
    </p:spTree>
    <p:extLst>
      <p:ext uri="{BB962C8B-B14F-4D97-AF65-F5344CB8AC3E}">
        <p14:creationId xmlns:p14="http://schemas.microsoft.com/office/powerpoint/2010/main" val="514045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fontScale="92500" lnSpcReduction="10000"/>
          </a:bodyPr>
          <a:lstStyle/>
          <a:p>
            <a:r>
              <a:rPr lang="en-US" sz="1200" u="sng" kern="1200" dirty="0">
                <a:solidFill>
                  <a:schemeClr val="tx1"/>
                </a:solidFill>
                <a:latin typeface="+mn-lt"/>
                <a:ea typeface="+mn-ea"/>
                <a:cs typeface="+mn-cs"/>
              </a:rPr>
              <a:t>Richtlinien für den Trainer</a:t>
            </a:r>
          </a:p>
          <a:p>
            <a:endParaRPr lang="el-GR" sz="1200" kern="1200" dirty="0">
              <a:solidFill>
                <a:schemeClr val="tx1"/>
              </a:solidFill>
              <a:latin typeface="+mn-lt"/>
              <a:ea typeface="+mn-ea"/>
              <a:cs typeface="+mn-cs"/>
            </a:endParaRPr>
          </a:p>
          <a:p>
            <a:r>
              <a:rPr lang="en-US" sz="1200" kern="1200" dirty="0">
                <a:solidFill>
                  <a:schemeClr val="tx1"/>
                </a:solidFill>
                <a:latin typeface="+mn-lt"/>
                <a:ea typeface="+mn-ea"/>
                <a:cs typeface="+mn-cs"/>
              </a:rPr>
              <a:t>Diese ppt-Datei ist eine Vorlage, die von den</a:t>
            </a:r>
            <a:r>
              <a:rPr lang="en-US" sz="1200" kern="1200" baseline="0" dirty="0">
                <a:solidFill>
                  <a:schemeClr val="tx1"/>
                </a:solidFill>
                <a:latin typeface="+mn-lt"/>
                <a:ea typeface="+mn-ea"/>
                <a:cs typeface="+mn-cs"/>
              </a:rPr>
              <a:t> Anbietern der beruflichen Bildung </a:t>
            </a:r>
            <a:r>
              <a:rPr lang="en-US" sz="1200" kern="1200" dirty="0">
                <a:solidFill>
                  <a:schemeClr val="tx1"/>
                </a:solidFill>
                <a:latin typeface="+mn-lt"/>
                <a:ea typeface="+mn-ea"/>
                <a:cs typeface="+mn-cs"/>
              </a:rPr>
              <a:t>verwendet werden kann, damit</a:t>
            </a:r>
            <a:r>
              <a:rPr lang="en-US" sz="1200" kern="1200" baseline="0" dirty="0">
                <a:solidFill>
                  <a:schemeClr val="tx1"/>
                </a:solidFill>
                <a:latin typeface="+mn-lt"/>
                <a:ea typeface="+mn-ea"/>
                <a:cs typeface="+mn-cs"/>
              </a:rPr>
              <a:t> sie das Trainingsmaterial vorbereiten können. </a:t>
            </a:r>
            <a:endParaRPr lang="en-US" sz="1200" kern="1200" dirty="0">
              <a:solidFill>
                <a:schemeClr val="tx1"/>
              </a:solidFill>
              <a:latin typeface="+mn-lt"/>
              <a:ea typeface="+mn-ea"/>
              <a:cs typeface="+mn-cs"/>
            </a:endParaRPr>
          </a:p>
          <a:p>
            <a:endParaRPr lang="el-GR" sz="1200" kern="1200" dirty="0">
              <a:solidFill>
                <a:schemeClr val="tx1"/>
              </a:solidFill>
              <a:latin typeface="+mn-lt"/>
              <a:ea typeface="+mn-ea"/>
              <a:cs typeface="+mn-cs"/>
            </a:endParaRPr>
          </a:p>
          <a:p>
            <a:r>
              <a:rPr lang="en-US" sz="1200" kern="1200" dirty="0">
                <a:solidFill>
                  <a:schemeClr val="tx1"/>
                </a:solidFill>
                <a:latin typeface="+mn-lt"/>
                <a:ea typeface="+mn-ea"/>
                <a:cs typeface="+mn-cs"/>
              </a:rPr>
              <a:t>Wir empfehlen </a:t>
            </a:r>
            <a:r>
              <a:rPr lang="en-US" sz="1200" b="1" kern="1200" dirty="0">
                <a:solidFill>
                  <a:schemeClr val="tx1"/>
                </a:solidFill>
                <a:latin typeface="+mn-lt"/>
                <a:ea typeface="+mn-ea"/>
                <a:cs typeface="+mn-cs"/>
              </a:rPr>
              <a:t>30 bis 40.</a:t>
            </a:r>
            <a:r>
              <a:rPr lang="en-US" sz="1200" b="1" kern="1200" dirty="0" err="1">
                <a:solidFill>
                  <a:schemeClr val="tx1"/>
                </a:solidFill>
                <a:latin typeface="+mn-lt"/>
                <a:ea typeface="+mn-ea"/>
                <a:cs typeface="+mn-cs"/>
              </a:rPr>
              <a:t> ppt</a:t>
            </a:r>
            <a:r>
              <a:rPr lang="en-US" sz="1200" b="1" kern="1200" dirty="0">
                <a:solidFill>
                  <a:schemeClr val="tx1"/>
                </a:solidFill>
                <a:latin typeface="+mn-lt"/>
                <a:ea typeface="+mn-ea"/>
                <a:cs typeface="+mn-cs"/>
              </a:rPr>
              <a:t> Folien </a:t>
            </a:r>
            <a:r>
              <a:rPr lang="en-US" sz="1200" kern="1200" dirty="0">
                <a:solidFill>
                  <a:schemeClr val="tx1"/>
                </a:solidFill>
                <a:latin typeface="+mn-lt"/>
                <a:ea typeface="+mn-ea"/>
                <a:cs typeface="+mn-cs"/>
              </a:rPr>
              <a:t>für eine (1</a:t>
            </a:r>
            <a:r>
              <a:rPr lang="en-US" sz="1200" kern="1200">
                <a:solidFill>
                  <a:schemeClr val="tx1"/>
                </a:solidFill>
                <a:latin typeface="+mn-lt"/>
                <a:ea typeface="+mn-ea"/>
                <a:cs typeface="+mn-cs"/>
              </a:rPr>
              <a:t>) Stunde </a:t>
            </a:r>
            <a:r>
              <a:rPr lang="en-US" sz="1200" kern="1200" dirty="0">
                <a:solidFill>
                  <a:schemeClr val="tx1"/>
                </a:solidFill>
                <a:latin typeface="+mn-lt"/>
                <a:ea typeface="+mn-ea"/>
                <a:cs typeface="+mn-cs"/>
              </a:rPr>
              <a:t>des Trainingsprogramms. </a:t>
            </a:r>
            <a:endParaRPr lang="el-GR" sz="1200" kern="1200" dirty="0">
              <a:solidFill>
                <a:schemeClr val="tx1"/>
              </a:solidFill>
              <a:latin typeface="+mn-lt"/>
              <a:ea typeface="+mn-ea"/>
              <a:cs typeface="+mn-cs"/>
            </a:endParaRP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Es gibt 3 </a:t>
            </a:r>
            <a:r>
              <a:rPr lang="en-US" sz="1200" u="sng" kern="1200" dirty="0">
                <a:solidFill>
                  <a:schemeClr val="tx1"/>
                </a:solidFill>
                <a:latin typeface="+mn-lt"/>
                <a:ea typeface="+mn-ea"/>
                <a:cs typeface="+mn-cs"/>
              </a:rPr>
              <a:t>vordefinierte Folien, die </a:t>
            </a:r>
            <a:r>
              <a:rPr lang="en-US" sz="1200" kern="1200" dirty="0">
                <a:solidFill>
                  <a:schemeClr val="tx1"/>
                </a:solidFill>
                <a:latin typeface="+mn-lt"/>
                <a:ea typeface="+mn-ea"/>
                <a:cs typeface="+mn-cs"/>
              </a:rPr>
              <a:t>von Ihnen ausgefüllt werden müssen, mit den Titeln "</a:t>
            </a:r>
            <a:r>
              <a:rPr lang="en-US" sz="1200" b="1" kern="1200" dirty="0">
                <a:solidFill>
                  <a:schemeClr val="tx1"/>
                </a:solidFill>
                <a:latin typeface="+mn-lt"/>
                <a:ea typeface="+mn-ea"/>
                <a:cs typeface="+mn-cs"/>
              </a:rPr>
              <a:t>Modulziele</a:t>
            </a:r>
            <a:r>
              <a:rPr lang="en-US" sz="1200" kern="1200" dirty="0">
                <a:solidFill>
                  <a:schemeClr val="tx1"/>
                </a:solidFill>
                <a:latin typeface="+mn-lt"/>
                <a:ea typeface="+mn-ea"/>
                <a:cs typeface="+mn-cs"/>
              </a:rPr>
              <a:t>", "</a:t>
            </a:r>
            <a:r>
              <a:rPr lang="en-US" sz="1200" b="1" kern="1200" dirty="0">
                <a:solidFill>
                  <a:schemeClr val="tx1"/>
                </a:solidFill>
                <a:latin typeface="+mn-lt"/>
                <a:ea typeface="+mn-ea"/>
                <a:cs typeface="+mn-cs"/>
              </a:rPr>
              <a:t>Schlussfolgerung</a:t>
            </a:r>
            <a:r>
              <a:rPr lang="en-US" sz="1200" kern="1200" dirty="0">
                <a:solidFill>
                  <a:schemeClr val="tx1"/>
                </a:solidFill>
                <a:latin typeface="+mn-lt"/>
                <a:ea typeface="+mn-ea"/>
                <a:cs typeface="+mn-cs"/>
              </a:rPr>
              <a:t>", "</a:t>
            </a:r>
            <a:r>
              <a:rPr lang="en-US" sz="1200" b="1" kern="1200" dirty="0">
                <a:solidFill>
                  <a:schemeClr val="tx1"/>
                </a:solidFill>
                <a:latin typeface="+mn-lt"/>
                <a:ea typeface="+mn-ea"/>
                <a:cs typeface="+mn-cs"/>
              </a:rPr>
              <a:t>Ende des Moduls</a:t>
            </a:r>
            <a:r>
              <a:rPr lang="en-US" sz="1200" kern="1200" dirty="0">
                <a:solidFill>
                  <a:schemeClr val="tx1"/>
                </a:solidFill>
                <a:latin typeface="+mn-lt"/>
                <a:ea typeface="+mn-ea"/>
                <a:cs typeface="+mn-cs"/>
              </a:rPr>
              <a:t>". </a:t>
            </a:r>
            <a:endParaRPr lang="el-GR" sz="1200" kern="1200" dirty="0">
              <a:solidFill>
                <a:schemeClr val="tx1"/>
              </a:solidFill>
              <a:latin typeface="+mn-lt"/>
              <a:ea typeface="+mn-ea"/>
              <a:cs typeface="+mn-cs"/>
            </a:endParaRPr>
          </a:p>
          <a:p>
            <a:endParaRPr lang="en-US" sz="1200" kern="1200" dirty="0">
              <a:solidFill>
                <a:schemeClr val="tx1"/>
              </a:solidFill>
              <a:latin typeface="+mn-lt"/>
              <a:ea typeface="+mn-ea"/>
              <a:cs typeface="+mn-cs"/>
            </a:endParaRPr>
          </a:p>
          <a:p>
            <a:pPr lvl="0"/>
            <a:r>
              <a:rPr lang="en-US" sz="1200" kern="1200" dirty="0">
                <a:solidFill>
                  <a:schemeClr val="tx1"/>
                </a:solidFill>
                <a:latin typeface="+mn-lt"/>
                <a:ea typeface="+mn-ea"/>
                <a:cs typeface="+mn-cs"/>
              </a:rPr>
              <a:t>Das Material sollte in einem bearbeitbaren Format gesendet werden. </a:t>
            </a:r>
            <a:endParaRPr lang="el-GR" sz="1200" kern="1200" dirty="0">
              <a:solidFill>
                <a:schemeClr val="tx1"/>
              </a:solidFill>
              <a:latin typeface="+mn-lt"/>
              <a:ea typeface="+mn-ea"/>
              <a:cs typeface="+mn-cs"/>
            </a:endParaRPr>
          </a:p>
          <a:p>
            <a:pPr lvl="0"/>
            <a:endParaRPr lang="en-US"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Empfohlene Schriftart: Arial</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Erforderliche Schriftgröße: 16</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Empfohlener Zeilenabstand: 1,5</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Die ppt/pptx-Datei sollte eine klare Struktur und definierte Einheiten sowie eindeutige Slide-Titel aufweisen.</a:t>
            </a:r>
            <a:endParaRPr lang="el-GR" sz="1200" kern="1200" dirty="0">
              <a:solidFill>
                <a:schemeClr val="tx1"/>
              </a:solidFill>
              <a:latin typeface="+mn-lt"/>
              <a:ea typeface="+mn-ea"/>
              <a:cs typeface="+mn-cs"/>
            </a:endParaRPr>
          </a:p>
          <a:p>
            <a:pPr lvl="0">
              <a:buFont typeface="Wingdings" pitchFamily="2" charset="2"/>
              <a:buChar char="§"/>
            </a:pPr>
            <a:r>
              <a:rPr lang="en-US" sz="1200" kern="1200" dirty="0" err="1">
                <a:solidFill>
                  <a:schemeClr val="tx1"/>
                </a:solidFill>
                <a:latin typeface="+mn-lt"/>
                <a:ea typeface="+mn-ea"/>
                <a:cs typeface="+mn-cs"/>
              </a:rPr>
              <a:t>ppt/pptx</a:t>
            </a:r>
            <a:r>
              <a:rPr lang="en-US" sz="1200" kern="1200" dirty="0">
                <a:solidFill>
                  <a:schemeClr val="tx1"/>
                </a:solidFill>
                <a:latin typeface="+mn-lt"/>
                <a:ea typeface="+mn-ea"/>
                <a:cs typeface="+mn-cs"/>
              </a:rPr>
              <a:t> Folieninhalte sollten die vordefinierten Ränder nicht überschreiten.</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Bilder, Diagramme usw. sollten mit einer Beschreibung versehen sein.</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Wenn Sie Verständnisfragen (Multiple Choice, Multiple Response, True/False, Matching etc.) einbeziehen möchten, um das Verständnis der Theorie zu verbessern, sollten Sie diese in der ppt/pptx-Datei einbinden.</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Fragen, die für die Selbsteinschätzung und abschließende Beurteilungsaufgaben verwendet werden, sollten einem vordefinierten Format folgen, das von SQLearn in einer xls-Datei gesendet wird.</a:t>
            </a:r>
            <a:endParaRPr lang="el-GR" sz="1200" kern="1200" dirty="0">
              <a:solidFill>
                <a:schemeClr val="tx1"/>
              </a:solidFill>
              <a:latin typeface="+mn-lt"/>
              <a:ea typeface="+mn-ea"/>
              <a:cs typeface="+mn-cs"/>
            </a:endParaRPr>
          </a:p>
          <a:p>
            <a:endParaRPr lang="el-GR" dirty="0"/>
          </a:p>
        </p:txBody>
      </p:sp>
      <p:sp>
        <p:nvSpPr>
          <p:cNvPr id="4" name="3 - Θέση αριθμού διαφάνειας"/>
          <p:cNvSpPr>
            <a:spLocks noGrp="1"/>
          </p:cNvSpPr>
          <p:nvPr>
            <p:ph type="sldNum" sz="quarter" idx="10"/>
          </p:nvPr>
        </p:nvSpPr>
        <p:spPr/>
        <p:txBody>
          <a:bodyPr/>
          <a:lstStyle/>
          <a:p>
            <a:fld id="{D51933F7-9C1D-42A8-B27F-F697341C8CBF}" type="slidenum">
              <a:rPr lang="el-GR" smtClean="0"/>
              <a:pPr/>
              <a:t>11</a:t>
            </a:fld>
            <a:endParaRPr lang="el-GR"/>
          </a:p>
        </p:txBody>
      </p:sp>
    </p:spTree>
    <p:extLst>
      <p:ext uri="{BB962C8B-B14F-4D97-AF65-F5344CB8AC3E}">
        <p14:creationId xmlns:p14="http://schemas.microsoft.com/office/powerpoint/2010/main" val="13939891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fontScale="92500" lnSpcReduction="10000"/>
          </a:bodyPr>
          <a:lstStyle/>
          <a:p>
            <a:r>
              <a:rPr lang="en-US" sz="1200" u="sng" kern="1200" dirty="0">
                <a:solidFill>
                  <a:schemeClr val="tx1"/>
                </a:solidFill>
                <a:latin typeface="+mn-lt"/>
                <a:ea typeface="+mn-ea"/>
                <a:cs typeface="+mn-cs"/>
              </a:rPr>
              <a:t>Richtlinien für den Trainer</a:t>
            </a:r>
          </a:p>
          <a:p>
            <a:endParaRPr lang="el-GR" sz="1200" kern="1200" dirty="0">
              <a:solidFill>
                <a:schemeClr val="tx1"/>
              </a:solidFill>
              <a:latin typeface="+mn-lt"/>
              <a:ea typeface="+mn-ea"/>
              <a:cs typeface="+mn-cs"/>
            </a:endParaRPr>
          </a:p>
          <a:p>
            <a:r>
              <a:rPr lang="en-US" sz="1200" kern="1200" dirty="0">
                <a:solidFill>
                  <a:schemeClr val="tx1"/>
                </a:solidFill>
                <a:latin typeface="+mn-lt"/>
                <a:ea typeface="+mn-ea"/>
                <a:cs typeface="+mn-cs"/>
              </a:rPr>
              <a:t>Diese ppt-Datei ist eine Vorlage, die von den</a:t>
            </a:r>
            <a:r>
              <a:rPr lang="en-US" sz="1200" kern="1200" baseline="0" dirty="0">
                <a:solidFill>
                  <a:schemeClr val="tx1"/>
                </a:solidFill>
                <a:latin typeface="+mn-lt"/>
                <a:ea typeface="+mn-ea"/>
                <a:cs typeface="+mn-cs"/>
              </a:rPr>
              <a:t> Anbietern der beruflichen Bildung </a:t>
            </a:r>
            <a:r>
              <a:rPr lang="en-US" sz="1200" kern="1200" dirty="0">
                <a:solidFill>
                  <a:schemeClr val="tx1"/>
                </a:solidFill>
                <a:latin typeface="+mn-lt"/>
                <a:ea typeface="+mn-ea"/>
                <a:cs typeface="+mn-cs"/>
              </a:rPr>
              <a:t>verwendet werden kann, damit</a:t>
            </a:r>
            <a:r>
              <a:rPr lang="en-US" sz="1200" kern="1200" baseline="0" dirty="0">
                <a:solidFill>
                  <a:schemeClr val="tx1"/>
                </a:solidFill>
                <a:latin typeface="+mn-lt"/>
                <a:ea typeface="+mn-ea"/>
                <a:cs typeface="+mn-cs"/>
              </a:rPr>
              <a:t> sie das Trainingsmaterial vorbereiten können. </a:t>
            </a:r>
            <a:endParaRPr lang="en-US" sz="1200" kern="1200" dirty="0">
              <a:solidFill>
                <a:schemeClr val="tx1"/>
              </a:solidFill>
              <a:latin typeface="+mn-lt"/>
              <a:ea typeface="+mn-ea"/>
              <a:cs typeface="+mn-cs"/>
            </a:endParaRPr>
          </a:p>
          <a:p>
            <a:endParaRPr lang="el-GR" sz="1200" kern="1200" dirty="0">
              <a:solidFill>
                <a:schemeClr val="tx1"/>
              </a:solidFill>
              <a:latin typeface="+mn-lt"/>
              <a:ea typeface="+mn-ea"/>
              <a:cs typeface="+mn-cs"/>
            </a:endParaRPr>
          </a:p>
          <a:p>
            <a:r>
              <a:rPr lang="en-US" sz="1200" kern="1200" dirty="0">
                <a:solidFill>
                  <a:schemeClr val="tx1"/>
                </a:solidFill>
                <a:latin typeface="+mn-lt"/>
                <a:ea typeface="+mn-ea"/>
                <a:cs typeface="+mn-cs"/>
              </a:rPr>
              <a:t>Wir empfehlen </a:t>
            </a:r>
            <a:r>
              <a:rPr lang="en-US" sz="1200" b="1" kern="1200" dirty="0">
                <a:solidFill>
                  <a:schemeClr val="tx1"/>
                </a:solidFill>
                <a:latin typeface="+mn-lt"/>
                <a:ea typeface="+mn-ea"/>
                <a:cs typeface="+mn-cs"/>
              </a:rPr>
              <a:t>30 bis 40.</a:t>
            </a:r>
            <a:r>
              <a:rPr lang="en-US" sz="1200" b="1" kern="1200" dirty="0" err="1">
                <a:solidFill>
                  <a:schemeClr val="tx1"/>
                </a:solidFill>
                <a:latin typeface="+mn-lt"/>
                <a:ea typeface="+mn-ea"/>
                <a:cs typeface="+mn-cs"/>
              </a:rPr>
              <a:t> ppt</a:t>
            </a:r>
            <a:r>
              <a:rPr lang="en-US" sz="1200" b="1" kern="1200" dirty="0">
                <a:solidFill>
                  <a:schemeClr val="tx1"/>
                </a:solidFill>
                <a:latin typeface="+mn-lt"/>
                <a:ea typeface="+mn-ea"/>
                <a:cs typeface="+mn-cs"/>
              </a:rPr>
              <a:t> Folien </a:t>
            </a:r>
            <a:r>
              <a:rPr lang="en-US" sz="1200" kern="1200" dirty="0">
                <a:solidFill>
                  <a:schemeClr val="tx1"/>
                </a:solidFill>
                <a:latin typeface="+mn-lt"/>
                <a:ea typeface="+mn-ea"/>
                <a:cs typeface="+mn-cs"/>
              </a:rPr>
              <a:t>für eine (1</a:t>
            </a:r>
            <a:r>
              <a:rPr lang="en-US" sz="1200" kern="1200">
                <a:solidFill>
                  <a:schemeClr val="tx1"/>
                </a:solidFill>
                <a:latin typeface="+mn-lt"/>
                <a:ea typeface="+mn-ea"/>
                <a:cs typeface="+mn-cs"/>
              </a:rPr>
              <a:t>) Stunde </a:t>
            </a:r>
            <a:r>
              <a:rPr lang="en-US" sz="1200" kern="1200" dirty="0">
                <a:solidFill>
                  <a:schemeClr val="tx1"/>
                </a:solidFill>
                <a:latin typeface="+mn-lt"/>
                <a:ea typeface="+mn-ea"/>
                <a:cs typeface="+mn-cs"/>
              </a:rPr>
              <a:t>des Trainingsprogramms. </a:t>
            </a:r>
            <a:endParaRPr lang="el-GR" sz="1200" kern="1200" dirty="0">
              <a:solidFill>
                <a:schemeClr val="tx1"/>
              </a:solidFill>
              <a:latin typeface="+mn-lt"/>
              <a:ea typeface="+mn-ea"/>
              <a:cs typeface="+mn-cs"/>
            </a:endParaRP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Es gibt 3 </a:t>
            </a:r>
            <a:r>
              <a:rPr lang="en-US" sz="1200" u="sng" kern="1200" dirty="0">
                <a:solidFill>
                  <a:schemeClr val="tx1"/>
                </a:solidFill>
                <a:latin typeface="+mn-lt"/>
                <a:ea typeface="+mn-ea"/>
                <a:cs typeface="+mn-cs"/>
              </a:rPr>
              <a:t>vordefinierte Folien, die </a:t>
            </a:r>
            <a:r>
              <a:rPr lang="en-US" sz="1200" kern="1200" dirty="0">
                <a:solidFill>
                  <a:schemeClr val="tx1"/>
                </a:solidFill>
                <a:latin typeface="+mn-lt"/>
                <a:ea typeface="+mn-ea"/>
                <a:cs typeface="+mn-cs"/>
              </a:rPr>
              <a:t>von Ihnen ausgefüllt werden müssen, mit den Titeln "</a:t>
            </a:r>
            <a:r>
              <a:rPr lang="en-US" sz="1200" b="1" kern="1200" dirty="0">
                <a:solidFill>
                  <a:schemeClr val="tx1"/>
                </a:solidFill>
                <a:latin typeface="+mn-lt"/>
                <a:ea typeface="+mn-ea"/>
                <a:cs typeface="+mn-cs"/>
              </a:rPr>
              <a:t>Modulziele</a:t>
            </a:r>
            <a:r>
              <a:rPr lang="en-US" sz="1200" kern="1200" dirty="0">
                <a:solidFill>
                  <a:schemeClr val="tx1"/>
                </a:solidFill>
                <a:latin typeface="+mn-lt"/>
                <a:ea typeface="+mn-ea"/>
                <a:cs typeface="+mn-cs"/>
              </a:rPr>
              <a:t>", "</a:t>
            </a:r>
            <a:r>
              <a:rPr lang="en-US" sz="1200" b="1" kern="1200" dirty="0">
                <a:solidFill>
                  <a:schemeClr val="tx1"/>
                </a:solidFill>
                <a:latin typeface="+mn-lt"/>
                <a:ea typeface="+mn-ea"/>
                <a:cs typeface="+mn-cs"/>
              </a:rPr>
              <a:t>Schlussfolgerung</a:t>
            </a:r>
            <a:r>
              <a:rPr lang="en-US" sz="1200" kern="1200" dirty="0">
                <a:solidFill>
                  <a:schemeClr val="tx1"/>
                </a:solidFill>
                <a:latin typeface="+mn-lt"/>
                <a:ea typeface="+mn-ea"/>
                <a:cs typeface="+mn-cs"/>
              </a:rPr>
              <a:t>", "</a:t>
            </a:r>
            <a:r>
              <a:rPr lang="en-US" sz="1200" b="1" kern="1200" dirty="0">
                <a:solidFill>
                  <a:schemeClr val="tx1"/>
                </a:solidFill>
                <a:latin typeface="+mn-lt"/>
                <a:ea typeface="+mn-ea"/>
                <a:cs typeface="+mn-cs"/>
              </a:rPr>
              <a:t>Ende des Moduls</a:t>
            </a:r>
            <a:r>
              <a:rPr lang="en-US" sz="1200" kern="1200" dirty="0">
                <a:solidFill>
                  <a:schemeClr val="tx1"/>
                </a:solidFill>
                <a:latin typeface="+mn-lt"/>
                <a:ea typeface="+mn-ea"/>
                <a:cs typeface="+mn-cs"/>
              </a:rPr>
              <a:t>". </a:t>
            </a:r>
            <a:endParaRPr lang="el-GR" sz="1200" kern="1200" dirty="0">
              <a:solidFill>
                <a:schemeClr val="tx1"/>
              </a:solidFill>
              <a:latin typeface="+mn-lt"/>
              <a:ea typeface="+mn-ea"/>
              <a:cs typeface="+mn-cs"/>
            </a:endParaRPr>
          </a:p>
          <a:p>
            <a:endParaRPr lang="en-US" sz="1200" kern="1200" dirty="0">
              <a:solidFill>
                <a:schemeClr val="tx1"/>
              </a:solidFill>
              <a:latin typeface="+mn-lt"/>
              <a:ea typeface="+mn-ea"/>
              <a:cs typeface="+mn-cs"/>
            </a:endParaRPr>
          </a:p>
          <a:p>
            <a:pPr lvl="0"/>
            <a:r>
              <a:rPr lang="en-US" sz="1200" kern="1200" dirty="0">
                <a:solidFill>
                  <a:schemeClr val="tx1"/>
                </a:solidFill>
                <a:latin typeface="+mn-lt"/>
                <a:ea typeface="+mn-ea"/>
                <a:cs typeface="+mn-cs"/>
              </a:rPr>
              <a:t>Das Material sollte in einem bearbeitbaren Format gesendet werden. </a:t>
            </a:r>
            <a:endParaRPr lang="el-GR" sz="1200" kern="1200" dirty="0">
              <a:solidFill>
                <a:schemeClr val="tx1"/>
              </a:solidFill>
              <a:latin typeface="+mn-lt"/>
              <a:ea typeface="+mn-ea"/>
              <a:cs typeface="+mn-cs"/>
            </a:endParaRPr>
          </a:p>
          <a:p>
            <a:pPr lvl="0"/>
            <a:endParaRPr lang="en-US"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Empfohlene Schriftart: Arial</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Erforderliche Schriftgröße: 16</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Empfohlener Zeilenabstand: 1,5</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Die ppt/pptx-Datei sollte eine klare Struktur und definierte Einheiten sowie eindeutige Slide-Titel aufweisen.</a:t>
            </a:r>
            <a:endParaRPr lang="el-GR" sz="1200" kern="1200" dirty="0">
              <a:solidFill>
                <a:schemeClr val="tx1"/>
              </a:solidFill>
              <a:latin typeface="+mn-lt"/>
              <a:ea typeface="+mn-ea"/>
              <a:cs typeface="+mn-cs"/>
            </a:endParaRPr>
          </a:p>
          <a:p>
            <a:pPr lvl="0">
              <a:buFont typeface="Wingdings" pitchFamily="2" charset="2"/>
              <a:buChar char="§"/>
            </a:pPr>
            <a:r>
              <a:rPr lang="en-US" sz="1200" kern="1200" dirty="0" err="1">
                <a:solidFill>
                  <a:schemeClr val="tx1"/>
                </a:solidFill>
                <a:latin typeface="+mn-lt"/>
                <a:ea typeface="+mn-ea"/>
                <a:cs typeface="+mn-cs"/>
              </a:rPr>
              <a:t>ppt/pptx</a:t>
            </a:r>
            <a:r>
              <a:rPr lang="en-US" sz="1200" kern="1200" dirty="0">
                <a:solidFill>
                  <a:schemeClr val="tx1"/>
                </a:solidFill>
                <a:latin typeface="+mn-lt"/>
                <a:ea typeface="+mn-ea"/>
                <a:cs typeface="+mn-cs"/>
              </a:rPr>
              <a:t> Folieninhalte sollten die vordefinierten Ränder nicht überschreiten.</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Bilder, Diagramme usw. sollten mit einer Beschreibung versehen sein.</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Wenn Sie Verständnisfragen (Multiple Choice, Multiple Response, True/False, Matching etc.) einbeziehen möchten, um das Verständnis der Theorie zu verbessern, sollten Sie diese in der ppt/pptx-Datei einbinden.</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Fragen, die für die Selbsteinschätzung und abschließende Beurteilungsaufgaben verwendet werden, sollten einem vordefinierten Format folgen, das von SQLearn in einer xls-Datei gesendet wird.</a:t>
            </a:r>
            <a:endParaRPr lang="el-GR" sz="1200" kern="1200" dirty="0">
              <a:solidFill>
                <a:schemeClr val="tx1"/>
              </a:solidFill>
              <a:latin typeface="+mn-lt"/>
              <a:ea typeface="+mn-ea"/>
              <a:cs typeface="+mn-cs"/>
            </a:endParaRPr>
          </a:p>
          <a:p>
            <a:endParaRPr lang="el-GR" dirty="0"/>
          </a:p>
        </p:txBody>
      </p:sp>
      <p:sp>
        <p:nvSpPr>
          <p:cNvPr id="4" name="3 - Θέση αριθμού διαφάνειας"/>
          <p:cNvSpPr>
            <a:spLocks noGrp="1"/>
          </p:cNvSpPr>
          <p:nvPr>
            <p:ph type="sldNum" sz="quarter" idx="10"/>
          </p:nvPr>
        </p:nvSpPr>
        <p:spPr/>
        <p:txBody>
          <a:bodyPr/>
          <a:lstStyle/>
          <a:p>
            <a:fld id="{D51933F7-9C1D-42A8-B27F-F697341C8CBF}" type="slidenum">
              <a:rPr lang="el-GR" smtClean="0"/>
              <a:pPr/>
              <a:t>12</a:t>
            </a:fld>
            <a:endParaRPr lang="el-GR"/>
          </a:p>
        </p:txBody>
      </p:sp>
    </p:spTree>
    <p:extLst>
      <p:ext uri="{BB962C8B-B14F-4D97-AF65-F5344CB8AC3E}">
        <p14:creationId xmlns:p14="http://schemas.microsoft.com/office/powerpoint/2010/main" val="34405197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fontScale="92500" lnSpcReduction="10000"/>
          </a:bodyPr>
          <a:lstStyle/>
          <a:p>
            <a:r>
              <a:rPr lang="en-US" sz="1200" u="sng" kern="1200" dirty="0">
                <a:solidFill>
                  <a:schemeClr val="tx1"/>
                </a:solidFill>
                <a:latin typeface="+mn-lt"/>
                <a:ea typeface="+mn-ea"/>
                <a:cs typeface="+mn-cs"/>
              </a:rPr>
              <a:t>Richtlinien für den Trainer</a:t>
            </a:r>
          </a:p>
          <a:p>
            <a:endParaRPr lang="el-GR" sz="1200" kern="1200" dirty="0">
              <a:solidFill>
                <a:schemeClr val="tx1"/>
              </a:solidFill>
              <a:latin typeface="+mn-lt"/>
              <a:ea typeface="+mn-ea"/>
              <a:cs typeface="+mn-cs"/>
            </a:endParaRPr>
          </a:p>
          <a:p>
            <a:r>
              <a:rPr lang="en-US" sz="1200" kern="1200" dirty="0">
                <a:solidFill>
                  <a:schemeClr val="tx1"/>
                </a:solidFill>
                <a:latin typeface="+mn-lt"/>
                <a:ea typeface="+mn-ea"/>
                <a:cs typeface="+mn-cs"/>
              </a:rPr>
              <a:t>Diese ppt-Datei ist eine Vorlage, die von den</a:t>
            </a:r>
            <a:r>
              <a:rPr lang="en-US" sz="1200" kern="1200" baseline="0" dirty="0">
                <a:solidFill>
                  <a:schemeClr val="tx1"/>
                </a:solidFill>
                <a:latin typeface="+mn-lt"/>
                <a:ea typeface="+mn-ea"/>
                <a:cs typeface="+mn-cs"/>
              </a:rPr>
              <a:t> Anbietern der beruflichen Bildung </a:t>
            </a:r>
            <a:r>
              <a:rPr lang="en-US" sz="1200" kern="1200" dirty="0">
                <a:solidFill>
                  <a:schemeClr val="tx1"/>
                </a:solidFill>
                <a:latin typeface="+mn-lt"/>
                <a:ea typeface="+mn-ea"/>
                <a:cs typeface="+mn-cs"/>
              </a:rPr>
              <a:t>verwendet werden kann, damit</a:t>
            </a:r>
            <a:r>
              <a:rPr lang="en-US" sz="1200" kern="1200" baseline="0" dirty="0">
                <a:solidFill>
                  <a:schemeClr val="tx1"/>
                </a:solidFill>
                <a:latin typeface="+mn-lt"/>
                <a:ea typeface="+mn-ea"/>
                <a:cs typeface="+mn-cs"/>
              </a:rPr>
              <a:t> sie das Trainingsmaterial vorbereiten können. </a:t>
            </a:r>
            <a:endParaRPr lang="en-US" sz="1200" kern="1200" dirty="0">
              <a:solidFill>
                <a:schemeClr val="tx1"/>
              </a:solidFill>
              <a:latin typeface="+mn-lt"/>
              <a:ea typeface="+mn-ea"/>
              <a:cs typeface="+mn-cs"/>
            </a:endParaRPr>
          </a:p>
          <a:p>
            <a:endParaRPr lang="el-GR" sz="1200" kern="1200" dirty="0">
              <a:solidFill>
                <a:schemeClr val="tx1"/>
              </a:solidFill>
              <a:latin typeface="+mn-lt"/>
              <a:ea typeface="+mn-ea"/>
              <a:cs typeface="+mn-cs"/>
            </a:endParaRPr>
          </a:p>
          <a:p>
            <a:r>
              <a:rPr lang="en-US" sz="1200" kern="1200" dirty="0">
                <a:solidFill>
                  <a:schemeClr val="tx1"/>
                </a:solidFill>
                <a:latin typeface="+mn-lt"/>
                <a:ea typeface="+mn-ea"/>
                <a:cs typeface="+mn-cs"/>
              </a:rPr>
              <a:t>Wir empfehlen </a:t>
            </a:r>
            <a:r>
              <a:rPr lang="en-US" sz="1200" b="1" kern="1200" dirty="0">
                <a:solidFill>
                  <a:schemeClr val="tx1"/>
                </a:solidFill>
                <a:latin typeface="+mn-lt"/>
                <a:ea typeface="+mn-ea"/>
                <a:cs typeface="+mn-cs"/>
              </a:rPr>
              <a:t>30 bis 40.</a:t>
            </a:r>
            <a:r>
              <a:rPr lang="en-US" sz="1200" b="1" kern="1200" dirty="0" err="1">
                <a:solidFill>
                  <a:schemeClr val="tx1"/>
                </a:solidFill>
                <a:latin typeface="+mn-lt"/>
                <a:ea typeface="+mn-ea"/>
                <a:cs typeface="+mn-cs"/>
              </a:rPr>
              <a:t> ppt</a:t>
            </a:r>
            <a:r>
              <a:rPr lang="en-US" sz="1200" b="1" kern="1200" dirty="0">
                <a:solidFill>
                  <a:schemeClr val="tx1"/>
                </a:solidFill>
                <a:latin typeface="+mn-lt"/>
                <a:ea typeface="+mn-ea"/>
                <a:cs typeface="+mn-cs"/>
              </a:rPr>
              <a:t> Folien </a:t>
            </a:r>
            <a:r>
              <a:rPr lang="en-US" sz="1200" kern="1200" dirty="0">
                <a:solidFill>
                  <a:schemeClr val="tx1"/>
                </a:solidFill>
                <a:latin typeface="+mn-lt"/>
                <a:ea typeface="+mn-ea"/>
                <a:cs typeface="+mn-cs"/>
              </a:rPr>
              <a:t>für eine (1</a:t>
            </a:r>
            <a:r>
              <a:rPr lang="en-US" sz="1200" kern="1200">
                <a:solidFill>
                  <a:schemeClr val="tx1"/>
                </a:solidFill>
                <a:latin typeface="+mn-lt"/>
                <a:ea typeface="+mn-ea"/>
                <a:cs typeface="+mn-cs"/>
              </a:rPr>
              <a:t>) Stunde </a:t>
            </a:r>
            <a:r>
              <a:rPr lang="en-US" sz="1200" kern="1200" dirty="0">
                <a:solidFill>
                  <a:schemeClr val="tx1"/>
                </a:solidFill>
                <a:latin typeface="+mn-lt"/>
                <a:ea typeface="+mn-ea"/>
                <a:cs typeface="+mn-cs"/>
              </a:rPr>
              <a:t>des Trainingsprogramms. </a:t>
            </a:r>
            <a:endParaRPr lang="el-GR" sz="1200" kern="1200" dirty="0">
              <a:solidFill>
                <a:schemeClr val="tx1"/>
              </a:solidFill>
              <a:latin typeface="+mn-lt"/>
              <a:ea typeface="+mn-ea"/>
              <a:cs typeface="+mn-cs"/>
            </a:endParaRP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Es gibt 3 </a:t>
            </a:r>
            <a:r>
              <a:rPr lang="en-US" sz="1200" u="sng" kern="1200" dirty="0">
                <a:solidFill>
                  <a:schemeClr val="tx1"/>
                </a:solidFill>
                <a:latin typeface="+mn-lt"/>
                <a:ea typeface="+mn-ea"/>
                <a:cs typeface="+mn-cs"/>
              </a:rPr>
              <a:t>vordefinierte Folien, die </a:t>
            </a:r>
            <a:r>
              <a:rPr lang="en-US" sz="1200" kern="1200" dirty="0">
                <a:solidFill>
                  <a:schemeClr val="tx1"/>
                </a:solidFill>
                <a:latin typeface="+mn-lt"/>
                <a:ea typeface="+mn-ea"/>
                <a:cs typeface="+mn-cs"/>
              </a:rPr>
              <a:t>von Ihnen ausgefüllt werden müssen, mit den Titeln "</a:t>
            </a:r>
            <a:r>
              <a:rPr lang="en-US" sz="1200" b="1" kern="1200" dirty="0">
                <a:solidFill>
                  <a:schemeClr val="tx1"/>
                </a:solidFill>
                <a:latin typeface="+mn-lt"/>
                <a:ea typeface="+mn-ea"/>
                <a:cs typeface="+mn-cs"/>
              </a:rPr>
              <a:t>Modulziele</a:t>
            </a:r>
            <a:r>
              <a:rPr lang="en-US" sz="1200" kern="1200" dirty="0">
                <a:solidFill>
                  <a:schemeClr val="tx1"/>
                </a:solidFill>
                <a:latin typeface="+mn-lt"/>
                <a:ea typeface="+mn-ea"/>
                <a:cs typeface="+mn-cs"/>
              </a:rPr>
              <a:t>", "</a:t>
            </a:r>
            <a:r>
              <a:rPr lang="en-US" sz="1200" b="1" kern="1200" dirty="0">
                <a:solidFill>
                  <a:schemeClr val="tx1"/>
                </a:solidFill>
                <a:latin typeface="+mn-lt"/>
                <a:ea typeface="+mn-ea"/>
                <a:cs typeface="+mn-cs"/>
              </a:rPr>
              <a:t>Schlussfolgerung</a:t>
            </a:r>
            <a:r>
              <a:rPr lang="en-US" sz="1200" kern="1200" dirty="0">
                <a:solidFill>
                  <a:schemeClr val="tx1"/>
                </a:solidFill>
                <a:latin typeface="+mn-lt"/>
                <a:ea typeface="+mn-ea"/>
                <a:cs typeface="+mn-cs"/>
              </a:rPr>
              <a:t>", "</a:t>
            </a:r>
            <a:r>
              <a:rPr lang="en-US" sz="1200" b="1" kern="1200" dirty="0">
                <a:solidFill>
                  <a:schemeClr val="tx1"/>
                </a:solidFill>
                <a:latin typeface="+mn-lt"/>
                <a:ea typeface="+mn-ea"/>
                <a:cs typeface="+mn-cs"/>
              </a:rPr>
              <a:t>Ende des Moduls</a:t>
            </a:r>
            <a:r>
              <a:rPr lang="en-US" sz="1200" kern="1200" dirty="0">
                <a:solidFill>
                  <a:schemeClr val="tx1"/>
                </a:solidFill>
                <a:latin typeface="+mn-lt"/>
                <a:ea typeface="+mn-ea"/>
                <a:cs typeface="+mn-cs"/>
              </a:rPr>
              <a:t>". </a:t>
            </a:r>
            <a:endParaRPr lang="el-GR" sz="1200" kern="1200" dirty="0">
              <a:solidFill>
                <a:schemeClr val="tx1"/>
              </a:solidFill>
              <a:latin typeface="+mn-lt"/>
              <a:ea typeface="+mn-ea"/>
              <a:cs typeface="+mn-cs"/>
            </a:endParaRPr>
          </a:p>
          <a:p>
            <a:endParaRPr lang="en-US" sz="1200" kern="1200" dirty="0">
              <a:solidFill>
                <a:schemeClr val="tx1"/>
              </a:solidFill>
              <a:latin typeface="+mn-lt"/>
              <a:ea typeface="+mn-ea"/>
              <a:cs typeface="+mn-cs"/>
            </a:endParaRPr>
          </a:p>
          <a:p>
            <a:pPr lvl="0"/>
            <a:r>
              <a:rPr lang="en-US" sz="1200" kern="1200" dirty="0">
                <a:solidFill>
                  <a:schemeClr val="tx1"/>
                </a:solidFill>
                <a:latin typeface="+mn-lt"/>
                <a:ea typeface="+mn-ea"/>
                <a:cs typeface="+mn-cs"/>
              </a:rPr>
              <a:t>Das Material sollte in einem bearbeitbaren Format gesendet werden. </a:t>
            </a:r>
            <a:endParaRPr lang="el-GR" sz="1200" kern="1200" dirty="0">
              <a:solidFill>
                <a:schemeClr val="tx1"/>
              </a:solidFill>
              <a:latin typeface="+mn-lt"/>
              <a:ea typeface="+mn-ea"/>
              <a:cs typeface="+mn-cs"/>
            </a:endParaRPr>
          </a:p>
          <a:p>
            <a:pPr lvl="0"/>
            <a:endParaRPr lang="en-US"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Empfohlene Schriftart: Arial</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Erforderliche Schriftgröße: 16</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Empfohlener Zeilenabstand: 1,5</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Die ppt/pptx-Datei sollte eine klare Struktur und definierte Einheiten sowie eindeutige Slide-Titel aufweisen.</a:t>
            </a:r>
            <a:endParaRPr lang="el-GR" sz="1200" kern="1200" dirty="0">
              <a:solidFill>
                <a:schemeClr val="tx1"/>
              </a:solidFill>
              <a:latin typeface="+mn-lt"/>
              <a:ea typeface="+mn-ea"/>
              <a:cs typeface="+mn-cs"/>
            </a:endParaRPr>
          </a:p>
          <a:p>
            <a:pPr lvl="0">
              <a:buFont typeface="Wingdings" pitchFamily="2" charset="2"/>
              <a:buChar char="§"/>
            </a:pPr>
            <a:r>
              <a:rPr lang="en-US" sz="1200" kern="1200" dirty="0" err="1">
                <a:solidFill>
                  <a:schemeClr val="tx1"/>
                </a:solidFill>
                <a:latin typeface="+mn-lt"/>
                <a:ea typeface="+mn-ea"/>
                <a:cs typeface="+mn-cs"/>
              </a:rPr>
              <a:t>ppt/pptx</a:t>
            </a:r>
            <a:r>
              <a:rPr lang="en-US" sz="1200" kern="1200" dirty="0">
                <a:solidFill>
                  <a:schemeClr val="tx1"/>
                </a:solidFill>
                <a:latin typeface="+mn-lt"/>
                <a:ea typeface="+mn-ea"/>
                <a:cs typeface="+mn-cs"/>
              </a:rPr>
              <a:t> Folieninhalte sollten die vordefinierten Ränder nicht überschreiten.</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Bilder, Diagramme usw. sollten mit einer Beschreibung versehen sein.</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Wenn Sie Verständnisfragen (Multiple Choice, Multiple Response, True/False, Matching etc.) einbeziehen möchten, um das Verständnis der Theorie zu verbessern, sollten Sie diese in der ppt/pptx-Datei einbinden.</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Fragen, die für die Selbsteinschätzung und abschließende Beurteilungsaufgaben verwendet werden, sollten einem vordefinierten Format folgen, das von SQLearn in einer xls-Datei gesendet wird.</a:t>
            </a:r>
            <a:endParaRPr lang="el-GR" sz="1200" kern="1200" dirty="0">
              <a:solidFill>
                <a:schemeClr val="tx1"/>
              </a:solidFill>
              <a:latin typeface="+mn-lt"/>
              <a:ea typeface="+mn-ea"/>
              <a:cs typeface="+mn-cs"/>
            </a:endParaRPr>
          </a:p>
          <a:p>
            <a:endParaRPr lang="el-GR" dirty="0"/>
          </a:p>
        </p:txBody>
      </p:sp>
      <p:sp>
        <p:nvSpPr>
          <p:cNvPr id="4" name="3 - Θέση αριθμού διαφάνειας"/>
          <p:cNvSpPr>
            <a:spLocks noGrp="1"/>
          </p:cNvSpPr>
          <p:nvPr>
            <p:ph type="sldNum" sz="quarter" idx="10"/>
          </p:nvPr>
        </p:nvSpPr>
        <p:spPr/>
        <p:txBody>
          <a:bodyPr/>
          <a:lstStyle/>
          <a:p>
            <a:fld id="{D51933F7-9C1D-42A8-B27F-F697341C8CBF}" type="slidenum">
              <a:rPr lang="el-GR" smtClean="0"/>
              <a:pPr/>
              <a:t>13</a:t>
            </a:fld>
            <a:endParaRPr lang="el-GR"/>
          </a:p>
        </p:txBody>
      </p:sp>
    </p:spTree>
    <p:extLst>
      <p:ext uri="{BB962C8B-B14F-4D97-AF65-F5344CB8AC3E}">
        <p14:creationId xmlns:p14="http://schemas.microsoft.com/office/powerpoint/2010/main" val="15751212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fontScale="92500" lnSpcReduction="10000"/>
          </a:bodyPr>
          <a:lstStyle/>
          <a:p>
            <a:r>
              <a:rPr lang="en-US" sz="1200" u="sng" kern="1200" dirty="0">
                <a:solidFill>
                  <a:schemeClr val="tx1"/>
                </a:solidFill>
                <a:latin typeface="+mn-lt"/>
                <a:ea typeface="+mn-ea"/>
                <a:cs typeface="+mn-cs"/>
              </a:rPr>
              <a:t>Richtlinien für den Trainer</a:t>
            </a:r>
          </a:p>
          <a:p>
            <a:endParaRPr lang="el-GR" sz="1200" kern="1200" dirty="0">
              <a:solidFill>
                <a:schemeClr val="tx1"/>
              </a:solidFill>
              <a:latin typeface="+mn-lt"/>
              <a:ea typeface="+mn-ea"/>
              <a:cs typeface="+mn-cs"/>
            </a:endParaRPr>
          </a:p>
          <a:p>
            <a:r>
              <a:rPr lang="en-US" sz="1200" kern="1200" dirty="0">
                <a:solidFill>
                  <a:schemeClr val="tx1"/>
                </a:solidFill>
                <a:latin typeface="+mn-lt"/>
                <a:ea typeface="+mn-ea"/>
                <a:cs typeface="+mn-cs"/>
              </a:rPr>
              <a:t>Diese ppt-Datei ist eine Vorlage, die von den</a:t>
            </a:r>
            <a:r>
              <a:rPr lang="en-US" sz="1200" kern="1200" baseline="0" dirty="0">
                <a:solidFill>
                  <a:schemeClr val="tx1"/>
                </a:solidFill>
                <a:latin typeface="+mn-lt"/>
                <a:ea typeface="+mn-ea"/>
                <a:cs typeface="+mn-cs"/>
              </a:rPr>
              <a:t> Anbietern der beruflichen Bildung </a:t>
            </a:r>
            <a:r>
              <a:rPr lang="en-US" sz="1200" kern="1200" dirty="0">
                <a:solidFill>
                  <a:schemeClr val="tx1"/>
                </a:solidFill>
                <a:latin typeface="+mn-lt"/>
                <a:ea typeface="+mn-ea"/>
                <a:cs typeface="+mn-cs"/>
              </a:rPr>
              <a:t>verwendet werden kann, damit</a:t>
            </a:r>
            <a:r>
              <a:rPr lang="en-US" sz="1200" kern="1200" baseline="0" dirty="0">
                <a:solidFill>
                  <a:schemeClr val="tx1"/>
                </a:solidFill>
                <a:latin typeface="+mn-lt"/>
                <a:ea typeface="+mn-ea"/>
                <a:cs typeface="+mn-cs"/>
              </a:rPr>
              <a:t> sie das Trainingsmaterial vorbereiten können. </a:t>
            </a:r>
            <a:endParaRPr lang="en-US" sz="1200" kern="1200" dirty="0">
              <a:solidFill>
                <a:schemeClr val="tx1"/>
              </a:solidFill>
              <a:latin typeface="+mn-lt"/>
              <a:ea typeface="+mn-ea"/>
              <a:cs typeface="+mn-cs"/>
            </a:endParaRPr>
          </a:p>
          <a:p>
            <a:endParaRPr lang="el-GR" sz="1200" kern="1200" dirty="0">
              <a:solidFill>
                <a:schemeClr val="tx1"/>
              </a:solidFill>
              <a:latin typeface="+mn-lt"/>
              <a:ea typeface="+mn-ea"/>
              <a:cs typeface="+mn-cs"/>
            </a:endParaRPr>
          </a:p>
          <a:p>
            <a:r>
              <a:rPr lang="en-US" sz="1200" kern="1200" dirty="0">
                <a:solidFill>
                  <a:schemeClr val="tx1"/>
                </a:solidFill>
                <a:latin typeface="+mn-lt"/>
                <a:ea typeface="+mn-ea"/>
                <a:cs typeface="+mn-cs"/>
              </a:rPr>
              <a:t>Wir empfehlen </a:t>
            </a:r>
            <a:r>
              <a:rPr lang="en-US" sz="1200" b="1" kern="1200" dirty="0">
                <a:solidFill>
                  <a:schemeClr val="tx1"/>
                </a:solidFill>
                <a:latin typeface="+mn-lt"/>
                <a:ea typeface="+mn-ea"/>
                <a:cs typeface="+mn-cs"/>
              </a:rPr>
              <a:t>30 bis 40.</a:t>
            </a:r>
            <a:r>
              <a:rPr lang="en-US" sz="1200" b="1" kern="1200" dirty="0" err="1">
                <a:solidFill>
                  <a:schemeClr val="tx1"/>
                </a:solidFill>
                <a:latin typeface="+mn-lt"/>
                <a:ea typeface="+mn-ea"/>
                <a:cs typeface="+mn-cs"/>
              </a:rPr>
              <a:t> ppt</a:t>
            </a:r>
            <a:r>
              <a:rPr lang="en-US" sz="1200" b="1" kern="1200" dirty="0">
                <a:solidFill>
                  <a:schemeClr val="tx1"/>
                </a:solidFill>
                <a:latin typeface="+mn-lt"/>
                <a:ea typeface="+mn-ea"/>
                <a:cs typeface="+mn-cs"/>
              </a:rPr>
              <a:t> Folien </a:t>
            </a:r>
            <a:r>
              <a:rPr lang="en-US" sz="1200" kern="1200" dirty="0">
                <a:solidFill>
                  <a:schemeClr val="tx1"/>
                </a:solidFill>
                <a:latin typeface="+mn-lt"/>
                <a:ea typeface="+mn-ea"/>
                <a:cs typeface="+mn-cs"/>
              </a:rPr>
              <a:t>für eine (1</a:t>
            </a:r>
            <a:r>
              <a:rPr lang="en-US" sz="1200" kern="1200">
                <a:solidFill>
                  <a:schemeClr val="tx1"/>
                </a:solidFill>
                <a:latin typeface="+mn-lt"/>
                <a:ea typeface="+mn-ea"/>
                <a:cs typeface="+mn-cs"/>
              </a:rPr>
              <a:t>) Stunde </a:t>
            </a:r>
            <a:r>
              <a:rPr lang="en-US" sz="1200" kern="1200" dirty="0">
                <a:solidFill>
                  <a:schemeClr val="tx1"/>
                </a:solidFill>
                <a:latin typeface="+mn-lt"/>
                <a:ea typeface="+mn-ea"/>
                <a:cs typeface="+mn-cs"/>
              </a:rPr>
              <a:t>des Trainingsprogramms. </a:t>
            </a:r>
            <a:endParaRPr lang="el-GR" sz="1200" kern="1200" dirty="0">
              <a:solidFill>
                <a:schemeClr val="tx1"/>
              </a:solidFill>
              <a:latin typeface="+mn-lt"/>
              <a:ea typeface="+mn-ea"/>
              <a:cs typeface="+mn-cs"/>
            </a:endParaRP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Es gibt 3 </a:t>
            </a:r>
            <a:r>
              <a:rPr lang="en-US" sz="1200" u="sng" kern="1200" dirty="0">
                <a:solidFill>
                  <a:schemeClr val="tx1"/>
                </a:solidFill>
                <a:latin typeface="+mn-lt"/>
                <a:ea typeface="+mn-ea"/>
                <a:cs typeface="+mn-cs"/>
              </a:rPr>
              <a:t>vordefinierte Folien, die </a:t>
            </a:r>
            <a:r>
              <a:rPr lang="en-US" sz="1200" kern="1200" dirty="0">
                <a:solidFill>
                  <a:schemeClr val="tx1"/>
                </a:solidFill>
                <a:latin typeface="+mn-lt"/>
                <a:ea typeface="+mn-ea"/>
                <a:cs typeface="+mn-cs"/>
              </a:rPr>
              <a:t>von Ihnen ausgefüllt werden müssen, mit den Titeln "</a:t>
            </a:r>
            <a:r>
              <a:rPr lang="en-US" sz="1200" b="1" kern="1200" dirty="0">
                <a:solidFill>
                  <a:schemeClr val="tx1"/>
                </a:solidFill>
                <a:latin typeface="+mn-lt"/>
                <a:ea typeface="+mn-ea"/>
                <a:cs typeface="+mn-cs"/>
              </a:rPr>
              <a:t>Modulziele</a:t>
            </a:r>
            <a:r>
              <a:rPr lang="en-US" sz="1200" kern="1200" dirty="0">
                <a:solidFill>
                  <a:schemeClr val="tx1"/>
                </a:solidFill>
                <a:latin typeface="+mn-lt"/>
                <a:ea typeface="+mn-ea"/>
                <a:cs typeface="+mn-cs"/>
              </a:rPr>
              <a:t>", "</a:t>
            </a:r>
            <a:r>
              <a:rPr lang="en-US" sz="1200" b="1" kern="1200" dirty="0">
                <a:solidFill>
                  <a:schemeClr val="tx1"/>
                </a:solidFill>
                <a:latin typeface="+mn-lt"/>
                <a:ea typeface="+mn-ea"/>
                <a:cs typeface="+mn-cs"/>
              </a:rPr>
              <a:t>Schlussfolgerung</a:t>
            </a:r>
            <a:r>
              <a:rPr lang="en-US" sz="1200" kern="1200" dirty="0">
                <a:solidFill>
                  <a:schemeClr val="tx1"/>
                </a:solidFill>
                <a:latin typeface="+mn-lt"/>
                <a:ea typeface="+mn-ea"/>
                <a:cs typeface="+mn-cs"/>
              </a:rPr>
              <a:t>", "</a:t>
            </a:r>
            <a:r>
              <a:rPr lang="en-US" sz="1200" b="1" kern="1200" dirty="0">
                <a:solidFill>
                  <a:schemeClr val="tx1"/>
                </a:solidFill>
                <a:latin typeface="+mn-lt"/>
                <a:ea typeface="+mn-ea"/>
                <a:cs typeface="+mn-cs"/>
              </a:rPr>
              <a:t>Ende des Moduls</a:t>
            </a:r>
            <a:r>
              <a:rPr lang="en-US" sz="1200" kern="1200" dirty="0">
                <a:solidFill>
                  <a:schemeClr val="tx1"/>
                </a:solidFill>
                <a:latin typeface="+mn-lt"/>
                <a:ea typeface="+mn-ea"/>
                <a:cs typeface="+mn-cs"/>
              </a:rPr>
              <a:t>". </a:t>
            </a:r>
            <a:endParaRPr lang="el-GR" sz="1200" kern="1200" dirty="0">
              <a:solidFill>
                <a:schemeClr val="tx1"/>
              </a:solidFill>
              <a:latin typeface="+mn-lt"/>
              <a:ea typeface="+mn-ea"/>
              <a:cs typeface="+mn-cs"/>
            </a:endParaRPr>
          </a:p>
          <a:p>
            <a:endParaRPr lang="en-US" sz="1200" kern="1200" dirty="0">
              <a:solidFill>
                <a:schemeClr val="tx1"/>
              </a:solidFill>
              <a:latin typeface="+mn-lt"/>
              <a:ea typeface="+mn-ea"/>
              <a:cs typeface="+mn-cs"/>
            </a:endParaRPr>
          </a:p>
          <a:p>
            <a:pPr lvl="0"/>
            <a:r>
              <a:rPr lang="en-US" sz="1200" kern="1200" dirty="0">
                <a:solidFill>
                  <a:schemeClr val="tx1"/>
                </a:solidFill>
                <a:latin typeface="+mn-lt"/>
                <a:ea typeface="+mn-ea"/>
                <a:cs typeface="+mn-cs"/>
              </a:rPr>
              <a:t>Das Material sollte in einem bearbeitbaren Format gesendet werden. </a:t>
            </a:r>
            <a:endParaRPr lang="el-GR" sz="1200" kern="1200" dirty="0">
              <a:solidFill>
                <a:schemeClr val="tx1"/>
              </a:solidFill>
              <a:latin typeface="+mn-lt"/>
              <a:ea typeface="+mn-ea"/>
              <a:cs typeface="+mn-cs"/>
            </a:endParaRPr>
          </a:p>
          <a:p>
            <a:pPr lvl="0"/>
            <a:endParaRPr lang="en-US"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Empfohlene Schriftart: Arial</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Erforderliche Schriftgröße: 16</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Empfohlener Zeilenabstand: 1,5</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Die ppt/pptx-Datei sollte eine klare Struktur und definierte Einheiten sowie eindeutige Slide-Titel aufweisen.</a:t>
            </a:r>
            <a:endParaRPr lang="el-GR" sz="1200" kern="1200" dirty="0">
              <a:solidFill>
                <a:schemeClr val="tx1"/>
              </a:solidFill>
              <a:latin typeface="+mn-lt"/>
              <a:ea typeface="+mn-ea"/>
              <a:cs typeface="+mn-cs"/>
            </a:endParaRPr>
          </a:p>
          <a:p>
            <a:pPr lvl="0">
              <a:buFont typeface="Wingdings" pitchFamily="2" charset="2"/>
              <a:buChar char="§"/>
            </a:pPr>
            <a:r>
              <a:rPr lang="en-US" sz="1200" kern="1200" dirty="0" err="1">
                <a:solidFill>
                  <a:schemeClr val="tx1"/>
                </a:solidFill>
                <a:latin typeface="+mn-lt"/>
                <a:ea typeface="+mn-ea"/>
                <a:cs typeface="+mn-cs"/>
              </a:rPr>
              <a:t>ppt/pptx</a:t>
            </a:r>
            <a:r>
              <a:rPr lang="en-US" sz="1200" kern="1200" dirty="0">
                <a:solidFill>
                  <a:schemeClr val="tx1"/>
                </a:solidFill>
                <a:latin typeface="+mn-lt"/>
                <a:ea typeface="+mn-ea"/>
                <a:cs typeface="+mn-cs"/>
              </a:rPr>
              <a:t> Folieninhalte sollten die vordefinierten Ränder nicht überschreiten.</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Bilder, Diagramme usw. sollten mit einer Beschreibung versehen sein.</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Wenn Sie Verständnisfragen (Multiple Choice, Multiple Response, True/False, Matching etc.) einbeziehen möchten, um das Verständnis der Theorie zu verbessern, sollten Sie diese in der ppt/pptx-Datei einbinden.</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Fragen, die für die Selbsteinschätzung und abschließende Beurteilungsaufgaben verwendet werden, sollten einem vordefinierten Format folgen, das von SQLearn in einer xls-Datei gesendet wird.</a:t>
            </a:r>
            <a:endParaRPr lang="el-GR" sz="1200" kern="1200" dirty="0">
              <a:solidFill>
                <a:schemeClr val="tx1"/>
              </a:solidFill>
              <a:latin typeface="+mn-lt"/>
              <a:ea typeface="+mn-ea"/>
              <a:cs typeface="+mn-cs"/>
            </a:endParaRPr>
          </a:p>
          <a:p>
            <a:endParaRPr lang="el-GR" dirty="0"/>
          </a:p>
        </p:txBody>
      </p:sp>
      <p:sp>
        <p:nvSpPr>
          <p:cNvPr id="4" name="3 - Θέση αριθμού διαφάνειας"/>
          <p:cNvSpPr>
            <a:spLocks noGrp="1"/>
          </p:cNvSpPr>
          <p:nvPr>
            <p:ph type="sldNum" sz="quarter" idx="10"/>
          </p:nvPr>
        </p:nvSpPr>
        <p:spPr/>
        <p:txBody>
          <a:bodyPr/>
          <a:lstStyle/>
          <a:p>
            <a:fld id="{D51933F7-9C1D-42A8-B27F-F697341C8CBF}" type="slidenum">
              <a:rPr lang="el-GR" smtClean="0"/>
              <a:pPr/>
              <a:t>14</a:t>
            </a:fld>
            <a:endParaRPr lang="el-GR"/>
          </a:p>
        </p:txBody>
      </p:sp>
    </p:spTree>
    <p:extLst>
      <p:ext uri="{BB962C8B-B14F-4D97-AF65-F5344CB8AC3E}">
        <p14:creationId xmlns:p14="http://schemas.microsoft.com/office/powerpoint/2010/main" val="28994707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fontScale="92500" lnSpcReduction="10000"/>
          </a:bodyPr>
          <a:lstStyle/>
          <a:p>
            <a:r>
              <a:rPr lang="en-US" sz="1200" u="sng" kern="1200" dirty="0">
                <a:solidFill>
                  <a:schemeClr val="tx1"/>
                </a:solidFill>
                <a:latin typeface="+mn-lt"/>
                <a:ea typeface="+mn-ea"/>
                <a:cs typeface="+mn-cs"/>
              </a:rPr>
              <a:t>Richtlinien für den Trainer</a:t>
            </a:r>
          </a:p>
          <a:p>
            <a:endParaRPr lang="el-GR" sz="1200" kern="1200" dirty="0">
              <a:solidFill>
                <a:schemeClr val="tx1"/>
              </a:solidFill>
              <a:latin typeface="+mn-lt"/>
              <a:ea typeface="+mn-ea"/>
              <a:cs typeface="+mn-cs"/>
            </a:endParaRPr>
          </a:p>
          <a:p>
            <a:r>
              <a:rPr lang="en-US" sz="1200" kern="1200" dirty="0">
                <a:solidFill>
                  <a:schemeClr val="tx1"/>
                </a:solidFill>
                <a:latin typeface="+mn-lt"/>
                <a:ea typeface="+mn-ea"/>
                <a:cs typeface="+mn-cs"/>
              </a:rPr>
              <a:t>Diese ppt-Datei ist eine Vorlage, die von den</a:t>
            </a:r>
            <a:r>
              <a:rPr lang="en-US" sz="1200" kern="1200" baseline="0" dirty="0">
                <a:solidFill>
                  <a:schemeClr val="tx1"/>
                </a:solidFill>
                <a:latin typeface="+mn-lt"/>
                <a:ea typeface="+mn-ea"/>
                <a:cs typeface="+mn-cs"/>
              </a:rPr>
              <a:t> Anbietern der beruflichen Bildung </a:t>
            </a:r>
            <a:r>
              <a:rPr lang="en-US" sz="1200" kern="1200" dirty="0">
                <a:solidFill>
                  <a:schemeClr val="tx1"/>
                </a:solidFill>
                <a:latin typeface="+mn-lt"/>
                <a:ea typeface="+mn-ea"/>
                <a:cs typeface="+mn-cs"/>
              </a:rPr>
              <a:t>verwendet werden kann, damit</a:t>
            </a:r>
            <a:r>
              <a:rPr lang="en-US" sz="1200" kern="1200" baseline="0" dirty="0">
                <a:solidFill>
                  <a:schemeClr val="tx1"/>
                </a:solidFill>
                <a:latin typeface="+mn-lt"/>
                <a:ea typeface="+mn-ea"/>
                <a:cs typeface="+mn-cs"/>
              </a:rPr>
              <a:t> sie das Trainingsmaterial vorbereiten können. </a:t>
            </a:r>
            <a:endParaRPr lang="en-US" sz="1200" kern="1200" dirty="0">
              <a:solidFill>
                <a:schemeClr val="tx1"/>
              </a:solidFill>
              <a:latin typeface="+mn-lt"/>
              <a:ea typeface="+mn-ea"/>
              <a:cs typeface="+mn-cs"/>
            </a:endParaRPr>
          </a:p>
          <a:p>
            <a:endParaRPr lang="el-GR" sz="1200" kern="1200" dirty="0">
              <a:solidFill>
                <a:schemeClr val="tx1"/>
              </a:solidFill>
              <a:latin typeface="+mn-lt"/>
              <a:ea typeface="+mn-ea"/>
              <a:cs typeface="+mn-cs"/>
            </a:endParaRPr>
          </a:p>
          <a:p>
            <a:r>
              <a:rPr lang="en-US" sz="1200" kern="1200" dirty="0">
                <a:solidFill>
                  <a:schemeClr val="tx1"/>
                </a:solidFill>
                <a:latin typeface="+mn-lt"/>
                <a:ea typeface="+mn-ea"/>
                <a:cs typeface="+mn-cs"/>
              </a:rPr>
              <a:t>Wir empfehlen </a:t>
            </a:r>
            <a:r>
              <a:rPr lang="en-US" sz="1200" b="1" kern="1200" dirty="0">
                <a:solidFill>
                  <a:schemeClr val="tx1"/>
                </a:solidFill>
                <a:latin typeface="+mn-lt"/>
                <a:ea typeface="+mn-ea"/>
                <a:cs typeface="+mn-cs"/>
              </a:rPr>
              <a:t>30 bis 40.</a:t>
            </a:r>
            <a:r>
              <a:rPr lang="en-US" sz="1200" b="1" kern="1200" dirty="0" err="1">
                <a:solidFill>
                  <a:schemeClr val="tx1"/>
                </a:solidFill>
                <a:latin typeface="+mn-lt"/>
                <a:ea typeface="+mn-ea"/>
                <a:cs typeface="+mn-cs"/>
              </a:rPr>
              <a:t> ppt</a:t>
            </a:r>
            <a:r>
              <a:rPr lang="en-US" sz="1200" b="1" kern="1200" dirty="0">
                <a:solidFill>
                  <a:schemeClr val="tx1"/>
                </a:solidFill>
                <a:latin typeface="+mn-lt"/>
                <a:ea typeface="+mn-ea"/>
                <a:cs typeface="+mn-cs"/>
              </a:rPr>
              <a:t> Folien </a:t>
            </a:r>
            <a:r>
              <a:rPr lang="en-US" sz="1200" kern="1200" dirty="0">
                <a:solidFill>
                  <a:schemeClr val="tx1"/>
                </a:solidFill>
                <a:latin typeface="+mn-lt"/>
                <a:ea typeface="+mn-ea"/>
                <a:cs typeface="+mn-cs"/>
              </a:rPr>
              <a:t>für eine (1</a:t>
            </a:r>
            <a:r>
              <a:rPr lang="en-US" sz="1200" kern="1200">
                <a:solidFill>
                  <a:schemeClr val="tx1"/>
                </a:solidFill>
                <a:latin typeface="+mn-lt"/>
                <a:ea typeface="+mn-ea"/>
                <a:cs typeface="+mn-cs"/>
              </a:rPr>
              <a:t>) Stunde </a:t>
            </a:r>
            <a:r>
              <a:rPr lang="en-US" sz="1200" kern="1200" dirty="0">
                <a:solidFill>
                  <a:schemeClr val="tx1"/>
                </a:solidFill>
                <a:latin typeface="+mn-lt"/>
                <a:ea typeface="+mn-ea"/>
                <a:cs typeface="+mn-cs"/>
              </a:rPr>
              <a:t>des Trainingsprogramms. </a:t>
            </a:r>
            <a:endParaRPr lang="el-GR" sz="1200" kern="1200" dirty="0">
              <a:solidFill>
                <a:schemeClr val="tx1"/>
              </a:solidFill>
              <a:latin typeface="+mn-lt"/>
              <a:ea typeface="+mn-ea"/>
              <a:cs typeface="+mn-cs"/>
            </a:endParaRP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Es gibt 3 </a:t>
            </a:r>
            <a:r>
              <a:rPr lang="en-US" sz="1200" u="sng" kern="1200" dirty="0">
                <a:solidFill>
                  <a:schemeClr val="tx1"/>
                </a:solidFill>
                <a:latin typeface="+mn-lt"/>
                <a:ea typeface="+mn-ea"/>
                <a:cs typeface="+mn-cs"/>
              </a:rPr>
              <a:t>vordefinierte Folien, die </a:t>
            </a:r>
            <a:r>
              <a:rPr lang="en-US" sz="1200" kern="1200" dirty="0">
                <a:solidFill>
                  <a:schemeClr val="tx1"/>
                </a:solidFill>
                <a:latin typeface="+mn-lt"/>
                <a:ea typeface="+mn-ea"/>
                <a:cs typeface="+mn-cs"/>
              </a:rPr>
              <a:t>von Ihnen ausgefüllt werden müssen, mit den Titeln "</a:t>
            </a:r>
            <a:r>
              <a:rPr lang="en-US" sz="1200" b="1" kern="1200" dirty="0">
                <a:solidFill>
                  <a:schemeClr val="tx1"/>
                </a:solidFill>
                <a:latin typeface="+mn-lt"/>
                <a:ea typeface="+mn-ea"/>
                <a:cs typeface="+mn-cs"/>
              </a:rPr>
              <a:t>Modulziele</a:t>
            </a:r>
            <a:r>
              <a:rPr lang="en-US" sz="1200" kern="1200" dirty="0">
                <a:solidFill>
                  <a:schemeClr val="tx1"/>
                </a:solidFill>
                <a:latin typeface="+mn-lt"/>
                <a:ea typeface="+mn-ea"/>
                <a:cs typeface="+mn-cs"/>
              </a:rPr>
              <a:t>", "</a:t>
            </a:r>
            <a:r>
              <a:rPr lang="en-US" sz="1200" b="1" kern="1200" dirty="0">
                <a:solidFill>
                  <a:schemeClr val="tx1"/>
                </a:solidFill>
                <a:latin typeface="+mn-lt"/>
                <a:ea typeface="+mn-ea"/>
                <a:cs typeface="+mn-cs"/>
              </a:rPr>
              <a:t>Schlussfolgerung</a:t>
            </a:r>
            <a:r>
              <a:rPr lang="en-US" sz="1200" kern="1200" dirty="0">
                <a:solidFill>
                  <a:schemeClr val="tx1"/>
                </a:solidFill>
                <a:latin typeface="+mn-lt"/>
                <a:ea typeface="+mn-ea"/>
                <a:cs typeface="+mn-cs"/>
              </a:rPr>
              <a:t>", "</a:t>
            </a:r>
            <a:r>
              <a:rPr lang="en-US" sz="1200" b="1" kern="1200" dirty="0">
                <a:solidFill>
                  <a:schemeClr val="tx1"/>
                </a:solidFill>
                <a:latin typeface="+mn-lt"/>
                <a:ea typeface="+mn-ea"/>
                <a:cs typeface="+mn-cs"/>
              </a:rPr>
              <a:t>Ende des Moduls</a:t>
            </a:r>
            <a:r>
              <a:rPr lang="en-US" sz="1200" kern="1200" dirty="0">
                <a:solidFill>
                  <a:schemeClr val="tx1"/>
                </a:solidFill>
                <a:latin typeface="+mn-lt"/>
                <a:ea typeface="+mn-ea"/>
                <a:cs typeface="+mn-cs"/>
              </a:rPr>
              <a:t>". </a:t>
            </a:r>
            <a:endParaRPr lang="el-GR" sz="1200" kern="1200" dirty="0">
              <a:solidFill>
                <a:schemeClr val="tx1"/>
              </a:solidFill>
              <a:latin typeface="+mn-lt"/>
              <a:ea typeface="+mn-ea"/>
              <a:cs typeface="+mn-cs"/>
            </a:endParaRPr>
          </a:p>
          <a:p>
            <a:endParaRPr lang="en-US" sz="1200" kern="1200" dirty="0">
              <a:solidFill>
                <a:schemeClr val="tx1"/>
              </a:solidFill>
              <a:latin typeface="+mn-lt"/>
              <a:ea typeface="+mn-ea"/>
              <a:cs typeface="+mn-cs"/>
            </a:endParaRPr>
          </a:p>
          <a:p>
            <a:pPr lvl="0"/>
            <a:r>
              <a:rPr lang="en-US" sz="1200" kern="1200" dirty="0">
                <a:solidFill>
                  <a:schemeClr val="tx1"/>
                </a:solidFill>
                <a:latin typeface="+mn-lt"/>
                <a:ea typeface="+mn-ea"/>
                <a:cs typeface="+mn-cs"/>
              </a:rPr>
              <a:t>Das Material sollte in einem bearbeitbaren Format gesendet werden. </a:t>
            </a:r>
            <a:endParaRPr lang="el-GR" sz="1200" kern="1200" dirty="0">
              <a:solidFill>
                <a:schemeClr val="tx1"/>
              </a:solidFill>
              <a:latin typeface="+mn-lt"/>
              <a:ea typeface="+mn-ea"/>
              <a:cs typeface="+mn-cs"/>
            </a:endParaRPr>
          </a:p>
          <a:p>
            <a:pPr lvl="0"/>
            <a:endParaRPr lang="en-US"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Empfohlene Schriftart: Arial</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Erforderliche Schriftgröße: 16</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Empfohlener Zeilenabstand: 1,5</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Die ppt/pptx-Datei sollte eine klare Struktur und definierte Einheiten sowie eindeutige Slide-Titel aufweisen.</a:t>
            </a:r>
            <a:endParaRPr lang="el-GR" sz="1200" kern="1200" dirty="0">
              <a:solidFill>
                <a:schemeClr val="tx1"/>
              </a:solidFill>
              <a:latin typeface="+mn-lt"/>
              <a:ea typeface="+mn-ea"/>
              <a:cs typeface="+mn-cs"/>
            </a:endParaRPr>
          </a:p>
          <a:p>
            <a:pPr lvl="0">
              <a:buFont typeface="Wingdings" pitchFamily="2" charset="2"/>
              <a:buChar char="§"/>
            </a:pPr>
            <a:r>
              <a:rPr lang="en-US" sz="1200" kern="1200" dirty="0" err="1">
                <a:solidFill>
                  <a:schemeClr val="tx1"/>
                </a:solidFill>
                <a:latin typeface="+mn-lt"/>
                <a:ea typeface="+mn-ea"/>
                <a:cs typeface="+mn-cs"/>
              </a:rPr>
              <a:t>ppt/pptx</a:t>
            </a:r>
            <a:r>
              <a:rPr lang="en-US" sz="1200" kern="1200" dirty="0">
                <a:solidFill>
                  <a:schemeClr val="tx1"/>
                </a:solidFill>
                <a:latin typeface="+mn-lt"/>
                <a:ea typeface="+mn-ea"/>
                <a:cs typeface="+mn-cs"/>
              </a:rPr>
              <a:t> Folieninhalte sollten die vordefinierten Ränder nicht überschreiten.</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Bilder, Diagramme usw. sollten mit einer Beschreibung versehen sein.</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Wenn Sie Verständnisfragen (Multiple Choice, Multiple Response, True/False, Matching etc.) einbeziehen möchten, um das Verständnis der Theorie zu verbessern, sollten Sie diese in der ppt/pptx-Datei einbinden.</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Fragen, die für die Selbsteinschätzung und abschließende Beurteilungsaufgaben verwendet werden, sollten einem vordefinierten Format folgen, das von SQLearn in einer xls-Datei gesendet wird.</a:t>
            </a:r>
            <a:endParaRPr lang="el-GR" sz="1200" kern="1200" dirty="0">
              <a:solidFill>
                <a:schemeClr val="tx1"/>
              </a:solidFill>
              <a:latin typeface="+mn-lt"/>
              <a:ea typeface="+mn-ea"/>
              <a:cs typeface="+mn-cs"/>
            </a:endParaRPr>
          </a:p>
          <a:p>
            <a:endParaRPr lang="el-GR" dirty="0"/>
          </a:p>
        </p:txBody>
      </p:sp>
      <p:sp>
        <p:nvSpPr>
          <p:cNvPr id="4" name="3 - Θέση αριθμού διαφάνειας"/>
          <p:cNvSpPr>
            <a:spLocks noGrp="1"/>
          </p:cNvSpPr>
          <p:nvPr>
            <p:ph type="sldNum" sz="quarter" idx="10"/>
          </p:nvPr>
        </p:nvSpPr>
        <p:spPr/>
        <p:txBody>
          <a:bodyPr/>
          <a:lstStyle/>
          <a:p>
            <a:fld id="{D51933F7-9C1D-42A8-B27F-F697341C8CBF}" type="slidenum">
              <a:rPr lang="el-GR" smtClean="0"/>
              <a:pPr/>
              <a:t>15</a:t>
            </a:fld>
            <a:endParaRPr lang="el-GR"/>
          </a:p>
        </p:txBody>
      </p:sp>
    </p:spTree>
    <p:extLst>
      <p:ext uri="{BB962C8B-B14F-4D97-AF65-F5344CB8AC3E}">
        <p14:creationId xmlns:p14="http://schemas.microsoft.com/office/powerpoint/2010/main" val="1778753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fontScale="92500" lnSpcReduction="10000"/>
          </a:bodyPr>
          <a:lstStyle/>
          <a:p>
            <a:r>
              <a:rPr lang="en-US" sz="1200" u="sng" kern="1200" dirty="0">
                <a:solidFill>
                  <a:schemeClr val="tx1"/>
                </a:solidFill>
                <a:latin typeface="+mn-lt"/>
                <a:ea typeface="+mn-ea"/>
                <a:cs typeface="+mn-cs"/>
              </a:rPr>
              <a:t>Richtlinien für den Trainer</a:t>
            </a:r>
          </a:p>
          <a:p>
            <a:endParaRPr lang="el-GR" sz="1200" kern="1200" dirty="0">
              <a:solidFill>
                <a:schemeClr val="tx1"/>
              </a:solidFill>
              <a:latin typeface="+mn-lt"/>
              <a:ea typeface="+mn-ea"/>
              <a:cs typeface="+mn-cs"/>
            </a:endParaRPr>
          </a:p>
          <a:p>
            <a:r>
              <a:rPr lang="en-US" sz="1200" kern="1200" dirty="0">
                <a:solidFill>
                  <a:schemeClr val="tx1"/>
                </a:solidFill>
                <a:latin typeface="+mn-lt"/>
                <a:ea typeface="+mn-ea"/>
                <a:cs typeface="+mn-cs"/>
              </a:rPr>
              <a:t>Diese ppt-Datei ist eine Vorlage, die von den</a:t>
            </a:r>
            <a:r>
              <a:rPr lang="en-US" sz="1200" kern="1200" baseline="0" dirty="0">
                <a:solidFill>
                  <a:schemeClr val="tx1"/>
                </a:solidFill>
                <a:latin typeface="+mn-lt"/>
                <a:ea typeface="+mn-ea"/>
                <a:cs typeface="+mn-cs"/>
              </a:rPr>
              <a:t> Anbietern der beruflichen Bildung </a:t>
            </a:r>
            <a:r>
              <a:rPr lang="en-US" sz="1200" kern="1200" dirty="0">
                <a:solidFill>
                  <a:schemeClr val="tx1"/>
                </a:solidFill>
                <a:latin typeface="+mn-lt"/>
                <a:ea typeface="+mn-ea"/>
                <a:cs typeface="+mn-cs"/>
              </a:rPr>
              <a:t>verwendet werden kann, damit</a:t>
            </a:r>
            <a:r>
              <a:rPr lang="en-US" sz="1200" kern="1200" baseline="0" dirty="0">
                <a:solidFill>
                  <a:schemeClr val="tx1"/>
                </a:solidFill>
                <a:latin typeface="+mn-lt"/>
                <a:ea typeface="+mn-ea"/>
                <a:cs typeface="+mn-cs"/>
              </a:rPr>
              <a:t> sie das Trainingsmaterial vorbereiten können. </a:t>
            </a:r>
            <a:endParaRPr lang="en-US" sz="1200" kern="1200" dirty="0">
              <a:solidFill>
                <a:schemeClr val="tx1"/>
              </a:solidFill>
              <a:latin typeface="+mn-lt"/>
              <a:ea typeface="+mn-ea"/>
              <a:cs typeface="+mn-cs"/>
            </a:endParaRPr>
          </a:p>
          <a:p>
            <a:endParaRPr lang="el-GR" sz="1200" kern="1200" dirty="0">
              <a:solidFill>
                <a:schemeClr val="tx1"/>
              </a:solidFill>
              <a:latin typeface="+mn-lt"/>
              <a:ea typeface="+mn-ea"/>
              <a:cs typeface="+mn-cs"/>
            </a:endParaRPr>
          </a:p>
          <a:p>
            <a:r>
              <a:rPr lang="en-US" sz="1200" kern="1200" dirty="0">
                <a:solidFill>
                  <a:schemeClr val="tx1"/>
                </a:solidFill>
                <a:latin typeface="+mn-lt"/>
                <a:ea typeface="+mn-ea"/>
                <a:cs typeface="+mn-cs"/>
              </a:rPr>
              <a:t>Wir empfehlen </a:t>
            </a:r>
            <a:r>
              <a:rPr lang="en-US" sz="1200" b="1" kern="1200" dirty="0">
                <a:solidFill>
                  <a:schemeClr val="tx1"/>
                </a:solidFill>
                <a:latin typeface="+mn-lt"/>
                <a:ea typeface="+mn-ea"/>
                <a:cs typeface="+mn-cs"/>
              </a:rPr>
              <a:t>30 bis 40.</a:t>
            </a:r>
            <a:r>
              <a:rPr lang="en-US" sz="1200" b="1" kern="1200" dirty="0" err="1">
                <a:solidFill>
                  <a:schemeClr val="tx1"/>
                </a:solidFill>
                <a:latin typeface="+mn-lt"/>
                <a:ea typeface="+mn-ea"/>
                <a:cs typeface="+mn-cs"/>
              </a:rPr>
              <a:t> ppt</a:t>
            </a:r>
            <a:r>
              <a:rPr lang="en-US" sz="1200" b="1" kern="1200" dirty="0">
                <a:solidFill>
                  <a:schemeClr val="tx1"/>
                </a:solidFill>
                <a:latin typeface="+mn-lt"/>
                <a:ea typeface="+mn-ea"/>
                <a:cs typeface="+mn-cs"/>
              </a:rPr>
              <a:t> Folien </a:t>
            </a:r>
            <a:r>
              <a:rPr lang="en-US" sz="1200" kern="1200" dirty="0">
                <a:solidFill>
                  <a:schemeClr val="tx1"/>
                </a:solidFill>
                <a:latin typeface="+mn-lt"/>
                <a:ea typeface="+mn-ea"/>
                <a:cs typeface="+mn-cs"/>
              </a:rPr>
              <a:t>für eine (1</a:t>
            </a:r>
            <a:r>
              <a:rPr lang="en-US" sz="1200" kern="1200">
                <a:solidFill>
                  <a:schemeClr val="tx1"/>
                </a:solidFill>
                <a:latin typeface="+mn-lt"/>
                <a:ea typeface="+mn-ea"/>
                <a:cs typeface="+mn-cs"/>
              </a:rPr>
              <a:t>) Stunde </a:t>
            </a:r>
            <a:r>
              <a:rPr lang="en-US" sz="1200" kern="1200" dirty="0">
                <a:solidFill>
                  <a:schemeClr val="tx1"/>
                </a:solidFill>
                <a:latin typeface="+mn-lt"/>
                <a:ea typeface="+mn-ea"/>
                <a:cs typeface="+mn-cs"/>
              </a:rPr>
              <a:t>des Trainingsprogramms. </a:t>
            </a:r>
            <a:endParaRPr lang="el-GR" sz="1200" kern="1200" dirty="0">
              <a:solidFill>
                <a:schemeClr val="tx1"/>
              </a:solidFill>
              <a:latin typeface="+mn-lt"/>
              <a:ea typeface="+mn-ea"/>
              <a:cs typeface="+mn-cs"/>
            </a:endParaRP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Es gibt 3 </a:t>
            </a:r>
            <a:r>
              <a:rPr lang="en-US" sz="1200" u="sng" kern="1200" dirty="0">
                <a:solidFill>
                  <a:schemeClr val="tx1"/>
                </a:solidFill>
                <a:latin typeface="+mn-lt"/>
                <a:ea typeface="+mn-ea"/>
                <a:cs typeface="+mn-cs"/>
              </a:rPr>
              <a:t>vordefinierte Folien, die </a:t>
            </a:r>
            <a:r>
              <a:rPr lang="en-US" sz="1200" kern="1200" dirty="0">
                <a:solidFill>
                  <a:schemeClr val="tx1"/>
                </a:solidFill>
                <a:latin typeface="+mn-lt"/>
                <a:ea typeface="+mn-ea"/>
                <a:cs typeface="+mn-cs"/>
              </a:rPr>
              <a:t>von Ihnen ausgefüllt werden müssen, mit den Titeln "</a:t>
            </a:r>
            <a:r>
              <a:rPr lang="en-US" sz="1200" b="1" kern="1200" dirty="0">
                <a:solidFill>
                  <a:schemeClr val="tx1"/>
                </a:solidFill>
                <a:latin typeface="+mn-lt"/>
                <a:ea typeface="+mn-ea"/>
                <a:cs typeface="+mn-cs"/>
              </a:rPr>
              <a:t>Modulziele</a:t>
            </a:r>
            <a:r>
              <a:rPr lang="en-US" sz="1200" kern="1200" dirty="0">
                <a:solidFill>
                  <a:schemeClr val="tx1"/>
                </a:solidFill>
                <a:latin typeface="+mn-lt"/>
                <a:ea typeface="+mn-ea"/>
                <a:cs typeface="+mn-cs"/>
              </a:rPr>
              <a:t>", "</a:t>
            </a:r>
            <a:r>
              <a:rPr lang="en-US" sz="1200" b="1" kern="1200" dirty="0">
                <a:solidFill>
                  <a:schemeClr val="tx1"/>
                </a:solidFill>
                <a:latin typeface="+mn-lt"/>
                <a:ea typeface="+mn-ea"/>
                <a:cs typeface="+mn-cs"/>
              </a:rPr>
              <a:t>Schlussfolgerung</a:t>
            </a:r>
            <a:r>
              <a:rPr lang="en-US" sz="1200" kern="1200" dirty="0">
                <a:solidFill>
                  <a:schemeClr val="tx1"/>
                </a:solidFill>
                <a:latin typeface="+mn-lt"/>
                <a:ea typeface="+mn-ea"/>
                <a:cs typeface="+mn-cs"/>
              </a:rPr>
              <a:t>", "</a:t>
            </a:r>
            <a:r>
              <a:rPr lang="en-US" sz="1200" b="1" kern="1200" dirty="0">
                <a:solidFill>
                  <a:schemeClr val="tx1"/>
                </a:solidFill>
                <a:latin typeface="+mn-lt"/>
                <a:ea typeface="+mn-ea"/>
                <a:cs typeface="+mn-cs"/>
              </a:rPr>
              <a:t>Ende des Moduls</a:t>
            </a:r>
            <a:r>
              <a:rPr lang="en-US" sz="1200" kern="1200" dirty="0">
                <a:solidFill>
                  <a:schemeClr val="tx1"/>
                </a:solidFill>
                <a:latin typeface="+mn-lt"/>
                <a:ea typeface="+mn-ea"/>
                <a:cs typeface="+mn-cs"/>
              </a:rPr>
              <a:t>". </a:t>
            </a:r>
            <a:endParaRPr lang="el-GR" sz="1200" kern="1200" dirty="0">
              <a:solidFill>
                <a:schemeClr val="tx1"/>
              </a:solidFill>
              <a:latin typeface="+mn-lt"/>
              <a:ea typeface="+mn-ea"/>
              <a:cs typeface="+mn-cs"/>
            </a:endParaRPr>
          </a:p>
          <a:p>
            <a:endParaRPr lang="en-US" sz="1200" kern="1200" dirty="0">
              <a:solidFill>
                <a:schemeClr val="tx1"/>
              </a:solidFill>
              <a:latin typeface="+mn-lt"/>
              <a:ea typeface="+mn-ea"/>
              <a:cs typeface="+mn-cs"/>
            </a:endParaRPr>
          </a:p>
          <a:p>
            <a:pPr lvl="0"/>
            <a:r>
              <a:rPr lang="en-US" sz="1200" kern="1200" dirty="0">
                <a:solidFill>
                  <a:schemeClr val="tx1"/>
                </a:solidFill>
                <a:latin typeface="+mn-lt"/>
                <a:ea typeface="+mn-ea"/>
                <a:cs typeface="+mn-cs"/>
              </a:rPr>
              <a:t>Das Material sollte in einem bearbeitbaren Format gesendet werden. </a:t>
            </a:r>
            <a:endParaRPr lang="el-GR" sz="1200" kern="1200" dirty="0">
              <a:solidFill>
                <a:schemeClr val="tx1"/>
              </a:solidFill>
              <a:latin typeface="+mn-lt"/>
              <a:ea typeface="+mn-ea"/>
              <a:cs typeface="+mn-cs"/>
            </a:endParaRPr>
          </a:p>
          <a:p>
            <a:pPr lvl="0"/>
            <a:endParaRPr lang="en-US"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Empfohlene Schriftart: Arial</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Erforderliche Schriftgröße: 16</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Empfohlener Zeilenabstand: 1,5</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Die ppt/pptx-Datei sollte eine klare Struktur und definierte Einheiten sowie eindeutige Slide-Titel aufweisen.</a:t>
            </a:r>
            <a:endParaRPr lang="el-GR" sz="1200" kern="1200" dirty="0">
              <a:solidFill>
                <a:schemeClr val="tx1"/>
              </a:solidFill>
              <a:latin typeface="+mn-lt"/>
              <a:ea typeface="+mn-ea"/>
              <a:cs typeface="+mn-cs"/>
            </a:endParaRPr>
          </a:p>
          <a:p>
            <a:pPr lvl="0">
              <a:buFont typeface="Wingdings" pitchFamily="2" charset="2"/>
              <a:buChar char="§"/>
            </a:pPr>
            <a:r>
              <a:rPr lang="en-US" sz="1200" kern="1200" dirty="0" err="1">
                <a:solidFill>
                  <a:schemeClr val="tx1"/>
                </a:solidFill>
                <a:latin typeface="+mn-lt"/>
                <a:ea typeface="+mn-ea"/>
                <a:cs typeface="+mn-cs"/>
              </a:rPr>
              <a:t>ppt/pptx</a:t>
            </a:r>
            <a:r>
              <a:rPr lang="en-US" sz="1200" kern="1200" dirty="0">
                <a:solidFill>
                  <a:schemeClr val="tx1"/>
                </a:solidFill>
                <a:latin typeface="+mn-lt"/>
                <a:ea typeface="+mn-ea"/>
                <a:cs typeface="+mn-cs"/>
              </a:rPr>
              <a:t> Folieninhalte sollten die vordefinierten Ränder nicht überschreiten.</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Bilder, Diagramme usw. sollten mit einer Beschreibung versehen sein.</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Wenn Sie Verständnisfragen (Multiple Choice, Multiple Response, True/False, Matching etc.) einbeziehen möchten, um das Verständnis der Theorie zu verbessern, sollten Sie diese in der ppt/pptx-Datei einbinden.</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Fragen, die für die Selbsteinschätzung und abschließende Beurteilungsaufgaben verwendet werden, sollten einem vordefinierten Format folgen, das von SQLearn in einer xls-Datei gesendet wird.</a:t>
            </a:r>
            <a:endParaRPr lang="el-GR" sz="1200" kern="1200" dirty="0">
              <a:solidFill>
                <a:schemeClr val="tx1"/>
              </a:solidFill>
              <a:latin typeface="+mn-lt"/>
              <a:ea typeface="+mn-ea"/>
              <a:cs typeface="+mn-cs"/>
            </a:endParaRPr>
          </a:p>
          <a:p>
            <a:endParaRPr lang="el-GR" dirty="0"/>
          </a:p>
        </p:txBody>
      </p:sp>
      <p:sp>
        <p:nvSpPr>
          <p:cNvPr id="4" name="3 - Θέση αριθμού διαφάνειας"/>
          <p:cNvSpPr>
            <a:spLocks noGrp="1"/>
          </p:cNvSpPr>
          <p:nvPr>
            <p:ph type="sldNum" sz="quarter" idx="10"/>
          </p:nvPr>
        </p:nvSpPr>
        <p:spPr/>
        <p:txBody>
          <a:bodyPr/>
          <a:lstStyle/>
          <a:p>
            <a:fld id="{D51933F7-9C1D-42A8-B27F-F697341C8CBF}" type="slidenum">
              <a:rPr lang="el-GR" smtClean="0"/>
              <a:pPr/>
              <a:t>16</a:t>
            </a:fld>
            <a:endParaRPr lang="el-GR"/>
          </a:p>
        </p:txBody>
      </p:sp>
    </p:spTree>
    <p:extLst>
      <p:ext uri="{BB962C8B-B14F-4D97-AF65-F5344CB8AC3E}">
        <p14:creationId xmlns:p14="http://schemas.microsoft.com/office/powerpoint/2010/main" val="27409778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fontScale="92500" lnSpcReduction="10000"/>
          </a:bodyPr>
          <a:lstStyle/>
          <a:p>
            <a:r>
              <a:rPr lang="en-US" sz="1200" u="sng" kern="1200" dirty="0">
                <a:solidFill>
                  <a:schemeClr val="tx1"/>
                </a:solidFill>
                <a:latin typeface="+mn-lt"/>
                <a:ea typeface="+mn-ea"/>
                <a:cs typeface="+mn-cs"/>
              </a:rPr>
              <a:t>Richtlinien für den Trainer</a:t>
            </a:r>
          </a:p>
          <a:p>
            <a:endParaRPr lang="el-GR" sz="1200" kern="1200" dirty="0">
              <a:solidFill>
                <a:schemeClr val="tx1"/>
              </a:solidFill>
              <a:latin typeface="+mn-lt"/>
              <a:ea typeface="+mn-ea"/>
              <a:cs typeface="+mn-cs"/>
            </a:endParaRPr>
          </a:p>
          <a:p>
            <a:r>
              <a:rPr lang="en-US" sz="1200" kern="1200" dirty="0">
                <a:solidFill>
                  <a:schemeClr val="tx1"/>
                </a:solidFill>
                <a:latin typeface="+mn-lt"/>
                <a:ea typeface="+mn-ea"/>
                <a:cs typeface="+mn-cs"/>
              </a:rPr>
              <a:t>Diese ppt-Datei ist eine Vorlage, die von den</a:t>
            </a:r>
            <a:r>
              <a:rPr lang="en-US" sz="1200" kern="1200" baseline="0" dirty="0">
                <a:solidFill>
                  <a:schemeClr val="tx1"/>
                </a:solidFill>
                <a:latin typeface="+mn-lt"/>
                <a:ea typeface="+mn-ea"/>
                <a:cs typeface="+mn-cs"/>
              </a:rPr>
              <a:t> Anbietern der beruflichen Bildung </a:t>
            </a:r>
            <a:r>
              <a:rPr lang="en-US" sz="1200" kern="1200" dirty="0">
                <a:solidFill>
                  <a:schemeClr val="tx1"/>
                </a:solidFill>
                <a:latin typeface="+mn-lt"/>
                <a:ea typeface="+mn-ea"/>
                <a:cs typeface="+mn-cs"/>
              </a:rPr>
              <a:t>verwendet werden kann, damit</a:t>
            </a:r>
            <a:r>
              <a:rPr lang="en-US" sz="1200" kern="1200" baseline="0" dirty="0">
                <a:solidFill>
                  <a:schemeClr val="tx1"/>
                </a:solidFill>
                <a:latin typeface="+mn-lt"/>
                <a:ea typeface="+mn-ea"/>
                <a:cs typeface="+mn-cs"/>
              </a:rPr>
              <a:t> sie das Trainingsmaterial vorbereiten können. </a:t>
            </a:r>
            <a:endParaRPr lang="en-US" sz="1200" kern="1200" dirty="0">
              <a:solidFill>
                <a:schemeClr val="tx1"/>
              </a:solidFill>
              <a:latin typeface="+mn-lt"/>
              <a:ea typeface="+mn-ea"/>
              <a:cs typeface="+mn-cs"/>
            </a:endParaRPr>
          </a:p>
          <a:p>
            <a:endParaRPr lang="el-GR" sz="1200" kern="1200" dirty="0">
              <a:solidFill>
                <a:schemeClr val="tx1"/>
              </a:solidFill>
              <a:latin typeface="+mn-lt"/>
              <a:ea typeface="+mn-ea"/>
              <a:cs typeface="+mn-cs"/>
            </a:endParaRPr>
          </a:p>
          <a:p>
            <a:r>
              <a:rPr lang="en-US" sz="1200" kern="1200" dirty="0">
                <a:solidFill>
                  <a:schemeClr val="tx1"/>
                </a:solidFill>
                <a:latin typeface="+mn-lt"/>
                <a:ea typeface="+mn-ea"/>
                <a:cs typeface="+mn-cs"/>
              </a:rPr>
              <a:t>Wir empfehlen </a:t>
            </a:r>
            <a:r>
              <a:rPr lang="en-US" sz="1200" b="1" kern="1200" dirty="0">
                <a:solidFill>
                  <a:schemeClr val="tx1"/>
                </a:solidFill>
                <a:latin typeface="+mn-lt"/>
                <a:ea typeface="+mn-ea"/>
                <a:cs typeface="+mn-cs"/>
              </a:rPr>
              <a:t>30 bis 40.</a:t>
            </a:r>
            <a:r>
              <a:rPr lang="en-US" sz="1200" b="1" kern="1200" dirty="0" err="1">
                <a:solidFill>
                  <a:schemeClr val="tx1"/>
                </a:solidFill>
                <a:latin typeface="+mn-lt"/>
                <a:ea typeface="+mn-ea"/>
                <a:cs typeface="+mn-cs"/>
              </a:rPr>
              <a:t> ppt</a:t>
            </a:r>
            <a:r>
              <a:rPr lang="en-US" sz="1200" b="1" kern="1200" dirty="0">
                <a:solidFill>
                  <a:schemeClr val="tx1"/>
                </a:solidFill>
                <a:latin typeface="+mn-lt"/>
                <a:ea typeface="+mn-ea"/>
                <a:cs typeface="+mn-cs"/>
              </a:rPr>
              <a:t> Folien </a:t>
            </a:r>
            <a:r>
              <a:rPr lang="en-US" sz="1200" kern="1200" dirty="0">
                <a:solidFill>
                  <a:schemeClr val="tx1"/>
                </a:solidFill>
                <a:latin typeface="+mn-lt"/>
                <a:ea typeface="+mn-ea"/>
                <a:cs typeface="+mn-cs"/>
              </a:rPr>
              <a:t>für eine (1</a:t>
            </a:r>
            <a:r>
              <a:rPr lang="en-US" sz="1200" kern="1200">
                <a:solidFill>
                  <a:schemeClr val="tx1"/>
                </a:solidFill>
                <a:latin typeface="+mn-lt"/>
                <a:ea typeface="+mn-ea"/>
                <a:cs typeface="+mn-cs"/>
              </a:rPr>
              <a:t>) Stunde </a:t>
            </a:r>
            <a:r>
              <a:rPr lang="en-US" sz="1200" kern="1200" dirty="0">
                <a:solidFill>
                  <a:schemeClr val="tx1"/>
                </a:solidFill>
                <a:latin typeface="+mn-lt"/>
                <a:ea typeface="+mn-ea"/>
                <a:cs typeface="+mn-cs"/>
              </a:rPr>
              <a:t>des Trainingsprogramms. </a:t>
            </a:r>
            <a:endParaRPr lang="el-GR" sz="1200" kern="1200" dirty="0">
              <a:solidFill>
                <a:schemeClr val="tx1"/>
              </a:solidFill>
              <a:latin typeface="+mn-lt"/>
              <a:ea typeface="+mn-ea"/>
              <a:cs typeface="+mn-cs"/>
            </a:endParaRP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Es gibt 3 </a:t>
            </a:r>
            <a:r>
              <a:rPr lang="en-US" sz="1200" u="sng" kern="1200" dirty="0">
                <a:solidFill>
                  <a:schemeClr val="tx1"/>
                </a:solidFill>
                <a:latin typeface="+mn-lt"/>
                <a:ea typeface="+mn-ea"/>
                <a:cs typeface="+mn-cs"/>
              </a:rPr>
              <a:t>vordefinierte Folien, die </a:t>
            </a:r>
            <a:r>
              <a:rPr lang="en-US" sz="1200" kern="1200" dirty="0">
                <a:solidFill>
                  <a:schemeClr val="tx1"/>
                </a:solidFill>
                <a:latin typeface="+mn-lt"/>
                <a:ea typeface="+mn-ea"/>
                <a:cs typeface="+mn-cs"/>
              </a:rPr>
              <a:t>von Ihnen ausgefüllt werden müssen, mit den Titeln "</a:t>
            </a:r>
            <a:r>
              <a:rPr lang="en-US" sz="1200" b="1" kern="1200" dirty="0">
                <a:solidFill>
                  <a:schemeClr val="tx1"/>
                </a:solidFill>
                <a:latin typeface="+mn-lt"/>
                <a:ea typeface="+mn-ea"/>
                <a:cs typeface="+mn-cs"/>
              </a:rPr>
              <a:t>Modulziele</a:t>
            </a:r>
            <a:r>
              <a:rPr lang="en-US" sz="1200" kern="1200" dirty="0">
                <a:solidFill>
                  <a:schemeClr val="tx1"/>
                </a:solidFill>
                <a:latin typeface="+mn-lt"/>
                <a:ea typeface="+mn-ea"/>
                <a:cs typeface="+mn-cs"/>
              </a:rPr>
              <a:t>", "</a:t>
            </a:r>
            <a:r>
              <a:rPr lang="en-US" sz="1200" b="1" kern="1200" dirty="0">
                <a:solidFill>
                  <a:schemeClr val="tx1"/>
                </a:solidFill>
                <a:latin typeface="+mn-lt"/>
                <a:ea typeface="+mn-ea"/>
                <a:cs typeface="+mn-cs"/>
              </a:rPr>
              <a:t>Schlussfolgerung</a:t>
            </a:r>
            <a:r>
              <a:rPr lang="en-US" sz="1200" kern="1200" dirty="0">
                <a:solidFill>
                  <a:schemeClr val="tx1"/>
                </a:solidFill>
                <a:latin typeface="+mn-lt"/>
                <a:ea typeface="+mn-ea"/>
                <a:cs typeface="+mn-cs"/>
              </a:rPr>
              <a:t>", "</a:t>
            </a:r>
            <a:r>
              <a:rPr lang="en-US" sz="1200" b="1" kern="1200" dirty="0">
                <a:solidFill>
                  <a:schemeClr val="tx1"/>
                </a:solidFill>
                <a:latin typeface="+mn-lt"/>
                <a:ea typeface="+mn-ea"/>
                <a:cs typeface="+mn-cs"/>
              </a:rPr>
              <a:t>Ende des Moduls</a:t>
            </a:r>
            <a:r>
              <a:rPr lang="en-US" sz="1200" kern="1200" dirty="0">
                <a:solidFill>
                  <a:schemeClr val="tx1"/>
                </a:solidFill>
                <a:latin typeface="+mn-lt"/>
                <a:ea typeface="+mn-ea"/>
                <a:cs typeface="+mn-cs"/>
              </a:rPr>
              <a:t>". </a:t>
            </a:r>
            <a:endParaRPr lang="el-GR" sz="1200" kern="1200" dirty="0">
              <a:solidFill>
                <a:schemeClr val="tx1"/>
              </a:solidFill>
              <a:latin typeface="+mn-lt"/>
              <a:ea typeface="+mn-ea"/>
              <a:cs typeface="+mn-cs"/>
            </a:endParaRPr>
          </a:p>
          <a:p>
            <a:endParaRPr lang="en-US" sz="1200" kern="1200" dirty="0">
              <a:solidFill>
                <a:schemeClr val="tx1"/>
              </a:solidFill>
              <a:latin typeface="+mn-lt"/>
              <a:ea typeface="+mn-ea"/>
              <a:cs typeface="+mn-cs"/>
            </a:endParaRPr>
          </a:p>
          <a:p>
            <a:pPr lvl="0"/>
            <a:r>
              <a:rPr lang="en-US" sz="1200" kern="1200" dirty="0">
                <a:solidFill>
                  <a:schemeClr val="tx1"/>
                </a:solidFill>
                <a:latin typeface="+mn-lt"/>
                <a:ea typeface="+mn-ea"/>
                <a:cs typeface="+mn-cs"/>
              </a:rPr>
              <a:t>Das Material sollte in einem bearbeitbaren Format gesendet werden. </a:t>
            </a:r>
            <a:endParaRPr lang="el-GR" sz="1200" kern="1200" dirty="0">
              <a:solidFill>
                <a:schemeClr val="tx1"/>
              </a:solidFill>
              <a:latin typeface="+mn-lt"/>
              <a:ea typeface="+mn-ea"/>
              <a:cs typeface="+mn-cs"/>
            </a:endParaRPr>
          </a:p>
          <a:p>
            <a:pPr lvl="0"/>
            <a:endParaRPr lang="en-US"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Empfohlene Schriftart: Arial</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Erforderliche Schriftgröße: 16</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Empfohlener Zeilenabstand: 1,5</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Die ppt/pptx-Datei sollte eine klare Struktur und definierte Einheiten sowie eindeutige Slide-Titel aufweisen.</a:t>
            </a:r>
            <a:endParaRPr lang="el-GR" sz="1200" kern="1200" dirty="0">
              <a:solidFill>
                <a:schemeClr val="tx1"/>
              </a:solidFill>
              <a:latin typeface="+mn-lt"/>
              <a:ea typeface="+mn-ea"/>
              <a:cs typeface="+mn-cs"/>
            </a:endParaRPr>
          </a:p>
          <a:p>
            <a:pPr lvl="0">
              <a:buFont typeface="Wingdings" pitchFamily="2" charset="2"/>
              <a:buChar char="§"/>
            </a:pPr>
            <a:r>
              <a:rPr lang="en-US" sz="1200" kern="1200" dirty="0" err="1">
                <a:solidFill>
                  <a:schemeClr val="tx1"/>
                </a:solidFill>
                <a:latin typeface="+mn-lt"/>
                <a:ea typeface="+mn-ea"/>
                <a:cs typeface="+mn-cs"/>
              </a:rPr>
              <a:t>ppt/pptx</a:t>
            </a:r>
            <a:r>
              <a:rPr lang="en-US" sz="1200" kern="1200" dirty="0">
                <a:solidFill>
                  <a:schemeClr val="tx1"/>
                </a:solidFill>
                <a:latin typeface="+mn-lt"/>
                <a:ea typeface="+mn-ea"/>
                <a:cs typeface="+mn-cs"/>
              </a:rPr>
              <a:t> Folieninhalte sollten die vordefinierten Ränder nicht überschreiten.</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Bilder, Diagramme usw. sollten mit einer Beschreibung versehen sein.</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Wenn Sie Verständnisfragen (Multiple Choice, Multiple Response, True/False, Matching etc.) einbeziehen möchten, um das Verständnis der Theorie zu verbessern, sollten Sie diese in der ppt/pptx-Datei einbinden.</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Fragen, die für die Selbsteinschätzung und abschließende Beurteilungsaufgaben verwendet werden, sollten einem vordefinierten Format folgen, das von SQLearn in einer xls-Datei gesendet wird.</a:t>
            </a:r>
            <a:endParaRPr lang="el-GR" sz="1200" kern="1200" dirty="0">
              <a:solidFill>
                <a:schemeClr val="tx1"/>
              </a:solidFill>
              <a:latin typeface="+mn-lt"/>
              <a:ea typeface="+mn-ea"/>
              <a:cs typeface="+mn-cs"/>
            </a:endParaRPr>
          </a:p>
          <a:p>
            <a:endParaRPr lang="el-GR" dirty="0"/>
          </a:p>
        </p:txBody>
      </p:sp>
      <p:sp>
        <p:nvSpPr>
          <p:cNvPr id="4" name="3 - Θέση αριθμού διαφάνειας"/>
          <p:cNvSpPr>
            <a:spLocks noGrp="1"/>
          </p:cNvSpPr>
          <p:nvPr>
            <p:ph type="sldNum" sz="quarter" idx="10"/>
          </p:nvPr>
        </p:nvSpPr>
        <p:spPr/>
        <p:txBody>
          <a:bodyPr/>
          <a:lstStyle/>
          <a:p>
            <a:fld id="{D51933F7-9C1D-42A8-B27F-F697341C8CBF}" type="slidenum">
              <a:rPr lang="el-GR" smtClean="0"/>
              <a:pPr/>
              <a:t>17</a:t>
            </a:fld>
            <a:endParaRPr lang="el-GR"/>
          </a:p>
        </p:txBody>
      </p:sp>
    </p:spTree>
    <p:extLst>
      <p:ext uri="{BB962C8B-B14F-4D97-AF65-F5344CB8AC3E}">
        <p14:creationId xmlns:p14="http://schemas.microsoft.com/office/powerpoint/2010/main" val="24661842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fontScale="92500" lnSpcReduction="10000"/>
          </a:bodyPr>
          <a:lstStyle/>
          <a:p>
            <a:r>
              <a:rPr lang="en-US" sz="1200" u="sng" kern="1200" dirty="0">
                <a:solidFill>
                  <a:schemeClr val="tx1"/>
                </a:solidFill>
                <a:latin typeface="+mn-lt"/>
                <a:ea typeface="+mn-ea"/>
                <a:cs typeface="+mn-cs"/>
              </a:rPr>
              <a:t>Richtlinien für den Trainer</a:t>
            </a:r>
          </a:p>
          <a:p>
            <a:endParaRPr lang="el-GR" sz="1200" kern="1200" dirty="0">
              <a:solidFill>
                <a:schemeClr val="tx1"/>
              </a:solidFill>
              <a:latin typeface="+mn-lt"/>
              <a:ea typeface="+mn-ea"/>
              <a:cs typeface="+mn-cs"/>
            </a:endParaRPr>
          </a:p>
          <a:p>
            <a:r>
              <a:rPr lang="en-US" sz="1200" kern="1200" dirty="0">
                <a:solidFill>
                  <a:schemeClr val="tx1"/>
                </a:solidFill>
                <a:latin typeface="+mn-lt"/>
                <a:ea typeface="+mn-ea"/>
                <a:cs typeface="+mn-cs"/>
              </a:rPr>
              <a:t>Diese ppt-Datei ist eine Vorlage, die von den</a:t>
            </a:r>
            <a:r>
              <a:rPr lang="en-US" sz="1200" kern="1200" baseline="0" dirty="0">
                <a:solidFill>
                  <a:schemeClr val="tx1"/>
                </a:solidFill>
                <a:latin typeface="+mn-lt"/>
                <a:ea typeface="+mn-ea"/>
                <a:cs typeface="+mn-cs"/>
              </a:rPr>
              <a:t> Anbietern der beruflichen Bildung </a:t>
            </a:r>
            <a:r>
              <a:rPr lang="en-US" sz="1200" kern="1200" dirty="0">
                <a:solidFill>
                  <a:schemeClr val="tx1"/>
                </a:solidFill>
                <a:latin typeface="+mn-lt"/>
                <a:ea typeface="+mn-ea"/>
                <a:cs typeface="+mn-cs"/>
              </a:rPr>
              <a:t>verwendet werden kann, damit</a:t>
            </a:r>
            <a:r>
              <a:rPr lang="en-US" sz="1200" kern="1200" baseline="0" dirty="0">
                <a:solidFill>
                  <a:schemeClr val="tx1"/>
                </a:solidFill>
                <a:latin typeface="+mn-lt"/>
                <a:ea typeface="+mn-ea"/>
                <a:cs typeface="+mn-cs"/>
              </a:rPr>
              <a:t> sie das Trainingsmaterial vorbereiten können. </a:t>
            </a:r>
            <a:endParaRPr lang="en-US" sz="1200" kern="1200" dirty="0">
              <a:solidFill>
                <a:schemeClr val="tx1"/>
              </a:solidFill>
              <a:latin typeface="+mn-lt"/>
              <a:ea typeface="+mn-ea"/>
              <a:cs typeface="+mn-cs"/>
            </a:endParaRPr>
          </a:p>
          <a:p>
            <a:endParaRPr lang="el-GR" sz="1200" kern="1200" dirty="0">
              <a:solidFill>
                <a:schemeClr val="tx1"/>
              </a:solidFill>
              <a:latin typeface="+mn-lt"/>
              <a:ea typeface="+mn-ea"/>
              <a:cs typeface="+mn-cs"/>
            </a:endParaRPr>
          </a:p>
          <a:p>
            <a:r>
              <a:rPr lang="en-US" sz="1200" kern="1200" dirty="0">
                <a:solidFill>
                  <a:schemeClr val="tx1"/>
                </a:solidFill>
                <a:latin typeface="+mn-lt"/>
                <a:ea typeface="+mn-ea"/>
                <a:cs typeface="+mn-cs"/>
              </a:rPr>
              <a:t>Wir empfehlen </a:t>
            </a:r>
            <a:r>
              <a:rPr lang="en-US" sz="1200" b="1" kern="1200" dirty="0">
                <a:solidFill>
                  <a:schemeClr val="tx1"/>
                </a:solidFill>
                <a:latin typeface="+mn-lt"/>
                <a:ea typeface="+mn-ea"/>
                <a:cs typeface="+mn-cs"/>
              </a:rPr>
              <a:t>30 bis 40.</a:t>
            </a:r>
            <a:r>
              <a:rPr lang="en-US" sz="1200" b="1" kern="1200" dirty="0" err="1">
                <a:solidFill>
                  <a:schemeClr val="tx1"/>
                </a:solidFill>
                <a:latin typeface="+mn-lt"/>
                <a:ea typeface="+mn-ea"/>
                <a:cs typeface="+mn-cs"/>
              </a:rPr>
              <a:t> ppt</a:t>
            </a:r>
            <a:r>
              <a:rPr lang="en-US" sz="1200" b="1" kern="1200" dirty="0">
                <a:solidFill>
                  <a:schemeClr val="tx1"/>
                </a:solidFill>
                <a:latin typeface="+mn-lt"/>
                <a:ea typeface="+mn-ea"/>
                <a:cs typeface="+mn-cs"/>
              </a:rPr>
              <a:t> Folien </a:t>
            </a:r>
            <a:r>
              <a:rPr lang="en-US" sz="1200" kern="1200" dirty="0">
                <a:solidFill>
                  <a:schemeClr val="tx1"/>
                </a:solidFill>
                <a:latin typeface="+mn-lt"/>
                <a:ea typeface="+mn-ea"/>
                <a:cs typeface="+mn-cs"/>
              </a:rPr>
              <a:t>für eine (1</a:t>
            </a:r>
            <a:r>
              <a:rPr lang="en-US" sz="1200" kern="1200">
                <a:solidFill>
                  <a:schemeClr val="tx1"/>
                </a:solidFill>
                <a:latin typeface="+mn-lt"/>
                <a:ea typeface="+mn-ea"/>
                <a:cs typeface="+mn-cs"/>
              </a:rPr>
              <a:t>) Stunde </a:t>
            </a:r>
            <a:r>
              <a:rPr lang="en-US" sz="1200" kern="1200" dirty="0">
                <a:solidFill>
                  <a:schemeClr val="tx1"/>
                </a:solidFill>
                <a:latin typeface="+mn-lt"/>
                <a:ea typeface="+mn-ea"/>
                <a:cs typeface="+mn-cs"/>
              </a:rPr>
              <a:t>des Trainingsprogramms. </a:t>
            </a:r>
            <a:endParaRPr lang="el-GR" sz="1200" kern="1200" dirty="0">
              <a:solidFill>
                <a:schemeClr val="tx1"/>
              </a:solidFill>
              <a:latin typeface="+mn-lt"/>
              <a:ea typeface="+mn-ea"/>
              <a:cs typeface="+mn-cs"/>
            </a:endParaRP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Es gibt 3 </a:t>
            </a:r>
            <a:r>
              <a:rPr lang="en-US" sz="1200" u="sng" kern="1200" dirty="0">
                <a:solidFill>
                  <a:schemeClr val="tx1"/>
                </a:solidFill>
                <a:latin typeface="+mn-lt"/>
                <a:ea typeface="+mn-ea"/>
                <a:cs typeface="+mn-cs"/>
              </a:rPr>
              <a:t>vordefinierte Folien, die </a:t>
            </a:r>
            <a:r>
              <a:rPr lang="en-US" sz="1200" kern="1200" dirty="0">
                <a:solidFill>
                  <a:schemeClr val="tx1"/>
                </a:solidFill>
                <a:latin typeface="+mn-lt"/>
                <a:ea typeface="+mn-ea"/>
                <a:cs typeface="+mn-cs"/>
              </a:rPr>
              <a:t>von Ihnen ausgefüllt werden müssen, mit den Titeln "</a:t>
            </a:r>
            <a:r>
              <a:rPr lang="en-US" sz="1200" b="1" kern="1200" dirty="0">
                <a:solidFill>
                  <a:schemeClr val="tx1"/>
                </a:solidFill>
                <a:latin typeface="+mn-lt"/>
                <a:ea typeface="+mn-ea"/>
                <a:cs typeface="+mn-cs"/>
              </a:rPr>
              <a:t>Modulziele</a:t>
            </a:r>
            <a:r>
              <a:rPr lang="en-US" sz="1200" kern="1200" dirty="0">
                <a:solidFill>
                  <a:schemeClr val="tx1"/>
                </a:solidFill>
                <a:latin typeface="+mn-lt"/>
                <a:ea typeface="+mn-ea"/>
                <a:cs typeface="+mn-cs"/>
              </a:rPr>
              <a:t>", "</a:t>
            </a:r>
            <a:r>
              <a:rPr lang="en-US" sz="1200" b="1" kern="1200" dirty="0">
                <a:solidFill>
                  <a:schemeClr val="tx1"/>
                </a:solidFill>
                <a:latin typeface="+mn-lt"/>
                <a:ea typeface="+mn-ea"/>
                <a:cs typeface="+mn-cs"/>
              </a:rPr>
              <a:t>Schlussfolgerung</a:t>
            </a:r>
            <a:r>
              <a:rPr lang="en-US" sz="1200" kern="1200" dirty="0">
                <a:solidFill>
                  <a:schemeClr val="tx1"/>
                </a:solidFill>
                <a:latin typeface="+mn-lt"/>
                <a:ea typeface="+mn-ea"/>
                <a:cs typeface="+mn-cs"/>
              </a:rPr>
              <a:t>", "</a:t>
            </a:r>
            <a:r>
              <a:rPr lang="en-US" sz="1200" b="1" kern="1200" dirty="0">
                <a:solidFill>
                  <a:schemeClr val="tx1"/>
                </a:solidFill>
                <a:latin typeface="+mn-lt"/>
                <a:ea typeface="+mn-ea"/>
                <a:cs typeface="+mn-cs"/>
              </a:rPr>
              <a:t>Ende des Moduls</a:t>
            </a:r>
            <a:r>
              <a:rPr lang="en-US" sz="1200" kern="1200" dirty="0">
                <a:solidFill>
                  <a:schemeClr val="tx1"/>
                </a:solidFill>
                <a:latin typeface="+mn-lt"/>
                <a:ea typeface="+mn-ea"/>
                <a:cs typeface="+mn-cs"/>
              </a:rPr>
              <a:t>". </a:t>
            </a:r>
            <a:endParaRPr lang="el-GR" sz="1200" kern="1200" dirty="0">
              <a:solidFill>
                <a:schemeClr val="tx1"/>
              </a:solidFill>
              <a:latin typeface="+mn-lt"/>
              <a:ea typeface="+mn-ea"/>
              <a:cs typeface="+mn-cs"/>
            </a:endParaRPr>
          </a:p>
          <a:p>
            <a:endParaRPr lang="en-US" sz="1200" kern="1200" dirty="0">
              <a:solidFill>
                <a:schemeClr val="tx1"/>
              </a:solidFill>
              <a:latin typeface="+mn-lt"/>
              <a:ea typeface="+mn-ea"/>
              <a:cs typeface="+mn-cs"/>
            </a:endParaRPr>
          </a:p>
          <a:p>
            <a:pPr lvl="0"/>
            <a:r>
              <a:rPr lang="en-US" sz="1200" kern="1200" dirty="0">
                <a:solidFill>
                  <a:schemeClr val="tx1"/>
                </a:solidFill>
                <a:latin typeface="+mn-lt"/>
                <a:ea typeface="+mn-ea"/>
                <a:cs typeface="+mn-cs"/>
              </a:rPr>
              <a:t>Das Material sollte in einem bearbeitbaren Format gesendet werden. </a:t>
            </a:r>
            <a:endParaRPr lang="el-GR" sz="1200" kern="1200" dirty="0">
              <a:solidFill>
                <a:schemeClr val="tx1"/>
              </a:solidFill>
              <a:latin typeface="+mn-lt"/>
              <a:ea typeface="+mn-ea"/>
              <a:cs typeface="+mn-cs"/>
            </a:endParaRPr>
          </a:p>
          <a:p>
            <a:pPr lvl="0"/>
            <a:endParaRPr lang="en-US"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Empfohlene Schriftart: Arial</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Erforderliche Schriftgröße: 16</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Empfohlener Zeilenabstand: 1,5</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Die ppt/pptx-Datei sollte eine klare Struktur und definierte Einheiten sowie eindeutige Slide-Titel aufweisen.</a:t>
            </a:r>
            <a:endParaRPr lang="el-GR" sz="1200" kern="1200" dirty="0">
              <a:solidFill>
                <a:schemeClr val="tx1"/>
              </a:solidFill>
              <a:latin typeface="+mn-lt"/>
              <a:ea typeface="+mn-ea"/>
              <a:cs typeface="+mn-cs"/>
            </a:endParaRPr>
          </a:p>
          <a:p>
            <a:pPr lvl="0">
              <a:buFont typeface="Wingdings" pitchFamily="2" charset="2"/>
              <a:buChar char="§"/>
            </a:pPr>
            <a:r>
              <a:rPr lang="en-US" sz="1200" kern="1200" dirty="0" err="1">
                <a:solidFill>
                  <a:schemeClr val="tx1"/>
                </a:solidFill>
                <a:latin typeface="+mn-lt"/>
                <a:ea typeface="+mn-ea"/>
                <a:cs typeface="+mn-cs"/>
              </a:rPr>
              <a:t>ppt/pptx</a:t>
            </a:r>
            <a:r>
              <a:rPr lang="en-US" sz="1200" kern="1200" dirty="0">
                <a:solidFill>
                  <a:schemeClr val="tx1"/>
                </a:solidFill>
                <a:latin typeface="+mn-lt"/>
                <a:ea typeface="+mn-ea"/>
                <a:cs typeface="+mn-cs"/>
              </a:rPr>
              <a:t> Folieninhalte sollten die vordefinierten Ränder nicht überschreiten.</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Bilder, Diagramme usw. sollten mit einer Beschreibung versehen sein.</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Wenn Sie Verständnisfragen (Multiple Choice, Multiple Response, True/False, Matching etc.) einbeziehen möchten, um das Verständnis der Theorie zu verbessern, sollten Sie diese in der ppt/pptx-Datei einbinden.</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Fragen, die für die Selbsteinschätzung und abschließende Beurteilungsaufgaben verwendet werden, sollten einem vordefinierten Format folgen, das von SQLearn in einer xls-Datei gesendet wird.</a:t>
            </a:r>
            <a:endParaRPr lang="el-GR" sz="1200" kern="1200" dirty="0">
              <a:solidFill>
                <a:schemeClr val="tx1"/>
              </a:solidFill>
              <a:latin typeface="+mn-lt"/>
              <a:ea typeface="+mn-ea"/>
              <a:cs typeface="+mn-cs"/>
            </a:endParaRPr>
          </a:p>
          <a:p>
            <a:endParaRPr lang="el-GR" dirty="0"/>
          </a:p>
        </p:txBody>
      </p:sp>
      <p:sp>
        <p:nvSpPr>
          <p:cNvPr id="4" name="3 - Θέση αριθμού διαφάνειας"/>
          <p:cNvSpPr>
            <a:spLocks noGrp="1"/>
          </p:cNvSpPr>
          <p:nvPr>
            <p:ph type="sldNum" sz="quarter" idx="10"/>
          </p:nvPr>
        </p:nvSpPr>
        <p:spPr/>
        <p:txBody>
          <a:bodyPr/>
          <a:lstStyle/>
          <a:p>
            <a:fld id="{D51933F7-9C1D-42A8-B27F-F697341C8CBF}" type="slidenum">
              <a:rPr lang="el-GR" smtClean="0"/>
              <a:pPr/>
              <a:t>18</a:t>
            </a:fld>
            <a:endParaRPr lang="el-GR"/>
          </a:p>
        </p:txBody>
      </p:sp>
    </p:spTree>
    <p:extLst>
      <p:ext uri="{BB962C8B-B14F-4D97-AF65-F5344CB8AC3E}">
        <p14:creationId xmlns:p14="http://schemas.microsoft.com/office/powerpoint/2010/main" val="5983737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fontScale="92500" lnSpcReduction="10000"/>
          </a:bodyPr>
          <a:lstStyle/>
          <a:p>
            <a:r>
              <a:rPr lang="en-US" sz="1200" u="sng" kern="1200" dirty="0">
                <a:solidFill>
                  <a:schemeClr val="tx1"/>
                </a:solidFill>
                <a:latin typeface="+mn-lt"/>
                <a:ea typeface="+mn-ea"/>
                <a:cs typeface="+mn-cs"/>
              </a:rPr>
              <a:t>Richtlinien für den Trainer</a:t>
            </a:r>
          </a:p>
          <a:p>
            <a:endParaRPr lang="el-GR" sz="1200" kern="1200" dirty="0">
              <a:solidFill>
                <a:schemeClr val="tx1"/>
              </a:solidFill>
              <a:latin typeface="+mn-lt"/>
              <a:ea typeface="+mn-ea"/>
              <a:cs typeface="+mn-cs"/>
            </a:endParaRPr>
          </a:p>
          <a:p>
            <a:r>
              <a:rPr lang="en-US" sz="1200" kern="1200" dirty="0">
                <a:solidFill>
                  <a:schemeClr val="tx1"/>
                </a:solidFill>
                <a:latin typeface="+mn-lt"/>
                <a:ea typeface="+mn-ea"/>
                <a:cs typeface="+mn-cs"/>
              </a:rPr>
              <a:t>Diese ppt-Datei ist eine Vorlage, die von den</a:t>
            </a:r>
            <a:r>
              <a:rPr lang="en-US" sz="1200" kern="1200" baseline="0" dirty="0">
                <a:solidFill>
                  <a:schemeClr val="tx1"/>
                </a:solidFill>
                <a:latin typeface="+mn-lt"/>
                <a:ea typeface="+mn-ea"/>
                <a:cs typeface="+mn-cs"/>
              </a:rPr>
              <a:t> Anbietern der beruflichen Bildung </a:t>
            </a:r>
            <a:r>
              <a:rPr lang="en-US" sz="1200" kern="1200" dirty="0">
                <a:solidFill>
                  <a:schemeClr val="tx1"/>
                </a:solidFill>
                <a:latin typeface="+mn-lt"/>
                <a:ea typeface="+mn-ea"/>
                <a:cs typeface="+mn-cs"/>
              </a:rPr>
              <a:t>verwendet werden kann, damit</a:t>
            </a:r>
            <a:r>
              <a:rPr lang="en-US" sz="1200" kern="1200" baseline="0" dirty="0">
                <a:solidFill>
                  <a:schemeClr val="tx1"/>
                </a:solidFill>
                <a:latin typeface="+mn-lt"/>
                <a:ea typeface="+mn-ea"/>
                <a:cs typeface="+mn-cs"/>
              </a:rPr>
              <a:t> sie das Trainingsmaterial vorbereiten können. </a:t>
            </a:r>
            <a:endParaRPr lang="en-US" sz="1200" kern="1200" dirty="0">
              <a:solidFill>
                <a:schemeClr val="tx1"/>
              </a:solidFill>
              <a:latin typeface="+mn-lt"/>
              <a:ea typeface="+mn-ea"/>
              <a:cs typeface="+mn-cs"/>
            </a:endParaRPr>
          </a:p>
          <a:p>
            <a:endParaRPr lang="el-GR" sz="1200" kern="1200" dirty="0">
              <a:solidFill>
                <a:schemeClr val="tx1"/>
              </a:solidFill>
              <a:latin typeface="+mn-lt"/>
              <a:ea typeface="+mn-ea"/>
              <a:cs typeface="+mn-cs"/>
            </a:endParaRPr>
          </a:p>
          <a:p>
            <a:r>
              <a:rPr lang="en-US" sz="1200" kern="1200" dirty="0">
                <a:solidFill>
                  <a:schemeClr val="tx1"/>
                </a:solidFill>
                <a:latin typeface="+mn-lt"/>
                <a:ea typeface="+mn-ea"/>
                <a:cs typeface="+mn-cs"/>
              </a:rPr>
              <a:t>Wir empfehlen </a:t>
            </a:r>
            <a:r>
              <a:rPr lang="en-US" sz="1200" b="1" kern="1200" dirty="0">
                <a:solidFill>
                  <a:schemeClr val="tx1"/>
                </a:solidFill>
                <a:latin typeface="+mn-lt"/>
                <a:ea typeface="+mn-ea"/>
                <a:cs typeface="+mn-cs"/>
              </a:rPr>
              <a:t>30 bis 40.</a:t>
            </a:r>
            <a:r>
              <a:rPr lang="en-US" sz="1200" b="1" kern="1200" dirty="0" err="1">
                <a:solidFill>
                  <a:schemeClr val="tx1"/>
                </a:solidFill>
                <a:latin typeface="+mn-lt"/>
                <a:ea typeface="+mn-ea"/>
                <a:cs typeface="+mn-cs"/>
              </a:rPr>
              <a:t> ppt</a:t>
            </a:r>
            <a:r>
              <a:rPr lang="en-US" sz="1200" b="1" kern="1200" dirty="0">
                <a:solidFill>
                  <a:schemeClr val="tx1"/>
                </a:solidFill>
                <a:latin typeface="+mn-lt"/>
                <a:ea typeface="+mn-ea"/>
                <a:cs typeface="+mn-cs"/>
              </a:rPr>
              <a:t> Folien </a:t>
            </a:r>
            <a:r>
              <a:rPr lang="en-US" sz="1200" kern="1200" dirty="0">
                <a:solidFill>
                  <a:schemeClr val="tx1"/>
                </a:solidFill>
                <a:latin typeface="+mn-lt"/>
                <a:ea typeface="+mn-ea"/>
                <a:cs typeface="+mn-cs"/>
              </a:rPr>
              <a:t>für eine (1</a:t>
            </a:r>
            <a:r>
              <a:rPr lang="en-US" sz="1200" kern="1200">
                <a:solidFill>
                  <a:schemeClr val="tx1"/>
                </a:solidFill>
                <a:latin typeface="+mn-lt"/>
                <a:ea typeface="+mn-ea"/>
                <a:cs typeface="+mn-cs"/>
              </a:rPr>
              <a:t>) Stunde </a:t>
            </a:r>
            <a:r>
              <a:rPr lang="en-US" sz="1200" kern="1200" dirty="0">
                <a:solidFill>
                  <a:schemeClr val="tx1"/>
                </a:solidFill>
                <a:latin typeface="+mn-lt"/>
                <a:ea typeface="+mn-ea"/>
                <a:cs typeface="+mn-cs"/>
              </a:rPr>
              <a:t>des Trainingsprogramms. </a:t>
            </a:r>
            <a:endParaRPr lang="el-GR" sz="1200" kern="1200" dirty="0">
              <a:solidFill>
                <a:schemeClr val="tx1"/>
              </a:solidFill>
              <a:latin typeface="+mn-lt"/>
              <a:ea typeface="+mn-ea"/>
              <a:cs typeface="+mn-cs"/>
            </a:endParaRP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Es gibt 3 </a:t>
            </a:r>
            <a:r>
              <a:rPr lang="en-US" sz="1200" u="sng" kern="1200" dirty="0">
                <a:solidFill>
                  <a:schemeClr val="tx1"/>
                </a:solidFill>
                <a:latin typeface="+mn-lt"/>
                <a:ea typeface="+mn-ea"/>
                <a:cs typeface="+mn-cs"/>
              </a:rPr>
              <a:t>vordefinierte Folien, die </a:t>
            </a:r>
            <a:r>
              <a:rPr lang="en-US" sz="1200" kern="1200" dirty="0">
                <a:solidFill>
                  <a:schemeClr val="tx1"/>
                </a:solidFill>
                <a:latin typeface="+mn-lt"/>
                <a:ea typeface="+mn-ea"/>
                <a:cs typeface="+mn-cs"/>
              </a:rPr>
              <a:t>von Ihnen ausgefüllt werden müssen, mit den Titeln "</a:t>
            </a:r>
            <a:r>
              <a:rPr lang="en-US" sz="1200" b="1" kern="1200" dirty="0">
                <a:solidFill>
                  <a:schemeClr val="tx1"/>
                </a:solidFill>
                <a:latin typeface="+mn-lt"/>
                <a:ea typeface="+mn-ea"/>
                <a:cs typeface="+mn-cs"/>
              </a:rPr>
              <a:t>Modulziele</a:t>
            </a:r>
            <a:r>
              <a:rPr lang="en-US" sz="1200" kern="1200" dirty="0">
                <a:solidFill>
                  <a:schemeClr val="tx1"/>
                </a:solidFill>
                <a:latin typeface="+mn-lt"/>
                <a:ea typeface="+mn-ea"/>
                <a:cs typeface="+mn-cs"/>
              </a:rPr>
              <a:t>", "</a:t>
            </a:r>
            <a:r>
              <a:rPr lang="en-US" sz="1200" b="1" kern="1200" dirty="0">
                <a:solidFill>
                  <a:schemeClr val="tx1"/>
                </a:solidFill>
                <a:latin typeface="+mn-lt"/>
                <a:ea typeface="+mn-ea"/>
                <a:cs typeface="+mn-cs"/>
              </a:rPr>
              <a:t>Schlussfolgerung</a:t>
            </a:r>
            <a:r>
              <a:rPr lang="en-US" sz="1200" kern="1200" dirty="0">
                <a:solidFill>
                  <a:schemeClr val="tx1"/>
                </a:solidFill>
                <a:latin typeface="+mn-lt"/>
                <a:ea typeface="+mn-ea"/>
                <a:cs typeface="+mn-cs"/>
              </a:rPr>
              <a:t>", "</a:t>
            </a:r>
            <a:r>
              <a:rPr lang="en-US" sz="1200" b="1" kern="1200" dirty="0">
                <a:solidFill>
                  <a:schemeClr val="tx1"/>
                </a:solidFill>
                <a:latin typeface="+mn-lt"/>
                <a:ea typeface="+mn-ea"/>
                <a:cs typeface="+mn-cs"/>
              </a:rPr>
              <a:t>Ende des Moduls</a:t>
            </a:r>
            <a:r>
              <a:rPr lang="en-US" sz="1200" kern="1200" dirty="0">
                <a:solidFill>
                  <a:schemeClr val="tx1"/>
                </a:solidFill>
                <a:latin typeface="+mn-lt"/>
                <a:ea typeface="+mn-ea"/>
                <a:cs typeface="+mn-cs"/>
              </a:rPr>
              <a:t>". </a:t>
            </a:r>
            <a:endParaRPr lang="el-GR" sz="1200" kern="1200" dirty="0">
              <a:solidFill>
                <a:schemeClr val="tx1"/>
              </a:solidFill>
              <a:latin typeface="+mn-lt"/>
              <a:ea typeface="+mn-ea"/>
              <a:cs typeface="+mn-cs"/>
            </a:endParaRPr>
          </a:p>
          <a:p>
            <a:endParaRPr lang="en-US" sz="1200" kern="1200" dirty="0">
              <a:solidFill>
                <a:schemeClr val="tx1"/>
              </a:solidFill>
              <a:latin typeface="+mn-lt"/>
              <a:ea typeface="+mn-ea"/>
              <a:cs typeface="+mn-cs"/>
            </a:endParaRPr>
          </a:p>
          <a:p>
            <a:pPr lvl="0"/>
            <a:r>
              <a:rPr lang="en-US" sz="1200" kern="1200" dirty="0">
                <a:solidFill>
                  <a:schemeClr val="tx1"/>
                </a:solidFill>
                <a:latin typeface="+mn-lt"/>
                <a:ea typeface="+mn-ea"/>
                <a:cs typeface="+mn-cs"/>
              </a:rPr>
              <a:t>Das Material sollte in einem bearbeitbaren Format gesendet werden. </a:t>
            </a:r>
            <a:endParaRPr lang="el-GR" sz="1200" kern="1200" dirty="0">
              <a:solidFill>
                <a:schemeClr val="tx1"/>
              </a:solidFill>
              <a:latin typeface="+mn-lt"/>
              <a:ea typeface="+mn-ea"/>
              <a:cs typeface="+mn-cs"/>
            </a:endParaRPr>
          </a:p>
          <a:p>
            <a:pPr lvl="0"/>
            <a:endParaRPr lang="en-US"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Empfohlene Schriftart: Arial</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Erforderliche Schriftgröße: 16</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Empfohlener Zeilenabstand: 1,5</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Die ppt/pptx-Datei sollte eine klare Struktur und definierte Einheiten sowie eindeutige Slide-Titel aufweisen.</a:t>
            </a:r>
            <a:endParaRPr lang="el-GR" sz="1200" kern="1200" dirty="0">
              <a:solidFill>
                <a:schemeClr val="tx1"/>
              </a:solidFill>
              <a:latin typeface="+mn-lt"/>
              <a:ea typeface="+mn-ea"/>
              <a:cs typeface="+mn-cs"/>
            </a:endParaRPr>
          </a:p>
          <a:p>
            <a:pPr lvl="0">
              <a:buFont typeface="Wingdings" pitchFamily="2" charset="2"/>
              <a:buChar char="§"/>
            </a:pPr>
            <a:r>
              <a:rPr lang="en-US" sz="1200" kern="1200" dirty="0" err="1">
                <a:solidFill>
                  <a:schemeClr val="tx1"/>
                </a:solidFill>
                <a:latin typeface="+mn-lt"/>
                <a:ea typeface="+mn-ea"/>
                <a:cs typeface="+mn-cs"/>
              </a:rPr>
              <a:t>ppt/pptx</a:t>
            </a:r>
            <a:r>
              <a:rPr lang="en-US" sz="1200" kern="1200" dirty="0">
                <a:solidFill>
                  <a:schemeClr val="tx1"/>
                </a:solidFill>
                <a:latin typeface="+mn-lt"/>
                <a:ea typeface="+mn-ea"/>
                <a:cs typeface="+mn-cs"/>
              </a:rPr>
              <a:t> Folieninhalte sollten die vordefinierten Ränder nicht überschreiten.</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Bilder, Diagramme usw. sollten mit einer Beschreibung versehen sein.</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Wenn Sie Verständnisfragen (Multiple Choice, Multiple Response, True/False, Matching etc.) einbeziehen möchten, um das Verständnis der Theorie zu verbessern, sollten Sie diese in der ppt/pptx-Datei einbinden.</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Fragen, die für die Selbsteinschätzung und abschließende Beurteilungsaufgaben verwendet werden, sollten einem vordefinierten Format folgen, das von SQLearn in einer xls-Datei gesendet wird.</a:t>
            </a:r>
            <a:endParaRPr lang="el-GR" sz="1200" kern="1200" dirty="0">
              <a:solidFill>
                <a:schemeClr val="tx1"/>
              </a:solidFill>
              <a:latin typeface="+mn-lt"/>
              <a:ea typeface="+mn-ea"/>
              <a:cs typeface="+mn-cs"/>
            </a:endParaRPr>
          </a:p>
          <a:p>
            <a:endParaRPr lang="el-GR" dirty="0"/>
          </a:p>
        </p:txBody>
      </p:sp>
      <p:sp>
        <p:nvSpPr>
          <p:cNvPr id="4" name="3 - Θέση αριθμού διαφάνειας"/>
          <p:cNvSpPr>
            <a:spLocks noGrp="1"/>
          </p:cNvSpPr>
          <p:nvPr>
            <p:ph type="sldNum" sz="quarter" idx="10"/>
          </p:nvPr>
        </p:nvSpPr>
        <p:spPr/>
        <p:txBody>
          <a:bodyPr/>
          <a:lstStyle/>
          <a:p>
            <a:fld id="{D51933F7-9C1D-42A8-B27F-F697341C8CBF}" type="slidenum">
              <a:rPr lang="el-GR" smtClean="0"/>
              <a:pPr/>
              <a:t>19</a:t>
            </a:fld>
            <a:endParaRPr lang="el-GR"/>
          </a:p>
        </p:txBody>
      </p:sp>
    </p:spTree>
    <p:extLst>
      <p:ext uri="{BB962C8B-B14F-4D97-AF65-F5344CB8AC3E}">
        <p14:creationId xmlns:p14="http://schemas.microsoft.com/office/powerpoint/2010/main" val="3894188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fontScale="92500" lnSpcReduction="10000"/>
          </a:bodyPr>
          <a:lstStyle/>
          <a:p>
            <a:r>
              <a:rPr lang="en-US" sz="1200" u="sng" kern="1200" dirty="0">
                <a:solidFill>
                  <a:schemeClr val="tx1"/>
                </a:solidFill>
                <a:latin typeface="+mn-lt"/>
                <a:ea typeface="+mn-ea"/>
                <a:cs typeface="+mn-cs"/>
              </a:rPr>
              <a:t>Richtlinien für den Trainer</a:t>
            </a:r>
          </a:p>
          <a:p>
            <a:endParaRPr lang="el-GR" sz="1200" kern="1200" dirty="0">
              <a:solidFill>
                <a:schemeClr val="tx1"/>
              </a:solidFill>
              <a:latin typeface="+mn-lt"/>
              <a:ea typeface="+mn-ea"/>
              <a:cs typeface="+mn-cs"/>
            </a:endParaRPr>
          </a:p>
          <a:p>
            <a:r>
              <a:rPr lang="en-US" sz="1200" kern="1200" dirty="0">
                <a:solidFill>
                  <a:schemeClr val="tx1"/>
                </a:solidFill>
                <a:latin typeface="+mn-lt"/>
                <a:ea typeface="+mn-ea"/>
                <a:cs typeface="+mn-cs"/>
              </a:rPr>
              <a:t>Diese ppt-Datei ist eine Vorlage, die von den</a:t>
            </a:r>
            <a:r>
              <a:rPr lang="en-US" sz="1200" kern="1200" baseline="0" dirty="0">
                <a:solidFill>
                  <a:schemeClr val="tx1"/>
                </a:solidFill>
                <a:latin typeface="+mn-lt"/>
                <a:ea typeface="+mn-ea"/>
                <a:cs typeface="+mn-cs"/>
              </a:rPr>
              <a:t> Anbietern der beruflichen Bildung </a:t>
            </a:r>
            <a:r>
              <a:rPr lang="en-US" sz="1200" kern="1200" dirty="0">
                <a:solidFill>
                  <a:schemeClr val="tx1"/>
                </a:solidFill>
                <a:latin typeface="+mn-lt"/>
                <a:ea typeface="+mn-ea"/>
                <a:cs typeface="+mn-cs"/>
              </a:rPr>
              <a:t>verwendet werden kann, damit</a:t>
            </a:r>
            <a:r>
              <a:rPr lang="en-US" sz="1200" kern="1200" baseline="0" dirty="0">
                <a:solidFill>
                  <a:schemeClr val="tx1"/>
                </a:solidFill>
                <a:latin typeface="+mn-lt"/>
                <a:ea typeface="+mn-ea"/>
                <a:cs typeface="+mn-cs"/>
              </a:rPr>
              <a:t> sie das Trainingsmaterial vorbereiten können. </a:t>
            </a:r>
            <a:endParaRPr lang="en-US" sz="1200" kern="1200" dirty="0">
              <a:solidFill>
                <a:schemeClr val="tx1"/>
              </a:solidFill>
              <a:latin typeface="+mn-lt"/>
              <a:ea typeface="+mn-ea"/>
              <a:cs typeface="+mn-cs"/>
            </a:endParaRPr>
          </a:p>
          <a:p>
            <a:endParaRPr lang="el-GR" sz="1200" kern="1200" dirty="0">
              <a:solidFill>
                <a:schemeClr val="tx1"/>
              </a:solidFill>
              <a:latin typeface="+mn-lt"/>
              <a:ea typeface="+mn-ea"/>
              <a:cs typeface="+mn-cs"/>
            </a:endParaRPr>
          </a:p>
          <a:p>
            <a:r>
              <a:rPr lang="en-US" sz="1200" kern="1200" dirty="0">
                <a:solidFill>
                  <a:schemeClr val="tx1"/>
                </a:solidFill>
                <a:latin typeface="+mn-lt"/>
                <a:ea typeface="+mn-ea"/>
                <a:cs typeface="+mn-cs"/>
              </a:rPr>
              <a:t>Wir empfehlen </a:t>
            </a:r>
            <a:r>
              <a:rPr lang="en-US" sz="1200" b="1" kern="1200" dirty="0">
                <a:solidFill>
                  <a:schemeClr val="tx1"/>
                </a:solidFill>
                <a:latin typeface="+mn-lt"/>
                <a:ea typeface="+mn-ea"/>
                <a:cs typeface="+mn-cs"/>
              </a:rPr>
              <a:t>30 bis 40.</a:t>
            </a:r>
            <a:r>
              <a:rPr lang="en-US" sz="1200" b="1" kern="1200" dirty="0" err="1">
                <a:solidFill>
                  <a:schemeClr val="tx1"/>
                </a:solidFill>
                <a:latin typeface="+mn-lt"/>
                <a:ea typeface="+mn-ea"/>
                <a:cs typeface="+mn-cs"/>
              </a:rPr>
              <a:t> ppt</a:t>
            </a:r>
            <a:r>
              <a:rPr lang="en-US" sz="1200" b="1" kern="1200" dirty="0">
                <a:solidFill>
                  <a:schemeClr val="tx1"/>
                </a:solidFill>
                <a:latin typeface="+mn-lt"/>
                <a:ea typeface="+mn-ea"/>
                <a:cs typeface="+mn-cs"/>
              </a:rPr>
              <a:t> Folien </a:t>
            </a:r>
            <a:r>
              <a:rPr lang="en-US" sz="1200" kern="1200" dirty="0">
                <a:solidFill>
                  <a:schemeClr val="tx1"/>
                </a:solidFill>
                <a:latin typeface="+mn-lt"/>
                <a:ea typeface="+mn-ea"/>
                <a:cs typeface="+mn-cs"/>
              </a:rPr>
              <a:t>für eine (1</a:t>
            </a:r>
            <a:r>
              <a:rPr lang="en-US" sz="1200" kern="1200">
                <a:solidFill>
                  <a:schemeClr val="tx1"/>
                </a:solidFill>
                <a:latin typeface="+mn-lt"/>
                <a:ea typeface="+mn-ea"/>
                <a:cs typeface="+mn-cs"/>
              </a:rPr>
              <a:t>) Stunde </a:t>
            </a:r>
            <a:r>
              <a:rPr lang="en-US" sz="1200" kern="1200" dirty="0">
                <a:solidFill>
                  <a:schemeClr val="tx1"/>
                </a:solidFill>
                <a:latin typeface="+mn-lt"/>
                <a:ea typeface="+mn-ea"/>
                <a:cs typeface="+mn-cs"/>
              </a:rPr>
              <a:t>des Trainingsprogramms. </a:t>
            </a:r>
            <a:endParaRPr lang="el-GR" sz="1200" kern="1200" dirty="0">
              <a:solidFill>
                <a:schemeClr val="tx1"/>
              </a:solidFill>
              <a:latin typeface="+mn-lt"/>
              <a:ea typeface="+mn-ea"/>
              <a:cs typeface="+mn-cs"/>
            </a:endParaRP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Es gibt 3 </a:t>
            </a:r>
            <a:r>
              <a:rPr lang="en-US" sz="1200" u="sng" kern="1200" dirty="0">
                <a:solidFill>
                  <a:schemeClr val="tx1"/>
                </a:solidFill>
                <a:latin typeface="+mn-lt"/>
                <a:ea typeface="+mn-ea"/>
                <a:cs typeface="+mn-cs"/>
              </a:rPr>
              <a:t>vordefinierte Folien, die </a:t>
            </a:r>
            <a:r>
              <a:rPr lang="en-US" sz="1200" kern="1200" dirty="0">
                <a:solidFill>
                  <a:schemeClr val="tx1"/>
                </a:solidFill>
                <a:latin typeface="+mn-lt"/>
                <a:ea typeface="+mn-ea"/>
                <a:cs typeface="+mn-cs"/>
              </a:rPr>
              <a:t>von Ihnen ausgefüllt werden müssen, mit den Titeln "</a:t>
            </a:r>
            <a:r>
              <a:rPr lang="en-US" sz="1200" b="1" kern="1200" dirty="0">
                <a:solidFill>
                  <a:schemeClr val="tx1"/>
                </a:solidFill>
                <a:latin typeface="+mn-lt"/>
                <a:ea typeface="+mn-ea"/>
                <a:cs typeface="+mn-cs"/>
              </a:rPr>
              <a:t>Modulziele</a:t>
            </a:r>
            <a:r>
              <a:rPr lang="en-US" sz="1200" kern="1200" dirty="0">
                <a:solidFill>
                  <a:schemeClr val="tx1"/>
                </a:solidFill>
                <a:latin typeface="+mn-lt"/>
                <a:ea typeface="+mn-ea"/>
                <a:cs typeface="+mn-cs"/>
              </a:rPr>
              <a:t>", "</a:t>
            </a:r>
            <a:r>
              <a:rPr lang="en-US" sz="1200" b="1" kern="1200" dirty="0">
                <a:solidFill>
                  <a:schemeClr val="tx1"/>
                </a:solidFill>
                <a:latin typeface="+mn-lt"/>
                <a:ea typeface="+mn-ea"/>
                <a:cs typeface="+mn-cs"/>
              </a:rPr>
              <a:t>Schlussfolgerung</a:t>
            </a:r>
            <a:r>
              <a:rPr lang="en-US" sz="1200" kern="1200" dirty="0">
                <a:solidFill>
                  <a:schemeClr val="tx1"/>
                </a:solidFill>
                <a:latin typeface="+mn-lt"/>
                <a:ea typeface="+mn-ea"/>
                <a:cs typeface="+mn-cs"/>
              </a:rPr>
              <a:t>", "</a:t>
            </a:r>
            <a:r>
              <a:rPr lang="en-US" sz="1200" b="1" kern="1200" dirty="0">
                <a:solidFill>
                  <a:schemeClr val="tx1"/>
                </a:solidFill>
                <a:latin typeface="+mn-lt"/>
                <a:ea typeface="+mn-ea"/>
                <a:cs typeface="+mn-cs"/>
              </a:rPr>
              <a:t>Ende des Moduls</a:t>
            </a:r>
            <a:r>
              <a:rPr lang="en-US" sz="1200" kern="1200" dirty="0">
                <a:solidFill>
                  <a:schemeClr val="tx1"/>
                </a:solidFill>
                <a:latin typeface="+mn-lt"/>
                <a:ea typeface="+mn-ea"/>
                <a:cs typeface="+mn-cs"/>
              </a:rPr>
              <a:t>". </a:t>
            </a:r>
            <a:endParaRPr lang="el-GR" sz="1200" kern="1200" dirty="0">
              <a:solidFill>
                <a:schemeClr val="tx1"/>
              </a:solidFill>
              <a:latin typeface="+mn-lt"/>
              <a:ea typeface="+mn-ea"/>
              <a:cs typeface="+mn-cs"/>
            </a:endParaRPr>
          </a:p>
          <a:p>
            <a:endParaRPr lang="en-US" sz="1200" kern="1200" dirty="0">
              <a:solidFill>
                <a:schemeClr val="tx1"/>
              </a:solidFill>
              <a:latin typeface="+mn-lt"/>
              <a:ea typeface="+mn-ea"/>
              <a:cs typeface="+mn-cs"/>
            </a:endParaRPr>
          </a:p>
          <a:p>
            <a:pPr lvl="0"/>
            <a:r>
              <a:rPr lang="en-US" sz="1200" kern="1200" dirty="0">
                <a:solidFill>
                  <a:schemeClr val="tx1"/>
                </a:solidFill>
                <a:latin typeface="+mn-lt"/>
                <a:ea typeface="+mn-ea"/>
                <a:cs typeface="+mn-cs"/>
              </a:rPr>
              <a:t>Das Material sollte in einem bearbeitbaren Format gesendet werden. </a:t>
            </a:r>
            <a:endParaRPr lang="el-GR" sz="1200" kern="1200" dirty="0">
              <a:solidFill>
                <a:schemeClr val="tx1"/>
              </a:solidFill>
              <a:latin typeface="+mn-lt"/>
              <a:ea typeface="+mn-ea"/>
              <a:cs typeface="+mn-cs"/>
            </a:endParaRPr>
          </a:p>
          <a:p>
            <a:pPr lvl="0"/>
            <a:endParaRPr lang="en-US"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Empfohlene Schriftart: Arial</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Erforderliche Schriftgröße: 16</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Empfohlener Zeilenabstand: 1,5</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Die ppt/pptx-Datei sollte eine klare Struktur und definierte Einheiten sowie eindeutige Slide-Titel aufweisen.</a:t>
            </a:r>
            <a:endParaRPr lang="el-GR" sz="1200" kern="1200" dirty="0">
              <a:solidFill>
                <a:schemeClr val="tx1"/>
              </a:solidFill>
              <a:latin typeface="+mn-lt"/>
              <a:ea typeface="+mn-ea"/>
              <a:cs typeface="+mn-cs"/>
            </a:endParaRPr>
          </a:p>
          <a:p>
            <a:pPr lvl="0">
              <a:buFont typeface="Wingdings" pitchFamily="2" charset="2"/>
              <a:buChar char="§"/>
            </a:pPr>
            <a:r>
              <a:rPr lang="en-US" sz="1200" kern="1200" dirty="0" err="1">
                <a:solidFill>
                  <a:schemeClr val="tx1"/>
                </a:solidFill>
                <a:latin typeface="+mn-lt"/>
                <a:ea typeface="+mn-ea"/>
                <a:cs typeface="+mn-cs"/>
              </a:rPr>
              <a:t>ppt/pptx</a:t>
            </a:r>
            <a:r>
              <a:rPr lang="en-US" sz="1200" kern="1200" dirty="0">
                <a:solidFill>
                  <a:schemeClr val="tx1"/>
                </a:solidFill>
                <a:latin typeface="+mn-lt"/>
                <a:ea typeface="+mn-ea"/>
                <a:cs typeface="+mn-cs"/>
              </a:rPr>
              <a:t> Folieninhalte sollten die vordefinierten Ränder nicht überschreiten.</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Bilder, Diagramme usw. sollten mit einer Beschreibung versehen sein.</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Wenn Sie Verständnisfragen (Multiple Choice, Multiple Response, True/False, Matching etc.) einbeziehen möchten, um das Verständnis der Theorie zu verbessern, sollten Sie diese in der ppt/pptx-Datei einbinden.</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Fragen, die für die Selbsteinschätzung und abschließende Beurteilungsaufgaben verwendet werden, sollten einem vordefinierten Format folgen, das von SQLearn in einer xls-Datei gesendet wird.</a:t>
            </a:r>
            <a:endParaRPr lang="el-GR" sz="1200" kern="1200" dirty="0">
              <a:solidFill>
                <a:schemeClr val="tx1"/>
              </a:solidFill>
              <a:latin typeface="+mn-lt"/>
              <a:ea typeface="+mn-ea"/>
              <a:cs typeface="+mn-cs"/>
            </a:endParaRPr>
          </a:p>
          <a:p>
            <a:endParaRPr lang="el-GR" dirty="0"/>
          </a:p>
        </p:txBody>
      </p:sp>
      <p:sp>
        <p:nvSpPr>
          <p:cNvPr id="4" name="3 - Θέση αριθμού διαφάνειας"/>
          <p:cNvSpPr>
            <a:spLocks noGrp="1"/>
          </p:cNvSpPr>
          <p:nvPr>
            <p:ph type="sldNum" sz="quarter" idx="10"/>
          </p:nvPr>
        </p:nvSpPr>
        <p:spPr/>
        <p:txBody>
          <a:bodyPr/>
          <a:lstStyle/>
          <a:p>
            <a:fld id="{D51933F7-9C1D-42A8-B27F-F697341C8CBF}" type="slidenum">
              <a:rPr lang="el-GR" smtClean="0"/>
              <a:pPr/>
              <a:t>20</a:t>
            </a:fld>
            <a:endParaRPr lang="el-GR"/>
          </a:p>
        </p:txBody>
      </p:sp>
    </p:spTree>
    <p:extLst>
      <p:ext uri="{BB962C8B-B14F-4D97-AF65-F5344CB8AC3E}">
        <p14:creationId xmlns:p14="http://schemas.microsoft.com/office/powerpoint/2010/main" val="40445829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fontScale="92500" lnSpcReduction="10000"/>
          </a:bodyPr>
          <a:lstStyle/>
          <a:p>
            <a:r>
              <a:rPr lang="en-US" sz="1200" u="sng" kern="1200" dirty="0">
                <a:solidFill>
                  <a:schemeClr val="tx1"/>
                </a:solidFill>
                <a:latin typeface="+mn-lt"/>
                <a:ea typeface="+mn-ea"/>
                <a:cs typeface="+mn-cs"/>
              </a:rPr>
              <a:t>Richtlinien für den Trainer</a:t>
            </a:r>
          </a:p>
          <a:p>
            <a:endParaRPr lang="el-GR" sz="1200" kern="1200" dirty="0">
              <a:solidFill>
                <a:schemeClr val="tx1"/>
              </a:solidFill>
              <a:latin typeface="+mn-lt"/>
              <a:ea typeface="+mn-ea"/>
              <a:cs typeface="+mn-cs"/>
            </a:endParaRPr>
          </a:p>
          <a:p>
            <a:r>
              <a:rPr lang="en-US" sz="1200" kern="1200" dirty="0">
                <a:solidFill>
                  <a:schemeClr val="tx1"/>
                </a:solidFill>
                <a:latin typeface="+mn-lt"/>
                <a:ea typeface="+mn-ea"/>
                <a:cs typeface="+mn-cs"/>
              </a:rPr>
              <a:t>Diese ppt-Datei ist eine Vorlage, die von den</a:t>
            </a:r>
            <a:r>
              <a:rPr lang="en-US" sz="1200" kern="1200" baseline="0" dirty="0">
                <a:solidFill>
                  <a:schemeClr val="tx1"/>
                </a:solidFill>
                <a:latin typeface="+mn-lt"/>
                <a:ea typeface="+mn-ea"/>
                <a:cs typeface="+mn-cs"/>
              </a:rPr>
              <a:t> Anbietern der beruflichen Bildung </a:t>
            </a:r>
            <a:r>
              <a:rPr lang="en-US" sz="1200" kern="1200" dirty="0">
                <a:solidFill>
                  <a:schemeClr val="tx1"/>
                </a:solidFill>
                <a:latin typeface="+mn-lt"/>
                <a:ea typeface="+mn-ea"/>
                <a:cs typeface="+mn-cs"/>
              </a:rPr>
              <a:t>verwendet werden kann, damit</a:t>
            </a:r>
            <a:r>
              <a:rPr lang="en-US" sz="1200" kern="1200" baseline="0" dirty="0">
                <a:solidFill>
                  <a:schemeClr val="tx1"/>
                </a:solidFill>
                <a:latin typeface="+mn-lt"/>
                <a:ea typeface="+mn-ea"/>
                <a:cs typeface="+mn-cs"/>
              </a:rPr>
              <a:t> sie das Trainingsmaterial vorbereiten können. </a:t>
            </a:r>
            <a:endParaRPr lang="en-US" sz="1200" kern="1200" dirty="0">
              <a:solidFill>
                <a:schemeClr val="tx1"/>
              </a:solidFill>
              <a:latin typeface="+mn-lt"/>
              <a:ea typeface="+mn-ea"/>
              <a:cs typeface="+mn-cs"/>
            </a:endParaRPr>
          </a:p>
          <a:p>
            <a:endParaRPr lang="el-GR" sz="1200" kern="1200" dirty="0">
              <a:solidFill>
                <a:schemeClr val="tx1"/>
              </a:solidFill>
              <a:latin typeface="+mn-lt"/>
              <a:ea typeface="+mn-ea"/>
              <a:cs typeface="+mn-cs"/>
            </a:endParaRPr>
          </a:p>
          <a:p>
            <a:r>
              <a:rPr lang="en-US" sz="1200" kern="1200" dirty="0">
                <a:solidFill>
                  <a:schemeClr val="tx1"/>
                </a:solidFill>
                <a:latin typeface="+mn-lt"/>
                <a:ea typeface="+mn-ea"/>
                <a:cs typeface="+mn-cs"/>
              </a:rPr>
              <a:t>Wir empfehlen </a:t>
            </a:r>
            <a:r>
              <a:rPr lang="en-US" sz="1200" b="1" kern="1200" dirty="0">
                <a:solidFill>
                  <a:schemeClr val="tx1"/>
                </a:solidFill>
                <a:latin typeface="+mn-lt"/>
                <a:ea typeface="+mn-ea"/>
                <a:cs typeface="+mn-cs"/>
              </a:rPr>
              <a:t>30 bis 40.</a:t>
            </a:r>
            <a:r>
              <a:rPr lang="en-US" sz="1200" b="1" kern="1200" dirty="0" err="1">
                <a:solidFill>
                  <a:schemeClr val="tx1"/>
                </a:solidFill>
                <a:latin typeface="+mn-lt"/>
                <a:ea typeface="+mn-ea"/>
                <a:cs typeface="+mn-cs"/>
              </a:rPr>
              <a:t> ppt</a:t>
            </a:r>
            <a:r>
              <a:rPr lang="en-US" sz="1200" b="1" kern="1200" dirty="0">
                <a:solidFill>
                  <a:schemeClr val="tx1"/>
                </a:solidFill>
                <a:latin typeface="+mn-lt"/>
                <a:ea typeface="+mn-ea"/>
                <a:cs typeface="+mn-cs"/>
              </a:rPr>
              <a:t> Folien </a:t>
            </a:r>
            <a:r>
              <a:rPr lang="en-US" sz="1200" kern="1200" dirty="0">
                <a:solidFill>
                  <a:schemeClr val="tx1"/>
                </a:solidFill>
                <a:latin typeface="+mn-lt"/>
                <a:ea typeface="+mn-ea"/>
                <a:cs typeface="+mn-cs"/>
              </a:rPr>
              <a:t>für eine (1</a:t>
            </a:r>
            <a:r>
              <a:rPr lang="en-US" sz="1200" kern="1200">
                <a:solidFill>
                  <a:schemeClr val="tx1"/>
                </a:solidFill>
                <a:latin typeface="+mn-lt"/>
                <a:ea typeface="+mn-ea"/>
                <a:cs typeface="+mn-cs"/>
              </a:rPr>
              <a:t>) Stunde </a:t>
            </a:r>
            <a:r>
              <a:rPr lang="en-US" sz="1200" kern="1200" dirty="0">
                <a:solidFill>
                  <a:schemeClr val="tx1"/>
                </a:solidFill>
                <a:latin typeface="+mn-lt"/>
                <a:ea typeface="+mn-ea"/>
                <a:cs typeface="+mn-cs"/>
              </a:rPr>
              <a:t>des Trainingsprogramms. </a:t>
            </a:r>
            <a:endParaRPr lang="el-GR" sz="1200" kern="1200" dirty="0">
              <a:solidFill>
                <a:schemeClr val="tx1"/>
              </a:solidFill>
              <a:latin typeface="+mn-lt"/>
              <a:ea typeface="+mn-ea"/>
              <a:cs typeface="+mn-cs"/>
            </a:endParaRP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Es gibt 3 </a:t>
            </a:r>
            <a:r>
              <a:rPr lang="en-US" sz="1200" u="sng" kern="1200" dirty="0">
                <a:solidFill>
                  <a:schemeClr val="tx1"/>
                </a:solidFill>
                <a:latin typeface="+mn-lt"/>
                <a:ea typeface="+mn-ea"/>
                <a:cs typeface="+mn-cs"/>
              </a:rPr>
              <a:t>vordefinierte Folien, die </a:t>
            </a:r>
            <a:r>
              <a:rPr lang="en-US" sz="1200" kern="1200" dirty="0">
                <a:solidFill>
                  <a:schemeClr val="tx1"/>
                </a:solidFill>
                <a:latin typeface="+mn-lt"/>
                <a:ea typeface="+mn-ea"/>
                <a:cs typeface="+mn-cs"/>
              </a:rPr>
              <a:t>von Ihnen ausgefüllt werden müssen, mit den Titeln "</a:t>
            </a:r>
            <a:r>
              <a:rPr lang="en-US" sz="1200" b="1" kern="1200" dirty="0">
                <a:solidFill>
                  <a:schemeClr val="tx1"/>
                </a:solidFill>
                <a:latin typeface="+mn-lt"/>
                <a:ea typeface="+mn-ea"/>
                <a:cs typeface="+mn-cs"/>
              </a:rPr>
              <a:t>Modulziele</a:t>
            </a:r>
            <a:r>
              <a:rPr lang="en-US" sz="1200" kern="1200" dirty="0">
                <a:solidFill>
                  <a:schemeClr val="tx1"/>
                </a:solidFill>
                <a:latin typeface="+mn-lt"/>
                <a:ea typeface="+mn-ea"/>
                <a:cs typeface="+mn-cs"/>
              </a:rPr>
              <a:t>", "</a:t>
            </a:r>
            <a:r>
              <a:rPr lang="en-US" sz="1200" b="1" kern="1200" dirty="0">
                <a:solidFill>
                  <a:schemeClr val="tx1"/>
                </a:solidFill>
                <a:latin typeface="+mn-lt"/>
                <a:ea typeface="+mn-ea"/>
                <a:cs typeface="+mn-cs"/>
              </a:rPr>
              <a:t>Schlussfolgerung</a:t>
            </a:r>
            <a:r>
              <a:rPr lang="en-US" sz="1200" kern="1200" dirty="0">
                <a:solidFill>
                  <a:schemeClr val="tx1"/>
                </a:solidFill>
                <a:latin typeface="+mn-lt"/>
                <a:ea typeface="+mn-ea"/>
                <a:cs typeface="+mn-cs"/>
              </a:rPr>
              <a:t>", "</a:t>
            </a:r>
            <a:r>
              <a:rPr lang="en-US" sz="1200" b="1" kern="1200" dirty="0">
                <a:solidFill>
                  <a:schemeClr val="tx1"/>
                </a:solidFill>
                <a:latin typeface="+mn-lt"/>
                <a:ea typeface="+mn-ea"/>
                <a:cs typeface="+mn-cs"/>
              </a:rPr>
              <a:t>Ende des Moduls</a:t>
            </a:r>
            <a:r>
              <a:rPr lang="en-US" sz="1200" kern="1200" dirty="0">
                <a:solidFill>
                  <a:schemeClr val="tx1"/>
                </a:solidFill>
                <a:latin typeface="+mn-lt"/>
                <a:ea typeface="+mn-ea"/>
                <a:cs typeface="+mn-cs"/>
              </a:rPr>
              <a:t>". </a:t>
            </a:r>
            <a:endParaRPr lang="el-GR" sz="1200" kern="1200" dirty="0">
              <a:solidFill>
                <a:schemeClr val="tx1"/>
              </a:solidFill>
              <a:latin typeface="+mn-lt"/>
              <a:ea typeface="+mn-ea"/>
              <a:cs typeface="+mn-cs"/>
            </a:endParaRPr>
          </a:p>
          <a:p>
            <a:endParaRPr lang="en-US" sz="1200" kern="1200" dirty="0">
              <a:solidFill>
                <a:schemeClr val="tx1"/>
              </a:solidFill>
              <a:latin typeface="+mn-lt"/>
              <a:ea typeface="+mn-ea"/>
              <a:cs typeface="+mn-cs"/>
            </a:endParaRPr>
          </a:p>
          <a:p>
            <a:pPr lvl="0"/>
            <a:r>
              <a:rPr lang="en-US" sz="1200" kern="1200" dirty="0">
                <a:solidFill>
                  <a:schemeClr val="tx1"/>
                </a:solidFill>
                <a:latin typeface="+mn-lt"/>
                <a:ea typeface="+mn-ea"/>
                <a:cs typeface="+mn-cs"/>
              </a:rPr>
              <a:t>Das Material sollte in einem bearbeitbaren Format gesendet werden. </a:t>
            </a:r>
            <a:endParaRPr lang="el-GR" sz="1200" kern="1200" dirty="0">
              <a:solidFill>
                <a:schemeClr val="tx1"/>
              </a:solidFill>
              <a:latin typeface="+mn-lt"/>
              <a:ea typeface="+mn-ea"/>
              <a:cs typeface="+mn-cs"/>
            </a:endParaRPr>
          </a:p>
          <a:p>
            <a:pPr lvl="0"/>
            <a:endParaRPr lang="en-US"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Empfohlene Schriftart: Arial</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Erforderliche Schriftgröße: 16</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Empfohlener Zeilenabstand: 1,5</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Die ppt/pptx-Datei sollte eine klare Struktur und definierte Einheiten sowie eindeutige Slide-Titel aufweisen.</a:t>
            </a:r>
            <a:endParaRPr lang="el-GR" sz="1200" kern="1200" dirty="0">
              <a:solidFill>
                <a:schemeClr val="tx1"/>
              </a:solidFill>
              <a:latin typeface="+mn-lt"/>
              <a:ea typeface="+mn-ea"/>
              <a:cs typeface="+mn-cs"/>
            </a:endParaRPr>
          </a:p>
          <a:p>
            <a:pPr lvl="0">
              <a:buFont typeface="Wingdings" pitchFamily="2" charset="2"/>
              <a:buChar char="§"/>
            </a:pPr>
            <a:r>
              <a:rPr lang="en-US" sz="1200" kern="1200" dirty="0" err="1">
                <a:solidFill>
                  <a:schemeClr val="tx1"/>
                </a:solidFill>
                <a:latin typeface="+mn-lt"/>
                <a:ea typeface="+mn-ea"/>
                <a:cs typeface="+mn-cs"/>
              </a:rPr>
              <a:t>ppt/pptx</a:t>
            </a:r>
            <a:r>
              <a:rPr lang="en-US" sz="1200" kern="1200" dirty="0">
                <a:solidFill>
                  <a:schemeClr val="tx1"/>
                </a:solidFill>
                <a:latin typeface="+mn-lt"/>
                <a:ea typeface="+mn-ea"/>
                <a:cs typeface="+mn-cs"/>
              </a:rPr>
              <a:t> Folieninhalte sollten die vordefinierten Ränder nicht überschreiten.</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Bilder, Diagramme usw. sollten mit einer Beschreibung versehen sein.</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Wenn Sie Verständnisfragen (Multiple Choice, Multiple Response, True/False, Matching etc.) einbeziehen möchten, um das Verständnis der Theorie zu verbessern, sollten Sie diese in der ppt/pptx-Datei einbinden.</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Fragen, die für die Selbsteinschätzung und abschließende Beurteilungsaufgaben verwendet werden, sollten einem vordefinierten Format folgen, das von SQLearn in einer xls-Datei gesendet wird.</a:t>
            </a:r>
            <a:endParaRPr lang="el-GR" sz="1200" kern="1200" dirty="0">
              <a:solidFill>
                <a:schemeClr val="tx1"/>
              </a:solidFill>
              <a:latin typeface="+mn-lt"/>
              <a:ea typeface="+mn-ea"/>
              <a:cs typeface="+mn-cs"/>
            </a:endParaRPr>
          </a:p>
          <a:p>
            <a:endParaRPr lang="el-GR" dirty="0"/>
          </a:p>
        </p:txBody>
      </p:sp>
      <p:sp>
        <p:nvSpPr>
          <p:cNvPr id="4" name="3 - Θέση αριθμού διαφάνειας"/>
          <p:cNvSpPr>
            <a:spLocks noGrp="1"/>
          </p:cNvSpPr>
          <p:nvPr>
            <p:ph type="sldNum" sz="quarter" idx="10"/>
          </p:nvPr>
        </p:nvSpPr>
        <p:spPr/>
        <p:txBody>
          <a:bodyPr/>
          <a:lstStyle/>
          <a:p>
            <a:fld id="{D51933F7-9C1D-42A8-B27F-F697341C8CBF}" type="slidenum">
              <a:rPr lang="el-GR" smtClean="0"/>
              <a:pPr/>
              <a:t>3</a:t>
            </a:fld>
            <a:endParaRPr lang="el-GR"/>
          </a:p>
        </p:txBody>
      </p:sp>
    </p:spTree>
    <p:extLst>
      <p:ext uri="{BB962C8B-B14F-4D97-AF65-F5344CB8AC3E}">
        <p14:creationId xmlns:p14="http://schemas.microsoft.com/office/powerpoint/2010/main" val="18612597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fontScale="92500" lnSpcReduction="10000"/>
          </a:bodyPr>
          <a:lstStyle/>
          <a:p>
            <a:r>
              <a:rPr lang="en-US" sz="1200" u="sng" kern="1200" dirty="0">
                <a:solidFill>
                  <a:schemeClr val="tx1"/>
                </a:solidFill>
                <a:latin typeface="+mn-lt"/>
                <a:ea typeface="+mn-ea"/>
                <a:cs typeface="+mn-cs"/>
              </a:rPr>
              <a:t>Richtlinien für den Trainer</a:t>
            </a:r>
          </a:p>
          <a:p>
            <a:endParaRPr lang="el-GR" sz="1200" kern="1200" dirty="0">
              <a:solidFill>
                <a:schemeClr val="tx1"/>
              </a:solidFill>
              <a:latin typeface="+mn-lt"/>
              <a:ea typeface="+mn-ea"/>
              <a:cs typeface="+mn-cs"/>
            </a:endParaRPr>
          </a:p>
          <a:p>
            <a:r>
              <a:rPr lang="en-US" sz="1200" kern="1200" dirty="0">
                <a:solidFill>
                  <a:schemeClr val="tx1"/>
                </a:solidFill>
                <a:latin typeface="+mn-lt"/>
                <a:ea typeface="+mn-ea"/>
                <a:cs typeface="+mn-cs"/>
              </a:rPr>
              <a:t>Diese ppt-Datei ist eine Vorlage, die von den</a:t>
            </a:r>
            <a:r>
              <a:rPr lang="en-US" sz="1200" kern="1200" baseline="0" dirty="0">
                <a:solidFill>
                  <a:schemeClr val="tx1"/>
                </a:solidFill>
                <a:latin typeface="+mn-lt"/>
                <a:ea typeface="+mn-ea"/>
                <a:cs typeface="+mn-cs"/>
              </a:rPr>
              <a:t> Anbietern der beruflichen Bildung </a:t>
            </a:r>
            <a:r>
              <a:rPr lang="en-US" sz="1200" kern="1200" dirty="0">
                <a:solidFill>
                  <a:schemeClr val="tx1"/>
                </a:solidFill>
                <a:latin typeface="+mn-lt"/>
                <a:ea typeface="+mn-ea"/>
                <a:cs typeface="+mn-cs"/>
              </a:rPr>
              <a:t>verwendet werden kann, damit</a:t>
            </a:r>
            <a:r>
              <a:rPr lang="en-US" sz="1200" kern="1200" baseline="0" dirty="0">
                <a:solidFill>
                  <a:schemeClr val="tx1"/>
                </a:solidFill>
                <a:latin typeface="+mn-lt"/>
                <a:ea typeface="+mn-ea"/>
                <a:cs typeface="+mn-cs"/>
              </a:rPr>
              <a:t> sie das Trainingsmaterial vorbereiten können. </a:t>
            </a:r>
            <a:endParaRPr lang="en-US" sz="1200" kern="1200" dirty="0">
              <a:solidFill>
                <a:schemeClr val="tx1"/>
              </a:solidFill>
              <a:latin typeface="+mn-lt"/>
              <a:ea typeface="+mn-ea"/>
              <a:cs typeface="+mn-cs"/>
            </a:endParaRPr>
          </a:p>
          <a:p>
            <a:endParaRPr lang="el-GR" sz="1200" kern="1200" dirty="0">
              <a:solidFill>
                <a:schemeClr val="tx1"/>
              </a:solidFill>
              <a:latin typeface="+mn-lt"/>
              <a:ea typeface="+mn-ea"/>
              <a:cs typeface="+mn-cs"/>
            </a:endParaRPr>
          </a:p>
          <a:p>
            <a:r>
              <a:rPr lang="en-US" sz="1200" kern="1200" dirty="0">
                <a:solidFill>
                  <a:schemeClr val="tx1"/>
                </a:solidFill>
                <a:latin typeface="+mn-lt"/>
                <a:ea typeface="+mn-ea"/>
                <a:cs typeface="+mn-cs"/>
              </a:rPr>
              <a:t>Wir empfehlen </a:t>
            </a:r>
            <a:r>
              <a:rPr lang="en-US" sz="1200" b="1" kern="1200" dirty="0">
                <a:solidFill>
                  <a:schemeClr val="tx1"/>
                </a:solidFill>
                <a:latin typeface="+mn-lt"/>
                <a:ea typeface="+mn-ea"/>
                <a:cs typeface="+mn-cs"/>
              </a:rPr>
              <a:t>30 bis 40.</a:t>
            </a:r>
            <a:r>
              <a:rPr lang="en-US" sz="1200" b="1" kern="1200" dirty="0" err="1">
                <a:solidFill>
                  <a:schemeClr val="tx1"/>
                </a:solidFill>
                <a:latin typeface="+mn-lt"/>
                <a:ea typeface="+mn-ea"/>
                <a:cs typeface="+mn-cs"/>
              </a:rPr>
              <a:t> ppt</a:t>
            </a:r>
            <a:r>
              <a:rPr lang="en-US" sz="1200" b="1" kern="1200" dirty="0">
                <a:solidFill>
                  <a:schemeClr val="tx1"/>
                </a:solidFill>
                <a:latin typeface="+mn-lt"/>
                <a:ea typeface="+mn-ea"/>
                <a:cs typeface="+mn-cs"/>
              </a:rPr>
              <a:t> Folien </a:t>
            </a:r>
            <a:r>
              <a:rPr lang="en-US" sz="1200" kern="1200" dirty="0">
                <a:solidFill>
                  <a:schemeClr val="tx1"/>
                </a:solidFill>
                <a:latin typeface="+mn-lt"/>
                <a:ea typeface="+mn-ea"/>
                <a:cs typeface="+mn-cs"/>
              </a:rPr>
              <a:t>für eine (1</a:t>
            </a:r>
            <a:r>
              <a:rPr lang="en-US" sz="1200" kern="1200">
                <a:solidFill>
                  <a:schemeClr val="tx1"/>
                </a:solidFill>
                <a:latin typeface="+mn-lt"/>
                <a:ea typeface="+mn-ea"/>
                <a:cs typeface="+mn-cs"/>
              </a:rPr>
              <a:t>) Stunde </a:t>
            </a:r>
            <a:r>
              <a:rPr lang="en-US" sz="1200" kern="1200" dirty="0">
                <a:solidFill>
                  <a:schemeClr val="tx1"/>
                </a:solidFill>
                <a:latin typeface="+mn-lt"/>
                <a:ea typeface="+mn-ea"/>
                <a:cs typeface="+mn-cs"/>
              </a:rPr>
              <a:t>des Trainingsprogramms. </a:t>
            </a:r>
            <a:endParaRPr lang="el-GR" sz="1200" kern="1200" dirty="0">
              <a:solidFill>
                <a:schemeClr val="tx1"/>
              </a:solidFill>
              <a:latin typeface="+mn-lt"/>
              <a:ea typeface="+mn-ea"/>
              <a:cs typeface="+mn-cs"/>
            </a:endParaRP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Es gibt 3 </a:t>
            </a:r>
            <a:r>
              <a:rPr lang="en-US" sz="1200" u="sng" kern="1200" dirty="0">
                <a:solidFill>
                  <a:schemeClr val="tx1"/>
                </a:solidFill>
                <a:latin typeface="+mn-lt"/>
                <a:ea typeface="+mn-ea"/>
                <a:cs typeface="+mn-cs"/>
              </a:rPr>
              <a:t>vordefinierte Folien, die </a:t>
            </a:r>
            <a:r>
              <a:rPr lang="en-US" sz="1200" kern="1200" dirty="0">
                <a:solidFill>
                  <a:schemeClr val="tx1"/>
                </a:solidFill>
                <a:latin typeface="+mn-lt"/>
                <a:ea typeface="+mn-ea"/>
                <a:cs typeface="+mn-cs"/>
              </a:rPr>
              <a:t>von Ihnen ausgefüllt werden müssen, mit den Titeln "</a:t>
            </a:r>
            <a:r>
              <a:rPr lang="en-US" sz="1200" b="1" kern="1200" dirty="0">
                <a:solidFill>
                  <a:schemeClr val="tx1"/>
                </a:solidFill>
                <a:latin typeface="+mn-lt"/>
                <a:ea typeface="+mn-ea"/>
                <a:cs typeface="+mn-cs"/>
              </a:rPr>
              <a:t>Modulziele</a:t>
            </a:r>
            <a:r>
              <a:rPr lang="en-US" sz="1200" kern="1200" dirty="0">
                <a:solidFill>
                  <a:schemeClr val="tx1"/>
                </a:solidFill>
                <a:latin typeface="+mn-lt"/>
                <a:ea typeface="+mn-ea"/>
                <a:cs typeface="+mn-cs"/>
              </a:rPr>
              <a:t>", "</a:t>
            </a:r>
            <a:r>
              <a:rPr lang="en-US" sz="1200" b="1" kern="1200" dirty="0">
                <a:solidFill>
                  <a:schemeClr val="tx1"/>
                </a:solidFill>
                <a:latin typeface="+mn-lt"/>
                <a:ea typeface="+mn-ea"/>
                <a:cs typeface="+mn-cs"/>
              </a:rPr>
              <a:t>Schlussfolgerung</a:t>
            </a:r>
            <a:r>
              <a:rPr lang="en-US" sz="1200" kern="1200" dirty="0">
                <a:solidFill>
                  <a:schemeClr val="tx1"/>
                </a:solidFill>
                <a:latin typeface="+mn-lt"/>
                <a:ea typeface="+mn-ea"/>
                <a:cs typeface="+mn-cs"/>
              </a:rPr>
              <a:t>", "</a:t>
            </a:r>
            <a:r>
              <a:rPr lang="en-US" sz="1200" b="1" kern="1200" dirty="0">
                <a:solidFill>
                  <a:schemeClr val="tx1"/>
                </a:solidFill>
                <a:latin typeface="+mn-lt"/>
                <a:ea typeface="+mn-ea"/>
                <a:cs typeface="+mn-cs"/>
              </a:rPr>
              <a:t>Ende des Moduls</a:t>
            </a:r>
            <a:r>
              <a:rPr lang="en-US" sz="1200" kern="1200" dirty="0">
                <a:solidFill>
                  <a:schemeClr val="tx1"/>
                </a:solidFill>
                <a:latin typeface="+mn-lt"/>
                <a:ea typeface="+mn-ea"/>
                <a:cs typeface="+mn-cs"/>
              </a:rPr>
              <a:t>". </a:t>
            </a:r>
            <a:endParaRPr lang="el-GR" sz="1200" kern="1200" dirty="0">
              <a:solidFill>
                <a:schemeClr val="tx1"/>
              </a:solidFill>
              <a:latin typeface="+mn-lt"/>
              <a:ea typeface="+mn-ea"/>
              <a:cs typeface="+mn-cs"/>
            </a:endParaRPr>
          </a:p>
          <a:p>
            <a:endParaRPr lang="en-US" sz="1200" kern="1200" dirty="0">
              <a:solidFill>
                <a:schemeClr val="tx1"/>
              </a:solidFill>
              <a:latin typeface="+mn-lt"/>
              <a:ea typeface="+mn-ea"/>
              <a:cs typeface="+mn-cs"/>
            </a:endParaRPr>
          </a:p>
          <a:p>
            <a:pPr lvl="0"/>
            <a:r>
              <a:rPr lang="en-US" sz="1200" kern="1200" dirty="0">
                <a:solidFill>
                  <a:schemeClr val="tx1"/>
                </a:solidFill>
                <a:latin typeface="+mn-lt"/>
                <a:ea typeface="+mn-ea"/>
                <a:cs typeface="+mn-cs"/>
              </a:rPr>
              <a:t>Das Material sollte in einem bearbeitbaren Format gesendet werden. </a:t>
            </a:r>
            <a:endParaRPr lang="el-GR" sz="1200" kern="1200" dirty="0">
              <a:solidFill>
                <a:schemeClr val="tx1"/>
              </a:solidFill>
              <a:latin typeface="+mn-lt"/>
              <a:ea typeface="+mn-ea"/>
              <a:cs typeface="+mn-cs"/>
            </a:endParaRPr>
          </a:p>
          <a:p>
            <a:pPr lvl="0"/>
            <a:endParaRPr lang="en-US"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Empfohlene Schriftart: Arial</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Erforderliche Schriftgröße: 16</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Empfohlener Zeilenabstand: 1,5</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Die ppt/pptx-Datei sollte eine klare Struktur und definierte Einheiten sowie eindeutige Slide-Titel aufweisen.</a:t>
            </a:r>
            <a:endParaRPr lang="el-GR" sz="1200" kern="1200" dirty="0">
              <a:solidFill>
                <a:schemeClr val="tx1"/>
              </a:solidFill>
              <a:latin typeface="+mn-lt"/>
              <a:ea typeface="+mn-ea"/>
              <a:cs typeface="+mn-cs"/>
            </a:endParaRPr>
          </a:p>
          <a:p>
            <a:pPr lvl="0">
              <a:buFont typeface="Wingdings" pitchFamily="2" charset="2"/>
              <a:buChar char="§"/>
            </a:pPr>
            <a:r>
              <a:rPr lang="en-US" sz="1200" kern="1200" dirty="0" err="1">
                <a:solidFill>
                  <a:schemeClr val="tx1"/>
                </a:solidFill>
                <a:latin typeface="+mn-lt"/>
                <a:ea typeface="+mn-ea"/>
                <a:cs typeface="+mn-cs"/>
              </a:rPr>
              <a:t>ppt/pptx</a:t>
            </a:r>
            <a:r>
              <a:rPr lang="en-US" sz="1200" kern="1200" dirty="0">
                <a:solidFill>
                  <a:schemeClr val="tx1"/>
                </a:solidFill>
                <a:latin typeface="+mn-lt"/>
                <a:ea typeface="+mn-ea"/>
                <a:cs typeface="+mn-cs"/>
              </a:rPr>
              <a:t> Folieninhalte sollten die vordefinierten Ränder nicht überschreiten.</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Bilder, Diagramme usw. sollten mit einer Beschreibung versehen sein.</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Wenn Sie Verständnisfragen (Multiple Choice, Multiple Response, True/False, Matching etc.) einbeziehen möchten, um das Verständnis der Theorie zu verbessern, sollten Sie diese in der ppt/pptx-Datei einbinden.</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Fragen, die für die Selbsteinschätzung und abschließende Beurteilungsaufgaben verwendet werden, sollten einem vordefinierten Format folgen, das von SQLearn in einer xls-Datei gesendet wird.</a:t>
            </a:r>
            <a:endParaRPr lang="el-GR" sz="1200" kern="1200" dirty="0">
              <a:solidFill>
                <a:schemeClr val="tx1"/>
              </a:solidFill>
              <a:latin typeface="+mn-lt"/>
              <a:ea typeface="+mn-ea"/>
              <a:cs typeface="+mn-cs"/>
            </a:endParaRPr>
          </a:p>
          <a:p>
            <a:endParaRPr lang="el-GR" dirty="0"/>
          </a:p>
        </p:txBody>
      </p:sp>
      <p:sp>
        <p:nvSpPr>
          <p:cNvPr id="4" name="3 - Θέση αριθμού διαφάνειας"/>
          <p:cNvSpPr>
            <a:spLocks noGrp="1"/>
          </p:cNvSpPr>
          <p:nvPr>
            <p:ph type="sldNum" sz="quarter" idx="10"/>
          </p:nvPr>
        </p:nvSpPr>
        <p:spPr/>
        <p:txBody>
          <a:bodyPr/>
          <a:lstStyle/>
          <a:p>
            <a:fld id="{D51933F7-9C1D-42A8-B27F-F697341C8CBF}" type="slidenum">
              <a:rPr lang="el-GR" smtClean="0"/>
              <a:pPr/>
              <a:t>21</a:t>
            </a:fld>
            <a:endParaRPr lang="el-GR"/>
          </a:p>
        </p:txBody>
      </p:sp>
    </p:spTree>
    <p:extLst>
      <p:ext uri="{BB962C8B-B14F-4D97-AF65-F5344CB8AC3E}">
        <p14:creationId xmlns:p14="http://schemas.microsoft.com/office/powerpoint/2010/main" val="37797342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fontScale="92500" lnSpcReduction="10000"/>
          </a:bodyPr>
          <a:lstStyle/>
          <a:p>
            <a:r>
              <a:rPr lang="en-US" sz="1200" u="sng" kern="1200" dirty="0">
                <a:solidFill>
                  <a:schemeClr val="tx1"/>
                </a:solidFill>
                <a:latin typeface="+mn-lt"/>
                <a:ea typeface="+mn-ea"/>
                <a:cs typeface="+mn-cs"/>
              </a:rPr>
              <a:t>Richtlinien für den Trainer</a:t>
            </a:r>
          </a:p>
          <a:p>
            <a:endParaRPr lang="el-GR" sz="1200" kern="1200" dirty="0">
              <a:solidFill>
                <a:schemeClr val="tx1"/>
              </a:solidFill>
              <a:latin typeface="+mn-lt"/>
              <a:ea typeface="+mn-ea"/>
              <a:cs typeface="+mn-cs"/>
            </a:endParaRPr>
          </a:p>
          <a:p>
            <a:r>
              <a:rPr lang="en-US" sz="1200" kern="1200" dirty="0">
                <a:solidFill>
                  <a:schemeClr val="tx1"/>
                </a:solidFill>
                <a:latin typeface="+mn-lt"/>
                <a:ea typeface="+mn-ea"/>
                <a:cs typeface="+mn-cs"/>
              </a:rPr>
              <a:t>Diese ppt-Datei ist eine Vorlage, die von den</a:t>
            </a:r>
            <a:r>
              <a:rPr lang="en-US" sz="1200" kern="1200" baseline="0" dirty="0">
                <a:solidFill>
                  <a:schemeClr val="tx1"/>
                </a:solidFill>
                <a:latin typeface="+mn-lt"/>
                <a:ea typeface="+mn-ea"/>
                <a:cs typeface="+mn-cs"/>
              </a:rPr>
              <a:t> Anbietern der beruflichen Bildung </a:t>
            </a:r>
            <a:r>
              <a:rPr lang="en-US" sz="1200" kern="1200" dirty="0">
                <a:solidFill>
                  <a:schemeClr val="tx1"/>
                </a:solidFill>
                <a:latin typeface="+mn-lt"/>
                <a:ea typeface="+mn-ea"/>
                <a:cs typeface="+mn-cs"/>
              </a:rPr>
              <a:t>verwendet werden kann, damit</a:t>
            </a:r>
            <a:r>
              <a:rPr lang="en-US" sz="1200" kern="1200" baseline="0" dirty="0">
                <a:solidFill>
                  <a:schemeClr val="tx1"/>
                </a:solidFill>
                <a:latin typeface="+mn-lt"/>
                <a:ea typeface="+mn-ea"/>
                <a:cs typeface="+mn-cs"/>
              </a:rPr>
              <a:t> sie das Trainingsmaterial vorbereiten können. </a:t>
            </a:r>
            <a:endParaRPr lang="en-US" sz="1200" kern="1200" dirty="0">
              <a:solidFill>
                <a:schemeClr val="tx1"/>
              </a:solidFill>
              <a:latin typeface="+mn-lt"/>
              <a:ea typeface="+mn-ea"/>
              <a:cs typeface="+mn-cs"/>
            </a:endParaRPr>
          </a:p>
          <a:p>
            <a:endParaRPr lang="el-GR" sz="1200" kern="1200" dirty="0">
              <a:solidFill>
                <a:schemeClr val="tx1"/>
              </a:solidFill>
              <a:latin typeface="+mn-lt"/>
              <a:ea typeface="+mn-ea"/>
              <a:cs typeface="+mn-cs"/>
            </a:endParaRPr>
          </a:p>
          <a:p>
            <a:r>
              <a:rPr lang="en-US" sz="1200" kern="1200" dirty="0">
                <a:solidFill>
                  <a:schemeClr val="tx1"/>
                </a:solidFill>
                <a:latin typeface="+mn-lt"/>
                <a:ea typeface="+mn-ea"/>
                <a:cs typeface="+mn-cs"/>
              </a:rPr>
              <a:t>Wir empfehlen </a:t>
            </a:r>
            <a:r>
              <a:rPr lang="en-US" sz="1200" b="1" kern="1200" dirty="0">
                <a:solidFill>
                  <a:schemeClr val="tx1"/>
                </a:solidFill>
                <a:latin typeface="+mn-lt"/>
                <a:ea typeface="+mn-ea"/>
                <a:cs typeface="+mn-cs"/>
              </a:rPr>
              <a:t>30 bis 40.</a:t>
            </a:r>
            <a:r>
              <a:rPr lang="en-US" sz="1200" b="1" kern="1200" dirty="0" err="1">
                <a:solidFill>
                  <a:schemeClr val="tx1"/>
                </a:solidFill>
                <a:latin typeface="+mn-lt"/>
                <a:ea typeface="+mn-ea"/>
                <a:cs typeface="+mn-cs"/>
              </a:rPr>
              <a:t> ppt</a:t>
            </a:r>
            <a:r>
              <a:rPr lang="en-US" sz="1200" b="1" kern="1200" dirty="0">
                <a:solidFill>
                  <a:schemeClr val="tx1"/>
                </a:solidFill>
                <a:latin typeface="+mn-lt"/>
                <a:ea typeface="+mn-ea"/>
                <a:cs typeface="+mn-cs"/>
              </a:rPr>
              <a:t> Folien </a:t>
            </a:r>
            <a:r>
              <a:rPr lang="en-US" sz="1200" kern="1200" dirty="0">
                <a:solidFill>
                  <a:schemeClr val="tx1"/>
                </a:solidFill>
                <a:latin typeface="+mn-lt"/>
                <a:ea typeface="+mn-ea"/>
                <a:cs typeface="+mn-cs"/>
              </a:rPr>
              <a:t>für eine (1</a:t>
            </a:r>
            <a:r>
              <a:rPr lang="en-US" sz="1200" kern="1200">
                <a:solidFill>
                  <a:schemeClr val="tx1"/>
                </a:solidFill>
                <a:latin typeface="+mn-lt"/>
                <a:ea typeface="+mn-ea"/>
                <a:cs typeface="+mn-cs"/>
              </a:rPr>
              <a:t>) Stunde </a:t>
            </a:r>
            <a:r>
              <a:rPr lang="en-US" sz="1200" kern="1200" dirty="0">
                <a:solidFill>
                  <a:schemeClr val="tx1"/>
                </a:solidFill>
                <a:latin typeface="+mn-lt"/>
                <a:ea typeface="+mn-ea"/>
                <a:cs typeface="+mn-cs"/>
              </a:rPr>
              <a:t>des Trainingsprogramms. </a:t>
            </a:r>
            <a:endParaRPr lang="el-GR" sz="1200" kern="1200" dirty="0">
              <a:solidFill>
                <a:schemeClr val="tx1"/>
              </a:solidFill>
              <a:latin typeface="+mn-lt"/>
              <a:ea typeface="+mn-ea"/>
              <a:cs typeface="+mn-cs"/>
            </a:endParaRP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Es gibt 3 </a:t>
            </a:r>
            <a:r>
              <a:rPr lang="en-US" sz="1200" u="sng" kern="1200" dirty="0">
                <a:solidFill>
                  <a:schemeClr val="tx1"/>
                </a:solidFill>
                <a:latin typeface="+mn-lt"/>
                <a:ea typeface="+mn-ea"/>
                <a:cs typeface="+mn-cs"/>
              </a:rPr>
              <a:t>vordefinierte Folien, die </a:t>
            </a:r>
            <a:r>
              <a:rPr lang="en-US" sz="1200" kern="1200" dirty="0">
                <a:solidFill>
                  <a:schemeClr val="tx1"/>
                </a:solidFill>
                <a:latin typeface="+mn-lt"/>
                <a:ea typeface="+mn-ea"/>
                <a:cs typeface="+mn-cs"/>
              </a:rPr>
              <a:t>von Ihnen ausgefüllt werden müssen, mit den Titeln "</a:t>
            </a:r>
            <a:r>
              <a:rPr lang="en-US" sz="1200" b="1" kern="1200" dirty="0">
                <a:solidFill>
                  <a:schemeClr val="tx1"/>
                </a:solidFill>
                <a:latin typeface="+mn-lt"/>
                <a:ea typeface="+mn-ea"/>
                <a:cs typeface="+mn-cs"/>
              </a:rPr>
              <a:t>Modulziele</a:t>
            </a:r>
            <a:r>
              <a:rPr lang="en-US" sz="1200" kern="1200" dirty="0">
                <a:solidFill>
                  <a:schemeClr val="tx1"/>
                </a:solidFill>
                <a:latin typeface="+mn-lt"/>
                <a:ea typeface="+mn-ea"/>
                <a:cs typeface="+mn-cs"/>
              </a:rPr>
              <a:t>", "</a:t>
            </a:r>
            <a:r>
              <a:rPr lang="en-US" sz="1200" b="1" kern="1200" dirty="0">
                <a:solidFill>
                  <a:schemeClr val="tx1"/>
                </a:solidFill>
                <a:latin typeface="+mn-lt"/>
                <a:ea typeface="+mn-ea"/>
                <a:cs typeface="+mn-cs"/>
              </a:rPr>
              <a:t>Schlussfolgerung</a:t>
            </a:r>
            <a:r>
              <a:rPr lang="en-US" sz="1200" kern="1200" dirty="0">
                <a:solidFill>
                  <a:schemeClr val="tx1"/>
                </a:solidFill>
                <a:latin typeface="+mn-lt"/>
                <a:ea typeface="+mn-ea"/>
                <a:cs typeface="+mn-cs"/>
              </a:rPr>
              <a:t>", "</a:t>
            </a:r>
            <a:r>
              <a:rPr lang="en-US" sz="1200" b="1" kern="1200" dirty="0">
                <a:solidFill>
                  <a:schemeClr val="tx1"/>
                </a:solidFill>
                <a:latin typeface="+mn-lt"/>
                <a:ea typeface="+mn-ea"/>
                <a:cs typeface="+mn-cs"/>
              </a:rPr>
              <a:t>Ende des Moduls</a:t>
            </a:r>
            <a:r>
              <a:rPr lang="en-US" sz="1200" kern="1200" dirty="0">
                <a:solidFill>
                  <a:schemeClr val="tx1"/>
                </a:solidFill>
                <a:latin typeface="+mn-lt"/>
                <a:ea typeface="+mn-ea"/>
                <a:cs typeface="+mn-cs"/>
              </a:rPr>
              <a:t>". </a:t>
            </a:r>
            <a:endParaRPr lang="el-GR" sz="1200" kern="1200" dirty="0">
              <a:solidFill>
                <a:schemeClr val="tx1"/>
              </a:solidFill>
              <a:latin typeface="+mn-lt"/>
              <a:ea typeface="+mn-ea"/>
              <a:cs typeface="+mn-cs"/>
            </a:endParaRPr>
          </a:p>
          <a:p>
            <a:endParaRPr lang="en-US" sz="1200" kern="1200" dirty="0">
              <a:solidFill>
                <a:schemeClr val="tx1"/>
              </a:solidFill>
              <a:latin typeface="+mn-lt"/>
              <a:ea typeface="+mn-ea"/>
              <a:cs typeface="+mn-cs"/>
            </a:endParaRPr>
          </a:p>
          <a:p>
            <a:pPr lvl="0"/>
            <a:r>
              <a:rPr lang="en-US" sz="1200" kern="1200" dirty="0">
                <a:solidFill>
                  <a:schemeClr val="tx1"/>
                </a:solidFill>
                <a:latin typeface="+mn-lt"/>
                <a:ea typeface="+mn-ea"/>
                <a:cs typeface="+mn-cs"/>
              </a:rPr>
              <a:t>Das Material sollte in einem bearbeitbaren Format gesendet werden. </a:t>
            </a:r>
            <a:endParaRPr lang="el-GR" sz="1200" kern="1200" dirty="0">
              <a:solidFill>
                <a:schemeClr val="tx1"/>
              </a:solidFill>
              <a:latin typeface="+mn-lt"/>
              <a:ea typeface="+mn-ea"/>
              <a:cs typeface="+mn-cs"/>
            </a:endParaRPr>
          </a:p>
          <a:p>
            <a:pPr lvl="0"/>
            <a:endParaRPr lang="en-US"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Empfohlene Schriftart: Arial</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Erforderliche Schriftgröße: 16</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Empfohlener Zeilenabstand: 1,5</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Die ppt/pptx-Datei sollte eine klare Struktur und definierte Einheiten sowie eindeutige Slide-Titel aufweisen.</a:t>
            </a:r>
            <a:endParaRPr lang="el-GR" sz="1200" kern="1200" dirty="0">
              <a:solidFill>
                <a:schemeClr val="tx1"/>
              </a:solidFill>
              <a:latin typeface="+mn-lt"/>
              <a:ea typeface="+mn-ea"/>
              <a:cs typeface="+mn-cs"/>
            </a:endParaRPr>
          </a:p>
          <a:p>
            <a:pPr lvl="0">
              <a:buFont typeface="Wingdings" pitchFamily="2" charset="2"/>
              <a:buChar char="§"/>
            </a:pPr>
            <a:r>
              <a:rPr lang="en-US" sz="1200" kern="1200" dirty="0" err="1">
                <a:solidFill>
                  <a:schemeClr val="tx1"/>
                </a:solidFill>
                <a:latin typeface="+mn-lt"/>
                <a:ea typeface="+mn-ea"/>
                <a:cs typeface="+mn-cs"/>
              </a:rPr>
              <a:t>ppt/pptx</a:t>
            </a:r>
            <a:r>
              <a:rPr lang="en-US" sz="1200" kern="1200" dirty="0">
                <a:solidFill>
                  <a:schemeClr val="tx1"/>
                </a:solidFill>
                <a:latin typeface="+mn-lt"/>
                <a:ea typeface="+mn-ea"/>
                <a:cs typeface="+mn-cs"/>
              </a:rPr>
              <a:t> Folieninhalte sollten die vordefinierten Ränder nicht überschreiten.</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Bilder, Diagramme usw. sollten mit einer Beschreibung versehen sein.</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Wenn Sie Verständnisfragen (Multiple Choice, Multiple Response, True/False, Matching etc.) einbeziehen möchten, um das Verständnis der Theorie zu verbessern, sollten Sie diese in der ppt/pptx-Datei einbinden.</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Fragen, die für die Selbsteinschätzung und abschließende Beurteilungsaufgaben verwendet werden, sollten einem vordefinierten Format folgen, das von SQLearn in einer xls-Datei gesendet wird.</a:t>
            </a:r>
            <a:endParaRPr lang="el-GR" sz="1200" kern="1200" dirty="0">
              <a:solidFill>
                <a:schemeClr val="tx1"/>
              </a:solidFill>
              <a:latin typeface="+mn-lt"/>
              <a:ea typeface="+mn-ea"/>
              <a:cs typeface="+mn-cs"/>
            </a:endParaRPr>
          </a:p>
          <a:p>
            <a:endParaRPr lang="el-GR" dirty="0"/>
          </a:p>
        </p:txBody>
      </p:sp>
      <p:sp>
        <p:nvSpPr>
          <p:cNvPr id="4" name="3 - Θέση αριθμού διαφάνειας"/>
          <p:cNvSpPr>
            <a:spLocks noGrp="1"/>
          </p:cNvSpPr>
          <p:nvPr>
            <p:ph type="sldNum" sz="quarter" idx="10"/>
          </p:nvPr>
        </p:nvSpPr>
        <p:spPr/>
        <p:txBody>
          <a:bodyPr/>
          <a:lstStyle/>
          <a:p>
            <a:fld id="{D51933F7-9C1D-42A8-B27F-F697341C8CBF}" type="slidenum">
              <a:rPr lang="el-GR" smtClean="0"/>
              <a:pPr/>
              <a:t>22</a:t>
            </a:fld>
            <a:endParaRPr lang="el-GR"/>
          </a:p>
        </p:txBody>
      </p:sp>
    </p:spTree>
    <p:extLst>
      <p:ext uri="{BB962C8B-B14F-4D97-AF65-F5344CB8AC3E}">
        <p14:creationId xmlns:p14="http://schemas.microsoft.com/office/powerpoint/2010/main" val="36345463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fontScale="92500" lnSpcReduction="10000"/>
          </a:bodyPr>
          <a:lstStyle/>
          <a:p>
            <a:r>
              <a:rPr lang="en-US" sz="1200" u="sng" kern="1200" dirty="0">
                <a:solidFill>
                  <a:schemeClr val="tx1"/>
                </a:solidFill>
                <a:latin typeface="+mn-lt"/>
                <a:ea typeface="+mn-ea"/>
                <a:cs typeface="+mn-cs"/>
              </a:rPr>
              <a:t>Richtlinien für den Trainer</a:t>
            </a:r>
          </a:p>
          <a:p>
            <a:endParaRPr lang="el-GR" sz="1200" kern="1200" dirty="0">
              <a:solidFill>
                <a:schemeClr val="tx1"/>
              </a:solidFill>
              <a:latin typeface="+mn-lt"/>
              <a:ea typeface="+mn-ea"/>
              <a:cs typeface="+mn-cs"/>
            </a:endParaRPr>
          </a:p>
          <a:p>
            <a:r>
              <a:rPr lang="en-US" sz="1200" kern="1200" dirty="0">
                <a:solidFill>
                  <a:schemeClr val="tx1"/>
                </a:solidFill>
                <a:latin typeface="+mn-lt"/>
                <a:ea typeface="+mn-ea"/>
                <a:cs typeface="+mn-cs"/>
              </a:rPr>
              <a:t>Diese ppt-Datei ist eine Vorlage, die von den</a:t>
            </a:r>
            <a:r>
              <a:rPr lang="en-US" sz="1200" kern="1200" baseline="0" dirty="0">
                <a:solidFill>
                  <a:schemeClr val="tx1"/>
                </a:solidFill>
                <a:latin typeface="+mn-lt"/>
                <a:ea typeface="+mn-ea"/>
                <a:cs typeface="+mn-cs"/>
              </a:rPr>
              <a:t> Anbietern der beruflichen Bildung </a:t>
            </a:r>
            <a:r>
              <a:rPr lang="en-US" sz="1200" kern="1200" dirty="0">
                <a:solidFill>
                  <a:schemeClr val="tx1"/>
                </a:solidFill>
                <a:latin typeface="+mn-lt"/>
                <a:ea typeface="+mn-ea"/>
                <a:cs typeface="+mn-cs"/>
              </a:rPr>
              <a:t>verwendet werden kann, damit</a:t>
            </a:r>
            <a:r>
              <a:rPr lang="en-US" sz="1200" kern="1200" baseline="0" dirty="0">
                <a:solidFill>
                  <a:schemeClr val="tx1"/>
                </a:solidFill>
                <a:latin typeface="+mn-lt"/>
                <a:ea typeface="+mn-ea"/>
                <a:cs typeface="+mn-cs"/>
              </a:rPr>
              <a:t> sie das Trainingsmaterial vorbereiten können. </a:t>
            </a:r>
            <a:endParaRPr lang="en-US" sz="1200" kern="1200" dirty="0">
              <a:solidFill>
                <a:schemeClr val="tx1"/>
              </a:solidFill>
              <a:latin typeface="+mn-lt"/>
              <a:ea typeface="+mn-ea"/>
              <a:cs typeface="+mn-cs"/>
            </a:endParaRPr>
          </a:p>
          <a:p>
            <a:endParaRPr lang="el-GR" sz="1200" kern="1200" dirty="0">
              <a:solidFill>
                <a:schemeClr val="tx1"/>
              </a:solidFill>
              <a:latin typeface="+mn-lt"/>
              <a:ea typeface="+mn-ea"/>
              <a:cs typeface="+mn-cs"/>
            </a:endParaRPr>
          </a:p>
          <a:p>
            <a:r>
              <a:rPr lang="en-US" sz="1200" kern="1200" dirty="0">
                <a:solidFill>
                  <a:schemeClr val="tx1"/>
                </a:solidFill>
                <a:latin typeface="+mn-lt"/>
                <a:ea typeface="+mn-ea"/>
                <a:cs typeface="+mn-cs"/>
              </a:rPr>
              <a:t>Wir empfehlen </a:t>
            </a:r>
            <a:r>
              <a:rPr lang="en-US" sz="1200" b="1" kern="1200" dirty="0">
                <a:solidFill>
                  <a:schemeClr val="tx1"/>
                </a:solidFill>
                <a:latin typeface="+mn-lt"/>
                <a:ea typeface="+mn-ea"/>
                <a:cs typeface="+mn-cs"/>
              </a:rPr>
              <a:t>30 bis 40.</a:t>
            </a:r>
            <a:r>
              <a:rPr lang="en-US" sz="1200" b="1" kern="1200" dirty="0" err="1">
                <a:solidFill>
                  <a:schemeClr val="tx1"/>
                </a:solidFill>
                <a:latin typeface="+mn-lt"/>
                <a:ea typeface="+mn-ea"/>
                <a:cs typeface="+mn-cs"/>
              </a:rPr>
              <a:t> ppt</a:t>
            </a:r>
            <a:r>
              <a:rPr lang="en-US" sz="1200" b="1" kern="1200" dirty="0">
                <a:solidFill>
                  <a:schemeClr val="tx1"/>
                </a:solidFill>
                <a:latin typeface="+mn-lt"/>
                <a:ea typeface="+mn-ea"/>
                <a:cs typeface="+mn-cs"/>
              </a:rPr>
              <a:t> Folien </a:t>
            </a:r>
            <a:r>
              <a:rPr lang="en-US" sz="1200" kern="1200" dirty="0">
                <a:solidFill>
                  <a:schemeClr val="tx1"/>
                </a:solidFill>
                <a:latin typeface="+mn-lt"/>
                <a:ea typeface="+mn-ea"/>
                <a:cs typeface="+mn-cs"/>
              </a:rPr>
              <a:t>für eine (1</a:t>
            </a:r>
            <a:r>
              <a:rPr lang="en-US" sz="1200" kern="1200">
                <a:solidFill>
                  <a:schemeClr val="tx1"/>
                </a:solidFill>
                <a:latin typeface="+mn-lt"/>
                <a:ea typeface="+mn-ea"/>
                <a:cs typeface="+mn-cs"/>
              </a:rPr>
              <a:t>) Stunde </a:t>
            </a:r>
            <a:r>
              <a:rPr lang="en-US" sz="1200" kern="1200" dirty="0">
                <a:solidFill>
                  <a:schemeClr val="tx1"/>
                </a:solidFill>
                <a:latin typeface="+mn-lt"/>
                <a:ea typeface="+mn-ea"/>
                <a:cs typeface="+mn-cs"/>
              </a:rPr>
              <a:t>des Trainingsprogramms. </a:t>
            </a:r>
            <a:endParaRPr lang="el-GR" sz="1200" kern="1200" dirty="0">
              <a:solidFill>
                <a:schemeClr val="tx1"/>
              </a:solidFill>
              <a:latin typeface="+mn-lt"/>
              <a:ea typeface="+mn-ea"/>
              <a:cs typeface="+mn-cs"/>
            </a:endParaRP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Es gibt 3 </a:t>
            </a:r>
            <a:r>
              <a:rPr lang="en-US" sz="1200" u="sng" kern="1200" dirty="0">
                <a:solidFill>
                  <a:schemeClr val="tx1"/>
                </a:solidFill>
                <a:latin typeface="+mn-lt"/>
                <a:ea typeface="+mn-ea"/>
                <a:cs typeface="+mn-cs"/>
              </a:rPr>
              <a:t>vordefinierte Folien, die </a:t>
            </a:r>
            <a:r>
              <a:rPr lang="en-US" sz="1200" kern="1200" dirty="0">
                <a:solidFill>
                  <a:schemeClr val="tx1"/>
                </a:solidFill>
                <a:latin typeface="+mn-lt"/>
                <a:ea typeface="+mn-ea"/>
                <a:cs typeface="+mn-cs"/>
              </a:rPr>
              <a:t>von Ihnen ausgefüllt werden müssen, mit den Titeln "</a:t>
            </a:r>
            <a:r>
              <a:rPr lang="en-US" sz="1200" b="1" kern="1200" dirty="0">
                <a:solidFill>
                  <a:schemeClr val="tx1"/>
                </a:solidFill>
                <a:latin typeface="+mn-lt"/>
                <a:ea typeface="+mn-ea"/>
                <a:cs typeface="+mn-cs"/>
              </a:rPr>
              <a:t>Modulziele</a:t>
            </a:r>
            <a:r>
              <a:rPr lang="en-US" sz="1200" kern="1200" dirty="0">
                <a:solidFill>
                  <a:schemeClr val="tx1"/>
                </a:solidFill>
                <a:latin typeface="+mn-lt"/>
                <a:ea typeface="+mn-ea"/>
                <a:cs typeface="+mn-cs"/>
              </a:rPr>
              <a:t>", "</a:t>
            </a:r>
            <a:r>
              <a:rPr lang="en-US" sz="1200" b="1" kern="1200" dirty="0">
                <a:solidFill>
                  <a:schemeClr val="tx1"/>
                </a:solidFill>
                <a:latin typeface="+mn-lt"/>
                <a:ea typeface="+mn-ea"/>
                <a:cs typeface="+mn-cs"/>
              </a:rPr>
              <a:t>Schlussfolgerung</a:t>
            </a:r>
            <a:r>
              <a:rPr lang="en-US" sz="1200" kern="1200" dirty="0">
                <a:solidFill>
                  <a:schemeClr val="tx1"/>
                </a:solidFill>
                <a:latin typeface="+mn-lt"/>
                <a:ea typeface="+mn-ea"/>
                <a:cs typeface="+mn-cs"/>
              </a:rPr>
              <a:t>", "</a:t>
            </a:r>
            <a:r>
              <a:rPr lang="en-US" sz="1200" b="1" kern="1200" dirty="0">
                <a:solidFill>
                  <a:schemeClr val="tx1"/>
                </a:solidFill>
                <a:latin typeface="+mn-lt"/>
                <a:ea typeface="+mn-ea"/>
                <a:cs typeface="+mn-cs"/>
              </a:rPr>
              <a:t>Ende des Moduls</a:t>
            </a:r>
            <a:r>
              <a:rPr lang="en-US" sz="1200" kern="1200" dirty="0">
                <a:solidFill>
                  <a:schemeClr val="tx1"/>
                </a:solidFill>
                <a:latin typeface="+mn-lt"/>
                <a:ea typeface="+mn-ea"/>
                <a:cs typeface="+mn-cs"/>
              </a:rPr>
              <a:t>". </a:t>
            </a:r>
            <a:endParaRPr lang="el-GR" sz="1200" kern="1200" dirty="0">
              <a:solidFill>
                <a:schemeClr val="tx1"/>
              </a:solidFill>
              <a:latin typeface="+mn-lt"/>
              <a:ea typeface="+mn-ea"/>
              <a:cs typeface="+mn-cs"/>
            </a:endParaRPr>
          </a:p>
          <a:p>
            <a:endParaRPr lang="en-US" sz="1200" kern="1200" dirty="0">
              <a:solidFill>
                <a:schemeClr val="tx1"/>
              </a:solidFill>
              <a:latin typeface="+mn-lt"/>
              <a:ea typeface="+mn-ea"/>
              <a:cs typeface="+mn-cs"/>
            </a:endParaRPr>
          </a:p>
          <a:p>
            <a:pPr lvl="0"/>
            <a:r>
              <a:rPr lang="en-US" sz="1200" kern="1200" dirty="0">
                <a:solidFill>
                  <a:schemeClr val="tx1"/>
                </a:solidFill>
                <a:latin typeface="+mn-lt"/>
                <a:ea typeface="+mn-ea"/>
                <a:cs typeface="+mn-cs"/>
              </a:rPr>
              <a:t>Das Material sollte in einem bearbeitbaren Format gesendet werden. </a:t>
            </a:r>
            <a:endParaRPr lang="el-GR" sz="1200" kern="1200" dirty="0">
              <a:solidFill>
                <a:schemeClr val="tx1"/>
              </a:solidFill>
              <a:latin typeface="+mn-lt"/>
              <a:ea typeface="+mn-ea"/>
              <a:cs typeface="+mn-cs"/>
            </a:endParaRPr>
          </a:p>
          <a:p>
            <a:pPr lvl="0"/>
            <a:endParaRPr lang="en-US"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Empfohlene Schriftart: Arial</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Erforderliche Schriftgröße: 16</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Empfohlener Zeilenabstand: 1,5</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Die ppt/pptx-Datei sollte eine klare Struktur und definierte Einheiten sowie eindeutige Slide-Titel aufweisen.</a:t>
            </a:r>
            <a:endParaRPr lang="el-GR" sz="1200" kern="1200" dirty="0">
              <a:solidFill>
                <a:schemeClr val="tx1"/>
              </a:solidFill>
              <a:latin typeface="+mn-lt"/>
              <a:ea typeface="+mn-ea"/>
              <a:cs typeface="+mn-cs"/>
            </a:endParaRPr>
          </a:p>
          <a:p>
            <a:pPr lvl="0">
              <a:buFont typeface="Wingdings" pitchFamily="2" charset="2"/>
              <a:buChar char="§"/>
            </a:pPr>
            <a:r>
              <a:rPr lang="en-US" sz="1200" kern="1200" dirty="0" err="1">
                <a:solidFill>
                  <a:schemeClr val="tx1"/>
                </a:solidFill>
                <a:latin typeface="+mn-lt"/>
                <a:ea typeface="+mn-ea"/>
                <a:cs typeface="+mn-cs"/>
              </a:rPr>
              <a:t>ppt/pptx</a:t>
            </a:r>
            <a:r>
              <a:rPr lang="en-US" sz="1200" kern="1200" dirty="0">
                <a:solidFill>
                  <a:schemeClr val="tx1"/>
                </a:solidFill>
                <a:latin typeface="+mn-lt"/>
                <a:ea typeface="+mn-ea"/>
                <a:cs typeface="+mn-cs"/>
              </a:rPr>
              <a:t> Folieninhalte sollten die vordefinierten Ränder nicht überschreiten.</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Bilder, Diagramme usw. sollten mit einer Beschreibung versehen sein.</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Wenn Sie Verständnisfragen (Multiple Choice, Multiple Response, True/False, Matching etc.) einbeziehen möchten, um das Verständnis der Theorie zu verbessern, sollten Sie diese in der ppt/pptx-Datei einbinden.</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Fragen, die für die Selbsteinschätzung und abschließende Beurteilungsaufgaben verwendet werden, sollten einem vordefinierten Format folgen, das von SQLearn in einer xls-Datei gesendet wird.</a:t>
            </a:r>
            <a:endParaRPr lang="el-GR" sz="1200" kern="1200" dirty="0">
              <a:solidFill>
                <a:schemeClr val="tx1"/>
              </a:solidFill>
              <a:latin typeface="+mn-lt"/>
              <a:ea typeface="+mn-ea"/>
              <a:cs typeface="+mn-cs"/>
            </a:endParaRPr>
          </a:p>
          <a:p>
            <a:endParaRPr lang="el-GR" dirty="0"/>
          </a:p>
        </p:txBody>
      </p:sp>
      <p:sp>
        <p:nvSpPr>
          <p:cNvPr id="4" name="3 - Θέση αριθμού διαφάνειας"/>
          <p:cNvSpPr>
            <a:spLocks noGrp="1"/>
          </p:cNvSpPr>
          <p:nvPr>
            <p:ph type="sldNum" sz="quarter" idx="10"/>
          </p:nvPr>
        </p:nvSpPr>
        <p:spPr/>
        <p:txBody>
          <a:bodyPr/>
          <a:lstStyle/>
          <a:p>
            <a:fld id="{D51933F7-9C1D-42A8-B27F-F697341C8CBF}" type="slidenum">
              <a:rPr lang="el-GR" smtClean="0"/>
              <a:pPr/>
              <a:t>23</a:t>
            </a:fld>
            <a:endParaRPr lang="el-GR"/>
          </a:p>
        </p:txBody>
      </p:sp>
    </p:spTree>
    <p:extLst>
      <p:ext uri="{BB962C8B-B14F-4D97-AF65-F5344CB8AC3E}">
        <p14:creationId xmlns:p14="http://schemas.microsoft.com/office/powerpoint/2010/main" val="13064320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fontScale="92500" lnSpcReduction="10000"/>
          </a:bodyPr>
          <a:lstStyle/>
          <a:p>
            <a:r>
              <a:rPr lang="en-US" sz="1200" u="sng" kern="1200" dirty="0">
                <a:solidFill>
                  <a:schemeClr val="tx1"/>
                </a:solidFill>
                <a:latin typeface="+mn-lt"/>
                <a:ea typeface="+mn-ea"/>
                <a:cs typeface="+mn-cs"/>
              </a:rPr>
              <a:t>Richtlinien für den Trainer</a:t>
            </a:r>
          </a:p>
          <a:p>
            <a:endParaRPr lang="el-GR" sz="1200" kern="1200" dirty="0">
              <a:solidFill>
                <a:schemeClr val="tx1"/>
              </a:solidFill>
              <a:latin typeface="+mn-lt"/>
              <a:ea typeface="+mn-ea"/>
              <a:cs typeface="+mn-cs"/>
            </a:endParaRPr>
          </a:p>
          <a:p>
            <a:r>
              <a:rPr lang="en-US" sz="1200" kern="1200" dirty="0">
                <a:solidFill>
                  <a:schemeClr val="tx1"/>
                </a:solidFill>
                <a:latin typeface="+mn-lt"/>
                <a:ea typeface="+mn-ea"/>
                <a:cs typeface="+mn-cs"/>
              </a:rPr>
              <a:t>Diese ppt-Datei ist eine Vorlage, die von den</a:t>
            </a:r>
            <a:r>
              <a:rPr lang="en-US" sz="1200" kern="1200" baseline="0" dirty="0">
                <a:solidFill>
                  <a:schemeClr val="tx1"/>
                </a:solidFill>
                <a:latin typeface="+mn-lt"/>
                <a:ea typeface="+mn-ea"/>
                <a:cs typeface="+mn-cs"/>
              </a:rPr>
              <a:t> Anbietern der beruflichen Bildung </a:t>
            </a:r>
            <a:r>
              <a:rPr lang="en-US" sz="1200" kern="1200" dirty="0">
                <a:solidFill>
                  <a:schemeClr val="tx1"/>
                </a:solidFill>
                <a:latin typeface="+mn-lt"/>
                <a:ea typeface="+mn-ea"/>
                <a:cs typeface="+mn-cs"/>
              </a:rPr>
              <a:t>verwendet werden kann, damit</a:t>
            </a:r>
            <a:r>
              <a:rPr lang="en-US" sz="1200" kern="1200" baseline="0" dirty="0">
                <a:solidFill>
                  <a:schemeClr val="tx1"/>
                </a:solidFill>
                <a:latin typeface="+mn-lt"/>
                <a:ea typeface="+mn-ea"/>
                <a:cs typeface="+mn-cs"/>
              </a:rPr>
              <a:t> sie das Trainingsmaterial vorbereiten können. </a:t>
            </a:r>
            <a:endParaRPr lang="en-US" sz="1200" kern="1200" dirty="0">
              <a:solidFill>
                <a:schemeClr val="tx1"/>
              </a:solidFill>
              <a:latin typeface="+mn-lt"/>
              <a:ea typeface="+mn-ea"/>
              <a:cs typeface="+mn-cs"/>
            </a:endParaRPr>
          </a:p>
          <a:p>
            <a:endParaRPr lang="el-GR" sz="1200" kern="1200" dirty="0">
              <a:solidFill>
                <a:schemeClr val="tx1"/>
              </a:solidFill>
              <a:latin typeface="+mn-lt"/>
              <a:ea typeface="+mn-ea"/>
              <a:cs typeface="+mn-cs"/>
            </a:endParaRPr>
          </a:p>
          <a:p>
            <a:r>
              <a:rPr lang="en-US" sz="1200" kern="1200" dirty="0">
                <a:solidFill>
                  <a:schemeClr val="tx1"/>
                </a:solidFill>
                <a:latin typeface="+mn-lt"/>
                <a:ea typeface="+mn-ea"/>
                <a:cs typeface="+mn-cs"/>
              </a:rPr>
              <a:t>Wir empfehlen </a:t>
            </a:r>
            <a:r>
              <a:rPr lang="en-US" sz="1200" b="1" kern="1200" dirty="0">
                <a:solidFill>
                  <a:schemeClr val="tx1"/>
                </a:solidFill>
                <a:latin typeface="+mn-lt"/>
                <a:ea typeface="+mn-ea"/>
                <a:cs typeface="+mn-cs"/>
              </a:rPr>
              <a:t>30 bis 40.</a:t>
            </a:r>
            <a:r>
              <a:rPr lang="en-US" sz="1200" b="1" kern="1200" dirty="0" err="1">
                <a:solidFill>
                  <a:schemeClr val="tx1"/>
                </a:solidFill>
                <a:latin typeface="+mn-lt"/>
                <a:ea typeface="+mn-ea"/>
                <a:cs typeface="+mn-cs"/>
              </a:rPr>
              <a:t> ppt</a:t>
            </a:r>
            <a:r>
              <a:rPr lang="en-US" sz="1200" b="1" kern="1200" dirty="0">
                <a:solidFill>
                  <a:schemeClr val="tx1"/>
                </a:solidFill>
                <a:latin typeface="+mn-lt"/>
                <a:ea typeface="+mn-ea"/>
                <a:cs typeface="+mn-cs"/>
              </a:rPr>
              <a:t> Folien </a:t>
            </a:r>
            <a:r>
              <a:rPr lang="en-US" sz="1200" kern="1200" dirty="0">
                <a:solidFill>
                  <a:schemeClr val="tx1"/>
                </a:solidFill>
                <a:latin typeface="+mn-lt"/>
                <a:ea typeface="+mn-ea"/>
                <a:cs typeface="+mn-cs"/>
              </a:rPr>
              <a:t>für eine (1</a:t>
            </a:r>
            <a:r>
              <a:rPr lang="en-US" sz="1200" kern="1200">
                <a:solidFill>
                  <a:schemeClr val="tx1"/>
                </a:solidFill>
                <a:latin typeface="+mn-lt"/>
                <a:ea typeface="+mn-ea"/>
                <a:cs typeface="+mn-cs"/>
              </a:rPr>
              <a:t>) Stunde </a:t>
            </a:r>
            <a:r>
              <a:rPr lang="en-US" sz="1200" kern="1200" dirty="0">
                <a:solidFill>
                  <a:schemeClr val="tx1"/>
                </a:solidFill>
                <a:latin typeface="+mn-lt"/>
                <a:ea typeface="+mn-ea"/>
                <a:cs typeface="+mn-cs"/>
              </a:rPr>
              <a:t>des Trainingsprogramms. </a:t>
            </a:r>
            <a:endParaRPr lang="el-GR" sz="1200" kern="1200" dirty="0">
              <a:solidFill>
                <a:schemeClr val="tx1"/>
              </a:solidFill>
              <a:latin typeface="+mn-lt"/>
              <a:ea typeface="+mn-ea"/>
              <a:cs typeface="+mn-cs"/>
            </a:endParaRP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Es gibt 3 </a:t>
            </a:r>
            <a:r>
              <a:rPr lang="en-US" sz="1200" u="sng" kern="1200" dirty="0">
                <a:solidFill>
                  <a:schemeClr val="tx1"/>
                </a:solidFill>
                <a:latin typeface="+mn-lt"/>
                <a:ea typeface="+mn-ea"/>
                <a:cs typeface="+mn-cs"/>
              </a:rPr>
              <a:t>vordefinierte Folien, die </a:t>
            </a:r>
            <a:r>
              <a:rPr lang="en-US" sz="1200" kern="1200" dirty="0">
                <a:solidFill>
                  <a:schemeClr val="tx1"/>
                </a:solidFill>
                <a:latin typeface="+mn-lt"/>
                <a:ea typeface="+mn-ea"/>
                <a:cs typeface="+mn-cs"/>
              </a:rPr>
              <a:t>von Ihnen ausgefüllt werden müssen, mit den Titeln "</a:t>
            </a:r>
            <a:r>
              <a:rPr lang="en-US" sz="1200" b="1" kern="1200" dirty="0">
                <a:solidFill>
                  <a:schemeClr val="tx1"/>
                </a:solidFill>
                <a:latin typeface="+mn-lt"/>
                <a:ea typeface="+mn-ea"/>
                <a:cs typeface="+mn-cs"/>
              </a:rPr>
              <a:t>Modulziele</a:t>
            </a:r>
            <a:r>
              <a:rPr lang="en-US" sz="1200" kern="1200" dirty="0">
                <a:solidFill>
                  <a:schemeClr val="tx1"/>
                </a:solidFill>
                <a:latin typeface="+mn-lt"/>
                <a:ea typeface="+mn-ea"/>
                <a:cs typeface="+mn-cs"/>
              </a:rPr>
              <a:t>", "</a:t>
            </a:r>
            <a:r>
              <a:rPr lang="en-US" sz="1200" b="1" kern="1200" dirty="0">
                <a:solidFill>
                  <a:schemeClr val="tx1"/>
                </a:solidFill>
                <a:latin typeface="+mn-lt"/>
                <a:ea typeface="+mn-ea"/>
                <a:cs typeface="+mn-cs"/>
              </a:rPr>
              <a:t>Schlussfolgerung</a:t>
            </a:r>
            <a:r>
              <a:rPr lang="en-US" sz="1200" kern="1200" dirty="0">
                <a:solidFill>
                  <a:schemeClr val="tx1"/>
                </a:solidFill>
                <a:latin typeface="+mn-lt"/>
                <a:ea typeface="+mn-ea"/>
                <a:cs typeface="+mn-cs"/>
              </a:rPr>
              <a:t>", "</a:t>
            </a:r>
            <a:r>
              <a:rPr lang="en-US" sz="1200" b="1" kern="1200" dirty="0">
                <a:solidFill>
                  <a:schemeClr val="tx1"/>
                </a:solidFill>
                <a:latin typeface="+mn-lt"/>
                <a:ea typeface="+mn-ea"/>
                <a:cs typeface="+mn-cs"/>
              </a:rPr>
              <a:t>Ende des Moduls</a:t>
            </a:r>
            <a:r>
              <a:rPr lang="en-US" sz="1200" kern="1200" dirty="0">
                <a:solidFill>
                  <a:schemeClr val="tx1"/>
                </a:solidFill>
                <a:latin typeface="+mn-lt"/>
                <a:ea typeface="+mn-ea"/>
                <a:cs typeface="+mn-cs"/>
              </a:rPr>
              <a:t>". </a:t>
            </a:r>
            <a:endParaRPr lang="el-GR" sz="1200" kern="1200" dirty="0">
              <a:solidFill>
                <a:schemeClr val="tx1"/>
              </a:solidFill>
              <a:latin typeface="+mn-lt"/>
              <a:ea typeface="+mn-ea"/>
              <a:cs typeface="+mn-cs"/>
            </a:endParaRPr>
          </a:p>
          <a:p>
            <a:endParaRPr lang="en-US" sz="1200" kern="1200" dirty="0">
              <a:solidFill>
                <a:schemeClr val="tx1"/>
              </a:solidFill>
              <a:latin typeface="+mn-lt"/>
              <a:ea typeface="+mn-ea"/>
              <a:cs typeface="+mn-cs"/>
            </a:endParaRPr>
          </a:p>
          <a:p>
            <a:pPr lvl="0"/>
            <a:r>
              <a:rPr lang="en-US" sz="1200" kern="1200" dirty="0">
                <a:solidFill>
                  <a:schemeClr val="tx1"/>
                </a:solidFill>
                <a:latin typeface="+mn-lt"/>
                <a:ea typeface="+mn-ea"/>
                <a:cs typeface="+mn-cs"/>
              </a:rPr>
              <a:t>Das Material sollte in einem bearbeitbaren Format gesendet werden. </a:t>
            </a:r>
            <a:endParaRPr lang="el-GR" sz="1200" kern="1200" dirty="0">
              <a:solidFill>
                <a:schemeClr val="tx1"/>
              </a:solidFill>
              <a:latin typeface="+mn-lt"/>
              <a:ea typeface="+mn-ea"/>
              <a:cs typeface="+mn-cs"/>
            </a:endParaRPr>
          </a:p>
          <a:p>
            <a:pPr lvl="0"/>
            <a:endParaRPr lang="en-US"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Empfohlene Schriftart: Arial</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Erforderliche Schriftgröße: 16</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Empfohlener Zeilenabstand: 1,5</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Die ppt/pptx-Datei sollte eine klare Struktur und definierte Einheiten sowie eindeutige Slide-Titel aufweisen.</a:t>
            </a:r>
            <a:endParaRPr lang="el-GR" sz="1200" kern="1200" dirty="0">
              <a:solidFill>
                <a:schemeClr val="tx1"/>
              </a:solidFill>
              <a:latin typeface="+mn-lt"/>
              <a:ea typeface="+mn-ea"/>
              <a:cs typeface="+mn-cs"/>
            </a:endParaRPr>
          </a:p>
          <a:p>
            <a:pPr lvl="0">
              <a:buFont typeface="Wingdings" pitchFamily="2" charset="2"/>
              <a:buChar char="§"/>
            </a:pPr>
            <a:r>
              <a:rPr lang="en-US" sz="1200" kern="1200" dirty="0" err="1">
                <a:solidFill>
                  <a:schemeClr val="tx1"/>
                </a:solidFill>
                <a:latin typeface="+mn-lt"/>
                <a:ea typeface="+mn-ea"/>
                <a:cs typeface="+mn-cs"/>
              </a:rPr>
              <a:t>ppt/pptx</a:t>
            </a:r>
            <a:r>
              <a:rPr lang="en-US" sz="1200" kern="1200" dirty="0">
                <a:solidFill>
                  <a:schemeClr val="tx1"/>
                </a:solidFill>
                <a:latin typeface="+mn-lt"/>
                <a:ea typeface="+mn-ea"/>
                <a:cs typeface="+mn-cs"/>
              </a:rPr>
              <a:t> Folieninhalte sollten die vordefinierten Ränder nicht überschreiten.</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Bilder, Diagramme usw. sollten mit einer Beschreibung versehen sein.</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Wenn Sie Verständnisfragen (Multiple Choice, Multiple Response, True/False, Matching etc.) einbeziehen möchten, um das Verständnis der Theorie zu verbessern, sollten Sie diese in der ppt/pptx-Datei einbinden.</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Fragen, die für die Selbsteinschätzung und abschließende Beurteilungsaufgaben verwendet werden, sollten einem vordefinierten Format folgen, das von SQLearn in einer xls-Datei gesendet wird.</a:t>
            </a:r>
            <a:endParaRPr lang="el-GR" sz="1200" kern="1200" dirty="0">
              <a:solidFill>
                <a:schemeClr val="tx1"/>
              </a:solidFill>
              <a:latin typeface="+mn-lt"/>
              <a:ea typeface="+mn-ea"/>
              <a:cs typeface="+mn-cs"/>
            </a:endParaRPr>
          </a:p>
          <a:p>
            <a:endParaRPr lang="el-GR" dirty="0"/>
          </a:p>
        </p:txBody>
      </p:sp>
      <p:sp>
        <p:nvSpPr>
          <p:cNvPr id="4" name="3 - Θέση αριθμού διαφάνειας"/>
          <p:cNvSpPr>
            <a:spLocks noGrp="1"/>
          </p:cNvSpPr>
          <p:nvPr>
            <p:ph type="sldNum" sz="quarter" idx="10"/>
          </p:nvPr>
        </p:nvSpPr>
        <p:spPr/>
        <p:txBody>
          <a:bodyPr/>
          <a:lstStyle/>
          <a:p>
            <a:fld id="{D51933F7-9C1D-42A8-B27F-F697341C8CBF}" type="slidenum">
              <a:rPr lang="el-GR" smtClean="0"/>
              <a:pPr/>
              <a:t>24</a:t>
            </a:fld>
            <a:endParaRPr lang="el-GR"/>
          </a:p>
        </p:txBody>
      </p:sp>
    </p:spTree>
    <p:extLst>
      <p:ext uri="{BB962C8B-B14F-4D97-AF65-F5344CB8AC3E}">
        <p14:creationId xmlns:p14="http://schemas.microsoft.com/office/powerpoint/2010/main" val="25585958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fontScale="92500" lnSpcReduction="10000"/>
          </a:bodyPr>
          <a:lstStyle/>
          <a:p>
            <a:r>
              <a:rPr lang="en-US" sz="1200" u="sng" kern="1200" dirty="0">
                <a:solidFill>
                  <a:schemeClr val="tx1"/>
                </a:solidFill>
                <a:latin typeface="+mn-lt"/>
                <a:ea typeface="+mn-ea"/>
                <a:cs typeface="+mn-cs"/>
              </a:rPr>
              <a:t>Richtlinien für den Trainer</a:t>
            </a:r>
          </a:p>
          <a:p>
            <a:endParaRPr lang="el-GR" sz="1200" kern="1200" dirty="0">
              <a:solidFill>
                <a:schemeClr val="tx1"/>
              </a:solidFill>
              <a:latin typeface="+mn-lt"/>
              <a:ea typeface="+mn-ea"/>
              <a:cs typeface="+mn-cs"/>
            </a:endParaRPr>
          </a:p>
          <a:p>
            <a:r>
              <a:rPr lang="en-US" sz="1200" kern="1200" dirty="0">
                <a:solidFill>
                  <a:schemeClr val="tx1"/>
                </a:solidFill>
                <a:latin typeface="+mn-lt"/>
                <a:ea typeface="+mn-ea"/>
                <a:cs typeface="+mn-cs"/>
              </a:rPr>
              <a:t>Diese ppt-Datei ist eine Vorlage, die von den</a:t>
            </a:r>
            <a:r>
              <a:rPr lang="en-US" sz="1200" kern="1200" baseline="0" dirty="0">
                <a:solidFill>
                  <a:schemeClr val="tx1"/>
                </a:solidFill>
                <a:latin typeface="+mn-lt"/>
                <a:ea typeface="+mn-ea"/>
                <a:cs typeface="+mn-cs"/>
              </a:rPr>
              <a:t> Anbietern der beruflichen Bildung </a:t>
            </a:r>
            <a:r>
              <a:rPr lang="en-US" sz="1200" kern="1200" dirty="0">
                <a:solidFill>
                  <a:schemeClr val="tx1"/>
                </a:solidFill>
                <a:latin typeface="+mn-lt"/>
                <a:ea typeface="+mn-ea"/>
                <a:cs typeface="+mn-cs"/>
              </a:rPr>
              <a:t>verwendet werden kann, damit</a:t>
            </a:r>
            <a:r>
              <a:rPr lang="en-US" sz="1200" kern="1200" baseline="0" dirty="0">
                <a:solidFill>
                  <a:schemeClr val="tx1"/>
                </a:solidFill>
                <a:latin typeface="+mn-lt"/>
                <a:ea typeface="+mn-ea"/>
                <a:cs typeface="+mn-cs"/>
              </a:rPr>
              <a:t> sie das Trainingsmaterial vorbereiten können. </a:t>
            </a:r>
            <a:endParaRPr lang="en-US" sz="1200" kern="1200" dirty="0">
              <a:solidFill>
                <a:schemeClr val="tx1"/>
              </a:solidFill>
              <a:latin typeface="+mn-lt"/>
              <a:ea typeface="+mn-ea"/>
              <a:cs typeface="+mn-cs"/>
            </a:endParaRPr>
          </a:p>
          <a:p>
            <a:endParaRPr lang="el-GR" sz="1200" kern="1200" dirty="0">
              <a:solidFill>
                <a:schemeClr val="tx1"/>
              </a:solidFill>
              <a:latin typeface="+mn-lt"/>
              <a:ea typeface="+mn-ea"/>
              <a:cs typeface="+mn-cs"/>
            </a:endParaRPr>
          </a:p>
          <a:p>
            <a:r>
              <a:rPr lang="en-US" sz="1200" kern="1200" dirty="0">
                <a:solidFill>
                  <a:schemeClr val="tx1"/>
                </a:solidFill>
                <a:latin typeface="+mn-lt"/>
                <a:ea typeface="+mn-ea"/>
                <a:cs typeface="+mn-cs"/>
              </a:rPr>
              <a:t>Wir empfehlen </a:t>
            </a:r>
            <a:r>
              <a:rPr lang="en-US" sz="1200" b="1" kern="1200" dirty="0">
                <a:solidFill>
                  <a:schemeClr val="tx1"/>
                </a:solidFill>
                <a:latin typeface="+mn-lt"/>
                <a:ea typeface="+mn-ea"/>
                <a:cs typeface="+mn-cs"/>
              </a:rPr>
              <a:t>30 bis 40.</a:t>
            </a:r>
            <a:r>
              <a:rPr lang="en-US" sz="1200" b="1" kern="1200" dirty="0" err="1">
                <a:solidFill>
                  <a:schemeClr val="tx1"/>
                </a:solidFill>
                <a:latin typeface="+mn-lt"/>
                <a:ea typeface="+mn-ea"/>
                <a:cs typeface="+mn-cs"/>
              </a:rPr>
              <a:t> ppt</a:t>
            </a:r>
            <a:r>
              <a:rPr lang="en-US" sz="1200" b="1" kern="1200" dirty="0">
                <a:solidFill>
                  <a:schemeClr val="tx1"/>
                </a:solidFill>
                <a:latin typeface="+mn-lt"/>
                <a:ea typeface="+mn-ea"/>
                <a:cs typeface="+mn-cs"/>
              </a:rPr>
              <a:t> Folien </a:t>
            </a:r>
            <a:r>
              <a:rPr lang="en-US" sz="1200" kern="1200" dirty="0">
                <a:solidFill>
                  <a:schemeClr val="tx1"/>
                </a:solidFill>
                <a:latin typeface="+mn-lt"/>
                <a:ea typeface="+mn-ea"/>
                <a:cs typeface="+mn-cs"/>
              </a:rPr>
              <a:t>für eine (1</a:t>
            </a:r>
            <a:r>
              <a:rPr lang="en-US" sz="1200" kern="1200">
                <a:solidFill>
                  <a:schemeClr val="tx1"/>
                </a:solidFill>
                <a:latin typeface="+mn-lt"/>
                <a:ea typeface="+mn-ea"/>
                <a:cs typeface="+mn-cs"/>
              </a:rPr>
              <a:t>) Stunde </a:t>
            </a:r>
            <a:r>
              <a:rPr lang="en-US" sz="1200" kern="1200" dirty="0">
                <a:solidFill>
                  <a:schemeClr val="tx1"/>
                </a:solidFill>
                <a:latin typeface="+mn-lt"/>
                <a:ea typeface="+mn-ea"/>
                <a:cs typeface="+mn-cs"/>
              </a:rPr>
              <a:t>des Trainingsprogramms. </a:t>
            </a:r>
            <a:endParaRPr lang="el-GR" sz="1200" kern="1200" dirty="0">
              <a:solidFill>
                <a:schemeClr val="tx1"/>
              </a:solidFill>
              <a:latin typeface="+mn-lt"/>
              <a:ea typeface="+mn-ea"/>
              <a:cs typeface="+mn-cs"/>
            </a:endParaRP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Es gibt 3 </a:t>
            </a:r>
            <a:r>
              <a:rPr lang="en-US" sz="1200" u="sng" kern="1200" dirty="0">
                <a:solidFill>
                  <a:schemeClr val="tx1"/>
                </a:solidFill>
                <a:latin typeface="+mn-lt"/>
                <a:ea typeface="+mn-ea"/>
                <a:cs typeface="+mn-cs"/>
              </a:rPr>
              <a:t>vordefinierte Folien, die </a:t>
            </a:r>
            <a:r>
              <a:rPr lang="en-US" sz="1200" kern="1200" dirty="0">
                <a:solidFill>
                  <a:schemeClr val="tx1"/>
                </a:solidFill>
                <a:latin typeface="+mn-lt"/>
                <a:ea typeface="+mn-ea"/>
                <a:cs typeface="+mn-cs"/>
              </a:rPr>
              <a:t>von Ihnen ausgefüllt werden müssen, mit den Titeln "</a:t>
            </a:r>
            <a:r>
              <a:rPr lang="en-US" sz="1200" b="1" kern="1200" dirty="0">
                <a:solidFill>
                  <a:schemeClr val="tx1"/>
                </a:solidFill>
                <a:latin typeface="+mn-lt"/>
                <a:ea typeface="+mn-ea"/>
                <a:cs typeface="+mn-cs"/>
              </a:rPr>
              <a:t>Modulziele</a:t>
            </a:r>
            <a:r>
              <a:rPr lang="en-US" sz="1200" kern="1200" dirty="0">
                <a:solidFill>
                  <a:schemeClr val="tx1"/>
                </a:solidFill>
                <a:latin typeface="+mn-lt"/>
                <a:ea typeface="+mn-ea"/>
                <a:cs typeface="+mn-cs"/>
              </a:rPr>
              <a:t>", "</a:t>
            </a:r>
            <a:r>
              <a:rPr lang="en-US" sz="1200" b="1" kern="1200" dirty="0">
                <a:solidFill>
                  <a:schemeClr val="tx1"/>
                </a:solidFill>
                <a:latin typeface="+mn-lt"/>
                <a:ea typeface="+mn-ea"/>
                <a:cs typeface="+mn-cs"/>
              </a:rPr>
              <a:t>Schlussfolgerung</a:t>
            </a:r>
            <a:r>
              <a:rPr lang="en-US" sz="1200" kern="1200" dirty="0">
                <a:solidFill>
                  <a:schemeClr val="tx1"/>
                </a:solidFill>
                <a:latin typeface="+mn-lt"/>
                <a:ea typeface="+mn-ea"/>
                <a:cs typeface="+mn-cs"/>
              </a:rPr>
              <a:t>", "</a:t>
            </a:r>
            <a:r>
              <a:rPr lang="en-US" sz="1200" b="1" kern="1200" dirty="0">
                <a:solidFill>
                  <a:schemeClr val="tx1"/>
                </a:solidFill>
                <a:latin typeface="+mn-lt"/>
                <a:ea typeface="+mn-ea"/>
                <a:cs typeface="+mn-cs"/>
              </a:rPr>
              <a:t>Ende des Moduls</a:t>
            </a:r>
            <a:r>
              <a:rPr lang="en-US" sz="1200" kern="1200" dirty="0">
                <a:solidFill>
                  <a:schemeClr val="tx1"/>
                </a:solidFill>
                <a:latin typeface="+mn-lt"/>
                <a:ea typeface="+mn-ea"/>
                <a:cs typeface="+mn-cs"/>
              </a:rPr>
              <a:t>". </a:t>
            </a:r>
            <a:endParaRPr lang="el-GR" sz="1200" kern="1200" dirty="0">
              <a:solidFill>
                <a:schemeClr val="tx1"/>
              </a:solidFill>
              <a:latin typeface="+mn-lt"/>
              <a:ea typeface="+mn-ea"/>
              <a:cs typeface="+mn-cs"/>
            </a:endParaRPr>
          </a:p>
          <a:p>
            <a:endParaRPr lang="en-US" sz="1200" kern="1200" dirty="0">
              <a:solidFill>
                <a:schemeClr val="tx1"/>
              </a:solidFill>
              <a:latin typeface="+mn-lt"/>
              <a:ea typeface="+mn-ea"/>
              <a:cs typeface="+mn-cs"/>
            </a:endParaRPr>
          </a:p>
          <a:p>
            <a:pPr lvl="0"/>
            <a:r>
              <a:rPr lang="en-US" sz="1200" kern="1200" dirty="0">
                <a:solidFill>
                  <a:schemeClr val="tx1"/>
                </a:solidFill>
                <a:latin typeface="+mn-lt"/>
                <a:ea typeface="+mn-ea"/>
                <a:cs typeface="+mn-cs"/>
              </a:rPr>
              <a:t>Das Material sollte in einem bearbeitbaren Format gesendet werden. </a:t>
            </a:r>
            <a:endParaRPr lang="el-GR" sz="1200" kern="1200" dirty="0">
              <a:solidFill>
                <a:schemeClr val="tx1"/>
              </a:solidFill>
              <a:latin typeface="+mn-lt"/>
              <a:ea typeface="+mn-ea"/>
              <a:cs typeface="+mn-cs"/>
            </a:endParaRPr>
          </a:p>
          <a:p>
            <a:pPr lvl="0"/>
            <a:endParaRPr lang="en-US"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Empfohlene Schriftart: Arial</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Erforderliche Schriftgröße: 16</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Empfohlener Zeilenabstand: 1,5</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Die ppt/pptx-Datei sollte eine klare Struktur und definierte Einheiten sowie eindeutige Slide-Titel aufweisen.</a:t>
            </a:r>
            <a:endParaRPr lang="el-GR" sz="1200" kern="1200" dirty="0">
              <a:solidFill>
                <a:schemeClr val="tx1"/>
              </a:solidFill>
              <a:latin typeface="+mn-lt"/>
              <a:ea typeface="+mn-ea"/>
              <a:cs typeface="+mn-cs"/>
            </a:endParaRPr>
          </a:p>
          <a:p>
            <a:pPr lvl="0">
              <a:buFont typeface="Wingdings" pitchFamily="2" charset="2"/>
              <a:buChar char="§"/>
            </a:pPr>
            <a:r>
              <a:rPr lang="en-US" sz="1200" kern="1200" dirty="0" err="1">
                <a:solidFill>
                  <a:schemeClr val="tx1"/>
                </a:solidFill>
                <a:latin typeface="+mn-lt"/>
                <a:ea typeface="+mn-ea"/>
                <a:cs typeface="+mn-cs"/>
              </a:rPr>
              <a:t>ppt/pptx</a:t>
            </a:r>
            <a:r>
              <a:rPr lang="en-US" sz="1200" kern="1200" dirty="0">
                <a:solidFill>
                  <a:schemeClr val="tx1"/>
                </a:solidFill>
                <a:latin typeface="+mn-lt"/>
                <a:ea typeface="+mn-ea"/>
                <a:cs typeface="+mn-cs"/>
              </a:rPr>
              <a:t> Folieninhalte sollten die vordefinierten Ränder nicht überschreiten.</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Bilder, Diagramme usw. sollten mit einer Beschreibung versehen sein.</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Wenn Sie Verständnisfragen (Multiple Choice, Multiple Response, True/False, Matching etc.) einbeziehen möchten, um das Verständnis der Theorie zu verbessern, sollten Sie diese in der ppt/pptx-Datei einbinden.</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Fragen, die für die Selbsteinschätzung und abschließende Beurteilungsaufgaben verwendet werden, sollten einem vordefinierten Format folgen, das von SQLearn in einer xls-Datei gesendet wird.</a:t>
            </a:r>
            <a:endParaRPr lang="el-GR" sz="1200" kern="1200" dirty="0">
              <a:solidFill>
                <a:schemeClr val="tx1"/>
              </a:solidFill>
              <a:latin typeface="+mn-lt"/>
              <a:ea typeface="+mn-ea"/>
              <a:cs typeface="+mn-cs"/>
            </a:endParaRPr>
          </a:p>
          <a:p>
            <a:endParaRPr lang="el-GR" dirty="0"/>
          </a:p>
        </p:txBody>
      </p:sp>
      <p:sp>
        <p:nvSpPr>
          <p:cNvPr id="4" name="3 - Θέση αριθμού διαφάνειας"/>
          <p:cNvSpPr>
            <a:spLocks noGrp="1"/>
          </p:cNvSpPr>
          <p:nvPr>
            <p:ph type="sldNum" sz="quarter" idx="10"/>
          </p:nvPr>
        </p:nvSpPr>
        <p:spPr/>
        <p:txBody>
          <a:bodyPr/>
          <a:lstStyle/>
          <a:p>
            <a:fld id="{D51933F7-9C1D-42A8-B27F-F697341C8CBF}" type="slidenum">
              <a:rPr lang="el-GR" smtClean="0"/>
              <a:pPr/>
              <a:t>25</a:t>
            </a:fld>
            <a:endParaRPr lang="el-GR"/>
          </a:p>
        </p:txBody>
      </p:sp>
    </p:spTree>
    <p:extLst>
      <p:ext uri="{BB962C8B-B14F-4D97-AF65-F5344CB8AC3E}">
        <p14:creationId xmlns:p14="http://schemas.microsoft.com/office/powerpoint/2010/main" val="102769113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fontScale="92500" lnSpcReduction="10000"/>
          </a:bodyPr>
          <a:lstStyle/>
          <a:p>
            <a:r>
              <a:rPr lang="en-US" u="sng" dirty="0"/>
              <a:t>Richtlinien für den Trainer</a:t>
            </a:r>
          </a:p>
          <a:p>
            <a:endParaRPr lang="el-GR" dirty="0"/>
          </a:p>
          <a:p>
            <a:r>
              <a:rPr lang="en-US" dirty="0"/>
              <a:t>Diese ppt-Datei ist eine Vorlage, die von den Anbietern der beruflichen Bildung verwendet werden kann, damit sie das Trainingsmaterial vorbereiten können. </a:t>
            </a:r>
          </a:p>
          <a:p>
            <a:endParaRPr lang="el-GR" dirty="0"/>
          </a:p>
          <a:p>
            <a:r>
              <a:rPr lang="en-US" dirty="0"/>
              <a:t>Wir empfehlen </a:t>
            </a:r>
            <a:r>
              <a:rPr lang="en-US" b="1" dirty="0"/>
              <a:t>30 bis 40.</a:t>
            </a:r>
            <a:r>
              <a:rPr lang="en-US" b="1" dirty="0" err="1"/>
              <a:t> ppt</a:t>
            </a:r>
            <a:r>
              <a:rPr lang="en-US" b="1" dirty="0"/>
              <a:t> Folien </a:t>
            </a:r>
            <a:r>
              <a:rPr lang="en-US" dirty="0"/>
              <a:t>für eine (1) Stunde des Trainingsprogramms.</a:t>
            </a:r>
            <a:endParaRPr lang="el-GR" dirty="0"/>
          </a:p>
          <a:p>
            <a:endParaRPr lang="en-US" dirty="0"/>
          </a:p>
          <a:p>
            <a:r>
              <a:rPr lang="en-US" dirty="0"/>
              <a:t>Es gibt 3 </a:t>
            </a:r>
            <a:r>
              <a:rPr lang="en-US" u="sng" dirty="0"/>
              <a:t>vordefinierte Folien, die </a:t>
            </a:r>
            <a:r>
              <a:rPr lang="en-US" dirty="0"/>
              <a:t>von Ihnen ausgefüllt werden müssen, mit den Titeln "</a:t>
            </a:r>
            <a:r>
              <a:rPr lang="en-US" b="1" dirty="0"/>
              <a:t>Modulziele</a:t>
            </a:r>
            <a:r>
              <a:rPr lang="en-US" dirty="0"/>
              <a:t>", "</a:t>
            </a:r>
            <a:r>
              <a:rPr lang="en-US" b="1" dirty="0"/>
              <a:t>Schlussfolgerung</a:t>
            </a:r>
            <a:r>
              <a:rPr lang="en-US" dirty="0"/>
              <a:t>", "</a:t>
            </a:r>
            <a:r>
              <a:rPr lang="en-US" b="1" dirty="0"/>
              <a:t>Ende des Moduls</a:t>
            </a:r>
            <a:r>
              <a:rPr lang="en-US" dirty="0"/>
              <a:t>".</a:t>
            </a:r>
            <a:endParaRPr lang="el-GR" dirty="0"/>
          </a:p>
          <a:p>
            <a:endParaRPr lang="en-US" dirty="0"/>
          </a:p>
          <a:p>
            <a:pPr lvl="0"/>
            <a:r>
              <a:rPr lang="en-US" dirty="0"/>
              <a:t>Das Material sollte in einem bearbeitbaren Format gesendet werden.</a:t>
            </a:r>
            <a:endParaRPr lang="el-GR" dirty="0"/>
          </a:p>
          <a:p>
            <a:pPr lvl="0"/>
            <a:endParaRPr lang="en-US" dirty="0"/>
          </a:p>
          <a:p>
            <a:pPr lvl="0">
              <a:buFont typeface="Wingdings" pitchFamily="2" charset="2"/>
              <a:buChar char="§"/>
            </a:pPr>
            <a:r>
              <a:rPr lang="en-US" dirty="0"/>
              <a:t>Empfohlene Schriftart: Arial</a:t>
            </a:r>
            <a:endParaRPr lang="el-GR" dirty="0"/>
          </a:p>
          <a:p>
            <a:pPr lvl="0">
              <a:buFont typeface="Wingdings" pitchFamily="2" charset="2"/>
              <a:buChar char="§"/>
            </a:pPr>
            <a:r>
              <a:rPr lang="en-US" dirty="0"/>
              <a:t>Erforderliche Schriftgröße: 16</a:t>
            </a:r>
            <a:endParaRPr lang="el-GR" dirty="0"/>
          </a:p>
          <a:p>
            <a:pPr lvl="0">
              <a:buFont typeface="Wingdings" pitchFamily="2" charset="2"/>
              <a:buChar char="§"/>
            </a:pPr>
            <a:r>
              <a:rPr lang="en-US" dirty="0"/>
              <a:t>Empfohlener Zeilenabstand: 1,5</a:t>
            </a:r>
            <a:endParaRPr lang="el-GR" dirty="0"/>
          </a:p>
          <a:p>
            <a:pPr lvl="0">
              <a:buFont typeface="Wingdings" pitchFamily="2" charset="2"/>
              <a:buChar char="§"/>
            </a:pPr>
            <a:r>
              <a:rPr lang="en-US" dirty="0"/>
              <a:t>Die ppt/pptx-Datei sollte eine klare Struktur und definierte Einheiten sowie eindeutige Slide-Titel aufweisen.</a:t>
            </a:r>
            <a:endParaRPr lang="el-GR" dirty="0"/>
          </a:p>
          <a:p>
            <a:pPr lvl="0">
              <a:buFont typeface="Wingdings" pitchFamily="2" charset="2"/>
              <a:buChar char="§"/>
            </a:pPr>
            <a:r>
              <a:rPr lang="en-US" dirty="0" err="1"/>
              <a:t>ppt/pptx</a:t>
            </a:r>
            <a:r>
              <a:rPr lang="en-US" dirty="0"/>
              <a:t> Folieninhalte sollten die vordefinierten Ränder nicht überschreiten.</a:t>
            </a:r>
            <a:endParaRPr lang="el-GR" dirty="0"/>
          </a:p>
          <a:p>
            <a:pPr lvl="0">
              <a:buFont typeface="Wingdings" pitchFamily="2" charset="2"/>
              <a:buChar char="§"/>
            </a:pPr>
            <a:r>
              <a:rPr lang="en-US" dirty="0"/>
              <a:t>Bilder, Diagramme usw. sollten mit einer Beschreibung versehen sein.</a:t>
            </a:r>
            <a:endParaRPr lang="el-GR" dirty="0"/>
          </a:p>
          <a:p>
            <a:pPr lvl="0">
              <a:buFont typeface="Wingdings" pitchFamily="2" charset="2"/>
              <a:buChar char="§"/>
            </a:pPr>
            <a:r>
              <a:rPr lang="en-US" dirty="0"/>
              <a:t>Wenn Sie Verständnisfragen (Multiple Choice, Multiple Response, True/False, Matching etc.) einbeziehen möchten, um das Verständnis der Theorie zu verbessern, sollten Sie diese in der ppt/pptx-Datei einbinden.</a:t>
            </a:r>
            <a:endParaRPr lang="el-GR" dirty="0"/>
          </a:p>
          <a:p>
            <a:pPr lvl="0">
              <a:buFont typeface="Wingdings" pitchFamily="2" charset="2"/>
              <a:buChar char="§"/>
            </a:pPr>
            <a:r>
              <a:rPr lang="en-US" dirty="0"/>
              <a:t>Fragen, die für die Selbsteinschätzung und abschließende Beurteilungsaufgaben verwendet werden, sollten einem vordefinierten Format folgen, das von SQLearn in einer xls-Datei gesendet wird.</a:t>
            </a:r>
            <a:endParaRPr lang="el-GR" dirty="0"/>
          </a:p>
          <a:p>
            <a:endParaRPr lang="el-GR" dirty="0"/>
          </a:p>
        </p:txBody>
      </p:sp>
      <p:sp>
        <p:nvSpPr>
          <p:cNvPr id="4" name="3 - Θέση αριθμού διαφάνειας"/>
          <p:cNvSpPr>
            <a:spLocks noGrp="1"/>
          </p:cNvSpPr>
          <p:nvPr>
            <p:ph type="sldNum" sz="quarter" idx="10"/>
          </p:nvPr>
        </p:nvSpPr>
        <p:spPr/>
        <p:txBody>
          <a:bodyPr/>
          <a:lstStyle/>
          <a:p>
            <a:fld id="{D51933F7-9C1D-42A8-B27F-F697341C8CBF}" type="slidenum">
              <a:rPr lang="el-GR" smtClean="0"/>
              <a:pPr/>
              <a:t>26</a:t>
            </a:fld>
            <a:endParaRPr lang="el-GR"/>
          </a:p>
        </p:txBody>
      </p:sp>
    </p:spTree>
    <p:extLst>
      <p:ext uri="{BB962C8B-B14F-4D97-AF65-F5344CB8AC3E}">
        <p14:creationId xmlns:p14="http://schemas.microsoft.com/office/powerpoint/2010/main" val="18867619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fontScale="92500" lnSpcReduction="10000"/>
          </a:bodyPr>
          <a:lstStyle/>
          <a:p>
            <a:r>
              <a:rPr lang="en-US" sz="1200" u="sng" kern="1200" dirty="0">
                <a:solidFill>
                  <a:schemeClr val="tx1"/>
                </a:solidFill>
                <a:latin typeface="+mn-lt"/>
                <a:ea typeface="+mn-ea"/>
                <a:cs typeface="+mn-cs"/>
              </a:rPr>
              <a:t>Richtlinien für den Trainer</a:t>
            </a:r>
          </a:p>
          <a:p>
            <a:endParaRPr lang="el-GR" sz="1200" kern="1200" dirty="0">
              <a:solidFill>
                <a:schemeClr val="tx1"/>
              </a:solidFill>
              <a:latin typeface="+mn-lt"/>
              <a:ea typeface="+mn-ea"/>
              <a:cs typeface="+mn-cs"/>
            </a:endParaRPr>
          </a:p>
          <a:p>
            <a:r>
              <a:rPr lang="en-US" sz="1200" kern="1200" dirty="0">
                <a:solidFill>
                  <a:schemeClr val="tx1"/>
                </a:solidFill>
                <a:latin typeface="+mn-lt"/>
                <a:ea typeface="+mn-ea"/>
                <a:cs typeface="+mn-cs"/>
              </a:rPr>
              <a:t>Diese ppt-Datei ist eine Vorlage, die von den</a:t>
            </a:r>
            <a:r>
              <a:rPr lang="en-US" sz="1200" kern="1200" baseline="0" dirty="0">
                <a:solidFill>
                  <a:schemeClr val="tx1"/>
                </a:solidFill>
                <a:latin typeface="+mn-lt"/>
                <a:ea typeface="+mn-ea"/>
                <a:cs typeface="+mn-cs"/>
              </a:rPr>
              <a:t> Anbietern der beruflichen Bildung </a:t>
            </a:r>
            <a:r>
              <a:rPr lang="en-US" sz="1200" kern="1200" dirty="0">
                <a:solidFill>
                  <a:schemeClr val="tx1"/>
                </a:solidFill>
                <a:latin typeface="+mn-lt"/>
                <a:ea typeface="+mn-ea"/>
                <a:cs typeface="+mn-cs"/>
              </a:rPr>
              <a:t>verwendet werden kann, damit</a:t>
            </a:r>
            <a:r>
              <a:rPr lang="en-US" sz="1200" kern="1200" baseline="0" dirty="0">
                <a:solidFill>
                  <a:schemeClr val="tx1"/>
                </a:solidFill>
                <a:latin typeface="+mn-lt"/>
                <a:ea typeface="+mn-ea"/>
                <a:cs typeface="+mn-cs"/>
              </a:rPr>
              <a:t> sie das Trainingsmaterial vorbereiten können. </a:t>
            </a:r>
            <a:endParaRPr lang="en-US" sz="1200" kern="1200" dirty="0">
              <a:solidFill>
                <a:schemeClr val="tx1"/>
              </a:solidFill>
              <a:latin typeface="+mn-lt"/>
              <a:ea typeface="+mn-ea"/>
              <a:cs typeface="+mn-cs"/>
            </a:endParaRPr>
          </a:p>
          <a:p>
            <a:endParaRPr lang="el-GR" sz="1200" kern="1200" dirty="0">
              <a:solidFill>
                <a:schemeClr val="tx1"/>
              </a:solidFill>
              <a:latin typeface="+mn-lt"/>
              <a:ea typeface="+mn-ea"/>
              <a:cs typeface="+mn-cs"/>
            </a:endParaRPr>
          </a:p>
          <a:p>
            <a:r>
              <a:rPr lang="en-US" sz="1200" kern="1200" dirty="0">
                <a:solidFill>
                  <a:schemeClr val="tx1"/>
                </a:solidFill>
                <a:latin typeface="+mn-lt"/>
                <a:ea typeface="+mn-ea"/>
                <a:cs typeface="+mn-cs"/>
              </a:rPr>
              <a:t>Wir empfehlen </a:t>
            </a:r>
            <a:r>
              <a:rPr lang="en-US" sz="1200" b="1" kern="1200" dirty="0">
                <a:solidFill>
                  <a:schemeClr val="tx1"/>
                </a:solidFill>
                <a:latin typeface="+mn-lt"/>
                <a:ea typeface="+mn-ea"/>
                <a:cs typeface="+mn-cs"/>
              </a:rPr>
              <a:t>30 bis 40.</a:t>
            </a:r>
            <a:r>
              <a:rPr lang="en-US" sz="1200" b="1" kern="1200" dirty="0" err="1">
                <a:solidFill>
                  <a:schemeClr val="tx1"/>
                </a:solidFill>
                <a:latin typeface="+mn-lt"/>
                <a:ea typeface="+mn-ea"/>
                <a:cs typeface="+mn-cs"/>
              </a:rPr>
              <a:t> ppt</a:t>
            </a:r>
            <a:r>
              <a:rPr lang="en-US" sz="1200" b="1" kern="1200" dirty="0">
                <a:solidFill>
                  <a:schemeClr val="tx1"/>
                </a:solidFill>
                <a:latin typeface="+mn-lt"/>
                <a:ea typeface="+mn-ea"/>
                <a:cs typeface="+mn-cs"/>
              </a:rPr>
              <a:t> Folien </a:t>
            </a:r>
            <a:r>
              <a:rPr lang="en-US" sz="1200" kern="1200" dirty="0">
                <a:solidFill>
                  <a:schemeClr val="tx1"/>
                </a:solidFill>
                <a:latin typeface="+mn-lt"/>
                <a:ea typeface="+mn-ea"/>
                <a:cs typeface="+mn-cs"/>
              </a:rPr>
              <a:t>für eine (1</a:t>
            </a:r>
            <a:r>
              <a:rPr lang="en-US" sz="1200" kern="1200">
                <a:solidFill>
                  <a:schemeClr val="tx1"/>
                </a:solidFill>
                <a:latin typeface="+mn-lt"/>
                <a:ea typeface="+mn-ea"/>
                <a:cs typeface="+mn-cs"/>
              </a:rPr>
              <a:t>) Stunde </a:t>
            </a:r>
            <a:r>
              <a:rPr lang="en-US" sz="1200" kern="1200" dirty="0">
                <a:solidFill>
                  <a:schemeClr val="tx1"/>
                </a:solidFill>
                <a:latin typeface="+mn-lt"/>
                <a:ea typeface="+mn-ea"/>
                <a:cs typeface="+mn-cs"/>
              </a:rPr>
              <a:t>des Trainingsprogramms. </a:t>
            </a:r>
            <a:endParaRPr lang="el-GR" sz="1200" kern="1200" dirty="0">
              <a:solidFill>
                <a:schemeClr val="tx1"/>
              </a:solidFill>
              <a:latin typeface="+mn-lt"/>
              <a:ea typeface="+mn-ea"/>
              <a:cs typeface="+mn-cs"/>
            </a:endParaRP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Es gibt 3 </a:t>
            </a:r>
            <a:r>
              <a:rPr lang="en-US" sz="1200" u="sng" kern="1200" dirty="0">
                <a:solidFill>
                  <a:schemeClr val="tx1"/>
                </a:solidFill>
                <a:latin typeface="+mn-lt"/>
                <a:ea typeface="+mn-ea"/>
                <a:cs typeface="+mn-cs"/>
              </a:rPr>
              <a:t>vordefinierte Folien, die </a:t>
            </a:r>
            <a:r>
              <a:rPr lang="en-US" sz="1200" kern="1200" dirty="0">
                <a:solidFill>
                  <a:schemeClr val="tx1"/>
                </a:solidFill>
                <a:latin typeface="+mn-lt"/>
                <a:ea typeface="+mn-ea"/>
                <a:cs typeface="+mn-cs"/>
              </a:rPr>
              <a:t>von Ihnen ausgefüllt werden müssen, mit den Titeln "</a:t>
            </a:r>
            <a:r>
              <a:rPr lang="en-US" sz="1200" b="1" kern="1200" dirty="0">
                <a:solidFill>
                  <a:schemeClr val="tx1"/>
                </a:solidFill>
                <a:latin typeface="+mn-lt"/>
                <a:ea typeface="+mn-ea"/>
                <a:cs typeface="+mn-cs"/>
              </a:rPr>
              <a:t>Modulziele</a:t>
            </a:r>
            <a:r>
              <a:rPr lang="en-US" sz="1200" kern="1200" dirty="0">
                <a:solidFill>
                  <a:schemeClr val="tx1"/>
                </a:solidFill>
                <a:latin typeface="+mn-lt"/>
                <a:ea typeface="+mn-ea"/>
                <a:cs typeface="+mn-cs"/>
              </a:rPr>
              <a:t>", "</a:t>
            </a:r>
            <a:r>
              <a:rPr lang="en-US" sz="1200" b="1" kern="1200" dirty="0">
                <a:solidFill>
                  <a:schemeClr val="tx1"/>
                </a:solidFill>
                <a:latin typeface="+mn-lt"/>
                <a:ea typeface="+mn-ea"/>
                <a:cs typeface="+mn-cs"/>
              </a:rPr>
              <a:t>Schlussfolgerung</a:t>
            </a:r>
            <a:r>
              <a:rPr lang="en-US" sz="1200" kern="1200" dirty="0">
                <a:solidFill>
                  <a:schemeClr val="tx1"/>
                </a:solidFill>
                <a:latin typeface="+mn-lt"/>
                <a:ea typeface="+mn-ea"/>
                <a:cs typeface="+mn-cs"/>
              </a:rPr>
              <a:t>", "</a:t>
            </a:r>
            <a:r>
              <a:rPr lang="en-US" sz="1200" b="1" kern="1200" dirty="0">
                <a:solidFill>
                  <a:schemeClr val="tx1"/>
                </a:solidFill>
                <a:latin typeface="+mn-lt"/>
                <a:ea typeface="+mn-ea"/>
                <a:cs typeface="+mn-cs"/>
              </a:rPr>
              <a:t>Ende des Moduls</a:t>
            </a:r>
            <a:r>
              <a:rPr lang="en-US" sz="1200" kern="1200" dirty="0">
                <a:solidFill>
                  <a:schemeClr val="tx1"/>
                </a:solidFill>
                <a:latin typeface="+mn-lt"/>
                <a:ea typeface="+mn-ea"/>
                <a:cs typeface="+mn-cs"/>
              </a:rPr>
              <a:t>". </a:t>
            </a:r>
            <a:endParaRPr lang="el-GR" sz="1200" kern="1200" dirty="0">
              <a:solidFill>
                <a:schemeClr val="tx1"/>
              </a:solidFill>
              <a:latin typeface="+mn-lt"/>
              <a:ea typeface="+mn-ea"/>
              <a:cs typeface="+mn-cs"/>
            </a:endParaRPr>
          </a:p>
          <a:p>
            <a:endParaRPr lang="en-US" sz="1200" kern="1200" dirty="0">
              <a:solidFill>
                <a:schemeClr val="tx1"/>
              </a:solidFill>
              <a:latin typeface="+mn-lt"/>
              <a:ea typeface="+mn-ea"/>
              <a:cs typeface="+mn-cs"/>
            </a:endParaRPr>
          </a:p>
          <a:p>
            <a:pPr lvl="0"/>
            <a:r>
              <a:rPr lang="en-US" sz="1200" kern="1200" dirty="0">
                <a:solidFill>
                  <a:schemeClr val="tx1"/>
                </a:solidFill>
                <a:latin typeface="+mn-lt"/>
                <a:ea typeface="+mn-ea"/>
                <a:cs typeface="+mn-cs"/>
              </a:rPr>
              <a:t>Das Material sollte in einem bearbeitbaren Format gesendet werden. </a:t>
            </a:r>
            <a:endParaRPr lang="el-GR" sz="1200" kern="1200" dirty="0">
              <a:solidFill>
                <a:schemeClr val="tx1"/>
              </a:solidFill>
              <a:latin typeface="+mn-lt"/>
              <a:ea typeface="+mn-ea"/>
              <a:cs typeface="+mn-cs"/>
            </a:endParaRPr>
          </a:p>
          <a:p>
            <a:pPr lvl="0"/>
            <a:endParaRPr lang="en-US"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Empfohlene Schriftart: Arial</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Erforderliche Schriftgröße: 16</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Empfohlener Zeilenabstand: 1,5</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Die ppt/pptx-Datei sollte eine klare Struktur und definierte Einheiten sowie eindeutige Slide-Titel aufweisen.</a:t>
            </a:r>
            <a:endParaRPr lang="el-GR" sz="1200" kern="1200" dirty="0">
              <a:solidFill>
                <a:schemeClr val="tx1"/>
              </a:solidFill>
              <a:latin typeface="+mn-lt"/>
              <a:ea typeface="+mn-ea"/>
              <a:cs typeface="+mn-cs"/>
            </a:endParaRPr>
          </a:p>
          <a:p>
            <a:pPr lvl="0">
              <a:buFont typeface="Wingdings" pitchFamily="2" charset="2"/>
              <a:buChar char="§"/>
            </a:pPr>
            <a:r>
              <a:rPr lang="en-US" sz="1200" kern="1200" dirty="0" err="1">
                <a:solidFill>
                  <a:schemeClr val="tx1"/>
                </a:solidFill>
                <a:latin typeface="+mn-lt"/>
                <a:ea typeface="+mn-ea"/>
                <a:cs typeface="+mn-cs"/>
              </a:rPr>
              <a:t>ppt/pptx</a:t>
            </a:r>
            <a:r>
              <a:rPr lang="en-US" sz="1200" kern="1200" dirty="0">
                <a:solidFill>
                  <a:schemeClr val="tx1"/>
                </a:solidFill>
                <a:latin typeface="+mn-lt"/>
                <a:ea typeface="+mn-ea"/>
                <a:cs typeface="+mn-cs"/>
              </a:rPr>
              <a:t> Folieninhalte sollten die vordefinierten Ränder nicht überschreiten.</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Bilder, Diagramme usw. sollten mit einer Beschreibung versehen sein.</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Wenn Sie Verständnisfragen (Multiple Choice, Multiple Response, True/False, Matching etc.) einbeziehen möchten, um das Verständnis der Theorie zu verbessern, sollten Sie diese in der ppt/pptx-Datei einbinden.</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Fragen, die für die Selbsteinschätzung und abschließende Beurteilungsaufgaben verwendet werden, sollten einem vordefinierten Format folgen, das von SQLearn in einer xls-Datei gesendet wird.</a:t>
            </a:r>
            <a:endParaRPr lang="el-GR" sz="1200" kern="1200" dirty="0">
              <a:solidFill>
                <a:schemeClr val="tx1"/>
              </a:solidFill>
              <a:latin typeface="+mn-lt"/>
              <a:ea typeface="+mn-ea"/>
              <a:cs typeface="+mn-cs"/>
            </a:endParaRPr>
          </a:p>
          <a:p>
            <a:endParaRPr lang="el-GR" dirty="0"/>
          </a:p>
        </p:txBody>
      </p:sp>
      <p:sp>
        <p:nvSpPr>
          <p:cNvPr id="4" name="3 - Θέση αριθμού διαφάνειας"/>
          <p:cNvSpPr>
            <a:spLocks noGrp="1"/>
          </p:cNvSpPr>
          <p:nvPr>
            <p:ph type="sldNum" sz="quarter" idx="10"/>
          </p:nvPr>
        </p:nvSpPr>
        <p:spPr/>
        <p:txBody>
          <a:bodyPr/>
          <a:lstStyle/>
          <a:p>
            <a:fld id="{D51933F7-9C1D-42A8-B27F-F697341C8CBF}" type="slidenum">
              <a:rPr lang="el-GR" smtClean="0"/>
              <a:pPr/>
              <a:t>4</a:t>
            </a:fld>
            <a:endParaRPr lang="el-GR"/>
          </a:p>
        </p:txBody>
      </p:sp>
    </p:spTree>
    <p:extLst>
      <p:ext uri="{BB962C8B-B14F-4D97-AF65-F5344CB8AC3E}">
        <p14:creationId xmlns:p14="http://schemas.microsoft.com/office/powerpoint/2010/main" val="18612597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fontScale="92500" lnSpcReduction="10000"/>
          </a:bodyPr>
          <a:lstStyle/>
          <a:p>
            <a:r>
              <a:rPr lang="en-US" sz="1200" u="sng" kern="1200" dirty="0">
                <a:solidFill>
                  <a:schemeClr val="tx1"/>
                </a:solidFill>
                <a:latin typeface="+mn-lt"/>
                <a:ea typeface="+mn-ea"/>
                <a:cs typeface="+mn-cs"/>
              </a:rPr>
              <a:t>Richtlinien für den Trainer</a:t>
            </a:r>
          </a:p>
          <a:p>
            <a:endParaRPr lang="el-GR" sz="1200" kern="1200" dirty="0">
              <a:solidFill>
                <a:schemeClr val="tx1"/>
              </a:solidFill>
              <a:latin typeface="+mn-lt"/>
              <a:ea typeface="+mn-ea"/>
              <a:cs typeface="+mn-cs"/>
            </a:endParaRPr>
          </a:p>
          <a:p>
            <a:r>
              <a:rPr lang="en-US" sz="1200" kern="1200" dirty="0">
                <a:solidFill>
                  <a:schemeClr val="tx1"/>
                </a:solidFill>
                <a:latin typeface="+mn-lt"/>
                <a:ea typeface="+mn-ea"/>
                <a:cs typeface="+mn-cs"/>
              </a:rPr>
              <a:t>Diese ppt-Datei ist eine Vorlage, die von den</a:t>
            </a:r>
            <a:r>
              <a:rPr lang="en-US" sz="1200" kern="1200" baseline="0" dirty="0">
                <a:solidFill>
                  <a:schemeClr val="tx1"/>
                </a:solidFill>
                <a:latin typeface="+mn-lt"/>
                <a:ea typeface="+mn-ea"/>
                <a:cs typeface="+mn-cs"/>
              </a:rPr>
              <a:t> Anbietern der beruflichen Bildung </a:t>
            </a:r>
            <a:r>
              <a:rPr lang="en-US" sz="1200" kern="1200" dirty="0">
                <a:solidFill>
                  <a:schemeClr val="tx1"/>
                </a:solidFill>
                <a:latin typeface="+mn-lt"/>
                <a:ea typeface="+mn-ea"/>
                <a:cs typeface="+mn-cs"/>
              </a:rPr>
              <a:t>verwendet werden kann, damit</a:t>
            </a:r>
            <a:r>
              <a:rPr lang="en-US" sz="1200" kern="1200" baseline="0" dirty="0">
                <a:solidFill>
                  <a:schemeClr val="tx1"/>
                </a:solidFill>
                <a:latin typeface="+mn-lt"/>
                <a:ea typeface="+mn-ea"/>
                <a:cs typeface="+mn-cs"/>
              </a:rPr>
              <a:t> sie das Trainingsmaterial vorbereiten können. </a:t>
            </a:r>
            <a:endParaRPr lang="en-US" sz="1200" kern="1200" dirty="0">
              <a:solidFill>
                <a:schemeClr val="tx1"/>
              </a:solidFill>
              <a:latin typeface="+mn-lt"/>
              <a:ea typeface="+mn-ea"/>
              <a:cs typeface="+mn-cs"/>
            </a:endParaRPr>
          </a:p>
          <a:p>
            <a:endParaRPr lang="el-GR" sz="1200" kern="1200" dirty="0">
              <a:solidFill>
                <a:schemeClr val="tx1"/>
              </a:solidFill>
              <a:latin typeface="+mn-lt"/>
              <a:ea typeface="+mn-ea"/>
              <a:cs typeface="+mn-cs"/>
            </a:endParaRPr>
          </a:p>
          <a:p>
            <a:r>
              <a:rPr lang="en-US" sz="1200" kern="1200" dirty="0">
                <a:solidFill>
                  <a:schemeClr val="tx1"/>
                </a:solidFill>
                <a:latin typeface="+mn-lt"/>
                <a:ea typeface="+mn-ea"/>
                <a:cs typeface="+mn-cs"/>
              </a:rPr>
              <a:t>Wir empfehlen </a:t>
            </a:r>
            <a:r>
              <a:rPr lang="en-US" sz="1200" b="1" kern="1200" dirty="0">
                <a:solidFill>
                  <a:schemeClr val="tx1"/>
                </a:solidFill>
                <a:latin typeface="+mn-lt"/>
                <a:ea typeface="+mn-ea"/>
                <a:cs typeface="+mn-cs"/>
              </a:rPr>
              <a:t>30 bis 40.</a:t>
            </a:r>
            <a:r>
              <a:rPr lang="en-US" sz="1200" b="1" kern="1200" dirty="0" err="1">
                <a:solidFill>
                  <a:schemeClr val="tx1"/>
                </a:solidFill>
                <a:latin typeface="+mn-lt"/>
                <a:ea typeface="+mn-ea"/>
                <a:cs typeface="+mn-cs"/>
              </a:rPr>
              <a:t> ppt</a:t>
            </a:r>
            <a:r>
              <a:rPr lang="en-US" sz="1200" b="1" kern="1200" dirty="0">
                <a:solidFill>
                  <a:schemeClr val="tx1"/>
                </a:solidFill>
                <a:latin typeface="+mn-lt"/>
                <a:ea typeface="+mn-ea"/>
                <a:cs typeface="+mn-cs"/>
              </a:rPr>
              <a:t> Folien </a:t>
            </a:r>
            <a:r>
              <a:rPr lang="en-US" sz="1200" kern="1200" dirty="0">
                <a:solidFill>
                  <a:schemeClr val="tx1"/>
                </a:solidFill>
                <a:latin typeface="+mn-lt"/>
                <a:ea typeface="+mn-ea"/>
                <a:cs typeface="+mn-cs"/>
              </a:rPr>
              <a:t>für eine (1</a:t>
            </a:r>
            <a:r>
              <a:rPr lang="en-US" sz="1200" kern="1200">
                <a:solidFill>
                  <a:schemeClr val="tx1"/>
                </a:solidFill>
                <a:latin typeface="+mn-lt"/>
                <a:ea typeface="+mn-ea"/>
                <a:cs typeface="+mn-cs"/>
              </a:rPr>
              <a:t>) Stunde </a:t>
            </a:r>
            <a:r>
              <a:rPr lang="en-US" sz="1200" kern="1200" dirty="0">
                <a:solidFill>
                  <a:schemeClr val="tx1"/>
                </a:solidFill>
                <a:latin typeface="+mn-lt"/>
                <a:ea typeface="+mn-ea"/>
                <a:cs typeface="+mn-cs"/>
              </a:rPr>
              <a:t>des Trainingsprogramms. </a:t>
            </a:r>
            <a:endParaRPr lang="el-GR" sz="1200" kern="1200" dirty="0">
              <a:solidFill>
                <a:schemeClr val="tx1"/>
              </a:solidFill>
              <a:latin typeface="+mn-lt"/>
              <a:ea typeface="+mn-ea"/>
              <a:cs typeface="+mn-cs"/>
            </a:endParaRP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Es gibt 3 </a:t>
            </a:r>
            <a:r>
              <a:rPr lang="en-US" sz="1200" u="sng" kern="1200" dirty="0">
                <a:solidFill>
                  <a:schemeClr val="tx1"/>
                </a:solidFill>
                <a:latin typeface="+mn-lt"/>
                <a:ea typeface="+mn-ea"/>
                <a:cs typeface="+mn-cs"/>
              </a:rPr>
              <a:t>vordefinierte Folien, die </a:t>
            </a:r>
            <a:r>
              <a:rPr lang="en-US" sz="1200" kern="1200" dirty="0">
                <a:solidFill>
                  <a:schemeClr val="tx1"/>
                </a:solidFill>
                <a:latin typeface="+mn-lt"/>
                <a:ea typeface="+mn-ea"/>
                <a:cs typeface="+mn-cs"/>
              </a:rPr>
              <a:t>von Ihnen ausgefüllt werden müssen, mit den Titeln "</a:t>
            </a:r>
            <a:r>
              <a:rPr lang="en-US" sz="1200" b="1" kern="1200" dirty="0">
                <a:solidFill>
                  <a:schemeClr val="tx1"/>
                </a:solidFill>
                <a:latin typeface="+mn-lt"/>
                <a:ea typeface="+mn-ea"/>
                <a:cs typeface="+mn-cs"/>
              </a:rPr>
              <a:t>Modulziele</a:t>
            </a:r>
            <a:r>
              <a:rPr lang="en-US" sz="1200" kern="1200" dirty="0">
                <a:solidFill>
                  <a:schemeClr val="tx1"/>
                </a:solidFill>
                <a:latin typeface="+mn-lt"/>
                <a:ea typeface="+mn-ea"/>
                <a:cs typeface="+mn-cs"/>
              </a:rPr>
              <a:t>", "</a:t>
            </a:r>
            <a:r>
              <a:rPr lang="en-US" sz="1200" b="1" kern="1200" dirty="0">
                <a:solidFill>
                  <a:schemeClr val="tx1"/>
                </a:solidFill>
                <a:latin typeface="+mn-lt"/>
                <a:ea typeface="+mn-ea"/>
                <a:cs typeface="+mn-cs"/>
              </a:rPr>
              <a:t>Schlussfolgerung</a:t>
            </a:r>
            <a:r>
              <a:rPr lang="en-US" sz="1200" kern="1200" dirty="0">
                <a:solidFill>
                  <a:schemeClr val="tx1"/>
                </a:solidFill>
                <a:latin typeface="+mn-lt"/>
                <a:ea typeface="+mn-ea"/>
                <a:cs typeface="+mn-cs"/>
              </a:rPr>
              <a:t>", "</a:t>
            </a:r>
            <a:r>
              <a:rPr lang="en-US" sz="1200" b="1" kern="1200" dirty="0">
                <a:solidFill>
                  <a:schemeClr val="tx1"/>
                </a:solidFill>
                <a:latin typeface="+mn-lt"/>
                <a:ea typeface="+mn-ea"/>
                <a:cs typeface="+mn-cs"/>
              </a:rPr>
              <a:t>Ende des Moduls</a:t>
            </a:r>
            <a:r>
              <a:rPr lang="en-US" sz="1200" kern="1200" dirty="0">
                <a:solidFill>
                  <a:schemeClr val="tx1"/>
                </a:solidFill>
                <a:latin typeface="+mn-lt"/>
                <a:ea typeface="+mn-ea"/>
                <a:cs typeface="+mn-cs"/>
              </a:rPr>
              <a:t>". </a:t>
            </a:r>
            <a:endParaRPr lang="el-GR" sz="1200" kern="1200" dirty="0">
              <a:solidFill>
                <a:schemeClr val="tx1"/>
              </a:solidFill>
              <a:latin typeface="+mn-lt"/>
              <a:ea typeface="+mn-ea"/>
              <a:cs typeface="+mn-cs"/>
            </a:endParaRPr>
          </a:p>
          <a:p>
            <a:endParaRPr lang="en-US" sz="1200" kern="1200" dirty="0">
              <a:solidFill>
                <a:schemeClr val="tx1"/>
              </a:solidFill>
              <a:latin typeface="+mn-lt"/>
              <a:ea typeface="+mn-ea"/>
              <a:cs typeface="+mn-cs"/>
            </a:endParaRPr>
          </a:p>
          <a:p>
            <a:pPr lvl="0"/>
            <a:r>
              <a:rPr lang="en-US" sz="1200" kern="1200" dirty="0">
                <a:solidFill>
                  <a:schemeClr val="tx1"/>
                </a:solidFill>
                <a:latin typeface="+mn-lt"/>
                <a:ea typeface="+mn-ea"/>
                <a:cs typeface="+mn-cs"/>
              </a:rPr>
              <a:t>Das Material sollte in einem bearbeitbaren Format gesendet werden. </a:t>
            </a:r>
            <a:endParaRPr lang="el-GR" sz="1200" kern="1200" dirty="0">
              <a:solidFill>
                <a:schemeClr val="tx1"/>
              </a:solidFill>
              <a:latin typeface="+mn-lt"/>
              <a:ea typeface="+mn-ea"/>
              <a:cs typeface="+mn-cs"/>
            </a:endParaRPr>
          </a:p>
          <a:p>
            <a:pPr lvl="0"/>
            <a:endParaRPr lang="en-US"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Empfohlene Schriftart: Arial</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Erforderliche Schriftgröße: 16</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Empfohlener Zeilenabstand: 1,5</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Die ppt/pptx-Datei sollte eine klare Struktur und definierte Einheiten sowie eindeutige Slide-Titel aufweisen.</a:t>
            </a:r>
            <a:endParaRPr lang="el-GR" sz="1200" kern="1200" dirty="0">
              <a:solidFill>
                <a:schemeClr val="tx1"/>
              </a:solidFill>
              <a:latin typeface="+mn-lt"/>
              <a:ea typeface="+mn-ea"/>
              <a:cs typeface="+mn-cs"/>
            </a:endParaRPr>
          </a:p>
          <a:p>
            <a:pPr lvl="0">
              <a:buFont typeface="Wingdings" pitchFamily="2" charset="2"/>
              <a:buChar char="§"/>
            </a:pPr>
            <a:r>
              <a:rPr lang="en-US" sz="1200" kern="1200" dirty="0" err="1">
                <a:solidFill>
                  <a:schemeClr val="tx1"/>
                </a:solidFill>
                <a:latin typeface="+mn-lt"/>
                <a:ea typeface="+mn-ea"/>
                <a:cs typeface="+mn-cs"/>
              </a:rPr>
              <a:t>ppt/pptx</a:t>
            </a:r>
            <a:r>
              <a:rPr lang="en-US" sz="1200" kern="1200" dirty="0">
                <a:solidFill>
                  <a:schemeClr val="tx1"/>
                </a:solidFill>
                <a:latin typeface="+mn-lt"/>
                <a:ea typeface="+mn-ea"/>
                <a:cs typeface="+mn-cs"/>
              </a:rPr>
              <a:t> Folieninhalte sollten die vordefinierten Ränder nicht überschreiten.</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Bilder, Diagramme usw. sollten mit einer Beschreibung versehen sein.</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Wenn Sie Verständnisfragen (Multiple Choice, Multiple Response, True/False, Matching etc.) einbeziehen möchten, um das Verständnis der Theorie zu verbessern, sollten Sie diese in der ppt/pptx-Datei einbinden.</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Fragen, die für die Selbsteinschätzung und abschließende Beurteilungsaufgaben verwendet werden, sollten einem vordefinierten Format folgen, das von SQLearn in einer xls-Datei gesendet wird.</a:t>
            </a:r>
            <a:endParaRPr lang="el-GR" sz="1200" kern="1200" dirty="0">
              <a:solidFill>
                <a:schemeClr val="tx1"/>
              </a:solidFill>
              <a:latin typeface="+mn-lt"/>
              <a:ea typeface="+mn-ea"/>
              <a:cs typeface="+mn-cs"/>
            </a:endParaRPr>
          </a:p>
          <a:p>
            <a:endParaRPr lang="el-GR" dirty="0"/>
          </a:p>
        </p:txBody>
      </p:sp>
      <p:sp>
        <p:nvSpPr>
          <p:cNvPr id="4" name="3 - Θέση αριθμού διαφάνειας"/>
          <p:cNvSpPr>
            <a:spLocks noGrp="1"/>
          </p:cNvSpPr>
          <p:nvPr>
            <p:ph type="sldNum" sz="quarter" idx="10"/>
          </p:nvPr>
        </p:nvSpPr>
        <p:spPr/>
        <p:txBody>
          <a:bodyPr/>
          <a:lstStyle/>
          <a:p>
            <a:fld id="{D51933F7-9C1D-42A8-B27F-F697341C8CBF}" type="slidenum">
              <a:rPr lang="el-GR" smtClean="0"/>
              <a:pPr/>
              <a:t>5</a:t>
            </a:fld>
            <a:endParaRPr lang="el-GR"/>
          </a:p>
        </p:txBody>
      </p:sp>
    </p:spTree>
    <p:extLst>
      <p:ext uri="{BB962C8B-B14F-4D97-AF65-F5344CB8AC3E}">
        <p14:creationId xmlns:p14="http://schemas.microsoft.com/office/powerpoint/2010/main" val="11429454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fontScale="92500" lnSpcReduction="10000"/>
          </a:bodyPr>
          <a:lstStyle/>
          <a:p>
            <a:r>
              <a:rPr lang="en-US" sz="1200" u="sng" kern="1200" dirty="0">
                <a:solidFill>
                  <a:schemeClr val="tx1"/>
                </a:solidFill>
                <a:latin typeface="+mn-lt"/>
                <a:ea typeface="+mn-ea"/>
                <a:cs typeface="+mn-cs"/>
              </a:rPr>
              <a:t>Richtlinien für den Trainer</a:t>
            </a:r>
          </a:p>
          <a:p>
            <a:endParaRPr lang="el-GR" sz="1200" kern="1200" dirty="0">
              <a:solidFill>
                <a:schemeClr val="tx1"/>
              </a:solidFill>
              <a:latin typeface="+mn-lt"/>
              <a:ea typeface="+mn-ea"/>
              <a:cs typeface="+mn-cs"/>
            </a:endParaRPr>
          </a:p>
          <a:p>
            <a:r>
              <a:rPr lang="en-US" sz="1200" kern="1200" dirty="0">
                <a:solidFill>
                  <a:schemeClr val="tx1"/>
                </a:solidFill>
                <a:latin typeface="+mn-lt"/>
                <a:ea typeface="+mn-ea"/>
                <a:cs typeface="+mn-cs"/>
              </a:rPr>
              <a:t>Diese ppt-Datei ist eine Vorlage, die von den</a:t>
            </a:r>
            <a:r>
              <a:rPr lang="en-US" sz="1200" kern="1200" baseline="0" dirty="0">
                <a:solidFill>
                  <a:schemeClr val="tx1"/>
                </a:solidFill>
                <a:latin typeface="+mn-lt"/>
                <a:ea typeface="+mn-ea"/>
                <a:cs typeface="+mn-cs"/>
              </a:rPr>
              <a:t> Anbietern der beruflichen Bildung </a:t>
            </a:r>
            <a:r>
              <a:rPr lang="en-US" sz="1200" kern="1200" dirty="0">
                <a:solidFill>
                  <a:schemeClr val="tx1"/>
                </a:solidFill>
                <a:latin typeface="+mn-lt"/>
                <a:ea typeface="+mn-ea"/>
                <a:cs typeface="+mn-cs"/>
              </a:rPr>
              <a:t>verwendet werden kann, damit</a:t>
            </a:r>
            <a:r>
              <a:rPr lang="en-US" sz="1200" kern="1200" baseline="0" dirty="0">
                <a:solidFill>
                  <a:schemeClr val="tx1"/>
                </a:solidFill>
                <a:latin typeface="+mn-lt"/>
                <a:ea typeface="+mn-ea"/>
                <a:cs typeface="+mn-cs"/>
              </a:rPr>
              <a:t> sie das Trainingsmaterial vorbereiten können. </a:t>
            </a:r>
            <a:endParaRPr lang="en-US" sz="1200" kern="1200" dirty="0">
              <a:solidFill>
                <a:schemeClr val="tx1"/>
              </a:solidFill>
              <a:latin typeface="+mn-lt"/>
              <a:ea typeface="+mn-ea"/>
              <a:cs typeface="+mn-cs"/>
            </a:endParaRPr>
          </a:p>
          <a:p>
            <a:endParaRPr lang="el-GR" sz="1200" kern="1200" dirty="0">
              <a:solidFill>
                <a:schemeClr val="tx1"/>
              </a:solidFill>
              <a:latin typeface="+mn-lt"/>
              <a:ea typeface="+mn-ea"/>
              <a:cs typeface="+mn-cs"/>
            </a:endParaRPr>
          </a:p>
          <a:p>
            <a:r>
              <a:rPr lang="en-US" sz="1200" kern="1200" dirty="0">
                <a:solidFill>
                  <a:schemeClr val="tx1"/>
                </a:solidFill>
                <a:latin typeface="+mn-lt"/>
                <a:ea typeface="+mn-ea"/>
                <a:cs typeface="+mn-cs"/>
              </a:rPr>
              <a:t>Wir empfehlen </a:t>
            </a:r>
            <a:r>
              <a:rPr lang="en-US" sz="1200" b="1" kern="1200" dirty="0">
                <a:solidFill>
                  <a:schemeClr val="tx1"/>
                </a:solidFill>
                <a:latin typeface="+mn-lt"/>
                <a:ea typeface="+mn-ea"/>
                <a:cs typeface="+mn-cs"/>
              </a:rPr>
              <a:t>30 bis 40.</a:t>
            </a:r>
            <a:r>
              <a:rPr lang="en-US" sz="1200" b="1" kern="1200" dirty="0" err="1">
                <a:solidFill>
                  <a:schemeClr val="tx1"/>
                </a:solidFill>
                <a:latin typeface="+mn-lt"/>
                <a:ea typeface="+mn-ea"/>
                <a:cs typeface="+mn-cs"/>
              </a:rPr>
              <a:t> ppt</a:t>
            </a:r>
            <a:r>
              <a:rPr lang="en-US" sz="1200" b="1" kern="1200" dirty="0">
                <a:solidFill>
                  <a:schemeClr val="tx1"/>
                </a:solidFill>
                <a:latin typeface="+mn-lt"/>
                <a:ea typeface="+mn-ea"/>
                <a:cs typeface="+mn-cs"/>
              </a:rPr>
              <a:t> Folien </a:t>
            </a:r>
            <a:r>
              <a:rPr lang="en-US" sz="1200" kern="1200" dirty="0">
                <a:solidFill>
                  <a:schemeClr val="tx1"/>
                </a:solidFill>
                <a:latin typeface="+mn-lt"/>
                <a:ea typeface="+mn-ea"/>
                <a:cs typeface="+mn-cs"/>
              </a:rPr>
              <a:t>für eine (1</a:t>
            </a:r>
            <a:r>
              <a:rPr lang="en-US" sz="1200" kern="1200">
                <a:solidFill>
                  <a:schemeClr val="tx1"/>
                </a:solidFill>
                <a:latin typeface="+mn-lt"/>
                <a:ea typeface="+mn-ea"/>
                <a:cs typeface="+mn-cs"/>
              </a:rPr>
              <a:t>) Stunde </a:t>
            </a:r>
            <a:r>
              <a:rPr lang="en-US" sz="1200" kern="1200" dirty="0">
                <a:solidFill>
                  <a:schemeClr val="tx1"/>
                </a:solidFill>
                <a:latin typeface="+mn-lt"/>
                <a:ea typeface="+mn-ea"/>
                <a:cs typeface="+mn-cs"/>
              </a:rPr>
              <a:t>des Trainingsprogramms. </a:t>
            </a:r>
            <a:endParaRPr lang="el-GR" sz="1200" kern="1200" dirty="0">
              <a:solidFill>
                <a:schemeClr val="tx1"/>
              </a:solidFill>
              <a:latin typeface="+mn-lt"/>
              <a:ea typeface="+mn-ea"/>
              <a:cs typeface="+mn-cs"/>
            </a:endParaRP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Es gibt 3 </a:t>
            </a:r>
            <a:r>
              <a:rPr lang="en-US" sz="1200" u="sng" kern="1200" dirty="0">
                <a:solidFill>
                  <a:schemeClr val="tx1"/>
                </a:solidFill>
                <a:latin typeface="+mn-lt"/>
                <a:ea typeface="+mn-ea"/>
                <a:cs typeface="+mn-cs"/>
              </a:rPr>
              <a:t>vordefinierte Folien, die </a:t>
            </a:r>
            <a:r>
              <a:rPr lang="en-US" sz="1200" kern="1200" dirty="0">
                <a:solidFill>
                  <a:schemeClr val="tx1"/>
                </a:solidFill>
                <a:latin typeface="+mn-lt"/>
                <a:ea typeface="+mn-ea"/>
                <a:cs typeface="+mn-cs"/>
              </a:rPr>
              <a:t>von Ihnen ausgefüllt werden müssen, mit den Titeln "</a:t>
            </a:r>
            <a:r>
              <a:rPr lang="en-US" sz="1200" b="1" kern="1200" dirty="0">
                <a:solidFill>
                  <a:schemeClr val="tx1"/>
                </a:solidFill>
                <a:latin typeface="+mn-lt"/>
                <a:ea typeface="+mn-ea"/>
                <a:cs typeface="+mn-cs"/>
              </a:rPr>
              <a:t>Modulziele</a:t>
            </a:r>
            <a:r>
              <a:rPr lang="en-US" sz="1200" kern="1200" dirty="0">
                <a:solidFill>
                  <a:schemeClr val="tx1"/>
                </a:solidFill>
                <a:latin typeface="+mn-lt"/>
                <a:ea typeface="+mn-ea"/>
                <a:cs typeface="+mn-cs"/>
              </a:rPr>
              <a:t>", "</a:t>
            </a:r>
            <a:r>
              <a:rPr lang="en-US" sz="1200" b="1" kern="1200" dirty="0">
                <a:solidFill>
                  <a:schemeClr val="tx1"/>
                </a:solidFill>
                <a:latin typeface="+mn-lt"/>
                <a:ea typeface="+mn-ea"/>
                <a:cs typeface="+mn-cs"/>
              </a:rPr>
              <a:t>Schlussfolgerung</a:t>
            </a:r>
            <a:r>
              <a:rPr lang="en-US" sz="1200" kern="1200" dirty="0">
                <a:solidFill>
                  <a:schemeClr val="tx1"/>
                </a:solidFill>
                <a:latin typeface="+mn-lt"/>
                <a:ea typeface="+mn-ea"/>
                <a:cs typeface="+mn-cs"/>
              </a:rPr>
              <a:t>", "</a:t>
            </a:r>
            <a:r>
              <a:rPr lang="en-US" sz="1200" b="1" kern="1200" dirty="0">
                <a:solidFill>
                  <a:schemeClr val="tx1"/>
                </a:solidFill>
                <a:latin typeface="+mn-lt"/>
                <a:ea typeface="+mn-ea"/>
                <a:cs typeface="+mn-cs"/>
              </a:rPr>
              <a:t>Ende des Moduls</a:t>
            </a:r>
            <a:r>
              <a:rPr lang="en-US" sz="1200" kern="1200" dirty="0">
                <a:solidFill>
                  <a:schemeClr val="tx1"/>
                </a:solidFill>
                <a:latin typeface="+mn-lt"/>
                <a:ea typeface="+mn-ea"/>
                <a:cs typeface="+mn-cs"/>
              </a:rPr>
              <a:t>". </a:t>
            </a:r>
            <a:endParaRPr lang="el-GR" sz="1200" kern="1200" dirty="0">
              <a:solidFill>
                <a:schemeClr val="tx1"/>
              </a:solidFill>
              <a:latin typeface="+mn-lt"/>
              <a:ea typeface="+mn-ea"/>
              <a:cs typeface="+mn-cs"/>
            </a:endParaRPr>
          </a:p>
          <a:p>
            <a:endParaRPr lang="en-US" sz="1200" kern="1200" dirty="0">
              <a:solidFill>
                <a:schemeClr val="tx1"/>
              </a:solidFill>
              <a:latin typeface="+mn-lt"/>
              <a:ea typeface="+mn-ea"/>
              <a:cs typeface="+mn-cs"/>
            </a:endParaRPr>
          </a:p>
          <a:p>
            <a:pPr lvl="0"/>
            <a:r>
              <a:rPr lang="en-US" sz="1200" kern="1200" dirty="0">
                <a:solidFill>
                  <a:schemeClr val="tx1"/>
                </a:solidFill>
                <a:latin typeface="+mn-lt"/>
                <a:ea typeface="+mn-ea"/>
                <a:cs typeface="+mn-cs"/>
              </a:rPr>
              <a:t>Das Material sollte in einem bearbeitbaren Format gesendet werden. </a:t>
            </a:r>
            <a:endParaRPr lang="el-GR" sz="1200" kern="1200" dirty="0">
              <a:solidFill>
                <a:schemeClr val="tx1"/>
              </a:solidFill>
              <a:latin typeface="+mn-lt"/>
              <a:ea typeface="+mn-ea"/>
              <a:cs typeface="+mn-cs"/>
            </a:endParaRPr>
          </a:p>
          <a:p>
            <a:pPr lvl="0"/>
            <a:endParaRPr lang="en-US"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Empfohlene Schriftart: Arial</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Erforderliche Schriftgröße: 16</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Empfohlener Zeilenabstand: 1,5</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Die ppt/pptx-Datei sollte eine klare Struktur und definierte Einheiten sowie eindeutige Slide-Titel aufweisen.</a:t>
            </a:r>
            <a:endParaRPr lang="el-GR" sz="1200" kern="1200" dirty="0">
              <a:solidFill>
                <a:schemeClr val="tx1"/>
              </a:solidFill>
              <a:latin typeface="+mn-lt"/>
              <a:ea typeface="+mn-ea"/>
              <a:cs typeface="+mn-cs"/>
            </a:endParaRPr>
          </a:p>
          <a:p>
            <a:pPr lvl="0">
              <a:buFont typeface="Wingdings" pitchFamily="2" charset="2"/>
              <a:buChar char="§"/>
            </a:pPr>
            <a:r>
              <a:rPr lang="en-US" sz="1200" kern="1200" dirty="0" err="1">
                <a:solidFill>
                  <a:schemeClr val="tx1"/>
                </a:solidFill>
                <a:latin typeface="+mn-lt"/>
                <a:ea typeface="+mn-ea"/>
                <a:cs typeface="+mn-cs"/>
              </a:rPr>
              <a:t>ppt/pptx</a:t>
            </a:r>
            <a:r>
              <a:rPr lang="en-US" sz="1200" kern="1200" dirty="0">
                <a:solidFill>
                  <a:schemeClr val="tx1"/>
                </a:solidFill>
                <a:latin typeface="+mn-lt"/>
                <a:ea typeface="+mn-ea"/>
                <a:cs typeface="+mn-cs"/>
              </a:rPr>
              <a:t> Folieninhalte sollten die vordefinierten Ränder nicht überschreiten.</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Bilder, Diagramme usw. sollten mit einer Beschreibung versehen sein.</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Wenn Sie Verständnisfragen (Multiple Choice, Multiple Response, True/False, Matching etc.) einbeziehen möchten, um das Verständnis der Theorie zu verbessern, sollten Sie diese in der ppt/pptx-Datei einbinden.</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Fragen, die für die Selbsteinschätzung und abschließende Beurteilungsaufgaben verwendet werden, sollten einem vordefinierten Format folgen, das von SQLearn in einer xls-Datei gesendet wird.</a:t>
            </a:r>
            <a:endParaRPr lang="el-GR" sz="1200" kern="1200" dirty="0">
              <a:solidFill>
                <a:schemeClr val="tx1"/>
              </a:solidFill>
              <a:latin typeface="+mn-lt"/>
              <a:ea typeface="+mn-ea"/>
              <a:cs typeface="+mn-cs"/>
            </a:endParaRPr>
          </a:p>
          <a:p>
            <a:endParaRPr lang="el-GR" dirty="0"/>
          </a:p>
        </p:txBody>
      </p:sp>
      <p:sp>
        <p:nvSpPr>
          <p:cNvPr id="4" name="3 - Θέση αριθμού διαφάνειας"/>
          <p:cNvSpPr>
            <a:spLocks noGrp="1"/>
          </p:cNvSpPr>
          <p:nvPr>
            <p:ph type="sldNum" sz="quarter" idx="10"/>
          </p:nvPr>
        </p:nvSpPr>
        <p:spPr/>
        <p:txBody>
          <a:bodyPr/>
          <a:lstStyle/>
          <a:p>
            <a:fld id="{D51933F7-9C1D-42A8-B27F-F697341C8CBF}" type="slidenum">
              <a:rPr lang="el-GR" smtClean="0"/>
              <a:pPr/>
              <a:t>6</a:t>
            </a:fld>
            <a:endParaRPr lang="el-GR"/>
          </a:p>
        </p:txBody>
      </p:sp>
    </p:spTree>
    <p:extLst>
      <p:ext uri="{BB962C8B-B14F-4D97-AF65-F5344CB8AC3E}">
        <p14:creationId xmlns:p14="http://schemas.microsoft.com/office/powerpoint/2010/main" val="41077844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fontScale="92500" lnSpcReduction="10000"/>
          </a:bodyPr>
          <a:lstStyle/>
          <a:p>
            <a:r>
              <a:rPr lang="en-US" sz="1200" u="sng" kern="1200" dirty="0">
                <a:solidFill>
                  <a:schemeClr val="tx1"/>
                </a:solidFill>
                <a:latin typeface="+mn-lt"/>
                <a:ea typeface="+mn-ea"/>
                <a:cs typeface="+mn-cs"/>
              </a:rPr>
              <a:t>Richtlinien für den Trainer</a:t>
            </a:r>
          </a:p>
          <a:p>
            <a:endParaRPr lang="el-GR" sz="1200" kern="1200" dirty="0">
              <a:solidFill>
                <a:schemeClr val="tx1"/>
              </a:solidFill>
              <a:latin typeface="+mn-lt"/>
              <a:ea typeface="+mn-ea"/>
              <a:cs typeface="+mn-cs"/>
            </a:endParaRPr>
          </a:p>
          <a:p>
            <a:r>
              <a:rPr lang="en-US" sz="1200" kern="1200" dirty="0">
                <a:solidFill>
                  <a:schemeClr val="tx1"/>
                </a:solidFill>
                <a:latin typeface="+mn-lt"/>
                <a:ea typeface="+mn-ea"/>
                <a:cs typeface="+mn-cs"/>
              </a:rPr>
              <a:t>Diese ppt-Datei ist eine Vorlage, die von den</a:t>
            </a:r>
            <a:r>
              <a:rPr lang="en-US" sz="1200" kern="1200" baseline="0" dirty="0">
                <a:solidFill>
                  <a:schemeClr val="tx1"/>
                </a:solidFill>
                <a:latin typeface="+mn-lt"/>
                <a:ea typeface="+mn-ea"/>
                <a:cs typeface="+mn-cs"/>
              </a:rPr>
              <a:t> Anbietern der beruflichen Bildung </a:t>
            </a:r>
            <a:r>
              <a:rPr lang="en-US" sz="1200" kern="1200" dirty="0">
                <a:solidFill>
                  <a:schemeClr val="tx1"/>
                </a:solidFill>
                <a:latin typeface="+mn-lt"/>
                <a:ea typeface="+mn-ea"/>
                <a:cs typeface="+mn-cs"/>
              </a:rPr>
              <a:t>verwendet werden kann, damit</a:t>
            </a:r>
            <a:r>
              <a:rPr lang="en-US" sz="1200" kern="1200" baseline="0" dirty="0">
                <a:solidFill>
                  <a:schemeClr val="tx1"/>
                </a:solidFill>
                <a:latin typeface="+mn-lt"/>
                <a:ea typeface="+mn-ea"/>
                <a:cs typeface="+mn-cs"/>
              </a:rPr>
              <a:t> sie das Trainingsmaterial vorbereiten können. </a:t>
            </a:r>
            <a:endParaRPr lang="en-US" sz="1200" kern="1200" dirty="0">
              <a:solidFill>
                <a:schemeClr val="tx1"/>
              </a:solidFill>
              <a:latin typeface="+mn-lt"/>
              <a:ea typeface="+mn-ea"/>
              <a:cs typeface="+mn-cs"/>
            </a:endParaRPr>
          </a:p>
          <a:p>
            <a:endParaRPr lang="el-GR" sz="1200" kern="1200" dirty="0">
              <a:solidFill>
                <a:schemeClr val="tx1"/>
              </a:solidFill>
              <a:latin typeface="+mn-lt"/>
              <a:ea typeface="+mn-ea"/>
              <a:cs typeface="+mn-cs"/>
            </a:endParaRPr>
          </a:p>
          <a:p>
            <a:r>
              <a:rPr lang="en-US" sz="1200" kern="1200" dirty="0">
                <a:solidFill>
                  <a:schemeClr val="tx1"/>
                </a:solidFill>
                <a:latin typeface="+mn-lt"/>
                <a:ea typeface="+mn-ea"/>
                <a:cs typeface="+mn-cs"/>
              </a:rPr>
              <a:t>Wir empfehlen </a:t>
            </a:r>
            <a:r>
              <a:rPr lang="en-US" sz="1200" b="1" kern="1200" dirty="0">
                <a:solidFill>
                  <a:schemeClr val="tx1"/>
                </a:solidFill>
                <a:latin typeface="+mn-lt"/>
                <a:ea typeface="+mn-ea"/>
                <a:cs typeface="+mn-cs"/>
              </a:rPr>
              <a:t>30 bis 40.</a:t>
            </a:r>
            <a:r>
              <a:rPr lang="en-US" sz="1200" b="1" kern="1200" dirty="0" err="1">
                <a:solidFill>
                  <a:schemeClr val="tx1"/>
                </a:solidFill>
                <a:latin typeface="+mn-lt"/>
                <a:ea typeface="+mn-ea"/>
                <a:cs typeface="+mn-cs"/>
              </a:rPr>
              <a:t> ppt</a:t>
            </a:r>
            <a:r>
              <a:rPr lang="en-US" sz="1200" b="1" kern="1200" dirty="0">
                <a:solidFill>
                  <a:schemeClr val="tx1"/>
                </a:solidFill>
                <a:latin typeface="+mn-lt"/>
                <a:ea typeface="+mn-ea"/>
                <a:cs typeface="+mn-cs"/>
              </a:rPr>
              <a:t> Folien </a:t>
            </a:r>
            <a:r>
              <a:rPr lang="en-US" sz="1200" kern="1200" dirty="0">
                <a:solidFill>
                  <a:schemeClr val="tx1"/>
                </a:solidFill>
                <a:latin typeface="+mn-lt"/>
                <a:ea typeface="+mn-ea"/>
                <a:cs typeface="+mn-cs"/>
              </a:rPr>
              <a:t>für eine (1</a:t>
            </a:r>
            <a:r>
              <a:rPr lang="en-US" sz="1200" kern="1200">
                <a:solidFill>
                  <a:schemeClr val="tx1"/>
                </a:solidFill>
                <a:latin typeface="+mn-lt"/>
                <a:ea typeface="+mn-ea"/>
                <a:cs typeface="+mn-cs"/>
              </a:rPr>
              <a:t>) Stunde </a:t>
            </a:r>
            <a:r>
              <a:rPr lang="en-US" sz="1200" kern="1200" dirty="0">
                <a:solidFill>
                  <a:schemeClr val="tx1"/>
                </a:solidFill>
                <a:latin typeface="+mn-lt"/>
                <a:ea typeface="+mn-ea"/>
                <a:cs typeface="+mn-cs"/>
              </a:rPr>
              <a:t>des Trainingsprogramms. </a:t>
            </a:r>
            <a:endParaRPr lang="el-GR" sz="1200" kern="1200" dirty="0">
              <a:solidFill>
                <a:schemeClr val="tx1"/>
              </a:solidFill>
              <a:latin typeface="+mn-lt"/>
              <a:ea typeface="+mn-ea"/>
              <a:cs typeface="+mn-cs"/>
            </a:endParaRP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Es gibt 3 </a:t>
            </a:r>
            <a:r>
              <a:rPr lang="en-US" sz="1200" u="sng" kern="1200" dirty="0">
                <a:solidFill>
                  <a:schemeClr val="tx1"/>
                </a:solidFill>
                <a:latin typeface="+mn-lt"/>
                <a:ea typeface="+mn-ea"/>
                <a:cs typeface="+mn-cs"/>
              </a:rPr>
              <a:t>vordefinierte Folien, die </a:t>
            </a:r>
            <a:r>
              <a:rPr lang="en-US" sz="1200" kern="1200" dirty="0">
                <a:solidFill>
                  <a:schemeClr val="tx1"/>
                </a:solidFill>
                <a:latin typeface="+mn-lt"/>
                <a:ea typeface="+mn-ea"/>
                <a:cs typeface="+mn-cs"/>
              </a:rPr>
              <a:t>von Ihnen ausgefüllt werden müssen, mit den Titeln "</a:t>
            </a:r>
            <a:r>
              <a:rPr lang="en-US" sz="1200" b="1" kern="1200" dirty="0">
                <a:solidFill>
                  <a:schemeClr val="tx1"/>
                </a:solidFill>
                <a:latin typeface="+mn-lt"/>
                <a:ea typeface="+mn-ea"/>
                <a:cs typeface="+mn-cs"/>
              </a:rPr>
              <a:t>Modulziele</a:t>
            </a:r>
            <a:r>
              <a:rPr lang="en-US" sz="1200" kern="1200" dirty="0">
                <a:solidFill>
                  <a:schemeClr val="tx1"/>
                </a:solidFill>
                <a:latin typeface="+mn-lt"/>
                <a:ea typeface="+mn-ea"/>
                <a:cs typeface="+mn-cs"/>
              </a:rPr>
              <a:t>", "</a:t>
            </a:r>
            <a:r>
              <a:rPr lang="en-US" sz="1200" b="1" kern="1200" dirty="0">
                <a:solidFill>
                  <a:schemeClr val="tx1"/>
                </a:solidFill>
                <a:latin typeface="+mn-lt"/>
                <a:ea typeface="+mn-ea"/>
                <a:cs typeface="+mn-cs"/>
              </a:rPr>
              <a:t>Schlussfolgerung</a:t>
            </a:r>
            <a:r>
              <a:rPr lang="en-US" sz="1200" kern="1200" dirty="0">
                <a:solidFill>
                  <a:schemeClr val="tx1"/>
                </a:solidFill>
                <a:latin typeface="+mn-lt"/>
                <a:ea typeface="+mn-ea"/>
                <a:cs typeface="+mn-cs"/>
              </a:rPr>
              <a:t>", "</a:t>
            </a:r>
            <a:r>
              <a:rPr lang="en-US" sz="1200" b="1" kern="1200" dirty="0">
                <a:solidFill>
                  <a:schemeClr val="tx1"/>
                </a:solidFill>
                <a:latin typeface="+mn-lt"/>
                <a:ea typeface="+mn-ea"/>
                <a:cs typeface="+mn-cs"/>
              </a:rPr>
              <a:t>Ende des Moduls</a:t>
            </a:r>
            <a:r>
              <a:rPr lang="en-US" sz="1200" kern="1200" dirty="0">
                <a:solidFill>
                  <a:schemeClr val="tx1"/>
                </a:solidFill>
                <a:latin typeface="+mn-lt"/>
                <a:ea typeface="+mn-ea"/>
                <a:cs typeface="+mn-cs"/>
              </a:rPr>
              <a:t>". </a:t>
            </a:r>
            <a:endParaRPr lang="el-GR" sz="1200" kern="1200" dirty="0">
              <a:solidFill>
                <a:schemeClr val="tx1"/>
              </a:solidFill>
              <a:latin typeface="+mn-lt"/>
              <a:ea typeface="+mn-ea"/>
              <a:cs typeface="+mn-cs"/>
            </a:endParaRPr>
          </a:p>
          <a:p>
            <a:endParaRPr lang="en-US" sz="1200" kern="1200" dirty="0">
              <a:solidFill>
                <a:schemeClr val="tx1"/>
              </a:solidFill>
              <a:latin typeface="+mn-lt"/>
              <a:ea typeface="+mn-ea"/>
              <a:cs typeface="+mn-cs"/>
            </a:endParaRPr>
          </a:p>
          <a:p>
            <a:pPr lvl="0"/>
            <a:r>
              <a:rPr lang="en-US" sz="1200" kern="1200" dirty="0">
                <a:solidFill>
                  <a:schemeClr val="tx1"/>
                </a:solidFill>
                <a:latin typeface="+mn-lt"/>
                <a:ea typeface="+mn-ea"/>
                <a:cs typeface="+mn-cs"/>
              </a:rPr>
              <a:t>Das Material sollte in einem bearbeitbaren Format gesendet werden. </a:t>
            </a:r>
            <a:endParaRPr lang="el-GR" sz="1200" kern="1200" dirty="0">
              <a:solidFill>
                <a:schemeClr val="tx1"/>
              </a:solidFill>
              <a:latin typeface="+mn-lt"/>
              <a:ea typeface="+mn-ea"/>
              <a:cs typeface="+mn-cs"/>
            </a:endParaRPr>
          </a:p>
          <a:p>
            <a:pPr lvl="0"/>
            <a:endParaRPr lang="en-US"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Empfohlene Schriftart: Arial</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Erforderliche Schriftgröße: 16</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Empfohlener Zeilenabstand: 1,5</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Die ppt/pptx-Datei sollte eine klare Struktur und definierte Einheiten sowie eindeutige Slide-Titel aufweisen.</a:t>
            </a:r>
            <a:endParaRPr lang="el-GR" sz="1200" kern="1200" dirty="0">
              <a:solidFill>
                <a:schemeClr val="tx1"/>
              </a:solidFill>
              <a:latin typeface="+mn-lt"/>
              <a:ea typeface="+mn-ea"/>
              <a:cs typeface="+mn-cs"/>
            </a:endParaRPr>
          </a:p>
          <a:p>
            <a:pPr lvl="0">
              <a:buFont typeface="Wingdings" pitchFamily="2" charset="2"/>
              <a:buChar char="§"/>
            </a:pPr>
            <a:r>
              <a:rPr lang="en-US" sz="1200" kern="1200" dirty="0" err="1">
                <a:solidFill>
                  <a:schemeClr val="tx1"/>
                </a:solidFill>
                <a:latin typeface="+mn-lt"/>
                <a:ea typeface="+mn-ea"/>
                <a:cs typeface="+mn-cs"/>
              </a:rPr>
              <a:t>ppt/pptx</a:t>
            </a:r>
            <a:r>
              <a:rPr lang="en-US" sz="1200" kern="1200" dirty="0">
                <a:solidFill>
                  <a:schemeClr val="tx1"/>
                </a:solidFill>
                <a:latin typeface="+mn-lt"/>
                <a:ea typeface="+mn-ea"/>
                <a:cs typeface="+mn-cs"/>
              </a:rPr>
              <a:t> Folieninhalte sollten die vordefinierten Ränder nicht überschreiten.</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Bilder, Diagramme usw. sollten mit einer Beschreibung versehen sein.</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Wenn Sie Verständnisfragen (Multiple Choice, Multiple Response, True/False, Matching etc.) einbeziehen möchten, um das Verständnis der Theorie zu verbessern, sollten Sie diese in der ppt/pptx-Datei einbinden.</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Fragen, die für die Selbsteinschätzung und abschließende Beurteilungsaufgaben verwendet werden, sollten einem vordefinierten Format folgen, das von SQLearn in einer xls-Datei gesendet wird.</a:t>
            </a:r>
            <a:endParaRPr lang="el-GR" sz="1200" kern="1200" dirty="0">
              <a:solidFill>
                <a:schemeClr val="tx1"/>
              </a:solidFill>
              <a:latin typeface="+mn-lt"/>
              <a:ea typeface="+mn-ea"/>
              <a:cs typeface="+mn-cs"/>
            </a:endParaRPr>
          </a:p>
          <a:p>
            <a:endParaRPr lang="el-GR" dirty="0"/>
          </a:p>
        </p:txBody>
      </p:sp>
      <p:sp>
        <p:nvSpPr>
          <p:cNvPr id="4" name="3 - Θέση αριθμού διαφάνειας"/>
          <p:cNvSpPr>
            <a:spLocks noGrp="1"/>
          </p:cNvSpPr>
          <p:nvPr>
            <p:ph type="sldNum" sz="quarter" idx="10"/>
          </p:nvPr>
        </p:nvSpPr>
        <p:spPr/>
        <p:txBody>
          <a:bodyPr/>
          <a:lstStyle/>
          <a:p>
            <a:fld id="{D51933F7-9C1D-42A8-B27F-F697341C8CBF}" type="slidenum">
              <a:rPr lang="el-GR" smtClean="0"/>
              <a:pPr/>
              <a:t>7</a:t>
            </a:fld>
            <a:endParaRPr lang="el-GR"/>
          </a:p>
        </p:txBody>
      </p:sp>
    </p:spTree>
    <p:extLst>
      <p:ext uri="{BB962C8B-B14F-4D97-AF65-F5344CB8AC3E}">
        <p14:creationId xmlns:p14="http://schemas.microsoft.com/office/powerpoint/2010/main" val="17454509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fontScale="92500" lnSpcReduction="10000"/>
          </a:bodyPr>
          <a:lstStyle/>
          <a:p>
            <a:r>
              <a:rPr lang="en-US" sz="1200" u="sng" kern="1200" dirty="0">
                <a:solidFill>
                  <a:schemeClr val="tx1"/>
                </a:solidFill>
                <a:latin typeface="+mn-lt"/>
                <a:ea typeface="+mn-ea"/>
                <a:cs typeface="+mn-cs"/>
              </a:rPr>
              <a:t>Richtlinien für den Trainer</a:t>
            </a:r>
          </a:p>
          <a:p>
            <a:endParaRPr lang="el-GR" sz="1200" kern="1200" dirty="0">
              <a:solidFill>
                <a:schemeClr val="tx1"/>
              </a:solidFill>
              <a:latin typeface="+mn-lt"/>
              <a:ea typeface="+mn-ea"/>
              <a:cs typeface="+mn-cs"/>
            </a:endParaRPr>
          </a:p>
          <a:p>
            <a:r>
              <a:rPr lang="en-US" sz="1200" kern="1200" dirty="0">
                <a:solidFill>
                  <a:schemeClr val="tx1"/>
                </a:solidFill>
                <a:latin typeface="+mn-lt"/>
                <a:ea typeface="+mn-ea"/>
                <a:cs typeface="+mn-cs"/>
              </a:rPr>
              <a:t>Diese ppt-Datei ist eine Vorlage, die von den</a:t>
            </a:r>
            <a:r>
              <a:rPr lang="en-US" sz="1200" kern="1200" baseline="0" dirty="0">
                <a:solidFill>
                  <a:schemeClr val="tx1"/>
                </a:solidFill>
                <a:latin typeface="+mn-lt"/>
                <a:ea typeface="+mn-ea"/>
                <a:cs typeface="+mn-cs"/>
              </a:rPr>
              <a:t> Anbietern der beruflichen Bildung </a:t>
            </a:r>
            <a:r>
              <a:rPr lang="en-US" sz="1200" kern="1200" dirty="0">
                <a:solidFill>
                  <a:schemeClr val="tx1"/>
                </a:solidFill>
                <a:latin typeface="+mn-lt"/>
                <a:ea typeface="+mn-ea"/>
                <a:cs typeface="+mn-cs"/>
              </a:rPr>
              <a:t>verwendet werden kann, damit</a:t>
            </a:r>
            <a:r>
              <a:rPr lang="en-US" sz="1200" kern="1200" baseline="0" dirty="0">
                <a:solidFill>
                  <a:schemeClr val="tx1"/>
                </a:solidFill>
                <a:latin typeface="+mn-lt"/>
                <a:ea typeface="+mn-ea"/>
                <a:cs typeface="+mn-cs"/>
              </a:rPr>
              <a:t> sie das Trainingsmaterial vorbereiten können. </a:t>
            </a:r>
            <a:endParaRPr lang="en-US" sz="1200" kern="1200" dirty="0">
              <a:solidFill>
                <a:schemeClr val="tx1"/>
              </a:solidFill>
              <a:latin typeface="+mn-lt"/>
              <a:ea typeface="+mn-ea"/>
              <a:cs typeface="+mn-cs"/>
            </a:endParaRPr>
          </a:p>
          <a:p>
            <a:endParaRPr lang="el-GR" sz="1200" kern="1200" dirty="0">
              <a:solidFill>
                <a:schemeClr val="tx1"/>
              </a:solidFill>
              <a:latin typeface="+mn-lt"/>
              <a:ea typeface="+mn-ea"/>
              <a:cs typeface="+mn-cs"/>
            </a:endParaRPr>
          </a:p>
          <a:p>
            <a:r>
              <a:rPr lang="en-US" sz="1200" kern="1200" dirty="0">
                <a:solidFill>
                  <a:schemeClr val="tx1"/>
                </a:solidFill>
                <a:latin typeface="+mn-lt"/>
                <a:ea typeface="+mn-ea"/>
                <a:cs typeface="+mn-cs"/>
              </a:rPr>
              <a:t>Wir empfehlen </a:t>
            </a:r>
            <a:r>
              <a:rPr lang="en-US" sz="1200" b="1" kern="1200" dirty="0">
                <a:solidFill>
                  <a:schemeClr val="tx1"/>
                </a:solidFill>
                <a:latin typeface="+mn-lt"/>
                <a:ea typeface="+mn-ea"/>
                <a:cs typeface="+mn-cs"/>
              </a:rPr>
              <a:t>30 bis 40.</a:t>
            </a:r>
            <a:r>
              <a:rPr lang="en-US" sz="1200" b="1" kern="1200" dirty="0" err="1">
                <a:solidFill>
                  <a:schemeClr val="tx1"/>
                </a:solidFill>
                <a:latin typeface="+mn-lt"/>
                <a:ea typeface="+mn-ea"/>
                <a:cs typeface="+mn-cs"/>
              </a:rPr>
              <a:t> ppt</a:t>
            </a:r>
            <a:r>
              <a:rPr lang="en-US" sz="1200" b="1" kern="1200" dirty="0">
                <a:solidFill>
                  <a:schemeClr val="tx1"/>
                </a:solidFill>
                <a:latin typeface="+mn-lt"/>
                <a:ea typeface="+mn-ea"/>
                <a:cs typeface="+mn-cs"/>
              </a:rPr>
              <a:t> Folien </a:t>
            </a:r>
            <a:r>
              <a:rPr lang="en-US" sz="1200" kern="1200" dirty="0">
                <a:solidFill>
                  <a:schemeClr val="tx1"/>
                </a:solidFill>
                <a:latin typeface="+mn-lt"/>
                <a:ea typeface="+mn-ea"/>
                <a:cs typeface="+mn-cs"/>
              </a:rPr>
              <a:t>für eine (1</a:t>
            </a:r>
            <a:r>
              <a:rPr lang="en-US" sz="1200" kern="1200">
                <a:solidFill>
                  <a:schemeClr val="tx1"/>
                </a:solidFill>
                <a:latin typeface="+mn-lt"/>
                <a:ea typeface="+mn-ea"/>
                <a:cs typeface="+mn-cs"/>
              </a:rPr>
              <a:t>) Stunde </a:t>
            </a:r>
            <a:r>
              <a:rPr lang="en-US" sz="1200" kern="1200" dirty="0">
                <a:solidFill>
                  <a:schemeClr val="tx1"/>
                </a:solidFill>
                <a:latin typeface="+mn-lt"/>
                <a:ea typeface="+mn-ea"/>
                <a:cs typeface="+mn-cs"/>
              </a:rPr>
              <a:t>des Trainingsprogramms. </a:t>
            </a:r>
            <a:endParaRPr lang="el-GR" sz="1200" kern="1200" dirty="0">
              <a:solidFill>
                <a:schemeClr val="tx1"/>
              </a:solidFill>
              <a:latin typeface="+mn-lt"/>
              <a:ea typeface="+mn-ea"/>
              <a:cs typeface="+mn-cs"/>
            </a:endParaRP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Es gibt 3 </a:t>
            </a:r>
            <a:r>
              <a:rPr lang="en-US" sz="1200" u="sng" kern="1200" dirty="0">
                <a:solidFill>
                  <a:schemeClr val="tx1"/>
                </a:solidFill>
                <a:latin typeface="+mn-lt"/>
                <a:ea typeface="+mn-ea"/>
                <a:cs typeface="+mn-cs"/>
              </a:rPr>
              <a:t>vordefinierte Folien, die </a:t>
            </a:r>
            <a:r>
              <a:rPr lang="en-US" sz="1200" kern="1200" dirty="0">
                <a:solidFill>
                  <a:schemeClr val="tx1"/>
                </a:solidFill>
                <a:latin typeface="+mn-lt"/>
                <a:ea typeface="+mn-ea"/>
                <a:cs typeface="+mn-cs"/>
              </a:rPr>
              <a:t>von Ihnen ausgefüllt werden müssen, mit den Titeln "</a:t>
            </a:r>
            <a:r>
              <a:rPr lang="en-US" sz="1200" b="1" kern="1200" dirty="0">
                <a:solidFill>
                  <a:schemeClr val="tx1"/>
                </a:solidFill>
                <a:latin typeface="+mn-lt"/>
                <a:ea typeface="+mn-ea"/>
                <a:cs typeface="+mn-cs"/>
              </a:rPr>
              <a:t>Modulziele</a:t>
            </a:r>
            <a:r>
              <a:rPr lang="en-US" sz="1200" kern="1200" dirty="0">
                <a:solidFill>
                  <a:schemeClr val="tx1"/>
                </a:solidFill>
                <a:latin typeface="+mn-lt"/>
                <a:ea typeface="+mn-ea"/>
                <a:cs typeface="+mn-cs"/>
              </a:rPr>
              <a:t>", "</a:t>
            </a:r>
            <a:r>
              <a:rPr lang="en-US" sz="1200" b="1" kern="1200" dirty="0">
                <a:solidFill>
                  <a:schemeClr val="tx1"/>
                </a:solidFill>
                <a:latin typeface="+mn-lt"/>
                <a:ea typeface="+mn-ea"/>
                <a:cs typeface="+mn-cs"/>
              </a:rPr>
              <a:t>Schlussfolgerung</a:t>
            </a:r>
            <a:r>
              <a:rPr lang="en-US" sz="1200" kern="1200" dirty="0">
                <a:solidFill>
                  <a:schemeClr val="tx1"/>
                </a:solidFill>
                <a:latin typeface="+mn-lt"/>
                <a:ea typeface="+mn-ea"/>
                <a:cs typeface="+mn-cs"/>
              </a:rPr>
              <a:t>", "</a:t>
            </a:r>
            <a:r>
              <a:rPr lang="en-US" sz="1200" b="1" kern="1200" dirty="0">
                <a:solidFill>
                  <a:schemeClr val="tx1"/>
                </a:solidFill>
                <a:latin typeface="+mn-lt"/>
                <a:ea typeface="+mn-ea"/>
                <a:cs typeface="+mn-cs"/>
              </a:rPr>
              <a:t>Ende des Moduls</a:t>
            </a:r>
            <a:r>
              <a:rPr lang="en-US" sz="1200" kern="1200" dirty="0">
                <a:solidFill>
                  <a:schemeClr val="tx1"/>
                </a:solidFill>
                <a:latin typeface="+mn-lt"/>
                <a:ea typeface="+mn-ea"/>
                <a:cs typeface="+mn-cs"/>
              </a:rPr>
              <a:t>". </a:t>
            </a:r>
            <a:endParaRPr lang="el-GR" sz="1200" kern="1200" dirty="0">
              <a:solidFill>
                <a:schemeClr val="tx1"/>
              </a:solidFill>
              <a:latin typeface="+mn-lt"/>
              <a:ea typeface="+mn-ea"/>
              <a:cs typeface="+mn-cs"/>
            </a:endParaRPr>
          </a:p>
          <a:p>
            <a:endParaRPr lang="en-US" sz="1200" kern="1200" dirty="0">
              <a:solidFill>
                <a:schemeClr val="tx1"/>
              </a:solidFill>
              <a:latin typeface="+mn-lt"/>
              <a:ea typeface="+mn-ea"/>
              <a:cs typeface="+mn-cs"/>
            </a:endParaRPr>
          </a:p>
          <a:p>
            <a:pPr lvl="0"/>
            <a:r>
              <a:rPr lang="en-US" sz="1200" kern="1200" dirty="0">
                <a:solidFill>
                  <a:schemeClr val="tx1"/>
                </a:solidFill>
                <a:latin typeface="+mn-lt"/>
                <a:ea typeface="+mn-ea"/>
                <a:cs typeface="+mn-cs"/>
              </a:rPr>
              <a:t>Das Material sollte in einem bearbeitbaren Format gesendet werden. </a:t>
            </a:r>
            <a:endParaRPr lang="el-GR" sz="1200" kern="1200" dirty="0">
              <a:solidFill>
                <a:schemeClr val="tx1"/>
              </a:solidFill>
              <a:latin typeface="+mn-lt"/>
              <a:ea typeface="+mn-ea"/>
              <a:cs typeface="+mn-cs"/>
            </a:endParaRPr>
          </a:p>
          <a:p>
            <a:pPr lvl="0"/>
            <a:endParaRPr lang="en-US"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Empfohlene Schriftart: Arial</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Erforderliche Schriftgröße: 16</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Empfohlener Zeilenabstand: 1,5</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Die ppt/pptx-Datei sollte eine klare Struktur und definierte Einheiten sowie eindeutige Slide-Titel aufweisen.</a:t>
            </a:r>
            <a:endParaRPr lang="el-GR" sz="1200" kern="1200" dirty="0">
              <a:solidFill>
                <a:schemeClr val="tx1"/>
              </a:solidFill>
              <a:latin typeface="+mn-lt"/>
              <a:ea typeface="+mn-ea"/>
              <a:cs typeface="+mn-cs"/>
            </a:endParaRPr>
          </a:p>
          <a:p>
            <a:pPr lvl="0">
              <a:buFont typeface="Wingdings" pitchFamily="2" charset="2"/>
              <a:buChar char="§"/>
            </a:pPr>
            <a:r>
              <a:rPr lang="en-US" sz="1200" kern="1200" dirty="0" err="1">
                <a:solidFill>
                  <a:schemeClr val="tx1"/>
                </a:solidFill>
                <a:latin typeface="+mn-lt"/>
                <a:ea typeface="+mn-ea"/>
                <a:cs typeface="+mn-cs"/>
              </a:rPr>
              <a:t>ppt/pptx</a:t>
            </a:r>
            <a:r>
              <a:rPr lang="en-US" sz="1200" kern="1200" dirty="0">
                <a:solidFill>
                  <a:schemeClr val="tx1"/>
                </a:solidFill>
                <a:latin typeface="+mn-lt"/>
                <a:ea typeface="+mn-ea"/>
                <a:cs typeface="+mn-cs"/>
              </a:rPr>
              <a:t> Folieninhalte sollten die vordefinierten Ränder nicht überschreiten.</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Bilder, Diagramme usw. sollten mit einer Beschreibung versehen sein.</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Wenn Sie Verständnisfragen (Multiple Choice, Multiple Response, True/False, Matching etc.) einbeziehen möchten, um das Verständnis der Theorie zu verbessern, sollten Sie diese in der ppt/pptx-Datei einbinden.</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Fragen, die für die Selbsteinschätzung und abschließende Beurteilungsaufgaben verwendet werden, sollten einem vordefinierten Format folgen, das von SQLearn in einer xls-Datei gesendet wird.</a:t>
            </a:r>
            <a:endParaRPr lang="el-GR" sz="1200" kern="1200" dirty="0">
              <a:solidFill>
                <a:schemeClr val="tx1"/>
              </a:solidFill>
              <a:latin typeface="+mn-lt"/>
              <a:ea typeface="+mn-ea"/>
              <a:cs typeface="+mn-cs"/>
            </a:endParaRPr>
          </a:p>
          <a:p>
            <a:endParaRPr lang="el-GR" dirty="0"/>
          </a:p>
        </p:txBody>
      </p:sp>
      <p:sp>
        <p:nvSpPr>
          <p:cNvPr id="4" name="3 - Θέση αριθμού διαφάνειας"/>
          <p:cNvSpPr>
            <a:spLocks noGrp="1"/>
          </p:cNvSpPr>
          <p:nvPr>
            <p:ph type="sldNum" sz="quarter" idx="10"/>
          </p:nvPr>
        </p:nvSpPr>
        <p:spPr/>
        <p:txBody>
          <a:bodyPr/>
          <a:lstStyle/>
          <a:p>
            <a:fld id="{D51933F7-9C1D-42A8-B27F-F697341C8CBF}" type="slidenum">
              <a:rPr lang="el-GR" smtClean="0"/>
              <a:pPr/>
              <a:t>8</a:t>
            </a:fld>
            <a:endParaRPr lang="el-GR"/>
          </a:p>
        </p:txBody>
      </p:sp>
    </p:spTree>
    <p:extLst>
      <p:ext uri="{BB962C8B-B14F-4D97-AF65-F5344CB8AC3E}">
        <p14:creationId xmlns:p14="http://schemas.microsoft.com/office/powerpoint/2010/main" val="35030922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fontScale="92500" lnSpcReduction="10000"/>
          </a:bodyPr>
          <a:lstStyle/>
          <a:p>
            <a:r>
              <a:rPr lang="en-US" sz="1200" u="sng" kern="1200" dirty="0">
                <a:solidFill>
                  <a:schemeClr val="tx1"/>
                </a:solidFill>
                <a:latin typeface="+mn-lt"/>
                <a:ea typeface="+mn-ea"/>
                <a:cs typeface="+mn-cs"/>
              </a:rPr>
              <a:t>Richtlinien für den Trainer</a:t>
            </a:r>
          </a:p>
          <a:p>
            <a:endParaRPr lang="el-GR" sz="1200" kern="1200" dirty="0">
              <a:solidFill>
                <a:schemeClr val="tx1"/>
              </a:solidFill>
              <a:latin typeface="+mn-lt"/>
              <a:ea typeface="+mn-ea"/>
              <a:cs typeface="+mn-cs"/>
            </a:endParaRPr>
          </a:p>
          <a:p>
            <a:r>
              <a:rPr lang="en-US" sz="1200" kern="1200" dirty="0">
                <a:solidFill>
                  <a:schemeClr val="tx1"/>
                </a:solidFill>
                <a:latin typeface="+mn-lt"/>
                <a:ea typeface="+mn-ea"/>
                <a:cs typeface="+mn-cs"/>
              </a:rPr>
              <a:t>Diese ppt-Datei ist eine Vorlage, die von den</a:t>
            </a:r>
            <a:r>
              <a:rPr lang="en-US" sz="1200" kern="1200" baseline="0" dirty="0">
                <a:solidFill>
                  <a:schemeClr val="tx1"/>
                </a:solidFill>
                <a:latin typeface="+mn-lt"/>
                <a:ea typeface="+mn-ea"/>
                <a:cs typeface="+mn-cs"/>
              </a:rPr>
              <a:t> Anbietern der beruflichen Bildung </a:t>
            </a:r>
            <a:r>
              <a:rPr lang="en-US" sz="1200" kern="1200" dirty="0">
                <a:solidFill>
                  <a:schemeClr val="tx1"/>
                </a:solidFill>
                <a:latin typeface="+mn-lt"/>
                <a:ea typeface="+mn-ea"/>
                <a:cs typeface="+mn-cs"/>
              </a:rPr>
              <a:t>verwendet werden kann, damit</a:t>
            </a:r>
            <a:r>
              <a:rPr lang="en-US" sz="1200" kern="1200" baseline="0" dirty="0">
                <a:solidFill>
                  <a:schemeClr val="tx1"/>
                </a:solidFill>
                <a:latin typeface="+mn-lt"/>
                <a:ea typeface="+mn-ea"/>
                <a:cs typeface="+mn-cs"/>
              </a:rPr>
              <a:t> sie das Trainingsmaterial vorbereiten können. </a:t>
            </a:r>
            <a:endParaRPr lang="en-US" sz="1200" kern="1200" dirty="0">
              <a:solidFill>
                <a:schemeClr val="tx1"/>
              </a:solidFill>
              <a:latin typeface="+mn-lt"/>
              <a:ea typeface="+mn-ea"/>
              <a:cs typeface="+mn-cs"/>
            </a:endParaRPr>
          </a:p>
          <a:p>
            <a:endParaRPr lang="el-GR" sz="1200" kern="1200" dirty="0">
              <a:solidFill>
                <a:schemeClr val="tx1"/>
              </a:solidFill>
              <a:latin typeface="+mn-lt"/>
              <a:ea typeface="+mn-ea"/>
              <a:cs typeface="+mn-cs"/>
            </a:endParaRPr>
          </a:p>
          <a:p>
            <a:r>
              <a:rPr lang="en-US" sz="1200" kern="1200" dirty="0">
                <a:solidFill>
                  <a:schemeClr val="tx1"/>
                </a:solidFill>
                <a:latin typeface="+mn-lt"/>
                <a:ea typeface="+mn-ea"/>
                <a:cs typeface="+mn-cs"/>
              </a:rPr>
              <a:t>Wir empfehlen </a:t>
            </a:r>
            <a:r>
              <a:rPr lang="en-US" sz="1200" b="1" kern="1200" dirty="0">
                <a:solidFill>
                  <a:schemeClr val="tx1"/>
                </a:solidFill>
                <a:latin typeface="+mn-lt"/>
                <a:ea typeface="+mn-ea"/>
                <a:cs typeface="+mn-cs"/>
              </a:rPr>
              <a:t>30 bis 40.</a:t>
            </a:r>
            <a:r>
              <a:rPr lang="en-US" sz="1200" b="1" kern="1200" dirty="0" err="1">
                <a:solidFill>
                  <a:schemeClr val="tx1"/>
                </a:solidFill>
                <a:latin typeface="+mn-lt"/>
                <a:ea typeface="+mn-ea"/>
                <a:cs typeface="+mn-cs"/>
              </a:rPr>
              <a:t> ppt</a:t>
            </a:r>
            <a:r>
              <a:rPr lang="en-US" sz="1200" b="1" kern="1200" dirty="0">
                <a:solidFill>
                  <a:schemeClr val="tx1"/>
                </a:solidFill>
                <a:latin typeface="+mn-lt"/>
                <a:ea typeface="+mn-ea"/>
                <a:cs typeface="+mn-cs"/>
              </a:rPr>
              <a:t> Folien </a:t>
            </a:r>
            <a:r>
              <a:rPr lang="en-US" sz="1200" kern="1200" dirty="0">
                <a:solidFill>
                  <a:schemeClr val="tx1"/>
                </a:solidFill>
                <a:latin typeface="+mn-lt"/>
                <a:ea typeface="+mn-ea"/>
                <a:cs typeface="+mn-cs"/>
              </a:rPr>
              <a:t>für eine (1</a:t>
            </a:r>
            <a:r>
              <a:rPr lang="en-US" sz="1200" kern="1200">
                <a:solidFill>
                  <a:schemeClr val="tx1"/>
                </a:solidFill>
                <a:latin typeface="+mn-lt"/>
                <a:ea typeface="+mn-ea"/>
                <a:cs typeface="+mn-cs"/>
              </a:rPr>
              <a:t>) Stunde </a:t>
            </a:r>
            <a:r>
              <a:rPr lang="en-US" sz="1200" kern="1200" dirty="0">
                <a:solidFill>
                  <a:schemeClr val="tx1"/>
                </a:solidFill>
                <a:latin typeface="+mn-lt"/>
                <a:ea typeface="+mn-ea"/>
                <a:cs typeface="+mn-cs"/>
              </a:rPr>
              <a:t>des Trainingsprogramms. </a:t>
            </a:r>
            <a:endParaRPr lang="el-GR" sz="1200" kern="1200" dirty="0">
              <a:solidFill>
                <a:schemeClr val="tx1"/>
              </a:solidFill>
              <a:latin typeface="+mn-lt"/>
              <a:ea typeface="+mn-ea"/>
              <a:cs typeface="+mn-cs"/>
            </a:endParaRP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Es gibt 3 </a:t>
            </a:r>
            <a:r>
              <a:rPr lang="en-US" sz="1200" u="sng" kern="1200" dirty="0">
                <a:solidFill>
                  <a:schemeClr val="tx1"/>
                </a:solidFill>
                <a:latin typeface="+mn-lt"/>
                <a:ea typeface="+mn-ea"/>
                <a:cs typeface="+mn-cs"/>
              </a:rPr>
              <a:t>vordefinierte Folien, die </a:t>
            </a:r>
            <a:r>
              <a:rPr lang="en-US" sz="1200" kern="1200" dirty="0">
                <a:solidFill>
                  <a:schemeClr val="tx1"/>
                </a:solidFill>
                <a:latin typeface="+mn-lt"/>
                <a:ea typeface="+mn-ea"/>
                <a:cs typeface="+mn-cs"/>
              </a:rPr>
              <a:t>von Ihnen ausgefüllt werden müssen, mit den Titeln "</a:t>
            </a:r>
            <a:r>
              <a:rPr lang="en-US" sz="1200" b="1" kern="1200" dirty="0">
                <a:solidFill>
                  <a:schemeClr val="tx1"/>
                </a:solidFill>
                <a:latin typeface="+mn-lt"/>
                <a:ea typeface="+mn-ea"/>
                <a:cs typeface="+mn-cs"/>
              </a:rPr>
              <a:t>Modulziele</a:t>
            </a:r>
            <a:r>
              <a:rPr lang="en-US" sz="1200" kern="1200" dirty="0">
                <a:solidFill>
                  <a:schemeClr val="tx1"/>
                </a:solidFill>
                <a:latin typeface="+mn-lt"/>
                <a:ea typeface="+mn-ea"/>
                <a:cs typeface="+mn-cs"/>
              </a:rPr>
              <a:t>", "</a:t>
            </a:r>
            <a:r>
              <a:rPr lang="en-US" sz="1200" b="1" kern="1200" dirty="0">
                <a:solidFill>
                  <a:schemeClr val="tx1"/>
                </a:solidFill>
                <a:latin typeface="+mn-lt"/>
                <a:ea typeface="+mn-ea"/>
                <a:cs typeface="+mn-cs"/>
              </a:rPr>
              <a:t>Schlussfolgerung</a:t>
            </a:r>
            <a:r>
              <a:rPr lang="en-US" sz="1200" kern="1200" dirty="0">
                <a:solidFill>
                  <a:schemeClr val="tx1"/>
                </a:solidFill>
                <a:latin typeface="+mn-lt"/>
                <a:ea typeface="+mn-ea"/>
                <a:cs typeface="+mn-cs"/>
              </a:rPr>
              <a:t>", "</a:t>
            </a:r>
            <a:r>
              <a:rPr lang="en-US" sz="1200" b="1" kern="1200" dirty="0">
                <a:solidFill>
                  <a:schemeClr val="tx1"/>
                </a:solidFill>
                <a:latin typeface="+mn-lt"/>
                <a:ea typeface="+mn-ea"/>
                <a:cs typeface="+mn-cs"/>
              </a:rPr>
              <a:t>Ende des Moduls</a:t>
            </a:r>
            <a:r>
              <a:rPr lang="en-US" sz="1200" kern="1200" dirty="0">
                <a:solidFill>
                  <a:schemeClr val="tx1"/>
                </a:solidFill>
                <a:latin typeface="+mn-lt"/>
                <a:ea typeface="+mn-ea"/>
                <a:cs typeface="+mn-cs"/>
              </a:rPr>
              <a:t>". </a:t>
            </a:r>
            <a:endParaRPr lang="el-GR" sz="1200" kern="1200" dirty="0">
              <a:solidFill>
                <a:schemeClr val="tx1"/>
              </a:solidFill>
              <a:latin typeface="+mn-lt"/>
              <a:ea typeface="+mn-ea"/>
              <a:cs typeface="+mn-cs"/>
            </a:endParaRPr>
          </a:p>
          <a:p>
            <a:endParaRPr lang="en-US" sz="1200" kern="1200" dirty="0">
              <a:solidFill>
                <a:schemeClr val="tx1"/>
              </a:solidFill>
              <a:latin typeface="+mn-lt"/>
              <a:ea typeface="+mn-ea"/>
              <a:cs typeface="+mn-cs"/>
            </a:endParaRPr>
          </a:p>
          <a:p>
            <a:pPr lvl="0"/>
            <a:r>
              <a:rPr lang="en-US" sz="1200" kern="1200" dirty="0">
                <a:solidFill>
                  <a:schemeClr val="tx1"/>
                </a:solidFill>
                <a:latin typeface="+mn-lt"/>
                <a:ea typeface="+mn-ea"/>
                <a:cs typeface="+mn-cs"/>
              </a:rPr>
              <a:t>Das Material sollte in einem bearbeitbaren Format gesendet werden. </a:t>
            </a:r>
            <a:endParaRPr lang="el-GR" sz="1200" kern="1200" dirty="0">
              <a:solidFill>
                <a:schemeClr val="tx1"/>
              </a:solidFill>
              <a:latin typeface="+mn-lt"/>
              <a:ea typeface="+mn-ea"/>
              <a:cs typeface="+mn-cs"/>
            </a:endParaRPr>
          </a:p>
          <a:p>
            <a:pPr lvl="0"/>
            <a:endParaRPr lang="en-US"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Empfohlene Schriftart: Arial</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Erforderliche Schriftgröße: 16</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Empfohlener Zeilenabstand: 1,5</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Die ppt/pptx-Datei sollte eine klare Struktur und definierte Einheiten sowie eindeutige Slide-Titel aufweisen.</a:t>
            </a:r>
            <a:endParaRPr lang="el-GR" sz="1200" kern="1200" dirty="0">
              <a:solidFill>
                <a:schemeClr val="tx1"/>
              </a:solidFill>
              <a:latin typeface="+mn-lt"/>
              <a:ea typeface="+mn-ea"/>
              <a:cs typeface="+mn-cs"/>
            </a:endParaRPr>
          </a:p>
          <a:p>
            <a:pPr lvl="0">
              <a:buFont typeface="Wingdings" pitchFamily="2" charset="2"/>
              <a:buChar char="§"/>
            </a:pPr>
            <a:r>
              <a:rPr lang="en-US" sz="1200" kern="1200" dirty="0" err="1">
                <a:solidFill>
                  <a:schemeClr val="tx1"/>
                </a:solidFill>
                <a:latin typeface="+mn-lt"/>
                <a:ea typeface="+mn-ea"/>
                <a:cs typeface="+mn-cs"/>
              </a:rPr>
              <a:t>ppt/pptx</a:t>
            </a:r>
            <a:r>
              <a:rPr lang="en-US" sz="1200" kern="1200" dirty="0">
                <a:solidFill>
                  <a:schemeClr val="tx1"/>
                </a:solidFill>
                <a:latin typeface="+mn-lt"/>
                <a:ea typeface="+mn-ea"/>
                <a:cs typeface="+mn-cs"/>
              </a:rPr>
              <a:t> Folieninhalte sollten die vordefinierten Ränder nicht überschreiten.</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Bilder, Diagramme usw. sollten mit einer Beschreibung versehen sein.</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Wenn Sie Verständnisfragen (Multiple Choice, Multiple Response, True/False, Matching etc.) einbeziehen möchten, um das Verständnis der Theorie zu verbessern, sollten Sie diese in der ppt/pptx-Datei einbinden.</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Fragen, die für die Selbsteinschätzung und abschließende Beurteilungsaufgaben verwendet werden, sollten einem vordefinierten Format folgen, das von SQLearn in einer xls-Datei gesendet wird.</a:t>
            </a:r>
            <a:endParaRPr lang="el-GR" sz="1200" kern="1200" dirty="0">
              <a:solidFill>
                <a:schemeClr val="tx1"/>
              </a:solidFill>
              <a:latin typeface="+mn-lt"/>
              <a:ea typeface="+mn-ea"/>
              <a:cs typeface="+mn-cs"/>
            </a:endParaRPr>
          </a:p>
          <a:p>
            <a:endParaRPr lang="el-GR" dirty="0"/>
          </a:p>
        </p:txBody>
      </p:sp>
      <p:sp>
        <p:nvSpPr>
          <p:cNvPr id="4" name="3 - Θέση αριθμού διαφάνειας"/>
          <p:cNvSpPr>
            <a:spLocks noGrp="1"/>
          </p:cNvSpPr>
          <p:nvPr>
            <p:ph type="sldNum" sz="quarter" idx="10"/>
          </p:nvPr>
        </p:nvSpPr>
        <p:spPr/>
        <p:txBody>
          <a:bodyPr/>
          <a:lstStyle/>
          <a:p>
            <a:fld id="{D51933F7-9C1D-42A8-B27F-F697341C8CBF}" type="slidenum">
              <a:rPr lang="el-GR" smtClean="0"/>
              <a:pPr/>
              <a:t>9</a:t>
            </a:fld>
            <a:endParaRPr lang="el-GR"/>
          </a:p>
        </p:txBody>
      </p:sp>
    </p:spTree>
    <p:extLst>
      <p:ext uri="{BB962C8B-B14F-4D97-AF65-F5344CB8AC3E}">
        <p14:creationId xmlns:p14="http://schemas.microsoft.com/office/powerpoint/2010/main" val="4722630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fontScale="92500" lnSpcReduction="10000"/>
          </a:bodyPr>
          <a:lstStyle/>
          <a:p>
            <a:r>
              <a:rPr lang="en-US" sz="1200" u="sng" kern="1200" dirty="0">
                <a:solidFill>
                  <a:schemeClr val="tx1"/>
                </a:solidFill>
                <a:latin typeface="+mn-lt"/>
                <a:ea typeface="+mn-ea"/>
                <a:cs typeface="+mn-cs"/>
              </a:rPr>
              <a:t>Richtlinien für den Trainer</a:t>
            </a:r>
          </a:p>
          <a:p>
            <a:endParaRPr lang="el-GR" sz="1200" kern="1200" dirty="0">
              <a:solidFill>
                <a:schemeClr val="tx1"/>
              </a:solidFill>
              <a:latin typeface="+mn-lt"/>
              <a:ea typeface="+mn-ea"/>
              <a:cs typeface="+mn-cs"/>
            </a:endParaRPr>
          </a:p>
          <a:p>
            <a:r>
              <a:rPr lang="en-US" sz="1200" kern="1200" dirty="0">
                <a:solidFill>
                  <a:schemeClr val="tx1"/>
                </a:solidFill>
                <a:latin typeface="+mn-lt"/>
                <a:ea typeface="+mn-ea"/>
                <a:cs typeface="+mn-cs"/>
              </a:rPr>
              <a:t>Diese ppt-Datei ist eine Vorlage, die von den</a:t>
            </a:r>
            <a:r>
              <a:rPr lang="en-US" sz="1200" kern="1200" baseline="0" dirty="0">
                <a:solidFill>
                  <a:schemeClr val="tx1"/>
                </a:solidFill>
                <a:latin typeface="+mn-lt"/>
                <a:ea typeface="+mn-ea"/>
                <a:cs typeface="+mn-cs"/>
              </a:rPr>
              <a:t> Anbietern der beruflichen Bildung </a:t>
            </a:r>
            <a:r>
              <a:rPr lang="en-US" sz="1200" kern="1200" dirty="0">
                <a:solidFill>
                  <a:schemeClr val="tx1"/>
                </a:solidFill>
                <a:latin typeface="+mn-lt"/>
                <a:ea typeface="+mn-ea"/>
                <a:cs typeface="+mn-cs"/>
              </a:rPr>
              <a:t>verwendet werden kann, damit</a:t>
            </a:r>
            <a:r>
              <a:rPr lang="en-US" sz="1200" kern="1200" baseline="0" dirty="0">
                <a:solidFill>
                  <a:schemeClr val="tx1"/>
                </a:solidFill>
                <a:latin typeface="+mn-lt"/>
                <a:ea typeface="+mn-ea"/>
                <a:cs typeface="+mn-cs"/>
              </a:rPr>
              <a:t> sie das Trainingsmaterial vorbereiten können. </a:t>
            </a:r>
            <a:endParaRPr lang="en-US" sz="1200" kern="1200" dirty="0">
              <a:solidFill>
                <a:schemeClr val="tx1"/>
              </a:solidFill>
              <a:latin typeface="+mn-lt"/>
              <a:ea typeface="+mn-ea"/>
              <a:cs typeface="+mn-cs"/>
            </a:endParaRPr>
          </a:p>
          <a:p>
            <a:endParaRPr lang="el-GR" sz="1200" kern="1200" dirty="0">
              <a:solidFill>
                <a:schemeClr val="tx1"/>
              </a:solidFill>
              <a:latin typeface="+mn-lt"/>
              <a:ea typeface="+mn-ea"/>
              <a:cs typeface="+mn-cs"/>
            </a:endParaRPr>
          </a:p>
          <a:p>
            <a:r>
              <a:rPr lang="en-US" sz="1200" kern="1200" dirty="0">
                <a:solidFill>
                  <a:schemeClr val="tx1"/>
                </a:solidFill>
                <a:latin typeface="+mn-lt"/>
                <a:ea typeface="+mn-ea"/>
                <a:cs typeface="+mn-cs"/>
              </a:rPr>
              <a:t>Wir empfehlen </a:t>
            </a:r>
            <a:r>
              <a:rPr lang="en-US" sz="1200" b="1" kern="1200" dirty="0">
                <a:solidFill>
                  <a:schemeClr val="tx1"/>
                </a:solidFill>
                <a:latin typeface="+mn-lt"/>
                <a:ea typeface="+mn-ea"/>
                <a:cs typeface="+mn-cs"/>
              </a:rPr>
              <a:t>30 bis 40.</a:t>
            </a:r>
            <a:r>
              <a:rPr lang="en-US" sz="1200" b="1" kern="1200" dirty="0" err="1">
                <a:solidFill>
                  <a:schemeClr val="tx1"/>
                </a:solidFill>
                <a:latin typeface="+mn-lt"/>
                <a:ea typeface="+mn-ea"/>
                <a:cs typeface="+mn-cs"/>
              </a:rPr>
              <a:t> ppt</a:t>
            </a:r>
            <a:r>
              <a:rPr lang="en-US" sz="1200" b="1" kern="1200" dirty="0">
                <a:solidFill>
                  <a:schemeClr val="tx1"/>
                </a:solidFill>
                <a:latin typeface="+mn-lt"/>
                <a:ea typeface="+mn-ea"/>
                <a:cs typeface="+mn-cs"/>
              </a:rPr>
              <a:t> Folien </a:t>
            </a:r>
            <a:r>
              <a:rPr lang="en-US" sz="1200" kern="1200" dirty="0">
                <a:solidFill>
                  <a:schemeClr val="tx1"/>
                </a:solidFill>
                <a:latin typeface="+mn-lt"/>
                <a:ea typeface="+mn-ea"/>
                <a:cs typeface="+mn-cs"/>
              </a:rPr>
              <a:t>für eine (1</a:t>
            </a:r>
            <a:r>
              <a:rPr lang="en-US" sz="1200" kern="1200">
                <a:solidFill>
                  <a:schemeClr val="tx1"/>
                </a:solidFill>
                <a:latin typeface="+mn-lt"/>
                <a:ea typeface="+mn-ea"/>
                <a:cs typeface="+mn-cs"/>
              </a:rPr>
              <a:t>) Stunde </a:t>
            </a:r>
            <a:r>
              <a:rPr lang="en-US" sz="1200" kern="1200" dirty="0">
                <a:solidFill>
                  <a:schemeClr val="tx1"/>
                </a:solidFill>
                <a:latin typeface="+mn-lt"/>
                <a:ea typeface="+mn-ea"/>
                <a:cs typeface="+mn-cs"/>
              </a:rPr>
              <a:t>des Trainingsprogramms. </a:t>
            </a:r>
            <a:endParaRPr lang="el-GR" sz="1200" kern="1200" dirty="0">
              <a:solidFill>
                <a:schemeClr val="tx1"/>
              </a:solidFill>
              <a:latin typeface="+mn-lt"/>
              <a:ea typeface="+mn-ea"/>
              <a:cs typeface="+mn-cs"/>
            </a:endParaRP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Es gibt 3 </a:t>
            </a:r>
            <a:r>
              <a:rPr lang="en-US" sz="1200" u="sng" kern="1200" dirty="0">
                <a:solidFill>
                  <a:schemeClr val="tx1"/>
                </a:solidFill>
                <a:latin typeface="+mn-lt"/>
                <a:ea typeface="+mn-ea"/>
                <a:cs typeface="+mn-cs"/>
              </a:rPr>
              <a:t>vordefinierte Folien, die </a:t>
            </a:r>
            <a:r>
              <a:rPr lang="en-US" sz="1200" kern="1200" dirty="0">
                <a:solidFill>
                  <a:schemeClr val="tx1"/>
                </a:solidFill>
                <a:latin typeface="+mn-lt"/>
                <a:ea typeface="+mn-ea"/>
                <a:cs typeface="+mn-cs"/>
              </a:rPr>
              <a:t>von Ihnen ausgefüllt werden müssen, mit den Titeln "</a:t>
            </a:r>
            <a:r>
              <a:rPr lang="en-US" sz="1200" b="1" kern="1200" dirty="0">
                <a:solidFill>
                  <a:schemeClr val="tx1"/>
                </a:solidFill>
                <a:latin typeface="+mn-lt"/>
                <a:ea typeface="+mn-ea"/>
                <a:cs typeface="+mn-cs"/>
              </a:rPr>
              <a:t>Modulziele</a:t>
            </a:r>
            <a:r>
              <a:rPr lang="en-US" sz="1200" kern="1200" dirty="0">
                <a:solidFill>
                  <a:schemeClr val="tx1"/>
                </a:solidFill>
                <a:latin typeface="+mn-lt"/>
                <a:ea typeface="+mn-ea"/>
                <a:cs typeface="+mn-cs"/>
              </a:rPr>
              <a:t>", "</a:t>
            </a:r>
            <a:r>
              <a:rPr lang="en-US" sz="1200" b="1" kern="1200" dirty="0">
                <a:solidFill>
                  <a:schemeClr val="tx1"/>
                </a:solidFill>
                <a:latin typeface="+mn-lt"/>
                <a:ea typeface="+mn-ea"/>
                <a:cs typeface="+mn-cs"/>
              </a:rPr>
              <a:t>Schlussfolgerung</a:t>
            </a:r>
            <a:r>
              <a:rPr lang="en-US" sz="1200" kern="1200" dirty="0">
                <a:solidFill>
                  <a:schemeClr val="tx1"/>
                </a:solidFill>
                <a:latin typeface="+mn-lt"/>
                <a:ea typeface="+mn-ea"/>
                <a:cs typeface="+mn-cs"/>
              </a:rPr>
              <a:t>", "</a:t>
            </a:r>
            <a:r>
              <a:rPr lang="en-US" sz="1200" b="1" kern="1200" dirty="0">
                <a:solidFill>
                  <a:schemeClr val="tx1"/>
                </a:solidFill>
                <a:latin typeface="+mn-lt"/>
                <a:ea typeface="+mn-ea"/>
                <a:cs typeface="+mn-cs"/>
              </a:rPr>
              <a:t>Ende des Moduls</a:t>
            </a:r>
            <a:r>
              <a:rPr lang="en-US" sz="1200" kern="1200" dirty="0">
                <a:solidFill>
                  <a:schemeClr val="tx1"/>
                </a:solidFill>
                <a:latin typeface="+mn-lt"/>
                <a:ea typeface="+mn-ea"/>
                <a:cs typeface="+mn-cs"/>
              </a:rPr>
              <a:t>". </a:t>
            </a:r>
            <a:endParaRPr lang="el-GR" sz="1200" kern="1200" dirty="0">
              <a:solidFill>
                <a:schemeClr val="tx1"/>
              </a:solidFill>
              <a:latin typeface="+mn-lt"/>
              <a:ea typeface="+mn-ea"/>
              <a:cs typeface="+mn-cs"/>
            </a:endParaRPr>
          </a:p>
          <a:p>
            <a:endParaRPr lang="en-US" sz="1200" kern="1200" dirty="0">
              <a:solidFill>
                <a:schemeClr val="tx1"/>
              </a:solidFill>
              <a:latin typeface="+mn-lt"/>
              <a:ea typeface="+mn-ea"/>
              <a:cs typeface="+mn-cs"/>
            </a:endParaRPr>
          </a:p>
          <a:p>
            <a:pPr lvl="0"/>
            <a:r>
              <a:rPr lang="en-US" sz="1200" kern="1200" dirty="0">
                <a:solidFill>
                  <a:schemeClr val="tx1"/>
                </a:solidFill>
                <a:latin typeface="+mn-lt"/>
                <a:ea typeface="+mn-ea"/>
                <a:cs typeface="+mn-cs"/>
              </a:rPr>
              <a:t>Das Material sollte in einem bearbeitbaren Format gesendet werden. </a:t>
            </a:r>
            <a:endParaRPr lang="el-GR" sz="1200" kern="1200" dirty="0">
              <a:solidFill>
                <a:schemeClr val="tx1"/>
              </a:solidFill>
              <a:latin typeface="+mn-lt"/>
              <a:ea typeface="+mn-ea"/>
              <a:cs typeface="+mn-cs"/>
            </a:endParaRPr>
          </a:p>
          <a:p>
            <a:pPr lvl="0"/>
            <a:endParaRPr lang="en-US"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Empfohlene Schriftart: Arial</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Erforderliche Schriftgröße: 16</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Empfohlener Zeilenabstand: 1,5</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Die ppt/pptx-Datei sollte eine klare Struktur und definierte Einheiten sowie eindeutige Slide-Titel aufweisen.</a:t>
            </a:r>
            <a:endParaRPr lang="el-GR" sz="1200" kern="1200" dirty="0">
              <a:solidFill>
                <a:schemeClr val="tx1"/>
              </a:solidFill>
              <a:latin typeface="+mn-lt"/>
              <a:ea typeface="+mn-ea"/>
              <a:cs typeface="+mn-cs"/>
            </a:endParaRPr>
          </a:p>
          <a:p>
            <a:pPr lvl="0">
              <a:buFont typeface="Wingdings" pitchFamily="2" charset="2"/>
              <a:buChar char="§"/>
            </a:pPr>
            <a:r>
              <a:rPr lang="en-US" sz="1200" kern="1200" dirty="0" err="1">
                <a:solidFill>
                  <a:schemeClr val="tx1"/>
                </a:solidFill>
                <a:latin typeface="+mn-lt"/>
                <a:ea typeface="+mn-ea"/>
                <a:cs typeface="+mn-cs"/>
              </a:rPr>
              <a:t>ppt/pptx</a:t>
            </a:r>
            <a:r>
              <a:rPr lang="en-US" sz="1200" kern="1200" dirty="0">
                <a:solidFill>
                  <a:schemeClr val="tx1"/>
                </a:solidFill>
                <a:latin typeface="+mn-lt"/>
                <a:ea typeface="+mn-ea"/>
                <a:cs typeface="+mn-cs"/>
              </a:rPr>
              <a:t> Folieninhalte sollten die vordefinierten Ränder nicht überschreiten.</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Bilder, Diagramme usw. sollten mit einer Beschreibung versehen sein.</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Wenn Sie Verständnisfragen (Multiple Choice, Multiple Response, True/False, Matching etc.) einbeziehen möchten, um das Verständnis der Theorie zu verbessern, sollten Sie diese in der ppt/pptx-Datei einbinden.</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Fragen, die für die Selbsteinschätzung und abschließende Beurteilungsaufgaben verwendet werden, sollten einem vordefinierten Format folgen, das von SQLearn in einer xls-Datei gesendet wird.</a:t>
            </a:r>
            <a:endParaRPr lang="el-GR" sz="1200" kern="1200" dirty="0">
              <a:solidFill>
                <a:schemeClr val="tx1"/>
              </a:solidFill>
              <a:latin typeface="+mn-lt"/>
              <a:ea typeface="+mn-ea"/>
              <a:cs typeface="+mn-cs"/>
            </a:endParaRPr>
          </a:p>
          <a:p>
            <a:endParaRPr lang="el-GR" dirty="0"/>
          </a:p>
        </p:txBody>
      </p:sp>
      <p:sp>
        <p:nvSpPr>
          <p:cNvPr id="4" name="3 - Θέση αριθμού διαφάνειας"/>
          <p:cNvSpPr>
            <a:spLocks noGrp="1"/>
          </p:cNvSpPr>
          <p:nvPr>
            <p:ph type="sldNum" sz="quarter" idx="10"/>
          </p:nvPr>
        </p:nvSpPr>
        <p:spPr/>
        <p:txBody>
          <a:bodyPr/>
          <a:lstStyle/>
          <a:p>
            <a:fld id="{D51933F7-9C1D-42A8-B27F-F697341C8CBF}" type="slidenum">
              <a:rPr lang="el-GR" smtClean="0"/>
              <a:pPr/>
              <a:t>10</a:t>
            </a:fld>
            <a:endParaRPr lang="el-GR"/>
          </a:p>
        </p:txBody>
      </p:sp>
    </p:spTree>
    <p:extLst>
      <p:ext uri="{BB962C8B-B14F-4D97-AF65-F5344CB8AC3E}">
        <p14:creationId xmlns:p14="http://schemas.microsoft.com/office/powerpoint/2010/main" val="260267885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3995936" y="1988840"/>
            <a:ext cx="4822304" cy="1470025"/>
          </a:xfrm>
        </p:spPr>
        <p:txBody>
          <a:bodyPr anchor="b">
            <a:normAutofit/>
          </a:bodyPr>
          <a:lstStyle>
            <a:lvl1pPr algn="r">
              <a:defRPr sz="2800"/>
            </a:lvl1pPr>
          </a:lstStyle>
          <a:p>
            <a:r>
              <a:rPr lang="en-US" dirty="0"/>
              <a:t>Click to edit Master title style</a:t>
            </a:r>
            <a:endParaRPr lang="el-GR" dirty="0"/>
          </a:p>
        </p:txBody>
      </p:sp>
      <p:sp>
        <p:nvSpPr>
          <p:cNvPr id="3" name="Subtitle 2"/>
          <p:cNvSpPr>
            <a:spLocks noGrp="1"/>
          </p:cNvSpPr>
          <p:nvPr>
            <p:ph type="subTitle" idx="1"/>
          </p:nvPr>
        </p:nvSpPr>
        <p:spPr>
          <a:xfrm>
            <a:off x="4572000" y="3573016"/>
            <a:ext cx="4248472" cy="1752600"/>
          </a:xfrm>
        </p:spPr>
        <p:txBody>
          <a:bodyPr>
            <a:normAutofit/>
          </a:bodyPr>
          <a:lstStyle>
            <a:lvl1pPr marL="0" indent="0" algn="r">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l-GR" dirty="0"/>
          </a:p>
        </p:txBody>
      </p:sp>
    </p:spTree>
    <p:extLst>
      <p:ext uri="{BB962C8B-B14F-4D97-AF65-F5344CB8AC3E}">
        <p14:creationId xmlns:p14="http://schemas.microsoft.com/office/powerpoint/2010/main" val="29261388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979712" y="0"/>
            <a:ext cx="6707088" cy="1124744"/>
          </a:xfrm>
        </p:spPr>
        <p:txBody>
          <a:bodyPr>
            <a:normAutofit/>
          </a:bodyPr>
          <a:lstStyle>
            <a:lvl1pPr algn="r">
              <a:defRPr sz="2400"/>
            </a:lvl1pPr>
          </a:lstStyle>
          <a:p>
            <a:r>
              <a:rPr lang="en-US" dirty="0"/>
              <a:t>Click to edit Master title style</a:t>
            </a:r>
            <a:endParaRPr lang="el-GR" dirty="0"/>
          </a:p>
        </p:txBody>
      </p:sp>
      <p:sp>
        <p:nvSpPr>
          <p:cNvPr id="3" name="Content Placeholder 2"/>
          <p:cNvSpPr>
            <a:spLocks noGrp="1"/>
          </p:cNvSpPr>
          <p:nvPr>
            <p:ph idx="1"/>
          </p:nvPr>
        </p:nvSpPr>
        <p:spPr/>
        <p:txBody>
          <a:bodyPr>
            <a:normAutofit/>
          </a:bodyPr>
          <a:lstStyle>
            <a:lvl1pPr>
              <a:defRPr sz="1800"/>
            </a:lvl1pPr>
            <a:lvl2pPr>
              <a:defRPr sz="18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l-GR" dirty="0"/>
          </a:p>
        </p:txBody>
      </p:sp>
    </p:spTree>
    <p:extLst>
      <p:ext uri="{BB962C8B-B14F-4D97-AF65-F5344CB8AC3E}">
        <p14:creationId xmlns:p14="http://schemas.microsoft.com/office/powerpoint/2010/main" val="117112751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Klicken Sie hier, um den Master-Titelstil zu bearbeiten.</a:t>
            </a:r>
            <a:endParaRPr lang="el-G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Klicken Sie hier, um Mastertextstile zu bearbeiten.</a:t>
            </a:r>
          </a:p>
          <a:p>
            <a:pPr lvl="1"/>
            <a:r>
              <a:rPr lang="en-US"/>
              <a:t>Zweite Ebene</a:t>
            </a:r>
          </a:p>
          <a:p>
            <a:pPr lvl="2"/>
            <a:r>
              <a:rPr lang="en-US"/>
              <a:t>Dritte Ebene</a:t>
            </a:r>
          </a:p>
          <a:p>
            <a:pPr lvl="3"/>
            <a:r>
              <a:rPr lang="en-US"/>
              <a:t>Vierte Ebene</a:t>
            </a:r>
          </a:p>
          <a:p>
            <a:pPr lvl="4"/>
            <a:r>
              <a:rPr lang="en-US"/>
              <a:t>Fünfte Stufe</a:t>
            </a:r>
            <a:endParaRPr lang="el-G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A77810-D08D-4F04-8111-0848C471F8E3}" type="datetimeFigureOut">
              <a:rPr lang="el-GR" smtClean="0"/>
              <a:pPr/>
              <a:t>20/12/2019</a:t>
            </a:fld>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0A6221-E4EE-4882-A7E2-5D7E7229B80D}" type="slidenum">
              <a:rPr lang="el-GR" smtClean="0"/>
              <a:pPr/>
              <a:t>‹Nr.›</a:t>
            </a:fld>
            <a:endParaRPr lang="el-GR"/>
          </a:p>
        </p:txBody>
      </p:sp>
    </p:spTree>
    <p:extLst>
      <p:ext uri="{BB962C8B-B14F-4D97-AF65-F5344CB8AC3E}">
        <p14:creationId xmlns:p14="http://schemas.microsoft.com/office/powerpoint/2010/main" val="1435590991"/>
      </p:ext>
    </p:extLst>
  </p:cSld>
  <p:clrMap bg1="lt1" tx1="dk1" bg2="lt2" tx2="dk2" accent1="accent1" accent2="accent2" accent3="accent3" accent4="accent4" accent5="accent5" accent6="accent6" hlink="hlink" folHlink="folHlink"/>
  <p:sldLayoutIdLst>
    <p:sldLayoutId id="2147483685" r:id="rId1"/>
    <p:sldLayoutId id="2147483686"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635896" y="1988840"/>
            <a:ext cx="5182344" cy="1470025"/>
          </a:xfrm>
        </p:spPr>
        <p:txBody>
          <a:bodyPr anchor="b"/>
          <a:lstStyle/>
          <a:p>
            <a:r>
              <a:rPr lang="en-US" dirty="0"/>
              <a:t>MODUL 2: PHOTOVOLTAIKANLAGEN</a:t>
            </a:r>
            <a:endParaRPr lang="el-GR" dirty="0"/>
          </a:p>
        </p:txBody>
      </p:sp>
      <p:sp>
        <p:nvSpPr>
          <p:cNvPr id="3" name="Title 1"/>
          <p:cNvSpPr txBox="1">
            <a:spLocks/>
          </p:cNvSpPr>
          <p:nvPr/>
        </p:nvSpPr>
        <p:spPr>
          <a:xfrm>
            <a:off x="4211960" y="3573016"/>
            <a:ext cx="4822304" cy="1470025"/>
          </a:xfrm>
          <a:prstGeom prst="rect">
            <a:avLst/>
          </a:prstGeom>
        </p:spPr>
        <p:txBody>
          <a:bodyPr vert="horz" lIns="91440" tIns="45720" rIns="91440" bIns="45720" rtlCol="0" anchor="b">
            <a:normAutofit/>
          </a:bodyPr>
          <a:lstStyle>
            <a:lvl1pPr algn="r" defTabSz="914400" rtl="0" eaLnBrk="1" latinLnBrk="0" hangingPunct="1">
              <a:spcBef>
                <a:spcPct val="0"/>
              </a:spcBef>
              <a:buNone/>
              <a:defRPr sz="2800" kern="1200">
                <a:solidFill>
                  <a:schemeClr val="tx1"/>
                </a:solidFill>
                <a:latin typeface="+mj-lt"/>
                <a:ea typeface="+mj-ea"/>
                <a:cs typeface="+mj-cs"/>
              </a:defRPr>
            </a:lvl1pPr>
          </a:lstStyle>
          <a:p>
            <a:r>
              <a:rPr lang="en-US" sz="2000" dirty="0" err="1"/>
              <a:t>Technologisches</a:t>
            </a:r>
            <a:r>
              <a:rPr lang="en-US" sz="2000" dirty="0"/>
              <a:t> </a:t>
            </a:r>
            <a:r>
              <a:rPr lang="en-US" sz="2000" dirty="0" err="1"/>
              <a:t>Bildungsinstitut</a:t>
            </a:r>
            <a:r>
              <a:rPr lang="en-US" sz="2000" dirty="0"/>
              <a:t> </a:t>
            </a:r>
            <a:r>
              <a:rPr lang="en-US" sz="2000" dirty="0" err="1"/>
              <a:t>Kreta</a:t>
            </a:r>
            <a:endParaRPr lang="el-GR" sz="2000" dirty="0"/>
          </a:p>
        </p:txBody>
      </p:sp>
      <p:sp>
        <p:nvSpPr>
          <p:cNvPr id="4" name="Title 1"/>
          <p:cNvSpPr txBox="1">
            <a:spLocks/>
          </p:cNvSpPr>
          <p:nvPr/>
        </p:nvSpPr>
        <p:spPr>
          <a:xfrm>
            <a:off x="3422104" y="3429000"/>
            <a:ext cx="5686400" cy="677937"/>
          </a:xfrm>
          <a:prstGeom prst="rect">
            <a:avLst/>
          </a:prstGeom>
        </p:spPr>
        <p:txBody>
          <a:bodyPr vert="horz" lIns="91440" tIns="45720" rIns="91440" bIns="45720" rtlCol="0" anchor="b">
            <a:normAutofit fontScale="77500" lnSpcReduction="20000"/>
          </a:bodyPr>
          <a:lstStyle>
            <a:lvl1pPr algn="r" defTabSz="914400" rtl="0" eaLnBrk="1" latinLnBrk="0" hangingPunct="1">
              <a:spcBef>
                <a:spcPct val="0"/>
              </a:spcBef>
              <a:buNone/>
              <a:defRPr sz="2800" kern="1200">
                <a:solidFill>
                  <a:schemeClr val="tx1"/>
                </a:solidFill>
                <a:latin typeface="+mj-lt"/>
                <a:ea typeface="+mj-ea"/>
                <a:cs typeface="+mj-cs"/>
              </a:defRPr>
            </a:lvl1pPr>
          </a:lstStyle>
          <a:p>
            <a:r>
              <a:rPr lang="en-US" dirty="0"/>
              <a:t>Verstehen von netzfernen PV-Systemen mit oder ohne Batteriespeicher</a:t>
            </a:r>
            <a:endParaRPr lang="el-GR" dirty="0"/>
          </a:p>
        </p:txBody>
      </p:sp>
    </p:spTree>
    <p:extLst>
      <p:ext uri="{BB962C8B-B14F-4D97-AF65-F5344CB8AC3E}">
        <p14:creationId xmlns:p14="http://schemas.microsoft.com/office/powerpoint/2010/main" val="721796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fontScale="90000"/>
          </a:bodyPr>
          <a:lstStyle/>
          <a:p>
            <a:r>
              <a:rPr lang="en-US" dirty="0" err="1"/>
              <a:t>Photovoltaikanlagen</a:t>
            </a:r>
            <a:br>
              <a:rPr lang="en-US" dirty="0"/>
            </a:br>
            <a:r>
              <a:rPr lang="en-US" dirty="0"/>
              <a:t>Verstehen von netzfernen PV-Systemen mit oder ohne Batteriespeicher</a:t>
            </a:r>
            <a:endParaRPr lang="el-GR" dirty="0"/>
          </a:p>
        </p:txBody>
      </p:sp>
      <p:sp>
        <p:nvSpPr>
          <p:cNvPr id="4" name="TextBox 3"/>
          <p:cNvSpPr txBox="1"/>
          <p:nvPr/>
        </p:nvSpPr>
        <p:spPr>
          <a:xfrm>
            <a:off x="1214414" y="1571612"/>
            <a:ext cx="6048672" cy="369332"/>
          </a:xfrm>
          <a:prstGeom prst="rect">
            <a:avLst/>
          </a:prstGeom>
          <a:noFill/>
        </p:spPr>
        <p:txBody>
          <a:bodyPr wrap="square" rtlCol="0">
            <a:spAutoFit/>
          </a:bodyPr>
          <a:lstStyle/>
          <a:p>
            <a:r>
              <a:rPr lang="en-US" dirty="0"/>
              <a:t> Grundlegende Konfigurationen der Speicherung in netzfernen Systemen</a:t>
            </a:r>
          </a:p>
        </p:txBody>
      </p:sp>
      <p:sp>
        <p:nvSpPr>
          <p:cNvPr id="5" name="TextBox 4"/>
          <p:cNvSpPr txBox="1"/>
          <p:nvPr/>
        </p:nvSpPr>
        <p:spPr>
          <a:xfrm>
            <a:off x="755576" y="2420888"/>
            <a:ext cx="7344816" cy="369332"/>
          </a:xfrm>
          <a:prstGeom prst="rect">
            <a:avLst/>
          </a:prstGeom>
          <a:noFill/>
        </p:spPr>
        <p:txBody>
          <a:bodyPr wrap="square" rtlCol="0">
            <a:spAutoFit/>
          </a:bodyPr>
          <a:lstStyle/>
          <a:p>
            <a:r>
              <a:rPr lang="en-US" dirty="0"/>
              <a:t>Akkulagerung. Grundlegende Eigenschaften. DoD</a:t>
            </a:r>
          </a:p>
        </p:txBody>
      </p:sp>
      <p:sp>
        <p:nvSpPr>
          <p:cNvPr id="2" name="TextBox 1"/>
          <p:cNvSpPr txBox="1"/>
          <p:nvPr/>
        </p:nvSpPr>
        <p:spPr>
          <a:xfrm>
            <a:off x="857224" y="3429000"/>
            <a:ext cx="6696744" cy="1754326"/>
          </a:xfrm>
          <a:prstGeom prst="rect">
            <a:avLst/>
          </a:prstGeom>
          <a:noFill/>
        </p:spPr>
        <p:txBody>
          <a:bodyPr wrap="square" rtlCol="0">
            <a:spAutoFit/>
          </a:bodyPr>
          <a:lstStyle/>
          <a:p>
            <a:pPr marL="285750" indent="-285750">
              <a:lnSpc>
                <a:spcPct val="150000"/>
              </a:lnSpc>
              <a:buFont typeface="Wingdings" panose="05000000000000000000" pitchFamily="2" charset="2"/>
              <a:buChar char="Ø"/>
            </a:pPr>
            <a:r>
              <a:rPr lang="en-US" dirty="0"/>
              <a:t>DoD oder Tiefe der Entladung</a:t>
            </a:r>
          </a:p>
          <a:p>
            <a:pPr marL="742950" lvl="1" indent="-285750">
              <a:lnSpc>
                <a:spcPct val="150000"/>
              </a:lnSpc>
              <a:buFont typeface="Wingdings" panose="05000000000000000000" pitchFamily="2" charset="2"/>
              <a:buChar char="Ø"/>
            </a:pPr>
            <a:r>
              <a:rPr lang="en-US" dirty="0"/>
              <a:t>Die Menge der Kapazität einer Batterie, die verwendet werden kann.</a:t>
            </a:r>
          </a:p>
          <a:p>
            <a:pPr marL="742950" lvl="1" indent="-285750">
              <a:lnSpc>
                <a:spcPct val="150000"/>
              </a:lnSpc>
              <a:buFont typeface="Wingdings" panose="05000000000000000000" pitchFamily="2" charset="2"/>
              <a:buChar char="Ø"/>
            </a:pPr>
            <a:r>
              <a:rPr lang="en-US" dirty="0"/>
              <a:t>DoD 80%. Dies bedeutet, dass 80% der Kapazität der Batterie genutzt werden können. </a:t>
            </a:r>
          </a:p>
        </p:txBody>
      </p:sp>
      <p:sp>
        <p:nvSpPr>
          <p:cNvPr id="6" name="Rectangle 5"/>
          <p:cNvSpPr/>
          <p:nvPr/>
        </p:nvSpPr>
        <p:spPr>
          <a:xfrm>
            <a:off x="587787" y="5514329"/>
            <a:ext cx="8099013" cy="307777"/>
          </a:xfrm>
          <a:prstGeom prst="rect">
            <a:avLst/>
          </a:prstGeom>
        </p:spPr>
        <p:txBody>
          <a:bodyPr wrap="square">
            <a:spAutoFit/>
          </a:bodyPr>
          <a:lstStyle/>
          <a:p>
            <a:r>
              <a:rPr lang="en-US" sz="1400" dirty="0"/>
              <a:t>https://www.energysage.com/solar/solar-energy-storage/what-are-the-best-batteries-for-solar-panels/</a:t>
            </a:r>
          </a:p>
        </p:txBody>
      </p:sp>
      <p:pic>
        <p:nvPicPr>
          <p:cNvPr id="9" name="Picture 9">
            <a:extLst>
              <a:ext uri="{FF2B5EF4-FFF2-40B4-BE49-F238E27FC236}">
                <a16:creationId xmlns:a16="http://schemas.microsoft.com/office/drawing/2014/main" id="{B8A1F4CB-D3C4-4766-AE43-93B934B4DC6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56176" y="1928802"/>
            <a:ext cx="2987824" cy="1991883"/>
          </a:xfrm>
          <a:prstGeom prst="rect">
            <a:avLst/>
          </a:prstGeom>
        </p:spPr>
      </p:pic>
    </p:spTree>
    <p:extLst>
      <p:ext uri="{BB962C8B-B14F-4D97-AF65-F5344CB8AC3E}">
        <p14:creationId xmlns:p14="http://schemas.microsoft.com/office/powerpoint/2010/main" val="42676412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fontScale="90000"/>
          </a:bodyPr>
          <a:lstStyle/>
          <a:p>
            <a:r>
              <a:rPr lang="en-US" dirty="0" err="1"/>
              <a:t>Photovoltaikanlagen</a:t>
            </a:r>
            <a:br>
              <a:rPr lang="en-US" dirty="0"/>
            </a:br>
            <a:r>
              <a:rPr lang="en-US" dirty="0"/>
              <a:t>Verstehen von netzfernen PV-Systemen mit oder ohne Batteriespeicher</a:t>
            </a:r>
            <a:endParaRPr lang="el-GR" dirty="0"/>
          </a:p>
        </p:txBody>
      </p:sp>
      <p:sp>
        <p:nvSpPr>
          <p:cNvPr id="4" name="TextBox 3"/>
          <p:cNvSpPr txBox="1"/>
          <p:nvPr/>
        </p:nvSpPr>
        <p:spPr>
          <a:xfrm>
            <a:off x="1214414" y="1643050"/>
            <a:ext cx="6048672" cy="369332"/>
          </a:xfrm>
          <a:prstGeom prst="rect">
            <a:avLst/>
          </a:prstGeom>
          <a:noFill/>
        </p:spPr>
        <p:txBody>
          <a:bodyPr wrap="square" rtlCol="0">
            <a:spAutoFit/>
          </a:bodyPr>
          <a:lstStyle/>
          <a:p>
            <a:r>
              <a:rPr lang="en-US" dirty="0"/>
              <a:t> Grundlegende Konfigurationen der Speicherung in netzfernen Systemen</a:t>
            </a:r>
          </a:p>
        </p:txBody>
      </p:sp>
      <p:sp>
        <p:nvSpPr>
          <p:cNvPr id="5" name="TextBox 4"/>
          <p:cNvSpPr txBox="1"/>
          <p:nvPr/>
        </p:nvSpPr>
        <p:spPr>
          <a:xfrm>
            <a:off x="755576" y="2420888"/>
            <a:ext cx="7344816" cy="369332"/>
          </a:xfrm>
          <a:prstGeom prst="rect">
            <a:avLst/>
          </a:prstGeom>
          <a:noFill/>
        </p:spPr>
        <p:txBody>
          <a:bodyPr wrap="square" rtlCol="0">
            <a:spAutoFit/>
          </a:bodyPr>
          <a:lstStyle/>
          <a:p>
            <a:r>
              <a:rPr lang="en-US" dirty="0"/>
              <a:t>Akkulagerung. Grundlegende Eigenschaften. Effizienz</a:t>
            </a:r>
          </a:p>
        </p:txBody>
      </p:sp>
      <p:sp>
        <p:nvSpPr>
          <p:cNvPr id="2" name="TextBox 1"/>
          <p:cNvSpPr txBox="1"/>
          <p:nvPr/>
        </p:nvSpPr>
        <p:spPr>
          <a:xfrm>
            <a:off x="1187624" y="3212976"/>
            <a:ext cx="6696744" cy="923330"/>
          </a:xfrm>
          <a:prstGeom prst="rect">
            <a:avLst/>
          </a:prstGeom>
          <a:noFill/>
        </p:spPr>
        <p:txBody>
          <a:bodyPr wrap="square" rtlCol="0">
            <a:spAutoFit/>
          </a:bodyPr>
          <a:lstStyle/>
          <a:p>
            <a:pPr marL="285750" indent="-285750">
              <a:lnSpc>
                <a:spcPct val="150000"/>
              </a:lnSpc>
              <a:buFont typeface="Wingdings" panose="05000000000000000000" pitchFamily="2" charset="2"/>
              <a:buChar char="Ø"/>
            </a:pPr>
            <a:r>
              <a:rPr lang="en-US" dirty="0"/>
              <a:t>Effizienz</a:t>
            </a:r>
          </a:p>
          <a:p>
            <a:pPr marL="285750" indent="-285750">
              <a:lnSpc>
                <a:spcPct val="150000"/>
              </a:lnSpc>
              <a:buFont typeface="Wingdings" panose="05000000000000000000" pitchFamily="2" charset="2"/>
              <a:buChar char="Ø"/>
            </a:pPr>
            <a:r>
              <a:rPr lang="en-US" dirty="0"/>
              <a:t>Typischerweise ca. 85%.</a:t>
            </a:r>
          </a:p>
        </p:txBody>
      </p:sp>
      <p:sp>
        <p:nvSpPr>
          <p:cNvPr id="6" name="Rectangle 5"/>
          <p:cNvSpPr/>
          <p:nvPr/>
        </p:nvSpPr>
        <p:spPr>
          <a:xfrm>
            <a:off x="721458" y="5322765"/>
            <a:ext cx="8099013" cy="307777"/>
          </a:xfrm>
          <a:prstGeom prst="rect">
            <a:avLst/>
          </a:prstGeom>
        </p:spPr>
        <p:txBody>
          <a:bodyPr wrap="square">
            <a:spAutoFit/>
          </a:bodyPr>
          <a:lstStyle/>
          <a:p>
            <a:r>
              <a:rPr lang="en-US" sz="1400" dirty="0"/>
              <a:t>https://www.energysage.com/solar/solar-energy-storage/what-are-the-best-batteries-for-solar-panels/</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68144" y="1928802"/>
            <a:ext cx="3275856" cy="2183904"/>
          </a:xfrm>
          <a:prstGeom prst="rect">
            <a:avLst/>
          </a:prstGeom>
        </p:spPr>
      </p:pic>
    </p:spTree>
    <p:extLst>
      <p:ext uri="{BB962C8B-B14F-4D97-AF65-F5344CB8AC3E}">
        <p14:creationId xmlns:p14="http://schemas.microsoft.com/office/powerpoint/2010/main" val="33489141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fontScale="90000"/>
          </a:bodyPr>
          <a:lstStyle/>
          <a:p>
            <a:r>
              <a:rPr lang="en-US" dirty="0" err="1"/>
              <a:t>Photovoltaikanlagen</a:t>
            </a:r>
            <a:br>
              <a:rPr lang="en-US" dirty="0"/>
            </a:br>
            <a:r>
              <a:rPr lang="en-US" dirty="0"/>
              <a:t>Verstehen von netzfernen PV-Systemen mit oder ohne Batteriespeicher</a:t>
            </a:r>
            <a:endParaRPr lang="el-GR" dirty="0"/>
          </a:p>
        </p:txBody>
      </p:sp>
      <p:sp>
        <p:nvSpPr>
          <p:cNvPr id="4" name="TextBox 3"/>
          <p:cNvSpPr txBox="1"/>
          <p:nvPr/>
        </p:nvSpPr>
        <p:spPr>
          <a:xfrm>
            <a:off x="1142976" y="1571612"/>
            <a:ext cx="6048672" cy="369332"/>
          </a:xfrm>
          <a:prstGeom prst="rect">
            <a:avLst/>
          </a:prstGeom>
          <a:noFill/>
        </p:spPr>
        <p:txBody>
          <a:bodyPr wrap="square" rtlCol="0">
            <a:spAutoFit/>
          </a:bodyPr>
          <a:lstStyle/>
          <a:p>
            <a:r>
              <a:rPr lang="en-US" dirty="0"/>
              <a:t> Grundlegende Konfigurationen der Speicherung in netzfernen Systemen</a:t>
            </a:r>
          </a:p>
        </p:txBody>
      </p:sp>
      <p:sp>
        <p:nvSpPr>
          <p:cNvPr id="5" name="TextBox 4"/>
          <p:cNvSpPr txBox="1"/>
          <p:nvPr/>
        </p:nvSpPr>
        <p:spPr>
          <a:xfrm>
            <a:off x="755576" y="2420888"/>
            <a:ext cx="7344816" cy="369332"/>
          </a:xfrm>
          <a:prstGeom prst="rect">
            <a:avLst/>
          </a:prstGeom>
          <a:noFill/>
        </p:spPr>
        <p:txBody>
          <a:bodyPr wrap="square" rtlCol="0">
            <a:spAutoFit/>
          </a:bodyPr>
          <a:lstStyle/>
          <a:p>
            <a:r>
              <a:rPr lang="en-US" dirty="0"/>
              <a:t>Akkulagerung. Grundlegende Eigenschaften. Lebensdauer</a:t>
            </a:r>
          </a:p>
        </p:txBody>
      </p:sp>
      <p:sp>
        <p:nvSpPr>
          <p:cNvPr id="2" name="TextBox 1"/>
          <p:cNvSpPr txBox="1"/>
          <p:nvPr/>
        </p:nvSpPr>
        <p:spPr>
          <a:xfrm>
            <a:off x="1187624" y="3212976"/>
            <a:ext cx="6696744" cy="880369"/>
          </a:xfrm>
          <a:prstGeom prst="rect">
            <a:avLst/>
          </a:prstGeom>
          <a:noFill/>
        </p:spPr>
        <p:txBody>
          <a:bodyPr wrap="square" rtlCol="0">
            <a:spAutoFit/>
          </a:bodyPr>
          <a:lstStyle/>
          <a:p>
            <a:pPr marL="285750" indent="-285750">
              <a:lnSpc>
                <a:spcPct val="150000"/>
              </a:lnSpc>
              <a:buFont typeface="Wingdings" panose="05000000000000000000" pitchFamily="2" charset="2"/>
              <a:buChar char="Ø"/>
            </a:pPr>
            <a:r>
              <a:rPr lang="en-US" dirty="0"/>
              <a:t>Lebensdauer und Garantie </a:t>
            </a:r>
          </a:p>
          <a:p>
            <a:pPr marL="285750" indent="-285750">
              <a:lnSpc>
                <a:spcPct val="150000"/>
              </a:lnSpc>
              <a:buFont typeface="Wingdings" panose="05000000000000000000" pitchFamily="2" charset="2"/>
              <a:buChar char="Ø"/>
            </a:pPr>
            <a:endParaRPr lang="en-US" dirty="0"/>
          </a:p>
        </p:txBody>
      </p:sp>
      <p:sp>
        <p:nvSpPr>
          <p:cNvPr id="6" name="Rectangle 5"/>
          <p:cNvSpPr/>
          <p:nvPr/>
        </p:nvSpPr>
        <p:spPr>
          <a:xfrm>
            <a:off x="721458" y="5322765"/>
            <a:ext cx="8099013" cy="307777"/>
          </a:xfrm>
          <a:prstGeom prst="rect">
            <a:avLst/>
          </a:prstGeom>
        </p:spPr>
        <p:txBody>
          <a:bodyPr wrap="square">
            <a:spAutoFit/>
          </a:bodyPr>
          <a:lstStyle/>
          <a:p>
            <a:r>
              <a:rPr lang="en-US" sz="1400" dirty="0"/>
              <a:t>https://www.energysage.com/solar/solar-energy-storage/what-are-the-best-batteries-for-solar-panels/</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3256" y="2790220"/>
            <a:ext cx="3275856" cy="2183904"/>
          </a:xfrm>
          <a:prstGeom prst="rect">
            <a:avLst/>
          </a:prstGeom>
        </p:spPr>
      </p:pic>
    </p:spTree>
    <p:extLst>
      <p:ext uri="{BB962C8B-B14F-4D97-AF65-F5344CB8AC3E}">
        <p14:creationId xmlns:p14="http://schemas.microsoft.com/office/powerpoint/2010/main" val="42940157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fontScale="90000"/>
          </a:bodyPr>
          <a:lstStyle/>
          <a:p>
            <a:r>
              <a:rPr lang="en-US" dirty="0" err="1"/>
              <a:t>Photovoltaikanlagen</a:t>
            </a:r>
            <a:br>
              <a:rPr lang="en-US" dirty="0"/>
            </a:br>
            <a:r>
              <a:rPr lang="en-US" dirty="0"/>
              <a:t>Verstehen von netzfernen PV-Systemen mit oder ohne Batteriespeicher</a:t>
            </a:r>
            <a:endParaRPr lang="el-GR" dirty="0"/>
          </a:p>
        </p:txBody>
      </p:sp>
      <p:sp>
        <p:nvSpPr>
          <p:cNvPr id="4" name="TextBox 3"/>
          <p:cNvSpPr txBox="1"/>
          <p:nvPr/>
        </p:nvSpPr>
        <p:spPr>
          <a:xfrm>
            <a:off x="1214414" y="1571612"/>
            <a:ext cx="6048672" cy="369332"/>
          </a:xfrm>
          <a:prstGeom prst="rect">
            <a:avLst/>
          </a:prstGeom>
          <a:noFill/>
        </p:spPr>
        <p:txBody>
          <a:bodyPr wrap="square" rtlCol="0">
            <a:spAutoFit/>
          </a:bodyPr>
          <a:lstStyle/>
          <a:p>
            <a:r>
              <a:rPr lang="en-US" dirty="0"/>
              <a:t> Grundlegende Konfigurationen der Speicherung in netzfernen Systemen</a:t>
            </a:r>
          </a:p>
        </p:txBody>
      </p:sp>
      <p:sp>
        <p:nvSpPr>
          <p:cNvPr id="5" name="TextBox 4"/>
          <p:cNvSpPr txBox="1"/>
          <p:nvPr/>
        </p:nvSpPr>
        <p:spPr>
          <a:xfrm>
            <a:off x="755576" y="2420888"/>
            <a:ext cx="7344816" cy="369332"/>
          </a:xfrm>
          <a:prstGeom prst="rect">
            <a:avLst/>
          </a:prstGeom>
          <a:noFill/>
        </p:spPr>
        <p:txBody>
          <a:bodyPr wrap="square" rtlCol="0">
            <a:spAutoFit/>
          </a:bodyPr>
          <a:lstStyle/>
          <a:p>
            <a:r>
              <a:rPr lang="en-US" dirty="0"/>
              <a:t>Akkulagerung</a:t>
            </a:r>
          </a:p>
        </p:txBody>
      </p:sp>
      <p:sp>
        <p:nvSpPr>
          <p:cNvPr id="2" name="TextBox 1"/>
          <p:cNvSpPr txBox="1"/>
          <p:nvPr/>
        </p:nvSpPr>
        <p:spPr>
          <a:xfrm>
            <a:off x="1187624" y="3212976"/>
            <a:ext cx="6696744" cy="880369"/>
          </a:xfrm>
          <a:prstGeom prst="rect">
            <a:avLst/>
          </a:prstGeom>
          <a:noFill/>
        </p:spPr>
        <p:txBody>
          <a:bodyPr wrap="square" rtlCol="0">
            <a:spAutoFit/>
          </a:bodyPr>
          <a:lstStyle/>
          <a:p>
            <a:pPr marL="285750" indent="-285750">
              <a:lnSpc>
                <a:spcPct val="150000"/>
              </a:lnSpc>
              <a:buFont typeface="Wingdings" panose="05000000000000000000" pitchFamily="2" charset="2"/>
              <a:buChar char="Ø"/>
            </a:pPr>
            <a:r>
              <a:rPr lang="en-US" dirty="0"/>
              <a:t>Batterieanschluss in Reihe</a:t>
            </a:r>
          </a:p>
          <a:p>
            <a:pPr marL="285750" indent="-285750">
              <a:lnSpc>
                <a:spcPct val="150000"/>
              </a:lnSpc>
              <a:buFont typeface="Wingdings" panose="05000000000000000000" pitchFamily="2" charset="2"/>
              <a:buChar char="Ø"/>
            </a:pPr>
            <a:r>
              <a:rPr lang="en-US" dirty="0"/>
              <a:t>Batterieanschluss parallel </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68144" y="1928802"/>
            <a:ext cx="3275856" cy="2183904"/>
          </a:xfrm>
          <a:prstGeom prst="rect">
            <a:avLst/>
          </a:prstGeom>
        </p:spPr>
      </p:pic>
    </p:spTree>
    <p:extLst>
      <p:ext uri="{BB962C8B-B14F-4D97-AF65-F5344CB8AC3E}">
        <p14:creationId xmlns:p14="http://schemas.microsoft.com/office/powerpoint/2010/main" val="41643207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fontScale="90000"/>
          </a:bodyPr>
          <a:lstStyle/>
          <a:p>
            <a:r>
              <a:rPr lang="en-US" dirty="0" err="1"/>
              <a:t>Photovoltaikanlagen</a:t>
            </a:r>
            <a:br>
              <a:rPr lang="en-US" dirty="0"/>
            </a:br>
            <a:r>
              <a:rPr lang="en-US" dirty="0"/>
              <a:t>Verstehen von netzfernen PV-Systemen mit oder ohne Batteriespeicher</a:t>
            </a:r>
            <a:endParaRPr lang="el-GR" dirty="0"/>
          </a:p>
        </p:txBody>
      </p:sp>
      <p:sp>
        <p:nvSpPr>
          <p:cNvPr id="4" name="TextBox 3"/>
          <p:cNvSpPr txBox="1"/>
          <p:nvPr/>
        </p:nvSpPr>
        <p:spPr>
          <a:xfrm>
            <a:off x="1142976" y="1571612"/>
            <a:ext cx="6048672" cy="369332"/>
          </a:xfrm>
          <a:prstGeom prst="rect">
            <a:avLst/>
          </a:prstGeom>
          <a:noFill/>
        </p:spPr>
        <p:txBody>
          <a:bodyPr wrap="square" rtlCol="0">
            <a:spAutoFit/>
          </a:bodyPr>
          <a:lstStyle/>
          <a:p>
            <a:r>
              <a:rPr lang="en-US" dirty="0"/>
              <a:t> Grundlegende Konfigurationen der Speicherung in netzfernen Systemen</a:t>
            </a:r>
          </a:p>
        </p:txBody>
      </p:sp>
      <p:sp>
        <p:nvSpPr>
          <p:cNvPr id="5" name="TextBox 4"/>
          <p:cNvSpPr txBox="1"/>
          <p:nvPr/>
        </p:nvSpPr>
        <p:spPr>
          <a:xfrm>
            <a:off x="755576" y="2420888"/>
            <a:ext cx="7344816" cy="369332"/>
          </a:xfrm>
          <a:prstGeom prst="rect">
            <a:avLst/>
          </a:prstGeom>
          <a:noFill/>
        </p:spPr>
        <p:txBody>
          <a:bodyPr wrap="square" rtlCol="0">
            <a:spAutoFit/>
          </a:bodyPr>
          <a:lstStyle/>
          <a:p>
            <a:r>
              <a:rPr lang="en-US" dirty="0"/>
              <a:t>Akkulagerung</a:t>
            </a:r>
          </a:p>
        </p:txBody>
      </p:sp>
      <p:sp>
        <p:nvSpPr>
          <p:cNvPr id="2" name="TextBox 1"/>
          <p:cNvSpPr txBox="1"/>
          <p:nvPr/>
        </p:nvSpPr>
        <p:spPr>
          <a:xfrm>
            <a:off x="1187624" y="3212976"/>
            <a:ext cx="6696744" cy="1338828"/>
          </a:xfrm>
          <a:prstGeom prst="rect">
            <a:avLst/>
          </a:prstGeom>
          <a:noFill/>
        </p:spPr>
        <p:txBody>
          <a:bodyPr wrap="square" rtlCol="0">
            <a:spAutoFit/>
          </a:bodyPr>
          <a:lstStyle/>
          <a:p>
            <a:pPr marL="285750" indent="-285750">
              <a:lnSpc>
                <a:spcPct val="150000"/>
              </a:lnSpc>
              <a:buFont typeface="Wingdings" panose="05000000000000000000" pitchFamily="2" charset="2"/>
              <a:buChar char="Ø"/>
            </a:pPr>
            <a:r>
              <a:rPr lang="en-US" dirty="0"/>
              <a:t>In Reihe geschaltete Batterien</a:t>
            </a:r>
          </a:p>
          <a:p>
            <a:pPr marL="742950" lvl="1" indent="-285750">
              <a:lnSpc>
                <a:spcPct val="150000"/>
              </a:lnSpc>
              <a:buFont typeface="Wingdings" panose="05000000000000000000" pitchFamily="2" charset="2"/>
              <a:buChar char="Ø"/>
            </a:pPr>
            <a:r>
              <a:rPr lang="en-US" dirty="0"/>
              <a:t>Spannung (Volt) erhöhen</a:t>
            </a:r>
          </a:p>
          <a:p>
            <a:pPr marL="742950" lvl="1" indent="-285750">
              <a:lnSpc>
                <a:spcPct val="150000"/>
              </a:lnSpc>
              <a:buFont typeface="Wingdings" panose="05000000000000000000" pitchFamily="2" charset="2"/>
              <a:buChar char="Ø"/>
            </a:pPr>
            <a:r>
              <a:rPr lang="en-US" dirty="0"/>
              <a:t>Die Kapazität bleibt unverändert</a:t>
            </a:r>
          </a:p>
        </p:txBody>
      </p:sp>
      <p:sp>
        <p:nvSpPr>
          <p:cNvPr id="3" name="TextBox 2"/>
          <p:cNvSpPr txBox="1"/>
          <p:nvPr/>
        </p:nvSpPr>
        <p:spPr>
          <a:xfrm>
            <a:off x="1043608" y="4941168"/>
            <a:ext cx="5544616" cy="1200329"/>
          </a:xfrm>
          <a:prstGeom prst="rect">
            <a:avLst/>
          </a:prstGeom>
          <a:noFill/>
        </p:spPr>
        <p:txBody>
          <a:bodyPr wrap="square" rtlCol="0">
            <a:spAutoFit/>
          </a:bodyPr>
          <a:lstStyle/>
          <a:p>
            <a:r>
              <a:rPr lang="en-US" dirty="0"/>
              <a:t>Beispiel: Zwölf (12) Blöcke von je 2V werden benötigt, um eine Batteriebank mit einer Nennspannung von 24 Volt zu bilden. Die endgültige Kapazität in Ah ist die gleiche wie bei den einzelnen Blöcken.</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68144" y="1928802"/>
            <a:ext cx="3275856" cy="2183904"/>
          </a:xfrm>
          <a:prstGeom prst="rect">
            <a:avLst/>
          </a:prstGeom>
        </p:spPr>
      </p:pic>
    </p:spTree>
    <p:extLst>
      <p:ext uri="{BB962C8B-B14F-4D97-AF65-F5344CB8AC3E}">
        <p14:creationId xmlns:p14="http://schemas.microsoft.com/office/powerpoint/2010/main" val="12570475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fontScale="90000"/>
          </a:bodyPr>
          <a:lstStyle/>
          <a:p>
            <a:r>
              <a:rPr lang="en-US" dirty="0" err="1"/>
              <a:t>Photovoltaikanlagen</a:t>
            </a:r>
            <a:br>
              <a:rPr lang="en-US" dirty="0"/>
            </a:br>
            <a:r>
              <a:rPr lang="en-US" dirty="0"/>
              <a:t>Verstehen von netzfernen PV-Systemen mit oder ohne Batteriespeicher</a:t>
            </a:r>
            <a:endParaRPr lang="el-GR" dirty="0"/>
          </a:p>
        </p:txBody>
      </p:sp>
      <p:sp>
        <p:nvSpPr>
          <p:cNvPr id="4" name="TextBox 3"/>
          <p:cNvSpPr txBox="1"/>
          <p:nvPr/>
        </p:nvSpPr>
        <p:spPr>
          <a:xfrm>
            <a:off x="1187624" y="1557068"/>
            <a:ext cx="6048672" cy="369332"/>
          </a:xfrm>
          <a:prstGeom prst="rect">
            <a:avLst/>
          </a:prstGeom>
          <a:noFill/>
        </p:spPr>
        <p:txBody>
          <a:bodyPr wrap="square" rtlCol="0">
            <a:spAutoFit/>
          </a:bodyPr>
          <a:lstStyle/>
          <a:p>
            <a:r>
              <a:rPr lang="en-US" dirty="0"/>
              <a:t> Grundlegende Konfigurationen der Speicherung in netzfernen Systemen</a:t>
            </a:r>
          </a:p>
        </p:txBody>
      </p:sp>
      <p:sp>
        <p:nvSpPr>
          <p:cNvPr id="5" name="TextBox 4"/>
          <p:cNvSpPr txBox="1"/>
          <p:nvPr/>
        </p:nvSpPr>
        <p:spPr>
          <a:xfrm>
            <a:off x="755576" y="2367870"/>
            <a:ext cx="7344816" cy="369332"/>
          </a:xfrm>
          <a:prstGeom prst="rect">
            <a:avLst/>
          </a:prstGeom>
          <a:noFill/>
        </p:spPr>
        <p:txBody>
          <a:bodyPr wrap="square" rtlCol="0">
            <a:spAutoFit/>
          </a:bodyPr>
          <a:lstStyle/>
          <a:p>
            <a:r>
              <a:rPr lang="en-US" dirty="0"/>
              <a:t>Akkulagerung</a:t>
            </a:r>
          </a:p>
        </p:txBody>
      </p:sp>
      <p:sp>
        <p:nvSpPr>
          <p:cNvPr id="2" name="TextBox 1"/>
          <p:cNvSpPr txBox="1"/>
          <p:nvPr/>
        </p:nvSpPr>
        <p:spPr>
          <a:xfrm>
            <a:off x="1187624" y="3068960"/>
            <a:ext cx="6696744" cy="1295868"/>
          </a:xfrm>
          <a:prstGeom prst="rect">
            <a:avLst/>
          </a:prstGeom>
          <a:noFill/>
        </p:spPr>
        <p:txBody>
          <a:bodyPr wrap="square" rtlCol="0">
            <a:spAutoFit/>
          </a:bodyPr>
          <a:lstStyle/>
          <a:p>
            <a:pPr marL="285750" indent="-285750">
              <a:lnSpc>
                <a:spcPct val="150000"/>
              </a:lnSpc>
              <a:buFont typeface="Wingdings" panose="05000000000000000000" pitchFamily="2" charset="2"/>
              <a:buChar char="Ø"/>
            </a:pPr>
            <a:r>
              <a:rPr lang="en-US" dirty="0"/>
              <a:t>Parallel geschaltete Batterien </a:t>
            </a:r>
          </a:p>
          <a:p>
            <a:pPr marL="742950" lvl="1" indent="-285750">
              <a:lnSpc>
                <a:spcPct val="150000"/>
              </a:lnSpc>
              <a:buFont typeface="Wingdings" panose="05000000000000000000" pitchFamily="2" charset="2"/>
              <a:buChar char="Ø"/>
            </a:pPr>
            <a:r>
              <a:rPr lang="en-US" dirty="0"/>
              <a:t>Erhöhung der Kapazität (Ah)</a:t>
            </a:r>
          </a:p>
          <a:p>
            <a:pPr marL="742950" lvl="1" indent="-285750">
              <a:lnSpc>
                <a:spcPct val="150000"/>
              </a:lnSpc>
              <a:buFont typeface="Wingdings" panose="05000000000000000000" pitchFamily="2" charset="2"/>
              <a:buChar char="Ø"/>
            </a:pPr>
            <a:r>
              <a:rPr lang="en-US" dirty="0"/>
              <a:t>Die Spannung bleibt gleich.</a:t>
            </a:r>
          </a:p>
        </p:txBody>
      </p:sp>
      <p:pic>
        <p:nvPicPr>
          <p:cNvPr id="9" name="Picture 8"/>
          <p:cNvPicPr>
            <a:picLocks noChangeAspect="1"/>
          </p:cNvPicPr>
          <p:nvPr/>
        </p:nvPicPr>
        <p:blipFill>
          <a:blip r:embed="rId3"/>
          <a:stretch>
            <a:fillRect/>
          </a:stretch>
        </p:blipFill>
        <p:spPr>
          <a:xfrm>
            <a:off x="5940152" y="3068960"/>
            <a:ext cx="2901585" cy="1262866"/>
          </a:xfrm>
          <a:prstGeom prst="rect">
            <a:avLst/>
          </a:prstGeom>
        </p:spPr>
      </p:pic>
      <p:sp>
        <p:nvSpPr>
          <p:cNvPr id="7" name="TextBox 6"/>
          <p:cNvSpPr txBox="1"/>
          <p:nvPr/>
        </p:nvSpPr>
        <p:spPr>
          <a:xfrm>
            <a:off x="1043608" y="4802034"/>
            <a:ext cx="5832648" cy="1200329"/>
          </a:xfrm>
          <a:prstGeom prst="rect">
            <a:avLst/>
          </a:prstGeom>
          <a:noFill/>
        </p:spPr>
        <p:txBody>
          <a:bodyPr wrap="square" rtlCol="0">
            <a:spAutoFit/>
          </a:bodyPr>
          <a:lstStyle/>
          <a:p>
            <a:r>
              <a:rPr lang="en-US" dirty="0"/>
              <a:t>Beispiel: Vier (4) Blöcke der gleichen Spannung, jeder mit einer Kapazität von 200 Ah, müssen parallel geschaltet werden, um eine Batteriebank mit einer Kapazität von 800 Ah zu schaffen. Die endgültige Nennspannung ist die gleiche wie bei den einzelnen Blöcken.</a:t>
            </a:r>
          </a:p>
        </p:txBody>
      </p:sp>
    </p:spTree>
    <p:extLst>
      <p:ext uri="{BB962C8B-B14F-4D97-AF65-F5344CB8AC3E}">
        <p14:creationId xmlns:p14="http://schemas.microsoft.com/office/powerpoint/2010/main" val="16577852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fontScale="90000"/>
          </a:bodyPr>
          <a:lstStyle/>
          <a:p>
            <a:r>
              <a:rPr lang="en-US" dirty="0" err="1"/>
              <a:t>Photovoltaikanlagen</a:t>
            </a:r>
            <a:br>
              <a:rPr lang="en-US" dirty="0"/>
            </a:br>
            <a:r>
              <a:rPr lang="en-US" dirty="0"/>
              <a:t>Verstehen von netzfernen PV-Systemen mit oder ohne Batteriespeicher</a:t>
            </a:r>
            <a:endParaRPr lang="el-GR" dirty="0"/>
          </a:p>
        </p:txBody>
      </p:sp>
      <p:sp>
        <p:nvSpPr>
          <p:cNvPr id="4" name="TextBox 3"/>
          <p:cNvSpPr txBox="1"/>
          <p:nvPr/>
        </p:nvSpPr>
        <p:spPr>
          <a:xfrm>
            <a:off x="1187624" y="1700808"/>
            <a:ext cx="6048672" cy="369332"/>
          </a:xfrm>
          <a:prstGeom prst="rect">
            <a:avLst/>
          </a:prstGeom>
          <a:noFill/>
        </p:spPr>
        <p:txBody>
          <a:bodyPr wrap="square" rtlCol="0">
            <a:spAutoFit/>
          </a:bodyPr>
          <a:lstStyle/>
          <a:p>
            <a:r>
              <a:rPr lang="en-US" dirty="0"/>
              <a:t> Grundlagen der Batterieauslegung in netzfernen Systemen</a:t>
            </a:r>
          </a:p>
        </p:txBody>
      </p:sp>
      <p:sp>
        <p:nvSpPr>
          <p:cNvPr id="5" name="TextBox 4"/>
          <p:cNvSpPr txBox="1"/>
          <p:nvPr/>
        </p:nvSpPr>
        <p:spPr>
          <a:xfrm>
            <a:off x="755576" y="2420888"/>
            <a:ext cx="7344816" cy="369332"/>
          </a:xfrm>
          <a:prstGeom prst="rect">
            <a:avLst/>
          </a:prstGeom>
          <a:noFill/>
        </p:spPr>
        <p:txBody>
          <a:bodyPr wrap="square" rtlCol="0">
            <a:spAutoFit/>
          </a:bodyPr>
          <a:lstStyle/>
          <a:p>
            <a:r>
              <a:rPr lang="en-US" dirty="0"/>
              <a:t>Die Batteriekapazität ist abhängig von</a:t>
            </a:r>
          </a:p>
        </p:txBody>
      </p:sp>
      <p:sp>
        <p:nvSpPr>
          <p:cNvPr id="2" name="TextBox 1"/>
          <p:cNvSpPr txBox="1"/>
          <p:nvPr/>
        </p:nvSpPr>
        <p:spPr>
          <a:xfrm>
            <a:off x="1187624" y="2996952"/>
            <a:ext cx="6696744" cy="3000821"/>
          </a:xfrm>
          <a:prstGeom prst="rect">
            <a:avLst/>
          </a:prstGeom>
          <a:noFill/>
        </p:spPr>
        <p:txBody>
          <a:bodyPr wrap="square" rtlCol="0">
            <a:spAutoFit/>
          </a:bodyPr>
          <a:lstStyle/>
          <a:p>
            <a:pPr marL="285750" indent="-285750">
              <a:lnSpc>
                <a:spcPct val="150000"/>
              </a:lnSpc>
              <a:buFont typeface="Wingdings" panose="05000000000000000000" pitchFamily="2" charset="2"/>
              <a:buChar char="Ø"/>
            </a:pPr>
            <a:r>
              <a:rPr lang="en-US" dirty="0"/>
              <a:t>Energiebedarf der Verbraucher</a:t>
            </a:r>
          </a:p>
          <a:p>
            <a:pPr marL="285750" indent="-285750">
              <a:lnSpc>
                <a:spcPct val="150000"/>
              </a:lnSpc>
              <a:buFont typeface="Wingdings" panose="05000000000000000000" pitchFamily="2" charset="2"/>
              <a:buChar char="Ø"/>
            </a:pPr>
            <a:r>
              <a:rPr lang="en-US" dirty="0"/>
              <a:t>Anzahl der Tage für die autonome Nutzung</a:t>
            </a:r>
          </a:p>
          <a:p>
            <a:pPr marL="285750" indent="-285750">
              <a:lnSpc>
                <a:spcPct val="150000"/>
              </a:lnSpc>
              <a:buFont typeface="Wingdings" panose="05000000000000000000" pitchFamily="2" charset="2"/>
              <a:buChar char="Ø"/>
            </a:pPr>
            <a:r>
              <a:rPr lang="en-US" dirty="0"/>
              <a:t>Nennspannung der Batterie</a:t>
            </a:r>
          </a:p>
          <a:p>
            <a:pPr marL="285750" indent="-285750">
              <a:lnSpc>
                <a:spcPct val="150000"/>
              </a:lnSpc>
              <a:buFont typeface="Wingdings" panose="05000000000000000000" pitchFamily="2" charset="2"/>
              <a:buChar char="Ø"/>
            </a:pPr>
            <a:r>
              <a:rPr lang="en-US" dirty="0"/>
              <a:t>Entladungstiefe</a:t>
            </a:r>
          </a:p>
          <a:p>
            <a:pPr marL="285750" indent="-285750">
              <a:lnSpc>
                <a:spcPct val="150000"/>
              </a:lnSpc>
              <a:buFont typeface="Wingdings" panose="05000000000000000000" pitchFamily="2" charset="2"/>
              <a:buChar char="Ø"/>
            </a:pPr>
            <a:r>
              <a:rPr lang="en-US" dirty="0"/>
              <a:t>Lade-/Entladeeffizienz</a:t>
            </a:r>
          </a:p>
          <a:p>
            <a:pPr marL="285750" indent="-285750">
              <a:lnSpc>
                <a:spcPct val="150000"/>
              </a:lnSpc>
              <a:buFont typeface="Wingdings" panose="05000000000000000000" pitchFamily="2" charset="2"/>
              <a:buChar char="Ø"/>
            </a:pPr>
            <a:r>
              <a:rPr lang="en-US" dirty="0"/>
              <a:t>DC/AC-Verluste</a:t>
            </a:r>
          </a:p>
          <a:p>
            <a:pPr marL="285750" indent="-285750">
              <a:lnSpc>
                <a:spcPct val="150000"/>
              </a:lnSpc>
              <a:buFont typeface="Wingdings" panose="05000000000000000000" pitchFamily="2" charset="2"/>
              <a:buChar char="Ø"/>
            </a:pPr>
            <a:r>
              <a:rPr lang="en-US" dirty="0"/>
              <a:t>Batteriealterung </a:t>
            </a:r>
          </a:p>
        </p:txBody>
      </p:sp>
    </p:spTree>
    <p:extLst>
      <p:ext uri="{BB962C8B-B14F-4D97-AF65-F5344CB8AC3E}">
        <p14:creationId xmlns:p14="http://schemas.microsoft.com/office/powerpoint/2010/main" val="27725809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fontScale="90000"/>
          </a:bodyPr>
          <a:lstStyle/>
          <a:p>
            <a:r>
              <a:rPr lang="en-US" dirty="0" err="1"/>
              <a:t>Photovoltaikanlagen</a:t>
            </a:r>
            <a:br>
              <a:rPr lang="en-US" dirty="0"/>
            </a:br>
            <a:r>
              <a:rPr lang="en-US" dirty="0"/>
              <a:t>Verstehen von netzfernen PV-Systemen mit oder ohne Batteriespeicher</a:t>
            </a:r>
            <a:endParaRPr lang="el-GR" dirty="0"/>
          </a:p>
        </p:txBody>
      </p:sp>
      <p:sp>
        <p:nvSpPr>
          <p:cNvPr id="4" name="TextBox 3"/>
          <p:cNvSpPr txBox="1"/>
          <p:nvPr/>
        </p:nvSpPr>
        <p:spPr>
          <a:xfrm>
            <a:off x="1187624" y="1700808"/>
            <a:ext cx="6048672" cy="369332"/>
          </a:xfrm>
          <a:prstGeom prst="rect">
            <a:avLst/>
          </a:prstGeom>
          <a:noFill/>
        </p:spPr>
        <p:txBody>
          <a:bodyPr wrap="square" rtlCol="0">
            <a:spAutoFit/>
          </a:bodyPr>
          <a:lstStyle/>
          <a:p>
            <a:r>
              <a:rPr lang="en-US" dirty="0"/>
              <a:t> Grundlagen der Batterieauslegung in netzfernen Systemen</a:t>
            </a:r>
          </a:p>
        </p:txBody>
      </p:sp>
      <p:sp>
        <p:nvSpPr>
          <p:cNvPr id="5" name="TextBox 4"/>
          <p:cNvSpPr txBox="1"/>
          <p:nvPr/>
        </p:nvSpPr>
        <p:spPr>
          <a:xfrm>
            <a:off x="755576" y="2420888"/>
            <a:ext cx="7344816" cy="369332"/>
          </a:xfrm>
          <a:prstGeom prst="rect">
            <a:avLst/>
          </a:prstGeom>
          <a:noFill/>
        </p:spPr>
        <p:txBody>
          <a:bodyPr wrap="square" rtlCol="0">
            <a:spAutoFit/>
          </a:bodyPr>
          <a:lstStyle/>
          <a:p>
            <a:r>
              <a:rPr lang="en-US" dirty="0"/>
              <a:t>Auswahl der nominalen Batteriespannung</a:t>
            </a:r>
          </a:p>
        </p:txBody>
      </p:sp>
      <p:sp>
        <p:nvSpPr>
          <p:cNvPr id="2" name="TextBox 1"/>
          <p:cNvSpPr txBox="1"/>
          <p:nvPr/>
        </p:nvSpPr>
        <p:spPr>
          <a:xfrm>
            <a:off x="1187624" y="2924944"/>
            <a:ext cx="6696744" cy="3000821"/>
          </a:xfrm>
          <a:prstGeom prst="rect">
            <a:avLst/>
          </a:prstGeom>
          <a:noFill/>
        </p:spPr>
        <p:txBody>
          <a:bodyPr wrap="square" rtlCol="0">
            <a:spAutoFit/>
          </a:bodyPr>
          <a:lstStyle/>
          <a:p>
            <a:pPr marL="285750" indent="-285750">
              <a:lnSpc>
                <a:spcPct val="150000"/>
              </a:lnSpc>
              <a:buFont typeface="Wingdings" panose="05000000000000000000" pitchFamily="2" charset="2"/>
              <a:buChar char="Ø"/>
            </a:pPr>
            <a:r>
              <a:rPr lang="en-US" dirty="0"/>
              <a:t>Hängt hauptsächlich von der Leistung der Lasten ab.</a:t>
            </a:r>
          </a:p>
          <a:p>
            <a:pPr marL="742950" lvl="1" indent="-285750">
              <a:lnSpc>
                <a:spcPct val="150000"/>
              </a:lnSpc>
              <a:buFont typeface="Wingdings" panose="05000000000000000000" pitchFamily="2" charset="2"/>
              <a:buChar char="Ø"/>
            </a:pPr>
            <a:r>
              <a:rPr lang="en-US" dirty="0"/>
              <a:t>Nehmen wir eine Last mit einer Leistung von 2400 W an.</a:t>
            </a:r>
          </a:p>
          <a:p>
            <a:pPr marL="1200150" lvl="2" indent="-285750">
              <a:lnSpc>
                <a:spcPct val="150000"/>
              </a:lnSpc>
              <a:buFont typeface="Wingdings" panose="05000000000000000000" pitchFamily="2" charset="2"/>
              <a:buChar char="Ø"/>
            </a:pPr>
            <a:r>
              <a:rPr lang="en-US" dirty="0"/>
              <a:t>Strom 50 A entnommen aus einer 48 V Batteriebank</a:t>
            </a:r>
          </a:p>
          <a:p>
            <a:pPr marL="1200150" lvl="2" indent="-285750">
              <a:lnSpc>
                <a:spcPct val="150000"/>
              </a:lnSpc>
              <a:buFont typeface="Wingdings" panose="05000000000000000000" pitchFamily="2" charset="2"/>
              <a:buChar char="Ø"/>
            </a:pPr>
            <a:r>
              <a:rPr lang="en-US" dirty="0"/>
              <a:t>Strom 100 A entnommen aus einer 24 V Batteriebank</a:t>
            </a:r>
          </a:p>
          <a:p>
            <a:pPr marL="1200150" lvl="2" indent="-285750">
              <a:lnSpc>
                <a:spcPct val="150000"/>
              </a:lnSpc>
              <a:buFont typeface="Wingdings" panose="05000000000000000000" pitchFamily="2" charset="2"/>
              <a:buChar char="Ø"/>
            </a:pPr>
            <a:r>
              <a:rPr lang="en-US" dirty="0"/>
              <a:t>Strom 200 A entnommen aus einer 12 V Batteriebank</a:t>
            </a:r>
          </a:p>
          <a:p>
            <a:pPr marL="742950" lvl="1" indent="-285750">
              <a:lnSpc>
                <a:spcPct val="150000"/>
              </a:lnSpc>
              <a:buFont typeface="Wingdings" panose="05000000000000000000" pitchFamily="2" charset="2"/>
              <a:buChar char="Ø"/>
            </a:pPr>
            <a:r>
              <a:rPr lang="en-US" dirty="0"/>
              <a:t>Hohe Ströme führen zu erhöhten ohmschen Verlusten.</a:t>
            </a:r>
          </a:p>
          <a:p>
            <a:pPr marL="742950" lvl="1" indent="-285750">
              <a:lnSpc>
                <a:spcPct val="150000"/>
              </a:lnSpc>
              <a:buFont typeface="Wingdings" panose="05000000000000000000" pitchFamily="2" charset="2"/>
              <a:buChar char="Ø"/>
            </a:pPr>
            <a:endParaRPr lang="en-US" dirty="0"/>
          </a:p>
        </p:txBody>
      </p:sp>
    </p:spTree>
    <p:extLst>
      <p:ext uri="{BB962C8B-B14F-4D97-AF65-F5344CB8AC3E}">
        <p14:creationId xmlns:p14="http://schemas.microsoft.com/office/powerpoint/2010/main" val="17030277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fontScale="90000"/>
          </a:bodyPr>
          <a:lstStyle/>
          <a:p>
            <a:r>
              <a:rPr lang="en-US" dirty="0" err="1"/>
              <a:t>Photovoltaikanlagen</a:t>
            </a:r>
            <a:br>
              <a:rPr lang="en-US" dirty="0"/>
            </a:br>
            <a:r>
              <a:rPr lang="en-US" dirty="0"/>
              <a:t>Verstehen von netzfernen PV-Systemen mit oder ohne Batteriespeicher</a:t>
            </a:r>
            <a:endParaRPr lang="el-GR" dirty="0"/>
          </a:p>
        </p:txBody>
      </p:sp>
      <p:sp>
        <p:nvSpPr>
          <p:cNvPr id="4" name="TextBox 3"/>
          <p:cNvSpPr txBox="1"/>
          <p:nvPr/>
        </p:nvSpPr>
        <p:spPr>
          <a:xfrm>
            <a:off x="1187624" y="1700808"/>
            <a:ext cx="6048672" cy="369332"/>
          </a:xfrm>
          <a:prstGeom prst="rect">
            <a:avLst/>
          </a:prstGeom>
          <a:noFill/>
        </p:spPr>
        <p:txBody>
          <a:bodyPr wrap="square" rtlCol="0">
            <a:spAutoFit/>
          </a:bodyPr>
          <a:lstStyle/>
          <a:p>
            <a:r>
              <a:rPr lang="en-US" dirty="0"/>
              <a:t> Grundlagen der Dimensionierung der PV-Anlage in netzfernen Systemen</a:t>
            </a:r>
          </a:p>
        </p:txBody>
      </p:sp>
      <p:sp>
        <p:nvSpPr>
          <p:cNvPr id="5" name="TextBox 4"/>
          <p:cNvSpPr txBox="1"/>
          <p:nvPr/>
        </p:nvSpPr>
        <p:spPr>
          <a:xfrm>
            <a:off x="755576" y="2420888"/>
            <a:ext cx="7344816" cy="369332"/>
          </a:xfrm>
          <a:prstGeom prst="rect">
            <a:avLst/>
          </a:prstGeom>
          <a:noFill/>
        </p:spPr>
        <p:txBody>
          <a:bodyPr wrap="square" rtlCol="0">
            <a:spAutoFit/>
          </a:bodyPr>
          <a:lstStyle/>
          <a:p>
            <a:r>
              <a:rPr lang="en-US" dirty="0"/>
              <a:t>Dimensionierung von PV-Arrays</a:t>
            </a:r>
          </a:p>
        </p:txBody>
      </p:sp>
      <p:sp>
        <p:nvSpPr>
          <p:cNvPr id="2" name="TextBox 1"/>
          <p:cNvSpPr txBox="1"/>
          <p:nvPr/>
        </p:nvSpPr>
        <p:spPr>
          <a:xfrm>
            <a:off x="1187624" y="2996952"/>
            <a:ext cx="6696744" cy="2957861"/>
          </a:xfrm>
          <a:prstGeom prst="rect">
            <a:avLst/>
          </a:prstGeom>
          <a:noFill/>
        </p:spPr>
        <p:txBody>
          <a:bodyPr wrap="square" rtlCol="0">
            <a:spAutoFit/>
          </a:bodyPr>
          <a:lstStyle/>
          <a:p>
            <a:pPr marL="285750" indent="-285750">
              <a:lnSpc>
                <a:spcPct val="150000"/>
              </a:lnSpc>
              <a:buFont typeface="Wingdings" panose="05000000000000000000" pitchFamily="2" charset="2"/>
              <a:buChar char="Ø"/>
            </a:pPr>
            <a:r>
              <a:rPr lang="en-US" dirty="0"/>
              <a:t>Ermittlung des typischen täglichen Energiebedarfs in kWh</a:t>
            </a:r>
          </a:p>
          <a:p>
            <a:pPr marL="285750" indent="-285750">
              <a:lnSpc>
                <a:spcPct val="150000"/>
              </a:lnSpc>
              <a:buFont typeface="Wingdings" panose="05000000000000000000" pitchFamily="2" charset="2"/>
              <a:buChar char="Ø"/>
            </a:pPr>
            <a:r>
              <a:rPr lang="en-US" dirty="0"/>
              <a:t>Bestimmung der typischen täglichen Sonneneinstrahlung in kWh/m2</a:t>
            </a:r>
          </a:p>
          <a:p>
            <a:pPr marL="285750" indent="-285750">
              <a:lnSpc>
                <a:spcPct val="150000"/>
              </a:lnSpc>
              <a:buFont typeface="Wingdings" panose="05000000000000000000" pitchFamily="2" charset="2"/>
              <a:buChar char="Ø"/>
            </a:pPr>
            <a:r>
              <a:rPr lang="en-US" dirty="0"/>
              <a:t>Ermitteln/Abrechnen verschiedener Verluste</a:t>
            </a:r>
          </a:p>
          <a:p>
            <a:pPr marL="285750" indent="-285750">
              <a:lnSpc>
                <a:spcPct val="150000"/>
              </a:lnSpc>
              <a:buFont typeface="Wingdings" panose="05000000000000000000" pitchFamily="2" charset="2"/>
              <a:buChar char="Ø"/>
            </a:pPr>
            <a:r>
              <a:rPr lang="en-US" dirty="0"/>
              <a:t>Bestimmung der PV-Spitzenleistung</a:t>
            </a:r>
          </a:p>
          <a:p>
            <a:pPr marL="285750" indent="-285750">
              <a:lnSpc>
                <a:spcPct val="150000"/>
              </a:lnSpc>
              <a:buFont typeface="Wingdings" panose="05000000000000000000" pitchFamily="2" charset="2"/>
              <a:buChar char="Ø"/>
            </a:pPr>
            <a:r>
              <a:rPr lang="en-US" dirty="0"/>
              <a:t>Wiederholen Sie die Berechnungen für </a:t>
            </a:r>
            <a:r>
              <a:rPr lang="en-US" dirty="0" err="1"/>
              <a:t>alle</a:t>
            </a:r>
            <a:r>
              <a:rPr lang="en-US" dirty="0"/>
              <a:t> </a:t>
            </a:r>
            <a:r>
              <a:rPr lang="en-US" dirty="0" err="1"/>
              <a:t>Monate</a:t>
            </a:r>
            <a:r>
              <a:rPr lang="en-US" dirty="0"/>
              <a:t> </a:t>
            </a:r>
          </a:p>
          <a:p>
            <a:pPr marL="285750" indent="-285750">
              <a:lnSpc>
                <a:spcPct val="150000"/>
              </a:lnSpc>
              <a:buFont typeface="Wingdings" panose="05000000000000000000" pitchFamily="2" charset="2"/>
              <a:buChar char="Ø"/>
            </a:pPr>
            <a:r>
              <a:rPr lang="en-US" dirty="0"/>
              <a:t>Nehmen Sie die höchste PV-Spitzenleistung aller </a:t>
            </a:r>
            <a:r>
              <a:rPr lang="en-US" dirty="0" err="1"/>
              <a:t>Monate</a:t>
            </a:r>
            <a:r>
              <a:rPr lang="en-US" dirty="0"/>
              <a:t> an</a:t>
            </a:r>
          </a:p>
        </p:txBody>
      </p:sp>
    </p:spTree>
    <p:extLst>
      <p:ext uri="{BB962C8B-B14F-4D97-AF65-F5344CB8AC3E}">
        <p14:creationId xmlns:p14="http://schemas.microsoft.com/office/powerpoint/2010/main" val="42591144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fontScale="90000"/>
          </a:bodyPr>
          <a:lstStyle/>
          <a:p>
            <a:r>
              <a:rPr lang="en-US" dirty="0" err="1"/>
              <a:t>Photovoltaikanlagen</a:t>
            </a:r>
            <a:br>
              <a:rPr lang="en-US" dirty="0"/>
            </a:br>
            <a:r>
              <a:rPr lang="en-US" dirty="0"/>
              <a:t>Verstehen von netzfernen PV-Systemen mit oder ohne Batteriespeicher</a:t>
            </a:r>
            <a:endParaRPr lang="el-GR" dirty="0"/>
          </a:p>
        </p:txBody>
      </p:sp>
      <p:sp>
        <p:nvSpPr>
          <p:cNvPr id="4" name="TextBox 3"/>
          <p:cNvSpPr txBox="1"/>
          <p:nvPr/>
        </p:nvSpPr>
        <p:spPr>
          <a:xfrm>
            <a:off x="1187624" y="1700808"/>
            <a:ext cx="6048672" cy="369332"/>
          </a:xfrm>
          <a:prstGeom prst="rect">
            <a:avLst/>
          </a:prstGeom>
          <a:noFill/>
        </p:spPr>
        <p:txBody>
          <a:bodyPr wrap="square" rtlCol="0">
            <a:spAutoFit/>
          </a:bodyPr>
          <a:lstStyle/>
          <a:p>
            <a:r>
              <a:rPr lang="en-US" dirty="0"/>
              <a:t> Grundlagen der Dimensionierung der PV-Anlage in netzfernen Systemen</a:t>
            </a:r>
          </a:p>
        </p:txBody>
      </p:sp>
      <p:sp>
        <p:nvSpPr>
          <p:cNvPr id="5" name="TextBox 4"/>
          <p:cNvSpPr txBox="1"/>
          <p:nvPr/>
        </p:nvSpPr>
        <p:spPr>
          <a:xfrm>
            <a:off x="755576" y="2420888"/>
            <a:ext cx="7344816" cy="369332"/>
          </a:xfrm>
          <a:prstGeom prst="rect">
            <a:avLst/>
          </a:prstGeom>
          <a:noFill/>
        </p:spPr>
        <p:txBody>
          <a:bodyPr wrap="square" rtlCol="0">
            <a:spAutoFit/>
          </a:bodyPr>
          <a:lstStyle/>
          <a:p>
            <a:r>
              <a:rPr lang="en-US" dirty="0"/>
              <a:t>Dimensionierung von PV-Arrays</a:t>
            </a:r>
          </a:p>
        </p:txBody>
      </p:sp>
      <p:sp>
        <p:nvSpPr>
          <p:cNvPr id="2" name="TextBox 1"/>
          <p:cNvSpPr txBox="1"/>
          <p:nvPr/>
        </p:nvSpPr>
        <p:spPr>
          <a:xfrm>
            <a:off x="1187624" y="2996952"/>
            <a:ext cx="6696744" cy="464871"/>
          </a:xfrm>
          <a:prstGeom prst="rect">
            <a:avLst/>
          </a:prstGeom>
          <a:noFill/>
        </p:spPr>
        <p:txBody>
          <a:bodyPr wrap="square" rtlCol="0">
            <a:spAutoFit/>
          </a:bodyPr>
          <a:lstStyle/>
          <a:p>
            <a:pPr marL="285750" indent="-285750">
              <a:lnSpc>
                <a:spcPct val="150000"/>
              </a:lnSpc>
              <a:buFont typeface="Wingdings" panose="05000000000000000000" pitchFamily="2" charset="2"/>
              <a:buChar char="Ø"/>
            </a:pPr>
            <a:r>
              <a:rPr lang="en-US" dirty="0"/>
              <a:t>Ermittlung des typischen täglichen Energiebedarfs in kWh</a:t>
            </a:r>
          </a:p>
        </p:txBody>
      </p:sp>
      <p:graphicFrame>
        <p:nvGraphicFramePr>
          <p:cNvPr id="3" name="Table 2"/>
          <p:cNvGraphicFramePr>
            <a:graphicFrameLocks noGrp="1"/>
          </p:cNvGraphicFramePr>
          <p:nvPr>
            <p:extLst>
              <p:ext uri="{D42A27DB-BD31-4B8C-83A1-F6EECF244321}">
                <p14:modId xmlns:p14="http://schemas.microsoft.com/office/powerpoint/2010/main" val="1446318010"/>
              </p:ext>
            </p:extLst>
          </p:nvPr>
        </p:nvGraphicFramePr>
        <p:xfrm>
          <a:off x="1691680" y="3477048"/>
          <a:ext cx="5400600" cy="2674581"/>
        </p:xfrm>
        <a:graphic>
          <a:graphicData uri="http://schemas.openxmlformats.org/drawingml/2006/table">
            <a:tbl>
              <a:tblPr firstRow="1" bandRow="1">
                <a:tableStyleId>{5C22544A-7EE6-4342-B048-85BDC9FD1C3A}</a:tableStyleId>
              </a:tblPr>
              <a:tblGrid>
                <a:gridCol w="637937">
                  <a:extLst>
                    <a:ext uri="{9D8B030D-6E8A-4147-A177-3AD203B41FA5}">
                      <a16:colId xmlns:a16="http://schemas.microsoft.com/office/drawing/2014/main" val="20000"/>
                    </a:ext>
                  </a:extLst>
                </a:gridCol>
                <a:gridCol w="956906">
                  <a:extLst>
                    <a:ext uri="{9D8B030D-6E8A-4147-A177-3AD203B41FA5}">
                      <a16:colId xmlns:a16="http://schemas.microsoft.com/office/drawing/2014/main" val="20001"/>
                    </a:ext>
                  </a:extLst>
                </a:gridCol>
                <a:gridCol w="893112">
                  <a:extLst>
                    <a:ext uri="{9D8B030D-6E8A-4147-A177-3AD203B41FA5}">
                      <a16:colId xmlns:a16="http://schemas.microsoft.com/office/drawing/2014/main" val="20002"/>
                    </a:ext>
                  </a:extLst>
                </a:gridCol>
                <a:gridCol w="1275874">
                  <a:extLst>
                    <a:ext uri="{9D8B030D-6E8A-4147-A177-3AD203B41FA5}">
                      <a16:colId xmlns:a16="http://schemas.microsoft.com/office/drawing/2014/main" val="20003"/>
                    </a:ext>
                  </a:extLst>
                </a:gridCol>
                <a:gridCol w="1636771">
                  <a:extLst>
                    <a:ext uri="{9D8B030D-6E8A-4147-A177-3AD203B41FA5}">
                      <a16:colId xmlns:a16="http://schemas.microsoft.com/office/drawing/2014/main" val="20004"/>
                    </a:ext>
                  </a:extLst>
                </a:gridCol>
              </a:tblGrid>
              <a:tr h="588381">
                <a:tc>
                  <a:txBody>
                    <a:bodyPr/>
                    <a:lstStyle/>
                    <a:p>
                      <a:r>
                        <a:rPr lang="en-US" sz="1600" dirty="0"/>
                        <a:t>A/A</a:t>
                      </a:r>
                    </a:p>
                  </a:txBody>
                  <a:tcPr/>
                </a:tc>
                <a:tc>
                  <a:txBody>
                    <a:bodyPr/>
                    <a:lstStyle/>
                    <a:p>
                      <a:r>
                        <a:rPr lang="en-US" sz="1600" dirty="0"/>
                        <a:t>Last (kW)</a:t>
                      </a:r>
                    </a:p>
                  </a:txBody>
                  <a:tcPr/>
                </a:tc>
                <a:tc>
                  <a:txBody>
                    <a:bodyPr/>
                    <a:lstStyle/>
                    <a:p>
                      <a:r>
                        <a:rPr lang="en-US" sz="1600" dirty="0"/>
                        <a:t>Zeit (h)</a:t>
                      </a:r>
                    </a:p>
                  </a:txBody>
                  <a:tcPr/>
                </a:tc>
                <a:tc>
                  <a:txBody>
                    <a:bodyPr/>
                    <a:lstStyle/>
                    <a:p>
                      <a:r>
                        <a:rPr lang="en-US" sz="1600" dirty="0"/>
                        <a:t>Energie</a:t>
                      </a:r>
                      <a:r>
                        <a:rPr lang="en-US" sz="1600" baseline="0" dirty="0"/>
                        <a:t> (kWh)</a:t>
                      </a:r>
                      <a:endParaRPr lang="en-US" sz="1600" dirty="0"/>
                    </a:p>
                  </a:txBody>
                  <a:tcPr/>
                </a:tc>
                <a:tc>
                  <a:txBody>
                    <a:bodyPr/>
                    <a:lstStyle/>
                    <a:p>
                      <a:endParaRPr lang="en-US" sz="1600" dirty="0"/>
                    </a:p>
                  </a:txBody>
                  <a:tcPr/>
                </a:tc>
                <a:extLst>
                  <a:ext uri="{0D108BD9-81ED-4DB2-BD59-A6C34878D82A}">
                    <a16:rowId xmlns:a16="http://schemas.microsoft.com/office/drawing/2014/main" val="10000"/>
                  </a:ext>
                </a:extLst>
              </a:tr>
              <a:tr h="376770">
                <a:tc>
                  <a:txBody>
                    <a:bodyPr/>
                    <a:lstStyle/>
                    <a:p>
                      <a:r>
                        <a:rPr lang="en-US" sz="1600" dirty="0"/>
                        <a:t>1</a:t>
                      </a:r>
                    </a:p>
                  </a:txBody>
                  <a:tcPr/>
                </a:tc>
                <a:tc>
                  <a:txBody>
                    <a:bodyPr/>
                    <a:lstStyle/>
                    <a:p>
                      <a:r>
                        <a:rPr lang="en-US" sz="1600" dirty="0"/>
                        <a:t>1.5</a:t>
                      </a:r>
                    </a:p>
                  </a:txBody>
                  <a:tcPr/>
                </a:tc>
                <a:tc>
                  <a:txBody>
                    <a:bodyPr/>
                    <a:lstStyle/>
                    <a:p>
                      <a:r>
                        <a:rPr lang="en-US" sz="1600" dirty="0"/>
                        <a:t>2.0</a:t>
                      </a:r>
                    </a:p>
                  </a:txBody>
                  <a:tcPr/>
                </a:tc>
                <a:tc>
                  <a:txBody>
                    <a:bodyPr/>
                    <a:lstStyle/>
                    <a:p>
                      <a:r>
                        <a:rPr lang="en-US" sz="1600" dirty="0"/>
                        <a:t>3.0</a:t>
                      </a:r>
                    </a:p>
                  </a:txBody>
                  <a:tcPr/>
                </a:tc>
                <a:tc>
                  <a:txBody>
                    <a:bodyPr/>
                    <a:lstStyle/>
                    <a:p>
                      <a:endParaRPr lang="en-US" sz="1600"/>
                    </a:p>
                  </a:txBody>
                  <a:tcPr/>
                </a:tc>
                <a:extLst>
                  <a:ext uri="{0D108BD9-81ED-4DB2-BD59-A6C34878D82A}">
                    <a16:rowId xmlns:a16="http://schemas.microsoft.com/office/drawing/2014/main" val="10001"/>
                  </a:ext>
                </a:extLst>
              </a:tr>
              <a:tr h="376770">
                <a:tc>
                  <a:txBody>
                    <a:bodyPr/>
                    <a:lstStyle/>
                    <a:p>
                      <a:r>
                        <a:rPr lang="en-US" sz="1600" dirty="0"/>
                        <a:t>2</a:t>
                      </a:r>
                    </a:p>
                  </a:txBody>
                  <a:tcPr/>
                </a:tc>
                <a:tc>
                  <a:txBody>
                    <a:bodyPr/>
                    <a:lstStyle/>
                    <a:p>
                      <a:r>
                        <a:rPr lang="en-US" sz="1600" dirty="0"/>
                        <a:t>0.8</a:t>
                      </a:r>
                    </a:p>
                  </a:txBody>
                  <a:tcPr/>
                </a:tc>
                <a:tc>
                  <a:txBody>
                    <a:bodyPr/>
                    <a:lstStyle/>
                    <a:p>
                      <a:r>
                        <a:rPr lang="en-US" sz="1600" dirty="0"/>
                        <a:t>0.5</a:t>
                      </a:r>
                    </a:p>
                  </a:txBody>
                  <a:tcPr/>
                </a:tc>
                <a:tc>
                  <a:txBody>
                    <a:bodyPr/>
                    <a:lstStyle/>
                    <a:p>
                      <a:r>
                        <a:rPr lang="en-US" sz="1600" dirty="0"/>
                        <a:t>0.4</a:t>
                      </a:r>
                    </a:p>
                  </a:txBody>
                  <a:tcPr/>
                </a:tc>
                <a:tc>
                  <a:txBody>
                    <a:bodyPr/>
                    <a:lstStyle/>
                    <a:p>
                      <a:endParaRPr lang="en-US" sz="1600"/>
                    </a:p>
                  </a:txBody>
                  <a:tcPr/>
                </a:tc>
                <a:extLst>
                  <a:ext uri="{0D108BD9-81ED-4DB2-BD59-A6C34878D82A}">
                    <a16:rowId xmlns:a16="http://schemas.microsoft.com/office/drawing/2014/main" val="10002"/>
                  </a:ext>
                </a:extLst>
              </a:tr>
              <a:tr h="376770">
                <a:tc>
                  <a:txBody>
                    <a:bodyPr/>
                    <a:lstStyle/>
                    <a:p>
                      <a:r>
                        <a:rPr lang="en-US" sz="1600" dirty="0"/>
                        <a:t>3</a:t>
                      </a:r>
                    </a:p>
                  </a:txBody>
                  <a:tcPr/>
                </a:tc>
                <a:tc>
                  <a:txBody>
                    <a:bodyPr/>
                    <a:lstStyle/>
                    <a:p>
                      <a:r>
                        <a:rPr lang="en-US" sz="1600" dirty="0"/>
                        <a:t>1.0</a:t>
                      </a:r>
                    </a:p>
                  </a:txBody>
                  <a:tcPr/>
                </a:tc>
                <a:tc>
                  <a:txBody>
                    <a:bodyPr/>
                    <a:lstStyle/>
                    <a:p>
                      <a:r>
                        <a:rPr lang="en-US" sz="1600" dirty="0"/>
                        <a:t>1.5</a:t>
                      </a:r>
                    </a:p>
                  </a:txBody>
                  <a:tcPr/>
                </a:tc>
                <a:tc>
                  <a:txBody>
                    <a:bodyPr/>
                    <a:lstStyle/>
                    <a:p>
                      <a:r>
                        <a:rPr lang="en-US" sz="1600" dirty="0"/>
                        <a:t>1.5</a:t>
                      </a:r>
                    </a:p>
                  </a:txBody>
                  <a:tcPr/>
                </a:tc>
                <a:tc>
                  <a:txBody>
                    <a:bodyPr/>
                    <a:lstStyle/>
                    <a:p>
                      <a:endParaRPr lang="en-US" sz="1600"/>
                    </a:p>
                  </a:txBody>
                  <a:tcPr/>
                </a:tc>
                <a:extLst>
                  <a:ext uri="{0D108BD9-81ED-4DB2-BD59-A6C34878D82A}">
                    <a16:rowId xmlns:a16="http://schemas.microsoft.com/office/drawing/2014/main" val="10003"/>
                  </a:ext>
                </a:extLst>
              </a:tr>
              <a:tr h="376770">
                <a:tc>
                  <a:txBody>
                    <a:bodyPr/>
                    <a:lstStyle/>
                    <a:p>
                      <a:endParaRPr lang="en-US" sz="1600"/>
                    </a:p>
                  </a:txBody>
                  <a:tcPr/>
                </a:tc>
                <a:tc>
                  <a:txBody>
                    <a:bodyPr/>
                    <a:lstStyle/>
                    <a:p>
                      <a:endParaRPr lang="en-US" sz="1600"/>
                    </a:p>
                  </a:txBody>
                  <a:tcPr/>
                </a:tc>
                <a:tc>
                  <a:txBody>
                    <a:bodyPr/>
                    <a:lstStyle/>
                    <a:p>
                      <a:endParaRPr lang="en-US" sz="1600" dirty="0"/>
                    </a:p>
                  </a:txBody>
                  <a:tcPr/>
                </a:tc>
                <a:tc>
                  <a:txBody>
                    <a:bodyPr/>
                    <a:lstStyle/>
                    <a:p>
                      <a:endParaRPr lang="en-US" sz="1600"/>
                    </a:p>
                  </a:txBody>
                  <a:tcPr/>
                </a:tc>
                <a:tc>
                  <a:txBody>
                    <a:bodyPr/>
                    <a:lstStyle/>
                    <a:p>
                      <a:endParaRPr lang="en-US" sz="1600" dirty="0"/>
                    </a:p>
                  </a:txBody>
                  <a:tcPr/>
                </a:tc>
                <a:extLst>
                  <a:ext uri="{0D108BD9-81ED-4DB2-BD59-A6C34878D82A}">
                    <a16:rowId xmlns:a16="http://schemas.microsoft.com/office/drawing/2014/main" val="10004"/>
                  </a:ext>
                </a:extLst>
              </a:tr>
              <a:tr h="376770">
                <a:tc>
                  <a:txBody>
                    <a:bodyPr/>
                    <a:lstStyle/>
                    <a:p>
                      <a:r>
                        <a:rPr lang="en-US" sz="1600" dirty="0"/>
                        <a:t>Gesamt</a:t>
                      </a:r>
                    </a:p>
                  </a:txBody>
                  <a:tcPr/>
                </a:tc>
                <a:tc>
                  <a:txBody>
                    <a:bodyPr/>
                    <a:lstStyle/>
                    <a:p>
                      <a:r>
                        <a:rPr lang="en-US" sz="1600" dirty="0"/>
                        <a:t>…… </a:t>
                      </a:r>
                    </a:p>
                  </a:txBody>
                  <a:tcPr/>
                </a:tc>
                <a:tc>
                  <a:txBody>
                    <a:bodyPr/>
                    <a:lstStyle/>
                    <a:p>
                      <a:endParaRPr lang="en-US" sz="1600" dirty="0"/>
                    </a:p>
                  </a:txBody>
                  <a:tcPr/>
                </a:tc>
                <a:tc>
                  <a:txBody>
                    <a:bodyPr/>
                    <a:lstStyle/>
                    <a:p>
                      <a:r>
                        <a:rPr lang="en-US" sz="1600" dirty="0"/>
                        <a:t>…… ..</a:t>
                      </a:r>
                    </a:p>
                  </a:txBody>
                  <a:tcPr/>
                </a:tc>
                <a:tc>
                  <a:txBody>
                    <a:bodyPr/>
                    <a:lstStyle/>
                    <a:p>
                      <a:endParaRPr lang="en-US" sz="1600" dirty="0"/>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3145271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b="1" dirty="0"/>
              <a:t>Modulziele</a:t>
            </a:r>
            <a:endParaRPr lang="el-GR" b="1" dirty="0"/>
          </a:p>
        </p:txBody>
      </p:sp>
      <p:sp>
        <p:nvSpPr>
          <p:cNvPr id="9" name="Content Placeholder 8"/>
          <p:cNvSpPr>
            <a:spLocks noGrp="1"/>
          </p:cNvSpPr>
          <p:nvPr>
            <p:ph idx="1"/>
          </p:nvPr>
        </p:nvSpPr>
        <p:spPr>
          <a:xfrm>
            <a:off x="261758" y="1628774"/>
            <a:ext cx="8280000" cy="4248225"/>
          </a:xfrm>
        </p:spPr>
        <p:txBody>
          <a:bodyPr>
            <a:noAutofit/>
          </a:bodyPr>
          <a:lstStyle/>
          <a:p>
            <a:pPr marL="0" indent="0" algn="just">
              <a:buNone/>
            </a:pPr>
            <a:endParaRPr lang="en-US" dirty="0">
              <a:latin typeface="+mj-lt"/>
              <a:cs typeface="Arial" pitchFamily="34" charset="0"/>
            </a:endParaRPr>
          </a:p>
          <a:p>
            <a:pPr marL="0" indent="0" algn="just">
              <a:buNone/>
            </a:pPr>
            <a:r>
              <a:rPr lang="en-US" dirty="0">
                <a:latin typeface="+mj-lt"/>
                <a:cs typeface="Arial" pitchFamily="34" charset="0"/>
              </a:rPr>
              <a:t>Am Ende dieser Einheit </a:t>
            </a:r>
            <a:r>
              <a:rPr lang="en-US" dirty="0" err="1">
                <a:latin typeface="+mj-lt"/>
                <a:cs typeface="Arial" pitchFamily="34" charset="0"/>
              </a:rPr>
              <a:t>werden</a:t>
            </a:r>
            <a:r>
              <a:rPr lang="en-US" dirty="0">
                <a:latin typeface="+mj-lt"/>
                <a:cs typeface="Arial" pitchFamily="34" charset="0"/>
              </a:rPr>
              <a:t> Sie:</a:t>
            </a:r>
          </a:p>
          <a:p>
            <a:pPr marL="0" indent="0" algn="just">
              <a:buNone/>
            </a:pPr>
            <a:endParaRPr lang="en-US" sz="1600" dirty="0">
              <a:latin typeface="Arial" pitchFamily="34" charset="0"/>
              <a:cs typeface="Arial" pitchFamily="34" charset="0"/>
            </a:endParaRPr>
          </a:p>
          <a:p>
            <a:pPr lvl="1">
              <a:buFont typeface="+mj-lt"/>
              <a:buAutoNum type="arabicPeriod"/>
            </a:pPr>
            <a:r>
              <a:rPr lang="en-US" b="1" dirty="0"/>
              <a:t>die Grundlagen von Batteriewechselrichtern verstehen </a:t>
            </a:r>
          </a:p>
          <a:p>
            <a:pPr lvl="1">
              <a:buFont typeface="+mj-lt"/>
              <a:buAutoNum type="arabicPeriod"/>
            </a:pPr>
            <a:r>
              <a:rPr lang="en-US" b="1" dirty="0"/>
              <a:t>die Speicherung in </a:t>
            </a:r>
            <a:r>
              <a:rPr lang="en-US" b="1" dirty="0" err="1"/>
              <a:t>netzfernen</a:t>
            </a:r>
            <a:r>
              <a:rPr lang="en-US" b="1" dirty="0"/>
              <a:t> </a:t>
            </a:r>
            <a:r>
              <a:rPr lang="en-US" b="1" dirty="0" err="1"/>
              <a:t>Systemen</a:t>
            </a:r>
            <a:r>
              <a:rPr lang="en-US" b="1" dirty="0"/>
              <a:t> verstehen</a:t>
            </a:r>
          </a:p>
          <a:p>
            <a:pPr lvl="1">
              <a:buFont typeface="+mj-lt"/>
              <a:buAutoNum type="arabicPeriod"/>
            </a:pPr>
            <a:r>
              <a:rPr lang="en-US" b="1" dirty="0"/>
              <a:t>die </a:t>
            </a:r>
            <a:r>
              <a:rPr lang="en-US" b="1" dirty="0" err="1"/>
              <a:t>Batteriegrößenbestimmung</a:t>
            </a:r>
            <a:r>
              <a:rPr lang="en-US" b="1" dirty="0"/>
              <a:t> in </a:t>
            </a:r>
            <a:r>
              <a:rPr lang="en-US" b="1" dirty="0" err="1"/>
              <a:t>netzfernen</a:t>
            </a:r>
            <a:r>
              <a:rPr lang="en-US" b="1" dirty="0"/>
              <a:t> </a:t>
            </a:r>
            <a:r>
              <a:rPr lang="en-US" b="1" dirty="0" err="1"/>
              <a:t>Systemen</a:t>
            </a:r>
            <a:r>
              <a:rPr lang="en-US" b="1" dirty="0"/>
              <a:t> verstehen</a:t>
            </a:r>
          </a:p>
          <a:p>
            <a:pPr lvl="1">
              <a:buFont typeface="+mj-lt"/>
              <a:buAutoNum type="arabicPeriod"/>
            </a:pPr>
            <a:r>
              <a:rPr lang="en-US" b="1" dirty="0"/>
              <a:t>die </a:t>
            </a:r>
            <a:r>
              <a:rPr lang="en-US" b="1" dirty="0" err="1"/>
              <a:t>Dimensionierung</a:t>
            </a:r>
            <a:r>
              <a:rPr lang="en-US" b="1" dirty="0"/>
              <a:t> von PV-Anlagen in </a:t>
            </a:r>
            <a:r>
              <a:rPr lang="en-US" b="1" dirty="0" err="1"/>
              <a:t>netzfernen</a:t>
            </a:r>
            <a:r>
              <a:rPr lang="en-US" b="1" dirty="0"/>
              <a:t> </a:t>
            </a:r>
            <a:r>
              <a:rPr lang="en-US" b="1" dirty="0" err="1"/>
              <a:t>Systemen</a:t>
            </a:r>
            <a:r>
              <a:rPr lang="en-US" b="1" dirty="0"/>
              <a:t> verstehen</a:t>
            </a:r>
          </a:p>
          <a:p>
            <a:pPr lvl="1">
              <a:buFont typeface="+mj-lt"/>
              <a:buAutoNum type="arabicPeriod"/>
            </a:pPr>
            <a:r>
              <a:rPr lang="en-US" b="1" dirty="0"/>
              <a:t>in der Lage sein, </a:t>
            </a:r>
            <a:r>
              <a:rPr lang="en-US" b="1" dirty="0" err="1"/>
              <a:t>eine</a:t>
            </a:r>
            <a:r>
              <a:rPr lang="en-US" b="1" dirty="0"/>
              <a:t> </a:t>
            </a:r>
            <a:r>
              <a:rPr lang="en-US" b="1" dirty="0" err="1"/>
              <a:t>netzunabhängige</a:t>
            </a:r>
            <a:r>
              <a:rPr lang="en-US" b="1" dirty="0"/>
              <a:t> PV-Anlage </a:t>
            </a:r>
            <a:r>
              <a:rPr lang="en-US" b="1" dirty="0" err="1"/>
              <a:t>zu</a:t>
            </a:r>
            <a:r>
              <a:rPr lang="en-US" b="1" dirty="0"/>
              <a:t> </a:t>
            </a:r>
            <a:r>
              <a:rPr lang="en-US" b="1" dirty="0" err="1"/>
              <a:t>konfigurieren</a:t>
            </a:r>
            <a:endParaRPr lang="en-US" b="1" dirty="0"/>
          </a:p>
        </p:txBody>
      </p:sp>
    </p:spTree>
    <p:extLst>
      <p:ext uri="{BB962C8B-B14F-4D97-AF65-F5344CB8AC3E}">
        <p14:creationId xmlns:p14="http://schemas.microsoft.com/office/powerpoint/2010/main" val="42298050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fontScale="90000"/>
          </a:bodyPr>
          <a:lstStyle/>
          <a:p>
            <a:r>
              <a:rPr lang="en-US" dirty="0" err="1"/>
              <a:t>Photovoltaikanlagen</a:t>
            </a:r>
            <a:br>
              <a:rPr lang="en-US" dirty="0"/>
            </a:br>
            <a:r>
              <a:rPr lang="en-US" dirty="0"/>
              <a:t>Verstehen von netzfernen PV-Systemen mit oder ohne Batteriespeicher</a:t>
            </a:r>
            <a:endParaRPr lang="el-GR" dirty="0"/>
          </a:p>
        </p:txBody>
      </p:sp>
      <p:sp>
        <p:nvSpPr>
          <p:cNvPr id="4" name="TextBox 3"/>
          <p:cNvSpPr txBox="1"/>
          <p:nvPr/>
        </p:nvSpPr>
        <p:spPr>
          <a:xfrm>
            <a:off x="1187624" y="1700808"/>
            <a:ext cx="6048672" cy="369332"/>
          </a:xfrm>
          <a:prstGeom prst="rect">
            <a:avLst/>
          </a:prstGeom>
          <a:noFill/>
        </p:spPr>
        <p:txBody>
          <a:bodyPr wrap="square" rtlCol="0">
            <a:spAutoFit/>
          </a:bodyPr>
          <a:lstStyle/>
          <a:p>
            <a:r>
              <a:rPr lang="en-US" dirty="0"/>
              <a:t> Grundlagen der Dimensionierung der PV-Anlage in netzfernen Systemen</a:t>
            </a:r>
          </a:p>
        </p:txBody>
      </p:sp>
      <p:sp>
        <p:nvSpPr>
          <p:cNvPr id="5" name="TextBox 4"/>
          <p:cNvSpPr txBox="1"/>
          <p:nvPr/>
        </p:nvSpPr>
        <p:spPr>
          <a:xfrm>
            <a:off x="755576" y="2420888"/>
            <a:ext cx="7344816" cy="369332"/>
          </a:xfrm>
          <a:prstGeom prst="rect">
            <a:avLst/>
          </a:prstGeom>
          <a:noFill/>
        </p:spPr>
        <p:txBody>
          <a:bodyPr wrap="square" rtlCol="0">
            <a:spAutoFit/>
          </a:bodyPr>
          <a:lstStyle/>
          <a:p>
            <a:r>
              <a:rPr lang="en-US" dirty="0"/>
              <a:t>Dimensionierung von PV-Arrays</a:t>
            </a:r>
          </a:p>
        </p:txBody>
      </p:sp>
      <p:sp>
        <p:nvSpPr>
          <p:cNvPr id="2" name="TextBox 1"/>
          <p:cNvSpPr txBox="1"/>
          <p:nvPr/>
        </p:nvSpPr>
        <p:spPr>
          <a:xfrm>
            <a:off x="1187624" y="2996952"/>
            <a:ext cx="6696744" cy="1338828"/>
          </a:xfrm>
          <a:prstGeom prst="rect">
            <a:avLst/>
          </a:prstGeom>
          <a:noFill/>
        </p:spPr>
        <p:txBody>
          <a:bodyPr wrap="square" rtlCol="0">
            <a:spAutoFit/>
          </a:bodyPr>
          <a:lstStyle/>
          <a:p>
            <a:pPr marL="285750" indent="-285750">
              <a:lnSpc>
                <a:spcPct val="150000"/>
              </a:lnSpc>
              <a:buFont typeface="Wingdings" panose="05000000000000000000" pitchFamily="2" charset="2"/>
              <a:buChar char="Ø"/>
            </a:pPr>
            <a:r>
              <a:rPr lang="en-US" dirty="0"/>
              <a:t>Bestimmen Sie die Leistung jeder Last in W oder kW.</a:t>
            </a:r>
          </a:p>
          <a:p>
            <a:pPr marL="742950" lvl="1" indent="-285750">
              <a:lnSpc>
                <a:spcPct val="150000"/>
              </a:lnSpc>
              <a:buFont typeface="Wingdings" panose="05000000000000000000" pitchFamily="2" charset="2"/>
              <a:buChar char="Ø"/>
            </a:pPr>
            <a:r>
              <a:rPr lang="en-US" dirty="0"/>
              <a:t>Erforderliche Informationen für die Wechselrichterauswahl</a:t>
            </a:r>
          </a:p>
          <a:p>
            <a:pPr marL="742950" lvl="1" indent="-285750">
              <a:lnSpc>
                <a:spcPct val="150000"/>
              </a:lnSpc>
              <a:buFont typeface="Wingdings" panose="05000000000000000000" pitchFamily="2" charset="2"/>
              <a:buChar char="Ø"/>
            </a:pPr>
            <a:r>
              <a:rPr lang="en-US" dirty="0"/>
              <a:t>Erforderliche Informationen für den Backup-Generator</a:t>
            </a:r>
          </a:p>
        </p:txBody>
      </p:sp>
    </p:spTree>
    <p:extLst>
      <p:ext uri="{BB962C8B-B14F-4D97-AF65-F5344CB8AC3E}">
        <p14:creationId xmlns:p14="http://schemas.microsoft.com/office/powerpoint/2010/main" val="5353172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fontScale="90000"/>
          </a:bodyPr>
          <a:lstStyle/>
          <a:p>
            <a:r>
              <a:rPr lang="en-US" dirty="0" err="1"/>
              <a:t>Photovoltaikanlagen</a:t>
            </a:r>
            <a:br>
              <a:rPr lang="en-US" dirty="0"/>
            </a:br>
            <a:r>
              <a:rPr lang="en-US" dirty="0"/>
              <a:t>Verstehen von netzfernen PV-Systemen mit oder ohne Batteriespeicher</a:t>
            </a:r>
            <a:endParaRPr lang="el-GR" dirty="0"/>
          </a:p>
        </p:txBody>
      </p:sp>
      <p:sp>
        <p:nvSpPr>
          <p:cNvPr id="4" name="TextBox 3"/>
          <p:cNvSpPr txBox="1"/>
          <p:nvPr/>
        </p:nvSpPr>
        <p:spPr>
          <a:xfrm>
            <a:off x="1187624" y="1700808"/>
            <a:ext cx="6048672" cy="369332"/>
          </a:xfrm>
          <a:prstGeom prst="rect">
            <a:avLst/>
          </a:prstGeom>
          <a:noFill/>
        </p:spPr>
        <p:txBody>
          <a:bodyPr wrap="square" rtlCol="0">
            <a:spAutoFit/>
          </a:bodyPr>
          <a:lstStyle/>
          <a:p>
            <a:r>
              <a:rPr lang="en-US" dirty="0"/>
              <a:t> Grundlagen der Dimensionierung der PV-Anlage in netzfernen Systemen</a:t>
            </a:r>
          </a:p>
        </p:txBody>
      </p:sp>
      <p:sp>
        <p:nvSpPr>
          <p:cNvPr id="5" name="TextBox 4"/>
          <p:cNvSpPr txBox="1"/>
          <p:nvPr/>
        </p:nvSpPr>
        <p:spPr>
          <a:xfrm>
            <a:off x="755576" y="2420888"/>
            <a:ext cx="7344816" cy="369332"/>
          </a:xfrm>
          <a:prstGeom prst="rect">
            <a:avLst/>
          </a:prstGeom>
          <a:noFill/>
        </p:spPr>
        <p:txBody>
          <a:bodyPr wrap="square" rtlCol="0">
            <a:spAutoFit/>
          </a:bodyPr>
          <a:lstStyle/>
          <a:p>
            <a:r>
              <a:rPr lang="en-US" dirty="0"/>
              <a:t>Nützliche Daten: Elektrische Eigenschaften von PV-Modulen</a:t>
            </a:r>
          </a:p>
        </p:txBody>
      </p:sp>
      <p:sp>
        <p:nvSpPr>
          <p:cNvPr id="2" name="TextBox 1"/>
          <p:cNvSpPr txBox="1"/>
          <p:nvPr/>
        </p:nvSpPr>
        <p:spPr>
          <a:xfrm>
            <a:off x="1187624" y="2996952"/>
            <a:ext cx="6696744" cy="1754326"/>
          </a:xfrm>
          <a:prstGeom prst="rect">
            <a:avLst/>
          </a:prstGeom>
          <a:noFill/>
        </p:spPr>
        <p:txBody>
          <a:bodyPr wrap="square" rtlCol="0">
            <a:spAutoFit/>
          </a:bodyPr>
          <a:lstStyle/>
          <a:p>
            <a:pPr marL="285750" indent="-285750">
              <a:lnSpc>
                <a:spcPct val="150000"/>
              </a:lnSpc>
              <a:buFont typeface="Wingdings" panose="05000000000000000000" pitchFamily="2" charset="2"/>
              <a:buChar char="Ø"/>
            </a:pPr>
            <a:r>
              <a:rPr lang="en-US" dirty="0"/>
              <a:t>Maximale Leistungsspannung des PV-Moduls</a:t>
            </a:r>
          </a:p>
          <a:p>
            <a:pPr marL="285750" indent="-285750">
              <a:lnSpc>
                <a:spcPct val="150000"/>
              </a:lnSpc>
              <a:buFont typeface="Wingdings" panose="05000000000000000000" pitchFamily="2" charset="2"/>
              <a:buChar char="Ø"/>
            </a:pPr>
            <a:r>
              <a:rPr lang="en-US" dirty="0"/>
              <a:t>PV-Modul maximaler Leistungsstrom</a:t>
            </a:r>
          </a:p>
          <a:p>
            <a:pPr marL="285750" indent="-285750">
              <a:lnSpc>
                <a:spcPct val="150000"/>
              </a:lnSpc>
              <a:buFont typeface="Wingdings" panose="05000000000000000000" pitchFamily="2" charset="2"/>
              <a:buChar char="Ø"/>
            </a:pPr>
            <a:r>
              <a:rPr lang="en-US" dirty="0"/>
              <a:t>PV-Modul maximale Leistung Leerlaufspannung</a:t>
            </a:r>
          </a:p>
          <a:p>
            <a:pPr marL="285750" indent="-285750">
              <a:lnSpc>
                <a:spcPct val="150000"/>
              </a:lnSpc>
              <a:buFont typeface="Wingdings" panose="05000000000000000000" pitchFamily="2" charset="2"/>
              <a:buChar char="Ø"/>
            </a:pPr>
            <a:r>
              <a:rPr lang="en-US" dirty="0"/>
              <a:t>PV-Modul Maximalleistung Kurzschlussstrom</a:t>
            </a:r>
          </a:p>
        </p:txBody>
      </p:sp>
      <p:sp>
        <p:nvSpPr>
          <p:cNvPr id="6" name="TextBox 5"/>
          <p:cNvSpPr txBox="1"/>
          <p:nvPr/>
        </p:nvSpPr>
        <p:spPr>
          <a:xfrm>
            <a:off x="1907704" y="4958010"/>
            <a:ext cx="5184576" cy="923330"/>
          </a:xfrm>
          <a:prstGeom prst="rect">
            <a:avLst/>
          </a:prstGeom>
          <a:noFill/>
        </p:spPr>
        <p:txBody>
          <a:bodyPr wrap="square" rtlCol="0">
            <a:spAutoFit/>
          </a:bodyPr>
          <a:lstStyle/>
          <a:p>
            <a:pPr marL="285750" indent="-285750">
              <a:lnSpc>
                <a:spcPct val="150000"/>
              </a:lnSpc>
              <a:buFont typeface="Wingdings" panose="05000000000000000000" pitchFamily="2" charset="2"/>
              <a:buChar char="Ø"/>
            </a:pPr>
            <a:r>
              <a:rPr lang="en-US" dirty="0"/>
              <a:t>Anzahl der Module in Reihe und parallel bestimmen</a:t>
            </a:r>
          </a:p>
          <a:p>
            <a:pPr marL="285750" indent="-285750">
              <a:lnSpc>
                <a:spcPct val="150000"/>
              </a:lnSpc>
              <a:buFont typeface="Wingdings" panose="05000000000000000000" pitchFamily="2" charset="2"/>
              <a:buChar char="Ø"/>
            </a:pPr>
            <a:r>
              <a:rPr lang="en-US" dirty="0"/>
              <a:t>Querschnitt der Kabel bestimmen </a:t>
            </a:r>
          </a:p>
        </p:txBody>
      </p:sp>
    </p:spTree>
    <p:extLst>
      <p:ext uri="{BB962C8B-B14F-4D97-AF65-F5344CB8AC3E}">
        <p14:creationId xmlns:p14="http://schemas.microsoft.com/office/powerpoint/2010/main" val="19952597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fontScale="90000"/>
          </a:bodyPr>
          <a:lstStyle/>
          <a:p>
            <a:r>
              <a:rPr lang="en-US" dirty="0" err="1"/>
              <a:t>Photovoltaikanlagen</a:t>
            </a:r>
            <a:br>
              <a:rPr lang="en-US" dirty="0"/>
            </a:br>
            <a:r>
              <a:rPr lang="en-US" dirty="0"/>
              <a:t>Verstehen von netzfernen PV-Systemen mit oder ohne Batteriespeicher</a:t>
            </a:r>
            <a:endParaRPr lang="el-GR" dirty="0"/>
          </a:p>
        </p:txBody>
      </p:sp>
      <p:sp>
        <p:nvSpPr>
          <p:cNvPr id="4" name="TextBox 3"/>
          <p:cNvSpPr txBox="1"/>
          <p:nvPr/>
        </p:nvSpPr>
        <p:spPr>
          <a:xfrm>
            <a:off x="1187624" y="1700808"/>
            <a:ext cx="6048672" cy="369332"/>
          </a:xfrm>
          <a:prstGeom prst="rect">
            <a:avLst/>
          </a:prstGeom>
          <a:noFill/>
        </p:spPr>
        <p:txBody>
          <a:bodyPr wrap="square" rtlCol="0">
            <a:spAutoFit/>
          </a:bodyPr>
          <a:lstStyle/>
          <a:p>
            <a:r>
              <a:rPr lang="en-US" dirty="0"/>
              <a:t> Grundlagen der Dimensionierung der PV-Anlage in netzfernen Systemen</a:t>
            </a:r>
          </a:p>
        </p:txBody>
      </p:sp>
      <p:sp>
        <p:nvSpPr>
          <p:cNvPr id="5" name="TextBox 4"/>
          <p:cNvSpPr txBox="1"/>
          <p:nvPr/>
        </p:nvSpPr>
        <p:spPr>
          <a:xfrm>
            <a:off x="755576" y="2420888"/>
            <a:ext cx="7344816" cy="369332"/>
          </a:xfrm>
          <a:prstGeom prst="rect">
            <a:avLst/>
          </a:prstGeom>
          <a:noFill/>
        </p:spPr>
        <p:txBody>
          <a:bodyPr wrap="square" rtlCol="0">
            <a:spAutoFit/>
          </a:bodyPr>
          <a:lstStyle/>
          <a:p>
            <a:r>
              <a:rPr lang="en-US" dirty="0"/>
              <a:t>Nützliche Daten: Geometrische Abmessungen der PV-Module</a:t>
            </a:r>
          </a:p>
        </p:txBody>
      </p:sp>
      <p:sp>
        <p:nvSpPr>
          <p:cNvPr id="2" name="TextBox 1"/>
          <p:cNvSpPr txBox="1"/>
          <p:nvPr/>
        </p:nvSpPr>
        <p:spPr>
          <a:xfrm>
            <a:off x="1187624" y="3212976"/>
            <a:ext cx="6696744" cy="923330"/>
          </a:xfrm>
          <a:prstGeom prst="rect">
            <a:avLst/>
          </a:prstGeom>
          <a:noFill/>
        </p:spPr>
        <p:txBody>
          <a:bodyPr wrap="square" rtlCol="0">
            <a:spAutoFit/>
          </a:bodyPr>
          <a:lstStyle/>
          <a:p>
            <a:pPr marL="285750" indent="-285750">
              <a:lnSpc>
                <a:spcPct val="150000"/>
              </a:lnSpc>
              <a:buFont typeface="Wingdings" panose="05000000000000000000" pitchFamily="2" charset="2"/>
              <a:buChar char="Ø"/>
            </a:pPr>
            <a:r>
              <a:rPr lang="en-US" dirty="0"/>
              <a:t>PV-Modul Länge (Außenmaße)</a:t>
            </a:r>
          </a:p>
          <a:p>
            <a:pPr marL="285750" indent="-285750">
              <a:lnSpc>
                <a:spcPct val="150000"/>
              </a:lnSpc>
              <a:buFont typeface="Wingdings" panose="05000000000000000000" pitchFamily="2" charset="2"/>
              <a:buChar char="Ø"/>
            </a:pPr>
            <a:r>
              <a:rPr lang="en-US" dirty="0"/>
              <a:t>PV-Modulbreite (Außenmaße)</a:t>
            </a:r>
          </a:p>
        </p:txBody>
      </p:sp>
      <p:sp>
        <p:nvSpPr>
          <p:cNvPr id="6" name="TextBox 5"/>
          <p:cNvSpPr txBox="1"/>
          <p:nvPr/>
        </p:nvSpPr>
        <p:spPr>
          <a:xfrm>
            <a:off x="1619672" y="4559062"/>
            <a:ext cx="5832648" cy="1295868"/>
          </a:xfrm>
          <a:prstGeom prst="rect">
            <a:avLst/>
          </a:prstGeom>
          <a:noFill/>
        </p:spPr>
        <p:txBody>
          <a:bodyPr wrap="square" rtlCol="0">
            <a:spAutoFit/>
          </a:bodyPr>
          <a:lstStyle/>
          <a:p>
            <a:pPr marL="285750" indent="-285750">
              <a:lnSpc>
                <a:spcPct val="150000"/>
              </a:lnSpc>
              <a:buFont typeface="Wingdings" panose="05000000000000000000" pitchFamily="2" charset="2"/>
              <a:buChar char="Ø"/>
            </a:pPr>
            <a:r>
              <a:rPr lang="en-US" dirty="0"/>
              <a:t>Bestimmen Sie, wie die Module montiert </a:t>
            </a:r>
            <a:r>
              <a:rPr lang="en-US" dirty="0" err="1"/>
              <a:t>werden</a:t>
            </a:r>
            <a:r>
              <a:rPr lang="en-US" dirty="0"/>
              <a:t> </a:t>
            </a:r>
            <a:r>
              <a:rPr lang="en-US" dirty="0" err="1"/>
              <a:t>sollen</a:t>
            </a:r>
            <a:endParaRPr lang="en-US" dirty="0"/>
          </a:p>
          <a:p>
            <a:pPr marL="285750" indent="-285750">
              <a:lnSpc>
                <a:spcPct val="150000"/>
              </a:lnSpc>
              <a:buFont typeface="Wingdings" panose="05000000000000000000" pitchFamily="2" charset="2"/>
              <a:buChar char="Ø"/>
            </a:pPr>
            <a:r>
              <a:rPr lang="en-US" dirty="0"/>
              <a:t>Bestimmen Sie, ob Module im Hoch- oder Querformat platziert </a:t>
            </a:r>
            <a:r>
              <a:rPr lang="en-US" dirty="0" err="1"/>
              <a:t>werden</a:t>
            </a:r>
            <a:r>
              <a:rPr lang="en-US" dirty="0"/>
              <a:t> </a:t>
            </a:r>
            <a:r>
              <a:rPr lang="en-US" dirty="0" err="1"/>
              <a:t>sollen</a:t>
            </a:r>
            <a:r>
              <a:rPr lang="en-US" dirty="0"/>
              <a:t> </a:t>
            </a:r>
          </a:p>
        </p:txBody>
      </p:sp>
    </p:spTree>
    <p:extLst>
      <p:ext uri="{BB962C8B-B14F-4D97-AF65-F5344CB8AC3E}">
        <p14:creationId xmlns:p14="http://schemas.microsoft.com/office/powerpoint/2010/main" val="8946919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fontScale="90000"/>
          </a:bodyPr>
          <a:lstStyle/>
          <a:p>
            <a:r>
              <a:rPr lang="en-US" dirty="0" err="1"/>
              <a:t>Photovoltaikanlagen</a:t>
            </a:r>
            <a:br>
              <a:rPr lang="en-US" dirty="0"/>
            </a:br>
            <a:r>
              <a:rPr lang="en-US" dirty="0"/>
              <a:t>Verstehen von netzfernen PV-Systemen mit oder ohne Batteriespeicher</a:t>
            </a:r>
            <a:endParaRPr lang="el-GR" dirty="0"/>
          </a:p>
        </p:txBody>
      </p:sp>
      <p:sp>
        <p:nvSpPr>
          <p:cNvPr id="4" name="TextBox 3"/>
          <p:cNvSpPr txBox="1"/>
          <p:nvPr/>
        </p:nvSpPr>
        <p:spPr>
          <a:xfrm>
            <a:off x="1187624" y="1700808"/>
            <a:ext cx="6048672" cy="369332"/>
          </a:xfrm>
          <a:prstGeom prst="rect">
            <a:avLst/>
          </a:prstGeom>
          <a:noFill/>
        </p:spPr>
        <p:txBody>
          <a:bodyPr wrap="square" rtlCol="0">
            <a:spAutoFit/>
          </a:bodyPr>
          <a:lstStyle/>
          <a:p>
            <a:r>
              <a:rPr lang="en-US"/>
              <a:t> Konfigurieren </a:t>
            </a:r>
            <a:r>
              <a:rPr lang="en-US" dirty="0"/>
              <a:t>eines netzfernen Systems</a:t>
            </a:r>
          </a:p>
        </p:txBody>
      </p:sp>
      <p:sp>
        <p:nvSpPr>
          <p:cNvPr id="5" name="TextBox 4"/>
          <p:cNvSpPr txBox="1"/>
          <p:nvPr/>
        </p:nvSpPr>
        <p:spPr>
          <a:xfrm>
            <a:off x="755576" y="2420888"/>
            <a:ext cx="7344816" cy="369332"/>
          </a:xfrm>
          <a:prstGeom prst="rect">
            <a:avLst/>
          </a:prstGeom>
          <a:noFill/>
        </p:spPr>
        <p:txBody>
          <a:bodyPr wrap="square" rtlCol="0">
            <a:spAutoFit/>
          </a:bodyPr>
          <a:lstStyle/>
          <a:p>
            <a:r>
              <a:rPr lang="en-US" dirty="0"/>
              <a:t>Netzunabhängige oder eigenständige PV-Systeme</a:t>
            </a:r>
          </a:p>
        </p:txBody>
      </p:sp>
      <p:sp>
        <p:nvSpPr>
          <p:cNvPr id="2" name="TextBox 1"/>
          <p:cNvSpPr txBox="1"/>
          <p:nvPr/>
        </p:nvSpPr>
        <p:spPr>
          <a:xfrm>
            <a:off x="1187624" y="3212976"/>
            <a:ext cx="6696744" cy="1338828"/>
          </a:xfrm>
          <a:prstGeom prst="rect">
            <a:avLst/>
          </a:prstGeom>
          <a:noFill/>
        </p:spPr>
        <p:txBody>
          <a:bodyPr wrap="square" rtlCol="0">
            <a:spAutoFit/>
          </a:bodyPr>
          <a:lstStyle/>
          <a:p>
            <a:pPr marL="285750" indent="-285750">
              <a:lnSpc>
                <a:spcPct val="150000"/>
              </a:lnSpc>
              <a:buFont typeface="Wingdings" panose="05000000000000000000" pitchFamily="2" charset="2"/>
              <a:buChar char="Ø"/>
            </a:pPr>
            <a:r>
              <a:rPr lang="en-US" dirty="0"/>
              <a:t>Wechselrichter konfigurieren</a:t>
            </a:r>
          </a:p>
          <a:p>
            <a:pPr marL="285750" indent="-285750">
              <a:lnSpc>
                <a:spcPct val="150000"/>
              </a:lnSpc>
              <a:buFont typeface="Wingdings" panose="05000000000000000000" pitchFamily="2" charset="2"/>
              <a:buChar char="Ø"/>
            </a:pPr>
            <a:r>
              <a:rPr lang="en-US" dirty="0"/>
              <a:t>Laderegler konfigurieren</a:t>
            </a:r>
          </a:p>
          <a:p>
            <a:pPr marL="285750" indent="-285750">
              <a:lnSpc>
                <a:spcPct val="150000"/>
              </a:lnSpc>
              <a:buFont typeface="Wingdings" panose="05000000000000000000" pitchFamily="2" charset="2"/>
              <a:buChar char="Ø"/>
            </a:pPr>
            <a:endParaRPr lang="en-US" dirty="0"/>
          </a:p>
        </p:txBody>
      </p:sp>
    </p:spTree>
    <p:extLst>
      <p:ext uri="{BB962C8B-B14F-4D97-AF65-F5344CB8AC3E}">
        <p14:creationId xmlns:p14="http://schemas.microsoft.com/office/powerpoint/2010/main" val="6606090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fontScale="90000"/>
          </a:bodyPr>
          <a:lstStyle/>
          <a:p>
            <a:r>
              <a:rPr lang="en-US" dirty="0" err="1"/>
              <a:t>Photovoltaikanlagen</a:t>
            </a:r>
            <a:br>
              <a:rPr lang="en-US" dirty="0"/>
            </a:br>
            <a:r>
              <a:rPr lang="en-US" dirty="0"/>
              <a:t>Verstehen von netzfernen PV-Systemen mit oder ohne Batteriespeicher</a:t>
            </a:r>
            <a:endParaRPr lang="el-GR" dirty="0"/>
          </a:p>
        </p:txBody>
      </p:sp>
      <p:sp>
        <p:nvSpPr>
          <p:cNvPr id="4" name="TextBox 3"/>
          <p:cNvSpPr txBox="1"/>
          <p:nvPr/>
        </p:nvSpPr>
        <p:spPr>
          <a:xfrm>
            <a:off x="1187624" y="1700808"/>
            <a:ext cx="6048672" cy="369332"/>
          </a:xfrm>
          <a:prstGeom prst="rect">
            <a:avLst/>
          </a:prstGeom>
          <a:noFill/>
        </p:spPr>
        <p:txBody>
          <a:bodyPr wrap="square" rtlCol="0">
            <a:spAutoFit/>
          </a:bodyPr>
          <a:lstStyle/>
          <a:p>
            <a:r>
              <a:rPr lang="en-US" dirty="0"/>
              <a:t>Netzunabhängige Systeme ohne Speicherung</a:t>
            </a:r>
          </a:p>
        </p:txBody>
      </p:sp>
      <p:sp>
        <p:nvSpPr>
          <p:cNvPr id="5" name="TextBox 4"/>
          <p:cNvSpPr txBox="1"/>
          <p:nvPr/>
        </p:nvSpPr>
        <p:spPr>
          <a:xfrm>
            <a:off x="755576" y="2420888"/>
            <a:ext cx="7344816" cy="369332"/>
          </a:xfrm>
          <a:prstGeom prst="rect">
            <a:avLst/>
          </a:prstGeom>
          <a:noFill/>
        </p:spPr>
        <p:txBody>
          <a:bodyPr wrap="square" rtlCol="0">
            <a:spAutoFit/>
          </a:bodyPr>
          <a:lstStyle/>
          <a:p>
            <a:r>
              <a:rPr lang="en-US" dirty="0"/>
              <a:t>Netzunabhängige oder eigenständige PV-Systeme</a:t>
            </a:r>
          </a:p>
        </p:txBody>
      </p:sp>
      <p:sp>
        <p:nvSpPr>
          <p:cNvPr id="2" name="TextBox 1"/>
          <p:cNvSpPr txBox="1"/>
          <p:nvPr/>
        </p:nvSpPr>
        <p:spPr>
          <a:xfrm>
            <a:off x="1187624" y="3212976"/>
            <a:ext cx="6696744" cy="3000821"/>
          </a:xfrm>
          <a:prstGeom prst="rect">
            <a:avLst/>
          </a:prstGeom>
          <a:noFill/>
        </p:spPr>
        <p:txBody>
          <a:bodyPr wrap="square" rtlCol="0">
            <a:spAutoFit/>
          </a:bodyPr>
          <a:lstStyle/>
          <a:p>
            <a:pPr marL="285750" indent="-285750">
              <a:lnSpc>
                <a:spcPct val="150000"/>
              </a:lnSpc>
              <a:buFont typeface="Wingdings" panose="05000000000000000000" pitchFamily="2" charset="2"/>
              <a:buChar char="Ø"/>
            </a:pPr>
            <a:r>
              <a:rPr lang="en-US" dirty="0"/>
              <a:t>Energieerzeugung NICHT konstant</a:t>
            </a:r>
          </a:p>
          <a:p>
            <a:pPr marL="285750" indent="-285750">
              <a:lnSpc>
                <a:spcPct val="150000"/>
              </a:lnSpc>
              <a:buFont typeface="Wingdings" panose="05000000000000000000" pitchFamily="2" charset="2"/>
              <a:buChar char="Ø"/>
            </a:pPr>
            <a:r>
              <a:rPr lang="en-US" dirty="0"/>
              <a:t>Die Energieversorgung hängt von den Wetterbedingungen ab.</a:t>
            </a:r>
          </a:p>
          <a:p>
            <a:pPr marL="285750" indent="-285750">
              <a:lnSpc>
                <a:spcPct val="150000"/>
              </a:lnSpc>
              <a:buFont typeface="Wingdings" panose="05000000000000000000" pitchFamily="2" charset="2"/>
              <a:buChar char="Ø"/>
            </a:pPr>
            <a:r>
              <a:rPr lang="en-US" dirty="0"/>
              <a:t>Haupteinsatzgebiet im Wasserpumpensystem </a:t>
            </a:r>
          </a:p>
          <a:p>
            <a:pPr marL="742950" lvl="1" indent="-285750">
              <a:lnSpc>
                <a:spcPct val="150000"/>
              </a:lnSpc>
              <a:buFont typeface="Wingdings" panose="05000000000000000000" pitchFamily="2" charset="2"/>
              <a:buChar char="Ø"/>
            </a:pPr>
            <a:r>
              <a:rPr lang="en-US" dirty="0"/>
              <a:t>ohne zeitkritische Anforderungen</a:t>
            </a:r>
          </a:p>
          <a:p>
            <a:pPr marL="742950" lvl="1" indent="-285750">
              <a:lnSpc>
                <a:spcPct val="150000"/>
              </a:lnSpc>
              <a:buFont typeface="Wingdings" panose="05000000000000000000" pitchFamily="2" charset="2"/>
              <a:buChar char="Ø"/>
            </a:pPr>
            <a:r>
              <a:rPr lang="en-US" dirty="0"/>
              <a:t>Lüftungsventilatoren</a:t>
            </a:r>
          </a:p>
          <a:p>
            <a:pPr marL="742950" lvl="1" indent="-285750">
              <a:lnSpc>
                <a:spcPct val="150000"/>
              </a:lnSpc>
              <a:buFont typeface="Wingdings" panose="05000000000000000000" pitchFamily="2" charset="2"/>
              <a:buChar char="Ø"/>
            </a:pPr>
            <a:r>
              <a:rPr lang="en-US" dirty="0"/>
              <a:t>Kleinpumpen in </a:t>
            </a:r>
            <a:r>
              <a:rPr lang="en-US"/>
              <a:t>solarthermischen Anlagen</a:t>
            </a:r>
            <a:endParaRPr lang="en-US" dirty="0"/>
          </a:p>
          <a:p>
            <a:pPr marL="742950" lvl="1" indent="-285750">
              <a:lnSpc>
                <a:spcPct val="150000"/>
              </a:lnSpc>
              <a:buFont typeface="Wingdings" panose="05000000000000000000" pitchFamily="2" charset="2"/>
              <a:buChar char="Ø"/>
            </a:pPr>
            <a:endParaRPr lang="en-US" dirty="0"/>
          </a:p>
        </p:txBody>
      </p:sp>
    </p:spTree>
    <p:extLst>
      <p:ext uri="{BB962C8B-B14F-4D97-AF65-F5344CB8AC3E}">
        <p14:creationId xmlns:p14="http://schemas.microsoft.com/office/powerpoint/2010/main" val="40277983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fontScale="90000"/>
          </a:bodyPr>
          <a:lstStyle/>
          <a:p>
            <a:r>
              <a:rPr lang="en-US" dirty="0" err="1"/>
              <a:t>Photovoltaikanlagen</a:t>
            </a:r>
            <a:br>
              <a:rPr lang="en-US" dirty="0"/>
            </a:br>
            <a:r>
              <a:rPr lang="en-US" dirty="0"/>
              <a:t>Verstehen von netzfernen PV-Systemen mit oder ohne Batteriespeicher</a:t>
            </a:r>
            <a:endParaRPr lang="el-GR" dirty="0"/>
          </a:p>
        </p:txBody>
      </p:sp>
      <p:sp>
        <p:nvSpPr>
          <p:cNvPr id="4" name="TextBox 3"/>
          <p:cNvSpPr txBox="1"/>
          <p:nvPr/>
        </p:nvSpPr>
        <p:spPr>
          <a:xfrm>
            <a:off x="1187624" y="1700808"/>
            <a:ext cx="6048672" cy="369332"/>
          </a:xfrm>
          <a:prstGeom prst="rect">
            <a:avLst/>
          </a:prstGeom>
          <a:noFill/>
        </p:spPr>
        <p:txBody>
          <a:bodyPr wrap="square" rtlCol="0">
            <a:spAutoFit/>
          </a:bodyPr>
          <a:lstStyle/>
          <a:p>
            <a:r>
              <a:rPr lang="en-US" dirty="0"/>
              <a:t>Netzunabhängige Systeme ohne Speicherung</a:t>
            </a:r>
          </a:p>
        </p:txBody>
      </p:sp>
      <p:sp>
        <p:nvSpPr>
          <p:cNvPr id="5" name="TextBox 4"/>
          <p:cNvSpPr txBox="1"/>
          <p:nvPr/>
        </p:nvSpPr>
        <p:spPr>
          <a:xfrm>
            <a:off x="755576" y="2420888"/>
            <a:ext cx="7344816" cy="369332"/>
          </a:xfrm>
          <a:prstGeom prst="rect">
            <a:avLst/>
          </a:prstGeom>
          <a:noFill/>
        </p:spPr>
        <p:txBody>
          <a:bodyPr wrap="square" rtlCol="0">
            <a:spAutoFit/>
          </a:bodyPr>
          <a:lstStyle/>
          <a:p>
            <a:r>
              <a:rPr lang="en-US" dirty="0"/>
              <a:t>Netzunabhängige oder eigenständige PV-Systeme</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63888" y="3140968"/>
            <a:ext cx="5370634" cy="2905425"/>
          </a:xfrm>
          <a:prstGeom prst="rect">
            <a:avLst/>
          </a:prstGeom>
        </p:spPr>
      </p:pic>
      <p:sp>
        <p:nvSpPr>
          <p:cNvPr id="9" name="TextBox 8"/>
          <p:cNvSpPr txBox="1"/>
          <p:nvPr/>
        </p:nvSpPr>
        <p:spPr>
          <a:xfrm>
            <a:off x="278378" y="3068960"/>
            <a:ext cx="3960440" cy="1754326"/>
          </a:xfrm>
          <a:prstGeom prst="rect">
            <a:avLst/>
          </a:prstGeom>
          <a:noFill/>
        </p:spPr>
        <p:txBody>
          <a:bodyPr wrap="square" rtlCol="0">
            <a:spAutoFit/>
          </a:bodyPr>
          <a:lstStyle/>
          <a:p>
            <a:pPr marL="285750" indent="-285750">
              <a:lnSpc>
                <a:spcPct val="150000"/>
              </a:lnSpc>
              <a:buFont typeface="Wingdings" panose="05000000000000000000" pitchFamily="2" charset="2"/>
              <a:buChar char="Ø"/>
            </a:pPr>
            <a:r>
              <a:rPr lang="en-US" dirty="0"/>
              <a:t>Haupteinsatzgebiet im Wasserpumpensystem </a:t>
            </a:r>
          </a:p>
          <a:p>
            <a:pPr marL="742950" lvl="1" indent="-285750">
              <a:lnSpc>
                <a:spcPct val="150000"/>
              </a:lnSpc>
              <a:buFont typeface="Wingdings" panose="05000000000000000000" pitchFamily="2" charset="2"/>
              <a:buChar char="Ø"/>
            </a:pPr>
            <a:r>
              <a:rPr lang="en-US" dirty="0"/>
              <a:t>ohne zeitkritische Anforderungen</a:t>
            </a:r>
          </a:p>
          <a:p>
            <a:pPr marL="285750" indent="-285750">
              <a:lnSpc>
                <a:spcPct val="150000"/>
              </a:lnSpc>
              <a:buFont typeface="Wingdings" panose="05000000000000000000" pitchFamily="2" charset="2"/>
              <a:buChar char="Ø"/>
            </a:pPr>
            <a:r>
              <a:rPr lang="en-US" dirty="0"/>
              <a:t>Lüftungsspaß</a:t>
            </a:r>
          </a:p>
          <a:p>
            <a:pPr marL="285750" indent="-285750">
              <a:lnSpc>
                <a:spcPct val="150000"/>
              </a:lnSpc>
              <a:buFont typeface="Wingdings" panose="05000000000000000000" pitchFamily="2" charset="2"/>
              <a:buChar char="Ø"/>
            </a:pPr>
            <a:r>
              <a:rPr lang="en-US" dirty="0"/>
              <a:t>Kleinpumpen in </a:t>
            </a:r>
            <a:r>
              <a:rPr lang="en-US"/>
              <a:t>solarthermischen Anlagen</a:t>
            </a:r>
            <a:endParaRPr lang="en-US" dirty="0"/>
          </a:p>
        </p:txBody>
      </p:sp>
    </p:spTree>
    <p:extLst>
      <p:ext uri="{BB962C8B-B14F-4D97-AF65-F5344CB8AC3E}">
        <p14:creationId xmlns:p14="http://schemas.microsoft.com/office/powerpoint/2010/main" val="24465865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b="1" dirty="0"/>
              <a:t>Modulziele</a:t>
            </a:r>
            <a:endParaRPr lang="el-GR" b="1" dirty="0"/>
          </a:p>
        </p:txBody>
      </p:sp>
      <p:sp>
        <p:nvSpPr>
          <p:cNvPr id="9" name="Content Placeholder 8"/>
          <p:cNvSpPr>
            <a:spLocks noGrp="1"/>
          </p:cNvSpPr>
          <p:nvPr>
            <p:ph idx="1"/>
          </p:nvPr>
        </p:nvSpPr>
        <p:spPr>
          <a:xfrm>
            <a:off x="261758" y="1628774"/>
            <a:ext cx="8280000" cy="4248225"/>
          </a:xfrm>
        </p:spPr>
        <p:txBody>
          <a:bodyPr>
            <a:noAutofit/>
          </a:bodyPr>
          <a:lstStyle/>
          <a:p>
            <a:pPr marL="0" indent="0" algn="just">
              <a:buNone/>
            </a:pPr>
            <a:endParaRPr lang="en-US" dirty="0">
              <a:latin typeface="+mj-lt"/>
              <a:cs typeface="Arial" pitchFamily="34" charset="0"/>
            </a:endParaRPr>
          </a:p>
          <a:p>
            <a:pPr marL="0" indent="0" algn="just">
              <a:buNone/>
            </a:pPr>
            <a:r>
              <a:rPr lang="en-US" dirty="0">
                <a:latin typeface="+mj-lt"/>
                <a:cs typeface="Arial" pitchFamily="34" charset="0"/>
              </a:rPr>
              <a:t>Sie haben nun das Modul 2.2 "Verstehen von netzfernen PV-Systemen mit oder ohne Batteriespeicher" </a:t>
            </a:r>
            <a:r>
              <a:rPr lang="en-US" dirty="0" err="1">
                <a:latin typeface="+mj-lt"/>
                <a:cs typeface="Arial" pitchFamily="34" charset="0"/>
              </a:rPr>
              <a:t>abgeschlossen</a:t>
            </a:r>
            <a:r>
              <a:rPr lang="en-US" dirty="0">
                <a:latin typeface="+mj-lt"/>
                <a:cs typeface="Arial" pitchFamily="34" charset="0"/>
              </a:rPr>
              <a:t> und </a:t>
            </a:r>
            <a:r>
              <a:rPr lang="en-US" dirty="0" err="1">
                <a:latin typeface="+mj-lt"/>
                <a:cs typeface="Arial" pitchFamily="34" charset="0"/>
              </a:rPr>
              <a:t>sind</a:t>
            </a:r>
            <a:r>
              <a:rPr lang="en-US" dirty="0">
                <a:latin typeface="+mj-lt"/>
                <a:cs typeface="Arial" pitchFamily="34" charset="0"/>
              </a:rPr>
              <a:t> in der Lage:</a:t>
            </a:r>
          </a:p>
          <a:p>
            <a:pPr marL="0" indent="0" algn="just">
              <a:buNone/>
            </a:pPr>
            <a:endParaRPr lang="en-US" sz="1600" dirty="0">
              <a:latin typeface="Arial" pitchFamily="34" charset="0"/>
              <a:cs typeface="Arial" pitchFamily="34" charset="0"/>
            </a:endParaRPr>
          </a:p>
          <a:p>
            <a:pPr lvl="1">
              <a:buFont typeface="+mj-lt"/>
              <a:buAutoNum type="arabicPeriod"/>
            </a:pPr>
            <a:r>
              <a:rPr lang="en-US" b="1" dirty="0"/>
              <a:t>die Grundlagen von </a:t>
            </a:r>
            <a:r>
              <a:rPr lang="en-US" b="1" dirty="0" err="1"/>
              <a:t>Batteriewechselrichtern</a:t>
            </a:r>
            <a:r>
              <a:rPr lang="en-US" b="1" dirty="0"/>
              <a:t> </a:t>
            </a:r>
            <a:r>
              <a:rPr lang="en-US" b="1" dirty="0" err="1"/>
              <a:t>zu</a:t>
            </a:r>
            <a:r>
              <a:rPr lang="en-US" b="1" dirty="0"/>
              <a:t> verstehen </a:t>
            </a:r>
          </a:p>
          <a:p>
            <a:pPr lvl="1">
              <a:buFont typeface="+mj-lt"/>
              <a:buAutoNum type="arabicPeriod"/>
            </a:pPr>
            <a:r>
              <a:rPr lang="en-US" b="1" dirty="0"/>
              <a:t>die Speicherung in </a:t>
            </a:r>
            <a:r>
              <a:rPr lang="en-US" b="1" dirty="0" err="1"/>
              <a:t>netzfernen</a:t>
            </a:r>
            <a:r>
              <a:rPr lang="en-US" b="1" dirty="0"/>
              <a:t> </a:t>
            </a:r>
            <a:r>
              <a:rPr lang="en-US" b="1" dirty="0" err="1"/>
              <a:t>Systemen</a:t>
            </a:r>
            <a:r>
              <a:rPr lang="en-US" b="1" dirty="0"/>
              <a:t> </a:t>
            </a:r>
            <a:r>
              <a:rPr lang="en-US" b="1" dirty="0" err="1"/>
              <a:t>zu</a:t>
            </a:r>
            <a:r>
              <a:rPr lang="en-US" b="1" dirty="0"/>
              <a:t> verstehen</a:t>
            </a:r>
          </a:p>
          <a:p>
            <a:pPr lvl="1">
              <a:buFont typeface="+mj-lt"/>
              <a:buAutoNum type="arabicPeriod"/>
            </a:pPr>
            <a:r>
              <a:rPr lang="en-US" b="1" dirty="0"/>
              <a:t>die </a:t>
            </a:r>
            <a:r>
              <a:rPr lang="en-US" b="1" dirty="0" err="1"/>
              <a:t>Batteriengrößenbestimmung</a:t>
            </a:r>
            <a:r>
              <a:rPr lang="en-US" b="1" dirty="0"/>
              <a:t> in </a:t>
            </a:r>
            <a:r>
              <a:rPr lang="en-US" b="1" dirty="0" err="1"/>
              <a:t>netzfernen</a:t>
            </a:r>
            <a:r>
              <a:rPr lang="en-US" b="1" dirty="0"/>
              <a:t> </a:t>
            </a:r>
            <a:r>
              <a:rPr lang="en-US" b="1" dirty="0" err="1"/>
              <a:t>Systemen</a:t>
            </a:r>
            <a:r>
              <a:rPr lang="en-US" b="1" dirty="0"/>
              <a:t> </a:t>
            </a:r>
            <a:r>
              <a:rPr lang="en-US" b="1" dirty="0" err="1"/>
              <a:t>zu</a:t>
            </a:r>
            <a:r>
              <a:rPr lang="en-US" b="1" dirty="0"/>
              <a:t> verstehen</a:t>
            </a:r>
          </a:p>
          <a:p>
            <a:pPr lvl="1">
              <a:buFont typeface="+mj-lt"/>
              <a:buAutoNum type="arabicPeriod"/>
            </a:pPr>
            <a:r>
              <a:rPr lang="en-US" b="1" dirty="0"/>
              <a:t>die </a:t>
            </a:r>
            <a:r>
              <a:rPr lang="en-US" b="1" dirty="0" err="1"/>
              <a:t>Dimensionierung</a:t>
            </a:r>
            <a:r>
              <a:rPr lang="en-US" b="1" dirty="0"/>
              <a:t> von PV-Anlagen in </a:t>
            </a:r>
            <a:r>
              <a:rPr lang="en-US" b="1" dirty="0" err="1"/>
              <a:t>netzfernen</a:t>
            </a:r>
            <a:r>
              <a:rPr lang="en-US" b="1" dirty="0"/>
              <a:t> </a:t>
            </a:r>
            <a:r>
              <a:rPr lang="en-US" b="1" dirty="0" err="1"/>
              <a:t>Systemen</a:t>
            </a:r>
            <a:r>
              <a:rPr lang="en-US" b="1" dirty="0"/>
              <a:t> </a:t>
            </a:r>
            <a:r>
              <a:rPr lang="en-US" b="1" dirty="0" err="1"/>
              <a:t>zu</a:t>
            </a:r>
            <a:r>
              <a:rPr lang="en-US" b="1" dirty="0"/>
              <a:t> verstehen</a:t>
            </a:r>
          </a:p>
          <a:p>
            <a:pPr lvl="1">
              <a:buFont typeface="+mj-lt"/>
              <a:buAutoNum type="arabicPeriod"/>
            </a:pPr>
            <a:r>
              <a:rPr lang="en-US" b="1" dirty="0" err="1"/>
              <a:t>eine</a:t>
            </a:r>
            <a:r>
              <a:rPr lang="en-US" b="1" dirty="0"/>
              <a:t> </a:t>
            </a:r>
            <a:r>
              <a:rPr lang="en-US" b="1" dirty="0" err="1"/>
              <a:t>netzunabhängige</a:t>
            </a:r>
            <a:r>
              <a:rPr lang="en-US" b="1" dirty="0"/>
              <a:t> PV-Anlage </a:t>
            </a:r>
            <a:r>
              <a:rPr lang="en-US" b="1" dirty="0" err="1"/>
              <a:t>zu</a:t>
            </a:r>
            <a:r>
              <a:rPr lang="en-US" b="1" dirty="0"/>
              <a:t> </a:t>
            </a:r>
            <a:r>
              <a:rPr lang="en-US" b="1" dirty="0" err="1"/>
              <a:t>konfigurieren</a:t>
            </a:r>
            <a:r>
              <a:rPr lang="en-US" b="1" dirty="0"/>
              <a:t> </a:t>
            </a:r>
          </a:p>
        </p:txBody>
      </p:sp>
    </p:spTree>
    <p:extLst>
      <p:ext uri="{BB962C8B-B14F-4D97-AF65-F5344CB8AC3E}">
        <p14:creationId xmlns:p14="http://schemas.microsoft.com/office/powerpoint/2010/main" val="5619887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563888" y="1988840"/>
            <a:ext cx="5472608" cy="1470025"/>
          </a:xfrm>
        </p:spPr>
        <p:txBody>
          <a:bodyPr/>
          <a:lstStyle/>
          <a:p>
            <a:r>
              <a:rPr lang="en-US" dirty="0"/>
              <a:t>Vielen Dank für Ihre Aufmerksamkeit.</a:t>
            </a:r>
            <a:endParaRPr lang="el-GR" dirty="0"/>
          </a:p>
        </p:txBody>
      </p:sp>
    </p:spTree>
    <p:extLst>
      <p:ext uri="{BB962C8B-B14F-4D97-AF65-F5344CB8AC3E}">
        <p14:creationId xmlns:p14="http://schemas.microsoft.com/office/powerpoint/2010/main" val="1292207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fontScale="90000"/>
          </a:bodyPr>
          <a:lstStyle/>
          <a:p>
            <a:r>
              <a:rPr lang="en-US" dirty="0" err="1"/>
              <a:t>Photovoltaische</a:t>
            </a:r>
            <a:r>
              <a:rPr lang="en-US" dirty="0"/>
              <a:t> Anlagen</a:t>
            </a:r>
            <a:br>
              <a:rPr lang="en-US" dirty="0"/>
            </a:br>
            <a:r>
              <a:rPr lang="en-US" dirty="0"/>
              <a:t>Verstehen von netzfernen PV-Systemen mit oder ohne Batteriespeicher</a:t>
            </a:r>
            <a:endParaRPr lang="el-GR" dirty="0"/>
          </a:p>
        </p:txBody>
      </p:sp>
      <p:pic>
        <p:nvPicPr>
          <p:cNvPr id="48134" name="Picture 6" descr="http://www.cubis.gr/wp-content/uploads/2015/11/100W-off-Grid-Solar-Electric-System-Complete-Kit.jpg"/>
          <p:cNvPicPr>
            <a:picLocks noChangeAspect="1" noChangeArrowheads="1"/>
          </p:cNvPicPr>
          <p:nvPr/>
        </p:nvPicPr>
        <p:blipFill>
          <a:blip r:embed="rId3"/>
          <a:srcRect/>
          <a:stretch>
            <a:fillRect/>
          </a:stretch>
        </p:blipFill>
        <p:spPr bwMode="auto">
          <a:xfrm>
            <a:off x="1595470" y="1428736"/>
            <a:ext cx="6476992" cy="4857744"/>
          </a:xfrm>
          <a:prstGeom prst="rect">
            <a:avLst/>
          </a:prstGeom>
          <a:noFill/>
        </p:spPr>
      </p:pic>
    </p:spTree>
    <p:extLst>
      <p:ext uri="{BB962C8B-B14F-4D97-AF65-F5344CB8AC3E}">
        <p14:creationId xmlns:p14="http://schemas.microsoft.com/office/powerpoint/2010/main" val="32847591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fontScale="90000"/>
          </a:bodyPr>
          <a:lstStyle/>
          <a:p>
            <a:r>
              <a:rPr lang="en-US" dirty="0" err="1"/>
              <a:t>Photovoltaikanlagen</a:t>
            </a:r>
            <a:br>
              <a:rPr lang="en-US" dirty="0"/>
            </a:br>
            <a:r>
              <a:rPr lang="en-US" dirty="0"/>
              <a:t>Verstehen von netzfernen PV-Systemen mit oder ohne Batteriespeicher</a:t>
            </a:r>
            <a:endParaRPr lang="el-GR" dirty="0"/>
          </a:p>
        </p:txBody>
      </p:sp>
      <p:sp>
        <p:nvSpPr>
          <p:cNvPr id="4" name="TextBox 3"/>
          <p:cNvSpPr txBox="1"/>
          <p:nvPr/>
        </p:nvSpPr>
        <p:spPr>
          <a:xfrm>
            <a:off x="1187624" y="1700808"/>
            <a:ext cx="6048672" cy="369332"/>
          </a:xfrm>
          <a:prstGeom prst="rect">
            <a:avLst/>
          </a:prstGeom>
          <a:noFill/>
        </p:spPr>
        <p:txBody>
          <a:bodyPr wrap="square" rtlCol="0">
            <a:spAutoFit/>
          </a:bodyPr>
          <a:lstStyle/>
          <a:p>
            <a:r>
              <a:rPr lang="en-US" dirty="0"/>
              <a:t> Grundlagen der Batteriewechselrichter und deren Funktionen</a:t>
            </a:r>
          </a:p>
        </p:txBody>
      </p:sp>
      <p:sp>
        <p:nvSpPr>
          <p:cNvPr id="5" name="TextBox 4"/>
          <p:cNvSpPr txBox="1"/>
          <p:nvPr/>
        </p:nvSpPr>
        <p:spPr>
          <a:xfrm>
            <a:off x="755576" y="2420888"/>
            <a:ext cx="7344816" cy="369332"/>
          </a:xfrm>
          <a:prstGeom prst="rect">
            <a:avLst/>
          </a:prstGeom>
          <a:noFill/>
        </p:spPr>
        <p:txBody>
          <a:bodyPr wrap="square" rtlCol="0">
            <a:spAutoFit/>
          </a:bodyPr>
          <a:lstStyle/>
          <a:p>
            <a:r>
              <a:rPr lang="en-US" dirty="0"/>
              <a:t>Batteriewechselrichter</a:t>
            </a:r>
          </a:p>
        </p:txBody>
      </p:sp>
      <p:sp>
        <p:nvSpPr>
          <p:cNvPr id="2" name="TextBox 1"/>
          <p:cNvSpPr txBox="1"/>
          <p:nvPr/>
        </p:nvSpPr>
        <p:spPr>
          <a:xfrm>
            <a:off x="1187624" y="3212976"/>
            <a:ext cx="6696744" cy="923330"/>
          </a:xfrm>
          <a:prstGeom prst="rect">
            <a:avLst/>
          </a:prstGeom>
          <a:noFill/>
        </p:spPr>
        <p:txBody>
          <a:bodyPr wrap="square" rtlCol="0">
            <a:spAutoFit/>
          </a:bodyPr>
          <a:lstStyle/>
          <a:p>
            <a:pPr marL="285750" indent="-285750">
              <a:lnSpc>
                <a:spcPct val="150000"/>
              </a:lnSpc>
              <a:buFont typeface="Wingdings" panose="05000000000000000000" pitchFamily="2" charset="2"/>
              <a:buChar char="Ø"/>
            </a:pPr>
            <a:r>
              <a:rPr lang="en-US" dirty="0"/>
              <a:t>Verfügbar für Eingangsspannungen von 12, 24, 48 Volt</a:t>
            </a:r>
          </a:p>
          <a:p>
            <a:pPr marL="285750" indent="-285750">
              <a:lnSpc>
                <a:spcPct val="150000"/>
              </a:lnSpc>
              <a:buFont typeface="Wingdings" panose="05000000000000000000" pitchFamily="2" charset="2"/>
              <a:buChar char="Ø"/>
            </a:pPr>
            <a:r>
              <a:rPr lang="en-US" dirty="0"/>
              <a:t>Macht: Breites Spektrum an Ausgangsleistungsanforderungen</a:t>
            </a:r>
          </a:p>
        </p:txBody>
      </p:sp>
      <p:pic>
        <p:nvPicPr>
          <p:cNvPr id="9" name="Picture 8" descr="fig35_inverter_offgrid0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91880" y="4581128"/>
            <a:ext cx="2958400" cy="179883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7" descr="fig35_inverter_offgrid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32240" y="1988840"/>
            <a:ext cx="1284228" cy="184336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29940" y="4070340"/>
            <a:ext cx="1212711" cy="1212711"/>
          </a:xfrm>
          <a:prstGeom prst="rect">
            <a:avLst/>
          </a:prstGeom>
        </p:spPr>
      </p:pic>
    </p:spTree>
    <p:extLst>
      <p:ext uri="{BB962C8B-B14F-4D97-AF65-F5344CB8AC3E}">
        <p14:creationId xmlns:p14="http://schemas.microsoft.com/office/powerpoint/2010/main" val="32847591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8" descr="fig35_inverter_offgrid0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14942" y="4071942"/>
            <a:ext cx="2958400" cy="179883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7" descr="fig35_inverter_offgrid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32240" y="1988840"/>
            <a:ext cx="1284228" cy="184336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73801" y="2571744"/>
            <a:ext cx="1212711" cy="1212711"/>
          </a:xfrm>
          <a:prstGeom prst="rect">
            <a:avLst/>
          </a:prstGeom>
        </p:spPr>
      </p:pic>
      <p:sp>
        <p:nvSpPr>
          <p:cNvPr id="8" name="Title 7"/>
          <p:cNvSpPr>
            <a:spLocks noGrp="1"/>
          </p:cNvSpPr>
          <p:nvPr>
            <p:ph type="title"/>
          </p:nvPr>
        </p:nvSpPr>
        <p:spPr/>
        <p:txBody>
          <a:bodyPr>
            <a:normAutofit fontScale="90000"/>
          </a:bodyPr>
          <a:lstStyle/>
          <a:p>
            <a:r>
              <a:rPr lang="en-US" dirty="0" err="1"/>
              <a:t>Photovoltaikanlagen</a:t>
            </a:r>
            <a:br>
              <a:rPr lang="en-US" dirty="0"/>
            </a:br>
            <a:r>
              <a:rPr lang="en-US" dirty="0"/>
              <a:t>Verstehen von netzfernen PV-Systemen mit oder ohne Batteriespeicher</a:t>
            </a:r>
            <a:endParaRPr lang="el-GR" dirty="0"/>
          </a:p>
        </p:txBody>
      </p:sp>
      <p:sp>
        <p:nvSpPr>
          <p:cNvPr id="4" name="TextBox 3"/>
          <p:cNvSpPr txBox="1"/>
          <p:nvPr/>
        </p:nvSpPr>
        <p:spPr>
          <a:xfrm>
            <a:off x="1187624" y="1700808"/>
            <a:ext cx="6048672" cy="369332"/>
          </a:xfrm>
          <a:prstGeom prst="rect">
            <a:avLst/>
          </a:prstGeom>
          <a:noFill/>
        </p:spPr>
        <p:txBody>
          <a:bodyPr wrap="square" rtlCol="0">
            <a:spAutoFit/>
          </a:bodyPr>
          <a:lstStyle/>
          <a:p>
            <a:r>
              <a:rPr lang="en-US" dirty="0"/>
              <a:t> Grundlagen der Batteriewechselrichter und deren Funktionen</a:t>
            </a:r>
          </a:p>
        </p:txBody>
      </p:sp>
      <p:sp>
        <p:nvSpPr>
          <p:cNvPr id="5" name="TextBox 4"/>
          <p:cNvSpPr txBox="1"/>
          <p:nvPr/>
        </p:nvSpPr>
        <p:spPr>
          <a:xfrm>
            <a:off x="755576" y="2420888"/>
            <a:ext cx="7344816" cy="369332"/>
          </a:xfrm>
          <a:prstGeom prst="rect">
            <a:avLst/>
          </a:prstGeom>
          <a:noFill/>
        </p:spPr>
        <p:txBody>
          <a:bodyPr wrap="square" rtlCol="0">
            <a:spAutoFit/>
          </a:bodyPr>
          <a:lstStyle/>
          <a:p>
            <a:r>
              <a:rPr lang="en-US" dirty="0"/>
              <a:t>Batteriewechselrichter</a:t>
            </a:r>
          </a:p>
        </p:txBody>
      </p:sp>
      <p:sp>
        <p:nvSpPr>
          <p:cNvPr id="2" name="TextBox 1"/>
          <p:cNvSpPr txBox="1"/>
          <p:nvPr/>
        </p:nvSpPr>
        <p:spPr>
          <a:xfrm>
            <a:off x="1079612" y="3044345"/>
            <a:ext cx="4212468" cy="2585323"/>
          </a:xfrm>
          <a:prstGeom prst="rect">
            <a:avLst/>
          </a:prstGeom>
          <a:noFill/>
        </p:spPr>
        <p:txBody>
          <a:bodyPr wrap="square" rtlCol="0">
            <a:spAutoFit/>
          </a:bodyPr>
          <a:lstStyle/>
          <a:p>
            <a:pPr marL="285750" indent="-285750">
              <a:lnSpc>
                <a:spcPct val="150000"/>
              </a:lnSpc>
              <a:buFont typeface="Wingdings" panose="05000000000000000000" pitchFamily="2" charset="2"/>
              <a:buChar char="Ø"/>
            </a:pPr>
            <a:r>
              <a:rPr lang="en-US" dirty="0"/>
              <a:t>Eingangswechselspannung</a:t>
            </a:r>
          </a:p>
          <a:p>
            <a:pPr marL="285750" indent="-285750">
              <a:lnSpc>
                <a:spcPct val="150000"/>
              </a:lnSpc>
              <a:buFont typeface="Wingdings" panose="05000000000000000000" pitchFamily="2" charset="2"/>
              <a:buChar char="Ø"/>
            </a:pPr>
            <a:r>
              <a:rPr lang="en-US" dirty="0"/>
              <a:t>Echte Sinusspannung</a:t>
            </a:r>
          </a:p>
          <a:p>
            <a:pPr marL="285750" indent="-285750">
              <a:lnSpc>
                <a:spcPct val="150000"/>
              </a:lnSpc>
              <a:buFont typeface="Wingdings" panose="05000000000000000000" pitchFamily="2" charset="2"/>
              <a:buChar char="Ø"/>
            </a:pPr>
            <a:r>
              <a:rPr lang="en-US" dirty="0"/>
              <a:t>Akkuschutz</a:t>
            </a:r>
          </a:p>
          <a:p>
            <a:pPr marL="285750" indent="-285750">
              <a:lnSpc>
                <a:spcPct val="150000"/>
              </a:lnSpc>
              <a:buFont typeface="Wingdings" panose="05000000000000000000" pitchFamily="2" charset="2"/>
              <a:buChar char="Ø"/>
            </a:pPr>
            <a:r>
              <a:rPr lang="en-US" dirty="0"/>
              <a:t>Überlastfähigkeit</a:t>
            </a:r>
          </a:p>
          <a:p>
            <a:pPr marL="285750" indent="-285750">
              <a:lnSpc>
                <a:spcPct val="150000"/>
              </a:lnSpc>
              <a:buFont typeface="Wingdings" panose="05000000000000000000" pitchFamily="2" charset="2"/>
              <a:buChar char="Ø"/>
            </a:pPr>
            <a:r>
              <a:rPr lang="en-US" dirty="0"/>
              <a:t>Verpolungsschutz</a:t>
            </a:r>
          </a:p>
          <a:p>
            <a:pPr marL="285750" indent="-285750">
              <a:lnSpc>
                <a:spcPct val="150000"/>
              </a:lnSpc>
              <a:buFont typeface="Wingdings" panose="05000000000000000000" pitchFamily="2" charset="2"/>
              <a:buChar char="Ø"/>
            </a:pPr>
            <a:endParaRPr lang="en-US" dirty="0"/>
          </a:p>
        </p:txBody>
      </p:sp>
    </p:spTree>
    <p:extLst>
      <p:ext uri="{BB962C8B-B14F-4D97-AF65-F5344CB8AC3E}">
        <p14:creationId xmlns:p14="http://schemas.microsoft.com/office/powerpoint/2010/main" val="16165357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fig35_inverter_offgrid0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57818" y="4071942"/>
            <a:ext cx="2958400" cy="179883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7" descr="fig35_inverter_offgrid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32240" y="1988840"/>
            <a:ext cx="1284228" cy="184336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14942" y="2571744"/>
            <a:ext cx="1212711" cy="1212711"/>
          </a:xfrm>
          <a:prstGeom prst="rect">
            <a:avLst/>
          </a:prstGeom>
        </p:spPr>
      </p:pic>
      <p:sp>
        <p:nvSpPr>
          <p:cNvPr id="8" name="Title 7"/>
          <p:cNvSpPr>
            <a:spLocks noGrp="1"/>
          </p:cNvSpPr>
          <p:nvPr>
            <p:ph type="title"/>
          </p:nvPr>
        </p:nvSpPr>
        <p:spPr/>
        <p:txBody>
          <a:bodyPr>
            <a:normAutofit fontScale="90000"/>
          </a:bodyPr>
          <a:lstStyle/>
          <a:p>
            <a:r>
              <a:rPr lang="en-US" dirty="0" err="1"/>
              <a:t>Photovoltaikanlagen</a:t>
            </a:r>
            <a:br>
              <a:rPr lang="en-US" dirty="0"/>
            </a:br>
            <a:r>
              <a:rPr lang="en-US" dirty="0"/>
              <a:t>Verstehen von netzfernen PV-Systemen mit oder ohne Batteriespeicher</a:t>
            </a:r>
            <a:endParaRPr lang="el-GR" dirty="0"/>
          </a:p>
        </p:txBody>
      </p:sp>
      <p:sp>
        <p:nvSpPr>
          <p:cNvPr id="4" name="TextBox 3"/>
          <p:cNvSpPr txBox="1"/>
          <p:nvPr/>
        </p:nvSpPr>
        <p:spPr>
          <a:xfrm>
            <a:off x="1187624" y="1700808"/>
            <a:ext cx="6048672" cy="369332"/>
          </a:xfrm>
          <a:prstGeom prst="rect">
            <a:avLst/>
          </a:prstGeom>
          <a:noFill/>
        </p:spPr>
        <p:txBody>
          <a:bodyPr wrap="square" rtlCol="0">
            <a:spAutoFit/>
          </a:bodyPr>
          <a:lstStyle/>
          <a:p>
            <a:r>
              <a:rPr lang="en-US" dirty="0"/>
              <a:t> Grundlagen der Batteriewechselrichter und deren Funktionen</a:t>
            </a:r>
          </a:p>
        </p:txBody>
      </p:sp>
      <p:sp>
        <p:nvSpPr>
          <p:cNvPr id="5" name="TextBox 4"/>
          <p:cNvSpPr txBox="1"/>
          <p:nvPr/>
        </p:nvSpPr>
        <p:spPr>
          <a:xfrm>
            <a:off x="755576" y="2420888"/>
            <a:ext cx="7344816" cy="369332"/>
          </a:xfrm>
          <a:prstGeom prst="rect">
            <a:avLst/>
          </a:prstGeom>
          <a:noFill/>
        </p:spPr>
        <p:txBody>
          <a:bodyPr wrap="square" rtlCol="0">
            <a:spAutoFit/>
          </a:bodyPr>
          <a:lstStyle/>
          <a:p>
            <a:r>
              <a:rPr lang="en-US" dirty="0"/>
              <a:t>Batteriewechselrichter</a:t>
            </a:r>
          </a:p>
        </p:txBody>
      </p:sp>
      <p:sp>
        <p:nvSpPr>
          <p:cNvPr id="2" name="TextBox 1"/>
          <p:cNvSpPr txBox="1"/>
          <p:nvPr/>
        </p:nvSpPr>
        <p:spPr>
          <a:xfrm>
            <a:off x="1079612" y="3044345"/>
            <a:ext cx="4212468" cy="3000821"/>
          </a:xfrm>
          <a:prstGeom prst="rect">
            <a:avLst/>
          </a:prstGeom>
          <a:noFill/>
        </p:spPr>
        <p:txBody>
          <a:bodyPr wrap="square" rtlCol="0">
            <a:spAutoFit/>
          </a:bodyPr>
          <a:lstStyle/>
          <a:p>
            <a:pPr marL="285750" indent="-285750">
              <a:lnSpc>
                <a:spcPct val="150000"/>
              </a:lnSpc>
              <a:buFont typeface="Wingdings" panose="05000000000000000000" pitchFamily="2" charset="2"/>
              <a:buChar char="Ø"/>
            </a:pPr>
            <a:r>
              <a:rPr lang="en-US" dirty="0"/>
              <a:t>Kann auch als Batterieladegerät verwendet werden.</a:t>
            </a:r>
          </a:p>
          <a:p>
            <a:pPr marL="742950" lvl="1" indent="-285750">
              <a:lnSpc>
                <a:spcPct val="150000"/>
              </a:lnSpc>
              <a:buFont typeface="Wingdings" panose="05000000000000000000" pitchFamily="2" charset="2"/>
              <a:buChar char="Ø"/>
            </a:pPr>
            <a:r>
              <a:rPr lang="en-US" dirty="0"/>
              <a:t>Input vom Netz</a:t>
            </a:r>
          </a:p>
          <a:p>
            <a:pPr marL="742950" lvl="1" indent="-285750">
              <a:lnSpc>
                <a:spcPct val="150000"/>
              </a:lnSpc>
              <a:buFont typeface="Wingdings" panose="05000000000000000000" pitchFamily="2" charset="2"/>
              <a:buChar char="Ø"/>
            </a:pPr>
            <a:r>
              <a:rPr lang="en-US" dirty="0"/>
              <a:t>Eingang vom Generator</a:t>
            </a:r>
          </a:p>
          <a:p>
            <a:pPr marL="285750" indent="-285750">
              <a:lnSpc>
                <a:spcPct val="150000"/>
              </a:lnSpc>
              <a:buFont typeface="Wingdings" panose="05000000000000000000" pitchFamily="2" charset="2"/>
              <a:buChar char="Ø"/>
            </a:pPr>
            <a:r>
              <a:rPr lang="en-US" dirty="0"/>
              <a:t>Kann in kurzen Zeitabständen viel mehr Strom produzieren. Nützliche Funktion bei Pumpen, Kühlschränken, etc.</a:t>
            </a:r>
          </a:p>
          <a:p>
            <a:pPr marL="285750" indent="-285750">
              <a:lnSpc>
                <a:spcPct val="150000"/>
              </a:lnSpc>
              <a:buFont typeface="Wingdings" panose="05000000000000000000" pitchFamily="2" charset="2"/>
              <a:buChar char="Ø"/>
            </a:pPr>
            <a:endParaRPr lang="en-US" dirty="0"/>
          </a:p>
        </p:txBody>
      </p:sp>
    </p:spTree>
    <p:extLst>
      <p:ext uri="{BB962C8B-B14F-4D97-AF65-F5344CB8AC3E}">
        <p14:creationId xmlns:p14="http://schemas.microsoft.com/office/powerpoint/2010/main" val="3948060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fontScale="90000"/>
          </a:bodyPr>
          <a:lstStyle/>
          <a:p>
            <a:r>
              <a:rPr lang="en-US" dirty="0" err="1"/>
              <a:t>Photovoltaikanlagen</a:t>
            </a:r>
            <a:br>
              <a:rPr lang="en-US" dirty="0"/>
            </a:br>
            <a:r>
              <a:rPr lang="en-US" dirty="0"/>
              <a:t>Verstehen von netzfernen PV-Systemen mit oder ohne Batteriespeicher</a:t>
            </a:r>
            <a:endParaRPr lang="el-GR" dirty="0"/>
          </a:p>
        </p:txBody>
      </p:sp>
      <p:sp>
        <p:nvSpPr>
          <p:cNvPr id="4" name="TextBox 3"/>
          <p:cNvSpPr txBox="1"/>
          <p:nvPr/>
        </p:nvSpPr>
        <p:spPr>
          <a:xfrm>
            <a:off x="1142976" y="1643050"/>
            <a:ext cx="6048672" cy="369332"/>
          </a:xfrm>
          <a:prstGeom prst="rect">
            <a:avLst/>
          </a:prstGeom>
          <a:noFill/>
        </p:spPr>
        <p:txBody>
          <a:bodyPr wrap="square" rtlCol="0">
            <a:spAutoFit/>
          </a:bodyPr>
          <a:lstStyle/>
          <a:p>
            <a:r>
              <a:rPr lang="en-US" dirty="0"/>
              <a:t> Grundlegende Konfigurationen der Speicherung in netzfernen Systemen</a:t>
            </a:r>
          </a:p>
        </p:txBody>
      </p:sp>
      <p:sp>
        <p:nvSpPr>
          <p:cNvPr id="5" name="TextBox 4"/>
          <p:cNvSpPr txBox="1"/>
          <p:nvPr/>
        </p:nvSpPr>
        <p:spPr>
          <a:xfrm>
            <a:off x="755576" y="2420888"/>
            <a:ext cx="7344816" cy="369332"/>
          </a:xfrm>
          <a:prstGeom prst="rect">
            <a:avLst/>
          </a:prstGeom>
          <a:noFill/>
        </p:spPr>
        <p:txBody>
          <a:bodyPr wrap="square" rtlCol="0">
            <a:spAutoFit/>
          </a:bodyPr>
          <a:lstStyle/>
          <a:p>
            <a:r>
              <a:rPr lang="en-US" dirty="0"/>
              <a:t>Akkulagerung. Arten von Batterien</a:t>
            </a:r>
          </a:p>
        </p:txBody>
      </p:sp>
      <p:sp>
        <p:nvSpPr>
          <p:cNvPr id="2" name="TextBox 1"/>
          <p:cNvSpPr txBox="1"/>
          <p:nvPr/>
        </p:nvSpPr>
        <p:spPr>
          <a:xfrm>
            <a:off x="1187624" y="2852936"/>
            <a:ext cx="6696744" cy="3416320"/>
          </a:xfrm>
          <a:prstGeom prst="rect">
            <a:avLst/>
          </a:prstGeom>
          <a:noFill/>
        </p:spPr>
        <p:txBody>
          <a:bodyPr wrap="square" rtlCol="0">
            <a:spAutoFit/>
          </a:bodyPr>
          <a:lstStyle/>
          <a:p>
            <a:pPr marL="285750" indent="-285750">
              <a:lnSpc>
                <a:spcPct val="150000"/>
              </a:lnSpc>
              <a:buFont typeface="Wingdings" panose="05000000000000000000" pitchFamily="2" charset="2"/>
              <a:buChar char="Ø"/>
            </a:pPr>
            <a:r>
              <a:rPr lang="en-US" dirty="0"/>
              <a:t>Blei-Säure</a:t>
            </a:r>
          </a:p>
          <a:p>
            <a:pPr marL="742950" lvl="1" indent="-285750">
              <a:lnSpc>
                <a:spcPct val="150000"/>
              </a:lnSpc>
              <a:buFont typeface="Wingdings" panose="05000000000000000000" pitchFamily="2" charset="2"/>
              <a:buChar char="Ø"/>
            </a:pPr>
            <a:r>
              <a:rPr lang="en-US" dirty="0"/>
              <a:t>Billiger</a:t>
            </a:r>
          </a:p>
          <a:p>
            <a:pPr marL="742950" lvl="1" indent="-285750">
              <a:lnSpc>
                <a:spcPct val="150000"/>
              </a:lnSpc>
              <a:buFont typeface="Wingdings" panose="05000000000000000000" pitchFamily="2" charset="2"/>
              <a:buChar char="Ø"/>
            </a:pPr>
            <a:r>
              <a:rPr lang="en-US" dirty="0"/>
              <a:t>Kann große Mengen an Speicherplatz aufnehmen</a:t>
            </a:r>
          </a:p>
          <a:p>
            <a:pPr marL="742950" lvl="1" indent="-285750">
              <a:lnSpc>
                <a:spcPct val="150000"/>
              </a:lnSpc>
              <a:buFont typeface="Wingdings" panose="05000000000000000000" pitchFamily="2" charset="2"/>
              <a:buChar char="Ø"/>
            </a:pPr>
            <a:r>
              <a:rPr lang="en-US" dirty="0"/>
              <a:t>Schwer</a:t>
            </a:r>
          </a:p>
          <a:p>
            <a:pPr marL="285750" indent="-285750">
              <a:lnSpc>
                <a:spcPct val="150000"/>
              </a:lnSpc>
              <a:buFont typeface="Wingdings" panose="05000000000000000000" pitchFamily="2" charset="2"/>
              <a:buChar char="Ø"/>
            </a:pPr>
            <a:r>
              <a:rPr lang="en-US" dirty="0"/>
              <a:t>Lithium-Ionen</a:t>
            </a:r>
          </a:p>
          <a:p>
            <a:pPr marL="742950" lvl="1" indent="-285750">
              <a:lnSpc>
                <a:spcPct val="150000"/>
              </a:lnSpc>
              <a:buFont typeface="Wingdings" panose="05000000000000000000" pitchFamily="2" charset="2"/>
              <a:buChar char="Ø"/>
            </a:pPr>
            <a:r>
              <a:rPr lang="en-US" dirty="0"/>
              <a:t>Derzeit teurer</a:t>
            </a:r>
          </a:p>
          <a:p>
            <a:pPr marL="742950" lvl="1" indent="-285750">
              <a:lnSpc>
                <a:spcPct val="150000"/>
              </a:lnSpc>
              <a:buFont typeface="Wingdings" panose="05000000000000000000" pitchFamily="2" charset="2"/>
              <a:buChar char="Ø"/>
            </a:pPr>
            <a:r>
              <a:rPr lang="en-US" dirty="0"/>
              <a:t>Längere Lebensdauer</a:t>
            </a:r>
          </a:p>
          <a:p>
            <a:pPr marL="742950" lvl="1" indent="-285750">
              <a:lnSpc>
                <a:spcPct val="150000"/>
              </a:lnSpc>
              <a:buFont typeface="Wingdings" panose="05000000000000000000" pitchFamily="2" charset="2"/>
              <a:buChar char="Ø"/>
            </a:pPr>
            <a:r>
              <a:rPr lang="en-US" dirty="0"/>
              <a:t>Effizienter</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68144" y="1928802"/>
            <a:ext cx="3275856" cy="2183904"/>
          </a:xfrm>
          <a:prstGeom prst="rect">
            <a:avLst/>
          </a:prstGeom>
        </p:spPr>
      </p:pic>
    </p:spTree>
    <p:extLst>
      <p:ext uri="{BB962C8B-B14F-4D97-AF65-F5344CB8AC3E}">
        <p14:creationId xmlns:p14="http://schemas.microsoft.com/office/powerpoint/2010/main" val="6998490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fontScale="90000"/>
          </a:bodyPr>
          <a:lstStyle/>
          <a:p>
            <a:r>
              <a:rPr lang="en-US" dirty="0" err="1"/>
              <a:t>Photovoltaikanlagen</a:t>
            </a:r>
            <a:br>
              <a:rPr lang="en-US" dirty="0"/>
            </a:br>
            <a:r>
              <a:rPr lang="en-US" dirty="0"/>
              <a:t>Verstehen von netzfernen PV-Systemen mit oder ohne Batteriespeicher</a:t>
            </a:r>
            <a:endParaRPr lang="el-GR" dirty="0"/>
          </a:p>
        </p:txBody>
      </p:sp>
      <p:sp>
        <p:nvSpPr>
          <p:cNvPr id="4" name="TextBox 3"/>
          <p:cNvSpPr txBox="1"/>
          <p:nvPr/>
        </p:nvSpPr>
        <p:spPr>
          <a:xfrm>
            <a:off x="1214414" y="1571612"/>
            <a:ext cx="6048672" cy="369332"/>
          </a:xfrm>
          <a:prstGeom prst="rect">
            <a:avLst/>
          </a:prstGeom>
          <a:noFill/>
        </p:spPr>
        <p:txBody>
          <a:bodyPr wrap="square" rtlCol="0">
            <a:spAutoFit/>
          </a:bodyPr>
          <a:lstStyle/>
          <a:p>
            <a:r>
              <a:rPr lang="en-US" dirty="0"/>
              <a:t> Grundlegende Konfigurationen der Speicherung in netzfernen Systemen</a:t>
            </a:r>
          </a:p>
        </p:txBody>
      </p:sp>
      <p:sp>
        <p:nvSpPr>
          <p:cNvPr id="5" name="TextBox 4"/>
          <p:cNvSpPr txBox="1"/>
          <p:nvPr/>
        </p:nvSpPr>
        <p:spPr>
          <a:xfrm>
            <a:off x="755576" y="2420888"/>
            <a:ext cx="7344816" cy="369332"/>
          </a:xfrm>
          <a:prstGeom prst="rect">
            <a:avLst/>
          </a:prstGeom>
          <a:noFill/>
        </p:spPr>
        <p:txBody>
          <a:bodyPr wrap="square" rtlCol="0">
            <a:spAutoFit/>
          </a:bodyPr>
          <a:lstStyle/>
          <a:p>
            <a:r>
              <a:rPr lang="en-US" dirty="0"/>
              <a:t>Akkulagerung. Grundlegende Eigenschaften</a:t>
            </a:r>
          </a:p>
        </p:txBody>
      </p:sp>
      <p:sp>
        <p:nvSpPr>
          <p:cNvPr id="2" name="TextBox 1"/>
          <p:cNvSpPr txBox="1"/>
          <p:nvPr/>
        </p:nvSpPr>
        <p:spPr>
          <a:xfrm>
            <a:off x="1187624" y="3212976"/>
            <a:ext cx="6696744" cy="1754326"/>
          </a:xfrm>
          <a:prstGeom prst="rect">
            <a:avLst/>
          </a:prstGeom>
          <a:noFill/>
        </p:spPr>
        <p:txBody>
          <a:bodyPr wrap="square" rtlCol="0">
            <a:spAutoFit/>
          </a:bodyPr>
          <a:lstStyle/>
          <a:p>
            <a:pPr marL="285750" indent="-285750">
              <a:lnSpc>
                <a:spcPct val="150000"/>
              </a:lnSpc>
              <a:buFont typeface="Wingdings" panose="05000000000000000000" pitchFamily="2" charset="2"/>
              <a:buChar char="Ø"/>
            </a:pPr>
            <a:r>
              <a:rPr lang="en-US" dirty="0"/>
              <a:t>Kapazität in Ah und kWh</a:t>
            </a:r>
          </a:p>
          <a:p>
            <a:pPr marL="285750" indent="-285750">
              <a:lnSpc>
                <a:spcPct val="150000"/>
              </a:lnSpc>
              <a:buFont typeface="Wingdings" panose="05000000000000000000" pitchFamily="2" charset="2"/>
              <a:buChar char="Ø"/>
            </a:pPr>
            <a:r>
              <a:rPr lang="en-US" dirty="0"/>
              <a:t>Entladungstiefe</a:t>
            </a:r>
          </a:p>
          <a:p>
            <a:pPr marL="285750" indent="-285750">
              <a:lnSpc>
                <a:spcPct val="150000"/>
              </a:lnSpc>
              <a:buFont typeface="Wingdings" panose="05000000000000000000" pitchFamily="2" charset="2"/>
              <a:buChar char="Ø"/>
            </a:pPr>
            <a:r>
              <a:rPr lang="en-US" dirty="0"/>
              <a:t>Effizienz</a:t>
            </a:r>
          </a:p>
          <a:p>
            <a:pPr marL="285750" indent="-285750">
              <a:lnSpc>
                <a:spcPct val="150000"/>
              </a:lnSpc>
              <a:buFont typeface="Wingdings" panose="05000000000000000000" pitchFamily="2" charset="2"/>
              <a:buChar char="Ø"/>
            </a:pPr>
            <a:r>
              <a:rPr lang="en-US" dirty="0"/>
              <a:t>Lebensdauer und Garantie</a:t>
            </a:r>
          </a:p>
        </p:txBody>
      </p:sp>
      <p:sp>
        <p:nvSpPr>
          <p:cNvPr id="6" name="Rectangle 5"/>
          <p:cNvSpPr/>
          <p:nvPr/>
        </p:nvSpPr>
        <p:spPr>
          <a:xfrm>
            <a:off x="721458" y="5322765"/>
            <a:ext cx="8099013" cy="307777"/>
          </a:xfrm>
          <a:prstGeom prst="rect">
            <a:avLst/>
          </a:prstGeom>
        </p:spPr>
        <p:txBody>
          <a:bodyPr wrap="square">
            <a:spAutoFit/>
          </a:bodyPr>
          <a:lstStyle/>
          <a:p>
            <a:r>
              <a:rPr lang="en-US" sz="1400" dirty="0"/>
              <a:t>https://www.energysage.com/solar/solar-energy-storage/what-are-the-best-batteries-for-solar-panels/</a:t>
            </a: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68144" y="1928802"/>
            <a:ext cx="3275856" cy="2183904"/>
          </a:xfrm>
          <a:prstGeom prst="rect">
            <a:avLst/>
          </a:prstGeom>
        </p:spPr>
      </p:pic>
    </p:spTree>
    <p:extLst>
      <p:ext uri="{BB962C8B-B14F-4D97-AF65-F5344CB8AC3E}">
        <p14:creationId xmlns:p14="http://schemas.microsoft.com/office/powerpoint/2010/main" val="14386249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fontScale="90000"/>
          </a:bodyPr>
          <a:lstStyle/>
          <a:p>
            <a:r>
              <a:rPr lang="en-US" dirty="0" err="1"/>
              <a:t>Photovoltaikanlagen</a:t>
            </a:r>
            <a:br>
              <a:rPr lang="en-US" dirty="0"/>
            </a:br>
            <a:r>
              <a:rPr lang="en-US" dirty="0"/>
              <a:t>Verstehen von netzfernen PV-Systemen mit oder ohne Batteriespeicher</a:t>
            </a:r>
            <a:endParaRPr lang="el-GR" dirty="0"/>
          </a:p>
        </p:txBody>
      </p:sp>
      <p:sp>
        <p:nvSpPr>
          <p:cNvPr id="4" name="TextBox 3"/>
          <p:cNvSpPr txBox="1"/>
          <p:nvPr/>
        </p:nvSpPr>
        <p:spPr>
          <a:xfrm>
            <a:off x="1214414" y="1571612"/>
            <a:ext cx="6048672" cy="369332"/>
          </a:xfrm>
          <a:prstGeom prst="rect">
            <a:avLst/>
          </a:prstGeom>
          <a:noFill/>
        </p:spPr>
        <p:txBody>
          <a:bodyPr wrap="square" rtlCol="0">
            <a:spAutoFit/>
          </a:bodyPr>
          <a:lstStyle/>
          <a:p>
            <a:r>
              <a:rPr lang="en-US" dirty="0"/>
              <a:t> Grundlegende Konfigurationen der Speicherung in netzfernen Systemen</a:t>
            </a:r>
          </a:p>
        </p:txBody>
      </p:sp>
      <p:sp>
        <p:nvSpPr>
          <p:cNvPr id="5" name="TextBox 4"/>
          <p:cNvSpPr txBox="1"/>
          <p:nvPr/>
        </p:nvSpPr>
        <p:spPr>
          <a:xfrm>
            <a:off x="755576" y="2420888"/>
            <a:ext cx="7344816" cy="369332"/>
          </a:xfrm>
          <a:prstGeom prst="rect">
            <a:avLst/>
          </a:prstGeom>
          <a:noFill/>
        </p:spPr>
        <p:txBody>
          <a:bodyPr wrap="square" rtlCol="0">
            <a:spAutoFit/>
          </a:bodyPr>
          <a:lstStyle/>
          <a:p>
            <a:r>
              <a:rPr lang="en-US" dirty="0"/>
              <a:t>Akkulagerung. Grundlegende Eigenschaften. Kapazität</a:t>
            </a:r>
          </a:p>
        </p:txBody>
      </p:sp>
      <p:sp>
        <p:nvSpPr>
          <p:cNvPr id="2" name="TextBox 1"/>
          <p:cNvSpPr txBox="1"/>
          <p:nvPr/>
        </p:nvSpPr>
        <p:spPr>
          <a:xfrm>
            <a:off x="1187624" y="3212976"/>
            <a:ext cx="6696744" cy="2585323"/>
          </a:xfrm>
          <a:prstGeom prst="rect">
            <a:avLst/>
          </a:prstGeom>
          <a:noFill/>
        </p:spPr>
        <p:txBody>
          <a:bodyPr wrap="square" rtlCol="0">
            <a:spAutoFit/>
          </a:bodyPr>
          <a:lstStyle/>
          <a:p>
            <a:pPr marL="285750" indent="-285750">
              <a:lnSpc>
                <a:spcPct val="150000"/>
              </a:lnSpc>
              <a:buFont typeface="Wingdings" panose="05000000000000000000" pitchFamily="2" charset="2"/>
              <a:buChar char="Ø"/>
            </a:pPr>
            <a:r>
              <a:rPr lang="en-US" dirty="0"/>
              <a:t>Kapazität in Ah. Gespeicherte Ladung z.B. 800 Ah</a:t>
            </a:r>
          </a:p>
          <a:p>
            <a:pPr marL="742950" lvl="1" indent="-285750">
              <a:lnSpc>
                <a:spcPct val="150000"/>
              </a:lnSpc>
              <a:buFont typeface="Wingdings" panose="05000000000000000000" pitchFamily="2" charset="2"/>
              <a:buChar char="Ø"/>
            </a:pPr>
            <a:r>
              <a:rPr lang="en-US" dirty="0"/>
              <a:t>1 Ah entspricht 3600 Coulombs.</a:t>
            </a:r>
          </a:p>
          <a:p>
            <a:pPr marL="285750" indent="-285750">
              <a:lnSpc>
                <a:spcPct val="150000"/>
              </a:lnSpc>
              <a:buFont typeface="Wingdings" panose="05000000000000000000" pitchFamily="2" charset="2"/>
              <a:buChar char="Ø"/>
            </a:pPr>
            <a:r>
              <a:rPr lang="en-US" dirty="0"/>
              <a:t>Kapazität in kWh. Gespeicherte Energie</a:t>
            </a:r>
          </a:p>
          <a:p>
            <a:pPr marL="742950" lvl="1" indent="-285750">
              <a:lnSpc>
                <a:spcPct val="150000"/>
              </a:lnSpc>
              <a:buFont typeface="Wingdings" panose="05000000000000000000" pitchFamily="2" charset="2"/>
              <a:buChar char="Ø"/>
            </a:pPr>
            <a:r>
              <a:rPr lang="en-US" dirty="0"/>
              <a:t>Energie=Nennspannung * Nennleistung</a:t>
            </a:r>
          </a:p>
          <a:p>
            <a:pPr marL="742950" lvl="1" indent="-285750">
              <a:lnSpc>
                <a:spcPct val="150000"/>
              </a:lnSpc>
              <a:buFont typeface="Wingdings" panose="05000000000000000000" pitchFamily="2" charset="2"/>
              <a:buChar char="Ø"/>
            </a:pPr>
            <a:r>
              <a:rPr lang="en-US" dirty="0"/>
              <a:t>Z.B. 24V * 800 Ah= 19,2 kWh</a:t>
            </a:r>
          </a:p>
          <a:p>
            <a:pPr marL="742950" lvl="1" indent="-285750">
              <a:lnSpc>
                <a:spcPct val="150000"/>
              </a:lnSpc>
              <a:buFont typeface="Wingdings" panose="05000000000000000000" pitchFamily="2" charset="2"/>
              <a:buChar char="Ø"/>
            </a:pPr>
            <a:r>
              <a:rPr lang="en-US" dirty="0"/>
              <a:t>Aber auch 48V*400 Ah=19,2 kWh.</a:t>
            </a: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68144" y="1928802"/>
            <a:ext cx="3275856" cy="2183904"/>
          </a:xfrm>
          <a:prstGeom prst="rect">
            <a:avLst/>
          </a:prstGeom>
        </p:spPr>
      </p:pic>
    </p:spTree>
    <p:extLst>
      <p:ext uri="{BB962C8B-B14F-4D97-AF65-F5344CB8AC3E}">
        <p14:creationId xmlns:p14="http://schemas.microsoft.com/office/powerpoint/2010/main" val="482981311"/>
      </p:ext>
    </p:extLst>
  </p:cSld>
  <p:clrMapOvr>
    <a:masterClrMapping/>
  </p:clrMapOvr>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6190</Words>
  <Application>Microsoft Office PowerPoint</Application>
  <PresentationFormat>Bildschirmpräsentation (4:3)</PresentationFormat>
  <Paragraphs>677</Paragraphs>
  <Slides>27</Slides>
  <Notes>25</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27</vt:i4>
      </vt:variant>
    </vt:vector>
  </HeadingPairs>
  <TitlesOfParts>
    <vt:vector size="31" baseType="lpstr">
      <vt:lpstr>Arial</vt:lpstr>
      <vt:lpstr>Calibri</vt:lpstr>
      <vt:lpstr>Wingdings</vt:lpstr>
      <vt:lpstr>2_Office Theme</vt:lpstr>
      <vt:lpstr>MODUL 2: PHOTOVOLTAIKANLAGEN</vt:lpstr>
      <vt:lpstr>Modulziele</vt:lpstr>
      <vt:lpstr>Photovoltaische Anlagen Verstehen von netzfernen PV-Systemen mit oder ohne Batteriespeicher</vt:lpstr>
      <vt:lpstr>Photovoltaikanlagen Verstehen von netzfernen PV-Systemen mit oder ohne Batteriespeicher</vt:lpstr>
      <vt:lpstr>Photovoltaikanlagen Verstehen von netzfernen PV-Systemen mit oder ohne Batteriespeicher</vt:lpstr>
      <vt:lpstr>Photovoltaikanlagen Verstehen von netzfernen PV-Systemen mit oder ohne Batteriespeicher</vt:lpstr>
      <vt:lpstr>Photovoltaikanlagen Verstehen von netzfernen PV-Systemen mit oder ohne Batteriespeicher</vt:lpstr>
      <vt:lpstr>Photovoltaikanlagen Verstehen von netzfernen PV-Systemen mit oder ohne Batteriespeicher</vt:lpstr>
      <vt:lpstr>Photovoltaikanlagen Verstehen von netzfernen PV-Systemen mit oder ohne Batteriespeicher</vt:lpstr>
      <vt:lpstr>Photovoltaikanlagen Verstehen von netzfernen PV-Systemen mit oder ohne Batteriespeicher</vt:lpstr>
      <vt:lpstr>Photovoltaikanlagen Verstehen von netzfernen PV-Systemen mit oder ohne Batteriespeicher</vt:lpstr>
      <vt:lpstr>Photovoltaikanlagen Verstehen von netzfernen PV-Systemen mit oder ohne Batteriespeicher</vt:lpstr>
      <vt:lpstr>Photovoltaikanlagen Verstehen von netzfernen PV-Systemen mit oder ohne Batteriespeicher</vt:lpstr>
      <vt:lpstr>Photovoltaikanlagen Verstehen von netzfernen PV-Systemen mit oder ohne Batteriespeicher</vt:lpstr>
      <vt:lpstr>Photovoltaikanlagen Verstehen von netzfernen PV-Systemen mit oder ohne Batteriespeicher</vt:lpstr>
      <vt:lpstr>Photovoltaikanlagen Verstehen von netzfernen PV-Systemen mit oder ohne Batteriespeicher</vt:lpstr>
      <vt:lpstr>Photovoltaikanlagen Verstehen von netzfernen PV-Systemen mit oder ohne Batteriespeicher</vt:lpstr>
      <vt:lpstr>Photovoltaikanlagen Verstehen von netzfernen PV-Systemen mit oder ohne Batteriespeicher</vt:lpstr>
      <vt:lpstr>Photovoltaikanlagen Verstehen von netzfernen PV-Systemen mit oder ohne Batteriespeicher</vt:lpstr>
      <vt:lpstr>Photovoltaikanlagen Verstehen von netzfernen PV-Systemen mit oder ohne Batteriespeicher</vt:lpstr>
      <vt:lpstr>Photovoltaikanlagen Verstehen von netzfernen PV-Systemen mit oder ohne Batteriespeicher</vt:lpstr>
      <vt:lpstr>Photovoltaikanlagen Verstehen von netzfernen PV-Systemen mit oder ohne Batteriespeicher</vt:lpstr>
      <vt:lpstr>Photovoltaikanlagen Verstehen von netzfernen PV-Systemen mit oder ohne Batteriespeicher</vt:lpstr>
      <vt:lpstr>Photovoltaikanlagen Verstehen von netzfernen PV-Systemen mit oder ohne Batteriespeicher</vt:lpstr>
      <vt:lpstr>Photovoltaikanlagen Verstehen von netzfernen PV-Systemen mit oder ohne Batteriespeicher</vt:lpstr>
      <vt:lpstr>Modulziele</vt:lpstr>
      <vt:lpstr>Vielen Dank für Ihre Aufmerksamkeit.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DeepL Translator</dc:creator>
  <cp:lastModifiedBy>Jolanda Kaufhold</cp:lastModifiedBy>
  <cp:revision>176</cp:revision>
  <dcterms:created xsi:type="dcterms:W3CDTF">2017-12-11T10:59:29Z</dcterms:created>
  <dcterms:modified xsi:type="dcterms:W3CDTF">2019-12-20T13:44:30Z</dcterms:modified>
</cp:coreProperties>
</file>