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8"/>
  </p:notesMasterIdLst>
  <p:sldIdLst>
    <p:sldId id="256" r:id="rId2"/>
    <p:sldId id="300" r:id="rId3"/>
    <p:sldId id="301" r:id="rId4"/>
    <p:sldId id="302" r:id="rId5"/>
    <p:sldId id="303" r:id="rId6"/>
    <p:sldId id="263" r:id="rId7"/>
    <p:sldId id="265" r:id="rId8"/>
    <p:sldId id="266" r:id="rId9"/>
    <p:sldId id="267" r:id="rId10"/>
    <p:sldId id="268" r:id="rId11"/>
    <p:sldId id="269" r:id="rId12"/>
    <p:sldId id="270" r:id="rId13"/>
    <p:sldId id="272" r:id="rId14"/>
    <p:sldId id="273" r:id="rId15"/>
    <p:sldId id="275" r:id="rId16"/>
    <p:sldId id="277" r:id="rId17"/>
    <p:sldId id="278" r:id="rId18"/>
    <p:sldId id="281" r:id="rId19"/>
    <p:sldId id="282"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260" r:id="rId3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667" autoAdjust="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2C10A0-F87B-4BFF-AD3A-8310E448460F}" type="datetimeFigureOut">
              <a:rPr lang="el-GR" smtClean="0"/>
              <a:pPr/>
              <a:t>12/2/2020</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933F7-9C1D-42A8-B27F-F697341C8CBF}"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95936" y="1988840"/>
            <a:ext cx="4822304" cy="1470025"/>
          </a:xfrm>
        </p:spPr>
        <p:txBody>
          <a:bodyPr anchor="b">
            <a:normAutofit/>
          </a:bodyPr>
          <a:lstStyle>
            <a:lvl1pPr algn="r">
              <a:defRPr sz="2800"/>
            </a:lvl1pPr>
          </a:lstStyle>
          <a:p>
            <a:r>
              <a:rPr lang="en-US" dirty="0"/>
              <a:t>Click to edit Master title style</a:t>
            </a:r>
            <a:endParaRPr lang="el-GR" dirty="0"/>
          </a:p>
        </p:txBody>
      </p:sp>
      <p:sp>
        <p:nvSpPr>
          <p:cNvPr id="3" name="Subtitle 2"/>
          <p:cNvSpPr>
            <a:spLocks noGrp="1"/>
          </p:cNvSpPr>
          <p:nvPr>
            <p:ph type="subTitle" idx="1"/>
          </p:nvPr>
        </p:nvSpPr>
        <p:spPr>
          <a:xfrm>
            <a:off x="4572000" y="3573016"/>
            <a:ext cx="4248472" cy="1752600"/>
          </a:xfrm>
        </p:spPr>
        <p:txBody>
          <a:bodyPr>
            <a:normAutofit/>
          </a:bodyPr>
          <a:lstStyle>
            <a:lvl1pPr marL="0" indent="0" algn="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l-GR" dirty="0"/>
          </a:p>
        </p:txBody>
      </p:sp>
    </p:spTree>
    <p:extLst>
      <p:ext uri="{BB962C8B-B14F-4D97-AF65-F5344CB8AC3E}">
        <p14:creationId xmlns:p14="http://schemas.microsoft.com/office/powerpoint/2010/main" val="292613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79712" y="0"/>
            <a:ext cx="6707088" cy="1124744"/>
          </a:xfrm>
        </p:spPr>
        <p:txBody>
          <a:bodyPr>
            <a:normAutofit/>
          </a:bodyPr>
          <a:lstStyle>
            <a:lvl1pPr algn="r">
              <a:defRPr sz="2400"/>
            </a:lvl1pPr>
          </a:lstStyle>
          <a:p>
            <a:r>
              <a:rPr lang="en-US" dirty="0"/>
              <a:t>Click to edit Master title style</a:t>
            </a:r>
            <a:endParaRPr lang="el-GR" dirty="0"/>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Tree>
    <p:extLst>
      <p:ext uri="{BB962C8B-B14F-4D97-AF65-F5344CB8AC3E}">
        <p14:creationId xmlns:p14="http://schemas.microsoft.com/office/powerpoint/2010/main" val="11711275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77810-D08D-4F04-8111-0848C471F8E3}" type="datetimeFigureOut">
              <a:rPr lang="el-GR" smtClean="0"/>
              <a:pPr/>
              <a:t>12/2/2020</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A6221-E4EE-4882-A7E2-5D7E7229B80D}" type="slidenum">
              <a:rPr lang="el-GR" smtClean="0"/>
              <a:pPr/>
              <a:t>‹#›</a:t>
            </a:fld>
            <a:endParaRPr lang="el-GR"/>
          </a:p>
        </p:txBody>
      </p:sp>
    </p:spTree>
    <p:extLst>
      <p:ext uri="{BB962C8B-B14F-4D97-AF65-F5344CB8AC3E}">
        <p14:creationId xmlns:p14="http://schemas.microsoft.com/office/powerpoint/2010/main" val="1435590991"/>
      </p:ext>
    </p:extLst>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b"/>
          <a:lstStyle/>
          <a:p>
            <a:r>
              <a:rPr lang="el-GR" dirty="0"/>
              <a:t>Σχεδιασμός και υπολογισμός των εγκαταστάσεων</a:t>
            </a:r>
          </a:p>
        </p:txBody>
      </p:sp>
      <p:sp>
        <p:nvSpPr>
          <p:cNvPr id="3" name="Subtitle 2"/>
          <p:cNvSpPr>
            <a:spLocks noGrp="1"/>
          </p:cNvSpPr>
          <p:nvPr>
            <p:ph type="subTitle" idx="1"/>
          </p:nvPr>
        </p:nvSpPr>
        <p:spPr/>
        <p:txBody>
          <a:bodyPr/>
          <a:lstStyle/>
          <a:p>
            <a:r>
              <a:rPr lang="el-GR" dirty="0"/>
              <a:t>Ηλιακές θερμικές εγκαταστάσεις για ζεστό νερό και θέρμανση χώρων σε μονοκατοικία</a:t>
            </a:r>
          </a:p>
        </p:txBody>
      </p:sp>
    </p:spTree>
    <p:extLst>
      <p:ext uri="{BB962C8B-B14F-4D97-AF65-F5344CB8AC3E}">
        <p14:creationId xmlns:p14="http://schemas.microsoft.com/office/powerpoint/2010/main" val="72179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l-GR" b="1" dirty="0"/>
              <a:t>Συλλέκτες </a:t>
            </a:r>
            <a:r>
              <a:rPr lang="el-GR" dirty="0"/>
              <a:t>- Η περιοχή απορροφητή (ονομάζεται επίσης και αποτελεσματική περιοχή συλλέκτη) αντιστοιχεί στην περιοχή του πραγματικού πίνακα απορρόφησης.</a:t>
            </a:r>
            <a:endParaRPr lang="en-US" dirty="0"/>
          </a:p>
          <a:p>
            <a:pPr marL="3175" indent="14288" algn="just">
              <a:buNone/>
            </a:pPr>
            <a:r>
              <a:rPr lang="en-US" dirty="0"/>
              <a:t>	</a:t>
            </a:r>
          </a:p>
        </p:txBody>
      </p:sp>
      <p:pic>
        <p:nvPicPr>
          <p:cNvPr id="4098" name="Picture 2"/>
          <p:cNvPicPr>
            <a:picLocks noChangeAspect="1" noChangeArrowheads="1"/>
          </p:cNvPicPr>
          <p:nvPr/>
        </p:nvPicPr>
        <p:blipFill>
          <a:blip r:embed="rId2" cstate="print"/>
          <a:srcRect/>
          <a:stretch>
            <a:fillRect/>
          </a:stretch>
        </p:blipFill>
        <p:spPr bwMode="auto">
          <a:xfrm>
            <a:off x="2690564" y="2492896"/>
            <a:ext cx="6057900" cy="2705100"/>
          </a:xfrm>
          <a:prstGeom prst="rect">
            <a:avLst/>
          </a:prstGeom>
          <a:noFill/>
          <a:ln w="9525">
            <a:noFill/>
            <a:miter lim="800000"/>
            <a:headEnd/>
            <a:tailEnd/>
          </a:ln>
        </p:spPr>
      </p:pic>
      <p:sp>
        <p:nvSpPr>
          <p:cNvPr id="6" name="Rectangle 5"/>
          <p:cNvSpPr/>
          <p:nvPr/>
        </p:nvSpPr>
        <p:spPr>
          <a:xfrm>
            <a:off x="3635896" y="5301208"/>
            <a:ext cx="4392488" cy="646331"/>
          </a:xfrm>
          <a:prstGeom prst="rect">
            <a:avLst/>
          </a:prstGeom>
        </p:spPr>
        <p:txBody>
          <a:bodyPr wrap="square">
            <a:spAutoFit/>
          </a:bodyPr>
          <a:lstStyle/>
          <a:p>
            <a:pPr algn="just"/>
            <a:r>
              <a:rPr lang="el-GR" dirty="0"/>
              <a:t>Διατομή ενός επίπεδου συλλέκτη με περιγραφή των διαφόρων περιοχών</a:t>
            </a:r>
            <a:endParaRPr lang="bg-BG" dirty="0"/>
          </a:p>
        </p:txBody>
      </p:sp>
      <p:sp>
        <p:nvSpPr>
          <p:cNvPr id="8" name="Title 1">
            <a:extLst>
              <a:ext uri="{FF2B5EF4-FFF2-40B4-BE49-F238E27FC236}">
                <a16:creationId xmlns:a16="http://schemas.microsoft.com/office/drawing/2014/main" id="{06F36FC3-19BF-4FDB-8DBA-3392E8D34A57}"/>
              </a:ext>
            </a:extLst>
          </p:cNvPr>
          <p:cNvSpPr txBox="1">
            <a:spLocks/>
          </p:cNvSpPr>
          <p:nvPr/>
        </p:nvSpPr>
        <p:spPr>
          <a:xfrm>
            <a:off x="2132112" y="152400"/>
            <a:ext cx="6707088" cy="1124744"/>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400" kern="1200">
                <a:solidFill>
                  <a:schemeClr val="tx1"/>
                </a:solidFill>
                <a:latin typeface="+mj-lt"/>
                <a:ea typeface="+mj-ea"/>
                <a:cs typeface="+mj-cs"/>
              </a:defRPr>
            </a:lvl1pPr>
          </a:lstStyle>
          <a:p>
            <a:r>
              <a:rPr lang="el-GR" dirty="0"/>
              <a:t>Μέρη Ηλιακών Θερμικών Συστημάτων </a:t>
            </a:r>
          </a:p>
        </p:txBody>
      </p:sp>
    </p:spTree>
    <p:extLst>
      <p:ext uri="{BB962C8B-B14F-4D97-AF65-F5344CB8AC3E}">
        <p14:creationId xmlns:p14="http://schemas.microsoft.com/office/powerpoint/2010/main" val="3212448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l-GR" b="1" dirty="0"/>
              <a:t>Συλλέκτες </a:t>
            </a:r>
            <a:r>
              <a:rPr lang="el-GR" dirty="0"/>
              <a:t>- Η περιοχή απορροφητή (ονομάζεται επίσης και η αποτελεσματική περιοχή συλλέκτη) αντιστοιχεί στην περιοχή του πραγματικού πίνακα απορρόφησης.</a:t>
            </a:r>
            <a:endParaRPr lang="en-US" dirty="0"/>
          </a:p>
          <a:p>
            <a:pPr marL="3175" indent="14288" algn="just">
              <a:buNone/>
            </a:pPr>
            <a:r>
              <a:rPr lang="en-US" dirty="0"/>
              <a:t>	</a:t>
            </a:r>
          </a:p>
        </p:txBody>
      </p:sp>
      <p:pic>
        <p:nvPicPr>
          <p:cNvPr id="5122" name="Picture 2"/>
          <p:cNvPicPr>
            <a:picLocks noChangeAspect="1" noChangeArrowheads="1"/>
          </p:cNvPicPr>
          <p:nvPr/>
        </p:nvPicPr>
        <p:blipFill>
          <a:blip r:embed="rId2" cstate="print"/>
          <a:srcRect/>
          <a:stretch>
            <a:fillRect/>
          </a:stretch>
        </p:blipFill>
        <p:spPr bwMode="auto">
          <a:xfrm>
            <a:off x="3707904" y="2348879"/>
            <a:ext cx="4896544" cy="3749199"/>
          </a:xfrm>
          <a:prstGeom prst="rect">
            <a:avLst/>
          </a:prstGeom>
          <a:noFill/>
          <a:ln w="9525">
            <a:noFill/>
            <a:miter lim="800000"/>
            <a:headEnd/>
            <a:tailEnd/>
          </a:ln>
        </p:spPr>
      </p:pic>
      <p:sp>
        <p:nvSpPr>
          <p:cNvPr id="7" name="Rectangle 6"/>
          <p:cNvSpPr/>
          <p:nvPr/>
        </p:nvSpPr>
        <p:spPr>
          <a:xfrm>
            <a:off x="899592" y="2632859"/>
            <a:ext cx="3168352" cy="1200329"/>
          </a:xfrm>
          <a:prstGeom prst="rect">
            <a:avLst/>
          </a:prstGeom>
        </p:spPr>
        <p:txBody>
          <a:bodyPr wrap="square">
            <a:spAutoFit/>
          </a:bodyPr>
          <a:lstStyle/>
          <a:p>
            <a:pPr algn="just"/>
            <a:r>
              <a:rPr lang="el-GR" dirty="0"/>
              <a:t>Διατομή ενός συλλέκτη σωληνώσεων που εκκενώνεται με σωλήνα με περιγραφή των διαφόρων επιφανειών</a:t>
            </a:r>
            <a:endParaRPr lang="bg-BG" dirty="0"/>
          </a:p>
        </p:txBody>
      </p:sp>
      <p:sp>
        <p:nvSpPr>
          <p:cNvPr id="8" name="Title 1">
            <a:extLst>
              <a:ext uri="{FF2B5EF4-FFF2-40B4-BE49-F238E27FC236}">
                <a16:creationId xmlns:a16="http://schemas.microsoft.com/office/drawing/2014/main" id="{12D0FCD6-2388-47AA-B368-F5A8D69CB7E5}"/>
              </a:ext>
            </a:extLst>
          </p:cNvPr>
          <p:cNvSpPr txBox="1">
            <a:spLocks/>
          </p:cNvSpPr>
          <p:nvPr/>
        </p:nvSpPr>
        <p:spPr>
          <a:xfrm>
            <a:off x="2132112" y="152400"/>
            <a:ext cx="6707088" cy="1124744"/>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400" kern="1200">
                <a:solidFill>
                  <a:schemeClr val="tx1"/>
                </a:solidFill>
                <a:latin typeface="+mj-lt"/>
                <a:ea typeface="+mj-ea"/>
                <a:cs typeface="+mj-cs"/>
              </a:defRPr>
            </a:lvl1pPr>
          </a:lstStyle>
          <a:p>
            <a:r>
              <a:rPr lang="el-GR" dirty="0"/>
              <a:t>Μέρη Ηλιακών Θερμικών Συστημάτων </a:t>
            </a:r>
          </a:p>
        </p:txBody>
      </p:sp>
    </p:spTree>
    <p:extLst>
      <p:ext uri="{BB962C8B-B14F-4D97-AF65-F5344CB8AC3E}">
        <p14:creationId xmlns:p14="http://schemas.microsoft.com/office/powerpoint/2010/main" val="2278884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l-GR" b="1" dirty="0"/>
              <a:t>Συλλέκτες </a:t>
            </a:r>
            <a:r>
              <a:rPr lang="el-GR" dirty="0"/>
              <a:t>- Η περιοχή απορροφητή (ονομάζεται επίσης και η αποτελεσματική περιοχή συλλέκτη) αντιστοιχεί στην περιοχή του πραγματικού πίνακα απορρόφησης.</a:t>
            </a:r>
            <a:endParaRPr lang="en-US" dirty="0"/>
          </a:p>
          <a:p>
            <a:pPr marL="3175" indent="14288" algn="just">
              <a:buNone/>
            </a:pPr>
            <a:r>
              <a:rPr lang="en-US" dirty="0"/>
              <a:t>	</a:t>
            </a:r>
          </a:p>
        </p:txBody>
      </p:sp>
      <p:pic>
        <p:nvPicPr>
          <p:cNvPr id="6146" name="Picture 2"/>
          <p:cNvPicPr>
            <a:picLocks noChangeAspect="1" noChangeArrowheads="1"/>
          </p:cNvPicPr>
          <p:nvPr/>
        </p:nvPicPr>
        <p:blipFill>
          <a:blip r:embed="rId2" cstate="print"/>
          <a:srcRect/>
          <a:stretch>
            <a:fillRect/>
          </a:stretch>
        </p:blipFill>
        <p:spPr bwMode="auto">
          <a:xfrm>
            <a:off x="4026570" y="2268484"/>
            <a:ext cx="4433862" cy="3968828"/>
          </a:xfrm>
          <a:prstGeom prst="rect">
            <a:avLst/>
          </a:prstGeom>
          <a:noFill/>
          <a:ln w="9525">
            <a:noFill/>
            <a:miter lim="800000"/>
            <a:headEnd/>
            <a:tailEnd/>
          </a:ln>
        </p:spPr>
      </p:pic>
      <p:sp>
        <p:nvSpPr>
          <p:cNvPr id="8" name="Rectangle 7"/>
          <p:cNvSpPr/>
          <p:nvPr/>
        </p:nvSpPr>
        <p:spPr>
          <a:xfrm>
            <a:off x="755576" y="2492896"/>
            <a:ext cx="3600400" cy="1200329"/>
          </a:xfrm>
          <a:prstGeom prst="rect">
            <a:avLst/>
          </a:prstGeom>
        </p:spPr>
        <p:txBody>
          <a:bodyPr wrap="square">
            <a:spAutoFit/>
          </a:bodyPr>
          <a:lstStyle/>
          <a:p>
            <a:pPr algn="just"/>
            <a:r>
              <a:rPr lang="el-GR" dirty="0"/>
              <a:t>Διατομή ενός διπλού συλλέκτη σωληνώσεων («σωλήνες</a:t>
            </a:r>
            <a:r>
              <a:rPr lang="en-US" dirty="0"/>
              <a:t>Sydney</a:t>
            </a:r>
            <a:r>
              <a:rPr lang="el-GR" dirty="0"/>
              <a:t>») με περιγραφή των διαφόρων επιφανειών</a:t>
            </a:r>
            <a:endParaRPr lang="bg-BG" dirty="0"/>
          </a:p>
        </p:txBody>
      </p:sp>
      <p:sp>
        <p:nvSpPr>
          <p:cNvPr id="9" name="Title 1">
            <a:extLst>
              <a:ext uri="{FF2B5EF4-FFF2-40B4-BE49-F238E27FC236}">
                <a16:creationId xmlns:a16="http://schemas.microsoft.com/office/drawing/2014/main" id="{3C008BAC-C72E-4D38-B613-BA8AD7E79620}"/>
              </a:ext>
            </a:extLst>
          </p:cNvPr>
          <p:cNvSpPr txBox="1">
            <a:spLocks/>
          </p:cNvSpPr>
          <p:nvPr/>
        </p:nvSpPr>
        <p:spPr>
          <a:xfrm>
            <a:off x="2132112" y="152400"/>
            <a:ext cx="6707088" cy="1124744"/>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400" kern="1200">
                <a:solidFill>
                  <a:schemeClr val="tx1"/>
                </a:solidFill>
                <a:latin typeface="+mj-lt"/>
                <a:ea typeface="+mj-ea"/>
                <a:cs typeface="+mj-cs"/>
              </a:defRPr>
            </a:lvl1pPr>
          </a:lstStyle>
          <a:p>
            <a:r>
              <a:rPr lang="el-GR" dirty="0"/>
              <a:t>Μέρη Ηλιακών Θερμικών Συστημάτων </a:t>
            </a:r>
          </a:p>
        </p:txBody>
      </p:sp>
    </p:spTree>
    <p:extLst>
      <p:ext uri="{BB962C8B-B14F-4D97-AF65-F5344CB8AC3E}">
        <p14:creationId xmlns:p14="http://schemas.microsoft.com/office/powerpoint/2010/main" val="1521586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just"/>
            <a:r>
              <a:rPr lang="el-GR" b="1" dirty="0"/>
              <a:t>Συλλέκτες</a:t>
            </a:r>
            <a:endParaRPr lang="en-US" b="1" dirty="0"/>
          </a:p>
          <a:p>
            <a:pPr algn="just"/>
            <a:endParaRPr lang="el-GR" dirty="0"/>
          </a:p>
          <a:p>
            <a:pPr marL="0" indent="0" algn="just">
              <a:buNone/>
            </a:pPr>
            <a:r>
              <a:rPr lang="el-GR" b="1" dirty="0"/>
              <a:t>Πλεονεκτήματα </a:t>
            </a:r>
            <a:r>
              <a:rPr lang="el-GR" b="1" dirty="0">
                <a:highlight>
                  <a:srgbClr val="FFFF00"/>
                </a:highlight>
              </a:rPr>
              <a:t>του </a:t>
            </a:r>
            <a:r>
              <a:rPr lang="en-US" b="1" dirty="0">
                <a:highlight>
                  <a:srgbClr val="FFFF00"/>
                </a:highlight>
              </a:rPr>
              <a:t>unglazed</a:t>
            </a:r>
            <a:r>
              <a:rPr lang="el-GR" b="1" dirty="0">
                <a:highlight>
                  <a:srgbClr val="FFFF00"/>
                </a:highlight>
              </a:rPr>
              <a:t> </a:t>
            </a:r>
            <a:r>
              <a:rPr lang="el-GR" b="1" dirty="0"/>
              <a:t>συλλέκτη:</a:t>
            </a:r>
          </a:p>
          <a:p>
            <a:pPr algn="just"/>
            <a:r>
              <a:rPr lang="el-GR" dirty="0"/>
              <a:t>  Ο απορροφητής μπορεί να αντικαταστήσει την επιφάνεια της οροφής </a:t>
            </a:r>
            <a:r>
              <a:rPr lang="en-US" dirty="0">
                <a:highlight>
                  <a:srgbClr val="FFFF00"/>
                </a:highlight>
              </a:rPr>
              <a:t>roof skin</a:t>
            </a:r>
            <a:r>
              <a:rPr lang="el-GR" dirty="0"/>
              <a:t>, αποθηκεύοντας π.χ. ένα φύλλο ψευδαργύρου. Αυτό οδηγεί σε καλύτερες τιμές θερμότητας μέσω μειωμένου κόστους.</a:t>
            </a:r>
          </a:p>
          <a:p>
            <a:pPr algn="just"/>
            <a:r>
              <a:rPr lang="el-GR" dirty="0"/>
              <a:t>  Είναι κατάλληλο για μια ποικιλία μορφών στέγης, συμπεριλαμβανομένων επίπεδων οροφών, κεκλιμένων οροφών και θολωτών οροφών. Μπορεί εύκολα να προσαρμοστεί σε ελαφρές καμπύλες.</a:t>
            </a:r>
          </a:p>
          <a:p>
            <a:pPr algn="just"/>
            <a:r>
              <a:rPr lang="el-GR" dirty="0"/>
              <a:t>  Μπορεί να είναι μια πιο αισθητική λύση για οροφές από λαμαρίνα από τους γυάλινους συλλέκτες.</a:t>
            </a:r>
          </a:p>
          <a:p>
            <a:pPr marL="0" indent="0" algn="just">
              <a:buNone/>
            </a:pPr>
            <a:r>
              <a:rPr lang="el-GR" b="1" dirty="0"/>
              <a:t>Μειονεκτήματα:</a:t>
            </a:r>
          </a:p>
          <a:p>
            <a:pPr algn="just"/>
            <a:r>
              <a:rPr lang="el-GR" dirty="0"/>
              <a:t>  Λόγω της χαμηλότερης συγκεκριμένης απόδοσης, απαιτεί μεγαλύτερη επιφάνεια από ένα επίπεδο συλλέκτη.</a:t>
            </a:r>
          </a:p>
          <a:p>
            <a:pPr algn="just"/>
            <a:r>
              <a:rPr lang="el-GR" dirty="0"/>
              <a:t>  Λόγω των υψηλότερων θερμικών απωλειών, η αύξηση της θερμοκρασίας (πάνω από την θερμοκρασία του αέρα) είναι περιορισμένη. </a:t>
            </a:r>
            <a:r>
              <a:rPr lang="en-US" dirty="0"/>
              <a:t>	</a:t>
            </a:r>
          </a:p>
        </p:txBody>
      </p:sp>
      <p:sp>
        <p:nvSpPr>
          <p:cNvPr id="6" name="Title 1">
            <a:extLst>
              <a:ext uri="{FF2B5EF4-FFF2-40B4-BE49-F238E27FC236}">
                <a16:creationId xmlns:a16="http://schemas.microsoft.com/office/drawing/2014/main" id="{81589655-CA38-4DA2-B345-E28509009F34}"/>
              </a:ext>
            </a:extLst>
          </p:cNvPr>
          <p:cNvSpPr txBox="1">
            <a:spLocks/>
          </p:cNvSpPr>
          <p:nvPr/>
        </p:nvSpPr>
        <p:spPr>
          <a:xfrm>
            <a:off x="2132112" y="152400"/>
            <a:ext cx="6707088" cy="1124744"/>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400" kern="1200">
                <a:solidFill>
                  <a:schemeClr val="tx1"/>
                </a:solidFill>
                <a:latin typeface="+mj-lt"/>
                <a:ea typeface="+mj-ea"/>
                <a:cs typeface="+mj-cs"/>
              </a:defRPr>
            </a:lvl1pPr>
          </a:lstStyle>
          <a:p>
            <a:r>
              <a:rPr lang="el-GR" dirty="0"/>
              <a:t>Μέρη Ηλιακών Θερμικών Συστημάτων </a:t>
            </a:r>
          </a:p>
        </p:txBody>
      </p:sp>
    </p:spTree>
    <p:extLst>
      <p:ext uri="{BB962C8B-B14F-4D97-AF65-F5344CB8AC3E}">
        <p14:creationId xmlns:p14="http://schemas.microsoft.com/office/powerpoint/2010/main" val="3303569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175" indent="14288" algn="just">
              <a:buNone/>
            </a:pPr>
            <a:r>
              <a:rPr lang="el-GR" b="1" dirty="0"/>
              <a:t>Γυαλισμένοι συλλέκτες επίπεδης πλάκας</a:t>
            </a:r>
          </a:p>
          <a:p>
            <a:pPr marL="3175" indent="14288" algn="just">
              <a:buNone/>
            </a:pPr>
            <a:r>
              <a:rPr lang="el-GR" b="1" dirty="0"/>
              <a:t>ΣΧΕΔΙΟ</a:t>
            </a:r>
          </a:p>
          <a:p>
            <a:pPr marL="3175" indent="14288" algn="just">
              <a:buNone/>
            </a:pPr>
            <a:r>
              <a:rPr lang="el-GR" sz="1600" dirty="0"/>
              <a:t>Σχεδόν όλοι οι πλακοειδείς συλλέκτες με υαλοπίνακες που διατίθενται επί του παρόντος στην αγορά αποτελούνται από μεταλλικό απορροφητήρα σε επίπεδη ορθογώνια θήκη. Ο συλλέκτης είναι θερμικώς μονωμένος στο πίσω μέρος και στις άκρες του και διαθέτει ένα διαφανές κάλυμμα στην επάνω επιφάνεια. Συνδέονται δύο συνδέσεις σωλήνων για την τροφοδοσία και την επιστροφή του μέσου μεταφοράς θερμότητας, συνήθως στην πλευρά του συλλέκτη. Δείτε το παρακάτω σχήμα.</a:t>
            </a:r>
            <a:endParaRPr lang="en-US" sz="1600" dirty="0"/>
          </a:p>
        </p:txBody>
      </p:sp>
      <p:pic>
        <p:nvPicPr>
          <p:cNvPr id="1026" name="Picture 2"/>
          <p:cNvPicPr>
            <a:picLocks noChangeAspect="1" noChangeArrowheads="1"/>
          </p:cNvPicPr>
          <p:nvPr/>
        </p:nvPicPr>
        <p:blipFill>
          <a:blip r:embed="rId2" cstate="print"/>
          <a:srcRect/>
          <a:stretch>
            <a:fillRect/>
          </a:stretch>
        </p:blipFill>
        <p:spPr bwMode="auto">
          <a:xfrm>
            <a:off x="2267744" y="3797771"/>
            <a:ext cx="6372225" cy="2295525"/>
          </a:xfrm>
          <a:prstGeom prst="rect">
            <a:avLst/>
          </a:prstGeom>
          <a:noFill/>
          <a:ln w="9525">
            <a:noFill/>
            <a:miter lim="800000"/>
            <a:headEnd/>
            <a:tailEnd/>
          </a:ln>
        </p:spPr>
      </p:pic>
      <p:sp>
        <p:nvSpPr>
          <p:cNvPr id="7" name="Title 1">
            <a:extLst>
              <a:ext uri="{FF2B5EF4-FFF2-40B4-BE49-F238E27FC236}">
                <a16:creationId xmlns:a16="http://schemas.microsoft.com/office/drawing/2014/main" id="{743560BE-D777-4FF9-BA08-28EA0128B054}"/>
              </a:ext>
            </a:extLst>
          </p:cNvPr>
          <p:cNvSpPr txBox="1">
            <a:spLocks/>
          </p:cNvSpPr>
          <p:nvPr/>
        </p:nvSpPr>
        <p:spPr>
          <a:xfrm>
            <a:off x="2132112" y="152400"/>
            <a:ext cx="6707088" cy="1124744"/>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400" kern="1200">
                <a:solidFill>
                  <a:schemeClr val="tx1"/>
                </a:solidFill>
                <a:latin typeface="+mj-lt"/>
                <a:ea typeface="+mj-ea"/>
                <a:cs typeface="+mj-cs"/>
              </a:defRPr>
            </a:lvl1pPr>
          </a:lstStyle>
          <a:p>
            <a:r>
              <a:rPr lang="el-GR" dirty="0"/>
              <a:t>Μέρη Ηλιακών Θερμικών Συστημάτων </a:t>
            </a:r>
          </a:p>
        </p:txBody>
      </p:sp>
    </p:spTree>
    <p:extLst>
      <p:ext uri="{BB962C8B-B14F-4D97-AF65-F5344CB8AC3E}">
        <p14:creationId xmlns:p14="http://schemas.microsoft.com/office/powerpoint/2010/main" val="2435413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175" indent="14288" algn="just">
              <a:buNone/>
            </a:pPr>
            <a:r>
              <a:rPr lang="el-GR" b="1" dirty="0"/>
              <a:t>Γυαλισμένοι συλλέκτες επίπεδης πλάκας</a:t>
            </a:r>
          </a:p>
          <a:p>
            <a:pPr marL="3175" indent="14288" algn="just">
              <a:buNone/>
            </a:pPr>
            <a:endParaRPr lang="el-GR" b="1" dirty="0"/>
          </a:p>
          <a:p>
            <a:pPr marL="3175" indent="14288" algn="just">
              <a:buNone/>
            </a:pPr>
            <a:r>
              <a:rPr lang="en-US" sz="1600" dirty="0">
                <a:highlight>
                  <a:srgbClr val="FFFF00"/>
                </a:highlight>
              </a:rPr>
              <a:t>The task </a:t>
            </a:r>
            <a:r>
              <a:rPr lang="el-GR" sz="1600" dirty="0"/>
              <a:t>ενός ηλιακού συλλέκτη είναι να επιτευχθεί η υψηλότερη δυνατή θερμική απόδοση. Συνεπώς, ο απορροφητήρας διαθέτει υψηλή ικανότητα απορρόφησης φωτός και τη χαμηλότερη δυνατή θερμική ικανότητα εκπομπής. Αυτό επιτυγχάνεται με τη χρήση φασματικής επιλεκτικής επικάλυψης. Σε αντίθεση με τη μαύρη βαφή, αυτή έχει μια </a:t>
            </a:r>
            <a:r>
              <a:rPr lang="el-GR" sz="1600" dirty="0" err="1"/>
              <a:t>στρωματοποιημένη</a:t>
            </a:r>
            <a:r>
              <a:rPr lang="el-GR" sz="1600" dirty="0"/>
              <a:t> δομή, η οποία βελτιστοποιεί τη μετατροπή της ηλιακής ακτινοβολίας βραχέων κυμάτων σε θερμότητα ενώ διατηρεί τη θερμική ακτινοβολία όσο το δυνατόν χαμηλότερη. Δείτε το παρακάτω σχήμα.</a:t>
            </a:r>
            <a:endParaRPr lang="en-US" sz="1600" dirty="0"/>
          </a:p>
        </p:txBody>
      </p:sp>
      <p:pic>
        <p:nvPicPr>
          <p:cNvPr id="2050" name="Picture 2"/>
          <p:cNvPicPr>
            <a:picLocks noChangeAspect="1" noChangeArrowheads="1"/>
          </p:cNvPicPr>
          <p:nvPr/>
        </p:nvPicPr>
        <p:blipFill>
          <a:blip r:embed="rId2" cstate="print"/>
          <a:srcRect/>
          <a:stretch>
            <a:fillRect/>
          </a:stretch>
        </p:blipFill>
        <p:spPr bwMode="auto">
          <a:xfrm>
            <a:off x="2394148" y="4031704"/>
            <a:ext cx="6210300" cy="2133600"/>
          </a:xfrm>
          <a:prstGeom prst="rect">
            <a:avLst/>
          </a:prstGeom>
          <a:noFill/>
          <a:ln w="9525">
            <a:noFill/>
            <a:miter lim="800000"/>
            <a:headEnd/>
            <a:tailEnd/>
          </a:ln>
        </p:spPr>
      </p:pic>
      <p:sp>
        <p:nvSpPr>
          <p:cNvPr id="7" name="Title 1">
            <a:extLst>
              <a:ext uri="{FF2B5EF4-FFF2-40B4-BE49-F238E27FC236}">
                <a16:creationId xmlns:a16="http://schemas.microsoft.com/office/drawing/2014/main" id="{56241732-F0EA-4301-A700-A2FD8688F897}"/>
              </a:ext>
            </a:extLst>
          </p:cNvPr>
          <p:cNvSpPr txBox="1">
            <a:spLocks/>
          </p:cNvSpPr>
          <p:nvPr/>
        </p:nvSpPr>
        <p:spPr>
          <a:xfrm>
            <a:off x="2132112" y="152400"/>
            <a:ext cx="6707088" cy="1124744"/>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400" kern="1200">
                <a:solidFill>
                  <a:schemeClr val="tx1"/>
                </a:solidFill>
                <a:latin typeface="+mj-lt"/>
                <a:ea typeface="+mj-ea"/>
                <a:cs typeface="+mj-cs"/>
              </a:defRPr>
            </a:lvl1pPr>
          </a:lstStyle>
          <a:p>
            <a:r>
              <a:rPr lang="el-GR" dirty="0"/>
              <a:t>Μέρη Ηλιακών Θερμικών Συστημάτων </a:t>
            </a:r>
          </a:p>
        </p:txBody>
      </p:sp>
    </p:spTree>
    <p:extLst>
      <p:ext uri="{BB962C8B-B14F-4D97-AF65-F5344CB8AC3E}">
        <p14:creationId xmlns:p14="http://schemas.microsoft.com/office/powerpoint/2010/main" val="2337332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175" indent="14288" algn="just">
              <a:buNone/>
            </a:pPr>
            <a:r>
              <a:rPr lang="el-GR" b="1" dirty="0"/>
              <a:t>Γυαλισμένοι συλλέκτες επίπεδης πλάκας</a:t>
            </a:r>
          </a:p>
          <a:p>
            <a:pPr marL="3175" indent="14288" algn="just">
              <a:buNone/>
            </a:pPr>
            <a:r>
              <a:rPr lang="el-GR" dirty="0"/>
              <a:t>Πλεονεκτήματα και μειονεκτήματα διαφόρων τύπων απορροφητών</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2352805" y="2420888"/>
            <a:ext cx="6035619" cy="3672408"/>
          </a:xfrm>
          <a:prstGeom prst="rect">
            <a:avLst/>
          </a:prstGeom>
          <a:noFill/>
          <a:ln w="9525">
            <a:noFill/>
            <a:miter lim="800000"/>
            <a:headEnd/>
            <a:tailEnd/>
          </a:ln>
        </p:spPr>
      </p:pic>
      <p:sp>
        <p:nvSpPr>
          <p:cNvPr id="7" name="Title 1">
            <a:extLst>
              <a:ext uri="{FF2B5EF4-FFF2-40B4-BE49-F238E27FC236}">
                <a16:creationId xmlns:a16="http://schemas.microsoft.com/office/drawing/2014/main" id="{746CA901-F1A9-42EE-8B0D-73D06BBF4889}"/>
              </a:ext>
            </a:extLst>
          </p:cNvPr>
          <p:cNvSpPr txBox="1">
            <a:spLocks/>
          </p:cNvSpPr>
          <p:nvPr/>
        </p:nvSpPr>
        <p:spPr>
          <a:xfrm>
            <a:off x="2132112" y="152400"/>
            <a:ext cx="6707088" cy="1124744"/>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400" kern="1200">
                <a:solidFill>
                  <a:schemeClr val="tx1"/>
                </a:solidFill>
                <a:latin typeface="+mj-lt"/>
                <a:ea typeface="+mj-ea"/>
                <a:cs typeface="+mj-cs"/>
              </a:defRPr>
            </a:lvl1pPr>
          </a:lstStyle>
          <a:p>
            <a:r>
              <a:rPr lang="el-GR" dirty="0"/>
              <a:t>Μέρη Ηλιακών Θερμικών Συστημάτων </a:t>
            </a:r>
          </a:p>
        </p:txBody>
      </p:sp>
    </p:spTree>
    <p:extLst>
      <p:ext uri="{BB962C8B-B14F-4D97-AF65-F5344CB8AC3E}">
        <p14:creationId xmlns:p14="http://schemas.microsoft.com/office/powerpoint/2010/main" val="4111195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175" indent="14288" algn="just">
              <a:buNone/>
            </a:pPr>
            <a:r>
              <a:rPr lang="en-US" b="1" dirty="0"/>
              <a:t>Glazed flat-plate </a:t>
            </a:r>
            <a:r>
              <a:rPr lang="el-GR" b="1" dirty="0"/>
              <a:t>συλλέκτες</a:t>
            </a:r>
            <a:endParaRPr lang="en-US" b="1" dirty="0"/>
          </a:p>
          <a:p>
            <a:pPr marL="3175" indent="14288" algn="just">
              <a:buNone/>
            </a:pPr>
            <a:endParaRPr lang="en-US" b="1" dirty="0"/>
          </a:p>
          <a:p>
            <a:pPr marL="3175" indent="14288" algn="just">
              <a:buNone/>
            </a:pPr>
            <a:r>
              <a:rPr lang="el-GR" b="1" dirty="0"/>
              <a:t>ΜΟΝΩΣΗ</a:t>
            </a:r>
            <a:endParaRPr lang="en-US" b="1" dirty="0"/>
          </a:p>
          <a:p>
            <a:pPr marL="3175" indent="14288" algn="just">
              <a:buNone/>
            </a:pPr>
            <a:r>
              <a:rPr lang="el-GR" dirty="0"/>
              <a:t>Για να μειωθούν οι απώλειες θερμότητας στο περιβάλλον με θερμική αγωγιμότητα, η πλάτη και οι άκρες του συλλέκτη είναι </a:t>
            </a:r>
            <a:r>
              <a:rPr lang="el-GR" dirty="0" err="1"/>
              <a:t>θερμομονωμένες</a:t>
            </a:r>
            <a:r>
              <a:rPr lang="el-GR" dirty="0"/>
              <a:t>. Καθώς είναι δυνατές οι μέγιστες θερμοκρασίες 150-200 ° C (302-392 ° F) (όταν είναι αδρανείς), η μόνωση από ορυκτές ίνες είναι η πλέον κατάλληλη εδώ. Είναι απαραίτητο να ληφθεί υπόψη η χρησιμοποιούμενη κόλλα. Αυτό δεν πρέπει να εξατμίζεται στις δεδομένες θερμοκρασίες, διαφορετικά θα μπορούσε να καταβυθιστεί στον υαλοπίνακα και να μειώσει την ικανότητα εκπομπής φωτός. Ορισμένοι συλλέκτες διαθέτουν φράγμα για τη μείωση των απωλειών από τη μεταφορά. Αυτό παίρνει τη μορφή ενός πλαστικού φιλμ, όπως το </a:t>
            </a:r>
            <a:r>
              <a:rPr lang="el-GR" dirty="0" err="1"/>
              <a:t>Teflon</a:t>
            </a:r>
            <a:r>
              <a:rPr lang="el-GR" dirty="0"/>
              <a:t>, μεταξύ του απορροφητήρα και του υαλοπίνακα. </a:t>
            </a:r>
            <a:r>
              <a:rPr lang="el-GR"/>
              <a:t>Σε ορισμένες χώρες οι συλλέκτες προσφέρονται με ημιδιαφανή θερμομόνωση κάτω από το γυάλινο πλαίσιο.</a:t>
            </a:r>
            <a:endParaRPr lang="en-US" dirty="0"/>
          </a:p>
        </p:txBody>
      </p:sp>
      <p:sp>
        <p:nvSpPr>
          <p:cNvPr id="7" name="Title 1">
            <a:extLst>
              <a:ext uri="{FF2B5EF4-FFF2-40B4-BE49-F238E27FC236}">
                <a16:creationId xmlns:a16="http://schemas.microsoft.com/office/drawing/2014/main" id="{B59A92A1-E27B-4079-A643-22626A7E4B15}"/>
              </a:ext>
            </a:extLst>
          </p:cNvPr>
          <p:cNvSpPr txBox="1">
            <a:spLocks/>
          </p:cNvSpPr>
          <p:nvPr/>
        </p:nvSpPr>
        <p:spPr>
          <a:xfrm>
            <a:off x="2132112" y="152400"/>
            <a:ext cx="6707088" cy="1124744"/>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400" kern="1200">
                <a:solidFill>
                  <a:schemeClr val="tx1"/>
                </a:solidFill>
                <a:latin typeface="+mj-lt"/>
                <a:ea typeface="+mj-ea"/>
                <a:cs typeface="+mj-cs"/>
              </a:defRPr>
            </a:lvl1pPr>
          </a:lstStyle>
          <a:p>
            <a:r>
              <a:rPr lang="el-GR" dirty="0"/>
              <a:t>Μέρη Ηλιακών Θερμικών Συστημάτων </a:t>
            </a:r>
          </a:p>
        </p:txBody>
      </p:sp>
    </p:spTree>
    <p:extLst>
      <p:ext uri="{BB962C8B-B14F-4D97-AF65-F5344CB8AC3E}">
        <p14:creationId xmlns:p14="http://schemas.microsoft.com/office/powerpoint/2010/main" val="3031965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3175" indent="14288" algn="just">
              <a:buNone/>
            </a:pPr>
            <a:r>
              <a:rPr lang="en-US" b="1" dirty="0"/>
              <a:t>Glazed flat-plate collectors</a:t>
            </a:r>
          </a:p>
          <a:p>
            <a:pPr marL="3175" indent="14288" algn="just">
              <a:buNone/>
            </a:pPr>
            <a:r>
              <a:rPr lang="el-GR" sz="1900" dirty="0"/>
              <a:t>ΠΛΕΟΝΕΚΤΗΜΑΤΑ ΚΑΙ ΜΕΙΟΝΕΚΤΗΜΑΤΑ </a:t>
            </a:r>
            <a:r>
              <a:rPr lang="en-US" sz="1900" dirty="0"/>
              <a:t>FLAT-PLATE </a:t>
            </a:r>
            <a:r>
              <a:rPr lang="el-GR" sz="1900" dirty="0"/>
              <a:t>ΣΥΛΛΕΚΤΗ</a:t>
            </a:r>
          </a:p>
          <a:p>
            <a:pPr marL="3175" indent="14288" algn="just">
              <a:buNone/>
            </a:pPr>
            <a:r>
              <a:rPr lang="el-GR" sz="1900" b="1" dirty="0"/>
              <a:t>Πλεονεκτήματα</a:t>
            </a:r>
            <a:r>
              <a:rPr lang="en-US" sz="1900" dirty="0"/>
              <a:t>:</a:t>
            </a:r>
          </a:p>
          <a:p>
            <a:pPr marL="360363" indent="14288" algn="just">
              <a:buFont typeface="Wingdings" pitchFamily="2" charset="2"/>
              <a:buChar char="Ø"/>
            </a:pPr>
            <a:r>
              <a:rPr lang="en-US" sz="1900" dirty="0"/>
              <a:t> </a:t>
            </a:r>
            <a:r>
              <a:rPr lang="el-GR" sz="1900" dirty="0"/>
              <a:t>Είναι φθηνότερος από ένα </a:t>
            </a:r>
            <a:r>
              <a:rPr lang="en-US" sz="1900" dirty="0"/>
              <a:t> </a:t>
            </a:r>
            <a:r>
              <a:rPr lang="el-GR" sz="1900" dirty="0"/>
              <a:t>συλλέκτη κενού</a:t>
            </a:r>
            <a:r>
              <a:rPr lang="en-US" sz="1900" dirty="0"/>
              <a:t>.</a:t>
            </a:r>
          </a:p>
          <a:p>
            <a:pPr marL="360363" indent="14288" algn="just">
              <a:buFont typeface="Wingdings" pitchFamily="2" charset="2"/>
              <a:buChar char="Ø"/>
            </a:pPr>
            <a:r>
              <a:rPr lang="en-US" sz="1900" dirty="0"/>
              <a:t> </a:t>
            </a:r>
            <a:r>
              <a:rPr lang="el-GR" sz="1900" dirty="0"/>
              <a:t>Προσφέρει πολλαπλές επιλογές τοποθέτησης (ενσωματωμένος στην οροφή, τοποθέτηση στην πρόσοψη και δωρεάν εγκατάσταση</a:t>
            </a:r>
            <a:r>
              <a:rPr lang="en-US" sz="1900" dirty="0"/>
              <a:t>).</a:t>
            </a:r>
          </a:p>
          <a:p>
            <a:pPr marL="360363" indent="14288" algn="just">
              <a:buFont typeface="Wingdings" pitchFamily="2" charset="2"/>
              <a:buChar char="Ø"/>
            </a:pPr>
            <a:r>
              <a:rPr lang="el-GR" sz="1900" dirty="0"/>
              <a:t>Έχει καλό λόγο τιμής/απόδοσης</a:t>
            </a:r>
            <a:r>
              <a:rPr lang="en-US" sz="1900" dirty="0"/>
              <a:t>.</a:t>
            </a:r>
          </a:p>
          <a:p>
            <a:pPr marL="360363" indent="14288" algn="just">
              <a:buFont typeface="Wingdings" pitchFamily="2" charset="2"/>
              <a:buChar char="Ø"/>
            </a:pPr>
            <a:r>
              <a:rPr lang="en-US" sz="1900" dirty="0"/>
              <a:t>DIY (</a:t>
            </a:r>
            <a:r>
              <a:rPr lang="en-US" sz="1900" dirty="0">
                <a:highlight>
                  <a:srgbClr val="FFFF00"/>
                </a:highlight>
              </a:rPr>
              <a:t>collector construction kits</a:t>
            </a:r>
            <a:r>
              <a:rPr lang="en-US" sz="1900" dirty="0"/>
              <a:t>).</a:t>
            </a:r>
          </a:p>
          <a:p>
            <a:pPr marL="3175" indent="14288" algn="just">
              <a:buNone/>
            </a:pPr>
            <a:r>
              <a:rPr lang="el-GR" sz="1900" b="1" dirty="0"/>
              <a:t>Μειονεκτήματα</a:t>
            </a:r>
            <a:r>
              <a:rPr lang="en-US" sz="1900" dirty="0"/>
              <a:t>:</a:t>
            </a:r>
          </a:p>
          <a:p>
            <a:pPr marL="360363" indent="14288" algn="just">
              <a:buFont typeface="Wingdings" pitchFamily="2" charset="2"/>
              <a:buChar char="Ø"/>
            </a:pPr>
            <a:r>
              <a:rPr lang="el-GR" sz="1900" dirty="0"/>
              <a:t>Έχει χαμηλότερη απόδοση από τους </a:t>
            </a:r>
            <a:r>
              <a:rPr lang="en-US" sz="1900" dirty="0"/>
              <a:t>vacuum </a:t>
            </a:r>
            <a:r>
              <a:rPr lang="el-GR" sz="1900" dirty="0"/>
              <a:t>συλλέκτες, επειδή έχει υψηλότερο </a:t>
            </a:r>
            <a:r>
              <a:rPr lang="en-US" sz="1900" dirty="0"/>
              <a:t>k.</a:t>
            </a:r>
          </a:p>
          <a:p>
            <a:pPr marL="360363" indent="14288" algn="just">
              <a:buFont typeface="Wingdings" pitchFamily="2" charset="2"/>
              <a:buChar char="Ø"/>
            </a:pPr>
            <a:r>
              <a:rPr lang="en-US" sz="1900" dirty="0"/>
              <a:t> </a:t>
            </a:r>
            <a:r>
              <a:rPr lang="el-GR" sz="1900" dirty="0"/>
              <a:t>Ένα σύστημα υποστήριξης είναι απαραίτητο για τοποθέτηση σε επίπεδη οροφή(με αγκύρωση ή αντίβαρα</a:t>
            </a:r>
            <a:r>
              <a:rPr lang="en-US" sz="1900" dirty="0"/>
              <a:t>).</a:t>
            </a:r>
          </a:p>
          <a:p>
            <a:pPr marL="360363" indent="14288" algn="just">
              <a:buFont typeface="Wingdings" pitchFamily="2" charset="2"/>
              <a:buChar char="Ø"/>
            </a:pPr>
            <a:r>
              <a:rPr lang="en-US" sz="1900" dirty="0"/>
              <a:t> </a:t>
            </a:r>
            <a:r>
              <a:rPr lang="el-GR" sz="1900" dirty="0"/>
              <a:t>Δεν είναι κατάλληλο για την παραγωγή υψηλότερων θερμοκρασιών, όπως απαιτείται, για παράδειγμα, για την παραγωγή ατμού ή για την παροχή θερμότητας σε ψυκτικές μηχανές τύπου απορρόφησης</a:t>
            </a:r>
            <a:r>
              <a:rPr lang="en-US" sz="1900" dirty="0"/>
              <a:t>.</a:t>
            </a:r>
          </a:p>
          <a:p>
            <a:pPr marL="360363" indent="14288" algn="just">
              <a:buFont typeface="Wingdings" pitchFamily="2" charset="2"/>
              <a:buChar char="Ø"/>
            </a:pPr>
            <a:r>
              <a:rPr lang="el-GR" sz="1900" dirty="0"/>
              <a:t>Απαιτεί περισσότερο χώρο στην στέγη από ό, τι οι συλλέκτες κενού</a:t>
            </a:r>
            <a:r>
              <a:rPr lang="en-US" sz="1900" dirty="0"/>
              <a:t>.</a:t>
            </a:r>
          </a:p>
        </p:txBody>
      </p:sp>
      <p:sp>
        <p:nvSpPr>
          <p:cNvPr id="7" name="Title 1">
            <a:extLst>
              <a:ext uri="{FF2B5EF4-FFF2-40B4-BE49-F238E27FC236}">
                <a16:creationId xmlns:a16="http://schemas.microsoft.com/office/drawing/2014/main" id="{EDD7D963-2628-4FCC-8946-9CE47B9F93E4}"/>
              </a:ext>
            </a:extLst>
          </p:cNvPr>
          <p:cNvSpPr txBox="1">
            <a:spLocks/>
          </p:cNvSpPr>
          <p:nvPr/>
        </p:nvSpPr>
        <p:spPr>
          <a:xfrm>
            <a:off x="2132112" y="152400"/>
            <a:ext cx="6707088" cy="1124744"/>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400" kern="1200">
                <a:solidFill>
                  <a:schemeClr val="tx1"/>
                </a:solidFill>
                <a:latin typeface="+mj-lt"/>
                <a:ea typeface="+mj-ea"/>
                <a:cs typeface="+mj-cs"/>
              </a:defRPr>
            </a:lvl1pPr>
          </a:lstStyle>
          <a:p>
            <a:r>
              <a:rPr lang="el-GR" dirty="0"/>
              <a:t>Μέρη Ηλιακών Θερμικών Συστημάτων </a:t>
            </a:r>
          </a:p>
        </p:txBody>
      </p:sp>
    </p:spTree>
    <p:extLst>
      <p:ext uri="{BB962C8B-B14F-4D97-AF65-F5344CB8AC3E}">
        <p14:creationId xmlns:p14="http://schemas.microsoft.com/office/powerpoint/2010/main" val="3031965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175" indent="14288" algn="just">
              <a:buNone/>
            </a:pPr>
            <a:r>
              <a:rPr lang="el-GR" sz="1900" b="1" dirty="0"/>
              <a:t>Χαρακτηριστικές καμπύλες και εφαρμογές συλλέκτη</a:t>
            </a:r>
            <a:endParaRPr lang="en-US" sz="1900" b="1" dirty="0"/>
          </a:p>
          <a:p>
            <a:pPr marL="3175" indent="14288" algn="just">
              <a:buNone/>
            </a:pPr>
            <a:r>
              <a:rPr lang="el-GR" sz="1900" dirty="0"/>
              <a:t>Το παρακάτω σχήμα παρουσιάζει τις τυπικές καμπύλες απόδοσης και τις περιοχές εφαρμογής με την ίδια παγκόσμια ηλιακή ακτινοβολία για τους ακόλουθους τύπους συλλεκτών: απορροφητής πισίνας, γυάλινο συλλέκτη επίπεδης πλάκας και συλλέκτη εκκενωμένου σωλήνα. Στο </a:t>
            </a:r>
            <a:r>
              <a:rPr lang="el-GR" sz="1900" dirty="0" err="1"/>
              <a:t>Δθ</a:t>
            </a:r>
            <a:r>
              <a:rPr lang="el-GR" sz="1900" dirty="0"/>
              <a:t> = 0 κάθε τύπος συλλέκτη είναι στην υψηλότερη αποτελεσματικότητά του. Στη μέγιστη θερμοκρασία - δηλαδή, όταν έχει φθάσει τη θερμοκρασία στασιμότητας - η απόδοση ισούται με το μηδέν.</a:t>
            </a:r>
            <a:endParaRPr lang="en-US" sz="1900" dirty="0"/>
          </a:p>
        </p:txBody>
      </p:sp>
      <p:pic>
        <p:nvPicPr>
          <p:cNvPr id="5122" name="Picture 2"/>
          <p:cNvPicPr>
            <a:picLocks noChangeAspect="1" noChangeArrowheads="1"/>
          </p:cNvPicPr>
          <p:nvPr/>
        </p:nvPicPr>
        <p:blipFill>
          <a:blip r:embed="rId2" cstate="print"/>
          <a:srcRect/>
          <a:stretch>
            <a:fillRect/>
          </a:stretch>
        </p:blipFill>
        <p:spPr bwMode="auto">
          <a:xfrm>
            <a:off x="4572000" y="3753941"/>
            <a:ext cx="3312368" cy="2537858"/>
          </a:xfrm>
          <a:prstGeom prst="rect">
            <a:avLst/>
          </a:prstGeom>
          <a:noFill/>
          <a:ln w="9525">
            <a:noFill/>
            <a:miter lim="800000"/>
            <a:headEnd/>
            <a:tailEnd/>
          </a:ln>
        </p:spPr>
      </p:pic>
      <p:sp>
        <p:nvSpPr>
          <p:cNvPr id="8" name="Title 1">
            <a:extLst>
              <a:ext uri="{FF2B5EF4-FFF2-40B4-BE49-F238E27FC236}">
                <a16:creationId xmlns:a16="http://schemas.microsoft.com/office/drawing/2014/main" id="{6DEA8B9D-E297-4B60-8B82-A0E202D76FF8}"/>
              </a:ext>
            </a:extLst>
          </p:cNvPr>
          <p:cNvSpPr txBox="1">
            <a:spLocks/>
          </p:cNvSpPr>
          <p:nvPr/>
        </p:nvSpPr>
        <p:spPr>
          <a:xfrm>
            <a:off x="2132112" y="152400"/>
            <a:ext cx="6707088" cy="1124744"/>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400" kern="1200">
                <a:solidFill>
                  <a:schemeClr val="tx1"/>
                </a:solidFill>
                <a:latin typeface="+mj-lt"/>
                <a:ea typeface="+mj-ea"/>
                <a:cs typeface="+mj-cs"/>
              </a:defRPr>
            </a:lvl1pPr>
          </a:lstStyle>
          <a:p>
            <a:r>
              <a:rPr lang="el-GR" dirty="0"/>
              <a:t>Μέρη Ηλιακών Θερμικών Συστημάτων </a:t>
            </a:r>
          </a:p>
        </p:txBody>
      </p:sp>
    </p:spTree>
    <p:extLst>
      <p:ext uri="{BB962C8B-B14F-4D97-AF65-F5344CB8AC3E}">
        <p14:creationId xmlns:p14="http://schemas.microsoft.com/office/powerpoint/2010/main" val="3031965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AB2B3-7C3F-45F3-9706-ABB732600790}"/>
              </a:ext>
            </a:extLst>
          </p:cNvPr>
          <p:cNvSpPr>
            <a:spLocks noGrp="1"/>
          </p:cNvSpPr>
          <p:nvPr>
            <p:ph type="title"/>
          </p:nvPr>
        </p:nvSpPr>
        <p:spPr/>
        <p:txBody>
          <a:bodyPr/>
          <a:lstStyle/>
          <a:p>
            <a:r>
              <a:rPr lang="el-GR" dirty="0"/>
              <a:t>Στόχοι Ενότητας</a:t>
            </a:r>
          </a:p>
        </p:txBody>
      </p:sp>
      <p:sp>
        <p:nvSpPr>
          <p:cNvPr id="3" name="Content Placeholder 2">
            <a:extLst>
              <a:ext uri="{FF2B5EF4-FFF2-40B4-BE49-F238E27FC236}">
                <a16:creationId xmlns:a16="http://schemas.microsoft.com/office/drawing/2014/main" id="{43DE6DA9-85E4-45C2-91A6-071D2F016422}"/>
              </a:ext>
            </a:extLst>
          </p:cNvPr>
          <p:cNvSpPr>
            <a:spLocks noGrp="1"/>
          </p:cNvSpPr>
          <p:nvPr>
            <p:ph idx="1"/>
          </p:nvPr>
        </p:nvSpPr>
        <p:spPr/>
        <p:txBody>
          <a:bodyPr>
            <a:normAutofit/>
          </a:bodyPr>
          <a:lstStyle/>
          <a:p>
            <a:pPr marL="0" indent="0">
              <a:buNone/>
            </a:pPr>
            <a:r>
              <a:rPr lang="el-GR" sz="1600" b="1" i="1" dirty="0"/>
              <a:t>1. Συστατικά των ηλιακών θερμικών συστημάτων:</a:t>
            </a:r>
          </a:p>
          <a:p>
            <a:r>
              <a:rPr lang="el-GR" sz="1600" i="1" dirty="0"/>
              <a:t>  Πώς λειτουργεί ένα ηλιακό θερμικό σύστημα;</a:t>
            </a:r>
          </a:p>
          <a:p>
            <a:r>
              <a:rPr lang="el-GR" sz="1600" i="1" dirty="0"/>
              <a:t>  Συλλέκτες</a:t>
            </a:r>
          </a:p>
          <a:p>
            <a:r>
              <a:rPr lang="el-GR" sz="1600" i="1" dirty="0"/>
              <a:t>  Θερμαντικές αποθήκες</a:t>
            </a:r>
          </a:p>
          <a:p>
            <a:r>
              <a:rPr lang="el-GR" sz="1600" i="1" dirty="0"/>
              <a:t>  Ηλιακό κύκλωμα</a:t>
            </a:r>
          </a:p>
          <a:p>
            <a:r>
              <a:rPr lang="el-GR" sz="1600" i="1" dirty="0"/>
              <a:t>  Ελεγκτής</a:t>
            </a:r>
          </a:p>
          <a:p>
            <a:endParaRPr lang="el-GR" dirty="0"/>
          </a:p>
          <a:p>
            <a:pPr marL="0" indent="0">
              <a:buNone/>
            </a:pPr>
            <a:r>
              <a:rPr lang="el-GR" sz="1600" b="1" i="1" dirty="0"/>
              <a:t>2. Σχεδιασμός συστήματος:</a:t>
            </a:r>
          </a:p>
          <a:p>
            <a:r>
              <a:rPr lang="el-GR" sz="1600" i="1" dirty="0"/>
              <a:t>  Γενική διαδικασία κατά το σχεδιασμό συστημάτων</a:t>
            </a:r>
          </a:p>
          <a:p>
            <a:r>
              <a:rPr lang="el-GR" sz="1600" i="1" dirty="0"/>
              <a:t>  Σχεδιασμός συστήματος σύμφωνα με το φορτίο αιχμής</a:t>
            </a:r>
          </a:p>
          <a:p>
            <a:r>
              <a:rPr lang="el-GR" sz="1600" i="1" dirty="0"/>
              <a:t>  Σχεδιασμός συστήματος σύμφωνα με την εξοικονόμηση πρωτογενούς ενέργειας</a:t>
            </a:r>
          </a:p>
          <a:p>
            <a:endParaRPr lang="el-GR" dirty="0"/>
          </a:p>
          <a:p>
            <a:pPr marL="0" indent="0">
              <a:buNone/>
            </a:pPr>
            <a:r>
              <a:rPr lang="el-GR" sz="1600" b="1" i="1" dirty="0"/>
              <a:t>3. Ηλιακά οικιακά συστήματα θέρμανσης ζεστού νερού:</a:t>
            </a:r>
          </a:p>
          <a:p>
            <a:r>
              <a:rPr lang="el-GR" dirty="0"/>
              <a:t>  </a:t>
            </a:r>
            <a:r>
              <a:rPr lang="el-GR" sz="1600" i="1" dirty="0"/>
              <a:t>Σχεδιασμός, εγκατάσταση και συντήρηση</a:t>
            </a:r>
          </a:p>
        </p:txBody>
      </p:sp>
    </p:spTree>
    <p:extLst>
      <p:ext uri="{BB962C8B-B14F-4D97-AF65-F5344CB8AC3E}">
        <p14:creationId xmlns:p14="http://schemas.microsoft.com/office/powerpoint/2010/main" val="2209031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175" indent="14288" algn="just">
              <a:buNone/>
            </a:pPr>
            <a:r>
              <a:rPr lang="el-GR" sz="1900" b="1" dirty="0"/>
              <a:t>Αποθήκες θερμότητας</a:t>
            </a:r>
          </a:p>
          <a:p>
            <a:pPr marL="3175" indent="14288" algn="just">
              <a:buNone/>
            </a:pPr>
            <a:r>
              <a:rPr lang="el-GR" sz="1900" dirty="0"/>
              <a:t>Διαχωρίζουμε τα αποθέματα θερμότητας ανάλογα με την εφαρμογή, την αντοχή στη συμπίεση και το υλικό.</a:t>
            </a:r>
            <a:endParaRPr lang="en-US" sz="1900" dirty="0"/>
          </a:p>
          <a:p>
            <a:pPr marL="0" indent="0">
              <a:buNone/>
            </a:pPr>
            <a:endParaRPr lang="en-US" dirty="0"/>
          </a:p>
          <a:p>
            <a:pPr marL="0" indent="0">
              <a:buNone/>
            </a:pPr>
            <a:r>
              <a:rPr lang="el-GR" dirty="0"/>
              <a:t>Ταξινόμηση των ηλιακών αποθηκών</a:t>
            </a:r>
          </a:p>
        </p:txBody>
      </p:sp>
      <p:pic>
        <p:nvPicPr>
          <p:cNvPr id="6146" name="Picture 2"/>
          <p:cNvPicPr>
            <a:picLocks noChangeAspect="1" noChangeArrowheads="1"/>
          </p:cNvPicPr>
          <p:nvPr/>
        </p:nvPicPr>
        <p:blipFill>
          <a:blip r:embed="rId2" cstate="print"/>
          <a:srcRect/>
          <a:stretch>
            <a:fillRect/>
          </a:stretch>
        </p:blipFill>
        <p:spPr bwMode="auto">
          <a:xfrm>
            <a:off x="899592" y="3501008"/>
            <a:ext cx="7677150" cy="2057400"/>
          </a:xfrm>
          <a:prstGeom prst="rect">
            <a:avLst/>
          </a:prstGeom>
          <a:noFill/>
          <a:ln w="9525">
            <a:noFill/>
            <a:miter lim="800000"/>
            <a:headEnd/>
            <a:tailEnd/>
          </a:ln>
        </p:spPr>
      </p:pic>
      <p:sp>
        <p:nvSpPr>
          <p:cNvPr id="8" name="Title 1">
            <a:extLst>
              <a:ext uri="{FF2B5EF4-FFF2-40B4-BE49-F238E27FC236}">
                <a16:creationId xmlns:a16="http://schemas.microsoft.com/office/drawing/2014/main" id="{C00DF049-1863-464D-AF3D-AC513AFF7F0D}"/>
              </a:ext>
            </a:extLst>
          </p:cNvPr>
          <p:cNvSpPr txBox="1">
            <a:spLocks/>
          </p:cNvSpPr>
          <p:nvPr/>
        </p:nvSpPr>
        <p:spPr>
          <a:xfrm>
            <a:off x="2132112" y="152400"/>
            <a:ext cx="6707088" cy="1124744"/>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400" kern="1200">
                <a:solidFill>
                  <a:schemeClr val="tx1"/>
                </a:solidFill>
                <a:latin typeface="+mj-lt"/>
                <a:ea typeface="+mj-ea"/>
                <a:cs typeface="+mj-cs"/>
              </a:defRPr>
            </a:lvl1pPr>
          </a:lstStyle>
          <a:p>
            <a:r>
              <a:rPr lang="el-GR" dirty="0"/>
              <a:t>Μέρη Ηλιακών Θερμικών Συστημάτων </a:t>
            </a:r>
          </a:p>
        </p:txBody>
      </p:sp>
    </p:spTree>
    <p:extLst>
      <p:ext uri="{BB962C8B-B14F-4D97-AF65-F5344CB8AC3E}">
        <p14:creationId xmlns:p14="http://schemas.microsoft.com/office/powerpoint/2010/main" val="3031965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175" indent="14288" algn="just">
              <a:buNone/>
            </a:pPr>
            <a:r>
              <a:rPr lang="el-GR" sz="1900" b="1" dirty="0"/>
              <a:t>Αποθήκες θερμότητας</a:t>
            </a:r>
          </a:p>
        </p:txBody>
      </p:sp>
      <p:pic>
        <p:nvPicPr>
          <p:cNvPr id="7171" name="Picture 3"/>
          <p:cNvPicPr>
            <a:picLocks noChangeAspect="1" noChangeArrowheads="1"/>
          </p:cNvPicPr>
          <p:nvPr/>
        </p:nvPicPr>
        <p:blipFill>
          <a:blip r:embed="rId2" cstate="print"/>
          <a:srcRect/>
          <a:stretch>
            <a:fillRect/>
          </a:stretch>
        </p:blipFill>
        <p:spPr bwMode="auto">
          <a:xfrm>
            <a:off x="1565473" y="2046312"/>
            <a:ext cx="7038975" cy="4191000"/>
          </a:xfrm>
          <a:prstGeom prst="rect">
            <a:avLst/>
          </a:prstGeom>
          <a:noFill/>
          <a:ln w="9525">
            <a:noFill/>
            <a:miter lim="800000"/>
            <a:headEnd/>
            <a:tailEnd/>
          </a:ln>
        </p:spPr>
      </p:pic>
      <p:sp>
        <p:nvSpPr>
          <p:cNvPr id="8" name="Title 1">
            <a:extLst>
              <a:ext uri="{FF2B5EF4-FFF2-40B4-BE49-F238E27FC236}">
                <a16:creationId xmlns:a16="http://schemas.microsoft.com/office/drawing/2014/main" id="{338E6583-26D8-4E69-A189-4CA4A30ADA6D}"/>
              </a:ext>
            </a:extLst>
          </p:cNvPr>
          <p:cNvSpPr txBox="1">
            <a:spLocks/>
          </p:cNvSpPr>
          <p:nvPr/>
        </p:nvSpPr>
        <p:spPr>
          <a:xfrm>
            <a:off x="2132112" y="152400"/>
            <a:ext cx="6707088" cy="1124744"/>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400" kern="1200">
                <a:solidFill>
                  <a:schemeClr val="tx1"/>
                </a:solidFill>
                <a:latin typeface="+mj-lt"/>
                <a:ea typeface="+mj-ea"/>
                <a:cs typeface="+mj-cs"/>
              </a:defRPr>
            </a:lvl1pPr>
          </a:lstStyle>
          <a:p>
            <a:r>
              <a:rPr lang="el-GR" dirty="0"/>
              <a:t>Μέρη Ηλιακών Θερμικών Συστημάτων </a:t>
            </a:r>
          </a:p>
        </p:txBody>
      </p:sp>
    </p:spTree>
    <p:extLst>
      <p:ext uri="{BB962C8B-B14F-4D97-AF65-F5344CB8AC3E}">
        <p14:creationId xmlns:p14="http://schemas.microsoft.com/office/powerpoint/2010/main" val="3031965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3175" indent="14288" algn="just">
              <a:buNone/>
            </a:pPr>
            <a:r>
              <a:rPr lang="el-GR" sz="1900" b="1" dirty="0"/>
              <a:t>Αποθήκες θερμότητας</a:t>
            </a:r>
          </a:p>
          <a:p>
            <a:pPr marL="3175" indent="14288" algn="just">
              <a:buNone/>
            </a:pPr>
            <a:endParaRPr lang="en-US" sz="1900" b="1" dirty="0"/>
          </a:p>
          <a:p>
            <a:pPr marL="3175" indent="14288" algn="just">
              <a:buNone/>
            </a:pPr>
            <a:r>
              <a:rPr lang="el-GR" sz="1900" b="1" dirty="0"/>
              <a:t>Υλικά αποθήκευσης</a:t>
            </a:r>
            <a:endParaRPr lang="en-US" sz="1900" b="1" dirty="0"/>
          </a:p>
          <a:p>
            <a:pPr marL="3175" indent="14288" algn="just">
              <a:buNone/>
            </a:pPr>
            <a:r>
              <a:rPr lang="el-GR" sz="1900" dirty="0"/>
              <a:t>Οι μη επιτρεπόμενες δεξαμενές προσφέρονται από ανοξείδωτο χάλυβα, με σμάλτο ή με πλαστική επίστρωση χάλυβα ή χαλκό. Οι δεξαμενές από ανοξείδωτο χάλυβα είναι συγκριτικά ελαφρές και δεν χρειάζονται συντήρηση, αλλά είναι πολύ πιο ακριβές από τις δεξαμενές από ατσάλι. Επίσης, ο ανοξείδωτος χάλυβας είναι πιο ευαίσθητος στο νερό με υψηλή περιεκτικότητα σε χλωριούχα. Οι σμαλτωμένες δεξαμενές πρέπει να είναι εφοδιασμένες με μαγνήσιο ή με εξωτερική γαλβανική άνοδο για λόγους προστασίας από τη διάβρωση (κενά ή ρωγμές στο σμάλτο). Επίσης προσφέρονται φθηνότερες δεξαμενές από χάλυβα με πλαστική επικάλυψη.</a:t>
            </a:r>
          </a:p>
          <a:p>
            <a:pPr marL="3175" indent="14288" algn="just">
              <a:buNone/>
            </a:pPr>
            <a:r>
              <a:rPr lang="el-GR" sz="1900" dirty="0"/>
              <a:t>Η επικάλυψή τους πρέπει να είναι απαλλαγμένη από πόρους και να είναι ευαίσθητες σε θερμοκρασίες άνω των 80 ° C (176 ° F). Οι αεριζόμενες πλαστικές δεξαμενές είναι παρόμοια ευαίσθητες σε υψηλότερες θερμοκρασίες. Στο Ηνωμένο Βασίλειο, το κυρίαρχο υλικό που χρησιμοποιείται για τις δεξαμενές είναι ο χαλκός. Τα πλεονεκτήματα του χαλκού είναι η ελαφρότητα και η ευκολία κατασκευής του σε διάφορα μεγέθη.</a:t>
            </a:r>
            <a:endParaRPr lang="en-US" sz="1900" dirty="0"/>
          </a:p>
        </p:txBody>
      </p:sp>
      <p:sp>
        <p:nvSpPr>
          <p:cNvPr id="7" name="Title 1">
            <a:extLst>
              <a:ext uri="{FF2B5EF4-FFF2-40B4-BE49-F238E27FC236}">
                <a16:creationId xmlns:a16="http://schemas.microsoft.com/office/drawing/2014/main" id="{3246BAA4-210E-492F-A6E7-ED060254DF1F}"/>
              </a:ext>
            </a:extLst>
          </p:cNvPr>
          <p:cNvSpPr txBox="1">
            <a:spLocks/>
          </p:cNvSpPr>
          <p:nvPr/>
        </p:nvSpPr>
        <p:spPr>
          <a:xfrm>
            <a:off x="2132112" y="152400"/>
            <a:ext cx="6707088" cy="1124744"/>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400" kern="1200">
                <a:solidFill>
                  <a:schemeClr val="tx1"/>
                </a:solidFill>
                <a:latin typeface="+mj-lt"/>
                <a:ea typeface="+mj-ea"/>
                <a:cs typeface="+mj-cs"/>
              </a:defRPr>
            </a:lvl1pPr>
          </a:lstStyle>
          <a:p>
            <a:r>
              <a:rPr lang="el-GR" dirty="0"/>
              <a:t>Μέρη Ηλιακών Θερμικών Συστημάτων </a:t>
            </a:r>
          </a:p>
        </p:txBody>
      </p:sp>
    </p:spTree>
    <p:extLst>
      <p:ext uri="{BB962C8B-B14F-4D97-AF65-F5344CB8AC3E}">
        <p14:creationId xmlns:p14="http://schemas.microsoft.com/office/powerpoint/2010/main" val="3031965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marL="3175" indent="14288" algn="just">
              <a:buNone/>
            </a:pPr>
            <a:r>
              <a:rPr lang="el-GR" sz="1900" b="1" dirty="0"/>
              <a:t>Αποθήκες θερμότητας</a:t>
            </a:r>
          </a:p>
          <a:p>
            <a:pPr marL="3175" indent="14288" algn="just">
              <a:buNone/>
            </a:pPr>
            <a:endParaRPr lang="en-US" sz="1900" b="1" dirty="0"/>
          </a:p>
          <a:p>
            <a:pPr marL="3175" indent="14288" algn="just">
              <a:buNone/>
            </a:pPr>
            <a:r>
              <a:rPr lang="en-US" sz="1900" b="1" dirty="0"/>
              <a:t>Solar circuit</a:t>
            </a:r>
          </a:p>
          <a:p>
            <a:pPr marL="3175" indent="14288" algn="just">
              <a:buNone/>
            </a:pPr>
            <a:r>
              <a:rPr lang="el-GR" sz="1900" dirty="0"/>
              <a:t>Η θερμότητα που παράγεται στον συλλέκτη μεταφέρεται στην ηλιακή αποθήκη μέσω του ηλιακού κυκλώματος. Αυτό αποτελείται από τα ακόλουθα στοιχεία</a:t>
            </a:r>
            <a:r>
              <a:rPr lang="en-US" sz="1900" dirty="0"/>
              <a:t>:</a:t>
            </a:r>
          </a:p>
          <a:p>
            <a:pPr marL="360363" indent="14288" algn="just">
              <a:buFont typeface="Wingdings" pitchFamily="2" charset="2"/>
              <a:buChar char="Ø"/>
            </a:pPr>
            <a:r>
              <a:rPr lang="en-US" sz="1900" dirty="0"/>
              <a:t> </a:t>
            </a:r>
            <a:r>
              <a:rPr lang="el-GR" sz="1900" dirty="0"/>
              <a:t>τους αγωγούς που συνδέουν τους συλλέκτες στην οροφή και τις αποθήκες</a:t>
            </a:r>
            <a:endParaRPr lang="en-US" sz="1900" dirty="0"/>
          </a:p>
          <a:p>
            <a:pPr marL="360363" indent="14288" algn="just">
              <a:buFont typeface="Wingdings" pitchFamily="2" charset="2"/>
              <a:buChar char="Ø"/>
            </a:pPr>
            <a:r>
              <a:rPr lang="en-US" sz="1900" dirty="0"/>
              <a:t> </a:t>
            </a:r>
            <a:r>
              <a:rPr lang="el-GR" sz="1900" dirty="0"/>
              <a:t>το ηλιακό υγρό ή μέσο μεταφοράς, το οποίο μεταφέρει τη θερμότητα από τον συλλέκτη στην αποθήκη</a:t>
            </a:r>
            <a:endParaRPr lang="en-US" sz="1900" dirty="0"/>
          </a:p>
          <a:p>
            <a:pPr marL="360363" indent="14288" algn="just">
              <a:buFont typeface="Wingdings" pitchFamily="2" charset="2"/>
              <a:buChar char="Ø"/>
            </a:pPr>
            <a:r>
              <a:rPr lang="en-US" sz="1900" dirty="0"/>
              <a:t> </a:t>
            </a:r>
            <a:r>
              <a:rPr lang="el-GR" sz="1900" dirty="0"/>
              <a:t>η ηλιακή αντλία, η οποία κυκλοφορεί το ηλιακό υγρό στο ηλιακό κύκλωμα (το σύστημα θερμοσίφωνων και τα συστήματα ICS δεν διαθέτουν αντλία)</a:t>
            </a:r>
            <a:endParaRPr lang="en-US" sz="1900" dirty="0"/>
          </a:p>
          <a:p>
            <a:pPr marL="360363" indent="14288" algn="just">
              <a:buFont typeface="Wingdings" pitchFamily="2" charset="2"/>
              <a:buChar char="Ø"/>
            </a:pPr>
            <a:r>
              <a:rPr lang="en-US" sz="1900" dirty="0"/>
              <a:t> </a:t>
            </a:r>
            <a:r>
              <a:rPr lang="el-GR" sz="1900" dirty="0"/>
              <a:t> ο </a:t>
            </a:r>
            <a:r>
              <a:rPr lang="el-GR" sz="1900" dirty="0" err="1"/>
              <a:t>εναλλάκτης</a:t>
            </a:r>
            <a:r>
              <a:rPr lang="el-GR" sz="1900" dirty="0"/>
              <a:t> θερμότητας του ηλιακού κυκλώματος, ο οποίος μεταφέρει τη θερμότητα που αποκτάται στο ζεστό νερό οικιακής χρήσης στο χώρο αποθήκευσης</a:t>
            </a:r>
            <a:endParaRPr lang="en-US" sz="1900" dirty="0"/>
          </a:p>
          <a:p>
            <a:pPr marL="360363" indent="14288" algn="just">
              <a:buFont typeface="Wingdings" pitchFamily="2" charset="2"/>
              <a:buChar char="Ø"/>
            </a:pPr>
            <a:r>
              <a:rPr lang="en-US" sz="1900" dirty="0"/>
              <a:t> </a:t>
            </a:r>
            <a:r>
              <a:rPr lang="el-GR" sz="1900" dirty="0"/>
              <a:t>τα εξαρτήματα και τον εξοπλισμό για την πλήρωση, το άδειασμα και </a:t>
            </a:r>
            <a:r>
              <a:rPr lang="el-GR" sz="1900" dirty="0">
                <a:highlight>
                  <a:srgbClr val="FFFF00"/>
                </a:highlight>
              </a:rPr>
              <a:t>την </a:t>
            </a:r>
            <a:r>
              <a:rPr lang="en-US" sz="1900" dirty="0">
                <a:highlight>
                  <a:srgbClr val="FFFF00"/>
                </a:highlight>
              </a:rPr>
              <a:t>bleeding</a:t>
            </a:r>
          </a:p>
          <a:p>
            <a:pPr marL="360363" indent="14288" algn="just">
              <a:buFont typeface="Wingdings" pitchFamily="2" charset="2"/>
              <a:buChar char="Ø"/>
            </a:pPr>
            <a:r>
              <a:rPr lang="en-US" sz="1900" dirty="0"/>
              <a:t> </a:t>
            </a:r>
            <a:r>
              <a:rPr lang="el-GR" sz="1900" dirty="0"/>
              <a:t>τον εξοπλισμό ασφαλείας. Το δοχείο διαστολής και η βαλβίδα ασφαλείας προστατεύουν το σύστημα από ζημιά (διαρροή) από τη διαστολή όγκου ή από υψηλές πιέσεις.</a:t>
            </a:r>
            <a:endParaRPr lang="en-US" sz="1900" dirty="0"/>
          </a:p>
        </p:txBody>
      </p:sp>
      <p:sp>
        <p:nvSpPr>
          <p:cNvPr id="6" name="Title 1">
            <a:extLst>
              <a:ext uri="{FF2B5EF4-FFF2-40B4-BE49-F238E27FC236}">
                <a16:creationId xmlns:a16="http://schemas.microsoft.com/office/drawing/2014/main" id="{B377BBFC-B2E7-4A8F-826A-27766E440E95}"/>
              </a:ext>
            </a:extLst>
          </p:cNvPr>
          <p:cNvSpPr txBox="1">
            <a:spLocks/>
          </p:cNvSpPr>
          <p:nvPr/>
        </p:nvSpPr>
        <p:spPr>
          <a:xfrm>
            <a:off x="2132112" y="152400"/>
            <a:ext cx="6707088" cy="1124744"/>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400" kern="1200">
                <a:solidFill>
                  <a:schemeClr val="tx1"/>
                </a:solidFill>
                <a:latin typeface="+mj-lt"/>
                <a:ea typeface="+mj-ea"/>
                <a:cs typeface="+mj-cs"/>
              </a:defRPr>
            </a:lvl1pPr>
          </a:lstStyle>
          <a:p>
            <a:r>
              <a:rPr lang="el-GR" dirty="0"/>
              <a:t>Μέρη Ηλιακών Θερμικών Συστημάτων </a:t>
            </a:r>
          </a:p>
        </p:txBody>
      </p:sp>
    </p:spTree>
    <p:extLst>
      <p:ext uri="{BB962C8B-B14F-4D97-AF65-F5344CB8AC3E}">
        <p14:creationId xmlns:p14="http://schemas.microsoft.com/office/powerpoint/2010/main" val="3031965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175" indent="14288" algn="just">
              <a:buNone/>
            </a:pPr>
            <a:r>
              <a:rPr lang="el-GR" sz="1900" dirty="0"/>
              <a:t>Αποθήκες θερμότητας</a:t>
            </a:r>
          </a:p>
          <a:p>
            <a:pPr marL="3175" indent="14288" algn="just">
              <a:buNone/>
            </a:pPr>
            <a:endParaRPr lang="el-GR" sz="1900" dirty="0"/>
          </a:p>
          <a:p>
            <a:pPr marL="3175" indent="14288" algn="just">
              <a:buNone/>
            </a:pPr>
            <a:r>
              <a:rPr lang="el-GR" sz="1900" dirty="0"/>
              <a:t>Αγωγοί</a:t>
            </a:r>
          </a:p>
          <a:p>
            <a:pPr marL="3175" indent="14288" algn="just">
              <a:buNone/>
            </a:pPr>
            <a:r>
              <a:rPr lang="el-GR" sz="1900" dirty="0"/>
              <a:t>Ο χαλκός είναι το υλικό που χρησιμοποιείται συχνότερα για τους αγωγούς μεταφοράς θερμότητας μεταξύ συλλέκτη και αποθήκης. Πολλοί τύποι εξαρτημάτων από χαλκό, </a:t>
            </a:r>
            <a:r>
              <a:rPr lang="en-US" sz="1900" dirty="0">
                <a:highlight>
                  <a:srgbClr val="FFFF00"/>
                </a:highlight>
              </a:rPr>
              <a:t>red bronze </a:t>
            </a:r>
            <a:r>
              <a:rPr lang="el-GR" sz="1900" dirty="0"/>
              <a:t>ή ορείχαλκο είναι διαθέσιμοι για συνδέσεις </a:t>
            </a:r>
            <a:r>
              <a:rPr lang="el-GR" sz="1900" dirty="0" err="1"/>
              <a:t>Cu</a:t>
            </a:r>
            <a:r>
              <a:rPr lang="el-GR" sz="1900" dirty="0"/>
              <a:t> / </a:t>
            </a:r>
            <a:r>
              <a:rPr lang="el-GR" sz="1900" dirty="0" err="1"/>
              <a:t>Cu</a:t>
            </a:r>
            <a:r>
              <a:rPr lang="el-GR" sz="1900" dirty="0"/>
              <a:t> και τις μεταβάσεις σε άλλα εξαρτήματα του συστήματος με βιδωτές συνδέσεις.</a:t>
            </a:r>
            <a:endParaRPr lang="en-US" sz="1900" dirty="0"/>
          </a:p>
        </p:txBody>
      </p:sp>
      <p:sp>
        <p:nvSpPr>
          <p:cNvPr id="7" name="Title 1">
            <a:extLst>
              <a:ext uri="{FF2B5EF4-FFF2-40B4-BE49-F238E27FC236}">
                <a16:creationId xmlns:a16="http://schemas.microsoft.com/office/drawing/2014/main" id="{2741411A-39D7-4DED-832A-58422F9B529A}"/>
              </a:ext>
            </a:extLst>
          </p:cNvPr>
          <p:cNvSpPr txBox="1">
            <a:spLocks/>
          </p:cNvSpPr>
          <p:nvPr/>
        </p:nvSpPr>
        <p:spPr>
          <a:xfrm>
            <a:off x="2132112" y="152400"/>
            <a:ext cx="6707088" cy="1124744"/>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400" kern="1200">
                <a:solidFill>
                  <a:schemeClr val="tx1"/>
                </a:solidFill>
                <a:latin typeface="+mj-lt"/>
                <a:ea typeface="+mj-ea"/>
                <a:cs typeface="+mj-cs"/>
              </a:defRPr>
            </a:lvl1pPr>
          </a:lstStyle>
          <a:p>
            <a:r>
              <a:rPr lang="el-GR" dirty="0"/>
              <a:t>Μέρη Ηλιακών Θερμικών Συστημάτων </a:t>
            </a:r>
          </a:p>
        </p:txBody>
      </p:sp>
    </p:spTree>
    <p:extLst>
      <p:ext uri="{BB962C8B-B14F-4D97-AF65-F5344CB8AC3E}">
        <p14:creationId xmlns:p14="http://schemas.microsoft.com/office/powerpoint/2010/main" val="3031965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3175" indent="14288" algn="just">
              <a:buNone/>
            </a:pPr>
            <a:r>
              <a:rPr lang="en-US" sz="1900" b="1" dirty="0">
                <a:highlight>
                  <a:srgbClr val="FFFF00"/>
                </a:highlight>
              </a:rPr>
              <a:t>Solar liquid</a:t>
            </a:r>
          </a:p>
          <a:p>
            <a:pPr marL="3175" indent="14288" algn="just">
              <a:buNone/>
            </a:pPr>
            <a:r>
              <a:rPr lang="el-GR" sz="1900" dirty="0"/>
              <a:t>Το ηλιακό υγρό μεταφέρει τη θερμότητα που παράγεται στον συλλέκτη στην ηλιακή αποθήκη. Το νερό είναι το καταλληλότερο μέσο για αυτό, καθώς έχει κάποιες πολύ καλές ιδιότητες</a:t>
            </a:r>
            <a:r>
              <a:rPr lang="en-US" sz="1900" dirty="0"/>
              <a:t>:</a:t>
            </a:r>
          </a:p>
          <a:p>
            <a:pPr marL="542925" indent="14288" algn="just">
              <a:buFont typeface="Wingdings" pitchFamily="2" charset="2"/>
              <a:buChar char="Ø"/>
            </a:pPr>
            <a:r>
              <a:rPr lang="en-US" sz="1900" dirty="0"/>
              <a:t> </a:t>
            </a:r>
            <a:r>
              <a:rPr lang="el-GR" sz="1900" dirty="0"/>
              <a:t>υψηλή θερμική ισχύ</a:t>
            </a:r>
            <a:endParaRPr lang="en-US" sz="1900" dirty="0"/>
          </a:p>
          <a:p>
            <a:pPr marL="542925" indent="14288" algn="just">
              <a:buFont typeface="Wingdings" pitchFamily="2" charset="2"/>
              <a:buChar char="Ø"/>
            </a:pPr>
            <a:r>
              <a:rPr lang="en-US" sz="1900" dirty="0"/>
              <a:t> </a:t>
            </a:r>
            <a:r>
              <a:rPr lang="el-GR" sz="1900" dirty="0"/>
              <a:t>υψηλή θερμική αγωγιμότητα</a:t>
            </a:r>
            <a:endParaRPr lang="en-US" sz="1900" dirty="0"/>
          </a:p>
          <a:p>
            <a:pPr marL="542925" indent="14288" algn="just">
              <a:buFont typeface="Wingdings" pitchFamily="2" charset="2"/>
              <a:buChar char="Ø"/>
            </a:pPr>
            <a:r>
              <a:rPr lang="en-US" sz="1900" dirty="0"/>
              <a:t> </a:t>
            </a:r>
            <a:r>
              <a:rPr lang="el-GR" sz="1900" dirty="0"/>
              <a:t>χαμηλού ιξώδους</a:t>
            </a:r>
            <a:r>
              <a:rPr lang="en-US" sz="1900" dirty="0"/>
              <a:t>.</a:t>
            </a:r>
          </a:p>
          <a:p>
            <a:pPr marL="3175" indent="14288" algn="just">
              <a:buNone/>
            </a:pPr>
            <a:r>
              <a:rPr lang="el-GR" sz="1900" dirty="0"/>
              <a:t>Επιπλέον, το νερό είναι</a:t>
            </a:r>
            <a:r>
              <a:rPr lang="en-US" sz="1900" dirty="0"/>
              <a:t>:</a:t>
            </a:r>
          </a:p>
          <a:p>
            <a:pPr marL="542925" indent="14288" algn="just">
              <a:buFont typeface="Wingdings" pitchFamily="2" charset="2"/>
              <a:buChar char="Ø"/>
            </a:pPr>
            <a:r>
              <a:rPr lang="en-US" sz="1900" dirty="0"/>
              <a:t> </a:t>
            </a:r>
            <a:r>
              <a:rPr lang="el-GR" sz="1900" dirty="0"/>
              <a:t>μη εύφλεκτο</a:t>
            </a:r>
            <a:endParaRPr lang="en-US" sz="1900" dirty="0"/>
          </a:p>
          <a:p>
            <a:pPr marL="542925" indent="14288" algn="just">
              <a:buFont typeface="Wingdings" pitchFamily="2" charset="2"/>
              <a:buChar char="Ø"/>
            </a:pPr>
            <a:r>
              <a:rPr lang="en-US" sz="1900" dirty="0"/>
              <a:t> </a:t>
            </a:r>
            <a:r>
              <a:rPr lang="el-GR" sz="1900" dirty="0"/>
              <a:t>μη τοξικό</a:t>
            </a:r>
            <a:endParaRPr lang="en-US" sz="1900" dirty="0"/>
          </a:p>
          <a:p>
            <a:pPr marL="542925" indent="14288" algn="just">
              <a:buFont typeface="Wingdings" pitchFamily="2" charset="2"/>
              <a:buChar char="Ø"/>
            </a:pPr>
            <a:r>
              <a:rPr lang="en-US" sz="1900" dirty="0"/>
              <a:t> </a:t>
            </a:r>
            <a:r>
              <a:rPr lang="el-GR" sz="1900" dirty="0"/>
              <a:t>φτηνό</a:t>
            </a:r>
            <a:r>
              <a:rPr lang="en-US" sz="1900" dirty="0"/>
              <a:t>.</a:t>
            </a:r>
          </a:p>
          <a:p>
            <a:pPr marL="3175" indent="14288" algn="just">
              <a:buNone/>
            </a:pPr>
            <a:r>
              <a:rPr lang="el-GR" sz="1900" dirty="0"/>
              <a:t>Καθώς οι θερμοκρασίες λειτουργίας στους συλλέκτες μπορούν να είναι μεταξύ -15 ° C και + 350 ° C (662 ° F), εάν χρησιμοποιούμε νερό ως μέσο μεταφοράς θερμότητας, θα έχουμε προβλήματα τόσο με τον παγετό όσο και με την </a:t>
            </a:r>
            <a:r>
              <a:rPr lang="el-GR" sz="1900" dirty="0" err="1"/>
              <a:t>εξάτμιση.Στην</a:t>
            </a:r>
            <a:r>
              <a:rPr lang="el-GR" sz="1900" dirty="0"/>
              <a:t> πραγματικότητα το νερό</a:t>
            </a:r>
            <a:r>
              <a:rPr lang="en-US" sz="1900" dirty="0"/>
              <a:t>:</a:t>
            </a:r>
          </a:p>
          <a:p>
            <a:pPr marL="542925" indent="14288" algn="just">
              <a:buFont typeface="Wingdings" pitchFamily="2" charset="2"/>
              <a:buChar char="Ø"/>
            </a:pPr>
            <a:r>
              <a:rPr lang="en-US" sz="1900" dirty="0"/>
              <a:t> </a:t>
            </a:r>
            <a:r>
              <a:rPr lang="el-GR" sz="1900" dirty="0"/>
              <a:t>ψύχεται</a:t>
            </a:r>
            <a:r>
              <a:rPr lang="en-US" sz="1900" dirty="0"/>
              <a:t> (at 0°C; 32°F)</a:t>
            </a:r>
          </a:p>
          <a:p>
            <a:pPr marL="542925" indent="14288" algn="just">
              <a:buFont typeface="Wingdings" pitchFamily="2" charset="2"/>
              <a:buChar char="Ø"/>
            </a:pPr>
            <a:r>
              <a:rPr lang="en-US" sz="1900" dirty="0"/>
              <a:t> </a:t>
            </a:r>
            <a:r>
              <a:rPr lang="el-GR" sz="1900" dirty="0"/>
              <a:t>εξατμίζεται</a:t>
            </a:r>
            <a:r>
              <a:rPr lang="en-US" sz="1900" dirty="0"/>
              <a:t> (at 100°C; 212°F).</a:t>
            </a:r>
          </a:p>
        </p:txBody>
      </p:sp>
      <p:sp>
        <p:nvSpPr>
          <p:cNvPr id="7" name="Title 1">
            <a:extLst>
              <a:ext uri="{FF2B5EF4-FFF2-40B4-BE49-F238E27FC236}">
                <a16:creationId xmlns:a16="http://schemas.microsoft.com/office/drawing/2014/main" id="{1B127B63-DD2E-4616-98C4-EA238310466B}"/>
              </a:ext>
            </a:extLst>
          </p:cNvPr>
          <p:cNvSpPr txBox="1">
            <a:spLocks/>
          </p:cNvSpPr>
          <p:nvPr/>
        </p:nvSpPr>
        <p:spPr>
          <a:xfrm>
            <a:off x="2132112" y="152400"/>
            <a:ext cx="6707088" cy="1124744"/>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400" kern="1200">
                <a:solidFill>
                  <a:schemeClr val="tx1"/>
                </a:solidFill>
                <a:latin typeface="+mj-lt"/>
                <a:ea typeface="+mj-ea"/>
                <a:cs typeface="+mj-cs"/>
              </a:defRPr>
            </a:lvl1pPr>
          </a:lstStyle>
          <a:p>
            <a:r>
              <a:rPr lang="el-GR" dirty="0"/>
              <a:t>Μέρη Ηλιακών Θερμικών Συστημάτων </a:t>
            </a:r>
          </a:p>
        </p:txBody>
      </p:sp>
    </p:spTree>
    <p:extLst>
      <p:ext uri="{BB962C8B-B14F-4D97-AF65-F5344CB8AC3E}">
        <p14:creationId xmlns:p14="http://schemas.microsoft.com/office/powerpoint/2010/main" val="30319653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175" indent="14288" algn="just">
              <a:buNone/>
            </a:pPr>
            <a:r>
              <a:rPr lang="el-GR" sz="1900" b="1" dirty="0"/>
              <a:t>Ηλιακές αντλίες</a:t>
            </a:r>
          </a:p>
          <a:p>
            <a:pPr marL="3175" indent="14288" algn="just">
              <a:buNone/>
            </a:pPr>
            <a:r>
              <a:rPr lang="el-GR" dirty="0"/>
              <a:t>Για τα συστήματα με αντλίες, η χρήση ηλεκτρικού ρεύματος για τις αντλίες θα πρέπει να διατηρείται όσο το δυνατόν χαμηλότερη και κατά συνέπεια πρέπει να αποφεύγεται η </a:t>
            </a:r>
            <a:r>
              <a:rPr lang="el-GR" dirty="0" err="1"/>
              <a:t>υπερδιαστασιολόγηση</a:t>
            </a:r>
            <a:r>
              <a:rPr lang="el-GR" dirty="0"/>
              <a:t> της ισχύος της αντλίας. Για τα συστήματα σε μονοκατοικίες και διπλοκατοικίες δεν απαιτείται ακριβής υπολογισμός των απωλειών πίεσης στο ηλιακό κύκλωμα εάν τα ονομαστικά πλάτη των αγωγών.</a:t>
            </a:r>
            <a:endParaRPr lang="en-US" dirty="0"/>
          </a:p>
        </p:txBody>
      </p:sp>
      <p:sp>
        <p:nvSpPr>
          <p:cNvPr id="7" name="Title 1">
            <a:extLst>
              <a:ext uri="{FF2B5EF4-FFF2-40B4-BE49-F238E27FC236}">
                <a16:creationId xmlns:a16="http://schemas.microsoft.com/office/drawing/2014/main" id="{D91D17BF-7600-4B3D-81E9-195A06CDAE9F}"/>
              </a:ext>
            </a:extLst>
          </p:cNvPr>
          <p:cNvSpPr txBox="1">
            <a:spLocks/>
          </p:cNvSpPr>
          <p:nvPr/>
        </p:nvSpPr>
        <p:spPr>
          <a:xfrm>
            <a:off x="2132112" y="152400"/>
            <a:ext cx="6707088" cy="1124744"/>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400" kern="1200">
                <a:solidFill>
                  <a:schemeClr val="tx1"/>
                </a:solidFill>
                <a:latin typeface="+mj-lt"/>
                <a:ea typeface="+mj-ea"/>
                <a:cs typeface="+mj-cs"/>
              </a:defRPr>
            </a:lvl1pPr>
          </a:lstStyle>
          <a:p>
            <a:r>
              <a:rPr lang="el-GR" dirty="0"/>
              <a:t>Μέρη Ηλιακών Θερμικών Συστημάτων </a:t>
            </a:r>
          </a:p>
        </p:txBody>
      </p:sp>
    </p:spTree>
    <p:extLst>
      <p:ext uri="{BB962C8B-B14F-4D97-AF65-F5344CB8AC3E}">
        <p14:creationId xmlns:p14="http://schemas.microsoft.com/office/powerpoint/2010/main" val="3031965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175" indent="14288" algn="just">
              <a:buNone/>
            </a:pPr>
            <a:r>
              <a:rPr lang="el-GR" sz="1900" b="1" dirty="0"/>
              <a:t>Ελεγκτής</a:t>
            </a:r>
          </a:p>
          <a:p>
            <a:pPr marL="3175" indent="14288" algn="just">
              <a:buNone/>
            </a:pPr>
            <a:r>
              <a:rPr lang="el-GR" dirty="0"/>
              <a:t>Ο ελεγκτής ενός ηλιακού θερμικού συστήματος έχει ως καθήκον τον έλεγχο της </a:t>
            </a:r>
            <a:r>
              <a:rPr lang="el-GR" dirty="0">
                <a:highlight>
                  <a:srgbClr val="FFFF00"/>
                </a:highlight>
              </a:rPr>
              <a:t>αντλίας-κυκλοφορητή</a:t>
            </a:r>
            <a:r>
              <a:rPr lang="el-GR" dirty="0"/>
              <a:t> έτσι ώστε να συγκεντρώνει την ενέργεια του ήλιου με τον βέλτιστο τρόπο. Στις περισσότερες περιπτώσεις αυτό συνεπάγεται απλή ηλεκτρονική ρύθμιση θερμοκρασιακής απόκλισης. Όλο και περισσότερο, οι ελεγκτές έρχονται στην αγορά και μπορούν να ελέγχουν διαφορετικά κυκλώματα συστημάτων ως μία και μόνο συσκευή και είναι εξοπλισμένα με πρόσθετες λειτουργίες όπως μέτρηση θερμότητας, καταγραφή δεδομένων και διαγνωστικά σφαλμάτων και μπορούν ενδεχομένως να αναλάβουν τον έλεγχο κυκλοφορίας και τη ρύθμιση του λέβητα.</a:t>
            </a:r>
            <a:endParaRPr lang="en-US" dirty="0"/>
          </a:p>
        </p:txBody>
      </p:sp>
      <p:sp>
        <p:nvSpPr>
          <p:cNvPr id="6" name="Title 1">
            <a:extLst>
              <a:ext uri="{FF2B5EF4-FFF2-40B4-BE49-F238E27FC236}">
                <a16:creationId xmlns:a16="http://schemas.microsoft.com/office/drawing/2014/main" id="{6C672519-576E-4FD9-A22C-09E8B73A70AF}"/>
              </a:ext>
            </a:extLst>
          </p:cNvPr>
          <p:cNvSpPr txBox="1">
            <a:spLocks/>
          </p:cNvSpPr>
          <p:nvPr/>
        </p:nvSpPr>
        <p:spPr>
          <a:xfrm>
            <a:off x="2132112" y="152400"/>
            <a:ext cx="6707088" cy="1124744"/>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400" kern="1200">
                <a:solidFill>
                  <a:schemeClr val="tx1"/>
                </a:solidFill>
                <a:latin typeface="+mj-lt"/>
                <a:ea typeface="+mj-ea"/>
                <a:cs typeface="+mj-cs"/>
              </a:defRPr>
            </a:lvl1pPr>
          </a:lstStyle>
          <a:p>
            <a:r>
              <a:rPr lang="el-GR" dirty="0"/>
              <a:t>Μέρη Ηλιακών Θερμικών Συστημάτων </a:t>
            </a:r>
          </a:p>
        </p:txBody>
      </p:sp>
    </p:spTree>
    <p:extLst>
      <p:ext uri="{BB962C8B-B14F-4D97-AF65-F5344CB8AC3E}">
        <p14:creationId xmlns:p14="http://schemas.microsoft.com/office/powerpoint/2010/main" val="3031965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175" indent="14288" algn="just">
              <a:buNone/>
            </a:pPr>
            <a:r>
              <a:rPr lang="el-GR" sz="1900" b="1" dirty="0"/>
              <a:t>Συστήματα θέρμανσης νερού οικιακής χρήσης</a:t>
            </a:r>
          </a:p>
          <a:p>
            <a:pPr marL="3175" indent="14288" algn="just">
              <a:buNone/>
            </a:pPr>
            <a:r>
              <a:rPr lang="el-GR" sz="1900" b="1" dirty="0"/>
              <a:t>Πρότυπο σύστημα</a:t>
            </a:r>
          </a:p>
          <a:p>
            <a:pPr marL="0" indent="0">
              <a:buNone/>
            </a:pPr>
            <a:r>
              <a:rPr lang="el-GR" dirty="0"/>
              <a:t>Το τυποποιημένο σύστημα έχει γίνει ευρέως αποδεκτό για χρήση σε μικρότερα συστήματα και προσφέρεται από πολλούς κατασκευαστές. Πρόκειται για ένα σύστημα διπλού κυκλώματος (έμμεσο) με εσωτερικό </a:t>
            </a:r>
            <a:r>
              <a:rPr lang="el-GR" dirty="0" err="1"/>
              <a:t>εναλλάκτη</a:t>
            </a:r>
            <a:r>
              <a:rPr lang="el-GR" dirty="0"/>
              <a:t> θερμότητας για την τροφοδοσία ηλιακής θερμότητας και ένα δεύτερο για τη συμπληρωματική θέρμανση από ένα λέβητα θέρμανσης. Στην αποθήκη υπάρχει νερό οικιακής χρήσης, το οποίο μπορεί να περιοριστεί σε μια καθορισμένη μέγιστη θερμοκρασία απόσυρσης μέσω θερμοστατικής </a:t>
            </a:r>
            <a:r>
              <a:rPr lang="el-GR" dirty="0" err="1"/>
              <a:t>τρικύλινδρης</a:t>
            </a:r>
            <a:r>
              <a:rPr lang="el-GR" dirty="0"/>
              <a:t> βαλβίδας ανάμιξης.</a:t>
            </a:r>
          </a:p>
        </p:txBody>
      </p:sp>
      <p:sp>
        <p:nvSpPr>
          <p:cNvPr id="6" name="Title 1">
            <a:extLst>
              <a:ext uri="{FF2B5EF4-FFF2-40B4-BE49-F238E27FC236}">
                <a16:creationId xmlns:a16="http://schemas.microsoft.com/office/drawing/2014/main" id="{53244F82-B56E-4DF3-8B75-5F9DAC7D67FE}"/>
              </a:ext>
            </a:extLst>
          </p:cNvPr>
          <p:cNvSpPr>
            <a:spLocks noGrp="1"/>
          </p:cNvSpPr>
          <p:nvPr>
            <p:ph type="title"/>
          </p:nvPr>
        </p:nvSpPr>
        <p:spPr>
          <a:xfrm>
            <a:off x="1979712" y="0"/>
            <a:ext cx="6707088" cy="1124744"/>
          </a:xfrm>
        </p:spPr>
        <p:txBody>
          <a:bodyPr/>
          <a:lstStyle/>
          <a:p>
            <a:r>
              <a:rPr lang="el-GR" dirty="0"/>
              <a:t>Συστήματα θέρμανσης νερού οικιακής χρήσης</a:t>
            </a:r>
          </a:p>
        </p:txBody>
      </p:sp>
    </p:spTree>
    <p:extLst>
      <p:ext uri="{BB962C8B-B14F-4D97-AF65-F5344CB8AC3E}">
        <p14:creationId xmlns:p14="http://schemas.microsoft.com/office/powerpoint/2010/main" val="3031965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175" indent="14288" algn="just">
              <a:buNone/>
            </a:pPr>
            <a:r>
              <a:rPr lang="el-GR" sz="1900" b="1" dirty="0"/>
              <a:t>Συστήματα θέρμανσης νερού οικιακής χρήσης</a:t>
            </a:r>
          </a:p>
          <a:p>
            <a:pPr marL="3175" indent="14288" algn="just">
              <a:buNone/>
            </a:pPr>
            <a:r>
              <a:rPr lang="el-GR" sz="1900" b="1" dirty="0"/>
              <a:t>Πρότυπο σύστημα - Τυπικό ηλιακό σύστημα</a:t>
            </a:r>
            <a:endParaRPr lang="en-US" sz="1900" b="1" dirty="0"/>
          </a:p>
        </p:txBody>
      </p:sp>
      <p:pic>
        <p:nvPicPr>
          <p:cNvPr id="8194" name="Picture 2"/>
          <p:cNvPicPr>
            <a:picLocks noChangeAspect="1" noChangeArrowheads="1"/>
          </p:cNvPicPr>
          <p:nvPr/>
        </p:nvPicPr>
        <p:blipFill>
          <a:blip r:embed="rId2" cstate="print"/>
          <a:srcRect/>
          <a:stretch>
            <a:fillRect/>
          </a:stretch>
        </p:blipFill>
        <p:spPr bwMode="auto">
          <a:xfrm>
            <a:off x="3870573" y="2636912"/>
            <a:ext cx="4629204" cy="3384376"/>
          </a:xfrm>
          <a:prstGeom prst="rect">
            <a:avLst/>
          </a:prstGeom>
          <a:noFill/>
          <a:ln w="9525">
            <a:noFill/>
            <a:miter lim="800000"/>
            <a:headEnd/>
            <a:tailEnd/>
          </a:ln>
        </p:spPr>
      </p:pic>
      <p:sp>
        <p:nvSpPr>
          <p:cNvPr id="7" name="Title 1">
            <a:extLst>
              <a:ext uri="{FF2B5EF4-FFF2-40B4-BE49-F238E27FC236}">
                <a16:creationId xmlns:a16="http://schemas.microsoft.com/office/drawing/2014/main" id="{A2DAE97F-869A-4126-B614-9D3843F8FBBF}"/>
              </a:ext>
            </a:extLst>
          </p:cNvPr>
          <p:cNvSpPr>
            <a:spLocks noGrp="1"/>
          </p:cNvSpPr>
          <p:nvPr>
            <p:ph type="title"/>
          </p:nvPr>
        </p:nvSpPr>
        <p:spPr>
          <a:xfrm>
            <a:off x="1979712" y="0"/>
            <a:ext cx="6707088" cy="1124744"/>
          </a:xfrm>
        </p:spPr>
        <p:txBody>
          <a:bodyPr/>
          <a:lstStyle/>
          <a:p>
            <a:r>
              <a:rPr lang="el-GR" dirty="0"/>
              <a:t>Συστήματα θέρμανσης νερού οικιακής χρήσης</a:t>
            </a:r>
          </a:p>
        </p:txBody>
      </p:sp>
    </p:spTree>
    <p:extLst>
      <p:ext uri="{BB962C8B-B14F-4D97-AF65-F5344CB8AC3E}">
        <p14:creationId xmlns:p14="http://schemas.microsoft.com/office/powerpoint/2010/main" val="3031965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BB152-92FB-48E5-831C-B0871378294D}"/>
              </a:ext>
            </a:extLst>
          </p:cNvPr>
          <p:cNvSpPr>
            <a:spLocks noGrp="1"/>
          </p:cNvSpPr>
          <p:nvPr>
            <p:ph type="title"/>
          </p:nvPr>
        </p:nvSpPr>
        <p:spPr/>
        <p:txBody>
          <a:bodyPr/>
          <a:lstStyle/>
          <a:p>
            <a:r>
              <a:rPr lang="el-GR" dirty="0"/>
              <a:t>Μέρη Ηλιακών Θερμικών Συστημάτων </a:t>
            </a:r>
          </a:p>
        </p:txBody>
      </p:sp>
      <p:sp>
        <p:nvSpPr>
          <p:cNvPr id="3" name="Content Placeholder 2">
            <a:extLst>
              <a:ext uri="{FF2B5EF4-FFF2-40B4-BE49-F238E27FC236}">
                <a16:creationId xmlns:a16="http://schemas.microsoft.com/office/drawing/2014/main" id="{9DD5B8B9-6BEF-4CCC-BD7D-5E086CD05E25}"/>
              </a:ext>
            </a:extLst>
          </p:cNvPr>
          <p:cNvSpPr>
            <a:spLocks noGrp="1"/>
          </p:cNvSpPr>
          <p:nvPr>
            <p:ph idx="1"/>
          </p:nvPr>
        </p:nvSpPr>
        <p:spPr/>
        <p:txBody>
          <a:bodyPr>
            <a:noAutofit/>
          </a:bodyPr>
          <a:lstStyle/>
          <a:p>
            <a:pPr marL="0" indent="0" algn="just">
              <a:buNone/>
            </a:pPr>
            <a:r>
              <a:rPr lang="el-GR" sz="1600" dirty="0"/>
              <a:t>Πώς λειτουργεί ένα ηλιακό θερμικό σύστημα;</a:t>
            </a:r>
          </a:p>
          <a:p>
            <a:pPr marL="0" indent="0" algn="just">
              <a:buNone/>
            </a:pPr>
            <a:endParaRPr lang="el-GR" sz="1600" dirty="0"/>
          </a:p>
          <a:p>
            <a:pPr marL="0" indent="0" algn="just">
              <a:buNone/>
            </a:pPr>
            <a:r>
              <a:rPr lang="el-GR" sz="1600" dirty="0"/>
              <a:t>Ο ηλιακός συλλέκτης που είναι τοποθετημένος στην οροφή μετατρέπει το φως που διεισδύει τους υαλοπίνακες (ακτινοβολία μικρού κύματος) σε θερμότητα. Ο συλλέκτης είναι επομένως ο σύνδεσμος μεταξύ του ήλιου και της χρήσης ζεστού νερού. Η θερμότητα δημιουργείται από την απορρόφηση των </a:t>
            </a:r>
            <a:r>
              <a:rPr lang="el-GR" sz="1600" dirty="0" err="1"/>
              <a:t>ακτίνων</a:t>
            </a:r>
            <a:r>
              <a:rPr lang="el-GR" sz="1600" dirty="0"/>
              <a:t> του ήλιου μέσα από μια σκούρα επικαλυμμένη, συνήθως μεταλλική πλάκα - τον απορροφητήρα. Αυτό είναι το πιο σημαντικό μέρος του συλλέκτη. Στον απορροφητή είναι ένα σύστημα σωλήνων γεμάτο με ένα μέσο μεταφοράς θερμότητας (συνήθως νερό ή ένα αντιψυκτικό μίγμα). Αυτό καταλαμβάνει τη θερμότητα που παράγεται. Συγκεντρώνονται μαζί σε ένα σωλήνα και ρέουν στην αποθήκη ζεστού νερού. Στα περισσότερα ηλιακά συστήματα θέρμανσης νερού - μακράν ο συνηθέστερα χρησιμοποιούμενος τύπος ηλιακών θερμικών συστημάτων - η θερμότητα στη συνέχεια μεταφέρεται στο οικιακό νερό μέσω ενός </a:t>
            </a:r>
            <a:r>
              <a:rPr lang="el-GR" sz="1600" dirty="0" err="1"/>
              <a:t>εναλλάκτη</a:t>
            </a:r>
            <a:r>
              <a:rPr lang="el-GR" sz="1600" dirty="0"/>
              <a:t> θερμότητας. Το ψυχθέν μέσο στη συνέχεια ρέει μέσω ενός δεύτερου αγωγού πίσω στον συλλέκτη ενώ το θερμαινόμενο οικιακό νερό ανεβαίνει προς τα πάνω στο κατάστημα. Ανάλογα με την πυκνότητα και τη θερμοκρασία, στο κατάστημα τοποθετείται ένα στρωμένο σύστημα: το θερμότερο νερό βρίσκεται στην κορυφή (από όπου φεύγει από τη δεξαμενή όταν οι βρύσες είναι ενεργοποιημένες) και το πιο κρύο είναι στο κάτω μέρος (όπου υπάρχει κρύο νερό τροφοδοτείται).</a:t>
            </a:r>
          </a:p>
        </p:txBody>
      </p:sp>
    </p:spTree>
    <p:extLst>
      <p:ext uri="{BB962C8B-B14F-4D97-AF65-F5344CB8AC3E}">
        <p14:creationId xmlns:p14="http://schemas.microsoft.com/office/powerpoint/2010/main" val="41895595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175" indent="14288" algn="just">
              <a:buNone/>
            </a:pPr>
            <a:r>
              <a:rPr lang="el-GR" sz="1900" b="1" dirty="0"/>
              <a:t>Συστήματα θέρμανσης νερού οικιακής χρήσης</a:t>
            </a:r>
          </a:p>
          <a:p>
            <a:pPr marL="3175" indent="14288" algn="just">
              <a:buNone/>
            </a:pPr>
            <a:r>
              <a:rPr lang="el-GR" sz="1900" b="1" dirty="0"/>
              <a:t>Θέρμανση νερού με χρήση της </a:t>
            </a:r>
            <a:r>
              <a:rPr lang="en-US" sz="1900" b="1" dirty="0">
                <a:highlight>
                  <a:srgbClr val="FFFF00"/>
                </a:highlight>
              </a:rPr>
              <a:t>flow-through principle</a:t>
            </a:r>
          </a:p>
          <a:p>
            <a:pPr marL="3175" indent="14288" algn="just">
              <a:buNone/>
            </a:pPr>
            <a:r>
              <a:rPr lang="el-GR" dirty="0"/>
              <a:t>Το παρακάτω σχήμα δείχνει μια </a:t>
            </a:r>
            <a:r>
              <a:rPr lang="el-GR" dirty="0">
                <a:highlight>
                  <a:srgbClr val="FFFF00"/>
                </a:highlight>
              </a:rPr>
              <a:t>αποθήκη </a:t>
            </a:r>
            <a:r>
              <a:rPr lang="el-GR" dirty="0" err="1">
                <a:highlight>
                  <a:srgbClr val="FFFF00"/>
                </a:highlight>
              </a:rPr>
              <a:t>buffer</a:t>
            </a:r>
            <a:r>
              <a:rPr lang="el-GR" dirty="0">
                <a:highlight>
                  <a:srgbClr val="FFFF00"/>
                </a:highlight>
              </a:rPr>
              <a:t> με </a:t>
            </a:r>
            <a:r>
              <a:rPr lang="en-US" dirty="0">
                <a:highlight>
                  <a:srgbClr val="FFFF00"/>
                </a:highlight>
              </a:rPr>
              <a:t>internal charge and output heat exchanger </a:t>
            </a:r>
            <a:r>
              <a:rPr lang="el-GR" dirty="0">
                <a:highlight>
                  <a:srgbClr val="FFFF00"/>
                </a:highlight>
              </a:rPr>
              <a:t>εσωτερική φόρτιση και </a:t>
            </a:r>
            <a:r>
              <a:rPr lang="el-GR" dirty="0" err="1">
                <a:highlight>
                  <a:srgbClr val="FFFF00"/>
                </a:highlight>
              </a:rPr>
              <a:t>εναλλάκτη</a:t>
            </a:r>
            <a:r>
              <a:rPr lang="el-GR" dirty="0">
                <a:highlight>
                  <a:srgbClr val="FFFF00"/>
                </a:highlight>
              </a:rPr>
              <a:t> θερμότητας εξόδου</a:t>
            </a:r>
            <a:r>
              <a:rPr lang="el-GR" dirty="0"/>
              <a:t>, συμπεριλαμβανομένου του εσωτερικού σωλήνα και της άμεσης βοηθητικής θέρμανσης μέσω του λέβητα (για λόγους υγιεινής, που χρησιμοποιούνται αποκλειστικά για τη θέρμανση νερού).</a:t>
            </a:r>
            <a:endParaRPr lang="en-US" dirty="0"/>
          </a:p>
        </p:txBody>
      </p:sp>
      <p:pic>
        <p:nvPicPr>
          <p:cNvPr id="9218" name="Picture 2"/>
          <p:cNvPicPr>
            <a:picLocks noChangeAspect="1" noChangeArrowheads="1"/>
          </p:cNvPicPr>
          <p:nvPr/>
        </p:nvPicPr>
        <p:blipFill>
          <a:blip r:embed="rId2" cstate="print"/>
          <a:srcRect/>
          <a:stretch>
            <a:fillRect/>
          </a:stretch>
        </p:blipFill>
        <p:spPr bwMode="auto">
          <a:xfrm>
            <a:off x="5076056" y="3657193"/>
            <a:ext cx="3168352" cy="2629732"/>
          </a:xfrm>
          <a:prstGeom prst="rect">
            <a:avLst/>
          </a:prstGeom>
          <a:noFill/>
          <a:ln w="9525">
            <a:noFill/>
            <a:miter lim="800000"/>
            <a:headEnd/>
            <a:tailEnd/>
          </a:ln>
        </p:spPr>
      </p:pic>
      <p:sp>
        <p:nvSpPr>
          <p:cNvPr id="7" name="Title 1">
            <a:extLst>
              <a:ext uri="{FF2B5EF4-FFF2-40B4-BE49-F238E27FC236}">
                <a16:creationId xmlns:a16="http://schemas.microsoft.com/office/drawing/2014/main" id="{A673D96D-D243-4A88-B5F2-0A65C9AADF6E}"/>
              </a:ext>
            </a:extLst>
          </p:cNvPr>
          <p:cNvSpPr>
            <a:spLocks noGrp="1"/>
          </p:cNvSpPr>
          <p:nvPr>
            <p:ph type="title"/>
          </p:nvPr>
        </p:nvSpPr>
        <p:spPr>
          <a:xfrm>
            <a:off x="1979712" y="0"/>
            <a:ext cx="6707088" cy="1124744"/>
          </a:xfrm>
        </p:spPr>
        <p:txBody>
          <a:bodyPr/>
          <a:lstStyle/>
          <a:p>
            <a:r>
              <a:rPr lang="el-GR" dirty="0"/>
              <a:t>Συστήματα θέρμανσης νερού οικιακής χρήσης</a:t>
            </a:r>
          </a:p>
        </p:txBody>
      </p:sp>
    </p:spTree>
    <p:extLst>
      <p:ext uri="{BB962C8B-B14F-4D97-AF65-F5344CB8AC3E}">
        <p14:creationId xmlns:p14="http://schemas.microsoft.com/office/powerpoint/2010/main" val="30319653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175" indent="14288" algn="just">
              <a:buNone/>
            </a:pPr>
            <a:r>
              <a:rPr lang="el-GR" sz="1900" b="1" dirty="0"/>
              <a:t>Συστήματα θέρμανσης νερού οικιακής χρήσης</a:t>
            </a:r>
          </a:p>
          <a:p>
            <a:pPr marL="3175" indent="14288" algn="just">
              <a:buNone/>
            </a:pPr>
            <a:r>
              <a:rPr lang="el-GR" sz="1900" b="1" dirty="0"/>
              <a:t>Θέρμανση νερού μέσω του καταστήματος δεξαμενής σε δεξαμενή</a:t>
            </a:r>
          </a:p>
          <a:p>
            <a:pPr marL="3175" indent="14288" algn="just">
              <a:buNone/>
            </a:pPr>
            <a:r>
              <a:rPr lang="el-GR" dirty="0"/>
              <a:t>Σε ένα σύστημα αποθήκευσης </a:t>
            </a:r>
            <a:r>
              <a:rPr lang="en-US" dirty="0">
                <a:highlight>
                  <a:srgbClr val="FFFF00"/>
                </a:highlight>
              </a:rPr>
              <a:t>tank-in-tank</a:t>
            </a:r>
            <a:r>
              <a:rPr lang="en-US" dirty="0"/>
              <a:t> </a:t>
            </a:r>
            <a:r>
              <a:rPr lang="el-GR" dirty="0">
                <a:highlight>
                  <a:srgbClr val="FFFF00"/>
                </a:highlight>
              </a:rPr>
              <a:t>η αποθήκη (</a:t>
            </a:r>
            <a:r>
              <a:rPr lang="en-US" dirty="0">
                <a:highlight>
                  <a:srgbClr val="FFFF00"/>
                </a:highlight>
              </a:rPr>
              <a:t>the store) </a:t>
            </a:r>
            <a:r>
              <a:rPr lang="el-GR" dirty="0"/>
              <a:t>περιέχει μικρότερο όγκο νερού οικιακής χρήσης, σε σύγκριση με ένα τυποποιημένο σύστημα - αυτό έχει σαν αποτέλεσμα μικρότερο χρόνο συγκράτησης νερού στο κατάστημα. </a:t>
            </a:r>
            <a:r>
              <a:rPr lang="en-US" dirty="0">
                <a:highlight>
                  <a:srgbClr val="FFFF00"/>
                </a:highlight>
              </a:rPr>
              <a:t>The surrounding buffer water is used as storage buffer for the heat.</a:t>
            </a:r>
            <a:endParaRPr lang="el-GR" dirty="0">
              <a:highlight>
                <a:srgbClr val="FFFF00"/>
              </a:highlight>
            </a:endParaRPr>
          </a:p>
        </p:txBody>
      </p:sp>
      <p:pic>
        <p:nvPicPr>
          <p:cNvPr id="10242" name="Picture 2"/>
          <p:cNvPicPr>
            <a:picLocks noChangeAspect="1" noChangeArrowheads="1"/>
          </p:cNvPicPr>
          <p:nvPr/>
        </p:nvPicPr>
        <p:blipFill>
          <a:blip r:embed="rId2" cstate="print"/>
          <a:srcRect/>
          <a:stretch>
            <a:fillRect/>
          </a:stretch>
        </p:blipFill>
        <p:spPr bwMode="auto">
          <a:xfrm>
            <a:off x="5220072" y="3496506"/>
            <a:ext cx="3024336" cy="2740805"/>
          </a:xfrm>
          <a:prstGeom prst="rect">
            <a:avLst/>
          </a:prstGeom>
          <a:noFill/>
          <a:ln w="9525">
            <a:noFill/>
            <a:miter lim="800000"/>
            <a:headEnd/>
            <a:tailEnd/>
          </a:ln>
        </p:spPr>
      </p:pic>
      <p:sp>
        <p:nvSpPr>
          <p:cNvPr id="7" name="Title 1">
            <a:extLst>
              <a:ext uri="{FF2B5EF4-FFF2-40B4-BE49-F238E27FC236}">
                <a16:creationId xmlns:a16="http://schemas.microsoft.com/office/drawing/2014/main" id="{60E23BCF-96B0-4FB8-82C2-8FE6C6B2234B}"/>
              </a:ext>
            </a:extLst>
          </p:cNvPr>
          <p:cNvSpPr>
            <a:spLocks noGrp="1"/>
          </p:cNvSpPr>
          <p:nvPr>
            <p:ph type="title"/>
          </p:nvPr>
        </p:nvSpPr>
        <p:spPr>
          <a:xfrm>
            <a:off x="1979712" y="0"/>
            <a:ext cx="6707088" cy="1124744"/>
          </a:xfrm>
        </p:spPr>
        <p:txBody>
          <a:bodyPr/>
          <a:lstStyle/>
          <a:p>
            <a:r>
              <a:rPr lang="el-GR" dirty="0"/>
              <a:t>Συστήματα θέρμανσης νερού οικιακής χρήσης</a:t>
            </a:r>
          </a:p>
        </p:txBody>
      </p:sp>
    </p:spTree>
    <p:extLst>
      <p:ext uri="{BB962C8B-B14F-4D97-AF65-F5344CB8AC3E}">
        <p14:creationId xmlns:p14="http://schemas.microsoft.com/office/powerpoint/2010/main" val="30319653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175" indent="14288" algn="just">
              <a:buNone/>
            </a:pPr>
            <a:r>
              <a:rPr lang="el-GR" sz="1900" b="1" dirty="0"/>
              <a:t>Συστήματα θέρμανσης νερού οικιακής χρήσης</a:t>
            </a:r>
            <a:endParaRPr lang="en-US" sz="1900" b="1" dirty="0"/>
          </a:p>
          <a:p>
            <a:pPr marL="3175" indent="14288" algn="just">
              <a:buNone/>
            </a:pPr>
            <a:r>
              <a:rPr lang="el-GR" sz="1900" b="1" dirty="0"/>
              <a:t>Θέρμανση του νερού μέσω εξωτερικού </a:t>
            </a:r>
            <a:r>
              <a:rPr lang="el-GR" sz="1900" b="1" dirty="0" err="1"/>
              <a:t>εναλλάκτη</a:t>
            </a:r>
            <a:r>
              <a:rPr lang="el-GR" sz="1900" b="1" dirty="0"/>
              <a:t> θερμότητας</a:t>
            </a:r>
          </a:p>
          <a:p>
            <a:pPr marL="3175" indent="14288" algn="just">
              <a:buNone/>
            </a:pPr>
            <a:r>
              <a:rPr lang="el-GR" dirty="0"/>
              <a:t>Μέσω της χρήσης ενός </a:t>
            </a:r>
            <a:r>
              <a:rPr lang="el-GR" dirty="0" err="1"/>
              <a:t>στρωματοποιημένου</a:t>
            </a:r>
            <a:r>
              <a:rPr lang="el-GR" dirty="0"/>
              <a:t> αποθηκευτικού χώρου είτε ως αποθήκη ζεστού νερού οικιακής χρήσης είτε ως αποθηκευτικός χώρος αποθήκευσης, η θερμότητα από τον ηλιακό συλλέκτη τροφοδοτείται απευθείας στο αντίστοιχο στρώμα θερμοκρασίας στην αποθήκη. Η σημαντικά μειωμένη διαδικασία ανάμειξης οδηγεί σε ένα εύχρηστο επίπεδο θερμοκρασίας πολύ πιο γρήγορα από ό, τι όλα τα άλλα συστήματα που περιγράφονται εδώ και η συχνότητα της βοηθητικής θέρμανσης μειώνεται. Όταν η </a:t>
            </a:r>
            <a:r>
              <a:rPr lang="el-GR" dirty="0" err="1"/>
              <a:t>στρωματοποιημένη</a:t>
            </a:r>
            <a:r>
              <a:rPr lang="el-GR" dirty="0"/>
              <a:t> αποθήκη λειτουργεί με </a:t>
            </a:r>
            <a:r>
              <a:rPr lang="el-GR" dirty="0">
                <a:highlight>
                  <a:srgbClr val="FFFF00"/>
                </a:highlight>
              </a:rPr>
              <a:t>(</a:t>
            </a:r>
            <a:r>
              <a:rPr lang="en-US" dirty="0">
                <a:highlight>
                  <a:srgbClr val="FFFF00"/>
                </a:highlight>
              </a:rPr>
              <a:t>buffer water) </a:t>
            </a:r>
            <a:r>
              <a:rPr lang="el-GR" dirty="0">
                <a:highlight>
                  <a:srgbClr val="FFFF00"/>
                </a:highlight>
              </a:rPr>
              <a:t>ρυθμιστικό νερό</a:t>
            </a:r>
            <a:r>
              <a:rPr lang="el-GR" dirty="0"/>
              <a:t>, η θερμότητα για το νερό</a:t>
            </a:r>
            <a:r>
              <a:rPr lang="en-US" dirty="0"/>
              <a:t> </a:t>
            </a:r>
            <a:r>
              <a:rPr lang="el-GR" dirty="0"/>
              <a:t>οικιακής χρήσης, εκκενώνεται μέσω εξωτερικού </a:t>
            </a:r>
            <a:r>
              <a:rPr lang="el-GR" dirty="0" err="1"/>
              <a:t>εναλλάκτη</a:t>
            </a:r>
            <a:r>
              <a:rPr lang="el-GR" dirty="0"/>
              <a:t> θερμότητας. Επίσης σημαντική για την απόδοση αυτού του συστήματος είναι η καλή αντιστοίχιση του συστήματος ελέγχου απόρριψης με τους διαφορετικούς ρυθμούς κτυπήματος.</a:t>
            </a:r>
            <a:endParaRPr lang="en-US" dirty="0"/>
          </a:p>
        </p:txBody>
      </p:sp>
      <p:sp>
        <p:nvSpPr>
          <p:cNvPr id="6" name="Title 1">
            <a:extLst>
              <a:ext uri="{FF2B5EF4-FFF2-40B4-BE49-F238E27FC236}">
                <a16:creationId xmlns:a16="http://schemas.microsoft.com/office/drawing/2014/main" id="{47A17D09-5896-402D-9537-CF1BF5F41B9C}"/>
              </a:ext>
            </a:extLst>
          </p:cNvPr>
          <p:cNvSpPr>
            <a:spLocks noGrp="1"/>
          </p:cNvSpPr>
          <p:nvPr>
            <p:ph type="title"/>
          </p:nvPr>
        </p:nvSpPr>
        <p:spPr>
          <a:xfrm>
            <a:off x="1979712" y="0"/>
            <a:ext cx="6707088" cy="1124744"/>
          </a:xfrm>
        </p:spPr>
        <p:txBody>
          <a:bodyPr/>
          <a:lstStyle/>
          <a:p>
            <a:r>
              <a:rPr lang="el-GR" dirty="0"/>
              <a:t>Συστήματα θέρμανσης νερού οικιακής χρήσης</a:t>
            </a:r>
          </a:p>
        </p:txBody>
      </p:sp>
    </p:spTree>
    <p:extLst>
      <p:ext uri="{BB962C8B-B14F-4D97-AF65-F5344CB8AC3E}">
        <p14:creationId xmlns:p14="http://schemas.microsoft.com/office/powerpoint/2010/main" val="30319653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175" indent="14288" algn="just">
              <a:buNone/>
            </a:pPr>
            <a:r>
              <a:rPr lang="el-GR" sz="1900" b="1" dirty="0"/>
              <a:t>Συστήματα θέρμανσης νερού οικιακής χρήσης</a:t>
            </a:r>
            <a:endParaRPr lang="en-US" sz="1900" b="1" dirty="0"/>
          </a:p>
          <a:p>
            <a:pPr marL="3175" indent="14288" algn="just">
              <a:buNone/>
            </a:pPr>
            <a:r>
              <a:rPr lang="el-GR" sz="1900" b="1" dirty="0"/>
              <a:t>Θέρμανση του νερού μέσω εξωτερικού </a:t>
            </a:r>
            <a:r>
              <a:rPr lang="el-GR" sz="1900" b="1" dirty="0" err="1"/>
              <a:t>εναλλάκτη</a:t>
            </a:r>
            <a:r>
              <a:rPr lang="el-GR" sz="1900" b="1" dirty="0"/>
              <a:t> θερμότητας</a:t>
            </a:r>
            <a:endParaRPr lang="en-US" sz="1900" b="1" dirty="0"/>
          </a:p>
        </p:txBody>
      </p:sp>
      <p:pic>
        <p:nvPicPr>
          <p:cNvPr id="11266" name="Picture 2"/>
          <p:cNvPicPr>
            <a:picLocks noChangeAspect="1" noChangeArrowheads="1"/>
          </p:cNvPicPr>
          <p:nvPr/>
        </p:nvPicPr>
        <p:blipFill>
          <a:blip r:embed="rId2" cstate="print"/>
          <a:srcRect/>
          <a:stretch>
            <a:fillRect/>
          </a:stretch>
        </p:blipFill>
        <p:spPr bwMode="auto">
          <a:xfrm>
            <a:off x="4117651" y="2564904"/>
            <a:ext cx="4270773" cy="3527277"/>
          </a:xfrm>
          <a:prstGeom prst="rect">
            <a:avLst/>
          </a:prstGeom>
          <a:noFill/>
          <a:ln w="9525">
            <a:noFill/>
            <a:miter lim="800000"/>
            <a:headEnd/>
            <a:tailEnd/>
          </a:ln>
        </p:spPr>
      </p:pic>
      <p:sp>
        <p:nvSpPr>
          <p:cNvPr id="7" name="Title 1">
            <a:extLst>
              <a:ext uri="{FF2B5EF4-FFF2-40B4-BE49-F238E27FC236}">
                <a16:creationId xmlns:a16="http://schemas.microsoft.com/office/drawing/2014/main" id="{A5FAEE6A-8A89-4BF8-8B7A-02CBB514ADFB}"/>
              </a:ext>
            </a:extLst>
          </p:cNvPr>
          <p:cNvSpPr>
            <a:spLocks noGrp="1"/>
          </p:cNvSpPr>
          <p:nvPr>
            <p:ph type="title"/>
          </p:nvPr>
        </p:nvSpPr>
        <p:spPr>
          <a:xfrm>
            <a:off x="1979712" y="0"/>
            <a:ext cx="6707088" cy="1124744"/>
          </a:xfrm>
        </p:spPr>
        <p:txBody>
          <a:bodyPr/>
          <a:lstStyle/>
          <a:p>
            <a:r>
              <a:rPr lang="el-GR" dirty="0"/>
              <a:t>Συστήματα θέρμανσης νερού οικιακής χρήσης</a:t>
            </a:r>
          </a:p>
        </p:txBody>
      </p:sp>
    </p:spTree>
    <p:extLst>
      <p:ext uri="{BB962C8B-B14F-4D97-AF65-F5344CB8AC3E}">
        <p14:creationId xmlns:p14="http://schemas.microsoft.com/office/powerpoint/2010/main" val="30319653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175" indent="14288" algn="just">
              <a:buNone/>
            </a:pPr>
            <a:r>
              <a:rPr lang="el-GR" sz="1900" b="1" dirty="0"/>
              <a:t>Συστήματα θέρμανσης νερού οικιακής χρήσης</a:t>
            </a:r>
            <a:endParaRPr lang="en-US" sz="1900" b="1" dirty="0"/>
          </a:p>
          <a:p>
            <a:pPr marL="3175" indent="14288" algn="just">
              <a:buNone/>
            </a:pPr>
            <a:endParaRPr lang="en-US" sz="1900" b="1" dirty="0"/>
          </a:p>
          <a:p>
            <a:pPr marL="3175" indent="14288" algn="just">
              <a:buNone/>
            </a:pPr>
            <a:r>
              <a:rPr lang="el-GR" sz="1900" b="1" dirty="0"/>
              <a:t>Σύστημα αποστράγγισης</a:t>
            </a:r>
          </a:p>
          <a:p>
            <a:pPr marL="0" indent="0" algn="just" fontAlgn="t">
              <a:buNone/>
            </a:pPr>
            <a:r>
              <a:rPr lang="el-GR" dirty="0"/>
              <a:t>Με αυτό το σύστημα η οικιακή θέρμανση νερού πραγματοποιείται, όπως και με ένα τυποποιημένο ηλιακό σύστημα, πάνω από τον </a:t>
            </a:r>
            <a:r>
              <a:rPr lang="el-GR" dirty="0" err="1"/>
              <a:t>εναλλάκτη</a:t>
            </a:r>
            <a:r>
              <a:rPr lang="el-GR" dirty="0"/>
              <a:t> θερμότητας του ηλιακού κυκλώματος.</a:t>
            </a:r>
            <a:r>
              <a:rPr lang="en-US" dirty="0"/>
              <a:t> </a:t>
            </a:r>
            <a:r>
              <a:rPr lang="el-GR" dirty="0"/>
              <a:t>Η ουσιαστική διαφορά συνίσταται στο γεγονός ότι σε ένα σύστημα αποστράγγισης αποχέτευσης του συλλέκτη, οι αγωγοί ροής παροχής και επιστροφής εκκενώνονται με μια αντλία ηλιακού κυκλώματος απενεργοποιημένη. Το ηλιακό υγρό βρίσκεται στη συνέχεια σε κλειστό δοχείο. Εάν απαιτείται και εάν η ηλιακή ακτινοβολία είναι επαρκής, η αντλία πιέζει το θερμικό μέσο μέσα στους σωλήνες και τους συλλέκτες και τον αέρα μέσα στη θήκη. Με τα συστήματα αποστράγγισης δεν υπάρχει κίνδυνος παγετού ή εξάτμισης, έτσι ώστε το νερό διανομής θερμότητας να μπορεί να χρησιμοποιηθεί ως μέσο. Η ψύξη του νυχτερινού χώρου με τη δύναμη της βαρύτητας είναι επίσης αδύνατη.</a:t>
            </a:r>
          </a:p>
          <a:p>
            <a:pPr marL="3175" indent="14288" algn="just">
              <a:buNone/>
            </a:pPr>
            <a:endParaRPr lang="el-GR" sz="1900" dirty="0"/>
          </a:p>
        </p:txBody>
      </p:sp>
      <p:sp>
        <p:nvSpPr>
          <p:cNvPr id="6" name="Title 1">
            <a:extLst>
              <a:ext uri="{FF2B5EF4-FFF2-40B4-BE49-F238E27FC236}">
                <a16:creationId xmlns:a16="http://schemas.microsoft.com/office/drawing/2014/main" id="{8CCC20AF-B808-4B44-96BF-9133CCA889F3}"/>
              </a:ext>
            </a:extLst>
          </p:cNvPr>
          <p:cNvSpPr>
            <a:spLocks noGrp="1"/>
          </p:cNvSpPr>
          <p:nvPr>
            <p:ph type="title"/>
          </p:nvPr>
        </p:nvSpPr>
        <p:spPr>
          <a:xfrm>
            <a:off x="1979712" y="0"/>
            <a:ext cx="6707088" cy="1124744"/>
          </a:xfrm>
        </p:spPr>
        <p:txBody>
          <a:bodyPr/>
          <a:lstStyle/>
          <a:p>
            <a:r>
              <a:rPr lang="el-GR" dirty="0"/>
              <a:t>Συστήματα θέρμανσης νερού οικιακής χρήσης</a:t>
            </a:r>
          </a:p>
        </p:txBody>
      </p:sp>
    </p:spTree>
    <p:extLst>
      <p:ext uri="{BB962C8B-B14F-4D97-AF65-F5344CB8AC3E}">
        <p14:creationId xmlns:p14="http://schemas.microsoft.com/office/powerpoint/2010/main" val="30319653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Συστήματα θέρμανσης νερού οικιακής χρήσης</a:t>
            </a:r>
          </a:p>
        </p:txBody>
      </p:sp>
      <p:sp>
        <p:nvSpPr>
          <p:cNvPr id="3" name="Content Placeholder 2"/>
          <p:cNvSpPr>
            <a:spLocks noGrp="1"/>
          </p:cNvSpPr>
          <p:nvPr>
            <p:ph idx="1"/>
          </p:nvPr>
        </p:nvSpPr>
        <p:spPr/>
        <p:txBody>
          <a:bodyPr>
            <a:normAutofit/>
          </a:bodyPr>
          <a:lstStyle/>
          <a:p>
            <a:pPr marL="3175" indent="14288" algn="just">
              <a:buNone/>
            </a:pPr>
            <a:r>
              <a:rPr lang="el-GR" sz="1900" b="1" dirty="0"/>
              <a:t>Συστήματα θέρμανσης νερού οικιακής χρήσης</a:t>
            </a:r>
            <a:endParaRPr lang="en-US" sz="1900" b="1" dirty="0"/>
          </a:p>
          <a:p>
            <a:pPr marL="3175" indent="14288" algn="just">
              <a:buNone/>
            </a:pPr>
            <a:endParaRPr lang="el-GR" sz="1900" b="1" dirty="0"/>
          </a:p>
          <a:p>
            <a:pPr marL="3175" indent="14288" algn="just">
              <a:buNone/>
            </a:pPr>
            <a:r>
              <a:rPr lang="el-GR" sz="1900" b="1" dirty="0"/>
              <a:t>Σύστημα αποστράγγισης</a:t>
            </a:r>
            <a:endParaRPr lang="en-US" sz="1900" b="1" dirty="0"/>
          </a:p>
        </p:txBody>
      </p:sp>
      <p:pic>
        <p:nvPicPr>
          <p:cNvPr id="12290" name="Picture 2"/>
          <p:cNvPicPr>
            <a:picLocks noChangeAspect="1" noChangeArrowheads="1"/>
          </p:cNvPicPr>
          <p:nvPr/>
        </p:nvPicPr>
        <p:blipFill>
          <a:blip r:embed="rId2" cstate="print"/>
          <a:srcRect/>
          <a:stretch>
            <a:fillRect/>
          </a:stretch>
        </p:blipFill>
        <p:spPr bwMode="auto">
          <a:xfrm>
            <a:off x="1905221" y="3140968"/>
            <a:ext cx="6555211" cy="2592288"/>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dirty="0"/>
              <a:t>Σχεδιασμός και υπολογισμός των εγκαταστάσεων</a:t>
            </a:r>
          </a:p>
        </p:txBody>
      </p:sp>
      <p:sp>
        <p:nvSpPr>
          <p:cNvPr id="5" name="Subtitle 4"/>
          <p:cNvSpPr>
            <a:spLocks noGrp="1"/>
          </p:cNvSpPr>
          <p:nvPr>
            <p:ph type="subTitle" idx="1"/>
          </p:nvPr>
        </p:nvSpPr>
        <p:spPr/>
        <p:txBody>
          <a:bodyPr>
            <a:normAutofit/>
          </a:bodyPr>
          <a:lstStyle/>
          <a:p>
            <a:r>
              <a:rPr lang="el-GR" dirty="0"/>
              <a:t>Ηλιακές θερμικές εγκαταστάσεις για ζεστό νερό οικιακής χρήσης και θέρμανση χώρων σε μονοκατοικία</a:t>
            </a:r>
          </a:p>
        </p:txBody>
      </p:sp>
    </p:spTree>
    <p:extLst>
      <p:ext uri="{BB962C8B-B14F-4D97-AF65-F5344CB8AC3E}">
        <p14:creationId xmlns:p14="http://schemas.microsoft.com/office/powerpoint/2010/main" val="129220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009431-5067-41B4-A6FD-8289A83D3A94}"/>
              </a:ext>
            </a:extLst>
          </p:cNvPr>
          <p:cNvSpPr>
            <a:spLocks noGrp="1"/>
          </p:cNvSpPr>
          <p:nvPr>
            <p:ph idx="1"/>
          </p:nvPr>
        </p:nvSpPr>
        <p:spPr/>
        <p:txBody>
          <a:bodyPr/>
          <a:lstStyle/>
          <a:p>
            <a:pPr marL="0" indent="0" algn="just">
              <a:buNone/>
            </a:pPr>
            <a:r>
              <a:rPr lang="el-GR" dirty="0"/>
              <a:t>Πώς λειτουργεί ένα ηλιακό θερμικό σύστημα;</a:t>
            </a:r>
          </a:p>
          <a:p>
            <a:pPr algn="just"/>
            <a:endParaRPr lang="el-GR" dirty="0"/>
          </a:p>
          <a:p>
            <a:pPr marL="0" indent="0" algn="just">
              <a:buNone/>
            </a:pPr>
            <a:r>
              <a:rPr lang="el-GR" dirty="0"/>
              <a:t>Ο ελεγκτής θα εκκινήσει μόνο την αντλία ηλιακού κυκλώματος όταν η θερμοκρασία στον συλλέκτη είναι μερικά βαθμούς πάνω από τη θερμοκρασία στην κάτω περιοχή του καταστήματος. Με αυτό τον τρόπο το υγρό μεταφοράς θερμότητας στον συλλέκτη - που έχει θερμανθεί από τον ήλιο - μεταφέρεται στον κατώτερο </a:t>
            </a:r>
            <a:r>
              <a:rPr lang="el-GR" dirty="0" err="1"/>
              <a:t>εναλλάκτη</a:t>
            </a:r>
            <a:r>
              <a:rPr lang="el-GR" dirty="0"/>
              <a:t> θερμότητας, όπου η θερμότητα μεταφέρεται στο αποθηκευμένο νερό οικιακής χρήσης.</a:t>
            </a:r>
          </a:p>
        </p:txBody>
      </p:sp>
      <p:sp>
        <p:nvSpPr>
          <p:cNvPr id="4" name="Title 1">
            <a:extLst>
              <a:ext uri="{FF2B5EF4-FFF2-40B4-BE49-F238E27FC236}">
                <a16:creationId xmlns:a16="http://schemas.microsoft.com/office/drawing/2014/main" id="{100F10FE-E818-4726-8599-A26B6D2460CE}"/>
              </a:ext>
            </a:extLst>
          </p:cNvPr>
          <p:cNvSpPr>
            <a:spLocks noGrp="1"/>
          </p:cNvSpPr>
          <p:nvPr>
            <p:ph type="title"/>
          </p:nvPr>
        </p:nvSpPr>
        <p:spPr>
          <a:xfrm>
            <a:off x="1979712" y="0"/>
            <a:ext cx="6707088" cy="1124744"/>
          </a:xfrm>
        </p:spPr>
        <p:txBody>
          <a:bodyPr/>
          <a:lstStyle/>
          <a:p>
            <a:r>
              <a:rPr lang="el-GR" dirty="0"/>
              <a:t>Μέρη Ηλιακών Θερμικών Συστημάτων </a:t>
            </a:r>
          </a:p>
        </p:txBody>
      </p:sp>
    </p:spTree>
    <p:extLst>
      <p:ext uri="{BB962C8B-B14F-4D97-AF65-F5344CB8AC3E}">
        <p14:creationId xmlns:p14="http://schemas.microsoft.com/office/powerpoint/2010/main" val="171366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5D6753B-BEC2-4461-8681-234C1D2BF64B}"/>
              </a:ext>
            </a:extLst>
          </p:cNvPr>
          <p:cNvSpPr>
            <a:spLocks noGrp="1"/>
          </p:cNvSpPr>
          <p:nvPr>
            <p:ph type="title"/>
          </p:nvPr>
        </p:nvSpPr>
        <p:spPr>
          <a:xfrm>
            <a:off x="1979712" y="0"/>
            <a:ext cx="6707088" cy="1124744"/>
          </a:xfrm>
        </p:spPr>
        <p:txBody>
          <a:bodyPr/>
          <a:lstStyle/>
          <a:p>
            <a:r>
              <a:rPr lang="el-GR" dirty="0"/>
              <a:t>Μέρη Ηλιακών Θερμικών Συστημάτων </a:t>
            </a:r>
          </a:p>
        </p:txBody>
      </p:sp>
      <p:pic>
        <p:nvPicPr>
          <p:cNvPr id="5" name="Picture 2">
            <a:extLst>
              <a:ext uri="{FF2B5EF4-FFF2-40B4-BE49-F238E27FC236}">
                <a16:creationId xmlns:a16="http://schemas.microsoft.com/office/drawing/2014/main" id="{4EAF29C0-77D1-4536-93DB-826130CF7816}"/>
              </a:ext>
            </a:extLst>
          </p:cNvPr>
          <p:cNvPicPr>
            <a:picLocks noChangeAspect="1" noChangeArrowheads="1"/>
          </p:cNvPicPr>
          <p:nvPr/>
        </p:nvPicPr>
        <p:blipFill>
          <a:blip r:embed="rId2" cstate="print"/>
          <a:srcRect/>
          <a:stretch>
            <a:fillRect/>
          </a:stretch>
        </p:blipFill>
        <p:spPr bwMode="auto">
          <a:xfrm>
            <a:off x="4067944" y="1988840"/>
            <a:ext cx="4824536" cy="4153296"/>
          </a:xfrm>
          <a:prstGeom prst="rect">
            <a:avLst/>
          </a:prstGeom>
          <a:noFill/>
          <a:ln w="9525">
            <a:noFill/>
            <a:miter lim="800000"/>
            <a:headEnd/>
            <a:tailEnd/>
          </a:ln>
        </p:spPr>
      </p:pic>
      <p:sp>
        <p:nvSpPr>
          <p:cNvPr id="6" name="Content Placeholder 2">
            <a:extLst>
              <a:ext uri="{FF2B5EF4-FFF2-40B4-BE49-F238E27FC236}">
                <a16:creationId xmlns:a16="http://schemas.microsoft.com/office/drawing/2014/main" id="{251314F4-B1A1-4824-A7A0-F8300EAA4B99}"/>
              </a:ext>
            </a:extLst>
          </p:cNvPr>
          <p:cNvSpPr>
            <a:spLocks noGrp="1"/>
          </p:cNvSpPr>
          <p:nvPr>
            <p:ph idx="1"/>
          </p:nvPr>
        </p:nvSpPr>
        <p:spPr>
          <a:xfrm>
            <a:off x="457200" y="1600200"/>
            <a:ext cx="8229600" cy="4525963"/>
          </a:xfrm>
        </p:spPr>
        <p:txBody>
          <a:bodyPr>
            <a:normAutofit/>
          </a:bodyPr>
          <a:lstStyle/>
          <a:p>
            <a:r>
              <a:rPr lang="el-GR" b="1" dirty="0"/>
              <a:t>Πώς λειτουργεί ένα ηλιακό θερμικό σύστημα;</a:t>
            </a:r>
            <a:endParaRPr lang="bg-BG" dirty="0"/>
          </a:p>
          <a:p>
            <a:pPr marL="3175" indent="14288" algn="just">
              <a:lnSpc>
                <a:spcPct val="120000"/>
              </a:lnSpc>
              <a:buNone/>
            </a:pPr>
            <a:r>
              <a:rPr lang="bg-BG" dirty="0"/>
              <a:t>	</a:t>
            </a:r>
            <a:endParaRPr lang="en-US" dirty="0"/>
          </a:p>
        </p:txBody>
      </p:sp>
      <p:sp>
        <p:nvSpPr>
          <p:cNvPr id="7" name="Rectangle 6">
            <a:extLst>
              <a:ext uri="{FF2B5EF4-FFF2-40B4-BE49-F238E27FC236}">
                <a16:creationId xmlns:a16="http://schemas.microsoft.com/office/drawing/2014/main" id="{96596CF9-ADC5-4DA2-BE72-6E9FBD799491}"/>
              </a:ext>
            </a:extLst>
          </p:cNvPr>
          <p:cNvSpPr/>
          <p:nvPr/>
        </p:nvSpPr>
        <p:spPr>
          <a:xfrm>
            <a:off x="827584" y="1988840"/>
            <a:ext cx="4392488" cy="936104"/>
          </a:xfrm>
          <a:prstGeom prst="rect">
            <a:avLst/>
          </a:prstGeom>
        </p:spPr>
        <p:txBody>
          <a:bodyPr wrap="square">
            <a:spAutoFit/>
          </a:bodyPr>
          <a:lstStyle/>
          <a:p>
            <a:pPr algn="just"/>
            <a:r>
              <a:rPr lang="el-GR" dirty="0"/>
              <a:t>Τυπικό ηλιακό σύστημα θέρμανσης νερού με λέβητα θέρμανσης για επιπλέον θέρμανση (S = αισθητήρας θερμοκρασίας)</a:t>
            </a:r>
            <a:endParaRPr lang="bg-BG" dirty="0"/>
          </a:p>
        </p:txBody>
      </p:sp>
    </p:spTree>
    <p:extLst>
      <p:ext uri="{BB962C8B-B14F-4D97-AF65-F5344CB8AC3E}">
        <p14:creationId xmlns:p14="http://schemas.microsoft.com/office/powerpoint/2010/main" val="911653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l-GR" b="1" dirty="0"/>
              <a:t>Πώς λειτουργεί ένα ηλιακό θερμικό σύστημα;</a:t>
            </a:r>
          </a:p>
          <a:p>
            <a:pPr algn="just"/>
            <a:endParaRPr lang="el-GR" dirty="0"/>
          </a:p>
          <a:p>
            <a:pPr marL="0" indent="0" algn="just">
              <a:buNone/>
            </a:pPr>
            <a:r>
              <a:rPr lang="el-GR" dirty="0"/>
              <a:t>Για εύκρατα κλίματα, σε ηλιακό σύστημα για σπίτια μιας και δύο οικογενειών με διαστάσεις περίπου 0,6-1,0 m2 (6,46-10,76 ft2) επιφάνεια συλλογής ανά άτομο και περίπου 40-60 λίτρα (10,6-15,9 γαλόνια) όγκου αποθήκευσης ανά άτομο, το νερό θερμαίνεται κυρίως από το ηλιακό σύστημα το καλοκαίρι. Αυτό παρέχει ετήσιο βαθμό κάλυψης (ποσοστό της ηλιακής ενέργειας έως τη συνολική ενέργεια που απαιτείται για οικιακή θέρμανση νερού) περίπου 50-60%. Το υπόλοιπο 40-50% πρέπει να καλύπτεται από βοηθητική θέρμανση. Για </a:t>
            </a:r>
            <a:r>
              <a:rPr lang="el-GR" dirty="0" err="1"/>
              <a:t>αντληθέντα</a:t>
            </a:r>
            <a:r>
              <a:rPr lang="el-GR" dirty="0"/>
              <a:t> συστήματα, αυτό γίνεται συχνά μέσω ενός επιπλέον </a:t>
            </a:r>
            <a:r>
              <a:rPr lang="el-GR" dirty="0" err="1"/>
              <a:t>εναλλάκτη</a:t>
            </a:r>
            <a:r>
              <a:rPr lang="el-GR" dirty="0"/>
              <a:t> θερμότητας στην κορυφή του καταστήματος. Άλλες κοινές λύσεις είναι να χρησιμοποιήσετε τον ηλιακό θερμοσίφωνα ως προθερμαντήρα και να συνδέσετε το νερό που θερμαίνεται με ηλιακή ενέργεια σε συμβατικό λέβητα ή (κυρίως για ηλιόλουστα κλίματα) για να χρησιμοποιήσετε ένα ηλεκτρικό στοιχείο βυθισμένο στο κατάστημα.</a:t>
            </a:r>
            <a:endParaRPr lang="en-US" dirty="0"/>
          </a:p>
        </p:txBody>
      </p:sp>
      <p:sp>
        <p:nvSpPr>
          <p:cNvPr id="6" name="Title 1">
            <a:extLst>
              <a:ext uri="{FF2B5EF4-FFF2-40B4-BE49-F238E27FC236}">
                <a16:creationId xmlns:a16="http://schemas.microsoft.com/office/drawing/2014/main" id="{A9B45312-4989-49C4-9812-561CD23443E5}"/>
              </a:ext>
            </a:extLst>
          </p:cNvPr>
          <p:cNvSpPr txBox="1">
            <a:spLocks/>
          </p:cNvSpPr>
          <p:nvPr/>
        </p:nvSpPr>
        <p:spPr>
          <a:xfrm>
            <a:off x="2132112" y="152400"/>
            <a:ext cx="6707088" cy="1124744"/>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400" kern="1200">
                <a:solidFill>
                  <a:schemeClr val="tx1"/>
                </a:solidFill>
                <a:latin typeface="+mj-lt"/>
                <a:ea typeface="+mj-ea"/>
                <a:cs typeface="+mj-cs"/>
              </a:defRPr>
            </a:lvl1pPr>
          </a:lstStyle>
          <a:p>
            <a:r>
              <a:rPr lang="el-GR" dirty="0"/>
              <a:t>Μέρη Ηλιακών Θερμικών Συστημάτων </a:t>
            </a:r>
          </a:p>
        </p:txBody>
      </p:sp>
    </p:spTree>
    <p:extLst>
      <p:ext uri="{BB962C8B-B14F-4D97-AF65-F5344CB8AC3E}">
        <p14:creationId xmlns:p14="http://schemas.microsoft.com/office/powerpoint/2010/main" val="1755278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l-GR" b="1" dirty="0"/>
              <a:t>Συλλέκτες</a:t>
            </a:r>
          </a:p>
          <a:p>
            <a:pPr algn="just"/>
            <a:endParaRPr lang="el-GR" b="1" dirty="0"/>
          </a:p>
          <a:p>
            <a:pPr marL="0" indent="0" algn="just">
              <a:buNone/>
            </a:pPr>
            <a:r>
              <a:rPr lang="el-GR" dirty="0"/>
              <a:t>Οι συλλέκτες έχουν το καθήκον να μετατρέπουν το φως όσο το δυνατόν πιο ολοκληρωμένα σε θερμότητα και στη συνέχεια να μεταφέρουν αυτή τη θερμότητα με χαμηλές απώλειες στο σύστημα </a:t>
            </a:r>
            <a:r>
              <a:rPr lang="el-GR" dirty="0" err="1"/>
              <a:t>κατάντη</a:t>
            </a:r>
            <a:r>
              <a:rPr lang="el-GR" dirty="0"/>
              <a:t>. Υπάρχουν πολλοί διαφορετικοί τύποι και σχέδια για διαφορετικές εφαρμογές, όλα με διαφορετικό κόστος και επιδόσεις.</a:t>
            </a:r>
          </a:p>
          <a:p>
            <a:pPr algn="just"/>
            <a:r>
              <a:rPr lang="el-GR" dirty="0"/>
              <a:t>Η συνολική επιφάνεια (περιοχή συλλέκτη) είναι προϊόν των εξωτερικών διαστάσεων και καθορίζει, για παράδειγμα, την ελάχιστη ποσότητα επιφάνειας στέγης που απαιτείται για την τοποθέτηση.</a:t>
            </a:r>
          </a:p>
          <a:p>
            <a:pPr algn="just"/>
            <a:r>
              <a:rPr lang="el-GR" dirty="0"/>
              <a:t>  Η περιοχή του ανοίγματος αντιστοιχεί στην περιοχή εισόδου φωτός του συλλέκτη - δηλαδή στην περιοχή μέσω της οποίας η ηλιακή ακτινοβολία περνά στον ίδιο τον συλλέκτη.</a:t>
            </a:r>
            <a:endParaRPr lang="en-US" dirty="0"/>
          </a:p>
        </p:txBody>
      </p:sp>
      <p:sp>
        <p:nvSpPr>
          <p:cNvPr id="6" name="Title 1">
            <a:extLst>
              <a:ext uri="{FF2B5EF4-FFF2-40B4-BE49-F238E27FC236}">
                <a16:creationId xmlns:a16="http://schemas.microsoft.com/office/drawing/2014/main" id="{248DE043-BCA3-4BB7-B42B-7B974762E15D}"/>
              </a:ext>
            </a:extLst>
          </p:cNvPr>
          <p:cNvSpPr txBox="1">
            <a:spLocks/>
          </p:cNvSpPr>
          <p:nvPr/>
        </p:nvSpPr>
        <p:spPr>
          <a:xfrm>
            <a:off x="2132112" y="152400"/>
            <a:ext cx="6707088" cy="1124744"/>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400" kern="1200">
                <a:solidFill>
                  <a:schemeClr val="tx1"/>
                </a:solidFill>
                <a:latin typeface="+mj-lt"/>
                <a:ea typeface="+mj-ea"/>
                <a:cs typeface="+mj-cs"/>
              </a:defRPr>
            </a:lvl1pPr>
          </a:lstStyle>
          <a:p>
            <a:r>
              <a:rPr lang="el-GR" dirty="0"/>
              <a:t>Μέρη Ηλιακών Θερμικών Συστημάτων </a:t>
            </a:r>
          </a:p>
        </p:txBody>
      </p:sp>
    </p:spTree>
    <p:extLst>
      <p:ext uri="{BB962C8B-B14F-4D97-AF65-F5344CB8AC3E}">
        <p14:creationId xmlns:p14="http://schemas.microsoft.com/office/powerpoint/2010/main" val="3922708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l-GR" b="1" dirty="0"/>
              <a:t>Συλλέκτες - Επισκόπηση των τύπων του συλλέκτη</a:t>
            </a:r>
            <a:endParaRPr lang="en-US" b="1" dirty="0"/>
          </a:p>
          <a:p>
            <a:pPr marL="3175" indent="14288" algn="just">
              <a:buNone/>
            </a:pPr>
            <a:r>
              <a:rPr lang="en-US" dirty="0"/>
              <a:t>	</a:t>
            </a:r>
          </a:p>
        </p:txBody>
      </p:sp>
      <p:pic>
        <p:nvPicPr>
          <p:cNvPr id="2050" name="Picture 2"/>
          <p:cNvPicPr>
            <a:picLocks noChangeAspect="1" noChangeArrowheads="1"/>
          </p:cNvPicPr>
          <p:nvPr/>
        </p:nvPicPr>
        <p:blipFill>
          <a:blip r:embed="rId2" cstate="print"/>
          <a:srcRect/>
          <a:stretch>
            <a:fillRect/>
          </a:stretch>
        </p:blipFill>
        <p:spPr bwMode="auto">
          <a:xfrm>
            <a:off x="1475656" y="2060848"/>
            <a:ext cx="7354200" cy="4043676"/>
          </a:xfrm>
          <a:prstGeom prst="rect">
            <a:avLst/>
          </a:prstGeom>
          <a:noFill/>
          <a:ln w="9525">
            <a:noFill/>
            <a:miter lim="800000"/>
            <a:headEnd/>
            <a:tailEnd/>
          </a:ln>
        </p:spPr>
      </p:pic>
      <p:sp>
        <p:nvSpPr>
          <p:cNvPr id="7" name="Title 1">
            <a:extLst>
              <a:ext uri="{FF2B5EF4-FFF2-40B4-BE49-F238E27FC236}">
                <a16:creationId xmlns:a16="http://schemas.microsoft.com/office/drawing/2014/main" id="{867F5EB3-8AE6-409E-86B8-860BA5831AF5}"/>
              </a:ext>
            </a:extLst>
          </p:cNvPr>
          <p:cNvSpPr txBox="1">
            <a:spLocks/>
          </p:cNvSpPr>
          <p:nvPr/>
        </p:nvSpPr>
        <p:spPr>
          <a:xfrm>
            <a:off x="2132112" y="152400"/>
            <a:ext cx="6707088" cy="1124744"/>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400" kern="1200">
                <a:solidFill>
                  <a:schemeClr val="tx1"/>
                </a:solidFill>
                <a:latin typeface="+mj-lt"/>
                <a:ea typeface="+mj-ea"/>
                <a:cs typeface="+mj-cs"/>
              </a:defRPr>
            </a:lvl1pPr>
          </a:lstStyle>
          <a:p>
            <a:r>
              <a:rPr lang="el-GR" dirty="0"/>
              <a:t>Μέρη Ηλιακών Θερμικών Συστημάτων </a:t>
            </a:r>
          </a:p>
        </p:txBody>
      </p:sp>
    </p:spTree>
    <p:extLst>
      <p:ext uri="{BB962C8B-B14F-4D97-AF65-F5344CB8AC3E}">
        <p14:creationId xmlns:p14="http://schemas.microsoft.com/office/powerpoint/2010/main" val="2184919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l-GR" b="1" dirty="0"/>
              <a:t>Συλλέκτες - Διαφορετικά σχέδια συλλεκτών</a:t>
            </a:r>
            <a:endParaRPr lang="en-US" b="1" dirty="0"/>
          </a:p>
          <a:p>
            <a:pPr marL="3175" indent="14288" algn="just">
              <a:buNone/>
            </a:pPr>
            <a:r>
              <a:rPr lang="en-US" dirty="0"/>
              <a:t>	</a:t>
            </a:r>
          </a:p>
        </p:txBody>
      </p:sp>
      <p:pic>
        <p:nvPicPr>
          <p:cNvPr id="3074" name="Picture 2"/>
          <p:cNvPicPr>
            <a:picLocks noChangeAspect="1" noChangeArrowheads="1"/>
          </p:cNvPicPr>
          <p:nvPr/>
        </p:nvPicPr>
        <p:blipFill>
          <a:blip r:embed="rId2" cstate="print"/>
          <a:srcRect/>
          <a:stretch>
            <a:fillRect/>
          </a:stretch>
        </p:blipFill>
        <p:spPr bwMode="auto">
          <a:xfrm>
            <a:off x="5314518" y="1556793"/>
            <a:ext cx="2209810" cy="4752528"/>
          </a:xfrm>
          <a:prstGeom prst="rect">
            <a:avLst/>
          </a:prstGeom>
          <a:noFill/>
          <a:ln w="9525">
            <a:noFill/>
            <a:miter lim="800000"/>
            <a:headEnd/>
            <a:tailEnd/>
          </a:ln>
        </p:spPr>
      </p:pic>
      <p:sp>
        <p:nvSpPr>
          <p:cNvPr id="7" name="Title 1">
            <a:extLst>
              <a:ext uri="{FF2B5EF4-FFF2-40B4-BE49-F238E27FC236}">
                <a16:creationId xmlns:a16="http://schemas.microsoft.com/office/drawing/2014/main" id="{421FD737-7EA9-428A-8F2F-F5AF7383740F}"/>
              </a:ext>
            </a:extLst>
          </p:cNvPr>
          <p:cNvSpPr txBox="1">
            <a:spLocks/>
          </p:cNvSpPr>
          <p:nvPr/>
        </p:nvSpPr>
        <p:spPr>
          <a:xfrm>
            <a:off x="2132112" y="152400"/>
            <a:ext cx="6707088" cy="1124744"/>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400" kern="1200">
                <a:solidFill>
                  <a:schemeClr val="tx1"/>
                </a:solidFill>
                <a:latin typeface="+mj-lt"/>
                <a:ea typeface="+mj-ea"/>
                <a:cs typeface="+mj-cs"/>
              </a:defRPr>
            </a:lvl1pPr>
          </a:lstStyle>
          <a:p>
            <a:r>
              <a:rPr lang="el-GR" dirty="0"/>
              <a:t>Μέρη Ηλιακών Θερμικών Συστημάτων </a:t>
            </a:r>
          </a:p>
        </p:txBody>
      </p:sp>
    </p:spTree>
    <p:extLst>
      <p:ext uri="{BB962C8B-B14F-4D97-AF65-F5344CB8AC3E}">
        <p14:creationId xmlns:p14="http://schemas.microsoft.com/office/powerpoint/2010/main" val="66492738"/>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888</TotalTime>
  <Words>2743</Words>
  <Application>Microsoft Office PowerPoint</Application>
  <PresentationFormat>On-screen Show (4:3)</PresentationFormat>
  <Paragraphs>180</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Wingdings</vt:lpstr>
      <vt:lpstr>2_Office Theme</vt:lpstr>
      <vt:lpstr>Σχεδιασμός και υπολογισμός των εγκαταστάσεων</vt:lpstr>
      <vt:lpstr>Στόχοι Ενότητας</vt:lpstr>
      <vt:lpstr>Μέρη Ηλιακών Θερμικών Συστημάτων </vt:lpstr>
      <vt:lpstr>Μέρη Ηλιακών Θερμικών Συστημάτων </vt:lpstr>
      <vt:lpstr>Μέρη Ηλιακών Θερμικών Συστημάτων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Συστήματα θέρμανσης νερού οικιακής χρήσης</vt:lpstr>
      <vt:lpstr>Συστήματα θέρμανσης νερού οικιακής χρήσης</vt:lpstr>
      <vt:lpstr>Συστήματα θέρμανσης νερού οικιακής χρήσης</vt:lpstr>
      <vt:lpstr>Συστήματα θέρμανσης νερού οικιακής χρήσης</vt:lpstr>
      <vt:lpstr>Συστήματα θέρμανσης νερού οικιακής χρήσης</vt:lpstr>
      <vt:lpstr>Συστήματα θέρμανσης νερού οικιακής χρήσης</vt:lpstr>
      <vt:lpstr>Συστήματα θέρμανσης νερού οικιακής χρήσης</vt:lpstr>
      <vt:lpstr>Συστήματα θέρμανσης νερού οικιακής χρήσης</vt:lpstr>
      <vt:lpstr>Σχεδιασμός και υπολογισμός των εγκαταστάσεων</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ptsimpoukli</dc:creator>
  <cp:lastModifiedBy>Manolis Karapidakis</cp:lastModifiedBy>
  <cp:revision>86</cp:revision>
  <dcterms:created xsi:type="dcterms:W3CDTF">2017-12-11T10:59:29Z</dcterms:created>
  <dcterms:modified xsi:type="dcterms:W3CDTF">2020-02-12T10:45:15Z</dcterms:modified>
</cp:coreProperties>
</file>