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8" r:id="rId10"/>
    <p:sldId id="274" r:id="rId11"/>
    <p:sldId id="272" r:id="rId12"/>
    <p:sldId id="273" r:id="rId13"/>
    <p:sldId id="275" r:id="rId14"/>
    <p:sldId id="276" r:id="rId15"/>
    <p:sldId id="278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9" r:id="rId27"/>
    <p:sldId id="270" r:id="rId28"/>
    <p:sldId id="290" r:id="rId29"/>
    <p:sldId id="291" r:id="rId30"/>
    <p:sldId id="300" r:id="rId31"/>
    <p:sldId id="293" r:id="rId32"/>
    <p:sldId id="295" r:id="rId33"/>
    <p:sldId id="297" r:id="rId34"/>
    <p:sldId id="298" r:id="rId35"/>
    <p:sldId id="299" r:id="rId36"/>
    <p:sldId id="260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90" autoAdjust="0"/>
  </p:normalViewPr>
  <p:slideViewPr>
    <p:cSldViewPr>
      <p:cViewPr varScale="1">
        <p:scale>
          <a:sx n="70" d="100"/>
          <a:sy n="70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101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3589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0447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8604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596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18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543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4573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78925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de-DE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871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633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German https://www.google.de/url?sa=t&amp;rct=j&amp;q=&amp;esrc=s&amp;source=web&amp;cd=2&amp;cad=rja&amp;uact=8&amp;ved=2ahUKEwjaqqewkpHiAhWS3KQKHW97CKEQFjABegQIERAC&amp;url=https%3A%2F%2Fwww.vaillant.de%2Fdownloads-1%2Fanleitungen-1%2Fflexotherm-compact%2F0020196687-01-1443091.pdf&amp;usg=AOvVaw2BDk5pLMXxI8TCwxVs7co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1854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53652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3618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5813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2372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3621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1540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5886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17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812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tee.gr/portal/page/portal/SCIENTIFIC_WORK/GR_ENERGEIAS/kenak/files/TOTEE_20701-3_2010_TEE_3nd_Editio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illant.co.uk/downloads/aproducts/renewables-1/flexotherm/flexotherm-5-11kw-230v-installation-manual-919861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Ενότητα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Ισοζύγιο θερμικής ενέργειας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Πεδίο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Θεωρία σχεδιασμού γεωθερμικών συστημάτων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Γιατί χρειάζεται παροχή θερμότητας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στο κτίριο για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διατηρηθεί 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θερμοκρασία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Απαιτείται επιπλέον θερμότητα, όταν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υπάρχουν απώλειες θερμότητας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περιβάλλον: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μετάδοσης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θερμότητας,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λόγω αερισμού,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επιπλέον η ζήτηση ζεστού νερού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dirty="0" smtClean="0"/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0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των τυπικών απωλειών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μετάδοσης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μέσω όλων των 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τμημάτων των κτιρίων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στο εξωτερικό του κτιρίου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μη θερμαινόμενα δωμάτια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στο έδαφος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μέσω των θερμαινόμενων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γειτονικών δωματίων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94" y="2349626"/>
            <a:ext cx="4411594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1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μετάδοσης θερμότητας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Οι παράμετροι είναι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Συντελεστής μετάδοσης θερμότητας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κάθε τμήμα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του κτιρίου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παράθυρο, τοίχος, οροφή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l-GR" sz="1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επιφάνεια των τμημάτων του κτιρίου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l-GR" sz="1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39640"/>
            <a:ext cx="4594920" cy="374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26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6371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μετάδοσης θερμότητας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Επιπλέον,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μπορούν να καθοριστούν ορισμένοι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συντελεστές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διόρθωσης: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8638" lvl="3"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θερμογέφυρες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8638" lvl="3"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επαφή με εξωτερικό αέρα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8638" lvl="3"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Συντελεστής μείωσης θερμοκρασίας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π.χ., για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θερμαινόμενο παρακείμενο δωμάτιο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8638" lvl="3"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Συντελεστές διόρθωσης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de-AT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Εδάφους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94" y="2060848"/>
            <a:ext cx="4411594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9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μετάδοσης θερμότητας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U * A *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Συντελεστές διόρθωσης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μετάδοσης θερμότητας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Συντελεστής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μετάδοσης θερμότητας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Επιφάνεια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9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θερμότητας λόγω αερισμού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de-AT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Υπάρχουν απώλειες θερμότητας λόγω αερισμού: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150000"/>
              </a:lnSpc>
              <a:buFontTx/>
              <a:buChar char="-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εκούσια ανταλλαγή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αέρα (αερισμός μέσω παραθύρων, ...)</a:t>
            </a:r>
          </a:p>
          <a:p>
            <a:pPr marL="285750" lvl="1">
              <a:lnSpc>
                <a:spcPct val="150000"/>
              </a:lnSpc>
              <a:buFontTx/>
              <a:buChar char="-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ακούσια ανταλλαγή αέρα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διαρροές)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21" y="1700808"/>
            <a:ext cx="4148059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8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θερμότητας λόγω αερισμού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>
              <a:lnSpc>
                <a:spcPct val="150000"/>
              </a:lnSpc>
              <a:buNone/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Τυπικά, μπορούν να υπολογιστούν με χρήση της ελάχιστης παροχής αέρα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min,i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de-AT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Όγκος δωματίου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Ελάχιστος ρυθμός ανταλλαγής αέρα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29" y="1628800"/>
            <a:ext cx="4148059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θερμότητας λόγω αερισμού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Όγκος δωματίου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Ελάχιστος ρυθμός ανταλλαγής αέρα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15715"/>
            <a:ext cx="4257443" cy="3694931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2005742"/>
              </p:ext>
            </p:extLst>
          </p:nvPr>
        </p:nvGraphicFramePr>
        <p:xfrm>
          <a:off x="608210" y="3732237"/>
          <a:ext cx="3817567" cy="250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3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6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Τύπος δωματίου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de-DE" sz="1600" u="none" strike="noStrike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[h</a:t>
                      </a:r>
                      <a:r>
                        <a:rPr lang="de-DE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Δωμάτιο</a:t>
                      </a:r>
                      <a:r>
                        <a:rPr lang="el-GR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</a:t>
                      </a:r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ατοικίας (κανονική περίπτωση)</a:t>
                      </a:r>
                      <a:endParaRPr lang="el-GR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Κουζίνα</a:t>
                      </a:r>
                      <a:r>
                        <a:rPr lang="el-GR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m³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Κουζίνα</a:t>
                      </a:r>
                      <a:r>
                        <a:rPr lang="el-GR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m³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Τουαλέτα ή μπάνιο με παράθυρο</a:t>
                      </a:r>
                      <a:endParaRPr lang="el-GR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Γραφείο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Αίθουσα συνεδριάσεων, αίθουσα διδασκαλίας</a:t>
                      </a:r>
                      <a:endParaRPr lang="el-GR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25350" y="2822278"/>
            <a:ext cx="4170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Ελάχιστος ρυθμός ανταλλαγής αέρα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μεμονωμένα δωμάτια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σε όγκους δωματίου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4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θερμότητας λόγω αερισμού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Εναλλακτικά με την ελάχιστη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παροχή αέρα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Vmin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μπορεί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υπολογιστεί 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παροχή διείσδυσης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εξωτερικού αέρα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Vinf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που είναι η ακούσια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ή τυχαία εισαγωγή εξωτερικού αέρα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σχετίζεται κυρίως με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νέα συμπαγή κτίρια υψηλής πυκνότητας.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Χρειάζεται να υπολογιστεί η υψηλότερη παροχή από αυτές τις δύο τιμές.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!!! Να είστε προσεκτικοί εάν το κτίριο διαθέτει σύστημα εξαερισμού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ανάκτηση θερμότητας!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600" dirty="0"/>
          </a:p>
          <a:p>
            <a:pPr>
              <a:lnSpc>
                <a:spcPct val="150000"/>
              </a:lnSpc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</p:spTree>
    <p:extLst>
      <p:ext uri="{BB962C8B-B14F-4D97-AF65-F5344CB8AC3E}">
        <p14:creationId xmlns="" xmlns:p14="http://schemas.microsoft.com/office/powerpoint/2010/main" val="4052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των τυπικών απωλειών θερμότητας λόγω αερισμού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= 0,34 * 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Vinf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Vmin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λόγω αερισμού 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Παροχή αέρα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0,34 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Απόλυτος όρος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Θερμική απόδοση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του αέρα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Ειδική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 αέρα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1005 J/(kg K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Πυκνότητα αέρα: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1,2 kg/m³ --&gt; 0,34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/(m³K)]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148059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Στόχοι Ενότητας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Μέχρι το τέλος αυτής της ενότητας θα είστε σε θέση να: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Να γνωρίζετε ποια μέρη πρέπει να ληφθούν υπόψη για το θερμικό ισοζύγιο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Μάθετε τον τρόπο υπολογισμού των συνολικών αναγκών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Υπολογίζετε τις ενεργειακές ανάγκες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556792"/>
            <a:ext cx="80772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Τώρα που έχουν υπολογιστεί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οι τυπικές 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λόγω αερισμού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τυπικές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μετάδοσης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αυτές μπορούν να προστεθούν: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Τα αποτελέσματα που προκύπτουν έχουν μονάδες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W/K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επειδή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οι απώλειες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εξαρτώνται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τη διαφορά θερμοκρασίας μεταξύ του θερμαινόμενου κτιρίου (εσωτερική θερμοκρασία) και της εξωτερικής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θερμοκρασίας</a:t>
            </a: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Ο προσδιορισμός του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θερμικού φορτίου προκύπτει από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τους συντελεστές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απωλειών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θερμότητας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τη διαφορά ανάμεσα στην εσωτερική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εξωτερική θερμοκρασία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de-AT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HL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με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T, V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= H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T, V 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* 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81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Εσωτερική θερμοκρασία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η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θερμοκρασία που πρέπει να επιτευχθεί σε διαφορετικούς τύπους δωματίων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Τυπικ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ς τιμές: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Από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20°C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24°C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ή σε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συνεννόηση με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τον ι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διοκτήτη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π.χ.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+1°C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το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σαλόνι,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2°C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το υπνοδωμάτιο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2108" y="2732853"/>
            <a:ext cx="4736356" cy="2677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51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412776"/>
            <a:ext cx="80772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Εξωτερική θερμοκρασία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η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χαμηλότερη θερμοκρασία που εμφανίζεται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στη τοποθεσία του κτιρίου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Ο ακόλουθος πίνακας δίνει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τιμές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εξωτερικής θερμοκρασίας για τη Γερμανία: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την Ελλάδα, δεδομένα παρέχονται στο: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://portal.tee.gr/portal/page/portal/SCIENTIFIC_WORK/GR_ENERGEIAS/kenak/files/TOTEE_20701-3_2010_TEE_3nd_Edition.pdf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6735537"/>
              </p:ext>
            </p:extLst>
          </p:nvPr>
        </p:nvGraphicFramePr>
        <p:xfrm>
          <a:off x="1115616" y="3068960"/>
          <a:ext cx="66812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920222755"/>
                    </a:ext>
                  </a:extLst>
                </a:gridCol>
                <a:gridCol w="2617216">
                  <a:extLst>
                    <a:ext uri="{9D8B030D-6E8A-4147-A177-3AD203B41FA5}">
                      <a16:colId xmlns:a16="http://schemas.microsoft.com/office/drawing/2014/main" xmlns="" val="3217099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855880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Πόλη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Εξωτερική θερμοκρασία 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Μέση θερμοκρασία 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081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Aachen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48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381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Bochum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1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64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2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Παράδειγμα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Σε ένα κτίριο έχουν υπολογιστεί απώλειες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AT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225W/K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Εάν η εξωτερική θερμοκρασία της τοποθεσίας του κτιρίου είναι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12°C,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ενώ η εσωτερική θερμοκρασία πρέπει να είναι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20°C 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Η διαφορά είναι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32K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θερμικό φορτίο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225W/K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7200W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7,2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kW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Παράδειγμα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Η υπολογιζόμενη θερμοκρασία έχει μεγάλη επίδραση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Θεωρώντας το ίδιο κτίριο σε μια τοποθεσία χαμηλότερης θερμοκρασίας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π.χ.,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-14°C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αντί για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12°C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αυξάνοντας την εσωτερική θερμοκρασία από τους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20°C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στους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21,5°C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Η διαφορά είναι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35,5K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θερμικό φορτίο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225W/K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5,5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7987,5W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7,99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kW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θερμικό φορτίο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είναι υψηλότερο κατά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~11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Τιμολόγηση ηλεκτρικής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ενέργειας για τις αντλίες θερμότητας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Εξέταση του ενδεχομένου να προσαρμοστεί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φορτίο της αντλίας θερμότητας,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εάν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υπάρχει καθημερινά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χρονικό διάστημα εκτός λειτουργίας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Διάστημα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εκτός λειτουργίας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Παράγοντας φορτίου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		24h/(24h-4h) = 24/20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		24h/(24h-6h) = 24/18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1,34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80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" y="2415249"/>
            <a:ext cx="6852498" cy="3029975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ρύθμιση θερμοκρασίας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 τη διάρκεια της νύχτας μπορεί να υπολογιστεί εάν είναι απαραίτητο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37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5589241"/>
            <a:ext cx="81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απαραίτητη χωρητικότητα αναθέρμανσης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δυσανάλογα υψηλή σε σχέση με την εξοικονόμηση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255913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DIN EN 12831 Beiblatt 1</a:t>
            </a:r>
            <a:endParaRPr lang="de-DE" sz="1000" dirty="0"/>
          </a:p>
        </p:txBody>
      </p:sp>
    </p:spTree>
    <p:extLst>
      <p:ext uri="{BB962C8B-B14F-4D97-AF65-F5344CB8AC3E}">
        <p14:creationId xmlns="" xmlns:p14="http://schemas.microsoft.com/office/powerpoint/2010/main" val="310156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293" y="2708920"/>
            <a:ext cx="7334124" cy="3383573"/>
          </a:xfrm>
          <a:prstGeom prst="rect">
            <a:avLst/>
          </a:prstGeom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38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DIN EN 15450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179" y="1421282"/>
            <a:ext cx="84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Συστήματα θέρμανσης σε κτίρια με αντλίες θερμότητας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Τιμές συντελεστών διαστασιολόγησης: 1) για θερμικό φορτίο σε κτίρια χαμηλής, μέσης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υψηλής θερμικής μάζας, 2) για πόσιμο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ζεστό νερό, 3)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συνδεδεμένα συστήματα.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87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– Τυπικά αποτελέσματα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61"/>
          <a:stretch>
            <a:fillRect/>
          </a:stretch>
        </p:blipFill>
        <p:spPr>
          <a:xfrm>
            <a:off x="755576" y="1556792"/>
            <a:ext cx="7668344" cy="4737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41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– Τυπικά αποτελέσματα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371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αποτελέσματα υπολογίζονται για κάθε δωμάτιο και όχι για ολόκληρο το κτίριο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Μπορεί να γίνει ρύθμιση διαφορετικών θερμοκρασιών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ανά δωμάτιο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Χρειάζεται η γνώση του φορτίου ανά δωμάτιο για τη διαστασιολόγηση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του συστήματος μεταφοράς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θερμότητας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None/>
            </a:pPr>
            <a:endParaRPr lang="el-G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Για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υπολογιστεί το συνολικό φορτίο του κτιρίου χρειάζεται απλά να προστεθούν τα φορτία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του κάθε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δωματίου: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R1+R2+R3+…+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0" r="2194"/>
          <a:stretch>
            <a:fillRect/>
          </a:stretch>
        </p:blipFill>
        <p:spPr>
          <a:xfrm>
            <a:off x="4499992" y="1772816"/>
            <a:ext cx="4464496" cy="30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68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 σημαίνει θερμικό φορτίο και γιατί είναι τόσο σημαντικός ο ακριβής υπολογισμός του θερμικού φορτίου για κάθε κτίριο;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 θερμικό φορτίο ενός κτιρίου είναι το φορτίο που απαιτείται για τη διατήρηση μιας συγκεκριμένης θερμοκρασίας στο κτίριο υπό δεδομένες συνθήκες. Η μονάδα για το θερμικό φορτίο είναι τα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Watt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Οι δεδομένες συνθήκες περιλαμβάνουν: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Τις δομικές-φυσικές ιδιότητες του κτιρίου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Τις κλιματικές ιδιότητες της τοποθεσίας του κτιρίου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κατά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Επισκόπηση του Προτύπου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DIN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12831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υπολογιζόμενο θερμικό φορτίο (σύμφωνα με το DIN EN 12831) δεν καλύπτει ορισμένους παράγοντες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επίδρασης: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Ηλιακή ακτινοβολία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η επίδραση του ‘ήλιου θα προσδώσει θερμότητα στο κτίριο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Εσωτερικά κέρδη θερμότητας: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Κάτοικοι και χρήστες</a:t>
            </a:r>
          </a:p>
          <a:p>
            <a:pPr lvl="1">
              <a:lnSpc>
                <a:spcPct val="150000"/>
              </a:lnSpc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Ηλεκτρικές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συσκευές (τηλεόραση, ψυγείο,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φούρνος, ...)</a:t>
            </a:r>
          </a:p>
          <a:p>
            <a:pPr marL="0" lvl="1" indent="0">
              <a:lnSpc>
                <a:spcPct val="150000"/>
              </a:lnSpc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θερμικό φορτίο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κατά DIN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12831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αναφέρεται σε ένα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σκοτεινό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και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ακατοίκητο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κτίριο – συνεπακόλουθα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ότι ο υπολογισμός έχει ως αποτέλεσμα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μια υψηλή τιμή θερμικού φορτίου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97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ζεστό νερό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 συμβαίνει με το ζεστό νερό;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Αν το σύστημα θέρμανσης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παρέχει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επίσης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ζεστό νερό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πρέπει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προστεθεί ένα επιπλέον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φορτίο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αυτό.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Μπορείτε να βρείτε περισσότερες πληροφορίες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στο Πρότυπο DIN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15450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"κανονική" εγκατάσταση 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θεωρώντας "κανονικούς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"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χρήστες,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μπορείτε να προσθέσετε φορτίο 200W-250W ανά χρήστη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290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Μετά τον υπολογισμό του θερμικού φορτίου μπορείτε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γίνει επιλογή της σωστής αντλίας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θερμότητας.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Υπενθύμιση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Μην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υπερδιαστασιολογήσετε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Λάβετε υπόψη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Το φορτίο της αντλίας θερμότητας εξαρτάται από τα σημεία λειτουργίας της αντλίας θερμότητας</a:t>
            </a: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328"/>
            <a:ext cx="3780000" cy="2520000"/>
          </a:xfrm>
          <a:prstGeom prst="rect">
            <a:avLst/>
          </a:prstGeom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3" y="3573336"/>
            <a:ext cx="3889231" cy="28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07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8139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φορτίο της αντλίας θερμότητας εξαρτάται από τα σημεία λειτουργίας της αντλίας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θερμότητας.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Κανονικά το φορτίο θα εμφανιστεί για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B0/W35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Αλλά με την αύξηση των θερμοκρασιών πηγής θερμότητας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φορτίο θα αυξηθεί επίσης - η θερμοκρασία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θερμοδοχείου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δεν είναι τόσο σημαντική όσο η θερμοκρασία πηγής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θερμότητας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δελτίο δεδομένων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του κατασκευαστή παρέχει διάφορες πληροφορίες.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Για παράδειγμα, μελετώντας το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εγχειρίδιο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THERM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της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Vaillant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www.vaillant.co.uk/downloads/aproducts/renewables-1/flexotherm/flexotherm-5-11kw-230v-installation-manual-919861.pdf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Θερμική ισχύς εξόδου: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B0/W35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5,4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αλλά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W10/W35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5,9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B0/W45  5,3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50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Βεβαιωθείτε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ότι έχετε επιλέξει το σωστό φορτίο για το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κτίριο,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τη ζήτηση και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το/τα σημείο/σημεία λειτουργίας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14" y="2453497"/>
            <a:ext cx="5511571" cy="41481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623448" y="4076932"/>
            <a:ext cx="246631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Θερμική ισχ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ύς εξόδου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kW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5868573" y="4076933"/>
            <a:ext cx="267220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Συντελεστής επίδοσης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(COP)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87824" y="6117669"/>
            <a:ext cx="366831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ερμοκρασία της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πηγής θερμότητας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19872" y="6400875"/>
            <a:ext cx="122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Ισχύς εξόδου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87308" y="6385486"/>
            <a:ext cx="90890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630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Επίλογος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την ολοκλήρωση αυτής της Ενότητας έχετε μάθει να: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Γνωρίζετε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ποια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τμήματα πρέπει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να ληφθούν υπόψη για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 ισοζύγιο θερμότητας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Υπολογίζετε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τις συνολικές ανάγκες 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υπολογίζετε τις ενεργειακές ανάγκες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27392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Τέλος της Ενότητας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Ισοζύγιο θερμικής ενέργειας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φορτίο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 τη διάρκεια του υπολογισμού ακολουθείτε το στόχο να είστε σε θέση να διατηρείτε την εσωτερική θερμοκρασία του κτιρίου σας (~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20°C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κατά τη διάρκεια των πιο κρύων ημερών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στη συγκεκριμένη τοποθεσία που βρίσκεται (π.χ.,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12°C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 υπολογιζόμενο θερμικό φορτίο δίνει 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απάντηση στο ακόλουθο ερώτημα:</a:t>
            </a:r>
          </a:p>
          <a:p>
            <a:pPr marL="993775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Ποιο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φορτίο πρέπει να παρέχει το σύστημα θέρμανσής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θερμαίνει το συγκεκριμένο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κτίριο με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κατάλληλο τρόπο κάτω από όλες τις προβλεπόμενες κλιματολογικές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συνθήκες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3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και αντλία θερμότητας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 υπολογισμός του θερμικού φορτίου είναι απαραίτητος ανεξάρτητα από το είδος της εγκατάστασης θέρμανσης.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Δεν έχει σημασία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εάν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θερμότητα παρέχεται από μια αντλία θερμότητας ή ένα λέβητα αερίου, κάθε εγκατάσταση πρέπει να παρέχει τουλάχιστον το υπολογισμένο θερμικό φορτίο ως το ελάχιστο, διαφορετικά δεν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θέση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ζεσταίνει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κτίριο υπό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οποιεσδήποτε συνθήκες.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μεγαλύτερη διαφορά μεταξύ μιας αντλίας θερμότητας και ενός συμβατικού συστήματος θέρμανσης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ορυκτών καυσίμων είναι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Ένας λέβητας αερίου μπορεί να είναι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υπερδιαστασιολογημένος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λειτουργεί ακόμα αρκετά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αποδοτικά.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Εάν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υπερδιαστασιολογήσετε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το σύστημα, είστε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ασφαλή πλευρά (συντηρητικός υπολογισμός)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Η αντλία θερμότητας πρέπει να είναι ισορροπημένη με τη ζήτηση θερμότητας για την επίτευξη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μιας αποδοτικής εγκατάστασης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8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Θερμικό φορτίο και αντλία θερμότητας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Είστε υδραυλικός 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χρειάζεται να εγκαταστήσετε σε ένα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νέο κτίριο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ένασύστημα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θέρμανσης. Το υπολογιζόμενο θερμικό φορτίο για το σπίτι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 κατασκευαστής μπορεί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να σας παράσχει ένα λέβητα αερίου με φορτίο 11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μια αντλία θερμότητας με φορτίο 5,8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μια αντλία θερμότητας με φορτίο 10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Εάν εγκαταστήσετε τον λέβητα αερίου με 11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(σχεδόν διπλάσιο από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 υπολογισμένο),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εγκατάσταση θα λειτουργήσει σωστά.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Εάν εγκαταστήσετε την αντλία θερμότητας, πρέπει να επιλέξετε τη μικρότερη συσκευή (5,8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διαφορετικά το σύστημα δεν είναι τόσο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αποδοτικό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3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57606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τον υπολογισμό του θερμικού φορτίου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έχει θεσπιστεί το Ευρωπαϊκό Πρότυπο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 12831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Ιστορικό: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Ευρωπαϊκό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Πρότυπο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τον Αύγουστο του 2003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Δεσμευτικό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το τέλος του 2004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32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27905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2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57606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Πρότυπο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 12831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Δομή: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12831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Πρέπει να γίνει κατανοητό ως το βασικό πλαίσιο για τον υπολογισμό του τυπικού φορτίου θέρμανσης.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ομοιόμορφο για όλη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Ευρώπη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Συμπλήρωμα 1 (Εθνικό Παράρτημα NA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Περιέχει εθνικά δεδομένα εισόδου και παραμέτρους αντί των "προεπιλεγμένων τιμών"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32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27905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Όλα τα κτίρια θεωρούνται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τυποποιημένα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περιορισμένο ύψος δωματίου (όχι περισσότερο από πέντε μέτρα),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να θεωρηθεί ότι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θερμαίνονται ευρισκόμενα σταθερή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κατάσταση υπό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τυποποιημένες συνθήκες,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Παραδείγματα τέτοιων κτιρίων είναι: κτίρια κατοικιών, γραφεία και διοικητικά κτίρια, σχολεία, βιβλιοθήκες, νοσοκομεία,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αναρρωτήρια,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φυλακές, κτίρια ξενοδοχείων και εστιατορίων, πολυκαταστήματα και άλλα κτίρια που χρησιμοποιούνται για επαγγελματικούς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σκοπούς, βιομηχανικά κτίρια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Περιέχει επίσης πληροφορίες σχετικά με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αντιμετώπιση των ακόλουθων ειδικών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περιπτώσεων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Αίθουσες με μεγάλο ύψος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δωματίου,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Κτίρια με σημαντικά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διαφοροποιημένα επίπεδα θερμοκρασίας αέρα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μέσης ακτινοβολίας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dirty="0" smtClean="0"/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θερμικού φορτίου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7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2500</Words>
  <Application>Microsoft Office PowerPoint</Application>
  <PresentationFormat>Προβολή στην οθόνη (4:3)</PresentationFormat>
  <Paragraphs>389</Paragraphs>
  <Slides>36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2_Office Theme</vt:lpstr>
      <vt:lpstr>Ενότητα 1.2. Ισοζύγιο θερμικής ενέργειας</vt:lpstr>
      <vt:lpstr>Στόχοι Ενότητας</vt:lpstr>
      <vt:lpstr>Θερμικό φορτίο</vt:lpstr>
      <vt:lpstr>Θερμικό φορτίο</vt:lpstr>
      <vt:lpstr>Θερμικό φορτίο και αντλία θερμότητας</vt:lpstr>
      <vt:lpstr>Θερμικό φορτίο και αντλία θερμότητας</vt:lpstr>
      <vt:lpstr>Υπολογισμός θερμικού φορτίου</vt:lpstr>
      <vt:lpstr>Υπολογισμός θερμικού φορτίου</vt:lpstr>
      <vt:lpstr>Υπολογισμός θερμικού φορτίου</vt:lpstr>
      <vt:lpstr>Υπολογισμός θερμικού φορτίου</vt:lpstr>
      <vt:lpstr>Υπολογισμός θερμικού φορτίου</vt:lpstr>
      <vt:lpstr>Υπολογισμός θερμικού φορτίου</vt:lpstr>
      <vt:lpstr>Υπολογισμός θερμικού φορτίου</vt:lpstr>
      <vt:lpstr>Υπολογισμός θερμικού φορτίου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Θερμικό φορτίο κατά DIN EN 12831</vt:lpstr>
      <vt:lpstr>DIN EN 15450</vt:lpstr>
      <vt:lpstr>Θερμικό φορτίο κατά DIN EN 12831 – Τυπικά αποτελέσματα</vt:lpstr>
      <vt:lpstr>Θερμικό φορτίο κατά DIN EN 12831 – Τυπικά αποτελέσματα</vt:lpstr>
      <vt:lpstr>Θερμικό φορτίο κατά DIN EN 12831</vt:lpstr>
      <vt:lpstr>Θερμικό φορτίο + ζεστό νερό</vt:lpstr>
      <vt:lpstr>Θερμικό φορτίο + αντλία θερμότητας</vt:lpstr>
      <vt:lpstr>Θερμικό φορτίο + αντλία θερμότητας</vt:lpstr>
      <vt:lpstr>Θερμικό φορτίο + αντλία θερμότητας</vt:lpstr>
      <vt:lpstr>Επίλογος</vt:lpstr>
      <vt:lpstr>Τέλος της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Johnny</cp:lastModifiedBy>
  <cp:revision>71</cp:revision>
  <dcterms:created xsi:type="dcterms:W3CDTF">2017-12-11T10:59:29Z</dcterms:created>
  <dcterms:modified xsi:type="dcterms:W3CDTF">2020-04-07T10:10:56Z</dcterms:modified>
</cp:coreProperties>
</file>