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notesSlides/notesSlide17.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322" r:id="rId3"/>
    <p:sldId id="296" r:id="rId4"/>
    <p:sldId id="305" r:id="rId5"/>
    <p:sldId id="307" r:id="rId6"/>
    <p:sldId id="319" r:id="rId7"/>
    <p:sldId id="321" r:id="rId8"/>
    <p:sldId id="308" r:id="rId9"/>
    <p:sldId id="309" r:id="rId10"/>
    <p:sldId id="297" r:id="rId11"/>
    <p:sldId id="298" r:id="rId12"/>
    <p:sldId id="316" r:id="rId13"/>
    <p:sldId id="310" r:id="rId14"/>
    <p:sldId id="314" r:id="rId15"/>
    <p:sldId id="315" r:id="rId16"/>
    <p:sldId id="317" r:id="rId17"/>
    <p:sldId id="299" r:id="rId18"/>
    <p:sldId id="311" r:id="rId19"/>
    <p:sldId id="312" r:id="rId20"/>
    <p:sldId id="313" r:id="rId21"/>
    <p:sldId id="300" r:id="rId22"/>
    <p:sldId id="323" r:id="rId23"/>
    <p:sldId id="260"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1B53D-4D9B-4B63-99B3-FEF4E8C096A1}" v="22" dt="2019-03-01T11:50:10.436"/>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95" autoAdjust="0"/>
  </p:normalViewPr>
  <p:slideViewPr>
    <p:cSldViewPr>
      <p:cViewPr varScale="1">
        <p:scale>
          <a:sx n="91" d="100"/>
          <a:sy n="91" d="100"/>
        </p:scale>
        <p:origin x="-2214" y="-102"/>
      </p:cViewPr>
      <p:guideLst>
        <p:guide orient="horz" pos="2160"/>
        <p:guide pos="2880"/>
      </p:guideLst>
    </p:cSldViewPr>
  </p:slideViewPr>
  <p:notesTextViewPr>
    <p:cViewPr>
      <p:scale>
        <a:sx n="1" d="1"/>
        <a:sy n="1" d="1"/>
      </p:scale>
      <p:origin x="0" y="114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pPr/>
              <a:t>5/8/2019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pPr/>
              <a:t>‹Nº›</a:t>
            </a:fld>
            <a:endParaRPr lang="el-GR"/>
          </a:p>
        </p:txBody>
      </p:sp>
    </p:spTree>
    <p:extLst>
      <p:ext uri="{BB962C8B-B14F-4D97-AF65-F5344CB8AC3E}">
        <p14:creationId xmlns:p14="http://schemas.microsoft.com/office/powerpoint/2010/main" xmlns="" val="219551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u="sng" dirty="0"/>
              <a:t>Guidelines for the Trainer</a:t>
            </a:r>
          </a:p>
          <a:p>
            <a:endParaRPr lang="el-GR" dirty="0"/>
          </a:p>
          <a:p>
            <a:r>
              <a:rPr lang="en-US" dirty="0"/>
              <a:t>This .</a:t>
            </a:r>
            <a:r>
              <a:rPr lang="en-US" dirty="0" err="1"/>
              <a:t>ppt</a:t>
            </a:r>
            <a:r>
              <a:rPr lang="en-US" dirty="0"/>
              <a:t> file is a template to be used from VET providers in order for them to prepare the training material. </a:t>
            </a:r>
          </a:p>
          <a:p>
            <a:endParaRPr lang="el-GR" dirty="0"/>
          </a:p>
          <a:p>
            <a:r>
              <a:rPr lang="en-US" dirty="0"/>
              <a:t>We suggest </a:t>
            </a:r>
            <a:r>
              <a:rPr lang="en-US" b="1" dirty="0"/>
              <a:t>30 up to 40 .</a:t>
            </a:r>
            <a:r>
              <a:rPr lang="en-US" b="1" dirty="0" err="1"/>
              <a:t>ppt</a:t>
            </a:r>
            <a:r>
              <a:rPr lang="en-US" b="1" dirty="0"/>
              <a:t> slides </a:t>
            </a:r>
            <a:r>
              <a:rPr lang="en-US" dirty="0"/>
              <a:t>for one (1) hour of the training program. </a:t>
            </a:r>
            <a:endParaRPr lang="el-GR" dirty="0"/>
          </a:p>
          <a:p>
            <a:endParaRPr lang="en-US" dirty="0"/>
          </a:p>
          <a:p>
            <a:r>
              <a:rPr lang="en-US" dirty="0"/>
              <a:t>There are 3 </a:t>
            </a:r>
            <a:r>
              <a:rPr lang="en-US" u="sng" dirty="0"/>
              <a:t>predefined slides </a:t>
            </a:r>
            <a:r>
              <a:rPr lang="en-US" dirty="0"/>
              <a:t>to be filled in by you, entitled “</a:t>
            </a:r>
            <a:r>
              <a:rPr lang="en-US" b="1" dirty="0"/>
              <a:t>Module Objectives</a:t>
            </a:r>
            <a:r>
              <a:rPr lang="en-US" dirty="0"/>
              <a:t>”, “</a:t>
            </a:r>
            <a:r>
              <a:rPr lang="en-US" b="1" dirty="0"/>
              <a:t>Conclusion</a:t>
            </a:r>
            <a:r>
              <a:rPr lang="en-US" dirty="0"/>
              <a:t>”, “</a:t>
            </a:r>
            <a:r>
              <a:rPr lang="en-US" b="1" dirty="0"/>
              <a:t>End of module</a:t>
            </a:r>
            <a:r>
              <a:rPr lang="en-US" dirty="0"/>
              <a:t>”. </a:t>
            </a:r>
            <a:endParaRPr lang="el-GR" dirty="0"/>
          </a:p>
          <a:p>
            <a:endParaRPr lang="en-US" dirty="0"/>
          </a:p>
          <a:p>
            <a:pPr lvl="0"/>
            <a:r>
              <a:rPr lang="en-US" dirty="0"/>
              <a:t>Material should be sent in editable format. </a:t>
            </a:r>
            <a:endParaRPr lang="el-GR" dirty="0"/>
          </a:p>
          <a:p>
            <a:pPr lvl="0"/>
            <a:endParaRPr lang="en-US" dirty="0"/>
          </a:p>
          <a:p>
            <a:pPr lvl="0">
              <a:buFont typeface="Wingdings" pitchFamily="2" charset="2"/>
              <a:buChar char="§"/>
            </a:pPr>
            <a:r>
              <a:rPr lang="en-US" dirty="0"/>
              <a:t>Suggested font: Arial</a:t>
            </a:r>
            <a:endParaRPr lang="el-GR" dirty="0"/>
          </a:p>
          <a:p>
            <a:pPr lvl="0">
              <a:buFont typeface="Wingdings" pitchFamily="2" charset="2"/>
              <a:buChar char="§"/>
            </a:pPr>
            <a:r>
              <a:rPr lang="en-US" dirty="0"/>
              <a:t>Required font size: 16</a:t>
            </a:r>
            <a:endParaRPr lang="el-GR" dirty="0"/>
          </a:p>
          <a:p>
            <a:pPr lvl="0">
              <a:buFont typeface="Wingdings" pitchFamily="2" charset="2"/>
              <a:buChar char="§"/>
            </a:pPr>
            <a:r>
              <a:rPr lang="en-US" dirty="0"/>
              <a:t>Suggested line spacing: 1,5</a:t>
            </a:r>
            <a:endParaRPr lang="el-GR" dirty="0"/>
          </a:p>
          <a:p>
            <a:pPr lvl="0">
              <a:buFont typeface="Wingdings" pitchFamily="2" charset="2"/>
              <a:buChar char="§"/>
            </a:pPr>
            <a:r>
              <a:rPr lang="en-US" dirty="0" err="1"/>
              <a:t>ppt</a:t>
            </a:r>
            <a:r>
              <a:rPr lang="en-US" dirty="0"/>
              <a:t>/</a:t>
            </a:r>
            <a:r>
              <a:rPr lang="en-US" dirty="0" err="1"/>
              <a:t>pptx</a:t>
            </a:r>
            <a:r>
              <a:rPr lang="en-US" dirty="0"/>
              <a:t> file should have a clear structure and defined units and unique slide titles</a:t>
            </a:r>
            <a:endParaRPr lang="el-GR" dirty="0"/>
          </a:p>
          <a:p>
            <a:pPr lvl="0">
              <a:buFont typeface="Wingdings" pitchFamily="2" charset="2"/>
              <a:buChar char="§"/>
            </a:pPr>
            <a:r>
              <a:rPr lang="en-US" dirty="0" err="1"/>
              <a:t>ppt</a:t>
            </a:r>
            <a:r>
              <a:rPr lang="en-US" dirty="0"/>
              <a:t>/</a:t>
            </a:r>
            <a:r>
              <a:rPr lang="en-US" dirty="0" err="1"/>
              <a:t>pptx</a:t>
            </a:r>
            <a:r>
              <a:rPr lang="en-US" dirty="0"/>
              <a:t> slide contents should not exceed the predefined margins</a:t>
            </a:r>
            <a:endParaRPr lang="el-GR" dirty="0"/>
          </a:p>
          <a:p>
            <a:pPr lvl="0">
              <a:buFont typeface="Wingdings" pitchFamily="2" charset="2"/>
              <a:buChar char="§"/>
            </a:pPr>
            <a:r>
              <a:rPr lang="en-US" dirty="0"/>
              <a:t>Images, diagrams etc should be accompanied with a description</a:t>
            </a:r>
            <a:endParaRPr lang="el-GR" dirty="0"/>
          </a:p>
          <a:p>
            <a:pPr lvl="0">
              <a:buFont typeface="Wingdings" pitchFamily="2" charset="2"/>
              <a:buChar char="§"/>
            </a:pPr>
            <a:r>
              <a:rPr lang="en-US" dirty="0"/>
              <a:t>If you want to include comprehension questions (multiple choice, multiple responses, true/false, matching etc.) to enhance users’ understanding of the theory, you should embody them in the </a:t>
            </a:r>
            <a:r>
              <a:rPr lang="en-US" dirty="0" err="1"/>
              <a:t>ppt</a:t>
            </a:r>
            <a:r>
              <a:rPr lang="en-US" dirty="0"/>
              <a:t>/</a:t>
            </a:r>
            <a:r>
              <a:rPr lang="en-US" dirty="0" err="1"/>
              <a:t>pptx</a:t>
            </a:r>
            <a:r>
              <a:rPr lang="en-US" dirty="0"/>
              <a:t> file.</a:t>
            </a:r>
            <a:endParaRPr lang="el-GR" dirty="0"/>
          </a:p>
          <a:p>
            <a:pPr lvl="0">
              <a:buFont typeface="Wingdings" pitchFamily="2" charset="2"/>
              <a:buChar char="§"/>
            </a:pPr>
            <a:r>
              <a:rPr lang="en-US" dirty="0"/>
              <a:t>Questions that will be used for self assessment and final assessment quizzes should follow a predefined format that will be sent from SQLearn in an .</a:t>
            </a:r>
            <a:r>
              <a:rPr lang="en-US" dirty="0" err="1"/>
              <a:t>xls</a:t>
            </a:r>
            <a:r>
              <a:rPr lang="en-US" dirty="0"/>
              <a:t> file</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a:t>
            </a:fld>
            <a:endParaRPr lang="el-GR"/>
          </a:p>
        </p:txBody>
      </p:sp>
    </p:spTree>
    <p:extLst>
      <p:ext uri="{BB962C8B-B14F-4D97-AF65-F5344CB8AC3E}">
        <p14:creationId xmlns:p14="http://schemas.microsoft.com/office/powerpoint/2010/main" xmlns="" val="582792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a:t>
            </a:r>
            <a:r>
              <a:rPr lang="en-US" sz="1200" kern="1200">
                <a:solidFill>
                  <a:schemeClr val="tx1"/>
                </a:solidFill>
                <a:latin typeface="+mn-lt"/>
                <a:ea typeface="+mn-ea"/>
                <a:cs typeface="+mn-cs"/>
              </a:rPr>
              <a:t>) hour </a:t>
            </a:r>
            <a:r>
              <a:rPr lang="en-US" sz="1200" kern="1200" dirty="0">
                <a:solidFill>
                  <a:schemeClr val="tx1"/>
                </a:solidFill>
                <a:latin typeface="+mn-lt"/>
                <a:ea typeface="+mn-ea"/>
                <a:cs typeface="+mn-cs"/>
              </a:rPr>
              <a:t>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11</a:t>
            </a:fld>
            <a:endParaRPr lang="el-GR"/>
          </a:p>
        </p:txBody>
      </p:sp>
    </p:spTree>
    <p:extLst>
      <p:ext uri="{BB962C8B-B14F-4D97-AF65-F5344CB8AC3E}">
        <p14:creationId xmlns:p14="http://schemas.microsoft.com/office/powerpoint/2010/main" xmlns="" val="983564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a:t>
            </a:r>
            <a:r>
              <a:rPr lang="en-US" sz="1200" kern="1200">
                <a:solidFill>
                  <a:schemeClr val="tx1"/>
                </a:solidFill>
                <a:latin typeface="+mn-lt"/>
                <a:ea typeface="+mn-ea"/>
                <a:cs typeface="+mn-cs"/>
              </a:rPr>
              <a:t>) hour </a:t>
            </a:r>
            <a:r>
              <a:rPr lang="en-US" sz="1200" kern="1200" dirty="0">
                <a:solidFill>
                  <a:schemeClr val="tx1"/>
                </a:solidFill>
                <a:latin typeface="+mn-lt"/>
                <a:ea typeface="+mn-ea"/>
                <a:cs typeface="+mn-cs"/>
              </a:rPr>
              <a:t>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12</a:t>
            </a:fld>
            <a:endParaRPr lang="el-GR"/>
          </a:p>
        </p:txBody>
      </p:sp>
    </p:spTree>
    <p:extLst>
      <p:ext uri="{BB962C8B-B14F-4D97-AF65-F5344CB8AC3E}">
        <p14:creationId xmlns:p14="http://schemas.microsoft.com/office/powerpoint/2010/main" xmlns="" val="878800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a:t>
            </a:r>
            <a:r>
              <a:rPr lang="en-US" sz="1200" kern="1200">
                <a:solidFill>
                  <a:schemeClr val="tx1"/>
                </a:solidFill>
                <a:latin typeface="+mn-lt"/>
                <a:ea typeface="+mn-ea"/>
                <a:cs typeface="+mn-cs"/>
              </a:rPr>
              <a:t>) hour </a:t>
            </a:r>
            <a:r>
              <a:rPr lang="en-US" sz="1200" kern="1200" dirty="0">
                <a:solidFill>
                  <a:schemeClr val="tx1"/>
                </a:solidFill>
                <a:latin typeface="+mn-lt"/>
                <a:ea typeface="+mn-ea"/>
                <a:cs typeface="+mn-cs"/>
              </a:rPr>
              <a:t>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13</a:t>
            </a:fld>
            <a:endParaRPr lang="el-GR"/>
          </a:p>
        </p:txBody>
      </p:sp>
    </p:spTree>
    <p:extLst>
      <p:ext uri="{BB962C8B-B14F-4D97-AF65-F5344CB8AC3E}">
        <p14:creationId xmlns:p14="http://schemas.microsoft.com/office/powerpoint/2010/main" xmlns="" val="3078463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a:t>
            </a:r>
            <a:r>
              <a:rPr lang="en-US" sz="1200" kern="1200">
                <a:solidFill>
                  <a:schemeClr val="tx1"/>
                </a:solidFill>
                <a:latin typeface="+mn-lt"/>
                <a:ea typeface="+mn-ea"/>
                <a:cs typeface="+mn-cs"/>
              </a:rPr>
              <a:t>) hour </a:t>
            </a:r>
            <a:r>
              <a:rPr lang="en-US" sz="1200" kern="1200" dirty="0">
                <a:solidFill>
                  <a:schemeClr val="tx1"/>
                </a:solidFill>
                <a:latin typeface="+mn-lt"/>
                <a:ea typeface="+mn-ea"/>
                <a:cs typeface="+mn-cs"/>
              </a:rPr>
              <a:t>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14</a:t>
            </a:fld>
            <a:endParaRPr lang="el-GR"/>
          </a:p>
        </p:txBody>
      </p:sp>
    </p:spTree>
    <p:extLst>
      <p:ext uri="{BB962C8B-B14F-4D97-AF65-F5344CB8AC3E}">
        <p14:creationId xmlns:p14="http://schemas.microsoft.com/office/powerpoint/2010/main" xmlns="" val="1101650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a:t>
            </a:r>
            <a:r>
              <a:rPr lang="en-US" sz="1200" kern="1200">
                <a:solidFill>
                  <a:schemeClr val="tx1"/>
                </a:solidFill>
                <a:latin typeface="+mn-lt"/>
                <a:ea typeface="+mn-ea"/>
                <a:cs typeface="+mn-cs"/>
              </a:rPr>
              <a:t>) hour </a:t>
            </a:r>
            <a:r>
              <a:rPr lang="en-US" sz="1200" kern="1200" dirty="0">
                <a:solidFill>
                  <a:schemeClr val="tx1"/>
                </a:solidFill>
                <a:latin typeface="+mn-lt"/>
                <a:ea typeface="+mn-ea"/>
                <a:cs typeface="+mn-cs"/>
              </a:rPr>
              <a:t>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15</a:t>
            </a:fld>
            <a:endParaRPr lang="el-GR"/>
          </a:p>
        </p:txBody>
      </p:sp>
    </p:spTree>
    <p:extLst>
      <p:ext uri="{BB962C8B-B14F-4D97-AF65-F5344CB8AC3E}">
        <p14:creationId xmlns:p14="http://schemas.microsoft.com/office/powerpoint/2010/main" xmlns="" val="721239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a:t>
            </a:r>
            <a:r>
              <a:rPr lang="en-US" sz="1200" kern="1200">
                <a:solidFill>
                  <a:schemeClr val="tx1"/>
                </a:solidFill>
                <a:latin typeface="+mn-lt"/>
                <a:ea typeface="+mn-ea"/>
                <a:cs typeface="+mn-cs"/>
              </a:rPr>
              <a:t>) hour </a:t>
            </a:r>
            <a:r>
              <a:rPr lang="en-US" sz="1200" kern="1200" dirty="0">
                <a:solidFill>
                  <a:schemeClr val="tx1"/>
                </a:solidFill>
                <a:latin typeface="+mn-lt"/>
                <a:ea typeface="+mn-ea"/>
                <a:cs typeface="+mn-cs"/>
              </a:rPr>
              <a:t>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16</a:t>
            </a:fld>
            <a:endParaRPr lang="el-GR"/>
          </a:p>
        </p:txBody>
      </p:sp>
    </p:spTree>
    <p:extLst>
      <p:ext uri="{BB962C8B-B14F-4D97-AF65-F5344CB8AC3E}">
        <p14:creationId xmlns:p14="http://schemas.microsoft.com/office/powerpoint/2010/main" xmlns="" val="981599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 hour 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17</a:t>
            </a:fld>
            <a:endParaRPr lang="el-GR"/>
          </a:p>
        </p:txBody>
      </p:sp>
    </p:spTree>
    <p:extLst>
      <p:ext uri="{BB962C8B-B14F-4D97-AF65-F5344CB8AC3E}">
        <p14:creationId xmlns:p14="http://schemas.microsoft.com/office/powerpoint/2010/main" xmlns="" val="3795028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a:t>
            </a:r>
            <a:r>
              <a:rPr lang="en-US" sz="1200" kern="1200">
                <a:solidFill>
                  <a:schemeClr val="tx1"/>
                </a:solidFill>
                <a:latin typeface="+mn-lt"/>
                <a:ea typeface="+mn-ea"/>
                <a:cs typeface="+mn-cs"/>
              </a:rPr>
              <a:t>) hour </a:t>
            </a:r>
            <a:r>
              <a:rPr lang="en-US" sz="1200" kern="1200" dirty="0">
                <a:solidFill>
                  <a:schemeClr val="tx1"/>
                </a:solidFill>
                <a:latin typeface="+mn-lt"/>
                <a:ea typeface="+mn-ea"/>
                <a:cs typeface="+mn-cs"/>
              </a:rPr>
              <a:t>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18</a:t>
            </a:fld>
            <a:endParaRPr lang="el-GR"/>
          </a:p>
        </p:txBody>
      </p:sp>
    </p:spTree>
    <p:extLst>
      <p:ext uri="{BB962C8B-B14F-4D97-AF65-F5344CB8AC3E}">
        <p14:creationId xmlns:p14="http://schemas.microsoft.com/office/powerpoint/2010/main" xmlns="" val="478815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a:t>
            </a:r>
            <a:r>
              <a:rPr lang="en-US" sz="1200" kern="1200">
                <a:solidFill>
                  <a:schemeClr val="tx1"/>
                </a:solidFill>
                <a:latin typeface="+mn-lt"/>
                <a:ea typeface="+mn-ea"/>
                <a:cs typeface="+mn-cs"/>
              </a:rPr>
              <a:t>) hour </a:t>
            </a:r>
            <a:r>
              <a:rPr lang="en-US" sz="1200" kern="1200" dirty="0">
                <a:solidFill>
                  <a:schemeClr val="tx1"/>
                </a:solidFill>
                <a:latin typeface="+mn-lt"/>
                <a:ea typeface="+mn-ea"/>
                <a:cs typeface="+mn-cs"/>
              </a:rPr>
              <a:t>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19</a:t>
            </a:fld>
            <a:endParaRPr lang="el-GR"/>
          </a:p>
        </p:txBody>
      </p:sp>
    </p:spTree>
    <p:extLst>
      <p:ext uri="{BB962C8B-B14F-4D97-AF65-F5344CB8AC3E}">
        <p14:creationId xmlns:p14="http://schemas.microsoft.com/office/powerpoint/2010/main" xmlns="" val="775434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a:t>
            </a:r>
            <a:r>
              <a:rPr lang="en-US" sz="1200" kern="1200">
                <a:solidFill>
                  <a:schemeClr val="tx1"/>
                </a:solidFill>
                <a:latin typeface="+mn-lt"/>
                <a:ea typeface="+mn-ea"/>
                <a:cs typeface="+mn-cs"/>
              </a:rPr>
              <a:t>) hour </a:t>
            </a:r>
            <a:r>
              <a:rPr lang="en-US" sz="1200" kern="1200" dirty="0">
                <a:solidFill>
                  <a:schemeClr val="tx1"/>
                </a:solidFill>
                <a:latin typeface="+mn-lt"/>
                <a:ea typeface="+mn-ea"/>
                <a:cs typeface="+mn-cs"/>
              </a:rPr>
              <a:t>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20</a:t>
            </a:fld>
            <a:endParaRPr lang="el-GR"/>
          </a:p>
        </p:txBody>
      </p:sp>
    </p:spTree>
    <p:extLst>
      <p:ext uri="{BB962C8B-B14F-4D97-AF65-F5344CB8AC3E}">
        <p14:creationId xmlns:p14="http://schemas.microsoft.com/office/powerpoint/2010/main" xmlns="" val="361403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a:t>
            </a:r>
            <a:r>
              <a:rPr lang="en-US" sz="1200" kern="1200">
                <a:solidFill>
                  <a:schemeClr val="tx1"/>
                </a:solidFill>
                <a:latin typeface="+mn-lt"/>
                <a:ea typeface="+mn-ea"/>
                <a:cs typeface="+mn-cs"/>
              </a:rPr>
              <a:t>) hour </a:t>
            </a:r>
            <a:r>
              <a:rPr lang="en-US" sz="1200" kern="1200" dirty="0">
                <a:solidFill>
                  <a:schemeClr val="tx1"/>
                </a:solidFill>
                <a:latin typeface="+mn-lt"/>
                <a:ea typeface="+mn-ea"/>
                <a:cs typeface="+mn-cs"/>
              </a:rPr>
              <a:t>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3</a:t>
            </a:fld>
            <a:endParaRPr lang="el-GR"/>
          </a:p>
        </p:txBody>
      </p:sp>
    </p:spTree>
    <p:extLst>
      <p:ext uri="{BB962C8B-B14F-4D97-AF65-F5344CB8AC3E}">
        <p14:creationId xmlns:p14="http://schemas.microsoft.com/office/powerpoint/2010/main" xmlns="" val="1861259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a:t>
            </a:r>
            <a:r>
              <a:rPr lang="en-US" sz="1200" kern="1200">
                <a:solidFill>
                  <a:schemeClr val="tx1"/>
                </a:solidFill>
                <a:latin typeface="+mn-lt"/>
                <a:ea typeface="+mn-ea"/>
                <a:cs typeface="+mn-cs"/>
              </a:rPr>
              <a:t>) hour </a:t>
            </a:r>
            <a:r>
              <a:rPr lang="en-US" sz="1200" kern="1200" dirty="0">
                <a:solidFill>
                  <a:schemeClr val="tx1"/>
                </a:solidFill>
                <a:latin typeface="+mn-lt"/>
                <a:ea typeface="+mn-ea"/>
                <a:cs typeface="+mn-cs"/>
              </a:rPr>
              <a:t>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21</a:t>
            </a:fld>
            <a:endParaRPr lang="el-GR"/>
          </a:p>
        </p:txBody>
      </p:sp>
    </p:spTree>
    <p:extLst>
      <p:ext uri="{BB962C8B-B14F-4D97-AF65-F5344CB8AC3E}">
        <p14:creationId xmlns:p14="http://schemas.microsoft.com/office/powerpoint/2010/main" xmlns="" val="1469115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u="sng" dirty="0"/>
              <a:t>Guidelines for the Trainer</a:t>
            </a:r>
          </a:p>
          <a:p>
            <a:endParaRPr lang="el-GR" dirty="0"/>
          </a:p>
          <a:p>
            <a:r>
              <a:rPr lang="en-US" dirty="0"/>
              <a:t>This .</a:t>
            </a:r>
            <a:r>
              <a:rPr lang="en-US" dirty="0" err="1"/>
              <a:t>ppt</a:t>
            </a:r>
            <a:r>
              <a:rPr lang="en-US" dirty="0"/>
              <a:t> file is a template to be used from VET providers in order for them to prepare the training material. </a:t>
            </a:r>
          </a:p>
          <a:p>
            <a:endParaRPr lang="el-GR" dirty="0"/>
          </a:p>
          <a:p>
            <a:r>
              <a:rPr lang="en-US" dirty="0"/>
              <a:t>We suggest </a:t>
            </a:r>
            <a:r>
              <a:rPr lang="en-US" b="1" dirty="0"/>
              <a:t>30 up to 40 .</a:t>
            </a:r>
            <a:r>
              <a:rPr lang="en-US" b="1" dirty="0" err="1"/>
              <a:t>ppt</a:t>
            </a:r>
            <a:r>
              <a:rPr lang="en-US" b="1" dirty="0"/>
              <a:t> slides </a:t>
            </a:r>
            <a:r>
              <a:rPr lang="en-US" dirty="0"/>
              <a:t>for one (1) hour of the training program. </a:t>
            </a:r>
            <a:endParaRPr lang="el-GR" dirty="0"/>
          </a:p>
          <a:p>
            <a:endParaRPr lang="en-US" dirty="0"/>
          </a:p>
          <a:p>
            <a:r>
              <a:rPr lang="en-US" dirty="0"/>
              <a:t>There are 3 </a:t>
            </a:r>
            <a:r>
              <a:rPr lang="en-US" u="sng" dirty="0"/>
              <a:t>predefined slides </a:t>
            </a:r>
            <a:r>
              <a:rPr lang="en-US" dirty="0"/>
              <a:t>to be filled in by you, entitled “</a:t>
            </a:r>
            <a:r>
              <a:rPr lang="en-US" b="1" dirty="0"/>
              <a:t>Module Objectives</a:t>
            </a:r>
            <a:r>
              <a:rPr lang="en-US" dirty="0"/>
              <a:t>”, “</a:t>
            </a:r>
            <a:r>
              <a:rPr lang="en-US" b="1" dirty="0"/>
              <a:t>Conclusion</a:t>
            </a:r>
            <a:r>
              <a:rPr lang="en-US" dirty="0"/>
              <a:t>”, “</a:t>
            </a:r>
            <a:r>
              <a:rPr lang="en-US" b="1" dirty="0"/>
              <a:t>End of module</a:t>
            </a:r>
            <a:r>
              <a:rPr lang="en-US" dirty="0"/>
              <a:t>”. </a:t>
            </a:r>
            <a:endParaRPr lang="el-GR" dirty="0"/>
          </a:p>
          <a:p>
            <a:endParaRPr lang="en-US" dirty="0"/>
          </a:p>
          <a:p>
            <a:pPr lvl="0"/>
            <a:r>
              <a:rPr lang="en-US" dirty="0"/>
              <a:t>Material should be sent in editable format. </a:t>
            </a:r>
            <a:endParaRPr lang="el-GR" dirty="0"/>
          </a:p>
          <a:p>
            <a:pPr lvl="0"/>
            <a:endParaRPr lang="en-US" dirty="0"/>
          </a:p>
          <a:p>
            <a:pPr lvl="0">
              <a:buFont typeface="Wingdings" pitchFamily="2" charset="2"/>
              <a:buChar char="§"/>
            </a:pPr>
            <a:r>
              <a:rPr lang="en-US" dirty="0"/>
              <a:t>Suggested font: Arial</a:t>
            </a:r>
            <a:endParaRPr lang="el-GR" dirty="0"/>
          </a:p>
          <a:p>
            <a:pPr lvl="0">
              <a:buFont typeface="Wingdings" pitchFamily="2" charset="2"/>
              <a:buChar char="§"/>
            </a:pPr>
            <a:r>
              <a:rPr lang="en-US" dirty="0"/>
              <a:t>Required font size: 16</a:t>
            </a:r>
            <a:endParaRPr lang="el-GR" dirty="0"/>
          </a:p>
          <a:p>
            <a:pPr lvl="0">
              <a:buFont typeface="Wingdings" pitchFamily="2" charset="2"/>
              <a:buChar char="§"/>
            </a:pPr>
            <a:r>
              <a:rPr lang="en-US" dirty="0"/>
              <a:t>Suggested line spacing: 1,5</a:t>
            </a:r>
            <a:endParaRPr lang="el-GR" dirty="0"/>
          </a:p>
          <a:p>
            <a:pPr lvl="0">
              <a:buFont typeface="Wingdings" pitchFamily="2" charset="2"/>
              <a:buChar char="§"/>
            </a:pPr>
            <a:r>
              <a:rPr lang="en-US" dirty="0" err="1"/>
              <a:t>ppt</a:t>
            </a:r>
            <a:r>
              <a:rPr lang="en-US" dirty="0"/>
              <a:t>/</a:t>
            </a:r>
            <a:r>
              <a:rPr lang="en-US" dirty="0" err="1"/>
              <a:t>pptx</a:t>
            </a:r>
            <a:r>
              <a:rPr lang="en-US" dirty="0"/>
              <a:t> file should have a clear structure and defined units and unique slide titles</a:t>
            </a:r>
            <a:endParaRPr lang="el-GR" dirty="0"/>
          </a:p>
          <a:p>
            <a:pPr lvl="0">
              <a:buFont typeface="Wingdings" pitchFamily="2" charset="2"/>
              <a:buChar char="§"/>
            </a:pPr>
            <a:r>
              <a:rPr lang="en-US" dirty="0" err="1"/>
              <a:t>ppt</a:t>
            </a:r>
            <a:r>
              <a:rPr lang="en-US" dirty="0"/>
              <a:t>/</a:t>
            </a:r>
            <a:r>
              <a:rPr lang="en-US" dirty="0" err="1"/>
              <a:t>pptx</a:t>
            </a:r>
            <a:r>
              <a:rPr lang="en-US" dirty="0"/>
              <a:t> slide contents should not exceed the predefined margins</a:t>
            </a:r>
            <a:endParaRPr lang="el-GR" dirty="0"/>
          </a:p>
          <a:p>
            <a:pPr lvl="0">
              <a:buFont typeface="Wingdings" pitchFamily="2" charset="2"/>
              <a:buChar char="§"/>
            </a:pPr>
            <a:r>
              <a:rPr lang="en-US" dirty="0"/>
              <a:t>Images, diagrams etc should be accompanied with a description</a:t>
            </a:r>
            <a:endParaRPr lang="el-GR" dirty="0"/>
          </a:p>
          <a:p>
            <a:pPr lvl="0">
              <a:buFont typeface="Wingdings" pitchFamily="2" charset="2"/>
              <a:buChar char="§"/>
            </a:pPr>
            <a:r>
              <a:rPr lang="en-US" dirty="0"/>
              <a:t>If you want to include comprehension questions (multiple choice, multiple responses, true/false, matching etc.) to enhance users’ understanding of the theory, you should embody them in the </a:t>
            </a:r>
            <a:r>
              <a:rPr lang="en-US" dirty="0" err="1"/>
              <a:t>ppt</a:t>
            </a:r>
            <a:r>
              <a:rPr lang="en-US" dirty="0"/>
              <a:t>/</a:t>
            </a:r>
            <a:r>
              <a:rPr lang="en-US" dirty="0" err="1"/>
              <a:t>pptx</a:t>
            </a:r>
            <a:r>
              <a:rPr lang="en-US" dirty="0"/>
              <a:t> file.</a:t>
            </a:r>
            <a:endParaRPr lang="el-GR" dirty="0"/>
          </a:p>
          <a:p>
            <a:pPr lvl="0">
              <a:buFont typeface="Wingdings" pitchFamily="2" charset="2"/>
              <a:buChar char="§"/>
            </a:pPr>
            <a:r>
              <a:rPr lang="en-US" dirty="0"/>
              <a:t>Questions that will be used for self assessment and final assessment quizzes should follow a predefined format that will be sent from SQLearn in an .</a:t>
            </a:r>
            <a:r>
              <a:rPr lang="en-US" dirty="0" err="1"/>
              <a:t>xls</a:t>
            </a:r>
            <a:r>
              <a:rPr lang="en-US" dirty="0"/>
              <a:t> file</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22</a:t>
            </a:fld>
            <a:endParaRPr lang="el-GR"/>
          </a:p>
        </p:txBody>
      </p:sp>
    </p:spTree>
    <p:extLst>
      <p:ext uri="{BB962C8B-B14F-4D97-AF65-F5344CB8AC3E}">
        <p14:creationId xmlns:p14="http://schemas.microsoft.com/office/powerpoint/2010/main" xmlns="" val="238732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a:t>
            </a:r>
            <a:r>
              <a:rPr lang="en-US" sz="1200" kern="1200">
                <a:solidFill>
                  <a:schemeClr val="tx1"/>
                </a:solidFill>
                <a:latin typeface="+mn-lt"/>
                <a:ea typeface="+mn-ea"/>
                <a:cs typeface="+mn-cs"/>
              </a:rPr>
              <a:t>) hour </a:t>
            </a:r>
            <a:r>
              <a:rPr lang="en-US" sz="1200" kern="1200" dirty="0">
                <a:solidFill>
                  <a:schemeClr val="tx1"/>
                </a:solidFill>
                <a:latin typeface="+mn-lt"/>
                <a:ea typeface="+mn-ea"/>
                <a:cs typeface="+mn-cs"/>
              </a:rPr>
              <a:t>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a:t>
            </a:fld>
            <a:endParaRPr lang="el-GR"/>
          </a:p>
        </p:txBody>
      </p:sp>
    </p:spTree>
    <p:extLst>
      <p:ext uri="{BB962C8B-B14F-4D97-AF65-F5344CB8AC3E}">
        <p14:creationId xmlns:p14="http://schemas.microsoft.com/office/powerpoint/2010/main" xmlns="" val="243004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u="sng" kern="1200" dirty="0">
                <a:solidFill>
                  <a:schemeClr val="tx1"/>
                </a:solidFill>
                <a:latin typeface="+mn-lt"/>
                <a:ea typeface="+mn-ea"/>
                <a:cs typeface="+mn-cs"/>
              </a:rPr>
              <a:t>https://blog.fluenceenergy.com/energy-storage-ac-dc-coupled-solar</a:t>
            </a:r>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5</a:t>
            </a:fld>
            <a:endParaRPr lang="el-GR"/>
          </a:p>
        </p:txBody>
      </p:sp>
    </p:spTree>
    <p:extLst>
      <p:ext uri="{BB962C8B-B14F-4D97-AF65-F5344CB8AC3E}">
        <p14:creationId xmlns:p14="http://schemas.microsoft.com/office/powerpoint/2010/main" xmlns="" val="881820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u="sng" kern="1200" dirty="0">
                <a:solidFill>
                  <a:schemeClr val="tx1"/>
                </a:solidFill>
                <a:latin typeface="+mn-lt"/>
                <a:ea typeface="+mn-ea"/>
                <a:cs typeface="+mn-cs"/>
              </a:rPr>
              <a:t>https://blog.fluenceenergy.com/energy-storage-ac-dc-coupled-solar</a:t>
            </a:r>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6</a:t>
            </a:fld>
            <a:endParaRPr lang="el-GR"/>
          </a:p>
        </p:txBody>
      </p:sp>
    </p:spTree>
    <p:extLst>
      <p:ext uri="{BB962C8B-B14F-4D97-AF65-F5344CB8AC3E}">
        <p14:creationId xmlns:p14="http://schemas.microsoft.com/office/powerpoint/2010/main" xmlns="" val="881820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u="sng" kern="1200" dirty="0">
                <a:solidFill>
                  <a:schemeClr val="tx1"/>
                </a:solidFill>
                <a:latin typeface="+mn-lt"/>
                <a:ea typeface="+mn-ea"/>
                <a:cs typeface="+mn-cs"/>
              </a:rPr>
              <a:t>https://blog.fluenceenergy.com/energy-storage-ac-dc-coupled-solar</a:t>
            </a:r>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7</a:t>
            </a:fld>
            <a:endParaRPr lang="el-GR"/>
          </a:p>
        </p:txBody>
      </p:sp>
    </p:spTree>
    <p:extLst>
      <p:ext uri="{BB962C8B-B14F-4D97-AF65-F5344CB8AC3E}">
        <p14:creationId xmlns:p14="http://schemas.microsoft.com/office/powerpoint/2010/main" xmlns="" val="881820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 hour 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8</a:t>
            </a:fld>
            <a:endParaRPr lang="el-GR"/>
          </a:p>
        </p:txBody>
      </p:sp>
    </p:spTree>
    <p:extLst>
      <p:ext uri="{BB962C8B-B14F-4D97-AF65-F5344CB8AC3E}">
        <p14:creationId xmlns:p14="http://schemas.microsoft.com/office/powerpoint/2010/main" xmlns="" val="4167684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a:t>
            </a:r>
            <a:r>
              <a:rPr lang="en-US" sz="1200" kern="1200">
                <a:solidFill>
                  <a:schemeClr val="tx1"/>
                </a:solidFill>
                <a:latin typeface="+mn-lt"/>
                <a:ea typeface="+mn-ea"/>
                <a:cs typeface="+mn-cs"/>
              </a:rPr>
              <a:t>) hour </a:t>
            </a:r>
            <a:r>
              <a:rPr lang="en-US" sz="1200" kern="1200" dirty="0">
                <a:solidFill>
                  <a:schemeClr val="tx1"/>
                </a:solidFill>
                <a:latin typeface="+mn-lt"/>
                <a:ea typeface="+mn-ea"/>
                <a:cs typeface="+mn-cs"/>
              </a:rPr>
              <a:t>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9</a:t>
            </a:fld>
            <a:endParaRPr lang="el-GR"/>
          </a:p>
        </p:txBody>
      </p:sp>
    </p:spTree>
    <p:extLst>
      <p:ext uri="{BB962C8B-B14F-4D97-AF65-F5344CB8AC3E}">
        <p14:creationId xmlns:p14="http://schemas.microsoft.com/office/powerpoint/2010/main" xmlns="" val="497018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a:t>
            </a:r>
            <a:r>
              <a:rPr lang="en-US" sz="1200" kern="1200">
                <a:solidFill>
                  <a:schemeClr val="tx1"/>
                </a:solidFill>
                <a:latin typeface="+mn-lt"/>
                <a:ea typeface="+mn-ea"/>
                <a:cs typeface="+mn-cs"/>
              </a:rPr>
              <a:t>) hour </a:t>
            </a:r>
            <a:r>
              <a:rPr lang="en-US" sz="1200" kern="1200" dirty="0">
                <a:solidFill>
                  <a:schemeClr val="tx1"/>
                </a:solidFill>
                <a:latin typeface="+mn-lt"/>
                <a:ea typeface="+mn-ea"/>
                <a:cs typeface="+mn-cs"/>
              </a:rPr>
              <a:t>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10</a:t>
            </a:fld>
            <a:endParaRPr lang="el-GR"/>
          </a:p>
        </p:txBody>
      </p:sp>
    </p:spTree>
    <p:extLst>
      <p:ext uri="{BB962C8B-B14F-4D97-AF65-F5344CB8AC3E}">
        <p14:creationId xmlns:p14="http://schemas.microsoft.com/office/powerpoint/2010/main" xmlns="" val="680897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xmlns=""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xmlns=""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5/8/2019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‹Nº›</a:t>
            </a:fld>
            <a:endParaRPr lang="el-GR"/>
          </a:p>
        </p:txBody>
      </p:sp>
    </p:spTree>
    <p:extLst>
      <p:ext uri="{BB962C8B-B14F-4D97-AF65-F5344CB8AC3E}">
        <p14:creationId xmlns:p14="http://schemas.microsoft.com/office/powerpoint/2010/main" xmlns=""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9912" y="2132856"/>
            <a:ext cx="5182344" cy="893961"/>
          </a:xfrm>
        </p:spPr>
        <p:txBody>
          <a:bodyPr anchor="b">
            <a:normAutofit fontScale="90000"/>
          </a:bodyPr>
          <a:lstStyle/>
          <a:p>
            <a:r>
              <a:rPr lang="en-US" dirty="0" smtClean="0"/>
              <a:t>MÓDULO 2: SISTEMAS </a:t>
            </a:r>
            <a:r>
              <a:rPr lang="en-US" dirty="0" smtClean="0"/>
              <a:t>FOTOVOLTAICOS</a:t>
            </a:r>
            <a:endParaRPr lang="el-GR" dirty="0"/>
          </a:p>
        </p:txBody>
      </p:sp>
      <p:sp>
        <p:nvSpPr>
          <p:cNvPr id="3" name="Title 1"/>
          <p:cNvSpPr txBox="1">
            <a:spLocks/>
          </p:cNvSpPr>
          <p:nvPr/>
        </p:nvSpPr>
        <p:spPr>
          <a:xfrm>
            <a:off x="4211960" y="3573016"/>
            <a:ext cx="4822304" cy="1470025"/>
          </a:xfrm>
          <a:prstGeom prst="rect">
            <a:avLst/>
          </a:prstGeom>
        </p:spPr>
        <p:txBody>
          <a:bodyPr vert="horz" lIns="91440" tIns="45720" rIns="91440" bIns="45720" rtlCol="0" anchor="b">
            <a:normAutofit/>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en-US" dirty="0"/>
              <a:t>TEI of CRETE</a:t>
            </a:r>
            <a:endParaRPr lang="el-GR" dirty="0"/>
          </a:p>
        </p:txBody>
      </p:sp>
      <p:sp>
        <p:nvSpPr>
          <p:cNvPr id="4" name="Title 1"/>
          <p:cNvSpPr txBox="1">
            <a:spLocks/>
          </p:cNvSpPr>
          <p:nvPr/>
        </p:nvSpPr>
        <p:spPr>
          <a:xfrm>
            <a:off x="3422104" y="3500438"/>
            <a:ext cx="5686400" cy="677937"/>
          </a:xfrm>
          <a:prstGeom prst="rect">
            <a:avLst/>
          </a:prstGeom>
        </p:spPr>
        <p:txBody>
          <a:bodyPr vert="horz" lIns="91440" tIns="45720" rIns="91440" bIns="45720" rtlCol="0" anchor="b">
            <a:noAutofit/>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es-ES" sz="2350" dirty="0" smtClean="0"/>
              <a:t>Comprender los sistemas fotovoltaicos conectados a la red con o sin almacenamiento de </a:t>
            </a:r>
            <a:r>
              <a:rPr lang="es-ES" sz="2350" dirty="0" smtClean="0"/>
              <a:t>baterías</a:t>
            </a:r>
            <a:endParaRPr lang="el-GR" sz="2350" dirty="0"/>
          </a:p>
        </p:txBody>
      </p:sp>
    </p:spTree>
    <p:extLst>
      <p:ext uri="{BB962C8B-B14F-4D97-AF65-F5344CB8AC3E}">
        <p14:creationId xmlns:p14="http://schemas.microsoft.com/office/powerpoint/2010/main" xmlns=""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s-ES" dirty="0" smtClean="0"/>
              <a:t>Sistemas </a:t>
            </a:r>
            <a:r>
              <a:rPr lang="es-ES" dirty="0" smtClean="0"/>
              <a:t>fotovoltaicos</a:t>
            </a:r>
            <a:br>
              <a:rPr lang="es-ES" dirty="0" smtClean="0"/>
            </a:br>
            <a:r>
              <a:rPr lang="es-ES" dirty="0" smtClean="0"/>
              <a:t>Comprende </a:t>
            </a:r>
            <a:r>
              <a:rPr lang="es-ES" dirty="0" smtClean="0"/>
              <a:t>sistemas FV conectados a la red con o sin acumulador de </a:t>
            </a:r>
            <a:r>
              <a:rPr lang="es-ES" dirty="0" smtClean="0"/>
              <a:t>baterías</a:t>
            </a:r>
            <a:endParaRPr lang="el-GR" dirty="0"/>
          </a:p>
        </p:txBody>
      </p:sp>
      <p:sp>
        <p:nvSpPr>
          <p:cNvPr id="4" name="TextBox 3"/>
          <p:cNvSpPr txBox="1"/>
          <p:nvPr/>
        </p:nvSpPr>
        <p:spPr>
          <a:xfrm>
            <a:off x="1187624" y="1700808"/>
            <a:ext cx="6048672" cy="646331"/>
          </a:xfrm>
          <a:prstGeom prst="rect">
            <a:avLst/>
          </a:prstGeom>
          <a:noFill/>
        </p:spPr>
        <p:txBody>
          <a:bodyPr wrap="square" rtlCol="0">
            <a:spAutoFit/>
          </a:bodyPr>
          <a:lstStyle/>
          <a:p>
            <a:r>
              <a:rPr lang="es-ES" dirty="0" smtClean="0"/>
              <a:t>Dimensionamiento </a:t>
            </a:r>
            <a:r>
              <a:rPr lang="es-ES" dirty="0" smtClean="0"/>
              <a:t>de la batería en sistemas conectados a la red</a:t>
            </a:r>
            <a:endParaRPr lang="en-US" dirty="0"/>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err="1" smtClean="0"/>
              <a:t>Componentes</a:t>
            </a:r>
            <a:endParaRPr lang="en-US" dirty="0"/>
          </a:p>
        </p:txBody>
      </p:sp>
      <p:sp>
        <p:nvSpPr>
          <p:cNvPr id="2" name="TextBox 1"/>
          <p:cNvSpPr txBox="1"/>
          <p:nvPr/>
        </p:nvSpPr>
        <p:spPr>
          <a:xfrm>
            <a:off x="1187624" y="3212976"/>
            <a:ext cx="6696744" cy="92333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s-ES" dirty="0" smtClean="0"/>
              <a:t>Determinar </a:t>
            </a:r>
            <a:r>
              <a:rPr lang="es-ES" dirty="0" smtClean="0"/>
              <a:t>los requerimientos de energía</a:t>
            </a:r>
          </a:p>
          <a:p>
            <a:pPr marL="285750" indent="-285750">
              <a:lnSpc>
                <a:spcPct val="150000"/>
              </a:lnSpc>
              <a:buFont typeface="Wingdings" panose="05000000000000000000" pitchFamily="2" charset="2"/>
              <a:buChar char="Ø"/>
            </a:pPr>
            <a:r>
              <a:rPr lang="es-ES" dirty="0" smtClean="0"/>
              <a:t>Determinar las cargas individuales y el tiempo de funcionamiento</a:t>
            </a:r>
            <a:endParaRPr lang="en-US" dirty="0"/>
          </a:p>
        </p:txBody>
      </p:sp>
    </p:spTree>
    <p:extLst>
      <p:ext uri="{BB962C8B-B14F-4D97-AF65-F5344CB8AC3E}">
        <p14:creationId xmlns:p14="http://schemas.microsoft.com/office/powerpoint/2010/main" xmlns="" val="2813671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s-ES" dirty="0" smtClean="0"/>
              <a:t>Sistemas </a:t>
            </a:r>
            <a:r>
              <a:rPr lang="es-ES" dirty="0" smtClean="0"/>
              <a:t>fotovoltaicos</a:t>
            </a:r>
            <a:br>
              <a:rPr lang="es-ES" dirty="0" smtClean="0"/>
            </a:br>
            <a:r>
              <a:rPr lang="es-ES" dirty="0" smtClean="0"/>
              <a:t>Comprende </a:t>
            </a:r>
            <a:r>
              <a:rPr lang="es-ES" dirty="0" smtClean="0"/>
              <a:t>sistemas FV conectados a la red con o sin acumulador de </a:t>
            </a:r>
            <a:r>
              <a:rPr lang="es-ES" dirty="0" smtClean="0"/>
              <a:t>baterías</a:t>
            </a:r>
            <a:endParaRPr lang="el-GR" dirty="0"/>
          </a:p>
        </p:txBody>
      </p:sp>
      <p:sp>
        <p:nvSpPr>
          <p:cNvPr id="5" name="TextBox 4"/>
          <p:cNvSpPr txBox="1"/>
          <p:nvPr/>
        </p:nvSpPr>
        <p:spPr>
          <a:xfrm>
            <a:off x="755576" y="2420888"/>
            <a:ext cx="7344816" cy="646331"/>
          </a:xfrm>
          <a:prstGeom prst="rect">
            <a:avLst/>
          </a:prstGeom>
          <a:noFill/>
        </p:spPr>
        <p:txBody>
          <a:bodyPr wrap="square" rtlCol="0">
            <a:spAutoFit/>
          </a:bodyPr>
          <a:lstStyle/>
          <a:p>
            <a:r>
              <a:rPr lang="es-ES" dirty="0" smtClean="0"/>
              <a:t>Determinar </a:t>
            </a:r>
            <a:r>
              <a:rPr lang="es-ES" dirty="0" smtClean="0"/>
              <a:t>las necesidades energéticas (p.ej. </a:t>
            </a:r>
            <a:r>
              <a:rPr lang="en-US" dirty="0" smtClean="0"/>
              <a:t>E</a:t>
            </a:r>
            <a:r>
              <a:rPr lang="en-US" baseline="-25000" dirty="0" smtClean="0"/>
              <a:t>L </a:t>
            </a:r>
            <a:r>
              <a:rPr lang="es-ES" dirty="0" smtClean="0"/>
              <a:t>= </a:t>
            </a:r>
            <a:r>
              <a:rPr lang="es-ES" dirty="0" smtClean="0"/>
              <a:t>10 </a:t>
            </a:r>
            <a:r>
              <a:rPr lang="es-ES" dirty="0" err="1" smtClean="0"/>
              <a:t>kWh</a:t>
            </a:r>
            <a:r>
              <a:rPr lang="es-ES" dirty="0" smtClean="0"/>
              <a:t>) o las cargas</a:t>
            </a:r>
            <a:endParaRPr lang="en-US" dirty="0"/>
          </a:p>
          <a:p>
            <a:pPr lvl="1"/>
            <a:endParaRPr lang="en-US" dirty="0"/>
          </a:p>
        </p:txBody>
      </p:sp>
      <p:graphicFrame>
        <p:nvGraphicFramePr>
          <p:cNvPr id="3" name="Πίνακας 2">
            <a:extLst>
              <a:ext uri="{FF2B5EF4-FFF2-40B4-BE49-F238E27FC236}">
                <a16:creationId xmlns:a16="http://schemas.microsoft.com/office/drawing/2014/main" xmlns="" id="{3260C171-8BC1-45F0-BA29-D3C4BD61ECC2}"/>
              </a:ext>
            </a:extLst>
          </p:cNvPr>
          <p:cNvGraphicFramePr>
            <a:graphicFrameLocks noGrp="1"/>
          </p:cNvGraphicFramePr>
          <p:nvPr>
            <p:extLst>
              <p:ext uri="{D42A27DB-BD31-4B8C-83A1-F6EECF244321}">
                <p14:modId xmlns:p14="http://schemas.microsoft.com/office/powerpoint/2010/main" xmlns="" val="2414914556"/>
              </p:ext>
            </p:extLst>
          </p:nvPr>
        </p:nvGraphicFramePr>
        <p:xfrm>
          <a:off x="1691678" y="3366284"/>
          <a:ext cx="5760642" cy="2123440"/>
        </p:xfrm>
        <a:graphic>
          <a:graphicData uri="http://schemas.openxmlformats.org/drawingml/2006/table">
            <a:tbl>
              <a:tblPr firstRow="1" bandRow="1">
                <a:tableStyleId>{5C22544A-7EE6-4342-B048-85BDC9FD1C3A}</a:tableStyleId>
              </a:tblPr>
              <a:tblGrid>
                <a:gridCol w="1605175">
                  <a:extLst>
                    <a:ext uri="{9D8B030D-6E8A-4147-A177-3AD203B41FA5}">
                      <a16:colId xmlns:a16="http://schemas.microsoft.com/office/drawing/2014/main" xmlns="" val="3278050694"/>
                    </a:ext>
                  </a:extLst>
                </a:gridCol>
                <a:gridCol w="1275147">
                  <a:extLst>
                    <a:ext uri="{9D8B030D-6E8A-4147-A177-3AD203B41FA5}">
                      <a16:colId xmlns:a16="http://schemas.microsoft.com/office/drawing/2014/main" xmlns="" val="901731578"/>
                    </a:ext>
                  </a:extLst>
                </a:gridCol>
                <a:gridCol w="1440160">
                  <a:extLst>
                    <a:ext uri="{9D8B030D-6E8A-4147-A177-3AD203B41FA5}">
                      <a16:colId xmlns:a16="http://schemas.microsoft.com/office/drawing/2014/main" xmlns="" val="3980270435"/>
                    </a:ext>
                  </a:extLst>
                </a:gridCol>
                <a:gridCol w="1440160">
                  <a:extLst>
                    <a:ext uri="{9D8B030D-6E8A-4147-A177-3AD203B41FA5}">
                      <a16:colId xmlns:a16="http://schemas.microsoft.com/office/drawing/2014/main" xmlns="" val="20003"/>
                    </a:ext>
                  </a:extLst>
                </a:gridCol>
              </a:tblGrid>
              <a:tr h="370840">
                <a:tc>
                  <a:txBody>
                    <a:bodyPr/>
                    <a:lstStyle/>
                    <a:p>
                      <a:r>
                        <a:rPr lang="en-US" dirty="0" err="1" smtClean="0"/>
                        <a:t>Carga</a:t>
                      </a:r>
                      <a:endParaRPr lang="en-US" dirty="0"/>
                    </a:p>
                  </a:txBody>
                  <a:tcPr/>
                </a:tc>
                <a:tc>
                  <a:txBody>
                    <a:bodyPr/>
                    <a:lstStyle/>
                    <a:p>
                      <a:r>
                        <a:rPr lang="en-US" dirty="0" err="1" smtClean="0"/>
                        <a:t>Potencia</a:t>
                      </a:r>
                      <a:r>
                        <a:rPr lang="en-US" dirty="0" smtClean="0"/>
                        <a:t> </a:t>
                      </a:r>
                      <a:r>
                        <a:rPr lang="en-US" dirty="0"/>
                        <a:t>(kW)</a:t>
                      </a:r>
                    </a:p>
                  </a:txBody>
                  <a:tcPr/>
                </a:tc>
                <a:tc>
                  <a:txBody>
                    <a:bodyPr/>
                    <a:lstStyle/>
                    <a:p>
                      <a:r>
                        <a:rPr lang="es-ES" dirty="0" smtClean="0"/>
                        <a:t>En</a:t>
                      </a:r>
                      <a:r>
                        <a:rPr lang="en-US" dirty="0" smtClean="0"/>
                        <a:t> </a:t>
                      </a:r>
                      <a:r>
                        <a:rPr lang="en-US" dirty="0"/>
                        <a:t>(</a:t>
                      </a:r>
                      <a:r>
                        <a:rPr lang="en-US" dirty="0" err="1" smtClean="0"/>
                        <a:t>horas</a:t>
                      </a:r>
                      <a:r>
                        <a:rPr lang="en-US" dirty="0" smtClean="0"/>
                        <a:t>)</a:t>
                      </a:r>
                      <a:endParaRPr lang="en-US" dirty="0"/>
                    </a:p>
                  </a:txBody>
                  <a:tcPr/>
                </a:tc>
                <a:tc>
                  <a:txBody>
                    <a:bodyPr/>
                    <a:lstStyle/>
                    <a:p>
                      <a:r>
                        <a:rPr lang="en-US" dirty="0" err="1" smtClean="0"/>
                        <a:t>Energía</a:t>
                      </a:r>
                      <a:r>
                        <a:rPr lang="en-US" dirty="0" smtClean="0"/>
                        <a:t>(kWh</a:t>
                      </a:r>
                      <a:r>
                        <a:rPr lang="en-US" dirty="0"/>
                        <a:t>)</a:t>
                      </a:r>
                    </a:p>
                  </a:txBody>
                  <a:tcPr/>
                </a:tc>
                <a:extLst>
                  <a:ext uri="{0D108BD9-81ED-4DB2-BD59-A6C34878D82A}">
                    <a16:rowId xmlns:a16="http://schemas.microsoft.com/office/drawing/2014/main" xmlns="" val="2295106223"/>
                  </a:ext>
                </a:extLst>
              </a:tr>
              <a:tr h="370840">
                <a:tc>
                  <a:txBody>
                    <a:bodyPr/>
                    <a:lstStyle/>
                    <a:p>
                      <a:r>
                        <a:rPr lang="en-US" dirty="0" err="1" smtClean="0"/>
                        <a:t>Cocina</a:t>
                      </a:r>
                      <a:endParaRPr lang="en-US" dirty="0"/>
                    </a:p>
                  </a:txBody>
                  <a:tcPr/>
                </a:tc>
                <a:tc>
                  <a:txBody>
                    <a:bodyPr/>
                    <a:lstStyle/>
                    <a:p>
                      <a:r>
                        <a:rPr lang="en-US" dirty="0"/>
                        <a:t>2.0</a:t>
                      </a:r>
                    </a:p>
                  </a:txBody>
                  <a:tcPr/>
                </a:tc>
                <a:tc>
                  <a:txBody>
                    <a:bodyPr/>
                    <a:lstStyle/>
                    <a:p>
                      <a:r>
                        <a:rPr lang="en-US" dirty="0"/>
                        <a:t>1.0</a:t>
                      </a:r>
                    </a:p>
                  </a:txBody>
                  <a:tcPr/>
                </a:tc>
                <a:tc>
                  <a:txBody>
                    <a:bodyPr/>
                    <a:lstStyle/>
                    <a:p>
                      <a:r>
                        <a:rPr lang="en-US" dirty="0"/>
                        <a:t>2.0</a:t>
                      </a:r>
                    </a:p>
                  </a:txBody>
                  <a:tcPr/>
                </a:tc>
                <a:extLst>
                  <a:ext uri="{0D108BD9-81ED-4DB2-BD59-A6C34878D82A}">
                    <a16:rowId xmlns:a16="http://schemas.microsoft.com/office/drawing/2014/main" xmlns="" val="545211152"/>
                  </a:ext>
                </a:extLst>
              </a:tr>
              <a:tr h="370840">
                <a:tc>
                  <a:txBody>
                    <a:bodyPr/>
                    <a:lstStyle/>
                    <a:p>
                      <a:r>
                        <a:rPr lang="en-US" dirty="0" err="1" smtClean="0"/>
                        <a:t>Máquina</a:t>
                      </a:r>
                      <a:r>
                        <a:rPr lang="en-US" baseline="0" dirty="0" smtClean="0"/>
                        <a:t> café</a:t>
                      </a:r>
                      <a:endParaRPr lang="en-US" dirty="0"/>
                    </a:p>
                  </a:txBody>
                  <a:tcPr/>
                </a:tc>
                <a:tc>
                  <a:txBody>
                    <a:bodyPr/>
                    <a:lstStyle/>
                    <a:p>
                      <a:r>
                        <a:rPr lang="en-US" dirty="0"/>
                        <a:t>1.0</a:t>
                      </a:r>
                    </a:p>
                  </a:txBody>
                  <a:tcPr/>
                </a:tc>
                <a:tc>
                  <a:txBody>
                    <a:bodyPr/>
                    <a:lstStyle/>
                    <a:p>
                      <a:r>
                        <a:rPr lang="en-US" dirty="0"/>
                        <a:t>0.5</a:t>
                      </a:r>
                    </a:p>
                  </a:txBody>
                  <a:tcPr/>
                </a:tc>
                <a:tc>
                  <a:txBody>
                    <a:bodyPr/>
                    <a:lstStyle/>
                    <a:p>
                      <a:r>
                        <a:rPr lang="en-US" dirty="0"/>
                        <a:t>0.5</a:t>
                      </a:r>
                    </a:p>
                  </a:txBody>
                  <a:tcPr/>
                </a:tc>
                <a:extLst>
                  <a:ext uri="{0D108BD9-81ED-4DB2-BD59-A6C34878D82A}">
                    <a16:rowId xmlns:a16="http://schemas.microsoft.com/office/drawing/2014/main" xmlns="" val="961212590"/>
                  </a:ext>
                </a:extLst>
              </a:tr>
              <a:tr h="370840">
                <a:tc>
                  <a:txBody>
                    <a:bodyPr/>
                    <a:lstStyle/>
                    <a:p>
                      <a:r>
                        <a:rPr lang="en-US" dirty="0" err="1" smtClean="0"/>
                        <a:t>Luces</a:t>
                      </a:r>
                      <a:endParaRPr lang="en-US" dirty="0"/>
                    </a:p>
                  </a:txBody>
                  <a:tcPr/>
                </a:tc>
                <a:tc>
                  <a:txBody>
                    <a:bodyPr/>
                    <a:lstStyle/>
                    <a:p>
                      <a:r>
                        <a:rPr lang="en-US" dirty="0"/>
                        <a:t>0.3</a:t>
                      </a:r>
                    </a:p>
                  </a:txBody>
                  <a:tcPr/>
                </a:tc>
                <a:tc>
                  <a:txBody>
                    <a:bodyPr/>
                    <a:lstStyle/>
                    <a:p>
                      <a:r>
                        <a:rPr lang="en-US" dirty="0"/>
                        <a:t>5.0</a:t>
                      </a:r>
                    </a:p>
                  </a:txBody>
                  <a:tcPr/>
                </a:tc>
                <a:tc>
                  <a:txBody>
                    <a:bodyPr/>
                    <a:lstStyle/>
                    <a:p>
                      <a:r>
                        <a:rPr lang="en-US" dirty="0"/>
                        <a:t>1.5</a:t>
                      </a:r>
                    </a:p>
                  </a:txBody>
                  <a:tcPr/>
                </a:tc>
                <a:extLst>
                  <a:ext uri="{0D108BD9-81ED-4DB2-BD59-A6C34878D82A}">
                    <a16:rowId xmlns:a16="http://schemas.microsoft.com/office/drawing/2014/main" xmlns="" val="3612859700"/>
                  </a:ext>
                </a:extLst>
              </a:tr>
              <a:tr h="370840">
                <a:tc>
                  <a:txBody>
                    <a:bodyPr/>
                    <a:lstStyle/>
                    <a:p>
                      <a:endParaRPr lang="en-US" dirty="0"/>
                    </a:p>
                  </a:txBody>
                  <a:tcPr/>
                </a:tc>
                <a:tc>
                  <a:txBody>
                    <a:bodyPr/>
                    <a:lstStyle/>
                    <a:p>
                      <a:endParaRPr lang="en-US" dirty="0"/>
                    </a:p>
                  </a:txBody>
                  <a:tcPr/>
                </a:tc>
                <a:tc>
                  <a:txBody>
                    <a:bodyPr/>
                    <a:lstStyle/>
                    <a:p>
                      <a:r>
                        <a:rPr lang="en-US" dirty="0"/>
                        <a:t>Total E</a:t>
                      </a:r>
                      <a:r>
                        <a:rPr lang="en-US" baseline="-25000" dirty="0"/>
                        <a:t>L</a:t>
                      </a:r>
                    </a:p>
                  </a:txBody>
                  <a:tcPr/>
                </a:tc>
                <a:tc>
                  <a:txBody>
                    <a:bodyPr/>
                    <a:lstStyle/>
                    <a:p>
                      <a:r>
                        <a:rPr lang="en-US" dirty="0"/>
                        <a:t>4.0</a:t>
                      </a:r>
                    </a:p>
                  </a:txBody>
                  <a:tcPr/>
                </a:tc>
                <a:extLst>
                  <a:ext uri="{0D108BD9-81ED-4DB2-BD59-A6C34878D82A}">
                    <a16:rowId xmlns:a16="http://schemas.microsoft.com/office/drawing/2014/main" xmlns="" val="1039617518"/>
                  </a:ext>
                </a:extLst>
              </a:tr>
            </a:tbl>
          </a:graphicData>
        </a:graphic>
      </p:graphicFrame>
      <p:sp>
        <p:nvSpPr>
          <p:cNvPr id="7" name="TextBox 6"/>
          <p:cNvSpPr txBox="1"/>
          <p:nvPr/>
        </p:nvSpPr>
        <p:spPr>
          <a:xfrm>
            <a:off x="1187624" y="1700808"/>
            <a:ext cx="6048672" cy="646331"/>
          </a:xfrm>
          <a:prstGeom prst="rect">
            <a:avLst/>
          </a:prstGeom>
          <a:noFill/>
        </p:spPr>
        <p:txBody>
          <a:bodyPr wrap="square" rtlCol="0">
            <a:spAutoFit/>
          </a:bodyPr>
          <a:lstStyle/>
          <a:p>
            <a:r>
              <a:rPr lang="es-ES" dirty="0" smtClean="0"/>
              <a:t>Dimensionamiento de la batería en sistemas conectados a la red</a:t>
            </a:r>
            <a:endParaRPr lang="en-US" dirty="0"/>
          </a:p>
        </p:txBody>
      </p:sp>
    </p:spTree>
    <p:extLst>
      <p:ext uri="{BB962C8B-B14F-4D97-AF65-F5344CB8AC3E}">
        <p14:creationId xmlns:p14="http://schemas.microsoft.com/office/powerpoint/2010/main" xmlns="" val="4199159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s-ES" dirty="0" smtClean="0"/>
              <a:t>Sistemas </a:t>
            </a:r>
            <a:r>
              <a:rPr lang="es-ES" dirty="0" smtClean="0"/>
              <a:t>fotovoltaicos</a:t>
            </a:r>
            <a:br>
              <a:rPr lang="es-ES" dirty="0" smtClean="0"/>
            </a:br>
            <a:r>
              <a:rPr lang="es-ES" dirty="0" smtClean="0"/>
              <a:t>Comprende </a:t>
            </a:r>
            <a:r>
              <a:rPr lang="es-ES" dirty="0" smtClean="0"/>
              <a:t>sistemas FV conectados a la red con o sin acumulador de baterías</a:t>
            </a:r>
            <a:endParaRPr lang="el-GR" dirty="0"/>
          </a:p>
        </p:txBody>
      </p:sp>
      <p:sp>
        <p:nvSpPr>
          <p:cNvPr id="4" name="TextBox 3"/>
          <p:cNvSpPr txBox="1"/>
          <p:nvPr/>
        </p:nvSpPr>
        <p:spPr>
          <a:xfrm>
            <a:off x="1187624" y="1700808"/>
            <a:ext cx="6048672" cy="646331"/>
          </a:xfrm>
          <a:prstGeom prst="rect">
            <a:avLst/>
          </a:prstGeom>
          <a:noFill/>
        </p:spPr>
        <p:txBody>
          <a:bodyPr wrap="square" rtlCol="0">
            <a:spAutoFit/>
          </a:bodyPr>
          <a:lstStyle/>
          <a:p>
            <a:r>
              <a:rPr lang="es-ES" dirty="0" smtClean="0"/>
              <a:t>Dimensionamiento de la batería en sistemas conectados a la red</a:t>
            </a:r>
            <a:endParaRPr lang="en-US" dirty="0"/>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err="1" smtClean="0"/>
              <a:t>Capacidad</a:t>
            </a:r>
            <a:r>
              <a:rPr lang="en-US" dirty="0" smtClean="0"/>
              <a:t> de la </a:t>
            </a:r>
            <a:r>
              <a:rPr lang="en-US" dirty="0" err="1" smtClean="0"/>
              <a:t>batería</a:t>
            </a:r>
            <a:endParaRPr lang="en-US" dirty="0"/>
          </a:p>
        </p:txBody>
      </p:sp>
      <mc:AlternateContent xmlns:mc="http://schemas.openxmlformats.org/markup-compatibility/2006">
        <mc:Choice xmlns:a14="http://schemas.microsoft.com/office/drawing/2010/main" xmlns="" Requires="a14">
          <p:sp>
            <p:nvSpPr>
              <p:cNvPr id="6" name="TextBox 5"/>
              <p:cNvSpPr txBox="1"/>
              <p:nvPr/>
            </p:nvSpPr>
            <p:spPr>
              <a:xfrm>
                <a:off x="951355" y="3403162"/>
                <a:ext cx="5933034" cy="9285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800" smtClean="0">
                          <a:latin typeface="Cambria Math" panose="02040503050406030204" pitchFamily="18" charset="0"/>
                        </a:rPr>
                        <m:t>C</m:t>
                      </m:r>
                      <m:d>
                        <m:dPr>
                          <m:ctrlPr>
                            <a:rPr lang="el-GR" sz="2800" b="0" i="1" smtClean="0">
                              <a:latin typeface="Cambria Math" panose="02040503050406030204" pitchFamily="18" charset="0"/>
                            </a:rPr>
                          </m:ctrlPr>
                        </m:dPr>
                        <m:e>
                          <m:r>
                            <m:rPr>
                              <m:sty m:val="p"/>
                            </m:rPr>
                            <a:rPr lang="en-US" sz="2800" b="0" i="0" smtClean="0">
                              <a:latin typeface="Cambria Math" panose="02040503050406030204" pitchFamily="18" charset="0"/>
                            </a:rPr>
                            <m:t>n</m:t>
                          </m:r>
                        </m:e>
                      </m:d>
                      <m:r>
                        <a:rPr lang="en-US" sz="2800" b="0" i="0" smtClean="0">
                          <a:latin typeface="Cambria Math" panose="02040503050406030204" pitchFamily="18" charset="0"/>
                        </a:rPr>
                        <m:t>= </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ea typeface="Cambria Math" panose="02040503050406030204" pitchFamily="18" charset="0"/>
                            </a:rPr>
                            <m:t> ∙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𝐸</m:t>
                              </m:r>
                            </m:e>
                            <m:sub>
                              <m:r>
                                <a:rPr lang="en-US" sz="2800" b="0" i="1" smtClean="0">
                                  <a:latin typeface="Cambria Math" panose="02040503050406030204" pitchFamily="18" charset="0"/>
                                  <a:ea typeface="Cambria Math" panose="02040503050406030204" pitchFamily="18" charset="0"/>
                                </a:rPr>
                                <m:t>𝐿</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𝑛</m:t>
                              </m:r>
                            </m:e>
                            <m:sub>
                              <m:r>
                                <a:rPr lang="en-US" sz="2800" b="0" i="1" smtClean="0">
                                  <a:latin typeface="Cambria Math" panose="02040503050406030204" pitchFamily="18" charset="0"/>
                                </a:rPr>
                                <m:t>𝑎𝑔𝑒</m:t>
                              </m:r>
                              <m:r>
                                <a:rPr lang="en-US" sz="2800" b="0" i="1" smtClean="0">
                                  <a:latin typeface="Cambria Math" panose="02040503050406030204" pitchFamily="18" charset="0"/>
                                </a:rPr>
                                <m:t> </m:t>
                              </m:r>
                            </m:sub>
                          </m:sSub>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𝑛</m:t>
                              </m:r>
                            </m:e>
                            <m:sub>
                              <m:r>
                                <a:rPr lang="en-US" sz="2800" b="0" i="1" smtClean="0">
                                  <a:latin typeface="Cambria Math" panose="02040503050406030204" pitchFamily="18" charset="0"/>
                                  <a:ea typeface="Cambria Math" panose="02040503050406030204" pitchFamily="18" charset="0"/>
                                </a:rPr>
                                <m:t>𝑑𝑖𝑠𝑐</m:t>
                              </m:r>
                            </m:sub>
                          </m:sSub>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𝑛</m:t>
                              </m:r>
                            </m:e>
                            <m:sub>
                              <m:r>
                                <a:rPr lang="en-US" sz="2800" b="0" i="1" smtClean="0">
                                  <a:latin typeface="Cambria Math" panose="02040503050406030204" pitchFamily="18" charset="0"/>
                                  <a:ea typeface="Cambria Math" panose="02040503050406030204" pitchFamily="18" charset="0"/>
                                </a:rPr>
                                <m:t>𝑙𝑜𝑠𝑠</m:t>
                              </m:r>
                            </m:sub>
                          </m:sSub>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a:ea typeface="Cambria Math"/>
                                </a:rPr>
                                <m:t>∙</m:t>
                              </m:r>
                              <m:r>
                                <a:rPr lang="el-GR"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ea typeface="Cambria Math" panose="02040503050406030204" pitchFamily="18" charset="0"/>
                                </a:rPr>
                                <m:t>𝑑𝑜𝑑</m:t>
                              </m:r>
                            </m:sub>
                          </m:sSub>
                          <m:r>
                            <a:rPr lang="el-GR"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𝐵</m:t>
                              </m:r>
                            </m:sub>
                          </m:sSub>
                        </m:den>
                      </m:f>
                    </m:oMath>
                  </m:oMathPara>
                </a14:m>
                <a:endParaRPr lang="en-US" sz="2800" dirty="0"/>
              </a:p>
            </p:txBody>
          </p:sp>
        </mc:Choice>
        <mc:Fallback>
          <p:sp>
            <p:nvSpPr>
              <p:cNvPr id="6" name="TextBox 5"/>
              <p:cNvSpPr txBox="1">
                <a:spLocks noRot="1" noChangeAspect="1" noMove="1" noResize="1" noEditPoints="1" noAdjustHandles="1" noChangeArrowheads="1" noChangeShapeType="1" noTextEdit="1"/>
              </p:cNvSpPr>
              <p:nvPr/>
            </p:nvSpPr>
            <p:spPr>
              <a:xfrm>
                <a:off x="951355" y="3403162"/>
                <a:ext cx="5933034" cy="928524"/>
              </a:xfrm>
              <a:prstGeom prst="rect">
                <a:avLst/>
              </a:prstGeom>
              <a:blipFill rotWithShape="0">
                <a:blip r:embed="rId3"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818921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s-ES" dirty="0" smtClean="0"/>
              <a:t>Sistemas </a:t>
            </a:r>
            <a:r>
              <a:rPr lang="es-ES" dirty="0" smtClean="0"/>
              <a:t>fotovoltaicos</a:t>
            </a:r>
            <a:br>
              <a:rPr lang="es-ES" dirty="0" smtClean="0"/>
            </a:br>
            <a:r>
              <a:rPr lang="es-ES" dirty="0" smtClean="0"/>
              <a:t>Comprende </a:t>
            </a:r>
            <a:r>
              <a:rPr lang="es-ES" dirty="0" smtClean="0"/>
              <a:t>sistemas FV conectados a la red con o sin acumulador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s-ES" dirty="0" smtClean="0"/>
              <a:t>Cálculo de conjunto FV en sistemas conectados a la red</a:t>
            </a:r>
            <a:endParaRPr lang="en-US" dirty="0"/>
          </a:p>
        </p:txBody>
      </p:sp>
      <p:sp>
        <p:nvSpPr>
          <p:cNvPr id="5" name="TextBox 4"/>
          <p:cNvSpPr txBox="1"/>
          <p:nvPr/>
        </p:nvSpPr>
        <p:spPr>
          <a:xfrm>
            <a:off x="755576" y="2420888"/>
            <a:ext cx="7344816" cy="28623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S" dirty="0" smtClean="0"/>
              <a:t>Adoptar </a:t>
            </a:r>
            <a:r>
              <a:rPr lang="es-ES" dirty="0" smtClean="0"/>
              <a:t>un modelo de inversor de potencia </a:t>
            </a:r>
            <a:r>
              <a:rPr lang="en-US" dirty="0" smtClean="0"/>
              <a:t>P</a:t>
            </a:r>
            <a:r>
              <a:rPr lang="en-US" baseline="-25000" dirty="0" smtClean="0"/>
              <a:t>ac</a:t>
            </a:r>
            <a:endParaRPr lang="es-ES" dirty="0" smtClean="0"/>
          </a:p>
          <a:p>
            <a:pPr marL="285750" indent="-285750">
              <a:lnSpc>
                <a:spcPct val="150000"/>
              </a:lnSpc>
              <a:buFont typeface="Arial" panose="020B0604020202020204" pitchFamily="34" charset="0"/>
              <a:buChar char="•"/>
            </a:pPr>
            <a:r>
              <a:rPr lang="es-ES" dirty="0" smtClean="0"/>
              <a:t>La potencia máxima del sistema FV es </a:t>
            </a:r>
            <a:r>
              <a:rPr lang="en-US" dirty="0" smtClean="0"/>
              <a:t>P</a:t>
            </a:r>
            <a:r>
              <a:rPr lang="en-US" baseline="-25000" dirty="0" smtClean="0"/>
              <a:t>p</a:t>
            </a:r>
            <a:endParaRPr lang="es-ES" dirty="0" smtClean="0"/>
          </a:p>
          <a:p>
            <a:pPr marL="285750" indent="-285750">
              <a:lnSpc>
                <a:spcPct val="150000"/>
              </a:lnSpc>
              <a:buFont typeface="Arial" panose="020B0604020202020204" pitchFamily="34" charset="0"/>
              <a:buChar char="•"/>
            </a:pPr>
            <a:r>
              <a:rPr lang="es-ES" dirty="0" smtClean="0"/>
              <a:t>La potencia máxima de un módulo FV es </a:t>
            </a:r>
            <a:r>
              <a:rPr lang="en-US" dirty="0" smtClean="0"/>
              <a:t>P</a:t>
            </a:r>
            <a:r>
              <a:rPr lang="en-US" baseline="-25000" dirty="0" smtClean="0"/>
              <a:t>m</a:t>
            </a:r>
            <a:endParaRPr lang="es-ES" dirty="0" smtClean="0"/>
          </a:p>
          <a:p>
            <a:pPr marL="285750" indent="-285750">
              <a:lnSpc>
                <a:spcPct val="150000"/>
              </a:lnSpc>
              <a:buFont typeface="Arial" panose="020B0604020202020204" pitchFamily="34" charset="0"/>
              <a:buChar char="•"/>
            </a:pPr>
            <a:r>
              <a:rPr lang="es-ES" dirty="0" smtClean="0"/>
              <a:t>Determinar el número de módulos N</a:t>
            </a:r>
            <a:endParaRPr lang="en-US" dirty="0"/>
          </a:p>
          <a:p>
            <a:pPr marL="285750" indent="-285750">
              <a:lnSpc>
                <a:spcPct val="150000"/>
              </a:lnSpc>
              <a:buFont typeface="Arial" panose="020B0604020202020204" pitchFamily="34" charset="0"/>
              <a:buChar char="•"/>
            </a:pPr>
            <a:endParaRPr lang="en-US" dirty="0"/>
          </a:p>
          <a:p>
            <a:pPr marL="285750" indent="-285750">
              <a:lnSpc>
                <a:spcPct val="150000"/>
              </a:lnSpc>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xmlns="" val="2668810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s-ES" dirty="0" smtClean="0"/>
              <a:t>Sistemas </a:t>
            </a:r>
            <a:r>
              <a:rPr lang="es-ES" dirty="0" smtClean="0"/>
              <a:t>fotovoltaicos</a:t>
            </a:r>
            <a:br>
              <a:rPr lang="es-ES" dirty="0" smtClean="0"/>
            </a:br>
            <a:r>
              <a:rPr lang="es-ES" dirty="0" smtClean="0"/>
              <a:t>Comprende </a:t>
            </a:r>
            <a:r>
              <a:rPr lang="es-ES" dirty="0" smtClean="0"/>
              <a:t>sistemas FV conectados a la red con o sin acumulador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s-ES" dirty="0" smtClean="0"/>
              <a:t>Cálculo de conjunto FV en sistemas conectados a la red</a:t>
            </a:r>
            <a:endParaRPr lang="en-US" dirty="0"/>
          </a:p>
        </p:txBody>
      </p:sp>
      <p:sp>
        <p:nvSpPr>
          <p:cNvPr id="5" name="TextBox 4"/>
          <p:cNvSpPr txBox="1"/>
          <p:nvPr/>
        </p:nvSpPr>
        <p:spPr>
          <a:xfrm>
            <a:off x="755576" y="2768527"/>
            <a:ext cx="7344816" cy="369332"/>
          </a:xfrm>
          <a:prstGeom prst="rect">
            <a:avLst/>
          </a:prstGeom>
          <a:noFill/>
        </p:spPr>
        <p:txBody>
          <a:bodyPr wrap="square" rtlCol="0">
            <a:spAutoFit/>
          </a:bodyPr>
          <a:lstStyle/>
          <a:p>
            <a:r>
              <a:rPr lang="en-US" dirty="0" err="1" smtClean="0"/>
              <a:t>Rangos</a:t>
            </a:r>
            <a:r>
              <a:rPr lang="en-US" dirty="0" smtClean="0"/>
              <a:t> de </a:t>
            </a:r>
            <a:r>
              <a:rPr lang="en-US" dirty="0" err="1" smtClean="0"/>
              <a:t>tensión</a:t>
            </a:r>
            <a:endParaRPr lang="en-US" dirty="0"/>
          </a:p>
        </p:txBody>
      </p:sp>
      <mc:AlternateContent xmlns:mc="http://schemas.openxmlformats.org/markup-compatibility/2006">
        <mc:Choice xmlns:a14="http://schemas.microsoft.com/office/drawing/2010/main" xmlns="" Requires="a14">
          <p:sp>
            <p:nvSpPr>
              <p:cNvPr id="6" name="Ορθογώνιο 1"/>
              <p:cNvSpPr/>
              <p:nvPr/>
            </p:nvSpPr>
            <p:spPr>
              <a:xfrm>
                <a:off x="317881" y="3704849"/>
                <a:ext cx="4392488" cy="3815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l-GR" i="1" smtClean="0">
                              <a:solidFill>
                                <a:prstClr val="black"/>
                              </a:solidFill>
                              <a:latin typeface="Cambria Math" panose="02040503050406030204" pitchFamily="18" charset="0"/>
                            </a:rPr>
                          </m:ctrlPr>
                        </m:sSubPr>
                        <m:e>
                          <m:r>
                            <a:rPr lang="en-US" altLang="el-GR" b="0" i="1" smtClean="0">
                              <a:solidFill>
                                <a:prstClr val="black"/>
                              </a:solidFill>
                              <a:latin typeface="Cambria Math"/>
                            </a:rPr>
                            <m:t>𝑁</m:t>
                          </m:r>
                        </m:e>
                        <m:sub>
                          <m:r>
                            <a:rPr lang="en-US" altLang="el-GR" b="0" i="1" smtClean="0">
                              <a:solidFill>
                                <a:prstClr val="black"/>
                              </a:solidFill>
                              <a:latin typeface="Cambria Math"/>
                            </a:rPr>
                            <m:t>𝑠</m:t>
                          </m:r>
                        </m:sub>
                      </m:sSub>
                      <m:r>
                        <a:rPr lang="en-US" altLang="el-GR" i="1" smtClean="0">
                          <a:solidFill>
                            <a:prstClr val="black"/>
                          </a:solidFill>
                          <a:latin typeface="Cambria Math"/>
                          <a:ea typeface="Cambria Math"/>
                        </a:rPr>
                        <m:t>∙</m:t>
                      </m:r>
                      <m:r>
                        <a:rPr lang="en-US" altLang="el-GR" b="0" i="1" smtClean="0">
                          <a:solidFill>
                            <a:prstClr val="black"/>
                          </a:solidFill>
                          <a:latin typeface="Cambria Math"/>
                          <a:ea typeface="Cambria Math"/>
                        </a:rPr>
                        <m:t> </m:t>
                      </m:r>
                      <m:sSub>
                        <m:sSubPr>
                          <m:ctrlPr>
                            <a:rPr lang="en-US" altLang="el-GR" b="0" i="1" smtClean="0">
                              <a:solidFill>
                                <a:prstClr val="black"/>
                              </a:solidFill>
                              <a:latin typeface="Cambria Math" panose="02040503050406030204" pitchFamily="18" charset="0"/>
                              <a:ea typeface="Cambria Math"/>
                            </a:rPr>
                          </m:ctrlPr>
                        </m:sSubPr>
                        <m:e>
                          <m:r>
                            <a:rPr lang="en-US" altLang="el-GR" b="0" i="1" smtClean="0">
                              <a:solidFill>
                                <a:prstClr val="black"/>
                              </a:solidFill>
                              <a:latin typeface="Cambria Math"/>
                              <a:ea typeface="Cambria Math"/>
                            </a:rPr>
                            <m:t>𝑉</m:t>
                          </m:r>
                        </m:e>
                        <m:sub>
                          <m:r>
                            <a:rPr lang="en-US" altLang="el-GR" b="0" i="1" smtClean="0">
                              <a:solidFill>
                                <a:prstClr val="black"/>
                              </a:solidFill>
                              <a:latin typeface="Cambria Math"/>
                              <a:ea typeface="Cambria Math"/>
                            </a:rPr>
                            <m:t>𝑀𝑃𝑃𝑇</m:t>
                          </m:r>
                        </m:sub>
                      </m:sSub>
                      <m:d>
                        <m:dPr>
                          <m:ctrlPr>
                            <a:rPr lang="en-US" altLang="el-GR" b="0" i="1" smtClean="0">
                              <a:solidFill>
                                <a:prstClr val="black"/>
                              </a:solidFill>
                              <a:latin typeface="Cambria Math" panose="02040503050406030204" pitchFamily="18" charset="0"/>
                              <a:ea typeface="Cambria Math"/>
                            </a:rPr>
                          </m:ctrlPr>
                        </m:dPr>
                        <m:e>
                          <m:sSub>
                            <m:sSubPr>
                              <m:ctrlPr>
                                <a:rPr lang="en-US" altLang="el-GR" b="0" i="1" smtClean="0">
                                  <a:solidFill>
                                    <a:prstClr val="black"/>
                                  </a:solidFill>
                                  <a:latin typeface="Cambria Math" panose="02040503050406030204" pitchFamily="18" charset="0"/>
                                  <a:ea typeface="Cambria Math"/>
                                </a:rPr>
                              </m:ctrlPr>
                            </m:sSubPr>
                            <m:e>
                              <m:r>
                                <a:rPr lang="el-GR" altLang="el-GR" b="0" i="1" smtClean="0">
                                  <a:solidFill>
                                    <a:prstClr val="black"/>
                                  </a:solidFill>
                                  <a:latin typeface="Cambria Math"/>
                                  <a:ea typeface="Cambria Math"/>
                                </a:rPr>
                                <m:t>𝜃</m:t>
                              </m:r>
                            </m:e>
                            <m:sub>
                              <m:r>
                                <a:rPr lang="en-US" altLang="el-GR" b="0" i="1" smtClean="0">
                                  <a:solidFill>
                                    <a:prstClr val="black"/>
                                  </a:solidFill>
                                  <a:latin typeface="Cambria Math"/>
                                  <a:ea typeface="Cambria Math"/>
                                </a:rPr>
                                <m:t>𝑚𝑖𝑛</m:t>
                              </m:r>
                            </m:sub>
                          </m:sSub>
                        </m:e>
                      </m:d>
                      <m:r>
                        <a:rPr lang="el-GR" altLang="el-GR" b="0" i="1" smtClean="0">
                          <a:solidFill>
                            <a:prstClr val="black"/>
                          </a:solidFill>
                          <a:latin typeface="Cambria Math"/>
                          <a:ea typeface="Cambria Math"/>
                        </a:rPr>
                        <m:t> ≤ </m:t>
                      </m:r>
                      <m:sSub>
                        <m:sSubPr>
                          <m:ctrlPr>
                            <a:rPr lang="el-GR" altLang="el-GR" b="0" i="1" smtClean="0">
                              <a:solidFill>
                                <a:prstClr val="black"/>
                              </a:solidFill>
                              <a:latin typeface="Cambria Math" panose="02040503050406030204" pitchFamily="18" charset="0"/>
                              <a:ea typeface="Cambria Math"/>
                            </a:rPr>
                          </m:ctrlPr>
                        </m:sSubPr>
                        <m:e>
                          <m:r>
                            <m:rPr>
                              <m:sty m:val="p"/>
                            </m:rPr>
                            <a:rPr lang="en-US" altLang="el-GR" b="0" i="0" smtClean="0">
                              <a:solidFill>
                                <a:prstClr val="black"/>
                              </a:solidFill>
                              <a:latin typeface="Cambria Math"/>
                              <a:ea typeface="Cambria Math"/>
                            </a:rPr>
                            <m:t>V</m:t>
                          </m:r>
                        </m:e>
                        <m:sub>
                          <m:r>
                            <a:rPr lang="en-US" altLang="el-GR" b="0" i="1" smtClean="0">
                              <a:solidFill>
                                <a:prstClr val="black"/>
                              </a:solidFill>
                              <a:latin typeface="Cambria Math"/>
                              <a:ea typeface="Cambria Math"/>
                            </a:rPr>
                            <m:t>𝑀𝑃𝑃𝑇</m:t>
                          </m:r>
                          <m:r>
                            <a:rPr lang="en-US" altLang="el-GR" b="0" i="1" smtClean="0">
                              <a:solidFill>
                                <a:prstClr val="black"/>
                              </a:solidFill>
                              <a:latin typeface="Cambria Math"/>
                              <a:ea typeface="Cambria Math"/>
                            </a:rPr>
                            <m:t>,</m:t>
                          </m:r>
                          <m:r>
                            <a:rPr lang="en-US" altLang="el-GR" b="0" i="1" smtClean="0">
                              <a:solidFill>
                                <a:prstClr val="black"/>
                              </a:solidFill>
                              <a:latin typeface="Cambria Math"/>
                              <a:ea typeface="Cambria Math"/>
                            </a:rPr>
                            <m:t>𝐻𝐼𝐺𝐻</m:t>
                          </m:r>
                        </m:sub>
                      </m:sSub>
                    </m:oMath>
                  </m:oMathPara>
                </a14:m>
                <a:endParaRPr lang="el-GR" dirty="0"/>
              </a:p>
            </p:txBody>
          </p:sp>
        </mc:Choice>
        <mc:Fallback>
          <p:sp>
            <p:nvSpPr>
              <p:cNvPr id="6" name="Ορθογώνιο 1"/>
              <p:cNvSpPr>
                <a:spLocks noRot="1" noChangeAspect="1" noMove="1" noResize="1" noEditPoints="1" noAdjustHandles="1" noChangeArrowheads="1" noChangeShapeType="1" noTextEdit="1"/>
              </p:cNvSpPr>
              <p:nvPr/>
            </p:nvSpPr>
            <p:spPr>
              <a:xfrm>
                <a:off x="317881" y="3704849"/>
                <a:ext cx="4392488" cy="381515"/>
              </a:xfrm>
              <a:prstGeom prst="rect">
                <a:avLst/>
              </a:prstGeom>
              <a:blipFill rotWithShape="0">
                <a:blip r:embed="rId3"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Ορθογώνιο 2"/>
              <p:cNvSpPr/>
              <p:nvPr/>
            </p:nvSpPr>
            <p:spPr>
              <a:xfrm>
                <a:off x="382658" y="4255549"/>
                <a:ext cx="4262933" cy="3815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l-GR" i="1" smtClean="0">
                              <a:solidFill>
                                <a:prstClr val="black"/>
                              </a:solidFill>
                              <a:latin typeface="Cambria Math" panose="02040503050406030204" pitchFamily="18" charset="0"/>
                            </a:rPr>
                          </m:ctrlPr>
                        </m:sSubPr>
                        <m:e>
                          <m:r>
                            <a:rPr lang="en-US" altLang="el-GR" b="0" i="1" smtClean="0">
                              <a:solidFill>
                                <a:prstClr val="black"/>
                              </a:solidFill>
                              <a:latin typeface="Cambria Math"/>
                            </a:rPr>
                            <m:t>𝑁</m:t>
                          </m:r>
                        </m:e>
                        <m:sub>
                          <m:r>
                            <a:rPr lang="en-US" altLang="el-GR" b="0" i="1" smtClean="0">
                              <a:solidFill>
                                <a:prstClr val="black"/>
                              </a:solidFill>
                              <a:latin typeface="Cambria Math"/>
                            </a:rPr>
                            <m:t>𝑠</m:t>
                          </m:r>
                        </m:sub>
                      </m:sSub>
                      <m:r>
                        <a:rPr lang="en-US" altLang="el-GR" i="1" smtClean="0">
                          <a:solidFill>
                            <a:prstClr val="black"/>
                          </a:solidFill>
                          <a:latin typeface="Cambria Math"/>
                          <a:ea typeface="Cambria Math"/>
                        </a:rPr>
                        <m:t>∙</m:t>
                      </m:r>
                      <m:r>
                        <a:rPr lang="en-US" altLang="el-GR" b="0" i="1" smtClean="0">
                          <a:solidFill>
                            <a:prstClr val="black"/>
                          </a:solidFill>
                          <a:latin typeface="Cambria Math"/>
                          <a:ea typeface="Cambria Math"/>
                        </a:rPr>
                        <m:t> </m:t>
                      </m:r>
                      <m:sSub>
                        <m:sSubPr>
                          <m:ctrlPr>
                            <a:rPr lang="en-US" altLang="el-GR" b="0" i="1" smtClean="0">
                              <a:solidFill>
                                <a:prstClr val="black"/>
                              </a:solidFill>
                              <a:latin typeface="Cambria Math" panose="02040503050406030204" pitchFamily="18" charset="0"/>
                              <a:ea typeface="Cambria Math"/>
                            </a:rPr>
                          </m:ctrlPr>
                        </m:sSubPr>
                        <m:e>
                          <m:r>
                            <a:rPr lang="en-US" altLang="el-GR" b="0" i="1" smtClean="0">
                              <a:solidFill>
                                <a:prstClr val="black"/>
                              </a:solidFill>
                              <a:latin typeface="Cambria Math"/>
                              <a:ea typeface="Cambria Math"/>
                            </a:rPr>
                            <m:t>𝑉</m:t>
                          </m:r>
                        </m:e>
                        <m:sub>
                          <m:r>
                            <a:rPr lang="en-US" altLang="el-GR" b="0" i="1" smtClean="0">
                              <a:solidFill>
                                <a:prstClr val="black"/>
                              </a:solidFill>
                              <a:latin typeface="Cambria Math"/>
                              <a:ea typeface="Cambria Math"/>
                            </a:rPr>
                            <m:t>𝑀𝑃𝑃𝑇</m:t>
                          </m:r>
                        </m:sub>
                      </m:sSub>
                      <m:d>
                        <m:dPr>
                          <m:ctrlPr>
                            <a:rPr lang="en-US" altLang="el-GR" b="0" i="1" smtClean="0">
                              <a:solidFill>
                                <a:prstClr val="black"/>
                              </a:solidFill>
                              <a:latin typeface="Cambria Math" panose="02040503050406030204" pitchFamily="18" charset="0"/>
                              <a:ea typeface="Cambria Math"/>
                            </a:rPr>
                          </m:ctrlPr>
                        </m:dPr>
                        <m:e>
                          <m:sSub>
                            <m:sSubPr>
                              <m:ctrlPr>
                                <a:rPr lang="en-US" altLang="el-GR" b="0" i="1" smtClean="0">
                                  <a:solidFill>
                                    <a:prstClr val="black"/>
                                  </a:solidFill>
                                  <a:latin typeface="Cambria Math" panose="02040503050406030204" pitchFamily="18" charset="0"/>
                                  <a:ea typeface="Cambria Math"/>
                                </a:rPr>
                              </m:ctrlPr>
                            </m:sSubPr>
                            <m:e>
                              <m:r>
                                <a:rPr lang="el-GR" altLang="el-GR" b="0" i="1" smtClean="0">
                                  <a:solidFill>
                                    <a:prstClr val="black"/>
                                  </a:solidFill>
                                  <a:latin typeface="Cambria Math"/>
                                  <a:ea typeface="Cambria Math"/>
                                </a:rPr>
                                <m:t>𝜃</m:t>
                              </m:r>
                            </m:e>
                            <m:sub>
                              <m:r>
                                <a:rPr lang="en-US" altLang="el-GR" b="0" i="1" smtClean="0">
                                  <a:solidFill>
                                    <a:prstClr val="black"/>
                                  </a:solidFill>
                                  <a:latin typeface="Cambria Math"/>
                                  <a:ea typeface="Cambria Math"/>
                                </a:rPr>
                                <m:t>𝑚𝑎𝑥</m:t>
                              </m:r>
                            </m:sub>
                          </m:sSub>
                        </m:e>
                      </m:d>
                      <m:r>
                        <a:rPr lang="el-GR" altLang="el-GR" b="0" i="1" smtClean="0">
                          <a:solidFill>
                            <a:prstClr val="black"/>
                          </a:solidFill>
                          <a:latin typeface="Cambria Math"/>
                          <a:ea typeface="Cambria Math"/>
                        </a:rPr>
                        <m:t> ≥ </m:t>
                      </m:r>
                      <m:sSub>
                        <m:sSubPr>
                          <m:ctrlPr>
                            <a:rPr lang="el-GR" altLang="el-GR" b="0" i="1" smtClean="0">
                              <a:solidFill>
                                <a:prstClr val="black"/>
                              </a:solidFill>
                              <a:latin typeface="Cambria Math" panose="02040503050406030204" pitchFamily="18" charset="0"/>
                              <a:ea typeface="Cambria Math"/>
                            </a:rPr>
                          </m:ctrlPr>
                        </m:sSubPr>
                        <m:e>
                          <m:r>
                            <m:rPr>
                              <m:sty m:val="p"/>
                            </m:rPr>
                            <a:rPr lang="en-US" altLang="el-GR" b="0" i="0" smtClean="0">
                              <a:solidFill>
                                <a:prstClr val="black"/>
                              </a:solidFill>
                              <a:latin typeface="Cambria Math"/>
                              <a:ea typeface="Cambria Math"/>
                            </a:rPr>
                            <m:t>V</m:t>
                          </m:r>
                        </m:e>
                        <m:sub>
                          <m:r>
                            <a:rPr lang="en-US" altLang="el-GR" b="0" i="1" smtClean="0">
                              <a:solidFill>
                                <a:prstClr val="black"/>
                              </a:solidFill>
                              <a:latin typeface="Cambria Math"/>
                              <a:ea typeface="Cambria Math"/>
                            </a:rPr>
                            <m:t>𝑀𝑃𝑃𝑇</m:t>
                          </m:r>
                          <m:r>
                            <a:rPr lang="en-US" altLang="el-GR" b="0" i="1" smtClean="0">
                              <a:solidFill>
                                <a:prstClr val="black"/>
                              </a:solidFill>
                              <a:latin typeface="Cambria Math"/>
                              <a:ea typeface="Cambria Math"/>
                            </a:rPr>
                            <m:t>,</m:t>
                          </m:r>
                          <m:r>
                            <a:rPr lang="en-US" altLang="el-GR" b="0" i="1" smtClean="0">
                              <a:solidFill>
                                <a:prstClr val="black"/>
                              </a:solidFill>
                              <a:latin typeface="Cambria Math"/>
                              <a:ea typeface="Cambria Math"/>
                            </a:rPr>
                            <m:t>𝐿𝑂𝑊</m:t>
                          </m:r>
                        </m:sub>
                      </m:sSub>
                    </m:oMath>
                  </m:oMathPara>
                </a14:m>
                <a:endParaRPr lang="el-GR" dirty="0"/>
              </a:p>
            </p:txBody>
          </p:sp>
        </mc:Choice>
        <mc:Fallback>
          <p:sp>
            <p:nvSpPr>
              <p:cNvPr id="7" name="Ορθογώνιο 2"/>
              <p:cNvSpPr>
                <a:spLocks noRot="1" noChangeAspect="1" noMove="1" noResize="1" noEditPoints="1" noAdjustHandles="1" noChangeArrowheads="1" noChangeShapeType="1" noTextEdit="1"/>
              </p:cNvSpPr>
              <p:nvPr/>
            </p:nvSpPr>
            <p:spPr>
              <a:xfrm>
                <a:off x="382658" y="4255549"/>
                <a:ext cx="4262933" cy="381515"/>
              </a:xfrm>
              <a:prstGeom prst="rect">
                <a:avLst/>
              </a:prstGeom>
              <a:blipFill rotWithShape="0">
                <a:blip r:embed="rId4"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9" name="Ορθογώνιο 6"/>
              <p:cNvSpPr/>
              <p:nvPr/>
            </p:nvSpPr>
            <p:spPr>
              <a:xfrm>
                <a:off x="4645591" y="3730327"/>
                <a:ext cx="3137183" cy="3815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l-GR" i="1" smtClean="0">
                              <a:solidFill>
                                <a:prstClr val="black"/>
                              </a:solidFill>
                              <a:latin typeface="Cambria Math" panose="02040503050406030204" pitchFamily="18" charset="0"/>
                            </a:rPr>
                          </m:ctrlPr>
                        </m:sSubPr>
                        <m:e>
                          <m:r>
                            <a:rPr lang="en-US" altLang="el-GR" b="0" i="1" smtClean="0">
                              <a:solidFill>
                                <a:prstClr val="black"/>
                              </a:solidFill>
                              <a:latin typeface="Cambria Math"/>
                            </a:rPr>
                            <m:t>𝑁</m:t>
                          </m:r>
                        </m:e>
                        <m:sub>
                          <m:r>
                            <a:rPr lang="en-US" altLang="el-GR" b="0" i="1" smtClean="0">
                              <a:solidFill>
                                <a:prstClr val="black"/>
                              </a:solidFill>
                              <a:latin typeface="Cambria Math"/>
                            </a:rPr>
                            <m:t>𝑠</m:t>
                          </m:r>
                        </m:sub>
                      </m:sSub>
                      <m:r>
                        <a:rPr lang="en-US" altLang="el-GR" i="1" smtClean="0">
                          <a:solidFill>
                            <a:prstClr val="black"/>
                          </a:solidFill>
                          <a:latin typeface="Cambria Math"/>
                          <a:ea typeface="Cambria Math"/>
                        </a:rPr>
                        <m:t>∙</m:t>
                      </m:r>
                      <m:r>
                        <a:rPr lang="en-US" altLang="el-GR" b="0" i="1" smtClean="0">
                          <a:solidFill>
                            <a:prstClr val="black"/>
                          </a:solidFill>
                          <a:latin typeface="Cambria Math"/>
                          <a:ea typeface="Cambria Math"/>
                        </a:rPr>
                        <m:t> </m:t>
                      </m:r>
                      <m:sSub>
                        <m:sSubPr>
                          <m:ctrlPr>
                            <a:rPr lang="en-US" altLang="el-GR" b="0" i="1" smtClean="0">
                              <a:solidFill>
                                <a:prstClr val="black"/>
                              </a:solidFill>
                              <a:latin typeface="Cambria Math" panose="02040503050406030204" pitchFamily="18" charset="0"/>
                              <a:ea typeface="Cambria Math"/>
                            </a:rPr>
                          </m:ctrlPr>
                        </m:sSubPr>
                        <m:e>
                          <m:r>
                            <a:rPr lang="en-US" altLang="el-GR" b="0" i="1" smtClean="0">
                              <a:solidFill>
                                <a:prstClr val="black"/>
                              </a:solidFill>
                              <a:latin typeface="Cambria Math"/>
                              <a:ea typeface="Cambria Math"/>
                            </a:rPr>
                            <m:t>𝑉</m:t>
                          </m:r>
                        </m:e>
                        <m:sub>
                          <m:r>
                            <a:rPr lang="en-US" altLang="el-GR" b="0" i="1" smtClean="0">
                              <a:solidFill>
                                <a:prstClr val="black"/>
                              </a:solidFill>
                              <a:latin typeface="Cambria Math"/>
                              <a:ea typeface="Cambria Math"/>
                            </a:rPr>
                            <m:t>𝑂𝐶</m:t>
                          </m:r>
                        </m:sub>
                      </m:sSub>
                      <m:d>
                        <m:dPr>
                          <m:ctrlPr>
                            <a:rPr lang="en-US" altLang="el-GR" b="0" i="1" smtClean="0">
                              <a:solidFill>
                                <a:prstClr val="black"/>
                              </a:solidFill>
                              <a:latin typeface="Cambria Math" panose="02040503050406030204" pitchFamily="18" charset="0"/>
                              <a:ea typeface="Cambria Math"/>
                            </a:rPr>
                          </m:ctrlPr>
                        </m:dPr>
                        <m:e>
                          <m:sSub>
                            <m:sSubPr>
                              <m:ctrlPr>
                                <a:rPr lang="en-US" altLang="el-GR" b="0" i="1" smtClean="0">
                                  <a:solidFill>
                                    <a:prstClr val="black"/>
                                  </a:solidFill>
                                  <a:latin typeface="Cambria Math" panose="02040503050406030204" pitchFamily="18" charset="0"/>
                                  <a:ea typeface="Cambria Math"/>
                                </a:rPr>
                              </m:ctrlPr>
                            </m:sSubPr>
                            <m:e>
                              <m:r>
                                <a:rPr lang="el-GR" altLang="el-GR" b="0" i="1" smtClean="0">
                                  <a:solidFill>
                                    <a:prstClr val="black"/>
                                  </a:solidFill>
                                  <a:latin typeface="Cambria Math"/>
                                  <a:ea typeface="Cambria Math"/>
                                </a:rPr>
                                <m:t>𝜃</m:t>
                              </m:r>
                            </m:e>
                            <m:sub>
                              <m:r>
                                <a:rPr lang="en-US" altLang="el-GR" b="0" i="1" smtClean="0">
                                  <a:solidFill>
                                    <a:prstClr val="black"/>
                                  </a:solidFill>
                                  <a:latin typeface="Cambria Math"/>
                                  <a:ea typeface="Cambria Math"/>
                                </a:rPr>
                                <m:t>𝑚𝑖𝑛</m:t>
                              </m:r>
                            </m:sub>
                          </m:sSub>
                        </m:e>
                      </m:d>
                      <m:r>
                        <a:rPr lang="el-GR" altLang="el-GR" b="0" i="1" smtClean="0">
                          <a:solidFill>
                            <a:prstClr val="black"/>
                          </a:solidFill>
                          <a:latin typeface="Cambria Math"/>
                          <a:ea typeface="Cambria Math"/>
                        </a:rPr>
                        <m:t> ≤ </m:t>
                      </m:r>
                      <m:sSub>
                        <m:sSubPr>
                          <m:ctrlPr>
                            <a:rPr lang="el-GR" altLang="el-GR" b="0" i="1" smtClean="0">
                              <a:solidFill>
                                <a:prstClr val="black"/>
                              </a:solidFill>
                              <a:latin typeface="Cambria Math" panose="02040503050406030204" pitchFamily="18" charset="0"/>
                              <a:ea typeface="Cambria Math"/>
                            </a:rPr>
                          </m:ctrlPr>
                        </m:sSubPr>
                        <m:e>
                          <m:r>
                            <m:rPr>
                              <m:sty m:val="p"/>
                            </m:rPr>
                            <a:rPr lang="en-US" altLang="el-GR" b="0" i="0" smtClean="0">
                              <a:solidFill>
                                <a:prstClr val="black"/>
                              </a:solidFill>
                              <a:latin typeface="Cambria Math"/>
                              <a:ea typeface="Cambria Math"/>
                            </a:rPr>
                            <m:t>V</m:t>
                          </m:r>
                        </m:e>
                        <m:sub>
                          <m:r>
                            <a:rPr lang="en-US" altLang="el-GR" b="0" i="1" smtClean="0">
                              <a:solidFill>
                                <a:prstClr val="black"/>
                              </a:solidFill>
                              <a:latin typeface="Cambria Math"/>
                              <a:ea typeface="Cambria Math"/>
                            </a:rPr>
                            <m:t>𝐼𝑁</m:t>
                          </m:r>
                          <m:r>
                            <a:rPr lang="en-US" altLang="el-GR" b="0" i="1" smtClean="0">
                              <a:solidFill>
                                <a:prstClr val="black"/>
                              </a:solidFill>
                              <a:latin typeface="Cambria Math"/>
                              <a:ea typeface="Cambria Math"/>
                            </a:rPr>
                            <m:t>,</m:t>
                          </m:r>
                          <m:r>
                            <a:rPr lang="en-US" altLang="el-GR" b="0" i="1" smtClean="0">
                              <a:solidFill>
                                <a:prstClr val="black"/>
                              </a:solidFill>
                              <a:latin typeface="Cambria Math"/>
                              <a:ea typeface="Cambria Math"/>
                            </a:rPr>
                            <m:t>𝐻𝐼𝐺𝐻</m:t>
                          </m:r>
                        </m:sub>
                      </m:sSub>
                    </m:oMath>
                  </m:oMathPara>
                </a14:m>
                <a:endParaRPr lang="el-GR" dirty="0"/>
              </a:p>
            </p:txBody>
          </p:sp>
        </mc:Choice>
        <mc:Fallback>
          <p:sp>
            <p:nvSpPr>
              <p:cNvPr id="9" name="Ορθογώνιο 6"/>
              <p:cNvSpPr>
                <a:spLocks noRot="1" noChangeAspect="1" noMove="1" noResize="1" noEditPoints="1" noAdjustHandles="1" noChangeArrowheads="1" noChangeShapeType="1" noTextEdit="1"/>
              </p:cNvSpPr>
              <p:nvPr/>
            </p:nvSpPr>
            <p:spPr>
              <a:xfrm>
                <a:off x="4645591" y="3730327"/>
                <a:ext cx="3137183" cy="381515"/>
              </a:xfrm>
              <a:prstGeom prst="rect">
                <a:avLst/>
              </a:prstGeom>
              <a:blipFill rotWithShape="0">
                <a:blip r:embed="rId5"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0" name="Ορθογώνιο 7"/>
              <p:cNvSpPr/>
              <p:nvPr/>
            </p:nvSpPr>
            <p:spPr>
              <a:xfrm>
                <a:off x="4590407" y="4255548"/>
                <a:ext cx="3301206" cy="3815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l-GR" i="1" smtClean="0">
                              <a:solidFill>
                                <a:prstClr val="black"/>
                              </a:solidFill>
                              <a:latin typeface="Cambria Math" panose="02040503050406030204" pitchFamily="18" charset="0"/>
                            </a:rPr>
                          </m:ctrlPr>
                        </m:sSubPr>
                        <m:e>
                          <m:r>
                            <a:rPr lang="en-US" altLang="el-GR" b="0" i="1" smtClean="0">
                              <a:solidFill>
                                <a:prstClr val="black"/>
                              </a:solidFill>
                              <a:latin typeface="Cambria Math"/>
                            </a:rPr>
                            <m:t>𝑁</m:t>
                          </m:r>
                        </m:e>
                        <m:sub>
                          <m:r>
                            <a:rPr lang="en-US" altLang="el-GR" b="0" i="1" smtClean="0">
                              <a:solidFill>
                                <a:prstClr val="black"/>
                              </a:solidFill>
                              <a:latin typeface="Cambria Math"/>
                            </a:rPr>
                            <m:t>𝑠</m:t>
                          </m:r>
                        </m:sub>
                      </m:sSub>
                      <m:r>
                        <a:rPr lang="en-US" altLang="el-GR" i="1" smtClean="0">
                          <a:solidFill>
                            <a:prstClr val="black"/>
                          </a:solidFill>
                          <a:latin typeface="Cambria Math"/>
                          <a:ea typeface="Cambria Math"/>
                        </a:rPr>
                        <m:t>∙</m:t>
                      </m:r>
                      <m:r>
                        <a:rPr lang="en-US" altLang="el-GR" b="0" i="1" smtClean="0">
                          <a:solidFill>
                            <a:prstClr val="black"/>
                          </a:solidFill>
                          <a:latin typeface="Cambria Math"/>
                          <a:ea typeface="Cambria Math"/>
                        </a:rPr>
                        <m:t> </m:t>
                      </m:r>
                      <m:sSub>
                        <m:sSubPr>
                          <m:ctrlPr>
                            <a:rPr lang="en-US" altLang="el-GR" b="0" i="1" smtClean="0">
                              <a:solidFill>
                                <a:prstClr val="black"/>
                              </a:solidFill>
                              <a:latin typeface="Cambria Math" panose="02040503050406030204" pitchFamily="18" charset="0"/>
                              <a:ea typeface="Cambria Math"/>
                            </a:rPr>
                          </m:ctrlPr>
                        </m:sSubPr>
                        <m:e>
                          <m:r>
                            <a:rPr lang="en-US" altLang="el-GR" b="0" i="1" smtClean="0">
                              <a:solidFill>
                                <a:prstClr val="black"/>
                              </a:solidFill>
                              <a:latin typeface="Cambria Math"/>
                              <a:ea typeface="Cambria Math"/>
                            </a:rPr>
                            <m:t>𝑉</m:t>
                          </m:r>
                        </m:e>
                        <m:sub>
                          <m:r>
                            <a:rPr lang="en-US" altLang="el-GR" b="0" i="1" smtClean="0">
                              <a:solidFill>
                                <a:prstClr val="black"/>
                              </a:solidFill>
                              <a:latin typeface="Cambria Math"/>
                              <a:ea typeface="Cambria Math"/>
                            </a:rPr>
                            <m:t>𝑂𝐶</m:t>
                          </m:r>
                        </m:sub>
                      </m:sSub>
                      <m:d>
                        <m:dPr>
                          <m:ctrlPr>
                            <a:rPr lang="en-US" altLang="el-GR" b="0" i="1" smtClean="0">
                              <a:solidFill>
                                <a:prstClr val="black"/>
                              </a:solidFill>
                              <a:latin typeface="Cambria Math" panose="02040503050406030204" pitchFamily="18" charset="0"/>
                              <a:ea typeface="Cambria Math"/>
                            </a:rPr>
                          </m:ctrlPr>
                        </m:dPr>
                        <m:e>
                          <m:sSub>
                            <m:sSubPr>
                              <m:ctrlPr>
                                <a:rPr lang="en-US" altLang="el-GR" b="0" i="1" smtClean="0">
                                  <a:solidFill>
                                    <a:prstClr val="black"/>
                                  </a:solidFill>
                                  <a:latin typeface="Cambria Math" panose="02040503050406030204" pitchFamily="18" charset="0"/>
                                  <a:ea typeface="Cambria Math"/>
                                </a:rPr>
                              </m:ctrlPr>
                            </m:sSubPr>
                            <m:e>
                              <m:r>
                                <a:rPr lang="el-GR" altLang="el-GR" b="0" i="1" smtClean="0">
                                  <a:solidFill>
                                    <a:prstClr val="black"/>
                                  </a:solidFill>
                                  <a:latin typeface="Cambria Math"/>
                                  <a:ea typeface="Cambria Math"/>
                                </a:rPr>
                                <m:t>𝜃</m:t>
                              </m:r>
                            </m:e>
                            <m:sub>
                              <m:r>
                                <a:rPr lang="en-US" altLang="el-GR" b="0" i="1" smtClean="0">
                                  <a:solidFill>
                                    <a:prstClr val="black"/>
                                  </a:solidFill>
                                  <a:latin typeface="Cambria Math"/>
                                  <a:ea typeface="Cambria Math"/>
                                </a:rPr>
                                <m:t>𝑚𝑎𝑥</m:t>
                              </m:r>
                            </m:sub>
                          </m:sSub>
                        </m:e>
                      </m:d>
                      <m:r>
                        <a:rPr lang="el-GR" altLang="el-GR" b="0" i="1" smtClean="0">
                          <a:solidFill>
                            <a:prstClr val="black"/>
                          </a:solidFill>
                          <a:latin typeface="Cambria Math"/>
                          <a:ea typeface="Cambria Math"/>
                        </a:rPr>
                        <m:t> ≥ </m:t>
                      </m:r>
                      <m:sSub>
                        <m:sSubPr>
                          <m:ctrlPr>
                            <a:rPr lang="el-GR" altLang="el-GR" b="0" i="1" smtClean="0">
                              <a:solidFill>
                                <a:prstClr val="black"/>
                              </a:solidFill>
                              <a:latin typeface="Cambria Math" panose="02040503050406030204" pitchFamily="18" charset="0"/>
                              <a:ea typeface="Cambria Math"/>
                            </a:rPr>
                          </m:ctrlPr>
                        </m:sSubPr>
                        <m:e>
                          <m:r>
                            <m:rPr>
                              <m:sty m:val="p"/>
                            </m:rPr>
                            <a:rPr lang="en-US" altLang="el-GR" b="0" i="0" smtClean="0">
                              <a:solidFill>
                                <a:prstClr val="black"/>
                              </a:solidFill>
                              <a:latin typeface="Cambria Math"/>
                              <a:ea typeface="Cambria Math"/>
                            </a:rPr>
                            <m:t>V</m:t>
                          </m:r>
                        </m:e>
                        <m:sub>
                          <m:r>
                            <a:rPr lang="en-US" altLang="el-GR" b="0" i="1" smtClean="0">
                              <a:solidFill>
                                <a:prstClr val="black"/>
                              </a:solidFill>
                              <a:latin typeface="Cambria Math"/>
                              <a:ea typeface="Cambria Math"/>
                            </a:rPr>
                            <m:t>𝐼𝑁</m:t>
                          </m:r>
                          <m:r>
                            <a:rPr lang="en-US" altLang="el-GR" b="0" i="1" smtClean="0">
                              <a:solidFill>
                                <a:prstClr val="black"/>
                              </a:solidFill>
                              <a:latin typeface="Cambria Math"/>
                              <a:ea typeface="Cambria Math"/>
                            </a:rPr>
                            <m:t>,</m:t>
                          </m:r>
                          <m:r>
                            <a:rPr lang="en-US" altLang="el-GR" b="0" i="1" smtClean="0">
                              <a:solidFill>
                                <a:prstClr val="black"/>
                              </a:solidFill>
                              <a:latin typeface="Cambria Math"/>
                              <a:ea typeface="Cambria Math"/>
                            </a:rPr>
                            <m:t>𝐿𝑂𝑊</m:t>
                          </m:r>
                        </m:sub>
                      </m:sSub>
                    </m:oMath>
                  </m:oMathPara>
                </a14:m>
                <a:endParaRPr lang="el-GR" dirty="0"/>
              </a:p>
            </p:txBody>
          </p:sp>
        </mc:Choice>
        <mc:Fallback>
          <p:sp>
            <p:nvSpPr>
              <p:cNvPr id="10" name="Ορθογώνιο 7"/>
              <p:cNvSpPr>
                <a:spLocks noRot="1" noChangeAspect="1" noMove="1" noResize="1" noEditPoints="1" noAdjustHandles="1" noChangeArrowheads="1" noChangeShapeType="1" noTextEdit="1"/>
              </p:cNvSpPr>
              <p:nvPr/>
            </p:nvSpPr>
            <p:spPr>
              <a:xfrm>
                <a:off x="4590407" y="4255548"/>
                <a:ext cx="3301206" cy="381515"/>
              </a:xfrm>
              <a:prstGeom prst="rect">
                <a:avLst/>
              </a:prstGeom>
              <a:blipFill rotWithShape="0">
                <a:blip r:embed="rId6"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2443937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s-ES" dirty="0" smtClean="0"/>
              <a:t>Sistemas </a:t>
            </a:r>
            <a:r>
              <a:rPr lang="es-ES" dirty="0" smtClean="0"/>
              <a:t>fotovoltaicos</a:t>
            </a:r>
            <a:br>
              <a:rPr lang="es-ES" dirty="0" smtClean="0"/>
            </a:br>
            <a:r>
              <a:rPr lang="es-ES" dirty="0" smtClean="0"/>
              <a:t>Comprende </a:t>
            </a:r>
            <a:r>
              <a:rPr lang="es-ES" dirty="0" smtClean="0"/>
              <a:t>sistemas FV conectados a la red con o sin acumulador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s-ES" dirty="0" smtClean="0"/>
              <a:t>Cálculo de conjunto FV en sistemas conectados a la red</a:t>
            </a:r>
            <a:endParaRPr lang="en-US" dirty="0"/>
          </a:p>
        </p:txBody>
      </p:sp>
      <p:sp>
        <p:nvSpPr>
          <p:cNvPr id="5" name="TextBox 4"/>
          <p:cNvSpPr txBox="1"/>
          <p:nvPr/>
        </p:nvSpPr>
        <p:spPr>
          <a:xfrm>
            <a:off x="755576" y="2768527"/>
            <a:ext cx="7344816" cy="369332"/>
          </a:xfrm>
          <a:prstGeom prst="rect">
            <a:avLst/>
          </a:prstGeom>
          <a:noFill/>
        </p:spPr>
        <p:txBody>
          <a:bodyPr wrap="square" rtlCol="0">
            <a:spAutoFit/>
          </a:bodyPr>
          <a:lstStyle/>
          <a:p>
            <a:r>
              <a:rPr lang="en-US" dirty="0" err="1" smtClean="0"/>
              <a:t>Rango</a:t>
            </a:r>
            <a:r>
              <a:rPr lang="en-US" dirty="0" smtClean="0"/>
              <a:t> de </a:t>
            </a:r>
            <a:r>
              <a:rPr lang="en-US" dirty="0" err="1" smtClean="0"/>
              <a:t>corriente</a:t>
            </a:r>
            <a:endParaRPr lang="en-US" dirty="0"/>
          </a:p>
        </p:txBody>
      </p:sp>
      <mc:AlternateContent xmlns:mc="http://schemas.openxmlformats.org/markup-compatibility/2006">
        <mc:Choice xmlns:a14="http://schemas.microsoft.com/office/drawing/2010/main" xmlns="" Requires="a14">
          <p:sp>
            <p:nvSpPr>
              <p:cNvPr id="6" name="Ορθογώνιο 1"/>
              <p:cNvSpPr/>
              <p:nvPr/>
            </p:nvSpPr>
            <p:spPr>
              <a:xfrm>
                <a:off x="317881" y="3704849"/>
                <a:ext cx="4392488" cy="3907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l-GR" i="1" smtClean="0">
                              <a:solidFill>
                                <a:prstClr val="black"/>
                              </a:solidFill>
                              <a:latin typeface="Cambria Math" panose="02040503050406030204" pitchFamily="18" charset="0"/>
                            </a:rPr>
                          </m:ctrlPr>
                        </m:sSubPr>
                        <m:e>
                          <m:r>
                            <a:rPr lang="en-US" altLang="el-GR" b="0" i="1" smtClean="0">
                              <a:solidFill>
                                <a:prstClr val="black"/>
                              </a:solidFill>
                              <a:latin typeface="Cambria Math"/>
                            </a:rPr>
                            <m:t>𝑁</m:t>
                          </m:r>
                        </m:e>
                        <m:sub>
                          <m:r>
                            <a:rPr lang="en-US" altLang="el-GR" b="0" i="1" smtClean="0">
                              <a:solidFill>
                                <a:prstClr val="black"/>
                              </a:solidFill>
                              <a:latin typeface="Cambria Math" panose="02040503050406030204" pitchFamily="18" charset="0"/>
                            </a:rPr>
                            <m:t>𝑝</m:t>
                          </m:r>
                        </m:sub>
                      </m:sSub>
                      <m:r>
                        <a:rPr lang="en-US" altLang="el-GR" i="1" smtClean="0">
                          <a:solidFill>
                            <a:prstClr val="black"/>
                          </a:solidFill>
                          <a:latin typeface="Cambria Math"/>
                          <a:ea typeface="Cambria Math"/>
                        </a:rPr>
                        <m:t>∙</m:t>
                      </m:r>
                      <m:r>
                        <a:rPr lang="en-US" altLang="el-GR" b="0" i="1" smtClean="0">
                          <a:solidFill>
                            <a:prstClr val="black"/>
                          </a:solidFill>
                          <a:latin typeface="Cambria Math" panose="02040503050406030204" pitchFamily="18" charset="0"/>
                          <a:ea typeface="Cambria Math"/>
                        </a:rPr>
                        <m:t>1.25</m:t>
                      </m:r>
                      <m:r>
                        <a:rPr lang="en-US" altLang="el-GR" b="0" i="1" smtClean="0">
                          <a:solidFill>
                            <a:prstClr val="black"/>
                          </a:solidFill>
                          <a:latin typeface="Cambria Math" panose="02040503050406030204" pitchFamily="18" charset="0"/>
                          <a:ea typeface="Cambria Math" panose="02040503050406030204" pitchFamily="18" charset="0"/>
                        </a:rPr>
                        <m:t>∙</m:t>
                      </m:r>
                      <m:sSub>
                        <m:sSubPr>
                          <m:ctrlPr>
                            <a:rPr lang="en-US" altLang="el-GR" b="0" i="1" smtClean="0">
                              <a:solidFill>
                                <a:prstClr val="black"/>
                              </a:solidFill>
                              <a:latin typeface="Cambria Math" panose="02040503050406030204" pitchFamily="18" charset="0"/>
                              <a:ea typeface="Cambria Math"/>
                            </a:rPr>
                          </m:ctrlPr>
                        </m:sSubPr>
                        <m:e>
                          <m:r>
                            <a:rPr lang="en-US" altLang="el-GR" b="0" i="1" smtClean="0">
                              <a:solidFill>
                                <a:prstClr val="black"/>
                              </a:solidFill>
                              <a:latin typeface="Cambria Math" panose="02040503050406030204" pitchFamily="18" charset="0"/>
                              <a:ea typeface="Cambria Math"/>
                            </a:rPr>
                            <m:t>𝐼</m:t>
                          </m:r>
                        </m:e>
                        <m:sub>
                          <m:r>
                            <a:rPr lang="en-US" altLang="el-GR" b="0" i="1" smtClean="0">
                              <a:solidFill>
                                <a:prstClr val="black"/>
                              </a:solidFill>
                              <a:latin typeface="Cambria Math" panose="02040503050406030204" pitchFamily="18" charset="0"/>
                              <a:ea typeface="Cambria Math"/>
                            </a:rPr>
                            <m:t>𝑠𝑐</m:t>
                          </m:r>
                        </m:sub>
                      </m:sSub>
                      <m:d>
                        <m:dPr>
                          <m:ctrlPr>
                            <a:rPr lang="en-US" altLang="el-GR" b="0" i="1" smtClean="0">
                              <a:solidFill>
                                <a:prstClr val="black"/>
                              </a:solidFill>
                              <a:latin typeface="Cambria Math" panose="02040503050406030204" pitchFamily="18" charset="0"/>
                              <a:ea typeface="Cambria Math"/>
                            </a:rPr>
                          </m:ctrlPr>
                        </m:dPr>
                        <m:e>
                          <m:sSub>
                            <m:sSubPr>
                              <m:ctrlPr>
                                <a:rPr lang="en-US" altLang="el-GR" b="0" i="1" smtClean="0">
                                  <a:solidFill>
                                    <a:prstClr val="black"/>
                                  </a:solidFill>
                                  <a:latin typeface="Cambria Math" panose="02040503050406030204" pitchFamily="18" charset="0"/>
                                  <a:ea typeface="Cambria Math"/>
                                </a:rPr>
                              </m:ctrlPr>
                            </m:sSubPr>
                            <m:e>
                              <m:r>
                                <a:rPr lang="el-GR" altLang="el-GR" b="0" i="1" smtClean="0">
                                  <a:solidFill>
                                    <a:prstClr val="black"/>
                                  </a:solidFill>
                                  <a:latin typeface="Cambria Math"/>
                                  <a:ea typeface="Cambria Math"/>
                                </a:rPr>
                                <m:t>𝜃</m:t>
                              </m:r>
                            </m:e>
                            <m:sub>
                              <m:r>
                                <a:rPr lang="en-US" altLang="el-GR" b="0" i="1" smtClean="0">
                                  <a:solidFill>
                                    <a:prstClr val="black"/>
                                  </a:solidFill>
                                  <a:latin typeface="Cambria Math"/>
                                  <a:ea typeface="Cambria Math"/>
                                </a:rPr>
                                <m:t>𝑚</m:t>
                              </m:r>
                              <m:r>
                                <a:rPr lang="en-US" altLang="el-GR" b="0" i="1" smtClean="0">
                                  <a:solidFill>
                                    <a:prstClr val="black"/>
                                  </a:solidFill>
                                  <a:latin typeface="Cambria Math" panose="02040503050406030204" pitchFamily="18" charset="0"/>
                                  <a:ea typeface="Cambria Math"/>
                                </a:rPr>
                                <m:t>𝑎𝑥</m:t>
                              </m:r>
                            </m:sub>
                          </m:sSub>
                        </m:e>
                      </m:d>
                      <m:r>
                        <a:rPr lang="el-GR" altLang="el-GR" b="0" i="1" smtClean="0">
                          <a:solidFill>
                            <a:prstClr val="black"/>
                          </a:solidFill>
                          <a:latin typeface="Cambria Math"/>
                          <a:ea typeface="Cambria Math"/>
                        </a:rPr>
                        <m:t> ≤ </m:t>
                      </m:r>
                      <m:sSub>
                        <m:sSubPr>
                          <m:ctrlPr>
                            <a:rPr lang="el-GR" altLang="el-GR" b="0" i="1" smtClean="0">
                              <a:solidFill>
                                <a:prstClr val="black"/>
                              </a:solidFill>
                              <a:latin typeface="Cambria Math" panose="02040503050406030204" pitchFamily="18" charset="0"/>
                              <a:ea typeface="Cambria Math"/>
                            </a:rPr>
                          </m:ctrlPr>
                        </m:sSubPr>
                        <m:e>
                          <m:r>
                            <m:rPr>
                              <m:sty m:val="p"/>
                            </m:rPr>
                            <a:rPr lang="en-US" altLang="el-GR" b="0" i="0" smtClean="0">
                              <a:solidFill>
                                <a:prstClr val="black"/>
                              </a:solidFill>
                              <a:latin typeface="Cambria Math" panose="02040503050406030204" pitchFamily="18" charset="0"/>
                              <a:ea typeface="Cambria Math"/>
                            </a:rPr>
                            <m:t>I</m:t>
                          </m:r>
                        </m:e>
                        <m:sub>
                          <m:r>
                            <a:rPr lang="en-US" altLang="el-GR" b="0" i="1" smtClean="0">
                              <a:solidFill>
                                <a:prstClr val="black"/>
                              </a:solidFill>
                              <a:latin typeface="Cambria Math" panose="02040503050406030204" pitchFamily="18" charset="0"/>
                              <a:ea typeface="Cambria Math"/>
                            </a:rPr>
                            <m:t>𝑚𝑎𝑥</m:t>
                          </m:r>
                        </m:sub>
                      </m:sSub>
                    </m:oMath>
                  </m:oMathPara>
                </a14:m>
                <a:endParaRPr lang="el-GR" dirty="0"/>
              </a:p>
            </p:txBody>
          </p:sp>
        </mc:Choice>
        <mc:Fallback>
          <p:sp>
            <p:nvSpPr>
              <p:cNvPr id="6" name="Ορθογώνιο 1"/>
              <p:cNvSpPr>
                <a:spLocks noRot="1" noChangeAspect="1" noMove="1" noResize="1" noEditPoints="1" noAdjustHandles="1" noChangeArrowheads="1" noChangeShapeType="1" noTextEdit="1"/>
              </p:cNvSpPr>
              <p:nvPr/>
            </p:nvSpPr>
            <p:spPr>
              <a:xfrm>
                <a:off x="317881" y="3704849"/>
                <a:ext cx="4392488" cy="390748"/>
              </a:xfrm>
              <a:prstGeom prst="rect">
                <a:avLst/>
              </a:prstGeom>
              <a:blipFill rotWithShape="0">
                <a:blip r:embed="rId3" cstate="print"/>
                <a:stretch>
                  <a:fillRect b="-3125"/>
                </a:stretch>
              </a:blipFill>
            </p:spPr>
            <p:txBody>
              <a:bodyPr/>
              <a:lstStyle/>
              <a:p>
                <a:r>
                  <a:rPr lang="en-US">
                    <a:noFill/>
                  </a:rPr>
                  <a:t> </a:t>
                </a:r>
              </a:p>
            </p:txBody>
          </p:sp>
        </mc:Fallback>
      </mc:AlternateContent>
    </p:spTree>
    <p:extLst>
      <p:ext uri="{BB962C8B-B14F-4D97-AF65-F5344CB8AC3E}">
        <p14:creationId xmlns:p14="http://schemas.microsoft.com/office/powerpoint/2010/main" xmlns="" val="3059275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s-ES" dirty="0" smtClean="0"/>
              <a:t>Sistemas </a:t>
            </a:r>
            <a:r>
              <a:rPr lang="es-ES" dirty="0" smtClean="0"/>
              <a:t>fotovoltaicos</a:t>
            </a:r>
            <a:br>
              <a:rPr lang="es-ES" dirty="0" smtClean="0"/>
            </a:br>
            <a:r>
              <a:rPr lang="es-ES" dirty="0" smtClean="0"/>
              <a:t>Comprende </a:t>
            </a:r>
            <a:r>
              <a:rPr lang="es-ES" dirty="0" smtClean="0"/>
              <a:t>sistemas FV conectados a la red con o sin acumulador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s-ES" dirty="0" smtClean="0"/>
              <a:t>Cálculo </a:t>
            </a:r>
            <a:r>
              <a:rPr lang="es-ES" dirty="0" smtClean="0"/>
              <a:t>de </a:t>
            </a:r>
            <a:r>
              <a:rPr lang="es-ES" dirty="0" smtClean="0"/>
              <a:t>conjunto </a:t>
            </a:r>
            <a:r>
              <a:rPr lang="es-ES" dirty="0" smtClean="0"/>
              <a:t>FV en sistemas conectados a la red</a:t>
            </a:r>
            <a:endParaRPr lang="en-US" dirty="0"/>
          </a:p>
        </p:txBody>
      </p:sp>
      <p:sp>
        <p:nvSpPr>
          <p:cNvPr id="5" name="TextBox 4"/>
          <p:cNvSpPr txBox="1"/>
          <p:nvPr/>
        </p:nvSpPr>
        <p:spPr>
          <a:xfrm>
            <a:off x="755576" y="2768527"/>
            <a:ext cx="7344816" cy="369332"/>
          </a:xfrm>
          <a:prstGeom prst="rect">
            <a:avLst/>
          </a:prstGeom>
          <a:noFill/>
        </p:spPr>
        <p:txBody>
          <a:bodyPr wrap="square" rtlCol="0">
            <a:spAutoFit/>
          </a:bodyPr>
          <a:lstStyle/>
          <a:p>
            <a:r>
              <a:rPr lang="en-US" dirty="0" err="1" smtClean="0"/>
              <a:t>Configuración</a:t>
            </a:r>
            <a:r>
              <a:rPr lang="en-US" dirty="0" smtClean="0"/>
              <a:t> </a:t>
            </a:r>
            <a:r>
              <a:rPr lang="en-US" dirty="0" smtClean="0"/>
              <a:t>final</a:t>
            </a:r>
            <a:endParaRPr lang="en-US" dirty="0"/>
          </a:p>
        </p:txBody>
      </p:sp>
      <p:sp>
        <p:nvSpPr>
          <p:cNvPr id="7" name="TextBox 6"/>
          <p:cNvSpPr txBox="1"/>
          <p:nvPr/>
        </p:nvSpPr>
        <p:spPr>
          <a:xfrm>
            <a:off x="827584" y="3442641"/>
            <a:ext cx="7344816" cy="646331"/>
          </a:xfrm>
          <a:prstGeom prst="rect">
            <a:avLst/>
          </a:prstGeom>
          <a:noFill/>
        </p:spPr>
        <p:txBody>
          <a:bodyPr wrap="square" rtlCol="0">
            <a:spAutoFit/>
          </a:bodyPr>
          <a:lstStyle/>
          <a:p>
            <a:r>
              <a:rPr lang="es-ES" dirty="0" smtClean="0"/>
              <a:t>El número de módulos FV en serie y en paralelo viene determinado por los números </a:t>
            </a:r>
            <a:r>
              <a:rPr lang="en-US" dirty="0" smtClean="0"/>
              <a:t>N</a:t>
            </a:r>
            <a:r>
              <a:rPr lang="en-US" baseline="-25000" dirty="0" smtClean="0"/>
              <a:t>s</a:t>
            </a:r>
            <a:r>
              <a:rPr lang="es-ES" dirty="0" smtClean="0"/>
              <a:t> </a:t>
            </a:r>
            <a:r>
              <a:rPr lang="es-ES" dirty="0" smtClean="0"/>
              <a:t>y </a:t>
            </a:r>
            <a:r>
              <a:rPr lang="en-US" dirty="0" err="1" smtClean="0"/>
              <a:t>N</a:t>
            </a:r>
            <a:r>
              <a:rPr lang="en-US" baseline="-25000" dirty="0" err="1" smtClean="0"/>
              <a:t>p</a:t>
            </a:r>
            <a:r>
              <a:rPr lang="es-ES" dirty="0" smtClean="0"/>
              <a:t> </a:t>
            </a:r>
            <a:r>
              <a:rPr lang="es-ES" dirty="0" smtClean="0"/>
              <a:t>previamente </a:t>
            </a:r>
            <a:r>
              <a:rPr lang="es-ES" dirty="0" smtClean="0"/>
              <a:t>determinados</a:t>
            </a:r>
            <a:endParaRPr lang="en-US" baseline="-25000" dirty="0"/>
          </a:p>
        </p:txBody>
      </p:sp>
    </p:spTree>
    <p:extLst>
      <p:ext uri="{BB962C8B-B14F-4D97-AF65-F5344CB8AC3E}">
        <p14:creationId xmlns:p14="http://schemas.microsoft.com/office/powerpoint/2010/main" xmlns="" val="948543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s-ES" dirty="0" smtClean="0"/>
              <a:t>Sistemas </a:t>
            </a:r>
            <a:r>
              <a:rPr lang="es-ES" dirty="0" smtClean="0"/>
              <a:t>fotovoltaicos</a:t>
            </a:r>
            <a:br>
              <a:rPr lang="es-ES" dirty="0" smtClean="0"/>
            </a:br>
            <a:r>
              <a:rPr lang="es-ES" dirty="0" smtClean="0"/>
              <a:t>Comprende </a:t>
            </a:r>
            <a:r>
              <a:rPr lang="es-ES" dirty="0" smtClean="0"/>
              <a:t>sistemas FV conectados a la red con o sin acumulador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err="1" smtClean="0"/>
              <a:t>Principales</a:t>
            </a:r>
            <a:r>
              <a:rPr lang="en-US" dirty="0" smtClean="0"/>
              <a:t> </a:t>
            </a:r>
            <a:r>
              <a:rPr lang="en-US" dirty="0" err="1" smtClean="0"/>
              <a:t>características</a:t>
            </a:r>
            <a:r>
              <a:rPr lang="en-US" dirty="0" smtClean="0"/>
              <a:t> de los </a:t>
            </a:r>
            <a:r>
              <a:rPr lang="en-US" dirty="0" err="1" smtClean="0"/>
              <a:t>módulos</a:t>
            </a:r>
            <a:r>
              <a:rPr lang="en-US" dirty="0" smtClean="0"/>
              <a:t> e </a:t>
            </a:r>
            <a:r>
              <a:rPr lang="en-US" dirty="0" err="1" smtClean="0"/>
              <a:t>inversores</a:t>
            </a:r>
            <a:endParaRPr lang="en-US" dirty="0"/>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err="1" smtClean="0"/>
              <a:t>Módulos</a:t>
            </a:r>
            <a:r>
              <a:rPr lang="en-US" dirty="0" smtClean="0"/>
              <a:t> </a:t>
            </a:r>
            <a:r>
              <a:rPr lang="en-US" dirty="0" err="1" smtClean="0"/>
              <a:t>fotovoltaicos</a:t>
            </a:r>
            <a:endParaRPr lang="en-US" dirty="0"/>
          </a:p>
        </p:txBody>
      </p:sp>
      <p:pic>
        <p:nvPicPr>
          <p:cNvPr id="6" name="Picture 5"/>
          <p:cNvPicPr>
            <a:picLocks noChangeAspect="1"/>
          </p:cNvPicPr>
          <p:nvPr/>
        </p:nvPicPr>
        <p:blipFill>
          <a:blip r:embed="rId3" cstate="print"/>
          <a:stretch>
            <a:fillRect/>
          </a:stretch>
        </p:blipFill>
        <p:spPr>
          <a:xfrm>
            <a:off x="1450030" y="2805327"/>
            <a:ext cx="7200800" cy="3461406"/>
          </a:xfrm>
          <a:prstGeom prst="rect">
            <a:avLst/>
          </a:prstGeom>
        </p:spPr>
      </p:pic>
    </p:spTree>
    <p:extLst>
      <p:ext uri="{BB962C8B-B14F-4D97-AF65-F5344CB8AC3E}">
        <p14:creationId xmlns:p14="http://schemas.microsoft.com/office/powerpoint/2010/main" xmlns="" val="1056774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s-ES" dirty="0" smtClean="0"/>
              <a:t>Sistemas </a:t>
            </a:r>
            <a:r>
              <a:rPr lang="es-ES" dirty="0" smtClean="0"/>
              <a:t>fotovoltaicos</a:t>
            </a:r>
            <a:br>
              <a:rPr lang="es-ES" dirty="0" smtClean="0"/>
            </a:br>
            <a:r>
              <a:rPr lang="es-ES" dirty="0" smtClean="0"/>
              <a:t>Comprende </a:t>
            </a:r>
            <a:r>
              <a:rPr lang="es-ES" dirty="0" smtClean="0"/>
              <a:t>sistemas FV conectados a la red con o sin acumulador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err="1" smtClean="0"/>
              <a:t>Principales</a:t>
            </a:r>
            <a:r>
              <a:rPr lang="en-US" dirty="0" smtClean="0"/>
              <a:t> </a:t>
            </a:r>
            <a:r>
              <a:rPr lang="en-US" dirty="0" err="1" smtClean="0"/>
              <a:t>características</a:t>
            </a:r>
            <a:r>
              <a:rPr lang="en-US" dirty="0" smtClean="0"/>
              <a:t> </a:t>
            </a:r>
            <a:r>
              <a:rPr lang="en-US" dirty="0" smtClean="0"/>
              <a:t>de los </a:t>
            </a:r>
            <a:r>
              <a:rPr lang="en-US" dirty="0" err="1" smtClean="0"/>
              <a:t>módulos</a:t>
            </a:r>
            <a:r>
              <a:rPr lang="en-US" dirty="0" smtClean="0"/>
              <a:t> e </a:t>
            </a:r>
            <a:r>
              <a:rPr lang="en-US" dirty="0" err="1" smtClean="0"/>
              <a:t>inversores</a:t>
            </a:r>
            <a:endParaRPr lang="en-US" dirty="0"/>
          </a:p>
        </p:txBody>
      </p:sp>
      <p:sp>
        <p:nvSpPr>
          <p:cNvPr id="5" name="TextBox 4"/>
          <p:cNvSpPr txBox="1"/>
          <p:nvPr/>
        </p:nvSpPr>
        <p:spPr>
          <a:xfrm>
            <a:off x="755576" y="2420888"/>
            <a:ext cx="1440160" cy="646331"/>
          </a:xfrm>
          <a:prstGeom prst="rect">
            <a:avLst/>
          </a:prstGeom>
          <a:noFill/>
        </p:spPr>
        <p:txBody>
          <a:bodyPr wrap="square" rtlCol="0">
            <a:spAutoFit/>
          </a:bodyPr>
          <a:lstStyle/>
          <a:p>
            <a:r>
              <a:rPr lang="en-US" dirty="0" err="1" smtClean="0"/>
              <a:t>módulos</a:t>
            </a:r>
            <a:r>
              <a:rPr lang="en-US" dirty="0" smtClean="0"/>
              <a:t> </a:t>
            </a:r>
            <a:r>
              <a:rPr lang="en-US" dirty="0" err="1" smtClean="0"/>
              <a:t>fotovoltaicos</a:t>
            </a:r>
            <a:endParaRPr lang="en-US" dirty="0"/>
          </a:p>
        </p:txBody>
      </p:sp>
      <p:pic>
        <p:nvPicPr>
          <p:cNvPr id="2" name="Picture 1"/>
          <p:cNvPicPr>
            <a:picLocks noChangeAspect="1"/>
          </p:cNvPicPr>
          <p:nvPr/>
        </p:nvPicPr>
        <p:blipFill>
          <a:blip r:embed="rId3" cstate="print"/>
          <a:stretch>
            <a:fillRect/>
          </a:stretch>
        </p:blipFill>
        <p:spPr>
          <a:xfrm>
            <a:off x="2267744" y="2070140"/>
            <a:ext cx="5601039" cy="4095164"/>
          </a:xfrm>
          <a:prstGeom prst="rect">
            <a:avLst/>
          </a:prstGeom>
        </p:spPr>
      </p:pic>
    </p:spTree>
    <p:extLst>
      <p:ext uri="{BB962C8B-B14F-4D97-AF65-F5344CB8AC3E}">
        <p14:creationId xmlns:p14="http://schemas.microsoft.com/office/powerpoint/2010/main" xmlns="" val="1815608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s-ES" dirty="0" smtClean="0"/>
              <a:t>Sistemas </a:t>
            </a:r>
            <a:r>
              <a:rPr lang="es-ES" dirty="0" smtClean="0"/>
              <a:t>fotovoltaicos</a:t>
            </a:r>
            <a:br>
              <a:rPr lang="es-ES" dirty="0" smtClean="0"/>
            </a:br>
            <a:r>
              <a:rPr lang="es-ES" dirty="0" smtClean="0"/>
              <a:t>Comprende </a:t>
            </a:r>
            <a:r>
              <a:rPr lang="es-ES" dirty="0" smtClean="0"/>
              <a:t>sistemas FV conectados a la red con o sin acumulador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err="1" smtClean="0"/>
              <a:t>Principales</a:t>
            </a:r>
            <a:r>
              <a:rPr lang="en-US" dirty="0" smtClean="0"/>
              <a:t> </a:t>
            </a:r>
            <a:r>
              <a:rPr lang="en-US" dirty="0" err="1" smtClean="0"/>
              <a:t>características</a:t>
            </a:r>
            <a:r>
              <a:rPr lang="en-US" dirty="0" smtClean="0"/>
              <a:t> de los </a:t>
            </a:r>
            <a:r>
              <a:rPr lang="en-US" dirty="0" err="1" smtClean="0"/>
              <a:t>módulos</a:t>
            </a:r>
            <a:r>
              <a:rPr lang="en-US" dirty="0" smtClean="0"/>
              <a:t> e </a:t>
            </a:r>
            <a:r>
              <a:rPr lang="en-US" dirty="0" err="1" smtClean="0"/>
              <a:t>inversores</a:t>
            </a:r>
            <a:endParaRPr lang="en-US" dirty="0"/>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err="1" smtClean="0"/>
              <a:t>Módulos</a:t>
            </a:r>
            <a:r>
              <a:rPr lang="en-US" dirty="0" smtClean="0"/>
              <a:t> </a:t>
            </a:r>
            <a:r>
              <a:rPr lang="en-US" dirty="0" smtClean="0"/>
              <a:t>FV. </a:t>
            </a:r>
            <a:r>
              <a:rPr lang="en-US" dirty="0" err="1" smtClean="0"/>
              <a:t>Rasgos</a:t>
            </a:r>
            <a:r>
              <a:rPr lang="en-US" dirty="0" smtClean="0"/>
              <a:t> </a:t>
            </a:r>
            <a:r>
              <a:rPr lang="en-US" dirty="0" err="1" smtClean="0"/>
              <a:t>cualitativos</a:t>
            </a:r>
            <a:endParaRPr lang="en-US" dirty="0"/>
          </a:p>
        </p:txBody>
      </p:sp>
      <p:sp>
        <p:nvSpPr>
          <p:cNvPr id="6" name="TextBox 5"/>
          <p:cNvSpPr txBox="1"/>
          <p:nvPr/>
        </p:nvSpPr>
        <p:spPr>
          <a:xfrm>
            <a:off x="971600" y="3104998"/>
            <a:ext cx="7344816" cy="1200329"/>
          </a:xfrm>
          <a:prstGeom prst="rect">
            <a:avLst/>
          </a:prstGeom>
          <a:noFill/>
        </p:spPr>
        <p:txBody>
          <a:bodyPr wrap="square" rtlCol="0">
            <a:spAutoFit/>
          </a:bodyPr>
          <a:lstStyle/>
          <a:p>
            <a:pPr marL="285750" indent="-285750">
              <a:buFont typeface="Arial" panose="020B0604020202020204" pitchFamily="34" charset="0"/>
              <a:buChar char="•"/>
            </a:pPr>
            <a:r>
              <a:rPr lang="es-ES" dirty="0" smtClean="0"/>
              <a:t>Eficiencia </a:t>
            </a:r>
            <a:r>
              <a:rPr lang="es-ES" dirty="0" smtClean="0"/>
              <a:t>(alta o baja)</a:t>
            </a:r>
          </a:p>
          <a:p>
            <a:pPr marL="285750" indent="-285750">
              <a:buFont typeface="Arial" panose="020B0604020202020204" pitchFamily="34" charset="0"/>
              <a:buChar char="•"/>
            </a:pPr>
            <a:r>
              <a:rPr lang="es-ES" dirty="0" smtClean="0"/>
              <a:t>Resistente a PID</a:t>
            </a:r>
          </a:p>
          <a:p>
            <a:pPr marL="285750" indent="-285750">
              <a:buFont typeface="Arial" panose="020B0604020202020204" pitchFamily="34" charset="0"/>
              <a:buChar char="•"/>
            </a:pPr>
            <a:r>
              <a:rPr lang="es-ES" dirty="0" smtClean="0"/>
              <a:t>Certificaciones y normas</a:t>
            </a:r>
          </a:p>
          <a:p>
            <a:pPr marL="285750" indent="-285750">
              <a:buFont typeface="Arial" panose="020B0604020202020204" pitchFamily="34" charset="0"/>
              <a:buChar char="•"/>
            </a:pPr>
            <a:r>
              <a:rPr lang="es-ES" dirty="0" smtClean="0"/>
              <a:t>Garantía</a:t>
            </a:r>
            <a:endParaRPr lang="en-US" dirty="0"/>
          </a:p>
        </p:txBody>
      </p:sp>
    </p:spTree>
    <p:extLst>
      <p:ext uri="{BB962C8B-B14F-4D97-AF65-F5344CB8AC3E}">
        <p14:creationId xmlns:p14="http://schemas.microsoft.com/office/powerpoint/2010/main" xmlns="" val="2893835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err="1" smtClean="0"/>
              <a:t>Objetivos</a:t>
            </a:r>
            <a:r>
              <a:rPr lang="en-US" b="1" dirty="0" smtClean="0"/>
              <a:t> del </a:t>
            </a:r>
            <a:r>
              <a:rPr lang="en-US" b="1" dirty="0" err="1" smtClean="0"/>
              <a:t>módulo</a:t>
            </a:r>
            <a:endParaRPr lang="el-GR" b="1" dirty="0"/>
          </a:p>
        </p:txBody>
      </p:sp>
      <p:sp>
        <p:nvSpPr>
          <p:cNvPr id="9" name="Content Placeholder 8"/>
          <p:cNvSpPr>
            <a:spLocks noGrp="1"/>
          </p:cNvSpPr>
          <p:nvPr>
            <p:ph idx="1"/>
          </p:nvPr>
        </p:nvSpPr>
        <p:spPr>
          <a:xfrm>
            <a:off x="261758" y="1628774"/>
            <a:ext cx="8280000" cy="4248225"/>
          </a:xfrm>
        </p:spPr>
        <p:txBody>
          <a:bodyPr>
            <a:noAutofit/>
          </a:bodyPr>
          <a:lstStyle/>
          <a:p>
            <a:pPr marL="0" indent="0" algn="just">
              <a:buNone/>
            </a:pPr>
            <a:endParaRPr lang="en-US" dirty="0">
              <a:latin typeface="+mj-lt"/>
              <a:cs typeface="Arial" pitchFamily="34" charset="0"/>
            </a:endParaRPr>
          </a:p>
          <a:p>
            <a:pPr marL="0" indent="0" algn="just">
              <a:buNone/>
            </a:pPr>
            <a:r>
              <a:rPr lang="es-ES" dirty="0" smtClean="0">
                <a:latin typeface="+mj-lt"/>
                <a:cs typeface="Arial" pitchFamily="34" charset="0"/>
              </a:rPr>
              <a:t>Al </a:t>
            </a:r>
            <a:r>
              <a:rPr lang="es-ES" dirty="0" smtClean="0">
                <a:latin typeface="+mj-lt"/>
                <a:cs typeface="Arial" pitchFamily="34" charset="0"/>
              </a:rPr>
              <a:t>final de esta unidad podrás </a:t>
            </a:r>
            <a:r>
              <a:rPr lang="es-ES" dirty="0" smtClean="0">
                <a:latin typeface="+mj-lt"/>
                <a:cs typeface="Arial" pitchFamily="34" charset="0"/>
              </a:rPr>
              <a:t>:</a:t>
            </a:r>
            <a:endParaRPr lang="en-US" dirty="0">
              <a:latin typeface="+mj-lt"/>
              <a:cs typeface="Arial" pitchFamily="34" charset="0"/>
            </a:endParaRPr>
          </a:p>
          <a:p>
            <a:pPr marL="0" indent="0" algn="just">
              <a:buNone/>
            </a:pPr>
            <a:endParaRPr lang="en-US" sz="1600" dirty="0">
              <a:latin typeface="Arial" pitchFamily="34" charset="0"/>
              <a:cs typeface="Arial" pitchFamily="34" charset="0"/>
            </a:endParaRPr>
          </a:p>
          <a:p>
            <a:pPr lvl="1">
              <a:buFont typeface="+mj-lt"/>
              <a:buAutoNum type="arabicPeriod"/>
            </a:pPr>
            <a:r>
              <a:rPr lang="es-ES" b="1" dirty="0" smtClean="0"/>
              <a:t>comprender </a:t>
            </a:r>
            <a:r>
              <a:rPr lang="es-ES" b="1" dirty="0" smtClean="0"/>
              <a:t>la necesidad de almacenamiento en sistemas fotovoltaicos conectados a la red </a:t>
            </a:r>
          </a:p>
          <a:p>
            <a:pPr lvl="1">
              <a:buFont typeface="+mj-lt"/>
              <a:buAutoNum type="arabicPeriod"/>
            </a:pPr>
            <a:r>
              <a:rPr lang="es-ES" b="1" dirty="0" smtClean="0"/>
              <a:t>entender el tamaño de la batería en sistemas conectados a la red</a:t>
            </a:r>
          </a:p>
          <a:p>
            <a:pPr lvl="1">
              <a:buFont typeface="+mj-lt"/>
              <a:buAutoNum type="arabicPeriod"/>
            </a:pPr>
            <a:r>
              <a:rPr lang="es-ES" b="1" dirty="0" smtClean="0"/>
              <a:t>comprender el dimensionamiento de los paneles fotovoltaicos en los sistemas conectados a la red</a:t>
            </a:r>
          </a:p>
          <a:p>
            <a:pPr lvl="1">
              <a:buFont typeface="+mj-lt"/>
              <a:buAutoNum type="arabicPeriod"/>
            </a:pPr>
            <a:r>
              <a:rPr lang="es-ES" b="1" dirty="0" smtClean="0"/>
              <a:t>conocer las principales características de los módulos fotovoltaicos y los inversores</a:t>
            </a:r>
          </a:p>
          <a:p>
            <a:pPr lvl="1">
              <a:buFont typeface="+mj-lt"/>
              <a:buAutoNum type="arabicPeriod"/>
            </a:pPr>
            <a:r>
              <a:rPr lang="es-ES" b="1" dirty="0" smtClean="0"/>
              <a:t>ser capaz de configurar un sistema FV conectado a la red</a:t>
            </a:r>
            <a:endParaRPr lang="en-US" b="1" dirty="0"/>
          </a:p>
        </p:txBody>
      </p:sp>
    </p:spTree>
    <p:extLst>
      <p:ext uri="{BB962C8B-B14F-4D97-AF65-F5344CB8AC3E}">
        <p14:creationId xmlns:p14="http://schemas.microsoft.com/office/powerpoint/2010/main" xmlns="" val="2920574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s-ES" dirty="0" smtClean="0"/>
              <a:t>Sistemas </a:t>
            </a:r>
            <a:r>
              <a:rPr lang="es-ES" dirty="0" smtClean="0"/>
              <a:t>fotovoltaicos</a:t>
            </a:r>
            <a:br>
              <a:rPr lang="es-ES" dirty="0" smtClean="0"/>
            </a:br>
            <a:r>
              <a:rPr lang="es-ES" dirty="0" smtClean="0"/>
              <a:t>Comprende </a:t>
            </a:r>
            <a:r>
              <a:rPr lang="es-ES" dirty="0" smtClean="0"/>
              <a:t>sistemas FV conectados a la red con o sin acumulador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err="1" smtClean="0"/>
              <a:t>Principales</a:t>
            </a:r>
            <a:r>
              <a:rPr lang="en-US" dirty="0" smtClean="0"/>
              <a:t> </a:t>
            </a:r>
            <a:r>
              <a:rPr lang="en-US" dirty="0" err="1" smtClean="0"/>
              <a:t>características</a:t>
            </a:r>
            <a:r>
              <a:rPr lang="en-US" dirty="0" smtClean="0"/>
              <a:t> </a:t>
            </a:r>
            <a:r>
              <a:rPr lang="en-US" dirty="0" smtClean="0"/>
              <a:t>de los </a:t>
            </a:r>
            <a:r>
              <a:rPr lang="en-US" dirty="0" err="1" smtClean="0"/>
              <a:t>módulos</a:t>
            </a:r>
            <a:r>
              <a:rPr lang="en-US" dirty="0" smtClean="0"/>
              <a:t> e </a:t>
            </a:r>
            <a:r>
              <a:rPr lang="en-US" dirty="0" err="1" smtClean="0"/>
              <a:t>inversores</a:t>
            </a:r>
            <a:endParaRPr lang="en-US" dirty="0"/>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err="1" smtClean="0"/>
              <a:t>inversores</a:t>
            </a:r>
            <a:r>
              <a:rPr lang="en-US" dirty="0" smtClean="0"/>
              <a:t> </a:t>
            </a:r>
            <a:r>
              <a:rPr lang="en-US" dirty="0" err="1" smtClean="0"/>
              <a:t>fotovoltaicos</a:t>
            </a:r>
            <a:endParaRPr lang="en-US" dirty="0"/>
          </a:p>
        </p:txBody>
      </p:sp>
      <p:sp>
        <p:nvSpPr>
          <p:cNvPr id="6" name="TextBox 5"/>
          <p:cNvSpPr txBox="1"/>
          <p:nvPr/>
        </p:nvSpPr>
        <p:spPr>
          <a:xfrm>
            <a:off x="971600" y="2790220"/>
            <a:ext cx="7344816" cy="3416320"/>
          </a:xfrm>
          <a:prstGeom prst="rect">
            <a:avLst/>
          </a:prstGeom>
          <a:noFill/>
        </p:spPr>
        <p:txBody>
          <a:bodyPr wrap="square" rtlCol="0">
            <a:spAutoFit/>
          </a:bodyPr>
          <a:lstStyle/>
          <a:p>
            <a:pPr marL="285750" indent="-285750">
              <a:buFont typeface="Arial" panose="020B0604020202020204" pitchFamily="34" charset="0"/>
              <a:buChar char="•"/>
            </a:pPr>
            <a:r>
              <a:rPr lang="es-ES" dirty="0" smtClean="0"/>
              <a:t>Potencia </a:t>
            </a:r>
            <a:r>
              <a:rPr lang="es-ES" dirty="0" smtClean="0"/>
              <a:t>nominal de CA</a:t>
            </a:r>
          </a:p>
          <a:p>
            <a:pPr marL="285750" indent="-285750">
              <a:buFont typeface="Arial" panose="020B0604020202020204" pitchFamily="34" charset="0"/>
              <a:buChar char="•"/>
            </a:pPr>
            <a:r>
              <a:rPr lang="es-ES" dirty="0" smtClean="0"/>
              <a:t>Tensión nominal de entrada</a:t>
            </a:r>
          </a:p>
          <a:p>
            <a:pPr marL="285750" indent="-285750">
              <a:buFont typeface="Arial" panose="020B0604020202020204" pitchFamily="34" charset="0"/>
              <a:buChar char="•"/>
            </a:pPr>
            <a:r>
              <a:rPr lang="es-ES" dirty="0" smtClean="0"/>
              <a:t>Rango de tensión MPP</a:t>
            </a:r>
          </a:p>
          <a:p>
            <a:pPr marL="285750" indent="-285750">
              <a:buFont typeface="Arial" panose="020B0604020202020204" pitchFamily="34" charset="0"/>
              <a:buChar char="•"/>
            </a:pPr>
            <a:r>
              <a:rPr lang="es-ES" dirty="0" smtClean="0"/>
              <a:t>Tensión máxima de entrada</a:t>
            </a:r>
          </a:p>
          <a:p>
            <a:pPr marL="285750" indent="-285750">
              <a:buFont typeface="Arial" panose="020B0604020202020204" pitchFamily="34" charset="0"/>
              <a:buChar char="•"/>
            </a:pPr>
            <a:r>
              <a:rPr lang="es-ES" dirty="0" smtClean="0"/>
              <a:t>Corriente máxima de entrada</a:t>
            </a:r>
          </a:p>
          <a:p>
            <a:pPr marL="285750" indent="-285750">
              <a:buFont typeface="Arial" panose="020B0604020202020204" pitchFamily="34" charset="0"/>
              <a:buChar char="•"/>
            </a:pPr>
            <a:r>
              <a:rPr lang="es-ES" dirty="0" smtClean="0"/>
              <a:t>Número de MPPT </a:t>
            </a:r>
          </a:p>
          <a:p>
            <a:pPr marL="285750" indent="-285750">
              <a:buFont typeface="Arial" panose="020B0604020202020204" pitchFamily="34" charset="0"/>
              <a:buChar char="•"/>
            </a:pPr>
            <a:r>
              <a:rPr lang="es-ES" dirty="0" smtClean="0"/>
              <a:t>Eficiencia máxima</a:t>
            </a:r>
          </a:p>
          <a:p>
            <a:pPr marL="285750" indent="-285750">
              <a:buFont typeface="Arial" panose="020B0604020202020204" pitchFamily="34" charset="0"/>
              <a:buChar char="•"/>
            </a:pPr>
            <a:r>
              <a:rPr lang="es-ES" dirty="0" smtClean="0"/>
              <a:t>Eficiencia europea</a:t>
            </a:r>
          </a:p>
          <a:p>
            <a:pPr marL="285750" indent="-285750">
              <a:buFont typeface="Arial" panose="020B0604020202020204" pitchFamily="34" charset="0"/>
              <a:buChar char="•"/>
            </a:pPr>
            <a:r>
              <a:rPr lang="es-ES" dirty="0" smtClean="0"/>
              <a:t>Topología del inversor</a:t>
            </a:r>
          </a:p>
          <a:p>
            <a:pPr marL="285750" indent="-285750">
              <a:buFont typeface="Arial" panose="020B0604020202020204" pitchFamily="34" charset="0"/>
              <a:buChar char="•"/>
            </a:pPr>
            <a:r>
              <a:rPr lang="es-ES" dirty="0" smtClean="0"/>
              <a:t>Certificados y cumplimiento de normas</a:t>
            </a:r>
          </a:p>
          <a:p>
            <a:pPr marL="285750" indent="-285750">
              <a:buFont typeface="Arial" panose="020B0604020202020204" pitchFamily="34" charset="0"/>
              <a:buChar char="•"/>
            </a:pPr>
            <a:r>
              <a:rPr lang="es-ES" dirty="0" smtClean="0"/>
              <a:t>Interfaces</a:t>
            </a:r>
          </a:p>
          <a:p>
            <a:pPr marL="285750" indent="-285750">
              <a:buFont typeface="Arial" panose="020B0604020202020204" pitchFamily="34" charset="0"/>
              <a:buChar char="•"/>
            </a:pPr>
            <a:r>
              <a:rPr lang="es-ES" dirty="0" smtClean="0"/>
              <a:t>Garantía</a:t>
            </a:r>
            <a:endParaRPr lang="en-US" dirty="0"/>
          </a:p>
        </p:txBody>
      </p:sp>
    </p:spTree>
    <p:extLst>
      <p:ext uri="{BB962C8B-B14F-4D97-AF65-F5344CB8AC3E}">
        <p14:creationId xmlns:p14="http://schemas.microsoft.com/office/powerpoint/2010/main" xmlns="" val="3657638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s-ES" dirty="0" smtClean="0"/>
              <a:t>Sistemas </a:t>
            </a:r>
            <a:r>
              <a:rPr lang="es-ES" dirty="0" smtClean="0"/>
              <a:t>fotovoltaicos</a:t>
            </a:r>
            <a:br>
              <a:rPr lang="es-ES" dirty="0" smtClean="0"/>
            </a:br>
            <a:r>
              <a:rPr lang="es-ES" dirty="0" smtClean="0"/>
              <a:t>Comprende </a:t>
            </a:r>
            <a:r>
              <a:rPr lang="es-ES" dirty="0" smtClean="0"/>
              <a:t>sistemas FV conectados a la red con o sin acumulador de baterías</a:t>
            </a:r>
            <a:endParaRPr lang="el-GR" dirty="0"/>
          </a:p>
        </p:txBody>
      </p:sp>
      <p:sp>
        <p:nvSpPr>
          <p:cNvPr id="4" name="TextBox 3"/>
          <p:cNvSpPr txBox="1"/>
          <p:nvPr/>
        </p:nvSpPr>
        <p:spPr>
          <a:xfrm>
            <a:off x="1187624" y="1700808"/>
            <a:ext cx="6912768" cy="646331"/>
          </a:xfrm>
          <a:prstGeom prst="rect">
            <a:avLst/>
          </a:prstGeom>
          <a:noFill/>
        </p:spPr>
        <p:txBody>
          <a:bodyPr wrap="square" rtlCol="0">
            <a:spAutoFit/>
          </a:bodyPr>
          <a:lstStyle/>
          <a:p>
            <a:r>
              <a:rPr lang="es-ES" dirty="0" smtClean="0"/>
              <a:t>Configuración </a:t>
            </a:r>
            <a:r>
              <a:rPr lang="es-ES" dirty="0" smtClean="0"/>
              <a:t>de sistemas fotovoltaicos conectados a la red con o sin acumulador de baterías</a:t>
            </a:r>
            <a:endParaRPr lang="en-US" dirty="0"/>
          </a:p>
        </p:txBody>
      </p:sp>
      <p:sp>
        <p:nvSpPr>
          <p:cNvPr id="5" name="TextBox 4"/>
          <p:cNvSpPr txBox="1"/>
          <p:nvPr/>
        </p:nvSpPr>
        <p:spPr>
          <a:xfrm>
            <a:off x="1187624" y="2852936"/>
            <a:ext cx="6912768" cy="25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S" dirty="0" smtClean="0"/>
              <a:t>Módulos </a:t>
            </a:r>
            <a:r>
              <a:rPr lang="es-ES" dirty="0" smtClean="0"/>
              <a:t>FV: Número de módulos en serie y en paralelo</a:t>
            </a:r>
          </a:p>
          <a:p>
            <a:pPr marL="285750" indent="-285750">
              <a:lnSpc>
                <a:spcPct val="150000"/>
              </a:lnSpc>
              <a:buFont typeface="Arial" panose="020B0604020202020204" pitchFamily="34" charset="0"/>
              <a:buChar char="•"/>
            </a:pPr>
            <a:r>
              <a:rPr lang="es-ES" dirty="0" smtClean="0"/>
              <a:t>Módulos FV: Orientación y ángulo de inclinación</a:t>
            </a:r>
          </a:p>
          <a:p>
            <a:pPr marL="285750" indent="-285750">
              <a:lnSpc>
                <a:spcPct val="150000"/>
              </a:lnSpc>
              <a:buFont typeface="Arial" panose="020B0604020202020204" pitchFamily="34" charset="0"/>
              <a:buChar char="•"/>
            </a:pPr>
            <a:r>
              <a:rPr lang="es-ES" dirty="0" smtClean="0"/>
              <a:t>Módulos FV: Montaje en bastidor o empotrado, distancia entre hileras</a:t>
            </a:r>
          </a:p>
          <a:p>
            <a:pPr marL="285750" indent="-285750">
              <a:lnSpc>
                <a:spcPct val="150000"/>
              </a:lnSpc>
              <a:buFont typeface="Arial" panose="020B0604020202020204" pitchFamily="34" charset="0"/>
              <a:buChar char="•"/>
            </a:pPr>
            <a:r>
              <a:rPr lang="es-ES" dirty="0" smtClean="0"/>
              <a:t>Inversor: configuración de varios parámetros</a:t>
            </a:r>
          </a:p>
          <a:p>
            <a:pPr marL="285750" indent="-285750">
              <a:lnSpc>
                <a:spcPct val="150000"/>
              </a:lnSpc>
              <a:buFont typeface="Arial" panose="020B0604020202020204" pitchFamily="34" charset="0"/>
              <a:buChar char="•"/>
            </a:pPr>
            <a:r>
              <a:rPr lang="es-ES" dirty="0" smtClean="0"/>
              <a:t>Batería: tipo de batería, capacidad, DOD</a:t>
            </a:r>
            <a:endParaRPr lang="en-US" dirty="0"/>
          </a:p>
        </p:txBody>
      </p:sp>
    </p:spTree>
    <p:extLst>
      <p:ext uri="{BB962C8B-B14F-4D97-AF65-F5344CB8AC3E}">
        <p14:creationId xmlns:p14="http://schemas.microsoft.com/office/powerpoint/2010/main" xmlns="" val="3039027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err="1" smtClean="0"/>
              <a:t>Objetivos</a:t>
            </a:r>
            <a:r>
              <a:rPr lang="en-US" b="1" dirty="0" smtClean="0"/>
              <a:t> del </a:t>
            </a:r>
            <a:r>
              <a:rPr lang="en-US" b="1" dirty="0" err="1" smtClean="0"/>
              <a:t>módulo</a:t>
            </a:r>
            <a:endParaRPr lang="el-GR" b="1" dirty="0"/>
          </a:p>
        </p:txBody>
      </p:sp>
      <p:sp>
        <p:nvSpPr>
          <p:cNvPr id="9" name="Content Placeholder 8"/>
          <p:cNvSpPr>
            <a:spLocks noGrp="1"/>
          </p:cNvSpPr>
          <p:nvPr>
            <p:ph idx="1"/>
          </p:nvPr>
        </p:nvSpPr>
        <p:spPr>
          <a:xfrm>
            <a:off x="261758" y="1628774"/>
            <a:ext cx="8280000" cy="4248225"/>
          </a:xfrm>
        </p:spPr>
        <p:txBody>
          <a:bodyPr>
            <a:noAutofit/>
          </a:bodyPr>
          <a:lstStyle/>
          <a:p>
            <a:pPr marL="0" indent="0" algn="just">
              <a:buNone/>
            </a:pPr>
            <a:endParaRPr lang="en-US" dirty="0">
              <a:latin typeface="+mj-lt"/>
              <a:cs typeface="Arial" pitchFamily="34" charset="0"/>
            </a:endParaRPr>
          </a:p>
          <a:p>
            <a:pPr marL="0" indent="0" algn="just">
              <a:buNone/>
            </a:pPr>
            <a:r>
              <a:rPr lang="es-ES" dirty="0" smtClean="0">
                <a:latin typeface="+mj-lt"/>
                <a:cs typeface="Arial" pitchFamily="34" charset="0"/>
              </a:rPr>
              <a:t>Ya </a:t>
            </a:r>
            <a:r>
              <a:rPr lang="es-ES" dirty="0" smtClean="0">
                <a:latin typeface="+mj-lt"/>
                <a:cs typeface="Arial" pitchFamily="34" charset="0"/>
              </a:rPr>
              <a:t>ha completado el módulo 2.1 "Comprender las instalaciones fotovoltaicas conectadas a la red con o sin </a:t>
            </a:r>
            <a:r>
              <a:rPr lang="es-ES" dirty="0" smtClean="0">
                <a:latin typeface="+mj-lt"/>
                <a:cs typeface="Arial" pitchFamily="34" charset="0"/>
              </a:rPr>
              <a:t>acumulador</a:t>
            </a:r>
            <a:r>
              <a:rPr lang="es-ES" dirty="0" smtClean="0">
                <a:latin typeface="+mj-lt"/>
                <a:cs typeface="Arial" pitchFamily="34" charset="0"/>
              </a:rPr>
              <a:t>" y </a:t>
            </a:r>
            <a:r>
              <a:rPr lang="es-ES" dirty="0" smtClean="0">
                <a:latin typeface="+mj-lt"/>
                <a:cs typeface="Arial" pitchFamily="34" charset="0"/>
              </a:rPr>
              <a:t>puede:</a:t>
            </a:r>
            <a:endParaRPr lang="en-US" dirty="0">
              <a:latin typeface="+mj-lt"/>
              <a:cs typeface="Arial" pitchFamily="34" charset="0"/>
            </a:endParaRPr>
          </a:p>
          <a:p>
            <a:pPr marL="0" indent="0" algn="just">
              <a:buNone/>
            </a:pPr>
            <a:endParaRPr lang="en-US" sz="1600" dirty="0">
              <a:latin typeface="Arial" pitchFamily="34" charset="0"/>
              <a:cs typeface="Arial" pitchFamily="34" charset="0"/>
            </a:endParaRPr>
          </a:p>
          <a:p>
            <a:pPr lvl="1">
              <a:buFont typeface="+mj-lt"/>
              <a:buAutoNum type="arabicPeriod"/>
            </a:pPr>
            <a:r>
              <a:rPr lang="es-ES" b="1" dirty="0" smtClean="0"/>
              <a:t>comprender </a:t>
            </a:r>
            <a:r>
              <a:rPr lang="es-ES" b="1" dirty="0" smtClean="0"/>
              <a:t>la necesidad de almacenamiento en sistemas fotovoltaicos conectados a la red </a:t>
            </a:r>
          </a:p>
          <a:p>
            <a:pPr lvl="1">
              <a:buFont typeface="+mj-lt"/>
              <a:buAutoNum type="arabicPeriod"/>
            </a:pPr>
            <a:r>
              <a:rPr lang="es-ES" b="1" dirty="0" smtClean="0"/>
              <a:t>entender el tamaño de la batería en sistemas conectados a la red</a:t>
            </a:r>
          </a:p>
          <a:p>
            <a:pPr lvl="1">
              <a:buFont typeface="+mj-lt"/>
              <a:buAutoNum type="arabicPeriod"/>
            </a:pPr>
            <a:r>
              <a:rPr lang="es-ES" b="1" dirty="0" smtClean="0"/>
              <a:t>comprender el dimensionamiento de los paneles fotovoltaicos en los sistemas conectados a la red</a:t>
            </a:r>
          </a:p>
          <a:p>
            <a:pPr lvl="1">
              <a:buFont typeface="+mj-lt"/>
              <a:buAutoNum type="arabicPeriod"/>
            </a:pPr>
            <a:r>
              <a:rPr lang="es-ES" b="1" dirty="0" smtClean="0"/>
              <a:t>conocer las principales características de los módulos fotovoltaicos y los inversores</a:t>
            </a:r>
          </a:p>
          <a:p>
            <a:pPr lvl="1">
              <a:buFont typeface="+mj-lt"/>
              <a:buAutoNum type="arabicPeriod"/>
            </a:pPr>
            <a:r>
              <a:rPr lang="es-ES" b="1" dirty="0" smtClean="0"/>
              <a:t>ser capaz de configurar un sistema FV conectado a la red</a:t>
            </a:r>
          </a:p>
          <a:p>
            <a:pPr lvl="1">
              <a:buFont typeface="+mj-lt"/>
              <a:buAutoNum type="arabicPeriod"/>
            </a:pPr>
            <a:endParaRPr lang="en-US" b="1" dirty="0"/>
          </a:p>
        </p:txBody>
      </p:sp>
    </p:spTree>
    <p:extLst>
      <p:ext uri="{BB962C8B-B14F-4D97-AF65-F5344CB8AC3E}">
        <p14:creationId xmlns:p14="http://schemas.microsoft.com/office/powerpoint/2010/main" xmlns="" val="2807497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63888" y="1988840"/>
            <a:ext cx="5472608" cy="1470025"/>
          </a:xfrm>
        </p:spPr>
        <p:txBody>
          <a:bodyPr/>
          <a:lstStyle/>
          <a:p>
            <a:r>
              <a:rPr lang="en-US" dirty="0" smtClean="0"/>
              <a:t>Gracias </a:t>
            </a:r>
            <a:r>
              <a:rPr lang="en-US" dirty="0" err="1" smtClean="0"/>
              <a:t>por</a:t>
            </a:r>
            <a:r>
              <a:rPr lang="en-US" dirty="0" smtClean="0"/>
              <a:t> </a:t>
            </a:r>
            <a:r>
              <a:rPr lang="en-US" dirty="0" err="1" smtClean="0"/>
              <a:t>su</a:t>
            </a:r>
            <a:r>
              <a:rPr lang="en-US" dirty="0" smtClean="0"/>
              <a:t> </a:t>
            </a:r>
            <a:r>
              <a:rPr lang="en-US" dirty="0" err="1" smtClean="0"/>
              <a:t>atención</a:t>
            </a:r>
            <a:endParaRPr lang="el-GR" dirty="0"/>
          </a:p>
        </p:txBody>
      </p:sp>
    </p:spTree>
    <p:extLst>
      <p:ext uri="{BB962C8B-B14F-4D97-AF65-F5344CB8AC3E}">
        <p14:creationId xmlns:p14="http://schemas.microsoft.com/office/powerpoint/2010/main" xmlns="" val="129220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Si</a:t>
            </a:r>
            <a:r>
              <a:rPr lang="es-ES" dirty="0" err="1" smtClean="0"/>
              <a:t>stemas</a:t>
            </a:r>
            <a:r>
              <a:rPr lang="es-ES" dirty="0" smtClean="0"/>
              <a:t> fotovoltaicos</a:t>
            </a:r>
            <a:br>
              <a:rPr lang="es-ES" dirty="0" smtClean="0"/>
            </a:br>
            <a:r>
              <a:rPr lang="es-ES" dirty="0" smtClean="0"/>
              <a:t>Comprende </a:t>
            </a:r>
            <a:r>
              <a:rPr lang="es-ES" dirty="0" smtClean="0"/>
              <a:t>sistemas FV conectados a la red con o sin acumulador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s-ES" dirty="0" smtClean="0"/>
              <a:t>Almacenamiento de baterías en sistemas conectados a la </a:t>
            </a:r>
            <a:r>
              <a:rPr lang="es-ES" dirty="0" smtClean="0"/>
              <a:t>red</a:t>
            </a:r>
            <a:endParaRPr lang="en-US" dirty="0"/>
          </a:p>
        </p:txBody>
      </p:sp>
      <p:sp>
        <p:nvSpPr>
          <p:cNvPr id="5" name="TextBox 4"/>
          <p:cNvSpPr txBox="1"/>
          <p:nvPr/>
        </p:nvSpPr>
        <p:spPr>
          <a:xfrm>
            <a:off x="1154967" y="2996952"/>
            <a:ext cx="7344816" cy="21698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S" dirty="0" smtClean="0"/>
              <a:t>Apoyar </a:t>
            </a:r>
            <a:r>
              <a:rPr lang="es-ES" dirty="0" smtClean="0"/>
              <a:t>y mejorar los sistemas de apoyo al autoconsumo</a:t>
            </a:r>
          </a:p>
          <a:p>
            <a:pPr marL="285750" indent="-285750">
              <a:lnSpc>
                <a:spcPct val="150000"/>
              </a:lnSpc>
              <a:buFont typeface="Arial" panose="020B0604020202020204" pitchFamily="34" charset="0"/>
              <a:buChar char="•"/>
            </a:pPr>
            <a:r>
              <a:rPr lang="es-ES" dirty="0" smtClean="0"/>
              <a:t>Aumentar el nivel de seguridad energética</a:t>
            </a:r>
          </a:p>
          <a:p>
            <a:pPr marL="285750" indent="-285750">
              <a:lnSpc>
                <a:spcPct val="150000"/>
              </a:lnSpc>
              <a:buFont typeface="Arial" panose="020B0604020202020204" pitchFamily="34" charset="0"/>
              <a:buChar char="•"/>
            </a:pPr>
            <a:r>
              <a:rPr lang="es-ES" dirty="0" smtClean="0"/>
              <a:t>Un sistema de almacenamiento de baterías puede actuar como respaldo</a:t>
            </a:r>
          </a:p>
          <a:p>
            <a:pPr marL="285750" indent="-285750">
              <a:lnSpc>
                <a:spcPct val="150000"/>
              </a:lnSpc>
              <a:buFont typeface="Arial" panose="020B0604020202020204" pitchFamily="34" charset="0"/>
              <a:buChar char="•"/>
            </a:pPr>
            <a:r>
              <a:rPr lang="es-ES" dirty="0" smtClean="0"/>
              <a:t>Cargas de potencia CC</a:t>
            </a:r>
          </a:p>
          <a:p>
            <a:pPr marL="285750" indent="-285750">
              <a:lnSpc>
                <a:spcPct val="150000"/>
              </a:lnSpc>
              <a:buFont typeface="Arial" panose="020B0604020202020204" pitchFamily="34" charset="0"/>
              <a:buChar char="•"/>
            </a:pPr>
            <a:r>
              <a:rPr lang="es-ES" dirty="0" smtClean="0"/>
              <a:t>Cargas críticas de potencia </a:t>
            </a:r>
            <a:r>
              <a:rPr lang="es-ES" dirty="0" smtClean="0"/>
              <a:t>(CC </a:t>
            </a:r>
            <a:r>
              <a:rPr lang="es-ES" dirty="0" smtClean="0"/>
              <a:t>o </a:t>
            </a:r>
            <a:r>
              <a:rPr lang="es-ES" dirty="0" smtClean="0"/>
              <a:t>CA)</a:t>
            </a:r>
            <a:endParaRPr lang="en-US" dirty="0"/>
          </a:p>
        </p:txBody>
      </p:sp>
    </p:spTree>
    <p:extLst>
      <p:ext uri="{BB962C8B-B14F-4D97-AF65-F5344CB8AC3E}">
        <p14:creationId xmlns:p14="http://schemas.microsoft.com/office/powerpoint/2010/main" xmlns="" val="3284759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s-ES" dirty="0" smtClean="0"/>
              <a:t>Sistemas fotovoltaicos</a:t>
            </a:r>
            <a:br>
              <a:rPr lang="es-ES" dirty="0" smtClean="0"/>
            </a:br>
            <a:r>
              <a:rPr lang="es-ES" dirty="0" smtClean="0"/>
              <a:t>Comprende </a:t>
            </a:r>
            <a:r>
              <a:rPr lang="es-ES" dirty="0" smtClean="0"/>
              <a:t>sistemas FV conectados a la red con o sin acumulador de baterías</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s-ES" dirty="0" smtClean="0"/>
              <a:t>Almacenamiento de baterías en sistemas conectados a la </a:t>
            </a:r>
            <a:r>
              <a:rPr lang="es-ES" dirty="0" smtClean="0"/>
              <a:t>red</a:t>
            </a:r>
            <a:endParaRPr lang="en-US" dirty="0"/>
          </a:p>
        </p:txBody>
      </p:sp>
      <p:sp>
        <p:nvSpPr>
          <p:cNvPr id="5" name="TextBox 4"/>
          <p:cNvSpPr txBox="1"/>
          <p:nvPr/>
        </p:nvSpPr>
        <p:spPr>
          <a:xfrm>
            <a:off x="755576" y="2420888"/>
            <a:ext cx="7344816" cy="646331"/>
          </a:xfrm>
          <a:prstGeom prst="rect">
            <a:avLst/>
          </a:prstGeom>
          <a:noFill/>
        </p:spPr>
        <p:txBody>
          <a:bodyPr wrap="square" rtlCol="0">
            <a:spAutoFit/>
          </a:bodyPr>
          <a:lstStyle/>
          <a:p>
            <a:r>
              <a:rPr lang="es-ES" dirty="0" smtClean="0"/>
              <a:t>Un sistema de almacenamiento de baterías en un sistema FV conectado a la red </a:t>
            </a:r>
            <a:r>
              <a:rPr lang="es-ES" dirty="0" smtClean="0"/>
              <a:t>requiere</a:t>
            </a:r>
            <a:endParaRPr lang="en-US" dirty="0"/>
          </a:p>
        </p:txBody>
      </p:sp>
      <p:sp>
        <p:nvSpPr>
          <p:cNvPr id="2" name="TextBox 1"/>
          <p:cNvSpPr txBox="1"/>
          <p:nvPr/>
        </p:nvSpPr>
        <p:spPr>
          <a:xfrm>
            <a:off x="1187624" y="3212976"/>
            <a:ext cx="6696744" cy="258532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s-ES" dirty="0" smtClean="0"/>
              <a:t>Cargas </a:t>
            </a:r>
            <a:endParaRPr lang="es-ES" dirty="0" smtClean="0"/>
          </a:p>
          <a:p>
            <a:pPr marL="285750" indent="-285750">
              <a:lnSpc>
                <a:spcPct val="150000"/>
              </a:lnSpc>
              <a:buFont typeface="Wingdings" panose="05000000000000000000" pitchFamily="2" charset="2"/>
              <a:buChar char="Ø"/>
            </a:pPr>
            <a:r>
              <a:rPr lang="es-ES" dirty="0" smtClean="0"/>
              <a:t>Conexión a la red</a:t>
            </a:r>
          </a:p>
          <a:p>
            <a:pPr marL="285750" indent="-285750">
              <a:lnSpc>
                <a:spcPct val="150000"/>
              </a:lnSpc>
              <a:buFont typeface="Wingdings" panose="05000000000000000000" pitchFamily="2" charset="2"/>
              <a:buChar char="Ø"/>
            </a:pPr>
            <a:r>
              <a:rPr lang="es-ES" dirty="0" smtClean="0"/>
              <a:t>Módulos fotovoltaicos</a:t>
            </a:r>
          </a:p>
          <a:p>
            <a:pPr marL="285750" indent="-285750">
              <a:lnSpc>
                <a:spcPct val="150000"/>
              </a:lnSpc>
              <a:buFont typeface="Wingdings" panose="05000000000000000000" pitchFamily="2" charset="2"/>
              <a:buChar char="Ø"/>
            </a:pPr>
            <a:r>
              <a:rPr lang="es-ES" dirty="0" smtClean="0"/>
              <a:t>Células de batería</a:t>
            </a:r>
          </a:p>
          <a:p>
            <a:pPr marL="285750" indent="-285750">
              <a:lnSpc>
                <a:spcPct val="150000"/>
              </a:lnSpc>
              <a:buFont typeface="Wingdings" panose="05000000000000000000" pitchFamily="2" charset="2"/>
              <a:buChar char="Ø"/>
            </a:pPr>
            <a:r>
              <a:rPr lang="es-ES" dirty="0" smtClean="0"/>
              <a:t>Cargador de batería</a:t>
            </a:r>
          </a:p>
          <a:p>
            <a:pPr marL="285750" indent="-285750">
              <a:lnSpc>
                <a:spcPct val="150000"/>
              </a:lnSpc>
              <a:buFont typeface="Wingdings" panose="05000000000000000000" pitchFamily="2" charset="2"/>
              <a:buChar char="Ø"/>
            </a:pPr>
            <a:r>
              <a:rPr lang="es-ES" dirty="0" smtClean="0"/>
              <a:t>Inversor</a:t>
            </a:r>
            <a:endParaRPr lang="en-US" dirty="0"/>
          </a:p>
        </p:txBody>
      </p:sp>
    </p:spTree>
    <p:extLst>
      <p:ext uri="{BB962C8B-B14F-4D97-AF65-F5344CB8AC3E}">
        <p14:creationId xmlns:p14="http://schemas.microsoft.com/office/powerpoint/2010/main" xmlns="" val="1505658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s-ES" dirty="0" smtClean="0"/>
              <a:t>Sistemas </a:t>
            </a:r>
            <a:r>
              <a:rPr lang="es-ES" dirty="0" smtClean="0"/>
              <a:t>fotovoltaicos</a:t>
            </a:r>
            <a:br>
              <a:rPr lang="es-ES" dirty="0" smtClean="0"/>
            </a:br>
            <a:r>
              <a:rPr lang="es-ES" dirty="0" smtClean="0"/>
              <a:t>Comprende </a:t>
            </a:r>
            <a:r>
              <a:rPr lang="es-ES" dirty="0" smtClean="0"/>
              <a:t>sistemas FV conectados a la red con o sin acumulador de </a:t>
            </a:r>
            <a:r>
              <a:rPr lang="es-ES" dirty="0" smtClean="0"/>
              <a:t>baterías</a:t>
            </a:r>
            <a:endParaRPr lang="el-GR" dirty="0"/>
          </a:p>
        </p:txBody>
      </p:sp>
      <p:sp>
        <p:nvSpPr>
          <p:cNvPr id="9" name="Rectangle 8"/>
          <p:cNvSpPr/>
          <p:nvPr/>
        </p:nvSpPr>
        <p:spPr>
          <a:xfrm>
            <a:off x="500034" y="1500174"/>
            <a:ext cx="8072494" cy="4801314"/>
          </a:xfrm>
          <a:prstGeom prst="rect">
            <a:avLst/>
          </a:prstGeom>
        </p:spPr>
        <p:txBody>
          <a:bodyPr wrap="square">
            <a:spAutoFit/>
          </a:bodyPr>
          <a:lstStyle/>
          <a:p>
            <a:pPr algn="just"/>
            <a:r>
              <a:rPr lang="es-ES" sz="1700" dirty="0" smtClean="0"/>
              <a:t>Existen </a:t>
            </a:r>
            <a:r>
              <a:rPr lang="es-ES" sz="1700" dirty="0" smtClean="0"/>
              <a:t>dos formas principales de integrar una batería en un sistema fotovoltaico conectado a la red: acoplándola en el lado de CC del sistema o en el lado de CA.</a:t>
            </a:r>
          </a:p>
          <a:p>
            <a:pPr algn="just"/>
            <a:endParaRPr lang="es-ES" sz="1700" dirty="0" smtClean="0"/>
          </a:p>
          <a:p>
            <a:pPr algn="just"/>
            <a:r>
              <a:rPr lang="es-ES" sz="1700" dirty="0" smtClean="0"/>
              <a:t>En el </a:t>
            </a:r>
            <a:r>
              <a:rPr lang="es-ES" sz="1700" b="1" dirty="0" smtClean="0"/>
              <a:t>acoplamiento de CA</a:t>
            </a:r>
            <a:r>
              <a:rPr lang="es-ES" sz="1700" dirty="0" smtClean="0"/>
              <a:t>, un inversor convierte directamente la CC en CA, y el sistema y la batería comparten una sola interconexión o tienen dos puntos de interconexión separados.</a:t>
            </a:r>
          </a:p>
          <a:p>
            <a:pPr algn="just"/>
            <a:endParaRPr lang="es-ES" sz="1700" dirty="0" smtClean="0"/>
          </a:p>
          <a:p>
            <a:pPr algn="just"/>
            <a:r>
              <a:rPr lang="es-ES" sz="1700" dirty="0" smtClean="0"/>
              <a:t>Los sistemas acoplados de CA se instalan comúnmente como un reequipamiento de un sistema existente. En estos casos, es importante que el instalador se asegure de que los inversores fotovoltaicos existentes son compatibles con el nuevo equipo que se está instalando. Del mismo modo, el nuevo inversor/cargador acoplado de CA debe comprobarse para garantizar su compatibilidad con los inversores FV existentes. Cuando un diseño acoplado a la CA presenta un relé de aislamiento en la alimentación de red (para permitir el funcionamiento sin conexión a la red), el inversor FV existente seguirá "viendo" una alimentación eléctrica durante un corte de suministro eléctrico.</a:t>
            </a:r>
          </a:p>
          <a:p>
            <a:pPr algn="just"/>
            <a:endParaRPr lang="es-ES" sz="1700" dirty="0" smtClean="0"/>
          </a:p>
          <a:p>
            <a:pPr algn="just"/>
            <a:r>
              <a:rPr lang="es-ES" sz="1700" dirty="0" smtClean="0"/>
              <a:t>En la arquitectura de </a:t>
            </a:r>
            <a:r>
              <a:rPr lang="es-ES" sz="1700" b="1" dirty="0" smtClean="0"/>
              <a:t>acoplamiento de CC</a:t>
            </a:r>
            <a:r>
              <a:rPr lang="es-ES" sz="1700" dirty="0" smtClean="0"/>
              <a:t>, la batería y el sistema comparten una interconexión, que no es opcional, a diferencia del enfoque de acoplamiento de CA. </a:t>
            </a:r>
            <a:endParaRPr lang="el-GR" sz="1700" dirty="0"/>
          </a:p>
        </p:txBody>
      </p:sp>
    </p:spTree>
    <p:extLst>
      <p:ext uri="{BB962C8B-B14F-4D97-AF65-F5344CB8AC3E}">
        <p14:creationId xmlns:p14="http://schemas.microsoft.com/office/powerpoint/2010/main" xmlns="" val="386961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s-ES" dirty="0" smtClean="0"/>
              <a:t>Sistemas </a:t>
            </a:r>
            <a:r>
              <a:rPr lang="es-ES" dirty="0" smtClean="0"/>
              <a:t>fotovoltaicos</a:t>
            </a:r>
            <a:br>
              <a:rPr lang="es-ES" dirty="0" smtClean="0"/>
            </a:br>
            <a:r>
              <a:rPr lang="es-ES" dirty="0" smtClean="0"/>
              <a:t>Comprende </a:t>
            </a:r>
            <a:r>
              <a:rPr lang="es-ES" dirty="0" smtClean="0"/>
              <a:t>sistemas FV conectados a la red con o sin acumulador de </a:t>
            </a:r>
            <a:r>
              <a:rPr lang="es-ES" dirty="0" smtClean="0"/>
              <a:t>baterías</a:t>
            </a:r>
            <a:endParaRPr lang="el-GR" dirty="0"/>
          </a:p>
        </p:txBody>
      </p:sp>
      <p:pic>
        <p:nvPicPr>
          <p:cNvPr id="4" name="Picture 2"/>
          <p:cNvPicPr>
            <a:picLocks noChangeAspect="1" noChangeArrowheads="1"/>
          </p:cNvPicPr>
          <p:nvPr/>
        </p:nvPicPr>
        <p:blipFill>
          <a:blip r:embed="rId3" cstate="print"/>
          <a:srcRect/>
          <a:stretch>
            <a:fillRect/>
          </a:stretch>
        </p:blipFill>
        <p:spPr bwMode="auto">
          <a:xfrm>
            <a:off x="1714480" y="1528770"/>
            <a:ext cx="5859701" cy="4757750"/>
          </a:xfrm>
          <a:prstGeom prst="rect">
            <a:avLst/>
          </a:prstGeom>
          <a:noFill/>
          <a:ln w="9525">
            <a:noFill/>
            <a:miter lim="800000"/>
            <a:headEnd/>
            <a:tailEnd/>
          </a:ln>
          <a:effectLst/>
        </p:spPr>
      </p:pic>
    </p:spTree>
    <p:extLst>
      <p:ext uri="{BB962C8B-B14F-4D97-AF65-F5344CB8AC3E}">
        <p14:creationId xmlns:p14="http://schemas.microsoft.com/office/powerpoint/2010/main" xmlns="" val="3869616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s-ES" dirty="0" smtClean="0"/>
              <a:t>Sistemas </a:t>
            </a:r>
            <a:r>
              <a:rPr lang="es-ES" dirty="0" smtClean="0"/>
              <a:t>fotovoltaicos</a:t>
            </a:r>
            <a:br>
              <a:rPr lang="es-ES" dirty="0" smtClean="0"/>
            </a:br>
            <a:r>
              <a:rPr lang="es-ES" dirty="0" smtClean="0"/>
              <a:t>Comprende </a:t>
            </a:r>
            <a:r>
              <a:rPr lang="es-ES" dirty="0" smtClean="0"/>
              <a:t>sistemas FV conectados a la red con o sin acumulador de </a:t>
            </a:r>
            <a:r>
              <a:rPr lang="es-ES" dirty="0" smtClean="0"/>
              <a:t>baterías</a:t>
            </a:r>
            <a:endParaRPr lang="el-GR" dirty="0"/>
          </a:p>
        </p:txBody>
      </p:sp>
      <p:sp>
        <p:nvSpPr>
          <p:cNvPr id="5" name="TextBox 4"/>
          <p:cNvSpPr txBox="1"/>
          <p:nvPr/>
        </p:nvSpPr>
        <p:spPr>
          <a:xfrm>
            <a:off x="755576" y="1643050"/>
            <a:ext cx="7344816" cy="369332"/>
          </a:xfrm>
          <a:prstGeom prst="rect">
            <a:avLst/>
          </a:prstGeom>
          <a:noFill/>
        </p:spPr>
        <p:txBody>
          <a:bodyPr wrap="square" rtlCol="0">
            <a:spAutoFit/>
          </a:bodyPr>
          <a:lstStyle/>
          <a:p>
            <a:r>
              <a:rPr lang="es-ES" dirty="0" smtClean="0"/>
              <a:t>Un </a:t>
            </a:r>
            <a:r>
              <a:rPr lang="es-ES" dirty="0" smtClean="0"/>
              <a:t>sistema de almacenamiento de baterías en el lado de CC </a:t>
            </a:r>
            <a:r>
              <a:rPr lang="en-US" dirty="0" smtClean="0"/>
              <a:t> </a:t>
            </a:r>
            <a:endParaRPr lang="en-US" dirty="0"/>
          </a:p>
        </p:txBody>
      </p:sp>
      <p:pic>
        <p:nvPicPr>
          <p:cNvPr id="49154" name="Picture 2" descr="http://www.windandsun.co.uk/media/727937/DC-Coupled-Solar-PV-Battery-Storage-System-Schematic.png"/>
          <p:cNvPicPr>
            <a:picLocks noChangeAspect="1" noChangeArrowheads="1"/>
          </p:cNvPicPr>
          <p:nvPr/>
        </p:nvPicPr>
        <p:blipFill>
          <a:blip r:embed="rId3" cstate="print"/>
          <a:srcRect/>
          <a:stretch>
            <a:fillRect/>
          </a:stretch>
        </p:blipFill>
        <p:spPr bwMode="auto">
          <a:xfrm>
            <a:off x="0" y="2357430"/>
            <a:ext cx="8929718" cy="3232559"/>
          </a:xfrm>
          <a:prstGeom prst="rect">
            <a:avLst/>
          </a:prstGeom>
          <a:noFill/>
        </p:spPr>
      </p:pic>
    </p:spTree>
    <p:extLst>
      <p:ext uri="{BB962C8B-B14F-4D97-AF65-F5344CB8AC3E}">
        <p14:creationId xmlns:p14="http://schemas.microsoft.com/office/powerpoint/2010/main" xmlns="" val="386961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s-ES" dirty="0" smtClean="0"/>
              <a:t>Sistemas </a:t>
            </a:r>
            <a:r>
              <a:rPr lang="es-ES" dirty="0" smtClean="0"/>
              <a:t>fotovoltaicos</a:t>
            </a:r>
            <a:br>
              <a:rPr lang="es-ES" dirty="0" smtClean="0"/>
            </a:br>
            <a:r>
              <a:rPr lang="es-ES" dirty="0" smtClean="0"/>
              <a:t>Comprende </a:t>
            </a:r>
            <a:r>
              <a:rPr lang="es-ES" dirty="0" smtClean="0"/>
              <a:t>sistemas FV conectados a la red con o sin acumulador de </a:t>
            </a:r>
            <a:r>
              <a:rPr lang="es-ES" dirty="0" smtClean="0"/>
              <a:t>baterías</a:t>
            </a:r>
            <a:endParaRPr lang="el-GR" dirty="0"/>
          </a:p>
        </p:txBody>
      </p:sp>
      <p:sp>
        <p:nvSpPr>
          <p:cNvPr id="5" name="TextBox 4"/>
          <p:cNvSpPr txBox="1"/>
          <p:nvPr/>
        </p:nvSpPr>
        <p:spPr>
          <a:xfrm>
            <a:off x="755576" y="1571612"/>
            <a:ext cx="7344816" cy="369332"/>
          </a:xfrm>
          <a:prstGeom prst="rect">
            <a:avLst/>
          </a:prstGeom>
          <a:noFill/>
        </p:spPr>
        <p:txBody>
          <a:bodyPr wrap="square" rtlCol="0">
            <a:spAutoFit/>
          </a:bodyPr>
          <a:lstStyle/>
          <a:p>
            <a:r>
              <a:rPr lang="es-ES" dirty="0" smtClean="0"/>
              <a:t>Un </a:t>
            </a:r>
            <a:r>
              <a:rPr lang="es-ES" dirty="0" smtClean="0"/>
              <a:t>sistema de almacenamiento de baterías en el lado CA </a:t>
            </a:r>
            <a:r>
              <a:rPr lang="en-US" dirty="0" smtClean="0"/>
              <a:t> </a:t>
            </a:r>
            <a:endParaRPr lang="en-US" dirty="0"/>
          </a:p>
        </p:txBody>
      </p:sp>
      <p:pic>
        <p:nvPicPr>
          <p:cNvPr id="33796" name="Picture 4" descr="http://www.windandsun.co.uk/media/727939/AC-Coupled-Solar-PV-Battery-Storage-System-Schematic-02.png"/>
          <p:cNvPicPr>
            <a:picLocks noChangeAspect="1" noChangeArrowheads="1"/>
          </p:cNvPicPr>
          <p:nvPr/>
        </p:nvPicPr>
        <p:blipFill>
          <a:blip r:embed="rId3" cstate="print"/>
          <a:srcRect/>
          <a:stretch>
            <a:fillRect/>
          </a:stretch>
        </p:blipFill>
        <p:spPr bwMode="auto">
          <a:xfrm>
            <a:off x="690570" y="2071678"/>
            <a:ext cx="7667644" cy="3948837"/>
          </a:xfrm>
          <a:prstGeom prst="rect">
            <a:avLst/>
          </a:prstGeom>
          <a:noFill/>
        </p:spPr>
      </p:pic>
    </p:spTree>
    <p:extLst>
      <p:ext uri="{BB962C8B-B14F-4D97-AF65-F5344CB8AC3E}">
        <p14:creationId xmlns:p14="http://schemas.microsoft.com/office/powerpoint/2010/main" xmlns="" val="653203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07704" y="0"/>
            <a:ext cx="6707088" cy="1124744"/>
          </a:xfrm>
        </p:spPr>
        <p:txBody>
          <a:bodyPr>
            <a:normAutofit fontScale="90000"/>
          </a:bodyPr>
          <a:lstStyle/>
          <a:p>
            <a:r>
              <a:rPr lang="es-ES" dirty="0" smtClean="0"/>
              <a:t>Sistemas </a:t>
            </a:r>
            <a:r>
              <a:rPr lang="es-ES" dirty="0" smtClean="0"/>
              <a:t>fotovoltaicos</a:t>
            </a:r>
            <a:br>
              <a:rPr lang="es-ES" dirty="0" smtClean="0"/>
            </a:br>
            <a:r>
              <a:rPr lang="es-ES" dirty="0" smtClean="0"/>
              <a:t>Comprende </a:t>
            </a:r>
            <a:r>
              <a:rPr lang="es-ES" dirty="0" smtClean="0"/>
              <a:t>sistemas FV conectados a la red con o sin acumulador de </a:t>
            </a:r>
            <a:r>
              <a:rPr lang="es-ES" dirty="0" smtClean="0"/>
              <a:t>baterías</a:t>
            </a:r>
            <a:endParaRPr lang="el-GR" dirty="0"/>
          </a:p>
        </p:txBody>
      </p:sp>
      <p:sp>
        <p:nvSpPr>
          <p:cNvPr id="5" name="TextBox 4"/>
          <p:cNvSpPr txBox="1"/>
          <p:nvPr/>
        </p:nvSpPr>
        <p:spPr>
          <a:xfrm>
            <a:off x="323528" y="1412776"/>
            <a:ext cx="8568952" cy="646331"/>
          </a:xfrm>
          <a:prstGeom prst="rect">
            <a:avLst/>
          </a:prstGeom>
          <a:noFill/>
        </p:spPr>
        <p:txBody>
          <a:bodyPr wrap="square" rtlCol="0">
            <a:spAutoFit/>
          </a:bodyPr>
          <a:lstStyle/>
          <a:p>
            <a:r>
              <a:rPr lang="es-ES" dirty="0" smtClean="0"/>
              <a:t>Un </a:t>
            </a:r>
            <a:r>
              <a:rPr lang="es-ES" dirty="0" smtClean="0"/>
              <a:t>sistema de almacenamiento de baterías en el lado CA que incluye </a:t>
            </a:r>
            <a:r>
              <a:rPr lang="es-ES" dirty="0" smtClean="0"/>
              <a:t>COPIA DE SEGURIDAD </a:t>
            </a:r>
            <a:r>
              <a:rPr lang="en-US" dirty="0" smtClean="0"/>
              <a:t> </a:t>
            </a:r>
            <a:endParaRPr lang="en-US" dirty="0"/>
          </a:p>
        </p:txBody>
      </p:sp>
      <p:pic>
        <p:nvPicPr>
          <p:cNvPr id="31746" name="Picture 2" descr="http://www.windandsun.co.uk/media/727940/AC-Coupled-Solar-PV-Battery-Storage-System-with-Back-Up-Schematic.png"/>
          <p:cNvPicPr>
            <a:picLocks noChangeAspect="1" noChangeArrowheads="1"/>
          </p:cNvPicPr>
          <p:nvPr/>
        </p:nvPicPr>
        <p:blipFill>
          <a:blip r:embed="rId3" cstate="print"/>
          <a:srcRect/>
          <a:stretch>
            <a:fillRect/>
          </a:stretch>
        </p:blipFill>
        <p:spPr bwMode="auto">
          <a:xfrm>
            <a:off x="428596" y="2071678"/>
            <a:ext cx="8215370" cy="4230916"/>
          </a:xfrm>
          <a:prstGeom prst="rect">
            <a:avLst/>
          </a:prstGeom>
          <a:noFill/>
        </p:spPr>
      </p:pic>
    </p:spTree>
    <p:extLst>
      <p:ext uri="{BB962C8B-B14F-4D97-AF65-F5344CB8AC3E}">
        <p14:creationId xmlns:p14="http://schemas.microsoft.com/office/powerpoint/2010/main" xmlns="" val="230659359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1686</TotalTime>
  <Words>4375</Words>
  <Application>Microsoft Office PowerPoint</Application>
  <PresentationFormat>Presentación en pantalla (4:3)</PresentationFormat>
  <Paragraphs>488</Paragraphs>
  <Slides>23</Slides>
  <Notes>21</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2_Office Theme</vt:lpstr>
      <vt:lpstr>MÓDULO 2: SISTEMAS FOTOVOLTAICOS</vt:lpstr>
      <vt:lpstr>Objetivos del módulo</vt:lpstr>
      <vt:lpstr>Sistemas fotovoltaicos Comprende sistemas FV conectados a la red con o sin acumulador de baterías</vt:lpstr>
      <vt:lpstr>Sistemas fotovoltaicos Comprende sistemas FV conectados a la red con o sin acumulador de baterías</vt:lpstr>
      <vt:lpstr>Sistemas fotovoltaicos Comprende sistemas FV conectados a la red con o sin acumulador de baterías</vt:lpstr>
      <vt:lpstr>Sistemas fotovoltaicos Comprende sistemas FV conectados a la red con o sin acumulador de baterías</vt:lpstr>
      <vt:lpstr>Sistemas fotovoltaicos Comprende sistemas FV conectados a la red con o sin acumulador de baterías</vt:lpstr>
      <vt:lpstr>Sistemas fotovoltaicos Comprende sistemas FV conectados a la red con o sin acumulador de baterías</vt:lpstr>
      <vt:lpstr>Sistemas fotovoltaicos Comprende sistemas FV conectados a la red con o sin acumulador de baterías</vt:lpstr>
      <vt:lpstr>Sistemas fotovoltaicos Comprende sistemas FV conectados a la red con o sin acumulador de baterías</vt:lpstr>
      <vt:lpstr>Sistemas fotovoltaicos Comprende sistemas FV conectados a la red con o sin acumulador de baterías</vt:lpstr>
      <vt:lpstr>Sistemas fotovoltaicos Comprende sistemas FV conectados a la red con o sin acumulador de baterías</vt:lpstr>
      <vt:lpstr>Sistemas fotovoltaicos Comprende sistemas FV conectados a la red con o sin acumulador de baterías</vt:lpstr>
      <vt:lpstr>Sistemas fotovoltaicos Comprende sistemas FV conectados a la red con o sin acumulador de baterías</vt:lpstr>
      <vt:lpstr>Sistemas fotovoltaicos Comprende sistemas FV conectados a la red con o sin acumulador de baterías</vt:lpstr>
      <vt:lpstr>Sistemas fotovoltaicos Comprende sistemas FV conectados a la red con o sin acumulador de baterías</vt:lpstr>
      <vt:lpstr>Sistemas fotovoltaicos Comprende sistemas FV conectados a la red con o sin acumulador de baterías</vt:lpstr>
      <vt:lpstr>Sistemas fotovoltaicos Comprende sistemas FV conectados a la red con o sin acumulador de baterías</vt:lpstr>
      <vt:lpstr>Sistemas fotovoltaicos Comprende sistemas FV conectados a la red con o sin acumulador de baterías</vt:lpstr>
      <vt:lpstr>Sistemas fotovoltaicos Comprende sistemas FV conectados a la red con o sin acumulador de baterías</vt:lpstr>
      <vt:lpstr>Sistemas fotovoltaicos Comprende sistemas FV conectados a la red con o sin acumulador de baterías</vt:lpstr>
      <vt:lpstr>Objetivos del módulo</vt:lpstr>
      <vt:lpstr>Gracias por su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Lidia Romeo Prego</cp:lastModifiedBy>
  <cp:revision>139</cp:revision>
  <dcterms:created xsi:type="dcterms:W3CDTF">2017-12-11T10:59:29Z</dcterms:created>
  <dcterms:modified xsi:type="dcterms:W3CDTF">2019-08-05T08:16:14Z</dcterms:modified>
</cp:coreProperties>
</file>