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comments/comment2.xml" ContentType="application/vnd.openxmlformats-officedocument.presentationml.comments+xml"/>
  <Override PartName="/ppt/notesSlides/notesSlide33.xml" ContentType="application/vnd.openxmlformats-officedocument.presentationml.notesSlide+xml"/>
  <Override PartName="/ppt/comments/comment3.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4.xml" ContentType="application/vnd.openxmlformats-officedocument.presentationml.comments+xml"/>
  <Override PartName="/ppt/notesSlides/notesSlide36.xml" ContentType="application/vnd.openxmlformats-officedocument.presentationml.notesSlide+xml"/>
  <Override PartName="/ppt/comments/comment5.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6.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7.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0"/>
  </p:notesMasterIdLst>
  <p:sldIdLst>
    <p:sldId id="256" r:id="rId2"/>
    <p:sldId id="257" r:id="rId3"/>
    <p:sldId id="298" r:id="rId4"/>
    <p:sldId id="350" r:id="rId5"/>
    <p:sldId id="258" r:id="rId6"/>
    <p:sldId id="351" r:id="rId7"/>
    <p:sldId id="405" r:id="rId8"/>
    <p:sldId id="261" r:id="rId9"/>
    <p:sldId id="266" r:id="rId10"/>
    <p:sldId id="267" r:id="rId11"/>
    <p:sldId id="262" r:id="rId12"/>
    <p:sldId id="352" r:id="rId13"/>
    <p:sldId id="438" r:id="rId14"/>
    <p:sldId id="439" r:id="rId15"/>
    <p:sldId id="265" r:id="rId16"/>
    <p:sldId id="407" r:id="rId17"/>
    <p:sldId id="408" r:id="rId18"/>
    <p:sldId id="353" r:id="rId19"/>
    <p:sldId id="437" r:id="rId20"/>
    <p:sldId id="354" r:id="rId21"/>
    <p:sldId id="300" r:id="rId22"/>
    <p:sldId id="273" r:id="rId23"/>
    <p:sldId id="355" r:id="rId24"/>
    <p:sldId id="356" r:id="rId25"/>
    <p:sldId id="357" r:id="rId26"/>
    <p:sldId id="358" r:id="rId27"/>
    <p:sldId id="364" r:id="rId28"/>
    <p:sldId id="362" r:id="rId29"/>
    <p:sldId id="363" r:id="rId30"/>
    <p:sldId id="359" r:id="rId31"/>
    <p:sldId id="360" r:id="rId32"/>
    <p:sldId id="361" r:id="rId33"/>
    <p:sldId id="366" r:id="rId34"/>
    <p:sldId id="367" r:id="rId35"/>
    <p:sldId id="368" r:id="rId36"/>
    <p:sldId id="369" r:id="rId37"/>
    <p:sldId id="370" r:id="rId38"/>
    <p:sldId id="272" r:id="rId39"/>
    <p:sldId id="371" r:id="rId40"/>
    <p:sldId id="372" r:id="rId41"/>
    <p:sldId id="373" r:id="rId42"/>
    <p:sldId id="374" r:id="rId43"/>
    <p:sldId id="375" r:id="rId44"/>
    <p:sldId id="376" r:id="rId45"/>
    <p:sldId id="377" r:id="rId46"/>
    <p:sldId id="378" r:id="rId47"/>
    <p:sldId id="379" r:id="rId48"/>
    <p:sldId id="380" r:id="rId49"/>
    <p:sldId id="381" r:id="rId50"/>
    <p:sldId id="382" r:id="rId51"/>
    <p:sldId id="383" r:id="rId52"/>
    <p:sldId id="404" r:id="rId53"/>
    <p:sldId id="385" r:id="rId54"/>
    <p:sldId id="386" r:id="rId55"/>
    <p:sldId id="387" r:id="rId56"/>
    <p:sldId id="388" r:id="rId57"/>
    <p:sldId id="389" r:id="rId58"/>
    <p:sldId id="395" r:id="rId59"/>
    <p:sldId id="396" r:id="rId60"/>
    <p:sldId id="397" r:id="rId61"/>
    <p:sldId id="390" r:id="rId62"/>
    <p:sldId id="391" r:id="rId63"/>
    <p:sldId id="393" r:id="rId64"/>
    <p:sldId id="392" r:id="rId65"/>
    <p:sldId id="394" r:id="rId66"/>
    <p:sldId id="384" r:id="rId67"/>
    <p:sldId id="398" r:id="rId68"/>
    <p:sldId id="399" r:id="rId69"/>
    <p:sldId id="400" r:id="rId70"/>
    <p:sldId id="401" r:id="rId71"/>
    <p:sldId id="402" r:id="rId72"/>
    <p:sldId id="403" r:id="rId73"/>
    <p:sldId id="343" r:id="rId74"/>
    <p:sldId id="344" r:id="rId75"/>
    <p:sldId id="316" r:id="rId76"/>
    <p:sldId id="317" r:id="rId77"/>
    <p:sldId id="313" r:id="rId78"/>
    <p:sldId id="435" r:id="rId79"/>
    <p:sldId id="436" r:id="rId80"/>
    <p:sldId id="320" r:id="rId81"/>
    <p:sldId id="409" r:id="rId82"/>
    <p:sldId id="410" r:id="rId83"/>
    <p:sldId id="411" r:id="rId84"/>
    <p:sldId id="412" r:id="rId85"/>
    <p:sldId id="413" r:id="rId86"/>
    <p:sldId id="414" r:id="rId87"/>
    <p:sldId id="415" r:id="rId88"/>
    <p:sldId id="416" r:id="rId89"/>
    <p:sldId id="417" r:id="rId90"/>
    <p:sldId id="418" r:id="rId91"/>
    <p:sldId id="419" r:id="rId92"/>
    <p:sldId id="420" r:id="rId93"/>
    <p:sldId id="421" r:id="rId94"/>
    <p:sldId id="426" r:id="rId95"/>
    <p:sldId id="423" r:id="rId96"/>
    <p:sldId id="424" r:id="rId97"/>
    <p:sldId id="425" r:id="rId98"/>
    <p:sldId id="427" r:id="rId99"/>
    <p:sldId id="428" r:id="rId100"/>
    <p:sldId id="429" r:id="rId101"/>
    <p:sldId id="430" r:id="rId102"/>
    <p:sldId id="431" r:id="rId103"/>
    <p:sldId id="432" r:id="rId104"/>
    <p:sldId id="433" r:id="rId105"/>
    <p:sldId id="434" r:id="rId106"/>
    <p:sldId id="340" r:id="rId107"/>
    <p:sldId id="259" r:id="rId108"/>
    <p:sldId id="260" r:id="rId109"/>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Krückenmeier" initials="CK" lastIdx="13" clrIdx="0">
    <p:extLst>
      <p:ext uri="{19B8F6BF-5375-455C-9EA6-DF929625EA0E}">
        <p15:presenceInfo xmlns:p15="http://schemas.microsoft.com/office/powerpoint/2012/main" userId="S-1-5-21-4016306522-585153816-2923391097-13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E9EDF4"/>
    <a:srgbClr val="4F81BD"/>
    <a:srgbClr val="A6A6A6"/>
    <a:srgbClr val="C3C3C3"/>
    <a:srgbClr val="D66F2A"/>
    <a:srgbClr val="E5762F"/>
    <a:srgbClr val="843C0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1" autoAdjust="0"/>
    <p:restoredTop sz="96357" autoAdjust="0"/>
  </p:normalViewPr>
  <p:slideViewPr>
    <p:cSldViewPr snapToGrid="0">
      <p:cViewPr varScale="1">
        <p:scale>
          <a:sx n="51" d="100"/>
          <a:sy n="51" d="100"/>
        </p:scale>
        <p:origin x="44" y="3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14T12:40:55.054" idx="3">
    <p:pos x="10" y="10"/>
    <p:text>Billete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2-14T12:41:04.727" idx="5">
    <p:pos x="10" y="10"/>
    <p:text>Edificar</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2-14T12:41:09.713" idx="6">
    <p:pos x="10" y="10"/>
    <p:text>Edificar</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2-14T13:53:09.690" idx="7">
    <p:pos x="10" y="10"/>
    <p:text>Edificar</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2-14T14:09:14.278" idx="8">
    <p:pos x="10" y="10"/>
    <p:text>Edificar</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2-14T14:29:54.635" idx="10">
    <p:pos x="36" y="114"/>
    <p:text>Billete</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12-19T13:51:58.939" idx="12">
    <p:pos x="38" y="32"/>
    <p:text>Corrección e imágenes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1" y="0"/>
            <a:ext cx="2945659" cy="496332"/>
          </a:xfrm>
          <a:prstGeom prst="rect">
            <a:avLst/>
          </a:prstGeom>
        </p:spPr>
        <p:txBody>
          <a:bodyPr vert="horz" lIns="91285" tIns="45642" rIns="91285" bIns="45642"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285" tIns="45642" rIns="91285" bIns="45642" rtlCol="0"/>
          <a:lstStyle>
            <a:lvl1pPr algn="r">
              <a:defRPr sz="1200"/>
            </a:lvl1pPr>
          </a:lstStyle>
          <a:p>
            <a:fld id="{E62C10A0-F87B-4BFF-AD3A-8310E448460F}" type="datetimeFigureOut">
              <a:rPr lang="el-GR" smtClean="0"/>
              <a:t>8/8/2019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85" tIns="45642" rIns="91285" bIns="45642"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285" tIns="45642" rIns="91285" bIns="45642" rtlCol="0">
            <a:normAutofit/>
          </a:bodyPr>
          <a:lstStyle/>
          <a:p>
            <a:pPr lvl="0"/>
            <a:r>
              <a:rPr lang="el-GR"/>
              <a:t>Kλικ για επεξεργασία επεξεργασία των στυλ του υποδείγματος</a:t>
            </a:r>
          </a:p>
          <a:p>
            <a:pPr lvl="1"/>
            <a:r>
              <a:rPr lang="el-GR"/>
              <a:t>επιπέδου DIFUNDE LA PALABRA-</a:t>
            </a:r>
          </a:p>
          <a:p>
            <a:pPr lvl="2"/>
            <a:r>
              <a:rPr lang="el-GR"/>
              <a:t>Τρίτου επιπέδου</a:t>
            </a:r>
          </a:p>
          <a:p>
            <a:pPr lvl="3"/>
            <a:r>
              <a:rPr lang="el-GR"/>
              <a:t>επιπέδου DIFUNDE LA PALABRA-</a:t>
            </a:r>
          </a:p>
          <a:p>
            <a:pPr lvl="4"/>
            <a:r>
              <a:rPr lang="el-GR"/>
              <a:t>Πέμπτου επιπέδου</a:t>
            </a:r>
          </a:p>
        </p:txBody>
      </p:sp>
      <p:sp>
        <p:nvSpPr>
          <p:cNvPr id="6" name="5 - Θέση υποσέλιδου"/>
          <p:cNvSpPr>
            <a:spLocks noGrp="1"/>
          </p:cNvSpPr>
          <p:nvPr>
            <p:ph type="ftr" sz="quarter" idx="4"/>
          </p:nvPr>
        </p:nvSpPr>
        <p:spPr>
          <a:xfrm>
            <a:off x="1" y="9428584"/>
            <a:ext cx="2945659" cy="496332"/>
          </a:xfrm>
          <a:prstGeom prst="rect">
            <a:avLst/>
          </a:prstGeom>
        </p:spPr>
        <p:txBody>
          <a:bodyPr vert="horz" lIns="91285" tIns="45642" rIns="91285" bIns="45642"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4"/>
            <a:ext cx="2945659" cy="496332"/>
          </a:xfrm>
          <a:prstGeom prst="rect">
            <a:avLst/>
          </a:prstGeom>
        </p:spPr>
        <p:txBody>
          <a:bodyPr vert="horz" lIns="91285" tIns="45642" rIns="91285" bIns="45642" rtlCol="0" anchor="b"/>
          <a:lstStyle>
            <a:lvl1pPr algn="r">
              <a:defRPr sz="1200"/>
            </a:lvl1pPr>
          </a:lstStyle>
          <a:p>
            <a:fld id="{D51933F7-9C1D-42A8-B27F-F697341C8CBF}" type="slidenum">
              <a:rPr lang="el-GR" smtClean="0"/>
              <a:t>‹Nº›</a:t>
            </a:fld>
            <a:endParaRPr lang="el-GR"/>
          </a:p>
        </p:txBody>
      </p:sp>
    </p:spTree>
    <p:extLst>
      <p:ext uri="{BB962C8B-B14F-4D97-AF65-F5344CB8AC3E}">
        <p14:creationId xmlns:p14="http://schemas.microsoft.com/office/powerpoint/2010/main" val="418978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7Ryr9SeZB9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tMTJ2aftQs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294617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13</a:t>
            </a:fld>
            <a:endParaRPr lang="el-GR"/>
          </a:p>
        </p:txBody>
      </p:sp>
    </p:spTree>
    <p:extLst>
      <p:ext uri="{BB962C8B-B14F-4D97-AF65-F5344CB8AC3E}">
        <p14:creationId xmlns:p14="http://schemas.microsoft.com/office/powerpoint/2010/main" val="274833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Fuente: HS Bochum </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14</a:t>
            </a:fld>
            <a:endParaRPr lang="el-GR"/>
          </a:p>
        </p:txBody>
      </p:sp>
    </p:spTree>
    <p:extLst>
      <p:ext uri="{BB962C8B-B14F-4D97-AF65-F5344CB8AC3E}">
        <p14:creationId xmlns:p14="http://schemas.microsoft.com/office/powerpoint/2010/main" val="387938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1386368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en-US" dirty="0">
                <a:latin typeface="Arial" panose="020B0604020202020204" pitchFamily="34" charset="0"/>
                <a:cs typeface="Arial" panose="020B0604020202020204" pitchFamily="34" charset="0"/>
                <a:hlinkClick r:id="rId3"/>
              </a:rPr>
              <a:t>https://www.youtube.com/watch?v=7Ryr9SeZB9c</a:t>
            </a:r>
            <a:endParaRPr lang="en-US" dirty="0">
              <a:latin typeface="Arial" panose="020B06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16</a:t>
            </a:fld>
            <a:endParaRPr lang="el-GR"/>
          </a:p>
        </p:txBody>
      </p:sp>
    </p:spTree>
    <p:extLst>
      <p:ext uri="{BB962C8B-B14F-4D97-AF65-F5344CB8AC3E}">
        <p14:creationId xmlns:p14="http://schemas.microsoft.com/office/powerpoint/2010/main" val="3688156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en-US" dirty="0">
                <a:latin typeface="Arial" panose="020B0604020202020204" pitchFamily="34" charset="0"/>
                <a:cs typeface="Arial" panose="020B0604020202020204" pitchFamily="34" charset="0"/>
                <a:hlinkClick r:id="rId3"/>
              </a:rPr>
              <a:t>https://www.youtube.com/watch?v=tMTJ2aftQs4 </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17</a:t>
            </a:fld>
            <a:endParaRPr lang="el-GR"/>
          </a:p>
        </p:txBody>
      </p:sp>
    </p:spTree>
    <p:extLst>
      <p:ext uri="{BB962C8B-B14F-4D97-AF65-F5344CB8AC3E}">
        <p14:creationId xmlns:p14="http://schemas.microsoft.com/office/powerpoint/2010/main" val="2826944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a:t>
            </a:r>
            <a:r>
              <a:rPr lang="de-DE" baseline="0" dirty="0"/>
              <a:t>HS Bochum</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19</a:t>
            </a:fld>
            <a:endParaRPr lang="el-GR"/>
          </a:p>
        </p:txBody>
      </p:sp>
    </p:spTree>
    <p:extLst>
      <p:ext uri="{BB962C8B-B14F-4D97-AF65-F5344CB8AC3E}">
        <p14:creationId xmlns:p14="http://schemas.microsoft.com/office/powerpoint/2010/main" val="3636053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Energía geotérmica desde el interior de la tierra (Werner Bußmann)</a:t>
            </a:r>
          </a:p>
          <a:p>
            <a:endParaRPr lang="de-DE" dirty="0"/>
          </a:p>
          <a:p>
            <a:r>
              <a:rPr lang="de-DE" dirty="0" err="1"/>
              <a:t>Noticias de la empresa</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21</a:t>
            </a:fld>
            <a:endParaRPr lang="el-GR"/>
          </a:p>
        </p:txBody>
      </p:sp>
    </p:spTree>
    <p:extLst>
      <p:ext uri="{BB962C8B-B14F-4D97-AF65-F5344CB8AC3E}">
        <p14:creationId xmlns:p14="http://schemas.microsoft.com/office/powerpoint/2010/main" val="3436161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2451500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http://www.gmg.ruhr-uni-bochum.de/petrologie/geochemie_uebung.html/ Prof. </a:t>
            </a:r>
            <a:r>
              <a:rPr lang="de-DE" dirty="0" err="1"/>
              <a:t>Schertl</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23</a:t>
            </a:fld>
            <a:endParaRPr lang="el-GR"/>
          </a:p>
        </p:txBody>
      </p:sp>
    </p:spTree>
    <p:extLst>
      <p:ext uri="{BB962C8B-B14F-4D97-AF65-F5344CB8AC3E}">
        <p14:creationId xmlns:p14="http://schemas.microsoft.com/office/powerpoint/2010/main" val="1232971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24</a:t>
            </a:fld>
            <a:endParaRPr lang="el-GR"/>
          </a:p>
        </p:txBody>
      </p:sp>
    </p:spTree>
    <p:extLst>
      <p:ext uri="{BB962C8B-B14F-4D97-AF65-F5344CB8AC3E}">
        <p14:creationId xmlns:p14="http://schemas.microsoft.com/office/powerpoint/2010/main" val="409647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Directrices para el capacitador</a:t>
            </a:r>
          </a:p>
          <a:p>
            <a:endParaRPr lang="el-GR"/>
          </a:p>
          <a:p>
            <a:r>
              <a:rPr lang="en-US" dirty="0"/>
              <a:t>Este archivo.ppt es una plantilla que deben utilizar los proveedores de EFP para preparar el material de formación. </a:t>
            </a:r>
          </a:p>
          <a:p>
            <a:endParaRPr lang="el-GR"/>
          </a:p>
          <a:p>
            <a:r>
              <a:rPr lang="en-US" dirty="0"/>
              <a:t>Sugerimos de </a:t>
            </a:r>
            <a:r>
              <a:rPr lang="en-US" b="1" dirty="0"/>
              <a:t>30 a 40 diapositivas.ppt </a:t>
            </a:r>
            <a:r>
              <a:rPr lang="en-US" dirty="0"/>
              <a:t>durante una (1) hora del programa de entrenamiento.</a:t>
            </a:r>
            <a:endParaRPr lang="el-GR"/>
          </a:p>
          <a:p>
            <a:endParaRPr lang="en-US" dirty="0"/>
          </a:p>
          <a:p>
            <a:r>
              <a:rPr lang="en-US" dirty="0"/>
              <a:t>Hay 3 </a:t>
            </a:r>
            <a:r>
              <a:rPr lang="en-US" u="sng" dirty="0"/>
              <a:t>diapositivas predefinidas </a:t>
            </a:r>
            <a:r>
              <a:rPr lang="en-US" dirty="0"/>
              <a:t>a rellenar por usted, tituladas "</a:t>
            </a:r>
            <a:r>
              <a:rPr lang="en-US" b="1" dirty="0"/>
              <a:t>Objetivos del módulo</a:t>
            </a:r>
            <a:r>
              <a:rPr lang="en-US" dirty="0"/>
              <a:t>", "</a:t>
            </a:r>
            <a:r>
              <a:rPr lang="en-US" b="1" dirty="0"/>
              <a:t>Conclusión</a:t>
            </a:r>
            <a:r>
              <a:rPr lang="en-US" dirty="0"/>
              <a:t>", "</a:t>
            </a:r>
            <a:r>
              <a:rPr lang="en-US" b="1" dirty="0"/>
              <a:t>Fin del módulo</a:t>
            </a:r>
            <a:r>
              <a:rPr lang="en-US" dirty="0"/>
              <a:t>".</a:t>
            </a:r>
            <a:endParaRPr lang="el-GR"/>
          </a:p>
          <a:p>
            <a:endParaRPr lang="en-US" dirty="0"/>
          </a:p>
          <a:p>
            <a:pPr lvl="0"/>
            <a:r>
              <a:rPr lang="en-US" dirty="0"/>
              <a:t>El material debe ser enviado en formato editable.</a:t>
            </a:r>
            <a:endParaRPr lang="el-GR"/>
          </a:p>
          <a:p>
            <a:pPr lvl="0"/>
            <a:endParaRPr lang="en-US" dirty="0"/>
          </a:p>
          <a:p>
            <a:pPr lvl="0">
              <a:buFont typeface="Wingdings" pitchFamily="2" charset="2"/>
              <a:buChar char="§"/>
            </a:pPr>
            <a:r>
              <a:rPr lang="en-US" dirty="0"/>
              <a:t>Fuente sugerida: Arial</a:t>
            </a:r>
            <a:endParaRPr lang="el-GR"/>
          </a:p>
          <a:p>
            <a:pPr lvl="0">
              <a:buFont typeface="Wingdings" pitchFamily="2" charset="2"/>
              <a:buChar char="§"/>
            </a:pPr>
            <a:r>
              <a:rPr lang="en-US" dirty="0"/>
              <a:t>Tamaño de letra requerido: 16</a:t>
            </a:r>
            <a:endParaRPr lang="el-GR"/>
          </a:p>
          <a:p>
            <a:pPr lvl="0">
              <a:buFont typeface="Wingdings" pitchFamily="2" charset="2"/>
              <a:buChar char="§"/>
            </a:pPr>
            <a:r>
              <a:rPr lang="en-US" dirty="0"/>
              <a:t>Espaciado de línea sugerido: 1,5</a:t>
            </a:r>
            <a:endParaRPr lang="el-GR"/>
          </a:p>
          <a:p>
            <a:pPr lvl="0">
              <a:buFont typeface="Wingdings" pitchFamily="2" charset="2"/>
              <a:buChar char="§"/>
            </a:pPr>
            <a:r>
              <a:rPr lang="en-US" dirty="0"/>
              <a:t>El archivo ppt/pptx debe tener una estructura clara, unidades definidas y títulos de diapositivas únicos.</a:t>
            </a:r>
            <a:endParaRPr lang="el-GR"/>
          </a:p>
          <a:p>
            <a:pPr lvl="0">
              <a:buFont typeface="Wingdings" pitchFamily="2" charset="2"/>
              <a:buChar char="§"/>
            </a:pPr>
            <a:r>
              <a:rPr lang="en-US" dirty="0"/>
              <a:t>El contenido de la diapositiva ppt/pptx no debe exceder los márgenes predefinidos</a:t>
            </a:r>
            <a:endParaRPr lang="el-GR"/>
          </a:p>
          <a:p>
            <a:pPr lvl="0">
              <a:buFont typeface="Wingdings" pitchFamily="2" charset="2"/>
              <a:buChar char="§"/>
            </a:pPr>
            <a:r>
              <a:rPr lang="en-US" dirty="0"/>
              <a:t>Las imágenes, diagramas</a:t>
            </a:r>
            <a:r>
              <a:rPr lang="en-US" dirty="0" err="1"/>
              <a:t>, etc.</a:t>
            </a:r>
            <a:r>
              <a:rPr lang="en-US"/>
              <a:t> deben ir acompañados de una descripción.</a:t>
            </a:r>
            <a:endParaRPr lang="el-GR"/>
          </a:p>
          <a:p>
            <a:pPr lvl="0">
              <a:buFont typeface="Wingdings" pitchFamily="2" charset="2"/>
              <a:buChar char="§"/>
            </a:pPr>
            <a:r>
              <a:rPr lang="en-US"/>
              <a:t>Si desea incluir preguntas de comprensión (opción múltiple, respuestas múltiples, verdadero/falso, coincidencia, etc.) para mejorar la comprensión de la teoría por parte de los usuarios, debe incluirlas en el archivo</a:t>
            </a:r>
            <a:r>
              <a:rPr lang="en-US" err="1"/>
              <a:t> ppt/pptx</a:t>
            </a:r>
            <a:r>
              <a:rPr lang="en-US"/>
              <a:t>.</a:t>
            </a:r>
            <a:endParaRPr lang="el-GR"/>
          </a:p>
          <a:p>
            <a:pPr lvl="0">
              <a:buFont typeface="Wingdings" pitchFamily="2" charset="2"/>
              <a:buChar char="§"/>
            </a:pPr>
            <a:r>
              <a:rPr lang="en-US"/>
              <a:t>Las preguntas que se utilizarán para la autoevaluación y las pruebas de evaluación final deben seguir un formato predefinido que se enviará desde SQLearn en un archivo .</a:t>
            </a:r>
            <a:r>
              <a:rPr lang="en-US" err="1"/>
              <a:t> xls</a:t>
            </a:r>
            <a:r>
              <a:rPr lang="en-US"/>
              <a:t>.</a:t>
            </a:r>
            <a:endParaRPr lang="el-GR"/>
          </a:p>
          <a:p>
            <a:endParaRPr lang="el-GR"/>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4123727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25</a:t>
            </a:fld>
            <a:endParaRPr lang="el-GR"/>
          </a:p>
        </p:txBody>
      </p:sp>
    </p:spTree>
    <p:extLst>
      <p:ext uri="{BB962C8B-B14F-4D97-AF65-F5344CB8AC3E}">
        <p14:creationId xmlns:p14="http://schemas.microsoft.com/office/powerpoint/2010/main" val="1990888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26</a:t>
            </a:fld>
            <a:endParaRPr lang="el-GR"/>
          </a:p>
        </p:txBody>
      </p:sp>
    </p:spTree>
    <p:extLst>
      <p:ext uri="{BB962C8B-B14F-4D97-AF65-F5344CB8AC3E}">
        <p14:creationId xmlns:p14="http://schemas.microsoft.com/office/powerpoint/2010/main" val="4157133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27</a:t>
            </a:fld>
            <a:endParaRPr lang="el-GR"/>
          </a:p>
        </p:txBody>
      </p:sp>
    </p:spTree>
    <p:extLst>
      <p:ext uri="{BB962C8B-B14F-4D97-AF65-F5344CB8AC3E}">
        <p14:creationId xmlns:p14="http://schemas.microsoft.com/office/powerpoint/2010/main" val="3454417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28</a:t>
            </a:fld>
            <a:endParaRPr lang="el-GR"/>
          </a:p>
        </p:txBody>
      </p:sp>
    </p:spTree>
    <p:extLst>
      <p:ext uri="{BB962C8B-B14F-4D97-AF65-F5344CB8AC3E}">
        <p14:creationId xmlns:p14="http://schemas.microsoft.com/office/powerpoint/2010/main" val="1362075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30</a:t>
            </a:fld>
            <a:endParaRPr lang="el-GR"/>
          </a:p>
        </p:txBody>
      </p:sp>
    </p:spTree>
    <p:extLst>
      <p:ext uri="{BB962C8B-B14F-4D97-AF65-F5344CB8AC3E}">
        <p14:creationId xmlns:p14="http://schemas.microsoft.com/office/powerpoint/2010/main" val="3545875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31</a:t>
            </a:fld>
            <a:endParaRPr lang="el-GR"/>
          </a:p>
        </p:txBody>
      </p:sp>
    </p:spTree>
    <p:extLst>
      <p:ext uri="{BB962C8B-B14F-4D97-AF65-F5344CB8AC3E}">
        <p14:creationId xmlns:p14="http://schemas.microsoft.com/office/powerpoint/2010/main" val="2090830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33</a:t>
            </a:fld>
            <a:endParaRPr lang="el-GR"/>
          </a:p>
        </p:txBody>
      </p:sp>
    </p:spTree>
    <p:extLst>
      <p:ext uri="{BB962C8B-B14F-4D97-AF65-F5344CB8AC3E}">
        <p14:creationId xmlns:p14="http://schemas.microsoft.com/office/powerpoint/2010/main" val="3323960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35</a:t>
            </a:fld>
            <a:endParaRPr lang="el-GR"/>
          </a:p>
        </p:txBody>
      </p:sp>
    </p:spTree>
    <p:extLst>
      <p:ext uri="{BB962C8B-B14F-4D97-AF65-F5344CB8AC3E}">
        <p14:creationId xmlns:p14="http://schemas.microsoft.com/office/powerpoint/2010/main" val="846544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36</a:t>
            </a:fld>
            <a:endParaRPr lang="el-GR"/>
          </a:p>
        </p:txBody>
      </p:sp>
    </p:spTree>
    <p:extLst>
      <p:ext uri="{BB962C8B-B14F-4D97-AF65-F5344CB8AC3E}">
        <p14:creationId xmlns:p14="http://schemas.microsoft.com/office/powerpoint/2010/main" val="1122818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38</a:t>
            </a:fld>
            <a:endParaRPr lang="el-GR"/>
          </a:p>
        </p:txBody>
      </p:sp>
    </p:spTree>
    <p:extLst>
      <p:ext uri="{BB962C8B-B14F-4D97-AF65-F5344CB8AC3E}">
        <p14:creationId xmlns:p14="http://schemas.microsoft.com/office/powerpoint/2010/main" val="1522829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1258421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http://www.gmg.ruhr-uni-bochum.de/petrologie/magmatite.html.de Prof. </a:t>
            </a:r>
            <a:r>
              <a:rPr lang="de-DE" dirty="0" err="1"/>
              <a:t>Schertl</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40</a:t>
            </a:fld>
            <a:endParaRPr lang="el-GR"/>
          </a:p>
        </p:txBody>
      </p:sp>
    </p:spTree>
    <p:extLst>
      <p:ext uri="{BB962C8B-B14F-4D97-AF65-F5344CB8AC3E}">
        <p14:creationId xmlns:p14="http://schemas.microsoft.com/office/powerpoint/2010/main" val="50208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41</a:t>
            </a:fld>
            <a:endParaRPr lang="el-GR"/>
          </a:p>
        </p:txBody>
      </p:sp>
    </p:spTree>
    <p:extLst>
      <p:ext uri="{BB962C8B-B14F-4D97-AF65-F5344CB8AC3E}">
        <p14:creationId xmlns:p14="http://schemas.microsoft.com/office/powerpoint/2010/main" val="1883521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42</a:t>
            </a:fld>
            <a:endParaRPr lang="el-GR"/>
          </a:p>
        </p:txBody>
      </p:sp>
    </p:spTree>
    <p:extLst>
      <p:ext uri="{BB962C8B-B14F-4D97-AF65-F5344CB8AC3E}">
        <p14:creationId xmlns:p14="http://schemas.microsoft.com/office/powerpoint/2010/main" val="3626212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https://commons.wikimedia.org/wiki/File:Qapf_diagram_plutonic_05.svg, Dominio Público</a:t>
            </a:r>
          </a:p>
        </p:txBody>
      </p:sp>
      <p:sp>
        <p:nvSpPr>
          <p:cNvPr id="4" name="Foliennummernplatzhalter 3"/>
          <p:cNvSpPr>
            <a:spLocks noGrp="1"/>
          </p:cNvSpPr>
          <p:nvPr>
            <p:ph type="sldNum" sz="quarter" idx="10"/>
          </p:nvPr>
        </p:nvSpPr>
        <p:spPr/>
        <p:txBody>
          <a:bodyPr/>
          <a:lstStyle/>
          <a:p>
            <a:fld id="{D51933F7-9C1D-42A8-B27F-F697341C8CBF}" type="slidenum">
              <a:rPr lang="el-GR" smtClean="0"/>
              <a:t>44</a:t>
            </a:fld>
            <a:endParaRPr lang="el-GR"/>
          </a:p>
        </p:txBody>
      </p:sp>
    </p:spTree>
    <p:extLst>
      <p:ext uri="{BB962C8B-B14F-4D97-AF65-F5344CB8AC3E}">
        <p14:creationId xmlns:p14="http://schemas.microsoft.com/office/powerpoint/2010/main" val="3392761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46</a:t>
            </a:fld>
            <a:endParaRPr lang="el-GR"/>
          </a:p>
        </p:txBody>
      </p:sp>
    </p:spTree>
    <p:extLst>
      <p:ext uri="{BB962C8B-B14F-4D97-AF65-F5344CB8AC3E}">
        <p14:creationId xmlns:p14="http://schemas.microsoft.com/office/powerpoint/2010/main" val="174787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47</a:t>
            </a:fld>
            <a:endParaRPr lang="el-GR"/>
          </a:p>
        </p:txBody>
      </p:sp>
    </p:spTree>
    <p:extLst>
      <p:ext uri="{BB962C8B-B14F-4D97-AF65-F5344CB8AC3E}">
        <p14:creationId xmlns:p14="http://schemas.microsoft.com/office/powerpoint/2010/main" val="2579289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48</a:t>
            </a:fld>
            <a:endParaRPr lang="el-GR"/>
          </a:p>
        </p:txBody>
      </p:sp>
    </p:spTree>
    <p:extLst>
      <p:ext uri="{BB962C8B-B14F-4D97-AF65-F5344CB8AC3E}">
        <p14:creationId xmlns:p14="http://schemas.microsoft.com/office/powerpoint/2010/main" val="607400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49</a:t>
            </a:fld>
            <a:endParaRPr lang="el-GR"/>
          </a:p>
        </p:txBody>
      </p:sp>
    </p:spTree>
    <p:extLst>
      <p:ext uri="{BB962C8B-B14F-4D97-AF65-F5344CB8AC3E}">
        <p14:creationId xmlns:p14="http://schemas.microsoft.com/office/powerpoint/2010/main" val="824545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https://commons.wikimedia.org/wiki/File:Qapf_diagram_plutonic_05.svg, Dominio Público</a:t>
            </a:r>
          </a:p>
        </p:txBody>
      </p:sp>
      <p:sp>
        <p:nvSpPr>
          <p:cNvPr id="4" name="Foliennummernplatzhalter 3"/>
          <p:cNvSpPr>
            <a:spLocks noGrp="1"/>
          </p:cNvSpPr>
          <p:nvPr>
            <p:ph type="sldNum" sz="quarter" idx="10"/>
          </p:nvPr>
        </p:nvSpPr>
        <p:spPr/>
        <p:txBody>
          <a:bodyPr/>
          <a:lstStyle/>
          <a:p>
            <a:fld id="{D51933F7-9C1D-42A8-B27F-F697341C8CBF}" type="slidenum">
              <a:rPr lang="el-GR" smtClean="0"/>
              <a:t>50</a:t>
            </a:fld>
            <a:endParaRPr lang="el-GR"/>
          </a:p>
        </p:txBody>
      </p:sp>
    </p:spTree>
    <p:extLst>
      <p:ext uri="{BB962C8B-B14F-4D97-AF65-F5344CB8AC3E}">
        <p14:creationId xmlns:p14="http://schemas.microsoft.com/office/powerpoint/2010/main" val="83432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http://www.gmg.ruhr-uni-bochum.de/petrologie/sedimente.html Prof. </a:t>
            </a:r>
            <a:r>
              <a:rPr lang="de-DE" dirty="0" err="1"/>
              <a:t>Schertl</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54</a:t>
            </a:fld>
            <a:endParaRPr lang="el-GR"/>
          </a:p>
        </p:txBody>
      </p:sp>
    </p:spTree>
    <p:extLst>
      <p:ext uri="{BB962C8B-B14F-4D97-AF65-F5344CB8AC3E}">
        <p14:creationId xmlns:p14="http://schemas.microsoft.com/office/powerpoint/2010/main" val="310282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a:t>
            </a:r>
            <a:r>
              <a:rPr lang="de-DE" baseline="0" dirty="0"/>
              <a:t> https://commons.wikimedia.org/wiki/File:Jordens_inre.jpg, CC-BY-SA-3.0-migrated</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a:t>
            </a:fld>
            <a:endParaRPr lang="el-GR"/>
          </a:p>
        </p:txBody>
      </p:sp>
    </p:spTree>
    <p:extLst>
      <p:ext uri="{BB962C8B-B14F-4D97-AF65-F5344CB8AC3E}">
        <p14:creationId xmlns:p14="http://schemas.microsoft.com/office/powerpoint/2010/main" val="1776244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Fuentes:</a:t>
            </a:r>
            <a:r>
              <a:rPr lang="de-DE" baseline="0" dirty="0"/>
              <a:t> https://de.wikipedia.org/wiki/Muscheln#/media/File:Bivalvia.jpg, CC BY 2.5; </a:t>
            </a:r>
          </a:p>
          <a:p>
            <a:r>
              <a:rPr lang="de-DE" baseline="0" dirty="0"/>
              <a:t>https://de.wikipedia.org/wiki/Seelilien_und_Haarsterne#/media/File:Trochiten_-_Erkerode.jpg, CC BY-SA 3.0;</a:t>
            </a:r>
          </a:p>
          <a:p>
            <a:r>
              <a:rPr lang="de-DE" baseline="0" dirty="0"/>
              <a:t> https://commons.wikimedia.org/wiki/File:JoultersCayOoids.jpg, </a:t>
            </a:r>
            <a:r>
              <a:rPr lang="de-DE" baseline="0" dirty="0" err="1"/>
              <a:t>dominio público</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56</a:t>
            </a:fld>
            <a:endParaRPr lang="el-GR"/>
          </a:p>
        </p:txBody>
      </p:sp>
    </p:spTree>
    <p:extLst>
      <p:ext uri="{BB962C8B-B14F-4D97-AF65-F5344CB8AC3E}">
        <p14:creationId xmlns:p14="http://schemas.microsoft.com/office/powerpoint/2010/main" val="2841232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Breitenbach,</a:t>
            </a:r>
            <a:r>
              <a:rPr lang="de-DE" baseline="0" dirty="0"/>
              <a:t> RUB GMG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57</a:t>
            </a:fld>
            <a:endParaRPr lang="el-GR"/>
          </a:p>
        </p:txBody>
      </p:sp>
    </p:spTree>
    <p:extLst>
      <p:ext uri="{BB962C8B-B14F-4D97-AF65-F5344CB8AC3E}">
        <p14:creationId xmlns:p14="http://schemas.microsoft.com/office/powerpoint/2010/main" val="543507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http://www.gmg.ruhr-uni-bochum.de/petrologie/metamorphite.html</a:t>
            </a:r>
          </a:p>
        </p:txBody>
      </p:sp>
      <p:sp>
        <p:nvSpPr>
          <p:cNvPr id="4" name="Foliennummernplatzhalter 3"/>
          <p:cNvSpPr>
            <a:spLocks noGrp="1"/>
          </p:cNvSpPr>
          <p:nvPr>
            <p:ph type="sldNum" sz="quarter" idx="10"/>
          </p:nvPr>
        </p:nvSpPr>
        <p:spPr/>
        <p:txBody>
          <a:bodyPr/>
          <a:lstStyle/>
          <a:p>
            <a:fld id="{D51933F7-9C1D-42A8-B27F-F697341C8CBF}" type="slidenum">
              <a:rPr lang="el-GR" smtClean="0"/>
              <a:t>66</a:t>
            </a:fld>
            <a:endParaRPr lang="el-GR"/>
          </a:p>
        </p:txBody>
      </p:sp>
    </p:spTree>
    <p:extLst>
      <p:ext uri="{BB962C8B-B14F-4D97-AF65-F5344CB8AC3E}">
        <p14:creationId xmlns:p14="http://schemas.microsoft.com/office/powerpoint/2010/main" val="599157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http://www.gmg.ruhr-uni-bochum.de/petrologie/metamorphite.html</a:t>
            </a:r>
          </a:p>
        </p:txBody>
      </p:sp>
      <p:sp>
        <p:nvSpPr>
          <p:cNvPr id="4" name="Foliennummernplatzhalter 3"/>
          <p:cNvSpPr>
            <a:spLocks noGrp="1"/>
          </p:cNvSpPr>
          <p:nvPr>
            <p:ph type="sldNum" sz="quarter" idx="10"/>
          </p:nvPr>
        </p:nvSpPr>
        <p:spPr/>
        <p:txBody>
          <a:bodyPr/>
          <a:lstStyle/>
          <a:p>
            <a:fld id="{D51933F7-9C1D-42A8-B27F-F697341C8CBF}" type="slidenum">
              <a:rPr lang="el-GR" smtClean="0"/>
              <a:t>67</a:t>
            </a:fld>
            <a:endParaRPr lang="el-GR"/>
          </a:p>
        </p:txBody>
      </p:sp>
    </p:spTree>
    <p:extLst>
      <p:ext uri="{BB962C8B-B14F-4D97-AF65-F5344CB8AC3E}">
        <p14:creationId xmlns:p14="http://schemas.microsoft.com/office/powerpoint/2010/main" val="3001108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68</a:t>
            </a:fld>
            <a:endParaRPr lang="el-GR"/>
          </a:p>
        </p:txBody>
      </p:sp>
    </p:spTree>
    <p:extLst>
      <p:ext uri="{BB962C8B-B14F-4D97-AF65-F5344CB8AC3E}">
        <p14:creationId xmlns:p14="http://schemas.microsoft.com/office/powerpoint/2010/main" val="3204838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69</a:t>
            </a:fld>
            <a:endParaRPr lang="el-GR"/>
          </a:p>
        </p:txBody>
      </p:sp>
    </p:spTree>
    <p:extLst>
      <p:ext uri="{BB962C8B-B14F-4D97-AF65-F5344CB8AC3E}">
        <p14:creationId xmlns:p14="http://schemas.microsoft.com/office/powerpoint/2010/main" val="758794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70</a:t>
            </a:fld>
            <a:endParaRPr lang="el-GR"/>
          </a:p>
        </p:txBody>
      </p:sp>
    </p:spTree>
    <p:extLst>
      <p:ext uri="{BB962C8B-B14F-4D97-AF65-F5344CB8AC3E}">
        <p14:creationId xmlns:p14="http://schemas.microsoft.com/office/powerpoint/2010/main" val="3288827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71</a:t>
            </a:fld>
            <a:endParaRPr lang="el-GR"/>
          </a:p>
        </p:txBody>
      </p:sp>
    </p:spTree>
    <p:extLst>
      <p:ext uri="{BB962C8B-B14F-4D97-AF65-F5344CB8AC3E}">
        <p14:creationId xmlns:p14="http://schemas.microsoft.com/office/powerpoint/2010/main" val="2619393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72</a:t>
            </a:fld>
            <a:endParaRPr lang="el-GR"/>
          </a:p>
        </p:txBody>
      </p:sp>
    </p:spTree>
    <p:extLst>
      <p:ext uri="{BB962C8B-B14F-4D97-AF65-F5344CB8AC3E}">
        <p14:creationId xmlns:p14="http://schemas.microsoft.com/office/powerpoint/2010/main" val="32390323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Fuente: http://www.gmg.ruhr-uni-bochum.de/petrologie/metamorphite.html</a:t>
            </a:r>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73</a:t>
            </a:fld>
            <a:endParaRPr lang="el-GR"/>
          </a:p>
        </p:txBody>
      </p:sp>
    </p:spTree>
    <p:extLst>
      <p:ext uri="{BB962C8B-B14F-4D97-AF65-F5344CB8AC3E}">
        <p14:creationId xmlns:p14="http://schemas.microsoft.com/office/powerpoint/2010/main" val="4525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Mesa: Escuela Superior de Bochum</a:t>
            </a:r>
          </a:p>
        </p:txBody>
      </p:sp>
      <p:sp>
        <p:nvSpPr>
          <p:cNvPr id="4" name="Foliennummernplatzhalter 3"/>
          <p:cNvSpPr>
            <a:spLocks noGrp="1"/>
          </p:cNvSpPr>
          <p:nvPr>
            <p:ph type="sldNum" sz="quarter" idx="10"/>
          </p:nvPr>
        </p:nvSpPr>
        <p:spPr/>
        <p:txBody>
          <a:bodyPr/>
          <a:lstStyle/>
          <a:p>
            <a:fld id="{D51933F7-9C1D-42A8-B27F-F697341C8CBF}" type="slidenum">
              <a:rPr lang="el-GR" smtClean="0"/>
              <a:t>7</a:t>
            </a:fld>
            <a:endParaRPr lang="el-GR"/>
          </a:p>
        </p:txBody>
      </p:sp>
    </p:spTree>
    <p:extLst>
      <p:ext uri="{BB962C8B-B14F-4D97-AF65-F5344CB8AC3E}">
        <p14:creationId xmlns:p14="http://schemas.microsoft.com/office/powerpoint/2010/main" val="969495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Foto</a:t>
            </a:r>
            <a:r>
              <a:rPr lang="de-DE" dirty="0"/>
              <a:t>: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74</a:t>
            </a:fld>
            <a:endParaRPr lang="el-GR"/>
          </a:p>
        </p:txBody>
      </p:sp>
    </p:spTree>
    <p:extLst>
      <p:ext uri="{BB962C8B-B14F-4D97-AF65-F5344CB8AC3E}">
        <p14:creationId xmlns:p14="http://schemas.microsoft.com/office/powerpoint/2010/main" val="428808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a:t>
            </a:r>
            <a:r>
              <a:rPr lang="de-DE" baseline="0" dirty="0"/>
              <a:t>: HS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75</a:t>
            </a:fld>
            <a:endParaRPr lang="el-GR"/>
          </a:p>
        </p:txBody>
      </p:sp>
    </p:spTree>
    <p:extLst>
      <p:ext uri="{BB962C8B-B14F-4D97-AF65-F5344CB8AC3E}">
        <p14:creationId xmlns:p14="http://schemas.microsoft.com/office/powerpoint/2010/main" val="1144243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5"/>
          </p:nvPr>
        </p:nvSpPr>
        <p:spPr/>
        <p:txBody>
          <a:bodyPr/>
          <a:lstStyle/>
          <a:p>
            <a:fld id="{D51933F7-9C1D-42A8-B27F-F697341C8CBF}" type="slidenum">
              <a:rPr lang="el-GR" smtClean="0"/>
              <a:t>76</a:t>
            </a:fld>
            <a:endParaRPr lang="el-GR"/>
          </a:p>
        </p:txBody>
      </p:sp>
    </p:spTree>
    <p:extLst>
      <p:ext uri="{BB962C8B-B14F-4D97-AF65-F5344CB8AC3E}">
        <p14:creationId xmlns:p14="http://schemas.microsoft.com/office/powerpoint/2010/main" val="29644441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a:t>
            </a:r>
            <a:r>
              <a:rPr lang="de-DE" baseline="0" dirty="0"/>
              <a:t>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77</a:t>
            </a:fld>
            <a:endParaRPr lang="el-GR"/>
          </a:p>
        </p:txBody>
      </p:sp>
    </p:spTree>
    <p:extLst>
      <p:ext uri="{BB962C8B-B14F-4D97-AF65-F5344CB8AC3E}">
        <p14:creationId xmlns:p14="http://schemas.microsoft.com/office/powerpoint/2010/main" val="728772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Fuente: Wikipedia</a:t>
            </a:r>
            <a:r>
              <a:rPr lang="de-DE" baseline="0" dirty="0"/>
              <a:t> (Gemeinfrei)</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78</a:t>
            </a:fld>
            <a:endParaRPr lang="el-GR"/>
          </a:p>
        </p:txBody>
      </p:sp>
    </p:spTree>
    <p:extLst>
      <p:ext uri="{BB962C8B-B14F-4D97-AF65-F5344CB8AC3E}">
        <p14:creationId xmlns:p14="http://schemas.microsoft.com/office/powerpoint/2010/main" val="2673383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Fuente: </a:t>
            </a:r>
            <a:r>
              <a:rPr lang="de-DE" baseline="0" dirty="0"/>
              <a:t>Wikipedia CC-BY-SA-3.0, </a:t>
            </a:r>
            <a:r>
              <a:rPr lang="de-DE" baseline="0" dirty="0" err="1"/>
              <a:t>CreativeCommons</a:t>
            </a:r>
            <a:r>
              <a:rPr lang="de-DE" baseline="0" dirty="0"/>
              <a:t> "Slate </a:t>
            </a:r>
            <a:r>
              <a:rPr lang="de-DE" baseline="0" dirty="0" err="1"/>
              <a:t>outcrop</a:t>
            </a:r>
            <a:r>
              <a:rPr lang="de-DE" baseline="0" dirty="0"/>
              <a:t>, </a:t>
            </a:r>
            <a:r>
              <a:rPr lang="de-DE" baseline="0" dirty="0" err="1"/>
              <a:t>Trevone</a:t>
            </a:r>
            <a:r>
              <a:rPr lang="de-DE" baseline="0" dirty="0"/>
              <a:t>, Cornwall" CC BY-NC 2.0</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79</a:t>
            </a:fld>
            <a:endParaRPr lang="el-GR"/>
          </a:p>
        </p:txBody>
      </p:sp>
    </p:spTree>
    <p:extLst>
      <p:ext uri="{BB962C8B-B14F-4D97-AF65-F5344CB8AC3E}">
        <p14:creationId xmlns:p14="http://schemas.microsoft.com/office/powerpoint/2010/main" val="2901942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80</a:t>
            </a:fld>
            <a:endParaRPr lang="el-GR"/>
          </a:p>
        </p:txBody>
      </p:sp>
    </p:spTree>
    <p:extLst>
      <p:ext uri="{BB962C8B-B14F-4D97-AF65-F5344CB8AC3E}">
        <p14:creationId xmlns:p14="http://schemas.microsoft.com/office/powerpoint/2010/main" val="21654053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a:t>
            </a:r>
          </a:p>
        </p:txBody>
      </p:sp>
      <p:sp>
        <p:nvSpPr>
          <p:cNvPr id="4" name="Foliennummernplatzhalter 3"/>
          <p:cNvSpPr>
            <a:spLocks noGrp="1"/>
          </p:cNvSpPr>
          <p:nvPr>
            <p:ph type="sldNum" sz="quarter" idx="10"/>
          </p:nvPr>
        </p:nvSpPr>
        <p:spPr/>
        <p:txBody>
          <a:bodyPr/>
          <a:lstStyle/>
          <a:p>
            <a:fld id="{D51933F7-9C1D-42A8-B27F-F697341C8CBF}" type="slidenum">
              <a:rPr lang="el-GR" smtClean="0"/>
              <a:t>81</a:t>
            </a:fld>
            <a:endParaRPr lang="el-GR"/>
          </a:p>
        </p:txBody>
      </p:sp>
    </p:spTree>
    <p:extLst>
      <p:ext uri="{BB962C8B-B14F-4D97-AF65-F5344CB8AC3E}">
        <p14:creationId xmlns:p14="http://schemas.microsoft.com/office/powerpoint/2010/main" val="2792245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Hs</a:t>
            </a:r>
            <a:r>
              <a:rPr lang="de-DE" dirty="0"/>
              <a:t>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82</a:t>
            </a:fld>
            <a:endParaRPr lang="el-GR"/>
          </a:p>
        </p:txBody>
      </p:sp>
    </p:spTree>
    <p:extLst>
      <p:ext uri="{BB962C8B-B14F-4D97-AF65-F5344CB8AC3E}">
        <p14:creationId xmlns:p14="http://schemas.microsoft.com/office/powerpoint/2010/main" val="786777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83</a:t>
            </a:fld>
            <a:endParaRPr lang="el-GR"/>
          </a:p>
        </p:txBody>
      </p:sp>
    </p:spTree>
    <p:extLst>
      <p:ext uri="{BB962C8B-B14F-4D97-AF65-F5344CB8AC3E}">
        <p14:creationId xmlns:p14="http://schemas.microsoft.com/office/powerpoint/2010/main" val="28661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16555626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84</a:t>
            </a:fld>
            <a:endParaRPr lang="el-GR"/>
          </a:p>
        </p:txBody>
      </p:sp>
    </p:spTree>
    <p:extLst>
      <p:ext uri="{BB962C8B-B14F-4D97-AF65-F5344CB8AC3E}">
        <p14:creationId xmlns:p14="http://schemas.microsoft.com/office/powerpoint/2010/main" val="3418199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HS</a:t>
            </a:r>
            <a:r>
              <a:rPr lang="de-DE" baseline="0" dirty="0"/>
              <a:t>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92</a:t>
            </a:fld>
            <a:endParaRPr lang="el-GR"/>
          </a:p>
        </p:txBody>
      </p:sp>
    </p:spTree>
    <p:extLst>
      <p:ext uri="{BB962C8B-B14F-4D97-AF65-F5344CB8AC3E}">
        <p14:creationId xmlns:p14="http://schemas.microsoft.com/office/powerpoint/2010/main" val="1383813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Fuente: gemeinfrei</a:t>
            </a:r>
          </a:p>
        </p:txBody>
      </p:sp>
      <p:sp>
        <p:nvSpPr>
          <p:cNvPr id="4" name="Foliennummernplatzhalter 3"/>
          <p:cNvSpPr>
            <a:spLocks noGrp="1"/>
          </p:cNvSpPr>
          <p:nvPr>
            <p:ph type="sldNum" sz="quarter" idx="10"/>
          </p:nvPr>
        </p:nvSpPr>
        <p:spPr/>
        <p:txBody>
          <a:bodyPr/>
          <a:lstStyle/>
          <a:p>
            <a:fld id="{D51933F7-9C1D-42A8-B27F-F697341C8CBF}" type="slidenum">
              <a:rPr lang="el-GR" smtClean="0"/>
              <a:t>100</a:t>
            </a:fld>
            <a:endParaRPr lang="el-GR"/>
          </a:p>
        </p:txBody>
      </p:sp>
    </p:spTree>
    <p:extLst>
      <p:ext uri="{BB962C8B-B14F-4D97-AF65-F5344CB8AC3E}">
        <p14:creationId xmlns:p14="http://schemas.microsoft.com/office/powerpoint/2010/main" val="3802310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https://www.geothermie.nrw.de/geothermie_basisversion/?lang=de</a:t>
            </a:r>
          </a:p>
        </p:txBody>
      </p:sp>
      <p:sp>
        <p:nvSpPr>
          <p:cNvPr id="4" name="Foliennummernplatzhalter 3"/>
          <p:cNvSpPr>
            <a:spLocks noGrp="1"/>
          </p:cNvSpPr>
          <p:nvPr>
            <p:ph type="sldNum" sz="quarter" idx="10"/>
          </p:nvPr>
        </p:nvSpPr>
        <p:spPr/>
        <p:txBody>
          <a:bodyPr/>
          <a:lstStyle/>
          <a:p>
            <a:fld id="{D51933F7-9C1D-42A8-B27F-F697341C8CBF}" type="slidenum">
              <a:rPr lang="el-GR" smtClean="0"/>
              <a:t>101</a:t>
            </a:fld>
            <a:endParaRPr lang="el-GR"/>
          </a:p>
        </p:txBody>
      </p:sp>
    </p:spTree>
    <p:extLst>
      <p:ext uri="{BB962C8B-B14F-4D97-AF65-F5344CB8AC3E}">
        <p14:creationId xmlns:p14="http://schemas.microsoft.com/office/powerpoint/2010/main" val="27295117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102</a:t>
            </a:fld>
            <a:endParaRPr lang="el-GR"/>
          </a:p>
        </p:txBody>
      </p:sp>
    </p:spTree>
    <p:extLst>
      <p:ext uri="{BB962C8B-B14F-4D97-AF65-F5344CB8AC3E}">
        <p14:creationId xmlns:p14="http://schemas.microsoft.com/office/powerpoint/2010/main" val="41015164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103</a:t>
            </a:fld>
            <a:endParaRPr lang="el-GR"/>
          </a:p>
        </p:txBody>
      </p:sp>
    </p:spTree>
    <p:extLst>
      <p:ext uri="{BB962C8B-B14F-4D97-AF65-F5344CB8AC3E}">
        <p14:creationId xmlns:p14="http://schemas.microsoft.com/office/powerpoint/2010/main" val="755707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104</a:t>
            </a:fld>
            <a:endParaRPr lang="el-GR"/>
          </a:p>
        </p:txBody>
      </p:sp>
    </p:spTree>
    <p:extLst>
      <p:ext uri="{BB962C8B-B14F-4D97-AF65-F5344CB8AC3E}">
        <p14:creationId xmlns:p14="http://schemas.microsoft.com/office/powerpoint/2010/main" val="16428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105</a:t>
            </a:fld>
            <a:endParaRPr lang="el-GR"/>
          </a:p>
        </p:txBody>
      </p:sp>
    </p:spTree>
    <p:extLst>
      <p:ext uri="{BB962C8B-B14F-4D97-AF65-F5344CB8AC3E}">
        <p14:creationId xmlns:p14="http://schemas.microsoft.com/office/powerpoint/2010/main" val="3970487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107</a:t>
            </a:fld>
            <a:endParaRPr lang="el-GR"/>
          </a:p>
        </p:txBody>
      </p:sp>
    </p:spTree>
    <p:extLst>
      <p:ext uri="{BB962C8B-B14F-4D97-AF65-F5344CB8AC3E}">
        <p14:creationId xmlns:p14="http://schemas.microsoft.com/office/powerpoint/2010/main" val="31688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a:t>
            </a:fld>
            <a:endParaRPr lang="el-GR"/>
          </a:p>
        </p:txBody>
      </p:sp>
    </p:spTree>
    <p:extLst>
      <p:ext uri="{BB962C8B-B14F-4D97-AF65-F5344CB8AC3E}">
        <p14:creationId xmlns:p14="http://schemas.microsoft.com/office/powerpoint/2010/main" val="267714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10</a:t>
            </a:fld>
            <a:endParaRPr lang="el-GR"/>
          </a:p>
        </p:txBody>
      </p:sp>
    </p:spTree>
    <p:extLst>
      <p:ext uri="{BB962C8B-B14F-4D97-AF65-F5344CB8AC3E}">
        <p14:creationId xmlns:p14="http://schemas.microsoft.com/office/powerpoint/2010/main" val="146672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11</a:t>
            </a:fld>
            <a:endParaRPr lang="el-GR"/>
          </a:p>
        </p:txBody>
      </p:sp>
    </p:spTree>
    <p:extLst>
      <p:ext uri="{BB962C8B-B14F-4D97-AF65-F5344CB8AC3E}">
        <p14:creationId xmlns:p14="http://schemas.microsoft.com/office/powerpoint/2010/main" val="210229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a:t>Click to edit Master title style</a:t>
            </a:r>
            <a:endParaRPr lang="el-GR"/>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a:t>Click to edit Master title style</a:t>
            </a:r>
            <a:endParaRPr lang="el-G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Haga clic para editar el estilo del título del Patrón</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editar los estilos de texto del Patrón</a:t>
            </a:r>
          </a:p>
          <a:p>
            <a:pPr lvl="1"/>
            <a:r>
              <a:rPr lang="en-US"/>
              <a:t>Segundo nivel</a:t>
            </a:r>
          </a:p>
          <a:p>
            <a:pPr lvl="2"/>
            <a:r>
              <a:rPr lang="en-US"/>
              <a:t>Tercer nivel</a:t>
            </a:r>
          </a:p>
          <a:p>
            <a:pPr lvl="3"/>
            <a:r>
              <a:rPr lang="en-US"/>
              <a:t>Cuarto nivel</a:t>
            </a:r>
          </a:p>
          <a:p>
            <a:pPr lvl="4"/>
            <a:r>
              <a:rPr lang="en-US"/>
              <a:t>Quinto nivel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8/8/2019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7Ryr9SeZB9c"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youtube.com/watch?v=tMTJ2aftQs4"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7Ryr9SeZB9c"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tMTJ2aftQs4"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dirty="0">
                <a:latin typeface="Arial" panose="020B0604020202020204" pitchFamily="34" charset="0"/>
                <a:cs typeface="Arial" panose="020B0604020202020204" pitchFamily="34" charset="0"/>
              </a:rPr>
              <a:t>Principios geológicos e intercambio de calor de la tierra</a:t>
            </a:r>
            <a:endParaRPr lang="el-GR"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dirty="0">
                <a:cs typeface="Calibri"/>
              </a:rPr>
              <a:t>1.5</a:t>
            </a:r>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lstStyle/>
          <a:p>
            <a:r>
              <a:rPr lang="en-US" dirty="0">
                <a:latin typeface="Arial" panose="020B0604020202020204" pitchFamily="34" charset="0"/>
                <a:cs typeface="Arial" panose="020B0604020202020204" pitchFamily="34" charset="0"/>
              </a:rPr>
              <a:t>Definiciones y conceptos básicos</a:t>
            </a:r>
            <a:endParaRPr lang="el-GR" dirty="0"/>
          </a:p>
        </p:txBody>
      </p:sp>
      <p:sp>
        <p:nvSpPr>
          <p:cNvPr id="3" name="Content Placeholder 2"/>
          <p:cNvSpPr>
            <a:spLocks noGrp="1"/>
          </p:cNvSpPr>
          <p:nvPr>
            <p:ph idx="1"/>
          </p:nvPr>
        </p:nvSpPr>
        <p:spPr>
          <a:xfrm>
            <a:off x="457200" y="1397479"/>
            <a:ext cx="8488392" cy="4960189"/>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Calor residual (calor de acumulación) </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Una gran parte del calor proviene de la época en que se formó la tierra hace 4.700 millones de años. Entre el 30% y el 50% del calor geotérmico disponible se considera como calor residual de los procesos en ese momento. La tierra, como los otros planetas de nuestro sistema solar, se originó a partir de una nube cósmica de gas, polvo y rocas. La aglomeración causada por la gravedad y la compresión cada vez más fuerte de la materia (acumulación), así como el calor liberado por una multiplicidad de impactos de meteoritos, causó un calentamiento constante de la joven tierra hasta el extenso derretimiento. El calor residual de la época de la formación de la tierra es por lo tanto también llamado calor de acumulación.</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698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78A7D-C34B-44D7-89B0-8F15685EAB4A}"/>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p>
        </p:txBody>
      </p:sp>
      <p:sp>
        <p:nvSpPr>
          <p:cNvPr id="3" name="Inhaltsplatzhalter 2">
            <a:extLst>
              <a:ext uri="{FF2B5EF4-FFF2-40B4-BE49-F238E27FC236}">
                <a16:creationId xmlns:a16="http://schemas.microsoft.com/office/drawing/2014/main" id="{EF067642-318E-4B6F-BFD4-25B651D287F0}"/>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Para realizar una perforación geotérmica, hay que tener en cuenta las condiciones geológicas, los mapas geológicos son útiles.</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Varios servicios ofrecen mapas gratuitos: </a:t>
            </a:r>
          </a:p>
          <a:p>
            <a:pPr>
              <a:lnSpc>
                <a:spcPct val="150000"/>
              </a:lnSpc>
            </a:pPr>
            <a:r>
              <a:rPr lang="en-US" sz="1600" dirty="0">
                <a:latin typeface="Arial" panose="020B0604020202020204" pitchFamily="34" charset="0"/>
                <a:cs typeface="Arial" panose="020B0604020202020204" pitchFamily="34" charset="0"/>
              </a:rPr>
              <a:t>Instituto Federal de Geociencias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y Recursos Naturales (BGR):</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https://produktcenter.bgr.de/</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terraCatalog/Inicio.do</a:t>
            </a:r>
          </a:p>
          <a:p>
            <a:pPr>
              <a:lnSpc>
                <a:spcPct val="150000"/>
              </a:lnSpc>
            </a:pPr>
            <a:r>
              <a:rPr lang="en-US" sz="1600" dirty="0">
                <a:latin typeface="Arial" panose="020B0604020202020204" pitchFamily="34" charset="0"/>
                <a:cs typeface="Arial" panose="020B0604020202020204" pitchFamily="34" charset="0"/>
              </a:rPr>
              <a:t>Servicio Geológico NRW:</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https://www.gd.nrw.de/pr_od.htm</a:t>
            </a:r>
            <a:endParaRPr lang="de-DE" sz="1600" dirty="0">
              <a:latin typeface="Arial" panose="020B0604020202020204" pitchFamily="34" charset="0"/>
              <a:cs typeface="Arial" panose="020B0604020202020204" pitchFamily="34" charset="0"/>
            </a:endParaRPr>
          </a:p>
        </p:txBody>
      </p:sp>
      <p:pic>
        <p:nvPicPr>
          <p:cNvPr id="4" name="Grafik 4">
            <a:extLst>
              <a:ext uri="{FF2B5EF4-FFF2-40B4-BE49-F238E27FC236}">
                <a16:creationId xmlns:a16="http://schemas.microsoft.com/office/drawing/2014/main" id="{3DFFCE8D-7A1F-463C-8478-E51CB3B4FC6B}"/>
              </a:ext>
            </a:extLst>
          </p:cNvPr>
          <p:cNvPicPr>
            <a:picLocks noChangeAspect="1"/>
          </p:cNvPicPr>
          <p:nvPr/>
        </p:nvPicPr>
        <p:blipFill rotWithShape="1">
          <a:blip r:embed="rId3"/>
          <a:srcRect l="37564" t="20271" r="18731" b="11577"/>
          <a:stretch/>
        </p:blipFill>
        <p:spPr>
          <a:xfrm>
            <a:off x="4294800" y="2361845"/>
            <a:ext cx="4392000" cy="3852000"/>
          </a:xfrm>
          <a:prstGeom prst="rect">
            <a:avLst/>
          </a:prstGeom>
        </p:spPr>
      </p:pic>
    </p:spTree>
    <p:extLst>
      <p:ext uri="{BB962C8B-B14F-4D97-AF65-F5344CB8AC3E}">
        <p14:creationId xmlns:p14="http://schemas.microsoft.com/office/powerpoint/2010/main" val="38348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972DB-1D40-4341-9439-D7F8248455D5}"/>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8844C59A-8B12-499F-9526-5FB22CD9A709}"/>
              </a:ext>
            </a:extLst>
          </p:cNvPr>
          <p:cNvSpPr>
            <a:spLocks noGrp="1"/>
          </p:cNvSpPr>
          <p:nvPr>
            <p:ph idx="1"/>
          </p:nvPr>
        </p:nvSpPr>
        <p:spPr>
          <a:xfrm>
            <a:off x="457200" y="1409700"/>
            <a:ext cx="8229600" cy="4525963"/>
          </a:xfrm>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El Servicio Geológico de Renania del Norte-Westfalia también ofrece un servicio en línea para comprobar el potencial geotérmico de los emplazamientos: https://www.geothermie.nrw.de/</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E4951CC9-8252-4FAF-98B6-C7076620AAA2}"/>
              </a:ext>
            </a:extLst>
          </p:cNvPr>
          <p:cNvPicPr>
            <a:picLocks noChangeAspect="1"/>
          </p:cNvPicPr>
          <p:nvPr/>
        </p:nvPicPr>
        <p:blipFill>
          <a:blip r:embed="rId3"/>
          <a:stretch>
            <a:fillRect/>
          </a:stretch>
        </p:blipFill>
        <p:spPr>
          <a:xfrm>
            <a:off x="139824" y="2253562"/>
            <a:ext cx="8864352" cy="4444369"/>
          </a:xfrm>
          <a:prstGeom prst="rect">
            <a:avLst/>
          </a:prstGeom>
        </p:spPr>
      </p:pic>
    </p:spTree>
    <p:extLst>
      <p:ext uri="{BB962C8B-B14F-4D97-AF65-F5344CB8AC3E}">
        <p14:creationId xmlns:p14="http://schemas.microsoft.com/office/powerpoint/2010/main" val="37343707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E200-E03C-4E8E-92E2-545B14A77A0B}"/>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E830A503-39F3-4808-843F-D161AD632774}"/>
              </a:ext>
            </a:extLst>
          </p:cNvPr>
          <p:cNvSpPr>
            <a:spLocks noGrp="1"/>
          </p:cNvSpPr>
          <p:nvPr>
            <p:ph idx="1"/>
          </p:nvPr>
        </p:nvSpPr>
        <p:spPr>
          <a:xfrm>
            <a:off x="457200" y="1600200"/>
            <a:ext cx="3946358" cy="4525963"/>
          </a:xfrm>
        </p:spPr>
        <p:txBody>
          <a:bodyPr>
            <a:normAutofit/>
          </a:bodyPr>
          <a:lstStyle/>
          <a:p>
            <a:pPr marL="0" indent="0">
              <a:lnSpc>
                <a:spcPct val="150000"/>
              </a:lnSpc>
              <a:buNone/>
            </a:pPr>
            <a:r>
              <a:rPr lang="es-ES" sz="1600" dirty="0">
                <a:latin typeface="Arial" panose="020B0604020202020204" pitchFamily="34" charset="0"/>
                <a:cs typeface="Arial" panose="020B0604020202020204" pitchFamily="34" charset="0"/>
              </a:rPr>
              <a:t>Sobre la base del lugar específico y de los mapas geológicos, se puede determinar un perfil geológico del lugar.</a:t>
            </a:r>
          </a:p>
          <a:p>
            <a:pPr marL="0" indent="0">
              <a:lnSpc>
                <a:spcPct val="150000"/>
              </a:lnSpc>
              <a:buNone/>
            </a:pPr>
            <a:r>
              <a:rPr lang="es-ES" sz="1600" dirty="0">
                <a:latin typeface="Arial" panose="020B0604020202020204" pitchFamily="34" charset="0"/>
                <a:cs typeface="Arial" panose="020B0604020202020204" pitchFamily="34" charset="0"/>
              </a:rPr>
              <a:t>Las diferentes capas geológicas pueden tener diferentes propiedades (físicas).</a:t>
            </a: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09810DEA-30FB-4564-8546-338D5153450D}"/>
              </a:ext>
            </a:extLst>
          </p:cNvPr>
          <p:cNvSpPr txBox="1"/>
          <p:nvPr/>
        </p:nvSpPr>
        <p:spPr>
          <a:xfrm>
            <a:off x="5042217" y="1600200"/>
            <a:ext cx="3469219" cy="338554"/>
          </a:xfrm>
          <a:prstGeom prst="rect">
            <a:avLst/>
          </a:prstGeom>
          <a:solidFill>
            <a:schemeClr val="bg1"/>
          </a:solidFill>
        </p:spPr>
        <p:txBody>
          <a:bodyPr wrap="none" rtlCol="0">
            <a:spAutoFit/>
          </a:bodyPr>
          <a:lstStyle/>
          <a:p>
            <a:r>
              <a:rPr lang="en-US" sz="1600" b="1" dirty="0">
                <a:latin typeface="Arial" panose="020B0604020202020204" pitchFamily="34" charset="0"/>
                <a:cs typeface="Arial" panose="020B0604020202020204" pitchFamily="34" charset="0"/>
              </a:rPr>
              <a:t>Geología de una perforación en Bochum</a:t>
            </a:r>
            <a:endParaRPr lang="de-DE" sz="1600" b="1" dirty="0">
              <a:latin typeface="Arial" panose="020B0604020202020204" pitchFamily="34" charset="0"/>
              <a:cs typeface="Arial" panose="020B0604020202020204" pitchFamily="34" charset="0"/>
            </a:endParaRPr>
          </a:p>
        </p:txBody>
      </p:sp>
      <p:pic>
        <p:nvPicPr>
          <p:cNvPr id="6" name="Grafik 1">
            <a:extLst>
              <a:ext uri="{FF2B5EF4-FFF2-40B4-BE49-F238E27FC236}">
                <a16:creationId xmlns:a16="http://schemas.microsoft.com/office/drawing/2014/main" id="{A88E0FBC-F690-40DD-8DE4-7BE3548E96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58" t="4487" r="4040" b="4383"/>
          <a:stretch/>
        </p:blipFill>
        <p:spPr bwMode="auto">
          <a:xfrm>
            <a:off x="6011292" y="1938754"/>
            <a:ext cx="2819887" cy="430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4058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D5444783-E8D8-45CA-945E-70AB21B347C5}"/>
              </a:ext>
            </a:extLst>
          </p:cNvPr>
          <p:cNvPicPr>
            <a:picLocks noChangeAspect="1"/>
          </p:cNvPicPr>
          <p:nvPr/>
        </p:nvPicPr>
        <p:blipFill>
          <a:blip r:embed="rId3"/>
          <a:stretch>
            <a:fillRect/>
          </a:stretch>
        </p:blipFill>
        <p:spPr>
          <a:xfrm>
            <a:off x="3852253" y="1965581"/>
            <a:ext cx="4834547" cy="4359018"/>
          </a:xfrm>
          <a:prstGeom prst="rect">
            <a:avLst/>
          </a:prstGeom>
        </p:spPr>
      </p:pic>
      <p:sp>
        <p:nvSpPr>
          <p:cNvPr id="2" name="Titel 1">
            <a:extLst>
              <a:ext uri="{FF2B5EF4-FFF2-40B4-BE49-F238E27FC236}">
                <a16:creationId xmlns:a16="http://schemas.microsoft.com/office/drawing/2014/main" id="{0E4EA275-3BB0-4284-B246-FD77E7F503D0}"/>
              </a:ext>
            </a:extLst>
          </p:cNvPr>
          <p:cNvSpPr>
            <a:spLocks noGrp="1"/>
          </p:cNvSpPr>
          <p:nvPr>
            <p:ph type="title"/>
          </p:nvPr>
        </p:nvSpPr>
        <p:spPr>
          <a:xfrm>
            <a:off x="1979712" y="0"/>
            <a:ext cx="6707088" cy="1124744"/>
          </a:xfrm>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1A9302C8-397A-4C36-A9F6-5C856FFAAA91}"/>
              </a:ext>
            </a:extLst>
          </p:cNvPr>
          <p:cNvSpPr>
            <a:spLocks noGrp="1"/>
          </p:cNvSpPr>
          <p:nvPr>
            <p:ph idx="1"/>
          </p:nvPr>
        </p:nvSpPr>
        <p:spPr>
          <a:xfrm>
            <a:off x="457200" y="1600201"/>
            <a:ext cx="4993105" cy="2069432"/>
          </a:xfrm>
          <a:solidFill>
            <a:schemeClr val="bg1"/>
          </a:solidFill>
        </p:spPr>
        <p:txBody>
          <a:bodyPr>
            <a:normAutofit fontScale="92500" lnSpcReduction="10000"/>
          </a:bodyPr>
          <a:lstStyle/>
          <a:p>
            <a:pPr marL="0" indent="0">
              <a:lnSpc>
                <a:spcPct val="150000"/>
              </a:lnSpc>
              <a:buNone/>
            </a:pPr>
            <a:r>
              <a:rPr lang="en-US" sz="1600" dirty="0">
                <a:latin typeface="Arial" panose="020B0604020202020204" pitchFamily="34" charset="0"/>
                <a:cs typeface="Arial" panose="020B0604020202020204" pitchFamily="34" charset="0"/>
              </a:rPr>
              <a:t>Los servicios geológicos y las oficinas estatales a menudo ofrecen ayudas de planificación basadas en la geología de un sitio.</a:t>
            </a:r>
          </a:p>
          <a:p>
            <a:pPr marL="0" indent="0">
              <a:lnSpc>
                <a:spcPct val="150000"/>
              </a:lnSpc>
              <a:buNone/>
            </a:pPr>
            <a:r>
              <a:rPr lang="en-US" sz="1600" dirty="0">
                <a:latin typeface="Arial" panose="020B0604020202020204" pitchFamily="34" charset="0"/>
                <a:cs typeface="Arial" panose="020B0604020202020204" pitchFamily="34" charset="0"/>
              </a:rPr>
              <a:t>Dependiendo de la vida útil por año (h/a), se puede determinar el rendimiento geotérmico por medidor de perforación, dependiendo de la geología.</a:t>
            </a: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EF5D07BD-941F-482A-812B-3981BA2F218A}"/>
              </a:ext>
            </a:extLst>
          </p:cNvPr>
          <p:cNvSpPr txBox="1"/>
          <p:nvPr/>
        </p:nvSpPr>
        <p:spPr>
          <a:xfrm>
            <a:off x="7378429" y="4145090"/>
            <a:ext cx="1308371" cy="461665"/>
          </a:xfrm>
          <a:prstGeom prst="rect">
            <a:avLst/>
          </a:prstGeom>
          <a:solidFill>
            <a:schemeClr val="bg1"/>
          </a:solidFill>
        </p:spPr>
        <p:txBody>
          <a:bodyPr wrap="none" rtlCol="0">
            <a:spAutoFit/>
          </a:bodyPr>
          <a:lstStyle/>
          <a:p>
            <a:r>
              <a:rPr lang="de-DE" sz="1200" dirty="0" err="1">
                <a:latin typeface="Arial" panose="020B0604020202020204" pitchFamily="34" charset="0"/>
                <a:cs typeface="Arial" panose="020B0604020202020204" pitchFamily="34" charset="0"/>
              </a:rPr>
              <a:t>rendimiento</a:t>
            </a:r>
            <a:r>
              <a:rPr lang="de-DE" sz="1200" dirty="0">
                <a:latin typeface="Arial" panose="020B0604020202020204" pitchFamily="34" charset="0"/>
                <a:cs typeface="Arial" panose="020B0604020202020204" pitchFamily="34" charset="0"/>
              </a:rPr>
              <a:t> geotérmico</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[kWh/ma]</a:t>
            </a:r>
          </a:p>
        </p:txBody>
      </p:sp>
      <p:sp>
        <p:nvSpPr>
          <p:cNvPr id="6" name="Textfeld 5">
            <a:extLst>
              <a:ext uri="{FF2B5EF4-FFF2-40B4-BE49-F238E27FC236}">
                <a16:creationId xmlns:a16="http://schemas.microsoft.com/office/drawing/2014/main" id="{10665BF9-78A0-41A7-8320-88935A00BA91}"/>
              </a:ext>
            </a:extLst>
          </p:cNvPr>
          <p:cNvSpPr txBox="1"/>
          <p:nvPr/>
        </p:nvSpPr>
        <p:spPr>
          <a:xfrm>
            <a:off x="5233737" y="5715000"/>
            <a:ext cx="1830950" cy="461665"/>
          </a:xfrm>
          <a:prstGeom prst="rect">
            <a:avLst/>
          </a:prstGeom>
          <a:solidFill>
            <a:schemeClr val="bg1"/>
          </a:solidFill>
        </p:spPr>
        <p:txBody>
          <a:bodyPr wrap="none" rtlCol="0">
            <a:spAutoFit/>
          </a:bodyPr>
          <a:lstStyle/>
          <a:p>
            <a:r>
              <a:rPr lang="de-DE" sz="1200" dirty="0">
                <a:latin typeface="Arial" panose="020B0604020202020204" pitchFamily="34" charset="0"/>
                <a:cs typeface="Arial" panose="020B0604020202020204" pitchFamily="34" charset="0"/>
              </a:rPr>
              <a:t>Potencial geotérmico</a:t>
            </a:r>
            <a:r>
              <a:rPr lang="en-US" sz="1200" dirty="0">
                <a:latin typeface="Arial" panose="020B0604020202020204" pitchFamily="34" charset="0"/>
                <a:cs typeface="Arial" panose="020B0604020202020204" pitchFamily="34" charset="0"/>
              </a:rPr>
              <a:t> para</a:t>
            </a:r>
          </a:p>
          <a:p>
            <a:r>
              <a:rPr lang="en-US" sz="1200" dirty="0">
                <a:latin typeface="Arial" panose="020B0604020202020204" pitchFamily="34" charset="0"/>
                <a:cs typeface="Arial" panose="020B0604020202020204" pitchFamily="34" charset="0"/>
              </a:rPr>
              <a:t> Sondas de 40m de largo</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2682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3">
            <a:extLst>
              <a:ext uri="{FF2B5EF4-FFF2-40B4-BE49-F238E27FC236}">
                <a16:creationId xmlns:a16="http://schemas.microsoft.com/office/drawing/2014/main" id="{A4D2696A-4433-4071-A798-A666D3AFCBDE}"/>
              </a:ext>
            </a:extLst>
          </p:cNvPr>
          <p:cNvPicPr>
            <a:picLocks noChangeAspect="1"/>
          </p:cNvPicPr>
          <p:nvPr/>
        </p:nvPicPr>
        <p:blipFill>
          <a:blip r:embed="rId3"/>
          <a:stretch>
            <a:fillRect/>
          </a:stretch>
        </p:blipFill>
        <p:spPr>
          <a:xfrm>
            <a:off x="1517276" y="1943427"/>
            <a:ext cx="5925640" cy="4525963"/>
          </a:xfrm>
          <a:prstGeom prst="rect">
            <a:avLst/>
          </a:prstGeom>
        </p:spPr>
      </p:pic>
      <p:sp>
        <p:nvSpPr>
          <p:cNvPr id="2" name="Titel 1">
            <a:extLst>
              <a:ext uri="{FF2B5EF4-FFF2-40B4-BE49-F238E27FC236}">
                <a16:creationId xmlns:a16="http://schemas.microsoft.com/office/drawing/2014/main" id="{BFD5B098-8A54-40FE-A7F1-A712955883F6}"/>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232F9417-8458-44DC-B656-EF6085FE8E63}"/>
              </a:ext>
            </a:extLst>
          </p:cNvPr>
          <p:cNvSpPr>
            <a:spLocks noGrp="1"/>
          </p:cNvSpPr>
          <p:nvPr>
            <p:ph idx="1"/>
          </p:nvPr>
        </p:nvSpPr>
        <p:spPr/>
        <p:txBody>
          <a:bodyPr>
            <a:normAutofit/>
          </a:bodyPr>
          <a:lstStyle/>
          <a:p>
            <a:pPr marL="0" indent="0">
              <a:buNone/>
            </a:pPr>
            <a:r>
              <a:rPr lang="en-US" sz="1600" dirty="0">
                <a:latin typeface="Arial" panose="020B0604020202020204" pitchFamily="34" charset="0"/>
                <a:cs typeface="Arial" panose="020B0604020202020204" pitchFamily="34" charset="0"/>
              </a:rPr>
              <a:t>Esta información suele estar disponible de forma específica para cada lugar.</a:t>
            </a:r>
            <a:endParaRPr lang="de-DE" sz="1600" dirty="0">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F178E62B-DF12-4304-92B6-CA048F319960}"/>
              </a:ext>
            </a:extLst>
          </p:cNvPr>
          <p:cNvSpPr/>
          <p:nvPr/>
        </p:nvSpPr>
        <p:spPr>
          <a:xfrm>
            <a:off x="1580700" y="2220088"/>
            <a:ext cx="3692758" cy="523220"/>
          </a:xfrm>
          <a:prstGeom prst="rect">
            <a:avLst/>
          </a:prstGeom>
          <a:solidFill>
            <a:schemeClr val="bg1"/>
          </a:solidFill>
        </p:spPr>
        <p:txBody>
          <a:bodyPr wrap="square">
            <a:spAutoFit/>
          </a:bodyPr>
          <a:lstStyle/>
          <a:p>
            <a:r>
              <a:rPr lang="en-US" sz="1400" b="1" dirty="0">
                <a:latin typeface="Arial" panose="020B0604020202020204" pitchFamily="34" charset="0"/>
                <a:cs typeface="Arial" panose="020B0604020202020204" pitchFamily="34" charset="0"/>
              </a:rPr>
              <a:t>Rendimiento geotérmico por geotermia</a:t>
            </a:r>
          </a:p>
          <a:p>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Sondas</a:t>
            </a:r>
            <a:r>
              <a:rPr lang="en-US" sz="1400" b="1" dirty="0">
                <a:latin typeface="Arial" panose="020B0604020202020204" pitchFamily="34" charset="0"/>
                <a:cs typeface="Arial" panose="020B0604020202020204" pitchFamily="34" charset="0"/>
              </a:rPr>
              <a:t> de diferentes longitudes</a:t>
            </a:r>
            <a:endParaRPr lang="de-DE" sz="1400" b="1"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265A99C-F4C3-43E1-9170-BF9F9C447F61}"/>
              </a:ext>
            </a:extLst>
          </p:cNvPr>
          <p:cNvSpPr txBox="1"/>
          <p:nvPr/>
        </p:nvSpPr>
        <p:spPr>
          <a:xfrm>
            <a:off x="6323162" y="2653472"/>
            <a:ext cx="1039067" cy="769441"/>
          </a:xfrm>
          <a:prstGeom prst="rect">
            <a:avLst/>
          </a:prstGeom>
          <a:solidFill>
            <a:schemeClr val="bg1"/>
          </a:solidFill>
        </p:spPr>
        <p:txBody>
          <a:bodyPr wrap="none" rtlCol="0">
            <a:spAutoFit/>
          </a:bodyPr>
          <a:lstStyle/>
          <a:p>
            <a:r>
              <a:rPr lang="de-DE" sz="1100" b="1" dirty="0">
                <a:latin typeface="Arial" panose="020B0604020202020204" pitchFamily="34" charset="0"/>
                <a:cs typeface="Arial" panose="020B0604020202020204" pitchFamily="34" charset="0"/>
              </a:rPr>
              <a:t>Promedio </a:t>
            </a:r>
          </a:p>
          <a:p>
            <a:r>
              <a:rPr lang="de-DE" sz="1100" b="1" dirty="0">
                <a:latin typeface="Arial" panose="020B0604020202020204" pitchFamily="34" charset="0"/>
                <a:cs typeface="Arial" panose="020B0604020202020204" pitchFamily="34" charset="0"/>
              </a:rPr>
              <a:t>Rendimiento</a:t>
            </a:r>
          </a:p>
          <a:p>
            <a:r>
              <a:rPr lang="de-DE" sz="1100" b="1" dirty="0">
                <a:latin typeface="Arial" panose="020B0604020202020204" pitchFamily="34" charset="0"/>
                <a:cs typeface="Arial" panose="020B0604020202020204" pitchFamily="34" charset="0"/>
              </a:rPr>
              <a:t>geotérmico</a:t>
            </a:r>
            <a:br>
              <a:rPr lang="de-DE" sz="1100" b="1" dirty="0">
                <a:latin typeface="Arial" panose="020B0604020202020204" pitchFamily="34" charset="0"/>
                <a:cs typeface="Arial" panose="020B0604020202020204" pitchFamily="34" charset="0"/>
              </a:rPr>
            </a:br>
            <a:r>
              <a:rPr lang="de-DE" sz="1100" b="1" dirty="0">
                <a:latin typeface="Arial" panose="020B0604020202020204" pitchFamily="34" charset="0"/>
                <a:cs typeface="Arial" panose="020B0604020202020204" pitchFamily="34" charset="0"/>
              </a:rPr>
              <a:t>[kWh/ma]</a:t>
            </a:r>
          </a:p>
        </p:txBody>
      </p:sp>
    </p:spTree>
    <p:extLst>
      <p:ext uri="{BB962C8B-B14F-4D97-AF65-F5344CB8AC3E}">
        <p14:creationId xmlns:p14="http://schemas.microsoft.com/office/powerpoint/2010/main" val="19057876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othermiezentrum\AppData\Local\Microsoft\Windows\Temporary Internet Files\Content.Outlook\PL4R92WN\Zwischenablage03.jpg">
            <a:extLst>
              <a:ext uri="{FF2B5EF4-FFF2-40B4-BE49-F238E27FC236}">
                <a16:creationId xmlns:a16="http://schemas.microsoft.com/office/drawing/2014/main" id="{4FB5F574-8369-4EC4-AC22-BEDCA8598B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03" t="-1" b="4392"/>
          <a:stretch/>
        </p:blipFill>
        <p:spPr bwMode="auto">
          <a:xfrm>
            <a:off x="5558591" y="1370792"/>
            <a:ext cx="2142686" cy="517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13AF4B59-448B-46CB-9C67-C274D97FE11A}"/>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12C57759-85C3-4489-AB14-B4BA170100AE}"/>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En el ejemplo, por cada medidor de perforación </a:t>
            </a:r>
          </a:p>
          <a:p>
            <a:pPr marL="0" indent="0">
              <a:lnSpc>
                <a:spcPct val="150000"/>
              </a:lnSpc>
              <a:buNone/>
            </a:pPr>
            <a:r>
              <a:rPr lang="en-US" sz="1600" b="1" dirty="0">
                <a:latin typeface="Arial" panose="020B0604020202020204" pitchFamily="34" charset="0"/>
                <a:cs typeface="Arial" panose="020B0604020202020204" pitchFamily="34" charset="0"/>
              </a:rPr>
              <a:t>127 kWh por año</a:t>
            </a:r>
          </a:p>
          <a:p>
            <a:pPr marL="0" indent="0">
              <a:lnSpc>
                <a:spcPct val="150000"/>
              </a:lnSpc>
              <a:buNone/>
            </a:pPr>
            <a:r>
              <a:rPr lang="en-US" sz="1600" dirty="0">
                <a:latin typeface="Arial" panose="020B0604020202020204" pitchFamily="34" charset="0"/>
                <a:cs typeface="Arial" panose="020B0604020202020204" pitchFamily="34" charset="0"/>
              </a:rPr>
              <a:t> puede ser retirado.</a:t>
            </a:r>
          </a:p>
          <a:p>
            <a:pPr marL="0" indent="0">
              <a:lnSpc>
                <a:spcPct val="150000"/>
              </a:lnSpc>
              <a:buNone/>
            </a:pPr>
            <a:r>
              <a:rPr lang="en-US" sz="1600" dirty="0">
                <a:latin typeface="Arial" panose="020B0604020202020204" pitchFamily="34" charset="0"/>
                <a:cs typeface="Arial" panose="020B0604020202020204" pitchFamily="34" charset="0"/>
              </a:rPr>
              <a:t>Esto supone 1.800 horas de funcionamiento al año.</a:t>
            </a: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9A65DF68-320F-42CB-8EE4-5710F0415467}"/>
              </a:ext>
            </a:extLst>
          </p:cNvPr>
          <p:cNvSpPr txBox="1"/>
          <p:nvPr/>
        </p:nvSpPr>
        <p:spPr>
          <a:xfrm>
            <a:off x="6424801" y="2418348"/>
            <a:ext cx="1117614" cy="769441"/>
          </a:xfrm>
          <a:prstGeom prst="rect">
            <a:avLst/>
          </a:prstGeom>
          <a:solidFill>
            <a:schemeClr val="bg1"/>
          </a:solidFill>
        </p:spPr>
        <p:txBody>
          <a:bodyPr wrap="none" rtlCol="0">
            <a:spAutoFit/>
          </a:bodyPr>
          <a:lstStyle/>
          <a:p>
            <a:r>
              <a:rPr lang="de-DE" sz="1100" b="1" dirty="0">
                <a:latin typeface="Arial" panose="020B0604020202020204" pitchFamily="34" charset="0"/>
                <a:cs typeface="Arial" panose="020B0604020202020204" pitchFamily="34" charset="0"/>
              </a:rPr>
              <a:t>Rendimientos</a:t>
            </a:r>
          </a:p>
          <a:p>
            <a:r>
              <a:rPr lang="de-DE" sz="1100" b="1" dirty="0">
                <a:latin typeface="Arial" panose="020B0604020202020204" pitchFamily="34" charset="0"/>
                <a:cs typeface="Arial" panose="020B0604020202020204" pitchFamily="34" charset="0"/>
              </a:rPr>
              <a:t>promedio </a:t>
            </a:r>
          </a:p>
          <a:p>
            <a:r>
              <a:rPr lang="de-DE" sz="1100" b="1" dirty="0">
                <a:latin typeface="Arial" panose="020B0604020202020204" pitchFamily="34" charset="0"/>
                <a:cs typeface="Arial" panose="020B0604020202020204" pitchFamily="34" charset="0"/>
              </a:rPr>
              <a:t>geotérmico </a:t>
            </a:r>
            <a:br>
              <a:rPr lang="de-DE" sz="1100" b="1" dirty="0">
                <a:latin typeface="Arial" panose="020B0604020202020204" pitchFamily="34" charset="0"/>
                <a:cs typeface="Arial" panose="020B0604020202020204" pitchFamily="34" charset="0"/>
              </a:rPr>
            </a:br>
            <a:r>
              <a:rPr lang="de-DE" sz="1100" b="1" dirty="0">
                <a:latin typeface="Arial" panose="020B0604020202020204" pitchFamily="34" charset="0"/>
                <a:cs typeface="Arial" panose="020B0604020202020204" pitchFamily="34" charset="0"/>
              </a:rPr>
              <a:t>[kWh/ma]</a:t>
            </a:r>
          </a:p>
        </p:txBody>
      </p:sp>
    </p:spTree>
    <p:extLst>
      <p:ext uri="{BB962C8B-B14F-4D97-AF65-F5344CB8AC3E}">
        <p14:creationId xmlns:p14="http://schemas.microsoft.com/office/powerpoint/2010/main" val="29298374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5620D-E801-4E34-8FBD-20A59DE13A74}"/>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AD46E4D2-A932-43C2-BBA7-C6380C520226}"/>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Tasa específica de extracción de calor</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En la energía geotérmica, la capacidad de extracción es la cantidad de calor que un sistema técnico extrae del subsuelo por segundo. Se expresa en vatios.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En el caso de la energía geotérmica cercana a la superficie, a menudo se da en relación con un metro de longitud de perforación, por lo que este valor depende de la profundidad. 50 W/m es un valor medio típico para la capacidad de extracción por metro en energía geotérmica cercana a la superficie.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3108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Conclusión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i="1" dirty="0">
                <a:latin typeface="Arial" panose="020B0604020202020204" pitchFamily="34" charset="0"/>
                <a:cs typeface="Arial" panose="020B0604020202020204" pitchFamily="34" charset="0"/>
              </a:rPr>
              <a:t>       Ya ha completado el módulo "Título del módulo" y </a:t>
            </a:r>
            <a:r>
              <a:rPr lang="en-US" sz="1600" i="1" dirty="0" err="1">
                <a:latin typeface="Arial" panose="020B0604020202020204" pitchFamily="34" charset="0"/>
                <a:cs typeface="Arial" panose="020B0604020202020204" pitchFamily="34" charset="0"/>
              </a:rPr>
              <a:t>ahora</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puede</a:t>
            </a:r>
            <a:r>
              <a:rPr lang="en-US" sz="1600" i="1" dirty="0">
                <a:latin typeface="Arial" panose="020B0604020202020204" pitchFamily="34" charset="0"/>
                <a:cs typeface="Arial" panose="020B0604020202020204" pitchFamily="34" charset="0"/>
              </a:rPr>
              <a:t>:</a:t>
            </a:r>
          </a:p>
          <a:p>
            <a:pPr marL="0" indent="0">
              <a:lnSpc>
                <a:spcPct val="150000"/>
              </a:lnSpc>
              <a:buNone/>
            </a:pPr>
            <a:br>
              <a:rPr lang="en-US" sz="1600" dirty="0">
                <a:latin typeface="Arial" panose="020B0604020202020204" pitchFamily="34" charset="0"/>
                <a:cs typeface="Arial" panose="020B0604020202020204" pitchFamily="34" charset="0"/>
              </a:rPr>
            </a:br>
            <a:endParaRPr lang="el-GR" sz="1600" dirty="0">
              <a:latin typeface="Arial" panose="020B0604020202020204" pitchFamily="34" charset="0"/>
              <a:cs typeface="Arial" panose="020B0604020202020204" pitchFamily="34" charset="0"/>
            </a:endParaRPr>
          </a:p>
          <a:p>
            <a:pPr>
              <a:lnSpc>
                <a:spcPct val="150000"/>
              </a:lnSpc>
              <a:buFont typeface="+mj-lt"/>
              <a:buAutoNum type="arabicPeriod"/>
            </a:pPr>
            <a:r>
              <a:rPr lang="en-US" sz="1600" dirty="0">
                <a:latin typeface="Arial" panose="020B0604020202020204" pitchFamily="34" charset="0"/>
                <a:cs typeface="Arial" panose="020B0604020202020204" pitchFamily="34" charset="0"/>
              </a:rPr>
              <a:t>Conocer definiciones importantes sobre geología</a:t>
            </a:r>
          </a:p>
          <a:p>
            <a:pPr>
              <a:lnSpc>
                <a:spcPct val="150000"/>
              </a:lnSpc>
              <a:buFont typeface="+mj-lt"/>
              <a:buAutoNum type="arabicPeriod"/>
            </a:pPr>
            <a:r>
              <a:rPr lang="en-US" sz="1600" dirty="0">
                <a:latin typeface="Arial" panose="020B0604020202020204" pitchFamily="34" charset="0"/>
                <a:cs typeface="Arial" panose="020B0604020202020204" pitchFamily="34" charset="0"/>
              </a:rPr>
              <a:t>Comprender los principios geológicos y geotérmicos </a:t>
            </a:r>
          </a:p>
          <a:p>
            <a:pPr>
              <a:lnSpc>
                <a:spcPct val="150000"/>
              </a:lnSpc>
              <a:buFont typeface="+mj-lt"/>
              <a:buAutoNum type="arabicPeriod"/>
            </a:pPr>
            <a:r>
              <a:rPr lang="en-US" sz="1600" dirty="0">
                <a:latin typeface="Arial" panose="020B0604020202020204" pitchFamily="34" charset="0"/>
                <a:cs typeface="Arial" panose="020B0604020202020204" pitchFamily="34" charset="0"/>
              </a:rPr>
              <a:t>Conocer los tipos de rocas y su conductividad </a:t>
            </a:r>
          </a:p>
          <a:p>
            <a:pPr>
              <a:lnSpc>
                <a:spcPct val="150000"/>
              </a:lnSpc>
              <a:buFont typeface="+mj-lt"/>
              <a:buAutoNum type="arabicPeriod"/>
            </a:pPr>
            <a:r>
              <a:rPr lang="en-US" sz="1600" dirty="0">
                <a:latin typeface="Arial" panose="020B0604020202020204" pitchFamily="34" charset="0"/>
                <a:cs typeface="Arial" panose="020B0604020202020204" pitchFamily="34" charset="0"/>
              </a:rPr>
              <a:t>Diferenciar entre los diferentes métodos de uso geotérmico</a:t>
            </a:r>
          </a:p>
          <a:p>
            <a:pPr>
              <a:lnSpc>
                <a:spcPct val="150000"/>
              </a:lnSpc>
              <a:buFont typeface="+mj-lt"/>
              <a:buAutoNum type="arabicPeriod"/>
            </a:pPr>
            <a:r>
              <a:rPr lang="en-US" sz="1600" dirty="0">
                <a:latin typeface="Arial" panose="020B0604020202020204" pitchFamily="34" charset="0"/>
                <a:cs typeface="Arial" panose="020B0604020202020204" pitchFamily="34" charset="0"/>
              </a:rPr>
              <a:t>Conozca los diferentes componentes para </a:t>
            </a:r>
            <a:r>
              <a:rPr lang="en-US" sz="1600" dirty="0" err="1">
                <a:latin typeface="Arial" panose="020B0604020202020204" pitchFamily="34" charset="0"/>
                <a:cs typeface="Arial" panose="020B0604020202020204" pitchFamily="34" charset="0"/>
              </a:rPr>
              <a:t>perforar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2397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95936" y="1988840"/>
            <a:ext cx="4822304" cy="1470025"/>
          </a:xfrm>
        </p:spPr>
        <p:txBody>
          <a:bodyPr/>
          <a:lstStyle/>
          <a:p>
            <a:r>
              <a:rPr lang="en-US" dirty="0">
                <a:latin typeface="Arial" panose="020B0604020202020204" pitchFamily="34" charset="0"/>
                <a:cs typeface="Arial" panose="020B0604020202020204" pitchFamily="34" charset="0"/>
              </a:rPr>
              <a:t>Fin del módulo</a:t>
            </a:r>
            <a:endParaRPr lang="el-GR"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Principios geológicos e intercambio de calor</a:t>
            </a:r>
          </a:p>
        </p:txBody>
      </p:sp>
    </p:spTree>
    <p:extLst>
      <p:ext uri="{BB962C8B-B14F-4D97-AF65-F5344CB8AC3E}">
        <p14:creationId xmlns:p14="http://schemas.microsoft.com/office/powerpoint/2010/main" val="129220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en-US" sz="1600" b="1" dirty="0">
                <a:latin typeface="Arial" panose="020B0604020202020204" pitchFamily="34" charset="0"/>
                <a:cs typeface="Arial" panose="020B0604020202020204" pitchFamily="34" charset="0"/>
              </a:rPr>
              <a:t>Caída radiactiva </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Sin embargo, con un porcentaje del 50-70%, la mayor parte se atribuye a la descomposición de los elementos radiactivos naturales en las rocas. La descomposición de isótopos radioactivos como el uranio 238, el uranio 235, el torio 232 o el potasio 40, que están presentes en el cuerpo terrestre, es un proceso continuo y garantiza un suministro constante de calor. Hoy se supone que estos elementos radiactivos se enriquecen en las rocas de la corteza continental.</a:t>
            </a:r>
            <a:br>
              <a:rPr lang="de-DE" sz="1600" dirty="0">
                <a:latin typeface="Arial" panose="020B060402020202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a:p>
            <a:pPr marL="0" indent="0">
              <a:lnSpc>
                <a:spcPct val="150000"/>
              </a:lnSpc>
              <a:buNone/>
            </a:pPr>
            <a:br>
              <a:rPr lang="de-DE" sz="1600" b="1" dirty="0">
                <a:latin typeface="Arial" panose="020B0604020202020204" pitchFamily="34" charset="0"/>
                <a:cs typeface="Arial" panose="020B0604020202020204" pitchFamily="34" charset="0"/>
              </a:rPr>
            </a:b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54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Influencia climática</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Los efectos del clima sólo son visibles en los metros superiores de la corteza terrestre y, por lo tanto, representan sólo una parte muy pequeña del potencial total.</a:t>
            </a:r>
          </a:p>
          <a:p>
            <a:pPr marL="0" indent="0">
              <a:lnSpc>
                <a:spcPct val="150000"/>
              </a:lnSpc>
              <a:buNone/>
            </a:pPr>
            <a:r>
              <a:rPr lang="en-US" sz="1600" dirty="0">
                <a:latin typeface="Arial" panose="020B0604020202020204" pitchFamily="34" charset="0"/>
                <a:cs typeface="Arial" panose="020B0604020202020204" pitchFamily="34" charset="0"/>
              </a:rPr>
              <a:t>Así lo demuestra el hecho de que el suelo en Alemania puede congelarse a una profundidad de aproximadamente un metro en invierno, pero se calienta considerablemente en verano.</a:t>
            </a:r>
          </a:p>
          <a:p>
            <a:pPr marL="0" indent="0">
              <a:lnSpc>
                <a:spcPct val="150000"/>
              </a:lnSpc>
              <a:buNone/>
            </a:pPr>
            <a:r>
              <a:rPr lang="en-US" sz="1600" dirty="0">
                <a:latin typeface="Arial" panose="020B0604020202020204" pitchFamily="34" charset="0"/>
                <a:cs typeface="Arial" panose="020B0604020202020204" pitchFamily="34" charset="0"/>
              </a:rPr>
              <a:t>Además de la vía directa a través de la radiación solar, la entrada de calor también se produce indirectamente a través del intercambio de calor con el aire o a través de la filtración del agua de lluvia. El efecto de la temperatura estacional, también conocido como variación estacional, disminuye con el aumento de la profundidad.</a:t>
            </a:r>
            <a:endParaRPr lang="en-GB" dirty="0"/>
          </a:p>
        </p:txBody>
      </p:sp>
    </p:spTree>
    <p:extLst>
      <p:ext uri="{BB962C8B-B14F-4D97-AF65-F5344CB8AC3E}">
        <p14:creationId xmlns:p14="http://schemas.microsoft.com/office/powerpoint/2010/main" val="46002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el-GR" dirty="0"/>
          </a:p>
        </p:txBody>
      </p:sp>
      <p:sp>
        <p:nvSpPr>
          <p:cNvPr id="3" name="Content Placeholder 2"/>
          <p:cNvSpPr>
            <a:spLocks noGrp="1"/>
          </p:cNvSpPr>
          <p:nvPr>
            <p:ph idx="1"/>
          </p:nvPr>
        </p:nvSpPr>
        <p:spPr>
          <a:xfrm>
            <a:off x="457200" y="1393166"/>
            <a:ext cx="8229600" cy="4722962"/>
          </a:xfrm>
        </p:spPr>
        <p:txBody>
          <a:bodyPr>
            <a:normAutofit/>
          </a:bodyPr>
          <a:lstStyle/>
          <a:p>
            <a:pPr marL="0" indent="0">
              <a:lnSpc>
                <a:spcPct val="160000"/>
              </a:lnSpc>
              <a:buNone/>
            </a:pPr>
            <a:r>
              <a:rPr lang="en-US" sz="1600" b="1" dirty="0">
                <a:latin typeface="Arial" panose="020B0604020202020204" pitchFamily="34" charset="0"/>
                <a:cs typeface="Arial" panose="020B0604020202020204" pitchFamily="34" charset="0"/>
              </a:rPr>
              <a:t>Temperaturas en la superficie de la Tierra durante el año en Europa Central</a:t>
            </a:r>
          </a:p>
        </p:txBody>
      </p:sp>
      <p:sp>
        <p:nvSpPr>
          <p:cNvPr id="6" name="Textfeld 5">
            <a:extLst>
              <a:ext uri="{FF2B5EF4-FFF2-40B4-BE49-F238E27FC236}">
                <a16:creationId xmlns:a16="http://schemas.microsoft.com/office/drawing/2014/main" id="{81AF4568-89A5-42A9-8453-2720A1EB9525}"/>
              </a:ext>
            </a:extLst>
          </p:cNvPr>
          <p:cNvSpPr txBox="1"/>
          <p:nvPr/>
        </p:nvSpPr>
        <p:spPr>
          <a:xfrm>
            <a:off x="457200" y="2147061"/>
            <a:ext cx="3525252" cy="3370666"/>
          </a:xfrm>
          <a:prstGeom prst="rect">
            <a:avLst/>
          </a:prstGeom>
          <a:noFill/>
        </p:spPr>
        <p:txBody>
          <a:bodyPr wrap="square" rtlCol="0">
            <a:spAutoFit/>
          </a:bodyPr>
          <a:lstStyle/>
          <a:p>
            <a:pPr>
              <a:lnSpc>
                <a:spcPct val="150000"/>
              </a:lnSpc>
            </a:pPr>
            <a:r>
              <a:rPr lang="en-US" sz="1600" dirty="0">
                <a:latin typeface="Arial" panose="020B0604020202020204" pitchFamily="34" charset="0"/>
                <a:cs typeface="Arial" panose="020B0604020202020204" pitchFamily="34" charset="0"/>
              </a:rPr>
              <a:t>A cierta profundidad hay un estado</a:t>
            </a:r>
          </a:p>
          <a:p>
            <a:pPr>
              <a:lnSpc>
                <a:spcPct val="150000"/>
              </a:lnSpc>
            </a:pPr>
            <a:r>
              <a:rPr lang="en-US" sz="1600" dirty="0">
                <a:latin typeface="Arial" panose="020B0604020202020204" pitchFamily="34" charset="0"/>
                <a:cs typeface="Arial" panose="020B0604020202020204" pitchFamily="34" charset="0"/>
              </a:rPr>
              <a:t>de equilibrio entre el exterior </a:t>
            </a:r>
          </a:p>
          <a:p>
            <a:pPr>
              <a:lnSpc>
                <a:spcPct val="150000"/>
              </a:lnSpc>
            </a:pPr>
            <a:r>
              <a:rPr lang="en-US" sz="1600" dirty="0">
                <a:latin typeface="Arial" panose="020B0604020202020204" pitchFamily="34" charset="0"/>
                <a:cs typeface="Arial" panose="020B0604020202020204" pitchFamily="34" charset="0"/>
              </a:rPr>
              <a:t>y la temperatura interior de la tierra.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Allí ya no se pueden determinar las fluctuaciones inducidas por el clima y la temperatura corresponde a la temperatura media anual</a:t>
            </a:r>
          </a:p>
          <a:p>
            <a:pPr>
              <a:lnSpc>
                <a:spcPct val="150000"/>
              </a:lnSpc>
            </a:pPr>
            <a:r>
              <a:rPr lang="es-ES" sz="1600" dirty="0">
                <a:latin typeface="Arial" panose="020B0604020202020204" pitchFamily="34" charset="0"/>
                <a:cs typeface="Arial" panose="020B0604020202020204" pitchFamily="34" charset="0"/>
              </a:rPr>
              <a:t>durante todo el año. </a:t>
            </a:r>
            <a:endParaRPr lang="en-US" sz="1600" dirty="0">
              <a:latin typeface="Arial" panose="020B0604020202020204" pitchFamily="34" charset="0"/>
              <a:cs typeface="Arial" panose="020B0604020202020204" pitchFamily="34" charset="0"/>
            </a:endParaRPr>
          </a:p>
        </p:txBody>
      </p:sp>
      <p:pic>
        <p:nvPicPr>
          <p:cNvPr id="5" name="Grafik 9">
            <a:extLst>
              <a:ext uri="{FF2B5EF4-FFF2-40B4-BE49-F238E27FC236}">
                <a16:creationId xmlns:a16="http://schemas.microsoft.com/office/drawing/2014/main" id="{C78F3867-6366-4D9B-89B4-35BDC04AB054}"/>
              </a:ext>
            </a:extLst>
          </p:cNvPr>
          <p:cNvPicPr>
            <a:picLocks noChangeAspect="1"/>
          </p:cNvPicPr>
          <p:nvPr/>
        </p:nvPicPr>
        <p:blipFill>
          <a:blip r:embed="rId3"/>
          <a:stretch>
            <a:fillRect/>
          </a:stretch>
        </p:blipFill>
        <p:spPr>
          <a:xfrm>
            <a:off x="3800493" y="2339808"/>
            <a:ext cx="5343507" cy="3021489"/>
          </a:xfrm>
          <a:prstGeom prst="rect">
            <a:avLst/>
          </a:prstGeom>
        </p:spPr>
      </p:pic>
    </p:spTree>
    <p:extLst>
      <p:ext uri="{BB962C8B-B14F-4D97-AF65-F5344CB8AC3E}">
        <p14:creationId xmlns:p14="http://schemas.microsoft.com/office/powerpoint/2010/main" val="361186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0D924-D729-4D4A-B350-72F7037694C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de-DE" dirty="0"/>
          </a:p>
        </p:txBody>
      </p:sp>
      <p:sp>
        <p:nvSpPr>
          <p:cNvPr id="3" name="Inhaltsplatzhalter 2">
            <a:extLst>
              <a:ext uri="{FF2B5EF4-FFF2-40B4-BE49-F238E27FC236}">
                <a16:creationId xmlns:a16="http://schemas.microsoft.com/office/drawing/2014/main" id="{194E60E4-1C75-4D21-94E7-87E1A64A32B5}"/>
              </a:ext>
            </a:extLst>
          </p:cNvPr>
          <p:cNvSpPr>
            <a:spLocks noGrp="1"/>
          </p:cNvSpPr>
          <p:nvPr>
            <p:ph idx="1"/>
          </p:nvPr>
        </p:nvSpPr>
        <p:spPr>
          <a:xfrm>
            <a:off x="0" y="1600200"/>
            <a:ext cx="8686800" cy="4525963"/>
          </a:xfrm>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Temperaturas en la superficie de la Tierra durante el año en Europa Central</a:t>
            </a:r>
          </a:p>
          <a:p>
            <a:pPr marL="0" indent="0">
              <a:lnSpc>
                <a:spcPct val="150000"/>
              </a:lnSpc>
              <a:buNone/>
            </a:pPr>
            <a:r>
              <a:rPr lang="en-US" sz="1600" dirty="0">
                <a:latin typeface="Arial" panose="020B0604020202020204" pitchFamily="34" charset="0"/>
                <a:cs typeface="Arial" panose="020B0604020202020204" pitchFamily="34" charset="0"/>
              </a:rPr>
              <a:t>Medición de 1,5 m de profundidad bajo tierra (verde)</a:t>
            </a:r>
          </a:p>
          <a:p>
            <a:pPr marL="0" indent="0">
              <a:lnSpc>
                <a:spcPct val="150000"/>
              </a:lnSpc>
              <a:buNone/>
            </a:pPr>
            <a:r>
              <a:rPr lang="en-US" sz="1600" dirty="0">
                <a:latin typeface="Arial" panose="020B0604020202020204" pitchFamily="34" charset="0"/>
                <a:cs typeface="Arial" panose="020B0604020202020204" pitchFamily="34" charset="0"/>
              </a:rPr>
              <a:t>	La temperatura del subsuelo sigue la</a:t>
            </a:r>
          </a:p>
          <a:p>
            <a:pPr marL="0" indent="0">
              <a:lnSpc>
                <a:spcPct val="150000"/>
              </a:lnSpc>
              <a:buNone/>
            </a:pPr>
            <a:r>
              <a:rPr lang="en-US" sz="1600" dirty="0">
                <a:latin typeface="Arial" panose="020B0604020202020204" pitchFamily="34" charset="0"/>
                <a:cs typeface="Arial" panose="020B0604020202020204" pitchFamily="34" charset="0"/>
              </a:rPr>
              <a:t>	 evolución estacional de la temperatura del aire </a:t>
            </a:r>
          </a:p>
          <a:p>
            <a:pPr marL="0" indent="0">
              <a:lnSpc>
                <a:spcPct val="150000"/>
              </a:lnSpc>
              <a:buNone/>
            </a:pPr>
            <a:r>
              <a:rPr lang="en-US" sz="1600" dirty="0">
                <a:latin typeface="Arial" panose="020B0604020202020204" pitchFamily="34" charset="0"/>
                <a:cs typeface="Arial" panose="020B0604020202020204" pitchFamily="34" charset="0"/>
              </a:rPr>
              <a:t>	(mínimo: 3°C en febrero / máximo: 14°C en agosto).</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Medida 30m de profundidad bajo tierra (azul oscuro)</a:t>
            </a:r>
          </a:p>
          <a:p>
            <a:pPr marL="0" indent="0">
              <a:lnSpc>
                <a:spcPct val="150000"/>
              </a:lnSpc>
              <a:buNone/>
            </a:pPr>
            <a:r>
              <a:rPr lang="en-US" sz="1600" dirty="0">
                <a:latin typeface="Arial" panose="020B0604020202020204" pitchFamily="34" charset="0"/>
                <a:cs typeface="Arial" panose="020B0604020202020204" pitchFamily="34" charset="0"/>
              </a:rPr>
              <a:t>	La temperatura del subsuelo es - sin tener en cuenta</a:t>
            </a:r>
          </a:p>
          <a:p>
            <a:pPr marL="0" indent="0">
              <a:lnSpc>
                <a:spcPct val="150000"/>
              </a:lnSpc>
              <a:buNone/>
            </a:pPr>
            <a:r>
              <a:rPr lang="en-US" sz="1600" dirty="0">
                <a:latin typeface="Arial" panose="020B0604020202020204" pitchFamily="34" charset="0"/>
                <a:cs typeface="Arial" panose="020B0604020202020204" pitchFamily="34" charset="0"/>
              </a:rPr>
              <a:t>	la estación y el tiempo - constantemente por debajo de 10°C)</a:t>
            </a:r>
            <a:endParaRPr lang="de-DE" sz="1600" dirty="0">
              <a:latin typeface="Arial" panose="020B0604020202020204" pitchFamily="34" charset="0"/>
              <a:cs typeface="Arial" panose="020B0604020202020204" pitchFamily="34" charset="0"/>
            </a:endParaRPr>
          </a:p>
        </p:txBody>
      </p:sp>
      <p:pic>
        <p:nvPicPr>
          <p:cNvPr id="4" name="Grafik 4">
            <a:extLst>
              <a:ext uri="{FF2B5EF4-FFF2-40B4-BE49-F238E27FC236}">
                <a16:creationId xmlns:a16="http://schemas.microsoft.com/office/drawing/2014/main" id="{28FB7A1D-BDE3-45A5-8357-D6364CFA86C5}"/>
              </a:ext>
            </a:extLst>
          </p:cNvPr>
          <p:cNvPicPr>
            <a:picLocks noChangeAspect="1"/>
          </p:cNvPicPr>
          <p:nvPr/>
        </p:nvPicPr>
        <p:blipFill>
          <a:blip r:embed="rId3"/>
          <a:stretch>
            <a:fillRect/>
          </a:stretch>
        </p:blipFill>
        <p:spPr>
          <a:xfrm>
            <a:off x="5820756" y="2019299"/>
            <a:ext cx="3318460" cy="1876425"/>
          </a:xfrm>
          <a:prstGeom prst="rect">
            <a:avLst/>
          </a:prstGeom>
        </p:spPr>
      </p:pic>
    </p:spTree>
    <p:extLst>
      <p:ext uri="{BB962C8B-B14F-4D97-AF65-F5344CB8AC3E}">
        <p14:creationId xmlns:p14="http://schemas.microsoft.com/office/powerpoint/2010/main" val="511694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el-GR" dirty="0"/>
          </a:p>
        </p:txBody>
      </p:sp>
      <p:sp>
        <p:nvSpPr>
          <p:cNvPr id="3" name="Content Placeholder 2"/>
          <p:cNvSpPr>
            <a:spLocks noGrp="1"/>
          </p:cNvSpPr>
          <p:nvPr>
            <p:ph idx="1"/>
          </p:nvPr>
        </p:nvSpPr>
        <p:spPr>
          <a:xfrm>
            <a:off x="457200" y="1476023"/>
            <a:ext cx="8229600" cy="4958644"/>
          </a:xfrm>
        </p:spPr>
        <p:txBody>
          <a:bodyPr>
            <a:normAutofit fontScale="92500"/>
          </a:bodyPr>
          <a:lstStyle/>
          <a:p>
            <a:pPr marL="0" indent="0">
              <a:lnSpc>
                <a:spcPct val="150000"/>
              </a:lnSpc>
              <a:buNone/>
            </a:pPr>
            <a:r>
              <a:rPr lang="en-US" sz="1600" b="1" dirty="0">
                <a:latin typeface="Arial" panose="020B0604020202020204" pitchFamily="34" charset="0"/>
                <a:cs typeface="Arial" panose="020B0604020202020204" pitchFamily="34" charset="0"/>
              </a:rPr>
              <a:t>Flujo de calor terrestre </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El flujo de calor terrestre describe el transporte de calor desde el interior de la tierra hacia la superficie terrestre. La fuerza motriz aquí es el gradiente de temperatura desde el núcleo de la tierra, que está alrededor de 5.000-7.000°C de calor, hasta la superficie de la tierra, que está en promedio a 15°C de frío. La transferencia de calor del núcleo de la tierra a la superficie se denomina "flujo de calor". El transporte de calor tiene lugar, por un lado, a través de los mecanismos de conducción de calor dentro de la roca sólida y, por otro lado, a través de la convección, como en el caso de las aguas termales ascendentes. </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Para más información</a:t>
            </a:r>
          </a:p>
          <a:p>
            <a:pPr marL="0" indent="0">
              <a:lnSpc>
                <a:spcPct val="150000"/>
              </a:lnSpc>
              <a:buNone/>
            </a:pPr>
            <a:r>
              <a:rPr lang="en-US" sz="1600" dirty="0">
                <a:latin typeface="Arial" panose="020B0604020202020204" pitchFamily="34" charset="0"/>
                <a:cs typeface="Arial" panose="020B0604020202020204" pitchFamily="34" charset="0"/>
              </a:rPr>
              <a:t>Convección: </a:t>
            </a:r>
            <a:r>
              <a:rPr lang="en-US" sz="1600" dirty="0">
                <a:latin typeface="Arial" panose="020B0604020202020204" pitchFamily="34" charset="0"/>
                <a:cs typeface="Arial" panose="020B0604020202020204" pitchFamily="34" charset="0"/>
                <a:hlinkClick r:id="rId3"/>
              </a:rPr>
              <a:t>https://www.youtube.com/watch?v=7Ryr9SeZB9c</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Dirección: </a:t>
            </a:r>
            <a:r>
              <a:rPr lang="en-US" sz="1600" dirty="0">
                <a:latin typeface="Arial" panose="020B0604020202020204" pitchFamily="34" charset="0"/>
                <a:cs typeface="Arial" panose="020B0604020202020204" pitchFamily="34" charset="0"/>
                <a:hlinkClick r:id="rId4"/>
              </a:rPr>
              <a:t>https://www.youtube.com/watch?v=tMTJ2aftQs4 </a:t>
            </a:r>
          </a:p>
        </p:txBody>
      </p:sp>
    </p:spTree>
    <p:extLst>
      <p:ext uri="{BB962C8B-B14F-4D97-AF65-F5344CB8AC3E}">
        <p14:creationId xmlns:p14="http://schemas.microsoft.com/office/powerpoint/2010/main" val="279873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A52B-9442-463F-B356-E5A576E8F5D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de-DE" dirty="0"/>
          </a:p>
        </p:txBody>
      </p:sp>
      <p:sp>
        <p:nvSpPr>
          <p:cNvPr id="3" name="Inhaltsplatzhalter 2">
            <a:extLst>
              <a:ext uri="{FF2B5EF4-FFF2-40B4-BE49-F238E27FC236}">
                <a16:creationId xmlns:a16="http://schemas.microsoft.com/office/drawing/2014/main" id="{43D93A3F-20BD-4280-905D-376ACB734497}"/>
              </a:ext>
            </a:extLst>
          </p:cNvPr>
          <p:cNvSpPr>
            <a:spLocks noGrp="1"/>
          </p:cNvSpPr>
          <p:nvPr>
            <p:ph idx="1"/>
          </p:nvPr>
        </p:nvSpPr>
        <p:spPr/>
        <p:txBody>
          <a:bodyPr/>
          <a:lstStyle/>
          <a:p>
            <a:pPr marL="0" indent="0">
              <a:buNone/>
            </a:pPr>
            <a:r>
              <a:rPr lang="de-DE" sz="1600" b="1" dirty="0">
                <a:latin typeface="Arial" panose="020B0604020202020204" pitchFamily="34" charset="0"/>
                <a:cs typeface="Arial" panose="020B0604020202020204" pitchFamily="34" charset="0"/>
              </a:rPr>
              <a:t>Para mas información sobre la</a:t>
            </a:r>
            <a:r>
              <a:rPr lang="en-US" sz="1600" b="1" dirty="0">
                <a:latin typeface="Arial" panose="020B0604020202020204" pitchFamily="34" charset="0"/>
                <a:cs typeface="Arial" panose="020B0604020202020204" pitchFamily="34" charset="0"/>
              </a:rPr>
              <a:t> convección: </a:t>
            </a:r>
            <a:endParaRPr lang="de-DE" sz="1600" b="1" dirty="0">
              <a:latin typeface="Arial" panose="020B0604020202020204" pitchFamily="34" charset="0"/>
              <a:cs typeface="Arial" panose="020B0604020202020204" pitchFamily="34" charset="0"/>
            </a:endParaRPr>
          </a:p>
          <a:p>
            <a:pPr marL="0" indent="0">
              <a:buNone/>
            </a:pPr>
            <a:endParaRPr lang="de-DE" dirty="0"/>
          </a:p>
        </p:txBody>
      </p:sp>
      <p:pic>
        <p:nvPicPr>
          <p:cNvPr id="5" name="7Ryr9SeZB9c">
            <a:extLst>
              <a:ext uri="{FF2B5EF4-FFF2-40B4-BE49-F238E27FC236}">
                <a16:creationId xmlns:a16="http://schemas.microsoft.com/office/drawing/2014/main" id="{8F9C0990-F185-49D5-ACD6-866EABB2B81F}"/>
              </a:ext>
            </a:extLst>
          </p:cNvPr>
          <p:cNvPicPr>
            <a:picLocks noRot="1" noChangeAspect="1"/>
          </p:cNvPicPr>
          <p:nvPr>
            <a:videoFile r:link="rId1"/>
          </p:nvPr>
        </p:nvPicPr>
        <p:blipFill>
          <a:blip r:embed="rId4"/>
          <a:stretch>
            <a:fillRect/>
          </a:stretch>
        </p:blipFill>
        <p:spPr>
          <a:xfrm>
            <a:off x="719908" y="1951880"/>
            <a:ext cx="7704183" cy="4333603"/>
          </a:xfrm>
          <a:prstGeom prst="rect">
            <a:avLst/>
          </a:prstGeom>
        </p:spPr>
      </p:pic>
    </p:spTree>
    <p:extLst>
      <p:ext uri="{BB962C8B-B14F-4D97-AF65-F5344CB8AC3E}">
        <p14:creationId xmlns:p14="http://schemas.microsoft.com/office/powerpoint/2010/main" val="3581594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7CC95-44E2-43F1-A51A-00B6ED5000E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de-DE" dirty="0"/>
          </a:p>
        </p:txBody>
      </p:sp>
      <p:sp>
        <p:nvSpPr>
          <p:cNvPr id="3" name="Inhaltsplatzhalter 2">
            <a:extLst>
              <a:ext uri="{FF2B5EF4-FFF2-40B4-BE49-F238E27FC236}">
                <a16:creationId xmlns:a16="http://schemas.microsoft.com/office/drawing/2014/main" id="{A0333A8E-FA3E-4B51-856F-F3A04BD2C6D8}"/>
              </a:ext>
            </a:extLst>
          </p:cNvPr>
          <p:cNvSpPr>
            <a:spLocks noGrp="1"/>
          </p:cNvSpPr>
          <p:nvPr>
            <p:ph idx="1"/>
          </p:nvPr>
        </p:nvSpPr>
        <p:spPr/>
        <p:txBody>
          <a:bodyPr/>
          <a:lstStyle/>
          <a:p>
            <a:pPr marL="0" indent="0">
              <a:buNone/>
            </a:pPr>
            <a:r>
              <a:rPr lang="de-DE" sz="1600" b="1" dirty="0">
                <a:latin typeface="Arial" panose="020B0604020202020204" pitchFamily="34" charset="0"/>
                <a:cs typeface="Arial" panose="020B0604020202020204" pitchFamily="34" charset="0"/>
              </a:rPr>
              <a:t>Para </a:t>
            </a:r>
            <a:r>
              <a:rPr lang="es-ES" sz="1600" b="1" dirty="0">
                <a:latin typeface="Arial" panose="020B0604020202020204" pitchFamily="34" charset="0"/>
                <a:cs typeface="Arial" panose="020B0604020202020204" pitchFamily="34" charset="0"/>
              </a:rPr>
              <a:t>más información sobre la </a:t>
            </a:r>
            <a:r>
              <a:rPr lang="en-US" sz="1600" b="1" dirty="0" err="1">
                <a:latin typeface="Arial" panose="020B0604020202020204" pitchFamily="34" charset="0"/>
                <a:cs typeface="Arial" panose="020B0604020202020204" pitchFamily="34" charset="0"/>
              </a:rPr>
              <a:t>conducción</a:t>
            </a:r>
            <a:r>
              <a:rPr lang="en-US" sz="1600" b="1" dirty="0">
                <a:latin typeface="Arial" panose="020B0604020202020204" pitchFamily="34" charset="0"/>
                <a:cs typeface="Arial" panose="020B0604020202020204" pitchFamily="34" charset="0"/>
              </a:rPr>
              <a:t>: </a:t>
            </a:r>
            <a:endParaRPr lang="de-DE" sz="1600" b="1" dirty="0">
              <a:latin typeface="Arial" panose="020B0604020202020204" pitchFamily="34" charset="0"/>
              <a:cs typeface="Arial" panose="020B0604020202020204" pitchFamily="34" charset="0"/>
            </a:endParaRPr>
          </a:p>
          <a:p>
            <a:pPr marL="0" indent="0">
              <a:buNone/>
            </a:pPr>
            <a:endParaRPr lang="de-DE" dirty="0"/>
          </a:p>
        </p:txBody>
      </p:sp>
      <p:pic>
        <p:nvPicPr>
          <p:cNvPr id="4" name="tMTJ2aftQs4">
            <a:extLst>
              <a:ext uri="{FF2B5EF4-FFF2-40B4-BE49-F238E27FC236}">
                <a16:creationId xmlns:a16="http://schemas.microsoft.com/office/drawing/2014/main" id="{50B6380D-F22A-4F38-BE1E-6A0A6F4AE405}"/>
              </a:ext>
            </a:extLst>
          </p:cNvPr>
          <p:cNvPicPr>
            <a:picLocks noRot="1" noChangeAspect="1"/>
          </p:cNvPicPr>
          <p:nvPr>
            <a:videoFile r:link="rId1"/>
          </p:nvPr>
        </p:nvPicPr>
        <p:blipFill>
          <a:blip r:embed="rId4"/>
          <a:stretch>
            <a:fillRect/>
          </a:stretch>
        </p:blipFill>
        <p:spPr>
          <a:xfrm>
            <a:off x="871766" y="1973881"/>
            <a:ext cx="7647394" cy="4301659"/>
          </a:xfrm>
          <a:prstGeom prst="rect">
            <a:avLst/>
          </a:prstGeom>
        </p:spPr>
      </p:pic>
    </p:spTree>
    <p:extLst>
      <p:ext uri="{BB962C8B-B14F-4D97-AF65-F5344CB8AC3E}">
        <p14:creationId xmlns:p14="http://schemas.microsoft.com/office/powerpoint/2010/main" val="722975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Gradiente geotérmico</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Para la energía geotérmica, el flujo de calor terrestre es un parámetro importante para calcular el suministro de calor desde el interior de la Tierra. El resultado es el llamado gradiente geotérmico, que indica el aumento de la temperatura en profundidad. La densidad media natural del flujo de calor en la superficie terrestre es de 65 </a:t>
            </a:r>
            <a:r>
              <a:rPr lang="en-US" sz="1600" dirty="0" err="1">
                <a:latin typeface="Arial" panose="020B0604020202020204" pitchFamily="34" charset="0"/>
                <a:cs typeface="Arial" panose="020B0604020202020204" pitchFamily="34" charset="0"/>
              </a:rPr>
              <a:t>mW/m²</a:t>
            </a:r>
            <a:r>
              <a:rPr lang="en-US" sz="1600" dirty="0">
                <a:latin typeface="Arial" panose="020B0604020202020204" pitchFamily="34" charset="0"/>
                <a:cs typeface="Arial" panose="020B0604020202020204" pitchFamily="34" charset="0"/>
              </a:rPr>
              <a:t>, lo que corresponde a un gradiente geotérmico medio de 3°C por 100m. Sin embargo, dependiendo de la ubicación y de la situación geológica, estos valores pueden ser muy diferentes. En todo el mundo, los gradientes geotérmicos de 10 - 20 °C/100 m o más no son infrecuentes en las zonas volcánicamente activas.</a:t>
            </a:r>
            <a:endParaRPr lang="de-DE" dirty="0"/>
          </a:p>
        </p:txBody>
      </p:sp>
    </p:spTree>
    <p:extLst>
      <p:ext uri="{BB962C8B-B14F-4D97-AF65-F5344CB8AC3E}">
        <p14:creationId xmlns:p14="http://schemas.microsoft.com/office/powerpoint/2010/main" val="2156403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91444-9B4E-4AF4-B8C0-776695EBA37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de-DE" dirty="0"/>
          </a:p>
        </p:txBody>
      </p:sp>
      <p:sp>
        <p:nvSpPr>
          <p:cNvPr id="4" name="Inhaltsplatzhalter 3">
            <a:extLst>
              <a:ext uri="{FF2B5EF4-FFF2-40B4-BE49-F238E27FC236}">
                <a16:creationId xmlns:a16="http://schemas.microsoft.com/office/drawing/2014/main" id="{B5CA6946-57AD-485F-898C-3E8E804254F7}"/>
              </a:ext>
            </a:extLst>
          </p:cNvPr>
          <p:cNvSpPr>
            <a:spLocks noGrp="1"/>
          </p:cNvSpPr>
          <p:nvPr>
            <p:ph idx="1"/>
          </p:nvPr>
        </p:nvSpPr>
        <p:spPr/>
        <p:txBody>
          <a:bodyPr>
            <a:normAutofit/>
          </a:bodyPr>
          <a:lstStyle/>
          <a:p>
            <a:pPr marL="0" indent="0">
              <a:buNone/>
            </a:pPr>
            <a:r>
              <a:rPr lang="en-US" sz="1600" b="1" dirty="0">
                <a:latin typeface="Arial" panose="020B0604020202020204" pitchFamily="34" charset="0"/>
                <a:cs typeface="Arial" panose="020B0604020202020204" pitchFamily="34" charset="0"/>
              </a:rPr>
              <a:t>Gradientes de temperatura para diferentes lugares de Europa</a:t>
            </a:r>
            <a:endParaRPr lang="de-DE" sz="1600" b="1"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F4F1ED03-998E-4F2D-97D3-320BB8C48F9B}"/>
              </a:ext>
            </a:extLst>
          </p:cNvPr>
          <p:cNvSpPr txBox="1"/>
          <p:nvPr/>
        </p:nvSpPr>
        <p:spPr>
          <a:xfrm>
            <a:off x="319922" y="2708506"/>
            <a:ext cx="3212998" cy="1154675"/>
          </a:xfrm>
          <a:prstGeom prst="rect">
            <a:avLst/>
          </a:prstGeom>
          <a:noFill/>
        </p:spPr>
        <p:txBody>
          <a:bodyPr wrap="square" rtlCol="0">
            <a:spAutoFit/>
          </a:bodyPr>
          <a:lstStyle/>
          <a:p>
            <a:pPr>
              <a:lnSpc>
                <a:spcPct val="150000"/>
              </a:lnSpc>
            </a:pPr>
            <a:r>
              <a:rPr lang="en-US" sz="1600" dirty="0">
                <a:latin typeface="Arial" panose="020B0604020202020204" pitchFamily="34" charset="0"/>
                <a:cs typeface="Arial" panose="020B0604020202020204" pitchFamily="34" charset="0"/>
              </a:rPr>
              <a:t>El gráfico muestra lo diferentes que pueden ser los gradientes de temperatura en diferentes lugares. </a:t>
            </a:r>
            <a:endParaRPr lang="de-DE" sz="1600" dirty="0">
              <a:latin typeface="Arial" panose="020B0604020202020204" pitchFamily="34" charset="0"/>
              <a:cs typeface="Arial" panose="020B0604020202020204" pitchFamily="34" charset="0"/>
            </a:endParaRPr>
          </a:p>
        </p:txBody>
      </p:sp>
      <p:pic>
        <p:nvPicPr>
          <p:cNvPr id="10" name="Grafik 9"/>
          <p:cNvPicPr>
            <a:picLocks noChangeAspect="1"/>
          </p:cNvPicPr>
          <p:nvPr/>
        </p:nvPicPr>
        <p:blipFill>
          <a:blip r:embed="rId3"/>
          <a:stretch>
            <a:fillRect/>
          </a:stretch>
        </p:blipFill>
        <p:spPr>
          <a:xfrm>
            <a:off x="3532920" y="2017754"/>
            <a:ext cx="5566887" cy="3690853"/>
          </a:xfrm>
          <a:prstGeom prst="rect">
            <a:avLst/>
          </a:prstGeom>
        </p:spPr>
      </p:pic>
      <p:sp>
        <p:nvSpPr>
          <p:cNvPr id="11" name="Textfeld 10"/>
          <p:cNvSpPr txBox="1"/>
          <p:nvPr/>
        </p:nvSpPr>
        <p:spPr>
          <a:xfrm>
            <a:off x="7067162" y="5014452"/>
            <a:ext cx="1826141" cy="461665"/>
          </a:xfrm>
          <a:prstGeom prst="rect">
            <a:avLst/>
          </a:prstGeom>
          <a:noFill/>
        </p:spPr>
        <p:txBody>
          <a:bodyPr wrap="none" rtlCol="0">
            <a:spAutoFit/>
          </a:bodyPr>
          <a:lstStyle/>
          <a:p>
            <a:r>
              <a:rPr lang="de-DE" sz="1200" dirty="0" err="1">
                <a:latin typeface="Arial" panose="020B0604020202020204" pitchFamily="34" charset="0"/>
                <a:cs typeface="Arial" panose="020B0604020202020204" pitchFamily="34" charset="0"/>
              </a:rPr>
              <a:t>Perforación profunda</a:t>
            </a:r>
            <a:r>
              <a:rPr lang="de-DE" sz="1200" dirty="0">
                <a:latin typeface="Arial" panose="020B0604020202020204" pitchFamily="34" charset="0"/>
                <a:cs typeface="Arial" panose="020B0604020202020204" pitchFamily="34" charset="0"/>
              </a:rPr>
              <a:t> continental</a:t>
            </a:r>
          </a:p>
          <a:p>
            <a:r>
              <a:rPr lang="de-DE" sz="1200" dirty="0">
                <a:latin typeface="Arial" panose="020B0604020202020204" pitchFamily="34" charset="0"/>
                <a:cs typeface="Arial" panose="020B0604020202020204" pitchFamily="34" charset="0"/>
              </a:rPr>
              <a:t> (Oberpfalz)</a:t>
            </a:r>
          </a:p>
        </p:txBody>
      </p:sp>
      <p:sp>
        <p:nvSpPr>
          <p:cNvPr id="12" name="Textfeld 11"/>
          <p:cNvSpPr txBox="1"/>
          <p:nvPr/>
        </p:nvSpPr>
        <p:spPr>
          <a:xfrm>
            <a:off x="6673659" y="3723035"/>
            <a:ext cx="1194606" cy="646331"/>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Friedland</a:t>
            </a:r>
          </a:p>
          <a:p>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Al noreste de</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Alemania)</a:t>
            </a:r>
          </a:p>
        </p:txBody>
      </p:sp>
      <p:sp>
        <p:nvSpPr>
          <p:cNvPr id="13" name="Textfeld 12"/>
          <p:cNvSpPr txBox="1"/>
          <p:nvPr/>
        </p:nvSpPr>
        <p:spPr>
          <a:xfrm>
            <a:off x="6316363" y="3214791"/>
            <a:ext cx="2081019" cy="461665"/>
          </a:xfrm>
          <a:prstGeom prst="rect">
            <a:avLst/>
          </a:prstGeom>
          <a:noFill/>
        </p:spPr>
        <p:txBody>
          <a:bodyPr wrap="square" rtlCol="0">
            <a:spAutoFit/>
          </a:bodyPr>
          <a:lstStyle/>
          <a:p>
            <a:r>
              <a:rPr lang="de-DE" sz="1200" dirty="0" err="1">
                <a:latin typeface="Arial" panose="020B0604020202020204" pitchFamily="34" charset="0"/>
                <a:cs typeface="Arial" panose="020B0604020202020204" pitchFamily="34" charset="0"/>
              </a:rPr>
              <a:t>Soultz sous Foréts</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(Francia)</a:t>
            </a:r>
          </a:p>
        </p:txBody>
      </p:sp>
      <p:sp>
        <p:nvSpPr>
          <p:cNvPr id="14" name="Textfeld 13"/>
          <p:cNvSpPr txBox="1"/>
          <p:nvPr/>
        </p:nvSpPr>
        <p:spPr>
          <a:xfrm>
            <a:off x="8315753" y="3632345"/>
            <a:ext cx="864339" cy="461665"/>
          </a:xfrm>
          <a:prstGeom prst="rect">
            <a:avLst/>
          </a:prstGeom>
          <a:noFill/>
        </p:spPr>
        <p:txBody>
          <a:bodyPr wrap="none" rtlCol="0">
            <a:spAutoFit/>
          </a:bodyPr>
          <a:lstStyle/>
          <a:p>
            <a:r>
              <a:rPr lang="de-DE" sz="1200" dirty="0" err="1">
                <a:latin typeface="Arial" panose="020B0604020202020204" pitchFamily="34" charset="0"/>
                <a:cs typeface="Arial" panose="020B0604020202020204" pitchFamily="34" charset="0"/>
              </a:rPr>
              <a:t>Larderello</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Italia</a:t>
            </a:r>
            <a:r>
              <a:rPr lang="de-DE"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2396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Arial" panose="020B0604020202020204" pitchFamily="34" charset="0"/>
                <a:cs typeface="Arial" panose="020B0604020202020204" pitchFamily="34" charset="0"/>
              </a:rPr>
              <a:t>Objetivos del módulo</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lstStyle/>
          <a:p>
            <a:pPr marL="0" indent="0">
              <a:lnSpc>
                <a:spcPct val="150000"/>
              </a:lnSpc>
              <a:buNone/>
            </a:pPr>
            <a:r>
              <a:rPr lang="en-US" sz="1600" dirty="0">
                <a:latin typeface="Arial" panose="020B0604020202020204" pitchFamily="34" charset="0"/>
                <a:cs typeface="Arial" panose="020B0604020202020204" pitchFamily="34" charset="0"/>
              </a:rPr>
              <a:t>Bienvenido al módulo: "Principios geológicos e intercambio de calor de la tierra".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Después de completar este módulo usted tendrá las siguientes competencias:</a:t>
            </a: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buFont typeface="+mj-lt"/>
              <a:buAutoNum type="arabicPeriod"/>
            </a:pPr>
            <a:r>
              <a:rPr lang="en-US" sz="1600" dirty="0" err="1">
                <a:latin typeface="Arial" panose="020B0604020202020204" pitchFamily="34" charset="0"/>
                <a:cs typeface="Arial" panose="020B0604020202020204" pitchFamily="34" charset="0"/>
              </a:rPr>
              <a:t>Conocer</a:t>
            </a:r>
            <a:r>
              <a:rPr lang="en-US" sz="1600" dirty="0">
                <a:latin typeface="Arial" panose="020B0604020202020204" pitchFamily="34" charset="0"/>
                <a:cs typeface="Arial" panose="020B0604020202020204" pitchFamily="34" charset="0"/>
              </a:rPr>
              <a:t> las definiciones más importantes de geología</a:t>
            </a:r>
          </a:p>
          <a:p>
            <a:pPr>
              <a:lnSpc>
                <a:spcPct val="150000"/>
              </a:lnSpc>
              <a:buFont typeface="+mj-lt"/>
              <a:buAutoNum type="arabicPeriod"/>
            </a:pPr>
            <a:r>
              <a:rPr lang="en-US" sz="1600" dirty="0" err="1">
                <a:latin typeface="Arial" panose="020B0604020202020204" pitchFamily="34" charset="0"/>
                <a:cs typeface="Arial" panose="020B0604020202020204" pitchFamily="34" charset="0"/>
              </a:rPr>
              <a:t>Entender</a:t>
            </a:r>
            <a:r>
              <a:rPr lang="en-US" sz="1600" dirty="0">
                <a:latin typeface="Arial" panose="020B0604020202020204" pitchFamily="34" charset="0"/>
                <a:cs typeface="Arial" panose="020B0604020202020204" pitchFamily="34" charset="0"/>
              </a:rPr>
              <a:t> los conceptos básicos de la geología y la geotermia </a:t>
            </a:r>
          </a:p>
          <a:p>
            <a:pPr>
              <a:lnSpc>
                <a:spcPct val="150000"/>
              </a:lnSpc>
              <a:buFont typeface="+mj-lt"/>
              <a:buAutoNum type="arabicPeriod"/>
            </a:pPr>
            <a:r>
              <a:rPr lang="en-US" sz="1600" dirty="0" err="1">
                <a:latin typeface="Arial" panose="020B0604020202020204" pitchFamily="34" charset="0"/>
                <a:cs typeface="Arial" panose="020B0604020202020204" pitchFamily="34" charset="0"/>
              </a:rPr>
              <a:t>Conocer</a:t>
            </a:r>
            <a:r>
              <a:rPr lang="en-US" sz="1600" dirty="0">
                <a:latin typeface="Arial" panose="020B0604020202020204" pitchFamily="34" charset="0"/>
                <a:cs typeface="Arial" panose="020B0604020202020204" pitchFamily="34" charset="0"/>
              </a:rPr>
              <a:t> los tipos más importantes de roca y sus propiedades </a:t>
            </a:r>
          </a:p>
          <a:p>
            <a:pPr>
              <a:lnSpc>
                <a:spcPct val="150000"/>
              </a:lnSpc>
              <a:buFont typeface="+mj-lt"/>
              <a:buAutoNum type="arabicPeriod"/>
            </a:pPr>
            <a:r>
              <a:rPr lang="en-US" sz="1600" dirty="0" err="1">
                <a:latin typeface="Arial" panose="020B0604020202020204" pitchFamily="34" charset="0"/>
                <a:cs typeface="Arial" panose="020B0604020202020204" pitchFamily="34" charset="0"/>
              </a:rPr>
              <a:t>Puede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realizar</a:t>
            </a:r>
            <a:r>
              <a:rPr lang="en-US" sz="1600" dirty="0">
                <a:latin typeface="Arial" panose="020B0604020202020204" pitchFamily="34" charset="0"/>
                <a:cs typeface="Arial" panose="020B0604020202020204" pitchFamily="34" charset="0"/>
              </a:rPr>
              <a:t> un </a:t>
            </a:r>
            <a:r>
              <a:rPr lang="en-US" sz="1600" dirty="0" err="1">
                <a:latin typeface="Arial" panose="020B0604020202020204" pitchFamily="34" charset="0"/>
                <a:cs typeface="Arial" panose="020B0604020202020204" pitchFamily="34" charset="0"/>
              </a:rPr>
              <a:t>análisis</a:t>
            </a:r>
            <a:r>
              <a:rPr lang="en-US" sz="1600" dirty="0">
                <a:latin typeface="Arial" panose="020B0604020202020204" pitchFamily="34" charset="0"/>
                <a:cs typeface="Arial" panose="020B0604020202020204" pitchFamily="34" charset="0"/>
              </a:rPr>
              <a:t> del emplazamiento e identificar los riesgos potenciales de la energía geotérmica cercana a la superficie. </a:t>
            </a:r>
          </a:p>
          <a:p>
            <a:pPr marL="0" indent="0">
              <a:buNone/>
            </a:pPr>
            <a:endParaRPr lang="el-GR" sz="1600" dirty="0"/>
          </a:p>
          <a:p>
            <a:pPr>
              <a:buFont typeface="+mj-lt"/>
              <a:buAutoNum type="arabicPeriod"/>
            </a:pPr>
            <a:endParaRPr lang="en-US" sz="1600" dirty="0"/>
          </a:p>
          <a:p>
            <a:pPr marL="0" indent="0">
              <a:buNone/>
            </a:pPr>
            <a:endParaRPr lang="el-GR"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 y </a:t>
            </a:r>
            <a:r>
              <a:rPr lang="de-DE" dirty="0" err="1">
                <a:latin typeface="Arial" panose="020B0604020202020204" pitchFamily="34" charset="0"/>
                <a:cs typeface="Arial" panose="020B0604020202020204" pitchFamily="34" charset="0"/>
              </a:rPr>
              <a:t>geología</a:t>
            </a:r>
            <a:endParaRPr lang="de-DE" dirty="0">
              <a:latin typeface="Arial" panose="020B0604020202020204" pitchFamily="34" charset="0"/>
              <a:cs typeface="Arial" panose="020B0604020202020204" pitchFamily="34" charset="0"/>
            </a:endParaRPr>
          </a:p>
        </p:txBody>
      </p:sp>
      <p:sp>
        <p:nvSpPr>
          <p:cNvPr id="6" name="Inhaltsplatzhalter 5">
            <a:extLst>
              <a:ext uri="{FF2B5EF4-FFF2-40B4-BE49-F238E27FC236}">
                <a16:creationId xmlns:a16="http://schemas.microsoft.com/office/drawing/2014/main" id="{4660A4DB-2AED-4DD4-AD49-3CB1F529176C}"/>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Para poder utilizar la energía geotérmica e instalar un sistema adecuado, primero hay que tener en cuenta las condiciones geológicas de la ubicación respectiva. Para ello es necesario estar familiarizado con los fundamentos de la geología.</a:t>
            </a:r>
          </a:p>
          <a:p>
            <a:pPr marL="0" indent="0">
              <a:lnSpc>
                <a:spcPct val="150000"/>
              </a:lnSpc>
              <a:buNone/>
            </a:pPr>
            <a:r>
              <a:rPr lang="en-US" sz="1600" dirty="0">
                <a:latin typeface="Arial" panose="020B0604020202020204" pitchFamily="34" charset="0"/>
                <a:cs typeface="Arial" panose="020B0604020202020204" pitchFamily="34" charset="0"/>
              </a:rPr>
              <a:t>Estos se ilustran en la siguiente sección: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785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CC735-2741-4082-8708-93CBA2256683}"/>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p>
        </p:txBody>
      </p:sp>
      <p:sp>
        <p:nvSpPr>
          <p:cNvPr id="3" name="Inhaltsplatzhalter 2">
            <a:extLst>
              <a:ext uri="{FF2B5EF4-FFF2-40B4-BE49-F238E27FC236}">
                <a16:creationId xmlns:a16="http://schemas.microsoft.com/office/drawing/2014/main" id="{78BE2C5C-3D61-4B1E-ACE4-DBA6A36675F9}"/>
              </a:ext>
            </a:extLst>
          </p:cNvPr>
          <p:cNvSpPr>
            <a:spLocks noGrp="1"/>
          </p:cNvSpPr>
          <p:nvPr>
            <p:ph idx="1"/>
          </p:nvPr>
        </p:nvSpPr>
        <p:spPr>
          <a:xfrm>
            <a:off x="457200" y="1600200"/>
            <a:ext cx="8229600" cy="4251959"/>
          </a:xfrm>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¿Qué son los minerales?</a:t>
            </a:r>
          </a:p>
          <a:p>
            <a:pPr marL="0" indent="0">
              <a:lnSpc>
                <a:spcPct val="150000"/>
              </a:lnSpc>
              <a:buNone/>
            </a:pPr>
            <a:r>
              <a:rPr lang="en-US" sz="1600" dirty="0">
                <a:latin typeface="Arial" panose="020B0604020202020204" pitchFamily="34" charset="0"/>
                <a:cs typeface="Arial" panose="020B0604020202020204" pitchFamily="34" charset="0"/>
              </a:rPr>
              <a:t>Los minerales son los bloques de construcción de las rocas. </a:t>
            </a:r>
          </a:p>
          <a:p>
            <a:pPr marL="0" indent="0">
              <a:lnSpc>
                <a:spcPct val="150000"/>
              </a:lnSpc>
              <a:buNone/>
            </a:pPr>
            <a:r>
              <a:rPr lang="en-US" sz="1600" dirty="0">
                <a:latin typeface="Arial" panose="020B0604020202020204" pitchFamily="34" charset="0"/>
                <a:cs typeface="Arial" panose="020B0604020202020204" pitchFamily="34" charset="0"/>
              </a:rPr>
              <a:t>Por definición, un mineral es un sólido homogéneo, cristalino, generalmente inorgánico, de cierta composición química. </a:t>
            </a:r>
          </a:p>
          <a:p>
            <a:pPr marL="0" indent="0">
              <a:lnSpc>
                <a:spcPct val="150000"/>
              </a:lnSpc>
              <a:buNone/>
            </a:pPr>
            <a:r>
              <a:rPr lang="en-US" sz="1600" dirty="0">
                <a:latin typeface="Arial" panose="020B0604020202020204" pitchFamily="34" charset="0"/>
                <a:cs typeface="Arial" panose="020B0604020202020204" pitchFamily="34" charset="0"/>
              </a:rPr>
              <a:t>Los minerales se dividen en los siguientes subgrupos según sus propiedades químicas: </a:t>
            </a:r>
          </a:p>
          <a:p>
            <a:pPr>
              <a:lnSpc>
                <a:spcPct val="150000"/>
              </a:lnSpc>
            </a:pPr>
            <a:r>
              <a:rPr lang="fr-FR" sz="1600" dirty="0">
                <a:latin typeface="Arial" panose="020B0604020202020204" pitchFamily="34" charset="0"/>
                <a:cs typeface="Arial" panose="020B0604020202020204" pitchFamily="34" charset="0"/>
              </a:rPr>
              <a:t>silicatos</a:t>
            </a:r>
          </a:p>
          <a:p>
            <a:pPr>
              <a:lnSpc>
                <a:spcPct val="150000"/>
              </a:lnSpc>
            </a:pPr>
            <a:r>
              <a:rPr lang="fr-FR" sz="1600" dirty="0">
                <a:latin typeface="Arial" panose="020B0604020202020204" pitchFamily="34" charset="0"/>
                <a:cs typeface="Arial" panose="020B0604020202020204" pitchFamily="34" charset="0"/>
              </a:rPr>
              <a:t>carbonates</a:t>
            </a:r>
          </a:p>
          <a:p>
            <a:pPr>
              <a:lnSpc>
                <a:spcPct val="150000"/>
              </a:lnSpc>
            </a:pPr>
            <a:r>
              <a:rPr lang="fr-FR" sz="1600" dirty="0">
                <a:latin typeface="Arial" panose="020B0604020202020204" pitchFamily="34" charset="0"/>
                <a:cs typeface="Arial" panose="020B0604020202020204" pitchFamily="34" charset="0"/>
              </a:rPr>
              <a:t>óxidos</a:t>
            </a:r>
          </a:p>
          <a:p>
            <a:pPr>
              <a:lnSpc>
                <a:spcPct val="150000"/>
              </a:lnSpc>
            </a:pPr>
            <a:r>
              <a:rPr lang="fr-FR" sz="1600" dirty="0">
                <a:latin typeface="Arial" panose="020B0604020202020204" pitchFamily="34" charset="0"/>
                <a:cs typeface="Arial" panose="020B0604020202020204" pitchFamily="34" charset="0"/>
              </a:rPr>
              <a:t>sulfuros </a:t>
            </a:r>
          </a:p>
          <a:p>
            <a:pPr>
              <a:lnSpc>
                <a:spcPct val="150000"/>
              </a:lnSpc>
            </a:pPr>
            <a:r>
              <a:rPr lang="fr-FR" sz="1600" dirty="0" err="1">
                <a:latin typeface="Arial" panose="020B0604020202020204" pitchFamily="34" charset="0"/>
                <a:cs typeface="Arial" panose="020B0604020202020204" pitchFamily="34" charset="0"/>
              </a:rPr>
              <a:t>sulfatos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6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Minerales</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423358"/>
            <a:ext cx="8591910" cy="4934310"/>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Silicatos</a:t>
            </a:r>
          </a:p>
          <a:p>
            <a:pPr marL="0" indent="0">
              <a:lnSpc>
                <a:spcPct val="150000"/>
              </a:lnSpc>
              <a:buNone/>
            </a:pPr>
            <a:r>
              <a:rPr lang="en-US" sz="1600" dirty="0">
                <a:latin typeface="Arial" panose="020B0604020202020204" pitchFamily="34" charset="0"/>
                <a:cs typeface="Arial" panose="020B0604020202020204" pitchFamily="34" charset="0"/>
              </a:rPr>
              <a:t>Los silicatos son el principal grupo de minerales que forman la roca.</a:t>
            </a:r>
          </a:p>
          <a:p>
            <a:pPr marL="0" indent="0">
              <a:lnSpc>
                <a:spcPct val="150000"/>
              </a:lnSpc>
              <a:buNone/>
            </a:pPr>
            <a:r>
              <a:rPr lang="en-US" sz="1600" dirty="0">
                <a:latin typeface="Arial" panose="020B0604020202020204" pitchFamily="34" charset="0"/>
                <a:cs typeface="Arial" panose="020B0604020202020204" pitchFamily="34" charset="0"/>
              </a:rPr>
              <a:t>Están formados por los dos elementos más comunes de la corteza terrestre: el oxígeno (O) y el silicio (Si). Estos elementos forman los tetraedros de SiO4, que forman los silicatos en diferentes configuraciones:</a:t>
            </a:r>
          </a:p>
          <a:p>
            <a:pPr>
              <a:lnSpc>
                <a:spcPct val="150000"/>
              </a:lnSpc>
            </a:pPr>
            <a:r>
              <a:rPr lang="en-US" sz="1600" dirty="0">
                <a:latin typeface="Arial" panose="020B0604020202020204" pitchFamily="34" charset="0"/>
                <a:cs typeface="Arial" panose="020B0604020202020204" pitchFamily="34" charset="0"/>
              </a:rPr>
              <a:t>silicatos isleños</a:t>
            </a:r>
          </a:p>
          <a:p>
            <a:pPr>
              <a:lnSpc>
                <a:spcPct val="150000"/>
              </a:lnSpc>
            </a:pPr>
            <a:r>
              <a:rPr lang="en-US" sz="1600" dirty="0">
                <a:latin typeface="Arial" panose="020B0604020202020204" pitchFamily="34" charset="0"/>
                <a:cs typeface="Arial" panose="020B0604020202020204" pitchFamily="34" charset="0"/>
              </a:rPr>
              <a:t>grupo silicatos</a:t>
            </a:r>
          </a:p>
          <a:p>
            <a:pPr>
              <a:lnSpc>
                <a:spcPct val="150000"/>
              </a:lnSpc>
            </a:pPr>
            <a:r>
              <a:rPr lang="en-US" sz="1600" dirty="0">
                <a:latin typeface="Arial" panose="020B0604020202020204" pitchFamily="34" charset="0"/>
                <a:cs typeface="Arial" panose="020B0604020202020204" pitchFamily="34" charset="0"/>
              </a:rPr>
              <a:t>silicatos para anillos</a:t>
            </a:r>
          </a:p>
          <a:p>
            <a:pPr>
              <a:lnSpc>
                <a:spcPct val="150000"/>
              </a:lnSpc>
            </a:pPr>
            <a:r>
              <a:rPr lang="en-US" sz="1600" dirty="0">
                <a:latin typeface="Arial" panose="020B0604020202020204" pitchFamily="34" charset="0"/>
                <a:cs typeface="Arial" panose="020B0604020202020204" pitchFamily="34" charset="0"/>
              </a:rPr>
              <a:t>silicatos para cadenas y bandas</a:t>
            </a:r>
          </a:p>
          <a:p>
            <a:pPr>
              <a:lnSpc>
                <a:spcPct val="150000"/>
              </a:lnSpc>
            </a:pPr>
            <a:r>
              <a:rPr lang="en-US" sz="1600" dirty="0">
                <a:latin typeface="Arial" panose="020B0604020202020204" pitchFamily="34" charset="0"/>
                <a:cs typeface="Arial" panose="020B0604020202020204" pitchFamily="34" charset="0"/>
              </a:rPr>
              <a:t>filosilicatos</a:t>
            </a:r>
          </a:p>
          <a:p>
            <a:pPr>
              <a:lnSpc>
                <a:spcPct val="150000"/>
              </a:lnSpc>
            </a:pPr>
            <a:r>
              <a:rPr lang="en-US" sz="1600" dirty="0">
                <a:latin typeface="Arial" panose="020B0604020202020204" pitchFamily="34" charset="0"/>
                <a:cs typeface="Arial" panose="020B0604020202020204" pitchFamily="34" charset="0"/>
              </a:rPr>
              <a:t>silicatos para </a:t>
            </a:r>
            <a:r>
              <a:rPr lang="en-US" sz="1600" dirty="0">
                <a:solidFill>
                  <a:srgbClr val="FF0000"/>
                </a:solidFill>
                <a:latin typeface="Arial" panose="020B0604020202020204" pitchFamily="34" charset="0"/>
                <a:cs typeface="Arial" panose="020B0604020202020204" pitchFamily="34" charset="0"/>
              </a:rPr>
              <a:t>andamios</a:t>
            </a:r>
            <a:endParaRPr lang="de-DE"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688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Silicatos</a:t>
            </a:r>
          </a:p>
        </p:txBody>
      </p:sp>
      <p:sp>
        <p:nvSpPr>
          <p:cNvPr id="3" name="Inhaltsplatzhalter 2"/>
          <p:cNvSpPr>
            <a:spLocks noGrp="1"/>
          </p:cNvSpPr>
          <p:nvPr>
            <p:ph idx="1"/>
          </p:nvPr>
        </p:nvSpPr>
        <p:spPr>
          <a:xfrm>
            <a:off x="152433" y="1276120"/>
            <a:ext cx="8534367" cy="4737310"/>
          </a:xfrm>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Feldespatos</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K,Na,Ca</a:t>
            </a:r>
            <a:r>
              <a:rPr lang="de-DE" sz="1600" b="1" dirty="0">
                <a:latin typeface="Arial" panose="020B0604020202020204" pitchFamily="34" charset="0"/>
                <a:cs typeface="Arial" panose="020B0604020202020204" pitchFamily="34" charset="0"/>
              </a:rPr>
              <a:t>)[AlSi3O8]</a:t>
            </a:r>
          </a:p>
          <a:p>
            <a:pPr>
              <a:lnSpc>
                <a:spcPct val="150000"/>
              </a:lnSpc>
            </a:pPr>
            <a:r>
              <a:rPr lang="de-DE" sz="1600" dirty="0">
                <a:latin typeface="Arial" panose="020B0604020202020204" pitchFamily="34" charset="0"/>
                <a:cs typeface="Arial" panose="020B0604020202020204" pitchFamily="34" charset="0"/>
              </a:rPr>
              <a:t>Incluye </a:t>
            </a:r>
            <a:r>
              <a:rPr lang="de-DE" sz="1600" dirty="0" err="1">
                <a:latin typeface="Arial" panose="020B0604020202020204" pitchFamily="34" charset="0"/>
                <a:cs typeface="Arial" panose="020B0604020202020204" pitchFamily="34" charset="0"/>
              </a:rPr>
              <a:t>feldespato potásico</a:t>
            </a:r>
            <a:r>
              <a:rPr lang="de-DE" sz="1600" dirty="0">
                <a:latin typeface="Arial" panose="020B0604020202020204" pitchFamily="34" charset="0"/>
                <a:cs typeface="Arial" panose="020B0604020202020204" pitchFamily="34" charset="0"/>
              </a:rPr>
              <a:t> y </a:t>
            </a:r>
            <a:r>
              <a:rPr lang="de-DE" sz="1600" dirty="0" err="1">
                <a:latin typeface="Arial" panose="020B0604020202020204" pitchFamily="34" charset="0"/>
                <a:cs typeface="Arial" panose="020B0604020202020204" pitchFamily="34" charset="0"/>
              </a:rPr>
              <a:t>plagioclasa</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Los minerales</a:t>
            </a:r>
            <a:r>
              <a:rPr lang="de-DE" sz="1600" dirty="0">
                <a:latin typeface="Arial" panose="020B0604020202020204" pitchFamily="34" charset="0"/>
                <a:cs typeface="Arial" panose="020B0604020202020204" pitchFamily="34" charset="0"/>
              </a:rPr>
              <a:t> más </a:t>
            </a:r>
            <a:r>
              <a:rPr lang="de-DE" sz="1600" dirty="0" err="1">
                <a:latin typeface="Arial" panose="020B0604020202020204" pitchFamily="34" charset="0"/>
                <a:cs typeface="Arial" panose="020B0604020202020204" pitchFamily="34" charset="0"/>
              </a:rPr>
              <a:t>importantes de la corteza terrestre que</a:t>
            </a:r>
            <a:r>
              <a:rPr lang="de-DE" sz="1600" dirty="0">
                <a:latin typeface="Arial" panose="020B0604020202020204" pitchFamily="34" charset="0"/>
                <a:cs typeface="Arial" panose="020B0604020202020204" pitchFamily="34" charset="0"/>
              </a:rPr>
              <a:t> forman rocas</a:t>
            </a:r>
          </a:p>
          <a:p>
            <a:pPr>
              <a:lnSpc>
                <a:spcPct val="150000"/>
              </a:lnSpc>
            </a:pPr>
            <a:r>
              <a:rPr lang="de-DE" sz="1600" dirty="0" err="1">
                <a:latin typeface="Arial" panose="020B0604020202020204" pitchFamily="34" charset="0"/>
                <a:cs typeface="Arial" panose="020B0604020202020204" pitchFamily="34" charset="0"/>
              </a:rPr>
              <a:t>Silicatos para</a:t>
            </a:r>
            <a:r>
              <a:rPr lang="de-DE" sz="1600" dirty="0">
                <a:latin typeface="Arial" panose="020B0604020202020204" pitchFamily="34" charset="0"/>
                <a:cs typeface="Arial" panose="020B0604020202020204" pitchFamily="34" charset="0"/>
              </a:rPr>
              <a:t> </a:t>
            </a:r>
            <a:r>
              <a:rPr lang="de-DE" sz="1600" dirty="0">
                <a:solidFill>
                  <a:srgbClr val="FF0000"/>
                </a:solidFill>
                <a:latin typeface="Arial" panose="020B0604020202020204" pitchFamily="34" charset="0"/>
                <a:cs typeface="Arial" panose="020B0604020202020204" pitchFamily="34" charset="0"/>
              </a:rPr>
              <a:t>andamios</a:t>
            </a:r>
          </a:p>
          <a:p>
            <a:pPr>
              <a:lnSpc>
                <a:spcPct val="150000"/>
              </a:lnSpc>
            </a:pPr>
            <a:r>
              <a:rPr lang="de-DE" sz="1600" dirty="0" err="1">
                <a:latin typeface="Arial" panose="020B0604020202020204" pitchFamily="34" charset="0"/>
                <a:cs typeface="Arial" panose="020B0604020202020204" pitchFamily="34" charset="0"/>
              </a:rPr>
              <a:t>Ocurrencia</a:t>
            </a:r>
            <a:r>
              <a:rPr lang="de-DE" sz="1600" dirty="0">
                <a:latin typeface="Arial" panose="020B0604020202020204" pitchFamily="34" charset="0"/>
                <a:cs typeface="Arial" panose="020B0604020202020204" pitchFamily="34" charset="0"/>
              </a:rPr>
              <a:t> en (</a:t>
            </a:r>
            <a:r>
              <a:rPr lang="de-DE" sz="1600" dirty="0" err="1">
                <a:latin typeface="Arial" panose="020B0604020202020204" pitchFamily="34" charset="0"/>
                <a:cs typeface="Arial" panose="020B0604020202020204" pitchFamily="34" charset="0"/>
              </a:rPr>
              <a:t>magmatites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metamorfitos, </a:t>
            </a:r>
            <a:br>
              <a:rPr lang="de-DE" sz="1600" dirty="0">
                <a:latin typeface="Arial" panose="020B0604020202020204" pitchFamily="34" charset="0"/>
                <a:cs typeface="Arial" panose="020B0604020202020204" pitchFamily="34" charset="0"/>
              </a:rPr>
            </a:br>
            <a:r>
              <a:rPr lang="de-DE" sz="1600" dirty="0" err="1">
                <a:latin typeface="Arial" panose="020B0604020202020204" pitchFamily="34" charset="0"/>
                <a:cs typeface="Arial" panose="020B0604020202020204" pitchFamily="34" charset="0"/>
              </a:rPr>
              <a:t>raramente</a:t>
            </a:r>
            <a:r>
              <a:rPr lang="de-DE" sz="1600" dirty="0">
                <a:latin typeface="Arial" panose="020B0604020202020204" pitchFamily="34" charset="0"/>
                <a:cs typeface="Arial" panose="020B0604020202020204" pitchFamily="34" charset="0"/>
              </a:rPr>
              <a:t> en </a:t>
            </a:r>
            <a:r>
              <a:rPr lang="de-DE" sz="1600" dirty="0" err="1">
                <a:latin typeface="Arial" panose="020B0604020202020204" pitchFamily="34" charset="0"/>
                <a:cs typeface="Arial" panose="020B0604020202020204" pitchFamily="34" charset="0"/>
              </a:rPr>
              <a:t>sedimentos</a:t>
            </a:r>
            <a:r>
              <a:rPr lang="de-DE" sz="1600" dirty="0">
                <a:latin typeface="Arial" panose="020B0604020202020204" pitchFamily="34" charset="0"/>
                <a:cs typeface="Arial" panose="020B0604020202020204" pitchFamily="34" charset="0"/>
              </a:rPr>
              <a:t>)</a:t>
            </a:r>
          </a:p>
          <a:p>
            <a:pPr>
              <a:lnSpc>
                <a:spcPct val="150000"/>
              </a:lnSpc>
            </a:pPr>
            <a:r>
              <a:rPr lang="de-DE" sz="1600" dirty="0" err="1">
                <a:latin typeface="Arial" panose="020B0604020202020204" pitchFamily="34" charset="0"/>
                <a:cs typeface="Arial" panose="020B0604020202020204" pitchFamily="34" charset="0"/>
              </a:rPr>
              <a:t>Sensible a la intemperie</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670D4F84-1BE1-4E4A-95DF-C633D3DEBE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37" t="16401" r="13421" b="26492"/>
          <a:stretch/>
        </p:blipFill>
        <p:spPr>
          <a:xfrm>
            <a:off x="152433" y="4355432"/>
            <a:ext cx="3073457" cy="1770732"/>
          </a:xfrm>
          <a:prstGeom prst="rect">
            <a:avLst/>
          </a:prstGeom>
        </p:spPr>
      </p:pic>
      <p:pic>
        <p:nvPicPr>
          <p:cNvPr id="10" name="Grafik 9">
            <a:extLst>
              <a:ext uri="{FF2B5EF4-FFF2-40B4-BE49-F238E27FC236}">
                <a16:creationId xmlns:a16="http://schemas.microsoft.com/office/drawing/2014/main" id="{9CF8814A-1EF7-4292-B86A-FCEEFDA699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16" t="7895" r="10263" b="16667"/>
          <a:stretch/>
        </p:blipFill>
        <p:spPr>
          <a:xfrm>
            <a:off x="3422992" y="4314115"/>
            <a:ext cx="2454317" cy="1770732"/>
          </a:xfrm>
          <a:prstGeom prst="rect">
            <a:avLst/>
          </a:prstGeom>
        </p:spPr>
      </p:pic>
      <p:pic>
        <p:nvPicPr>
          <p:cNvPr id="12" name="Grafik 11">
            <a:extLst>
              <a:ext uri="{FF2B5EF4-FFF2-40B4-BE49-F238E27FC236}">
                <a16:creationId xmlns:a16="http://schemas.microsoft.com/office/drawing/2014/main" id="{23FD77E5-A212-4639-9FE3-EAC3A8DE3D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88" t="20251" r="12763" b="20251"/>
          <a:stretch/>
        </p:blipFill>
        <p:spPr>
          <a:xfrm>
            <a:off x="6064046" y="4314115"/>
            <a:ext cx="2910688" cy="1770732"/>
          </a:xfrm>
          <a:prstGeom prst="rect">
            <a:avLst/>
          </a:prstGeom>
        </p:spPr>
      </p:pic>
      <p:pic>
        <p:nvPicPr>
          <p:cNvPr id="14" name="Grafik 13">
            <a:extLst>
              <a:ext uri="{FF2B5EF4-FFF2-40B4-BE49-F238E27FC236}">
                <a16:creationId xmlns:a16="http://schemas.microsoft.com/office/drawing/2014/main" id="{E609420D-1BE6-42F3-8C9C-A9FEEDBEE9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05" t="12105" r="12763" b="17369"/>
          <a:stretch/>
        </p:blipFill>
        <p:spPr>
          <a:xfrm>
            <a:off x="6604355" y="2472504"/>
            <a:ext cx="2382905" cy="1797238"/>
          </a:xfrm>
          <a:prstGeom prst="rect">
            <a:avLst/>
          </a:prstGeom>
        </p:spPr>
      </p:pic>
      <p:sp>
        <p:nvSpPr>
          <p:cNvPr id="15" name="Textfeld 14">
            <a:extLst>
              <a:ext uri="{FF2B5EF4-FFF2-40B4-BE49-F238E27FC236}">
                <a16:creationId xmlns:a16="http://schemas.microsoft.com/office/drawing/2014/main" id="{07B6509E-AF40-4E5C-9FC8-F803CE0DB452}"/>
              </a:ext>
            </a:extLst>
          </p:cNvPr>
          <p:cNvSpPr txBox="1"/>
          <p:nvPr/>
        </p:nvSpPr>
        <p:spPr>
          <a:xfrm>
            <a:off x="152433" y="5787610"/>
            <a:ext cx="696024"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Albita</a:t>
            </a:r>
          </a:p>
        </p:txBody>
      </p:sp>
      <p:sp>
        <p:nvSpPr>
          <p:cNvPr id="16" name="Textfeld 15">
            <a:extLst>
              <a:ext uri="{FF2B5EF4-FFF2-40B4-BE49-F238E27FC236}">
                <a16:creationId xmlns:a16="http://schemas.microsoft.com/office/drawing/2014/main" id="{F907AD41-A867-4E9C-8DC7-4E79DF1073A9}"/>
              </a:ext>
            </a:extLst>
          </p:cNvPr>
          <p:cNvSpPr txBox="1"/>
          <p:nvPr/>
        </p:nvSpPr>
        <p:spPr>
          <a:xfrm>
            <a:off x="7759218" y="5746293"/>
            <a:ext cx="1221809"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Labradorita</a:t>
            </a:r>
          </a:p>
        </p:txBody>
      </p:sp>
      <p:sp>
        <p:nvSpPr>
          <p:cNvPr id="17" name="Textfeld 16">
            <a:extLst>
              <a:ext uri="{FF2B5EF4-FFF2-40B4-BE49-F238E27FC236}">
                <a16:creationId xmlns:a16="http://schemas.microsoft.com/office/drawing/2014/main" id="{9E5E6BB0-0AB5-4BD2-B1EB-49035F7B0B5E}"/>
              </a:ext>
            </a:extLst>
          </p:cNvPr>
          <p:cNvSpPr txBox="1"/>
          <p:nvPr/>
        </p:nvSpPr>
        <p:spPr>
          <a:xfrm>
            <a:off x="3408058" y="4314115"/>
            <a:ext cx="1106393"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Microclina</a:t>
            </a:r>
            <a:endParaRPr lang="de-DE" sz="1600" dirty="0">
              <a:solidFill>
                <a:schemeClr val="bg1"/>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B912F27C-5489-4327-AEF5-B552548613C5}"/>
              </a:ext>
            </a:extLst>
          </p:cNvPr>
          <p:cNvSpPr txBox="1"/>
          <p:nvPr/>
        </p:nvSpPr>
        <p:spPr>
          <a:xfrm>
            <a:off x="6576895" y="2472504"/>
            <a:ext cx="1063112"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Ortoclas</a:t>
            </a:r>
          </a:p>
        </p:txBody>
      </p:sp>
    </p:spTree>
    <p:extLst>
      <p:ext uri="{BB962C8B-B14F-4D97-AF65-F5344CB8AC3E}">
        <p14:creationId xmlns:p14="http://schemas.microsoft.com/office/powerpoint/2010/main" val="2777308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Silicatos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6"/>
            <a:ext cx="8229600" cy="4921370"/>
          </a:xfrm>
        </p:spPr>
        <p:txBody>
          <a:bodyPr>
            <a:noAutofit/>
          </a:bodyPr>
          <a:lstStyle/>
          <a:p>
            <a:pPr marL="0" indent="0">
              <a:lnSpc>
                <a:spcPct val="160000"/>
              </a:lnSpc>
              <a:buNone/>
            </a:pPr>
            <a:r>
              <a:rPr lang="en-US" sz="1600" b="1" dirty="0">
                <a:latin typeface="Arial" panose="020B0604020202020204" pitchFamily="34" charset="0"/>
                <a:cs typeface="Arial" panose="020B0604020202020204" pitchFamily="34" charset="0"/>
              </a:rPr>
              <a:t>Cuarzo[SiO2]</a:t>
            </a:r>
          </a:p>
          <a:p>
            <a:pPr>
              <a:lnSpc>
                <a:spcPct val="150000"/>
              </a:lnSpc>
            </a:pPr>
            <a:r>
              <a:rPr lang="en-US" sz="1600" dirty="0">
                <a:latin typeface="Arial" panose="020B0604020202020204" pitchFamily="34" charset="0"/>
                <a:cs typeface="Arial" panose="020B0604020202020204" pitchFamily="34" charset="0"/>
              </a:rPr>
              <a:t>Segundo mineral formador de roca más importante de la corteza terrestre</a:t>
            </a:r>
          </a:p>
          <a:p>
            <a:pPr>
              <a:lnSpc>
                <a:spcPct val="150000"/>
              </a:lnSpc>
            </a:pPr>
            <a:r>
              <a:rPr lang="en-US" sz="1600" dirty="0">
                <a:latin typeface="Arial" panose="020B0604020202020204" pitchFamily="34" charset="0"/>
                <a:cs typeface="Arial" panose="020B0604020202020204" pitchFamily="34" charset="0"/>
              </a:rPr>
              <a:t>Ocurrencia en todos los tipos de roca</a:t>
            </a:r>
          </a:p>
          <a:p>
            <a:pPr>
              <a:lnSpc>
                <a:spcPct val="150000"/>
              </a:lnSpc>
            </a:pPr>
            <a:r>
              <a:rPr lang="en-US" sz="1600" dirty="0">
                <a:latin typeface="Arial" panose="020B0604020202020204" pitchFamily="34" charset="0"/>
                <a:cs typeface="Arial" panose="020B0604020202020204" pitchFamily="34" charset="0"/>
              </a:rPr>
              <a:t>Resistente a la intemperie </a:t>
            </a:r>
          </a:p>
          <a:p>
            <a:pPr>
              <a:lnSpc>
                <a:spcPct val="150000"/>
              </a:lnSpc>
            </a:pPr>
            <a:r>
              <a:rPr lang="en-US" sz="1600" dirty="0">
                <a:latin typeface="Arial" panose="020B0604020202020204" pitchFamily="34" charset="0"/>
                <a:cs typeface="Arial" panose="020B0604020202020204" pitchFamily="34" charset="0"/>
              </a:rPr>
              <a:t>A una temperatura superior a 573 °C, el cuarzo profundo cambia a cuarzo alto cambiando la estructura cristalina.</a:t>
            </a:r>
            <a:endParaRPr lang="de-DE" sz="1600" dirty="0">
              <a:latin typeface="Arial" panose="020B0604020202020204" pitchFamily="34" charset="0"/>
              <a:cs typeface="Arial" panose="020B0604020202020204" pitchFamily="34" charset="0"/>
            </a:endParaRPr>
          </a:p>
          <a:p>
            <a:pPr marL="0" indent="0">
              <a:lnSpc>
                <a:spcPct val="160000"/>
              </a:lnSpc>
              <a:buNone/>
            </a:pPr>
            <a:endParaRPr lang="de-DE" sz="1600" dirty="0">
              <a:latin typeface="Arial" panose="020B0604020202020204" pitchFamily="34" charset="0"/>
              <a:cs typeface="Arial" panose="020B0604020202020204" pitchFamily="34" charset="0"/>
            </a:endParaRPr>
          </a:p>
          <a:p>
            <a:pPr marL="0" indent="0">
              <a:lnSpc>
                <a:spcPct val="160000"/>
              </a:lnSpc>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C5711FC8-8C40-4121-8CEB-0918E92C8877}"/>
              </a:ext>
            </a:extLst>
          </p:cNvPr>
          <p:cNvPicPr>
            <a:picLocks noChangeAspect="1"/>
          </p:cNvPicPr>
          <p:nvPr/>
        </p:nvPicPr>
        <p:blipFill>
          <a:blip r:embed="rId3"/>
          <a:stretch>
            <a:fillRect/>
          </a:stretch>
        </p:blipFill>
        <p:spPr>
          <a:xfrm>
            <a:off x="445168" y="4343159"/>
            <a:ext cx="2792210" cy="1853345"/>
          </a:xfrm>
          <a:prstGeom prst="rect">
            <a:avLst/>
          </a:prstGeom>
        </p:spPr>
      </p:pic>
      <p:pic>
        <p:nvPicPr>
          <p:cNvPr id="5" name="Grafik 4">
            <a:extLst>
              <a:ext uri="{FF2B5EF4-FFF2-40B4-BE49-F238E27FC236}">
                <a16:creationId xmlns:a16="http://schemas.microsoft.com/office/drawing/2014/main" id="{B6178CD3-5D82-4BD0-BD6C-49E8C6199A4E}"/>
              </a:ext>
            </a:extLst>
          </p:cNvPr>
          <p:cNvPicPr>
            <a:picLocks noChangeAspect="1"/>
          </p:cNvPicPr>
          <p:nvPr/>
        </p:nvPicPr>
        <p:blipFill>
          <a:blip r:embed="rId4"/>
          <a:stretch>
            <a:fillRect/>
          </a:stretch>
        </p:blipFill>
        <p:spPr>
          <a:xfrm>
            <a:off x="3495784" y="4343159"/>
            <a:ext cx="1999661" cy="1853345"/>
          </a:xfrm>
          <a:prstGeom prst="rect">
            <a:avLst/>
          </a:prstGeom>
        </p:spPr>
      </p:pic>
      <p:pic>
        <p:nvPicPr>
          <p:cNvPr id="6" name="Grafik 5">
            <a:extLst>
              <a:ext uri="{FF2B5EF4-FFF2-40B4-BE49-F238E27FC236}">
                <a16:creationId xmlns:a16="http://schemas.microsoft.com/office/drawing/2014/main" id="{252241EF-DEBB-4914-BD28-A42B561B91F5}"/>
              </a:ext>
            </a:extLst>
          </p:cNvPr>
          <p:cNvPicPr>
            <a:picLocks noChangeAspect="1"/>
          </p:cNvPicPr>
          <p:nvPr/>
        </p:nvPicPr>
        <p:blipFill>
          <a:blip r:embed="rId5"/>
          <a:stretch>
            <a:fillRect/>
          </a:stretch>
        </p:blipFill>
        <p:spPr>
          <a:xfrm>
            <a:off x="5753851" y="4343159"/>
            <a:ext cx="3267739" cy="1371719"/>
          </a:xfrm>
          <a:prstGeom prst="rect">
            <a:avLst/>
          </a:prstGeom>
        </p:spPr>
      </p:pic>
      <p:sp>
        <p:nvSpPr>
          <p:cNvPr id="7" name="Textfeld 6">
            <a:extLst>
              <a:ext uri="{FF2B5EF4-FFF2-40B4-BE49-F238E27FC236}">
                <a16:creationId xmlns:a16="http://schemas.microsoft.com/office/drawing/2014/main" id="{2C9D1600-8961-4A40-9A5F-B1289C934312}"/>
              </a:ext>
            </a:extLst>
          </p:cNvPr>
          <p:cNvSpPr txBox="1"/>
          <p:nvPr/>
        </p:nvSpPr>
        <p:spPr>
          <a:xfrm>
            <a:off x="445168" y="5857950"/>
            <a:ext cx="801823"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Cuarzo</a:t>
            </a:r>
            <a:endParaRPr lang="de-DE" sz="1600" dirty="0">
              <a:solidFill>
                <a:schemeClr val="bg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2EF02F57-6DC0-4E7B-9CDD-5DF6A8B0345E}"/>
              </a:ext>
            </a:extLst>
          </p:cNvPr>
          <p:cNvSpPr txBox="1"/>
          <p:nvPr/>
        </p:nvSpPr>
        <p:spPr>
          <a:xfrm>
            <a:off x="3495784" y="5857950"/>
            <a:ext cx="1301959"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Cuarzo</a:t>
            </a:r>
            <a:r>
              <a:rPr lang="de-DE" sz="1600" dirty="0">
                <a:solidFill>
                  <a:schemeClr val="bg1"/>
                </a:solidFill>
                <a:latin typeface="Arial" panose="020B0604020202020204" pitchFamily="34" charset="0"/>
                <a:cs typeface="Arial" panose="020B0604020202020204" pitchFamily="34" charset="0"/>
              </a:rPr>
              <a:t> profundo</a:t>
            </a:r>
          </a:p>
        </p:txBody>
      </p:sp>
      <p:sp>
        <p:nvSpPr>
          <p:cNvPr id="9" name="Textfeld 8">
            <a:extLst>
              <a:ext uri="{FF2B5EF4-FFF2-40B4-BE49-F238E27FC236}">
                <a16:creationId xmlns:a16="http://schemas.microsoft.com/office/drawing/2014/main" id="{A22F5F88-B535-4BD5-9EE2-ACFE1B8E3CCD}"/>
              </a:ext>
            </a:extLst>
          </p:cNvPr>
          <p:cNvSpPr txBox="1"/>
          <p:nvPr/>
        </p:nvSpPr>
        <p:spPr>
          <a:xfrm>
            <a:off x="5753851" y="5376324"/>
            <a:ext cx="1233030"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Cuarzo</a:t>
            </a:r>
            <a:r>
              <a:rPr lang="de-DE" sz="1600" dirty="0">
                <a:solidFill>
                  <a:schemeClr val="bg1"/>
                </a:solidFill>
                <a:latin typeface="Arial" panose="020B0604020202020204" pitchFamily="34" charset="0"/>
                <a:cs typeface="Arial" panose="020B0604020202020204" pitchFamily="34" charset="0"/>
              </a:rPr>
              <a:t> alto</a:t>
            </a:r>
          </a:p>
        </p:txBody>
      </p:sp>
    </p:spTree>
    <p:extLst>
      <p:ext uri="{BB962C8B-B14F-4D97-AF65-F5344CB8AC3E}">
        <p14:creationId xmlns:p14="http://schemas.microsoft.com/office/powerpoint/2010/main" val="157729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Silicatos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Mica </a:t>
            </a:r>
          </a:p>
          <a:p>
            <a:pPr>
              <a:lnSpc>
                <a:spcPct val="150000"/>
              </a:lnSpc>
            </a:pPr>
            <a:r>
              <a:rPr lang="de-DE" sz="1600" dirty="0" err="1">
                <a:latin typeface="Arial" panose="020B0604020202020204" pitchFamily="34" charset="0"/>
                <a:cs typeface="Arial" panose="020B0604020202020204" pitchFamily="34" charset="0"/>
              </a:rPr>
              <a:t>Filosilicatos de hojas </a:t>
            </a:r>
          </a:p>
          <a:p>
            <a:pPr>
              <a:lnSpc>
                <a:spcPct val="150000"/>
              </a:lnSpc>
            </a:pPr>
            <a:r>
              <a:rPr lang="de-DE" sz="1600" dirty="0" err="1">
                <a:latin typeface="Arial" panose="020B0604020202020204" pitchFamily="34" charset="0"/>
                <a:cs typeface="Arial" panose="020B0604020202020204" pitchFamily="34" charset="0"/>
              </a:rPr>
              <a:t>Muscovita</a:t>
            </a:r>
            <a:r>
              <a:rPr lang="de-DE" sz="1600" dirty="0">
                <a:latin typeface="Arial" panose="020B0604020202020204" pitchFamily="34" charset="0"/>
                <a:cs typeface="Arial" panose="020B0604020202020204" pitchFamily="34" charset="0"/>
              </a:rPr>
              <a:t> KAl2[AlSi3O10|(OH)2] y </a:t>
            </a:r>
            <a:r>
              <a:rPr lang="de-DE" sz="1600" dirty="0" err="1">
                <a:latin typeface="Arial" panose="020B0604020202020204" pitchFamily="34" charset="0"/>
                <a:cs typeface="Arial" panose="020B0604020202020204" pitchFamily="34" charset="0"/>
              </a:rPr>
              <a:t>Biotita</a:t>
            </a:r>
            <a:r>
              <a:rPr lang="de-DE" sz="1600" dirty="0">
                <a:latin typeface="Arial" panose="020B0604020202020204" pitchFamily="34" charset="0"/>
                <a:cs typeface="Arial" panose="020B0604020202020204" pitchFamily="34" charset="0"/>
              </a:rPr>
              <a:t> K(Mg, </a:t>
            </a:r>
            <a:r>
              <a:rPr lang="de-DE" sz="1600" dirty="0" err="1">
                <a:latin typeface="Arial" panose="020B0604020202020204" pitchFamily="34" charset="0"/>
                <a:cs typeface="Arial" panose="020B0604020202020204" pitchFamily="34" charset="0"/>
              </a:rPr>
              <a:t>Fe</a:t>
            </a:r>
            <a:r>
              <a:rPr lang="de-DE" sz="1600" dirty="0">
                <a:latin typeface="Arial" panose="020B0604020202020204" pitchFamily="34" charset="0"/>
                <a:cs typeface="Arial" panose="020B0604020202020204" pitchFamily="34" charset="0"/>
              </a:rPr>
              <a:t>)3[AlSi3O10|(OH)2]</a:t>
            </a:r>
          </a:p>
          <a:p>
            <a:pPr>
              <a:lnSpc>
                <a:spcPct val="150000"/>
              </a:lnSpc>
            </a:pPr>
            <a:r>
              <a:rPr lang="de-DE" sz="1600" dirty="0" err="1">
                <a:latin typeface="Arial" panose="020B0604020202020204" pitchFamily="34" charset="0"/>
                <a:cs typeface="Arial" panose="020B0604020202020204" pitchFamily="34" charset="0"/>
              </a:rPr>
              <a:t>Presencia</a:t>
            </a:r>
            <a:r>
              <a:rPr lang="de-DE" sz="1600" dirty="0">
                <a:latin typeface="Arial" panose="020B0604020202020204" pitchFamily="34" charset="0"/>
                <a:cs typeface="Arial" panose="020B0604020202020204" pitchFamily="34" charset="0"/>
              </a:rPr>
              <a:t> en todo </a:t>
            </a:r>
            <a:r>
              <a:rPr lang="de-DE" sz="1600" dirty="0" err="1">
                <a:latin typeface="Arial" panose="020B0604020202020204" pitchFamily="34" charset="0"/>
                <a:cs typeface="Arial" panose="020B0604020202020204" pitchFamily="34" charset="0"/>
              </a:rPr>
              <a:t>tipo de</a:t>
            </a:r>
            <a:r>
              <a:rPr lang="de-DE" sz="1600" dirty="0">
                <a:latin typeface="Arial" panose="020B0604020202020204" pitchFamily="34" charset="0"/>
                <a:cs typeface="Arial" panose="020B0604020202020204" pitchFamily="34" charset="0"/>
              </a:rPr>
              <a:t> rocas (</a:t>
            </a:r>
            <a:r>
              <a:rPr lang="de-DE" sz="1600" dirty="0" err="1">
                <a:latin typeface="Arial" panose="020B0604020202020204" pitchFamily="34" charset="0"/>
                <a:cs typeface="Arial" panose="020B0604020202020204" pitchFamily="34" charset="0"/>
              </a:rPr>
              <a:t>moscovitas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biotita sólo</a:t>
            </a:r>
            <a:r>
              <a:rPr lang="de-DE" sz="1600" dirty="0">
                <a:latin typeface="Arial" panose="020B0604020202020204" pitchFamily="34" charset="0"/>
                <a:cs typeface="Arial" panose="020B0604020202020204" pitchFamily="34" charset="0"/>
              </a:rPr>
              <a:t> en </a:t>
            </a:r>
            <a:r>
              <a:rPr lang="de-DE" sz="1600" dirty="0" err="1">
                <a:latin typeface="Arial" panose="020B0604020202020204" pitchFamily="34" charset="0"/>
                <a:cs typeface="Arial" panose="020B0604020202020204" pitchFamily="34" charset="0"/>
              </a:rPr>
              <a:t>magmatitas</a:t>
            </a:r>
            <a:r>
              <a:rPr lang="de-DE" sz="1600" dirty="0">
                <a:latin typeface="Arial" panose="020B0604020202020204" pitchFamily="34" charset="0"/>
                <a:cs typeface="Arial" panose="020B0604020202020204" pitchFamily="34" charset="0"/>
              </a:rPr>
              <a:t> y </a:t>
            </a:r>
            <a:r>
              <a:rPr lang="de-DE" sz="1600" dirty="0" err="1">
                <a:latin typeface="Arial" panose="020B0604020202020204" pitchFamily="34" charset="0"/>
                <a:cs typeface="Arial" panose="020B0604020202020204" pitchFamily="34" charset="0"/>
              </a:rPr>
              <a:t>metamorfitas.</a:t>
            </a:r>
            <a:endParaRPr lang="de-DE" dirty="0"/>
          </a:p>
        </p:txBody>
      </p:sp>
      <p:pic>
        <p:nvPicPr>
          <p:cNvPr id="4" name="Grafik 3">
            <a:extLst>
              <a:ext uri="{FF2B5EF4-FFF2-40B4-BE49-F238E27FC236}">
                <a16:creationId xmlns:a16="http://schemas.microsoft.com/office/drawing/2014/main" id="{9BD56029-0212-4884-A9D8-640776CEAB2F}"/>
              </a:ext>
            </a:extLst>
          </p:cNvPr>
          <p:cNvPicPr>
            <a:picLocks noChangeAspect="1"/>
          </p:cNvPicPr>
          <p:nvPr/>
        </p:nvPicPr>
        <p:blipFill>
          <a:blip r:embed="rId3"/>
          <a:stretch>
            <a:fillRect/>
          </a:stretch>
        </p:blipFill>
        <p:spPr>
          <a:xfrm>
            <a:off x="589227" y="3748767"/>
            <a:ext cx="3682303" cy="2584928"/>
          </a:xfrm>
          <a:prstGeom prst="rect">
            <a:avLst/>
          </a:prstGeom>
        </p:spPr>
      </p:pic>
      <p:pic>
        <p:nvPicPr>
          <p:cNvPr id="5" name="Grafik 4">
            <a:extLst>
              <a:ext uri="{FF2B5EF4-FFF2-40B4-BE49-F238E27FC236}">
                <a16:creationId xmlns:a16="http://schemas.microsoft.com/office/drawing/2014/main" id="{298D4F56-439A-4490-AC44-CC2B48D93FBB}"/>
              </a:ext>
            </a:extLst>
          </p:cNvPr>
          <p:cNvPicPr>
            <a:picLocks noChangeAspect="1"/>
          </p:cNvPicPr>
          <p:nvPr/>
        </p:nvPicPr>
        <p:blipFill>
          <a:blip r:embed="rId4"/>
          <a:stretch>
            <a:fillRect/>
          </a:stretch>
        </p:blipFill>
        <p:spPr>
          <a:xfrm>
            <a:off x="4756636" y="3736735"/>
            <a:ext cx="3798137" cy="2584928"/>
          </a:xfrm>
          <a:prstGeom prst="rect">
            <a:avLst/>
          </a:prstGeom>
        </p:spPr>
      </p:pic>
      <p:sp>
        <p:nvSpPr>
          <p:cNvPr id="6" name="Textfeld 5">
            <a:extLst>
              <a:ext uri="{FF2B5EF4-FFF2-40B4-BE49-F238E27FC236}">
                <a16:creationId xmlns:a16="http://schemas.microsoft.com/office/drawing/2014/main" id="{96451F9E-CE4F-4C72-A6A5-7B257A4FF1BC}"/>
              </a:ext>
            </a:extLst>
          </p:cNvPr>
          <p:cNvSpPr txBox="1"/>
          <p:nvPr/>
        </p:nvSpPr>
        <p:spPr>
          <a:xfrm>
            <a:off x="7798755" y="3748767"/>
            <a:ext cx="753732"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Biotita</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FA8C257-FBE4-4557-BC1A-23C73158E2C1}"/>
              </a:ext>
            </a:extLst>
          </p:cNvPr>
          <p:cNvSpPr txBox="1"/>
          <p:nvPr/>
        </p:nvSpPr>
        <p:spPr>
          <a:xfrm>
            <a:off x="586941" y="3748767"/>
            <a:ext cx="1107996"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moscovita</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115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Silicatos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Olivine (</a:t>
            </a:r>
            <a:r>
              <a:rPr lang="en-US" sz="1600" b="1" dirty="0" err="1">
                <a:latin typeface="Arial" panose="020B0604020202020204" pitchFamily="34" charset="0"/>
                <a:cs typeface="Arial" panose="020B0604020202020204" pitchFamily="34" charset="0"/>
              </a:rPr>
              <a:t>Mg,Fe</a:t>
            </a:r>
            <a:r>
              <a:rPr lang="en-US" sz="1600" b="1" dirty="0">
                <a:latin typeface="Arial" panose="020B0604020202020204" pitchFamily="34" charset="0"/>
                <a:cs typeface="Arial" panose="020B0604020202020204" pitchFamily="34" charset="0"/>
              </a:rPr>
              <a:t>)2[SiO4]</a:t>
            </a:r>
          </a:p>
          <a:p>
            <a:pPr>
              <a:lnSpc>
                <a:spcPct val="150000"/>
              </a:lnSpc>
            </a:pPr>
            <a:r>
              <a:rPr lang="en-US" sz="1600" dirty="0">
                <a:latin typeface="Arial" panose="020B0604020202020204" pitchFamily="34" charset="0"/>
                <a:cs typeface="Arial" panose="020B0604020202020204" pitchFamily="34" charset="0"/>
              </a:rPr>
              <a:t>silicato isleño </a:t>
            </a:r>
          </a:p>
          <a:p>
            <a:pPr>
              <a:lnSpc>
                <a:spcPct val="150000"/>
              </a:lnSpc>
            </a:pPr>
            <a:r>
              <a:rPr lang="en-US" sz="1600" dirty="0">
                <a:latin typeface="Arial" panose="020B0604020202020204" pitchFamily="34" charset="0"/>
                <a:cs typeface="Arial" panose="020B0604020202020204" pitchFamily="34" charset="0"/>
              </a:rPr>
              <a:t>Mineral más importante de las rocas accesibles del manto superior de la tierra</a:t>
            </a:r>
          </a:p>
          <a:p>
            <a:pPr lvl="1">
              <a:lnSpc>
                <a:spcPct val="150000"/>
              </a:lnSpc>
            </a:pPr>
            <a:r>
              <a:rPr lang="en-US" sz="1600" dirty="0">
                <a:latin typeface="Arial" panose="020B0604020202020204" pitchFamily="34" charset="0"/>
                <a:cs typeface="Arial" panose="020B0604020202020204" pitchFamily="34" charset="0"/>
              </a:rPr>
              <a:t>Ocurrencia principalmente en </a:t>
            </a:r>
            <a:r>
              <a:rPr lang="en-US" sz="1600" dirty="0" err="1">
                <a:latin typeface="Arial" panose="020B0604020202020204" pitchFamily="34" charset="0"/>
                <a:cs typeface="Arial" panose="020B0604020202020204" pitchFamily="34" charset="0"/>
              </a:rPr>
              <a:t>magmatitas</a:t>
            </a:r>
            <a:r>
              <a:rPr lang="en-US" sz="1600" dirty="0">
                <a:latin typeface="Arial" panose="020B0604020202020204" pitchFamily="34" charset="0"/>
                <a:cs typeface="Arial" panose="020B0604020202020204" pitchFamily="34" charset="0"/>
              </a:rPr>
              <a:t> y </a:t>
            </a:r>
            <a:r>
              <a:rPr lang="en-US" sz="1600" dirty="0" err="1">
                <a:latin typeface="Arial" panose="020B0604020202020204" pitchFamily="34" charset="0"/>
                <a:cs typeface="Arial" panose="020B0604020202020204" pitchFamily="34" charset="0"/>
              </a:rPr>
              <a:t>metamorfitas</a:t>
            </a: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No ocurre al lado del cuarzo</a:t>
            </a:r>
          </a:p>
          <a:p>
            <a:pPr>
              <a:lnSpc>
                <a:spcPct val="150000"/>
              </a:lnSpc>
            </a:pPr>
            <a:r>
              <a:rPr lang="en-US" sz="1600" dirty="0">
                <a:latin typeface="Arial" panose="020B0604020202020204" pitchFamily="34" charset="0"/>
                <a:cs typeface="Arial" panose="020B0604020202020204" pitchFamily="34" charset="0"/>
              </a:rPr>
              <a:t>Botella especial de color verde</a:t>
            </a:r>
            <a:endParaRPr lang="de-DE" dirty="0"/>
          </a:p>
        </p:txBody>
      </p:sp>
    </p:spTree>
    <p:extLst>
      <p:ext uri="{BB962C8B-B14F-4D97-AF65-F5344CB8AC3E}">
        <p14:creationId xmlns:p14="http://schemas.microsoft.com/office/powerpoint/2010/main" val="3785406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5004D-8363-43EB-8063-65DB64DB5C3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Silicatos</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2A4C35F-8E9E-4F64-8580-15C811C0B052}"/>
              </a:ext>
            </a:extLst>
          </p:cNvPr>
          <p:cNvSpPr>
            <a:spLocks noGrp="1"/>
          </p:cNvSpPr>
          <p:nvPr>
            <p:ph idx="1"/>
          </p:nvPr>
        </p:nvSpPr>
        <p:spPr/>
        <p:txBody>
          <a:bodyPr>
            <a:normAutofit lnSpcReduction="10000"/>
          </a:bodyPr>
          <a:lstStyle/>
          <a:p>
            <a:pPr marL="0" indent="0">
              <a:lnSpc>
                <a:spcPct val="160000"/>
              </a:lnSpc>
              <a:buNone/>
            </a:pPr>
            <a:r>
              <a:rPr lang="de-DE" sz="1600" b="1" dirty="0">
                <a:latin typeface="Arial" panose="020B0604020202020204" pitchFamily="34" charset="0"/>
                <a:cs typeface="Arial" panose="020B0604020202020204" pitchFamily="34" charset="0"/>
              </a:rPr>
              <a:t>Anfíboles</a:t>
            </a:r>
          </a:p>
          <a:p>
            <a:pPr>
              <a:lnSpc>
                <a:spcPct val="160000"/>
              </a:lnSpc>
            </a:pPr>
            <a:r>
              <a:rPr lang="de-DE" sz="1600" dirty="0" err="1">
                <a:latin typeface="Arial" panose="020B0604020202020204" pitchFamily="34" charset="0"/>
                <a:cs typeface="Arial" panose="020B0604020202020204" pitchFamily="34" charset="0"/>
              </a:rPr>
              <a:t>Silicatos para</a:t>
            </a:r>
            <a:r>
              <a:rPr lang="de-DE" sz="1600" dirty="0">
                <a:latin typeface="Arial" panose="020B0604020202020204" pitchFamily="34" charset="0"/>
                <a:cs typeface="Arial" panose="020B0604020202020204" pitchFamily="34" charset="0"/>
              </a:rPr>
              <a:t> cadenas</a:t>
            </a:r>
          </a:p>
          <a:p>
            <a:pPr>
              <a:lnSpc>
                <a:spcPct val="160000"/>
              </a:lnSpc>
            </a:pPr>
            <a:r>
              <a:rPr lang="de-DE" sz="1600" dirty="0" err="1">
                <a:latin typeface="Arial" panose="020B0604020202020204" pitchFamily="34" charset="0"/>
                <a:cs typeface="Arial" panose="020B0604020202020204" pitchFamily="34" charset="0"/>
              </a:rPr>
              <a:t>Particularmente grupo mineral rico en especies</a:t>
            </a:r>
            <a:endParaRPr lang="de-DE" sz="1600" dirty="0">
              <a:latin typeface="Arial" panose="020B0604020202020204" pitchFamily="34" charset="0"/>
              <a:cs typeface="Arial" panose="020B0604020202020204" pitchFamily="34" charset="0"/>
            </a:endParaRPr>
          </a:p>
          <a:p>
            <a:pPr>
              <a:lnSpc>
                <a:spcPct val="160000"/>
              </a:lnSpc>
            </a:pPr>
            <a:r>
              <a:rPr lang="de-DE" sz="1600" dirty="0" err="1">
                <a:latin typeface="Arial" panose="020B0604020202020204" pitchFamily="34" charset="0"/>
                <a:cs typeface="Arial" panose="020B0604020202020204" pitchFamily="34" charset="0"/>
              </a:rPr>
              <a:t>Ejemplos</a:t>
            </a:r>
            <a:r>
              <a:rPr lang="de-DE" sz="1600" dirty="0">
                <a:latin typeface="Arial" panose="020B0604020202020204" pitchFamily="34" charset="0"/>
                <a:cs typeface="Arial" panose="020B0604020202020204" pitchFamily="34" charset="0"/>
              </a:rPr>
              <a:t> más </a:t>
            </a:r>
            <a:r>
              <a:rPr lang="de-DE" sz="1600" dirty="0" err="1">
                <a:latin typeface="Arial" panose="020B0604020202020204" pitchFamily="34" charset="0"/>
                <a:cs typeface="Arial" panose="020B0604020202020204" pitchFamily="34" charset="0"/>
              </a:rPr>
              <a:t>importantes: </a:t>
            </a:r>
          </a:p>
          <a:p>
            <a:pPr lvl="1">
              <a:lnSpc>
                <a:spcPct val="160000"/>
              </a:lnSpc>
            </a:pPr>
            <a:r>
              <a:rPr lang="de-DE" sz="1600" dirty="0">
                <a:latin typeface="Arial" panose="020B0604020202020204" pitchFamily="34" charset="0"/>
                <a:cs typeface="Arial" panose="020B0604020202020204" pitchFamily="34" charset="0"/>
              </a:rPr>
              <a:t>Hornblenda</a:t>
            </a:r>
          </a:p>
          <a:p>
            <a:pPr lvl="2">
              <a:lnSpc>
                <a:spcPct val="160000"/>
              </a:lnSpc>
            </a:pPr>
            <a:r>
              <a:rPr lang="de-DE" sz="1600" dirty="0">
                <a:latin typeface="Arial" panose="020B0604020202020204" pitchFamily="34" charset="0"/>
                <a:cs typeface="Arial" panose="020B0604020202020204" pitchFamily="34" charset="0"/>
              </a:rPr>
              <a:t>(Ca,Na2)(Mg, </a:t>
            </a:r>
            <a:r>
              <a:rPr lang="de-DE" sz="1600" dirty="0" err="1">
                <a:latin typeface="Arial" panose="020B0604020202020204" pitchFamily="34" charset="0"/>
                <a:cs typeface="Arial" panose="020B0604020202020204" pitchFamily="34" charset="0"/>
              </a:rPr>
              <a:t>Fe</a:t>
            </a:r>
            <a:r>
              <a:rPr lang="de-DE" sz="1600" dirty="0">
                <a:latin typeface="Arial" panose="020B0604020202020204" pitchFamily="34" charset="0"/>
                <a:cs typeface="Arial" panose="020B0604020202020204" pitchFamily="34" charset="0"/>
              </a:rPr>
              <a:t>, Al)5 [(</a:t>
            </a:r>
            <a:r>
              <a:rPr lang="de-DE" sz="1600" dirty="0" err="1">
                <a:latin typeface="Arial" panose="020B0604020202020204" pitchFamily="34" charset="0"/>
                <a:cs typeface="Arial" panose="020B0604020202020204" pitchFamily="34" charset="0"/>
              </a:rPr>
              <a:t>SiAl</a:t>
            </a:r>
            <a:r>
              <a:rPr lang="de-DE" sz="1600" dirty="0">
                <a:latin typeface="Arial" panose="020B0604020202020204" pitchFamily="34" charset="0"/>
                <a:cs typeface="Arial" panose="020B0604020202020204" pitchFamily="34" charset="0"/>
              </a:rPr>
              <a:t>)2 Si6O22|(OH,F)2]</a:t>
            </a:r>
          </a:p>
          <a:p>
            <a:pPr lvl="2">
              <a:lnSpc>
                <a:spcPct val="160000"/>
              </a:lnSpc>
            </a:pPr>
            <a:r>
              <a:rPr lang="de-DE" sz="1600" dirty="0" err="1">
                <a:latin typeface="Arial" panose="020B0604020202020204" pitchFamily="34" charset="0"/>
                <a:cs typeface="Arial" panose="020B0604020202020204" pitchFamily="34" charset="0"/>
              </a:rPr>
              <a:t>Ocurrencia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verde</a:t>
            </a:r>
            <a:r>
              <a:rPr lang="de-DE" sz="1600" dirty="0">
                <a:latin typeface="Arial" panose="020B0604020202020204" pitchFamily="34" charset="0"/>
                <a:cs typeface="Arial" panose="020B0604020202020204" pitchFamily="34" charset="0"/>
              </a:rPr>
              <a:t> → Metamorfita , </a:t>
            </a:r>
            <a:br>
              <a:rPr lang="de-DE" sz="1600" dirty="0">
                <a:latin typeface="Arial" panose="020B0604020202020204" pitchFamily="34" charset="0"/>
                <a:cs typeface="Arial" panose="020B0604020202020204" pitchFamily="34" charset="0"/>
              </a:rPr>
            </a:br>
            <a:r>
              <a:rPr lang="de-DE" sz="1600" dirty="0" err="1">
                <a:latin typeface="Arial" panose="020B0604020202020204" pitchFamily="34" charset="0"/>
                <a:cs typeface="Arial" panose="020B0604020202020204" pitchFamily="34" charset="0"/>
              </a:rPr>
              <a:t>	 negro</a:t>
            </a:r>
            <a:r>
              <a:rPr lang="de-DE" sz="1600" dirty="0">
                <a:latin typeface="Arial" panose="020B0604020202020204" pitchFamily="34" charset="0"/>
                <a:cs typeface="Arial" panose="020B0604020202020204" pitchFamily="34" charset="0"/>
              </a:rPr>
              <a:t> → Magmatite</a:t>
            </a:r>
          </a:p>
          <a:p>
            <a:pPr lvl="1">
              <a:lnSpc>
                <a:spcPct val="160000"/>
              </a:lnSpc>
            </a:pPr>
            <a:r>
              <a:rPr lang="de-DE" sz="1600" dirty="0" err="1">
                <a:latin typeface="Arial" panose="020B0604020202020204" pitchFamily="34" charset="0"/>
                <a:cs typeface="Arial" panose="020B0604020202020204" pitchFamily="34" charset="0"/>
              </a:rPr>
              <a:t>Actinolita </a:t>
            </a:r>
          </a:p>
          <a:p>
            <a:pPr lvl="2">
              <a:lnSpc>
                <a:spcPct val="160000"/>
              </a:lnSpc>
            </a:pPr>
            <a:r>
              <a:rPr lang="de-DE" sz="1600" dirty="0">
                <a:latin typeface="Arial" panose="020B0604020202020204" pitchFamily="34" charset="0"/>
                <a:cs typeface="Arial" panose="020B0604020202020204" pitchFamily="34" charset="0"/>
              </a:rPr>
              <a:t>Ca2(Mg, </a:t>
            </a:r>
            <a:r>
              <a:rPr lang="de-DE" sz="1600" dirty="0" err="1">
                <a:latin typeface="Arial" panose="020B0604020202020204" pitchFamily="34" charset="0"/>
                <a:cs typeface="Arial" panose="020B0604020202020204" pitchFamily="34" charset="0"/>
              </a:rPr>
              <a:t>Fe</a:t>
            </a:r>
            <a:r>
              <a:rPr lang="de-DE" sz="1600" dirty="0">
                <a:latin typeface="Arial" panose="020B0604020202020204" pitchFamily="34" charset="0"/>
                <a:cs typeface="Arial" panose="020B0604020202020204" pitchFamily="34" charset="0"/>
              </a:rPr>
              <a:t>)5[Si8O22| (OH)2] </a:t>
            </a:r>
          </a:p>
          <a:p>
            <a:pPr lvl="2">
              <a:lnSpc>
                <a:spcPct val="160000"/>
              </a:lnSpc>
            </a:pPr>
            <a:r>
              <a:rPr lang="de-DE" sz="1600" dirty="0" err="1">
                <a:latin typeface="Arial" panose="020B0604020202020204" pitchFamily="34" charset="0"/>
                <a:cs typeface="Arial" panose="020B0604020202020204" pitchFamily="34" charset="0"/>
              </a:rPr>
              <a:t>Ocurrencia</a:t>
            </a:r>
            <a:r>
              <a:rPr lang="de-DE" sz="1600" dirty="0">
                <a:latin typeface="Arial" panose="020B0604020202020204" pitchFamily="34" charset="0"/>
                <a:cs typeface="Arial" panose="020B0604020202020204" pitchFamily="34" charset="0"/>
              </a:rPr>
              <a:t> en metamorfos</a:t>
            </a:r>
          </a:p>
        </p:txBody>
      </p:sp>
      <p:pic>
        <p:nvPicPr>
          <p:cNvPr id="4" name="Grafik 3">
            <a:extLst>
              <a:ext uri="{FF2B5EF4-FFF2-40B4-BE49-F238E27FC236}">
                <a16:creationId xmlns:a16="http://schemas.microsoft.com/office/drawing/2014/main" id="{F27734D3-552B-4AF5-8FFC-CAFE11C3966F}"/>
              </a:ext>
            </a:extLst>
          </p:cNvPr>
          <p:cNvPicPr>
            <a:picLocks noChangeAspect="1"/>
          </p:cNvPicPr>
          <p:nvPr/>
        </p:nvPicPr>
        <p:blipFill>
          <a:blip r:embed="rId3"/>
          <a:stretch>
            <a:fillRect/>
          </a:stretch>
        </p:blipFill>
        <p:spPr>
          <a:xfrm>
            <a:off x="5784399" y="1479801"/>
            <a:ext cx="3158002" cy="2267909"/>
          </a:xfrm>
          <a:prstGeom prst="rect">
            <a:avLst/>
          </a:prstGeom>
        </p:spPr>
      </p:pic>
      <p:pic>
        <p:nvPicPr>
          <p:cNvPr id="5" name="Grafik 4">
            <a:extLst>
              <a:ext uri="{FF2B5EF4-FFF2-40B4-BE49-F238E27FC236}">
                <a16:creationId xmlns:a16="http://schemas.microsoft.com/office/drawing/2014/main" id="{9313A818-BBA9-4932-B978-D8389E75E42D}"/>
              </a:ext>
            </a:extLst>
          </p:cNvPr>
          <p:cNvPicPr>
            <a:picLocks noChangeAspect="1"/>
          </p:cNvPicPr>
          <p:nvPr/>
        </p:nvPicPr>
        <p:blipFill>
          <a:blip r:embed="rId4"/>
          <a:stretch>
            <a:fillRect/>
          </a:stretch>
        </p:blipFill>
        <p:spPr>
          <a:xfrm>
            <a:off x="5333256" y="4102767"/>
            <a:ext cx="3609145" cy="2267909"/>
          </a:xfrm>
          <a:prstGeom prst="rect">
            <a:avLst/>
          </a:prstGeom>
        </p:spPr>
      </p:pic>
      <p:sp>
        <p:nvSpPr>
          <p:cNvPr id="6" name="Textfeld 5">
            <a:extLst>
              <a:ext uri="{FF2B5EF4-FFF2-40B4-BE49-F238E27FC236}">
                <a16:creationId xmlns:a16="http://schemas.microsoft.com/office/drawing/2014/main" id="{E26FDD2E-86C1-498D-9D39-F75A293ECF63}"/>
              </a:ext>
            </a:extLst>
          </p:cNvPr>
          <p:cNvSpPr txBox="1"/>
          <p:nvPr/>
        </p:nvSpPr>
        <p:spPr>
          <a:xfrm>
            <a:off x="5784399" y="3409156"/>
            <a:ext cx="1242648"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Hornblenda</a:t>
            </a:r>
          </a:p>
        </p:txBody>
      </p:sp>
      <p:sp>
        <p:nvSpPr>
          <p:cNvPr id="7" name="Textfeld 6">
            <a:extLst>
              <a:ext uri="{FF2B5EF4-FFF2-40B4-BE49-F238E27FC236}">
                <a16:creationId xmlns:a16="http://schemas.microsoft.com/office/drawing/2014/main" id="{8484677D-AE80-4A65-AC49-60FDD7DB3400}"/>
              </a:ext>
            </a:extLst>
          </p:cNvPr>
          <p:cNvSpPr txBox="1"/>
          <p:nvPr/>
        </p:nvSpPr>
        <p:spPr>
          <a:xfrm>
            <a:off x="5333256" y="6032122"/>
            <a:ext cx="1015021"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Actinolita</a:t>
            </a:r>
            <a:endParaRPr lang="de-DE" sz="1600" dirty="0">
              <a:solidFill>
                <a:schemeClr val="bg1"/>
              </a:solidFill>
            </a:endParaRPr>
          </a:p>
        </p:txBody>
      </p:sp>
    </p:spTree>
    <p:extLst>
      <p:ext uri="{BB962C8B-B14F-4D97-AF65-F5344CB8AC3E}">
        <p14:creationId xmlns:p14="http://schemas.microsoft.com/office/powerpoint/2010/main" val="2835365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1D6DA-FCA6-491E-A0A5-F5FAA5225E6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Silicatos</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424F5EA-272E-4AF9-AB98-03A383DFD1CC}"/>
              </a:ext>
            </a:extLst>
          </p:cNvPr>
          <p:cNvSpPr>
            <a:spLocks noGrp="1"/>
          </p:cNvSpPr>
          <p:nvPr>
            <p:ph idx="1"/>
          </p:nvPr>
        </p:nvSpPr>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Piroxeno</a:t>
            </a:r>
            <a:endParaRPr lang="de-DE" sz="1600" b="1"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Minerales oscuros</a:t>
            </a:r>
            <a:r>
              <a:rPr lang="de-DE" sz="1600" dirty="0">
                <a:latin typeface="Arial" panose="020B0604020202020204" pitchFamily="34" charset="0"/>
                <a:cs typeface="Arial" panose="020B0604020202020204" pitchFamily="34" charset="0"/>
              </a:rPr>
              <a:t> más </a:t>
            </a:r>
            <a:r>
              <a:rPr lang="de-DE" sz="1600" dirty="0" err="1">
                <a:latin typeface="Arial" panose="020B0604020202020204" pitchFamily="34" charset="0"/>
                <a:cs typeface="Arial" panose="020B0604020202020204" pitchFamily="34" charset="0"/>
              </a:rPr>
              <a:t>comunes</a:t>
            </a:r>
            <a:r>
              <a:rPr lang="de-DE" sz="1600" dirty="0">
                <a:latin typeface="Arial" panose="020B0604020202020204" pitchFamily="34" charset="0"/>
                <a:cs typeface="Arial" panose="020B0604020202020204" pitchFamily="34" charset="0"/>
              </a:rPr>
              <a:t> en </a:t>
            </a:r>
            <a:r>
              <a:rPr lang="de-DE" sz="1600" dirty="0" err="1">
                <a:latin typeface="Arial" panose="020B0604020202020204" pitchFamily="34" charset="0"/>
                <a:cs typeface="Arial" panose="020B0604020202020204" pitchFamily="34" charset="0"/>
              </a:rPr>
              <a:t>la corteza terrestre</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silicatos para cadenas</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Se encuentran en magmatitas y metamorfos,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menos en sedimentos</a:t>
            </a:r>
          </a:p>
          <a:p>
            <a:pPr>
              <a:lnSpc>
                <a:spcPct val="150000"/>
              </a:lnSpc>
            </a:pPr>
            <a:r>
              <a:rPr lang="de-DE" sz="1600" dirty="0" err="1">
                <a:latin typeface="Arial" panose="020B0604020202020204" pitchFamily="34" charset="0"/>
                <a:cs typeface="Arial" panose="020B0604020202020204" pitchFamily="34" charset="0"/>
              </a:rPr>
              <a:t>Ejemplos importantes son</a:t>
            </a:r>
            <a:r>
              <a:rPr lang="de-DE" sz="1600" dirty="0">
                <a:latin typeface="Arial" panose="020B0604020202020204" pitchFamily="34" charset="0"/>
                <a:cs typeface="Arial" panose="020B0604020202020204" pitchFamily="34" charset="0"/>
              </a:rPr>
              <a:t>:</a:t>
            </a:r>
          </a:p>
          <a:p>
            <a:pPr marL="0" indent="0">
              <a:lnSpc>
                <a:spcPct val="150000"/>
              </a:lnSpc>
              <a:buNone/>
            </a:pPr>
            <a:r>
              <a:rPr lang="de-DE" sz="1600" dirty="0">
                <a:latin typeface="Arial" panose="020B0604020202020204" pitchFamily="34" charset="0"/>
                <a:cs typeface="Arial" panose="020B0604020202020204" pitchFamily="34" charset="0"/>
              </a:rPr>
              <a:t>Augite (</a:t>
            </a:r>
            <a:r>
              <a:rPr lang="de-DE" sz="1600" dirty="0" err="1">
                <a:latin typeface="Arial" panose="020B0604020202020204" pitchFamily="34" charset="0"/>
                <a:cs typeface="Arial" panose="020B0604020202020204" pitchFamily="34" charset="0"/>
              </a:rPr>
              <a:t>Ca,Na</a:t>
            </a:r>
            <a:r>
              <a:rPr lang="de-DE" sz="1600" dirty="0">
                <a:latin typeface="Arial" panose="020B0604020202020204" pitchFamily="34" charset="0"/>
                <a:cs typeface="Arial" panose="020B0604020202020204" pitchFamily="34" charset="0"/>
              </a:rPr>
              <a:t>)(Mg, </a:t>
            </a:r>
            <a:r>
              <a:rPr lang="de-DE" sz="1600" dirty="0" err="1">
                <a:latin typeface="Arial" panose="020B0604020202020204" pitchFamily="34" charset="0"/>
                <a:cs typeface="Arial" panose="020B0604020202020204" pitchFamily="34" charset="0"/>
              </a:rPr>
              <a:t>Fe</a:t>
            </a:r>
            <a:r>
              <a:rPr lang="de-DE" sz="1600" dirty="0">
                <a:latin typeface="Arial" panose="020B0604020202020204" pitchFamily="34" charset="0"/>
                <a:cs typeface="Arial" panose="020B0604020202020204" pitchFamily="34" charset="0"/>
              </a:rPr>
              <a:t>, Al, Ti)[(</a:t>
            </a:r>
            <a:r>
              <a:rPr lang="de-DE" sz="1600" dirty="0" err="1">
                <a:latin typeface="Arial" panose="020B0604020202020204" pitchFamily="34" charset="0"/>
                <a:cs typeface="Arial" panose="020B0604020202020204" pitchFamily="34" charset="0"/>
              </a:rPr>
              <a:t>Si,Al</a:t>
            </a:r>
            <a:r>
              <a:rPr lang="de-DE" sz="1600" dirty="0">
                <a:latin typeface="Arial" panose="020B0604020202020204" pitchFamily="34" charset="0"/>
                <a:cs typeface="Arial" panose="020B0604020202020204" pitchFamily="34" charset="0"/>
              </a:rPr>
              <a:t>)2O6]</a:t>
            </a:r>
          </a:p>
          <a:p>
            <a:pPr marL="0" indent="0">
              <a:lnSpc>
                <a:spcPct val="150000"/>
              </a:lnSpc>
              <a:buNone/>
            </a:pPr>
            <a:r>
              <a:rPr lang="de-DE" sz="1600" dirty="0">
                <a:latin typeface="Arial" panose="020B0604020202020204" pitchFamily="34" charset="0"/>
                <a:cs typeface="Arial" panose="020B0604020202020204" pitchFamily="34" charset="0"/>
              </a:rPr>
              <a:t>Espodumen </a:t>
            </a:r>
            <a:r>
              <a:rPr lang="de-DE" sz="1600" dirty="0" err="1">
                <a:latin typeface="Arial" panose="020B0604020202020204" pitchFamily="34" charset="0"/>
                <a:cs typeface="Arial" panose="020B0604020202020204" pitchFamily="34" charset="0"/>
              </a:rPr>
              <a:t>LiAl</a:t>
            </a:r>
            <a:r>
              <a:rPr lang="de-DE" sz="1600" dirty="0">
                <a:latin typeface="Arial" panose="020B0604020202020204" pitchFamily="34" charset="0"/>
                <a:cs typeface="Arial" panose="020B0604020202020204" pitchFamily="34" charset="0"/>
              </a:rPr>
              <a:t>[Si2O6]</a:t>
            </a:r>
          </a:p>
          <a:p>
            <a:pPr marL="0" indent="0">
              <a:lnSpc>
                <a:spcPct val="150000"/>
              </a:lnSpc>
              <a:buNone/>
            </a:pPr>
            <a:r>
              <a:rPr lang="de-DE" sz="1600" dirty="0">
                <a:latin typeface="Arial" panose="020B0604020202020204" pitchFamily="34" charset="0"/>
                <a:cs typeface="Arial" panose="020B0604020202020204" pitchFamily="34" charset="0"/>
              </a:rPr>
              <a:t>Wollastonita Ca3[Si3O9]</a:t>
            </a:r>
          </a:p>
        </p:txBody>
      </p:sp>
      <p:pic>
        <p:nvPicPr>
          <p:cNvPr id="4" name="Grafik 3">
            <a:extLst>
              <a:ext uri="{FF2B5EF4-FFF2-40B4-BE49-F238E27FC236}">
                <a16:creationId xmlns:a16="http://schemas.microsoft.com/office/drawing/2014/main" id="{F3418C9C-ABB4-499B-806D-574A1ED36627}"/>
              </a:ext>
            </a:extLst>
          </p:cNvPr>
          <p:cNvPicPr>
            <a:picLocks noChangeAspect="1"/>
          </p:cNvPicPr>
          <p:nvPr/>
        </p:nvPicPr>
        <p:blipFill>
          <a:blip r:embed="rId3"/>
          <a:stretch>
            <a:fillRect/>
          </a:stretch>
        </p:blipFill>
        <p:spPr>
          <a:xfrm>
            <a:off x="5588168" y="2291446"/>
            <a:ext cx="3493311" cy="1981372"/>
          </a:xfrm>
          <a:prstGeom prst="rect">
            <a:avLst/>
          </a:prstGeom>
        </p:spPr>
      </p:pic>
      <p:pic>
        <p:nvPicPr>
          <p:cNvPr id="5" name="Grafik 4">
            <a:extLst>
              <a:ext uri="{FF2B5EF4-FFF2-40B4-BE49-F238E27FC236}">
                <a16:creationId xmlns:a16="http://schemas.microsoft.com/office/drawing/2014/main" id="{871A3124-24E0-4478-9CD4-B9639E84E11C}"/>
              </a:ext>
            </a:extLst>
          </p:cNvPr>
          <p:cNvPicPr>
            <a:picLocks noChangeAspect="1"/>
          </p:cNvPicPr>
          <p:nvPr/>
        </p:nvPicPr>
        <p:blipFill>
          <a:blip r:embed="rId4"/>
          <a:stretch>
            <a:fillRect/>
          </a:stretch>
        </p:blipFill>
        <p:spPr>
          <a:xfrm>
            <a:off x="6594095" y="4427380"/>
            <a:ext cx="2487384" cy="1853345"/>
          </a:xfrm>
          <a:prstGeom prst="rect">
            <a:avLst/>
          </a:prstGeom>
        </p:spPr>
      </p:pic>
      <p:pic>
        <p:nvPicPr>
          <p:cNvPr id="6" name="Grafik 5">
            <a:extLst>
              <a:ext uri="{FF2B5EF4-FFF2-40B4-BE49-F238E27FC236}">
                <a16:creationId xmlns:a16="http://schemas.microsoft.com/office/drawing/2014/main" id="{17482500-BC40-4FFF-8320-D7D1D4D62CA7}"/>
              </a:ext>
            </a:extLst>
          </p:cNvPr>
          <p:cNvPicPr>
            <a:picLocks noChangeAspect="1"/>
          </p:cNvPicPr>
          <p:nvPr/>
        </p:nvPicPr>
        <p:blipFill>
          <a:blip r:embed="rId5"/>
          <a:stretch>
            <a:fillRect/>
          </a:stretch>
        </p:blipFill>
        <p:spPr>
          <a:xfrm>
            <a:off x="4211495" y="4427379"/>
            <a:ext cx="2243522" cy="1853345"/>
          </a:xfrm>
          <a:prstGeom prst="rect">
            <a:avLst/>
          </a:prstGeom>
        </p:spPr>
      </p:pic>
      <p:sp>
        <p:nvSpPr>
          <p:cNvPr id="7" name="Textfeld 6">
            <a:extLst>
              <a:ext uri="{FF2B5EF4-FFF2-40B4-BE49-F238E27FC236}">
                <a16:creationId xmlns:a16="http://schemas.microsoft.com/office/drawing/2014/main" id="{16F21053-EB92-49E4-B0A9-6CE1C7CC9310}"/>
              </a:ext>
            </a:extLst>
          </p:cNvPr>
          <p:cNvSpPr txBox="1"/>
          <p:nvPr/>
        </p:nvSpPr>
        <p:spPr>
          <a:xfrm>
            <a:off x="4211495" y="4427379"/>
            <a:ext cx="764953"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Augite</a:t>
            </a:r>
          </a:p>
        </p:txBody>
      </p:sp>
      <p:sp>
        <p:nvSpPr>
          <p:cNvPr id="8" name="Textfeld 7">
            <a:extLst>
              <a:ext uri="{FF2B5EF4-FFF2-40B4-BE49-F238E27FC236}">
                <a16:creationId xmlns:a16="http://schemas.microsoft.com/office/drawing/2014/main" id="{C089BA54-CDEC-4E95-AC92-AAC53E117C36}"/>
              </a:ext>
            </a:extLst>
          </p:cNvPr>
          <p:cNvSpPr txBox="1"/>
          <p:nvPr/>
        </p:nvSpPr>
        <p:spPr>
          <a:xfrm>
            <a:off x="5588168" y="2291446"/>
            <a:ext cx="1175322"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Espodumen</a:t>
            </a:r>
            <a:endParaRPr lang="de-DE" sz="1600" dirty="0">
              <a:solidFill>
                <a:schemeClr val="bg1"/>
              </a:solidFill>
            </a:endParaRPr>
          </a:p>
        </p:txBody>
      </p:sp>
      <p:sp>
        <p:nvSpPr>
          <p:cNvPr id="9" name="Textfeld 8">
            <a:extLst>
              <a:ext uri="{FF2B5EF4-FFF2-40B4-BE49-F238E27FC236}">
                <a16:creationId xmlns:a16="http://schemas.microsoft.com/office/drawing/2014/main" id="{D2BF49C8-C9BC-4467-B367-31DDF7BB73FE}"/>
              </a:ext>
            </a:extLst>
          </p:cNvPr>
          <p:cNvSpPr txBox="1"/>
          <p:nvPr/>
        </p:nvSpPr>
        <p:spPr>
          <a:xfrm>
            <a:off x="6594095" y="4427379"/>
            <a:ext cx="1296637"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Wollastonita</a:t>
            </a:r>
            <a:endParaRPr lang="de-DE" sz="1600" dirty="0">
              <a:solidFill>
                <a:schemeClr val="bg1"/>
              </a:solidFill>
            </a:endParaRPr>
          </a:p>
        </p:txBody>
      </p:sp>
    </p:spTree>
    <p:extLst>
      <p:ext uri="{BB962C8B-B14F-4D97-AF65-F5344CB8AC3E}">
        <p14:creationId xmlns:p14="http://schemas.microsoft.com/office/powerpoint/2010/main" val="176074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6B97E-42D7-4584-9DE6-504BBB5EAFE2}"/>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Minerales</a:t>
            </a:r>
          </a:p>
        </p:txBody>
      </p:sp>
      <p:sp>
        <p:nvSpPr>
          <p:cNvPr id="3" name="Inhaltsplatzhalter 2">
            <a:extLst>
              <a:ext uri="{FF2B5EF4-FFF2-40B4-BE49-F238E27FC236}">
                <a16:creationId xmlns:a16="http://schemas.microsoft.com/office/drawing/2014/main" id="{E23FEF49-5A1F-4934-AB31-847A3E0D4CF8}"/>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Carbonatos</a:t>
            </a:r>
          </a:p>
          <a:p>
            <a:pPr marL="0" indent="0">
              <a:lnSpc>
                <a:spcPct val="150000"/>
              </a:lnSpc>
              <a:buNone/>
            </a:pPr>
            <a:r>
              <a:rPr lang="en-US" sz="1600" dirty="0">
                <a:latin typeface="Arial" panose="020B0604020202020204" pitchFamily="34" charset="0"/>
                <a:cs typeface="Arial" panose="020B0604020202020204" pitchFamily="34" charset="0"/>
              </a:rPr>
              <a:t>A menudo consisten en los cationes de calcio y magnesio en combinación con el anión carbonato (CO3² ‾). </a:t>
            </a:r>
          </a:p>
          <a:p>
            <a:pPr marL="0" indent="0">
              <a:lnSpc>
                <a:spcPct val="150000"/>
              </a:lnSpc>
              <a:buNone/>
            </a:pPr>
            <a:r>
              <a:rPr lang="en-US" sz="1600" dirty="0">
                <a:latin typeface="Arial" panose="020B0604020202020204" pitchFamily="34" charset="0"/>
                <a:cs typeface="Arial" panose="020B0604020202020204" pitchFamily="34" charset="0"/>
              </a:rPr>
              <a:t>Un mineral que ocurre con frecuencia es la calcita (CaCO3), que forma el componente principal de las calizas.</a:t>
            </a:r>
          </a:p>
          <a:p>
            <a:pPr marL="0" indent="0">
              <a:lnSpc>
                <a:spcPct val="150000"/>
              </a:lnSpc>
              <a:buNone/>
            </a:pPr>
            <a:r>
              <a:rPr lang="en-US" sz="1600" dirty="0">
                <a:latin typeface="Arial" panose="020B0604020202020204" pitchFamily="34" charset="0"/>
                <a:cs typeface="Arial" panose="020B0604020202020204" pitchFamily="34" charset="0"/>
              </a:rPr>
              <a:t>Estos minerales forman las rocas sedimentarias más complejas y variadas.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55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65888-F490-41F9-A6CD-001D913D70F4}"/>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Contenido </a:t>
            </a:r>
          </a:p>
        </p:txBody>
      </p:sp>
      <p:sp>
        <p:nvSpPr>
          <p:cNvPr id="5" name="Inhaltsplatzhalter 4">
            <a:extLst>
              <a:ext uri="{FF2B5EF4-FFF2-40B4-BE49-F238E27FC236}">
                <a16:creationId xmlns:a16="http://schemas.microsoft.com/office/drawing/2014/main" id="{07310081-FF13-49CA-8528-19E98933B374}"/>
              </a:ext>
            </a:extLst>
          </p:cNvPr>
          <p:cNvSpPr>
            <a:spLocks noGrp="1"/>
          </p:cNvSpPr>
          <p:nvPr>
            <p:ph idx="1"/>
          </p:nvPr>
        </p:nvSpPr>
        <p:spPr/>
        <p:txBody>
          <a:bodyPr/>
          <a:lstStyle/>
          <a:p>
            <a:pPr>
              <a:lnSpc>
                <a:spcPct val="150000"/>
              </a:lnSpc>
              <a:buFont typeface="+mj-lt"/>
              <a:buAutoNum type="arabicPeriod"/>
            </a:pPr>
            <a:r>
              <a:rPr lang="en-US" sz="1600" b="1" dirty="0">
                <a:latin typeface="Arial" panose="020B0604020202020204" pitchFamily="34" charset="0"/>
                <a:cs typeface="Arial" panose="020B0604020202020204" pitchFamily="34" charset="0"/>
              </a:rPr>
              <a:t>Definición y fundamentos</a:t>
            </a:r>
          </a:p>
          <a:p>
            <a:pPr>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Geología</a:t>
            </a:r>
          </a:p>
          <a:p>
            <a:pPr>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Energía geotérmica</a:t>
            </a:r>
          </a:p>
          <a:p>
            <a:pPr>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Origen de la energía geotérmica </a:t>
            </a:r>
          </a:p>
          <a:p>
            <a:pPr>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Calor residual, calor de acumulación y desintegración radioactiva</a:t>
            </a:r>
          </a:p>
          <a:p>
            <a:pPr>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Influencia climática y flujo de calor terrestre </a:t>
            </a:r>
          </a:p>
          <a:p>
            <a:pPr marL="0" indent="0">
              <a:buNone/>
            </a:pPr>
            <a:endParaRPr lang="de-DE" dirty="0"/>
          </a:p>
        </p:txBody>
      </p:sp>
    </p:spTree>
    <p:extLst>
      <p:ext uri="{BB962C8B-B14F-4D97-AF65-F5344CB8AC3E}">
        <p14:creationId xmlns:p14="http://schemas.microsoft.com/office/powerpoint/2010/main" val="1122083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Carbonatos</a:t>
            </a:r>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Calcita[CaCO3]</a:t>
            </a:r>
          </a:p>
          <a:p>
            <a:pPr>
              <a:lnSpc>
                <a:spcPct val="150000"/>
              </a:lnSpc>
            </a:pPr>
            <a:r>
              <a:rPr lang="en-US" sz="1600" dirty="0">
                <a:latin typeface="Arial" panose="020B0604020202020204" pitchFamily="34" charset="0"/>
                <a:cs typeface="Arial" panose="020B0604020202020204" pitchFamily="34" charset="0"/>
              </a:rPr>
              <a:t>También llamado calcspar</a:t>
            </a:r>
          </a:p>
          <a:p>
            <a:pPr>
              <a:lnSpc>
                <a:spcPct val="150000"/>
              </a:lnSpc>
            </a:pPr>
            <a:r>
              <a:rPr lang="en-US" sz="1600" dirty="0">
                <a:latin typeface="Arial" panose="020B0604020202020204" pitchFamily="34" charset="0"/>
                <a:cs typeface="Arial" panose="020B0604020202020204" pitchFamily="34" charset="0"/>
              </a:rPr>
              <a:t>No sólo la piedra, sino también la base de estructuras biogénicas como conchas de mejillón, etc.</a:t>
            </a:r>
          </a:p>
          <a:p>
            <a:pPr>
              <a:lnSpc>
                <a:spcPct val="150000"/>
              </a:lnSpc>
            </a:pPr>
            <a:r>
              <a:rPr lang="en-US" sz="1600" dirty="0">
                <a:latin typeface="Arial" panose="020B0604020202020204" pitchFamily="34" charset="0"/>
                <a:cs typeface="Arial" panose="020B0604020202020204" pitchFamily="34" charset="0"/>
              </a:rPr>
              <a:t>Ocurre principalmente en sedimentos, pero también en </a:t>
            </a:r>
            <a:r>
              <a:rPr lang="en-US" sz="1600" dirty="0" err="1">
                <a:latin typeface="Arial" panose="020B0604020202020204" pitchFamily="34" charset="0"/>
                <a:cs typeface="Arial" panose="020B0604020202020204" pitchFamily="34" charset="0"/>
              </a:rPr>
              <a:t>metamorfos</a:t>
            </a:r>
            <a:r>
              <a:rPr lang="en-US" sz="1600" dirty="0">
                <a:latin typeface="Arial" panose="020B0604020202020204" pitchFamily="34" charset="0"/>
                <a:cs typeface="Arial" panose="020B0604020202020204" pitchFamily="34" charset="0"/>
              </a:rPr>
              <a:t> y </a:t>
            </a:r>
            <a:r>
              <a:rPr lang="en-US" sz="1600" dirty="0" err="1">
                <a:latin typeface="Arial" panose="020B0604020202020204" pitchFamily="34" charset="0"/>
                <a:cs typeface="Arial" panose="020B0604020202020204" pitchFamily="34" charset="0"/>
              </a:rPr>
              <a:t>magmatitas</a:t>
            </a:r>
            <a:r>
              <a:rPr lang="en-US" sz="1600" dirty="0">
                <a:latin typeface="Arial" panose="020B0604020202020204" pitchFamily="34" charset="0"/>
                <a:cs typeface="Arial" panose="020B0604020202020204" pitchFamily="34" charset="0"/>
              </a:rPr>
              <a:t>.</a:t>
            </a:r>
            <a:endParaRPr lang="de-DE" sz="1600" baseline="-250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5C29A509-13D3-42B8-9700-0FD2F464C8C3}"/>
              </a:ext>
            </a:extLst>
          </p:cNvPr>
          <p:cNvPicPr>
            <a:picLocks noChangeAspect="1"/>
          </p:cNvPicPr>
          <p:nvPr/>
        </p:nvPicPr>
        <p:blipFill>
          <a:blip r:embed="rId3"/>
          <a:stretch>
            <a:fillRect/>
          </a:stretch>
        </p:blipFill>
        <p:spPr>
          <a:xfrm>
            <a:off x="5528798" y="3626586"/>
            <a:ext cx="3158002" cy="2499577"/>
          </a:xfrm>
          <a:prstGeom prst="rect">
            <a:avLst/>
          </a:prstGeom>
        </p:spPr>
      </p:pic>
    </p:spTree>
    <p:extLst>
      <p:ext uri="{BB962C8B-B14F-4D97-AF65-F5344CB8AC3E}">
        <p14:creationId xmlns:p14="http://schemas.microsoft.com/office/powerpoint/2010/main" val="57604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67BCB-1708-44D2-9E6A-B3CC66C5A882}"/>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Carbonatos</a:t>
            </a:r>
          </a:p>
        </p:txBody>
      </p:sp>
      <p:sp>
        <p:nvSpPr>
          <p:cNvPr id="3" name="Inhaltsplatzhalter 2">
            <a:extLst>
              <a:ext uri="{FF2B5EF4-FFF2-40B4-BE49-F238E27FC236}">
                <a16:creationId xmlns:a16="http://schemas.microsoft.com/office/drawing/2014/main" id="{45A60BE9-4666-4AFD-BECE-4BDB7CBD822A}"/>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Dolomita </a:t>
            </a:r>
            <a:r>
              <a:rPr lang="de-DE" sz="1600" b="1" dirty="0" err="1">
                <a:latin typeface="Arial" panose="020B0604020202020204" pitchFamily="34" charset="0"/>
                <a:cs typeface="Arial" panose="020B0604020202020204" pitchFamily="34" charset="0"/>
              </a:rPr>
              <a:t>CaMg</a:t>
            </a:r>
            <a:r>
              <a:rPr lang="de-DE" sz="1600" b="1" dirty="0">
                <a:latin typeface="Arial" panose="020B0604020202020204" pitchFamily="34" charset="0"/>
                <a:cs typeface="Arial" panose="020B0604020202020204" pitchFamily="34" charset="0"/>
              </a:rPr>
              <a:t>[CO3]2</a:t>
            </a:r>
          </a:p>
          <a:p>
            <a:pPr>
              <a:lnSpc>
                <a:spcPct val="150000"/>
              </a:lnSpc>
            </a:pPr>
            <a:r>
              <a:rPr lang="de-DE" sz="1600" dirty="0">
                <a:latin typeface="Arial" panose="020B0604020202020204" pitchFamily="34" charset="0"/>
                <a:cs typeface="Arial" panose="020B0604020202020204" pitchFamily="34" charset="0"/>
              </a:rPr>
              <a:t>Carbonato de Calcio y Magnesio</a:t>
            </a:r>
          </a:p>
          <a:p>
            <a:pPr>
              <a:lnSpc>
                <a:spcPct val="150000"/>
              </a:lnSpc>
            </a:pPr>
            <a:r>
              <a:rPr lang="de-DE" sz="1600" dirty="0" err="1">
                <a:latin typeface="Arial" panose="020B0604020202020204" pitchFamily="34" charset="0"/>
                <a:cs typeface="Arial" panose="020B0604020202020204" pitchFamily="34" charset="0"/>
              </a:rPr>
              <a:t>Insensible a los</a:t>
            </a:r>
            <a:r>
              <a:rPr lang="de-DE" sz="1600" dirty="0">
                <a:latin typeface="Arial" panose="020B0604020202020204" pitchFamily="34" charset="0"/>
                <a:cs typeface="Arial" panose="020B0604020202020204" pitchFamily="34" charset="0"/>
              </a:rPr>
              <a:t> ácidos</a:t>
            </a:r>
          </a:p>
          <a:p>
            <a:pPr>
              <a:lnSpc>
                <a:spcPct val="150000"/>
              </a:lnSpc>
            </a:pPr>
            <a:r>
              <a:rPr lang="de-DE" sz="1600" dirty="0" err="1">
                <a:latin typeface="Arial" panose="020B0604020202020204" pitchFamily="34" charset="0"/>
                <a:cs typeface="Arial" panose="020B0604020202020204" pitchFamily="34" charset="0"/>
              </a:rPr>
              <a:t>Importante formador de</a:t>
            </a:r>
            <a:r>
              <a:rPr lang="de-DE" sz="1600" dirty="0">
                <a:latin typeface="Arial" panose="020B0604020202020204" pitchFamily="34" charset="0"/>
                <a:cs typeface="Arial" panose="020B0604020202020204" pitchFamily="34" charset="0"/>
              </a:rPr>
              <a:t> rocas: </a:t>
            </a:r>
            <a:r>
              <a:rPr lang="de-DE" sz="1600" dirty="0" err="1">
                <a:latin typeface="Arial" panose="020B0604020202020204" pitchFamily="34" charset="0"/>
                <a:cs typeface="Arial" panose="020B0604020202020204" pitchFamily="34" charset="0"/>
              </a:rPr>
              <a:t>ver Dolomitas</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Ocurre principalmente</a:t>
            </a:r>
            <a:r>
              <a:rPr lang="de-DE" sz="1600" dirty="0">
                <a:latin typeface="Arial" panose="020B0604020202020204" pitchFamily="34" charset="0"/>
                <a:cs typeface="Arial" panose="020B0604020202020204" pitchFamily="34" charset="0"/>
              </a:rPr>
              <a:t> en los </a:t>
            </a:r>
            <a:r>
              <a:rPr lang="de-DE" sz="1600" dirty="0" err="1">
                <a:latin typeface="Arial" panose="020B0604020202020204" pitchFamily="34" charset="0"/>
                <a:cs typeface="Arial" panose="020B0604020202020204" pitchFamily="34" charset="0"/>
              </a:rPr>
              <a:t>sedimentos,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sino también en </a:t>
            </a:r>
            <a:r>
              <a:rPr lang="de-DE" sz="1600" dirty="0" err="1">
                <a:latin typeface="Arial" panose="020B0604020202020204" pitchFamily="34" charset="0"/>
                <a:cs typeface="Arial" panose="020B0604020202020204" pitchFamily="34" charset="0"/>
              </a:rPr>
              <a:t>metamorfos</a:t>
            </a:r>
            <a:r>
              <a:rPr lang="de-DE" sz="1600" dirty="0">
                <a:latin typeface="Arial" panose="020B0604020202020204" pitchFamily="34" charset="0"/>
                <a:cs typeface="Arial" panose="020B0604020202020204" pitchFamily="34" charset="0"/>
              </a:rPr>
              <a:t> y </a:t>
            </a:r>
            <a:r>
              <a:rPr lang="de-DE" sz="1600" dirty="0" err="1">
                <a:latin typeface="Arial" panose="020B0604020202020204" pitchFamily="34" charset="0"/>
                <a:cs typeface="Arial" panose="020B0604020202020204" pitchFamily="34" charset="0"/>
              </a:rPr>
              <a:t>magmatitas </a:t>
            </a:r>
          </a:p>
        </p:txBody>
      </p:sp>
      <p:pic>
        <p:nvPicPr>
          <p:cNvPr id="4" name="Grafik 3">
            <a:extLst>
              <a:ext uri="{FF2B5EF4-FFF2-40B4-BE49-F238E27FC236}">
                <a16:creationId xmlns:a16="http://schemas.microsoft.com/office/drawing/2014/main" id="{123859A3-6D49-432F-9FF6-9456C567710B}"/>
              </a:ext>
            </a:extLst>
          </p:cNvPr>
          <p:cNvPicPr>
            <a:picLocks noChangeAspect="1"/>
          </p:cNvPicPr>
          <p:nvPr/>
        </p:nvPicPr>
        <p:blipFill>
          <a:blip r:embed="rId3"/>
          <a:stretch>
            <a:fillRect/>
          </a:stretch>
        </p:blipFill>
        <p:spPr>
          <a:xfrm>
            <a:off x="5480026" y="3693648"/>
            <a:ext cx="3206774" cy="2432515"/>
          </a:xfrm>
          <a:prstGeom prst="rect">
            <a:avLst/>
          </a:prstGeom>
        </p:spPr>
      </p:pic>
    </p:spTree>
    <p:extLst>
      <p:ext uri="{BB962C8B-B14F-4D97-AF65-F5344CB8AC3E}">
        <p14:creationId xmlns:p14="http://schemas.microsoft.com/office/powerpoint/2010/main" val="1592424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B93DF-D793-4CE5-BCCA-03A49A8EE652}"/>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Minerales</a:t>
            </a:r>
          </a:p>
        </p:txBody>
      </p:sp>
      <p:sp>
        <p:nvSpPr>
          <p:cNvPr id="3" name="Inhaltsplatzhalter 2">
            <a:extLst>
              <a:ext uri="{FF2B5EF4-FFF2-40B4-BE49-F238E27FC236}">
                <a16:creationId xmlns:a16="http://schemas.microsoft.com/office/drawing/2014/main" id="{8E8D6B72-3D2D-48FD-8E35-82A90BDA3FB2}"/>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Óxidos</a:t>
            </a:r>
          </a:p>
          <a:p>
            <a:pPr marL="0" indent="0">
              <a:lnSpc>
                <a:spcPct val="150000"/>
              </a:lnSpc>
              <a:buNone/>
            </a:pPr>
            <a:r>
              <a:rPr lang="en-US" sz="1600" dirty="0">
                <a:latin typeface="Arial" panose="020B0604020202020204" pitchFamily="34" charset="0"/>
                <a:cs typeface="Arial" panose="020B0604020202020204" pitchFamily="34" charset="0"/>
              </a:rPr>
              <a:t>Compuestos de oxígeno con átomos o cationes de otros elementos. A menudo en metales como el hierro (Fe 2+, Fe 3+). </a:t>
            </a:r>
          </a:p>
          <a:p>
            <a:pPr marL="0" indent="0">
              <a:lnSpc>
                <a:spcPct val="150000"/>
              </a:lnSpc>
              <a:buNone/>
            </a:pPr>
            <a:r>
              <a:rPr lang="en-US" sz="1600" dirty="0">
                <a:latin typeface="Arial" panose="020B0604020202020204" pitchFamily="34" charset="0"/>
                <a:cs typeface="Arial" panose="020B0604020202020204" pitchFamily="34" charset="0"/>
              </a:rPr>
              <a:t>Especialmente importante para la economía y la industria, debido a los posibles usos de minerales y metales.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096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9C02D-94BD-4D27-BF1E-2C4B242CF30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Óxidos</a:t>
            </a:r>
          </a:p>
        </p:txBody>
      </p:sp>
      <p:sp>
        <p:nvSpPr>
          <p:cNvPr id="3" name="Inhaltsplatzhalter 2">
            <a:extLst>
              <a:ext uri="{FF2B5EF4-FFF2-40B4-BE49-F238E27FC236}">
                <a16:creationId xmlns:a16="http://schemas.microsoft.com/office/drawing/2014/main" id="{FCCB5632-98FC-4888-98E4-E33A18D08899}"/>
              </a:ext>
            </a:extLst>
          </p:cNvPr>
          <p:cNvSpPr>
            <a:spLocks noGrp="1"/>
          </p:cNvSpPr>
          <p:nvPr>
            <p:ph idx="1"/>
          </p:nvPr>
        </p:nvSpPr>
        <p:spPr>
          <a:xfrm>
            <a:off x="162838" y="1600200"/>
            <a:ext cx="8523962" cy="452596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Magnetita[Fe3O4]</a:t>
            </a:r>
          </a:p>
          <a:p>
            <a:pPr>
              <a:lnSpc>
                <a:spcPct val="150000"/>
              </a:lnSpc>
            </a:pPr>
            <a:r>
              <a:rPr lang="de-DE" sz="1600" dirty="0" err="1">
                <a:latin typeface="Arial" panose="020B0604020202020204" pitchFamily="34" charset="0"/>
                <a:cs typeface="Arial" panose="020B0604020202020204" pitchFamily="34" charset="0"/>
              </a:rPr>
              <a:t>Característica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magnético</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Ocurrencia</a:t>
            </a:r>
            <a:r>
              <a:rPr lang="de-DE" sz="1600" dirty="0">
                <a:latin typeface="Arial" panose="020B0604020202020204" pitchFamily="34" charset="0"/>
                <a:cs typeface="Arial" panose="020B0604020202020204" pitchFamily="34" charset="0"/>
              </a:rPr>
              <a:t> en </a:t>
            </a:r>
            <a:r>
              <a:rPr lang="de-DE" sz="1600" dirty="0" err="1">
                <a:latin typeface="Arial" panose="020B0604020202020204" pitchFamily="34" charset="0"/>
                <a:cs typeface="Arial" panose="020B0604020202020204" pitchFamily="34" charset="0"/>
              </a:rPr>
              <a:t>magmatites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err="1">
                <a:latin typeface="Arial" panose="020B0604020202020204" pitchFamily="34" charset="0"/>
                <a:cs typeface="Arial" panose="020B0604020202020204" pitchFamily="34" charset="0"/>
              </a:rPr>
              <a:t>Hematita</a:t>
            </a:r>
            <a:r>
              <a:rPr lang="de-DE" sz="1600" b="1" dirty="0">
                <a:latin typeface="Arial" panose="020B0604020202020204" pitchFamily="34" charset="0"/>
                <a:cs typeface="Arial" panose="020B0604020202020204" pitchFamily="34" charset="0"/>
              </a:rPr>
              <a:t>[Fe2O3]</a:t>
            </a:r>
          </a:p>
          <a:p>
            <a:pPr>
              <a:lnSpc>
                <a:spcPct val="150000"/>
              </a:lnSpc>
            </a:pPr>
            <a:r>
              <a:rPr lang="de-DE" sz="1600" dirty="0">
                <a:latin typeface="Arial" panose="020B0604020202020204" pitchFamily="34" charset="0"/>
                <a:cs typeface="Arial" panose="020B0604020202020204" pitchFamily="34" charset="0"/>
              </a:rPr>
              <a:t>También </a:t>
            </a:r>
            <a:r>
              <a:rPr lang="de-DE" sz="1600" dirty="0" err="1">
                <a:latin typeface="Arial" panose="020B0604020202020204" pitchFamily="34" charset="0"/>
                <a:cs typeface="Arial" panose="020B0604020202020204" pitchFamily="34" charset="0"/>
              </a:rPr>
              <a:t>llamado mineral de</a:t>
            </a:r>
            <a:r>
              <a:rPr lang="de-DE" sz="1600" dirty="0">
                <a:latin typeface="Arial" panose="020B0604020202020204" pitchFamily="34" charset="0"/>
                <a:cs typeface="Arial" panose="020B0604020202020204" pitchFamily="34" charset="0"/>
              </a:rPr>
              <a:t> hierro </a:t>
            </a:r>
            <a:r>
              <a:rPr lang="de-DE" sz="1600" dirty="0" err="1">
                <a:latin typeface="Arial" panose="020B0604020202020204" pitchFamily="34" charset="0"/>
                <a:cs typeface="Arial" panose="020B0604020202020204" pitchFamily="34" charset="0"/>
              </a:rPr>
              <a:t>rojo o</a:t>
            </a:r>
            <a:r>
              <a:rPr lang="de-DE" sz="1600" dirty="0">
                <a:latin typeface="Arial" panose="020B0604020202020204" pitchFamily="34" charset="0"/>
                <a:cs typeface="Arial" panose="020B0604020202020204" pitchFamily="34" charset="0"/>
              </a:rPr>
              <a:t> hierro </a:t>
            </a:r>
            <a:r>
              <a:rPr lang="de-DE" sz="1600" dirty="0" err="1">
                <a:latin typeface="Arial" panose="020B0604020202020204" pitchFamily="34" charset="0"/>
                <a:cs typeface="Arial" panose="020B0604020202020204" pitchFamily="34" charset="0"/>
              </a:rPr>
              <a:t>brillante</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Característica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color negro-rojizo</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Ocurrencia</a:t>
            </a:r>
            <a:r>
              <a:rPr lang="de-DE" sz="1600" dirty="0">
                <a:latin typeface="Arial" panose="020B0604020202020204" pitchFamily="34" charset="0"/>
                <a:cs typeface="Arial" panose="020B0604020202020204" pitchFamily="34" charset="0"/>
              </a:rPr>
              <a:t> en las </a:t>
            </a:r>
            <a:r>
              <a:rPr lang="de-DE" sz="1600" dirty="0" err="1">
                <a:latin typeface="Arial" panose="020B0604020202020204" pitchFamily="34" charset="0"/>
                <a:cs typeface="Arial" panose="020B0604020202020204" pitchFamily="34" charset="0"/>
              </a:rPr>
              <a:t>venas</a:t>
            </a:r>
            <a:r>
              <a:rPr lang="de-DE" sz="1600" dirty="0">
                <a:latin typeface="Arial" panose="020B0604020202020204" pitchFamily="34" charset="0"/>
                <a:cs typeface="Arial" panose="020B0604020202020204" pitchFamily="34" charset="0"/>
              </a:rPr>
              <a:t> hidrotermales, también en </a:t>
            </a:r>
            <a:br>
              <a:rPr lang="de-DE" sz="1600" dirty="0">
                <a:latin typeface="Arial" panose="020B0604020202020204" pitchFamily="34" charset="0"/>
                <a:cs typeface="Arial" panose="020B0604020202020204" pitchFamily="34" charset="0"/>
              </a:rPr>
            </a:br>
            <a:r>
              <a:rPr lang="de-DE" sz="1600" dirty="0" err="1">
                <a:latin typeface="Arial" panose="020B0604020202020204" pitchFamily="34" charset="0"/>
                <a:cs typeface="Arial" panose="020B0604020202020204" pitchFamily="34" charset="0"/>
              </a:rPr>
              <a:t>metamorfitos</a:t>
            </a:r>
            <a:r>
              <a:rPr lang="de-DE" sz="1600" dirty="0">
                <a:latin typeface="Arial" panose="020B0604020202020204" pitchFamily="34" charset="0"/>
                <a:cs typeface="Arial" panose="020B0604020202020204" pitchFamily="34" charset="0"/>
              </a:rPr>
              <a:t> y </a:t>
            </a:r>
            <a:r>
              <a:rPr lang="de-DE" sz="1600" dirty="0" err="1">
                <a:latin typeface="Arial" panose="020B0604020202020204" pitchFamily="34" charset="0"/>
                <a:cs typeface="Arial" panose="020B0604020202020204" pitchFamily="34" charset="0"/>
              </a:rPr>
              <a:t>a veces</a:t>
            </a:r>
            <a:r>
              <a:rPr lang="de-DE" sz="1600" dirty="0">
                <a:latin typeface="Arial" panose="020B0604020202020204" pitchFamily="34" charset="0"/>
                <a:cs typeface="Arial" panose="020B0604020202020204" pitchFamily="34" charset="0"/>
              </a:rPr>
              <a:t> en </a:t>
            </a:r>
            <a:r>
              <a:rPr lang="de-DE" sz="1600" dirty="0" err="1">
                <a:latin typeface="Arial" panose="020B0604020202020204" pitchFamily="34" charset="0"/>
                <a:cs typeface="Arial" panose="020B0604020202020204" pitchFamily="34" charset="0"/>
              </a:rPr>
              <a:t>sedimentos</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1B9232C0-2AD2-4207-93FE-6C82F0BDBE05}"/>
              </a:ext>
            </a:extLst>
          </p:cNvPr>
          <p:cNvPicPr>
            <a:picLocks noChangeAspect="1"/>
          </p:cNvPicPr>
          <p:nvPr/>
        </p:nvPicPr>
        <p:blipFill>
          <a:blip r:embed="rId3"/>
          <a:stretch>
            <a:fillRect/>
          </a:stretch>
        </p:blipFill>
        <p:spPr>
          <a:xfrm>
            <a:off x="5855081" y="1497728"/>
            <a:ext cx="2920237" cy="2365453"/>
          </a:xfrm>
          <a:prstGeom prst="rect">
            <a:avLst/>
          </a:prstGeom>
        </p:spPr>
      </p:pic>
      <p:pic>
        <p:nvPicPr>
          <p:cNvPr id="5" name="Grafik 4">
            <a:extLst>
              <a:ext uri="{FF2B5EF4-FFF2-40B4-BE49-F238E27FC236}">
                <a16:creationId xmlns:a16="http://schemas.microsoft.com/office/drawing/2014/main" id="{362D7626-6D44-4515-889B-BD02C16E46B3}"/>
              </a:ext>
            </a:extLst>
          </p:cNvPr>
          <p:cNvPicPr>
            <a:picLocks noChangeAspect="1"/>
          </p:cNvPicPr>
          <p:nvPr/>
        </p:nvPicPr>
        <p:blipFill>
          <a:blip r:embed="rId4"/>
          <a:stretch>
            <a:fillRect/>
          </a:stretch>
        </p:blipFill>
        <p:spPr>
          <a:xfrm>
            <a:off x="5855081" y="4039981"/>
            <a:ext cx="2920237" cy="2188654"/>
          </a:xfrm>
          <a:prstGeom prst="rect">
            <a:avLst/>
          </a:prstGeom>
        </p:spPr>
      </p:pic>
      <p:sp>
        <p:nvSpPr>
          <p:cNvPr id="6" name="Textfeld 5">
            <a:extLst>
              <a:ext uri="{FF2B5EF4-FFF2-40B4-BE49-F238E27FC236}">
                <a16:creationId xmlns:a16="http://schemas.microsoft.com/office/drawing/2014/main" id="{199EEA38-6C5C-4F21-B579-E0AFA468DD3E}"/>
              </a:ext>
            </a:extLst>
          </p:cNvPr>
          <p:cNvSpPr txBox="1"/>
          <p:nvPr/>
        </p:nvSpPr>
        <p:spPr>
          <a:xfrm>
            <a:off x="5855081" y="1497728"/>
            <a:ext cx="1085554"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Magnetita</a:t>
            </a:r>
          </a:p>
        </p:txBody>
      </p:sp>
      <p:sp>
        <p:nvSpPr>
          <p:cNvPr id="7" name="Textfeld 6">
            <a:extLst>
              <a:ext uri="{FF2B5EF4-FFF2-40B4-BE49-F238E27FC236}">
                <a16:creationId xmlns:a16="http://schemas.microsoft.com/office/drawing/2014/main" id="{0185CF79-6909-494F-B954-6E251358F03D}"/>
              </a:ext>
            </a:extLst>
          </p:cNvPr>
          <p:cNvSpPr txBox="1"/>
          <p:nvPr/>
        </p:nvSpPr>
        <p:spPr>
          <a:xfrm>
            <a:off x="5855081" y="4039981"/>
            <a:ext cx="1005403"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Hematita</a:t>
            </a:r>
            <a:endParaRPr lang="de-DE" sz="1600" dirty="0">
              <a:solidFill>
                <a:schemeClr val="bg1"/>
              </a:solidFill>
            </a:endParaRPr>
          </a:p>
        </p:txBody>
      </p:sp>
    </p:spTree>
    <p:extLst>
      <p:ext uri="{BB962C8B-B14F-4D97-AF65-F5344CB8AC3E}">
        <p14:creationId xmlns:p14="http://schemas.microsoft.com/office/powerpoint/2010/main" val="255648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651AA-C505-4023-93E8-C7949BD5E753}"/>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Minerales</a:t>
            </a:r>
          </a:p>
        </p:txBody>
      </p:sp>
      <p:sp>
        <p:nvSpPr>
          <p:cNvPr id="3" name="Inhaltsplatzhalter 2">
            <a:extLst>
              <a:ext uri="{FF2B5EF4-FFF2-40B4-BE49-F238E27FC236}">
                <a16:creationId xmlns:a16="http://schemas.microsoft.com/office/drawing/2014/main" id="{94CDEE2B-56DF-479B-BAF2-449DEC738CD3}"/>
              </a:ext>
            </a:extLst>
          </p:cNvPr>
          <p:cNvSpPr>
            <a:spLocks noGrp="1"/>
          </p:cNvSpPr>
          <p:nvPr>
            <p:ph idx="1"/>
          </p:nvPr>
        </p:nvSpPr>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Sulfuros</a:t>
            </a:r>
          </a:p>
          <a:p>
            <a:pPr marL="0" indent="0">
              <a:lnSpc>
                <a:spcPct val="150000"/>
              </a:lnSpc>
              <a:buNone/>
            </a:pPr>
            <a:r>
              <a:rPr lang="en-US" sz="1600" dirty="0">
                <a:latin typeface="Arial" panose="020B0604020202020204" pitchFamily="34" charset="0"/>
                <a:cs typeface="Arial" panose="020B0604020202020204" pitchFamily="34" charset="0"/>
              </a:rPr>
              <a:t>El componente básico de esta clase mineral es el </a:t>
            </a:r>
            <a:r>
              <a:rPr lang="en-US" sz="1600" dirty="0" err="1">
                <a:latin typeface="Arial" panose="020B0604020202020204" pitchFamily="34" charset="0"/>
                <a:cs typeface="Arial" panose="020B0604020202020204" pitchFamily="34" charset="0"/>
              </a:rPr>
              <a:t>Sulfidion</a:t>
            </a:r>
            <a:r>
              <a:rPr lang="en-US" sz="1600" dirty="0">
                <a:latin typeface="Arial" panose="020B0604020202020204" pitchFamily="34" charset="0"/>
                <a:cs typeface="Arial" panose="020B0604020202020204" pitchFamily="34" charset="0"/>
              </a:rPr>
              <a:t> S²-. Se une a los metales como un catión. </a:t>
            </a:r>
          </a:p>
          <a:p>
            <a:pPr marL="0" indent="0">
              <a:lnSpc>
                <a:spcPct val="150000"/>
              </a:lnSpc>
              <a:buNone/>
            </a:pPr>
            <a:r>
              <a:rPr lang="en-US" sz="1600" dirty="0">
                <a:latin typeface="Arial" panose="020B0604020202020204" pitchFamily="34" charset="0"/>
                <a:cs typeface="Arial" panose="020B0604020202020204" pitchFamily="34" charset="0"/>
              </a:rPr>
              <a:t>A los sulfuros pertenecen minerales de muchos metales importantes como el zinc, el cobre y el níquel. </a:t>
            </a:r>
          </a:p>
          <a:p>
            <a:pPr marL="0" indent="0">
              <a:lnSpc>
                <a:spcPct val="150000"/>
              </a:lnSpc>
              <a:buNone/>
            </a:pPr>
            <a:r>
              <a:rPr lang="en-US" sz="1600" dirty="0">
                <a:latin typeface="Arial" panose="020B0604020202020204" pitchFamily="34" charset="0"/>
                <a:cs typeface="Arial" panose="020B0604020202020204" pitchFamily="34" charset="0"/>
              </a:rPr>
              <a:t>El mineral más común en este grupo es la pirita.</a:t>
            </a:r>
            <a:endParaRPr lang="de-DE" dirty="0"/>
          </a:p>
          <a:p>
            <a:pPr marL="0" indent="0">
              <a:buNone/>
            </a:pPr>
            <a:endParaRPr lang="de-DE" dirty="0"/>
          </a:p>
        </p:txBody>
      </p:sp>
    </p:spTree>
    <p:extLst>
      <p:ext uri="{BB962C8B-B14F-4D97-AF65-F5344CB8AC3E}">
        <p14:creationId xmlns:p14="http://schemas.microsoft.com/office/powerpoint/2010/main" val="3899416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265F9-12BB-4293-932F-A0BDC9F76754}"/>
              </a:ext>
            </a:extLst>
          </p:cNvPr>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Sulfuros</a:t>
            </a:r>
          </a:p>
        </p:txBody>
      </p:sp>
      <p:sp>
        <p:nvSpPr>
          <p:cNvPr id="3" name="Inhaltsplatzhalter 2">
            <a:extLst>
              <a:ext uri="{FF2B5EF4-FFF2-40B4-BE49-F238E27FC236}">
                <a16:creationId xmlns:a16="http://schemas.microsoft.com/office/drawing/2014/main" id="{F570063F-A9EC-49CF-B643-33FCC69CF579}"/>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Pirita[FeS2]</a:t>
            </a:r>
          </a:p>
          <a:p>
            <a:pPr>
              <a:lnSpc>
                <a:spcPct val="150000"/>
              </a:lnSpc>
            </a:pPr>
            <a:r>
              <a:rPr lang="de-DE" sz="1600" dirty="0" err="1">
                <a:latin typeface="Arial" panose="020B0604020202020204" pitchFamily="34" charset="0"/>
                <a:cs typeface="Arial" panose="020B0604020202020204" pitchFamily="34" charset="0"/>
              </a:rPr>
              <a:t>Coloquialmente</a:t>
            </a:r>
            <a:r>
              <a:rPr lang="de-DE" sz="1600" dirty="0">
                <a:latin typeface="Arial" panose="020B0604020202020204" pitchFamily="34" charset="0"/>
                <a:cs typeface="Arial" panose="020B0604020202020204" pitchFamily="34" charset="0"/>
              </a:rPr>
              <a:t> también </a:t>
            </a:r>
            <a:r>
              <a:rPr lang="de-DE" sz="1600" dirty="0" err="1">
                <a:latin typeface="Arial" panose="020B0604020202020204" pitchFamily="34" charset="0"/>
                <a:cs typeface="Arial" panose="020B0604020202020204" pitchFamily="34" charset="0"/>
              </a:rPr>
              <a:t>el gato o el oro tonto</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Forma diferentes </a:t>
            </a:r>
            <a:r>
              <a:rPr lang="de-DE" sz="1600" dirty="0" err="1">
                <a:latin typeface="Arial" panose="020B0604020202020204" pitchFamily="34" charset="0"/>
                <a:cs typeface="Arial" panose="020B0604020202020204" pitchFamily="34" charset="0"/>
              </a:rPr>
              <a:t>formas</a:t>
            </a:r>
            <a:r>
              <a:rPr lang="de-DE" sz="1600" dirty="0">
                <a:latin typeface="Arial" panose="020B0604020202020204" pitchFamily="34" charset="0"/>
                <a:cs typeface="Arial" panose="020B0604020202020204" pitchFamily="34" charset="0"/>
              </a:rPr>
              <a:t> como: </a:t>
            </a:r>
            <a:r>
              <a:rPr lang="de-DE" sz="1600" dirty="0" err="1">
                <a:latin typeface="Arial" panose="020B0604020202020204" pitchFamily="34" charset="0"/>
                <a:cs typeface="Arial" panose="020B0604020202020204" pitchFamily="34" charset="0"/>
              </a:rPr>
              <a:t>cubo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octaedro o dodecaedro</a:t>
            </a:r>
            <a:r>
              <a:rPr lang="de-DE" sz="1600" dirty="0">
                <a:latin typeface="Arial" panose="020B0604020202020204" pitchFamily="34" charset="0"/>
                <a:cs typeface="Arial" panose="020B0604020202020204" pitchFamily="34" charset="0"/>
              </a:rPr>
              <a:t> pentagonal.</a:t>
            </a:r>
          </a:p>
          <a:p>
            <a:pPr>
              <a:lnSpc>
                <a:spcPct val="150000"/>
              </a:lnSpc>
            </a:pPr>
            <a:r>
              <a:rPr lang="de-DE" sz="1600" dirty="0" err="1">
                <a:latin typeface="Arial" panose="020B0604020202020204" pitchFamily="34" charset="0"/>
                <a:cs typeface="Arial" panose="020B0604020202020204" pitchFamily="34" charset="0"/>
              </a:rPr>
              <a:t>Ocurrencia</a:t>
            </a:r>
            <a:r>
              <a:rPr lang="de-DE" sz="1600" dirty="0">
                <a:latin typeface="Arial" panose="020B0604020202020204" pitchFamily="34" charset="0"/>
                <a:cs typeface="Arial" panose="020B0604020202020204" pitchFamily="34" charset="0"/>
              </a:rPr>
              <a:t>: Magmatites, Metamorfitas, Sedimentos y </a:t>
            </a:r>
            <a:r>
              <a:rPr lang="de-DE" sz="1600" dirty="0" err="1">
                <a:latin typeface="Arial" panose="020B0604020202020204" pitchFamily="34" charset="0"/>
                <a:cs typeface="Arial" panose="020B0604020202020204" pitchFamily="34" charset="0"/>
              </a:rPr>
              <a:t>Corredores</a:t>
            </a:r>
            <a:r>
              <a:rPr lang="de-DE" sz="1600" dirty="0">
                <a:latin typeface="Arial" panose="020B0604020202020204" pitchFamily="34" charset="0"/>
                <a:cs typeface="Arial" panose="020B0604020202020204" pitchFamily="34" charset="0"/>
              </a:rPr>
              <a:t> Hidrotérmicos</a:t>
            </a:r>
          </a:p>
        </p:txBody>
      </p:sp>
      <p:pic>
        <p:nvPicPr>
          <p:cNvPr id="4" name="Grafik 3">
            <a:extLst>
              <a:ext uri="{FF2B5EF4-FFF2-40B4-BE49-F238E27FC236}">
                <a16:creationId xmlns:a16="http://schemas.microsoft.com/office/drawing/2014/main" id="{6DC24511-07F8-4B75-AA9F-07B6FA80B58A}"/>
              </a:ext>
            </a:extLst>
          </p:cNvPr>
          <p:cNvPicPr>
            <a:picLocks noChangeAspect="1"/>
          </p:cNvPicPr>
          <p:nvPr/>
        </p:nvPicPr>
        <p:blipFill>
          <a:blip r:embed="rId3"/>
          <a:stretch>
            <a:fillRect/>
          </a:stretch>
        </p:blipFill>
        <p:spPr>
          <a:xfrm>
            <a:off x="951486" y="3431497"/>
            <a:ext cx="3029975" cy="2694666"/>
          </a:xfrm>
          <a:prstGeom prst="rect">
            <a:avLst/>
          </a:prstGeom>
        </p:spPr>
      </p:pic>
      <p:pic>
        <p:nvPicPr>
          <p:cNvPr id="5" name="Grafik 4">
            <a:extLst>
              <a:ext uri="{FF2B5EF4-FFF2-40B4-BE49-F238E27FC236}">
                <a16:creationId xmlns:a16="http://schemas.microsoft.com/office/drawing/2014/main" id="{529CA846-F8F4-4D43-9AFF-5AD1C522D6FB}"/>
              </a:ext>
            </a:extLst>
          </p:cNvPr>
          <p:cNvPicPr>
            <a:picLocks noChangeAspect="1"/>
          </p:cNvPicPr>
          <p:nvPr/>
        </p:nvPicPr>
        <p:blipFill>
          <a:blip r:embed="rId4"/>
          <a:stretch>
            <a:fillRect/>
          </a:stretch>
        </p:blipFill>
        <p:spPr>
          <a:xfrm>
            <a:off x="4475747" y="3429000"/>
            <a:ext cx="4188315" cy="2694666"/>
          </a:xfrm>
          <a:prstGeom prst="rect">
            <a:avLst/>
          </a:prstGeom>
        </p:spPr>
      </p:pic>
    </p:spTree>
    <p:extLst>
      <p:ext uri="{BB962C8B-B14F-4D97-AF65-F5344CB8AC3E}">
        <p14:creationId xmlns:p14="http://schemas.microsoft.com/office/powerpoint/2010/main" val="3056834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3">
            <a:extLst>
              <a:ext uri="{FF2B5EF4-FFF2-40B4-BE49-F238E27FC236}">
                <a16:creationId xmlns:a16="http://schemas.microsoft.com/office/drawing/2014/main" id="{EEF04C19-B015-4585-AD9B-00E52E3FBBF6}"/>
              </a:ext>
            </a:extLst>
          </p:cNvPr>
          <p:cNvPicPr>
            <a:picLocks noChangeAspect="1"/>
          </p:cNvPicPr>
          <p:nvPr/>
        </p:nvPicPr>
        <p:blipFill>
          <a:blip r:embed="rId3"/>
          <a:stretch>
            <a:fillRect/>
          </a:stretch>
        </p:blipFill>
        <p:spPr>
          <a:xfrm>
            <a:off x="5113804" y="1547269"/>
            <a:ext cx="4011516" cy="2414225"/>
          </a:xfrm>
          <a:prstGeom prst="rect">
            <a:avLst/>
          </a:prstGeom>
        </p:spPr>
      </p:pic>
      <p:pic>
        <p:nvPicPr>
          <p:cNvPr id="9" name="Grafik 4">
            <a:extLst>
              <a:ext uri="{FF2B5EF4-FFF2-40B4-BE49-F238E27FC236}">
                <a16:creationId xmlns:a16="http://schemas.microsoft.com/office/drawing/2014/main" id="{2773BEC6-CE71-400A-A0D9-218F35317A84}"/>
              </a:ext>
            </a:extLst>
          </p:cNvPr>
          <p:cNvPicPr>
            <a:picLocks noChangeAspect="1"/>
          </p:cNvPicPr>
          <p:nvPr/>
        </p:nvPicPr>
        <p:blipFill>
          <a:blip r:embed="rId4"/>
          <a:stretch>
            <a:fillRect/>
          </a:stretch>
        </p:blipFill>
        <p:spPr>
          <a:xfrm>
            <a:off x="5686878" y="4103618"/>
            <a:ext cx="3438442" cy="2597121"/>
          </a:xfrm>
          <a:prstGeom prst="rect">
            <a:avLst/>
          </a:prstGeom>
        </p:spPr>
      </p:pic>
      <p:sp>
        <p:nvSpPr>
          <p:cNvPr id="2" name="Titel 1">
            <a:extLst>
              <a:ext uri="{FF2B5EF4-FFF2-40B4-BE49-F238E27FC236}">
                <a16:creationId xmlns:a16="http://schemas.microsoft.com/office/drawing/2014/main" id="{A59C5803-82DE-4787-933B-63434FEDACEE}"/>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Minerales</a:t>
            </a:r>
          </a:p>
        </p:txBody>
      </p:sp>
      <p:sp>
        <p:nvSpPr>
          <p:cNvPr id="3" name="Inhaltsplatzhalter 2">
            <a:extLst>
              <a:ext uri="{FF2B5EF4-FFF2-40B4-BE49-F238E27FC236}">
                <a16:creationId xmlns:a16="http://schemas.microsoft.com/office/drawing/2014/main" id="{37C52CD8-F5E9-4CB0-A8F5-79F563921AE0}"/>
              </a:ext>
            </a:extLst>
          </p:cNvPr>
          <p:cNvSpPr>
            <a:spLocks noGrp="1"/>
          </p:cNvSpPr>
          <p:nvPr>
            <p:ph idx="1"/>
          </p:nvPr>
        </p:nvSpPr>
        <p:spPr>
          <a:xfrm>
            <a:off x="0" y="1600200"/>
            <a:ext cx="8686800" cy="4525963"/>
          </a:xfrm>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Sulfatos</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dirty="0" err="1">
                <a:latin typeface="Arial" panose="020B0604020202020204" pitchFamily="34" charset="0"/>
                <a:cs typeface="Arial" panose="020B0604020202020204" pitchFamily="34" charset="0"/>
              </a:rPr>
              <a:t>Los sulfatos están compuestos de tetraedros de</a:t>
            </a:r>
            <a:r>
              <a:rPr lang="de-DE" sz="1600" dirty="0">
                <a:latin typeface="Arial" panose="020B0604020202020204" pitchFamily="34" charset="0"/>
                <a:cs typeface="Arial" panose="020B0604020202020204" pitchFamily="34" charset="0"/>
              </a:rPr>
              <a:t> SO4. </a:t>
            </a:r>
          </a:p>
          <a:p>
            <a:pPr marL="0" indent="0">
              <a:lnSpc>
                <a:spcPct val="150000"/>
              </a:lnSpc>
              <a:buNone/>
            </a:pPr>
            <a:r>
              <a:rPr lang="de-DE" sz="1600" dirty="0" err="1">
                <a:latin typeface="Arial" panose="020B0604020202020204" pitchFamily="34" charset="0"/>
                <a:cs typeface="Arial" panose="020B0604020202020204" pitchFamily="34" charset="0"/>
              </a:rPr>
              <a:t>Los sulfatos importantes lo son</a:t>
            </a:r>
            <a:r>
              <a:rPr lang="de-DE" sz="1600" dirty="0">
                <a:latin typeface="Arial" panose="020B0604020202020204" pitchFamily="34" charset="0"/>
                <a:cs typeface="Arial" panose="020B0604020202020204" pitchFamily="34" charset="0"/>
              </a:rPr>
              <a:t>:</a:t>
            </a:r>
          </a:p>
          <a:p>
            <a:pPr marL="0" indent="0">
              <a:lnSpc>
                <a:spcPct val="150000"/>
              </a:lnSpc>
              <a:buNone/>
            </a:pPr>
            <a:r>
              <a:rPr lang="de-DE" sz="1600" dirty="0" err="1">
                <a:latin typeface="Arial" panose="020B0604020202020204" pitchFamily="34" charset="0"/>
                <a:cs typeface="Arial" panose="020B0604020202020204" pitchFamily="34" charset="0"/>
              </a:rPr>
              <a:t>Yeso</a:t>
            </a:r>
            <a:r>
              <a:rPr lang="de-DE" sz="1600" dirty="0">
                <a:latin typeface="Arial" panose="020B0604020202020204" pitchFamily="34" charset="0"/>
                <a:cs typeface="Arial" panose="020B0604020202020204" pitchFamily="34" charset="0"/>
              </a:rPr>
              <a:t>[CaSO4 ∙ 2H2O]</a:t>
            </a:r>
          </a:p>
          <a:p>
            <a:pPr>
              <a:lnSpc>
                <a:spcPct val="150000"/>
              </a:lnSpc>
            </a:pPr>
            <a:r>
              <a:rPr lang="de-DE" sz="1600" dirty="0" err="1">
                <a:latin typeface="Arial" panose="020B0604020202020204" pitchFamily="34" charset="0"/>
                <a:cs typeface="Arial" panose="020B0604020202020204" pitchFamily="34" charset="0"/>
              </a:rPr>
              <a:t>Característica</a:t>
            </a: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 Estructura de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cola de milano</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Ocurrencia</a:t>
            </a:r>
            <a:r>
              <a:rPr lang="de-DE" sz="1600" dirty="0">
                <a:latin typeface="Arial" panose="020B0604020202020204" pitchFamily="34" charset="0"/>
                <a:cs typeface="Arial" panose="020B0604020202020204" pitchFamily="34" charset="0"/>
              </a:rPr>
              <a:t> en los </a:t>
            </a:r>
            <a:r>
              <a:rPr lang="de-DE" sz="1600" dirty="0" err="1">
                <a:latin typeface="Arial" panose="020B0604020202020204" pitchFamily="34" charset="0"/>
                <a:cs typeface="Arial" panose="020B0604020202020204" pitchFamily="34" charset="0"/>
              </a:rPr>
              <a:t>sedimentos </a:t>
            </a:r>
          </a:p>
          <a:p>
            <a:pPr marL="0" indent="0">
              <a:lnSpc>
                <a:spcPct val="150000"/>
              </a:lnSpc>
              <a:buNone/>
            </a:pPr>
            <a:r>
              <a:rPr lang="de-DE" sz="1600" dirty="0">
                <a:latin typeface="Arial" panose="020B0604020202020204" pitchFamily="34" charset="0"/>
                <a:cs typeface="Arial" panose="020B0604020202020204" pitchFamily="34" charset="0"/>
              </a:rPr>
              <a:t>Anhidrita[CaSO4]</a:t>
            </a:r>
          </a:p>
          <a:p>
            <a:pPr marL="0" indent="0">
              <a:lnSpc>
                <a:spcPct val="150000"/>
              </a:lnSpc>
              <a:buNone/>
            </a:pP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Yeso sin agua</a:t>
            </a:r>
            <a:r>
              <a:rPr lang="de-DE" sz="1600" dirty="0">
                <a:latin typeface="Arial" panose="020B0604020202020204" pitchFamily="34" charset="0"/>
                <a:cs typeface="Arial" panose="020B0604020202020204" pitchFamily="34" charset="0"/>
              </a:rPr>
              <a:t>" </a:t>
            </a:r>
          </a:p>
          <a:p>
            <a:pPr>
              <a:lnSpc>
                <a:spcPct val="150000"/>
              </a:lnSpc>
            </a:pPr>
            <a:r>
              <a:rPr lang="de-DE" sz="1600" dirty="0">
                <a:latin typeface="Arial" panose="020B0604020202020204" pitchFamily="34" charset="0"/>
                <a:cs typeface="Arial" panose="020B0604020202020204" pitchFamily="34" charset="0"/>
              </a:rPr>
              <a:t>Más duro </a:t>
            </a:r>
            <a:r>
              <a:rPr lang="de-DE" sz="1600" dirty="0" err="1">
                <a:latin typeface="Arial" panose="020B0604020202020204" pitchFamily="34" charset="0"/>
                <a:cs typeface="Arial" panose="020B0604020202020204" pitchFamily="34" charset="0"/>
              </a:rPr>
              <a:t>que el yeso</a:t>
            </a:r>
            <a:r>
              <a:rPr lang="de-DE" sz="1600" dirty="0">
                <a:latin typeface="Arial" panose="020B0604020202020204" pitchFamily="34" charset="0"/>
                <a:cs typeface="Arial" panose="020B0604020202020204" pitchFamily="34" charset="0"/>
              </a:rPr>
              <a:t> y </a:t>
            </a:r>
            <a:r>
              <a:rPr lang="de-DE" sz="1600" dirty="0" err="1">
                <a:latin typeface="Arial" panose="020B0604020202020204" pitchFamily="34" charset="0"/>
                <a:cs typeface="Arial" panose="020B0604020202020204" pitchFamily="34" charset="0"/>
              </a:rPr>
              <a:t>normalmente de color más oscuro</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Ocurrencia</a:t>
            </a:r>
            <a:r>
              <a:rPr lang="de-DE" sz="1600" dirty="0">
                <a:latin typeface="Arial" panose="020B0604020202020204" pitchFamily="34" charset="0"/>
                <a:cs typeface="Arial" panose="020B0604020202020204" pitchFamily="34" charset="0"/>
              </a:rPr>
              <a:t> en los </a:t>
            </a:r>
            <a:r>
              <a:rPr lang="de-DE" sz="1600" dirty="0" err="1">
                <a:latin typeface="Arial" panose="020B0604020202020204" pitchFamily="34" charset="0"/>
                <a:cs typeface="Arial" panose="020B0604020202020204" pitchFamily="34" charset="0"/>
              </a:rPr>
              <a:t>sedimentos</a:t>
            </a:r>
            <a:endParaRPr lang="de-DE" sz="16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118D7B9D-30A8-4005-8E3E-B17ACE73E4FF}"/>
              </a:ext>
            </a:extLst>
          </p:cNvPr>
          <p:cNvSpPr txBox="1"/>
          <p:nvPr/>
        </p:nvSpPr>
        <p:spPr>
          <a:xfrm>
            <a:off x="5539688" y="3622940"/>
            <a:ext cx="949299"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Yeso</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99E088CE-1C96-4BBF-B4D9-5C8197219250}"/>
              </a:ext>
            </a:extLst>
          </p:cNvPr>
          <p:cNvSpPr txBox="1"/>
          <p:nvPr/>
        </p:nvSpPr>
        <p:spPr>
          <a:xfrm>
            <a:off x="6112762" y="6362185"/>
            <a:ext cx="1050288"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Anhidrita</a:t>
            </a:r>
          </a:p>
        </p:txBody>
      </p:sp>
    </p:spTree>
    <p:extLst>
      <p:ext uri="{BB962C8B-B14F-4D97-AF65-F5344CB8AC3E}">
        <p14:creationId xmlns:p14="http://schemas.microsoft.com/office/powerpoint/2010/main" val="3844200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3800A-3929-4BA9-88AA-1784D79480F4}"/>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p>
        </p:txBody>
      </p:sp>
      <p:sp>
        <p:nvSpPr>
          <p:cNvPr id="3" name="Inhaltsplatzhalter 2">
            <a:extLst>
              <a:ext uri="{FF2B5EF4-FFF2-40B4-BE49-F238E27FC236}">
                <a16:creationId xmlns:a16="http://schemas.microsoft.com/office/drawing/2014/main" id="{4370A51E-7476-4DAA-98A5-EA8B6C26228C}"/>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Rocas</a:t>
            </a:r>
          </a:p>
          <a:p>
            <a:pPr marL="0" indent="0">
              <a:lnSpc>
                <a:spcPct val="150000"/>
              </a:lnSpc>
              <a:buNone/>
            </a:pPr>
            <a:r>
              <a:rPr lang="en-US" sz="1600" dirty="0">
                <a:latin typeface="Arial" panose="020B0604020202020204" pitchFamily="34" charset="0"/>
                <a:cs typeface="Arial" panose="020B0604020202020204" pitchFamily="34" charset="0"/>
              </a:rPr>
              <a:t>Por definición, una roca es un agregado sólido natural de minerales, fragmentos de minerales o rocas y restos de organismos. En tal agregado, los minerales se combinan de tal manera que conservan sus respectivas identidades. </a:t>
            </a:r>
          </a:p>
          <a:p>
            <a:pPr marL="0" indent="0">
              <a:lnSpc>
                <a:spcPct val="150000"/>
              </a:lnSpc>
              <a:buNone/>
            </a:pPr>
            <a:r>
              <a:rPr lang="en-US" sz="1600" dirty="0">
                <a:latin typeface="Arial" panose="020B0604020202020204" pitchFamily="34" charset="0"/>
                <a:cs typeface="Arial" panose="020B0604020202020204" pitchFamily="34" charset="0"/>
              </a:rPr>
              <a:t>Las rocas se dividen en tres grupos principales según su historia de formación:</a:t>
            </a:r>
          </a:p>
          <a:p>
            <a:pPr>
              <a:lnSpc>
                <a:spcPct val="150000"/>
              </a:lnSpc>
            </a:pPr>
            <a:r>
              <a:rPr lang="en-US" sz="1600" dirty="0" err="1">
                <a:latin typeface="Arial" panose="020B0604020202020204" pitchFamily="34" charset="0"/>
                <a:cs typeface="Arial" panose="020B0604020202020204" pitchFamily="34" charset="0"/>
              </a:rPr>
              <a:t>magmatitas</a:t>
            </a: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rocas metamórficas</a:t>
            </a:r>
          </a:p>
          <a:p>
            <a:pPr>
              <a:lnSpc>
                <a:spcPct val="150000"/>
              </a:lnSpc>
            </a:pPr>
            <a:r>
              <a:rPr lang="en-US" sz="1600" dirty="0">
                <a:latin typeface="Arial" panose="020B0604020202020204" pitchFamily="34" charset="0"/>
                <a:cs typeface="Arial" panose="020B0604020202020204" pitchFamily="34" charset="0"/>
              </a:rPr>
              <a:t>sedimentos</a:t>
            </a:r>
          </a:p>
          <a:p>
            <a:pPr marL="0" indent="0">
              <a:lnSpc>
                <a:spcPct val="150000"/>
              </a:lnSpc>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123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Rocas</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07694"/>
            <a:ext cx="8229600" cy="4932947"/>
          </a:xfrm>
        </p:spPr>
        <p:txBody>
          <a:bodyPr>
            <a:normAutofit lnSpcReduction="10000"/>
          </a:bodyPr>
          <a:lstStyle/>
          <a:p>
            <a:pPr marL="0" indent="0">
              <a:lnSpc>
                <a:spcPct val="160000"/>
              </a:lnSpc>
              <a:buNone/>
            </a:pPr>
            <a:r>
              <a:rPr lang="en-US" sz="1600" b="1" dirty="0" err="1">
                <a:latin typeface="Arial" panose="020B0604020202020204" pitchFamily="34" charset="0"/>
                <a:cs typeface="Arial" panose="020B0604020202020204" pitchFamily="34" charset="0"/>
              </a:rPr>
              <a:t>Magmatita</a:t>
            </a:r>
            <a:endParaRPr lang="en-US" sz="1600" b="1" dirty="0">
              <a:latin typeface="Arial" panose="020B0604020202020204" pitchFamily="34" charset="0"/>
              <a:cs typeface="Arial" panose="020B0604020202020204" pitchFamily="34" charset="0"/>
            </a:endParaRPr>
          </a:p>
          <a:p>
            <a:pPr marL="0" indent="0">
              <a:lnSpc>
                <a:spcPct val="160000"/>
              </a:lnSpc>
              <a:buNone/>
            </a:pPr>
            <a:r>
              <a:rPr lang="en-US" sz="1600" dirty="0">
                <a:latin typeface="Arial" panose="020B0604020202020204" pitchFamily="34" charset="0"/>
                <a:cs typeface="Arial" panose="020B0604020202020204" pitchFamily="34" charset="0"/>
              </a:rPr>
              <a:t>Se forman durante la solidificación de la roca derretida debido a la cristalización de minerales o a la formación de vidrio como resultado del enfriamiento.</a:t>
            </a:r>
          </a:p>
          <a:p>
            <a:pPr marL="0" indent="0">
              <a:lnSpc>
                <a:spcPct val="160000"/>
              </a:lnSpc>
              <a:buNone/>
            </a:pPr>
            <a:r>
              <a:rPr lang="en-US" sz="1600" dirty="0">
                <a:latin typeface="Arial" panose="020B0604020202020204" pitchFamily="34" charset="0"/>
                <a:cs typeface="Arial" panose="020B0604020202020204" pitchFamily="34" charset="0"/>
              </a:rPr>
              <a:t>Estos fundidos se desarrollan en grandes profundidades de la corteza terrestre o en el manto superior, donde son posibles temperaturas de 700°C o más. Se componen de las composiciones más diferentes y pueden ser diferentes en función de éstas, ya que la viscosidad depende de las temperaturas, de composiciones como el contenido de SiO2 y también del contenido de H2O disuelto. </a:t>
            </a:r>
          </a:p>
          <a:p>
            <a:pPr marL="0" indent="0">
              <a:lnSpc>
                <a:spcPct val="160000"/>
              </a:lnSpc>
              <a:buNone/>
            </a:pPr>
            <a:endParaRPr lang="de-DE" sz="1600" dirty="0">
              <a:latin typeface="Arial" panose="020B0604020202020204" pitchFamily="34" charset="0"/>
              <a:cs typeface="Arial" panose="020B0604020202020204" pitchFamily="34" charset="0"/>
            </a:endParaRPr>
          </a:p>
          <a:p>
            <a:pPr marL="0" indent="0">
              <a:lnSpc>
                <a:spcPct val="160000"/>
              </a:lnSpc>
              <a:buNone/>
            </a:pPr>
            <a:r>
              <a:rPr lang="en-US" sz="1600" dirty="0">
                <a:latin typeface="Arial" panose="020B0604020202020204" pitchFamily="34" charset="0"/>
                <a:cs typeface="Arial" panose="020B0604020202020204" pitchFamily="34" charset="0"/>
              </a:rPr>
              <a:t>Se dividen en:</a:t>
            </a:r>
          </a:p>
          <a:p>
            <a:pPr>
              <a:lnSpc>
                <a:spcPct val="160000"/>
              </a:lnSpc>
            </a:pPr>
            <a:r>
              <a:rPr lang="en-US" sz="1600" dirty="0" err="1">
                <a:latin typeface="Arial" panose="020B0604020202020204" pitchFamily="34" charset="0"/>
                <a:cs typeface="Arial" panose="020B0604020202020204" pitchFamily="34" charset="0"/>
              </a:rPr>
              <a:t>Vulcanitas</a:t>
            </a:r>
            <a:r>
              <a:rPr lang="en-US" sz="1600" dirty="0">
                <a:latin typeface="Arial" panose="020B0604020202020204" pitchFamily="34" charset="0"/>
                <a:cs typeface="Arial" panose="020B0604020202020204" pitchFamily="34" charset="0"/>
              </a:rPr>
              <a:t> (rocas efusivas)</a:t>
            </a:r>
          </a:p>
          <a:p>
            <a:pPr>
              <a:lnSpc>
                <a:spcPct val="160000"/>
              </a:lnSpc>
            </a:pPr>
            <a:r>
              <a:rPr lang="en-US" sz="1600" dirty="0" err="1">
                <a:latin typeface="Arial" panose="020B0604020202020204" pitchFamily="34" charset="0"/>
                <a:cs typeface="Arial" panose="020B0604020202020204" pitchFamily="34" charset="0"/>
              </a:rPr>
              <a:t>Plutonitas</a:t>
            </a:r>
            <a:r>
              <a:rPr lang="en-US" sz="1600" dirty="0">
                <a:latin typeface="Arial" panose="020B0604020202020204" pitchFamily="34" charset="0"/>
                <a:cs typeface="Arial" panose="020B0604020202020204" pitchFamily="34" charset="0"/>
              </a:rPr>
              <a:t> (rocas profundas)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945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EC134-093F-4D62-B321-09E21F96555D}"/>
              </a:ext>
            </a:extLst>
          </p:cNvPr>
          <p:cNvSpPr>
            <a:spLocks noGrp="1"/>
          </p:cNvSpPr>
          <p:nvPr>
            <p:ph type="title"/>
          </p:nvPr>
        </p:nvSpPr>
        <p:spPr>
          <a:xfrm>
            <a:off x="2039870" y="0"/>
            <a:ext cx="6707088" cy="1124744"/>
          </a:xfrm>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Magmatites</a:t>
            </a:r>
          </a:p>
        </p:txBody>
      </p:sp>
      <p:sp>
        <p:nvSpPr>
          <p:cNvPr id="3" name="Inhaltsplatzhalter 2">
            <a:extLst>
              <a:ext uri="{FF2B5EF4-FFF2-40B4-BE49-F238E27FC236}">
                <a16:creationId xmlns:a16="http://schemas.microsoft.com/office/drawing/2014/main" id="{C7010700-60A5-4370-A030-F56767F54914}"/>
              </a:ext>
            </a:extLst>
          </p:cNvPr>
          <p:cNvSpPr>
            <a:spLocks noGrp="1"/>
          </p:cNvSpPr>
          <p:nvPr>
            <p:ph idx="1"/>
          </p:nvPr>
        </p:nvSpPr>
        <p:spPr>
          <a:xfrm>
            <a:off x="457200" y="1410419"/>
            <a:ext cx="8229600" cy="5038507"/>
          </a:xfrm>
        </p:spPr>
        <p:txBody>
          <a:bodyPr>
            <a:normAutofit lnSpcReduction="10000"/>
          </a:bodyPr>
          <a:lstStyle/>
          <a:p>
            <a:pPr marL="0" indent="0">
              <a:lnSpc>
                <a:spcPct val="160000"/>
              </a:lnSpc>
              <a:buNone/>
            </a:pPr>
            <a:r>
              <a:rPr lang="en-US" sz="1600" b="1" dirty="0" err="1">
                <a:latin typeface="Arial" panose="020B0604020202020204" pitchFamily="34" charset="0"/>
                <a:cs typeface="Arial" panose="020B0604020202020204" pitchFamily="34" charset="0"/>
              </a:rPr>
              <a:t>Vulcanitas</a:t>
            </a:r>
            <a:r>
              <a:rPr lang="en-US" sz="1600" b="1" dirty="0">
                <a:latin typeface="Arial" panose="020B0604020202020204" pitchFamily="34" charset="0"/>
                <a:cs typeface="Arial" panose="020B0604020202020204" pitchFamily="34" charset="0"/>
              </a:rPr>
              <a:t> (rocas efusivas) </a:t>
            </a:r>
          </a:p>
          <a:p>
            <a:pPr>
              <a:lnSpc>
                <a:spcPct val="160000"/>
              </a:lnSpc>
            </a:pPr>
            <a:r>
              <a:rPr lang="en-US" sz="1600" dirty="0">
                <a:latin typeface="Arial" panose="020B0604020202020204" pitchFamily="34" charset="0"/>
                <a:cs typeface="Arial" panose="020B0604020202020204" pitchFamily="34" charset="0"/>
              </a:rPr>
              <a:t>Formación de rocas de grano fino y vidrios de roca densos (sin cristales) en la superficie de la tierra.</a:t>
            </a:r>
          </a:p>
          <a:p>
            <a:pPr>
              <a:lnSpc>
                <a:spcPct val="160000"/>
              </a:lnSpc>
            </a:pPr>
            <a:r>
              <a:rPr lang="en-US" sz="1600" dirty="0">
                <a:latin typeface="Arial" panose="020B0604020202020204" pitchFamily="34" charset="0"/>
                <a:cs typeface="Arial" panose="020B0604020202020204" pitchFamily="34" charset="0"/>
              </a:rPr>
              <a:t>Enfriamiento rápido y repentino del fundido al salir de la superficie de la tierra.</a:t>
            </a:r>
          </a:p>
          <a:p>
            <a:pPr>
              <a:lnSpc>
                <a:spcPct val="160000"/>
              </a:lnSpc>
            </a:pPr>
            <a:r>
              <a:rPr lang="en-US" sz="1600" dirty="0">
                <a:latin typeface="Arial" panose="020B0604020202020204" pitchFamily="34" charset="0"/>
                <a:cs typeface="Arial" panose="020B0604020202020204" pitchFamily="34" charset="0"/>
              </a:rPr>
              <a:t>Muchos núcleos de cristal pequeños debido al corto tiempo de enfriamiento</a:t>
            </a:r>
          </a:p>
          <a:p>
            <a:pPr>
              <a:lnSpc>
                <a:spcPct val="160000"/>
              </a:lnSpc>
            </a:pPr>
            <a:r>
              <a:rPr lang="en-US" sz="1600" dirty="0">
                <a:latin typeface="Arial" panose="020B0604020202020204" pitchFamily="34" charset="0"/>
                <a:cs typeface="Arial" panose="020B0604020202020204" pitchFamily="34" charset="0"/>
              </a:rPr>
              <a:t>Los cristales grandes, que se formaron antes del enfriamiento repentino a mayores profundidades, pueden ser incrustados en la matriz de grano fino (aspersión). </a:t>
            </a:r>
          </a:p>
          <a:p>
            <a:pPr>
              <a:lnSpc>
                <a:spcPct val="160000"/>
              </a:lnSpc>
            </a:pPr>
            <a:r>
              <a:rPr lang="en-US" sz="1600" dirty="0">
                <a:latin typeface="Arial" panose="020B0604020202020204" pitchFamily="34" charset="0"/>
                <a:cs typeface="Arial" panose="020B0604020202020204" pitchFamily="34" charset="0"/>
              </a:rPr>
              <a:t>Ejemplos importantes de </a:t>
            </a:r>
            <a:r>
              <a:rPr lang="en-US" sz="1600" dirty="0" err="1">
                <a:latin typeface="Arial" panose="020B0604020202020204" pitchFamily="34" charset="0"/>
                <a:cs typeface="Arial" panose="020B0604020202020204" pitchFamily="34" charset="0"/>
              </a:rPr>
              <a:t>vulcanitas</a:t>
            </a:r>
            <a:r>
              <a:rPr lang="en-US" sz="1600" dirty="0">
                <a:latin typeface="Arial" panose="020B0604020202020204" pitchFamily="34" charset="0"/>
                <a:cs typeface="Arial" panose="020B0604020202020204" pitchFamily="34" charset="0"/>
              </a:rPr>
              <a:t> son:</a:t>
            </a:r>
          </a:p>
          <a:p>
            <a:pPr lvl="1">
              <a:lnSpc>
                <a:spcPct val="160000"/>
              </a:lnSpc>
            </a:pPr>
            <a:r>
              <a:rPr lang="de-DE" sz="1600" dirty="0">
                <a:latin typeface="Arial" panose="020B0604020202020204" pitchFamily="34" charset="0"/>
                <a:cs typeface="Arial" panose="020B0604020202020204" pitchFamily="34" charset="0"/>
              </a:rPr>
              <a:t>Basaltos</a:t>
            </a:r>
          </a:p>
          <a:p>
            <a:pPr lvl="1">
              <a:lnSpc>
                <a:spcPct val="160000"/>
              </a:lnSpc>
            </a:pPr>
            <a:r>
              <a:rPr lang="de-DE" sz="1600" dirty="0">
                <a:latin typeface="Arial" panose="020B0604020202020204" pitchFamily="34" charset="0"/>
                <a:cs typeface="Arial" panose="020B0604020202020204" pitchFamily="34" charset="0"/>
              </a:rPr>
              <a:t>Andesita </a:t>
            </a:r>
          </a:p>
          <a:p>
            <a:pPr lvl="1">
              <a:lnSpc>
                <a:spcPct val="160000"/>
              </a:lnSpc>
            </a:pPr>
            <a:r>
              <a:rPr lang="de-DE" sz="1600" dirty="0" err="1">
                <a:latin typeface="Arial" panose="020B0604020202020204" pitchFamily="34" charset="0"/>
                <a:cs typeface="Arial" panose="020B0604020202020204" pitchFamily="34" charset="0"/>
              </a:rPr>
              <a:t>Riolitas</a:t>
            </a:r>
            <a:endParaRPr lang="de-DE" sz="1600" dirty="0">
              <a:latin typeface="Arial" panose="020B0604020202020204" pitchFamily="34" charset="0"/>
              <a:cs typeface="Arial" panose="020B0604020202020204" pitchFamily="34" charset="0"/>
            </a:endParaRPr>
          </a:p>
          <a:p>
            <a:pPr lvl="1">
              <a:lnSpc>
                <a:spcPct val="160000"/>
              </a:lnSpc>
            </a:pPr>
            <a:r>
              <a:rPr lang="de-DE" sz="1600" dirty="0">
                <a:latin typeface="Arial" panose="020B0604020202020204" pitchFamily="34" charset="0"/>
                <a:cs typeface="Arial" panose="020B0604020202020204" pitchFamily="34" charset="0"/>
              </a:rPr>
              <a:t>Obsidiana</a:t>
            </a:r>
          </a:p>
        </p:txBody>
      </p:sp>
    </p:spTree>
    <p:extLst>
      <p:ext uri="{BB962C8B-B14F-4D97-AF65-F5344CB8AC3E}">
        <p14:creationId xmlns:p14="http://schemas.microsoft.com/office/powerpoint/2010/main" val="3038320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Contenido</a:t>
            </a:r>
          </a:p>
        </p:txBody>
      </p:sp>
      <p:sp>
        <p:nvSpPr>
          <p:cNvPr id="3" name="Textfeld 2">
            <a:extLst>
              <a:ext uri="{FF2B5EF4-FFF2-40B4-BE49-F238E27FC236}">
                <a16:creationId xmlns:a16="http://schemas.microsoft.com/office/drawing/2014/main" id="{85AC4F48-CDA6-418F-8620-B7D6FCDB1964}"/>
              </a:ext>
            </a:extLst>
          </p:cNvPr>
          <p:cNvSpPr txBox="1"/>
          <p:nvPr/>
        </p:nvSpPr>
        <p:spPr>
          <a:xfrm>
            <a:off x="547268" y="1552074"/>
            <a:ext cx="2608406" cy="2215991"/>
          </a:xfrm>
          <a:prstGeom prst="rect">
            <a:avLst/>
          </a:prstGeom>
          <a:noFill/>
        </p:spPr>
        <p:txBody>
          <a:bodyPr wrap="none" rtlCol="0">
            <a:spAutoFit/>
          </a:bodyPr>
          <a:lstStyle/>
          <a:p>
            <a:pPr marL="342900" indent="-342900">
              <a:lnSpc>
                <a:spcPct val="150000"/>
              </a:lnSpc>
              <a:buFont typeface="+mj-lt"/>
              <a:buAutoNum type="arabicPeriod" startAt="2"/>
            </a:pPr>
            <a:r>
              <a:rPr lang="en-US" sz="1600" b="1" dirty="0">
                <a:latin typeface="Arial" panose="020B0604020202020204" pitchFamily="34" charset="0"/>
                <a:cs typeface="Arial" panose="020B0604020202020204" pitchFamily="34" charset="0"/>
              </a:rPr>
              <a:t>Principios geológicos</a:t>
            </a:r>
          </a:p>
          <a:p>
            <a:pPr marL="285750" indent="-285750">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Minerales</a:t>
            </a:r>
          </a:p>
          <a:p>
            <a:pPr marL="285750" indent="-285750">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Rocas</a:t>
            </a:r>
          </a:p>
          <a:p>
            <a:pPr marL="285750" indent="-285750">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Deformación de rocas </a:t>
            </a:r>
          </a:p>
          <a:p>
            <a:pPr marL="285750" indent="-285750">
              <a:lnSpc>
                <a:spcPct val="150000"/>
              </a:lnSpc>
              <a:buFont typeface="Symbol" panose="05050102010706020507" pitchFamily="18" charset="2"/>
              <a:buChar char="-"/>
            </a:pPr>
            <a:r>
              <a:rPr lang="en-US" sz="1600" dirty="0">
                <a:latin typeface="Arial" panose="020B0604020202020204" pitchFamily="34" charset="0"/>
                <a:cs typeface="Arial" panose="020B0604020202020204" pitchFamily="34" charset="0"/>
              </a:rPr>
              <a:t>Acuífero</a:t>
            </a:r>
            <a:endParaRPr lang="de-DE" sz="16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7032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47AC8-B59A-4AEB-8E13-69FDAECC59E8}"/>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Vulcanitas</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A7C0264-0799-4AAA-B6B7-C6969F8A40F8}"/>
              </a:ext>
            </a:extLst>
          </p:cNvPr>
          <p:cNvSpPr>
            <a:spLocks noGrp="1"/>
          </p:cNvSpPr>
          <p:nvPr>
            <p:ph idx="1"/>
          </p:nvPr>
        </p:nvSpPr>
        <p:spPr>
          <a:xfrm>
            <a:off x="457200" y="1397479"/>
            <a:ext cx="8229600" cy="4925683"/>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Basaltos</a:t>
            </a:r>
          </a:p>
          <a:p>
            <a:pPr>
              <a:lnSpc>
                <a:spcPct val="150000"/>
              </a:lnSpc>
            </a:pPr>
            <a:r>
              <a:rPr lang="en-US" sz="1600" dirty="0">
                <a:latin typeface="Arial" panose="020B0604020202020204" pitchFamily="34" charset="0"/>
                <a:cs typeface="Arial" panose="020B0604020202020204" pitchFamily="34" charset="0"/>
              </a:rPr>
              <a:t>Pertenecen a las </a:t>
            </a:r>
            <a:r>
              <a:rPr lang="en-US" sz="1600" dirty="0" err="1">
                <a:latin typeface="Arial" panose="020B0604020202020204" pitchFamily="34" charset="0"/>
                <a:cs typeface="Arial" panose="020B0604020202020204" pitchFamily="34" charset="0"/>
              </a:rPr>
              <a:t>vulcanitas</a:t>
            </a:r>
            <a:r>
              <a:rPr lang="en-US" sz="1600" dirty="0">
                <a:latin typeface="Arial" panose="020B0604020202020204" pitchFamily="34" charset="0"/>
                <a:cs typeface="Arial" panose="020B0604020202020204" pitchFamily="34" charset="0"/>
              </a:rPr>
              <a:t> alcalinas</a:t>
            </a:r>
          </a:p>
          <a:p>
            <a:pPr lvl="1">
              <a:lnSpc>
                <a:spcPct val="150000"/>
              </a:lnSpc>
            </a:pPr>
            <a:r>
              <a:rPr lang="en-US" sz="1600" dirty="0">
                <a:latin typeface="Arial" panose="020B0604020202020204" pitchFamily="34" charset="0"/>
                <a:cs typeface="Arial" panose="020B0604020202020204" pitchFamily="34" charset="0"/>
              </a:rPr>
              <a:t>Desarrollado a partir de SiO2 (ácido silícico) - fundidos pobres </a:t>
            </a:r>
          </a:p>
          <a:p>
            <a:pPr>
              <a:lnSpc>
                <a:spcPct val="150000"/>
              </a:lnSpc>
            </a:pPr>
            <a:r>
              <a:rPr lang="en-US" sz="1600" dirty="0">
                <a:latin typeface="Arial" panose="020B0604020202020204" pitchFamily="34" charset="0"/>
                <a:cs typeface="Arial" panose="020B0604020202020204" pitchFamily="34" charset="0"/>
              </a:rPr>
              <a:t>Composición: </a:t>
            </a:r>
          </a:p>
          <a:p>
            <a:pPr lvl="1">
              <a:lnSpc>
                <a:spcPct val="150000"/>
              </a:lnSpc>
            </a:pPr>
            <a:r>
              <a:rPr lang="en-US" sz="1600" dirty="0">
                <a:latin typeface="Arial" panose="020B0604020202020204" pitchFamily="34" charset="0"/>
                <a:cs typeface="Arial" panose="020B0604020202020204" pitchFamily="34" charset="0"/>
              </a:rPr>
              <a:t>Principalmente plagioclasa y minerales oscuros (máficos) como: Piroxenos y anfibios</a:t>
            </a:r>
          </a:p>
          <a:p>
            <a:pPr lvl="1">
              <a:lnSpc>
                <a:spcPct val="150000"/>
              </a:lnSpc>
            </a:pPr>
            <a:r>
              <a:rPr lang="en-US" sz="1600" dirty="0">
                <a:latin typeface="Arial" panose="020B0604020202020204" pitchFamily="34" charset="0"/>
                <a:cs typeface="Arial" panose="020B0604020202020204" pitchFamily="34" charset="0"/>
              </a:rPr>
              <a:t>Inclusión de otros cristales como olivino o burbujas de gas</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buNone/>
            </a:pPr>
            <a:endParaRPr lang="de-DE" dirty="0"/>
          </a:p>
        </p:txBody>
      </p:sp>
      <p:pic>
        <p:nvPicPr>
          <p:cNvPr id="4" name="Grafik 3">
            <a:extLst>
              <a:ext uri="{FF2B5EF4-FFF2-40B4-BE49-F238E27FC236}">
                <a16:creationId xmlns:a16="http://schemas.microsoft.com/office/drawing/2014/main" id="{D6D8A3E3-40BB-4DAE-8A63-40B9D7511204}"/>
              </a:ext>
            </a:extLst>
          </p:cNvPr>
          <p:cNvPicPr>
            <a:picLocks noChangeAspect="1"/>
          </p:cNvPicPr>
          <p:nvPr/>
        </p:nvPicPr>
        <p:blipFill rotWithShape="1">
          <a:blip r:embed="rId3"/>
          <a:srcRect l="8619" t="10607" r="8644" b="14080"/>
          <a:stretch/>
        </p:blipFill>
        <p:spPr>
          <a:xfrm>
            <a:off x="457200" y="4224568"/>
            <a:ext cx="2970430" cy="2027888"/>
          </a:xfrm>
          <a:prstGeom prst="rect">
            <a:avLst/>
          </a:prstGeom>
        </p:spPr>
      </p:pic>
    </p:spTree>
    <p:extLst>
      <p:ext uri="{BB962C8B-B14F-4D97-AF65-F5344CB8AC3E}">
        <p14:creationId xmlns:p14="http://schemas.microsoft.com/office/powerpoint/2010/main" val="2491568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Vulcanitas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andesita</a:t>
            </a:r>
          </a:p>
          <a:p>
            <a:pPr>
              <a:lnSpc>
                <a:spcPct val="150000"/>
              </a:lnSpc>
            </a:pPr>
            <a:r>
              <a:rPr lang="en-US" sz="1600" dirty="0">
                <a:latin typeface="Arial" panose="020B0604020202020204" pitchFamily="34" charset="0"/>
                <a:cs typeface="Arial" panose="020B0604020202020204" pitchFamily="34" charset="0"/>
              </a:rPr>
              <a:t>Pertenece a las </a:t>
            </a:r>
            <a:r>
              <a:rPr lang="en-US" sz="1600" dirty="0" err="1">
                <a:latin typeface="Arial" panose="020B0604020202020204" pitchFamily="34" charset="0"/>
                <a:cs typeface="Arial" panose="020B0604020202020204" pitchFamily="34" charset="0"/>
              </a:rPr>
              <a:t>vulcanitas</a:t>
            </a:r>
            <a:r>
              <a:rPr lang="en-US" sz="1600" dirty="0">
                <a:latin typeface="Arial" panose="020B0604020202020204" pitchFamily="34" charset="0"/>
                <a:cs typeface="Arial" panose="020B0604020202020204" pitchFamily="34" charset="0"/>
              </a:rPr>
              <a:t> intermedias</a:t>
            </a:r>
          </a:p>
          <a:p>
            <a:pPr lvl="1">
              <a:lnSpc>
                <a:spcPct val="150000"/>
              </a:lnSpc>
            </a:pPr>
            <a:r>
              <a:rPr lang="en-US" sz="1600" dirty="0">
                <a:latin typeface="Arial" panose="020B0604020202020204" pitchFamily="34" charset="0"/>
                <a:cs typeface="Arial" panose="020B0604020202020204" pitchFamily="34" charset="0"/>
              </a:rPr>
              <a:t>Contenido de SiO2 entre el 50 y el 65 % en peso</a:t>
            </a:r>
          </a:p>
          <a:p>
            <a:pPr>
              <a:lnSpc>
                <a:spcPct val="150000"/>
              </a:lnSpc>
            </a:pPr>
            <a:r>
              <a:rPr lang="en-US" sz="1600" dirty="0">
                <a:latin typeface="Arial" panose="020B0604020202020204" pitchFamily="34" charset="0"/>
                <a:cs typeface="Arial" panose="020B0604020202020204" pitchFamily="34" charset="0"/>
              </a:rPr>
              <a:t>Composición </a:t>
            </a:r>
          </a:p>
          <a:p>
            <a:pPr lvl="1">
              <a:lnSpc>
                <a:spcPct val="150000"/>
              </a:lnSpc>
            </a:pPr>
            <a:r>
              <a:rPr lang="en-US" sz="1600" dirty="0" err="1">
                <a:latin typeface="Arial" panose="020B0604020202020204" pitchFamily="34" charset="0"/>
                <a:cs typeface="Arial" panose="020B0604020202020204" pitchFamily="34" charset="0"/>
              </a:rPr>
              <a:t>Principalmente</a:t>
            </a:r>
            <a:r>
              <a:rPr lang="en-US" sz="1600" dirty="0">
                <a:latin typeface="Arial" panose="020B0604020202020204" pitchFamily="34" charset="0"/>
                <a:cs typeface="Arial" panose="020B0604020202020204" pitchFamily="34" charset="0"/>
              </a:rPr>
              <a:t> plagioclasa y anfíboles.</a:t>
            </a:r>
          </a:p>
          <a:p>
            <a:pPr lvl="1">
              <a:lnSpc>
                <a:spcPct val="150000"/>
              </a:lnSpc>
            </a:pPr>
            <a:r>
              <a:rPr lang="en-US" sz="1600" dirty="0">
                <a:latin typeface="Arial" panose="020B0604020202020204" pitchFamily="34" charset="0"/>
                <a:cs typeface="Arial" panose="020B0604020202020204" pitchFamily="34" charset="0"/>
              </a:rPr>
              <a:t>Pequeñas cantidades de cuarzo y feldespatos</a:t>
            </a:r>
          </a:p>
          <a:p>
            <a:pPr lvl="1">
              <a:lnSpc>
                <a:spcPct val="150000"/>
              </a:lnSpc>
            </a:pPr>
            <a:r>
              <a:rPr lang="en-US" sz="1600" dirty="0">
                <a:latin typeface="Arial" panose="020B0604020202020204" pitchFamily="34" charset="0"/>
                <a:cs typeface="Arial" panose="020B0604020202020204" pitchFamily="34" charset="0"/>
              </a:rPr>
              <a:t>Aspersión: a menudo en forma de plagioclasa,</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piroxenos y anfibios.</a:t>
            </a:r>
          </a:p>
          <a:p>
            <a:pPr>
              <a:lnSpc>
                <a:spcPct val="150000"/>
              </a:lnSpc>
            </a:pPr>
            <a:r>
              <a:rPr lang="en-US" sz="1600" dirty="0">
                <a:latin typeface="Arial" panose="020B0604020202020204" pitchFamily="34" charset="0"/>
                <a:cs typeface="Arial" panose="020B0604020202020204" pitchFamily="34" charset="0"/>
              </a:rPr>
              <a:t>A menudo más brillante que el basalto </a:t>
            </a:r>
            <a:endParaRPr lang="en-GB" sz="1600" dirty="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8635091B-FFDC-4F7A-8336-C6F9A81836F0}"/>
              </a:ext>
            </a:extLst>
          </p:cNvPr>
          <p:cNvPicPr>
            <a:picLocks noChangeAspect="1"/>
          </p:cNvPicPr>
          <p:nvPr/>
        </p:nvPicPr>
        <p:blipFill>
          <a:blip r:embed="rId3"/>
          <a:stretch>
            <a:fillRect/>
          </a:stretch>
        </p:blipFill>
        <p:spPr>
          <a:xfrm>
            <a:off x="5614046" y="3429000"/>
            <a:ext cx="3298222" cy="2542252"/>
          </a:xfrm>
          <a:prstGeom prst="rect">
            <a:avLst/>
          </a:prstGeom>
        </p:spPr>
      </p:pic>
    </p:spTree>
    <p:extLst>
      <p:ext uri="{BB962C8B-B14F-4D97-AF65-F5344CB8AC3E}">
        <p14:creationId xmlns:p14="http://schemas.microsoft.com/office/powerpoint/2010/main" val="1342828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Vulcanitas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GB" sz="1600" b="1" dirty="0">
                <a:latin typeface="Arial" panose="020B0604020202020204" pitchFamily="34" charset="0"/>
                <a:cs typeface="Arial" panose="020B0604020202020204" pitchFamily="34" charset="0"/>
              </a:rPr>
              <a:t>Riolita</a:t>
            </a:r>
          </a:p>
          <a:p>
            <a:pPr>
              <a:lnSpc>
                <a:spcPct val="150000"/>
              </a:lnSpc>
            </a:pPr>
            <a:r>
              <a:rPr lang="en-GB" sz="1600" dirty="0">
                <a:latin typeface="Arial" panose="020B0604020202020204" pitchFamily="34" charset="0"/>
                <a:cs typeface="Arial" panose="020B0604020202020204" pitchFamily="34" charset="0"/>
              </a:rPr>
              <a:t>Pertenece a las </a:t>
            </a:r>
            <a:r>
              <a:rPr lang="en-GB" sz="1600" dirty="0" err="1">
                <a:latin typeface="Arial" panose="020B0604020202020204" pitchFamily="34" charset="0"/>
                <a:cs typeface="Arial" panose="020B0604020202020204" pitchFamily="34" charset="0"/>
              </a:rPr>
              <a:t>vulcanitas</a:t>
            </a:r>
            <a:r>
              <a:rPr lang="en-GB" sz="1600" dirty="0">
                <a:latin typeface="Arial" panose="020B0604020202020204" pitchFamily="34" charset="0"/>
                <a:cs typeface="Arial" panose="020B0604020202020204" pitchFamily="34" charset="0"/>
              </a:rPr>
              <a:t> ácidas</a:t>
            </a:r>
          </a:p>
          <a:p>
            <a:pPr lvl="1">
              <a:lnSpc>
                <a:spcPct val="150000"/>
              </a:lnSpc>
            </a:pPr>
            <a:r>
              <a:rPr lang="en-GB" sz="1600" dirty="0">
                <a:latin typeface="Arial" panose="020B0604020202020204" pitchFamily="34" charset="0"/>
                <a:cs typeface="Arial" panose="020B0604020202020204" pitchFamily="34" charset="0"/>
              </a:rPr>
              <a:t>A partir de SiO2 - fusión rica, &gt; 65 % en peso SiO2</a:t>
            </a:r>
          </a:p>
          <a:p>
            <a:pPr>
              <a:lnSpc>
                <a:spcPct val="150000"/>
              </a:lnSpc>
            </a:pPr>
            <a:r>
              <a:rPr lang="en-GB" sz="1600" dirty="0">
                <a:latin typeface="Arial" panose="020B0604020202020204" pitchFamily="34" charset="0"/>
                <a:cs typeface="Arial" panose="020B0604020202020204" pitchFamily="34" charset="0"/>
              </a:rPr>
              <a:t>Composición </a:t>
            </a:r>
          </a:p>
          <a:p>
            <a:pPr lvl="1">
              <a:lnSpc>
                <a:spcPct val="150000"/>
              </a:lnSpc>
            </a:pPr>
            <a:r>
              <a:rPr lang="en-GB" sz="1600" dirty="0">
                <a:latin typeface="Arial" panose="020B0604020202020204" pitchFamily="34" charset="0"/>
                <a:cs typeface="Arial" panose="020B0604020202020204" pitchFamily="34" charset="0"/>
              </a:rPr>
              <a:t>Puede consistir en una parte de hasta igual proporción de cuarzo,</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feldespato y plagioclasa</a:t>
            </a:r>
          </a:p>
          <a:p>
            <a:pPr lvl="1">
              <a:lnSpc>
                <a:spcPct val="150000"/>
              </a:lnSpc>
            </a:pPr>
            <a:r>
              <a:rPr lang="en-GB" sz="1600" dirty="0">
                <a:latin typeface="Arial" panose="020B0604020202020204" pitchFamily="34" charset="0"/>
                <a:cs typeface="Arial" panose="020B0604020202020204" pitchFamily="34" charset="0"/>
              </a:rPr>
              <a:t>Minerales máficos como la biotita,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hornblenda o piroxeno </a:t>
            </a:r>
          </a:p>
          <a:p>
            <a:pPr lvl="1">
              <a:lnSpc>
                <a:spcPct val="150000"/>
              </a:lnSpc>
            </a:pPr>
            <a:r>
              <a:rPr lang="en-GB" sz="1600" dirty="0">
                <a:latin typeface="Arial" panose="020B0604020202020204" pitchFamily="34" charset="0"/>
                <a:cs typeface="Arial" panose="020B0604020202020204" pitchFamily="34" charset="0"/>
              </a:rPr>
              <a:t>Salpicaduras de feldespato,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plagioclasa o granate</a:t>
            </a:r>
          </a:p>
          <a:p>
            <a:pPr lvl="1"/>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122B6E0B-519E-4347-B086-0E1D09B200D9}"/>
              </a:ext>
            </a:extLst>
          </p:cNvPr>
          <p:cNvPicPr>
            <a:picLocks noChangeAspect="1"/>
          </p:cNvPicPr>
          <p:nvPr/>
        </p:nvPicPr>
        <p:blipFill>
          <a:blip r:embed="rId3"/>
          <a:stretch>
            <a:fillRect/>
          </a:stretch>
        </p:blipFill>
        <p:spPr>
          <a:xfrm>
            <a:off x="5599350" y="3645107"/>
            <a:ext cx="3383573" cy="2645893"/>
          </a:xfrm>
          <a:prstGeom prst="rect">
            <a:avLst/>
          </a:prstGeom>
        </p:spPr>
      </p:pic>
    </p:spTree>
    <p:extLst>
      <p:ext uri="{BB962C8B-B14F-4D97-AF65-F5344CB8AC3E}">
        <p14:creationId xmlns:p14="http://schemas.microsoft.com/office/powerpoint/2010/main" val="1139678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err="1">
                <a:latin typeface="Arial" panose="020B0604020202020204" pitchFamily="34" charset="0"/>
                <a:cs typeface="Arial" panose="020B0604020202020204" pitchFamily="34" charset="0"/>
              </a:rPr>
              <a:t> Vulcanitas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GB" sz="1600" b="1" dirty="0">
                <a:latin typeface="Arial" panose="020B0604020202020204" pitchFamily="34" charset="0"/>
                <a:cs typeface="Arial" panose="020B0604020202020204" pitchFamily="34" charset="0"/>
              </a:rPr>
              <a:t>Obsidiana</a:t>
            </a:r>
          </a:p>
          <a:p>
            <a:pPr>
              <a:lnSpc>
                <a:spcPct val="150000"/>
              </a:lnSpc>
            </a:pPr>
            <a:r>
              <a:rPr lang="en-GB" sz="1600" dirty="0">
                <a:latin typeface="Arial" panose="020B0604020202020204" pitchFamily="34" charset="0"/>
                <a:cs typeface="Arial" panose="020B0604020202020204" pitchFamily="34" charset="0"/>
              </a:rPr>
              <a:t>Roca sólida de vidrio volcánico</a:t>
            </a:r>
          </a:p>
          <a:p>
            <a:pPr>
              <a:lnSpc>
                <a:spcPct val="150000"/>
              </a:lnSpc>
            </a:pPr>
            <a:r>
              <a:rPr lang="en-GB" sz="1600" dirty="0">
                <a:latin typeface="Arial" panose="020B0604020202020204" pitchFamily="34" charset="0"/>
                <a:cs typeface="Arial" panose="020B0604020202020204" pitchFamily="34" charset="0"/>
              </a:rPr>
              <a:t>Debido al enfriamiento repentino, no se produce cristalización</a:t>
            </a:r>
          </a:p>
          <a:p>
            <a:pPr>
              <a:lnSpc>
                <a:spcPct val="150000"/>
              </a:lnSpc>
            </a:pPr>
            <a:r>
              <a:rPr lang="en-GB" sz="1600" dirty="0">
                <a:latin typeface="Arial" panose="020B0604020202020204" pitchFamily="34" charset="0"/>
                <a:cs typeface="Arial" panose="020B0604020202020204" pitchFamily="34" charset="0"/>
              </a:rPr>
              <a:t>Puede contener varios tipos de aspersores</a:t>
            </a:r>
          </a:p>
          <a:p>
            <a:pPr>
              <a:lnSpc>
                <a:spcPct val="150000"/>
              </a:lnSpc>
            </a:pPr>
            <a:r>
              <a:rPr lang="en-GB" sz="1600" dirty="0">
                <a:latin typeface="Arial" panose="020B0604020202020204" pitchFamily="34" charset="0"/>
                <a:cs typeface="Arial" panose="020B0604020202020204" pitchFamily="34" charset="0"/>
              </a:rPr>
              <a:t>Composición</a:t>
            </a:r>
          </a:p>
          <a:p>
            <a:pPr lvl="1">
              <a:lnSpc>
                <a:spcPct val="150000"/>
              </a:lnSpc>
            </a:pPr>
            <a:r>
              <a:rPr lang="en-GB" sz="1600" dirty="0">
                <a:latin typeface="Arial" panose="020B0604020202020204" pitchFamily="34" charset="0"/>
                <a:cs typeface="Arial" panose="020B0604020202020204" pitchFamily="34" charset="0"/>
              </a:rPr>
              <a:t>Principalmente riolítico, menos a menudo dácitico o traquítico </a:t>
            </a:r>
          </a:p>
        </p:txBody>
      </p:sp>
    </p:spTree>
    <p:extLst>
      <p:ext uri="{BB962C8B-B14F-4D97-AF65-F5344CB8AC3E}">
        <p14:creationId xmlns:p14="http://schemas.microsoft.com/office/powerpoint/2010/main" val="2088346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5">
            <a:extLst>
              <a:ext uri="{FF2B5EF4-FFF2-40B4-BE49-F238E27FC236}">
                <a16:creationId xmlns:a16="http://schemas.microsoft.com/office/drawing/2014/main" id="{670926B4-21F6-4F47-988B-97047F285A82}"/>
              </a:ext>
            </a:extLst>
          </p:cNvPr>
          <p:cNvPicPr>
            <a:picLocks noChangeAspect="1"/>
          </p:cNvPicPr>
          <p:nvPr/>
        </p:nvPicPr>
        <p:blipFill>
          <a:blip r:embed="rId3"/>
          <a:stretch>
            <a:fillRect/>
          </a:stretch>
        </p:blipFill>
        <p:spPr>
          <a:xfrm>
            <a:off x="4969043" y="1731014"/>
            <a:ext cx="4174958" cy="4395122"/>
          </a:xfrm>
          <a:prstGeom prst="rect">
            <a:avLst/>
          </a:prstGeom>
        </p:spPr>
      </p:pic>
      <p:sp>
        <p:nvSpPr>
          <p:cNvPr id="2" name="Titel 1"/>
          <p:cNvSpPr>
            <a:spLocks noGrp="1"/>
          </p:cNvSpPr>
          <p:nvPr>
            <p:ph type="title"/>
          </p:nvPr>
        </p:nvSpPr>
        <p:spPr/>
        <p:txBody>
          <a:bodyPr/>
          <a:lstStyle/>
          <a:p>
            <a:r>
              <a:rPr lang="en-GB" dirty="0" err="1">
                <a:latin typeface="Arial" panose="020B0604020202020204" pitchFamily="34" charset="0"/>
                <a:cs typeface="Arial" panose="020B0604020202020204" pitchFamily="34" charset="0"/>
              </a:rPr>
              <a:t>Vulcanitas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Clasificación de </a:t>
            </a:r>
            <a:r>
              <a:rPr lang="en-US" sz="1600" b="1" dirty="0" err="1">
                <a:latin typeface="Arial" panose="020B0604020202020204" pitchFamily="34" charset="0"/>
                <a:cs typeface="Arial" panose="020B0604020202020204" pitchFamily="34" charset="0"/>
              </a:rPr>
              <a:t>Vulclanitas </a:t>
            </a:r>
          </a:p>
          <a:p>
            <a:pPr marL="0" indent="0">
              <a:lnSpc>
                <a:spcPct val="150000"/>
              </a:lnSpc>
              <a:buNone/>
            </a:pPr>
            <a:r>
              <a:rPr lang="en-US" sz="1600" b="1" dirty="0">
                <a:latin typeface="Arial" panose="020B0604020202020204" pitchFamily="34" charset="0"/>
                <a:cs typeface="Arial" panose="020B0604020202020204" pitchFamily="34" charset="0"/>
              </a:rPr>
              <a:t>después de </a:t>
            </a:r>
            <a:r>
              <a:rPr lang="en-US" sz="1600" b="1" dirty="0" err="1">
                <a:latin typeface="Arial" panose="020B0604020202020204" pitchFamily="34" charset="0"/>
                <a:cs typeface="Arial" panose="020B0604020202020204" pitchFamily="34" charset="0"/>
              </a:rPr>
              <a:t>Streckeisen</a:t>
            </a:r>
            <a:r>
              <a:rPr lang="en-US" sz="1600" b="1" dirty="0">
                <a:latin typeface="Arial" panose="020B0604020202020204" pitchFamily="34" charset="0"/>
                <a:cs typeface="Arial" panose="020B0604020202020204" pitchFamily="34" charset="0"/>
              </a:rPr>
              <a:t>:</a:t>
            </a:r>
          </a:p>
          <a:p>
            <a:pPr marL="0" indent="0">
              <a:lnSpc>
                <a:spcPct val="150000"/>
              </a:lnSpc>
              <a:buNone/>
            </a:pPr>
            <a:r>
              <a:rPr lang="en-US" sz="1600" dirty="0">
                <a:latin typeface="Arial" panose="020B0604020202020204" pitchFamily="34" charset="0"/>
                <a:cs typeface="Arial" panose="020B0604020202020204" pitchFamily="34" charset="0"/>
              </a:rPr>
              <a:t>Sistema de clasificación común </a:t>
            </a:r>
          </a:p>
          <a:p>
            <a:pPr marL="0" indent="0">
              <a:lnSpc>
                <a:spcPct val="150000"/>
              </a:lnSpc>
              <a:buNone/>
            </a:pPr>
            <a:r>
              <a:rPr lang="en-US" sz="1600" dirty="0">
                <a:latin typeface="Arial" panose="020B0604020202020204" pitchFamily="34" charset="0"/>
                <a:cs typeface="Arial" panose="020B0604020202020204" pitchFamily="34" charset="0"/>
              </a:rPr>
              <a:t>Las rocas en base a su contenido mineral</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 = Feldespato alcalino</a:t>
            </a:r>
          </a:p>
          <a:p>
            <a:pPr marL="0" indent="0">
              <a:lnSpc>
                <a:spcPct val="150000"/>
              </a:lnSpc>
              <a:buNone/>
            </a:pPr>
            <a:r>
              <a:rPr lang="en-US" sz="1600" dirty="0">
                <a:latin typeface="Arial" panose="020B0604020202020204" pitchFamily="34" charset="0"/>
                <a:cs typeface="Arial" panose="020B0604020202020204" pitchFamily="34" charset="0"/>
              </a:rPr>
              <a:t>P = Plagioclasa</a:t>
            </a:r>
          </a:p>
          <a:p>
            <a:pPr marL="0" indent="0">
              <a:lnSpc>
                <a:spcPct val="150000"/>
              </a:lnSpc>
              <a:buNone/>
            </a:pPr>
            <a:r>
              <a:rPr lang="en-US" sz="1600" dirty="0">
                <a:latin typeface="Arial" panose="020B0604020202020204" pitchFamily="34" charset="0"/>
                <a:cs typeface="Arial" panose="020B0604020202020204" pitchFamily="34" charset="0"/>
              </a:rPr>
              <a:t>Q = Cuarzo</a:t>
            </a:r>
          </a:p>
          <a:p>
            <a:pPr marL="0" indent="0">
              <a:lnSpc>
                <a:spcPct val="150000"/>
              </a:lnSpc>
              <a:buNone/>
            </a:pPr>
            <a:r>
              <a:rPr lang="en-US" sz="1600" dirty="0">
                <a:latin typeface="Arial" panose="020B0604020202020204" pitchFamily="34" charset="0"/>
                <a:cs typeface="Arial" panose="020B0604020202020204" pitchFamily="34" charset="0"/>
              </a:rPr>
              <a:t>F = </a:t>
            </a:r>
            <a:r>
              <a:rPr lang="en-US" sz="1600" dirty="0" err="1">
                <a:latin typeface="Arial" panose="020B0604020202020204" pitchFamily="34" charset="0"/>
                <a:cs typeface="Arial" panose="020B0604020202020204" pitchFamily="34" charset="0"/>
              </a:rPr>
              <a:t>Foid</a:t>
            </a:r>
            <a:endParaRPr lang="en-GB"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0D971861-A11A-416A-98C4-214205C112D5}"/>
              </a:ext>
            </a:extLst>
          </p:cNvPr>
          <p:cNvSpPr txBox="1"/>
          <p:nvPr/>
        </p:nvSpPr>
        <p:spPr>
          <a:xfrm>
            <a:off x="3501189" y="4648822"/>
            <a:ext cx="2473725" cy="1477328"/>
          </a:xfrm>
          <a:prstGeom prst="rect">
            <a:avLst/>
          </a:prstGeom>
          <a:solidFill>
            <a:schemeClr val="accent6">
              <a:lumMod val="75000"/>
            </a:schemeClr>
          </a:solidFill>
        </p:spPr>
        <p:txBody>
          <a:bodyPr wrap="square" rtlCol="0">
            <a:spAutoFit/>
          </a:bodyPr>
          <a:lstStyle/>
          <a:p>
            <a:r>
              <a:rPr lang="de-DE" dirty="0" err="1"/>
              <a:t>Ejemplo</a:t>
            </a:r>
            <a:r>
              <a:rPr lang="de-DE" dirty="0"/>
              <a:t>:</a:t>
            </a:r>
          </a:p>
          <a:p>
            <a:r>
              <a:rPr lang="de-DE" dirty="0"/>
              <a:t>35% </a:t>
            </a:r>
            <a:r>
              <a:rPr lang="de-DE" dirty="0" err="1"/>
              <a:t>Cuarzo</a:t>
            </a:r>
            <a:endParaRPr lang="de-DE" dirty="0"/>
          </a:p>
          <a:p>
            <a:r>
              <a:rPr lang="de-DE" dirty="0"/>
              <a:t>50% </a:t>
            </a:r>
            <a:r>
              <a:rPr lang="de-DE" dirty="0" err="1"/>
              <a:t>plagioclasa</a:t>
            </a:r>
            <a:endParaRPr lang="de-DE" dirty="0"/>
          </a:p>
          <a:p>
            <a:r>
              <a:rPr lang="de-DE" dirty="0"/>
              <a:t>15% </a:t>
            </a:r>
            <a:r>
              <a:rPr lang="de-DE" dirty="0" err="1"/>
              <a:t>Feldespato</a:t>
            </a:r>
            <a:r>
              <a:rPr lang="de-DE" dirty="0"/>
              <a:t> alcalino</a:t>
            </a:r>
          </a:p>
          <a:p>
            <a:r>
              <a:rPr lang="de-DE" dirty="0"/>
              <a:t>→ </a:t>
            </a:r>
            <a:r>
              <a:rPr lang="de-DE" dirty="0" err="1"/>
              <a:t>Granodiorita </a:t>
            </a:r>
          </a:p>
        </p:txBody>
      </p:sp>
      <p:cxnSp>
        <p:nvCxnSpPr>
          <p:cNvPr id="8" name="Gerader Verbinder 7">
            <a:extLst>
              <a:ext uri="{FF2B5EF4-FFF2-40B4-BE49-F238E27FC236}">
                <a16:creationId xmlns:a16="http://schemas.microsoft.com/office/drawing/2014/main" id="{3F2CB589-5344-474C-85EE-B67CA51780F1}"/>
              </a:ext>
            </a:extLst>
          </p:cNvPr>
          <p:cNvCxnSpPr>
            <a:cxnSpLocks/>
          </p:cNvCxnSpPr>
          <p:nvPr/>
        </p:nvCxnSpPr>
        <p:spPr>
          <a:xfrm>
            <a:off x="6946711" y="2193310"/>
            <a:ext cx="805217" cy="1735265"/>
          </a:xfrm>
          <a:prstGeom prst="line">
            <a:avLst/>
          </a:prstGeom>
        </p:spPr>
        <p:style>
          <a:lnRef idx="2">
            <a:schemeClr val="accent6"/>
          </a:lnRef>
          <a:fillRef idx="0">
            <a:schemeClr val="accent6"/>
          </a:fillRef>
          <a:effectRef idx="1">
            <a:schemeClr val="accent6"/>
          </a:effectRef>
          <a:fontRef idx="minor">
            <a:schemeClr val="tx1"/>
          </a:fontRef>
        </p:style>
      </p:cxnSp>
      <p:cxnSp>
        <p:nvCxnSpPr>
          <p:cNvPr id="11" name="Gerader Verbinder 10">
            <a:extLst>
              <a:ext uri="{FF2B5EF4-FFF2-40B4-BE49-F238E27FC236}">
                <a16:creationId xmlns:a16="http://schemas.microsoft.com/office/drawing/2014/main" id="{8F9F7B9D-08A1-4119-A2D6-292891AC154B}"/>
              </a:ext>
            </a:extLst>
          </p:cNvPr>
          <p:cNvCxnSpPr>
            <a:cxnSpLocks/>
          </p:cNvCxnSpPr>
          <p:nvPr/>
        </p:nvCxnSpPr>
        <p:spPr>
          <a:xfrm>
            <a:off x="6261456" y="3311114"/>
            <a:ext cx="1555845"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Gerader Verbinder 14">
            <a:extLst>
              <a:ext uri="{FF2B5EF4-FFF2-40B4-BE49-F238E27FC236}">
                <a16:creationId xmlns:a16="http://schemas.microsoft.com/office/drawing/2014/main" id="{3DA9A01F-B463-4E64-9C63-277998777A36}"/>
              </a:ext>
            </a:extLst>
          </p:cNvPr>
          <p:cNvCxnSpPr>
            <a:cxnSpLocks/>
          </p:cNvCxnSpPr>
          <p:nvPr/>
        </p:nvCxnSpPr>
        <p:spPr>
          <a:xfrm flipH="1">
            <a:off x="7110640" y="2937114"/>
            <a:ext cx="477357" cy="926067"/>
          </a:xfrm>
          <a:prstGeom prst="line">
            <a:avLst/>
          </a:prstGeom>
        </p:spPr>
        <p:style>
          <a:lnRef idx="2">
            <a:schemeClr val="accent6"/>
          </a:lnRef>
          <a:fillRef idx="0">
            <a:schemeClr val="accent6"/>
          </a:fillRef>
          <a:effectRef idx="1">
            <a:schemeClr val="accent6"/>
          </a:effectRef>
          <a:fontRef idx="minor">
            <a:schemeClr val="tx1"/>
          </a:fontRef>
        </p:style>
      </p:cxnSp>
      <p:sp>
        <p:nvSpPr>
          <p:cNvPr id="17" name="Ellipse 16">
            <a:extLst>
              <a:ext uri="{FF2B5EF4-FFF2-40B4-BE49-F238E27FC236}">
                <a16:creationId xmlns:a16="http://schemas.microsoft.com/office/drawing/2014/main" id="{D008B27A-D9F9-4D49-A755-400150A722F6}"/>
              </a:ext>
            </a:extLst>
          </p:cNvPr>
          <p:cNvSpPr/>
          <p:nvPr/>
        </p:nvSpPr>
        <p:spPr>
          <a:xfrm>
            <a:off x="7403229" y="3245835"/>
            <a:ext cx="72000" cy="72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0605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Magmatites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en-US" sz="1600" b="1" dirty="0" err="1">
                <a:latin typeface="Arial" panose="020B0604020202020204" pitchFamily="34" charset="0"/>
                <a:cs typeface="Arial" panose="020B0604020202020204" pitchFamily="34" charset="0"/>
              </a:rPr>
              <a:t>Plutonitas</a:t>
            </a:r>
            <a:r>
              <a:rPr lang="en-US" sz="1600" b="1" dirty="0">
                <a:latin typeface="Arial" panose="020B0604020202020204" pitchFamily="34" charset="0"/>
                <a:cs typeface="Arial" panose="020B0604020202020204" pitchFamily="34" charset="0"/>
              </a:rPr>
              <a:t> (rocas profundas)</a:t>
            </a:r>
          </a:p>
          <a:p>
            <a:pPr>
              <a:lnSpc>
                <a:spcPct val="150000"/>
              </a:lnSpc>
            </a:pPr>
            <a:r>
              <a:rPr lang="en-US" sz="1600" dirty="0">
                <a:latin typeface="Arial" panose="020B0604020202020204" pitchFamily="34" charset="0"/>
                <a:cs typeface="Arial" panose="020B0604020202020204" pitchFamily="34" charset="0"/>
              </a:rPr>
              <a:t>Formación de rocas de grano grueso bajo la superficie terrestre </a:t>
            </a:r>
          </a:p>
          <a:p>
            <a:pPr>
              <a:lnSpc>
                <a:spcPct val="150000"/>
              </a:lnSpc>
            </a:pPr>
            <a:r>
              <a:rPr lang="en-US" sz="1600" dirty="0">
                <a:latin typeface="Arial" panose="020B0604020202020204" pitchFamily="34" charset="0"/>
                <a:cs typeface="Arial" panose="020B0604020202020204" pitchFamily="34" charset="0"/>
              </a:rPr>
              <a:t>Pocos núcleos de cristal se convierten en granos grandes con un enfriamiento lento. </a:t>
            </a:r>
          </a:p>
          <a:p>
            <a:pPr>
              <a:lnSpc>
                <a:spcPct val="150000"/>
              </a:lnSpc>
            </a:pPr>
            <a:r>
              <a:rPr lang="en-US" sz="1600" dirty="0">
                <a:latin typeface="Arial" panose="020B0604020202020204" pitchFamily="34" charset="0"/>
                <a:cs typeface="Arial" panose="020B0604020202020204" pitchFamily="34" charset="0"/>
              </a:rPr>
              <a:t>Diámetros desde unos pocos milímetros hasta centímetros</a:t>
            </a:r>
          </a:p>
          <a:p>
            <a:pPr>
              <a:lnSpc>
                <a:spcPct val="150000"/>
              </a:lnSpc>
            </a:pPr>
            <a:r>
              <a:rPr lang="en-US" sz="1600" dirty="0">
                <a:latin typeface="Arial" panose="020B0604020202020204" pitchFamily="34" charset="0"/>
                <a:cs typeface="Arial" panose="020B0604020202020204" pitchFamily="34" charset="0"/>
              </a:rPr>
              <a:t>Ejemplos importantes de </a:t>
            </a:r>
            <a:r>
              <a:rPr lang="en-US" sz="1600" dirty="0" err="1">
                <a:latin typeface="Arial" panose="020B0604020202020204" pitchFamily="34" charset="0"/>
                <a:cs typeface="Arial" panose="020B0604020202020204" pitchFamily="34" charset="0"/>
              </a:rPr>
              <a:t>plutonitas</a:t>
            </a:r>
            <a:r>
              <a:rPr lang="en-US" sz="1600" dirty="0">
                <a:latin typeface="Arial" panose="020B0604020202020204" pitchFamily="34" charset="0"/>
                <a:cs typeface="Arial" panose="020B0604020202020204" pitchFamily="34" charset="0"/>
              </a:rPr>
              <a:t> son:</a:t>
            </a:r>
          </a:p>
          <a:p>
            <a:pPr lvl="1">
              <a:lnSpc>
                <a:spcPct val="150000"/>
              </a:lnSpc>
            </a:pPr>
            <a:r>
              <a:rPr lang="en-US" sz="1600" dirty="0" err="1">
                <a:latin typeface="Arial" panose="020B0604020202020204" pitchFamily="34" charset="0"/>
                <a:cs typeface="Arial" panose="020B0604020202020204" pitchFamily="34" charset="0"/>
              </a:rPr>
              <a:t>Dunit</a:t>
            </a:r>
            <a:endParaRPr lang="en-US" sz="1600" dirty="0">
              <a:latin typeface="Arial" panose="020B0604020202020204" pitchFamily="34" charset="0"/>
              <a:cs typeface="Arial" panose="020B0604020202020204" pitchFamily="34" charset="0"/>
            </a:endParaRPr>
          </a:p>
          <a:p>
            <a:pPr lvl="1">
              <a:lnSpc>
                <a:spcPct val="150000"/>
              </a:lnSpc>
            </a:pPr>
            <a:r>
              <a:rPr lang="en-US" sz="1600" dirty="0">
                <a:latin typeface="Arial" panose="020B0604020202020204" pitchFamily="34" charset="0"/>
                <a:cs typeface="Arial" panose="020B0604020202020204" pitchFamily="34" charset="0"/>
              </a:rPr>
              <a:t>Gabro </a:t>
            </a:r>
          </a:p>
          <a:p>
            <a:pPr lvl="1">
              <a:lnSpc>
                <a:spcPct val="150000"/>
              </a:lnSpc>
            </a:pPr>
            <a:r>
              <a:rPr lang="en-US" sz="1600" dirty="0">
                <a:latin typeface="Arial" panose="020B0604020202020204" pitchFamily="34" charset="0"/>
                <a:cs typeface="Arial" panose="020B0604020202020204" pitchFamily="34" charset="0"/>
              </a:rPr>
              <a:t>Diorita</a:t>
            </a:r>
          </a:p>
          <a:p>
            <a:pPr lvl="1">
              <a:lnSpc>
                <a:spcPct val="150000"/>
              </a:lnSpc>
            </a:pPr>
            <a:r>
              <a:rPr lang="en-US" sz="1600" dirty="0">
                <a:latin typeface="Arial" panose="020B0604020202020204" pitchFamily="34" charset="0"/>
                <a:cs typeface="Arial" panose="020B0604020202020204" pitchFamily="34" charset="0"/>
              </a:rPr>
              <a:t>Granito</a:t>
            </a:r>
          </a:p>
          <a:p>
            <a:pPr marL="0" indent="0">
              <a:buNone/>
            </a:pPr>
            <a:endParaRPr lang="en-GB" dirty="0"/>
          </a:p>
        </p:txBody>
      </p:sp>
    </p:spTree>
    <p:extLst>
      <p:ext uri="{BB962C8B-B14F-4D97-AF65-F5344CB8AC3E}">
        <p14:creationId xmlns:p14="http://schemas.microsoft.com/office/powerpoint/2010/main" val="819325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Plutonitas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err="1">
                <a:latin typeface="Arial" panose="020B0604020202020204" pitchFamily="34" charset="0"/>
                <a:cs typeface="Arial" panose="020B0604020202020204" pitchFamily="34" charset="0"/>
              </a:rPr>
              <a:t>Dunit </a:t>
            </a:r>
          </a:p>
          <a:p>
            <a:pPr>
              <a:lnSpc>
                <a:spcPct val="150000"/>
              </a:lnSpc>
            </a:pPr>
            <a:r>
              <a:rPr lang="en-US" sz="1600" dirty="0">
                <a:latin typeface="Arial" panose="020B0604020202020204" pitchFamily="34" charset="0"/>
                <a:cs typeface="Arial" panose="020B0604020202020204" pitchFamily="34" charset="0"/>
              </a:rPr>
              <a:t>Roca del manto superior</a:t>
            </a:r>
          </a:p>
          <a:p>
            <a:pPr>
              <a:lnSpc>
                <a:spcPct val="150000"/>
              </a:lnSpc>
            </a:pPr>
            <a:r>
              <a:rPr lang="en-US" sz="1600" dirty="0">
                <a:latin typeface="Arial" panose="020B0604020202020204" pitchFamily="34" charset="0"/>
                <a:cs typeface="Arial" panose="020B0604020202020204" pitchFamily="34" charset="0"/>
              </a:rPr>
              <a:t>Composición </a:t>
            </a:r>
          </a:p>
          <a:p>
            <a:pPr lvl="1">
              <a:lnSpc>
                <a:spcPct val="150000"/>
              </a:lnSpc>
            </a:pPr>
            <a:r>
              <a:rPr lang="en-US" sz="1600" dirty="0" err="1">
                <a:latin typeface="Arial" panose="020B0604020202020204" pitchFamily="34" charset="0"/>
                <a:cs typeface="Arial" panose="020B0604020202020204" pitchFamily="34" charset="0"/>
              </a:rPr>
              <a:t>Compuesto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 al menos un 90 % en peso</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del mineral olivino</a:t>
            </a:r>
            <a:endParaRPr lang="en-GB" sz="1600"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43F3DE2F-666A-46D4-B1D2-060E2945D3C2}"/>
              </a:ext>
            </a:extLst>
          </p:cNvPr>
          <p:cNvPicPr>
            <a:picLocks noChangeAspect="1"/>
          </p:cNvPicPr>
          <p:nvPr/>
        </p:nvPicPr>
        <p:blipFill>
          <a:blip r:embed="rId3"/>
          <a:stretch>
            <a:fillRect/>
          </a:stretch>
        </p:blipFill>
        <p:spPr>
          <a:xfrm>
            <a:off x="5175522" y="3068877"/>
            <a:ext cx="3824428" cy="3057286"/>
          </a:xfrm>
          <a:prstGeom prst="rect">
            <a:avLst/>
          </a:prstGeom>
        </p:spPr>
      </p:pic>
    </p:spTree>
    <p:extLst>
      <p:ext uri="{BB962C8B-B14F-4D97-AF65-F5344CB8AC3E}">
        <p14:creationId xmlns:p14="http://schemas.microsoft.com/office/powerpoint/2010/main" val="767823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Plutonitas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0" y="1600200"/>
            <a:ext cx="8686800" cy="4525963"/>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Gabro</a:t>
            </a:r>
          </a:p>
          <a:p>
            <a:pPr>
              <a:lnSpc>
                <a:spcPct val="150000"/>
              </a:lnSpc>
            </a:pPr>
            <a:r>
              <a:rPr lang="en-US" sz="1600" dirty="0">
                <a:latin typeface="Arial" panose="020B0604020202020204" pitchFamily="34" charset="0"/>
                <a:cs typeface="Arial" panose="020B0604020202020204" pitchFamily="34" charset="0"/>
              </a:rPr>
              <a:t>Roca de la corteza terrestre inferior</a:t>
            </a:r>
          </a:p>
          <a:p>
            <a:pPr>
              <a:lnSpc>
                <a:spcPct val="150000"/>
              </a:lnSpc>
            </a:pPr>
            <a:r>
              <a:rPr lang="en-US" sz="1600" dirty="0">
                <a:latin typeface="Arial" panose="020B0604020202020204" pitchFamily="34" charset="0"/>
                <a:cs typeface="Arial" panose="020B0604020202020204" pitchFamily="34" charset="0"/>
              </a:rPr>
              <a:t>Pertenece a las </a:t>
            </a:r>
            <a:r>
              <a:rPr lang="en-US" sz="1600" dirty="0" err="1">
                <a:latin typeface="Arial" panose="020B0604020202020204" pitchFamily="34" charset="0"/>
                <a:cs typeface="Arial" panose="020B0604020202020204" pitchFamily="34" charset="0"/>
              </a:rPr>
              <a:t>pluntonitas</a:t>
            </a:r>
            <a:r>
              <a:rPr lang="en-US" sz="1600" dirty="0">
                <a:latin typeface="Arial" panose="020B0604020202020204" pitchFamily="34" charset="0"/>
                <a:cs typeface="Arial" panose="020B0604020202020204" pitchFamily="34" charset="0"/>
              </a:rPr>
              <a:t> básicas - &lt; 50 % en peso SiO2</a:t>
            </a:r>
          </a:p>
          <a:p>
            <a:pPr>
              <a:lnSpc>
                <a:spcPct val="150000"/>
              </a:lnSpc>
            </a:pPr>
            <a:r>
              <a:rPr lang="en-US" sz="1600" dirty="0">
                <a:latin typeface="Arial" panose="020B0604020202020204" pitchFamily="34" charset="0"/>
                <a:cs typeface="Arial" panose="020B0604020202020204" pitchFamily="34" charset="0"/>
              </a:rPr>
              <a:t>Composición </a:t>
            </a:r>
          </a:p>
          <a:p>
            <a:pPr lvl="1">
              <a:lnSpc>
                <a:spcPct val="150000"/>
              </a:lnSpc>
            </a:pPr>
            <a:r>
              <a:rPr lang="en-US" sz="1600" dirty="0">
                <a:latin typeface="Arial" panose="020B0604020202020204" pitchFamily="34" charset="0"/>
                <a:cs typeface="Arial" panose="020B0604020202020204" pitchFamily="34" charset="0"/>
              </a:rPr>
              <a:t>Principalmente plagioclasa y minerales máficos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como piroxeno.</a:t>
            </a:r>
          </a:p>
          <a:p>
            <a:pPr>
              <a:lnSpc>
                <a:spcPct val="150000"/>
              </a:lnSpc>
            </a:pPr>
            <a:r>
              <a:rPr lang="es-ES" sz="1600" dirty="0">
                <a:latin typeface="Arial" panose="020B0604020202020204" pitchFamily="34" charset="0"/>
                <a:cs typeface="Arial" panose="020B0604020202020204" pitchFamily="34" charset="0"/>
              </a:rPr>
              <a:t>Si un </a:t>
            </a:r>
            <a:r>
              <a:rPr lang="es-ES" sz="1600" dirty="0">
                <a:solidFill>
                  <a:srgbClr val="FF0000"/>
                </a:solidFill>
                <a:latin typeface="Arial" panose="020B0604020202020204" pitchFamily="34" charset="0"/>
                <a:cs typeface="Arial" panose="020B0604020202020204" pitchFamily="34" charset="0"/>
              </a:rPr>
              <a:t>fundido</a:t>
            </a:r>
            <a:r>
              <a:rPr lang="es-ES" sz="1600" dirty="0">
                <a:latin typeface="Arial" panose="020B0604020202020204" pitchFamily="34" charset="0"/>
                <a:cs typeface="Arial" panose="020B0604020202020204" pitchFamily="34" charset="0"/>
              </a:rPr>
              <a:t> con esta composición </a:t>
            </a:r>
          </a:p>
          <a:p>
            <a:pPr marL="0" indent="0">
              <a:lnSpc>
                <a:spcPct val="150000"/>
              </a:lnSpc>
              <a:buNone/>
            </a:pPr>
            <a:r>
              <a:rPr lang="es-ES" sz="1600" dirty="0">
                <a:latin typeface="Arial" panose="020B0604020202020204" pitchFamily="34" charset="0"/>
                <a:cs typeface="Arial" panose="020B0604020202020204" pitchFamily="34" charset="0"/>
              </a:rPr>
              <a:t>golpea la superficie de la tierra, se forma un basalto.</a:t>
            </a: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D74C55B4-C4C2-44A6-94F0-4B89A4986D03}"/>
              </a:ext>
            </a:extLst>
          </p:cNvPr>
          <p:cNvPicPr>
            <a:picLocks noChangeAspect="1"/>
          </p:cNvPicPr>
          <p:nvPr/>
        </p:nvPicPr>
        <p:blipFill>
          <a:blip r:embed="rId3"/>
          <a:stretch>
            <a:fillRect/>
          </a:stretch>
        </p:blipFill>
        <p:spPr>
          <a:xfrm>
            <a:off x="5223353" y="3466584"/>
            <a:ext cx="3825379" cy="2774088"/>
          </a:xfrm>
          <a:prstGeom prst="rect">
            <a:avLst/>
          </a:prstGeom>
        </p:spPr>
      </p:pic>
    </p:spTree>
    <p:extLst>
      <p:ext uri="{BB962C8B-B14F-4D97-AF65-F5344CB8AC3E}">
        <p14:creationId xmlns:p14="http://schemas.microsoft.com/office/powerpoint/2010/main" val="481535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normAutofit/>
          </a:bodyPr>
          <a:lstStyle/>
          <a:p>
            <a:r>
              <a:rPr lang="en-US" dirty="0" err="1">
                <a:latin typeface="Arial" panose="020B0604020202020204" pitchFamily="34" charset="0"/>
                <a:cs typeface="Arial" panose="020B0604020202020204" pitchFamily="34" charset="0"/>
              </a:rPr>
              <a:t>Plutonitas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36056" y="1600200"/>
            <a:ext cx="8550744" cy="4525963"/>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Diorita</a:t>
            </a:r>
          </a:p>
          <a:p>
            <a:pPr>
              <a:lnSpc>
                <a:spcPct val="150000"/>
              </a:lnSpc>
            </a:pPr>
            <a:r>
              <a:rPr lang="en-US" sz="1600" dirty="0">
                <a:latin typeface="Arial" panose="020B0604020202020204" pitchFamily="34" charset="0"/>
                <a:cs typeface="Arial" panose="020B0604020202020204" pitchFamily="34" charset="0"/>
              </a:rPr>
              <a:t>Pertenece a las </a:t>
            </a:r>
            <a:r>
              <a:rPr lang="en-US" sz="1600" dirty="0" err="1">
                <a:latin typeface="Arial" panose="020B0604020202020204" pitchFamily="34" charset="0"/>
                <a:cs typeface="Arial" panose="020B0604020202020204" pitchFamily="34" charset="0"/>
              </a:rPr>
              <a:t>plutonitas</a:t>
            </a:r>
            <a:r>
              <a:rPr lang="en-US" sz="1600" dirty="0">
                <a:latin typeface="Arial" panose="020B0604020202020204" pitchFamily="34" charset="0"/>
                <a:cs typeface="Arial" panose="020B0604020202020204" pitchFamily="34" charset="0"/>
              </a:rPr>
              <a:t> intermedias </a:t>
            </a:r>
          </a:p>
          <a:p>
            <a:pPr lvl="1">
              <a:lnSpc>
                <a:spcPct val="150000"/>
              </a:lnSpc>
            </a:pPr>
            <a:r>
              <a:rPr lang="en-US" sz="1600" dirty="0">
                <a:latin typeface="Arial" panose="020B0604020202020204" pitchFamily="34" charset="0"/>
                <a:cs typeface="Arial" panose="020B0604020202020204" pitchFamily="34" charset="0"/>
              </a:rPr>
              <a:t>Contenido de SiO2 entre el 50 y el 65 % en peso</a:t>
            </a:r>
          </a:p>
          <a:p>
            <a:pPr>
              <a:lnSpc>
                <a:spcPct val="150000"/>
              </a:lnSpc>
            </a:pPr>
            <a:r>
              <a:rPr lang="en-US" sz="1600" dirty="0">
                <a:latin typeface="Arial" panose="020B0604020202020204" pitchFamily="34" charset="0"/>
                <a:cs typeface="Arial" panose="020B0604020202020204" pitchFamily="34" charset="0"/>
              </a:rPr>
              <a:t>Composición </a:t>
            </a:r>
          </a:p>
          <a:p>
            <a:pPr lvl="1">
              <a:lnSpc>
                <a:spcPct val="150000"/>
              </a:lnSpc>
            </a:pPr>
            <a:r>
              <a:rPr lang="en-US" sz="1600" dirty="0">
                <a:latin typeface="Arial" panose="020B0604020202020204" pitchFamily="34" charset="0"/>
                <a:cs typeface="Arial" panose="020B0604020202020204" pitchFamily="34" charset="0"/>
              </a:rPr>
              <a:t>Principalmente plagioclasa y anfíboles</a:t>
            </a:r>
          </a:p>
          <a:p>
            <a:pPr lvl="1">
              <a:lnSpc>
                <a:spcPct val="150000"/>
              </a:lnSpc>
            </a:pPr>
            <a:r>
              <a:rPr lang="en-US" sz="1600" dirty="0">
                <a:latin typeface="Arial" panose="020B0604020202020204" pitchFamily="34" charset="0"/>
                <a:cs typeface="Arial" panose="020B0604020202020204" pitchFamily="34" charset="0"/>
              </a:rPr>
              <a:t>Los componentes auxiliares pueden incluir piroxenos,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clorito, pequeñas cantidades de cuarzo</a:t>
            </a:r>
          </a:p>
          <a:p>
            <a:pPr>
              <a:lnSpc>
                <a:spcPct val="150000"/>
              </a:lnSpc>
            </a:pPr>
            <a:r>
              <a:rPr lang="en-US" sz="1600" dirty="0">
                <a:latin typeface="Arial" panose="020B0604020202020204" pitchFamily="34" charset="0"/>
                <a:cs typeface="Arial" panose="020B0604020202020204" pitchFamily="34" charset="0"/>
              </a:rPr>
              <a:t>A menudo más brillante que Gabbro</a:t>
            </a:r>
          </a:p>
          <a:p>
            <a:pPr>
              <a:lnSpc>
                <a:spcPct val="150000"/>
              </a:lnSpc>
            </a:pPr>
            <a:r>
              <a:rPr lang="en-US" sz="1600" dirty="0">
                <a:latin typeface="Arial" panose="020B0604020202020204" pitchFamily="34" charset="0"/>
                <a:cs typeface="Arial" panose="020B0604020202020204" pitchFamily="34" charset="0"/>
              </a:rPr>
              <a:t>Si un </a:t>
            </a:r>
            <a:r>
              <a:rPr lang="en-US" sz="1600" dirty="0">
                <a:solidFill>
                  <a:srgbClr val="FF0000"/>
                </a:solidFill>
                <a:latin typeface="Arial" panose="020B0604020202020204" pitchFamily="34" charset="0"/>
                <a:cs typeface="Arial" panose="020B0604020202020204" pitchFamily="34" charset="0"/>
              </a:rPr>
              <a:t>derretimiento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diorítico</a:t>
            </a:r>
            <a:r>
              <a:rPr lang="en-US" sz="1600" dirty="0">
                <a:latin typeface="Arial" panose="020B0604020202020204" pitchFamily="34" charset="0"/>
                <a:cs typeface="Arial" panose="020B0604020202020204" pitchFamily="34" charset="0"/>
              </a:rPr>
              <a:t> golpea la superficie de la tierra,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se forma una andesita.</a:t>
            </a:r>
            <a:endParaRPr lang="en-GB" sz="1600"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CEE390B0-6AFF-44D1-9FBB-C91EEA11719F}"/>
              </a:ext>
            </a:extLst>
          </p:cNvPr>
          <p:cNvPicPr>
            <a:picLocks noChangeAspect="1"/>
          </p:cNvPicPr>
          <p:nvPr/>
        </p:nvPicPr>
        <p:blipFill>
          <a:blip r:embed="rId3"/>
          <a:stretch>
            <a:fillRect/>
          </a:stretch>
        </p:blipFill>
        <p:spPr>
          <a:xfrm>
            <a:off x="5949863" y="3668625"/>
            <a:ext cx="3058081" cy="2499439"/>
          </a:xfrm>
          <a:prstGeom prst="rect">
            <a:avLst/>
          </a:prstGeom>
        </p:spPr>
      </p:pic>
    </p:spTree>
    <p:extLst>
      <p:ext uri="{BB962C8B-B14F-4D97-AF65-F5344CB8AC3E}">
        <p14:creationId xmlns:p14="http://schemas.microsoft.com/office/powerpoint/2010/main" val="1069593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3617" y="0"/>
            <a:ext cx="6707088" cy="1124744"/>
          </a:xfrm>
        </p:spPr>
        <p:txBody>
          <a:bodyPr/>
          <a:lstStyle/>
          <a:p>
            <a:r>
              <a:rPr lang="en-GB" dirty="0" err="1">
                <a:latin typeface="Arial" panose="020B0604020202020204" pitchFamily="34" charset="0"/>
                <a:cs typeface="Arial" panose="020B0604020202020204" pitchFamily="34" charset="0"/>
              </a:rPr>
              <a:t>Plutonitas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Granito</a:t>
            </a:r>
          </a:p>
          <a:p>
            <a:pPr>
              <a:lnSpc>
                <a:spcPct val="150000"/>
              </a:lnSpc>
            </a:pPr>
            <a:r>
              <a:rPr lang="en-US" sz="1600" dirty="0">
                <a:latin typeface="Arial" panose="020B0604020202020204" pitchFamily="34" charset="0"/>
                <a:cs typeface="Arial" panose="020B0604020202020204" pitchFamily="34" charset="0"/>
              </a:rPr>
              <a:t>Roca más frecuente en la corteza terrestre</a:t>
            </a:r>
          </a:p>
          <a:p>
            <a:pPr>
              <a:lnSpc>
                <a:spcPct val="150000"/>
              </a:lnSpc>
            </a:pPr>
            <a:r>
              <a:rPr lang="en-US" sz="1600" dirty="0">
                <a:latin typeface="Arial" panose="020B0604020202020204" pitchFamily="34" charset="0"/>
                <a:cs typeface="Arial" panose="020B0604020202020204" pitchFamily="34" charset="0"/>
              </a:rPr>
              <a:t>Pertenece a los </a:t>
            </a:r>
            <a:r>
              <a:rPr lang="en-US" sz="1600" dirty="0" err="1">
                <a:latin typeface="Arial" panose="020B0604020202020204" pitchFamily="34" charset="0"/>
                <a:cs typeface="Arial" panose="020B0604020202020204" pitchFamily="34" charset="0"/>
              </a:rPr>
              <a:t>plutonitos</a:t>
            </a:r>
            <a:r>
              <a:rPr lang="en-US" sz="1600" dirty="0">
                <a:latin typeface="Arial" panose="020B0604020202020204" pitchFamily="34" charset="0"/>
                <a:cs typeface="Arial" panose="020B0604020202020204" pitchFamily="34" charset="0"/>
              </a:rPr>
              <a:t> ácidos</a:t>
            </a:r>
          </a:p>
          <a:p>
            <a:pPr>
              <a:lnSpc>
                <a:spcPct val="150000"/>
              </a:lnSpc>
            </a:pPr>
            <a:r>
              <a:rPr lang="en-US" sz="1600" dirty="0">
                <a:latin typeface="Arial" panose="020B0604020202020204" pitchFamily="34" charset="0"/>
                <a:cs typeface="Arial" panose="020B0604020202020204" pitchFamily="34" charset="0"/>
              </a:rPr>
              <a:t>Muchas variedades diferentes </a:t>
            </a:r>
          </a:p>
          <a:p>
            <a:pPr>
              <a:lnSpc>
                <a:spcPct val="150000"/>
              </a:lnSpc>
            </a:pPr>
            <a:r>
              <a:rPr lang="en-US" sz="1600" dirty="0">
                <a:latin typeface="Arial" panose="020B0604020202020204" pitchFamily="34" charset="0"/>
                <a:cs typeface="Arial" panose="020B0604020202020204" pitchFamily="34" charset="0"/>
              </a:rPr>
              <a:t>Composición</a:t>
            </a:r>
          </a:p>
          <a:p>
            <a:pPr lvl="1">
              <a:lnSpc>
                <a:spcPct val="150000"/>
              </a:lnSpc>
            </a:pPr>
            <a:r>
              <a:rPr lang="en-US" sz="1600" dirty="0">
                <a:latin typeface="Arial" panose="020B0604020202020204" pitchFamily="34" charset="0"/>
                <a:cs typeface="Arial" panose="020B0604020202020204" pitchFamily="34" charset="0"/>
              </a:rPr>
              <a:t>Puede consistir en feldespato, cuarzo y plagioclasa en proporciones iguales</a:t>
            </a:r>
          </a:p>
          <a:p>
            <a:pPr lvl="1">
              <a:lnSpc>
                <a:spcPct val="150000"/>
              </a:lnSpc>
            </a:pPr>
            <a:r>
              <a:rPr lang="en-US" sz="1600" dirty="0">
                <a:latin typeface="Arial" panose="020B0604020202020204" pitchFamily="34" charset="0"/>
                <a:cs typeface="Arial" panose="020B0604020202020204" pitchFamily="34" charset="0"/>
              </a:rPr>
              <a:t>Proporción máfica en forma de biotita (mica) </a:t>
            </a:r>
          </a:p>
          <a:p>
            <a:pPr>
              <a:lnSpc>
                <a:spcPct val="150000"/>
              </a:lnSpc>
            </a:pPr>
            <a:r>
              <a:rPr lang="en-US" sz="1600" dirty="0">
                <a:latin typeface="Arial" panose="020B0604020202020204" pitchFamily="34" charset="0"/>
                <a:cs typeface="Arial" panose="020B0604020202020204" pitchFamily="34" charset="0"/>
              </a:rPr>
              <a:t> Si un fundido granítico golpea la superficie de la tierra, </a:t>
            </a:r>
          </a:p>
          <a:p>
            <a:pPr marL="0" indent="0">
              <a:lnSpc>
                <a:spcPct val="150000"/>
              </a:lnSpc>
              <a:buNone/>
            </a:pPr>
            <a:r>
              <a:rPr lang="en-US" sz="1600" dirty="0">
                <a:latin typeface="Arial" panose="020B0604020202020204" pitchFamily="34" charset="0"/>
                <a:cs typeface="Arial" panose="020B0604020202020204" pitchFamily="34" charset="0"/>
              </a:rPr>
              <a:t>       se forma una riolita.</a:t>
            </a:r>
            <a:endParaRPr lang="en-GB" sz="1600" dirty="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73FE2619-D6DE-44A1-ACA1-10CF78772F5E}"/>
              </a:ext>
            </a:extLst>
          </p:cNvPr>
          <p:cNvPicPr>
            <a:picLocks noChangeAspect="1"/>
          </p:cNvPicPr>
          <p:nvPr/>
        </p:nvPicPr>
        <p:blipFill>
          <a:blip r:embed="rId3"/>
          <a:stretch>
            <a:fillRect/>
          </a:stretch>
        </p:blipFill>
        <p:spPr>
          <a:xfrm>
            <a:off x="6313089" y="1651385"/>
            <a:ext cx="2633700" cy="2011854"/>
          </a:xfrm>
          <a:prstGeom prst="rect">
            <a:avLst/>
          </a:prstGeom>
        </p:spPr>
      </p:pic>
      <p:pic>
        <p:nvPicPr>
          <p:cNvPr id="5" name="Grafik 4">
            <a:extLst>
              <a:ext uri="{FF2B5EF4-FFF2-40B4-BE49-F238E27FC236}">
                <a16:creationId xmlns:a16="http://schemas.microsoft.com/office/drawing/2014/main" id="{D34F3D8F-5039-4117-9BED-A0303DFE77B2}"/>
              </a:ext>
            </a:extLst>
          </p:cNvPr>
          <p:cNvPicPr>
            <a:picLocks noChangeAspect="1"/>
          </p:cNvPicPr>
          <p:nvPr/>
        </p:nvPicPr>
        <p:blipFill>
          <a:blip r:embed="rId4"/>
          <a:stretch>
            <a:fillRect/>
          </a:stretch>
        </p:blipFill>
        <p:spPr>
          <a:xfrm>
            <a:off x="6477695" y="4138695"/>
            <a:ext cx="2469094" cy="1987468"/>
          </a:xfrm>
          <a:prstGeom prst="rect">
            <a:avLst/>
          </a:prstGeom>
        </p:spPr>
      </p:pic>
    </p:spTree>
    <p:extLst>
      <p:ext uri="{BB962C8B-B14F-4D97-AF65-F5344CB8AC3E}">
        <p14:creationId xmlns:p14="http://schemas.microsoft.com/office/powerpoint/2010/main" val="34040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Geología</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geología es la ciencia de la construcción, composición y estructura de la tierra, sus propiedades físicas y su historia evolutiva, así como los procesos que la moldearon y la siguen moldeando en la actualidad. Desviándose del significado real, la palabra también se utiliza para la estructura geológica, como la geología de los Alpes.</a:t>
            </a:r>
          </a:p>
        </p:txBody>
      </p:sp>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3">
            <a:extLst>
              <a:ext uri="{FF2B5EF4-FFF2-40B4-BE49-F238E27FC236}">
                <a16:creationId xmlns:a16="http://schemas.microsoft.com/office/drawing/2014/main" id="{687BAE05-5582-4730-9816-4BDA1975D52C}"/>
              </a:ext>
            </a:extLst>
          </p:cNvPr>
          <p:cNvPicPr>
            <a:picLocks noChangeAspect="1"/>
          </p:cNvPicPr>
          <p:nvPr/>
        </p:nvPicPr>
        <p:blipFill>
          <a:blip r:embed="rId3"/>
          <a:stretch>
            <a:fillRect/>
          </a:stretch>
        </p:blipFill>
        <p:spPr>
          <a:xfrm>
            <a:off x="4844021" y="1540041"/>
            <a:ext cx="4299979" cy="4525963"/>
          </a:xfrm>
          <a:prstGeom prst="rect">
            <a:avLst/>
          </a:prstGeom>
        </p:spPr>
      </p:pic>
      <p:sp>
        <p:nvSpPr>
          <p:cNvPr id="2" name="Titel 1"/>
          <p:cNvSpPr>
            <a:spLocks noGrp="1"/>
          </p:cNvSpPr>
          <p:nvPr>
            <p:ph type="title"/>
          </p:nvPr>
        </p:nvSpPr>
        <p:spPr/>
        <p:txBody>
          <a:bodyPr/>
          <a:lstStyle/>
          <a:p>
            <a:r>
              <a:rPr lang="en-GB" dirty="0" err="1">
                <a:latin typeface="Arial" panose="020B0604020202020204" pitchFamily="34" charset="0"/>
                <a:cs typeface="Arial" panose="020B0604020202020204" pitchFamily="34" charset="0"/>
              </a:rPr>
              <a:t>Plutonitas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540042"/>
            <a:ext cx="8229600" cy="4525963"/>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Clasificación de </a:t>
            </a:r>
            <a:r>
              <a:rPr lang="en-US" sz="1600" b="1" dirty="0" err="1">
                <a:latin typeface="Arial" panose="020B0604020202020204" pitchFamily="34" charset="0"/>
                <a:cs typeface="Arial" panose="020B0604020202020204" pitchFamily="34" charset="0"/>
              </a:rPr>
              <a:t>plutonitas </a:t>
            </a:r>
          </a:p>
          <a:p>
            <a:pPr marL="0" indent="0">
              <a:lnSpc>
                <a:spcPct val="150000"/>
              </a:lnSpc>
              <a:buNone/>
            </a:pPr>
            <a:r>
              <a:rPr lang="en-US" sz="1600" b="1" dirty="0">
                <a:latin typeface="Arial" panose="020B0604020202020204" pitchFamily="34" charset="0"/>
                <a:cs typeface="Arial" panose="020B0604020202020204" pitchFamily="34" charset="0"/>
              </a:rPr>
              <a:t>después de </a:t>
            </a:r>
            <a:r>
              <a:rPr lang="en-US" sz="1600" b="1" dirty="0" err="1">
                <a:latin typeface="Arial" panose="020B0604020202020204" pitchFamily="34" charset="0"/>
                <a:cs typeface="Arial" panose="020B0604020202020204" pitchFamily="34" charset="0"/>
              </a:rPr>
              <a:t>Streckeisen</a:t>
            </a:r>
            <a:r>
              <a:rPr lang="en-US" sz="1600" b="1" dirty="0">
                <a:latin typeface="Arial" panose="020B0604020202020204" pitchFamily="34" charset="0"/>
                <a:cs typeface="Arial" panose="020B0604020202020204" pitchFamily="34" charset="0"/>
              </a:rPr>
              <a:t>:</a:t>
            </a:r>
          </a:p>
          <a:p>
            <a:pPr marL="0" indent="0">
              <a:lnSpc>
                <a:spcPct val="150000"/>
              </a:lnSpc>
              <a:buNone/>
            </a:pPr>
            <a:r>
              <a:rPr lang="en-US" sz="1600" dirty="0">
                <a:latin typeface="Arial" panose="020B0604020202020204" pitchFamily="34" charset="0"/>
                <a:cs typeface="Arial" panose="020B0604020202020204" pitchFamily="34" charset="0"/>
              </a:rPr>
              <a:t>Sistema de clasificación común </a:t>
            </a:r>
          </a:p>
          <a:p>
            <a:pPr marL="0" indent="0">
              <a:lnSpc>
                <a:spcPct val="150000"/>
              </a:lnSpc>
              <a:buNone/>
            </a:pPr>
            <a:r>
              <a:rPr lang="en-US" sz="1600" dirty="0">
                <a:latin typeface="Arial" panose="020B0604020202020204" pitchFamily="34" charset="0"/>
                <a:cs typeface="Arial" panose="020B0604020202020204" pitchFamily="34" charset="0"/>
              </a:rPr>
              <a:t>Las rocas en base a su contenido mineral</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 = Feldespato alcalino</a:t>
            </a:r>
          </a:p>
          <a:p>
            <a:pPr marL="0" indent="0">
              <a:lnSpc>
                <a:spcPct val="150000"/>
              </a:lnSpc>
              <a:buNone/>
            </a:pPr>
            <a:r>
              <a:rPr lang="en-US" sz="1600" dirty="0">
                <a:latin typeface="Arial" panose="020B0604020202020204" pitchFamily="34" charset="0"/>
                <a:cs typeface="Arial" panose="020B0604020202020204" pitchFamily="34" charset="0"/>
              </a:rPr>
              <a:t>P = Plagioclasa</a:t>
            </a:r>
          </a:p>
          <a:p>
            <a:pPr marL="0" indent="0">
              <a:lnSpc>
                <a:spcPct val="150000"/>
              </a:lnSpc>
              <a:buNone/>
            </a:pPr>
            <a:r>
              <a:rPr lang="en-US" sz="1600" dirty="0">
                <a:latin typeface="Arial" panose="020B0604020202020204" pitchFamily="34" charset="0"/>
                <a:cs typeface="Arial" panose="020B0604020202020204" pitchFamily="34" charset="0"/>
              </a:rPr>
              <a:t>Q = Cuarzo</a:t>
            </a:r>
          </a:p>
          <a:p>
            <a:pPr marL="0" indent="0">
              <a:lnSpc>
                <a:spcPct val="150000"/>
              </a:lnSpc>
              <a:buNone/>
            </a:pPr>
            <a:r>
              <a:rPr lang="en-US" sz="1600" dirty="0">
                <a:latin typeface="Arial" panose="020B0604020202020204" pitchFamily="34" charset="0"/>
                <a:cs typeface="Arial" panose="020B0604020202020204" pitchFamily="34" charset="0"/>
              </a:rPr>
              <a:t>F = </a:t>
            </a:r>
            <a:r>
              <a:rPr lang="en-US" sz="1600" dirty="0" err="1">
                <a:latin typeface="Arial" panose="020B0604020202020204" pitchFamily="34" charset="0"/>
                <a:cs typeface="Arial" panose="020B0604020202020204" pitchFamily="34" charset="0"/>
              </a:rPr>
              <a:t>Foid</a:t>
            </a:r>
            <a:endParaRPr lang="en-GB" sz="1600" dirty="0">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ED7921A5-DD06-4232-8B24-59F7FAE31BC2}"/>
              </a:ext>
            </a:extLst>
          </p:cNvPr>
          <p:cNvSpPr/>
          <p:nvPr/>
        </p:nvSpPr>
        <p:spPr>
          <a:xfrm>
            <a:off x="3156559" y="4588677"/>
            <a:ext cx="2406413" cy="1477328"/>
          </a:xfrm>
          <a:prstGeom prst="rect">
            <a:avLst/>
          </a:prstGeom>
          <a:solidFill>
            <a:schemeClr val="accent6">
              <a:lumMod val="75000"/>
            </a:schemeClr>
          </a:solidFill>
        </p:spPr>
        <p:txBody>
          <a:bodyPr wrap="square">
            <a:spAutoFit/>
          </a:bodyPr>
          <a:lstStyle/>
          <a:p>
            <a:r>
              <a:rPr lang="de-DE" dirty="0" err="1"/>
              <a:t>Ejemplo</a:t>
            </a:r>
            <a:r>
              <a:rPr lang="de-DE" dirty="0"/>
              <a:t>:</a:t>
            </a:r>
          </a:p>
          <a:p>
            <a:r>
              <a:rPr lang="de-DE" dirty="0"/>
              <a:t>40% </a:t>
            </a:r>
            <a:r>
              <a:rPr lang="de-DE" dirty="0" err="1"/>
              <a:t>Cuarzo</a:t>
            </a:r>
            <a:endParaRPr lang="de-DE" dirty="0"/>
          </a:p>
          <a:p>
            <a:r>
              <a:rPr lang="de-DE" dirty="0"/>
              <a:t>45% </a:t>
            </a:r>
            <a:r>
              <a:rPr lang="de-DE" dirty="0" err="1"/>
              <a:t>Fieltros</a:t>
            </a:r>
            <a:r>
              <a:rPr lang="de-DE" dirty="0"/>
              <a:t> alcalinos</a:t>
            </a:r>
          </a:p>
          <a:p>
            <a:r>
              <a:rPr lang="de-DE" dirty="0"/>
              <a:t>15% </a:t>
            </a:r>
            <a:r>
              <a:rPr lang="de-DE" dirty="0" err="1"/>
              <a:t>plagioclasa</a:t>
            </a:r>
            <a:endParaRPr lang="de-DE" dirty="0"/>
          </a:p>
          <a:p>
            <a:r>
              <a:rPr lang="de-DE" dirty="0"/>
              <a:t>→ Granito</a:t>
            </a:r>
          </a:p>
        </p:txBody>
      </p:sp>
      <p:cxnSp>
        <p:nvCxnSpPr>
          <p:cNvPr id="9" name="Gerader Verbinder 8">
            <a:extLst>
              <a:ext uri="{FF2B5EF4-FFF2-40B4-BE49-F238E27FC236}">
                <a16:creationId xmlns:a16="http://schemas.microsoft.com/office/drawing/2014/main" id="{FE24349A-0F4A-4D6F-95F8-13EAC2E4420A}"/>
              </a:ext>
            </a:extLst>
          </p:cNvPr>
          <p:cNvCxnSpPr>
            <a:cxnSpLocks/>
          </p:cNvCxnSpPr>
          <p:nvPr/>
        </p:nvCxnSpPr>
        <p:spPr>
          <a:xfrm flipH="1">
            <a:off x="6122504" y="2059388"/>
            <a:ext cx="1001864" cy="1743634"/>
          </a:xfrm>
          <a:prstGeom prst="line">
            <a:avLst/>
          </a:prstGeom>
        </p:spPr>
        <p:style>
          <a:lnRef idx="2">
            <a:schemeClr val="accent6"/>
          </a:lnRef>
          <a:fillRef idx="0">
            <a:schemeClr val="accent6"/>
          </a:fillRef>
          <a:effectRef idx="1">
            <a:schemeClr val="accent6"/>
          </a:effectRef>
          <a:fontRef idx="minor">
            <a:schemeClr val="tx1"/>
          </a:fontRef>
        </p:style>
      </p:cxnSp>
      <p:cxnSp>
        <p:nvCxnSpPr>
          <p:cNvPr id="12" name="Gerader Verbinder 11">
            <a:extLst>
              <a:ext uri="{FF2B5EF4-FFF2-40B4-BE49-F238E27FC236}">
                <a16:creationId xmlns:a16="http://schemas.microsoft.com/office/drawing/2014/main" id="{CC6DF57C-DB0A-42FD-A102-0378B98E41CA}"/>
              </a:ext>
            </a:extLst>
          </p:cNvPr>
          <p:cNvCxnSpPr/>
          <p:nvPr/>
        </p:nvCxnSpPr>
        <p:spPr>
          <a:xfrm>
            <a:off x="6353092" y="2931205"/>
            <a:ext cx="1296063"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Gerader Verbinder 13">
            <a:extLst>
              <a:ext uri="{FF2B5EF4-FFF2-40B4-BE49-F238E27FC236}">
                <a16:creationId xmlns:a16="http://schemas.microsoft.com/office/drawing/2014/main" id="{E488EBFF-6574-4B1E-8B12-F33E5874786D}"/>
              </a:ext>
            </a:extLst>
          </p:cNvPr>
          <p:cNvCxnSpPr>
            <a:cxnSpLocks/>
          </p:cNvCxnSpPr>
          <p:nvPr/>
        </p:nvCxnSpPr>
        <p:spPr>
          <a:xfrm>
            <a:off x="6492240" y="2687541"/>
            <a:ext cx="632128" cy="1115481"/>
          </a:xfrm>
          <a:prstGeom prst="line">
            <a:avLst/>
          </a:prstGeom>
        </p:spPr>
        <p:style>
          <a:lnRef idx="2">
            <a:schemeClr val="accent6"/>
          </a:lnRef>
          <a:fillRef idx="0">
            <a:schemeClr val="accent6"/>
          </a:fillRef>
          <a:effectRef idx="1">
            <a:schemeClr val="accent6"/>
          </a:effectRef>
          <a:fontRef idx="minor">
            <a:schemeClr val="tx1"/>
          </a:fontRef>
        </p:style>
      </p:cxnSp>
      <p:sp>
        <p:nvSpPr>
          <p:cNvPr id="16" name="Ellipse 15">
            <a:extLst>
              <a:ext uri="{FF2B5EF4-FFF2-40B4-BE49-F238E27FC236}">
                <a16:creationId xmlns:a16="http://schemas.microsoft.com/office/drawing/2014/main" id="{AABE3629-B384-44DE-9B44-99B4BEF9678A}"/>
              </a:ext>
            </a:extLst>
          </p:cNvPr>
          <p:cNvSpPr/>
          <p:nvPr/>
        </p:nvSpPr>
        <p:spPr>
          <a:xfrm>
            <a:off x="6587436" y="2895205"/>
            <a:ext cx="72000" cy="72000"/>
          </a:xfrm>
          <a:prstGeom prst="ellipse">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5658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Rocas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Sedimentos</a:t>
            </a:r>
          </a:p>
          <a:p>
            <a:pPr marL="0" indent="0">
              <a:lnSpc>
                <a:spcPct val="150000"/>
              </a:lnSpc>
              <a:buNone/>
            </a:pPr>
            <a:r>
              <a:rPr lang="en-US" sz="1600" dirty="0">
                <a:latin typeface="Arial" panose="020B0604020202020204" pitchFamily="34" charset="0"/>
                <a:cs typeface="Arial" panose="020B0604020202020204" pitchFamily="34" charset="0"/>
              </a:rPr>
              <a:t>También llamadas rocas sedimentarias o estratificadas, se forman a partir de los productos erosionados del continente, que se depositaron después de la erosión y el transporte.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Diferenciación:</a:t>
            </a:r>
          </a:p>
          <a:p>
            <a:pPr marL="0" indent="0">
              <a:lnSpc>
                <a:spcPct val="150000"/>
              </a:lnSpc>
              <a:buNone/>
            </a:pPr>
            <a:r>
              <a:rPr lang="en-US" sz="1600" dirty="0">
                <a:latin typeface="Arial" panose="020B0604020202020204" pitchFamily="34" charset="0"/>
                <a:cs typeface="Arial" panose="020B0604020202020204" pitchFamily="34" charset="0"/>
              </a:rPr>
              <a:t>Sedimentos </a:t>
            </a:r>
          </a:p>
          <a:p>
            <a:pPr lvl="1">
              <a:lnSpc>
                <a:spcPct val="150000"/>
              </a:lnSpc>
            </a:pPr>
            <a:r>
              <a:rPr lang="en-US" sz="1600" dirty="0">
                <a:latin typeface="Arial" panose="020B0604020202020204" pitchFamily="34" charset="0"/>
                <a:cs typeface="Arial" panose="020B0604020202020204" pitchFamily="34" charset="0"/>
              </a:rPr>
              <a:t>No están solidificados → sedimentos sueltos</a:t>
            </a:r>
          </a:p>
          <a:p>
            <a:pPr marL="0" indent="0">
              <a:lnSpc>
                <a:spcPct val="150000"/>
              </a:lnSpc>
              <a:buNone/>
            </a:pPr>
            <a:r>
              <a:rPr lang="en-US" sz="1600" dirty="0">
                <a:latin typeface="Arial" panose="020B0604020202020204" pitchFamily="34" charset="0"/>
                <a:cs typeface="Arial" panose="020B0604020202020204" pitchFamily="34" charset="0"/>
              </a:rPr>
              <a:t>Rocas sedimentarias</a:t>
            </a:r>
          </a:p>
          <a:p>
            <a:pPr lvl="1">
              <a:lnSpc>
                <a:spcPct val="150000"/>
              </a:lnSpc>
            </a:pPr>
            <a:r>
              <a:rPr lang="en-US" sz="1600" dirty="0">
                <a:latin typeface="Arial" panose="020B0604020202020204" pitchFamily="34" charset="0"/>
                <a:cs typeface="Arial" panose="020B0604020202020204" pitchFamily="34" charset="0"/>
              </a:rPr>
              <a:t>Se solidifican</a:t>
            </a:r>
            <a:endParaRPr lang="en-GB" dirty="0"/>
          </a:p>
        </p:txBody>
      </p:sp>
    </p:spTree>
    <p:extLst>
      <p:ext uri="{BB962C8B-B14F-4D97-AF65-F5344CB8AC3E}">
        <p14:creationId xmlns:p14="http://schemas.microsoft.com/office/powerpoint/2010/main" val="317045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BD588-C40E-4FCC-9DF6-334171700871}"/>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Rocas</a:t>
            </a:r>
          </a:p>
        </p:txBody>
      </p:sp>
      <p:sp>
        <p:nvSpPr>
          <p:cNvPr id="3" name="Inhaltsplatzhalter 2">
            <a:extLst>
              <a:ext uri="{FF2B5EF4-FFF2-40B4-BE49-F238E27FC236}">
                <a16:creationId xmlns:a16="http://schemas.microsoft.com/office/drawing/2014/main" id="{C00E257C-C274-402D-B94D-6C76AD1DFAFE}"/>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Sedimentos</a:t>
            </a:r>
          </a:p>
          <a:p>
            <a:pPr marL="0" indent="0">
              <a:lnSpc>
                <a:spcPct val="150000"/>
              </a:lnSpc>
              <a:buNone/>
            </a:pPr>
            <a:endParaRPr lang="en-US" sz="1600" b="1"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Sedimentos físicos</a:t>
            </a:r>
          </a:p>
          <a:p>
            <a:pPr lvl="1">
              <a:lnSpc>
                <a:spcPct val="150000"/>
              </a:lnSpc>
            </a:pPr>
            <a:r>
              <a:rPr lang="en-US" sz="1600" dirty="0">
                <a:latin typeface="Arial" panose="020B0604020202020204" pitchFamily="34" charset="0"/>
                <a:cs typeface="Arial" panose="020B0604020202020204" pitchFamily="34" charset="0"/>
              </a:rPr>
              <a:t>Material sólido transportado y depositado por el viento, el agua o el hielo. Ejemplos: Arena, grava, arcilla </a:t>
            </a:r>
          </a:p>
          <a:p>
            <a:pPr>
              <a:lnSpc>
                <a:spcPct val="150000"/>
              </a:lnSpc>
            </a:pPr>
            <a:r>
              <a:rPr lang="en-US" sz="1600" dirty="0">
                <a:latin typeface="Arial" panose="020B0604020202020204" pitchFamily="34" charset="0"/>
                <a:cs typeface="Arial" panose="020B0604020202020204" pitchFamily="34" charset="0"/>
              </a:rPr>
              <a:t>Sedimentos químicos</a:t>
            </a:r>
          </a:p>
          <a:p>
            <a:pPr lvl="1">
              <a:lnSpc>
                <a:spcPct val="150000"/>
              </a:lnSpc>
            </a:pPr>
            <a:r>
              <a:rPr lang="en-US" sz="1600" dirty="0">
                <a:latin typeface="Arial" panose="020B0604020202020204" pitchFamily="34" charset="0"/>
                <a:cs typeface="Arial" panose="020B0604020202020204" pitchFamily="34" charset="0"/>
              </a:rPr>
              <a:t>Los sedimentos también pueden precipitarse químicamente a partir de una solución. Ejemplos: Sales y y yeso</a:t>
            </a:r>
          </a:p>
          <a:p>
            <a:pPr>
              <a:lnSpc>
                <a:spcPct val="150000"/>
              </a:lnSpc>
            </a:pPr>
            <a:r>
              <a:rPr lang="en-US" sz="1600" dirty="0">
                <a:latin typeface="Arial" panose="020B0604020202020204" pitchFamily="34" charset="0"/>
                <a:cs typeface="Arial" panose="020B0604020202020204" pitchFamily="34" charset="0"/>
              </a:rPr>
              <a:t>Sedimentos biogénicos</a:t>
            </a:r>
          </a:p>
          <a:p>
            <a:pPr lvl="1">
              <a:lnSpc>
                <a:spcPct val="150000"/>
              </a:lnSpc>
            </a:pPr>
            <a:r>
              <a:rPr lang="en-US" sz="1600" dirty="0">
                <a:latin typeface="Arial" panose="020B0604020202020204" pitchFamily="34" charset="0"/>
                <a:cs typeface="Arial" panose="020B0604020202020204" pitchFamily="34" charset="0"/>
              </a:rPr>
              <a:t>Depósitos formados por organismos o por restos de organismos. Ejemplos: Conchas, arrecifes de coral</a:t>
            </a:r>
          </a:p>
          <a:p>
            <a:pPr marL="0" indent="0">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583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Sedimentos</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fontScale="92500"/>
          </a:bodyPr>
          <a:lstStyle/>
          <a:p>
            <a:pPr marL="0" indent="0">
              <a:lnSpc>
                <a:spcPct val="160000"/>
              </a:lnSpc>
              <a:buNone/>
            </a:pPr>
            <a:r>
              <a:rPr lang="en-US" sz="1600" b="1" dirty="0">
                <a:latin typeface="Arial" panose="020B0604020202020204" pitchFamily="34" charset="0"/>
                <a:cs typeface="Arial" panose="020B0604020202020204" pitchFamily="34" charset="0"/>
              </a:rPr>
              <a:t>Rocas sedimentarias</a:t>
            </a:r>
          </a:p>
          <a:p>
            <a:pPr marL="0" indent="0">
              <a:lnSpc>
                <a:spcPct val="160000"/>
              </a:lnSpc>
              <a:buNone/>
            </a:pPr>
            <a:r>
              <a:rPr lang="en-US" sz="1600" dirty="0">
                <a:latin typeface="Arial" panose="020B0604020202020204" pitchFamily="34" charset="0"/>
                <a:cs typeface="Arial" panose="020B0604020202020204" pitchFamily="34" charset="0"/>
              </a:rPr>
              <a:t>Consiste en sedimentos solidificados o "cementados" por compactación. Los procesos de solidificación pueden tener lugar en períodos de semanas y meses hasta millones de años. </a:t>
            </a:r>
          </a:p>
          <a:p>
            <a:pPr marL="0" indent="0">
              <a:lnSpc>
                <a:spcPct val="160000"/>
              </a:lnSpc>
              <a:buNone/>
            </a:pPr>
            <a:r>
              <a:rPr lang="en-US" sz="1600" dirty="0">
                <a:latin typeface="Arial" panose="020B0604020202020204" pitchFamily="34" charset="0"/>
                <a:cs typeface="Arial" panose="020B0604020202020204" pitchFamily="34" charset="0"/>
              </a:rPr>
              <a:t>Tipos básicos de rocas sedimentarias: </a:t>
            </a:r>
          </a:p>
          <a:p>
            <a:pPr>
              <a:lnSpc>
                <a:spcPct val="160000"/>
              </a:lnSpc>
            </a:pPr>
            <a:r>
              <a:rPr lang="en-US" sz="1600" dirty="0" err="1">
                <a:latin typeface="Arial" panose="020B0604020202020204" pitchFamily="34" charset="0"/>
                <a:cs typeface="Arial" panose="020B0604020202020204" pitchFamily="34" charset="0"/>
              </a:rPr>
              <a:t>Siliciclásticos</a:t>
            </a:r>
            <a:endParaRPr lang="en-US" sz="1600" dirty="0">
              <a:latin typeface="Arial" panose="020B0604020202020204" pitchFamily="34" charset="0"/>
              <a:cs typeface="Arial" panose="020B0604020202020204" pitchFamily="34" charset="0"/>
            </a:endParaRPr>
          </a:p>
          <a:p>
            <a:pPr>
              <a:lnSpc>
                <a:spcPct val="160000"/>
              </a:lnSpc>
            </a:pPr>
            <a:r>
              <a:rPr lang="en-US" sz="1600" dirty="0">
                <a:latin typeface="Arial" panose="020B0604020202020204" pitchFamily="34" charset="0"/>
                <a:cs typeface="Arial" panose="020B0604020202020204" pitchFamily="34" charset="0"/>
              </a:rPr>
              <a:t>Rocas de carbonato</a:t>
            </a:r>
          </a:p>
          <a:p>
            <a:pPr>
              <a:lnSpc>
                <a:spcPct val="160000"/>
              </a:lnSpc>
            </a:pPr>
            <a:r>
              <a:rPr lang="en-US" sz="1600" dirty="0">
                <a:latin typeface="Arial" panose="020B0604020202020204" pitchFamily="34" charset="0"/>
                <a:cs typeface="Arial" panose="020B0604020202020204" pitchFamily="34" charset="0"/>
              </a:rPr>
              <a:t>Rocas salinas (Evaporita)</a:t>
            </a:r>
          </a:p>
          <a:p>
            <a:pPr>
              <a:lnSpc>
                <a:spcPct val="160000"/>
              </a:lnSpc>
            </a:pPr>
            <a:r>
              <a:rPr lang="en-US" sz="1600" dirty="0">
                <a:latin typeface="Arial" panose="020B0604020202020204" pitchFamily="34" charset="0"/>
                <a:cs typeface="Arial" panose="020B0604020202020204" pitchFamily="34" charset="0"/>
              </a:rPr>
              <a:t>Rocas silíceas</a:t>
            </a:r>
          </a:p>
          <a:p>
            <a:pPr>
              <a:lnSpc>
                <a:spcPct val="160000"/>
              </a:lnSpc>
            </a:pPr>
            <a:r>
              <a:rPr lang="en-US" sz="1600" dirty="0">
                <a:latin typeface="Arial" panose="020B0604020202020204" pitchFamily="34" charset="0"/>
                <a:cs typeface="Arial" panose="020B0604020202020204" pitchFamily="34" charset="0"/>
              </a:rPr>
              <a:t>Depósitos de mineral en sedimentos</a:t>
            </a:r>
          </a:p>
          <a:p>
            <a:pPr>
              <a:lnSpc>
                <a:spcPct val="160000"/>
              </a:lnSpc>
            </a:pPr>
            <a:r>
              <a:rPr lang="en-US" sz="1600" dirty="0">
                <a:latin typeface="Arial" panose="020B0604020202020204" pitchFamily="34" charset="0"/>
                <a:cs typeface="Arial" panose="020B0604020202020204" pitchFamily="34" charset="0"/>
              </a:rPr>
              <a:t>Turba y carbón</a:t>
            </a:r>
          </a:p>
          <a:p>
            <a:pPr>
              <a:lnSpc>
                <a:spcPct val="160000"/>
              </a:lnSpc>
            </a:pPr>
            <a:r>
              <a:rPr lang="en-US" sz="1600" dirty="0">
                <a:latin typeface="Arial" panose="020B0604020202020204" pitchFamily="34" charset="0"/>
                <a:cs typeface="Arial" panose="020B0604020202020204" pitchFamily="34" charset="0"/>
              </a:rPr>
              <a:t>Sedimentos piroclásticos</a:t>
            </a:r>
            <a:endParaRPr lang="en-GB" dirty="0"/>
          </a:p>
        </p:txBody>
      </p:sp>
    </p:spTree>
    <p:extLst>
      <p:ext uri="{BB962C8B-B14F-4D97-AF65-F5344CB8AC3E}">
        <p14:creationId xmlns:p14="http://schemas.microsoft.com/office/powerpoint/2010/main" val="2873822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sedimentarias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0" y="1419726"/>
            <a:ext cx="8686800" cy="4788569"/>
          </a:xfrm>
        </p:spPr>
        <p:txBody>
          <a:bodyPr>
            <a:normAutofit/>
          </a:bodyPr>
          <a:lstStyle/>
          <a:p>
            <a:pPr marL="0" indent="0">
              <a:lnSpc>
                <a:spcPct val="150000"/>
              </a:lnSpc>
              <a:buNone/>
            </a:pPr>
            <a:r>
              <a:rPr lang="en-US" sz="1600" b="1" dirty="0" err="1">
                <a:latin typeface="Arial" panose="020B0604020202020204" pitchFamily="34" charset="0"/>
                <a:cs typeface="Arial" panose="020B0604020202020204" pitchFamily="34" charset="0"/>
              </a:rPr>
              <a:t>Siliciclásticos</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Todas las rocas libres de carbonatos compuestas de rocas de origen indígena erosionadas, transportadas y sedimentadas. </a:t>
            </a:r>
          </a:p>
          <a:p>
            <a:pPr>
              <a:lnSpc>
                <a:spcPct val="150000"/>
              </a:lnSpc>
            </a:pPr>
            <a:r>
              <a:rPr lang="en-US" sz="1600" dirty="0">
                <a:latin typeface="Arial" panose="020B0604020202020204" pitchFamily="34" charset="0"/>
                <a:cs typeface="Arial" panose="020B0604020202020204" pitchFamily="34" charset="0"/>
              </a:rPr>
              <a:t>Conglomerado y brechas: consisten en más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que el 50% de los cantos rodados y son de grano grueso. </a:t>
            </a:r>
          </a:p>
          <a:p>
            <a:pPr>
              <a:lnSpc>
                <a:spcPct val="150000"/>
              </a:lnSpc>
            </a:pPr>
            <a:r>
              <a:rPr lang="en-US" sz="1600" dirty="0">
                <a:latin typeface="Arial" panose="020B0604020202020204" pitchFamily="34" charset="0"/>
                <a:cs typeface="Arial" panose="020B0604020202020204" pitchFamily="34" charset="0"/>
              </a:rPr>
              <a:t>Piedras areniscas: Consisten principalmente en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0,063 - Granos de cuarzo y silicato de 2 mm.</a:t>
            </a:r>
          </a:p>
          <a:p>
            <a:pPr>
              <a:lnSpc>
                <a:spcPct val="150000"/>
              </a:lnSpc>
            </a:pPr>
            <a:r>
              <a:rPr lang="en-US" sz="1600" dirty="0" err="1">
                <a:latin typeface="Arial" panose="020B0604020202020204" pitchFamily="34" charset="0"/>
                <a:cs typeface="Arial" panose="020B0604020202020204" pitchFamily="34" charset="0"/>
              </a:rPr>
              <a:t>Siltgesteine</a:t>
            </a:r>
            <a:r>
              <a:rPr lang="en-US" sz="1600" dirty="0">
                <a:latin typeface="Arial" panose="020B0604020202020204" pitchFamily="34" charset="0"/>
                <a:cs typeface="Arial" panose="020B0604020202020204" pitchFamily="34" charset="0"/>
              </a:rPr>
              <a:t>: Consiste en componentes'arenosos' y'arcillosos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en diferentes proporciones, con tamaños de grano de 0,063 - 0,002 mm.</a:t>
            </a:r>
          </a:p>
          <a:p>
            <a:pPr>
              <a:lnSpc>
                <a:spcPct val="150000"/>
              </a:lnSpc>
            </a:pPr>
            <a:r>
              <a:rPr lang="en-US" sz="1600" dirty="0">
                <a:latin typeface="Arial" panose="020B0604020202020204" pitchFamily="34" charset="0"/>
                <a:cs typeface="Arial" panose="020B0604020202020204" pitchFamily="34" charset="0"/>
              </a:rPr>
              <a:t>Piedras de arcilla: Consiste principalmente en filosilicatos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con un tamaño medio de grano inferior a 0,002 mm.</a:t>
            </a:r>
          </a:p>
        </p:txBody>
      </p:sp>
      <p:pic>
        <p:nvPicPr>
          <p:cNvPr id="4" name="Grafik 3">
            <a:extLst>
              <a:ext uri="{FF2B5EF4-FFF2-40B4-BE49-F238E27FC236}">
                <a16:creationId xmlns:a16="http://schemas.microsoft.com/office/drawing/2014/main" id="{2E158679-8D40-4256-BCA2-3F74661D6E0B}"/>
              </a:ext>
            </a:extLst>
          </p:cNvPr>
          <p:cNvPicPr>
            <a:picLocks noChangeAspect="1"/>
          </p:cNvPicPr>
          <p:nvPr/>
        </p:nvPicPr>
        <p:blipFill>
          <a:blip r:embed="rId3"/>
          <a:stretch>
            <a:fillRect/>
          </a:stretch>
        </p:blipFill>
        <p:spPr>
          <a:xfrm>
            <a:off x="6997522" y="2205394"/>
            <a:ext cx="2127688" cy="1725318"/>
          </a:xfrm>
          <a:prstGeom prst="rect">
            <a:avLst/>
          </a:prstGeom>
        </p:spPr>
      </p:pic>
      <p:pic>
        <p:nvPicPr>
          <p:cNvPr id="5" name="Grafik 4">
            <a:extLst>
              <a:ext uri="{FF2B5EF4-FFF2-40B4-BE49-F238E27FC236}">
                <a16:creationId xmlns:a16="http://schemas.microsoft.com/office/drawing/2014/main" id="{FB5133B7-A1F7-45D6-937E-93B5EAF36DC5}"/>
              </a:ext>
            </a:extLst>
          </p:cNvPr>
          <p:cNvPicPr>
            <a:picLocks noChangeAspect="1"/>
          </p:cNvPicPr>
          <p:nvPr/>
        </p:nvPicPr>
        <p:blipFill>
          <a:blip r:embed="rId4"/>
          <a:stretch>
            <a:fillRect/>
          </a:stretch>
        </p:blipFill>
        <p:spPr>
          <a:xfrm>
            <a:off x="6997522" y="3814010"/>
            <a:ext cx="2127688" cy="1694835"/>
          </a:xfrm>
          <a:prstGeom prst="rect">
            <a:avLst/>
          </a:prstGeom>
        </p:spPr>
      </p:pic>
      <p:pic>
        <p:nvPicPr>
          <p:cNvPr id="6" name="Grafik 5">
            <a:extLst>
              <a:ext uri="{FF2B5EF4-FFF2-40B4-BE49-F238E27FC236}">
                <a16:creationId xmlns:a16="http://schemas.microsoft.com/office/drawing/2014/main" id="{8B20C8A2-DDB5-4931-B724-4887A73994B7}"/>
              </a:ext>
            </a:extLst>
          </p:cNvPr>
          <p:cNvPicPr>
            <a:picLocks noChangeAspect="1"/>
          </p:cNvPicPr>
          <p:nvPr/>
        </p:nvPicPr>
        <p:blipFill>
          <a:blip r:embed="rId5"/>
          <a:stretch>
            <a:fillRect/>
          </a:stretch>
        </p:blipFill>
        <p:spPr>
          <a:xfrm>
            <a:off x="6997522" y="5419219"/>
            <a:ext cx="2127688" cy="1438781"/>
          </a:xfrm>
          <a:prstGeom prst="rect">
            <a:avLst/>
          </a:prstGeom>
        </p:spPr>
      </p:pic>
    </p:spTree>
    <p:extLst>
      <p:ext uri="{BB962C8B-B14F-4D97-AF65-F5344CB8AC3E}">
        <p14:creationId xmlns:p14="http://schemas.microsoft.com/office/powerpoint/2010/main" val="3710062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sedimentarias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lnSpcReduction="10000"/>
          </a:bodyPr>
          <a:lstStyle/>
          <a:p>
            <a:pPr marL="0" indent="0">
              <a:lnSpc>
                <a:spcPct val="160000"/>
              </a:lnSpc>
              <a:buNone/>
            </a:pPr>
            <a:r>
              <a:rPr lang="en-US" sz="1600" b="1" dirty="0">
                <a:latin typeface="Arial" panose="020B0604020202020204" pitchFamily="34" charset="0"/>
                <a:cs typeface="Arial" panose="020B0604020202020204" pitchFamily="34" charset="0"/>
              </a:rPr>
              <a:t>Rocas de carbonato</a:t>
            </a:r>
          </a:p>
          <a:p>
            <a:pPr marL="0" indent="0">
              <a:lnSpc>
                <a:spcPct val="160000"/>
              </a:lnSpc>
              <a:buNone/>
            </a:pPr>
            <a:r>
              <a:rPr lang="en-US" sz="1600" dirty="0">
                <a:latin typeface="Arial" panose="020B0604020202020204" pitchFamily="34" charset="0"/>
                <a:cs typeface="Arial" panose="020B0604020202020204" pitchFamily="34" charset="0"/>
              </a:rPr>
              <a:t>Probablemente las rocas sedimentarias más complejas y variadas. Se componen principalmente de los minerales calcita (CaCO3) y dolomita (</a:t>
            </a:r>
            <a:r>
              <a:rPr lang="en-US" sz="1600" dirty="0" err="1">
                <a:latin typeface="Arial" panose="020B0604020202020204" pitchFamily="34" charset="0"/>
                <a:cs typeface="Arial" panose="020B0604020202020204" pitchFamily="34" charset="0"/>
              </a:rPr>
              <a:t>CaMg</a:t>
            </a:r>
            <a:r>
              <a:rPr lang="en-US" sz="1600" dirty="0">
                <a:latin typeface="Arial" panose="020B0604020202020204" pitchFamily="34" charset="0"/>
                <a:cs typeface="Arial" panose="020B0604020202020204" pitchFamily="34" charset="0"/>
              </a:rPr>
              <a:t>(CO3)2).</a:t>
            </a:r>
          </a:p>
          <a:p>
            <a:pPr>
              <a:lnSpc>
                <a:spcPct val="160000"/>
              </a:lnSpc>
            </a:pPr>
            <a:r>
              <a:rPr lang="en-US" sz="1600" dirty="0">
                <a:latin typeface="Arial" panose="020B0604020202020204" pitchFamily="34" charset="0"/>
                <a:cs typeface="Arial" panose="020B0604020202020204" pitchFamily="34" charset="0"/>
              </a:rPr>
              <a:t>Piedra caliza:</a:t>
            </a:r>
          </a:p>
          <a:p>
            <a:pPr lvl="1">
              <a:lnSpc>
                <a:spcPct val="160000"/>
              </a:lnSpc>
            </a:pPr>
            <a:r>
              <a:rPr lang="en-US" sz="1600" dirty="0">
                <a:latin typeface="Arial" panose="020B0604020202020204" pitchFamily="34" charset="0"/>
                <a:cs typeface="Arial" panose="020B0604020202020204" pitchFamily="34" charset="0"/>
              </a:rPr>
              <a:t>Precipitación química primaria</a:t>
            </a:r>
          </a:p>
          <a:p>
            <a:pPr lvl="1">
              <a:lnSpc>
                <a:spcPct val="160000"/>
              </a:lnSpc>
            </a:pPr>
            <a:r>
              <a:rPr lang="en-US" sz="1600" dirty="0">
                <a:latin typeface="Arial" panose="020B0604020202020204" pitchFamily="34" charset="0"/>
                <a:cs typeface="Arial" panose="020B0604020202020204" pitchFamily="34" charset="0"/>
              </a:rPr>
              <a:t>Excreciones biogénicas </a:t>
            </a:r>
          </a:p>
          <a:p>
            <a:pPr lvl="1">
              <a:lnSpc>
                <a:spcPct val="160000"/>
              </a:lnSpc>
            </a:pPr>
            <a:r>
              <a:rPr lang="en-US" sz="1600" dirty="0">
                <a:latin typeface="Arial" panose="020B0604020202020204" pitchFamily="34" charset="0"/>
                <a:cs typeface="Arial" panose="020B0604020202020204" pitchFamily="34" charset="0"/>
              </a:rPr>
              <a:t>Fragmentos de esqueletos de piedra caliza</a:t>
            </a:r>
          </a:p>
          <a:p>
            <a:pPr lvl="1">
              <a:lnSpc>
                <a:spcPct val="160000"/>
              </a:lnSpc>
            </a:pPr>
            <a:r>
              <a:rPr lang="en-US" sz="1600" dirty="0">
                <a:latin typeface="Arial" panose="020B0604020202020204" pitchFamily="34" charset="0"/>
                <a:cs typeface="Arial" panose="020B0604020202020204" pitchFamily="34" charset="0"/>
              </a:rPr>
              <a:t>Erosión de las rocas carbonatadas existentes</a:t>
            </a:r>
          </a:p>
          <a:p>
            <a:pPr>
              <a:lnSpc>
                <a:spcPct val="160000"/>
              </a:lnSpc>
            </a:pPr>
            <a:r>
              <a:rPr lang="en-US" sz="1600" dirty="0">
                <a:latin typeface="Arial" panose="020B0604020202020204" pitchFamily="34" charset="0"/>
                <a:cs typeface="Arial" panose="020B0604020202020204" pitchFamily="34" charset="0"/>
              </a:rPr>
              <a:t>Dolomita (roca):</a:t>
            </a:r>
          </a:p>
          <a:p>
            <a:pPr lvl="1">
              <a:lnSpc>
                <a:spcPct val="160000"/>
              </a:lnSpc>
            </a:pPr>
            <a:r>
              <a:rPr lang="en-US" sz="1600" dirty="0">
                <a:latin typeface="Arial" panose="020B0604020202020204" pitchFamily="34" charset="0"/>
                <a:cs typeface="Arial" panose="020B0604020202020204" pitchFamily="34" charset="0"/>
              </a:rPr>
              <a:t>Desplazamiento parcial o total de las calizas</a:t>
            </a:r>
          </a:p>
          <a:p>
            <a:pPr lvl="1">
              <a:lnSpc>
                <a:spcPct val="160000"/>
              </a:lnSpc>
            </a:pPr>
            <a:r>
              <a:rPr lang="en-US" sz="1600" dirty="0">
                <a:latin typeface="Arial" panose="020B0604020202020204" pitchFamily="34" charset="0"/>
                <a:cs typeface="Arial" panose="020B0604020202020204" pitchFamily="34" charset="0"/>
              </a:rPr>
              <a:t>Diagenética precoz en ambientes evaporativos</a:t>
            </a:r>
          </a:p>
        </p:txBody>
      </p:sp>
    </p:spTree>
    <p:extLst>
      <p:ext uri="{BB962C8B-B14F-4D97-AF65-F5344CB8AC3E}">
        <p14:creationId xmlns:p14="http://schemas.microsoft.com/office/powerpoint/2010/main" val="1248711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Rocas de carbonato</a:t>
            </a:r>
          </a:p>
        </p:txBody>
      </p:sp>
      <p:sp>
        <p:nvSpPr>
          <p:cNvPr id="3" name="Inhaltsplatzhalter 2"/>
          <p:cNvSpPr>
            <a:spLocks noGrp="1"/>
          </p:cNvSpPr>
          <p:nvPr>
            <p:ph idx="1"/>
          </p:nvPr>
        </p:nvSpPr>
        <p:spPr>
          <a:xfrm>
            <a:off x="78431" y="1292958"/>
            <a:ext cx="8686800" cy="4983571"/>
          </a:xfrm>
        </p:spPr>
        <p:txBody>
          <a:bodyPr>
            <a:normAutofit fontScale="92500" lnSpcReduction="10000"/>
          </a:bodyPr>
          <a:lstStyle/>
          <a:p>
            <a:pPr marL="0" indent="0">
              <a:lnSpc>
                <a:spcPct val="150000"/>
              </a:lnSpc>
              <a:buNone/>
            </a:pPr>
            <a:r>
              <a:rPr lang="en-US" sz="1600" b="1" dirty="0">
                <a:latin typeface="Arial" panose="020B0604020202020204" pitchFamily="34" charset="0"/>
                <a:cs typeface="Arial" panose="020B0604020202020204" pitchFamily="34" charset="0"/>
              </a:rPr>
              <a:t>Constituyentes</a:t>
            </a:r>
          </a:p>
          <a:p>
            <a:pPr marL="0" indent="0">
              <a:lnSpc>
                <a:spcPct val="150000"/>
              </a:lnSpc>
              <a:buNone/>
            </a:pPr>
            <a:r>
              <a:rPr lang="en-US" sz="1600" dirty="0">
                <a:latin typeface="Arial" panose="020B0604020202020204" pitchFamily="34" charset="0"/>
                <a:cs typeface="Arial" panose="020B0604020202020204" pitchFamily="34" charset="0"/>
              </a:rPr>
              <a:t>Los componentes más importantes de las rocas carbonatadas son:</a:t>
            </a:r>
          </a:p>
          <a:p>
            <a:pPr>
              <a:lnSpc>
                <a:spcPct val="150000"/>
              </a:lnSpc>
            </a:pPr>
            <a:r>
              <a:rPr lang="en-US" sz="1600" dirty="0">
                <a:latin typeface="Arial" panose="020B0604020202020204" pitchFamily="34" charset="0"/>
                <a:cs typeface="Arial" panose="020B0604020202020204" pitchFamily="34" charset="0"/>
              </a:rPr>
              <a:t>Bioclastos</a:t>
            </a:r>
          </a:p>
          <a:p>
            <a:pPr>
              <a:lnSpc>
                <a:spcPct val="150000"/>
              </a:lnSpc>
            </a:pPr>
            <a:r>
              <a:rPr lang="en-US" sz="1600" dirty="0">
                <a:latin typeface="Arial" panose="020B0604020202020204" pitchFamily="34" charset="0"/>
                <a:cs typeface="Arial" panose="020B0604020202020204" pitchFamily="34" charset="0"/>
              </a:rPr>
              <a:t>Material esquelético, fósiles, ejemplos: fragmentos de crinoides,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erizos de mar, mejillones, caracoles y corales</a:t>
            </a:r>
          </a:p>
          <a:p>
            <a:pPr>
              <a:lnSpc>
                <a:spcPct val="150000"/>
              </a:lnSpc>
            </a:pPr>
            <a:r>
              <a:rPr lang="en-US" sz="1600" dirty="0">
                <a:latin typeface="Arial" panose="020B0604020202020204" pitchFamily="34" charset="0"/>
                <a:cs typeface="Arial" panose="020B0604020202020204" pitchFamily="34" charset="0"/>
              </a:rPr>
              <a:t>Ooides</a:t>
            </a:r>
          </a:p>
          <a:p>
            <a:pPr lvl="1">
              <a:lnSpc>
                <a:spcPct val="150000"/>
              </a:lnSpc>
            </a:pPr>
            <a:r>
              <a:rPr lang="es-ES" sz="1600" dirty="0">
                <a:latin typeface="Arial" panose="020B0604020202020204" pitchFamily="34" charset="0"/>
                <a:cs typeface="Arial" panose="020B0604020202020204" pitchFamily="34" charset="0"/>
              </a:rPr>
              <a:t>esféricos - cuerpos minerales del tamaño de un óvalo o de </a:t>
            </a:r>
          </a:p>
          <a:p>
            <a:pPr marL="457200" lvl="1" indent="0">
              <a:lnSpc>
                <a:spcPct val="150000"/>
              </a:lnSpc>
              <a:buNone/>
            </a:pPr>
            <a:r>
              <a:rPr lang="es-ES" sz="1600" dirty="0">
                <a:latin typeface="Arial" panose="020B0604020202020204" pitchFamily="34" charset="0"/>
                <a:cs typeface="Arial" panose="020B0604020202020204" pitchFamily="34" charset="0"/>
              </a:rPr>
              <a:t>un guisante que forman capas alrededor de un núcleo (por ejemplo, </a:t>
            </a:r>
          </a:p>
          <a:p>
            <a:pPr marL="457200" lvl="1" indent="0">
              <a:lnSpc>
                <a:spcPct val="150000"/>
              </a:lnSpc>
              <a:buNone/>
            </a:pPr>
            <a:r>
              <a:rPr lang="es-ES" sz="1600" dirty="0">
                <a:latin typeface="Arial" panose="020B0604020202020204" pitchFamily="34" charset="0"/>
                <a:cs typeface="Arial" panose="020B0604020202020204" pitchFamily="34" charset="0"/>
              </a:rPr>
              <a:t>un grano de arena). Se forman en aguas en movimiento ricas en </a:t>
            </a:r>
          </a:p>
          <a:p>
            <a:pPr marL="457200" lvl="1" indent="0">
              <a:lnSpc>
                <a:spcPct val="150000"/>
              </a:lnSpc>
              <a:buNone/>
            </a:pPr>
            <a:r>
              <a:rPr lang="es-ES" sz="1600" dirty="0">
                <a:latin typeface="Arial" panose="020B0604020202020204" pitchFamily="34" charset="0"/>
                <a:cs typeface="Arial" panose="020B0604020202020204" pitchFamily="34" charset="0"/>
              </a:rPr>
              <a:t>calcita.</a:t>
            </a:r>
            <a:endParaRPr lang="en-US" sz="1600" dirty="0">
              <a:latin typeface="Arial" panose="020B0604020202020204" pitchFamily="34" charset="0"/>
              <a:cs typeface="Arial" panose="020B0604020202020204" pitchFamily="34" charset="0"/>
            </a:endParaRPr>
          </a:p>
          <a:p>
            <a:pPr>
              <a:lnSpc>
                <a:spcPct val="150000"/>
              </a:lnSpc>
            </a:pPr>
            <a:r>
              <a:rPr lang="en-US" sz="1600" dirty="0" err="1">
                <a:latin typeface="Arial" panose="020B0604020202020204" pitchFamily="34" charset="0"/>
                <a:cs typeface="Arial" panose="020B0604020202020204" pitchFamily="34" charset="0"/>
              </a:rPr>
              <a:t>Intraclastas</a:t>
            </a:r>
            <a:endParaRPr lang="en-US" sz="1600" dirty="0">
              <a:latin typeface="Arial" panose="020B0604020202020204" pitchFamily="34" charset="0"/>
              <a:cs typeface="Arial" panose="020B0604020202020204" pitchFamily="34" charset="0"/>
            </a:endParaRPr>
          </a:p>
          <a:p>
            <a:pPr lvl="1">
              <a:lnSpc>
                <a:spcPct val="150000"/>
              </a:lnSpc>
            </a:pPr>
            <a:r>
              <a:rPr lang="en-US" sz="1600" dirty="0" err="1">
                <a:latin typeface="Arial" panose="020B0604020202020204" pitchFamily="34" charset="0"/>
                <a:cs typeface="Arial" panose="020B0604020202020204" pitchFamily="34" charset="0"/>
              </a:rPr>
              <a:t>Productos</a:t>
            </a:r>
            <a:r>
              <a:rPr lang="en-US" sz="1600" dirty="0">
                <a:latin typeface="Arial" panose="020B0604020202020204" pitchFamily="34" charset="0"/>
                <a:cs typeface="Arial" panose="020B0604020202020204" pitchFamily="34" charset="0"/>
              </a:rPr>
              <a:t> de preparación de un producto ya endurecido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las rocas son creadas por los más variados procesos</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4" name="Grafik 5">
            <a:extLst>
              <a:ext uri="{FF2B5EF4-FFF2-40B4-BE49-F238E27FC236}">
                <a16:creationId xmlns:a16="http://schemas.microsoft.com/office/drawing/2014/main" id="{313AC6C6-1714-4339-A524-A7E1DAD89B48}"/>
              </a:ext>
            </a:extLst>
          </p:cNvPr>
          <p:cNvPicPr>
            <a:picLocks noChangeAspect="1"/>
          </p:cNvPicPr>
          <p:nvPr/>
        </p:nvPicPr>
        <p:blipFill>
          <a:blip r:embed="rId3"/>
          <a:stretch>
            <a:fillRect/>
          </a:stretch>
        </p:blipFill>
        <p:spPr>
          <a:xfrm>
            <a:off x="6822047" y="4797373"/>
            <a:ext cx="2243522" cy="2060627"/>
          </a:xfrm>
          <a:prstGeom prst="rect">
            <a:avLst/>
          </a:prstGeom>
        </p:spPr>
      </p:pic>
      <p:pic>
        <p:nvPicPr>
          <p:cNvPr id="5" name="Grafik 4">
            <a:extLst>
              <a:ext uri="{FF2B5EF4-FFF2-40B4-BE49-F238E27FC236}">
                <a16:creationId xmlns:a16="http://schemas.microsoft.com/office/drawing/2014/main" id="{26CEF228-D86C-4455-8DC8-D63A7E1A4FA4}"/>
              </a:ext>
            </a:extLst>
          </p:cNvPr>
          <p:cNvPicPr>
            <a:picLocks noChangeAspect="1"/>
          </p:cNvPicPr>
          <p:nvPr/>
        </p:nvPicPr>
        <p:blipFill>
          <a:blip r:embed="rId4"/>
          <a:stretch>
            <a:fillRect/>
          </a:stretch>
        </p:blipFill>
        <p:spPr>
          <a:xfrm>
            <a:off x="6822047" y="3098318"/>
            <a:ext cx="2243522" cy="1993565"/>
          </a:xfrm>
          <a:prstGeom prst="rect">
            <a:avLst/>
          </a:prstGeom>
        </p:spPr>
      </p:pic>
      <p:pic>
        <p:nvPicPr>
          <p:cNvPr id="6" name="Grafik 3">
            <a:extLst>
              <a:ext uri="{FF2B5EF4-FFF2-40B4-BE49-F238E27FC236}">
                <a16:creationId xmlns:a16="http://schemas.microsoft.com/office/drawing/2014/main" id="{1B2D3F62-E288-470F-8858-0D683A04AB57}"/>
              </a:ext>
            </a:extLst>
          </p:cNvPr>
          <p:cNvPicPr>
            <a:picLocks noChangeAspect="1"/>
          </p:cNvPicPr>
          <p:nvPr/>
        </p:nvPicPr>
        <p:blipFill>
          <a:blip r:embed="rId5"/>
          <a:stretch>
            <a:fillRect/>
          </a:stretch>
        </p:blipFill>
        <p:spPr>
          <a:xfrm>
            <a:off x="6822047" y="1393166"/>
            <a:ext cx="2243522" cy="1999661"/>
          </a:xfrm>
          <a:prstGeom prst="rect">
            <a:avLst/>
          </a:prstGeom>
        </p:spPr>
      </p:pic>
    </p:spTree>
    <p:extLst>
      <p:ext uri="{BB962C8B-B14F-4D97-AF65-F5344CB8AC3E}">
        <p14:creationId xmlns:p14="http://schemas.microsoft.com/office/powerpoint/2010/main" val="4268036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Rocas de carbonato</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565695"/>
            <a:ext cx="8229600" cy="4740214"/>
          </a:xfrm>
        </p:spPr>
        <p:txBody>
          <a:bodyPr>
            <a:normAutofit/>
          </a:bodyPr>
          <a:lstStyle/>
          <a:p>
            <a:pPr marL="0" indent="0">
              <a:lnSpc>
                <a:spcPct val="160000"/>
              </a:lnSpc>
              <a:buNone/>
            </a:pPr>
            <a:r>
              <a:rPr lang="de-DE" sz="1600" b="1" dirty="0">
                <a:latin typeface="Arial" panose="020B0604020202020204" pitchFamily="34" charset="0"/>
                <a:cs typeface="Arial" panose="020B0604020202020204" pitchFamily="34" charset="0"/>
              </a:rPr>
              <a:t>Clasificación </a:t>
            </a:r>
            <a:r>
              <a:rPr lang="de-DE" sz="1600" b="1" dirty="0" err="1">
                <a:latin typeface="Arial" panose="020B0604020202020204" pitchFamily="34" charset="0"/>
                <a:cs typeface="Arial" panose="020B0604020202020204" pitchFamily="34" charset="0"/>
              </a:rPr>
              <a:t>por composición</a:t>
            </a:r>
            <a:r>
              <a:rPr lang="de-DE" sz="1600" b="1" dirty="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pic>
        <p:nvPicPr>
          <p:cNvPr id="4" name="Grafik 6">
            <a:extLst>
              <a:ext uri="{FF2B5EF4-FFF2-40B4-BE49-F238E27FC236}">
                <a16:creationId xmlns:a16="http://schemas.microsoft.com/office/drawing/2014/main" id="{B01C5EDC-1DBC-42A2-8DDD-4B18DCF738AB}"/>
              </a:ext>
            </a:extLst>
          </p:cNvPr>
          <p:cNvPicPr>
            <a:picLocks noChangeAspect="1"/>
          </p:cNvPicPr>
          <p:nvPr/>
        </p:nvPicPr>
        <p:blipFill>
          <a:blip r:embed="rId3"/>
          <a:stretch>
            <a:fillRect/>
          </a:stretch>
        </p:blipFill>
        <p:spPr>
          <a:xfrm>
            <a:off x="529389" y="2142265"/>
            <a:ext cx="8085221" cy="3878390"/>
          </a:xfrm>
          <a:prstGeom prst="rect">
            <a:avLst/>
          </a:prstGeom>
        </p:spPr>
      </p:pic>
    </p:spTree>
    <p:extLst>
      <p:ext uri="{BB962C8B-B14F-4D97-AF65-F5344CB8AC3E}">
        <p14:creationId xmlns:p14="http://schemas.microsoft.com/office/powerpoint/2010/main" val="1174881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sedimentarias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55275" y="1410418"/>
            <a:ext cx="8531525" cy="4904117"/>
          </a:xfrm>
        </p:spPr>
        <p:txBody>
          <a:bodyPr>
            <a:noAutofit/>
          </a:bodyPr>
          <a:lstStyle/>
          <a:p>
            <a:pPr marL="0" indent="0">
              <a:lnSpc>
                <a:spcPct val="150000"/>
              </a:lnSpc>
              <a:buNone/>
            </a:pPr>
            <a:r>
              <a:rPr lang="en-US" sz="1600" b="1" dirty="0">
                <a:latin typeface="Arial" panose="020B0604020202020204" pitchFamily="34" charset="0"/>
                <a:cs typeface="Arial" panose="020B0604020202020204" pitchFamily="34" charset="0"/>
              </a:rPr>
              <a:t>Evaporitos</a:t>
            </a:r>
          </a:p>
          <a:p>
            <a:pPr marL="0" indent="0">
              <a:lnSpc>
                <a:spcPct val="150000"/>
              </a:lnSpc>
              <a:buNone/>
            </a:pPr>
            <a:r>
              <a:rPr lang="en-US" sz="1600" dirty="0">
                <a:latin typeface="Arial" panose="020B0604020202020204" pitchFamily="34" charset="0"/>
                <a:cs typeface="Arial" panose="020B0604020202020204" pitchFamily="34" charset="0"/>
              </a:rPr>
              <a:t>Las rocas salinas son sedimentos químicos formados predominantemente por uno o más minerales salinos fácilmente solubles, tales como: cloruros, sulfatos y carbonatos de álcalis y tierras alcalinas, que se cristalizan por la evaporación de soluciones acuosas. Ocurren en todas las áreas en o cerca de la superficie donde se evaporan las soluciones de la intemperie. </a:t>
            </a:r>
          </a:p>
          <a:p>
            <a:pPr marL="0" indent="0">
              <a:lnSpc>
                <a:spcPct val="150000"/>
              </a:lnSpc>
              <a:buNone/>
            </a:pPr>
            <a:r>
              <a:rPr lang="en-US" sz="1600" dirty="0">
                <a:latin typeface="Arial" panose="020B0604020202020204" pitchFamily="34" charset="0"/>
                <a:cs typeface="Arial" panose="020B0604020202020204" pitchFamily="34" charset="0"/>
              </a:rPr>
              <a:t>Se clasifican por su composición:</a:t>
            </a:r>
          </a:p>
        </p:txBody>
      </p:sp>
      <p:sp>
        <p:nvSpPr>
          <p:cNvPr id="7" name="Textfeld 6">
            <a:extLst>
              <a:ext uri="{FF2B5EF4-FFF2-40B4-BE49-F238E27FC236}">
                <a16:creationId xmlns:a16="http://schemas.microsoft.com/office/drawing/2014/main" id="{C628CB6B-4B52-42F4-B297-448B4AACEEFE}"/>
              </a:ext>
            </a:extLst>
          </p:cNvPr>
          <p:cNvSpPr txBox="1"/>
          <p:nvPr/>
        </p:nvSpPr>
        <p:spPr>
          <a:xfrm>
            <a:off x="151968" y="4223085"/>
            <a:ext cx="1816523" cy="338554"/>
          </a:xfrm>
          <a:prstGeom prst="rect">
            <a:avLst/>
          </a:prstGeom>
          <a:noFill/>
        </p:spPr>
        <p:txBody>
          <a:bodyPr wrap="none" rtlCol="0">
            <a:spAutoFit/>
          </a:bodyPr>
          <a:lstStyle/>
          <a:p>
            <a:r>
              <a:rPr lang="de-DE" sz="1600" b="1" dirty="0" err="1">
                <a:latin typeface="Arial" panose="020B0604020202020204" pitchFamily="34" charset="0"/>
                <a:cs typeface="Arial" panose="020B0604020202020204" pitchFamily="34" charset="0"/>
              </a:rPr>
              <a:t>Evaporita</a:t>
            </a:r>
            <a:r>
              <a:rPr lang="de-DE" sz="1600" b="1" dirty="0">
                <a:latin typeface="Arial" panose="020B0604020202020204" pitchFamily="34" charset="0"/>
                <a:cs typeface="Arial" panose="020B0604020202020204" pitchFamily="34" charset="0"/>
              </a:rPr>
              <a:t> marina</a:t>
            </a:r>
          </a:p>
        </p:txBody>
      </p:sp>
      <p:sp>
        <p:nvSpPr>
          <p:cNvPr id="8" name="Textfeld 7">
            <a:extLst>
              <a:ext uri="{FF2B5EF4-FFF2-40B4-BE49-F238E27FC236}">
                <a16:creationId xmlns:a16="http://schemas.microsoft.com/office/drawing/2014/main" id="{66298AC7-2DAE-4F40-BFBF-ACCF43972F4F}"/>
              </a:ext>
            </a:extLst>
          </p:cNvPr>
          <p:cNvSpPr txBox="1"/>
          <p:nvPr/>
        </p:nvSpPr>
        <p:spPr>
          <a:xfrm>
            <a:off x="4500114" y="4174942"/>
            <a:ext cx="2409634" cy="338554"/>
          </a:xfrm>
          <a:prstGeom prst="rect">
            <a:avLst/>
          </a:prstGeom>
          <a:noFill/>
        </p:spPr>
        <p:txBody>
          <a:bodyPr wrap="none" rtlCol="0">
            <a:spAutoFit/>
          </a:bodyPr>
          <a:lstStyle/>
          <a:p>
            <a:r>
              <a:rPr lang="de-DE" sz="1600" b="1" dirty="0" err="1">
                <a:latin typeface="Arial" panose="020B0604020202020204" pitchFamily="34" charset="0"/>
                <a:cs typeface="Arial" panose="020B0604020202020204" pitchFamily="34" charset="0"/>
              </a:rPr>
              <a:t>Evaporita</a:t>
            </a:r>
            <a:r>
              <a:rPr lang="de-DE" sz="1600" b="1" dirty="0">
                <a:latin typeface="Arial" panose="020B0604020202020204" pitchFamily="34" charset="0"/>
                <a:cs typeface="Arial" panose="020B0604020202020204" pitchFamily="34" charset="0"/>
              </a:rPr>
              <a:t> no marina</a:t>
            </a:r>
          </a:p>
        </p:txBody>
      </p:sp>
      <p:graphicFrame>
        <p:nvGraphicFramePr>
          <p:cNvPr id="9" name="Tabelle 8">
            <a:extLst>
              <a:ext uri="{FF2B5EF4-FFF2-40B4-BE49-F238E27FC236}">
                <a16:creationId xmlns:a16="http://schemas.microsoft.com/office/drawing/2014/main" id="{2AE9FCC2-1128-4C97-8848-3DA5D109178B}"/>
              </a:ext>
            </a:extLst>
          </p:cNvPr>
          <p:cNvGraphicFramePr>
            <a:graphicFrameLocks noGrp="1"/>
          </p:cNvGraphicFramePr>
          <p:nvPr>
            <p:extLst>
              <p:ext uri="{D42A27DB-BD31-4B8C-83A1-F6EECF244321}">
                <p14:modId xmlns:p14="http://schemas.microsoft.com/office/powerpoint/2010/main" val="325116405"/>
              </p:ext>
            </p:extLst>
          </p:nvPr>
        </p:nvGraphicFramePr>
        <p:xfrm>
          <a:off x="155275" y="4584943"/>
          <a:ext cx="4354095" cy="1737360"/>
        </p:xfrm>
        <a:graphic>
          <a:graphicData uri="http://schemas.openxmlformats.org/drawingml/2006/table">
            <a:tbl>
              <a:tblPr firstRow="1" bandRow="1">
                <a:tableStyleId>{5940675A-B579-460E-94D1-54222C63F5DA}</a:tableStyleId>
              </a:tblPr>
              <a:tblGrid>
                <a:gridCol w="1252420">
                  <a:extLst>
                    <a:ext uri="{9D8B030D-6E8A-4147-A177-3AD203B41FA5}">
                      <a16:colId xmlns:a16="http://schemas.microsoft.com/office/drawing/2014/main" val="823358270"/>
                    </a:ext>
                  </a:extLst>
                </a:gridCol>
                <a:gridCol w="1410661">
                  <a:extLst>
                    <a:ext uri="{9D8B030D-6E8A-4147-A177-3AD203B41FA5}">
                      <a16:colId xmlns:a16="http://schemas.microsoft.com/office/drawing/2014/main" val="1102348948"/>
                    </a:ext>
                  </a:extLst>
                </a:gridCol>
                <a:gridCol w="1691014">
                  <a:extLst>
                    <a:ext uri="{9D8B030D-6E8A-4147-A177-3AD203B41FA5}">
                      <a16:colId xmlns:a16="http://schemas.microsoft.com/office/drawing/2014/main" val="2987884624"/>
                    </a:ext>
                  </a:extLst>
                </a:gridCol>
              </a:tblGrid>
              <a:tr h="370840">
                <a:tc>
                  <a:txBody>
                    <a:bodyPr/>
                    <a:lstStyle/>
                    <a:p>
                      <a:r>
                        <a:rPr lang="de-DE" sz="1600" dirty="0">
                          <a:latin typeface="Arial" panose="020B0604020202020204" pitchFamily="34" charset="0"/>
                          <a:cs typeface="Arial" panose="020B0604020202020204" pitchFamily="34" charset="0"/>
                        </a:rPr>
                        <a:t>Carbonatos</a:t>
                      </a:r>
                    </a:p>
                  </a:txBody>
                  <a:tcPr/>
                </a:tc>
                <a:tc>
                  <a:txBody>
                    <a:bodyPr/>
                    <a:lstStyle/>
                    <a:p>
                      <a:r>
                        <a:rPr lang="de-DE" sz="1600" dirty="0">
                          <a:latin typeface="Arial" panose="020B0604020202020204" pitchFamily="34" charset="0"/>
                          <a:cs typeface="Arial" panose="020B0604020202020204" pitchFamily="34" charset="0"/>
                        </a:rPr>
                        <a:t>Piedra caliza</a:t>
                      </a:r>
                    </a:p>
                    <a:p>
                      <a:r>
                        <a:rPr lang="de-DE" sz="1600" dirty="0">
                          <a:latin typeface="Arial" panose="020B0604020202020204" pitchFamily="34" charset="0"/>
                          <a:cs typeface="Arial" panose="020B0604020202020204" pitchFamily="34" charset="0"/>
                        </a:rPr>
                        <a:t>Dolomita</a:t>
                      </a:r>
                    </a:p>
                  </a:txBody>
                  <a:tcPr/>
                </a:tc>
                <a:tc>
                  <a:txBody>
                    <a:bodyPr/>
                    <a:lstStyle/>
                    <a:p>
                      <a:r>
                        <a:rPr lang="de-DE" sz="1600" dirty="0">
                          <a:latin typeface="Arial" panose="020B0604020202020204" pitchFamily="34" charset="0"/>
                          <a:cs typeface="Arial" panose="020B0604020202020204" pitchFamily="34" charset="0"/>
                        </a:rPr>
                        <a:t>CaCO3</a:t>
                      </a:r>
                    </a:p>
                    <a:p>
                      <a:r>
                        <a:rPr lang="de-DE" sz="1600" baseline="0" dirty="0" err="1">
                          <a:latin typeface="Arial" panose="020B0604020202020204" pitchFamily="34" charset="0"/>
                          <a:cs typeface="Arial" panose="020B0604020202020204" pitchFamily="34" charset="0"/>
                        </a:rPr>
                        <a:t>CaMg</a:t>
                      </a:r>
                      <a:r>
                        <a:rPr lang="de-DE" sz="1600" baseline="0" dirty="0">
                          <a:latin typeface="Arial" panose="020B0604020202020204" pitchFamily="34" charset="0"/>
                          <a:cs typeface="Arial" panose="020B0604020202020204" pitchFamily="34" charset="0"/>
                        </a:rPr>
                        <a:t>(CO3)</a:t>
                      </a:r>
                      <a:r>
                        <a:rPr lang="de-DE" sz="1600" baseline="-25000" dirty="0">
                          <a:latin typeface="Arial" panose="020B0604020202020204" pitchFamily="34" charset="0"/>
                          <a:cs typeface="Arial" panose="020B0604020202020204" pitchFamily="34" charset="0"/>
                        </a:rPr>
                        <a:t>2</a:t>
                      </a:r>
                      <a:endParaRPr lang="de-DE" sz="16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5348563"/>
                  </a:ext>
                </a:extLst>
              </a:tr>
              <a:tr h="370840">
                <a:tc>
                  <a:txBody>
                    <a:bodyPr/>
                    <a:lstStyle/>
                    <a:p>
                      <a:r>
                        <a:rPr lang="de-DE" sz="1600" dirty="0" err="1">
                          <a:latin typeface="Arial" panose="020B0604020202020204" pitchFamily="34" charset="0"/>
                          <a:cs typeface="Arial" panose="020B0604020202020204" pitchFamily="34" charset="0"/>
                        </a:rPr>
                        <a:t>Sulfatos</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a:latin typeface="Arial" panose="020B0604020202020204" pitchFamily="34" charset="0"/>
                          <a:cs typeface="Arial" panose="020B0604020202020204" pitchFamily="34" charset="0"/>
                        </a:rPr>
                        <a:t>Yeso </a:t>
                      </a:r>
                    </a:p>
                    <a:p>
                      <a:r>
                        <a:rPr lang="de-DE" sz="1600" dirty="0">
                          <a:latin typeface="Arial" panose="020B0604020202020204" pitchFamily="34" charset="0"/>
                          <a:cs typeface="Arial" panose="020B0604020202020204" pitchFamily="34" charset="0"/>
                        </a:rPr>
                        <a:t>Anhidrita</a:t>
                      </a:r>
                    </a:p>
                  </a:txBody>
                  <a:tcPr/>
                </a:tc>
                <a:tc>
                  <a:txBody>
                    <a:bodyPr/>
                    <a:lstStyle/>
                    <a:p>
                      <a:r>
                        <a:rPr lang="de-DE" sz="1600" dirty="0">
                          <a:latin typeface="Arial" panose="020B0604020202020204" pitchFamily="34" charset="0"/>
                          <a:cs typeface="Arial" panose="020B0604020202020204" pitchFamily="34" charset="0"/>
                        </a:rPr>
                        <a:t>CaSO4*2H2O</a:t>
                      </a:r>
                    </a:p>
                    <a:p>
                      <a:r>
                        <a:rPr lang="de-DE" sz="1600" baseline="0" dirty="0">
                          <a:latin typeface="Arial" panose="020B0604020202020204" pitchFamily="34" charset="0"/>
                          <a:cs typeface="Arial" panose="020B0604020202020204" pitchFamily="34" charset="0"/>
                        </a:rPr>
                        <a:t>CaSO4</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56830489"/>
                  </a:ext>
                </a:extLst>
              </a:tr>
              <a:tr h="370840">
                <a:tc>
                  <a:txBody>
                    <a:bodyPr/>
                    <a:lstStyle/>
                    <a:p>
                      <a:r>
                        <a:rPr lang="de-DE" sz="1600" dirty="0" err="1">
                          <a:latin typeface="Arial" panose="020B0604020202020204" pitchFamily="34" charset="0"/>
                          <a:cs typeface="Arial" panose="020B0604020202020204" pitchFamily="34" charset="0"/>
                        </a:rPr>
                        <a:t>Cloruros</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a:latin typeface="Arial" panose="020B0604020202020204" pitchFamily="34" charset="0"/>
                          <a:cs typeface="Arial" panose="020B0604020202020204" pitchFamily="34" charset="0"/>
                        </a:rPr>
                        <a:t>Halita</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Silvino</a:t>
                      </a:r>
                    </a:p>
                  </a:txBody>
                  <a:tcPr/>
                </a:tc>
                <a:tc>
                  <a:txBody>
                    <a:bodyPr/>
                    <a:lstStyle/>
                    <a:p>
                      <a:r>
                        <a:rPr lang="de-DE" sz="1600" dirty="0">
                          <a:latin typeface="Arial" panose="020B0604020202020204" pitchFamily="34" charset="0"/>
                          <a:cs typeface="Arial" panose="020B0604020202020204" pitchFamily="34" charset="0"/>
                        </a:rPr>
                        <a:t>NaCl</a:t>
                      </a:r>
                    </a:p>
                    <a:p>
                      <a:r>
                        <a:rPr lang="de-DE" sz="1600" dirty="0" err="1">
                          <a:latin typeface="Arial" panose="020B0604020202020204" pitchFamily="34" charset="0"/>
                          <a:cs typeface="Arial" panose="020B0604020202020204" pitchFamily="34" charset="0"/>
                        </a:rPr>
                        <a:t>KCl</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646020"/>
                  </a:ext>
                </a:extLst>
              </a:tr>
            </a:tbl>
          </a:graphicData>
        </a:graphic>
      </p:graphicFrame>
      <p:graphicFrame>
        <p:nvGraphicFramePr>
          <p:cNvPr id="10" name="Tabelle 9">
            <a:extLst>
              <a:ext uri="{FF2B5EF4-FFF2-40B4-BE49-F238E27FC236}">
                <a16:creationId xmlns:a16="http://schemas.microsoft.com/office/drawing/2014/main" id="{F46CBA69-8AA8-4327-B5E7-ED9B50E0C99A}"/>
              </a:ext>
            </a:extLst>
          </p:cNvPr>
          <p:cNvGraphicFramePr>
            <a:graphicFrameLocks noGrp="1"/>
          </p:cNvGraphicFramePr>
          <p:nvPr>
            <p:extLst>
              <p:ext uri="{D42A27DB-BD31-4B8C-83A1-F6EECF244321}">
                <p14:modId xmlns:p14="http://schemas.microsoft.com/office/powerpoint/2010/main" val="814283565"/>
              </p:ext>
            </p:extLst>
          </p:nvPr>
        </p:nvGraphicFramePr>
        <p:xfrm>
          <a:off x="4822521" y="4561639"/>
          <a:ext cx="4108537" cy="1704753"/>
        </p:xfrm>
        <a:graphic>
          <a:graphicData uri="http://schemas.openxmlformats.org/drawingml/2006/table">
            <a:tbl>
              <a:tblPr firstRow="1" bandRow="1">
                <a:tableStyleId>{5940675A-B579-460E-94D1-54222C63F5DA}</a:tableStyleId>
              </a:tblPr>
              <a:tblGrid>
                <a:gridCol w="1414377">
                  <a:extLst>
                    <a:ext uri="{9D8B030D-6E8A-4147-A177-3AD203B41FA5}">
                      <a16:colId xmlns:a16="http://schemas.microsoft.com/office/drawing/2014/main" val="3284390074"/>
                    </a:ext>
                  </a:extLst>
                </a:gridCol>
                <a:gridCol w="1054340">
                  <a:extLst>
                    <a:ext uri="{9D8B030D-6E8A-4147-A177-3AD203B41FA5}">
                      <a16:colId xmlns:a16="http://schemas.microsoft.com/office/drawing/2014/main" val="2162959498"/>
                    </a:ext>
                  </a:extLst>
                </a:gridCol>
                <a:gridCol w="1639820">
                  <a:extLst>
                    <a:ext uri="{9D8B030D-6E8A-4147-A177-3AD203B41FA5}">
                      <a16:colId xmlns:a16="http://schemas.microsoft.com/office/drawing/2014/main" val="3971311157"/>
                    </a:ext>
                  </a:extLst>
                </a:gridCol>
              </a:tblGrid>
              <a:tr h="593297">
                <a:tc>
                  <a:txBody>
                    <a:bodyPr/>
                    <a:lstStyle/>
                    <a:p>
                      <a:r>
                        <a:rPr lang="de-DE" sz="1600" dirty="0">
                          <a:latin typeface="Arial" panose="020B0604020202020204" pitchFamily="34" charset="0"/>
                          <a:cs typeface="Arial" panose="020B0604020202020204" pitchFamily="34" charset="0"/>
                        </a:rPr>
                        <a:t>Carbonatos</a:t>
                      </a:r>
                    </a:p>
                  </a:txBody>
                  <a:tcPr/>
                </a:tc>
                <a:tc>
                  <a:txBody>
                    <a:bodyPr/>
                    <a:lstStyle/>
                    <a:p>
                      <a:r>
                        <a:rPr lang="de-DE" sz="1600" dirty="0" err="1">
                          <a:latin typeface="Arial" panose="020B0604020202020204" pitchFamily="34" charset="0"/>
                          <a:cs typeface="Arial" panose="020B0604020202020204" pitchFamily="34" charset="0"/>
                        </a:rPr>
                        <a:t>Natrite</a:t>
                      </a:r>
                      <a:endParaRPr lang="de-DE" sz="1600" dirty="0">
                        <a:latin typeface="Arial" panose="020B0604020202020204" pitchFamily="34" charset="0"/>
                        <a:cs typeface="Arial" panose="020B0604020202020204" pitchFamily="34" charset="0"/>
                      </a:endParaRPr>
                    </a:p>
                  </a:txBody>
                  <a:tcPr/>
                </a:tc>
                <a:tc>
                  <a:txBody>
                    <a:bodyPr/>
                    <a:lstStyle/>
                    <a:p>
                      <a:r>
                        <a:rPr lang="de-DE" sz="1600" baseline="0" dirty="0">
                          <a:latin typeface="Arial" panose="020B0604020202020204" pitchFamily="34" charset="0"/>
                          <a:cs typeface="Arial" panose="020B0604020202020204" pitchFamily="34" charset="0"/>
                        </a:rPr>
                        <a:t>Na2[CO3]</a:t>
                      </a:r>
                    </a:p>
                  </a:txBody>
                  <a:tcPr/>
                </a:tc>
                <a:extLst>
                  <a:ext uri="{0D108BD9-81ED-4DB2-BD59-A6C34878D82A}">
                    <a16:rowId xmlns:a16="http://schemas.microsoft.com/office/drawing/2014/main" val="2629259241"/>
                  </a:ext>
                </a:extLst>
              </a:tr>
              <a:tr h="546345">
                <a:tc>
                  <a:txBody>
                    <a:bodyPr/>
                    <a:lstStyle/>
                    <a:p>
                      <a:r>
                        <a:rPr lang="de-DE" sz="1600" dirty="0" err="1">
                          <a:latin typeface="Arial" panose="020B0604020202020204" pitchFamily="34" charset="0"/>
                          <a:cs typeface="Arial" panose="020B0604020202020204" pitchFamily="34" charset="0"/>
                        </a:rPr>
                        <a:t>Sulfatos</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a:latin typeface="Arial" panose="020B0604020202020204" pitchFamily="34" charset="0"/>
                          <a:cs typeface="Arial" panose="020B0604020202020204" pitchFamily="34" charset="0"/>
                        </a:rPr>
                        <a:t>Yeso</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Anhidrita</a:t>
                      </a:r>
                    </a:p>
                  </a:txBody>
                  <a:tcPr/>
                </a:tc>
                <a:tc>
                  <a:txBody>
                    <a:bodyPr/>
                    <a:lstStyle/>
                    <a:p>
                      <a:r>
                        <a:rPr lang="de-DE" sz="1600" dirty="0">
                          <a:latin typeface="Arial" panose="020B0604020202020204" pitchFamily="34" charset="0"/>
                          <a:cs typeface="Arial" panose="020B0604020202020204" pitchFamily="34" charset="0"/>
                        </a:rPr>
                        <a:t>CaSO4*2H2O</a:t>
                      </a:r>
                    </a:p>
                    <a:p>
                      <a:r>
                        <a:rPr lang="de-DE" sz="1600" baseline="0" dirty="0">
                          <a:latin typeface="Arial" panose="020B0604020202020204" pitchFamily="34" charset="0"/>
                          <a:cs typeface="Arial" panose="020B0604020202020204" pitchFamily="34" charset="0"/>
                        </a:rPr>
                        <a:t>CaSO4</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25512702"/>
                  </a:ext>
                </a:extLst>
              </a:tr>
              <a:tr h="532336">
                <a:tc>
                  <a:txBody>
                    <a:bodyPr/>
                    <a:lstStyle/>
                    <a:p>
                      <a:r>
                        <a:rPr lang="de-DE" sz="1600" dirty="0" err="1">
                          <a:latin typeface="Arial" panose="020B0604020202020204" pitchFamily="34" charset="0"/>
                          <a:cs typeface="Arial" panose="020B0604020202020204" pitchFamily="34" charset="0"/>
                        </a:rPr>
                        <a:t>Cloruros</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a:latin typeface="Arial" panose="020B0604020202020204" pitchFamily="34" charset="0"/>
                          <a:cs typeface="Arial" panose="020B0604020202020204" pitchFamily="34" charset="0"/>
                        </a:rPr>
                        <a:t>Halita</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NaCl</a:t>
                      </a:r>
                    </a:p>
                  </a:txBody>
                  <a:tcPr/>
                </a:tc>
                <a:extLst>
                  <a:ext uri="{0D108BD9-81ED-4DB2-BD59-A6C34878D82A}">
                    <a16:rowId xmlns:a16="http://schemas.microsoft.com/office/drawing/2014/main" val="125146395"/>
                  </a:ext>
                </a:extLst>
              </a:tr>
            </a:tbl>
          </a:graphicData>
        </a:graphic>
      </p:graphicFrame>
    </p:spTree>
    <p:extLst>
      <p:ext uri="{BB962C8B-B14F-4D97-AF65-F5344CB8AC3E}">
        <p14:creationId xmlns:p14="http://schemas.microsoft.com/office/powerpoint/2010/main" val="308786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sedimentarias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38023" y="1538362"/>
            <a:ext cx="8229600" cy="4525963"/>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Rocas silíceas</a:t>
            </a:r>
          </a:p>
          <a:p>
            <a:pPr marL="0" indent="0">
              <a:lnSpc>
                <a:spcPct val="150000"/>
              </a:lnSpc>
              <a:buNone/>
            </a:pPr>
            <a:r>
              <a:rPr lang="en-US" sz="1600" dirty="0">
                <a:latin typeface="Arial" panose="020B0604020202020204" pitchFamily="34" charset="0"/>
                <a:cs typeface="Arial" panose="020B0604020202020204" pitchFamily="34" charset="0"/>
              </a:rPr>
              <a:t>Rocas compuestas de SiO2. A menudo es el SiO2 el que tiene un origen biogénico. </a:t>
            </a:r>
          </a:p>
          <a:p>
            <a:pPr marL="0" indent="0">
              <a:lnSpc>
                <a:spcPct val="150000"/>
              </a:lnSpc>
              <a:buNone/>
            </a:pPr>
            <a:r>
              <a:rPr lang="en-US" sz="1600" dirty="0">
                <a:latin typeface="Arial" panose="020B0604020202020204" pitchFamily="34" charset="0"/>
                <a:cs typeface="Arial" panose="020B0604020202020204" pitchFamily="34" charset="0"/>
              </a:rPr>
              <a:t>El SiO2 biogénico se llama ópalo (A/TC) y forma capas de material biogénico como agujas de esponja o </a:t>
            </a:r>
            <a:r>
              <a:rPr lang="en-US" sz="1600" dirty="0" err="1">
                <a:latin typeface="Arial" panose="020B0604020202020204" pitchFamily="34" charset="0"/>
                <a:cs typeface="Arial" panose="020B0604020202020204" pitchFamily="34" charset="0"/>
              </a:rPr>
              <a:t>radiolarios</a:t>
            </a:r>
            <a:r>
              <a:rPr lang="en-US" sz="1600" dirty="0">
                <a:latin typeface="Arial" panose="020B0604020202020204" pitchFamily="34" charset="0"/>
                <a:cs typeface="Arial" panose="020B0604020202020204" pitchFamily="34" charset="0"/>
              </a:rPr>
              <a:t>.</a:t>
            </a:r>
          </a:p>
          <a:p>
            <a:pPr marL="0" indent="0">
              <a:lnSpc>
                <a:spcPct val="150000"/>
              </a:lnSpc>
              <a:buNone/>
            </a:pPr>
            <a:r>
              <a:rPr lang="en-US" sz="1600" dirty="0">
                <a:latin typeface="Arial" panose="020B0604020202020204" pitchFamily="34" charset="0"/>
                <a:cs typeface="Arial" panose="020B0604020202020204" pitchFamily="34" charset="0"/>
              </a:rPr>
              <a:t>El término general para esta roca sedimentaria es: </a:t>
            </a:r>
            <a:r>
              <a:rPr lang="en-US" sz="1600" dirty="0" err="1">
                <a:latin typeface="Arial" panose="020B0604020202020204" pitchFamily="34" charset="0"/>
                <a:cs typeface="Arial" panose="020B0604020202020204" pitchFamily="34" charset="0"/>
              </a:rPr>
              <a:t>porcelana</a:t>
            </a:r>
            <a:r>
              <a:rPr lang="en-US" sz="1600" dirty="0">
                <a:latin typeface="Arial" panose="020B0604020202020204" pitchFamily="34" charset="0"/>
                <a:cs typeface="Arial" panose="020B0604020202020204" pitchFamily="34" charset="0"/>
              </a:rPr>
              <a: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Un ejemplo importante de una roca silícea inorgánica es el chert o pedernal.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927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en-GB" dirty="0">
              <a:latin typeface="Arial" panose="020B0604020202020204" pitchFamily="34" charset="0"/>
              <a:cs typeface="Arial" panose="020B0604020202020204" pitchFamily="34" charset="0"/>
            </a:endParaRPr>
          </a:p>
        </p:txBody>
      </p:sp>
      <p:sp>
        <p:nvSpPr>
          <p:cNvPr id="6" name="Textfeld 5"/>
          <p:cNvSpPr txBox="1"/>
          <p:nvPr/>
        </p:nvSpPr>
        <p:spPr>
          <a:xfrm>
            <a:off x="2590457" y="3167250"/>
            <a:ext cx="1297150"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corteza terrestre</a:t>
            </a:r>
            <a:endParaRPr lang="en-GB" sz="1600" dirty="0">
              <a:latin typeface="Arial" panose="020B0604020202020204" pitchFamily="34" charset="0"/>
              <a:cs typeface="Arial" panose="020B0604020202020204" pitchFamily="34" charset="0"/>
            </a:endParaRPr>
          </a:p>
        </p:txBody>
      </p:sp>
      <p:sp>
        <p:nvSpPr>
          <p:cNvPr id="7" name="Textfeld 6"/>
          <p:cNvSpPr txBox="1"/>
          <p:nvPr/>
        </p:nvSpPr>
        <p:spPr>
          <a:xfrm>
            <a:off x="1979712" y="3662173"/>
            <a:ext cx="1907895"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manto terrestre superior</a:t>
            </a:r>
            <a:endParaRPr lang="en-GB" sz="1600" dirty="0">
              <a:latin typeface="Arial" panose="020B0604020202020204" pitchFamily="34" charset="0"/>
              <a:cs typeface="Arial" panose="020B0604020202020204" pitchFamily="34" charset="0"/>
            </a:endParaRPr>
          </a:p>
        </p:txBody>
      </p:sp>
      <p:sp>
        <p:nvSpPr>
          <p:cNvPr id="8" name="Textfeld 7"/>
          <p:cNvSpPr txBox="1"/>
          <p:nvPr/>
        </p:nvSpPr>
        <p:spPr>
          <a:xfrm>
            <a:off x="1979712" y="4157096"/>
            <a:ext cx="1861407"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manto terrestre inferior</a:t>
            </a:r>
            <a:endParaRPr lang="en-GB" sz="1600" dirty="0">
              <a:latin typeface="Arial" panose="020B0604020202020204" pitchFamily="34" charset="0"/>
              <a:cs typeface="Arial" panose="020B0604020202020204" pitchFamily="34" charset="0"/>
            </a:endParaRPr>
          </a:p>
        </p:txBody>
      </p:sp>
      <p:sp>
        <p:nvSpPr>
          <p:cNvPr id="9" name="Textfeld 8"/>
          <p:cNvSpPr txBox="1"/>
          <p:nvPr/>
        </p:nvSpPr>
        <p:spPr>
          <a:xfrm>
            <a:off x="2778008" y="4652019"/>
            <a:ext cx="1109599"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núcleo externo</a:t>
            </a:r>
          </a:p>
        </p:txBody>
      </p:sp>
      <p:sp>
        <p:nvSpPr>
          <p:cNvPr id="11" name="Textfeld 10"/>
          <p:cNvSpPr txBox="1"/>
          <p:nvPr/>
        </p:nvSpPr>
        <p:spPr>
          <a:xfrm>
            <a:off x="2790832" y="5145822"/>
            <a:ext cx="1096775"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núcleo interno</a:t>
            </a:r>
            <a:endParaRPr lang="en-GB" sz="1600" dirty="0">
              <a:latin typeface="Arial" panose="020B0604020202020204" pitchFamily="34" charset="0"/>
              <a:cs typeface="Arial" panose="020B0604020202020204" pitchFamily="34" charset="0"/>
            </a:endParaRPr>
          </a:p>
        </p:txBody>
      </p:sp>
      <p:sp>
        <p:nvSpPr>
          <p:cNvPr id="12" name="Textfeld 11"/>
          <p:cNvSpPr txBox="1"/>
          <p:nvPr/>
        </p:nvSpPr>
        <p:spPr>
          <a:xfrm>
            <a:off x="1105360" y="1404564"/>
            <a:ext cx="8455792" cy="1154675"/>
          </a:xfrm>
          <a:prstGeom prst="rect">
            <a:avLst/>
          </a:prstGeom>
          <a:noFill/>
        </p:spPr>
        <p:txBody>
          <a:bodyPr wrap="square" rtlCol="0">
            <a:spAutoFit/>
          </a:bodyPr>
          <a:lstStyle/>
          <a:p>
            <a:pPr>
              <a:lnSpc>
                <a:spcPct val="150000"/>
              </a:lnSpc>
            </a:pPr>
            <a:r>
              <a:rPr lang="en-US" sz="1600" b="1" dirty="0">
                <a:latin typeface="Arial" panose="020B0604020202020204" pitchFamily="34" charset="0"/>
                <a:cs typeface="Arial" panose="020B0604020202020204" pitchFamily="34" charset="0"/>
              </a:rPr>
              <a:t>Construcción de conchas de la tierra</a:t>
            </a:r>
          </a:p>
          <a:p>
            <a:pPr>
              <a:lnSpc>
                <a:spcPct val="150000"/>
              </a:lnSpc>
            </a:pPr>
            <a:r>
              <a:rPr lang="en-US" sz="1600" dirty="0">
                <a:latin typeface="Arial" panose="020B0604020202020204" pitchFamily="34" charset="0"/>
                <a:cs typeface="Arial" panose="020B0604020202020204" pitchFamily="34" charset="0"/>
              </a:rPr>
              <a:t>La tierra está formada por las llamadas cáscaras, que difieren en su composición química y </a:t>
            </a:r>
          </a:p>
          <a:p>
            <a:pPr>
              <a:lnSpc>
                <a:spcPct val="150000"/>
              </a:lnSpc>
            </a:pPr>
            <a:r>
              <a:rPr lang="en-US" sz="1600" dirty="0">
                <a:latin typeface="Arial" panose="020B0604020202020204" pitchFamily="34" charset="0"/>
                <a:cs typeface="Arial" panose="020B0604020202020204" pitchFamily="34" charset="0"/>
              </a:rPr>
              <a:t>propiedades físicas. </a:t>
            </a:r>
            <a:endParaRPr lang="en-GB" sz="1600" dirty="0">
              <a:latin typeface="Arial" panose="020B0604020202020204" pitchFamily="34" charset="0"/>
              <a:cs typeface="Arial" panose="020B0604020202020204" pitchFamily="34" charset="0"/>
            </a:endParaRPr>
          </a:p>
        </p:txBody>
      </p:sp>
      <p:pic>
        <p:nvPicPr>
          <p:cNvPr id="10" name="Inhaltsplatzhalter 3">
            <a:extLst>
              <a:ext uri="{FF2B5EF4-FFF2-40B4-BE49-F238E27FC236}">
                <a16:creationId xmlns:a16="http://schemas.microsoft.com/office/drawing/2014/main" id="{FB186385-9040-4402-86A1-A28CF274C7E5}"/>
              </a:ext>
            </a:extLst>
          </p:cNvPr>
          <p:cNvPicPr>
            <a:picLocks noGrp="1" noChangeAspect="1"/>
          </p:cNvPicPr>
          <p:nvPr>
            <p:ph idx="1"/>
          </p:nvPr>
        </p:nvPicPr>
        <p:blipFill rotWithShape="1">
          <a:blip r:embed="rId3"/>
          <a:srcRect t="7763" b="6934"/>
          <a:stretch/>
        </p:blipFill>
        <p:spPr>
          <a:xfrm>
            <a:off x="4317717" y="2531812"/>
            <a:ext cx="3804234" cy="3640365"/>
          </a:xfrm>
          <a:prstGeom prst="rect">
            <a:avLst/>
          </a:prstGeom>
        </p:spPr>
      </p:pic>
    </p:spTree>
    <p:extLst>
      <p:ext uri="{BB962C8B-B14F-4D97-AF65-F5344CB8AC3E}">
        <p14:creationId xmlns:p14="http://schemas.microsoft.com/office/powerpoint/2010/main" val="3781333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sedimentarias</a:t>
            </a:r>
            <a:endParaRPr lang="de-DE" dirty="0"/>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Depósitos de mineral en sedimentos </a:t>
            </a:r>
          </a:p>
          <a:p>
            <a:pPr marL="0" indent="0">
              <a:lnSpc>
                <a:spcPct val="150000"/>
              </a:lnSpc>
              <a:buNone/>
            </a:pPr>
            <a:r>
              <a:rPr lang="en-US" sz="1600" dirty="0">
                <a:latin typeface="Arial" panose="020B0604020202020204" pitchFamily="34" charset="0"/>
                <a:cs typeface="Arial" panose="020B0604020202020204" pitchFamily="34" charset="0"/>
              </a:rPr>
              <a:t>Los minerales se encuentran en forma de óxidos, </a:t>
            </a:r>
            <a:r>
              <a:rPr lang="en-US" sz="1600" dirty="0" err="1">
                <a:latin typeface="Arial" panose="020B0604020202020204" pitchFamily="34" charset="0"/>
                <a:cs typeface="Arial" panose="020B0604020202020204" pitchFamily="34" charset="0"/>
              </a:rPr>
              <a:t>sulfuros</a:t>
            </a:r>
            <a:r>
              <a:rPr lang="en-US" sz="1600" dirty="0">
                <a:latin typeface="Arial" panose="020B0604020202020204" pitchFamily="34" charset="0"/>
                <a:cs typeface="Arial" panose="020B0604020202020204" pitchFamily="34" charset="0"/>
              </a:rPr>
              <a:t> o silicatos en todas las rocas sedimentarias. </a:t>
            </a:r>
          </a:p>
          <a:p>
            <a:pPr marL="0" indent="0">
              <a:lnSpc>
                <a:spcPct val="150000"/>
              </a:lnSpc>
              <a:buNone/>
            </a:pPr>
            <a:r>
              <a:rPr lang="en-US" sz="1600" dirty="0">
                <a:latin typeface="Arial" panose="020B0604020202020204" pitchFamily="34" charset="0"/>
                <a:cs typeface="Arial" panose="020B0604020202020204" pitchFamily="34" charset="0"/>
              </a:rPr>
              <a:t>En cualquier caso, un yacimiento es un enriquecimiento anormal de un elemento o mineral de interés económico en o sobre la corteza terrestre.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Entre los yacimientos de mineral sedimentario más importantes se incluyen: Hierro, manganeso, oro, cobre, minerales de grava, plomo - zinc, barita y fluorita.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295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sedimentarias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6"/>
            <a:ext cx="8229600" cy="4525963"/>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Turba y carbón</a:t>
            </a:r>
          </a:p>
          <a:p>
            <a:pPr marL="0" indent="0">
              <a:lnSpc>
                <a:spcPct val="150000"/>
              </a:lnSpc>
              <a:buNone/>
            </a:pPr>
            <a:r>
              <a:rPr lang="en-US" sz="1600" dirty="0">
                <a:latin typeface="Arial" panose="020B0604020202020204" pitchFamily="34" charset="0"/>
                <a:cs typeface="Arial" panose="020B0604020202020204" pitchFamily="34" charset="0"/>
              </a:rPr>
              <a:t>La turba y el carbón son sedimentos</a:t>
            </a:r>
            <a:r>
              <a:rPr lang="en-US" sz="1600" dirty="0" err="1">
                <a:latin typeface="Arial" panose="020B0604020202020204" pitchFamily="34" charset="0"/>
                <a:cs typeface="Arial" panose="020B0604020202020204" pitchFamily="34" charset="0"/>
              </a:rPr>
              <a:t> organogénicos</a:t>
            </a:r>
            <a:r>
              <a:rPr lang="en-US" sz="1600" dirty="0">
                <a:latin typeface="Arial" panose="020B0604020202020204" pitchFamily="34" charset="0"/>
                <a:cs typeface="Arial" panose="020B0604020202020204" pitchFamily="34" charset="0"/>
              </a:rPr>
              <a:t>, de origen vegetal. El material vegetal que acumula la turba y el carbón está expuesto a la descomposición después de su deposición, dejando carbono en ausencia de aire y bajo condiciones de alta presión. La concentración de carbono aumenta con la coalificación, mientras que el contenido de agua disminuye. El límite entre la turba y el carbón se extrae con un contenido de agua del 75% de la muestra fresca.</a:t>
            </a:r>
          </a:p>
          <a:p>
            <a:pPr marL="0" indent="0">
              <a:lnSpc>
                <a:spcPct val="150000"/>
              </a:lnSpc>
              <a:buNone/>
            </a:pPr>
            <a:r>
              <a:rPr lang="en-US" sz="1600" dirty="0">
                <a:latin typeface="Arial" panose="020B0604020202020204" pitchFamily="34" charset="0"/>
                <a:cs typeface="Arial" panose="020B0604020202020204" pitchFamily="34" charset="0"/>
              </a:rPr>
              <a:t>La serie de carbonización comprende:</a:t>
            </a:r>
            <a:endParaRPr lang="de-DE" sz="1600" dirty="0">
              <a:latin typeface="Arial" panose="020B0604020202020204" pitchFamily="34" charset="0"/>
              <a:cs typeface="Arial" panose="020B0604020202020204" pitchFamily="34" charset="0"/>
            </a:endParaRPr>
          </a:p>
        </p:txBody>
      </p:sp>
      <p:sp>
        <p:nvSpPr>
          <p:cNvPr id="8" name="Pfeil: nach rechts 7">
            <a:extLst>
              <a:ext uri="{FF2B5EF4-FFF2-40B4-BE49-F238E27FC236}">
                <a16:creationId xmlns:a16="http://schemas.microsoft.com/office/drawing/2014/main" id="{8905BD7C-89F9-4A23-B3C4-15198EC9889C}"/>
              </a:ext>
            </a:extLst>
          </p:cNvPr>
          <p:cNvSpPr/>
          <p:nvPr/>
        </p:nvSpPr>
        <p:spPr>
          <a:xfrm>
            <a:off x="1436914" y="3999571"/>
            <a:ext cx="6270171" cy="2088000"/>
          </a:xfrm>
          <a:prstGeom prst="rightArrow">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9" name="Textfeld 8">
            <a:extLst>
              <a:ext uri="{FF2B5EF4-FFF2-40B4-BE49-F238E27FC236}">
                <a16:creationId xmlns:a16="http://schemas.microsoft.com/office/drawing/2014/main" id="{FFD8CEBA-1484-4EB8-A43E-70CD6DC58204}"/>
              </a:ext>
            </a:extLst>
          </p:cNvPr>
          <p:cNvSpPr txBox="1"/>
          <p:nvPr/>
        </p:nvSpPr>
        <p:spPr>
          <a:xfrm>
            <a:off x="1436914" y="4858905"/>
            <a:ext cx="5866253" cy="338554"/>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Turba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Lignito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Hulla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Antracita</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097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sedimentarias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Sedimentos piroclásticos </a:t>
            </a:r>
          </a:p>
          <a:p>
            <a:pPr marL="0" indent="0">
              <a:lnSpc>
                <a:spcPct val="150000"/>
              </a:lnSpc>
              <a:buNone/>
            </a:pPr>
            <a:r>
              <a:rPr lang="en-US" sz="1600" dirty="0">
                <a:latin typeface="Arial" panose="020B0604020202020204" pitchFamily="34" charset="0"/>
                <a:cs typeface="Arial" panose="020B0604020202020204" pitchFamily="34" charset="0"/>
              </a:rPr>
              <a:t>Estas rocas sedimentarias están formadas por partículas que son expulsadas durante las erupciones volcánicas. Estos depósitos de caída se solidifican y forman rocas. Se pueden clasificar según el tamaño de grano, la clasificación o la composición. </a:t>
            </a:r>
          </a:p>
          <a:p>
            <a:pPr marL="0" indent="0">
              <a:lnSpc>
                <a:spcPct val="150000"/>
              </a:lnSpc>
              <a:buNone/>
            </a:pPr>
            <a:r>
              <a:rPr lang="en-US" sz="1600" dirty="0">
                <a:latin typeface="Arial" panose="020B0604020202020204" pitchFamily="34" charset="0"/>
                <a:cs typeface="Arial" panose="020B0604020202020204" pitchFamily="34" charset="0"/>
              </a:rPr>
              <a:t>Ejemplo de granulometrías:</a:t>
            </a:r>
            <a:endParaRPr lang="de-DE"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graphicFrame>
        <p:nvGraphicFramePr>
          <p:cNvPr id="4" name="Tabelle 3">
            <a:extLst>
              <a:ext uri="{FF2B5EF4-FFF2-40B4-BE49-F238E27FC236}">
                <a16:creationId xmlns:a16="http://schemas.microsoft.com/office/drawing/2014/main" id="{5B744A47-91CA-4F29-9FA8-CE7E47408861}"/>
              </a:ext>
            </a:extLst>
          </p:cNvPr>
          <p:cNvGraphicFramePr>
            <a:graphicFrameLocks noGrp="1"/>
          </p:cNvGraphicFramePr>
          <p:nvPr>
            <p:extLst>
              <p:ext uri="{D42A27DB-BD31-4B8C-83A1-F6EECF244321}">
                <p14:modId xmlns:p14="http://schemas.microsoft.com/office/powerpoint/2010/main" val="1846386151"/>
              </p:ext>
            </p:extLst>
          </p:nvPr>
        </p:nvGraphicFramePr>
        <p:xfrm>
          <a:off x="2123761" y="3546340"/>
          <a:ext cx="6707088" cy="2754825"/>
        </p:xfrm>
        <a:graphic>
          <a:graphicData uri="http://schemas.openxmlformats.org/drawingml/2006/table">
            <a:tbl>
              <a:tblPr firstRow="1" bandRow="1">
                <a:tableStyleId>{616DA210-FB5B-4158-B5E0-FEB733F419BA}</a:tableStyleId>
              </a:tblPr>
              <a:tblGrid>
                <a:gridCol w="2235696">
                  <a:extLst>
                    <a:ext uri="{9D8B030D-6E8A-4147-A177-3AD203B41FA5}">
                      <a16:colId xmlns:a16="http://schemas.microsoft.com/office/drawing/2014/main" val="3973238940"/>
                    </a:ext>
                  </a:extLst>
                </a:gridCol>
                <a:gridCol w="2235696">
                  <a:extLst>
                    <a:ext uri="{9D8B030D-6E8A-4147-A177-3AD203B41FA5}">
                      <a16:colId xmlns:a16="http://schemas.microsoft.com/office/drawing/2014/main" val="3428028700"/>
                    </a:ext>
                  </a:extLst>
                </a:gridCol>
                <a:gridCol w="2235696">
                  <a:extLst>
                    <a:ext uri="{9D8B030D-6E8A-4147-A177-3AD203B41FA5}">
                      <a16:colId xmlns:a16="http://schemas.microsoft.com/office/drawing/2014/main" val="3183147977"/>
                    </a:ext>
                  </a:extLst>
                </a:gridCol>
              </a:tblGrid>
              <a:tr h="682185">
                <a:tc>
                  <a:txBody>
                    <a:bodyPr/>
                    <a:lstStyle/>
                    <a:p>
                      <a:r>
                        <a:rPr lang="en-US" sz="1600" dirty="0">
                          <a:latin typeface="Arial" panose="020B0604020202020204" pitchFamily="34" charset="0"/>
                          <a:cs typeface="Arial" panose="020B0604020202020204" pitchFamily="34" charset="0"/>
                        </a:rPr>
                        <a:t>Granulometría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No consolidado (</a:t>
                      </a:r>
                      <a:r>
                        <a:rPr lang="en-US" sz="1600" dirty="0" err="1">
                          <a:latin typeface="Arial" panose="020B0604020202020204" pitchFamily="34" charset="0"/>
                          <a:cs typeface="Arial" panose="020B0604020202020204" pitchFamily="34" charset="0"/>
                        </a:rPr>
                        <a:t>piroclastos</a:t>
                      </a:r>
                      <a:r>
                        <a:rPr lang="en-US" sz="1600" dirty="0">
                          <a:latin typeface="Arial" panose="020B0604020202020204" pitchFamily="34" charset="0"/>
                          <a:cs typeface="Arial" panose="020B0604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Piedras piroclásticas</a:t>
                      </a:r>
                      <a:endParaRPr lang="de-DE" sz="1600" dirty="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49974684"/>
                  </a:ext>
                </a:extLst>
              </a:tr>
              <a:tr h="536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&gt; 64 mm</a:t>
                      </a:r>
                    </a:p>
                  </a:txBody>
                  <a:tcPr/>
                </a:tc>
                <a:tc>
                  <a:txBody>
                    <a:bodyPr/>
                    <a:lstStyle/>
                    <a:p>
                      <a:r>
                        <a:rPr lang="de-DE" sz="1600" dirty="0">
                          <a:latin typeface="Arial" panose="020B0604020202020204" pitchFamily="34" charset="0"/>
                          <a:cs typeface="Arial" panose="020B0604020202020204" pitchFamily="34" charset="0"/>
                        </a:rPr>
                        <a:t>Bloques (angulares)</a:t>
                      </a:r>
                    </a:p>
                    <a:p>
                      <a:r>
                        <a:rPr lang="de-DE" sz="1600" dirty="0" err="1">
                          <a:latin typeface="Arial" panose="020B0604020202020204" pitchFamily="34" charset="0"/>
                          <a:cs typeface="Arial" panose="020B0604020202020204" pitchFamily="34" charset="0"/>
                        </a:rPr>
                        <a:t>Bombas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redondas</a:t>
                      </a:r>
                      <a:r>
                        <a:rPr lang="de-DE" sz="1600" dirty="0">
                          <a:latin typeface="Arial" panose="020B0604020202020204" pitchFamily="34" charset="0"/>
                          <a:cs typeface="Arial" panose="020B0604020202020204" pitchFamily="34" charset="0"/>
                        </a:rPr>
                        <a:t>)</a:t>
                      </a:r>
                    </a:p>
                  </a:txBody>
                  <a:tcPr/>
                </a:tc>
                <a:tc>
                  <a:txBody>
                    <a:bodyPr/>
                    <a:lstStyle/>
                    <a:p>
                      <a:r>
                        <a:rPr lang="de-DE" sz="1600" dirty="0" err="1">
                          <a:latin typeface="Arial" panose="020B0604020202020204" pitchFamily="34" charset="0"/>
                          <a:cs typeface="Arial" panose="020B0604020202020204" pitchFamily="34" charset="0"/>
                        </a:rPr>
                        <a:t>Brecha piroclástica</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Aglomerado</a:t>
                      </a:r>
                    </a:p>
                  </a:txBody>
                  <a:tcPr/>
                </a:tc>
                <a:extLst>
                  <a:ext uri="{0D108BD9-81ED-4DB2-BD59-A6C34878D82A}">
                    <a16:rowId xmlns:a16="http://schemas.microsoft.com/office/drawing/2014/main" val="3872004862"/>
                  </a:ext>
                </a:extLst>
              </a:tr>
              <a:tr h="310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2 - 64 mm </a:t>
                      </a:r>
                    </a:p>
                  </a:txBody>
                  <a:tcPr/>
                </a:tc>
                <a:tc>
                  <a:txBody>
                    <a:bodyPr/>
                    <a:lstStyle/>
                    <a:p>
                      <a:r>
                        <a:rPr lang="de-DE" sz="1600" dirty="0">
                          <a:latin typeface="Arial" panose="020B0604020202020204" pitchFamily="34" charset="0"/>
                          <a:cs typeface="Arial" panose="020B0604020202020204" pitchFamily="34" charset="0"/>
                        </a:rPr>
                        <a:t>Lapilli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err="1">
                          <a:latin typeface="Arial" panose="020B0604020202020204" pitchFamily="34" charset="0"/>
                          <a:cs typeface="Arial" panose="020B0604020202020204" pitchFamily="34" charset="0"/>
                        </a:rPr>
                        <a:t>Tufa de lapillo</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3905296"/>
                  </a:ext>
                </a:extLst>
              </a:tr>
              <a:tr h="536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0,06 - 2 mm </a:t>
                      </a:r>
                    </a:p>
                  </a:txBody>
                  <a:tcPr/>
                </a:tc>
                <a:tc>
                  <a:txBody>
                    <a:bodyPr/>
                    <a:lstStyle/>
                    <a:p>
                      <a:r>
                        <a:rPr lang="en-US" sz="1600" dirty="0">
                          <a:latin typeface="Arial" panose="020B0604020202020204" pitchFamily="34" charset="0"/>
                          <a:cs typeface="Arial" panose="020B0604020202020204" pitchFamily="34" charset="0"/>
                        </a:rPr>
                        <a:t>Cenizas gruesas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Arenisca piroclástica/ Tuff</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3649482"/>
                  </a:ext>
                </a:extLst>
              </a:tr>
              <a:tr h="536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0,06 mm &lt; 0,06 mm</a:t>
                      </a:r>
                    </a:p>
                  </a:txBody>
                  <a:tcPr/>
                </a:tc>
                <a:tc>
                  <a:txBody>
                    <a:bodyPr/>
                    <a:lstStyle/>
                    <a:p>
                      <a:r>
                        <a:rPr lang="en-US" sz="1600" dirty="0">
                          <a:latin typeface="Arial" panose="020B0604020202020204" pitchFamily="34" charset="0"/>
                          <a:cs typeface="Arial" panose="020B0604020202020204" pitchFamily="34" charset="0"/>
                        </a:rPr>
                        <a:t>Cenizas finas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Piedra arcillosa piroclástica</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9755920"/>
                  </a:ext>
                </a:extLst>
              </a:tr>
            </a:tbl>
          </a:graphicData>
        </a:graphic>
      </p:graphicFrame>
    </p:spTree>
    <p:extLst>
      <p:ext uri="{BB962C8B-B14F-4D97-AF65-F5344CB8AC3E}">
        <p14:creationId xmlns:p14="http://schemas.microsoft.com/office/powerpoint/2010/main" val="14213461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escollos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Rocas metamórficas </a:t>
            </a:r>
          </a:p>
          <a:p>
            <a:pPr marL="0" indent="0">
              <a:lnSpc>
                <a:spcPct val="150000"/>
              </a:lnSpc>
              <a:buNone/>
            </a:pPr>
            <a:r>
              <a:rPr lang="en-US" sz="1600" dirty="0">
                <a:latin typeface="Arial" panose="020B0604020202020204" pitchFamily="34" charset="0"/>
                <a:cs typeface="Arial" panose="020B0604020202020204" pitchFamily="34" charset="0"/>
              </a:rPr>
              <a:t>Las rocas metamórficas se forman cuando la composición mineral de las rocas magmáticas, sedimentarias y también metamórficas cambia bajo alta presión y altas temperaturas (T &gt; 200°C) en áreas más profundas de la corteza terrestre. La metamorfosis suele ir acompañada de deformación. Dependiendo de la causa de los cambios de presión y temperatura, se hace una distinción entre: </a:t>
            </a:r>
          </a:p>
          <a:p>
            <a:pPr>
              <a:lnSpc>
                <a:spcPct val="150000"/>
              </a:lnSpc>
            </a:pPr>
            <a:r>
              <a:rPr lang="en-US" sz="1600" dirty="0">
                <a:latin typeface="Arial" panose="020B0604020202020204" pitchFamily="34" charset="0"/>
                <a:cs typeface="Arial" panose="020B0604020202020204" pitchFamily="34" charset="0"/>
              </a:rPr>
              <a:t>Metamorfismo de contacto </a:t>
            </a:r>
          </a:p>
          <a:p>
            <a:pPr>
              <a:lnSpc>
                <a:spcPct val="150000"/>
              </a:lnSpc>
            </a:pPr>
            <a:r>
              <a:rPr lang="en-US" sz="1600" dirty="0">
                <a:latin typeface="Arial" panose="020B0604020202020204" pitchFamily="34" charset="0"/>
                <a:cs typeface="Arial" panose="020B0604020202020204" pitchFamily="34" charset="0"/>
              </a:rPr>
              <a:t>Metamorfismo regional</a:t>
            </a:r>
          </a:p>
        </p:txBody>
      </p:sp>
    </p:spTree>
    <p:extLst>
      <p:ext uri="{BB962C8B-B14F-4D97-AF65-F5344CB8AC3E}">
        <p14:creationId xmlns:p14="http://schemas.microsoft.com/office/powerpoint/2010/main" val="3578341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p>
        </p:txBody>
      </p:sp>
      <p:sp>
        <p:nvSpPr>
          <p:cNvPr id="3" name="Inhaltsplatzhalt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Metamorfismo de contacto</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metamorfosis de contacto está limitada localmente por un breve calentamiento de la roca circundante en contacto con el magma caliente intruso, es decir, cerca de las cámaras de magma activas y de los huecos de transporte. La presión permanece casi constante durante la metamorfosis de contacto porque la profundidad apenas cambia en el corto tiempo (geológicamente). Sólo la temperatura aumenta fuertemente durante un cierto tiempo (dependiendo de la temperatura y el volumen del cuerpo magmático) y vuelve a descender rápidamente. Hay gradientes de temperatura muy pronunciados durante un corto periodo de tiempo.</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152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p>
        </p:txBody>
      </p:sp>
      <p:sp>
        <p:nvSpPr>
          <p:cNvPr id="3" name="Inhaltsplatzhalter 2"/>
          <p:cNvSpPr>
            <a:spLocks noGrp="1"/>
          </p:cNvSpPr>
          <p:nvPr>
            <p:ph idx="1"/>
          </p:nvPr>
        </p:nvSpPr>
        <p:spPr>
          <a:xfrm>
            <a:off x="457199" y="1607293"/>
            <a:ext cx="8229600" cy="4525963"/>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Metamorfismo regional</a:t>
            </a:r>
          </a:p>
          <a:p>
            <a:pPr marL="0" indent="0">
              <a:lnSpc>
                <a:spcPct val="150000"/>
              </a:lnSpc>
              <a:buNone/>
            </a:pPr>
            <a:r>
              <a:rPr lang="en-US" sz="1600" dirty="0">
                <a:latin typeface="Arial" panose="020B0604020202020204" pitchFamily="34" charset="0"/>
                <a:cs typeface="Arial" panose="020B0604020202020204" pitchFamily="34" charset="0"/>
              </a:rPr>
              <a:t>La metamorfosis regional es el resultado de cambiar la ubicación de una roca en la corteza. Esto sucede en el curso de los procesos tectónicos, lo que significa que durante la deformación lenta y a gran escala de la corteza terrestre. La deformación de la corteza puede llevar a las rocas a mayores profundidades y exponerlas a temperaturas más altas. La presión y la temperatura cambian de forma gradual y uniforme en grandes áreas de la corteza (de ahí el término "regional") Los gradientes de temperatura son menos pronunciados que durante la metamorfosis de contacto.</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921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GB" sz="1600" b="1" dirty="0" err="1">
                <a:latin typeface="Arial" panose="020B0604020202020204" pitchFamily="34" charset="0"/>
                <a:cs typeface="Arial" panose="020B0604020202020204" pitchFamily="34" charset="0"/>
              </a:rPr>
              <a:t>filita</a:t>
            </a:r>
            <a:endParaRPr lang="en-GB" sz="1600" b="1"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Composición:</a:t>
            </a:r>
          </a:p>
          <a:p>
            <a:pPr lvl="1">
              <a:lnSpc>
                <a:spcPct val="150000"/>
              </a:lnSpc>
            </a:pPr>
            <a:r>
              <a:rPr lang="en-GB" sz="1600" dirty="0">
                <a:latin typeface="Arial" panose="020B0604020202020204" pitchFamily="34" charset="0"/>
                <a:cs typeface="Arial" panose="020B0604020202020204" pitchFamily="34" charset="0"/>
              </a:rPr>
              <a:t>Clorito, moscovita y cuarzo</a:t>
            </a:r>
          </a:p>
          <a:p>
            <a:pPr>
              <a:lnSpc>
                <a:spcPct val="150000"/>
              </a:lnSpc>
            </a:pPr>
            <a:r>
              <a:rPr lang="en-GB" sz="1600" dirty="0">
                <a:latin typeface="Arial" panose="020B0604020202020204" pitchFamily="34" charset="0"/>
                <a:cs typeface="Arial" panose="020B0604020202020204" pitchFamily="34" charset="0"/>
              </a:rPr>
              <a:t>Rock original: Roca arcillosa</a:t>
            </a:r>
          </a:p>
          <a:p>
            <a:pPr>
              <a:lnSpc>
                <a:spcPct val="150000"/>
              </a:lnSpc>
            </a:pPr>
            <a:r>
              <a:rPr lang="en-GB" sz="1600" dirty="0">
                <a:latin typeface="Arial" panose="020B0604020202020204" pitchFamily="34" charset="0"/>
                <a:cs typeface="Arial" panose="020B0604020202020204" pitchFamily="34" charset="0"/>
              </a:rPr>
              <a:t>Temperaturas: ~ 300-400° C</a:t>
            </a:r>
          </a:p>
          <a:p>
            <a:pPr>
              <a:lnSpc>
                <a:spcPct val="150000"/>
              </a:lnSpc>
            </a:pPr>
            <a:r>
              <a:rPr lang="en-GB" sz="1600" dirty="0">
                <a:latin typeface="Arial" panose="020B0604020202020204" pitchFamily="34" charset="0"/>
                <a:cs typeface="Arial" panose="020B0604020202020204" pitchFamily="34" charset="0"/>
              </a:rPr>
              <a:t>Relaciones de presión: ~ 0.5 </a:t>
            </a:r>
            <a:r>
              <a:rPr lang="en-GB" sz="1600" dirty="0" err="1">
                <a:latin typeface="Arial" panose="020B0604020202020204" pitchFamily="34" charset="0"/>
                <a:cs typeface="Arial" panose="020B0604020202020204" pitchFamily="34" charset="0"/>
              </a:rPr>
              <a:t>GPa</a:t>
            </a:r>
            <a:endParaRPr lang="en-GB"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(Estructura: Oblicua extremadamente paralela, foliada)</a:t>
            </a:r>
          </a:p>
        </p:txBody>
      </p:sp>
      <p:pic>
        <p:nvPicPr>
          <p:cNvPr id="4" name="Grafik 3">
            <a:extLst>
              <a:ext uri="{FF2B5EF4-FFF2-40B4-BE49-F238E27FC236}">
                <a16:creationId xmlns:a16="http://schemas.microsoft.com/office/drawing/2014/main" id="{772F29B6-F687-49B0-A0D7-46320DA24BBF}"/>
              </a:ext>
            </a:extLst>
          </p:cNvPr>
          <p:cNvPicPr>
            <a:picLocks noChangeAspect="1"/>
          </p:cNvPicPr>
          <p:nvPr/>
        </p:nvPicPr>
        <p:blipFill>
          <a:blip r:embed="rId3"/>
          <a:stretch>
            <a:fillRect/>
          </a:stretch>
        </p:blipFill>
        <p:spPr>
          <a:xfrm>
            <a:off x="5655726" y="1484830"/>
            <a:ext cx="3488274" cy="2748968"/>
          </a:xfrm>
          <a:prstGeom prst="rect">
            <a:avLst/>
          </a:prstGeom>
        </p:spPr>
      </p:pic>
    </p:spTree>
    <p:extLst>
      <p:ext uri="{BB962C8B-B14F-4D97-AF65-F5344CB8AC3E}">
        <p14:creationId xmlns:p14="http://schemas.microsoft.com/office/powerpoint/2010/main" val="3553929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09F15-AB6F-4283-AA7D-A71BD83A6412}"/>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p>
        </p:txBody>
      </p:sp>
      <p:sp>
        <p:nvSpPr>
          <p:cNvPr id="3" name="Inhaltsplatzhalter 2">
            <a:extLst>
              <a:ext uri="{FF2B5EF4-FFF2-40B4-BE49-F238E27FC236}">
                <a16:creationId xmlns:a16="http://schemas.microsoft.com/office/drawing/2014/main" id="{17EED9CA-41A4-4472-8937-DF9F52ED0FEA}"/>
              </a:ext>
            </a:extLst>
          </p:cNvPr>
          <p:cNvSpPr>
            <a:spLocks noGrp="1"/>
          </p:cNvSpPr>
          <p:nvPr>
            <p:ph idx="1"/>
          </p:nvPr>
        </p:nvSpPr>
        <p:spPr/>
        <p:txBody>
          <a:bodyPr/>
          <a:lstStyle/>
          <a:p>
            <a:pPr marL="0" indent="0">
              <a:lnSpc>
                <a:spcPct val="150000"/>
              </a:lnSpc>
              <a:buNone/>
            </a:pPr>
            <a:r>
              <a:rPr lang="de-DE" sz="1600" b="1" dirty="0" err="1">
                <a:latin typeface="Arial" panose="020B0604020202020204" pitchFamily="34" charset="0"/>
                <a:cs typeface="Arial" panose="020B0604020202020204" pitchFamily="34" charset="0"/>
              </a:rPr>
              <a:t>Dos</a:t>
            </a:r>
            <a:r>
              <a:rPr lang="de-DE" sz="1600" b="1" dirty="0">
                <a:latin typeface="Arial" panose="020B0604020202020204" pitchFamily="34" charset="0"/>
                <a:cs typeface="Arial" panose="020B0604020202020204" pitchFamily="34" charset="0"/>
              </a:rPr>
              <a:t> - </a:t>
            </a:r>
            <a:r>
              <a:rPr lang="de-DE" sz="1600" b="1" dirty="0" err="1">
                <a:latin typeface="Arial" panose="020B0604020202020204" pitchFamily="34" charset="0"/>
                <a:cs typeface="Arial" panose="020B0604020202020204" pitchFamily="34" charset="0"/>
              </a:rPr>
              <a:t>pizarra de mica</a:t>
            </a:r>
            <a:endParaRPr lang="de-DE" sz="1600" b="1"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Composición</a:t>
            </a:r>
            <a:r>
              <a:rPr lang="de-DE" sz="1600" dirty="0">
                <a:latin typeface="Arial" panose="020B0604020202020204" pitchFamily="34" charset="0"/>
                <a:cs typeface="Arial" panose="020B0604020202020204" pitchFamily="34" charset="0"/>
              </a:rPr>
              <a:t>:</a:t>
            </a:r>
          </a:p>
          <a:p>
            <a:pPr lvl="1">
              <a:lnSpc>
                <a:spcPct val="150000"/>
              </a:lnSpc>
            </a:pPr>
            <a:r>
              <a:rPr lang="de-DE" sz="1600" dirty="0" err="1">
                <a:latin typeface="Arial" panose="020B0604020202020204" pitchFamily="34" charset="0"/>
                <a:cs typeface="Arial" panose="020B0604020202020204" pitchFamily="34" charset="0"/>
              </a:rPr>
              <a:t>moscovita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biotita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cuarzo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feldespato</a:t>
            </a:r>
            <a:r>
              <a:rPr lang="de-DE" sz="1600" dirty="0">
                <a:latin typeface="Arial" panose="020B0604020202020204" pitchFamily="34" charset="0"/>
                <a:cs typeface="Arial" panose="020B0604020202020204" pitchFamily="34" charset="0"/>
              </a:rPr>
              <a:t>, ± granate</a:t>
            </a:r>
          </a:p>
          <a:p>
            <a:pPr>
              <a:lnSpc>
                <a:spcPct val="150000"/>
              </a:lnSpc>
            </a:pPr>
            <a:r>
              <a:rPr lang="de-DE" sz="1600" dirty="0">
                <a:latin typeface="Arial" panose="020B0604020202020204" pitchFamily="34" charset="0"/>
                <a:cs typeface="Arial" panose="020B0604020202020204" pitchFamily="34" charset="0"/>
              </a:rPr>
              <a:t>Rock original: Roca arcillosa</a:t>
            </a:r>
          </a:p>
          <a:p>
            <a:pPr>
              <a:lnSpc>
                <a:spcPct val="150000"/>
              </a:lnSpc>
            </a:pPr>
            <a:r>
              <a:rPr lang="de-DE" sz="1600" dirty="0" err="1">
                <a:latin typeface="Arial" panose="020B0604020202020204" pitchFamily="34" charset="0"/>
                <a:cs typeface="Arial" panose="020B0604020202020204" pitchFamily="34" charset="0"/>
              </a:rPr>
              <a:t>Temperaturas</a:t>
            </a:r>
            <a:r>
              <a:rPr lang="de-DE" sz="1600" dirty="0">
                <a:latin typeface="Arial" panose="020B0604020202020204" pitchFamily="34" charset="0"/>
                <a:cs typeface="Arial" panose="020B0604020202020204" pitchFamily="34" charset="0"/>
              </a:rPr>
              <a:t>: ~ 350 - 500°C </a:t>
            </a:r>
          </a:p>
          <a:p>
            <a:pPr>
              <a:lnSpc>
                <a:spcPct val="150000"/>
              </a:lnSpc>
            </a:pPr>
            <a:r>
              <a:rPr lang="de-DE" sz="1600" dirty="0" err="1">
                <a:latin typeface="Arial" panose="020B0604020202020204" pitchFamily="34" charset="0"/>
                <a:cs typeface="Arial" panose="020B0604020202020204" pitchFamily="34" charset="0"/>
              </a:rPr>
              <a:t>Relaciones de presión</a:t>
            </a:r>
            <a:r>
              <a:rPr lang="de-DE" sz="1600" dirty="0">
                <a:latin typeface="Arial" panose="020B0604020202020204" pitchFamily="34" charset="0"/>
                <a:cs typeface="Arial" panose="020B0604020202020204" pitchFamily="34" charset="0"/>
              </a:rPr>
              <a:t>: ~1.2 </a:t>
            </a:r>
            <a:r>
              <a:rPr lang="de-DE" sz="1600" dirty="0" err="1">
                <a:latin typeface="Arial" panose="020B0604020202020204" pitchFamily="34" charset="0"/>
                <a:cs typeface="Arial" panose="020B0604020202020204" pitchFamily="34" charset="0"/>
              </a:rPr>
              <a:t>GPa</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Estructura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pizarra</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EDD967A2-D208-44AF-852C-A55F97DAE8BF}"/>
              </a:ext>
            </a:extLst>
          </p:cNvPr>
          <p:cNvPicPr>
            <a:picLocks noChangeAspect="1"/>
          </p:cNvPicPr>
          <p:nvPr/>
        </p:nvPicPr>
        <p:blipFill>
          <a:blip r:embed="rId3"/>
          <a:stretch>
            <a:fillRect/>
          </a:stretch>
        </p:blipFill>
        <p:spPr>
          <a:xfrm>
            <a:off x="4827698" y="2931582"/>
            <a:ext cx="3859102" cy="3194581"/>
          </a:xfrm>
          <a:prstGeom prst="rect">
            <a:avLst/>
          </a:prstGeom>
        </p:spPr>
      </p:pic>
    </p:spTree>
    <p:extLst>
      <p:ext uri="{BB962C8B-B14F-4D97-AF65-F5344CB8AC3E}">
        <p14:creationId xmlns:p14="http://schemas.microsoft.com/office/powerpoint/2010/main" val="3309380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DC755-5A95-4088-AB6B-119F34D7A773}"/>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p>
        </p:txBody>
      </p:sp>
      <p:sp>
        <p:nvSpPr>
          <p:cNvPr id="3" name="Inhaltsplatzhalter 2">
            <a:extLst>
              <a:ext uri="{FF2B5EF4-FFF2-40B4-BE49-F238E27FC236}">
                <a16:creationId xmlns:a16="http://schemas.microsoft.com/office/drawing/2014/main" id="{3903480E-1D55-4069-8500-B316450D379A}"/>
              </a:ext>
            </a:extLst>
          </p:cNvPr>
          <p:cNvSpPr>
            <a:spLocks noGrp="1"/>
          </p:cNvSpPr>
          <p:nvPr>
            <p:ph idx="1"/>
          </p:nvPr>
        </p:nvSpPr>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Gneis</a:t>
            </a:r>
            <a:endParaRPr lang="de-DE" sz="1600" b="1"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Composición: </a:t>
            </a:r>
          </a:p>
          <a:p>
            <a:pPr lvl="1">
              <a:lnSpc>
                <a:spcPct val="150000"/>
              </a:lnSpc>
            </a:pPr>
            <a:r>
              <a:rPr lang="de-DE" sz="1600" dirty="0" err="1">
                <a:latin typeface="Arial" panose="020B0604020202020204" pitchFamily="34" charset="0"/>
                <a:cs typeface="Arial" panose="020B0604020202020204" pitchFamily="34" charset="0"/>
              </a:rPr>
              <a:t>feldespato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cuarzo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pequeñas cantidades de mica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a veces</a:t>
            </a:r>
            <a:r>
              <a:rPr lang="de-DE" sz="1600" dirty="0">
                <a:latin typeface="Arial" panose="020B0604020202020204" pitchFamily="34" charset="0"/>
                <a:cs typeface="Arial" panose="020B0604020202020204" pitchFamily="34" charset="0"/>
              </a:rPr>
              <a:t> también granate, </a:t>
            </a:r>
            <a:r>
              <a:rPr lang="de-DE" sz="1600" dirty="0" err="1">
                <a:latin typeface="Arial" panose="020B0604020202020204" pitchFamily="34" charset="0"/>
                <a:cs typeface="Arial" panose="020B0604020202020204" pitchFamily="34" charset="0"/>
              </a:rPr>
              <a:t>piroxeno y hornblenda</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Rocas</a:t>
            </a:r>
            <a:r>
              <a:rPr lang="de-DE" sz="1600" dirty="0">
                <a:latin typeface="Arial" panose="020B0604020202020204" pitchFamily="34" charset="0"/>
                <a:cs typeface="Arial" panose="020B0604020202020204" pitchFamily="34" charset="0"/>
              </a:rPr>
              <a:t> originales: </a:t>
            </a:r>
            <a:r>
              <a:rPr lang="de-DE" sz="1600" dirty="0" err="1">
                <a:latin typeface="Arial" panose="020B0604020202020204" pitchFamily="34" charset="0"/>
                <a:cs typeface="Arial" panose="020B0604020202020204" pitchFamily="34" charset="0"/>
              </a:rPr>
              <a:t>pizarra arcillosa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sedimentos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granito</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Temperaturas</a:t>
            </a:r>
            <a:r>
              <a:rPr lang="de-DE" sz="1600" dirty="0">
                <a:latin typeface="Arial" panose="020B0604020202020204" pitchFamily="34" charset="0"/>
                <a:cs typeface="Arial" panose="020B0604020202020204" pitchFamily="34" charset="0"/>
              </a:rPr>
              <a:t>: ~ 580 - 800°C</a:t>
            </a:r>
          </a:p>
          <a:p>
            <a:pPr>
              <a:lnSpc>
                <a:spcPct val="150000"/>
              </a:lnSpc>
            </a:pPr>
            <a:r>
              <a:rPr lang="de-DE" sz="1600" dirty="0" err="1">
                <a:latin typeface="Arial" panose="020B0604020202020204" pitchFamily="34" charset="0"/>
                <a:cs typeface="Arial" panose="020B0604020202020204" pitchFamily="34" charset="0"/>
              </a:rPr>
              <a:t>Relaciones de presión</a:t>
            </a:r>
            <a:r>
              <a:rPr lang="de-DE" sz="1600" dirty="0">
                <a:latin typeface="Arial" panose="020B0604020202020204" pitchFamily="34" charset="0"/>
                <a:cs typeface="Arial" panose="020B0604020202020204" pitchFamily="34" charset="0"/>
              </a:rPr>
              <a:t>: ~ 0.8 </a:t>
            </a:r>
            <a:r>
              <a:rPr lang="de-DE" sz="1600" dirty="0" err="1">
                <a:latin typeface="Arial" panose="020B0604020202020204" pitchFamily="34" charset="0"/>
                <a:cs typeface="Arial" panose="020B0604020202020204" pitchFamily="34" charset="0"/>
              </a:rPr>
              <a:t>GPa</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Estructura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pizarra</a:t>
            </a:r>
            <a:r>
              <a:rPr lang="de-DE" sz="1600" dirty="0">
                <a:latin typeface="Arial" panose="020B0604020202020204" pitchFamily="34" charset="0"/>
                <a:cs typeface="Arial" panose="020B0604020202020204" pitchFamily="34" charset="0"/>
              </a:rPr>
              <a:t> / </a:t>
            </a:r>
            <a:r>
              <a:rPr lang="de-DE" sz="1600" dirty="0" err="1">
                <a:latin typeface="Arial" panose="020B0604020202020204" pitchFamily="34" charset="0"/>
                <a:cs typeface="Arial" panose="020B0604020202020204" pitchFamily="34" charset="0"/>
              </a:rPr>
              <a:t>foliada</a:t>
            </a:r>
            <a:r>
              <a:rPr lang="de-DE" sz="1600" dirty="0">
                <a:latin typeface="Arial" panose="020B0604020202020204" pitchFamily="34" charset="0"/>
                <a:cs typeface="Arial" panose="020B0604020202020204" pitchFamily="34" charset="0"/>
              </a:rPr>
              <a:t> / </a:t>
            </a:r>
            <a:r>
              <a:rPr lang="de-DE" sz="1600" dirty="0">
                <a:solidFill>
                  <a:srgbClr val="FF0000"/>
                </a:solidFill>
                <a:latin typeface="Arial" panose="020B0604020202020204" pitchFamily="34" charset="0"/>
                <a:cs typeface="Arial" panose="020B0604020202020204" pitchFamily="34" charset="0"/>
              </a:rPr>
              <a:t>maciza</a:t>
            </a:r>
            <a:r>
              <a:rPr lang="de-DE" sz="1600" dirty="0" err="1">
                <a:solidFill>
                  <a:srgbClr val="FF0000"/>
                </a:solidFill>
                <a:latin typeface="Arial" panose="020B0604020202020204" pitchFamily="34" charset="0"/>
                <a:cs typeface="Arial" panose="020B0604020202020204" pitchFamily="34" charset="0"/>
              </a:rPr>
              <a:t> sin dirección</a:t>
            </a: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71129FE9-0C55-4D62-AC7F-4E7F07915704}"/>
              </a:ext>
            </a:extLst>
          </p:cNvPr>
          <p:cNvPicPr>
            <a:picLocks noChangeAspect="1"/>
          </p:cNvPicPr>
          <p:nvPr/>
        </p:nvPicPr>
        <p:blipFill>
          <a:blip r:embed="rId3"/>
          <a:stretch>
            <a:fillRect/>
          </a:stretch>
        </p:blipFill>
        <p:spPr>
          <a:xfrm>
            <a:off x="5794475" y="3682652"/>
            <a:ext cx="3245470" cy="2578227"/>
          </a:xfrm>
          <a:prstGeom prst="rect">
            <a:avLst/>
          </a:prstGeom>
        </p:spPr>
      </p:pic>
    </p:spTree>
    <p:extLst>
      <p:ext uri="{BB962C8B-B14F-4D97-AF65-F5344CB8AC3E}">
        <p14:creationId xmlns:p14="http://schemas.microsoft.com/office/powerpoint/2010/main" val="356691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472EC-05D4-40B1-993A-852C7F47DBA4}"/>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p>
        </p:txBody>
      </p:sp>
      <p:sp>
        <p:nvSpPr>
          <p:cNvPr id="3" name="Inhaltsplatzhalter 2">
            <a:extLst>
              <a:ext uri="{FF2B5EF4-FFF2-40B4-BE49-F238E27FC236}">
                <a16:creationId xmlns:a16="http://schemas.microsoft.com/office/drawing/2014/main" id="{48B3C519-1E19-4648-A1C7-65D105446F84}"/>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Cuarcita</a:t>
            </a:r>
          </a:p>
          <a:p>
            <a:pPr>
              <a:lnSpc>
                <a:spcPct val="150000"/>
              </a:lnSpc>
            </a:pPr>
            <a:r>
              <a:rPr lang="en-US" sz="1600" dirty="0">
                <a:latin typeface="Arial" panose="020B0604020202020204" pitchFamily="34" charset="0"/>
                <a:cs typeface="Arial" panose="020B0604020202020204" pitchFamily="34" charset="0"/>
              </a:rPr>
              <a:t>Composición:</a:t>
            </a:r>
          </a:p>
          <a:p>
            <a:pPr lvl="1">
              <a:lnSpc>
                <a:spcPct val="150000"/>
              </a:lnSpc>
            </a:pPr>
            <a:r>
              <a:rPr lang="en-US" sz="1600" dirty="0">
                <a:latin typeface="Arial" panose="020B0604020202020204" pitchFamily="34" charset="0"/>
                <a:cs typeface="Arial" panose="020B0604020202020204" pitchFamily="34" charset="0"/>
              </a:rPr>
              <a:t>cuarzo (a menudo </a:t>
            </a:r>
            <a:r>
              <a:rPr lang="en-US" sz="1600" dirty="0" err="1">
                <a:latin typeface="Arial" panose="020B0604020202020204" pitchFamily="34" charset="0"/>
                <a:cs typeface="Arial" panose="020B0604020202020204" pitchFamily="34" charset="0"/>
              </a:rPr>
              <a:t>monomineral</a:t>
            </a:r>
            <a:r>
              <a:rPr lang="en-US" sz="1600" dirty="0">
                <a:latin typeface="Arial" panose="020B0604020202020204" pitchFamily="34" charset="0"/>
                <a:cs typeface="Arial" panose="020B0604020202020204" pitchFamily="34" charset="0"/>
              </a:rPr>
              <a:t>), pequeñas cantidades de mica y feldespato</a:t>
            </a:r>
          </a:p>
          <a:p>
            <a:pPr>
              <a:lnSpc>
                <a:spcPct val="150000"/>
              </a:lnSpc>
            </a:pPr>
            <a:r>
              <a:rPr lang="en-US" sz="1600" dirty="0">
                <a:latin typeface="Arial" panose="020B0604020202020204" pitchFamily="34" charset="0"/>
                <a:cs typeface="Arial" panose="020B0604020202020204" pitchFamily="34" charset="0"/>
              </a:rPr>
              <a:t>Rock original: Arenisca</a:t>
            </a:r>
          </a:p>
          <a:p>
            <a:pPr>
              <a:lnSpc>
                <a:spcPct val="150000"/>
              </a:lnSpc>
            </a:pPr>
            <a:r>
              <a:rPr lang="en-US" sz="1600" dirty="0">
                <a:latin typeface="Arial" panose="020B0604020202020204" pitchFamily="34" charset="0"/>
                <a:cs typeface="Arial" panose="020B0604020202020204" pitchFamily="34" charset="0"/>
              </a:rPr>
              <a:t>Temperaturas: ~ 300 - 420°C</a:t>
            </a:r>
          </a:p>
          <a:p>
            <a:pPr>
              <a:lnSpc>
                <a:spcPct val="150000"/>
              </a:lnSpc>
            </a:pPr>
            <a:r>
              <a:rPr lang="en-US" sz="1600" dirty="0">
                <a:latin typeface="Arial" panose="020B0604020202020204" pitchFamily="34" charset="0"/>
                <a:cs typeface="Arial" panose="020B0604020202020204" pitchFamily="34" charset="0"/>
              </a:rPr>
              <a:t>Relaciones de presión: ~ 0,25 </a:t>
            </a:r>
            <a:r>
              <a:rPr lang="en-US" sz="1600" dirty="0" err="1">
                <a:latin typeface="Arial" panose="020B0604020202020204" pitchFamily="34" charset="0"/>
                <a:cs typeface="Arial" panose="020B0604020202020204" pitchFamily="34" charset="0"/>
              </a:rPr>
              <a:t>GPa</a:t>
            </a:r>
            <a:endParaRPr lang="en-US" sz="1600"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EE3BE847-BC44-42FE-BE93-8C73C34BDBD1}"/>
              </a:ext>
            </a:extLst>
          </p:cNvPr>
          <p:cNvPicPr>
            <a:picLocks noChangeAspect="1"/>
          </p:cNvPicPr>
          <p:nvPr/>
        </p:nvPicPr>
        <p:blipFill>
          <a:blip r:embed="rId3"/>
          <a:stretch>
            <a:fillRect/>
          </a:stretch>
        </p:blipFill>
        <p:spPr>
          <a:xfrm>
            <a:off x="4827698" y="3193733"/>
            <a:ext cx="3859102" cy="2932430"/>
          </a:xfrm>
          <a:prstGeom prst="rect">
            <a:avLst/>
          </a:prstGeom>
        </p:spPr>
      </p:pic>
    </p:spTree>
    <p:extLst>
      <p:ext uri="{BB962C8B-B14F-4D97-AF65-F5344CB8AC3E}">
        <p14:creationId xmlns:p14="http://schemas.microsoft.com/office/powerpoint/2010/main" val="2350485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La </a:t>
            </a:r>
            <a:r>
              <a:rPr lang="de-DE" dirty="0" err="1">
                <a:latin typeface="Arial" panose="020B0604020202020204" pitchFamily="34" charset="0"/>
                <a:cs typeface="Arial" panose="020B0604020202020204" pitchFamily="34" charset="0"/>
              </a:rPr>
              <a:t>tierra</a:t>
            </a:r>
            <a:r>
              <a:rPr lang="de-DE" dirty="0">
                <a:latin typeface="Arial" panose="020B0604020202020204" pitchFamily="34" charset="0"/>
                <a:cs typeface="Arial" panose="020B0604020202020204" pitchFamily="34" charset="0"/>
              </a:rPr>
              <a:t> en </a:t>
            </a:r>
            <a:r>
              <a:rPr lang="de-DE" dirty="0" err="1">
                <a:latin typeface="Arial" panose="020B0604020202020204" pitchFamily="34" charset="0"/>
                <a:cs typeface="Arial" panose="020B0604020202020204" pitchFamily="34" charset="0"/>
              </a:rPr>
              <a:t>números</a:t>
            </a:r>
            <a:endParaRPr lang="de-DE" dirty="0">
              <a:latin typeface="Arial" panose="020B0604020202020204" pitchFamily="34" charset="0"/>
              <a:cs typeface="Arial" panose="020B0604020202020204" pitchFamily="34" charset="0"/>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367061379"/>
              </p:ext>
            </p:extLst>
          </p:nvPr>
        </p:nvGraphicFramePr>
        <p:xfrm>
          <a:off x="180474" y="1576137"/>
          <a:ext cx="8859328" cy="4879880"/>
        </p:xfrm>
        <a:graphic>
          <a:graphicData uri="http://schemas.openxmlformats.org/drawingml/2006/table">
            <a:tbl>
              <a:tblPr firstRow="1" bandRow="1">
                <a:tableStyleId>{16D9F66E-5EB9-4882-86FB-DCBF35E3C3E4}</a:tableStyleId>
              </a:tblPr>
              <a:tblGrid>
                <a:gridCol w="1121219">
                  <a:extLst>
                    <a:ext uri="{9D8B030D-6E8A-4147-A177-3AD203B41FA5}">
                      <a16:colId xmlns:a16="http://schemas.microsoft.com/office/drawing/2014/main" val="20000"/>
                    </a:ext>
                  </a:extLst>
                </a:gridCol>
                <a:gridCol w="1311430">
                  <a:extLst>
                    <a:ext uri="{9D8B030D-6E8A-4147-A177-3AD203B41FA5}">
                      <a16:colId xmlns:a16="http://schemas.microsoft.com/office/drawing/2014/main" val="20001"/>
                    </a:ext>
                  </a:extLst>
                </a:gridCol>
                <a:gridCol w="1492370">
                  <a:extLst>
                    <a:ext uri="{9D8B030D-6E8A-4147-A177-3AD203B41FA5}">
                      <a16:colId xmlns:a16="http://schemas.microsoft.com/office/drawing/2014/main" val="20002"/>
                    </a:ext>
                  </a:extLst>
                </a:gridCol>
                <a:gridCol w="1001549">
                  <a:extLst>
                    <a:ext uri="{9D8B030D-6E8A-4147-A177-3AD203B41FA5}">
                      <a16:colId xmlns:a16="http://schemas.microsoft.com/office/drawing/2014/main" val="20003"/>
                    </a:ext>
                  </a:extLst>
                </a:gridCol>
                <a:gridCol w="1367548">
                  <a:extLst>
                    <a:ext uri="{9D8B030D-6E8A-4147-A177-3AD203B41FA5}">
                      <a16:colId xmlns:a16="http://schemas.microsoft.com/office/drawing/2014/main" val="20004"/>
                    </a:ext>
                  </a:extLst>
                </a:gridCol>
                <a:gridCol w="2565212">
                  <a:extLst>
                    <a:ext uri="{9D8B030D-6E8A-4147-A177-3AD203B41FA5}">
                      <a16:colId xmlns:a16="http://schemas.microsoft.com/office/drawing/2014/main" val="20005"/>
                    </a:ext>
                  </a:extLst>
                </a:gridCol>
              </a:tblGrid>
              <a:tr h="456511">
                <a:tc>
                  <a:txBody>
                    <a:bodyPr/>
                    <a:lstStyle/>
                    <a:p>
                      <a:endParaRPr lang="de-DE" sz="1400" b="1" dirty="0">
                        <a:latin typeface="Arial" panose="020B0604020202020204" pitchFamily="34" charset="0"/>
                        <a:cs typeface="Arial" panose="020B0604020202020204" pitchFamily="34" charset="0"/>
                      </a:endParaRPr>
                    </a:p>
                  </a:txBody>
                  <a:tcPr/>
                </a:tc>
                <a:tc>
                  <a:txBody>
                    <a:bodyPr/>
                    <a:lstStyle/>
                    <a:p>
                      <a:r>
                        <a:rPr lang="de-DE" sz="1400" dirty="0" err="1">
                          <a:latin typeface="Arial" panose="020B0604020202020204" pitchFamily="34" charset="0"/>
                          <a:cs typeface="Arial" panose="020B0604020202020204" pitchFamily="34" charset="0"/>
                        </a:rPr>
                        <a:t>Espesores</a:t>
                      </a:r>
                      <a:endParaRPr lang="de-DE" sz="1400" b="1" dirty="0">
                        <a:latin typeface="Arial" panose="020B0604020202020204" pitchFamily="34" charset="0"/>
                        <a:cs typeface="Arial" panose="020B0604020202020204" pitchFamily="34" charset="0"/>
                      </a:endParaRPr>
                    </a:p>
                  </a:txBody>
                  <a:tcPr/>
                </a:tc>
                <a:tc>
                  <a:txBody>
                    <a:bodyPr/>
                    <a:lstStyle/>
                    <a:p>
                      <a:r>
                        <a:rPr lang="de-DE" sz="1400" dirty="0" err="1">
                          <a:latin typeface="Arial" panose="020B0604020202020204" pitchFamily="34" charset="0"/>
                          <a:cs typeface="Arial" panose="020B0604020202020204" pitchFamily="34" charset="0"/>
                        </a:rPr>
                        <a:t>Temperaturas</a:t>
                      </a:r>
                      <a:endParaRPr lang="de-DE" sz="1400" b="1" dirty="0">
                        <a:latin typeface="Arial" panose="020B0604020202020204" pitchFamily="34" charset="0"/>
                        <a:cs typeface="Arial" panose="020B0604020202020204" pitchFamily="34" charset="0"/>
                      </a:endParaRPr>
                    </a:p>
                  </a:txBody>
                  <a:tcPr/>
                </a:tc>
                <a:tc gridSpan="2">
                  <a:txBody>
                    <a:bodyPr/>
                    <a:lstStyle/>
                    <a:p>
                      <a:r>
                        <a:rPr lang="de-DE" sz="1400" dirty="0">
                          <a:latin typeface="Arial" panose="020B0604020202020204" pitchFamily="34" charset="0"/>
                          <a:cs typeface="Arial" panose="020B0604020202020204" pitchFamily="34" charset="0"/>
                        </a:rPr>
                        <a:t>Estado </a:t>
                      </a:r>
                      <a:r>
                        <a:rPr lang="de-DE" sz="1400" dirty="0" err="1">
                          <a:latin typeface="Arial" panose="020B0604020202020204" pitchFamily="34" charset="0"/>
                          <a:cs typeface="Arial" panose="020B0604020202020204" pitchFamily="34" charset="0"/>
                        </a:rPr>
                        <a:t>de agregación</a:t>
                      </a:r>
                      <a:endParaRPr lang="de-DE" sz="1400" b="1"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solidFill>
                        <a:schemeClr val="bg1"/>
                      </a:solidFill>
                      <a:prstDash val="solid"/>
                      <a:round/>
                      <a:headEnd type="none" w="med" len="med"/>
                      <a:tailEnd type="none" w="med" len="med"/>
                    </a:lnL>
                  </a:tcPr>
                </a:tc>
                <a:tc>
                  <a:txBody>
                    <a:bodyPr/>
                    <a:lstStyle/>
                    <a:p>
                      <a:r>
                        <a:rPr lang="de-DE" sz="1400" dirty="0" err="1">
                          <a:latin typeface="Arial" panose="020B0604020202020204" pitchFamily="34" charset="0"/>
                          <a:cs typeface="Arial" panose="020B0604020202020204" pitchFamily="34" charset="0"/>
                        </a:rPr>
                        <a:t>Características</a:t>
                      </a:r>
                      <a:r>
                        <a:rPr lang="de-DE" sz="1400" dirty="0">
                          <a:latin typeface="Arial" panose="020B0604020202020204" pitchFamily="34" charset="0"/>
                          <a:cs typeface="Arial" panose="020B0604020202020204" pitchFamily="34" charset="0"/>
                        </a:rPr>
                        <a:t> especiales</a:t>
                      </a:r>
                      <a:endParaRPr lang="de-DE"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1005665">
                <a:tc>
                  <a:txBody>
                    <a:bodyPr/>
                    <a:lstStyle/>
                    <a:p>
                      <a:r>
                        <a:rPr lang="de-DE" sz="1400" b="1" dirty="0">
                          <a:latin typeface="Arial" panose="020B0604020202020204" pitchFamily="34" charset="0"/>
                          <a:cs typeface="Arial" panose="020B0604020202020204" pitchFamily="34" charset="0"/>
                        </a:rPr>
                        <a:t>Corteza terrestre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~5-70 km </a:t>
                      </a:r>
                    </a:p>
                    <a:p>
                      <a:endParaRPr lang="de-DE"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Hasta 900°C con profundidad creciente</a:t>
                      </a:r>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Sólido</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Áreas de derretimiento local y temporal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 formación de magma</a:t>
                      </a:r>
                    </a:p>
                    <a:p>
                      <a:endParaRPr lang="de-DE" sz="1400"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La litosfera: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baseline="0" dirty="0">
                          <a:latin typeface="Arial" panose="020B0604020202020204" pitchFamily="34" charset="0"/>
                          <a:cs typeface="Arial" panose="020B0604020202020204" pitchFamily="34" charset="0"/>
                        </a:rPr>
                        <a:t>La corteza terrestre y la parte del manto superior (hasta 150 km de profundidad) forman el armazón sólido de la tierra.</a:t>
                      </a:r>
                      <a:endParaRPr lang="de-DE"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53683">
                <a:tc rowSpan="2">
                  <a:txBody>
                    <a:bodyPr/>
                    <a:lstStyle/>
                    <a:p>
                      <a:r>
                        <a:rPr lang="de-DE" sz="1400" b="1" dirty="0" err="1">
                          <a:latin typeface="Arial" panose="020B0604020202020204" pitchFamily="34" charset="0"/>
                          <a:cs typeface="Arial" panose="020B0604020202020204" pitchFamily="34" charset="0"/>
                        </a:rPr>
                        <a:t>Manto de la tierra superior</a:t>
                      </a:r>
                      <a:endParaRPr lang="de-DE" sz="1400" b="1"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aseline="0" dirty="0">
                          <a:latin typeface="Arial" panose="020B0604020202020204" pitchFamily="34" charset="0"/>
                          <a:cs typeface="Arial" panose="020B0604020202020204" pitchFamily="34" charset="0"/>
                        </a:rPr>
                        <a:t>~630- 695 km</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txBody>
                  <a:tcPr/>
                </a:tc>
                <a:tc rowSpan="2">
                  <a:txBody>
                    <a:bodyPr/>
                    <a:lstStyle/>
                    <a:p>
                      <a:endParaRPr lang="de-DE" sz="1400" dirty="0">
                        <a:latin typeface="Arial" panose="020B0604020202020204" pitchFamily="34" charset="0"/>
                        <a:cs typeface="Arial" panose="020B0604020202020204" pitchFamily="34" charset="0"/>
                      </a:endParaRPr>
                    </a:p>
                    <a:p>
                      <a:r>
                        <a:rPr lang="de-DE" sz="1400" baseline="0" dirty="0">
                          <a:latin typeface="Arial" panose="020B0604020202020204" pitchFamily="34" charset="0"/>
                          <a:cs typeface="Arial" panose="020B0604020202020204" pitchFamily="34" charset="0"/>
                        </a:rPr>
                        <a:t>~ 1200°C</a:t>
                      </a:r>
                      <a:endParaRPr lang="de-DE" sz="1400" dirty="0">
                        <a:latin typeface="Arial" panose="020B0604020202020204" pitchFamily="34" charset="0"/>
                        <a:cs typeface="Arial" panose="020B0604020202020204" pitchFamily="34" charset="0"/>
                      </a:endParaRPr>
                    </a:p>
                  </a:txBody>
                  <a:tcPr/>
                </a:tc>
                <a:tc rowSpan="2">
                  <a:txBody>
                    <a:bodyPr/>
                    <a:lstStyle/>
                    <a:p>
                      <a:r>
                        <a:rPr lang="de-DE" sz="1400" baseline="0" dirty="0" err="1">
                          <a:solidFill>
                            <a:srgbClr val="FF0000"/>
                          </a:solidFill>
                          <a:latin typeface="Arial" panose="020B0604020202020204" pitchFamily="34" charset="0"/>
                          <a:cs typeface="Arial" panose="020B0604020202020204" pitchFamily="34" charset="0"/>
                        </a:rPr>
                        <a:t>Fluido</a:t>
                      </a:r>
                      <a:r>
                        <a:rPr lang="de-DE" sz="1400" baseline="0" dirty="0">
                          <a:latin typeface="Arial" panose="020B0604020202020204" pitchFamily="34" charset="0"/>
                          <a:cs typeface="Arial" panose="020B0604020202020204" pitchFamily="34" charset="0"/>
                        </a:rPr>
                        <a:t>, pero no fluido </a:t>
                      </a:r>
                      <a:endParaRPr lang="de-DE" sz="1400" dirty="0">
                        <a:latin typeface="Arial" panose="020B0604020202020204" pitchFamily="34" charset="0"/>
                        <a:cs typeface="Arial" panose="020B0604020202020204" pitchFamily="34" charset="0"/>
                      </a:endParaRPr>
                    </a:p>
                  </a:txBody>
                  <a:tcPr>
                    <a:solidFill>
                      <a:srgbClr val="FDEFE9"/>
                    </a:solidFill>
                  </a:tcPr>
                </a:tc>
                <a:tc vMerge="1">
                  <a:txBody>
                    <a:bodyPr/>
                    <a:lstStyle/>
                    <a:p>
                      <a:endParaRPr lang="de-DE"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dirty="0"/>
                    </a:p>
                  </a:txBody>
                  <a:tcPr/>
                </a:tc>
                <a:extLst>
                  <a:ext uri="{0D108BD9-81ED-4DB2-BD59-A6C34878D82A}">
                    <a16:rowId xmlns:a16="http://schemas.microsoft.com/office/drawing/2014/main" val="10002"/>
                  </a:ext>
                </a:extLst>
              </a:tr>
              <a:tr h="510355">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endParaRPr lang="de-DE" sz="1400" dirty="0">
                        <a:latin typeface="Arial" panose="020B0604020202020204" pitchFamily="34" charset="0"/>
                        <a:cs typeface="Arial" panose="020B0604020202020204" pitchFamily="34" charset="0"/>
                      </a:endParaRPr>
                    </a:p>
                  </a:txBody>
                  <a:tcPr>
                    <a:lnL w="12700" cmpd="sng">
                      <a:noFill/>
                    </a:lnL>
                    <a:solidFill>
                      <a:srgbClr val="FDEFE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La </a:t>
                      </a:r>
                      <a:r>
                        <a:rPr lang="en-US" sz="1400" b="1" dirty="0" err="1">
                          <a:latin typeface="Arial" panose="020B0604020202020204" pitchFamily="34" charset="0"/>
                          <a:cs typeface="Arial" panose="020B0604020202020204" pitchFamily="34" charset="0"/>
                        </a:rPr>
                        <a:t>astenosfera</a:t>
                      </a:r>
                      <a:r>
                        <a:rPr lang="en-US" sz="1400"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La transición plásticamente deformable entre el manto superior e inferior de la tierra </a:t>
                      </a:r>
                      <a:endParaRPr lang="de-DE" sz="1400" b="0" dirty="0">
                        <a:latin typeface="Arial" panose="020B0604020202020204" pitchFamily="34" charset="0"/>
                        <a:cs typeface="Arial" panose="020B0604020202020204" pitchFamily="34" charset="0"/>
                      </a:endParaRPr>
                    </a:p>
                  </a:txBody>
                  <a:tcPr>
                    <a:solidFill>
                      <a:srgbClr val="FDEFE9"/>
                    </a:solidFill>
                  </a:tcPr>
                </a:tc>
                <a:extLst>
                  <a:ext uri="{0D108BD9-81ED-4DB2-BD59-A6C34878D82A}">
                    <a16:rowId xmlns:a16="http://schemas.microsoft.com/office/drawing/2014/main" val="10003"/>
                  </a:ext>
                </a:extLst>
              </a:tr>
              <a:tr h="266022">
                <a:tc rowSpan="2">
                  <a:txBody>
                    <a:bodyPr/>
                    <a:lstStyle/>
                    <a:p>
                      <a:r>
                        <a:rPr lang="de-DE" sz="1400" b="1" dirty="0" err="1">
                          <a:latin typeface="Arial" panose="020B0604020202020204" pitchFamily="34" charset="0"/>
                          <a:cs typeface="Arial" panose="020B0604020202020204" pitchFamily="34" charset="0"/>
                        </a:rPr>
                        <a:t>Manto terrestre inferior</a:t>
                      </a:r>
                      <a:endParaRPr lang="de-DE" sz="1400" b="1" dirty="0">
                        <a:latin typeface="Arial" panose="020B0604020202020204" pitchFamily="34" charset="0"/>
                        <a:cs typeface="Arial" panose="020B0604020202020204" pitchFamily="34" charset="0"/>
                      </a:endParaRPr>
                    </a:p>
                  </a:txBody>
                  <a:tcPr>
                    <a:solidFill>
                      <a:srgbClr val="FCDDC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2.183 km </a:t>
                      </a:r>
                    </a:p>
                    <a:p>
                      <a:endParaRPr lang="de-DE" sz="1400" dirty="0">
                        <a:latin typeface="Arial" panose="020B0604020202020204" pitchFamily="34" charset="0"/>
                        <a:cs typeface="Arial" panose="020B0604020202020204" pitchFamily="34" charset="0"/>
                      </a:endParaRPr>
                    </a:p>
                  </a:txBody>
                  <a:tcPr>
                    <a:solidFill>
                      <a:srgbClr val="FCDDCF"/>
                    </a:solidFill>
                  </a:tcPr>
                </a:tc>
                <a:tc rowSpan="2">
                  <a:txBody>
                    <a:bodyPr/>
                    <a:lstStyle/>
                    <a:p>
                      <a:r>
                        <a:rPr lang="de-DE" sz="1400" dirty="0">
                          <a:latin typeface="Arial" panose="020B0604020202020204" pitchFamily="34" charset="0"/>
                          <a:cs typeface="Arial" panose="020B0604020202020204" pitchFamily="34" charset="0"/>
                        </a:rPr>
                        <a:t>~ 1500°C</a:t>
                      </a:r>
                    </a:p>
                  </a:txBody>
                  <a:tcPr>
                    <a:solidFill>
                      <a:srgbClr val="FCDDCF"/>
                    </a:solidFill>
                  </a:tcPr>
                </a:tc>
                <a:tc rowSpan="2" gridSpan="2">
                  <a:txBody>
                    <a:bodyPr/>
                    <a:lstStyle/>
                    <a:p>
                      <a:r>
                        <a:rPr lang="de-DE" sz="1400" dirty="0">
                          <a:latin typeface="Arial" panose="020B0604020202020204" pitchFamily="34" charset="0"/>
                          <a:cs typeface="Arial" panose="020B0604020202020204" pitchFamily="34" charset="0"/>
                        </a:rPr>
                        <a:t>Sólido</a:t>
                      </a:r>
                    </a:p>
                  </a:txBody>
                  <a:tcPr>
                    <a:solidFill>
                      <a:srgbClr val="FCDDCF"/>
                    </a:solidFill>
                  </a:tcPr>
                </a:tc>
                <a:tc rowSpan="2"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0004"/>
                  </a:ext>
                </a:extLst>
              </a:tr>
              <a:tr h="521929">
                <a:tc vMerge="1">
                  <a:txBody>
                    <a:bodyPr/>
                    <a:lstStyle/>
                    <a:p>
                      <a:endParaRPr lang="de-DE"/>
                    </a:p>
                  </a:txBody>
                  <a:tcPr/>
                </a:tc>
                <a:tc vMerge="1">
                  <a:txBody>
                    <a:bodyPr/>
                    <a:lstStyle/>
                    <a:p>
                      <a:endParaRPr lang="de-DE"/>
                    </a:p>
                  </a:txBody>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Área del manto bajo la astenosfera.</a:t>
                      </a:r>
                    </a:p>
                  </a:txBody>
                  <a:tcPr/>
                </a:tc>
                <a:extLst>
                  <a:ext uri="{0D108BD9-81ED-4DB2-BD59-A6C34878D82A}">
                    <a16:rowId xmlns:a16="http://schemas.microsoft.com/office/drawing/2014/main" val="10005"/>
                  </a:ext>
                </a:extLst>
              </a:tr>
              <a:tr h="787951">
                <a:tc>
                  <a:txBody>
                    <a:bodyPr/>
                    <a:lstStyle/>
                    <a:p>
                      <a:r>
                        <a:rPr lang="de-DE" sz="1400" b="1" dirty="0" err="1">
                          <a:latin typeface="Arial" panose="020B0604020202020204" pitchFamily="34" charset="0"/>
                          <a:cs typeface="Arial" panose="020B0604020202020204" pitchFamily="34" charset="0"/>
                        </a:rPr>
                        <a:t>Núcleo exterior</a:t>
                      </a:r>
                      <a:endParaRPr lang="de-DE"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2.271 km</a:t>
                      </a:r>
                    </a:p>
                    <a:p>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 3700 - 4600°C</a:t>
                      </a:r>
                    </a:p>
                  </a:txBody>
                  <a:tcPr/>
                </a:tc>
                <a:tc gridSpan="2">
                  <a:txBody>
                    <a:bodyPr/>
                    <a:lstStyle/>
                    <a:p>
                      <a:r>
                        <a:rPr lang="de-DE" sz="1400" dirty="0" err="1">
                          <a:latin typeface="Arial" panose="020B0604020202020204" pitchFamily="34" charset="0"/>
                          <a:cs typeface="Arial" panose="020B0604020202020204" pitchFamily="34" charset="0"/>
                        </a:rPr>
                        <a:t>Fundido</a:t>
                      </a:r>
                      <a:endParaRPr lang="de-DE" sz="1400"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r>
                        <a:rPr lang="en-US" sz="1400" dirty="0">
                          <a:latin typeface="Arial" panose="020B0604020202020204" pitchFamily="34" charset="0"/>
                          <a:cs typeface="Arial" panose="020B0604020202020204" pitchFamily="34" charset="0"/>
                        </a:rPr>
                        <a:t>El núcleo de la tierra consiste principalmente en una aleación de hierro y níquel. </a:t>
                      </a:r>
                    </a:p>
                    <a:p>
                      <a:r>
                        <a:rPr lang="en-US" sz="1400" dirty="0">
                          <a:latin typeface="Arial" panose="020B0604020202020204" pitchFamily="34" charset="0"/>
                          <a:cs typeface="Arial" panose="020B0604020202020204" pitchFamily="34" charset="0"/>
                        </a:rPr>
                        <a:t>La alta presión en el núcleo interno de la tierra conduce a la solidificación.</a:t>
                      </a:r>
                    </a:p>
                  </a:txBody>
                  <a:tcPr/>
                </a:tc>
                <a:extLst>
                  <a:ext uri="{0D108BD9-81ED-4DB2-BD59-A6C34878D82A}">
                    <a16:rowId xmlns:a16="http://schemas.microsoft.com/office/drawing/2014/main" val="10006"/>
                  </a:ext>
                </a:extLst>
              </a:tr>
              <a:tr h="456511">
                <a:tc>
                  <a:txBody>
                    <a:bodyPr/>
                    <a:lstStyle/>
                    <a:p>
                      <a:r>
                        <a:rPr lang="de-DE" sz="1400" b="1" baseline="0" dirty="0" err="1">
                          <a:latin typeface="Arial" panose="020B0604020202020204" pitchFamily="34" charset="0"/>
                          <a:cs typeface="Arial" panose="020B0604020202020204" pitchFamily="34" charset="0"/>
                        </a:rPr>
                        <a:t>Núcleo</a:t>
                      </a:r>
                      <a:r>
                        <a:rPr lang="de-DE" sz="1400" b="1" dirty="0" err="1">
                          <a:latin typeface="Arial" panose="020B0604020202020204" pitchFamily="34" charset="0"/>
                          <a:cs typeface="Arial" panose="020B0604020202020204" pitchFamily="34" charset="0"/>
                        </a:rPr>
                        <a:t> interior</a:t>
                      </a:r>
                      <a:endParaRPr lang="de-DE"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~1.200</a:t>
                      </a:r>
                      <a:r>
                        <a:rPr lang="de-DE" sz="1400" baseline="0" dirty="0">
                          <a:latin typeface="Arial" panose="020B0604020202020204" pitchFamily="34" charset="0"/>
                          <a:cs typeface="Arial" panose="020B0604020202020204" pitchFamily="34" charset="0"/>
                        </a:rPr>
                        <a:t> km</a:t>
                      </a:r>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 4600– 6100°C</a:t>
                      </a:r>
                    </a:p>
                  </a:txBody>
                  <a:tcPr/>
                </a:tc>
                <a:tc gridSpan="2">
                  <a:txBody>
                    <a:bodyPr/>
                    <a:lstStyle/>
                    <a:p>
                      <a:r>
                        <a:rPr lang="de-DE" sz="1400" dirty="0">
                          <a:latin typeface="Arial" panose="020B0604020202020204" pitchFamily="34" charset="0"/>
                          <a:cs typeface="Arial" panose="020B0604020202020204" pitchFamily="34" charset="0"/>
                        </a:rPr>
                        <a:t>Sólido</a:t>
                      </a:r>
                    </a:p>
                  </a:txBody>
                  <a:tcPr/>
                </a:tc>
                <a:tc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vMerge="1">
                  <a:txBody>
                    <a:bodyPr/>
                    <a:lstStyle/>
                    <a:p>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75012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10719-0D12-4A69-BAC8-194568F2FD72}"/>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p>
        </p:txBody>
      </p:sp>
      <p:sp>
        <p:nvSpPr>
          <p:cNvPr id="3" name="Inhaltsplatzhalter 2">
            <a:extLst>
              <a:ext uri="{FF2B5EF4-FFF2-40B4-BE49-F238E27FC236}">
                <a16:creationId xmlns:a16="http://schemas.microsoft.com/office/drawing/2014/main" id="{6DB34288-09FB-4042-B561-139EDE38345D}"/>
              </a:ext>
            </a:extLst>
          </p:cNvPr>
          <p:cNvSpPr>
            <a:spLocks noGrp="1"/>
          </p:cNvSpPr>
          <p:nvPr>
            <p:ph idx="1"/>
          </p:nvPr>
        </p:nvSpPr>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Pizarra</a:t>
            </a:r>
            <a:r>
              <a:rPr lang="de-DE" sz="1600" b="1" dirty="0">
                <a:latin typeface="Arial" panose="020B0604020202020204" pitchFamily="34" charset="0"/>
                <a:cs typeface="Arial" panose="020B0604020202020204" pitchFamily="34" charset="0"/>
              </a:rPr>
              <a:t> verde</a:t>
            </a:r>
          </a:p>
          <a:p>
            <a:pPr>
              <a:lnSpc>
                <a:spcPct val="150000"/>
              </a:lnSpc>
            </a:pPr>
            <a:r>
              <a:rPr lang="de-DE" sz="1600" dirty="0" err="1">
                <a:latin typeface="Arial" panose="020B0604020202020204" pitchFamily="34" charset="0"/>
                <a:cs typeface="Arial" panose="020B0604020202020204" pitchFamily="34" charset="0"/>
              </a:rPr>
              <a:t>Composición: </a:t>
            </a:r>
          </a:p>
          <a:p>
            <a:pPr lvl="1">
              <a:lnSpc>
                <a:spcPct val="150000"/>
              </a:lnSpc>
            </a:pPr>
            <a:r>
              <a:rPr lang="de-DE" sz="1600" dirty="0" err="1">
                <a:latin typeface="Arial" panose="020B0604020202020204" pitchFamily="34" charset="0"/>
                <a:cs typeface="Arial" panose="020B0604020202020204" pitchFamily="34" charset="0"/>
              </a:rPr>
              <a:t>muscovita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cuarzo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clorita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actinolita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feldespato</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Roca original: </a:t>
            </a:r>
            <a:r>
              <a:rPr lang="de-DE" sz="1600" dirty="0" err="1">
                <a:latin typeface="Arial" panose="020B0604020202020204" pitchFamily="34" charset="0"/>
                <a:cs typeface="Arial" panose="020B0604020202020204" pitchFamily="34" charset="0"/>
              </a:rPr>
              <a:t>basalto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gabro</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Temperaturas</a:t>
            </a:r>
            <a:r>
              <a:rPr lang="de-DE" sz="1600" dirty="0">
                <a:latin typeface="Arial" panose="020B0604020202020204" pitchFamily="34" charset="0"/>
                <a:cs typeface="Arial" panose="020B0604020202020204" pitchFamily="34" charset="0"/>
              </a:rPr>
              <a:t>: ~300 - 420°C</a:t>
            </a:r>
          </a:p>
          <a:p>
            <a:pPr>
              <a:lnSpc>
                <a:spcPct val="150000"/>
              </a:lnSpc>
            </a:pPr>
            <a:r>
              <a:rPr lang="de-DE" sz="1600" dirty="0" err="1">
                <a:latin typeface="Arial" panose="020B0604020202020204" pitchFamily="34" charset="0"/>
                <a:cs typeface="Arial" panose="020B0604020202020204" pitchFamily="34" charset="0"/>
              </a:rPr>
              <a:t>Relaciones de presión</a:t>
            </a:r>
            <a:r>
              <a:rPr lang="de-DE" sz="1600" dirty="0">
                <a:latin typeface="Arial" panose="020B0604020202020204" pitchFamily="34" charset="0"/>
                <a:cs typeface="Arial" panose="020B0604020202020204" pitchFamily="34" charset="0"/>
              </a:rPr>
              <a:t>: ~ 0.6 </a:t>
            </a:r>
            <a:r>
              <a:rPr lang="de-DE" sz="1600" dirty="0" err="1">
                <a:latin typeface="Arial" panose="020B0604020202020204" pitchFamily="34" charset="0"/>
                <a:cs typeface="Arial" panose="020B0604020202020204" pitchFamily="34" charset="0"/>
              </a:rPr>
              <a:t>GPa</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Estructura</a:t>
            </a:r>
            <a:r>
              <a:rPr lang="de-DE" sz="1600" dirty="0">
                <a:latin typeface="Arial" panose="020B0604020202020204" pitchFamily="34" charset="0"/>
                <a:cs typeface="Arial" panose="020B0604020202020204" pitchFamily="34" charset="0"/>
              </a:rPr>
              <a:t>: Pizarra</a:t>
            </a:r>
          </a:p>
        </p:txBody>
      </p:sp>
      <p:pic>
        <p:nvPicPr>
          <p:cNvPr id="4" name="Grafik 3">
            <a:extLst>
              <a:ext uri="{FF2B5EF4-FFF2-40B4-BE49-F238E27FC236}">
                <a16:creationId xmlns:a16="http://schemas.microsoft.com/office/drawing/2014/main" id="{CFE07069-104A-4A1F-8547-56620004F67F}"/>
              </a:ext>
            </a:extLst>
          </p:cNvPr>
          <p:cNvPicPr>
            <a:picLocks noChangeAspect="1"/>
          </p:cNvPicPr>
          <p:nvPr/>
        </p:nvPicPr>
        <p:blipFill>
          <a:blip r:embed="rId3"/>
          <a:stretch>
            <a:fillRect/>
          </a:stretch>
        </p:blipFill>
        <p:spPr>
          <a:xfrm>
            <a:off x="4663091" y="3169347"/>
            <a:ext cx="4023709" cy="2956816"/>
          </a:xfrm>
          <a:prstGeom prst="rect">
            <a:avLst/>
          </a:prstGeom>
        </p:spPr>
      </p:pic>
    </p:spTree>
    <p:extLst>
      <p:ext uri="{BB962C8B-B14F-4D97-AF65-F5344CB8AC3E}">
        <p14:creationId xmlns:p14="http://schemas.microsoft.com/office/powerpoint/2010/main" val="2852998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2A428-B215-42E6-8957-28945B179936}"/>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p>
        </p:txBody>
      </p:sp>
      <p:sp>
        <p:nvSpPr>
          <p:cNvPr id="3" name="Inhaltsplatzhalter 2">
            <a:extLst>
              <a:ext uri="{FF2B5EF4-FFF2-40B4-BE49-F238E27FC236}">
                <a16:creationId xmlns:a16="http://schemas.microsoft.com/office/drawing/2014/main" id="{3544E182-48D2-4141-9095-76ADECFF78CC}"/>
              </a:ext>
            </a:extLst>
          </p:cNvPr>
          <p:cNvSpPr>
            <a:spLocks noGrp="1"/>
          </p:cNvSpPr>
          <p:nvPr>
            <p:ph idx="1"/>
          </p:nvPr>
        </p:nvSpPr>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Eclogite</a:t>
            </a:r>
            <a:endParaRPr lang="de-DE" sz="1600" b="1"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Composición: </a:t>
            </a:r>
          </a:p>
          <a:p>
            <a:pPr lvl="1">
              <a:lnSpc>
                <a:spcPct val="150000"/>
              </a:lnSpc>
            </a:pPr>
            <a:r>
              <a:rPr lang="de-DE" sz="1600" dirty="0" err="1">
                <a:latin typeface="Arial" panose="020B0604020202020204" pitchFamily="34" charset="0"/>
                <a:cs typeface="Arial" panose="020B0604020202020204" pitchFamily="34" charset="0"/>
              </a:rPr>
              <a:t>Granates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piroxeno verde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omphazite</a:t>
            </a:r>
            <a:r>
              <a:rPr lang="de-DE" sz="1600" dirty="0">
                <a:latin typeface="Arial" panose="020B0604020202020204" pitchFamily="34" charset="0"/>
                <a:cs typeface="Arial" panose="020B0604020202020204" pitchFamily="34" charset="0"/>
              </a:rPr>
              <a:t>)</a:t>
            </a:r>
          </a:p>
          <a:p>
            <a:pPr>
              <a:lnSpc>
                <a:spcPct val="150000"/>
              </a:lnSpc>
            </a:pPr>
            <a:r>
              <a:rPr lang="de-DE" sz="1600" dirty="0">
                <a:latin typeface="Arial" panose="020B0604020202020204" pitchFamily="34" charset="0"/>
                <a:cs typeface="Arial" panose="020B0604020202020204" pitchFamily="34" charset="0"/>
              </a:rPr>
              <a:t>Roca original: </a:t>
            </a:r>
            <a:r>
              <a:rPr lang="de-DE" sz="1600" dirty="0" err="1">
                <a:latin typeface="Arial" panose="020B0604020202020204" pitchFamily="34" charset="0"/>
                <a:cs typeface="Arial" panose="020B0604020202020204" pitchFamily="34" charset="0"/>
              </a:rPr>
              <a:t>basalto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gabro</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Temperaturas</a:t>
            </a:r>
            <a:r>
              <a:rPr lang="de-DE" sz="1600" dirty="0">
                <a:latin typeface="Arial" panose="020B0604020202020204" pitchFamily="34" charset="0"/>
                <a:cs typeface="Arial" panose="020B0604020202020204" pitchFamily="34" charset="0"/>
              </a:rPr>
              <a:t>: ~ 350 - 500°C</a:t>
            </a:r>
          </a:p>
          <a:p>
            <a:pPr>
              <a:lnSpc>
                <a:spcPct val="150000"/>
              </a:lnSpc>
            </a:pPr>
            <a:r>
              <a:rPr lang="de-DE" sz="1600" dirty="0" err="1">
                <a:latin typeface="Arial" panose="020B0604020202020204" pitchFamily="34" charset="0"/>
                <a:cs typeface="Arial" panose="020B0604020202020204" pitchFamily="34" charset="0"/>
              </a:rPr>
              <a:t>Relaciones de presión</a:t>
            </a:r>
            <a:r>
              <a:rPr lang="de-DE" sz="1600" dirty="0">
                <a:latin typeface="Arial" panose="020B0604020202020204" pitchFamily="34" charset="0"/>
                <a:cs typeface="Arial" panose="020B0604020202020204" pitchFamily="34" charset="0"/>
              </a:rPr>
              <a:t>: ~ 1,3 </a:t>
            </a:r>
            <a:r>
              <a:rPr lang="de-DE" sz="1600" dirty="0" err="1">
                <a:latin typeface="Arial" panose="020B0604020202020204" pitchFamily="34" charset="0"/>
                <a:cs typeface="Arial" panose="020B0604020202020204" pitchFamily="34" charset="0"/>
              </a:rPr>
              <a:t>GPa</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Estructura</a:t>
            </a:r>
            <a:r>
              <a:rPr lang="de-DE" sz="1600" dirty="0">
                <a:latin typeface="Arial" panose="020B0604020202020204" pitchFamily="34" charset="0"/>
                <a:cs typeface="Arial" panose="020B0604020202020204" pitchFamily="34" charset="0"/>
              </a:rPr>
              <a:t>: maciza,</a:t>
            </a:r>
            <a:r>
              <a:rPr lang="de-DE" sz="1600" dirty="0" err="1">
                <a:latin typeface="Arial" panose="020B0604020202020204" pitchFamily="34" charset="0"/>
                <a:cs typeface="Arial" panose="020B0604020202020204" pitchFamily="34" charset="0"/>
              </a:rPr>
              <a:t> granulometría</a:t>
            </a:r>
            <a:r>
              <a:rPr lang="de-DE" sz="1600" dirty="0">
                <a:latin typeface="Arial" panose="020B0604020202020204" pitchFamily="34" charset="0"/>
                <a:cs typeface="Arial" panose="020B0604020202020204" pitchFamily="34" charset="0"/>
              </a:rPr>
              <a:t> no direccional</a:t>
            </a:r>
          </a:p>
        </p:txBody>
      </p:sp>
      <p:pic>
        <p:nvPicPr>
          <p:cNvPr id="4" name="Grafik 3">
            <a:extLst>
              <a:ext uri="{FF2B5EF4-FFF2-40B4-BE49-F238E27FC236}">
                <a16:creationId xmlns:a16="http://schemas.microsoft.com/office/drawing/2014/main" id="{803D088B-DDDC-47FD-BD44-A00409E7BF60}"/>
              </a:ext>
            </a:extLst>
          </p:cNvPr>
          <p:cNvPicPr>
            <a:picLocks noChangeAspect="1"/>
          </p:cNvPicPr>
          <p:nvPr/>
        </p:nvPicPr>
        <p:blipFill>
          <a:blip r:embed="rId3"/>
          <a:stretch>
            <a:fillRect/>
          </a:stretch>
        </p:blipFill>
        <p:spPr>
          <a:xfrm>
            <a:off x="5318724" y="1600200"/>
            <a:ext cx="3825276" cy="2697163"/>
          </a:xfrm>
          <a:prstGeom prst="rect">
            <a:avLst/>
          </a:prstGeom>
        </p:spPr>
      </p:pic>
    </p:spTree>
    <p:extLst>
      <p:ext uri="{BB962C8B-B14F-4D97-AF65-F5344CB8AC3E}">
        <p14:creationId xmlns:p14="http://schemas.microsoft.com/office/powerpoint/2010/main" val="3029578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38F9D-B942-4694-85C9-3DCBCAB99F54}"/>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 </a:t>
            </a:r>
          </a:p>
        </p:txBody>
      </p:sp>
      <p:sp>
        <p:nvSpPr>
          <p:cNvPr id="3" name="Inhaltsplatzhalter 2">
            <a:extLst>
              <a:ext uri="{FF2B5EF4-FFF2-40B4-BE49-F238E27FC236}">
                <a16:creationId xmlns:a16="http://schemas.microsoft.com/office/drawing/2014/main" id="{7A54E3AC-FAEC-4CF5-AAAB-886433603CE5}"/>
              </a:ext>
            </a:extLst>
          </p:cNvPr>
          <p:cNvSpPr>
            <a:spLocks noGrp="1"/>
          </p:cNvSpPr>
          <p:nvPr>
            <p:ph idx="1"/>
          </p:nvPr>
        </p:nvSpPr>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Mármol</a:t>
            </a:r>
            <a:endParaRPr lang="de-DE" sz="1600" b="1"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Composición: </a:t>
            </a:r>
          </a:p>
          <a:p>
            <a:pPr lvl="1">
              <a:lnSpc>
                <a:spcPct val="150000"/>
              </a:lnSpc>
            </a:pPr>
            <a:r>
              <a:rPr lang="de-DE" sz="1600" dirty="0">
                <a:latin typeface="Arial" panose="020B0604020202020204" pitchFamily="34" charset="0"/>
                <a:cs typeface="Arial" panose="020B0604020202020204" pitchFamily="34" charset="0"/>
              </a:rPr>
              <a:t>Calcita</a:t>
            </a:r>
          </a:p>
          <a:p>
            <a:pPr>
              <a:lnSpc>
                <a:spcPct val="150000"/>
              </a:lnSpc>
            </a:pPr>
            <a:r>
              <a:rPr lang="de-DE" sz="1600" dirty="0">
                <a:latin typeface="Arial" panose="020B0604020202020204" pitchFamily="34" charset="0"/>
                <a:cs typeface="Arial" panose="020B0604020202020204" pitchFamily="34" charset="0"/>
              </a:rPr>
              <a:t>Roca original: piedra caliza</a:t>
            </a:r>
          </a:p>
          <a:p>
            <a:pPr>
              <a:lnSpc>
                <a:spcPct val="150000"/>
              </a:lnSpc>
            </a:pPr>
            <a:r>
              <a:rPr lang="de-DE" sz="1600" dirty="0" err="1">
                <a:latin typeface="Arial" panose="020B0604020202020204" pitchFamily="34" charset="0"/>
                <a:cs typeface="Arial" panose="020B0604020202020204" pitchFamily="34" charset="0"/>
              </a:rPr>
              <a:t>Temperaturas</a:t>
            </a:r>
            <a:r>
              <a:rPr lang="de-DE" sz="1600" dirty="0">
                <a:latin typeface="Arial" panose="020B0604020202020204" pitchFamily="34" charset="0"/>
                <a:cs typeface="Arial" panose="020B0604020202020204" pitchFamily="34" charset="0"/>
              </a:rPr>
              <a:t>: ~ 300 - 800°C</a:t>
            </a:r>
          </a:p>
          <a:p>
            <a:pPr>
              <a:lnSpc>
                <a:spcPct val="150000"/>
              </a:lnSpc>
            </a:pPr>
            <a:r>
              <a:rPr lang="de-DE" sz="1600" dirty="0" err="1">
                <a:latin typeface="Arial" panose="020B0604020202020204" pitchFamily="34" charset="0"/>
                <a:cs typeface="Arial" panose="020B0604020202020204" pitchFamily="34" charset="0"/>
              </a:rPr>
              <a:t>Relaciones de presión</a:t>
            </a:r>
            <a:r>
              <a:rPr lang="de-DE" sz="1600" dirty="0">
                <a:latin typeface="Arial" panose="020B0604020202020204" pitchFamily="34" charset="0"/>
                <a:cs typeface="Arial" panose="020B0604020202020204" pitchFamily="34" charset="0"/>
              </a:rPr>
              <a:t>: ~ 0.4 - 1.0 </a:t>
            </a:r>
            <a:r>
              <a:rPr lang="de-DE" sz="1600" dirty="0" err="1">
                <a:latin typeface="Arial" panose="020B0604020202020204" pitchFamily="34" charset="0"/>
                <a:cs typeface="Arial" panose="020B0604020202020204" pitchFamily="34" charset="0"/>
              </a:rPr>
              <a:t>GPa</a:t>
            </a:r>
            <a:endParaRPr lang="de-DE"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a:p>
            <a:pPr lvl="1"/>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BA497F9E-10D9-4702-84DD-56C1C636ECBD}"/>
              </a:ext>
            </a:extLst>
          </p:cNvPr>
          <p:cNvPicPr>
            <a:picLocks noChangeAspect="1"/>
          </p:cNvPicPr>
          <p:nvPr/>
        </p:nvPicPr>
        <p:blipFill>
          <a:blip r:embed="rId3"/>
          <a:stretch>
            <a:fillRect/>
          </a:stretch>
        </p:blipFill>
        <p:spPr>
          <a:xfrm>
            <a:off x="4839891" y="3285181"/>
            <a:ext cx="3846909" cy="2840982"/>
          </a:xfrm>
          <a:prstGeom prst="rect">
            <a:avLst/>
          </a:prstGeom>
        </p:spPr>
      </p:pic>
    </p:spTree>
    <p:extLst>
      <p:ext uri="{BB962C8B-B14F-4D97-AF65-F5344CB8AC3E}">
        <p14:creationId xmlns:p14="http://schemas.microsoft.com/office/powerpoint/2010/main" val="2849544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6531A-563F-4C8B-A461-C1D98FA53982}"/>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rocas metamórficas</a:t>
            </a:r>
            <a:endParaRPr lang="de-DE" dirty="0"/>
          </a:p>
        </p:txBody>
      </p:sp>
      <p:sp>
        <p:nvSpPr>
          <p:cNvPr id="3" name="Inhaltsplatzhalter 2">
            <a:extLst>
              <a:ext uri="{FF2B5EF4-FFF2-40B4-BE49-F238E27FC236}">
                <a16:creationId xmlns:a16="http://schemas.microsoft.com/office/drawing/2014/main" id="{1B300DB3-EC7E-476C-AD78-3941EBAA78A3}"/>
              </a:ext>
            </a:extLst>
          </p:cNvPr>
          <p:cNvSpPr>
            <a:spLocks noGrp="1"/>
          </p:cNvSpPr>
          <p:nvPr>
            <p:ph idx="1"/>
          </p:nvPr>
        </p:nvSpPr>
        <p:spPr>
          <a:xfrm>
            <a:off x="0" y="1563919"/>
            <a:ext cx="8686800" cy="4525963"/>
          </a:xfrm>
        </p:spPr>
        <p:txBody>
          <a:bodyPr>
            <a:normAutofit/>
          </a:bodyPr>
          <a:lstStyle/>
          <a:p>
            <a:pPr marL="0" indent="0">
              <a:lnSpc>
                <a:spcPct val="150000"/>
              </a:lnSpc>
              <a:buNone/>
            </a:pPr>
            <a:r>
              <a:rPr lang="en-US" sz="1600" b="1" dirty="0" err="1">
                <a:latin typeface="Arial" panose="020B0604020202020204" pitchFamily="34" charset="0"/>
                <a:cs typeface="Arial" panose="020B0604020202020204" pitchFamily="34" charset="0"/>
              </a:rPr>
              <a:t>Anatexita</a:t>
            </a:r>
            <a:endParaRPr lang="en-US" sz="1600" b="1"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Composición: Dependiendo de la fuente de roca</a:t>
            </a:r>
          </a:p>
          <a:p>
            <a:pPr>
              <a:lnSpc>
                <a:spcPct val="150000"/>
              </a:lnSpc>
            </a:pPr>
            <a:r>
              <a:rPr lang="en-US" sz="1600" dirty="0">
                <a:latin typeface="Arial" panose="020B0604020202020204" pitchFamily="34" charset="0"/>
                <a:cs typeface="Arial" panose="020B0604020202020204" pitchFamily="34" charset="0"/>
              </a:rPr>
              <a:t>Temperaturas: Depende de la roca fuente </a:t>
            </a:r>
          </a:p>
          <a:p>
            <a:pPr lvl="1">
              <a:lnSpc>
                <a:spcPct val="150000"/>
              </a:lnSpc>
            </a:pPr>
            <a:r>
              <a:rPr lang="en-US" sz="1600" dirty="0">
                <a:latin typeface="Arial" panose="020B0604020202020204" pitchFamily="34" charset="0"/>
                <a:cs typeface="Arial" panose="020B0604020202020204" pitchFamily="34" charset="0"/>
              </a:rPr>
              <a:t>~ 650 – 850°C</a:t>
            </a:r>
          </a:p>
          <a:p>
            <a:pPr>
              <a:lnSpc>
                <a:spcPct val="150000"/>
              </a:lnSpc>
            </a:pPr>
            <a:r>
              <a:rPr lang="en-US" sz="1600" dirty="0">
                <a:latin typeface="Arial" panose="020B0604020202020204" pitchFamily="34" charset="0"/>
                <a:cs typeface="Arial" panose="020B0604020202020204" pitchFamily="34" charset="0"/>
              </a:rPr>
              <a:t>Relaciones de presión: Dependiendo de la </a:t>
            </a:r>
            <a:r>
              <a:rPr lang="en-US" sz="1600" dirty="0" err="1">
                <a:latin typeface="Arial" panose="020B0604020202020204" pitchFamily="34" charset="0"/>
                <a:cs typeface="Arial" panose="020B0604020202020204" pitchFamily="34" charset="0"/>
              </a:rPr>
              <a:t>fuente</a:t>
            </a:r>
            <a:r>
              <a:rPr lang="en-US" sz="1600" dirty="0">
                <a:latin typeface="Arial" panose="020B0604020202020204" pitchFamily="34" charset="0"/>
                <a:cs typeface="Arial" panose="020B0604020202020204" pitchFamily="34" charset="0"/>
              </a:rPr>
              <a:t> </a:t>
            </a:r>
          </a:p>
          <a:p>
            <a:pPr marL="0" indent="0">
              <a:lnSpc>
                <a:spcPct val="150000"/>
              </a:lnSpc>
              <a:buNone/>
            </a:pPr>
            <a:r>
              <a:rPr lang="en-US" sz="1600" dirty="0">
                <a:latin typeface="Arial" panose="020B0604020202020204" pitchFamily="34" charset="0"/>
                <a:cs typeface="Arial" panose="020B0604020202020204" pitchFamily="34" charset="0"/>
              </a:rPr>
              <a:t>      de roca</a:t>
            </a:r>
          </a:p>
          <a:p>
            <a:pPr marL="0" indent="0">
              <a:lnSpc>
                <a:spcPct val="150000"/>
              </a:lnSpc>
              <a:buNone/>
            </a:pPr>
            <a:r>
              <a:rPr lang="en-US" sz="1600" dirty="0">
                <a:latin typeface="Arial" panose="020B0604020202020204" pitchFamily="34" charset="0"/>
                <a:cs typeface="Arial" panose="020B0604020202020204" pitchFamily="34" charset="0"/>
              </a:rPr>
              <a:t> 	~ 0,2 - 1,5 </a:t>
            </a:r>
            <a:r>
              <a:rPr lang="en-US" sz="1600" dirty="0" err="1">
                <a:latin typeface="Arial" panose="020B0604020202020204" pitchFamily="34" charset="0"/>
                <a:cs typeface="Arial" panose="020B0604020202020204" pitchFamily="34" charset="0"/>
              </a:rPr>
              <a:t>GPa</a:t>
            </a: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Característica especial: </a:t>
            </a:r>
            <a:r>
              <a:rPr lang="en-US" sz="1600" dirty="0" err="1">
                <a:latin typeface="Arial" panose="020B0604020202020204" pitchFamily="34" charset="0"/>
                <a:cs typeface="Arial" panose="020B0604020202020204" pitchFamily="34" charset="0"/>
              </a:rPr>
              <a:t>Anatexis</a:t>
            </a:r>
            <a:r>
              <a:rPr lang="en-US" sz="1600" dirty="0">
                <a:latin typeface="Arial" panose="020B0604020202020204" pitchFamily="34" charset="0"/>
                <a:cs typeface="Arial" panose="020B0604020202020204" pitchFamily="34" charset="0"/>
              </a:rPr>
              <a:t> no es sólo un nombre de roca, sino también el proceso que llevó a su formación.</a:t>
            </a:r>
          </a:p>
          <a:p>
            <a:pPr lvl="1">
              <a:lnSpc>
                <a:spcPct val="150000"/>
              </a:lnSpc>
            </a:pPr>
            <a:r>
              <a:rPr lang="en-US" sz="1600" i="1" dirty="0" err="1">
                <a:latin typeface="Arial" panose="020B0604020202020204" pitchFamily="34" charset="0"/>
                <a:cs typeface="Arial" panose="020B0604020202020204" pitchFamily="34" charset="0"/>
              </a:rPr>
              <a:t>Anatexis</a:t>
            </a:r>
            <a:r>
              <a:rPr lang="en-US" sz="1600" i="1" dirty="0">
                <a:latin typeface="Arial" panose="020B0604020202020204" pitchFamily="34" charset="0"/>
                <a:cs typeface="Arial" panose="020B0604020202020204" pitchFamily="34" charset="0"/>
              </a:rPr>
              <a:t> se refiere al proceso de derretimiento parcial de las rocas como resultado del aumento de la temperatura, el alivio de la presión y/o el suministro de fluidos.</a:t>
            </a:r>
            <a:endParaRPr lang="de-DE" sz="1600" i="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DAF3B3FF-8DB6-4F96-B17B-1B3800424566}"/>
              </a:ext>
            </a:extLst>
          </p:cNvPr>
          <p:cNvPicPr>
            <a:picLocks noChangeAspect="1"/>
          </p:cNvPicPr>
          <p:nvPr/>
        </p:nvPicPr>
        <p:blipFill rotWithShape="1">
          <a:blip r:embed="rId3"/>
          <a:srcRect l="8553" t="5921" r="9292" b="9869"/>
          <a:stretch/>
        </p:blipFill>
        <p:spPr>
          <a:xfrm>
            <a:off x="5269832" y="1463877"/>
            <a:ext cx="3416968" cy="2626859"/>
          </a:xfrm>
          <a:prstGeom prst="rect">
            <a:avLst/>
          </a:prstGeom>
        </p:spPr>
      </p:pic>
    </p:spTree>
    <p:extLst>
      <p:ext uri="{BB962C8B-B14F-4D97-AF65-F5344CB8AC3E}">
        <p14:creationId xmlns:p14="http://schemas.microsoft.com/office/powerpoint/2010/main" val="26284612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e 20"/>
          <p:cNvSpPr/>
          <p:nvPr/>
        </p:nvSpPr>
        <p:spPr>
          <a:xfrm>
            <a:off x="2598856" y="1542956"/>
            <a:ext cx="4680000" cy="4680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1810840E-5F8B-45F0-A095-29FD557E4631}"/>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 ciclo de</a:t>
            </a:r>
            <a:r>
              <a:rPr lang="de-DE" dirty="0">
                <a:latin typeface="Arial" panose="020B0604020202020204" pitchFamily="34" charset="0"/>
                <a:cs typeface="Arial" panose="020B0604020202020204" pitchFamily="34" charset="0"/>
              </a:rPr>
              <a:t> rocas</a:t>
            </a:r>
          </a:p>
        </p:txBody>
      </p:sp>
      <p:sp>
        <p:nvSpPr>
          <p:cNvPr id="7" name="Abgerundetes Rechteck 6"/>
          <p:cNvSpPr/>
          <p:nvPr/>
        </p:nvSpPr>
        <p:spPr>
          <a:xfrm>
            <a:off x="4318998" y="1402700"/>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Ablación</a:t>
            </a:r>
          </a:p>
        </p:txBody>
      </p:sp>
      <p:sp>
        <p:nvSpPr>
          <p:cNvPr id="9" name="Abgerundetes Rechteck 8"/>
          <p:cNvSpPr/>
          <p:nvPr/>
        </p:nvSpPr>
        <p:spPr>
          <a:xfrm>
            <a:off x="5813611" y="1881916"/>
            <a:ext cx="1202027"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Transporte</a:t>
            </a:r>
          </a:p>
        </p:txBody>
      </p:sp>
      <p:sp>
        <p:nvSpPr>
          <p:cNvPr id="10" name="Abgerundetes Rechteck 9"/>
          <p:cNvSpPr/>
          <p:nvPr/>
        </p:nvSpPr>
        <p:spPr>
          <a:xfrm>
            <a:off x="6385753" y="2554983"/>
            <a:ext cx="1574448" cy="932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Sedimento</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-clásico</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-químicos</a:t>
            </a:r>
          </a:p>
        </p:txBody>
      </p:sp>
      <p:sp>
        <p:nvSpPr>
          <p:cNvPr id="11" name="Abgerundetes Rechteck 10"/>
          <p:cNvSpPr/>
          <p:nvPr/>
        </p:nvSpPr>
        <p:spPr>
          <a:xfrm>
            <a:off x="6637329" y="3783724"/>
            <a:ext cx="1301259"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Diagénesis</a:t>
            </a:r>
          </a:p>
        </p:txBody>
      </p:sp>
      <p:sp>
        <p:nvSpPr>
          <p:cNvPr id="12" name="Abgerundetes Rechteck 11"/>
          <p:cNvSpPr/>
          <p:nvPr/>
        </p:nvSpPr>
        <p:spPr>
          <a:xfrm>
            <a:off x="6553118" y="4545294"/>
            <a:ext cx="1574447" cy="46952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err="1">
                <a:latin typeface="Arial" panose="020B0604020202020204" pitchFamily="34" charset="0"/>
                <a:cs typeface="Arial" panose="020B0604020202020204" pitchFamily="34" charset="0"/>
              </a:rPr>
              <a:t>Incremento de</a:t>
            </a:r>
            <a:r>
              <a:rPr lang="de-DE" sz="1600" dirty="0">
                <a:latin typeface="Arial" panose="020B0604020202020204" pitchFamily="34" charset="0"/>
                <a:cs typeface="Arial" panose="020B0604020202020204" pitchFamily="34" charset="0"/>
              </a:rPr>
              <a:t> P/T</a:t>
            </a:r>
          </a:p>
        </p:txBody>
      </p:sp>
      <p:sp>
        <p:nvSpPr>
          <p:cNvPr id="13" name="Abgerundetes Rechteck 12"/>
          <p:cNvSpPr/>
          <p:nvPr/>
        </p:nvSpPr>
        <p:spPr>
          <a:xfrm>
            <a:off x="6030746" y="5273855"/>
            <a:ext cx="1387542"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Avellanador</a:t>
            </a:r>
          </a:p>
        </p:txBody>
      </p:sp>
      <p:sp>
        <p:nvSpPr>
          <p:cNvPr id="14" name="Abgerundetes Rechteck 13"/>
          <p:cNvSpPr/>
          <p:nvPr/>
        </p:nvSpPr>
        <p:spPr>
          <a:xfrm>
            <a:off x="4586409" y="6032679"/>
            <a:ext cx="1478993" cy="3341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err="1">
                <a:latin typeface="Arial" panose="020B0604020202020204" pitchFamily="34" charset="0"/>
                <a:cs typeface="Arial" panose="020B0604020202020204" pitchFamily="34" charset="0"/>
              </a:rPr>
              <a:t>Metamórfico</a:t>
            </a:r>
            <a:endParaRPr lang="de-DE" sz="1600" dirty="0">
              <a:latin typeface="Arial" panose="020B0604020202020204" pitchFamily="34" charset="0"/>
              <a:cs typeface="Arial" panose="020B0604020202020204" pitchFamily="34" charset="0"/>
            </a:endParaRPr>
          </a:p>
        </p:txBody>
      </p:sp>
      <p:sp>
        <p:nvSpPr>
          <p:cNvPr id="15" name="Abgerundetes Rechteck 14"/>
          <p:cNvSpPr/>
          <p:nvPr/>
        </p:nvSpPr>
        <p:spPr>
          <a:xfrm>
            <a:off x="2791326" y="5558034"/>
            <a:ext cx="1712101" cy="4855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err="1">
                <a:latin typeface="Arial" panose="020B0604020202020204" pitchFamily="34" charset="0"/>
                <a:cs typeface="Arial" panose="020B0604020202020204" pitchFamily="34" charset="0"/>
              </a:rPr>
              <a:t>Fusión</a:t>
            </a:r>
            <a:r>
              <a:rPr lang="de-DE" sz="1600" dirty="0">
                <a:latin typeface="Arial" panose="020B0604020202020204" pitchFamily="34" charset="0"/>
                <a:cs typeface="Arial" panose="020B0604020202020204" pitchFamily="34" charset="0"/>
              </a:rPr>
              <a:t> parcial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Anatexis</a:t>
            </a:r>
            <a:r>
              <a:rPr lang="de-DE" sz="1600" dirty="0">
                <a:latin typeface="Arial" panose="020B0604020202020204" pitchFamily="34" charset="0"/>
                <a:cs typeface="Arial" panose="020B0604020202020204" pitchFamily="34" charset="0"/>
              </a:rPr>
              <a:t>)</a:t>
            </a:r>
          </a:p>
        </p:txBody>
      </p:sp>
      <p:sp>
        <p:nvSpPr>
          <p:cNvPr id="16" name="Abgerundetes Rechteck 15"/>
          <p:cNvSpPr/>
          <p:nvPr/>
        </p:nvSpPr>
        <p:spPr>
          <a:xfrm>
            <a:off x="2301709" y="5014820"/>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Magma</a:t>
            </a:r>
          </a:p>
        </p:txBody>
      </p:sp>
      <p:sp>
        <p:nvSpPr>
          <p:cNvPr id="17" name="Abgerundetes Rechteck 16"/>
          <p:cNvSpPr/>
          <p:nvPr/>
        </p:nvSpPr>
        <p:spPr>
          <a:xfrm>
            <a:off x="1615858" y="4302532"/>
            <a:ext cx="1776047" cy="48446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err="1">
                <a:latin typeface="Arial" panose="020B0604020202020204" pitchFamily="34" charset="0"/>
                <a:cs typeface="Arial" panose="020B0604020202020204" pitchFamily="34" charset="0"/>
              </a:rPr>
              <a:t>Ascenso</a:t>
            </a:r>
            <a:r>
              <a:rPr lang="de-DE" sz="1600" dirty="0">
                <a:latin typeface="Arial" panose="020B0604020202020204" pitchFamily="34" charset="0"/>
                <a:cs typeface="Arial" panose="020B0604020202020204" pitchFamily="34" charset="0"/>
              </a:rPr>
              <a:t> Magma</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(Intrusión)</a:t>
            </a:r>
          </a:p>
        </p:txBody>
      </p:sp>
      <p:sp>
        <p:nvSpPr>
          <p:cNvPr id="18" name="Abgerundetes Rechteck 17"/>
          <p:cNvSpPr/>
          <p:nvPr/>
        </p:nvSpPr>
        <p:spPr>
          <a:xfrm>
            <a:off x="1811632" y="3013405"/>
            <a:ext cx="1574448" cy="932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Magmatita</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-Vulcanita</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-Plutonita</a:t>
            </a:r>
          </a:p>
        </p:txBody>
      </p:sp>
      <p:sp>
        <p:nvSpPr>
          <p:cNvPr id="19" name="Abgerundetes Rechteck 18"/>
          <p:cNvSpPr/>
          <p:nvPr/>
        </p:nvSpPr>
        <p:spPr>
          <a:xfrm>
            <a:off x="2459424" y="2381574"/>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Elevación</a:t>
            </a:r>
          </a:p>
        </p:txBody>
      </p:sp>
      <p:sp>
        <p:nvSpPr>
          <p:cNvPr id="20" name="Abgerundetes Rechteck 19"/>
          <p:cNvSpPr/>
          <p:nvPr/>
        </p:nvSpPr>
        <p:spPr>
          <a:xfrm>
            <a:off x="2459424" y="1809530"/>
            <a:ext cx="1701859" cy="36293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err="1">
                <a:latin typeface="Arial" panose="020B0604020202020204" pitchFamily="34" charset="0"/>
                <a:cs typeface="Arial" panose="020B0604020202020204" pitchFamily="34" charset="0"/>
              </a:rPr>
              <a:t>Intemperismo</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1930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46E20-DD73-4949-A7CE-82BA0E6718CA}"/>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p>
        </p:txBody>
      </p:sp>
      <p:sp>
        <p:nvSpPr>
          <p:cNvPr id="3" name="Inhaltsplatzhalter 2">
            <a:extLst>
              <a:ext uri="{FF2B5EF4-FFF2-40B4-BE49-F238E27FC236}">
                <a16:creationId xmlns:a16="http://schemas.microsoft.com/office/drawing/2014/main" id="{C4AF361E-5901-41CF-A65D-DC5BBF65A4B3}"/>
              </a:ext>
            </a:extLst>
          </p:cNvPr>
          <p:cNvSpPr>
            <a:spLocks noGrp="1"/>
          </p:cNvSpPr>
          <p:nvPr>
            <p:ph idx="1"/>
          </p:nvPr>
        </p:nvSpPr>
        <p:spPr>
          <a:xfrm>
            <a:off x="457200" y="1600200"/>
            <a:ext cx="8229600" cy="4525963"/>
          </a:xfrm>
        </p:spPr>
        <p:txBody>
          <a:bodyPr>
            <a:normAutofit lnSpcReduction="10000"/>
          </a:bodyPr>
          <a:lstStyle/>
          <a:p>
            <a:pPr marL="0" indent="0">
              <a:lnSpc>
                <a:spcPct val="150000"/>
              </a:lnSpc>
              <a:buNone/>
            </a:pPr>
            <a:r>
              <a:rPr lang="en-US" sz="1600" b="1" dirty="0">
                <a:latin typeface="Arial" panose="020B0604020202020204" pitchFamily="34" charset="0"/>
                <a:cs typeface="Arial" panose="020B0604020202020204" pitchFamily="34" charset="0"/>
              </a:rPr>
              <a:t>Deformación de rocas</a:t>
            </a:r>
          </a:p>
          <a:p>
            <a:pPr>
              <a:lnSpc>
                <a:spcPct val="150000"/>
              </a:lnSpc>
            </a:pPr>
            <a:r>
              <a:rPr lang="en-US" sz="1600" dirty="0">
                <a:latin typeface="Arial" panose="020B0604020202020204" pitchFamily="34" charset="0"/>
                <a:cs typeface="Arial" panose="020B0604020202020204" pitchFamily="34" charset="0"/>
              </a:rPr>
              <a:t>Como todos los cuerpos sólidos, las rocas presentan un </a:t>
            </a:r>
            <a:r>
              <a:rPr lang="en-US" sz="1600" dirty="0" err="1">
                <a:latin typeface="Arial" panose="020B0604020202020204" pitchFamily="34" charset="0"/>
                <a:cs typeface="Arial" panose="020B0604020202020204" pitchFamily="34" charset="0"/>
              </a:rPr>
              <a:t>comportamiento</a:t>
            </a:r>
            <a:r>
              <a:rPr lang="en-US" sz="1600" dirty="0">
                <a:latin typeface="Arial" panose="020B0604020202020204" pitchFamily="34" charset="0"/>
                <a:cs typeface="Arial" panose="020B0604020202020204" pitchFamily="34" charset="0"/>
              </a:rPr>
              <a:t> elástico y pueden deformarse.</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La deformación elástica es reversible independientemente del tiempo. Sin embargo, si se supera el límite elástico, se produce una deformación irreversible.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Existen dos posibilidades de deformación irreversible</a:t>
            </a:r>
          </a:p>
          <a:p>
            <a:pPr lvl="1">
              <a:lnSpc>
                <a:spcPct val="150000"/>
              </a:lnSpc>
            </a:pPr>
            <a:r>
              <a:rPr lang="en-US" sz="1600" dirty="0">
                <a:latin typeface="Arial" panose="020B0604020202020204" pitchFamily="34" charset="0"/>
                <a:cs typeface="Arial" panose="020B0604020202020204" pitchFamily="34" charset="0"/>
              </a:rPr>
              <a:t>A bajas temperaturas y presiones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las rocas se vuelven </a:t>
            </a:r>
            <a:r>
              <a:rPr lang="en-US" sz="1600" b="1" dirty="0">
                <a:solidFill>
                  <a:schemeClr val="accent6"/>
                </a:solidFill>
                <a:latin typeface="Arial" panose="020B0604020202020204" pitchFamily="34" charset="0"/>
                <a:cs typeface="Arial" panose="020B0604020202020204" pitchFamily="34" charset="0"/>
              </a:rPr>
              <a:t>frágiles</a:t>
            </a:r>
            <a:r>
              <a:rPr lang="en-US" sz="1600" dirty="0">
                <a:latin typeface="Arial" panose="020B0604020202020204" pitchFamily="34" charset="0"/>
                <a:cs typeface="Arial" panose="020B0604020202020204" pitchFamily="34" charset="0"/>
              </a:rPr>
              <a:t> (frágiles)</a:t>
            </a:r>
          </a:p>
          <a:p>
            <a:pPr lvl="1">
              <a:lnSpc>
                <a:spcPct val="150000"/>
              </a:lnSpc>
            </a:pPr>
            <a:r>
              <a:rPr lang="en-US" sz="1600" dirty="0">
                <a:latin typeface="Arial" panose="020B0604020202020204" pitchFamily="34" charset="0"/>
                <a:cs typeface="Arial" panose="020B0604020202020204" pitchFamily="34" charset="0"/>
              </a:rPr>
              <a:t>A altas temperaturas y presiones,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las rocas se comportan </a:t>
            </a:r>
            <a:r>
              <a:rPr lang="en-US" sz="1600" b="1" dirty="0">
                <a:solidFill>
                  <a:schemeClr val="accent6"/>
                </a:solidFill>
                <a:latin typeface="Arial" panose="020B0604020202020204" pitchFamily="34" charset="0"/>
                <a:cs typeface="Arial" panose="020B0604020202020204" pitchFamily="34" charset="0"/>
              </a:rPr>
              <a:t>dúctiles</a:t>
            </a:r>
            <a:r>
              <a:rPr lang="en-US" sz="1600" dirty="0">
                <a:latin typeface="Arial" panose="020B0604020202020204" pitchFamily="34" charset="0"/>
                <a:cs typeface="Arial" panose="020B0604020202020204" pitchFamily="34" charset="0"/>
              </a:rPr>
              <a:t> (fluyendo plásticamente)</a:t>
            </a: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13676" t="5534"/>
          <a:stretch/>
        </p:blipFill>
        <p:spPr>
          <a:xfrm>
            <a:off x="5886135" y="3442192"/>
            <a:ext cx="2713391" cy="2696932"/>
          </a:xfrm>
          <a:prstGeom prst="rect">
            <a:avLst/>
          </a:prstGeom>
        </p:spPr>
      </p:pic>
      <p:sp>
        <p:nvSpPr>
          <p:cNvPr id="6" name="Textfeld 5">
            <a:extLst>
              <a:ext uri="{FF2B5EF4-FFF2-40B4-BE49-F238E27FC236}">
                <a16:creationId xmlns:a16="http://schemas.microsoft.com/office/drawing/2014/main" id="{C014FB1A-7DB1-424D-8818-2BBB8E8FACB2}"/>
              </a:ext>
            </a:extLst>
          </p:cNvPr>
          <p:cNvSpPr txBox="1"/>
          <p:nvPr/>
        </p:nvSpPr>
        <p:spPr>
          <a:xfrm>
            <a:off x="7064503" y="5730106"/>
            <a:ext cx="627095" cy="276999"/>
          </a:xfrm>
          <a:prstGeom prst="rect">
            <a:avLst/>
          </a:prstGeom>
          <a:solidFill>
            <a:schemeClr val="bg1"/>
          </a:solidFill>
        </p:spPr>
        <p:txBody>
          <a:bodyPr wrap="none" rtlCol="0">
            <a:spAutoFit/>
          </a:bodyPr>
          <a:lstStyle/>
          <a:p>
            <a:r>
              <a:rPr lang="de-DE" sz="1200" dirty="0" err="1">
                <a:latin typeface="Arial" panose="020B0604020202020204" pitchFamily="34" charset="0"/>
                <a:cs typeface="Arial" panose="020B0604020202020204" pitchFamily="34" charset="0"/>
              </a:rPr>
              <a:t>dócil</a:t>
            </a:r>
            <a:endParaRPr lang="de-DE" sz="12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1A780786-E8AD-4E42-8435-BB2C56BEE1D0}"/>
              </a:ext>
            </a:extLst>
          </p:cNvPr>
          <p:cNvSpPr txBox="1"/>
          <p:nvPr/>
        </p:nvSpPr>
        <p:spPr>
          <a:xfrm>
            <a:off x="7803510" y="4037296"/>
            <a:ext cx="559769" cy="276999"/>
          </a:xfrm>
          <a:prstGeom prst="rect">
            <a:avLst/>
          </a:prstGeom>
          <a:solidFill>
            <a:schemeClr val="bg1"/>
          </a:solidFill>
        </p:spPr>
        <p:txBody>
          <a:bodyPr wrap="none" rtlCol="0">
            <a:spAutoFit/>
          </a:bodyPr>
          <a:lstStyle/>
          <a:p>
            <a:r>
              <a:rPr lang="de-DE" sz="1200" dirty="0" err="1">
                <a:latin typeface="Arial" panose="020B0604020202020204" pitchFamily="34" charset="0"/>
                <a:cs typeface="Arial" panose="020B0604020202020204" pitchFamily="34" charset="0"/>
              </a:rPr>
              <a:t>frágiles</a:t>
            </a:r>
            <a:endParaRPr lang="de-DE" sz="1200" dirty="0">
              <a:latin typeface="Arial" panose="020B0604020202020204" pitchFamily="34" charset="0"/>
              <a:cs typeface="Arial" panose="020B0604020202020204" pitchFamily="34" charset="0"/>
            </a:endParaRPr>
          </a:p>
        </p:txBody>
      </p:sp>
      <p:sp>
        <p:nvSpPr>
          <p:cNvPr id="8" name="Freihandform 7"/>
          <p:cNvSpPr/>
          <p:nvPr/>
        </p:nvSpPr>
        <p:spPr>
          <a:xfrm>
            <a:off x="7529015" y="3512024"/>
            <a:ext cx="81886" cy="95534"/>
          </a:xfrm>
          <a:custGeom>
            <a:avLst/>
            <a:gdLst>
              <a:gd name="connsiteX0" fmla="*/ 0 w 81886"/>
              <a:gd name="connsiteY0" fmla="*/ 0 h 95534"/>
              <a:gd name="connsiteX1" fmla="*/ 81886 w 81886"/>
              <a:gd name="connsiteY1" fmla="*/ 95534 h 95534"/>
            </a:gdLst>
            <a:ahLst/>
            <a:cxnLst>
              <a:cxn ang="0">
                <a:pos x="connsiteX0" y="connsiteY0"/>
              </a:cxn>
              <a:cxn ang="0">
                <a:pos x="connsiteX1" y="connsiteY1"/>
              </a:cxn>
            </a:cxnLst>
            <a:rect l="l" t="t" r="r" b="b"/>
            <a:pathLst>
              <a:path w="81886" h="95534">
                <a:moveTo>
                  <a:pt x="0" y="0"/>
                </a:moveTo>
                <a:lnTo>
                  <a:pt x="81886" y="95534"/>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888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332CB-FA22-4A31-9CE0-C5792B1B3DC7}"/>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Fundamentos geológicos y deformación</a:t>
            </a:r>
          </a:p>
        </p:txBody>
      </p:sp>
      <p:sp>
        <p:nvSpPr>
          <p:cNvPr id="6" name="Inhaltsplatzhalter 5">
            <a:extLst>
              <a:ext uri="{FF2B5EF4-FFF2-40B4-BE49-F238E27FC236}">
                <a16:creationId xmlns:a16="http://schemas.microsoft.com/office/drawing/2014/main" id="{80A8F64E-A00C-4116-A36B-BB9FC9CE26AE}"/>
              </a:ext>
            </a:extLst>
          </p:cNvPr>
          <p:cNvSpPr>
            <a:spLocks noGrp="1"/>
          </p:cNvSpPr>
          <p:nvPr>
            <p:ph idx="1"/>
          </p:nvPr>
        </p:nvSpPr>
        <p:spPr>
          <a:xfrm>
            <a:off x="4604017" y="1882942"/>
            <a:ext cx="4114800" cy="4254702"/>
          </a:xfrm>
        </p:spPr>
        <p:txBody>
          <a:bodyPr>
            <a:normAutofit lnSpcReduction="10000"/>
          </a:bodyPr>
          <a:lstStyle/>
          <a:p>
            <a:pPr marL="0" indent="0">
              <a:lnSpc>
                <a:spcPct val="150000"/>
              </a:lnSpc>
              <a:buNone/>
            </a:pPr>
            <a:r>
              <a:rPr lang="en-US" sz="1600" b="1" dirty="0">
                <a:latin typeface="Arial" panose="020B0604020202020204" pitchFamily="34" charset="0"/>
                <a:cs typeface="Arial" panose="020B0604020202020204" pitchFamily="34" charset="0"/>
              </a:rPr>
              <a:t>Corteza superior quebradiza </a:t>
            </a:r>
          </a:p>
          <a:p>
            <a:pPr marL="0" indent="0">
              <a:lnSpc>
                <a:spcPct val="150000"/>
              </a:lnSpc>
              <a:buNone/>
            </a:pPr>
            <a:r>
              <a:rPr lang="en-US" sz="1600" dirty="0">
                <a:latin typeface="Arial" panose="020B0604020202020204" pitchFamily="34" charset="0"/>
                <a:cs typeface="Arial" panose="020B0604020202020204" pitchFamily="34" charset="0"/>
              </a:rPr>
              <a:t>Episódica y rápida, frágil deformación con terremotos</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Transición gradual a unos 300°C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6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Subcapa</a:t>
            </a:r>
            <a:r>
              <a:rPr lang="en-US" sz="1600" b="1" dirty="0">
                <a:latin typeface="Arial" panose="020B0604020202020204" pitchFamily="34" charset="0"/>
                <a:cs typeface="Arial" panose="020B0604020202020204" pitchFamily="34" charset="0"/>
              </a:rPr>
              <a:t> viscosa y fluida</a:t>
            </a:r>
          </a:p>
          <a:p>
            <a:pPr marL="0" indent="0">
              <a:lnSpc>
                <a:spcPct val="150000"/>
              </a:lnSpc>
              <a:buNone/>
            </a:pPr>
            <a:r>
              <a:rPr lang="en-US" sz="1600" dirty="0">
                <a:latin typeface="Arial" panose="020B0604020202020204" pitchFamily="34" charset="0"/>
                <a:cs typeface="Arial" panose="020B0604020202020204" pitchFamily="34" charset="0"/>
              </a:rPr>
              <a:t>Deformación lenta y continua ininterrumpida sin terremotos</a:t>
            </a:r>
            <a:endParaRPr lang="de-DE" sz="1600"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1877A4B2-D7C6-43B5-AF3B-89CDF0CA15BC}"/>
              </a:ext>
            </a:extLst>
          </p:cNvPr>
          <p:cNvPicPr>
            <a:picLocks noChangeAspect="1"/>
          </p:cNvPicPr>
          <p:nvPr/>
        </p:nvPicPr>
        <p:blipFill>
          <a:blip r:embed="rId3"/>
          <a:stretch>
            <a:fillRect/>
          </a:stretch>
        </p:blipFill>
        <p:spPr>
          <a:xfrm>
            <a:off x="587936" y="1518344"/>
            <a:ext cx="3877392" cy="4639458"/>
          </a:xfrm>
          <a:prstGeom prst="rect">
            <a:avLst/>
          </a:prstGeom>
        </p:spPr>
      </p:pic>
      <p:sp>
        <p:nvSpPr>
          <p:cNvPr id="9" name="Textfeld 8">
            <a:extLst>
              <a:ext uri="{FF2B5EF4-FFF2-40B4-BE49-F238E27FC236}">
                <a16:creationId xmlns:a16="http://schemas.microsoft.com/office/drawing/2014/main" id="{B48ACBFC-6898-48C2-94EE-5EB6CC72EDB5}"/>
              </a:ext>
            </a:extLst>
          </p:cNvPr>
          <p:cNvSpPr txBox="1"/>
          <p:nvPr/>
        </p:nvSpPr>
        <p:spPr>
          <a:xfrm>
            <a:off x="1831428" y="2382253"/>
            <a:ext cx="766557" cy="338554"/>
          </a:xfrm>
          <a:prstGeom prst="rect">
            <a:avLst/>
          </a:prstGeom>
          <a:solidFill>
            <a:srgbClr val="843C0C"/>
          </a:solid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Fragilidad </a:t>
            </a:r>
          </a:p>
        </p:txBody>
      </p:sp>
      <p:sp>
        <p:nvSpPr>
          <p:cNvPr id="10" name="Textfeld 9">
            <a:extLst>
              <a:ext uri="{FF2B5EF4-FFF2-40B4-BE49-F238E27FC236}">
                <a16:creationId xmlns:a16="http://schemas.microsoft.com/office/drawing/2014/main" id="{05B8BE87-78D5-4EE1-AA44-9D604B4EDD2C}"/>
              </a:ext>
            </a:extLst>
          </p:cNvPr>
          <p:cNvSpPr txBox="1"/>
          <p:nvPr/>
        </p:nvSpPr>
        <p:spPr>
          <a:xfrm>
            <a:off x="1612232" y="5642811"/>
            <a:ext cx="1649298" cy="338554"/>
          </a:xfrm>
          <a:prstGeom prst="rect">
            <a:avLst/>
          </a:prstGeom>
          <a:solidFill>
            <a:srgbClr val="E5762F"/>
          </a:solid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Viscoso</a:t>
            </a:r>
            <a:r>
              <a:rPr lang="de-DE" sz="1600" dirty="0">
                <a:solidFill>
                  <a:schemeClr val="bg1"/>
                </a:solidFill>
                <a:latin typeface="Arial" panose="020B0604020202020204" pitchFamily="34" charset="0"/>
                <a:cs typeface="Arial" panose="020B0604020202020204" pitchFamily="34" charset="0"/>
              </a:rPr>
              <a:t>, </a:t>
            </a:r>
            <a:r>
              <a:rPr lang="de-DE" sz="1600" dirty="0" err="1">
                <a:solidFill>
                  <a:schemeClr val="bg1"/>
                </a:solidFill>
                <a:latin typeface="Arial" panose="020B0604020202020204" pitchFamily="34" charset="0"/>
                <a:cs typeface="Arial" panose="020B0604020202020204" pitchFamily="34" charset="0"/>
              </a:rPr>
              <a:t>fluido</a:t>
            </a:r>
            <a:endParaRPr lang="de-DE" sz="1600" dirty="0">
              <a:solidFill>
                <a:schemeClr val="bg1"/>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id="{0271F9BE-E81D-417A-9867-3670DBAE1E2B}"/>
              </a:ext>
            </a:extLst>
          </p:cNvPr>
          <p:cNvSpPr/>
          <p:nvPr/>
        </p:nvSpPr>
        <p:spPr>
          <a:xfrm>
            <a:off x="758562" y="1768642"/>
            <a:ext cx="585156" cy="4483302"/>
          </a:xfrm>
          <a:prstGeom prst="downArrow">
            <a:avLst>
              <a:gd name="adj1" fmla="val 50000"/>
              <a:gd name="adj2" fmla="val 82898"/>
            </a:avLst>
          </a:prstGeom>
          <a:solidFill>
            <a:schemeClr val="bg1">
              <a:lumMod val="6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2" name="Textfeld 11">
            <a:extLst>
              <a:ext uri="{FF2B5EF4-FFF2-40B4-BE49-F238E27FC236}">
                <a16:creationId xmlns:a16="http://schemas.microsoft.com/office/drawing/2014/main" id="{DCAFBAE6-FB16-419B-9E4E-8D31B624E90B}"/>
              </a:ext>
            </a:extLst>
          </p:cNvPr>
          <p:cNvSpPr txBox="1"/>
          <p:nvPr/>
        </p:nvSpPr>
        <p:spPr>
          <a:xfrm rot="5400000">
            <a:off x="-896794" y="3562687"/>
            <a:ext cx="3895867" cy="307777"/>
          </a:xfrm>
          <a:prstGeom prst="rect">
            <a:avLst/>
          </a:prstGeom>
          <a:solidFill>
            <a:srgbClr val="A6A6A6"/>
          </a:solidFill>
        </p:spPr>
        <p:txBody>
          <a:bodyPr wrap="square" rtlCol="0">
            <a:spAutoFit/>
          </a:bodyPr>
          <a:lstStyle/>
          <a:p>
            <a:r>
              <a:rPr lang="de-DE" sz="1400" b="1" dirty="0" err="1">
                <a:latin typeface="Arial" panose="020B0604020202020204" pitchFamily="34" charset="0"/>
                <a:cs typeface="Arial" panose="020B0604020202020204" pitchFamily="34" charset="0"/>
              </a:rPr>
              <a:t>aumento de la temperatura</a:t>
            </a:r>
            <a:r>
              <a:rPr lang="de-DE" sz="1400" b="1" dirty="0">
                <a:latin typeface="Arial" panose="020B0604020202020204" pitchFamily="34" charset="0"/>
                <a:cs typeface="Arial" panose="020B0604020202020204" pitchFamily="34" charset="0"/>
              </a:rPr>
              <a:t> y la </a:t>
            </a:r>
            <a:r>
              <a:rPr lang="de-DE" sz="1400" b="1" dirty="0" err="1">
                <a:latin typeface="Arial" panose="020B0604020202020204" pitchFamily="34" charset="0"/>
                <a:cs typeface="Arial" panose="020B0604020202020204" pitchFamily="34" charset="0"/>
              </a:rPr>
              <a:t>profundidad</a:t>
            </a:r>
            <a:endParaRPr lang="de-DE"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585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C3F12-0D47-4DF8-9E76-AB90CC88C1D6}"/>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Conceptos básicos de Geologigal</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8C0BE1A5-AAC3-42AC-9740-5C153D1E8D24}"/>
              </a:ext>
            </a:extLst>
          </p:cNvPr>
          <p:cNvSpPr>
            <a:spLocks noGrp="1"/>
          </p:cNvSpPr>
          <p:nvPr>
            <p:ph idx="1"/>
          </p:nvPr>
        </p:nvSpPr>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Estructuras con deformación frágil</a:t>
            </a:r>
          </a:p>
          <a:p>
            <a:pPr>
              <a:lnSpc>
                <a:spcPct val="150000"/>
              </a:lnSpc>
            </a:pPr>
            <a:r>
              <a:rPr lang="en-US" sz="1600" dirty="0">
                <a:latin typeface="Arial" panose="020B0604020202020204" pitchFamily="34" charset="0"/>
                <a:cs typeface="Arial" panose="020B0604020202020204" pitchFamily="34" charset="0"/>
              </a:rPr>
              <a:t>Articulaciones y diques</a:t>
            </a:r>
          </a:p>
          <a:p>
            <a:pPr lvl="1">
              <a:lnSpc>
                <a:spcPct val="150000"/>
              </a:lnSpc>
            </a:pPr>
            <a:r>
              <a:rPr lang="en-US" sz="1600" dirty="0">
                <a:latin typeface="Arial" panose="020B0604020202020204" pitchFamily="34" charset="0"/>
                <a:cs typeface="Arial" panose="020B0604020202020204" pitchFamily="34" charset="0"/>
              </a:rPr>
              <a:t>Ocurren en gran número en la corteza superior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(fisuras) como resultado del alivio de presión y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enfriamiento durante la exposición de las rocas.</a:t>
            </a:r>
          </a:p>
          <a:p>
            <a:pPr lvl="1">
              <a:lnSpc>
                <a:spcPct val="150000"/>
              </a:lnSpc>
            </a:pPr>
            <a:r>
              <a:rPr lang="es-ES" sz="1600" dirty="0">
                <a:latin typeface="Arial" panose="020B0604020202020204" pitchFamily="34" charset="0"/>
                <a:cs typeface="Arial" panose="020B0604020202020204" pitchFamily="34" charset="0"/>
              </a:rPr>
              <a:t>A mayores profundidades, las fisuras se forman como grietas por tracción en la roca sólida sólo cuando la presión de una fase fluida o magma corresponde a la presión </a:t>
            </a:r>
            <a:r>
              <a:rPr lang="es-ES" sz="1600" dirty="0" err="1">
                <a:latin typeface="Arial" panose="020B0604020202020204" pitchFamily="34" charset="0"/>
                <a:cs typeface="Arial" panose="020B0604020202020204" pitchFamily="34" charset="0"/>
              </a:rPr>
              <a:t>litostática</a:t>
            </a:r>
            <a:r>
              <a:rPr lang="es-ES" sz="1600" dirty="0">
                <a:latin typeface="Arial" panose="020B0604020202020204" pitchFamily="34" charset="0"/>
                <a:cs typeface="Arial" panose="020B0604020202020204" pitchFamily="34" charset="0"/>
              </a:rPr>
              <a:t>. Estas fisuras suelen estar llenas y, por lo tanto, se desarrollan en </a:t>
            </a:r>
            <a:r>
              <a:rPr lang="es-ES" sz="1600" dirty="0" err="1">
                <a:latin typeface="Arial" panose="020B0604020202020204" pitchFamily="34" charset="0"/>
                <a:cs typeface="Arial" panose="020B0604020202020204" pitchFamily="34" charset="0"/>
              </a:rPr>
              <a:t>lineas</a:t>
            </a:r>
            <a:r>
              <a:rPr lang="es-ES" sz="1600" dirty="0">
                <a:latin typeface="Arial" panose="020B0604020202020204" pitchFamily="34" charset="0"/>
                <a:cs typeface="Arial" panose="020B0604020202020204" pitchFamily="34" charset="0"/>
              </a:rPr>
              <a:t> hidrotermales o magmáticas.</a:t>
            </a:r>
            <a:endParaRPr lang="de-DE" dirty="0"/>
          </a:p>
        </p:txBody>
      </p:sp>
      <p:pic>
        <p:nvPicPr>
          <p:cNvPr id="4" name="Grafik 3">
            <a:extLst>
              <a:ext uri="{FF2B5EF4-FFF2-40B4-BE49-F238E27FC236}">
                <a16:creationId xmlns:a16="http://schemas.microsoft.com/office/drawing/2014/main" id="{5F928BEC-ECAB-4888-AF13-243CBDB61AA1}"/>
              </a:ext>
            </a:extLst>
          </p:cNvPr>
          <p:cNvPicPr>
            <a:picLocks noChangeAspect="1"/>
          </p:cNvPicPr>
          <p:nvPr/>
        </p:nvPicPr>
        <p:blipFill>
          <a:blip r:embed="rId3"/>
          <a:stretch>
            <a:fillRect/>
          </a:stretch>
        </p:blipFill>
        <p:spPr>
          <a:xfrm>
            <a:off x="6195680" y="1762627"/>
            <a:ext cx="2359356" cy="1816765"/>
          </a:xfrm>
          <a:prstGeom prst="rect">
            <a:avLst/>
          </a:prstGeom>
        </p:spPr>
      </p:pic>
      <p:pic>
        <p:nvPicPr>
          <p:cNvPr id="5" name="Grafik 4">
            <a:extLst>
              <a:ext uri="{FF2B5EF4-FFF2-40B4-BE49-F238E27FC236}">
                <a16:creationId xmlns:a16="http://schemas.microsoft.com/office/drawing/2014/main" id="{A976CA7C-712E-4D15-BCEA-72417CFB1135}"/>
              </a:ext>
            </a:extLst>
          </p:cNvPr>
          <p:cNvPicPr>
            <a:picLocks noChangeAspect="1"/>
          </p:cNvPicPr>
          <p:nvPr/>
        </p:nvPicPr>
        <p:blipFill>
          <a:blip r:embed="rId4"/>
          <a:stretch>
            <a:fillRect/>
          </a:stretch>
        </p:blipFill>
        <p:spPr>
          <a:xfrm>
            <a:off x="6077486" y="4294548"/>
            <a:ext cx="2609314" cy="1926503"/>
          </a:xfrm>
          <a:prstGeom prst="rect">
            <a:avLst/>
          </a:prstGeom>
        </p:spPr>
      </p:pic>
    </p:spTree>
    <p:extLst>
      <p:ext uri="{BB962C8B-B14F-4D97-AF65-F5344CB8AC3E}">
        <p14:creationId xmlns:p14="http://schemas.microsoft.com/office/powerpoint/2010/main" val="1315871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C7100-AE77-4520-B333-1B0AE01ECD87}"/>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Conceptos básicos de Geologigal</a:t>
            </a:r>
            <a:endParaRPr lang="de-DE" dirty="0"/>
          </a:p>
        </p:txBody>
      </p:sp>
      <p:sp>
        <p:nvSpPr>
          <p:cNvPr id="3" name="Inhaltsplatzhalter 2">
            <a:extLst>
              <a:ext uri="{FF2B5EF4-FFF2-40B4-BE49-F238E27FC236}">
                <a16:creationId xmlns:a16="http://schemas.microsoft.com/office/drawing/2014/main" id="{BD2D3D1F-4D33-445A-B885-B14F1585C4E0}"/>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Estructuras con deformación frágil</a:t>
            </a:r>
          </a:p>
          <a:p>
            <a:pPr>
              <a:lnSpc>
                <a:spcPct val="150000"/>
              </a:lnSpc>
            </a:pPr>
            <a:r>
              <a:rPr lang="de-DE" sz="1600" dirty="0">
                <a:latin typeface="Arial" panose="020B0604020202020204" pitchFamily="34" charset="0"/>
                <a:cs typeface="Arial" panose="020B0604020202020204" pitchFamily="34" charset="0"/>
              </a:rPr>
              <a:t>Fallos</a:t>
            </a:r>
            <a:endParaRPr lang="en-US" sz="1600" dirty="0">
              <a:latin typeface="Arial" panose="020B0604020202020204" pitchFamily="34" charset="0"/>
              <a:cs typeface="Arial" panose="020B0604020202020204" pitchFamily="34" charset="0"/>
            </a:endParaRPr>
          </a:p>
          <a:p>
            <a:pPr lvl="1">
              <a:lnSpc>
                <a:spcPct val="150000"/>
              </a:lnSpc>
            </a:pPr>
            <a:r>
              <a:rPr lang="en-US" sz="1600" dirty="0">
                <a:latin typeface="Arial" panose="020B0604020202020204" pitchFamily="34" charset="0"/>
                <a:cs typeface="Arial" panose="020B0604020202020204" pitchFamily="34" charset="0"/>
              </a:rPr>
              <a:t>Desplazamientos paralelos a la superficie de separación</a:t>
            </a:r>
          </a:p>
          <a:p>
            <a:pPr lvl="1">
              <a:lnSpc>
                <a:spcPct val="150000"/>
              </a:lnSpc>
            </a:pPr>
            <a:r>
              <a:rPr lang="en-US" sz="1600" dirty="0">
                <a:latin typeface="Arial" panose="020B0604020202020204" pitchFamily="34" charset="0"/>
                <a:cs typeface="Arial" panose="020B0604020202020204" pitchFamily="34" charset="0"/>
              </a:rPr>
              <a:t>Hay tres tipos básicos de interferencia:</a:t>
            </a:r>
          </a:p>
          <a:p>
            <a:pPr>
              <a:lnSpc>
                <a:spcPct val="150000"/>
              </a:lnSpc>
            </a:pPr>
            <a:endParaRPr lang="en-US" sz="1600" dirty="0">
              <a:latin typeface="Arial" panose="020B0604020202020204" pitchFamily="34" charset="0"/>
              <a:cs typeface="Arial" panose="020B0604020202020204" pitchFamily="34" charset="0"/>
            </a:endParaRPr>
          </a:p>
          <a:p>
            <a:pPr lvl="2">
              <a:lnSpc>
                <a:spcPct val="150000"/>
              </a:lnSpc>
            </a:pPr>
            <a:r>
              <a:rPr lang="en-US" sz="1600" dirty="0" err="1">
                <a:latin typeface="Arial" panose="020B0604020202020204" pitchFamily="34" charset="0"/>
                <a:cs typeface="Arial" panose="020B0604020202020204" pitchFamily="34" charset="0"/>
              </a:rPr>
              <a:t>Falla</a:t>
            </a:r>
            <a:r>
              <a:rPr lang="en-US" sz="1600" dirty="0">
                <a:latin typeface="Arial" panose="020B0604020202020204" pitchFamily="34" charset="0"/>
                <a:cs typeface="Arial" panose="020B0604020202020204" pitchFamily="34" charset="0"/>
              </a:rPr>
              <a:t> normal</a:t>
            </a:r>
          </a:p>
          <a:p>
            <a:pPr lvl="2">
              <a:lnSpc>
                <a:spcPct val="150000"/>
              </a:lnSpc>
            </a:pPr>
            <a:endParaRPr lang="en-US" sz="1600" dirty="0">
              <a:latin typeface="Arial" panose="020B0604020202020204" pitchFamily="34" charset="0"/>
              <a:cs typeface="Arial" panose="020B0604020202020204" pitchFamily="34" charset="0"/>
            </a:endParaRPr>
          </a:p>
          <a:p>
            <a:pPr lvl="2">
              <a:lnSpc>
                <a:spcPct val="150000"/>
              </a:lnSpc>
            </a:pPr>
            <a:r>
              <a:rPr lang="en-US" sz="1600" dirty="0" err="1">
                <a:latin typeface="Arial" panose="020B0604020202020204" pitchFamily="34" charset="0"/>
                <a:cs typeface="Arial" panose="020B0604020202020204" pitchFamily="34" charset="0"/>
              </a:rPr>
              <a:t>Falla</a:t>
            </a:r>
            <a:r>
              <a:rPr lang="en-US" sz="1600" dirty="0">
                <a:latin typeface="Arial" panose="020B0604020202020204" pitchFamily="34" charset="0"/>
                <a:cs typeface="Arial" panose="020B0604020202020204" pitchFamily="34" charset="0"/>
              </a:rPr>
              <a:t> de empuje</a:t>
            </a:r>
          </a:p>
          <a:p>
            <a:pPr lvl="2">
              <a:lnSpc>
                <a:spcPct val="150000"/>
              </a:lnSpc>
            </a:pPr>
            <a:endParaRPr lang="en-US" sz="1600" dirty="0">
              <a:latin typeface="Arial" panose="020B0604020202020204" pitchFamily="34" charset="0"/>
              <a:cs typeface="Arial" panose="020B0604020202020204" pitchFamily="34" charset="0"/>
            </a:endParaRPr>
          </a:p>
          <a:p>
            <a:pPr lvl="2">
              <a:lnSpc>
                <a:spcPct val="150000"/>
              </a:lnSpc>
            </a:pPr>
            <a:r>
              <a:rPr lang="en-US" sz="1600" dirty="0" err="1">
                <a:latin typeface="Arial" panose="020B0604020202020204" pitchFamily="34" charset="0"/>
                <a:cs typeface="Arial" panose="020B0604020202020204" pitchFamily="34" charset="0"/>
              </a:rPr>
              <a:t>Falla</a:t>
            </a:r>
            <a:r>
              <a:rPr lang="en-US" sz="1600" dirty="0">
                <a:latin typeface="Arial" panose="020B0604020202020204" pitchFamily="34" charset="0"/>
                <a:cs typeface="Arial" panose="020B0604020202020204" pitchFamily="34" charset="0"/>
              </a:rPr>
              <a:t> de deslizamiento de golpe</a:t>
            </a:r>
            <a:endParaRPr lang="de-DE" sz="16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727C2703-6480-41ED-8083-96F49FA2D6E6}"/>
              </a:ext>
            </a:extLst>
          </p:cNvPr>
          <p:cNvSpPr txBox="1"/>
          <p:nvPr/>
        </p:nvSpPr>
        <p:spPr>
          <a:xfrm>
            <a:off x="5726675" y="1720817"/>
            <a:ext cx="2234907"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Desarrollo de una falla</a:t>
            </a:r>
          </a:p>
        </p:txBody>
      </p:sp>
      <p:sp>
        <p:nvSpPr>
          <p:cNvPr id="8" name="Textfeld 7">
            <a:extLst>
              <a:ext uri="{FF2B5EF4-FFF2-40B4-BE49-F238E27FC236}">
                <a16:creationId xmlns:a16="http://schemas.microsoft.com/office/drawing/2014/main" id="{BFD32409-1870-4CD9-B1F0-D3DDA8B0BE34}"/>
              </a:ext>
            </a:extLst>
          </p:cNvPr>
          <p:cNvSpPr txBox="1"/>
          <p:nvPr/>
        </p:nvSpPr>
        <p:spPr>
          <a:xfrm>
            <a:off x="6986986" y="5408917"/>
            <a:ext cx="1311578"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Falla normal</a:t>
            </a: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33695" b="30139"/>
          <a:stretch/>
        </p:blipFill>
        <p:spPr>
          <a:xfrm>
            <a:off x="3120222" y="3284052"/>
            <a:ext cx="1366079" cy="1061153"/>
          </a:xfrm>
          <a:prstGeom prst="rect">
            <a:avLst/>
          </a:prstGeom>
        </p:spPr>
      </p:pic>
      <p:pic>
        <p:nvPicPr>
          <p:cNvPr id="9" name="Grafik 8"/>
          <p:cNvPicPr>
            <a:picLocks noChangeAspect="1"/>
          </p:cNvPicPr>
          <p:nvPr/>
        </p:nvPicPr>
        <p:blipFill rotWithShape="1">
          <a:blip r:embed="rId4" cstate="print">
            <a:extLst>
              <a:ext uri="{28A0092B-C50C-407E-A947-70E740481C1C}">
                <a14:useLocalDpi xmlns:a14="http://schemas.microsoft.com/office/drawing/2010/main" val="0"/>
              </a:ext>
            </a:extLst>
          </a:blip>
          <a:srcRect t="71675"/>
          <a:stretch/>
        </p:blipFill>
        <p:spPr>
          <a:xfrm>
            <a:off x="3120222" y="4345205"/>
            <a:ext cx="1319007" cy="802433"/>
          </a:xfrm>
          <a:prstGeom prst="rect">
            <a:avLst/>
          </a:prstGeom>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b="71379"/>
          <a:stretch/>
        </p:blipFill>
        <p:spPr>
          <a:xfrm>
            <a:off x="4572000" y="5469344"/>
            <a:ext cx="1346998" cy="828032"/>
          </a:xfrm>
          <a:prstGeom prst="rect">
            <a:avLst/>
          </a:prstGeom>
        </p:spPr>
      </p:pic>
      <p:pic>
        <p:nvPicPr>
          <p:cNvPr id="11" name="Grafik 10"/>
          <p:cNvPicPr>
            <a:picLocks noChangeAspect="1"/>
          </p:cNvPicPr>
          <p:nvPr/>
        </p:nvPicPr>
        <p:blipFill rotWithShape="1">
          <a:blip r:embed="rId6">
            <a:extLst>
              <a:ext uri="{28A0092B-C50C-407E-A947-70E740481C1C}">
                <a14:useLocalDpi xmlns:a14="http://schemas.microsoft.com/office/drawing/2010/main" val="0"/>
              </a:ext>
            </a:extLst>
          </a:blip>
          <a:srcRect l="7044" t="23836" r="57652" b="13710"/>
          <a:stretch/>
        </p:blipFill>
        <p:spPr>
          <a:xfrm>
            <a:off x="5322768" y="2208464"/>
            <a:ext cx="3228229" cy="3212327"/>
          </a:xfrm>
          <a:prstGeom prst="rect">
            <a:avLst/>
          </a:prstGeom>
        </p:spPr>
      </p:pic>
      <p:cxnSp>
        <p:nvCxnSpPr>
          <p:cNvPr id="13" name="Gerade Verbindung mit Pfeil 12"/>
          <p:cNvCxnSpPr/>
          <p:nvPr/>
        </p:nvCxnSpPr>
        <p:spPr>
          <a:xfrm flipH="1">
            <a:off x="7386762" y="3967701"/>
            <a:ext cx="477078" cy="4611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 name="Textfeld 14"/>
          <p:cNvSpPr txBox="1"/>
          <p:nvPr/>
        </p:nvSpPr>
        <p:spPr>
          <a:xfrm>
            <a:off x="7776375" y="3699601"/>
            <a:ext cx="994183" cy="584775"/>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Escarpa </a:t>
            </a:r>
          </a:p>
          <a:p>
            <a:r>
              <a:rPr lang="de-DE" sz="1600" dirty="0">
                <a:latin typeface="Arial" panose="020B0604020202020204" pitchFamily="34" charset="0"/>
                <a:cs typeface="Arial" panose="020B0604020202020204" pitchFamily="34" charset="0"/>
              </a:rPr>
              <a:t>de falla</a:t>
            </a:r>
          </a:p>
        </p:txBody>
      </p:sp>
    </p:spTree>
    <p:extLst>
      <p:ext uri="{BB962C8B-B14F-4D97-AF65-F5344CB8AC3E}">
        <p14:creationId xmlns:p14="http://schemas.microsoft.com/office/powerpoint/2010/main" val="12131204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3DC50-E91B-4EE9-A0E2-D24DB34E71E7}"/>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Conceptos básicos de Geologigal</a:t>
            </a:r>
            <a:endParaRPr lang="de-DE" dirty="0"/>
          </a:p>
        </p:txBody>
      </p:sp>
      <p:sp>
        <p:nvSpPr>
          <p:cNvPr id="3" name="Inhaltsplatzhalter 2">
            <a:extLst>
              <a:ext uri="{FF2B5EF4-FFF2-40B4-BE49-F238E27FC236}">
                <a16:creationId xmlns:a16="http://schemas.microsoft.com/office/drawing/2014/main" id="{DE495312-B22F-4043-9F3B-B2E7E8FA47E7}"/>
              </a:ext>
            </a:extLst>
          </p:cNvPr>
          <p:cNvSpPr>
            <a:spLocks noGrp="1"/>
          </p:cNvSpPr>
          <p:nvPr>
            <p:ph idx="1"/>
          </p:nvPr>
        </p:nvSpPr>
        <p:spPr>
          <a:xfrm>
            <a:off x="0" y="1462414"/>
            <a:ext cx="8686800" cy="4525963"/>
          </a:xfrm>
        </p:spPr>
        <p:txBody>
          <a:bodyPr>
            <a:noAutofit/>
          </a:bodyPr>
          <a:lstStyle/>
          <a:p>
            <a:pPr marL="0" indent="0">
              <a:lnSpc>
                <a:spcPct val="150000"/>
              </a:lnSpc>
              <a:buNone/>
            </a:pPr>
            <a:r>
              <a:rPr lang="en-US" sz="1600" b="1" dirty="0">
                <a:latin typeface="Arial" panose="020B0604020202020204" pitchFamily="34" charset="0"/>
                <a:cs typeface="Arial" panose="020B0604020202020204" pitchFamily="34" charset="0"/>
              </a:rPr>
              <a:t>Estructuras en deformación dúctil</a:t>
            </a:r>
          </a:p>
          <a:p>
            <a:pPr>
              <a:lnSpc>
                <a:spcPct val="150000"/>
              </a:lnSpc>
            </a:pPr>
            <a:r>
              <a:rPr lang="en-US" sz="1600" dirty="0" err="1">
                <a:latin typeface="Arial" panose="020B0604020202020204" pitchFamily="34" charset="0"/>
                <a:cs typeface="Arial" panose="020B0604020202020204" pitchFamily="34" charset="0"/>
              </a:rPr>
              <a:t>Escalonamiento</a:t>
            </a:r>
            <a:endParaRPr lang="en-US" sz="1600" dirty="0">
              <a:latin typeface="Arial" panose="020B0604020202020204" pitchFamily="34" charset="0"/>
              <a:cs typeface="Arial" panose="020B0604020202020204" pitchFamily="34" charset="0"/>
            </a:endParaRPr>
          </a:p>
          <a:p>
            <a:pPr lvl="1">
              <a:lnSpc>
                <a:spcPct val="150000"/>
              </a:lnSpc>
            </a:pPr>
            <a:r>
              <a:rPr lang="en-US" sz="1600" dirty="0" err="1">
                <a:latin typeface="Arial" panose="020B0604020202020204" pitchFamily="34" charset="0"/>
                <a:cs typeface="Arial" panose="020B0604020202020204" pitchFamily="34" charset="0"/>
              </a:rPr>
              <a:t>Divisibilidad</a:t>
            </a:r>
            <a:r>
              <a:rPr lang="en-US" sz="1600" dirty="0">
                <a:latin typeface="Arial" panose="020B0604020202020204" pitchFamily="34" charset="0"/>
                <a:cs typeface="Arial" panose="020B0604020202020204" pitchFamily="34" charset="0"/>
              </a:rPr>
              <a:t> de la </a:t>
            </a:r>
            <a:r>
              <a:rPr lang="en-US" sz="1600" dirty="0" err="1">
                <a:latin typeface="Arial" panose="020B0604020202020204" pitchFamily="34" charset="0"/>
                <a:cs typeface="Arial" panose="020B0604020202020204" pitchFamily="34" charset="0"/>
              </a:rPr>
              <a:t>superficie</a:t>
            </a:r>
            <a:r>
              <a:rPr lang="en-US" sz="1600" dirty="0">
                <a:latin typeface="Arial" panose="020B0604020202020204" pitchFamily="34" charset="0"/>
                <a:cs typeface="Arial" panose="020B0604020202020204" pitchFamily="34" charset="0"/>
              </a:rPr>
              <a:t> de la </a:t>
            </a:r>
            <a:r>
              <a:rPr lang="en-US" sz="1600" dirty="0" err="1">
                <a:latin typeface="Arial" panose="020B0604020202020204" pitchFamily="34" charset="0"/>
                <a:cs typeface="Arial" panose="020B0604020202020204" pitchFamily="34" charset="0"/>
              </a:rPr>
              <a:t>roca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como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resultado</a:t>
            </a: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de la </a:t>
            </a:r>
            <a:r>
              <a:rPr lang="en-US" sz="1600" dirty="0" err="1">
                <a:latin typeface="Arial" panose="020B0604020202020204" pitchFamily="34" charset="0"/>
                <a:cs typeface="Arial" panose="020B0604020202020204" pitchFamily="34" charset="0"/>
              </a:rPr>
              <a:t>orientación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adoptada</a:t>
            </a:r>
            <a:r>
              <a:rPr lang="en-US" sz="1600" dirty="0">
                <a:latin typeface="Arial" panose="020B0604020202020204" pitchFamily="34" charset="0"/>
                <a:cs typeface="Arial" panose="020B0604020202020204" pitchFamily="34" charset="0"/>
              </a:rPr>
              <a:t> por los </a:t>
            </a:r>
            <a:r>
              <a:rPr lang="en-US" sz="1600" dirty="0" err="1">
                <a:latin typeface="Arial" panose="020B0604020202020204" pitchFamily="34" charset="0"/>
                <a:cs typeface="Arial" panose="020B0604020202020204" pitchFamily="34" charset="0"/>
              </a:rPr>
              <a:t>granos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minerales</a:t>
            </a:r>
            <a:r>
              <a:rPr lang="en-US" sz="1600" dirty="0">
                <a:latin typeface="Arial" panose="020B0604020202020204" pitchFamily="34" charset="0"/>
                <a:cs typeface="Arial" panose="020B0604020202020204" pitchFamily="34" charset="0"/>
              </a:rPr>
              <a:t> </a:t>
            </a:r>
          </a:p>
          <a:p>
            <a:pPr marL="457200" lvl="1" indent="0">
              <a:lnSpc>
                <a:spcPct val="150000"/>
              </a:lnSpc>
              <a:buNone/>
            </a:pP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frondosos</a:t>
            </a: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Foliación</a:t>
            </a:r>
          </a:p>
          <a:p>
            <a:pPr lvl="1">
              <a:lnSpc>
                <a:spcPct val="150000"/>
              </a:lnSpc>
            </a:pPr>
            <a:r>
              <a:rPr lang="en-US" sz="1600" dirty="0">
                <a:latin typeface="Arial" panose="020B0604020202020204" pitchFamily="34" charset="0"/>
                <a:cs typeface="Arial" panose="020B0604020202020204" pitchFamily="34" charset="0"/>
              </a:rPr>
              <a:t>construcción de la capa de material de la roca</a:t>
            </a:r>
          </a:p>
          <a:p>
            <a:pPr>
              <a:lnSpc>
                <a:spcPct val="150000"/>
              </a:lnSpc>
            </a:pPr>
            <a:r>
              <a:rPr lang="en-US" sz="1600" dirty="0">
                <a:latin typeface="Arial" panose="020B0604020202020204" pitchFamily="34" charset="0"/>
                <a:cs typeface="Arial" panose="020B0604020202020204" pitchFamily="34" charset="0"/>
              </a:rPr>
              <a:t>Pliegues </a:t>
            </a:r>
          </a:p>
          <a:p>
            <a:pPr lvl="1">
              <a:lnSpc>
                <a:spcPct val="150000"/>
              </a:lnSpc>
            </a:pPr>
            <a:r>
              <a:rPr lang="en-US" sz="1600" dirty="0">
                <a:latin typeface="Arial" panose="020B0604020202020204" pitchFamily="34" charset="0"/>
                <a:cs typeface="Arial" panose="020B0604020202020204" pitchFamily="34" charset="0"/>
              </a:rPr>
              <a:t>se forman durante la deformación dúctil de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paquetes de roca en capas si las </a:t>
            </a:r>
            <a:r>
              <a:rPr lang="en-US" sz="1600" dirty="0" err="1">
                <a:latin typeface="Arial" panose="020B0604020202020204" pitchFamily="34" charset="0"/>
                <a:cs typeface="Arial" panose="020B0604020202020204" pitchFamily="34" charset="0"/>
              </a:rPr>
              <a:t>capas</a:t>
            </a:r>
            <a:endParaRPr lang="en-US" sz="1600" dirty="0">
              <a:latin typeface="Arial" panose="020B0604020202020204" pitchFamily="34" charset="0"/>
              <a:cs typeface="Arial" panose="020B0604020202020204" pitchFamily="34" charset="0"/>
            </a:endParaRPr>
          </a:p>
          <a:p>
            <a:pPr marL="457200" lvl="1" indent="0">
              <a:lnSpc>
                <a:spcPct val="150000"/>
              </a:lnSpc>
              <a:buNone/>
            </a:pP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individuales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tienen</a:t>
            </a:r>
            <a:r>
              <a:rPr lang="en-US" sz="1600" dirty="0">
                <a:latin typeface="Arial" panose="020B0604020202020204" pitchFamily="34" charset="0"/>
                <a:cs typeface="Arial" panose="020B0604020202020204" pitchFamily="34" charset="0"/>
              </a:rPr>
              <a:t> diferentes </a:t>
            </a:r>
            <a:r>
              <a:rPr lang="en-US" sz="1600" dirty="0" err="1">
                <a:latin typeface="Arial" panose="020B0604020202020204" pitchFamily="34" charset="0"/>
                <a:cs typeface="Arial" panose="020B0604020202020204" pitchFamily="34" charset="0"/>
              </a:rPr>
              <a:t>propiedades</a:t>
            </a:r>
            <a:r>
              <a:rPr lang="en-US" sz="1600" dirty="0">
                <a:latin typeface="Arial" panose="020B0604020202020204" pitchFamily="34" charset="0"/>
                <a:cs typeface="Arial" panose="020B0604020202020204" pitchFamily="34" charset="0"/>
              </a:rPr>
              <a:t> </a:t>
            </a:r>
          </a:p>
          <a:p>
            <a:pPr marL="457200" lvl="1" indent="0">
              <a:lnSpc>
                <a:spcPct val="150000"/>
              </a:lnSpc>
              <a:buNone/>
            </a:pP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mecánicas</a:t>
            </a:r>
            <a:r>
              <a:rPr lang="en-US" sz="1600" dirty="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
        <p:nvSpPr>
          <p:cNvPr id="4" name="AutoShape 2" descr="\Phi \,">
            <a:extLst>
              <a:ext uri="{FF2B5EF4-FFF2-40B4-BE49-F238E27FC236}">
                <a16:creationId xmlns:a16="http://schemas.microsoft.com/office/drawing/2014/main" id="{901B6FAD-1367-44D4-B697-D39FB20FD8A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7">
            <a:extLst>
              <a:ext uri="{FF2B5EF4-FFF2-40B4-BE49-F238E27FC236}">
                <a16:creationId xmlns:a16="http://schemas.microsoft.com/office/drawing/2014/main" id="{7668F3DD-F39F-468D-87F0-DD33F329BD63}"/>
              </a:ext>
            </a:extLst>
          </p:cNvPr>
          <p:cNvPicPr>
            <a:picLocks noChangeAspect="1"/>
          </p:cNvPicPr>
          <p:nvPr/>
        </p:nvPicPr>
        <p:blipFill rotWithShape="1">
          <a:blip r:embed="rId3"/>
          <a:srcRect l="23913" t="15899" r="11182" b="27336"/>
          <a:stretch/>
        </p:blipFill>
        <p:spPr>
          <a:xfrm>
            <a:off x="5412964" y="4064445"/>
            <a:ext cx="3273836" cy="2147469"/>
          </a:xfrm>
          <a:prstGeom prst="rect">
            <a:avLst/>
          </a:prstGeom>
        </p:spPr>
      </p:pic>
      <p:pic>
        <p:nvPicPr>
          <p:cNvPr id="6" name="Grafik 9">
            <a:extLst>
              <a:ext uri="{FF2B5EF4-FFF2-40B4-BE49-F238E27FC236}">
                <a16:creationId xmlns:a16="http://schemas.microsoft.com/office/drawing/2014/main" id="{FB17F6C3-486D-4CEF-AFC5-EC6288C9007A}"/>
              </a:ext>
            </a:extLst>
          </p:cNvPr>
          <p:cNvPicPr>
            <a:picLocks noChangeAspect="1"/>
          </p:cNvPicPr>
          <p:nvPr/>
        </p:nvPicPr>
        <p:blipFill rotWithShape="1">
          <a:blip r:embed="rId4"/>
          <a:srcRect l="17660"/>
          <a:stretch/>
        </p:blipFill>
        <p:spPr>
          <a:xfrm>
            <a:off x="5866725" y="1600200"/>
            <a:ext cx="2820075" cy="2206992"/>
          </a:xfrm>
          <a:prstGeom prst="rect">
            <a:avLst/>
          </a:prstGeom>
        </p:spPr>
      </p:pic>
    </p:spTree>
    <p:extLst>
      <p:ext uri="{BB962C8B-B14F-4D97-AF65-F5344CB8AC3E}">
        <p14:creationId xmlns:p14="http://schemas.microsoft.com/office/powerpoint/2010/main" val="157609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Energía geotérmica</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energía geotérmica es el calor almacenado en la parte accesible de la corteza terrestre. Incluye la energía almacenada en la tierra, en la medida en que puede ser extraída y utilizada, y pertenece a las energías renovables. Se puede utilizar directamente, por ejemplo, para la calefacción y la refrigeración en el mercado de la calefacción (calefacción con bomba de calor), así como para la generación de electricidad o en un sistema de producción combinada de calor y electricidad. La energía geotérmica describe tanto la ocupación de la ingeniería con energía geotérmica y su uso como la investigación científica de la situación térmica de la tierra. </a:t>
            </a:r>
          </a:p>
        </p:txBody>
      </p:sp>
    </p:spTree>
    <p:extLst>
      <p:ext uri="{BB962C8B-B14F-4D97-AF65-F5344CB8AC3E}">
        <p14:creationId xmlns:p14="http://schemas.microsoft.com/office/powerpoint/2010/main" val="658318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D20EE-320B-42D2-A069-3E741B9B98AF}"/>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Conceptos básicos de Geologigal</a:t>
            </a:r>
            <a:endParaRPr lang="de-DE" dirty="0"/>
          </a:p>
        </p:txBody>
      </p:sp>
      <p:sp>
        <p:nvSpPr>
          <p:cNvPr id="3" name="Inhaltsplatzhalter 2">
            <a:extLst>
              <a:ext uri="{FF2B5EF4-FFF2-40B4-BE49-F238E27FC236}">
                <a16:creationId xmlns:a16="http://schemas.microsoft.com/office/drawing/2014/main" id="{412CAFAF-9457-47A9-A98B-03772B8D15DC}"/>
              </a:ext>
            </a:extLst>
          </p:cNvPr>
          <p:cNvSpPr>
            <a:spLocks noGrp="1"/>
          </p:cNvSpPr>
          <p:nvPr>
            <p:ph idx="1"/>
          </p:nvPr>
        </p:nvSpPr>
        <p:spPr>
          <a:xfrm>
            <a:off x="457200" y="1600200"/>
            <a:ext cx="8410074" cy="4644189"/>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Acuífero</a:t>
            </a:r>
          </a:p>
          <a:p>
            <a:pPr marL="0" indent="0">
              <a:lnSpc>
                <a:spcPct val="150000"/>
              </a:lnSpc>
              <a:buNone/>
            </a:pPr>
            <a:r>
              <a:rPr lang="en-US" sz="1600" dirty="0">
                <a:latin typeface="Arial" panose="020B0604020202020204" pitchFamily="34" charset="0"/>
                <a:cs typeface="Arial" panose="020B0604020202020204" pitchFamily="34" charset="0"/>
              </a:rPr>
              <a:t>Un acuífero es una masa de roca con cavidades que es capaz de transportar agua subterránea.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Existen tres tipos de acuíferos:</a:t>
            </a:r>
          </a:p>
          <a:p>
            <a:pPr>
              <a:lnSpc>
                <a:spcPct val="150000"/>
              </a:lnSpc>
            </a:pPr>
            <a:r>
              <a:rPr lang="en-US" sz="1600" dirty="0">
                <a:latin typeface="Arial" panose="020B0604020202020204" pitchFamily="34" charset="0"/>
                <a:cs typeface="Arial" panose="020B0604020202020204" pitchFamily="34" charset="0"/>
              </a:rPr>
              <a:t>Acuífero vacío </a:t>
            </a:r>
          </a:p>
          <a:p>
            <a:pPr>
              <a:lnSpc>
                <a:spcPct val="150000"/>
              </a:lnSpc>
            </a:pPr>
            <a:r>
              <a:rPr lang="en-US" sz="1600" dirty="0">
                <a:latin typeface="Arial" panose="020B0604020202020204" pitchFamily="34" charset="0"/>
                <a:cs typeface="Arial" panose="020B0604020202020204" pitchFamily="34" charset="0"/>
              </a:rPr>
              <a:t>Acuífero conjunto </a:t>
            </a:r>
          </a:p>
          <a:p>
            <a:pPr>
              <a:lnSpc>
                <a:spcPct val="150000"/>
              </a:lnSpc>
            </a:pPr>
            <a:r>
              <a:rPr lang="en-US" sz="1600" dirty="0">
                <a:latin typeface="Arial" panose="020B0604020202020204" pitchFamily="34" charset="0"/>
                <a:cs typeface="Arial" panose="020B0604020202020204" pitchFamily="34" charset="0"/>
              </a:rPr>
              <a:t>Acuífero kárstico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Un acuífero de agua subterránea está geológicamente delimitado por capas impermeables al agua (por ejemplo, arcillas), que luego se denominan acuíferos.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561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4F428-3F54-4EEE-AAE5-E8DEDC45D9D1}"/>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Conceptos básicos de Geologigal</a:t>
            </a:r>
            <a:endParaRPr lang="de-DE" dirty="0"/>
          </a:p>
        </p:txBody>
      </p:sp>
      <p:sp>
        <p:nvSpPr>
          <p:cNvPr id="3" name="Inhaltsplatzhalter 2">
            <a:extLst>
              <a:ext uri="{FF2B5EF4-FFF2-40B4-BE49-F238E27FC236}">
                <a16:creationId xmlns:a16="http://schemas.microsoft.com/office/drawing/2014/main" id="{8C99FF43-3AC8-46B8-8D84-A159C55F2B82}"/>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Acuífero vacío </a:t>
            </a:r>
          </a:p>
          <a:p>
            <a:pPr marL="0" indent="0">
              <a:lnSpc>
                <a:spcPct val="150000"/>
              </a:lnSpc>
              <a:buNone/>
            </a:pPr>
            <a:r>
              <a:rPr lang="en-US" sz="1600" dirty="0">
                <a:latin typeface="Arial" panose="020B0604020202020204" pitchFamily="34" charset="0"/>
                <a:cs typeface="Arial" panose="020B0604020202020204" pitchFamily="34" charset="0"/>
              </a:rPr>
              <a:t>Las rocas sueltas como arena, grava o cantos rodados tienen poros entre los </a:t>
            </a:r>
            <a:r>
              <a:rPr lang="en-US" sz="1600" dirty="0" err="1">
                <a:latin typeface="Arial" panose="020B0604020202020204" pitchFamily="34" charset="0"/>
                <a:cs typeface="Arial" panose="020B0604020202020204" pitchFamily="34" charset="0"/>
              </a:rPr>
              <a:t>granos</a:t>
            </a:r>
            <a:r>
              <a:rPr lang="en-US" sz="1600" dirty="0">
                <a:latin typeface="Arial" panose="020B0604020202020204" pitchFamily="34" charset="0"/>
                <a:cs typeface="Arial" panose="020B0604020202020204" pitchFamily="34" charset="0"/>
              </a:rPr>
              <a:t>. Los poros son cavidades de diferentes formas y tamaños que se llenan con aire o agua. Estos se encuentran en sedimentos clásticos entre las partículas de </a:t>
            </a:r>
            <a:r>
              <a:rPr lang="en-US" sz="1600" dirty="0" err="1">
                <a:latin typeface="Arial" panose="020B0604020202020204" pitchFamily="34" charset="0"/>
                <a:cs typeface="Arial" panose="020B0604020202020204" pitchFamily="34" charset="0"/>
              </a:rPr>
              <a:t>roca</a:t>
            </a:r>
            <a:r>
              <a:rPr lang="en-US" sz="1600" dirty="0">
                <a:latin typeface="Arial" panose="020B0604020202020204" pitchFamily="34" charset="0"/>
                <a:cs typeface="Arial" panose="020B0604020202020204" pitchFamily="34" charset="0"/>
              </a:rPr>
              <a:t> y están conectados entre sí. Estas condiciones se encuentran en rocas sueltas y en parte también en rocas sólidas (por ejemplo, arenisca). Estas rocas se encuentran, por ejemplo, en las tierras bajas del norte de Alemania, en la llanura del Alto Rin o en las estribaciones de los Alpes, así como en las llanuras fluviales y fluviales. </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D8CF1E52-5208-44B1-A8C3-C2A10F3E9061}"/>
              </a:ext>
            </a:extLst>
          </p:cNvPr>
          <p:cNvPicPr>
            <a:picLocks noChangeAspect="1"/>
          </p:cNvPicPr>
          <p:nvPr/>
        </p:nvPicPr>
        <p:blipFill>
          <a:blip r:embed="rId3"/>
          <a:stretch>
            <a:fillRect/>
          </a:stretch>
        </p:blipFill>
        <p:spPr>
          <a:xfrm>
            <a:off x="5946751" y="4672207"/>
            <a:ext cx="2351742" cy="1684581"/>
          </a:xfrm>
          <a:prstGeom prst="rect">
            <a:avLst/>
          </a:prstGeom>
        </p:spPr>
      </p:pic>
    </p:spTree>
    <p:extLst>
      <p:ext uri="{BB962C8B-B14F-4D97-AF65-F5344CB8AC3E}">
        <p14:creationId xmlns:p14="http://schemas.microsoft.com/office/powerpoint/2010/main" val="862870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223A9-E51C-4A7C-BF09-E10A7862C8B3}"/>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Conceptos básicos de Geologigal</a:t>
            </a:r>
            <a:endParaRPr lang="de-DE" dirty="0"/>
          </a:p>
        </p:txBody>
      </p:sp>
      <p:sp>
        <p:nvSpPr>
          <p:cNvPr id="3" name="Inhaltsplatzhalter 2">
            <a:extLst>
              <a:ext uri="{FF2B5EF4-FFF2-40B4-BE49-F238E27FC236}">
                <a16:creationId xmlns:a16="http://schemas.microsoft.com/office/drawing/2014/main" id="{8DBC00E5-3E7E-40E7-82B1-CEC20A5ED3F5}"/>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Acuífero conjunto </a:t>
            </a:r>
          </a:p>
          <a:p>
            <a:pPr marL="0" indent="0">
              <a:lnSpc>
                <a:spcPct val="150000"/>
              </a:lnSpc>
              <a:buNone/>
            </a:pPr>
            <a:r>
              <a:rPr lang="en-US" sz="1600" dirty="0">
                <a:latin typeface="Arial" panose="020B0604020202020204" pitchFamily="34" charset="0"/>
                <a:cs typeface="Arial" panose="020B0604020202020204" pitchFamily="34" charset="0"/>
              </a:rPr>
              <a:t>Las montañas bajas y altas están formadas en gran parte por roca sólida. En Alemania, el 53,4 % de la superficie (aproximadamente 190 400 km2) es roca sólida. En tales rocas sólidas, los espacios hidráulicamente efectivos generalmente no están formados por poros sino por interfaces. La extensión espacial y la anchura de apertura de las interfaces son muy diferentes (de unos pocos </a:t>
            </a:r>
            <a:r>
              <a:rPr lang="en-US" sz="1600" dirty="0" err="1">
                <a:latin typeface="Arial" panose="020B0604020202020204" pitchFamily="34" charset="0"/>
                <a:cs typeface="Arial" panose="020B0604020202020204" pitchFamily="34" charset="0"/>
              </a:rPr>
              <a:t>centímetros</a:t>
            </a:r>
            <a:r>
              <a:rPr lang="en-US" sz="1600" dirty="0">
                <a:latin typeface="Arial" panose="020B0604020202020204" pitchFamily="34" charset="0"/>
                <a:cs typeface="Arial" panose="020B0604020202020204" pitchFamily="34" charset="0"/>
              </a:rPr>
              <a:t> a varios </a:t>
            </a:r>
            <a:r>
              <a:rPr lang="en-US" sz="1600" dirty="0" err="1">
                <a:latin typeface="Arial" panose="020B0604020202020204" pitchFamily="34" charset="0"/>
                <a:cs typeface="Arial" panose="020B0604020202020204" pitchFamily="34" charset="0"/>
              </a:rPr>
              <a:t>metros</a:t>
            </a:r>
            <a:r>
              <a:rPr lang="en-US" sz="1600" dirty="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EEFDCCEA-8459-4BA0-8D82-EB70A70A1DF7}"/>
              </a:ext>
            </a:extLst>
          </p:cNvPr>
          <p:cNvPicPr>
            <a:picLocks noChangeAspect="1"/>
          </p:cNvPicPr>
          <p:nvPr/>
        </p:nvPicPr>
        <p:blipFill>
          <a:blip r:embed="rId3"/>
          <a:stretch>
            <a:fillRect/>
          </a:stretch>
        </p:blipFill>
        <p:spPr>
          <a:xfrm>
            <a:off x="5705598" y="4059440"/>
            <a:ext cx="2981202" cy="2066723"/>
          </a:xfrm>
          <a:prstGeom prst="rect">
            <a:avLst/>
          </a:prstGeom>
        </p:spPr>
      </p:pic>
    </p:spTree>
    <p:extLst>
      <p:ext uri="{BB962C8B-B14F-4D97-AF65-F5344CB8AC3E}">
        <p14:creationId xmlns:p14="http://schemas.microsoft.com/office/powerpoint/2010/main" val="2068691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879FF-21F6-42E1-8CC1-D09DFC0790A9}"/>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25632757-0169-4AD4-8EB1-C5A530E9493C}"/>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Acuífero kárstico </a:t>
            </a:r>
          </a:p>
          <a:p>
            <a:pPr marL="0" indent="0">
              <a:lnSpc>
                <a:spcPct val="150000"/>
              </a:lnSpc>
              <a:buNone/>
            </a:pPr>
            <a:r>
              <a:rPr lang="en-US" sz="1600" dirty="0">
                <a:latin typeface="Arial" panose="020B0604020202020204" pitchFamily="34" charset="0"/>
                <a:cs typeface="Arial" panose="020B0604020202020204" pitchFamily="34" charset="0"/>
              </a:rPr>
              <a:t>Se forman en rocas solubles en agua (carbonatos, yeso, etc.), que se expandieron en períodos geológicos por el efecto disolvente del agua de infiltración y del agua subterránea circulante. El dióxido de carbono absorbido del aire, que reacciona con el agua para formar ácido carbónico, juega un papel central en la formación del karst en las rocas carbonatadas.</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157569CE-B552-4E25-BE6B-368DED2C4AD2}"/>
              </a:ext>
            </a:extLst>
          </p:cNvPr>
          <p:cNvPicPr>
            <a:picLocks noChangeAspect="1"/>
          </p:cNvPicPr>
          <p:nvPr/>
        </p:nvPicPr>
        <p:blipFill>
          <a:blip r:embed="rId3"/>
          <a:stretch>
            <a:fillRect/>
          </a:stretch>
        </p:blipFill>
        <p:spPr>
          <a:xfrm>
            <a:off x="5632439" y="4085510"/>
            <a:ext cx="3054361" cy="2152075"/>
          </a:xfrm>
          <a:prstGeom prst="rect">
            <a:avLst/>
          </a:prstGeom>
        </p:spPr>
      </p:pic>
    </p:spTree>
    <p:extLst>
      <p:ext uri="{BB962C8B-B14F-4D97-AF65-F5344CB8AC3E}">
        <p14:creationId xmlns:p14="http://schemas.microsoft.com/office/powerpoint/2010/main" val="4847688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BFCE0-FAA2-4EEF-9E6C-76B1B2ECE9D8}"/>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Fundamentos</a:t>
            </a:r>
            <a:r>
              <a:rPr lang="de-DE" dirty="0">
                <a:latin typeface="Arial" panose="020B0604020202020204" pitchFamily="34" charset="0"/>
                <a:cs typeface="Arial" panose="020B0604020202020204" pitchFamily="34" charset="0"/>
              </a:rPr>
              <a:t> geológicos</a:t>
            </a:r>
            <a:br>
              <a:rPr lang="de-DE"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Distribución de acuíferos en Alemania</a:t>
            </a:r>
            <a:endParaRPr lang="de-DE"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7D2F04EB-AF40-42CF-9E72-C6A26612D84D}"/>
              </a:ext>
            </a:extLst>
          </p:cNvPr>
          <p:cNvSpPr txBox="1"/>
          <p:nvPr/>
        </p:nvSpPr>
        <p:spPr>
          <a:xfrm>
            <a:off x="707570" y="2057108"/>
            <a:ext cx="6864107" cy="2677656"/>
          </a:xfrm>
          <a:prstGeom prst="rect">
            <a:avLst/>
          </a:prstGeom>
          <a:noFill/>
        </p:spPr>
        <p:txBody>
          <a:bodyPr wrap="square" rtlCol="0">
            <a:spAutoFit/>
          </a:bodyPr>
          <a:lstStyle/>
          <a:p>
            <a:pPr>
              <a:lnSpc>
                <a:spcPct val="150000"/>
              </a:lnSpc>
            </a:pPr>
            <a:r>
              <a:rPr lang="en-US" sz="1600" dirty="0">
                <a:latin typeface="Arial" panose="020B0604020202020204" pitchFamily="34" charset="0"/>
                <a:cs typeface="Arial" panose="020B0604020202020204" pitchFamily="34" charset="0"/>
              </a:rPr>
              <a:t>El mapa hidrogeológico le da información sobre la situación hidrogeológica de su sitio.</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Una visión general de Alemania se puede encontrar aquí</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https://www.bgr.bund.de/DE/Themen/Wasser/Projekte/laufend/Beratung/Huek200/huek200_pdf_ha.html?nn=1542276</a:t>
            </a:r>
          </a:p>
        </p:txBody>
      </p:sp>
    </p:spTree>
    <p:extLst>
      <p:ext uri="{BB962C8B-B14F-4D97-AF65-F5344CB8AC3E}">
        <p14:creationId xmlns:p14="http://schemas.microsoft.com/office/powerpoint/2010/main" val="15970254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51759-3831-4F52-A33A-CF1C2DFDF665}"/>
              </a:ext>
            </a:extLst>
          </p:cNvPr>
          <p:cNvSpPr>
            <a:spLocks noGrp="1"/>
          </p:cNvSpPr>
          <p:nvPr>
            <p:ph type="title"/>
          </p:nvPr>
        </p:nvSpPr>
        <p:spPr>
          <a:xfrm>
            <a:off x="1979712" y="0"/>
            <a:ext cx="6707088" cy="1124744"/>
          </a:xfrm>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p>
        </p:txBody>
      </p:sp>
      <p:sp>
        <p:nvSpPr>
          <p:cNvPr id="3" name="Inhaltsplatzhalter 2">
            <a:extLst>
              <a:ext uri="{FF2B5EF4-FFF2-40B4-BE49-F238E27FC236}">
                <a16:creationId xmlns:a16="http://schemas.microsoft.com/office/drawing/2014/main" id="{8938FB52-CFDD-46FD-A55C-A4A2668845D7}"/>
              </a:ext>
            </a:extLst>
          </p:cNvPr>
          <p:cNvSpPr>
            <a:spLocks noGrp="1"/>
          </p:cNvSpPr>
          <p:nvPr>
            <p:ph idx="1"/>
          </p:nvPr>
        </p:nvSpPr>
        <p:spPr>
          <a:xfrm>
            <a:off x="457200" y="1479884"/>
            <a:ext cx="8229600" cy="4525963"/>
          </a:xfrm>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¿Por qué es importante la geología para un sistema geotérmico? </a:t>
            </a:r>
          </a:p>
          <a:p>
            <a:pPr marL="0" indent="0">
              <a:lnSpc>
                <a:spcPct val="150000"/>
              </a:lnSpc>
              <a:buNone/>
            </a:pPr>
            <a:endParaRPr lang="en-US" sz="1600" b="1"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La geología tiene una influencia directa en las posibilidades de implementación técnica del pozo, lo que significa que también tiene una influencia indirecta en los costos del pozo. </a:t>
            </a: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Las propiedades físicas de la geología en el emplazamiento de la central geotérmica tienen una influencia directa en la cantidad de energía que puede utilizarse de forma permanente y sostenible por pozo (medidor de perforación) y tiempo.</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9919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D896F-CD49-4911-B608-0E21D9B10061}"/>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DFE1D11E-81FF-4637-95FA-D3F168DFFA10}"/>
              </a:ext>
            </a:extLst>
          </p:cNvPr>
          <p:cNvSpPr>
            <a:spLocks noGrp="1"/>
          </p:cNvSpPr>
          <p:nvPr>
            <p:ph idx="1"/>
          </p:nvPr>
        </p:nvSpPr>
        <p:spPr/>
        <p:txBody>
          <a:bodyPr>
            <a:normAutofit/>
          </a:bodyPr>
          <a:lstStyle/>
          <a:p>
            <a:pPr marL="0" indent="0">
              <a:lnSpc>
                <a:spcPct val="150000"/>
              </a:lnSpc>
              <a:buNone/>
            </a:pPr>
            <a:r>
              <a:rPr lang="en-US" sz="1600" b="1" dirty="0">
                <a:latin typeface="Arial" panose="020B0604020202020204" pitchFamily="34" charset="0"/>
                <a:cs typeface="Arial" panose="020B0604020202020204" pitchFamily="34" charset="0"/>
              </a:rPr>
              <a:t>Propiedades físicas del subsuelo</a:t>
            </a: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Son relevantes las siguientes dos propiedades del subsuelo, que dependen de la geología subterránea respectiva.</a:t>
            </a: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Conductividad térmica</a:t>
            </a:r>
          </a:p>
          <a:p>
            <a:pPr>
              <a:lnSpc>
                <a:spcPct val="150000"/>
              </a:lnSpc>
            </a:pPr>
            <a:r>
              <a:rPr lang="en-US" sz="1600" dirty="0">
                <a:latin typeface="Arial" panose="020B0604020202020204" pitchFamily="34" charset="0"/>
                <a:cs typeface="Arial" panose="020B0604020202020204" pitchFamily="34" charset="0"/>
              </a:rPr>
              <a:t>capacidad calorífica</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5810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D87D7-C7C0-4360-BFB0-FAAFD28B6FBC}"/>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6CB132D1-3F8F-4C0D-ACAD-F5D66F810F06}"/>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conductividad térmica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conductividad térmica describe la capacidad de una sustancia para transportar energía térmica en forma de calor.</a:t>
            </a:r>
          </a:p>
          <a:p>
            <a:pPr marL="0" indent="0">
              <a:lnSpc>
                <a:spcPct val="150000"/>
              </a:lnSpc>
              <a:buNone/>
            </a:pPr>
            <a:r>
              <a:rPr lang="en-US" sz="1600" dirty="0">
                <a:latin typeface="Arial" panose="020B0604020202020204" pitchFamily="34" charset="0"/>
                <a:cs typeface="Arial" panose="020B0604020202020204" pitchFamily="34" charset="0"/>
              </a:rPr>
              <a:t>Por lo tanto, la conductividad térmica indica qué tan bien conduce el calor una determinada sustancia.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En relación con el uso geotérmico del subsuelo, la conductividad térmica es relevante porque describe qué tan bien se puede transportar el calor desde el subsuelo circundante hasta la sonda geotérmica.</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5017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7BD6B-796C-4A1A-BF8E-52B38680793F}"/>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3F58BFF6-451D-422B-94AF-B84CB5B17422}"/>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conductividad térmica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conductividad térmica específica representa la capacidad del subsuelo para conducir el calor. Es uno de los parámetros más importantes en relación con el correcto dimensionamiento del sistema de sondas geotérmicas. Es una medida de la rapidez con que el calor extraído (a través de la sonda geotérmica) puede ser suministrado a través de las rocas presentes en el subsuelo. La conductividad térmica es una propiedad específica de la roca que depende del contenido mineral, la porosidad y el relleno de los poros.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4471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D7051-32E8-4A8D-A526-A19E341E079F}"/>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226E1188-3701-4F9B-B3E5-3814BF0DA69F}"/>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conductividad térmica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Unidad de medida: W/(m-K)[vatios por metro y Kelvin].</a:t>
            </a:r>
          </a:p>
          <a:p>
            <a:pPr marL="0" indent="0">
              <a:lnSpc>
                <a:spcPct val="150000"/>
              </a:lnSpc>
              <a:buNone/>
            </a:pPr>
            <a:r>
              <a:rPr lang="en-US" sz="1600" dirty="0">
                <a:latin typeface="Arial" panose="020B0604020202020204" pitchFamily="34" charset="0"/>
                <a:cs typeface="Arial" panose="020B0604020202020204" pitchFamily="34" charset="0"/>
              </a:rPr>
              <a:t>Símbolo de fórmula: 		λ (Lambda)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conductividad térmica depende en principio de la temperatura y la presión. Esto no tiene ninguna relevancia práctica para las aplicaciones de la energía geotérmica cercana a la superficie.</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8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430" y="1397479"/>
            <a:ext cx="8609162" cy="4960189"/>
          </a:xfrm>
        </p:spPr>
        <p:txBody>
          <a:bodyPr>
            <a:noAutofit/>
          </a:bodyPr>
          <a:lstStyle/>
          <a:p>
            <a:pPr marL="0" indent="0">
              <a:lnSpc>
                <a:spcPct val="150000"/>
              </a:lnSpc>
              <a:buNone/>
            </a:pPr>
            <a:r>
              <a:rPr lang="en-US" sz="1600" b="1" dirty="0">
                <a:latin typeface="Arial" panose="020B0604020202020204" pitchFamily="34" charset="0"/>
                <a:cs typeface="Arial" panose="020B0604020202020204" pitchFamily="34" charset="0"/>
              </a:rPr>
              <a:t>Origen de la energía geotérmica </a:t>
            </a:r>
          </a:p>
          <a:p>
            <a:pPr>
              <a:lnSpc>
                <a:spcPct val="150000"/>
              </a:lnSpc>
            </a:pPr>
            <a:r>
              <a:rPr lang="en-US" sz="1600" dirty="0">
                <a:latin typeface="Arial" panose="020B0604020202020204" pitchFamily="34" charset="0"/>
                <a:cs typeface="Arial" panose="020B0604020202020204" pitchFamily="34" charset="0"/>
              </a:rPr>
              <a:t>Dentro de la tierra, una cantidad gigantesca de energía se almacena en forma de calor. Alrededor del 99% de la masa terrestre está por encima de los 1.000°C y sólo el 0,1% tiene temperaturas por debajo de los 100°C. </a:t>
            </a:r>
          </a:p>
          <a:p>
            <a:pPr>
              <a:lnSpc>
                <a:spcPct val="150000"/>
              </a:lnSpc>
            </a:pPr>
            <a:r>
              <a:rPr lang="en-US" sz="1600" dirty="0">
                <a:latin typeface="Arial" panose="020B0604020202020204" pitchFamily="34" charset="0"/>
                <a:cs typeface="Arial" panose="020B0604020202020204" pitchFamily="34" charset="0"/>
              </a:rPr>
              <a:t>El calor no se distribuye uniformemente en la tierra: </a:t>
            </a:r>
          </a:p>
          <a:p>
            <a:pPr lvl="1">
              <a:lnSpc>
                <a:spcPct val="150000"/>
              </a:lnSpc>
            </a:pPr>
            <a:r>
              <a:rPr lang="en-US" sz="1600" dirty="0">
                <a:latin typeface="Arial" panose="020B0604020202020204" pitchFamily="34" charset="0"/>
                <a:cs typeface="Arial" panose="020B0604020202020204" pitchFamily="34" charset="0"/>
              </a:rPr>
              <a:t>El núcleo de la tierra tiene temperaturas de 5.000-7.000°C. </a:t>
            </a:r>
          </a:p>
          <a:p>
            <a:pPr lvl="1">
              <a:lnSpc>
                <a:spcPct val="150000"/>
              </a:lnSpc>
            </a:pPr>
            <a:r>
              <a:rPr lang="en-US" sz="1600" dirty="0">
                <a:latin typeface="Arial" panose="020B0604020202020204" pitchFamily="34" charset="0"/>
                <a:cs typeface="Arial" panose="020B0604020202020204" pitchFamily="34" charset="0"/>
              </a:rPr>
              <a:t>La superficie de la tierra a una temperatura media de 15° C</a:t>
            </a:r>
            <a:endParaRPr lang="de-DE"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La energía geotérmica se genera a partir de diversas fuentes: </a:t>
            </a:r>
          </a:p>
          <a:p>
            <a:pPr lvl="1">
              <a:lnSpc>
                <a:spcPct val="150000"/>
              </a:lnSpc>
            </a:pPr>
            <a:r>
              <a:rPr lang="en-US" sz="1600" dirty="0">
                <a:latin typeface="Arial" panose="020B0604020202020204" pitchFamily="34" charset="0"/>
                <a:cs typeface="Arial" panose="020B0604020202020204" pitchFamily="34" charset="0"/>
              </a:rPr>
              <a:t>calor residual</a:t>
            </a:r>
          </a:p>
          <a:p>
            <a:pPr lvl="1">
              <a:lnSpc>
                <a:spcPct val="150000"/>
              </a:lnSpc>
            </a:pPr>
            <a:r>
              <a:rPr lang="en-US" sz="1600" dirty="0">
                <a:latin typeface="Arial" panose="020B0604020202020204" pitchFamily="34" charset="0"/>
                <a:cs typeface="Arial" panose="020B0604020202020204" pitchFamily="34" charset="0"/>
              </a:rPr>
              <a:t>descomposición radioactiva</a:t>
            </a:r>
          </a:p>
          <a:p>
            <a:pPr lvl="1">
              <a:lnSpc>
                <a:spcPct val="150000"/>
              </a:lnSpc>
            </a:pPr>
            <a:r>
              <a:rPr lang="en-US" sz="1600" dirty="0">
                <a:latin typeface="Arial" panose="020B0604020202020204" pitchFamily="34" charset="0"/>
                <a:cs typeface="Arial" panose="020B0604020202020204" pitchFamily="34" charset="0"/>
              </a:rPr>
              <a:t>influencia climática</a:t>
            </a:r>
          </a:p>
          <a:p>
            <a:pPr lvl="1">
              <a:lnSpc>
                <a:spcPct val="150000"/>
              </a:lnSpc>
            </a:pPr>
            <a:r>
              <a:rPr lang="en-US" sz="1600" dirty="0">
                <a:latin typeface="Arial" panose="020B0604020202020204" pitchFamily="34" charset="0"/>
                <a:cs typeface="Arial" panose="020B0604020202020204" pitchFamily="34" charset="0"/>
              </a:rPr>
              <a:t>flujo térmico terrestre</a:t>
            </a:r>
            <a:endParaRPr lang="de-DE" sz="1600" dirty="0">
              <a:latin typeface="Arial" panose="020B0604020202020204" pitchFamily="34" charset="0"/>
              <a:cs typeface="Arial" panose="020B0604020202020204" pitchFamily="34" charset="0"/>
            </a:endParaRPr>
          </a:p>
        </p:txBody>
      </p:sp>
      <p:sp>
        <p:nvSpPr>
          <p:cNvPr id="6" name="Titel 5">
            <a:extLst>
              <a:ext uri="{FF2B5EF4-FFF2-40B4-BE49-F238E27FC236}">
                <a16:creationId xmlns:a16="http://schemas.microsoft.com/office/drawing/2014/main" id="{363661BA-6130-4015-A904-6A473C1F097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Definiciones y conceptos básicos</a:t>
            </a:r>
            <a:endParaRPr lang="de-DE" dirty="0"/>
          </a:p>
        </p:txBody>
      </p:sp>
    </p:spTree>
    <p:extLst>
      <p:ext uri="{BB962C8B-B14F-4D97-AF65-F5344CB8AC3E}">
        <p14:creationId xmlns:p14="http://schemas.microsoft.com/office/powerpoint/2010/main" val="31803739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527B4-54F0-48FD-99FB-5B4DCC6058D0}"/>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E9254DF7-34EA-4E04-B284-41EDB4F34DD3}"/>
              </a:ext>
            </a:extLst>
          </p:cNvPr>
          <p:cNvSpPr>
            <a:spLocks noGrp="1"/>
          </p:cNvSpPr>
          <p:nvPr>
            <p:ph idx="1"/>
          </p:nvPr>
        </p:nvSpPr>
        <p:spPr/>
        <p:txBody>
          <a:bodyPr>
            <a:normAutofit/>
          </a:bodyPr>
          <a:lstStyle/>
          <a:p>
            <a:pPr marL="0" indent="0">
              <a:lnSpc>
                <a:spcPct val="150000"/>
              </a:lnSpc>
              <a:buNone/>
            </a:pPr>
            <a:r>
              <a:rPr lang="de-DE" sz="1600" dirty="0" err="1">
                <a:latin typeface="Arial" panose="020B0604020202020204" pitchFamily="34" charset="0"/>
                <a:cs typeface="Arial" panose="020B0604020202020204" pitchFamily="34" charset="0"/>
              </a:rPr>
              <a:t>Propiedades físicas del subsuelo</a:t>
            </a:r>
            <a:r>
              <a:rPr lang="de-DE" sz="1600" dirty="0">
                <a:latin typeface="Arial" panose="020B0604020202020204" pitchFamily="34" charset="0"/>
                <a:cs typeface="Arial" panose="020B0604020202020204" pitchFamily="34" charset="0"/>
              </a:rPr>
              <a:t> / </a:t>
            </a:r>
            <a:r>
              <a:rPr lang="de-DE" sz="1600" b="1" dirty="0" err="1">
                <a:latin typeface="Arial" panose="020B0604020202020204" pitchFamily="34" charset="0"/>
                <a:cs typeface="Arial" panose="020B0604020202020204" pitchFamily="34" charset="0"/>
              </a:rPr>
              <a:t>conductividad</a:t>
            </a:r>
            <a:r>
              <a:rPr lang="de-DE" sz="1600" b="1" dirty="0">
                <a:latin typeface="Arial" panose="020B0604020202020204" pitchFamily="34" charset="0"/>
                <a:cs typeface="Arial" panose="020B0604020202020204" pitchFamily="34" charset="0"/>
              </a:rPr>
              <a:t> térmica</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err="1">
                <a:latin typeface="Arial" panose="020B0604020202020204" pitchFamily="34" charset="0"/>
                <a:cs typeface="Arial" panose="020B0604020202020204" pitchFamily="34" charset="0"/>
              </a:rPr>
              <a:t>Conductividad</a:t>
            </a:r>
            <a:r>
              <a:rPr lang="de-DE" sz="1600" dirty="0">
                <a:latin typeface="Arial" panose="020B0604020202020204" pitchFamily="34" charset="0"/>
                <a:cs typeface="Arial" panose="020B0604020202020204" pitchFamily="34" charset="0"/>
              </a:rPr>
              <a:t> térmica - </a:t>
            </a:r>
            <a:r>
              <a:rPr lang="de-DE" sz="1600" dirty="0" err="1">
                <a:latin typeface="Arial" panose="020B0604020202020204" pitchFamily="34" charset="0"/>
                <a:cs typeface="Arial" panose="020B0604020202020204" pitchFamily="34" charset="0"/>
              </a:rPr>
              <a:t>valores de ejemplo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valores relativos a</a:t>
            </a:r>
            <a:r>
              <a:rPr lang="de-DE" sz="1600" dirty="0">
                <a:latin typeface="Arial" panose="020B0604020202020204" pitchFamily="34" charset="0"/>
                <a:cs typeface="Arial" panose="020B0604020202020204" pitchFamily="34" charset="0"/>
              </a:rPr>
              <a:t> 0°C)</a:t>
            </a:r>
          </a:p>
          <a:p>
            <a:pPr marL="0" indent="0">
              <a:lnSpc>
                <a:spcPct val="150000"/>
              </a:lnSpc>
              <a:buNone/>
            </a:pPr>
            <a:r>
              <a:rPr lang="de-DE" sz="1600" dirty="0" err="1">
                <a:latin typeface="Arial" panose="020B0604020202020204" pitchFamily="34" charset="0"/>
                <a:cs typeface="Arial" panose="020B0604020202020204" pitchFamily="34" charset="0"/>
              </a:rPr>
              <a:t>Arena</a:t>
            </a:r>
            <a:r>
              <a:rPr lang="de-DE" sz="1600" dirty="0">
                <a:latin typeface="Arial" panose="020B0604020202020204" pitchFamily="34" charset="0"/>
                <a:cs typeface="Arial" panose="020B0604020202020204" pitchFamily="34" charset="0"/>
              </a:rPr>
              <a:t> seca ~0,6 W/(m-K) </a:t>
            </a:r>
          </a:p>
          <a:p>
            <a:pPr marL="0" indent="0">
              <a:lnSpc>
                <a:spcPct val="150000"/>
              </a:lnSpc>
              <a:buNone/>
            </a:pPr>
            <a:r>
              <a:rPr lang="de-DE" sz="1600" dirty="0">
                <a:latin typeface="Arial" panose="020B0604020202020204" pitchFamily="34" charset="0"/>
                <a:cs typeface="Arial" panose="020B0604020202020204" pitchFamily="34" charset="0"/>
              </a:rPr>
              <a:t>Piedra caliza ~2.2 W/(m-K) </a:t>
            </a:r>
          </a:p>
          <a:p>
            <a:pPr marL="0" indent="0">
              <a:lnSpc>
                <a:spcPct val="150000"/>
              </a:lnSpc>
              <a:buNone/>
            </a:pPr>
            <a:r>
              <a:rPr lang="de-DE" sz="1600" dirty="0" err="1">
                <a:latin typeface="Arial" panose="020B0604020202020204" pitchFamily="34" charset="0"/>
                <a:cs typeface="Arial" panose="020B0604020202020204" pitchFamily="34" charset="0"/>
              </a:rPr>
              <a:t>Arenisca</a:t>
            </a:r>
            <a:r>
              <a:rPr lang="de-DE" sz="1600" dirty="0">
                <a:latin typeface="Arial" panose="020B0604020202020204" pitchFamily="34" charset="0"/>
                <a:cs typeface="Arial" panose="020B0604020202020204" pitchFamily="34" charset="0"/>
              </a:rPr>
              <a:t> ~2,3 W/(m-K) (luz 2 </a:t>
            </a:r>
            <a:r>
              <a:rPr lang="de-DE" sz="1600" dirty="0" err="1">
                <a:latin typeface="Arial" panose="020B0604020202020204" pitchFamily="34" charset="0"/>
                <a:cs typeface="Arial" panose="020B0604020202020204" pitchFamily="34" charset="0"/>
              </a:rPr>
              <a:t>a</a:t>
            </a:r>
            <a:r>
              <a:rPr lang="de-DE" sz="1600" dirty="0">
                <a:latin typeface="Arial" panose="020B0604020202020204" pitchFamily="34" charset="0"/>
                <a:cs typeface="Arial" panose="020B0604020202020204" pitchFamily="34" charset="0"/>
              </a:rPr>
              <a:t> &gt;3,5)</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Cobre ~400 W/(m-K) </a:t>
            </a:r>
          </a:p>
          <a:p>
            <a:pPr marL="0" indent="0">
              <a:lnSpc>
                <a:spcPct val="150000"/>
              </a:lnSpc>
              <a:buNone/>
            </a:pPr>
            <a:r>
              <a:rPr lang="de-DE" sz="1600" dirty="0">
                <a:latin typeface="Arial" panose="020B0604020202020204" pitchFamily="34" charset="0"/>
                <a:cs typeface="Arial" panose="020B0604020202020204" pitchFamily="34" charset="0"/>
              </a:rPr>
              <a:t>Hierro ~80 W/(m-K) </a:t>
            </a:r>
          </a:p>
          <a:p>
            <a:pPr marL="0" indent="0">
              <a:lnSpc>
                <a:spcPct val="150000"/>
              </a:lnSpc>
              <a:buNone/>
            </a:pPr>
            <a:r>
              <a:rPr lang="de-DE" sz="1600" dirty="0">
                <a:latin typeface="Arial" panose="020B0604020202020204" pitchFamily="34" charset="0"/>
                <a:cs typeface="Arial" panose="020B0604020202020204" pitchFamily="34" charset="0"/>
              </a:rPr>
              <a:t>Acero ~15 </a:t>
            </a:r>
            <a:r>
              <a:rPr lang="de-DE" sz="1600" dirty="0" err="1">
                <a:latin typeface="Arial" panose="020B0604020202020204" pitchFamily="34" charset="0"/>
                <a:cs typeface="Arial" panose="020B0604020202020204" pitchFamily="34" charset="0"/>
              </a:rPr>
              <a:t>a</a:t>
            </a:r>
            <a:r>
              <a:rPr lang="de-DE" sz="1600" dirty="0">
                <a:latin typeface="Arial" panose="020B0604020202020204" pitchFamily="34" charset="0"/>
                <a:cs typeface="Arial" panose="020B0604020202020204" pitchFamily="34" charset="0"/>
              </a:rPr>
              <a:t> ~50 W/(m-K) </a:t>
            </a:r>
          </a:p>
        </p:txBody>
      </p:sp>
    </p:spTree>
    <p:extLst>
      <p:ext uri="{BB962C8B-B14F-4D97-AF65-F5344CB8AC3E}">
        <p14:creationId xmlns:p14="http://schemas.microsoft.com/office/powerpoint/2010/main" val="2585722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960B8-F34A-441D-AAA9-AA0A45101358}"/>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6123A190-37F3-4C99-B0AA-3BAFBEA3F0D8}"/>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conductividad térmica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Conductividad térmica - valores de ejemplo (valores relativos a 0°C)</a:t>
            </a:r>
          </a:p>
          <a:p>
            <a:pPr marL="0" indent="0">
              <a:lnSpc>
                <a:spcPct val="150000"/>
              </a:lnSpc>
              <a:buNone/>
            </a:pPr>
            <a:r>
              <a:rPr lang="en-US" sz="1600" dirty="0">
                <a:latin typeface="Arial" panose="020B0604020202020204" pitchFamily="34" charset="0"/>
                <a:cs typeface="Arial" panose="020B0604020202020204" pitchFamily="34" charset="0"/>
              </a:rPr>
              <a:t>Agua ~0,56 W/(m-K) </a:t>
            </a:r>
          </a:p>
          <a:p>
            <a:pPr marL="0" indent="0">
              <a:lnSpc>
                <a:spcPct val="150000"/>
              </a:lnSpc>
              <a:buNone/>
            </a:pPr>
            <a:r>
              <a:rPr lang="en-US" sz="1600" dirty="0">
                <a:latin typeface="Arial" panose="020B0604020202020204" pitchFamily="34" charset="0"/>
                <a:cs typeface="Arial" panose="020B0604020202020204" pitchFamily="34" charset="0"/>
              </a:rPr>
              <a:t>Polietileno (PE) ~0,35 a 0,55 W/(m-K)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Aire ~0,026 W/(m-K) </a:t>
            </a:r>
          </a:p>
          <a:p>
            <a:pPr marL="0" indent="0">
              <a:lnSpc>
                <a:spcPct val="150000"/>
              </a:lnSpc>
              <a:buNone/>
            </a:pPr>
            <a:r>
              <a:rPr lang="en-US" sz="1600" dirty="0">
                <a:latin typeface="Arial" panose="020B0604020202020204" pitchFamily="34" charset="0"/>
                <a:cs typeface="Arial" panose="020B0604020202020204" pitchFamily="34" charset="0"/>
              </a:rPr>
              <a:t>Lana mineral 0,032 a 0,050 W/(m-K) </a:t>
            </a:r>
          </a:p>
          <a:p>
            <a:pPr marL="0" indent="0">
              <a:lnSpc>
                <a:spcPct val="150000"/>
              </a:lnSpc>
              <a:buNone/>
            </a:pPr>
            <a:r>
              <a:rPr lang="en-US" sz="1600" dirty="0">
                <a:latin typeface="Arial" panose="020B0604020202020204" pitchFamily="34" charset="0"/>
                <a:cs typeface="Arial" panose="020B0604020202020204" pitchFamily="34" charset="0"/>
              </a:rPr>
              <a:t>EPS (material aislante) 0,035 a 0,040 W/(m-K)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776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DEADA-274D-4A97-95AD-3B39FE5FC68F}"/>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367C5C42-525B-44BE-BFBE-CBB30A07FC27}"/>
              </a:ext>
            </a:extLst>
          </p:cNvPr>
          <p:cNvSpPr>
            <a:spLocks noGrp="1"/>
          </p:cNvSpPr>
          <p:nvPr>
            <p:ph idx="1"/>
          </p:nvPr>
        </p:nvSpPr>
        <p:spPr>
          <a:xfrm>
            <a:off x="457200" y="1600200"/>
            <a:ext cx="8229600" cy="4525963"/>
          </a:xfrm>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conductividad térmica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conductividad térmica de diferentes geologías (o diferentes materiales de sustrato) puede ser tomada como valores de tabla del estándar VDI.</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Los valores se basan en varias mediciones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en el núcleo de perforación que se hizo </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 </a:t>
            </a:r>
          </a:p>
          <a:p>
            <a:pPr marL="0" indent="0">
              <a:lnSpc>
                <a:spcPct val="150000"/>
              </a:lnSpc>
              <a:buNone/>
            </a:pPr>
            <a:r>
              <a:rPr lang="en-US" sz="1600" dirty="0">
                <a:latin typeface="Arial" panose="020B0604020202020204" pitchFamily="34" charset="0"/>
                <a:cs typeface="Arial" panose="020B0604020202020204" pitchFamily="34" charset="0"/>
              </a:rPr>
              <a:t>el laboratorio.</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7739BFCA-2D05-4964-BE1F-EA8E5AFE4008}"/>
              </a:ext>
            </a:extLst>
          </p:cNvPr>
          <p:cNvPicPr>
            <a:picLocks noChangeAspect="1"/>
          </p:cNvPicPr>
          <p:nvPr/>
        </p:nvPicPr>
        <p:blipFill>
          <a:blip r:embed="rId3"/>
          <a:stretch>
            <a:fillRect/>
          </a:stretch>
        </p:blipFill>
        <p:spPr>
          <a:xfrm>
            <a:off x="4951042" y="3153318"/>
            <a:ext cx="4084674" cy="3066554"/>
          </a:xfrm>
          <a:prstGeom prst="rect">
            <a:avLst/>
          </a:prstGeom>
        </p:spPr>
      </p:pic>
    </p:spTree>
    <p:extLst>
      <p:ext uri="{BB962C8B-B14F-4D97-AF65-F5344CB8AC3E}">
        <p14:creationId xmlns:p14="http://schemas.microsoft.com/office/powerpoint/2010/main" val="27815915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BDEA8-DA1C-4AFA-9DE6-9719A0AA8E49}"/>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A3D54D09-2E14-4156-A5CA-15E9B5FE59CD}"/>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capacidad calorífica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capacidad de calor indica la capacidad del subsuelo para almacenar calor.</a:t>
            </a:r>
          </a:p>
          <a:p>
            <a:pPr marL="0" indent="0">
              <a:lnSpc>
                <a:spcPct val="150000"/>
              </a:lnSpc>
              <a:buNone/>
            </a:pPr>
            <a:r>
              <a:rPr lang="en-US" sz="1600" dirty="0">
                <a:latin typeface="Arial" panose="020B0604020202020204" pitchFamily="34" charset="0"/>
                <a:cs typeface="Arial" panose="020B0604020202020204" pitchFamily="34" charset="0"/>
              </a:rPr>
              <a:t>La capacidad calorífica específica es la relación entre el calor suministrado a un cuerpo y el cambio de temperatura correspondiente y su peso. Describe la capacidad de una sustancia para almacenar calor y es dependiente de la temperatura.</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9674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92611-683C-4966-BA44-C55A46C1D82E}"/>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760F9137-2410-4032-BA11-90209E0391BF}"/>
              </a:ext>
            </a:extLst>
          </p:cNvPr>
          <p:cNvSpPr>
            <a:spLocks noGrp="1"/>
          </p:cNvSpPr>
          <p:nvPr>
            <p:ph idx="1"/>
          </p:nvPr>
        </p:nvSpPr>
        <p:spPr/>
        <p:txBody>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capacidad calorífica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Por ejemplo, se debe añadir una energía de 4.182 kilojulios a un kilogramo de agua para calentar el kilogramo de agua en 1 Kelvin.</a:t>
            </a:r>
          </a:p>
          <a:p>
            <a:pPr marL="0" indent="0">
              <a:lnSpc>
                <a:spcPct val="150000"/>
              </a:lnSpc>
              <a:buNone/>
            </a:pPr>
            <a:r>
              <a:rPr lang="en-US" sz="1600" dirty="0">
                <a:latin typeface="Arial" panose="020B0604020202020204" pitchFamily="34" charset="0"/>
                <a:cs typeface="Arial" panose="020B0604020202020204" pitchFamily="34" charset="0"/>
              </a:rPr>
              <a:t>Si se enfría un kilogramo de agua por 1 Kelvin, se libera una energía de 4.182 kilojulios.</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Unidad de medida: J/(kg-K)[julio por kilogramo y Kelvin].</a:t>
            </a:r>
          </a:p>
          <a:p>
            <a:pPr marL="0" indent="0">
              <a:lnSpc>
                <a:spcPct val="150000"/>
              </a:lnSpc>
              <a:buNone/>
            </a:pPr>
            <a:r>
              <a:rPr lang="en-US" sz="1600" dirty="0">
                <a:latin typeface="Arial" panose="020B0604020202020204" pitchFamily="34" charset="0"/>
                <a:cs typeface="Arial" panose="020B0604020202020204" pitchFamily="34" charset="0"/>
              </a:rPr>
              <a:t>Símbolo de fórmula: c </a:t>
            </a:r>
          </a:p>
          <a:p>
            <a:pPr marL="0" indent="0">
              <a:buNone/>
            </a:pPr>
            <a:endParaRPr lang="de-DE" dirty="0"/>
          </a:p>
        </p:txBody>
      </p:sp>
    </p:spTree>
    <p:extLst>
      <p:ext uri="{BB962C8B-B14F-4D97-AF65-F5344CB8AC3E}">
        <p14:creationId xmlns:p14="http://schemas.microsoft.com/office/powerpoint/2010/main" val="24891117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2DF22-9F23-4A98-A5C0-1D89415DBD96}"/>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33BDE589-44DA-4EE0-9692-219F5BE8D8FE}"/>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capacidad calorífica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capacidad calorífica específica c de una sustancia se refiere a una masa específica de una sustancia.</a:t>
            </a:r>
          </a:p>
          <a:p>
            <a:pPr marL="0" indent="0">
              <a:lnSpc>
                <a:spcPct val="150000"/>
              </a:lnSpc>
              <a:buNone/>
            </a:pPr>
            <a:r>
              <a:rPr lang="en-US" sz="1600" dirty="0">
                <a:latin typeface="Arial" panose="020B0604020202020204" pitchFamily="34" charset="0"/>
                <a:cs typeface="Arial" panose="020B0604020202020204" pitchFamily="34" charset="0"/>
              </a:rPr>
              <a:t>En el contexto del uso geotérmico, la energía térmica contenida en un determinado volumen de una sustancia en función de la temperatura es decisiva. A tal efecto, la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b="1" dirty="0">
                <a:latin typeface="Arial" panose="020B0604020202020204" pitchFamily="34" charset="0"/>
                <a:cs typeface="Arial" panose="020B0604020202020204" pitchFamily="34" charset="0"/>
              </a:rPr>
              <a:t>	capacidad calorífica específica relacionada con el volumen </a:t>
            </a:r>
            <a:r>
              <a:rPr lang="en-US" sz="1600" b="1" dirty="0" err="1">
                <a:latin typeface="Arial" panose="020B0604020202020204" pitchFamily="34" charset="0"/>
                <a:cs typeface="Arial" panose="020B0604020202020204" pitchFamily="34" charset="0"/>
              </a:rPr>
              <a:t>cρ</a:t>
            </a:r>
            <a:endParaRPr lang="en-US" sz="1600" b="1"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 se utiliza como unidad de medida</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7513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6A8B2-9F43-43E9-9286-0B5C1D799303}"/>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F5A305E3-D877-46FA-8CBB-63C1336A1BA1}"/>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capacidad calorífica específica relacionada con el volumen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Unidad de medida: m³/(kg-K)[julio por kilogramo y Kelvin].</a:t>
            </a:r>
          </a:p>
          <a:p>
            <a:pPr marL="0" indent="0">
              <a:lnSpc>
                <a:spcPct val="150000"/>
              </a:lnSpc>
              <a:buNone/>
            </a:pPr>
            <a:r>
              <a:rPr lang="en-US" sz="1600" dirty="0">
                <a:latin typeface="Arial" panose="020B0604020202020204" pitchFamily="34" charset="0"/>
                <a:cs typeface="Arial" panose="020B0604020202020204" pitchFamily="34" charset="0"/>
              </a:rPr>
              <a:t>Símbolo de fórmula: </a:t>
            </a:r>
            <a:r>
              <a:rPr lang="en-US" sz="1600" dirty="0" err="1">
                <a:latin typeface="Arial" panose="020B0604020202020204" pitchFamily="34" charset="0"/>
                <a:cs typeface="Arial" panose="020B0604020202020204" pitchFamily="34" charset="0"/>
              </a:rPr>
              <a:t>cr</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Conversión entre la </a:t>
            </a:r>
            <a:r>
              <a:rPr lang="en-US" sz="1600" b="1" dirty="0">
                <a:latin typeface="Arial" panose="020B0604020202020204" pitchFamily="34" charset="0"/>
                <a:cs typeface="Arial" panose="020B0604020202020204" pitchFamily="34" charset="0"/>
              </a:rPr>
              <a:t>capacidad calorífica específica relacionada con el volumen </a:t>
            </a:r>
          </a:p>
          <a:p>
            <a:pPr marL="0" indent="0">
              <a:lnSpc>
                <a:spcPct val="150000"/>
              </a:lnSpc>
              <a:buNone/>
            </a:pPr>
            <a:r>
              <a:rPr lang="en-US" sz="1600" dirty="0">
                <a:latin typeface="Arial" panose="020B0604020202020204" pitchFamily="34" charset="0"/>
                <a:cs typeface="Arial" panose="020B0604020202020204" pitchFamily="34" charset="0"/>
              </a:rPr>
              <a:t>y la </a:t>
            </a:r>
            <a:r>
              <a:rPr lang="en-US" sz="1600" b="1" dirty="0">
                <a:latin typeface="Arial" panose="020B0604020202020204" pitchFamily="34" charset="0"/>
                <a:cs typeface="Arial" panose="020B0604020202020204" pitchFamily="34" charset="0"/>
              </a:rPr>
              <a:t>capacidad calorífica específica </a:t>
            </a:r>
            <a:r>
              <a:rPr lang="en-US" sz="1600" dirty="0">
                <a:latin typeface="Arial" panose="020B0604020202020204" pitchFamily="34" charset="0"/>
                <a:cs typeface="Arial" panose="020B0604020202020204" pitchFamily="34" charset="0"/>
              </a:rPr>
              <a:t>de una sustancia viene determinada por la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densidad respectiva ( r en kg/m³)</a:t>
            </a:r>
          </a:p>
          <a:p>
            <a:pPr marL="0" indent="0">
              <a:lnSpc>
                <a:spcPct val="150000"/>
              </a:lnSpc>
              <a:buNone/>
            </a:pPr>
            <a:r>
              <a:rPr lang="en-US" sz="1600" dirty="0">
                <a:latin typeface="Arial" panose="020B0604020202020204" pitchFamily="34" charset="0"/>
                <a:cs typeface="Arial" panose="020B0604020202020204" pitchFamily="34" charset="0"/>
              </a:rPr>
              <a:t>Alternativamente, el coeficiente o coeficientes de almacenamiento de calor pueden ser utilizados como sinónimos.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091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FD131-9057-4DC0-AA6C-34E436706161}"/>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C965ED58-CFB1-4E6F-AAED-19F740A09063}"/>
              </a:ext>
            </a:extLst>
          </p:cNvPr>
          <p:cNvSpPr>
            <a:spLocks noGrp="1"/>
          </p:cNvSpPr>
          <p:nvPr>
            <p:ph idx="1"/>
          </p:nvPr>
        </p:nvSpPr>
        <p:spPr/>
        <p:txBody>
          <a:bodyPr/>
          <a:lstStyle/>
          <a:p>
            <a:pPr marL="0" indent="0">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capacidad calorífica</a:t>
            </a:r>
          </a:p>
          <a:p>
            <a:pPr marL="0" indent="0">
              <a:buNone/>
            </a:pPr>
            <a:endParaRPr lang="de-DE" dirty="0"/>
          </a:p>
        </p:txBody>
      </p:sp>
      <p:pic>
        <p:nvPicPr>
          <p:cNvPr id="4" name="Grafik 3">
            <a:extLst>
              <a:ext uri="{FF2B5EF4-FFF2-40B4-BE49-F238E27FC236}">
                <a16:creationId xmlns:a16="http://schemas.microsoft.com/office/drawing/2014/main" id="{935DF349-E229-499B-96EE-1D67AA00672E}"/>
              </a:ext>
            </a:extLst>
          </p:cNvPr>
          <p:cNvPicPr>
            <a:picLocks noChangeAspect="1"/>
          </p:cNvPicPr>
          <p:nvPr/>
        </p:nvPicPr>
        <p:blipFill>
          <a:blip r:embed="rId2"/>
          <a:stretch>
            <a:fillRect/>
          </a:stretch>
        </p:blipFill>
        <p:spPr>
          <a:xfrm>
            <a:off x="757989" y="2267061"/>
            <a:ext cx="7809653" cy="3859102"/>
          </a:xfrm>
          <a:prstGeom prst="rect">
            <a:avLst/>
          </a:prstGeom>
        </p:spPr>
      </p:pic>
      <p:sp>
        <p:nvSpPr>
          <p:cNvPr id="5" name="Textfeld 4">
            <a:extLst>
              <a:ext uri="{FF2B5EF4-FFF2-40B4-BE49-F238E27FC236}">
                <a16:creationId xmlns:a16="http://schemas.microsoft.com/office/drawing/2014/main" id="{A6AAFCA2-3320-4E9A-B9F6-F8F710E19A34}"/>
              </a:ext>
            </a:extLst>
          </p:cNvPr>
          <p:cNvSpPr txBox="1"/>
          <p:nvPr/>
        </p:nvSpPr>
        <p:spPr>
          <a:xfrm>
            <a:off x="3140242" y="2382254"/>
            <a:ext cx="1106905" cy="338554"/>
          </a:xfrm>
          <a:prstGeom prst="rect">
            <a:avLst/>
          </a:prstGeom>
          <a:solidFill>
            <a:srgbClr val="4F81BD"/>
          </a:solidFill>
        </p:spPr>
        <p:txBody>
          <a:bodyPr wrap="square" rtlCol="0">
            <a:spAutoFit/>
          </a:bodyPr>
          <a:lstStyle/>
          <a:p>
            <a:r>
              <a:rPr lang="de-DE" sz="1600" b="1" dirty="0" err="1">
                <a:solidFill>
                  <a:schemeClr val="bg1"/>
                </a:solidFill>
                <a:latin typeface="Arial" panose="020B0604020202020204" pitchFamily="34" charset="0"/>
                <a:cs typeface="Arial" panose="020B0604020202020204" pitchFamily="34" charset="0"/>
              </a:rPr>
              <a:t>Agua</a:t>
            </a:r>
            <a:endParaRPr lang="de-DE" sz="1600" b="1" dirty="0">
              <a:solidFill>
                <a:schemeClr val="bg1"/>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C7AE9661-571C-495F-8AA8-D5BC1CD4FC25}"/>
              </a:ext>
            </a:extLst>
          </p:cNvPr>
          <p:cNvSpPr txBox="1"/>
          <p:nvPr/>
        </p:nvSpPr>
        <p:spPr>
          <a:xfrm>
            <a:off x="5333256" y="2382254"/>
            <a:ext cx="749091" cy="338554"/>
          </a:xfrm>
          <a:prstGeom prst="rect">
            <a:avLst/>
          </a:prstGeom>
          <a:solidFill>
            <a:srgbClr val="4F81BD"/>
          </a:solidFill>
        </p:spPr>
        <p:txBody>
          <a:bodyPr wrap="square" rtlCol="0">
            <a:spAutoFit/>
          </a:bodyPr>
          <a:lstStyle/>
          <a:p>
            <a:r>
              <a:rPr lang="de-DE" sz="1600" b="1" dirty="0">
                <a:solidFill>
                  <a:schemeClr val="bg1"/>
                </a:solidFill>
                <a:latin typeface="Arial" panose="020B0604020202020204" pitchFamily="34" charset="0"/>
                <a:cs typeface="Arial" panose="020B0604020202020204" pitchFamily="34" charset="0"/>
              </a:rPr>
              <a:t>Aire</a:t>
            </a:r>
          </a:p>
        </p:txBody>
      </p:sp>
      <p:sp>
        <p:nvSpPr>
          <p:cNvPr id="7" name="Textfeld 6">
            <a:extLst>
              <a:ext uri="{FF2B5EF4-FFF2-40B4-BE49-F238E27FC236}">
                <a16:creationId xmlns:a16="http://schemas.microsoft.com/office/drawing/2014/main" id="{4E3CA43A-F796-4F0E-90E5-4140A00B256B}"/>
              </a:ext>
            </a:extLst>
          </p:cNvPr>
          <p:cNvSpPr txBox="1"/>
          <p:nvPr/>
        </p:nvSpPr>
        <p:spPr>
          <a:xfrm>
            <a:off x="6972718" y="2382254"/>
            <a:ext cx="1072730" cy="338554"/>
          </a:xfrm>
          <a:prstGeom prst="rect">
            <a:avLst/>
          </a:prstGeom>
          <a:solidFill>
            <a:srgbClr val="4F81BD"/>
          </a:solidFill>
        </p:spPr>
        <p:txBody>
          <a:bodyPr wrap="none" rtlCol="0">
            <a:spAutoFit/>
          </a:bodyPr>
          <a:lstStyle/>
          <a:p>
            <a:r>
              <a:rPr lang="de-DE" sz="1600" b="1" dirty="0" err="1">
                <a:solidFill>
                  <a:schemeClr val="bg1"/>
                </a:solidFill>
                <a:latin typeface="Arial" panose="020B0604020202020204" pitchFamily="34" charset="0"/>
                <a:cs typeface="Arial" panose="020B0604020202020204" pitchFamily="34" charset="0"/>
              </a:rPr>
              <a:t>Hormigón</a:t>
            </a:r>
            <a:endParaRPr lang="de-DE" sz="1600" b="1" dirty="0">
              <a:solidFill>
                <a:schemeClr val="bg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CEBD5F58-7BDB-46BF-87F1-9484469600FC}"/>
              </a:ext>
            </a:extLst>
          </p:cNvPr>
          <p:cNvSpPr txBox="1"/>
          <p:nvPr/>
        </p:nvSpPr>
        <p:spPr>
          <a:xfrm>
            <a:off x="757989" y="2844225"/>
            <a:ext cx="1564106" cy="584775"/>
          </a:xfrm>
          <a:prstGeom prst="rect">
            <a:avLst/>
          </a:prstGeom>
          <a:solidFill>
            <a:srgbClr val="D0D8E8"/>
          </a:solidFill>
        </p:spPr>
        <p:txBody>
          <a:bodyPr wrap="square" rtlCol="0">
            <a:spAutoFit/>
          </a:bodyPr>
          <a:lstStyle/>
          <a:p>
            <a:r>
              <a:rPr lang="de-DE" sz="1600" b="1" dirty="0" err="1">
                <a:latin typeface="Arial" panose="020B0604020202020204" pitchFamily="34" charset="0"/>
                <a:cs typeface="Arial" panose="020B0604020202020204" pitchFamily="34" charset="0"/>
              </a:rPr>
              <a:t>Específico </a:t>
            </a:r>
          </a:p>
          <a:p>
            <a:r>
              <a:rPr lang="de-DE" sz="1600" b="1" dirty="0" err="1">
                <a:latin typeface="Arial" panose="020B0604020202020204" pitchFamily="34" charset="0"/>
                <a:cs typeface="Arial" panose="020B0604020202020204" pitchFamily="34" charset="0"/>
              </a:rPr>
              <a:t>capacidad calorífica</a:t>
            </a:r>
            <a:endParaRPr lang="de-DE" sz="1600"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E176D607-7030-494F-8A32-61F27D97DFCE}"/>
              </a:ext>
            </a:extLst>
          </p:cNvPr>
          <p:cNvSpPr txBox="1"/>
          <p:nvPr/>
        </p:nvSpPr>
        <p:spPr>
          <a:xfrm>
            <a:off x="757989" y="4095861"/>
            <a:ext cx="1984839" cy="1323439"/>
          </a:xfrm>
          <a:prstGeom prst="rect">
            <a:avLst/>
          </a:prstGeom>
          <a:solidFill>
            <a:srgbClr val="E9EDF4"/>
          </a:solidFill>
        </p:spPr>
        <p:txBody>
          <a:bodyPr wrap="none" rtlCol="0">
            <a:spAutoFit/>
          </a:bodyPr>
          <a:lstStyle/>
          <a:p>
            <a:r>
              <a:rPr lang="en-US" sz="1600" b="1" dirty="0">
                <a:latin typeface="Arial" panose="020B0604020202020204" pitchFamily="34" charset="0"/>
                <a:cs typeface="Arial" panose="020B0604020202020204" pitchFamily="34" charset="0"/>
              </a:rPr>
              <a:t>Relacionadas con </a:t>
            </a:r>
          </a:p>
          <a:p>
            <a:r>
              <a:rPr lang="en-US" sz="1600" b="1" dirty="0">
                <a:latin typeface="Arial" panose="020B0604020202020204" pitchFamily="34" charset="0"/>
                <a:cs typeface="Arial" panose="020B0604020202020204" pitchFamily="34" charset="0"/>
              </a:rPr>
              <a:t>el volumen </a:t>
            </a:r>
          </a:p>
          <a:p>
            <a:r>
              <a:rPr lang="en-US" sz="1600" b="1" dirty="0">
                <a:latin typeface="Arial" panose="020B0604020202020204" pitchFamily="34" charset="0"/>
                <a:cs typeface="Arial" panose="020B0604020202020204" pitchFamily="34" charset="0"/>
              </a:rPr>
              <a:t>propio </a:t>
            </a:r>
          </a:p>
          <a:p>
            <a:r>
              <a:rPr lang="en-US" sz="1600" b="1" dirty="0" err="1">
                <a:latin typeface="Arial" panose="020B0604020202020204" pitchFamily="34" charset="0"/>
                <a:cs typeface="Arial" panose="020B0604020202020204" pitchFamily="34" charset="0"/>
              </a:rPr>
              <a:t>capacidad</a:t>
            </a:r>
            <a:r>
              <a:rPr lang="en-US" sz="1600" b="1" dirty="0">
                <a:latin typeface="Arial" panose="020B0604020202020204" pitchFamily="34" charset="0"/>
                <a:cs typeface="Arial" panose="020B0604020202020204" pitchFamily="34" charset="0"/>
              </a:rPr>
              <a:t> </a:t>
            </a:r>
          </a:p>
          <a:p>
            <a:r>
              <a:rPr lang="en-US" sz="1600" b="1" dirty="0" err="1">
                <a:latin typeface="Arial" panose="020B0604020202020204" pitchFamily="34" charset="0"/>
                <a:cs typeface="Arial" panose="020B0604020202020204" pitchFamily="34" charset="0"/>
              </a:rPr>
              <a:t>calorífica</a:t>
            </a:r>
            <a:endParaRPr lang="de-DE" sz="1600" dirty="0"/>
          </a:p>
        </p:txBody>
      </p:sp>
      <p:sp>
        <p:nvSpPr>
          <p:cNvPr id="10" name="Textfeld 9">
            <a:extLst>
              <a:ext uri="{FF2B5EF4-FFF2-40B4-BE49-F238E27FC236}">
                <a16:creationId xmlns:a16="http://schemas.microsoft.com/office/drawing/2014/main" id="{3A18AE0B-2F2A-4AA0-B05D-7C37FFF1794A}"/>
              </a:ext>
            </a:extLst>
          </p:cNvPr>
          <p:cNvSpPr txBox="1"/>
          <p:nvPr/>
        </p:nvSpPr>
        <p:spPr>
          <a:xfrm>
            <a:off x="757989" y="5702969"/>
            <a:ext cx="925253" cy="338554"/>
          </a:xfrm>
          <a:prstGeom prst="rect">
            <a:avLst/>
          </a:prstGeom>
          <a:solidFill>
            <a:srgbClr val="D0D8E8"/>
          </a:solidFill>
        </p:spPr>
        <p:txBody>
          <a:bodyPr wrap="none" rtlCol="0">
            <a:spAutoFit/>
          </a:bodyPr>
          <a:lstStyle/>
          <a:p>
            <a:r>
              <a:rPr lang="de-DE" sz="1600" b="1" dirty="0">
                <a:latin typeface="Arial" panose="020B0604020202020204" pitchFamily="34" charset="0"/>
                <a:cs typeface="Arial" panose="020B0604020202020204" pitchFamily="34" charset="0"/>
              </a:rPr>
              <a:t>Densidad</a:t>
            </a:r>
          </a:p>
        </p:txBody>
      </p:sp>
    </p:spTree>
    <p:extLst>
      <p:ext uri="{BB962C8B-B14F-4D97-AF65-F5344CB8AC3E}">
        <p14:creationId xmlns:p14="http://schemas.microsoft.com/office/powerpoint/2010/main" val="19942960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DD65C-31DA-40A5-AB52-B2954AF88E5B}"/>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7F823C42-459F-46F6-8A8A-6BFE71CE4CB4}"/>
              </a:ext>
            </a:extLst>
          </p:cNvPr>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agua subterránea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El agua subterránea influye directamente en ambas propiedades relevantes del subsuelo.</a:t>
            </a:r>
          </a:p>
          <a:p>
            <a:pPr marL="0" indent="0">
              <a:lnSpc>
                <a:spcPct val="150000"/>
              </a:lnSpc>
              <a:buNone/>
            </a:pPr>
            <a:r>
              <a:rPr lang="en-US" sz="1600" dirty="0">
                <a:latin typeface="Arial" panose="020B0604020202020204" pitchFamily="34" charset="0"/>
                <a:cs typeface="Arial" panose="020B0604020202020204" pitchFamily="34" charset="0"/>
              </a:rPr>
              <a:t>El aire es un mal conductor del calor, por lo que los sedimentos secos (por ejemplo, arena o grava) </a:t>
            </a:r>
            <a:r>
              <a:rPr lang="en-US" sz="1600" dirty="0" err="1">
                <a:latin typeface="Arial" panose="020B0604020202020204" pitchFamily="34" charset="0"/>
                <a:cs typeface="Arial" panose="020B0604020202020204" pitchFamily="34" charset="0"/>
              </a:rPr>
              <a:t>tienen</a:t>
            </a:r>
            <a:r>
              <a:rPr lang="en-US" sz="1600" dirty="0">
                <a:latin typeface="Arial" panose="020B0604020202020204" pitchFamily="34" charset="0"/>
                <a:cs typeface="Arial" panose="020B0604020202020204" pitchFamily="34" charset="0"/>
              </a:rPr>
              <a:t> una menor conductividad térmica que los sedimentos </a:t>
            </a:r>
            <a:r>
              <a:rPr lang="en-US" sz="1600" dirty="0" err="1">
                <a:latin typeface="Arial" panose="020B0604020202020204" pitchFamily="34" charset="0"/>
                <a:cs typeface="Arial" panose="020B0604020202020204" pitchFamily="34" charset="0"/>
              </a:rPr>
              <a:t>saturados</a:t>
            </a:r>
            <a:r>
              <a:rPr lang="en-US" sz="1600" dirty="0">
                <a:latin typeface="Arial" panose="020B0604020202020204" pitchFamily="34" charset="0"/>
                <a:cs typeface="Arial" panose="020B0604020202020204" pitchFamily="34" charset="0"/>
              </a:rPr>
              <a:t> </a:t>
            </a:r>
          </a:p>
          <a:p>
            <a:pPr marL="0" indent="0">
              <a:lnSpc>
                <a:spcPct val="150000"/>
              </a:lnSpc>
              <a:buNone/>
            </a:pPr>
            <a:r>
              <a:rPr lang="en-US" sz="1600" dirty="0">
                <a:latin typeface="Arial" panose="020B0604020202020204" pitchFamily="34" charset="0"/>
                <a:cs typeface="Arial" panose="020B0604020202020204" pitchFamily="34" charset="0"/>
              </a:rPr>
              <a:t>de agua.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87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E3EB9-654A-40FF-9CC2-A800BB22D030}"/>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a:t>
            </a:r>
            <a:endParaRPr lang="de-DE" dirty="0"/>
          </a:p>
        </p:txBody>
      </p:sp>
      <p:sp>
        <p:nvSpPr>
          <p:cNvPr id="3" name="Inhaltsplatzhalter 2">
            <a:extLst>
              <a:ext uri="{FF2B5EF4-FFF2-40B4-BE49-F238E27FC236}">
                <a16:creationId xmlns:a16="http://schemas.microsoft.com/office/drawing/2014/main" id="{E36B36D2-09E1-4A60-A6C9-DBA0D40A1B1B}"/>
              </a:ext>
            </a:extLst>
          </p:cNvPr>
          <p:cNvSpPr>
            <a:spLocks noGrp="1"/>
          </p:cNvSpPr>
          <p:nvPr>
            <p:ph idx="1"/>
          </p:nvPr>
        </p:nvSpPr>
        <p:spPr/>
        <p:txBody>
          <a:bodyPr/>
          <a:lstStyle/>
          <a:p>
            <a:pPr marL="0" indent="0">
              <a:buNone/>
            </a:pPr>
            <a:r>
              <a:rPr lang="en-US" sz="1600" dirty="0">
                <a:latin typeface="Arial" panose="020B0604020202020204" pitchFamily="34" charset="0"/>
                <a:cs typeface="Arial" panose="020B0604020202020204" pitchFamily="34" charset="0"/>
              </a:rPr>
              <a:t>Propiedades físicas del subsuelo / </a:t>
            </a:r>
            <a:r>
              <a:rPr lang="en-US" sz="1600" b="1" dirty="0">
                <a:latin typeface="Arial" panose="020B0604020202020204" pitchFamily="34" charset="0"/>
                <a:cs typeface="Arial" panose="020B0604020202020204" pitchFamily="34" charset="0"/>
              </a:rPr>
              <a:t>agua subterránea</a:t>
            </a:r>
          </a:p>
          <a:p>
            <a:pPr marL="0" indent="0">
              <a:buNone/>
            </a:pPr>
            <a:endParaRPr lang="de-DE" dirty="0"/>
          </a:p>
        </p:txBody>
      </p:sp>
      <p:pic>
        <p:nvPicPr>
          <p:cNvPr id="4" name="Grafik 3">
            <a:extLst>
              <a:ext uri="{FF2B5EF4-FFF2-40B4-BE49-F238E27FC236}">
                <a16:creationId xmlns:a16="http://schemas.microsoft.com/office/drawing/2014/main" id="{5680B179-AAD0-42C4-8DFF-3DB31DE50E49}"/>
              </a:ext>
            </a:extLst>
          </p:cNvPr>
          <p:cNvPicPr>
            <a:picLocks noChangeAspect="1"/>
          </p:cNvPicPr>
          <p:nvPr/>
        </p:nvPicPr>
        <p:blipFill>
          <a:blip r:embed="rId2"/>
          <a:stretch>
            <a:fillRect/>
          </a:stretch>
        </p:blipFill>
        <p:spPr>
          <a:xfrm>
            <a:off x="664125" y="2161186"/>
            <a:ext cx="7815749" cy="3859102"/>
          </a:xfrm>
          <a:prstGeom prst="rect">
            <a:avLst/>
          </a:prstGeom>
        </p:spPr>
      </p:pic>
    </p:spTree>
    <p:extLst>
      <p:ext uri="{BB962C8B-B14F-4D97-AF65-F5344CB8AC3E}">
        <p14:creationId xmlns:p14="http://schemas.microsoft.com/office/powerpoint/2010/main" val="1933092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TotalTime>
  <Words>7202</Words>
  <Application>Microsoft Office PowerPoint</Application>
  <PresentationFormat>Presentación en pantalla (4:3)</PresentationFormat>
  <Paragraphs>1019</Paragraphs>
  <Slides>108</Slides>
  <Notes>68</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108</vt:i4>
      </vt:variant>
    </vt:vector>
  </HeadingPairs>
  <TitlesOfParts>
    <vt:vector size="113" baseType="lpstr">
      <vt:lpstr>Arial</vt:lpstr>
      <vt:lpstr>Calibri</vt:lpstr>
      <vt:lpstr>Symbol</vt:lpstr>
      <vt:lpstr>Wingdings</vt:lpstr>
      <vt:lpstr>2_Office Theme</vt:lpstr>
      <vt:lpstr>Principios geológicos e intercambio de calor de la tierra</vt:lpstr>
      <vt:lpstr>Objetivos del módulo</vt:lpstr>
      <vt:lpstr>Contenido </vt:lpstr>
      <vt:lpstr>Contenido</vt:lpstr>
      <vt:lpstr>Definiciones y conceptos básicos</vt:lpstr>
      <vt:lpstr>Definiciones y conceptos básicos</vt:lpstr>
      <vt:lpstr>La tierra en números</vt:lpstr>
      <vt:lpstr>Definiciones y conceptos básicos</vt:lpstr>
      <vt:lpstr>Definiciones y conceptos básicos</vt:lpstr>
      <vt:lpstr>Definiciones y conceptos básicos</vt:lpstr>
      <vt:lpstr>Definiciones y conceptos básicos</vt:lpstr>
      <vt:lpstr>Definiciones y conceptos básicos</vt:lpstr>
      <vt:lpstr>Definiciones y conceptos básicos</vt:lpstr>
      <vt:lpstr>Definiciones y conceptos básicos</vt:lpstr>
      <vt:lpstr>Definiciones y conceptos básicos</vt:lpstr>
      <vt:lpstr>Definiciones y conceptos básicos</vt:lpstr>
      <vt:lpstr>Definiciones y conceptos básicos</vt:lpstr>
      <vt:lpstr>Definiciones y conceptos básicos</vt:lpstr>
      <vt:lpstr>Definiciones y conceptos básicos</vt:lpstr>
      <vt:lpstr>Energía geotérmica y geología</vt:lpstr>
      <vt:lpstr>Fundamentos geológicos</vt:lpstr>
      <vt:lpstr>Fundamentos geológicos - Minerales</vt:lpstr>
      <vt:lpstr>Silicatos</vt:lpstr>
      <vt:lpstr>Silicatos</vt:lpstr>
      <vt:lpstr>Silicatos</vt:lpstr>
      <vt:lpstr>Silicatos</vt:lpstr>
      <vt:lpstr>Silicatos</vt:lpstr>
      <vt:lpstr>Silicatos</vt:lpstr>
      <vt:lpstr>Fundamentos geológicos - Minerales</vt:lpstr>
      <vt:lpstr>Carbonatos</vt:lpstr>
      <vt:lpstr>Carbonatos</vt:lpstr>
      <vt:lpstr>Fundamentos geológicos - Minerales</vt:lpstr>
      <vt:lpstr>Óxidos</vt:lpstr>
      <vt:lpstr>Fundamentos geológicos - Minerales</vt:lpstr>
      <vt:lpstr>Sulfuros</vt:lpstr>
      <vt:lpstr>Fundamentos geológicos - Minerales</vt:lpstr>
      <vt:lpstr>Fundamentos geológicos </vt:lpstr>
      <vt:lpstr>Fundamentos geológicos  - Rocas</vt:lpstr>
      <vt:lpstr>Fundamentos geológicos  - Magmatites</vt:lpstr>
      <vt:lpstr>Vulcanitas</vt:lpstr>
      <vt:lpstr>Vulcanitas</vt:lpstr>
      <vt:lpstr>Vulcanitas</vt:lpstr>
      <vt:lpstr> Vulcanitas</vt:lpstr>
      <vt:lpstr>Vulcanitas</vt:lpstr>
      <vt:lpstr>Fundamentos geológicos  - Magmatites</vt:lpstr>
      <vt:lpstr>Plutonitas</vt:lpstr>
      <vt:lpstr>Plutonitas</vt:lpstr>
      <vt:lpstr>Plutonitas</vt:lpstr>
      <vt:lpstr>Plutonitas</vt:lpstr>
      <vt:lpstr>Plutonitas</vt:lpstr>
      <vt:lpstr>Fundamentos geológicos  - Rocas</vt:lpstr>
      <vt:lpstr>Fundamentos geológicos - Rocas</vt:lpstr>
      <vt:lpstr>Fundamentos geológicos - Sedimentos</vt:lpstr>
      <vt:lpstr>Fundamentos geológicos  - rocas sedimentarias</vt:lpstr>
      <vt:lpstr>Fundamentos geológicos  - rocas sedimentarias</vt:lpstr>
      <vt:lpstr>Rocas de carbonato</vt:lpstr>
      <vt:lpstr>Rocas de carbonato</vt:lpstr>
      <vt:lpstr>Fundamentos geológicos  - rocas sedimentarias</vt:lpstr>
      <vt:lpstr>Fundamentos geológicos  - rocas sedimentarias</vt:lpstr>
      <vt:lpstr>Fundamentos geológicos  - rocas sedimentarias</vt:lpstr>
      <vt:lpstr>Fundamentos geológicos  - rocas sedimentarias</vt:lpstr>
      <vt:lpstr>Fundamentos geológicos  - rocas sedimentarias</vt:lpstr>
      <vt:lpstr>Fundamentos geológicos  - escollos</vt:lpstr>
      <vt:lpstr>Fundamentos geológicos  - rocas metamórficas </vt:lpstr>
      <vt:lpstr>Fundamentos geológicos  - rocas metamórficas </vt:lpstr>
      <vt:lpstr>Fundamentos geológicos  - rocas metamórficas </vt:lpstr>
      <vt:lpstr>Fundamentos geológicos  - rocas metamórficas </vt:lpstr>
      <vt:lpstr>Fundamentos geológicos  - rocas metamórficas </vt:lpstr>
      <vt:lpstr>Fundamentos geológicos  - rocas metamórficas </vt:lpstr>
      <vt:lpstr>Fundamentos geológicos  - rocas metamórficas </vt:lpstr>
      <vt:lpstr>Fundamentos geológicos  - rocas metamórficas </vt:lpstr>
      <vt:lpstr>Fundamentos geológicos  - rocas metamórficas </vt:lpstr>
      <vt:lpstr>Fundamentos geológicos  - rocas metamórficas</vt:lpstr>
      <vt:lpstr>Fundamentos geológicos  - ciclo de rocas</vt:lpstr>
      <vt:lpstr>Fundamentos geológicos</vt:lpstr>
      <vt:lpstr>Fundamentos geológicos y deformación</vt:lpstr>
      <vt:lpstr>Conceptos básicos de Geologigal</vt:lpstr>
      <vt:lpstr>Conceptos básicos de Geologigal</vt:lpstr>
      <vt:lpstr>Conceptos básicos de Geologigal</vt:lpstr>
      <vt:lpstr>Conceptos básicos de Geologigal</vt:lpstr>
      <vt:lpstr>Conceptos básicos de Geologigal</vt:lpstr>
      <vt:lpstr>Conceptos básicos de Geologigal</vt:lpstr>
      <vt:lpstr>Presentación de PowerPoint</vt:lpstr>
      <vt:lpstr>Fundamentos geológicos Distribución de acuíferos en Alemania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Energía geotérmica</vt:lpstr>
      <vt:lpstr>Conclusión</vt:lpstr>
      <vt:lpstr>Fin del módulo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Jesus Maria Gomez</cp:lastModifiedBy>
  <cp:revision>378</cp:revision>
  <cp:lastPrinted>2019-05-02T14:55:53Z</cp:lastPrinted>
  <dcterms:created xsi:type="dcterms:W3CDTF">1601-01-01T00:00:00Z</dcterms:created>
  <dcterms:modified xsi:type="dcterms:W3CDTF">2019-08-08T10:25:59Z</dcterms:modified>
</cp:coreProperties>
</file>