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0"/>
  </p:notesMasterIdLst>
  <p:sldIdLst>
    <p:sldId id="256" r:id="rId2"/>
    <p:sldId id="257" r:id="rId3"/>
    <p:sldId id="297" r:id="rId4"/>
    <p:sldId id="391" r:id="rId5"/>
    <p:sldId id="339" r:id="rId6"/>
    <p:sldId id="377" r:id="rId7"/>
    <p:sldId id="392" r:id="rId8"/>
    <p:sldId id="393" r:id="rId9"/>
    <p:sldId id="394" r:id="rId10"/>
    <p:sldId id="398" r:id="rId11"/>
    <p:sldId id="399" r:id="rId12"/>
    <p:sldId id="386" r:id="rId13"/>
    <p:sldId id="387" r:id="rId14"/>
    <p:sldId id="400" r:id="rId15"/>
    <p:sldId id="401" r:id="rId16"/>
    <p:sldId id="395" r:id="rId17"/>
    <p:sldId id="378" r:id="rId18"/>
    <p:sldId id="396" r:id="rId19"/>
    <p:sldId id="397" r:id="rId20"/>
    <p:sldId id="380" r:id="rId21"/>
    <p:sldId id="375" r:id="rId22"/>
    <p:sldId id="381" r:id="rId23"/>
    <p:sldId id="382" r:id="rId24"/>
    <p:sldId id="379" r:id="rId25"/>
    <p:sldId id="383" r:id="rId26"/>
    <p:sldId id="384" r:id="rId27"/>
    <p:sldId id="385" r:id="rId28"/>
    <p:sldId id="390" r:id="rId29"/>
    <p:sldId id="402" r:id="rId30"/>
    <p:sldId id="403" r:id="rId31"/>
    <p:sldId id="404" r:id="rId32"/>
    <p:sldId id="405" r:id="rId33"/>
    <p:sldId id="407" r:id="rId34"/>
    <p:sldId id="408" r:id="rId35"/>
    <p:sldId id="409" r:id="rId36"/>
    <p:sldId id="410" r:id="rId37"/>
    <p:sldId id="411" r:id="rId38"/>
    <p:sldId id="413" r:id="rId39"/>
    <p:sldId id="414" r:id="rId40"/>
    <p:sldId id="415" r:id="rId41"/>
    <p:sldId id="412" r:id="rId42"/>
    <p:sldId id="416" r:id="rId43"/>
    <p:sldId id="417" r:id="rId44"/>
    <p:sldId id="418" r:id="rId45"/>
    <p:sldId id="419" r:id="rId46"/>
    <p:sldId id="420" r:id="rId47"/>
    <p:sldId id="376" r:id="rId48"/>
    <p:sldId id="334" r:id="rId4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p:cViewPr varScale="1">
        <p:scale>
          <a:sx n="102" d="100"/>
          <a:sy n="102" d="100"/>
        </p:scale>
        <p:origin x="756" y="72"/>
      </p:cViewPr>
      <p:guideLst>
        <p:guide orient="horz" pos="3974"/>
        <p:guide pos="5465"/>
      </p:guideLst>
    </p:cSldViewPr>
  </p:slideViewPr>
  <p:notesTextViewPr>
    <p:cViewPr>
      <p:scale>
        <a:sx n="3" d="2"/>
        <a:sy n="3" d="2"/>
      </p:scale>
      <p:origin x="0" y="0"/>
    </p:cViewPr>
  </p:notesTextViewPr>
  <p:sorterViewPr>
    <p:cViewPr>
      <p:scale>
        <a:sx n="100" d="100"/>
        <a:sy n="100" d="100"/>
      </p:scale>
      <p:origin x="0" y="-10812"/>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21/1/2020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Richtlinien für den Trainer</a:t>
            </a:r>
          </a:p>
          <a:p>
            <a:endParaRPr lang="el-GR" dirty="0"/>
          </a:p>
          <a:p>
            <a:r>
              <a:rPr lang="en-US" dirty="0"/>
              <a:t>Diese . ppt-Datei ist eine Vorlage, die von Berufsbildungsanbietern verwendet werden soll, um das Trainingsmaterial vorzubereiten. </a:t>
            </a:r>
          </a:p>
          <a:p>
            <a:endParaRPr lang="el-GR" dirty="0"/>
          </a:p>
          <a:p>
            <a:r>
              <a:rPr lang="en-US" dirty="0"/>
              <a:t>Wir empfehlen </a:t>
            </a:r>
            <a:r>
              <a:rPr lang="en-US" b="1" dirty="0"/>
              <a:t>30 bis 40 . ppt-Folien </a:t>
            </a:r>
            <a:r>
              <a:rPr lang="en-US" dirty="0"/>
              <a:t>für eine (1) Stunde des Trainingsprogramms.</a:t>
            </a:r>
            <a:endParaRPr lang="el-GR" dirty="0"/>
          </a:p>
          <a:p>
            <a:endParaRPr lang="en-US" dirty="0"/>
          </a:p>
          <a:p>
            <a:r>
              <a:rPr lang="en-US" dirty="0"/>
              <a:t>Es gibt 3 </a:t>
            </a:r>
            <a:r>
              <a:rPr lang="en-US" u="sng" dirty="0"/>
              <a:t>vordefinierte Folien, die </a:t>
            </a:r>
            <a:r>
              <a:rPr lang="en-US" dirty="0"/>
              <a:t>von Ihnen ausgefüllt werden müssen, mit den Titeln "</a:t>
            </a:r>
            <a:r>
              <a:rPr lang="en-US" b="1" dirty="0"/>
              <a:t>Modulziele</a:t>
            </a:r>
            <a:r>
              <a:rPr lang="en-US" dirty="0"/>
              <a:t>", "</a:t>
            </a:r>
            <a:r>
              <a:rPr lang="en-US" b="1" dirty="0"/>
              <a:t>Schlussfolgerung</a:t>
            </a:r>
            <a:r>
              <a:rPr lang="en-US" dirty="0"/>
              <a:t>", "</a:t>
            </a:r>
            <a:r>
              <a:rPr lang="en-US" b="1" dirty="0"/>
              <a:t>Modulende"</a:t>
            </a:r>
            <a:r>
              <a:rPr lang="en-US" dirty="0"/>
              <a:t>.</a:t>
            </a:r>
            <a:endParaRPr lang="el-GR" dirty="0"/>
          </a:p>
          <a:p>
            <a:endParaRPr lang="en-US" dirty="0"/>
          </a:p>
          <a:p>
            <a:pPr lvl="0"/>
            <a:r>
              <a:rPr lang="en-US" dirty="0"/>
              <a:t>Das Material sollte in editierbarem Format gesendet werden.</a:t>
            </a:r>
            <a:endParaRPr lang="el-GR" dirty="0"/>
          </a:p>
          <a:p>
            <a:pPr lvl="0"/>
            <a:endParaRPr lang="en-US" dirty="0"/>
          </a:p>
          <a:p>
            <a:pPr lvl="0">
              <a:buFont typeface="Wingdings" pitchFamily="2" charset="2"/>
              <a:buChar char="§"/>
            </a:pPr>
            <a:r>
              <a:rPr lang="en-US" dirty="0"/>
              <a:t>Vorgeschlagene Schriftart: Arial</a:t>
            </a:r>
            <a:endParaRPr lang="el-GR" dirty="0"/>
          </a:p>
          <a:p>
            <a:pPr lvl="0">
              <a:buFont typeface="Wingdings" pitchFamily="2" charset="2"/>
              <a:buChar char="§"/>
            </a:pPr>
            <a:r>
              <a:rPr lang="en-US" dirty="0"/>
              <a:t>Erforderliche Schriftgröße: 16</a:t>
            </a:r>
            <a:endParaRPr lang="el-GR" dirty="0"/>
          </a:p>
          <a:p>
            <a:pPr lvl="0">
              <a:buFont typeface="Wingdings" pitchFamily="2" charset="2"/>
              <a:buChar char="§"/>
            </a:pPr>
            <a:r>
              <a:rPr lang="en-US" dirty="0"/>
              <a:t>Vorgeschlagener Zeilenabstand: 1,5</a:t>
            </a:r>
            <a:endParaRPr lang="el-GR" dirty="0"/>
          </a:p>
          <a:p>
            <a:pPr lvl="0">
              <a:buFont typeface="Wingdings" pitchFamily="2" charset="2"/>
              <a:buChar char="§"/>
            </a:pPr>
            <a:r>
              <a:rPr lang="en-US" dirty="0"/>
              <a:t>ppt/pptx-Datei sollte eine klare Struktur und definierte Einheiten und eindeutige Folientitel haben</a:t>
            </a:r>
            <a:endParaRPr lang="el-GR" dirty="0"/>
          </a:p>
          <a:p>
            <a:pPr lvl="0">
              <a:buFont typeface="Wingdings" pitchFamily="2" charset="2"/>
              <a:buChar char="§"/>
            </a:pPr>
            <a:r>
              <a:rPr lang="en-US" dirty="0" err="1"/>
              <a:t>ppt/pptx</a:t>
            </a:r>
            <a:r>
              <a:rPr lang="en-US" dirty="0"/>
              <a:t> Folieninhalte sollten die vordefinierten Ränder nicht überschreiten</a:t>
            </a:r>
            <a:endParaRPr lang="el-GR" dirty="0"/>
          </a:p>
          <a:p>
            <a:pPr lvl="0">
              <a:buFont typeface="Wingdings" pitchFamily="2" charset="2"/>
              <a:buChar char="§"/>
            </a:pPr>
            <a:r>
              <a:rPr lang="en-US" dirty="0"/>
              <a:t>Bilder, Diagramme etc. sollten mit einer Beschreibung versehen sein</a:t>
            </a:r>
            <a:endParaRPr lang="el-GR" dirty="0"/>
          </a:p>
          <a:p>
            <a:pPr lvl="0">
              <a:buFont typeface="Wingdings" pitchFamily="2" charset="2"/>
              <a:buChar char="§"/>
            </a:pPr>
            <a:r>
              <a:rPr lang="en-US" dirty="0"/>
              <a:t>Wenn Sie Verständnisfragen (Multiple Choice, Mehrfachantworten, Richtig/Falsch, Matching etc.) einfügen wollen, um das Verständnis der Theorie zu verbessern, sollten Sie diese in der ppt/pptx-Datei verankern.</a:t>
            </a:r>
            <a:endParaRPr lang="el-GR" dirty="0"/>
          </a:p>
          <a:p>
            <a:pPr lvl="0">
              <a:buFont typeface="Wingdings" pitchFamily="2" charset="2"/>
              <a:buChar char="§"/>
            </a:pPr>
            <a:r>
              <a:rPr lang="en-US" dirty="0"/>
              <a:t>Fragen, die für die Selbstbewertung und die abschließenden Bewertungsaufgaben verwendet werden, sollten einem vordefinierten Format folgen, das von SQLearn in einer . xls-Datei gesendet wird</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zum Bearbeiten des Master-Titelstils</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zum Bearbeiten von Master-Text-Stilen</a:t>
            </a:r>
          </a:p>
          <a:p>
            <a:pPr lvl="1"/>
            <a:r>
              <a:rPr lang="en-US"/>
              <a:t>Zweite Ebene</a:t>
            </a:r>
          </a:p>
          <a:p>
            <a:pPr lvl="2"/>
            <a:r>
              <a:rPr lang="en-US"/>
              <a:t>Dritte Ebene</a:t>
            </a:r>
          </a:p>
          <a:p>
            <a:pPr lvl="3"/>
            <a:r>
              <a:rPr lang="en-US"/>
              <a:t>Vierte Ebene</a:t>
            </a:r>
          </a:p>
          <a:p>
            <a:pPr lvl="4"/>
            <a:r>
              <a:rPr lang="en-US"/>
              <a:t>Fünfte Ebene</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 Id="rId9" Type="http://schemas.microsoft.com/office/2007/relationships/hdphoto" Target="../media/hdphoto11.wdp"/></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8.wdp"/><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aeroflexusa.com/" TargetMode="External"/><Relationship Id="rId3" Type="http://schemas.openxmlformats.org/officeDocument/2006/relationships/hyperlink" Target="https://www.youtube.com/watch?v=te62lvgfKSQ" TargetMode="External"/><Relationship Id="rId7" Type="http://schemas.openxmlformats.org/officeDocument/2006/relationships/hyperlink" Target="http://www.solarhotusa.com/" TargetMode="External"/><Relationship Id="rId2" Type="http://schemas.openxmlformats.org/officeDocument/2006/relationships/hyperlink" Target="https://www.youtube.com/watch?v=JF2xo0dBtcs" TargetMode="External"/><Relationship Id="rId1" Type="http://schemas.openxmlformats.org/officeDocument/2006/relationships/slideLayout" Target="../slideLayouts/slideLayout2.xml"/><Relationship Id="rId6" Type="http://schemas.openxmlformats.org/officeDocument/2006/relationships/hyperlink" Target="https://apricus.com.au/" TargetMode="External"/><Relationship Id="rId5" Type="http://schemas.openxmlformats.org/officeDocument/2006/relationships/hyperlink" Target="https://www.rheem.com.au/products/residential/solar/" TargetMode="External"/><Relationship Id="rId4" Type="http://schemas.openxmlformats.org/officeDocument/2006/relationships/hyperlink" Target="https://copperplumbing.org.uk/resources-library/publication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fontScale="90000"/>
          </a:bodyPr>
          <a:lstStyle/>
          <a:p>
            <a:r>
              <a:rPr lang="en-US" b="1" dirty="0">
                <a:effectLst>
                  <a:outerShdw blurRad="38100" dist="38100" dir="2700000" algn="tl">
                    <a:srgbClr val="000000">
                      <a:alpha val="43137"/>
                    </a:srgbClr>
                  </a:outerShdw>
                </a:effectLst>
              </a:rPr>
              <a:t>Einheit 2.3.</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DER HYDRAULIKKREISLAUF I. LEITUNGEN UND DIE WÄRMETRÄGERFLÜSSIGKEIT</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t>Block 2:</a:t>
            </a:r>
            <a:br>
              <a:rPr lang="en-US" dirty="0"/>
            </a:br>
            <a:r>
              <a:rPr lang="en-US" dirty="0"/>
              <a:t>Solarthermieanlagen für Einfamilienhäuser</a:t>
            </a:r>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BF30-8A68-4BC9-9E32-FDD7CCC75B90}"/>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D97A72F6-0437-4189-B431-A8D1D22F9DFA}"/>
              </a:ext>
            </a:extLst>
          </p:cNvPr>
          <p:cNvSpPr/>
          <p:nvPr/>
        </p:nvSpPr>
        <p:spPr>
          <a:xfrm>
            <a:off x="432916" y="1485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Gemeinsame Aspekte</a:t>
            </a:r>
            <a:endParaRPr lang="en-US" b="1" dirty="0"/>
          </a:p>
        </p:txBody>
      </p:sp>
      <p:sp>
        <p:nvSpPr>
          <p:cNvPr id="6" name="Rectangle 5">
            <a:extLst>
              <a:ext uri="{FF2B5EF4-FFF2-40B4-BE49-F238E27FC236}">
                <a16:creationId xmlns:a16="http://schemas.microsoft.com/office/drawing/2014/main" id="{0576DBAC-73DD-406C-8107-375F923AF7A4}"/>
              </a:ext>
            </a:extLst>
          </p:cNvPr>
          <p:cNvSpPr/>
          <p:nvPr/>
        </p:nvSpPr>
        <p:spPr>
          <a:xfrm>
            <a:off x="684000" y="1931340"/>
            <a:ext cx="4752000" cy="1692771"/>
          </a:xfrm>
          <a:prstGeom prst="rect">
            <a:avLst/>
          </a:prstGeom>
        </p:spPr>
        <p:txBody>
          <a:bodyPr wrap="square">
            <a:spAutoFit/>
          </a:bodyPr>
          <a:lstStyle/>
          <a:p>
            <a:pPr marL="285750" indent="-285750">
              <a:buFont typeface="Wingdings" panose="05000000000000000000" pitchFamily="2" charset="2"/>
              <a:buChar char="§"/>
            </a:pPr>
            <a:r>
              <a:rPr lang="en-US" sz="1300" b="1" dirty="0" err="1"/>
              <a:t>Klempnerkollektoren</a:t>
            </a:r>
            <a:r>
              <a:rPr lang="en-US" sz="1300" b="1" dirty="0"/>
              <a:t>:</a:t>
            </a:r>
          </a:p>
          <a:p>
            <a:pPr marL="552450" lvl="1" indent="-285750">
              <a:buFont typeface="Calibri" panose="020F0502020204030204" pitchFamily="34" charset="0"/>
              <a:buChar char="‒"/>
            </a:pPr>
            <a:r>
              <a:rPr lang="en-US" sz="1300" dirty="0"/>
              <a:t>Bei ein oder zwei Platten werden meist Kupferrohre und Anschlusszubehör verwendet.</a:t>
            </a:r>
          </a:p>
          <a:p>
            <a:pPr marL="552450" lvl="1" indent="-285750">
              <a:buFont typeface="Calibri" panose="020F0502020204030204" pitchFamily="34" charset="0"/>
              <a:buChar char="‒"/>
            </a:pPr>
            <a:r>
              <a:rPr lang="en-US" sz="1300" dirty="0"/>
              <a:t>Bei Mehrplatten- oder Kollektorfeldern werden Parallelschaltungen (bei Flachplatten) und äquilibrierte Kollektorbänke mit isolierten Kupfer</a:t>
            </a:r>
          </a:p>
          <a:p>
            <a:pPr marL="552450" lvl="1" indent="-285750">
              <a:buFont typeface="Calibri" panose="020F0502020204030204" pitchFamily="34" charset="0"/>
              <a:buChar char="‒"/>
            </a:pPr>
            <a:r>
              <a:rPr lang="en-US" sz="1300" dirty="0"/>
              <a:t>Kupfer- oder Metallabdeckungen für Rohrdurchführungen (Einzel- oder Doppelrohr) und Dichtungsmaterialien.</a:t>
            </a:r>
          </a:p>
        </p:txBody>
      </p:sp>
      <p:sp>
        <p:nvSpPr>
          <p:cNvPr id="8" name="Rectangle 7">
            <a:extLst>
              <a:ext uri="{FF2B5EF4-FFF2-40B4-BE49-F238E27FC236}">
                <a16:creationId xmlns:a16="http://schemas.microsoft.com/office/drawing/2014/main" id="{719698F2-7854-454A-A14F-5454FBF775BB}"/>
              </a:ext>
            </a:extLst>
          </p:cNvPr>
          <p:cNvSpPr/>
          <p:nvPr/>
        </p:nvSpPr>
        <p:spPr>
          <a:xfrm>
            <a:off x="684000" y="3573000"/>
            <a:ext cx="8352000" cy="2492990"/>
          </a:xfrm>
          <a:prstGeom prst="rect">
            <a:avLst/>
          </a:prstGeom>
        </p:spPr>
        <p:txBody>
          <a:bodyPr wrap="square">
            <a:spAutoFit/>
          </a:bodyPr>
          <a:lstStyle/>
          <a:p>
            <a:pPr marL="285750" indent="-285750">
              <a:buFont typeface="Wingdings" panose="05000000000000000000" pitchFamily="2" charset="2"/>
              <a:buChar char="§"/>
            </a:pPr>
            <a:r>
              <a:rPr lang="en-US" sz="1300" b="1" dirty="0"/>
              <a:t>Die Solarkreisläufe auskleiden. </a:t>
            </a:r>
          </a:p>
          <a:p>
            <a:pPr marL="552450" lvl="1" indent="-285750">
              <a:buFont typeface="Calibri" panose="020F0502020204030204" pitchFamily="34" charset="0"/>
              <a:buChar char="‒"/>
            </a:pPr>
            <a:r>
              <a:rPr lang="en-US" sz="1300" dirty="0"/>
              <a:t>Die Rohrgrößen werden konsequent gewählt, um die </a:t>
            </a:r>
            <a:br>
              <a:rPr lang="en-US" sz="1300" dirty="0"/>
            </a:br>
            <a:r>
              <a:rPr lang="en-US" sz="1300" dirty="0" err="1"/>
              <a:t>beabsichtigten</a:t>
            </a:r>
            <a:r>
              <a:rPr lang="en-US" sz="1300" dirty="0"/>
              <a:t> Durchflussmengen für die Leistung der </a:t>
            </a:r>
            <a:br>
              <a:rPr lang="en-US" sz="1300" dirty="0"/>
            </a:br>
            <a:r>
              <a:rPr lang="en-US" sz="1300" dirty="0" err="1"/>
              <a:t>Kollektoren</a:t>
            </a:r>
            <a:r>
              <a:rPr lang="en-US" sz="1300" dirty="0"/>
              <a:t> zu erhalten.</a:t>
            </a:r>
          </a:p>
          <a:p>
            <a:pPr marL="552450" lvl="1" indent="-285750">
              <a:buFont typeface="Calibri" panose="020F0502020204030204" pitchFamily="34" charset="0"/>
              <a:buChar char="‒"/>
            </a:pPr>
            <a:r>
              <a:rPr lang="en-US" sz="1300" dirty="0"/>
              <a:t>Rohrleitungen zur Minimierung des Druckabfalls durch Reduzierung von Bögen, langen Strecken, Fittings etc.</a:t>
            </a:r>
          </a:p>
          <a:p>
            <a:pPr marL="552450" lvl="1" indent="-285750">
              <a:buFont typeface="Calibri" panose="020F0502020204030204" pitchFamily="34" charset="0"/>
              <a:buChar char="‒"/>
            </a:pPr>
            <a:r>
              <a:rPr lang="en-US" sz="1300" dirty="0"/>
              <a:t>Verrohrung, die auf die spezifischen Bedürfnisse zugeschnitten ist (Schrägrohre und Paneele für </a:t>
            </a:r>
            <a:r>
              <a:rPr lang="en-US" sz="1300" dirty="0" err="1"/>
              <a:t>Drainback</a:t>
            </a:r>
            <a:r>
              <a:rPr lang="en-US" sz="1300" dirty="0"/>
              <a:t>, etc.).</a:t>
            </a:r>
          </a:p>
          <a:p>
            <a:pPr marL="552450" lvl="1" indent="-285750">
              <a:buFont typeface="Calibri" panose="020F0502020204030204" pitchFamily="34" charset="0"/>
              <a:buChar char="‒"/>
            </a:pPr>
            <a:r>
              <a:rPr lang="en-US" sz="1300" dirty="0"/>
              <a:t>Richtige Isolierung und UV-Schutz für Rohre im Außenbereich.</a:t>
            </a:r>
          </a:p>
          <a:p>
            <a:pPr marL="552450" lvl="1" indent="-285750">
              <a:buFont typeface="Calibri" panose="020F0502020204030204" pitchFamily="34" charset="0"/>
              <a:buChar char="‒"/>
            </a:pPr>
            <a:r>
              <a:rPr lang="en-US" sz="1300" dirty="0"/>
              <a:t>Druckprüfungen der Kollektorschleife oder der Teile.</a:t>
            </a:r>
          </a:p>
          <a:p>
            <a:pPr marL="552450" lvl="1" indent="-285750">
              <a:buFont typeface="Calibri" panose="020F0502020204030204" pitchFamily="34" charset="0"/>
              <a:buChar char="‒"/>
            </a:pPr>
            <a:r>
              <a:rPr lang="en-US" sz="1300" dirty="0"/>
              <a:t>Einbau von Rohrhalterungen, die vom Rohr isoliert sind, um galvanische Korrosion zu verhindern.</a:t>
            </a:r>
          </a:p>
          <a:p>
            <a:pPr marL="285750" indent="-285750">
              <a:buFont typeface="Wingdings" panose="05000000000000000000" pitchFamily="2" charset="2"/>
              <a:buChar char="§"/>
            </a:pPr>
            <a:r>
              <a:rPr lang="en-US" sz="1300" b="1" dirty="0"/>
              <a:t>Sanitäranlagen (mechanisch): Ventile, Manometer, Sicherheitseinrichtungen, Pumpen und andere, je nach Bedarf. </a:t>
            </a:r>
          </a:p>
          <a:p>
            <a:pPr marL="552450" lvl="1" indent="-285750">
              <a:buFont typeface="Calibri" panose="020F0502020204030204" pitchFamily="34" charset="0"/>
              <a:buChar char="‒"/>
            </a:pPr>
            <a:r>
              <a:rPr lang="en-US" sz="1300" dirty="0"/>
              <a:t>Richtige Auswahl und Standorte für den Betrieb der Anlage. Sie sollte sorgfältig nach den Rohrleitungsplänen und/oder den Herstellerangaben hergestellt werden.</a:t>
            </a:r>
          </a:p>
        </p:txBody>
      </p:sp>
      <p:pic>
        <p:nvPicPr>
          <p:cNvPr id="9" name="Picture 8">
            <a:extLst>
              <a:ext uri="{FF2B5EF4-FFF2-40B4-BE49-F238E27FC236}">
                <a16:creationId xmlns:a16="http://schemas.microsoft.com/office/drawing/2014/main" id="{1065407F-9809-4C7C-B390-68C414A9073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6001" y="1845000"/>
            <a:ext cx="3250799" cy="2409825"/>
          </a:xfrm>
          <a:prstGeom prst="rect">
            <a:avLst/>
          </a:prstGeom>
          <a:ln>
            <a:solidFill>
              <a:schemeClr val="tx1"/>
            </a:solidFill>
          </a:ln>
        </p:spPr>
      </p:pic>
    </p:spTree>
    <p:extLst>
      <p:ext uri="{BB962C8B-B14F-4D97-AF65-F5344CB8AC3E}">
        <p14:creationId xmlns:p14="http://schemas.microsoft.com/office/powerpoint/2010/main" val="190815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1AA-A3ED-4289-965B-6F4D350FEEA6}"/>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E4E39112-0DBE-4250-9F72-38488B7DF5D2}"/>
              </a:ext>
            </a:extLst>
          </p:cNvPr>
          <p:cNvSpPr/>
          <p:nvPr/>
        </p:nvSpPr>
        <p:spPr>
          <a:xfrm>
            <a:off x="432916" y="1557000"/>
            <a:ext cx="3851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Gemeinsame Aspekte</a:t>
            </a:r>
            <a:endParaRPr lang="en-US" b="1" dirty="0"/>
          </a:p>
        </p:txBody>
      </p:sp>
      <p:pic>
        <p:nvPicPr>
          <p:cNvPr id="5" name="Picture 4">
            <a:extLst>
              <a:ext uri="{FF2B5EF4-FFF2-40B4-BE49-F238E27FC236}">
                <a16:creationId xmlns:a16="http://schemas.microsoft.com/office/drawing/2014/main" id="{276338B4-FD97-41D0-B973-9E60849ACAD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6000" y="1773000"/>
            <a:ext cx="3203084" cy="2224802"/>
          </a:xfrm>
          <a:prstGeom prst="rect">
            <a:avLst/>
          </a:prstGeom>
          <a:ln>
            <a:solidFill>
              <a:schemeClr val="tx1"/>
            </a:solidFill>
          </a:ln>
        </p:spPr>
      </p:pic>
      <p:sp>
        <p:nvSpPr>
          <p:cNvPr id="7" name="Rectangle 6">
            <a:extLst>
              <a:ext uri="{FF2B5EF4-FFF2-40B4-BE49-F238E27FC236}">
                <a16:creationId xmlns:a16="http://schemas.microsoft.com/office/drawing/2014/main" id="{FDE8F9E3-DE7A-4019-B8F3-496F62DAE63A}"/>
              </a:ext>
            </a:extLst>
          </p:cNvPr>
          <p:cNvSpPr/>
          <p:nvPr/>
        </p:nvSpPr>
        <p:spPr>
          <a:xfrm>
            <a:off x="576916" y="2073766"/>
            <a:ext cx="7955084" cy="4293483"/>
          </a:xfrm>
          <a:prstGeom prst="rect">
            <a:avLst/>
          </a:prstGeom>
        </p:spPr>
        <p:txBody>
          <a:bodyPr wrap="square">
            <a:spAutoFit/>
          </a:bodyPr>
          <a:lstStyle/>
          <a:p>
            <a:pPr marL="285750" indent="-285750">
              <a:buFont typeface="Wingdings" panose="05000000000000000000" pitchFamily="2" charset="2"/>
              <a:buChar char="§"/>
            </a:pPr>
            <a:r>
              <a:rPr lang="en-US" sz="1300" dirty="0"/>
              <a:t>Sanitärventile und andere Komponenten des Kreislaufs:</a:t>
            </a:r>
          </a:p>
          <a:p>
            <a:endParaRPr lang="en-US" sz="700" dirty="0"/>
          </a:p>
          <a:p>
            <a:pPr marL="552450" lvl="1" indent="-285750">
              <a:buFont typeface="Calibri" panose="020F0502020204030204" pitchFamily="34" charset="0"/>
              <a:buChar char="‒"/>
            </a:pPr>
            <a:r>
              <a:rPr lang="en-US" sz="1300" b="1" dirty="0"/>
              <a:t>Rückschlagventile</a:t>
            </a:r>
            <a:r>
              <a:rPr lang="en-US" sz="1300" dirty="0"/>
              <a:t>. In aktiv (Direkt und Frostschutzmittel) auf </a:t>
            </a:r>
          </a:p>
          <a:p>
            <a:pPr marL="542925" lvl="1"/>
            <a:r>
              <a:rPr lang="en-US" sz="1300" dirty="0"/>
              <a:t>verhindern die </a:t>
            </a:r>
            <a:r>
              <a:rPr lang="en-US" sz="1300" dirty="0" err="1"/>
              <a:t>Thermosyphonierung</a:t>
            </a:r>
            <a:r>
              <a:rPr lang="en-US" sz="1300" dirty="0"/>
              <a:t> in der Nacht und die Wartung.</a:t>
            </a:r>
          </a:p>
          <a:p>
            <a:pPr marL="552450" lvl="1" indent="-285750">
              <a:buFont typeface="Calibri" panose="020F0502020204030204" pitchFamily="34" charset="0"/>
              <a:buChar char="‒"/>
            </a:pPr>
            <a:r>
              <a:rPr lang="en-US" sz="1300" b="1" dirty="0"/>
              <a:t>Ausdehnungsgefäße. </a:t>
            </a:r>
            <a:r>
              <a:rPr lang="en-US" sz="1300" dirty="0"/>
              <a:t>Zwischen dem Kollektoreintritt und</a:t>
            </a:r>
          </a:p>
          <a:p>
            <a:pPr marL="542925" lvl="1"/>
            <a:r>
              <a:rPr lang="en-US" sz="1300" dirty="0"/>
              <a:t>Rückschlagventil (Frostschutzsysteme).</a:t>
            </a:r>
          </a:p>
          <a:p>
            <a:pPr marL="552450" lvl="1" indent="-285750">
              <a:buFont typeface="Calibri" panose="020F0502020204030204" pitchFamily="34" charset="0"/>
              <a:buChar char="‒"/>
            </a:pPr>
            <a:r>
              <a:rPr lang="en-US" sz="1300" b="1" dirty="0"/>
              <a:t>Belüftungsöffnungen</a:t>
            </a:r>
            <a:r>
              <a:rPr lang="en-US" sz="1300" dirty="0"/>
              <a:t>. Überall dort, wo sich Luft ansammeln kann.</a:t>
            </a:r>
          </a:p>
          <a:p>
            <a:pPr marL="552450" lvl="1" indent="-285750">
              <a:buFont typeface="Calibri" panose="020F0502020204030204" pitchFamily="34" charset="0"/>
              <a:buChar char="‒"/>
            </a:pPr>
            <a:r>
              <a:rPr lang="en-US" sz="1300" b="1" dirty="0"/>
              <a:t>Ventilkonfigurationen. </a:t>
            </a:r>
            <a:r>
              <a:rPr lang="en-US" sz="1300" dirty="0"/>
              <a:t>Drei Ventile, Bypass...in </a:t>
            </a:r>
          </a:p>
          <a:p>
            <a:pPr marL="542925" lvl="1"/>
            <a:r>
              <a:rPr lang="en-US" sz="1300" dirty="0"/>
              <a:t>zwei Tanksysteme zur Isolierung und Wartung.</a:t>
            </a:r>
          </a:p>
          <a:p>
            <a:pPr marL="552450" lvl="1" indent="-285750">
              <a:buFont typeface="Calibri" panose="020F0502020204030204" pitchFamily="34" charset="0"/>
              <a:buChar char="‒"/>
            </a:pPr>
            <a:r>
              <a:rPr lang="en-US" sz="1300" b="1" dirty="0"/>
              <a:t>Überwachungsinstrumente</a:t>
            </a:r>
            <a:r>
              <a:rPr lang="en-US" sz="1300" dirty="0"/>
              <a:t>. Manometer, Thermometer, </a:t>
            </a:r>
            <a:br>
              <a:rPr lang="en-US" sz="1300" dirty="0"/>
            </a:br>
            <a:r>
              <a:rPr lang="en-US" sz="1300" dirty="0" err="1"/>
              <a:t>Durchflussmesser</a:t>
            </a:r>
            <a:r>
              <a:rPr lang="en-US" sz="1300" dirty="0"/>
              <a:t> (</a:t>
            </a:r>
            <a:r>
              <a:rPr lang="en-US" sz="1300" dirty="0" err="1"/>
              <a:t>ohne</a:t>
            </a:r>
            <a:r>
              <a:rPr lang="en-US" sz="1300" dirty="0"/>
              <a:t> </a:t>
            </a:r>
            <a:r>
              <a:rPr lang="en-US" sz="1300" dirty="0" err="1"/>
              <a:t>Schauglas</a:t>
            </a:r>
            <a:r>
              <a:rPr lang="en-US" sz="1300" dirty="0"/>
              <a:t>)...</a:t>
            </a:r>
          </a:p>
          <a:p>
            <a:pPr marL="552450" lvl="1" indent="-285750">
              <a:buFont typeface="Calibri" panose="020F0502020204030204" pitchFamily="34" charset="0"/>
              <a:buChar char="‒"/>
            </a:pPr>
            <a:r>
              <a:rPr lang="en-US" sz="1300" b="1" dirty="0"/>
              <a:t>Pumpen und Pumpstationen</a:t>
            </a:r>
            <a:r>
              <a:rPr lang="en-US" sz="1300" dirty="0"/>
              <a:t>. Der Umwälzer pumpt horizontal ein und pumpt die kalte Flüssigkeit.</a:t>
            </a:r>
          </a:p>
          <a:p>
            <a:pPr marL="552450" lvl="1" indent="-285750">
              <a:buFont typeface="Calibri" panose="020F0502020204030204" pitchFamily="34" charset="0"/>
              <a:buChar char="‒"/>
            </a:pPr>
            <a:r>
              <a:rPr lang="en-US" sz="1300" b="1" dirty="0"/>
              <a:t>Sicherheitseinrichtungen des Systems</a:t>
            </a:r>
            <a:r>
              <a:rPr lang="en-US" sz="1300" dirty="0"/>
              <a:t>. T&amp;P in Warmwasserbereitern. PRV-Ventile an Kollektorschleifen unter Druck.</a:t>
            </a:r>
          </a:p>
          <a:p>
            <a:pPr marL="552450" lvl="1" indent="-285750">
              <a:buFont typeface="Calibri" panose="020F0502020204030204" pitchFamily="34" charset="0"/>
              <a:buChar char="‒"/>
            </a:pPr>
            <a:r>
              <a:rPr lang="en-US" sz="1300" b="1" dirty="0"/>
              <a:t>Temperier- und Antiscald-Ventile</a:t>
            </a:r>
            <a:r>
              <a:rPr lang="en-US" sz="1300" dirty="0"/>
              <a:t>. Zur Begrenzung der Temperatur in Warmwasserarmaturen. 3-Port.</a:t>
            </a:r>
          </a:p>
          <a:p>
            <a:pPr marL="552450" lvl="1" indent="-285750">
              <a:buFont typeface="Calibri" panose="020F0502020204030204" pitchFamily="34" charset="0"/>
              <a:buChar char="‒"/>
            </a:pPr>
            <a:r>
              <a:rPr lang="en-US" sz="1300" b="1" dirty="0"/>
              <a:t>Lagertanks. </a:t>
            </a:r>
            <a:r>
              <a:rPr lang="en-US" sz="1300" dirty="0"/>
              <a:t>Drucktanks sind üblich und flexibel: obere und seitliche Anschlüsse.</a:t>
            </a:r>
          </a:p>
          <a:p>
            <a:pPr marL="552450" lvl="1" indent="-285750">
              <a:buFont typeface="Calibri" panose="020F0502020204030204" pitchFamily="34" charset="0"/>
              <a:buChar char="‒"/>
            </a:pPr>
            <a:r>
              <a:rPr lang="en-US" sz="1300" b="1" dirty="0"/>
              <a:t>Integration eines Wassererhitzers. </a:t>
            </a:r>
            <a:r>
              <a:rPr lang="en-US" sz="1300" dirty="0"/>
              <a:t>Für elektrische oder gasförmige Stromkreise ist lizenziertes Personal erforderlich.</a:t>
            </a:r>
          </a:p>
          <a:p>
            <a:pPr marL="552450" lvl="1" indent="-285750">
              <a:buFont typeface="Calibri" panose="020F0502020204030204" pitchFamily="34" charset="0"/>
              <a:buChar char="‒"/>
            </a:pPr>
            <a:r>
              <a:rPr lang="en-US" sz="1300" b="1" dirty="0"/>
              <a:t>Rücklauftanks. </a:t>
            </a:r>
            <a:r>
              <a:rPr lang="en-US" sz="1300" dirty="0"/>
              <a:t>Nur-Speichertanks oder große Drainback-Tanks für die Warmwasserspeicherung.</a:t>
            </a:r>
          </a:p>
          <a:p>
            <a:pPr marL="552450" lvl="1" indent="-285750">
              <a:buFont typeface="Calibri" panose="020F0502020204030204" pitchFamily="34" charset="0"/>
              <a:buChar char="‒"/>
            </a:pPr>
            <a:r>
              <a:rPr lang="en-US" sz="1300" b="1" dirty="0"/>
              <a:t>Wärmetauscher. </a:t>
            </a:r>
            <a:r>
              <a:rPr lang="en-US" sz="1300" dirty="0"/>
              <a:t>Wenn extern, wird der Edelstahlplattentyp bevorzugt. Zwei Pumpen erforderlich.</a:t>
            </a:r>
            <a:endParaRPr lang="en-US" sz="1300" b="1" dirty="0"/>
          </a:p>
          <a:p>
            <a:pPr marL="552450" lvl="1" indent="-285750">
              <a:buFont typeface="Calibri" panose="020F0502020204030204" pitchFamily="34" charset="0"/>
              <a:buChar char="‒"/>
            </a:pPr>
            <a:r>
              <a:rPr lang="en-US" sz="1300" b="1" dirty="0"/>
              <a:t>Besondere</a:t>
            </a:r>
            <a:r>
              <a:rPr lang="en-US" sz="1300" dirty="0"/>
              <a:t>. Wärmeableiter. In der Nähe der Kollektoren, belüftet, mit automatischer </a:t>
            </a:r>
            <a:r>
              <a:rPr lang="en-US" sz="1300" dirty="0" err="1"/>
              <a:t>Steuerung</a:t>
            </a:r>
            <a:r>
              <a:rPr lang="en-US" sz="1300" dirty="0"/>
              <a:t>.</a:t>
            </a:r>
          </a:p>
        </p:txBody>
      </p:sp>
    </p:spTree>
    <p:extLst>
      <p:ext uri="{BB962C8B-B14F-4D97-AF65-F5344CB8AC3E}">
        <p14:creationId xmlns:p14="http://schemas.microsoft.com/office/powerpoint/2010/main" val="362860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A605-BB04-446B-B95F-3901C281FAF2}"/>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CA9B330B-3286-44FF-B729-7689E01C06B1}"/>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Überhitzungsschutz. Stagnationstemperatur</a:t>
            </a:r>
            <a:endParaRPr lang="en-US" b="1" dirty="0"/>
          </a:p>
        </p:txBody>
      </p:sp>
      <p:sp>
        <p:nvSpPr>
          <p:cNvPr id="5" name="TextBox 4">
            <a:extLst>
              <a:ext uri="{FF2B5EF4-FFF2-40B4-BE49-F238E27FC236}">
                <a16:creationId xmlns:a16="http://schemas.microsoft.com/office/drawing/2014/main" id="{DCCEF530-143C-43E3-8DBF-501ED4C5BBD0}"/>
              </a:ext>
            </a:extLst>
          </p:cNvPr>
          <p:cNvSpPr txBox="1"/>
          <p:nvPr/>
        </p:nvSpPr>
        <p:spPr>
          <a:xfrm>
            <a:off x="684000" y="1989000"/>
            <a:ext cx="3672000" cy="2462213"/>
          </a:xfrm>
          <a:prstGeom prst="rect">
            <a:avLst/>
          </a:prstGeom>
          <a:noFill/>
        </p:spPr>
        <p:txBody>
          <a:bodyPr wrap="square" rtlCol="0">
            <a:spAutoFit/>
          </a:bodyPr>
          <a:lstStyle/>
          <a:p>
            <a:pPr marL="285750" indent="-285750">
              <a:buFont typeface="Wingdings" panose="05000000000000000000" pitchFamily="2" charset="2"/>
              <a:buChar char="§"/>
            </a:pPr>
            <a:r>
              <a:rPr lang="en-US" sz="1400" dirty="0"/>
              <a:t>SWH und andere Solaranlagen sind anfällig für den Betrieb unter Übertemperaturbedingungen; dies wirkt sich auf Rohrleitungen und andere verwendete Materialien aus.</a:t>
            </a:r>
          </a:p>
          <a:p>
            <a:pPr marL="285750" indent="-285750">
              <a:buFont typeface="Wingdings" panose="05000000000000000000" pitchFamily="2" charset="2"/>
              <a:buChar char="§"/>
            </a:pPr>
            <a:r>
              <a:rPr lang="en-US" sz="1400" b="1" dirty="0"/>
              <a:t>STAGNATION. Es ist der Zustand, in dem die Pumpe </a:t>
            </a:r>
            <a:r>
              <a:rPr lang="en-US" sz="1400" dirty="0"/>
              <a:t>(bei aktiven SWH-Systemen) </a:t>
            </a:r>
            <a:r>
              <a:rPr lang="en-US" sz="1400" b="1" dirty="0"/>
              <a:t>bei sonnigem Wetter abgeschaltet wird</a:t>
            </a:r>
            <a:r>
              <a:rPr lang="en-US" sz="1400" dirty="0"/>
              <a:t> (z.B. weil der Warmwasserspeicher bereits seine Maximaltemperatur erreicht hat). Daher stoppt der Wärmeübertragungsprozess.</a:t>
            </a:r>
          </a:p>
        </p:txBody>
      </p:sp>
      <p:pic>
        <p:nvPicPr>
          <p:cNvPr id="6" name="Picture 5">
            <a:extLst>
              <a:ext uri="{FF2B5EF4-FFF2-40B4-BE49-F238E27FC236}">
                <a16:creationId xmlns:a16="http://schemas.microsoft.com/office/drawing/2014/main" id="{93AF7B8F-9DBF-4E37-ADE7-4B495745F426}"/>
              </a:ext>
            </a:extLst>
          </p:cNvPr>
          <p:cNvPicPr>
            <a:picLocks noChangeAspect="1"/>
          </p:cNvPicPr>
          <p:nvPr/>
        </p:nvPicPr>
        <p:blipFill>
          <a:blip r:embed="rId2"/>
          <a:stretch>
            <a:fillRect/>
          </a:stretch>
        </p:blipFill>
        <p:spPr>
          <a:xfrm>
            <a:off x="4572000" y="1917000"/>
            <a:ext cx="4193125" cy="2519907"/>
          </a:xfrm>
          <a:prstGeom prst="rect">
            <a:avLst/>
          </a:prstGeom>
          <a:ln>
            <a:solidFill>
              <a:schemeClr val="tx1"/>
            </a:solidFill>
          </a:ln>
        </p:spPr>
      </p:pic>
      <p:sp>
        <p:nvSpPr>
          <p:cNvPr id="7" name="Rectangle 6">
            <a:extLst>
              <a:ext uri="{FF2B5EF4-FFF2-40B4-BE49-F238E27FC236}">
                <a16:creationId xmlns:a16="http://schemas.microsoft.com/office/drawing/2014/main" id="{3B373AF2-D1CC-4062-B705-438B4DF08D62}"/>
              </a:ext>
            </a:extLst>
          </p:cNvPr>
          <p:cNvSpPr/>
          <p:nvPr/>
        </p:nvSpPr>
        <p:spPr>
          <a:xfrm>
            <a:off x="684000" y="4420562"/>
            <a:ext cx="8218800" cy="1600438"/>
          </a:xfrm>
          <a:prstGeom prst="rect">
            <a:avLst/>
          </a:prstGeom>
        </p:spPr>
        <p:txBody>
          <a:bodyPr wrap="square">
            <a:spAutoFit/>
          </a:bodyPr>
          <a:lstStyle/>
          <a:p>
            <a:pPr marL="285750" indent="-285750">
              <a:buFont typeface="Wingdings" panose="05000000000000000000" pitchFamily="2" charset="2"/>
              <a:buChar char="§"/>
            </a:pPr>
            <a:r>
              <a:rPr lang="en-US" sz="1400" dirty="0"/>
              <a:t>Ohne die Zirkulation der Solarflüssigkeit zur Kühlung des Paneels wird es immer heißer und heißer, bis ein Gleichgewichtspunkt erreicht ist, an dem sich die Wärmeverluste mit den Gewinnen an Sonnenenergie bei einer Innentemperatur, die größer als 200 ºC sein kann (in Vakuumröhrenkollektoren), ausgleichen. </a:t>
            </a:r>
          </a:p>
          <a:p>
            <a:pPr marL="285750" indent="-285750">
              <a:buFont typeface="Wingdings" panose="05000000000000000000" pitchFamily="2" charset="2"/>
              <a:buChar char="§"/>
            </a:pPr>
            <a:r>
              <a:rPr lang="en-US" sz="1400" dirty="0"/>
              <a:t>Es ist die so genannte </a:t>
            </a:r>
            <a:r>
              <a:rPr lang="en-US" sz="1400" b="1" dirty="0"/>
              <a:t>Stagnationstemperatur</a:t>
            </a:r>
            <a:r>
              <a:rPr lang="en-US" sz="1400" dirty="0"/>
              <a:t> des </a:t>
            </a:r>
            <a:r>
              <a:rPr lang="en-US" sz="1400" b="1" dirty="0"/>
              <a:t>Paneels</a:t>
            </a:r>
            <a:r>
              <a:rPr lang="en-US" sz="1400" dirty="0"/>
              <a:t>. Bei einigen hocheffizienten Solarkonzentratoren ist dies ein theoretischer Punkt, da das Erreichen dieses Punktes eine Zerstörung von Materialien bedeuten würde. </a:t>
            </a:r>
            <a:r>
              <a:rPr lang="en-US" sz="1400" b="1" dirty="0"/>
              <a:t>Langes Arbeiten unter Übertemperaturbedingungen reduziert die Lebensdauer der SWH-Komponenten</a:t>
            </a:r>
            <a:r>
              <a:rPr lang="en-US" sz="1400" dirty="0"/>
              <a:t>.</a:t>
            </a:r>
          </a:p>
        </p:txBody>
      </p:sp>
    </p:spTree>
    <p:extLst>
      <p:ext uri="{BB962C8B-B14F-4D97-AF65-F5344CB8AC3E}">
        <p14:creationId xmlns:p14="http://schemas.microsoft.com/office/powerpoint/2010/main" val="384079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A13F-D03C-423C-BEE1-4BFAF1A6D035}"/>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5" name="Rectangle 4">
            <a:extLst>
              <a:ext uri="{FF2B5EF4-FFF2-40B4-BE49-F238E27FC236}">
                <a16:creationId xmlns:a16="http://schemas.microsoft.com/office/drawing/2014/main" id="{BF3ACF23-9E11-4053-90A2-A179874962F6}"/>
              </a:ext>
            </a:extLst>
          </p:cNvPr>
          <p:cNvSpPr/>
          <p:nvPr/>
        </p:nvSpPr>
        <p:spPr>
          <a:xfrm>
            <a:off x="432916" y="1557000"/>
            <a:ext cx="680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Überhitzungsschutz. Stagnationstemperatur</a:t>
            </a:r>
            <a:endParaRPr lang="en-US" b="1" dirty="0"/>
          </a:p>
        </p:txBody>
      </p:sp>
      <p:grpSp>
        <p:nvGrpSpPr>
          <p:cNvPr id="7" name="Group 6">
            <a:extLst>
              <a:ext uri="{FF2B5EF4-FFF2-40B4-BE49-F238E27FC236}">
                <a16:creationId xmlns:a16="http://schemas.microsoft.com/office/drawing/2014/main" id="{CEEBD13A-2EBC-4132-BF1D-CAAF5AEDAEE1}"/>
              </a:ext>
            </a:extLst>
          </p:cNvPr>
          <p:cNvGrpSpPr/>
          <p:nvPr/>
        </p:nvGrpSpPr>
        <p:grpSpPr>
          <a:xfrm>
            <a:off x="761256" y="1917000"/>
            <a:ext cx="8208000" cy="4263882"/>
            <a:chOff x="761256" y="1926332"/>
            <a:chExt cx="8208000" cy="4263882"/>
          </a:xfrm>
        </p:grpSpPr>
        <p:sp>
          <p:nvSpPr>
            <p:cNvPr id="6" name="Rectangle: Rounded Corners 5">
              <a:extLst>
                <a:ext uri="{FF2B5EF4-FFF2-40B4-BE49-F238E27FC236}">
                  <a16:creationId xmlns:a16="http://schemas.microsoft.com/office/drawing/2014/main" id="{BA517888-6528-4906-A152-60A413B5919B}"/>
                </a:ext>
              </a:extLst>
            </p:cNvPr>
            <p:cNvSpPr/>
            <p:nvPr/>
          </p:nvSpPr>
          <p:spPr>
            <a:xfrm>
              <a:off x="761256" y="4394638"/>
              <a:ext cx="8208000" cy="1779694"/>
            </a:xfrm>
            <a:prstGeom prst="roundRect">
              <a:avLst>
                <a:gd name="adj" fmla="val 675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EEB3DB50-8262-46A0-BFA5-7C5F42D3FE1C}"/>
                </a:ext>
              </a:extLst>
            </p:cNvPr>
            <p:cNvGrpSpPr/>
            <p:nvPr/>
          </p:nvGrpSpPr>
          <p:grpSpPr>
            <a:xfrm>
              <a:off x="761256" y="1926332"/>
              <a:ext cx="8202744" cy="4263882"/>
              <a:chOff x="761256" y="1926332"/>
              <a:chExt cx="8202744" cy="4263882"/>
            </a:xfrm>
          </p:grpSpPr>
          <p:sp>
            <p:nvSpPr>
              <p:cNvPr id="4" name="Rectangle 3">
                <a:extLst>
                  <a:ext uri="{FF2B5EF4-FFF2-40B4-BE49-F238E27FC236}">
                    <a16:creationId xmlns:a16="http://schemas.microsoft.com/office/drawing/2014/main" id="{6894845B-7CDE-4474-AF33-D0235A0E96D1}"/>
                  </a:ext>
                </a:extLst>
              </p:cNvPr>
              <p:cNvSpPr/>
              <p:nvPr/>
            </p:nvSpPr>
            <p:spPr>
              <a:xfrm>
                <a:off x="761256" y="4374332"/>
                <a:ext cx="8202744" cy="1815882"/>
              </a:xfrm>
              <a:prstGeom prst="rect">
                <a:avLst/>
              </a:prstGeom>
            </p:spPr>
            <p:txBody>
              <a:bodyPr wrap="square">
                <a:spAutoFit/>
              </a:bodyPr>
              <a:lstStyle/>
              <a:p>
                <a:pPr marL="285750" indent="-285750">
                  <a:buFont typeface="Wingdings" panose="05000000000000000000" pitchFamily="2" charset="2"/>
                  <a:buChar char="§"/>
                </a:pPr>
                <a:r>
                  <a:rPr lang="en-US" sz="1400" dirty="0"/>
                  <a:t>In der Summe </a:t>
                </a:r>
                <a:r>
                  <a:rPr lang="en-US" sz="1400" b="1" dirty="0"/>
                  <a:t>haben Überhitzungs- und Stagnationszustände Folgen in der Solarleitung</a:t>
                </a:r>
                <a:r>
                  <a:rPr lang="en-US" sz="1400" dirty="0"/>
                  <a:t>:</a:t>
                </a:r>
              </a:p>
              <a:p>
                <a:pPr marL="541338" lvl="1" indent="-285750">
                  <a:buFont typeface="Calibri" panose="020F0502020204030204" pitchFamily="34" charset="0"/>
                  <a:buChar char="‒"/>
                </a:pPr>
                <a:r>
                  <a:rPr lang="en-US" sz="1400" dirty="0"/>
                  <a:t>Es muss </a:t>
                </a:r>
                <a:r>
                  <a:rPr lang="en-US" sz="1400" b="1" dirty="0"/>
                  <a:t>robust gegenüber</a:t>
                </a:r>
                <a:r>
                  <a:rPr lang="en-US" sz="1400" dirty="0"/>
                  <a:t> Dampf bei erhöhtem Druck sein; dies erklärt, warum bestimmte Arten von Isolierungen, Lötmitteln und Rohrmaterialien in Solarkreisläufen vermieden werden.</a:t>
                </a:r>
              </a:p>
              <a:p>
                <a:pPr marL="541338" lvl="1" indent="-285750">
                  <a:buFont typeface="Calibri" panose="020F0502020204030204" pitchFamily="34" charset="0"/>
                  <a:buChar char="‒"/>
                </a:pPr>
                <a:r>
                  <a:rPr lang="en-US" sz="1400" b="1" dirty="0"/>
                  <a:t>Die Rohre werden aus Metall und nicht aus Kunststoff sein</a:t>
                </a:r>
                <a:r>
                  <a:rPr lang="en-US" sz="1400" dirty="0"/>
                  <a:t>, um mit der Kombination von potenziell erhöhten Temperaturen und Drücken in SWH-Systemen fertig zu werden.</a:t>
                </a:r>
              </a:p>
              <a:p>
                <a:pPr marL="541338" lvl="1" indent="-285750">
                  <a:buFont typeface="Calibri" panose="020F0502020204030204" pitchFamily="34" charset="0"/>
                  <a:buChar char="‒"/>
                </a:pPr>
                <a:r>
                  <a:rPr lang="en-US" sz="1400" b="1" dirty="0"/>
                  <a:t>Die Isolierung wird auch speziell sein</a:t>
                </a:r>
                <a:r>
                  <a:rPr lang="en-US" sz="1400" dirty="0"/>
                  <a:t>, nicht das typische geschäumte Polyethylen, das in traditionellen oder Standardheizsystemen verwendet wird und das nicht in der Lage ist, Übertemperaturen zu widerstehen.</a:t>
                </a:r>
              </a:p>
            </p:txBody>
          </p:sp>
          <p:sp>
            <p:nvSpPr>
              <p:cNvPr id="9" name="Rectangle 8">
                <a:extLst>
                  <a:ext uri="{FF2B5EF4-FFF2-40B4-BE49-F238E27FC236}">
                    <a16:creationId xmlns:a16="http://schemas.microsoft.com/office/drawing/2014/main" id="{23400D7A-2859-485B-9158-982F1933B086}"/>
                  </a:ext>
                </a:extLst>
              </p:cNvPr>
              <p:cNvSpPr/>
              <p:nvPr/>
            </p:nvSpPr>
            <p:spPr>
              <a:xfrm>
                <a:off x="761256" y="1926332"/>
                <a:ext cx="6474744" cy="1600438"/>
              </a:xfrm>
              <a:prstGeom prst="rect">
                <a:avLst/>
              </a:prstGeom>
            </p:spPr>
            <p:txBody>
              <a:bodyPr wrap="square">
                <a:spAutoFit/>
              </a:bodyPr>
              <a:lstStyle/>
              <a:p>
                <a:pPr marL="285750" indent="-285750">
                  <a:buFont typeface="Wingdings" panose="05000000000000000000" pitchFamily="2" charset="2"/>
                  <a:buChar char="§"/>
                </a:pPr>
                <a:r>
                  <a:rPr lang="en-US" sz="1400" dirty="0"/>
                  <a:t>Unter Stagnationsbedingungen kann der HTF im Inneren der Paneele</a:t>
                </a:r>
                <a:r>
                  <a:rPr lang="en-US" sz="1400" b="1" dirty="0"/>
                  <a:t> verdampft</a:t>
                </a:r>
                <a:r>
                  <a:rPr lang="en-US" sz="1400" dirty="0"/>
                  <a:t> werden, wodurch sich sein Volumen und sein Druck erhöhen. Das Ausdehnungsgefäß ist die Komponente, die in unter Druck stehenden SWH-Anlagen verwendet wird, um die Volumenvergrößerung bis zur Abnahme der Sonneneinstrahlung aufzufangen; wenn diese Vorrichtung nicht gut installiert oder in Betrieb ist, kann es zur Aktivierung des Sicherheitsventils des Solarkreislaufs kommen.</a:t>
                </a:r>
              </a:p>
            </p:txBody>
          </p:sp>
          <p:sp>
            <p:nvSpPr>
              <p:cNvPr id="10" name="Rectangle 9">
                <a:extLst>
                  <a:ext uri="{FF2B5EF4-FFF2-40B4-BE49-F238E27FC236}">
                    <a16:creationId xmlns:a16="http://schemas.microsoft.com/office/drawing/2014/main" id="{B4A87CC8-412C-4B08-AA77-BF35FD9D125E}"/>
                  </a:ext>
                </a:extLst>
              </p:cNvPr>
              <p:cNvSpPr/>
              <p:nvPr/>
            </p:nvSpPr>
            <p:spPr>
              <a:xfrm>
                <a:off x="761256" y="3420225"/>
                <a:ext cx="8130744" cy="954107"/>
              </a:xfrm>
              <a:prstGeom prst="rect">
                <a:avLst/>
              </a:prstGeom>
            </p:spPr>
            <p:txBody>
              <a:bodyPr wrap="square">
                <a:spAutoFit/>
              </a:bodyPr>
              <a:lstStyle/>
              <a:p>
                <a:pPr marL="285750" indent="-285750">
                  <a:buFont typeface="Wingdings" panose="05000000000000000000" pitchFamily="2" charset="2"/>
                  <a:buChar char="§"/>
                </a:pPr>
                <a:r>
                  <a:rPr lang="en-US" sz="1400" dirty="0"/>
                  <a:t>Ein Neustart der Solarpumpe nach einer Stagnation führt dazu, dass der Dampf </a:t>
                </a:r>
              </a:p>
              <a:p>
                <a:pPr marL="269875"/>
                <a:r>
                  <a:rPr lang="en-US" sz="1400" dirty="0"/>
                  <a:t>aus dem Solarmodul heraus und durch die Rohre zum Solartank geschoben. Der Dampf löscht sich schnell an den kühleren Rohrleitungen, aber es </a:t>
                </a:r>
                <a:r>
                  <a:rPr lang="en-US" sz="1400" b="1" dirty="0"/>
                  <a:t>können augenblickliche Temperaturen von mehr als 200 ºC erreicht werden, besonders in der Nähe der Ein- und Auslassrohre der Solarpaneele. </a:t>
                </a:r>
              </a:p>
            </p:txBody>
          </p:sp>
        </p:grpSp>
      </p:grpSp>
      <p:pic>
        <p:nvPicPr>
          <p:cNvPr id="13" name="Picture 12">
            <a:extLst>
              <a:ext uri="{FF2B5EF4-FFF2-40B4-BE49-F238E27FC236}">
                <a16:creationId xmlns:a16="http://schemas.microsoft.com/office/drawing/2014/main" id="{6EBEA706-917E-4CD4-AC53-23A0242D9A5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164000" y="1631227"/>
            <a:ext cx="1616285" cy="1609212"/>
          </a:xfrm>
          <a:prstGeom prst="rect">
            <a:avLst/>
          </a:prstGeom>
          <a:ln>
            <a:solidFill>
              <a:schemeClr val="tx1"/>
            </a:solidFill>
          </a:ln>
        </p:spPr>
      </p:pic>
    </p:spTree>
    <p:extLst>
      <p:ext uri="{BB962C8B-B14F-4D97-AF65-F5344CB8AC3E}">
        <p14:creationId xmlns:p14="http://schemas.microsoft.com/office/powerpoint/2010/main" val="132182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FAAC-5BE1-4FDF-821F-AA103388ADEC}"/>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5" name="Rectangle 4">
            <a:extLst>
              <a:ext uri="{FF2B5EF4-FFF2-40B4-BE49-F238E27FC236}">
                <a16:creationId xmlns:a16="http://schemas.microsoft.com/office/drawing/2014/main" id="{4EAE2AD7-F6FB-4FC2-8E60-DCBBABAA40B1}"/>
              </a:ext>
            </a:extLst>
          </p:cNvPr>
          <p:cNvSpPr/>
          <p:nvPr/>
        </p:nvSpPr>
        <p:spPr>
          <a:xfrm>
            <a:off x="432916" y="1557000"/>
            <a:ext cx="680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Überhitzungsschutz. Ausdehnung der Rohre und Wärmeabgaben.</a:t>
            </a:r>
            <a:endParaRPr lang="en-US" b="1" dirty="0"/>
          </a:p>
        </p:txBody>
      </p:sp>
      <p:sp>
        <p:nvSpPr>
          <p:cNvPr id="6" name="TextBox 5">
            <a:extLst>
              <a:ext uri="{FF2B5EF4-FFF2-40B4-BE49-F238E27FC236}">
                <a16:creationId xmlns:a16="http://schemas.microsoft.com/office/drawing/2014/main" id="{3E9D3513-4A13-4C66-ACD7-BD554D6586FE}"/>
              </a:ext>
            </a:extLst>
          </p:cNvPr>
          <p:cNvSpPr txBox="1"/>
          <p:nvPr/>
        </p:nvSpPr>
        <p:spPr>
          <a:xfrm>
            <a:off x="828000" y="1973118"/>
            <a:ext cx="6886720" cy="4293483"/>
          </a:xfrm>
          <a:prstGeom prst="rect">
            <a:avLst/>
          </a:prstGeom>
          <a:noFill/>
        </p:spPr>
        <p:txBody>
          <a:bodyPr wrap="square" rtlCol="0">
            <a:spAutoFit/>
          </a:bodyPr>
          <a:lstStyle/>
          <a:p>
            <a:pPr marL="285750" indent="-285750">
              <a:buFont typeface="Wingdings" panose="05000000000000000000" pitchFamily="2" charset="2"/>
              <a:buChar char="§"/>
            </a:pPr>
            <a:r>
              <a:rPr lang="en-US" sz="1300" b="1" dirty="0"/>
              <a:t>ROHRERWEITERUNG.</a:t>
            </a:r>
          </a:p>
          <a:p>
            <a:pPr marL="542925" lvl="1" indent="-285750">
              <a:buFont typeface="Calibri" panose="020F0502020204030204" pitchFamily="34" charset="0"/>
              <a:buChar char="‒"/>
            </a:pPr>
            <a:r>
              <a:rPr lang="en-US" sz="1300" dirty="0"/>
              <a:t>Die Rohre dehnen sich auch aus/ziehen sich zusammen, wenn die Temperaturen steigen/fallen. </a:t>
            </a:r>
          </a:p>
          <a:p>
            <a:pPr marL="542925" lvl="1" indent="-285750">
              <a:buFont typeface="Calibri" panose="020F0502020204030204" pitchFamily="34" charset="0"/>
              <a:buChar char="‒"/>
            </a:pPr>
            <a:r>
              <a:rPr lang="en-US" sz="1300" dirty="0"/>
              <a:t>Jeder Rohrwerkstoff hat seinen eigenen "Ausdehnungskoeffizienten".</a:t>
            </a:r>
          </a:p>
          <a:p>
            <a:pPr marL="542925" lvl="1" indent="-285750">
              <a:buFont typeface="Calibri" panose="020F0502020204030204" pitchFamily="34" charset="0"/>
              <a:buChar char="‒"/>
            </a:pPr>
            <a:r>
              <a:rPr lang="en-US" sz="1300" dirty="0"/>
              <a:t>Die Ausdehnung/Kontraktion des Rohres selbst ist eine der Hauptursachen für Undichtigkeiten.</a:t>
            </a:r>
          </a:p>
          <a:p>
            <a:pPr marL="542925" lvl="1" indent="-285750">
              <a:buFont typeface="Calibri" panose="020F0502020204030204" pitchFamily="34" charset="0"/>
              <a:buChar char="‒"/>
            </a:pPr>
            <a:r>
              <a:rPr lang="en-US" sz="1300" dirty="0"/>
              <a:t>Undichtigkeiten in einem Solarkreislauf können zu Schäden an der Pumpe (und Glykolverlust) führen.</a:t>
            </a:r>
          </a:p>
          <a:p>
            <a:pPr marL="542925" lvl="1" indent="-285750">
              <a:buFont typeface="Calibri" panose="020F0502020204030204" pitchFamily="34" charset="0"/>
              <a:buChar char="‒"/>
            </a:pPr>
            <a:r>
              <a:rPr lang="en-US" sz="1300" dirty="0"/>
              <a:t>Wenn sich das Rohr ausdehnt, dehnt es sich geradlinig aus, so dass Schäden an Bögen gefunden werden.</a:t>
            </a:r>
          </a:p>
          <a:p>
            <a:pPr marL="542925" lvl="1" indent="-285750">
              <a:buFont typeface="Calibri" panose="020F0502020204030204" pitchFamily="34" charset="0"/>
              <a:buChar char="‒"/>
            </a:pPr>
            <a:r>
              <a:rPr lang="en-US" sz="1300" b="1" dirty="0"/>
              <a:t>Zum Schutz können mechanische Kompensatoren oder "U" aus weichem Kupfer hergestellt werden</a:t>
            </a:r>
            <a:r>
              <a:rPr lang="en-US" sz="1300" dirty="0"/>
              <a:t>.</a:t>
            </a:r>
          </a:p>
          <a:p>
            <a:pPr marL="285750" indent="-285750">
              <a:buFont typeface="Wingdings" panose="05000000000000000000" pitchFamily="2" charset="2"/>
              <a:buChar char="§"/>
            </a:pPr>
            <a:r>
              <a:rPr lang="en-US" sz="1300" b="1" dirty="0"/>
              <a:t>WÄRMEBECKEN.</a:t>
            </a:r>
          </a:p>
          <a:p>
            <a:pPr marL="542925" lvl="1" indent="-285750">
              <a:buFont typeface="Calibri" panose="020F0502020204030204" pitchFamily="34" charset="0"/>
              <a:buChar char="‒"/>
            </a:pPr>
            <a:r>
              <a:rPr lang="en-US" sz="1300" dirty="0"/>
              <a:t>Anstatt die Pumpe auszuschalten, wenn der Speicher seine maximale sichere Temperatur erreicht hat, aktiviert der Regler ein Umleitungsventil, das die Flüssigkeit stattdessen durch </a:t>
            </a:r>
            <a:r>
              <a:rPr lang="en-US" sz="1300" b="1" dirty="0"/>
              <a:t>einen außerhalb des Gebäudes befindlichen Heizkörper</a:t>
            </a:r>
            <a:r>
              <a:rPr lang="en-US" sz="1300" dirty="0"/>
              <a:t> leitet. So wird die Flüssigkeit vom Sieden abgehalten, bis der Warmwasserbedarf die Tanktemperatur so weit bringt, dass sie mehr Wärme aufnehmen kann. </a:t>
            </a:r>
          </a:p>
          <a:p>
            <a:pPr marL="542925" lvl="1" indent="-285750">
              <a:buFont typeface="Calibri" panose="020F0502020204030204" pitchFamily="34" charset="0"/>
              <a:buChar char="‒"/>
            </a:pPr>
            <a:r>
              <a:rPr lang="en-US" sz="1300" dirty="0"/>
              <a:t>Schwimmbäder eignen sich hervorragend als Wärmeabgabe (Überschusswärme für die Poolheizung). In anderen Fällen werden einfachere </a:t>
            </a:r>
            <a:r>
              <a:rPr lang="en-US" sz="1300" b="1" dirty="0"/>
              <a:t>Wärmeableiter </a:t>
            </a:r>
            <a:r>
              <a:rPr lang="en-US" sz="1300" dirty="0"/>
              <a:t>(Heizkörper) oder Wärmepumpen eingesetzt.</a:t>
            </a:r>
          </a:p>
        </p:txBody>
      </p:sp>
      <p:pic>
        <p:nvPicPr>
          <p:cNvPr id="7" name="Picture 6">
            <a:extLst>
              <a:ext uri="{FF2B5EF4-FFF2-40B4-BE49-F238E27FC236}">
                <a16:creationId xmlns:a16="http://schemas.microsoft.com/office/drawing/2014/main" id="{06B547EB-6D97-4759-809A-B90E4AA5CEA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596001" y="3978299"/>
            <a:ext cx="1289178" cy="1992366"/>
          </a:xfrm>
          <a:prstGeom prst="rect">
            <a:avLst/>
          </a:prstGeom>
          <a:ln>
            <a:solidFill>
              <a:schemeClr val="tx1"/>
            </a:solidFill>
          </a:ln>
        </p:spPr>
      </p:pic>
      <p:pic>
        <p:nvPicPr>
          <p:cNvPr id="12" name="Picture 11">
            <a:extLst>
              <a:ext uri="{FF2B5EF4-FFF2-40B4-BE49-F238E27FC236}">
                <a16:creationId xmlns:a16="http://schemas.microsoft.com/office/drawing/2014/main" id="{A8F8F7A0-FCB8-489E-9884-9A3534302FCC}"/>
              </a:ext>
            </a:extLst>
          </p:cNvPr>
          <p:cNvPicPr>
            <a:picLocks noChangeAspect="1"/>
          </p:cNvPicPr>
          <p:nvPr/>
        </p:nvPicPr>
        <p:blipFill>
          <a:blip r:embed="rId4"/>
          <a:stretch>
            <a:fillRect/>
          </a:stretch>
        </p:blipFill>
        <p:spPr>
          <a:xfrm flipH="1">
            <a:off x="7740000" y="1701018"/>
            <a:ext cx="779178" cy="2160000"/>
          </a:xfrm>
          <a:prstGeom prst="rect">
            <a:avLst/>
          </a:prstGeom>
          <a:ln>
            <a:solidFill>
              <a:schemeClr val="tx1"/>
            </a:solidFill>
          </a:ln>
        </p:spPr>
      </p:pic>
    </p:spTree>
    <p:extLst>
      <p:ext uri="{BB962C8B-B14F-4D97-AF65-F5344CB8AC3E}">
        <p14:creationId xmlns:p14="http://schemas.microsoft.com/office/powerpoint/2010/main" val="321315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C93873-190B-477D-BCC4-6645A0275A3A}"/>
              </a:ext>
            </a:extLst>
          </p:cNvPr>
          <p:cNvPicPr>
            <a:picLocks noChangeAspect="1"/>
          </p:cNvPicPr>
          <p:nvPr/>
        </p:nvPicPr>
        <p:blipFill>
          <a:blip r:embed="rId2"/>
          <a:stretch>
            <a:fillRect/>
          </a:stretch>
        </p:blipFill>
        <p:spPr>
          <a:xfrm>
            <a:off x="7200537" y="4437000"/>
            <a:ext cx="1654925" cy="1622476"/>
          </a:xfrm>
          <a:prstGeom prst="rect">
            <a:avLst/>
          </a:prstGeom>
        </p:spPr>
      </p:pic>
      <p:sp>
        <p:nvSpPr>
          <p:cNvPr id="2" name="Title 1">
            <a:extLst>
              <a:ext uri="{FF2B5EF4-FFF2-40B4-BE49-F238E27FC236}">
                <a16:creationId xmlns:a16="http://schemas.microsoft.com/office/drawing/2014/main" id="{CD50F5ED-4341-49E1-91C2-C394BF4B82DA}"/>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85B20EED-8385-40D6-B1E1-6F34627711E5}"/>
              </a:ext>
            </a:extLst>
          </p:cNvPr>
          <p:cNvSpPr/>
          <p:nvPr/>
        </p:nvSpPr>
        <p:spPr>
          <a:xfrm>
            <a:off x="432916" y="1557000"/>
            <a:ext cx="320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Frostschutz. Glykol.</a:t>
            </a:r>
            <a:endParaRPr lang="en-US" b="1" dirty="0"/>
          </a:p>
        </p:txBody>
      </p:sp>
      <p:sp>
        <p:nvSpPr>
          <p:cNvPr id="5" name="TextBox 4">
            <a:extLst>
              <a:ext uri="{FF2B5EF4-FFF2-40B4-BE49-F238E27FC236}">
                <a16:creationId xmlns:a16="http://schemas.microsoft.com/office/drawing/2014/main" id="{17A87824-F26F-4682-BF30-BD4B366833F2}"/>
              </a:ext>
            </a:extLst>
          </p:cNvPr>
          <p:cNvSpPr txBox="1"/>
          <p:nvPr/>
        </p:nvSpPr>
        <p:spPr>
          <a:xfrm>
            <a:off x="828000" y="1917000"/>
            <a:ext cx="7847688" cy="2400657"/>
          </a:xfrm>
          <a:prstGeom prst="rect">
            <a:avLst/>
          </a:prstGeom>
          <a:noFill/>
        </p:spPr>
        <p:txBody>
          <a:bodyPr wrap="square" rtlCol="0">
            <a:spAutoFit/>
          </a:bodyPr>
          <a:lstStyle/>
          <a:p>
            <a:pPr marL="285750" indent="-285750">
              <a:buFont typeface="Wingdings" panose="05000000000000000000" pitchFamily="2" charset="2"/>
              <a:buChar char="§"/>
            </a:pPr>
            <a:r>
              <a:rPr lang="en-US" sz="1500" dirty="0"/>
              <a:t>Das gebräuchlichste Frostschutzmittel - Ethylenglykol - darf nicht verwendet werden, wenn die Möglichkeit eines Auslaufens in das Trinkwasser oder in lebensmittelverarbeitende Anlagen besteht. Bei SWH basiert das übliche HTF stattdessen auf </a:t>
            </a:r>
            <a:r>
              <a:rPr lang="en-US" sz="1500" b="1" dirty="0"/>
              <a:t>Propylenglykol</a:t>
            </a:r>
            <a:r>
              <a:rPr lang="en-US" sz="1500" dirty="0"/>
              <a:t>.</a:t>
            </a:r>
          </a:p>
          <a:p>
            <a:pPr marL="285750" indent="-285750">
              <a:buFont typeface="Wingdings" panose="05000000000000000000" pitchFamily="2" charset="2"/>
              <a:buChar char="§"/>
            </a:pPr>
            <a:r>
              <a:rPr lang="en-US" sz="1500" dirty="0"/>
              <a:t>Marken, die für die Solarthermie bestimmt sind, haben wiederlösliche Inhibitoren, die verhindern, dass das Glykol zu säurehaltig für das Rohr wird. </a:t>
            </a:r>
          </a:p>
          <a:p>
            <a:pPr marL="285750" indent="-285750">
              <a:buFont typeface="Wingdings" panose="05000000000000000000" pitchFamily="2" charset="2"/>
              <a:buChar char="§"/>
            </a:pPr>
            <a:r>
              <a:rPr lang="en-US" sz="1500" dirty="0"/>
              <a:t>Das Glykol behält seine Integrität für 5 Jahre unter normalen Bedingungen und weniger pro Auftreten von Überhitzungsbedingungen. Wenn sich Glykol abbaut, wird es durch Kupfer sauer genug, um sich zu ernähren. Außerdem verliert es allmählich seinen Frostschutz. </a:t>
            </a:r>
          </a:p>
          <a:p>
            <a:pPr marL="285750" indent="-285750">
              <a:buFont typeface="Wingdings" panose="05000000000000000000" pitchFamily="2" charset="2"/>
              <a:buChar char="§"/>
            </a:pPr>
            <a:r>
              <a:rPr lang="en-US" sz="1500" dirty="0"/>
              <a:t>Das Einfüllen und der Austausch von Glykol sind typische Inbetriebnahme- und Serviceaufgaben für SWH-Frostschutzsysteme.</a:t>
            </a:r>
          </a:p>
        </p:txBody>
      </p:sp>
      <p:pic>
        <p:nvPicPr>
          <p:cNvPr id="6" name="Picture 5">
            <a:extLst>
              <a:ext uri="{FF2B5EF4-FFF2-40B4-BE49-F238E27FC236}">
                <a16:creationId xmlns:a16="http://schemas.microsoft.com/office/drawing/2014/main" id="{4403FB01-2B11-43B6-BEF0-A2F40150FA06}"/>
              </a:ext>
            </a:extLst>
          </p:cNvPr>
          <p:cNvPicPr>
            <a:picLocks noChangeAspect="1"/>
          </p:cNvPicPr>
          <p:nvPr/>
        </p:nvPicPr>
        <p:blipFill>
          <a:blip r:embed="rId3"/>
          <a:stretch>
            <a:fillRect/>
          </a:stretch>
        </p:blipFill>
        <p:spPr>
          <a:xfrm>
            <a:off x="1044000" y="4581000"/>
            <a:ext cx="6336000" cy="1531238"/>
          </a:xfrm>
          <a:prstGeom prst="rect">
            <a:avLst/>
          </a:prstGeom>
          <a:ln>
            <a:solidFill>
              <a:schemeClr val="tx1"/>
            </a:solidFill>
          </a:ln>
        </p:spPr>
      </p:pic>
    </p:spTree>
    <p:extLst>
      <p:ext uri="{BB962C8B-B14F-4D97-AF65-F5344CB8AC3E}">
        <p14:creationId xmlns:p14="http://schemas.microsoft.com/office/powerpoint/2010/main" val="148635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B0AA-F0C4-4A86-A0AF-52A3F483177E}"/>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121BF7F1-DF18-495F-8704-93B2896055D3}"/>
              </a:ext>
            </a:extLst>
          </p:cNvPr>
          <p:cNvSpPr/>
          <p:nvPr/>
        </p:nvSpPr>
        <p:spPr>
          <a:xfrm>
            <a:off x="432915" y="1557000"/>
            <a:ext cx="7523085"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Vielfalt der in den Häusern installierten SWH-Systeme.</a:t>
            </a:r>
            <a:endParaRPr lang="en-US" b="1" dirty="0"/>
          </a:p>
        </p:txBody>
      </p:sp>
      <p:pic>
        <p:nvPicPr>
          <p:cNvPr id="8" name="Picture 7">
            <a:extLst>
              <a:ext uri="{FF2B5EF4-FFF2-40B4-BE49-F238E27FC236}">
                <a16:creationId xmlns:a16="http://schemas.microsoft.com/office/drawing/2014/main" id="{1383E935-1168-4F9B-AA94-529373175B53}"/>
              </a:ext>
            </a:extLst>
          </p:cNvPr>
          <p:cNvPicPr>
            <a:picLocks noChangeAspect="1"/>
          </p:cNvPicPr>
          <p:nvPr/>
        </p:nvPicPr>
        <p:blipFill>
          <a:blip r:embed="rId2"/>
          <a:stretch>
            <a:fillRect/>
          </a:stretch>
        </p:blipFill>
        <p:spPr>
          <a:xfrm>
            <a:off x="684000" y="2598765"/>
            <a:ext cx="8130744" cy="3228709"/>
          </a:xfrm>
          <a:prstGeom prst="rect">
            <a:avLst/>
          </a:prstGeom>
        </p:spPr>
      </p:pic>
      <p:sp>
        <p:nvSpPr>
          <p:cNvPr id="9" name="Rectangle 8">
            <a:extLst>
              <a:ext uri="{FF2B5EF4-FFF2-40B4-BE49-F238E27FC236}">
                <a16:creationId xmlns:a16="http://schemas.microsoft.com/office/drawing/2014/main" id="{597181DB-676D-43DA-A2CF-D907D348DA3B}"/>
              </a:ext>
            </a:extLst>
          </p:cNvPr>
          <p:cNvSpPr/>
          <p:nvPr/>
        </p:nvSpPr>
        <p:spPr>
          <a:xfrm>
            <a:off x="828000" y="2020034"/>
            <a:ext cx="2520000" cy="338554"/>
          </a:xfrm>
          <a:prstGeom prst="rect">
            <a:avLst/>
          </a:prstGeom>
        </p:spPr>
        <p:txBody>
          <a:bodyPr wrap="square">
            <a:spAutoFit/>
          </a:bodyPr>
          <a:lstStyle/>
          <a:p>
            <a:pPr marL="342900" indent="-342900">
              <a:buFont typeface="Wingdings" panose="05000000000000000000" pitchFamily="2" charset="2"/>
              <a:buChar char="§"/>
            </a:pPr>
            <a:r>
              <a:rPr lang="en-US" sz="1600" b="1" dirty="0"/>
              <a:t>PASSIVE SWH-SYSTEME</a:t>
            </a:r>
          </a:p>
        </p:txBody>
      </p:sp>
    </p:spTree>
    <p:extLst>
      <p:ext uri="{BB962C8B-B14F-4D97-AF65-F5344CB8AC3E}">
        <p14:creationId xmlns:p14="http://schemas.microsoft.com/office/powerpoint/2010/main" val="241481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5572-C322-47AD-8BB8-087FDE42DF57}"/>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8D56027F-1C86-402E-9FDF-6A8BB8F1C672}"/>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Vielfalt der in den Häusern installierten SWH-Systeme.</a:t>
            </a:r>
            <a:endParaRPr lang="en-US" b="1" dirty="0"/>
          </a:p>
        </p:txBody>
      </p:sp>
      <p:pic>
        <p:nvPicPr>
          <p:cNvPr id="3" name="Picture 2">
            <a:extLst>
              <a:ext uri="{FF2B5EF4-FFF2-40B4-BE49-F238E27FC236}">
                <a16:creationId xmlns:a16="http://schemas.microsoft.com/office/drawing/2014/main" id="{4C027259-A6C9-4B96-A1F5-5129C96FF7E2}"/>
              </a:ext>
            </a:extLst>
          </p:cNvPr>
          <p:cNvPicPr>
            <a:picLocks noChangeAspect="1"/>
          </p:cNvPicPr>
          <p:nvPr/>
        </p:nvPicPr>
        <p:blipFill>
          <a:blip r:embed="rId2"/>
          <a:stretch>
            <a:fillRect/>
          </a:stretch>
        </p:blipFill>
        <p:spPr>
          <a:xfrm>
            <a:off x="756000" y="2202604"/>
            <a:ext cx="7930800" cy="4106395"/>
          </a:xfrm>
          <a:prstGeom prst="rect">
            <a:avLst/>
          </a:prstGeom>
        </p:spPr>
      </p:pic>
      <p:sp>
        <p:nvSpPr>
          <p:cNvPr id="9" name="Rectangle 8">
            <a:extLst>
              <a:ext uri="{FF2B5EF4-FFF2-40B4-BE49-F238E27FC236}">
                <a16:creationId xmlns:a16="http://schemas.microsoft.com/office/drawing/2014/main" id="{088B7A83-697A-40C5-AADB-1967DFB2B827}"/>
              </a:ext>
            </a:extLst>
          </p:cNvPr>
          <p:cNvSpPr/>
          <p:nvPr/>
        </p:nvSpPr>
        <p:spPr>
          <a:xfrm>
            <a:off x="828000" y="1917000"/>
            <a:ext cx="2520000" cy="338554"/>
          </a:xfrm>
          <a:prstGeom prst="rect">
            <a:avLst/>
          </a:prstGeom>
        </p:spPr>
        <p:txBody>
          <a:bodyPr wrap="square">
            <a:spAutoFit/>
          </a:bodyPr>
          <a:lstStyle/>
          <a:p>
            <a:pPr marL="342900" indent="-342900">
              <a:buFont typeface="Wingdings" panose="05000000000000000000" pitchFamily="2" charset="2"/>
              <a:buChar char="§"/>
            </a:pPr>
            <a:r>
              <a:rPr lang="en-US" sz="1600" b="1" dirty="0"/>
              <a:t>AKTIVE SWH-SYSTEME</a:t>
            </a:r>
          </a:p>
        </p:txBody>
      </p:sp>
    </p:spTree>
    <p:extLst>
      <p:ext uri="{BB962C8B-B14F-4D97-AF65-F5344CB8AC3E}">
        <p14:creationId xmlns:p14="http://schemas.microsoft.com/office/powerpoint/2010/main" val="176499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B263-D239-43D6-A03A-2F126A7ADC78}"/>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AABA1189-1B46-4FA7-85C2-60422F759508}"/>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85E581FE-7D8B-4D74-B0FE-DC7133F7186A}"/>
              </a:ext>
            </a:extLst>
          </p:cNvPr>
          <p:cNvSpPr txBox="1"/>
          <p:nvPr/>
        </p:nvSpPr>
        <p:spPr>
          <a:xfrm>
            <a:off x="467592" y="1845000"/>
            <a:ext cx="4680408" cy="461664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PASSIVES ICS SWH</a:t>
            </a:r>
          </a:p>
          <a:p>
            <a:pPr marL="269875" lvl="1"/>
            <a:r>
              <a:rPr lang="en-US" sz="1400" b="1" u="sng" dirty="0"/>
              <a:t>Bedienung</a:t>
            </a:r>
          </a:p>
          <a:p>
            <a:pPr marL="555625" lvl="1" indent="-285750">
              <a:buFont typeface="Calibri" panose="020F0502020204030204" pitchFamily="34" charset="0"/>
              <a:buChar char="‒"/>
            </a:pPr>
            <a:r>
              <a:rPr lang="en-US" sz="1400" dirty="0"/>
              <a:t>Direkte Erwärmung des gespeicherten Trinkwassers.</a:t>
            </a:r>
          </a:p>
          <a:p>
            <a:pPr marL="269875" lvl="1"/>
            <a:r>
              <a:rPr lang="en-US" sz="1400" b="1" u="sng" dirty="0"/>
              <a:t>Typische Anwendungen</a:t>
            </a:r>
          </a:p>
          <a:p>
            <a:pPr marL="555625" lvl="1" indent="-285750">
              <a:buFont typeface="Calibri" panose="020F0502020204030204" pitchFamily="34" charset="0"/>
              <a:buChar char="‒"/>
            </a:pPr>
            <a:r>
              <a:rPr lang="en-US" sz="1400" dirty="0"/>
              <a:t>Solare Warmwasserbereitung für Einfamilienhäuser, Villen...</a:t>
            </a:r>
          </a:p>
          <a:p>
            <a:pPr marL="555625" lvl="1" indent="-285750">
              <a:buFont typeface="Calibri" panose="020F0502020204030204" pitchFamily="34" charset="0"/>
              <a:buChar char="‒"/>
            </a:pPr>
            <a:r>
              <a:rPr lang="en-US" sz="1400" dirty="0"/>
              <a:t>Typischerweise werden sie in heißen Klimazonen verwendet.</a:t>
            </a:r>
          </a:p>
          <a:p>
            <a:pPr marL="555625" lvl="1" indent="-285750">
              <a:buFont typeface="Calibri" panose="020F0502020204030204" pitchFamily="34" charset="0"/>
              <a:buChar char="‒"/>
            </a:pPr>
            <a:r>
              <a:rPr lang="en-US" sz="1400" dirty="0"/>
              <a:t>Der Vorheizmodus ermöglicht den Einsatz in milden Klimazonen.</a:t>
            </a:r>
          </a:p>
          <a:p>
            <a:pPr marL="269875" lvl="1"/>
            <a:r>
              <a:rPr lang="en-US" sz="1400" b="1" u="sng" dirty="0"/>
              <a:t>Vorteile</a:t>
            </a:r>
          </a:p>
          <a:p>
            <a:pPr marL="555625" lvl="1" indent="-285750">
              <a:buFont typeface="Calibri" panose="020F0502020204030204" pitchFamily="34" charset="0"/>
              <a:buChar char="‒"/>
            </a:pPr>
            <a:r>
              <a:rPr lang="en-US" sz="1400" dirty="0">
                <a:solidFill>
                  <a:prstClr val="black"/>
                </a:solidFill>
              </a:rPr>
              <a:t>Die einfachste Konstruktion, billig, keine beweglichen Teile, arbeitet mit Wasserleitungsdruck, einfache Installation und Integration. Ideal für "DIY".</a:t>
            </a:r>
          </a:p>
          <a:p>
            <a:pPr marL="269875" lvl="1"/>
            <a:r>
              <a:rPr lang="en-US" sz="1400" b="1" u="sng" dirty="0"/>
              <a:t>Nachteile</a:t>
            </a:r>
          </a:p>
          <a:p>
            <a:pPr marL="555625" lvl="1" indent="-285750">
              <a:buFont typeface="Calibri" panose="020F0502020204030204" pitchFamily="34" charset="0"/>
              <a:buChar char="‒"/>
            </a:pPr>
            <a:r>
              <a:rPr lang="en-US" sz="1400" dirty="0">
                <a:solidFill>
                  <a:prstClr val="black"/>
                </a:solidFill>
              </a:rPr>
              <a:t>Sehr geringe Schutzmaßnahmen, geringer Wirkungsgrad.</a:t>
            </a:r>
          </a:p>
          <a:p>
            <a:pPr marL="269875" lvl="1"/>
            <a:r>
              <a:rPr lang="en-US" sz="1400" b="1" u="sng" dirty="0"/>
              <a:t>Varianten</a:t>
            </a:r>
          </a:p>
          <a:p>
            <a:pPr marL="555625" lvl="1" indent="-285750">
              <a:buFont typeface="Calibri" panose="020F0502020204030204" pitchFamily="34" charset="0"/>
              <a:buChar char="‒"/>
            </a:pPr>
            <a:r>
              <a:rPr lang="en-US" sz="1400" dirty="0">
                <a:solidFill>
                  <a:prstClr val="black"/>
                </a:solidFill>
              </a:rPr>
              <a:t>Ein- oder mehrteilige Kollektoren, Dach-/Bodenmontage, direkter Einsatz oder mit verschiedenen Arten der Nachheizung (Integration).</a:t>
            </a:r>
            <a:endParaRPr lang="en-US" sz="1400" u="sng" dirty="0"/>
          </a:p>
        </p:txBody>
      </p:sp>
      <p:pic>
        <p:nvPicPr>
          <p:cNvPr id="7" name="Picture 6">
            <a:extLst>
              <a:ext uri="{FF2B5EF4-FFF2-40B4-BE49-F238E27FC236}">
                <a16:creationId xmlns:a16="http://schemas.microsoft.com/office/drawing/2014/main" id="{DCEBF91F-69A8-47CD-9EDA-41025CD2B157}"/>
              </a:ext>
            </a:extLst>
          </p:cNvPr>
          <p:cNvPicPr>
            <a:picLocks noChangeAspect="1"/>
          </p:cNvPicPr>
          <p:nvPr/>
        </p:nvPicPr>
        <p:blipFill>
          <a:blip r:embed="rId2"/>
          <a:stretch>
            <a:fillRect/>
          </a:stretch>
        </p:blipFill>
        <p:spPr>
          <a:xfrm>
            <a:off x="4932000" y="2061000"/>
            <a:ext cx="3899652" cy="4278094"/>
          </a:xfrm>
          <a:prstGeom prst="rect">
            <a:avLst/>
          </a:prstGeom>
        </p:spPr>
      </p:pic>
      <p:sp>
        <p:nvSpPr>
          <p:cNvPr id="8" name="Rectangle 7">
            <a:extLst>
              <a:ext uri="{FF2B5EF4-FFF2-40B4-BE49-F238E27FC236}">
                <a16:creationId xmlns:a16="http://schemas.microsoft.com/office/drawing/2014/main" id="{A3F8A461-A708-4D2F-B3A8-2F293726E661}"/>
              </a:ext>
            </a:extLst>
          </p:cNvPr>
          <p:cNvSpPr/>
          <p:nvPr/>
        </p:nvSpPr>
        <p:spPr>
          <a:xfrm>
            <a:off x="7332488" y="19263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43863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82C9-25DE-4BE0-8F86-A3F2311FB85C}"/>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4A3C1EEC-EE53-41CB-A00A-3D26724A1145}"/>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731A0F1F-F54E-4DF7-9FA4-7B877507FB10}"/>
              </a:ext>
            </a:extLst>
          </p:cNvPr>
          <p:cNvSpPr/>
          <p:nvPr/>
        </p:nvSpPr>
        <p:spPr>
          <a:xfrm>
            <a:off x="7384056" y="1973657"/>
            <a:ext cx="1579944" cy="1815882"/>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PASSIVES ICS SWH. MUSTER VON KLEMPNER-ARBEITEN</a:t>
            </a:r>
          </a:p>
          <a:p>
            <a:pPr marL="263525" lvl="1"/>
            <a:endParaRPr lang="en-US" sz="1600" b="1" dirty="0">
              <a:solidFill>
                <a:prstClr val="black"/>
              </a:solidFill>
            </a:endParaRPr>
          </a:p>
        </p:txBody>
      </p:sp>
      <p:pic>
        <p:nvPicPr>
          <p:cNvPr id="7" name="Picture 6">
            <a:extLst>
              <a:ext uri="{FF2B5EF4-FFF2-40B4-BE49-F238E27FC236}">
                <a16:creationId xmlns:a16="http://schemas.microsoft.com/office/drawing/2014/main" id="{FFD98E3C-8A61-44AE-B9C3-BE3EB49390C2}"/>
              </a:ext>
            </a:extLst>
          </p:cNvPr>
          <p:cNvPicPr>
            <a:picLocks noChangeAspect="1"/>
          </p:cNvPicPr>
          <p:nvPr/>
        </p:nvPicPr>
        <p:blipFill>
          <a:blip r:embed="rId2"/>
          <a:stretch>
            <a:fillRect/>
          </a:stretch>
        </p:blipFill>
        <p:spPr>
          <a:xfrm>
            <a:off x="475309" y="1956353"/>
            <a:ext cx="6908747" cy="4352371"/>
          </a:xfrm>
          <a:prstGeom prst="rect">
            <a:avLst/>
          </a:prstGeom>
        </p:spPr>
      </p:pic>
      <p:sp>
        <p:nvSpPr>
          <p:cNvPr id="8" name="Rectangle 7">
            <a:extLst>
              <a:ext uri="{FF2B5EF4-FFF2-40B4-BE49-F238E27FC236}">
                <a16:creationId xmlns:a16="http://schemas.microsoft.com/office/drawing/2014/main" id="{3A50E93C-61DA-483A-9AAF-FD40E7414A2F}"/>
              </a:ext>
            </a:extLst>
          </p:cNvPr>
          <p:cNvSpPr/>
          <p:nvPr/>
        </p:nvSpPr>
        <p:spPr>
          <a:xfrm>
            <a:off x="7164000" y="396326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33880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Ziele</a:t>
            </a:r>
            <a:endParaRPr lang="el-GR" b="1" dirty="0"/>
          </a:p>
        </p:txBody>
      </p:sp>
      <p:sp>
        <p:nvSpPr>
          <p:cNvPr id="9" name="Content Placeholder 8"/>
          <p:cNvSpPr>
            <a:spLocks noGrp="1"/>
          </p:cNvSpPr>
          <p:nvPr>
            <p:ph idx="1"/>
          </p:nvPr>
        </p:nvSpPr>
        <p:spPr>
          <a:xfrm>
            <a:off x="261758" y="1628775"/>
            <a:ext cx="8425042" cy="3816226"/>
          </a:xfrm>
        </p:spPr>
        <p:txBody>
          <a:bodyPr>
            <a:noAutofit/>
          </a:bodyPr>
          <a:lstStyle/>
          <a:p>
            <a:pPr marL="0" indent="0" algn="just">
              <a:buNone/>
            </a:pPr>
            <a:r>
              <a:rPr lang="en-US" dirty="0">
                <a:latin typeface="+mj-lt"/>
                <a:cs typeface="Arial" pitchFamily="34" charset="0"/>
              </a:rPr>
              <a:t>Am Ende dieser Einheit werden Sie dazu in der Lage sein:</a:t>
            </a:r>
          </a:p>
          <a:p>
            <a:pPr marL="0" indent="0" algn="just">
              <a:buNone/>
            </a:pPr>
            <a:endParaRPr lang="en-US" sz="1600" dirty="0">
              <a:latin typeface="Arial" pitchFamily="34" charset="0"/>
              <a:cs typeface="Arial" pitchFamily="34" charset="0"/>
            </a:endParaRPr>
          </a:p>
          <a:p>
            <a:pPr lvl="1">
              <a:buFont typeface="+mj-lt"/>
              <a:buAutoNum type="arabicPeriod"/>
            </a:pPr>
            <a:r>
              <a:rPr lang="en-GB" b="1" dirty="0"/>
              <a:t>Die </a:t>
            </a:r>
            <a:r>
              <a:rPr lang="en-GB" b="1" dirty="0" err="1"/>
              <a:t>Verrohrung</a:t>
            </a:r>
            <a:r>
              <a:rPr lang="en-GB" b="1" dirty="0"/>
              <a:t> im Zusammenhang mit der Installation von Solaranlagen </a:t>
            </a:r>
            <a:r>
              <a:rPr lang="en-GB" b="1" dirty="0" err="1"/>
              <a:t>zur</a:t>
            </a:r>
            <a:r>
              <a:rPr lang="en-GB" b="1" dirty="0"/>
              <a:t> </a:t>
            </a:r>
            <a:r>
              <a:rPr lang="en-GB" b="1" dirty="0" err="1"/>
              <a:t>Warmwasserbereitung</a:t>
            </a:r>
            <a:r>
              <a:rPr lang="en-GB" b="1" dirty="0"/>
              <a:t> </a:t>
            </a:r>
            <a:r>
              <a:rPr lang="en-GB" b="1" dirty="0" err="1"/>
              <a:t>zu</a:t>
            </a:r>
            <a:r>
              <a:rPr lang="en-GB" b="1" dirty="0"/>
              <a:t> </a:t>
            </a:r>
            <a:r>
              <a:rPr lang="en-GB" b="1" dirty="0" err="1"/>
              <a:t>definieren</a:t>
            </a:r>
            <a:r>
              <a:rPr lang="en-GB" b="1" dirty="0"/>
              <a:t>.</a:t>
            </a:r>
          </a:p>
          <a:p>
            <a:pPr lvl="1">
              <a:buFont typeface="+mj-lt"/>
              <a:buAutoNum type="arabicPeriod"/>
            </a:pPr>
            <a:r>
              <a:rPr lang="en-GB" b="1" dirty="0"/>
              <a:t>Die üblichen oder allgemeineren Überlegungen zu Rohrleitungen für die </a:t>
            </a:r>
            <a:r>
              <a:rPr lang="en-GB" b="1" dirty="0" err="1"/>
              <a:t>Solarthermie</a:t>
            </a:r>
            <a:r>
              <a:rPr lang="en-GB" b="1" dirty="0"/>
              <a:t> </a:t>
            </a:r>
            <a:r>
              <a:rPr lang="en-GB" b="1" dirty="0" err="1"/>
              <a:t>zusammenzufassen</a:t>
            </a:r>
            <a:r>
              <a:rPr lang="en-GB" b="1" dirty="0"/>
              <a:t>.</a:t>
            </a:r>
          </a:p>
          <a:p>
            <a:pPr lvl="1">
              <a:buFont typeface="+mj-lt"/>
              <a:buAutoNum type="arabicPeriod"/>
            </a:pPr>
            <a:r>
              <a:rPr lang="en-GB" b="1" dirty="0" err="1"/>
              <a:t>Kleine</a:t>
            </a:r>
            <a:r>
              <a:rPr lang="en-GB" b="1" dirty="0"/>
              <a:t> prototypische SWH-Systeme, wie sie in Einfamilienhäusern installiert sind, </a:t>
            </a:r>
            <a:r>
              <a:rPr lang="en-GB" b="1" dirty="0" err="1"/>
              <a:t>zu</a:t>
            </a:r>
            <a:r>
              <a:rPr lang="en-GB" b="1" dirty="0"/>
              <a:t> </a:t>
            </a:r>
            <a:r>
              <a:rPr lang="en-GB" b="1" dirty="0" err="1"/>
              <a:t>vergleichen</a:t>
            </a:r>
            <a:r>
              <a:rPr lang="en-GB" b="1" dirty="0"/>
              <a:t> und die Besonderheiten ihrer hydraulischen Kreisläufe und der </a:t>
            </a:r>
            <a:r>
              <a:rPr lang="en-GB" b="1" dirty="0" err="1"/>
              <a:t>zugehörigen</a:t>
            </a:r>
            <a:r>
              <a:rPr lang="en-GB" b="1" dirty="0"/>
              <a:t> </a:t>
            </a:r>
            <a:r>
              <a:rPr lang="en-GB" b="1" dirty="0" err="1"/>
              <a:t>Rohrleitungen</a:t>
            </a:r>
            <a:r>
              <a:rPr lang="en-GB" b="1" dirty="0"/>
              <a:t> </a:t>
            </a:r>
            <a:r>
              <a:rPr lang="en-GB" b="1" dirty="0" err="1"/>
              <a:t>zu</a:t>
            </a:r>
            <a:r>
              <a:rPr lang="en-GB" b="1" dirty="0"/>
              <a:t> </a:t>
            </a:r>
            <a:r>
              <a:rPr lang="en-GB" b="1" dirty="0" err="1"/>
              <a:t>identifizieren</a:t>
            </a:r>
            <a:r>
              <a:rPr lang="en-GB" b="1" dirty="0"/>
              <a:t>.</a:t>
            </a:r>
          </a:p>
          <a:p>
            <a:pPr lvl="1">
              <a:buFont typeface="+mj-lt"/>
              <a:buAutoNum type="arabicPeriod"/>
            </a:pPr>
            <a:r>
              <a:rPr lang="en-GB" b="1" dirty="0"/>
              <a:t>Die </a:t>
            </a:r>
            <a:r>
              <a:rPr lang="en-GB" b="1" dirty="0" err="1"/>
              <a:t>gebräuchlichsten</a:t>
            </a:r>
            <a:r>
              <a:rPr lang="en-GB" b="1" dirty="0"/>
              <a:t> </a:t>
            </a:r>
            <a:r>
              <a:rPr lang="en-GB" b="1" dirty="0" err="1"/>
              <a:t>Materialien</a:t>
            </a:r>
            <a:r>
              <a:rPr lang="en-GB" b="1" dirty="0"/>
              <a:t> </a:t>
            </a:r>
            <a:r>
              <a:rPr lang="en-GB" b="1" dirty="0" err="1"/>
              <a:t>zu</a:t>
            </a:r>
            <a:r>
              <a:rPr lang="en-GB" b="1" dirty="0"/>
              <a:t> </a:t>
            </a:r>
            <a:r>
              <a:rPr lang="en-GB" b="1" dirty="0" err="1"/>
              <a:t>identifizieren</a:t>
            </a:r>
            <a:r>
              <a:rPr lang="en-GB" b="1" dirty="0"/>
              <a:t> Sie, die in den Rohrleitungen von SWH-Systemen verwendet werden, </a:t>
            </a:r>
            <a:r>
              <a:rPr lang="en-GB" b="1" dirty="0" err="1"/>
              <a:t>diese</a:t>
            </a:r>
            <a:r>
              <a:rPr lang="en-GB" b="1" dirty="0"/>
              <a:t> </a:t>
            </a:r>
            <a:r>
              <a:rPr lang="en-GB" b="1" dirty="0" err="1"/>
              <a:t>zu</a:t>
            </a:r>
            <a:r>
              <a:rPr lang="en-GB" b="1" dirty="0"/>
              <a:t> </a:t>
            </a:r>
            <a:r>
              <a:rPr lang="en-GB" b="1" dirty="0" err="1"/>
              <a:t>begründen</a:t>
            </a:r>
            <a:r>
              <a:rPr lang="en-GB" b="1" dirty="0"/>
              <a:t> und </a:t>
            </a:r>
            <a:r>
              <a:rPr lang="en-GB" b="1" dirty="0" err="1"/>
              <a:t>ihre</a:t>
            </a:r>
            <a:r>
              <a:rPr lang="en-GB" b="1" dirty="0"/>
              <a:t> </a:t>
            </a:r>
            <a:r>
              <a:rPr lang="en-GB" b="1" dirty="0" err="1"/>
              <a:t>charakteristischen</a:t>
            </a:r>
            <a:r>
              <a:rPr lang="en-GB" b="1" dirty="0"/>
              <a:t> </a:t>
            </a:r>
            <a:r>
              <a:rPr lang="en-GB" b="1" dirty="0" err="1"/>
              <a:t>Eigenschaften</a:t>
            </a:r>
            <a:r>
              <a:rPr lang="en-GB" b="1" dirty="0"/>
              <a:t> </a:t>
            </a:r>
            <a:r>
              <a:rPr lang="en-GB" b="1" dirty="0" err="1"/>
              <a:t>zu</a:t>
            </a:r>
            <a:r>
              <a:rPr lang="en-GB" b="1" dirty="0"/>
              <a:t> </a:t>
            </a:r>
            <a:r>
              <a:rPr lang="en-GB" b="1" dirty="0" err="1"/>
              <a:t>nennen</a:t>
            </a:r>
            <a:r>
              <a:rPr lang="en-GB" b="1" dirty="0"/>
              <a:t>.</a:t>
            </a:r>
          </a:p>
          <a:p>
            <a:pPr lvl="1">
              <a:buFont typeface="+mj-lt"/>
              <a:buAutoNum type="arabicPeriod"/>
            </a:pPr>
            <a:r>
              <a:rPr lang="en-GB" b="1" dirty="0" err="1"/>
              <a:t>Einige</a:t>
            </a:r>
            <a:r>
              <a:rPr lang="en-GB" b="1" dirty="0"/>
              <a:t> Techniken und </a:t>
            </a:r>
            <a:r>
              <a:rPr lang="en-GB" b="1" dirty="0" err="1"/>
              <a:t>Verfahren</a:t>
            </a:r>
            <a:r>
              <a:rPr lang="en-GB" b="1" dirty="0"/>
              <a:t> </a:t>
            </a:r>
            <a:r>
              <a:rPr lang="en-GB" b="1" dirty="0" err="1"/>
              <a:t>zu</a:t>
            </a:r>
            <a:r>
              <a:rPr lang="en-GB" b="1" dirty="0"/>
              <a:t> </a:t>
            </a:r>
            <a:r>
              <a:rPr lang="en-GB" b="1" dirty="0" err="1"/>
              <a:t>analysieren</a:t>
            </a:r>
            <a:r>
              <a:rPr lang="en-GB" b="1" dirty="0"/>
              <a:t>, die bei der Installation und Inbetriebnahme von SWH-Systemen verwendet werden, mit Schwerpunkt auf Schaltkreisen oder Rohrprüfungen.</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1060-1E9C-4FA3-9BDC-CBDB4EF01AC1}"/>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CB1ACF15-3BF8-4479-A605-56A8031BF949}"/>
              </a:ext>
            </a:extLst>
          </p:cNvPr>
          <p:cNvSpPr/>
          <p:nvPr/>
        </p:nvSpPr>
        <p:spPr>
          <a:xfrm>
            <a:off x="432916" y="1557000"/>
            <a:ext cx="4643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pic>
        <p:nvPicPr>
          <p:cNvPr id="10" name="Picture 9" descr="A close up of a map&#10;&#10;Description generated with high confidence">
            <a:extLst>
              <a:ext uri="{FF2B5EF4-FFF2-40B4-BE49-F238E27FC236}">
                <a16:creationId xmlns:a16="http://schemas.microsoft.com/office/drawing/2014/main" id="{11337D20-01C8-477C-A6A1-F6852FAE6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392" y="1556999"/>
            <a:ext cx="4030534" cy="4751725"/>
          </a:xfrm>
          <a:prstGeom prst="rect">
            <a:avLst/>
          </a:prstGeom>
        </p:spPr>
      </p:pic>
      <p:sp>
        <p:nvSpPr>
          <p:cNvPr id="11" name="TextBox 10">
            <a:extLst>
              <a:ext uri="{FF2B5EF4-FFF2-40B4-BE49-F238E27FC236}">
                <a16:creationId xmlns:a16="http://schemas.microsoft.com/office/drawing/2014/main" id="{E0822748-DAEE-4AF4-90A6-0464749A2311}"/>
              </a:ext>
            </a:extLst>
          </p:cNvPr>
          <p:cNvSpPr txBox="1"/>
          <p:nvPr/>
        </p:nvSpPr>
        <p:spPr>
          <a:xfrm>
            <a:off x="467592" y="2133000"/>
            <a:ext cx="4571084" cy="427809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THERMOSIPHON SWH</a:t>
            </a:r>
          </a:p>
          <a:p>
            <a:pPr marL="269875" lvl="1"/>
            <a:r>
              <a:rPr lang="en-US" sz="1400" b="1" u="sng" dirty="0"/>
              <a:t>Bedienung</a:t>
            </a:r>
          </a:p>
          <a:p>
            <a:pPr marL="555625" lvl="1" indent="-285750">
              <a:buFont typeface="Calibri" panose="020F0502020204030204" pitchFamily="34" charset="0"/>
              <a:buChar char="‒"/>
            </a:pPr>
            <a:r>
              <a:rPr lang="en-US" sz="1400" dirty="0"/>
              <a:t>Natürliche Zirkulation (Warmwasserschichtung).</a:t>
            </a:r>
          </a:p>
          <a:p>
            <a:pPr marL="269875" lvl="1"/>
            <a:r>
              <a:rPr lang="en-US" sz="1400" b="1" u="sng" dirty="0"/>
              <a:t>Typische Anwendungen</a:t>
            </a:r>
          </a:p>
          <a:p>
            <a:pPr marL="555625" lvl="1" indent="-285750">
              <a:buFont typeface="Calibri" panose="020F0502020204030204" pitchFamily="34" charset="0"/>
              <a:buChar char="‒"/>
            </a:pPr>
            <a:r>
              <a:rPr lang="en-US" sz="1400" dirty="0"/>
              <a:t>Solare Warmwasserbereitung.</a:t>
            </a:r>
          </a:p>
          <a:p>
            <a:pPr marL="555625" lvl="1" indent="-285750">
              <a:buFont typeface="Calibri" panose="020F0502020204030204" pitchFamily="34" charset="0"/>
              <a:buChar char="‒"/>
            </a:pPr>
            <a:r>
              <a:rPr lang="en-US" sz="1400" dirty="0"/>
              <a:t>Wird in heißen und milden Klimazonen verwendet.</a:t>
            </a:r>
          </a:p>
          <a:p>
            <a:pPr marL="555625" lvl="1" indent="-285750">
              <a:buFont typeface="Calibri" panose="020F0502020204030204" pitchFamily="34" charset="0"/>
              <a:buChar char="‒"/>
            </a:pPr>
            <a:r>
              <a:rPr lang="en-US" sz="1400" dirty="0"/>
              <a:t>Direkter Einsatz oder Vorwärmsystem für Warmwasser.</a:t>
            </a:r>
          </a:p>
          <a:p>
            <a:pPr marL="269875" lvl="1"/>
            <a:r>
              <a:rPr lang="en-US" sz="1400" b="1" u="sng" dirty="0"/>
              <a:t>Vorteile</a:t>
            </a:r>
          </a:p>
          <a:p>
            <a:pPr marL="555625" lvl="1" indent="-285750">
              <a:buFont typeface="Calibri" panose="020F0502020204030204" pitchFamily="34" charset="0"/>
              <a:buChar char="‒"/>
            </a:pPr>
            <a:r>
              <a:rPr lang="en-US" sz="1400" dirty="0">
                <a:solidFill>
                  <a:prstClr val="black"/>
                </a:solidFill>
              </a:rPr>
              <a:t>Einfache Konstruktion, keine beweglichen Teile, einfache Installation und Wartung. Zuverlässig.</a:t>
            </a:r>
            <a:endParaRPr lang="en-US" sz="1400" b="1" dirty="0"/>
          </a:p>
          <a:p>
            <a:pPr marL="269875" lvl="1"/>
            <a:r>
              <a:rPr lang="en-US" sz="1400" b="1" u="sng" dirty="0"/>
              <a:t>Nachteile</a:t>
            </a:r>
          </a:p>
          <a:p>
            <a:pPr marL="555625" lvl="1" indent="-285750">
              <a:buFont typeface="Calibri" panose="020F0502020204030204" pitchFamily="34" charset="0"/>
              <a:buChar char="‒"/>
            </a:pPr>
            <a:r>
              <a:rPr lang="en-US" sz="1400" dirty="0">
                <a:solidFill>
                  <a:prstClr val="black"/>
                </a:solidFill>
              </a:rPr>
              <a:t>Der Tank muss über den Kollektoren liegen. Größere Modelle sind schwer. Wärmeverluste. Niedriger Schutz gegen sehr kaltes/heißes Wetter &amp; hartes Wasser.</a:t>
            </a:r>
          </a:p>
          <a:p>
            <a:pPr marL="269875" lvl="1"/>
            <a:r>
              <a:rPr lang="en-US" sz="1400" b="1" u="sng" dirty="0"/>
              <a:t>Varianten</a:t>
            </a:r>
          </a:p>
          <a:p>
            <a:pPr marL="555625" lvl="1" indent="-285750">
              <a:buFont typeface="Calibri" panose="020F0502020204030204" pitchFamily="34" charset="0"/>
              <a:buChar char="‒"/>
            </a:pPr>
            <a:r>
              <a:rPr lang="en-US" sz="1400" dirty="0">
                <a:solidFill>
                  <a:prstClr val="black"/>
                </a:solidFill>
              </a:rPr>
              <a:t>Druck/Nichtdruck, direkt/indirekt, mit elektrischer Heizung, Dach/Flachmontage, etc.</a:t>
            </a:r>
            <a:endParaRPr lang="en-US" sz="1400" u="sng" dirty="0"/>
          </a:p>
        </p:txBody>
      </p:sp>
      <p:sp>
        <p:nvSpPr>
          <p:cNvPr id="12" name="Rectangle 11">
            <a:extLst>
              <a:ext uri="{FF2B5EF4-FFF2-40B4-BE49-F238E27FC236}">
                <a16:creationId xmlns:a16="http://schemas.microsoft.com/office/drawing/2014/main" id="{6E821383-D85A-408E-8064-958C35617462}"/>
              </a:ext>
            </a:extLst>
          </p:cNvPr>
          <p:cNvSpPr/>
          <p:nvPr/>
        </p:nvSpPr>
        <p:spPr>
          <a:xfrm>
            <a:off x="7568007" y="162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9982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52DAB9-691D-4DC6-AA75-952F34731445}"/>
              </a:ext>
            </a:extLst>
          </p:cNvPr>
          <p:cNvPicPr>
            <a:picLocks noChangeAspect="1"/>
          </p:cNvPicPr>
          <p:nvPr/>
        </p:nvPicPr>
        <p:blipFill>
          <a:blip r:embed="rId2"/>
          <a:stretch>
            <a:fillRect/>
          </a:stretch>
        </p:blipFill>
        <p:spPr>
          <a:xfrm>
            <a:off x="5292000" y="1413000"/>
            <a:ext cx="3616303" cy="4895725"/>
          </a:xfrm>
          <a:prstGeom prst="rect">
            <a:avLst/>
          </a:prstGeom>
        </p:spPr>
      </p:pic>
      <p:sp>
        <p:nvSpPr>
          <p:cNvPr id="10" name="Rectangle 9">
            <a:extLst>
              <a:ext uri="{FF2B5EF4-FFF2-40B4-BE49-F238E27FC236}">
                <a16:creationId xmlns:a16="http://schemas.microsoft.com/office/drawing/2014/main" id="{91343C66-467D-431C-A15D-09F50AF7FD50}"/>
              </a:ext>
            </a:extLst>
          </p:cNvPr>
          <p:cNvSpPr/>
          <p:nvPr/>
        </p:nvSpPr>
        <p:spPr>
          <a:xfrm>
            <a:off x="432916" y="1557000"/>
            <a:ext cx="4859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2" name="Title 1">
            <a:extLst>
              <a:ext uri="{FF2B5EF4-FFF2-40B4-BE49-F238E27FC236}">
                <a16:creationId xmlns:a16="http://schemas.microsoft.com/office/drawing/2014/main" id="{EE88FFF9-87B5-44EF-83A1-DEB9D599D811}"/>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11" name="TextBox 10">
            <a:extLst>
              <a:ext uri="{FF2B5EF4-FFF2-40B4-BE49-F238E27FC236}">
                <a16:creationId xmlns:a16="http://schemas.microsoft.com/office/drawing/2014/main" id="{86D0D7C6-D456-4695-979D-23453AD4DDE0}"/>
              </a:ext>
            </a:extLst>
          </p:cNvPr>
          <p:cNvSpPr txBox="1"/>
          <p:nvPr/>
        </p:nvSpPr>
        <p:spPr>
          <a:xfrm>
            <a:off x="467592" y="2133000"/>
            <a:ext cx="4896408"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AKTIVER SCHWUNG. DIREKT.</a:t>
            </a:r>
          </a:p>
          <a:p>
            <a:pPr marL="269875" lvl="1"/>
            <a:r>
              <a:rPr lang="en-US" sz="1400" b="1" u="sng" dirty="0"/>
              <a:t>Bedienung</a:t>
            </a:r>
          </a:p>
          <a:p>
            <a:pPr marL="555625" lvl="1" indent="-285750">
              <a:buFont typeface="Calibri" panose="020F0502020204030204" pitchFamily="34" charset="0"/>
              <a:buChar char="‒"/>
            </a:pPr>
            <a:r>
              <a:rPr lang="en-US" sz="1400" dirty="0"/>
              <a:t>Forcierte Wasserzirkulation zur direkten Beheizung.</a:t>
            </a:r>
          </a:p>
          <a:p>
            <a:pPr marL="269875" lvl="1"/>
            <a:r>
              <a:rPr lang="en-US" sz="1400" b="1" u="sng" dirty="0"/>
              <a:t>Typische Anwendungen</a:t>
            </a:r>
          </a:p>
          <a:p>
            <a:pPr marL="555625" lvl="1" indent="-285750">
              <a:buFont typeface="Calibri" panose="020F0502020204030204" pitchFamily="34" charset="0"/>
              <a:buChar char="‒"/>
            </a:pPr>
            <a:r>
              <a:rPr lang="en-US" sz="1400" dirty="0"/>
              <a:t>Solare Wassererwärmung. Sie eignet sich für klimatische Regionen, die nicht zum Gefrieren neigen.</a:t>
            </a:r>
            <a:endParaRPr lang="en-US" sz="1400" dirty="0">
              <a:solidFill>
                <a:prstClr val="black"/>
              </a:solidFill>
            </a:endParaRPr>
          </a:p>
          <a:p>
            <a:pPr marL="269875" lvl="1"/>
            <a:r>
              <a:rPr lang="en-US" sz="1400" b="1" u="sng" dirty="0"/>
              <a:t>Vorteile</a:t>
            </a:r>
          </a:p>
          <a:p>
            <a:pPr marL="555625" lvl="1" indent="-285750">
              <a:buFont typeface="Calibri" panose="020F0502020204030204" pitchFamily="34" charset="0"/>
              <a:buChar char="‒"/>
            </a:pPr>
            <a:r>
              <a:rPr lang="en-US" sz="1400" dirty="0">
                <a:solidFill>
                  <a:prstClr val="black"/>
                </a:solidFill>
              </a:rPr>
              <a:t>Immer noch ziemlich einfach, erschwinglich, effizient, kontrollierbar, leicht zu pflegen und ästhetisch.</a:t>
            </a:r>
          </a:p>
          <a:p>
            <a:pPr marL="269875" lvl="1"/>
            <a:r>
              <a:rPr lang="en-US" sz="1400" b="1" u="sng" dirty="0"/>
              <a:t>Nachteile</a:t>
            </a:r>
          </a:p>
          <a:p>
            <a:pPr marL="555625" lvl="1" indent="-285750">
              <a:buFont typeface="Calibri" panose="020F0502020204030204" pitchFamily="34" charset="0"/>
              <a:buChar char="‒"/>
            </a:pPr>
            <a:r>
              <a:rPr lang="en-US" sz="1400" dirty="0">
                <a:solidFill>
                  <a:prstClr val="black"/>
                </a:solidFill>
              </a:rPr>
              <a:t>Nicht verwendbar bei Frostwetter oder Stagnation (Überhitzung). Harte Wässer können die Sammelrohre verstopfen und/oder chemisch angreifen. Schwierige Handhabung bei gleichzeitiger Nutzung.</a:t>
            </a:r>
          </a:p>
          <a:p>
            <a:pPr marL="269875" lvl="1"/>
            <a:r>
              <a:rPr lang="en-US" sz="1400" b="1" u="sng" dirty="0"/>
              <a:t>Varianten</a:t>
            </a:r>
          </a:p>
          <a:p>
            <a:pPr marL="555625" lvl="1" indent="-285750">
              <a:buFont typeface="Calibri" panose="020F0502020204030204" pitchFamily="34" charset="0"/>
              <a:buChar char="‒"/>
            </a:pPr>
            <a:r>
              <a:rPr lang="en-US" sz="1400" dirty="0"/>
              <a:t>Dach/Flachmontage, mit elektrischem Booster, ein oder zwei Tanks, Flach-/Evakuierungsröhrenkollektoren, etc.</a:t>
            </a:r>
          </a:p>
        </p:txBody>
      </p:sp>
      <p:sp>
        <p:nvSpPr>
          <p:cNvPr id="14" name="Rectangle 13">
            <a:extLst>
              <a:ext uri="{FF2B5EF4-FFF2-40B4-BE49-F238E27FC236}">
                <a16:creationId xmlns:a16="http://schemas.microsoft.com/office/drawing/2014/main" id="{94FF6096-071A-4C2F-9449-A97E83AF6955}"/>
              </a:ext>
            </a:extLst>
          </p:cNvPr>
          <p:cNvSpPr/>
          <p:nvPr/>
        </p:nvSpPr>
        <p:spPr>
          <a:xfrm>
            <a:off x="4572000" y="21690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96194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37B5-491F-477D-BA98-02D36AD08E47}"/>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0A18229A-D66A-496C-BFA1-901C366089F2}"/>
              </a:ext>
            </a:extLst>
          </p:cNvPr>
          <p:cNvSpPr/>
          <p:nvPr/>
        </p:nvSpPr>
        <p:spPr>
          <a:xfrm>
            <a:off x="432916" y="1557000"/>
            <a:ext cx="7667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659B1091-1605-43B2-AB37-10F7A74DFA6D}"/>
              </a:ext>
            </a:extLst>
          </p:cNvPr>
          <p:cNvSpPr txBox="1"/>
          <p:nvPr/>
        </p:nvSpPr>
        <p:spPr>
          <a:xfrm>
            <a:off x="349947" y="2205127"/>
            <a:ext cx="3632827" cy="3539430"/>
          </a:xfrm>
          <a:prstGeom prst="rect">
            <a:avLst/>
          </a:prstGeom>
          <a:noFill/>
        </p:spPr>
        <p:txBody>
          <a:bodyPr wrap="square" rtlCol="0">
            <a:spAutoFit/>
          </a:bodyPr>
          <a:lstStyle/>
          <a:p>
            <a:pPr marL="269875" lvl="1"/>
            <a:r>
              <a:rPr lang="en-US" sz="1400" b="1" u="sng" dirty="0"/>
              <a:t>Bedienung</a:t>
            </a:r>
          </a:p>
          <a:p>
            <a:pPr marL="447675" lvl="1" indent="-285750">
              <a:buFont typeface="Calibri" panose="020F0502020204030204" pitchFamily="34" charset="0"/>
              <a:buChar char="‒"/>
            </a:pPr>
            <a:r>
              <a:rPr lang="en-US" sz="1400" b="1" dirty="0"/>
              <a:t>Pumpe läuft nicht</a:t>
            </a:r>
            <a:r>
              <a:rPr lang="en-US" sz="1400" dirty="0"/>
              <a:t>. Die gesamte Flüssigkeit befindet sich im Gebäude und die Solarpaneele sind leer. Der Rücklaufbehälter hält die Flüssigkeit so, dass der Restfüllstand über der Pumpe liegt. </a:t>
            </a:r>
          </a:p>
          <a:p>
            <a:pPr marL="447675" lvl="1" indent="-285750">
              <a:buFont typeface="Calibri" panose="020F0502020204030204" pitchFamily="34" charset="0"/>
              <a:buChar char="‒"/>
            </a:pPr>
            <a:r>
              <a:rPr lang="en-US" sz="1400" b="1" dirty="0"/>
              <a:t>Pumpe läuft</a:t>
            </a:r>
            <a:r>
              <a:rPr lang="en-US" sz="1400" dirty="0"/>
              <a:t>. Wenn es Wärme zu sammeln gibt, startet der Solarregler die Pumpe, die Wasser (oder Glykol) nach oben und über den Kreislauf schiebt. Das Niveau im Rücklaufgefäß wird so weit abgesenkt, bis die Flüssigkeit die gesamte darüber liegende Rohrleitung gefüllt hat. Sie schaltet sich nachts oder bei jedem Erreichen des Temperaturziels ab.</a:t>
            </a:r>
          </a:p>
        </p:txBody>
      </p:sp>
      <p:sp>
        <p:nvSpPr>
          <p:cNvPr id="8" name="Rectangle 7">
            <a:extLst>
              <a:ext uri="{FF2B5EF4-FFF2-40B4-BE49-F238E27FC236}">
                <a16:creationId xmlns:a16="http://schemas.microsoft.com/office/drawing/2014/main" id="{66AA1FF0-DA03-489E-96A2-1A1EADD6643C}"/>
              </a:ext>
            </a:extLst>
          </p:cNvPr>
          <p:cNvSpPr/>
          <p:nvPr/>
        </p:nvSpPr>
        <p:spPr>
          <a:xfrm>
            <a:off x="4284000" y="2061000"/>
            <a:ext cx="4222053" cy="338554"/>
          </a:xfrm>
          <a:prstGeom prst="rect">
            <a:avLst/>
          </a:prstGeom>
        </p:spPr>
        <p:txBody>
          <a:bodyPr wrap="none">
            <a:spAutoFit/>
          </a:bodyPr>
          <a:lstStyle/>
          <a:p>
            <a:pPr marL="285750" lvl="0" indent="-285750">
              <a:buFont typeface="Wingdings" panose="05000000000000000000" pitchFamily="2" charset="2"/>
              <a:buChar char="§"/>
            </a:pPr>
            <a:r>
              <a:rPr lang="en-US" sz="1600" b="1" dirty="0">
                <a:solidFill>
                  <a:prstClr val="black"/>
                </a:solidFill>
              </a:rPr>
              <a:t>AKTIVER SCHWUNG. INDIREKTABLAUFSYSTEM</a:t>
            </a:r>
          </a:p>
        </p:txBody>
      </p:sp>
      <p:sp>
        <p:nvSpPr>
          <p:cNvPr id="9" name="Rectangle 8">
            <a:extLst>
              <a:ext uri="{FF2B5EF4-FFF2-40B4-BE49-F238E27FC236}">
                <a16:creationId xmlns:a16="http://schemas.microsoft.com/office/drawing/2014/main" id="{F274D933-3289-4361-9430-0D09E06B9051}"/>
              </a:ext>
            </a:extLst>
          </p:cNvPr>
          <p:cNvSpPr/>
          <p:nvPr/>
        </p:nvSpPr>
        <p:spPr>
          <a:xfrm>
            <a:off x="3993501" y="5013000"/>
            <a:ext cx="4800551" cy="1169551"/>
          </a:xfrm>
          <a:prstGeom prst="rect">
            <a:avLst/>
          </a:prstGeom>
        </p:spPr>
        <p:txBody>
          <a:bodyPr wrap="square">
            <a:spAutoFit/>
          </a:bodyPr>
          <a:lstStyle/>
          <a:p>
            <a:pPr marL="285750" indent="-285750">
              <a:buFont typeface="Calibri" panose="020F0502020204030204" pitchFamily="34" charset="0"/>
              <a:buChar char="‒"/>
            </a:pPr>
            <a:r>
              <a:rPr lang="en-US" sz="1400" dirty="0"/>
              <a:t>Wenn die Pumpe abschaltet, fließt die Flüssigkeit unter der Schwerkraft rückwärts am Solarpanel herunter, bis beide Seiten wieder den ruhenden Füllstand erreichen. Diese Anordnung </a:t>
            </a:r>
            <a:r>
              <a:rPr lang="en-US" sz="1400" b="1" dirty="0"/>
              <a:t>schützt</a:t>
            </a:r>
            <a:r>
              <a:rPr lang="en-US" sz="1400" dirty="0"/>
              <a:t> das SWH vor dem Einfrieren im Winter und vor Übertemperaturen (Stagnationsgefahr) im Sommer.</a:t>
            </a:r>
          </a:p>
        </p:txBody>
      </p:sp>
      <p:pic>
        <p:nvPicPr>
          <p:cNvPr id="10" name="Picture 9">
            <a:extLst>
              <a:ext uri="{FF2B5EF4-FFF2-40B4-BE49-F238E27FC236}">
                <a16:creationId xmlns:a16="http://schemas.microsoft.com/office/drawing/2014/main" id="{2E246E43-1F5F-4EB8-B8D0-C5DAC14B496D}"/>
              </a:ext>
            </a:extLst>
          </p:cNvPr>
          <p:cNvPicPr>
            <a:picLocks noChangeAspect="1"/>
          </p:cNvPicPr>
          <p:nvPr/>
        </p:nvPicPr>
        <p:blipFill>
          <a:blip r:embed="rId2"/>
          <a:stretch>
            <a:fillRect/>
          </a:stretch>
        </p:blipFill>
        <p:spPr>
          <a:xfrm>
            <a:off x="4073865" y="2426714"/>
            <a:ext cx="4720188" cy="2514286"/>
          </a:xfrm>
          <a:prstGeom prst="rect">
            <a:avLst/>
          </a:prstGeom>
          <a:ln>
            <a:solidFill>
              <a:schemeClr val="tx1"/>
            </a:solidFill>
          </a:ln>
        </p:spPr>
      </p:pic>
    </p:spTree>
    <p:extLst>
      <p:ext uri="{BB962C8B-B14F-4D97-AF65-F5344CB8AC3E}">
        <p14:creationId xmlns:p14="http://schemas.microsoft.com/office/powerpoint/2010/main" val="301118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D136-FEB3-4B54-BAD1-9218F768ADE8}"/>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AE5CFE01-070E-4E9B-AE89-970541118A03}"/>
              </a:ext>
            </a:extLst>
          </p:cNvPr>
          <p:cNvSpPr/>
          <p:nvPr/>
        </p:nvSpPr>
        <p:spPr>
          <a:xfrm>
            <a:off x="432916" y="1557000"/>
            <a:ext cx="4643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9C105013-9618-4419-83AB-FA00813AC32C}"/>
              </a:ext>
            </a:extLst>
          </p:cNvPr>
          <p:cNvSpPr txBox="1"/>
          <p:nvPr/>
        </p:nvSpPr>
        <p:spPr>
          <a:xfrm>
            <a:off x="467592" y="2133000"/>
            <a:ext cx="4536408" cy="397031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AKTIVER SCHWUNG. </a:t>
            </a:r>
            <a:r>
              <a:rPr lang="en-US" sz="1400" b="1" dirty="0">
                <a:solidFill>
                  <a:prstClr val="black"/>
                </a:solidFill>
              </a:rPr>
              <a:t>INDIREKTABLAUFSYSTEM</a:t>
            </a:r>
            <a:endParaRPr lang="en-US" sz="1400" b="1" dirty="0"/>
          </a:p>
          <a:p>
            <a:pPr marL="269875" lvl="1"/>
            <a:r>
              <a:rPr lang="en-US" sz="1400" b="1" u="sng" dirty="0"/>
              <a:t>Typische Anwendungen</a:t>
            </a:r>
          </a:p>
          <a:p>
            <a:pPr marL="555625" lvl="1" indent="-285750">
              <a:buFont typeface="Calibri" panose="020F0502020204030204" pitchFamily="34" charset="0"/>
              <a:buChar char="‒"/>
            </a:pPr>
            <a:r>
              <a:rPr lang="en-US" sz="1400" dirty="0"/>
              <a:t>Solare Warmwasserbereitung.</a:t>
            </a:r>
          </a:p>
          <a:p>
            <a:pPr marL="555625" lvl="1" indent="-285750">
              <a:buFont typeface="Calibri" panose="020F0502020204030204" pitchFamily="34" charset="0"/>
              <a:buChar char="‒"/>
            </a:pPr>
            <a:r>
              <a:rPr lang="en-US" sz="1400" dirty="0"/>
              <a:t>Kombianlagen: SWH + Raum/(Pool) Heizung.</a:t>
            </a:r>
          </a:p>
          <a:p>
            <a:pPr marL="555625" lvl="1" indent="-285750">
              <a:buFont typeface="Calibri" panose="020F0502020204030204" pitchFamily="34" charset="0"/>
              <a:buChar char="‒"/>
            </a:pPr>
            <a:r>
              <a:rPr lang="en-US" sz="1400" dirty="0"/>
              <a:t>Es ist für kontinentales Klima (w/z) geeignet.</a:t>
            </a:r>
            <a:endParaRPr lang="en-US" sz="1400" dirty="0">
              <a:solidFill>
                <a:prstClr val="black"/>
              </a:solidFill>
            </a:endParaRPr>
          </a:p>
          <a:p>
            <a:pPr marL="269875" lvl="1"/>
            <a:r>
              <a:rPr lang="en-US" sz="1400" b="1" u="sng" dirty="0"/>
              <a:t>Vorteile</a:t>
            </a:r>
          </a:p>
          <a:p>
            <a:pPr marL="555625" lvl="1" indent="-285750">
              <a:buFont typeface="Calibri" panose="020F0502020204030204" pitchFamily="34" charset="0"/>
              <a:buChar char="‒"/>
            </a:pPr>
            <a:r>
              <a:rPr lang="en-US" sz="1400" dirty="0"/>
              <a:t>Niederdruck (sicherer und einfacher). Sie ist einfach zu warten. Es ist vielseitig einsetzbar und bietet Schutz vor Frost und hohen Temperaturen/Drücken bei Stagnation.</a:t>
            </a:r>
          </a:p>
          <a:p>
            <a:pPr marL="269875" lvl="1"/>
            <a:r>
              <a:rPr lang="en-US" sz="1400" b="1" u="sng" dirty="0"/>
              <a:t>Nachteile</a:t>
            </a:r>
          </a:p>
          <a:p>
            <a:pPr marL="555625" lvl="1" indent="-285750">
              <a:buFont typeface="Calibri" panose="020F0502020204030204" pitchFamily="34" charset="0"/>
              <a:buChar char="‒"/>
            </a:pPr>
            <a:r>
              <a:rPr lang="en-US" sz="1400" dirty="0">
                <a:solidFill>
                  <a:prstClr val="black"/>
                </a:solidFill>
              </a:rPr>
              <a:t>Pumpe größer. Es hat starre Anforderungen an die Rohrleitungen: Neigung der Kollektoren zur Erleichterung der Entwässerung, Höhe der Pumpe, Größe der Rohre usw.</a:t>
            </a:r>
          </a:p>
          <a:p>
            <a:pPr marL="269875" lvl="1"/>
            <a:r>
              <a:rPr lang="en-US" sz="1400" b="1" u="sng" dirty="0"/>
              <a:t>Varianten</a:t>
            </a:r>
          </a:p>
          <a:p>
            <a:pPr marL="555625" lvl="1" indent="-285750">
              <a:buFont typeface="Calibri" panose="020F0502020204030204" pitchFamily="34" charset="0"/>
              <a:buChar char="‒"/>
            </a:pPr>
            <a:r>
              <a:rPr lang="en-US" sz="1400" dirty="0"/>
              <a:t>Drain-Back-Behälter mit oder ohne Wärmetauscher, Wasser/Glykol, etc.</a:t>
            </a:r>
          </a:p>
        </p:txBody>
      </p:sp>
      <p:pic>
        <p:nvPicPr>
          <p:cNvPr id="7" name="Picture 6">
            <a:extLst>
              <a:ext uri="{FF2B5EF4-FFF2-40B4-BE49-F238E27FC236}">
                <a16:creationId xmlns:a16="http://schemas.microsoft.com/office/drawing/2014/main" id="{4B8FE931-1390-4BE9-BE14-CDF9A5E1B335}"/>
              </a:ext>
            </a:extLst>
          </p:cNvPr>
          <p:cNvPicPr>
            <a:picLocks noChangeAspect="1"/>
          </p:cNvPicPr>
          <p:nvPr/>
        </p:nvPicPr>
        <p:blipFill>
          <a:blip r:embed="rId2"/>
          <a:stretch>
            <a:fillRect/>
          </a:stretch>
        </p:blipFill>
        <p:spPr>
          <a:xfrm>
            <a:off x="4976007" y="1610338"/>
            <a:ext cx="4032000" cy="4675354"/>
          </a:xfrm>
          <a:prstGeom prst="rect">
            <a:avLst/>
          </a:prstGeom>
        </p:spPr>
      </p:pic>
      <p:sp>
        <p:nvSpPr>
          <p:cNvPr id="6" name="Rectangle 5">
            <a:extLst>
              <a:ext uri="{FF2B5EF4-FFF2-40B4-BE49-F238E27FC236}">
                <a16:creationId xmlns:a16="http://schemas.microsoft.com/office/drawing/2014/main" id="{038A3CF6-3AC8-4D7D-A064-5B2C82D7A1E1}"/>
              </a:ext>
            </a:extLst>
          </p:cNvPr>
          <p:cNvSpPr/>
          <p:nvPr/>
        </p:nvSpPr>
        <p:spPr>
          <a:xfrm rot="16200000">
            <a:off x="8125277" y="541972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078903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B6C5-D477-4293-B3E6-CE1614838B2D}"/>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3" name="Rectangle 2">
            <a:extLst>
              <a:ext uri="{FF2B5EF4-FFF2-40B4-BE49-F238E27FC236}">
                <a16:creationId xmlns:a16="http://schemas.microsoft.com/office/drawing/2014/main" id="{4AF7FADD-524A-4612-934F-659E39A403DB}"/>
              </a:ext>
            </a:extLst>
          </p:cNvPr>
          <p:cNvSpPr/>
          <p:nvPr/>
        </p:nvSpPr>
        <p:spPr>
          <a:xfrm>
            <a:off x="432916" y="1557000"/>
            <a:ext cx="4139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4" name="TextBox 3">
            <a:extLst>
              <a:ext uri="{FF2B5EF4-FFF2-40B4-BE49-F238E27FC236}">
                <a16:creationId xmlns:a16="http://schemas.microsoft.com/office/drawing/2014/main" id="{24270C46-3F42-41C8-BEDE-61A128BEC09C}"/>
              </a:ext>
            </a:extLst>
          </p:cNvPr>
          <p:cNvSpPr txBox="1"/>
          <p:nvPr/>
        </p:nvSpPr>
        <p:spPr>
          <a:xfrm>
            <a:off x="349947" y="2277127"/>
            <a:ext cx="3790053" cy="3539430"/>
          </a:xfrm>
          <a:prstGeom prst="rect">
            <a:avLst/>
          </a:prstGeom>
          <a:noFill/>
        </p:spPr>
        <p:txBody>
          <a:bodyPr wrap="square" rtlCol="0">
            <a:spAutoFit/>
          </a:bodyPr>
          <a:lstStyle/>
          <a:p>
            <a:pPr marL="269875" lvl="1"/>
            <a:r>
              <a:rPr lang="en-US" sz="1400" b="1" u="sng" dirty="0"/>
              <a:t>Bedienung</a:t>
            </a:r>
          </a:p>
          <a:p>
            <a:pPr marL="285750" indent="-285750">
              <a:buFont typeface="Calibri" panose="020F0502020204030204" pitchFamily="34" charset="0"/>
              <a:buChar char="‒"/>
            </a:pPr>
            <a:r>
              <a:rPr lang="en-US" sz="1400" b="1" dirty="0"/>
              <a:t>Regelmäßiges Laufen</a:t>
            </a:r>
            <a:r>
              <a:rPr lang="en-US" sz="1400" dirty="0"/>
              <a:t>. Der Solarkreislauf ist jederzeit vollständig mit Flüssigkeit gefüllt, auch bei eisiger Witterung und in Zeiten der Stagnation. Um Rohrbrüche im Solarmodul zu verhindern, ist der Kreislauf mit Frostschutzmittel gefüllt (ca. 40 Gew.-% Propylenglykol schützt die Solarmodule bis zu -20C). </a:t>
            </a:r>
          </a:p>
          <a:p>
            <a:pPr marL="285750" indent="-285750">
              <a:buFont typeface="Calibri" panose="020F0502020204030204" pitchFamily="34" charset="0"/>
              <a:buChar char="‒"/>
            </a:pPr>
            <a:r>
              <a:rPr lang="en-US" sz="1400" dirty="0"/>
              <a:t>Das Volumen der Solarflüssigkeit ändert sich bei Temperaturänderungen, dehnt sich bei Erwärmung aus und zieht sich bei Abkühlung zusammen. Um solche Volumenänderungen und moderate Drucksprünge zu ermöglichen, wird ein Ausdehnungsgefäß in die Anlage eingebaut. </a:t>
            </a:r>
          </a:p>
        </p:txBody>
      </p:sp>
      <p:pic>
        <p:nvPicPr>
          <p:cNvPr id="5" name="Picture 4">
            <a:extLst>
              <a:ext uri="{FF2B5EF4-FFF2-40B4-BE49-F238E27FC236}">
                <a16:creationId xmlns:a16="http://schemas.microsoft.com/office/drawing/2014/main" id="{9F543418-942C-405B-958C-09A125ED168A}"/>
              </a:ext>
            </a:extLst>
          </p:cNvPr>
          <p:cNvPicPr>
            <a:picLocks noChangeAspect="1"/>
          </p:cNvPicPr>
          <p:nvPr/>
        </p:nvPicPr>
        <p:blipFill>
          <a:blip r:embed="rId2"/>
          <a:stretch>
            <a:fillRect/>
          </a:stretch>
        </p:blipFill>
        <p:spPr>
          <a:xfrm>
            <a:off x="4232148" y="2183554"/>
            <a:ext cx="4561905" cy="2571429"/>
          </a:xfrm>
          <a:prstGeom prst="rect">
            <a:avLst/>
          </a:prstGeom>
          <a:ln>
            <a:solidFill>
              <a:schemeClr val="tx1"/>
            </a:solidFill>
          </a:ln>
        </p:spPr>
      </p:pic>
      <p:sp>
        <p:nvSpPr>
          <p:cNvPr id="6" name="Rectangle 5">
            <a:extLst>
              <a:ext uri="{FF2B5EF4-FFF2-40B4-BE49-F238E27FC236}">
                <a16:creationId xmlns:a16="http://schemas.microsoft.com/office/drawing/2014/main" id="{14A7EBA7-9CEC-4C53-BFB6-CF679060BEED}"/>
              </a:ext>
            </a:extLst>
          </p:cNvPr>
          <p:cNvSpPr/>
          <p:nvPr/>
        </p:nvSpPr>
        <p:spPr>
          <a:xfrm>
            <a:off x="4453947" y="1629000"/>
            <a:ext cx="4654053" cy="584775"/>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AKTIVER SCHWUNG. INDIREKT DRUCKBEAUFSCHLAGT (FROSTSCHUTZMITTEL)</a:t>
            </a:r>
          </a:p>
        </p:txBody>
      </p:sp>
      <p:sp>
        <p:nvSpPr>
          <p:cNvPr id="7" name="Rectangle 6">
            <a:extLst>
              <a:ext uri="{FF2B5EF4-FFF2-40B4-BE49-F238E27FC236}">
                <a16:creationId xmlns:a16="http://schemas.microsoft.com/office/drawing/2014/main" id="{3D19D33B-D400-4BB0-B8B5-6E3B741F0159}"/>
              </a:ext>
            </a:extLst>
          </p:cNvPr>
          <p:cNvSpPr/>
          <p:nvPr/>
        </p:nvSpPr>
        <p:spPr>
          <a:xfrm>
            <a:off x="4019449" y="4800786"/>
            <a:ext cx="4828694" cy="1600438"/>
          </a:xfrm>
          <a:prstGeom prst="rect">
            <a:avLst/>
          </a:prstGeom>
        </p:spPr>
        <p:txBody>
          <a:bodyPr wrap="square">
            <a:spAutoFit/>
          </a:bodyPr>
          <a:lstStyle/>
          <a:p>
            <a:pPr marL="285750" indent="-285750">
              <a:buFont typeface="Calibri" panose="020F0502020204030204" pitchFamily="34" charset="0"/>
              <a:buChar char="‒"/>
            </a:pPr>
            <a:r>
              <a:rPr lang="en-US" sz="1400" b="1" dirty="0"/>
              <a:t>Nicht laufen und stagnieren. </a:t>
            </a:r>
            <a:r>
              <a:rPr lang="en-US" sz="1400" dirty="0"/>
              <a:t>Die Temperatur im Panel ist hoch genug, um die Solarflüssigkeit zu kochen. Bei der Umwandlung von Flüssigkeit in Dampf findet eine massive Volumen- und Druckänderung statt. Das System kann diese Situationen bewältigen, einschließlich einiger zusätzlicher Komponenten zur Ableitung von überschüssiger Wärme (Heizkörper usw.) und Steuerung.</a:t>
            </a:r>
          </a:p>
        </p:txBody>
      </p:sp>
    </p:spTree>
    <p:extLst>
      <p:ext uri="{BB962C8B-B14F-4D97-AF65-F5344CB8AC3E}">
        <p14:creationId xmlns:p14="http://schemas.microsoft.com/office/powerpoint/2010/main" val="371112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3CC9-B6A4-4C44-9C96-8033F103F748}"/>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127BC13F-D583-4A6B-9DCE-21682FDA1C99}"/>
              </a:ext>
            </a:extLst>
          </p:cNvPr>
          <p:cNvSpPr/>
          <p:nvPr/>
        </p:nvSpPr>
        <p:spPr>
          <a:xfrm>
            <a:off x="432916" y="1557000"/>
            <a:ext cx="4643084"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D5DC4CED-6D26-4068-9525-AEACC5A09A4D}"/>
              </a:ext>
            </a:extLst>
          </p:cNvPr>
          <p:cNvSpPr txBox="1"/>
          <p:nvPr/>
        </p:nvSpPr>
        <p:spPr>
          <a:xfrm>
            <a:off x="467592" y="2133000"/>
            <a:ext cx="4536408" cy="397031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AKTIVER SCHWUNG. </a:t>
            </a:r>
            <a:r>
              <a:rPr lang="en-US" sz="1400" b="1" dirty="0">
                <a:solidFill>
                  <a:prstClr val="black"/>
                </a:solidFill>
              </a:rPr>
              <a:t>INDIREKTES DRUCKSYSTEM</a:t>
            </a:r>
            <a:endParaRPr lang="en-US" sz="1400" b="1" dirty="0"/>
          </a:p>
          <a:p>
            <a:pPr marL="269875" lvl="1"/>
            <a:r>
              <a:rPr lang="en-US" sz="1400" b="1" u="sng" dirty="0"/>
              <a:t>Typische Anwendungen</a:t>
            </a:r>
          </a:p>
          <a:p>
            <a:pPr marL="555625" lvl="1" indent="-285750">
              <a:buFont typeface="Calibri" panose="020F0502020204030204" pitchFamily="34" charset="0"/>
              <a:buChar char="‒"/>
            </a:pPr>
            <a:r>
              <a:rPr lang="en-US" sz="1400" dirty="0"/>
              <a:t>Solare Warmwasserbereitung.</a:t>
            </a:r>
          </a:p>
          <a:p>
            <a:pPr marL="555625" lvl="1" indent="-285750">
              <a:buFont typeface="Calibri" panose="020F0502020204030204" pitchFamily="34" charset="0"/>
              <a:buChar char="‒"/>
            </a:pPr>
            <a:r>
              <a:rPr lang="en-US" sz="1400" dirty="0"/>
              <a:t>Kombianlagen: SWH + Raum/Pool) Die Heizung.</a:t>
            </a:r>
          </a:p>
          <a:p>
            <a:pPr marL="555625" lvl="1" indent="-285750">
              <a:buFont typeface="Calibri" panose="020F0502020204030204" pitchFamily="34" charset="0"/>
              <a:buChar char="‒"/>
            </a:pPr>
            <a:r>
              <a:rPr lang="en-US" sz="1400" dirty="0"/>
              <a:t>Die am meisten verwendeten in kontinentalen Klimazonen (h/c).</a:t>
            </a:r>
            <a:endParaRPr lang="en-US" sz="1400" dirty="0">
              <a:solidFill>
                <a:prstClr val="black"/>
              </a:solidFill>
            </a:endParaRPr>
          </a:p>
          <a:p>
            <a:pPr marL="269875" lvl="1"/>
            <a:r>
              <a:rPr lang="en-US" sz="1400" b="1" u="sng" dirty="0"/>
              <a:t>Vorteile</a:t>
            </a:r>
          </a:p>
          <a:p>
            <a:pPr marL="555625" lvl="1" indent="-285750">
              <a:buFont typeface="Calibri" panose="020F0502020204030204" pitchFamily="34" charset="0"/>
              <a:buChar char="‒"/>
            </a:pPr>
            <a:r>
              <a:rPr lang="en-US" sz="1400" dirty="0"/>
              <a:t>Anwendbar auf ein breiteres Spektrum von Situationen, bietet mehr Schutz, mehr Leistung (Kollektorfläche) und bessere Kontrolle.</a:t>
            </a:r>
          </a:p>
          <a:p>
            <a:pPr marL="269875" lvl="1"/>
            <a:r>
              <a:rPr lang="en-US" sz="1400" b="1" u="sng" dirty="0"/>
              <a:t>Nachteile</a:t>
            </a:r>
          </a:p>
          <a:p>
            <a:pPr marL="555625" lvl="1" indent="-285750">
              <a:buFont typeface="Calibri" panose="020F0502020204030204" pitchFamily="34" charset="0"/>
              <a:buChar char="‒"/>
            </a:pPr>
            <a:r>
              <a:rPr lang="en-US" sz="1400" dirty="0">
                <a:solidFill>
                  <a:prstClr val="black"/>
                </a:solidFill>
              </a:rPr>
              <a:t>Teurere Komponenten, anspruchsvollere Provisionen und Service. Wärmeaustauscher machen dann weniger effizient. Arbeiten unter hohem Druck kann riskant sein.</a:t>
            </a:r>
          </a:p>
          <a:p>
            <a:pPr marL="269875" lvl="1"/>
            <a:r>
              <a:rPr lang="en-US" sz="1400" b="1" u="sng" dirty="0"/>
              <a:t>Varianten</a:t>
            </a:r>
          </a:p>
          <a:p>
            <a:pPr marL="555625" lvl="1" indent="-285750">
              <a:buFont typeface="Calibri" panose="020F0502020204030204" pitchFamily="34" charset="0"/>
              <a:buChar char="‒"/>
            </a:pPr>
            <a:r>
              <a:rPr lang="en-US" sz="1400" dirty="0"/>
              <a:t>Interne oder externe Wärmetauscher, ein oder zwei Tanks, Pufferspeicher für Kombianlagen, etc.</a:t>
            </a:r>
          </a:p>
        </p:txBody>
      </p:sp>
      <p:pic>
        <p:nvPicPr>
          <p:cNvPr id="7" name="Picture 6">
            <a:extLst>
              <a:ext uri="{FF2B5EF4-FFF2-40B4-BE49-F238E27FC236}">
                <a16:creationId xmlns:a16="http://schemas.microsoft.com/office/drawing/2014/main" id="{07AD1BE0-905B-4975-8966-7A9ACABF6CF1}"/>
              </a:ext>
            </a:extLst>
          </p:cNvPr>
          <p:cNvPicPr>
            <a:picLocks noChangeAspect="1"/>
          </p:cNvPicPr>
          <p:nvPr/>
        </p:nvPicPr>
        <p:blipFill>
          <a:blip r:embed="rId2"/>
          <a:stretch>
            <a:fillRect/>
          </a:stretch>
        </p:blipFill>
        <p:spPr>
          <a:xfrm>
            <a:off x="4881916" y="1700745"/>
            <a:ext cx="4080372" cy="4618890"/>
          </a:xfrm>
          <a:prstGeom prst="rect">
            <a:avLst/>
          </a:prstGeom>
        </p:spPr>
      </p:pic>
      <p:sp>
        <p:nvSpPr>
          <p:cNvPr id="8" name="Rectangle 7">
            <a:extLst>
              <a:ext uri="{FF2B5EF4-FFF2-40B4-BE49-F238E27FC236}">
                <a16:creationId xmlns:a16="http://schemas.microsoft.com/office/drawing/2014/main" id="{F4DF541B-6AEC-4E60-89D3-A886EC7CEE98}"/>
              </a:ext>
            </a:extLst>
          </p:cNvPr>
          <p:cNvSpPr/>
          <p:nvPr/>
        </p:nvSpPr>
        <p:spPr>
          <a:xfrm rot="16200000">
            <a:off x="4258723" y="397972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54982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D852-AFE3-446B-A6C3-D820C536750F}"/>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18744B8C-26FB-43C8-A920-6EF01BBA8427}"/>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C2D13753-DE3E-4A59-9697-711A510DF5CA}"/>
              </a:ext>
            </a:extLst>
          </p:cNvPr>
          <p:cNvSpPr txBox="1"/>
          <p:nvPr/>
        </p:nvSpPr>
        <p:spPr>
          <a:xfrm>
            <a:off x="468000" y="1980259"/>
            <a:ext cx="1656000" cy="353943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AKTIVER SCHWUNG. </a:t>
            </a:r>
            <a:r>
              <a:rPr lang="en-US" sz="1400" b="1" dirty="0">
                <a:solidFill>
                  <a:prstClr val="black"/>
                </a:solidFill>
              </a:rPr>
              <a:t>INDIREKTES DRUCKSYSTEM. </a:t>
            </a:r>
          </a:p>
          <a:p>
            <a:pPr marL="269875"/>
            <a:r>
              <a:rPr lang="en-US" sz="1400" dirty="0">
                <a:solidFill>
                  <a:prstClr val="black"/>
                </a:solidFill>
              </a:rPr>
              <a:t>Mit Frostschutz (Glykol), externem Wärmetauscher und mit Heat-Dump-Schleife zur Abführung von überschüssiger Wärme und Überhitzungsschutz.</a:t>
            </a:r>
            <a:endParaRPr lang="en-US" sz="1400" dirty="0"/>
          </a:p>
        </p:txBody>
      </p:sp>
      <p:pic>
        <p:nvPicPr>
          <p:cNvPr id="7" name="Picture 6">
            <a:extLst>
              <a:ext uri="{FF2B5EF4-FFF2-40B4-BE49-F238E27FC236}">
                <a16:creationId xmlns:a16="http://schemas.microsoft.com/office/drawing/2014/main" id="{69CE6290-3844-4CC1-A13C-A2ED917F9B74}"/>
              </a:ext>
            </a:extLst>
          </p:cNvPr>
          <p:cNvPicPr>
            <a:picLocks noChangeAspect="1"/>
          </p:cNvPicPr>
          <p:nvPr/>
        </p:nvPicPr>
        <p:blipFill>
          <a:blip r:embed="rId2"/>
          <a:stretch>
            <a:fillRect/>
          </a:stretch>
        </p:blipFill>
        <p:spPr>
          <a:xfrm>
            <a:off x="2040912" y="1845000"/>
            <a:ext cx="6707088" cy="4474929"/>
          </a:xfrm>
          <a:prstGeom prst="rect">
            <a:avLst/>
          </a:prstGeom>
        </p:spPr>
      </p:pic>
      <p:sp>
        <p:nvSpPr>
          <p:cNvPr id="8" name="Rectangle 7">
            <a:extLst>
              <a:ext uri="{FF2B5EF4-FFF2-40B4-BE49-F238E27FC236}">
                <a16:creationId xmlns:a16="http://schemas.microsoft.com/office/drawing/2014/main" id="{E339CC12-AADB-4A43-BB4B-E3CBF18B3C55}"/>
              </a:ext>
            </a:extLst>
          </p:cNvPr>
          <p:cNvSpPr/>
          <p:nvPr/>
        </p:nvSpPr>
        <p:spPr>
          <a:xfrm>
            <a:off x="2061331" y="188900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859889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F3E1-12D2-4925-BCBE-B120788B7DE1}"/>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ABD7503D-D2C4-46C4-B23D-202F8C30D1A6}"/>
              </a:ext>
            </a:extLst>
          </p:cNvPr>
          <p:cNvSpPr/>
          <p:nvPr/>
        </p:nvSpPr>
        <p:spPr>
          <a:xfrm>
            <a:off x="432916" y="1557000"/>
            <a:ext cx="1944000" cy="1477328"/>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Vielfalt</a:t>
            </a:r>
            <a:r>
              <a:rPr lang="en-US" b="1" dirty="0">
                <a:solidFill>
                  <a:prstClr val="black"/>
                </a:solidFill>
                <a:cs typeface="Arial" pitchFamily="34" charset="0"/>
              </a:rPr>
              <a:t> der in den </a:t>
            </a:r>
            <a:r>
              <a:rPr lang="en-US" b="1" dirty="0" err="1">
                <a:solidFill>
                  <a:prstClr val="black"/>
                </a:solidFill>
                <a:cs typeface="Arial" pitchFamily="34" charset="0"/>
              </a:rPr>
              <a:t>Häusern</a:t>
            </a:r>
            <a:r>
              <a:rPr lang="en-US" b="1" dirty="0">
                <a:solidFill>
                  <a:prstClr val="black"/>
                </a:solidFill>
                <a:cs typeface="Arial" pitchFamily="34" charset="0"/>
              </a:rPr>
              <a:t> </a:t>
            </a:r>
            <a:r>
              <a:rPr lang="en-US" b="1" dirty="0" err="1">
                <a:solidFill>
                  <a:prstClr val="black"/>
                </a:solidFill>
                <a:cs typeface="Arial" pitchFamily="34" charset="0"/>
              </a:rPr>
              <a:t>installierten</a:t>
            </a:r>
            <a:r>
              <a:rPr lang="en-US" b="1" dirty="0">
                <a:solidFill>
                  <a:prstClr val="black"/>
                </a:solidFill>
                <a:cs typeface="Arial" pitchFamily="34" charset="0"/>
              </a:rPr>
              <a:t> SWH-</a:t>
            </a:r>
            <a:r>
              <a:rPr lang="en-US" b="1" dirty="0" err="1">
                <a:solidFill>
                  <a:prstClr val="black"/>
                </a:solidFill>
                <a:cs typeface="Arial" pitchFamily="34" charset="0"/>
              </a:rPr>
              <a:t>Systeme</a:t>
            </a:r>
            <a:r>
              <a:rPr lang="en-US" b="1" dirty="0">
                <a:solidFill>
                  <a:prstClr val="black"/>
                </a:solidFill>
                <a:cs typeface="Arial" pitchFamily="34" charset="0"/>
              </a:rPr>
              <a:t>.</a:t>
            </a:r>
            <a:endParaRPr lang="en-US" b="1" dirty="0"/>
          </a:p>
        </p:txBody>
      </p:sp>
      <p:pic>
        <p:nvPicPr>
          <p:cNvPr id="5" name="Picture 4">
            <a:extLst>
              <a:ext uri="{FF2B5EF4-FFF2-40B4-BE49-F238E27FC236}">
                <a16:creationId xmlns:a16="http://schemas.microsoft.com/office/drawing/2014/main" id="{AE46BCEF-8593-4790-B1B5-D922B5A6B71D}"/>
              </a:ext>
            </a:extLst>
          </p:cNvPr>
          <p:cNvPicPr>
            <a:picLocks noChangeAspect="1"/>
          </p:cNvPicPr>
          <p:nvPr/>
        </p:nvPicPr>
        <p:blipFill>
          <a:blip r:embed="rId2"/>
          <a:stretch>
            <a:fillRect/>
          </a:stretch>
        </p:blipFill>
        <p:spPr>
          <a:xfrm>
            <a:off x="2478782" y="1450324"/>
            <a:ext cx="6413218" cy="4895725"/>
          </a:xfrm>
          <a:prstGeom prst="rect">
            <a:avLst/>
          </a:prstGeom>
        </p:spPr>
      </p:pic>
      <p:sp>
        <p:nvSpPr>
          <p:cNvPr id="6" name="TextBox 5">
            <a:extLst>
              <a:ext uri="{FF2B5EF4-FFF2-40B4-BE49-F238E27FC236}">
                <a16:creationId xmlns:a16="http://schemas.microsoft.com/office/drawing/2014/main" id="{BB0C8792-2FF2-43BE-B3B1-4F7693C12C2A}"/>
              </a:ext>
            </a:extLst>
          </p:cNvPr>
          <p:cNvSpPr txBox="1"/>
          <p:nvPr/>
        </p:nvSpPr>
        <p:spPr>
          <a:xfrm>
            <a:off x="468000" y="3034455"/>
            <a:ext cx="1944000" cy="3293209"/>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AKTIVER SCHWUNG. </a:t>
            </a:r>
            <a:r>
              <a:rPr lang="en-US" sz="1400" b="1" dirty="0">
                <a:solidFill>
                  <a:prstClr val="black"/>
                </a:solidFill>
              </a:rPr>
              <a:t>INDIREKT. </a:t>
            </a:r>
          </a:p>
          <a:p>
            <a:pPr marL="269875"/>
            <a:r>
              <a:rPr lang="en-US" sz="1400" dirty="0">
                <a:solidFill>
                  <a:prstClr val="black"/>
                </a:solidFill>
              </a:rPr>
              <a:t>Lösung für große Wohn- oder leichte Gewerbeflächen. Glykol, großes Solarfeld, atmosphärischer Solarspeicher und drei Druckspeicher </a:t>
            </a:r>
            <a:r>
              <a:rPr lang="en-US" sz="1400" dirty="0" err="1">
                <a:solidFill>
                  <a:prstClr val="black"/>
                </a:solidFill>
              </a:rPr>
              <a:t>für</a:t>
            </a:r>
            <a:r>
              <a:rPr lang="en-US" sz="1400" dirty="0">
                <a:solidFill>
                  <a:prstClr val="black"/>
                </a:solidFill>
              </a:rPr>
              <a:t> </a:t>
            </a:r>
            <a:r>
              <a:rPr lang="en-US" sz="1400" dirty="0" err="1">
                <a:solidFill>
                  <a:prstClr val="black"/>
                </a:solidFill>
              </a:rPr>
              <a:t>Warmwasserkreis-läufe</a:t>
            </a:r>
            <a:r>
              <a:rPr lang="en-US" sz="1400" dirty="0">
                <a:solidFill>
                  <a:prstClr val="black"/>
                </a:solidFill>
              </a:rPr>
              <a:t> mit Rezirkulation.</a:t>
            </a:r>
            <a:endParaRPr lang="en-US" sz="1400" dirty="0"/>
          </a:p>
        </p:txBody>
      </p:sp>
      <p:sp>
        <p:nvSpPr>
          <p:cNvPr id="7" name="Rectangle 6">
            <a:extLst>
              <a:ext uri="{FF2B5EF4-FFF2-40B4-BE49-F238E27FC236}">
                <a16:creationId xmlns:a16="http://schemas.microsoft.com/office/drawing/2014/main" id="{403369F9-7567-4952-8D52-1435F4C3ABA5}"/>
              </a:ext>
            </a:extLst>
          </p:cNvPr>
          <p:cNvSpPr/>
          <p:nvPr/>
        </p:nvSpPr>
        <p:spPr>
          <a:xfrm>
            <a:off x="7596000" y="503892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584131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B102-6FEF-43A7-8D7A-08B21176BFB8}"/>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57E3EDEC-61CD-4863-A22F-1E465A655654}"/>
              </a:ext>
            </a:extLst>
          </p:cNvPr>
          <p:cNvSpPr/>
          <p:nvPr/>
        </p:nvSpPr>
        <p:spPr>
          <a:xfrm>
            <a:off x="432915" y="1557000"/>
            <a:ext cx="5435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Kupferrohre und Fittings für die Solarthermie.</a:t>
            </a:r>
            <a:endParaRPr lang="en-US" b="1" dirty="0"/>
          </a:p>
        </p:txBody>
      </p:sp>
      <p:sp>
        <p:nvSpPr>
          <p:cNvPr id="3" name="TextBox 2">
            <a:extLst>
              <a:ext uri="{FF2B5EF4-FFF2-40B4-BE49-F238E27FC236}">
                <a16:creationId xmlns:a16="http://schemas.microsoft.com/office/drawing/2014/main" id="{C348267C-B228-4F20-A14A-F4A5995F20C5}"/>
              </a:ext>
            </a:extLst>
          </p:cNvPr>
          <p:cNvSpPr txBox="1"/>
          <p:nvPr/>
        </p:nvSpPr>
        <p:spPr>
          <a:xfrm>
            <a:off x="827999" y="1894325"/>
            <a:ext cx="4619581" cy="4093428"/>
          </a:xfrm>
          <a:prstGeom prst="rect">
            <a:avLst/>
          </a:prstGeom>
          <a:noFill/>
        </p:spPr>
        <p:txBody>
          <a:bodyPr wrap="square" rtlCol="0">
            <a:spAutoFit/>
          </a:bodyPr>
          <a:lstStyle/>
          <a:p>
            <a:pPr marL="285750" indent="-285750">
              <a:buFont typeface="Wingdings" panose="05000000000000000000" pitchFamily="2" charset="2"/>
              <a:buChar char="§"/>
            </a:pPr>
            <a:r>
              <a:rPr lang="en-US" sz="1300" dirty="0"/>
              <a:t>Kupfer ist ein ideales Rohrleitungsmaterial für den Primärkreislauf, da es den hohen Temperaturen, die das Betriebsmittel erreicht, perfekt gewachsen ist. Kupfer widersteht der Wasserkorrosion. Die Verwendung von Kupferrohren und Fittings vermeidet Korrosion durch unterschiedliche Metalle, die ebenfalls in Kontakt kommen.</a:t>
            </a:r>
          </a:p>
          <a:p>
            <a:pPr marL="285750" indent="-285750">
              <a:buFont typeface="Wingdings" panose="05000000000000000000" pitchFamily="2" charset="2"/>
              <a:buChar char="§"/>
            </a:pPr>
            <a:r>
              <a:rPr lang="en-US" sz="1300" b="1" dirty="0"/>
              <a:t>Dies sind weitere Vorteile der Verwendung von Kupfer:</a:t>
            </a:r>
            <a:endParaRPr lang="en-US" sz="1300" dirty="0"/>
          </a:p>
          <a:p>
            <a:pPr marL="628650" lvl="1" indent="-285750">
              <a:buFont typeface="Calibri" panose="020F0502020204030204" pitchFamily="34" charset="0"/>
              <a:buChar char="‒"/>
            </a:pPr>
            <a:r>
              <a:rPr lang="en-US" sz="1300" dirty="0"/>
              <a:t>Haltbarkeit. Beständig gegen viele Arten von Korrosion.</a:t>
            </a:r>
          </a:p>
          <a:p>
            <a:pPr marL="628650" lvl="1" indent="-285750">
              <a:buFont typeface="Calibri" panose="020F0502020204030204" pitchFamily="34" charset="0"/>
              <a:buChar char="‒"/>
            </a:pPr>
            <a:r>
              <a:rPr lang="en-US" sz="1300" dirty="0"/>
              <a:t>Gesund. Für die Trinkwasserversorgung.</a:t>
            </a:r>
          </a:p>
          <a:p>
            <a:pPr marL="628650" lvl="1" indent="-285750">
              <a:buFont typeface="Calibri" panose="020F0502020204030204" pitchFamily="34" charset="0"/>
              <a:buChar char="‒"/>
            </a:pPr>
            <a:r>
              <a:rPr lang="en-US" sz="1300" dirty="0"/>
              <a:t>Erhält die mechanischen Eigenschaften über einen weiten Temperaturbereich.</a:t>
            </a:r>
          </a:p>
          <a:p>
            <a:pPr marL="628650" lvl="1" indent="-285750">
              <a:buFont typeface="Calibri" panose="020F0502020204030204" pitchFamily="34" charset="0"/>
              <a:buChar char="‒"/>
            </a:pPr>
            <a:r>
              <a:rPr lang="en-US" sz="1300" dirty="0"/>
              <a:t>Leicht zu verarbeiten und zu installieren: Fugen, Biegen, Abdichtung.</a:t>
            </a:r>
          </a:p>
          <a:p>
            <a:pPr marL="628650" lvl="1" indent="-285750">
              <a:buFont typeface="Calibri" panose="020F0502020204030204" pitchFamily="34" charset="0"/>
              <a:buChar char="‒"/>
            </a:pPr>
            <a:r>
              <a:rPr lang="en-US" sz="1300" dirty="0"/>
              <a:t>Leicht zu recyceln. Keine Kupferabfälle.</a:t>
            </a:r>
          </a:p>
          <a:p>
            <a:pPr marL="628650" lvl="1" indent="-285750">
              <a:buFont typeface="Calibri" panose="020F0502020204030204" pitchFamily="34" charset="0"/>
              <a:buChar char="‒"/>
            </a:pPr>
            <a:r>
              <a:rPr lang="en-US" sz="1300" dirty="0"/>
              <a:t>Widersteht dem Durchgang durch abrasive scharfe Kanten.</a:t>
            </a:r>
          </a:p>
          <a:p>
            <a:pPr marL="628650" lvl="1" indent="-285750">
              <a:buFont typeface="Calibri" panose="020F0502020204030204" pitchFamily="34" charset="0"/>
              <a:buChar char="‒"/>
            </a:pPr>
            <a:r>
              <a:rPr lang="en-US" sz="1300" dirty="0"/>
              <a:t>Leicht, relativ.</a:t>
            </a:r>
          </a:p>
          <a:p>
            <a:pPr marL="628650" lvl="1" indent="-285750">
              <a:buFont typeface="Calibri" panose="020F0502020204030204" pitchFamily="34" charset="0"/>
              <a:buChar char="‒"/>
            </a:pPr>
            <a:r>
              <a:rPr lang="en-US" sz="1300" dirty="0"/>
              <a:t>Sofort verfügbar. Traditionelle Wasserleitungen.</a:t>
            </a:r>
          </a:p>
          <a:p>
            <a:pPr marL="628650" lvl="1" indent="-285750">
              <a:buFont typeface="Calibri" panose="020F0502020204030204" pitchFamily="34" charset="0"/>
              <a:buChar char="‒"/>
            </a:pPr>
            <a:r>
              <a:rPr lang="en-US" sz="1300" dirty="0"/>
              <a:t>Ermöglicht die einfache Änderung von Installationen.</a:t>
            </a:r>
          </a:p>
          <a:p>
            <a:pPr marL="285750" indent="-285750">
              <a:buFont typeface="Wingdings" panose="05000000000000000000" pitchFamily="2" charset="2"/>
              <a:buChar char="§"/>
            </a:pPr>
            <a:r>
              <a:rPr lang="en-US" sz="1300" dirty="0"/>
              <a:t>Nachteile: Die Kupferpreise sind inzwischen hoch.</a:t>
            </a:r>
          </a:p>
        </p:txBody>
      </p:sp>
      <p:sp>
        <p:nvSpPr>
          <p:cNvPr id="6" name="Rectangle 5">
            <a:extLst>
              <a:ext uri="{FF2B5EF4-FFF2-40B4-BE49-F238E27FC236}">
                <a16:creationId xmlns:a16="http://schemas.microsoft.com/office/drawing/2014/main" id="{3D6760A9-EDCC-472E-BFE5-2413BCF45FF1}"/>
              </a:ext>
            </a:extLst>
          </p:cNvPr>
          <p:cNvSpPr/>
          <p:nvPr/>
        </p:nvSpPr>
        <p:spPr>
          <a:xfrm>
            <a:off x="6588000" y="474026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pic>
        <p:nvPicPr>
          <p:cNvPr id="7" name="Picture 6">
            <a:extLst>
              <a:ext uri="{FF2B5EF4-FFF2-40B4-BE49-F238E27FC236}">
                <a16:creationId xmlns:a16="http://schemas.microsoft.com/office/drawing/2014/main" id="{FD8F9F46-4E2C-4A6A-B65D-AA1A3D5E86D7}"/>
              </a:ext>
            </a:extLst>
          </p:cNvPr>
          <p:cNvPicPr>
            <a:picLocks noChangeAspect="1"/>
          </p:cNvPicPr>
          <p:nvPr/>
        </p:nvPicPr>
        <p:blipFill>
          <a:blip r:embed="rId2"/>
          <a:stretch>
            <a:fillRect/>
          </a:stretch>
        </p:blipFill>
        <p:spPr>
          <a:xfrm>
            <a:off x="5364000" y="1629000"/>
            <a:ext cx="3660419" cy="4659425"/>
          </a:xfrm>
          <a:prstGeom prst="rect">
            <a:avLst/>
          </a:prstGeom>
        </p:spPr>
      </p:pic>
      <p:sp>
        <p:nvSpPr>
          <p:cNvPr id="8" name="Rectangle 7">
            <a:extLst>
              <a:ext uri="{FF2B5EF4-FFF2-40B4-BE49-F238E27FC236}">
                <a16:creationId xmlns:a16="http://schemas.microsoft.com/office/drawing/2014/main" id="{D265B917-B9CE-4CAA-B04C-CC2B2D0353E6}"/>
              </a:ext>
            </a:extLst>
          </p:cNvPr>
          <p:cNvSpPr/>
          <p:nvPr/>
        </p:nvSpPr>
        <p:spPr>
          <a:xfrm>
            <a:off x="6444000" y="1506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099013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10755-9E2B-4565-8AE8-7A50070B5526}"/>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FC9257C7-B20A-44E8-B594-E3E5FA51F518}"/>
              </a:ext>
            </a:extLst>
          </p:cNvPr>
          <p:cNvSpPr/>
          <p:nvPr/>
        </p:nvSpPr>
        <p:spPr>
          <a:xfrm>
            <a:off x="432916" y="1557000"/>
            <a:ext cx="586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Kupferrohre und Fittings für die Solarthermie.</a:t>
            </a:r>
            <a:endParaRPr lang="en-US" b="1" dirty="0"/>
          </a:p>
        </p:txBody>
      </p:sp>
      <p:sp>
        <p:nvSpPr>
          <p:cNvPr id="5" name="TextBox 4">
            <a:extLst>
              <a:ext uri="{FF2B5EF4-FFF2-40B4-BE49-F238E27FC236}">
                <a16:creationId xmlns:a16="http://schemas.microsoft.com/office/drawing/2014/main" id="{EE0A5D0D-6069-4527-BA4A-F7405F9B831B}"/>
              </a:ext>
            </a:extLst>
          </p:cNvPr>
          <p:cNvSpPr txBox="1"/>
          <p:nvPr/>
        </p:nvSpPr>
        <p:spPr>
          <a:xfrm>
            <a:off x="756000" y="1909232"/>
            <a:ext cx="5698977" cy="418576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prstClr val="black"/>
                </a:solidFill>
              </a:rPr>
              <a:t>STANDARDS. KUPFERRÖHREN</a:t>
            </a:r>
          </a:p>
          <a:p>
            <a:pPr marL="555625" indent="-285750">
              <a:buFont typeface="Calibri" panose="020F0502020204030204" pitchFamily="34" charset="0"/>
              <a:buChar char="‒"/>
            </a:pPr>
            <a:r>
              <a:rPr lang="en-US" sz="1400" dirty="0"/>
              <a:t>Kupferrohre gibt es in einer Vielzahl von Qualitäten, die nach ihrem </a:t>
            </a:r>
            <a:r>
              <a:rPr lang="en-US" sz="1400" b="1" dirty="0"/>
              <a:t>Zustand</a:t>
            </a:r>
            <a:r>
              <a:rPr lang="en-US" sz="1400" dirty="0"/>
              <a:t> und ihrer </a:t>
            </a:r>
            <a:r>
              <a:rPr lang="en-US" sz="1400" b="1" dirty="0"/>
              <a:t>Dicke</a:t>
            </a:r>
            <a:r>
              <a:rPr lang="en-US" sz="1400" dirty="0"/>
              <a:t> klassifiziert sind. </a:t>
            </a:r>
          </a:p>
          <a:p>
            <a:pPr marL="555625" indent="-285750">
              <a:buFont typeface="Calibri" panose="020F0502020204030204" pitchFamily="34" charset="0"/>
              <a:buChar char="‒"/>
            </a:pPr>
            <a:r>
              <a:rPr lang="en-US" sz="1400" dirty="0"/>
              <a:t>"Temperieren" beschreibt die Festigkeit und Härte des Rohres. Im Rohrleitungsbau wird gezogenes Vergütungsrohr als </a:t>
            </a:r>
            <a:r>
              <a:rPr lang="en-US" sz="1400" b="1" dirty="0"/>
              <a:t>"hartes" Rohr </a:t>
            </a:r>
            <a:r>
              <a:rPr lang="en-US" sz="1400" dirty="0"/>
              <a:t>und geglühtes Kupfer als </a:t>
            </a:r>
            <a:r>
              <a:rPr lang="en-US" sz="1400" b="1" dirty="0"/>
              <a:t>"weiches" Rohr bezeichnet</a:t>
            </a:r>
            <a:r>
              <a:rPr lang="en-US" sz="1400" dirty="0"/>
              <a:t>. </a:t>
            </a:r>
          </a:p>
          <a:p>
            <a:pPr marL="555625" indent="-285750">
              <a:buFont typeface="Calibri" panose="020F0502020204030204" pitchFamily="34" charset="0"/>
              <a:buChar char="‒"/>
            </a:pPr>
            <a:r>
              <a:rPr lang="en-US" sz="1400" b="1" dirty="0"/>
              <a:t>Für die Solarthermie wird ein Rohr im weichen Temperaturbereich bevorzugt, weil es besser zu verarbeiten ist</a:t>
            </a:r>
            <a:r>
              <a:rPr lang="en-US" sz="1400" dirty="0"/>
              <a:t> und ein besseres thermisches Verhalten hat (es ist bei extremen Temperaturänderungen besser dehnbar). </a:t>
            </a:r>
          </a:p>
          <a:p>
            <a:pPr marL="555625" indent="-285750">
              <a:buFont typeface="Calibri" panose="020F0502020204030204" pitchFamily="34" charset="0"/>
              <a:buChar char="‒"/>
            </a:pPr>
            <a:r>
              <a:rPr lang="en-US" sz="1400" dirty="0"/>
              <a:t>Kupferrohre und -formstücke werden üblicherweise mit ihrem tatsächlichen Außendurchmesser bezeichnet. Alle Innendurchmesser sind abhängig von der Rohrgröße und der Wandstärke. </a:t>
            </a:r>
          </a:p>
          <a:p>
            <a:pPr marL="555625" indent="-285750">
              <a:buFont typeface="Calibri" panose="020F0502020204030204" pitchFamily="34" charset="0"/>
              <a:buChar char="‒"/>
            </a:pPr>
            <a:r>
              <a:rPr lang="en-US" sz="1400" b="1" dirty="0"/>
              <a:t>Zwei sehr weit verbreitete Kupfernormen sind europäische (EN 1057) und amerikanisch-amerikanische (ASTM B88). </a:t>
            </a:r>
            <a:r>
              <a:rPr lang="en-US" sz="1400" dirty="0"/>
              <a:t>Andere kohärente gibt es auf nationaler oder internationaler Ebene. In solarthermischen Anlagen </a:t>
            </a:r>
            <a:r>
              <a:rPr lang="en-US" sz="1400" b="1" dirty="0"/>
              <a:t>ist die Verwendung von genormten Rohrleitungen und Armaturen ein Muss</a:t>
            </a:r>
            <a:r>
              <a:rPr lang="en-US" sz="1400" dirty="0"/>
              <a:t>.</a:t>
            </a:r>
          </a:p>
        </p:txBody>
      </p:sp>
      <p:pic>
        <p:nvPicPr>
          <p:cNvPr id="6" name="Picture 5">
            <a:extLst>
              <a:ext uri="{FF2B5EF4-FFF2-40B4-BE49-F238E27FC236}">
                <a16:creationId xmlns:a16="http://schemas.microsoft.com/office/drawing/2014/main" id="{DF73BFF8-906B-4604-9C39-8079DE568B65}"/>
              </a:ext>
            </a:extLst>
          </p:cNvPr>
          <p:cNvPicPr>
            <a:picLocks noChangeAspect="1"/>
          </p:cNvPicPr>
          <p:nvPr/>
        </p:nvPicPr>
        <p:blipFill>
          <a:blip r:embed="rId2"/>
          <a:stretch>
            <a:fillRect/>
          </a:stretch>
        </p:blipFill>
        <p:spPr>
          <a:xfrm>
            <a:off x="6454977" y="1784410"/>
            <a:ext cx="2220711" cy="4524315"/>
          </a:xfrm>
          <a:prstGeom prst="rect">
            <a:avLst/>
          </a:prstGeom>
        </p:spPr>
      </p:pic>
    </p:spTree>
    <p:extLst>
      <p:ext uri="{BB962C8B-B14F-4D97-AF65-F5344CB8AC3E}">
        <p14:creationId xmlns:p14="http://schemas.microsoft.com/office/powerpoint/2010/main" val="3329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a:t>Inhalt</a:t>
            </a:r>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848000" cy="4278094"/>
          </a:xfrm>
          <a:prstGeom prst="rect">
            <a:avLst/>
          </a:prstGeom>
        </p:spPr>
        <p:txBody>
          <a:bodyPr wrap="square">
            <a:spAutoFit/>
          </a:bodyPr>
          <a:lstStyle/>
          <a:p>
            <a:r>
              <a:rPr lang="en-US" sz="1600" dirty="0">
                <a:latin typeface="+mj-lt"/>
                <a:cs typeface="Arial" pitchFamily="34" charset="0"/>
              </a:rPr>
              <a:t>In dieser Einheit werden Sie diesen Inhalt behandeln:</a:t>
            </a:r>
          </a:p>
          <a:p>
            <a:endParaRPr lang="en-US" sz="1600" b="1"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ÜBERLEGUNGEN ZU ROHRLEITUNGEN FÜR DIE SOLARTHERMIE. </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Identifizierung der Verrohrungsarbeiten. </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Gemeinsame Aspekte.</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Überhitzungsschutz. Stagnationstemperatur.</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Überhitzungsschutz. Ausdehnung der Rohre und Wärmeabgaben.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Frostschutz. Glykol.</a:t>
            </a:r>
          </a:p>
          <a:p>
            <a:pPr marL="742950" lvl="1" indent="-285750">
              <a:buFont typeface="Wingdings" panose="05000000000000000000" pitchFamily="2" charset="2"/>
              <a:buChar char="Ø"/>
            </a:pPr>
            <a:r>
              <a:rPr lang="en-US" sz="1600" dirty="0">
                <a:solidFill>
                  <a:prstClr val="black"/>
                </a:solidFill>
                <a:cs typeface="Arial" pitchFamily="34" charset="0"/>
              </a:rPr>
              <a:t>Erinnert an die Vielfalt der in den Häusern installierten SWH-Systeme.</a:t>
            </a:r>
          </a:p>
          <a:p>
            <a:pPr marL="342900" indent="-342900">
              <a:buFont typeface="+mj-lt"/>
              <a:buAutoNum type="arabicPeriod"/>
            </a:pPr>
            <a:r>
              <a:rPr lang="en-US" sz="1600" b="1" dirty="0">
                <a:solidFill>
                  <a:prstClr val="black"/>
                </a:solidFill>
                <a:latin typeface="+mj-lt"/>
                <a:cs typeface="Arial" pitchFamily="34" charset="0"/>
              </a:rPr>
              <a:t>VERWENDETE MATERIALIEN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Kupferrohre und Fittings für die Solarthermie.</a:t>
            </a:r>
          </a:p>
          <a:p>
            <a:pPr marL="742950" lvl="1" indent="-285750">
              <a:buFont typeface="Wingdings" panose="05000000000000000000" pitchFamily="2" charset="2"/>
              <a:buChar char="Ø"/>
            </a:pPr>
            <a:r>
              <a:rPr lang="en-US" sz="1600" dirty="0">
                <a:solidFill>
                  <a:prstClr val="black"/>
                </a:solidFill>
                <a:cs typeface="Arial" pitchFamily="34" charset="0"/>
              </a:rPr>
              <a:t>Rohre und Formteile aus Edelstahl für die Solarthermie.</a:t>
            </a:r>
          </a:p>
          <a:p>
            <a:pPr marL="742950" lvl="1" indent="-285750">
              <a:buFont typeface="Wingdings" panose="05000000000000000000" pitchFamily="2" charset="2"/>
              <a:buChar char="Ø"/>
            </a:pPr>
            <a:r>
              <a:rPr lang="en-US" sz="1600" dirty="0">
                <a:solidFill>
                  <a:prstClr val="black"/>
                </a:solidFill>
                <a:cs typeface="Arial" pitchFamily="34" charset="0"/>
              </a:rPr>
              <a:t>Dämmstoffe für die Solarthermie.</a:t>
            </a:r>
          </a:p>
          <a:p>
            <a:pPr marL="742950" lvl="1" indent="-285750">
              <a:buFont typeface="Wingdings" panose="05000000000000000000" pitchFamily="2" charset="2"/>
              <a:buChar char="Ø"/>
            </a:pPr>
            <a:r>
              <a:rPr lang="en-US" sz="1600" dirty="0">
                <a:solidFill>
                  <a:prstClr val="black"/>
                </a:solidFill>
                <a:cs typeface="Arial" pitchFamily="34" charset="0"/>
              </a:rPr>
              <a:t>Lötmaterial für die Verbindung von Kupferrohren.</a:t>
            </a:r>
          </a:p>
          <a:p>
            <a:pPr marL="342900" indent="-342900">
              <a:buFont typeface="+mj-lt"/>
              <a:buAutoNum type="arabicPeriod"/>
            </a:pPr>
            <a:r>
              <a:rPr lang="en-US" sz="1600" b="1" dirty="0">
                <a:solidFill>
                  <a:prstClr val="black"/>
                </a:solidFill>
                <a:cs typeface="Arial" pitchFamily="34" charset="0"/>
              </a:rPr>
              <a:t>ROHRLEITUNGEN UND ROHRLEITUNGSPRÜFUNGEN IN DER SOLARTHERMIE</a:t>
            </a:r>
          </a:p>
          <a:p>
            <a:pPr marL="742950" lvl="1" indent="-285750">
              <a:buFont typeface="Wingdings" panose="05000000000000000000" pitchFamily="2" charset="2"/>
              <a:buChar char="Ø"/>
            </a:pPr>
            <a:r>
              <a:rPr lang="en-US" sz="1600" dirty="0">
                <a:solidFill>
                  <a:prstClr val="black"/>
                </a:solidFill>
                <a:cs typeface="Arial" pitchFamily="34" charset="0"/>
              </a:rPr>
              <a:t>Erinnert an die Arbeitstechniken mit Kupferrohr.</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Rohrprüfverfahren und Inbetriebnahme der Anlage.</a:t>
            </a:r>
            <a:endParaRPr lang="en-US"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AE38-C6BA-4F2A-86F3-1773717DE08E}"/>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567E21FB-777A-4421-9623-FC32A9D78B20}"/>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Kupferrohre und Fittings für die Solarthermie.</a:t>
            </a:r>
            <a:endParaRPr lang="en-US" b="1" dirty="0"/>
          </a:p>
        </p:txBody>
      </p:sp>
      <p:sp>
        <p:nvSpPr>
          <p:cNvPr id="5" name="TextBox 4">
            <a:extLst>
              <a:ext uri="{FF2B5EF4-FFF2-40B4-BE49-F238E27FC236}">
                <a16:creationId xmlns:a16="http://schemas.microsoft.com/office/drawing/2014/main" id="{B8E8AA1A-8E5E-4E33-BC4B-AF5A1680CC78}"/>
              </a:ext>
            </a:extLst>
          </p:cNvPr>
          <p:cNvSpPr txBox="1"/>
          <p:nvPr/>
        </p:nvSpPr>
        <p:spPr>
          <a:xfrm>
            <a:off x="756000" y="1947332"/>
            <a:ext cx="3024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STANDARDS. KUPFERRÖHREN </a:t>
            </a:r>
          </a:p>
        </p:txBody>
      </p:sp>
      <p:sp>
        <p:nvSpPr>
          <p:cNvPr id="8" name="TextBox 7">
            <a:extLst>
              <a:ext uri="{FF2B5EF4-FFF2-40B4-BE49-F238E27FC236}">
                <a16:creationId xmlns:a16="http://schemas.microsoft.com/office/drawing/2014/main" id="{F03DA33A-D8F8-48EB-9A26-412E89EE9295}"/>
              </a:ext>
            </a:extLst>
          </p:cNvPr>
          <p:cNvSpPr txBox="1"/>
          <p:nvPr/>
        </p:nvSpPr>
        <p:spPr>
          <a:xfrm>
            <a:off x="828000" y="2277000"/>
            <a:ext cx="2847002" cy="3754874"/>
          </a:xfrm>
          <a:prstGeom prst="rect">
            <a:avLst/>
          </a:prstGeom>
          <a:noFill/>
        </p:spPr>
        <p:txBody>
          <a:bodyPr wrap="square" rtlCol="0">
            <a:spAutoFit/>
          </a:bodyPr>
          <a:lstStyle/>
          <a:p>
            <a:pPr marL="285750" indent="-285750">
              <a:buFont typeface="Calibri" panose="020F0502020204030204" pitchFamily="34" charset="0"/>
              <a:buChar char="‒"/>
            </a:pPr>
            <a:r>
              <a:rPr lang="en-US" sz="1400" dirty="0"/>
              <a:t>(ASTM) Die Typen K, L, M, DWV und Rohre für medizinische Gase werden durch die ASTM-Standardgrößen bezeichnet und sind sowohl in hartem als auch in weichem Zustand in Ringen und Rohren erhältlich.</a:t>
            </a:r>
          </a:p>
          <a:p>
            <a:pPr marL="285750" indent="-285750">
              <a:buFont typeface="Calibri" panose="020F0502020204030204" pitchFamily="34" charset="0"/>
              <a:buChar char="‒"/>
            </a:pPr>
            <a:r>
              <a:rPr lang="en-US" sz="1400" dirty="0"/>
              <a:t>Jeder Typ repräsentiert eine Reihe von Größen mit unterschiedlichen Wandstärken. Das Rohr vom Typ K hat bei jedem beliebigen Durchmesser dickere Wände als das Rohr vom Typ L, und so weiter.</a:t>
            </a:r>
          </a:p>
          <a:p>
            <a:pPr marL="285750" indent="-285750">
              <a:buFont typeface="Calibri" panose="020F0502020204030204" pitchFamily="34" charset="0"/>
              <a:buChar char="‒"/>
            </a:pPr>
            <a:r>
              <a:rPr lang="en-US" sz="1400" b="1" dirty="0"/>
              <a:t>Für Solaranwendungen werden die Typen L (Spulen) und M (gerade) bevorzugt.</a:t>
            </a:r>
            <a:endParaRPr lang="en-US" sz="1400" dirty="0"/>
          </a:p>
        </p:txBody>
      </p:sp>
      <p:pic>
        <p:nvPicPr>
          <p:cNvPr id="7" name="Picture 6">
            <a:extLst>
              <a:ext uri="{FF2B5EF4-FFF2-40B4-BE49-F238E27FC236}">
                <a16:creationId xmlns:a16="http://schemas.microsoft.com/office/drawing/2014/main" id="{E80E6CAA-A933-4198-819D-7F7A6D36E04A}"/>
              </a:ext>
            </a:extLst>
          </p:cNvPr>
          <p:cNvPicPr>
            <a:picLocks noChangeAspect="1"/>
          </p:cNvPicPr>
          <p:nvPr/>
        </p:nvPicPr>
        <p:blipFill rotWithShape="1">
          <a:blip r:embed="rId2"/>
          <a:srcRect b="3492"/>
          <a:stretch/>
        </p:blipFill>
        <p:spPr>
          <a:xfrm>
            <a:off x="3675002" y="1989000"/>
            <a:ext cx="5144998" cy="4320000"/>
          </a:xfrm>
          <a:prstGeom prst="rect">
            <a:avLst/>
          </a:prstGeom>
          <a:ln>
            <a:solidFill>
              <a:schemeClr val="tx1"/>
            </a:solidFill>
          </a:ln>
        </p:spPr>
      </p:pic>
    </p:spTree>
    <p:extLst>
      <p:ext uri="{BB962C8B-B14F-4D97-AF65-F5344CB8AC3E}">
        <p14:creationId xmlns:p14="http://schemas.microsoft.com/office/powerpoint/2010/main" val="340769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7050-81D5-4A4F-BC54-2B58821FFBBC}"/>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43EABBEB-B3A5-42D8-B10E-1EF9EEF65DB7}"/>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Kupferrohre und Fittings für die Solarthermie.</a:t>
            </a:r>
            <a:endParaRPr lang="en-US" b="1" dirty="0"/>
          </a:p>
        </p:txBody>
      </p:sp>
      <p:sp>
        <p:nvSpPr>
          <p:cNvPr id="5" name="TextBox 4">
            <a:extLst>
              <a:ext uri="{FF2B5EF4-FFF2-40B4-BE49-F238E27FC236}">
                <a16:creationId xmlns:a16="http://schemas.microsoft.com/office/drawing/2014/main" id="{4AC12D53-3C7D-499A-ABDD-1CD6B0E6ACD7}"/>
              </a:ext>
            </a:extLst>
          </p:cNvPr>
          <p:cNvSpPr txBox="1"/>
          <p:nvPr/>
        </p:nvSpPr>
        <p:spPr>
          <a:xfrm>
            <a:off x="756000" y="1947332"/>
            <a:ext cx="3816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STANDARDS. EINRICHTUNGEN </a:t>
            </a:r>
          </a:p>
        </p:txBody>
      </p:sp>
      <p:sp>
        <p:nvSpPr>
          <p:cNvPr id="6" name="TextBox 5">
            <a:extLst>
              <a:ext uri="{FF2B5EF4-FFF2-40B4-BE49-F238E27FC236}">
                <a16:creationId xmlns:a16="http://schemas.microsoft.com/office/drawing/2014/main" id="{890A026B-CF42-4D88-BE54-72EE3C055FAB}"/>
              </a:ext>
            </a:extLst>
          </p:cNvPr>
          <p:cNvSpPr txBox="1"/>
          <p:nvPr/>
        </p:nvSpPr>
        <p:spPr>
          <a:xfrm>
            <a:off x="1044000" y="2306886"/>
            <a:ext cx="7631688" cy="4031873"/>
          </a:xfrm>
          <a:prstGeom prst="rect">
            <a:avLst/>
          </a:prstGeom>
          <a:noFill/>
        </p:spPr>
        <p:txBody>
          <a:bodyPr wrap="square" rtlCol="0">
            <a:spAutoFit/>
          </a:bodyPr>
          <a:lstStyle/>
          <a:p>
            <a:pPr marL="285750" indent="-285750">
              <a:buFont typeface="Calibri" panose="020F0502020204030204" pitchFamily="34" charset="0"/>
              <a:buChar char="‒"/>
            </a:pPr>
            <a:r>
              <a:rPr lang="en-US" sz="1600" dirty="0">
                <a:latin typeface="+mj-lt"/>
              </a:rPr>
              <a:t>Der größte Einzelvorteil bei der Installation von Kupferrohren ist die einfache Verbindungsmöglichkeit. Rohrverbindungen und Endstücke werden mit </a:t>
            </a:r>
            <a:r>
              <a:rPr lang="en-US" sz="1600" b="1" dirty="0">
                <a:latin typeface="+mj-lt"/>
              </a:rPr>
              <a:t>Fittings</a:t>
            </a:r>
            <a:r>
              <a:rPr lang="en-US" sz="1600" dirty="0">
                <a:latin typeface="+mj-lt"/>
              </a:rPr>
              <a:t> ausgeführt, die im Allgemeinen für Metall- und Kunststoffrohre erhältlich sind.</a:t>
            </a:r>
          </a:p>
          <a:p>
            <a:pPr marL="285750" indent="-285750">
              <a:buFont typeface="Calibri" panose="020F0502020204030204" pitchFamily="34" charset="0"/>
              <a:buChar char="‒"/>
            </a:pPr>
            <a:r>
              <a:rPr lang="en-US" sz="1600" dirty="0">
                <a:latin typeface="+mj-lt"/>
              </a:rPr>
              <a:t>Sie sind in einer Vielzahl von Varianten erhältlich, darunter gerade Anschlüsse, Winkel oder T-Stücke, so dass auch komplexe Installationen einfach und schnell (kostengünstig) durchgeführt werden können. </a:t>
            </a:r>
          </a:p>
          <a:p>
            <a:pPr marL="285750" indent="-285750">
              <a:buFont typeface="Calibri" panose="020F0502020204030204" pitchFamily="34" charset="0"/>
              <a:buChar char="‒"/>
            </a:pPr>
            <a:r>
              <a:rPr lang="en-US" sz="1600" dirty="0">
                <a:latin typeface="+mj-lt"/>
              </a:rPr>
              <a:t>Kupferfittings fallen in </a:t>
            </a:r>
            <a:r>
              <a:rPr lang="en-US" sz="1600" b="1" dirty="0">
                <a:latin typeface="+mj-lt"/>
              </a:rPr>
              <a:t>zwei Hauptkategorien, Kapillar- und Kompressionsarten. </a:t>
            </a:r>
            <a:r>
              <a:rPr lang="en-US" sz="1600" dirty="0">
                <a:latin typeface="+mj-lt"/>
              </a:rPr>
              <a:t>Eine interessante dritte Kategorie von </a:t>
            </a:r>
            <a:r>
              <a:rPr lang="en-US" sz="1600" b="1" dirty="0">
                <a:latin typeface="+mj-lt"/>
              </a:rPr>
              <a:t>Steck- und Pressfittingen.</a:t>
            </a:r>
          </a:p>
          <a:p>
            <a:pPr marL="285750" indent="-285750">
              <a:buFont typeface="Calibri" panose="020F0502020204030204" pitchFamily="34" charset="0"/>
              <a:buChar char="‒"/>
            </a:pPr>
            <a:r>
              <a:rPr lang="en-US" sz="1600" dirty="0">
                <a:latin typeface="+mj-lt"/>
              </a:rPr>
              <a:t>Die Norm </a:t>
            </a:r>
            <a:r>
              <a:rPr lang="en-US" sz="1600" b="1" dirty="0">
                <a:latin typeface="+mj-lt"/>
              </a:rPr>
              <a:t>EN 1254 </a:t>
            </a:r>
            <a:r>
              <a:rPr lang="en-US" sz="1600" dirty="0">
                <a:latin typeface="+mj-lt"/>
              </a:rPr>
              <a:t>hat sieben separate Teile für die Spezifikationen der </a:t>
            </a:r>
            <a:r>
              <a:rPr lang="en-US" sz="1600" b="1" dirty="0" err="1">
                <a:latin typeface="+mj-lt"/>
              </a:rPr>
              <a:t>Fittingenden</a:t>
            </a:r>
            <a:r>
              <a:rPr lang="en-US" sz="1600" dirty="0">
                <a:latin typeface="+mj-lt"/>
              </a:rPr>
              <a:t>:</a:t>
            </a:r>
          </a:p>
          <a:p>
            <a:pPr marL="533400" lvl="1" indent="-285750">
              <a:buFont typeface="Arial" panose="020B0604020202020204" pitchFamily="34" charset="0"/>
              <a:buChar char="."/>
            </a:pPr>
            <a:r>
              <a:rPr lang="en-US" sz="1600" b="1" dirty="0">
                <a:latin typeface="+mj-lt"/>
              </a:rPr>
              <a:t>EN 1254-1 deckt Kapillarenden für Kupferrohr ab;</a:t>
            </a:r>
          </a:p>
          <a:p>
            <a:pPr marL="533400" lvl="1" indent="-285750">
              <a:buFont typeface="Arial" panose="020B0604020202020204" pitchFamily="34" charset="0"/>
              <a:buChar char="."/>
            </a:pPr>
            <a:r>
              <a:rPr lang="en-US" sz="1600" b="1" dirty="0">
                <a:latin typeface="+mj-lt"/>
              </a:rPr>
              <a:t>Die EN 1254-2 umfasst Druckstücke für Kupferrohr;</a:t>
            </a:r>
          </a:p>
          <a:p>
            <a:pPr marL="533400" lvl="1" indent="-285750">
              <a:buFont typeface="Arial" panose="020B0604020202020204" pitchFamily="34" charset="0"/>
              <a:buChar char="."/>
            </a:pPr>
            <a:r>
              <a:rPr lang="en-US" sz="1600" dirty="0">
                <a:latin typeface="+mj-lt"/>
              </a:rPr>
              <a:t>EN 1254-3 umfasst die Kompression für Kunststoffrohre;</a:t>
            </a:r>
          </a:p>
          <a:p>
            <a:pPr marL="533400" lvl="1" indent="-285750">
              <a:buFont typeface="Arial" panose="020B0604020202020204" pitchFamily="34" charset="0"/>
              <a:buChar char="."/>
            </a:pPr>
            <a:r>
              <a:rPr lang="en-US" sz="1600" dirty="0">
                <a:latin typeface="+mj-lt"/>
              </a:rPr>
              <a:t>Die EN 1254-4 umfasst Außen- und Innengewinde;</a:t>
            </a:r>
          </a:p>
          <a:p>
            <a:pPr marL="533400" lvl="1" indent="-285750">
              <a:buFont typeface="Arial" panose="020B0604020202020204" pitchFamily="34" charset="0"/>
              <a:buChar char="."/>
            </a:pPr>
            <a:r>
              <a:rPr lang="en-US" sz="1600" dirty="0">
                <a:latin typeface="+mj-lt"/>
              </a:rPr>
              <a:t>EN 1254-5 deckt kurze Topfenden ab (nur für das Löten);</a:t>
            </a:r>
          </a:p>
          <a:p>
            <a:pPr marL="533400" lvl="1" indent="-285750">
              <a:buFont typeface="Arial" panose="020B0604020202020204" pitchFamily="34" charset="0"/>
              <a:buChar char="."/>
            </a:pPr>
            <a:r>
              <a:rPr lang="en-US" sz="1600" dirty="0">
                <a:latin typeface="+mj-lt"/>
              </a:rPr>
              <a:t>Die EN 1254-6 deckt die Steckanschlüsse ab;</a:t>
            </a:r>
          </a:p>
          <a:p>
            <a:pPr marL="533400" lvl="1" indent="-285750">
              <a:buFont typeface="Arial" panose="020B0604020202020204" pitchFamily="34" charset="0"/>
              <a:buChar char="."/>
            </a:pPr>
            <a:r>
              <a:rPr lang="en-US" sz="1600" dirty="0">
                <a:latin typeface="+mj-lt"/>
              </a:rPr>
              <a:t>Die EN 1254-8 umfasst Presskopfteile für Kunststoffrohre;</a:t>
            </a:r>
          </a:p>
        </p:txBody>
      </p:sp>
      <p:pic>
        <p:nvPicPr>
          <p:cNvPr id="8" name="Picture 7">
            <a:extLst>
              <a:ext uri="{FF2B5EF4-FFF2-40B4-BE49-F238E27FC236}">
                <a16:creationId xmlns:a16="http://schemas.microsoft.com/office/drawing/2014/main" id="{853F9F79-F600-4277-B99B-9D1E76D0D187}"/>
              </a:ext>
            </a:extLst>
          </p:cNvPr>
          <p:cNvPicPr>
            <a:picLocks noChangeAspect="1"/>
          </p:cNvPicPr>
          <p:nvPr/>
        </p:nvPicPr>
        <p:blipFill>
          <a:blip r:embed="rId2"/>
          <a:stretch>
            <a:fillRect/>
          </a:stretch>
        </p:blipFill>
        <p:spPr>
          <a:xfrm>
            <a:off x="6367768" y="4560034"/>
            <a:ext cx="2296719" cy="1799725"/>
          </a:xfrm>
          <a:prstGeom prst="rect">
            <a:avLst/>
          </a:prstGeom>
        </p:spPr>
      </p:pic>
    </p:spTree>
    <p:extLst>
      <p:ext uri="{BB962C8B-B14F-4D97-AF65-F5344CB8AC3E}">
        <p14:creationId xmlns:p14="http://schemas.microsoft.com/office/powerpoint/2010/main" val="1578373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2855-B5E2-4CF2-8708-278CCEA7B4FB}"/>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B9CC9752-63D2-4DD8-9A7F-5456962357A8}"/>
              </a:ext>
            </a:extLst>
          </p:cNvPr>
          <p:cNvSpPr/>
          <p:nvPr/>
        </p:nvSpPr>
        <p:spPr>
          <a:xfrm>
            <a:off x="432915" y="1557000"/>
            <a:ext cx="4872163"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Kupferrohre und Fittings für die Solarthermie.</a:t>
            </a:r>
            <a:endParaRPr lang="en-US" b="1" dirty="0"/>
          </a:p>
        </p:txBody>
      </p:sp>
      <p:sp>
        <p:nvSpPr>
          <p:cNvPr id="5" name="TextBox 4">
            <a:extLst>
              <a:ext uri="{FF2B5EF4-FFF2-40B4-BE49-F238E27FC236}">
                <a16:creationId xmlns:a16="http://schemas.microsoft.com/office/drawing/2014/main" id="{7C6A6BB5-1E95-4B09-A254-B37E4AB1B367}"/>
              </a:ext>
            </a:extLst>
          </p:cNvPr>
          <p:cNvSpPr txBox="1"/>
          <p:nvPr/>
        </p:nvSpPr>
        <p:spPr>
          <a:xfrm>
            <a:off x="756000" y="1947332"/>
            <a:ext cx="4032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STANDARDS. EINRICHTUNGEN</a:t>
            </a:r>
          </a:p>
        </p:txBody>
      </p:sp>
      <p:sp>
        <p:nvSpPr>
          <p:cNvPr id="7" name="TextBox 6">
            <a:extLst>
              <a:ext uri="{FF2B5EF4-FFF2-40B4-BE49-F238E27FC236}">
                <a16:creationId xmlns:a16="http://schemas.microsoft.com/office/drawing/2014/main" id="{8DF41255-152E-49EF-A551-B196E01AA483}"/>
              </a:ext>
            </a:extLst>
          </p:cNvPr>
          <p:cNvSpPr txBox="1"/>
          <p:nvPr/>
        </p:nvSpPr>
        <p:spPr>
          <a:xfrm>
            <a:off x="961670" y="3624200"/>
            <a:ext cx="7714018" cy="954107"/>
          </a:xfrm>
          <a:prstGeom prst="rect">
            <a:avLst/>
          </a:prstGeom>
          <a:noFill/>
        </p:spPr>
        <p:txBody>
          <a:bodyPr wrap="square" rtlCol="0">
            <a:spAutoFit/>
          </a:bodyPr>
          <a:lstStyle/>
          <a:p>
            <a:pPr marL="285750" indent="-285750">
              <a:buFont typeface="Calibri" panose="020F0502020204030204" pitchFamily="34" charset="0"/>
              <a:buChar char="‒"/>
            </a:pPr>
            <a:r>
              <a:rPr lang="en-US" sz="1400" dirty="0"/>
              <a:t>Der </a:t>
            </a:r>
            <a:r>
              <a:rPr lang="en-US" sz="1400" b="1" dirty="0"/>
              <a:t>Kapillaranschluss</a:t>
            </a:r>
            <a:r>
              <a:rPr lang="en-US" sz="1400" dirty="0"/>
              <a:t> nutzt die Kraft der Kapillarwirkung, um sicherzustellen, dass geschmolzenes Lot oder Hartlot in den Spalt zwischen der Außenfläche des Rohres und der Innenfläche des Anschlusses gezogen wird, um eine sehr feste Verbindung zu erzeugen. In der Solarthermie wird das Hartlöten (Hartlöten) oder Schweißen eingesetzt.</a:t>
            </a:r>
          </a:p>
        </p:txBody>
      </p:sp>
      <p:pic>
        <p:nvPicPr>
          <p:cNvPr id="8" name="Picture 7">
            <a:extLst>
              <a:ext uri="{FF2B5EF4-FFF2-40B4-BE49-F238E27FC236}">
                <a16:creationId xmlns:a16="http://schemas.microsoft.com/office/drawing/2014/main" id="{EC1202C0-F4DB-4CE7-A0FC-7848821F1FA0}"/>
              </a:ext>
            </a:extLst>
          </p:cNvPr>
          <p:cNvPicPr>
            <a:picLocks noChangeAspect="1"/>
          </p:cNvPicPr>
          <p:nvPr/>
        </p:nvPicPr>
        <p:blipFill>
          <a:blip r:embed="rId2"/>
          <a:stretch>
            <a:fillRect/>
          </a:stretch>
        </p:blipFill>
        <p:spPr>
          <a:xfrm>
            <a:off x="432916" y="2306886"/>
            <a:ext cx="8388000" cy="1251687"/>
          </a:xfrm>
          <a:prstGeom prst="rect">
            <a:avLst/>
          </a:prstGeom>
        </p:spPr>
      </p:pic>
      <p:pic>
        <p:nvPicPr>
          <p:cNvPr id="9" name="Picture 8">
            <a:extLst>
              <a:ext uri="{FF2B5EF4-FFF2-40B4-BE49-F238E27FC236}">
                <a16:creationId xmlns:a16="http://schemas.microsoft.com/office/drawing/2014/main" id="{73CADE77-8804-4F14-ADFA-DBDCB84EF243}"/>
              </a:ext>
            </a:extLst>
          </p:cNvPr>
          <p:cNvPicPr>
            <a:picLocks noChangeAspect="1"/>
          </p:cNvPicPr>
          <p:nvPr/>
        </p:nvPicPr>
        <p:blipFill>
          <a:blip r:embed="rId3"/>
          <a:stretch>
            <a:fillRect/>
          </a:stretch>
        </p:blipFill>
        <p:spPr>
          <a:xfrm>
            <a:off x="5305079" y="4436999"/>
            <a:ext cx="3442921" cy="1871725"/>
          </a:xfrm>
          <a:prstGeom prst="rect">
            <a:avLst/>
          </a:prstGeom>
        </p:spPr>
      </p:pic>
      <p:sp>
        <p:nvSpPr>
          <p:cNvPr id="10" name="Rectangle 9">
            <a:extLst>
              <a:ext uri="{FF2B5EF4-FFF2-40B4-BE49-F238E27FC236}">
                <a16:creationId xmlns:a16="http://schemas.microsoft.com/office/drawing/2014/main" id="{FA4181E9-3272-472E-8726-6486B48C0D07}"/>
              </a:ext>
            </a:extLst>
          </p:cNvPr>
          <p:cNvSpPr/>
          <p:nvPr/>
        </p:nvSpPr>
        <p:spPr>
          <a:xfrm>
            <a:off x="961670" y="4667340"/>
            <a:ext cx="4343409" cy="1600438"/>
          </a:xfrm>
          <a:prstGeom prst="rect">
            <a:avLst/>
          </a:prstGeom>
        </p:spPr>
        <p:txBody>
          <a:bodyPr wrap="square">
            <a:spAutoFit/>
          </a:bodyPr>
          <a:lstStyle/>
          <a:p>
            <a:pPr marL="285750" indent="-285750">
              <a:buFont typeface="Calibri" panose="020F0502020204030204" pitchFamily="34" charset="0"/>
              <a:buChar char="‒"/>
            </a:pPr>
            <a:r>
              <a:rPr lang="en-US" sz="1400" dirty="0"/>
              <a:t>Bei der </a:t>
            </a:r>
            <a:r>
              <a:rPr lang="en-US" sz="1400" b="1" dirty="0"/>
              <a:t>Kompressionsverschraubung</a:t>
            </a:r>
            <a:r>
              <a:rPr lang="en-US" sz="1400" dirty="0"/>
              <a:t> wird die Verbindung hergestellt, indem ein Klemmring oder eine Hülse auf die Außenseite des Rohres gespannt wird, wenn die Überwurfmutter auf den Körper der Verschraubung aufgeschraubt wird. Diese Art von Fittingen kann bei weichen Kupferrohren nur bedingt eingesetzt werden.</a:t>
            </a:r>
          </a:p>
        </p:txBody>
      </p:sp>
    </p:spTree>
    <p:extLst>
      <p:ext uri="{BB962C8B-B14F-4D97-AF65-F5344CB8AC3E}">
        <p14:creationId xmlns:p14="http://schemas.microsoft.com/office/powerpoint/2010/main" val="3948301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1F95-479F-44F5-8F85-45BDE9BCE7C8}"/>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4E56B75D-FDF7-439A-B5B3-B7730B377DC6}"/>
              </a:ext>
            </a:extLst>
          </p:cNvPr>
          <p:cNvSpPr/>
          <p:nvPr/>
        </p:nvSpPr>
        <p:spPr>
          <a:xfrm>
            <a:off x="432915" y="1557000"/>
            <a:ext cx="5363083"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Kupferrohre und Fittings für die Solarthermie.</a:t>
            </a:r>
            <a:endParaRPr lang="en-US" b="1" dirty="0"/>
          </a:p>
        </p:txBody>
      </p:sp>
      <p:sp>
        <p:nvSpPr>
          <p:cNvPr id="5" name="TextBox 4">
            <a:extLst>
              <a:ext uri="{FF2B5EF4-FFF2-40B4-BE49-F238E27FC236}">
                <a16:creationId xmlns:a16="http://schemas.microsoft.com/office/drawing/2014/main" id="{598FCFB6-ECE4-47B3-8E31-06F0BE689A23}"/>
              </a:ext>
            </a:extLst>
          </p:cNvPr>
          <p:cNvSpPr txBox="1"/>
          <p:nvPr/>
        </p:nvSpPr>
        <p:spPr>
          <a:xfrm>
            <a:off x="756000" y="1947332"/>
            <a:ext cx="309600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STANDARDS. ROHRSTÜTZE </a:t>
            </a:r>
          </a:p>
        </p:txBody>
      </p:sp>
      <p:sp>
        <p:nvSpPr>
          <p:cNvPr id="6" name="TextBox 5">
            <a:extLst>
              <a:ext uri="{FF2B5EF4-FFF2-40B4-BE49-F238E27FC236}">
                <a16:creationId xmlns:a16="http://schemas.microsoft.com/office/drawing/2014/main" id="{366F58D8-D82F-4401-9D5B-0AF31B114017}"/>
              </a:ext>
            </a:extLst>
          </p:cNvPr>
          <p:cNvSpPr txBox="1"/>
          <p:nvPr/>
        </p:nvSpPr>
        <p:spPr>
          <a:xfrm>
            <a:off x="1044000" y="2205000"/>
            <a:ext cx="4751999" cy="4185761"/>
          </a:xfrm>
          <a:prstGeom prst="rect">
            <a:avLst/>
          </a:prstGeom>
          <a:noFill/>
        </p:spPr>
        <p:txBody>
          <a:bodyPr wrap="square" rtlCol="0">
            <a:spAutoFit/>
          </a:bodyPr>
          <a:lstStyle/>
          <a:p>
            <a:pPr marL="285750" indent="-285750">
              <a:buFont typeface="Calibri" panose="020F0502020204030204" pitchFamily="34" charset="0"/>
              <a:buChar char="‒"/>
            </a:pPr>
            <a:r>
              <a:rPr lang="en-US" sz="1400" b="1" dirty="0"/>
              <a:t>Verbindung von Rohren ohne Fittings</a:t>
            </a:r>
            <a:r>
              <a:rPr lang="en-US" sz="1400" dirty="0"/>
              <a:t>. Kupferrohre können auch verbunden werden, indem man das Ende eines Rohres zu einer Muffe aufweitet und das Ende eines anderen Rohres gleichen Durchmessers einführt. Dies wird durch die Verwendung eines Präzisionsaufweiters (Rohrbördelwerkzeug) erreicht, der eine Muffe mit ähnlichen Innenabmessungen wie die Muffe von genormten Fittings (EN 1254) bildet und die Verbindung genau wie bei Kapillarrohrverschraubungen hergestellt wird.</a:t>
            </a:r>
          </a:p>
          <a:p>
            <a:pPr marL="285750" indent="-285750">
              <a:buFont typeface="Calibri" panose="020F0502020204030204" pitchFamily="34" charset="0"/>
              <a:buChar char="‒"/>
            </a:pPr>
            <a:r>
              <a:rPr lang="en-US" sz="1400" dirty="0"/>
              <a:t>Auch das Aufweiten von Kupferrohren kann als vorbereitende Maßnahme für die Klemmverschraubung notwendig sein.</a:t>
            </a:r>
          </a:p>
          <a:p>
            <a:pPr marL="285750" indent="-285750">
              <a:buFont typeface="Calibri" panose="020F0502020204030204" pitchFamily="34" charset="0"/>
              <a:buChar char="‒"/>
            </a:pPr>
            <a:r>
              <a:rPr lang="en-US" sz="1400" b="1" dirty="0"/>
              <a:t>Rohrhalterungen. </a:t>
            </a:r>
            <a:r>
              <a:rPr lang="en-US" sz="1400" dirty="0"/>
              <a:t>Sanitärtechnische Vorschriften legen die Abstände für die Unterstützung der vertikalen und horizontalen Verlegung von Kupfer- (und anderen) Rohrleitungsmaterialien fest. Aufhänger oder Halterungen müssen Gewichte und Dehnungen aufnehmen und Rohrverschiebungen und Wärmeverluste verhindern. </a:t>
            </a:r>
          </a:p>
        </p:txBody>
      </p:sp>
      <p:pic>
        <p:nvPicPr>
          <p:cNvPr id="12" name="Picture 11">
            <a:extLst>
              <a:ext uri="{FF2B5EF4-FFF2-40B4-BE49-F238E27FC236}">
                <a16:creationId xmlns:a16="http://schemas.microsoft.com/office/drawing/2014/main" id="{AD4E5F6B-9EFC-43D3-B5D1-DF311A36B1BD}"/>
              </a:ext>
            </a:extLst>
          </p:cNvPr>
          <p:cNvPicPr>
            <a:picLocks noChangeAspect="1"/>
          </p:cNvPicPr>
          <p:nvPr/>
        </p:nvPicPr>
        <p:blipFill>
          <a:blip r:embed="rId2"/>
          <a:stretch>
            <a:fillRect/>
          </a:stretch>
        </p:blipFill>
        <p:spPr>
          <a:xfrm>
            <a:off x="5730114" y="2061001"/>
            <a:ext cx="3017886" cy="2561946"/>
          </a:xfrm>
          <a:prstGeom prst="rect">
            <a:avLst/>
          </a:prstGeom>
        </p:spPr>
      </p:pic>
      <p:pic>
        <p:nvPicPr>
          <p:cNvPr id="17" name="Picture 16">
            <a:extLst>
              <a:ext uri="{FF2B5EF4-FFF2-40B4-BE49-F238E27FC236}">
                <a16:creationId xmlns:a16="http://schemas.microsoft.com/office/drawing/2014/main" id="{792198D6-9E1A-4385-8142-C950F96372D3}"/>
              </a:ext>
            </a:extLst>
          </p:cNvPr>
          <p:cNvPicPr>
            <a:picLocks noChangeAspect="1"/>
          </p:cNvPicPr>
          <p:nvPr/>
        </p:nvPicPr>
        <p:blipFill>
          <a:blip r:embed="rId3"/>
          <a:stretch>
            <a:fillRect/>
          </a:stretch>
        </p:blipFill>
        <p:spPr>
          <a:xfrm>
            <a:off x="5999889" y="4622947"/>
            <a:ext cx="2748111" cy="1685778"/>
          </a:xfrm>
          <a:prstGeom prst="rect">
            <a:avLst/>
          </a:prstGeom>
        </p:spPr>
      </p:pic>
    </p:spTree>
    <p:extLst>
      <p:ext uri="{BB962C8B-B14F-4D97-AF65-F5344CB8AC3E}">
        <p14:creationId xmlns:p14="http://schemas.microsoft.com/office/powerpoint/2010/main" val="238554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523C48-42E1-40B5-995B-AE8222708E79}"/>
              </a:ext>
            </a:extLst>
          </p:cNvPr>
          <p:cNvPicPr>
            <a:picLocks noChangeAspect="1"/>
          </p:cNvPicPr>
          <p:nvPr/>
        </p:nvPicPr>
        <p:blipFill>
          <a:blip r:embed="rId2"/>
          <a:stretch>
            <a:fillRect/>
          </a:stretch>
        </p:blipFill>
        <p:spPr>
          <a:xfrm>
            <a:off x="4677083" y="1485000"/>
            <a:ext cx="4103431" cy="3240000"/>
          </a:xfrm>
          <a:prstGeom prst="rect">
            <a:avLst/>
          </a:prstGeom>
        </p:spPr>
      </p:pic>
      <p:sp>
        <p:nvSpPr>
          <p:cNvPr id="2" name="Title 1">
            <a:extLst>
              <a:ext uri="{FF2B5EF4-FFF2-40B4-BE49-F238E27FC236}">
                <a16:creationId xmlns:a16="http://schemas.microsoft.com/office/drawing/2014/main" id="{8CB41CB6-920B-416C-8DB7-B68989C08046}"/>
              </a:ext>
            </a:extLst>
          </p:cNvPr>
          <p:cNvSpPr>
            <a:spLocks noGrp="1"/>
          </p:cNvSpPr>
          <p:nvPr>
            <p:ph type="title"/>
          </p:nvPr>
        </p:nvSpPr>
        <p:spPr>
          <a:xfrm>
            <a:off x="1979712" y="0"/>
            <a:ext cx="6707088" cy="1124744"/>
          </a:xfrm>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631BB9F1-9D0A-463B-AE1F-E81E8ACE1754}"/>
              </a:ext>
            </a:extLst>
          </p:cNvPr>
          <p:cNvSpPr/>
          <p:nvPr/>
        </p:nvSpPr>
        <p:spPr>
          <a:xfrm>
            <a:off x="432915" y="1557000"/>
            <a:ext cx="5363083"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Edelstahlrohre und Fittings für die Solarthermie.</a:t>
            </a:r>
            <a:endParaRPr lang="en-US" b="1" dirty="0"/>
          </a:p>
        </p:txBody>
      </p:sp>
      <p:sp>
        <p:nvSpPr>
          <p:cNvPr id="5" name="TextBox 4">
            <a:extLst>
              <a:ext uri="{FF2B5EF4-FFF2-40B4-BE49-F238E27FC236}">
                <a16:creationId xmlns:a16="http://schemas.microsoft.com/office/drawing/2014/main" id="{825C2901-B8A8-47A9-9F79-A259761E45A3}"/>
              </a:ext>
            </a:extLst>
          </p:cNvPr>
          <p:cNvSpPr txBox="1"/>
          <p:nvPr/>
        </p:nvSpPr>
        <p:spPr>
          <a:xfrm>
            <a:off x="642600" y="1926332"/>
            <a:ext cx="4145400" cy="2677656"/>
          </a:xfrm>
          <a:prstGeom prst="rect">
            <a:avLst/>
          </a:prstGeom>
          <a:noFill/>
        </p:spPr>
        <p:txBody>
          <a:bodyPr wrap="square" rtlCol="0">
            <a:spAutoFit/>
          </a:bodyPr>
          <a:lstStyle/>
          <a:p>
            <a:pPr marL="285750" indent="-285750">
              <a:buFont typeface="Wingdings" panose="05000000000000000000" pitchFamily="2" charset="2"/>
              <a:buChar char="§"/>
            </a:pPr>
            <a:r>
              <a:rPr lang="en-US" sz="1400" dirty="0"/>
              <a:t>Die Edelstahl-Alternative zu Kupferrohren ist relativ neu auf dem Markt.</a:t>
            </a:r>
          </a:p>
          <a:p>
            <a:pPr marL="285750" indent="-285750">
              <a:buFont typeface="Wingdings" panose="05000000000000000000" pitchFamily="2" charset="2"/>
              <a:buChar char="§"/>
            </a:pPr>
            <a:r>
              <a:rPr lang="en-US" sz="1400" dirty="0"/>
              <a:t>Die Rohrleitungen bestehen aus </a:t>
            </a:r>
            <a:r>
              <a:rPr lang="en-US" sz="1400" b="1" dirty="0"/>
              <a:t>gewelltem Edelstahl </a:t>
            </a:r>
            <a:r>
              <a:rPr lang="en-US" sz="1400" dirty="0"/>
              <a:t>und werden in der Regel in einer langen Rolle geliefert, wobei die Vor- und Rücklaufleitungen mit einer Hochtemperaturisolierung ummantelt sind; oft ist ein Sensordraht in die Isolierung eingelegt. </a:t>
            </a:r>
          </a:p>
          <a:p>
            <a:pPr marL="285750" indent="-285750">
              <a:buFont typeface="Wingdings" panose="05000000000000000000" pitchFamily="2" charset="2"/>
              <a:buChar char="§"/>
            </a:pPr>
            <a:r>
              <a:rPr lang="en-US" sz="1400" dirty="0"/>
              <a:t>Vorteile. Die Rohrleitungen aus Edelstahl sind </a:t>
            </a:r>
            <a:r>
              <a:rPr lang="en-US" sz="1400" b="1" dirty="0"/>
              <a:t>äußerst flexibel und einfach zu installieren </a:t>
            </a:r>
            <a:r>
              <a:rPr lang="en-US" sz="1400" dirty="0"/>
              <a:t>(mechanische Verbindungen), was die </a:t>
            </a:r>
            <a:r>
              <a:rPr lang="en-US" sz="1400" b="1" dirty="0"/>
              <a:t>Arbeitskosten </a:t>
            </a:r>
            <a:r>
              <a:rPr lang="en-US" sz="1400" dirty="0"/>
              <a:t>erheblich </a:t>
            </a:r>
            <a:r>
              <a:rPr lang="en-US" sz="1400" b="1" dirty="0"/>
              <a:t>reduziert</a:t>
            </a:r>
            <a:r>
              <a:rPr lang="en-US" sz="1400" dirty="0"/>
              <a:t>. </a:t>
            </a:r>
          </a:p>
        </p:txBody>
      </p:sp>
      <p:sp>
        <p:nvSpPr>
          <p:cNvPr id="7" name="Rectangle 6">
            <a:extLst>
              <a:ext uri="{FF2B5EF4-FFF2-40B4-BE49-F238E27FC236}">
                <a16:creationId xmlns:a16="http://schemas.microsoft.com/office/drawing/2014/main" id="{AB312615-D978-4608-946E-BF6A8F017C74}"/>
              </a:ext>
            </a:extLst>
          </p:cNvPr>
          <p:cNvSpPr/>
          <p:nvPr/>
        </p:nvSpPr>
        <p:spPr>
          <a:xfrm>
            <a:off x="642600" y="4653000"/>
            <a:ext cx="8044200" cy="1169551"/>
          </a:xfrm>
          <a:prstGeom prst="rect">
            <a:avLst/>
          </a:prstGeom>
        </p:spPr>
        <p:txBody>
          <a:bodyPr wrap="square">
            <a:spAutoFit/>
          </a:bodyPr>
          <a:lstStyle/>
          <a:p>
            <a:pPr marL="285750" indent="-285750">
              <a:buFont typeface="Wingdings" panose="05000000000000000000" pitchFamily="2" charset="2"/>
              <a:buChar char="§"/>
            </a:pPr>
            <a:r>
              <a:rPr lang="en-US" sz="1400" dirty="0"/>
              <a:t>Nachteile. Die Flexibilität kommt zum "</a:t>
            </a:r>
            <a:r>
              <a:rPr lang="en-US" sz="1400" b="1" dirty="0"/>
              <a:t>Preis der Wellung"</a:t>
            </a:r>
            <a:r>
              <a:rPr lang="en-US" sz="1400" dirty="0"/>
              <a:t>, die </a:t>
            </a:r>
            <a:r>
              <a:rPr lang="en-US" sz="1400" b="1" dirty="0"/>
              <a:t>die Oberfläche im Inneren der Rohre vergrößert</a:t>
            </a:r>
            <a:r>
              <a:rPr lang="en-US" sz="1400" dirty="0"/>
              <a:t>. Dies wiederum </a:t>
            </a:r>
            <a:r>
              <a:rPr lang="en-US" sz="1400" b="1" dirty="0"/>
              <a:t>erhöht die Reibungshöhe (Durchflusswiderstand)</a:t>
            </a:r>
            <a:r>
              <a:rPr lang="en-US" sz="1400" dirty="0"/>
              <a:t>, was bedeutet, dass Sie möglicherweise eine größere, leistungsfähigere Pumpe benötigen, um das Wasser in Ihrem System zu bewegen. Das verbraucht mehr Strom und </a:t>
            </a:r>
            <a:r>
              <a:rPr lang="en-US" sz="1400" b="1" dirty="0"/>
              <a:t>erhöht Ihre Betriebskosten</a:t>
            </a:r>
            <a:r>
              <a:rPr lang="en-US" sz="1400" dirty="0"/>
              <a:t>. Außerdem sind Edelstahlrohre (noch) </a:t>
            </a:r>
            <a:r>
              <a:rPr lang="en-US" sz="1400" b="1" dirty="0"/>
              <a:t>teuer</a:t>
            </a:r>
            <a:r>
              <a:rPr lang="en-US" sz="1400" dirty="0"/>
              <a:t> im Vergleich zum Kupfergegenstück. </a:t>
            </a:r>
          </a:p>
        </p:txBody>
      </p:sp>
    </p:spTree>
    <p:extLst>
      <p:ext uri="{BB962C8B-B14F-4D97-AF65-F5344CB8AC3E}">
        <p14:creationId xmlns:p14="http://schemas.microsoft.com/office/powerpoint/2010/main" val="1351471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2444D4-3819-4BBF-B92B-9D288CED48F5}"/>
              </a:ext>
            </a:extLst>
          </p:cNvPr>
          <p:cNvPicPr>
            <a:picLocks noChangeAspect="1"/>
          </p:cNvPicPr>
          <p:nvPr/>
        </p:nvPicPr>
        <p:blipFill>
          <a:blip r:embed="rId2"/>
          <a:stretch>
            <a:fillRect/>
          </a:stretch>
        </p:blipFill>
        <p:spPr>
          <a:xfrm>
            <a:off x="5006820" y="1701000"/>
            <a:ext cx="3669180" cy="4632803"/>
          </a:xfrm>
          <a:prstGeom prst="rect">
            <a:avLst/>
          </a:prstGeom>
        </p:spPr>
      </p:pic>
      <p:sp>
        <p:nvSpPr>
          <p:cNvPr id="2" name="Title 1">
            <a:extLst>
              <a:ext uri="{FF2B5EF4-FFF2-40B4-BE49-F238E27FC236}">
                <a16:creationId xmlns:a16="http://schemas.microsoft.com/office/drawing/2014/main" id="{5205BDCC-B6BB-4905-9178-FCDB9F177C03}"/>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F3F097E1-32E6-4B04-8410-384D14CE2AEA}"/>
              </a:ext>
            </a:extLst>
          </p:cNvPr>
          <p:cNvSpPr/>
          <p:nvPr/>
        </p:nvSpPr>
        <p:spPr>
          <a:xfrm>
            <a:off x="432915" y="1557000"/>
            <a:ext cx="4139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Dämmstoffe für die Solarthermie.</a:t>
            </a:r>
            <a:endParaRPr lang="en-US" b="1" dirty="0"/>
          </a:p>
        </p:txBody>
      </p:sp>
      <p:sp>
        <p:nvSpPr>
          <p:cNvPr id="5" name="TextBox 4">
            <a:extLst>
              <a:ext uri="{FF2B5EF4-FFF2-40B4-BE49-F238E27FC236}">
                <a16:creationId xmlns:a16="http://schemas.microsoft.com/office/drawing/2014/main" id="{A56EB769-9CEE-4095-A3EF-D3A2E47FE8B8}"/>
              </a:ext>
            </a:extLst>
          </p:cNvPr>
          <p:cNvSpPr txBox="1"/>
          <p:nvPr/>
        </p:nvSpPr>
        <p:spPr>
          <a:xfrm>
            <a:off x="684000" y="1989000"/>
            <a:ext cx="4536000"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dirty="0"/>
              <a:t>Die Isolierung kann entweder während der Installation der Kollektorschleifenleitung oder nach dem Befüllen und Aufladen der Anlage installiert werden. Jedenfalls erfordern SWH-Systeme ganz bestimmte Arten von Rohrisolierungen. </a:t>
            </a:r>
          </a:p>
          <a:p>
            <a:pPr marL="285750" indent="-285750">
              <a:buFont typeface="Wingdings" panose="05000000000000000000" pitchFamily="2" charset="2"/>
              <a:buChar char="§"/>
            </a:pPr>
            <a:r>
              <a:rPr lang="en-US" sz="1400" dirty="0"/>
              <a:t>Eine Standard-Polyethylenrohrisolierung ist nur für Brauchwasserleitungen akzeptabel, schmilzt aber bei den in den Kollektorschleifen vorhandenen Temperaturen. </a:t>
            </a:r>
          </a:p>
          <a:p>
            <a:pPr marL="285750" indent="-285750">
              <a:buFont typeface="Wingdings" panose="05000000000000000000" pitchFamily="2" charset="2"/>
              <a:buChar char="§"/>
            </a:pPr>
            <a:r>
              <a:rPr lang="en-US" sz="1400" dirty="0"/>
              <a:t>Stattdessen ist eine </a:t>
            </a:r>
            <a:r>
              <a:rPr lang="en-US" sz="1400" b="1" dirty="0"/>
              <a:t>elastomere Rohrisolierung (geschlossenzelliger Gummi) in der Lage, den Temperaturen des Kollektorkreislaufs zu widerstehen </a:t>
            </a:r>
            <a:r>
              <a:rPr lang="en-US" sz="1400" dirty="0"/>
              <a:t>und wird daher häufig in SWH-Systemen eingesetzt. </a:t>
            </a:r>
          </a:p>
          <a:p>
            <a:pPr marL="285750" indent="-285750">
              <a:buFont typeface="Wingdings" panose="05000000000000000000" pitchFamily="2" charset="2"/>
              <a:buChar char="§"/>
            </a:pPr>
            <a:r>
              <a:rPr lang="en-US" sz="1400" b="1" dirty="0"/>
              <a:t>Glasfaser- und Mineralwolle-Dämmstoffe sind ebenfalls für SWH-Anwendungen geeignet</a:t>
            </a:r>
            <a:r>
              <a:rPr lang="en-US" sz="1400" dirty="0"/>
              <a:t>, sollten aber nur für Innenanwendungen verwendet werden (sie neigen zur Wasseraufnahme). </a:t>
            </a:r>
          </a:p>
        </p:txBody>
      </p:sp>
    </p:spTree>
    <p:extLst>
      <p:ext uri="{BB962C8B-B14F-4D97-AF65-F5344CB8AC3E}">
        <p14:creationId xmlns:p14="http://schemas.microsoft.com/office/powerpoint/2010/main" val="367373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2513-9D50-4A04-BB17-E21BFC19F45B}"/>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85618CD0-80EE-4597-A1BA-93BC2C482341}"/>
              </a:ext>
            </a:extLst>
          </p:cNvPr>
          <p:cNvSpPr/>
          <p:nvPr/>
        </p:nvSpPr>
        <p:spPr>
          <a:xfrm>
            <a:off x="432915" y="1557000"/>
            <a:ext cx="4139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Dämmstoffe für die Solarthermie.</a:t>
            </a:r>
            <a:endParaRPr lang="en-US" b="1" dirty="0"/>
          </a:p>
        </p:txBody>
      </p:sp>
      <p:sp>
        <p:nvSpPr>
          <p:cNvPr id="5" name="TextBox 4">
            <a:extLst>
              <a:ext uri="{FF2B5EF4-FFF2-40B4-BE49-F238E27FC236}">
                <a16:creationId xmlns:a16="http://schemas.microsoft.com/office/drawing/2014/main" id="{F7E3DC9B-E8E8-4451-8DD3-8D88E334A90A}"/>
              </a:ext>
            </a:extLst>
          </p:cNvPr>
          <p:cNvSpPr txBox="1"/>
          <p:nvPr/>
        </p:nvSpPr>
        <p:spPr>
          <a:xfrm>
            <a:off x="756000" y="1989000"/>
            <a:ext cx="6264001" cy="289310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FREILIEGENDE ROHRLEITUNGSISOLIERUNG</a:t>
            </a:r>
            <a:endParaRPr lang="en-US" sz="1400" dirty="0"/>
          </a:p>
          <a:p>
            <a:pPr marL="533400" lvl="1" indent="-285750">
              <a:buFont typeface="Calibri" panose="020F0502020204030204" pitchFamily="34" charset="0"/>
              <a:buChar char="‒"/>
            </a:pPr>
            <a:r>
              <a:rPr lang="en-US" sz="1400" dirty="0"/>
              <a:t>Alle Rohrisolierungen, die dem Sonnenlicht ausgesetzt sind, müssen für eine lange Lebensdauer vor ultravioletter (UV) Strahlung geschützt werden.</a:t>
            </a:r>
          </a:p>
          <a:p>
            <a:pPr marL="533400" lvl="1" indent="-285750">
              <a:buFont typeface="Calibri" panose="020F0502020204030204" pitchFamily="34" charset="0"/>
              <a:buChar char="‒"/>
            </a:pPr>
            <a:r>
              <a:rPr lang="en-US" sz="1400" b="1" dirty="0"/>
              <a:t>UV-beständige Lacke </a:t>
            </a:r>
            <a:r>
              <a:rPr lang="en-US" sz="1400" dirty="0"/>
              <a:t>können fünf bis zehn Jahre halten; Hersteller von Hochtemperatur-Geschlossenzelligkeitsisolierungen empfehlen manchmal einen bestimmten Lacktyp. </a:t>
            </a:r>
          </a:p>
          <a:p>
            <a:pPr marL="533400" lvl="1" indent="-285750">
              <a:buFont typeface="Calibri" panose="020F0502020204030204" pitchFamily="34" charset="0"/>
              <a:buChar char="‒"/>
            </a:pPr>
            <a:r>
              <a:rPr lang="en-US" sz="1400" dirty="0"/>
              <a:t>Eine wartungsfreie, lebenslange Abdeckung für die Außenisolierung ist </a:t>
            </a:r>
            <a:r>
              <a:rPr lang="en-US" sz="1400" b="1" dirty="0"/>
              <a:t>flaches Aluminium in architektonischer Qualität</a:t>
            </a:r>
            <a:r>
              <a:rPr lang="en-US" sz="1400" dirty="0"/>
              <a:t>, das für Wohnmobilschalen und Regenrinnen verwendet wird. Eine weitere Möglichkeit ist die </a:t>
            </a:r>
            <a:r>
              <a:rPr lang="en-US" sz="1400" b="1" dirty="0"/>
              <a:t>PVC-Verkleidung,</a:t>
            </a:r>
            <a:r>
              <a:rPr lang="en-US" sz="1400" dirty="0"/>
              <a:t> die in geraden Abschnitten und in speziell geformten Muffen zur Abdeckung von Bögen oder T-Stücken erhältlich ist. Die Verkleidung wird mit Klebstoff und Edelstahlstiften befestigt. Eine weitere Lösung besteht darin, </a:t>
            </a:r>
            <a:r>
              <a:rPr lang="en-US" sz="1400" b="1" dirty="0"/>
              <a:t>die Rohrisolierung</a:t>
            </a:r>
            <a:r>
              <a:rPr lang="en-US" sz="1400" dirty="0"/>
              <a:t> einfach </a:t>
            </a:r>
            <a:r>
              <a:rPr lang="en-US" sz="1400" b="1" dirty="0"/>
              <a:t>mit Silikonband zu umwickeln</a:t>
            </a:r>
            <a:r>
              <a:rPr lang="en-US" sz="1400" dirty="0"/>
              <a:t>.</a:t>
            </a:r>
          </a:p>
        </p:txBody>
      </p:sp>
      <p:pic>
        <p:nvPicPr>
          <p:cNvPr id="6" name="Picture 5">
            <a:extLst>
              <a:ext uri="{FF2B5EF4-FFF2-40B4-BE49-F238E27FC236}">
                <a16:creationId xmlns:a16="http://schemas.microsoft.com/office/drawing/2014/main" id="{CFB07E0B-4B45-4591-9A01-201B728BEFC0}"/>
              </a:ext>
            </a:extLst>
          </p:cNvPr>
          <p:cNvPicPr>
            <a:picLocks noChangeAspect="1"/>
          </p:cNvPicPr>
          <p:nvPr/>
        </p:nvPicPr>
        <p:blipFill>
          <a:blip r:embed="rId2"/>
          <a:stretch>
            <a:fillRect/>
          </a:stretch>
        </p:blipFill>
        <p:spPr>
          <a:xfrm>
            <a:off x="7020001" y="1485000"/>
            <a:ext cx="1655688" cy="3567771"/>
          </a:xfrm>
          <a:prstGeom prst="rect">
            <a:avLst/>
          </a:prstGeom>
        </p:spPr>
      </p:pic>
      <p:sp>
        <p:nvSpPr>
          <p:cNvPr id="7" name="Rectangle 6">
            <a:extLst>
              <a:ext uri="{FF2B5EF4-FFF2-40B4-BE49-F238E27FC236}">
                <a16:creationId xmlns:a16="http://schemas.microsoft.com/office/drawing/2014/main" id="{66772EC6-4F17-4BD9-B1EA-572FBB0EA83F}"/>
              </a:ext>
            </a:extLst>
          </p:cNvPr>
          <p:cNvSpPr/>
          <p:nvPr/>
        </p:nvSpPr>
        <p:spPr>
          <a:xfrm>
            <a:off x="756000" y="4995449"/>
            <a:ext cx="7919688" cy="1169551"/>
          </a:xfrm>
          <a:prstGeom prst="rect">
            <a:avLst/>
          </a:prstGeom>
        </p:spPr>
        <p:txBody>
          <a:bodyPr wrap="square">
            <a:spAutoFit/>
          </a:bodyPr>
          <a:lstStyle/>
          <a:p>
            <a:pPr marL="533400" lvl="1" indent="-285750">
              <a:buFont typeface="Wingdings" panose="05000000000000000000" pitchFamily="2" charset="2"/>
              <a:buChar char="§"/>
            </a:pPr>
            <a:r>
              <a:rPr lang="en-US" sz="1400" b="1" dirty="0"/>
              <a:t>Andere Komponenten haben besondere Anforderungen an die Isolierung</a:t>
            </a:r>
            <a:r>
              <a:rPr lang="en-US" sz="1400" dirty="0"/>
              <a:t>: Pumpen, Tanks oder externe Wärmetauscher. Beispielsweise sollten Pumpen nie isoliert werden, da sie zur Wärmeabfuhr auf den Luftstrom angewiesen sind. Wärmetauscher werden mit dem gleichen Material wie die Rohre isoliert, jedoch in Form von Platten erworben. Besser, wenn die technischen Ratschläge der Hersteller befolgt werden.</a:t>
            </a:r>
          </a:p>
        </p:txBody>
      </p:sp>
    </p:spTree>
    <p:extLst>
      <p:ext uri="{BB962C8B-B14F-4D97-AF65-F5344CB8AC3E}">
        <p14:creationId xmlns:p14="http://schemas.microsoft.com/office/powerpoint/2010/main" val="1477895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C444-FFFD-4830-9D7A-9C540C67378F}"/>
              </a:ext>
            </a:extLst>
          </p:cNvPr>
          <p:cNvSpPr>
            <a:spLocks noGrp="1"/>
          </p:cNvSpPr>
          <p:nvPr>
            <p:ph type="title"/>
          </p:nvPr>
        </p:nvSpPr>
        <p:spPr/>
        <p:txBody>
          <a:bodyPr/>
          <a:lstStyle/>
          <a:p>
            <a:r>
              <a:rPr lang="en-US" b="1" dirty="0"/>
              <a:t>2. </a:t>
            </a:r>
            <a:r>
              <a:rPr lang="en-US" b="1" dirty="0">
                <a:solidFill>
                  <a:prstClr val="black"/>
                </a:solidFill>
                <a:cs typeface="Arial" pitchFamily="34" charset="0"/>
              </a:rPr>
              <a:t>Verwendete Materialien</a:t>
            </a:r>
            <a:endParaRPr lang="en-US" dirty="0"/>
          </a:p>
        </p:txBody>
      </p:sp>
      <p:sp>
        <p:nvSpPr>
          <p:cNvPr id="4" name="Rectangle 3">
            <a:extLst>
              <a:ext uri="{FF2B5EF4-FFF2-40B4-BE49-F238E27FC236}">
                <a16:creationId xmlns:a16="http://schemas.microsoft.com/office/drawing/2014/main" id="{FB08B365-7070-42EC-B208-0B39DDD481B6}"/>
              </a:ext>
            </a:extLst>
          </p:cNvPr>
          <p:cNvSpPr/>
          <p:nvPr/>
        </p:nvSpPr>
        <p:spPr>
          <a:xfrm>
            <a:off x="432915" y="1557000"/>
            <a:ext cx="7163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Lötmaterial für die Verbindung von Kupferrohren.</a:t>
            </a:r>
            <a:endParaRPr lang="en-US" b="1" dirty="0"/>
          </a:p>
        </p:txBody>
      </p:sp>
      <p:sp>
        <p:nvSpPr>
          <p:cNvPr id="5" name="TextBox 4">
            <a:extLst>
              <a:ext uri="{FF2B5EF4-FFF2-40B4-BE49-F238E27FC236}">
                <a16:creationId xmlns:a16="http://schemas.microsoft.com/office/drawing/2014/main" id="{19031E78-5CB3-4DE0-9219-B1810062545C}"/>
              </a:ext>
            </a:extLst>
          </p:cNvPr>
          <p:cNvSpPr txBox="1"/>
          <p:nvPr/>
        </p:nvSpPr>
        <p:spPr>
          <a:xfrm>
            <a:off x="683999" y="2709000"/>
            <a:ext cx="5460077" cy="3108543"/>
          </a:xfrm>
          <a:prstGeom prst="rect">
            <a:avLst/>
          </a:prstGeom>
          <a:noFill/>
        </p:spPr>
        <p:txBody>
          <a:bodyPr wrap="square" rtlCol="0">
            <a:spAutoFit/>
          </a:bodyPr>
          <a:lstStyle/>
          <a:p>
            <a:pPr marL="285750" indent="-285750">
              <a:buFont typeface="Wingdings" panose="05000000000000000000" pitchFamily="2" charset="2"/>
              <a:buChar char="§"/>
            </a:pPr>
            <a:r>
              <a:rPr lang="en-US" sz="1400" dirty="0">
                <a:latin typeface="RotisSansSerif"/>
              </a:rPr>
              <a:t>Insbesondere können kapillare (weiche) </a:t>
            </a:r>
            <a:r>
              <a:rPr lang="en-US" sz="1400" b="1" dirty="0">
                <a:latin typeface="RotisSansSerif"/>
              </a:rPr>
              <a:t>Lötverbindungen </a:t>
            </a:r>
            <a:r>
              <a:rPr lang="en-US" sz="1400" dirty="0">
                <a:latin typeface="RotisSansSerif"/>
              </a:rPr>
              <a:t>nur bei Betriebstemperaturen unter 110ºC eingesetzt werden. Weichlotlegierungen sind genormt und werden z.B. in der EN 29453 spezifiziert. Der Schmelzpunkt von Weichlotzusätzen liegt unter 350ºC. Die am häufigsten verwendeten Lote sind vom Typ Zinn-Kupfer und Zinn-Silber. </a:t>
            </a:r>
            <a:r>
              <a:rPr lang="en-US" sz="1400" b="1" dirty="0">
                <a:latin typeface="RotisSansSerif"/>
              </a:rPr>
              <a:t>Diese Lötmaterialien können in der Solarthermie nicht verwendet werden.</a:t>
            </a:r>
          </a:p>
          <a:p>
            <a:r>
              <a:rPr lang="en-US" sz="1400" b="1" dirty="0">
                <a:latin typeface="RotisSansSerif"/>
              </a:rPr>
              <a:t> </a:t>
            </a:r>
          </a:p>
          <a:p>
            <a:pPr marL="285750" indent="-285750">
              <a:buFont typeface="Wingdings" panose="05000000000000000000" pitchFamily="2" charset="2"/>
              <a:buChar char="§"/>
            </a:pPr>
            <a:r>
              <a:rPr lang="en-US" sz="1400" b="1" dirty="0">
                <a:latin typeface="RotisSansSerif"/>
              </a:rPr>
              <a:t>Lötverbindungen (Hartlöten) werden bei höheren Temperaturen und Drücken als Lötverbindungen ausgeführt. </a:t>
            </a:r>
            <a:r>
              <a:rPr lang="en-US" sz="1400" dirty="0">
                <a:latin typeface="RotisSansSerif"/>
              </a:rPr>
              <a:t>Schweißzusätze für das Hartlöten sind z.B. in der EN 1044 festgelegt. Der Schmelzpunkt von Schweißzusätzen liegt unter 800ºC. </a:t>
            </a:r>
            <a:r>
              <a:rPr lang="en-US" sz="1400" b="1" dirty="0">
                <a:latin typeface="RotisSansSerif"/>
              </a:rPr>
              <a:t>Das Kupfer-Phosphor (Cu 94%, P 6%) Hartlot (und entsprechende Flussmittel) wird in der Solarthermie häufig eingesetzt.</a:t>
            </a:r>
            <a:endParaRPr lang="en-US" sz="1400" b="1" dirty="0"/>
          </a:p>
        </p:txBody>
      </p:sp>
      <p:pic>
        <p:nvPicPr>
          <p:cNvPr id="6" name="Picture 5">
            <a:extLst>
              <a:ext uri="{FF2B5EF4-FFF2-40B4-BE49-F238E27FC236}">
                <a16:creationId xmlns:a16="http://schemas.microsoft.com/office/drawing/2014/main" id="{6282ED2F-6BE2-4DA7-A552-CD05D94249F6}"/>
              </a:ext>
            </a:extLst>
          </p:cNvPr>
          <p:cNvPicPr>
            <a:picLocks noChangeAspect="1"/>
          </p:cNvPicPr>
          <p:nvPr/>
        </p:nvPicPr>
        <p:blipFill>
          <a:blip r:embed="rId2"/>
          <a:stretch>
            <a:fillRect/>
          </a:stretch>
        </p:blipFill>
        <p:spPr>
          <a:xfrm>
            <a:off x="6144077" y="2781000"/>
            <a:ext cx="2544524" cy="3434239"/>
          </a:xfrm>
          <a:prstGeom prst="rect">
            <a:avLst/>
          </a:prstGeom>
        </p:spPr>
      </p:pic>
      <p:sp>
        <p:nvSpPr>
          <p:cNvPr id="7" name="Rectangle 6">
            <a:extLst>
              <a:ext uri="{FF2B5EF4-FFF2-40B4-BE49-F238E27FC236}">
                <a16:creationId xmlns:a16="http://schemas.microsoft.com/office/drawing/2014/main" id="{E77D356C-95FA-4772-A9C3-9A0AA3236AAF}"/>
              </a:ext>
            </a:extLst>
          </p:cNvPr>
          <p:cNvSpPr/>
          <p:nvPr/>
        </p:nvSpPr>
        <p:spPr>
          <a:xfrm>
            <a:off x="684000" y="1917000"/>
            <a:ext cx="7991688" cy="738664"/>
          </a:xfrm>
          <a:prstGeom prst="rect">
            <a:avLst/>
          </a:prstGeom>
        </p:spPr>
        <p:txBody>
          <a:bodyPr wrap="square">
            <a:spAutoFit/>
          </a:bodyPr>
          <a:lstStyle/>
          <a:p>
            <a:pPr marL="285750" indent="-285750">
              <a:buFont typeface="Wingdings" panose="05000000000000000000" pitchFamily="2" charset="2"/>
              <a:buChar char="§"/>
            </a:pPr>
            <a:r>
              <a:rPr lang="en-US" sz="1400" dirty="0"/>
              <a:t>Kupferrohrleitungen können auf verschiedene Weise verbunden werden: Klemmverschraubungen, Weich- und Hartlöten, Schweißen, Pressfittings usw. Die hohen Temperaturen, die in solarthermischen Anlagen auftreten können, schließen den Einsatz einiger Verbindungstechniken aus.</a:t>
            </a:r>
          </a:p>
        </p:txBody>
      </p:sp>
    </p:spTree>
    <p:extLst>
      <p:ext uri="{BB962C8B-B14F-4D97-AF65-F5344CB8AC3E}">
        <p14:creationId xmlns:p14="http://schemas.microsoft.com/office/powerpoint/2010/main" val="2217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5DF4-1180-40E4-8108-A84D13EFA019}"/>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F95F6B65-CAE3-4CE6-AB4B-69206E593E08}"/>
              </a:ext>
            </a:extLst>
          </p:cNvPr>
          <p:cNvSpPr/>
          <p:nvPr/>
        </p:nvSpPr>
        <p:spPr>
          <a:xfrm>
            <a:off x="432915" y="1557000"/>
            <a:ext cx="5507085"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Arbeitstechniken</a:t>
            </a:r>
            <a:r>
              <a:rPr lang="en-US" b="1" dirty="0">
                <a:solidFill>
                  <a:prstClr val="black"/>
                </a:solidFill>
                <a:cs typeface="Arial" pitchFamily="34" charset="0"/>
              </a:rPr>
              <a:t> mit Kupferrohr.</a:t>
            </a:r>
            <a:endParaRPr lang="en-US" b="1" dirty="0"/>
          </a:p>
        </p:txBody>
      </p:sp>
      <p:sp>
        <p:nvSpPr>
          <p:cNvPr id="5" name="Rectangle 4">
            <a:extLst>
              <a:ext uri="{FF2B5EF4-FFF2-40B4-BE49-F238E27FC236}">
                <a16:creationId xmlns:a16="http://schemas.microsoft.com/office/drawing/2014/main" id="{2C7F532E-DA8E-4780-96F1-655B98E39670}"/>
              </a:ext>
            </a:extLst>
          </p:cNvPr>
          <p:cNvSpPr/>
          <p:nvPr/>
        </p:nvSpPr>
        <p:spPr>
          <a:xfrm>
            <a:off x="683652" y="1994452"/>
            <a:ext cx="4188070" cy="338554"/>
          </a:xfrm>
          <a:prstGeom prst="rect">
            <a:avLst/>
          </a:prstGeom>
        </p:spPr>
        <p:txBody>
          <a:bodyPr wrap="none">
            <a:spAutoFit/>
          </a:bodyPr>
          <a:lstStyle/>
          <a:p>
            <a:pPr marL="285750" indent="-285750">
              <a:buFont typeface="Wingdings" panose="05000000000000000000" pitchFamily="2" charset="2"/>
              <a:buChar char="§"/>
            </a:pPr>
            <a:r>
              <a:rPr lang="en-US" sz="1600" b="1" dirty="0"/>
              <a:t>LÖTEN/LÖTEN VON KUPFERROHRVERBINDUNGEN</a:t>
            </a:r>
          </a:p>
        </p:txBody>
      </p:sp>
      <p:sp>
        <p:nvSpPr>
          <p:cNvPr id="6" name="TextBox 5">
            <a:extLst>
              <a:ext uri="{FF2B5EF4-FFF2-40B4-BE49-F238E27FC236}">
                <a16:creationId xmlns:a16="http://schemas.microsoft.com/office/drawing/2014/main" id="{04FE359A-7A34-4FD8-9821-478D86A2B2D7}"/>
              </a:ext>
            </a:extLst>
          </p:cNvPr>
          <p:cNvSpPr txBox="1"/>
          <p:nvPr/>
        </p:nvSpPr>
        <p:spPr>
          <a:xfrm>
            <a:off x="1044000" y="2349000"/>
            <a:ext cx="3960000" cy="3539430"/>
          </a:xfrm>
          <a:prstGeom prst="rect">
            <a:avLst/>
          </a:prstGeom>
          <a:noFill/>
        </p:spPr>
        <p:txBody>
          <a:bodyPr wrap="square" rtlCol="0">
            <a:spAutoFit/>
          </a:bodyPr>
          <a:lstStyle/>
          <a:p>
            <a:pPr marL="285750" indent="-285750">
              <a:buFont typeface="Calibri" panose="020F0502020204030204" pitchFamily="34" charset="0"/>
              <a:buChar char="‒"/>
            </a:pPr>
            <a:r>
              <a:rPr lang="en-US" sz="1600" dirty="0"/>
              <a:t>Um stets zufriedenstellende Verbindungen herzustellen, kann die folgende Abfolge von Verbindungsvorbereitung und -operationen eingehalten werden:</a:t>
            </a:r>
          </a:p>
          <a:p>
            <a:endParaRPr lang="en-US" sz="1600" dirty="0"/>
          </a:p>
          <a:p>
            <a:pPr marL="623888" lvl="1" indent="-285750">
              <a:buFont typeface="Arial" panose="020B0604020202020204" pitchFamily="34" charset="0"/>
              <a:buChar char="."/>
            </a:pPr>
            <a:r>
              <a:rPr lang="en-US" sz="1600" b="1" dirty="0"/>
              <a:t>Messen und Schneiden</a:t>
            </a:r>
            <a:endParaRPr lang="en-US" sz="1600" dirty="0"/>
          </a:p>
          <a:p>
            <a:pPr marL="623888" lvl="1" indent="-285750">
              <a:buFont typeface="Arial" panose="020B0604020202020204" pitchFamily="34" charset="0"/>
              <a:buChar char="."/>
            </a:pPr>
            <a:r>
              <a:rPr lang="en-US" sz="1600" b="1" dirty="0"/>
              <a:t>Reiben</a:t>
            </a:r>
            <a:endParaRPr lang="en-US" sz="1600" dirty="0"/>
          </a:p>
          <a:p>
            <a:pPr marL="623888" lvl="1" indent="-285750">
              <a:buFont typeface="Arial" panose="020B0604020202020204" pitchFamily="34" charset="0"/>
              <a:buChar char="."/>
            </a:pPr>
            <a:r>
              <a:rPr lang="en-US" sz="1600" b="1" dirty="0"/>
              <a:t>Reinigung</a:t>
            </a:r>
            <a:endParaRPr lang="en-US" sz="1600" dirty="0"/>
          </a:p>
          <a:p>
            <a:pPr marL="623888" lvl="1" indent="-285750">
              <a:buFont typeface="Arial" panose="020B0604020202020204" pitchFamily="34" charset="0"/>
              <a:buChar char="."/>
            </a:pPr>
            <a:r>
              <a:rPr lang="en-US" sz="1600" b="1" dirty="0"/>
              <a:t>Flussmittel auftragen</a:t>
            </a:r>
            <a:endParaRPr lang="en-US" sz="1600" dirty="0"/>
          </a:p>
          <a:p>
            <a:pPr marL="623888" lvl="1" indent="-285750">
              <a:buFont typeface="Arial" panose="020B0604020202020204" pitchFamily="34" charset="0"/>
              <a:buChar char="."/>
            </a:pPr>
            <a:r>
              <a:rPr lang="en-US" sz="1600" b="1" dirty="0"/>
              <a:t>Montage und Unterstützung</a:t>
            </a:r>
            <a:endParaRPr lang="en-US" sz="1600" dirty="0"/>
          </a:p>
          <a:p>
            <a:pPr marL="623888" lvl="1" indent="-285750">
              <a:buFont typeface="Arial" panose="020B0604020202020204" pitchFamily="34" charset="0"/>
              <a:buChar char="."/>
            </a:pPr>
            <a:r>
              <a:rPr lang="en-US" sz="1600" b="1" dirty="0"/>
              <a:t>Heizung</a:t>
            </a:r>
            <a:endParaRPr lang="en-US" sz="1600" dirty="0"/>
          </a:p>
          <a:p>
            <a:pPr marL="623888" lvl="1" indent="-285750">
              <a:buFont typeface="Arial" panose="020B0604020202020204" pitchFamily="34" charset="0"/>
              <a:buChar char="."/>
            </a:pPr>
            <a:r>
              <a:rPr lang="en-US" sz="1600" b="1" dirty="0"/>
              <a:t>Auftragen des Lötmittels</a:t>
            </a:r>
            <a:endParaRPr lang="en-US" sz="1600" dirty="0"/>
          </a:p>
          <a:p>
            <a:pPr marL="623888" lvl="1" indent="-285750">
              <a:buFont typeface="Arial" panose="020B0604020202020204" pitchFamily="34" charset="0"/>
              <a:buChar char="."/>
            </a:pPr>
            <a:r>
              <a:rPr lang="en-US" sz="1600" b="1" dirty="0"/>
              <a:t>Kühlung und Reinigung</a:t>
            </a:r>
            <a:endParaRPr lang="en-US" sz="1600" dirty="0"/>
          </a:p>
          <a:p>
            <a:pPr marL="623888" lvl="1" indent="-285750">
              <a:buFont typeface="Arial" panose="020B0604020202020204" pitchFamily="34" charset="0"/>
              <a:buChar char="."/>
            </a:pPr>
            <a:r>
              <a:rPr lang="en-US" sz="1600" b="1" dirty="0"/>
              <a:t>Prüfung </a:t>
            </a:r>
          </a:p>
        </p:txBody>
      </p:sp>
      <p:pic>
        <p:nvPicPr>
          <p:cNvPr id="7" name="Picture 6">
            <a:extLst>
              <a:ext uri="{FF2B5EF4-FFF2-40B4-BE49-F238E27FC236}">
                <a16:creationId xmlns:a16="http://schemas.microsoft.com/office/drawing/2014/main" id="{57A92D65-9168-48EC-81B4-48C7BFD4504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270292" y="1557000"/>
            <a:ext cx="2405708" cy="4762318"/>
          </a:xfrm>
          <a:prstGeom prst="rect">
            <a:avLst/>
          </a:prstGeom>
        </p:spPr>
      </p:pic>
      <p:pic>
        <p:nvPicPr>
          <p:cNvPr id="9" name="Picture 8" descr="A picture containing red, car&#10;&#10;Description generated with high confidence">
            <a:extLst>
              <a:ext uri="{FF2B5EF4-FFF2-40B4-BE49-F238E27FC236}">
                <a16:creationId xmlns:a16="http://schemas.microsoft.com/office/drawing/2014/main" id="{203D729F-06E4-4172-9DAB-8FBB45DC6B3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633145" y="4725000"/>
            <a:ext cx="1336855" cy="1336855"/>
          </a:xfrm>
          <a:prstGeom prst="rect">
            <a:avLst/>
          </a:prstGeom>
        </p:spPr>
      </p:pic>
      <p:pic>
        <p:nvPicPr>
          <p:cNvPr id="12" name="Picture 11">
            <a:extLst>
              <a:ext uri="{FF2B5EF4-FFF2-40B4-BE49-F238E27FC236}">
                <a16:creationId xmlns:a16="http://schemas.microsoft.com/office/drawing/2014/main" id="{AE24BBF9-B38D-44C9-B8B0-D297B31E5A5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38420"/>
          <a:stretch/>
        </p:blipFill>
        <p:spPr>
          <a:xfrm rot="18408908">
            <a:off x="4256519" y="3443000"/>
            <a:ext cx="2257425" cy="780110"/>
          </a:xfrm>
          <a:prstGeom prst="rect">
            <a:avLst/>
          </a:prstGeom>
        </p:spPr>
      </p:pic>
      <p:pic>
        <p:nvPicPr>
          <p:cNvPr id="13" name="Picture 12">
            <a:extLst>
              <a:ext uri="{FF2B5EF4-FFF2-40B4-BE49-F238E27FC236}">
                <a16:creationId xmlns:a16="http://schemas.microsoft.com/office/drawing/2014/main" id="{3098E0EC-F11C-43E6-998B-445F7C70FFC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066087" y="1983894"/>
            <a:ext cx="1009840" cy="765466"/>
          </a:xfrm>
          <a:prstGeom prst="rect">
            <a:avLst/>
          </a:prstGeom>
        </p:spPr>
      </p:pic>
    </p:spTree>
    <p:extLst>
      <p:ext uri="{BB962C8B-B14F-4D97-AF65-F5344CB8AC3E}">
        <p14:creationId xmlns:p14="http://schemas.microsoft.com/office/powerpoint/2010/main" val="2685901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AB8D-D90F-4617-A90A-8A7FFC7772D0}"/>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61140EE4-BC6D-4B95-A39D-D703653E51D0}"/>
              </a:ext>
            </a:extLst>
          </p:cNvPr>
          <p:cNvSpPr/>
          <p:nvPr/>
        </p:nvSpPr>
        <p:spPr>
          <a:xfrm>
            <a:off x="432915" y="1557000"/>
            <a:ext cx="3779085"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Arbeitstechniken</a:t>
            </a:r>
            <a:r>
              <a:rPr lang="en-US" b="1" dirty="0">
                <a:solidFill>
                  <a:prstClr val="black"/>
                </a:solidFill>
                <a:cs typeface="Arial" pitchFamily="34" charset="0"/>
              </a:rPr>
              <a:t> </a:t>
            </a:r>
            <a:r>
              <a:rPr lang="en-US" b="1" dirty="0" err="1">
                <a:solidFill>
                  <a:prstClr val="black"/>
                </a:solidFill>
                <a:cs typeface="Arial" pitchFamily="34" charset="0"/>
              </a:rPr>
              <a:t>mit</a:t>
            </a:r>
            <a:r>
              <a:rPr lang="en-US" b="1" dirty="0">
                <a:solidFill>
                  <a:prstClr val="black"/>
                </a:solidFill>
                <a:cs typeface="Arial" pitchFamily="34" charset="0"/>
              </a:rPr>
              <a:t> </a:t>
            </a:r>
            <a:r>
              <a:rPr lang="en-US" b="1" dirty="0" err="1">
                <a:solidFill>
                  <a:prstClr val="black"/>
                </a:solidFill>
                <a:cs typeface="Arial" pitchFamily="34" charset="0"/>
              </a:rPr>
              <a:t>Kupferrohr</a:t>
            </a:r>
            <a:r>
              <a:rPr lang="en-US" b="1" dirty="0">
                <a:solidFill>
                  <a:prstClr val="black"/>
                </a:solidFill>
                <a:cs typeface="Arial" pitchFamily="34" charset="0"/>
              </a:rPr>
              <a:t>.</a:t>
            </a:r>
            <a:endParaRPr lang="en-US" b="1" dirty="0"/>
          </a:p>
        </p:txBody>
      </p:sp>
      <p:pic>
        <p:nvPicPr>
          <p:cNvPr id="5" name="Picture 4">
            <a:extLst>
              <a:ext uri="{FF2B5EF4-FFF2-40B4-BE49-F238E27FC236}">
                <a16:creationId xmlns:a16="http://schemas.microsoft.com/office/drawing/2014/main" id="{06788EAF-1788-4435-B444-6220A683AB1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68000" y="1529649"/>
            <a:ext cx="4509972" cy="4779076"/>
          </a:xfrm>
          <a:prstGeom prst="rect">
            <a:avLst/>
          </a:prstGeom>
        </p:spPr>
      </p:pic>
      <p:pic>
        <p:nvPicPr>
          <p:cNvPr id="8" name="Picture 7">
            <a:extLst>
              <a:ext uri="{FF2B5EF4-FFF2-40B4-BE49-F238E27FC236}">
                <a16:creationId xmlns:a16="http://schemas.microsoft.com/office/drawing/2014/main" id="{29CBDD99-6F13-4D4B-A393-4287F6B29B2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84000" y="2254214"/>
            <a:ext cx="1817143" cy="1008000"/>
          </a:xfrm>
          <a:prstGeom prst="rect">
            <a:avLst/>
          </a:prstGeom>
        </p:spPr>
      </p:pic>
      <p:pic>
        <p:nvPicPr>
          <p:cNvPr id="11" name="Picture 10">
            <a:extLst>
              <a:ext uri="{FF2B5EF4-FFF2-40B4-BE49-F238E27FC236}">
                <a16:creationId xmlns:a16="http://schemas.microsoft.com/office/drawing/2014/main" id="{5DD6CA0A-989A-4A50-9035-C1CF27718F8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0321245">
            <a:off x="2058624" y="2832658"/>
            <a:ext cx="1885636" cy="960880"/>
          </a:xfrm>
          <a:prstGeom prst="rect">
            <a:avLst/>
          </a:prstGeom>
        </p:spPr>
      </p:pic>
      <p:grpSp>
        <p:nvGrpSpPr>
          <p:cNvPr id="16" name="Group 15">
            <a:extLst>
              <a:ext uri="{FF2B5EF4-FFF2-40B4-BE49-F238E27FC236}">
                <a16:creationId xmlns:a16="http://schemas.microsoft.com/office/drawing/2014/main" id="{F082E23D-A235-4F75-8A15-549656C14248}"/>
              </a:ext>
            </a:extLst>
          </p:cNvPr>
          <p:cNvGrpSpPr/>
          <p:nvPr/>
        </p:nvGrpSpPr>
        <p:grpSpPr>
          <a:xfrm>
            <a:off x="1009785" y="4103355"/>
            <a:ext cx="2454146" cy="1443770"/>
            <a:chOff x="897513" y="4103355"/>
            <a:chExt cx="2454146" cy="1443770"/>
          </a:xfrm>
        </p:grpSpPr>
        <p:pic>
          <p:nvPicPr>
            <p:cNvPr id="15" name="Picture 14" descr="A close up of a bottle&#10;&#10;Description generated with high confidence">
              <a:extLst>
                <a:ext uri="{FF2B5EF4-FFF2-40B4-BE49-F238E27FC236}">
                  <a16:creationId xmlns:a16="http://schemas.microsoft.com/office/drawing/2014/main" id="{68D7C101-66EA-4F75-A963-1DA271A685BE}"/>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784802" y="4371982"/>
              <a:ext cx="1566857" cy="1175143"/>
            </a:xfrm>
            <a:prstGeom prst="rect">
              <a:avLst/>
            </a:prstGeom>
          </p:spPr>
        </p:pic>
        <p:pic>
          <p:nvPicPr>
            <p:cNvPr id="13" name="Picture 12" descr="A close up of a bottle&#10;&#10;Description generated with high confidence">
              <a:extLst>
                <a:ext uri="{FF2B5EF4-FFF2-40B4-BE49-F238E27FC236}">
                  <a16:creationId xmlns:a16="http://schemas.microsoft.com/office/drawing/2014/main" id="{44AFEECD-37D0-4796-8925-D373F711EDA8}"/>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897513" y="4103355"/>
              <a:ext cx="1100802" cy="1167518"/>
            </a:xfrm>
            <a:prstGeom prst="rect">
              <a:avLst/>
            </a:prstGeom>
          </p:spPr>
        </p:pic>
      </p:grpSp>
    </p:spTree>
    <p:extLst>
      <p:ext uri="{BB962C8B-B14F-4D97-AF65-F5344CB8AC3E}">
        <p14:creationId xmlns:p14="http://schemas.microsoft.com/office/powerpoint/2010/main" val="163120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80D3-7774-4062-87F0-C918FFA20809}"/>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3F629F7F-0A0B-4647-9258-EF89340BBF18}"/>
              </a:ext>
            </a:extLst>
          </p:cNvPr>
          <p:cNvSpPr/>
          <p:nvPr/>
        </p:nvSpPr>
        <p:spPr>
          <a:xfrm>
            <a:off x="432916" y="1557000"/>
            <a:ext cx="442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Identifizierung der Verrohrungsarbeiten</a:t>
            </a:r>
            <a:endParaRPr lang="en-US" b="1" dirty="0"/>
          </a:p>
        </p:txBody>
      </p:sp>
      <p:sp>
        <p:nvSpPr>
          <p:cNvPr id="5" name="Rectangle 4">
            <a:extLst>
              <a:ext uri="{FF2B5EF4-FFF2-40B4-BE49-F238E27FC236}">
                <a16:creationId xmlns:a16="http://schemas.microsoft.com/office/drawing/2014/main" id="{24E78B32-5659-478D-B79B-2A327C56F6B5}"/>
              </a:ext>
            </a:extLst>
          </p:cNvPr>
          <p:cNvSpPr/>
          <p:nvPr/>
        </p:nvSpPr>
        <p:spPr>
          <a:xfrm>
            <a:off x="579036" y="2061000"/>
            <a:ext cx="4632901" cy="3323987"/>
          </a:xfrm>
          <a:prstGeom prst="rect">
            <a:avLst/>
          </a:prstGeom>
        </p:spPr>
        <p:txBody>
          <a:bodyPr wrap="square">
            <a:spAutoFit/>
          </a:bodyPr>
          <a:lstStyle/>
          <a:p>
            <a:pPr marL="285750" indent="-285750">
              <a:buFont typeface="Wingdings" panose="05000000000000000000" pitchFamily="2" charset="2"/>
              <a:buChar char="§"/>
            </a:pPr>
            <a:r>
              <a:rPr lang="en-US" sz="1400" b="1" dirty="0"/>
              <a:t>DEFINITION. </a:t>
            </a:r>
          </a:p>
          <a:p>
            <a:pPr marL="542925" lvl="1" indent="-285750">
              <a:buFont typeface="Calibri" panose="020F0502020204030204" pitchFamily="34" charset="0"/>
              <a:buChar char="‒"/>
            </a:pPr>
            <a:r>
              <a:rPr lang="en-US" sz="1400" dirty="0"/>
              <a:t>Es ist der Aufbau aller </a:t>
            </a:r>
            <a:r>
              <a:rPr lang="en-US" sz="1400" b="1" dirty="0"/>
              <a:t>hydraulischen Kreisläufe</a:t>
            </a:r>
            <a:r>
              <a:rPr lang="en-US" sz="1400" dirty="0"/>
              <a:t>, die eine bestimmte solarthermische Anlage </a:t>
            </a:r>
            <a:r>
              <a:rPr lang="en-US" sz="1400" dirty="0" err="1"/>
              <a:t>ausmachen</a:t>
            </a:r>
            <a:r>
              <a:rPr lang="en-US" sz="1400" dirty="0"/>
              <a:t>.</a:t>
            </a:r>
          </a:p>
          <a:p>
            <a:pPr marL="285750" indent="-285750">
              <a:buFont typeface="Wingdings" panose="05000000000000000000" pitchFamily="2" charset="2"/>
              <a:buChar char="§"/>
            </a:pPr>
            <a:r>
              <a:rPr lang="en-US" sz="1400" b="1" dirty="0"/>
              <a:t>ARBEITSUMFANG UND KONTEXT. </a:t>
            </a:r>
          </a:p>
          <a:p>
            <a:pPr marL="542925" lvl="1" indent="-285750">
              <a:buFont typeface="Calibri" panose="020F0502020204030204" pitchFamily="34" charset="0"/>
              <a:buChar char="‒"/>
            </a:pPr>
            <a:r>
              <a:rPr lang="en-US" sz="1400" dirty="0"/>
              <a:t>Technisch gesehen sind die Solarverrohrungsarbeiten damit verbunden:</a:t>
            </a:r>
          </a:p>
          <a:p>
            <a:pPr marL="809625" lvl="2" indent="-285750">
              <a:buFont typeface="Arial" panose="020B0604020202020204" pitchFamily="34" charset="0"/>
              <a:buChar char="."/>
            </a:pPr>
            <a:r>
              <a:rPr lang="en-US" sz="1400" b="1" dirty="0"/>
              <a:t>Planung. </a:t>
            </a:r>
            <a:r>
              <a:rPr lang="en-US" sz="1400" dirty="0"/>
              <a:t>Entscheidung über die physikalische Verrohrung des Solarkreislaufs und anderer Kreisläufe.</a:t>
            </a:r>
          </a:p>
          <a:p>
            <a:pPr marL="809625" lvl="2" indent="-285750">
              <a:buFont typeface="Arial" panose="020B0604020202020204" pitchFamily="34" charset="0"/>
              <a:buChar char="."/>
            </a:pPr>
            <a:r>
              <a:rPr lang="en-US" sz="1400" b="1" dirty="0"/>
              <a:t>Installieren. </a:t>
            </a:r>
            <a:r>
              <a:rPr lang="en-US" sz="1400" dirty="0"/>
              <a:t>Rohre, Fittings und Ventile vorbereiten und installieren und andere mechanische Komponenten integrieren. Sie kann Mauerwerks- und Abschlussarbeiten (Isolierrohre, Dichtungsdurchführungen, Befestigung usw.) umfassen.</a:t>
            </a:r>
          </a:p>
        </p:txBody>
      </p:sp>
      <p:pic>
        <p:nvPicPr>
          <p:cNvPr id="7" name="Picture 6" descr="A picture containing wall, indoor, floor, window&#10;&#10;Description generated with very high confidence">
            <a:extLst>
              <a:ext uri="{FF2B5EF4-FFF2-40B4-BE49-F238E27FC236}">
                <a16:creationId xmlns:a16="http://schemas.microsoft.com/office/drawing/2014/main" id="{6F89EB69-EFCE-4465-BC5D-212D462B559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211938" y="1741666"/>
            <a:ext cx="3474862" cy="3558450"/>
          </a:xfrm>
          <a:prstGeom prst="rect">
            <a:avLst/>
          </a:prstGeom>
          <a:ln>
            <a:solidFill>
              <a:schemeClr val="tx1"/>
            </a:solidFill>
          </a:ln>
        </p:spPr>
      </p:pic>
      <p:sp>
        <p:nvSpPr>
          <p:cNvPr id="8" name="Rectangle 7">
            <a:extLst>
              <a:ext uri="{FF2B5EF4-FFF2-40B4-BE49-F238E27FC236}">
                <a16:creationId xmlns:a16="http://schemas.microsoft.com/office/drawing/2014/main" id="{83D19C18-8A3D-4677-951A-38CB8DF7429C}"/>
              </a:ext>
            </a:extLst>
          </p:cNvPr>
          <p:cNvSpPr/>
          <p:nvPr/>
        </p:nvSpPr>
        <p:spPr>
          <a:xfrm>
            <a:off x="579036" y="5282336"/>
            <a:ext cx="8312964" cy="738664"/>
          </a:xfrm>
          <a:prstGeom prst="rect">
            <a:avLst/>
          </a:prstGeom>
        </p:spPr>
        <p:txBody>
          <a:bodyPr wrap="square">
            <a:spAutoFit/>
          </a:bodyPr>
          <a:lstStyle/>
          <a:p>
            <a:pPr marL="809625" lvl="2" indent="-285750">
              <a:buFont typeface="Arial" panose="020B0604020202020204" pitchFamily="34" charset="0"/>
              <a:buChar char="."/>
            </a:pPr>
            <a:r>
              <a:rPr lang="en-US" sz="1400" b="1" dirty="0"/>
              <a:t>Test. </a:t>
            </a:r>
            <a:r>
              <a:rPr lang="en-US" sz="1400" dirty="0"/>
              <a:t>Überprüfung und ggf. Überarbeitung von Kreisläufen oder Teilen auf keine Flüssigkeitsleckagen.</a:t>
            </a:r>
          </a:p>
          <a:p>
            <a:pPr marL="542925" lvl="1" indent="-285750">
              <a:buFont typeface="Calibri" panose="020F0502020204030204" pitchFamily="34" charset="0"/>
              <a:buChar char="‒"/>
            </a:pPr>
            <a:r>
              <a:rPr lang="en-US" sz="1400" b="1" dirty="0"/>
              <a:t>Die Verrohrungsarbeiten werden </a:t>
            </a:r>
            <a:r>
              <a:rPr lang="en-US" sz="1400" dirty="0"/>
              <a:t>immer im Rahmen </a:t>
            </a:r>
            <a:r>
              <a:rPr lang="en-US" sz="1400" b="1" dirty="0"/>
              <a:t>von spezifischen Projekten </a:t>
            </a:r>
            <a:r>
              <a:rPr lang="en-US" sz="1400" dirty="0"/>
              <a:t>(oder Systemwartung)</a:t>
            </a:r>
            <a:r>
              <a:rPr lang="en-US" sz="1400" b="1" dirty="0"/>
              <a:t> entwickelt </a:t>
            </a:r>
            <a:r>
              <a:rPr lang="en-US" sz="1400" dirty="0"/>
              <a:t>und unterliegen sowohl dem Rahmen als auch (manchmal ganz) spezifischen Bedingungen.</a:t>
            </a:r>
          </a:p>
        </p:txBody>
      </p:sp>
    </p:spTree>
    <p:extLst>
      <p:ext uri="{BB962C8B-B14F-4D97-AF65-F5344CB8AC3E}">
        <p14:creationId xmlns:p14="http://schemas.microsoft.com/office/powerpoint/2010/main" val="2258871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2A2E-6CBF-47BF-B898-8C7A93DFB182}"/>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2DCD75BB-8285-474F-AFBC-1D3B18E7DE4D}"/>
              </a:ext>
            </a:extLst>
          </p:cNvPr>
          <p:cNvSpPr/>
          <p:nvPr/>
        </p:nvSpPr>
        <p:spPr>
          <a:xfrm>
            <a:off x="432915" y="1557000"/>
            <a:ext cx="1691085" cy="1754326"/>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Arbeits-techniken</a:t>
            </a:r>
            <a:r>
              <a:rPr lang="en-US" b="1" dirty="0">
                <a:solidFill>
                  <a:prstClr val="black"/>
                </a:solidFill>
                <a:cs typeface="Arial" pitchFamily="34" charset="0"/>
              </a:rPr>
              <a:t> </a:t>
            </a:r>
            <a:r>
              <a:rPr lang="en-US" b="1" dirty="0" err="1">
                <a:solidFill>
                  <a:prstClr val="black"/>
                </a:solidFill>
                <a:cs typeface="Arial" pitchFamily="34" charset="0"/>
              </a:rPr>
              <a:t>mit</a:t>
            </a:r>
            <a:r>
              <a:rPr lang="en-US" b="1" dirty="0">
                <a:solidFill>
                  <a:prstClr val="black"/>
                </a:solidFill>
                <a:cs typeface="Arial" pitchFamily="34" charset="0"/>
              </a:rPr>
              <a:t> </a:t>
            </a:r>
            <a:r>
              <a:rPr lang="en-US" b="1" dirty="0" err="1">
                <a:solidFill>
                  <a:prstClr val="black"/>
                </a:solidFill>
                <a:cs typeface="Arial" pitchFamily="34" charset="0"/>
              </a:rPr>
              <a:t>Kupferrohr</a:t>
            </a:r>
            <a:r>
              <a:rPr lang="en-US" b="1" dirty="0">
                <a:solidFill>
                  <a:prstClr val="black"/>
                </a:solidFill>
                <a:cs typeface="Arial" pitchFamily="34" charset="0"/>
              </a:rPr>
              <a:t>.</a:t>
            </a:r>
            <a:endParaRPr lang="en-US" b="1" dirty="0"/>
          </a:p>
        </p:txBody>
      </p:sp>
      <p:pic>
        <p:nvPicPr>
          <p:cNvPr id="5" name="Picture 4">
            <a:extLst>
              <a:ext uri="{FF2B5EF4-FFF2-40B4-BE49-F238E27FC236}">
                <a16:creationId xmlns:a16="http://schemas.microsoft.com/office/drawing/2014/main" id="{738EF831-4644-4541-BD02-E729141B7B3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05066" y="1701000"/>
            <a:ext cx="6814934" cy="4590506"/>
          </a:xfrm>
          <a:prstGeom prst="rect">
            <a:avLst/>
          </a:prstGeom>
        </p:spPr>
      </p:pic>
      <p:pic>
        <p:nvPicPr>
          <p:cNvPr id="7" name="Picture 6" descr="A picture containing device&#10;&#10;Description generated with very high confidence">
            <a:extLst>
              <a:ext uri="{FF2B5EF4-FFF2-40B4-BE49-F238E27FC236}">
                <a16:creationId xmlns:a16="http://schemas.microsoft.com/office/drawing/2014/main" id="{70D764F2-D37F-497C-877D-EB2E268A152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6453"/>
          <a:stretch/>
        </p:blipFill>
        <p:spPr>
          <a:xfrm rot="4624516">
            <a:off x="88870" y="4141709"/>
            <a:ext cx="2126025" cy="1042416"/>
          </a:xfrm>
          <a:prstGeom prst="rect">
            <a:avLst/>
          </a:prstGeom>
        </p:spPr>
      </p:pic>
      <p:pic>
        <p:nvPicPr>
          <p:cNvPr id="9" name="Picture 8" descr="A picture containing sky&#10;&#10;Description generated with very high confidence">
            <a:extLst>
              <a:ext uri="{FF2B5EF4-FFF2-40B4-BE49-F238E27FC236}">
                <a16:creationId xmlns:a16="http://schemas.microsoft.com/office/drawing/2014/main" id="{830CE1AF-2FE8-4AD5-95DC-72F934B286E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380000" y="5029112"/>
            <a:ext cx="1279888" cy="1279888"/>
          </a:xfrm>
          <a:prstGeom prst="rect">
            <a:avLst/>
          </a:prstGeom>
        </p:spPr>
      </p:pic>
    </p:spTree>
    <p:extLst>
      <p:ext uri="{BB962C8B-B14F-4D97-AF65-F5344CB8AC3E}">
        <p14:creationId xmlns:p14="http://schemas.microsoft.com/office/powerpoint/2010/main" val="323533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8D45-8CB3-4393-9EA5-84F3C6C6F97D}"/>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6" name="Rectangle 5">
            <a:extLst>
              <a:ext uri="{FF2B5EF4-FFF2-40B4-BE49-F238E27FC236}">
                <a16:creationId xmlns:a16="http://schemas.microsoft.com/office/drawing/2014/main" id="{AFB33996-93A3-4378-BA4F-59234422AE62}"/>
              </a:ext>
            </a:extLst>
          </p:cNvPr>
          <p:cNvSpPr/>
          <p:nvPr/>
        </p:nvSpPr>
        <p:spPr>
          <a:xfrm>
            <a:off x="432915" y="1557000"/>
            <a:ext cx="3779085"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Erinnerung</a:t>
            </a:r>
            <a:r>
              <a:rPr lang="en-US" b="1" dirty="0">
                <a:solidFill>
                  <a:prstClr val="black"/>
                </a:solidFill>
                <a:cs typeface="Arial" pitchFamily="34" charset="0"/>
              </a:rPr>
              <a:t> an die </a:t>
            </a:r>
            <a:r>
              <a:rPr lang="en-US" b="1" dirty="0" err="1">
                <a:solidFill>
                  <a:prstClr val="black"/>
                </a:solidFill>
                <a:cs typeface="Arial" pitchFamily="34" charset="0"/>
              </a:rPr>
              <a:t>Arbeitstechniken</a:t>
            </a:r>
            <a:r>
              <a:rPr lang="en-US" b="1" dirty="0">
                <a:solidFill>
                  <a:prstClr val="black"/>
                </a:solidFill>
                <a:cs typeface="Arial" pitchFamily="34" charset="0"/>
              </a:rPr>
              <a:t> </a:t>
            </a:r>
            <a:r>
              <a:rPr lang="en-US" b="1" dirty="0" err="1">
                <a:solidFill>
                  <a:prstClr val="black"/>
                </a:solidFill>
                <a:cs typeface="Arial" pitchFamily="34" charset="0"/>
              </a:rPr>
              <a:t>mit</a:t>
            </a:r>
            <a:r>
              <a:rPr lang="en-US" b="1" dirty="0">
                <a:solidFill>
                  <a:prstClr val="black"/>
                </a:solidFill>
                <a:cs typeface="Arial" pitchFamily="34" charset="0"/>
              </a:rPr>
              <a:t> </a:t>
            </a:r>
            <a:r>
              <a:rPr lang="en-US" b="1" dirty="0" err="1">
                <a:solidFill>
                  <a:prstClr val="black"/>
                </a:solidFill>
                <a:cs typeface="Arial" pitchFamily="34" charset="0"/>
              </a:rPr>
              <a:t>Kupferrohr</a:t>
            </a:r>
            <a:r>
              <a:rPr lang="en-US" b="1" dirty="0">
                <a:solidFill>
                  <a:prstClr val="black"/>
                </a:solidFill>
                <a:cs typeface="Arial" pitchFamily="34" charset="0"/>
              </a:rPr>
              <a:t>.</a:t>
            </a:r>
            <a:endParaRPr lang="en-US" b="1" dirty="0"/>
          </a:p>
        </p:txBody>
      </p:sp>
      <p:sp>
        <p:nvSpPr>
          <p:cNvPr id="7" name="Rectangle 6">
            <a:extLst>
              <a:ext uri="{FF2B5EF4-FFF2-40B4-BE49-F238E27FC236}">
                <a16:creationId xmlns:a16="http://schemas.microsoft.com/office/drawing/2014/main" id="{F568DA34-8AAD-4BE0-80F7-B566E3D4E004}"/>
              </a:ext>
            </a:extLst>
          </p:cNvPr>
          <p:cNvSpPr/>
          <p:nvPr/>
        </p:nvSpPr>
        <p:spPr>
          <a:xfrm>
            <a:off x="755880" y="2226446"/>
            <a:ext cx="2592120" cy="338554"/>
          </a:xfrm>
          <a:prstGeom prst="rect">
            <a:avLst/>
          </a:prstGeom>
        </p:spPr>
        <p:txBody>
          <a:bodyPr wrap="none">
            <a:spAutoFit/>
          </a:bodyPr>
          <a:lstStyle/>
          <a:p>
            <a:pPr marL="285750" indent="-285750">
              <a:buFont typeface="Wingdings" panose="05000000000000000000" pitchFamily="2" charset="2"/>
              <a:buChar char="§"/>
            </a:pPr>
            <a:r>
              <a:rPr lang="en-US" sz="1600" b="1" dirty="0"/>
              <a:t>KUPFERROHRE BIEGEN</a:t>
            </a:r>
          </a:p>
        </p:txBody>
      </p:sp>
      <p:pic>
        <p:nvPicPr>
          <p:cNvPr id="8" name="Picture 7">
            <a:extLst>
              <a:ext uri="{FF2B5EF4-FFF2-40B4-BE49-F238E27FC236}">
                <a16:creationId xmlns:a16="http://schemas.microsoft.com/office/drawing/2014/main" id="{BD6EE56B-7BAF-4413-A514-A82E32894D3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97764" y="1557000"/>
            <a:ext cx="4564833" cy="4751725"/>
          </a:xfrm>
          <a:prstGeom prst="rect">
            <a:avLst/>
          </a:prstGeom>
          <a:ln>
            <a:solidFill>
              <a:schemeClr val="tx1"/>
            </a:solidFill>
          </a:ln>
        </p:spPr>
      </p:pic>
      <p:pic>
        <p:nvPicPr>
          <p:cNvPr id="9" name="Picture 8">
            <a:extLst>
              <a:ext uri="{FF2B5EF4-FFF2-40B4-BE49-F238E27FC236}">
                <a16:creationId xmlns:a16="http://schemas.microsoft.com/office/drawing/2014/main" id="{D0C0480C-6B69-4755-B4B3-FA117EE7DBFF}"/>
              </a:ext>
            </a:extLst>
          </p:cNvPr>
          <p:cNvPicPr>
            <a:picLocks noChangeAspect="1"/>
          </p:cNvPicPr>
          <p:nvPr/>
        </p:nvPicPr>
        <p:blipFill>
          <a:blip r:embed="rId4"/>
          <a:stretch>
            <a:fillRect/>
          </a:stretch>
        </p:blipFill>
        <p:spPr>
          <a:xfrm rot="19981231">
            <a:off x="2236759" y="2770314"/>
            <a:ext cx="1658142" cy="1212543"/>
          </a:xfrm>
          <a:prstGeom prst="rect">
            <a:avLst/>
          </a:prstGeom>
        </p:spPr>
      </p:pic>
      <p:sp>
        <p:nvSpPr>
          <p:cNvPr id="10" name="Rectangle 9">
            <a:extLst>
              <a:ext uri="{FF2B5EF4-FFF2-40B4-BE49-F238E27FC236}">
                <a16:creationId xmlns:a16="http://schemas.microsoft.com/office/drawing/2014/main" id="{120D107E-EC52-4C23-A26D-9D97932E4394}"/>
              </a:ext>
            </a:extLst>
          </p:cNvPr>
          <p:cNvSpPr/>
          <p:nvPr/>
        </p:nvSpPr>
        <p:spPr>
          <a:xfrm>
            <a:off x="755880" y="4462278"/>
            <a:ext cx="3168120" cy="1323439"/>
          </a:xfrm>
          <a:prstGeom prst="rect">
            <a:avLst/>
          </a:prstGeom>
        </p:spPr>
        <p:txBody>
          <a:bodyPr wrap="square">
            <a:spAutoFit/>
          </a:bodyPr>
          <a:lstStyle/>
          <a:p>
            <a:pPr marL="285750" indent="-285750">
              <a:buFont typeface="Wingdings" panose="05000000000000000000" pitchFamily="2" charset="2"/>
              <a:buChar char="§"/>
            </a:pPr>
            <a:r>
              <a:rPr lang="en-US" sz="1600" b="1" dirty="0"/>
              <a:t>ANDERE ROHRLEITUNGEN:</a:t>
            </a:r>
          </a:p>
          <a:p>
            <a:pPr marL="742950" lvl="1" indent="-285750">
              <a:buFont typeface="Calibri" panose="020F0502020204030204" pitchFamily="34" charset="0"/>
              <a:buChar char="‒"/>
            </a:pPr>
            <a:r>
              <a:rPr lang="en-US" sz="1600" dirty="0"/>
              <a:t>Keine Flammenverbindungen (Bördelverbindungen, Press/Push connect).</a:t>
            </a:r>
          </a:p>
          <a:p>
            <a:pPr marL="742950" lvl="1" indent="-285750">
              <a:buFont typeface="Calibri" panose="020F0502020204030204" pitchFamily="34" charset="0"/>
              <a:buChar char="‒"/>
            </a:pPr>
            <a:endParaRPr lang="en-US" sz="1600" dirty="0"/>
          </a:p>
        </p:txBody>
      </p:sp>
    </p:spTree>
    <p:extLst>
      <p:ext uri="{BB962C8B-B14F-4D97-AF65-F5344CB8AC3E}">
        <p14:creationId xmlns:p14="http://schemas.microsoft.com/office/powerpoint/2010/main" val="3391590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BD4D4-C0AA-4DA4-B273-58633D4A6120}"/>
              </a:ext>
            </a:extLst>
          </p:cNvPr>
          <p:cNvGrpSpPr/>
          <p:nvPr/>
        </p:nvGrpSpPr>
        <p:grpSpPr>
          <a:xfrm>
            <a:off x="1620000" y="1652952"/>
            <a:ext cx="7055688" cy="4655773"/>
            <a:chOff x="1620000" y="1652952"/>
            <a:chExt cx="7055688" cy="4655773"/>
          </a:xfrm>
        </p:grpSpPr>
        <p:pic>
          <p:nvPicPr>
            <p:cNvPr id="10" name="Picture 9">
              <a:extLst>
                <a:ext uri="{FF2B5EF4-FFF2-40B4-BE49-F238E27FC236}">
                  <a16:creationId xmlns:a16="http://schemas.microsoft.com/office/drawing/2014/main" id="{DEB7418B-1C00-4753-B31E-02F8760567B8}"/>
                </a:ext>
              </a:extLst>
            </p:cNvPr>
            <p:cNvPicPr>
              <a:picLocks noChangeAspect="1"/>
            </p:cNvPicPr>
            <p:nvPr/>
          </p:nvPicPr>
          <p:blipFill>
            <a:blip r:embed="rId2"/>
            <a:stretch>
              <a:fillRect/>
            </a:stretch>
          </p:blipFill>
          <p:spPr>
            <a:xfrm>
              <a:off x="4949751" y="1652952"/>
              <a:ext cx="3725937" cy="4655773"/>
            </a:xfrm>
            <a:prstGeom prst="rect">
              <a:avLst/>
            </a:prstGeom>
          </p:spPr>
        </p:pic>
        <p:pic>
          <p:nvPicPr>
            <p:cNvPr id="13" name="Picture 12">
              <a:extLst>
                <a:ext uri="{FF2B5EF4-FFF2-40B4-BE49-F238E27FC236}">
                  <a16:creationId xmlns:a16="http://schemas.microsoft.com/office/drawing/2014/main" id="{8C41C6E4-76AF-4834-BE81-78A107BFC905}"/>
                </a:ext>
              </a:extLst>
            </p:cNvPr>
            <p:cNvPicPr>
              <a:picLocks noChangeAspect="1"/>
            </p:cNvPicPr>
            <p:nvPr/>
          </p:nvPicPr>
          <p:blipFill>
            <a:blip r:embed="rId3"/>
            <a:stretch>
              <a:fillRect/>
            </a:stretch>
          </p:blipFill>
          <p:spPr>
            <a:xfrm>
              <a:off x="1620000" y="4434257"/>
              <a:ext cx="3329751" cy="1874468"/>
            </a:xfrm>
            <a:prstGeom prst="rect">
              <a:avLst/>
            </a:prstGeom>
          </p:spPr>
        </p:pic>
      </p:grpSp>
      <p:sp>
        <p:nvSpPr>
          <p:cNvPr id="2" name="Title 1">
            <a:extLst>
              <a:ext uri="{FF2B5EF4-FFF2-40B4-BE49-F238E27FC236}">
                <a16:creationId xmlns:a16="http://schemas.microsoft.com/office/drawing/2014/main" id="{2459C7C1-F85C-47F2-896A-47171BBF37D6}"/>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5" name="Rectangle 4">
            <a:extLst>
              <a:ext uri="{FF2B5EF4-FFF2-40B4-BE49-F238E27FC236}">
                <a16:creationId xmlns:a16="http://schemas.microsoft.com/office/drawing/2014/main" id="{BB866BC1-6762-4B0B-A2F2-B9519DF171E1}"/>
              </a:ext>
            </a:extLst>
          </p:cNvPr>
          <p:cNvSpPr/>
          <p:nvPr/>
        </p:nvSpPr>
        <p:spPr>
          <a:xfrm>
            <a:off x="432915" y="1557000"/>
            <a:ext cx="4283085" cy="646331"/>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Rohrprüfverfahren und Inbetriebnahme der Anlage.</a:t>
            </a:r>
            <a:endParaRPr lang="en-US" b="1" dirty="0"/>
          </a:p>
        </p:txBody>
      </p:sp>
      <p:sp>
        <p:nvSpPr>
          <p:cNvPr id="11" name="Rectangle 10">
            <a:extLst>
              <a:ext uri="{FF2B5EF4-FFF2-40B4-BE49-F238E27FC236}">
                <a16:creationId xmlns:a16="http://schemas.microsoft.com/office/drawing/2014/main" id="{E8882C71-96B5-4F81-8E98-55CFADBAA200}"/>
              </a:ext>
            </a:extLst>
          </p:cNvPr>
          <p:cNvSpPr/>
          <p:nvPr/>
        </p:nvSpPr>
        <p:spPr>
          <a:xfrm>
            <a:off x="5220000" y="148367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12" name="Rectangle 11">
            <a:extLst>
              <a:ext uri="{FF2B5EF4-FFF2-40B4-BE49-F238E27FC236}">
                <a16:creationId xmlns:a16="http://schemas.microsoft.com/office/drawing/2014/main" id="{127546D5-72EB-48EB-B38A-E0AAAF8A9D24}"/>
              </a:ext>
            </a:extLst>
          </p:cNvPr>
          <p:cNvSpPr/>
          <p:nvPr/>
        </p:nvSpPr>
        <p:spPr>
          <a:xfrm>
            <a:off x="755880" y="2226446"/>
            <a:ext cx="4193871" cy="1569660"/>
          </a:xfrm>
          <a:prstGeom prst="rect">
            <a:avLst/>
          </a:prstGeom>
        </p:spPr>
        <p:txBody>
          <a:bodyPr wrap="square">
            <a:spAutoFit/>
          </a:bodyPr>
          <a:lstStyle/>
          <a:p>
            <a:pPr marL="285750" indent="-285750">
              <a:buFont typeface="Wingdings" panose="05000000000000000000" pitchFamily="2" charset="2"/>
              <a:buChar char="§"/>
            </a:pPr>
            <a:r>
              <a:rPr lang="en-US" sz="1600" b="1" dirty="0"/>
              <a:t>SOLAR-WASSERERWÄRMER SPLIT-TYP (INDIREKTER ZWANGSFROSTSCHUTZ)</a:t>
            </a:r>
          </a:p>
          <a:p>
            <a:pPr marL="285750" indent="-285750">
              <a:buFont typeface="Wingdings" panose="05000000000000000000" pitchFamily="2" charset="2"/>
              <a:buChar char="§"/>
            </a:pPr>
            <a:endParaRPr lang="en-US" sz="1600" b="1" dirty="0"/>
          </a:p>
          <a:p>
            <a:pPr marL="742950" lvl="1" indent="-285750">
              <a:buFont typeface="Calibri" panose="020F0502020204030204" pitchFamily="34" charset="0"/>
              <a:buChar char="‒"/>
            </a:pPr>
            <a:r>
              <a:rPr lang="en-US" sz="1600" dirty="0"/>
              <a:t>Auszüge aus dem Installationshandbuch. Inbetriebnahmeverfahren einschließlich Rohrleitungsprüfung.</a:t>
            </a:r>
          </a:p>
        </p:txBody>
      </p:sp>
    </p:spTree>
    <p:extLst>
      <p:ext uri="{BB962C8B-B14F-4D97-AF65-F5344CB8AC3E}">
        <p14:creationId xmlns:p14="http://schemas.microsoft.com/office/powerpoint/2010/main" val="1842990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DBB-ADC4-471B-ABE0-83FFA2BD6E95}"/>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D34C50C6-E60D-4F0A-9D1B-EF2802849F41}"/>
              </a:ext>
            </a:extLst>
          </p:cNvPr>
          <p:cNvSpPr/>
          <p:nvPr/>
        </p:nvSpPr>
        <p:spPr>
          <a:xfrm>
            <a:off x="432915" y="1557000"/>
            <a:ext cx="5651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Rohrprüfverfahren und Inbetriebnahme der Anlage.</a:t>
            </a:r>
            <a:endParaRPr lang="en-US" b="1" dirty="0"/>
          </a:p>
        </p:txBody>
      </p:sp>
      <p:pic>
        <p:nvPicPr>
          <p:cNvPr id="6" name="Picture 5">
            <a:extLst>
              <a:ext uri="{FF2B5EF4-FFF2-40B4-BE49-F238E27FC236}">
                <a16:creationId xmlns:a16="http://schemas.microsoft.com/office/drawing/2014/main" id="{7A53BF96-6424-4719-8891-09F708F208F8}"/>
              </a:ext>
            </a:extLst>
          </p:cNvPr>
          <p:cNvPicPr>
            <a:picLocks noChangeAspect="1"/>
          </p:cNvPicPr>
          <p:nvPr/>
        </p:nvPicPr>
        <p:blipFill>
          <a:blip r:embed="rId2"/>
          <a:stretch>
            <a:fillRect/>
          </a:stretch>
        </p:blipFill>
        <p:spPr>
          <a:xfrm>
            <a:off x="1260000" y="1909423"/>
            <a:ext cx="7150334" cy="4416157"/>
          </a:xfrm>
          <a:prstGeom prst="rect">
            <a:avLst/>
          </a:prstGeom>
        </p:spPr>
      </p:pic>
      <p:grpSp>
        <p:nvGrpSpPr>
          <p:cNvPr id="8" name="Group 7">
            <a:extLst>
              <a:ext uri="{FF2B5EF4-FFF2-40B4-BE49-F238E27FC236}">
                <a16:creationId xmlns:a16="http://schemas.microsoft.com/office/drawing/2014/main" id="{BCCC58ED-6CBC-4112-A31B-6C17F385B6E9}"/>
              </a:ext>
            </a:extLst>
          </p:cNvPr>
          <p:cNvGrpSpPr/>
          <p:nvPr/>
        </p:nvGrpSpPr>
        <p:grpSpPr>
          <a:xfrm>
            <a:off x="1370442" y="2020034"/>
            <a:ext cx="7305246" cy="426316"/>
            <a:chOff x="1370442" y="2020034"/>
            <a:chExt cx="7305246" cy="426316"/>
          </a:xfrm>
        </p:grpSpPr>
        <p:sp>
          <p:nvSpPr>
            <p:cNvPr id="5" name="Rectangle 4">
              <a:extLst>
                <a:ext uri="{FF2B5EF4-FFF2-40B4-BE49-F238E27FC236}">
                  <a16:creationId xmlns:a16="http://schemas.microsoft.com/office/drawing/2014/main" id="{B08E6B4C-BF92-4A6D-B0D6-FFFEA1AF781E}"/>
                </a:ext>
              </a:extLst>
            </p:cNvPr>
            <p:cNvSpPr/>
            <p:nvPr/>
          </p:nvSpPr>
          <p:spPr>
            <a:xfrm>
              <a:off x="4720884" y="2020034"/>
              <a:ext cx="3954804" cy="338554"/>
            </a:xfrm>
            <a:prstGeom prst="rect">
              <a:avLst/>
            </a:prstGeom>
          </p:spPr>
          <p:txBody>
            <a:bodyPr wrap="square">
              <a:spAutoFit/>
            </a:bodyPr>
            <a:lstStyle/>
            <a:p>
              <a:pPr marL="285750" indent="-285750">
                <a:buFont typeface="Wingdings" panose="05000000000000000000" pitchFamily="2" charset="2"/>
                <a:buChar char="§"/>
              </a:pPr>
              <a:r>
                <a:rPr lang="en-US" sz="1600" b="1" dirty="0"/>
                <a:t>PRÜFUNG DER DICHTHEIT (DRUCKPRÜFUNG).</a:t>
              </a:r>
            </a:p>
          </p:txBody>
        </p:sp>
        <p:pic>
          <p:nvPicPr>
            <p:cNvPr id="7" name="Picture 6">
              <a:extLst>
                <a:ext uri="{FF2B5EF4-FFF2-40B4-BE49-F238E27FC236}">
                  <a16:creationId xmlns:a16="http://schemas.microsoft.com/office/drawing/2014/main" id="{DC777D79-8897-4788-A192-E3C798CE0A40}"/>
                </a:ext>
              </a:extLst>
            </p:cNvPr>
            <p:cNvPicPr>
              <a:picLocks noChangeAspect="1"/>
            </p:cNvPicPr>
            <p:nvPr/>
          </p:nvPicPr>
          <p:blipFill>
            <a:blip r:embed="rId3"/>
            <a:stretch>
              <a:fillRect/>
            </a:stretch>
          </p:blipFill>
          <p:spPr>
            <a:xfrm>
              <a:off x="1370442" y="2020034"/>
              <a:ext cx="1080000" cy="426316"/>
            </a:xfrm>
            <a:prstGeom prst="rect">
              <a:avLst/>
            </a:prstGeom>
          </p:spPr>
        </p:pic>
      </p:grpSp>
      <p:sp>
        <p:nvSpPr>
          <p:cNvPr id="9" name="Rectangle 8">
            <a:extLst>
              <a:ext uri="{FF2B5EF4-FFF2-40B4-BE49-F238E27FC236}">
                <a16:creationId xmlns:a16="http://schemas.microsoft.com/office/drawing/2014/main" id="{5ADC13B2-8DE8-4D08-9F9A-1C16AA8A945E}"/>
              </a:ext>
            </a:extLst>
          </p:cNvPr>
          <p:cNvSpPr/>
          <p:nvPr/>
        </p:nvSpPr>
        <p:spPr>
          <a:xfrm>
            <a:off x="680102" y="323102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586571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CED5-03CA-4212-9409-18488745655D}"/>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9010CC01-08D2-45EC-84DA-0B06949A42FE}"/>
              </a:ext>
            </a:extLst>
          </p:cNvPr>
          <p:cNvSpPr/>
          <p:nvPr/>
        </p:nvSpPr>
        <p:spPr>
          <a:xfrm>
            <a:off x="432915" y="1557000"/>
            <a:ext cx="5651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Rohrprüfverfahren und Inbetriebnahme der Anlage.</a:t>
            </a:r>
            <a:endParaRPr lang="en-US" b="1" dirty="0"/>
          </a:p>
        </p:txBody>
      </p:sp>
      <p:grpSp>
        <p:nvGrpSpPr>
          <p:cNvPr id="8" name="Group 7">
            <a:extLst>
              <a:ext uri="{FF2B5EF4-FFF2-40B4-BE49-F238E27FC236}">
                <a16:creationId xmlns:a16="http://schemas.microsoft.com/office/drawing/2014/main" id="{3B3360F0-12BA-4BC4-BA0E-5CC2DDBE61F3}"/>
              </a:ext>
            </a:extLst>
          </p:cNvPr>
          <p:cNvGrpSpPr/>
          <p:nvPr/>
        </p:nvGrpSpPr>
        <p:grpSpPr>
          <a:xfrm>
            <a:off x="1739914" y="1926332"/>
            <a:ext cx="5989148" cy="4381357"/>
            <a:chOff x="1739914" y="1926332"/>
            <a:chExt cx="5989148" cy="4381357"/>
          </a:xfrm>
        </p:grpSpPr>
        <p:pic>
          <p:nvPicPr>
            <p:cNvPr id="5" name="Picture 4">
              <a:extLst>
                <a:ext uri="{FF2B5EF4-FFF2-40B4-BE49-F238E27FC236}">
                  <a16:creationId xmlns:a16="http://schemas.microsoft.com/office/drawing/2014/main" id="{8FB33039-1D82-47EE-AD0E-9D933BB06DD9}"/>
                </a:ext>
              </a:extLst>
            </p:cNvPr>
            <p:cNvPicPr>
              <a:picLocks noChangeAspect="1"/>
            </p:cNvPicPr>
            <p:nvPr/>
          </p:nvPicPr>
          <p:blipFill>
            <a:blip r:embed="rId2"/>
            <a:stretch>
              <a:fillRect/>
            </a:stretch>
          </p:blipFill>
          <p:spPr>
            <a:xfrm>
              <a:off x="1739914" y="1926332"/>
              <a:ext cx="5795173" cy="4381357"/>
            </a:xfrm>
            <a:prstGeom prst="rect">
              <a:avLst/>
            </a:prstGeom>
          </p:spPr>
        </p:pic>
        <p:sp>
          <p:nvSpPr>
            <p:cNvPr id="6" name="Rectangle 5">
              <a:extLst>
                <a:ext uri="{FF2B5EF4-FFF2-40B4-BE49-F238E27FC236}">
                  <a16:creationId xmlns:a16="http://schemas.microsoft.com/office/drawing/2014/main" id="{582D3128-29AE-4923-A947-A076874356AB}"/>
                </a:ext>
              </a:extLst>
            </p:cNvPr>
            <p:cNvSpPr/>
            <p:nvPr/>
          </p:nvSpPr>
          <p:spPr>
            <a:xfrm>
              <a:off x="6071931" y="2126387"/>
              <a:ext cx="1657131" cy="338554"/>
            </a:xfrm>
            <a:prstGeom prst="rect">
              <a:avLst/>
            </a:prstGeom>
          </p:spPr>
          <p:txBody>
            <a:bodyPr wrap="square">
              <a:spAutoFit/>
            </a:bodyPr>
            <a:lstStyle/>
            <a:p>
              <a:pPr marL="285750" indent="-285750">
                <a:buFont typeface="Wingdings" panose="05000000000000000000" pitchFamily="2" charset="2"/>
                <a:buChar char="§"/>
              </a:pPr>
              <a:r>
                <a:rPr lang="en-US" sz="1600" b="1" dirty="0"/>
                <a:t>DRAINING</a:t>
              </a:r>
            </a:p>
          </p:txBody>
        </p:sp>
        <p:pic>
          <p:nvPicPr>
            <p:cNvPr id="7" name="Picture 6">
              <a:extLst>
                <a:ext uri="{FF2B5EF4-FFF2-40B4-BE49-F238E27FC236}">
                  <a16:creationId xmlns:a16="http://schemas.microsoft.com/office/drawing/2014/main" id="{7933BD00-809F-4812-B62D-A33D3B3EBFAE}"/>
                </a:ext>
              </a:extLst>
            </p:cNvPr>
            <p:cNvPicPr>
              <a:picLocks noChangeAspect="1"/>
            </p:cNvPicPr>
            <p:nvPr/>
          </p:nvPicPr>
          <p:blipFill>
            <a:blip r:embed="rId3"/>
            <a:stretch>
              <a:fillRect/>
            </a:stretch>
          </p:blipFill>
          <p:spPr>
            <a:xfrm>
              <a:off x="1979712" y="5661000"/>
              <a:ext cx="1080000" cy="426316"/>
            </a:xfrm>
            <a:prstGeom prst="rect">
              <a:avLst/>
            </a:prstGeom>
          </p:spPr>
        </p:pic>
      </p:grpSp>
      <p:sp>
        <p:nvSpPr>
          <p:cNvPr id="9" name="Rectangle 8">
            <a:extLst>
              <a:ext uri="{FF2B5EF4-FFF2-40B4-BE49-F238E27FC236}">
                <a16:creationId xmlns:a16="http://schemas.microsoft.com/office/drawing/2014/main" id="{C3D95C39-E7FB-452D-8742-0C5640625324}"/>
              </a:ext>
            </a:extLst>
          </p:cNvPr>
          <p:cNvSpPr/>
          <p:nvPr/>
        </p:nvSpPr>
        <p:spPr>
          <a:xfrm>
            <a:off x="1091914" y="473704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154585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D46B-CC44-4522-8FFC-0CB1AC7F19AB}"/>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0A970B85-BCA2-481F-AE7E-EBD22283D1B0}"/>
              </a:ext>
            </a:extLst>
          </p:cNvPr>
          <p:cNvSpPr/>
          <p:nvPr/>
        </p:nvSpPr>
        <p:spPr>
          <a:xfrm>
            <a:off x="432915" y="1557000"/>
            <a:ext cx="5651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Rohrprüfverfahren und Inbetriebnahme der Anlage.</a:t>
            </a:r>
            <a:endParaRPr lang="en-US" b="1" dirty="0"/>
          </a:p>
        </p:txBody>
      </p:sp>
      <p:grpSp>
        <p:nvGrpSpPr>
          <p:cNvPr id="8" name="Group 7">
            <a:extLst>
              <a:ext uri="{FF2B5EF4-FFF2-40B4-BE49-F238E27FC236}">
                <a16:creationId xmlns:a16="http://schemas.microsoft.com/office/drawing/2014/main" id="{4BC4C986-6022-4D4C-8012-D4D6B85DE996}"/>
              </a:ext>
            </a:extLst>
          </p:cNvPr>
          <p:cNvGrpSpPr/>
          <p:nvPr/>
        </p:nvGrpSpPr>
        <p:grpSpPr>
          <a:xfrm>
            <a:off x="1442749" y="1941877"/>
            <a:ext cx="6076778" cy="4406784"/>
            <a:chOff x="1442749" y="1941877"/>
            <a:chExt cx="6076778" cy="4406784"/>
          </a:xfrm>
        </p:grpSpPr>
        <p:pic>
          <p:nvPicPr>
            <p:cNvPr id="5" name="Picture 4">
              <a:extLst>
                <a:ext uri="{FF2B5EF4-FFF2-40B4-BE49-F238E27FC236}">
                  <a16:creationId xmlns:a16="http://schemas.microsoft.com/office/drawing/2014/main" id="{3F74500A-2DDA-4F1B-B658-EECDAD287379}"/>
                </a:ext>
              </a:extLst>
            </p:cNvPr>
            <p:cNvPicPr>
              <a:picLocks noChangeAspect="1"/>
            </p:cNvPicPr>
            <p:nvPr/>
          </p:nvPicPr>
          <p:blipFill>
            <a:blip r:embed="rId2"/>
            <a:stretch>
              <a:fillRect/>
            </a:stretch>
          </p:blipFill>
          <p:spPr>
            <a:xfrm>
              <a:off x="1442749" y="1941877"/>
              <a:ext cx="6009251" cy="4406784"/>
            </a:xfrm>
            <a:prstGeom prst="rect">
              <a:avLst/>
            </a:prstGeom>
          </p:spPr>
        </p:pic>
        <p:sp>
          <p:nvSpPr>
            <p:cNvPr id="6" name="Rectangle 5">
              <a:extLst>
                <a:ext uri="{FF2B5EF4-FFF2-40B4-BE49-F238E27FC236}">
                  <a16:creationId xmlns:a16="http://schemas.microsoft.com/office/drawing/2014/main" id="{F7A878F4-9E2C-4A5F-9C22-9DAF87699D33}"/>
                </a:ext>
              </a:extLst>
            </p:cNvPr>
            <p:cNvSpPr/>
            <p:nvPr/>
          </p:nvSpPr>
          <p:spPr>
            <a:xfrm>
              <a:off x="5862396" y="1955132"/>
              <a:ext cx="1657131" cy="584775"/>
            </a:xfrm>
            <a:prstGeom prst="rect">
              <a:avLst/>
            </a:prstGeom>
          </p:spPr>
          <p:txBody>
            <a:bodyPr wrap="square">
              <a:spAutoFit/>
            </a:bodyPr>
            <a:lstStyle/>
            <a:p>
              <a:pPr marL="285750" indent="-285750">
                <a:buFont typeface="Wingdings" panose="05000000000000000000" pitchFamily="2" charset="2"/>
                <a:buChar char="§"/>
              </a:pPr>
              <a:r>
                <a:rPr lang="en-US" sz="1600" b="1" dirty="0"/>
                <a:t>ABFÜLLEN UND SPÜLEN</a:t>
              </a:r>
            </a:p>
          </p:txBody>
        </p:sp>
        <p:pic>
          <p:nvPicPr>
            <p:cNvPr id="7" name="Picture 6">
              <a:extLst>
                <a:ext uri="{FF2B5EF4-FFF2-40B4-BE49-F238E27FC236}">
                  <a16:creationId xmlns:a16="http://schemas.microsoft.com/office/drawing/2014/main" id="{D6FC19FB-7C05-4BCA-B4AD-7CC025CBC7EA}"/>
                </a:ext>
              </a:extLst>
            </p:cNvPr>
            <p:cNvPicPr>
              <a:picLocks noChangeAspect="1"/>
            </p:cNvPicPr>
            <p:nvPr/>
          </p:nvPicPr>
          <p:blipFill>
            <a:blip r:embed="rId3"/>
            <a:stretch>
              <a:fillRect/>
            </a:stretch>
          </p:blipFill>
          <p:spPr>
            <a:xfrm>
              <a:off x="1692000" y="5733000"/>
              <a:ext cx="1080000" cy="426316"/>
            </a:xfrm>
            <a:prstGeom prst="rect">
              <a:avLst/>
            </a:prstGeom>
          </p:spPr>
        </p:pic>
      </p:grpSp>
      <p:sp>
        <p:nvSpPr>
          <p:cNvPr id="9" name="Rectangle 8">
            <a:extLst>
              <a:ext uri="{FF2B5EF4-FFF2-40B4-BE49-F238E27FC236}">
                <a16:creationId xmlns:a16="http://schemas.microsoft.com/office/drawing/2014/main" id="{9C705B4D-1EEB-47A6-A1A9-88F8BD61445D}"/>
              </a:ext>
            </a:extLst>
          </p:cNvPr>
          <p:cNvSpPr/>
          <p:nvPr/>
        </p:nvSpPr>
        <p:spPr>
          <a:xfrm>
            <a:off x="794749" y="49886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128901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9BB9-AA8B-4196-A295-3B225A64A285}"/>
              </a:ext>
            </a:extLst>
          </p:cNvPr>
          <p:cNvSpPr>
            <a:spLocks noGrp="1"/>
          </p:cNvSpPr>
          <p:nvPr>
            <p:ph type="title"/>
          </p:nvPr>
        </p:nvSpPr>
        <p:spPr/>
        <p:txBody>
          <a:bodyPr/>
          <a:lstStyle/>
          <a:p>
            <a:r>
              <a:rPr lang="en-US" b="1" dirty="0"/>
              <a:t>3. </a:t>
            </a:r>
            <a:r>
              <a:rPr lang="en-US" b="1" dirty="0">
                <a:solidFill>
                  <a:prstClr val="black"/>
                </a:solidFill>
                <a:cs typeface="Arial" pitchFamily="34" charset="0"/>
              </a:rPr>
              <a:t>Rohrleitungen und Rohrleitungsprüfungen in der Solarthermie</a:t>
            </a:r>
            <a:endParaRPr lang="en-US" dirty="0"/>
          </a:p>
        </p:txBody>
      </p:sp>
      <p:sp>
        <p:nvSpPr>
          <p:cNvPr id="4" name="Rectangle 3">
            <a:extLst>
              <a:ext uri="{FF2B5EF4-FFF2-40B4-BE49-F238E27FC236}">
                <a16:creationId xmlns:a16="http://schemas.microsoft.com/office/drawing/2014/main" id="{CBF458D2-68EC-473A-9D64-2A76D3BF80EB}"/>
              </a:ext>
            </a:extLst>
          </p:cNvPr>
          <p:cNvSpPr/>
          <p:nvPr/>
        </p:nvSpPr>
        <p:spPr>
          <a:xfrm>
            <a:off x="432915" y="1557000"/>
            <a:ext cx="5651085"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Rohrprüfverfahren und Inbetriebnahme der Anlage.</a:t>
            </a:r>
            <a:endParaRPr lang="en-US" b="1" dirty="0"/>
          </a:p>
        </p:txBody>
      </p:sp>
      <p:grpSp>
        <p:nvGrpSpPr>
          <p:cNvPr id="8" name="Group 7">
            <a:extLst>
              <a:ext uri="{FF2B5EF4-FFF2-40B4-BE49-F238E27FC236}">
                <a16:creationId xmlns:a16="http://schemas.microsoft.com/office/drawing/2014/main" id="{146B1791-2327-4CEE-9A5C-7BFEB4C0F127}"/>
              </a:ext>
            </a:extLst>
          </p:cNvPr>
          <p:cNvGrpSpPr/>
          <p:nvPr/>
        </p:nvGrpSpPr>
        <p:grpSpPr>
          <a:xfrm>
            <a:off x="1547999" y="1938932"/>
            <a:ext cx="5911217" cy="4369793"/>
            <a:chOff x="1547999" y="1938932"/>
            <a:chExt cx="5911217" cy="4369793"/>
          </a:xfrm>
        </p:grpSpPr>
        <p:pic>
          <p:nvPicPr>
            <p:cNvPr id="5" name="Picture 4">
              <a:extLst>
                <a:ext uri="{FF2B5EF4-FFF2-40B4-BE49-F238E27FC236}">
                  <a16:creationId xmlns:a16="http://schemas.microsoft.com/office/drawing/2014/main" id="{C77A36C0-CFE4-4E80-B875-308F1EE6DDB2}"/>
                </a:ext>
              </a:extLst>
            </p:cNvPr>
            <p:cNvPicPr>
              <a:picLocks noChangeAspect="1"/>
            </p:cNvPicPr>
            <p:nvPr/>
          </p:nvPicPr>
          <p:blipFill>
            <a:blip r:embed="rId2"/>
            <a:stretch>
              <a:fillRect/>
            </a:stretch>
          </p:blipFill>
          <p:spPr>
            <a:xfrm>
              <a:off x="1547999" y="1938932"/>
              <a:ext cx="5911217" cy="4369793"/>
            </a:xfrm>
            <a:prstGeom prst="rect">
              <a:avLst/>
            </a:prstGeom>
          </p:spPr>
        </p:pic>
        <p:sp>
          <p:nvSpPr>
            <p:cNvPr id="6" name="Rectangle 5">
              <a:extLst>
                <a:ext uri="{FF2B5EF4-FFF2-40B4-BE49-F238E27FC236}">
                  <a16:creationId xmlns:a16="http://schemas.microsoft.com/office/drawing/2014/main" id="{B8F2AD06-A29E-4F31-AC9E-3A0DDB44550D}"/>
                </a:ext>
              </a:extLst>
            </p:cNvPr>
            <p:cNvSpPr/>
            <p:nvPr/>
          </p:nvSpPr>
          <p:spPr>
            <a:xfrm>
              <a:off x="1684784" y="2020034"/>
              <a:ext cx="2669604" cy="338554"/>
            </a:xfrm>
            <a:prstGeom prst="rect">
              <a:avLst/>
            </a:prstGeom>
          </p:spPr>
          <p:txBody>
            <a:bodyPr wrap="square">
              <a:spAutoFit/>
            </a:bodyPr>
            <a:lstStyle/>
            <a:p>
              <a:pPr marL="285750" indent="-285750">
                <a:buFont typeface="Wingdings" panose="05000000000000000000" pitchFamily="2" charset="2"/>
                <a:buChar char="§"/>
              </a:pPr>
              <a:r>
                <a:rPr lang="en-US" sz="1600" b="1" dirty="0"/>
                <a:t>ENTLÜFTUNG DER PUMPENLEITUNG</a:t>
              </a:r>
            </a:p>
          </p:txBody>
        </p:sp>
        <p:pic>
          <p:nvPicPr>
            <p:cNvPr id="7" name="Picture 6">
              <a:extLst>
                <a:ext uri="{FF2B5EF4-FFF2-40B4-BE49-F238E27FC236}">
                  <a16:creationId xmlns:a16="http://schemas.microsoft.com/office/drawing/2014/main" id="{CDD85B20-214E-4378-AAB0-5C647B9FBB69}"/>
                </a:ext>
              </a:extLst>
            </p:cNvPr>
            <p:cNvPicPr>
              <a:picLocks noChangeAspect="1"/>
            </p:cNvPicPr>
            <p:nvPr/>
          </p:nvPicPr>
          <p:blipFill>
            <a:blip r:embed="rId3"/>
            <a:stretch>
              <a:fillRect/>
            </a:stretch>
          </p:blipFill>
          <p:spPr>
            <a:xfrm>
              <a:off x="6228000" y="2061000"/>
              <a:ext cx="1080000" cy="426316"/>
            </a:xfrm>
            <a:prstGeom prst="rect">
              <a:avLst/>
            </a:prstGeom>
          </p:spPr>
        </p:pic>
      </p:grpSp>
      <p:sp>
        <p:nvSpPr>
          <p:cNvPr id="9" name="Rectangle 8">
            <a:extLst>
              <a:ext uri="{FF2B5EF4-FFF2-40B4-BE49-F238E27FC236}">
                <a16:creationId xmlns:a16="http://schemas.microsoft.com/office/drawing/2014/main" id="{0B299574-137C-49DC-A98E-ADF16758E99E}"/>
              </a:ext>
            </a:extLst>
          </p:cNvPr>
          <p:cNvSpPr/>
          <p:nvPr/>
        </p:nvSpPr>
        <p:spPr>
          <a:xfrm>
            <a:off x="6948001" y="263562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386728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6048-20D7-4D70-A5A1-84AFC1321F8C}"/>
              </a:ext>
            </a:extLst>
          </p:cNvPr>
          <p:cNvSpPr>
            <a:spLocks noGrp="1"/>
          </p:cNvSpPr>
          <p:nvPr>
            <p:ph type="title"/>
          </p:nvPr>
        </p:nvSpPr>
        <p:spPr/>
        <p:txBody>
          <a:bodyPr/>
          <a:lstStyle/>
          <a:p>
            <a:r>
              <a:rPr lang="en-US" dirty="0"/>
              <a:t>Zusammenfassung</a:t>
            </a:r>
          </a:p>
        </p:txBody>
      </p:sp>
      <p:sp>
        <p:nvSpPr>
          <p:cNvPr id="4" name="Rectangle 3">
            <a:extLst>
              <a:ext uri="{FF2B5EF4-FFF2-40B4-BE49-F238E27FC236}">
                <a16:creationId xmlns:a16="http://schemas.microsoft.com/office/drawing/2014/main" id="{5310692E-D7C3-4575-BFCC-808543D777F4}"/>
              </a:ext>
            </a:extLst>
          </p:cNvPr>
          <p:cNvSpPr/>
          <p:nvPr/>
        </p:nvSpPr>
        <p:spPr>
          <a:xfrm>
            <a:off x="432916" y="1557000"/>
            <a:ext cx="7163084" cy="369332"/>
          </a:xfrm>
          <a:prstGeom prst="rect">
            <a:avLst/>
          </a:prstGeom>
        </p:spPr>
        <p:txBody>
          <a:bodyPr wrap="square">
            <a:spAutoFit/>
          </a:bodyPr>
          <a:lstStyle/>
          <a:p>
            <a:r>
              <a:rPr lang="en-US" dirty="0">
                <a:solidFill>
                  <a:prstClr val="black"/>
                </a:solidFill>
                <a:cs typeface="Arial" pitchFamily="34" charset="0"/>
              </a:rPr>
              <a:t>Dies sind wichtige Ideen, die in </a:t>
            </a:r>
            <a:r>
              <a:rPr lang="en-US" dirty="0" err="1">
                <a:solidFill>
                  <a:prstClr val="black"/>
                </a:solidFill>
                <a:cs typeface="Arial" pitchFamily="34" charset="0"/>
              </a:rPr>
              <a:t>dieser</a:t>
            </a:r>
            <a:r>
              <a:rPr lang="en-US" dirty="0">
                <a:solidFill>
                  <a:prstClr val="black"/>
                </a:solidFill>
                <a:cs typeface="Arial" pitchFamily="34" charset="0"/>
              </a:rPr>
              <a:t> Einheit </a:t>
            </a:r>
            <a:r>
              <a:rPr lang="en-US" dirty="0" err="1">
                <a:solidFill>
                  <a:prstClr val="black"/>
                </a:solidFill>
                <a:cs typeface="Arial" pitchFamily="34" charset="0"/>
              </a:rPr>
              <a:t>behandelt</a:t>
            </a:r>
            <a:r>
              <a:rPr lang="en-US" dirty="0">
                <a:solidFill>
                  <a:prstClr val="black"/>
                </a:solidFill>
                <a:cs typeface="Arial" pitchFamily="34" charset="0"/>
              </a:rPr>
              <a:t> </a:t>
            </a:r>
            <a:r>
              <a:rPr lang="en-US" dirty="0" err="1">
                <a:solidFill>
                  <a:prstClr val="black"/>
                </a:solidFill>
                <a:cs typeface="Arial" pitchFamily="34" charset="0"/>
              </a:rPr>
              <a:t>wurden</a:t>
            </a:r>
            <a:r>
              <a:rPr lang="en-US" dirty="0">
                <a:solidFill>
                  <a:prstClr val="black"/>
                </a:solidFill>
                <a:cs typeface="Arial" pitchFamily="34" charset="0"/>
              </a:rPr>
              <a:t>:</a:t>
            </a:r>
          </a:p>
        </p:txBody>
      </p:sp>
      <p:sp>
        <p:nvSpPr>
          <p:cNvPr id="5" name="TextBox 4">
            <a:extLst>
              <a:ext uri="{FF2B5EF4-FFF2-40B4-BE49-F238E27FC236}">
                <a16:creationId xmlns:a16="http://schemas.microsoft.com/office/drawing/2014/main" id="{CB4C656A-31F1-41E5-9BAE-66CBF8ADCE60}"/>
              </a:ext>
            </a:extLst>
          </p:cNvPr>
          <p:cNvSpPr txBox="1"/>
          <p:nvPr/>
        </p:nvSpPr>
        <p:spPr>
          <a:xfrm>
            <a:off x="612000" y="1905146"/>
            <a:ext cx="8208000" cy="4293483"/>
          </a:xfrm>
          <a:prstGeom prst="rect">
            <a:avLst/>
          </a:prstGeom>
          <a:noFill/>
        </p:spPr>
        <p:txBody>
          <a:bodyPr wrap="square" rtlCol="0">
            <a:spAutoFit/>
          </a:bodyPr>
          <a:lstStyle/>
          <a:p>
            <a:pPr marL="285750" indent="-285750">
              <a:buFont typeface="Wingdings" panose="05000000000000000000" pitchFamily="2" charset="2"/>
              <a:buChar char="§"/>
            </a:pPr>
            <a:r>
              <a:rPr lang="en-US" sz="1300" b="1" dirty="0"/>
              <a:t>Die Verrohrung ist die Installation aller hydraulischen Kreisläufe, die eine bestimmte Solarthermieanlage ausmachen.</a:t>
            </a:r>
          </a:p>
          <a:p>
            <a:pPr marL="285750" indent="-285750">
              <a:buFont typeface="Wingdings" panose="05000000000000000000" pitchFamily="2" charset="2"/>
              <a:buChar char="§"/>
            </a:pPr>
            <a:r>
              <a:rPr lang="en-US" sz="1300" b="1" dirty="0"/>
              <a:t>Die Verrohrung erfolgt im Rahmen konkreter solarthermischer Projekte und umfasst im Wesentlichen die Planung, Installation und Prüfung: des Solarkreislaufs, des Verbrauchskreises und eines oder mehrerer Zwischenkreise.</a:t>
            </a:r>
          </a:p>
          <a:p>
            <a:pPr marL="285750" indent="-285750">
              <a:buFont typeface="Wingdings" panose="05000000000000000000" pitchFamily="2" charset="2"/>
              <a:buChar char="§"/>
            </a:pPr>
            <a:r>
              <a:rPr lang="en-US" sz="1300" b="1" dirty="0"/>
              <a:t>Alle Rohrleitungen sind in gewissem Umfang geplant und dokumentiert, entsprechen den geltenden örtlichen Vorschriften und unterliegen einer Grundspezifikation: Sie müssen den Betriebstemperaturen und -drücken standhalten, korrosionsbeständig sein und durch ihre Komponenten und Nennleistungen, ihre physikalische Auslegung für den ordnungsgemäßen Betrieb, ihre Isolierung und ihren Schutz zur Gesamtleistung des Systems beitragen.</a:t>
            </a:r>
          </a:p>
          <a:p>
            <a:pPr marL="285750" indent="-285750">
              <a:buFont typeface="Wingdings" panose="05000000000000000000" pitchFamily="2" charset="2"/>
              <a:buChar char="§"/>
            </a:pPr>
            <a:r>
              <a:rPr lang="en-US" sz="1300" b="1" dirty="0"/>
              <a:t>Die Überhitzung hat wichtige Auswirkungen auf Rohrleitungen und Komponenten und ihre Kontrolle charakterisiert die SWH-Systeme, die bei heißem Wetter Stagnationstemperaturen erreichen können.</a:t>
            </a:r>
          </a:p>
          <a:p>
            <a:pPr marL="285750" indent="-285750">
              <a:buFont typeface="Wingdings" panose="05000000000000000000" pitchFamily="2" charset="2"/>
              <a:buChar char="§"/>
            </a:pPr>
            <a:r>
              <a:rPr lang="en-US" sz="1300" b="1" dirty="0"/>
              <a:t>Passive und aktive SWH-Systeme sind in einer Vielzahl von Modellen erhältlich, die einige gängige Materialien und Komponenten verwenden, aber auch bemerkenswerte Unterschiede in der Verrohrung aufweisen, was die Erfahrung des Installateurs bei der Installation und Wartung sehr wichtig macht.</a:t>
            </a:r>
          </a:p>
          <a:p>
            <a:pPr marL="285750" indent="-285750">
              <a:buFont typeface="Wingdings" panose="05000000000000000000" pitchFamily="2" charset="2"/>
              <a:buChar char="§"/>
            </a:pPr>
            <a:r>
              <a:rPr lang="en-US" sz="1300" b="1" dirty="0"/>
              <a:t>Kupferrohr- und Messingfittings und Ventile sind traditionelle Materialien, die in Rohrleitungen für Solaranlagen verwendet werden. Kupfer ist extrem bearbeitbar. Heute werden alternativ Edelstahlwellrohre verwendet. Rohrdämmstoffe für SWH müssen Temperaturen und UV-Strahlung standhalten.</a:t>
            </a:r>
          </a:p>
          <a:p>
            <a:pPr marL="285750" indent="-285750">
              <a:buFont typeface="Wingdings" panose="05000000000000000000" pitchFamily="2" charset="2"/>
              <a:buChar char="§"/>
            </a:pPr>
            <a:r>
              <a:rPr lang="en-US" sz="1300" b="1" dirty="0"/>
              <a:t>Bei der Verrohrung ist die Prüfung wichtig. Wenn der Solarkreislauf, wie auch andere Kreisläufe, gebaut wird, wird er einer Druckprüfung unterzogen, um eventuelle Flüssigkeitsleckagen zu erkennen. Solche Tests sind </a:t>
            </a:r>
            <a:r>
              <a:rPr lang="en-US" sz="1300" b="1" dirty="0" err="1"/>
              <a:t>standardisiert</a:t>
            </a:r>
            <a:r>
              <a:rPr lang="en-US" sz="1300" b="1" dirty="0"/>
              <a:t>.</a:t>
            </a:r>
          </a:p>
        </p:txBody>
      </p:sp>
    </p:spTree>
    <p:extLst>
      <p:ext uri="{BB962C8B-B14F-4D97-AF65-F5344CB8AC3E}">
        <p14:creationId xmlns:p14="http://schemas.microsoft.com/office/powerpoint/2010/main" val="3803885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Bibliographie</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4770537"/>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Zusätzliche Informationen und Ressourcen:</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YouTube-Videos über Schaltungsprüfungen:</a:t>
            </a:r>
          </a:p>
          <a:p>
            <a:pPr lvl="2"/>
            <a:endParaRPr lang="en-US" sz="1600" b="1" dirty="0"/>
          </a:p>
          <a:p>
            <a:pPr marL="1257300" lvl="2" indent="-342900">
              <a:buFont typeface="+mj-lt"/>
              <a:buAutoNum type="arabicPeriod"/>
            </a:pPr>
            <a:r>
              <a:rPr lang="en-US" sz="1600" i="1" dirty="0"/>
              <a:t>Druckprüfung des geschlossenen Kreislaufs bei der Inbetriebnahme</a:t>
            </a:r>
            <a:r>
              <a:rPr lang="es-ES" sz="1600" i="1" dirty="0"/>
              <a:t>. </a:t>
            </a:r>
            <a:r>
              <a:rPr lang="en-US" sz="1600" dirty="0">
                <a:hlinkClick r:id="rId2"/>
              </a:rPr>
              <a:t>Hier</a:t>
            </a:r>
            <a:r>
              <a:rPr lang="en-US" sz="1600" dirty="0">
                <a:solidFill>
                  <a:prstClr val="black"/>
                </a:solidFill>
                <a:cs typeface="Arial" pitchFamily="34" charset="0"/>
              </a:rPr>
              <a:t> verfügbar</a:t>
            </a:r>
            <a:r>
              <a:rPr lang="en-US" sz="1600" dirty="0"/>
              <a:t>.</a:t>
            </a:r>
          </a:p>
          <a:p>
            <a:pPr marL="1257300" lvl="2" indent="-342900">
              <a:buFont typeface="+mj-lt"/>
              <a:buAutoNum type="arabicPeriod"/>
            </a:pPr>
            <a:r>
              <a:rPr lang="en-US" sz="1600" i="1" dirty="0"/>
              <a:t>Spül- und Druckprüfung</a:t>
            </a:r>
            <a:r>
              <a:rPr lang="es-ES" sz="1600" b="1" dirty="0"/>
              <a:t>. </a:t>
            </a:r>
            <a:r>
              <a:rPr lang="en-US" sz="1600" dirty="0">
                <a:hlinkClick r:id="rId3"/>
              </a:rPr>
              <a:t>Hier</a:t>
            </a:r>
            <a:r>
              <a:rPr lang="en-US" sz="1600" dirty="0">
                <a:solidFill>
                  <a:prstClr val="black"/>
                </a:solidFill>
                <a:cs typeface="Arial" pitchFamily="34" charset="0"/>
              </a:rPr>
              <a:t> verfügbar</a:t>
            </a:r>
            <a:r>
              <a:rPr lang="en-US" sz="1600" dirty="0"/>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(Website) Alles über Kupfer, auch Kupfer für die Solarthermie.</a:t>
            </a:r>
          </a:p>
          <a:p>
            <a:pPr lvl="2"/>
            <a:r>
              <a:rPr lang="en-US" sz="1600" i="1" dirty="0">
                <a:solidFill>
                  <a:prstClr val="black"/>
                </a:solidFill>
                <a:cs typeface="Arial" pitchFamily="34" charset="0"/>
              </a:rPr>
              <a:t>Initiative Kupfer</a:t>
            </a:r>
            <a:r>
              <a:rPr lang="en-US" sz="1600" dirty="0">
                <a:solidFill>
                  <a:prstClr val="black"/>
                </a:solidFill>
                <a:cs typeface="Arial" pitchFamily="34" charset="0"/>
              </a:rPr>
              <a:t>. </a:t>
            </a:r>
            <a:r>
              <a:rPr lang="en-US" sz="1600" dirty="0">
                <a:solidFill>
                  <a:prstClr val="black"/>
                </a:solidFill>
                <a:cs typeface="Arial" pitchFamily="34" charset="0"/>
                <a:hlinkClick r:id="rId4"/>
              </a:rPr>
              <a:t>Hier</a:t>
            </a:r>
            <a:r>
              <a:rPr lang="en-US" sz="1600" dirty="0">
                <a:solidFill>
                  <a:prstClr val="black"/>
                </a:solidFill>
                <a:cs typeface="Arial" pitchFamily="34" charset="0"/>
              </a:rPr>
              <a:t> verfügbar</a:t>
            </a:r>
            <a:r>
              <a:rPr lang="en-US" sz="1600" dirty="0">
                <a:solidFill>
                  <a:prstClr val="black"/>
                </a:solidFill>
                <a:cs typeface="Arial" pitchFamily="34" charset="0"/>
                <a:hlinkClick r:id="rId4"/>
              </a:rPr>
              <a:t>.</a:t>
            </a:r>
            <a:endParaRPr lang="en-US" sz="1600" dirty="0">
              <a:solidFill>
                <a:prstClr val="black"/>
              </a:solidFill>
              <a:cs typeface="Arial" pitchFamily="34" charset="0"/>
            </a:endParaRPr>
          </a:p>
          <a:p>
            <a:pPr lvl="2"/>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Einige Hersteller mit Installationshandbüchern und technischen Datenblättern, auf die in diesem Gerät verwiesen wird:</a:t>
            </a:r>
          </a:p>
          <a:p>
            <a:pPr marL="742950" lvl="1" indent="-285750">
              <a:buFont typeface="Calibri" panose="020F0502020204030204" pitchFamily="34" charset="0"/>
              <a:buChar char="‒"/>
            </a:pPr>
            <a:endParaRPr lang="en-US" sz="1600" dirty="0">
              <a:solidFill>
                <a:prstClr val="black"/>
              </a:solidFill>
              <a:cs typeface="Arial" pitchFamily="34" charset="0"/>
            </a:endParaRPr>
          </a:p>
          <a:p>
            <a:pPr marL="1257300" lvl="2" indent="-342900">
              <a:buFont typeface="Wingdings" panose="05000000000000000000" pitchFamily="2" charset="2"/>
              <a:buChar char="§"/>
            </a:pPr>
            <a:r>
              <a:rPr lang="es-ES" sz="1600" i="1" dirty="0">
                <a:hlinkClick r:id="rId5"/>
              </a:rPr>
              <a:t>Rheem.</a:t>
            </a:r>
            <a:endParaRPr lang="es-ES" sz="1600" i="1" dirty="0"/>
          </a:p>
          <a:p>
            <a:pPr marL="1257300" lvl="2" indent="-342900">
              <a:buFont typeface="Wingdings" panose="05000000000000000000" pitchFamily="2" charset="2"/>
              <a:buChar char="§"/>
            </a:pPr>
            <a:r>
              <a:rPr lang="en-US" sz="1600" i="1" dirty="0" err="1">
                <a:hlinkClick r:id="rId6"/>
              </a:rPr>
              <a:t>Apricus</a:t>
            </a:r>
            <a:r>
              <a:rPr lang="en-US" sz="1600" i="1" dirty="0">
                <a:hlinkClick r:id="rId6"/>
              </a:rPr>
              <a:t>.</a:t>
            </a:r>
            <a:endParaRPr lang="en-US" sz="1600" i="1" dirty="0"/>
          </a:p>
          <a:p>
            <a:pPr marL="1257300" lvl="2" indent="-342900">
              <a:buFont typeface="Wingdings" panose="05000000000000000000" pitchFamily="2" charset="2"/>
              <a:buChar char="§"/>
            </a:pPr>
            <a:r>
              <a:rPr lang="en-US" sz="1600" i="1">
                <a:hlinkClick r:id="rId7"/>
              </a:rPr>
              <a:t>Solar Hot</a:t>
            </a:r>
            <a:endParaRPr lang="en-US" sz="1600" i="1" dirty="0"/>
          </a:p>
          <a:p>
            <a:pPr marL="1257300" lvl="2" indent="-342900">
              <a:buFont typeface="Wingdings" panose="05000000000000000000" pitchFamily="2" charset="2"/>
              <a:buChar char="§"/>
            </a:pPr>
            <a:r>
              <a:rPr lang="en-US" sz="1600" i="1" dirty="0" err="1">
                <a:hlinkClick r:id="rId8"/>
              </a:rPr>
              <a:t>Aeroflex</a:t>
            </a:r>
            <a:r>
              <a:rPr lang="en-US" sz="1600" i="1" dirty="0">
                <a:hlinkClick r:id="rId8"/>
              </a:rPr>
              <a:t>.</a:t>
            </a:r>
            <a:endParaRPr lang="en-US" sz="1600" i="1" dirty="0"/>
          </a:p>
          <a:p>
            <a:pPr marL="1257300" lvl="2" indent="-342900">
              <a:buFont typeface="Wingdings" panose="05000000000000000000" pitchFamily="2" charset="2"/>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generated with very high confidence">
            <a:extLst>
              <a:ext uri="{FF2B5EF4-FFF2-40B4-BE49-F238E27FC236}">
                <a16:creationId xmlns:a16="http://schemas.microsoft.com/office/drawing/2014/main" id="{50D6C5F8-5B30-4A82-8950-BE6B7D31F61A}"/>
              </a:ext>
            </a:extLst>
          </p:cNvPr>
          <p:cNvPicPr>
            <a:picLocks noChangeAspect="1"/>
          </p:cNvPicPr>
          <p:nvPr/>
        </p:nvPicPr>
        <p:blipFill rotWithShape="1">
          <a:blip r:embed="rId2">
            <a:extLst>
              <a:ext uri="{28A0092B-C50C-407E-A947-70E740481C1C}">
                <a14:useLocalDpi xmlns:a14="http://schemas.microsoft.com/office/drawing/2010/main" val="0"/>
              </a:ext>
            </a:extLst>
          </a:blip>
          <a:srcRect l="-1045" t="-2212" r="-86" b="-2599"/>
          <a:stretch/>
        </p:blipFill>
        <p:spPr>
          <a:xfrm>
            <a:off x="828000" y="1917000"/>
            <a:ext cx="7848000" cy="4389560"/>
          </a:xfrm>
          <a:prstGeom prst="rect">
            <a:avLst/>
          </a:prstGeom>
          <a:ln>
            <a:solidFill>
              <a:schemeClr val="tx1"/>
            </a:solidFill>
          </a:ln>
        </p:spPr>
      </p:pic>
      <p:sp>
        <p:nvSpPr>
          <p:cNvPr id="2" name="Title 1">
            <a:extLst>
              <a:ext uri="{FF2B5EF4-FFF2-40B4-BE49-F238E27FC236}">
                <a16:creationId xmlns:a16="http://schemas.microsoft.com/office/drawing/2014/main" id="{85A85C58-737E-43A1-90D6-7E156F8E28C7}"/>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8AD65C5A-4ABE-4846-BFE4-308DC4F85FB6}"/>
              </a:ext>
            </a:extLst>
          </p:cNvPr>
          <p:cNvSpPr/>
          <p:nvPr/>
        </p:nvSpPr>
        <p:spPr>
          <a:xfrm>
            <a:off x="432916" y="1557000"/>
            <a:ext cx="4427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Identifizierung der Verrohrungsarbeiten.</a:t>
            </a:r>
            <a:endParaRPr lang="en-US" b="1" dirty="0"/>
          </a:p>
        </p:txBody>
      </p:sp>
      <p:sp>
        <p:nvSpPr>
          <p:cNvPr id="6" name="TextBox 5">
            <a:extLst>
              <a:ext uri="{FF2B5EF4-FFF2-40B4-BE49-F238E27FC236}">
                <a16:creationId xmlns:a16="http://schemas.microsoft.com/office/drawing/2014/main" id="{744F05B6-EB70-456E-8BEE-944E31355745}"/>
              </a:ext>
            </a:extLst>
          </p:cNvPr>
          <p:cNvSpPr txBox="1"/>
          <p:nvPr/>
        </p:nvSpPr>
        <p:spPr>
          <a:xfrm rot="21073258">
            <a:off x="5744567" y="1140734"/>
            <a:ext cx="2956526" cy="178510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100" b="1" dirty="0"/>
              <a:t>Im Rahmen des Projektes wird die Solarleitung voraussichtlich sein:</a:t>
            </a:r>
          </a:p>
          <a:p>
            <a:pPr marL="285750" indent="-285750">
              <a:buFont typeface="Calibri" panose="020F0502020204030204" pitchFamily="34" charset="0"/>
              <a:buChar char="‒"/>
            </a:pPr>
            <a:r>
              <a:rPr lang="en-US" sz="1100" dirty="0"/>
              <a:t>Hergestellt von zertifizierten </a:t>
            </a:r>
            <a:r>
              <a:rPr lang="en-US" sz="1100" dirty="0" err="1"/>
              <a:t>Klempnern</a:t>
            </a:r>
            <a:r>
              <a:rPr lang="en-US" sz="1100" dirty="0"/>
              <a:t>.</a:t>
            </a:r>
          </a:p>
          <a:p>
            <a:pPr marL="285750" indent="-285750">
              <a:buFont typeface="Calibri" panose="020F0502020204030204" pitchFamily="34" charset="0"/>
              <a:buChar char="‒"/>
            </a:pPr>
            <a:r>
              <a:rPr lang="en-US" sz="1100" dirty="0"/>
              <a:t>Geplant auf der Grundlage der Besichtigung vor Ort.</a:t>
            </a:r>
          </a:p>
          <a:p>
            <a:pPr marL="285750" indent="-285750">
              <a:buFont typeface="Calibri" panose="020F0502020204030204" pitchFamily="34" charset="0"/>
              <a:buChar char="‒"/>
            </a:pPr>
            <a:r>
              <a:rPr lang="en-US" sz="1100" dirty="0"/>
              <a:t>Installiert nach Vorgaben (Hersteller oder Systemtechnik).</a:t>
            </a:r>
          </a:p>
          <a:p>
            <a:pPr marL="285750" indent="-285750">
              <a:buFont typeface="Calibri" panose="020F0502020204030204" pitchFamily="34" charset="0"/>
              <a:buChar char="‒"/>
            </a:pPr>
            <a:r>
              <a:rPr lang="en-US" sz="1100" dirty="0"/>
              <a:t>Die Installation erfolgt nach den Vorschriften für Sanitärinstallationen.</a:t>
            </a:r>
          </a:p>
          <a:p>
            <a:pPr marL="285750" indent="-285750">
              <a:buFont typeface="Calibri" panose="020F0502020204030204" pitchFamily="34" charset="0"/>
              <a:buChar char="‒"/>
            </a:pPr>
            <a:r>
              <a:rPr lang="en-US" sz="1100" dirty="0"/>
              <a:t>Getestet und regelmäßig gewartet.</a:t>
            </a:r>
          </a:p>
        </p:txBody>
      </p:sp>
    </p:spTree>
    <p:extLst>
      <p:ext uri="{BB962C8B-B14F-4D97-AF65-F5344CB8AC3E}">
        <p14:creationId xmlns:p14="http://schemas.microsoft.com/office/powerpoint/2010/main" val="208646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generated with high confidence">
            <a:extLst>
              <a:ext uri="{FF2B5EF4-FFF2-40B4-BE49-F238E27FC236}">
                <a16:creationId xmlns:a16="http://schemas.microsoft.com/office/drawing/2014/main" id="{3F8CCD01-A026-4776-A25B-4A883AEE3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 y="1609753"/>
            <a:ext cx="8871680" cy="3115247"/>
          </a:xfrm>
          <a:prstGeom prst="rect">
            <a:avLst/>
          </a:prstGeom>
          <a:solidFill>
            <a:schemeClr val="bg1"/>
          </a:solidFill>
          <a:ln w="9525" cap="flat" cmpd="sng" algn="ctr">
            <a:noFill/>
            <a:prstDash val="solid"/>
            <a:round/>
            <a:headEnd type="none" w="med" len="med"/>
            <a:tailEnd type="none" w="med" len="med"/>
          </a:ln>
        </p:spPr>
      </p:pic>
      <p:sp>
        <p:nvSpPr>
          <p:cNvPr id="2" name="Title 1">
            <a:extLst>
              <a:ext uri="{FF2B5EF4-FFF2-40B4-BE49-F238E27FC236}">
                <a16:creationId xmlns:a16="http://schemas.microsoft.com/office/drawing/2014/main" id="{59826978-162F-4812-AF64-FAACF1CC758A}"/>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2C395853-F8FC-4577-AC5E-F57013EDC538}"/>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Identifizierung der Verrohrungsarbeiten.</a:t>
            </a:r>
            <a:endParaRPr lang="en-US" b="1" dirty="0"/>
          </a:p>
        </p:txBody>
      </p:sp>
      <p:sp>
        <p:nvSpPr>
          <p:cNvPr id="6" name="Rectangle 5">
            <a:extLst>
              <a:ext uri="{FF2B5EF4-FFF2-40B4-BE49-F238E27FC236}">
                <a16:creationId xmlns:a16="http://schemas.microsoft.com/office/drawing/2014/main" id="{9E1D7F2B-0FC0-4A78-A25C-9A38F0482AE3}"/>
              </a:ext>
            </a:extLst>
          </p:cNvPr>
          <p:cNvSpPr/>
          <p:nvPr/>
        </p:nvSpPr>
        <p:spPr>
          <a:xfrm>
            <a:off x="182285" y="4761878"/>
            <a:ext cx="8797395" cy="1692771"/>
          </a:xfrm>
          <a:prstGeom prst="rect">
            <a:avLst/>
          </a:prstGeom>
        </p:spPr>
        <p:txBody>
          <a:bodyPr wrap="square">
            <a:spAutoFit/>
          </a:bodyPr>
          <a:lstStyle/>
          <a:p>
            <a:pPr marL="285750" indent="-285750">
              <a:buFont typeface="Wingdings" panose="05000000000000000000" pitchFamily="2" charset="2"/>
              <a:buChar char="§"/>
            </a:pPr>
            <a:r>
              <a:rPr lang="en-US" sz="1300" b="1" dirty="0"/>
              <a:t>HYDRAULIKKREISLÄUFE. </a:t>
            </a:r>
            <a:r>
              <a:rPr lang="en-US" sz="1300" dirty="0"/>
              <a:t>Kleine solarthermische Anlagen, wie z.B. SWH, werden von:</a:t>
            </a:r>
          </a:p>
          <a:p>
            <a:pPr marL="539750" lvl="1" indent="-285750">
              <a:buFont typeface="Calibri" panose="020F0502020204030204" pitchFamily="34" charset="0"/>
              <a:buChar char="‒"/>
            </a:pPr>
            <a:r>
              <a:rPr lang="en-US" sz="1300" b="1" dirty="0"/>
              <a:t>Ein Primärkreislauf (oder Solarkreislauf). </a:t>
            </a:r>
            <a:r>
              <a:rPr lang="en-US" sz="1300" dirty="0"/>
              <a:t>Es ist der Wärmeerzeugungskreislauf, einschließlich der Sonnenkollektoren.</a:t>
            </a:r>
          </a:p>
          <a:p>
            <a:pPr marL="539750" lvl="1" indent="-285750">
              <a:buFont typeface="Calibri" panose="020F0502020204030204" pitchFamily="34" charset="0"/>
              <a:buChar char="‒"/>
            </a:pPr>
            <a:r>
              <a:rPr lang="en-US" sz="1300" b="1" dirty="0"/>
              <a:t>Ein sekundärer (oder Verbrauchs-) Kreislauf. </a:t>
            </a:r>
            <a:r>
              <a:rPr lang="en-US" sz="1300" dirty="0"/>
              <a:t>Es ist der Kreislauf, in dem das Warmwasser zur Nutzung entnommen wird.</a:t>
            </a:r>
          </a:p>
          <a:p>
            <a:pPr marL="539750" lvl="1" indent="-285750">
              <a:buFont typeface="Calibri" panose="020F0502020204030204" pitchFamily="34" charset="0"/>
              <a:buChar char="‒"/>
            </a:pPr>
            <a:r>
              <a:rPr lang="en-US" sz="1300" b="1" dirty="0"/>
              <a:t>Zwischengeschaltete(r) Stromkreis(e). </a:t>
            </a:r>
            <a:r>
              <a:rPr lang="en-US" sz="1300" dirty="0"/>
              <a:t>Zwischen der Primär- und Sekundärseite. Sie ist abhängig von der Auslegung des Speichersystems (ein oder zwei Speicher) und der verwendeten Heizungsunterstützung. Im Wesentlichen erfasst es die aus dem Solarkreislauf übertragene Energie, die vor den vorgesehenen Endnutzungen gespeichert und verwaltet werden soll.</a:t>
            </a:r>
          </a:p>
        </p:txBody>
      </p:sp>
      <p:grpSp>
        <p:nvGrpSpPr>
          <p:cNvPr id="12" name="Group 11">
            <a:extLst>
              <a:ext uri="{FF2B5EF4-FFF2-40B4-BE49-F238E27FC236}">
                <a16:creationId xmlns:a16="http://schemas.microsoft.com/office/drawing/2014/main" id="{90B228E5-E0B5-4FEE-8484-3CC983BE4DDE}"/>
              </a:ext>
            </a:extLst>
          </p:cNvPr>
          <p:cNvGrpSpPr/>
          <p:nvPr/>
        </p:nvGrpSpPr>
        <p:grpSpPr>
          <a:xfrm>
            <a:off x="164320" y="1582401"/>
            <a:ext cx="8815360" cy="3115248"/>
            <a:chOff x="164320" y="1582401"/>
            <a:chExt cx="8815360" cy="3115248"/>
          </a:xfrm>
        </p:grpSpPr>
        <p:sp>
          <p:nvSpPr>
            <p:cNvPr id="7" name="Rectangle 6">
              <a:extLst>
                <a:ext uri="{FF2B5EF4-FFF2-40B4-BE49-F238E27FC236}">
                  <a16:creationId xmlns:a16="http://schemas.microsoft.com/office/drawing/2014/main" id="{845FA55D-55B1-430D-B644-CEA208D16C4D}"/>
                </a:ext>
              </a:extLst>
            </p:cNvPr>
            <p:cNvSpPr/>
            <p:nvPr/>
          </p:nvSpPr>
          <p:spPr>
            <a:xfrm>
              <a:off x="164320" y="2277000"/>
              <a:ext cx="1887680" cy="24206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1DA103-022B-4C8D-84D9-02D403CCE582}"/>
                </a:ext>
              </a:extLst>
            </p:cNvPr>
            <p:cNvSpPr/>
            <p:nvPr/>
          </p:nvSpPr>
          <p:spPr>
            <a:xfrm>
              <a:off x="2052000" y="2277000"/>
              <a:ext cx="4176000" cy="242064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77219D7-A544-4CBA-A03E-F0EF0122B1B7}"/>
                </a:ext>
              </a:extLst>
            </p:cNvPr>
            <p:cNvGrpSpPr/>
            <p:nvPr/>
          </p:nvGrpSpPr>
          <p:grpSpPr>
            <a:xfrm>
              <a:off x="6228000" y="1582401"/>
              <a:ext cx="2751680" cy="3115248"/>
              <a:chOff x="6228000" y="1582400"/>
              <a:chExt cx="2751680" cy="3169953"/>
            </a:xfrm>
          </p:grpSpPr>
          <p:sp>
            <p:nvSpPr>
              <p:cNvPr id="9" name="Rectangle 8">
                <a:extLst>
                  <a:ext uri="{FF2B5EF4-FFF2-40B4-BE49-F238E27FC236}">
                    <a16:creationId xmlns:a16="http://schemas.microsoft.com/office/drawing/2014/main" id="{47AFC14C-D9D7-44F5-AB19-48E09C17A855}"/>
                  </a:ext>
                </a:extLst>
              </p:cNvPr>
              <p:cNvSpPr/>
              <p:nvPr/>
            </p:nvSpPr>
            <p:spPr>
              <a:xfrm>
                <a:off x="6228000" y="2277000"/>
                <a:ext cx="2751680" cy="2475353"/>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9A8CC5-91C3-4637-A7F4-194246F1068E}"/>
                  </a:ext>
                </a:extLst>
              </p:cNvPr>
              <p:cNvSpPr/>
              <p:nvPr/>
            </p:nvSpPr>
            <p:spPr>
              <a:xfrm>
                <a:off x="6228000" y="1582400"/>
                <a:ext cx="1847360" cy="694600"/>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a:extLst>
              <a:ext uri="{FF2B5EF4-FFF2-40B4-BE49-F238E27FC236}">
                <a16:creationId xmlns:a16="http://schemas.microsoft.com/office/drawing/2014/main" id="{08EF8EFB-DB05-4F64-AA10-ED2BDF4F45B6}"/>
              </a:ext>
            </a:extLst>
          </p:cNvPr>
          <p:cNvSpPr/>
          <p:nvPr/>
        </p:nvSpPr>
        <p:spPr>
          <a:xfrm>
            <a:off x="182285" y="1994008"/>
            <a:ext cx="1509715" cy="276999"/>
          </a:xfrm>
          <a:prstGeom prst="rect">
            <a:avLst/>
          </a:prstGeom>
        </p:spPr>
        <p:txBody>
          <a:bodyPr wrap="square">
            <a:spAutoFit/>
          </a:bodyPr>
          <a:lstStyle/>
          <a:p>
            <a:r>
              <a:rPr lang="en-US" sz="1200" b="1" dirty="0">
                <a:solidFill>
                  <a:srgbClr val="FFCC00"/>
                </a:solidFill>
              </a:rPr>
              <a:t>PRIMÄRKREISLAUF</a:t>
            </a:r>
            <a:endParaRPr lang="en-US" sz="1200" dirty="0">
              <a:solidFill>
                <a:srgbClr val="FFCC00"/>
              </a:solidFill>
            </a:endParaRPr>
          </a:p>
        </p:txBody>
      </p:sp>
      <p:sp>
        <p:nvSpPr>
          <p:cNvPr id="15" name="Rectangle 14">
            <a:extLst>
              <a:ext uri="{FF2B5EF4-FFF2-40B4-BE49-F238E27FC236}">
                <a16:creationId xmlns:a16="http://schemas.microsoft.com/office/drawing/2014/main" id="{742836F1-E65B-4922-96CB-B5FAECCC780F}"/>
              </a:ext>
            </a:extLst>
          </p:cNvPr>
          <p:cNvSpPr/>
          <p:nvPr/>
        </p:nvSpPr>
        <p:spPr>
          <a:xfrm>
            <a:off x="8057815" y="1817599"/>
            <a:ext cx="903900" cy="461665"/>
          </a:xfrm>
          <a:prstGeom prst="rect">
            <a:avLst/>
          </a:prstGeom>
        </p:spPr>
        <p:txBody>
          <a:bodyPr wrap="square">
            <a:spAutoFit/>
          </a:bodyPr>
          <a:lstStyle/>
          <a:p>
            <a:r>
              <a:rPr lang="en-US" sz="1200" b="1" dirty="0">
                <a:solidFill>
                  <a:schemeClr val="accent4">
                    <a:lumMod val="75000"/>
                  </a:schemeClr>
                </a:solidFill>
              </a:rPr>
              <a:t>SEKUNDÄRKREIS</a:t>
            </a:r>
            <a:endParaRPr lang="en-US" sz="1200" dirty="0">
              <a:solidFill>
                <a:schemeClr val="accent4">
                  <a:lumMod val="75000"/>
                </a:schemeClr>
              </a:solidFill>
            </a:endParaRPr>
          </a:p>
        </p:txBody>
      </p:sp>
      <p:sp>
        <p:nvSpPr>
          <p:cNvPr id="16" name="Rectangle 15">
            <a:extLst>
              <a:ext uri="{FF2B5EF4-FFF2-40B4-BE49-F238E27FC236}">
                <a16:creationId xmlns:a16="http://schemas.microsoft.com/office/drawing/2014/main" id="{D9AE0985-8C48-44DF-850C-E46BC3132418}"/>
              </a:ext>
            </a:extLst>
          </p:cNvPr>
          <p:cNvSpPr/>
          <p:nvPr/>
        </p:nvSpPr>
        <p:spPr>
          <a:xfrm>
            <a:off x="3260607" y="1994008"/>
            <a:ext cx="2157715" cy="276999"/>
          </a:xfrm>
          <a:prstGeom prst="rect">
            <a:avLst/>
          </a:prstGeom>
        </p:spPr>
        <p:txBody>
          <a:bodyPr wrap="square">
            <a:spAutoFit/>
          </a:bodyPr>
          <a:lstStyle/>
          <a:p>
            <a:r>
              <a:rPr lang="en-US" sz="1200" b="1" dirty="0">
                <a:solidFill>
                  <a:schemeClr val="accent2">
                    <a:lumMod val="75000"/>
                  </a:schemeClr>
                </a:solidFill>
              </a:rPr>
              <a:t>ZWISCHENKREIS(E)</a:t>
            </a:r>
            <a:endParaRPr lang="en-US" sz="1200" dirty="0">
              <a:solidFill>
                <a:schemeClr val="accent2">
                  <a:lumMod val="75000"/>
                </a:schemeClr>
              </a:solidFill>
            </a:endParaRPr>
          </a:p>
        </p:txBody>
      </p:sp>
    </p:spTree>
    <p:extLst>
      <p:ext uri="{BB962C8B-B14F-4D97-AF65-F5344CB8AC3E}">
        <p14:creationId xmlns:p14="http://schemas.microsoft.com/office/powerpoint/2010/main" val="214175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E201-AC2B-4B13-ABD1-6D23DFF64498}"/>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5" name="Rectangle 4">
            <a:extLst>
              <a:ext uri="{FF2B5EF4-FFF2-40B4-BE49-F238E27FC236}">
                <a16:creationId xmlns:a16="http://schemas.microsoft.com/office/drawing/2014/main" id="{317E7A52-D56F-4F88-9546-10D98500194B}"/>
              </a:ext>
            </a:extLst>
          </p:cNvPr>
          <p:cNvSpPr/>
          <p:nvPr/>
        </p:nvSpPr>
        <p:spPr>
          <a:xfrm>
            <a:off x="432915" y="1557000"/>
            <a:ext cx="4350209"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Identifizierung der Verrohrungsarbeiten.</a:t>
            </a:r>
            <a:endParaRPr lang="en-US" b="1" dirty="0"/>
          </a:p>
        </p:txBody>
      </p:sp>
      <p:sp>
        <p:nvSpPr>
          <p:cNvPr id="6" name="Rectangle 5">
            <a:extLst>
              <a:ext uri="{FF2B5EF4-FFF2-40B4-BE49-F238E27FC236}">
                <a16:creationId xmlns:a16="http://schemas.microsoft.com/office/drawing/2014/main" id="{CE1D4FB0-FB86-45B5-B382-C11E420E843C}"/>
              </a:ext>
            </a:extLst>
          </p:cNvPr>
          <p:cNvSpPr/>
          <p:nvPr/>
        </p:nvSpPr>
        <p:spPr>
          <a:xfrm>
            <a:off x="547818" y="1917000"/>
            <a:ext cx="4528181" cy="584775"/>
          </a:xfrm>
          <a:prstGeom prst="rect">
            <a:avLst/>
          </a:prstGeom>
        </p:spPr>
        <p:txBody>
          <a:bodyPr wrap="square">
            <a:spAutoFit/>
          </a:bodyPr>
          <a:lstStyle/>
          <a:p>
            <a:pPr marL="342900" indent="-342900">
              <a:buFont typeface="Wingdings" panose="05000000000000000000" pitchFamily="2" charset="2"/>
              <a:buChar char="§"/>
            </a:pPr>
            <a:r>
              <a:rPr lang="en-US" sz="1600" b="1" dirty="0"/>
              <a:t>AUF DIE ERFAHRUNG DES INSTALLATEURS KOMMT ES AN!</a:t>
            </a:r>
          </a:p>
        </p:txBody>
      </p:sp>
      <p:sp>
        <p:nvSpPr>
          <p:cNvPr id="13" name="TextBox 12">
            <a:extLst>
              <a:ext uri="{FF2B5EF4-FFF2-40B4-BE49-F238E27FC236}">
                <a16:creationId xmlns:a16="http://schemas.microsoft.com/office/drawing/2014/main" id="{329EF5E5-FA20-43EC-80F6-97F8A8D82F75}"/>
              </a:ext>
            </a:extLst>
          </p:cNvPr>
          <p:cNvSpPr txBox="1"/>
          <p:nvPr/>
        </p:nvSpPr>
        <p:spPr>
          <a:xfrm>
            <a:off x="612000" y="2469008"/>
            <a:ext cx="180000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Calibri" panose="020F0502020204030204" pitchFamily="34" charset="0"/>
              <a:buChar char="‒"/>
            </a:pPr>
            <a:r>
              <a:rPr lang="en-US" sz="1200" dirty="0"/>
              <a:t>Viele verschiedene </a:t>
            </a:r>
            <a:r>
              <a:rPr lang="en-US" sz="1200" dirty="0" err="1"/>
              <a:t>Arten</a:t>
            </a:r>
            <a:r>
              <a:rPr lang="en-US" sz="1200" dirty="0"/>
              <a:t> von Solarsystemen und kommerzielle Modelle (verpackt) mit Klempnerbedarf.</a:t>
            </a:r>
          </a:p>
          <a:p>
            <a:pPr marL="285750" indent="-285750">
              <a:buFont typeface="Calibri" panose="020F0502020204030204" pitchFamily="34" charset="0"/>
              <a:buChar char="‒"/>
            </a:pPr>
            <a:r>
              <a:rPr lang="en-US" sz="1200" dirty="0"/>
              <a:t>Viele mögliche berechnete Lösungen (technische Systeme).</a:t>
            </a:r>
          </a:p>
          <a:p>
            <a:pPr marL="285750" indent="-285750">
              <a:buFont typeface="Calibri" panose="020F0502020204030204" pitchFamily="34" charset="0"/>
              <a:buChar char="‒"/>
            </a:pPr>
            <a:r>
              <a:rPr lang="en-US" sz="1200" dirty="0"/>
              <a:t>Das geballte Wissen und die Erfahrung des Installateurs kann den Unterschied in der Effizienz der SWH und den Arbeitskosten ausmachen.</a:t>
            </a:r>
          </a:p>
        </p:txBody>
      </p:sp>
      <p:grpSp>
        <p:nvGrpSpPr>
          <p:cNvPr id="16" name="Group 15">
            <a:extLst>
              <a:ext uri="{FF2B5EF4-FFF2-40B4-BE49-F238E27FC236}">
                <a16:creationId xmlns:a16="http://schemas.microsoft.com/office/drawing/2014/main" id="{88EB7A73-6F1E-47B4-BB52-E660E71A0A58}"/>
              </a:ext>
            </a:extLst>
          </p:cNvPr>
          <p:cNvGrpSpPr/>
          <p:nvPr/>
        </p:nvGrpSpPr>
        <p:grpSpPr>
          <a:xfrm>
            <a:off x="2327494" y="1432846"/>
            <a:ext cx="6785381" cy="4821814"/>
            <a:chOff x="2327494" y="1432846"/>
            <a:chExt cx="6785381" cy="4821814"/>
          </a:xfrm>
        </p:grpSpPr>
        <p:grpSp>
          <p:nvGrpSpPr>
            <p:cNvPr id="10" name="Group 9">
              <a:extLst>
                <a:ext uri="{FF2B5EF4-FFF2-40B4-BE49-F238E27FC236}">
                  <a16:creationId xmlns:a16="http://schemas.microsoft.com/office/drawing/2014/main" id="{A552918D-8BC1-4358-B38C-4AC369B573E9}"/>
                </a:ext>
              </a:extLst>
            </p:cNvPr>
            <p:cNvGrpSpPr/>
            <p:nvPr/>
          </p:nvGrpSpPr>
          <p:grpSpPr>
            <a:xfrm>
              <a:off x="2327494" y="1557000"/>
              <a:ext cx="6564506" cy="4697660"/>
              <a:chOff x="2122295" y="1557000"/>
              <a:chExt cx="6564506" cy="4697660"/>
            </a:xfrm>
          </p:grpSpPr>
          <p:pic>
            <p:nvPicPr>
              <p:cNvPr id="4" name="Picture 3">
                <a:extLst>
                  <a:ext uri="{FF2B5EF4-FFF2-40B4-BE49-F238E27FC236}">
                    <a16:creationId xmlns:a16="http://schemas.microsoft.com/office/drawing/2014/main" id="{974908D0-1AE8-4422-BC28-A9A9D01DBC55}"/>
                  </a:ext>
                </a:extLst>
              </p:cNvPr>
              <p:cNvPicPr>
                <a:picLocks noChangeAspect="1"/>
              </p:cNvPicPr>
              <p:nvPr/>
            </p:nvPicPr>
            <p:blipFill>
              <a:blip r:embed="rId2"/>
              <a:stretch>
                <a:fillRect/>
              </a:stretch>
            </p:blipFill>
            <p:spPr>
              <a:xfrm>
                <a:off x="5220001" y="1557000"/>
                <a:ext cx="3466800" cy="4697660"/>
              </a:xfrm>
              <a:prstGeom prst="rect">
                <a:avLst/>
              </a:prstGeom>
              <a:ln>
                <a:solidFill>
                  <a:schemeClr val="tx1"/>
                </a:solidFill>
              </a:ln>
            </p:spPr>
          </p:pic>
          <p:pic>
            <p:nvPicPr>
              <p:cNvPr id="7" name="Picture 6">
                <a:extLst>
                  <a:ext uri="{FF2B5EF4-FFF2-40B4-BE49-F238E27FC236}">
                    <a16:creationId xmlns:a16="http://schemas.microsoft.com/office/drawing/2014/main" id="{B4566014-34EE-42D1-AF90-053B51AB3C7A}"/>
                  </a:ext>
                </a:extLst>
              </p:cNvPr>
              <p:cNvPicPr>
                <a:picLocks noChangeAspect="1"/>
              </p:cNvPicPr>
              <p:nvPr/>
            </p:nvPicPr>
            <p:blipFill>
              <a:blip r:embed="rId3"/>
              <a:stretch>
                <a:fillRect/>
              </a:stretch>
            </p:blipFill>
            <p:spPr>
              <a:xfrm>
                <a:off x="2122295" y="2336419"/>
                <a:ext cx="3088800" cy="2242420"/>
              </a:xfrm>
              <a:prstGeom prst="rect">
                <a:avLst/>
              </a:prstGeom>
              <a:ln>
                <a:solidFill>
                  <a:schemeClr val="tx1"/>
                </a:solidFill>
              </a:ln>
            </p:spPr>
          </p:pic>
          <p:pic>
            <p:nvPicPr>
              <p:cNvPr id="9" name="Picture 8">
                <a:extLst>
                  <a:ext uri="{FF2B5EF4-FFF2-40B4-BE49-F238E27FC236}">
                    <a16:creationId xmlns:a16="http://schemas.microsoft.com/office/drawing/2014/main" id="{6747BB29-9D1E-47EC-A9BF-988473AC5E69}"/>
                  </a:ext>
                </a:extLst>
              </p:cNvPr>
              <p:cNvPicPr>
                <a:picLocks noChangeAspect="1"/>
              </p:cNvPicPr>
              <p:nvPr/>
            </p:nvPicPr>
            <p:blipFill>
              <a:blip r:embed="rId4"/>
              <a:stretch>
                <a:fillRect/>
              </a:stretch>
            </p:blipFill>
            <p:spPr>
              <a:xfrm>
                <a:off x="2122295" y="4572565"/>
                <a:ext cx="3088181" cy="1682095"/>
              </a:xfrm>
              <a:prstGeom prst="rect">
                <a:avLst/>
              </a:prstGeom>
              <a:ln>
                <a:solidFill>
                  <a:schemeClr val="tx1"/>
                </a:solidFill>
              </a:ln>
            </p:spPr>
          </p:pic>
        </p:grpSp>
        <p:pic>
          <p:nvPicPr>
            <p:cNvPr id="15" name="Picture 14">
              <a:extLst>
                <a:ext uri="{FF2B5EF4-FFF2-40B4-BE49-F238E27FC236}">
                  <a16:creationId xmlns:a16="http://schemas.microsoft.com/office/drawing/2014/main" id="{789485B4-D05B-4122-AD4C-CF244004D87A}"/>
                </a:ext>
              </a:extLst>
            </p:cNvPr>
            <p:cNvPicPr>
              <a:picLocks noChangeAspect="1"/>
            </p:cNvPicPr>
            <p:nvPr/>
          </p:nvPicPr>
          <p:blipFill>
            <a:blip r:embed="rId5"/>
            <a:stretch>
              <a:fillRect/>
            </a:stretch>
          </p:blipFill>
          <p:spPr>
            <a:xfrm>
              <a:off x="7219351" y="1432846"/>
              <a:ext cx="1893524" cy="414609"/>
            </a:xfrm>
            <a:prstGeom prst="rect">
              <a:avLst/>
            </a:prstGeom>
          </p:spPr>
        </p:pic>
      </p:grpSp>
      <p:sp>
        <p:nvSpPr>
          <p:cNvPr id="14" name="Rectangle 13">
            <a:extLst>
              <a:ext uri="{FF2B5EF4-FFF2-40B4-BE49-F238E27FC236}">
                <a16:creationId xmlns:a16="http://schemas.microsoft.com/office/drawing/2014/main" id="{73D85F6B-6303-430F-A3DF-2636BCCB47CB}"/>
              </a:ext>
            </a:extLst>
          </p:cNvPr>
          <p:cNvSpPr/>
          <p:nvPr/>
        </p:nvSpPr>
        <p:spPr>
          <a:xfrm>
            <a:off x="5004000" y="150890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19374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32A6B1-ACD1-4964-8627-6E0CC79A6A3C}"/>
              </a:ext>
            </a:extLst>
          </p:cNvPr>
          <p:cNvSpPr>
            <a:spLocks noGrp="1"/>
          </p:cNvSpPr>
          <p:nvPr>
            <p:ph type="title"/>
          </p:nvPr>
        </p:nvSpPr>
        <p:spPr>
          <a:xfrm>
            <a:off x="1979613" y="0"/>
            <a:ext cx="6707187" cy="1125538"/>
          </a:xfrm>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5" name="Rectangle 4">
            <a:extLst>
              <a:ext uri="{FF2B5EF4-FFF2-40B4-BE49-F238E27FC236}">
                <a16:creationId xmlns:a16="http://schemas.microsoft.com/office/drawing/2014/main" id="{C7A9D432-B9C0-4862-9564-D0A9EC74C3C3}"/>
              </a:ext>
            </a:extLst>
          </p:cNvPr>
          <p:cNvSpPr/>
          <p:nvPr/>
        </p:nvSpPr>
        <p:spPr>
          <a:xfrm>
            <a:off x="432916" y="1557000"/>
            <a:ext cx="3203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Gemeinsame Aspekte.</a:t>
            </a:r>
            <a:endParaRPr lang="en-US" b="1" dirty="0"/>
          </a:p>
        </p:txBody>
      </p:sp>
      <p:pic>
        <p:nvPicPr>
          <p:cNvPr id="7" name="Picture 6">
            <a:extLst>
              <a:ext uri="{FF2B5EF4-FFF2-40B4-BE49-F238E27FC236}">
                <a16:creationId xmlns:a16="http://schemas.microsoft.com/office/drawing/2014/main" id="{8F744E62-DA87-4867-B5CB-E1CC301FA30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10527"/>
          <a:stretch/>
        </p:blipFill>
        <p:spPr>
          <a:xfrm>
            <a:off x="5652002" y="1701001"/>
            <a:ext cx="3023998" cy="3527999"/>
          </a:xfrm>
          <a:prstGeom prst="rect">
            <a:avLst/>
          </a:prstGeom>
          <a:ln>
            <a:solidFill>
              <a:schemeClr val="tx1"/>
            </a:solidFill>
          </a:ln>
        </p:spPr>
      </p:pic>
      <p:sp>
        <p:nvSpPr>
          <p:cNvPr id="8" name="Rectangle 7">
            <a:extLst>
              <a:ext uri="{FF2B5EF4-FFF2-40B4-BE49-F238E27FC236}">
                <a16:creationId xmlns:a16="http://schemas.microsoft.com/office/drawing/2014/main" id="{8F0C3B02-5F44-4E6D-B3CD-7D15F5C1EABE}"/>
              </a:ext>
            </a:extLst>
          </p:cNvPr>
          <p:cNvSpPr/>
          <p:nvPr/>
        </p:nvSpPr>
        <p:spPr>
          <a:xfrm>
            <a:off x="540000" y="1989000"/>
            <a:ext cx="5040000" cy="4154984"/>
          </a:xfrm>
          <a:prstGeom prst="rect">
            <a:avLst/>
          </a:prstGeom>
        </p:spPr>
        <p:txBody>
          <a:bodyPr wrap="square">
            <a:spAutoFit/>
          </a:bodyPr>
          <a:lstStyle/>
          <a:p>
            <a:pPr marL="82550" indent="-285750">
              <a:buFont typeface="Wingdings" panose="05000000000000000000" pitchFamily="2" charset="2"/>
              <a:buChar char="§"/>
            </a:pPr>
            <a:r>
              <a:rPr lang="en-US" sz="1200" b="1" dirty="0"/>
              <a:t>Grundlegende Referenzen für die Klempnerei sind:</a:t>
            </a:r>
          </a:p>
          <a:p>
            <a:pPr marL="542925" lvl="1" indent="-285750">
              <a:buFont typeface="Calibri" panose="020F0502020204030204" pitchFamily="34" charset="0"/>
              <a:buChar char="‒"/>
            </a:pPr>
            <a:r>
              <a:rPr lang="en-US" sz="1200" dirty="0"/>
              <a:t>System-Sanierungspläne für verpackte SHW.</a:t>
            </a:r>
          </a:p>
          <a:p>
            <a:pPr marL="542925" lvl="1" indent="-285750">
              <a:buFont typeface="Calibri" panose="020F0502020204030204" pitchFamily="34" charset="0"/>
              <a:buChar char="‒"/>
            </a:pPr>
            <a:r>
              <a:rPr lang="en-US" sz="1200" dirty="0"/>
              <a:t>Spezifische Rohrleitungskonstruktionen für technische SWH.</a:t>
            </a:r>
          </a:p>
          <a:p>
            <a:pPr marL="542925" lvl="1" indent="-285750">
              <a:buFont typeface="Calibri" panose="020F0502020204030204" pitchFamily="34" charset="0"/>
              <a:buChar char="‒"/>
            </a:pPr>
            <a:r>
              <a:rPr lang="en-US" sz="1200" dirty="0"/>
              <a:t>Rohrleitungspläne, die zum Installationsort passen.</a:t>
            </a:r>
          </a:p>
          <a:p>
            <a:pPr marL="82550" indent="-285750">
              <a:buFont typeface="Wingdings" panose="05000000000000000000" pitchFamily="2" charset="2"/>
              <a:buChar char="§"/>
            </a:pPr>
            <a:r>
              <a:rPr lang="en-US" sz="1200" b="1" dirty="0"/>
              <a:t>Alle Verrohrungen für Solaranlagen sollten konform sein:</a:t>
            </a:r>
          </a:p>
          <a:p>
            <a:pPr marL="542925" lvl="2" indent="-285750">
              <a:buFont typeface="Calibri" panose="020F0502020204030204" pitchFamily="34" charset="0"/>
              <a:buChar char="‒"/>
            </a:pPr>
            <a:r>
              <a:rPr lang="en-US" sz="1200" dirty="0"/>
              <a:t>Lokale Code-Anforderungen für die Trinkwasserversorgung.</a:t>
            </a:r>
          </a:p>
          <a:p>
            <a:pPr marL="542925" lvl="2" indent="-285750">
              <a:buFont typeface="Calibri" panose="020F0502020204030204" pitchFamily="34" charset="0"/>
              <a:buChar char="‒"/>
            </a:pPr>
            <a:r>
              <a:rPr lang="en-US" sz="1200" dirty="0"/>
              <a:t>Lokale Code-Anforderungen für Warmwasser oder Thermalwasser </a:t>
            </a:r>
          </a:p>
          <a:p>
            <a:pPr marL="809625" lvl="2" indent="-285750"/>
            <a:r>
              <a:rPr lang="en-US" sz="1200" dirty="0"/>
              <a:t>Systeme (einschließlich erneuerbarer Energiequellen wie Solar).</a:t>
            </a:r>
          </a:p>
          <a:p>
            <a:pPr marL="542925" lvl="2" indent="-285750">
              <a:buFont typeface="Calibri" panose="020F0502020204030204" pitchFamily="34" charset="0"/>
              <a:buChar char="‒"/>
            </a:pPr>
            <a:r>
              <a:rPr lang="en-US" sz="1200" dirty="0"/>
              <a:t>Andere Codes, falls zutreffend: elektrisch, Gas, etc.</a:t>
            </a:r>
          </a:p>
          <a:p>
            <a:pPr marL="82550" indent="-285750">
              <a:buFont typeface="Wingdings" panose="05000000000000000000" pitchFamily="2" charset="2"/>
              <a:buChar char="§"/>
            </a:pPr>
            <a:r>
              <a:rPr lang="en-US" sz="1200" b="1" dirty="0">
                <a:solidFill>
                  <a:prstClr val="black"/>
                </a:solidFill>
              </a:rPr>
              <a:t>Alle Rohrleitungen für Solaranlagen müssen diese Anforderungen erfüllen:</a:t>
            </a:r>
          </a:p>
          <a:p>
            <a:pPr marL="542925" lvl="1" indent="-285750">
              <a:buFont typeface="Calibri" panose="020F0502020204030204" pitchFamily="34" charset="0"/>
              <a:buChar char="‒"/>
            </a:pPr>
            <a:r>
              <a:rPr lang="en-US" sz="1200" dirty="0"/>
              <a:t>Widersteht dem gesamten </a:t>
            </a:r>
            <a:r>
              <a:rPr lang="en-US" sz="1200" b="1" dirty="0"/>
              <a:t>Arbeitstemperaturbereich</a:t>
            </a:r>
          </a:p>
          <a:p>
            <a:pPr marL="542925" lvl="2"/>
            <a:r>
              <a:rPr lang="en-US" sz="1200" b="1" dirty="0"/>
              <a:t>und den Druck des </a:t>
            </a:r>
            <a:r>
              <a:rPr lang="en-US" sz="1200" dirty="0"/>
              <a:t>Systems.</a:t>
            </a:r>
          </a:p>
          <a:p>
            <a:pPr marL="542925" lvl="1" indent="-285750">
              <a:buFont typeface="Calibri" panose="020F0502020204030204" pitchFamily="34" charset="0"/>
              <a:buChar char="‒"/>
            </a:pPr>
            <a:r>
              <a:rPr lang="en-US" sz="1200" dirty="0"/>
              <a:t>Vermeiden oder widerstehen Sie </a:t>
            </a:r>
            <a:r>
              <a:rPr lang="en-US" sz="1200" b="1" dirty="0"/>
              <a:t>Korrosion</a:t>
            </a:r>
            <a:r>
              <a:rPr lang="en-US" sz="1200" dirty="0"/>
              <a:t> durch Flüssigkeiten, </a:t>
            </a:r>
          </a:p>
          <a:p>
            <a:pPr marL="542925" lvl="3"/>
            <a:r>
              <a:rPr lang="en-US" sz="1200" dirty="0"/>
              <a:t>galvanische Korrosion (Metallbindungen) und Verschlechterung der Isolierung durch Sonnenlicht (UV) und andere.</a:t>
            </a:r>
          </a:p>
          <a:p>
            <a:pPr marL="542925" lvl="1" indent="-285750">
              <a:buFont typeface="Calibri" panose="020F0502020204030204" pitchFamily="34" charset="0"/>
              <a:buChar char="‒"/>
            </a:pPr>
            <a:r>
              <a:rPr lang="en-US" sz="1200" dirty="0"/>
              <a:t>Maximieren Sie </a:t>
            </a:r>
            <a:r>
              <a:rPr lang="en-US" sz="1200" b="1" dirty="0"/>
              <a:t>den Beitrag zur Leistung und zum Schutz des Systems </a:t>
            </a:r>
            <a:r>
              <a:rPr lang="en-US" sz="1200" dirty="0"/>
              <a:t>durch den richtigen Rohrtyp und die richtige Dimensionierung, das physikalische Layout, die Rohrisolierung und den Schutz (Frost und Überhitzung). </a:t>
            </a:r>
          </a:p>
          <a:p>
            <a:pPr marL="542925" lvl="1" indent="-285750">
              <a:buFont typeface="Calibri" panose="020F0502020204030204" pitchFamily="34" charset="0"/>
              <a:buChar char="‒"/>
            </a:pPr>
            <a:r>
              <a:rPr lang="en-US" sz="1200" dirty="0"/>
              <a:t>Tragen Sie dazu bei, </a:t>
            </a:r>
            <a:r>
              <a:rPr lang="en-US" sz="1200" b="1" dirty="0"/>
              <a:t>Installation und Wartung zu erleichtern und Kosten zu reduzieren</a:t>
            </a:r>
            <a:r>
              <a:rPr lang="en-US" sz="1200" dirty="0"/>
              <a:t>.</a:t>
            </a:r>
          </a:p>
        </p:txBody>
      </p:sp>
    </p:spTree>
    <p:extLst>
      <p:ext uri="{BB962C8B-B14F-4D97-AF65-F5344CB8AC3E}">
        <p14:creationId xmlns:p14="http://schemas.microsoft.com/office/powerpoint/2010/main" val="370670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C213-86E7-485C-A844-4107289630E1}"/>
              </a:ext>
            </a:extLst>
          </p:cNvPr>
          <p:cNvSpPr>
            <a:spLocks noGrp="1"/>
          </p:cNvSpPr>
          <p:nvPr>
            <p:ph type="title"/>
          </p:nvPr>
        </p:nvSpPr>
        <p:spPr/>
        <p:txBody>
          <a:bodyPr/>
          <a:lstStyle/>
          <a:p>
            <a:r>
              <a:rPr lang="en-US" b="1" dirty="0"/>
              <a:t>1. </a:t>
            </a:r>
            <a:r>
              <a:rPr lang="en-US" b="1" dirty="0">
                <a:solidFill>
                  <a:prstClr val="black"/>
                </a:solidFill>
                <a:cs typeface="Arial" pitchFamily="34" charset="0"/>
              </a:rPr>
              <a:t>Überlegungen zu Rohrleitungen für die Solarthermie</a:t>
            </a:r>
            <a:endParaRPr lang="en-US" dirty="0"/>
          </a:p>
        </p:txBody>
      </p:sp>
      <p:sp>
        <p:nvSpPr>
          <p:cNvPr id="4" name="Rectangle 3">
            <a:extLst>
              <a:ext uri="{FF2B5EF4-FFF2-40B4-BE49-F238E27FC236}">
                <a16:creationId xmlns:a16="http://schemas.microsoft.com/office/drawing/2014/main" id="{D0E097D9-37C3-456A-8E0E-0D9CAEE98002}"/>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solidFill>
                  <a:prstClr val="black"/>
                </a:solidFill>
                <a:cs typeface="Arial" pitchFamily="34" charset="0"/>
              </a:rPr>
              <a:t>Gemeinsame Aspekte.</a:t>
            </a:r>
            <a:endParaRPr lang="en-US" b="1" dirty="0"/>
          </a:p>
        </p:txBody>
      </p:sp>
      <p:sp>
        <p:nvSpPr>
          <p:cNvPr id="10" name="Rectangle 9">
            <a:extLst>
              <a:ext uri="{FF2B5EF4-FFF2-40B4-BE49-F238E27FC236}">
                <a16:creationId xmlns:a16="http://schemas.microsoft.com/office/drawing/2014/main" id="{F974372E-71EE-40E7-938E-5D914B85F60F}"/>
              </a:ext>
            </a:extLst>
          </p:cNvPr>
          <p:cNvSpPr/>
          <p:nvPr/>
        </p:nvSpPr>
        <p:spPr>
          <a:xfrm>
            <a:off x="3661100" y="1845000"/>
            <a:ext cx="5374900" cy="2677656"/>
          </a:xfrm>
          <a:prstGeom prst="rect">
            <a:avLst/>
          </a:prstGeom>
        </p:spPr>
        <p:txBody>
          <a:bodyPr wrap="square">
            <a:spAutoFit/>
          </a:bodyPr>
          <a:lstStyle/>
          <a:p>
            <a:pPr marL="285750" indent="-285750">
              <a:buFont typeface="Wingdings" panose="05000000000000000000" pitchFamily="2" charset="2"/>
              <a:buChar char="§"/>
            </a:pPr>
            <a:r>
              <a:rPr lang="en-US" sz="1400" b="1" dirty="0"/>
              <a:t>Um den (relativ) hohen Temperaturen &amp; Drücken in der Solaranlage standzuhalten: </a:t>
            </a:r>
          </a:p>
          <a:p>
            <a:pPr marL="542925" lvl="1" indent="-285750">
              <a:buFont typeface="Calibri" panose="020F0502020204030204" pitchFamily="34" charset="0"/>
              <a:buChar char="‒"/>
            </a:pPr>
            <a:r>
              <a:rPr lang="en-US" sz="1400" dirty="0"/>
              <a:t>Es werden metallische Rohre verwendet. Kupfer, rostfreier Stahl.</a:t>
            </a:r>
          </a:p>
          <a:p>
            <a:pPr marL="542925" lvl="1" indent="-285750">
              <a:buFont typeface="Calibri" panose="020F0502020204030204" pitchFamily="34" charset="0"/>
              <a:buChar char="‒"/>
            </a:pPr>
            <a:r>
              <a:rPr lang="en-US" sz="1400" dirty="0"/>
              <a:t>Rohrformstücke, die durch Kompression, Gewindeschneiden oder Hartlöten mit einem Hochtemperaturlot hergestellt werden.</a:t>
            </a:r>
          </a:p>
          <a:p>
            <a:pPr marL="542925" lvl="1" indent="-285750">
              <a:buFont typeface="Calibri" panose="020F0502020204030204" pitchFamily="34" charset="0"/>
              <a:buChar char="‒"/>
            </a:pPr>
            <a:r>
              <a:rPr lang="en-US" sz="1400" dirty="0"/>
              <a:t>Ventile und andere Materialien richtig ausgelegt.</a:t>
            </a:r>
          </a:p>
          <a:p>
            <a:pPr marL="542925" lvl="1" indent="-285750">
              <a:buFont typeface="Calibri" panose="020F0502020204030204" pitchFamily="34" charset="0"/>
              <a:buChar char="‒"/>
            </a:pPr>
            <a:r>
              <a:rPr lang="en-US" sz="1400" dirty="0"/>
              <a:t>Von Kunststoffrohren wird abgeraten, wenn sie nicht verboten sind, ebenso wie von Niedrigtemperatur-Loten.</a:t>
            </a:r>
          </a:p>
          <a:p>
            <a:pPr marL="285750" indent="-285750">
              <a:buFont typeface="Wingdings" panose="05000000000000000000" pitchFamily="2" charset="2"/>
              <a:buChar char="§"/>
            </a:pPr>
            <a:r>
              <a:rPr lang="en-US" sz="1400" b="1" dirty="0"/>
              <a:t>Um Korrosion und andere Beeinträchtigungen zu minimieren: </a:t>
            </a:r>
          </a:p>
          <a:p>
            <a:pPr marL="542925" indent="-285750">
              <a:buFont typeface="Calibri" panose="020F0502020204030204" pitchFamily="34" charset="0"/>
              <a:buChar char="‒"/>
            </a:pPr>
            <a:r>
              <a:rPr lang="en-US" sz="1400" dirty="0"/>
              <a:t>Es werden Kupfer und Edelstahl verwendet. Keine Plastikschläuche.</a:t>
            </a:r>
            <a:endParaRPr lang="en-US" sz="1400" b="1" dirty="0"/>
          </a:p>
        </p:txBody>
      </p:sp>
      <p:sp>
        <p:nvSpPr>
          <p:cNvPr id="12" name="Rectangle 11">
            <a:extLst>
              <a:ext uri="{FF2B5EF4-FFF2-40B4-BE49-F238E27FC236}">
                <a16:creationId xmlns:a16="http://schemas.microsoft.com/office/drawing/2014/main" id="{64D86A99-FE56-41E1-B3E2-9051DB2EE4D0}"/>
              </a:ext>
            </a:extLst>
          </p:cNvPr>
          <p:cNvSpPr/>
          <p:nvPr/>
        </p:nvSpPr>
        <p:spPr>
          <a:xfrm>
            <a:off x="252000" y="4409561"/>
            <a:ext cx="8784000" cy="2031325"/>
          </a:xfrm>
          <a:prstGeom prst="rect">
            <a:avLst/>
          </a:prstGeom>
        </p:spPr>
        <p:txBody>
          <a:bodyPr wrap="square">
            <a:spAutoFit/>
          </a:bodyPr>
          <a:lstStyle/>
          <a:p>
            <a:pPr marL="542925" lvl="1" indent="-285750">
              <a:buFont typeface="Calibri" panose="020F0502020204030204" pitchFamily="34" charset="0"/>
              <a:buChar char="‒"/>
            </a:pPr>
            <a:r>
              <a:rPr lang="en-US" sz="1400" dirty="0"/>
              <a:t>Verzinkte Stahlrohre sind verboten, da sie von Glykol und Wasser mit niedrigem pH-Wert angegriffen werden.</a:t>
            </a:r>
          </a:p>
          <a:p>
            <a:pPr marL="542925" lvl="1" indent="-285750">
              <a:buFont typeface="Calibri" panose="020F0502020204030204" pitchFamily="34" charset="0"/>
              <a:buChar char="‒"/>
            </a:pPr>
            <a:r>
              <a:rPr lang="en-US" sz="1400" dirty="0"/>
              <a:t>Es werden Ventile aus Bronze oder Messing verwendet.</a:t>
            </a:r>
          </a:p>
          <a:p>
            <a:pPr marL="542925" lvl="1" indent="-285750">
              <a:buFont typeface="Calibri" panose="020F0502020204030204" pitchFamily="34" charset="0"/>
              <a:buChar char="‒"/>
            </a:pPr>
            <a:r>
              <a:rPr lang="en-US" sz="1400" dirty="0"/>
              <a:t>Beschichtung mit Farbe, Klebeband oder Ummantelung zum Schutz der Isolierung vor UV und anderen Einflüssen (unterirdische Rohre).</a:t>
            </a:r>
          </a:p>
          <a:p>
            <a:pPr marL="285750" indent="-285750">
              <a:buFont typeface="Wingdings" panose="05000000000000000000" pitchFamily="2" charset="2"/>
              <a:buChar char="§"/>
            </a:pPr>
            <a:r>
              <a:rPr lang="en-US" sz="1400" b="1" dirty="0"/>
              <a:t>Zur Maximierung der Systemleistung: </a:t>
            </a:r>
            <a:r>
              <a:rPr lang="en-US" sz="1400" dirty="0"/>
              <a:t>Die richtige Auswahl der Rohrdurchmesser, die optimale Auslegung der Rohrleitungen (kurze Laufzeiten usw.) und die Verwendung geeigneter Isoliermaterialien (auch für hohe Temperaturen).</a:t>
            </a:r>
          </a:p>
          <a:p>
            <a:pPr marL="285750" indent="-285750">
              <a:buFont typeface="Wingdings" panose="05000000000000000000" pitchFamily="2" charset="2"/>
              <a:buChar char="§"/>
            </a:pPr>
            <a:r>
              <a:rPr lang="en-US" sz="1400" b="1" dirty="0"/>
              <a:t>Um die Installation und Wartung zu maximieren: </a:t>
            </a:r>
            <a:r>
              <a:rPr lang="en-US" sz="1400" dirty="0"/>
              <a:t>Schnellkupplungen und abnehmbare, gewellte Stahlrohre, spezifisches (oder universelles/normales) Zubehör: Rohrhalterungssysteme, Rohranschlusslösungen, etc.</a:t>
            </a:r>
          </a:p>
        </p:txBody>
      </p:sp>
      <p:pic>
        <p:nvPicPr>
          <p:cNvPr id="6" name="Picture 5">
            <a:extLst>
              <a:ext uri="{FF2B5EF4-FFF2-40B4-BE49-F238E27FC236}">
                <a16:creationId xmlns:a16="http://schemas.microsoft.com/office/drawing/2014/main" id="{7F734291-AAC0-435F-906D-D5A08D060CB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39999" y="1930966"/>
            <a:ext cx="3121101" cy="2290034"/>
          </a:xfrm>
          <a:prstGeom prst="rect">
            <a:avLst/>
          </a:prstGeom>
        </p:spPr>
      </p:pic>
    </p:spTree>
    <p:extLst>
      <p:ext uri="{BB962C8B-B14F-4D97-AF65-F5344CB8AC3E}">
        <p14:creationId xmlns:p14="http://schemas.microsoft.com/office/powerpoint/2010/main" val="265575133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5328</Words>
  <Application>Microsoft Office PowerPoint</Application>
  <PresentationFormat>Bildschirmpräsentation (4:3)</PresentationFormat>
  <Paragraphs>441</Paragraphs>
  <Slides>48</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48</vt:i4>
      </vt:variant>
    </vt:vector>
  </HeadingPairs>
  <TitlesOfParts>
    <vt:vector size="53" baseType="lpstr">
      <vt:lpstr>Arial</vt:lpstr>
      <vt:lpstr>Calibri</vt:lpstr>
      <vt:lpstr>RotisSansSerif</vt:lpstr>
      <vt:lpstr>Wingdings</vt:lpstr>
      <vt:lpstr>2_Office Theme</vt:lpstr>
      <vt:lpstr>Einheit 2.3. DER HYDRAULIKKREISLAUF I. LEITUNGEN UND DIE WÄRMETRÄGERFLÜSSIGKEIT</vt:lpstr>
      <vt:lpstr>Modul Ziele</vt:lpstr>
      <vt:lpstr>Inhalt</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1. Überlegungen zu Rohrleitungen für die Solarthermie</vt:lpstr>
      <vt:lpstr>2. Verwendete Materialien</vt:lpstr>
      <vt:lpstr>2. Verwendete Materialien</vt:lpstr>
      <vt:lpstr>2. Verwendete Materialien</vt:lpstr>
      <vt:lpstr>2. Verwendete Materialien</vt:lpstr>
      <vt:lpstr>2. Verwendete Materialien</vt:lpstr>
      <vt:lpstr>2. Verwendete Materialien</vt:lpstr>
      <vt:lpstr>2. Verwendete Materialien</vt:lpstr>
      <vt:lpstr>2. Verwendete Materialien</vt:lpstr>
      <vt:lpstr>2. Verwendete Materialien</vt:lpstr>
      <vt:lpstr>2. Verwendete Materialien</vt:lpstr>
      <vt:lpstr>3. Rohrleitungen und Rohrleitungsprüfungen in der Solarthermie</vt:lpstr>
      <vt:lpstr>3. Rohrleitungen und Rohrleitungsprüfungen in der Solarthermie</vt:lpstr>
      <vt:lpstr>3. Rohrleitungen und Rohrleitungsprüfungen in der Solarthermie</vt:lpstr>
      <vt:lpstr>3. Rohrleitungen und Rohrleitungsprüfungen in der Solarthermie</vt:lpstr>
      <vt:lpstr>3. Rohrleitungen und Rohrleitungsprüfungen in der Solarthermie</vt:lpstr>
      <vt:lpstr>3. Rohrleitungen und Rohrleitungsprüfungen in der Solarthermie</vt:lpstr>
      <vt:lpstr>3. Rohrleitungen und Rohrleitungsprüfungen in der Solarthermie</vt:lpstr>
      <vt:lpstr>3. Rohrleitungen und Rohrleitungsprüfungen in der Solarthermie</vt:lpstr>
      <vt:lpstr>3. Rohrleitungen und Rohrleitungsprüfungen in der Solarthermie</vt:lpstr>
      <vt:lpstr>Zusammenfassung</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DeepL Translator</dc:creator>
  <cp:lastModifiedBy>IGA International Geothermal Association</cp:lastModifiedBy>
  <cp:revision>92</cp:revision>
  <dcterms:created xsi:type="dcterms:W3CDTF">2019-04-19T09:31:08Z</dcterms:created>
  <dcterms:modified xsi:type="dcterms:W3CDTF">2020-01-21T22:24:09Z</dcterms:modified>
</cp:coreProperties>
</file>