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83" r:id="rId11"/>
    <p:sldId id="267" r:id="rId12"/>
    <p:sldId id="271" r:id="rId13"/>
    <p:sldId id="272" r:id="rId14"/>
    <p:sldId id="273" r:id="rId15"/>
    <p:sldId id="274" r:id="rId16"/>
    <p:sldId id="275" r:id="rId17"/>
    <p:sldId id="268" r:id="rId18"/>
    <p:sldId id="277" r:id="rId19"/>
    <p:sldId id="276" r:id="rId20"/>
    <p:sldId id="280" r:id="rId21"/>
    <p:sldId id="281" r:id="rId22"/>
    <p:sldId id="282" r:id="rId23"/>
    <p:sldId id="279" r:id="rId24"/>
    <p:sldId id="269" r:id="rId25"/>
    <p:sldId id="284" r:id="rId26"/>
    <p:sldId id="285" r:id="rId27"/>
    <p:sldId id="286" r:id="rId28"/>
    <p:sldId id="287" r:id="rId29"/>
    <p:sldId id="278" r:id="rId30"/>
    <p:sldId id="288" r:id="rId31"/>
    <p:sldId id="270" r:id="rId32"/>
    <p:sldId id="259" r:id="rId33"/>
    <p:sldId id="260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51D"/>
    <a:srgbClr val="25136D"/>
    <a:srgbClr val="27156E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27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Max Weishaupt GmbH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465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</a:t>
            </a:r>
            <a:r>
              <a:rPr lang="de-DE" dirty="0" err="1"/>
              <a:t>shutterstock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70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24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</a:t>
            </a:r>
            <a:r>
              <a:rPr lang="de-DE" dirty="0" err="1"/>
              <a:t>shutterstock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15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43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597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92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60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66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shutterstock</a:t>
            </a:r>
            <a:endParaRPr lang="de-DE" dirty="0"/>
          </a:p>
          <a:p>
            <a:endParaRPr lang="de-DE" dirty="0"/>
          </a:p>
          <a:p>
            <a:r>
              <a:rPr lang="de-DE" dirty="0"/>
              <a:t>Link </a:t>
            </a:r>
            <a:r>
              <a:rPr lang="de-DE" dirty="0" err="1"/>
              <a:t>ingerman</a:t>
            </a:r>
            <a:r>
              <a:rPr lang="de-DE" dirty="0"/>
              <a:t> https://www.vaillant.de/downloads-1/anleitungen-1/flexotherm-compact/0020196687-01-1443091.pdf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716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43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Puic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849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947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647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475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34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gemeinfrei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585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66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Bild </a:t>
            </a:r>
            <a:r>
              <a:rPr lang="de-DE" dirty="0" err="1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310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57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552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8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56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29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61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Pic</a:t>
            </a:r>
            <a:r>
              <a:rPr lang="de-DE" dirty="0"/>
              <a:t> </a:t>
            </a:r>
            <a:r>
              <a:rPr lang="de-DE" dirty="0" err="1"/>
              <a:t>hs</a:t>
            </a:r>
            <a:r>
              <a:rPr lang="de-DE" dirty="0"/>
              <a:t> </a:t>
            </a:r>
            <a:r>
              <a:rPr lang="de-DE" dirty="0" err="1"/>
              <a:t>bo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29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8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2.1 Монтаж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БЛОК 2: Инсталиране на геотермални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Инсталиране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свързващите тръби в съответствие с размерите и чертежите за свързване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Свързване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термопомпата към отоплителния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кръг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34" y="3017913"/>
            <a:ext cx="5184322" cy="29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3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Инсталиране на свързващите тръби в съответствие с размерите и чертежите за свързване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Свързване на термопомпата към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олевия разтвор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Свържете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линията на солевия разтвор към термопомпата.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Изолирайте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тръбни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връзки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термопомпата, така че да са паропропускливи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Инсталирайте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разширителен резервоар.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Поставете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вентилационен клапан.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Инсталирайте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постоянен вентилационен клапан.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Поставете клапана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утайките.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4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Следните компоненти и работни стъпки са важни за правилната работа на цикъла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-Циркулационна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(страната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се нагрява)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Разширителен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съд за солевия разтвор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Състав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течния солеви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разтвор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Напълване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със солевия разтвор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2433" y="1412776"/>
            <a:ext cx="4618856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Солева верига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Циркулационните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помпи за солевия контур често са интегрирани в термичната помпа във фабриката. Тези помпи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напълно достатъчни за повечето приложения.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бъдат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гарантирани: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 помпата да осигури необходимия дебит и налягане, за да циркулира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солевияп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оптимално, т.е. помпата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 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достатъчно мощна?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Помпата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достатъчно ефективна, т.е. помпата може да се контролира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не е голяма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3738685" cy="2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4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63260"/>
            <a:ext cx="7787208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Солева верига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тук ръководството на производителя предоставя конструктивни параметри и информация за работата на циркулационната помпа.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Когато оразмерявате помпата, имайте предвид, че загубата на налягане е 1,5 - 1,7 пъти по-голяма за 25% - 30%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 разтвор,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отколкото за чиста вода. Характерната крива за дебита на циркулационната помпа е приблизително. 10% под характерната крива за вода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ook as knowledge base - User guide manual conce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93" y="2780928"/>
            <a:ext cx="180510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77613" y="3429000"/>
            <a:ext cx="669159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38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Солева верига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Защо е важно циркулационната помпа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бъде оптимално настроена и работеща?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Скоростта на циркулация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определя разпределението между предния и връщащия поток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Тъй като капацитетът на изпарителя на топлообменника не може да бъде променен, потокът от солен разтвор в термопомпата трябва да може да работи с този капацитет.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количеството на циркулирания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твърде ниско - т.е. налягането на помпата не е достатъчно - води до неизправност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5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Солева верига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от друга страна, капацитетът на помпата е твърде голям, това не нарушава функцията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термопомпата, обаче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консумацията на електрическа енергия е по-висока от необходимата. В резултат на това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ефективността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системата намалява.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става дума за управляема циркулационна помпа, трябва да бъдат избрани подходящите настройки.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циркулационната помпа, инсталирана в системата, не съответства на системата, трябва да се монтира друга подходяща циркулационна помпа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xclam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7"/>
            <a:ext cx="147248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Постоянен вентилационен клапан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бъде монтиран в най-високата точка на системата.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се предпази изпарителят от всякакви примеси от строителните фази, се препоръчва да се инсталира цедка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размер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цедката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0,5 mm до 1 mm, преди да влезе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термопомпата. Филтърът се почиства, както се изисква през първата година на работа на термопомпата. След тази първа година примесите ще бъдат отстранени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разтвор. Цедката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 да се свали, за да се намалят загубите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налягане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5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Колекторната система е затворена верига, в която настъпват промени в обема поради топлинни колебания. Те могат да бъдат компенсирани с използване на мембранен разширителен съд съгласно DIN 4807. Предпазен клапан За да се предотврати препълването на системата, трябва да се монтира предпазен клапан с налягане на реакция 3 бара, който е тестван за проби от компоненти. Изходният отвор трябва да води в събирателен съд.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трябва да се изхвърля в канализационната система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Пълнене, вентилация и продухване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отоплителния кръг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Преди да напълните или презаредите системата, проверете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качеството на водата за отопление.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По-специално, спазвайте насока VDI 2035, листове 1 и 2.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Вижте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2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ще можете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Свържете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монтирате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"топлообменник - термопомпа - разпределение"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срещаните грешки и как да 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избегнете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Пълнене, вентилиране и продухване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Соленият разтвор се състои от вода, смесена с концентрат на антифриз. Трябва да се свържете с компетентните органи, за да разберете кои солеви течности могат да се използват.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Производителят на термопомпа често изисква използването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разтвор.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Вижте блок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3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Напълване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веригата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Разбъркайте старателно антифриз с вода в необходимото съотношение, преди да напълните източника на топлина.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концентрацията на сместа вода / антифриз. (-&gt;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рефрактометър)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frac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59375"/>
            <a:ext cx="4286250" cy="23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1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Напълване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веригата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това напълнете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със смес вода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антифриз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Количеството на напълване / налягането на запълване и връзките могат да бъдат намерени в ръководството за термопомпата. За пълнене трябва да се използва помпа (ръчна или електрическа).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Промийте системата за източник на топлина, докато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 с въздух.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26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(Незадължително) Прикачете допълнителни компоненти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Понякога трябва да се прикачат допълнителни компоненти (задължителни или незадължителни).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 могат да бъдат: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контролния панел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охлаждащ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4" y="3212976"/>
            <a:ext cx="4896036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окабеляване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електрическото окабеляване вижте блок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44" y="2564904"/>
            <a:ext cx="5076056" cy="33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хидравличното и електрическото свързване термопомпата може да бъде пусната в експлоатация за първи път.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Много термопомпи имат отделно инсталационно меню / меню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специалистите.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 обучен специализиран персонал трябва да извършва настройки, а не крайният потребител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6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хидравличното и електрическото свързване термопомпата може да бъде пусната в експлоатация за първи път.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Много термопомпи имат отделно инсталационно меню / меню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специалистите.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 обучен специализиран персонал трябва да извършва настройки, а не крайният потребител.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9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Типичните настройки, които трябва да бъдат направени там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Време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 дата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Език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допълнение, има основни характеристики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Източник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топлина (земя / въздух)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Режим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отопление и / или топла вода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вкл. охлаждане (активно / пасивно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8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Типичните настройки, които трябва да бъдат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направени там са: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температурата на потока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Отопление, крива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отопление, хистерезис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са централните настройки за ефективна работа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отоплението. Различни настройки, техните настройки и последици са описани в раздел 3.3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upload.wikimedia.org/wikipedia/de/thumb/2/2f/Heizkurve.svg/1024px-Heizkurv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13714"/>
            <a:ext cx="3216946" cy="29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4849402" y="3145140"/>
            <a:ext cx="1893467" cy="246221"/>
          </a:xfrm>
          <a:prstGeom prst="rect">
            <a:avLst/>
          </a:prstGeom>
          <a:solidFill>
            <a:srgbClr val="DEDEDD"/>
          </a:solidFill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Bahnschrift" panose="020B0502040204020203" pitchFamily="34" charset="0"/>
              </a:rPr>
              <a:t>Температура </a:t>
            </a:r>
            <a:r>
              <a:rPr lang="ru-RU" sz="1000" dirty="0">
                <a:latin typeface="Bahnschrift" panose="020B0502040204020203" pitchFamily="34" charset="0"/>
              </a:rPr>
              <a:t>на потока в ° </a:t>
            </a:r>
            <a:r>
              <a:rPr lang="ru-RU" sz="1000" dirty="0" smtClean="0">
                <a:latin typeface="Bahnschrift" panose="020B0502040204020203" pitchFamily="34" charset="0"/>
              </a:rPr>
              <a:t>C</a:t>
            </a:r>
            <a:endParaRPr lang="de-DE" sz="1000" dirty="0">
              <a:latin typeface="Bahnschrift" panose="020B0502040204020203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84168" y="4702211"/>
            <a:ext cx="178125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sz="1000" dirty="0">
                <a:latin typeface="Bahnschrift" panose="020B0502040204020203" pitchFamily="34" charset="0"/>
              </a:rPr>
              <a:t>Външна температура в ° </a:t>
            </a:r>
            <a:r>
              <a:rPr lang="de-DE" sz="1000" dirty="0" smtClean="0">
                <a:latin typeface="Bahnschrift" panose="020B0502040204020203" pitchFamily="34" charset="0"/>
              </a:rPr>
              <a:t>C</a:t>
            </a:r>
            <a:endParaRPr lang="de-DE" sz="1000" dirty="0">
              <a:latin typeface="Bahnschrift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11786" y="4511585"/>
            <a:ext cx="1560988" cy="211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bg-BG" sz="900" dirty="0">
                <a:solidFill>
                  <a:srgbClr val="DA251D"/>
                </a:solidFill>
                <a:latin typeface="Bahnschrift" panose="020B0502040204020203" pitchFamily="34" charset="0"/>
              </a:rPr>
              <a:t>Паралелно </a:t>
            </a:r>
            <a:r>
              <a:rPr lang="bg-BG" sz="900" dirty="0" smtClean="0">
                <a:solidFill>
                  <a:srgbClr val="DA251D"/>
                </a:solidFill>
                <a:latin typeface="Bahnschrift" panose="020B0502040204020203" pitchFamily="34" charset="0"/>
              </a:rPr>
              <a:t>изместване</a:t>
            </a:r>
            <a:endParaRPr lang="de-DE" sz="900" dirty="0">
              <a:solidFill>
                <a:srgbClr val="DA251D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46534" y="1701996"/>
            <a:ext cx="738068" cy="211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bg-BG" sz="900" dirty="0" smtClean="0">
                <a:solidFill>
                  <a:srgbClr val="25136D"/>
                </a:solidFill>
                <a:latin typeface="Bahnschrift" panose="020B0502040204020203" pitchFamily="34" charset="0"/>
              </a:rPr>
              <a:t>Стръмност</a:t>
            </a:r>
            <a:endParaRPr lang="de-DE" sz="900" dirty="0">
              <a:solidFill>
                <a:srgbClr val="25136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84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Деактивирайте нагревателния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18722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Деактивирайте нагревателния </a:t>
            </a:r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3472408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съществува опцията за дезактивиране на нагревателния елемент в настройките на термопомпата.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Вижте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de-DE" dirty="0"/>
          </a:p>
        </p:txBody>
      </p:sp>
      <p:pic>
        <p:nvPicPr>
          <p:cNvPr id="13314" name="Picture 2" descr="Deactivated Rubber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0798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old weather thermometer icon vector illustration on white background. Flat web design element for website, app or infographics materia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31" y="3267075"/>
            <a:ext cx="2966169" cy="30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Правилната инсталация на термопомпата е важна, за да се гарантира контролирана работа след това.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Преди да инсталирате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Прочетете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внимателно инструкциите за монтаж на производителя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Уверете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се, че са налични всички необходими инструменти и части.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Уверете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се, че са спазени всички инструкции за безопасност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84482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Първоначално пускане в експлоатация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Инструкция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клиента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Документация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инсталацията</a:t>
            </a:r>
            <a:endParaRPr lang="de-DE" sz="1600" dirty="0"/>
          </a:p>
        </p:txBody>
      </p:sp>
      <p:pic>
        <p:nvPicPr>
          <p:cNvPr id="27650" name="Picture 2" descr="Happy satisfied black client shaking hands thanking manager for good financial deal, african american businessman handshaking partner after successful business negotiations, hiring, buying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05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Повече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BWP Guide - Hydraulic Diagram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Leitfaden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BWP 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Hydraulikschema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https://www.waermepumpe.de/fileadmin/user_upload/waermepumpe/07_Publikationen/BWP_LF_HYD_2019_DRUCK_final.pdf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0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Вече завършихте модула „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термопомпа“ и сте в състояние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Свържете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монтирате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"топлообменник - термопомпа - разпределение"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срещаните грешки и как да ги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избегнете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 на термопомпа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Всеки производител предоставя инструкции за инсталиране на своите специфични термопомпи, адресирани до отговорния инсталатор, а не до крайния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ector illustration safety sign REFER INSTRUCTION MANUAL AND BOOKLET. Refer to instruction manual/book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3"/>
            <a:ext cx="3888432" cy="4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6145" y="2630017"/>
            <a:ext cx="4783927" cy="2461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Можете да намерите пример (термопомпа Vaillant) тук: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https://www.vaillant.co.uk/downloads/flexotherm/flexotherm-5-11kw-230v-installation-manual-919861.pdf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Прочетете го внимателно, преди да продължите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устройството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8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Изисквания към мястото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Изисквания към мястото за монтаж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сухо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без замръзване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Допустима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на околната среда: 7… 25 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Допустима относителна влажност на въздуха: 40…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Транспортиране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884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Топлинните помпи имат несъществено тегло.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 от мощността и вида на термопомпата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тежи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200 кг - включително системи за еднофамилна къща.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Някои производители предлагат модулна термопомпа, която се транспортира на няколко части и се сглобява на място. Също така тук основните модули достигат тегло от ~ 100 кг.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Поради тази причина са необходими подходящи транспортни средства и персонал за транспорт. Обърнете внимание и на транспортните маршрути до строителните услуги или транспорта в къщата (например по стълбище към мазето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7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Минимални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размери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5980176" cy="51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Място за монтаж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ли достатъчно място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монтажа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монтаж и връзки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 възможен буферен съд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Достъпът до мястото за монтаж достатъчно голям ли е, за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транспортира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термопомпата до мястото на монтаж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7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Хидравлична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Инсталиране на свързващите тръби в съответствие с размерите и чертежите за свързване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Свързване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термопомпата към отоплителния кръг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Монтирайте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предпазен клапан с манометър.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Инсталирайте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сепаратор за въздух / мръсотия в обратния поток на отоплителния кръг.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Свържете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отоплителния поток към връзката на топлинния поток на термопомпата.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Свържете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връщането за отопление към връзката за връщане на отопление на термопомпата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Изолирайте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всички тръби на отоплителния кръг, както и връзките към термопомпата, така че да са паропропускливи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982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1886</Words>
  <Application>Microsoft Office PowerPoint</Application>
  <PresentationFormat>On-screen Show (4:3)</PresentationFormat>
  <Paragraphs>273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2_Office Theme</vt:lpstr>
      <vt:lpstr>2.1 Монтаж на термопомпа</vt:lpstr>
      <vt:lpstr>Цели на модула</vt:lpstr>
      <vt:lpstr>Въведение</vt:lpstr>
      <vt:lpstr>Въведение</vt:lpstr>
      <vt:lpstr>Изисквания към мястото за монтаж</vt:lpstr>
      <vt:lpstr>Транспортиране на термопомпата</vt:lpstr>
      <vt:lpstr>Минимални размери</vt:lpstr>
      <vt:lpstr>Място за монтаж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Хидравлична инсталация</vt:lpstr>
      <vt:lpstr>Електрическо окабеляване</vt:lpstr>
      <vt:lpstr>Първоначално пускане в експлоатация на термопомпата</vt:lpstr>
      <vt:lpstr>Първоначално пускане в експлоатация на термопомпата</vt:lpstr>
      <vt:lpstr>Първоначално пускане в експлоатация на термопомпата</vt:lpstr>
      <vt:lpstr>Първоначално пускане в експлоатация на термопомпата</vt:lpstr>
      <vt:lpstr>Деактивирайте нагревателния елемент</vt:lpstr>
      <vt:lpstr>Първоначално пускане в експлоатация на термопомпата</vt:lpstr>
      <vt:lpstr>Повече информация</vt:lpstr>
      <vt:lpstr>Заключение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82</cp:revision>
  <dcterms:created xsi:type="dcterms:W3CDTF">2017-12-11T10:59:29Z</dcterms:created>
  <dcterms:modified xsi:type="dcterms:W3CDTF">2020-03-29T08:14:12Z</dcterms:modified>
</cp:coreProperties>
</file>