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320" r:id="rId3"/>
    <p:sldId id="296" r:id="rId4"/>
    <p:sldId id="319" r:id="rId5"/>
    <p:sldId id="297" r:id="rId6"/>
    <p:sldId id="311" r:id="rId7"/>
    <p:sldId id="298" r:id="rId8"/>
    <p:sldId id="312" r:id="rId9"/>
    <p:sldId id="315" r:id="rId10"/>
    <p:sldId id="316" r:id="rId11"/>
    <p:sldId id="317" r:id="rId12"/>
    <p:sldId id="318" r:id="rId13"/>
    <p:sldId id="313" r:id="rId14"/>
    <p:sldId id="302" r:id="rId15"/>
    <p:sldId id="303" r:id="rId16"/>
    <p:sldId id="299" r:id="rId17"/>
    <p:sldId id="304" r:id="rId18"/>
    <p:sldId id="300" r:id="rId19"/>
    <p:sldId id="314" r:id="rId20"/>
    <p:sldId id="308" r:id="rId21"/>
    <p:sldId id="307" r:id="rId22"/>
    <p:sldId id="305" r:id="rId23"/>
    <p:sldId id="301" r:id="rId24"/>
    <p:sldId id="309" r:id="rId25"/>
    <p:sldId id="310" r:id="rId26"/>
    <p:sldId id="321" r:id="rId27"/>
    <p:sldId id="26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41063-BA5F-4D52-A9D2-7C85E6D55761}" v="626" dt="2018-06-26T08:19:55.16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22" autoAdjust="0"/>
  </p:normalViewPr>
  <p:slideViewPr>
    <p:cSldViewPr>
      <p:cViewPr varScale="1">
        <p:scale>
          <a:sx n="111" d="100"/>
          <a:sy n="111" d="100"/>
        </p:scale>
        <p:origin x="-161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5/8/2019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Τέταρτου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‹Nº›</a:t>
            </a:fld>
            <a:endParaRPr lang="el-GR"/>
          </a:p>
        </p:txBody>
      </p:sp>
    </p:spTree>
    <p:extLst>
      <p:ext uri="{BB962C8B-B14F-4D97-AF65-F5344CB8AC3E}">
        <p14:creationId xmlns="" xmlns:p14="http://schemas.microsoft.com/office/powerpoint/2010/main" val="219551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Directrices para el capacitador</a:t>
            </a:r>
          </a:p>
          <a:p>
            <a:endParaRPr lang="el-GR" dirty="0"/>
          </a:p>
          <a:p>
            <a:r>
              <a:rPr lang="en-US" dirty="0"/>
              <a:t>Este archivo.</a:t>
            </a:r>
            <a:r>
              <a:rPr lang="en-US" dirty="0" err="1"/>
              <a:t>ppt</a:t>
            </a:r>
            <a:r>
              <a:rPr lang="en-US" dirty="0"/>
              <a:t> es una plantilla para ser utilizada por los proveedores de EFP para que preparen el material de formación. </a:t>
            </a:r>
          </a:p>
          <a:p>
            <a:endParaRPr lang="el-GR" dirty="0"/>
          </a:p>
          <a:p>
            <a:r>
              <a:rPr lang="en-US" dirty="0"/>
              <a:t>Sugerimos de </a:t>
            </a:r>
            <a:r>
              <a:rPr lang="en-US" b="1" dirty="0"/>
              <a:t>30 a 40 diapositivas </a:t>
            </a:r>
            <a:r>
              <a:rPr lang="en-US" b="1" dirty="0" err="1"/>
              <a:t>ppt</a:t>
            </a:r>
            <a:r>
              <a:rPr lang="en-US" dirty="0"/>
              <a:t> durante una (1) hora del programa de entrenamiento.</a:t>
            </a:r>
            <a:endParaRPr lang="el-GR" dirty="0"/>
          </a:p>
          <a:p>
            <a:endParaRPr lang="en-US" dirty="0"/>
          </a:p>
          <a:p>
            <a:r>
              <a:rPr lang="en-US" dirty="0"/>
              <a:t>Hay 3 </a:t>
            </a:r>
            <a:r>
              <a:rPr lang="en-US" u="sng" dirty="0"/>
              <a:t>diapositivas predefinidas </a:t>
            </a:r>
            <a:r>
              <a:rPr lang="en-US" dirty="0"/>
              <a:t>a rellenar por usted, tituladas "</a:t>
            </a:r>
            <a:r>
              <a:rPr lang="en-US" b="1" dirty="0"/>
              <a:t>Objetivos del módulo</a:t>
            </a:r>
            <a:r>
              <a:rPr lang="en-US" dirty="0"/>
              <a:t>", "</a:t>
            </a:r>
            <a:r>
              <a:rPr lang="en-US" b="1" dirty="0"/>
              <a:t>Conclusión</a:t>
            </a:r>
            <a:r>
              <a:rPr lang="en-US" dirty="0"/>
              <a:t>", "</a:t>
            </a:r>
            <a:r>
              <a:rPr lang="en-US" b="1" dirty="0"/>
              <a:t>Fin del módulo</a:t>
            </a:r>
            <a:r>
              <a:rPr lang="en-US" dirty="0"/>
              <a:t>".</a:t>
            </a:r>
            <a:endParaRPr lang="el-GR" dirty="0"/>
          </a:p>
          <a:p>
            <a:endParaRPr lang="en-US" dirty="0"/>
          </a:p>
          <a:p>
            <a:pPr lvl="0"/>
            <a:r>
              <a:rPr lang="en-US" dirty="0"/>
              <a:t>El material debe ser enviado en formato editable.</a:t>
            </a:r>
            <a:endParaRPr lang="el-GR" dirty="0"/>
          </a:p>
          <a:p>
            <a:pPr lvl="0"/>
            <a:endParaRPr lang="en-US" dirty="0"/>
          </a:p>
          <a:p>
            <a:pPr lvl="0">
              <a:buFont typeface="Wingdings" pitchFamily="2" charset="2"/>
              <a:buChar char="§"/>
            </a:pPr>
            <a:r>
              <a:rPr lang="en-US" dirty="0"/>
              <a:t>Fuente sugerida: Arial</a:t>
            </a:r>
            <a:endParaRPr lang="el-GR" dirty="0"/>
          </a:p>
          <a:p>
            <a:pPr lvl="0">
              <a:buFont typeface="Wingdings" pitchFamily="2" charset="2"/>
              <a:buChar char="§"/>
            </a:pPr>
            <a:r>
              <a:rPr lang="en-US" dirty="0"/>
              <a:t>Tamaño de letra requerido: 16</a:t>
            </a:r>
            <a:endParaRPr lang="el-GR" dirty="0"/>
          </a:p>
          <a:p>
            <a:pPr lvl="0">
              <a:buFont typeface="Wingdings" pitchFamily="2" charset="2"/>
              <a:buChar char="§"/>
            </a:pPr>
            <a:r>
              <a:rPr lang="en-US" dirty="0"/>
              <a:t>Espaciado de línea sugerido: 1,5</a:t>
            </a:r>
            <a:endParaRPr lang="el-GR" dirty="0"/>
          </a:p>
          <a:p>
            <a:pPr lvl="0">
              <a:buFont typeface="Wingdings" pitchFamily="2" charset="2"/>
              <a:buChar char="§"/>
            </a:pPr>
            <a:r>
              <a:rPr lang="en-US" dirty="0"/>
              <a:t>El archivo</a:t>
            </a:r>
            <a:r>
              <a:rPr lang="en-US" dirty="0" err="1"/>
              <a:t> ppt/pptx</a:t>
            </a:r>
            <a:r>
              <a:rPr lang="en-US" dirty="0"/>
              <a:t> debe tener una estructura clara, unidades definidas y títulos de diapositivas únicos.</a:t>
            </a:r>
            <a:endParaRPr lang="el-GR" dirty="0"/>
          </a:p>
          <a:p>
            <a:pPr lvl="0">
              <a:buFont typeface="Wingdings" pitchFamily="2" charset="2"/>
              <a:buChar char="§"/>
            </a:pPr>
            <a:r>
              <a:rPr lang="en-US" dirty="0"/>
              <a:t>El contenido de la diapositiva</a:t>
            </a:r>
            <a:r>
              <a:rPr lang="en-US" dirty="0" err="1"/>
              <a:t> ppt/pptx</a:t>
            </a:r>
            <a:r>
              <a:rPr lang="en-US" dirty="0"/>
              <a:t> no debe exceder los márgenes predefinidos</a:t>
            </a:r>
            <a:endParaRPr lang="el-GR" dirty="0"/>
          </a:p>
          <a:p>
            <a:pPr lvl="0">
              <a:buFont typeface="Wingdings" pitchFamily="2" charset="2"/>
              <a:buChar char="§"/>
            </a:pPr>
            <a:r>
              <a:rPr lang="en-US" dirty="0"/>
              <a:t>Las imágenes, diagramas, etc. deben ir acompañados de una descripción.</a:t>
            </a:r>
            <a:endParaRPr lang="el-GR" dirty="0"/>
          </a:p>
          <a:p>
            <a:pPr lvl="0">
              <a:buFont typeface="Wingdings" pitchFamily="2" charset="2"/>
              <a:buChar char="§"/>
            </a:pPr>
            <a:r>
              <a:rPr lang="en-US" dirty="0"/>
              <a:t>Si desea incluir preguntas de comprensión (opción múltiple, respuestas múltiples, verdadero/falso, coincidencia, etc.) para mejorar la comprensión de la teoría por parte de los usuarios, debe incluirlas en el archivo</a:t>
            </a:r>
            <a:r>
              <a:rPr lang="en-US" dirty="0" err="1"/>
              <a:t> ppt/pptx</a:t>
            </a:r>
            <a:r>
              <a:rPr lang="en-US" dirty="0"/>
              <a:t>.</a:t>
            </a:r>
            <a:endParaRPr lang="el-GR" dirty="0"/>
          </a:p>
          <a:p>
            <a:pPr lvl="0">
              <a:buFont typeface="Wingdings" pitchFamily="2" charset="2"/>
              <a:buChar char="§"/>
            </a:pPr>
            <a:r>
              <a:rPr lang="en-US" dirty="0"/>
              <a:t>Las preguntas que se utilizarán para la autoevaluación y las pruebas de evaluación final deben seguir un formato predefinido que se enviará desde SQLearn en un archivo .</a:t>
            </a:r>
            <a:r>
              <a:rPr lang="en-US" dirty="0" err="1"/>
              <a:t> xls</a:t>
            </a:r>
            <a:r>
              <a:rPr lang="en-US" dirty="0"/>
              <a:t>.</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 xmlns:p14="http://schemas.microsoft.com/office/powerpoint/2010/main" val="5140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11</a:t>
            </a:fld>
            <a:endParaRPr lang="el-GR"/>
          </a:p>
        </p:txBody>
      </p:sp>
    </p:spTree>
    <p:extLst>
      <p:ext uri="{BB962C8B-B14F-4D97-AF65-F5344CB8AC3E}">
        <p14:creationId xmlns="" xmlns:p14="http://schemas.microsoft.com/office/powerpoint/2010/main" val="139398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12</a:t>
            </a:fld>
            <a:endParaRPr lang="el-GR"/>
          </a:p>
        </p:txBody>
      </p:sp>
    </p:spTree>
    <p:extLst>
      <p:ext uri="{BB962C8B-B14F-4D97-AF65-F5344CB8AC3E}">
        <p14:creationId xmlns="" xmlns:p14="http://schemas.microsoft.com/office/powerpoint/2010/main" val="344051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13</a:t>
            </a:fld>
            <a:endParaRPr lang="el-GR"/>
          </a:p>
        </p:txBody>
      </p:sp>
    </p:spTree>
    <p:extLst>
      <p:ext uri="{BB962C8B-B14F-4D97-AF65-F5344CB8AC3E}">
        <p14:creationId xmlns="" xmlns:p14="http://schemas.microsoft.com/office/powerpoint/2010/main" val="157512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14</a:t>
            </a:fld>
            <a:endParaRPr lang="el-GR"/>
          </a:p>
        </p:txBody>
      </p:sp>
    </p:spTree>
    <p:extLst>
      <p:ext uri="{BB962C8B-B14F-4D97-AF65-F5344CB8AC3E}">
        <p14:creationId xmlns="" xmlns:p14="http://schemas.microsoft.com/office/powerpoint/2010/main" val="289947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15</a:t>
            </a:fld>
            <a:endParaRPr lang="el-GR"/>
          </a:p>
        </p:txBody>
      </p:sp>
    </p:spTree>
    <p:extLst>
      <p:ext uri="{BB962C8B-B14F-4D97-AF65-F5344CB8AC3E}">
        <p14:creationId xmlns="" xmlns:p14="http://schemas.microsoft.com/office/powerpoint/2010/main" val="17787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16</a:t>
            </a:fld>
            <a:endParaRPr lang="el-GR"/>
          </a:p>
        </p:txBody>
      </p:sp>
    </p:spTree>
    <p:extLst>
      <p:ext uri="{BB962C8B-B14F-4D97-AF65-F5344CB8AC3E}">
        <p14:creationId xmlns="" xmlns:p14="http://schemas.microsoft.com/office/powerpoint/2010/main" val="274097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17</a:t>
            </a:fld>
            <a:endParaRPr lang="el-GR"/>
          </a:p>
        </p:txBody>
      </p:sp>
    </p:spTree>
    <p:extLst>
      <p:ext uri="{BB962C8B-B14F-4D97-AF65-F5344CB8AC3E}">
        <p14:creationId xmlns="" xmlns:p14="http://schemas.microsoft.com/office/powerpoint/2010/main" val="246618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18</a:t>
            </a:fld>
            <a:endParaRPr lang="el-GR"/>
          </a:p>
        </p:txBody>
      </p:sp>
    </p:spTree>
    <p:extLst>
      <p:ext uri="{BB962C8B-B14F-4D97-AF65-F5344CB8AC3E}">
        <p14:creationId xmlns="" xmlns:p14="http://schemas.microsoft.com/office/powerpoint/2010/main" val="59837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19</a:t>
            </a:fld>
            <a:endParaRPr lang="el-GR"/>
          </a:p>
        </p:txBody>
      </p:sp>
    </p:spTree>
    <p:extLst>
      <p:ext uri="{BB962C8B-B14F-4D97-AF65-F5344CB8AC3E}">
        <p14:creationId xmlns="" xmlns:p14="http://schemas.microsoft.com/office/powerpoint/2010/main" val="38941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20</a:t>
            </a:fld>
            <a:endParaRPr lang="el-GR"/>
          </a:p>
        </p:txBody>
      </p:sp>
    </p:spTree>
    <p:extLst>
      <p:ext uri="{BB962C8B-B14F-4D97-AF65-F5344CB8AC3E}">
        <p14:creationId xmlns="" xmlns:p14="http://schemas.microsoft.com/office/powerpoint/2010/main" val="404458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a:t>
            </a:fld>
            <a:endParaRPr lang="el-GR"/>
          </a:p>
        </p:txBody>
      </p:sp>
    </p:spTree>
    <p:extLst>
      <p:ext uri="{BB962C8B-B14F-4D97-AF65-F5344CB8AC3E}">
        <p14:creationId xmlns="" xmlns:p14="http://schemas.microsoft.com/office/powerpoint/2010/main" val="186125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21</a:t>
            </a:fld>
            <a:endParaRPr lang="el-GR"/>
          </a:p>
        </p:txBody>
      </p:sp>
    </p:spTree>
    <p:extLst>
      <p:ext uri="{BB962C8B-B14F-4D97-AF65-F5344CB8AC3E}">
        <p14:creationId xmlns="" xmlns:p14="http://schemas.microsoft.com/office/powerpoint/2010/main" val="377973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22</a:t>
            </a:fld>
            <a:endParaRPr lang="el-GR"/>
          </a:p>
        </p:txBody>
      </p:sp>
    </p:spTree>
    <p:extLst>
      <p:ext uri="{BB962C8B-B14F-4D97-AF65-F5344CB8AC3E}">
        <p14:creationId xmlns="" xmlns:p14="http://schemas.microsoft.com/office/powerpoint/2010/main" val="363454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23</a:t>
            </a:fld>
            <a:endParaRPr lang="el-GR"/>
          </a:p>
        </p:txBody>
      </p:sp>
    </p:spTree>
    <p:extLst>
      <p:ext uri="{BB962C8B-B14F-4D97-AF65-F5344CB8AC3E}">
        <p14:creationId xmlns="" xmlns:p14="http://schemas.microsoft.com/office/powerpoint/2010/main" val="1306432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24</a:t>
            </a:fld>
            <a:endParaRPr lang="el-GR"/>
          </a:p>
        </p:txBody>
      </p:sp>
    </p:spTree>
    <p:extLst>
      <p:ext uri="{BB962C8B-B14F-4D97-AF65-F5344CB8AC3E}">
        <p14:creationId xmlns="" xmlns:p14="http://schemas.microsoft.com/office/powerpoint/2010/main" val="2558595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25</a:t>
            </a:fld>
            <a:endParaRPr lang="el-GR"/>
          </a:p>
        </p:txBody>
      </p:sp>
    </p:spTree>
    <p:extLst>
      <p:ext uri="{BB962C8B-B14F-4D97-AF65-F5344CB8AC3E}">
        <p14:creationId xmlns="" xmlns:p14="http://schemas.microsoft.com/office/powerpoint/2010/main" val="102769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Directrices para el capacitador</a:t>
            </a:r>
          </a:p>
          <a:p>
            <a:endParaRPr lang="el-GR" dirty="0"/>
          </a:p>
          <a:p>
            <a:r>
              <a:rPr lang="en-US" dirty="0"/>
              <a:t>Este archivo.</a:t>
            </a:r>
            <a:r>
              <a:rPr lang="en-US" dirty="0" err="1"/>
              <a:t>ppt</a:t>
            </a:r>
            <a:r>
              <a:rPr lang="en-US" dirty="0"/>
              <a:t> es una plantilla para ser utilizada por los proveedores de EFP para que preparen el material de formación. </a:t>
            </a:r>
          </a:p>
          <a:p>
            <a:endParaRPr lang="el-GR" dirty="0"/>
          </a:p>
          <a:p>
            <a:r>
              <a:rPr lang="en-US" dirty="0"/>
              <a:t>Sugerimos de </a:t>
            </a:r>
            <a:r>
              <a:rPr lang="en-US" b="1" dirty="0"/>
              <a:t>30 a 40 diapositivas </a:t>
            </a:r>
            <a:r>
              <a:rPr lang="en-US" b="1" dirty="0" err="1"/>
              <a:t>ppt</a:t>
            </a:r>
            <a:r>
              <a:rPr lang="en-US" dirty="0"/>
              <a:t> durante una (1) hora del programa de entrenamiento.</a:t>
            </a:r>
            <a:endParaRPr lang="el-GR" dirty="0"/>
          </a:p>
          <a:p>
            <a:endParaRPr lang="en-US" dirty="0"/>
          </a:p>
          <a:p>
            <a:r>
              <a:rPr lang="en-US" dirty="0"/>
              <a:t>Hay 3 </a:t>
            </a:r>
            <a:r>
              <a:rPr lang="en-US" u="sng" dirty="0"/>
              <a:t>diapositivas predefinidas </a:t>
            </a:r>
            <a:r>
              <a:rPr lang="en-US" dirty="0"/>
              <a:t>a rellenar por usted, tituladas "</a:t>
            </a:r>
            <a:r>
              <a:rPr lang="en-US" b="1" dirty="0"/>
              <a:t>Objetivos del módulo</a:t>
            </a:r>
            <a:r>
              <a:rPr lang="en-US" dirty="0"/>
              <a:t>", "</a:t>
            </a:r>
            <a:r>
              <a:rPr lang="en-US" b="1" dirty="0"/>
              <a:t>Conclusión</a:t>
            </a:r>
            <a:r>
              <a:rPr lang="en-US" dirty="0"/>
              <a:t>", "</a:t>
            </a:r>
            <a:r>
              <a:rPr lang="en-US" b="1" dirty="0"/>
              <a:t>Fin del módulo</a:t>
            </a:r>
            <a:r>
              <a:rPr lang="en-US" dirty="0"/>
              <a:t>".</a:t>
            </a:r>
            <a:endParaRPr lang="el-GR" dirty="0"/>
          </a:p>
          <a:p>
            <a:endParaRPr lang="en-US" dirty="0"/>
          </a:p>
          <a:p>
            <a:pPr lvl="0"/>
            <a:r>
              <a:rPr lang="en-US" dirty="0"/>
              <a:t>El material debe ser enviado en formato editable.</a:t>
            </a:r>
            <a:endParaRPr lang="el-GR" dirty="0"/>
          </a:p>
          <a:p>
            <a:pPr lvl="0"/>
            <a:endParaRPr lang="en-US" dirty="0"/>
          </a:p>
          <a:p>
            <a:pPr lvl="0">
              <a:buFont typeface="Wingdings" pitchFamily="2" charset="2"/>
              <a:buChar char="§"/>
            </a:pPr>
            <a:r>
              <a:rPr lang="en-US" dirty="0"/>
              <a:t>Fuente sugerida: Arial</a:t>
            </a:r>
            <a:endParaRPr lang="el-GR" dirty="0"/>
          </a:p>
          <a:p>
            <a:pPr lvl="0">
              <a:buFont typeface="Wingdings" pitchFamily="2" charset="2"/>
              <a:buChar char="§"/>
            </a:pPr>
            <a:r>
              <a:rPr lang="en-US" dirty="0"/>
              <a:t>Tamaño de letra requerido: 16</a:t>
            </a:r>
            <a:endParaRPr lang="el-GR" dirty="0"/>
          </a:p>
          <a:p>
            <a:pPr lvl="0">
              <a:buFont typeface="Wingdings" pitchFamily="2" charset="2"/>
              <a:buChar char="§"/>
            </a:pPr>
            <a:r>
              <a:rPr lang="en-US" dirty="0"/>
              <a:t>Espaciado de línea sugerido: 1,5</a:t>
            </a:r>
            <a:endParaRPr lang="el-GR" dirty="0"/>
          </a:p>
          <a:p>
            <a:pPr lvl="0">
              <a:buFont typeface="Wingdings" pitchFamily="2" charset="2"/>
              <a:buChar char="§"/>
            </a:pPr>
            <a:r>
              <a:rPr lang="en-US" dirty="0"/>
              <a:t>El archivo</a:t>
            </a:r>
            <a:r>
              <a:rPr lang="en-US" dirty="0" err="1"/>
              <a:t> ppt/pptx</a:t>
            </a:r>
            <a:r>
              <a:rPr lang="en-US" dirty="0"/>
              <a:t> debe tener una estructura clara, unidades definidas y títulos de diapositivas únicos.</a:t>
            </a:r>
            <a:endParaRPr lang="el-GR" dirty="0"/>
          </a:p>
          <a:p>
            <a:pPr lvl="0">
              <a:buFont typeface="Wingdings" pitchFamily="2" charset="2"/>
              <a:buChar char="§"/>
            </a:pPr>
            <a:r>
              <a:rPr lang="en-US" dirty="0"/>
              <a:t>El contenido de la diapositiva</a:t>
            </a:r>
            <a:r>
              <a:rPr lang="en-US" dirty="0" err="1"/>
              <a:t> ppt/pptx</a:t>
            </a:r>
            <a:r>
              <a:rPr lang="en-US" dirty="0"/>
              <a:t> no debe exceder los márgenes predefinidos</a:t>
            </a:r>
            <a:endParaRPr lang="el-GR" dirty="0"/>
          </a:p>
          <a:p>
            <a:pPr lvl="0">
              <a:buFont typeface="Wingdings" pitchFamily="2" charset="2"/>
              <a:buChar char="§"/>
            </a:pPr>
            <a:r>
              <a:rPr lang="en-US" dirty="0"/>
              <a:t>Las imágenes, diagramas, etc. deben ir acompañados de una descripción.</a:t>
            </a:r>
            <a:endParaRPr lang="el-GR" dirty="0"/>
          </a:p>
          <a:p>
            <a:pPr lvl="0">
              <a:buFont typeface="Wingdings" pitchFamily="2" charset="2"/>
              <a:buChar char="§"/>
            </a:pPr>
            <a:r>
              <a:rPr lang="en-US" dirty="0"/>
              <a:t>Si desea incluir preguntas de comprensión (opción múltiple, respuestas múltiples, verdadero/falso, coincidencia, etc.) para mejorar la comprensión de la teoría por parte de los usuarios, debe incluirlas en el archivo</a:t>
            </a:r>
            <a:r>
              <a:rPr lang="en-US" dirty="0" err="1"/>
              <a:t> ppt/pptx</a:t>
            </a:r>
            <a:r>
              <a:rPr lang="en-US" dirty="0"/>
              <a:t>.</a:t>
            </a:r>
            <a:endParaRPr lang="el-GR" dirty="0"/>
          </a:p>
          <a:p>
            <a:pPr lvl="0">
              <a:buFont typeface="Wingdings" pitchFamily="2" charset="2"/>
              <a:buChar char="§"/>
            </a:pPr>
            <a:r>
              <a:rPr lang="en-US" dirty="0"/>
              <a:t>Las preguntas que se utilizarán para la autoevaluación y las pruebas de evaluación final deben seguir un formato predefinido que se enviará desde SQLearn en un archivo .</a:t>
            </a:r>
            <a:r>
              <a:rPr lang="en-US" dirty="0" err="1"/>
              <a:t> xls</a:t>
            </a:r>
            <a:r>
              <a:rPr lang="en-US" dirty="0"/>
              <a:t>.</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26</a:t>
            </a:fld>
            <a:endParaRPr lang="el-GR"/>
          </a:p>
        </p:txBody>
      </p:sp>
    </p:spTree>
    <p:extLst>
      <p:ext uri="{BB962C8B-B14F-4D97-AF65-F5344CB8AC3E}">
        <p14:creationId xmlns="" xmlns:p14="http://schemas.microsoft.com/office/powerpoint/2010/main" val="188676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a:t>
            </a:fld>
            <a:endParaRPr lang="el-GR"/>
          </a:p>
        </p:txBody>
      </p:sp>
    </p:spTree>
    <p:extLst>
      <p:ext uri="{BB962C8B-B14F-4D97-AF65-F5344CB8AC3E}">
        <p14:creationId xmlns="" xmlns:p14="http://schemas.microsoft.com/office/powerpoint/2010/main" val="186125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5</a:t>
            </a:fld>
            <a:endParaRPr lang="el-GR"/>
          </a:p>
        </p:txBody>
      </p:sp>
    </p:spTree>
    <p:extLst>
      <p:ext uri="{BB962C8B-B14F-4D97-AF65-F5344CB8AC3E}">
        <p14:creationId xmlns="" xmlns:p14="http://schemas.microsoft.com/office/powerpoint/2010/main" val="114294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6</a:t>
            </a:fld>
            <a:endParaRPr lang="el-GR"/>
          </a:p>
        </p:txBody>
      </p:sp>
    </p:spTree>
    <p:extLst>
      <p:ext uri="{BB962C8B-B14F-4D97-AF65-F5344CB8AC3E}">
        <p14:creationId xmlns="" xmlns:p14="http://schemas.microsoft.com/office/powerpoint/2010/main" val="410778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7</a:t>
            </a:fld>
            <a:endParaRPr lang="el-GR"/>
          </a:p>
        </p:txBody>
      </p:sp>
    </p:spTree>
    <p:extLst>
      <p:ext uri="{BB962C8B-B14F-4D97-AF65-F5344CB8AC3E}">
        <p14:creationId xmlns="" xmlns:p14="http://schemas.microsoft.com/office/powerpoint/2010/main" val="174545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8</a:t>
            </a:fld>
            <a:endParaRPr lang="el-GR"/>
          </a:p>
        </p:txBody>
      </p:sp>
    </p:spTree>
    <p:extLst>
      <p:ext uri="{BB962C8B-B14F-4D97-AF65-F5344CB8AC3E}">
        <p14:creationId xmlns="" xmlns:p14="http://schemas.microsoft.com/office/powerpoint/2010/main" val="350309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9</a:t>
            </a:fld>
            <a:endParaRPr lang="el-GR"/>
          </a:p>
        </p:txBody>
      </p:sp>
    </p:spTree>
    <p:extLst>
      <p:ext uri="{BB962C8B-B14F-4D97-AF65-F5344CB8AC3E}">
        <p14:creationId xmlns="" xmlns:p14="http://schemas.microsoft.com/office/powerpoint/2010/main" val="47226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10</a:t>
            </a:fld>
            <a:endParaRPr lang="el-GR"/>
          </a:p>
        </p:txBody>
      </p:sp>
    </p:spTree>
    <p:extLst>
      <p:ext uri="{BB962C8B-B14F-4D97-AF65-F5344CB8AC3E}">
        <p14:creationId xmlns="" xmlns:p14="http://schemas.microsoft.com/office/powerpoint/2010/main" val="2602678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5/8/2019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1916832"/>
            <a:ext cx="5182344" cy="965969"/>
          </a:xfrm>
        </p:spPr>
        <p:txBody>
          <a:bodyPr anchor="b"/>
          <a:lstStyle/>
          <a:p>
            <a:r>
              <a:rPr lang="en-US" dirty="0"/>
              <a:t>MÓDULO 2: SISTEMAS FOTOVOLTAICOS</a:t>
            </a:r>
            <a:endParaRPr lang="el-GR" dirty="0"/>
          </a:p>
        </p:txBody>
      </p:sp>
      <p:sp>
        <p:nvSpPr>
          <p:cNvPr id="3" name="Title 1"/>
          <p:cNvSpPr txBox="1">
            <a:spLocks/>
          </p:cNvSpPr>
          <p:nvPr/>
        </p:nvSpPr>
        <p:spPr>
          <a:xfrm>
            <a:off x="4572000" y="3140968"/>
            <a:ext cx="4462264" cy="1902073"/>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a:t>TEI </a:t>
            </a:r>
            <a:r>
              <a:rPr lang="en-US" smtClean="0"/>
              <a:t>of </a:t>
            </a:r>
            <a:r>
              <a:rPr lang="en-US" dirty="0"/>
              <a:t>CRETE</a:t>
            </a:r>
            <a:endParaRPr lang="el-GR" dirty="0"/>
          </a:p>
        </p:txBody>
      </p:sp>
      <p:sp>
        <p:nvSpPr>
          <p:cNvPr id="4" name="Title 1"/>
          <p:cNvSpPr txBox="1">
            <a:spLocks/>
          </p:cNvSpPr>
          <p:nvPr/>
        </p:nvSpPr>
        <p:spPr>
          <a:xfrm>
            <a:off x="3779912" y="3068960"/>
            <a:ext cx="5328592" cy="1037977"/>
          </a:xfrm>
          <a:prstGeom prst="rect">
            <a:avLst/>
          </a:prstGeom>
        </p:spPr>
        <p:txBody>
          <a:bodyPr vert="horz" lIns="91440" tIns="45720" rIns="91440" bIns="45720" rtlCol="0" anchor="b">
            <a:normAutofit fontScale="85000" lnSpcReduction="20000"/>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dirty="0"/>
              <a:t>Comprender los sistemas fotovoltaicos sin conexión a la red con o sin almacenamiento de baterías</a:t>
            </a:r>
            <a:endParaRPr lang="el-GR" dirty="0"/>
          </a:p>
        </p:txBody>
      </p:sp>
    </p:spTree>
    <p:extLst>
      <p:ext uri="{BB962C8B-B14F-4D97-AF65-F5344CB8AC3E}">
        <p14:creationId xmlns=""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5040560" cy="646331"/>
          </a:xfrm>
          <a:prstGeom prst="rect">
            <a:avLst/>
          </a:prstGeom>
          <a:noFill/>
        </p:spPr>
        <p:txBody>
          <a:bodyPr wrap="square" rtlCol="0">
            <a:spAutoFit/>
          </a:bodyPr>
          <a:lstStyle/>
          <a:p>
            <a:r>
              <a:rPr lang="en-US" dirty="0"/>
              <a:t>Almacenamiento de baterías. Características básicas. DoD</a:t>
            </a:r>
          </a:p>
        </p:txBody>
      </p:sp>
      <p:sp>
        <p:nvSpPr>
          <p:cNvPr id="2" name="TextBox 1"/>
          <p:cNvSpPr txBox="1"/>
          <p:nvPr/>
        </p:nvSpPr>
        <p:spPr>
          <a:xfrm>
            <a:off x="857224" y="3429000"/>
            <a:ext cx="669674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DoD o profundidad de descarga</a:t>
            </a:r>
          </a:p>
          <a:p>
            <a:pPr marL="742950" lvl="1" indent="-285750">
              <a:lnSpc>
                <a:spcPct val="150000"/>
              </a:lnSpc>
              <a:buFont typeface="Wingdings" panose="05000000000000000000" pitchFamily="2" charset="2"/>
              <a:buChar char="Ø"/>
            </a:pPr>
            <a:r>
              <a:rPr lang="en-US" dirty="0"/>
              <a:t>La cantidad de capacidad de una batería que se puede utilizar</a:t>
            </a:r>
          </a:p>
          <a:p>
            <a:pPr marL="742950" lvl="1" indent="-285750">
              <a:lnSpc>
                <a:spcPct val="150000"/>
              </a:lnSpc>
              <a:buFont typeface="Wingdings" panose="05000000000000000000" pitchFamily="2" charset="2"/>
              <a:buChar char="Ø"/>
            </a:pPr>
            <a:r>
              <a:rPr lang="en-US" dirty="0"/>
              <a:t>DoD 80%. Esto implica que se puede utilizar el 80% de la capacidad de la batería. </a:t>
            </a:r>
          </a:p>
        </p:txBody>
      </p:sp>
      <p:sp>
        <p:nvSpPr>
          <p:cNvPr id="6" name="Rectangle 5"/>
          <p:cNvSpPr/>
          <p:nvPr/>
        </p:nvSpPr>
        <p:spPr>
          <a:xfrm>
            <a:off x="642910" y="5286388"/>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1857364"/>
            <a:ext cx="3275856" cy="2183904"/>
          </a:xfrm>
          <a:prstGeom prst="rect">
            <a:avLst/>
          </a:prstGeom>
        </p:spPr>
      </p:pic>
    </p:spTree>
    <p:extLst>
      <p:ext uri="{BB962C8B-B14F-4D97-AF65-F5344CB8AC3E}">
        <p14:creationId xmlns="" xmlns:p14="http://schemas.microsoft.com/office/powerpoint/2010/main" val="426764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214414" y="1643050"/>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4968552" cy="646331"/>
          </a:xfrm>
          <a:prstGeom prst="rect">
            <a:avLst/>
          </a:prstGeom>
          <a:noFill/>
        </p:spPr>
        <p:txBody>
          <a:bodyPr wrap="square" rtlCol="0">
            <a:spAutoFit/>
          </a:bodyPr>
          <a:lstStyle/>
          <a:p>
            <a:r>
              <a:rPr lang="en-US" dirty="0"/>
              <a:t>Almacenamiento de baterías. Características básicas. Eficiencia</a:t>
            </a:r>
          </a:p>
        </p:txBody>
      </p:sp>
      <p:sp>
        <p:nvSpPr>
          <p:cNvPr id="2" name="TextBox 1"/>
          <p:cNvSpPr txBox="1"/>
          <p:nvPr/>
        </p:nvSpPr>
        <p:spPr>
          <a:xfrm>
            <a:off x="1187624" y="3212976"/>
            <a:ext cx="66967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Eficiencia</a:t>
            </a:r>
          </a:p>
          <a:p>
            <a:pPr marL="285750" indent="-285750">
              <a:lnSpc>
                <a:spcPct val="150000"/>
              </a:lnSpc>
              <a:buFont typeface="Wingdings" panose="05000000000000000000" pitchFamily="2" charset="2"/>
              <a:buChar char="Ø"/>
            </a:pPr>
            <a:r>
              <a:rPr lang="en-US" dirty="0"/>
              <a:t>Típicamente alrededor del 85%</a:t>
            </a:r>
          </a:p>
        </p:txBody>
      </p:sp>
      <p:sp>
        <p:nvSpPr>
          <p:cNvPr id="6" name="Rectangle 5"/>
          <p:cNvSpPr/>
          <p:nvPr/>
        </p:nvSpPr>
        <p:spPr>
          <a:xfrm>
            <a:off x="721458" y="5322765"/>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 xmlns:p14="http://schemas.microsoft.com/office/powerpoint/2010/main" val="334891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42976" y="1571612"/>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4968552" cy="646331"/>
          </a:xfrm>
          <a:prstGeom prst="rect">
            <a:avLst/>
          </a:prstGeom>
          <a:noFill/>
        </p:spPr>
        <p:txBody>
          <a:bodyPr wrap="square" rtlCol="0">
            <a:spAutoFit/>
          </a:bodyPr>
          <a:lstStyle/>
          <a:p>
            <a:r>
              <a:rPr lang="en-US" dirty="0"/>
              <a:t>Almacenamiento de baterías. Características básicas. De por vida</a:t>
            </a:r>
          </a:p>
        </p:txBody>
      </p:sp>
      <p:sp>
        <p:nvSpPr>
          <p:cNvPr id="2" name="TextBox 1"/>
          <p:cNvSpPr txBox="1"/>
          <p:nvPr/>
        </p:nvSpPr>
        <p:spPr>
          <a:xfrm>
            <a:off x="1187624" y="3212976"/>
            <a:ext cx="6696744"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Vida útil y garantía </a:t>
            </a:r>
          </a:p>
          <a:p>
            <a:pPr marL="285750" indent="-285750">
              <a:lnSpc>
                <a:spcPct val="150000"/>
              </a:lnSpc>
              <a:buFont typeface="Wingdings" panose="05000000000000000000" pitchFamily="2" charset="2"/>
              <a:buChar char="Ø"/>
            </a:pPr>
            <a:endParaRPr lang="en-US" dirty="0"/>
          </a:p>
        </p:txBody>
      </p:sp>
      <p:sp>
        <p:nvSpPr>
          <p:cNvPr id="6" name="Rectangle 5"/>
          <p:cNvSpPr/>
          <p:nvPr/>
        </p:nvSpPr>
        <p:spPr>
          <a:xfrm>
            <a:off x="721458" y="5322765"/>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 xmlns:p14="http://schemas.microsoft.com/office/powerpoint/2010/main" val="429401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Almacenamiento de la batería</a:t>
            </a:r>
          </a:p>
        </p:txBody>
      </p:sp>
      <p:sp>
        <p:nvSpPr>
          <p:cNvPr id="2" name="TextBox 1"/>
          <p:cNvSpPr txBox="1"/>
          <p:nvPr/>
        </p:nvSpPr>
        <p:spPr>
          <a:xfrm>
            <a:off x="1187624" y="3212976"/>
            <a:ext cx="6696744"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Conexión de la batería en serie</a:t>
            </a:r>
          </a:p>
          <a:p>
            <a:pPr marL="285750" indent="-285750">
              <a:lnSpc>
                <a:spcPct val="150000"/>
              </a:lnSpc>
              <a:buFont typeface="Wingdings" panose="05000000000000000000" pitchFamily="2" charset="2"/>
              <a:buChar char="Ø"/>
            </a:pPr>
            <a:r>
              <a:rPr lang="en-US" dirty="0"/>
              <a:t>Conexión de la batería en paralelo </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 xmlns:p14="http://schemas.microsoft.com/office/powerpoint/2010/main" val="416432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42976" y="1571612"/>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Almacenamiento de la batería</a:t>
            </a:r>
          </a:p>
        </p:txBody>
      </p:sp>
      <p:sp>
        <p:nvSpPr>
          <p:cNvPr id="2" name="TextBox 1"/>
          <p:cNvSpPr txBox="1"/>
          <p:nvPr/>
        </p:nvSpPr>
        <p:spPr>
          <a:xfrm>
            <a:off x="1187624" y="3212976"/>
            <a:ext cx="669674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Baterías conectadas en serie</a:t>
            </a:r>
          </a:p>
          <a:p>
            <a:pPr marL="742950" lvl="1" indent="-285750">
              <a:lnSpc>
                <a:spcPct val="150000"/>
              </a:lnSpc>
              <a:buFont typeface="Wingdings" panose="05000000000000000000" pitchFamily="2" charset="2"/>
              <a:buChar char="Ø"/>
            </a:pPr>
            <a:r>
              <a:rPr lang="en-US" dirty="0"/>
              <a:t>AUMENTAR Tensión (Voltios)</a:t>
            </a:r>
          </a:p>
          <a:p>
            <a:pPr marL="742950" lvl="1" indent="-285750">
              <a:lnSpc>
                <a:spcPct val="150000"/>
              </a:lnSpc>
              <a:buFont typeface="Wingdings" panose="05000000000000000000" pitchFamily="2" charset="2"/>
              <a:buChar char="Ø"/>
            </a:pPr>
            <a:r>
              <a:rPr lang="en-US" dirty="0"/>
              <a:t>La capacidad sigue siendo la misma</a:t>
            </a:r>
          </a:p>
        </p:txBody>
      </p:sp>
      <p:sp>
        <p:nvSpPr>
          <p:cNvPr id="3" name="TextBox 2"/>
          <p:cNvSpPr txBox="1"/>
          <p:nvPr/>
        </p:nvSpPr>
        <p:spPr>
          <a:xfrm>
            <a:off x="1043608" y="4941168"/>
            <a:ext cx="5544616" cy="1200329"/>
          </a:xfrm>
          <a:prstGeom prst="rect">
            <a:avLst/>
          </a:prstGeom>
          <a:noFill/>
        </p:spPr>
        <p:txBody>
          <a:bodyPr wrap="square" rtlCol="0">
            <a:spAutoFit/>
          </a:bodyPr>
          <a:lstStyle/>
          <a:p>
            <a:r>
              <a:rPr lang="en-US" dirty="0"/>
              <a:t>Ejemplo: Se necesitan doce (12) bloques de 2V cada uno para conectar en serie y crear un banco de baterías con un voltaje nominal de 24 voltios. La capacidad final en Ah es la misma que la de los bloques individuales. </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 xmlns:p14="http://schemas.microsoft.com/office/powerpoint/2010/main" val="125704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Almacenamiento de la batería</a:t>
            </a:r>
          </a:p>
        </p:txBody>
      </p:sp>
      <p:sp>
        <p:nvSpPr>
          <p:cNvPr id="2" name="TextBox 1"/>
          <p:cNvSpPr txBox="1"/>
          <p:nvPr/>
        </p:nvSpPr>
        <p:spPr>
          <a:xfrm>
            <a:off x="1187624" y="3212976"/>
            <a:ext cx="6696744"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Baterías conectadas en paralelo </a:t>
            </a:r>
          </a:p>
          <a:p>
            <a:pPr marL="742950" lvl="1" indent="-285750">
              <a:lnSpc>
                <a:spcPct val="150000"/>
              </a:lnSpc>
              <a:buFont typeface="Wingdings" panose="05000000000000000000" pitchFamily="2" charset="2"/>
              <a:buChar char="Ø"/>
            </a:pPr>
            <a:r>
              <a:rPr lang="en-US" dirty="0"/>
              <a:t>AUMENTAR Capacidad (Ah)</a:t>
            </a:r>
          </a:p>
          <a:p>
            <a:pPr marL="742950" lvl="1" indent="-285750">
              <a:lnSpc>
                <a:spcPct val="150000"/>
              </a:lnSpc>
              <a:buFont typeface="Wingdings" panose="05000000000000000000" pitchFamily="2" charset="2"/>
              <a:buChar char="Ø"/>
            </a:pPr>
            <a:r>
              <a:rPr lang="en-US" dirty="0"/>
              <a:t>La tensión sigue siendo la misma</a:t>
            </a:r>
          </a:p>
        </p:txBody>
      </p:sp>
      <p:pic>
        <p:nvPicPr>
          <p:cNvPr id="9" name="Picture 8"/>
          <p:cNvPicPr>
            <a:picLocks noChangeAspect="1"/>
          </p:cNvPicPr>
          <p:nvPr/>
        </p:nvPicPr>
        <p:blipFill>
          <a:blip r:embed="rId3" cstate="print"/>
          <a:stretch>
            <a:fillRect/>
          </a:stretch>
        </p:blipFill>
        <p:spPr>
          <a:xfrm>
            <a:off x="5929322" y="3214686"/>
            <a:ext cx="2901585" cy="1262866"/>
          </a:xfrm>
          <a:prstGeom prst="rect">
            <a:avLst/>
          </a:prstGeom>
        </p:spPr>
      </p:pic>
      <p:sp>
        <p:nvSpPr>
          <p:cNvPr id="7" name="TextBox 6"/>
          <p:cNvSpPr txBox="1"/>
          <p:nvPr/>
        </p:nvSpPr>
        <p:spPr>
          <a:xfrm>
            <a:off x="1043608" y="4941168"/>
            <a:ext cx="5832648" cy="1200329"/>
          </a:xfrm>
          <a:prstGeom prst="rect">
            <a:avLst/>
          </a:prstGeom>
          <a:noFill/>
        </p:spPr>
        <p:txBody>
          <a:bodyPr wrap="square" rtlCol="0">
            <a:spAutoFit/>
          </a:bodyPr>
          <a:lstStyle/>
          <a:p>
            <a:r>
              <a:rPr lang="en-US" dirty="0"/>
              <a:t>Ejemplo: Se necesitan cuatro (4) bloques de la misma tensión, cada uno de 200 Ah de capacidad, para crear un banco de baterías con una capacidad de 800 Ah. La tensión nominal final es la misma que la de los bloques individuales.</a:t>
            </a:r>
          </a:p>
        </p:txBody>
      </p:sp>
    </p:spTree>
    <p:extLst>
      <p:ext uri="{BB962C8B-B14F-4D97-AF65-F5344CB8AC3E}">
        <p14:creationId xmlns="" xmlns:p14="http://schemas.microsoft.com/office/powerpoint/2010/main" val="165778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Fundamentos del dimensionamiento de baterías en sistemas aislados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La capacidad de la batería depende de</a:t>
            </a:r>
          </a:p>
        </p:txBody>
      </p:sp>
      <p:sp>
        <p:nvSpPr>
          <p:cNvPr id="2" name="TextBox 1"/>
          <p:cNvSpPr txBox="1"/>
          <p:nvPr/>
        </p:nvSpPr>
        <p:spPr>
          <a:xfrm>
            <a:off x="1187624" y="2996952"/>
            <a:ext cx="6696744"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Energía requerida por las cargas</a:t>
            </a:r>
          </a:p>
          <a:p>
            <a:pPr marL="285750" indent="-285750">
              <a:lnSpc>
                <a:spcPct val="150000"/>
              </a:lnSpc>
              <a:buFont typeface="Wingdings" panose="05000000000000000000" pitchFamily="2" charset="2"/>
              <a:buChar char="Ø"/>
            </a:pPr>
            <a:r>
              <a:rPr lang="en-US" dirty="0"/>
              <a:t>Número de días para uso autónomo</a:t>
            </a:r>
          </a:p>
          <a:p>
            <a:pPr marL="285750" indent="-285750">
              <a:lnSpc>
                <a:spcPct val="150000"/>
              </a:lnSpc>
              <a:buFont typeface="Wingdings" panose="05000000000000000000" pitchFamily="2" charset="2"/>
              <a:buChar char="Ø"/>
            </a:pPr>
            <a:r>
              <a:rPr lang="en-US" dirty="0"/>
              <a:t>Tensión nominal de la batería</a:t>
            </a:r>
          </a:p>
          <a:p>
            <a:pPr marL="285750" indent="-285750">
              <a:lnSpc>
                <a:spcPct val="150000"/>
              </a:lnSpc>
              <a:buFont typeface="Wingdings" panose="05000000000000000000" pitchFamily="2" charset="2"/>
              <a:buChar char="Ø"/>
            </a:pPr>
            <a:r>
              <a:rPr lang="en-US" dirty="0"/>
              <a:t>Profundidad de descarga</a:t>
            </a:r>
          </a:p>
          <a:p>
            <a:pPr marL="285750" indent="-285750">
              <a:lnSpc>
                <a:spcPct val="150000"/>
              </a:lnSpc>
              <a:buFont typeface="Wingdings" panose="05000000000000000000" pitchFamily="2" charset="2"/>
              <a:buChar char="Ø"/>
            </a:pPr>
            <a:r>
              <a:rPr lang="en-US" dirty="0"/>
              <a:t>Eficiencia de carga y descarga</a:t>
            </a:r>
          </a:p>
          <a:p>
            <a:pPr marL="285750" indent="-285750">
              <a:lnSpc>
                <a:spcPct val="150000"/>
              </a:lnSpc>
              <a:buFont typeface="Wingdings" panose="05000000000000000000" pitchFamily="2" charset="2"/>
              <a:buChar char="Ø"/>
            </a:pPr>
            <a:r>
              <a:rPr lang="en-US" dirty="0"/>
              <a:t>Pérdidas CC/CA</a:t>
            </a:r>
          </a:p>
          <a:p>
            <a:pPr marL="285750" indent="-285750">
              <a:lnSpc>
                <a:spcPct val="150000"/>
              </a:lnSpc>
              <a:buFont typeface="Wingdings" panose="05000000000000000000" pitchFamily="2" charset="2"/>
              <a:buChar char="Ø"/>
            </a:pPr>
            <a:r>
              <a:rPr lang="en-US" dirty="0"/>
              <a:t>Envejecimiento de la batería </a:t>
            </a:r>
          </a:p>
        </p:txBody>
      </p:sp>
    </p:spTree>
    <p:extLst>
      <p:ext uri="{BB962C8B-B14F-4D97-AF65-F5344CB8AC3E}">
        <p14:creationId xmlns="" xmlns:p14="http://schemas.microsoft.com/office/powerpoint/2010/main" val="277258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Fundamentos del dimensionamiento de baterías en sistemas aislados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Selección de la tensión nominal de la batería</a:t>
            </a:r>
          </a:p>
        </p:txBody>
      </p:sp>
      <p:sp>
        <p:nvSpPr>
          <p:cNvPr id="2" name="TextBox 1"/>
          <p:cNvSpPr txBox="1"/>
          <p:nvPr/>
        </p:nvSpPr>
        <p:spPr>
          <a:xfrm>
            <a:off x="1187624" y="2924944"/>
            <a:ext cx="6696744"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Depende principalmente de la potencia de las cargas</a:t>
            </a:r>
          </a:p>
          <a:p>
            <a:pPr marL="742950" lvl="1" indent="-285750">
              <a:lnSpc>
                <a:spcPct val="150000"/>
              </a:lnSpc>
              <a:buFont typeface="Wingdings" panose="05000000000000000000" pitchFamily="2" charset="2"/>
              <a:buChar char="Ø"/>
            </a:pPr>
            <a:r>
              <a:rPr lang="en-US" dirty="0"/>
              <a:t>Suponga una carga con una potencia de 2400 W</a:t>
            </a:r>
          </a:p>
          <a:p>
            <a:pPr marL="1200150" lvl="2" indent="-285750">
              <a:lnSpc>
                <a:spcPct val="150000"/>
              </a:lnSpc>
              <a:buFont typeface="Wingdings" panose="05000000000000000000" pitchFamily="2" charset="2"/>
              <a:buChar char="Ø"/>
            </a:pPr>
            <a:r>
              <a:rPr lang="en-US" dirty="0"/>
              <a:t>Corriente 50 A tomada de un banco de baterías de 48 V</a:t>
            </a:r>
          </a:p>
          <a:p>
            <a:pPr marL="1200150" lvl="2" indent="-285750">
              <a:lnSpc>
                <a:spcPct val="150000"/>
              </a:lnSpc>
              <a:buFont typeface="Wingdings" panose="05000000000000000000" pitchFamily="2" charset="2"/>
              <a:buChar char="Ø"/>
            </a:pPr>
            <a:r>
              <a:rPr lang="en-US" dirty="0"/>
              <a:t>Corriente 100 A tomada de un banco de baterías de 24 V</a:t>
            </a:r>
          </a:p>
          <a:p>
            <a:pPr marL="1200150" lvl="2" indent="-285750">
              <a:lnSpc>
                <a:spcPct val="150000"/>
              </a:lnSpc>
              <a:buFont typeface="Wingdings" panose="05000000000000000000" pitchFamily="2" charset="2"/>
              <a:buChar char="Ø"/>
            </a:pPr>
            <a:r>
              <a:rPr lang="en-US" dirty="0"/>
              <a:t>Corriente 200 A tomada de un banco de baterías de 12 V</a:t>
            </a:r>
          </a:p>
          <a:p>
            <a:pPr marL="742950" lvl="1" indent="-285750">
              <a:lnSpc>
                <a:spcPct val="150000"/>
              </a:lnSpc>
              <a:buFont typeface="Wingdings" panose="05000000000000000000" pitchFamily="2" charset="2"/>
              <a:buChar char="Ø"/>
            </a:pPr>
            <a:r>
              <a:rPr lang="en-US" dirty="0"/>
              <a:t>Las altas corrientes conducen a un aumento de las pérdidas óhmicas</a:t>
            </a:r>
          </a:p>
          <a:p>
            <a:pPr marL="742950" lvl="1" indent="-285750">
              <a:lnSpc>
                <a:spcPct val="150000"/>
              </a:lnSpc>
              <a:buFont typeface="Wingdings" panose="05000000000000000000" pitchFamily="2" charset="2"/>
              <a:buChar char="Ø"/>
            </a:pPr>
            <a:endParaRPr lang="en-US" dirty="0"/>
          </a:p>
        </p:txBody>
      </p:sp>
    </p:spTree>
    <p:extLst>
      <p:ext uri="{BB962C8B-B14F-4D97-AF65-F5344CB8AC3E}">
        <p14:creationId xmlns="" xmlns:p14="http://schemas.microsoft.com/office/powerpoint/2010/main" val="170302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para dimensionar el conjunto fotovoltaico en sistemas aislados de la red</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Dimensionamiento del conjunto FV</a:t>
            </a:r>
          </a:p>
        </p:txBody>
      </p:sp>
      <p:sp>
        <p:nvSpPr>
          <p:cNvPr id="2" name="TextBox 1"/>
          <p:cNvSpPr txBox="1"/>
          <p:nvPr/>
        </p:nvSpPr>
        <p:spPr>
          <a:xfrm>
            <a:off x="1187624" y="2996952"/>
            <a:ext cx="6696744"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Determinar las necesidades energéticas diarias típicas en kwh</a:t>
            </a:r>
          </a:p>
          <a:p>
            <a:pPr marL="285750" indent="-285750">
              <a:lnSpc>
                <a:spcPct val="150000"/>
              </a:lnSpc>
              <a:buFont typeface="Wingdings" panose="05000000000000000000" pitchFamily="2" charset="2"/>
              <a:buChar char="Ø"/>
            </a:pPr>
            <a:r>
              <a:rPr lang="en-US" dirty="0"/>
              <a:t>Determinar la irradiancia solar diaria típica en kWh/m2</a:t>
            </a:r>
          </a:p>
          <a:p>
            <a:pPr marL="285750" indent="-285750">
              <a:lnSpc>
                <a:spcPct val="150000"/>
              </a:lnSpc>
              <a:buFont typeface="Wingdings" panose="05000000000000000000" pitchFamily="2" charset="2"/>
              <a:buChar char="Ø"/>
            </a:pPr>
            <a:r>
              <a:rPr lang="en-US" dirty="0" err="1" smtClean="0"/>
              <a:t>Determinar</a:t>
            </a:r>
            <a:r>
              <a:rPr lang="en-US" dirty="0" smtClean="0"/>
              <a:t>/</a:t>
            </a:r>
            <a:r>
              <a:rPr lang="en-US" dirty="0" err="1" smtClean="0"/>
              <a:t>contabilizar</a:t>
            </a:r>
            <a:r>
              <a:rPr lang="en-US" dirty="0" smtClean="0"/>
              <a:t> </a:t>
            </a:r>
            <a:r>
              <a:rPr lang="en-US" dirty="0" err="1" smtClean="0"/>
              <a:t>para</a:t>
            </a:r>
            <a:r>
              <a:rPr lang="en-US" dirty="0" smtClean="0"/>
              <a:t> </a:t>
            </a:r>
            <a:r>
              <a:rPr lang="en-US" dirty="0" err="1" smtClean="0"/>
              <a:t>varias</a:t>
            </a:r>
            <a:r>
              <a:rPr lang="en-US" dirty="0" smtClean="0"/>
              <a:t> </a:t>
            </a:r>
            <a:r>
              <a:rPr lang="en-US" dirty="0" err="1" smtClean="0"/>
              <a:t>pérdidas</a:t>
            </a:r>
            <a:endParaRPr lang="en-US" dirty="0"/>
          </a:p>
          <a:p>
            <a:pPr marL="285750" indent="-285750">
              <a:lnSpc>
                <a:spcPct val="150000"/>
              </a:lnSpc>
              <a:buFont typeface="Wingdings" panose="05000000000000000000" pitchFamily="2" charset="2"/>
              <a:buChar char="Ø"/>
            </a:pPr>
            <a:r>
              <a:rPr lang="en-US" dirty="0"/>
              <a:t>Determinar la potencia de pico FV</a:t>
            </a:r>
          </a:p>
          <a:p>
            <a:pPr marL="285750" indent="-285750">
              <a:lnSpc>
                <a:spcPct val="150000"/>
              </a:lnSpc>
              <a:buFont typeface="Wingdings" panose="05000000000000000000" pitchFamily="2" charset="2"/>
              <a:buChar char="Ø"/>
            </a:pPr>
            <a:r>
              <a:rPr lang="en-US" dirty="0"/>
              <a:t>Repita los cálculos para todos los meses </a:t>
            </a:r>
          </a:p>
          <a:p>
            <a:pPr marL="285750" indent="-285750">
              <a:lnSpc>
                <a:spcPct val="150000"/>
              </a:lnSpc>
              <a:buFont typeface="Wingdings" panose="05000000000000000000" pitchFamily="2" charset="2"/>
              <a:buChar char="Ø"/>
            </a:pPr>
            <a:r>
              <a:rPr lang="en-US" dirty="0"/>
              <a:t>Adopta la mayor potencia pico fotovoltaica de todos los meses </a:t>
            </a:r>
          </a:p>
        </p:txBody>
      </p:sp>
    </p:spTree>
    <p:extLst>
      <p:ext uri="{BB962C8B-B14F-4D97-AF65-F5344CB8AC3E}">
        <p14:creationId xmlns="" xmlns:p14="http://schemas.microsoft.com/office/powerpoint/2010/main" val="425911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para dimensionar el conjunto fotovoltaico en sistemas aislados de la red</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Dimensionamiento del conjunto FV</a:t>
            </a:r>
          </a:p>
        </p:txBody>
      </p:sp>
      <p:sp>
        <p:nvSpPr>
          <p:cNvPr id="2" name="TextBox 1"/>
          <p:cNvSpPr txBox="1"/>
          <p:nvPr/>
        </p:nvSpPr>
        <p:spPr>
          <a:xfrm>
            <a:off x="1187624" y="2996952"/>
            <a:ext cx="6696744" cy="46487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Determinar las necesidades energéticas diarias típicas en kwh</a:t>
            </a:r>
          </a:p>
        </p:txBody>
      </p:sp>
      <p:graphicFrame>
        <p:nvGraphicFramePr>
          <p:cNvPr id="3" name="Table 2"/>
          <p:cNvGraphicFramePr>
            <a:graphicFrameLocks noGrp="1"/>
          </p:cNvGraphicFramePr>
          <p:nvPr>
            <p:extLst>
              <p:ext uri="{D42A27DB-BD31-4B8C-83A1-F6EECF244321}">
                <p14:modId xmlns="" xmlns:p14="http://schemas.microsoft.com/office/powerpoint/2010/main" val="1446318010"/>
              </p:ext>
            </p:extLst>
          </p:nvPr>
        </p:nvGraphicFramePr>
        <p:xfrm>
          <a:off x="1691680" y="3477048"/>
          <a:ext cx="5400600" cy="2472231"/>
        </p:xfrm>
        <a:graphic>
          <a:graphicData uri="http://schemas.openxmlformats.org/drawingml/2006/table">
            <a:tbl>
              <a:tblPr firstRow="1" bandRow="1">
                <a:tableStyleId>{5C22544A-7EE6-4342-B048-85BDC9FD1C3A}</a:tableStyleId>
              </a:tblPr>
              <a:tblGrid>
                <a:gridCol w="637937">
                  <a:extLst>
                    <a:ext uri="{9D8B030D-6E8A-4147-A177-3AD203B41FA5}">
                      <a16:colId xmlns="" xmlns:a16="http://schemas.microsoft.com/office/drawing/2014/main" val="20000"/>
                    </a:ext>
                  </a:extLst>
                </a:gridCol>
                <a:gridCol w="956906">
                  <a:extLst>
                    <a:ext uri="{9D8B030D-6E8A-4147-A177-3AD203B41FA5}">
                      <a16:colId xmlns="" xmlns:a16="http://schemas.microsoft.com/office/drawing/2014/main" val="20001"/>
                    </a:ext>
                  </a:extLst>
                </a:gridCol>
                <a:gridCol w="893112">
                  <a:extLst>
                    <a:ext uri="{9D8B030D-6E8A-4147-A177-3AD203B41FA5}">
                      <a16:colId xmlns="" xmlns:a16="http://schemas.microsoft.com/office/drawing/2014/main" val="20002"/>
                    </a:ext>
                  </a:extLst>
                </a:gridCol>
                <a:gridCol w="1275874">
                  <a:extLst>
                    <a:ext uri="{9D8B030D-6E8A-4147-A177-3AD203B41FA5}">
                      <a16:colId xmlns="" xmlns:a16="http://schemas.microsoft.com/office/drawing/2014/main" val="20003"/>
                    </a:ext>
                  </a:extLst>
                </a:gridCol>
                <a:gridCol w="1636771">
                  <a:extLst>
                    <a:ext uri="{9D8B030D-6E8A-4147-A177-3AD203B41FA5}">
                      <a16:colId xmlns="" xmlns:a16="http://schemas.microsoft.com/office/drawing/2014/main" val="20004"/>
                    </a:ext>
                  </a:extLst>
                </a:gridCol>
              </a:tblGrid>
              <a:tr h="588381">
                <a:tc>
                  <a:txBody>
                    <a:bodyPr/>
                    <a:lstStyle/>
                    <a:p>
                      <a:r>
                        <a:rPr lang="en-US" sz="1600" dirty="0"/>
                        <a:t>A/A</a:t>
                      </a:r>
                    </a:p>
                  </a:txBody>
                  <a:tcPr/>
                </a:tc>
                <a:tc>
                  <a:txBody>
                    <a:bodyPr/>
                    <a:lstStyle/>
                    <a:p>
                      <a:r>
                        <a:rPr lang="en-US" sz="1600" dirty="0"/>
                        <a:t>Carga (kW)</a:t>
                      </a:r>
                    </a:p>
                  </a:txBody>
                  <a:tcPr/>
                </a:tc>
                <a:tc>
                  <a:txBody>
                    <a:bodyPr/>
                    <a:lstStyle/>
                    <a:p>
                      <a:r>
                        <a:rPr lang="en-US" sz="1600" dirty="0"/>
                        <a:t>Tiempo (h)</a:t>
                      </a:r>
                    </a:p>
                  </a:txBody>
                  <a:tcPr/>
                </a:tc>
                <a:tc>
                  <a:txBody>
                    <a:bodyPr/>
                    <a:lstStyle/>
                    <a:p>
                      <a:r>
                        <a:rPr lang="en-US" sz="1600" dirty="0"/>
                        <a:t>Energía</a:t>
                      </a:r>
                      <a:r>
                        <a:rPr lang="en-US" sz="1600" baseline="0" dirty="0"/>
                        <a:t> (kWh)</a:t>
                      </a:r>
                      <a:endParaRPr lang="en-US" sz="1600" dirty="0"/>
                    </a:p>
                  </a:txBody>
                  <a:tcPr/>
                </a:tc>
                <a:tc>
                  <a:txBody>
                    <a:bodyPr/>
                    <a:lstStyle/>
                    <a:p>
                      <a:endParaRPr lang="en-US" sz="1600" dirty="0"/>
                    </a:p>
                  </a:txBody>
                  <a:tcPr/>
                </a:tc>
                <a:extLst>
                  <a:ext uri="{0D108BD9-81ED-4DB2-BD59-A6C34878D82A}">
                    <a16:rowId xmlns="" xmlns:a16="http://schemas.microsoft.com/office/drawing/2014/main" val="10000"/>
                  </a:ext>
                </a:extLst>
              </a:tr>
              <a:tr h="376770">
                <a:tc>
                  <a:txBody>
                    <a:bodyPr/>
                    <a:lstStyle/>
                    <a:p>
                      <a:r>
                        <a:rPr lang="en-US" sz="1600" dirty="0"/>
                        <a:t>1</a:t>
                      </a:r>
                    </a:p>
                  </a:txBody>
                  <a:tcPr/>
                </a:tc>
                <a:tc>
                  <a:txBody>
                    <a:bodyPr/>
                    <a:lstStyle/>
                    <a:p>
                      <a:r>
                        <a:rPr lang="en-US" sz="1600" dirty="0"/>
                        <a:t>1.5</a:t>
                      </a:r>
                    </a:p>
                  </a:txBody>
                  <a:tcPr/>
                </a:tc>
                <a:tc>
                  <a:txBody>
                    <a:bodyPr/>
                    <a:lstStyle/>
                    <a:p>
                      <a:r>
                        <a:rPr lang="en-US" sz="1600" dirty="0"/>
                        <a:t>2.0</a:t>
                      </a:r>
                    </a:p>
                  </a:txBody>
                  <a:tcPr/>
                </a:tc>
                <a:tc>
                  <a:txBody>
                    <a:bodyPr/>
                    <a:lstStyle/>
                    <a:p>
                      <a:r>
                        <a:rPr lang="en-US" sz="1600" dirty="0"/>
                        <a:t>3.0</a:t>
                      </a:r>
                    </a:p>
                  </a:txBody>
                  <a:tcPr/>
                </a:tc>
                <a:tc>
                  <a:txBody>
                    <a:bodyPr/>
                    <a:lstStyle/>
                    <a:p>
                      <a:endParaRPr lang="en-US" sz="1600"/>
                    </a:p>
                  </a:txBody>
                  <a:tcPr/>
                </a:tc>
                <a:extLst>
                  <a:ext uri="{0D108BD9-81ED-4DB2-BD59-A6C34878D82A}">
                    <a16:rowId xmlns="" xmlns:a16="http://schemas.microsoft.com/office/drawing/2014/main" val="10001"/>
                  </a:ext>
                </a:extLst>
              </a:tr>
              <a:tr h="376770">
                <a:tc>
                  <a:txBody>
                    <a:bodyPr/>
                    <a:lstStyle/>
                    <a:p>
                      <a:r>
                        <a:rPr lang="en-US" sz="1600" dirty="0"/>
                        <a:t>2</a:t>
                      </a:r>
                    </a:p>
                  </a:txBody>
                  <a:tcPr/>
                </a:tc>
                <a:tc>
                  <a:txBody>
                    <a:bodyPr/>
                    <a:lstStyle/>
                    <a:p>
                      <a:r>
                        <a:rPr lang="en-US" sz="1600" dirty="0"/>
                        <a:t>0.8</a:t>
                      </a:r>
                    </a:p>
                  </a:txBody>
                  <a:tcPr/>
                </a:tc>
                <a:tc>
                  <a:txBody>
                    <a:bodyPr/>
                    <a:lstStyle/>
                    <a:p>
                      <a:r>
                        <a:rPr lang="en-US" sz="1600" dirty="0"/>
                        <a:t>0.5</a:t>
                      </a:r>
                    </a:p>
                  </a:txBody>
                  <a:tcPr/>
                </a:tc>
                <a:tc>
                  <a:txBody>
                    <a:bodyPr/>
                    <a:lstStyle/>
                    <a:p>
                      <a:r>
                        <a:rPr lang="en-US" sz="1600" dirty="0"/>
                        <a:t>0.4</a:t>
                      </a:r>
                    </a:p>
                  </a:txBody>
                  <a:tcPr/>
                </a:tc>
                <a:tc>
                  <a:txBody>
                    <a:bodyPr/>
                    <a:lstStyle/>
                    <a:p>
                      <a:endParaRPr lang="en-US" sz="1600"/>
                    </a:p>
                  </a:txBody>
                  <a:tcPr/>
                </a:tc>
                <a:extLst>
                  <a:ext uri="{0D108BD9-81ED-4DB2-BD59-A6C34878D82A}">
                    <a16:rowId xmlns="" xmlns:a16="http://schemas.microsoft.com/office/drawing/2014/main" val="10002"/>
                  </a:ext>
                </a:extLst>
              </a:tr>
              <a:tr h="376770">
                <a:tc>
                  <a:txBody>
                    <a:bodyPr/>
                    <a:lstStyle/>
                    <a:p>
                      <a:r>
                        <a:rPr lang="en-US" sz="1600" dirty="0"/>
                        <a:t>3</a:t>
                      </a:r>
                    </a:p>
                  </a:txBody>
                  <a:tcPr/>
                </a:tc>
                <a:tc>
                  <a:txBody>
                    <a:bodyPr/>
                    <a:lstStyle/>
                    <a:p>
                      <a:r>
                        <a:rPr lang="en-US" sz="1600" dirty="0"/>
                        <a:t>1.0</a:t>
                      </a:r>
                    </a:p>
                  </a:txBody>
                  <a:tcPr/>
                </a:tc>
                <a:tc>
                  <a:txBody>
                    <a:bodyPr/>
                    <a:lstStyle/>
                    <a:p>
                      <a:r>
                        <a:rPr lang="en-US" sz="1600" dirty="0"/>
                        <a:t>1.5</a:t>
                      </a:r>
                    </a:p>
                  </a:txBody>
                  <a:tcPr/>
                </a:tc>
                <a:tc>
                  <a:txBody>
                    <a:bodyPr/>
                    <a:lstStyle/>
                    <a:p>
                      <a:r>
                        <a:rPr lang="en-US" sz="1600" dirty="0"/>
                        <a:t>1.5</a:t>
                      </a:r>
                    </a:p>
                  </a:txBody>
                  <a:tcPr/>
                </a:tc>
                <a:tc>
                  <a:txBody>
                    <a:bodyPr/>
                    <a:lstStyle/>
                    <a:p>
                      <a:endParaRPr lang="en-US" sz="1600"/>
                    </a:p>
                  </a:txBody>
                  <a:tcPr/>
                </a:tc>
                <a:extLst>
                  <a:ext uri="{0D108BD9-81ED-4DB2-BD59-A6C34878D82A}">
                    <a16:rowId xmlns="" xmlns:a16="http://schemas.microsoft.com/office/drawing/2014/main" val="10003"/>
                  </a:ext>
                </a:extLst>
              </a:tr>
              <a:tr h="376770">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 xmlns:a16="http://schemas.microsoft.com/office/drawing/2014/main" val="10004"/>
                  </a:ext>
                </a:extLst>
              </a:tr>
              <a:tr h="376770">
                <a:tc>
                  <a:txBody>
                    <a:bodyPr/>
                    <a:lstStyle/>
                    <a:p>
                      <a:r>
                        <a:rPr lang="en-US" sz="1600" dirty="0"/>
                        <a:t>Total</a:t>
                      </a:r>
                    </a:p>
                  </a:txBody>
                  <a:tcPr/>
                </a:tc>
                <a:tc>
                  <a:txBody>
                    <a:bodyPr/>
                    <a:lstStyle/>
                    <a:p>
                      <a:r>
                        <a:rPr lang="en-US" sz="1600" dirty="0"/>
                        <a:t>…… </a:t>
                      </a:r>
                    </a:p>
                  </a:txBody>
                  <a:tcPr/>
                </a:tc>
                <a:tc>
                  <a:txBody>
                    <a:bodyPr/>
                    <a:lstStyle/>
                    <a:p>
                      <a:endParaRPr lang="en-US" sz="1600" dirty="0"/>
                    </a:p>
                  </a:txBody>
                  <a:tcPr/>
                </a:tc>
                <a:tc>
                  <a:txBody>
                    <a:bodyPr/>
                    <a:lstStyle/>
                    <a:p>
                      <a:r>
                        <a:rPr lang="en-US" sz="1600" dirty="0"/>
                        <a:t>…… ..</a:t>
                      </a:r>
                    </a:p>
                  </a:txBody>
                  <a:tcPr/>
                </a:tc>
                <a:tc>
                  <a:txBody>
                    <a:bodyPr/>
                    <a:lstStyle/>
                    <a:p>
                      <a:endParaRPr lang="en-US" sz="16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331452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Objetivos del módulo</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Al final de esta </a:t>
            </a:r>
            <a:r>
              <a:rPr lang="en-US" dirty="0" err="1">
                <a:latin typeface="+mj-lt"/>
                <a:cs typeface="Arial" pitchFamily="34" charset="0"/>
              </a:rPr>
              <a:t>unidad</a:t>
            </a:r>
            <a:r>
              <a:rPr lang="en-US" dirty="0">
                <a:latin typeface="+mj-lt"/>
                <a:cs typeface="Arial" pitchFamily="34" charset="0"/>
              </a:rPr>
              <a:t> </a:t>
            </a:r>
            <a:r>
              <a:rPr lang="en-US" dirty="0" err="1" smtClean="0">
                <a:latin typeface="+mj-lt"/>
                <a:cs typeface="Arial" pitchFamily="34" charset="0"/>
              </a:rPr>
              <a:t>podrás</a:t>
            </a:r>
            <a:r>
              <a:rPr lang="en-US" dirty="0" smtClean="0">
                <a:latin typeface="+mj-lt"/>
                <a:cs typeface="Arial" pitchFamily="34" charset="0"/>
              </a:rPr>
              <a:t>:</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comprender los conceptos básicos de los inversores de batería </a:t>
            </a:r>
          </a:p>
          <a:p>
            <a:pPr lvl="1">
              <a:buFont typeface="+mj-lt"/>
              <a:buAutoNum type="arabicPeriod"/>
            </a:pPr>
            <a:r>
              <a:rPr lang="en-US" b="1" dirty="0"/>
              <a:t>comprender el almacenamiento en sistemas autónomos</a:t>
            </a:r>
          </a:p>
          <a:p>
            <a:pPr lvl="1">
              <a:buFont typeface="+mj-lt"/>
              <a:buAutoNum type="arabicPeriod"/>
            </a:pPr>
            <a:r>
              <a:rPr lang="en-US" b="1" dirty="0"/>
              <a:t>entender el tamaño de la batería en sistemas autónomos</a:t>
            </a:r>
          </a:p>
          <a:p>
            <a:pPr lvl="1">
              <a:buFont typeface="+mj-lt"/>
              <a:buAutoNum type="arabicPeriod"/>
            </a:pPr>
            <a:r>
              <a:rPr lang="en-US" b="1" dirty="0"/>
              <a:t>comprender el dimensionamiento de los paneles fotovoltaicos en sistemas aislados de la red</a:t>
            </a:r>
          </a:p>
          <a:p>
            <a:pPr lvl="1">
              <a:buFont typeface="+mj-lt"/>
              <a:buAutoNum type="arabicPeriod"/>
            </a:pPr>
            <a:r>
              <a:rPr lang="en-US" b="1" dirty="0"/>
              <a:t>ser </a:t>
            </a:r>
            <a:r>
              <a:rPr lang="en-US" b="1" dirty="0" err="1"/>
              <a:t>capaz</a:t>
            </a:r>
            <a:r>
              <a:rPr lang="en-US" b="1" dirty="0"/>
              <a:t> de </a:t>
            </a:r>
            <a:r>
              <a:rPr lang="en-US" b="1" dirty="0" err="1"/>
              <a:t>configurar</a:t>
            </a:r>
            <a:r>
              <a:rPr lang="en-US" b="1" dirty="0"/>
              <a:t> un </a:t>
            </a:r>
            <a:r>
              <a:rPr lang="en-US" b="1" dirty="0" err="1"/>
              <a:t>sistema</a:t>
            </a:r>
            <a:r>
              <a:rPr lang="en-US" b="1" dirty="0"/>
              <a:t> </a:t>
            </a:r>
            <a:r>
              <a:rPr lang="en-US" b="1" dirty="0" err="1"/>
              <a:t>fotovoltaico</a:t>
            </a:r>
            <a:r>
              <a:rPr lang="en-US" b="1" dirty="0"/>
              <a:t> </a:t>
            </a:r>
            <a:r>
              <a:rPr lang="en-US" b="1" dirty="0" err="1"/>
              <a:t>fuera</a:t>
            </a:r>
            <a:r>
              <a:rPr lang="en-US" b="1" dirty="0"/>
              <a:t> de la red</a:t>
            </a:r>
          </a:p>
        </p:txBody>
      </p:sp>
    </p:spTree>
    <p:extLst>
      <p:ext uri="{BB962C8B-B14F-4D97-AF65-F5344CB8AC3E}">
        <p14:creationId xmlns="" xmlns:p14="http://schemas.microsoft.com/office/powerpoint/2010/main" val="422980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para dimensionar el conjunto fotovoltaico en sistemas aislados de la red</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Dimensionamiento del conjunto FV</a:t>
            </a:r>
          </a:p>
        </p:txBody>
      </p:sp>
      <p:sp>
        <p:nvSpPr>
          <p:cNvPr id="2" name="TextBox 1"/>
          <p:cNvSpPr txBox="1"/>
          <p:nvPr/>
        </p:nvSpPr>
        <p:spPr>
          <a:xfrm>
            <a:off x="1187624" y="2996952"/>
            <a:ext cx="669674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Determinar la potencia de cada carga en W o kW</a:t>
            </a:r>
          </a:p>
          <a:p>
            <a:pPr marL="742950" lvl="1" indent="-285750">
              <a:lnSpc>
                <a:spcPct val="150000"/>
              </a:lnSpc>
              <a:buFont typeface="Wingdings" panose="05000000000000000000" pitchFamily="2" charset="2"/>
              <a:buChar char="Ø"/>
            </a:pPr>
            <a:r>
              <a:rPr lang="en-US" dirty="0"/>
              <a:t>Información necesaria para la selección del inversor</a:t>
            </a:r>
          </a:p>
          <a:p>
            <a:pPr marL="742950" lvl="1" indent="-285750">
              <a:lnSpc>
                <a:spcPct val="150000"/>
              </a:lnSpc>
              <a:buFont typeface="Wingdings" panose="05000000000000000000" pitchFamily="2" charset="2"/>
              <a:buChar char="Ø"/>
            </a:pPr>
            <a:r>
              <a:rPr lang="en-US" dirty="0"/>
              <a:t>Información necesaria para el generador de copias de seguridad</a:t>
            </a:r>
          </a:p>
        </p:txBody>
      </p:sp>
    </p:spTree>
    <p:extLst>
      <p:ext uri="{BB962C8B-B14F-4D97-AF65-F5344CB8AC3E}">
        <p14:creationId xmlns="" xmlns:p14="http://schemas.microsoft.com/office/powerpoint/2010/main" val="53531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para dimensionar el conjunto fotovoltaico en sistemas aislados de la red</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Datos útiles: Características eléctricas de los módulos FV</a:t>
            </a:r>
          </a:p>
        </p:txBody>
      </p:sp>
      <p:sp>
        <p:nvSpPr>
          <p:cNvPr id="2" name="TextBox 1"/>
          <p:cNvSpPr txBox="1"/>
          <p:nvPr/>
        </p:nvSpPr>
        <p:spPr>
          <a:xfrm>
            <a:off x="1187624" y="2996952"/>
            <a:ext cx="669674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Tensión máxima de potencia del módulo FV</a:t>
            </a:r>
          </a:p>
          <a:p>
            <a:pPr marL="285750" indent="-285750">
              <a:lnSpc>
                <a:spcPct val="150000"/>
              </a:lnSpc>
              <a:buFont typeface="Wingdings" panose="05000000000000000000" pitchFamily="2" charset="2"/>
              <a:buChar char="Ø"/>
            </a:pPr>
            <a:r>
              <a:rPr lang="en-US" dirty="0"/>
              <a:t>Corriente de potencia máxima del módulo FV</a:t>
            </a:r>
          </a:p>
          <a:p>
            <a:pPr marL="285750" indent="-285750">
              <a:lnSpc>
                <a:spcPct val="150000"/>
              </a:lnSpc>
              <a:buFont typeface="Wingdings" panose="05000000000000000000" pitchFamily="2" charset="2"/>
              <a:buChar char="Ø"/>
            </a:pPr>
            <a:r>
              <a:rPr lang="en-US" dirty="0"/>
              <a:t>Potencia máxima del módulo FV Tensión en circuito abierto</a:t>
            </a:r>
          </a:p>
          <a:p>
            <a:pPr marL="285750" indent="-285750">
              <a:lnSpc>
                <a:spcPct val="150000"/>
              </a:lnSpc>
              <a:buFont typeface="Wingdings" panose="05000000000000000000" pitchFamily="2" charset="2"/>
              <a:buChar char="Ø"/>
            </a:pPr>
            <a:r>
              <a:rPr lang="en-US" dirty="0"/>
              <a:t>Corriente máxima de cortocircuito del módulo FV</a:t>
            </a:r>
          </a:p>
        </p:txBody>
      </p:sp>
      <p:sp>
        <p:nvSpPr>
          <p:cNvPr id="6" name="TextBox 5"/>
          <p:cNvSpPr txBox="1"/>
          <p:nvPr/>
        </p:nvSpPr>
        <p:spPr>
          <a:xfrm>
            <a:off x="1907704" y="4958010"/>
            <a:ext cx="5184576"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Determinar el número de módulos en serie y en paralelo</a:t>
            </a:r>
          </a:p>
          <a:p>
            <a:pPr marL="285750" indent="-285750">
              <a:lnSpc>
                <a:spcPct val="150000"/>
              </a:lnSpc>
              <a:buFont typeface="Wingdings" panose="05000000000000000000" pitchFamily="2" charset="2"/>
              <a:buChar char="Ø"/>
            </a:pPr>
            <a:r>
              <a:rPr lang="en-US" dirty="0"/>
              <a:t>Determinar la sección transversal de los cables </a:t>
            </a:r>
          </a:p>
        </p:txBody>
      </p:sp>
    </p:spTree>
    <p:extLst>
      <p:ext uri="{BB962C8B-B14F-4D97-AF65-F5344CB8AC3E}">
        <p14:creationId xmlns="" xmlns:p14="http://schemas.microsoft.com/office/powerpoint/2010/main" val="199525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para dimensionar el conjunto fotovoltaico en sistemas aislados de la red</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Datos útiles: Dimensiones geométricas de los módulos FV</a:t>
            </a:r>
          </a:p>
        </p:txBody>
      </p:sp>
      <p:sp>
        <p:nvSpPr>
          <p:cNvPr id="2" name="TextBox 1"/>
          <p:cNvSpPr txBox="1"/>
          <p:nvPr/>
        </p:nvSpPr>
        <p:spPr>
          <a:xfrm>
            <a:off x="1187624" y="3212976"/>
            <a:ext cx="66967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Longitud del módulo FV (dimensiones externas)</a:t>
            </a:r>
          </a:p>
          <a:p>
            <a:pPr marL="285750" indent="-285750">
              <a:lnSpc>
                <a:spcPct val="150000"/>
              </a:lnSpc>
              <a:buFont typeface="Wingdings" panose="05000000000000000000" pitchFamily="2" charset="2"/>
              <a:buChar char="Ø"/>
            </a:pPr>
            <a:r>
              <a:rPr lang="en-US" dirty="0"/>
              <a:t>Módulo FV Ancho (dimensiones externas)</a:t>
            </a:r>
          </a:p>
        </p:txBody>
      </p:sp>
      <p:sp>
        <p:nvSpPr>
          <p:cNvPr id="6" name="TextBox 5"/>
          <p:cNvSpPr txBox="1"/>
          <p:nvPr/>
        </p:nvSpPr>
        <p:spPr>
          <a:xfrm>
            <a:off x="1619672" y="4559062"/>
            <a:ext cx="5832648"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Determinar cómo se montarán los módulos</a:t>
            </a:r>
          </a:p>
          <a:p>
            <a:pPr marL="285750" indent="-285750">
              <a:lnSpc>
                <a:spcPct val="150000"/>
              </a:lnSpc>
              <a:buFont typeface="Wingdings" panose="05000000000000000000" pitchFamily="2" charset="2"/>
              <a:buChar char="Ø"/>
            </a:pPr>
            <a:r>
              <a:rPr lang="en-US" dirty="0"/>
              <a:t>Determinar si los módulos se colocarán en posición vertical u horizontal </a:t>
            </a:r>
          </a:p>
        </p:txBody>
      </p:sp>
    </p:spTree>
    <p:extLst>
      <p:ext uri="{BB962C8B-B14F-4D97-AF65-F5344CB8AC3E}">
        <p14:creationId xmlns="" xmlns:p14="http://schemas.microsoft.com/office/powerpoint/2010/main" val="89469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a:t> Configurar </a:t>
            </a:r>
            <a:r>
              <a:rPr lang="en-US" dirty="0"/>
              <a:t>un sistema autónomo</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Sistemas fotovoltaicos autónomos o aislados</a:t>
            </a:r>
          </a:p>
        </p:txBody>
      </p:sp>
      <p:sp>
        <p:nvSpPr>
          <p:cNvPr id="2" name="TextBox 1"/>
          <p:cNvSpPr txBox="1"/>
          <p:nvPr/>
        </p:nvSpPr>
        <p:spPr>
          <a:xfrm>
            <a:off x="1187624" y="3212976"/>
            <a:ext cx="669674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Configurar inversor</a:t>
            </a:r>
          </a:p>
          <a:p>
            <a:pPr marL="285750" indent="-285750">
              <a:lnSpc>
                <a:spcPct val="150000"/>
              </a:lnSpc>
              <a:buFont typeface="Wingdings" panose="05000000000000000000" pitchFamily="2" charset="2"/>
              <a:buChar char="Ø"/>
            </a:pPr>
            <a:r>
              <a:rPr lang="en-US" dirty="0"/>
              <a:t>Configurar el regulador de carga</a:t>
            </a:r>
          </a:p>
          <a:p>
            <a:pPr marL="285750" indent="-285750">
              <a:lnSpc>
                <a:spcPct val="150000"/>
              </a:lnSpc>
              <a:buFont typeface="Wingdings" panose="05000000000000000000" pitchFamily="2" charset="2"/>
              <a:buChar char="Ø"/>
            </a:pPr>
            <a:endParaRPr lang="en-US" dirty="0"/>
          </a:p>
        </p:txBody>
      </p:sp>
    </p:spTree>
    <p:extLst>
      <p:ext uri="{BB962C8B-B14F-4D97-AF65-F5344CB8AC3E}">
        <p14:creationId xmlns="" xmlns:p14="http://schemas.microsoft.com/office/powerpoint/2010/main" val="66060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Sistemas aislados sin almacenamiento</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Sistemas fotovoltaicos autónomos o aislados</a:t>
            </a:r>
          </a:p>
        </p:txBody>
      </p:sp>
      <p:sp>
        <p:nvSpPr>
          <p:cNvPr id="2" name="TextBox 1"/>
          <p:cNvSpPr txBox="1"/>
          <p:nvPr/>
        </p:nvSpPr>
        <p:spPr>
          <a:xfrm>
            <a:off x="1187624" y="3212976"/>
            <a:ext cx="6696744"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La producción de energía NO es estable</a:t>
            </a:r>
          </a:p>
          <a:p>
            <a:pPr marL="285750" indent="-285750">
              <a:lnSpc>
                <a:spcPct val="150000"/>
              </a:lnSpc>
              <a:buFont typeface="Wingdings" panose="05000000000000000000" pitchFamily="2" charset="2"/>
              <a:buChar char="Ø"/>
            </a:pPr>
            <a:r>
              <a:rPr lang="en-US" dirty="0"/>
              <a:t>El suministro de energía depende de las condiciones meteorológicas</a:t>
            </a:r>
          </a:p>
          <a:p>
            <a:pPr marL="285750" indent="-285750">
              <a:lnSpc>
                <a:spcPct val="150000"/>
              </a:lnSpc>
              <a:buFont typeface="Wingdings" panose="05000000000000000000" pitchFamily="2" charset="2"/>
              <a:buChar char="Ø"/>
            </a:pPr>
            <a:r>
              <a:rPr lang="en-US" dirty="0"/>
              <a:t>Uso principal en sistemas de bombeo de agua </a:t>
            </a:r>
          </a:p>
          <a:p>
            <a:pPr marL="742950" lvl="1" indent="-285750">
              <a:lnSpc>
                <a:spcPct val="150000"/>
              </a:lnSpc>
              <a:buFont typeface="Wingdings" panose="05000000000000000000" pitchFamily="2" charset="2"/>
              <a:buChar char="Ø"/>
            </a:pPr>
            <a:r>
              <a:rPr lang="en-US" dirty="0"/>
              <a:t>sin necesidad de tiempo crítico</a:t>
            </a:r>
          </a:p>
          <a:p>
            <a:pPr marL="742950" lvl="1" indent="-285750">
              <a:lnSpc>
                <a:spcPct val="150000"/>
              </a:lnSpc>
              <a:buFont typeface="Wingdings" panose="05000000000000000000" pitchFamily="2" charset="2"/>
              <a:buChar char="Ø"/>
            </a:pPr>
            <a:r>
              <a:rPr lang="en-US" dirty="0"/>
              <a:t>Ventiladores de ventilación</a:t>
            </a:r>
          </a:p>
          <a:p>
            <a:pPr marL="742950" lvl="1" indent="-285750">
              <a:lnSpc>
                <a:spcPct val="150000"/>
              </a:lnSpc>
              <a:buFont typeface="Wingdings" panose="05000000000000000000" pitchFamily="2" charset="2"/>
              <a:buChar char="Ø"/>
            </a:pPr>
            <a:r>
              <a:rPr lang="en-US" dirty="0"/>
              <a:t>Bombas pequeñas en </a:t>
            </a:r>
            <a:r>
              <a:rPr lang="en-US"/>
              <a:t>instalaciones</a:t>
            </a:r>
            <a:r>
              <a:rPr lang="en-US" dirty="0"/>
              <a:t> solares </a:t>
            </a:r>
            <a:r>
              <a:rPr lang="en-US"/>
              <a:t>térmicas</a:t>
            </a:r>
            <a:endParaRPr lang="en-US" dirty="0"/>
          </a:p>
          <a:p>
            <a:pPr marL="742950" lvl="1" indent="-285750">
              <a:lnSpc>
                <a:spcPct val="150000"/>
              </a:lnSpc>
              <a:buFont typeface="Wingdings" panose="05000000000000000000" pitchFamily="2" charset="2"/>
              <a:buChar char="Ø"/>
            </a:pPr>
            <a:endParaRPr lang="en-US" dirty="0"/>
          </a:p>
        </p:txBody>
      </p:sp>
    </p:spTree>
    <p:extLst>
      <p:ext uri="{BB962C8B-B14F-4D97-AF65-F5344CB8AC3E}">
        <p14:creationId xmlns="" xmlns:p14="http://schemas.microsoft.com/office/powerpoint/2010/main" val="402779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Sistemas aislados sin almacenamiento</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Sistemas fotovoltaicos autónomos o aislados</a:t>
            </a: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63888" y="3140968"/>
            <a:ext cx="5370634" cy="2905425"/>
          </a:xfrm>
          <a:prstGeom prst="rect">
            <a:avLst/>
          </a:prstGeom>
        </p:spPr>
      </p:pic>
      <p:sp>
        <p:nvSpPr>
          <p:cNvPr id="9" name="TextBox 8"/>
          <p:cNvSpPr txBox="1"/>
          <p:nvPr/>
        </p:nvSpPr>
        <p:spPr>
          <a:xfrm>
            <a:off x="278378" y="3068960"/>
            <a:ext cx="3960440"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Uso principal en sistemas de bombeo de agua </a:t>
            </a:r>
          </a:p>
          <a:p>
            <a:pPr marL="742950" lvl="1" indent="-285750">
              <a:lnSpc>
                <a:spcPct val="150000"/>
              </a:lnSpc>
              <a:buFont typeface="Wingdings" panose="05000000000000000000" pitchFamily="2" charset="2"/>
              <a:buChar char="Ø"/>
            </a:pPr>
            <a:r>
              <a:rPr lang="en-US" dirty="0"/>
              <a:t>sin necesidad de tiempo crítico</a:t>
            </a:r>
          </a:p>
          <a:p>
            <a:pPr marL="285750" indent="-285750">
              <a:lnSpc>
                <a:spcPct val="150000"/>
              </a:lnSpc>
              <a:buFont typeface="Wingdings" panose="05000000000000000000" pitchFamily="2" charset="2"/>
              <a:buChar char="Ø"/>
            </a:pPr>
            <a:r>
              <a:rPr lang="en-US" dirty="0"/>
              <a:t>Diversión de ventilación</a:t>
            </a:r>
          </a:p>
          <a:p>
            <a:pPr marL="285750" indent="-285750">
              <a:lnSpc>
                <a:spcPct val="150000"/>
              </a:lnSpc>
              <a:buFont typeface="Wingdings" panose="05000000000000000000" pitchFamily="2" charset="2"/>
              <a:buChar char="Ø"/>
            </a:pPr>
            <a:r>
              <a:rPr lang="en-US" dirty="0"/>
              <a:t>Bombas pequeñas en </a:t>
            </a:r>
            <a:r>
              <a:rPr lang="en-US"/>
              <a:t>instalaciones</a:t>
            </a:r>
            <a:r>
              <a:rPr lang="en-US" dirty="0"/>
              <a:t> solares </a:t>
            </a:r>
            <a:r>
              <a:rPr lang="en-US"/>
              <a:t>térmicas</a:t>
            </a:r>
            <a:endParaRPr lang="en-US" dirty="0"/>
          </a:p>
        </p:txBody>
      </p:sp>
    </p:spTree>
    <p:extLst>
      <p:ext uri="{BB962C8B-B14F-4D97-AF65-F5344CB8AC3E}">
        <p14:creationId xmlns="" xmlns:p14="http://schemas.microsoft.com/office/powerpoint/2010/main" val="244658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Objetivos del módulo</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Ya ha completado el módulo 2.2 "Comprender las instalaciones fotovoltaicas sin conexión a la red con o sin acumulador" y </a:t>
            </a:r>
            <a:r>
              <a:rPr lang="en-US" dirty="0" err="1" smtClean="0">
                <a:latin typeface="+mj-lt"/>
                <a:cs typeface="Arial" pitchFamily="34" charset="0"/>
              </a:rPr>
              <a:t>puede</a:t>
            </a:r>
            <a:r>
              <a:rPr lang="en-US" dirty="0" smtClean="0">
                <a:latin typeface="+mj-lt"/>
                <a:cs typeface="Arial" pitchFamily="34" charset="0"/>
              </a:rPr>
              <a:t>:</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comprender los conceptos básicos de los inversores de batería </a:t>
            </a:r>
          </a:p>
          <a:p>
            <a:pPr lvl="1">
              <a:buFont typeface="+mj-lt"/>
              <a:buAutoNum type="arabicPeriod"/>
            </a:pPr>
            <a:r>
              <a:rPr lang="en-US" b="1" dirty="0"/>
              <a:t>comprender el almacenamiento en sistemas autónomos</a:t>
            </a:r>
          </a:p>
          <a:p>
            <a:pPr lvl="1">
              <a:buFont typeface="+mj-lt"/>
              <a:buAutoNum type="arabicPeriod"/>
            </a:pPr>
            <a:r>
              <a:rPr lang="en-US" b="1" dirty="0"/>
              <a:t>entender el tamaño de la batería en sistemas autónomos</a:t>
            </a:r>
          </a:p>
          <a:p>
            <a:pPr lvl="1">
              <a:buFont typeface="+mj-lt"/>
              <a:buAutoNum type="arabicPeriod"/>
            </a:pPr>
            <a:r>
              <a:rPr lang="en-US" b="1" dirty="0"/>
              <a:t>comprender el dimensionamiento de los paneles fotovoltaicos en sistemas aislados de la red</a:t>
            </a:r>
          </a:p>
          <a:p>
            <a:pPr lvl="1">
              <a:buFont typeface="+mj-lt"/>
              <a:buAutoNum type="arabicPeriod"/>
            </a:pPr>
            <a:r>
              <a:rPr lang="en-US" b="1" dirty="0"/>
              <a:t>ser capaz de configurar un sistema fotovoltaico fuera de la red </a:t>
            </a:r>
          </a:p>
        </p:txBody>
      </p:sp>
    </p:spTree>
    <p:extLst>
      <p:ext uri="{BB962C8B-B14F-4D97-AF65-F5344CB8AC3E}">
        <p14:creationId xmlns="" xmlns:p14="http://schemas.microsoft.com/office/powerpoint/2010/main" val="561988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63888" y="1988840"/>
            <a:ext cx="5472608" cy="1470025"/>
          </a:xfrm>
        </p:spPr>
        <p:txBody>
          <a:bodyPr/>
          <a:lstStyle/>
          <a:p>
            <a:r>
              <a:rPr lang="en-US" dirty="0"/>
              <a:t>Gracias por su atención</a:t>
            </a:r>
            <a:endParaRPr lang="el-GR" dirty="0"/>
          </a:p>
        </p:txBody>
      </p:sp>
    </p:spTree>
    <p:extLst>
      <p:ext uri="{BB962C8B-B14F-4D97-AF65-F5344CB8AC3E}">
        <p14:creationId xmlns="" xmlns:p14="http://schemas.microsoft.com/office/powerpoint/2010/main" val="1292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pic>
        <p:nvPicPr>
          <p:cNvPr id="48134" name="Picture 6" descr="http://www.cubis.gr/wp-content/uploads/2015/11/100W-off-Grid-Solar-Electric-System-Complete-Kit.jpg"/>
          <p:cNvPicPr>
            <a:picLocks noChangeAspect="1" noChangeArrowheads="1"/>
          </p:cNvPicPr>
          <p:nvPr/>
        </p:nvPicPr>
        <p:blipFill>
          <a:blip r:embed="rId3" cstate="print"/>
          <a:srcRect/>
          <a:stretch>
            <a:fillRect/>
          </a:stretch>
        </p:blipFill>
        <p:spPr bwMode="auto">
          <a:xfrm>
            <a:off x="1595470" y="1428736"/>
            <a:ext cx="6476992" cy="4857744"/>
          </a:xfrm>
          <a:prstGeom prst="rect">
            <a:avLst/>
          </a:prstGeom>
          <a:noFill/>
        </p:spPr>
      </p:pic>
    </p:spTree>
    <p:extLst>
      <p:ext uri="{BB962C8B-B14F-4D97-AF65-F5344CB8AC3E}">
        <p14:creationId xmlns="" xmlns:p14="http://schemas.microsoft.com/office/powerpoint/2010/main" val="328475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de los inversores de batería y sus funciones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Inversores de batería</a:t>
            </a:r>
          </a:p>
        </p:txBody>
      </p:sp>
      <p:sp>
        <p:nvSpPr>
          <p:cNvPr id="2" name="TextBox 1"/>
          <p:cNvSpPr txBox="1"/>
          <p:nvPr/>
        </p:nvSpPr>
        <p:spPr>
          <a:xfrm>
            <a:off x="1187624" y="3212976"/>
            <a:ext cx="66967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Disponible para tensiones de entrada de 12, 24, 48 Voltios</a:t>
            </a:r>
          </a:p>
          <a:p>
            <a:pPr marL="285750" indent="-285750">
              <a:lnSpc>
                <a:spcPct val="150000"/>
              </a:lnSpc>
              <a:buFont typeface="Wingdings" panose="05000000000000000000" pitchFamily="2" charset="2"/>
              <a:buChar char="Ø"/>
            </a:pPr>
            <a:r>
              <a:rPr lang="en-US" dirty="0"/>
              <a:t>Poder: Amplia gama de requisitos de potencia de salida</a:t>
            </a:r>
          </a:p>
        </p:txBody>
      </p:sp>
      <p:pic>
        <p:nvPicPr>
          <p:cNvPr id="9" name="Picture 8" descr="fig35_inverter_offgrid0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4581128"/>
            <a:ext cx="2958400" cy="179883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7" descr="fig35_inverter_offgrid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32240" y="1988840"/>
            <a:ext cx="1284228" cy="1843367"/>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29940" y="4070340"/>
            <a:ext cx="1212711" cy="1212711"/>
          </a:xfrm>
          <a:prstGeom prst="rect">
            <a:avLst/>
          </a:prstGeom>
        </p:spPr>
      </p:pic>
    </p:spTree>
    <p:extLst>
      <p:ext uri="{BB962C8B-B14F-4D97-AF65-F5344CB8AC3E}">
        <p14:creationId xmlns="" xmlns:p14="http://schemas.microsoft.com/office/powerpoint/2010/main" val="328475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fig35_inverter_offgrid0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14942" y="4071942"/>
            <a:ext cx="2958400" cy="179883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7" descr="fig35_inverter_offgrid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32240" y="1988840"/>
            <a:ext cx="1284228" cy="184336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73801" y="2571744"/>
            <a:ext cx="1212711" cy="1212711"/>
          </a:xfrm>
          <a:prstGeom prst="rect">
            <a:avLst/>
          </a:prstGeom>
        </p:spPr>
      </p:pic>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de los inversores de batería y sus funciones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Inversores de batería</a:t>
            </a:r>
          </a:p>
        </p:txBody>
      </p:sp>
      <p:sp>
        <p:nvSpPr>
          <p:cNvPr id="2" name="TextBox 1"/>
          <p:cNvSpPr txBox="1"/>
          <p:nvPr/>
        </p:nvSpPr>
        <p:spPr>
          <a:xfrm>
            <a:off x="1079612" y="3044345"/>
            <a:ext cx="4212468"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Voltaje de entrada de CA</a:t>
            </a:r>
          </a:p>
          <a:p>
            <a:pPr marL="285750" indent="-285750">
              <a:lnSpc>
                <a:spcPct val="150000"/>
              </a:lnSpc>
              <a:buFont typeface="Wingdings" panose="05000000000000000000" pitchFamily="2" charset="2"/>
              <a:buChar char="Ø"/>
            </a:pPr>
            <a:r>
              <a:rPr lang="en-US" dirty="0"/>
              <a:t>Tensión de onda sinusoidal real</a:t>
            </a:r>
          </a:p>
          <a:p>
            <a:pPr marL="285750" indent="-285750">
              <a:lnSpc>
                <a:spcPct val="150000"/>
              </a:lnSpc>
              <a:buFont typeface="Wingdings" panose="05000000000000000000" pitchFamily="2" charset="2"/>
              <a:buChar char="Ø"/>
            </a:pPr>
            <a:r>
              <a:rPr lang="en-US" dirty="0"/>
              <a:t>Protección de la batería</a:t>
            </a:r>
          </a:p>
          <a:p>
            <a:pPr marL="285750" indent="-285750">
              <a:lnSpc>
                <a:spcPct val="150000"/>
              </a:lnSpc>
              <a:buFont typeface="Wingdings" panose="05000000000000000000" pitchFamily="2" charset="2"/>
              <a:buChar char="Ø"/>
            </a:pPr>
            <a:r>
              <a:rPr lang="en-US" dirty="0"/>
              <a:t>Capacidad de sobrecarga</a:t>
            </a:r>
          </a:p>
          <a:p>
            <a:pPr marL="285750" indent="-285750">
              <a:lnSpc>
                <a:spcPct val="150000"/>
              </a:lnSpc>
              <a:buFont typeface="Wingdings" panose="05000000000000000000" pitchFamily="2" charset="2"/>
              <a:buChar char="Ø"/>
            </a:pPr>
            <a:r>
              <a:rPr lang="en-US" dirty="0"/>
              <a:t>Protección contra inversión de polaridad</a:t>
            </a:r>
          </a:p>
          <a:p>
            <a:pPr marL="285750" indent="-285750">
              <a:lnSpc>
                <a:spcPct val="150000"/>
              </a:lnSpc>
              <a:buFont typeface="Wingdings" panose="05000000000000000000" pitchFamily="2" charset="2"/>
              <a:buChar char="Ø"/>
            </a:pPr>
            <a:endParaRPr lang="en-US" dirty="0"/>
          </a:p>
        </p:txBody>
      </p:sp>
    </p:spTree>
    <p:extLst>
      <p:ext uri="{BB962C8B-B14F-4D97-AF65-F5344CB8AC3E}">
        <p14:creationId xmlns="" xmlns:p14="http://schemas.microsoft.com/office/powerpoint/2010/main" val="161653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35_inverter_offgrid0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57818" y="4071942"/>
            <a:ext cx="2958400" cy="179883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7" descr="fig35_inverter_offgrid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32240" y="1988840"/>
            <a:ext cx="1284228" cy="1843367"/>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14942" y="2571744"/>
            <a:ext cx="1212711" cy="1212711"/>
          </a:xfrm>
          <a:prstGeom prst="rect">
            <a:avLst/>
          </a:prstGeom>
        </p:spPr>
      </p:pic>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Conceptos básicos de los inversores de batería y sus funciones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Inversores de batería</a:t>
            </a:r>
          </a:p>
        </p:txBody>
      </p:sp>
      <p:sp>
        <p:nvSpPr>
          <p:cNvPr id="2" name="TextBox 1"/>
          <p:cNvSpPr txBox="1"/>
          <p:nvPr/>
        </p:nvSpPr>
        <p:spPr>
          <a:xfrm>
            <a:off x="1079612" y="3044345"/>
            <a:ext cx="4212468"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También se puede utilizar como cargador de baterías</a:t>
            </a:r>
          </a:p>
          <a:p>
            <a:pPr marL="742950" lvl="1" indent="-285750">
              <a:lnSpc>
                <a:spcPct val="150000"/>
              </a:lnSpc>
              <a:buFont typeface="Wingdings" panose="05000000000000000000" pitchFamily="2" charset="2"/>
              <a:buChar char="Ø"/>
            </a:pPr>
            <a:r>
              <a:rPr lang="en-US" dirty="0"/>
              <a:t>Entrada de la rejilla</a:t>
            </a:r>
          </a:p>
          <a:p>
            <a:pPr marL="742950" lvl="1" indent="-285750">
              <a:lnSpc>
                <a:spcPct val="150000"/>
              </a:lnSpc>
              <a:buFont typeface="Wingdings" panose="05000000000000000000" pitchFamily="2" charset="2"/>
              <a:buChar char="Ø"/>
            </a:pPr>
            <a:r>
              <a:rPr lang="en-US" dirty="0"/>
              <a:t>Entrada desde el generador</a:t>
            </a:r>
          </a:p>
          <a:p>
            <a:pPr marL="285750" indent="-285750">
              <a:lnSpc>
                <a:spcPct val="150000"/>
              </a:lnSpc>
              <a:buFont typeface="Wingdings" panose="05000000000000000000" pitchFamily="2" charset="2"/>
              <a:buChar char="Ø"/>
            </a:pPr>
            <a:r>
              <a:rPr lang="en-US" dirty="0"/>
              <a:t>Puede producir mucha más energía durante un intervalo de tiempo corto. Característica útil en caso de bombas, frigoríficos, etc.</a:t>
            </a:r>
          </a:p>
          <a:p>
            <a:pPr marL="285750" indent="-285750">
              <a:lnSpc>
                <a:spcPct val="150000"/>
              </a:lnSpc>
              <a:buFont typeface="Wingdings" panose="05000000000000000000" pitchFamily="2" charset="2"/>
              <a:buChar char="Ø"/>
            </a:pPr>
            <a:endParaRPr lang="en-US" dirty="0"/>
          </a:p>
        </p:txBody>
      </p:sp>
    </p:spTree>
    <p:extLst>
      <p:ext uri="{BB962C8B-B14F-4D97-AF65-F5344CB8AC3E}">
        <p14:creationId xmlns="" xmlns:p14="http://schemas.microsoft.com/office/powerpoint/2010/main" val="39480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142976" y="1643050"/>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Almacenamiento de baterías. Tipos de Baterías </a:t>
            </a:r>
          </a:p>
        </p:txBody>
      </p:sp>
      <p:sp>
        <p:nvSpPr>
          <p:cNvPr id="2" name="TextBox 1"/>
          <p:cNvSpPr txBox="1"/>
          <p:nvPr/>
        </p:nvSpPr>
        <p:spPr>
          <a:xfrm>
            <a:off x="611560" y="2852936"/>
            <a:ext cx="6696744"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Ácido de plomo</a:t>
            </a:r>
          </a:p>
          <a:p>
            <a:pPr marL="742950" lvl="1" indent="-285750">
              <a:lnSpc>
                <a:spcPct val="150000"/>
              </a:lnSpc>
              <a:buFont typeface="Wingdings" panose="05000000000000000000" pitchFamily="2" charset="2"/>
              <a:buChar char="Ø"/>
            </a:pPr>
            <a:r>
              <a:rPr lang="en-US" dirty="0"/>
              <a:t>Más barato</a:t>
            </a:r>
          </a:p>
          <a:p>
            <a:pPr marL="742950" lvl="1" indent="-285750">
              <a:lnSpc>
                <a:spcPct val="150000"/>
              </a:lnSpc>
              <a:buFont typeface="Wingdings" panose="05000000000000000000" pitchFamily="2" charset="2"/>
              <a:buChar char="Ø"/>
            </a:pPr>
            <a:r>
              <a:rPr lang="en-US" dirty="0"/>
              <a:t>Puede acomodar un gran espacio de almacenamiento</a:t>
            </a:r>
          </a:p>
          <a:p>
            <a:pPr marL="742950" lvl="1" indent="-285750">
              <a:lnSpc>
                <a:spcPct val="150000"/>
              </a:lnSpc>
              <a:buFont typeface="Wingdings" panose="05000000000000000000" pitchFamily="2" charset="2"/>
              <a:buChar char="Ø"/>
            </a:pPr>
            <a:r>
              <a:rPr lang="en-US" dirty="0"/>
              <a:t>Pesado</a:t>
            </a:r>
          </a:p>
          <a:p>
            <a:pPr marL="285750" indent="-285750">
              <a:lnSpc>
                <a:spcPct val="150000"/>
              </a:lnSpc>
              <a:buFont typeface="Wingdings" panose="05000000000000000000" pitchFamily="2" charset="2"/>
              <a:buChar char="Ø"/>
            </a:pPr>
            <a:r>
              <a:rPr lang="en-US" dirty="0"/>
              <a:t>Ion de litio</a:t>
            </a:r>
          </a:p>
          <a:p>
            <a:pPr marL="742950" lvl="1" indent="-285750">
              <a:lnSpc>
                <a:spcPct val="150000"/>
              </a:lnSpc>
              <a:buFont typeface="Wingdings" panose="05000000000000000000" pitchFamily="2" charset="2"/>
              <a:buChar char="Ø"/>
            </a:pPr>
            <a:r>
              <a:rPr lang="en-US" dirty="0"/>
              <a:t>Actualmente más caro</a:t>
            </a:r>
          </a:p>
          <a:p>
            <a:pPr marL="742950" lvl="1" indent="-285750">
              <a:lnSpc>
                <a:spcPct val="150000"/>
              </a:lnSpc>
              <a:buFont typeface="Wingdings" panose="05000000000000000000" pitchFamily="2" charset="2"/>
              <a:buChar char="Ø"/>
            </a:pPr>
            <a:r>
              <a:rPr lang="en-US" dirty="0"/>
              <a:t>Mayor vida útil</a:t>
            </a:r>
          </a:p>
          <a:p>
            <a:pPr marL="742950" lvl="1" indent="-285750">
              <a:lnSpc>
                <a:spcPct val="150000"/>
              </a:lnSpc>
              <a:buFont typeface="Wingdings" panose="05000000000000000000" pitchFamily="2" charset="2"/>
              <a:buChar char="Ø"/>
            </a:pPr>
            <a:r>
              <a:rPr lang="en-US" dirty="0"/>
              <a:t>Más eficiente</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56176" y="1916832"/>
            <a:ext cx="2916324" cy="1944216"/>
          </a:xfrm>
          <a:prstGeom prst="rect">
            <a:avLst/>
          </a:prstGeom>
        </p:spPr>
      </p:pic>
    </p:spTree>
    <p:extLst>
      <p:ext uri="{BB962C8B-B14F-4D97-AF65-F5344CB8AC3E}">
        <p14:creationId xmlns="" xmlns:p14="http://schemas.microsoft.com/office/powerpoint/2010/main" val="6998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Almacenamiento de baterías. Características básicas</a:t>
            </a:r>
          </a:p>
        </p:txBody>
      </p:sp>
      <p:sp>
        <p:nvSpPr>
          <p:cNvPr id="2" name="TextBox 1"/>
          <p:cNvSpPr txBox="1"/>
          <p:nvPr/>
        </p:nvSpPr>
        <p:spPr>
          <a:xfrm>
            <a:off x="1187624" y="3212976"/>
            <a:ext cx="669674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Capacidad en Ah y kWh</a:t>
            </a:r>
          </a:p>
          <a:p>
            <a:pPr marL="285750" indent="-285750">
              <a:lnSpc>
                <a:spcPct val="150000"/>
              </a:lnSpc>
              <a:buFont typeface="Wingdings" panose="05000000000000000000" pitchFamily="2" charset="2"/>
              <a:buChar char="Ø"/>
            </a:pPr>
            <a:r>
              <a:rPr lang="en-US" dirty="0"/>
              <a:t>Profundidad de descarga</a:t>
            </a:r>
          </a:p>
          <a:p>
            <a:pPr marL="285750" indent="-285750">
              <a:lnSpc>
                <a:spcPct val="150000"/>
              </a:lnSpc>
              <a:buFont typeface="Wingdings" panose="05000000000000000000" pitchFamily="2" charset="2"/>
              <a:buChar char="Ø"/>
            </a:pPr>
            <a:r>
              <a:rPr lang="en-US" dirty="0"/>
              <a:t>Eficiencia</a:t>
            </a:r>
          </a:p>
          <a:p>
            <a:pPr marL="285750" indent="-285750">
              <a:lnSpc>
                <a:spcPct val="150000"/>
              </a:lnSpc>
              <a:buFont typeface="Wingdings" panose="05000000000000000000" pitchFamily="2" charset="2"/>
              <a:buChar char="Ø"/>
            </a:pPr>
            <a:r>
              <a:rPr lang="en-US" dirty="0"/>
              <a:t>Vida útil y garantía </a:t>
            </a:r>
          </a:p>
        </p:txBody>
      </p:sp>
      <p:sp>
        <p:nvSpPr>
          <p:cNvPr id="6" name="Rectangle 5"/>
          <p:cNvSpPr/>
          <p:nvPr/>
        </p:nvSpPr>
        <p:spPr>
          <a:xfrm>
            <a:off x="721458" y="5322765"/>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 xmlns:p14="http://schemas.microsoft.com/office/powerpoint/2010/main" val="143862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Sistemas fotovoltaicos</a:t>
            </a:r>
            <a:br>
              <a:rPr lang="en-US" dirty="0"/>
            </a:br>
            <a:r>
              <a:rPr lang="en-US" dirty="0"/>
              <a:t>Comprender los sistemas fotovoltaicos sin conexión a la red con o sin almacenamiento de baterías</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Configuraciones básicas de almacenamiento en sistemas autónomos</a:t>
            </a:r>
          </a:p>
        </p:txBody>
      </p:sp>
      <p:sp>
        <p:nvSpPr>
          <p:cNvPr id="5" name="TextBox 4"/>
          <p:cNvSpPr txBox="1"/>
          <p:nvPr/>
        </p:nvSpPr>
        <p:spPr>
          <a:xfrm>
            <a:off x="755576" y="2420888"/>
            <a:ext cx="5328592" cy="646331"/>
          </a:xfrm>
          <a:prstGeom prst="rect">
            <a:avLst/>
          </a:prstGeom>
          <a:noFill/>
        </p:spPr>
        <p:txBody>
          <a:bodyPr wrap="square" rtlCol="0">
            <a:spAutoFit/>
          </a:bodyPr>
          <a:lstStyle/>
          <a:p>
            <a:r>
              <a:rPr lang="en-US" dirty="0"/>
              <a:t>Almacenamiento de baterías. Características básicas. Capacidad</a:t>
            </a:r>
          </a:p>
        </p:txBody>
      </p:sp>
      <p:sp>
        <p:nvSpPr>
          <p:cNvPr id="2" name="TextBox 1"/>
          <p:cNvSpPr txBox="1"/>
          <p:nvPr/>
        </p:nvSpPr>
        <p:spPr>
          <a:xfrm>
            <a:off x="827584" y="3212976"/>
            <a:ext cx="6696744"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Capacidad en Ah. Carga almacenada, p. ej. 800 Ah</a:t>
            </a:r>
          </a:p>
          <a:p>
            <a:pPr marL="742950" lvl="1" indent="-285750">
              <a:lnSpc>
                <a:spcPct val="150000"/>
              </a:lnSpc>
              <a:buFont typeface="Wingdings" panose="05000000000000000000" pitchFamily="2" charset="2"/>
              <a:buChar char="Ø"/>
            </a:pPr>
            <a:r>
              <a:rPr lang="en-US" dirty="0"/>
              <a:t>1 Ah corresponde a 3600 Culombios</a:t>
            </a:r>
          </a:p>
          <a:p>
            <a:pPr marL="285750" indent="-285750">
              <a:lnSpc>
                <a:spcPct val="150000"/>
              </a:lnSpc>
              <a:buFont typeface="Wingdings" panose="05000000000000000000" pitchFamily="2" charset="2"/>
              <a:buChar char="Ø"/>
            </a:pPr>
            <a:r>
              <a:rPr lang="en-US" dirty="0"/>
              <a:t>Capacidad en kWh. Energía almacenada</a:t>
            </a:r>
          </a:p>
          <a:p>
            <a:pPr marL="742950" lvl="1" indent="-285750">
              <a:lnSpc>
                <a:spcPct val="150000"/>
              </a:lnSpc>
              <a:buFont typeface="Wingdings" panose="05000000000000000000" pitchFamily="2" charset="2"/>
              <a:buChar char="Ø"/>
            </a:pPr>
            <a:r>
              <a:rPr lang="en-US" dirty="0"/>
              <a:t>Energía=Voltaje nominal * capacidad nominal</a:t>
            </a:r>
          </a:p>
          <a:p>
            <a:pPr marL="742950" lvl="1" indent="-285750">
              <a:lnSpc>
                <a:spcPct val="150000"/>
              </a:lnSpc>
              <a:buFont typeface="Wingdings" panose="05000000000000000000" pitchFamily="2" charset="2"/>
              <a:buChar char="Ø"/>
            </a:pPr>
            <a:r>
              <a:rPr lang="en-US" dirty="0"/>
              <a:t>Por ejemplo, 24V * 800 Ah = 19,2 kWh</a:t>
            </a:r>
          </a:p>
          <a:p>
            <a:pPr marL="742950" lvl="1" indent="-285750">
              <a:lnSpc>
                <a:spcPct val="150000"/>
              </a:lnSpc>
              <a:buFont typeface="Wingdings" panose="05000000000000000000" pitchFamily="2" charset="2"/>
              <a:buChar char="Ø"/>
            </a:pPr>
            <a:r>
              <a:rPr lang="en-US" dirty="0"/>
              <a:t>Pero también 48V*400 Ah=19,2 kWh</a:t>
            </a: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 xmlns:p14="http://schemas.microsoft.com/office/powerpoint/2010/main" val="4829813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1716</TotalTime>
  <Words>6349</Words>
  <Application>Microsoft Office PowerPoint</Application>
  <PresentationFormat>Presentación en pantalla (4:3)</PresentationFormat>
  <Paragraphs>677</Paragraphs>
  <Slides>27</Slides>
  <Notes>25</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2_Office Theme</vt:lpstr>
      <vt:lpstr>MÓDULO 2: SISTEMAS FOTOVOLTAICOS</vt:lpstr>
      <vt:lpstr>Objetivos del módulo</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Sistemas fotovoltaicos Comprender los sistemas fotovoltaicos sin conexión a la red con o sin almacenamiento de baterías</vt:lpstr>
      <vt:lpstr>Objetivos del módulo</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Lidia Romeo Prego</cp:lastModifiedBy>
  <cp:revision>157</cp:revision>
  <dcterms:created xsi:type="dcterms:W3CDTF">2017-12-11T10:59:29Z</dcterms:created>
  <dcterms:modified xsi:type="dcterms:W3CDTF">2019-08-05T09:43:00Z</dcterms:modified>
</cp:coreProperties>
</file>