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41"/>
  </p:notesMasterIdLst>
  <p:sldIdLst>
    <p:sldId id="256" r:id="rId2"/>
    <p:sldId id="257" r:id="rId3"/>
    <p:sldId id="297" r:id="rId4"/>
    <p:sldId id="272" r:id="rId5"/>
    <p:sldId id="301" r:id="rId6"/>
    <p:sldId id="302" r:id="rId7"/>
    <p:sldId id="314" r:id="rId8"/>
    <p:sldId id="310" r:id="rId9"/>
    <p:sldId id="309" r:id="rId10"/>
    <p:sldId id="303" r:id="rId11"/>
    <p:sldId id="306" r:id="rId12"/>
    <p:sldId id="300" r:id="rId13"/>
    <p:sldId id="304" r:id="rId14"/>
    <p:sldId id="305" r:id="rId15"/>
    <p:sldId id="308" r:id="rId16"/>
    <p:sldId id="299" r:id="rId17"/>
    <p:sldId id="311" r:id="rId18"/>
    <p:sldId id="312" r:id="rId19"/>
    <p:sldId id="313" r:id="rId20"/>
    <p:sldId id="315" r:id="rId21"/>
    <p:sldId id="318" r:id="rId22"/>
    <p:sldId id="319" r:id="rId23"/>
    <p:sldId id="320" r:id="rId24"/>
    <p:sldId id="321" r:id="rId25"/>
    <p:sldId id="322" r:id="rId26"/>
    <p:sldId id="323" r:id="rId27"/>
    <p:sldId id="324" r:id="rId28"/>
    <p:sldId id="317" r:id="rId29"/>
    <p:sldId id="298" r:id="rId30"/>
    <p:sldId id="326" r:id="rId31"/>
    <p:sldId id="327" r:id="rId32"/>
    <p:sldId id="328" r:id="rId33"/>
    <p:sldId id="329" r:id="rId34"/>
    <p:sldId id="325" r:id="rId35"/>
    <p:sldId id="330" r:id="rId36"/>
    <p:sldId id="331" r:id="rId37"/>
    <p:sldId id="332" r:id="rId38"/>
    <p:sldId id="333" r:id="rId39"/>
    <p:sldId id="334" r:id="rId40"/>
  </p:sldIdLst>
  <p:sldSz cx="9144000" cy="6858000" type="screen4x3"/>
  <p:notesSz cx="6799263" cy="99314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74" userDrawn="1">
          <p15:clr>
            <a:srgbClr val="A4A3A4"/>
          </p15:clr>
        </p15:guide>
        <p15:guide id="2" pos="24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ús Rosel Martínez" initials="JRM" lastIdx="2" clrIdx="0">
    <p:extLst>
      <p:ext uri="{19B8F6BF-5375-455C-9EA6-DF929625EA0E}">
        <p15:presenceInfo xmlns:p15="http://schemas.microsoft.com/office/powerpoint/2012/main" userId="f1f0e823a184ee9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120" autoAdjust="0"/>
  </p:normalViewPr>
  <p:slideViewPr>
    <p:cSldViewPr>
      <p:cViewPr varScale="1">
        <p:scale>
          <a:sx n="102" d="100"/>
          <a:sy n="102" d="100"/>
        </p:scale>
        <p:origin x="756" y="72"/>
      </p:cViewPr>
      <p:guideLst>
        <p:guide orient="horz" pos="3974"/>
        <p:guide pos="249"/>
      </p:guideLst>
    </p:cSldViewPr>
  </p:slideViewPr>
  <p:notesTextViewPr>
    <p:cViewPr>
      <p:scale>
        <a:sx n="3" d="2"/>
        <a:sy n="3" d="2"/>
      </p:scale>
      <p:origin x="0" y="0"/>
    </p:cViewPr>
  </p:notesTextViewPr>
  <p:sorterViewPr>
    <p:cViewPr>
      <p:scale>
        <a:sx n="100" d="100"/>
        <a:sy n="100" d="100"/>
      </p:scale>
      <p:origin x="0" y="0"/>
    </p:cViewPr>
  </p:sorterViewPr>
  <p:gridSpacing cx="72000" cy="72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4" y="0"/>
            <a:ext cx="2946347" cy="496570"/>
          </a:xfrm>
          <a:prstGeom prst="rect">
            <a:avLst/>
          </a:prstGeom>
        </p:spPr>
        <p:txBody>
          <a:bodyPr vert="horz" lIns="91437" tIns="45722" rIns="91437" bIns="45722" rtlCol="0"/>
          <a:lstStyle>
            <a:lvl1pPr algn="l">
              <a:defRPr sz="1200"/>
            </a:lvl1pPr>
          </a:lstStyle>
          <a:p>
            <a:endParaRPr lang="el-GR"/>
          </a:p>
        </p:txBody>
      </p:sp>
      <p:sp>
        <p:nvSpPr>
          <p:cNvPr id="3" name="2 - Θέση ημερομηνίας"/>
          <p:cNvSpPr>
            <a:spLocks noGrp="1"/>
          </p:cNvSpPr>
          <p:nvPr>
            <p:ph type="dt" idx="1"/>
          </p:nvPr>
        </p:nvSpPr>
        <p:spPr>
          <a:xfrm>
            <a:off x="3851346" y="0"/>
            <a:ext cx="2946347" cy="496570"/>
          </a:xfrm>
          <a:prstGeom prst="rect">
            <a:avLst/>
          </a:prstGeom>
        </p:spPr>
        <p:txBody>
          <a:bodyPr vert="horz" lIns="91437" tIns="45722" rIns="91437" bIns="45722" rtlCol="0"/>
          <a:lstStyle>
            <a:lvl1pPr algn="r">
              <a:defRPr sz="1200"/>
            </a:lvl1pPr>
          </a:lstStyle>
          <a:p>
            <a:fld id="{E62C10A0-F87B-4BFF-AD3A-8310E448460F}" type="datetimeFigureOut">
              <a:rPr lang="el-GR" smtClean="0"/>
              <a:pPr/>
              <a:t>15/1/2020</a:t>
            </a:fld>
            <a:endParaRPr lang="el-GR"/>
          </a:p>
        </p:txBody>
      </p:sp>
      <p:sp>
        <p:nvSpPr>
          <p:cNvPr id="4" name="3 - Θέση εικόνας διαφάνειας"/>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437" tIns="45722" rIns="91437" bIns="45722" rtlCol="0" anchor="ctr"/>
          <a:lstStyle/>
          <a:p>
            <a:endParaRPr lang="el-GR"/>
          </a:p>
        </p:txBody>
      </p:sp>
      <p:sp>
        <p:nvSpPr>
          <p:cNvPr id="5" name="4 - Θέση σημειώσεων"/>
          <p:cNvSpPr>
            <a:spLocks noGrp="1"/>
          </p:cNvSpPr>
          <p:nvPr>
            <p:ph type="body" sz="quarter" idx="3"/>
          </p:nvPr>
        </p:nvSpPr>
        <p:spPr>
          <a:xfrm>
            <a:off x="679927" y="4717416"/>
            <a:ext cx="5439410" cy="4469130"/>
          </a:xfrm>
          <a:prstGeom prst="rect">
            <a:avLst/>
          </a:prstGeom>
        </p:spPr>
        <p:txBody>
          <a:bodyPr vert="horz" lIns="91437" tIns="45722" rIns="91437" bIns="45722"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4" y="9433107"/>
            <a:ext cx="2946347" cy="496570"/>
          </a:xfrm>
          <a:prstGeom prst="rect">
            <a:avLst/>
          </a:prstGeom>
        </p:spPr>
        <p:txBody>
          <a:bodyPr vert="horz" lIns="91437" tIns="45722" rIns="91437" bIns="45722"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51346" y="9433107"/>
            <a:ext cx="2946347" cy="496570"/>
          </a:xfrm>
          <a:prstGeom prst="rect">
            <a:avLst/>
          </a:prstGeom>
        </p:spPr>
        <p:txBody>
          <a:bodyPr vert="horz" lIns="91437" tIns="45722" rIns="91437" bIns="45722" rtlCol="0" anchor="b"/>
          <a:lstStyle>
            <a:lvl1pPr algn="r">
              <a:defRPr sz="1200"/>
            </a:lvl1pPr>
          </a:lstStyle>
          <a:p>
            <a:fld id="{D51933F7-9C1D-42A8-B27F-F697341C8CBF}" type="slidenum">
              <a:rPr lang="el-GR" smtClean="0"/>
              <a:pPr/>
              <a:t>‹Nr.›</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51933F7-9C1D-42A8-B27F-F697341C8CBF}" type="slidenum">
              <a:rPr lang="el-GR" smtClean="0"/>
              <a:pPr/>
              <a:t>1</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u="sng" dirty="0"/>
              <a:t>Guidelines for the Trainer</a:t>
            </a:r>
          </a:p>
          <a:p>
            <a:endParaRPr lang="el-GR" dirty="0"/>
          </a:p>
          <a:p>
            <a:r>
              <a:rPr lang="en-US" dirty="0"/>
              <a:t>This .</a:t>
            </a:r>
            <a:r>
              <a:rPr lang="en-US" dirty="0" err="1"/>
              <a:t>ppt</a:t>
            </a:r>
            <a:r>
              <a:rPr lang="en-US" dirty="0"/>
              <a:t> file is a template to be used from VET providers in order for them to prepare the training material. </a:t>
            </a:r>
          </a:p>
          <a:p>
            <a:endParaRPr lang="el-GR" dirty="0"/>
          </a:p>
          <a:p>
            <a:r>
              <a:rPr lang="en-US" dirty="0"/>
              <a:t>We suggest </a:t>
            </a:r>
            <a:r>
              <a:rPr lang="en-US" b="1" dirty="0"/>
              <a:t>30 up to 40 .</a:t>
            </a:r>
            <a:r>
              <a:rPr lang="en-US" b="1" dirty="0" err="1"/>
              <a:t>ppt</a:t>
            </a:r>
            <a:r>
              <a:rPr lang="en-US" b="1" dirty="0"/>
              <a:t> slides </a:t>
            </a:r>
            <a:r>
              <a:rPr lang="en-US" dirty="0"/>
              <a:t>for one (1) hour of the training program. </a:t>
            </a:r>
            <a:endParaRPr lang="el-GR" dirty="0"/>
          </a:p>
          <a:p>
            <a:endParaRPr lang="en-US" dirty="0"/>
          </a:p>
          <a:p>
            <a:r>
              <a:rPr lang="en-US" dirty="0"/>
              <a:t>There are 3 </a:t>
            </a:r>
            <a:r>
              <a:rPr lang="en-US" u="sng" dirty="0"/>
              <a:t>predefined slides </a:t>
            </a:r>
            <a:r>
              <a:rPr lang="en-US" dirty="0"/>
              <a:t>to be filled in by you, entitled “</a:t>
            </a:r>
            <a:r>
              <a:rPr lang="en-US" b="1" dirty="0"/>
              <a:t>Module Objectives</a:t>
            </a:r>
            <a:r>
              <a:rPr lang="en-US" dirty="0"/>
              <a:t>”, “</a:t>
            </a:r>
            <a:r>
              <a:rPr lang="en-US" b="1" dirty="0"/>
              <a:t>Conclusion</a:t>
            </a:r>
            <a:r>
              <a:rPr lang="en-US" dirty="0"/>
              <a:t>”, “</a:t>
            </a:r>
            <a:r>
              <a:rPr lang="en-US" b="1" dirty="0"/>
              <a:t>End of module</a:t>
            </a:r>
            <a:r>
              <a:rPr lang="en-US" dirty="0"/>
              <a:t>”. </a:t>
            </a:r>
            <a:endParaRPr lang="el-GR" dirty="0"/>
          </a:p>
          <a:p>
            <a:endParaRPr lang="en-US" dirty="0"/>
          </a:p>
          <a:p>
            <a:pPr lvl="0"/>
            <a:r>
              <a:rPr lang="en-US" dirty="0"/>
              <a:t>Material should be sent in editable format. </a:t>
            </a:r>
            <a:endParaRPr lang="el-GR" dirty="0"/>
          </a:p>
          <a:p>
            <a:pPr lvl="0"/>
            <a:endParaRPr lang="en-US" dirty="0"/>
          </a:p>
          <a:p>
            <a:pPr lvl="0">
              <a:buFont typeface="Wingdings" pitchFamily="2" charset="2"/>
              <a:buChar char="§"/>
            </a:pPr>
            <a:r>
              <a:rPr lang="en-US" dirty="0"/>
              <a:t>Suggested font: Arial</a:t>
            </a:r>
            <a:endParaRPr lang="el-GR" dirty="0"/>
          </a:p>
          <a:p>
            <a:pPr lvl="0">
              <a:buFont typeface="Wingdings" pitchFamily="2" charset="2"/>
              <a:buChar char="§"/>
            </a:pPr>
            <a:r>
              <a:rPr lang="en-US" dirty="0"/>
              <a:t>Required font size: 16</a:t>
            </a:r>
            <a:endParaRPr lang="el-GR" dirty="0"/>
          </a:p>
          <a:p>
            <a:pPr lvl="0">
              <a:buFont typeface="Wingdings" pitchFamily="2" charset="2"/>
              <a:buChar char="§"/>
            </a:pPr>
            <a:r>
              <a:rPr lang="en-US" dirty="0"/>
              <a:t>Suggested line spacing: 1,5</a:t>
            </a:r>
            <a:endParaRPr lang="el-GR" dirty="0"/>
          </a:p>
          <a:p>
            <a:pPr lvl="0">
              <a:buFont typeface="Wingdings" pitchFamily="2" charset="2"/>
              <a:buChar char="§"/>
            </a:pPr>
            <a:r>
              <a:rPr lang="en-US" dirty="0" err="1"/>
              <a:t>ppt</a:t>
            </a:r>
            <a:r>
              <a:rPr lang="en-US" dirty="0"/>
              <a:t>/</a:t>
            </a:r>
            <a:r>
              <a:rPr lang="en-US" dirty="0" err="1"/>
              <a:t>pptx</a:t>
            </a:r>
            <a:r>
              <a:rPr lang="en-US" dirty="0"/>
              <a:t> file should have a clear structure and defined units and unique slide titles</a:t>
            </a:r>
            <a:endParaRPr lang="el-GR" dirty="0"/>
          </a:p>
          <a:p>
            <a:pPr lvl="0">
              <a:buFont typeface="Wingdings" pitchFamily="2" charset="2"/>
              <a:buChar char="§"/>
            </a:pPr>
            <a:r>
              <a:rPr lang="en-US" dirty="0" err="1"/>
              <a:t>ppt</a:t>
            </a:r>
            <a:r>
              <a:rPr lang="en-US" dirty="0"/>
              <a:t>/</a:t>
            </a:r>
            <a:r>
              <a:rPr lang="en-US" dirty="0" err="1"/>
              <a:t>pptx</a:t>
            </a:r>
            <a:r>
              <a:rPr lang="en-US" dirty="0"/>
              <a:t> slide contents should not exceed the predefined margins</a:t>
            </a:r>
            <a:endParaRPr lang="el-GR" dirty="0"/>
          </a:p>
          <a:p>
            <a:pPr lvl="0">
              <a:buFont typeface="Wingdings" pitchFamily="2" charset="2"/>
              <a:buChar char="§"/>
            </a:pPr>
            <a:r>
              <a:rPr lang="en-US" dirty="0"/>
              <a:t>Images, diagrams etc should be accompanied with a description</a:t>
            </a:r>
            <a:endParaRPr lang="el-GR" dirty="0"/>
          </a:p>
          <a:p>
            <a:pPr lvl="0">
              <a:buFont typeface="Wingdings" pitchFamily="2" charset="2"/>
              <a:buChar char="§"/>
            </a:pPr>
            <a:r>
              <a:rPr lang="en-US" dirty="0"/>
              <a:t>If you want to include comprehension questions (multiple choice, multiple responses, true/false, matching etc.) to enhance users’ understanding of the theory, you should embody them in the </a:t>
            </a:r>
            <a:r>
              <a:rPr lang="en-US" dirty="0" err="1"/>
              <a:t>ppt</a:t>
            </a:r>
            <a:r>
              <a:rPr lang="en-US" dirty="0"/>
              <a:t>/</a:t>
            </a:r>
            <a:r>
              <a:rPr lang="en-US" dirty="0" err="1"/>
              <a:t>pptx</a:t>
            </a:r>
            <a:r>
              <a:rPr lang="en-US" dirty="0"/>
              <a:t> file.</a:t>
            </a:r>
            <a:endParaRPr lang="el-GR" dirty="0"/>
          </a:p>
          <a:p>
            <a:pPr lvl="0">
              <a:buFont typeface="Wingdings" pitchFamily="2" charset="2"/>
              <a:buChar char="§"/>
            </a:pPr>
            <a:r>
              <a:rPr lang="en-US" dirty="0"/>
              <a:t>Questions that will be used for self assessment and final assessment quizzes should follow a predefined format that will be sent from SQLearn in an .</a:t>
            </a:r>
            <a:r>
              <a:rPr lang="en-US" dirty="0" err="1"/>
              <a:t>xls</a:t>
            </a:r>
            <a:r>
              <a:rPr lang="en-US" dirty="0"/>
              <a:t> file</a:t>
            </a:r>
            <a:endParaRPr lang="el-GR" dirty="0"/>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pPr/>
              <a:t>2</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dirty="0"/>
              <a:t>Click to edit Master title style</a:t>
            </a:r>
            <a:endParaRPr lang="el-GR" dirty="0"/>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l-GR" dirty="0"/>
          </a:p>
        </p:txBody>
      </p:sp>
    </p:spTree>
    <p:extLst>
      <p:ext uri="{BB962C8B-B14F-4D97-AF65-F5344CB8AC3E}">
        <p14:creationId xmlns:p14="http://schemas.microsoft.com/office/powerpoint/2010/main"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dirty="0"/>
              <a:t>Click to edit Master title style</a:t>
            </a:r>
            <a:endParaRPr lang="el-GR" dirty="0"/>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1171127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‹Nr.›</a:t>
            </a:fld>
            <a:endParaRPr lang="el-GR"/>
          </a:p>
        </p:txBody>
      </p:sp>
    </p:spTree>
    <p:extLst>
      <p:ext uri="{BB962C8B-B14F-4D97-AF65-F5344CB8AC3E}">
        <p14:creationId xmlns:p14="http://schemas.microsoft.com/office/powerpoint/2010/main"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deb9Rd-9Mi8" TargetMode="External"/><Relationship Id="rId2" Type="http://schemas.openxmlformats.org/officeDocument/2006/relationships/hyperlink" Target="https://www.youtube.com/watch?v=haXK_-rmzFY" TargetMode="External"/><Relationship Id="rId1" Type="http://schemas.openxmlformats.org/officeDocument/2006/relationships/slideLayout" Target="../slideLayouts/slideLayout2.xml"/><Relationship Id="rId5" Type="http://schemas.openxmlformats.org/officeDocument/2006/relationships/hyperlink" Target="https://sahotwater.com.au/wp-content/uploads/2014/09/Solar-Hot-Water-Plumber-Adelaide.pdf" TargetMode="External"/><Relationship Id="rId4" Type="http://schemas.openxmlformats.org/officeDocument/2006/relationships/hyperlink" Target="https://www.youtube.com/watch?v=ww86zglyZU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80000" y="1773000"/>
            <a:ext cx="5038240" cy="1685865"/>
          </a:xfrm>
        </p:spPr>
        <p:txBody>
          <a:bodyPr anchor="b">
            <a:normAutofit/>
          </a:bodyPr>
          <a:lstStyle/>
          <a:p>
            <a:r>
              <a:rPr lang="en-US" b="1">
                <a:effectLst>
                  <a:outerShdw blurRad="38100" dist="38100" dir="2700000" algn="tl">
                    <a:srgbClr val="000000">
                      <a:alpha val="43137"/>
                    </a:srgbClr>
                  </a:outerShdw>
                </a:effectLst>
              </a:rPr>
              <a:t>Einheit </a:t>
            </a:r>
            <a:r>
              <a:rPr lang="en-US" b="1" dirty="0">
                <a:effectLst>
                  <a:outerShdw blurRad="38100" dist="38100" dir="2700000" algn="tl">
                    <a:srgbClr val="000000">
                      <a:alpha val="43137"/>
                    </a:srgbClr>
                  </a:outerShdw>
                </a:effectLst>
              </a:rPr>
              <a:t>2.1.</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DAS THERMOSYPHON SYSTEM</a:t>
            </a:r>
            <a:endParaRPr lang="el-GR"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r>
              <a:rPr lang="en-US" dirty="0"/>
              <a:t>Block 2:</a:t>
            </a:r>
            <a:br>
              <a:rPr lang="en-US" dirty="0"/>
            </a:br>
            <a:r>
              <a:rPr lang="en-US" dirty="0" err="1"/>
              <a:t>Solarthermieanlagen</a:t>
            </a:r>
            <a:r>
              <a:rPr lang="en-US" dirty="0"/>
              <a:t> </a:t>
            </a:r>
            <a:r>
              <a:rPr lang="en-US" dirty="0" err="1"/>
              <a:t>für</a:t>
            </a:r>
            <a:r>
              <a:rPr lang="en-US" dirty="0"/>
              <a:t> </a:t>
            </a:r>
            <a:r>
              <a:rPr lang="en-US" dirty="0" err="1"/>
              <a:t>Einfamilienhäuser</a:t>
            </a:r>
            <a:endParaRPr lang="en-US" dirty="0"/>
          </a:p>
          <a:p>
            <a:endParaRPr lang="el-GR" dirty="0"/>
          </a:p>
        </p:txBody>
      </p:sp>
    </p:spTree>
    <p:extLst>
      <p:ext uri="{BB962C8B-B14F-4D97-AF65-F5344CB8AC3E}">
        <p14:creationId xmlns:p14="http://schemas.microsoft.com/office/powerpoint/2010/main" val="7217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11652-5884-4CB3-B0A4-3E458C1AAE5D}"/>
              </a:ext>
            </a:extLst>
          </p:cNvPr>
          <p:cNvSpPr>
            <a:spLocks noGrp="1"/>
          </p:cNvSpPr>
          <p:nvPr>
            <p:ph type="title"/>
          </p:nvPr>
        </p:nvSpPr>
        <p:spPr>
          <a:xfrm>
            <a:off x="1979712" y="0"/>
            <a:ext cx="6707088" cy="1124744"/>
          </a:xfrm>
        </p:spPr>
        <p:txBody>
          <a:bodyPr/>
          <a:lstStyle/>
          <a:p>
            <a:r>
              <a:rPr lang="en-US" b="1" dirty="0"/>
              <a:t>1</a:t>
            </a:r>
            <a:r>
              <a:rPr lang="en-US" b="1" dirty="0">
                <a:solidFill>
                  <a:prstClr val="black"/>
                </a:solidFill>
                <a:cs typeface="Arial" pitchFamily="34" charset="0"/>
              </a:rPr>
              <a:t>. Allgemeine </a:t>
            </a:r>
            <a:r>
              <a:rPr lang="en-US" b="1" dirty="0" err="1">
                <a:solidFill>
                  <a:prstClr val="black"/>
                </a:solidFill>
                <a:cs typeface="Arial" pitchFamily="34" charset="0"/>
              </a:rPr>
              <a:t>Beschreibung</a:t>
            </a:r>
            <a:r>
              <a:rPr lang="en-US" b="1" dirty="0">
                <a:solidFill>
                  <a:prstClr val="black"/>
                </a:solidFill>
                <a:cs typeface="Arial" pitchFamily="34" charset="0"/>
              </a:rPr>
              <a:t> des Thermosiphon-Solar-</a:t>
            </a:r>
            <a:r>
              <a:rPr lang="en-US" b="1" dirty="0" err="1">
                <a:solidFill>
                  <a:prstClr val="black"/>
                </a:solidFill>
                <a:cs typeface="Arial" pitchFamily="34" charset="0"/>
              </a:rPr>
              <a:t>Wassererwärmersystems</a:t>
            </a:r>
            <a:endParaRPr lang="en-US" dirty="0"/>
          </a:p>
        </p:txBody>
      </p:sp>
      <p:sp>
        <p:nvSpPr>
          <p:cNvPr id="4" name="Rectangle 3">
            <a:extLst>
              <a:ext uri="{FF2B5EF4-FFF2-40B4-BE49-F238E27FC236}">
                <a16:creationId xmlns:a16="http://schemas.microsoft.com/office/drawing/2014/main" id="{99C61A5F-B914-46A5-9860-B6061894FB1B}"/>
              </a:ext>
            </a:extLst>
          </p:cNvPr>
          <p:cNvSpPr/>
          <p:nvPr/>
        </p:nvSpPr>
        <p:spPr>
          <a:xfrm>
            <a:off x="432916" y="1557000"/>
            <a:ext cx="4859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Typologie</a:t>
            </a:r>
            <a:r>
              <a:rPr lang="en-US" b="1" dirty="0">
                <a:solidFill>
                  <a:prstClr val="black"/>
                </a:solidFill>
                <a:cs typeface="Arial" pitchFamily="34" charset="0"/>
              </a:rPr>
              <a:t> der Thermosiphon-SWH-</a:t>
            </a:r>
            <a:r>
              <a:rPr lang="en-US" b="1" dirty="0" err="1">
                <a:solidFill>
                  <a:prstClr val="black"/>
                </a:solidFill>
                <a:cs typeface="Arial" pitchFamily="34" charset="0"/>
              </a:rPr>
              <a:t>Systeme</a:t>
            </a:r>
            <a:r>
              <a:rPr lang="en-US" b="1" dirty="0">
                <a:solidFill>
                  <a:prstClr val="black"/>
                </a:solidFill>
                <a:cs typeface="Arial" pitchFamily="34" charset="0"/>
              </a:rPr>
              <a:t>.</a:t>
            </a:r>
          </a:p>
        </p:txBody>
      </p:sp>
      <p:sp>
        <p:nvSpPr>
          <p:cNvPr id="5" name="Rectangle 4">
            <a:extLst>
              <a:ext uri="{FF2B5EF4-FFF2-40B4-BE49-F238E27FC236}">
                <a16:creationId xmlns:a16="http://schemas.microsoft.com/office/drawing/2014/main" id="{C89BF148-7AA0-4D96-9C90-0AB087799357}"/>
              </a:ext>
            </a:extLst>
          </p:cNvPr>
          <p:cNvSpPr/>
          <p:nvPr/>
        </p:nvSpPr>
        <p:spPr>
          <a:xfrm>
            <a:off x="756000" y="4725000"/>
            <a:ext cx="8064000" cy="1708160"/>
          </a:xfrm>
          <a:prstGeom prst="rect">
            <a:avLst/>
          </a:prstGeom>
        </p:spPr>
        <p:txBody>
          <a:bodyPr wrap="square">
            <a:spAutoFit/>
          </a:bodyPr>
          <a:lstStyle/>
          <a:p>
            <a:pPr marL="285750" indent="-285750">
              <a:buFont typeface="Wingdings" panose="05000000000000000000" pitchFamily="2" charset="2"/>
              <a:buChar char="§"/>
            </a:pPr>
            <a:r>
              <a:rPr lang="de-DE" sz="1500" b="1" dirty="0"/>
              <a:t>DIREKTES THERMOSIPHON DRUCKLOS MIT VAKUUM-U-ROHREN UND KOMPAKT</a:t>
            </a:r>
            <a:r>
              <a:rPr lang="en-US" sz="1500" b="1" dirty="0"/>
              <a:t>.</a:t>
            </a:r>
          </a:p>
          <a:p>
            <a:pPr marL="742950" lvl="1" indent="-285750">
              <a:buFont typeface="Calibri" panose="020F0502020204030204" pitchFamily="34" charset="0"/>
              <a:buChar char="₋"/>
            </a:pPr>
            <a:r>
              <a:rPr lang="de-DE" sz="1500" dirty="0"/>
              <a:t>Das Thermosiphon SWH ist sehr einfach. Ideal für heiße Klimazonen und "DIY"-Projekte.</a:t>
            </a:r>
          </a:p>
          <a:p>
            <a:pPr marL="742950" lvl="1" indent="-285750">
              <a:buFont typeface="Calibri" panose="020F0502020204030204" pitchFamily="34" charset="0"/>
              <a:buChar char="₋"/>
            </a:pPr>
            <a:r>
              <a:rPr lang="de-DE" sz="1500" dirty="0"/>
              <a:t>Der Tank ist drucklos, offen zur Atmosphäre und aus lebensmittelechtem Edelstahl gefertigt.</a:t>
            </a:r>
          </a:p>
          <a:p>
            <a:pPr marL="742950" lvl="1" indent="-285750">
              <a:buFont typeface="Calibri" panose="020F0502020204030204" pitchFamily="34" charset="0"/>
              <a:buChar char="₋"/>
            </a:pPr>
            <a:r>
              <a:rPr lang="de-DE" sz="1500" dirty="0"/>
              <a:t>Kompaktes Design mit eingelegten Vakuumrohren in U-Form, für verbesserte Leistung. </a:t>
            </a:r>
          </a:p>
          <a:p>
            <a:pPr marL="742950" lvl="1" indent="-285750">
              <a:buFont typeface="Calibri" panose="020F0502020204030204" pitchFamily="34" charset="0"/>
              <a:buChar char="₋"/>
            </a:pPr>
            <a:r>
              <a:rPr lang="de-DE" sz="1500" dirty="0"/>
              <a:t>Ein einziger Kreislauf. Das Trinkwasser zirkuliert bei der Erwärmung auf natürliche Weise und wird durch die Schwerkraft zugeführt. Der Tank enthält eine automatische Nachfülleinheit (Schwimmerventil).</a:t>
            </a:r>
          </a:p>
        </p:txBody>
      </p:sp>
      <p:sp>
        <p:nvSpPr>
          <p:cNvPr id="11" name="Rectangle 10">
            <a:extLst>
              <a:ext uri="{FF2B5EF4-FFF2-40B4-BE49-F238E27FC236}">
                <a16:creationId xmlns:a16="http://schemas.microsoft.com/office/drawing/2014/main" id="{7A2DCCDA-BDC0-4478-A0C2-912DFB9440E2}"/>
              </a:ext>
            </a:extLst>
          </p:cNvPr>
          <p:cNvSpPr/>
          <p:nvPr/>
        </p:nvSpPr>
        <p:spPr>
          <a:xfrm>
            <a:off x="6516000" y="1678012"/>
            <a:ext cx="2376000" cy="3093154"/>
          </a:xfrm>
          <a:prstGeom prst="rect">
            <a:avLst/>
          </a:prstGeom>
        </p:spPr>
        <p:txBody>
          <a:bodyPr wrap="square">
            <a:spAutoFit/>
          </a:bodyPr>
          <a:lstStyle/>
          <a:p>
            <a:pPr marL="285750" indent="-285750">
              <a:buFont typeface="Calibri" panose="020F0502020204030204" pitchFamily="34" charset="0"/>
              <a:buChar char="₋"/>
            </a:pPr>
            <a:r>
              <a:rPr lang="de-DE" sz="1500" dirty="0"/>
              <a:t>Option: Zusatzheizwiderstand.</a:t>
            </a:r>
          </a:p>
          <a:p>
            <a:pPr marL="285750" indent="-285750">
              <a:buFont typeface="Calibri" panose="020F0502020204030204" pitchFamily="34" charset="0"/>
              <a:buChar char="₋"/>
            </a:pPr>
            <a:r>
              <a:rPr lang="de-DE" sz="1500" dirty="0"/>
              <a:t>Direktes System bedeutet mehr Effizienz. </a:t>
            </a:r>
          </a:p>
          <a:p>
            <a:pPr marL="285750" indent="-285750">
              <a:buFont typeface="Calibri" panose="020F0502020204030204" pitchFamily="34" charset="0"/>
              <a:buChar char="₋"/>
            </a:pPr>
            <a:r>
              <a:rPr lang="de-DE" sz="1500" dirty="0"/>
              <a:t>Drucklosigkeit bedeutet eine leichtere Struktur und keine Notwendigkeit von Sicherheitsventilen.</a:t>
            </a:r>
          </a:p>
          <a:p>
            <a:pPr marL="285750" indent="-285750">
              <a:buFont typeface="Calibri" panose="020F0502020204030204" pitchFamily="34" charset="0"/>
              <a:buChar char="₋"/>
            </a:pPr>
            <a:r>
              <a:rPr lang="de-DE" sz="1500" dirty="0"/>
              <a:t>Verdampfungsverluste.</a:t>
            </a:r>
          </a:p>
          <a:p>
            <a:pPr marL="285750" indent="-285750">
              <a:buFont typeface="Calibri" panose="020F0502020204030204" pitchFamily="34" charset="0"/>
              <a:buChar char="₋"/>
            </a:pPr>
            <a:r>
              <a:rPr lang="de-DE" sz="1500" dirty="0"/>
              <a:t>Die Härte des Wassers kann die SWH nicht durchführbar machen.</a:t>
            </a:r>
          </a:p>
        </p:txBody>
      </p:sp>
      <p:pic>
        <p:nvPicPr>
          <p:cNvPr id="6" name="Picture 5" descr="A picture containing indoor&#10;&#10;Description generated with high confidence">
            <a:extLst>
              <a:ext uri="{FF2B5EF4-FFF2-40B4-BE49-F238E27FC236}">
                <a16:creationId xmlns:a16="http://schemas.microsoft.com/office/drawing/2014/main" id="{30090D03-8BB4-484C-8BD3-6CE4EB2B7C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000" y="2025000"/>
            <a:ext cx="5625000" cy="2700000"/>
          </a:xfrm>
          <a:prstGeom prst="rect">
            <a:avLst/>
          </a:prstGeom>
          <a:ln>
            <a:solidFill>
              <a:schemeClr val="tx1"/>
            </a:solidFill>
          </a:ln>
        </p:spPr>
      </p:pic>
    </p:spTree>
    <p:extLst>
      <p:ext uri="{BB962C8B-B14F-4D97-AF65-F5344CB8AC3E}">
        <p14:creationId xmlns:p14="http://schemas.microsoft.com/office/powerpoint/2010/main" val="458554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49829-3D8E-42CE-8446-6F48BA08DD59}"/>
              </a:ext>
            </a:extLst>
          </p:cNvPr>
          <p:cNvSpPr>
            <a:spLocks noGrp="1"/>
          </p:cNvSpPr>
          <p:nvPr>
            <p:ph type="title"/>
          </p:nvPr>
        </p:nvSpPr>
        <p:spPr/>
        <p:txBody>
          <a:bodyPr/>
          <a:lstStyle/>
          <a:p>
            <a:r>
              <a:rPr lang="en-US" b="1" dirty="0"/>
              <a:t>1</a:t>
            </a:r>
            <a:r>
              <a:rPr lang="en-US" b="1" dirty="0">
                <a:solidFill>
                  <a:prstClr val="black"/>
                </a:solidFill>
                <a:cs typeface="Arial" pitchFamily="34" charset="0"/>
              </a:rPr>
              <a:t>. Allgemeine </a:t>
            </a:r>
            <a:r>
              <a:rPr lang="en-US" b="1" dirty="0" err="1">
                <a:solidFill>
                  <a:prstClr val="black"/>
                </a:solidFill>
                <a:cs typeface="Arial" pitchFamily="34" charset="0"/>
              </a:rPr>
              <a:t>Beschreibung</a:t>
            </a:r>
            <a:r>
              <a:rPr lang="en-US" b="1" dirty="0">
                <a:solidFill>
                  <a:prstClr val="black"/>
                </a:solidFill>
                <a:cs typeface="Arial" pitchFamily="34" charset="0"/>
              </a:rPr>
              <a:t> des Thermosiphon-Solar-</a:t>
            </a:r>
            <a:r>
              <a:rPr lang="en-US" b="1" dirty="0" err="1">
                <a:solidFill>
                  <a:prstClr val="black"/>
                </a:solidFill>
                <a:cs typeface="Arial" pitchFamily="34" charset="0"/>
              </a:rPr>
              <a:t>Wassererwärmersystems</a:t>
            </a:r>
            <a:endParaRPr lang="en-US" dirty="0"/>
          </a:p>
        </p:txBody>
      </p:sp>
      <p:sp>
        <p:nvSpPr>
          <p:cNvPr id="5" name="Rectangle 4">
            <a:extLst>
              <a:ext uri="{FF2B5EF4-FFF2-40B4-BE49-F238E27FC236}">
                <a16:creationId xmlns:a16="http://schemas.microsoft.com/office/drawing/2014/main" id="{53B78BF1-2092-4011-809C-60A6752B8171}"/>
              </a:ext>
            </a:extLst>
          </p:cNvPr>
          <p:cNvSpPr/>
          <p:nvPr/>
        </p:nvSpPr>
        <p:spPr>
          <a:xfrm>
            <a:off x="432916" y="1557000"/>
            <a:ext cx="5412240"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Typologie</a:t>
            </a:r>
            <a:r>
              <a:rPr lang="en-US" b="1" dirty="0">
                <a:solidFill>
                  <a:prstClr val="black"/>
                </a:solidFill>
                <a:cs typeface="Arial" pitchFamily="34" charset="0"/>
              </a:rPr>
              <a:t> der Thermosiphon-SWH-</a:t>
            </a:r>
            <a:r>
              <a:rPr lang="en-US" b="1" dirty="0" err="1">
                <a:solidFill>
                  <a:prstClr val="black"/>
                </a:solidFill>
                <a:cs typeface="Arial" pitchFamily="34" charset="0"/>
              </a:rPr>
              <a:t>Systeme</a:t>
            </a:r>
            <a:r>
              <a:rPr lang="en-US" b="1" dirty="0">
                <a:solidFill>
                  <a:prstClr val="black"/>
                </a:solidFill>
                <a:cs typeface="Arial" pitchFamily="34" charset="0"/>
              </a:rPr>
              <a:t>.</a:t>
            </a:r>
          </a:p>
        </p:txBody>
      </p:sp>
      <p:sp>
        <p:nvSpPr>
          <p:cNvPr id="6" name="Rectangle 5">
            <a:extLst>
              <a:ext uri="{FF2B5EF4-FFF2-40B4-BE49-F238E27FC236}">
                <a16:creationId xmlns:a16="http://schemas.microsoft.com/office/drawing/2014/main" id="{57BAF565-A333-4E53-9995-7CD4E71CE926}"/>
              </a:ext>
            </a:extLst>
          </p:cNvPr>
          <p:cNvSpPr/>
          <p:nvPr/>
        </p:nvSpPr>
        <p:spPr>
          <a:xfrm>
            <a:off x="5796000" y="1485000"/>
            <a:ext cx="3096000" cy="4770537"/>
          </a:xfrm>
          <a:prstGeom prst="rect">
            <a:avLst/>
          </a:prstGeom>
        </p:spPr>
        <p:txBody>
          <a:bodyPr wrap="square">
            <a:spAutoFit/>
          </a:bodyPr>
          <a:lstStyle/>
          <a:p>
            <a:pPr marL="285750" indent="-285750">
              <a:buFont typeface="Wingdings" panose="05000000000000000000" pitchFamily="2" charset="2"/>
              <a:buChar char="§"/>
            </a:pPr>
            <a:r>
              <a:rPr lang="de-DE" sz="1600" b="1" dirty="0">
                <a:solidFill>
                  <a:prstClr val="black"/>
                </a:solidFill>
              </a:rPr>
              <a:t>DIREKTES THERMOSIPHON, DAS MIT FLACHKOLLEKTOREN UNTER DRUCK GESETZT WIRD. KOMPAKT</a:t>
            </a:r>
            <a:r>
              <a:rPr lang="en-US" sz="1600" b="1" dirty="0">
                <a:solidFill>
                  <a:prstClr val="black"/>
                </a:solidFill>
              </a:rPr>
              <a:t>.</a:t>
            </a:r>
          </a:p>
          <a:p>
            <a:pPr marL="742950" lvl="1" indent="-285750">
              <a:buFont typeface="Calibri" panose="020F0502020204030204" pitchFamily="34" charset="0"/>
              <a:buChar char="₋"/>
            </a:pPr>
            <a:r>
              <a:rPr lang="de-DE" sz="1500" dirty="0">
                <a:latin typeface="+mj-lt"/>
              </a:rPr>
              <a:t>Dies ist ein weiteres einfaches und verbessertes Design.</a:t>
            </a:r>
          </a:p>
          <a:p>
            <a:pPr marL="742950" lvl="1" indent="-285750">
              <a:buFont typeface="Calibri" panose="020F0502020204030204" pitchFamily="34" charset="0"/>
              <a:buChar char="₋"/>
            </a:pPr>
            <a:r>
              <a:rPr lang="de-DE" sz="1500" dirty="0">
                <a:latin typeface="+mj-lt"/>
              </a:rPr>
              <a:t>Natürliche Zirkulation von Heizwasser direkt, ohne Wärmeverlust bei der zweiten Übertragung. </a:t>
            </a:r>
          </a:p>
          <a:p>
            <a:pPr marL="742950" lvl="1" indent="-285750">
              <a:buFont typeface="Calibri" panose="020F0502020204030204" pitchFamily="34" charset="0"/>
              <a:buChar char="₋"/>
            </a:pPr>
            <a:r>
              <a:rPr lang="de-DE" sz="1500" dirty="0">
                <a:latin typeface="+mj-lt"/>
              </a:rPr>
              <a:t>Der Speicher ist an das Kaltwassernetz angeschlossen. Diese Druckausführung liefert Wasser mit stabilerer Temperatur und Durchflussmenge. </a:t>
            </a:r>
          </a:p>
          <a:p>
            <a:pPr marL="742950" lvl="1" indent="-285750">
              <a:buFont typeface="Calibri" panose="020F0502020204030204" pitchFamily="34" charset="0"/>
              <a:buChar char="₋"/>
            </a:pPr>
            <a:r>
              <a:rPr lang="de-DE" sz="1500" dirty="0">
                <a:latin typeface="+mj-lt"/>
              </a:rPr>
              <a:t>Erfordert Schutz gegen Überdruck.</a:t>
            </a:r>
          </a:p>
        </p:txBody>
      </p:sp>
      <p:pic>
        <p:nvPicPr>
          <p:cNvPr id="13" name="Picture 12" descr="A picture containing appliance&#10;&#10;Description generated with high confidence">
            <a:extLst>
              <a:ext uri="{FF2B5EF4-FFF2-40B4-BE49-F238E27FC236}">
                <a16:creationId xmlns:a16="http://schemas.microsoft.com/office/drawing/2014/main" id="{4BE74DBC-64C9-483F-9F63-D8EA8D80AC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741" y="2079000"/>
            <a:ext cx="5412240" cy="3060000"/>
          </a:xfrm>
          <a:prstGeom prst="rect">
            <a:avLst/>
          </a:prstGeom>
          <a:ln>
            <a:solidFill>
              <a:schemeClr val="tx1"/>
            </a:solidFill>
          </a:ln>
        </p:spPr>
      </p:pic>
      <p:sp>
        <p:nvSpPr>
          <p:cNvPr id="14" name="TextBox 13">
            <a:extLst>
              <a:ext uri="{FF2B5EF4-FFF2-40B4-BE49-F238E27FC236}">
                <a16:creationId xmlns:a16="http://schemas.microsoft.com/office/drawing/2014/main" id="{F4596C2A-EEFD-43C6-8247-E6B8021C0FF2}"/>
              </a:ext>
            </a:extLst>
          </p:cNvPr>
          <p:cNvSpPr txBox="1"/>
          <p:nvPr/>
        </p:nvSpPr>
        <p:spPr>
          <a:xfrm>
            <a:off x="540000" y="5189447"/>
            <a:ext cx="5760000" cy="1169551"/>
          </a:xfrm>
          <a:prstGeom prst="rect">
            <a:avLst/>
          </a:prstGeom>
          <a:noFill/>
        </p:spPr>
        <p:txBody>
          <a:bodyPr wrap="square" rtlCol="0">
            <a:spAutoFit/>
          </a:bodyPr>
          <a:lstStyle/>
          <a:p>
            <a:pPr marL="285750" indent="-285750">
              <a:buFont typeface="Calibri" panose="020F0502020204030204" pitchFamily="34" charset="0"/>
              <a:buChar char="₋"/>
            </a:pPr>
            <a:r>
              <a:rPr lang="de-DE" sz="1400" dirty="0">
                <a:solidFill>
                  <a:prstClr val="black"/>
                </a:solidFill>
              </a:rPr>
              <a:t>Warmwasser unabhängig vom Wetter, mit elektrischem Booster.</a:t>
            </a:r>
          </a:p>
          <a:p>
            <a:pPr marL="285750" indent="-285750">
              <a:buFont typeface="Calibri" panose="020F0502020204030204" pitchFamily="34" charset="0"/>
              <a:buChar char="₋"/>
            </a:pPr>
            <a:r>
              <a:rPr lang="de-DE" sz="1400" dirty="0">
                <a:solidFill>
                  <a:prstClr val="black"/>
                </a:solidFill>
              </a:rPr>
              <a:t>Kaltes Wasser wird automatisch nachgefüllt, wenn warmes Wasser verbraucht wird. </a:t>
            </a:r>
          </a:p>
          <a:p>
            <a:pPr marL="285750" indent="-285750">
              <a:buFont typeface="Calibri" panose="020F0502020204030204" pitchFamily="34" charset="0"/>
              <a:buChar char="₋"/>
            </a:pPr>
            <a:r>
              <a:rPr lang="de-DE" sz="1400" dirty="0">
                <a:solidFill>
                  <a:prstClr val="black"/>
                </a:solidFill>
              </a:rPr>
              <a:t>Sie bieten wenig oder keinen Frost- und Überhitzungsschutz.</a:t>
            </a:r>
          </a:p>
          <a:p>
            <a:pPr marL="285750" indent="-285750">
              <a:buFont typeface="Calibri" panose="020F0502020204030204" pitchFamily="34" charset="0"/>
              <a:buChar char="₋"/>
            </a:pPr>
            <a:r>
              <a:rPr lang="de-DE" sz="1400" dirty="0">
                <a:solidFill>
                  <a:prstClr val="black"/>
                </a:solidFill>
              </a:rPr>
              <a:t>Die Kollektoren können in Hartwasserbereichen Kesselstein ansammeln.</a:t>
            </a:r>
          </a:p>
        </p:txBody>
      </p:sp>
    </p:spTree>
    <p:extLst>
      <p:ext uri="{BB962C8B-B14F-4D97-AF65-F5344CB8AC3E}">
        <p14:creationId xmlns:p14="http://schemas.microsoft.com/office/powerpoint/2010/main" val="3078560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0F1E5-0B52-4738-92EC-42620E3126EA}"/>
              </a:ext>
            </a:extLst>
          </p:cNvPr>
          <p:cNvSpPr>
            <a:spLocks noGrp="1"/>
          </p:cNvSpPr>
          <p:nvPr>
            <p:ph type="title"/>
          </p:nvPr>
        </p:nvSpPr>
        <p:spPr/>
        <p:txBody>
          <a:bodyPr/>
          <a:lstStyle/>
          <a:p>
            <a:r>
              <a:rPr lang="en-US" b="1" dirty="0"/>
              <a:t>1</a:t>
            </a:r>
            <a:r>
              <a:rPr lang="en-US" b="1" dirty="0">
                <a:solidFill>
                  <a:prstClr val="black"/>
                </a:solidFill>
                <a:cs typeface="Arial" pitchFamily="34" charset="0"/>
              </a:rPr>
              <a:t>. Allgemeine </a:t>
            </a:r>
            <a:r>
              <a:rPr lang="en-US" b="1" dirty="0" err="1">
                <a:solidFill>
                  <a:prstClr val="black"/>
                </a:solidFill>
                <a:cs typeface="Arial" pitchFamily="34" charset="0"/>
              </a:rPr>
              <a:t>Beschreibung</a:t>
            </a:r>
            <a:r>
              <a:rPr lang="en-US" b="1" dirty="0">
                <a:solidFill>
                  <a:prstClr val="black"/>
                </a:solidFill>
                <a:cs typeface="Arial" pitchFamily="34" charset="0"/>
              </a:rPr>
              <a:t> des Thermosiphon-Solar-</a:t>
            </a:r>
            <a:r>
              <a:rPr lang="en-US" b="1" dirty="0" err="1">
                <a:solidFill>
                  <a:prstClr val="black"/>
                </a:solidFill>
                <a:cs typeface="Arial" pitchFamily="34" charset="0"/>
              </a:rPr>
              <a:t>Wassererwärmersystems</a:t>
            </a:r>
            <a:endParaRPr lang="en-US" dirty="0"/>
          </a:p>
        </p:txBody>
      </p:sp>
      <p:sp>
        <p:nvSpPr>
          <p:cNvPr id="4" name="Rectangle 3">
            <a:extLst>
              <a:ext uri="{FF2B5EF4-FFF2-40B4-BE49-F238E27FC236}">
                <a16:creationId xmlns:a16="http://schemas.microsoft.com/office/drawing/2014/main" id="{184A0F42-BCB6-426D-9226-963C8000F8CD}"/>
              </a:ext>
            </a:extLst>
          </p:cNvPr>
          <p:cNvSpPr/>
          <p:nvPr/>
        </p:nvSpPr>
        <p:spPr>
          <a:xfrm>
            <a:off x="432916" y="1557000"/>
            <a:ext cx="7595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Typologie</a:t>
            </a:r>
            <a:r>
              <a:rPr lang="en-US" b="1" dirty="0">
                <a:solidFill>
                  <a:prstClr val="black"/>
                </a:solidFill>
                <a:cs typeface="Arial" pitchFamily="34" charset="0"/>
              </a:rPr>
              <a:t> der Thermosiphon-SWH-</a:t>
            </a:r>
            <a:r>
              <a:rPr lang="en-US" b="1" dirty="0" err="1">
                <a:solidFill>
                  <a:prstClr val="black"/>
                </a:solidFill>
                <a:cs typeface="Arial" pitchFamily="34" charset="0"/>
              </a:rPr>
              <a:t>Systeme</a:t>
            </a:r>
            <a:r>
              <a:rPr lang="en-US" b="1" dirty="0">
                <a:solidFill>
                  <a:prstClr val="black"/>
                </a:solidFill>
                <a:cs typeface="Arial" pitchFamily="34" charset="0"/>
              </a:rPr>
              <a:t>.</a:t>
            </a:r>
          </a:p>
        </p:txBody>
      </p:sp>
      <p:sp>
        <p:nvSpPr>
          <p:cNvPr id="6" name="Rectangle 5">
            <a:extLst>
              <a:ext uri="{FF2B5EF4-FFF2-40B4-BE49-F238E27FC236}">
                <a16:creationId xmlns:a16="http://schemas.microsoft.com/office/drawing/2014/main" id="{60E75CF4-1193-4F77-A5F5-9A8EF658B230}"/>
              </a:ext>
            </a:extLst>
          </p:cNvPr>
          <p:cNvSpPr/>
          <p:nvPr/>
        </p:nvSpPr>
        <p:spPr>
          <a:xfrm>
            <a:off x="828000" y="4725000"/>
            <a:ext cx="7858800" cy="1708160"/>
          </a:xfrm>
          <a:prstGeom prst="rect">
            <a:avLst/>
          </a:prstGeom>
        </p:spPr>
        <p:txBody>
          <a:bodyPr wrap="square">
            <a:spAutoFit/>
          </a:bodyPr>
          <a:lstStyle/>
          <a:p>
            <a:pPr marL="285750" indent="-285750">
              <a:buFont typeface="Wingdings" panose="05000000000000000000" pitchFamily="2" charset="2"/>
              <a:buChar char="§"/>
            </a:pPr>
            <a:r>
              <a:rPr lang="de-DE" sz="1500" b="1" dirty="0"/>
              <a:t>INDIREKTES THERMOSIPHON DRUCKLOS MIT KUPFERWICKLUNG, VAKUUM-U-ROHREN UND KOMPAKT</a:t>
            </a:r>
            <a:r>
              <a:rPr lang="en-US" sz="1500" b="1" dirty="0"/>
              <a:t>.</a:t>
            </a:r>
          </a:p>
          <a:p>
            <a:pPr marL="742950" lvl="1" indent="-285750">
              <a:buFont typeface="Calibri" panose="020F0502020204030204" pitchFamily="34" charset="0"/>
              <a:buChar char="₋"/>
            </a:pPr>
            <a:r>
              <a:rPr lang="de-DE" sz="1500" dirty="0"/>
              <a:t>Tank nicht unter Druck. Mit direktem Durchfluss Vakuumröhren (U-Typ). Kompakt.</a:t>
            </a:r>
          </a:p>
          <a:p>
            <a:pPr marL="742950" lvl="1" indent="-285750">
              <a:buFont typeface="Calibri" panose="020F0502020204030204" pitchFamily="34" charset="0"/>
              <a:buChar char="₋"/>
            </a:pPr>
            <a:r>
              <a:rPr lang="de-DE" sz="1500" dirty="0"/>
              <a:t>Wärmetauscher (Kupferrohrschlange) in der Sekundäre; auf Trinkwasserversorgungsdruck.</a:t>
            </a:r>
          </a:p>
          <a:p>
            <a:pPr marL="742950" lvl="1" indent="-285750">
              <a:buFont typeface="Calibri" panose="020F0502020204030204" pitchFamily="34" charset="0"/>
              <a:buChar char="₋"/>
            </a:pPr>
            <a:r>
              <a:rPr lang="de-DE" sz="1500" dirty="0"/>
              <a:t>Der Tank ist mit Wasser gefüllt und enthält eine automatische Nachfülleinheit. Drucklos.</a:t>
            </a:r>
          </a:p>
          <a:p>
            <a:pPr marL="742950" lvl="1" indent="-285750">
              <a:buFont typeface="Calibri" panose="020F0502020204030204" pitchFamily="34" charset="0"/>
              <a:buChar char="₋"/>
            </a:pPr>
            <a:r>
              <a:rPr lang="de-DE" sz="1500" dirty="0"/>
              <a:t>Hygienischer und kann mit hartem Wasser arbeiten. Teurer und schwerer</a:t>
            </a:r>
            <a:r>
              <a:rPr lang="en-US" sz="1500" dirty="0"/>
              <a:t>.</a:t>
            </a:r>
          </a:p>
        </p:txBody>
      </p:sp>
      <p:pic>
        <p:nvPicPr>
          <p:cNvPr id="5" name="Picture 4" descr="A close up of a device&#10;&#10;Description generated with high confidence">
            <a:extLst>
              <a:ext uri="{FF2B5EF4-FFF2-40B4-BE49-F238E27FC236}">
                <a16:creationId xmlns:a16="http://schemas.microsoft.com/office/drawing/2014/main" id="{91E234C4-E63C-47AD-B877-CD51172BE5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400" y="1990469"/>
            <a:ext cx="6888600" cy="2692816"/>
          </a:xfrm>
          <a:prstGeom prst="rect">
            <a:avLst/>
          </a:prstGeom>
          <a:ln>
            <a:solidFill>
              <a:schemeClr val="tx1"/>
            </a:solidFill>
          </a:ln>
        </p:spPr>
      </p:pic>
    </p:spTree>
    <p:extLst>
      <p:ext uri="{BB962C8B-B14F-4D97-AF65-F5344CB8AC3E}">
        <p14:creationId xmlns:p14="http://schemas.microsoft.com/office/powerpoint/2010/main" val="60013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33A1F-CD57-45D8-A579-A24D385EF241}"/>
              </a:ext>
            </a:extLst>
          </p:cNvPr>
          <p:cNvSpPr>
            <a:spLocks noGrp="1"/>
          </p:cNvSpPr>
          <p:nvPr>
            <p:ph type="title"/>
          </p:nvPr>
        </p:nvSpPr>
        <p:spPr/>
        <p:txBody>
          <a:bodyPr/>
          <a:lstStyle/>
          <a:p>
            <a:r>
              <a:rPr lang="en-US" b="1" dirty="0"/>
              <a:t>1</a:t>
            </a:r>
            <a:r>
              <a:rPr lang="en-US" b="1" dirty="0">
                <a:solidFill>
                  <a:prstClr val="black"/>
                </a:solidFill>
                <a:cs typeface="Arial" pitchFamily="34" charset="0"/>
              </a:rPr>
              <a:t>. Allgemeine </a:t>
            </a:r>
            <a:r>
              <a:rPr lang="en-US" b="1" dirty="0" err="1">
                <a:solidFill>
                  <a:prstClr val="black"/>
                </a:solidFill>
                <a:cs typeface="Arial" pitchFamily="34" charset="0"/>
              </a:rPr>
              <a:t>Beschreibung</a:t>
            </a:r>
            <a:r>
              <a:rPr lang="en-US" b="1" dirty="0">
                <a:solidFill>
                  <a:prstClr val="black"/>
                </a:solidFill>
                <a:cs typeface="Arial" pitchFamily="34" charset="0"/>
              </a:rPr>
              <a:t> des Thermosiphon-Solar-</a:t>
            </a:r>
            <a:r>
              <a:rPr lang="en-US" b="1" dirty="0" err="1">
                <a:solidFill>
                  <a:prstClr val="black"/>
                </a:solidFill>
                <a:cs typeface="Arial" pitchFamily="34" charset="0"/>
              </a:rPr>
              <a:t>Wassererwärmersystems</a:t>
            </a:r>
            <a:endParaRPr lang="en-US" dirty="0"/>
          </a:p>
        </p:txBody>
      </p:sp>
      <p:sp>
        <p:nvSpPr>
          <p:cNvPr id="4" name="Rectangle 3">
            <a:extLst>
              <a:ext uri="{FF2B5EF4-FFF2-40B4-BE49-F238E27FC236}">
                <a16:creationId xmlns:a16="http://schemas.microsoft.com/office/drawing/2014/main" id="{BEAE81DA-6AD0-446B-AD80-4D4540D544A9}"/>
              </a:ext>
            </a:extLst>
          </p:cNvPr>
          <p:cNvSpPr/>
          <p:nvPr/>
        </p:nvSpPr>
        <p:spPr>
          <a:xfrm>
            <a:off x="432916" y="1557000"/>
            <a:ext cx="7595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Typology of Thermosiphon SWH systems.</a:t>
            </a:r>
          </a:p>
        </p:txBody>
      </p:sp>
      <p:sp>
        <p:nvSpPr>
          <p:cNvPr id="5" name="Rectangle 4">
            <a:extLst>
              <a:ext uri="{FF2B5EF4-FFF2-40B4-BE49-F238E27FC236}">
                <a16:creationId xmlns:a16="http://schemas.microsoft.com/office/drawing/2014/main" id="{E13ED443-9FC8-4332-B975-CFB85A67301D}"/>
              </a:ext>
            </a:extLst>
          </p:cNvPr>
          <p:cNvSpPr/>
          <p:nvPr/>
        </p:nvSpPr>
        <p:spPr>
          <a:xfrm>
            <a:off x="828000" y="4581000"/>
            <a:ext cx="8208000" cy="1600438"/>
          </a:xfrm>
          <a:prstGeom prst="rect">
            <a:avLst/>
          </a:prstGeom>
        </p:spPr>
        <p:txBody>
          <a:bodyPr wrap="square">
            <a:spAutoFit/>
          </a:bodyPr>
          <a:lstStyle/>
          <a:p>
            <a:pPr marL="285750" indent="-285750">
              <a:buFont typeface="Wingdings" panose="05000000000000000000" pitchFamily="2" charset="2"/>
              <a:buChar char="§"/>
            </a:pPr>
            <a:r>
              <a:rPr lang="de-DE" sz="1400" b="1" dirty="0"/>
              <a:t>INDIREKTES THERMOSIPHON MIT VAKUUMRÖHREN UNTER DRUCK GESETZTES HEAT-PIPE. KOMPAKT.</a:t>
            </a:r>
            <a:endParaRPr lang="en-US" sz="1400" b="1" dirty="0"/>
          </a:p>
          <a:p>
            <a:pPr marL="742950" lvl="1" indent="-285750">
              <a:buFont typeface="Calibri" panose="020F0502020204030204" pitchFamily="34" charset="0"/>
              <a:buChar char="₋"/>
            </a:pPr>
            <a:r>
              <a:rPr lang="de-DE" sz="1400" dirty="0"/>
              <a:t>Unter Druck stehende SWH (Trinkwasserversorgungsdruck) mit </a:t>
            </a:r>
            <a:r>
              <a:rPr lang="de-DE" sz="1400" dirty="0" err="1"/>
              <a:t>Heatpipe</a:t>
            </a:r>
            <a:r>
              <a:rPr lang="de-DE" sz="1400" dirty="0"/>
              <a:t>-Evakuierungsrohren.</a:t>
            </a:r>
          </a:p>
          <a:p>
            <a:pPr marL="742950" lvl="1" indent="-285750">
              <a:buFont typeface="Calibri" panose="020F0502020204030204" pitchFamily="34" charset="0"/>
              <a:buChar char="₋"/>
            </a:pPr>
            <a:r>
              <a:rPr lang="de-DE" sz="1400" dirty="0"/>
              <a:t>Mit Glykol gefüllte Vakuumröhren super (thermisch) leitend. Die Flüssigkeit geht in Dampf über, der zum Kondensator aufsteigt und Wärme an das kalte Wasser im Tank abgibt.</a:t>
            </a:r>
          </a:p>
          <a:p>
            <a:pPr marL="742950" lvl="1" indent="-285750">
              <a:buFont typeface="Calibri" panose="020F0502020204030204" pitchFamily="34" charset="0"/>
              <a:buChar char="₋"/>
            </a:pPr>
            <a:r>
              <a:rPr lang="de-DE" sz="1400" dirty="0"/>
              <a:t>Heißes Wasser kann durch Einspritzen von kaltem Wasser vom Boden des Tanks gewonnen werden.</a:t>
            </a:r>
          </a:p>
          <a:p>
            <a:pPr marL="742950" lvl="1" indent="-285750">
              <a:buFont typeface="Calibri" panose="020F0502020204030204" pitchFamily="34" charset="0"/>
              <a:buChar char="₋"/>
            </a:pPr>
            <a:r>
              <a:rPr lang="de-DE" sz="1400" dirty="0"/>
              <a:t>Frostschutzmittel. Wärmerohre mit "trockenen Anschlüssen" schließen die Möglichkeit von Wasserlecks aus.</a:t>
            </a:r>
          </a:p>
        </p:txBody>
      </p:sp>
      <p:pic>
        <p:nvPicPr>
          <p:cNvPr id="7" name="Picture 6" descr="A close up of a device&#10;&#10;Description generated with high confidence">
            <a:extLst>
              <a:ext uri="{FF2B5EF4-FFF2-40B4-BE49-F238E27FC236}">
                <a16:creationId xmlns:a16="http://schemas.microsoft.com/office/drawing/2014/main" id="{488F16E9-61A6-4560-BE4D-65D97A7EB2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966" y="1917000"/>
            <a:ext cx="7671034" cy="2700000"/>
          </a:xfrm>
          <a:prstGeom prst="rect">
            <a:avLst/>
          </a:prstGeom>
          <a:ln>
            <a:solidFill>
              <a:schemeClr val="tx1"/>
            </a:solidFill>
          </a:ln>
        </p:spPr>
      </p:pic>
    </p:spTree>
    <p:extLst>
      <p:ext uri="{BB962C8B-B14F-4D97-AF65-F5344CB8AC3E}">
        <p14:creationId xmlns:p14="http://schemas.microsoft.com/office/powerpoint/2010/main" val="457818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5E69-5BF5-4531-986B-1E7D91FB07E6}"/>
              </a:ext>
            </a:extLst>
          </p:cNvPr>
          <p:cNvSpPr>
            <a:spLocks noGrp="1"/>
          </p:cNvSpPr>
          <p:nvPr>
            <p:ph type="title"/>
          </p:nvPr>
        </p:nvSpPr>
        <p:spPr/>
        <p:txBody>
          <a:bodyPr/>
          <a:lstStyle/>
          <a:p>
            <a:r>
              <a:rPr lang="en-US" b="1" dirty="0"/>
              <a:t>1</a:t>
            </a:r>
            <a:r>
              <a:rPr lang="en-US" b="1" dirty="0">
                <a:solidFill>
                  <a:prstClr val="black"/>
                </a:solidFill>
                <a:cs typeface="Arial" pitchFamily="34" charset="0"/>
              </a:rPr>
              <a:t>. Allgemeine </a:t>
            </a:r>
            <a:r>
              <a:rPr lang="en-US" b="1" dirty="0" err="1">
                <a:solidFill>
                  <a:prstClr val="black"/>
                </a:solidFill>
                <a:cs typeface="Arial" pitchFamily="34" charset="0"/>
              </a:rPr>
              <a:t>Beschreibung</a:t>
            </a:r>
            <a:r>
              <a:rPr lang="en-US" b="1" dirty="0">
                <a:solidFill>
                  <a:prstClr val="black"/>
                </a:solidFill>
                <a:cs typeface="Arial" pitchFamily="34" charset="0"/>
              </a:rPr>
              <a:t> des Thermosiphon-Solar-</a:t>
            </a:r>
            <a:r>
              <a:rPr lang="en-US" b="1" dirty="0" err="1">
                <a:solidFill>
                  <a:prstClr val="black"/>
                </a:solidFill>
                <a:cs typeface="Arial" pitchFamily="34" charset="0"/>
              </a:rPr>
              <a:t>Wassererwärmersystems</a:t>
            </a:r>
            <a:endParaRPr lang="en-US" dirty="0"/>
          </a:p>
        </p:txBody>
      </p:sp>
      <p:sp>
        <p:nvSpPr>
          <p:cNvPr id="4" name="Rectangle 3">
            <a:extLst>
              <a:ext uri="{FF2B5EF4-FFF2-40B4-BE49-F238E27FC236}">
                <a16:creationId xmlns:a16="http://schemas.microsoft.com/office/drawing/2014/main" id="{C6B3431A-3465-42B4-B939-945DAE515571}"/>
              </a:ext>
            </a:extLst>
          </p:cNvPr>
          <p:cNvSpPr/>
          <p:nvPr/>
        </p:nvSpPr>
        <p:spPr>
          <a:xfrm>
            <a:off x="432916" y="1557000"/>
            <a:ext cx="7595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Typologie</a:t>
            </a:r>
            <a:r>
              <a:rPr lang="en-US" b="1" dirty="0">
                <a:solidFill>
                  <a:prstClr val="black"/>
                </a:solidFill>
                <a:cs typeface="Arial" pitchFamily="34" charset="0"/>
              </a:rPr>
              <a:t> der Thermosiphon-SWH-</a:t>
            </a:r>
            <a:r>
              <a:rPr lang="en-US" b="1" dirty="0" err="1">
                <a:solidFill>
                  <a:prstClr val="black"/>
                </a:solidFill>
                <a:cs typeface="Arial" pitchFamily="34" charset="0"/>
              </a:rPr>
              <a:t>Systeme</a:t>
            </a:r>
            <a:r>
              <a:rPr lang="en-US" b="1" dirty="0">
                <a:solidFill>
                  <a:prstClr val="black"/>
                </a:solidFill>
                <a:cs typeface="Arial" pitchFamily="34" charset="0"/>
              </a:rPr>
              <a:t>.</a:t>
            </a:r>
          </a:p>
        </p:txBody>
      </p:sp>
      <p:sp>
        <p:nvSpPr>
          <p:cNvPr id="5" name="Rectangle 4">
            <a:extLst>
              <a:ext uri="{FF2B5EF4-FFF2-40B4-BE49-F238E27FC236}">
                <a16:creationId xmlns:a16="http://schemas.microsoft.com/office/drawing/2014/main" id="{4C2E57B7-6C76-4418-A7FD-B651535A3FFC}"/>
              </a:ext>
            </a:extLst>
          </p:cNvPr>
          <p:cNvSpPr/>
          <p:nvPr/>
        </p:nvSpPr>
        <p:spPr>
          <a:xfrm>
            <a:off x="828000" y="4797000"/>
            <a:ext cx="7992000" cy="1569660"/>
          </a:xfrm>
          <a:prstGeom prst="rect">
            <a:avLst/>
          </a:prstGeom>
        </p:spPr>
        <p:txBody>
          <a:bodyPr wrap="square">
            <a:spAutoFit/>
          </a:bodyPr>
          <a:lstStyle/>
          <a:p>
            <a:pPr marL="285750" indent="-285750">
              <a:buFont typeface="Wingdings" panose="05000000000000000000" pitchFamily="2" charset="2"/>
              <a:buChar char="§"/>
            </a:pPr>
            <a:r>
              <a:rPr lang="de-DE" sz="1600" b="1" dirty="0"/>
              <a:t>INDIREKTES THERMOSIPHON, DAS MIT EINEM UMLAUFENDEN WÄRMETAUSCHER UNTER DRUCK STEHT. KOMPAKT.</a:t>
            </a:r>
            <a:endParaRPr lang="en-US" sz="1600" b="1" dirty="0"/>
          </a:p>
          <a:p>
            <a:pPr marL="742950" lvl="1" indent="-285750">
              <a:buFont typeface="Calibri" panose="020F0502020204030204" pitchFamily="34" charset="0"/>
              <a:buChar char="₋"/>
            </a:pPr>
            <a:r>
              <a:rPr lang="de-DE" sz="1600" dirty="0"/>
              <a:t>Indirekte oder geschlossene Systeme verwenden einen Rundum-Wärmetauscher (einen Zylinder), der das Trinkwasser vom HTF (Glykol), das durch den Kollektor zirkuliert, trennt. Nach der Erwärmung in den Platten gelangt der HTF zum Wärmetauscher, wo seine Wärme an das Trinkwasser übertragen wird.</a:t>
            </a:r>
          </a:p>
        </p:txBody>
      </p:sp>
      <p:pic>
        <p:nvPicPr>
          <p:cNvPr id="8" name="Picture 7" descr="A close up of a machine&#10;&#10;Description generated with high confidence">
            <a:extLst>
              <a:ext uri="{FF2B5EF4-FFF2-40B4-BE49-F238E27FC236}">
                <a16:creationId xmlns:a16="http://schemas.microsoft.com/office/drawing/2014/main" id="{6FFFF9CE-A4E1-4364-BC56-B384593A80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000" y="1926332"/>
            <a:ext cx="6133547" cy="2870667"/>
          </a:xfrm>
          <a:prstGeom prst="rect">
            <a:avLst/>
          </a:prstGeom>
          <a:ln>
            <a:solidFill>
              <a:schemeClr val="tx1"/>
            </a:solidFill>
          </a:ln>
        </p:spPr>
      </p:pic>
      <p:sp>
        <p:nvSpPr>
          <p:cNvPr id="11" name="TextBox 10">
            <a:extLst>
              <a:ext uri="{FF2B5EF4-FFF2-40B4-BE49-F238E27FC236}">
                <a16:creationId xmlns:a16="http://schemas.microsoft.com/office/drawing/2014/main" id="{68487EB2-093D-447F-BDE2-AAE435B0C568}"/>
              </a:ext>
            </a:extLst>
          </p:cNvPr>
          <p:cNvSpPr txBox="1"/>
          <p:nvPr/>
        </p:nvSpPr>
        <p:spPr>
          <a:xfrm>
            <a:off x="7020000" y="1924233"/>
            <a:ext cx="1944000" cy="2631490"/>
          </a:xfrm>
          <a:prstGeom prst="rect">
            <a:avLst/>
          </a:prstGeom>
          <a:noFill/>
        </p:spPr>
        <p:txBody>
          <a:bodyPr wrap="square" rtlCol="0">
            <a:spAutoFit/>
          </a:bodyPr>
          <a:lstStyle/>
          <a:p>
            <a:pPr marL="176213" indent="-176213">
              <a:buFont typeface="Calibri" panose="020F0502020204030204" pitchFamily="34" charset="0"/>
              <a:buChar char="₋"/>
            </a:pPr>
            <a:r>
              <a:rPr lang="de-DE" sz="1500" dirty="0">
                <a:solidFill>
                  <a:prstClr val="black"/>
                </a:solidFill>
              </a:rPr>
              <a:t>Teurer.</a:t>
            </a:r>
          </a:p>
          <a:p>
            <a:pPr marL="176213" indent="-176213">
              <a:buFont typeface="Calibri" panose="020F0502020204030204" pitchFamily="34" charset="0"/>
              <a:buChar char="₋"/>
            </a:pPr>
            <a:r>
              <a:rPr lang="de-DE" sz="1500" dirty="0">
                <a:solidFill>
                  <a:prstClr val="black"/>
                </a:solidFill>
              </a:rPr>
              <a:t>Es bietet Frost- und Überhitzungsschutz.</a:t>
            </a:r>
          </a:p>
          <a:p>
            <a:pPr marL="176213" indent="-176213">
              <a:buFont typeface="Calibri" panose="020F0502020204030204" pitchFamily="34" charset="0"/>
              <a:buChar char="₋"/>
            </a:pPr>
            <a:r>
              <a:rPr lang="de-DE" sz="1500" dirty="0">
                <a:solidFill>
                  <a:prstClr val="black"/>
                </a:solidFill>
              </a:rPr>
              <a:t>Kompakter und schwerer.</a:t>
            </a:r>
          </a:p>
          <a:p>
            <a:pPr marL="176213" indent="-176213">
              <a:buFont typeface="Calibri" panose="020F0502020204030204" pitchFamily="34" charset="0"/>
              <a:buChar char="₋"/>
            </a:pPr>
            <a:r>
              <a:rPr lang="de-DE" sz="1500" dirty="0">
                <a:solidFill>
                  <a:prstClr val="black"/>
                </a:solidFill>
              </a:rPr>
              <a:t>Für alle Klimazonen (gemäßigt).</a:t>
            </a:r>
          </a:p>
          <a:p>
            <a:pPr marL="176213" indent="-176213">
              <a:buFont typeface="Calibri" panose="020F0502020204030204" pitchFamily="34" charset="0"/>
              <a:buChar char="₋"/>
            </a:pPr>
            <a:r>
              <a:rPr lang="de-DE" sz="1500" dirty="0">
                <a:solidFill>
                  <a:prstClr val="black"/>
                </a:solidFill>
              </a:rPr>
              <a:t>Indirekte Systeme verlieren etwas Wärme im Wärmeaustausch</a:t>
            </a:r>
          </a:p>
        </p:txBody>
      </p:sp>
    </p:spTree>
    <p:extLst>
      <p:ext uri="{BB962C8B-B14F-4D97-AF65-F5344CB8AC3E}">
        <p14:creationId xmlns:p14="http://schemas.microsoft.com/office/powerpoint/2010/main" val="720344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generated with high confidence">
            <a:extLst>
              <a:ext uri="{FF2B5EF4-FFF2-40B4-BE49-F238E27FC236}">
                <a16:creationId xmlns:a16="http://schemas.microsoft.com/office/drawing/2014/main" id="{CFC4F997-3435-4E5D-BA92-2EA31F1B07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735" b="5358"/>
          <a:stretch/>
        </p:blipFill>
        <p:spPr>
          <a:xfrm>
            <a:off x="1690195" y="3774660"/>
            <a:ext cx="6062410" cy="2462340"/>
          </a:xfrm>
          <a:prstGeom prst="rect">
            <a:avLst/>
          </a:prstGeom>
          <a:ln>
            <a:solidFill>
              <a:schemeClr val="tx1"/>
            </a:solidFill>
          </a:ln>
        </p:spPr>
      </p:pic>
      <p:sp>
        <p:nvSpPr>
          <p:cNvPr id="2" name="Title 1">
            <a:extLst>
              <a:ext uri="{FF2B5EF4-FFF2-40B4-BE49-F238E27FC236}">
                <a16:creationId xmlns:a16="http://schemas.microsoft.com/office/drawing/2014/main" id="{66DAD8C9-F405-40FD-B12A-689B64410504}"/>
              </a:ext>
            </a:extLst>
          </p:cNvPr>
          <p:cNvSpPr>
            <a:spLocks noGrp="1"/>
          </p:cNvSpPr>
          <p:nvPr>
            <p:ph type="title"/>
          </p:nvPr>
        </p:nvSpPr>
        <p:spPr/>
        <p:txBody>
          <a:bodyPr/>
          <a:lstStyle/>
          <a:p>
            <a:r>
              <a:rPr lang="en-US" b="1" dirty="0"/>
              <a:t>1</a:t>
            </a:r>
            <a:r>
              <a:rPr lang="en-US" b="1" dirty="0">
                <a:solidFill>
                  <a:prstClr val="black"/>
                </a:solidFill>
                <a:cs typeface="Arial" pitchFamily="34" charset="0"/>
              </a:rPr>
              <a:t>. Allgemeine </a:t>
            </a:r>
            <a:r>
              <a:rPr lang="en-US" b="1" dirty="0" err="1">
                <a:solidFill>
                  <a:prstClr val="black"/>
                </a:solidFill>
                <a:cs typeface="Arial" pitchFamily="34" charset="0"/>
              </a:rPr>
              <a:t>Beschreibung</a:t>
            </a:r>
            <a:r>
              <a:rPr lang="en-US" b="1" dirty="0">
                <a:solidFill>
                  <a:prstClr val="black"/>
                </a:solidFill>
                <a:cs typeface="Arial" pitchFamily="34" charset="0"/>
              </a:rPr>
              <a:t> des Thermosiphon-Solar-</a:t>
            </a:r>
            <a:r>
              <a:rPr lang="en-US" b="1" dirty="0" err="1">
                <a:solidFill>
                  <a:prstClr val="black"/>
                </a:solidFill>
                <a:cs typeface="Arial" pitchFamily="34" charset="0"/>
              </a:rPr>
              <a:t>Wassererwärmersystems</a:t>
            </a:r>
            <a:endParaRPr lang="en-US" dirty="0"/>
          </a:p>
        </p:txBody>
      </p:sp>
      <p:sp>
        <p:nvSpPr>
          <p:cNvPr id="4" name="TextBox 3">
            <a:extLst>
              <a:ext uri="{FF2B5EF4-FFF2-40B4-BE49-F238E27FC236}">
                <a16:creationId xmlns:a16="http://schemas.microsoft.com/office/drawing/2014/main" id="{6ED0ADF0-EFD7-4672-9C6B-61D4834CF8F4}"/>
              </a:ext>
            </a:extLst>
          </p:cNvPr>
          <p:cNvSpPr txBox="1"/>
          <p:nvPr/>
        </p:nvSpPr>
        <p:spPr>
          <a:xfrm>
            <a:off x="756000" y="1917000"/>
            <a:ext cx="8136000" cy="1815882"/>
          </a:xfrm>
          <a:prstGeom prst="rect">
            <a:avLst/>
          </a:prstGeom>
          <a:noFill/>
        </p:spPr>
        <p:txBody>
          <a:bodyPr wrap="square" rtlCol="0">
            <a:spAutoFit/>
          </a:bodyPr>
          <a:lstStyle/>
          <a:p>
            <a:pPr marL="285750" indent="-285750">
              <a:buFont typeface="Wingdings" panose="05000000000000000000" pitchFamily="2" charset="2"/>
              <a:buChar char="§"/>
            </a:pPr>
            <a:r>
              <a:rPr lang="es-ES" sz="1400" b="1" dirty="0"/>
              <a:t>GETEILTES THERMOSYPHONSYSTEM.</a:t>
            </a:r>
          </a:p>
          <a:p>
            <a:pPr marL="742950" lvl="1" indent="-285750">
              <a:buFont typeface="Calibri" panose="020F0502020204030204" pitchFamily="34" charset="0"/>
              <a:buChar char="₋"/>
            </a:pPr>
            <a:r>
              <a:rPr lang="de-DE" sz="1400" dirty="0"/>
              <a:t>Es handelt sich nicht so sehr um ein anderes Systemdesign, sondern um eine andere Möglichkeit der Systeminstallation.</a:t>
            </a:r>
          </a:p>
          <a:p>
            <a:pPr marL="742950" lvl="1" indent="-285750">
              <a:buFont typeface="Calibri" panose="020F0502020204030204" pitchFamily="34" charset="0"/>
              <a:buChar char="₋"/>
            </a:pPr>
            <a:r>
              <a:rPr lang="de-DE" sz="1400" dirty="0"/>
              <a:t>Es ist eine Variante der häufigeren "eng gekoppelten" </a:t>
            </a:r>
            <a:r>
              <a:rPr lang="de-DE" sz="1400" dirty="0" err="1"/>
              <a:t>Thermosyphon</a:t>
            </a:r>
            <a:r>
              <a:rPr lang="de-DE" sz="1400" dirty="0"/>
              <a:t>-SWH-Systeme. Der Solartank wird in den Dachraum unter der Dachhaut verlegt. Der Speicher muss sich noch sehr weit über den Kollektoren befinden (mindestens 300mm).</a:t>
            </a:r>
          </a:p>
          <a:p>
            <a:pPr marL="742950" lvl="1" indent="-285750">
              <a:buFont typeface="Calibri" panose="020F0502020204030204" pitchFamily="34" charset="0"/>
              <a:buChar char="₋"/>
            </a:pPr>
            <a:r>
              <a:rPr lang="de-DE" sz="1400" dirty="0"/>
              <a:t>Dadurch wird eine weitere Schutzschicht geschaffen, die den Wirkungsgrad der thermischen Anlage verbessern kann. Dies trägt zur Verbesserung der Ästhetik und Sicherheit der Installation bei.</a:t>
            </a:r>
          </a:p>
        </p:txBody>
      </p:sp>
      <p:sp>
        <p:nvSpPr>
          <p:cNvPr id="5" name="Rectangle 4">
            <a:extLst>
              <a:ext uri="{FF2B5EF4-FFF2-40B4-BE49-F238E27FC236}">
                <a16:creationId xmlns:a16="http://schemas.microsoft.com/office/drawing/2014/main" id="{BEA63280-3122-4016-933E-3E5E6C7AA022}"/>
              </a:ext>
            </a:extLst>
          </p:cNvPr>
          <p:cNvSpPr/>
          <p:nvPr/>
        </p:nvSpPr>
        <p:spPr>
          <a:xfrm>
            <a:off x="432916" y="1557000"/>
            <a:ext cx="7595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Typologie</a:t>
            </a:r>
            <a:r>
              <a:rPr lang="en-US" b="1" dirty="0">
                <a:solidFill>
                  <a:prstClr val="black"/>
                </a:solidFill>
                <a:cs typeface="Arial" pitchFamily="34" charset="0"/>
              </a:rPr>
              <a:t> der Thermosiphon-SWH-</a:t>
            </a:r>
            <a:r>
              <a:rPr lang="en-US" b="1" dirty="0" err="1">
                <a:solidFill>
                  <a:prstClr val="black"/>
                </a:solidFill>
                <a:cs typeface="Arial" pitchFamily="34" charset="0"/>
              </a:rPr>
              <a:t>Systeme</a:t>
            </a:r>
            <a:r>
              <a:rPr lang="en-US" b="1" dirty="0">
                <a:solidFill>
                  <a:prstClr val="black"/>
                </a:solidFill>
                <a:cs typeface="Arial" pitchFamily="34" charset="0"/>
              </a:rPr>
              <a:t>.</a:t>
            </a:r>
          </a:p>
        </p:txBody>
      </p:sp>
    </p:spTree>
    <p:extLst>
      <p:ext uri="{BB962C8B-B14F-4D97-AF65-F5344CB8AC3E}">
        <p14:creationId xmlns:p14="http://schemas.microsoft.com/office/powerpoint/2010/main" val="1164109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8D81-60B1-446D-9A73-E1E941EE9154}"/>
              </a:ext>
            </a:extLst>
          </p:cNvPr>
          <p:cNvSpPr>
            <a:spLocks noGrp="1"/>
          </p:cNvSpPr>
          <p:nvPr>
            <p:ph type="title"/>
          </p:nvPr>
        </p:nvSpPr>
        <p:spPr/>
        <p:txBody>
          <a:bodyPr/>
          <a:lstStyle/>
          <a:p>
            <a:r>
              <a:rPr lang="en-US" b="1" dirty="0"/>
              <a:t>1</a:t>
            </a:r>
            <a:r>
              <a:rPr lang="en-US" b="1" dirty="0">
                <a:solidFill>
                  <a:prstClr val="black"/>
                </a:solidFill>
                <a:cs typeface="Arial" pitchFamily="34" charset="0"/>
              </a:rPr>
              <a:t>. Allgemeine </a:t>
            </a:r>
            <a:r>
              <a:rPr lang="en-US" b="1" dirty="0" err="1">
                <a:solidFill>
                  <a:prstClr val="black"/>
                </a:solidFill>
                <a:cs typeface="Arial" pitchFamily="34" charset="0"/>
              </a:rPr>
              <a:t>Beschreibung</a:t>
            </a:r>
            <a:r>
              <a:rPr lang="en-US" b="1" dirty="0">
                <a:solidFill>
                  <a:prstClr val="black"/>
                </a:solidFill>
                <a:cs typeface="Arial" pitchFamily="34" charset="0"/>
              </a:rPr>
              <a:t> des Thermosiphon-Solar-</a:t>
            </a:r>
            <a:r>
              <a:rPr lang="en-US" b="1" dirty="0" err="1">
                <a:solidFill>
                  <a:prstClr val="black"/>
                </a:solidFill>
                <a:cs typeface="Arial" pitchFamily="34" charset="0"/>
              </a:rPr>
              <a:t>Wassererwärmersystems</a:t>
            </a:r>
            <a:endParaRPr lang="en-US" dirty="0"/>
          </a:p>
        </p:txBody>
      </p:sp>
      <p:sp>
        <p:nvSpPr>
          <p:cNvPr id="5" name="Rectangle 4">
            <a:extLst>
              <a:ext uri="{FF2B5EF4-FFF2-40B4-BE49-F238E27FC236}">
                <a16:creationId xmlns:a16="http://schemas.microsoft.com/office/drawing/2014/main" id="{644E00A7-C5C2-47D9-9E1D-DCD28568B368}"/>
              </a:ext>
            </a:extLst>
          </p:cNvPr>
          <p:cNvSpPr/>
          <p:nvPr/>
        </p:nvSpPr>
        <p:spPr>
          <a:xfrm>
            <a:off x="432916" y="1557000"/>
            <a:ext cx="5075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Typische</a:t>
            </a:r>
            <a:r>
              <a:rPr lang="en-US" b="1" dirty="0">
                <a:solidFill>
                  <a:prstClr val="black"/>
                </a:solidFill>
                <a:cs typeface="Arial" pitchFamily="34" charset="0"/>
              </a:rPr>
              <a:t> </a:t>
            </a:r>
            <a:r>
              <a:rPr lang="en-US" b="1" dirty="0" err="1">
                <a:solidFill>
                  <a:prstClr val="black"/>
                </a:solidFill>
                <a:cs typeface="Arial" pitchFamily="34" charset="0"/>
              </a:rPr>
              <a:t>Installationen</a:t>
            </a:r>
            <a:r>
              <a:rPr lang="en-US" b="1" dirty="0">
                <a:solidFill>
                  <a:prstClr val="black"/>
                </a:solidFill>
                <a:cs typeface="Arial" pitchFamily="34" charset="0"/>
              </a:rPr>
              <a:t>.</a:t>
            </a:r>
          </a:p>
        </p:txBody>
      </p:sp>
      <p:pic>
        <p:nvPicPr>
          <p:cNvPr id="7" name="Picture 6" descr="A close up of a map&#10;&#10;Description generated with very high confidence">
            <a:extLst>
              <a:ext uri="{FF2B5EF4-FFF2-40B4-BE49-F238E27FC236}">
                <a16:creationId xmlns:a16="http://schemas.microsoft.com/office/drawing/2014/main" id="{3E1DE8EC-ED7C-42CA-9B46-99231A7C4D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848" y="2032893"/>
            <a:ext cx="4679152" cy="4087613"/>
          </a:xfrm>
          <a:prstGeom prst="rect">
            <a:avLst/>
          </a:prstGeom>
          <a:ln>
            <a:solidFill>
              <a:schemeClr val="tx1"/>
            </a:solidFill>
          </a:ln>
        </p:spPr>
      </p:pic>
      <p:sp>
        <p:nvSpPr>
          <p:cNvPr id="8" name="TextBox 7">
            <a:extLst>
              <a:ext uri="{FF2B5EF4-FFF2-40B4-BE49-F238E27FC236}">
                <a16:creationId xmlns:a16="http://schemas.microsoft.com/office/drawing/2014/main" id="{AC86B5DD-8A6B-48FB-8426-220FAF2FFACB}"/>
              </a:ext>
            </a:extLst>
          </p:cNvPr>
          <p:cNvSpPr txBox="1"/>
          <p:nvPr/>
        </p:nvSpPr>
        <p:spPr>
          <a:xfrm>
            <a:off x="5455898" y="1784685"/>
            <a:ext cx="3599152" cy="4401205"/>
          </a:xfrm>
          <a:prstGeom prst="rect">
            <a:avLst/>
          </a:prstGeom>
          <a:noFill/>
        </p:spPr>
        <p:txBody>
          <a:bodyPr wrap="square" rtlCol="0">
            <a:spAutoFit/>
          </a:bodyPr>
          <a:lstStyle/>
          <a:p>
            <a:pPr marL="285750" indent="-285750">
              <a:buFont typeface="Wingdings" panose="05000000000000000000" pitchFamily="2" charset="2"/>
              <a:buChar char="§"/>
            </a:pPr>
            <a:r>
              <a:rPr lang="de-DE" sz="1400" b="1" dirty="0"/>
              <a:t>TYPISCHE INSTALLATION VON INDIREKTEN THERMOSIPHON SWH-SYSTEMEN:</a:t>
            </a:r>
            <a:endParaRPr lang="en-US" sz="1400" b="1" dirty="0"/>
          </a:p>
          <a:p>
            <a:pPr marL="742950" lvl="1" indent="-285750">
              <a:buFont typeface="Calibri" panose="020F0502020204030204" pitchFamily="34" charset="0"/>
              <a:buChar char="₋"/>
            </a:pPr>
            <a:r>
              <a:rPr lang="en-US" sz="1400" b="1" dirty="0"/>
              <a:t>Solar- </a:t>
            </a:r>
            <a:r>
              <a:rPr lang="en-US" sz="1400" b="1" dirty="0" err="1"/>
              <a:t>oder</a:t>
            </a:r>
            <a:r>
              <a:rPr lang="en-US" sz="1400" b="1" dirty="0"/>
              <a:t> </a:t>
            </a:r>
            <a:r>
              <a:rPr lang="en-US" sz="1400" b="1" dirty="0" err="1"/>
              <a:t>Primärkreislauf</a:t>
            </a:r>
            <a:r>
              <a:rPr lang="en-US" sz="1400" b="1" dirty="0"/>
              <a:t> :</a:t>
            </a:r>
          </a:p>
          <a:p>
            <a:pPr marL="1200150" lvl="2" indent="-285750">
              <a:buFont typeface="Arial" panose="020B0604020202020204" pitchFamily="34" charset="0"/>
              <a:buChar char="."/>
            </a:pPr>
            <a:r>
              <a:rPr lang="de-DE" sz="1400" dirty="0"/>
              <a:t>1 oder mehrere Sonnenkollektoren. </a:t>
            </a:r>
          </a:p>
          <a:p>
            <a:pPr marL="1200150" lvl="2" indent="-285750">
              <a:buFont typeface="Arial" panose="020B0604020202020204" pitchFamily="34" charset="0"/>
              <a:buChar char="."/>
            </a:pPr>
            <a:r>
              <a:rPr lang="de-DE" sz="1400" dirty="0"/>
              <a:t>Wärmetauscher.</a:t>
            </a:r>
          </a:p>
          <a:p>
            <a:pPr marL="1200150" lvl="2" indent="-285750">
              <a:buFont typeface="Arial" panose="020B0604020202020204" pitchFamily="34" charset="0"/>
              <a:buChar char="."/>
            </a:pPr>
            <a:r>
              <a:rPr lang="de-DE" sz="1400" dirty="0"/>
              <a:t>HTF: Glykol. Frostschutzmittel.</a:t>
            </a:r>
          </a:p>
          <a:p>
            <a:pPr marL="1200150" lvl="2" indent="-285750">
              <a:buFont typeface="Arial" panose="020B0604020202020204" pitchFamily="34" charset="0"/>
              <a:buChar char="."/>
            </a:pPr>
            <a:r>
              <a:rPr lang="de-DE" sz="1400" dirty="0"/>
              <a:t>Unter Druck.</a:t>
            </a:r>
            <a:endParaRPr lang="en-US" sz="1400" dirty="0"/>
          </a:p>
          <a:p>
            <a:pPr marL="742950" lvl="1" indent="-285750">
              <a:buFont typeface="Calibri" panose="020F0502020204030204" pitchFamily="34" charset="0"/>
              <a:buChar char="₋"/>
            </a:pPr>
            <a:r>
              <a:rPr lang="en-US" sz="1400" b="1" dirty="0" err="1"/>
              <a:t>Verbrauch</a:t>
            </a:r>
            <a:r>
              <a:rPr lang="en-US" sz="1400" b="1" dirty="0"/>
              <a:t>./</a:t>
            </a:r>
            <a:r>
              <a:rPr lang="en-US" sz="1400" b="1" dirty="0" err="1"/>
              <a:t>Sekundärkreislauf</a:t>
            </a:r>
            <a:r>
              <a:rPr lang="en-US" sz="1400" b="1" dirty="0"/>
              <a:t>:</a:t>
            </a:r>
          </a:p>
          <a:p>
            <a:pPr marL="1200150" lvl="2" indent="-285750">
              <a:buFont typeface="Arial" panose="020B0604020202020204" pitchFamily="34" charset="0"/>
              <a:buChar char="."/>
            </a:pPr>
            <a:r>
              <a:rPr lang="en-US" sz="1400" dirty="0" err="1"/>
              <a:t>Wassertank</a:t>
            </a:r>
            <a:r>
              <a:rPr lang="en-US" sz="1400" dirty="0"/>
              <a:t>.</a:t>
            </a:r>
          </a:p>
          <a:p>
            <a:pPr marL="1200150" lvl="2" indent="-285750">
              <a:buFont typeface="Arial" panose="020B0604020202020204" pitchFamily="34" charset="0"/>
              <a:buChar char="."/>
            </a:pPr>
            <a:r>
              <a:rPr lang="en-US" sz="1400" dirty="0" err="1"/>
              <a:t>Wasserversorgungsdruck</a:t>
            </a:r>
            <a:r>
              <a:rPr lang="en-US" sz="1400" dirty="0"/>
              <a:t>.</a:t>
            </a:r>
          </a:p>
          <a:p>
            <a:pPr marL="742950" lvl="1" indent="-285750">
              <a:buFont typeface="Calibri" panose="020F0502020204030204" pitchFamily="34" charset="0"/>
              <a:buChar char="₋"/>
            </a:pPr>
            <a:r>
              <a:rPr lang="en-US" sz="1400" b="1" dirty="0" err="1"/>
              <a:t>Hilfssystem</a:t>
            </a:r>
            <a:r>
              <a:rPr lang="en-US" sz="1400" b="1" dirty="0"/>
              <a:t>. </a:t>
            </a:r>
            <a:r>
              <a:rPr lang="en-US" sz="1400" dirty="0"/>
              <a:t>Gas </a:t>
            </a:r>
            <a:r>
              <a:rPr lang="en-US" sz="1400" dirty="0" err="1"/>
              <a:t>oder</a:t>
            </a:r>
            <a:r>
              <a:rPr lang="en-US" sz="1400" dirty="0"/>
              <a:t> </a:t>
            </a:r>
            <a:r>
              <a:rPr lang="en-US" sz="1400" dirty="0" err="1"/>
              <a:t>elektrisch</a:t>
            </a:r>
            <a:r>
              <a:rPr lang="en-US" sz="1400" dirty="0"/>
              <a:t>. Series connected with sensors and automatic control.</a:t>
            </a:r>
          </a:p>
          <a:p>
            <a:pPr marL="742950" lvl="1" indent="-285750">
              <a:buFont typeface="Calibri" panose="020F0502020204030204" pitchFamily="34" charset="0"/>
              <a:buChar char="₋"/>
            </a:pPr>
            <a:r>
              <a:rPr lang="en-US" sz="1400" b="1" dirty="0" err="1"/>
              <a:t>Vorgeschriebene</a:t>
            </a:r>
            <a:r>
              <a:rPr lang="en-US" sz="1400" b="1" dirty="0"/>
              <a:t> </a:t>
            </a:r>
            <a:r>
              <a:rPr lang="en-US" sz="1400" b="1" dirty="0" err="1"/>
              <a:t>Sicherheitsventile</a:t>
            </a:r>
            <a:r>
              <a:rPr lang="en-US" sz="1400" dirty="0"/>
              <a:t>:</a:t>
            </a:r>
          </a:p>
          <a:p>
            <a:pPr marL="1200150" lvl="2" indent="-285750">
              <a:buFont typeface="Arial" panose="020B0604020202020204" pitchFamily="34" charset="0"/>
              <a:buChar char="."/>
            </a:pPr>
            <a:r>
              <a:rPr lang="en-US" sz="1400" dirty="0" err="1"/>
              <a:t>Sicherheitsventile</a:t>
            </a:r>
            <a:r>
              <a:rPr lang="en-US" sz="1400" dirty="0"/>
              <a:t> (</a:t>
            </a:r>
            <a:r>
              <a:rPr lang="en-US" sz="1400" dirty="0" err="1"/>
              <a:t>Druck</a:t>
            </a:r>
            <a:r>
              <a:rPr lang="en-US" sz="1400" dirty="0"/>
              <a:t>).</a:t>
            </a:r>
          </a:p>
          <a:p>
            <a:pPr marL="1200150" lvl="2" indent="-285750">
              <a:buFont typeface="Arial" panose="020B0604020202020204" pitchFamily="34" charset="0"/>
              <a:buChar char="."/>
            </a:pPr>
            <a:r>
              <a:rPr lang="en-US" sz="1400" dirty="0" err="1"/>
              <a:t>Ausdehnungsgefäß</a:t>
            </a:r>
            <a:r>
              <a:rPr lang="en-US" sz="1400" dirty="0"/>
              <a:t>.</a:t>
            </a:r>
          </a:p>
          <a:p>
            <a:pPr marL="1200150" lvl="2" indent="-285750">
              <a:buFont typeface="Arial" panose="020B0604020202020204" pitchFamily="34" charset="0"/>
              <a:buChar char="."/>
            </a:pPr>
            <a:r>
              <a:rPr lang="en-US" sz="1400" dirty="0"/>
              <a:t>Anti-</a:t>
            </a:r>
            <a:r>
              <a:rPr lang="en-US" sz="1400" dirty="0" err="1"/>
              <a:t>Verbrühungs</a:t>
            </a:r>
            <a:r>
              <a:rPr lang="en-US" sz="1400" dirty="0"/>
              <a:t>-</a:t>
            </a:r>
            <a:r>
              <a:rPr lang="en-US" sz="1400" dirty="0" err="1"/>
              <a:t>Ventile</a:t>
            </a:r>
            <a:r>
              <a:rPr lang="en-US" sz="1400" dirty="0"/>
              <a:t>.</a:t>
            </a:r>
          </a:p>
          <a:p>
            <a:pPr marL="742950" lvl="1" indent="-285750">
              <a:buFont typeface="Calibri" panose="020F0502020204030204" pitchFamily="34" charset="0"/>
              <a:buChar char="₋"/>
            </a:pPr>
            <a:r>
              <a:rPr lang="en-US" sz="1400" b="1" dirty="0" err="1"/>
              <a:t>Bedienungsventile</a:t>
            </a:r>
            <a:r>
              <a:rPr lang="en-US" sz="1400" b="1" dirty="0"/>
              <a:t>. </a:t>
            </a:r>
            <a:r>
              <a:rPr lang="en-US" sz="1400" dirty="0" err="1"/>
              <a:t>Grundlegende</a:t>
            </a:r>
            <a:r>
              <a:rPr lang="en-US" sz="1400" dirty="0"/>
              <a:t> </a:t>
            </a:r>
            <a:r>
              <a:rPr lang="en-US" sz="1400" dirty="0" err="1"/>
              <a:t>Steuerung</a:t>
            </a:r>
            <a:r>
              <a:rPr lang="en-US" sz="1400" dirty="0"/>
              <a:t>.</a:t>
            </a:r>
          </a:p>
        </p:txBody>
      </p:sp>
    </p:spTree>
    <p:extLst>
      <p:ext uri="{BB962C8B-B14F-4D97-AF65-F5344CB8AC3E}">
        <p14:creationId xmlns:p14="http://schemas.microsoft.com/office/powerpoint/2010/main" val="3406498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14E37-0189-4FDC-9F5E-695F2ADABFE7}"/>
              </a:ext>
            </a:extLst>
          </p:cNvPr>
          <p:cNvSpPr>
            <a:spLocks noGrp="1"/>
          </p:cNvSpPr>
          <p:nvPr>
            <p:ph type="title"/>
          </p:nvPr>
        </p:nvSpPr>
        <p:spPr/>
        <p:txBody>
          <a:bodyPr/>
          <a:lstStyle/>
          <a:p>
            <a:r>
              <a:rPr lang="en-US" b="1" dirty="0"/>
              <a:t>1</a:t>
            </a:r>
            <a:r>
              <a:rPr lang="en-US" b="1" dirty="0">
                <a:solidFill>
                  <a:prstClr val="black"/>
                </a:solidFill>
                <a:cs typeface="Arial" pitchFamily="34" charset="0"/>
              </a:rPr>
              <a:t>. Allgemeine </a:t>
            </a:r>
            <a:r>
              <a:rPr lang="en-US" b="1" dirty="0" err="1">
                <a:solidFill>
                  <a:prstClr val="black"/>
                </a:solidFill>
                <a:cs typeface="Arial" pitchFamily="34" charset="0"/>
              </a:rPr>
              <a:t>Beschreibung</a:t>
            </a:r>
            <a:r>
              <a:rPr lang="en-US" b="1" dirty="0">
                <a:solidFill>
                  <a:prstClr val="black"/>
                </a:solidFill>
                <a:cs typeface="Arial" pitchFamily="34" charset="0"/>
              </a:rPr>
              <a:t> des Thermosiphon-Solar-</a:t>
            </a:r>
            <a:r>
              <a:rPr lang="en-US" b="1" dirty="0" err="1">
                <a:solidFill>
                  <a:prstClr val="black"/>
                </a:solidFill>
                <a:cs typeface="Arial" pitchFamily="34" charset="0"/>
              </a:rPr>
              <a:t>Wassererwärmersystems</a:t>
            </a:r>
            <a:endParaRPr lang="en-US" dirty="0"/>
          </a:p>
        </p:txBody>
      </p:sp>
      <p:sp>
        <p:nvSpPr>
          <p:cNvPr id="4" name="Rectangle 3">
            <a:extLst>
              <a:ext uri="{FF2B5EF4-FFF2-40B4-BE49-F238E27FC236}">
                <a16:creationId xmlns:a16="http://schemas.microsoft.com/office/drawing/2014/main" id="{BEA2DBC4-96D7-44AD-8C91-BBDF1A8EC356}"/>
              </a:ext>
            </a:extLst>
          </p:cNvPr>
          <p:cNvSpPr/>
          <p:nvPr/>
        </p:nvSpPr>
        <p:spPr>
          <a:xfrm>
            <a:off x="432916" y="1557000"/>
            <a:ext cx="3131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Typische</a:t>
            </a:r>
            <a:r>
              <a:rPr lang="en-US" b="1" dirty="0">
                <a:solidFill>
                  <a:prstClr val="black"/>
                </a:solidFill>
                <a:cs typeface="Arial" pitchFamily="34" charset="0"/>
              </a:rPr>
              <a:t> </a:t>
            </a:r>
            <a:r>
              <a:rPr lang="en-US" b="1" dirty="0" err="1">
                <a:solidFill>
                  <a:prstClr val="black"/>
                </a:solidFill>
                <a:cs typeface="Arial" pitchFamily="34" charset="0"/>
              </a:rPr>
              <a:t>Installationen</a:t>
            </a:r>
            <a:r>
              <a:rPr lang="en-US" b="1" dirty="0">
                <a:solidFill>
                  <a:prstClr val="black"/>
                </a:solidFill>
                <a:cs typeface="Arial" pitchFamily="34" charset="0"/>
              </a:rPr>
              <a:t>.</a:t>
            </a:r>
          </a:p>
        </p:txBody>
      </p:sp>
      <p:sp>
        <p:nvSpPr>
          <p:cNvPr id="7" name="TextBox 6">
            <a:extLst>
              <a:ext uri="{FF2B5EF4-FFF2-40B4-BE49-F238E27FC236}">
                <a16:creationId xmlns:a16="http://schemas.microsoft.com/office/drawing/2014/main" id="{45AAD9F8-2821-418A-B4A3-367D62307F10}"/>
              </a:ext>
            </a:extLst>
          </p:cNvPr>
          <p:cNvSpPr txBox="1"/>
          <p:nvPr/>
        </p:nvSpPr>
        <p:spPr>
          <a:xfrm>
            <a:off x="688974" y="1938446"/>
            <a:ext cx="8203026" cy="338554"/>
          </a:xfrm>
          <a:prstGeom prst="rect">
            <a:avLst/>
          </a:prstGeom>
          <a:noFill/>
        </p:spPr>
        <p:txBody>
          <a:bodyPr wrap="square" rtlCol="0">
            <a:spAutoFit/>
          </a:bodyPr>
          <a:lstStyle/>
          <a:p>
            <a:pPr marL="285750" indent="-285750">
              <a:buFont typeface="Wingdings" panose="05000000000000000000" pitchFamily="2" charset="2"/>
              <a:buChar char="§"/>
            </a:pPr>
            <a:r>
              <a:rPr lang="de-DE" sz="1600" b="1" dirty="0"/>
              <a:t>Eine Vielzahl von Installationen nach Thermosiphon SHW-Typen, die lokal weiter verbreitet.</a:t>
            </a:r>
          </a:p>
        </p:txBody>
      </p:sp>
      <p:pic>
        <p:nvPicPr>
          <p:cNvPr id="5" name="Picture 4" descr="A close up of a map&#10;&#10;Description generated with high confidence">
            <a:extLst>
              <a:ext uri="{FF2B5EF4-FFF2-40B4-BE49-F238E27FC236}">
                <a16:creationId xmlns:a16="http://schemas.microsoft.com/office/drawing/2014/main" id="{C5F28A76-FA2F-4A31-9742-C6EFD7DA4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676" y="2277000"/>
            <a:ext cx="7858124" cy="3962737"/>
          </a:xfrm>
          <a:prstGeom prst="rect">
            <a:avLst/>
          </a:prstGeom>
          <a:ln>
            <a:solidFill>
              <a:schemeClr val="tx1"/>
            </a:solidFill>
          </a:ln>
        </p:spPr>
      </p:pic>
    </p:spTree>
    <p:extLst>
      <p:ext uri="{BB962C8B-B14F-4D97-AF65-F5344CB8AC3E}">
        <p14:creationId xmlns:p14="http://schemas.microsoft.com/office/powerpoint/2010/main" val="360119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A3090-C869-43F8-B785-089DA3D7B2F1}"/>
              </a:ext>
            </a:extLst>
          </p:cNvPr>
          <p:cNvSpPr>
            <a:spLocks noGrp="1"/>
          </p:cNvSpPr>
          <p:nvPr>
            <p:ph type="title"/>
          </p:nvPr>
        </p:nvSpPr>
        <p:spPr/>
        <p:txBody>
          <a:bodyPr/>
          <a:lstStyle/>
          <a:p>
            <a:r>
              <a:rPr lang="en-US" b="1" dirty="0"/>
              <a:t>1</a:t>
            </a:r>
            <a:r>
              <a:rPr lang="en-US" b="1" dirty="0">
                <a:solidFill>
                  <a:prstClr val="black"/>
                </a:solidFill>
                <a:cs typeface="Arial" pitchFamily="34" charset="0"/>
              </a:rPr>
              <a:t>. Allgemeine </a:t>
            </a:r>
            <a:r>
              <a:rPr lang="en-US" b="1" dirty="0" err="1">
                <a:solidFill>
                  <a:prstClr val="black"/>
                </a:solidFill>
                <a:cs typeface="Arial" pitchFamily="34" charset="0"/>
              </a:rPr>
              <a:t>Beschreibung</a:t>
            </a:r>
            <a:r>
              <a:rPr lang="en-US" b="1" dirty="0">
                <a:solidFill>
                  <a:prstClr val="black"/>
                </a:solidFill>
                <a:cs typeface="Arial" pitchFamily="34" charset="0"/>
              </a:rPr>
              <a:t> des Thermosiphon-Solar-</a:t>
            </a:r>
            <a:r>
              <a:rPr lang="en-US" b="1" dirty="0" err="1">
                <a:solidFill>
                  <a:prstClr val="black"/>
                </a:solidFill>
                <a:cs typeface="Arial" pitchFamily="34" charset="0"/>
              </a:rPr>
              <a:t>Wassererwärmersystems</a:t>
            </a:r>
            <a:endParaRPr lang="en-US" dirty="0"/>
          </a:p>
        </p:txBody>
      </p:sp>
      <p:sp>
        <p:nvSpPr>
          <p:cNvPr id="4" name="Rectangle 3">
            <a:extLst>
              <a:ext uri="{FF2B5EF4-FFF2-40B4-BE49-F238E27FC236}">
                <a16:creationId xmlns:a16="http://schemas.microsoft.com/office/drawing/2014/main" id="{B915F8D1-4F17-4528-A63D-E68C924887BD}"/>
              </a:ext>
            </a:extLst>
          </p:cNvPr>
          <p:cNvSpPr/>
          <p:nvPr/>
        </p:nvSpPr>
        <p:spPr>
          <a:xfrm>
            <a:off x="432916" y="1557000"/>
            <a:ext cx="4931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Typische</a:t>
            </a:r>
            <a:r>
              <a:rPr lang="en-US" b="1" dirty="0">
                <a:solidFill>
                  <a:prstClr val="black"/>
                </a:solidFill>
                <a:cs typeface="Arial" pitchFamily="34" charset="0"/>
              </a:rPr>
              <a:t> </a:t>
            </a:r>
            <a:r>
              <a:rPr lang="en-US" b="1" dirty="0" err="1">
                <a:solidFill>
                  <a:prstClr val="black"/>
                </a:solidFill>
                <a:cs typeface="Arial" pitchFamily="34" charset="0"/>
              </a:rPr>
              <a:t>Installationen</a:t>
            </a:r>
            <a:r>
              <a:rPr lang="en-US" b="1" dirty="0">
                <a:solidFill>
                  <a:prstClr val="black"/>
                </a:solidFill>
                <a:cs typeface="Arial" pitchFamily="34" charset="0"/>
              </a:rPr>
              <a:t>.</a:t>
            </a:r>
          </a:p>
        </p:txBody>
      </p:sp>
      <p:sp>
        <p:nvSpPr>
          <p:cNvPr id="5" name="TextBox 4">
            <a:extLst>
              <a:ext uri="{FF2B5EF4-FFF2-40B4-BE49-F238E27FC236}">
                <a16:creationId xmlns:a16="http://schemas.microsoft.com/office/drawing/2014/main" id="{7EDBBD02-020C-41F3-8A86-69ADDCF8C895}"/>
              </a:ext>
            </a:extLst>
          </p:cNvPr>
          <p:cNvSpPr txBox="1"/>
          <p:nvPr/>
        </p:nvSpPr>
        <p:spPr>
          <a:xfrm>
            <a:off x="756000" y="1926332"/>
            <a:ext cx="8064000" cy="584775"/>
          </a:xfrm>
          <a:prstGeom prst="rect">
            <a:avLst/>
          </a:prstGeom>
          <a:noFill/>
        </p:spPr>
        <p:txBody>
          <a:bodyPr wrap="square" rtlCol="0">
            <a:spAutoFit/>
          </a:bodyPr>
          <a:lstStyle/>
          <a:p>
            <a:pPr marL="285750" indent="-285750">
              <a:buFont typeface="Wingdings" panose="05000000000000000000" pitchFamily="2" charset="2"/>
              <a:buChar char="§"/>
            </a:pPr>
            <a:r>
              <a:rPr lang="de-DE" sz="1600" b="1" dirty="0" err="1"/>
              <a:t>GROßE</a:t>
            </a:r>
            <a:r>
              <a:rPr lang="de-DE" sz="1600" b="1" dirty="0"/>
              <a:t> THERMOSIPHON SWH-ANLAGEN FÜR MEHR WASSERPRODUKTION UND ZENTRALE VERSORGUNG.</a:t>
            </a:r>
            <a:endParaRPr lang="es-ES" sz="1600" b="1" dirty="0"/>
          </a:p>
        </p:txBody>
      </p:sp>
      <p:pic>
        <p:nvPicPr>
          <p:cNvPr id="7" name="Picture 6" descr="A screenshot of a cell phone&#10;&#10;Description generated with very high confidence">
            <a:extLst>
              <a:ext uri="{FF2B5EF4-FFF2-40B4-BE49-F238E27FC236}">
                <a16:creationId xmlns:a16="http://schemas.microsoft.com/office/drawing/2014/main" id="{8145DFF9-30A6-408D-9CF3-A04C96A19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523" y="2511107"/>
            <a:ext cx="4647361" cy="3797618"/>
          </a:xfrm>
          <a:prstGeom prst="rect">
            <a:avLst/>
          </a:prstGeom>
        </p:spPr>
      </p:pic>
      <p:sp>
        <p:nvSpPr>
          <p:cNvPr id="8" name="TextBox 7">
            <a:extLst>
              <a:ext uri="{FF2B5EF4-FFF2-40B4-BE49-F238E27FC236}">
                <a16:creationId xmlns:a16="http://schemas.microsoft.com/office/drawing/2014/main" id="{A8821685-3FDD-4C35-B93B-50F488642D6E}"/>
              </a:ext>
            </a:extLst>
          </p:cNvPr>
          <p:cNvSpPr txBox="1"/>
          <p:nvPr/>
        </p:nvSpPr>
        <p:spPr>
          <a:xfrm>
            <a:off x="5508000" y="2440967"/>
            <a:ext cx="3167688" cy="2031325"/>
          </a:xfrm>
          <a:prstGeom prst="rect">
            <a:avLst/>
          </a:prstGeom>
          <a:noFill/>
        </p:spPr>
        <p:txBody>
          <a:bodyPr wrap="square" rtlCol="0">
            <a:spAutoFit/>
          </a:bodyPr>
          <a:lstStyle/>
          <a:p>
            <a:pPr marL="342900" indent="-342900">
              <a:buFont typeface="Calibri" panose="020F0502020204030204" pitchFamily="34" charset="0"/>
              <a:buChar char="‒"/>
            </a:pPr>
            <a:r>
              <a:rPr lang="de-DE" sz="1400" dirty="0"/>
              <a:t>Durch die Parallelschaltung steht mehr Wassermenge zur Verfügung.</a:t>
            </a:r>
          </a:p>
          <a:p>
            <a:pPr marL="342900" indent="-342900">
              <a:buFont typeface="Calibri" panose="020F0502020204030204" pitchFamily="34" charset="0"/>
              <a:buChar char="‒"/>
            </a:pPr>
            <a:r>
              <a:rPr lang="de-DE" sz="1400" dirty="0"/>
              <a:t>Alle Abzweigleitungen zu den Speicherbehältern müssen die gleiche Länge und Geometrie (Rohrdurchmesser, Kurven... etc.) haben.</a:t>
            </a:r>
          </a:p>
          <a:p>
            <a:pPr marL="342900" indent="-342900">
              <a:buFont typeface="Calibri" panose="020F0502020204030204" pitchFamily="34" charset="0"/>
              <a:buChar char="‒"/>
            </a:pPr>
            <a:r>
              <a:rPr lang="de-DE" sz="1400" dirty="0"/>
              <a:t>Der Druckabfall muss bei kalten und warmen Rohren nahezu gleich sein.</a:t>
            </a:r>
          </a:p>
        </p:txBody>
      </p:sp>
      <p:sp>
        <p:nvSpPr>
          <p:cNvPr id="9" name="TextBox 8">
            <a:extLst>
              <a:ext uri="{FF2B5EF4-FFF2-40B4-BE49-F238E27FC236}">
                <a16:creationId xmlns:a16="http://schemas.microsoft.com/office/drawing/2014/main" id="{6E8973DB-8901-4AC6-A817-225B1F27F123}"/>
              </a:ext>
            </a:extLst>
          </p:cNvPr>
          <p:cNvSpPr txBox="1"/>
          <p:nvPr/>
        </p:nvSpPr>
        <p:spPr>
          <a:xfrm>
            <a:off x="5508000" y="4509000"/>
            <a:ext cx="3167688" cy="1600438"/>
          </a:xfrm>
          <a:prstGeom prst="rect">
            <a:avLst/>
          </a:prstGeom>
          <a:noFill/>
        </p:spPr>
        <p:txBody>
          <a:bodyPr wrap="square" rtlCol="0">
            <a:spAutoFit/>
          </a:bodyPr>
          <a:lstStyle/>
          <a:p>
            <a:pPr marL="342900" indent="-342900">
              <a:buFont typeface="Calibri" panose="020F0502020204030204" pitchFamily="34" charset="0"/>
              <a:buChar char="–"/>
            </a:pPr>
            <a:r>
              <a:rPr lang="de-DE" sz="1400" dirty="0"/>
              <a:t>Die Reihenschaltung sorgt für mehr Wassertemperatur.</a:t>
            </a:r>
          </a:p>
          <a:p>
            <a:pPr marL="342900" indent="-342900">
              <a:buFont typeface="Calibri" panose="020F0502020204030204" pitchFamily="34" charset="0"/>
              <a:buChar char="–"/>
            </a:pPr>
            <a:r>
              <a:rPr lang="de-DE" sz="1400" dirty="0"/>
              <a:t>Der elektrische Widerstand in den Tanks der ersten beiden Systeme wird nicht genutzt. Diese Geräte sind als Vorwärmer des Verbrauchswassers zu verwenden.</a:t>
            </a:r>
          </a:p>
        </p:txBody>
      </p:sp>
    </p:spTree>
    <p:extLst>
      <p:ext uri="{BB962C8B-B14F-4D97-AF65-F5344CB8AC3E}">
        <p14:creationId xmlns:p14="http://schemas.microsoft.com/office/powerpoint/2010/main" val="2444849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0C8FA-F4BA-4A25-8B72-EB8FD4F95875}"/>
              </a:ext>
            </a:extLst>
          </p:cNvPr>
          <p:cNvSpPr>
            <a:spLocks noGrp="1"/>
          </p:cNvSpPr>
          <p:nvPr>
            <p:ph type="title"/>
          </p:nvPr>
        </p:nvSpPr>
        <p:spPr/>
        <p:txBody>
          <a:bodyPr/>
          <a:lstStyle/>
          <a:p>
            <a:r>
              <a:rPr lang="en-US" b="1" dirty="0"/>
              <a:t>1</a:t>
            </a:r>
            <a:r>
              <a:rPr lang="en-US" b="1" dirty="0">
                <a:solidFill>
                  <a:prstClr val="black"/>
                </a:solidFill>
                <a:cs typeface="Arial" pitchFamily="34" charset="0"/>
              </a:rPr>
              <a:t>. Allgemeine </a:t>
            </a:r>
            <a:r>
              <a:rPr lang="en-US" b="1" dirty="0" err="1">
                <a:solidFill>
                  <a:prstClr val="black"/>
                </a:solidFill>
                <a:cs typeface="Arial" pitchFamily="34" charset="0"/>
              </a:rPr>
              <a:t>Beschreibung</a:t>
            </a:r>
            <a:r>
              <a:rPr lang="en-US" b="1" dirty="0">
                <a:solidFill>
                  <a:prstClr val="black"/>
                </a:solidFill>
                <a:cs typeface="Arial" pitchFamily="34" charset="0"/>
              </a:rPr>
              <a:t> des Thermosiphon-Solar-</a:t>
            </a:r>
            <a:r>
              <a:rPr lang="en-US" b="1" dirty="0" err="1">
                <a:solidFill>
                  <a:prstClr val="black"/>
                </a:solidFill>
                <a:cs typeface="Arial" pitchFamily="34" charset="0"/>
              </a:rPr>
              <a:t>Wassererwärmersystems</a:t>
            </a:r>
            <a:endParaRPr lang="en-US" dirty="0"/>
          </a:p>
        </p:txBody>
      </p:sp>
      <p:sp>
        <p:nvSpPr>
          <p:cNvPr id="4" name="Rectangle 3">
            <a:extLst>
              <a:ext uri="{FF2B5EF4-FFF2-40B4-BE49-F238E27FC236}">
                <a16:creationId xmlns:a16="http://schemas.microsoft.com/office/drawing/2014/main" id="{BABD123D-6F87-47FE-B495-047FB77FAC51}"/>
              </a:ext>
            </a:extLst>
          </p:cNvPr>
          <p:cNvSpPr/>
          <p:nvPr/>
        </p:nvSpPr>
        <p:spPr>
          <a:xfrm>
            <a:off x="432916" y="1557000"/>
            <a:ext cx="3203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Typische</a:t>
            </a:r>
            <a:r>
              <a:rPr lang="en-US" b="1" dirty="0">
                <a:solidFill>
                  <a:prstClr val="black"/>
                </a:solidFill>
                <a:cs typeface="Arial" pitchFamily="34" charset="0"/>
              </a:rPr>
              <a:t> </a:t>
            </a:r>
            <a:r>
              <a:rPr lang="en-US" b="1" dirty="0" err="1">
                <a:solidFill>
                  <a:prstClr val="black"/>
                </a:solidFill>
                <a:cs typeface="Arial" pitchFamily="34" charset="0"/>
              </a:rPr>
              <a:t>Installationen</a:t>
            </a:r>
            <a:r>
              <a:rPr lang="en-US" b="1" dirty="0">
                <a:solidFill>
                  <a:prstClr val="black"/>
                </a:solidFill>
                <a:cs typeface="Arial" pitchFamily="34" charset="0"/>
              </a:rPr>
              <a:t>.</a:t>
            </a:r>
          </a:p>
        </p:txBody>
      </p:sp>
      <p:sp>
        <p:nvSpPr>
          <p:cNvPr id="5" name="TextBox 4">
            <a:extLst>
              <a:ext uri="{FF2B5EF4-FFF2-40B4-BE49-F238E27FC236}">
                <a16:creationId xmlns:a16="http://schemas.microsoft.com/office/drawing/2014/main" id="{40297B2E-F876-49AB-B197-30A2E042810D}"/>
              </a:ext>
            </a:extLst>
          </p:cNvPr>
          <p:cNvSpPr txBox="1"/>
          <p:nvPr/>
        </p:nvSpPr>
        <p:spPr>
          <a:xfrm>
            <a:off x="6778060" y="1926332"/>
            <a:ext cx="2185940" cy="1815882"/>
          </a:xfrm>
          <a:prstGeom prst="rect">
            <a:avLst/>
          </a:prstGeom>
          <a:noFill/>
        </p:spPr>
        <p:txBody>
          <a:bodyPr wrap="square" rtlCol="0">
            <a:spAutoFit/>
          </a:bodyPr>
          <a:lstStyle/>
          <a:p>
            <a:pPr marL="285750" indent="-285750">
              <a:buFont typeface="Wingdings" panose="05000000000000000000" pitchFamily="2" charset="2"/>
              <a:buChar char="§"/>
            </a:pPr>
            <a:r>
              <a:rPr lang="de-DE" sz="1600" b="1" dirty="0" err="1"/>
              <a:t>GROßE</a:t>
            </a:r>
            <a:r>
              <a:rPr lang="de-DE" sz="1600" b="1" dirty="0"/>
              <a:t> THERMOSIPHON SWH-ANLAGEN FÜR MEHR WASSERPRODUKTION UND ZENTRALE VERSORGUNG.</a:t>
            </a:r>
          </a:p>
        </p:txBody>
      </p:sp>
      <p:sp>
        <p:nvSpPr>
          <p:cNvPr id="7" name="TextBox 6">
            <a:extLst>
              <a:ext uri="{FF2B5EF4-FFF2-40B4-BE49-F238E27FC236}">
                <a16:creationId xmlns:a16="http://schemas.microsoft.com/office/drawing/2014/main" id="{301E5689-0B1A-47E8-A766-B7AB9218B977}"/>
              </a:ext>
            </a:extLst>
          </p:cNvPr>
          <p:cNvSpPr txBox="1"/>
          <p:nvPr/>
        </p:nvSpPr>
        <p:spPr>
          <a:xfrm>
            <a:off x="6786448" y="3682455"/>
            <a:ext cx="2185940" cy="2554545"/>
          </a:xfrm>
          <a:prstGeom prst="rect">
            <a:avLst/>
          </a:prstGeom>
          <a:noFill/>
        </p:spPr>
        <p:txBody>
          <a:bodyPr wrap="square" rtlCol="0">
            <a:spAutoFit/>
          </a:bodyPr>
          <a:lstStyle/>
          <a:p>
            <a:pPr marL="342900" indent="-342900">
              <a:buFont typeface="Calibri" panose="020F0502020204030204" pitchFamily="34" charset="0"/>
              <a:buChar char="‒"/>
            </a:pPr>
            <a:r>
              <a:rPr lang="de-DE" sz="1600" dirty="0"/>
              <a:t>Beachten Sie, dass jedes einzelne System in dieser "doppelten parallelen" Anordnung wiederum eine Reihenanordnung von Thermosiphon-SWH sein kann.</a:t>
            </a:r>
          </a:p>
        </p:txBody>
      </p:sp>
      <p:pic>
        <p:nvPicPr>
          <p:cNvPr id="11" name="Picture 10" descr="A close up of text on a white background&#10;&#10;Description generated with very high confidence">
            <a:extLst>
              <a:ext uri="{FF2B5EF4-FFF2-40B4-BE49-F238E27FC236}">
                <a16:creationId xmlns:a16="http://schemas.microsoft.com/office/drawing/2014/main" id="{1FB776DB-96BB-441A-B80D-48BC35102D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600" y="1973400"/>
            <a:ext cx="5988675" cy="4263600"/>
          </a:xfrm>
          <a:prstGeom prst="rect">
            <a:avLst/>
          </a:prstGeom>
        </p:spPr>
      </p:pic>
    </p:spTree>
    <p:extLst>
      <p:ext uri="{BB962C8B-B14F-4D97-AF65-F5344CB8AC3E}">
        <p14:creationId xmlns:p14="http://schemas.microsoft.com/office/powerpoint/2010/main" val="748433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b="1" dirty="0"/>
              <a:t>Modul </a:t>
            </a:r>
            <a:r>
              <a:rPr lang="en-US" b="1" dirty="0" err="1"/>
              <a:t>Zielsetzungen</a:t>
            </a:r>
            <a:endParaRPr lang="el-GR" b="1" dirty="0"/>
          </a:p>
        </p:txBody>
      </p:sp>
      <p:sp>
        <p:nvSpPr>
          <p:cNvPr id="9" name="Content Placeholder 8"/>
          <p:cNvSpPr>
            <a:spLocks noGrp="1"/>
          </p:cNvSpPr>
          <p:nvPr>
            <p:ph idx="1"/>
          </p:nvPr>
        </p:nvSpPr>
        <p:spPr>
          <a:xfrm>
            <a:off x="261758" y="1628774"/>
            <a:ext cx="8280000" cy="4248225"/>
          </a:xfrm>
        </p:spPr>
        <p:txBody>
          <a:bodyPr>
            <a:noAutofit/>
          </a:bodyPr>
          <a:lstStyle/>
          <a:p>
            <a:pPr marL="0" indent="0" algn="just">
              <a:buNone/>
            </a:pPr>
            <a:r>
              <a:rPr lang="de-DE" sz="1700" dirty="0">
                <a:latin typeface="+mj-lt"/>
                <a:cs typeface="Arial" pitchFamily="34" charset="0"/>
              </a:rPr>
              <a:t>Am Ende dieser Einheit werden Sie dazu in der Lage sein</a:t>
            </a:r>
            <a:r>
              <a:rPr lang="en-US" sz="1700" dirty="0">
                <a:latin typeface="+mj-lt"/>
                <a:cs typeface="Arial" pitchFamily="34" charset="0"/>
              </a:rPr>
              <a:t>:</a:t>
            </a:r>
          </a:p>
          <a:p>
            <a:pPr lvl="1">
              <a:buFont typeface="+mj-lt"/>
              <a:buAutoNum type="arabicPeriod"/>
            </a:pPr>
            <a:r>
              <a:rPr lang="de-DE" sz="1700" b="1" dirty="0"/>
              <a:t>Das Thermosiphon-Solar-</a:t>
            </a:r>
            <a:r>
              <a:rPr lang="de-DE" sz="1700" b="1" dirty="0" err="1"/>
              <a:t>Wassererhitzersystem</a:t>
            </a:r>
            <a:r>
              <a:rPr lang="de-DE" sz="1700" b="1" dirty="0"/>
              <a:t> (SWH) zu identifizieren und sein System zu erklären</a:t>
            </a:r>
            <a:r>
              <a:rPr lang="en-GB" sz="1700" b="1" dirty="0"/>
              <a:t>:</a:t>
            </a:r>
          </a:p>
          <a:p>
            <a:pPr lvl="2"/>
            <a:r>
              <a:rPr lang="de-DE" sz="1700" b="1" dirty="0"/>
              <a:t>Grundlegender Aufbau und Funktionsprinzip.</a:t>
            </a:r>
          </a:p>
          <a:p>
            <a:pPr lvl="2"/>
            <a:r>
              <a:rPr lang="de-DE" sz="1700" b="1" dirty="0"/>
              <a:t>Typische SWH-Installation.</a:t>
            </a:r>
          </a:p>
          <a:p>
            <a:pPr lvl="2"/>
            <a:r>
              <a:rPr lang="de-DE" sz="1700" b="1" dirty="0"/>
              <a:t>Wesentliche Vor- und Nachteile</a:t>
            </a:r>
            <a:r>
              <a:rPr lang="en-GB" sz="1700" b="1" dirty="0"/>
              <a:t>.</a:t>
            </a:r>
          </a:p>
          <a:p>
            <a:pPr lvl="1">
              <a:buFont typeface="+mj-lt"/>
              <a:buAutoNum type="arabicPeriod"/>
            </a:pPr>
            <a:r>
              <a:rPr lang="de-DE" sz="1700" b="1" dirty="0"/>
              <a:t>Die Typologie der Thermosiphon-SWH-Systeme zu identifizieren und den Aufbau, die Funktionsweise und die typischen Verwendungen und Nachteile jedes Typs zu erklären</a:t>
            </a:r>
            <a:r>
              <a:rPr lang="en-GB" sz="1700" b="1" dirty="0"/>
              <a:t>.</a:t>
            </a:r>
          </a:p>
          <a:p>
            <a:pPr lvl="1">
              <a:buFont typeface="+mj-lt"/>
              <a:buAutoNum type="arabicPeriod"/>
            </a:pPr>
            <a:r>
              <a:rPr lang="de-DE" sz="1700" b="1" dirty="0"/>
              <a:t>die Hauptkomponenten von Thermosiphon-SWH-Systemen, einschließlich der grundlegenden Funktionen, strukturellen Merkmale und Leistungsparameter zu identifizieren und charakterisieren</a:t>
            </a:r>
            <a:r>
              <a:rPr lang="en-GB" sz="1700" b="1" dirty="0"/>
              <a:t>.</a:t>
            </a:r>
          </a:p>
          <a:p>
            <a:pPr lvl="1">
              <a:buFont typeface="+mj-lt"/>
              <a:buAutoNum type="arabicPeriod"/>
            </a:pPr>
            <a:r>
              <a:rPr lang="de-DE" sz="1700" b="1" dirty="0"/>
              <a:t>Das prototypische Verfahren zur Installation eines Thermosiphon-SWH-Systems, wobei Sie sich auf Vorbereitungs-, Bau- und Wartungsaufgaben beziehen zu beschreiben</a:t>
            </a:r>
            <a:r>
              <a:rPr lang="en-GB" sz="1700" b="1" dirty="0"/>
              <a:t>.</a:t>
            </a:r>
          </a:p>
        </p:txBody>
      </p:sp>
    </p:spTree>
    <p:extLst>
      <p:ext uri="{BB962C8B-B14F-4D97-AF65-F5344CB8AC3E}">
        <p14:creationId xmlns:p14="http://schemas.microsoft.com/office/powerpoint/2010/main" val="2651264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3D02DB3-4AC6-4A15-BF49-3ADC0E352122}"/>
              </a:ext>
            </a:extLst>
          </p:cNvPr>
          <p:cNvSpPr txBox="1"/>
          <p:nvPr/>
        </p:nvSpPr>
        <p:spPr>
          <a:xfrm>
            <a:off x="755999" y="1926332"/>
            <a:ext cx="3654335" cy="3108543"/>
          </a:xfrm>
          <a:prstGeom prst="rect">
            <a:avLst/>
          </a:prstGeom>
          <a:noFill/>
        </p:spPr>
        <p:txBody>
          <a:bodyPr wrap="square" rtlCol="0">
            <a:spAutoFit/>
          </a:bodyPr>
          <a:lstStyle/>
          <a:p>
            <a:pPr marL="285750" indent="-285750">
              <a:buFont typeface="Wingdings" panose="05000000000000000000" pitchFamily="2" charset="2"/>
              <a:buChar char="§"/>
            </a:pPr>
            <a:r>
              <a:rPr lang="de-DE" sz="1400" dirty="0"/>
              <a:t>Wesentliche Bestandteile der Thermosiphon SWH Kompaktanlagen sind:</a:t>
            </a:r>
            <a:endParaRPr lang="en-US" sz="1400" dirty="0"/>
          </a:p>
          <a:p>
            <a:pPr marL="719138" lvl="1" indent="-261938">
              <a:buFont typeface="Calibri" panose="020F0502020204030204" pitchFamily="34" charset="0"/>
              <a:buChar char="‒"/>
            </a:pPr>
            <a:r>
              <a:rPr lang="de-DE" sz="1400" b="1" dirty="0">
                <a:solidFill>
                  <a:prstClr val="black"/>
                </a:solidFill>
              </a:rPr>
              <a:t>Sonnenkollektor(en). </a:t>
            </a:r>
            <a:r>
              <a:rPr lang="de-DE" sz="1400" dirty="0">
                <a:solidFill>
                  <a:prstClr val="black"/>
                </a:solidFill>
              </a:rPr>
              <a:t>Flachkollektoren oder </a:t>
            </a:r>
            <a:r>
              <a:rPr lang="en-GB" sz="1400" dirty="0" err="1">
                <a:solidFill>
                  <a:prstClr val="black"/>
                </a:solidFill>
              </a:rPr>
              <a:t>Vakuumröhren</a:t>
            </a:r>
            <a:r>
              <a:rPr lang="de-DE" sz="1400" dirty="0">
                <a:solidFill>
                  <a:prstClr val="black"/>
                </a:solidFill>
              </a:rPr>
              <a:t>.</a:t>
            </a:r>
          </a:p>
          <a:p>
            <a:pPr marL="719138" lvl="1" indent="-261938">
              <a:buFont typeface="Calibri" panose="020F0502020204030204" pitchFamily="34" charset="0"/>
              <a:buChar char="‒"/>
            </a:pPr>
            <a:r>
              <a:rPr lang="de-DE" sz="1400" b="1" dirty="0">
                <a:solidFill>
                  <a:prstClr val="black"/>
                </a:solidFill>
              </a:rPr>
              <a:t>Wassertank</a:t>
            </a:r>
            <a:r>
              <a:rPr lang="de-DE" sz="1400" dirty="0">
                <a:solidFill>
                  <a:prstClr val="black"/>
                </a:solidFill>
              </a:rPr>
              <a:t>. Für direkte und indirekte Systeme. Für unter Druck stehende und atmosphärische Systeme.</a:t>
            </a:r>
          </a:p>
          <a:p>
            <a:pPr marL="719138" lvl="1" indent="-261938">
              <a:buFont typeface="Calibri" panose="020F0502020204030204" pitchFamily="34" charset="0"/>
              <a:buChar char="‒"/>
            </a:pPr>
            <a:r>
              <a:rPr lang="de-DE" sz="1400" b="1" dirty="0">
                <a:solidFill>
                  <a:prstClr val="black"/>
                </a:solidFill>
              </a:rPr>
              <a:t>Rahmen. </a:t>
            </a:r>
            <a:r>
              <a:rPr lang="de-DE" sz="1400" dirty="0">
                <a:solidFill>
                  <a:prstClr val="black"/>
                </a:solidFill>
              </a:rPr>
              <a:t>Für die flache Oberflächenmontage und Dachmontage.</a:t>
            </a:r>
          </a:p>
          <a:p>
            <a:pPr marL="719138" lvl="1" indent="-261938">
              <a:buFont typeface="Calibri" panose="020F0502020204030204" pitchFamily="34" charset="0"/>
              <a:buChar char="‒"/>
            </a:pPr>
            <a:r>
              <a:rPr lang="de-DE" sz="1400" dirty="0">
                <a:solidFill>
                  <a:prstClr val="black"/>
                </a:solidFill>
              </a:rPr>
              <a:t>Spezifische und vorgeschriebene </a:t>
            </a:r>
            <a:r>
              <a:rPr lang="de-DE" sz="1400" b="1" dirty="0">
                <a:solidFill>
                  <a:prstClr val="black"/>
                </a:solidFill>
              </a:rPr>
              <a:t>Sicherheitsventile.</a:t>
            </a:r>
          </a:p>
          <a:p>
            <a:pPr marL="719138" lvl="1" indent="-261938">
              <a:buFont typeface="Calibri" panose="020F0502020204030204" pitchFamily="34" charset="0"/>
              <a:buChar char="‒"/>
            </a:pPr>
            <a:r>
              <a:rPr lang="de-DE" sz="1400" b="1" dirty="0">
                <a:solidFill>
                  <a:prstClr val="black"/>
                </a:solidFill>
              </a:rPr>
              <a:t>Verrohrung.</a:t>
            </a:r>
          </a:p>
          <a:p>
            <a:pPr marL="719138" lvl="1" indent="-261938">
              <a:buFont typeface="Calibri" panose="020F0502020204030204" pitchFamily="34" charset="0"/>
              <a:buChar char="‒"/>
            </a:pPr>
            <a:r>
              <a:rPr lang="de-DE" sz="1400" b="1" dirty="0">
                <a:solidFill>
                  <a:prstClr val="black"/>
                </a:solidFill>
              </a:rPr>
              <a:t>Zubehör</a:t>
            </a:r>
            <a:endParaRPr lang="en-US" sz="1400" dirty="0">
              <a:solidFill>
                <a:prstClr val="black"/>
              </a:solidFill>
            </a:endParaRPr>
          </a:p>
        </p:txBody>
      </p:sp>
      <p:sp>
        <p:nvSpPr>
          <p:cNvPr id="2" name="Title 1">
            <a:extLst>
              <a:ext uri="{FF2B5EF4-FFF2-40B4-BE49-F238E27FC236}">
                <a16:creationId xmlns:a16="http://schemas.microsoft.com/office/drawing/2014/main" id="{1F4AF10C-D2B2-4F4B-9B52-A6B0272A6A0C}"/>
              </a:ext>
            </a:extLst>
          </p:cNvPr>
          <p:cNvSpPr>
            <a:spLocks noGrp="1"/>
          </p:cNvSpPr>
          <p:nvPr>
            <p:ph type="title"/>
          </p:nvPr>
        </p:nvSpPr>
        <p:spPr/>
        <p:txBody>
          <a:bodyPr/>
          <a:lstStyle/>
          <a:p>
            <a:r>
              <a:rPr lang="en-US" b="1" dirty="0">
                <a:solidFill>
                  <a:prstClr val="black"/>
                </a:solidFill>
                <a:cs typeface="Arial" pitchFamily="34" charset="0"/>
              </a:rPr>
              <a:t>2. </a:t>
            </a:r>
            <a:r>
              <a:rPr lang="de-DE" b="1" dirty="0">
                <a:solidFill>
                  <a:prstClr val="black"/>
                </a:solidFill>
                <a:cs typeface="Arial" pitchFamily="34" charset="0"/>
              </a:rPr>
              <a:t>Aufbau und Komponenten von Thermosiphon-SWH-Systemen</a:t>
            </a:r>
            <a:endParaRPr lang="en-US" b="1" dirty="0">
              <a:solidFill>
                <a:prstClr val="black"/>
              </a:solidFill>
              <a:cs typeface="Arial" pitchFamily="34" charset="0"/>
            </a:endParaRPr>
          </a:p>
        </p:txBody>
      </p:sp>
      <p:sp>
        <p:nvSpPr>
          <p:cNvPr id="5" name="Rectangle 4">
            <a:extLst>
              <a:ext uri="{FF2B5EF4-FFF2-40B4-BE49-F238E27FC236}">
                <a16:creationId xmlns:a16="http://schemas.microsoft.com/office/drawing/2014/main" id="{3061F07D-AF99-4B06-9E90-720FAC91AE06}"/>
              </a:ext>
            </a:extLst>
          </p:cNvPr>
          <p:cNvSpPr/>
          <p:nvPr/>
        </p:nvSpPr>
        <p:spPr>
          <a:xfrm>
            <a:off x="432916" y="1557000"/>
            <a:ext cx="2808000"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Allgemeiner</a:t>
            </a:r>
            <a:r>
              <a:rPr lang="en-US" b="1" dirty="0">
                <a:solidFill>
                  <a:prstClr val="black"/>
                </a:solidFill>
                <a:cs typeface="Arial" pitchFamily="34" charset="0"/>
              </a:rPr>
              <a:t> Aufbau.</a:t>
            </a:r>
          </a:p>
        </p:txBody>
      </p:sp>
      <p:sp>
        <p:nvSpPr>
          <p:cNvPr id="11" name="Rectangle 10">
            <a:extLst>
              <a:ext uri="{FF2B5EF4-FFF2-40B4-BE49-F238E27FC236}">
                <a16:creationId xmlns:a16="http://schemas.microsoft.com/office/drawing/2014/main" id="{153D3F3E-5BCC-4D73-A45E-5B34EAFFACDB}"/>
              </a:ext>
            </a:extLst>
          </p:cNvPr>
          <p:cNvSpPr/>
          <p:nvPr/>
        </p:nvSpPr>
        <p:spPr>
          <a:xfrm>
            <a:off x="900000" y="5171631"/>
            <a:ext cx="7912571" cy="1169551"/>
          </a:xfrm>
          <a:prstGeom prst="rect">
            <a:avLst/>
          </a:prstGeom>
        </p:spPr>
        <p:txBody>
          <a:bodyPr wrap="square">
            <a:spAutoFit/>
          </a:bodyPr>
          <a:lstStyle/>
          <a:p>
            <a:pPr marL="285750" lvl="0" indent="-285750">
              <a:buFont typeface="Wingdings" panose="05000000000000000000" pitchFamily="2" charset="2"/>
              <a:buChar char="§"/>
            </a:pPr>
            <a:r>
              <a:rPr lang="de-DE" sz="1400" dirty="0">
                <a:solidFill>
                  <a:prstClr val="black"/>
                </a:solidFill>
              </a:rPr>
              <a:t>Die spezifischen Komponenten und die Montage sind vom Typ des Thermosiphons SWH abhängig.</a:t>
            </a:r>
          </a:p>
          <a:p>
            <a:pPr marL="285750" lvl="0" indent="-285750">
              <a:buFont typeface="Wingdings" panose="05000000000000000000" pitchFamily="2" charset="2"/>
              <a:buChar char="§"/>
            </a:pPr>
            <a:r>
              <a:rPr lang="de-DE" sz="1400" dirty="0">
                <a:solidFill>
                  <a:prstClr val="black"/>
                </a:solidFill>
              </a:rPr>
              <a:t>In den "Thermosiphon-Kits" sind fast alle erforderlichen Materialien enthalten. Einige müssen vom Eigentümer geliefert oder zusätzlich gekauft werden: HTF-Flüssigkeit, Rohrleitungen, Ventile, Zubehör, etc.</a:t>
            </a:r>
          </a:p>
          <a:p>
            <a:pPr marL="285750" lvl="0" indent="-285750">
              <a:buFont typeface="Wingdings" panose="05000000000000000000" pitchFamily="2" charset="2"/>
              <a:buChar char="§"/>
            </a:pPr>
            <a:r>
              <a:rPr lang="de-DE" sz="1400" dirty="0">
                <a:solidFill>
                  <a:prstClr val="black"/>
                </a:solidFill>
              </a:rPr>
              <a:t>Viele Hersteller bieten jedoch die Flexibilität, das benötigte SWH-System individuell anzupassen.</a:t>
            </a:r>
          </a:p>
        </p:txBody>
      </p:sp>
      <p:pic>
        <p:nvPicPr>
          <p:cNvPr id="4" name="Picture 3" descr="A close up of a computer&#10;&#10;Description generated with high confidence">
            <a:extLst>
              <a:ext uri="{FF2B5EF4-FFF2-40B4-BE49-F238E27FC236}">
                <a16:creationId xmlns:a16="http://schemas.microsoft.com/office/drawing/2014/main" id="{1663046A-66EF-4378-9B71-12D22A67FB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0334" y="2090537"/>
            <a:ext cx="4163332" cy="2994463"/>
          </a:xfrm>
          <a:prstGeom prst="rect">
            <a:avLst/>
          </a:prstGeom>
          <a:ln>
            <a:solidFill>
              <a:schemeClr val="tx1"/>
            </a:solidFill>
          </a:ln>
        </p:spPr>
      </p:pic>
    </p:spTree>
    <p:extLst>
      <p:ext uri="{BB962C8B-B14F-4D97-AF65-F5344CB8AC3E}">
        <p14:creationId xmlns:p14="http://schemas.microsoft.com/office/powerpoint/2010/main" val="715386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10ED5-3EF3-4168-A7E5-31612932FB05}"/>
              </a:ext>
            </a:extLst>
          </p:cNvPr>
          <p:cNvSpPr>
            <a:spLocks noGrp="1"/>
          </p:cNvSpPr>
          <p:nvPr>
            <p:ph type="title"/>
          </p:nvPr>
        </p:nvSpPr>
        <p:spPr/>
        <p:txBody>
          <a:bodyPr/>
          <a:lstStyle/>
          <a:p>
            <a:r>
              <a:rPr lang="en-US" b="1" dirty="0">
                <a:solidFill>
                  <a:prstClr val="black"/>
                </a:solidFill>
                <a:cs typeface="Arial" pitchFamily="34" charset="0"/>
              </a:rPr>
              <a:t>2. </a:t>
            </a:r>
            <a:r>
              <a:rPr lang="de-DE" b="1" dirty="0">
                <a:solidFill>
                  <a:prstClr val="black"/>
                </a:solidFill>
                <a:cs typeface="Arial" pitchFamily="34" charset="0"/>
              </a:rPr>
              <a:t>Aufbau und Komponenten von Thermosiphon-SWH-Systemen</a:t>
            </a:r>
            <a:endParaRPr lang="en-US" dirty="0"/>
          </a:p>
        </p:txBody>
      </p:sp>
      <p:sp>
        <p:nvSpPr>
          <p:cNvPr id="4" name="Rectangle 3">
            <a:extLst>
              <a:ext uri="{FF2B5EF4-FFF2-40B4-BE49-F238E27FC236}">
                <a16:creationId xmlns:a16="http://schemas.microsoft.com/office/drawing/2014/main" id="{2DED09D3-803E-4A74-83C3-60CAB14E24C2}"/>
              </a:ext>
            </a:extLst>
          </p:cNvPr>
          <p:cNvSpPr/>
          <p:nvPr/>
        </p:nvSpPr>
        <p:spPr>
          <a:xfrm>
            <a:off x="432916" y="1557000"/>
            <a:ext cx="2339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latin typeface="+mj-lt"/>
                <a:cs typeface="Arial" pitchFamily="34" charset="0"/>
              </a:rPr>
              <a:t>Sonnenkollektoren</a:t>
            </a:r>
            <a:endParaRPr lang="en-US" b="1" dirty="0">
              <a:solidFill>
                <a:prstClr val="black"/>
              </a:solidFill>
              <a:latin typeface="+mj-lt"/>
              <a:cs typeface="Arial" pitchFamily="34" charset="0"/>
            </a:endParaRPr>
          </a:p>
        </p:txBody>
      </p:sp>
      <p:grpSp>
        <p:nvGrpSpPr>
          <p:cNvPr id="22" name="Group 21">
            <a:extLst>
              <a:ext uri="{FF2B5EF4-FFF2-40B4-BE49-F238E27FC236}">
                <a16:creationId xmlns:a16="http://schemas.microsoft.com/office/drawing/2014/main" id="{49C0951C-3C1F-43C8-B980-8B7212D0090D}"/>
              </a:ext>
            </a:extLst>
          </p:cNvPr>
          <p:cNvGrpSpPr/>
          <p:nvPr/>
        </p:nvGrpSpPr>
        <p:grpSpPr>
          <a:xfrm>
            <a:off x="252000" y="1947221"/>
            <a:ext cx="8806189" cy="3476889"/>
            <a:chOff x="252000" y="2133000"/>
            <a:chExt cx="8806189" cy="3476889"/>
          </a:xfrm>
        </p:grpSpPr>
        <p:sp>
          <p:nvSpPr>
            <p:cNvPr id="19" name="TextBox 18">
              <a:extLst>
                <a:ext uri="{FF2B5EF4-FFF2-40B4-BE49-F238E27FC236}">
                  <a16:creationId xmlns:a16="http://schemas.microsoft.com/office/drawing/2014/main" id="{CDA15428-7435-4CD2-BF05-E22E26E562FE}"/>
                </a:ext>
              </a:extLst>
            </p:cNvPr>
            <p:cNvSpPr txBox="1"/>
            <p:nvPr/>
          </p:nvSpPr>
          <p:spPr>
            <a:xfrm>
              <a:off x="432915" y="4655782"/>
              <a:ext cx="2811497" cy="584775"/>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Thermosiphon SWH </a:t>
              </a:r>
              <a:r>
                <a:rPr lang="en-US" sz="1600" b="1" dirty="0" err="1"/>
                <a:t>mit</a:t>
              </a:r>
              <a:r>
                <a:rPr lang="en-US" sz="1600" b="1" dirty="0"/>
                <a:t> Flat Panel </a:t>
              </a:r>
              <a:r>
                <a:rPr lang="en-US" sz="1600" b="1" dirty="0" err="1"/>
                <a:t>Sonnenkollektor</a:t>
              </a:r>
              <a:endParaRPr lang="en-US" sz="1600" b="1" dirty="0"/>
            </a:p>
          </p:txBody>
        </p:sp>
        <p:sp>
          <p:nvSpPr>
            <p:cNvPr id="12" name="TextBox 11">
              <a:extLst>
                <a:ext uri="{FF2B5EF4-FFF2-40B4-BE49-F238E27FC236}">
                  <a16:creationId xmlns:a16="http://schemas.microsoft.com/office/drawing/2014/main" id="{5778AC8D-C76D-4110-8DE7-6C4FEA3229B0}"/>
                </a:ext>
              </a:extLst>
            </p:cNvPr>
            <p:cNvSpPr txBox="1"/>
            <p:nvPr/>
          </p:nvSpPr>
          <p:spPr>
            <a:xfrm>
              <a:off x="6295301" y="4655782"/>
              <a:ext cx="2762888" cy="954107"/>
            </a:xfrm>
            <a:prstGeom prst="rect">
              <a:avLst/>
            </a:prstGeom>
            <a:noFill/>
          </p:spPr>
          <p:txBody>
            <a:bodyPr wrap="square" rtlCol="0">
              <a:spAutoFit/>
            </a:bodyPr>
            <a:lstStyle/>
            <a:p>
              <a:pPr marL="285750" indent="-285750">
                <a:buFont typeface="Wingdings" panose="05000000000000000000" pitchFamily="2" charset="2"/>
                <a:buChar char="§"/>
              </a:pPr>
              <a:r>
                <a:rPr lang="de-DE" sz="1400" b="1" dirty="0"/>
                <a:t>Thermosiphon SWH mit direkt </a:t>
              </a:r>
              <a:r>
                <a:rPr lang="de-DE" sz="1400" b="1" dirty="0" err="1"/>
                <a:t>flüssigkeitsbeaufschlagten</a:t>
              </a:r>
              <a:r>
                <a:rPr lang="de-DE" sz="1400" b="1" dirty="0"/>
                <a:t> Vakuumröhrenkollektoren (U-Rohr)</a:t>
              </a:r>
            </a:p>
          </p:txBody>
        </p:sp>
        <p:grpSp>
          <p:nvGrpSpPr>
            <p:cNvPr id="21" name="Group 20">
              <a:extLst>
                <a:ext uri="{FF2B5EF4-FFF2-40B4-BE49-F238E27FC236}">
                  <a16:creationId xmlns:a16="http://schemas.microsoft.com/office/drawing/2014/main" id="{19524902-B6AA-40F4-B73E-F03500F9C740}"/>
                </a:ext>
              </a:extLst>
            </p:cNvPr>
            <p:cNvGrpSpPr/>
            <p:nvPr/>
          </p:nvGrpSpPr>
          <p:grpSpPr>
            <a:xfrm>
              <a:off x="252000" y="2133000"/>
              <a:ext cx="8712000" cy="2520000"/>
              <a:chOff x="216000" y="2514477"/>
              <a:chExt cx="8712000" cy="2520000"/>
            </a:xfrm>
          </p:grpSpPr>
          <p:pic>
            <p:nvPicPr>
              <p:cNvPr id="18" name="Picture 17">
                <a:extLst>
                  <a:ext uri="{FF2B5EF4-FFF2-40B4-BE49-F238E27FC236}">
                    <a16:creationId xmlns:a16="http://schemas.microsoft.com/office/drawing/2014/main" id="{99EC5763-5708-4005-BCE7-88CA7DB38E05}"/>
                  </a:ext>
                </a:extLst>
              </p:cNvPr>
              <p:cNvPicPr>
                <a:picLocks noChangeAspect="1"/>
              </p:cNvPicPr>
              <p:nvPr/>
            </p:nvPicPr>
            <p:blipFill>
              <a:blip r:embed="rId2"/>
              <a:stretch>
                <a:fillRect/>
              </a:stretch>
            </p:blipFill>
            <p:spPr>
              <a:xfrm>
                <a:off x="216000" y="2514477"/>
                <a:ext cx="3345223" cy="2520000"/>
              </a:xfrm>
              <a:prstGeom prst="rect">
                <a:avLst/>
              </a:prstGeom>
              <a:ln>
                <a:solidFill>
                  <a:schemeClr val="tx1"/>
                </a:solidFill>
              </a:ln>
            </p:spPr>
          </p:pic>
          <p:pic>
            <p:nvPicPr>
              <p:cNvPr id="11" name="Picture 10">
                <a:extLst>
                  <a:ext uri="{FF2B5EF4-FFF2-40B4-BE49-F238E27FC236}">
                    <a16:creationId xmlns:a16="http://schemas.microsoft.com/office/drawing/2014/main" id="{7983B6B1-59D5-4769-A0E1-5703180F42F4}"/>
                  </a:ext>
                </a:extLst>
              </p:cNvPr>
              <p:cNvPicPr>
                <a:picLocks noChangeAspect="1"/>
              </p:cNvPicPr>
              <p:nvPr/>
            </p:nvPicPr>
            <p:blipFill>
              <a:blip r:embed="rId3"/>
              <a:stretch>
                <a:fillRect/>
              </a:stretch>
            </p:blipFill>
            <p:spPr>
              <a:xfrm>
                <a:off x="5778000" y="2514477"/>
                <a:ext cx="3150000" cy="2520000"/>
              </a:xfrm>
              <a:prstGeom prst="rect">
                <a:avLst/>
              </a:prstGeom>
              <a:ln>
                <a:solidFill>
                  <a:schemeClr val="tx1"/>
                </a:solidFill>
              </a:ln>
            </p:spPr>
          </p:pic>
          <p:pic>
            <p:nvPicPr>
              <p:cNvPr id="14" name="Picture 13">
                <a:extLst>
                  <a:ext uri="{FF2B5EF4-FFF2-40B4-BE49-F238E27FC236}">
                    <a16:creationId xmlns:a16="http://schemas.microsoft.com/office/drawing/2014/main" id="{2DA0A7F5-8697-4360-A856-A6080CCB6994}"/>
                  </a:ext>
                </a:extLst>
              </p:cNvPr>
              <p:cNvPicPr>
                <a:picLocks noChangeAspect="1"/>
              </p:cNvPicPr>
              <p:nvPr/>
            </p:nvPicPr>
            <p:blipFill>
              <a:blip r:embed="rId4"/>
              <a:stretch>
                <a:fillRect/>
              </a:stretch>
            </p:blipFill>
            <p:spPr>
              <a:xfrm>
                <a:off x="3213000" y="2514477"/>
                <a:ext cx="3046301" cy="2520000"/>
              </a:xfrm>
              <a:prstGeom prst="rect">
                <a:avLst/>
              </a:prstGeom>
              <a:ln>
                <a:solidFill>
                  <a:schemeClr val="tx1"/>
                </a:solidFill>
              </a:ln>
            </p:spPr>
          </p:pic>
        </p:grpSp>
        <p:sp>
          <p:nvSpPr>
            <p:cNvPr id="15" name="TextBox 14">
              <a:extLst>
                <a:ext uri="{FF2B5EF4-FFF2-40B4-BE49-F238E27FC236}">
                  <a16:creationId xmlns:a16="http://schemas.microsoft.com/office/drawing/2014/main" id="{D3CEF284-FB53-47E4-9627-1A9DD023E743}"/>
                </a:ext>
              </a:extLst>
            </p:cNvPr>
            <p:cNvSpPr txBox="1"/>
            <p:nvPr/>
          </p:nvSpPr>
          <p:spPr>
            <a:xfrm>
              <a:off x="3388413" y="4655782"/>
              <a:ext cx="2762888" cy="830997"/>
            </a:xfrm>
            <a:prstGeom prst="rect">
              <a:avLst/>
            </a:prstGeom>
            <a:noFill/>
          </p:spPr>
          <p:txBody>
            <a:bodyPr wrap="square" rtlCol="0">
              <a:spAutoFit/>
            </a:bodyPr>
            <a:lstStyle/>
            <a:p>
              <a:pPr marL="285750" indent="-285750">
                <a:buFont typeface="Wingdings" panose="05000000000000000000" pitchFamily="2" charset="2"/>
                <a:buChar char="§"/>
              </a:pPr>
              <a:r>
                <a:rPr lang="de-DE" sz="1600" b="1" dirty="0"/>
                <a:t>Thermosiphon SWH mit Vakuumröhrenkollektoren Heat-Pipe.</a:t>
              </a:r>
            </a:p>
          </p:txBody>
        </p:sp>
      </p:grpSp>
      <p:sp>
        <p:nvSpPr>
          <p:cNvPr id="23" name="Rectangle 22">
            <a:extLst>
              <a:ext uri="{FF2B5EF4-FFF2-40B4-BE49-F238E27FC236}">
                <a16:creationId xmlns:a16="http://schemas.microsoft.com/office/drawing/2014/main" id="{7F19EA0A-5C95-472A-A7A1-4F3E8E1DC03E}"/>
              </a:ext>
            </a:extLst>
          </p:cNvPr>
          <p:cNvSpPr/>
          <p:nvPr/>
        </p:nvSpPr>
        <p:spPr>
          <a:xfrm>
            <a:off x="444016" y="5301000"/>
            <a:ext cx="8375984" cy="1077218"/>
          </a:xfrm>
          <a:prstGeom prst="rect">
            <a:avLst/>
          </a:prstGeom>
        </p:spPr>
        <p:txBody>
          <a:bodyPr wrap="square">
            <a:spAutoFit/>
          </a:bodyPr>
          <a:lstStyle/>
          <a:p>
            <a:pPr marL="285750" lvl="0" indent="-285750">
              <a:buFont typeface="Wingdings" panose="05000000000000000000" pitchFamily="2" charset="2"/>
              <a:buChar char="§"/>
            </a:pPr>
            <a:r>
              <a:rPr lang="de-DE" sz="1600" dirty="0">
                <a:solidFill>
                  <a:prstClr val="black"/>
                </a:solidFill>
              </a:rPr>
              <a:t>Im Allgemeinen sind Vakuumröhren in vielerlei Hinsicht besser als Flachkollektoren. Und Wärmerohre sind besser als U-Rohr-Vakuumröhren. Sie sind effizientere Kollektoren und bieten Frostschutz und einen sichereren Betrieb (</a:t>
            </a:r>
            <a:r>
              <a:rPr lang="de-DE" sz="1600" dirty="0" err="1">
                <a:solidFill>
                  <a:prstClr val="black"/>
                </a:solidFill>
              </a:rPr>
              <a:t>Heatpipe</a:t>
            </a:r>
            <a:r>
              <a:rPr lang="de-DE" sz="1600" dirty="0">
                <a:solidFill>
                  <a:prstClr val="black"/>
                </a:solidFill>
              </a:rPr>
              <a:t>-Röhren). Flachkollektoren sind an sonnigen Standorten billiger und effizient genug.</a:t>
            </a:r>
          </a:p>
        </p:txBody>
      </p:sp>
    </p:spTree>
    <p:extLst>
      <p:ext uri="{BB962C8B-B14F-4D97-AF65-F5344CB8AC3E}">
        <p14:creationId xmlns:p14="http://schemas.microsoft.com/office/powerpoint/2010/main" val="4150840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C9238-7EDF-4A04-A75A-94003FCB8907}"/>
              </a:ext>
            </a:extLst>
          </p:cNvPr>
          <p:cNvSpPr>
            <a:spLocks noGrp="1"/>
          </p:cNvSpPr>
          <p:nvPr>
            <p:ph type="title"/>
          </p:nvPr>
        </p:nvSpPr>
        <p:spPr/>
        <p:txBody>
          <a:bodyPr/>
          <a:lstStyle/>
          <a:p>
            <a:r>
              <a:rPr lang="en-US" b="1" dirty="0">
                <a:solidFill>
                  <a:prstClr val="black"/>
                </a:solidFill>
                <a:cs typeface="Arial" pitchFamily="34" charset="0"/>
              </a:rPr>
              <a:t>2. </a:t>
            </a:r>
            <a:r>
              <a:rPr lang="de-DE" b="1" dirty="0">
                <a:solidFill>
                  <a:prstClr val="black"/>
                </a:solidFill>
                <a:cs typeface="Arial" pitchFamily="34" charset="0"/>
              </a:rPr>
              <a:t>Aufbau und Komponenten von Thermosiphon-SWH-Systemen</a:t>
            </a:r>
            <a:endParaRPr lang="en-US" dirty="0"/>
          </a:p>
        </p:txBody>
      </p:sp>
      <p:sp>
        <p:nvSpPr>
          <p:cNvPr id="4" name="Rectangle 3">
            <a:extLst>
              <a:ext uri="{FF2B5EF4-FFF2-40B4-BE49-F238E27FC236}">
                <a16:creationId xmlns:a16="http://schemas.microsoft.com/office/drawing/2014/main" id="{B06DC6B9-6D29-4483-AE9C-7850A0E727E3}"/>
              </a:ext>
            </a:extLst>
          </p:cNvPr>
          <p:cNvSpPr/>
          <p:nvPr/>
        </p:nvSpPr>
        <p:spPr>
          <a:xfrm>
            <a:off x="432916" y="1557000"/>
            <a:ext cx="2987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latin typeface="+mj-lt"/>
                <a:cs typeface="Arial" pitchFamily="34" charset="0"/>
              </a:rPr>
              <a:t>Wasserspeicher</a:t>
            </a:r>
            <a:endParaRPr lang="en-US" b="1" dirty="0">
              <a:solidFill>
                <a:prstClr val="black"/>
              </a:solidFill>
              <a:latin typeface="+mj-lt"/>
              <a:cs typeface="Arial" pitchFamily="34" charset="0"/>
            </a:endParaRPr>
          </a:p>
        </p:txBody>
      </p:sp>
      <p:pic>
        <p:nvPicPr>
          <p:cNvPr id="5" name="Picture 4">
            <a:extLst>
              <a:ext uri="{FF2B5EF4-FFF2-40B4-BE49-F238E27FC236}">
                <a16:creationId xmlns:a16="http://schemas.microsoft.com/office/drawing/2014/main" id="{5D1CBADF-15F3-4E1B-92E4-F574E2BC5A7C}"/>
              </a:ext>
            </a:extLst>
          </p:cNvPr>
          <p:cNvPicPr>
            <a:picLocks noChangeAspect="1"/>
          </p:cNvPicPr>
          <p:nvPr/>
        </p:nvPicPr>
        <p:blipFill>
          <a:blip r:embed="rId2"/>
          <a:stretch>
            <a:fillRect/>
          </a:stretch>
        </p:blipFill>
        <p:spPr>
          <a:xfrm>
            <a:off x="756000" y="1947832"/>
            <a:ext cx="7848000" cy="3047505"/>
          </a:xfrm>
          <a:prstGeom prst="rect">
            <a:avLst/>
          </a:prstGeom>
          <a:ln>
            <a:solidFill>
              <a:schemeClr val="tx1"/>
            </a:solidFill>
          </a:ln>
        </p:spPr>
      </p:pic>
      <p:sp>
        <p:nvSpPr>
          <p:cNvPr id="6" name="TextBox 5">
            <a:extLst>
              <a:ext uri="{FF2B5EF4-FFF2-40B4-BE49-F238E27FC236}">
                <a16:creationId xmlns:a16="http://schemas.microsoft.com/office/drawing/2014/main" id="{6F2039A3-B27B-4F3B-BF62-641AF7394301}"/>
              </a:ext>
            </a:extLst>
          </p:cNvPr>
          <p:cNvSpPr txBox="1"/>
          <p:nvPr/>
        </p:nvSpPr>
        <p:spPr>
          <a:xfrm>
            <a:off x="540000" y="5013000"/>
            <a:ext cx="8135688" cy="1208023"/>
          </a:xfrm>
          <a:prstGeom prst="rect">
            <a:avLst/>
          </a:prstGeom>
          <a:noFill/>
        </p:spPr>
        <p:txBody>
          <a:bodyPr wrap="square" rtlCol="0">
            <a:spAutoFit/>
          </a:bodyPr>
          <a:lstStyle/>
          <a:p>
            <a:pPr marL="266700" indent="-342900">
              <a:buFont typeface="Wingdings" panose="05000000000000000000" pitchFamily="2" charset="2"/>
              <a:buChar char="§"/>
            </a:pPr>
            <a:r>
              <a:rPr lang="de-DE" sz="1450" b="1" dirty="0"/>
              <a:t>Typischer Wasserspeichertank in einem Thermosiphon SWH drucklos mit Vakuumröhren.</a:t>
            </a:r>
            <a:r>
              <a:rPr lang="en-US" sz="1450" b="1" dirty="0"/>
              <a:t> </a:t>
            </a:r>
          </a:p>
          <a:p>
            <a:pPr marL="723900" lvl="1" indent="-342900">
              <a:buFont typeface="Calibri" panose="020F0502020204030204" pitchFamily="34" charset="0"/>
              <a:buChar char="‒"/>
            </a:pPr>
            <a:r>
              <a:rPr lang="de-DE" sz="1450" dirty="0">
                <a:solidFill>
                  <a:prstClr val="black"/>
                </a:solidFill>
              </a:rPr>
              <a:t>Ein Innenbehälter: Edelstahl in Lebensmittelqualität. Anti-Leckage geschweißt.</a:t>
            </a:r>
          </a:p>
          <a:p>
            <a:pPr marL="723900" lvl="1" indent="-342900">
              <a:buFont typeface="Calibri" panose="020F0502020204030204" pitchFamily="34" charset="0"/>
              <a:buChar char="‒"/>
            </a:pPr>
            <a:r>
              <a:rPr lang="de-DE" sz="1450" dirty="0">
                <a:solidFill>
                  <a:prstClr val="black"/>
                </a:solidFill>
              </a:rPr>
              <a:t>Ein äußerer Tank: Zinkstahl. Anti-Korrosions-Beschichtung.</a:t>
            </a:r>
          </a:p>
          <a:p>
            <a:pPr marL="723900" lvl="1" indent="-342900">
              <a:buFont typeface="Calibri" panose="020F0502020204030204" pitchFamily="34" charset="0"/>
              <a:buChar char="‒"/>
            </a:pPr>
            <a:r>
              <a:rPr lang="de-DE" sz="1450" dirty="0">
                <a:solidFill>
                  <a:prstClr val="black"/>
                </a:solidFill>
              </a:rPr>
              <a:t>Eine Isolierschicht zwischen Innen- und Außentank aus hochdichtem PU-Schaum und anderen.</a:t>
            </a:r>
          </a:p>
          <a:p>
            <a:pPr marL="723900" lvl="1" indent="-342900">
              <a:buFont typeface="Calibri" panose="020F0502020204030204" pitchFamily="34" charset="0"/>
              <a:buChar char="‒"/>
            </a:pPr>
            <a:r>
              <a:rPr lang="de-DE" sz="1450" dirty="0">
                <a:solidFill>
                  <a:prstClr val="black"/>
                </a:solidFill>
              </a:rPr>
              <a:t>Eine Strukturausführung mit Löchern für Glasrohre, Wassereinlässe, Sensoren, Ventile usw.</a:t>
            </a:r>
          </a:p>
        </p:txBody>
      </p:sp>
    </p:spTree>
    <p:extLst>
      <p:ext uri="{BB962C8B-B14F-4D97-AF65-F5344CB8AC3E}">
        <p14:creationId xmlns:p14="http://schemas.microsoft.com/office/powerpoint/2010/main" val="968725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FE3C2-AB48-47D5-A61D-43D3796A57EF}"/>
              </a:ext>
            </a:extLst>
          </p:cNvPr>
          <p:cNvSpPr>
            <a:spLocks noGrp="1"/>
          </p:cNvSpPr>
          <p:nvPr>
            <p:ph type="title"/>
          </p:nvPr>
        </p:nvSpPr>
        <p:spPr/>
        <p:txBody>
          <a:bodyPr/>
          <a:lstStyle/>
          <a:p>
            <a:r>
              <a:rPr lang="en-US" b="1" dirty="0">
                <a:solidFill>
                  <a:prstClr val="black"/>
                </a:solidFill>
                <a:cs typeface="Arial" pitchFamily="34" charset="0"/>
              </a:rPr>
              <a:t>2. </a:t>
            </a:r>
            <a:r>
              <a:rPr lang="de-DE" b="1" dirty="0">
                <a:solidFill>
                  <a:prstClr val="black"/>
                </a:solidFill>
                <a:cs typeface="Arial" pitchFamily="34" charset="0"/>
              </a:rPr>
              <a:t>Aufbau und Komponenten von Thermosiphon-SWH-Systemen</a:t>
            </a:r>
            <a:endParaRPr lang="en-US" dirty="0"/>
          </a:p>
        </p:txBody>
      </p:sp>
      <p:sp>
        <p:nvSpPr>
          <p:cNvPr id="4" name="Rectangle 3">
            <a:extLst>
              <a:ext uri="{FF2B5EF4-FFF2-40B4-BE49-F238E27FC236}">
                <a16:creationId xmlns:a16="http://schemas.microsoft.com/office/drawing/2014/main" id="{05E4CEC9-F607-45E8-A62D-38818A589AAE}"/>
              </a:ext>
            </a:extLst>
          </p:cNvPr>
          <p:cNvSpPr/>
          <p:nvPr/>
        </p:nvSpPr>
        <p:spPr>
          <a:xfrm>
            <a:off x="432916" y="1557000"/>
            <a:ext cx="2771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latin typeface="+mj-lt"/>
                <a:cs typeface="Arial" pitchFamily="34" charset="0"/>
              </a:rPr>
              <a:t>Wasserspeicher</a:t>
            </a:r>
            <a:endParaRPr lang="en-US" b="1" dirty="0">
              <a:solidFill>
                <a:prstClr val="black"/>
              </a:solidFill>
              <a:latin typeface="+mj-lt"/>
              <a:cs typeface="Arial" pitchFamily="34" charset="0"/>
            </a:endParaRPr>
          </a:p>
        </p:txBody>
      </p:sp>
      <p:sp>
        <p:nvSpPr>
          <p:cNvPr id="6" name="TextBox 5">
            <a:extLst>
              <a:ext uri="{FF2B5EF4-FFF2-40B4-BE49-F238E27FC236}">
                <a16:creationId xmlns:a16="http://schemas.microsoft.com/office/drawing/2014/main" id="{1350D2A6-784A-4DBA-867A-6A8972590516}"/>
              </a:ext>
            </a:extLst>
          </p:cNvPr>
          <p:cNvSpPr txBox="1"/>
          <p:nvPr/>
        </p:nvSpPr>
        <p:spPr>
          <a:xfrm>
            <a:off x="1055149" y="4715668"/>
            <a:ext cx="4596851" cy="1384995"/>
          </a:xfrm>
          <a:prstGeom prst="rect">
            <a:avLst/>
          </a:prstGeom>
          <a:noFill/>
        </p:spPr>
        <p:txBody>
          <a:bodyPr wrap="square" rtlCol="0">
            <a:spAutoFit/>
          </a:bodyPr>
          <a:lstStyle/>
          <a:p>
            <a:pPr marL="360363" indent="-342900">
              <a:buFont typeface="Wingdings" panose="05000000000000000000" pitchFamily="2" charset="2"/>
              <a:buChar char="§"/>
            </a:pPr>
            <a:r>
              <a:rPr lang="de-DE" sz="1400" b="1" dirty="0"/>
              <a:t>Wasserspeicher für Thermosiphon SWH unter Druck mit Vakuumröhren Heat-pipe</a:t>
            </a:r>
            <a:r>
              <a:rPr lang="en-US" sz="1400" b="1" dirty="0"/>
              <a:t>. </a:t>
            </a:r>
          </a:p>
          <a:p>
            <a:pPr marL="723900" lvl="1" indent="-342900">
              <a:buFont typeface="Calibri" panose="020F0502020204030204" pitchFamily="34" charset="0"/>
              <a:buChar char="‒"/>
            </a:pPr>
            <a:r>
              <a:rPr lang="de-DE" sz="1400" dirty="0">
                <a:solidFill>
                  <a:prstClr val="black"/>
                </a:solidFill>
              </a:rPr>
              <a:t>Lebensmitteltauglicher Edelstahl. </a:t>
            </a:r>
          </a:p>
          <a:p>
            <a:pPr marL="723900" lvl="1" indent="-342900">
              <a:buFont typeface="Calibri" panose="020F0502020204030204" pitchFamily="34" charset="0"/>
              <a:buChar char="‒"/>
            </a:pPr>
            <a:r>
              <a:rPr lang="de-DE" sz="1400" dirty="0">
                <a:solidFill>
                  <a:prstClr val="black"/>
                </a:solidFill>
              </a:rPr>
              <a:t>Der Tank ist dicker, um höheren Betriebsdrücken im Normal- und Notfallmodus zu widerstehen.</a:t>
            </a:r>
          </a:p>
          <a:p>
            <a:pPr marL="723900" lvl="1" indent="-342900">
              <a:buFont typeface="Calibri" panose="020F0502020204030204" pitchFamily="34" charset="0"/>
              <a:buChar char="‒"/>
            </a:pPr>
            <a:r>
              <a:rPr lang="de-DE" sz="1400" dirty="0">
                <a:solidFill>
                  <a:prstClr val="black"/>
                </a:solidFill>
              </a:rPr>
              <a:t>Isoliert.</a:t>
            </a:r>
          </a:p>
        </p:txBody>
      </p:sp>
      <p:grpSp>
        <p:nvGrpSpPr>
          <p:cNvPr id="8" name="Group 7">
            <a:extLst>
              <a:ext uri="{FF2B5EF4-FFF2-40B4-BE49-F238E27FC236}">
                <a16:creationId xmlns:a16="http://schemas.microsoft.com/office/drawing/2014/main" id="{1FE92E01-F56C-4CEF-A599-9ECDE791707D}"/>
              </a:ext>
            </a:extLst>
          </p:cNvPr>
          <p:cNvGrpSpPr/>
          <p:nvPr/>
        </p:nvGrpSpPr>
        <p:grpSpPr>
          <a:xfrm>
            <a:off x="1117284" y="2061000"/>
            <a:ext cx="7198716" cy="2520000"/>
            <a:chOff x="905574" y="2061000"/>
            <a:chExt cx="7198716" cy="2520000"/>
          </a:xfrm>
        </p:grpSpPr>
        <p:pic>
          <p:nvPicPr>
            <p:cNvPr id="5" name="Picture 4">
              <a:extLst>
                <a:ext uri="{FF2B5EF4-FFF2-40B4-BE49-F238E27FC236}">
                  <a16:creationId xmlns:a16="http://schemas.microsoft.com/office/drawing/2014/main" id="{79421DCB-30BA-455B-A777-814448DB7222}"/>
                </a:ext>
              </a:extLst>
            </p:cNvPr>
            <p:cNvPicPr>
              <a:picLocks noChangeAspect="1"/>
            </p:cNvPicPr>
            <p:nvPr/>
          </p:nvPicPr>
          <p:blipFill>
            <a:blip r:embed="rId2"/>
            <a:stretch>
              <a:fillRect/>
            </a:stretch>
          </p:blipFill>
          <p:spPr>
            <a:xfrm>
              <a:off x="905574" y="2061000"/>
              <a:ext cx="4596851" cy="2520000"/>
            </a:xfrm>
            <a:prstGeom prst="rect">
              <a:avLst/>
            </a:prstGeom>
            <a:ln>
              <a:solidFill>
                <a:schemeClr val="tx1"/>
              </a:solidFill>
            </a:ln>
          </p:spPr>
        </p:pic>
        <p:pic>
          <p:nvPicPr>
            <p:cNvPr id="7" name="Picture 6">
              <a:extLst>
                <a:ext uri="{FF2B5EF4-FFF2-40B4-BE49-F238E27FC236}">
                  <a16:creationId xmlns:a16="http://schemas.microsoft.com/office/drawing/2014/main" id="{96A86440-7D5C-4751-9C33-2B221E660E4E}"/>
                </a:ext>
              </a:extLst>
            </p:cNvPr>
            <p:cNvPicPr>
              <a:picLocks noChangeAspect="1"/>
            </p:cNvPicPr>
            <p:nvPr/>
          </p:nvPicPr>
          <p:blipFill>
            <a:blip r:embed="rId3"/>
            <a:stretch>
              <a:fillRect/>
            </a:stretch>
          </p:blipFill>
          <p:spPr>
            <a:xfrm>
              <a:off x="5502425" y="2061000"/>
              <a:ext cx="2601865" cy="2520000"/>
            </a:xfrm>
            <a:prstGeom prst="rect">
              <a:avLst/>
            </a:prstGeom>
            <a:ln>
              <a:solidFill>
                <a:schemeClr val="tx1"/>
              </a:solidFill>
            </a:ln>
          </p:spPr>
        </p:pic>
      </p:grpSp>
      <p:sp>
        <p:nvSpPr>
          <p:cNvPr id="9" name="TextBox 8">
            <a:extLst>
              <a:ext uri="{FF2B5EF4-FFF2-40B4-BE49-F238E27FC236}">
                <a16:creationId xmlns:a16="http://schemas.microsoft.com/office/drawing/2014/main" id="{A2A0D450-BB09-444A-B795-5F501ADE8FD1}"/>
              </a:ext>
            </a:extLst>
          </p:cNvPr>
          <p:cNvSpPr txBox="1"/>
          <p:nvPr/>
        </p:nvSpPr>
        <p:spPr>
          <a:xfrm>
            <a:off x="5673383" y="4715668"/>
            <a:ext cx="3013418" cy="1600438"/>
          </a:xfrm>
          <a:prstGeom prst="rect">
            <a:avLst/>
          </a:prstGeom>
          <a:noFill/>
        </p:spPr>
        <p:txBody>
          <a:bodyPr wrap="square" rtlCol="0">
            <a:spAutoFit/>
          </a:bodyPr>
          <a:lstStyle/>
          <a:p>
            <a:pPr marL="360363" indent="-342900">
              <a:buFont typeface="Wingdings" panose="05000000000000000000" pitchFamily="2" charset="2"/>
              <a:buChar char="§"/>
            </a:pPr>
            <a:r>
              <a:rPr lang="de-DE" sz="1400" b="1" dirty="0"/>
              <a:t>Wasserspeicher für Kupferrohrschlange Thermosiphon SWH (Vorwärmspeicher).</a:t>
            </a:r>
            <a:endParaRPr lang="en-US" sz="1400" b="1" dirty="0"/>
          </a:p>
          <a:p>
            <a:pPr marL="723900" lvl="1" indent="-342900">
              <a:buFont typeface="Calibri" panose="020F0502020204030204" pitchFamily="34" charset="0"/>
              <a:buChar char="‒"/>
            </a:pPr>
            <a:r>
              <a:rPr lang="de-DE" sz="1400" dirty="0">
                <a:solidFill>
                  <a:prstClr val="black"/>
                </a:solidFill>
              </a:rPr>
              <a:t>Ohne Druck/Druck.</a:t>
            </a:r>
          </a:p>
          <a:p>
            <a:pPr marL="723900" lvl="1" indent="-342900">
              <a:buFont typeface="Calibri" panose="020F0502020204030204" pitchFamily="34" charset="0"/>
              <a:buChar char="‒"/>
            </a:pPr>
            <a:r>
              <a:rPr lang="de-DE" sz="1400" dirty="0">
                <a:solidFill>
                  <a:prstClr val="black"/>
                </a:solidFill>
              </a:rPr>
              <a:t>Innen- und Außentank und Isolierschicht.</a:t>
            </a:r>
          </a:p>
        </p:txBody>
      </p:sp>
    </p:spTree>
    <p:extLst>
      <p:ext uri="{BB962C8B-B14F-4D97-AF65-F5344CB8AC3E}">
        <p14:creationId xmlns:p14="http://schemas.microsoft.com/office/powerpoint/2010/main" val="1339146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68F2C-D532-49D2-A540-B64458265759}"/>
              </a:ext>
            </a:extLst>
          </p:cNvPr>
          <p:cNvSpPr>
            <a:spLocks noGrp="1"/>
          </p:cNvSpPr>
          <p:nvPr>
            <p:ph type="title"/>
          </p:nvPr>
        </p:nvSpPr>
        <p:spPr/>
        <p:txBody>
          <a:bodyPr/>
          <a:lstStyle/>
          <a:p>
            <a:r>
              <a:rPr lang="en-US" b="1" dirty="0">
                <a:solidFill>
                  <a:prstClr val="black"/>
                </a:solidFill>
                <a:cs typeface="Arial" pitchFamily="34" charset="0"/>
              </a:rPr>
              <a:t>2. </a:t>
            </a:r>
            <a:r>
              <a:rPr lang="de-DE" b="1" dirty="0">
                <a:solidFill>
                  <a:prstClr val="black"/>
                </a:solidFill>
                <a:cs typeface="Arial" pitchFamily="34" charset="0"/>
              </a:rPr>
              <a:t>Aufbau und Komponenten von Thermosiphon-SWH-Systemen</a:t>
            </a:r>
            <a:endParaRPr lang="en-US" dirty="0"/>
          </a:p>
        </p:txBody>
      </p:sp>
      <p:sp>
        <p:nvSpPr>
          <p:cNvPr id="4" name="Rectangle 3">
            <a:extLst>
              <a:ext uri="{FF2B5EF4-FFF2-40B4-BE49-F238E27FC236}">
                <a16:creationId xmlns:a16="http://schemas.microsoft.com/office/drawing/2014/main" id="{3AB0E99F-80E5-4BE2-99A9-49AD1F465DC8}"/>
              </a:ext>
            </a:extLst>
          </p:cNvPr>
          <p:cNvSpPr/>
          <p:nvPr/>
        </p:nvSpPr>
        <p:spPr>
          <a:xfrm>
            <a:off x="432916" y="1557000"/>
            <a:ext cx="2771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latin typeface="Arial" pitchFamily="34" charset="0"/>
                <a:cs typeface="Arial" pitchFamily="34" charset="0"/>
              </a:rPr>
              <a:t>Wasserspeicher</a:t>
            </a:r>
            <a:endParaRPr lang="en-US" b="1" dirty="0">
              <a:solidFill>
                <a:prstClr val="black"/>
              </a:solidFill>
              <a:latin typeface="Arial" pitchFamily="34" charset="0"/>
              <a:cs typeface="Arial" pitchFamily="34" charset="0"/>
            </a:endParaRPr>
          </a:p>
        </p:txBody>
      </p:sp>
      <p:sp>
        <p:nvSpPr>
          <p:cNvPr id="9" name="TextBox 8">
            <a:extLst>
              <a:ext uri="{FF2B5EF4-FFF2-40B4-BE49-F238E27FC236}">
                <a16:creationId xmlns:a16="http://schemas.microsoft.com/office/drawing/2014/main" id="{98E422BB-AF17-4E01-A800-DA40DF83A7DD}"/>
              </a:ext>
            </a:extLst>
          </p:cNvPr>
          <p:cNvSpPr txBox="1"/>
          <p:nvPr/>
        </p:nvSpPr>
        <p:spPr>
          <a:xfrm>
            <a:off x="905574" y="4797000"/>
            <a:ext cx="7770114" cy="584775"/>
          </a:xfrm>
          <a:prstGeom prst="rect">
            <a:avLst/>
          </a:prstGeom>
          <a:noFill/>
        </p:spPr>
        <p:txBody>
          <a:bodyPr wrap="square" rtlCol="0">
            <a:spAutoFit/>
          </a:bodyPr>
          <a:lstStyle/>
          <a:p>
            <a:pPr marL="360363" indent="-342900">
              <a:buFont typeface="Wingdings" panose="05000000000000000000" pitchFamily="2" charset="2"/>
              <a:buChar char="§"/>
            </a:pPr>
            <a:r>
              <a:rPr lang="de-DE" sz="1600" b="1" dirty="0"/>
              <a:t>Wasserspeicher für Thermosiphon SWH unter Druck mit Doppelkreislauf und Flachkollektor (indirektes System mit Rundum-Wärmetauscher).</a:t>
            </a:r>
          </a:p>
        </p:txBody>
      </p:sp>
      <p:pic>
        <p:nvPicPr>
          <p:cNvPr id="7" name="Picture 6">
            <a:extLst>
              <a:ext uri="{FF2B5EF4-FFF2-40B4-BE49-F238E27FC236}">
                <a16:creationId xmlns:a16="http://schemas.microsoft.com/office/drawing/2014/main" id="{3951526E-8FAB-487B-9FDF-546D81558956}"/>
              </a:ext>
            </a:extLst>
          </p:cNvPr>
          <p:cNvPicPr>
            <a:picLocks noChangeAspect="1"/>
          </p:cNvPicPr>
          <p:nvPr/>
        </p:nvPicPr>
        <p:blipFill>
          <a:blip r:embed="rId2"/>
          <a:stretch>
            <a:fillRect/>
          </a:stretch>
        </p:blipFill>
        <p:spPr>
          <a:xfrm>
            <a:off x="828675" y="2003796"/>
            <a:ext cx="7988230" cy="2721203"/>
          </a:xfrm>
          <a:prstGeom prst="rect">
            <a:avLst/>
          </a:prstGeom>
          <a:ln>
            <a:solidFill>
              <a:schemeClr val="tx1"/>
            </a:solidFill>
          </a:ln>
        </p:spPr>
      </p:pic>
    </p:spTree>
    <p:extLst>
      <p:ext uri="{BB962C8B-B14F-4D97-AF65-F5344CB8AC3E}">
        <p14:creationId xmlns:p14="http://schemas.microsoft.com/office/powerpoint/2010/main" val="2121379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7970C-E6D2-46D3-BC86-1D160C0313CE}"/>
              </a:ext>
            </a:extLst>
          </p:cNvPr>
          <p:cNvSpPr>
            <a:spLocks noGrp="1"/>
          </p:cNvSpPr>
          <p:nvPr>
            <p:ph type="title"/>
          </p:nvPr>
        </p:nvSpPr>
        <p:spPr>
          <a:xfrm>
            <a:off x="1979712" y="0"/>
            <a:ext cx="6707088" cy="1124744"/>
          </a:xfrm>
        </p:spPr>
        <p:txBody>
          <a:bodyPr/>
          <a:lstStyle/>
          <a:p>
            <a:r>
              <a:rPr lang="en-US" b="1" dirty="0">
                <a:solidFill>
                  <a:prstClr val="black"/>
                </a:solidFill>
                <a:cs typeface="Arial" pitchFamily="34" charset="0"/>
              </a:rPr>
              <a:t>2. </a:t>
            </a:r>
            <a:r>
              <a:rPr lang="de-DE" b="1" dirty="0">
                <a:solidFill>
                  <a:prstClr val="black"/>
                </a:solidFill>
                <a:cs typeface="Arial" pitchFamily="34" charset="0"/>
              </a:rPr>
              <a:t>Aufbau und Komponenten von Thermosiphon-SWH-Systemen</a:t>
            </a:r>
            <a:endParaRPr lang="en-US" dirty="0"/>
          </a:p>
        </p:txBody>
      </p:sp>
      <p:sp>
        <p:nvSpPr>
          <p:cNvPr id="4" name="Rectangle 3">
            <a:extLst>
              <a:ext uri="{FF2B5EF4-FFF2-40B4-BE49-F238E27FC236}">
                <a16:creationId xmlns:a16="http://schemas.microsoft.com/office/drawing/2014/main" id="{1B4C2938-6D85-4EA1-9C35-3FBCE0202DB5}"/>
              </a:ext>
            </a:extLst>
          </p:cNvPr>
          <p:cNvSpPr/>
          <p:nvPr/>
        </p:nvSpPr>
        <p:spPr>
          <a:xfrm>
            <a:off x="432916" y="1557000"/>
            <a:ext cx="2771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latin typeface="+mj-lt"/>
                <a:cs typeface="Arial" pitchFamily="34" charset="0"/>
              </a:rPr>
              <a:t>Einbaurahmen</a:t>
            </a:r>
            <a:endParaRPr lang="en-US" b="1" dirty="0">
              <a:solidFill>
                <a:prstClr val="black"/>
              </a:solidFill>
              <a:latin typeface="+mj-lt"/>
              <a:cs typeface="Arial" pitchFamily="34" charset="0"/>
            </a:endParaRPr>
          </a:p>
        </p:txBody>
      </p:sp>
      <p:sp>
        <p:nvSpPr>
          <p:cNvPr id="6" name="TextBox 5">
            <a:extLst>
              <a:ext uri="{FF2B5EF4-FFF2-40B4-BE49-F238E27FC236}">
                <a16:creationId xmlns:a16="http://schemas.microsoft.com/office/drawing/2014/main" id="{6FA9AB88-66B6-4C05-9805-70191F02BB1A}"/>
              </a:ext>
            </a:extLst>
          </p:cNvPr>
          <p:cNvSpPr txBox="1"/>
          <p:nvPr/>
        </p:nvSpPr>
        <p:spPr>
          <a:xfrm>
            <a:off x="540000" y="5301000"/>
            <a:ext cx="8352000" cy="954107"/>
          </a:xfrm>
          <a:prstGeom prst="rect">
            <a:avLst/>
          </a:prstGeom>
          <a:noFill/>
        </p:spPr>
        <p:txBody>
          <a:bodyPr wrap="square" rtlCol="0">
            <a:spAutoFit/>
          </a:bodyPr>
          <a:lstStyle/>
          <a:p>
            <a:pPr marL="176213" indent="-158750">
              <a:buFont typeface="Wingdings" panose="05000000000000000000" pitchFamily="2" charset="2"/>
              <a:buChar char="§"/>
            </a:pPr>
            <a:r>
              <a:rPr lang="de-DE" sz="1400" b="1" dirty="0"/>
              <a:t>Basissysteme: Montagesätze für Flachdächer (oder auf dem Boden, etc.) und Schrägdächer.</a:t>
            </a:r>
            <a:endParaRPr lang="de-DE" sz="1400" dirty="0"/>
          </a:p>
          <a:p>
            <a:pPr marL="176213" indent="-158750">
              <a:buFont typeface="Wingdings" panose="05000000000000000000" pitchFamily="2" charset="2"/>
              <a:buChar char="§"/>
            </a:pPr>
            <a:r>
              <a:rPr lang="de-DE" sz="1400" dirty="0"/>
              <a:t>Die Montagesysteme sind spezifisch; sie hängen von der SWH-Konstruktion ab. Darüber hinaus ist der Rahmen auf die Art des Daches (Ziegel etc.) und die gewünschte Form der Integration in das Dach abgestimmt.</a:t>
            </a:r>
          </a:p>
          <a:p>
            <a:pPr marL="176213" indent="-158750">
              <a:buFont typeface="Wingdings" panose="05000000000000000000" pitchFamily="2" charset="2"/>
              <a:buChar char="§"/>
            </a:pPr>
            <a:r>
              <a:rPr lang="de-DE" sz="1400" dirty="0"/>
              <a:t>Die Hersteller liefern alle Konstruktions- und Befestigungselemente für die Montage und Installation.</a:t>
            </a:r>
            <a:endParaRPr lang="en-US" sz="1400" dirty="0"/>
          </a:p>
        </p:txBody>
      </p:sp>
      <p:pic>
        <p:nvPicPr>
          <p:cNvPr id="12" name="Picture 11" descr="A close up of a device&#10;&#10;Description generated with high confidence">
            <a:extLst>
              <a:ext uri="{FF2B5EF4-FFF2-40B4-BE49-F238E27FC236}">
                <a16:creationId xmlns:a16="http://schemas.microsoft.com/office/drawing/2014/main" id="{1BCBA84B-F950-4F69-81A0-4073EB1D8F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999" y="1983604"/>
            <a:ext cx="8076255" cy="3264445"/>
          </a:xfrm>
          <a:prstGeom prst="rect">
            <a:avLst/>
          </a:prstGeom>
          <a:ln>
            <a:solidFill>
              <a:schemeClr val="tx1"/>
            </a:solidFill>
          </a:ln>
        </p:spPr>
      </p:pic>
    </p:spTree>
    <p:extLst>
      <p:ext uri="{BB962C8B-B14F-4D97-AF65-F5344CB8AC3E}">
        <p14:creationId xmlns:p14="http://schemas.microsoft.com/office/powerpoint/2010/main" val="3418430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70F71-4718-4BDC-B246-2918277FD3FD}"/>
              </a:ext>
            </a:extLst>
          </p:cNvPr>
          <p:cNvSpPr>
            <a:spLocks noGrp="1"/>
          </p:cNvSpPr>
          <p:nvPr>
            <p:ph type="title"/>
          </p:nvPr>
        </p:nvSpPr>
        <p:spPr/>
        <p:txBody>
          <a:bodyPr/>
          <a:lstStyle/>
          <a:p>
            <a:r>
              <a:rPr lang="en-US" b="1" dirty="0">
                <a:solidFill>
                  <a:prstClr val="black"/>
                </a:solidFill>
                <a:cs typeface="Arial" pitchFamily="34" charset="0"/>
              </a:rPr>
              <a:t>2. </a:t>
            </a:r>
            <a:r>
              <a:rPr lang="de-DE" b="1" dirty="0">
                <a:solidFill>
                  <a:prstClr val="black"/>
                </a:solidFill>
                <a:cs typeface="Arial" pitchFamily="34" charset="0"/>
              </a:rPr>
              <a:t>Aufbau und Komponenten von Thermosiphon-SWH-Systemen</a:t>
            </a:r>
            <a:endParaRPr lang="en-US" dirty="0"/>
          </a:p>
        </p:txBody>
      </p:sp>
      <p:sp>
        <p:nvSpPr>
          <p:cNvPr id="4" name="Rectangle 3">
            <a:extLst>
              <a:ext uri="{FF2B5EF4-FFF2-40B4-BE49-F238E27FC236}">
                <a16:creationId xmlns:a16="http://schemas.microsoft.com/office/drawing/2014/main" id="{E56C5049-E60A-4BE0-BBC2-94898F04E4C4}"/>
              </a:ext>
            </a:extLst>
          </p:cNvPr>
          <p:cNvSpPr/>
          <p:nvPr/>
        </p:nvSpPr>
        <p:spPr>
          <a:xfrm>
            <a:off x="432916" y="1557000"/>
            <a:ext cx="5003084" cy="369332"/>
          </a:xfrm>
          <a:prstGeom prst="rect">
            <a:avLst/>
          </a:prstGeom>
        </p:spPr>
        <p:txBody>
          <a:bodyPr wrap="square">
            <a:spAutoFit/>
          </a:bodyPr>
          <a:lstStyle/>
          <a:p>
            <a:pPr marL="285750" indent="-285750">
              <a:buFont typeface="Wingdings" panose="05000000000000000000" pitchFamily="2" charset="2"/>
              <a:buChar char="Ø"/>
            </a:pPr>
            <a:r>
              <a:rPr lang="de-DE" b="1" dirty="0">
                <a:solidFill>
                  <a:prstClr val="black"/>
                </a:solidFill>
                <a:latin typeface="+mj-lt"/>
                <a:cs typeface="Arial" pitchFamily="34" charset="0"/>
              </a:rPr>
              <a:t>Ventile, Armaturen, Rohrleitungen und Zubehör</a:t>
            </a:r>
          </a:p>
        </p:txBody>
      </p:sp>
      <p:sp>
        <p:nvSpPr>
          <p:cNvPr id="7" name="TextBox 6">
            <a:extLst>
              <a:ext uri="{FF2B5EF4-FFF2-40B4-BE49-F238E27FC236}">
                <a16:creationId xmlns:a16="http://schemas.microsoft.com/office/drawing/2014/main" id="{F234D870-A414-4166-8E35-5C55E26B4E1E}"/>
              </a:ext>
            </a:extLst>
          </p:cNvPr>
          <p:cNvSpPr txBox="1"/>
          <p:nvPr/>
        </p:nvSpPr>
        <p:spPr>
          <a:xfrm>
            <a:off x="683999" y="1989000"/>
            <a:ext cx="3162033" cy="4247317"/>
          </a:xfrm>
          <a:prstGeom prst="rect">
            <a:avLst/>
          </a:prstGeom>
          <a:noFill/>
        </p:spPr>
        <p:txBody>
          <a:bodyPr wrap="square" rtlCol="0">
            <a:spAutoFit/>
          </a:bodyPr>
          <a:lstStyle/>
          <a:p>
            <a:pPr marL="360363" indent="-342900">
              <a:buFont typeface="Wingdings" panose="05000000000000000000" pitchFamily="2" charset="2"/>
              <a:buChar char="§"/>
            </a:pPr>
            <a:r>
              <a:rPr lang="de-DE" sz="1500" dirty="0"/>
              <a:t>Die kompakten Thermosiphon-SWH-Systeme sind mit den erforderlichen sanitären und mechanischen Armaturen, Sicherheits- und Regelventilen und anderen Komponenten ausgestattet, die für eine komplette Montage des Systems und der Grundinstallation notwendig sind. </a:t>
            </a:r>
          </a:p>
          <a:p>
            <a:pPr marL="360363" indent="-342900">
              <a:buFont typeface="Wingdings" panose="05000000000000000000" pitchFamily="2" charset="2"/>
              <a:buChar char="§"/>
            </a:pPr>
            <a:r>
              <a:rPr lang="de-DE" sz="1500" dirty="0"/>
              <a:t>Die Auslegung des Systems (direkt, indirekt, Anzahl der Sonnenkollektoren, Druck, Steuerung usw.) bestimmt die eingestellte Zusammensetzung.</a:t>
            </a:r>
          </a:p>
          <a:p>
            <a:pPr marL="360363" indent="-342900">
              <a:buFont typeface="Wingdings" panose="05000000000000000000" pitchFamily="2" charset="2"/>
              <a:buChar char="§"/>
            </a:pPr>
            <a:r>
              <a:rPr lang="de-DE" sz="1500" dirty="0"/>
              <a:t>Die Parameter und die Leistung des Sicherheitsventils sind ähnlich wie bei den aktiven SWH.</a:t>
            </a:r>
          </a:p>
        </p:txBody>
      </p:sp>
      <p:pic>
        <p:nvPicPr>
          <p:cNvPr id="3" name="Picture 2">
            <a:extLst>
              <a:ext uri="{FF2B5EF4-FFF2-40B4-BE49-F238E27FC236}">
                <a16:creationId xmlns:a16="http://schemas.microsoft.com/office/drawing/2014/main" id="{23EE3A57-6800-40E3-91FB-C88499FA7746}"/>
              </a:ext>
            </a:extLst>
          </p:cNvPr>
          <p:cNvPicPr>
            <a:picLocks noChangeAspect="1"/>
          </p:cNvPicPr>
          <p:nvPr/>
        </p:nvPicPr>
        <p:blipFill>
          <a:blip r:embed="rId2"/>
          <a:stretch>
            <a:fillRect/>
          </a:stretch>
        </p:blipFill>
        <p:spPr>
          <a:xfrm>
            <a:off x="3846033" y="1900607"/>
            <a:ext cx="4890851" cy="4305163"/>
          </a:xfrm>
          <a:prstGeom prst="rect">
            <a:avLst/>
          </a:prstGeom>
          <a:ln>
            <a:solidFill>
              <a:schemeClr val="tx1"/>
            </a:solidFill>
          </a:ln>
        </p:spPr>
      </p:pic>
    </p:spTree>
    <p:extLst>
      <p:ext uri="{BB962C8B-B14F-4D97-AF65-F5344CB8AC3E}">
        <p14:creationId xmlns:p14="http://schemas.microsoft.com/office/powerpoint/2010/main" val="1484136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C6F10-4033-4AFC-81E9-464135DA8134}"/>
              </a:ext>
            </a:extLst>
          </p:cNvPr>
          <p:cNvSpPr>
            <a:spLocks noGrp="1"/>
          </p:cNvSpPr>
          <p:nvPr>
            <p:ph type="title"/>
          </p:nvPr>
        </p:nvSpPr>
        <p:spPr/>
        <p:txBody>
          <a:bodyPr/>
          <a:lstStyle/>
          <a:p>
            <a:r>
              <a:rPr lang="en-US" b="1" dirty="0">
                <a:solidFill>
                  <a:prstClr val="black"/>
                </a:solidFill>
                <a:cs typeface="Arial" pitchFamily="34" charset="0"/>
              </a:rPr>
              <a:t>2. </a:t>
            </a:r>
            <a:r>
              <a:rPr lang="de-DE" b="1" dirty="0">
                <a:solidFill>
                  <a:prstClr val="black"/>
                </a:solidFill>
                <a:cs typeface="Arial" pitchFamily="34" charset="0"/>
              </a:rPr>
              <a:t>Aufbau und Komponenten von Thermosiphon-SWH-Systemen</a:t>
            </a:r>
            <a:endParaRPr lang="en-US" dirty="0"/>
          </a:p>
        </p:txBody>
      </p:sp>
      <p:sp>
        <p:nvSpPr>
          <p:cNvPr id="4" name="Rectangle 3">
            <a:extLst>
              <a:ext uri="{FF2B5EF4-FFF2-40B4-BE49-F238E27FC236}">
                <a16:creationId xmlns:a16="http://schemas.microsoft.com/office/drawing/2014/main" id="{4B3B5275-A94F-4D75-A8BB-F43A826FC958}"/>
              </a:ext>
            </a:extLst>
          </p:cNvPr>
          <p:cNvSpPr/>
          <p:nvPr/>
        </p:nvSpPr>
        <p:spPr>
          <a:xfrm>
            <a:off x="432916" y="1557000"/>
            <a:ext cx="5003084" cy="369332"/>
          </a:xfrm>
          <a:prstGeom prst="rect">
            <a:avLst/>
          </a:prstGeom>
        </p:spPr>
        <p:txBody>
          <a:bodyPr wrap="square">
            <a:spAutoFit/>
          </a:bodyPr>
          <a:lstStyle/>
          <a:p>
            <a:pPr marL="285750" indent="-285750">
              <a:buFont typeface="Wingdings" panose="05000000000000000000" pitchFamily="2" charset="2"/>
              <a:buChar char="Ø"/>
            </a:pPr>
            <a:r>
              <a:rPr lang="de-DE" b="1" dirty="0">
                <a:solidFill>
                  <a:prstClr val="black"/>
                </a:solidFill>
                <a:latin typeface="+mj-lt"/>
                <a:cs typeface="Arial" pitchFamily="34" charset="0"/>
              </a:rPr>
              <a:t>Ventile, Armaturen, Rohrleitungen und Zubehör</a:t>
            </a:r>
          </a:p>
        </p:txBody>
      </p:sp>
      <p:pic>
        <p:nvPicPr>
          <p:cNvPr id="5" name="Picture 4">
            <a:extLst>
              <a:ext uri="{FF2B5EF4-FFF2-40B4-BE49-F238E27FC236}">
                <a16:creationId xmlns:a16="http://schemas.microsoft.com/office/drawing/2014/main" id="{A2955D1B-DEE9-4186-A2E8-345A0B427CDA}"/>
              </a:ext>
            </a:extLst>
          </p:cNvPr>
          <p:cNvPicPr>
            <a:picLocks noChangeAspect="1"/>
          </p:cNvPicPr>
          <p:nvPr/>
        </p:nvPicPr>
        <p:blipFill>
          <a:blip r:embed="rId2"/>
          <a:stretch>
            <a:fillRect/>
          </a:stretch>
        </p:blipFill>
        <p:spPr>
          <a:xfrm>
            <a:off x="668077" y="1947139"/>
            <a:ext cx="4532762" cy="4361586"/>
          </a:xfrm>
          <a:prstGeom prst="rect">
            <a:avLst/>
          </a:prstGeom>
          <a:ln>
            <a:solidFill>
              <a:schemeClr val="tx1"/>
            </a:solidFill>
          </a:ln>
        </p:spPr>
      </p:pic>
      <p:sp>
        <p:nvSpPr>
          <p:cNvPr id="6" name="TextBox 5">
            <a:extLst>
              <a:ext uri="{FF2B5EF4-FFF2-40B4-BE49-F238E27FC236}">
                <a16:creationId xmlns:a16="http://schemas.microsoft.com/office/drawing/2014/main" id="{3CC9E0F9-EE9B-4DDD-A9B1-C0EDEA28765B}"/>
              </a:ext>
            </a:extLst>
          </p:cNvPr>
          <p:cNvSpPr txBox="1"/>
          <p:nvPr/>
        </p:nvSpPr>
        <p:spPr>
          <a:xfrm>
            <a:off x="5333256" y="1845000"/>
            <a:ext cx="3342432" cy="4478149"/>
          </a:xfrm>
          <a:prstGeom prst="rect">
            <a:avLst/>
          </a:prstGeom>
          <a:noFill/>
        </p:spPr>
        <p:txBody>
          <a:bodyPr wrap="square" rtlCol="0">
            <a:spAutoFit/>
          </a:bodyPr>
          <a:lstStyle/>
          <a:p>
            <a:pPr marL="360363" indent="-342900">
              <a:buFont typeface="Wingdings" panose="05000000000000000000" pitchFamily="2" charset="2"/>
              <a:buChar char="§"/>
            </a:pPr>
            <a:r>
              <a:rPr lang="de-DE" sz="1500" dirty="0"/>
              <a:t>Die Hersteller bieten Zubehör und Ersatzteile für ihre Systeme an. Das übliche Zubehör umfasst:</a:t>
            </a:r>
            <a:endParaRPr lang="en-US" sz="1500" dirty="0"/>
          </a:p>
          <a:p>
            <a:pPr marL="723900" lvl="1" indent="-342900">
              <a:buFont typeface="Calibri" panose="020F0502020204030204" pitchFamily="34" charset="0"/>
              <a:buChar char="‒"/>
            </a:pPr>
            <a:r>
              <a:rPr lang="en-US" sz="1500" dirty="0" err="1">
                <a:solidFill>
                  <a:prstClr val="black"/>
                </a:solidFill>
              </a:rPr>
              <a:t>Elektrische</a:t>
            </a:r>
            <a:r>
              <a:rPr lang="en-US" sz="1500" dirty="0">
                <a:solidFill>
                  <a:prstClr val="black"/>
                </a:solidFill>
              </a:rPr>
              <a:t> </a:t>
            </a:r>
            <a:r>
              <a:rPr lang="en-US" sz="1500" dirty="0" err="1">
                <a:solidFill>
                  <a:prstClr val="black"/>
                </a:solidFill>
              </a:rPr>
              <a:t>Heizgeräte</a:t>
            </a:r>
            <a:r>
              <a:rPr lang="en-US" sz="1500" dirty="0">
                <a:solidFill>
                  <a:prstClr val="black"/>
                </a:solidFill>
              </a:rPr>
              <a:t> </a:t>
            </a:r>
            <a:r>
              <a:rPr lang="en-US" sz="1500" dirty="0" err="1">
                <a:solidFill>
                  <a:prstClr val="black"/>
                </a:solidFill>
              </a:rPr>
              <a:t>für</a:t>
            </a:r>
            <a:r>
              <a:rPr lang="en-US" sz="1500" dirty="0">
                <a:solidFill>
                  <a:prstClr val="black"/>
                </a:solidFill>
              </a:rPr>
              <a:t> die </a:t>
            </a:r>
            <a:r>
              <a:rPr lang="en-US" sz="1500" dirty="0" err="1">
                <a:solidFill>
                  <a:prstClr val="black"/>
                </a:solidFill>
              </a:rPr>
              <a:t>Zusatzheizung</a:t>
            </a:r>
            <a:r>
              <a:rPr lang="en-US" sz="1500" dirty="0">
                <a:solidFill>
                  <a:prstClr val="black"/>
                </a:solidFill>
              </a:rPr>
              <a:t> in </a:t>
            </a:r>
            <a:r>
              <a:rPr lang="en-US" sz="1500" dirty="0" err="1">
                <a:solidFill>
                  <a:prstClr val="black"/>
                </a:solidFill>
              </a:rPr>
              <a:t>Speicherbehältern</a:t>
            </a:r>
            <a:r>
              <a:rPr lang="en-US" sz="1500" dirty="0">
                <a:solidFill>
                  <a:prstClr val="black"/>
                </a:solidFill>
              </a:rPr>
              <a:t>.</a:t>
            </a:r>
          </a:p>
          <a:p>
            <a:pPr marL="723900" lvl="1" indent="-342900">
              <a:buFont typeface="Calibri" panose="020F0502020204030204" pitchFamily="34" charset="0"/>
              <a:buChar char="‒"/>
            </a:pPr>
            <a:r>
              <a:rPr lang="en-US" sz="1500" dirty="0" err="1">
                <a:solidFill>
                  <a:prstClr val="black"/>
                </a:solidFill>
              </a:rPr>
              <a:t>Zusatztanks</a:t>
            </a:r>
            <a:r>
              <a:rPr lang="en-US" sz="1500" dirty="0">
                <a:solidFill>
                  <a:prstClr val="black"/>
                </a:solidFill>
              </a:rPr>
              <a:t> (Thermosiphon-</a:t>
            </a:r>
            <a:r>
              <a:rPr lang="en-US" sz="1500" dirty="0" err="1">
                <a:solidFill>
                  <a:prstClr val="black"/>
                </a:solidFill>
              </a:rPr>
              <a:t>Doppeltank</a:t>
            </a:r>
            <a:r>
              <a:rPr lang="en-US" sz="1500" dirty="0">
                <a:solidFill>
                  <a:prstClr val="black"/>
                </a:solidFill>
              </a:rPr>
              <a:t>).</a:t>
            </a:r>
          </a:p>
          <a:p>
            <a:pPr marL="723900" lvl="1" indent="-342900">
              <a:buFont typeface="Calibri" panose="020F0502020204030204" pitchFamily="34" charset="0"/>
              <a:buChar char="‒"/>
            </a:pPr>
            <a:r>
              <a:rPr lang="en-US" sz="1500" dirty="0" err="1">
                <a:solidFill>
                  <a:prstClr val="black"/>
                </a:solidFill>
              </a:rPr>
              <a:t>Temperatur</a:t>
            </a:r>
            <a:r>
              <a:rPr lang="en-US" sz="1500" dirty="0">
                <a:solidFill>
                  <a:prstClr val="black"/>
                </a:solidFill>
              </a:rPr>
              <a:t>- und </a:t>
            </a:r>
            <a:r>
              <a:rPr lang="en-US" sz="1500" dirty="0" err="1">
                <a:solidFill>
                  <a:prstClr val="black"/>
                </a:solidFill>
              </a:rPr>
              <a:t>Niveausensoren</a:t>
            </a:r>
            <a:r>
              <a:rPr lang="en-US" sz="1500" dirty="0">
                <a:solidFill>
                  <a:prstClr val="black"/>
                </a:solidFill>
              </a:rPr>
              <a:t>.</a:t>
            </a:r>
          </a:p>
          <a:p>
            <a:pPr marL="723900" lvl="1" indent="-342900">
              <a:buFont typeface="Calibri" panose="020F0502020204030204" pitchFamily="34" charset="0"/>
              <a:buChar char="‒"/>
            </a:pPr>
            <a:r>
              <a:rPr lang="en-US" sz="1500" dirty="0" err="1">
                <a:solidFill>
                  <a:prstClr val="black"/>
                </a:solidFill>
              </a:rPr>
              <a:t>Thermostatische</a:t>
            </a:r>
            <a:r>
              <a:rPr lang="en-US" sz="1500" dirty="0">
                <a:solidFill>
                  <a:prstClr val="black"/>
                </a:solidFill>
              </a:rPr>
              <a:t> </a:t>
            </a:r>
            <a:r>
              <a:rPr lang="en-US" sz="1500" dirty="0" err="1">
                <a:solidFill>
                  <a:prstClr val="black"/>
                </a:solidFill>
              </a:rPr>
              <a:t>Ventile</a:t>
            </a:r>
            <a:r>
              <a:rPr lang="en-US" sz="1500" dirty="0">
                <a:solidFill>
                  <a:prstClr val="black"/>
                </a:solidFill>
              </a:rPr>
              <a:t>.</a:t>
            </a:r>
          </a:p>
          <a:p>
            <a:pPr marL="723900" lvl="1" indent="-342900">
              <a:buFont typeface="Calibri" panose="020F0502020204030204" pitchFamily="34" charset="0"/>
              <a:buChar char="‒"/>
            </a:pPr>
            <a:r>
              <a:rPr lang="en-US" sz="1500" dirty="0" err="1">
                <a:solidFill>
                  <a:prstClr val="black"/>
                </a:solidFill>
              </a:rPr>
              <a:t>Differenzregler</a:t>
            </a:r>
            <a:r>
              <a:rPr lang="en-US" sz="1500" dirty="0">
                <a:solidFill>
                  <a:prstClr val="black"/>
                </a:solidFill>
              </a:rPr>
              <a:t>.</a:t>
            </a:r>
          </a:p>
          <a:p>
            <a:pPr marL="723900" lvl="1" indent="-342900">
              <a:buFont typeface="Calibri" panose="020F0502020204030204" pitchFamily="34" charset="0"/>
              <a:buChar char="‒"/>
            </a:pPr>
            <a:r>
              <a:rPr lang="en-US" sz="1500" dirty="0" err="1">
                <a:solidFill>
                  <a:prstClr val="black"/>
                </a:solidFill>
              </a:rPr>
              <a:t>Magnesiumstangen</a:t>
            </a:r>
            <a:r>
              <a:rPr lang="en-US" sz="1500" dirty="0">
                <a:solidFill>
                  <a:prstClr val="black"/>
                </a:solidFill>
              </a:rPr>
              <a:t> </a:t>
            </a:r>
            <a:r>
              <a:rPr lang="en-US" sz="1500" dirty="0" err="1">
                <a:solidFill>
                  <a:prstClr val="black"/>
                </a:solidFill>
              </a:rPr>
              <a:t>für</a:t>
            </a:r>
            <a:r>
              <a:rPr lang="en-US" sz="1500" dirty="0">
                <a:solidFill>
                  <a:prstClr val="black"/>
                </a:solidFill>
              </a:rPr>
              <a:t> Tanks.</a:t>
            </a:r>
          </a:p>
          <a:p>
            <a:pPr marL="723900" lvl="1" indent="-342900">
              <a:buFont typeface="Calibri" panose="020F0502020204030204" pitchFamily="34" charset="0"/>
              <a:buChar char="‒"/>
            </a:pPr>
            <a:r>
              <a:rPr lang="en-US" sz="1500" dirty="0" err="1">
                <a:solidFill>
                  <a:prstClr val="black"/>
                </a:solidFill>
              </a:rPr>
              <a:t>Ersatzteile</a:t>
            </a:r>
            <a:r>
              <a:rPr lang="en-US" sz="1500" dirty="0">
                <a:solidFill>
                  <a:prstClr val="black"/>
                </a:solidFill>
              </a:rPr>
              <a:t> und </a:t>
            </a:r>
            <a:r>
              <a:rPr lang="en-US" sz="1500" dirty="0" err="1">
                <a:solidFill>
                  <a:prstClr val="black"/>
                </a:solidFill>
              </a:rPr>
              <a:t>Verbrauchsmaterialien</a:t>
            </a:r>
            <a:r>
              <a:rPr lang="en-US" sz="1500" dirty="0">
                <a:solidFill>
                  <a:prstClr val="black"/>
                </a:solidFill>
              </a:rPr>
              <a:t> (HTF-</a:t>
            </a:r>
            <a:r>
              <a:rPr lang="en-US" sz="1500" dirty="0" err="1">
                <a:solidFill>
                  <a:prstClr val="black"/>
                </a:solidFill>
              </a:rPr>
              <a:t>Flüssigkeiten</a:t>
            </a:r>
            <a:r>
              <a:rPr lang="en-US" sz="1500" dirty="0">
                <a:solidFill>
                  <a:prstClr val="black"/>
                </a:solidFill>
              </a:rPr>
              <a:t>, etc.).</a:t>
            </a:r>
          </a:p>
          <a:p>
            <a:pPr marL="209550" indent="-285750">
              <a:buFont typeface="Wingdings" panose="05000000000000000000" pitchFamily="2" charset="2"/>
              <a:buChar char="§"/>
            </a:pPr>
            <a:r>
              <a:rPr lang="de-DE" sz="1500" dirty="0">
                <a:solidFill>
                  <a:prstClr val="black"/>
                </a:solidFill>
              </a:rPr>
              <a:t>Einige Zubehörteile sind allgemein und andere hängen von der Art des Thermosiphonsystems ab.</a:t>
            </a:r>
            <a:endParaRPr lang="en-US" sz="1500" dirty="0"/>
          </a:p>
        </p:txBody>
      </p:sp>
    </p:spTree>
    <p:extLst>
      <p:ext uri="{BB962C8B-B14F-4D97-AF65-F5344CB8AC3E}">
        <p14:creationId xmlns:p14="http://schemas.microsoft.com/office/powerpoint/2010/main" val="980484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AD7679-71B2-46C0-8ACF-2CA7314CC341}"/>
              </a:ext>
            </a:extLst>
          </p:cNvPr>
          <p:cNvPicPr>
            <a:picLocks noChangeAspect="1"/>
          </p:cNvPicPr>
          <p:nvPr/>
        </p:nvPicPr>
        <p:blipFill>
          <a:blip r:embed="rId2"/>
          <a:stretch>
            <a:fillRect/>
          </a:stretch>
        </p:blipFill>
        <p:spPr>
          <a:xfrm>
            <a:off x="3852000" y="1475335"/>
            <a:ext cx="3270844" cy="4680000"/>
          </a:xfrm>
          <a:prstGeom prst="rect">
            <a:avLst/>
          </a:prstGeom>
        </p:spPr>
      </p:pic>
      <p:sp>
        <p:nvSpPr>
          <p:cNvPr id="2" name="Title 1">
            <a:extLst>
              <a:ext uri="{FF2B5EF4-FFF2-40B4-BE49-F238E27FC236}">
                <a16:creationId xmlns:a16="http://schemas.microsoft.com/office/drawing/2014/main" id="{E3940391-C68D-44D7-9AEB-14EF8F97142F}"/>
              </a:ext>
            </a:extLst>
          </p:cNvPr>
          <p:cNvSpPr>
            <a:spLocks noGrp="1"/>
          </p:cNvSpPr>
          <p:nvPr>
            <p:ph type="title"/>
          </p:nvPr>
        </p:nvSpPr>
        <p:spPr/>
        <p:txBody>
          <a:bodyPr>
            <a:normAutofit/>
          </a:bodyPr>
          <a:lstStyle/>
          <a:p>
            <a:r>
              <a:rPr lang="en-US" b="1" dirty="0">
                <a:solidFill>
                  <a:prstClr val="black"/>
                </a:solidFill>
                <a:cs typeface="Arial" pitchFamily="34" charset="0"/>
              </a:rPr>
              <a:t>3. </a:t>
            </a:r>
            <a:r>
              <a:rPr lang="en-US" b="1" dirty="0" err="1">
                <a:solidFill>
                  <a:prstClr val="black"/>
                </a:solidFill>
                <a:cs typeface="Arial" pitchFamily="34" charset="0"/>
              </a:rPr>
              <a:t>Installationsprozess</a:t>
            </a:r>
            <a:r>
              <a:rPr lang="en-US" b="1" dirty="0">
                <a:solidFill>
                  <a:prstClr val="black"/>
                </a:solidFill>
                <a:cs typeface="Arial" pitchFamily="34" charset="0"/>
              </a:rPr>
              <a:t> von Thermosiphon-SWH-</a:t>
            </a:r>
            <a:r>
              <a:rPr lang="en-US" b="1" dirty="0" err="1">
                <a:solidFill>
                  <a:prstClr val="black"/>
                </a:solidFill>
                <a:cs typeface="Arial" pitchFamily="34" charset="0"/>
              </a:rPr>
              <a:t>Systemen</a:t>
            </a:r>
            <a:endParaRPr lang="en-US" dirty="0"/>
          </a:p>
        </p:txBody>
      </p:sp>
      <p:sp>
        <p:nvSpPr>
          <p:cNvPr id="3" name="Rectangle 2">
            <a:extLst>
              <a:ext uri="{FF2B5EF4-FFF2-40B4-BE49-F238E27FC236}">
                <a16:creationId xmlns:a16="http://schemas.microsoft.com/office/drawing/2014/main" id="{D2D55F8C-362A-46B8-8AA1-1EE9E40833A5}"/>
              </a:ext>
            </a:extLst>
          </p:cNvPr>
          <p:cNvSpPr/>
          <p:nvPr/>
        </p:nvSpPr>
        <p:spPr>
          <a:xfrm>
            <a:off x="432916" y="1557000"/>
            <a:ext cx="3635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latin typeface="+mj-lt"/>
                <a:cs typeface="Arial" pitchFamily="34" charset="0"/>
              </a:rPr>
              <a:t>System- und </a:t>
            </a:r>
            <a:r>
              <a:rPr lang="en-US" b="1" dirty="0" err="1">
                <a:solidFill>
                  <a:prstClr val="black"/>
                </a:solidFill>
                <a:latin typeface="+mj-lt"/>
                <a:cs typeface="Arial" pitchFamily="34" charset="0"/>
              </a:rPr>
              <a:t>Projektunterlagen</a:t>
            </a:r>
            <a:endParaRPr lang="en-US" b="1" dirty="0">
              <a:solidFill>
                <a:prstClr val="black"/>
              </a:solidFill>
              <a:latin typeface="+mj-lt"/>
              <a:cs typeface="Arial" pitchFamily="34" charset="0"/>
            </a:endParaRPr>
          </a:p>
        </p:txBody>
      </p:sp>
      <p:sp>
        <p:nvSpPr>
          <p:cNvPr id="4" name="TextBox 3">
            <a:extLst>
              <a:ext uri="{FF2B5EF4-FFF2-40B4-BE49-F238E27FC236}">
                <a16:creationId xmlns:a16="http://schemas.microsoft.com/office/drawing/2014/main" id="{E6E56C41-816E-42BD-8233-F188C5E99873}"/>
              </a:ext>
            </a:extLst>
          </p:cNvPr>
          <p:cNvSpPr txBox="1"/>
          <p:nvPr/>
        </p:nvSpPr>
        <p:spPr>
          <a:xfrm>
            <a:off x="725568" y="1989000"/>
            <a:ext cx="3126432" cy="4016484"/>
          </a:xfrm>
          <a:prstGeom prst="rect">
            <a:avLst/>
          </a:prstGeom>
          <a:noFill/>
        </p:spPr>
        <p:txBody>
          <a:bodyPr wrap="square" rtlCol="0">
            <a:spAutoFit/>
          </a:bodyPr>
          <a:lstStyle/>
          <a:p>
            <a:pPr marL="360363" indent="-342900">
              <a:buFont typeface="Wingdings" panose="05000000000000000000" pitchFamily="2" charset="2"/>
              <a:buChar char="§"/>
            </a:pPr>
            <a:r>
              <a:rPr lang="de-DE" sz="1500" dirty="0"/>
              <a:t>Thermosiphon SWH sind in der Regel vorberechnete Kleinanlagen, die von (empfehlenswerten) zertifizierten Installateuren installiert werden.</a:t>
            </a:r>
          </a:p>
          <a:p>
            <a:pPr marL="360363" indent="-342900">
              <a:buFont typeface="Wingdings" panose="05000000000000000000" pitchFamily="2" charset="2"/>
              <a:buChar char="§"/>
            </a:pPr>
            <a:r>
              <a:rPr lang="de-DE" sz="1500" dirty="0"/>
              <a:t>Für diese Systeme ist die wichtigste technische Referenz die </a:t>
            </a:r>
            <a:r>
              <a:rPr lang="de-DE" sz="1500" b="1" dirty="0"/>
              <a:t>Installations-, Betriebs- und Wartungsanleitung(en) der Hersteller</a:t>
            </a:r>
            <a:r>
              <a:rPr lang="de-DE" sz="1500" dirty="0"/>
              <a:t>. Auch die Installation wird in Übereinstimmung mit den geltenden lokalen und nationalen Vorschriften (Bau...) durchgeführt und es werden in jedem Fall zertifizierte Materialien verwendet. </a:t>
            </a:r>
            <a:endParaRPr lang="en-US" sz="1500" dirty="0"/>
          </a:p>
        </p:txBody>
      </p:sp>
      <p:sp>
        <p:nvSpPr>
          <p:cNvPr id="8" name="TextBox 7">
            <a:extLst>
              <a:ext uri="{FF2B5EF4-FFF2-40B4-BE49-F238E27FC236}">
                <a16:creationId xmlns:a16="http://schemas.microsoft.com/office/drawing/2014/main" id="{351333FE-95D4-42A6-9216-9DCCC3617488}"/>
              </a:ext>
            </a:extLst>
          </p:cNvPr>
          <p:cNvSpPr txBox="1"/>
          <p:nvPr/>
        </p:nvSpPr>
        <p:spPr>
          <a:xfrm>
            <a:off x="5724000" y="1897350"/>
            <a:ext cx="3168000" cy="433965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200" b="1" dirty="0"/>
              <a:t>INSTALLATIONSANLEITUNGEN. ALLGEMEINE INHALTE:</a:t>
            </a:r>
          </a:p>
          <a:p>
            <a:pPr marL="285750" indent="-285750">
              <a:buFont typeface="Arial" panose="020B0604020202020204" pitchFamily="34" charset="0"/>
              <a:buChar char="•"/>
            </a:pPr>
            <a:r>
              <a:rPr lang="de-DE" sz="1200" b="1" dirty="0"/>
              <a:t>Systembeschreibung. </a:t>
            </a:r>
            <a:r>
              <a:rPr lang="de-DE" sz="1200" dirty="0"/>
              <a:t>Funktionsprinzipien.</a:t>
            </a:r>
          </a:p>
          <a:p>
            <a:pPr marL="285750" indent="-285750">
              <a:buFont typeface="Arial" panose="020B0604020202020204" pitchFamily="34" charset="0"/>
              <a:buChar char="•"/>
            </a:pPr>
            <a:r>
              <a:rPr lang="de-DE" sz="1200" b="1" dirty="0"/>
              <a:t>Systembeschreibung. </a:t>
            </a:r>
            <a:r>
              <a:rPr lang="de-DE" sz="1200" dirty="0"/>
              <a:t>Könnte ein Modell und eine Reihe von Systemen sein.</a:t>
            </a:r>
          </a:p>
          <a:p>
            <a:pPr marL="285750" indent="-285750">
              <a:buFont typeface="Arial" panose="020B0604020202020204" pitchFamily="34" charset="0"/>
              <a:buChar char="•"/>
            </a:pPr>
            <a:r>
              <a:rPr lang="de-DE" sz="1200" b="1" dirty="0"/>
              <a:t>Sicherheitsvorkehrungen </a:t>
            </a:r>
            <a:r>
              <a:rPr lang="de-DE" sz="1200" dirty="0"/>
              <a:t>und andere allgemeine Überlegungen.</a:t>
            </a:r>
          </a:p>
          <a:p>
            <a:pPr marL="285750" indent="-285750">
              <a:buFont typeface="Arial" panose="020B0604020202020204" pitchFamily="34" charset="0"/>
              <a:buChar char="•"/>
            </a:pPr>
            <a:r>
              <a:rPr lang="de-DE" sz="1200" b="1" dirty="0"/>
              <a:t>Installationsprozess. </a:t>
            </a:r>
            <a:r>
              <a:rPr lang="de-DE" sz="1200" dirty="0"/>
              <a:t>Sonnenkollektoren. Dach- oder Oberflächenmontage.</a:t>
            </a:r>
          </a:p>
          <a:p>
            <a:pPr marL="285750" indent="-285750">
              <a:buFont typeface="Arial" panose="020B0604020202020204" pitchFamily="34" charset="0"/>
              <a:buChar char="•"/>
            </a:pPr>
            <a:r>
              <a:rPr lang="de-DE" sz="1200" b="1" dirty="0"/>
              <a:t>Installationsverfahren. </a:t>
            </a:r>
            <a:r>
              <a:rPr lang="de-DE" sz="1200" dirty="0"/>
              <a:t>Klempnerei und elektrische Anschlüsse.</a:t>
            </a:r>
          </a:p>
          <a:p>
            <a:pPr marL="285750" indent="-285750">
              <a:buFont typeface="Arial" panose="020B0604020202020204" pitchFamily="34" charset="0"/>
              <a:buChar char="•"/>
            </a:pPr>
            <a:r>
              <a:rPr lang="de-DE" sz="1200" b="1" dirty="0"/>
              <a:t>Inbetriebnahme des Systems </a:t>
            </a:r>
            <a:r>
              <a:rPr lang="de-DE" sz="1200" dirty="0"/>
              <a:t>und Übergabe an den Nutzer.</a:t>
            </a:r>
            <a:r>
              <a:rPr lang="de-DE" sz="1200" b="1" dirty="0"/>
              <a:t> </a:t>
            </a:r>
            <a:r>
              <a:rPr lang="de-DE" sz="1200" dirty="0"/>
              <a:t>Installation. Check des Liste.</a:t>
            </a:r>
          </a:p>
          <a:p>
            <a:pPr marL="285750" indent="-285750">
              <a:buFont typeface="Arial" panose="020B0604020202020204" pitchFamily="34" charset="0"/>
              <a:buChar char="•"/>
            </a:pPr>
            <a:r>
              <a:rPr lang="de-DE" sz="1200" b="1" dirty="0"/>
              <a:t>Bedienungsanleitung </a:t>
            </a:r>
            <a:r>
              <a:rPr lang="de-DE" sz="1200" dirty="0"/>
              <a:t>(für Eigentümer).</a:t>
            </a:r>
          </a:p>
          <a:p>
            <a:pPr marL="285750" indent="-285750">
              <a:buFont typeface="Arial" panose="020B0604020202020204" pitchFamily="34" charset="0"/>
              <a:buChar char="•"/>
            </a:pPr>
            <a:r>
              <a:rPr lang="de-DE" sz="1200" b="1" dirty="0"/>
              <a:t>Instandhaltung. </a:t>
            </a:r>
            <a:r>
              <a:rPr lang="de-DE" sz="1200" dirty="0"/>
              <a:t>Routine und Störungsbeseitigung.</a:t>
            </a:r>
          </a:p>
          <a:p>
            <a:pPr marL="285750" indent="-285750">
              <a:buFont typeface="Arial" panose="020B0604020202020204" pitchFamily="34" charset="0"/>
              <a:buChar char="•"/>
            </a:pPr>
            <a:r>
              <a:rPr lang="de-DE" sz="1200" b="1" dirty="0"/>
              <a:t>Technische Daten.  </a:t>
            </a:r>
            <a:r>
              <a:rPr lang="de-DE" sz="1200" dirty="0"/>
              <a:t>Komponentenlisten, Merkmale, etc.</a:t>
            </a:r>
          </a:p>
          <a:p>
            <a:pPr marL="285750" indent="-285750">
              <a:buFont typeface="Arial" panose="020B0604020202020204" pitchFamily="34" charset="0"/>
              <a:buChar char="•"/>
            </a:pPr>
            <a:r>
              <a:rPr lang="de-DE" sz="1200" b="1" dirty="0"/>
              <a:t>Garantiekarte.</a:t>
            </a:r>
          </a:p>
          <a:p>
            <a:pPr marL="285750" indent="-285750">
              <a:buFont typeface="Arial" panose="020B0604020202020204" pitchFamily="34" charset="0"/>
              <a:buChar char="•"/>
            </a:pPr>
            <a:r>
              <a:rPr lang="de-DE" sz="1200" b="1" dirty="0"/>
              <a:t>Andere wichtige Informationen. </a:t>
            </a:r>
            <a:r>
              <a:rPr lang="de-DE" sz="1200" dirty="0"/>
              <a:t>Spezieller Betrieb, alternative Installationen, Stilllegung, Konstruktion...</a:t>
            </a:r>
            <a:endParaRPr lang="en-US" sz="1200" dirty="0"/>
          </a:p>
        </p:txBody>
      </p:sp>
    </p:spTree>
    <p:extLst>
      <p:ext uri="{BB962C8B-B14F-4D97-AF65-F5344CB8AC3E}">
        <p14:creationId xmlns:p14="http://schemas.microsoft.com/office/powerpoint/2010/main" val="1934967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5F5F8-6B8A-4F07-B7E5-CCB3DDA98E06}"/>
              </a:ext>
            </a:extLst>
          </p:cNvPr>
          <p:cNvSpPr>
            <a:spLocks noGrp="1"/>
          </p:cNvSpPr>
          <p:nvPr>
            <p:ph type="title"/>
          </p:nvPr>
        </p:nvSpPr>
        <p:spPr/>
        <p:txBody>
          <a:bodyPr/>
          <a:lstStyle/>
          <a:p>
            <a:r>
              <a:rPr lang="en-US" b="1" dirty="0">
                <a:solidFill>
                  <a:prstClr val="black"/>
                </a:solidFill>
                <a:cs typeface="Arial" pitchFamily="34" charset="0"/>
              </a:rPr>
              <a:t>3. </a:t>
            </a:r>
            <a:r>
              <a:rPr lang="en-US" b="1" dirty="0" err="1">
                <a:solidFill>
                  <a:prstClr val="black"/>
                </a:solidFill>
                <a:cs typeface="Arial" pitchFamily="34" charset="0"/>
              </a:rPr>
              <a:t>Installationsprozess</a:t>
            </a:r>
            <a:r>
              <a:rPr lang="en-US" b="1" dirty="0">
                <a:solidFill>
                  <a:prstClr val="black"/>
                </a:solidFill>
                <a:cs typeface="Arial" pitchFamily="34" charset="0"/>
              </a:rPr>
              <a:t> von Thermosiphon-SWH-</a:t>
            </a:r>
            <a:r>
              <a:rPr lang="en-US" b="1" dirty="0" err="1">
                <a:solidFill>
                  <a:prstClr val="black"/>
                </a:solidFill>
                <a:cs typeface="Arial" pitchFamily="34" charset="0"/>
              </a:rPr>
              <a:t>Systemen</a:t>
            </a:r>
            <a:endParaRPr lang="en-US" dirty="0"/>
          </a:p>
        </p:txBody>
      </p:sp>
      <p:sp>
        <p:nvSpPr>
          <p:cNvPr id="7" name="Rectangle 6">
            <a:extLst>
              <a:ext uri="{FF2B5EF4-FFF2-40B4-BE49-F238E27FC236}">
                <a16:creationId xmlns:a16="http://schemas.microsoft.com/office/drawing/2014/main" id="{5AE7A129-09DD-460F-82CD-B64545EB196D}"/>
              </a:ext>
            </a:extLst>
          </p:cNvPr>
          <p:cNvSpPr/>
          <p:nvPr/>
        </p:nvSpPr>
        <p:spPr>
          <a:xfrm>
            <a:off x="432916" y="1557000"/>
            <a:ext cx="3563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latin typeface="+mj-lt"/>
                <a:cs typeface="Arial" pitchFamily="34" charset="0"/>
              </a:rPr>
              <a:t>Installationsprozess</a:t>
            </a:r>
            <a:r>
              <a:rPr lang="en-US" b="1" dirty="0">
                <a:solidFill>
                  <a:prstClr val="black"/>
                </a:solidFill>
                <a:latin typeface="+mj-lt"/>
                <a:cs typeface="Arial" pitchFamily="34" charset="0"/>
              </a:rPr>
              <a:t>. </a:t>
            </a:r>
            <a:r>
              <a:rPr lang="en-US" b="1" dirty="0" err="1">
                <a:solidFill>
                  <a:prstClr val="black"/>
                </a:solidFill>
                <a:latin typeface="+mj-lt"/>
                <a:cs typeface="Arial" pitchFamily="34" charset="0"/>
              </a:rPr>
              <a:t>Allgemein</a:t>
            </a:r>
            <a:r>
              <a:rPr lang="en-US" b="1" dirty="0">
                <a:solidFill>
                  <a:prstClr val="black"/>
                </a:solidFill>
                <a:latin typeface="+mj-lt"/>
                <a:cs typeface="Arial" pitchFamily="34" charset="0"/>
              </a:rPr>
              <a:t>.</a:t>
            </a:r>
          </a:p>
        </p:txBody>
      </p:sp>
      <p:sp>
        <p:nvSpPr>
          <p:cNvPr id="3" name="Rectangle 2">
            <a:extLst>
              <a:ext uri="{FF2B5EF4-FFF2-40B4-BE49-F238E27FC236}">
                <a16:creationId xmlns:a16="http://schemas.microsoft.com/office/drawing/2014/main" id="{31A135DA-9F7E-45FA-A97A-02D2E82195EB}"/>
              </a:ext>
            </a:extLst>
          </p:cNvPr>
          <p:cNvSpPr/>
          <p:nvPr/>
        </p:nvSpPr>
        <p:spPr>
          <a:xfrm>
            <a:off x="335803" y="3573000"/>
            <a:ext cx="1800000" cy="79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I.</a:t>
            </a:r>
          </a:p>
          <a:p>
            <a:pPr algn="ctr"/>
            <a:r>
              <a:rPr lang="en-US" sz="1600" dirty="0"/>
              <a:t>VORBEREITUNGS-AUFGABEN</a:t>
            </a:r>
          </a:p>
        </p:txBody>
      </p:sp>
      <p:sp>
        <p:nvSpPr>
          <p:cNvPr id="8" name="Rectangle 7">
            <a:extLst>
              <a:ext uri="{FF2B5EF4-FFF2-40B4-BE49-F238E27FC236}">
                <a16:creationId xmlns:a16="http://schemas.microsoft.com/office/drawing/2014/main" id="{66735881-E9ED-42F2-8F69-C7D8713B012C}"/>
              </a:ext>
            </a:extLst>
          </p:cNvPr>
          <p:cNvSpPr/>
          <p:nvPr/>
        </p:nvSpPr>
        <p:spPr>
          <a:xfrm>
            <a:off x="2543803" y="3573000"/>
            <a:ext cx="1800000" cy="79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II.</a:t>
            </a:r>
          </a:p>
          <a:p>
            <a:pPr algn="ctr"/>
            <a:r>
              <a:rPr lang="en-US" sz="1600" dirty="0"/>
              <a:t>MONTAGE-</a:t>
            </a:r>
            <a:br>
              <a:rPr lang="en-US" sz="1600" dirty="0"/>
            </a:br>
            <a:r>
              <a:rPr lang="en-US" sz="1600" dirty="0"/>
              <a:t>AUFGABEN</a:t>
            </a:r>
          </a:p>
        </p:txBody>
      </p:sp>
      <p:sp>
        <p:nvSpPr>
          <p:cNvPr id="9" name="Rectangle 8">
            <a:extLst>
              <a:ext uri="{FF2B5EF4-FFF2-40B4-BE49-F238E27FC236}">
                <a16:creationId xmlns:a16="http://schemas.microsoft.com/office/drawing/2014/main" id="{CDCEFCA6-28FD-4E36-8A57-E7F6424E5410}"/>
              </a:ext>
            </a:extLst>
          </p:cNvPr>
          <p:cNvSpPr/>
          <p:nvPr/>
        </p:nvSpPr>
        <p:spPr>
          <a:xfrm>
            <a:off x="4751803" y="3573000"/>
            <a:ext cx="1800000" cy="79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III.</a:t>
            </a:r>
          </a:p>
          <a:p>
            <a:pPr algn="ctr"/>
            <a:r>
              <a:rPr lang="en-US" sz="1600" dirty="0"/>
              <a:t>INBETRIEBNAHMEARBEITEN</a:t>
            </a:r>
          </a:p>
        </p:txBody>
      </p:sp>
      <p:sp>
        <p:nvSpPr>
          <p:cNvPr id="10" name="Rectangle 9">
            <a:extLst>
              <a:ext uri="{FF2B5EF4-FFF2-40B4-BE49-F238E27FC236}">
                <a16:creationId xmlns:a16="http://schemas.microsoft.com/office/drawing/2014/main" id="{B9D91E85-F297-4C46-AE6B-79D7846127D4}"/>
              </a:ext>
            </a:extLst>
          </p:cNvPr>
          <p:cNvSpPr/>
          <p:nvPr/>
        </p:nvSpPr>
        <p:spPr>
          <a:xfrm>
            <a:off x="6959803" y="3573000"/>
            <a:ext cx="1800000" cy="79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I.</a:t>
            </a:r>
          </a:p>
          <a:p>
            <a:pPr algn="ctr"/>
            <a:r>
              <a:rPr lang="en-US" sz="1600" dirty="0"/>
              <a:t>WARTUNGS-ARBEITEN</a:t>
            </a:r>
          </a:p>
        </p:txBody>
      </p:sp>
      <p:cxnSp>
        <p:nvCxnSpPr>
          <p:cNvPr id="12" name="Straight Arrow Connector 11">
            <a:extLst>
              <a:ext uri="{FF2B5EF4-FFF2-40B4-BE49-F238E27FC236}">
                <a16:creationId xmlns:a16="http://schemas.microsoft.com/office/drawing/2014/main" id="{1F451F84-0615-4C63-B3EF-61860DE26538}"/>
              </a:ext>
            </a:extLst>
          </p:cNvPr>
          <p:cNvCxnSpPr>
            <a:stCxn id="3" idx="3"/>
            <a:endCxn id="8" idx="1"/>
          </p:cNvCxnSpPr>
          <p:nvPr/>
        </p:nvCxnSpPr>
        <p:spPr>
          <a:xfrm>
            <a:off x="2135803" y="3969000"/>
            <a:ext cx="4080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C867E230-0039-443A-AA9C-AF36A44E2EB4}"/>
              </a:ext>
            </a:extLst>
          </p:cNvPr>
          <p:cNvCxnSpPr>
            <a:stCxn id="8" idx="3"/>
            <a:endCxn id="9" idx="1"/>
          </p:cNvCxnSpPr>
          <p:nvPr/>
        </p:nvCxnSpPr>
        <p:spPr>
          <a:xfrm>
            <a:off x="4343803" y="3969000"/>
            <a:ext cx="4080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8118C4FB-6BEC-4A68-8251-634CF73102E2}"/>
              </a:ext>
            </a:extLst>
          </p:cNvPr>
          <p:cNvCxnSpPr>
            <a:stCxn id="9" idx="3"/>
            <a:endCxn id="10" idx="1"/>
          </p:cNvCxnSpPr>
          <p:nvPr/>
        </p:nvCxnSpPr>
        <p:spPr>
          <a:xfrm>
            <a:off x="6551803" y="3969000"/>
            <a:ext cx="4080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68EEA95C-6A78-4E96-A535-F701970CC3DF}"/>
              </a:ext>
            </a:extLst>
          </p:cNvPr>
          <p:cNvPicPr>
            <a:picLocks/>
          </p:cNvPicPr>
          <p:nvPr/>
        </p:nvPicPr>
        <p:blipFill>
          <a:blip r:embed="rId2">
            <a:duotone>
              <a:prstClr val="black"/>
              <a:srgbClr val="D9C3A5">
                <a:tint val="50000"/>
                <a:satMod val="180000"/>
              </a:srgbClr>
            </a:duotone>
          </a:blip>
          <a:stretch>
            <a:fillRect/>
          </a:stretch>
        </p:blipFill>
        <p:spPr>
          <a:xfrm>
            <a:off x="324000" y="2046489"/>
            <a:ext cx="1800000" cy="1440000"/>
          </a:xfrm>
          <a:prstGeom prst="rect">
            <a:avLst/>
          </a:prstGeom>
          <a:ln>
            <a:solidFill>
              <a:schemeClr val="tx1"/>
            </a:solidFill>
          </a:ln>
        </p:spPr>
      </p:pic>
      <p:pic>
        <p:nvPicPr>
          <p:cNvPr id="19" name="Picture 18">
            <a:extLst>
              <a:ext uri="{FF2B5EF4-FFF2-40B4-BE49-F238E27FC236}">
                <a16:creationId xmlns:a16="http://schemas.microsoft.com/office/drawing/2014/main" id="{4DADB3A1-CFAC-4E18-AFB8-512D10EE7DD3}"/>
              </a:ext>
            </a:extLst>
          </p:cNvPr>
          <p:cNvPicPr>
            <a:picLocks/>
          </p:cNvPicPr>
          <p:nvPr/>
        </p:nvPicPr>
        <p:blipFill>
          <a:blip r:embed="rId3">
            <a:duotone>
              <a:prstClr val="black"/>
              <a:srgbClr val="D9C3A5">
                <a:tint val="50000"/>
                <a:satMod val="180000"/>
              </a:srgbClr>
            </a:duotone>
          </a:blip>
          <a:stretch>
            <a:fillRect/>
          </a:stretch>
        </p:blipFill>
        <p:spPr>
          <a:xfrm>
            <a:off x="2543803" y="2046489"/>
            <a:ext cx="1800000" cy="1440000"/>
          </a:xfrm>
          <a:prstGeom prst="rect">
            <a:avLst/>
          </a:prstGeom>
          <a:ln>
            <a:solidFill>
              <a:schemeClr val="tx1"/>
            </a:solidFill>
          </a:ln>
        </p:spPr>
      </p:pic>
      <p:pic>
        <p:nvPicPr>
          <p:cNvPr id="20" name="Picture 19">
            <a:extLst>
              <a:ext uri="{FF2B5EF4-FFF2-40B4-BE49-F238E27FC236}">
                <a16:creationId xmlns:a16="http://schemas.microsoft.com/office/drawing/2014/main" id="{B8284E98-F864-43B0-9B8E-12F49B9D272E}"/>
              </a:ext>
            </a:extLst>
          </p:cNvPr>
          <p:cNvPicPr>
            <a:picLocks/>
          </p:cNvPicPr>
          <p:nvPr/>
        </p:nvPicPr>
        <p:blipFill>
          <a:blip r:embed="rId4">
            <a:duotone>
              <a:prstClr val="black"/>
              <a:srgbClr val="D9C3A5">
                <a:tint val="50000"/>
                <a:satMod val="180000"/>
              </a:srgbClr>
            </a:duotone>
          </a:blip>
          <a:stretch>
            <a:fillRect/>
          </a:stretch>
        </p:blipFill>
        <p:spPr>
          <a:xfrm>
            <a:off x="4740000" y="2046489"/>
            <a:ext cx="1800000" cy="1440000"/>
          </a:xfrm>
          <a:prstGeom prst="rect">
            <a:avLst/>
          </a:prstGeom>
          <a:ln>
            <a:solidFill>
              <a:schemeClr val="tx1"/>
            </a:solidFill>
          </a:ln>
        </p:spPr>
      </p:pic>
      <p:pic>
        <p:nvPicPr>
          <p:cNvPr id="21" name="Picture 20">
            <a:extLst>
              <a:ext uri="{FF2B5EF4-FFF2-40B4-BE49-F238E27FC236}">
                <a16:creationId xmlns:a16="http://schemas.microsoft.com/office/drawing/2014/main" id="{10EA72B4-B1BE-499B-A5AE-87B91BE4EEF9}"/>
              </a:ext>
            </a:extLst>
          </p:cNvPr>
          <p:cNvPicPr>
            <a:picLocks/>
          </p:cNvPicPr>
          <p:nvPr/>
        </p:nvPicPr>
        <p:blipFill>
          <a:blip r:embed="rId5">
            <a:duotone>
              <a:prstClr val="black"/>
              <a:srgbClr val="D9C3A5">
                <a:tint val="50000"/>
                <a:satMod val="180000"/>
              </a:srgbClr>
            </a:duotone>
          </a:blip>
          <a:stretch>
            <a:fillRect/>
          </a:stretch>
        </p:blipFill>
        <p:spPr>
          <a:xfrm>
            <a:off x="6960196" y="2046488"/>
            <a:ext cx="1800000" cy="1440000"/>
          </a:xfrm>
          <a:prstGeom prst="rect">
            <a:avLst/>
          </a:prstGeom>
          <a:ln>
            <a:solidFill>
              <a:schemeClr val="tx1"/>
            </a:solidFill>
          </a:ln>
        </p:spPr>
      </p:pic>
      <p:sp>
        <p:nvSpPr>
          <p:cNvPr id="23" name="Rectangle 22">
            <a:extLst>
              <a:ext uri="{FF2B5EF4-FFF2-40B4-BE49-F238E27FC236}">
                <a16:creationId xmlns:a16="http://schemas.microsoft.com/office/drawing/2014/main" id="{5EAD1F16-6667-441E-8442-E82669F1A666}"/>
              </a:ext>
            </a:extLst>
          </p:cNvPr>
          <p:cNvSpPr/>
          <p:nvPr/>
        </p:nvSpPr>
        <p:spPr>
          <a:xfrm>
            <a:off x="257802" y="4374331"/>
            <a:ext cx="2154198" cy="2031325"/>
          </a:xfrm>
          <a:prstGeom prst="rect">
            <a:avLst/>
          </a:prstGeom>
        </p:spPr>
        <p:txBody>
          <a:bodyPr wrap="square">
            <a:spAutoFit/>
          </a:bodyPr>
          <a:lstStyle/>
          <a:p>
            <a:pPr marL="303213" lvl="0" indent="-285750">
              <a:buFont typeface="Calibri" panose="020F0502020204030204" pitchFamily="34" charset="0"/>
              <a:buChar char="‒"/>
            </a:pPr>
            <a:r>
              <a:rPr lang="de-DE" sz="1050" dirty="0">
                <a:solidFill>
                  <a:prstClr val="black"/>
                </a:solidFill>
              </a:rPr>
              <a:t>Materialien inspizieren und vorbereiten.</a:t>
            </a:r>
          </a:p>
          <a:p>
            <a:pPr marL="303213" lvl="0" indent="-285750">
              <a:buFont typeface="Calibri" panose="020F0502020204030204" pitchFamily="34" charset="0"/>
              <a:buChar char="‒"/>
            </a:pPr>
            <a:r>
              <a:rPr lang="de-DE" sz="1050" dirty="0">
                <a:solidFill>
                  <a:prstClr val="black"/>
                </a:solidFill>
              </a:rPr>
              <a:t>Werkzeuge und Schutzvorrichtungen kontrollieren und vorbereiten.</a:t>
            </a:r>
          </a:p>
          <a:p>
            <a:pPr marL="303213" lvl="0" indent="-285750">
              <a:buFont typeface="Calibri" panose="020F0502020204030204" pitchFamily="34" charset="0"/>
              <a:buChar char="‒"/>
            </a:pPr>
            <a:r>
              <a:rPr lang="de-DE" sz="1050" dirty="0">
                <a:solidFill>
                  <a:prstClr val="black"/>
                </a:solidFill>
              </a:rPr>
              <a:t>Beurteilung des Aufstellungsortes.</a:t>
            </a:r>
          </a:p>
          <a:p>
            <a:pPr marL="303213" lvl="0" indent="-285750">
              <a:buFont typeface="Calibri" panose="020F0502020204030204" pitchFamily="34" charset="0"/>
              <a:buChar char="‒"/>
            </a:pPr>
            <a:r>
              <a:rPr lang="de-DE" sz="1050" dirty="0">
                <a:solidFill>
                  <a:prstClr val="black"/>
                </a:solidFill>
              </a:rPr>
              <a:t>Systeminstallation planen.</a:t>
            </a:r>
          </a:p>
          <a:p>
            <a:pPr marL="303213" lvl="0" indent="-285750">
              <a:buFont typeface="Calibri" panose="020F0502020204030204" pitchFamily="34" charset="0"/>
              <a:buChar char="‒"/>
            </a:pPr>
            <a:r>
              <a:rPr lang="de-DE" sz="1050" dirty="0">
                <a:solidFill>
                  <a:prstClr val="black"/>
                </a:solidFill>
              </a:rPr>
              <a:t>Installationsanleitung überprüfen.</a:t>
            </a:r>
          </a:p>
          <a:p>
            <a:pPr marL="303213" lvl="0" indent="-285750">
              <a:buFont typeface="Calibri" panose="020F0502020204030204" pitchFamily="34" charset="0"/>
              <a:buChar char="‒"/>
            </a:pPr>
            <a:r>
              <a:rPr lang="de-DE" sz="1050" dirty="0">
                <a:solidFill>
                  <a:prstClr val="black"/>
                </a:solidFill>
              </a:rPr>
              <a:t>Genehmigungen (administrative Arbeiten)</a:t>
            </a:r>
          </a:p>
        </p:txBody>
      </p:sp>
      <p:sp>
        <p:nvSpPr>
          <p:cNvPr id="24" name="Rectangle 23">
            <a:extLst>
              <a:ext uri="{FF2B5EF4-FFF2-40B4-BE49-F238E27FC236}">
                <a16:creationId xmlns:a16="http://schemas.microsoft.com/office/drawing/2014/main" id="{FF8D3EB4-7E77-4C9C-8CC0-4D8E9CC983A7}"/>
              </a:ext>
            </a:extLst>
          </p:cNvPr>
          <p:cNvSpPr/>
          <p:nvPr/>
        </p:nvSpPr>
        <p:spPr>
          <a:xfrm>
            <a:off x="2465803" y="4374331"/>
            <a:ext cx="2154198" cy="1954381"/>
          </a:xfrm>
          <a:prstGeom prst="rect">
            <a:avLst/>
          </a:prstGeom>
        </p:spPr>
        <p:txBody>
          <a:bodyPr wrap="square">
            <a:spAutoFit/>
          </a:bodyPr>
          <a:lstStyle/>
          <a:p>
            <a:pPr marL="303213" lvl="0" indent="-285750">
              <a:buFont typeface="Calibri" panose="020F0502020204030204" pitchFamily="34" charset="0"/>
              <a:buChar char="‒"/>
            </a:pPr>
            <a:r>
              <a:rPr lang="de-DE" sz="1100" dirty="0">
                <a:solidFill>
                  <a:prstClr val="black"/>
                </a:solidFill>
              </a:rPr>
              <a:t>Sicherheitsplan und -</a:t>
            </a:r>
            <a:r>
              <a:rPr lang="de-DE" sz="1100" dirty="0" err="1">
                <a:solidFill>
                  <a:prstClr val="black"/>
                </a:solidFill>
              </a:rPr>
              <a:t>maßnahmen</a:t>
            </a:r>
            <a:r>
              <a:rPr lang="de-DE" sz="1100" dirty="0">
                <a:solidFill>
                  <a:prstClr val="black"/>
                </a:solidFill>
              </a:rPr>
              <a:t> umsetzen.</a:t>
            </a:r>
          </a:p>
          <a:p>
            <a:pPr marL="303213" lvl="0" indent="-285750">
              <a:buFont typeface="Calibri" panose="020F0502020204030204" pitchFamily="34" charset="0"/>
              <a:buChar char="‒"/>
            </a:pPr>
            <a:r>
              <a:rPr lang="de-DE" sz="1100" dirty="0">
                <a:solidFill>
                  <a:prstClr val="black"/>
                </a:solidFill>
              </a:rPr>
              <a:t>Rahmen für Flach- oder Schrägdach installieren.</a:t>
            </a:r>
          </a:p>
          <a:p>
            <a:pPr marL="303213" lvl="0" indent="-285750">
              <a:buFont typeface="Calibri" panose="020F0502020204030204" pitchFamily="34" charset="0"/>
              <a:buChar char="‒"/>
            </a:pPr>
            <a:r>
              <a:rPr lang="de-DE" sz="1100" dirty="0">
                <a:solidFill>
                  <a:prstClr val="black"/>
                </a:solidFill>
              </a:rPr>
              <a:t>Sonnenkollektor(en) installieren.</a:t>
            </a:r>
          </a:p>
          <a:p>
            <a:pPr marL="303213" lvl="0" indent="-285750">
              <a:buFont typeface="Calibri" panose="020F0502020204030204" pitchFamily="34" charset="0"/>
              <a:buChar char="‒"/>
            </a:pPr>
            <a:r>
              <a:rPr lang="de-DE" sz="1100" dirty="0">
                <a:solidFill>
                  <a:prstClr val="black"/>
                </a:solidFill>
              </a:rPr>
              <a:t>Wassertank(s) installieren.</a:t>
            </a:r>
          </a:p>
          <a:p>
            <a:pPr marL="303213" lvl="0" indent="-285750">
              <a:buFont typeface="Calibri" panose="020F0502020204030204" pitchFamily="34" charset="0"/>
              <a:buChar char="‒"/>
            </a:pPr>
            <a:r>
              <a:rPr lang="de-DE" sz="1100" dirty="0">
                <a:solidFill>
                  <a:prstClr val="black"/>
                </a:solidFill>
              </a:rPr>
              <a:t>Sanitäranlagen installieren.</a:t>
            </a:r>
          </a:p>
          <a:p>
            <a:pPr marL="303213" lvl="0" indent="-285750">
              <a:buFont typeface="Calibri" panose="020F0502020204030204" pitchFamily="34" charset="0"/>
              <a:buChar char="‒"/>
            </a:pPr>
            <a:r>
              <a:rPr lang="de-DE" sz="1100" dirty="0">
                <a:solidFill>
                  <a:prstClr val="black"/>
                </a:solidFill>
              </a:rPr>
              <a:t>Elektrische Steuerung installieren (falls vorhanden).</a:t>
            </a:r>
          </a:p>
          <a:p>
            <a:pPr marL="303213" lvl="0" indent="-285750">
              <a:buFont typeface="Calibri" panose="020F0502020204030204" pitchFamily="34" charset="0"/>
              <a:buChar char="‒"/>
            </a:pPr>
            <a:r>
              <a:rPr lang="de-DE" sz="1100" dirty="0">
                <a:solidFill>
                  <a:prstClr val="black"/>
                </a:solidFill>
              </a:rPr>
              <a:t>Prüfen und fertig stellen.</a:t>
            </a:r>
          </a:p>
        </p:txBody>
      </p:sp>
      <p:sp>
        <p:nvSpPr>
          <p:cNvPr id="25" name="Rectangle 24">
            <a:extLst>
              <a:ext uri="{FF2B5EF4-FFF2-40B4-BE49-F238E27FC236}">
                <a16:creationId xmlns:a16="http://schemas.microsoft.com/office/drawing/2014/main" id="{5C95C9FB-F1A0-47A9-9FFA-846517B32CA9}"/>
              </a:ext>
            </a:extLst>
          </p:cNvPr>
          <p:cNvSpPr/>
          <p:nvPr/>
        </p:nvSpPr>
        <p:spPr>
          <a:xfrm>
            <a:off x="4673803" y="4374331"/>
            <a:ext cx="2154198" cy="1785104"/>
          </a:xfrm>
          <a:prstGeom prst="rect">
            <a:avLst/>
          </a:prstGeom>
        </p:spPr>
        <p:txBody>
          <a:bodyPr wrap="square">
            <a:spAutoFit/>
          </a:bodyPr>
          <a:lstStyle/>
          <a:p>
            <a:pPr marL="303213" lvl="0" indent="-285750">
              <a:buFont typeface="Calibri" panose="020F0502020204030204" pitchFamily="34" charset="0"/>
              <a:buChar char="‒"/>
            </a:pPr>
            <a:r>
              <a:rPr lang="de-DE" sz="1100" dirty="0">
                <a:solidFill>
                  <a:prstClr val="black"/>
                </a:solidFill>
              </a:rPr>
              <a:t>Grundlegende </a:t>
            </a:r>
            <a:r>
              <a:rPr lang="de-DE" sz="1100" dirty="0" err="1">
                <a:solidFill>
                  <a:prstClr val="black"/>
                </a:solidFill>
              </a:rPr>
              <a:t>Inbetriebnahmeprozeduren</a:t>
            </a:r>
            <a:r>
              <a:rPr lang="de-DE" sz="1100" dirty="0">
                <a:solidFill>
                  <a:prstClr val="black"/>
                </a:solidFill>
              </a:rPr>
              <a:t>.</a:t>
            </a:r>
          </a:p>
          <a:p>
            <a:pPr marL="303213" lvl="0" indent="-285750">
              <a:buFont typeface="Calibri" panose="020F0502020204030204" pitchFamily="34" charset="0"/>
              <a:buChar char="‒"/>
            </a:pPr>
            <a:r>
              <a:rPr lang="de-DE" sz="1100" dirty="0">
                <a:solidFill>
                  <a:prstClr val="black"/>
                </a:solidFill>
              </a:rPr>
              <a:t>Programmieren Sie die Steuerung.</a:t>
            </a:r>
          </a:p>
          <a:p>
            <a:pPr marL="303213" lvl="0" indent="-285750">
              <a:buFont typeface="Calibri" panose="020F0502020204030204" pitchFamily="34" charset="0"/>
              <a:buChar char="‒"/>
            </a:pPr>
            <a:r>
              <a:rPr lang="de-DE" sz="1100" dirty="0">
                <a:solidFill>
                  <a:prstClr val="black"/>
                </a:solidFill>
              </a:rPr>
              <a:t>Systembetrieb überprüfen und überarbeiten.</a:t>
            </a:r>
          </a:p>
          <a:p>
            <a:pPr marL="303213" lvl="0" indent="-285750">
              <a:buFont typeface="Calibri" panose="020F0502020204030204" pitchFamily="34" charset="0"/>
              <a:buChar char="‒"/>
            </a:pPr>
            <a:r>
              <a:rPr lang="de-DE" sz="1100" dirty="0">
                <a:solidFill>
                  <a:prstClr val="black"/>
                </a:solidFill>
              </a:rPr>
              <a:t>Kunde einweisen.</a:t>
            </a:r>
          </a:p>
          <a:p>
            <a:pPr marL="303213" lvl="0" indent="-285750">
              <a:buFont typeface="Calibri" panose="020F0502020204030204" pitchFamily="34" charset="0"/>
              <a:buChar char="‒"/>
            </a:pPr>
            <a:r>
              <a:rPr lang="de-DE" sz="1100" dirty="0">
                <a:solidFill>
                  <a:prstClr val="black"/>
                </a:solidFill>
              </a:rPr>
              <a:t>Checkliste für die Inbetriebnahme und Übergabe der Anlage.</a:t>
            </a:r>
          </a:p>
        </p:txBody>
      </p:sp>
      <p:sp>
        <p:nvSpPr>
          <p:cNvPr id="26" name="Rectangle 25">
            <a:extLst>
              <a:ext uri="{FF2B5EF4-FFF2-40B4-BE49-F238E27FC236}">
                <a16:creationId xmlns:a16="http://schemas.microsoft.com/office/drawing/2014/main" id="{185FE740-637B-4D2A-98E8-E70529D7EFD9}"/>
              </a:ext>
            </a:extLst>
          </p:cNvPr>
          <p:cNvSpPr/>
          <p:nvPr/>
        </p:nvSpPr>
        <p:spPr>
          <a:xfrm>
            <a:off x="6881802" y="4374331"/>
            <a:ext cx="2004395" cy="1569660"/>
          </a:xfrm>
          <a:prstGeom prst="rect">
            <a:avLst/>
          </a:prstGeom>
        </p:spPr>
        <p:txBody>
          <a:bodyPr wrap="square">
            <a:spAutoFit/>
          </a:bodyPr>
          <a:lstStyle/>
          <a:p>
            <a:pPr marL="303213" lvl="0" indent="-285750">
              <a:buFont typeface="Calibri" panose="020F0502020204030204" pitchFamily="34" charset="0"/>
              <a:buChar char="‒"/>
            </a:pPr>
            <a:r>
              <a:rPr lang="de-DE" sz="1200" dirty="0">
                <a:solidFill>
                  <a:prstClr val="black"/>
                </a:solidFill>
              </a:rPr>
              <a:t>Routinemäßige Wartungsanforderungen (Eigentümer und/oder Installateur).</a:t>
            </a:r>
          </a:p>
          <a:p>
            <a:pPr marL="303213" lvl="0" indent="-285750">
              <a:buFont typeface="Calibri" panose="020F0502020204030204" pitchFamily="34" charset="0"/>
              <a:buChar char="‒"/>
            </a:pPr>
            <a:r>
              <a:rPr lang="de-DE" sz="1200" dirty="0">
                <a:solidFill>
                  <a:prstClr val="black"/>
                </a:solidFill>
              </a:rPr>
              <a:t>Fehlersuche und Reparatur des Systems (Installateur).</a:t>
            </a:r>
          </a:p>
          <a:p>
            <a:pPr marL="303213" lvl="0" indent="-285750">
              <a:buFont typeface="Calibri" panose="020F0502020204030204" pitchFamily="34" charset="0"/>
              <a:buChar char="‒"/>
            </a:pPr>
            <a:r>
              <a:rPr lang="de-DE" sz="1200" dirty="0">
                <a:solidFill>
                  <a:prstClr val="black"/>
                </a:solidFill>
              </a:rPr>
              <a:t>Stilllegungsarbeiten.</a:t>
            </a:r>
          </a:p>
        </p:txBody>
      </p:sp>
    </p:spTree>
    <p:extLst>
      <p:ext uri="{BB962C8B-B14F-4D97-AF65-F5344CB8AC3E}">
        <p14:creationId xmlns:p14="http://schemas.microsoft.com/office/powerpoint/2010/main" val="3632384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65A0F-9674-4A47-9F93-1A019CC47357}"/>
              </a:ext>
            </a:extLst>
          </p:cNvPr>
          <p:cNvSpPr>
            <a:spLocks noGrp="1"/>
          </p:cNvSpPr>
          <p:nvPr>
            <p:ph type="title"/>
          </p:nvPr>
        </p:nvSpPr>
        <p:spPr/>
        <p:txBody>
          <a:bodyPr>
            <a:normAutofit/>
          </a:bodyPr>
          <a:lstStyle/>
          <a:p>
            <a:r>
              <a:rPr lang="en-US" b="1" dirty="0" err="1"/>
              <a:t>Inhalt</a:t>
            </a:r>
            <a:endParaRPr lang="en-US" b="1" dirty="0"/>
          </a:p>
        </p:txBody>
      </p:sp>
      <p:sp>
        <p:nvSpPr>
          <p:cNvPr id="4" name="Rectangle 3">
            <a:extLst>
              <a:ext uri="{FF2B5EF4-FFF2-40B4-BE49-F238E27FC236}">
                <a16:creationId xmlns:a16="http://schemas.microsoft.com/office/drawing/2014/main" id="{255624FF-ED07-4B3A-835B-B204D00828A4}"/>
              </a:ext>
            </a:extLst>
          </p:cNvPr>
          <p:cNvSpPr/>
          <p:nvPr/>
        </p:nvSpPr>
        <p:spPr>
          <a:xfrm>
            <a:off x="684000" y="1557000"/>
            <a:ext cx="7848000" cy="5047536"/>
          </a:xfrm>
          <a:prstGeom prst="rect">
            <a:avLst/>
          </a:prstGeom>
        </p:spPr>
        <p:txBody>
          <a:bodyPr wrap="square">
            <a:spAutoFit/>
          </a:bodyPr>
          <a:lstStyle/>
          <a:p>
            <a:r>
              <a:rPr lang="de-DE" sz="1600" dirty="0">
                <a:latin typeface="+mj-lt"/>
                <a:cs typeface="Arial" pitchFamily="34" charset="0"/>
              </a:rPr>
              <a:t>In dieser Einheit werden die folgenden Inhalte behandelt</a:t>
            </a:r>
            <a:r>
              <a:rPr lang="en-US" sz="1600" dirty="0">
                <a:latin typeface="+mj-lt"/>
                <a:cs typeface="Arial" pitchFamily="34" charset="0"/>
              </a:rPr>
              <a:t>:</a:t>
            </a:r>
          </a:p>
          <a:p>
            <a:pPr marL="342900" indent="-342900">
              <a:buFont typeface="+mj-lt"/>
              <a:buAutoNum type="arabicPeriod"/>
            </a:pPr>
            <a:r>
              <a:rPr lang="en-US" sz="1600" b="1" dirty="0">
                <a:solidFill>
                  <a:prstClr val="black"/>
                </a:solidFill>
                <a:latin typeface="+mj-lt"/>
                <a:cs typeface="Arial" pitchFamily="34" charset="0"/>
              </a:rPr>
              <a:t>ALLGEMEINE BESCHREIBUNG DES THERMOSIPHON-SOLAR-WASSERERWÄRMERSYSTEMS</a:t>
            </a:r>
          </a:p>
          <a:p>
            <a:pPr marL="742950" lvl="1" indent="-285750">
              <a:buFont typeface="Wingdings" panose="05000000000000000000" pitchFamily="2" charset="2"/>
              <a:buChar char="Ø"/>
            </a:pPr>
            <a:r>
              <a:rPr lang="de-DE" sz="1600" dirty="0">
                <a:solidFill>
                  <a:prstClr val="black"/>
                </a:solidFill>
                <a:latin typeface="+mj-lt"/>
                <a:cs typeface="Arial" pitchFamily="34" charset="0"/>
              </a:rPr>
              <a:t>Definition. Grundlegende Identifikation der Thermosiphon-SWH-Systeme.</a:t>
            </a:r>
          </a:p>
          <a:p>
            <a:pPr marL="742950" lvl="1" indent="-285750">
              <a:buFont typeface="Wingdings" panose="05000000000000000000" pitchFamily="2" charset="2"/>
              <a:buChar char="Ø"/>
            </a:pPr>
            <a:r>
              <a:rPr lang="de-DE" sz="1600" dirty="0">
                <a:solidFill>
                  <a:prstClr val="black"/>
                </a:solidFill>
                <a:latin typeface="+mj-lt"/>
                <a:cs typeface="Arial" pitchFamily="34" charset="0"/>
              </a:rPr>
              <a:t>Allgemeine Funktionsweise und Aufbau.</a:t>
            </a:r>
          </a:p>
          <a:p>
            <a:pPr marL="742950" lvl="1" indent="-285750">
              <a:buFont typeface="Wingdings" panose="05000000000000000000" pitchFamily="2" charset="2"/>
              <a:buChar char="Ø"/>
            </a:pPr>
            <a:r>
              <a:rPr lang="de-DE" sz="1600" dirty="0">
                <a:solidFill>
                  <a:prstClr val="black"/>
                </a:solidFill>
                <a:latin typeface="+mj-lt"/>
                <a:cs typeface="Arial" pitchFamily="34" charset="0"/>
              </a:rPr>
              <a:t>Die Vorteile.</a:t>
            </a:r>
          </a:p>
          <a:p>
            <a:pPr marL="742950" lvl="1" indent="-285750">
              <a:buFont typeface="Wingdings" panose="05000000000000000000" pitchFamily="2" charset="2"/>
              <a:buChar char="Ø"/>
            </a:pPr>
            <a:r>
              <a:rPr lang="de-DE" sz="1600" dirty="0">
                <a:solidFill>
                  <a:prstClr val="black"/>
                </a:solidFill>
                <a:latin typeface="+mj-lt"/>
                <a:cs typeface="Arial" pitchFamily="34" charset="0"/>
              </a:rPr>
              <a:t>Anforderungen, Einschränkungen und charakteristische Nachteile.</a:t>
            </a:r>
          </a:p>
          <a:p>
            <a:pPr marL="742950" lvl="1" indent="-285750">
              <a:buFont typeface="Wingdings" panose="05000000000000000000" pitchFamily="2" charset="2"/>
              <a:buChar char="Ø"/>
            </a:pPr>
            <a:r>
              <a:rPr lang="de-DE" sz="1600" dirty="0">
                <a:solidFill>
                  <a:prstClr val="black"/>
                </a:solidFill>
                <a:latin typeface="+mj-lt"/>
                <a:cs typeface="Arial" pitchFamily="34" charset="0"/>
              </a:rPr>
              <a:t>Typologie der Thermosiphon-SWH-Systeme.</a:t>
            </a:r>
          </a:p>
          <a:p>
            <a:pPr marL="742950" lvl="1" indent="-285750">
              <a:buFont typeface="Wingdings" panose="05000000000000000000" pitchFamily="2" charset="2"/>
              <a:buChar char="Ø"/>
            </a:pPr>
            <a:r>
              <a:rPr lang="de-DE" sz="1600" dirty="0">
                <a:solidFill>
                  <a:prstClr val="black"/>
                </a:solidFill>
                <a:latin typeface="+mj-lt"/>
                <a:cs typeface="Arial" pitchFamily="34" charset="0"/>
              </a:rPr>
              <a:t>Typische Installationen</a:t>
            </a:r>
            <a:r>
              <a:rPr lang="en-US" sz="1600" dirty="0">
                <a:solidFill>
                  <a:prstClr val="black"/>
                </a:solidFill>
                <a:latin typeface="+mj-lt"/>
                <a:cs typeface="Arial" pitchFamily="34" charset="0"/>
              </a:rPr>
              <a:t>.</a:t>
            </a:r>
          </a:p>
          <a:p>
            <a:pPr marL="342900" indent="-342900">
              <a:buFont typeface="+mj-lt"/>
              <a:buAutoNum type="arabicPeriod"/>
            </a:pPr>
            <a:r>
              <a:rPr lang="de-DE" sz="1600" b="1" dirty="0">
                <a:solidFill>
                  <a:prstClr val="black"/>
                </a:solidFill>
                <a:latin typeface="+mj-lt"/>
                <a:cs typeface="Arial" pitchFamily="34" charset="0"/>
              </a:rPr>
              <a:t>AUFBAU UND KOMPONENTEN VON THERMOSIPHON-SWH-SYSTEMEN</a:t>
            </a:r>
            <a:endParaRPr lang="en-US" sz="1600" b="1" dirty="0">
              <a:solidFill>
                <a:prstClr val="black"/>
              </a:solidFill>
              <a:latin typeface="+mj-lt"/>
              <a:cs typeface="Arial" pitchFamily="34" charset="0"/>
            </a:endParaRPr>
          </a:p>
          <a:p>
            <a:pPr marL="742950" lvl="1" indent="-285750">
              <a:buFont typeface="Wingdings" panose="05000000000000000000" pitchFamily="2" charset="2"/>
              <a:buChar char="Ø"/>
            </a:pPr>
            <a:r>
              <a:rPr lang="de-DE" sz="1600" dirty="0">
                <a:solidFill>
                  <a:prstClr val="black"/>
                </a:solidFill>
                <a:latin typeface="+mj-lt"/>
                <a:cs typeface="Arial" pitchFamily="34" charset="0"/>
              </a:rPr>
              <a:t>Allgemeiner Aufbau.</a:t>
            </a:r>
          </a:p>
          <a:p>
            <a:pPr marL="742950" lvl="1" indent="-285750">
              <a:buFont typeface="Wingdings" panose="05000000000000000000" pitchFamily="2" charset="2"/>
              <a:buChar char="Ø"/>
            </a:pPr>
            <a:r>
              <a:rPr lang="de-DE" sz="1600" dirty="0">
                <a:solidFill>
                  <a:prstClr val="black"/>
                </a:solidFill>
                <a:latin typeface="+mj-lt"/>
                <a:cs typeface="Arial" pitchFamily="34" charset="0"/>
              </a:rPr>
              <a:t>Sonnenkollektoren</a:t>
            </a:r>
          </a:p>
          <a:p>
            <a:pPr marL="742950" lvl="1" indent="-285750">
              <a:buFont typeface="Wingdings" panose="05000000000000000000" pitchFamily="2" charset="2"/>
              <a:buChar char="Ø"/>
            </a:pPr>
            <a:r>
              <a:rPr lang="de-DE" sz="1600" dirty="0">
                <a:solidFill>
                  <a:prstClr val="black"/>
                </a:solidFill>
                <a:latin typeface="+mj-lt"/>
                <a:cs typeface="Arial" pitchFamily="34" charset="0"/>
              </a:rPr>
              <a:t>Wasserspeicher</a:t>
            </a:r>
          </a:p>
          <a:p>
            <a:pPr marL="742950" lvl="1" indent="-285750">
              <a:buFont typeface="Wingdings" panose="05000000000000000000" pitchFamily="2" charset="2"/>
              <a:buChar char="Ø"/>
            </a:pPr>
            <a:r>
              <a:rPr lang="de-DE" sz="1600" dirty="0">
                <a:solidFill>
                  <a:prstClr val="black"/>
                </a:solidFill>
                <a:latin typeface="+mj-lt"/>
                <a:cs typeface="Arial" pitchFamily="34" charset="0"/>
              </a:rPr>
              <a:t>Einbaurahmen.</a:t>
            </a:r>
          </a:p>
          <a:p>
            <a:pPr marL="742950" lvl="1" indent="-285750">
              <a:buFont typeface="Wingdings" panose="05000000000000000000" pitchFamily="2" charset="2"/>
              <a:buChar char="Ø"/>
            </a:pPr>
            <a:r>
              <a:rPr lang="de-DE" sz="1600" dirty="0">
                <a:solidFill>
                  <a:prstClr val="black"/>
                </a:solidFill>
                <a:latin typeface="+mj-lt"/>
                <a:cs typeface="Arial" pitchFamily="34" charset="0"/>
              </a:rPr>
              <a:t>Ventile, Armaturen, Rohrleitungen und Zubehör.</a:t>
            </a:r>
            <a:endParaRPr lang="en-US" sz="1600" dirty="0">
              <a:solidFill>
                <a:prstClr val="black"/>
              </a:solidFill>
              <a:latin typeface="+mj-lt"/>
              <a:cs typeface="Arial" pitchFamily="34" charset="0"/>
            </a:endParaRPr>
          </a:p>
          <a:p>
            <a:pPr marL="342900" indent="-342900">
              <a:buFont typeface="+mj-lt"/>
              <a:buAutoNum type="arabicPeriod"/>
            </a:pPr>
            <a:r>
              <a:rPr lang="en-US" sz="1600" b="1" dirty="0">
                <a:solidFill>
                  <a:prstClr val="black"/>
                </a:solidFill>
                <a:latin typeface="+mj-lt"/>
                <a:cs typeface="Arial" pitchFamily="34" charset="0"/>
              </a:rPr>
              <a:t>INSTALLATIONSPROZESS VON THERMOSIPHON SWH-SYSTEMEN</a:t>
            </a:r>
          </a:p>
          <a:p>
            <a:pPr marL="742950" lvl="1" indent="-285750">
              <a:buFont typeface="Wingdings" panose="05000000000000000000" pitchFamily="2" charset="2"/>
              <a:buChar char="Ø"/>
            </a:pPr>
            <a:r>
              <a:rPr lang="de-DE" sz="1600" dirty="0">
                <a:solidFill>
                  <a:prstClr val="black"/>
                </a:solidFill>
                <a:latin typeface="+mj-lt"/>
                <a:cs typeface="Arial" pitchFamily="34" charset="0"/>
              </a:rPr>
              <a:t>System- und Projektunterlagen.</a:t>
            </a:r>
          </a:p>
          <a:p>
            <a:pPr marL="742950" lvl="1" indent="-285750">
              <a:buFont typeface="Wingdings" panose="05000000000000000000" pitchFamily="2" charset="2"/>
              <a:buChar char="Ø"/>
            </a:pPr>
            <a:r>
              <a:rPr lang="de-DE" sz="1600" dirty="0">
                <a:solidFill>
                  <a:prstClr val="black"/>
                </a:solidFill>
                <a:latin typeface="+mj-lt"/>
                <a:cs typeface="Arial" pitchFamily="34" charset="0"/>
              </a:rPr>
              <a:t>Installationsprozess. Allgemeines.</a:t>
            </a:r>
          </a:p>
          <a:p>
            <a:pPr marL="742950" lvl="1" indent="-285750">
              <a:buFont typeface="Wingdings" panose="05000000000000000000" pitchFamily="2" charset="2"/>
              <a:buChar char="Ø"/>
            </a:pPr>
            <a:r>
              <a:rPr lang="de-DE" sz="1600" dirty="0">
                <a:solidFill>
                  <a:prstClr val="black"/>
                </a:solidFill>
                <a:latin typeface="+mj-lt"/>
                <a:cs typeface="Arial" pitchFamily="34" charset="0"/>
              </a:rPr>
              <a:t>Ablauf der Installation. Beispiel.</a:t>
            </a:r>
            <a:endParaRPr lang="en-US" sz="1600" dirty="0">
              <a:solidFill>
                <a:prstClr val="black"/>
              </a:solidFill>
              <a:latin typeface="+mj-lt"/>
              <a:cs typeface="Arial" pitchFamily="34" charset="0"/>
            </a:endParaRPr>
          </a:p>
          <a:p>
            <a:pPr marL="342900" indent="-342900">
              <a:buFont typeface="+mj-lt"/>
              <a:buAutoNum type="arabicPeriod"/>
            </a:pPr>
            <a:endParaRPr lang="en-US" b="1" dirty="0">
              <a:latin typeface="+mj-lt"/>
            </a:endParaRPr>
          </a:p>
        </p:txBody>
      </p:sp>
    </p:spTree>
    <p:extLst>
      <p:ext uri="{BB962C8B-B14F-4D97-AF65-F5344CB8AC3E}">
        <p14:creationId xmlns:p14="http://schemas.microsoft.com/office/powerpoint/2010/main" val="1526529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C90E-8516-4B16-8644-44A28FDFD101}"/>
              </a:ext>
            </a:extLst>
          </p:cNvPr>
          <p:cNvSpPr>
            <a:spLocks noGrp="1"/>
          </p:cNvSpPr>
          <p:nvPr>
            <p:ph type="title"/>
          </p:nvPr>
        </p:nvSpPr>
        <p:spPr/>
        <p:txBody>
          <a:bodyPr/>
          <a:lstStyle/>
          <a:p>
            <a:r>
              <a:rPr lang="en-US" b="1" dirty="0">
                <a:solidFill>
                  <a:prstClr val="black"/>
                </a:solidFill>
                <a:cs typeface="Arial" pitchFamily="34" charset="0"/>
              </a:rPr>
              <a:t>3. </a:t>
            </a:r>
            <a:r>
              <a:rPr lang="en-US" b="1" dirty="0" err="1">
                <a:solidFill>
                  <a:prstClr val="black"/>
                </a:solidFill>
                <a:cs typeface="Arial" pitchFamily="34" charset="0"/>
              </a:rPr>
              <a:t>Installationsprozess</a:t>
            </a:r>
            <a:r>
              <a:rPr lang="en-US" b="1" dirty="0">
                <a:solidFill>
                  <a:prstClr val="black"/>
                </a:solidFill>
                <a:cs typeface="Arial" pitchFamily="34" charset="0"/>
              </a:rPr>
              <a:t> von Thermosiphon-SWH-</a:t>
            </a:r>
            <a:r>
              <a:rPr lang="en-US" b="1" dirty="0" err="1">
                <a:solidFill>
                  <a:prstClr val="black"/>
                </a:solidFill>
                <a:cs typeface="Arial" pitchFamily="34" charset="0"/>
              </a:rPr>
              <a:t>Systemen</a:t>
            </a:r>
            <a:endParaRPr lang="en-US" dirty="0"/>
          </a:p>
        </p:txBody>
      </p:sp>
      <p:sp>
        <p:nvSpPr>
          <p:cNvPr id="6" name="Rectangle 5">
            <a:extLst>
              <a:ext uri="{FF2B5EF4-FFF2-40B4-BE49-F238E27FC236}">
                <a16:creationId xmlns:a16="http://schemas.microsoft.com/office/drawing/2014/main" id="{C1A380E1-EC18-4464-B734-3C8557D7CC50}"/>
              </a:ext>
            </a:extLst>
          </p:cNvPr>
          <p:cNvSpPr/>
          <p:nvPr/>
        </p:nvSpPr>
        <p:spPr>
          <a:xfrm>
            <a:off x="432916" y="1557000"/>
            <a:ext cx="3563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latin typeface="+mj-lt"/>
                <a:cs typeface="Arial" pitchFamily="34" charset="0"/>
              </a:rPr>
              <a:t>Installationsprozess</a:t>
            </a:r>
            <a:r>
              <a:rPr lang="en-US" b="1" dirty="0">
                <a:solidFill>
                  <a:prstClr val="black"/>
                </a:solidFill>
                <a:latin typeface="+mj-lt"/>
                <a:cs typeface="Arial" pitchFamily="34" charset="0"/>
              </a:rPr>
              <a:t>. </a:t>
            </a:r>
            <a:r>
              <a:rPr lang="en-US" b="1" dirty="0" err="1">
                <a:solidFill>
                  <a:prstClr val="black"/>
                </a:solidFill>
                <a:latin typeface="+mj-lt"/>
                <a:cs typeface="Arial" pitchFamily="34" charset="0"/>
              </a:rPr>
              <a:t>Beispiel</a:t>
            </a:r>
            <a:r>
              <a:rPr lang="en-US" b="1" dirty="0">
                <a:solidFill>
                  <a:prstClr val="black"/>
                </a:solidFill>
                <a:latin typeface="+mj-lt"/>
                <a:cs typeface="Arial" pitchFamily="34" charset="0"/>
              </a:rPr>
              <a:t>.</a:t>
            </a:r>
          </a:p>
        </p:txBody>
      </p:sp>
      <p:sp>
        <p:nvSpPr>
          <p:cNvPr id="8" name="TextBox 7">
            <a:extLst>
              <a:ext uri="{FF2B5EF4-FFF2-40B4-BE49-F238E27FC236}">
                <a16:creationId xmlns:a16="http://schemas.microsoft.com/office/drawing/2014/main" id="{0443B4B8-ABFA-4DBB-91AC-7F5EAE74A79D}"/>
              </a:ext>
            </a:extLst>
          </p:cNvPr>
          <p:cNvSpPr txBox="1"/>
          <p:nvPr/>
        </p:nvSpPr>
        <p:spPr>
          <a:xfrm>
            <a:off x="6835975" y="1701000"/>
            <a:ext cx="2128025" cy="2800767"/>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Art des SWH: </a:t>
            </a:r>
          </a:p>
          <a:p>
            <a:pPr marL="269875" lvl="1"/>
            <a:r>
              <a:rPr lang="de-DE" sz="1600" b="1" dirty="0"/>
              <a:t>DIREKTES THERMOSIPHON DRUCKLOS </a:t>
            </a:r>
            <a:r>
              <a:rPr lang="de-DE" sz="1600" b="1"/>
              <a:t>MIT VAKUUM-U-ROHREN</a:t>
            </a:r>
            <a:r>
              <a:rPr lang="de-DE" sz="1600" b="1" dirty="0"/>
              <a:t>, KOMPAKT UND FLACH MONTIERT. </a:t>
            </a:r>
            <a:r>
              <a:rPr lang="de-DE" sz="1600" dirty="0">
                <a:solidFill>
                  <a:prstClr val="black"/>
                </a:solidFill>
                <a:cs typeface="Arial" pitchFamily="34" charset="0"/>
              </a:rPr>
              <a:t>Für Einfamilienhäuser, Landhäuser und warme Klimazonen.</a:t>
            </a:r>
            <a:endParaRPr lang="en-US" sz="1600" dirty="0">
              <a:solidFill>
                <a:prstClr val="black"/>
              </a:solidFill>
              <a:cs typeface="Arial" pitchFamily="34" charset="0"/>
            </a:endParaRPr>
          </a:p>
        </p:txBody>
      </p:sp>
      <p:pic>
        <p:nvPicPr>
          <p:cNvPr id="10" name="Picture 9">
            <a:extLst>
              <a:ext uri="{FF2B5EF4-FFF2-40B4-BE49-F238E27FC236}">
                <a16:creationId xmlns:a16="http://schemas.microsoft.com/office/drawing/2014/main" id="{EEEAF861-B17B-4D9C-BCB7-92AC1CF94784}"/>
              </a:ext>
            </a:extLst>
          </p:cNvPr>
          <p:cNvPicPr>
            <a:picLocks noChangeAspect="1"/>
          </p:cNvPicPr>
          <p:nvPr/>
        </p:nvPicPr>
        <p:blipFill>
          <a:blip r:embed="rId2"/>
          <a:stretch>
            <a:fillRect/>
          </a:stretch>
        </p:blipFill>
        <p:spPr>
          <a:xfrm>
            <a:off x="3608552" y="1988725"/>
            <a:ext cx="3180770" cy="4320000"/>
          </a:xfrm>
          <a:prstGeom prst="rect">
            <a:avLst/>
          </a:prstGeom>
        </p:spPr>
      </p:pic>
      <p:sp>
        <p:nvSpPr>
          <p:cNvPr id="12" name="Rectangle 11">
            <a:extLst>
              <a:ext uri="{FF2B5EF4-FFF2-40B4-BE49-F238E27FC236}">
                <a16:creationId xmlns:a16="http://schemas.microsoft.com/office/drawing/2014/main" id="{911F7E23-D165-4F74-BD5F-93680CF42F00}"/>
              </a:ext>
            </a:extLst>
          </p:cNvPr>
          <p:cNvSpPr/>
          <p:nvPr/>
        </p:nvSpPr>
        <p:spPr>
          <a:xfrm>
            <a:off x="6835225" y="5013554"/>
            <a:ext cx="2056025" cy="1384995"/>
          </a:xfrm>
          <a:prstGeom prst="rect">
            <a:avLst/>
          </a:prstGeom>
        </p:spPr>
        <p:txBody>
          <a:bodyPr wrap="square">
            <a:spAutoFit/>
          </a:bodyPr>
          <a:lstStyle/>
          <a:p>
            <a:pPr marL="285750" indent="-285750">
              <a:buFont typeface="Arial" panose="020B0604020202020204" pitchFamily="34" charset="0"/>
              <a:buChar char="•"/>
            </a:pPr>
            <a:r>
              <a:rPr lang="de-DE" sz="1400" dirty="0">
                <a:solidFill>
                  <a:prstClr val="black"/>
                </a:solidFill>
                <a:cs typeface="Arial" pitchFamily="34" charset="0"/>
              </a:rPr>
              <a:t>Systembeschreibungsseiten mit Informationen über Funktionsprinzipien und technische Daten.</a:t>
            </a:r>
          </a:p>
        </p:txBody>
      </p:sp>
      <p:sp>
        <p:nvSpPr>
          <p:cNvPr id="13" name="Arrow: Left 12">
            <a:extLst>
              <a:ext uri="{FF2B5EF4-FFF2-40B4-BE49-F238E27FC236}">
                <a16:creationId xmlns:a16="http://schemas.microsoft.com/office/drawing/2014/main" id="{10682128-69B3-487F-B1BB-7220D93459A7}"/>
              </a:ext>
            </a:extLst>
          </p:cNvPr>
          <p:cNvSpPr/>
          <p:nvPr/>
        </p:nvSpPr>
        <p:spPr>
          <a:xfrm>
            <a:off x="6588000" y="5373000"/>
            <a:ext cx="247225" cy="21600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BF88DC4-FF1D-4F6D-A6C6-5CEA1C9E75D4}"/>
              </a:ext>
            </a:extLst>
          </p:cNvPr>
          <p:cNvPicPr>
            <a:picLocks noChangeAspect="1"/>
          </p:cNvPicPr>
          <p:nvPr/>
        </p:nvPicPr>
        <p:blipFill>
          <a:blip r:embed="rId3"/>
          <a:stretch>
            <a:fillRect/>
          </a:stretch>
        </p:blipFill>
        <p:spPr>
          <a:xfrm>
            <a:off x="540000" y="1988725"/>
            <a:ext cx="3068552" cy="4320000"/>
          </a:xfrm>
          <a:prstGeom prst="rect">
            <a:avLst/>
          </a:prstGeom>
        </p:spPr>
      </p:pic>
      <p:sp>
        <p:nvSpPr>
          <p:cNvPr id="3" name="TextBox 2">
            <a:extLst>
              <a:ext uri="{FF2B5EF4-FFF2-40B4-BE49-F238E27FC236}">
                <a16:creationId xmlns:a16="http://schemas.microsoft.com/office/drawing/2014/main" id="{5413AE0F-12B5-4B57-9B95-A739880787A6}"/>
              </a:ext>
            </a:extLst>
          </p:cNvPr>
          <p:cNvSpPr txBox="1"/>
          <p:nvPr/>
        </p:nvSpPr>
        <p:spPr>
          <a:xfrm>
            <a:off x="2556000" y="5877000"/>
            <a:ext cx="2056025"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err="1">
                <a:solidFill>
                  <a:srgbClr val="FF0000"/>
                </a:solidFill>
              </a:rPr>
              <a:t>Installationsanleitung</a:t>
            </a:r>
            <a:endParaRPr lang="en-US" sz="1600" b="1" dirty="0">
              <a:solidFill>
                <a:srgbClr val="FF0000"/>
              </a:solidFill>
            </a:endParaRPr>
          </a:p>
        </p:txBody>
      </p:sp>
      <p:sp>
        <p:nvSpPr>
          <p:cNvPr id="14" name="TextBox 13">
            <a:extLst>
              <a:ext uri="{FF2B5EF4-FFF2-40B4-BE49-F238E27FC236}">
                <a16:creationId xmlns:a16="http://schemas.microsoft.com/office/drawing/2014/main" id="{33E9E5A4-05E7-4C17-A3A3-445FF5A555D4}"/>
              </a:ext>
            </a:extLst>
          </p:cNvPr>
          <p:cNvSpPr txBox="1"/>
          <p:nvPr/>
        </p:nvSpPr>
        <p:spPr>
          <a:xfrm>
            <a:off x="6588000" y="4509000"/>
            <a:ext cx="2448000" cy="584775"/>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err="1">
                <a:solidFill>
                  <a:srgbClr val="FF0000"/>
                </a:solidFill>
              </a:rPr>
              <a:t>Auszüge</a:t>
            </a:r>
            <a:r>
              <a:rPr lang="en-US" sz="1600" b="1" dirty="0">
                <a:solidFill>
                  <a:srgbClr val="FF0000"/>
                </a:solidFill>
              </a:rPr>
              <a:t> </a:t>
            </a:r>
            <a:r>
              <a:rPr lang="en-US" sz="1600" b="1" dirty="0" err="1">
                <a:solidFill>
                  <a:srgbClr val="FF0000"/>
                </a:solidFill>
              </a:rPr>
              <a:t>aus</a:t>
            </a:r>
            <a:r>
              <a:rPr lang="en-US" sz="1600" b="1" dirty="0">
                <a:solidFill>
                  <a:srgbClr val="FF0000"/>
                </a:solidFill>
              </a:rPr>
              <a:t> </a:t>
            </a:r>
            <a:r>
              <a:rPr lang="en-US" sz="1600" b="1" dirty="0" err="1">
                <a:solidFill>
                  <a:srgbClr val="FF0000"/>
                </a:solidFill>
              </a:rPr>
              <a:t>technischen</a:t>
            </a:r>
            <a:r>
              <a:rPr lang="en-US" sz="1600" b="1" dirty="0">
                <a:solidFill>
                  <a:srgbClr val="FF0000"/>
                </a:solidFill>
              </a:rPr>
              <a:t> </a:t>
            </a:r>
            <a:r>
              <a:rPr lang="en-US" sz="1600" b="1" dirty="0" err="1">
                <a:solidFill>
                  <a:srgbClr val="FF0000"/>
                </a:solidFill>
              </a:rPr>
              <a:t>Informationen</a:t>
            </a:r>
            <a:r>
              <a:rPr lang="en-US" sz="1600" b="1" dirty="0">
                <a:solidFill>
                  <a:srgbClr val="FF0000"/>
                </a:solidFill>
              </a:rPr>
              <a:t>.</a:t>
            </a:r>
          </a:p>
        </p:txBody>
      </p:sp>
    </p:spTree>
    <p:extLst>
      <p:ext uri="{BB962C8B-B14F-4D97-AF65-F5344CB8AC3E}">
        <p14:creationId xmlns:p14="http://schemas.microsoft.com/office/powerpoint/2010/main" val="834660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1A86D-F850-4785-967A-892B1045165F}"/>
              </a:ext>
            </a:extLst>
          </p:cNvPr>
          <p:cNvSpPr>
            <a:spLocks noGrp="1"/>
          </p:cNvSpPr>
          <p:nvPr>
            <p:ph type="title"/>
          </p:nvPr>
        </p:nvSpPr>
        <p:spPr/>
        <p:txBody>
          <a:bodyPr/>
          <a:lstStyle/>
          <a:p>
            <a:r>
              <a:rPr lang="en-US" b="1" dirty="0">
                <a:solidFill>
                  <a:prstClr val="black"/>
                </a:solidFill>
                <a:cs typeface="Arial" pitchFamily="34" charset="0"/>
              </a:rPr>
              <a:t>3. </a:t>
            </a:r>
            <a:r>
              <a:rPr lang="en-US" b="1" dirty="0" err="1">
                <a:solidFill>
                  <a:prstClr val="black"/>
                </a:solidFill>
                <a:cs typeface="Arial" pitchFamily="34" charset="0"/>
              </a:rPr>
              <a:t>Installationsprozess</a:t>
            </a:r>
            <a:r>
              <a:rPr lang="en-US" b="1" dirty="0">
                <a:solidFill>
                  <a:prstClr val="black"/>
                </a:solidFill>
                <a:cs typeface="Arial" pitchFamily="34" charset="0"/>
              </a:rPr>
              <a:t> von Thermosiphon-SWH-</a:t>
            </a:r>
            <a:r>
              <a:rPr lang="en-US" b="1" dirty="0" err="1">
                <a:solidFill>
                  <a:prstClr val="black"/>
                </a:solidFill>
                <a:cs typeface="Arial" pitchFamily="34" charset="0"/>
              </a:rPr>
              <a:t>Systemen</a:t>
            </a:r>
            <a:endParaRPr lang="en-US" dirty="0"/>
          </a:p>
        </p:txBody>
      </p:sp>
      <p:sp>
        <p:nvSpPr>
          <p:cNvPr id="4" name="Rectangle 3">
            <a:extLst>
              <a:ext uri="{FF2B5EF4-FFF2-40B4-BE49-F238E27FC236}">
                <a16:creationId xmlns:a16="http://schemas.microsoft.com/office/drawing/2014/main" id="{36B93903-6FCA-4E75-8D3F-F0B5D6BA538A}"/>
              </a:ext>
            </a:extLst>
          </p:cNvPr>
          <p:cNvSpPr/>
          <p:nvPr/>
        </p:nvSpPr>
        <p:spPr>
          <a:xfrm>
            <a:off x="432916" y="1557000"/>
            <a:ext cx="3563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latin typeface="+mj-lt"/>
                <a:cs typeface="Arial" pitchFamily="34" charset="0"/>
              </a:rPr>
              <a:t>Installationsprozess</a:t>
            </a:r>
            <a:r>
              <a:rPr lang="en-US" b="1" dirty="0">
                <a:solidFill>
                  <a:prstClr val="black"/>
                </a:solidFill>
                <a:latin typeface="+mj-lt"/>
                <a:cs typeface="Arial" pitchFamily="34" charset="0"/>
              </a:rPr>
              <a:t>. </a:t>
            </a:r>
            <a:r>
              <a:rPr lang="en-US" b="1" dirty="0" err="1">
                <a:solidFill>
                  <a:prstClr val="black"/>
                </a:solidFill>
                <a:latin typeface="+mj-lt"/>
                <a:cs typeface="Arial" pitchFamily="34" charset="0"/>
              </a:rPr>
              <a:t>Beispiel</a:t>
            </a:r>
            <a:r>
              <a:rPr lang="en-US" b="1" dirty="0">
                <a:solidFill>
                  <a:prstClr val="black"/>
                </a:solidFill>
                <a:latin typeface="+mj-lt"/>
                <a:cs typeface="Arial" pitchFamily="34" charset="0"/>
              </a:rPr>
              <a:t>.</a:t>
            </a:r>
          </a:p>
        </p:txBody>
      </p:sp>
      <p:pic>
        <p:nvPicPr>
          <p:cNvPr id="11" name="Picture 10">
            <a:extLst>
              <a:ext uri="{FF2B5EF4-FFF2-40B4-BE49-F238E27FC236}">
                <a16:creationId xmlns:a16="http://schemas.microsoft.com/office/drawing/2014/main" id="{8DA51325-5C37-4284-8456-91719BEBC3A7}"/>
              </a:ext>
            </a:extLst>
          </p:cNvPr>
          <p:cNvPicPr>
            <a:picLocks noChangeAspect="1"/>
          </p:cNvPicPr>
          <p:nvPr/>
        </p:nvPicPr>
        <p:blipFill>
          <a:blip r:embed="rId2"/>
          <a:stretch>
            <a:fillRect/>
          </a:stretch>
        </p:blipFill>
        <p:spPr>
          <a:xfrm>
            <a:off x="756000" y="1992047"/>
            <a:ext cx="5860885" cy="2303999"/>
          </a:xfrm>
          <a:prstGeom prst="rect">
            <a:avLst/>
          </a:prstGeom>
        </p:spPr>
      </p:pic>
      <p:pic>
        <p:nvPicPr>
          <p:cNvPr id="17" name="Picture 16">
            <a:extLst>
              <a:ext uri="{FF2B5EF4-FFF2-40B4-BE49-F238E27FC236}">
                <a16:creationId xmlns:a16="http://schemas.microsoft.com/office/drawing/2014/main" id="{1E27BFB3-0DD8-4094-8B9A-7B5BD872F47C}"/>
              </a:ext>
            </a:extLst>
          </p:cNvPr>
          <p:cNvPicPr>
            <a:picLocks noChangeAspect="1"/>
          </p:cNvPicPr>
          <p:nvPr/>
        </p:nvPicPr>
        <p:blipFill>
          <a:blip r:embed="rId3"/>
          <a:stretch>
            <a:fillRect/>
          </a:stretch>
        </p:blipFill>
        <p:spPr>
          <a:xfrm>
            <a:off x="828674" y="4229905"/>
            <a:ext cx="4391325" cy="933444"/>
          </a:xfrm>
          <a:prstGeom prst="rect">
            <a:avLst/>
          </a:prstGeom>
        </p:spPr>
      </p:pic>
      <p:pic>
        <p:nvPicPr>
          <p:cNvPr id="32" name="Picture 31">
            <a:extLst>
              <a:ext uri="{FF2B5EF4-FFF2-40B4-BE49-F238E27FC236}">
                <a16:creationId xmlns:a16="http://schemas.microsoft.com/office/drawing/2014/main" id="{230AC6A3-7C26-45E8-8542-3D43AFEC2468}"/>
              </a:ext>
            </a:extLst>
          </p:cNvPr>
          <p:cNvPicPr>
            <a:picLocks noChangeAspect="1"/>
          </p:cNvPicPr>
          <p:nvPr/>
        </p:nvPicPr>
        <p:blipFill>
          <a:blip r:embed="rId4"/>
          <a:stretch>
            <a:fillRect/>
          </a:stretch>
        </p:blipFill>
        <p:spPr>
          <a:xfrm>
            <a:off x="783644" y="5191343"/>
            <a:ext cx="2986918" cy="1163792"/>
          </a:xfrm>
          <a:prstGeom prst="rect">
            <a:avLst/>
          </a:prstGeom>
        </p:spPr>
      </p:pic>
      <p:pic>
        <p:nvPicPr>
          <p:cNvPr id="3" name="Picture 2">
            <a:extLst>
              <a:ext uri="{FF2B5EF4-FFF2-40B4-BE49-F238E27FC236}">
                <a16:creationId xmlns:a16="http://schemas.microsoft.com/office/drawing/2014/main" id="{D69D0EE2-99BE-48E4-9670-D3110A9C523D}"/>
              </a:ext>
            </a:extLst>
          </p:cNvPr>
          <p:cNvPicPr>
            <a:picLocks noChangeAspect="1"/>
          </p:cNvPicPr>
          <p:nvPr/>
        </p:nvPicPr>
        <p:blipFill>
          <a:blip r:embed="rId5"/>
          <a:stretch>
            <a:fillRect/>
          </a:stretch>
        </p:blipFill>
        <p:spPr>
          <a:xfrm>
            <a:off x="6732000" y="1703012"/>
            <a:ext cx="2276695" cy="2237859"/>
          </a:xfrm>
          <a:prstGeom prst="rect">
            <a:avLst/>
          </a:prstGeom>
        </p:spPr>
      </p:pic>
      <p:pic>
        <p:nvPicPr>
          <p:cNvPr id="6" name="Picture 5">
            <a:extLst>
              <a:ext uri="{FF2B5EF4-FFF2-40B4-BE49-F238E27FC236}">
                <a16:creationId xmlns:a16="http://schemas.microsoft.com/office/drawing/2014/main" id="{65BBDF55-D57A-4573-970E-AB8BB9478253}"/>
              </a:ext>
            </a:extLst>
          </p:cNvPr>
          <p:cNvPicPr>
            <a:picLocks noChangeAspect="1"/>
          </p:cNvPicPr>
          <p:nvPr/>
        </p:nvPicPr>
        <p:blipFill rotWithShape="1">
          <a:blip r:embed="rId6"/>
          <a:srcRect l="-5280" t="-3333" r="-5611" b="-3333"/>
          <a:stretch/>
        </p:blipFill>
        <p:spPr>
          <a:xfrm>
            <a:off x="7174800" y="4001824"/>
            <a:ext cx="1512000" cy="2304000"/>
          </a:xfrm>
          <a:prstGeom prst="rect">
            <a:avLst/>
          </a:prstGeom>
          <a:ln>
            <a:solidFill>
              <a:schemeClr val="tx1"/>
            </a:solidFill>
          </a:ln>
        </p:spPr>
      </p:pic>
      <p:grpSp>
        <p:nvGrpSpPr>
          <p:cNvPr id="5" name="Group 4">
            <a:extLst>
              <a:ext uri="{FF2B5EF4-FFF2-40B4-BE49-F238E27FC236}">
                <a16:creationId xmlns:a16="http://schemas.microsoft.com/office/drawing/2014/main" id="{6BD190B9-B08D-453B-A644-1448B2AF22D5}"/>
              </a:ext>
            </a:extLst>
          </p:cNvPr>
          <p:cNvGrpSpPr/>
          <p:nvPr/>
        </p:nvGrpSpPr>
        <p:grpSpPr>
          <a:xfrm>
            <a:off x="5443063" y="3825477"/>
            <a:ext cx="1647676" cy="1033430"/>
            <a:chOff x="5443063" y="3825477"/>
            <a:chExt cx="1647676" cy="1033430"/>
          </a:xfrm>
        </p:grpSpPr>
        <p:sp>
          <p:nvSpPr>
            <p:cNvPr id="14" name="TextBox 13">
              <a:extLst>
                <a:ext uri="{FF2B5EF4-FFF2-40B4-BE49-F238E27FC236}">
                  <a16:creationId xmlns:a16="http://schemas.microsoft.com/office/drawing/2014/main" id="{9424B61D-544F-4E5B-844E-554523A071B6}"/>
                </a:ext>
              </a:extLst>
            </p:cNvPr>
            <p:cNvSpPr txBox="1"/>
            <p:nvPr/>
          </p:nvSpPr>
          <p:spPr>
            <a:xfrm>
              <a:off x="5650739" y="4027910"/>
              <a:ext cx="1440000" cy="830997"/>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r"/>
              <a:r>
                <a:rPr lang="en-US" sz="1600" b="1" dirty="0" err="1">
                  <a:solidFill>
                    <a:srgbClr val="FF0000"/>
                  </a:solidFill>
                </a:rPr>
                <a:t>Auszüge</a:t>
              </a:r>
              <a:r>
                <a:rPr lang="en-US" sz="1600" b="1" dirty="0">
                  <a:solidFill>
                    <a:srgbClr val="FF0000"/>
                  </a:solidFill>
                </a:rPr>
                <a:t> </a:t>
              </a:r>
              <a:r>
                <a:rPr lang="en-US" sz="1600" b="1" dirty="0" err="1">
                  <a:solidFill>
                    <a:srgbClr val="FF0000"/>
                  </a:solidFill>
                </a:rPr>
                <a:t>aus</a:t>
              </a:r>
              <a:r>
                <a:rPr lang="en-US" sz="1600" b="1" dirty="0">
                  <a:solidFill>
                    <a:srgbClr val="FF0000"/>
                  </a:solidFill>
                </a:rPr>
                <a:t> </a:t>
              </a:r>
              <a:r>
                <a:rPr lang="en-US" sz="1600" b="1" dirty="0" err="1">
                  <a:solidFill>
                    <a:srgbClr val="FF0000"/>
                  </a:solidFill>
                </a:rPr>
                <a:t>technischen</a:t>
              </a:r>
              <a:r>
                <a:rPr lang="en-US" sz="1600" b="1" dirty="0">
                  <a:solidFill>
                    <a:srgbClr val="FF0000"/>
                  </a:solidFill>
                </a:rPr>
                <a:t> </a:t>
              </a:r>
              <a:r>
                <a:rPr lang="en-US" sz="1600" b="1" dirty="0" err="1">
                  <a:solidFill>
                    <a:srgbClr val="FF0000"/>
                  </a:solidFill>
                </a:rPr>
                <a:t>Informationen</a:t>
              </a:r>
              <a:endParaRPr lang="en-US" sz="1600" b="1" dirty="0">
                <a:solidFill>
                  <a:srgbClr val="FF0000"/>
                </a:solidFill>
              </a:endParaRPr>
            </a:p>
          </p:txBody>
        </p:sp>
        <p:sp>
          <p:nvSpPr>
            <p:cNvPr id="10" name="Arrow: Left 9">
              <a:extLst>
                <a:ext uri="{FF2B5EF4-FFF2-40B4-BE49-F238E27FC236}">
                  <a16:creationId xmlns:a16="http://schemas.microsoft.com/office/drawing/2014/main" id="{421DFBA8-1B62-45D5-A858-1478B35B0C38}"/>
                </a:ext>
              </a:extLst>
            </p:cNvPr>
            <p:cNvSpPr/>
            <p:nvPr/>
          </p:nvSpPr>
          <p:spPr>
            <a:xfrm>
              <a:off x="5443063" y="4183967"/>
              <a:ext cx="247225" cy="21600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Arrow: Left 14">
              <a:extLst>
                <a:ext uri="{FF2B5EF4-FFF2-40B4-BE49-F238E27FC236}">
                  <a16:creationId xmlns:a16="http://schemas.microsoft.com/office/drawing/2014/main" id="{2D44EEF6-82E1-44B4-9380-57D59F3545E2}"/>
                </a:ext>
              </a:extLst>
            </p:cNvPr>
            <p:cNvSpPr/>
            <p:nvPr/>
          </p:nvSpPr>
          <p:spPr>
            <a:xfrm rot="18900000" flipV="1">
              <a:off x="5491533" y="4535968"/>
              <a:ext cx="247225" cy="21600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Arrow: Left 12">
              <a:extLst>
                <a:ext uri="{FF2B5EF4-FFF2-40B4-BE49-F238E27FC236}">
                  <a16:creationId xmlns:a16="http://schemas.microsoft.com/office/drawing/2014/main" id="{1D074191-70E1-4783-A06E-EB71C415E569}"/>
                </a:ext>
              </a:extLst>
            </p:cNvPr>
            <p:cNvSpPr/>
            <p:nvPr/>
          </p:nvSpPr>
          <p:spPr>
            <a:xfrm rot="2700000">
              <a:off x="5491533" y="3841090"/>
              <a:ext cx="247225" cy="21600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550E8C51-4B61-44FA-AD2D-81C5A35FFA1D}"/>
              </a:ext>
            </a:extLst>
          </p:cNvPr>
          <p:cNvSpPr/>
          <p:nvPr/>
        </p:nvSpPr>
        <p:spPr>
          <a:xfrm>
            <a:off x="3827287" y="5171889"/>
            <a:ext cx="3263452" cy="1246495"/>
          </a:xfrm>
          <a:prstGeom prst="rect">
            <a:avLst/>
          </a:prstGeom>
        </p:spPr>
        <p:txBody>
          <a:bodyPr wrap="square">
            <a:spAutoFit/>
          </a:bodyPr>
          <a:lstStyle/>
          <a:p>
            <a:pPr marL="285750" indent="-285750">
              <a:buFont typeface="Arial" panose="020B0604020202020204" pitchFamily="34" charset="0"/>
              <a:buChar char="•"/>
            </a:pPr>
            <a:r>
              <a:rPr lang="de-DE" sz="1500" b="1" dirty="0">
                <a:solidFill>
                  <a:prstClr val="black"/>
                </a:solidFill>
                <a:cs typeface="Arial" pitchFamily="34" charset="0"/>
              </a:rPr>
              <a:t>Komponenten- und Materiallisten.</a:t>
            </a:r>
          </a:p>
          <a:p>
            <a:pPr marL="285750" indent="-285750">
              <a:buFont typeface="Arial" panose="020B0604020202020204" pitchFamily="34" charset="0"/>
              <a:buChar char="•"/>
            </a:pPr>
            <a:r>
              <a:rPr lang="de-DE" sz="1500" dirty="0">
                <a:solidFill>
                  <a:prstClr val="black"/>
                </a:solidFill>
                <a:cs typeface="Arial" pitchFamily="34" charset="0"/>
              </a:rPr>
              <a:t>Einfaches System. Wenige Komponenten.</a:t>
            </a:r>
          </a:p>
          <a:p>
            <a:pPr marL="285750" indent="-285750">
              <a:buFont typeface="Arial" panose="020B0604020202020204" pitchFamily="34" charset="0"/>
              <a:buChar char="•"/>
            </a:pPr>
            <a:r>
              <a:rPr lang="de-DE" sz="1500" dirty="0">
                <a:solidFill>
                  <a:prstClr val="black"/>
                </a:solidFill>
                <a:cs typeface="Arial" pitchFamily="34" charset="0"/>
              </a:rPr>
              <a:t>Leichtes System. Nur ein Techniker ist für die Installation erforderlich.</a:t>
            </a:r>
            <a:endParaRPr lang="en-US" sz="1500" dirty="0"/>
          </a:p>
        </p:txBody>
      </p:sp>
      <p:sp>
        <p:nvSpPr>
          <p:cNvPr id="19" name="TextBox 18">
            <a:extLst>
              <a:ext uri="{FF2B5EF4-FFF2-40B4-BE49-F238E27FC236}">
                <a16:creationId xmlns:a16="http://schemas.microsoft.com/office/drawing/2014/main" id="{B05F17E6-4CD1-4747-BEA3-491417E97DB0}"/>
              </a:ext>
            </a:extLst>
          </p:cNvPr>
          <p:cNvSpPr txBox="1"/>
          <p:nvPr/>
        </p:nvSpPr>
        <p:spPr>
          <a:xfrm rot="16200000">
            <a:off x="7683253" y="5064174"/>
            <a:ext cx="2007095"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err="1">
                <a:solidFill>
                  <a:srgbClr val="FF0000"/>
                </a:solidFill>
              </a:rPr>
              <a:t>Installationsanleitung</a:t>
            </a:r>
            <a:endParaRPr lang="en-US" sz="1600" b="1" dirty="0">
              <a:solidFill>
                <a:srgbClr val="FF0000"/>
              </a:solidFill>
            </a:endParaRPr>
          </a:p>
        </p:txBody>
      </p:sp>
    </p:spTree>
    <p:extLst>
      <p:ext uri="{BB962C8B-B14F-4D97-AF65-F5344CB8AC3E}">
        <p14:creationId xmlns:p14="http://schemas.microsoft.com/office/powerpoint/2010/main" val="34625717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E01BE-3F96-4EF6-865A-91616C971208}"/>
              </a:ext>
            </a:extLst>
          </p:cNvPr>
          <p:cNvSpPr>
            <a:spLocks noGrp="1"/>
          </p:cNvSpPr>
          <p:nvPr>
            <p:ph type="title"/>
          </p:nvPr>
        </p:nvSpPr>
        <p:spPr/>
        <p:txBody>
          <a:bodyPr/>
          <a:lstStyle/>
          <a:p>
            <a:r>
              <a:rPr lang="en-US" b="1" dirty="0">
                <a:solidFill>
                  <a:prstClr val="black"/>
                </a:solidFill>
                <a:cs typeface="Arial" pitchFamily="34" charset="0"/>
              </a:rPr>
              <a:t>3. </a:t>
            </a:r>
            <a:r>
              <a:rPr lang="en-US" b="1" dirty="0" err="1">
                <a:solidFill>
                  <a:prstClr val="black"/>
                </a:solidFill>
                <a:cs typeface="Arial" pitchFamily="34" charset="0"/>
              </a:rPr>
              <a:t>Installationsprozess</a:t>
            </a:r>
            <a:r>
              <a:rPr lang="en-US" b="1" dirty="0">
                <a:solidFill>
                  <a:prstClr val="black"/>
                </a:solidFill>
                <a:cs typeface="Arial" pitchFamily="34" charset="0"/>
              </a:rPr>
              <a:t> von Thermosiphon-SWH-</a:t>
            </a:r>
            <a:r>
              <a:rPr lang="en-US" b="1" dirty="0" err="1">
                <a:solidFill>
                  <a:prstClr val="black"/>
                </a:solidFill>
                <a:cs typeface="Arial" pitchFamily="34" charset="0"/>
              </a:rPr>
              <a:t>Systemen</a:t>
            </a:r>
            <a:endParaRPr lang="en-US" dirty="0"/>
          </a:p>
        </p:txBody>
      </p:sp>
      <p:sp>
        <p:nvSpPr>
          <p:cNvPr id="4" name="Rectangle 3">
            <a:extLst>
              <a:ext uri="{FF2B5EF4-FFF2-40B4-BE49-F238E27FC236}">
                <a16:creationId xmlns:a16="http://schemas.microsoft.com/office/drawing/2014/main" id="{F644F93D-A545-42C9-979F-577826414DB4}"/>
              </a:ext>
            </a:extLst>
          </p:cNvPr>
          <p:cNvSpPr/>
          <p:nvPr/>
        </p:nvSpPr>
        <p:spPr>
          <a:xfrm>
            <a:off x="432916" y="1557000"/>
            <a:ext cx="3563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latin typeface="+mj-lt"/>
                <a:cs typeface="Arial" pitchFamily="34" charset="0"/>
              </a:rPr>
              <a:t>Installationsprozess</a:t>
            </a:r>
            <a:r>
              <a:rPr lang="en-US" b="1" dirty="0">
                <a:solidFill>
                  <a:prstClr val="black"/>
                </a:solidFill>
                <a:latin typeface="+mj-lt"/>
                <a:cs typeface="Arial" pitchFamily="34" charset="0"/>
              </a:rPr>
              <a:t>. </a:t>
            </a:r>
            <a:r>
              <a:rPr lang="en-US" b="1" dirty="0" err="1">
                <a:solidFill>
                  <a:prstClr val="black"/>
                </a:solidFill>
                <a:latin typeface="+mj-lt"/>
                <a:cs typeface="Arial" pitchFamily="34" charset="0"/>
              </a:rPr>
              <a:t>Beispiel</a:t>
            </a:r>
            <a:r>
              <a:rPr lang="en-US" b="1" dirty="0">
                <a:solidFill>
                  <a:prstClr val="black"/>
                </a:solidFill>
                <a:latin typeface="+mj-lt"/>
                <a:cs typeface="Arial" pitchFamily="34" charset="0"/>
              </a:rPr>
              <a:t>.</a:t>
            </a:r>
          </a:p>
        </p:txBody>
      </p:sp>
      <p:pic>
        <p:nvPicPr>
          <p:cNvPr id="8" name="Picture 7">
            <a:extLst>
              <a:ext uri="{FF2B5EF4-FFF2-40B4-BE49-F238E27FC236}">
                <a16:creationId xmlns:a16="http://schemas.microsoft.com/office/drawing/2014/main" id="{8835E4C1-2266-4B33-BD8F-CBB9FB2E2020}"/>
              </a:ext>
            </a:extLst>
          </p:cNvPr>
          <p:cNvPicPr>
            <a:picLocks noChangeAspect="1"/>
          </p:cNvPicPr>
          <p:nvPr/>
        </p:nvPicPr>
        <p:blipFill>
          <a:blip r:embed="rId2"/>
          <a:stretch>
            <a:fillRect/>
          </a:stretch>
        </p:blipFill>
        <p:spPr>
          <a:xfrm>
            <a:off x="3348000" y="2005794"/>
            <a:ext cx="4790731" cy="3891532"/>
          </a:xfrm>
          <a:prstGeom prst="rect">
            <a:avLst/>
          </a:prstGeom>
        </p:spPr>
      </p:pic>
      <p:pic>
        <p:nvPicPr>
          <p:cNvPr id="9" name="Picture 8">
            <a:extLst>
              <a:ext uri="{FF2B5EF4-FFF2-40B4-BE49-F238E27FC236}">
                <a16:creationId xmlns:a16="http://schemas.microsoft.com/office/drawing/2014/main" id="{7B41D66F-6E64-49B9-9E6D-BE0EC886C7E2}"/>
              </a:ext>
            </a:extLst>
          </p:cNvPr>
          <p:cNvPicPr>
            <a:picLocks noChangeAspect="1"/>
          </p:cNvPicPr>
          <p:nvPr/>
        </p:nvPicPr>
        <p:blipFill>
          <a:blip r:embed="rId3"/>
          <a:stretch>
            <a:fillRect/>
          </a:stretch>
        </p:blipFill>
        <p:spPr>
          <a:xfrm>
            <a:off x="710750" y="2005794"/>
            <a:ext cx="2670071" cy="2160000"/>
          </a:xfrm>
          <a:prstGeom prst="rect">
            <a:avLst/>
          </a:prstGeom>
        </p:spPr>
      </p:pic>
      <p:pic>
        <p:nvPicPr>
          <p:cNvPr id="5" name="Picture 4">
            <a:extLst>
              <a:ext uri="{FF2B5EF4-FFF2-40B4-BE49-F238E27FC236}">
                <a16:creationId xmlns:a16="http://schemas.microsoft.com/office/drawing/2014/main" id="{8844763B-5C77-48FC-ABDE-69EEB1D306BA}"/>
              </a:ext>
            </a:extLst>
          </p:cNvPr>
          <p:cNvPicPr>
            <a:picLocks noChangeAspect="1"/>
          </p:cNvPicPr>
          <p:nvPr/>
        </p:nvPicPr>
        <p:blipFill rotWithShape="1">
          <a:blip r:embed="rId4"/>
          <a:srcRect l="-5280" t="-3333" r="-5611" b="-3333"/>
          <a:stretch/>
        </p:blipFill>
        <p:spPr>
          <a:xfrm>
            <a:off x="828000" y="4005000"/>
            <a:ext cx="1512000" cy="2304000"/>
          </a:xfrm>
          <a:prstGeom prst="rect">
            <a:avLst/>
          </a:prstGeom>
          <a:solidFill>
            <a:schemeClr val="bg1"/>
          </a:solidFill>
          <a:ln>
            <a:solidFill>
              <a:schemeClr val="tx1"/>
            </a:solidFill>
          </a:ln>
        </p:spPr>
      </p:pic>
      <p:grpSp>
        <p:nvGrpSpPr>
          <p:cNvPr id="3" name="Group 2">
            <a:extLst>
              <a:ext uri="{FF2B5EF4-FFF2-40B4-BE49-F238E27FC236}">
                <a16:creationId xmlns:a16="http://schemas.microsoft.com/office/drawing/2014/main" id="{3A7EC69F-6026-4FB0-98DE-B065F536DC62}"/>
              </a:ext>
            </a:extLst>
          </p:cNvPr>
          <p:cNvGrpSpPr/>
          <p:nvPr/>
        </p:nvGrpSpPr>
        <p:grpSpPr>
          <a:xfrm>
            <a:off x="2156964" y="5677226"/>
            <a:ext cx="3711036" cy="610328"/>
            <a:chOff x="2156964" y="5677226"/>
            <a:chExt cx="3711036" cy="610328"/>
          </a:xfrm>
        </p:grpSpPr>
        <p:sp>
          <p:nvSpPr>
            <p:cNvPr id="12" name="Arrow: Left 11">
              <a:extLst>
                <a:ext uri="{FF2B5EF4-FFF2-40B4-BE49-F238E27FC236}">
                  <a16:creationId xmlns:a16="http://schemas.microsoft.com/office/drawing/2014/main" id="{6C59A9BE-494C-495D-BBA8-DA84CF6BC118}"/>
                </a:ext>
              </a:extLst>
            </p:cNvPr>
            <p:cNvSpPr/>
            <p:nvPr/>
          </p:nvSpPr>
          <p:spPr>
            <a:xfrm rot="5400000">
              <a:off x="2792387" y="5717388"/>
              <a:ext cx="247225" cy="21600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Arrow: Left 13">
              <a:extLst>
                <a:ext uri="{FF2B5EF4-FFF2-40B4-BE49-F238E27FC236}">
                  <a16:creationId xmlns:a16="http://schemas.microsoft.com/office/drawing/2014/main" id="{92887F32-BA65-4996-BC39-24A23A690C43}"/>
                </a:ext>
              </a:extLst>
            </p:cNvPr>
            <p:cNvSpPr/>
            <p:nvPr/>
          </p:nvSpPr>
          <p:spPr>
            <a:xfrm rot="18900000" flipH="1">
              <a:off x="3146761" y="5677226"/>
              <a:ext cx="247225" cy="21600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024D8CB-C4DA-4D84-99DC-5DDE46756FA9}"/>
                </a:ext>
              </a:extLst>
            </p:cNvPr>
            <p:cNvSpPr txBox="1"/>
            <p:nvPr/>
          </p:nvSpPr>
          <p:spPr>
            <a:xfrm>
              <a:off x="2156964" y="5949000"/>
              <a:ext cx="3711036" cy="338554"/>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err="1">
                  <a:solidFill>
                    <a:srgbClr val="FF0000"/>
                  </a:solidFill>
                </a:rPr>
                <a:t>Auszüge</a:t>
              </a:r>
              <a:r>
                <a:rPr lang="en-US" sz="1600" b="1" dirty="0">
                  <a:solidFill>
                    <a:srgbClr val="FF0000"/>
                  </a:solidFill>
                </a:rPr>
                <a:t> </a:t>
              </a:r>
              <a:r>
                <a:rPr lang="en-US" sz="1600" b="1" dirty="0" err="1">
                  <a:solidFill>
                    <a:srgbClr val="FF0000"/>
                  </a:solidFill>
                </a:rPr>
                <a:t>aus</a:t>
              </a:r>
              <a:r>
                <a:rPr lang="en-US" sz="1600" b="1" dirty="0">
                  <a:solidFill>
                    <a:srgbClr val="FF0000"/>
                  </a:solidFill>
                </a:rPr>
                <a:t> </a:t>
              </a:r>
              <a:r>
                <a:rPr lang="en-US" sz="1600" b="1" dirty="0" err="1">
                  <a:solidFill>
                    <a:srgbClr val="FF0000"/>
                  </a:solidFill>
                </a:rPr>
                <a:t>technischen</a:t>
              </a:r>
              <a:r>
                <a:rPr lang="en-US" sz="1600" b="1" dirty="0">
                  <a:solidFill>
                    <a:srgbClr val="FF0000"/>
                  </a:solidFill>
                </a:rPr>
                <a:t> </a:t>
              </a:r>
              <a:r>
                <a:rPr lang="en-US" sz="1600" b="1" dirty="0" err="1">
                  <a:solidFill>
                    <a:srgbClr val="FF0000"/>
                  </a:solidFill>
                </a:rPr>
                <a:t>Informationen</a:t>
              </a:r>
              <a:r>
                <a:rPr lang="en-US" sz="1600" b="1" dirty="0">
                  <a:solidFill>
                    <a:srgbClr val="FF0000"/>
                  </a:solidFill>
                </a:rPr>
                <a:t>.</a:t>
              </a:r>
            </a:p>
          </p:txBody>
        </p:sp>
      </p:grpSp>
      <p:sp>
        <p:nvSpPr>
          <p:cNvPr id="15" name="TextBox 14">
            <a:extLst>
              <a:ext uri="{FF2B5EF4-FFF2-40B4-BE49-F238E27FC236}">
                <a16:creationId xmlns:a16="http://schemas.microsoft.com/office/drawing/2014/main" id="{D457759B-5969-4B70-90E1-73A27D25A02D}"/>
              </a:ext>
            </a:extLst>
          </p:cNvPr>
          <p:cNvSpPr txBox="1"/>
          <p:nvPr/>
        </p:nvSpPr>
        <p:spPr>
          <a:xfrm rot="16200000">
            <a:off x="1737223" y="4857376"/>
            <a:ext cx="1281528"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a:solidFill>
                  <a:srgbClr val="FF0000"/>
                </a:solidFill>
              </a:rPr>
              <a:t>Installations-</a:t>
            </a:r>
            <a:r>
              <a:rPr lang="en-US" sz="1600" b="1" dirty="0" err="1">
                <a:solidFill>
                  <a:srgbClr val="FF0000"/>
                </a:solidFill>
              </a:rPr>
              <a:t>anleitung</a:t>
            </a:r>
            <a:endParaRPr lang="en-US" sz="1600" b="1" dirty="0">
              <a:solidFill>
                <a:srgbClr val="FF0000"/>
              </a:solidFill>
            </a:endParaRPr>
          </a:p>
        </p:txBody>
      </p:sp>
      <p:sp>
        <p:nvSpPr>
          <p:cNvPr id="16" name="Rectangle 15">
            <a:extLst>
              <a:ext uri="{FF2B5EF4-FFF2-40B4-BE49-F238E27FC236}">
                <a16:creationId xmlns:a16="http://schemas.microsoft.com/office/drawing/2014/main" id="{EF574881-9DF8-4AB6-BCEC-B97876E4DE24}"/>
              </a:ext>
            </a:extLst>
          </p:cNvPr>
          <p:cNvSpPr/>
          <p:nvPr/>
        </p:nvSpPr>
        <p:spPr>
          <a:xfrm>
            <a:off x="6012000" y="2133000"/>
            <a:ext cx="2627411" cy="584775"/>
          </a:xfrm>
          <a:prstGeom prst="rect">
            <a:avLst/>
          </a:prstGeom>
        </p:spPr>
        <p:txBody>
          <a:bodyPr wrap="square">
            <a:spAutoFit/>
          </a:bodyPr>
          <a:lstStyle/>
          <a:p>
            <a:pPr marL="285750" indent="-285750">
              <a:buFont typeface="Arial" panose="020B0604020202020204" pitchFamily="34" charset="0"/>
              <a:buChar char="•"/>
            </a:pPr>
            <a:r>
              <a:rPr lang="en-US" sz="1600" b="1" dirty="0" err="1">
                <a:solidFill>
                  <a:prstClr val="black"/>
                </a:solidFill>
                <a:cs typeface="Arial" pitchFamily="34" charset="0"/>
              </a:rPr>
              <a:t>Komponenten</a:t>
            </a:r>
            <a:r>
              <a:rPr lang="en-US" sz="1600" b="1" dirty="0">
                <a:solidFill>
                  <a:prstClr val="black"/>
                </a:solidFill>
                <a:cs typeface="Arial" pitchFamily="34" charset="0"/>
              </a:rPr>
              <a:t>- und </a:t>
            </a:r>
            <a:r>
              <a:rPr lang="en-US" sz="1600" b="1" dirty="0" err="1">
                <a:solidFill>
                  <a:prstClr val="black"/>
                </a:solidFill>
                <a:cs typeface="Arial" pitchFamily="34" charset="0"/>
              </a:rPr>
              <a:t>Materiallisten</a:t>
            </a:r>
            <a:r>
              <a:rPr lang="en-US" sz="1600" b="1" dirty="0">
                <a:solidFill>
                  <a:prstClr val="black"/>
                </a:solidFill>
                <a:cs typeface="Arial" pitchFamily="34" charset="0"/>
              </a:rPr>
              <a:t>.</a:t>
            </a:r>
          </a:p>
        </p:txBody>
      </p:sp>
      <p:sp>
        <p:nvSpPr>
          <p:cNvPr id="17" name="Rectangle 16">
            <a:extLst>
              <a:ext uri="{FF2B5EF4-FFF2-40B4-BE49-F238E27FC236}">
                <a16:creationId xmlns:a16="http://schemas.microsoft.com/office/drawing/2014/main" id="{D1205389-F12F-4087-A212-7E94E5EFB3FB}"/>
              </a:ext>
            </a:extLst>
          </p:cNvPr>
          <p:cNvSpPr/>
          <p:nvPr/>
        </p:nvSpPr>
        <p:spPr>
          <a:xfrm>
            <a:off x="6012000" y="3141000"/>
            <a:ext cx="2771411" cy="738664"/>
          </a:xfrm>
          <a:prstGeom prst="rect">
            <a:avLst/>
          </a:prstGeom>
        </p:spPr>
        <p:txBody>
          <a:bodyPr wrap="square">
            <a:spAutoFit/>
          </a:bodyPr>
          <a:lstStyle/>
          <a:p>
            <a:pPr marL="285750" indent="-285750">
              <a:buFont typeface="Arial" panose="020B0604020202020204" pitchFamily="34" charset="0"/>
              <a:buChar char="•"/>
            </a:pPr>
            <a:r>
              <a:rPr lang="de-DE" sz="1400" dirty="0">
                <a:solidFill>
                  <a:prstClr val="black"/>
                </a:solidFill>
                <a:cs typeface="Arial" pitchFamily="34" charset="0"/>
              </a:rPr>
              <a:t>Dieses Modell unterstützt zwei Tanks (110L und 150L) aus lebensmittelechtem Edelstahl</a:t>
            </a:r>
          </a:p>
        </p:txBody>
      </p:sp>
      <p:sp>
        <p:nvSpPr>
          <p:cNvPr id="18" name="Rectangle 17">
            <a:extLst>
              <a:ext uri="{FF2B5EF4-FFF2-40B4-BE49-F238E27FC236}">
                <a16:creationId xmlns:a16="http://schemas.microsoft.com/office/drawing/2014/main" id="{9DEC8017-6A30-4085-9C4D-55C84428ACD6}"/>
              </a:ext>
            </a:extLst>
          </p:cNvPr>
          <p:cNvSpPr/>
          <p:nvPr/>
        </p:nvSpPr>
        <p:spPr>
          <a:xfrm>
            <a:off x="6012000" y="4275530"/>
            <a:ext cx="2627411" cy="954107"/>
          </a:xfrm>
          <a:prstGeom prst="rect">
            <a:avLst/>
          </a:prstGeom>
        </p:spPr>
        <p:txBody>
          <a:bodyPr wrap="square">
            <a:spAutoFit/>
          </a:bodyPr>
          <a:lstStyle/>
          <a:p>
            <a:pPr marL="285750" indent="-285750">
              <a:buFont typeface="Arial" panose="020B0604020202020204" pitchFamily="34" charset="0"/>
              <a:buChar char="•"/>
            </a:pPr>
            <a:r>
              <a:rPr lang="de-DE" sz="1400" dirty="0">
                <a:solidFill>
                  <a:prstClr val="black"/>
                </a:solidFill>
                <a:cs typeface="Arial" pitchFamily="34" charset="0"/>
              </a:rPr>
              <a:t>Der Rahmen für die Flachmontage ist aus beschichtetem verzinktem Stahlblech gefertigt.</a:t>
            </a:r>
          </a:p>
        </p:txBody>
      </p:sp>
      <p:sp>
        <p:nvSpPr>
          <p:cNvPr id="19" name="Rectangle 18">
            <a:extLst>
              <a:ext uri="{FF2B5EF4-FFF2-40B4-BE49-F238E27FC236}">
                <a16:creationId xmlns:a16="http://schemas.microsoft.com/office/drawing/2014/main" id="{7A561FF9-2AEA-4CE3-80E1-A1C33F5CDFAE}"/>
              </a:ext>
            </a:extLst>
          </p:cNvPr>
          <p:cNvSpPr/>
          <p:nvPr/>
        </p:nvSpPr>
        <p:spPr>
          <a:xfrm>
            <a:off x="6012000" y="5456557"/>
            <a:ext cx="2927468" cy="954107"/>
          </a:xfrm>
          <a:prstGeom prst="rect">
            <a:avLst/>
          </a:prstGeom>
        </p:spPr>
        <p:txBody>
          <a:bodyPr wrap="square">
            <a:spAutoFit/>
          </a:bodyPr>
          <a:lstStyle/>
          <a:p>
            <a:pPr marL="285750" indent="-285750">
              <a:buFont typeface="Arial" panose="020B0604020202020204" pitchFamily="34" charset="0"/>
              <a:buChar char="•"/>
            </a:pPr>
            <a:r>
              <a:rPr lang="de-DE" sz="1400" dirty="0">
                <a:solidFill>
                  <a:prstClr val="black"/>
                </a:solidFill>
                <a:cs typeface="Arial" pitchFamily="34" charset="0"/>
              </a:rPr>
              <a:t>Der Rahmen bietet einen Nennwinkel von 45º, einstellbar. Der Tageswirkungsgrad liegt über 70%.</a:t>
            </a:r>
          </a:p>
        </p:txBody>
      </p:sp>
    </p:spTree>
    <p:extLst>
      <p:ext uri="{BB962C8B-B14F-4D97-AF65-F5344CB8AC3E}">
        <p14:creationId xmlns:p14="http://schemas.microsoft.com/office/powerpoint/2010/main" val="38277035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C2F4C-DCAB-4785-A8C6-BE5241069132}"/>
              </a:ext>
            </a:extLst>
          </p:cNvPr>
          <p:cNvSpPr>
            <a:spLocks noGrp="1"/>
          </p:cNvSpPr>
          <p:nvPr>
            <p:ph type="title"/>
          </p:nvPr>
        </p:nvSpPr>
        <p:spPr/>
        <p:txBody>
          <a:bodyPr/>
          <a:lstStyle/>
          <a:p>
            <a:r>
              <a:rPr lang="en-US" b="1" dirty="0">
                <a:solidFill>
                  <a:prstClr val="black"/>
                </a:solidFill>
                <a:cs typeface="Arial" pitchFamily="34" charset="0"/>
              </a:rPr>
              <a:t>3. </a:t>
            </a:r>
            <a:r>
              <a:rPr lang="en-US" b="1" dirty="0" err="1">
                <a:solidFill>
                  <a:prstClr val="black"/>
                </a:solidFill>
                <a:cs typeface="Arial" pitchFamily="34" charset="0"/>
              </a:rPr>
              <a:t>Installationsprozess</a:t>
            </a:r>
            <a:r>
              <a:rPr lang="en-US" b="1" dirty="0">
                <a:solidFill>
                  <a:prstClr val="black"/>
                </a:solidFill>
                <a:cs typeface="Arial" pitchFamily="34" charset="0"/>
              </a:rPr>
              <a:t> von Thermosiphon-SWH-</a:t>
            </a:r>
            <a:r>
              <a:rPr lang="en-US" b="1" dirty="0" err="1">
                <a:solidFill>
                  <a:prstClr val="black"/>
                </a:solidFill>
                <a:cs typeface="Arial" pitchFamily="34" charset="0"/>
              </a:rPr>
              <a:t>Systemen</a:t>
            </a:r>
            <a:endParaRPr lang="en-US" dirty="0"/>
          </a:p>
        </p:txBody>
      </p:sp>
      <p:sp>
        <p:nvSpPr>
          <p:cNvPr id="4" name="Rectangle 3">
            <a:extLst>
              <a:ext uri="{FF2B5EF4-FFF2-40B4-BE49-F238E27FC236}">
                <a16:creationId xmlns:a16="http://schemas.microsoft.com/office/drawing/2014/main" id="{1DF51CC6-71B7-4255-A38C-F1F59B0CB462}"/>
              </a:ext>
            </a:extLst>
          </p:cNvPr>
          <p:cNvSpPr/>
          <p:nvPr/>
        </p:nvSpPr>
        <p:spPr>
          <a:xfrm>
            <a:off x="432916" y="1557000"/>
            <a:ext cx="3563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latin typeface="+mj-lt"/>
                <a:cs typeface="Arial" pitchFamily="34" charset="0"/>
              </a:rPr>
              <a:t>Installationsprozess</a:t>
            </a:r>
            <a:r>
              <a:rPr lang="en-US" b="1" dirty="0">
                <a:solidFill>
                  <a:prstClr val="black"/>
                </a:solidFill>
                <a:latin typeface="+mj-lt"/>
                <a:cs typeface="Arial" pitchFamily="34" charset="0"/>
              </a:rPr>
              <a:t>. </a:t>
            </a:r>
            <a:r>
              <a:rPr lang="en-US" b="1" dirty="0" err="1">
                <a:solidFill>
                  <a:prstClr val="black"/>
                </a:solidFill>
                <a:latin typeface="+mj-lt"/>
                <a:cs typeface="Arial" pitchFamily="34" charset="0"/>
              </a:rPr>
              <a:t>Beispiel</a:t>
            </a:r>
            <a:r>
              <a:rPr lang="en-US" b="1" dirty="0">
                <a:solidFill>
                  <a:prstClr val="black"/>
                </a:solidFill>
                <a:latin typeface="+mj-lt"/>
                <a:cs typeface="Arial" pitchFamily="34" charset="0"/>
              </a:rPr>
              <a:t>.</a:t>
            </a:r>
          </a:p>
        </p:txBody>
      </p:sp>
      <p:pic>
        <p:nvPicPr>
          <p:cNvPr id="8" name="Picture 7">
            <a:extLst>
              <a:ext uri="{FF2B5EF4-FFF2-40B4-BE49-F238E27FC236}">
                <a16:creationId xmlns:a16="http://schemas.microsoft.com/office/drawing/2014/main" id="{00AB62E5-54F1-42C3-9A04-7606DFB9B218}"/>
              </a:ext>
            </a:extLst>
          </p:cNvPr>
          <p:cNvPicPr>
            <a:picLocks noChangeAspect="1"/>
          </p:cNvPicPr>
          <p:nvPr/>
        </p:nvPicPr>
        <p:blipFill>
          <a:blip r:embed="rId2"/>
          <a:stretch>
            <a:fillRect/>
          </a:stretch>
        </p:blipFill>
        <p:spPr>
          <a:xfrm>
            <a:off x="3547157" y="1910943"/>
            <a:ext cx="3221612" cy="4320000"/>
          </a:xfrm>
          <a:prstGeom prst="rect">
            <a:avLst/>
          </a:prstGeom>
        </p:spPr>
      </p:pic>
      <p:pic>
        <p:nvPicPr>
          <p:cNvPr id="5" name="Picture 4">
            <a:extLst>
              <a:ext uri="{FF2B5EF4-FFF2-40B4-BE49-F238E27FC236}">
                <a16:creationId xmlns:a16="http://schemas.microsoft.com/office/drawing/2014/main" id="{C82ABCBF-FA2F-4609-AF55-DA51DB5B5D61}"/>
              </a:ext>
            </a:extLst>
          </p:cNvPr>
          <p:cNvPicPr>
            <a:picLocks noChangeAspect="1"/>
          </p:cNvPicPr>
          <p:nvPr/>
        </p:nvPicPr>
        <p:blipFill>
          <a:blip r:embed="rId3"/>
          <a:stretch>
            <a:fillRect/>
          </a:stretch>
        </p:blipFill>
        <p:spPr>
          <a:xfrm>
            <a:off x="540000" y="1895554"/>
            <a:ext cx="3128949" cy="4320000"/>
          </a:xfrm>
          <a:prstGeom prst="rect">
            <a:avLst/>
          </a:prstGeom>
        </p:spPr>
      </p:pic>
      <p:sp>
        <p:nvSpPr>
          <p:cNvPr id="12" name="TextBox 11">
            <a:extLst>
              <a:ext uri="{FF2B5EF4-FFF2-40B4-BE49-F238E27FC236}">
                <a16:creationId xmlns:a16="http://schemas.microsoft.com/office/drawing/2014/main" id="{49460525-EBBD-4B59-834F-311EFF41A4FC}"/>
              </a:ext>
            </a:extLst>
          </p:cNvPr>
          <p:cNvSpPr txBox="1"/>
          <p:nvPr/>
        </p:nvSpPr>
        <p:spPr>
          <a:xfrm>
            <a:off x="1565924" y="2071166"/>
            <a:ext cx="1368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a:solidFill>
                  <a:srgbClr val="FF0000"/>
                </a:solidFill>
              </a:rPr>
              <a:t>Installations-</a:t>
            </a:r>
            <a:r>
              <a:rPr lang="en-US" sz="1600" b="1" dirty="0" err="1">
                <a:solidFill>
                  <a:srgbClr val="FF0000"/>
                </a:solidFill>
              </a:rPr>
              <a:t>anleitung</a:t>
            </a:r>
            <a:endParaRPr lang="en-US" sz="1600" b="1" dirty="0">
              <a:solidFill>
                <a:srgbClr val="FF0000"/>
              </a:solidFill>
            </a:endParaRPr>
          </a:p>
        </p:txBody>
      </p:sp>
      <p:sp>
        <p:nvSpPr>
          <p:cNvPr id="13" name="TextBox 12">
            <a:extLst>
              <a:ext uri="{FF2B5EF4-FFF2-40B4-BE49-F238E27FC236}">
                <a16:creationId xmlns:a16="http://schemas.microsoft.com/office/drawing/2014/main" id="{0523234A-93D3-4F09-A37C-24343EB7DFCD}"/>
              </a:ext>
            </a:extLst>
          </p:cNvPr>
          <p:cNvSpPr txBox="1"/>
          <p:nvPr/>
        </p:nvSpPr>
        <p:spPr>
          <a:xfrm>
            <a:off x="6745368" y="1864050"/>
            <a:ext cx="2290632" cy="4247317"/>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500" b="1" dirty="0" err="1">
                <a:solidFill>
                  <a:srgbClr val="FF0000"/>
                </a:solidFill>
              </a:rPr>
              <a:t>Auszüge</a:t>
            </a:r>
            <a:r>
              <a:rPr lang="en-US" sz="1500" b="1" dirty="0">
                <a:solidFill>
                  <a:srgbClr val="FF0000"/>
                </a:solidFill>
              </a:rPr>
              <a:t> </a:t>
            </a:r>
            <a:r>
              <a:rPr lang="en-US" sz="1500" b="1" dirty="0" err="1">
                <a:solidFill>
                  <a:srgbClr val="FF0000"/>
                </a:solidFill>
              </a:rPr>
              <a:t>aus</a:t>
            </a:r>
            <a:r>
              <a:rPr lang="en-US" sz="1500" b="1" dirty="0">
                <a:solidFill>
                  <a:srgbClr val="FF0000"/>
                </a:solidFill>
              </a:rPr>
              <a:t> </a:t>
            </a:r>
            <a:r>
              <a:rPr lang="en-US" sz="1500" b="1" dirty="0" err="1">
                <a:solidFill>
                  <a:srgbClr val="FF0000"/>
                </a:solidFill>
              </a:rPr>
              <a:t>technischen</a:t>
            </a:r>
            <a:r>
              <a:rPr lang="en-US" sz="1500" b="1" dirty="0">
                <a:solidFill>
                  <a:srgbClr val="FF0000"/>
                </a:solidFill>
              </a:rPr>
              <a:t> </a:t>
            </a:r>
            <a:r>
              <a:rPr lang="en-US" sz="1500" b="1" dirty="0" err="1">
                <a:solidFill>
                  <a:srgbClr val="FF0000"/>
                </a:solidFill>
              </a:rPr>
              <a:t>Informationen</a:t>
            </a:r>
            <a:r>
              <a:rPr lang="en-US" sz="1500" b="1" dirty="0">
                <a:solidFill>
                  <a:srgbClr val="FF0000"/>
                </a:solidFill>
              </a:rPr>
              <a:t>.</a:t>
            </a:r>
          </a:p>
          <a:p>
            <a:pPr marL="285750" indent="-285750">
              <a:buFont typeface="Arial" panose="020B0604020202020204" pitchFamily="34" charset="0"/>
              <a:buChar char="•"/>
            </a:pPr>
            <a:r>
              <a:rPr lang="de-DE" sz="1500" dirty="0">
                <a:solidFill>
                  <a:prstClr val="black"/>
                </a:solidFill>
                <a:cs typeface="Arial" pitchFamily="34" charset="0"/>
              </a:rPr>
              <a:t>Installationsverfahren (Vorführungen):</a:t>
            </a:r>
          </a:p>
          <a:p>
            <a:pPr marL="285750" indent="-285750">
              <a:buFont typeface="Arial" panose="020B0604020202020204" pitchFamily="34" charset="0"/>
              <a:buChar char="•"/>
            </a:pPr>
            <a:r>
              <a:rPr lang="de-DE" sz="1500" dirty="0">
                <a:solidFill>
                  <a:prstClr val="black"/>
                </a:solidFill>
                <a:cs typeface="Arial" pitchFamily="34" charset="0"/>
              </a:rPr>
              <a:t>Montage des Rahmens.</a:t>
            </a:r>
          </a:p>
          <a:p>
            <a:pPr marL="285750" indent="-285750">
              <a:buFont typeface="Arial" panose="020B0604020202020204" pitchFamily="34" charset="0"/>
              <a:buChar char="•"/>
            </a:pPr>
            <a:r>
              <a:rPr lang="de-DE" sz="1500" dirty="0">
                <a:solidFill>
                  <a:prstClr val="black"/>
                </a:solidFill>
                <a:cs typeface="Arial" pitchFamily="34" charset="0"/>
              </a:rPr>
              <a:t>Einbau des Tanks.</a:t>
            </a:r>
          </a:p>
          <a:p>
            <a:pPr marL="285750" indent="-285750">
              <a:buFont typeface="Arial" panose="020B0604020202020204" pitchFamily="34" charset="0"/>
              <a:buChar char="•"/>
            </a:pPr>
            <a:r>
              <a:rPr lang="de-DE" sz="1500" dirty="0">
                <a:solidFill>
                  <a:prstClr val="black"/>
                </a:solidFill>
                <a:cs typeface="Arial" pitchFamily="34" charset="0"/>
              </a:rPr>
              <a:t>Einbau des Sammeltanks.</a:t>
            </a:r>
          </a:p>
          <a:p>
            <a:pPr marL="285750" indent="-285750">
              <a:buFont typeface="Arial" panose="020B0604020202020204" pitchFamily="34" charset="0"/>
              <a:buChar char="•"/>
            </a:pPr>
            <a:r>
              <a:rPr lang="de-DE" sz="1500" dirty="0">
                <a:solidFill>
                  <a:prstClr val="black"/>
                </a:solidFill>
                <a:cs typeface="Arial" pitchFamily="34" charset="0"/>
              </a:rPr>
              <a:t>All diese Arbeiten sollten besser am endgültigen Standort der Anlage durchgeführt werden.</a:t>
            </a:r>
          </a:p>
          <a:p>
            <a:pPr marL="285750" indent="-285750">
              <a:buFont typeface="Arial" panose="020B0604020202020204" pitchFamily="34" charset="0"/>
              <a:buChar char="•"/>
            </a:pPr>
            <a:r>
              <a:rPr lang="de-DE" sz="1500" dirty="0">
                <a:solidFill>
                  <a:prstClr val="black"/>
                </a:solidFill>
                <a:cs typeface="Arial" pitchFamily="34" charset="0"/>
              </a:rPr>
              <a:t>Die Komponenten sind relativ leicht. Es werden keine Hebewerkzeuge benötigt.</a:t>
            </a:r>
          </a:p>
        </p:txBody>
      </p:sp>
    </p:spTree>
    <p:extLst>
      <p:ext uri="{BB962C8B-B14F-4D97-AF65-F5344CB8AC3E}">
        <p14:creationId xmlns:p14="http://schemas.microsoft.com/office/powerpoint/2010/main" val="604366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48C3D-E9DC-4F23-8B7F-6B9E888EC709}"/>
              </a:ext>
            </a:extLst>
          </p:cNvPr>
          <p:cNvSpPr>
            <a:spLocks noGrp="1"/>
          </p:cNvSpPr>
          <p:nvPr>
            <p:ph type="title"/>
          </p:nvPr>
        </p:nvSpPr>
        <p:spPr/>
        <p:txBody>
          <a:bodyPr/>
          <a:lstStyle/>
          <a:p>
            <a:r>
              <a:rPr lang="en-US" b="1" dirty="0">
                <a:solidFill>
                  <a:prstClr val="black"/>
                </a:solidFill>
                <a:cs typeface="Arial" pitchFamily="34" charset="0"/>
              </a:rPr>
              <a:t>3. </a:t>
            </a:r>
            <a:r>
              <a:rPr lang="en-US" b="1" dirty="0" err="1">
                <a:solidFill>
                  <a:prstClr val="black"/>
                </a:solidFill>
                <a:cs typeface="Arial" pitchFamily="34" charset="0"/>
              </a:rPr>
              <a:t>Installationsprozess</a:t>
            </a:r>
            <a:r>
              <a:rPr lang="en-US" b="1" dirty="0">
                <a:solidFill>
                  <a:prstClr val="black"/>
                </a:solidFill>
                <a:cs typeface="Arial" pitchFamily="34" charset="0"/>
              </a:rPr>
              <a:t> von Thermosiphon-SWH-</a:t>
            </a:r>
            <a:r>
              <a:rPr lang="en-US" b="1" dirty="0" err="1">
                <a:solidFill>
                  <a:prstClr val="black"/>
                </a:solidFill>
                <a:cs typeface="Arial" pitchFamily="34" charset="0"/>
              </a:rPr>
              <a:t>Systemen</a:t>
            </a:r>
            <a:endParaRPr lang="en-US" dirty="0"/>
          </a:p>
        </p:txBody>
      </p:sp>
      <p:sp>
        <p:nvSpPr>
          <p:cNvPr id="6" name="Rectangle 5">
            <a:extLst>
              <a:ext uri="{FF2B5EF4-FFF2-40B4-BE49-F238E27FC236}">
                <a16:creationId xmlns:a16="http://schemas.microsoft.com/office/drawing/2014/main" id="{60617FD4-8CD2-487A-A68B-944567FF3700}"/>
              </a:ext>
            </a:extLst>
          </p:cNvPr>
          <p:cNvSpPr/>
          <p:nvPr/>
        </p:nvSpPr>
        <p:spPr>
          <a:xfrm>
            <a:off x="432916" y="1557000"/>
            <a:ext cx="3563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latin typeface="+mj-lt"/>
                <a:cs typeface="Arial" pitchFamily="34" charset="0"/>
              </a:rPr>
              <a:t>Installationsprozess</a:t>
            </a:r>
            <a:r>
              <a:rPr lang="en-US" b="1" dirty="0">
                <a:solidFill>
                  <a:prstClr val="black"/>
                </a:solidFill>
                <a:latin typeface="+mj-lt"/>
                <a:cs typeface="Arial" pitchFamily="34" charset="0"/>
              </a:rPr>
              <a:t>. </a:t>
            </a:r>
            <a:r>
              <a:rPr lang="en-US" b="1" dirty="0" err="1">
                <a:solidFill>
                  <a:prstClr val="black"/>
                </a:solidFill>
                <a:latin typeface="+mj-lt"/>
                <a:cs typeface="Arial" pitchFamily="34" charset="0"/>
              </a:rPr>
              <a:t>Beispiel</a:t>
            </a:r>
            <a:r>
              <a:rPr lang="en-US" b="1" dirty="0">
                <a:solidFill>
                  <a:prstClr val="black"/>
                </a:solidFill>
                <a:latin typeface="+mj-lt"/>
                <a:cs typeface="Arial" pitchFamily="34" charset="0"/>
              </a:rPr>
              <a:t>.</a:t>
            </a:r>
          </a:p>
        </p:txBody>
      </p:sp>
      <p:sp>
        <p:nvSpPr>
          <p:cNvPr id="8" name="TextBox 7">
            <a:extLst>
              <a:ext uri="{FF2B5EF4-FFF2-40B4-BE49-F238E27FC236}">
                <a16:creationId xmlns:a16="http://schemas.microsoft.com/office/drawing/2014/main" id="{2F93315D-5762-4780-89CD-55F2B9B5C7EB}"/>
              </a:ext>
            </a:extLst>
          </p:cNvPr>
          <p:cNvSpPr txBox="1"/>
          <p:nvPr/>
        </p:nvSpPr>
        <p:spPr>
          <a:xfrm>
            <a:off x="5899664" y="3374678"/>
            <a:ext cx="2952000" cy="286232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lvl="0" indent="-285750">
              <a:buFont typeface="Arial" panose="020B0604020202020204" pitchFamily="34" charset="0"/>
              <a:buChar char="•"/>
            </a:pPr>
            <a:r>
              <a:rPr lang="de-DE" sz="1500" dirty="0">
                <a:solidFill>
                  <a:prstClr val="black"/>
                </a:solidFill>
                <a:cs typeface="Arial" pitchFamily="34" charset="0"/>
                <a:sym typeface="Symbol" panose="05050102010706020507" pitchFamily="18" charset="2"/>
              </a:rPr>
              <a:t>Direkt durchströmte Vakuumrohre sind effizient, aber sie bieten eine "Nassverbindung". Wenn ein Schlauch bricht, könnte sich der Wassertank entleeren. </a:t>
            </a:r>
          </a:p>
          <a:p>
            <a:pPr marL="285750" lvl="0" indent="-285750">
              <a:buFont typeface="Arial" panose="020B0604020202020204" pitchFamily="34" charset="0"/>
              <a:buChar char="•"/>
            </a:pPr>
            <a:r>
              <a:rPr lang="de-DE" sz="1500" dirty="0">
                <a:solidFill>
                  <a:prstClr val="black"/>
                </a:solidFill>
                <a:cs typeface="Arial" pitchFamily="34" charset="0"/>
                <a:sym typeface="Symbol" panose="05050102010706020507" pitchFamily="18" charset="2"/>
              </a:rPr>
              <a:t>Der Hersteller erklärt, wie in diesem Fall vorzugehen ist, neben anderen nützlichen Informationen, die sich auf die Manipulation der Schläuche beziehen.</a:t>
            </a:r>
          </a:p>
        </p:txBody>
      </p:sp>
      <p:pic>
        <p:nvPicPr>
          <p:cNvPr id="13" name="Picture 12">
            <a:extLst>
              <a:ext uri="{FF2B5EF4-FFF2-40B4-BE49-F238E27FC236}">
                <a16:creationId xmlns:a16="http://schemas.microsoft.com/office/drawing/2014/main" id="{FEDE0BE1-60DC-450D-B85E-55A5D4DE3561}"/>
              </a:ext>
            </a:extLst>
          </p:cNvPr>
          <p:cNvPicPr>
            <a:picLocks noChangeAspect="1"/>
          </p:cNvPicPr>
          <p:nvPr/>
        </p:nvPicPr>
        <p:blipFill>
          <a:blip r:embed="rId2"/>
          <a:stretch>
            <a:fillRect/>
          </a:stretch>
        </p:blipFill>
        <p:spPr>
          <a:xfrm>
            <a:off x="604697" y="1963656"/>
            <a:ext cx="3895303" cy="4350895"/>
          </a:xfrm>
          <a:prstGeom prst="rect">
            <a:avLst/>
          </a:prstGeom>
          <a:ln>
            <a:solidFill>
              <a:schemeClr val="tx1"/>
            </a:solidFill>
          </a:ln>
        </p:spPr>
      </p:pic>
      <p:sp>
        <p:nvSpPr>
          <p:cNvPr id="16" name="Rectangle 15">
            <a:extLst>
              <a:ext uri="{FF2B5EF4-FFF2-40B4-BE49-F238E27FC236}">
                <a16:creationId xmlns:a16="http://schemas.microsoft.com/office/drawing/2014/main" id="{024063D0-BD91-4C64-81BE-C0C1CCBDE49C}"/>
              </a:ext>
            </a:extLst>
          </p:cNvPr>
          <p:cNvSpPr/>
          <p:nvPr/>
        </p:nvSpPr>
        <p:spPr>
          <a:xfrm>
            <a:off x="4511381" y="1943107"/>
            <a:ext cx="4572000" cy="784830"/>
          </a:xfrm>
          <a:prstGeom prst="rect">
            <a:avLst/>
          </a:prstGeom>
        </p:spPr>
        <p:txBody>
          <a:bodyPr>
            <a:spAutoFit/>
          </a:bodyPr>
          <a:lstStyle/>
          <a:p>
            <a:r>
              <a:rPr lang="en-US" sz="1500" b="1" dirty="0" err="1">
                <a:solidFill>
                  <a:srgbClr val="FF0000"/>
                </a:solidFill>
              </a:rPr>
              <a:t>Auszüge</a:t>
            </a:r>
            <a:r>
              <a:rPr lang="en-US" sz="1500" b="1" dirty="0">
                <a:solidFill>
                  <a:srgbClr val="FF0000"/>
                </a:solidFill>
              </a:rPr>
              <a:t> </a:t>
            </a:r>
            <a:r>
              <a:rPr lang="en-US" sz="1500" b="1" dirty="0" err="1">
                <a:solidFill>
                  <a:srgbClr val="FF0000"/>
                </a:solidFill>
              </a:rPr>
              <a:t>aus</a:t>
            </a:r>
            <a:r>
              <a:rPr lang="en-US" sz="1500" b="1" dirty="0">
                <a:solidFill>
                  <a:srgbClr val="FF0000"/>
                </a:solidFill>
              </a:rPr>
              <a:t> </a:t>
            </a:r>
            <a:r>
              <a:rPr lang="en-US" sz="1500" b="1" dirty="0" err="1">
                <a:solidFill>
                  <a:srgbClr val="FF0000"/>
                </a:solidFill>
              </a:rPr>
              <a:t>technischen</a:t>
            </a:r>
            <a:r>
              <a:rPr lang="en-US" sz="1500" b="1" dirty="0">
                <a:solidFill>
                  <a:srgbClr val="FF0000"/>
                </a:solidFill>
              </a:rPr>
              <a:t> </a:t>
            </a:r>
            <a:r>
              <a:rPr lang="en-US" sz="1500" b="1" dirty="0" err="1">
                <a:solidFill>
                  <a:srgbClr val="FF0000"/>
                </a:solidFill>
              </a:rPr>
              <a:t>Informationen</a:t>
            </a:r>
            <a:r>
              <a:rPr lang="en-US" sz="1500" b="1" dirty="0">
                <a:solidFill>
                  <a:srgbClr val="FF0000"/>
                </a:solidFill>
              </a:rPr>
              <a:t>.</a:t>
            </a:r>
          </a:p>
          <a:p>
            <a:pPr marL="285750" indent="-285750">
              <a:buFont typeface="Arial" panose="020B0604020202020204" pitchFamily="34" charset="0"/>
              <a:buChar char="•"/>
            </a:pPr>
            <a:r>
              <a:rPr lang="en-US" sz="1500" dirty="0" err="1">
                <a:solidFill>
                  <a:prstClr val="black"/>
                </a:solidFill>
                <a:cs typeface="Arial" pitchFamily="34" charset="0"/>
              </a:rPr>
              <a:t>Installationsverfahren</a:t>
            </a:r>
            <a:r>
              <a:rPr lang="en-US" sz="1500" dirty="0">
                <a:solidFill>
                  <a:prstClr val="black"/>
                </a:solidFill>
                <a:cs typeface="Arial" pitchFamily="34" charset="0"/>
              </a:rPr>
              <a:t> (</a:t>
            </a:r>
            <a:r>
              <a:rPr lang="en-US" sz="1500" dirty="0" err="1">
                <a:solidFill>
                  <a:prstClr val="black"/>
                </a:solidFill>
                <a:cs typeface="Arial" pitchFamily="34" charset="0"/>
              </a:rPr>
              <a:t>Vorführungen</a:t>
            </a:r>
            <a:r>
              <a:rPr lang="en-US" sz="1500" dirty="0">
                <a:solidFill>
                  <a:prstClr val="black"/>
                </a:solidFill>
                <a:cs typeface="Arial" pitchFamily="34" charset="0"/>
              </a:rPr>
              <a:t>):</a:t>
            </a:r>
          </a:p>
          <a:p>
            <a:pPr marL="628650" lvl="1" indent="-285750">
              <a:buFont typeface="Calibri" panose="020F0502020204030204" pitchFamily="34" charset="0"/>
              <a:buChar char="‒"/>
            </a:pPr>
            <a:r>
              <a:rPr lang="en-US" sz="1500" dirty="0">
                <a:solidFill>
                  <a:prstClr val="black"/>
                </a:solidFill>
                <a:cs typeface="Arial" pitchFamily="34" charset="0"/>
              </a:rPr>
              <a:t>Installation der </a:t>
            </a:r>
            <a:r>
              <a:rPr lang="en-US" sz="1500" dirty="0" err="1">
                <a:solidFill>
                  <a:prstClr val="black"/>
                </a:solidFill>
                <a:cs typeface="Arial" pitchFamily="34" charset="0"/>
              </a:rPr>
              <a:t>Rohre</a:t>
            </a:r>
            <a:r>
              <a:rPr lang="en-US" sz="1500" dirty="0">
                <a:solidFill>
                  <a:prstClr val="black"/>
                </a:solidFill>
                <a:cs typeface="Arial" pitchFamily="34" charset="0"/>
              </a:rPr>
              <a:t>.</a:t>
            </a:r>
          </a:p>
        </p:txBody>
      </p:sp>
      <p:sp>
        <p:nvSpPr>
          <p:cNvPr id="18" name="Rectangle 17">
            <a:extLst>
              <a:ext uri="{FF2B5EF4-FFF2-40B4-BE49-F238E27FC236}">
                <a16:creationId xmlns:a16="http://schemas.microsoft.com/office/drawing/2014/main" id="{3FDAEC87-AF1C-42F0-AF1E-AA001A855A70}"/>
              </a:ext>
            </a:extLst>
          </p:cNvPr>
          <p:cNvSpPr/>
          <p:nvPr/>
        </p:nvSpPr>
        <p:spPr>
          <a:xfrm>
            <a:off x="4511381" y="2637000"/>
            <a:ext cx="4340283" cy="784830"/>
          </a:xfrm>
          <a:prstGeom prst="rect">
            <a:avLst/>
          </a:prstGeom>
        </p:spPr>
        <p:txBody>
          <a:bodyPr wrap="square">
            <a:spAutoFit/>
          </a:bodyPr>
          <a:lstStyle/>
          <a:p>
            <a:pPr marL="285750" indent="-285750">
              <a:buFont typeface="Arial" panose="020B0604020202020204" pitchFamily="34" charset="0"/>
              <a:buChar char="•"/>
            </a:pPr>
            <a:r>
              <a:rPr lang="de-DE" sz="1500" dirty="0">
                <a:solidFill>
                  <a:prstClr val="black"/>
                </a:solidFill>
                <a:cs typeface="Arial" pitchFamily="34" charset="0"/>
              </a:rPr>
              <a:t>Das System umfasst 18 Vakuumröhren (direkter Durchfluss, U-Rohr) aus Borosilikatglas (Dicke 2mm), </a:t>
            </a:r>
            <a:r>
              <a:rPr lang="en-US" sz="1500" dirty="0">
                <a:solidFill>
                  <a:prstClr val="black"/>
                </a:solidFill>
                <a:cs typeface="Arial" pitchFamily="34" charset="0"/>
                <a:sym typeface="Symbol" panose="05050102010706020507" pitchFamily="18" charset="2"/>
              </a:rPr>
              <a:t> </a:t>
            </a:r>
            <a:r>
              <a:rPr lang="de-DE" sz="1500" dirty="0">
                <a:solidFill>
                  <a:prstClr val="black"/>
                </a:solidFill>
                <a:cs typeface="Arial" pitchFamily="34" charset="0"/>
              </a:rPr>
              <a:t>47mm und 1500 mm lang.</a:t>
            </a:r>
            <a:endParaRPr lang="en-US" sz="1500" dirty="0"/>
          </a:p>
        </p:txBody>
      </p:sp>
      <p:grpSp>
        <p:nvGrpSpPr>
          <p:cNvPr id="20" name="Group 19">
            <a:extLst>
              <a:ext uri="{FF2B5EF4-FFF2-40B4-BE49-F238E27FC236}">
                <a16:creationId xmlns:a16="http://schemas.microsoft.com/office/drawing/2014/main" id="{1E465808-2AA2-47FA-97DF-52E5408C1192}"/>
              </a:ext>
            </a:extLst>
          </p:cNvPr>
          <p:cNvGrpSpPr/>
          <p:nvPr/>
        </p:nvGrpSpPr>
        <p:grpSpPr>
          <a:xfrm>
            <a:off x="4116078" y="4521236"/>
            <a:ext cx="1912356" cy="1800000"/>
            <a:chOff x="4116078" y="4521236"/>
            <a:chExt cx="1912356" cy="1800000"/>
          </a:xfrm>
        </p:grpSpPr>
        <p:sp>
          <p:nvSpPr>
            <p:cNvPr id="15" name="Arrow: Left 14">
              <a:extLst>
                <a:ext uri="{FF2B5EF4-FFF2-40B4-BE49-F238E27FC236}">
                  <a16:creationId xmlns:a16="http://schemas.microsoft.com/office/drawing/2014/main" id="{27F36A8A-1FBB-409D-98D8-D5FE3E846486}"/>
                </a:ext>
              </a:extLst>
            </p:cNvPr>
            <p:cNvSpPr/>
            <p:nvPr/>
          </p:nvSpPr>
          <p:spPr>
            <a:xfrm>
              <a:off x="4116078" y="5175423"/>
              <a:ext cx="247225" cy="21600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106DB78D-84A2-4B80-8CE2-A7EECF4CD18C}"/>
                </a:ext>
              </a:extLst>
            </p:cNvPr>
            <p:cNvPicPr>
              <a:picLocks noChangeAspect="1"/>
            </p:cNvPicPr>
            <p:nvPr/>
          </p:nvPicPr>
          <p:blipFill>
            <a:blip r:embed="rId3"/>
            <a:stretch>
              <a:fillRect/>
            </a:stretch>
          </p:blipFill>
          <p:spPr>
            <a:xfrm>
              <a:off x="4422960" y="4521236"/>
              <a:ext cx="1311935" cy="1800000"/>
            </a:xfrm>
            <a:prstGeom prst="rect">
              <a:avLst/>
            </a:prstGeom>
            <a:ln>
              <a:solidFill>
                <a:schemeClr val="tx1"/>
              </a:solidFill>
            </a:ln>
          </p:spPr>
        </p:pic>
        <p:sp>
          <p:nvSpPr>
            <p:cNvPr id="12" name="TextBox 11">
              <a:extLst>
                <a:ext uri="{FF2B5EF4-FFF2-40B4-BE49-F238E27FC236}">
                  <a16:creationId xmlns:a16="http://schemas.microsoft.com/office/drawing/2014/main" id="{0F8A6716-FBB7-43D7-90D3-3A089FA9E74C}"/>
                </a:ext>
              </a:extLst>
            </p:cNvPr>
            <p:cNvSpPr txBox="1"/>
            <p:nvPr/>
          </p:nvSpPr>
          <p:spPr>
            <a:xfrm rot="16200000">
              <a:off x="5052047" y="5191221"/>
              <a:ext cx="1368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a:solidFill>
                    <a:srgbClr val="FF0000"/>
                  </a:solidFill>
                </a:rPr>
                <a:t>Installations-</a:t>
              </a:r>
              <a:r>
                <a:rPr lang="en-US" sz="1600" b="1" dirty="0" err="1">
                  <a:solidFill>
                    <a:srgbClr val="FF0000"/>
                  </a:solidFill>
                </a:rPr>
                <a:t>anleitung</a:t>
              </a:r>
              <a:endParaRPr lang="en-US" sz="1600" b="1" dirty="0">
                <a:solidFill>
                  <a:srgbClr val="FF0000"/>
                </a:solidFill>
              </a:endParaRPr>
            </a:p>
          </p:txBody>
        </p:sp>
      </p:grpSp>
    </p:spTree>
    <p:extLst>
      <p:ext uri="{BB962C8B-B14F-4D97-AF65-F5344CB8AC3E}">
        <p14:creationId xmlns:p14="http://schemas.microsoft.com/office/powerpoint/2010/main" val="14667094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B2DDE-485B-4B7F-9603-220EADF5FE88}"/>
              </a:ext>
            </a:extLst>
          </p:cNvPr>
          <p:cNvSpPr>
            <a:spLocks noGrp="1"/>
          </p:cNvSpPr>
          <p:nvPr>
            <p:ph type="title"/>
          </p:nvPr>
        </p:nvSpPr>
        <p:spPr/>
        <p:txBody>
          <a:bodyPr/>
          <a:lstStyle/>
          <a:p>
            <a:r>
              <a:rPr lang="en-US" b="1" dirty="0">
                <a:solidFill>
                  <a:prstClr val="black"/>
                </a:solidFill>
                <a:cs typeface="Arial" pitchFamily="34" charset="0"/>
              </a:rPr>
              <a:t>3. </a:t>
            </a:r>
            <a:r>
              <a:rPr lang="en-US" b="1" dirty="0" err="1">
                <a:solidFill>
                  <a:prstClr val="black"/>
                </a:solidFill>
                <a:cs typeface="Arial" pitchFamily="34" charset="0"/>
              </a:rPr>
              <a:t>Installationsprozess</a:t>
            </a:r>
            <a:r>
              <a:rPr lang="en-US" b="1" dirty="0">
                <a:solidFill>
                  <a:prstClr val="black"/>
                </a:solidFill>
                <a:cs typeface="Arial" pitchFamily="34" charset="0"/>
              </a:rPr>
              <a:t> von Thermosiphon-SWH-</a:t>
            </a:r>
            <a:r>
              <a:rPr lang="en-US" b="1" dirty="0" err="1">
                <a:solidFill>
                  <a:prstClr val="black"/>
                </a:solidFill>
                <a:cs typeface="Arial" pitchFamily="34" charset="0"/>
              </a:rPr>
              <a:t>Systemen</a:t>
            </a:r>
            <a:endParaRPr lang="en-US" dirty="0"/>
          </a:p>
        </p:txBody>
      </p:sp>
      <p:sp>
        <p:nvSpPr>
          <p:cNvPr id="4" name="Rectangle 3">
            <a:extLst>
              <a:ext uri="{FF2B5EF4-FFF2-40B4-BE49-F238E27FC236}">
                <a16:creationId xmlns:a16="http://schemas.microsoft.com/office/drawing/2014/main" id="{A8AC99A2-B7AD-4F8C-9457-20ABCF6F68C1}"/>
              </a:ext>
            </a:extLst>
          </p:cNvPr>
          <p:cNvSpPr/>
          <p:nvPr/>
        </p:nvSpPr>
        <p:spPr>
          <a:xfrm>
            <a:off x="432916" y="1557000"/>
            <a:ext cx="3563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latin typeface="+mj-lt"/>
                <a:cs typeface="Arial" pitchFamily="34" charset="0"/>
              </a:rPr>
              <a:t>Installationsprozess</a:t>
            </a:r>
            <a:r>
              <a:rPr lang="en-US" b="1" dirty="0">
                <a:solidFill>
                  <a:prstClr val="black"/>
                </a:solidFill>
                <a:latin typeface="+mj-lt"/>
                <a:cs typeface="Arial" pitchFamily="34" charset="0"/>
              </a:rPr>
              <a:t>. </a:t>
            </a:r>
            <a:r>
              <a:rPr lang="en-US" b="1" dirty="0" err="1">
                <a:solidFill>
                  <a:prstClr val="black"/>
                </a:solidFill>
                <a:latin typeface="+mj-lt"/>
                <a:cs typeface="Arial" pitchFamily="34" charset="0"/>
              </a:rPr>
              <a:t>Beispiel</a:t>
            </a:r>
            <a:r>
              <a:rPr lang="en-US" b="1" dirty="0">
                <a:solidFill>
                  <a:prstClr val="black"/>
                </a:solidFill>
                <a:latin typeface="+mj-lt"/>
                <a:cs typeface="Arial" pitchFamily="34" charset="0"/>
              </a:rPr>
              <a:t>.</a:t>
            </a:r>
          </a:p>
        </p:txBody>
      </p:sp>
      <p:pic>
        <p:nvPicPr>
          <p:cNvPr id="9" name="Picture 8">
            <a:extLst>
              <a:ext uri="{FF2B5EF4-FFF2-40B4-BE49-F238E27FC236}">
                <a16:creationId xmlns:a16="http://schemas.microsoft.com/office/drawing/2014/main" id="{B1748149-57AA-4EC1-8813-31C5BC1BB85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810013" y="1926332"/>
            <a:ext cx="3800720" cy="2160000"/>
          </a:xfrm>
          <a:prstGeom prst="rect">
            <a:avLst/>
          </a:prstGeom>
        </p:spPr>
      </p:pic>
      <p:pic>
        <p:nvPicPr>
          <p:cNvPr id="10" name="Picture 9">
            <a:extLst>
              <a:ext uri="{FF2B5EF4-FFF2-40B4-BE49-F238E27FC236}">
                <a16:creationId xmlns:a16="http://schemas.microsoft.com/office/drawing/2014/main" id="{1AC8C1AC-F64D-473F-A8B0-A98DF277A489}"/>
              </a:ext>
            </a:extLst>
          </p:cNvPr>
          <p:cNvPicPr>
            <a:picLocks noChangeAspect="1"/>
          </p:cNvPicPr>
          <p:nvPr/>
        </p:nvPicPr>
        <p:blipFill>
          <a:blip r:embed="rId4"/>
          <a:stretch>
            <a:fillRect/>
          </a:stretch>
        </p:blipFill>
        <p:spPr>
          <a:xfrm>
            <a:off x="810013" y="4164558"/>
            <a:ext cx="3809938" cy="2160000"/>
          </a:xfrm>
          <a:prstGeom prst="rect">
            <a:avLst/>
          </a:prstGeom>
        </p:spPr>
      </p:pic>
      <p:pic>
        <p:nvPicPr>
          <p:cNvPr id="11" name="Picture 10">
            <a:extLst>
              <a:ext uri="{FF2B5EF4-FFF2-40B4-BE49-F238E27FC236}">
                <a16:creationId xmlns:a16="http://schemas.microsoft.com/office/drawing/2014/main" id="{55A44B12-C3FA-4614-B204-117D1D354224}"/>
              </a:ext>
            </a:extLst>
          </p:cNvPr>
          <p:cNvPicPr>
            <a:picLocks noChangeAspect="1"/>
          </p:cNvPicPr>
          <p:nvPr/>
        </p:nvPicPr>
        <p:blipFill>
          <a:blip r:embed="rId5"/>
          <a:stretch>
            <a:fillRect/>
          </a:stretch>
        </p:blipFill>
        <p:spPr>
          <a:xfrm>
            <a:off x="4698395" y="1898339"/>
            <a:ext cx="3780000" cy="2677316"/>
          </a:xfrm>
          <a:prstGeom prst="rect">
            <a:avLst/>
          </a:prstGeom>
        </p:spPr>
      </p:pic>
      <p:sp>
        <p:nvSpPr>
          <p:cNvPr id="12" name="Rectangle 11">
            <a:extLst>
              <a:ext uri="{FF2B5EF4-FFF2-40B4-BE49-F238E27FC236}">
                <a16:creationId xmlns:a16="http://schemas.microsoft.com/office/drawing/2014/main" id="{A96CD9E8-7D4D-4893-AD74-EF3256C33F20}"/>
              </a:ext>
            </a:extLst>
          </p:cNvPr>
          <p:cNvSpPr/>
          <p:nvPr/>
        </p:nvSpPr>
        <p:spPr>
          <a:xfrm>
            <a:off x="4616767" y="4627757"/>
            <a:ext cx="2671430" cy="1384995"/>
          </a:xfrm>
          <a:prstGeom prst="rect">
            <a:avLst/>
          </a:prstGeom>
        </p:spPr>
        <p:txBody>
          <a:bodyPr wrap="square">
            <a:spAutoFit/>
          </a:bodyPr>
          <a:lstStyle/>
          <a:p>
            <a:r>
              <a:rPr lang="en-US" sz="1200" b="1" dirty="0" err="1">
                <a:solidFill>
                  <a:srgbClr val="FF0000"/>
                </a:solidFill>
              </a:rPr>
              <a:t>Auszüge</a:t>
            </a:r>
            <a:r>
              <a:rPr lang="en-US" sz="1200" b="1" dirty="0">
                <a:solidFill>
                  <a:srgbClr val="FF0000"/>
                </a:solidFill>
              </a:rPr>
              <a:t> </a:t>
            </a:r>
            <a:r>
              <a:rPr lang="en-US" sz="1200" b="1" dirty="0" err="1">
                <a:solidFill>
                  <a:srgbClr val="FF0000"/>
                </a:solidFill>
              </a:rPr>
              <a:t>aus</a:t>
            </a:r>
            <a:r>
              <a:rPr lang="en-US" sz="1200" b="1" dirty="0">
                <a:solidFill>
                  <a:srgbClr val="FF0000"/>
                </a:solidFill>
              </a:rPr>
              <a:t> </a:t>
            </a:r>
            <a:r>
              <a:rPr lang="en-US" sz="1200" b="1" dirty="0" err="1">
                <a:solidFill>
                  <a:srgbClr val="FF0000"/>
                </a:solidFill>
              </a:rPr>
              <a:t>technischen</a:t>
            </a:r>
            <a:r>
              <a:rPr lang="en-US" sz="1200" b="1" dirty="0">
                <a:solidFill>
                  <a:srgbClr val="FF0000"/>
                </a:solidFill>
              </a:rPr>
              <a:t> </a:t>
            </a:r>
            <a:r>
              <a:rPr lang="en-US" sz="1200" b="1" dirty="0" err="1">
                <a:solidFill>
                  <a:srgbClr val="FF0000"/>
                </a:solidFill>
              </a:rPr>
              <a:t>Informationen</a:t>
            </a:r>
            <a:r>
              <a:rPr lang="en-US" sz="1200" b="1" dirty="0">
                <a:solidFill>
                  <a:srgbClr val="FF0000"/>
                </a:solidFill>
              </a:rPr>
              <a:t>.</a:t>
            </a:r>
          </a:p>
          <a:p>
            <a:pPr marL="285750" indent="-285750">
              <a:buFont typeface="Arial" panose="020B0604020202020204" pitchFamily="34" charset="0"/>
              <a:buChar char="•"/>
            </a:pPr>
            <a:r>
              <a:rPr lang="en-US" sz="1200" dirty="0">
                <a:solidFill>
                  <a:prstClr val="black"/>
                </a:solidFill>
                <a:cs typeface="Arial" pitchFamily="34" charset="0"/>
              </a:rPr>
              <a:t>Anschluss an die </a:t>
            </a:r>
            <a:r>
              <a:rPr lang="en-US" sz="1200" dirty="0" err="1">
                <a:solidFill>
                  <a:prstClr val="black"/>
                </a:solidFill>
                <a:cs typeface="Arial" pitchFamily="34" charset="0"/>
              </a:rPr>
              <a:t>Rohrleitung</a:t>
            </a:r>
            <a:r>
              <a:rPr lang="en-US" sz="1200" dirty="0">
                <a:solidFill>
                  <a:prstClr val="black"/>
                </a:solidFill>
                <a:cs typeface="Arial" pitchFamily="34" charset="0"/>
              </a:rPr>
              <a:t>: </a:t>
            </a:r>
          </a:p>
          <a:p>
            <a:pPr marL="628650" lvl="1" indent="-285750">
              <a:buFont typeface="Calibri" panose="020F0502020204030204" pitchFamily="34" charset="0"/>
              <a:buChar char="‒"/>
            </a:pPr>
            <a:r>
              <a:rPr lang="en-US" sz="1200" dirty="0" err="1">
                <a:solidFill>
                  <a:prstClr val="black"/>
                </a:solidFill>
                <a:cs typeface="Arial" pitchFamily="34" charset="0"/>
              </a:rPr>
              <a:t>Einbaumöglichkeiten</a:t>
            </a:r>
            <a:r>
              <a:rPr lang="en-US" sz="1200" dirty="0">
                <a:solidFill>
                  <a:prstClr val="black"/>
                </a:solidFill>
                <a:cs typeface="Arial" pitchFamily="34" charset="0"/>
              </a:rPr>
              <a:t>.</a:t>
            </a:r>
          </a:p>
          <a:p>
            <a:pPr indent="-114300"/>
            <a:r>
              <a:rPr lang="de-DE" sz="1200" dirty="0">
                <a:solidFill>
                  <a:prstClr val="black"/>
                </a:solidFill>
                <a:cs typeface="Arial" pitchFamily="34" charset="0"/>
              </a:rPr>
              <a:t>A. Wasserversorgung unter Druck.</a:t>
            </a:r>
          </a:p>
          <a:p>
            <a:pPr indent="-114300"/>
            <a:r>
              <a:rPr lang="de-DE" sz="1200" dirty="0">
                <a:solidFill>
                  <a:prstClr val="black"/>
                </a:solidFill>
                <a:cs typeface="Arial" pitchFamily="34" charset="0"/>
              </a:rPr>
              <a:t>B. Versorgung mit gepumptem Wasser.</a:t>
            </a:r>
          </a:p>
          <a:p>
            <a:pPr indent="-114300"/>
            <a:r>
              <a:rPr lang="de-DE" sz="1200" dirty="0">
                <a:solidFill>
                  <a:prstClr val="black"/>
                </a:solidFill>
                <a:cs typeface="Arial" pitchFamily="34" charset="0"/>
              </a:rPr>
              <a:t>C. Versorgung aus dem Hochbehälter.</a:t>
            </a:r>
          </a:p>
        </p:txBody>
      </p:sp>
      <p:grpSp>
        <p:nvGrpSpPr>
          <p:cNvPr id="14" name="Group 13">
            <a:extLst>
              <a:ext uri="{FF2B5EF4-FFF2-40B4-BE49-F238E27FC236}">
                <a16:creationId xmlns:a16="http://schemas.microsoft.com/office/drawing/2014/main" id="{85DFAE9E-A1C2-4104-8DB4-B7DEFDD2C626}"/>
              </a:ext>
            </a:extLst>
          </p:cNvPr>
          <p:cNvGrpSpPr/>
          <p:nvPr/>
        </p:nvGrpSpPr>
        <p:grpSpPr>
          <a:xfrm>
            <a:off x="7059634" y="4189774"/>
            <a:ext cx="1811476" cy="2087469"/>
            <a:chOff x="7059634" y="4189774"/>
            <a:chExt cx="1811476" cy="2087469"/>
          </a:xfrm>
        </p:grpSpPr>
        <p:sp>
          <p:nvSpPr>
            <p:cNvPr id="6" name="Arrow: Left 5">
              <a:extLst>
                <a:ext uri="{FF2B5EF4-FFF2-40B4-BE49-F238E27FC236}">
                  <a16:creationId xmlns:a16="http://schemas.microsoft.com/office/drawing/2014/main" id="{D494A9E8-757C-4140-BC45-12F53ADF5A0D}"/>
                </a:ext>
              </a:extLst>
            </p:cNvPr>
            <p:cNvSpPr/>
            <p:nvPr/>
          </p:nvSpPr>
          <p:spPr>
            <a:xfrm rot="5400000">
              <a:off x="8083712" y="4205387"/>
              <a:ext cx="247225" cy="21600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1539607-07B9-4DC3-A89C-CCEB76817826}"/>
                </a:ext>
              </a:extLst>
            </p:cNvPr>
            <p:cNvPicPr>
              <a:picLocks noChangeAspect="1"/>
            </p:cNvPicPr>
            <p:nvPr/>
          </p:nvPicPr>
          <p:blipFill>
            <a:blip r:embed="rId6"/>
            <a:stretch>
              <a:fillRect/>
            </a:stretch>
          </p:blipFill>
          <p:spPr>
            <a:xfrm>
              <a:off x="7265636" y="4477243"/>
              <a:ext cx="1311935" cy="1800000"/>
            </a:xfrm>
            <a:prstGeom prst="rect">
              <a:avLst/>
            </a:prstGeom>
            <a:ln>
              <a:solidFill>
                <a:schemeClr val="tx1"/>
              </a:solidFill>
            </a:ln>
          </p:spPr>
        </p:pic>
        <p:sp>
          <p:nvSpPr>
            <p:cNvPr id="8" name="TextBox 7">
              <a:extLst>
                <a:ext uri="{FF2B5EF4-FFF2-40B4-BE49-F238E27FC236}">
                  <a16:creationId xmlns:a16="http://schemas.microsoft.com/office/drawing/2014/main" id="{F63BE461-387A-44B5-BBCF-58A98E87C34D}"/>
                </a:ext>
              </a:extLst>
            </p:cNvPr>
            <p:cNvSpPr txBox="1"/>
            <p:nvPr/>
          </p:nvSpPr>
          <p:spPr>
            <a:xfrm rot="16200000">
              <a:off x="7894723" y="5147228"/>
              <a:ext cx="1368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a:solidFill>
                    <a:srgbClr val="FF0000"/>
                  </a:solidFill>
                </a:rPr>
                <a:t>Installations-</a:t>
              </a:r>
              <a:r>
                <a:rPr lang="en-US" sz="1600" b="1" dirty="0" err="1">
                  <a:solidFill>
                    <a:srgbClr val="FF0000"/>
                  </a:solidFill>
                </a:rPr>
                <a:t>anleitung</a:t>
              </a:r>
              <a:endParaRPr lang="en-US" sz="1600" b="1" dirty="0">
                <a:solidFill>
                  <a:srgbClr val="FF0000"/>
                </a:solidFill>
              </a:endParaRPr>
            </a:p>
          </p:txBody>
        </p:sp>
        <p:sp>
          <p:nvSpPr>
            <p:cNvPr id="13" name="Arrow: Left 12">
              <a:extLst>
                <a:ext uri="{FF2B5EF4-FFF2-40B4-BE49-F238E27FC236}">
                  <a16:creationId xmlns:a16="http://schemas.microsoft.com/office/drawing/2014/main" id="{AFA4D4B3-A6B9-4376-ACF6-C24699E13AB3}"/>
                </a:ext>
              </a:extLst>
            </p:cNvPr>
            <p:cNvSpPr/>
            <p:nvPr/>
          </p:nvSpPr>
          <p:spPr>
            <a:xfrm>
              <a:off x="7059634" y="4385706"/>
              <a:ext cx="247225" cy="21600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4305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B4FA6-AE16-4B30-B263-C5C1E63455AF}"/>
              </a:ext>
            </a:extLst>
          </p:cNvPr>
          <p:cNvSpPr>
            <a:spLocks noGrp="1"/>
          </p:cNvSpPr>
          <p:nvPr>
            <p:ph type="title"/>
          </p:nvPr>
        </p:nvSpPr>
        <p:spPr/>
        <p:txBody>
          <a:bodyPr/>
          <a:lstStyle/>
          <a:p>
            <a:r>
              <a:rPr lang="en-US" b="1" dirty="0">
                <a:solidFill>
                  <a:prstClr val="black"/>
                </a:solidFill>
                <a:cs typeface="Arial" pitchFamily="34" charset="0"/>
              </a:rPr>
              <a:t>3. </a:t>
            </a:r>
            <a:r>
              <a:rPr lang="en-US" b="1" dirty="0" err="1">
                <a:solidFill>
                  <a:prstClr val="black"/>
                </a:solidFill>
                <a:cs typeface="Arial" pitchFamily="34" charset="0"/>
              </a:rPr>
              <a:t>Installationsprozess</a:t>
            </a:r>
            <a:r>
              <a:rPr lang="en-US" b="1" dirty="0">
                <a:solidFill>
                  <a:prstClr val="black"/>
                </a:solidFill>
                <a:cs typeface="Arial" pitchFamily="34" charset="0"/>
              </a:rPr>
              <a:t> von Thermosiphon-SWH-</a:t>
            </a:r>
            <a:r>
              <a:rPr lang="en-US" b="1" dirty="0" err="1">
                <a:solidFill>
                  <a:prstClr val="black"/>
                </a:solidFill>
                <a:cs typeface="Arial" pitchFamily="34" charset="0"/>
              </a:rPr>
              <a:t>Systemen</a:t>
            </a:r>
            <a:endParaRPr lang="en-US" dirty="0"/>
          </a:p>
        </p:txBody>
      </p:sp>
      <p:sp>
        <p:nvSpPr>
          <p:cNvPr id="4" name="Rectangle 3">
            <a:extLst>
              <a:ext uri="{FF2B5EF4-FFF2-40B4-BE49-F238E27FC236}">
                <a16:creationId xmlns:a16="http://schemas.microsoft.com/office/drawing/2014/main" id="{235D748E-6D9B-421E-A969-7C9B418A1E25}"/>
              </a:ext>
            </a:extLst>
          </p:cNvPr>
          <p:cNvSpPr/>
          <p:nvPr/>
        </p:nvSpPr>
        <p:spPr>
          <a:xfrm>
            <a:off x="432916" y="1557000"/>
            <a:ext cx="3563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latin typeface="+mj-lt"/>
                <a:cs typeface="Arial" pitchFamily="34" charset="0"/>
              </a:rPr>
              <a:t>Installationsprozess</a:t>
            </a:r>
            <a:r>
              <a:rPr lang="en-US" b="1" dirty="0">
                <a:solidFill>
                  <a:prstClr val="black"/>
                </a:solidFill>
                <a:latin typeface="+mj-lt"/>
                <a:cs typeface="Arial" pitchFamily="34" charset="0"/>
              </a:rPr>
              <a:t>. </a:t>
            </a:r>
            <a:r>
              <a:rPr lang="en-US" b="1" dirty="0" err="1">
                <a:solidFill>
                  <a:prstClr val="black"/>
                </a:solidFill>
                <a:latin typeface="+mj-lt"/>
                <a:cs typeface="Arial" pitchFamily="34" charset="0"/>
              </a:rPr>
              <a:t>Beispiel</a:t>
            </a:r>
            <a:r>
              <a:rPr lang="en-US" b="1" dirty="0">
                <a:solidFill>
                  <a:prstClr val="black"/>
                </a:solidFill>
                <a:latin typeface="+mj-lt"/>
                <a:cs typeface="Arial" pitchFamily="34" charset="0"/>
              </a:rPr>
              <a:t>.</a:t>
            </a:r>
          </a:p>
        </p:txBody>
      </p:sp>
      <p:pic>
        <p:nvPicPr>
          <p:cNvPr id="11" name="Picture 10">
            <a:extLst>
              <a:ext uri="{FF2B5EF4-FFF2-40B4-BE49-F238E27FC236}">
                <a16:creationId xmlns:a16="http://schemas.microsoft.com/office/drawing/2014/main" id="{9002A91B-8DEF-4D9E-AEDD-71B533987F42}"/>
              </a:ext>
            </a:extLst>
          </p:cNvPr>
          <p:cNvPicPr>
            <a:picLocks noChangeAspect="1"/>
          </p:cNvPicPr>
          <p:nvPr/>
        </p:nvPicPr>
        <p:blipFill>
          <a:blip r:embed="rId2"/>
          <a:stretch>
            <a:fillRect/>
          </a:stretch>
        </p:blipFill>
        <p:spPr>
          <a:xfrm>
            <a:off x="5364000" y="1557000"/>
            <a:ext cx="3372046" cy="4699110"/>
          </a:xfrm>
          <a:prstGeom prst="rect">
            <a:avLst/>
          </a:prstGeom>
          <a:ln>
            <a:solidFill>
              <a:schemeClr val="tx1"/>
            </a:solidFill>
          </a:ln>
        </p:spPr>
      </p:pic>
      <p:sp>
        <p:nvSpPr>
          <p:cNvPr id="13" name="Rectangle 12">
            <a:extLst>
              <a:ext uri="{FF2B5EF4-FFF2-40B4-BE49-F238E27FC236}">
                <a16:creationId xmlns:a16="http://schemas.microsoft.com/office/drawing/2014/main" id="{BE73AB7B-5706-4B09-8F3F-ECCA7AA826F5}"/>
              </a:ext>
            </a:extLst>
          </p:cNvPr>
          <p:cNvSpPr/>
          <p:nvPr/>
        </p:nvSpPr>
        <p:spPr>
          <a:xfrm>
            <a:off x="827426" y="1912341"/>
            <a:ext cx="4536574" cy="1815882"/>
          </a:xfrm>
          <a:prstGeom prst="rect">
            <a:avLst/>
          </a:prstGeom>
        </p:spPr>
        <p:txBody>
          <a:bodyPr wrap="square">
            <a:spAutoFit/>
          </a:bodyPr>
          <a:lstStyle/>
          <a:p>
            <a:r>
              <a:rPr lang="en-US" sz="1600" b="1" dirty="0" err="1">
                <a:solidFill>
                  <a:srgbClr val="FF0000"/>
                </a:solidFill>
              </a:rPr>
              <a:t>Auszüge</a:t>
            </a:r>
            <a:r>
              <a:rPr lang="en-US" sz="1600" b="1" dirty="0">
                <a:solidFill>
                  <a:srgbClr val="FF0000"/>
                </a:solidFill>
              </a:rPr>
              <a:t> </a:t>
            </a:r>
            <a:r>
              <a:rPr lang="en-US" sz="1600" b="1" dirty="0" err="1">
                <a:solidFill>
                  <a:srgbClr val="FF0000"/>
                </a:solidFill>
              </a:rPr>
              <a:t>aus</a:t>
            </a:r>
            <a:r>
              <a:rPr lang="en-US" sz="1600" b="1" dirty="0">
                <a:solidFill>
                  <a:srgbClr val="FF0000"/>
                </a:solidFill>
              </a:rPr>
              <a:t> </a:t>
            </a:r>
            <a:r>
              <a:rPr lang="en-US" sz="1600" b="1" dirty="0" err="1">
                <a:solidFill>
                  <a:srgbClr val="FF0000"/>
                </a:solidFill>
              </a:rPr>
              <a:t>technischen</a:t>
            </a:r>
            <a:r>
              <a:rPr lang="en-US" sz="1600" b="1" dirty="0">
                <a:solidFill>
                  <a:srgbClr val="FF0000"/>
                </a:solidFill>
              </a:rPr>
              <a:t> </a:t>
            </a:r>
            <a:r>
              <a:rPr lang="en-US" sz="1600" b="1" dirty="0" err="1">
                <a:solidFill>
                  <a:srgbClr val="FF0000"/>
                </a:solidFill>
              </a:rPr>
              <a:t>Informationen</a:t>
            </a:r>
            <a:r>
              <a:rPr lang="en-US" sz="1600" b="1" dirty="0">
                <a:solidFill>
                  <a:srgbClr val="FF0000"/>
                </a:solidFill>
              </a:rPr>
              <a:t>.</a:t>
            </a:r>
          </a:p>
          <a:p>
            <a:pPr marL="285750" indent="-285750">
              <a:buFont typeface="Arial" panose="020B0604020202020204" pitchFamily="34" charset="0"/>
              <a:buChar char="•"/>
            </a:pPr>
            <a:r>
              <a:rPr lang="en-US" sz="1600" dirty="0">
                <a:solidFill>
                  <a:prstClr val="black"/>
                </a:solidFill>
                <a:cs typeface="Arial" pitchFamily="34" charset="0"/>
              </a:rPr>
              <a:t>Anschluss an die </a:t>
            </a:r>
            <a:r>
              <a:rPr lang="en-US" sz="1600" dirty="0" err="1">
                <a:solidFill>
                  <a:prstClr val="black"/>
                </a:solidFill>
                <a:cs typeface="Arial" pitchFamily="34" charset="0"/>
              </a:rPr>
              <a:t>Rohrleitung</a:t>
            </a:r>
            <a:r>
              <a:rPr lang="en-US" sz="1600" dirty="0">
                <a:solidFill>
                  <a:prstClr val="black"/>
                </a:solidFill>
                <a:cs typeface="Arial" pitchFamily="34" charset="0"/>
              </a:rPr>
              <a:t> : </a:t>
            </a:r>
          </a:p>
          <a:p>
            <a:pPr marL="628650" lvl="1" indent="-285750">
              <a:buFont typeface="Calibri" panose="020F0502020204030204" pitchFamily="34" charset="0"/>
              <a:buChar char="‒"/>
            </a:pPr>
            <a:r>
              <a:rPr lang="en-US" sz="1600" dirty="0" err="1">
                <a:solidFill>
                  <a:prstClr val="black"/>
                </a:solidFill>
                <a:cs typeface="Arial" pitchFamily="34" charset="0"/>
              </a:rPr>
              <a:t>Einbaumöglichkeiten</a:t>
            </a:r>
            <a:r>
              <a:rPr lang="en-US" sz="1600" dirty="0">
                <a:solidFill>
                  <a:prstClr val="black"/>
                </a:solidFill>
                <a:cs typeface="Arial" pitchFamily="34" charset="0"/>
              </a:rPr>
              <a:t>.</a:t>
            </a:r>
          </a:p>
          <a:p>
            <a:pPr marL="171450" indent="-285750">
              <a:buFont typeface="Arial" panose="020B0604020202020204" pitchFamily="34" charset="0"/>
              <a:buChar char="•"/>
            </a:pPr>
            <a:r>
              <a:rPr lang="de-DE" sz="1600" dirty="0">
                <a:solidFill>
                  <a:prstClr val="black"/>
                </a:solidFill>
                <a:cs typeface="Arial" pitchFamily="34" charset="0"/>
              </a:rPr>
              <a:t>Der Hydraulikkreislauf ist sehr einfach, jedoch können sich verschiedene Variablen auf den Betrieb des Systems auswirken. Der Hersteller gibt Hinweise, wie diese Faktoren zu handhaben sind</a:t>
            </a:r>
            <a:r>
              <a:rPr lang="en-US" sz="1600" dirty="0">
                <a:solidFill>
                  <a:prstClr val="black"/>
                </a:solidFill>
                <a:cs typeface="Arial" pitchFamily="34" charset="0"/>
              </a:rPr>
              <a:t>:</a:t>
            </a:r>
          </a:p>
        </p:txBody>
      </p:sp>
      <p:sp>
        <p:nvSpPr>
          <p:cNvPr id="14" name="Rectangle 13">
            <a:extLst>
              <a:ext uri="{FF2B5EF4-FFF2-40B4-BE49-F238E27FC236}">
                <a16:creationId xmlns:a16="http://schemas.microsoft.com/office/drawing/2014/main" id="{0595FC7B-C89E-4B99-80E9-CDE731EB7DE7}"/>
              </a:ext>
            </a:extLst>
          </p:cNvPr>
          <p:cNvSpPr/>
          <p:nvPr/>
        </p:nvSpPr>
        <p:spPr>
          <a:xfrm>
            <a:off x="2369622" y="3772616"/>
            <a:ext cx="3138378" cy="2400657"/>
          </a:xfrm>
          <a:prstGeom prst="rect">
            <a:avLst/>
          </a:prstGeom>
        </p:spPr>
        <p:txBody>
          <a:bodyPr wrap="square">
            <a:spAutoFit/>
          </a:bodyPr>
          <a:lstStyle/>
          <a:p>
            <a:pPr marL="285750" indent="-285750">
              <a:buFont typeface="Calibri" panose="020F0502020204030204" pitchFamily="34" charset="0"/>
              <a:buChar char="‒"/>
            </a:pPr>
            <a:r>
              <a:rPr lang="de-DE" sz="1500" dirty="0">
                <a:solidFill>
                  <a:prstClr val="black"/>
                </a:solidFill>
                <a:cs typeface="Arial" pitchFamily="34" charset="0"/>
              </a:rPr>
              <a:t>Planung der Installation.</a:t>
            </a:r>
          </a:p>
          <a:p>
            <a:pPr marL="285750" indent="-285750">
              <a:buFont typeface="Calibri" panose="020F0502020204030204" pitchFamily="34" charset="0"/>
              <a:buChar char="‒"/>
            </a:pPr>
            <a:r>
              <a:rPr lang="de-DE" sz="1500" dirty="0">
                <a:solidFill>
                  <a:prstClr val="black"/>
                </a:solidFill>
                <a:cs typeface="Arial" pitchFamily="34" charset="0"/>
              </a:rPr>
              <a:t>Anforderungen an die Verrohrung.</a:t>
            </a:r>
          </a:p>
          <a:p>
            <a:pPr marL="285750" indent="-285750">
              <a:buFont typeface="Calibri" panose="020F0502020204030204" pitchFamily="34" charset="0"/>
              <a:buChar char="‒"/>
            </a:pPr>
            <a:r>
              <a:rPr lang="de-DE" sz="1500" dirty="0">
                <a:solidFill>
                  <a:prstClr val="black"/>
                </a:solidFill>
                <a:cs typeface="Arial" pitchFamily="34" charset="0"/>
              </a:rPr>
              <a:t>Sicherheitsanforderungen (Ventile).</a:t>
            </a:r>
          </a:p>
          <a:p>
            <a:pPr marL="285750" indent="-285750">
              <a:buFont typeface="Calibri" panose="020F0502020204030204" pitchFamily="34" charset="0"/>
              <a:buChar char="‒"/>
            </a:pPr>
            <a:r>
              <a:rPr lang="de-DE" sz="1500" dirty="0">
                <a:solidFill>
                  <a:prstClr val="black"/>
                </a:solidFill>
                <a:cs typeface="Arial" pitchFamily="34" charset="0"/>
              </a:rPr>
              <a:t>Anforderungen an das Wasser.</a:t>
            </a:r>
          </a:p>
          <a:p>
            <a:pPr marL="285750" indent="-285750">
              <a:buFont typeface="Calibri" panose="020F0502020204030204" pitchFamily="34" charset="0"/>
              <a:buChar char="‒"/>
            </a:pPr>
            <a:r>
              <a:rPr lang="de-DE" sz="1500" dirty="0">
                <a:solidFill>
                  <a:prstClr val="black"/>
                </a:solidFill>
                <a:cs typeface="Arial" pitchFamily="34" charset="0"/>
              </a:rPr>
              <a:t>Inbetriebnahme und Betrieb.</a:t>
            </a:r>
          </a:p>
          <a:p>
            <a:pPr marL="285750" indent="-285750">
              <a:buFont typeface="Calibri" panose="020F0502020204030204" pitchFamily="34" charset="0"/>
              <a:buChar char="‒"/>
            </a:pPr>
            <a:r>
              <a:rPr lang="de-DE" sz="1500" dirty="0">
                <a:solidFill>
                  <a:prstClr val="black"/>
                </a:solidFill>
                <a:cs typeface="Arial" pitchFamily="34" charset="0"/>
              </a:rPr>
              <a:t>Sonstiges.</a:t>
            </a:r>
            <a:endParaRPr lang="en-US" sz="1500" dirty="0">
              <a:solidFill>
                <a:prstClr val="black"/>
              </a:solidFill>
              <a:cs typeface="Arial" pitchFamily="34" charset="0"/>
            </a:endParaRPr>
          </a:p>
          <a:p>
            <a:r>
              <a:rPr lang="de-DE" sz="1500" dirty="0">
                <a:solidFill>
                  <a:prstClr val="black"/>
                </a:solidFill>
                <a:cs typeface="Arial" pitchFamily="34" charset="0"/>
              </a:rPr>
              <a:t>Das verpackte System enthält kein Mischventil und andere Produkte, die separat geliefert werden.</a:t>
            </a:r>
          </a:p>
        </p:txBody>
      </p:sp>
      <p:grpSp>
        <p:nvGrpSpPr>
          <p:cNvPr id="15" name="Group 14">
            <a:extLst>
              <a:ext uri="{FF2B5EF4-FFF2-40B4-BE49-F238E27FC236}">
                <a16:creationId xmlns:a16="http://schemas.microsoft.com/office/drawing/2014/main" id="{3581D434-F7B5-4746-AFBB-D901F9B9EF51}"/>
              </a:ext>
            </a:extLst>
          </p:cNvPr>
          <p:cNvGrpSpPr/>
          <p:nvPr/>
        </p:nvGrpSpPr>
        <p:grpSpPr>
          <a:xfrm>
            <a:off x="354220" y="3709993"/>
            <a:ext cx="2115352" cy="2546117"/>
            <a:chOff x="416889" y="3709993"/>
            <a:chExt cx="2115352" cy="2546117"/>
          </a:xfrm>
        </p:grpSpPr>
        <p:grpSp>
          <p:nvGrpSpPr>
            <p:cNvPr id="10" name="Group 9">
              <a:extLst>
                <a:ext uri="{FF2B5EF4-FFF2-40B4-BE49-F238E27FC236}">
                  <a16:creationId xmlns:a16="http://schemas.microsoft.com/office/drawing/2014/main" id="{7F46F840-F974-49B7-900F-4C1FE7E642C8}"/>
                </a:ext>
              </a:extLst>
            </p:cNvPr>
            <p:cNvGrpSpPr/>
            <p:nvPr/>
          </p:nvGrpSpPr>
          <p:grpSpPr>
            <a:xfrm>
              <a:off x="416889" y="3709993"/>
              <a:ext cx="1952733" cy="2546117"/>
              <a:chOff x="6950270" y="3573000"/>
              <a:chExt cx="1952733" cy="2546117"/>
            </a:xfrm>
          </p:grpSpPr>
          <p:grpSp>
            <p:nvGrpSpPr>
              <p:cNvPr id="7" name="Group 6">
                <a:extLst>
                  <a:ext uri="{FF2B5EF4-FFF2-40B4-BE49-F238E27FC236}">
                    <a16:creationId xmlns:a16="http://schemas.microsoft.com/office/drawing/2014/main" id="{72389745-830E-486B-ACCA-A53E20C0C19D}"/>
                  </a:ext>
                </a:extLst>
              </p:cNvPr>
              <p:cNvGrpSpPr/>
              <p:nvPr/>
            </p:nvGrpSpPr>
            <p:grpSpPr>
              <a:xfrm>
                <a:off x="7236000" y="3573000"/>
                <a:ext cx="1667003" cy="2546117"/>
                <a:chOff x="661892" y="1890883"/>
                <a:chExt cx="1667003" cy="2546117"/>
              </a:xfrm>
            </p:grpSpPr>
            <p:pic>
              <p:nvPicPr>
                <p:cNvPr id="6" name="Picture 5">
                  <a:extLst>
                    <a:ext uri="{FF2B5EF4-FFF2-40B4-BE49-F238E27FC236}">
                      <a16:creationId xmlns:a16="http://schemas.microsoft.com/office/drawing/2014/main" id="{B3BCABC3-83FB-4763-A38C-331A98EA19B1}"/>
                    </a:ext>
                  </a:extLst>
                </p:cNvPr>
                <p:cNvPicPr>
                  <a:picLocks noChangeAspect="1"/>
                </p:cNvPicPr>
                <p:nvPr/>
              </p:nvPicPr>
              <p:blipFill>
                <a:blip r:embed="rId3"/>
                <a:stretch>
                  <a:fillRect/>
                </a:stretch>
              </p:blipFill>
              <p:spPr>
                <a:xfrm>
                  <a:off x="1017733" y="2637000"/>
                  <a:ext cx="1311162" cy="1800000"/>
                </a:xfrm>
                <a:prstGeom prst="rect">
                  <a:avLst/>
                </a:prstGeom>
              </p:spPr>
            </p:pic>
            <p:pic>
              <p:nvPicPr>
                <p:cNvPr id="5" name="Picture 4">
                  <a:extLst>
                    <a:ext uri="{FF2B5EF4-FFF2-40B4-BE49-F238E27FC236}">
                      <a16:creationId xmlns:a16="http://schemas.microsoft.com/office/drawing/2014/main" id="{4504AA16-390E-4148-B923-6AF6976827B7}"/>
                    </a:ext>
                  </a:extLst>
                </p:cNvPr>
                <p:cNvPicPr>
                  <a:picLocks noChangeAspect="1"/>
                </p:cNvPicPr>
                <p:nvPr/>
              </p:nvPicPr>
              <p:blipFill>
                <a:blip r:embed="rId4"/>
                <a:stretch>
                  <a:fillRect/>
                </a:stretch>
              </p:blipFill>
              <p:spPr>
                <a:xfrm>
                  <a:off x="661892" y="1890883"/>
                  <a:ext cx="1317820" cy="1800000"/>
                </a:xfrm>
                <a:prstGeom prst="rect">
                  <a:avLst/>
                </a:prstGeom>
              </p:spPr>
            </p:pic>
          </p:grpSp>
          <p:sp>
            <p:nvSpPr>
              <p:cNvPr id="9" name="Rectangle 8">
                <a:extLst>
                  <a:ext uri="{FF2B5EF4-FFF2-40B4-BE49-F238E27FC236}">
                    <a16:creationId xmlns:a16="http://schemas.microsoft.com/office/drawing/2014/main" id="{B18556E6-BA8E-4537-AEFA-B1EB50320388}"/>
                  </a:ext>
                </a:extLst>
              </p:cNvPr>
              <p:cNvSpPr/>
              <p:nvPr/>
            </p:nvSpPr>
            <p:spPr>
              <a:xfrm>
                <a:off x="7236000" y="3573000"/>
                <a:ext cx="1667003" cy="2546117"/>
              </a:xfrm>
              <a:prstGeom prst="rect">
                <a:avLst/>
              </a:prstGeom>
              <a:no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C9AE6C37-02CC-43BF-BA18-6C95FAC89A49}"/>
                  </a:ext>
                </a:extLst>
              </p:cNvPr>
              <p:cNvSpPr txBox="1"/>
              <p:nvPr/>
            </p:nvSpPr>
            <p:spPr>
              <a:xfrm rot="16200000">
                <a:off x="6558658" y="4553671"/>
                <a:ext cx="1368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a:solidFill>
                      <a:srgbClr val="FF0000"/>
                    </a:solidFill>
                  </a:rPr>
                  <a:t>Installations-</a:t>
                </a:r>
                <a:r>
                  <a:rPr lang="en-US" sz="1600" b="1" dirty="0" err="1">
                    <a:solidFill>
                      <a:srgbClr val="FF0000"/>
                    </a:solidFill>
                  </a:rPr>
                  <a:t>anleitung</a:t>
                </a:r>
                <a:endParaRPr lang="en-US" sz="1600" b="1" dirty="0">
                  <a:solidFill>
                    <a:srgbClr val="FF0000"/>
                  </a:solidFill>
                </a:endParaRPr>
              </a:p>
            </p:txBody>
          </p:sp>
        </p:grpSp>
        <p:sp>
          <p:nvSpPr>
            <p:cNvPr id="12" name="Arrow: Left 11">
              <a:extLst>
                <a:ext uri="{FF2B5EF4-FFF2-40B4-BE49-F238E27FC236}">
                  <a16:creationId xmlns:a16="http://schemas.microsoft.com/office/drawing/2014/main" id="{D79BDDF7-B9B2-4F47-8513-054CA1921C38}"/>
                </a:ext>
              </a:extLst>
            </p:cNvPr>
            <p:cNvSpPr/>
            <p:nvPr/>
          </p:nvSpPr>
          <p:spPr>
            <a:xfrm rot="10800000">
              <a:off x="2285016" y="4823669"/>
              <a:ext cx="247225" cy="21600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15948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07A30-A429-4B81-9CA0-2D17DF90C1D5}"/>
              </a:ext>
            </a:extLst>
          </p:cNvPr>
          <p:cNvSpPr>
            <a:spLocks noGrp="1"/>
          </p:cNvSpPr>
          <p:nvPr>
            <p:ph type="title"/>
          </p:nvPr>
        </p:nvSpPr>
        <p:spPr/>
        <p:txBody>
          <a:bodyPr/>
          <a:lstStyle/>
          <a:p>
            <a:r>
              <a:rPr lang="en-US" b="1" dirty="0">
                <a:solidFill>
                  <a:prstClr val="black"/>
                </a:solidFill>
                <a:cs typeface="Arial" pitchFamily="34" charset="0"/>
              </a:rPr>
              <a:t>3. </a:t>
            </a:r>
            <a:r>
              <a:rPr lang="en-US" b="1" dirty="0" err="1">
                <a:solidFill>
                  <a:prstClr val="black"/>
                </a:solidFill>
                <a:cs typeface="Arial" pitchFamily="34" charset="0"/>
              </a:rPr>
              <a:t>Installationsprozess</a:t>
            </a:r>
            <a:r>
              <a:rPr lang="en-US" b="1" dirty="0">
                <a:solidFill>
                  <a:prstClr val="black"/>
                </a:solidFill>
                <a:cs typeface="Arial" pitchFamily="34" charset="0"/>
              </a:rPr>
              <a:t> von Thermosiphon-SWH-</a:t>
            </a:r>
            <a:r>
              <a:rPr lang="en-US" b="1" dirty="0" err="1">
                <a:solidFill>
                  <a:prstClr val="black"/>
                </a:solidFill>
                <a:cs typeface="Arial" pitchFamily="34" charset="0"/>
              </a:rPr>
              <a:t>Systemen</a:t>
            </a:r>
            <a:endParaRPr lang="en-US" dirty="0"/>
          </a:p>
        </p:txBody>
      </p:sp>
      <p:sp>
        <p:nvSpPr>
          <p:cNvPr id="4" name="Rectangle 3">
            <a:extLst>
              <a:ext uri="{FF2B5EF4-FFF2-40B4-BE49-F238E27FC236}">
                <a16:creationId xmlns:a16="http://schemas.microsoft.com/office/drawing/2014/main" id="{779F1CAA-FB46-4080-8DA6-2406BD67AF14}"/>
              </a:ext>
            </a:extLst>
          </p:cNvPr>
          <p:cNvSpPr/>
          <p:nvPr/>
        </p:nvSpPr>
        <p:spPr>
          <a:xfrm>
            <a:off x="432916" y="1557000"/>
            <a:ext cx="3563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latin typeface="+mj-lt"/>
                <a:cs typeface="Arial" pitchFamily="34" charset="0"/>
              </a:rPr>
              <a:t>Installationsprozess</a:t>
            </a:r>
            <a:r>
              <a:rPr lang="en-US" b="1" dirty="0">
                <a:solidFill>
                  <a:prstClr val="black"/>
                </a:solidFill>
                <a:latin typeface="+mj-lt"/>
                <a:cs typeface="Arial" pitchFamily="34" charset="0"/>
              </a:rPr>
              <a:t>. </a:t>
            </a:r>
            <a:r>
              <a:rPr lang="en-US" b="1" dirty="0" err="1">
                <a:solidFill>
                  <a:prstClr val="black"/>
                </a:solidFill>
                <a:latin typeface="+mj-lt"/>
                <a:cs typeface="Arial" pitchFamily="34" charset="0"/>
              </a:rPr>
              <a:t>Beispiel</a:t>
            </a:r>
            <a:r>
              <a:rPr lang="en-US" b="1" dirty="0">
                <a:solidFill>
                  <a:prstClr val="black"/>
                </a:solidFill>
                <a:latin typeface="+mj-lt"/>
                <a:cs typeface="Arial" pitchFamily="34" charset="0"/>
              </a:rPr>
              <a:t>.</a:t>
            </a:r>
          </a:p>
        </p:txBody>
      </p:sp>
      <p:sp>
        <p:nvSpPr>
          <p:cNvPr id="15" name="Rectangle 14">
            <a:extLst>
              <a:ext uri="{FF2B5EF4-FFF2-40B4-BE49-F238E27FC236}">
                <a16:creationId xmlns:a16="http://schemas.microsoft.com/office/drawing/2014/main" id="{851DCFDF-A50B-4697-9C08-7710E860FCC9}"/>
              </a:ext>
            </a:extLst>
          </p:cNvPr>
          <p:cNvSpPr/>
          <p:nvPr/>
        </p:nvSpPr>
        <p:spPr>
          <a:xfrm>
            <a:off x="4788000" y="4030897"/>
            <a:ext cx="3888000" cy="2246769"/>
          </a:xfrm>
          <a:prstGeom prst="rect">
            <a:avLst/>
          </a:prstGeom>
        </p:spPr>
        <p:txBody>
          <a:bodyPr wrap="square">
            <a:spAutoFit/>
          </a:bodyPr>
          <a:lstStyle/>
          <a:p>
            <a:r>
              <a:rPr lang="en-US" sz="1400" b="1" dirty="0" err="1">
                <a:solidFill>
                  <a:srgbClr val="FF0000"/>
                </a:solidFill>
              </a:rPr>
              <a:t>Auszüge</a:t>
            </a:r>
            <a:r>
              <a:rPr lang="en-US" sz="1400" b="1" dirty="0">
                <a:solidFill>
                  <a:srgbClr val="FF0000"/>
                </a:solidFill>
              </a:rPr>
              <a:t> </a:t>
            </a:r>
            <a:r>
              <a:rPr lang="en-US" sz="1400" b="1" dirty="0" err="1">
                <a:solidFill>
                  <a:srgbClr val="FF0000"/>
                </a:solidFill>
              </a:rPr>
              <a:t>aus</a:t>
            </a:r>
            <a:r>
              <a:rPr lang="en-US" sz="1400" b="1" dirty="0">
                <a:solidFill>
                  <a:srgbClr val="FF0000"/>
                </a:solidFill>
              </a:rPr>
              <a:t> </a:t>
            </a:r>
            <a:r>
              <a:rPr lang="en-US" sz="1400" b="1" dirty="0" err="1">
                <a:solidFill>
                  <a:srgbClr val="FF0000"/>
                </a:solidFill>
              </a:rPr>
              <a:t>technischen</a:t>
            </a:r>
            <a:r>
              <a:rPr lang="en-US" sz="1400" b="1" dirty="0">
                <a:solidFill>
                  <a:srgbClr val="FF0000"/>
                </a:solidFill>
              </a:rPr>
              <a:t> </a:t>
            </a:r>
            <a:r>
              <a:rPr lang="en-US" sz="1400" b="1" dirty="0" err="1">
                <a:solidFill>
                  <a:srgbClr val="FF0000"/>
                </a:solidFill>
              </a:rPr>
              <a:t>Informationen</a:t>
            </a:r>
            <a:r>
              <a:rPr lang="en-US" sz="1400" b="1" dirty="0">
                <a:solidFill>
                  <a:srgbClr val="FF0000"/>
                </a:solidFill>
              </a:rPr>
              <a:t>.</a:t>
            </a:r>
          </a:p>
          <a:p>
            <a:r>
              <a:rPr lang="en-US" sz="1400" dirty="0">
                <a:solidFill>
                  <a:prstClr val="black"/>
                </a:solidFill>
                <a:cs typeface="Arial" pitchFamily="34" charset="0"/>
              </a:rPr>
              <a:t>(</a:t>
            </a:r>
            <a:r>
              <a:rPr lang="de-DE" sz="1400" dirty="0">
                <a:solidFill>
                  <a:prstClr val="black"/>
                </a:solidFill>
                <a:cs typeface="Arial" pitchFamily="34" charset="0"/>
              </a:rPr>
              <a:t>Für die Inbetriebnahme und den Einsatz des Systems</a:t>
            </a:r>
            <a:r>
              <a:rPr lang="en-US" sz="1400" dirty="0">
                <a:solidFill>
                  <a:prstClr val="black"/>
                </a:solidFill>
                <a:cs typeface="Arial" pitchFamily="34" charset="0"/>
              </a:rPr>
              <a:t>):</a:t>
            </a:r>
          </a:p>
          <a:p>
            <a:pPr marL="285750" indent="-285750">
              <a:buFont typeface="Arial" panose="020B0604020202020204" pitchFamily="34" charset="0"/>
              <a:buChar char="•"/>
            </a:pPr>
            <a:r>
              <a:rPr lang="de-DE" sz="1400" dirty="0">
                <a:solidFill>
                  <a:prstClr val="black"/>
                </a:solidFill>
                <a:cs typeface="Arial" pitchFamily="34" charset="0"/>
              </a:rPr>
              <a:t>Informationen über den Betrieb des Systems, den richtigen Gebrauch und die Sicherheitsvorkehrungen.</a:t>
            </a:r>
          </a:p>
          <a:p>
            <a:pPr marL="285750" indent="-285750">
              <a:buFont typeface="Arial" panose="020B0604020202020204" pitchFamily="34" charset="0"/>
              <a:buChar char="•"/>
            </a:pPr>
            <a:r>
              <a:rPr lang="de-DE" sz="1400" dirty="0">
                <a:solidFill>
                  <a:prstClr val="black"/>
                </a:solidFill>
                <a:cs typeface="Arial" pitchFamily="34" charset="0"/>
              </a:rPr>
              <a:t>Informationen über die routinemäßige Wartung, Störungen und Reparaturen.</a:t>
            </a:r>
          </a:p>
          <a:p>
            <a:pPr marL="285750" indent="-285750">
              <a:buFont typeface="Arial" panose="020B0604020202020204" pitchFamily="34" charset="0"/>
              <a:buChar char="•"/>
            </a:pPr>
            <a:r>
              <a:rPr lang="de-DE" sz="1400" dirty="0">
                <a:solidFill>
                  <a:prstClr val="black"/>
                </a:solidFill>
                <a:cs typeface="Arial" pitchFamily="34" charset="0"/>
              </a:rPr>
              <a:t>Informationen über die Produktgarantie, ihren Umfang, Ausnahmen und Bedingungen.</a:t>
            </a:r>
          </a:p>
        </p:txBody>
      </p:sp>
      <p:pic>
        <p:nvPicPr>
          <p:cNvPr id="12" name="Picture 11">
            <a:extLst>
              <a:ext uri="{FF2B5EF4-FFF2-40B4-BE49-F238E27FC236}">
                <a16:creationId xmlns:a16="http://schemas.microsoft.com/office/drawing/2014/main" id="{C1349187-505E-45B4-9315-A6A1ACEBDABE}"/>
              </a:ext>
            </a:extLst>
          </p:cNvPr>
          <p:cNvPicPr>
            <a:picLocks noChangeAspect="1"/>
          </p:cNvPicPr>
          <p:nvPr/>
        </p:nvPicPr>
        <p:blipFill rotWithShape="1">
          <a:blip r:embed="rId2"/>
          <a:srcRect r="3333"/>
          <a:stretch/>
        </p:blipFill>
        <p:spPr>
          <a:xfrm>
            <a:off x="468000" y="2061000"/>
            <a:ext cx="4176000" cy="1266904"/>
          </a:xfrm>
          <a:prstGeom prst="rect">
            <a:avLst/>
          </a:prstGeom>
          <a:ln>
            <a:solidFill>
              <a:schemeClr val="tx1"/>
            </a:solidFill>
          </a:ln>
        </p:spPr>
      </p:pic>
      <p:pic>
        <p:nvPicPr>
          <p:cNvPr id="13" name="Picture 12">
            <a:extLst>
              <a:ext uri="{FF2B5EF4-FFF2-40B4-BE49-F238E27FC236}">
                <a16:creationId xmlns:a16="http://schemas.microsoft.com/office/drawing/2014/main" id="{61F7BDA6-B434-4A8F-83AE-7E845409B56A}"/>
              </a:ext>
            </a:extLst>
          </p:cNvPr>
          <p:cNvPicPr>
            <a:picLocks noChangeAspect="1"/>
          </p:cNvPicPr>
          <p:nvPr/>
        </p:nvPicPr>
        <p:blipFill rotWithShape="1">
          <a:blip r:embed="rId3"/>
          <a:srcRect r="3333"/>
          <a:stretch/>
        </p:blipFill>
        <p:spPr>
          <a:xfrm>
            <a:off x="468000" y="3337950"/>
            <a:ext cx="4176000" cy="2692571"/>
          </a:xfrm>
          <a:prstGeom prst="rect">
            <a:avLst/>
          </a:prstGeom>
          <a:ln>
            <a:solidFill>
              <a:schemeClr val="tx1"/>
            </a:solidFill>
          </a:ln>
        </p:spPr>
      </p:pic>
      <p:grpSp>
        <p:nvGrpSpPr>
          <p:cNvPr id="20" name="Group 19">
            <a:extLst>
              <a:ext uri="{FF2B5EF4-FFF2-40B4-BE49-F238E27FC236}">
                <a16:creationId xmlns:a16="http://schemas.microsoft.com/office/drawing/2014/main" id="{38BBA855-53DD-4283-B2DB-F9CD15F5AECE}"/>
              </a:ext>
            </a:extLst>
          </p:cNvPr>
          <p:cNvGrpSpPr/>
          <p:nvPr/>
        </p:nvGrpSpPr>
        <p:grpSpPr>
          <a:xfrm>
            <a:off x="4609102" y="1929358"/>
            <a:ext cx="1776900" cy="1800000"/>
            <a:chOff x="7276775" y="3337950"/>
            <a:chExt cx="1776900" cy="1800000"/>
          </a:xfrm>
        </p:grpSpPr>
        <p:grpSp>
          <p:nvGrpSpPr>
            <p:cNvPr id="11" name="Group 10">
              <a:extLst>
                <a:ext uri="{FF2B5EF4-FFF2-40B4-BE49-F238E27FC236}">
                  <a16:creationId xmlns:a16="http://schemas.microsoft.com/office/drawing/2014/main" id="{11AEFE00-B53D-4E0C-B2D2-541BC621AA00}"/>
                </a:ext>
              </a:extLst>
            </p:cNvPr>
            <p:cNvGrpSpPr/>
            <p:nvPr/>
          </p:nvGrpSpPr>
          <p:grpSpPr>
            <a:xfrm>
              <a:off x="7462130" y="3337950"/>
              <a:ext cx="1591545" cy="1800000"/>
              <a:chOff x="702619" y="3709993"/>
              <a:chExt cx="1591545" cy="1800000"/>
            </a:xfrm>
          </p:grpSpPr>
          <p:pic>
            <p:nvPicPr>
              <p:cNvPr id="10" name="Picture 9">
                <a:extLst>
                  <a:ext uri="{FF2B5EF4-FFF2-40B4-BE49-F238E27FC236}">
                    <a16:creationId xmlns:a16="http://schemas.microsoft.com/office/drawing/2014/main" id="{4B1861EC-E620-4617-A87F-4100D468BCEE}"/>
                  </a:ext>
                </a:extLst>
              </p:cNvPr>
              <p:cNvPicPr>
                <a:picLocks noChangeAspect="1"/>
              </p:cNvPicPr>
              <p:nvPr/>
            </p:nvPicPr>
            <p:blipFill>
              <a:blip r:embed="rId4"/>
              <a:stretch>
                <a:fillRect/>
              </a:stretch>
            </p:blipFill>
            <p:spPr>
              <a:xfrm>
                <a:off x="702619" y="3709993"/>
                <a:ext cx="1317820" cy="1800000"/>
              </a:xfrm>
              <a:prstGeom prst="rect">
                <a:avLst/>
              </a:prstGeom>
            </p:spPr>
          </p:pic>
          <p:sp>
            <p:nvSpPr>
              <p:cNvPr id="8" name="TextBox 7">
                <a:extLst>
                  <a:ext uri="{FF2B5EF4-FFF2-40B4-BE49-F238E27FC236}">
                    <a16:creationId xmlns:a16="http://schemas.microsoft.com/office/drawing/2014/main" id="{3395E635-A0C2-43EF-8E35-E5D9046C68EA}"/>
                  </a:ext>
                </a:extLst>
              </p:cNvPr>
              <p:cNvSpPr txBox="1"/>
              <p:nvPr/>
            </p:nvSpPr>
            <p:spPr>
              <a:xfrm rot="16200000">
                <a:off x="1317777" y="4317606"/>
                <a:ext cx="1368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a:solidFill>
                      <a:srgbClr val="FF0000"/>
                    </a:solidFill>
                  </a:rPr>
                  <a:t>Installations-</a:t>
                </a:r>
                <a:r>
                  <a:rPr lang="en-US" sz="1600" b="1" dirty="0" err="1">
                    <a:solidFill>
                      <a:srgbClr val="FF0000"/>
                    </a:solidFill>
                  </a:rPr>
                  <a:t>anleitung</a:t>
                </a:r>
                <a:endParaRPr lang="en-US" sz="1600" b="1" dirty="0">
                  <a:solidFill>
                    <a:srgbClr val="FF0000"/>
                  </a:solidFill>
                </a:endParaRPr>
              </a:p>
            </p:txBody>
          </p:sp>
        </p:grpSp>
        <p:sp>
          <p:nvSpPr>
            <p:cNvPr id="14" name="Arrow: Left 13">
              <a:extLst>
                <a:ext uri="{FF2B5EF4-FFF2-40B4-BE49-F238E27FC236}">
                  <a16:creationId xmlns:a16="http://schemas.microsoft.com/office/drawing/2014/main" id="{F289975E-AC18-4EA6-888B-2F251A13D804}"/>
                </a:ext>
              </a:extLst>
            </p:cNvPr>
            <p:cNvSpPr/>
            <p:nvPr/>
          </p:nvSpPr>
          <p:spPr>
            <a:xfrm rot="10800000" flipH="1">
              <a:off x="7276775" y="3543608"/>
              <a:ext cx="247225" cy="21600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pic>
        <p:nvPicPr>
          <p:cNvPr id="1026" name="Picture 2" descr="data:image/jpeg;base64,/9j/4AAQSkZJRgABAQAAAQABAAD/2wCEAAkGBxMTEhAUExAVEBAXFRgSEBASFw8VFxcXFh0WFxgXFhcYHSggGBonHhcVITEhJSkrLi4uFx8zODMtNygtLisBCgoKDg0OGxAPFTAhICE3KysrKy0uLS0rLjc3LSstNzUrKy4rLS0uLTUuKysrKzcrLS0tLSstLS03Ny03LTc3Lf/AABEIANUA0wMBIgACEQEDEQH/xAAcAAEAAQUBAQAAAAAAAAAAAAAABwIDBAUGAQj/xABHEAACAQMBAwgGBwYEBQUBAAABAgMABBESBSExBhMiMkFRYXEHFEJygYIjM1JikaGxFSSSorLBQ8Lh8DREU9HiJXSDo/EX/8QAGQEBAAMBAQAAAAAAAAAAAAAAAAECAwQF/8QAMBEAAgECBQIEBQMFAAAAAAAAAAECAxEEEiExQXHwBRMyUYGR0eHxIiOhM0JhscH/2gAMAwEAAhEDEQA/AJxpSlAKUpQClKUApSlAKUpQClKUApSlAKUpQClKUApSlAUmuW2xtuT1gwR5UgAsVGpjkZ6IwcCuqzWHBYoks0oHTk06zx6g0rj4VMWlq0ZVYSmrRlb3OdutivIhykkjY9t2/wAzYqPeUlhd2xLQmWE8cxy4/JWqcKjzl5wbyNW8x+xk8LBvNdmP6G+VV1eLdRXR1tAU0SEaWIfXubG4408akyo25FBILe5a2ZZJ2KAZXeXZegrNneMn4VIy53Z443isYzUtjqtYrpSlXApSlAKUpQClKUApSlAKUpQClKUApSlAKUpQClKUApSlAeVT21UTXKbb5RmKdo9SRqoUl3O86hndmrRi5OyMa1aFKN59Dq6j/l0Ot8a92jy5tVU/vhLfdB/7VG/KflTzmrRcuw+8Wq3lv3MnjI3tFX6Eg+i690Wcw5pmxNIylcYZgqnQO41IUMupQ2CMgHB3EZqGvQRemd76KUCRF0SJq3gFywbdw9lamaNAoAAAA3ADcBXNFTUnmenB13TWhcpSlagUpSgFKUoBSlKAUpSgFKUoBSvM1QkgPAg9+DmgLlKpZwOJAqw99EOMij4igMmla59sQj28+QY1Yfb6dis34CgNxSufflA3ZEB7xz+lY77bmP2V8h/3oDqKVx738x/xWHlu/SrBdjxZj5ljQHSw7RGJTIQoRyo8VABB8ePZXO8oOTFjtBxI8kiuFAYxMULKOAcEVZ0/GvRH8DSN0tyJRi1qj215E7JhJIs1lbgS4ll/r6NR7y02JbSTkQWyQqDh3XVqZu7jjAqQyG37z38WrUJsnicZO8mtqUU23I8/xCpUjFRp8kP7SuHtNUdvK8GcazG7oWK8MlT2ZqQfRF6SJpJlsryXndYIt536+ob9DN7eew8ajPlVJmV/eP61RsDbEVuH12yzuVdY3ZipjLAAOmPaGN2apU9Wh1YNN0k5M+vKVHGwuVtuba21X7huZj1AjJzpXOTnjXtUNyRqUpQClKUApSlAKUpQHlcvy12+9uojhxz7g4Y79C8NWO091dRUccoDqluZT7AYDyjB/wC1aUoqUtTix1WdOnaG70OV2bsmW9kd57iWSFG0MDI/TYdbt3KOG6uv2ZsiK3zzEawkjDFNQJHiar5L2HN2sAxvKhmPez9In862629Uk7s3o08kEnuYTRk8ST576q5qtgttVwWtQbGs5rwqpYfCtulqKvLZr/8AhxQHM3l0ke4kl8Z0KMkDvPYKos7+OQPvwVxqTKlukcLgA9pOKq27yLeVy0NyqK3XSVXbf3hlYH8a2XJXkdBZrJkiaWQASuygAgcFCdgqiz5nfbvvYos13fY16XAJVQpJJZTkqApUgHUQSPaqrnTjdCwOnVg8CupVBBHnXXpaxgABFAHVGBuz3VfzVy5ySW0xdNMQMZ0F2IIxqLBuJzux3VetdnXBEmpQhAUpkJgtv1JhT1fHNdPmqDIO8fjQGCdnKsZGSx04LHGSe/dWEbMaW90/pW1nuEwekOBrUevDHHsxWkL8HPXy3/UfMXKX6xveNaeug5ZRaZ5h3O361z9RP1MnDf0olszOODbuylCaVQ3PtqlKUApSlAKUpQClKUB5UdbWXPradp50fE6sVItR/wAslMM4cDoSDI95dzD+mtqOrsed4i3Gmp22ZsNi3Qa3gYcDGh/IVm+sCuC2Tygjtre4EjboGLKo4sjnKAZ88VrJ/SbFqQIp0OuQ+N6nucHh51k1ZtHdSmpwUlySh61T1yoan9JraCwjJYNp0ltzDvXA/WseT0gSa3HNgRhdTMSxZGxuU9j791LFya/2iPtCqG2sv2vCoLflxdssWAgmduioGQy97And8DVp+WNwTM+v6ADQBhRqcjdoPEDdnypYE7HbQ39LxPh51bO3xgnO7/fHuqAZNr3TrBEZ2592Dh9TKY0O8ZI8OkfCrf7VdpJLjnG5uIBY86vpXPV19+cMzUsCe5uU6LgmVVH2yV0/jmsK55ZwrvadUB3IWZdLE/eG6oKUShFjUsbi6IZk+4T0P4jv8qvrEjyFMs1laKWY/bOf88m4eFLAmGbltFrWLnTz536CGBI7MdnjWv8A/wCgW7c6yu7xwjMgxpOOA3k78tUVJMywy3cmeemYxWx6W4L9Y48hpUVeuNnuPVrFFIuZGV7nvDOMoh8FTeaWB31z6Q41h5/TI6uxRB0UfI3uQOHhWxj22SiMQV1KGCtxwajuws1urtVRc2dqmT2Aohxk+LPWfyw2/oaEKWLYLOG0gheCqB2VtT0vJnm49Oo40oerf8ms5drmVn7G6Xxrkq6C4vjdFYo1aSVm0xooyxY8FArpuRXoou550N3A1taqQ0msgO4HsKuSd/aTWdRpu6OjBxlGkozRp7H0X30sccqxtpkRZF3djgMPyNK+pI4woCqNKgAKBgAAbgB4Uqh1FylKUApSlAKUpQClKUB5Ws5QbHS6haN93ajjirdjCtnmo29MnLM2sItYD+9zqQSDvjjO4t5ngKLfQrKKksrRDPK24zM8POLIkLFXljOVdgeCk1o1jPDg5GT3InGqgAB3op/jc/2/tVfN8VJw56Uzn2VG/T5/3q7d3dkU6cacVGK0CcAwU5zot07S3a/++3yq6sI6h+rj6dy4PXf7AP8AKPmNeJIQFcKdZ+itUHYOqXHjvwPGrwhH1ZI5mL6S5cHrvw0g/wD1r8xqC54FcgEDNxOdMajdpjO7Phq4D7q1eSOMtv6VrbjLngJpW7PmYfwrVvnHwZMZuLjMcCKN6oTpJXuz9Wvhqq+LVCwh1fu9uDLdyLwdsgNo8+jGv40B4qvoG7VeXhwijikTHs7tZ/lX71ZUcMTSLFqBsbRDJcON3OvnpY999Ma/dqwLgqkt24xLMXhs0HsLjS7r4Kv0a+Pu1knZhzDs9CFlLc/fSHghC50t4RJqz96gKUvSsc96+Bc3DPBaKPYTqyOg7Aq/Rr81XptnMBa7NjIEzsJ79+xXI1BGPdFHvPjqq5azRSTSXZTFjZKiW0Te2y55lD4s2qRqxkkaC0muZCWu74vHD9pYtX0snzN0R81AZ9vPDPdPOR/6bYRgQoeD6DiJPOSTpNVu1umitrraMpzd3TPBak8QG+vmXyH0Ypf7LYCy2TDg3Lus14w4CVx0Ubwjj4/NWx2fs1NobTit4z/6fZqE1HhzUO93Pi76qkN2V2bjZFguztlrzgAnuQLi4zxWJd8afGqOTewMWke1bhAzNdRvocKyi1LaG6JzxDMfKvOUTNtK+htF6PPuGkx/hwR78fgKmHbeyEeymtlAVOZMSKOCgDC48sCrS0tE4KH7mau1vt0X1OX21syCPamxNEMSAvcDCRooysTMp6I7DwqQajaO856XkxI3XJmD+8Ldlf8AmWpJrN7nbHY9pSlQWFKUoBSlKAUpSgFKVQ7gAkkAAZJO4ACgNTys2/HY2s1xJvCDopnBZzuVR5mvlnau0prqZ5pW1TzHJJ4Inh3DH5V0vpO5ZftC5Okn1KAlYVO7W/ax88fhXJaDvXOHYapCeCIN+/8A39kVKB6uANeMop0QqfbfiWI8OP8ACK9WPeYy2PbuX4kAb9Pw/WqhIBiTG4dC2Q7yWHtnyznzr3mcHmi2PbupBvxp9kd+n+qrAqW4IzLpIc/RWqAdRRuLL4jOB4tmrgg3iAnEcf0t24PFl4jPhnm18a89Zxqn06T9VaIOC6d2r5Qf4mqtbY9G1zoOedu346cDOD7i/wAzUB6t2yq90QFd8w2iD2QBhmT3V6I8Wq8uz2zFZKwViRNeueCEDOGPdGnH7zUiuhqa60YhhxDZxtw1gdDd26R9I3j51TzciRLEFLXd4VZvt80zdBD4u3SPhpqAZNtOrPLdkYt7ZVjs424Fx9SuPD61v9atnXDbass15fEgDi/Mav1kk/JfvVkNbpLNFbA/uVorPdSL7ZXfO+e9m+jX5arstpEyXO05FA0HmbFPZEpXCBR3Rx7/AD00BXcbMLzWuzI3ASMmS9kHVEhGqdye5EGkVesLtZ7qe+ZB6nZIvq8R6pK9G1i+LdI1r+cNtYniby+OSfaFqG/WR/yWthtTZzarHY8BHO6g9444G4cZbJ7o03UBb2bevBa3e0JDm7u2e3tnPEaulcSj4HSK63kxZCx2WGPRnuwZZSeKwL1V+P8AetJb2SbT2nBbQ7tnWihATuHNRb3Y+LtWy5b3b3lzFawDD3DrFGBu0wpuz4DAzV4K36nwcWMm5JUYPWWnw57/AMnSehTY5k9Y2lKvTmYxWwPsxKekR5kY+SpXxWLsyxSCKKGMaY41CIvcFGBWVmsm76nZGKSSSIjs3K7QsIP+htG6VfcmheVP62qXajXlHYiPbWy5Ru51yrDvZI5lB/B6kmpluVpq0bHtKUqC4pSlAKUpQClKUAqIvTby0MY/Z8DYlkXNy4ONCH2PNhx8K7fl/wAq02daPMcGU9C3jPtOf7Dia+YLq4kmdnkcvPKS8sjcQDv391SkC0CMasdBDhAfbfv/ALmrqREnRqwzdOdz7CjpYP8Afx3VQG3a8YRejCp9pvtfDifGrq253RasOencufYUb8N7vE+O6pB6sgH02nAX6O1Q796+0fdzn3mqpbfeIM6WPTupDv0hRq0/KOPe1e613zacRp9Hao3aw9o+71m8aC2bowjHPykNMzewnWCsezA6TVILsVyu+404SLEVpE28ahvBb3eu3i1erEwVIV33VyVaVm4qjHUiHz+sb5arQxsxcjNnbKAiNu51j1QfF2Gpvu1SszJG87Etd3RZYsdZYydMjgd7H6NfDVUAuqInkC5JsbVSzHhzhzx85H3e77tXLe/KrPfyEesSs8Nqo3BMjDyL4Kp0r/pXslgSYdnxsA+rnb2T2VcDLaj9mJPz1VdhMU07TacbPs1AjRuDhSebQ97SP0m+apBTLaNHDBZRDN3dGOS57wG+ph/A62rMe0jubmGyR8bPs1driYe0E6U8vmzdFflrEsrsxxXW0JSfWZi0NpnsZvrZR7qnSteXUJtbGKEA+uXpWWVB1lgB+hj+Zulj3agGy2Xeie4utqTIBb2oUWsJ6pkA020I8FA1GsbZkht7O62hIxN1dNJbWhPHDb7ib89IqvbOznMljsiA6nUhrkrwNzIMyM3hGm75azY7VdpbVt7WIfuFsBEuOqIYd7ufeb+qgvY33IzZnqWzTI3RnvOkSdxWBd/55/Otr6HNk8/Pc7TcdHJt7MHsVeuw/T+KtJ6SdrNKywwIWeVhBBCnW5tOxQPtVKPo4mgOzrQW+QiII3Russg+sVx9rVqq9TRZfmcGF/dqSrvpHot/mzqaUpWR3nC8rR+/bEOP+acZ/wDilrua4Tll/wAbsT/3h/OOSu7qXuVjse0pSoLClKUApSlAKx7y6SKN5JGCRopd2PAKBkmsioP9NnLQyOdnwNhBvvJB2kb+b8hxb8KJXBw/L3la20blpyCLdMpbRHsHHU3ieJ/CufWM9TOHbpSufZUdLf5cTXgYdbHRXoxqe1uOT5cTVwRHdHnDt0pnPsqOlhvLifGr2B4kuPpMYVBpgUjiw7fhnJ8avCBt0IOJXIe4Y8FUDVhvdHSbxqnUN8mMRx4SBD2t1hny6zVUivgRrkzzka88QhOpQT949JvDTSwK0KEmXSfV4cJEjcXfioPmek34VSqsFG4vdXOAo9oI5/Vz+XvVWI0dtOom1gUs7cNZJ348XbcPCvY7llWS7c4lctHbgDhu0u6jsCr0V/8AGlgXms1d1tw2LeANJdTrwZhjnHH8sa/+VXba4Baa+ZQiRkRWcXZzgXEajwjXpHx0/aqy9m6rFZxjNxMyPOvcTvjjPug6m/8AGsn1dJp1hD5sbRWMjjdqRTmR/ekfcvy0sDHwbe1zvN1eAYHFlt9Xb4yOPwX71Zl9s5tVrsyFgZNXOXT+zzzDpZ+7Gg/qr3Z98We52lKoxEQlrHjoc8RiJFH2Y0Gf4at20xtrOW4Yn1u7LxxO3FYAfpZPNm6IPvUBlKI7u7A4bOsost2Awxcfmlf+qmxNokzXe1J1L80cW6nqm4YaYl8kXf8Aw1RtKBra0t7GJSbu6KT3QXrdL/h4PwOT41lbdsC81lse2Ibm2xPIN4e4cZmcnuUbvloC3sa4NrZ3N+7Zu7pntrUnrBTvnm/PSK7DkFsj1PZzzOMXF2MLncUhXt+NcndWS320orS3DNZ268ymniY4vrHGd2Waus9I21yyrHCpDSabW1jG4hdy8KtBa5nwcWNqPIqUPVPTv4GR6JbD1y/ub9hmGAcxa54FyOkw8lP/ANtdHtoNsq9a9UE7OunVb9B/gyncs4Hcfarp+RuwFsbOC3XBKrmRh7TnezfjWzv7NJo5IpFDxOpR1PAqRg1m227s6qdONOCjFaIyFYEAg5HEEVVXB8jL2S0uG2XcuXKqZNnTt/i249gn7afpXeVBc4Llmf3vYhxv9d0/ikld7XBctd91sY43evLv8dEld7Uy3KQ2FKUqC4pSlAKUrA2ztSO2hlmlbRHGpZj5cAPE9lAcx6UOWa7PtiEIN3KCsCccfakPgv6182vliwLEuxLTO288cnP6nxrbcq+Ukl9cyXMu72YI+IRF4D4Zye81qxH7GcE9KVjv0gb8fL2+NaJWAEgH0hXCr0YVPDUO0+7nJ8auCJt0Qxzr9KVieqo6QDHwHSaiSD6zT0EwsSNwLDf0u/HWbxqpVYAIATPNjVnjpY6lX5us3hpq1u++7grQqTr05t4QFjRvbY71B8WPSbwqhiyqXJJnnyEHtaGOC3zHcPCrqojkJvNtCpZ2G4uScE+btpA7hVSXJAe6YAOWKW4HVUgYZ1Hci6Qvj5Ut3382Qzz1YsY7ZWAC5kuZBwDAdNie5V6I8feq/bTBpGuWQC3gCrBE3AsPqk8f+o3+tY7RGNFiVSbifQXHaFY5jj+PRZvlrLNskksdqr4togzzzD2tO+WT440r8tCCzDcmGGa4ck3FzqSJm4iMn6WTzY9EfNV+5tmjigsY1zdTsklyvbrb6qI+Cq2o+LeFZFnKk00t3IoFrbKoig9lmG6GHyGNTf615ZTNHFPtCU5uJmeG11cctumm+UHSvi33aWBeubRbi5t7CF8WdsrGaYbgdPSuJz58F+Wr9lJHeXst1IujZtmqsE7NEfRghHizDf8ANWDLH6nYLx9bvQGYe0lsDlF83bf5aav7etXghtNmRDVcysk90q8TNJhY4vlU/jVbFi5sC4bN7tefeUZltQfbupB0dPginP8ADVOxGa0sbm+Y4uLotaWjHraSczzf5RV/b1rz1xY7It2+jhYRO43hpW6U8p8ul8FrIvLYbT2nbWNvkWVuogQjsij67nxY0B0foy2V6ps+S5ZcXF0SkJPEQr2/GsfkXYS3+0pbqMgQ2fRgLDUrSHI4fxHd92tl6S9trBEViGMAWtqq+AwWFd76PeTgsLGCHH0mOcnPfI29vw4fLUydoqJxUV5tWVV7LRf9+hstnbUEh0OvNTgZaMnOQPaRvaH+zW0rX7S2Wkw37mByjqcMrDgysN4NYdvtRomEdzw3BbjGFYncA4G5D48D4cKztfY6lJrSRY5b8nzdwDmn5q7hYTWc3asi9mfstwNV8jOUQvICWTmbmNjFdwHrRyr1h5HiK6GuD5YQPY3H7TgUtEQse1IV4vEOrOo+2n6VBco5cf8AEbH7v2gh/lkrvqjzlbco8mxpEYOjX0LRup3MrhiCPxqQ6tLcpDY9pSlVLilKUAr599MPLL1uf1SF/wB1hbMrrvDyLxPiF4DxrvPS9y1FnAbeE/vcykDTxjQ9Ev5ngK+fFj9nOAOlI3HGO7y/M1eK5B6Gx0yMY6Ma8cEdvy/rVYjO6MHDt0pWPsgdLDeC8W8aLIPrMYA6MSHfvHafBc5PearEZ6MY3yykayx6qnpBSf5mrTvvvcFaOpJcr9BGNMaN7bHeqt59Zq950qpc5aebIU+0EbcWHi53Dwr0BHIXJ9VhXU54M5J34+87bh3D3arjuSNVy2A5JW2UcFIGC4Hci7l8fdqO+/8AbBU1vkpbKwCg67mXs1KOk3uovRXx96q4pEkdpWXFrbqFjhb2jv5uM+8dTN81W2haNFhVS1zOULqOKq2DHF5nrN8tXJLYSPHaxsBFEGa4n9kkb5ZfIY0r/wCVAyq3uCiSXcjZnlLLbk8QOEk3+Vfm+zXssTQwJAqk3dwUaVQOkqE/RQ/HrH5art2SaZpmXTZ26ppTvC7oYvNiMt81XNmXDKs+0ZWzIWeK1zxaVx05B4KrbvFlqe++hUqu9m65bfZ9uwJU/vEo6pfrTSE/ZUDHktZCxx3d4qAEbNtE1Nnsgi7D96RvzlrCtpja2kkhGJ7tdKMeskAO/HvkfgtZO0lNrZw2aqTd3LJPdAdbpfUQ/ANk+LVHfwBlbGuxcXdztG5UGC2GuND1DKd0EQ8FxnHctVcmrkot7tadtUoLRWeri1w46Tj3VP4tVHKG1ZBabItunMHBuSOD3L7m+VRu+WrnKKz9YubLZNoQY4RzJfsaQnVNM3h1jTqWKNgn1SxutoSH96uddvZlusFP10o8+qDXX+inY/qtnLeMpE9x9FBniIx7Q8zXLbUhG0tpWtjBkWsOm3THZHH9Y/xxmu89I23VtYGEe5Y1FvbKOGrGNXwx/LRLXX4nPiZtQyx3eiNPyZ2f+0dsBiNVpYgE9qtLnoj+IZ/+OpwrivRPycNls+IOMTynn5s8QzgaVPkun412tZN3dzWnTVOCiuBVm5tlcEMAQQQc9xq8DSoLtXOeUy2p4NNbfY3s8Y+52uPunf3d1biGaOZMqVkjYEHtB7CCP1FX2QEYIyO0Vo7rZ8kTtLbkAnfJG3VfH2u5u5h8c1O5nrHoRvfWEtre2VrgtZevwz2T/wDSBdg8G/sXVlfCpmqN+Wcut9mHGk/tG2LKTkqS3D86kipkrMU3dXPaUpVTQtuwUEk4A3k9grnZ+WUAVyqu7AHSmMaiOADcBnxrd7QtudilTONSsue7IxmoM2rtCW1laKeEq6neVbcw7GUkbwa1pxhL1M4MbWr02vKStzf8nMbf2ff3E81zNCzSu2QFKMFGMALv4KNwrVnYVwNKcy6g4aR9BIGBnAx9kfia7WPlLH9lh5aT/espOUMX2mHmrf2rbJDhnEvEcTH1U1/P3I85ogmRomWOPCxRspGpuKht3zNVokqva9xPwHFgjn+pz+XvVKCbchP+IvxDD+1XEvYGwdURPYcpn86eWuGXXis16qX8/YjL1fUy26MAqEvczDeNQHTb3VHRXx96qoykjtMy4tYFVI4z7R383Ge8sek3zVJy2tu2RzMRBGGAVOkM5wcVbl2FaOoRrdQgYkKNSgM2AT0Tx3VDpP3Lrxam94MjaGUxxvdOxM8pdbc8CM7pZfz0r/pVU0ZggSFQTc3GhpUHFUJ+hi82PTPy1Ik3Jq0d43aMkoEVE1PoCp1V08Md9IeTEIne4EkhnOpg7FW0swxrUY4rno1Xy5G8fEqD9zg76yYvBs2FgWDZnccDMw+kYn7KKMfK1XzHHdXMcCNo2fbox1E4PNJ0ncn7Tt/VXWWHIxIUuebuG52VebEzKpZFJy4XB4twJqwnIl47OSCKZOdlkDTTMpGUTqRrjOBneajJI0WNoP8AuNDs2ZLu7kurgAWlsocRcA2jdDAv4b/CruwZzJJebVuOkIWPMA8HuX6mB3IOl/DWy2jyNnFnBbwGMnU0t07NpLyNuULu6qqN1OUPJe6aKzs4FU20SjXJqRdUrnMsjLnO7OB4LTK/Y0WIpPaSNZyVkMEN1tSQ5lJa2sy3EyOPpJB7qnHm1XOTkvqdhdX7Z9ZuC1taE8Qn+LIPM9HNbDlXyennmtbSCJk2fCEgjmYqFwfrJnGc5Y6jVHKjZMt7f2lnDC8VnGFtoHKsq6E3u+TuyQGNRrz1LqpB7M3/AKI9jer2kt84xPPmO3zxCZ3sPM1j2VoNp7Yitz0rWzHPTjsZwR0T82kfxV0nLrayWluwjwscEYigXsL40j86zvQxycNtYiWQH1m5PPSFusFPUU/A6vmqsnZW9zCmvMqufEdF15+hIVKUrM6xSlKAUpVi6ukjUtI6onazHA/OgOA5eRhZNnsFAP7St8nv6YqRaizl7tu3ItJBMjol9BM5RtTKiOGZtI38K7bYPK20vGZbabnSo1NhJQAM46xUL+dWluZUmmnqb6lKVU1OU2ryseIErs+4kA3k4Vf0yfyriJ7i/ublJ12ZLKFOpY7hebQNwTrEZC/rUw15mrqdtkcssO5tOc721Rw+ztl3MzL63smxSMnpsCpcDwUKQT81bOfkDs5v+URT3oXT+kiumpVbs3VONtVc4e49Flg3DnY/dkz/AFA1rLj0QwnqXUq++iP+mKkulMz9yjoU3wRLN6IXHUvQT96Ij9GrEk9GW0E+ruIm8nlX+1TLmlWzyKvC0nwQhJyR2xHwUv7ssTf1EViyWu1Y+taykd/N6vzWp5pU+bIxeApPtHz4+3LpPrLcg/fjlT9aqTlge2EfB8f2r6BK1h3GyoH68ET+9GjfqKt5zM34bDhkJR8sF7YnHkymsqLldD2lx5rn9DUpTcjrBuNlD8qaf6awJ/Rzs5v+XKe5JKP81T5xR+HPhnDx8p7c/wCMB7ysP7VyvL7lG6SWUltMPo2aUFTnDjAGr4FhUnz+iiyPVknQ+DIw/Naj/l1yKgtop29ZZljGRqVcl+xRgjtOKOWZWQp4d0KkZS6Fi1uf21f2NuqkW6YuLoHtxguPL2B71fQoGBgcOwVFvoJ2CkFobhyvP3ByBldSxLuRfiel8VqVKxbbd2elThGEcsRSlKguKUpQCqHQEbwCPHfVdKA1t9sS3m087bxSgEModFYBhuzgjxrNjiVQAqhVHBVAAHwFXKZoErHtKUoBSlKAUpSgFKUoBSlKAUpSgFKUoBSlKA4nb9nPJqBvZkXONMelB/Lv/Oo5vtkTXl2LF7rESlXDvGHJJUcQGUHiaUrZ+k8+lFSra6ndbH9FFnE0bSyTXTrhhrfQmVwR0IwPzJqQqUrG+p3pJLQUpShIpSlAKUpQClKUApSlAf/Z">
            <a:extLst>
              <a:ext uri="{FF2B5EF4-FFF2-40B4-BE49-F238E27FC236}">
                <a16:creationId xmlns:a16="http://schemas.microsoft.com/office/drawing/2014/main" id="{61783056-9BFF-4912-8D06-9D5DE4919A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4623" y="1603897"/>
            <a:ext cx="2372887" cy="2395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3428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84C1F-6B64-4FC1-860F-B2FC8CE830DD}"/>
              </a:ext>
            </a:extLst>
          </p:cNvPr>
          <p:cNvSpPr>
            <a:spLocks noGrp="1"/>
          </p:cNvSpPr>
          <p:nvPr>
            <p:ph type="title"/>
          </p:nvPr>
        </p:nvSpPr>
        <p:spPr/>
        <p:txBody>
          <a:bodyPr/>
          <a:lstStyle/>
          <a:p>
            <a:r>
              <a:rPr lang="en-US" b="1" dirty="0" err="1">
                <a:solidFill>
                  <a:prstClr val="black"/>
                </a:solidFill>
                <a:cs typeface="Arial" pitchFamily="34" charset="0"/>
              </a:rPr>
              <a:t>Zusammenfassung</a:t>
            </a:r>
            <a:endParaRPr lang="en-US" dirty="0"/>
          </a:p>
        </p:txBody>
      </p:sp>
      <p:sp>
        <p:nvSpPr>
          <p:cNvPr id="4" name="Rectangle 3">
            <a:extLst>
              <a:ext uri="{FF2B5EF4-FFF2-40B4-BE49-F238E27FC236}">
                <a16:creationId xmlns:a16="http://schemas.microsoft.com/office/drawing/2014/main" id="{2A37C0C2-6F11-4BE1-99A9-DF156C30BE5D}"/>
              </a:ext>
            </a:extLst>
          </p:cNvPr>
          <p:cNvSpPr/>
          <p:nvPr/>
        </p:nvSpPr>
        <p:spPr>
          <a:xfrm>
            <a:off x="432916" y="1557000"/>
            <a:ext cx="8253884" cy="4708981"/>
          </a:xfrm>
          <a:prstGeom prst="rect">
            <a:avLst/>
          </a:prstGeom>
        </p:spPr>
        <p:txBody>
          <a:bodyPr wrap="square">
            <a:spAutoFit/>
          </a:bodyPr>
          <a:lstStyle/>
          <a:p>
            <a:r>
              <a:rPr lang="de-DE" sz="1500" dirty="0">
                <a:solidFill>
                  <a:prstClr val="black"/>
                </a:solidFill>
                <a:cs typeface="Arial" pitchFamily="34" charset="0"/>
              </a:rPr>
              <a:t>Dies sind die wichtigen Ideen, die in diesem Modul behandelt wurden:</a:t>
            </a:r>
            <a:endParaRPr lang="en-US" sz="1500" dirty="0">
              <a:solidFill>
                <a:prstClr val="black"/>
              </a:solidFill>
              <a:cs typeface="Arial" pitchFamily="34" charset="0"/>
            </a:endParaRPr>
          </a:p>
          <a:p>
            <a:endParaRPr lang="en-US" sz="1500" dirty="0">
              <a:solidFill>
                <a:prstClr val="black"/>
              </a:solidFill>
              <a:cs typeface="Arial" pitchFamily="34" charset="0"/>
            </a:endParaRPr>
          </a:p>
          <a:p>
            <a:pPr marL="285750" indent="-285750">
              <a:buFont typeface="Wingdings" panose="05000000000000000000" pitchFamily="2" charset="2"/>
              <a:buChar char="§"/>
            </a:pPr>
            <a:r>
              <a:rPr lang="en-US" sz="1500" b="1" dirty="0"/>
              <a:t>Thermosiphon-SWH-</a:t>
            </a:r>
            <a:r>
              <a:rPr lang="en-US" sz="1500" b="1" dirty="0" err="1"/>
              <a:t>Systeme</a:t>
            </a:r>
            <a:r>
              <a:rPr lang="en-US" sz="1500" b="1" dirty="0"/>
              <a:t>:</a:t>
            </a:r>
          </a:p>
          <a:p>
            <a:pPr marL="742950" lvl="1" indent="-285750">
              <a:buFont typeface="Calibri" panose="020F0502020204030204" pitchFamily="34" charset="0"/>
              <a:buChar char="‒"/>
            </a:pPr>
            <a:r>
              <a:rPr lang="de-DE" sz="1500" dirty="0"/>
              <a:t>Sind passive Systeme, die in der Lage sind, einen natürlichen Wasserkreislauf (durch Konvektion) zu schaffen, der auf der gesammelten Sonnenenergie und einer besonderen Anordnung seiner Teile (der Wasserbehälter über den Sonnenkollektoren) basiert.</a:t>
            </a:r>
          </a:p>
          <a:p>
            <a:pPr marL="742950" lvl="1" indent="-285750">
              <a:buFont typeface="Calibri" panose="020F0502020204030204" pitchFamily="34" charset="0"/>
              <a:buChar char="‒"/>
            </a:pPr>
            <a:r>
              <a:rPr lang="de-DE" sz="1500" dirty="0"/>
              <a:t>Sind effiziente, einfache, wartungsarme, preiswerte und effiziente Systeme, besonders geeignet für sonnige Standorte und kleine Gebäude, oft als Ergänzung zum bestehenden SWH.</a:t>
            </a:r>
          </a:p>
          <a:p>
            <a:pPr marL="742950" lvl="1" indent="-285750">
              <a:buFont typeface="Calibri" panose="020F0502020204030204" pitchFamily="34" charset="0"/>
              <a:buChar char="‒"/>
            </a:pPr>
            <a:r>
              <a:rPr lang="de-DE" sz="1500" dirty="0"/>
              <a:t>Können vielseitiger, sicherer, leistungsfähiger und komplexer Systeme mit verbessertem Design und zusätzlichen Funktionen werden. Viele Modelle beinhalten optionales Zubehör, wie z.B. Steuerungen.</a:t>
            </a:r>
          </a:p>
          <a:p>
            <a:pPr marL="742950" lvl="1" indent="-285750">
              <a:buFont typeface="Calibri" panose="020F0502020204030204" pitchFamily="34" charset="0"/>
              <a:buChar char="‒"/>
            </a:pPr>
            <a:r>
              <a:rPr lang="de-DE" sz="1500" dirty="0"/>
              <a:t>Haben auch einige Nachteile. Sie weisen einen geringen Schutzgrad auf, sind strukturell starr oder können rückwärts fahren. All dies ist möglich, macht aber die Systeme teurer.</a:t>
            </a:r>
          </a:p>
          <a:p>
            <a:pPr marL="742950" lvl="1" indent="-285750">
              <a:buFont typeface="Calibri" panose="020F0502020204030204" pitchFamily="34" charset="0"/>
              <a:buChar char="‒"/>
            </a:pPr>
            <a:r>
              <a:rPr lang="de-DE" sz="1500" dirty="0"/>
              <a:t>Können direkt und indirekt, unter Druck oder drucklos sein. Direkte und atmosphärische Thermosiphon-SWH-Systeme sind die einfachsten Optionen. Indirektes Thermosiphon SWH mit Wärmetauscher sind die vielseitigsten Optionen.</a:t>
            </a:r>
          </a:p>
          <a:p>
            <a:pPr marL="742950" lvl="1" indent="-285750">
              <a:buFont typeface="Calibri" panose="020F0502020204030204" pitchFamily="34" charset="0"/>
              <a:buChar char="‒"/>
            </a:pPr>
            <a:r>
              <a:rPr lang="de-DE" sz="1500" dirty="0"/>
              <a:t>Sind relativ kleine Systeme, vorberechnet, kompakt mit wenigen Komponenten und von einfacher Installation. Das Installationshandbuch des Herstellers enthält alle wesentlichen Informationen, die für die Installation, den Gebrauch und die Wartung erforderlich sind, unter Beachtung der geltenden örtlichen Vorschriften.</a:t>
            </a:r>
            <a:endParaRPr lang="en-US" sz="1500" dirty="0"/>
          </a:p>
        </p:txBody>
      </p:sp>
    </p:spTree>
    <p:extLst>
      <p:ext uri="{BB962C8B-B14F-4D97-AF65-F5344CB8AC3E}">
        <p14:creationId xmlns:p14="http://schemas.microsoft.com/office/powerpoint/2010/main" val="36528372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FB6C6-45F2-43ED-8B5E-E17C2B7FB35D}"/>
              </a:ext>
            </a:extLst>
          </p:cNvPr>
          <p:cNvSpPr>
            <a:spLocks noGrp="1"/>
          </p:cNvSpPr>
          <p:nvPr>
            <p:ph type="title"/>
          </p:nvPr>
        </p:nvSpPr>
        <p:spPr/>
        <p:txBody>
          <a:bodyPr/>
          <a:lstStyle/>
          <a:p>
            <a:r>
              <a:rPr lang="en-US" dirty="0" err="1"/>
              <a:t>Bibliographie</a:t>
            </a:r>
            <a:endParaRPr lang="en-US" dirty="0"/>
          </a:p>
        </p:txBody>
      </p:sp>
      <p:sp>
        <p:nvSpPr>
          <p:cNvPr id="4" name="Rectangle 3">
            <a:extLst>
              <a:ext uri="{FF2B5EF4-FFF2-40B4-BE49-F238E27FC236}">
                <a16:creationId xmlns:a16="http://schemas.microsoft.com/office/drawing/2014/main" id="{76916603-A31C-4125-B814-8BD241D2EAB5}"/>
              </a:ext>
            </a:extLst>
          </p:cNvPr>
          <p:cNvSpPr/>
          <p:nvPr/>
        </p:nvSpPr>
        <p:spPr>
          <a:xfrm>
            <a:off x="395288" y="1629000"/>
            <a:ext cx="8291512" cy="3539430"/>
          </a:xfrm>
          <a:prstGeom prst="rect">
            <a:avLst/>
          </a:prstGeom>
        </p:spPr>
        <p:txBody>
          <a:bodyPr wrap="square">
            <a:spAutoFit/>
          </a:bodyPr>
          <a:lstStyle/>
          <a:p>
            <a:pPr marL="285750" indent="-285750">
              <a:buFont typeface="Wingdings" panose="05000000000000000000" pitchFamily="2" charset="2"/>
              <a:buChar char="§"/>
            </a:pPr>
            <a:r>
              <a:rPr lang="en-US" sz="1600" dirty="0" err="1">
                <a:solidFill>
                  <a:prstClr val="black"/>
                </a:solidFill>
                <a:cs typeface="Arial" pitchFamily="34" charset="0"/>
              </a:rPr>
              <a:t>Zusätzliche</a:t>
            </a:r>
            <a:r>
              <a:rPr lang="en-US" sz="1600" dirty="0">
                <a:solidFill>
                  <a:prstClr val="black"/>
                </a:solidFill>
                <a:cs typeface="Arial" pitchFamily="34" charset="0"/>
              </a:rPr>
              <a:t> </a:t>
            </a:r>
            <a:r>
              <a:rPr lang="en-US" sz="1600" dirty="0" err="1">
                <a:solidFill>
                  <a:prstClr val="black"/>
                </a:solidFill>
                <a:cs typeface="Arial" pitchFamily="34" charset="0"/>
              </a:rPr>
              <a:t>Informationen</a:t>
            </a:r>
            <a:r>
              <a:rPr lang="en-US" sz="1600" dirty="0">
                <a:solidFill>
                  <a:prstClr val="black"/>
                </a:solidFill>
                <a:cs typeface="Arial" pitchFamily="34" charset="0"/>
              </a:rPr>
              <a:t> und </a:t>
            </a:r>
            <a:r>
              <a:rPr lang="en-US" sz="1600" dirty="0" err="1">
                <a:solidFill>
                  <a:prstClr val="black"/>
                </a:solidFill>
                <a:cs typeface="Arial" pitchFamily="34" charset="0"/>
              </a:rPr>
              <a:t>Ressourcen</a:t>
            </a:r>
            <a:r>
              <a:rPr lang="en-US" sz="1600" dirty="0">
                <a:solidFill>
                  <a:prstClr val="black"/>
                </a:solidFill>
                <a:cs typeface="Arial" pitchFamily="34" charset="0"/>
              </a:rPr>
              <a:t>:</a:t>
            </a:r>
          </a:p>
          <a:p>
            <a:pPr marL="285750" indent="-285750">
              <a:buFont typeface="Arial" panose="020B0604020202020204" pitchFamily="34" charset="0"/>
              <a:buChar char="•"/>
            </a:pPr>
            <a:endParaRPr lang="en-US" sz="1600" dirty="0">
              <a:solidFill>
                <a:prstClr val="black"/>
              </a:solidFill>
              <a:cs typeface="Arial" pitchFamily="34" charset="0"/>
            </a:endParaRPr>
          </a:p>
          <a:p>
            <a:pPr marL="742950" lvl="1" indent="-285750">
              <a:buFont typeface="Calibri" panose="020F0502020204030204" pitchFamily="34" charset="0"/>
              <a:buChar char="‒"/>
            </a:pPr>
            <a:r>
              <a:rPr lang="de-DE" sz="1600" dirty="0">
                <a:solidFill>
                  <a:prstClr val="black"/>
                </a:solidFill>
                <a:cs typeface="Arial" pitchFamily="34" charset="0"/>
              </a:rPr>
              <a:t>YouTube-Videos über die Installation von Thermosiphonsystemen</a:t>
            </a:r>
            <a:r>
              <a:rPr lang="en-US" sz="1600" dirty="0">
                <a:solidFill>
                  <a:prstClr val="black"/>
                </a:solidFill>
                <a:cs typeface="Arial" pitchFamily="34" charset="0"/>
              </a:rPr>
              <a:t>:</a:t>
            </a:r>
          </a:p>
          <a:p>
            <a:pPr lvl="2"/>
            <a:endParaRPr lang="en-US" sz="1600" b="1" dirty="0"/>
          </a:p>
          <a:p>
            <a:pPr marL="1257300" lvl="2" indent="-342900">
              <a:buFont typeface="+mj-lt"/>
              <a:buAutoNum type="arabicPeriod"/>
            </a:pPr>
            <a:r>
              <a:rPr lang="en-US" sz="1600" i="1" dirty="0"/>
              <a:t>Solar Thermosiphon Effect in Action. </a:t>
            </a:r>
            <a:r>
              <a:rPr lang="en-US" sz="1600" dirty="0" err="1">
                <a:solidFill>
                  <a:prstClr val="black"/>
                </a:solidFill>
                <a:cs typeface="Arial" pitchFamily="34" charset="0"/>
              </a:rPr>
              <a:t>Verfügbar</a:t>
            </a:r>
            <a:r>
              <a:rPr lang="en-US" sz="1600" i="1" dirty="0"/>
              <a:t> </a:t>
            </a:r>
            <a:r>
              <a:rPr lang="en-US" sz="1600" dirty="0" err="1">
                <a:hlinkClick r:id="rId2"/>
              </a:rPr>
              <a:t>hier</a:t>
            </a:r>
            <a:r>
              <a:rPr lang="en-US" sz="1600" dirty="0">
                <a:hlinkClick r:id="rId2"/>
              </a:rPr>
              <a:t>.</a:t>
            </a:r>
            <a:endParaRPr lang="en-US" sz="1600" dirty="0"/>
          </a:p>
          <a:p>
            <a:pPr marL="1257300" lvl="2" indent="-342900">
              <a:buFont typeface="+mj-lt"/>
              <a:buAutoNum type="arabicPeriod"/>
            </a:pPr>
            <a:r>
              <a:rPr lang="en-US" sz="1600" i="1" dirty="0"/>
              <a:t>Low pressure vacuum tube solar water heater, thermosiphon glass tube solar water heater with EN12976. </a:t>
            </a:r>
            <a:r>
              <a:rPr lang="en-US" sz="1600" dirty="0" err="1">
                <a:solidFill>
                  <a:prstClr val="black"/>
                </a:solidFill>
                <a:cs typeface="Arial" pitchFamily="34" charset="0"/>
              </a:rPr>
              <a:t>Verfügbar</a:t>
            </a:r>
            <a:r>
              <a:rPr lang="en-US" sz="1600" dirty="0">
                <a:solidFill>
                  <a:prstClr val="black"/>
                </a:solidFill>
                <a:cs typeface="Arial" pitchFamily="34" charset="0"/>
              </a:rPr>
              <a:t> </a:t>
            </a:r>
            <a:r>
              <a:rPr lang="en-US" sz="1600" dirty="0" err="1">
                <a:hlinkClick r:id="rId3"/>
              </a:rPr>
              <a:t>hier</a:t>
            </a:r>
            <a:r>
              <a:rPr lang="en-US" sz="1600" dirty="0">
                <a:hlinkClick r:id="rId3"/>
              </a:rPr>
              <a:t>.</a:t>
            </a:r>
            <a:endParaRPr lang="en-US" sz="1600" dirty="0"/>
          </a:p>
          <a:p>
            <a:pPr marL="1257300" lvl="2" indent="-342900">
              <a:buFont typeface="+mj-lt"/>
              <a:buAutoNum type="arabicPeriod"/>
            </a:pPr>
            <a:r>
              <a:rPr lang="en-US" sz="1600" i="1" dirty="0"/>
              <a:t>Installation of pressure thermosiphon solar water heater with EN12976, Pre-heated solar water heater with copper coil</a:t>
            </a:r>
            <a:r>
              <a:rPr lang="en-US" sz="1600" b="1" dirty="0"/>
              <a:t>. </a:t>
            </a:r>
            <a:r>
              <a:rPr lang="en-US" sz="1600" dirty="0" err="1">
                <a:solidFill>
                  <a:prstClr val="black"/>
                </a:solidFill>
                <a:cs typeface="Arial" pitchFamily="34" charset="0"/>
              </a:rPr>
              <a:t>Verfügbar</a:t>
            </a:r>
            <a:r>
              <a:rPr lang="en-US" sz="1600" dirty="0">
                <a:solidFill>
                  <a:prstClr val="black"/>
                </a:solidFill>
                <a:cs typeface="Arial" pitchFamily="34" charset="0"/>
              </a:rPr>
              <a:t> </a:t>
            </a:r>
            <a:r>
              <a:rPr lang="en-US" sz="1600" dirty="0" err="1">
                <a:hlinkClick r:id="rId4"/>
              </a:rPr>
              <a:t>hier</a:t>
            </a:r>
            <a:r>
              <a:rPr lang="en-US" sz="1600" dirty="0">
                <a:hlinkClick r:id="rId4"/>
              </a:rPr>
              <a:t>.</a:t>
            </a:r>
            <a:endParaRPr lang="en-US" sz="1600" dirty="0"/>
          </a:p>
          <a:p>
            <a:pPr lvl="1"/>
            <a:endParaRPr lang="en-US" sz="1600" dirty="0">
              <a:solidFill>
                <a:prstClr val="black"/>
              </a:solidFill>
              <a:cs typeface="Arial" pitchFamily="34" charset="0"/>
            </a:endParaRPr>
          </a:p>
          <a:p>
            <a:pPr marL="742950" lvl="1" indent="-285750">
              <a:buFont typeface="Calibri" panose="020F0502020204030204" pitchFamily="34" charset="0"/>
              <a:buChar char="‒"/>
            </a:pPr>
            <a:r>
              <a:rPr lang="en-US" sz="1600" dirty="0">
                <a:solidFill>
                  <a:prstClr val="black"/>
                </a:solidFill>
                <a:cs typeface="Arial" pitchFamily="34" charset="0"/>
              </a:rPr>
              <a:t>(Buch) </a:t>
            </a:r>
            <a:r>
              <a:rPr lang="en-US" sz="1600" i="1" dirty="0">
                <a:solidFill>
                  <a:prstClr val="black"/>
                </a:solidFill>
                <a:cs typeface="Arial" pitchFamily="34" charset="0"/>
              </a:rPr>
              <a:t>Solar &amp; Heat Pump Hot Water Systems. Plumber reference guide. </a:t>
            </a:r>
            <a:r>
              <a:rPr lang="en-US" sz="1600" dirty="0">
                <a:solidFill>
                  <a:prstClr val="black"/>
                </a:solidFill>
                <a:cs typeface="Arial" pitchFamily="34" charset="0"/>
              </a:rPr>
              <a:t>Ed.: Australia Government. </a:t>
            </a:r>
            <a:r>
              <a:rPr lang="en-US" sz="1600" dirty="0" err="1">
                <a:solidFill>
                  <a:prstClr val="black"/>
                </a:solidFill>
                <a:cs typeface="Arial" pitchFamily="34" charset="0"/>
              </a:rPr>
              <a:t>Verfügbar</a:t>
            </a:r>
            <a:r>
              <a:rPr lang="en-US" sz="1600" dirty="0">
                <a:solidFill>
                  <a:prstClr val="black"/>
                </a:solidFill>
                <a:cs typeface="Arial" pitchFamily="34" charset="0"/>
              </a:rPr>
              <a:t> </a:t>
            </a:r>
            <a:r>
              <a:rPr lang="en-US" sz="1600" dirty="0" err="1">
                <a:solidFill>
                  <a:prstClr val="black"/>
                </a:solidFill>
                <a:cs typeface="Arial" pitchFamily="34" charset="0"/>
                <a:hlinkClick r:id="rId5"/>
              </a:rPr>
              <a:t>hier</a:t>
            </a:r>
            <a:r>
              <a:rPr lang="en-US" sz="1600" dirty="0">
                <a:solidFill>
                  <a:prstClr val="black"/>
                </a:solidFill>
                <a:cs typeface="Arial" pitchFamily="34" charset="0"/>
              </a:rPr>
              <a:t>.</a:t>
            </a:r>
          </a:p>
          <a:p>
            <a:endParaRPr lang="en-US" sz="1600" dirty="0">
              <a:solidFill>
                <a:prstClr val="black"/>
              </a:solidFill>
              <a:cs typeface="Arial" pitchFamily="34" charset="0"/>
            </a:endParaRPr>
          </a:p>
          <a:p>
            <a:endParaRPr lang="en-US" sz="1600" dirty="0">
              <a:solidFill>
                <a:prstClr val="black"/>
              </a:solidFill>
              <a:cs typeface="Arial" pitchFamily="34" charset="0"/>
            </a:endParaRPr>
          </a:p>
        </p:txBody>
      </p:sp>
    </p:spTree>
    <p:extLst>
      <p:ext uri="{BB962C8B-B14F-4D97-AF65-F5344CB8AC3E}">
        <p14:creationId xmlns:p14="http://schemas.microsoft.com/office/powerpoint/2010/main" val="809516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2E6210-F288-4A09-AC23-8E31F41EDC37}"/>
              </a:ext>
            </a:extLst>
          </p:cNvPr>
          <p:cNvSpPr>
            <a:spLocks noGrp="1"/>
          </p:cNvSpPr>
          <p:nvPr>
            <p:ph type="title"/>
          </p:nvPr>
        </p:nvSpPr>
        <p:spPr/>
        <p:txBody>
          <a:bodyPr>
            <a:normAutofit/>
          </a:bodyPr>
          <a:lstStyle/>
          <a:p>
            <a:r>
              <a:rPr lang="en-US" b="1" dirty="0"/>
              <a:t>1. </a:t>
            </a:r>
            <a:r>
              <a:rPr lang="en-US" b="1" dirty="0">
                <a:solidFill>
                  <a:prstClr val="black"/>
                </a:solidFill>
                <a:cs typeface="Arial" pitchFamily="34" charset="0"/>
              </a:rPr>
              <a:t>Allgemeine </a:t>
            </a:r>
            <a:r>
              <a:rPr lang="en-US" b="1" dirty="0" err="1">
                <a:solidFill>
                  <a:prstClr val="black"/>
                </a:solidFill>
                <a:cs typeface="Arial" pitchFamily="34" charset="0"/>
              </a:rPr>
              <a:t>Beschreibung</a:t>
            </a:r>
            <a:r>
              <a:rPr lang="en-US" b="1" dirty="0">
                <a:solidFill>
                  <a:prstClr val="black"/>
                </a:solidFill>
                <a:cs typeface="Arial" pitchFamily="34" charset="0"/>
              </a:rPr>
              <a:t> des Thermosiphon-Solar-</a:t>
            </a:r>
            <a:r>
              <a:rPr lang="en-US" b="1" dirty="0" err="1">
                <a:solidFill>
                  <a:prstClr val="black"/>
                </a:solidFill>
                <a:cs typeface="Arial" pitchFamily="34" charset="0"/>
              </a:rPr>
              <a:t>Wassererwärmersystems</a:t>
            </a:r>
            <a:endParaRPr lang="es-ES" dirty="0"/>
          </a:p>
        </p:txBody>
      </p:sp>
      <p:sp>
        <p:nvSpPr>
          <p:cNvPr id="7" name="Rectangle 6">
            <a:extLst>
              <a:ext uri="{FF2B5EF4-FFF2-40B4-BE49-F238E27FC236}">
                <a16:creationId xmlns:a16="http://schemas.microsoft.com/office/drawing/2014/main" id="{506C19FD-33A5-4C5B-894A-A7B904E82A55}"/>
              </a:ext>
            </a:extLst>
          </p:cNvPr>
          <p:cNvSpPr/>
          <p:nvPr/>
        </p:nvSpPr>
        <p:spPr>
          <a:xfrm>
            <a:off x="432916" y="1557000"/>
            <a:ext cx="8171084" cy="369332"/>
          </a:xfrm>
          <a:prstGeom prst="rect">
            <a:avLst/>
          </a:prstGeom>
        </p:spPr>
        <p:txBody>
          <a:bodyPr wrap="square">
            <a:spAutoFit/>
          </a:bodyPr>
          <a:lstStyle/>
          <a:p>
            <a:pPr marL="285750" indent="-285750">
              <a:buFont typeface="Wingdings" panose="05000000000000000000" pitchFamily="2" charset="2"/>
              <a:buChar char="Ø"/>
            </a:pPr>
            <a:r>
              <a:rPr lang="de-DE" b="1" dirty="0">
                <a:solidFill>
                  <a:prstClr val="black"/>
                </a:solidFill>
                <a:cs typeface="Arial" pitchFamily="34" charset="0"/>
              </a:rPr>
              <a:t>Definition. Grundlegende Identifikation der Thermosiphon-SWH-Systeme</a:t>
            </a:r>
            <a:r>
              <a:rPr lang="en-US" b="1" dirty="0">
                <a:solidFill>
                  <a:prstClr val="black"/>
                </a:solidFill>
                <a:cs typeface="Arial" pitchFamily="34" charset="0"/>
              </a:rPr>
              <a:t>.</a:t>
            </a:r>
            <a:endParaRPr lang="en-US" b="1" dirty="0"/>
          </a:p>
        </p:txBody>
      </p:sp>
      <p:pic>
        <p:nvPicPr>
          <p:cNvPr id="4" name="Picture 3" descr="A picture containing furniture, bed&#10;&#10;Description generated with very high confidence">
            <a:extLst>
              <a:ext uri="{FF2B5EF4-FFF2-40B4-BE49-F238E27FC236}">
                <a16:creationId xmlns:a16="http://schemas.microsoft.com/office/drawing/2014/main" id="{AB2B1C43-A6C2-4758-BC0B-5168C59E6E20}"/>
              </a:ext>
            </a:extLst>
          </p:cNvPr>
          <p:cNvPicPr>
            <a:picLocks noChangeAspect="1"/>
          </p:cNvPicPr>
          <p:nvPr/>
        </p:nvPicPr>
        <p:blipFill rotWithShape="1">
          <a:blip r:embed="rId2">
            <a:extLst>
              <a:ext uri="{28A0092B-C50C-407E-A947-70E740481C1C}">
                <a14:useLocalDpi xmlns:a14="http://schemas.microsoft.com/office/drawing/2010/main" val="0"/>
              </a:ext>
            </a:extLst>
          </a:blip>
          <a:srcRect l="18750" t="4261"/>
          <a:stretch/>
        </p:blipFill>
        <p:spPr>
          <a:xfrm>
            <a:off x="752597" y="1988998"/>
            <a:ext cx="2148180" cy="1800000"/>
          </a:xfrm>
          <a:prstGeom prst="rect">
            <a:avLst/>
          </a:prstGeom>
        </p:spPr>
      </p:pic>
      <p:sp>
        <p:nvSpPr>
          <p:cNvPr id="13" name="TextBox 12">
            <a:extLst>
              <a:ext uri="{FF2B5EF4-FFF2-40B4-BE49-F238E27FC236}">
                <a16:creationId xmlns:a16="http://schemas.microsoft.com/office/drawing/2014/main" id="{7A4ABA6D-9E6E-4B0F-B9F2-4F0B51E94653}"/>
              </a:ext>
            </a:extLst>
          </p:cNvPr>
          <p:cNvSpPr txBox="1"/>
          <p:nvPr/>
        </p:nvSpPr>
        <p:spPr>
          <a:xfrm>
            <a:off x="3070800" y="1891600"/>
            <a:ext cx="5893200" cy="4422749"/>
          </a:xfrm>
          <a:prstGeom prst="rect">
            <a:avLst/>
          </a:prstGeom>
          <a:noFill/>
        </p:spPr>
        <p:txBody>
          <a:bodyPr wrap="square" rtlCol="0">
            <a:spAutoFit/>
          </a:bodyPr>
          <a:lstStyle/>
          <a:p>
            <a:pPr marL="285750" indent="-285750">
              <a:buFont typeface="Wingdings" panose="05000000000000000000" pitchFamily="2" charset="2"/>
              <a:buChar char="§"/>
            </a:pPr>
            <a:r>
              <a:rPr lang="de-DE" sz="1340" dirty="0"/>
              <a:t>Sie sind passive thermische Solaranlagen zur Warmwassererzeugung</a:t>
            </a:r>
            <a:r>
              <a:rPr lang="en-US" sz="1340" dirty="0"/>
              <a:t>.</a:t>
            </a:r>
          </a:p>
          <a:p>
            <a:pPr marL="285750" indent="-285750">
              <a:buFont typeface="Wingdings" panose="05000000000000000000" pitchFamily="2" charset="2"/>
              <a:buChar char="§"/>
            </a:pPr>
            <a:r>
              <a:rPr lang="en-US" sz="1340" dirty="0" err="1"/>
              <a:t>Grundsätzlich</a:t>
            </a:r>
            <a:r>
              <a:rPr lang="en-US" sz="1340" dirty="0"/>
              <a:t> </a:t>
            </a:r>
            <a:r>
              <a:rPr lang="en-US" sz="1340" dirty="0" err="1"/>
              <a:t>klassifizierbar</a:t>
            </a:r>
            <a:r>
              <a:rPr lang="en-US" sz="1340" dirty="0"/>
              <a:t> </a:t>
            </a:r>
            <a:r>
              <a:rPr lang="en-US" sz="1340" dirty="0" err="1"/>
              <a:t>als</a:t>
            </a:r>
            <a:r>
              <a:rPr lang="en-US" sz="1340" dirty="0"/>
              <a:t>:</a:t>
            </a:r>
          </a:p>
          <a:p>
            <a:pPr marL="742950" lvl="1" indent="-285750">
              <a:buFont typeface="Calibri" panose="020F0502020204030204" pitchFamily="34" charset="0"/>
              <a:buChar char="₋"/>
            </a:pPr>
            <a:r>
              <a:rPr lang="de-DE" sz="1340" b="1" dirty="0"/>
              <a:t>Direkte Systeme.</a:t>
            </a:r>
            <a:r>
              <a:rPr lang="de-DE" sz="1340" dirty="0"/>
              <a:t> Ein einziger Kreislauf des Trinkwassers.</a:t>
            </a:r>
          </a:p>
          <a:p>
            <a:pPr marL="742950" lvl="1" indent="-285750">
              <a:buFont typeface="Calibri" panose="020F0502020204030204" pitchFamily="34" charset="0"/>
              <a:buChar char="₋"/>
            </a:pPr>
            <a:r>
              <a:rPr lang="de-DE" sz="1340" b="1" dirty="0"/>
              <a:t>Indirekte Systeme.</a:t>
            </a:r>
            <a:r>
              <a:rPr lang="de-DE" sz="1340" dirty="0"/>
              <a:t> Zwei getrennte Kreisläufe (Primär/Solar und Sekundär/Verbrauch) mit Wärmetauscher</a:t>
            </a:r>
            <a:r>
              <a:rPr lang="en-US" sz="1340" dirty="0"/>
              <a:t>.</a:t>
            </a:r>
          </a:p>
          <a:p>
            <a:pPr marL="285750" indent="-285750">
              <a:buFont typeface="Wingdings" panose="05000000000000000000" pitchFamily="2" charset="2"/>
              <a:buChar char="§"/>
            </a:pPr>
            <a:r>
              <a:rPr lang="de-DE" sz="1340" dirty="0"/>
              <a:t>Eine geeignete Lösung für die </a:t>
            </a:r>
            <a:r>
              <a:rPr lang="de-DE" sz="1340" b="1" dirty="0"/>
              <a:t>Warmwasserbereitung und andere Anwendungen in Einfamilienhäusern</a:t>
            </a:r>
            <a:r>
              <a:rPr lang="de-DE" sz="1340" dirty="0"/>
              <a:t> sowie anderen Gebäuden mit geringem Verbrauch</a:t>
            </a:r>
            <a:r>
              <a:rPr lang="en-US" sz="1340" dirty="0"/>
              <a:t>.</a:t>
            </a:r>
          </a:p>
          <a:p>
            <a:pPr marL="285750" indent="-285750">
              <a:buFont typeface="Wingdings" panose="05000000000000000000" pitchFamily="2" charset="2"/>
              <a:buChar char="§"/>
            </a:pPr>
            <a:r>
              <a:rPr lang="de-DE" sz="1340" dirty="0"/>
              <a:t>Typischerweise in </a:t>
            </a:r>
            <a:r>
              <a:rPr lang="de-DE" sz="1340" b="1" dirty="0"/>
              <a:t>warmen und milden Klimazonen</a:t>
            </a:r>
            <a:r>
              <a:rPr lang="de-DE" sz="1340" dirty="0"/>
              <a:t> eingesetzt, aber sicherlich nicht nur</a:t>
            </a:r>
            <a:r>
              <a:rPr lang="en-US" sz="1340" dirty="0"/>
              <a:t>.</a:t>
            </a:r>
          </a:p>
          <a:p>
            <a:pPr marL="285750" indent="-285750">
              <a:buFont typeface="Wingdings" panose="05000000000000000000" pitchFamily="2" charset="2"/>
              <a:buChar char="§"/>
            </a:pPr>
            <a:r>
              <a:rPr lang="de-DE" sz="1340" dirty="0"/>
              <a:t>Basierend auf dem </a:t>
            </a:r>
            <a:r>
              <a:rPr lang="de-DE" sz="1340" b="1" dirty="0"/>
              <a:t>Thermosiphon-Prinzip</a:t>
            </a:r>
            <a:r>
              <a:rPr lang="de-DE" sz="1340" dirty="0"/>
              <a:t> (Konvektion und Auftrieb von erwärmten Flüssigkeiten), schaffen diese Systeme eine natürliche Zirkulation des Wassers, wodurch Pumpen und ausgeklügelte Steuerungen überflüssig werden</a:t>
            </a:r>
            <a:r>
              <a:rPr lang="en-US" sz="1340" dirty="0"/>
              <a:t>.</a:t>
            </a:r>
          </a:p>
          <a:p>
            <a:pPr marL="285750" indent="-285750">
              <a:buFont typeface="Wingdings" panose="05000000000000000000" pitchFamily="2" charset="2"/>
              <a:buChar char="§"/>
            </a:pPr>
            <a:r>
              <a:rPr lang="de-DE" sz="1340" dirty="0"/>
              <a:t>Sie </a:t>
            </a:r>
            <a:r>
              <a:rPr lang="de-DE" sz="1340" b="1" dirty="0"/>
              <a:t>ergänzen und ersetzen in der Regel nicht die traditionellen SWH</a:t>
            </a:r>
            <a:r>
              <a:rPr lang="de-DE" sz="1340" dirty="0"/>
              <a:t>. Das bedeutet, dass eine Art Zusatzheizung dazu beiträgt, die erforderliche Wassertemperatur jederzeit zu gewährleisten.</a:t>
            </a:r>
            <a:endParaRPr lang="en-US" sz="1340" dirty="0"/>
          </a:p>
          <a:p>
            <a:pPr marL="285750" indent="-285750">
              <a:buFont typeface="Wingdings" panose="05000000000000000000" pitchFamily="2" charset="2"/>
              <a:buChar char="§"/>
            </a:pPr>
            <a:r>
              <a:rPr lang="de-DE" sz="1340" b="1" dirty="0"/>
              <a:t>Kompakte Systeme</a:t>
            </a:r>
            <a:r>
              <a:rPr lang="de-DE" sz="1340" dirty="0"/>
              <a:t>, vorberechnet und mit relativ geringer Leistung</a:t>
            </a:r>
            <a:r>
              <a:rPr lang="de-DE" sz="1340" b="1" dirty="0"/>
              <a:t>.</a:t>
            </a:r>
            <a:endParaRPr lang="en-US" sz="1340" dirty="0"/>
          </a:p>
          <a:p>
            <a:pPr marL="285750" indent="-285750">
              <a:buFont typeface="Wingdings" panose="05000000000000000000" pitchFamily="2" charset="2"/>
              <a:buChar char="§"/>
            </a:pPr>
            <a:r>
              <a:rPr lang="de-DE" sz="1340" b="1" dirty="0"/>
              <a:t>Einfache Systeme</a:t>
            </a:r>
            <a:r>
              <a:rPr lang="de-DE" sz="1340" dirty="0"/>
              <a:t>, erschwinglich, wartungsarm und förderfähig</a:t>
            </a:r>
            <a:r>
              <a:rPr lang="en-US" sz="1340" dirty="0"/>
              <a:t>.</a:t>
            </a:r>
          </a:p>
          <a:p>
            <a:pPr marL="285750" indent="-285750">
              <a:buFont typeface="Wingdings" panose="05000000000000000000" pitchFamily="2" charset="2"/>
              <a:buChar char="§"/>
            </a:pPr>
            <a:r>
              <a:rPr lang="de-DE" sz="1340" dirty="0"/>
              <a:t>Verfügbar sind </a:t>
            </a:r>
            <a:r>
              <a:rPr lang="de-DE" sz="1340" b="1" dirty="0"/>
              <a:t>verschiedene technologische Ausführungen und Zubehörteile</a:t>
            </a:r>
            <a:r>
              <a:rPr lang="de-DE" sz="1340" dirty="0"/>
              <a:t>.</a:t>
            </a:r>
          </a:p>
          <a:p>
            <a:pPr marL="285750" indent="-285750">
              <a:buFont typeface="Wingdings" panose="05000000000000000000" pitchFamily="2" charset="2"/>
              <a:buChar char="§"/>
            </a:pPr>
            <a:r>
              <a:rPr lang="de-DE" sz="1340" b="1" dirty="0"/>
              <a:t>Integrierbar in komplexere Anlagen</a:t>
            </a:r>
            <a:r>
              <a:rPr lang="de-DE" sz="1340" dirty="0"/>
              <a:t> (Mehrfamilienhäuser, etc.).</a:t>
            </a:r>
            <a:endParaRPr lang="en-US" sz="1340" dirty="0"/>
          </a:p>
        </p:txBody>
      </p:sp>
      <p:pic>
        <p:nvPicPr>
          <p:cNvPr id="17" name="Picture 16">
            <a:extLst>
              <a:ext uri="{FF2B5EF4-FFF2-40B4-BE49-F238E27FC236}">
                <a16:creationId xmlns:a16="http://schemas.microsoft.com/office/drawing/2014/main" id="{F38E394E-42C3-45FC-941D-A821B0648E13}"/>
              </a:ext>
            </a:extLst>
          </p:cNvPr>
          <p:cNvPicPr>
            <a:picLocks noChangeAspect="1"/>
          </p:cNvPicPr>
          <p:nvPr/>
        </p:nvPicPr>
        <p:blipFill>
          <a:blip r:embed="rId3"/>
          <a:stretch>
            <a:fillRect/>
          </a:stretch>
        </p:blipFill>
        <p:spPr>
          <a:xfrm>
            <a:off x="1571503" y="3941669"/>
            <a:ext cx="1414286" cy="19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A close up of a device&#10;&#10;Description generated with very high confidence">
            <a:extLst>
              <a:ext uri="{FF2B5EF4-FFF2-40B4-BE49-F238E27FC236}">
                <a16:creationId xmlns:a16="http://schemas.microsoft.com/office/drawing/2014/main" id="{A97462AD-AB16-4EE2-AC39-AB30523768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745" y="4213231"/>
            <a:ext cx="1400942" cy="19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4140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FAB1E-C733-45FB-9B40-B494809E5C4C}"/>
              </a:ext>
            </a:extLst>
          </p:cNvPr>
          <p:cNvSpPr>
            <a:spLocks noGrp="1"/>
          </p:cNvSpPr>
          <p:nvPr>
            <p:ph type="title"/>
          </p:nvPr>
        </p:nvSpPr>
        <p:spPr/>
        <p:txBody>
          <a:bodyPr/>
          <a:lstStyle/>
          <a:p>
            <a:r>
              <a:rPr lang="en-US" b="1" dirty="0">
                <a:solidFill>
                  <a:prstClr val="black"/>
                </a:solidFill>
                <a:cs typeface="Arial" pitchFamily="34" charset="0"/>
              </a:rPr>
              <a:t>1. Allgemeine </a:t>
            </a:r>
            <a:r>
              <a:rPr lang="en-US" b="1" dirty="0" err="1">
                <a:solidFill>
                  <a:prstClr val="black"/>
                </a:solidFill>
                <a:cs typeface="Arial" pitchFamily="34" charset="0"/>
              </a:rPr>
              <a:t>Beschreibung</a:t>
            </a:r>
            <a:r>
              <a:rPr lang="en-US" b="1" dirty="0">
                <a:solidFill>
                  <a:prstClr val="black"/>
                </a:solidFill>
                <a:cs typeface="Arial" pitchFamily="34" charset="0"/>
              </a:rPr>
              <a:t> des Thermosiphon-Solar-</a:t>
            </a:r>
            <a:r>
              <a:rPr lang="en-US" b="1" dirty="0" err="1">
                <a:solidFill>
                  <a:prstClr val="black"/>
                </a:solidFill>
                <a:cs typeface="Arial" pitchFamily="34" charset="0"/>
              </a:rPr>
              <a:t>Wassererwärmersystems</a:t>
            </a:r>
            <a:endParaRPr lang="en-US" dirty="0"/>
          </a:p>
        </p:txBody>
      </p:sp>
      <p:sp>
        <p:nvSpPr>
          <p:cNvPr id="5" name="Rectangle 4">
            <a:extLst>
              <a:ext uri="{FF2B5EF4-FFF2-40B4-BE49-F238E27FC236}">
                <a16:creationId xmlns:a16="http://schemas.microsoft.com/office/drawing/2014/main" id="{18958EAE-4137-4701-A60C-4FB1A5B80020}"/>
              </a:ext>
            </a:extLst>
          </p:cNvPr>
          <p:cNvSpPr/>
          <p:nvPr/>
        </p:nvSpPr>
        <p:spPr>
          <a:xfrm>
            <a:off x="432916" y="1557000"/>
            <a:ext cx="4571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Allgemeine </a:t>
            </a:r>
            <a:r>
              <a:rPr lang="en-US" b="1" dirty="0" err="1">
                <a:solidFill>
                  <a:prstClr val="black"/>
                </a:solidFill>
                <a:cs typeface="Arial" pitchFamily="34" charset="0"/>
              </a:rPr>
              <a:t>Funktionsweise</a:t>
            </a:r>
            <a:r>
              <a:rPr lang="en-US" b="1" dirty="0">
                <a:solidFill>
                  <a:prstClr val="black"/>
                </a:solidFill>
                <a:cs typeface="Arial" pitchFamily="34" charset="0"/>
              </a:rPr>
              <a:t> und </a:t>
            </a:r>
            <a:r>
              <a:rPr lang="en-US" b="1" dirty="0" err="1">
                <a:solidFill>
                  <a:prstClr val="black"/>
                </a:solidFill>
                <a:cs typeface="Arial" pitchFamily="34" charset="0"/>
              </a:rPr>
              <a:t>Struktur</a:t>
            </a:r>
            <a:r>
              <a:rPr lang="en-US" b="1" dirty="0">
                <a:solidFill>
                  <a:prstClr val="black"/>
                </a:solidFill>
                <a:cs typeface="Arial" pitchFamily="34" charset="0"/>
              </a:rPr>
              <a:t>.</a:t>
            </a:r>
          </a:p>
        </p:txBody>
      </p:sp>
      <p:sp>
        <p:nvSpPr>
          <p:cNvPr id="11" name="Rectangle 10">
            <a:extLst>
              <a:ext uri="{FF2B5EF4-FFF2-40B4-BE49-F238E27FC236}">
                <a16:creationId xmlns:a16="http://schemas.microsoft.com/office/drawing/2014/main" id="{AF0A493E-D999-492A-BA68-EFC3D4562305}"/>
              </a:ext>
            </a:extLst>
          </p:cNvPr>
          <p:cNvSpPr/>
          <p:nvPr/>
        </p:nvSpPr>
        <p:spPr>
          <a:xfrm>
            <a:off x="4292250" y="1894012"/>
            <a:ext cx="4671750" cy="3108543"/>
          </a:xfrm>
          <a:prstGeom prst="rect">
            <a:avLst/>
          </a:prstGeom>
        </p:spPr>
        <p:txBody>
          <a:bodyPr wrap="square">
            <a:spAutoFit/>
          </a:bodyPr>
          <a:lstStyle/>
          <a:p>
            <a:pPr lvl="0"/>
            <a:r>
              <a:rPr lang="en-US" sz="1400" b="1" dirty="0">
                <a:solidFill>
                  <a:prstClr val="black"/>
                </a:solidFill>
              </a:rPr>
              <a:t>DIE GRUNDSTRUKTUR DES SYSTEMS :</a:t>
            </a:r>
          </a:p>
          <a:p>
            <a:pPr marL="285750" lvl="0" indent="-285750">
              <a:buFont typeface="Wingdings" panose="05000000000000000000" pitchFamily="2" charset="2"/>
              <a:buChar char="§"/>
            </a:pPr>
            <a:r>
              <a:rPr lang="de-DE" sz="1400" b="1" dirty="0">
                <a:solidFill>
                  <a:prstClr val="black"/>
                </a:solidFill>
              </a:rPr>
              <a:t>Ein oder mehrere Sonnenkollektoren. </a:t>
            </a:r>
            <a:r>
              <a:rPr lang="de-DE" sz="1400" dirty="0">
                <a:solidFill>
                  <a:prstClr val="black"/>
                </a:solidFill>
              </a:rPr>
              <a:t>Diese können sein</a:t>
            </a:r>
            <a:r>
              <a:rPr lang="en-US" sz="1400" dirty="0">
                <a:solidFill>
                  <a:prstClr val="black"/>
                </a:solidFill>
              </a:rPr>
              <a:t>:</a:t>
            </a:r>
          </a:p>
          <a:p>
            <a:pPr marL="742950" lvl="1" indent="-285750">
              <a:buFont typeface="Calibri" panose="020F0502020204030204" pitchFamily="34" charset="0"/>
              <a:buChar char="₋"/>
            </a:pPr>
            <a:r>
              <a:rPr lang="en-US" sz="1400" dirty="0" err="1"/>
              <a:t>Flach</a:t>
            </a:r>
            <a:r>
              <a:rPr lang="en-US" sz="1400" dirty="0"/>
              <a:t>- </a:t>
            </a:r>
            <a:r>
              <a:rPr lang="en-US" sz="1400" dirty="0" err="1"/>
              <a:t>oder</a:t>
            </a:r>
            <a:r>
              <a:rPr lang="en-US" sz="1400" dirty="0"/>
              <a:t> </a:t>
            </a:r>
            <a:r>
              <a:rPr lang="en-US" sz="1400" dirty="0" err="1"/>
              <a:t>Vakuumröhrenkollektoren</a:t>
            </a:r>
            <a:r>
              <a:rPr lang="en-US" sz="1400" dirty="0"/>
              <a:t>.</a:t>
            </a:r>
          </a:p>
          <a:p>
            <a:pPr marL="285750" lvl="0" indent="-285750">
              <a:buFont typeface="Wingdings" panose="05000000000000000000" pitchFamily="2" charset="2"/>
              <a:buChar char="§"/>
            </a:pPr>
            <a:r>
              <a:rPr lang="en-US" sz="1400" b="1" dirty="0">
                <a:solidFill>
                  <a:prstClr val="black"/>
                </a:solidFill>
              </a:rPr>
              <a:t>Ein </a:t>
            </a:r>
            <a:r>
              <a:rPr lang="en-US" sz="1400" b="1" dirty="0" err="1">
                <a:solidFill>
                  <a:prstClr val="black"/>
                </a:solidFill>
              </a:rPr>
              <a:t>Warmwasserspeicher</a:t>
            </a:r>
            <a:r>
              <a:rPr lang="en-US" sz="1400" b="1" dirty="0">
                <a:solidFill>
                  <a:prstClr val="black"/>
                </a:solidFill>
              </a:rPr>
              <a:t>:</a:t>
            </a:r>
          </a:p>
          <a:p>
            <a:pPr marL="742950" lvl="1" indent="-285750">
              <a:buFont typeface="Calibri" panose="020F0502020204030204" pitchFamily="34" charset="0"/>
              <a:buChar char="₋"/>
            </a:pPr>
            <a:r>
              <a:rPr lang="de-DE" sz="1400" dirty="0"/>
              <a:t>Immer über den Kollektoren.</a:t>
            </a:r>
          </a:p>
          <a:p>
            <a:pPr marL="742950" lvl="1" indent="-285750">
              <a:buFont typeface="Calibri" panose="020F0502020204030204" pitchFamily="34" charset="0"/>
              <a:buChar char="₋"/>
            </a:pPr>
            <a:r>
              <a:rPr lang="de-DE" sz="1400" dirty="0"/>
              <a:t>Typischerweise horizontal installiert</a:t>
            </a:r>
            <a:r>
              <a:rPr lang="en-US" sz="1400" dirty="0"/>
              <a:t>.</a:t>
            </a:r>
          </a:p>
          <a:p>
            <a:pPr marL="285750" lvl="0" indent="-285750">
              <a:buFont typeface="Wingdings" panose="05000000000000000000" pitchFamily="2" charset="2"/>
              <a:buChar char="§"/>
            </a:pPr>
            <a:r>
              <a:rPr lang="en-US" sz="1400" b="1" dirty="0" err="1">
                <a:solidFill>
                  <a:prstClr val="black"/>
                </a:solidFill>
              </a:rPr>
              <a:t>Hydraulischer</a:t>
            </a:r>
            <a:r>
              <a:rPr lang="en-US" sz="1400" b="1" dirty="0">
                <a:solidFill>
                  <a:prstClr val="black"/>
                </a:solidFill>
              </a:rPr>
              <a:t> </a:t>
            </a:r>
            <a:r>
              <a:rPr lang="en-US" sz="1400" b="1" dirty="0" err="1">
                <a:solidFill>
                  <a:prstClr val="black"/>
                </a:solidFill>
              </a:rPr>
              <a:t>Kreislauf</a:t>
            </a:r>
            <a:r>
              <a:rPr lang="en-US" sz="1400" dirty="0">
                <a:solidFill>
                  <a:prstClr val="black"/>
                </a:solidFill>
              </a:rPr>
              <a:t>. Dieser </a:t>
            </a:r>
            <a:r>
              <a:rPr lang="en-US" sz="1400" dirty="0" err="1">
                <a:solidFill>
                  <a:prstClr val="black"/>
                </a:solidFill>
              </a:rPr>
              <a:t>kann</a:t>
            </a:r>
            <a:r>
              <a:rPr lang="en-US" sz="1400" dirty="0">
                <a:solidFill>
                  <a:prstClr val="black"/>
                </a:solidFill>
              </a:rPr>
              <a:t> sein:</a:t>
            </a:r>
          </a:p>
          <a:p>
            <a:pPr marL="742950" lvl="1" indent="-285750">
              <a:buFont typeface="Calibri" panose="020F0502020204030204" pitchFamily="34" charset="0"/>
              <a:buChar char="₋"/>
            </a:pPr>
            <a:r>
              <a:rPr lang="de-DE" sz="1400" dirty="0"/>
              <a:t>Single. Direkter Thermosiphon.</a:t>
            </a:r>
          </a:p>
          <a:p>
            <a:pPr marL="742950" lvl="1" indent="-285750">
              <a:buFont typeface="Calibri" panose="020F0502020204030204" pitchFamily="34" charset="0"/>
              <a:buChar char="₋"/>
            </a:pPr>
            <a:r>
              <a:rPr lang="de-DE" sz="1400" dirty="0"/>
              <a:t>Doppelt. Indirekter Thermosiphon.</a:t>
            </a:r>
          </a:p>
          <a:p>
            <a:pPr marL="742950" lvl="1" indent="-285750">
              <a:buFont typeface="Calibri" panose="020F0502020204030204" pitchFamily="34" charset="0"/>
              <a:buChar char="₋"/>
            </a:pPr>
            <a:r>
              <a:rPr lang="de-DE" sz="1400" dirty="0"/>
              <a:t>Druckbeaufschlagt/nicht druckbeaufschlagt (atmosphärisch).</a:t>
            </a:r>
          </a:p>
          <a:p>
            <a:pPr marL="742950" lvl="1" indent="-285750">
              <a:buFont typeface="Calibri" panose="020F0502020204030204" pitchFamily="34" charset="0"/>
              <a:buChar char="₋"/>
            </a:pPr>
            <a:r>
              <a:rPr lang="de-DE" sz="1400" dirty="0"/>
              <a:t>Ausgestattet mit Sicherheitsventilen und Kontrollen</a:t>
            </a:r>
            <a:r>
              <a:rPr lang="en-US" sz="1400" dirty="0"/>
              <a:t>.</a:t>
            </a:r>
          </a:p>
          <a:p>
            <a:pPr marL="285750" lvl="0" indent="-285750">
              <a:buFont typeface="Wingdings" panose="05000000000000000000" pitchFamily="2" charset="2"/>
              <a:buChar char="§"/>
            </a:pPr>
            <a:r>
              <a:rPr lang="en-US" sz="1400" b="1" dirty="0" err="1">
                <a:solidFill>
                  <a:prstClr val="black"/>
                </a:solidFill>
              </a:rPr>
              <a:t>Montagerahmen</a:t>
            </a:r>
            <a:r>
              <a:rPr lang="en-US" sz="1400" b="1" dirty="0">
                <a:solidFill>
                  <a:prstClr val="black"/>
                </a:solidFill>
              </a:rPr>
              <a:t> </a:t>
            </a:r>
            <a:r>
              <a:rPr lang="en-US" sz="1400" dirty="0">
                <a:solidFill>
                  <a:prstClr val="black"/>
                </a:solidFill>
              </a:rPr>
              <a:t>und </a:t>
            </a:r>
            <a:r>
              <a:rPr lang="en-US" sz="1400" dirty="0" err="1">
                <a:solidFill>
                  <a:prstClr val="black"/>
                </a:solidFill>
              </a:rPr>
              <a:t>Zubehör</a:t>
            </a:r>
            <a:r>
              <a:rPr lang="en-US" sz="1400" dirty="0">
                <a:solidFill>
                  <a:prstClr val="black"/>
                </a:solidFill>
              </a:rPr>
              <a:t>.</a:t>
            </a:r>
          </a:p>
        </p:txBody>
      </p:sp>
      <p:pic>
        <p:nvPicPr>
          <p:cNvPr id="14" name="Picture 13">
            <a:extLst>
              <a:ext uri="{FF2B5EF4-FFF2-40B4-BE49-F238E27FC236}">
                <a16:creationId xmlns:a16="http://schemas.microsoft.com/office/drawing/2014/main" id="{46A0EF8A-D36D-4260-A406-A1A3A95A2B86}"/>
              </a:ext>
            </a:extLst>
          </p:cNvPr>
          <p:cNvPicPr>
            <a:picLocks noChangeAspect="1"/>
          </p:cNvPicPr>
          <p:nvPr/>
        </p:nvPicPr>
        <p:blipFill>
          <a:blip r:embed="rId2"/>
          <a:stretch>
            <a:fillRect/>
          </a:stretch>
        </p:blipFill>
        <p:spPr>
          <a:xfrm>
            <a:off x="687810" y="1989000"/>
            <a:ext cx="3425421" cy="2880000"/>
          </a:xfrm>
          <a:prstGeom prst="rect">
            <a:avLst/>
          </a:prstGeom>
          <a:ln>
            <a:solidFill>
              <a:schemeClr val="tx1"/>
            </a:solidFill>
          </a:ln>
        </p:spPr>
      </p:pic>
      <p:grpSp>
        <p:nvGrpSpPr>
          <p:cNvPr id="6" name="Group 5">
            <a:extLst>
              <a:ext uri="{FF2B5EF4-FFF2-40B4-BE49-F238E27FC236}">
                <a16:creationId xmlns:a16="http://schemas.microsoft.com/office/drawing/2014/main" id="{36B51692-114E-4054-BC15-633169F6F37A}"/>
              </a:ext>
            </a:extLst>
          </p:cNvPr>
          <p:cNvGrpSpPr/>
          <p:nvPr/>
        </p:nvGrpSpPr>
        <p:grpSpPr>
          <a:xfrm>
            <a:off x="540000" y="4926898"/>
            <a:ext cx="8252250" cy="1256209"/>
            <a:chOff x="540000" y="4926898"/>
            <a:chExt cx="8252250" cy="1256209"/>
          </a:xfrm>
        </p:grpSpPr>
        <p:sp>
          <p:nvSpPr>
            <p:cNvPr id="12" name="Rectangle 11">
              <a:extLst>
                <a:ext uri="{FF2B5EF4-FFF2-40B4-BE49-F238E27FC236}">
                  <a16:creationId xmlns:a16="http://schemas.microsoft.com/office/drawing/2014/main" id="{6ECE759F-4C3A-4AEC-8A82-1E2034524188}"/>
                </a:ext>
              </a:extLst>
            </p:cNvPr>
            <p:cNvSpPr/>
            <p:nvPr/>
          </p:nvSpPr>
          <p:spPr>
            <a:xfrm>
              <a:off x="540000" y="5229000"/>
              <a:ext cx="8252250" cy="954107"/>
            </a:xfrm>
            <a:prstGeom prst="rect">
              <a:avLst/>
            </a:prstGeom>
          </p:spPr>
          <p:txBody>
            <a:bodyPr wrap="square">
              <a:spAutoFit/>
            </a:bodyPr>
            <a:lstStyle/>
            <a:p>
              <a:pPr marL="285750" indent="-285750">
                <a:buFont typeface="Wingdings" panose="05000000000000000000" pitchFamily="2" charset="2"/>
                <a:buChar char="§"/>
              </a:pPr>
              <a:r>
                <a:rPr lang="de-DE" sz="1400" dirty="0">
                  <a:solidFill>
                    <a:prstClr val="black"/>
                  </a:solidFill>
                </a:rPr>
                <a:t>Da das Wasser im Kollektor durch die Sonne erwärmt wird, steigt es durch die natürliche Konvektion durch Rohrleitungen nach oben in den Speicher. Das kältere Wasser im unteren Teil des Speichers fließt zum unteren Eingang des Kollektors. Solange es genügend Sonnenenergie und einen Temperaturunterschied gibt, gibt es eine kontinuierliche Zirkulation des Wassers durch den Kollektor und den Speicher.</a:t>
              </a:r>
            </a:p>
          </p:txBody>
        </p:sp>
        <p:sp>
          <p:nvSpPr>
            <p:cNvPr id="4" name="Rectangle 3">
              <a:extLst>
                <a:ext uri="{FF2B5EF4-FFF2-40B4-BE49-F238E27FC236}">
                  <a16:creationId xmlns:a16="http://schemas.microsoft.com/office/drawing/2014/main" id="{3A90FB5A-2280-48E5-B27C-E365D48CBDAB}"/>
                </a:ext>
              </a:extLst>
            </p:cNvPr>
            <p:cNvSpPr/>
            <p:nvPr/>
          </p:nvSpPr>
          <p:spPr>
            <a:xfrm>
              <a:off x="563297" y="4926898"/>
              <a:ext cx="5863528" cy="584775"/>
            </a:xfrm>
            <a:prstGeom prst="rect">
              <a:avLst/>
            </a:prstGeom>
          </p:spPr>
          <p:txBody>
            <a:bodyPr wrap="none">
              <a:spAutoFit/>
            </a:bodyPr>
            <a:lstStyle/>
            <a:p>
              <a:pPr lvl="0"/>
              <a:r>
                <a:rPr lang="es-ES" sz="1600" b="1" dirty="0">
                  <a:solidFill>
                    <a:prstClr val="black"/>
                  </a:solidFill>
                </a:rPr>
                <a:t>GRUNDLEGENDE FUNKTIONSWEISE (Direkter Thermosiphon SWH):</a:t>
              </a:r>
            </a:p>
            <a:p>
              <a:pPr lvl="0"/>
              <a:endParaRPr lang="es-ES" sz="1600" b="1" dirty="0">
                <a:solidFill>
                  <a:prstClr val="black"/>
                </a:solidFill>
              </a:endParaRPr>
            </a:p>
          </p:txBody>
        </p:sp>
      </p:grpSp>
    </p:spTree>
    <p:extLst>
      <p:ext uri="{BB962C8B-B14F-4D97-AF65-F5344CB8AC3E}">
        <p14:creationId xmlns:p14="http://schemas.microsoft.com/office/powerpoint/2010/main" val="168446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130B9-262D-4519-B043-2EBE94C6DD68}"/>
              </a:ext>
            </a:extLst>
          </p:cNvPr>
          <p:cNvSpPr>
            <a:spLocks noGrp="1"/>
          </p:cNvSpPr>
          <p:nvPr>
            <p:ph type="title"/>
          </p:nvPr>
        </p:nvSpPr>
        <p:spPr/>
        <p:txBody>
          <a:bodyPr>
            <a:normAutofit/>
          </a:bodyPr>
          <a:lstStyle/>
          <a:p>
            <a:pPr marL="17463"/>
            <a:r>
              <a:rPr lang="en-US" b="1" dirty="0">
                <a:solidFill>
                  <a:prstClr val="black"/>
                </a:solidFill>
                <a:cs typeface="Arial" pitchFamily="34" charset="0"/>
              </a:rPr>
              <a:t>1. Allgemeine </a:t>
            </a:r>
            <a:r>
              <a:rPr lang="en-US" b="1" dirty="0" err="1">
                <a:solidFill>
                  <a:prstClr val="black"/>
                </a:solidFill>
                <a:cs typeface="Arial" pitchFamily="34" charset="0"/>
              </a:rPr>
              <a:t>Beschreibung</a:t>
            </a:r>
            <a:r>
              <a:rPr lang="en-US" b="1" dirty="0">
                <a:solidFill>
                  <a:prstClr val="black"/>
                </a:solidFill>
                <a:cs typeface="Arial" pitchFamily="34" charset="0"/>
              </a:rPr>
              <a:t> des Thermosiphon-Solar-</a:t>
            </a:r>
            <a:r>
              <a:rPr lang="en-US" b="1" dirty="0" err="1">
                <a:solidFill>
                  <a:prstClr val="black"/>
                </a:solidFill>
                <a:cs typeface="Arial" pitchFamily="34" charset="0"/>
              </a:rPr>
              <a:t>Wassererwärmersystems</a:t>
            </a:r>
            <a:endParaRPr lang="en-US" dirty="0"/>
          </a:p>
        </p:txBody>
      </p:sp>
      <p:sp>
        <p:nvSpPr>
          <p:cNvPr id="4" name="Rectangle 3">
            <a:extLst>
              <a:ext uri="{FF2B5EF4-FFF2-40B4-BE49-F238E27FC236}">
                <a16:creationId xmlns:a16="http://schemas.microsoft.com/office/drawing/2014/main" id="{E55E8613-D46B-434B-847D-5B3D49D03D2B}"/>
              </a:ext>
            </a:extLst>
          </p:cNvPr>
          <p:cNvSpPr/>
          <p:nvPr/>
        </p:nvSpPr>
        <p:spPr>
          <a:xfrm>
            <a:off x="432916" y="1557000"/>
            <a:ext cx="5363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Allgemeine </a:t>
            </a:r>
            <a:r>
              <a:rPr lang="en-US" b="1" dirty="0" err="1">
                <a:solidFill>
                  <a:prstClr val="black"/>
                </a:solidFill>
                <a:cs typeface="Arial" pitchFamily="34" charset="0"/>
              </a:rPr>
              <a:t>Funktionsweise</a:t>
            </a:r>
            <a:r>
              <a:rPr lang="en-US" b="1" dirty="0">
                <a:solidFill>
                  <a:prstClr val="black"/>
                </a:solidFill>
                <a:cs typeface="Arial" pitchFamily="34" charset="0"/>
              </a:rPr>
              <a:t> und </a:t>
            </a:r>
            <a:r>
              <a:rPr lang="en-US" b="1" dirty="0" err="1">
                <a:solidFill>
                  <a:prstClr val="black"/>
                </a:solidFill>
                <a:cs typeface="Arial" pitchFamily="34" charset="0"/>
              </a:rPr>
              <a:t>Struktur</a:t>
            </a:r>
            <a:r>
              <a:rPr lang="en-US" b="1" dirty="0">
                <a:solidFill>
                  <a:prstClr val="black"/>
                </a:solidFill>
                <a:cs typeface="Arial" pitchFamily="34" charset="0"/>
              </a:rPr>
              <a:t>.</a:t>
            </a:r>
          </a:p>
        </p:txBody>
      </p:sp>
      <p:sp>
        <p:nvSpPr>
          <p:cNvPr id="5" name="Rectangle 4">
            <a:extLst>
              <a:ext uri="{FF2B5EF4-FFF2-40B4-BE49-F238E27FC236}">
                <a16:creationId xmlns:a16="http://schemas.microsoft.com/office/drawing/2014/main" id="{B3E47E69-6688-4574-9AAF-9BD18E00F371}"/>
              </a:ext>
            </a:extLst>
          </p:cNvPr>
          <p:cNvSpPr/>
          <p:nvPr/>
        </p:nvSpPr>
        <p:spPr>
          <a:xfrm>
            <a:off x="5004000" y="1987034"/>
            <a:ext cx="3682800" cy="584775"/>
          </a:xfrm>
          <a:prstGeom prst="rect">
            <a:avLst/>
          </a:prstGeom>
        </p:spPr>
        <p:txBody>
          <a:bodyPr wrap="square">
            <a:spAutoFit/>
          </a:bodyPr>
          <a:lstStyle/>
          <a:p>
            <a:pPr lvl="0"/>
            <a:r>
              <a:rPr lang="de-DE" sz="1600" b="1" dirty="0">
                <a:solidFill>
                  <a:prstClr val="black"/>
                </a:solidFill>
              </a:rPr>
              <a:t>GRUNDLEGENDE FUNKTIONSWEISE </a:t>
            </a:r>
          </a:p>
          <a:p>
            <a:pPr lvl="0"/>
            <a:r>
              <a:rPr lang="de-DE" sz="1600" b="1" dirty="0">
                <a:solidFill>
                  <a:prstClr val="black"/>
                </a:solidFill>
              </a:rPr>
              <a:t>(Indirektes Thermosiphon SWH):</a:t>
            </a:r>
          </a:p>
        </p:txBody>
      </p:sp>
      <p:pic>
        <p:nvPicPr>
          <p:cNvPr id="6" name="Picture 5">
            <a:extLst>
              <a:ext uri="{FF2B5EF4-FFF2-40B4-BE49-F238E27FC236}">
                <a16:creationId xmlns:a16="http://schemas.microsoft.com/office/drawing/2014/main" id="{DBA5CE04-3A33-4F29-B7FF-692AA114BD42}"/>
              </a:ext>
            </a:extLst>
          </p:cNvPr>
          <p:cNvPicPr>
            <a:picLocks noChangeAspect="1"/>
          </p:cNvPicPr>
          <p:nvPr/>
        </p:nvPicPr>
        <p:blipFill>
          <a:blip r:embed="rId2"/>
          <a:stretch>
            <a:fillRect/>
          </a:stretch>
        </p:blipFill>
        <p:spPr>
          <a:xfrm>
            <a:off x="828000" y="2059965"/>
            <a:ext cx="4110367" cy="2880000"/>
          </a:xfrm>
          <a:prstGeom prst="rect">
            <a:avLst/>
          </a:prstGeom>
          <a:ln>
            <a:solidFill>
              <a:schemeClr val="tx1"/>
            </a:solidFill>
          </a:ln>
        </p:spPr>
      </p:pic>
      <p:sp>
        <p:nvSpPr>
          <p:cNvPr id="7" name="TextBox 6">
            <a:extLst>
              <a:ext uri="{FF2B5EF4-FFF2-40B4-BE49-F238E27FC236}">
                <a16:creationId xmlns:a16="http://schemas.microsoft.com/office/drawing/2014/main" id="{E201DDA2-4FF5-4D06-8D33-EB8D4EA77DA5}"/>
              </a:ext>
            </a:extLst>
          </p:cNvPr>
          <p:cNvSpPr txBox="1"/>
          <p:nvPr/>
        </p:nvSpPr>
        <p:spPr>
          <a:xfrm>
            <a:off x="5047523" y="2632511"/>
            <a:ext cx="3642363" cy="2062103"/>
          </a:xfrm>
          <a:prstGeom prst="rect">
            <a:avLst/>
          </a:prstGeom>
          <a:noFill/>
        </p:spPr>
        <p:txBody>
          <a:bodyPr wrap="square" rtlCol="0">
            <a:spAutoFit/>
          </a:bodyPr>
          <a:lstStyle/>
          <a:p>
            <a:pPr marL="285750" indent="-285750">
              <a:buFont typeface="Wingdings" panose="05000000000000000000" pitchFamily="2" charset="2"/>
              <a:buChar char="§"/>
              <a:tabLst>
                <a:tab pos="809625" algn="l"/>
              </a:tabLst>
            </a:pPr>
            <a:r>
              <a:rPr lang="de-DE" sz="1600" dirty="0"/>
              <a:t>Ein indirekter Solar-Warmwasserbereiter zirkuliert eine Transferflüssigkeit, Wasser oder Frostschutzmittel, durch den Sonnenkollektor: Die gesammelte Wärme wird dann indirekt über eine Art </a:t>
            </a:r>
            <a:r>
              <a:rPr lang="de-DE" sz="1600" b="1" dirty="0"/>
              <a:t>Wärmetauscher</a:t>
            </a:r>
            <a:r>
              <a:rPr lang="de-DE" sz="1600" dirty="0"/>
              <a:t> an das Haushaltswasser übertragen.</a:t>
            </a:r>
            <a:r>
              <a:rPr lang="en-US" sz="1600" b="1" dirty="0"/>
              <a:t>.</a:t>
            </a:r>
          </a:p>
        </p:txBody>
      </p:sp>
      <p:sp>
        <p:nvSpPr>
          <p:cNvPr id="8" name="Rectangle 7">
            <a:extLst>
              <a:ext uri="{FF2B5EF4-FFF2-40B4-BE49-F238E27FC236}">
                <a16:creationId xmlns:a16="http://schemas.microsoft.com/office/drawing/2014/main" id="{158693FF-31C4-46D0-9D13-A0DE87C593C5}"/>
              </a:ext>
            </a:extLst>
          </p:cNvPr>
          <p:cNvSpPr/>
          <p:nvPr/>
        </p:nvSpPr>
        <p:spPr>
          <a:xfrm>
            <a:off x="900000" y="4998794"/>
            <a:ext cx="7775688" cy="584775"/>
          </a:xfrm>
          <a:prstGeom prst="rect">
            <a:avLst/>
          </a:prstGeom>
        </p:spPr>
        <p:txBody>
          <a:bodyPr wrap="square">
            <a:spAutoFit/>
          </a:bodyPr>
          <a:lstStyle/>
          <a:p>
            <a:pPr marL="285750" lvl="0" indent="-285750">
              <a:buFont typeface="Wingdings" panose="05000000000000000000" pitchFamily="2" charset="2"/>
              <a:buChar char="§"/>
              <a:tabLst>
                <a:tab pos="809625" algn="l"/>
              </a:tabLst>
            </a:pPr>
            <a:r>
              <a:rPr lang="de-DE" sz="1600" dirty="0">
                <a:solidFill>
                  <a:prstClr val="black"/>
                </a:solidFill>
              </a:rPr>
              <a:t>Der </a:t>
            </a:r>
            <a:r>
              <a:rPr lang="de-DE" sz="1600" b="1" dirty="0">
                <a:solidFill>
                  <a:prstClr val="black"/>
                </a:solidFill>
              </a:rPr>
              <a:t>Wärmetauscher </a:t>
            </a:r>
            <a:r>
              <a:rPr lang="de-DE" sz="1600" dirty="0">
                <a:solidFill>
                  <a:prstClr val="black"/>
                </a:solidFill>
              </a:rPr>
              <a:t>kann sich im Solarkreislauf oder im Verbrauchskreislauf befinden, wobei einige Ausführungen oder technologische Lösungen zur Verfügung stehen</a:t>
            </a:r>
            <a:r>
              <a:rPr lang="en-US" sz="1600" dirty="0">
                <a:solidFill>
                  <a:prstClr val="black"/>
                </a:solidFill>
              </a:rPr>
              <a:t>.</a:t>
            </a:r>
          </a:p>
        </p:txBody>
      </p:sp>
    </p:spTree>
    <p:extLst>
      <p:ext uri="{BB962C8B-B14F-4D97-AF65-F5344CB8AC3E}">
        <p14:creationId xmlns:p14="http://schemas.microsoft.com/office/powerpoint/2010/main" val="3544193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9F21B-FA20-4245-9280-184551ECAD3D}"/>
              </a:ext>
            </a:extLst>
          </p:cNvPr>
          <p:cNvSpPr>
            <a:spLocks noGrp="1"/>
          </p:cNvSpPr>
          <p:nvPr>
            <p:ph type="title"/>
          </p:nvPr>
        </p:nvSpPr>
        <p:spPr/>
        <p:txBody>
          <a:bodyPr/>
          <a:lstStyle/>
          <a:p>
            <a:r>
              <a:rPr lang="en-US" b="1" dirty="0"/>
              <a:t>1. </a:t>
            </a:r>
            <a:r>
              <a:rPr lang="en-US" b="1" dirty="0">
                <a:solidFill>
                  <a:prstClr val="black"/>
                </a:solidFill>
                <a:cs typeface="Arial" pitchFamily="34" charset="0"/>
              </a:rPr>
              <a:t>Allgemeine </a:t>
            </a:r>
            <a:r>
              <a:rPr lang="en-US" b="1" dirty="0" err="1">
                <a:solidFill>
                  <a:prstClr val="black"/>
                </a:solidFill>
                <a:cs typeface="Arial" pitchFamily="34" charset="0"/>
              </a:rPr>
              <a:t>Beschreibung</a:t>
            </a:r>
            <a:r>
              <a:rPr lang="en-US" b="1" dirty="0">
                <a:solidFill>
                  <a:prstClr val="black"/>
                </a:solidFill>
                <a:cs typeface="Arial" pitchFamily="34" charset="0"/>
              </a:rPr>
              <a:t> des Thermosiphon-Solar-</a:t>
            </a:r>
            <a:r>
              <a:rPr lang="en-US" b="1" dirty="0" err="1">
                <a:solidFill>
                  <a:prstClr val="black"/>
                </a:solidFill>
                <a:cs typeface="Arial" pitchFamily="34" charset="0"/>
              </a:rPr>
              <a:t>Wassererwärmersystems</a:t>
            </a:r>
            <a:endParaRPr lang="en-US" dirty="0"/>
          </a:p>
        </p:txBody>
      </p:sp>
      <p:sp>
        <p:nvSpPr>
          <p:cNvPr id="4" name="Rectangle 3">
            <a:extLst>
              <a:ext uri="{FF2B5EF4-FFF2-40B4-BE49-F238E27FC236}">
                <a16:creationId xmlns:a16="http://schemas.microsoft.com/office/drawing/2014/main" id="{6B75EB2C-E5D6-4E1C-A783-6786C0F686A5}"/>
              </a:ext>
            </a:extLst>
          </p:cNvPr>
          <p:cNvSpPr/>
          <p:nvPr/>
        </p:nvSpPr>
        <p:spPr>
          <a:xfrm>
            <a:off x="432916" y="1557000"/>
            <a:ext cx="1907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latin typeface="+mj-lt"/>
                <a:cs typeface="Arial" pitchFamily="34" charset="0"/>
              </a:rPr>
              <a:t>Vorteile</a:t>
            </a:r>
            <a:endParaRPr lang="en-US" b="1" dirty="0">
              <a:latin typeface="+mj-lt"/>
            </a:endParaRPr>
          </a:p>
        </p:txBody>
      </p:sp>
      <p:sp>
        <p:nvSpPr>
          <p:cNvPr id="6" name="TextBox 5">
            <a:extLst>
              <a:ext uri="{FF2B5EF4-FFF2-40B4-BE49-F238E27FC236}">
                <a16:creationId xmlns:a16="http://schemas.microsoft.com/office/drawing/2014/main" id="{3FF6D9F8-836B-423D-87B1-940E6A5EF37A}"/>
              </a:ext>
            </a:extLst>
          </p:cNvPr>
          <p:cNvSpPr txBox="1"/>
          <p:nvPr/>
        </p:nvSpPr>
        <p:spPr>
          <a:xfrm>
            <a:off x="864000" y="1917000"/>
            <a:ext cx="4248000" cy="3154710"/>
          </a:xfrm>
          <a:prstGeom prst="rect">
            <a:avLst/>
          </a:prstGeom>
          <a:noFill/>
        </p:spPr>
        <p:txBody>
          <a:bodyPr wrap="square" rtlCol="0">
            <a:spAutoFit/>
          </a:bodyPr>
          <a:lstStyle/>
          <a:p>
            <a:pPr marL="285750" indent="-285750">
              <a:buFont typeface="Wingdings" panose="05000000000000000000" pitchFamily="2" charset="2"/>
              <a:buChar char="§"/>
            </a:pPr>
            <a:r>
              <a:rPr lang="de-DE" sz="1400" dirty="0"/>
              <a:t>Thermosiphon SWH verwenden keine Pumpen, daher ist ihr Stromverbrauch sehr gering und sie sind daher vergleichsweise effizient.</a:t>
            </a:r>
          </a:p>
          <a:p>
            <a:pPr marL="285750" indent="-285750">
              <a:buFont typeface="Wingdings" panose="05000000000000000000" pitchFamily="2" charset="2"/>
              <a:buChar char="§"/>
            </a:pPr>
            <a:r>
              <a:rPr lang="de-DE" sz="1400" dirty="0"/>
              <a:t>Sie stellen eine zuverlässige und wartungsarme Möglichkeit dar, die Sonnenenergie zu nutzen. Sie können eine konstante Warmwasserversorgung zu minimalen Kosten gewährleisten und können über Jahre hinweg praktisch ohne Wartung funktionieren (einfache Wartung).</a:t>
            </a:r>
          </a:p>
          <a:p>
            <a:pPr marL="285750" indent="-285750">
              <a:buFont typeface="Wingdings" panose="05000000000000000000" pitchFamily="2" charset="2"/>
              <a:buChar char="§"/>
            </a:pPr>
            <a:r>
              <a:rPr lang="de-DE" sz="1400" dirty="0"/>
              <a:t>Kompakte Systeme mit einfacher Installation und Bedienung.</a:t>
            </a:r>
          </a:p>
          <a:p>
            <a:pPr marL="285750" indent="-285750">
              <a:buFont typeface="Wingdings" panose="05000000000000000000" pitchFamily="2" charset="2"/>
              <a:buChar char="§"/>
            </a:pPr>
            <a:r>
              <a:rPr lang="de-DE" sz="1400" dirty="0"/>
              <a:t>Ideal für heiße und milde Klimazonen und Einfamilienhäuser oder gleichwertig (geringer Verbrauch).</a:t>
            </a:r>
            <a:endParaRPr lang="en-US" sz="1400" dirty="0">
              <a:solidFill>
                <a:srgbClr val="000000"/>
              </a:solidFill>
            </a:endParaRPr>
          </a:p>
        </p:txBody>
      </p:sp>
      <p:pic>
        <p:nvPicPr>
          <p:cNvPr id="8" name="Picture 7" descr="The roof of a building&#10;&#10;Description generated with very high confidence">
            <a:extLst>
              <a:ext uri="{FF2B5EF4-FFF2-40B4-BE49-F238E27FC236}">
                <a16:creationId xmlns:a16="http://schemas.microsoft.com/office/drawing/2014/main" id="{DFEF9332-5B94-465A-9695-BEDEA556AB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8185" y="2061000"/>
            <a:ext cx="3588615" cy="2520000"/>
          </a:xfrm>
          <a:prstGeom prst="rect">
            <a:avLst/>
          </a:prstGeom>
        </p:spPr>
      </p:pic>
      <p:sp>
        <p:nvSpPr>
          <p:cNvPr id="10" name="Rectangle 9">
            <a:extLst>
              <a:ext uri="{FF2B5EF4-FFF2-40B4-BE49-F238E27FC236}">
                <a16:creationId xmlns:a16="http://schemas.microsoft.com/office/drawing/2014/main" id="{3FBB1B80-1399-499A-BAF9-F3E1DDBC20E3}"/>
              </a:ext>
            </a:extLst>
          </p:cNvPr>
          <p:cNvSpPr/>
          <p:nvPr/>
        </p:nvSpPr>
        <p:spPr>
          <a:xfrm>
            <a:off x="863046" y="4931669"/>
            <a:ext cx="7811688" cy="1384995"/>
          </a:xfrm>
          <a:prstGeom prst="rect">
            <a:avLst/>
          </a:prstGeom>
        </p:spPr>
        <p:txBody>
          <a:bodyPr wrap="square">
            <a:spAutoFit/>
          </a:bodyPr>
          <a:lstStyle/>
          <a:p>
            <a:pPr marL="285750" lvl="0" indent="-285750">
              <a:buFont typeface="Wingdings" panose="05000000000000000000" pitchFamily="2" charset="2"/>
              <a:buChar char="§"/>
            </a:pPr>
            <a:r>
              <a:rPr lang="de-DE" sz="1400" dirty="0">
                <a:solidFill>
                  <a:prstClr val="black"/>
                </a:solidFill>
              </a:rPr>
              <a:t>Geringe Anschaffungs- und Betriebskosten, denn sie sind strukturell und funktional einfach.</a:t>
            </a:r>
          </a:p>
          <a:p>
            <a:pPr marL="285750" lvl="0" indent="-285750">
              <a:buFont typeface="Wingdings" panose="05000000000000000000" pitchFamily="2" charset="2"/>
              <a:buChar char="§"/>
            </a:pPr>
            <a:r>
              <a:rPr lang="de-DE" sz="1400" dirty="0">
                <a:solidFill>
                  <a:prstClr val="black"/>
                </a:solidFill>
              </a:rPr>
              <a:t>Sie benötigen einen minimalen Innenraum, denn der Wassertank befindet sich außen.</a:t>
            </a:r>
          </a:p>
          <a:p>
            <a:pPr marL="285750" lvl="0" indent="-285750">
              <a:buFont typeface="Wingdings" panose="05000000000000000000" pitchFamily="2" charset="2"/>
              <a:buChar char="§"/>
            </a:pPr>
            <a:r>
              <a:rPr lang="de-DE" sz="1400" dirty="0">
                <a:solidFill>
                  <a:prstClr val="black"/>
                </a:solidFill>
              </a:rPr>
              <a:t>Sie haben aufgrund der minimalen Länge vergleichsweise geringere Verluste im Solarkreislauf.</a:t>
            </a:r>
          </a:p>
          <a:p>
            <a:pPr marL="285750" lvl="0" indent="-285750">
              <a:buFont typeface="Wingdings" panose="05000000000000000000" pitchFamily="2" charset="2"/>
              <a:buChar char="§"/>
            </a:pPr>
            <a:r>
              <a:rPr lang="de-DE" sz="1400" dirty="0">
                <a:solidFill>
                  <a:prstClr val="black"/>
                </a:solidFill>
              </a:rPr>
              <a:t>Thermosiphon-Heizsysteme sind leicht vor widrigen Bedingungen (z.B. Frost) geschützt, so dass sie in mehr Klimazonen und Breitengraden (warm und kalt) eingesetzt werden können.</a:t>
            </a:r>
          </a:p>
          <a:p>
            <a:pPr marL="285750" lvl="0" indent="-285750">
              <a:buFont typeface="Wingdings" panose="05000000000000000000" pitchFamily="2" charset="2"/>
              <a:buChar char="§"/>
            </a:pPr>
            <a:r>
              <a:rPr lang="de-DE" sz="1400" dirty="0">
                <a:solidFill>
                  <a:prstClr val="black"/>
                </a:solidFill>
              </a:rPr>
              <a:t>Die Wassertanks vieler Thermosiphonsysteme sind stark isoliert, um die Wärme gut zu speichern.</a:t>
            </a:r>
          </a:p>
        </p:txBody>
      </p:sp>
    </p:spTree>
    <p:extLst>
      <p:ext uri="{BB962C8B-B14F-4D97-AF65-F5344CB8AC3E}">
        <p14:creationId xmlns:p14="http://schemas.microsoft.com/office/powerpoint/2010/main" val="1735608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12563-E736-40D0-9151-0C3162E38DFF}"/>
              </a:ext>
            </a:extLst>
          </p:cNvPr>
          <p:cNvSpPr>
            <a:spLocks noGrp="1"/>
          </p:cNvSpPr>
          <p:nvPr>
            <p:ph type="title"/>
          </p:nvPr>
        </p:nvSpPr>
        <p:spPr/>
        <p:txBody>
          <a:bodyPr/>
          <a:lstStyle/>
          <a:p>
            <a:r>
              <a:rPr lang="en-US" b="1" dirty="0"/>
              <a:t>1</a:t>
            </a:r>
            <a:r>
              <a:rPr lang="en-US" b="1" dirty="0">
                <a:solidFill>
                  <a:prstClr val="black"/>
                </a:solidFill>
                <a:cs typeface="Arial" pitchFamily="34" charset="0"/>
              </a:rPr>
              <a:t>. Allgemeine </a:t>
            </a:r>
            <a:r>
              <a:rPr lang="en-US" b="1" dirty="0" err="1">
                <a:solidFill>
                  <a:prstClr val="black"/>
                </a:solidFill>
                <a:cs typeface="Arial" pitchFamily="34" charset="0"/>
              </a:rPr>
              <a:t>Beschreibung</a:t>
            </a:r>
            <a:r>
              <a:rPr lang="en-US" b="1" dirty="0">
                <a:solidFill>
                  <a:prstClr val="black"/>
                </a:solidFill>
                <a:cs typeface="Arial" pitchFamily="34" charset="0"/>
              </a:rPr>
              <a:t> des Thermosiphon-Solar-</a:t>
            </a:r>
            <a:r>
              <a:rPr lang="en-US" b="1" dirty="0" err="1">
                <a:solidFill>
                  <a:prstClr val="black"/>
                </a:solidFill>
                <a:cs typeface="Arial" pitchFamily="34" charset="0"/>
              </a:rPr>
              <a:t>Wassererwärmersystems</a:t>
            </a:r>
            <a:endParaRPr lang="en-US" dirty="0"/>
          </a:p>
        </p:txBody>
      </p:sp>
      <p:sp>
        <p:nvSpPr>
          <p:cNvPr id="4" name="Rectangle 3">
            <a:extLst>
              <a:ext uri="{FF2B5EF4-FFF2-40B4-BE49-F238E27FC236}">
                <a16:creationId xmlns:a16="http://schemas.microsoft.com/office/drawing/2014/main" id="{06A5794F-D801-4951-87FB-2F9D668CA71D}"/>
              </a:ext>
            </a:extLst>
          </p:cNvPr>
          <p:cNvSpPr/>
          <p:nvPr/>
        </p:nvSpPr>
        <p:spPr>
          <a:xfrm>
            <a:off x="432916" y="1557000"/>
            <a:ext cx="6803084" cy="369332"/>
          </a:xfrm>
          <a:prstGeom prst="rect">
            <a:avLst/>
          </a:prstGeom>
        </p:spPr>
        <p:txBody>
          <a:bodyPr wrap="square">
            <a:spAutoFit/>
          </a:bodyPr>
          <a:lstStyle/>
          <a:p>
            <a:pPr marL="285750" indent="-285750">
              <a:buFont typeface="Wingdings" panose="05000000000000000000" pitchFamily="2" charset="2"/>
              <a:buChar char="Ø"/>
            </a:pPr>
            <a:r>
              <a:rPr lang="de-DE" b="1" dirty="0">
                <a:solidFill>
                  <a:prstClr val="black"/>
                </a:solidFill>
                <a:cs typeface="Arial" pitchFamily="34" charset="0"/>
              </a:rPr>
              <a:t>Anforderungen, Einschränkungen und charakteristische Nachteile</a:t>
            </a:r>
            <a:r>
              <a:rPr lang="en-US" b="1" dirty="0">
                <a:solidFill>
                  <a:prstClr val="black"/>
                </a:solidFill>
                <a:cs typeface="Arial" pitchFamily="34" charset="0"/>
              </a:rPr>
              <a:t>.</a:t>
            </a:r>
          </a:p>
        </p:txBody>
      </p:sp>
      <p:sp>
        <p:nvSpPr>
          <p:cNvPr id="5" name="TextBox 4">
            <a:extLst>
              <a:ext uri="{FF2B5EF4-FFF2-40B4-BE49-F238E27FC236}">
                <a16:creationId xmlns:a16="http://schemas.microsoft.com/office/drawing/2014/main" id="{318D2E5A-0319-422A-87DB-432FA84E8577}"/>
              </a:ext>
            </a:extLst>
          </p:cNvPr>
          <p:cNvSpPr txBox="1"/>
          <p:nvPr/>
        </p:nvSpPr>
        <p:spPr>
          <a:xfrm>
            <a:off x="756000" y="1966012"/>
            <a:ext cx="3960000" cy="2893100"/>
          </a:xfrm>
          <a:prstGeom prst="rect">
            <a:avLst/>
          </a:prstGeom>
          <a:noFill/>
        </p:spPr>
        <p:txBody>
          <a:bodyPr wrap="square" rtlCol="0">
            <a:spAutoFit/>
          </a:bodyPr>
          <a:lstStyle/>
          <a:p>
            <a:pPr marL="285750" indent="-285750">
              <a:buFont typeface="Wingdings" panose="05000000000000000000" pitchFamily="2" charset="2"/>
              <a:buChar char="§"/>
            </a:pPr>
            <a:r>
              <a:rPr lang="de-DE" sz="1400" dirty="0"/>
              <a:t>Der Wassertank muss mindestens 30 cm höher als die Sonnenkollektoren angebracht werden. Manchmal ist dies nicht möglich.</a:t>
            </a:r>
          </a:p>
          <a:p>
            <a:pPr marL="285750" indent="-285750">
              <a:buFont typeface="Wingdings" panose="05000000000000000000" pitchFamily="2" charset="2"/>
              <a:buChar char="§"/>
            </a:pPr>
            <a:r>
              <a:rPr lang="de-DE" sz="1400" dirty="0"/>
              <a:t>Direkte Systeme können durch Verkalkung aufgrund des Betriebs mit salzigem oder hartem Wasser beeinträchtigt werden. Auch </a:t>
            </a:r>
            <a:r>
              <a:rPr lang="de-DE" sz="1400" dirty="0" err="1"/>
              <a:t>Legionellose</a:t>
            </a:r>
            <a:r>
              <a:rPr lang="de-DE" sz="1400" dirty="0"/>
              <a:t> ist ein Risiko. Einige Vorschriften schrecken sie ab.</a:t>
            </a:r>
          </a:p>
          <a:p>
            <a:pPr marL="285750" indent="-285750">
              <a:buFont typeface="Wingdings" panose="05000000000000000000" pitchFamily="2" charset="2"/>
              <a:buChar char="§"/>
            </a:pPr>
            <a:r>
              <a:rPr lang="de-DE" sz="1400" dirty="0"/>
              <a:t>Einige Modelle können nachts rückwärts fahren. Dies muss vermieden werden.</a:t>
            </a:r>
          </a:p>
          <a:p>
            <a:pPr marL="285750" indent="-285750">
              <a:buFont typeface="Wingdings" panose="05000000000000000000" pitchFamily="2" charset="2"/>
              <a:buChar char="§"/>
            </a:pPr>
            <a:r>
              <a:rPr lang="de-DE" sz="1400" dirty="0"/>
              <a:t>Drucklose Systeme erfordern eine erhöhte Installation, um Wasserdruck zu erhalten, und haben Verdunstungsverluste.</a:t>
            </a:r>
          </a:p>
        </p:txBody>
      </p:sp>
      <p:pic>
        <p:nvPicPr>
          <p:cNvPr id="8" name="Picture 7" descr="A picture containing sky, orange, outdoor, ground&#10;&#10;Description generated with very high confidence">
            <a:extLst>
              <a:ext uri="{FF2B5EF4-FFF2-40B4-BE49-F238E27FC236}">
                <a16:creationId xmlns:a16="http://schemas.microsoft.com/office/drawing/2014/main" id="{219C1FFC-8364-4D67-B80C-65F765476F5E}"/>
              </a:ext>
            </a:extLst>
          </p:cNvPr>
          <p:cNvPicPr>
            <a:picLocks noChangeAspect="1"/>
          </p:cNvPicPr>
          <p:nvPr/>
        </p:nvPicPr>
        <p:blipFill rotWithShape="1">
          <a:blip r:embed="rId2">
            <a:extLst>
              <a:ext uri="{28A0092B-C50C-407E-A947-70E740481C1C}">
                <a14:useLocalDpi xmlns:a14="http://schemas.microsoft.com/office/drawing/2010/main" val="0"/>
              </a:ext>
            </a:extLst>
          </a:blip>
          <a:srcRect t="7628"/>
          <a:stretch/>
        </p:blipFill>
        <p:spPr>
          <a:xfrm>
            <a:off x="4607699" y="2133000"/>
            <a:ext cx="4068302" cy="2664000"/>
          </a:xfrm>
          <a:prstGeom prst="rect">
            <a:avLst/>
          </a:prstGeom>
        </p:spPr>
      </p:pic>
      <p:sp>
        <p:nvSpPr>
          <p:cNvPr id="10" name="Rectangle 9">
            <a:extLst>
              <a:ext uri="{FF2B5EF4-FFF2-40B4-BE49-F238E27FC236}">
                <a16:creationId xmlns:a16="http://schemas.microsoft.com/office/drawing/2014/main" id="{435C1A22-B38B-410D-A39A-3293E5CEB99B}"/>
              </a:ext>
            </a:extLst>
          </p:cNvPr>
          <p:cNvSpPr/>
          <p:nvPr/>
        </p:nvSpPr>
        <p:spPr>
          <a:xfrm>
            <a:off x="767112" y="4788670"/>
            <a:ext cx="7919688" cy="1384995"/>
          </a:xfrm>
          <a:prstGeom prst="rect">
            <a:avLst/>
          </a:prstGeom>
        </p:spPr>
        <p:txBody>
          <a:bodyPr wrap="square">
            <a:spAutoFit/>
          </a:bodyPr>
          <a:lstStyle/>
          <a:p>
            <a:pPr marL="271463" indent="-271463">
              <a:buFont typeface="Wingdings" panose="05000000000000000000" pitchFamily="2" charset="2"/>
              <a:buChar char="§"/>
            </a:pPr>
            <a:r>
              <a:rPr lang="de-DE" sz="1400" dirty="0"/>
              <a:t>Rohre mit relativ großen Durchmessern, um den Strömungswiderstand zu reduzieren und die natürliche Zirkulation zu fördern.</a:t>
            </a:r>
          </a:p>
          <a:p>
            <a:pPr marL="271463" indent="-271463">
              <a:buFont typeface="Wingdings" panose="05000000000000000000" pitchFamily="2" charset="2"/>
              <a:buChar char="§"/>
            </a:pPr>
            <a:r>
              <a:rPr lang="de-DE" sz="1400" dirty="0"/>
              <a:t>Allgemeine Wärmeverluste (und schlechtere Leistung) nur wegen des außen liegenden Tanks. </a:t>
            </a:r>
          </a:p>
          <a:p>
            <a:pPr marL="271463" indent="-271463">
              <a:buFont typeface="Wingdings" panose="05000000000000000000" pitchFamily="2" charset="2"/>
              <a:buChar char="§"/>
            </a:pPr>
            <a:r>
              <a:rPr lang="de-DE" sz="1400" dirty="0"/>
              <a:t>Objektiv wenig Schutz gegen Einfrieren und Überhitzung.</a:t>
            </a:r>
          </a:p>
          <a:p>
            <a:pPr marL="271463" indent="-271463">
              <a:buFont typeface="Wingdings" panose="05000000000000000000" pitchFamily="2" charset="2"/>
              <a:buChar char="§"/>
            </a:pPr>
            <a:r>
              <a:rPr lang="de-DE" sz="1400" dirty="0"/>
              <a:t>Drucktanks sind dicker und wiegen mehr. Dies kann bei der Installation ein Problem darstellen.</a:t>
            </a:r>
          </a:p>
          <a:p>
            <a:pPr marL="271463" indent="-271463">
              <a:buFont typeface="Wingdings" panose="05000000000000000000" pitchFamily="2" charset="2"/>
              <a:buChar char="§"/>
            </a:pPr>
            <a:r>
              <a:rPr lang="de-DE" sz="1400" dirty="0"/>
              <a:t>Großes Volumen auf Dächern mit praktischen Auswirkungen: Sturmfestigkeit, Ästhetik. </a:t>
            </a:r>
          </a:p>
        </p:txBody>
      </p:sp>
    </p:spTree>
    <p:extLst>
      <p:ext uri="{BB962C8B-B14F-4D97-AF65-F5344CB8AC3E}">
        <p14:creationId xmlns:p14="http://schemas.microsoft.com/office/powerpoint/2010/main" val="1462945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2A292-DCC6-4840-AB69-4C4D366220AF}"/>
              </a:ext>
            </a:extLst>
          </p:cNvPr>
          <p:cNvSpPr>
            <a:spLocks noGrp="1"/>
          </p:cNvSpPr>
          <p:nvPr>
            <p:ph type="title"/>
          </p:nvPr>
        </p:nvSpPr>
        <p:spPr/>
        <p:txBody>
          <a:bodyPr/>
          <a:lstStyle/>
          <a:p>
            <a:r>
              <a:rPr lang="en-US" b="1" dirty="0"/>
              <a:t>1</a:t>
            </a:r>
            <a:r>
              <a:rPr lang="en-US" b="1" dirty="0">
                <a:solidFill>
                  <a:prstClr val="black"/>
                </a:solidFill>
                <a:cs typeface="Arial" pitchFamily="34" charset="0"/>
              </a:rPr>
              <a:t>. Allgemeine </a:t>
            </a:r>
            <a:r>
              <a:rPr lang="en-US" b="1" dirty="0" err="1">
                <a:solidFill>
                  <a:prstClr val="black"/>
                </a:solidFill>
                <a:cs typeface="Arial" pitchFamily="34" charset="0"/>
              </a:rPr>
              <a:t>Beschreibung</a:t>
            </a:r>
            <a:r>
              <a:rPr lang="en-US" b="1" dirty="0">
                <a:solidFill>
                  <a:prstClr val="black"/>
                </a:solidFill>
                <a:cs typeface="Arial" pitchFamily="34" charset="0"/>
              </a:rPr>
              <a:t> des Thermosiphon-Solar-</a:t>
            </a:r>
            <a:r>
              <a:rPr lang="en-US" b="1" dirty="0" err="1">
                <a:solidFill>
                  <a:prstClr val="black"/>
                </a:solidFill>
                <a:cs typeface="Arial" pitchFamily="34" charset="0"/>
              </a:rPr>
              <a:t>Wassererwärmersystems</a:t>
            </a:r>
            <a:endParaRPr lang="en-US" dirty="0"/>
          </a:p>
        </p:txBody>
      </p:sp>
      <p:sp>
        <p:nvSpPr>
          <p:cNvPr id="4" name="Rectangle 3">
            <a:extLst>
              <a:ext uri="{FF2B5EF4-FFF2-40B4-BE49-F238E27FC236}">
                <a16:creationId xmlns:a16="http://schemas.microsoft.com/office/drawing/2014/main" id="{14B76A18-9841-4B50-AEFE-467792F53B96}"/>
              </a:ext>
            </a:extLst>
          </p:cNvPr>
          <p:cNvSpPr/>
          <p:nvPr/>
        </p:nvSpPr>
        <p:spPr>
          <a:xfrm>
            <a:off x="432916" y="1557000"/>
            <a:ext cx="5363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Typologie</a:t>
            </a:r>
            <a:r>
              <a:rPr lang="en-US" b="1" dirty="0">
                <a:solidFill>
                  <a:prstClr val="black"/>
                </a:solidFill>
                <a:cs typeface="Arial" pitchFamily="34" charset="0"/>
              </a:rPr>
              <a:t> der Thermosiphon-SWH-</a:t>
            </a:r>
            <a:r>
              <a:rPr lang="en-US" b="1" dirty="0" err="1">
                <a:solidFill>
                  <a:prstClr val="black"/>
                </a:solidFill>
                <a:cs typeface="Arial" pitchFamily="34" charset="0"/>
              </a:rPr>
              <a:t>Systeme</a:t>
            </a:r>
            <a:r>
              <a:rPr lang="en-US" b="1" dirty="0">
                <a:solidFill>
                  <a:prstClr val="black"/>
                </a:solidFill>
                <a:cs typeface="Arial" pitchFamily="34" charset="0"/>
              </a:rPr>
              <a:t>.</a:t>
            </a:r>
          </a:p>
        </p:txBody>
      </p:sp>
      <p:sp>
        <p:nvSpPr>
          <p:cNvPr id="6" name="Rectangle 5">
            <a:extLst>
              <a:ext uri="{FF2B5EF4-FFF2-40B4-BE49-F238E27FC236}">
                <a16:creationId xmlns:a16="http://schemas.microsoft.com/office/drawing/2014/main" id="{6BD4200E-32D3-48C2-8184-E02E1294786D}"/>
              </a:ext>
            </a:extLst>
          </p:cNvPr>
          <p:cNvSpPr/>
          <p:nvPr/>
        </p:nvSpPr>
        <p:spPr>
          <a:xfrm>
            <a:off x="684000" y="1989000"/>
            <a:ext cx="8140860" cy="4016484"/>
          </a:xfrm>
          <a:prstGeom prst="rect">
            <a:avLst/>
          </a:prstGeom>
        </p:spPr>
        <p:txBody>
          <a:bodyPr wrap="square">
            <a:spAutoFit/>
          </a:bodyPr>
          <a:lstStyle/>
          <a:p>
            <a:pPr marL="285750" indent="-285750">
              <a:buFont typeface="Wingdings" panose="05000000000000000000" pitchFamily="2" charset="2"/>
              <a:buChar char="§"/>
            </a:pPr>
            <a:r>
              <a:rPr lang="de-DE" sz="1500" dirty="0">
                <a:solidFill>
                  <a:prstClr val="black"/>
                </a:solidFill>
              </a:rPr>
              <a:t>Es gibt eine beträchtliche Anzahl von Systemkonzepten. In diesem Abschnitt werden wir die folgenden sechs untersuchen</a:t>
            </a:r>
            <a:r>
              <a:rPr lang="en-US" sz="1500" dirty="0">
                <a:solidFill>
                  <a:prstClr val="black"/>
                </a:solidFill>
              </a:rPr>
              <a:t>:</a:t>
            </a:r>
          </a:p>
          <a:p>
            <a:pPr marL="742950" lvl="1" indent="-285750">
              <a:buFont typeface="Calibri" panose="020F0502020204030204" pitchFamily="34" charset="0"/>
              <a:buChar char="₋"/>
            </a:pPr>
            <a:r>
              <a:rPr lang="de-DE" sz="1500" b="1" dirty="0"/>
              <a:t>Direkter Thermosiphon drucklos mit Vakuum-U-Röhren und kompakt</a:t>
            </a:r>
            <a:r>
              <a:rPr lang="en-US" sz="1500" b="1" dirty="0"/>
              <a:t>.</a:t>
            </a:r>
          </a:p>
          <a:p>
            <a:pPr marL="1200150" lvl="2" indent="-285750">
              <a:buFont typeface="Arial" panose="020B0604020202020204" pitchFamily="34" charset="0"/>
              <a:buChar char="."/>
            </a:pPr>
            <a:r>
              <a:rPr lang="de-DE" sz="1500" dirty="0"/>
              <a:t>Dies ist ein Beispiel für einfache Konstruktion und preiswertes SWH-System</a:t>
            </a:r>
            <a:r>
              <a:rPr lang="en-US" sz="1500" dirty="0"/>
              <a:t>.</a:t>
            </a:r>
          </a:p>
          <a:p>
            <a:pPr marL="742950" lvl="1" indent="-285750">
              <a:buFont typeface="Calibri" panose="020F0502020204030204" pitchFamily="34" charset="0"/>
              <a:buChar char="₋"/>
            </a:pPr>
            <a:r>
              <a:rPr lang="de-DE" sz="1500" b="1" dirty="0"/>
              <a:t>Direktes Thermosiphon druckbeaufschlagt mit Flachkollektoren und kompakt.</a:t>
            </a:r>
            <a:endParaRPr lang="en-US" sz="1500" b="1" dirty="0"/>
          </a:p>
          <a:p>
            <a:pPr marL="1200150" lvl="2" indent="-285750">
              <a:buFont typeface="Arial" panose="020B0604020202020204" pitchFamily="34" charset="0"/>
              <a:buChar char="."/>
            </a:pPr>
            <a:r>
              <a:rPr lang="de-DE" sz="1500" dirty="0">
                <a:solidFill>
                  <a:prstClr val="black"/>
                </a:solidFill>
              </a:rPr>
              <a:t>Ähnlich wie das vorherige mit besserer Leistung dank der Druckbeaufschlagung.</a:t>
            </a:r>
            <a:endParaRPr lang="en-US" sz="1500" dirty="0">
              <a:solidFill>
                <a:prstClr val="black"/>
              </a:solidFill>
            </a:endParaRPr>
          </a:p>
          <a:p>
            <a:pPr marL="742950" lvl="1" indent="-285750">
              <a:buFont typeface="Calibri" panose="020F0502020204030204" pitchFamily="34" charset="0"/>
              <a:buChar char="₋"/>
            </a:pPr>
            <a:r>
              <a:rPr lang="en-US" sz="1500" b="1" dirty="0" err="1"/>
              <a:t>Indirektes</a:t>
            </a:r>
            <a:r>
              <a:rPr lang="en-US" sz="1500" b="1" dirty="0"/>
              <a:t> Thermosiphon </a:t>
            </a:r>
            <a:r>
              <a:rPr lang="en-US" sz="1500" b="1" dirty="0" err="1"/>
              <a:t>drucklos</a:t>
            </a:r>
            <a:r>
              <a:rPr lang="en-US" sz="1500" b="1" dirty="0"/>
              <a:t> </a:t>
            </a:r>
            <a:r>
              <a:rPr lang="en-US" sz="1500" b="1" dirty="0" err="1"/>
              <a:t>mit</a:t>
            </a:r>
            <a:r>
              <a:rPr lang="en-US" sz="1500" b="1" dirty="0"/>
              <a:t> </a:t>
            </a:r>
            <a:r>
              <a:rPr lang="en-US" sz="1500" b="1" dirty="0" err="1"/>
              <a:t>Kupferspule</a:t>
            </a:r>
            <a:r>
              <a:rPr lang="en-US" sz="1500" b="1" dirty="0"/>
              <a:t>, </a:t>
            </a:r>
            <a:r>
              <a:rPr lang="en-US" sz="1500" b="1" dirty="0" err="1"/>
              <a:t>Vakuum</a:t>
            </a:r>
            <a:r>
              <a:rPr lang="en-US" sz="1500" b="1" dirty="0"/>
              <a:t>-U-</a:t>
            </a:r>
            <a:r>
              <a:rPr lang="en-US" sz="1500" b="1" dirty="0" err="1"/>
              <a:t>Rohren</a:t>
            </a:r>
            <a:r>
              <a:rPr lang="en-US" sz="1500" b="1" dirty="0"/>
              <a:t> und </a:t>
            </a:r>
            <a:r>
              <a:rPr lang="en-US" sz="1500" b="1" dirty="0" err="1"/>
              <a:t>kompakt</a:t>
            </a:r>
            <a:r>
              <a:rPr lang="en-US" sz="1500" b="1" dirty="0"/>
              <a:t>.</a:t>
            </a:r>
          </a:p>
          <a:p>
            <a:pPr marL="1200150" lvl="2" indent="-285750">
              <a:buFont typeface="Arial" panose="020B0604020202020204" pitchFamily="34" charset="0"/>
              <a:buChar char="."/>
            </a:pPr>
            <a:r>
              <a:rPr lang="de-DE" sz="1500" dirty="0">
                <a:solidFill>
                  <a:prstClr val="black"/>
                </a:solidFill>
              </a:rPr>
              <a:t>Immer noch erschwinglich, bietet es sofort warmes Wasser, wenn der Wassertank vorgeheizt ist</a:t>
            </a:r>
            <a:r>
              <a:rPr lang="en-US" sz="1500" dirty="0">
                <a:solidFill>
                  <a:prstClr val="black"/>
                </a:solidFill>
              </a:rPr>
              <a:t>.</a:t>
            </a:r>
            <a:endParaRPr lang="en-US" sz="1500" b="1" dirty="0"/>
          </a:p>
          <a:p>
            <a:pPr marL="742950" lvl="1" indent="-285750">
              <a:buFont typeface="Calibri" panose="020F0502020204030204" pitchFamily="34" charset="0"/>
              <a:buChar char="₋"/>
            </a:pPr>
            <a:r>
              <a:rPr lang="de-DE" sz="1500" b="1" dirty="0"/>
              <a:t>Indirekter Thermosiphon unter Druck mit Vakuum-Rohren Heat-pipe und kompakt</a:t>
            </a:r>
            <a:r>
              <a:rPr lang="en-US" sz="1500" b="1" dirty="0"/>
              <a:t>.</a:t>
            </a:r>
          </a:p>
          <a:p>
            <a:pPr marL="1200150" lvl="2" indent="-285750">
              <a:buFont typeface="Arial" panose="020B0604020202020204" pitchFamily="34" charset="0"/>
              <a:buChar char="."/>
            </a:pPr>
            <a:r>
              <a:rPr lang="de-DE" sz="1500" dirty="0">
                <a:solidFill>
                  <a:prstClr val="black"/>
                </a:solidFill>
              </a:rPr>
              <a:t>Teurere Ausführung und leistungsfähiger. Heat-pipe-Rohre sind Wärmetauscher</a:t>
            </a:r>
            <a:r>
              <a:rPr lang="en-US" sz="1500" dirty="0">
                <a:solidFill>
                  <a:prstClr val="black"/>
                </a:solidFill>
              </a:rPr>
              <a:t>. </a:t>
            </a:r>
          </a:p>
          <a:p>
            <a:pPr marL="742950" lvl="1" indent="-285750">
              <a:buFont typeface="Calibri" panose="020F0502020204030204" pitchFamily="34" charset="0"/>
              <a:buChar char="₋"/>
            </a:pPr>
            <a:r>
              <a:rPr lang="de-DE" sz="1500" b="1" dirty="0"/>
              <a:t>Indirekter Thermosiphon unter Druck mit Wickelrohr-Wärmetauscher und kompakt.</a:t>
            </a:r>
            <a:endParaRPr lang="en-US" sz="1500" b="1" dirty="0"/>
          </a:p>
          <a:p>
            <a:pPr marL="1200150" lvl="2" indent="-285750">
              <a:buFont typeface="Arial" panose="020B0604020202020204" pitchFamily="34" charset="0"/>
              <a:buChar char="."/>
            </a:pPr>
            <a:r>
              <a:rPr lang="de-DE" sz="1500" dirty="0">
                <a:solidFill>
                  <a:prstClr val="black"/>
                </a:solidFill>
              </a:rPr>
              <a:t>Teurere, leistungsfähigere und sichere Konstruktion. Sicherlich, das beste System für jede Wasserqualität und Klima (in gewissem Umfang) ausgelegt.</a:t>
            </a:r>
            <a:endParaRPr lang="en-US" sz="1500" dirty="0">
              <a:solidFill>
                <a:prstClr val="black"/>
              </a:solidFill>
            </a:endParaRPr>
          </a:p>
          <a:p>
            <a:pPr marL="742950" lvl="1" indent="-285750">
              <a:buFont typeface="Calibri" panose="020F0502020204030204" pitchFamily="34" charset="0"/>
              <a:buChar char="₋"/>
            </a:pPr>
            <a:r>
              <a:rPr lang="en-US" sz="1500" b="1" dirty="0"/>
              <a:t>Split-Thermosyphon-System.</a:t>
            </a:r>
          </a:p>
          <a:p>
            <a:pPr marL="1200150" lvl="2" indent="-285750">
              <a:buFont typeface="Arial" panose="020B0604020202020204" pitchFamily="34" charset="0"/>
              <a:buChar char="."/>
            </a:pPr>
            <a:r>
              <a:rPr lang="de-DE" sz="1500" dirty="0">
                <a:solidFill>
                  <a:prstClr val="black"/>
                </a:solidFill>
              </a:rPr>
              <a:t>Die bisherigen Typen sind alle kompakt. Split-Systeme bieten Flexibilität, bessere Ästhetik und eine weitere Schutzschicht (verbesserte Energieleistung</a:t>
            </a:r>
            <a:r>
              <a:rPr lang="en-US" sz="1500" dirty="0">
                <a:solidFill>
                  <a:prstClr val="black"/>
                </a:solidFill>
              </a:rPr>
              <a:t>).</a:t>
            </a:r>
          </a:p>
        </p:txBody>
      </p:sp>
    </p:spTree>
    <p:extLst>
      <p:ext uri="{BB962C8B-B14F-4D97-AF65-F5344CB8AC3E}">
        <p14:creationId xmlns:p14="http://schemas.microsoft.com/office/powerpoint/2010/main" val="2038037409"/>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3766</Words>
  <Application>Microsoft Office PowerPoint</Application>
  <PresentationFormat>Bildschirmpräsentation (4:3)</PresentationFormat>
  <Paragraphs>404</Paragraphs>
  <Slides>39</Slides>
  <Notes>2</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39</vt:i4>
      </vt:variant>
    </vt:vector>
  </HeadingPairs>
  <TitlesOfParts>
    <vt:vector size="43" baseType="lpstr">
      <vt:lpstr>Arial</vt:lpstr>
      <vt:lpstr>Calibri</vt:lpstr>
      <vt:lpstr>Wingdings</vt:lpstr>
      <vt:lpstr>2_Office Theme</vt:lpstr>
      <vt:lpstr>Einheit 2.1. DAS THERMOSYPHON SYSTEM</vt:lpstr>
      <vt:lpstr>Modul Zielsetzungen</vt:lpstr>
      <vt:lpstr>Inhalt</vt:lpstr>
      <vt:lpstr>1. Allgemeine Beschreibung des Thermosiphon-Solar-Wassererwärmersystems</vt:lpstr>
      <vt:lpstr>1. Allgemeine Beschreibung des Thermosiphon-Solar-Wassererwärmersystems</vt:lpstr>
      <vt:lpstr>1. Allgemeine Beschreibung des Thermosiphon-Solar-Wassererwärmersystems</vt:lpstr>
      <vt:lpstr>1. Allgemeine Beschreibung des Thermosiphon-Solar-Wassererwärmersystems</vt:lpstr>
      <vt:lpstr>1. Allgemeine Beschreibung des Thermosiphon-Solar-Wassererwärmersystems</vt:lpstr>
      <vt:lpstr>1. Allgemeine Beschreibung des Thermosiphon-Solar-Wassererwärmersystems</vt:lpstr>
      <vt:lpstr>1. Allgemeine Beschreibung des Thermosiphon-Solar-Wassererwärmersystems</vt:lpstr>
      <vt:lpstr>1. Allgemeine Beschreibung des Thermosiphon-Solar-Wassererwärmersystems</vt:lpstr>
      <vt:lpstr>1. Allgemeine Beschreibung des Thermosiphon-Solar-Wassererwärmersystems</vt:lpstr>
      <vt:lpstr>1. Allgemeine Beschreibung des Thermosiphon-Solar-Wassererwärmersystems</vt:lpstr>
      <vt:lpstr>1. Allgemeine Beschreibung des Thermosiphon-Solar-Wassererwärmersystems</vt:lpstr>
      <vt:lpstr>1. Allgemeine Beschreibung des Thermosiphon-Solar-Wassererwärmersystems</vt:lpstr>
      <vt:lpstr>1. Allgemeine Beschreibung des Thermosiphon-Solar-Wassererwärmersystems</vt:lpstr>
      <vt:lpstr>1. Allgemeine Beschreibung des Thermosiphon-Solar-Wassererwärmersystems</vt:lpstr>
      <vt:lpstr>1. Allgemeine Beschreibung des Thermosiphon-Solar-Wassererwärmersystems</vt:lpstr>
      <vt:lpstr>1. Allgemeine Beschreibung des Thermosiphon-Solar-Wassererwärmersystems</vt:lpstr>
      <vt:lpstr>2. Aufbau und Komponenten von Thermosiphon-SWH-Systemen</vt:lpstr>
      <vt:lpstr>2. Aufbau und Komponenten von Thermosiphon-SWH-Systemen</vt:lpstr>
      <vt:lpstr>2. Aufbau und Komponenten von Thermosiphon-SWH-Systemen</vt:lpstr>
      <vt:lpstr>2. Aufbau und Komponenten von Thermosiphon-SWH-Systemen</vt:lpstr>
      <vt:lpstr>2. Aufbau und Komponenten von Thermosiphon-SWH-Systemen</vt:lpstr>
      <vt:lpstr>2. Aufbau und Komponenten von Thermosiphon-SWH-Systemen</vt:lpstr>
      <vt:lpstr>2. Aufbau und Komponenten von Thermosiphon-SWH-Systemen</vt:lpstr>
      <vt:lpstr>2. Aufbau und Komponenten von Thermosiphon-SWH-Systemen</vt:lpstr>
      <vt:lpstr>3. Installationsprozess von Thermosiphon-SWH-Systemen</vt:lpstr>
      <vt:lpstr>3. Installationsprozess von Thermosiphon-SWH-Systemen</vt:lpstr>
      <vt:lpstr>3. Installationsprozess von Thermosiphon-SWH-Systemen</vt:lpstr>
      <vt:lpstr>3. Installationsprozess von Thermosiphon-SWH-Systemen</vt:lpstr>
      <vt:lpstr>3. Installationsprozess von Thermosiphon-SWH-Systemen</vt:lpstr>
      <vt:lpstr>3. Installationsprozess von Thermosiphon-SWH-Systemen</vt:lpstr>
      <vt:lpstr>3. Installationsprozess von Thermosiphon-SWH-Systemen</vt:lpstr>
      <vt:lpstr>3. Installationsprozess von Thermosiphon-SWH-Systemen</vt:lpstr>
      <vt:lpstr>3. Installationsprozess von Thermosiphon-SWH-Systemen</vt:lpstr>
      <vt:lpstr>3. Installationsprozess von Thermosiphon-SWH-Systemen</vt:lpstr>
      <vt:lpstr>Zusammenfassung</vt:lpstr>
      <vt:lpstr>Bibliographie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ptsimpoukli</dc:creator>
  <cp:lastModifiedBy>IGA International Geothermal Association</cp:lastModifiedBy>
  <cp:revision>394</cp:revision>
  <cp:lastPrinted>2019-03-22T14:01:24Z</cp:lastPrinted>
  <dcterms:created xsi:type="dcterms:W3CDTF">2017-12-11T10:59:29Z</dcterms:created>
  <dcterms:modified xsi:type="dcterms:W3CDTF">2020-01-15T18:57:44Z</dcterms:modified>
</cp:coreProperties>
</file>