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61" r:id="rId2"/>
    <p:sldId id="262" r:id="rId3"/>
    <p:sldId id="364" r:id="rId4"/>
    <p:sldId id="374" r:id="rId5"/>
    <p:sldId id="376" r:id="rId6"/>
    <p:sldId id="377" r:id="rId7"/>
    <p:sldId id="375" r:id="rId8"/>
    <p:sldId id="365" r:id="rId9"/>
    <p:sldId id="371" r:id="rId10"/>
    <p:sldId id="372" r:id="rId11"/>
    <p:sldId id="360" r:id="rId12"/>
    <p:sldId id="369" r:id="rId13"/>
    <p:sldId id="326" r:id="rId14"/>
    <p:sldId id="327" r:id="rId15"/>
    <p:sldId id="328" r:id="rId16"/>
    <p:sldId id="329" r:id="rId17"/>
    <p:sldId id="368" r:id="rId18"/>
    <p:sldId id="330" r:id="rId19"/>
    <p:sldId id="302" r:id="rId20"/>
    <p:sldId id="370" r:id="rId21"/>
    <p:sldId id="362" r:id="rId22"/>
    <p:sldId id="363" r:id="rId23"/>
    <p:sldId id="314" r:id="rId24"/>
    <p:sldId id="361" r:id="rId25"/>
    <p:sldId id="313" r:id="rId26"/>
    <p:sldId id="331" r:id="rId27"/>
    <p:sldId id="332" r:id="rId28"/>
    <p:sldId id="333" r:id="rId29"/>
    <p:sldId id="385" r:id="rId30"/>
    <p:sldId id="379" r:id="rId31"/>
    <p:sldId id="380" r:id="rId32"/>
    <p:sldId id="381" r:id="rId33"/>
    <p:sldId id="388" r:id="rId34"/>
    <p:sldId id="386" r:id="rId35"/>
    <p:sldId id="382" r:id="rId36"/>
    <p:sldId id="387" r:id="rId37"/>
    <p:sldId id="384" r:id="rId38"/>
    <p:sldId id="389" r:id="rId39"/>
    <p:sldId id="383" r:id="rId40"/>
    <p:sldId id="334" r:id="rId41"/>
    <p:sldId id="338" r:id="rId42"/>
    <p:sldId id="340" r:id="rId43"/>
    <p:sldId id="343" r:id="rId44"/>
    <p:sldId id="350" r:id="rId45"/>
    <p:sldId id="345" r:id="rId46"/>
    <p:sldId id="346" r:id="rId47"/>
    <p:sldId id="347" r:id="rId48"/>
    <p:sldId id="373" r:id="rId49"/>
    <p:sldId id="359" r:id="rId50"/>
    <p:sldId id="296"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4" autoAdjust="0"/>
    <p:restoredTop sz="69565" autoAdjust="0"/>
  </p:normalViewPr>
  <p:slideViewPr>
    <p:cSldViewPr>
      <p:cViewPr varScale="1">
        <p:scale>
          <a:sx n="92" d="100"/>
          <a:sy n="92" d="100"/>
        </p:scale>
        <p:origin x="1410" y="90"/>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25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vromatakis Fotis" userId="a6ef4cf0-9603-460e-a4b0-47154e907176" providerId="ADAL" clId="{962F5C0B-5B3D-4EDF-81F0-0134CD52F4F8}"/>
    <pc:docChg chg="modSld">
      <pc:chgData name="Mavromatakis Fotis" userId="a6ef4cf0-9603-460e-a4b0-47154e907176" providerId="ADAL" clId="{962F5C0B-5B3D-4EDF-81F0-0134CD52F4F8}" dt="2019-10-15T09:57:56.310" v="1" actId="6549"/>
      <pc:docMkLst>
        <pc:docMk/>
      </pc:docMkLst>
      <pc:sldChg chg="modSp">
        <pc:chgData name="Mavromatakis Fotis" userId="a6ef4cf0-9603-460e-a4b0-47154e907176" providerId="ADAL" clId="{962F5C0B-5B3D-4EDF-81F0-0134CD52F4F8}" dt="2019-10-15T09:57:56.310" v="1" actId="6549"/>
        <pc:sldMkLst>
          <pc:docMk/>
          <pc:sldMk cId="72179669" sldId="261"/>
        </pc:sldMkLst>
        <pc:spChg chg="mod">
          <ac:chgData name="Mavromatakis Fotis" userId="a6ef4cf0-9603-460e-a4b0-47154e907176" providerId="ADAL" clId="{962F5C0B-5B3D-4EDF-81F0-0134CD52F4F8}" dt="2019-10-15T09:57:56.310" v="1" actId="6549"/>
          <ac:spMkLst>
            <pc:docMk/>
            <pc:sldMk cId="72179669" sldId="261"/>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pPr/>
              <a:t>15/10/2019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pPr/>
              <a:t>‹#›</a:t>
            </a:fld>
            <a:endParaRPr lang="el-GR"/>
          </a:p>
        </p:txBody>
      </p:sp>
    </p:spTree>
    <p:extLst>
      <p:ext uri="{BB962C8B-B14F-4D97-AF65-F5344CB8AC3E}">
        <p14:creationId xmlns:p14="http://schemas.microsoft.com/office/powerpoint/2010/main" val="232766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pPr/>
              <a:t>1</a:t>
            </a:fld>
            <a:endParaRPr lang="el-GR"/>
          </a:p>
        </p:txBody>
      </p:sp>
    </p:spTree>
    <p:extLst>
      <p:ext uri="{BB962C8B-B14F-4D97-AF65-F5344CB8AC3E}">
        <p14:creationId xmlns:p14="http://schemas.microsoft.com/office/powerpoint/2010/main" val="821629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15/10/2019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3.w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1.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5896" y="1988840"/>
            <a:ext cx="5182344" cy="1470025"/>
          </a:xfrm>
        </p:spPr>
        <p:txBody>
          <a:bodyPr anchor="b"/>
          <a:lstStyle/>
          <a:p>
            <a:r>
              <a:rPr lang="el-GR" dirty="0"/>
              <a:t>ΕΝΟΤΗΤΑ </a:t>
            </a:r>
            <a:r>
              <a:rPr lang="en-US" dirty="0"/>
              <a:t>3: </a:t>
            </a:r>
            <a:r>
              <a:rPr lang="el-GR" dirty="0"/>
              <a:t>ΕΓΚΑΤΑΣΤΑΣΗ ΚΑΙ ΣΥΝΤΗΡΗΣΗ ΦΒ ΣΥΣΤΗΜΑΤΩΝ</a:t>
            </a:r>
          </a:p>
        </p:txBody>
      </p:sp>
      <p:sp>
        <p:nvSpPr>
          <p:cNvPr id="3" name="Title 1"/>
          <p:cNvSpPr txBox="1">
            <a:spLocks/>
          </p:cNvSpPr>
          <p:nvPr/>
        </p:nvSpPr>
        <p:spPr>
          <a:xfrm>
            <a:off x="4211960" y="3573016"/>
            <a:ext cx="4822304" cy="1470025"/>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endParaRPr lang="el-GR" dirty="0"/>
          </a:p>
        </p:txBody>
      </p:sp>
      <p:sp>
        <p:nvSpPr>
          <p:cNvPr id="4" name="Title 1"/>
          <p:cNvSpPr txBox="1">
            <a:spLocks/>
          </p:cNvSpPr>
          <p:nvPr/>
        </p:nvSpPr>
        <p:spPr>
          <a:xfrm>
            <a:off x="3422104" y="3429000"/>
            <a:ext cx="5686400" cy="677937"/>
          </a:xfrm>
          <a:prstGeom prst="rect">
            <a:avLst/>
          </a:prstGeom>
        </p:spPr>
        <p:txBody>
          <a:bodyPr vert="horz" lIns="91440" tIns="45720" rIns="91440" bIns="45720" rtlCol="0" anchor="b">
            <a:normAutofit/>
          </a:bodyPr>
          <a:lstStyle>
            <a:lvl1pPr algn="r" defTabSz="914400" rtl="0" eaLnBrk="1" latinLnBrk="0" hangingPunct="1">
              <a:spcBef>
                <a:spcPct val="0"/>
              </a:spcBef>
              <a:buNone/>
              <a:defRPr sz="2800" kern="1200">
                <a:solidFill>
                  <a:schemeClr val="tx1"/>
                </a:solidFill>
                <a:latin typeface="+mj-lt"/>
                <a:ea typeface="+mj-ea"/>
                <a:cs typeface="+mj-cs"/>
              </a:defRPr>
            </a:lvl1pPr>
          </a:lstStyle>
          <a:p>
            <a:r>
              <a:rPr lang="el-GR" sz="2600" dirty="0"/>
              <a:t>Εγκατάσταση ΦΒ συστημάτων</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Συστήματα στήριξης ΦΒ</a:t>
            </a:r>
            <a:r>
              <a:rPr lang="en-US" dirty="0"/>
              <a:t>: </a:t>
            </a:r>
            <a:r>
              <a:rPr lang="el-GR" dirty="0"/>
              <a:t>Συστοιχίες με σύστημα </a:t>
            </a:r>
            <a:r>
              <a:rPr lang="el-GR" dirty="0" err="1"/>
              <a:t>ιχνηλάτησης</a:t>
            </a:r>
            <a:endParaRPr lang="el-GR" dirty="0"/>
          </a:p>
        </p:txBody>
      </p:sp>
      <p:pic>
        <p:nvPicPr>
          <p:cNvPr id="48130" name="Picture 2"/>
          <p:cNvPicPr>
            <a:picLocks noChangeAspect="1" noChangeArrowheads="1"/>
          </p:cNvPicPr>
          <p:nvPr/>
        </p:nvPicPr>
        <p:blipFill>
          <a:blip r:embed="rId2" cstate="print"/>
          <a:srcRect t="2503"/>
          <a:stretch>
            <a:fillRect/>
          </a:stretch>
        </p:blipFill>
        <p:spPr bwMode="auto">
          <a:xfrm>
            <a:off x="251508" y="2205224"/>
            <a:ext cx="4104468" cy="3240000"/>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4644008" y="2204864"/>
            <a:ext cx="4330909" cy="324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Ελάχιστη απόσταση μεταξύ σειρών ΦΒ πλαισίων για αποφυγή σκίασης</a:t>
            </a:r>
          </a:p>
        </p:txBody>
      </p:sp>
      <p:sp>
        <p:nvSpPr>
          <p:cNvPr id="4" name="3 - Θέση περιεχομένου"/>
          <p:cNvSpPr>
            <a:spLocks noGrp="1"/>
          </p:cNvSpPr>
          <p:nvPr>
            <p:ph idx="1"/>
          </p:nvPr>
        </p:nvSpPr>
        <p:spPr>
          <a:xfrm>
            <a:off x="446856" y="5772397"/>
            <a:ext cx="8229600" cy="464915"/>
          </a:xfrm>
        </p:spPr>
        <p:txBody>
          <a:bodyPr/>
          <a:lstStyle/>
          <a:p>
            <a:pPr algn="ctr">
              <a:buNone/>
            </a:pPr>
            <a:r>
              <a:rPr lang="el-GR" dirty="0"/>
              <a:t>Κριτήριο</a:t>
            </a:r>
            <a:r>
              <a:rPr lang="en-US" dirty="0"/>
              <a:t>: </a:t>
            </a:r>
            <a:r>
              <a:rPr lang="en-US" i="1" dirty="0"/>
              <a:t>d</a:t>
            </a:r>
            <a:r>
              <a:rPr lang="en-US" i="1" baseline="-25000" dirty="0"/>
              <a:t>1</a:t>
            </a:r>
            <a:r>
              <a:rPr lang="en-US" dirty="0"/>
              <a:t> &gt; 2</a:t>
            </a:r>
            <a:r>
              <a:rPr lang="en-US" i="1" dirty="0"/>
              <a:t>h</a:t>
            </a:r>
            <a:endParaRPr lang="el-GR" i="1" dirty="0"/>
          </a:p>
        </p:txBody>
      </p:sp>
      <p:pic>
        <p:nvPicPr>
          <p:cNvPr id="37890" name="Picture 2"/>
          <p:cNvPicPr>
            <a:picLocks noChangeAspect="1" noChangeArrowheads="1"/>
          </p:cNvPicPr>
          <p:nvPr/>
        </p:nvPicPr>
        <p:blipFill>
          <a:blip r:embed="rId2" cstate="print"/>
          <a:srcRect/>
          <a:stretch>
            <a:fillRect/>
          </a:stretch>
        </p:blipFill>
        <p:spPr bwMode="auto">
          <a:xfrm>
            <a:off x="2167291" y="1485264"/>
            <a:ext cx="4924989" cy="432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Δίοδοι φραγμού </a:t>
            </a:r>
            <a:r>
              <a:rPr lang="en-US" dirty="0"/>
              <a:t>(blocking) </a:t>
            </a:r>
            <a:r>
              <a:rPr lang="el-GR" dirty="0"/>
              <a:t>και παράκαμψης (</a:t>
            </a:r>
            <a:r>
              <a:rPr lang="en-US" dirty="0"/>
              <a:t>bypass</a:t>
            </a:r>
            <a:r>
              <a:rPr lang="el-GR" dirty="0"/>
              <a:t>)</a:t>
            </a:r>
            <a:r>
              <a:rPr lang="en-US" dirty="0"/>
              <a:t> </a:t>
            </a:r>
            <a:r>
              <a:rPr lang="el-GR" dirty="0"/>
              <a:t>σε μια ΦΒ συστοιχία</a:t>
            </a:r>
          </a:p>
        </p:txBody>
      </p:sp>
      <p:pic>
        <p:nvPicPr>
          <p:cNvPr id="43011" name="Picture 3"/>
          <p:cNvPicPr>
            <a:picLocks noChangeAspect="1" noChangeArrowheads="1"/>
          </p:cNvPicPr>
          <p:nvPr/>
        </p:nvPicPr>
        <p:blipFill>
          <a:blip r:embed="rId2" cstate="print"/>
          <a:srcRect/>
          <a:stretch>
            <a:fillRect/>
          </a:stretch>
        </p:blipFill>
        <p:spPr bwMode="auto">
          <a:xfrm>
            <a:off x="2981325" y="1541487"/>
            <a:ext cx="3181350" cy="469582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Καλωδίωση ΦΒ συστήματος</a:t>
            </a:r>
          </a:p>
        </p:txBody>
      </p:sp>
      <p:pic>
        <p:nvPicPr>
          <p:cNvPr id="3075" name="Picture 3"/>
          <p:cNvPicPr>
            <a:picLocks noChangeAspect="1" noChangeArrowheads="1"/>
          </p:cNvPicPr>
          <p:nvPr/>
        </p:nvPicPr>
        <p:blipFill>
          <a:blip r:embed="rId2" cstate="print"/>
          <a:srcRect b="40004"/>
          <a:stretch>
            <a:fillRect/>
          </a:stretch>
        </p:blipFill>
        <p:spPr bwMode="auto">
          <a:xfrm>
            <a:off x="1199880" y="1557312"/>
            <a:ext cx="6900512"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Αρσενικός/θηλυκός συνδετήρας καλωδίων ΦΒ</a:t>
            </a:r>
          </a:p>
        </p:txBody>
      </p:sp>
      <p:pic>
        <p:nvPicPr>
          <p:cNvPr id="4098" name="Picture 2"/>
          <p:cNvPicPr>
            <a:picLocks noChangeAspect="1" noChangeArrowheads="1"/>
          </p:cNvPicPr>
          <p:nvPr/>
        </p:nvPicPr>
        <p:blipFill>
          <a:blip r:embed="rId2" cstate="print"/>
          <a:srcRect/>
          <a:stretch>
            <a:fillRect/>
          </a:stretch>
        </p:blipFill>
        <p:spPr bwMode="auto">
          <a:xfrm>
            <a:off x="1043608" y="2276872"/>
            <a:ext cx="7200000" cy="3219162"/>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Κουτί σύνδεσης ΦΒ</a:t>
            </a:r>
          </a:p>
        </p:txBody>
      </p:sp>
      <p:sp>
        <p:nvSpPr>
          <p:cNvPr id="3" name="Content Placeholder 2"/>
          <p:cNvSpPr>
            <a:spLocks noGrp="1"/>
          </p:cNvSpPr>
          <p:nvPr>
            <p:ph idx="1"/>
          </p:nvPr>
        </p:nvSpPr>
        <p:spPr>
          <a:xfrm>
            <a:off x="4860032" y="2060848"/>
            <a:ext cx="3250704" cy="720080"/>
          </a:xfrm>
        </p:spPr>
        <p:txBody>
          <a:bodyPr>
            <a:normAutofit/>
          </a:bodyPr>
          <a:lstStyle/>
          <a:p>
            <a:pPr marL="0" indent="0">
              <a:buNone/>
            </a:pPr>
            <a:r>
              <a:rPr lang="el-GR" sz="1600" dirty="0"/>
              <a:t>Περιλαμβάνει μέσα του και τις διόδους παράκαμψης</a:t>
            </a:r>
            <a:endParaRPr lang="en-US" sz="1600" dirty="0"/>
          </a:p>
        </p:txBody>
      </p:sp>
      <p:pic>
        <p:nvPicPr>
          <p:cNvPr id="5122" name="Picture 2"/>
          <p:cNvPicPr>
            <a:picLocks noChangeAspect="1" noChangeArrowheads="1"/>
          </p:cNvPicPr>
          <p:nvPr/>
        </p:nvPicPr>
        <p:blipFill>
          <a:blip r:embed="rId2" cstate="print"/>
          <a:srcRect/>
          <a:stretch>
            <a:fillRect/>
          </a:stretch>
        </p:blipFill>
        <p:spPr bwMode="auto">
          <a:xfrm>
            <a:off x="1979713" y="1484784"/>
            <a:ext cx="2669133"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Διαχωριστής καλωδίου ΦΒ</a:t>
            </a:r>
          </a:p>
        </p:txBody>
      </p:sp>
      <p:pic>
        <p:nvPicPr>
          <p:cNvPr id="6146" name="Picture 2"/>
          <p:cNvPicPr>
            <a:picLocks noChangeAspect="1" noChangeArrowheads="1"/>
          </p:cNvPicPr>
          <p:nvPr/>
        </p:nvPicPr>
        <p:blipFill>
          <a:blip r:embed="rId2" cstate="print"/>
          <a:srcRect/>
          <a:stretch>
            <a:fillRect/>
          </a:stretch>
        </p:blipFill>
        <p:spPr bwMode="auto">
          <a:xfrm>
            <a:off x="2771800" y="1947862"/>
            <a:ext cx="4051447"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Πρέσα ακροδεκτών για ΦΒ καλώδια</a:t>
            </a:r>
          </a:p>
        </p:txBody>
      </p:sp>
      <p:pic>
        <p:nvPicPr>
          <p:cNvPr id="41986" name="Picture 2"/>
          <p:cNvPicPr>
            <a:picLocks noChangeAspect="1" noChangeArrowheads="1"/>
          </p:cNvPicPr>
          <p:nvPr/>
        </p:nvPicPr>
        <p:blipFill>
          <a:blip r:embed="rId2" cstate="print"/>
          <a:srcRect/>
          <a:stretch>
            <a:fillRect/>
          </a:stretch>
        </p:blipFill>
        <p:spPr bwMode="auto">
          <a:xfrm>
            <a:off x="2623314" y="2061248"/>
            <a:ext cx="4468966"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Έλεγχος σφάλματος γείωσης ΦΒ</a:t>
            </a:r>
          </a:p>
        </p:txBody>
      </p:sp>
      <p:pic>
        <p:nvPicPr>
          <p:cNvPr id="5" name="Picture 5"/>
          <p:cNvPicPr>
            <a:picLocks noChangeAspect="1" noChangeArrowheads="1"/>
          </p:cNvPicPr>
          <p:nvPr/>
        </p:nvPicPr>
        <p:blipFill>
          <a:blip r:embed="rId2" cstate="print"/>
          <a:srcRect/>
          <a:stretch>
            <a:fillRect/>
          </a:stretch>
        </p:blipFill>
        <p:spPr bwMode="auto">
          <a:xfrm>
            <a:off x="251520" y="2060848"/>
            <a:ext cx="8640000" cy="3688942"/>
          </a:xfrm>
          <a:prstGeom prst="rect">
            <a:avLst/>
          </a:prstGeom>
          <a:noFill/>
          <a:ln w="9525">
            <a:noFill/>
            <a:miter lim="800000"/>
            <a:headEnd/>
            <a:tailEnd/>
          </a:ln>
          <a:effectLst/>
        </p:spPr>
      </p:pic>
    </p:spTree>
    <p:extLst>
      <p:ext uri="{BB962C8B-B14F-4D97-AF65-F5344CB8AC3E}">
        <p14:creationId xmlns:p14="http://schemas.microsoft.com/office/powerpoint/2010/main" val="303196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Ενσωμάτωση ΦΒ συστημάτων σε κτίρια</a:t>
            </a:r>
          </a:p>
        </p:txBody>
      </p:sp>
      <p:pic>
        <p:nvPicPr>
          <p:cNvPr id="2050" name="Picture 2"/>
          <p:cNvPicPr>
            <a:picLocks noChangeAspect="1" noChangeArrowheads="1"/>
          </p:cNvPicPr>
          <p:nvPr/>
        </p:nvPicPr>
        <p:blipFill>
          <a:blip r:embed="rId2" cstate="print"/>
          <a:srcRect/>
          <a:stretch>
            <a:fillRect/>
          </a:stretch>
        </p:blipFill>
        <p:spPr bwMode="auto">
          <a:xfrm>
            <a:off x="888861" y="1557312"/>
            <a:ext cx="7355547"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Ενότητα </a:t>
            </a:r>
            <a:r>
              <a:rPr lang="en-US" dirty="0"/>
              <a:t>3.1: </a:t>
            </a:r>
            <a:r>
              <a:rPr lang="el-GR" dirty="0"/>
              <a:t>Εγκατάσταση ΦΒ συστημάτων</a:t>
            </a:r>
          </a:p>
        </p:txBody>
      </p:sp>
      <p:sp>
        <p:nvSpPr>
          <p:cNvPr id="3" name="Content Placeholder 2"/>
          <p:cNvSpPr>
            <a:spLocks noGrp="1"/>
          </p:cNvSpPr>
          <p:nvPr>
            <p:ph idx="1"/>
          </p:nvPr>
        </p:nvSpPr>
        <p:spPr/>
        <p:txBody>
          <a:bodyPr>
            <a:normAutofit/>
          </a:bodyPr>
          <a:lstStyle/>
          <a:p>
            <a:r>
              <a:rPr lang="el-GR" sz="1600" dirty="0"/>
              <a:t>Οι εκπαιδευόμενοι θα μάθουν τους βασικούς κανόνες που σχετίζονται με τα ηλεκτρικά και δομικά ζητήματα κατά την εγκατάσταση ενός ΦΒ συστήματος και θα ενημερωθούν για τις βέλτιστες πρακτικές και τις παγίδες που πρέπει να αποφευχθούν. Θα γίνει παρουσίαση των βασικών προτύπων και κανονισμών ασφαλείας που πρέπει να τηρούνται σε μια ΦΒ εγκατάσταση. Επιπλέον, θα γίνει αναφορά σε συνήθη λάθη και αποτυχίες που μπορεί να λάβουν χώρα. Οι εκπαιδευόμενοι θα είναι επίσης σε θέση να αναγνωρίσουν και να εγκαταστήσουν διάφορα εξαρτήματα ενός ΦΒ συστήματος. Τέλος, οι εκπαιδευόμενοι θα έχουν τη δυνατότητα να διερευνήσουν πιθανούς εναλλακτικούς τρόπους για τον συνδυασμό διαφορετικών εξαρτημάτων του συστήματος.</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Σύνδεση μπαταριών</a:t>
            </a:r>
          </a:p>
        </p:txBody>
      </p:sp>
      <p:pic>
        <p:nvPicPr>
          <p:cNvPr id="44034" name="Picture 2"/>
          <p:cNvPicPr>
            <a:picLocks noChangeAspect="1" noChangeArrowheads="1"/>
          </p:cNvPicPr>
          <p:nvPr/>
        </p:nvPicPr>
        <p:blipFill>
          <a:blip r:embed="rId2" cstate="print"/>
          <a:srcRect r="4118"/>
          <a:stretch>
            <a:fillRect/>
          </a:stretch>
        </p:blipFill>
        <p:spPr bwMode="auto">
          <a:xfrm>
            <a:off x="1915642" y="1844824"/>
            <a:ext cx="5896718" cy="3600000"/>
          </a:xfrm>
          <a:prstGeom prst="rect">
            <a:avLst/>
          </a:prstGeom>
          <a:noFill/>
          <a:ln w="9525">
            <a:noFill/>
            <a:miter lim="800000"/>
            <a:headEnd/>
            <a:tailEnd/>
          </a:ln>
        </p:spPr>
      </p:pic>
      <p:sp>
        <p:nvSpPr>
          <p:cNvPr id="6" name="5 - Ορθογώνιο"/>
          <p:cNvSpPr/>
          <p:nvPr/>
        </p:nvSpPr>
        <p:spPr>
          <a:xfrm>
            <a:off x="539552" y="5445224"/>
            <a:ext cx="8196402" cy="369332"/>
          </a:xfrm>
          <a:prstGeom prst="rect">
            <a:avLst/>
          </a:prstGeom>
        </p:spPr>
        <p:txBody>
          <a:bodyPr wrap="square">
            <a:spAutoFit/>
          </a:bodyPr>
          <a:lstStyle/>
          <a:p>
            <a:pPr algn="ctr"/>
            <a:r>
              <a:rPr lang="el-GR" dirty="0"/>
              <a:t>Σχήμα</a:t>
            </a:r>
            <a:r>
              <a:rPr lang="en-US" dirty="0"/>
              <a:t>: </a:t>
            </a:r>
            <a:r>
              <a:rPr lang="el-GR" dirty="0"/>
              <a:t>2 παράλληλες σειρές με 2 μπαταρίες η κάθε μία</a:t>
            </a:r>
          </a:p>
        </p:txBody>
      </p:sp>
    </p:spTree>
    <p:extLst>
      <p:ext uri="{BB962C8B-B14F-4D97-AF65-F5344CB8AC3E}">
        <p14:creationId xmlns:p14="http://schemas.microsoft.com/office/powerpoint/2010/main" val="303196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Μονοφασικό ΦΒ σύστημα </a:t>
            </a:r>
            <a:r>
              <a:rPr lang="en-US" dirty="0"/>
              <a:t>(&lt; 5kW</a:t>
            </a:r>
            <a:r>
              <a:rPr lang="en-US" baseline="-25000" dirty="0"/>
              <a:t>p</a:t>
            </a:r>
            <a:r>
              <a:rPr lang="en-US" dirty="0"/>
              <a:t>)</a:t>
            </a:r>
            <a:endParaRPr lang="el-GR" dirty="0"/>
          </a:p>
        </p:txBody>
      </p:sp>
      <p:pic>
        <p:nvPicPr>
          <p:cNvPr id="39938" name="Picture 2"/>
          <p:cNvPicPr>
            <a:picLocks noChangeAspect="1" noChangeArrowheads="1"/>
          </p:cNvPicPr>
          <p:nvPr/>
        </p:nvPicPr>
        <p:blipFill>
          <a:blip r:embed="rId2" cstate="print"/>
          <a:srcRect/>
          <a:stretch>
            <a:fillRect/>
          </a:stretch>
        </p:blipFill>
        <p:spPr bwMode="auto">
          <a:xfrm>
            <a:off x="2123159" y="1557312"/>
            <a:ext cx="4897113"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Τριφασικό ΦΒ σύστημα </a:t>
            </a:r>
            <a:r>
              <a:rPr lang="en-US" dirty="0"/>
              <a:t>(</a:t>
            </a:r>
            <a:r>
              <a:rPr lang="el-GR" dirty="0"/>
              <a:t>&gt;</a:t>
            </a:r>
            <a:r>
              <a:rPr lang="en-US" dirty="0"/>
              <a:t> 5kW</a:t>
            </a:r>
            <a:r>
              <a:rPr lang="en-US" baseline="-25000" dirty="0"/>
              <a:t>p</a:t>
            </a:r>
            <a:r>
              <a:rPr lang="en-US" dirty="0"/>
              <a:t>)</a:t>
            </a:r>
            <a:endParaRPr lang="el-GR" dirty="0"/>
          </a:p>
        </p:txBody>
      </p:sp>
      <p:pic>
        <p:nvPicPr>
          <p:cNvPr id="40962" name="Picture 2"/>
          <p:cNvPicPr>
            <a:picLocks noChangeAspect="1" noChangeArrowheads="1"/>
          </p:cNvPicPr>
          <p:nvPr/>
        </p:nvPicPr>
        <p:blipFill>
          <a:blip r:embed="rId2" cstate="print"/>
          <a:srcRect/>
          <a:stretch>
            <a:fillRect/>
          </a:stretch>
        </p:blipFill>
        <p:spPr bwMode="auto">
          <a:xfrm>
            <a:off x="1976627" y="1485304"/>
            <a:ext cx="5187661"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Δομικό διάγραμμα ΦΒ εγκατάστασης μέσης τάσης</a:t>
            </a:r>
          </a:p>
        </p:txBody>
      </p:sp>
      <p:pic>
        <p:nvPicPr>
          <p:cNvPr id="1026" name="Picture 2"/>
          <p:cNvPicPr>
            <a:picLocks noChangeAspect="1" noChangeArrowheads="1"/>
          </p:cNvPicPr>
          <p:nvPr/>
        </p:nvPicPr>
        <p:blipFill>
          <a:blip r:embed="rId2" cstate="print"/>
          <a:srcRect/>
          <a:stretch>
            <a:fillRect/>
          </a:stretch>
        </p:blipFill>
        <p:spPr bwMode="auto">
          <a:xfrm>
            <a:off x="1963482" y="1556792"/>
            <a:ext cx="5344822"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Βήματα κατασκευής ΦΒ εγκατάστασης μεγάλης κλίμακας</a:t>
            </a:r>
          </a:p>
        </p:txBody>
      </p:sp>
      <p:pic>
        <p:nvPicPr>
          <p:cNvPr id="38914" name="Picture 2"/>
          <p:cNvPicPr>
            <a:picLocks noChangeAspect="1" noChangeArrowheads="1"/>
          </p:cNvPicPr>
          <p:nvPr/>
        </p:nvPicPr>
        <p:blipFill>
          <a:blip r:embed="rId2" cstate="print"/>
          <a:srcRect/>
          <a:stretch>
            <a:fillRect/>
          </a:stretch>
        </p:blipFill>
        <p:spPr bwMode="auto">
          <a:xfrm>
            <a:off x="251520" y="1716723"/>
            <a:ext cx="8640000" cy="4160549"/>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Έλεγχοι σύνδεσης ΦΒ και </a:t>
            </a:r>
            <a:r>
              <a:rPr lang="el-GR" dirty="0" err="1"/>
              <a:t>αντιστροφέα</a:t>
            </a:r>
            <a:endParaRPr lang="el-GR" dirty="0"/>
          </a:p>
        </p:txBody>
      </p:sp>
      <p:sp>
        <p:nvSpPr>
          <p:cNvPr id="3" name="Content Placeholder 2"/>
          <p:cNvSpPr>
            <a:spLocks noGrp="1"/>
          </p:cNvSpPr>
          <p:nvPr>
            <p:ph idx="1"/>
          </p:nvPr>
        </p:nvSpPr>
        <p:spPr/>
        <p:txBody>
          <a:bodyPr>
            <a:normAutofit/>
          </a:bodyPr>
          <a:lstStyle/>
          <a:p>
            <a:pPr fontAlgn="base"/>
            <a:r>
              <a:rPr lang="el-GR" sz="1600" dirty="0"/>
              <a:t>Χαμηλότερη τιμή τάσης μέγιστης ισχύος (MPP) του ΦΒ σε σχέση με την ελάχιστη τάση εισόδου του </a:t>
            </a:r>
            <a:r>
              <a:rPr lang="el-GR" sz="1600" dirty="0" err="1"/>
              <a:t>αντιστροφέα</a:t>
            </a:r>
            <a:r>
              <a:rPr lang="el-GR" sz="1600" dirty="0"/>
              <a:t>: Μη κρίσιμο αποτέλεσμα για τη λειτουργία του </a:t>
            </a:r>
            <a:r>
              <a:rPr lang="el-GR" sz="1600" dirty="0" err="1"/>
              <a:t>αντιστροφέα</a:t>
            </a:r>
            <a:endParaRPr lang="el-GR" sz="1600" dirty="0"/>
          </a:p>
          <a:p>
            <a:pPr fontAlgn="base"/>
            <a:r>
              <a:rPr lang="el-GR" sz="1600" dirty="0"/>
              <a:t>Υψηλότερο ρεύμα του ΦΒ σε σχέση με το μέγιστο ρεύμα του </a:t>
            </a:r>
            <a:r>
              <a:rPr lang="el-GR" sz="1600" dirty="0" err="1"/>
              <a:t>αντιστροφέα</a:t>
            </a:r>
            <a:r>
              <a:rPr lang="el-GR" sz="1600" dirty="0"/>
              <a:t>: Μη κρίσιμο αποτέλεσμα για τη λειτουργία του </a:t>
            </a:r>
            <a:r>
              <a:rPr lang="el-GR" sz="1600" dirty="0" err="1"/>
              <a:t>αντιστροφέα</a:t>
            </a:r>
            <a:endParaRPr lang="el-GR" sz="1600" dirty="0"/>
          </a:p>
          <a:p>
            <a:pPr fontAlgn="base"/>
            <a:r>
              <a:rPr lang="el-GR" sz="1600" dirty="0"/>
              <a:t>Υψηλότερη τάση </a:t>
            </a:r>
            <a:r>
              <a:rPr lang="el-GR" sz="1600" dirty="0" err="1"/>
              <a:t>ανοιχτοκύκλωσης</a:t>
            </a:r>
            <a:r>
              <a:rPr lang="el-GR" sz="1600" dirty="0"/>
              <a:t> του ΦΒ σε σχέση με την μέγιστη επιτρεπτή τάση εισόδου του </a:t>
            </a:r>
            <a:r>
              <a:rPr lang="el-GR" sz="1600" dirty="0" err="1"/>
              <a:t>αντιστροφέα</a:t>
            </a:r>
            <a:r>
              <a:rPr lang="el-GR" sz="1600" dirty="0"/>
              <a:t>: </a:t>
            </a:r>
            <a:r>
              <a:rPr lang="el-GR" sz="1600" u="sng" dirty="0"/>
              <a:t>Κρίσιμο</a:t>
            </a:r>
            <a:r>
              <a:rPr lang="el-GR" sz="1600" dirty="0"/>
              <a:t> αποτέλεσμα για τη λειτουργία του </a:t>
            </a:r>
            <a:r>
              <a:rPr lang="el-GR" sz="1600" dirty="0" err="1"/>
              <a:t>αντιστροφέα</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Χαμηλότερη τάση MPP ΦΒ σε σχέση με την ελάχιστη τάση εισόδου του </a:t>
            </a:r>
            <a:r>
              <a:rPr lang="el-GR" dirty="0" err="1"/>
              <a:t>αντιστροφέα</a:t>
            </a:r>
            <a:endParaRPr lang="el-GR" dirty="0"/>
          </a:p>
        </p:txBody>
      </p:sp>
      <p:pic>
        <p:nvPicPr>
          <p:cNvPr id="7170" name="Picture 2" descr="Inverter_problem1"/>
          <p:cNvPicPr>
            <a:picLocks noChangeAspect="1" noChangeArrowheads="1"/>
          </p:cNvPicPr>
          <p:nvPr/>
        </p:nvPicPr>
        <p:blipFill>
          <a:blip r:embed="rId2" cstate="print"/>
          <a:srcRect/>
          <a:stretch>
            <a:fillRect/>
          </a:stretch>
        </p:blipFill>
        <p:spPr bwMode="auto">
          <a:xfrm>
            <a:off x="1691680" y="2060848"/>
            <a:ext cx="5654275"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Υψηλότερο ρεύμα ΦΒ σε σχέση με το μέγιστο ρεύμα </a:t>
            </a:r>
            <a:r>
              <a:rPr lang="el-GR" dirty="0" err="1"/>
              <a:t>αντιστροφέα</a:t>
            </a:r>
            <a:endParaRPr lang="el-GR" dirty="0"/>
          </a:p>
        </p:txBody>
      </p:sp>
      <p:pic>
        <p:nvPicPr>
          <p:cNvPr id="8194" name="Picture 2" descr="Inverter_problem3"/>
          <p:cNvPicPr>
            <a:picLocks noChangeAspect="1" noChangeArrowheads="1"/>
          </p:cNvPicPr>
          <p:nvPr/>
        </p:nvPicPr>
        <p:blipFill>
          <a:blip r:embed="rId2" cstate="print"/>
          <a:srcRect/>
          <a:stretch>
            <a:fillRect/>
          </a:stretch>
        </p:blipFill>
        <p:spPr bwMode="auto">
          <a:xfrm>
            <a:off x="2267744" y="1988840"/>
            <a:ext cx="5067358"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Υψηλότερη τάση </a:t>
            </a:r>
            <a:r>
              <a:rPr lang="el-GR" dirty="0" err="1"/>
              <a:t>ανοιχτοκύκλωσης</a:t>
            </a:r>
            <a:r>
              <a:rPr lang="el-GR" dirty="0"/>
              <a:t> ΦΒ σε σχέση με την μέγιστη επιτρεπτή τάση εισόδου του </a:t>
            </a:r>
            <a:r>
              <a:rPr lang="el-GR" dirty="0" err="1"/>
              <a:t>αντιστροφέα</a:t>
            </a:r>
            <a:r>
              <a:rPr lang="el-GR" dirty="0"/>
              <a:t> </a:t>
            </a:r>
            <a:r>
              <a:rPr lang="en-US" dirty="0"/>
              <a:t>(*)</a:t>
            </a:r>
            <a:endParaRPr lang="el-GR" dirty="0"/>
          </a:p>
        </p:txBody>
      </p:sp>
      <p:pic>
        <p:nvPicPr>
          <p:cNvPr id="9218" name="Picture 2" descr="Inverter_problem2"/>
          <p:cNvPicPr>
            <a:picLocks noChangeAspect="1" noChangeArrowheads="1"/>
          </p:cNvPicPr>
          <p:nvPr/>
        </p:nvPicPr>
        <p:blipFill>
          <a:blip r:embed="rId2" cstate="print"/>
          <a:srcRect/>
          <a:stretch>
            <a:fillRect/>
          </a:stretch>
        </p:blipFill>
        <p:spPr bwMode="auto">
          <a:xfrm>
            <a:off x="2051720" y="2060848"/>
            <a:ext cx="5144704"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Κατάλληλη τοποθέτηση ΦΒ </a:t>
            </a:r>
            <a:r>
              <a:rPr lang="el-GR" dirty="0" err="1"/>
              <a:t>αντιστροφέων</a:t>
            </a:r>
            <a:endParaRPr lang="el-GR" dirty="0"/>
          </a:p>
        </p:txBody>
      </p:sp>
      <p:pic>
        <p:nvPicPr>
          <p:cNvPr id="65538" name="Picture 2"/>
          <p:cNvPicPr>
            <a:picLocks noChangeAspect="1" noChangeArrowheads="1"/>
          </p:cNvPicPr>
          <p:nvPr/>
        </p:nvPicPr>
        <p:blipFill>
          <a:blip r:embed="rId2" cstate="print"/>
          <a:srcRect/>
          <a:stretch>
            <a:fillRect/>
          </a:stretch>
        </p:blipFill>
        <p:spPr bwMode="auto">
          <a:xfrm>
            <a:off x="2555776" y="1412776"/>
            <a:ext cx="4229100" cy="2400300"/>
          </a:xfrm>
          <a:prstGeom prst="rect">
            <a:avLst/>
          </a:prstGeom>
          <a:noFill/>
          <a:ln w="9525">
            <a:noFill/>
            <a:miter lim="800000"/>
            <a:headEnd/>
            <a:tailEnd/>
          </a:ln>
        </p:spPr>
      </p:pic>
      <p:pic>
        <p:nvPicPr>
          <p:cNvPr id="65539" name="Picture 3"/>
          <p:cNvPicPr>
            <a:picLocks noChangeAspect="1" noChangeArrowheads="1"/>
          </p:cNvPicPr>
          <p:nvPr/>
        </p:nvPicPr>
        <p:blipFill>
          <a:blip r:embed="rId3" cstate="print"/>
          <a:srcRect/>
          <a:stretch>
            <a:fillRect/>
          </a:stretch>
        </p:blipFill>
        <p:spPr bwMode="auto">
          <a:xfrm>
            <a:off x="1459185" y="3717032"/>
            <a:ext cx="6353175" cy="2466975"/>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Συστήματα στήριξης ΦΒ: κεκλιμένες στέγες</a:t>
            </a:r>
          </a:p>
        </p:txBody>
      </p:sp>
      <p:pic>
        <p:nvPicPr>
          <p:cNvPr id="45058" name="Picture 2"/>
          <p:cNvPicPr>
            <a:picLocks noChangeAspect="1" noChangeArrowheads="1"/>
          </p:cNvPicPr>
          <p:nvPr/>
        </p:nvPicPr>
        <p:blipFill>
          <a:blip r:embed="rId2" cstate="print"/>
          <a:srcRect/>
          <a:stretch>
            <a:fillRect/>
          </a:stretch>
        </p:blipFill>
        <p:spPr bwMode="auto">
          <a:xfrm>
            <a:off x="869463" y="1484784"/>
            <a:ext cx="3126473" cy="2340000"/>
          </a:xfrm>
          <a:prstGeom prst="rect">
            <a:avLst/>
          </a:prstGeom>
          <a:noFill/>
          <a:ln w="9525">
            <a:noFill/>
            <a:miter lim="800000"/>
            <a:headEnd/>
            <a:tailEnd/>
          </a:ln>
        </p:spPr>
      </p:pic>
      <p:pic>
        <p:nvPicPr>
          <p:cNvPr id="45059" name="Picture 3"/>
          <p:cNvPicPr>
            <a:picLocks noChangeAspect="1" noChangeArrowheads="1"/>
          </p:cNvPicPr>
          <p:nvPr/>
        </p:nvPicPr>
        <p:blipFill>
          <a:blip r:embed="rId3" cstate="print"/>
          <a:srcRect/>
          <a:stretch>
            <a:fillRect/>
          </a:stretch>
        </p:blipFill>
        <p:spPr bwMode="auto">
          <a:xfrm>
            <a:off x="4979535" y="1449040"/>
            <a:ext cx="3408889" cy="2340000"/>
          </a:xfrm>
          <a:prstGeom prst="rect">
            <a:avLst/>
          </a:prstGeom>
          <a:noFill/>
          <a:ln w="9525">
            <a:noFill/>
            <a:miter lim="800000"/>
            <a:headEnd/>
            <a:tailEnd/>
          </a:ln>
        </p:spPr>
      </p:pic>
      <p:pic>
        <p:nvPicPr>
          <p:cNvPr id="45060" name="Picture 4"/>
          <p:cNvPicPr>
            <a:picLocks noChangeAspect="1" noChangeArrowheads="1"/>
          </p:cNvPicPr>
          <p:nvPr/>
        </p:nvPicPr>
        <p:blipFill>
          <a:blip r:embed="rId4" cstate="print"/>
          <a:srcRect/>
          <a:stretch>
            <a:fillRect/>
          </a:stretch>
        </p:blipFill>
        <p:spPr bwMode="auto">
          <a:xfrm>
            <a:off x="2771800" y="3933056"/>
            <a:ext cx="3577686" cy="234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Σύνδεση φορτίου </a:t>
            </a:r>
            <a:r>
              <a:rPr lang="en-US" dirty="0"/>
              <a:t>AC </a:t>
            </a:r>
            <a:r>
              <a:rPr lang="el-GR" dirty="0"/>
              <a:t>σε έναν ΦΒ </a:t>
            </a:r>
            <a:r>
              <a:rPr lang="el-GR" dirty="0" err="1"/>
              <a:t>αντιστροφέα</a:t>
            </a:r>
            <a:endParaRPr lang="el-GR" dirty="0"/>
          </a:p>
        </p:txBody>
      </p:sp>
      <p:pic>
        <p:nvPicPr>
          <p:cNvPr id="59395" name="Picture 3"/>
          <p:cNvPicPr>
            <a:picLocks noChangeAspect="1" noChangeArrowheads="1"/>
          </p:cNvPicPr>
          <p:nvPr/>
        </p:nvPicPr>
        <p:blipFill>
          <a:blip r:embed="rId2" cstate="print"/>
          <a:srcRect/>
          <a:stretch>
            <a:fillRect/>
          </a:stretch>
        </p:blipFill>
        <p:spPr bwMode="auto">
          <a:xfrm>
            <a:off x="1403648" y="2257400"/>
            <a:ext cx="6572250" cy="29718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Σύγκριση μέγιστης απόδοσης ΦΒ </a:t>
            </a:r>
            <a:r>
              <a:rPr lang="el-GR" dirty="0" err="1"/>
              <a:t>αντιστροφέα</a:t>
            </a:r>
            <a:r>
              <a:rPr lang="el-GR" dirty="0"/>
              <a:t> και Ευρωπαϊκής σταθμισμένης απόδοσης</a:t>
            </a:r>
          </a:p>
        </p:txBody>
      </p:sp>
      <p:pic>
        <p:nvPicPr>
          <p:cNvPr id="61442" name="Picture 2"/>
          <p:cNvPicPr>
            <a:picLocks noChangeAspect="1" noChangeArrowheads="1"/>
          </p:cNvPicPr>
          <p:nvPr/>
        </p:nvPicPr>
        <p:blipFill>
          <a:blip r:embed="rId3" cstate="print"/>
          <a:srcRect/>
          <a:stretch>
            <a:fillRect/>
          </a:stretch>
        </p:blipFill>
        <p:spPr bwMode="auto">
          <a:xfrm>
            <a:off x="1332360" y="1556792"/>
            <a:ext cx="6480000" cy="3987543"/>
          </a:xfrm>
          <a:prstGeom prst="rect">
            <a:avLst/>
          </a:prstGeom>
          <a:noFill/>
          <a:ln w="9525">
            <a:noFill/>
            <a:miter lim="800000"/>
            <a:headEnd/>
            <a:tailEnd/>
          </a:ln>
        </p:spPr>
      </p:pic>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61443" name="Object 3"/>
          <p:cNvGraphicFramePr>
            <a:graphicFrameLocks noChangeAspect="1"/>
          </p:cNvGraphicFramePr>
          <p:nvPr/>
        </p:nvGraphicFramePr>
        <p:xfrm>
          <a:off x="899592" y="5733256"/>
          <a:ext cx="7651088" cy="332656"/>
        </p:xfrm>
        <a:graphic>
          <a:graphicData uri="http://schemas.openxmlformats.org/presentationml/2006/ole">
            <mc:AlternateContent xmlns:mc="http://schemas.openxmlformats.org/markup-compatibility/2006">
              <mc:Choice xmlns:v="urn:schemas-microsoft-com:vml" Requires="v">
                <p:oleObj spid="_x0000_s1027" name="Εξίσωση" r:id="rId4" imgW="5473700" imgH="241300" progId="Equation.3">
                  <p:embed/>
                </p:oleObj>
              </mc:Choice>
              <mc:Fallback>
                <p:oleObj name="Εξίσωση" r:id="rId4" imgW="5473700" imgH="241300" progId="Equation.3">
                  <p:embed/>
                  <p:pic>
                    <p:nvPicPr>
                      <p:cNvPr id="6144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5733256"/>
                        <a:ext cx="7651088" cy="3326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1965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Αντιστροφείς</a:t>
            </a:r>
            <a:r>
              <a:rPr lang="el-GR" dirty="0"/>
              <a:t> πολλαπλών </a:t>
            </a:r>
            <a:r>
              <a:rPr lang="el-GR" dirty="0" err="1"/>
              <a:t>στοιχειοσειρών</a:t>
            </a:r>
            <a:r>
              <a:rPr lang="el-GR" dirty="0"/>
              <a:t> (</a:t>
            </a:r>
            <a:r>
              <a:rPr lang="en-US" dirty="0"/>
              <a:t>multi</a:t>
            </a:r>
            <a:r>
              <a:rPr lang="el-GR" dirty="0"/>
              <a:t>-</a:t>
            </a:r>
            <a:r>
              <a:rPr lang="en-US" dirty="0"/>
              <a:t>string</a:t>
            </a:r>
            <a:r>
              <a:rPr lang="el-GR" dirty="0"/>
              <a:t> </a:t>
            </a:r>
            <a:r>
              <a:rPr lang="en-US" dirty="0"/>
              <a:t>inverters</a:t>
            </a:r>
            <a:r>
              <a:rPr lang="el-GR" dirty="0"/>
              <a:t>)</a:t>
            </a:r>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4515" name="Picture 3"/>
          <p:cNvPicPr>
            <a:picLocks noChangeAspect="1" noChangeArrowheads="1"/>
          </p:cNvPicPr>
          <p:nvPr/>
        </p:nvPicPr>
        <p:blipFill>
          <a:blip r:embed="rId2" cstate="print"/>
          <a:srcRect/>
          <a:stretch>
            <a:fillRect/>
          </a:stretch>
        </p:blipFill>
        <p:spPr bwMode="auto">
          <a:xfrm>
            <a:off x="323528" y="1538288"/>
            <a:ext cx="8640000" cy="3339903"/>
          </a:xfrm>
          <a:prstGeom prst="rect">
            <a:avLst/>
          </a:prstGeom>
          <a:noFill/>
          <a:ln w="9525">
            <a:noFill/>
            <a:miter lim="800000"/>
            <a:headEnd/>
            <a:tailEnd/>
          </a:ln>
        </p:spPr>
      </p:pic>
      <p:sp>
        <p:nvSpPr>
          <p:cNvPr id="7" name="Content Placeholder 2"/>
          <p:cNvSpPr>
            <a:spLocks noGrp="1"/>
          </p:cNvSpPr>
          <p:nvPr>
            <p:ph idx="1"/>
          </p:nvPr>
        </p:nvSpPr>
        <p:spPr>
          <a:xfrm>
            <a:off x="457200" y="5196333"/>
            <a:ext cx="8229600" cy="968971"/>
          </a:xfrm>
        </p:spPr>
        <p:txBody>
          <a:bodyPr>
            <a:normAutofit fontScale="85000" lnSpcReduction="10000"/>
          </a:bodyPr>
          <a:lstStyle/>
          <a:p>
            <a:r>
              <a:rPr lang="el-GR" dirty="0"/>
              <a:t>Οι </a:t>
            </a:r>
            <a:r>
              <a:rPr lang="el-GR" dirty="0" err="1"/>
              <a:t>αντιστροφείς</a:t>
            </a:r>
            <a:r>
              <a:rPr lang="el-GR" dirty="0"/>
              <a:t> πολλαπλών </a:t>
            </a:r>
            <a:r>
              <a:rPr lang="el-GR" dirty="0" err="1"/>
              <a:t>στοιχειοσειρών</a:t>
            </a:r>
            <a:r>
              <a:rPr lang="el-GR" dirty="0"/>
              <a:t> μπορούν να χρησιμοποιηθούν σε ΦΒ εγκαταστάσεις με διαφορετικούς προσανατολισμούς ή διαφορετικούς τύπους ΦΒ πλαισίων</a:t>
            </a:r>
          </a:p>
          <a:p>
            <a:r>
              <a:rPr lang="el-GR" dirty="0"/>
              <a:t>Σε αυτούς η κάθε συνδεδεμένη </a:t>
            </a:r>
            <a:r>
              <a:rPr lang="el-GR" dirty="0" err="1"/>
              <a:t>στοιχειοσειρά</a:t>
            </a:r>
            <a:r>
              <a:rPr lang="el-GR" dirty="0"/>
              <a:t> ΦΒ έχει δικό της ξεχωριστό ανιχνευτή σημείου μέγιστης ισχύος </a:t>
            </a:r>
            <a:r>
              <a:rPr lang="en-US" dirty="0"/>
              <a:t>(MPP tracker)</a:t>
            </a:r>
            <a:endParaRPr lang="el-GR" dirty="0"/>
          </a:p>
        </p:txBody>
      </p:sp>
    </p:spTree>
    <p:extLst>
      <p:ext uri="{BB962C8B-B14F-4D97-AF65-F5344CB8AC3E}">
        <p14:creationId xmlns:p14="http://schemas.microsoft.com/office/powerpoint/2010/main" val="3031965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Σύγκριση ηλεκτρικού ρεύματος </a:t>
            </a:r>
            <a:r>
              <a:rPr lang="en-US" dirty="0"/>
              <a:t>DC </a:t>
            </a:r>
            <a:r>
              <a:rPr lang="el-GR" dirty="0"/>
              <a:t>και</a:t>
            </a:r>
            <a:r>
              <a:rPr lang="en-US" dirty="0"/>
              <a:t> AC</a:t>
            </a:r>
            <a:endParaRPr lang="el-GR" dirty="0"/>
          </a:p>
        </p:txBody>
      </p:sp>
      <p:sp>
        <p:nvSpPr>
          <p:cNvPr id="3" name="Content Placeholder 2"/>
          <p:cNvSpPr>
            <a:spLocks noGrp="1"/>
          </p:cNvSpPr>
          <p:nvPr>
            <p:ph idx="1"/>
          </p:nvPr>
        </p:nvSpPr>
        <p:spPr>
          <a:xfrm>
            <a:off x="457200" y="1600200"/>
            <a:ext cx="8229600" cy="4637112"/>
          </a:xfrm>
        </p:spPr>
        <p:txBody>
          <a:bodyPr>
            <a:normAutofit/>
          </a:bodyPr>
          <a:lstStyle/>
          <a:p>
            <a:r>
              <a:rPr lang="el-GR" dirty="0"/>
              <a:t>Τόσο ηλεκτρικό ρεύμα AC όσο και το DC είναι ικανά να προκαλέσουν θάνατο ή τραυματισμό καθώς και υλικές ζημιές</a:t>
            </a:r>
          </a:p>
          <a:p>
            <a:r>
              <a:rPr lang="el-GR" dirty="0"/>
              <a:t>Σε αντίθεση με το εναλλασσόμενο ρεύμα, η ηλεκτρική τάση συνεχούς ρεύματος είναι ικανή να διατηρεί ένα τόξο διαμέσου ενός διακένου μεταξύ αγωγών, το οποίο προκαλεί σημαντική θέρμανση και μπορεί να προκαλέσει σημαντική ζημιά και να ξεκινήσει μια φωτιά</a:t>
            </a:r>
          </a:p>
          <a:p>
            <a:r>
              <a:rPr lang="el-GR" dirty="0"/>
              <a:t>Η φυσική αντίδραση όταν κάποιος βιώνει ηλεκτρικό σοκ από αγωγό εναλλασσόμενου ρεύματος είναι να αποσύρεται γρήγορα από την πηγή του κλονισμού</a:t>
            </a:r>
          </a:p>
          <a:p>
            <a:r>
              <a:rPr lang="el-GR" dirty="0"/>
              <a:t>Αντίθετα, αυτό δεν συμβαίνει σε περίπτωση ηλεκτρικού σοκ από έναν αγωγό συνεχούς ρεύματος</a:t>
            </a:r>
            <a:r>
              <a:rPr lang="en-US" dirty="0"/>
              <a:t> </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Ηλεκτρονικός </a:t>
            </a:r>
            <a:r>
              <a:rPr lang="el-GR" dirty="0" err="1"/>
              <a:t>αποζεύκτης</a:t>
            </a:r>
            <a:r>
              <a:rPr lang="el-GR" dirty="0"/>
              <a:t> </a:t>
            </a:r>
            <a:r>
              <a:rPr lang="en-US" dirty="0"/>
              <a:t>DC (ESS)</a:t>
            </a:r>
            <a:endParaRPr lang="el-GR" dirty="0"/>
          </a:p>
        </p:txBody>
      </p:sp>
      <p:sp>
        <p:nvSpPr>
          <p:cNvPr id="3" name="Content Placeholder 2"/>
          <p:cNvSpPr>
            <a:spLocks noGrp="1"/>
          </p:cNvSpPr>
          <p:nvPr>
            <p:ph idx="1"/>
          </p:nvPr>
        </p:nvSpPr>
        <p:spPr>
          <a:xfrm>
            <a:off x="457200" y="1600201"/>
            <a:ext cx="8229600" cy="2620888"/>
          </a:xfrm>
        </p:spPr>
        <p:txBody>
          <a:bodyPr>
            <a:normAutofit fontScale="85000" lnSpcReduction="10000"/>
          </a:bodyPr>
          <a:lstStyle/>
          <a:p>
            <a:r>
              <a:rPr lang="el-GR" dirty="0"/>
              <a:t>Με τον ηλεκτρονικό </a:t>
            </a:r>
            <a:r>
              <a:rPr lang="el-GR" dirty="0" err="1"/>
              <a:t>αποζεύκτη</a:t>
            </a:r>
            <a:r>
              <a:rPr lang="el-GR" dirty="0"/>
              <a:t> συνεχούς ρεύματος (ESS), η ορθή αποσύνδεση του </a:t>
            </a:r>
            <a:r>
              <a:rPr lang="el-GR" dirty="0" err="1"/>
              <a:t>αντιστροφέα</a:t>
            </a:r>
            <a:r>
              <a:rPr lang="el-GR" dirty="0"/>
              <a:t> γίνεται μέσω μιας διαδικασίας τριών βημάτων:</a:t>
            </a:r>
          </a:p>
          <a:p>
            <a:pPr marL="800100" lvl="1" indent="-342900">
              <a:buFont typeface="+mj-lt"/>
              <a:buAutoNum type="arabicPeriod"/>
            </a:pPr>
            <a:r>
              <a:rPr lang="el-GR" dirty="0"/>
              <a:t>Αποσύνδεση της πλευράς AC </a:t>
            </a:r>
          </a:p>
          <a:p>
            <a:pPr marL="800100" lvl="1" indent="-342900">
              <a:buFont typeface="+mj-lt"/>
              <a:buAutoNum type="arabicPeriod"/>
            </a:pPr>
            <a:r>
              <a:rPr lang="el-GR" dirty="0"/>
              <a:t>Τράβηγμα του ηλεκτρονικού </a:t>
            </a:r>
            <a:r>
              <a:rPr lang="el-GR" dirty="0" err="1"/>
              <a:t>αποζεύκτη</a:t>
            </a:r>
            <a:r>
              <a:rPr lang="el-GR" dirty="0"/>
              <a:t> DC (ESS) προς τα κάτω και αποσύνδεσή του από τη διάταξη </a:t>
            </a:r>
          </a:p>
          <a:p>
            <a:pPr marL="800100" lvl="1" indent="-342900">
              <a:buFont typeface="+mj-lt"/>
              <a:buAutoNum type="arabicPeriod"/>
            </a:pPr>
            <a:r>
              <a:rPr lang="el-GR" dirty="0"/>
              <a:t>Αποσύνδεση των βυσμάτων DC των ΦΒ </a:t>
            </a:r>
            <a:r>
              <a:rPr lang="el-GR" dirty="0" err="1"/>
              <a:t>στοιχειοσειρών</a:t>
            </a:r>
            <a:endParaRPr lang="en-US" dirty="0"/>
          </a:p>
          <a:p>
            <a:r>
              <a:rPr lang="el-GR" dirty="0"/>
              <a:t>Για τη σύνδεση του </a:t>
            </a:r>
            <a:r>
              <a:rPr lang="el-GR" dirty="0" err="1"/>
              <a:t>αντιστροφέα</a:t>
            </a:r>
            <a:r>
              <a:rPr lang="el-GR" dirty="0"/>
              <a:t> ακολουθείται η αντίστροφη σειρά των παραπάνω βημάτων</a:t>
            </a:r>
            <a:endParaRPr lang="en-US" dirty="0"/>
          </a:p>
          <a:p>
            <a:r>
              <a:rPr lang="el-GR" dirty="0"/>
              <a:t>Εάν ο ηλεκτρονικός </a:t>
            </a:r>
            <a:r>
              <a:rPr lang="el-GR" dirty="0" err="1"/>
              <a:t>αποζεύκτης</a:t>
            </a:r>
            <a:r>
              <a:rPr lang="el-GR" dirty="0"/>
              <a:t> δεν τραβηχτεί, η αφαίρεση των βυσμάτων σύνδεσης DC μπορεί να προκαλέσει ηλεκτροπληξία, η οποία μπορεί να προκαλέσει τραυματισμό και μπορεί να προκαλέσει βλάβη στις συνδέσεις του </a:t>
            </a:r>
            <a:r>
              <a:rPr lang="el-GR" dirty="0" err="1"/>
              <a:t>αντιστροφέα</a:t>
            </a:r>
            <a:r>
              <a:rPr lang="el-GR" dirty="0"/>
              <a:t> </a:t>
            </a:r>
          </a:p>
        </p:txBody>
      </p:sp>
      <p:pic>
        <p:nvPicPr>
          <p:cNvPr id="67586" name="Picture 2"/>
          <p:cNvPicPr>
            <a:picLocks noChangeAspect="1" noChangeArrowheads="1"/>
          </p:cNvPicPr>
          <p:nvPr/>
        </p:nvPicPr>
        <p:blipFill>
          <a:blip r:embed="rId2" cstate="print"/>
          <a:srcRect/>
          <a:stretch>
            <a:fillRect/>
          </a:stretch>
        </p:blipFill>
        <p:spPr bwMode="auto">
          <a:xfrm>
            <a:off x="1158448" y="4221088"/>
            <a:ext cx="6797928" cy="1980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Ηλεκτρονικός </a:t>
            </a:r>
            <a:r>
              <a:rPr lang="el-GR" dirty="0" err="1"/>
              <a:t>αποζεύκτης</a:t>
            </a:r>
            <a:r>
              <a:rPr lang="el-GR" dirty="0"/>
              <a:t> </a:t>
            </a:r>
            <a:r>
              <a:rPr lang="en-US" dirty="0"/>
              <a:t>DC (ESS)</a:t>
            </a:r>
            <a:r>
              <a:rPr lang="el-GR" dirty="0"/>
              <a:t> σε έναν </a:t>
            </a:r>
            <a:r>
              <a:rPr lang="el-GR" dirty="0" err="1"/>
              <a:t>αντιστροφέα</a:t>
            </a:r>
            <a:r>
              <a:rPr lang="el-GR" dirty="0"/>
              <a:t> </a:t>
            </a:r>
            <a:r>
              <a:rPr lang="el-GR" dirty="0" err="1"/>
              <a:t>στοιχειοσειράς</a:t>
            </a:r>
            <a:endParaRPr lang="el-GR" dirty="0"/>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6562" name="Picture 2"/>
          <p:cNvPicPr>
            <a:picLocks noChangeAspect="1" noChangeArrowheads="1"/>
          </p:cNvPicPr>
          <p:nvPr/>
        </p:nvPicPr>
        <p:blipFill>
          <a:blip r:embed="rId2" cstate="print"/>
          <a:srcRect/>
          <a:stretch>
            <a:fillRect/>
          </a:stretch>
        </p:blipFill>
        <p:spPr bwMode="auto">
          <a:xfrm>
            <a:off x="2362200" y="1530820"/>
            <a:ext cx="4533445"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Εξισορροπητής</a:t>
            </a:r>
            <a:r>
              <a:rPr lang="el-GR" dirty="0"/>
              <a:t> ισχύος</a:t>
            </a:r>
          </a:p>
        </p:txBody>
      </p:sp>
      <p:sp>
        <p:nvSpPr>
          <p:cNvPr id="3" name="Content Placeholder 2"/>
          <p:cNvSpPr>
            <a:spLocks noGrp="1"/>
          </p:cNvSpPr>
          <p:nvPr>
            <p:ph idx="1"/>
          </p:nvPr>
        </p:nvSpPr>
        <p:spPr>
          <a:xfrm>
            <a:off x="457200" y="1600201"/>
            <a:ext cx="8229600" cy="1468759"/>
          </a:xfrm>
        </p:spPr>
        <p:txBody>
          <a:bodyPr>
            <a:normAutofit fontScale="92500" lnSpcReduction="10000"/>
          </a:bodyPr>
          <a:lstStyle/>
          <a:p>
            <a:r>
              <a:rPr lang="el-GR" dirty="0"/>
              <a:t>Ο </a:t>
            </a:r>
            <a:r>
              <a:rPr lang="el-GR" dirty="0" err="1"/>
              <a:t>εξισορροπητής</a:t>
            </a:r>
            <a:r>
              <a:rPr lang="el-GR" dirty="0"/>
              <a:t> ισχύος αποφεύγει τα μη ισορροπημένα φορτία και ελαχιστοποιεί τις απώλειες</a:t>
            </a:r>
          </a:p>
          <a:p>
            <a:r>
              <a:rPr lang="el-GR" dirty="0"/>
              <a:t>Μπορεί να συμπεριληφθεί σε μονοφασικούς </a:t>
            </a:r>
            <a:r>
              <a:rPr lang="el-GR" dirty="0" err="1"/>
              <a:t>αντιστροφείς</a:t>
            </a:r>
            <a:endParaRPr lang="el-GR" dirty="0"/>
          </a:p>
          <a:p>
            <a:r>
              <a:rPr lang="el-GR" dirty="0"/>
              <a:t>Στο ακόλουθο σχήμα δείχνεται η σύνδεση τριών μονοφασικών </a:t>
            </a:r>
            <a:r>
              <a:rPr lang="el-GR" dirty="0" err="1"/>
              <a:t>αντιστροφέων</a:t>
            </a:r>
            <a:r>
              <a:rPr lang="el-GR" dirty="0"/>
              <a:t> με </a:t>
            </a:r>
            <a:r>
              <a:rPr lang="el-GR" dirty="0" err="1"/>
              <a:t>εξισορροπητή</a:t>
            </a:r>
            <a:r>
              <a:rPr lang="el-GR" dirty="0"/>
              <a:t> ισχύος σε τριφασικό δίκτυο:</a:t>
            </a:r>
            <a:endParaRPr lang="en-US" dirty="0"/>
          </a:p>
          <a:p>
            <a:endParaRPr lang="el-GR" dirty="0"/>
          </a:p>
        </p:txBody>
      </p:sp>
      <p:pic>
        <p:nvPicPr>
          <p:cNvPr id="68610" name="Picture 2"/>
          <p:cNvPicPr>
            <a:picLocks noChangeAspect="1" noChangeArrowheads="1"/>
          </p:cNvPicPr>
          <p:nvPr/>
        </p:nvPicPr>
        <p:blipFill>
          <a:blip r:embed="rId2" cstate="print"/>
          <a:srcRect/>
          <a:stretch>
            <a:fillRect/>
          </a:stretch>
        </p:blipFill>
        <p:spPr bwMode="auto">
          <a:xfrm>
            <a:off x="2050013" y="2996952"/>
            <a:ext cx="5186283" cy="3060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Εξοπλισμός ασφαλείας ΦΒ συστήματος</a:t>
            </a:r>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pic>
        <p:nvPicPr>
          <p:cNvPr id="69634" name="Picture 2"/>
          <p:cNvPicPr>
            <a:picLocks noChangeAspect="1" noChangeArrowheads="1"/>
          </p:cNvPicPr>
          <p:nvPr/>
        </p:nvPicPr>
        <p:blipFill>
          <a:blip r:embed="rId2" cstate="print"/>
          <a:srcRect/>
          <a:stretch>
            <a:fillRect/>
          </a:stretch>
        </p:blipFill>
        <p:spPr bwMode="auto">
          <a:xfrm>
            <a:off x="717961" y="1484784"/>
            <a:ext cx="2557895" cy="1800000"/>
          </a:xfrm>
          <a:prstGeom prst="rect">
            <a:avLst/>
          </a:prstGeom>
          <a:noFill/>
          <a:ln w="9525">
            <a:noFill/>
            <a:miter lim="800000"/>
            <a:headEnd/>
            <a:tailEnd/>
          </a:ln>
        </p:spPr>
      </p:pic>
      <p:sp>
        <p:nvSpPr>
          <p:cNvPr id="5" name="4 - Ορθογώνιο"/>
          <p:cNvSpPr/>
          <p:nvPr/>
        </p:nvSpPr>
        <p:spPr>
          <a:xfrm>
            <a:off x="827584" y="3429000"/>
            <a:ext cx="2304256" cy="338554"/>
          </a:xfrm>
          <a:prstGeom prst="rect">
            <a:avLst/>
          </a:prstGeom>
        </p:spPr>
        <p:txBody>
          <a:bodyPr wrap="square">
            <a:spAutoFit/>
          </a:bodyPr>
          <a:lstStyle/>
          <a:p>
            <a:pPr algn="ctr"/>
            <a:r>
              <a:rPr lang="el-GR" sz="1600" dirty="0"/>
              <a:t>Κράνος</a:t>
            </a:r>
            <a:endParaRPr lang="en-US" sz="1600" dirty="0"/>
          </a:p>
        </p:txBody>
      </p:sp>
      <p:pic>
        <p:nvPicPr>
          <p:cNvPr id="69635" name="Picture 3"/>
          <p:cNvPicPr>
            <a:picLocks noChangeAspect="1" noChangeArrowheads="1"/>
          </p:cNvPicPr>
          <p:nvPr/>
        </p:nvPicPr>
        <p:blipFill>
          <a:blip r:embed="rId3" cstate="print"/>
          <a:srcRect/>
          <a:stretch>
            <a:fillRect/>
          </a:stretch>
        </p:blipFill>
        <p:spPr bwMode="auto">
          <a:xfrm>
            <a:off x="4355976" y="1412776"/>
            <a:ext cx="2700000" cy="1800000"/>
          </a:xfrm>
          <a:prstGeom prst="rect">
            <a:avLst/>
          </a:prstGeom>
          <a:noFill/>
          <a:ln w="9525">
            <a:noFill/>
            <a:miter lim="800000"/>
            <a:headEnd/>
            <a:tailEnd/>
          </a:ln>
        </p:spPr>
      </p:pic>
      <p:pic>
        <p:nvPicPr>
          <p:cNvPr id="69636" name="Picture 4"/>
          <p:cNvPicPr>
            <a:picLocks noChangeAspect="1" noChangeArrowheads="1"/>
          </p:cNvPicPr>
          <p:nvPr/>
        </p:nvPicPr>
        <p:blipFill>
          <a:blip r:embed="rId4" cstate="print"/>
          <a:srcRect/>
          <a:stretch>
            <a:fillRect/>
          </a:stretch>
        </p:blipFill>
        <p:spPr bwMode="auto">
          <a:xfrm>
            <a:off x="7308304" y="1412976"/>
            <a:ext cx="1411765" cy="1800000"/>
          </a:xfrm>
          <a:prstGeom prst="rect">
            <a:avLst/>
          </a:prstGeom>
          <a:noFill/>
          <a:ln w="9525">
            <a:noFill/>
            <a:miter lim="800000"/>
            <a:headEnd/>
            <a:tailEnd/>
          </a:ln>
        </p:spPr>
      </p:pic>
      <p:sp>
        <p:nvSpPr>
          <p:cNvPr id="8" name="7 - Ορθογώνιο"/>
          <p:cNvSpPr/>
          <p:nvPr/>
        </p:nvSpPr>
        <p:spPr>
          <a:xfrm>
            <a:off x="4499992" y="3429000"/>
            <a:ext cx="4320480" cy="338554"/>
          </a:xfrm>
          <a:prstGeom prst="rect">
            <a:avLst/>
          </a:prstGeom>
        </p:spPr>
        <p:txBody>
          <a:bodyPr wrap="square">
            <a:spAutoFit/>
          </a:bodyPr>
          <a:lstStyle/>
          <a:p>
            <a:pPr algn="ctr"/>
            <a:r>
              <a:rPr lang="el-GR" sz="1600" dirty="0"/>
              <a:t>Ωτοασπίδες και ακουστικά </a:t>
            </a:r>
            <a:r>
              <a:rPr lang="el-GR" sz="1600" dirty="0" err="1"/>
              <a:t>ηχοπροστασίας</a:t>
            </a:r>
            <a:endParaRPr lang="en-US" sz="1600" dirty="0"/>
          </a:p>
        </p:txBody>
      </p:sp>
      <p:pic>
        <p:nvPicPr>
          <p:cNvPr id="69637" name="Picture 5"/>
          <p:cNvPicPr>
            <a:picLocks noChangeAspect="1" noChangeArrowheads="1"/>
          </p:cNvPicPr>
          <p:nvPr/>
        </p:nvPicPr>
        <p:blipFill>
          <a:blip r:embed="rId5" cstate="print"/>
          <a:srcRect/>
          <a:stretch>
            <a:fillRect/>
          </a:stretch>
        </p:blipFill>
        <p:spPr bwMode="auto">
          <a:xfrm>
            <a:off x="539552" y="3933256"/>
            <a:ext cx="3946415" cy="1800000"/>
          </a:xfrm>
          <a:prstGeom prst="rect">
            <a:avLst/>
          </a:prstGeom>
          <a:noFill/>
          <a:ln w="9525">
            <a:noFill/>
            <a:miter lim="800000"/>
            <a:headEnd/>
            <a:tailEnd/>
          </a:ln>
        </p:spPr>
      </p:pic>
      <p:sp>
        <p:nvSpPr>
          <p:cNvPr id="10" name="9 - Ορθογώνιο"/>
          <p:cNvSpPr/>
          <p:nvPr/>
        </p:nvSpPr>
        <p:spPr>
          <a:xfrm>
            <a:off x="467544" y="5877272"/>
            <a:ext cx="4032448" cy="338554"/>
          </a:xfrm>
          <a:prstGeom prst="rect">
            <a:avLst/>
          </a:prstGeom>
        </p:spPr>
        <p:txBody>
          <a:bodyPr wrap="square">
            <a:spAutoFit/>
          </a:bodyPr>
          <a:lstStyle/>
          <a:p>
            <a:pPr algn="ctr"/>
            <a:r>
              <a:rPr lang="el-GR" sz="1600" dirty="0"/>
              <a:t>Γυαλιά προστασίας</a:t>
            </a:r>
            <a:endParaRPr lang="en-US" sz="1600" dirty="0"/>
          </a:p>
        </p:txBody>
      </p:sp>
      <p:pic>
        <p:nvPicPr>
          <p:cNvPr id="69638" name="Picture 6"/>
          <p:cNvPicPr>
            <a:picLocks noChangeAspect="1" noChangeArrowheads="1"/>
          </p:cNvPicPr>
          <p:nvPr/>
        </p:nvPicPr>
        <p:blipFill>
          <a:blip r:embed="rId6" cstate="print"/>
          <a:srcRect/>
          <a:stretch>
            <a:fillRect/>
          </a:stretch>
        </p:blipFill>
        <p:spPr bwMode="auto">
          <a:xfrm>
            <a:off x="5724128" y="4005064"/>
            <a:ext cx="2724828" cy="1800000"/>
          </a:xfrm>
          <a:prstGeom prst="rect">
            <a:avLst/>
          </a:prstGeom>
          <a:noFill/>
          <a:ln w="9525">
            <a:noFill/>
            <a:miter lim="800000"/>
            <a:headEnd/>
            <a:tailEnd/>
          </a:ln>
        </p:spPr>
      </p:pic>
      <p:sp>
        <p:nvSpPr>
          <p:cNvPr id="12" name="11 - Ορθογώνιο"/>
          <p:cNvSpPr/>
          <p:nvPr/>
        </p:nvSpPr>
        <p:spPr>
          <a:xfrm>
            <a:off x="5148064" y="5877272"/>
            <a:ext cx="3744416" cy="338554"/>
          </a:xfrm>
          <a:prstGeom prst="rect">
            <a:avLst/>
          </a:prstGeom>
        </p:spPr>
        <p:txBody>
          <a:bodyPr wrap="square">
            <a:spAutoFit/>
          </a:bodyPr>
          <a:lstStyle/>
          <a:p>
            <a:pPr algn="ctr"/>
            <a:r>
              <a:rPr lang="el-GR" sz="1600" dirty="0"/>
              <a:t>Ειδικά παπούτσια</a:t>
            </a:r>
            <a:endParaRPr lang="en-US" sz="1600" dirty="0"/>
          </a:p>
        </p:txBody>
      </p:sp>
    </p:spTree>
    <p:extLst>
      <p:ext uri="{BB962C8B-B14F-4D97-AF65-F5344CB8AC3E}">
        <p14:creationId xmlns:p14="http://schemas.microsoft.com/office/powerpoint/2010/main" val="303196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Εξοπλισμός ασφαλείας ΦΒ συστήματος</a:t>
            </a:r>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5" name="4 - Ορθογώνιο"/>
          <p:cNvSpPr/>
          <p:nvPr/>
        </p:nvSpPr>
        <p:spPr>
          <a:xfrm>
            <a:off x="1331640" y="3429000"/>
            <a:ext cx="2304256" cy="338554"/>
          </a:xfrm>
          <a:prstGeom prst="rect">
            <a:avLst/>
          </a:prstGeom>
        </p:spPr>
        <p:txBody>
          <a:bodyPr wrap="square">
            <a:spAutoFit/>
          </a:bodyPr>
          <a:lstStyle/>
          <a:p>
            <a:pPr algn="ctr"/>
            <a:r>
              <a:rPr lang="el-GR" sz="1600" dirty="0"/>
              <a:t>Προστατευτικά γάντια</a:t>
            </a:r>
            <a:endParaRPr lang="en-US" sz="1600" dirty="0"/>
          </a:p>
        </p:txBody>
      </p:sp>
      <p:sp>
        <p:nvSpPr>
          <p:cNvPr id="8" name="7 - Ορθογώνιο"/>
          <p:cNvSpPr/>
          <p:nvPr/>
        </p:nvSpPr>
        <p:spPr>
          <a:xfrm>
            <a:off x="4499992" y="3429000"/>
            <a:ext cx="4320480" cy="338554"/>
          </a:xfrm>
          <a:prstGeom prst="rect">
            <a:avLst/>
          </a:prstGeom>
        </p:spPr>
        <p:txBody>
          <a:bodyPr wrap="square">
            <a:spAutoFit/>
          </a:bodyPr>
          <a:lstStyle/>
          <a:p>
            <a:pPr algn="ctr"/>
            <a:r>
              <a:rPr lang="el-GR" sz="1600" dirty="0"/>
              <a:t>Προστατευτικά φεγγιτών</a:t>
            </a:r>
            <a:endParaRPr lang="en-US" sz="1600" dirty="0"/>
          </a:p>
        </p:txBody>
      </p:sp>
      <p:sp>
        <p:nvSpPr>
          <p:cNvPr id="10" name="9 - Ορθογώνιο"/>
          <p:cNvSpPr/>
          <p:nvPr/>
        </p:nvSpPr>
        <p:spPr>
          <a:xfrm>
            <a:off x="971600" y="5877272"/>
            <a:ext cx="3024336" cy="338554"/>
          </a:xfrm>
          <a:prstGeom prst="rect">
            <a:avLst/>
          </a:prstGeom>
        </p:spPr>
        <p:txBody>
          <a:bodyPr wrap="square">
            <a:spAutoFit/>
          </a:bodyPr>
          <a:lstStyle/>
          <a:p>
            <a:pPr algn="ctr"/>
            <a:r>
              <a:rPr lang="el-GR" sz="1600" dirty="0" err="1"/>
              <a:t>Ολόσωµη</a:t>
            </a:r>
            <a:r>
              <a:rPr lang="el-GR" sz="1600" dirty="0"/>
              <a:t> εξάρτηση προστασίας</a:t>
            </a:r>
            <a:endParaRPr lang="en-US" sz="1600" dirty="0"/>
          </a:p>
        </p:txBody>
      </p:sp>
      <p:sp>
        <p:nvSpPr>
          <p:cNvPr id="12" name="11 - Ορθογώνιο"/>
          <p:cNvSpPr/>
          <p:nvPr/>
        </p:nvSpPr>
        <p:spPr>
          <a:xfrm>
            <a:off x="4788024" y="5877272"/>
            <a:ext cx="3888432" cy="338554"/>
          </a:xfrm>
          <a:prstGeom prst="rect">
            <a:avLst/>
          </a:prstGeom>
        </p:spPr>
        <p:txBody>
          <a:bodyPr wrap="square">
            <a:spAutoFit/>
          </a:bodyPr>
          <a:lstStyle/>
          <a:p>
            <a:pPr algn="ctr"/>
            <a:r>
              <a:rPr lang="el-GR" sz="1600" dirty="0"/>
              <a:t>Σωστικά σχοινιά και </a:t>
            </a:r>
            <a:r>
              <a:rPr lang="el-GR" sz="1600" dirty="0" err="1"/>
              <a:t>αγκυρώσεις</a:t>
            </a:r>
            <a:endParaRPr lang="en-US" sz="1600" dirty="0"/>
          </a:p>
        </p:txBody>
      </p:sp>
      <p:pic>
        <p:nvPicPr>
          <p:cNvPr id="70658" name="Picture 2"/>
          <p:cNvPicPr>
            <a:picLocks noChangeAspect="1" noChangeArrowheads="1"/>
          </p:cNvPicPr>
          <p:nvPr/>
        </p:nvPicPr>
        <p:blipFill>
          <a:blip r:embed="rId2" cstate="print"/>
          <a:srcRect/>
          <a:stretch>
            <a:fillRect/>
          </a:stretch>
        </p:blipFill>
        <p:spPr bwMode="auto">
          <a:xfrm>
            <a:off x="1763688" y="1556992"/>
            <a:ext cx="1461442" cy="1800000"/>
          </a:xfrm>
          <a:prstGeom prst="rect">
            <a:avLst/>
          </a:prstGeom>
          <a:noFill/>
          <a:ln w="9525">
            <a:noFill/>
            <a:miter lim="800000"/>
            <a:headEnd/>
            <a:tailEnd/>
          </a:ln>
        </p:spPr>
      </p:pic>
      <p:pic>
        <p:nvPicPr>
          <p:cNvPr id="70659" name="Picture 3"/>
          <p:cNvPicPr>
            <a:picLocks noChangeAspect="1" noChangeArrowheads="1"/>
          </p:cNvPicPr>
          <p:nvPr/>
        </p:nvPicPr>
        <p:blipFill>
          <a:blip r:embed="rId3" cstate="print"/>
          <a:srcRect/>
          <a:stretch>
            <a:fillRect/>
          </a:stretch>
        </p:blipFill>
        <p:spPr bwMode="auto">
          <a:xfrm>
            <a:off x="5436096" y="1628800"/>
            <a:ext cx="2517188" cy="1800000"/>
          </a:xfrm>
          <a:prstGeom prst="rect">
            <a:avLst/>
          </a:prstGeom>
          <a:noFill/>
          <a:ln w="9525">
            <a:noFill/>
            <a:miter lim="800000"/>
            <a:headEnd/>
            <a:tailEnd/>
          </a:ln>
        </p:spPr>
      </p:pic>
      <p:pic>
        <p:nvPicPr>
          <p:cNvPr id="70660" name="Picture 4"/>
          <p:cNvPicPr>
            <a:picLocks noChangeAspect="1" noChangeArrowheads="1"/>
          </p:cNvPicPr>
          <p:nvPr/>
        </p:nvPicPr>
        <p:blipFill>
          <a:blip r:embed="rId4" cstate="print"/>
          <a:srcRect/>
          <a:stretch>
            <a:fillRect/>
          </a:stretch>
        </p:blipFill>
        <p:spPr bwMode="auto">
          <a:xfrm>
            <a:off x="1331640" y="4005064"/>
            <a:ext cx="2321194" cy="1800000"/>
          </a:xfrm>
          <a:prstGeom prst="rect">
            <a:avLst/>
          </a:prstGeom>
          <a:noFill/>
          <a:ln w="9525">
            <a:noFill/>
            <a:miter lim="800000"/>
            <a:headEnd/>
            <a:tailEnd/>
          </a:ln>
        </p:spPr>
      </p:pic>
      <p:pic>
        <p:nvPicPr>
          <p:cNvPr id="70661" name="Picture 5"/>
          <p:cNvPicPr>
            <a:picLocks noChangeAspect="1" noChangeArrowheads="1"/>
          </p:cNvPicPr>
          <p:nvPr/>
        </p:nvPicPr>
        <p:blipFill>
          <a:blip r:embed="rId5" cstate="print"/>
          <a:srcRect/>
          <a:stretch>
            <a:fillRect/>
          </a:stretch>
        </p:blipFill>
        <p:spPr bwMode="auto">
          <a:xfrm>
            <a:off x="5508104" y="4005064"/>
            <a:ext cx="2383486" cy="18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Μελέτη σκοπιμότητας και κανόνες εγκατάστασης ΦΒ συστήματος</a:t>
            </a:r>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 name="Content Placeholder 2"/>
          <p:cNvSpPr>
            <a:spLocks noGrp="1"/>
          </p:cNvSpPr>
          <p:nvPr>
            <p:ph idx="1"/>
          </p:nvPr>
        </p:nvSpPr>
        <p:spPr>
          <a:xfrm>
            <a:off x="457200" y="1600200"/>
            <a:ext cx="8229600" cy="4525963"/>
          </a:xfrm>
        </p:spPr>
        <p:txBody>
          <a:bodyPr>
            <a:normAutofit/>
          </a:bodyPr>
          <a:lstStyle/>
          <a:p>
            <a:r>
              <a:rPr lang="el-GR" dirty="0"/>
              <a:t>Η μελέτη σκοπιμότητας περιλαμβάνει τα ακόλουθα βήματα:</a:t>
            </a:r>
          </a:p>
          <a:p>
            <a:pPr lvl="1"/>
            <a:r>
              <a:rPr lang="el-GR" dirty="0"/>
              <a:t>Αξιολόγηση των ενεργειακών αναγκών και ενδιαφερόντων του χρήστη</a:t>
            </a:r>
          </a:p>
          <a:p>
            <a:pPr lvl="1"/>
            <a:r>
              <a:rPr lang="el-GR" dirty="0"/>
              <a:t>Εκτίμηση του ηλιακού δυναμικού της περιοχής</a:t>
            </a:r>
          </a:p>
          <a:p>
            <a:pPr lvl="1"/>
            <a:r>
              <a:rPr lang="el-GR" dirty="0"/>
              <a:t>Υλοποίηση προτάσεων εγκατάστασης ΦΒ συστήματος σύμφωνα με τις ενεργειακές ανάγκες του πελάτη</a:t>
            </a:r>
          </a:p>
          <a:p>
            <a:r>
              <a:rPr lang="el-GR" dirty="0"/>
              <a:t>Η έκθεση του έργου εξηγεί το σκοπό του έργου και περιγράφει τη διαδικασία που πρέπει να ακολουθηθεί για την ολοκλήρωσή του</a:t>
            </a:r>
          </a:p>
          <a:p>
            <a:r>
              <a:rPr lang="el-GR" dirty="0"/>
              <a:t>Το σχέδιο ασφαλείας εκτελείται από τον σχεδιαστή του έργου</a:t>
            </a:r>
          </a:p>
          <a:p>
            <a:r>
              <a:rPr lang="el-GR" dirty="0"/>
              <a:t>Η διαδικασία εγκατάστασης του ΦΒ συστήματος πρέπει να είναι σύμφωνη με το σχετικό νομικό πλαίσιο</a:t>
            </a:r>
          </a:p>
          <a:p>
            <a:r>
              <a:rPr lang="el-GR" dirty="0"/>
              <a:t>Πριν από την παράδοση του έργου στον ιδιοκτήτη, είναι απαραίτητη η λειτουργία της εγκατάστασης για τουλάχιστον 240 ώρες</a:t>
            </a:r>
            <a:endParaRPr lang="en-US" dirty="0"/>
          </a:p>
        </p:txBody>
      </p:sp>
    </p:spTree>
    <p:extLst>
      <p:ext uri="{BB962C8B-B14F-4D97-AF65-F5344CB8AC3E}">
        <p14:creationId xmlns:p14="http://schemas.microsoft.com/office/powerpoint/2010/main" val="3031965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Συστήματα στήριξης ΦΒ</a:t>
            </a:r>
            <a:r>
              <a:rPr lang="en-US" dirty="0"/>
              <a:t>: </a:t>
            </a:r>
            <a:r>
              <a:rPr lang="el-GR" dirty="0"/>
              <a:t>Κεκλιμένες στέγες - αντικατάσταση κεραμιδιών</a:t>
            </a:r>
          </a:p>
        </p:txBody>
      </p:sp>
      <p:pic>
        <p:nvPicPr>
          <p:cNvPr id="55298" name="Picture 2"/>
          <p:cNvPicPr>
            <a:picLocks noChangeAspect="1" noChangeArrowheads="1"/>
          </p:cNvPicPr>
          <p:nvPr/>
        </p:nvPicPr>
        <p:blipFill>
          <a:blip r:embed="rId2" cstate="print"/>
          <a:srcRect/>
          <a:stretch>
            <a:fillRect/>
          </a:stretch>
        </p:blipFill>
        <p:spPr bwMode="auto">
          <a:xfrm>
            <a:off x="1043608" y="1593056"/>
            <a:ext cx="2081625" cy="2340000"/>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716016" y="1556792"/>
            <a:ext cx="3448850" cy="2340000"/>
          </a:xfrm>
          <a:prstGeom prst="rect">
            <a:avLst/>
          </a:prstGeom>
          <a:noFill/>
          <a:ln w="9525">
            <a:noFill/>
            <a:miter lim="800000"/>
            <a:headEnd/>
            <a:tailEnd/>
          </a:ln>
        </p:spPr>
      </p:pic>
      <p:pic>
        <p:nvPicPr>
          <p:cNvPr id="55300" name="Picture 4"/>
          <p:cNvPicPr>
            <a:picLocks noChangeAspect="1" noChangeArrowheads="1"/>
          </p:cNvPicPr>
          <p:nvPr/>
        </p:nvPicPr>
        <p:blipFill>
          <a:blip r:embed="rId4" cstate="print"/>
          <a:srcRect/>
          <a:stretch>
            <a:fillRect/>
          </a:stretch>
        </p:blipFill>
        <p:spPr bwMode="auto">
          <a:xfrm>
            <a:off x="323528" y="4063471"/>
            <a:ext cx="8460000" cy="2245849"/>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Επιλογή της κατάλληλης διατομής ΦΒ καλωδίωσης</a:t>
            </a:r>
          </a:p>
        </p:txBody>
      </p:sp>
      <p:sp>
        <p:nvSpPr>
          <p:cNvPr id="3" name="Content Placeholder 2"/>
          <p:cNvSpPr>
            <a:spLocks noGrp="1"/>
          </p:cNvSpPr>
          <p:nvPr>
            <p:ph idx="1"/>
          </p:nvPr>
        </p:nvSpPr>
        <p:spPr/>
        <p:txBody>
          <a:bodyPr>
            <a:normAutofit/>
          </a:bodyPr>
          <a:lstStyle/>
          <a:p>
            <a:pPr marL="0" indent="0">
              <a:buNone/>
            </a:pPr>
            <a:r>
              <a:rPr lang="el-GR" dirty="0"/>
              <a:t>Ο υπολογισμός χρειάζεται να λάβει υπόψη τα ακόλουθα: </a:t>
            </a:r>
          </a:p>
          <a:p>
            <a:r>
              <a:rPr lang="el-GR" dirty="0"/>
              <a:t>Μέγιστη πτώση τάσης</a:t>
            </a:r>
          </a:p>
          <a:p>
            <a:r>
              <a:rPr lang="el-GR" dirty="0"/>
              <a:t>Μέγιστο ρεύμα</a:t>
            </a:r>
          </a:p>
          <a:p>
            <a:r>
              <a:rPr lang="el-GR" dirty="0"/>
              <a:t>Μήκος καλωδίου</a:t>
            </a:r>
          </a:p>
          <a:p>
            <a:r>
              <a:rPr lang="el-GR" dirty="0"/>
              <a:t>Φορτίο συστήματος</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Χαρακτηριστικά ΦΒ καλωδίων </a:t>
            </a:r>
            <a:r>
              <a:rPr lang="en-US" dirty="0"/>
              <a:t>(DC)</a:t>
            </a:r>
            <a:endParaRPr lang="el-GR" dirty="0"/>
          </a:p>
        </p:txBody>
      </p:sp>
      <p:pic>
        <p:nvPicPr>
          <p:cNvPr id="15362" name="Picture 2"/>
          <p:cNvPicPr>
            <a:picLocks noChangeAspect="1" noChangeArrowheads="1"/>
          </p:cNvPicPr>
          <p:nvPr/>
        </p:nvPicPr>
        <p:blipFill>
          <a:blip r:embed="rId2" cstate="print"/>
          <a:srcRect/>
          <a:stretch>
            <a:fillRect/>
          </a:stretch>
        </p:blipFill>
        <p:spPr bwMode="auto">
          <a:xfrm>
            <a:off x="252480" y="2027020"/>
            <a:ext cx="8640000" cy="385025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Υπολογισμός της πτώσης τάσης </a:t>
            </a:r>
            <a:r>
              <a:rPr lang="en-US" dirty="0"/>
              <a:t>(DC)</a:t>
            </a:r>
            <a:endParaRPr lang="el-GR" dirty="0"/>
          </a:p>
        </p:txBody>
      </p:sp>
      <p:sp>
        <p:nvSpPr>
          <p:cNvPr id="3" name="Content Placeholder 2"/>
          <p:cNvSpPr>
            <a:spLocks noGrp="1"/>
          </p:cNvSpPr>
          <p:nvPr>
            <p:ph idx="1"/>
          </p:nvPr>
        </p:nvSpPr>
        <p:spPr>
          <a:xfrm>
            <a:off x="485804" y="2643182"/>
            <a:ext cx="8229600" cy="3429024"/>
          </a:xfrm>
        </p:spPr>
        <p:txBody>
          <a:bodyPr>
            <a:normAutofit/>
          </a:bodyPr>
          <a:lstStyle/>
          <a:p>
            <a:pPr>
              <a:buNone/>
            </a:pPr>
            <a:r>
              <a:rPr lang="el-GR" dirty="0"/>
              <a:t>όπου:</a:t>
            </a:r>
          </a:p>
          <a:p>
            <a:r>
              <a:rPr lang="el-GR" dirty="0"/>
              <a:t>Δ</a:t>
            </a:r>
            <a:r>
              <a:rPr lang="en-US" i="1" dirty="0"/>
              <a:t>V</a:t>
            </a:r>
            <a:r>
              <a:rPr lang="en-US" dirty="0"/>
              <a:t>: </a:t>
            </a:r>
            <a:r>
              <a:rPr lang="el-GR" dirty="0"/>
              <a:t>πτώση τάσης </a:t>
            </a:r>
            <a:r>
              <a:rPr lang="en-US" dirty="0"/>
              <a:t>(V)</a:t>
            </a:r>
            <a:endParaRPr lang="el-GR" dirty="0"/>
          </a:p>
          <a:p>
            <a:r>
              <a:rPr lang="en-US" i="1" dirty="0"/>
              <a:t>V</a:t>
            </a:r>
            <a:r>
              <a:rPr lang="en-US" dirty="0"/>
              <a:t>: </a:t>
            </a:r>
            <a:r>
              <a:rPr lang="el-GR" dirty="0"/>
              <a:t>τάση </a:t>
            </a:r>
            <a:r>
              <a:rPr lang="en-US" dirty="0"/>
              <a:t>(V)</a:t>
            </a:r>
          </a:p>
          <a:p>
            <a:r>
              <a:rPr lang="en-US" i="1" dirty="0"/>
              <a:t>ℓ</a:t>
            </a:r>
            <a:r>
              <a:rPr lang="en-US" dirty="0"/>
              <a:t>:</a:t>
            </a:r>
            <a:r>
              <a:rPr lang="el-GR" dirty="0"/>
              <a:t> μήκος καλωδίου </a:t>
            </a:r>
            <a:r>
              <a:rPr lang="en-US" dirty="0"/>
              <a:t>(m)</a:t>
            </a:r>
          </a:p>
          <a:p>
            <a:r>
              <a:rPr lang="en-US" i="1" dirty="0"/>
              <a:t>I</a:t>
            </a:r>
            <a:r>
              <a:rPr lang="el-GR" dirty="0"/>
              <a:t>: ρεύμα </a:t>
            </a:r>
            <a:r>
              <a:rPr lang="en-US" dirty="0"/>
              <a:t>(A)</a:t>
            </a:r>
          </a:p>
          <a:p>
            <a:r>
              <a:rPr lang="en-US" i="1" dirty="0"/>
              <a:t>K</a:t>
            </a:r>
            <a:r>
              <a:rPr lang="en-US" dirty="0"/>
              <a:t>: </a:t>
            </a:r>
            <a:r>
              <a:rPr lang="el-GR" dirty="0"/>
              <a:t>Ειδική αγωγιμότητα καλωδίου που εξαρτάται από το υλικό και είναι ίση με:</a:t>
            </a:r>
          </a:p>
          <a:p>
            <a:pPr lvl="1"/>
            <a:r>
              <a:rPr lang="el-GR" i="1" dirty="0"/>
              <a:t>Χαλκός</a:t>
            </a:r>
            <a:r>
              <a:rPr lang="el-GR" dirty="0"/>
              <a:t>: </a:t>
            </a:r>
            <a:r>
              <a:rPr lang="el-GR" i="1" dirty="0"/>
              <a:t>Κ</a:t>
            </a:r>
            <a:r>
              <a:rPr lang="en-US" i="1" dirty="0"/>
              <a:t> </a:t>
            </a:r>
            <a:r>
              <a:rPr lang="el-GR" dirty="0"/>
              <a:t>=</a:t>
            </a:r>
            <a:r>
              <a:rPr lang="en-US" dirty="0"/>
              <a:t> </a:t>
            </a:r>
            <a:r>
              <a:rPr lang="el-GR" dirty="0"/>
              <a:t>58 m/Ω∙mm</a:t>
            </a:r>
            <a:r>
              <a:rPr lang="el-GR" baseline="30000" dirty="0"/>
              <a:t>2</a:t>
            </a:r>
            <a:endParaRPr lang="el-GR" dirty="0"/>
          </a:p>
          <a:p>
            <a:pPr lvl="1"/>
            <a:r>
              <a:rPr lang="el-GR" i="1" dirty="0"/>
              <a:t>Αλουμίνιο</a:t>
            </a:r>
            <a:r>
              <a:rPr lang="el-GR" dirty="0"/>
              <a:t>: </a:t>
            </a:r>
            <a:r>
              <a:rPr lang="el-GR" i="1" dirty="0"/>
              <a:t>Κ</a:t>
            </a:r>
            <a:r>
              <a:rPr lang="en-US" i="1" dirty="0"/>
              <a:t> </a:t>
            </a:r>
            <a:r>
              <a:rPr lang="el-GR" dirty="0"/>
              <a:t>=</a:t>
            </a:r>
            <a:r>
              <a:rPr lang="en-US" dirty="0"/>
              <a:t> 36</a:t>
            </a:r>
            <a:r>
              <a:rPr lang="el-GR" dirty="0"/>
              <a:t> m/Ω∙mm</a:t>
            </a:r>
            <a:r>
              <a:rPr lang="el-GR" baseline="30000" dirty="0"/>
              <a:t>2</a:t>
            </a:r>
            <a:endParaRPr lang="el-GR" dirty="0"/>
          </a:p>
          <a:p>
            <a:r>
              <a:rPr lang="el-GR" i="1" dirty="0"/>
              <a:t>Α</a:t>
            </a:r>
            <a:r>
              <a:rPr lang="el-GR" dirty="0"/>
              <a:t>: εμβαδό διατομής αγωγού (</a:t>
            </a:r>
            <a:r>
              <a:rPr lang="en-US" dirty="0"/>
              <a:t>mm</a:t>
            </a:r>
            <a:r>
              <a:rPr lang="en-US" baseline="30000" dirty="0"/>
              <a:t>2</a:t>
            </a:r>
            <a:r>
              <a:rPr lang="en-US" dirty="0"/>
              <a:t>)</a:t>
            </a:r>
          </a:p>
          <a:p>
            <a:endParaRPr lang="el-GR" dirty="0"/>
          </a:p>
          <a:p>
            <a:endParaRPr lang="el-GR" dirty="0"/>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741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7411" name="Object 3"/>
          <p:cNvGraphicFramePr>
            <a:graphicFrameLocks noChangeAspect="1"/>
          </p:cNvGraphicFramePr>
          <p:nvPr/>
        </p:nvGraphicFramePr>
        <p:xfrm>
          <a:off x="3438525" y="1571612"/>
          <a:ext cx="2014538" cy="849312"/>
        </p:xfrm>
        <a:graphic>
          <a:graphicData uri="http://schemas.openxmlformats.org/presentationml/2006/ole">
            <mc:AlternateContent xmlns:mc="http://schemas.openxmlformats.org/markup-compatibility/2006">
              <mc:Choice xmlns:v="urn:schemas-microsoft-com:vml" Requires="v">
                <p:oleObj spid="_x0000_s2051" name="Equation" r:id="rId3" imgW="939600" imgH="393480" progId="Equation.3">
                  <p:embed/>
                </p:oleObj>
              </mc:Choice>
              <mc:Fallback>
                <p:oleObj name="Equation" r:id="rId3" imgW="939600" imgH="393480" progId="Equation.3">
                  <p:embed/>
                  <p:pic>
                    <p:nvPicPr>
                      <p:cNvPr id="1741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8525" y="1571612"/>
                        <a:ext cx="2014538" cy="849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Επίδραση της θερμοκρασίας</a:t>
            </a:r>
          </a:p>
        </p:txBody>
      </p:sp>
      <p:sp>
        <p:nvSpPr>
          <p:cNvPr id="3" name="Content Placeholder 2"/>
          <p:cNvSpPr>
            <a:spLocks noGrp="1"/>
          </p:cNvSpPr>
          <p:nvPr>
            <p:ph idx="1"/>
          </p:nvPr>
        </p:nvSpPr>
        <p:spPr/>
        <p:txBody>
          <a:bodyPr>
            <a:normAutofit/>
          </a:bodyPr>
          <a:lstStyle/>
          <a:p>
            <a:r>
              <a:rPr lang="el-GR" dirty="0"/>
              <a:t>Η μέγιστη θερμοκρασία των ΦΒ πλαισίων μπορεί να φθάσει τους 70°C σε εγκαταστάσεις που επιτρέπουν την ελεύθερη κυκλοφορία αέρα στο πίσω μέρος των πλαισίων</a:t>
            </a:r>
          </a:p>
          <a:p>
            <a:r>
              <a:rPr lang="el-GR" dirty="0"/>
              <a:t>Σε περιπτώσεις που εμποδίζεται η ελεύθερη κυκλοφορία αέρα, μπορούν να επιτευχθούν υψηλότερες θερμοκρασίες έως 80-90°C</a:t>
            </a:r>
          </a:p>
          <a:p>
            <a:r>
              <a:rPr lang="el-GR" dirty="0"/>
              <a:t>Όταν τα καλώδια ενός ΦΒ συστήματος είναι δίπλα στα ΦΒ πλαίσια, η θερμοκρασία του πλαισίου θα πρέπει να λαμβάνεται υπόψη για την σωστή επιλογή διατομής καλωδίου και μόνωσης</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Χαρακτηριστικά καλωδίων </a:t>
            </a:r>
            <a:r>
              <a:rPr lang="en-US" dirty="0"/>
              <a:t>(</a:t>
            </a:r>
            <a:r>
              <a:rPr lang="el-GR" dirty="0"/>
              <a:t>Πίνακας </a:t>
            </a:r>
            <a:r>
              <a:rPr lang="en-US" dirty="0"/>
              <a:t>1)</a:t>
            </a:r>
            <a:endParaRPr lang="el-GR" dirty="0"/>
          </a:p>
        </p:txBody>
      </p:sp>
      <p:pic>
        <p:nvPicPr>
          <p:cNvPr id="50178" name="Picture 2"/>
          <p:cNvPicPr>
            <a:picLocks noChangeAspect="1" noChangeArrowheads="1"/>
          </p:cNvPicPr>
          <p:nvPr/>
        </p:nvPicPr>
        <p:blipFill>
          <a:blip r:embed="rId2" cstate="print"/>
          <a:srcRect/>
          <a:stretch>
            <a:fillRect/>
          </a:stretch>
        </p:blipFill>
        <p:spPr bwMode="auto">
          <a:xfrm>
            <a:off x="2123728" y="1557312"/>
            <a:ext cx="5515204" cy="46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Συντελεστής θερμοκρασιακής διόρθωσης για ΦΒ καλώδια (Πίνακας 2)</a:t>
            </a:r>
          </a:p>
        </p:txBody>
      </p:sp>
      <p:graphicFrame>
        <p:nvGraphicFramePr>
          <p:cNvPr id="5" name="Content Placeholder 4"/>
          <p:cNvGraphicFramePr>
            <a:graphicFrameLocks noGrp="1"/>
          </p:cNvGraphicFramePr>
          <p:nvPr>
            <p:ph idx="1"/>
          </p:nvPr>
        </p:nvGraphicFramePr>
        <p:xfrm>
          <a:off x="457200" y="1600200"/>
          <a:ext cx="8229600" cy="4251960"/>
        </p:xfrm>
        <a:graphic>
          <a:graphicData uri="http://schemas.openxmlformats.org/drawingml/2006/table">
            <a:tbl>
              <a:tblPr>
                <a:tableStyleId>{073A0DAA-6AF3-43AB-8588-CEC1D06C72B9}</a:tableStyleId>
              </a:tblPr>
              <a:tblGrid>
                <a:gridCol w="2026568">
                  <a:extLst>
                    <a:ext uri="{9D8B030D-6E8A-4147-A177-3AD203B41FA5}">
                      <a16:colId xmlns:a16="http://schemas.microsoft.com/office/drawing/2014/main" xmlns="" val="20000"/>
                    </a:ext>
                  </a:extLst>
                </a:gridCol>
                <a:gridCol w="3168352">
                  <a:extLst>
                    <a:ext uri="{9D8B030D-6E8A-4147-A177-3AD203B41FA5}">
                      <a16:colId xmlns:a16="http://schemas.microsoft.com/office/drawing/2014/main" xmlns="" val="20001"/>
                    </a:ext>
                  </a:extLst>
                </a:gridCol>
                <a:gridCol w="3034680">
                  <a:extLst>
                    <a:ext uri="{9D8B030D-6E8A-4147-A177-3AD203B41FA5}">
                      <a16:colId xmlns:a16="http://schemas.microsoft.com/office/drawing/2014/main" xmlns="" val="20002"/>
                    </a:ext>
                  </a:extLst>
                </a:gridCol>
              </a:tblGrid>
              <a:tr h="370840">
                <a:tc>
                  <a:txBody>
                    <a:bodyPr/>
                    <a:lstStyle/>
                    <a:p>
                      <a:pPr algn="ctr"/>
                      <a:r>
                        <a:rPr lang="el-GR" b="1" dirty="0"/>
                        <a:t>Θερμοκρασία περιβάλλοντος (</a:t>
                      </a:r>
                      <a:r>
                        <a:rPr lang="en-US" b="1" dirty="0"/>
                        <a:t>°C</a:t>
                      </a:r>
                      <a:r>
                        <a:rPr lang="el-GR" b="1" dirty="0"/>
                        <a:t>)</a:t>
                      </a:r>
                    </a:p>
                  </a:txBody>
                  <a:tcPr/>
                </a:tc>
                <a:tc>
                  <a:txBody>
                    <a:bodyPr/>
                    <a:lstStyle/>
                    <a:p>
                      <a:pPr algn="ctr"/>
                      <a:r>
                        <a:rPr lang="el-GR" b="1" dirty="0"/>
                        <a:t>Θερμοκρασιακός συντελεστής για μονωμένα καλώδια έως 90°C</a:t>
                      </a:r>
                    </a:p>
                  </a:txBody>
                  <a:tcPr/>
                </a:tc>
                <a:tc>
                  <a:txBody>
                    <a:bodyPr/>
                    <a:lstStyle/>
                    <a:p>
                      <a:pPr algn="ctr"/>
                      <a:r>
                        <a:rPr lang="el-GR" b="1" dirty="0"/>
                        <a:t>Θερμοκρασιακός συντελεστής για μονωμένα καλώδια έως 105°C</a:t>
                      </a:r>
                    </a:p>
                  </a:txBody>
                  <a:tcPr/>
                </a:tc>
                <a:extLst>
                  <a:ext uri="{0D108BD9-81ED-4DB2-BD59-A6C34878D82A}">
                    <a16:rowId xmlns:a16="http://schemas.microsoft.com/office/drawing/2014/main" xmlns="" val="10000"/>
                  </a:ext>
                </a:extLst>
              </a:tr>
              <a:tr h="370840">
                <a:tc>
                  <a:txBody>
                    <a:bodyPr/>
                    <a:lstStyle/>
                    <a:p>
                      <a:pPr algn="ctr"/>
                      <a:r>
                        <a:rPr lang="en-US" dirty="0"/>
                        <a:t>30</a:t>
                      </a:r>
                      <a:endParaRPr lang="el-GR" dirty="0"/>
                    </a:p>
                  </a:txBody>
                  <a:tcPr/>
                </a:tc>
                <a:tc>
                  <a:txBody>
                    <a:bodyPr/>
                    <a:lstStyle/>
                    <a:p>
                      <a:pPr algn="ctr"/>
                      <a:r>
                        <a:rPr lang="en-US" b="1" i="1" dirty="0"/>
                        <a:t>1.00</a:t>
                      </a:r>
                      <a:endParaRPr lang="el-GR" b="1" i="1" dirty="0"/>
                    </a:p>
                  </a:txBody>
                  <a:tcPr/>
                </a:tc>
                <a:tc>
                  <a:txBody>
                    <a:bodyPr/>
                    <a:lstStyle/>
                    <a:p>
                      <a:pPr algn="ctr"/>
                      <a:r>
                        <a:rPr lang="en-US" dirty="0"/>
                        <a:t>1.00</a:t>
                      </a:r>
                      <a:endParaRPr lang="el-GR" dirty="0"/>
                    </a:p>
                  </a:txBody>
                  <a:tcPr/>
                </a:tc>
                <a:extLst>
                  <a:ext uri="{0D108BD9-81ED-4DB2-BD59-A6C34878D82A}">
                    <a16:rowId xmlns:a16="http://schemas.microsoft.com/office/drawing/2014/main" xmlns="" val="10001"/>
                  </a:ext>
                </a:extLst>
              </a:tr>
              <a:tr h="370840">
                <a:tc>
                  <a:txBody>
                    <a:bodyPr/>
                    <a:lstStyle/>
                    <a:p>
                      <a:pPr algn="ctr"/>
                      <a:r>
                        <a:rPr lang="en-US" dirty="0"/>
                        <a:t>31-35</a:t>
                      </a:r>
                    </a:p>
                  </a:txBody>
                  <a:tcPr/>
                </a:tc>
                <a:tc>
                  <a:txBody>
                    <a:bodyPr/>
                    <a:lstStyle/>
                    <a:p>
                      <a:pPr algn="ctr"/>
                      <a:r>
                        <a:rPr lang="en-US" b="1" i="1" dirty="0"/>
                        <a:t>0.96</a:t>
                      </a:r>
                      <a:endParaRPr lang="el-GR" b="1" i="1" dirty="0"/>
                    </a:p>
                  </a:txBody>
                  <a:tcPr/>
                </a:tc>
                <a:tc>
                  <a:txBody>
                    <a:bodyPr/>
                    <a:lstStyle/>
                    <a:p>
                      <a:pPr algn="ctr"/>
                      <a:r>
                        <a:rPr lang="en-US" dirty="0"/>
                        <a:t>0.97</a:t>
                      </a:r>
                      <a:endParaRPr lang="el-GR" dirty="0"/>
                    </a:p>
                  </a:txBody>
                  <a:tcPr/>
                </a:tc>
                <a:extLst>
                  <a:ext uri="{0D108BD9-81ED-4DB2-BD59-A6C34878D82A}">
                    <a16:rowId xmlns:a16="http://schemas.microsoft.com/office/drawing/2014/main" xmlns="" val="10002"/>
                  </a:ext>
                </a:extLst>
              </a:tr>
              <a:tr h="370840">
                <a:tc>
                  <a:txBody>
                    <a:bodyPr/>
                    <a:lstStyle/>
                    <a:p>
                      <a:pPr algn="ctr"/>
                      <a:r>
                        <a:rPr lang="en-US" dirty="0"/>
                        <a:t>36-40</a:t>
                      </a:r>
                      <a:endParaRPr lang="el-GR" dirty="0"/>
                    </a:p>
                  </a:txBody>
                  <a:tcPr/>
                </a:tc>
                <a:tc>
                  <a:txBody>
                    <a:bodyPr/>
                    <a:lstStyle/>
                    <a:p>
                      <a:pPr algn="ctr"/>
                      <a:r>
                        <a:rPr lang="en-US" b="1" i="1" dirty="0"/>
                        <a:t>0.91</a:t>
                      </a:r>
                      <a:endParaRPr lang="el-GR" b="1" i="1" dirty="0"/>
                    </a:p>
                  </a:txBody>
                  <a:tcPr/>
                </a:tc>
                <a:tc>
                  <a:txBody>
                    <a:bodyPr/>
                    <a:lstStyle/>
                    <a:p>
                      <a:pPr algn="ctr"/>
                      <a:r>
                        <a:rPr lang="en-US" dirty="0"/>
                        <a:t>0.93</a:t>
                      </a:r>
                      <a:endParaRPr lang="el-GR" dirty="0"/>
                    </a:p>
                  </a:txBody>
                  <a:tcPr/>
                </a:tc>
                <a:extLst>
                  <a:ext uri="{0D108BD9-81ED-4DB2-BD59-A6C34878D82A}">
                    <a16:rowId xmlns:a16="http://schemas.microsoft.com/office/drawing/2014/main" xmlns="" val="10003"/>
                  </a:ext>
                </a:extLst>
              </a:tr>
              <a:tr h="370840">
                <a:tc>
                  <a:txBody>
                    <a:bodyPr/>
                    <a:lstStyle/>
                    <a:p>
                      <a:pPr algn="ctr"/>
                      <a:r>
                        <a:rPr lang="en-US" dirty="0"/>
                        <a:t>41-45</a:t>
                      </a:r>
                      <a:endParaRPr lang="el-GR" dirty="0"/>
                    </a:p>
                  </a:txBody>
                  <a:tcPr/>
                </a:tc>
                <a:tc>
                  <a:txBody>
                    <a:bodyPr/>
                    <a:lstStyle/>
                    <a:p>
                      <a:pPr algn="ctr"/>
                      <a:r>
                        <a:rPr lang="en-US" b="1" i="1" dirty="0"/>
                        <a:t>0.87</a:t>
                      </a:r>
                      <a:endParaRPr lang="el-GR" b="1" i="1" dirty="0"/>
                    </a:p>
                  </a:txBody>
                  <a:tcPr/>
                </a:tc>
                <a:tc>
                  <a:txBody>
                    <a:bodyPr/>
                    <a:lstStyle/>
                    <a:p>
                      <a:pPr algn="ctr"/>
                      <a:r>
                        <a:rPr lang="en-US" dirty="0"/>
                        <a:t>0.89</a:t>
                      </a:r>
                      <a:endParaRPr lang="el-GR" dirty="0"/>
                    </a:p>
                  </a:txBody>
                  <a:tcPr/>
                </a:tc>
                <a:extLst>
                  <a:ext uri="{0D108BD9-81ED-4DB2-BD59-A6C34878D82A}">
                    <a16:rowId xmlns:a16="http://schemas.microsoft.com/office/drawing/2014/main" xmlns="" val="10004"/>
                  </a:ext>
                </a:extLst>
              </a:tr>
              <a:tr h="370840">
                <a:tc>
                  <a:txBody>
                    <a:bodyPr/>
                    <a:lstStyle/>
                    <a:p>
                      <a:pPr algn="ctr"/>
                      <a:r>
                        <a:rPr lang="en-US" dirty="0"/>
                        <a:t>56-50</a:t>
                      </a:r>
                      <a:endParaRPr lang="el-GR" dirty="0"/>
                    </a:p>
                  </a:txBody>
                  <a:tcPr/>
                </a:tc>
                <a:tc>
                  <a:txBody>
                    <a:bodyPr/>
                    <a:lstStyle/>
                    <a:p>
                      <a:pPr algn="ctr"/>
                      <a:r>
                        <a:rPr lang="en-US" b="1" i="1" dirty="0"/>
                        <a:t>0.82</a:t>
                      </a:r>
                      <a:endParaRPr lang="el-GR" b="1" i="1" dirty="0"/>
                    </a:p>
                  </a:txBody>
                  <a:tcPr/>
                </a:tc>
                <a:tc>
                  <a:txBody>
                    <a:bodyPr/>
                    <a:lstStyle/>
                    <a:p>
                      <a:pPr algn="ctr"/>
                      <a:r>
                        <a:rPr lang="en-US" dirty="0"/>
                        <a:t>0.86</a:t>
                      </a:r>
                      <a:endParaRPr lang="el-GR" dirty="0"/>
                    </a:p>
                  </a:txBody>
                  <a:tcPr/>
                </a:tc>
                <a:extLst>
                  <a:ext uri="{0D108BD9-81ED-4DB2-BD59-A6C34878D82A}">
                    <a16:rowId xmlns:a16="http://schemas.microsoft.com/office/drawing/2014/main" xmlns="" val="10005"/>
                  </a:ext>
                </a:extLst>
              </a:tr>
              <a:tr h="370840">
                <a:tc>
                  <a:txBody>
                    <a:bodyPr/>
                    <a:lstStyle/>
                    <a:p>
                      <a:pPr algn="ctr"/>
                      <a:r>
                        <a:rPr lang="en-US" dirty="0"/>
                        <a:t>51-55</a:t>
                      </a:r>
                      <a:endParaRPr lang="el-GR" dirty="0"/>
                    </a:p>
                  </a:txBody>
                  <a:tcPr/>
                </a:tc>
                <a:tc>
                  <a:txBody>
                    <a:bodyPr/>
                    <a:lstStyle/>
                    <a:p>
                      <a:pPr algn="ctr"/>
                      <a:r>
                        <a:rPr lang="en-US" b="1" i="1" dirty="0"/>
                        <a:t>0.76</a:t>
                      </a:r>
                      <a:endParaRPr lang="el-GR" b="1" i="1" dirty="0"/>
                    </a:p>
                  </a:txBody>
                  <a:tcPr/>
                </a:tc>
                <a:tc>
                  <a:txBody>
                    <a:bodyPr/>
                    <a:lstStyle/>
                    <a:p>
                      <a:pPr algn="ctr"/>
                      <a:r>
                        <a:rPr lang="en-US" dirty="0"/>
                        <a:t>0.82</a:t>
                      </a:r>
                      <a:endParaRPr lang="el-GR" dirty="0"/>
                    </a:p>
                  </a:txBody>
                  <a:tcPr/>
                </a:tc>
                <a:extLst>
                  <a:ext uri="{0D108BD9-81ED-4DB2-BD59-A6C34878D82A}">
                    <a16:rowId xmlns:a16="http://schemas.microsoft.com/office/drawing/2014/main" xmlns="" val="10006"/>
                  </a:ext>
                </a:extLst>
              </a:tr>
              <a:tr h="370840">
                <a:tc>
                  <a:txBody>
                    <a:bodyPr/>
                    <a:lstStyle/>
                    <a:p>
                      <a:pPr algn="ctr"/>
                      <a:r>
                        <a:rPr lang="en-US" dirty="0"/>
                        <a:t>56-60</a:t>
                      </a:r>
                      <a:endParaRPr lang="el-GR" dirty="0"/>
                    </a:p>
                  </a:txBody>
                  <a:tcPr/>
                </a:tc>
                <a:tc>
                  <a:txBody>
                    <a:bodyPr/>
                    <a:lstStyle/>
                    <a:p>
                      <a:pPr algn="ctr"/>
                      <a:r>
                        <a:rPr lang="en-US" b="1" i="1" dirty="0"/>
                        <a:t>0.71</a:t>
                      </a:r>
                      <a:endParaRPr lang="el-GR" b="1" i="1" dirty="0"/>
                    </a:p>
                  </a:txBody>
                  <a:tcPr/>
                </a:tc>
                <a:tc>
                  <a:txBody>
                    <a:bodyPr/>
                    <a:lstStyle/>
                    <a:p>
                      <a:pPr algn="ctr"/>
                      <a:r>
                        <a:rPr lang="en-US" dirty="0"/>
                        <a:t>0.77</a:t>
                      </a:r>
                      <a:endParaRPr lang="el-GR" dirty="0"/>
                    </a:p>
                  </a:txBody>
                  <a:tcPr/>
                </a:tc>
                <a:extLst>
                  <a:ext uri="{0D108BD9-81ED-4DB2-BD59-A6C34878D82A}">
                    <a16:rowId xmlns:a16="http://schemas.microsoft.com/office/drawing/2014/main" xmlns="" val="10007"/>
                  </a:ext>
                </a:extLst>
              </a:tr>
              <a:tr h="370840">
                <a:tc>
                  <a:txBody>
                    <a:bodyPr/>
                    <a:lstStyle/>
                    <a:p>
                      <a:pPr algn="ctr"/>
                      <a:r>
                        <a:rPr lang="en-US" dirty="0"/>
                        <a:t>61-70</a:t>
                      </a:r>
                      <a:endParaRPr lang="el-GR" dirty="0"/>
                    </a:p>
                  </a:txBody>
                  <a:tcPr/>
                </a:tc>
                <a:tc>
                  <a:txBody>
                    <a:bodyPr/>
                    <a:lstStyle/>
                    <a:p>
                      <a:pPr algn="ctr"/>
                      <a:r>
                        <a:rPr lang="en-US" b="1" i="1" dirty="0"/>
                        <a:t>0.58</a:t>
                      </a:r>
                      <a:endParaRPr lang="el-GR" b="1" i="1" dirty="0"/>
                    </a:p>
                  </a:txBody>
                  <a:tcPr/>
                </a:tc>
                <a:tc>
                  <a:txBody>
                    <a:bodyPr/>
                    <a:lstStyle/>
                    <a:p>
                      <a:pPr algn="ctr"/>
                      <a:r>
                        <a:rPr lang="en-US" dirty="0"/>
                        <a:t>0.68</a:t>
                      </a:r>
                      <a:endParaRPr lang="el-GR" dirty="0"/>
                    </a:p>
                  </a:txBody>
                  <a:tcPr/>
                </a:tc>
                <a:extLst>
                  <a:ext uri="{0D108BD9-81ED-4DB2-BD59-A6C34878D82A}">
                    <a16:rowId xmlns:a16="http://schemas.microsoft.com/office/drawing/2014/main" xmlns=""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71-80</a:t>
                      </a:r>
                      <a:endParaRPr lang="el-GR" dirty="0"/>
                    </a:p>
                  </a:txBody>
                  <a:tcPr/>
                </a:tc>
                <a:tc>
                  <a:txBody>
                    <a:bodyPr/>
                    <a:lstStyle/>
                    <a:p>
                      <a:pPr algn="ctr"/>
                      <a:r>
                        <a:rPr lang="en-US" b="1" i="1" dirty="0"/>
                        <a:t>0.41</a:t>
                      </a:r>
                      <a:endParaRPr lang="el-GR" b="1" i="1" dirty="0"/>
                    </a:p>
                  </a:txBody>
                  <a:tcPr/>
                </a:tc>
                <a:tc>
                  <a:txBody>
                    <a:bodyPr/>
                    <a:lstStyle/>
                    <a:p>
                      <a:pPr algn="ctr"/>
                      <a:r>
                        <a:rPr lang="en-US" dirty="0"/>
                        <a:t>0.58</a:t>
                      </a:r>
                      <a:endParaRPr lang="el-GR" dirty="0"/>
                    </a:p>
                  </a:txBody>
                  <a:tcPr/>
                </a:tc>
                <a:extLst>
                  <a:ext uri="{0D108BD9-81ED-4DB2-BD59-A6C34878D82A}">
                    <a16:rowId xmlns:a16="http://schemas.microsoft.com/office/drawing/2014/main" xmlns="" val="10009"/>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 επιλογής καλωδίου (σύνδεση ΦΒ –  </a:t>
            </a:r>
            <a:r>
              <a:rPr lang="el-GR" dirty="0" err="1"/>
              <a:t>αντιστροφέα</a:t>
            </a:r>
            <a:r>
              <a:rPr lang="en-US" dirty="0"/>
              <a:t>)</a:t>
            </a:r>
            <a:endParaRPr lang="el-GR" dirty="0"/>
          </a:p>
        </p:txBody>
      </p:sp>
      <p:sp>
        <p:nvSpPr>
          <p:cNvPr id="3" name="Content Placeholder 2"/>
          <p:cNvSpPr>
            <a:spLocks noGrp="1"/>
          </p:cNvSpPr>
          <p:nvPr>
            <p:ph idx="1"/>
          </p:nvPr>
        </p:nvSpPr>
        <p:spPr/>
        <p:txBody>
          <a:bodyPr>
            <a:normAutofit/>
          </a:bodyPr>
          <a:lstStyle/>
          <a:p>
            <a:pPr>
              <a:buNone/>
            </a:pPr>
            <a:r>
              <a:rPr lang="el-GR" dirty="0"/>
              <a:t>Χαρακτηριστικά ΦΒ πλαισίου:</a:t>
            </a:r>
          </a:p>
          <a:p>
            <a:r>
              <a:rPr lang="en-US" i="1" dirty="0"/>
              <a:t>P</a:t>
            </a:r>
            <a:r>
              <a:rPr lang="en-US" i="1" baseline="-25000" dirty="0"/>
              <a:t>m</a:t>
            </a:r>
            <a:r>
              <a:rPr lang="en-US" dirty="0"/>
              <a:t> = 200 </a:t>
            </a:r>
            <a:r>
              <a:rPr lang="en-US" dirty="0" err="1"/>
              <a:t>W</a:t>
            </a:r>
            <a:r>
              <a:rPr lang="en-US" baseline="-25000" dirty="0" err="1"/>
              <a:t>p</a:t>
            </a:r>
            <a:r>
              <a:rPr lang="el-GR" dirty="0"/>
              <a:t> (μέγιστη ισχύς υπό συνθήκες </a:t>
            </a:r>
            <a:r>
              <a:rPr lang="en-US" dirty="0"/>
              <a:t>STC)</a:t>
            </a:r>
          </a:p>
          <a:p>
            <a:r>
              <a:rPr lang="en-US" i="1" dirty="0" err="1"/>
              <a:t>V</a:t>
            </a:r>
            <a:r>
              <a:rPr lang="en-US" i="1" baseline="-25000" dirty="0" err="1"/>
              <a:t>m</a:t>
            </a:r>
            <a:r>
              <a:rPr lang="en-US" dirty="0"/>
              <a:t> = 28.10 V </a:t>
            </a:r>
            <a:r>
              <a:rPr lang="el-GR" dirty="0"/>
              <a:t>(τάση μέγιστης ισχύος)</a:t>
            </a:r>
            <a:endParaRPr lang="en-US" dirty="0"/>
          </a:p>
          <a:p>
            <a:r>
              <a:rPr lang="en-US" i="1" dirty="0" err="1"/>
              <a:t>I</a:t>
            </a:r>
            <a:r>
              <a:rPr lang="en-US" i="1" baseline="-25000" dirty="0" err="1"/>
              <a:t>m</a:t>
            </a:r>
            <a:r>
              <a:rPr lang="en-US" dirty="0"/>
              <a:t> = 7.20 A</a:t>
            </a:r>
            <a:r>
              <a:rPr lang="el-GR" dirty="0"/>
              <a:t> (ρεύμα μέγιστης ισχύος)</a:t>
            </a:r>
            <a:endParaRPr lang="en-US" dirty="0"/>
          </a:p>
          <a:p>
            <a:r>
              <a:rPr lang="en-US" i="1" dirty="0" err="1"/>
              <a:t>I</a:t>
            </a:r>
            <a:r>
              <a:rPr lang="en-US" i="1" baseline="-25000" dirty="0" err="1"/>
              <a:t>sc</a:t>
            </a:r>
            <a:r>
              <a:rPr lang="en-US" dirty="0"/>
              <a:t> = 7.78 A</a:t>
            </a:r>
            <a:r>
              <a:rPr lang="el-GR" dirty="0"/>
              <a:t> (ρεύμα βραχυκύκλωσης)</a:t>
            </a:r>
            <a:endParaRPr lang="en-US" dirty="0"/>
          </a:p>
          <a:p>
            <a:r>
              <a:rPr lang="en-US" i="1" dirty="0"/>
              <a:t>V</a:t>
            </a:r>
            <a:r>
              <a:rPr lang="en-US" i="1" baseline="-25000" dirty="0"/>
              <a:t>oc</a:t>
            </a:r>
            <a:r>
              <a:rPr lang="en-US" dirty="0"/>
              <a:t> = 36.00 V</a:t>
            </a:r>
            <a:r>
              <a:rPr lang="el-GR" dirty="0"/>
              <a:t> (τάση </a:t>
            </a:r>
            <a:r>
              <a:rPr lang="el-GR" dirty="0" err="1"/>
              <a:t>ανοιχτοκύκλωσης</a:t>
            </a:r>
            <a:r>
              <a:rPr lang="el-GR" dirty="0"/>
              <a:t>)</a:t>
            </a:r>
            <a:endParaRPr lang="en-US" dirty="0"/>
          </a:p>
          <a:p>
            <a:pPr>
              <a:spcBef>
                <a:spcPts val="1800"/>
              </a:spcBef>
              <a:buNone/>
            </a:pPr>
            <a:r>
              <a:rPr lang="el-GR" dirty="0"/>
              <a:t>Χαρακτηριστικά ΦΒ </a:t>
            </a:r>
            <a:r>
              <a:rPr lang="el-GR" dirty="0" err="1"/>
              <a:t>αντιστροφέα</a:t>
            </a:r>
            <a:r>
              <a:rPr lang="el-GR" dirty="0"/>
              <a:t>:</a:t>
            </a:r>
          </a:p>
          <a:p>
            <a:r>
              <a:rPr lang="en-US" i="1" dirty="0"/>
              <a:t>P</a:t>
            </a:r>
            <a:r>
              <a:rPr lang="en-US" i="1" baseline="-25000" dirty="0"/>
              <a:t>DC</a:t>
            </a:r>
            <a:r>
              <a:rPr lang="en-US" dirty="0"/>
              <a:t> = 2.10 kW</a:t>
            </a:r>
          </a:p>
          <a:p>
            <a:r>
              <a:rPr lang="en-US" i="1" dirty="0"/>
              <a:t>P</a:t>
            </a:r>
            <a:r>
              <a:rPr lang="en-US" i="1" baseline="-25000" dirty="0"/>
              <a:t>AC</a:t>
            </a:r>
            <a:r>
              <a:rPr lang="en-US" dirty="0"/>
              <a:t> = 2.00 kW</a:t>
            </a:r>
          </a:p>
          <a:p>
            <a:pPr>
              <a:spcBef>
                <a:spcPts val="1800"/>
              </a:spcBef>
              <a:buNone/>
            </a:pPr>
            <a:r>
              <a:rPr lang="en-US" dirty="0"/>
              <a:t>10 </a:t>
            </a:r>
            <a:r>
              <a:rPr lang="el-GR" dirty="0"/>
              <a:t>ΦΒ πλαίσια συνδεδεμένα σε σειρά</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Παράδειγμα επιλογής καλωδίου (σύνδεση ΦΒ –  </a:t>
            </a:r>
            <a:r>
              <a:rPr lang="el-GR" dirty="0" err="1"/>
              <a:t>αντιστροφέα</a:t>
            </a:r>
            <a:r>
              <a:rPr lang="en-US" dirty="0"/>
              <a:t>)</a:t>
            </a:r>
            <a:endParaRPr lang="el-GR" dirty="0"/>
          </a:p>
        </p:txBody>
      </p:sp>
      <p:sp>
        <p:nvSpPr>
          <p:cNvPr id="3" name="Content Placeholder 2"/>
          <p:cNvSpPr>
            <a:spLocks noGrp="1"/>
          </p:cNvSpPr>
          <p:nvPr>
            <p:ph idx="1"/>
          </p:nvPr>
        </p:nvSpPr>
        <p:spPr>
          <a:xfrm>
            <a:off x="457200" y="1600200"/>
            <a:ext cx="8229600" cy="3701008"/>
          </a:xfrm>
        </p:spPr>
        <p:txBody>
          <a:bodyPr>
            <a:normAutofit/>
          </a:bodyPr>
          <a:lstStyle/>
          <a:p>
            <a:r>
              <a:rPr lang="el-GR" dirty="0"/>
              <a:t>Καλώδια χαλκού </a:t>
            </a:r>
            <a:r>
              <a:rPr lang="en-US" dirty="0"/>
              <a:t>(</a:t>
            </a:r>
            <a:r>
              <a:rPr lang="el-GR" dirty="0"/>
              <a:t>ειδική αγωγιμότητα </a:t>
            </a:r>
            <a:r>
              <a:rPr lang="el-GR" i="1" dirty="0"/>
              <a:t>Κ</a:t>
            </a:r>
            <a:r>
              <a:rPr lang="el-GR" dirty="0"/>
              <a:t>=58 m/Ω∙mm</a:t>
            </a:r>
            <a:r>
              <a:rPr lang="el-GR" baseline="30000" dirty="0"/>
              <a:t>2</a:t>
            </a:r>
            <a:r>
              <a:rPr lang="en-US" dirty="0"/>
              <a:t>)</a:t>
            </a:r>
          </a:p>
          <a:p>
            <a:r>
              <a:rPr lang="el-GR" dirty="0"/>
              <a:t>Μήκος καλωδίου (ΦΒ</a:t>
            </a:r>
            <a:r>
              <a:rPr lang="en-US" dirty="0"/>
              <a:t>-</a:t>
            </a:r>
            <a:r>
              <a:rPr lang="el-GR" dirty="0" err="1"/>
              <a:t>αντιστροφέα</a:t>
            </a:r>
            <a:r>
              <a:rPr lang="el-GR" dirty="0"/>
              <a:t>): </a:t>
            </a:r>
            <a:r>
              <a:rPr lang="el-GR" i="1" dirty="0"/>
              <a:t>ℓ</a:t>
            </a:r>
            <a:r>
              <a:rPr lang="en-US" dirty="0"/>
              <a:t> = </a:t>
            </a:r>
            <a:r>
              <a:rPr lang="el-GR" dirty="0"/>
              <a:t>40</a:t>
            </a:r>
            <a:r>
              <a:rPr lang="en-US" dirty="0"/>
              <a:t>m</a:t>
            </a:r>
            <a:endParaRPr lang="el-GR" dirty="0"/>
          </a:p>
          <a:p>
            <a:r>
              <a:rPr lang="en-US" i="1" dirty="0"/>
              <a:t>I</a:t>
            </a:r>
            <a:r>
              <a:rPr lang="en-US" baseline="-25000" dirty="0"/>
              <a:t>max</a:t>
            </a:r>
            <a:r>
              <a:rPr lang="en-US" dirty="0"/>
              <a:t> = 1.25 </a:t>
            </a:r>
            <a:r>
              <a:rPr lang="el-GR" dirty="0"/>
              <a:t>∙ </a:t>
            </a:r>
            <a:r>
              <a:rPr lang="en-US" i="1" dirty="0" err="1"/>
              <a:t>I</a:t>
            </a:r>
            <a:r>
              <a:rPr lang="en-US" i="1" baseline="-25000" dirty="0" err="1"/>
              <a:t>sc</a:t>
            </a:r>
            <a:r>
              <a:rPr lang="en-US" dirty="0"/>
              <a:t> = 9.725 A</a:t>
            </a:r>
          </a:p>
          <a:p>
            <a:pPr>
              <a:buNone/>
            </a:pPr>
            <a:r>
              <a:rPr lang="en-US" dirty="0"/>
              <a:t>	(</a:t>
            </a:r>
            <a:r>
              <a:rPr lang="el-GR" dirty="0"/>
              <a:t>ο συντελεστής </a:t>
            </a:r>
            <a:r>
              <a:rPr lang="en-US" dirty="0"/>
              <a:t>1.25 </a:t>
            </a:r>
            <a:r>
              <a:rPr lang="el-GR" dirty="0"/>
              <a:t>χρησιμοποιείται ως συντελεστής ασφαλείας για περιπτώσεις ακραίας ακτινοβολίας</a:t>
            </a:r>
            <a:r>
              <a:rPr lang="en-US" dirty="0"/>
              <a:t>)</a:t>
            </a:r>
          </a:p>
          <a:p>
            <a:r>
              <a:rPr lang="el-GR" b="1" dirty="0"/>
              <a:t>Σ</a:t>
            </a:r>
            <a:r>
              <a:rPr lang="en-US" i="1" dirty="0" err="1"/>
              <a:t>V</a:t>
            </a:r>
            <a:r>
              <a:rPr lang="en-US" i="1" baseline="-25000" dirty="0" err="1"/>
              <a:t>m</a:t>
            </a:r>
            <a:r>
              <a:rPr lang="en-US" dirty="0"/>
              <a:t> = </a:t>
            </a:r>
            <a:r>
              <a:rPr lang="el-GR" dirty="0"/>
              <a:t>10 ∙ </a:t>
            </a:r>
            <a:r>
              <a:rPr lang="en-US" dirty="0"/>
              <a:t>28.10 V</a:t>
            </a:r>
            <a:r>
              <a:rPr lang="el-GR" dirty="0"/>
              <a:t> = 281 </a:t>
            </a:r>
            <a:r>
              <a:rPr lang="en-US" dirty="0"/>
              <a:t>V</a:t>
            </a:r>
          </a:p>
          <a:p>
            <a:r>
              <a:rPr lang="el-GR" dirty="0"/>
              <a:t>Μέγιστη επιτρεπόμενη πτώση τάσης Δ</a:t>
            </a:r>
            <a:r>
              <a:rPr lang="en-US" i="1" dirty="0"/>
              <a:t>V</a:t>
            </a:r>
            <a:r>
              <a:rPr lang="en-US" dirty="0"/>
              <a:t>/</a:t>
            </a:r>
            <a:r>
              <a:rPr lang="en-US" i="1" dirty="0"/>
              <a:t>V</a:t>
            </a:r>
            <a:r>
              <a:rPr lang="en-US" dirty="0"/>
              <a:t> = 1%</a:t>
            </a:r>
          </a:p>
          <a:p>
            <a:r>
              <a:rPr lang="el-GR" dirty="0"/>
              <a:t>Εγκατάσταση μονωμένου καλωδίου θερμοκρασίας λειτουργίας έως </a:t>
            </a:r>
            <a:r>
              <a:rPr lang="en-US" dirty="0"/>
              <a:t>90°C</a:t>
            </a:r>
          </a:p>
          <a:p>
            <a:r>
              <a:rPr lang="el-GR" dirty="0"/>
              <a:t>Μέγιστη θερμοκρασία καλωδίου</a:t>
            </a:r>
            <a:r>
              <a:rPr lang="en-US" dirty="0"/>
              <a:t>: 70°C</a:t>
            </a:r>
          </a:p>
          <a:p>
            <a:endParaRPr lang="en-US" dirty="0"/>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επιλογής καλωδίου (σύνδεση ΦΒ –  </a:t>
            </a:r>
            <a:r>
              <a:rPr lang="el-GR" dirty="0" err="1"/>
              <a:t>αντιστροφέα</a:t>
            </a:r>
            <a:r>
              <a:rPr lang="en-US" dirty="0"/>
              <a:t>)</a:t>
            </a:r>
            <a:endParaRPr lang="el-GR" dirty="0"/>
          </a:p>
        </p:txBody>
      </p:sp>
      <p:sp>
        <p:nvSpPr>
          <p:cNvPr id="3" name="Content Placeholder 2"/>
          <p:cNvSpPr>
            <a:spLocks noGrp="1"/>
          </p:cNvSpPr>
          <p:nvPr>
            <p:ph idx="1"/>
          </p:nvPr>
        </p:nvSpPr>
        <p:spPr/>
        <p:txBody>
          <a:bodyPr>
            <a:normAutofit/>
          </a:bodyPr>
          <a:lstStyle/>
          <a:p>
            <a:pPr>
              <a:buNone/>
            </a:pPr>
            <a:r>
              <a:rPr lang="en-US" sz="1600" dirty="0"/>
              <a:t>1. </a:t>
            </a:r>
            <a:r>
              <a:rPr lang="el-GR" sz="1600" dirty="0"/>
              <a:t>Έλεγχος πτώσης τάσης</a:t>
            </a: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endParaRPr lang="en-US" sz="1600" dirty="0"/>
          </a:p>
          <a:p>
            <a:pPr>
              <a:buNone/>
            </a:pPr>
            <a:r>
              <a:rPr lang="en-US" sz="1600" dirty="0"/>
              <a:t>2. </a:t>
            </a:r>
            <a:r>
              <a:rPr lang="el-GR" sz="1600" dirty="0"/>
              <a:t>Έλεγχος μέγιστου ρεύματος</a:t>
            </a:r>
            <a:endParaRPr lang="en-US" sz="1600" dirty="0"/>
          </a:p>
          <a:p>
            <a:r>
              <a:rPr lang="el-GR" dirty="0"/>
              <a:t>Για καλώδιο διατομής </a:t>
            </a:r>
            <a:r>
              <a:rPr lang="en-US" dirty="0"/>
              <a:t>6 </a:t>
            </a:r>
            <a:r>
              <a:rPr lang="el-GR" dirty="0"/>
              <a:t>mm</a:t>
            </a:r>
            <a:r>
              <a:rPr lang="el-GR" baseline="30000" dirty="0"/>
              <a:t>2</a:t>
            </a:r>
            <a:r>
              <a:rPr lang="en-US" dirty="0"/>
              <a:t>, </a:t>
            </a:r>
            <a:r>
              <a:rPr lang="el-GR" dirty="0"/>
              <a:t>το μέγιστο ρεύμα είναι </a:t>
            </a:r>
            <a:r>
              <a:rPr lang="en-US" dirty="0"/>
              <a:t>41 A (</a:t>
            </a:r>
            <a:r>
              <a:rPr lang="el-GR" dirty="0"/>
              <a:t>βλ. Πίνακα </a:t>
            </a:r>
            <a:r>
              <a:rPr lang="en-US" dirty="0"/>
              <a:t>1)</a:t>
            </a:r>
          </a:p>
          <a:p>
            <a:r>
              <a:rPr lang="el-GR" dirty="0"/>
              <a:t>Για μονωμένο καλωδίου θερμοκρασίας λειτουργίας έως </a:t>
            </a:r>
            <a:r>
              <a:rPr lang="en-US" dirty="0"/>
              <a:t>90°C </a:t>
            </a:r>
            <a:r>
              <a:rPr lang="el-GR" dirty="0"/>
              <a:t>και θερμοκρασία καλωδίου </a:t>
            </a:r>
            <a:r>
              <a:rPr lang="en-US" dirty="0"/>
              <a:t>70°C, </a:t>
            </a:r>
            <a:r>
              <a:rPr lang="el-GR" dirty="0"/>
              <a:t>ο θερμοκρασιακός συντελεστής είναι </a:t>
            </a:r>
            <a:r>
              <a:rPr lang="en-US" dirty="0"/>
              <a:t>0.58 (</a:t>
            </a:r>
            <a:r>
              <a:rPr lang="el-GR" dirty="0"/>
              <a:t>βλ. Πίνακα </a:t>
            </a:r>
            <a:r>
              <a:rPr lang="en-US" dirty="0"/>
              <a:t>2)</a:t>
            </a:r>
          </a:p>
          <a:p>
            <a:r>
              <a:rPr lang="el-GR" dirty="0"/>
              <a:t>Το μέγιστο ρεύμα στους </a:t>
            </a:r>
            <a:r>
              <a:rPr lang="en-US" dirty="0"/>
              <a:t>70°C </a:t>
            </a:r>
            <a:r>
              <a:rPr lang="el-GR" dirty="0"/>
              <a:t>είναι</a:t>
            </a:r>
            <a:r>
              <a:rPr lang="en-US" dirty="0"/>
              <a:t>:   </a:t>
            </a:r>
            <a:r>
              <a:rPr lang="el-GR" dirty="0"/>
              <a:t>0.58 ∙ 41 Α = 23.78 Α</a:t>
            </a:r>
            <a:endParaRPr lang="en-US" dirty="0"/>
          </a:p>
          <a:p>
            <a:r>
              <a:rPr lang="en-US" i="1" dirty="0"/>
              <a:t>I</a:t>
            </a:r>
            <a:r>
              <a:rPr lang="en-US" baseline="-25000" dirty="0"/>
              <a:t>max</a:t>
            </a:r>
            <a:r>
              <a:rPr lang="el-GR" dirty="0"/>
              <a:t> = 9.725 </a:t>
            </a:r>
            <a:r>
              <a:rPr lang="en-US" dirty="0"/>
              <a:t>A</a:t>
            </a:r>
            <a:r>
              <a:rPr lang="el-GR" dirty="0"/>
              <a:t> &lt; 23.78 Α,</a:t>
            </a:r>
            <a:r>
              <a:rPr lang="en-US" dirty="0"/>
              <a:t> </a:t>
            </a:r>
            <a:r>
              <a:rPr lang="el-GR" dirty="0"/>
              <a:t>έτσι δεν υπάρχει ζήτημα υπερφόρτισης του καλωδίου</a:t>
            </a:r>
            <a:endParaRPr lang="en-US" dirty="0"/>
          </a:p>
          <a:p>
            <a:endParaRPr lang="en-US" dirty="0"/>
          </a:p>
          <a:p>
            <a:pPr>
              <a:buNone/>
            </a:pPr>
            <a:r>
              <a:rPr lang="el-GR" b="1" dirty="0"/>
              <a:t>Επιλογή διατομής καλωδίου</a:t>
            </a:r>
            <a:r>
              <a:rPr lang="en-US" b="1" dirty="0"/>
              <a:t>: 6 </a:t>
            </a:r>
            <a:r>
              <a:rPr lang="el-GR" b="1" dirty="0"/>
              <a:t>mm</a:t>
            </a:r>
            <a:r>
              <a:rPr lang="el-GR" b="1" baseline="30000" dirty="0"/>
              <a:t>2</a:t>
            </a:r>
            <a:r>
              <a:rPr lang="en-US" b="1" dirty="0"/>
              <a:t> </a:t>
            </a:r>
          </a:p>
          <a:p>
            <a:pPr>
              <a:buNone/>
            </a:pPr>
            <a:endParaRPr lang="en-US" sz="1600" dirty="0"/>
          </a:p>
        </p:txBody>
      </p:sp>
      <p:graphicFrame>
        <p:nvGraphicFramePr>
          <p:cNvPr id="49154" name="Object 2"/>
          <p:cNvGraphicFramePr>
            <a:graphicFrameLocks noChangeAspect="1"/>
          </p:cNvGraphicFramePr>
          <p:nvPr/>
        </p:nvGraphicFramePr>
        <p:xfrm>
          <a:off x="1143006" y="2073969"/>
          <a:ext cx="4758783" cy="1260000"/>
        </p:xfrm>
        <a:graphic>
          <a:graphicData uri="http://schemas.openxmlformats.org/presentationml/2006/ole">
            <mc:AlternateContent xmlns:mc="http://schemas.openxmlformats.org/markup-compatibility/2006">
              <mc:Choice xmlns:v="urn:schemas-microsoft-com:vml" Requires="v">
                <p:oleObj spid="_x0000_s3075" name="Εξίσωση" r:id="rId3" imgW="2895480" imgH="761760" progId="Equation.3">
                  <p:embed/>
                </p:oleObj>
              </mc:Choice>
              <mc:Fallback>
                <p:oleObj name="Εξίσωση" r:id="rId3" imgW="2895480" imgH="761760" progId="Equation.3">
                  <p:embed/>
                  <p:pic>
                    <p:nvPicPr>
                      <p:cNvPr id="4915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6" y="2073969"/>
                        <a:ext cx="4758783" cy="126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19653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Πρότυπο </a:t>
            </a:r>
            <a:r>
              <a:rPr lang="en-US" dirty="0"/>
              <a:t>IEC 62548:2016</a:t>
            </a:r>
            <a:endParaRPr lang="el-GR" dirty="0"/>
          </a:p>
        </p:txBody>
      </p:sp>
      <p:sp>
        <p:nvSpPr>
          <p:cNvPr id="3" name="Content Placeholder 2"/>
          <p:cNvSpPr>
            <a:spLocks noGrp="1"/>
          </p:cNvSpPr>
          <p:nvPr>
            <p:ph idx="1"/>
          </p:nvPr>
        </p:nvSpPr>
        <p:spPr/>
        <p:txBody>
          <a:bodyPr>
            <a:normAutofit/>
          </a:bodyPr>
          <a:lstStyle/>
          <a:p>
            <a:r>
              <a:rPr lang="el-GR" sz="1600" dirty="0"/>
              <a:t>Το πρότυπο </a:t>
            </a:r>
            <a:r>
              <a:rPr lang="en-US" sz="1600" dirty="0"/>
              <a:t>IEC 62548:2016 </a:t>
            </a:r>
            <a:r>
              <a:rPr lang="el-GR" sz="1600" dirty="0"/>
              <a:t>καθορίζει τις απαιτήσεις σχεδιασμού για τις ΦΒ συστοιχίες, συμπεριλαμβάνοντας την </a:t>
            </a:r>
            <a:r>
              <a:rPr lang="en-US" sz="1600" dirty="0"/>
              <a:t>DC</a:t>
            </a:r>
            <a:r>
              <a:rPr lang="el-GR" sz="1600" dirty="0"/>
              <a:t> καλωδίωση</a:t>
            </a:r>
            <a:r>
              <a:rPr lang="en-US" sz="1600" dirty="0"/>
              <a:t> </a:t>
            </a:r>
            <a:r>
              <a:rPr lang="el-GR" sz="1600" dirty="0"/>
              <a:t>της συστοιχίας, τις ηλεκτρικές συσκευές προστασίας, τους διακόπτες και τις διατάξεις γείωσης</a:t>
            </a:r>
            <a:endParaRPr lang="en-US" sz="1600" dirty="0"/>
          </a:p>
          <a:p>
            <a:r>
              <a:rPr lang="el-GR" sz="1600" dirty="0"/>
              <a:t>Το αντικείμενο της συγκεκριμένου προτύπου είναι να αντιμετωπίσει τις απαιτήσεις ασφαλείας του σχεδιασμού που προκύπτουν από τα ιδιαίτερα χαρακτηριστικά των ΦΒ συστημάτων</a:t>
            </a:r>
          </a:p>
          <a:p>
            <a:r>
              <a:rPr lang="el-GR" sz="1600" dirty="0"/>
              <a:t>Το πεδίο εφαρμογής περιλαμβάνει όλα τα τμήματα της ΦΒ συστοιχίας έως (αλλά μη συμπεριλαμβανομένων) των συσκευών αποθήκευσης ενέργειας, του εξοπλισμού μετατροπής ισχύος και των φορτίων</a:t>
            </a:r>
            <a:endParaRPr lang="en-US" sz="1600" dirty="0"/>
          </a:p>
          <a:p>
            <a:r>
              <a:rPr lang="el-GR" sz="1600" dirty="0"/>
              <a:t>Εξαίρεση του παραπάνω είναι ότι διατάξεις που σχετίζονται με τον εξοπλισμό μετατροπής ισχύος καλύπτονται μόνο όταν περιλαμβάνονται θέματα ασφάλειας του DC</a:t>
            </a:r>
          </a:p>
        </p:txBody>
      </p:sp>
    </p:spTree>
    <p:extLst>
      <p:ext uri="{BB962C8B-B14F-4D97-AF65-F5344CB8AC3E}">
        <p14:creationId xmlns:p14="http://schemas.microsoft.com/office/powerpoint/2010/main" val="30319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Συστήματα στήριξης ΦΒ</a:t>
            </a:r>
            <a:r>
              <a:rPr lang="en-US" dirty="0"/>
              <a:t>: </a:t>
            </a:r>
            <a:r>
              <a:rPr lang="el-GR" dirty="0"/>
              <a:t>Κεκλιμένες στέγες – ράγες στήριξης για ΦΒ πλαίσια και </a:t>
            </a:r>
            <a:r>
              <a:rPr lang="el-GR" dirty="0" err="1"/>
              <a:t>αντιστροφείς</a:t>
            </a:r>
            <a:endParaRPr lang="el-GR" dirty="0"/>
          </a:p>
        </p:txBody>
      </p:sp>
      <p:pic>
        <p:nvPicPr>
          <p:cNvPr id="57346" name="Picture 2"/>
          <p:cNvPicPr>
            <a:picLocks noChangeAspect="1" noChangeArrowheads="1"/>
          </p:cNvPicPr>
          <p:nvPr/>
        </p:nvPicPr>
        <p:blipFill>
          <a:blip r:embed="rId2" cstate="print"/>
          <a:srcRect/>
          <a:stretch>
            <a:fillRect/>
          </a:stretch>
        </p:blipFill>
        <p:spPr bwMode="auto">
          <a:xfrm>
            <a:off x="468464" y="1899891"/>
            <a:ext cx="8280000" cy="3977381"/>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Σας ευχαριστούμε για την προσοχή σας</a:t>
            </a:r>
          </a:p>
        </p:txBody>
      </p:sp>
    </p:spTree>
    <p:extLst>
      <p:ext uri="{BB962C8B-B14F-4D97-AF65-F5344CB8AC3E}">
        <p14:creationId xmlns:p14="http://schemas.microsoft.com/office/powerpoint/2010/main" val="12922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Συστήματα στήριξης ΦΒ</a:t>
            </a:r>
            <a:r>
              <a:rPr lang="en-US" dirty="0"/>
              <a:t>: </a:t>
            </a:r>
            <a:r>
              <a:rPr lang="el-GR" dirty="0"/>
              <a:t>Κεκλιμένες στέγες – κάθετες ράγες στήριξης για ΦΒ πλαίσια τοποθετημένα σε οριζόντιο προσανατολισμό</a:t>
            </a:r>
          </a:p>
        </p:txBody>
      </p:sp>
      <p:pic>
        <p:nvPicPr>
          <p:cNvPr id="58370" name="Picture 2"/>
          <p:cNvPicPr>
            <a:picLocks noChangeAspect="1" noChangeArrowheads="1"/>
          </p:cNvPicPr>
          <p:nvPr/>
        </p:nvPicPr>
        <p:blipFill>
          <a:blip r:embed="rId2" cstate="print"/>
          <a:srcRect/>
          <a:stretch>
            <a:fillRect/>
          </a:stretch>
        </p:blipFill>
        <p:spPr bwMode="auto">
          <a:xfrm>
            <a:off x="1904578" y="1700808"/>
            <a:ext cx="5619750" cy="4191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Συστήματα στήριξης ΦΒ</a:t>
            </a:r>
            <a:r>
              <a:rPr lang="en-US" dirty="0"/>
              <a:t>: </a:t>
            </a:r>
            <a:r>
              <a:rPr lang="el-GR" dirty="0"/>
              <a:t>Κεκλιμένες μεταλλικές στέγες</a:t>
            </a:r>
          </a:p>
        </p:txBody>
      </p:sp>
      <p:pic>
        <p:nvPicPr>
          <p:cNvPr id="56322" name="Picture 2"/>
          <p:cNvPicPr>
            <a:picLocks noChangeAspect="1" noChangeArrowheads="1"/>
          </p:cNvPicPr>
          <p:nvPr/>
        </p:nvPicPr>
        <p:blipFill>
          <a:blip r:embed="rId2" cstate="print"/>
          <a:srcRect/>
          <a:stretch>
            <a:fillRect/>
          </a:stretch>
        </p:blipFill>
        <p:spPr bwMode="auto">
          <a:xfrm>
            <a:off x="6660232" y="1628800"/>
            <a:ext cx="2056380" cy="3960000"/>
          </a:xfrm>
          <a:prstGeom prst="rect">
            <a:avLst/>
          </a:prstGeom>
          <a:noFill/>
          <a:ln w="9525">
            <a:noFill/>
            <a:miter lim="800000"/>
            <a:headEnd/>
            <a:tailEnd/>
          </a:ln>
        </p:spPr>
      </p:pic>
      <p:pic>
        <p:nvPicPr>
          <p:cNvPr id="56323" name="Picture 3"/>
          <p:cNvPicPr>
            <a:picLocks noChangeAspect="1" noChangeArrowheads="1"/>
          </p:cNvPicPr>
          <p:nvPr/>
        </p:nvPicPr>
        <p:blipFill>
          <a:blip r:embed="rId3" cstate="print"/>
          <a:srcRect/>
          <a:stretch>
            <a:fillRect/>
          </a:stretch>
        </p:blipFill>
        <p:spPr bwMode="auto">
          <a:xfrm>
            <a:off x="3851920" y="1628800"/>
            <a:ext cx="2067353" cy="1980000"/>
          </a:xfrm>
          <a:prstGeom prst="rect">
            <a:avLst/>
          </a:prstGeom>
          <a:noFill/>
          <a:ln w="9525">
            <a:noFill/>
            <a:miter lim="800000"/>
            <a:headEnd/>
            <a:tailEnd/>
          </a:ln>
        </p:spPr>
      </p:pic>
      <p:pic>
        <p:nvPicPr>
          <p:cNvPr id="56324" name="Picture 4"/>
          <p:cNvPicPr>
            <a:picLocks noChangeAspect="1" noChangeArrowheads="1"/>
          </p:cNvPicPr>
          <p:nvPr/>
        </p:nvPicPr>
        <p:blipFill>
          <a:blip r:embed="rId4" cstate="print"/>
          <a:srcRect/>
          <a:stretch>
            <a:fillRect/>
          </a:stretch>
        </p:blipFill>
        <p:spPr bwMode="auto">
          <a:xfrm>
            <a:off x="3923928" y="3717032"/>
            <a:ext cx="1990820" cy="1980000"/>
          </a:xfrm>
          <a:prstGeom prst="rect">
            <a:avLst/>
          </a:prstGeom>
          <a:noFill/>
          <a:ln w="9525">
            <a:noFill/>
            <a:miter lim="800000"/>
            <a:headEnd/>
            <a:tailEnd/>
          </a:ln>
        </p:spPr>
      </p:pic>
      <p:pic>
        <p:nvPicPr>
          <p:cNvPr id="56325" name="Picture 5"/>
          <p:cNvPicPr>
            <a:picLocks noChangeAspect="1" noChangeArrowheads="1"/>
          </p:cNvPicPr>
          <p:nvPr/>
        </p:nvPicPr>
        <p:blipFill>
          <a:blip r:embed="rId5" cstate="print"/>
          <a:srcRect/>
          <a:stretch>
            <a:fillRect/>
          </a:stretch>
        </p:blipFill>
        <p:spPr bwMode="auto">
          <a:xfrm>
            <a:off x="395536" y="1556792"/>
            <a:ext cx="2745243" cy="1980000"/>
          </a:xfrm>
          <a:prstGeom prst="rect">
            <a:avLst/>
          </a:prstGeom>
          <a:noFill/>
          <a:ln w="9525">
            <a:noFill/>
            <a:miter lim="800000"/>
            <a:headEnd/>
            <a:tailEnd/>
          </a:ln>
        </p:spPr>
      </p:pic>
      <p:pic>
        <p:nvPicPr>
          <p:cNvPr id="56326" name="Picture 6"/>
          <p:cNvPicPr>
            <a:picLocks noChangeAspect="1" noChangeArrowheads="1"/>
          </p:cNvPicPr>
          <p:nvPr/>
        </p:nvPicPr>
        <p:blipFill>
          <a:blip r:embed="rId6" cstate="print"/>
          <a:srcRect/>
          <a:stretch>
            <a:fillRect/>
          </a:stretch>
        </p:blipFill>
        <p:spPr bwMode="auto">
          <a:xfrm>
            <a:off x="467544" y="3717032"/>
            <a:ext cx="2621520" cy="198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Συστήματα στήριξης ΦΒ</a:t>
            </a:r>
            <a:r>
              <a:rPr lang="en-US" dirty="0"/>
              <a:t>: </a:t>
            </a:r>
            <a:r>
              <a:rPr lang="el-GR" dirty="0"/>
              <a:t>Στήριξη με έρμα </a:t>
            </a:r>
            <a:r>
              <a:rPr lang="en-US" dirty="0"/>
              <a:t>(</a:t>
            </a:r>
            <a:r>
              <a:rPr lang="el-GR" dirty="0"/>
              <a:t>μεγάλης κλίμακας εμπορικά έργα οριζόντιας οροφής</a:t>
            </a:r>
            <a:r>
              <a:rPr lang="en-US" dirty="0"/>
              <a:t>)</a:t>
            </a:r>
            <a:endParaRPr lang="el-GR" dirty="0"/>
          </a:p>
        </p:txBody>
      </p:sp>
      <p:pic>
        <p:nvPicPr>
          <p:cNvPr id="46082" name="Picture 2"/>
          <p:cNvPicPr>
            <a:picLocks noChangeAspect="1" noChangeArrowheads="1"/>
          </p:cNvPicPr>
          <p:nvPr/>
        </p:nvPicPr>
        <p:blipFill>
          <a:blip r:embed="rId2" cstate="print"/>
          <a:srcRect/>
          <a:stretch>
            <a:fillRect/>
          </a:stretch>
        </p:blipFill>
        <p:spPr bwMode="auto">
          <a:xfrm>
            <a:off x="459008" y="1484784"/>
            <a:ext cx="4185000" cy="2340000"/>
          </a:xfrm>
          <a:prstGeom prst="rect">
            <a:avLst/>
          </a:prstGeom>
          <a:noFill/>
          <a:ln w="9525">
            <a:noFill/>
            <a:miter lim="800000"/>
            <a:headEnd/>
            <a:tailEnd/>
          </a:ln>
        </p:spPr>
      </p:pic>
      <p:pic>
        <p:nvPicPr>
          <p:cNvPr id="46083" name="Picture 3"/>
          <p:cNvPicPr>
            <a:picLocks noChangeAspect="1" noChangeArrowheads="1"/>
          </p:cNvPicPr>
          <p:nvPr/>
        </p:nvPicPr>
        <p:blipFill>
          <a:blip r:embed="rId3" cstate="print"/>
          <a:srcRect/>
          <a:stretch>
            <a:fillRect/>
          </a:stretch>
        </p:blipFill>
        <p:spPr bwMode="auto">
          <a:xfrm>
            <a:off x="5148461" y="1449040"/>
            <a:ext cx="3600003" cy="2340000"/>
          </a:xfrm>
          <a:prstGeom prst="rect">
            <a:avLst/>
          </a:prstGeom>
          <a:noFill/>
          <a:ln w="9525">
            <a:noFill/>
            <a:miter lim="800000"/>
            <a:headEnd/>
            <a:tailEnd/>
          </a:ln>
        </p:spPr>
      </p:pic>
      <p:pic>
        <p:nvPicPr>
          <p:cNvPr id="46084" name="Picture 4"/>
          <p:cNvPicPr>
            <a:picLocks noChangeAspect="1" noChangeArrowheads="1"/>
          </p:cNvPicPr>
          <p:nvPr/>
        </p:nvPicPr>
        <p:blipFill>
          <a:blip r:embed="rId4" cstate="print"/>
          <a:srcRect/>
          <a:stretch>
            <a:fillRect/>
          </a:stretch>
        </p:blipFill>
        <p:spPr bwMode="auto">
          <a:xfrm>
            <a:off x="2123728" y="3897312"/>
            <a:ext cx="5175000" cy="234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Συστήματα στήριξης ΦΒ</a:t>
            </a:r>
            <a:r>
              <a:rPr lang="en-US" dirty="0"/>
              <a:t>: </a:t>
            </a:r>
            <a:r>
              <a:rPr lang="el-GR" dirty="0"/>
              <a:t>Συστοιχίες τοποθετημένες σε πυλώνα </a:t>
            </a:r>
            <a:r>
              <a:rPr lang="en-US" dirty="0"/>
              <a:t>(</a:t>
            </a:r>
            <a:r>
              <a:rPr lang="el-GR" dirty="0"/>
              <a:t>σταθερές, ρυθμιζόμενες ή με σύστημα </a:t>
            </a:r>
            <a:r>
              <a:rPr lang="el-GR" dirty="0" err="1"/>
              <a:t>ιχνηλάτησης</a:t>
            </a:r>
            <a:r>
              <a:rPr lang="en-US" dirty="0"/>
              <a:t>)</a:t>
            </a:r>
            <a:endParaRPr lang="el-GR" dirty="0"/>
          </a:p>
        </p:txBody>
      </p:sp>
      <p:pic>
        <p:nvPicPr>
          <p:cNvPr id="47106" name="Picture 2"/>
          <p:cNvPicPr>
            <a:picLocks noChangeAspect="1" noChangeArrowheads="1"/>
          </p:cNvPicPr>
          <p:nvPr/>
        </p:nvPicPr>
        <p:blipFill>
          <a:blip r:embed="rId2" cstate="print"/>
          <a:srcRect/>
          <a:stretch>
            <a:fillRect/>
          </a:stretch>
        </p:blipFill>
        <p:spPr bwMode="auto">
          <a:xfrm>
            <a:off x="395536" y="1917232"/>
            <a:ext cx="4089941" cy="36000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4572000" y="1916832"/>
            <a:ext cx="4457680" cy="3600000"/>
          </a:xfrm>
          <a:prstGeom prst="rect">
            <a:avLst/>
          </a:prstGeom>
          <a:noFill/>
          <a:ln w="9525">
            <a:noFill/>
            <a:miter lim="800000"/>
            <a:headEnd/>
            <a:tailEnd/>
          </a:ln>
        </p:spPr>
      </p:pic>
    </p:spTree>
    <p:extLst>
      <p:ext uri="{BB962C8B-B14F-4D97-AF65-F5344CB8AC3E}">
        <p14:creationId xmlns:p14="http://schemas.microsoft.com/office/powerpoint/2010/main" val="303196530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2533</TotalTime>
  <Words>1440</Words>
  <Application>Microsoft Office PowerPoint</Application>
  <PresentationFormat>Προβολή στην οθόνη (4:3)</PresentationFormat>
  <Paragraphs>172</Paragraphs>
  <Slides>50</Slides>
  <Notes>1</Notes>
  <HiddenSlides>0</HiddenSlides>
  <MMClips>0</MMClips>
  <ScaleCrop>false</ScaleCrop>
  <HeadingPairs>
    <vt:vector size="8" baseType="variant">
      <vt:variant>
        <vt:lpstr>Γραμματοσειρές που χρησιμοποιούνται</vt:lpstr>
      </vt:variant>
      <vt:variant>
        <vt:i4>2</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50</vt:i4>
      </vt:variant>
    </vt:vector>
  </HeadingPairs>
  <TitlesOfParts>
    <vt:vector size="55" baseType="lpstr">
      <vt:lpstr>Arial</vt:lpstr>
      <vt:lpstr>Calibri</vt:lpstr>
      <vt:lpstr>2_Office Theme</vt:lpstr>
      <vt:lpstr>Εξίσωση</vt:lpstr>
      <vt:lpstr>Equation</vt:lpstr>
      <vt:lpstr>ΕΝΟΤΗΤΑ 3: ΕΓΚΑΤΑΣΤΑΣΗ ΚΑΙ ΣΥΝΤΗΡΗΣΗ ΦΒ ΣΥΣΤΗΜΑΤΩΝ</vt:lpstr>
      <vt:lpstr>Ενότητα 3.1: Εγκατάσταση ΦΒ συστημάτων</vt:lpstr>
      <vt:lpstr>Συστήματα στήριξης ΦΒ: κεκλιμένες στέγες</vt:lpstr>
      <vt:lpstr>Συστήματα στήριξης ΦΒ: Κεκλιμένες στέγες - αντικατάσταση κεραμιδιών</vt:lpstr>
      <vt:lpstr>Συστήματα στήριξης ΦΒ: Κεκλιμένες στέγες – ράγες στήριξης για ΦΒ πλαίσια και αντιστροφείς</vt:lpstr>
      <vt:lpstr>Συστήματα στήριξης ΦΒ: Κεκλιμένες στέγες – κάθετες ράγες στήριξης για ΦΒ πλαίσια τοποθετημένα σε οριζόντιο προσανατολισμό</vt:lpstr>
      <vt:lpstr>Συστήματα στήριξης ΦΒ: Κεκλιμένες μεταλλικές στέγες</vt:lpstr>
      <vt:lpstr>Συστήματα στήριξης ΦΒ: Στήριξη με έρμα (μεγάλης κλίμακας εμπορικά έργα οριζόντιας οροφής)</vt:lpstr>
      <vt:lpstr>Συστήματα στήριξης ΦΒ: Συστοιχίες τοποθετημένες σε πυλώνα (σταθερές, ρυθμιζόμενες ή με σύστημα ιχνηλάτησης)</vt:lpstr>
      <vt:lpstr>Συστήματα στήριξης ΦΒ: Συστοιχίες με σύστημα ιχνηλάτησης</vt:lpstr>
      <vt:lpstr>Ελάχιστη απόσταση μεταξύ σειρών ΦΒ πλαισίων για αποφυγή σκίασης</vt:lpstr>
      <vt:lpstr>Δίοδοι φραγμού (blocking) και παράκαμψης (bypass) σε μια ΦΒ συστοιχία</vt:lpstr>
      <vt:lpstr>Καλωδίωση ΦΒ συστήματος</vt:lpstr>
      <vt:lpstr>Αρσενικός/θηλυκός συνδετήρας καλωδίων ΦΒ</vt:lpstr>
      <vt:lpstr>Κουτί σύνδεσης ΦΒ</vt:lpstr>
      <vt:lpstr>Διαχωριστής καλωδίου ΦΒ</vt:lpstr>
      <vt:lpstr>Πρέσα ακροδεκτών για ΦΒ καλώδια</vt:lpstr>
      <vt:lpstr>Έλεγχος σφάλματος γείωσης ΦΒ</vt:lpstr>
      <vt:lpstr>Ενσωμάτωση ΦΒ συστημάτων σε κτίρια</vt:lpstr>
      <vt:lpstr>Σύνδεση μπαταριών</vt:lpstr>
      <vt:lpstr>Μονοφασικό ΦΒ σύστημα (&lt; 5kWp)</vt:lpstr>
      <vt:lpstr>Τριφασικό ΦΒ σύστημα (&gt; 5kWp)</vt:lpstr>
      <vt:lpstr>Δομικό διάγραμμα ΦΒ εγκατάστασης μέσης τάσης</vt:lpstr>
      <vt:lpstr>Βήματα κατασκευής ΦΒ εγκατάστασης μεγάλης κλίμακας</vt:lpstr>
      <vt:lpstr>Έλεγχοι σύνδεσης ΦΒ και αντιστροφέα</vt:lpstr>
      <vt:lpstr>Χαμηλότερη τάση MPP ΦΒ σε σχέση με την ελάχιστη τάση εισόδου του αντιστροφέα</vt:lpstr>
      <vt:lpstr>Υψηλότερο ρεύμα ΦΒ σε σχέση με το μέγιστο ρεύμα αντιστροφέα</vt:lpstr>
      <vt:lpstr>Υψηλότερη τάση ανοιχτοκύκλωσης ΦΒ σε σχέση με την μέγιστη επιτρεπτή τάση εισόδου του αντιστροφέα (*)</vt:lpstr>
      <vt:lpstr>Κατάλληλη τοποθέτηση ΦΒ αντιστροφέων</vt:lpstr>
      <vt:lpstr>Σύνδεση φορτίου AC σε έναν ΦΒ αντιστροφέα</vt:lpstr>
      <vt:lpstr>Σύγκριση μέγιστης απόδοσης ΦΒ αντιστροφέα και Ευρωπαϊκής σταθμισμένης απόδοσης</vt:lpstr>
      <vt:lpstr>Αντιστροφείς πολλαπλών στοιχειοσειρών (multi-string inverters)</vt:lpstr>
      <vt:lpstr>Σύγκριση ηλεκτρικού ρεύματος DC και AC</vt:lpstr>
      <vt:lpstr>Ηλεκτρονικός αποζεύκτης DC (ESS)</vt:lpstr>
      <vt:lpstr>Ηλεκτρονικός αποζεύκτης DC (ESS) σε έναν αντιστροφέα στοιχειοσειράς</vt:lpstr>
      <vt:lpstr>Εξισορροπητής ισχύος</vt:lpstr>
      <vt:lpstr>Εξοπλισμός ασφαλείας ΦΒ συστήματος</vt:lpstr>
      <vt:lpstr>Εξοπλισμός ασφαλείας ΦΒ συστήματος</vt:lpstr>
      <vt:lpstr>Μελέτη σκοπιμότητας και κανόνες εγκατάστασης ΦΒ συστήματος</vt:lpstr>
      <vt:lpstr>Επιλογή της κατάλληλης διατομής ΦΒ καλωδίωσης</vt:lpstr>
      <vt:lpstr>Χαρακτηριστικά ΦΒ καλωδίων (DC)</vt:lpstr>
      <vt:lpstr>Υπολογισμός της πτώσης τάσης (DC)</vt:lpstr>
      <vt:lpstr>Επίδραση της θερμοκρασίας</vt:lpstr>
      <vt:lpstr>Χαρακτηριστικά καλωδίων (Πίνακας 1)</vt:lpstr>
      <vt:lpstr>Συντελεστής θερμοκρασιακής διόρθωσης για ΦΒ καλώδια (Πίνακας 2)</vt:lpstr>
      <vt:lpstr>Παράδειγμα επιλογής καλωδίου (σύνδεση ΦΒ –  αντιστροφέα)</vt:lpstr>
      <vt:lpstr>Παράδειγμα επιλογής καλωδίου (σύνδεση ΦΒ –  αντιστροφέα)</vt:lpstr>
      <vt:lpstr>Παράδειγμα επιλογής καλωδίου (σύνδεση ΦΒ –  αντιστροφέα)</vt:lpstr>
      <vt:lpstr>Πρότυπο IEC 62548:2016</vt:lpstr>
      <vt:lpstr>Σας ευχαριστούμε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297</cp:revision>
  <dcterms:created xsi:type="dcterms:W3CDTF">2017-12-11T10:59:29Z</dcterms:created>
  <dcterms:modified xsi:type="dcterms:W3CDTF">2019-10-15T13:49:14Z</dcterms:modified>
</cp:coreProperties>
</file>