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61" r:id="rId2"/>
    <p:sldId id="320" r:id="rId3"/>
    <p:sldId id="301" r:id="rId4"/>
    <p:sldId id="317" r:id="rId5"/>
    <p:sldId id="313" r:id="rId6"/>
    <p:sldId id="314" r:id="rId7"/>
    <p:sldId id="302" r:id="rId8"/>
    <p:sldId id="315" r:id="rId9"/>
    <p:sldId id="303" r:id="rId10"/>
    <p:sldId id="305" r:id="rId11"/>
    <p:sldId id="306" r:id="rId12"/>
    <p:sldId id="307" r:id="rId13"/>
    <p:sldId id="308" r:id="rId14"/>
    <p:sldId id="309" r:id="rId15"/>
    <p:sldId id="271" r:id="rId16"/>
    <p:sldId id="272" r:id="rId17"/>
    <p:sldId id="318" r:id="rId18"/>
    <p:sldId id="273" r:id="rId19"/>
    <p:sldId id="274" r:id="rId20"/>
    <p:sldId id="275" r:id="rId21"/>
    <p:sldId id="276" r:id="rId22"/>
    <p:sldId id="277" r:id="rId23"/>
    <p:sldId id="310" r:id="rId24"/>
    <p:sldId id="311" r:id="rId25"/>
    <p:sldId id="278" r:id="rId26"/>
    <p:sldId id="316" r:id="rId27"/>
    <p:sldId id="319" r:id="rId28"/>
    <p:sldId id="296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565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5/8/2019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επεξεργασία των στυλ του υποδείγματος</a:t>
            </a:r>
          </a:p>
          <a:p>
            <a:pPr lvl="1"/>
            <a:r>
              <a:rPr lang="el-GR"/>
              <a:t>επιπέδου DIFUNDE LA PALABRA-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DIFUNDE LA PALABRA-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843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8436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Directrices para el capacitador</a:t>
            </a:r>
          </a:p>
          <a:p>
            <a:endParaRPr lang="el-GR" dirty="0"/>
          </a:p>
          <a:p>
            <a:r>
              <a:rPr lang="en-US" dirty="0"/>
              <a:t>Este archivo.</a:t>
            </a:r>
            <a:r>
              <a:rPr lang="en-US" dirty="0" err="1"/>
              <a:t>ppt</a:t>
            </a:r>
            <a:r>
              <a:rPr lang="en-US" dirty="0"/>
              <a:t> es una plantilla para ser utilizada por los proveedores de EFP para que preparen el material de formación. </a:t>
            </a:r>
          </a:p>
          <a:p>
            <a:endParaRPr lang="el-GR" dirty="0"/>
          </a:p>
          <a:p>
            <a:r>
              <a:rPr lang="en-US" dirty="0"/>
              <a:t>Sugerimos de </a:t>
            </a:r>
            <a:r>
              <a:rPr lang="en-US" b="1" dirty="0"/>
              <a:t>30 a 40 diapositivas </a:t>
            </a:r>
            <a:r>
              <a:rPr lang="en-US" b="1" dirty="0" err="1"/>
              <a:t>ppt</a:t>
            </a:r>
            <a:r>
              <a:rPr lang="en-US" dirty="0"/>
              <a:t> durante una (1) hora del programa de entrenamiento.</a:t>
            </a:r>
            <a:endParaRPr lang="el-GR" dirty="0"/>
          </a:p>
          <a:p>
            <a:endParaRPr lang="en-US" dirty="0"/>
          </a:p>
          <a:p>
            <a:r>
              <a:rPr lang="en-US" dirty="0"/>
              <a:t>Hay 3 </a:t>
            </a:r>
            <a:r>
              <a:rPr lang="en-US" u="sng" dirty="0"/>
              <a:t>diapositivas predefinidas </a:t>
            </a:r>
            <a:r>
              <a:rPr lang="en-US" dirty="0"/>
              <a:t>a rellenar por usted, tituladas "</a:t>
            </a:r>
            <a:r>
              <a:rPr lang="en-US" b="1" dirty="0"/>
              <a:t>Objetivos del módulo</a:t>
            </a:r>
            <a:r>
              <a:rPr lang="en-US" dirty="0"/>
              <a:t>", "</a:t>
            </a:r>
            <a:r>
              <a:rPr lang="en-US" b="1" dirty="0"/>
              <a:t>Conclusión</a:t>
            </a:r>
            <a:r>
              <a:rPr lang="en-US" dirty="0"/>
              <a:t>", "</a:t>
            </a:r>
            <a:r>
              <a:rPr lang="en-US" b="1" dirty="0"/>
              <a:t>Fin del módulo</a:t>
            </a:r>
            <a:r>
              <a:rPr lang="en-US" dirty="0"/>
              <a:t>".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El material debe ser enviado en formato editable.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Fuente sugerida: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Tamaño de letra requerido: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Espaciado de línea sugerido: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archivo</a:t>
            </a:r>
            <a:r>
              <a:rPr lang="en-US" dirty="0" err="1"/>
              <a:t> ppt/pptx</a:t>
            </a:r>
            <a:r>
              <a:rPr lang="en-US" dirty="0"/>
              <a:t> debe tener una estructura clara, unidades definidas y títulos de diapositivas únicos.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contenido de la diapositiva</a:t>
            </a:r>
            <a:r>
              <a:rPr lang="en-US" dirty="0" err="1"/>
              <a:t> ppt/pptx</a:t>
            </a:r>
            <a:r>
              <a:rPr lang="en-US" dirty="0"/>
              <a:t> no debe exceder los márgenes predefinidos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imágenes, diagramas, etc. deben ir acompañados de una descripción.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dirty="0" err="1"/>
              <a:t> ppt/pptx</a:t>
            </a:r>
            <a:r>
              <a:rPr lang="en-US" dirty="0"/>
              <a:t>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preguntas que se utilizarán para la autoevaluación y las pruebas de evaluación final deben seguir un formato predefinido que se enviará desde SQLearn en un archivo .</a:t>
            </a:r>
            <a:r>
              <a:rPr lang="en-US" dirty="0" err="1"/>
              <a:t> xls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813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Directrices para el capacitador</a:t>
            </a:r>
          </a:p>
          <a:p>
            <a:endParaRPr lang="el-GR" dirty="0"/>
          </a:p>
          <a:p>
            <a:r>
              <a:rPr lang="en-US" dirty="0"/>
              <a:t>Este archivo.</a:t>
            </a:r>
            <a:r>
              <a:rPr lang="en-US" dirty="0" err="1"/>
              <a:t>ppt</a:t>
            </a:r>
            <a:r>
              <a:rPr lang="en-US" dirty="0"/>
              <a:t> es una plantilla para ser utilizada por los proveedores de EFP para que preparen el material de formación. </a:t>
            </a:r>
          </a:p>
          <a:p>
            <a:endParaRPr lang="el-GR" dirty="0"/>
          </a:p>
          <a:p>
            <a:r>
              <a:rPr lang="en-US" dirty="0"/>
              <a:t>Sugerimos de </a:t>
            </a:r>
            <a:r>
              <a:rPr lang="en-US" b="1" dirty="0"/>
              <a:t>30 a 40 diapositivas </a:t>
            </a:r>
            <a:r>
              <a:rPr lang="en-US" b="1" dirty="0" err="1"/>
              <a:t>ppt</a:t>
            </a:r>
            <a:r>
              <a:rPr lang="en-US" dirty="0"/>
              <a:t> durante una (1) hora del programa de entrenamiento.</a:t>
            </a:r>
            <a:endParaRPr lang="el-GR" dirty="0"/>
          </a:p>
          <a:p>
            <a:endParaRPr lang="en-US" dirty="0"/>
          </a:p>
          <a:p>
            <a:r>
              <a:rPr lang="en-US" dirty="0"/>
              <a:t>Hay 3 </a:t>
            </a:r>
            <a:r>
              <a:rPr lang="en-US" u="sng" dirty="0"/>
              <a:t>diapositivas predefinidas </a:t>
            </a:r>
            <a:r>
              <a:rPr lang="en-US" dirty="0"/>
              <a:t>a rellenar por usted, tituladas "</a:t>
            </a:r>
            <a:r>
              <a:rPr lang="en-US" b="1" dirty="0"/>
              <a:t>Objetivos del módulo</a:t>
            </a:r>
            <a:r>
              <a:rPr lang="en-US" dirty="0"/>
              <a:t>", "</a:t>
            </a:r>
            <a:r>
              <a:rPr lang="en-US" b="1" dirty="0"/>
              <a:t>Conclusión</a:t>
            </a:r>
            <a:r>
              <a:rPr lang="en-US" dirty="0"/>
              <a:t>", "</a:t>
            </a:r>
            <a:r>
              <a:rPr lang="en-US" b="1" dirty="0"/>
              <a:t>Fin del módulo</a:t>
            </a:r>
            <a:r>
              <a:rPr lang="en-US" dirty="0"/>
              <a:t>".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El material debe ser enviado en formato editable.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Fuente sugerida: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Tamaño de letra requerido: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Espaciado de línea sugerido: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archivo</a:t>
            </a:r>
            <a:r>
              <a:rPr lang="en-US" dirty="0" err="1"/>
              <a:t> ppt/pptx</a:t>
            </a:r>
            <a:r>
              <a:rPr lang="en-US" dirty="0"/>
              <a:t> debe tener una estructura clara, unidades definidas y títulos de diapositivas únicos.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contenido de la diapositiva</a:t>
            </a:r>
            <a:r>
              <a:rPr lang="en-US" dirty="0" err="1"/>
              <a:t> ppt/pptx</a:t>
            </a:r>
            <a:r>
              <a:rPr lang="en-US" dirty="0"/>
              <a:t> no debe exceder los márgenes predefinidos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imágenes, diagramas, etc. deben ir acompañados de una descripción.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dirty="0" err="1"/>
              <a:t> ppt/pptx</a:t>
            </a:r>
            <a:r>
              <a:rPr lang="en-US" dirty="0"/>
              <a:t>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preguntas que se utilizarán para la autoevaluación y las pruebas de evaluación final deben seguir un formato predefinido que se enviará desde SQLearn en un archivo .</a:t>
            </a:r>
            <a:r>
              <a:rPr lang="en-US" dirty="0" err="1"/>
              <a:t> xls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93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del Patrón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5/8/2019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en-US" dirty="0"/>
              <a:t>MÓDULO 3: INSTALACIÓN Y MANTENIMIENTO DE SISTEMAS FOTOVOLTAICOS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TEI </a:t>
            </a:r>
            <a:r>
              <a:rPr lang="en-US" dirty="0" smtClean="0"/>
              <a:t>of </a:t>
            </a:r>
            <a:r>
              <a:rPr lang="en-US" dirty="0"/>
              <a:t>CRETE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Inspección de sistemas fotovoltaicos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xmlns="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Sombreado por el crecimiento de los árboles</a:t>
            </a:r>
            <a:endParaRPr lang="el-GR" dirty="0"/>
          </a:p>
        </p:txBody>
      </p:sp>
      <p:pic>
        <p:nvPicPr>
          <p:cNvPr id="30722" name="Picture 2" descr="ÎÏÎ¿ÏÎ­Î»ÎµÏÎ¼Î± ÎµÎ¹ÎºÏÎ½Î±Ï Î³Î¹Î± solar module Shading from tree grow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565" y="1700808"/>
            <a:ext cx="6459811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Anomalías eléctricas en los módulos FV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Las anomalías eléctricas en los módulos FV pueden ser causadas por:</a:t>
            </a:r>
          </a:p>
          <a:p>
            <a:pPr lvl="1"/>
            <a:r>
              <a:rPr lang="en-US" sz="1600" dirty="0"/>
              <a:t>Errores de instalación que pueden evitarse mediante el uso de conectores FV especiales de alta calidad</a:t>
            </a:r>
          </a:p>
          <a:p>
            <a:pPr lvl="1"/>
            <a:r>
              <a:rPr lang="en-US" sz="1600" dirty="0"/>
              <a:t>Anomalías en los módulos fotovoltaicos inducidas por el fabricante</a:t>
            </a:r>
          </a:p>
          <a:p>
            <a:pPr lvl="1"/>
            <a:r>
              <a:rPr lang="en-US" sz="1600" dirty="0"/>
              <a:t>Anomalías en las cajas de derivación</a:t>
            </a:r>
          </a:p>
          <a:p>
            <a:r>
              <a:rPr lang="en-US" sz="1600" dirty="0"/>
              <a:t>Estas anomalías pueden causar un aumento significativo de la temperatura</a:t>
            </a:r>
          </a:p>
          <a:p>
            <a:r>
              <a:rPr lang="en-US" sz="1600" dirty="0"/>
              <a:t>Las cámaras infrarrojas de imagen térmica pueden ser muy útiles en estos casos.</a:t>
            </a:r>
          </a:p>
        </p:txBody>
      </p:sp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Errores de instalación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/>
              <a:t>		        Tornillo de terminal flojo Cable de conexión             parcialmente seccionado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920000" cy="322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Anomalías en los módulos fotovoltaicos inducidas por el fabricante</a:t>
            </a:r>
            <a:endParaRPr lang="el-G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22474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147" y="2276872"/>
            <a:ext cx="408533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Anomalías en las cajas de derivación</a:t>
            </a:r>
            <a:endParaRPr lang="el-G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63" y="1701288"/>
            <a:ext cx="782788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Degradación de módulos FV</a:t>
            </a:r>
            <a:endParaRPr lang="el-GR" dirty="0"/>
          </a:p>
        </p:txBody>
      </p:sp>
      <p:pic>
        <p:nvPicPr>
          <p:cNvPr id="28674" name="Picture 2" descr="P11505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328" y="1700808"/>
            <a:ext cx="576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Deslaminación</a:t>
            </a:r>
            <a:r>
              <a:rPr lang="en-US" dirty="0"/>
              <a:t> (delantera y trasera)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14488"/>
            <a:ext cx="4328820" cy="31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Daños por granizo</a:t>
            </a:r>
            <a:endParaRPr lang="el-GR" dirty="0"/>
          </a:p>
        </p:txBody>
      </p:sp>
      <p:pic>
        <p:nvPicPr>
          <p:cNvPr id="27650" name="Picture 2" descr="[image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775399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Cobertura de nieve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Los generadores solares con pendientes relativamente bajas suelen estar cubiertos de nieve durante períodos variables como resultado de fuertes nevadas invernales.</a:t>
            </a:r>
          </a:p>
          <a:p>
            <a:r>
              <a:rPr lang="en-US" sz="1600" dirty="0"/>
              <a:t>En este caso, el módulo fotovoltaico apenas producirá energía.</a:t>
            </a:r>
          </a:p>
          <a:p>
            <a:r>
              <a:rPr lang="en-US" sz="1600" dirty="0"/>
              <a:t>La situación es aún peor en los casos en que la nieve húmeda cae sobre un generador solar frío y luego se congela.</a:t>
            </a:r>
          </a:p>
          <a:p>
            <a:r>
              <a:rPr lang="en-US" sz="1600" dirty="0"/>
              <a:t>Si la capa de nieve tiene agujeros, las partes expuestas del generador solar se calientan muy rápidamente, permitiendo así que la nieve restante se derrita y se deslice.</a:t>
            </a:r>
          </a:p>
          <a:p>
            <a:r>
              <a:rPr lang="en-US" sz="1600" dirty="0"/>
              <a:t>Una fuerte capa de nieve también puede dañar mecánicamente la presión de la nieve.</a:t>
            </a:r>
          </a:p>
        </p:txBody>
      </p:sp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 XzrCcj_BGdnATf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7929586" cy="4460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Cobertura de nieve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Objetivos del módulo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+mj-lt"/>
                <a:cs typeface="Arial" pitchFamily="34" charset="0"/>
              </a:rPr>
              <a:t>Al final de esta </a:t>
            </a:r>
            <a:r>
              <a:rPr lang="en-US" dirty="0" err="1">
                <a:latin typeface="+mj-lt"/>
                <a:cs typeface="Arial" pitchFamily="34" charset="0"/>
              </a:rPr>
              <a:t>unidad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podrás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/>
              <a:t>comprender los posibles fallos de funcionamiento de un sistema FV en funcionamiento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crear una lista de comprobación para una inspección de un sistema FV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realizar una inspección del sistema FV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identificar, buscar y sugerir soluciones en caso de posibles disfunciones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manejar el hardware necesario para realizar una inspección del sistema FV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interpretar las mediciones resultantes de una inspección de un sistema fotovoltaico</a:t>
            </a:r>
          </a:p>
        </p:txBody>
      </p:sp>
    </p:spTree>
    <p:extLst>
      <p:ext uri="{BB962C8B-B14F-4D97-AF65-F5344CB8AC3E}">
        <p14:creationId xmlns:p14="http://schemas.microsoft.com/office/powerpoint/2010/main" xmlns="" val="156643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Cobertura de nieve</a:t>
            </a:r>
            <a:endParaRPr lang="el-GR" dirty="0"/>
          </a:p>
        </p:txBody>
      </p:sp>
      <p:pic>
        <p:nvPicPr>
          <p:cNvPr id="2457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68" y="1628800"/>
            <a:ext cx="648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Fenómeno de PID (Potencial Degradación Inducida)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La degradación inducida por el potencial (PID) es una degradación potencial del rendimiento de los módulos fotovoltaicos cristalinos, causada por las llamadas corrientes de fuga.</a:t>
            </a:r>
          </a:p>
          <a:p>
            <a:r>
              <a:rPr lang="en-US" sz="1600" dirty="0"/>
              <a:t>La causa de las corrientes de fuga nocivas, además de la estructura de la célula solar, es la tensión de cada uno de los módulos fotovoltaicos (FV) hacia el suelo.</a:t>
            </a:r>
          </a:p>
          <a:p>
            <a:r>
              <a:rPr lang="en-US" sz="1600" dirty="0"/>
              <a:t>En la mayoría de los sistemas fotovoltaicos sin conexión a tierra, los módulos fotovoltaicos con una tensión a tierra positiva o negativa están expuestos a PID</a:t>
            </a:r>
          </a:p>
          <a:p>
            <a:r>
              <a:rPr lang="en-US" sz="1600" dirty="0"/>
              <a:t>El PID se produce principalmente en tensión negativa con respecto al potencial de tierra y se acelera con voltajes elevados del sistema, temperaturas elevadas y humedad elevada.</a:t>
            </a:r>
          </a:p>
          <a:p>
            <a:r>
              <a:rPr lang="en-US" sz="1600" dirty="0"/>
              <a:t>Es un proceso que ocurre sólo unos años después de la instalación.</a:t>
            </a:r>
          </a:p>
          <a:p>
            <a:r>
              <a:rPr lang="en-US" sz="1600" dirty="0"/>
              <a:t>El PID causa una degradación acelerada del rendimiento que se expande exponencialmente y puede causar una pérdida de potencia de hasta el 30 por ciento.</a:t>
            </a:r>
          </a:p>
          <a:p>
            <a:r>
              <a:rPr lang="en-US" sz="1600" dirty="0"/>
              <a:t>Si el efecto PID está presente en el módulo solar, el efecto puede invertirse.</a:t>
            </a:r>
          </a:p>
        </p:txBody>
      </p:sp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Detección de fenómenos PID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La presencia de la enfermedad inflamatoria pélvica inflamatoria puede detectarse por medio de varias pruebas:</a:t>
            </a:r>
          </a:p>
          <a:p>
            <a:pPr lvl="1"/>
            <a:r>
              <a:rPr lang="en-US" sz="1600" dirty="0"/>
              <a:t>Ensayo de electroluminiscencia</a:t>
            </a:r>
          </a:p>
          <a:p>
            <a:pPr lvl="1"/>
            <a:r>
              <a:rPr lang="en-US" sz="1600" dirty="0"/>
              <a:t>Imágenes por infrarrojos</a:t>
            </a:r>
          </a:p>
          <a:p>
            <a:pPr lvl="1"/>
            <a:r>
              <a:rPr lang="en-US" sz="1600" dirty="0"/>
              <a:t>Curva I-V</a:t>
            </a:r>
          </a:p>
          <a:p>
            <a:pPr lvl="1"/>
            <a:r>
              <a:rPr lang="en-US" sz="1600" dirty="0"/>
              <a:t>Tensión en circuito abierto: Si los módulos están afectados por PID, la tensión en circuito abierto es inferior a la de referencia.</a:t>
            </a:r>
          </a:p>
          <a:p>
            <a:pPr lvl="1"/>
            <a:r>
              <a:rPr lang="en-US" sz="1600" dirty="0"/>
              <a:t>Tensión de funcionamiento: Los paneles solares afectados por el PID tienen una tensión de funcionamiento más baja que los paneles no afectados por el PID.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Prueba de electroluminiscencia de detección PID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La prueba de electroluminiscencia se realiza por la noche con una cámara del dispositivo acoplado a la carga, mientras que el módulo es energizado por una fuente de energía y sin luz solar.</a:t>
            </a:r>
          </a:p>
          <a:p>
            <a:r>
              <a:rPr lang="en-US" sz="1600" dirty="0"/>
              <a:t>Un módulo sin PID tiene una imagen de la cual todas las células tienen el mismo brillo </a:t>
            </a:r>
          </a:p>
          <a:p>
            <a:r>
              <a:rPr lang="en-US" sz="1600" dirty="0"/>
              <a:t>Las células que no están completamente iluminadas se ven afectadas por la enfermedad inflamatoria pélvica inflamatoria.</a:t>
            </a:r>
          </a:p>
        </p:txBody>
      </p:sp>
      <p:pic>
        <p:nvPicPr>
          <p:cNvPr id="48130" name="Picture 2" descr="EL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275" y="3356992"/>
            <a:ext cx="3595909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Detección de PID imágenes infrarrojas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5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Este examen se realiza en un día soleado con una cámara infrarroja.</a:t>
            </a:r>
          </a:p>
          <a:p>
            <a:r>
              <a:rPr lang="en-US" sz="1600" dirty="0"/>
              <a:t>Un módulo afectado por el PID tiene una temperatura más alta que los módulos circundantes que no se ven afectados por el PID.</a:t>
            </a:r>
          </a:p>
          <a:p>
            <a:r>
              <a:rPr lang="en-US" sz="1600" dirty="0"/>
              <a:t>Las células que están más calientes (rojas) que las otras (amarillas) están potencialmente infectadas por la EPI.</a:t>
            </a:r>
          </a:p>
          <a:p>
            <a:r>
              <a:rPr lang="en-US" sz="1600" dirty="0"/>
              <a:t>La prueba de infrarrojos es fácil de realizar porque no es necesario apagar la instalación.</a:t>
            </a:r>
          </a:p>
          <a:p>
            <a:endParaRPr lang="en-US" sz="1600" dirty="0"/>
          </a:p>
        </p:txBody>
      </p:sp>
      <p:pic>
        <p:nvPicPr>
          <p:cNvPr id="47106" name="Picture 2" descr="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194" y="3356991"/>
            <a:ext cx="3359998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Curva PID I-V</a:t>
            </a:r>
            <a:endParaRPr lang="el-GR" dirty="0"/>
          </a:p>
        </p:txBody>
      </p:sp>
      <p:pic>
        <p:nvPicPr>
          <p:cNvPr id="21506" name="Picture 2" descr="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664" y="1989240"/>
            <a:ext cx="5991696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Problemas de instalación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8024820" cy="236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4357694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 figura de la izquierda muestra la rotura del vidrio causada por tornillos demasiado apretados y la figura de la derecha muestra un módulo fotovoltaico que se rompió debido a un diseño de abrazadera deficiente.</a:t>
            </a:r>
          </a:p>
        </p:txBody>
      </p:sp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Objetivos del módulo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+mj-lt"/>
                <a:cs typeface="Arial" pitchFamily="34" charset="0"/>
              </a:rPr>
              <a:t>Ya ha completado el módulo 3.2 "</a:t>
            </a:r>
            <a:r>
              <a:rPr lang="en-US" dirty="0" err="1">
                <a:latin typeface="+mj-lt"/>
                <a:cs typeface="Arial" pitchFamily="34" charset="0"/>
              </a:rPr>
              <a:t>Inspección</a:t>
            </a:r>
            <a:r>
              <a:rPr lang="en-US" dirty="0">
                <a:latin typeface="+mj-lt"/>
                <a:cs typeface="Arial" pitchFamily="34" charset="0"/>
              </a:rPr>
              <a:t> de </a:t>
            </a:r>
            <a:r>
              <a:rPr lang="en-US" dirty="0" err="1">
                <a:latin typeface="+mj-lt"/>
                <a:cs typeface="Arial" pitchFamily="34" charset="0"/>
              </a:rPr>
              <a:t>instalaciones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fotovoltaicas</a:t>
            </a:r>
            <a:r>
              <a:rPr lang="en-US" dirty="0">
                <a:latin typeface="+mj-lt"/>
                <a:cs typeface="Arial" pitchFamily="34" charset="0"/>
              </a:rPr>
              <a:t>" y </a:t>
            </a:r>
            <a:r>
              <a:rPr lang="en-US" dirty="0" err="1" smtClean="0">
                <a:latin typeface="+mj-lt"/>
                <a:cs typeface="Arial" pitchFamily="34" charset="0"/>
              </a:rPr>
              <a:t>puede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/>
              <a:t>comprender los posibles fallos de funcionamiento de un sistema FV en funcionamiento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crear una lista de comprobación para una inspección de un sistema FV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realizar una inspección del sistema FV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identificar, buscar y sugerir soluciones en caso de posibles disfunciones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manejar el hardware necesario para realizar una inspección del sistema FV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interpretar las mediciones resultantes de una inspección de un sistema fotovoltaico</a:t>
            </a:r>
          </a:p>
        </p:txBody>
      </p:sp>
    </p:spTree>
    <p:extLst>
      <p:ext uri="{BB962C8B-B14F-4D97-AF65-F5344CB8AC3E}">
        <p14:creationId xmlns:p14="http://schemas.microsoft.com/office/powerpoint/2010/main" xmlns="" val="3493439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Gracias por su atención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Inspección de conjuntos fotovoltaicos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Fallos</a:t>
            </a:r>
            <a:r>
              <a:rPr lang="en-US" dirty="0" smtClean="0"/>
              <a:t> </a:t>
            </a:r>
            <a:r>
              <a:rPr lang="en-US" dirty="0" err="1"/>
              <a:t>típicas</a:t>
            </a:r>
            <a:r>
              <a:rPr lang="en-US" dirty="0"/>
              <a:t> </a:t>
            </a:r>
            <a:r>
              <a:rPr lang="en-US" dirty="0" err="1" smtClean="0"/>
              <a:t>encontrados</a:t>
            </a:r>
            <a:r>
              <a:rPr lang="en-US" dirty="0" smtClean="0"/>
              <a:t> </a:t>
            </a:r>
            <a:r>
              <a:rPr lang="en-US" dirty="0"/>
              <a:t>durante la inspección visual de IEC 61215, 61646</a:t>
            </a:r>
            <a:endParaRPr lang="el-G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99592" y="2492897"/>
          <a:ext cx="8064896" cy="2069198"/>
        </p:xfrm>
        <a:graphic>
          <a:graphicData uri="http://schemas.openxmlformats.org/drawingml/2006/table">
            <a:tbl>
              <a:tblPr/>
              <a:tblGrid>
                <a:gridCol w="2788796"/>
                <a:gridCol w="5276100"/>
              </a:tblGrid>
              <a:tr h="1819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componente de módulo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pv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fallos del módulo fv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9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parte delantera del módulo pv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burbujas, delaminación, amarilleamiento, oscurecimiento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células fotovoltaicas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célula rota, célula agrietada, descolorida, antireflexión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metalización de células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quemado, oxidado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armazón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doblado, roto, arañado, desalineado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parte posterior del módulo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delaminado, burbujas, amarilleamiento, arañazos, quemaduras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 de empalmes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suelto, oxidación, corrosión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cables-conectores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Desprendimiento, frágil, partes eléctricas expuestas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Inspección de conjuntos fotovoltaicos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La inspección de conjuntos fotovoltaicos puede incluir las siguientes comprobaciones:</a:t>
            </a:r>
          </a:p>
          <a:p>
            <a:pPr lvl="1"/>
            <a:r>
              <a:rPr lang="en-US" sz="1600" dirty="0"/>
              <a:t>Protección parcial contra la suciedad de las células solares individuales</a:t>
            </a:r>
          </a:p>
          <a:p>
            <a:pPr lvl="1"/>
            <a:r>
              <a:rPr lang="en-US" sz="1600" dirty="0"/>
              <a:t>Reducción general de la producción de la instalación debido a la suciedad</a:t>
            </a:r>
          </a:p>
          <a:p>
            <a:pPr lvl="1"/>
            <a:r>
              <a:rPr lang="en-US" sz="1600" dirty="0"/>
              <a:t>Sombreado por el crecimiento de los árboles</a:t>
            </a:r>
          </a:p>
          <a:p>
            <a:pPr lvl="1"/>
            <a:r>
              <a:rPr lang="en-US" sz="1600" dirty="0"/>
              <a:t>Anomalías eléctricas en los módulos FV</a:t>
            </a:r>
          </a:p>
          <a:p>
            <a:pPr lvl="1"/>
            <a:r>
              <a:rPr lang="en-US" sz="1600" dirty="0"/>
              <a:t>Degradación de módulos FV</a:t>
            </a:r>
          </a:p>
          <a:p>
            <a:pPr lvl="1"/>
            <a:r>
              <a:rPr lang="en-US" sz="1600" dirty="0" err="1"/>
              <a:t>Deslaminación</a:t>
            </a:r>
            <a:endParaRPr lang="en-US" sz="1600" dirty="0"/>
          </a:p>
          <a:p>
            <a:pPr lvl="1"/>
            <a:r>
              <a:rPr lang="en-US" sz="1600" dirty="0"/>
              <a:t>Daños por granizo</a:t>
            </a:r>
          </a:p>
          <a:p>
            <a:pPr lvl="1"/>
            <a:r>
              <a:rPr lang="en-US" sz="1600" dirty="0"/>
              <a:t>Cobertura de nieve</a:t>
            </a:r>
          </a:p>
          <a:p>
            <a:pPr lvl="1"/>
            <a:r>
              <a:rPr lang="en-US" sz="1600" dirty="0"/>
              <a:t>Fenómeno de PID (Potencial Degradación Inducida)</a:t>
            </a:r>
          </a:p>
          <a:p>
            <a:pPr lvl="1"/>
            <a:r>
              <a:rPr lang="en-US" sz="1600" dirty="0"/>
              <a:t>Problemas de instalación</a:t>
            </a:r>
          </a:p>
          <a:p>
            <a:pPr lvl="1"/>
            <a:endParaRPr lang="en-US" sz="1600" dirty="0"/>
          </a:p>
          <a:p>
            <a:pPr>
              <a:buNone/>
            </a:pPr>
            <a:r>
              <a:rPr lang="en-US" sz="1600" i="1" dirty="0"/>
              <a:t>	Para más detalles: IEA-PVPS T13-01_2014, Revisión de fallos de los módulos fotovoltaicos</a:t>
            </a:r>
          </a:p>
          <a:p>
            <a:pPr>
              <a:buNone/>
            </a:pPr>
            <a:r>
              <a:rPr lang="en-US" sz="1600" i="1" dirty="0"/>
              <a:t>	http://www.iea-pvps.org/index.php?id=275</a:t>
            </a:r>
          </a:p>
        </p:txBody>
      </p:sp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Puntos calientes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600" dirty="0"/>
              <a:t>Los puntos calientes son áreas de temperatura elevada que afectan sólo a una parte del panel fotovoltaico.</a:t>
            </a:r>
          </a:p>
          <a:p>
            <a:pPr fontAlgn="base"/>
            <a:r>
              <a:rPr lang="en-US" sz="1600" dirty="0"/>
              <a:t>Estos puntos pueden calentarse mucho: la diferencia de temperatura entre una célula con defectos y una buena célula puede ser superior a 50°C.</a:t>
            </a:r>
          </a:p>
          <a:p>
            <a:pPr fontAlgn="base"/>
            <a:r>
              <a:rPr lang="en-US" sz="1600" dirty="0"/>
              <a:t>Son el resultado de una disminución localizada de la eficiencia, que se traduce en una menor potencia de salida y una aceleración de la degradación de los materiales en el área afectada.</a:t>
            </a:r>
          </a:p>
          <a:p>
            <a:pPr fontAlgn="base"/>
            <a:r>
              <a:rPr lang="en-US" sz="1600" dirty="0"/>
              <a:t>Los puntos calientes en general son un modo de fallo importante de los módulos (fiabilidad y seguridad). </a:t>
            </a:r>
          </a:p>
          <a:p>
            <a:pPr fontAlgn="base"/>
            <a:r>
              <a:rPr lang="en-US" sz="1600" dirty="0"/>
              <a:t>Una vez que una célula se degrada desde puntos calientes, a menudo se convierte en un punto débil en una cadena fotovoltaica que causa una severa reducción del rendimiento.</a:t>
            </a:r>
          </a:p>
          <a:p>
            <a:pPr fontAlgn="base"/>
            <a:r>
              <a:rPr lang="en-US" sz="1600" dirty="0"/>
              <a:t>Si el daño es permanente, es necesario desconectar todo el conjunto de células de la cadena completa, lo que provoca una reducción de la potencia total de salida.</a:t>
            </a:r>
          </a:p>
          <a:p>
            <a:pPr fontAlgn="base"/>
            <a:r>
              <a:rPr lang="en-US" sz="1600" dirty="0"/>
              <a:t>La solución ideal para este problema es utilizar cámaras térmicas</a:t>
            </a:r>
          </a:p>
          <a:p>
            <a:pPr fontAlgn="base"/>
            <a:r>
              <a:rPr lang="en-US" sz="1600" dirty="0"/>
              <a:t>Los puntos calientes serán visibles en la imagen térmica ya que tendrán un color de contraste notable en comparación con las otras células solares y el entorno circundante.</a:t>
            </a:r>
          </a:p>
        </p:txBody>
      </p:sp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Detección de puntos calientes</a:t>
            </a:r>
            <a:endParaRPr lang="el-GR" dirty="0"/>
          </a:p>
        </p:txBody>
      </p:sp>
      <p:pic>
        <p:nvPicPr>
          <p:cNvPr id="49154" name="Picture 2" descr="ÎÏÎ¿ÏÎ­Î»ÎµÏÎ¼Î± ÎµÎ¹ÎºÏÎ½Î±Ï Î³Î¹Î± solar panels hot spot det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273" y="1665304"/>
            <a:ext cx="4499999" cy="45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Protección parcial contra la suciedad de las células solares individuales</a:t>
            </a:r>
            <a:endParaRPr lang="el-GR" dirty="0"/>
          </a:p>
        </p:txBody>
      </p:sp>
      <p:pic>
        <p:nvPicPr>
          <p:cNvPr id="5" name="Picture 3" descr="ÎÏÎ¿ÏÎ­Î»ÎµÏÎ¼Î± ÎµÎ¹ÎºÏÎ½Î±Ï Î³Î¹Î± lichen growth on PV module fr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367" y="2348880"/>
            <a:ext cx="4740921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Marcas marrones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41814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71604" y="5143512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Las marcas marrones en el borde de la célula solar no son un fallo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Reducción general de la producción de la instalación debido a la suciedad</a:t>
            </a:r>
            <a:endParaRPr lang="el-G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7312"/>
            <a:ext cx="348655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1965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</TotalTime>
  <Words>1669</Words>
  <Application>Microsoft Office PowerPoint</Application>
  <PresentationFormat>Presentación en pantalla (4:3)</PresentationFormat>
  <Paragraphs>160</Paragraphs>
  <Slides>28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2_Office Theme</vt:lpstr>
      <vt:lpstr>MÓDULO 3: INSTALACIÓN Y MANTENIMIENTO DE SISTEMAS FOTOVOLTAICOS</vt:lpstr>
      <vt:lpstr>Objetivos del módulo</vt:lpstr>
      <vt:lpstr>Inspección de conjuntos fotovoltaicos</vt:lpstr>
      <vt:lpstr>Inspección de conjuntos fotovoltaicos</vt:lpstr>
      <vt:lpstr>Puntos calientes</vt:lpstr>
      <vt:lpstr>Detección de puntos calientes</vt:lpstr>
      <vt:lpstr>Protección parcial contra la suciedad de las células solares individuales</vt:lpstr>
      <vt:lpstr>Marcas marrones</vt:lpstr>
      <vt:lpstr>Reducción general de la producción de la instalación debido a la suciedad</vt:lpstr>
      <vt:lpstr>Sombreado por el crecimiento de los árboles</vt:lpstr>
      <vt:lpstr>Anomalías eléctricas en los módulos FV</vt:lpstr>
      <vt:lpstr>Errores de instalación</vt:lpstr>
      <vt:lpstr>Anomalías en los módulos fotovoltaicos inducidas por el fabricante</vt:lpstr>
      <vt:lpstr>Anomalías en las cajas de derivación</vt:lpstr>
      <vt:lpstr>Degradación de módulos FV</vt:lpstr>
      <vt:lpstr>Deslaminación (delantera y trasera)</vt:lpstr>
      <vt:lpstr>Daños por granizo</vt:lpstr>
      <vt:lpstr>Cobertura de nieve</vt:lpstr>
      <vt:lpstr>Cobertura de nieve</vt:lpstr>
      <vt:lpstr>Cobertura de nieve</vt:lpstr>
      <vt:lpstr>Fenómeno de PID (Potencial Degradación Inducida)</vt:lpstr>
      <vt:lpstr>Detección de fenómenos PID</vt:lpstr>
      <vt:lpstr>Prueba de electroluminiscencia de detección PID</vt:lpstr>
      <vt:lpstr>Detección de PID imágenes infrarrojas</vt:lpstr>
      <vt:lpstr>Curva PID I-V</vt:lpstr>
      <vt:lpstr>Problemas de instalación</vt:lpstr>
      <vt:lpstr>Objetivos del módulo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Lidia Romeo Prego</cp:lastModifiedBy>
  <cp:revision>184</cp:revision>
  <dcterms:created xsi:type="dcterms:W3CDTF">2017-12-11T10:59:29Z</dcterms:created>
  <dcterms:modified xsi:type="dcterms:W3CDTF">2019-08-05T09:56:24Z</dcterms:modified>
</cp:coreProperties>
</file>