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61" r:id="rId2"/>
    <p:sldId id="262" r:id="rId3"/>
    <p:sldId id="301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02" r:id="rId12"/>
    <p:sldId id="304" r:id="rId13"/>
    <p:sldId id="305" r:id="rId14"/>
    <p:sldId id="306" r:id="rId15"/>
    <p:sldId id="307" r:id="rId16"/>
    <p:sldId id="310" r:id="rId17"/>
    <p:sldId id="308" r:id="rId18"/>
    <p:sldId id="331" r:id="rId19"/>
    <p:sldId id="303" r:id="rId20"/>
    <p:sldId id="330" r:id="rId21"/>
    <p:sldId id="309" r:id="rId22"/>
    <p:sldId id="271" r:id="rId23"/>
    <p:sldId id="272" r:id="rId24"/>
    <p:sldId id="273" r:id="rId25"/>
    <p:sldId id="274" r:id="rId26"/>
    <p:sldId id="311" r:id="rId27"/>
    <p:sldId id="275" r:id="rId28"/>
    <p:sldId id="276" r:id="rId29"/>
    <p:sldId id="277" r:id="rId30"/>
    <p:sldId id="279" r:id="rId31"/>
    <p:sldId id="280" r:id="rId32"/>
    <p:sldId id="312" r:id="rId33"/>
    <p:sldId id="281" r:id="rId34"/>
    <p:sldId id="278" r:id="rId35"/>
    <p:sldId id="283" r:id="rId36"/>
    <p:sldId id="282" r:id="rId37"/>
    <p:sldId id="284" r:id="rId38"/>
    <p:sldId id="285" r:id="rId39"/>
    <p:sldId id="286" r:id="rId40"/>
    <p:sldId id="287" r:id="rId41"/>
    <p:sldId id="288" r:id="rId42"/>
    <p:sldId id="289" r:id="rId43"/>
    <p:sldId id="332" r:id="rId44"/>
    <p:sldId id="333" r:id="rId45"/>
    <p:sldId id="296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565" autoAdjust="0"/>
  </p:normalViewPr>
  <p:slideViewPr>
    <p:cSldViewPr>
      <p:cViewPr varScale="1">
        <p:scale>
          <a:sx n="107" d="100"/>
          <a:sy n="107" d="100"/>
        </p:scale>
        <p:origin x="9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14/12/2019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78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5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>
            <a:normAutofit/>
          </a:bodyPr>
          <a:lstStyle/>
          <a:p>
            <a:r>
              <a:rPr lang="ru-RU" dirty="0"/>
              <a:t>МОДУЛ 3: ИНСТАЛАЦИЯ И ПОДДРЪЖКА НА PV </a:t>
            </a:r>
            <a:r>
              <a:rPr lang="ru-RU" dirty="0" smtClean="0"/>
              <a:t>СИСТЕМИТЕ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Поддръжка на </a:t>
            </a:r>
            <a:r>
              <a:rPr lang="en-GB" dirty="0" smtClean="0"/>
              <a:t>PV</a:t>
            </a:r>
            <a:r>
              <a:rPr lang="bg-BG" dirty="0" smtClean="0"/>
              <a:t> системи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Поддръжка на заземяване на PV </a:t>
            </a:r>
            <a:r>
              <a:rPr lang="ru-RU" dirty="0" smtClean="0"/>
              <a:t>системата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Действията по поддръжката включват проверка на състоянието на заземяващия кабел, проверка на физическата връзка на заземяването и проверка на непрекъснатостта на кабела към електрическата </a:t>
            </a:r>
            <a:r>
              <a:rPr lang="ru-RU" sz="1600" dirty="0" smtClean="0"/>
              <a:t>земя</a:t>
            </a:r>
            <a:endParaRPr lang="en-US" sz="1600" dirty="0"/>
          </a:p>
        </p:txBody>
      </p:sp>
      <p:pic>
        <p:nvPicPr>
          <p:cNvPr id="3584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177" y="1556792"/>
            <a:ext cx="7302231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Проблеми с PV кабелна </a:t>
            </a:r>
            <a:r>
              <a:rPr lang="ru-RU" dirty="0" smtClean="0"/>
              <a:t>система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Проводници, пластмасови проводници или втулки </a:t>
            </a:r>
            <a:r>
              <a:rPr lang="ru-RU" sz="1600" dirty="0" smtClean="0"/>
              <a:t>, </a:t>
            </a:r>
            <a:r>
              <a:rPr lang="ru-RU" sz="1600" dirty="0"/>
              <a:t>изложени на слънчева светлина, могат да покажат деградация през дългия живот на фотоволтаичната система и да изискват евентуална </a:t>
            </a:r>
            <a:r>
              <a:rPr lang="ru-RU" sz="1600" dirty="0" smtClean="0"/>
              <a:t>подмяна</a:t>
            </a:r>
            <a:r>
              <a:rPr lang="en-US" sz="1600" dirty="0" smtClean="0"/>
              <a:t> </a:t>
            </a:r>
            <a:endParaRPr lang="el-GR" sz="1600" dirty="0" smtClean="0"/>
          </a:p>
          <a:p>
            <a:r>
              <a:rPr lang="ru-RU" sz="1600" dirty="0"/>
              <a:t>Позволеното движение или триене върху модули, части на багажника или други проводници поради вятър или термично разширение / свиване ще изисква по-чести проверки, тестване и </a:t>
            </a:r>
            <a:r>
              <a:rPr lang="ru-RU" sz="1600" dirty="0" smtClean="0"/>
              <a:t>подмяна</a:t>
            </a:r>
            <a:endParaRPr lang="el-GR" sz="1600" dirty="0" smtClean="0"/>
          </a:p>
          <a:p>
            <a:r>
              <a:rPr lang="ru-RU" sz="1600" dirty="0"/>
              <a:t>Придвижването на баластирани стелажни системи по покрива може да причини повреда на тръбопровода или проводниците - дори и монтираните на земята части могат да изпитат движение за дълъг период от </a:t>
            </a:r>
            <a:r>
              <a:rPr lang="ru-RU" sz="1600" dirty="0" smtClean="0"/>
              <a:t>време</a:t>
            </a:r>
            <a:r>
              <a:rPr lang="en-US" sz="1600" dirty="0" smtClean="0"/>
              <a:t> </a:t>
            </a:r>
          </a:p>
          <a:p>
            <a:r>
              <a:rPr lang="ru-RU" sz="1600" dirty="0" smtClean="0"/>
              <a:t>Връзките между проводниците/ т-н.» бързи връзки», конектори/ </a:t>
            </a:r>
            <a:r>
              <a:rPr lang="ru-RU" sz="1600" dirty="0"/>
              <a:t>в крайна сметка ще деформират </a:t>
            </a:r>
            <a:r>
              <a:rPr lang="ru-RU" sz="1600" dirty="0" smtClean="0"/>
              <a:t>изолацията</a:t>
            </a:r>
            <a:endParaRPr lang="en-US" sz="1600" dirty="0" smtClean="0"/>
          </a:p>
          <a:p>
            <a:r>
              <a:rPr lang="ru-RU" sz="1600" dirty="0"/>
              <a:t>Проводниците, които са издърпани прекалено </a:t>
            </a:r>
            <a:r>
              <a:rPr lang="ru-RU" sz="1600" dirty="0" smtClean="0"/>
              <a:t>много </a:t>
            </a:r>
            <a:r>
              <a:rPr lang="ru-RU" sz="1600" dirty="0"/>
              <a:t>или не разполагат с </a:t>
            </a:r>
            <a:r>
              <a:rPr lang="ru-RU" sz="1600" dirty="0" smtClean="0"/>
              <a:t>запас / т.е. има напрежение/, </a:t>
            </a:r>
            <a:r>
              <a:rPr lang="ru-RU" sz="1600" dirty="0"/>
              <a:t>ще изискват по-честа </a:t>
            </a:r>
            <a:r>
              <a:rPr lang="ru-RU" sz="1600" dirty="0" smtClean="0"/>
              <a:t>поддръжка</a:t>
            </a:r>
            <a:r>
              <a:rPr lang="en-US" sz="1600" dirty="0" smtClean="0"/>
              <a:t> </a:t>
            </a:r>
          </a:p>
          <a:p>
            <a:r>
              <a:rPr lang="ru-RU" sz="1600" dirty="0" smtClean="0"/>
              <a:t>Ограничаване достъпа на животни, </a:t>
            </a:r>
            <a:r>
              <a:rPr lang="ru-RU" sz="1600" dirty="0"/>
              <a:t>като катерици, </a:t>
            </a:r>
            <a:r>
              <a:rPr lang="ru-RU" sz="1600" dirty="0" smtClean="0"/>
              <a:t>до </a:t>
            </a:r>
            <a:r>
              <a:rPr lang="ru-RU" sz="1600" dirty="0"/>
              <a:t>окабеляването и за поправяне на всички секции, където изолацията е била </a:t>
            </a:r>
            <a:r>
              <a:rPr lang="ru-RU" sz="1600" dirty="0" smtClean="0"/>
              <a:t>нарушена</a:t>
            </a:r>
            <a:endParaRPr lang="en-US" sz="1600" dirty="0" smtClean="0"/>
          </a:p>
          <a:p>
            <a:r>
              <a:rPr lang="ru-RU" sz="1600" dirty="0" smtClean="0"/>
              <a:t>Големите </a:t>
            </a:r>
            <a:r>
              <a:rPr lang="ru-RU" sz="1600" dirty="0"/>
              <a:t>снопове от проводници може да не позволяват на проводниците в центъра на снопа да се охлаждат, както </a:t>
            </a:r>
            <a:r>
              <a:rPr lang="ru-RU" sz="1600" dirty="0" smtClean="0"/>
              <a:t>ако биха </a:t>
            </a:r>
            <a:r>
              <a:rPr lang="ru-RU" sz="1600" dirty="0"/>
              <a:t>били на открито, което води до ранно влошаване на изолацията и потенциална </a:t>
            </a:r>
            <a:r>
              <a:rPr lang="ru-RU" sz="1600" dirty="0" smtClean="0"/>
              <a:t>повреда</a:t>
            </a:r>
            <a:r>
              <a:rPr lang="en-US" sz="1600" dirty="0" smtClean="0"/>
              <a:t> </a:t>
            </a:r>
          </a:p>
          <a:p>
            <a:r>
              <a:rPr lang="ru-RU" sz="1600" dirty="0" smtClean="0"/>
              <a:t>Проблем е директно зазиданите проводници- по- добре поставяне </a:t>
            </a:r>
            <a:r>
              <a:rPr lang="ru-RU" sz="1600" dirty="0"/>
              <a:t>в </a:t>
            </a:r>
            <a:r>
              <a:rPr lang="ru-RU" sz="1600" dirty="0" smtClean="0"/>
              <a:t>тръбопровод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Пластмасови връзки и </a:t>
            </a:r>
            <a:r>
              <a:rPr lang="ru-RU" dirty="0" smtClean="0"/>
              <a:t>уплътнения</a:t>
            </a:r>
            <a:r>
              <a:rPr lang="ru-RU" dirty="0"/>
              <a:t>, които могат да скъсат или прищипят </a:t>
            </a:r>
            <a:r>
              <a:rPr lang="ru-RU" dirty="0" smtClean="0"/>
              <a:t>проводниците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310182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Кабелът е подложен на слънчева </a:t>
            </a:r>
            <a:r>
              <a:rPr lang="ru-RU" dirty="0"/>
              <a:t>светлина, вятър и </a:t>
            </a:r>
            <a:r>
              <a:rPr lang="ru-RU" dirty="0" smtClean="0"/>
              <a:t>обледяване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9280"/>
            <a:ext cx="324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Достъп до кабел </a:t>
            </a:r>
            <a:r>
              <a:rPr lang="ru-RU" dirty="0" smtClean="0"/>
              <a:t>на гризачи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354940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Инвертори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Надеждността на инвертора продължава да се увеличава, като 10-годишните гаранции вече са широко достъпни, а 20-годишните разширени гаранционни / сервизни планове също придобиват </a:t>
            </a:r>
            <a:r>
              <a:rPr lang="ru-RU" sz="1600" dirty="0" smtClean="0"/>
              <a:t>превес</a:t>
            </a:r>
            <a:endParaRPr lang="en-US" sz="1600" dirty="0" smtClean="0"/>
          </a:p>
          <a:p>
            <a:r>
              <a:rPr lang="ru-RU" sz="1600" dirty="0"/>
              <a:t>Най-добрата превантивна поддръжка на инверторите би била извършването на необходимата поддръжка от производителя - това включва (но не само) повторно затягане </a:t>
            </a:r>
            <a:r>
              <a:rPr lang="ru-RU" sz="1600" dirty="0" smtClean="0"/>
              <a:t>закрепването на токопроводящите </a:t>
            </a:r>
            <a:r>
              <a:rPr lang="ru-RU" sz="1600" dirty="0"/>
              <a:t>проводници </a:t>
            </a:r>
            <a:r>
              <a:rPr lang="ru-RU" sz="1600" dirty="0" smtClean="0"/>
              <a:t>( втулките </a:t>
            </a:r>
            <a:r>
              <a:rPr lang="ru-RU" sz="1600" dirty="0"/>
              <a:t>на клемните блокове) и </a:t>
            </a:r>
            <a:r>
              <a:rPr lang="ru-RU" sz="1600" dirty="0" smtClean="0"/>
              <a:t>почистване на въздушни </a:t>
            </a:r>
            <a:r>
              <a:rPr lang="ru-RU" sz="1600" dirty="0"/>
              <a:t>филтри </a:t>
            </a:r>
            <a:r>
              <a:rPr lang="en-US" sz="1600" dirty="0" smtClean="0"/>
              <a:t> </a:t>
            </a:r>
          </a:p>
          <a:p>
            <a:r>
              <a:rPr lang="ru-RU" sz="1600" dirty="0"/>
              <a:t>Инверторните филтри за въздух ще поемат трева и прах по време на косене, силни ветрове или </a:t>
            </a:r>
            <a:r>
              <a:rPr lang="ru-RU" sz="1600" dirty="0" smtClean="0"/>
              <a:t>други прашни </a:t>
            </a:r>
            <a:r>
              <a:rPr lang="ru-RU" sz="1600" dirty="0"/>
              <a:t>условия, а планът за поддръжка трябва да </a:t>
            </a:r>
            <a:r>
              <a:rPr lang="ru-RU" sz="1600" dirty="0" smtClean="0"/>
              <a:t>съвпада с времето, </a:t>
            </a:r>
            <a:r>
              <a:rPr lang="ru-RU" sz="1600" dirty="0"/>
              <a:t>когато се извършва косене на трева, и да </a:t>
            </a:r>
            <a:r>
              <a:rPr lang="ru-RU" sz="1600" dirty="0" smtClean="0"/>
              <a:t>се насрочи превантивно </a:t>
            </a:r>
            <a:r>
              <a:rPr lang="ru-RU" sz="1600" dirty="0"/>
              <a:t>почистване на </a:t>
            </a:r>
            <a:r>
              <a:rPr lang="ru-RU" sz="1600" dirty="0" smtClean="0"/>
              <a:t>филтрите</a:t>
            </a:r>
            <a:endParaRPr lang="en-US" sz="1600" dirty="0" smtClean="0"/>
          </a:p>
          <a:p>
            <a:r>
              <a:rPr lang="ru-RU" sz="1600" dirty="0"/>
              <a:t>В отдалечени места е препоръчително да се съхраняват резервни части за подмяна на компоненти, особено за оборудване, което обикновено се нуждае от ремонт, като </a:t>
            </a:r>
            <a:r>
              <a:rPr lang="ru-RU" sz="1600" dirty="0" smtClean="0"/>
              <a:t>части за  драйверите, </a:t>
            </a:r>
            <a:r>
              <a:rPr lang="ru-RU" sz="1600" dirty="0"/>
              <a:t>ако не са налице поддръжка или гаранция на </a:t>
            </a:r>
            <a:r>
              <a:rPr lang="ru-RU" sz="1600" dirty="0" smtClean="0"/>
              <a:t>производителя.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Струнни инвертори и </a:t>
            </a:r>
            <a:r>
              <a:rPr lang="bg-BG" dirty="0" smtClean="0"/>
              <a:t>микро-инвертори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Микроинверторите и струнните инвертори се изключват автоматично при загуба на променлив ток и само струните от модули, свързани към струнния инвертор, остават под </a:t>
            </a:r>
            <a:r>
              <a:rPr lang="ru-RU" sz="1600" dirty="0" smtClean="0"/>
              <a:t>напрежение</a:t>
            </a:r>
            <a:endParaRPr lang="en-US" sz="1600" dirty="0" smtClean="0"/>
          </a:p>
          <a:p>
            <a:r>
              <a:rPr lang="ru-RU" sz="1600" dirty="0"/>
              <a:t>Окабеляването </a:t>
            </a:r>
            <a:r>
              <a:rPr lang="ru-RU" sz="1600" dirty="0" smtClean="0"/>
              <a:t>на </a:t>
            </a:r>
            <a:r>
              <a:rPr lang="ru-RU" sz="1600" dirty="0"/>
              <a:t>струнните инвертори към централния електрозахранващ блок се изключва от напрежението, което е важното предимство на струнните инвертори, </a:t>
            </a:r>
            <a:r>
              <a:rPr lang="ru-RU" sz="1600" dirty="0" smtClean="0"/>
              <a:t>което оказва влияние </a:t>
            </a:r>
            <a:r>
              <a:rPr lang="ru-RU" sz="1600" dirty="0"/>
              <a:t>върху разходите за поддръжка, тъй като е по-просто и по-евтино да </a:t>
            </a:r>
            <a:r>
              <a:rPr lang="ru-RU" sz="1600" dirty="0" smtClean="0"/>
              <a:t>се работи </a:t>
            </a:r>
            <a:r>
              <a:rPr lang="ru-RU" sz="1600" dirty="0"/>
              <a:t>върху </a:t>
            </a:r>
            <a:r>
              <a:rPr lang="ru-RU" sz="1600" dirty="0" smtClean="0"/>
              <a:t>обезопасено, </a:t>
            </a:r>
            <a:r>
              <a:rPr lang="ru-RU" sz="1600" dirty="0"/>
              <a:t>конвенционално, променливо окабеляване </a:t>
            </a:r>
            <a:r>
              <a:rPr lang="ru-RU" sz="1600" dirty="0" smtClean="0"/>
              <a:t>,от </a:t>
            </a:r>
            <a:r>
              <a:rPr lang="ru-RU" sz="1600" dirty="0"/>
              <a:t>това </a:t>
            </a:r>
            <a:r>
              <a:rPr lang="ru-RU" sz="1600" dirty="0" smtClean="0"/>
              <a:t>да </a:t>
            </a:r>
            <a:r>
              <a:rPr lang="ru-RU" sz="1600" dirty="0"/>
              <a:t>се работи върху захранване с постоянен </a:t>
            </a:r>
            <a:r>
              <a:rPr lang="ru-RU" sz="1600" dirty="0" smtClean="0"/>
              <a:t>ток</a:t>
            </a:r>
            <a:endParaRPr lang="en-US" sz="1600" dirty="0" smtClean="0"/>
          </a:p>
          <a:p>
            <a:r>
              <a:rPr lang="ru-RU" sz="1600" dirty="0"/>
              <a:t>Подмяната на струнни инвертори е </a:t>
            </a:r>
            <a:r>
              <a:rPr lang="ru-RU" sz="1600" dirty="0" smtClean="0"/>
              <a:t>по-бърза </a:t>
            </a:r>
            <a:r>
              <a:rPr lang="ru-RU" sz="1600" dirty="0"/>
              <a:t>и лесна от ремонта на централни инвертори и може да се извърши от електротехник, а не от специалист по </a:t>
            </a:r>
            <a:r>
              <a:rPr lang="ru-RU" sz="1600" dirty="0" smtClean="0"/>
              <a:t>инвертори</a:t>
            </a:r>
            <a:r>
              <a:rPr lang="en-US" sz="1600" dirty="0" smtClean="0"/>
              <a:t> </a:t>
            </a:r>
          </a:p>
          <a:p>
            <a:r>
              <a:rPr lang="ru-RU" sz="1600" dirty="0"/>
              <a:t>При струнните </a:t>
            </a:r>
            <a:r>
              <a:rPr lang="ru-RU" sz="1600" dirty="0" smtClean="0"/>
              <a:t>инвертори се засягат по-малко </a:t>
            </a:r>
            <a:r>
              <a:rPr lang="ru-RU" sz="1600" dirty="0"/>
              <a:t>масиви </a:t>
            </a:r>
            <a:r>
              <a:rPr lang="ru-RU" sz="1600" dirty="0" smtClean="0"/>
              <a:t>с </a:t>
            </a:r>
            <a:r>
              <a:rPr lang="ru-RU" sz="1600" dirty="0"/>
              <a:t>един отказ на </a:t>
            </a:r>
            <a:r>
              <a:rPr lang="ru-RU" sz="1600" dirty="0" smtClean="0"/>
              <a:t>инвертора</a:t>
            </a:r>
            <a:endParaRPr lang="en-US" sz="1600" dirty="0" smtClean="0"/>
          </a:p>
          <a:p>
            <a:r>
              <a:rPr lang="ru-RU" sz="1600" dirty="0"/>
              <a:t>Производителите на микро-инвертори са разработили сложна платформа за данни, която картографира местоположението и може да следи производителността, а също така </a:t>
            </a:r>
            <a:r>
              <a:rPr lang="ru-RU" sz="1600" dirty="0" smtClean="0"/>
              <a:t>отчита </a:t>
            </a:r>
            <a:r>
              <a:rPr lang="ru-RU" sz="1600" dirty="0"/>
              <a:t>актуализациите на софтуера на ниво модул по модул - много по-подробна информация, отколкото данни от централен </a:t>
            </a:r>
            <a:r>
              <a:rPr lang="ru-RU" sz="1600" dirty="0" smtClean="0"/>
              <a:t>инвертор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Централни </a:t>
            </a:r>
            <a:r>
              <a:rPr lang="bg-BG" dirty="0" smtClean="0"/>
              <a:t>инвертори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Допълнителното постояннотоково захранване на </a:t>
            </a:r>
            <a:r>
              <a:rPr lang="ru-RU" sz="1600" dirty="0" smtClean="0"/>
              <a:t>конфигурацията </a:t>
            </a:r>
            <a:r>
              <a:rPr lang="ru-RU" sz="1600" dirty="0"/>
              <a:t>на централен инвертор може да изисква по-голям ремонт от съответното променливо окабеляване на конфигурация на микроинвертор или струнен </a:t>
            </a:r>
            <a:r>
              <a:rPr lang="ru-RU" sz="1600" dirty="0" smtClean="0"/>
              <a:t>инвертор.</a:t>
            </a:r>
            <a:endParaRPr lang="en-US" sz="1600" dirty="0" smtClean="0"/>
          </a:p>
          <a:p>
            <a:r>
              <a:rPr lang="ru-RU" sz="1600" dirty="0"/>
              <a:t>Големите централни инвертори се превръщат в </a:t>
            </a:r>
            <a:r>
              <a:rPr lang="ru-RU" sz="1600" dirty="0" smtClean="0"/>
              <a:t>централна </a:t>
            </a:r>
            <a:r>
              <a:rPr lang="ru-RU" sz="1600" dirty="0"/>
              <a:t>точка на повреда - ако инверторът е изключен, умишлено за поддръжка или неволно, цялото </a:t>
            </a:r>
            <a:r>
              <a:rPr lang="ru-RU" sz="1600" dirty="0" smtClean="0"/>
              <a:t>производства на  ел. енергия се губи</a:t>
            </a:r>
            <a:endParaRPr lang="en-US" sz="1600" dirty="0" smtClean="0"/>
          </a:p>
          <a:p>
            <a:r>
              <a:rPr lang="ru-RU" sz="1600" dirty="0"/>
              <a:t>Мониторингът, използващ само няколко централни инвертора, е по-малко сложен от множеството микро- и струнни инвертори и включва по-малко потребление на енергия от самата система за </a:t>
            </a:r>
            <a:r>
              <a:rPr lang="ru-RU" sz="1600" dirty="0" smtClean="0"/>
              <a:t>мониторинг</a:t>
            </a:r>
            <a:endParaRPr lang="en-US" sz="1600" dirty="0" smtClean="0"/>
          </a:p>
          <a:p>
            <a:r>
              <a:rPr lang="ru-RU" sz="1600" dirty="0" smtClean="0"/>
              <a:t>При </a:t>
            </a:r>
            <a:r>
              <a:rPr lang="ru-RU" sz="1600" dirty="0"/>
              <a:t>централните инвертори се </a:t>
            </a:r>
            <a:r>
              <a:rPr lang="ru-RU" sz="1600" dirty="0" smtClean="0"/>
              <a:t>извършват и многобройни </a:t>
            </a:r>
            <a:r>
              <a:rPr lang="ru-RU" sz="1600" dirty="0"/>
              <a:t>ремонти на подсистемата на инвертора (контролни карти, карти на драйвери, </a:t>
            </a:r>
            <a:r>
              <a:rPr lang="ru-RU" sz="1600" dirty="0" smtClean="0"/>
              <a:t>компоненти: </a:t>
            </a:r>
            <a:r>
              <a:rPr lang="ru-RU" sz="1600" dirty="0"/>
              <a:t>матрица и кондензатори с биполярен транзистор с изолиран затвор (IGBT)), като се приема, че всеки се поправя независимо, за разлика от микро- и </a:t>
            </a:r>
            <a:r>
              <a:rPr lang="ru-RU" sz="1600" dirty="0" smtClean="0"/>
              <a:t>стлунни </a:t>
            </a:r>
            <a:r>
              <a:rPr lang="ru-RU" sz="1600" dirty="0"/>
              <a:t>инвертори, </a:t>
            </a:r>
            <a:r>
              <a:rPr lang="ru-RU" sz="1600" dirty="0" smtClean="0"/>
              <a:t>където се </a:t>
            </a:r>
            <a:r>
              <a:rPr lang="ru-RU" sz="1600" dirty="0"/>
              <a:t>изисква подмяна на целия </a:t>
            </a:r>
            <a:r>
              <a:rPr lang="ru-RU" sz="1600" dirty="0" smtClean="0"/>
              <a:t>блок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Инверторни експлоатационни </a:t>
            </a:r>
            <a:r>
              <a:rPr lang="bg-BG" dirty="0" smtClean="0"/>
              <a:t>проверки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Правилна работа на инвертора:</a:t>
            </a:r>
          </a:p>
          <a:p>
            <a:pPr marL="0" indent="0">
              <a:buNone/>
            </a:pPr>
            <a:r>
              <a:rPr lang="ru-RU" sz="1600" dirty="0" smtClean="0"/>
              <a:t>           - Това </a:t>
            </a:r>
            <a:r>
              <a:rPr lang="ru-RU" sz="1600" dirty="0"/>
              <a:t>може да стане, като се наблюдават светодиодни индикатори, измервателни и / или други дисплеи на </a:t>
            </a:r>
            <a:r>
              <a:rPr lang="ru-RU" sz="1600" dirty="0" smtClean="0"/>
              <a:t>инвертора</a:t>
            </a:r>
            <a:endParaRPr lang="en-US" sz="1600" dirty="0" smtClean="0"/>
          </a:p>
          <a:p>
            <a:r>
              <a:rPr lang="ru-RU" sz="1600" dirty="0"/>
              <a:t>Правилен режим на готовност на инвертора (ако има такъв):</a:t>
            </a:r>
          </a:p>
          <a:p>
            <a:pPr marL="0" indent="0">
              <a:buNone/>
            </a:pPr>
            <a:r>
              <a:rPr lang="ru-RU" sz="1600" dirty="0" smtClean="0"/>
              <a:t>           - Това </a:t>
            </a:r>
            <a:r>
              <a:rPr lang="ru-RU" sz="1600" dirty="0"/>
              <a:t>може да стане чрез изключване на всички товари и уреди, работещи в системата</a:t>
            </a:r>
          </a:p>
          <a:p>
            <a:pPr marL="0" indent="0">
              <a:buNone/>
            </a:pPr>
            <a:r>
              <a:rPr lang="ru-RU" sz="1600" dirty="0" smtClean="0"/>
              <a:t>           - След </a:t>
            </a:r>
            <a:r>
              <a:rPr lang="ru-RU" sz="1600" dirty="0"/>
              <a:t>като сте в режим на готовност, включете уред и инверторът трябва да започне почти </a:t>
            </a:r>
            <a:r>
              <a:rPr lang="ru-RU" sz="1600" dirty="0" smtClean="0"/>
              <a:t>веднага</a:t>
            </a:r>
            <a:endParaRPr lang="en-US" sz="1600" dirty="0" smtClean="0"/>
          </a:p>
          <a:p>
            <a:r>
              <a:rPr lang="ru-RU" sz="1600" dirty="0"/>
              <a:t>Правилно дистанционно стартиране на дизеловия генератор на инвертора (ако е инсталиран):</a:t>
            </a:r>
          </a:p>
          <a:p>
            <a:pPr marL="0" indent="0">
              <a:buNone/>
            </a:pPr>
            <a:r>
              <a:rPr lang="ru-RU" sz="1600" dirty="0" smtClean="0"/>
              <a:t>            - Уверете </a:t>
            </a:r>
            <a:r>
              <a:rPr lang="ru-RU" sz="1600" dirty="0"/>
              <a:t>се, че дизеловият генератор се стартира и спира при правилни нива на напрежение на акумулатора</a:t>
            </a:r>
          </a:p>
          <a:p>
            <a:pPr marL="0" indent="0">
              <a:buNone/>
            </a:pPr>
            <a:r>
              <a:rPr lang="ru-RU" sz="1600" dirty="0" smtClean="0"/>
              <a:t>            - Тази </a:t>
            </a:r>
            <a:r>
              <a:rPr lang="ru-RU" sz="1600" dirty="0"/>
              <a:t>проверка може да бъде трудна за извършване, тъй като може да изисква изключване на всички източници на зареждане (напр. PV масив) и включване на достатъчно уреди, за да принуди батерията да намалее до зададеното напрежение за стартиране на </a:t>
            </a:r>
            <a:r>
              <a:rPr lang="ru-RU" sz="1600" dirty="0" smtClean="0"/>
              <a:t>генератора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Повишаващи трансформатори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GSU трансформаторите са често срещани </a:t>
            </a:r>
            <a:r>
              <a:rPr lang="ru-RU" sz="1600" dirty="0" smtClean="0"/>
              <a:t>и </a:t>
            </a:r>
            <a:r>
              <a:rPr lang="ru-RU" sz="1600" dirty="0"/>
              <a:t>полезни </a:t>
            </a:r>
            <a:r>
              <a:rPr lang="ru-RU" sz="1600" dirty="0" smtClean="0"/>
              <a:t>във фотоволтаичните </a:t>
            </a:r>
            <a:r>
              <a:rPr lang="ru-RU" sz="1600" dirty="0"/>
              <a:t>централи и рискът от повреда в исторически план е </a:t>
            </a:r>
            <a:r>
              <a:rPr lang="ru-RU" sz="1600" dirty="0" smtClean="0"/>
              <a:t>нисък</a:t>
            </a:r>
            <a:endParaRPr lang="en-US" sz="1600" dirty="0" smtClean="0"/>
          </a:p>
          <a:p>
            <a:r>
              <a:rPr lang="ru-RU" sz="1600" dirty="0"/>
              <a:t>Ако GSU трансформаторът се повреди, той може да работи на празен ход в продължение на </a:t>
            </a:r>
            <a:r>
              <a:rPr lang="ru-RU" sz="1600" dirty="0" smtClean="0"/>
              <a:t>месеци</a:t>
            </a:r>
            <a:endParaRPr lang="en-US" sz="1600" dirty="0" smtClean="0"/>
          </a:p>
          <a:p>
            <a:r>
              <a:rPr lang="ru-RU" sz="1600" dirty="0"/>
              <a:t>GSU са много скъпи и имат много </a:t>
            </a:r>
            <a:r>
              <a:rPr lang="ru-RU" sz="1600" dirty="0" smtClean="0"/>
              <a:t>дълъг живот</a:t>
            </a:r>
            <a:endParaRPr lang="en-US" sz="1600" dirty="0" smtClean="0"/>
          </a:p>
          <a:p>
            <a:r>
              <a:rPr lang="ru-RU" sz="1600" dirty="0"/>
              <a:t>Те също са големи и тежки, а логистиката, свързана с доставката, е </a:t>
            </a:r>
            <a:r>
              <a:rPr lang="ru-RU" sz="1600" dirty="0" smtClean="0"/>
              <a:t>сложна</a:t>
            </a:r>
            <a:endParaRPr lang="en-US" sz="1600" dirty="0" smtClean="0"/>
          </a:p>
          <a:p>
            <a:r>
              <a:rPr lang="ru-RU" sz="1600" dirty="0"/>
              <a:t>Доставката на GSU може да включва кран и да изисква специални разрешителни за транспорт по пътища и междусистемни </a:t>
            </a:r>
            <a:r>
              <a:rPr lang="ru-RU" sz="1600" dirty="0" smtClean="0"/>
              <a:t>превози</a:t>
            </a:r>
            <a:endParaRPr lang="en-US" sz="1600" dirty="0" smtClean="0"/>
          </a:p>
          <a:p>
            <a:r>
              <a:rPr lang="ru-RU" sz="1600" dirty="0"/>
              <a:t>Рискът от повреда на GSU трансформатора може да бъде намален по време на фазата на проектиране чрез разделяне на инсталацията на множество масиви, всеки със собствен GSU </a:t>
            </a:r>
            <a:r>
              <a:rPr lang="ru-RU" sz="1600" dirty="0" smtClean="0"/>
              <a:t>трансформатор</a:t>
            </a:r>
            <a:endParaRPr lang="en-US" sz="1600" dirty="0" smtClean="0"/>
          </a:p>
          <a:p>
            <a:r>
              <a:rPr lang="ru-RU" sz="1600" dirty="0"/>
              <a:t>Важно е да се следват препоръките на производителя за програма за превантивна </a:t>
            </a:r>
            <a:r>
              <a:rPr lang="ru-RU" sz="1600" dirty="0" smtClean="0"/>
              <a:t>поддръжка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3.3: Поддръжка на фотоволтаични </a:t>
            </a:r>
            <a:r>
              <a:rPr lang="ru-RU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Обучаващият </a:t>
            </a:r>
            <a:r>
              <a:rPr lang="ru-RU" sz="1600" dirty="0" smtClean="0"/>
              <a:t>ще </a:t>
            </a:r>
            <a:r>
              <a:rPr lang="ru-RU" sz="1600" dirty="0"/>
              <a:t>се </a:t>
            </a:r>
            <a:r>
              <a:rPr lang="ru-RU" sz="1600" dirty="0" smtClean="0"/>
              <a:t>запознае </a:t>
            </a:r>
            <a:r>
              <a:rPr lang="ru-RU" sz="1600" dirty="0"/>
              <a:t>с основните коригиращи мерки, за </a:t>
            </a:r>
            <a:r>
              <a:rPr lang="ru-RU" sz="1600" dirty="0" smtClean="0"/>
              <a:t>да се избегнат </a:t>
            </a:r>
            <a:r>
              <a:rPr lang="ru-RU" sz="1600" dirty="0"/>
              <a:t>често срещани грешки по време на рутинна поддръжка на PV </a:t>
            </a:r>
            <a:r>
              <a:rPr lang="ru-RU" sz="1600" dirty="0" smtClean="0"/>
              <a:t>системите. </a:t>
            </a:r>
          </a:p>
          <a:p>
            <a:r>
              <a:rPr lang="ru-RU" sz="1600" dirty="0" smtClean="0"/>
              <a:t>Ще може </a:t>
            </a:r>
            <a:r>
              <a:rPr lang="ru-RU" sz="1600" dirty="0"/>
              <a:t>да </a:t>
            </a:r>
            <a:r>
              <a:rPr lang="ru-RU" sz="1600" dirty="0" smtClean="0"/>
              <a:t>идентифицира </a:t>
            </a:r>
            <a:r>
              <a:rPr lang="ru-RU" sz="1600" dirty="0"/>
              <a:t>често срещани грешки и повреди по време на рутинната поддръжка и да </a:t>
            </a:r>
            <a:r>
              <a:rPr lang="ru-RU" sz="1600" dirty="0" smtClean="0"/>
              <a:t>предложи </a:t>
            </a:r>
            <a:r>
              <a:rPr lang="ru-RU" sz="1600" dirty="0"/>
              <a:t>начини за тяхното избягване. </a:t>
            </a:r>
            <a:endParaRPr lang="ru-RU" sz="1600" dirty="0" smtClean="0"/>
          </a:p>
          <a:p>
            <a:r>
              <a:rPr lang="ru-RU" sz="1600" dirty="0" smtClean="0"/>
              <a:t>Значението </a:t>
            </a:r>
            <a:r>
              <a:rPr lang="ru-RU" sz="1600" dirty="0"/>
              <a:t>на всяко действие по поддръжката ще бъде ясно на обучаващия се заедно с начина за поддържане на всеки компонент на фотоволтаичната система.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накрая, </a:t>
            </a:r>
            <a:r>
              <a:rPr lang="ru-RU" sz="1600" dirty="0" smtClean="0"/>
              <a:t>обучаващият се ще </a:t>
            </a:r>
            <a:r>
              <a:rPr lang="ru-RU" sz="1600" dirty="0"/>
              <a:t>има възможност да настрои контролен списък за поддръжка за различни видове фотоволтаични системи, да извърши действията, отчетени в контролния списък и да предложи коригиращи </a:t>
            </a:r>
            <a:r>
              <a:rPr lang="ru-RU" sz="1600" dirty="0" smtClean="0"/>
              <a:t>мерки.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Поддръжка на </a:t>
            </a:r>
            <a:r>
              <a:rPr lang="bg-BG" dirty="0" smtClean="0"/>
              <a:t>батериите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 случай на фотоволтаични системи, които включват батерии, поддръжката на батериите ще се концентрира върху правилните режими на зареждане, състоянието на електролитите, клемите на батерията и общата безопасност на </a:t>
            </a:r>
            <a:r>
              <a:rPr lang="ru-RU" sz="1600" dirty="0" smtClean="0"/>
              <a:t>батерията</a:t>
            </a:r>
            <a:endParaRPr lang="en-US" sz="1600" dirty="0" smtClean="0"/>
          </a:p>
          <a:p>
            <a:r>
              <a:rPr lang="bg-BG" sz="1600" dirty="0"/>
              <a:t>Необходимото оборудване </a:t>
            </a:r>
            <a:r>
              <a:rPr lang="bg-BG" sz="1600" dirty="0" smtClean="0"/>
              <a:t>съдържа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r>
              <a:rPr lang="ru-RU" sz="1600" dirty="0" smtClean="0"/>
              <a:t>         - Хидрометър </a:t>
            </a:r>
            <a:r>
              <a:rPr lang="ru-RU" sz="1600" dirty="0"/>
              <a:t>- за проверка на специфичната </a:t>
            </a:r>
            <a:r>
              <a:rPr lang="ru-RU" sz="1600" dirty="0" smtClean="0"/>
              <a:t>гъстота </a:t>
            </a:r>
            <a:r>
              <a:rPr lang="ru-RU" sz="1600" dirty="0"/>
              <a:t>на електролита и следователно заряда на батерията</a:t>
            </a:r>
          </a:p>
          <a:p>
            <a:pPr marL="0" indent="0">
              <a:buNone/>
            </a:pPr>
            <a:r>
              <a:rPr lang="ru-RU" sz="1600" dirty="0" smtClean="0"/>
              <a:t>         - Термометър със стъклено тяло </a:t>
            </a:r>
            <a:r>
              <a:rPr lang="ru-RU" sz="1600" dirty="0"/>
              <a:t>- за измерване на температурата на електролита</a:t>
            </a:r>
          </a:p>
          <a:p>
            <a:pPr marL="0" indent="0">
              <a:buNone/>
            </a:pPr>
            <a:r>
              <a:rPr lang="ru-RU" sz="1600" dirty="0" smtClean="0"/>
              <a:t>         - Ръчен </a:t>
            </a:r>
            <a:r>
              <a:rPr lang="ru-RU" sz="1600" dirty="0"/>
              <a:t>волтметър или мултицет за проверка на напрежението на акумулатора</a:t>
            </a:r>
          </a:p>
          <a:p>
            <a:pPr marL="0" indent="0">
              <a:buNone/>
            </a:pPr>
            <a:r>
              <a:rPr lang="ru-RU" sz="1600" dirty="0" smtClean="0"/>
              <a:t>         - Антиоксидантно </a:t>
            </a:r>
            <a:r>
              <a:rPr lang="ru-RU" sz="1600" dirty="0"/>
              <a:t>покритие за покриване на клеми и съединители на акумулатора след почистване</a:t>
            </a:r>
          </a:p>
          <a:p>
            <a:pPr marL="0" indent="0">
              <a:buNone/>
            </a:pPr>
            <a:r>
              <a:rPr lang="ru-RU" sz="1600" dirty="0" smtClean="0"/>
              <a:t>        - Сода </a:t>
            </a:r>
            <a:r>
              <a:rPr lang="ru-RU" sz="1600" dirty="0"/>
              <a:t>за хляб - за почистване на </a:t>
            </a:r>
            <a:r>
              <a:rPr lang="ru-RU" sz="1600" dirty="0" smtClean="0"/>
              <a:t>батерии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Поддръжка на </a:t>
            </a:r>
            <a:r>
              <a:rPr lang="ru-RU" dirty="0" smtClean="0"/>
              <a:t>покрив при покривна </a:t>
            </a:r>
            <a:r>
              <a:rPr lang="ru-RU" dirty="0"/>
              <a:t>PV </a:t>
            </a:r>
            <a:r>
              <a:rPr lang="ru-RU" dirty="0" smtClean="0"/>
              <a:t>система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Мерките за поддръжка, свързани с покрива за </a:t>
            </a:r>
            <a:r>
              <a:rPr lang="en-US" sz="1600" dirty="0"/>
              <a:t>PV </a:t>
            </a:r>
            <a:r>
              <a:rPr lang="ru-RU" sz="1600" dirty="0" smtClean="0"/>
              <a:t>покривни системи , </a:t>
            </a:r>
            <a:r>
              <a:rPr lang="ru-RU" sz="1600" dirty="0"/>
              <a:t>включват намиране и фиксиране на течове на покрива и всяка поддръжка, свързана със закрепването </a:t>
            </a:r>
            <a:r>
              <a:rPr lang="ru-RU" sz="1600" dirty="0" smtClean="0"/>
              <a:t>и въздействието на баласта върху покрива</a:t>
            </a:r>
            <a:endParaRPr lang="en-US" sz="1600" dirty="0" smtClean="0"/>
          </a:p>
          <a:p>
            <a:r>
              <a:rPr lang="ru-RU" sz="1600" dirty="0"/>
              <a:t>Покривната система включва мембрана, покривна дъска, </a:t>
            </a:r>
            <a:r>
              <a:rPr lang="ru-RU" sz="1600" dirty="0" smtClean="0"/>
              <a:t>изолация/ въздушна </a:t>
            </a:r>
            <a:r>
              <a:rPr lang="ru-RU" sz="1600" dirty="0"/>
              <a:t>и </a:t>
            </a:r>
            <a:r>
              <a:rPr lang="ru-RU" sz="1600" dirty="0" smtClean="0"/>
              <a:t>от изпарения/</a:t>
            </a:r>
            <a:endParaRPr lang="en-US" sz="1600" dirty="0" smtClean="0"/>
          </a:p>
          <a:p>
            <a:r>
              <a:rPr lang="ru-RU" sz="1600" dirty="0"/>
              <a:t>Разходите за поддръжка на покривните системи се влияят от няколко фактора, включително:</a:t>
            </a:r>
          </a:p>
          <a:p>
            <a:pPr marL="0" indent="0">
              <a:buNone/>
            </a:pPr>
            <a:r>
              <a:rPr lang="ru-RU" sz="1600" dirty="0" smtClean="0"/>
              <a:t>        - Сложност </a:t>
            </a:r>
            <a:r>
              <a:rPr lang="ru-RU" sz="1600" dirty="0"/>
              <a:t>на оформлението на покрива</a:t>
            </a:r>
          </a:p>
          <a:p>
            <a:pPr marL="0" indent="0">
              <a:buNone/>
            </a:pPr>
            <a:r>
              <a:rPr lang="ru-RU" sz="1600" dirty="0" smtClean="0"/>
              <a:t>        - Наклон / наклони/: </a:t>
            </a:r>
            <a:r>
              <a:rPr lang="ru-RU" sz="1600" dirty="0"/>
              <a:t>По-трудно е, изисква повече оборудване за безопасност и обучение и струва повече разходи за извършване на ремонти на стръмен покрив, отколкото ниско наклонен покрив</a:t>
            </a:r>
          </a:p>
          <a:p>
            <a:pPr marL="0" indent="0">
              <a:buNone/>
            </a:pPr>
            <a:r>
              <a:rPr lang="ru-RU" sz="1600" dirty="0" smtClean="0"/>
              <a:t>        - Състояние </a:t>
            </a:r>
            <a:r>
              <a:rPr lang="ru-RU" sz="1600" dirty="0"/>
              <a:t>на покрива</a:t>
            </a:r>
          </a:p>
          <a:p>
            <a:pPr marL="0" indent="0">
              <a:buNone/>
            </a:pPr>
            <a:r>
              <a:rPr lang="ru-RU" sz="1600" dirty="0" smtClean="0"/>
              <a:t>        - Размер </a:t>
            </a:r>
            <a:r>
              <a:rPr lang="ru-RU" sz="1600" dirty="0"/>
              <a:t>на покрива</a:t>
            </a:r>
          </a:p>
          <a:p>
            <a:pPr marL="0" indent="0">
              <a:buNone/>
            </a:pPr>
            <a:r>
              <a:rPr lang="ru-RU" sz="1600" dirty="0" smtClean="0"/>
              <a:t>        - Материал </a:t>
            </a:r>
            <a:r>
              <a:rPr lang="ru-RU" sz="1600" dirty="0"/>
              <a:t>на </a:t>
            </a:r>
            <a:r>
              <a:rPr lang="ru-RU" sz="1600" dirty="0" smtClean="0"/>
              <a:t>покрива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Поддръжка на покрива: Премахване на сняг и </a:t>
            </a:r>
            <a:r>
              <a:rPr lang="ru-RU" dirty="0" smtClean="0"/>
              <a:t>лед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Сняг рядко се отстранява от фотоволтаичните системи, тъй като не е </a:t>
            </a:r>
            <a:r>
              <a:rPr lang="ru-RU" sz="1600" dirty="0" smtClean="0"/>
              <a:t>рентабилно </a:t>
            </a:r>
            <a:r>
              <a:rPr lang="ru-RU" sz="1600" dirty="0"/>
              <a:t>и може да възникне повреда на PV модулите и </a:t>
            </a:r>
            <a:r>
              <a:rPr lang="ru-RU" sz="1600" dirty="0" smtClean="0"/>
              <a:t>окабеляването</a:t>
            </a:r>
            <a:endParaRPr lang="en-US" sz="1600" dirty="0" smtClean="0"/>
          </a:p>
          <a:p>
            <a:r>
              <a:rPr lang="ru-RU" sz="1600" dirty="0"/>
              <a:t>Снегът може да се плъзга от масиви, наклонени повече от 30 градуса, но ще остане на по-ниски наклони, докато се </a:t>
            </a:r>
            <a:r>
              <a:rPr lang="ru-RU" sz="1600" dirty="0" smtClean="0"/>
              <a:t>стопи</a:t>
            </a:r>
            <a:endParaRPr lang="en-US" sz="1600" dirty="0" smtClean="0"/>
          </a:p>
          <a:p>
            <a:r>
              <a:rPr lang="ru-RU" sz="1600" dirty="0"/>
              <a:t>Ако снегът не бъде отстранен, годишното производство се намалява до 15% (при много снежен </a:t>
            </a:r>
            <a:r>
              <a:rPr lang="ru-RU" sz="1600" dirty="0" smtClean="0"/>
              <a:t>климат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ru-RU" sz="1600" dirty="0"/>
              <a:t>Понякога е необходимо да се отстранява снега, за да се избегнат ограничения при натоварване на теглото на </a:t>
            </a:r>
            <a:r>
              <a:rPr lang="ru-RU" sz="1600" dirty="0" smtClean="0"/>
              <a:t>покрива</a:t>
            </a:r>
            <a:endParaRPr lang="en-US" sz="1600" dirty="0" smtClean="0"/>
          </a:p>
          <a:p>
            <a:r>
              <a:rPr lang="ru-RU" sz="1600" dirty="0"/>
              <a:t>За лек сняг </a:t>
            </a:r>
            <a:r>
              <a:rPr lang="ru-RU" sz="1600" dirty="0" smtClean="0"/>
              <a:t>турбофон </a:t>
            </a:r>
            <a:r>
              <a:rPr lang="ru-RU" sz="1600" dirty="0"/>
              <a:t>или четки и чистачки могат да нанесат по-малко щети от лопати и гребла, но </a:t>
            </a:r>
            <a:r>
              <a:rPr lang="ru-RU" sz="1600" dirty="0" smtClean="0"/>
              <a:t>е необходимо </a:t>
            </a:r>
            <a:r>
              <a:rPr lang="ru-RU" sz="1600" dirty="0"/>
              <a:t>изключително внимание, за да се избегнат </a:t>
            </a:r>
            <a:r>
              <a:rPr lang="ru-RU" sz="1600" dirty="0" smtClean="0"/>
              <a:t>щети</a:t>
            </a:r>
            <a:endParaRPr lang="en-US" sz="1600" dirty="0" smtClean="0"/>
          </a:p>
          <a:p>
            <a:r>
              <a:rPr lang="ru-RU" sz="1600" dirty="0"/>
              <a:t>Понякога снегът се отстранява от покрива или земята пред масива, за да се осигури просвет, за да може снегът да се плъзне от PV </a:t>
            </a:r>
            <a:r>
              <a:rPr lang="ru-RU" sz="1600" dirty="0" smtClean="0"/>
              <a:t>масива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Поддръжка на покрива: Премахване на </a:t>
            </a:r>
            <a:r>
              <a:rPr lang="ru-RU" dirty="0" smtClean="0"/>
              <a:t>замръзнали локви и висулки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Ледените </a:t>
            </a:r>
            <a:r>
              <a:rPr lang="ru-RU" sz="1600" dirty="0" smtClean="0"/>
              <a:t>локви </a:t>
            </a:r>
            <a:r>
              <a:rPr lang="ru-RU" sz="1600" dirty="0"/>
              <a:t>трябва да бъдат премахнати, за да може покривът да се оттече </a:t>
            </a:r>
            <a:r>
              <a:rPr lang="ru-RU" sz="1600" dirty="0" smtClean="0"/>
              <a:t>правилно</a:t>
            </a:r>
            <a:endParaRPr lang="en-US" sz="1600" dirty="0" smtClean="0"/>
          </a:p>
          <a:p>
            <a:r>
              <a:rPr lang="ru-RU" sz="1600" dirty="0"/>
              <a:t>Снегът над </a:t>
            </a:r>
            <a:r>
              <a:rPr lang="ru-RU" sz="1600" dirty="0" smtClean="0"/>
              <a:t>ледената локва </a:t>
            </a:r>
            <a:r>
              <a:rPr lang="ru-RU" sz="1600" dirty="0"/>
              <a:t>може да бъде отстранен с гребло или лопата, а </a:t>
            </a:r>
            <a:r>
              <a:rPr lang="ru-RU" sz="1600" dirty="0" smtClean="0"/>
              <a:t>самата замръзнала локва- </a:t>
            </a:r>
            <a:r>
              <a:rPr lang="ru-RU" sz="1600" dirty="0"/>
              <a:t>с помощта на </a:t>
            </a:r>
            <a:r>
              <a:rPr lang="ru-RU" sz="1600" dirty="0" smtClean="0"/>
              <a:t>химикали за топене на лед </a:t>
            </a:r>
            <a:r>
              <a:rPr lang="ru-RU" sz="1600" dirty="0"/>
              <a:t>или кабел за </a:t>
            </a:r>
            <a:r>
              <a:rPr lang="ru-RU" sz="1600" dirty="0" smtClean="0"/>
              <a:t>обезледяване</a:t>
            </a:r>
            <a:endParaRPr lang="en-US" sz="1600" dirty="0" smtClean="0"/>
          </a:p>
          <a:p>
            <a:r>
              <a:rPr lang="ru-RU" sz="1600" dirty="0"/>
              <a:t>Трябва </a:t>
            </a:r>
            <a:r>
              <a:rPr lang="ru-RU" sz="1600" dirty="0" smtClean="0"/>
              <a:t>изключително да </a:t>
            </a:r>
            <a:r>
              <a:rPr lang="ru-RU" sz="1600" dirty="0"/>
              <a:t>се внимава </a:t>
            </a:r>
            <a:r>
              <a:rPr lang="ru-RU" sz="1600" dirty="0" smtClean="0"/>
              <a:t>да </a:t>
            </a:r>
            <a:r>
              <a:rPr lang="ru-RU" sz="1600" dirty="0"/>
              <a:t>не се повреди покривната мембрана, PV модулите или свързващите </a:t>
            </a:r>
            <a:r>
              <a:rPr lang="ru-RU" sz="1600" dirty="0" smtClean="0"/>
              <a:t>проводници</a:t>
            </a:r>
            <a:endParaRPr lang="en-US" sz="1600" dirty="0" smtClean="0"/>
          </a:p>
          <a:p>
            <a:r>
              <a:rPr lang="ru-RU" sz="1600" dirty="0"/>
              <a:t>Събраните отпадъци </a:t>
            </a:r>
            <a:r>
              <a:rPr lang="ru-RU" sz="1600" dirty="0" smtClean="0"/>
              <a:t>/ </a:t>
            </a:r>
            <a:r>
              <a:rPr lang="ru-RU" sz="1600" dirty="0"/>
              <a:t>листата </a:t>
            </a:r>
            <a:r>
              <a:rPr lang="ru-RU" sz="1600" dirty="0" smtClean="0"/>
              <a:t> и др. боклуци/трябва </a:t>
            </a:r>
            <a:r>
              <a:rPr lang="ru-RU" sz="1600" dirty="0"/>
              <a:t>да бъдат премахнати, за да се позволи изтичане на </a:t>
            </a:r>
            <a:r>
              <a:rPr lang="ru-RU" sz="1600" dirty="0" smtClean="0"/>
              <a:t>водата </a:t>
            </a:r>
            <a:r>
              <a:rPr lang="ru-RU" sz="1600" dirty="0"/>
              <a:t>и да се предотврати </a:t>
            </a:r>
            <a:r>
              <a:rPr lang="ru-RU" sz="1600" dirty="0" smtClean="0"/>
              <a:t>наличие на материал </a:t>
            </a:r>
            <a:r>
              <a:rPr lang="ru-RU" sz="1600" dirty="0"/>
              <a:t>за </a:t>
            </a:r>
            <a:r>
              <a:rPr lang="ru-RU" sz="1600" dirty="0" smtClean="0"/>
              <a:t>загнездване </a:t>
            </a:r>
            <a:r>
              <a:rPr lang="ru-RU" sz="1600" dirty="0"/>
              <a:t>на </a:t>
            </a:r>
            <a:r>
              <a:rPr lang="ru-RU" sz="1600" dirty="0" smtClean="0"/>
              <a:t>покрива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Поддръжка на покрива - </a:t>
            </a:r>
            <a:r>
              <a:rPr lang="bg-BG" dirty="0" smtClean="0"/>
              <a:t>детайл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Добра практика е </a:t>
            </a:r>
            <a:r>
              <a:rPr lang="ru-RU" sz="1600" dirty="0" smtClean="0"/>
              <a:t>да има непрекъснат </a:t>
            </a:r>
            <a:r>
              <a:rPr lang="ru-RU" sz="1600" dirty="0"/>
              <a:t>плъзгащ лист под </a:t>
            </a:r>
            <a:r>
              <a:rPr lang="ru-RU" sz="1600" dirty="0" smtClean="0"/>
              <a:t>елементите на закрепване на модулите, </a:t>
            </a:r>
            <a:r>
              <a:rPr lang="ru-RU" sz="1600" dirty="0"/>
              <a:t>за да </a:t>
            </a:r>
            <a:r>
              <a:rPr lang="ru-RU" sz="1600" dirty="0" smtClean="0"/>
              <a:t>се избегне </a:t>
            </a:r>
            <a:r>
              <a:rPr lang="ru-RU" sz="1600" dirty="0"/>
              <a:t>директен контакт с покривната </a:t>
            </a:r>
            <a:r>
              <a:rPr lang="ru-RU" sz="1600" dirty="0" smtClean="0"/>
              <a:t>мембрана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723" y="1629200"/>
            <a:ext cx="544258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Баластирани </a:t>
            </a:r>
            <a:r>
              <a:rPr lang="ru-RU" dirty="0" smtClean="0"/>
              <a:t>и механично </a:t>
            </a:r>
            <a:r>
              <a:rPr lang="ru-RU" dirty="0"/>
              <a:t>закрепени PV стелажни </a:t>
            </a:r>
            <a:r>
              <a:rPr lang="ru-RU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/>
              <a:t>Механично закрепена PV стелажна </a:t>
            </a:r>
            <a:r>
              <a:rPr lang="ru-RU" sz="1600" dirty="0" smtClean="0"/>
              <a:t>система</a:t>
            </a:r>
            <a:endParaRPr lang="en-US" sz="1600" dirty="0"/>
          </a:p>
        </p:txBody>
      </p:sp>
      <p:pic>
        <p:nvPicPr>
          <p:cNvPr id="33794" name="Picture 2" descr="solar ra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630" y="1772816"/>
            <a:ext cx="6325714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Баластирани </a:t>
            </a:r>
            <a:r>
              <a:rPr lang="ru-RU" dirty="0" smtClean="0"/>
              <a:t>и механично </a:t>
            </a:r>
            <a:r>
              <a:rPr lang="ru-RU" dirty="0"/>
              <a:t>закрепени PV стелажни </a:t>
            </a:r>
            <a:r>
              <a:rPr lang="ru-RU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1600" dirty="0"/>
              <a:t>Баластирана </a:t>
            </a:r>
            <a:r>
              <a:rPr lang="en-US" sz="1600" dirty="0"/>
              <a:t>PV </a:t>
            </a:r>
            <a:r>
              <a:rPr lang="bg-BG" sz="1600" dirty="0"/>
              <a:t>стелажна </a:t>
            </a:r>
            <a:r>
              <a:rPr lang="bg-BG" sz="1600" dirty="0" smtClean="0"/>
              <a:t>система</a:t>
            </a:r>
            <a:endParaRPr lang="en-US" sz="1600" dirty="0"/>
          </a:p>
        </p:txBody>
      </p:sp>
      <p:pic>
        <p:nvPicPr>
          <p:cNvPr id="48130" name="Picture 2" descr="solar ra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646" y="1773216"/>
            <a:ext cx="6325714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Поддръжка на баластирани </a:t>
            </a:r>
            <a:r>
              <a:rPr lang="ru-RU" dirty="0" smtClean="0"/>
              <a:t>и </a:t>
            </a:r>
            <a:r>
              <a:rPr lang="ru-RU" dirty="0"/>
              <a:t>механично закрепени PV стелажни </a:t>
            </a:r>
            <a:r>
              <a:rPr lang="ru-RU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Баластираните PV стелажни системи могат да се предпочитат </a:t>
            </a:r>
            <a:r>
              <a:rPr lang="ru-RU" sz="1600" dirty="0" smtClean="0"/>
              <a:t>за </a:t>
            </a:r>
            <a:r>
              <a:rPr lang="ru-RU" sz="1600" dirty="0"/>
              <a:t>някои покриви с нисък наклон (за намаляване на натоварването от вятър) и те осигуряват по-добра хидроизолационна надеждност, което е важно особено за съществуващите покриви, които са над няколко </a:t>
            </a:r>
            <a:r>
              <a:rPr lang="ru-RU" sz="1600" dirty="0" smtClean="0"/>
              <a:t>години</a:t>
            </a:r>
            <a:endParaRPr lang="en-US" sz="1600" dirty="0" smtClean="0"/>
          </a:p>
          <a:p>
            <a:r>
              <a:rPr lang="ru-RU" sz="1600" dirty="0"/>
              <a:t>Общото правило обаче е да инсталирате механично прикрепени PV стелажни </a:t>
            </a:r>
            <a:r>
              <a:rPr lang="ru-RU" sz="1600" dirty="0" smtClean="0"/>
              <a:t>системи</a:t>
            </a:r>
            <a:endParaRPr lang="en-US" sz="1600" dirty="0" smtClean="0"/>
          </a:p>
          <a:p>
            <a:r>
              <a:rPr lang="ru-RU" sz="1600" dirty="0"/>
              <a:t>Инсталирането на баластирана PV стелажна система може да подобри разходите за поддръжка </a:t>
            </a:r>
            <a:r>
              <a:rPr lang="ru-RU" sz="1600" dirty="0" smtClean="0"/>
              <a:t> от покривен </a:t>
            </a:r>
            <a:r>
              <a:rPr lang="ru-RU" sz="1600" dirty="0"/>
              <a:t>материал и </a:t>
            </a:r>
            <a:r>
              <a:rPr lang="ru-RU" sz="1600" dirty="0" smtClean="0"/>
              <a:t>изолация, но се получава: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- Изменения по покрива</a:t>
            </a:r>
            <a:r>
              <a:rPr lang="ru-RU" sz="1600" dirty="0"/>
              <a:t>: Добавеното тегло на баластираната система (обикновено два пъти </a:t>
            </a:r>
            <a:r>
              <a:rPr lang="ru-RU" sz="1600" dirty="0" smtClean="0"/>
              <a:t>повече от механично </a:t>
            </a:r>
            <a:r>
              <a:rPr lang="ru-RU" sz="1600" dirty="0"/>
              <a:t>прикрепена система) може да доведе до отклонение </a:t>
            </a:r>
            <a:r>
              <a:rPr lang="ru-RU" sz="1600" dirty="0" smtClean="0"/>
              <a:t>в покрива и увеличаване местата за задържане на вода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- Увреждане от </a:t>
            </a:r>
            <a:r>
              <a:rPr lang="ru-RU" sz="1600" dirty="0"/>
              <a:t>вятъра</a:t>
            </a:r>
          </a:p>
          <a:p>
            <a:pPr marL="0" indent="0">
              <a:buNone/>
            </a:pPr>
            <a:r>
              <a:rPr lang="ru-RU" sz="1600" dirty="0" smtClean="0"/>
              <a:t>        - Екстремни </a:t>
            </a:r>
            <a:r>
              <a:rPr lang="ru-RU" sz="1600" dirty="0"/>
              <a:t>натоварвания </a:t>
            </a:r>
            <a:r>
              <a:rPr lang="ru-RU" sz="1600" dirty="0" smtClean="0"/>
              <a:t>от </a:t>
            </a:r>
            <a:r>
              <a:rPr lang="ru-RU" sz="1600" dirty="0"/>
              <a:t>сняг (за баластирани PV стелажи с нисък наклон)</a:t>
            </a:r>
          </a:p>
          <a:p>
            <a:pPr marL="0" indent="0">
              <a:buNone/>
            </a:pPr>
            <a:r>
              <a:rPr lang="ru-RU" sz="1600" dirty="0" smtClean="0"/>
              <a:t>        - Поддръжка </a:t>
            </a:r>
            <a:r>
              <a:rPr lang="ru-RU" sz="1600" dirty="0"/>
              <a:t>на правилния дренаж на покрива: баластираните PV стелажи </a:t>
            </a:r>
            <a:r>
              <a:rPr lang="ru-RU" sz="1600" dirty="0" smtClean="0"/>
              <a:t>предполагат </a:t>
            </a:r>
            <a:r>
              <a:rPr lang="ru-RU" sz="1600" dirty="0"/>
              <a:t>повече усилия, за да се предпази покривът от отпадъци и да се гарантира, че тези препятствия не възпрепятстват отводняването</a:t>
            </a:r>
          </a:p>
          <a:p>
            <a:pPr marL="0" indent="0">
              <a:buNone/>
            </a:pPr>
            <a:r>
              <a:rPr lang="ru-RU" sz="1600" dirty="0" smtClean="0"/>
              <a:t>        - Изменения </a:t>
            </a:r>
            <a:r>
              <a:rPr lang="ru-RU" sz="1600" dirty="0"/>
              <a:t>на връзките на покрива: </a:t>
            </a:r>
            <a:r>
              <a:rPr lang="ru-RU" sz="1600" dirty="0" smtClean="0"/>
              <a:t>Неукрепените </a:t>
            </a:r>
            <a:r>
              <a:rPr lang="ru-RU" sz="1600" dirty="0"/>
              <a:t>баластирани компоненти могат да се движат с течение на времето и кумулативното движение ще изисква преразглеждане на </a:t>
            </a:r>
            <a:r>
              <a:rPr lang="ru-RU" sz="1600" dirty="0" smtClean="0"/>
              <a:t>монтажа, </a:t>
            </a:r>
            <a:r>
              <a:rPr lang="ru-RU" sz="1600" dirty="0"/>
              <a:t>за да се избегнат </a:t>
            </a:r>
            <a:r>
              <a:rPr lang="ru-RU" sz="1600" dirty="0" smtClean="0"/>
              <a:t>напрежения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Наземни фотоволтаични </a:t>
            </a:r>
            <a:r>
              <a:rPr lang="bg-BG" dirty="0" smtClean="0"/>
              <a:t>системи</a:t>
            </a:r>
            <a:endParaRPr lang="el-GR" dirty="0"/>
          </a:p>
        </p:txBody>
      </p:sp>
      <p:pic>
        <p:nvPicPr>
          <p:cNvPr id="31750" name="Picture 6" descr="ÎÏÎ¿ÏÎ­Î»ÎµÏÎ¼Î± ÎµÎ¹ÎºÏÎ½Î±Ï Î³Î¹Î± Ground-mount PV 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20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Въпроси за поддръжка на наземни фотоволтаични </a:t>
            </a:r>
            <a:r>
              <a:rPr lang="ru-RU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Наземните фотоволтаични системи избягват проблемите с поддръжката на покрива, но въвеждат проблеми с поддръжката на земята, включително:</a:t>
            </a:r>
          </a:p>
          <a:p>
            <a:pPr marL="0" indent="0">
              <a:buNone/>
            </a:pPr>
            <a:r>
              <a:rPr lang="ru-RU" sz="1600" dirty="0" smtClean="0"/>
              <a:t>        - Управление </a:t>
            </a:r>
            <a:r>
              <a:rPr lang="ru-RU" sz="1600" dirty="0"/>
              <a:t>на растителността (косене, подрязване, премахване на дървета, хербициди), които често се оценяват като цена за площ</a:t>
            </a:r>
          </a:p>
          <a:p>
            <a:pPr marL="0" indent="0">
              <a:buNone/>
            </a:pPr>
            <a:r>
              <a:rPr lang="ru-RU" sz="1600" dirty="0" smtClean="0"/>
              <a:t>        - Премахване </a:t>
            </a:r>
            <a:r>
              <a:rPr lang="ru-RU" sz="1600" dirty="0"/>
              <a:t>на сняг</a:t>
            </a:r>
          </a:p>
          <a:p>
            <a:pPr marL="0" indent="0">
              <a:buNone/>
            </a:pPr>
            <a:r>
              <a:rPr lang="ru-RU" sz="1600" dirty="0" smtClean="0"/>
              <a:t>        - Изискванията </a:t>
            </a:r>
            <a:r>
              <a:rPr lang="ru-RU" sz="1600" dirty="0"/>
              <a:t>за почистване се увеличават за монтираните на земята масиви, тъй като те са по-близо до източника на </a:t>
            </a:r>
            <a:r>
              <a:rPr lang="ru-RU" sz="1600" dirty="0" smtClean="0"/>
              <a:t>въздушни замърсявания и прах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Поддръжка на </a:t>
            </a:r>
            <a:r>
              <a:rPr lang="bg-BG" dirty="0" smtClean="0"/>
              <a:t>електрическата система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PV системата ще има както компоненти </a:t>
            </a:r>
            <a:r>
              <a:rPr lang="bg-BG" sz="1600" dirty="0" smtClean="0"/>
              <a:t>както </a:t>
            </a:r>
            <a:r>
              <a:rPr lang="ru-RU" sz="1600" dirty="0" smtClean="0"/>
              <a:t>с </a:t>
            </a:r>
            <a:r>
              <a:rPr lang="ru-RU" sz="1600" dirty="0"/>
              <a:t>променлив ток </a:t>
            </a:r>
            <a:r>
              <a:rPr lang="ru-RU" sz="1600" dirty="0" smtClean="0"/>
              <a:t>, </a:t>
            </a:r>
            <a:r>
              <a:rPr lang="ru-RU" sz="1600" dirty="0"/>
              <a:t>така и </a:t>
            </a:r>
            <a:r>
              <a:rPr lang="ru-RU" sz="1600" dirty="0" smtClean="0"/>
              <a:t>с постоянен , </a:t>
            </a:r>
            <a:r>
              <a:rPr lang="ru-RU" sz="1600" dirty="0"/>
              <a:t>в случай че не се използват </a:t>
            </a:r>
            <a:r>
              <a:rPr lang="ru-RU" sz="1600" dirty="0" smtClean="0"/>
              <a:t>микроинвертори</a:t>
            </a:r>
            <a:endParaRPr lang="en-US" sz="1600" dirty="0" smtClean="0"/>
          </a:p>
          <a:p>
            <a:r>
              <a:rPr lang="ru-RU" sz="1600" dirty="0"/>
              <a:t>В системата за променлив ток може да има няколко </a:t>
            </a:r>
            <a:r>
              <a:rPr lang="ru-RU" sz="1600" dirty="0" smtClean="0"/>
              <a:t>точки, подлежащи на </a:t>
            </a:r>
            <a:r>
              <a:rPr lang="ru-RU" sz="1600" dirty="0"/>
              <a:t>повреда, включително:</a:t>
            </a:r>
          </a:p>
          <a:p>
            <a:pPr marL="0" indent="0">
              <a:buNone/>
            </a:pPr>
            <a:r>
              <a:rPr lang="ru-RU" sz="1600" dirty="0" smtClean="0"/>
              <a:t>              - Централен </a:t>
            </a:r>
            <a:r>
              <a:rPr lang="ru-RU" sz="1600" dirty="0"/>
              <a:t>инвертор</a:t>
            </a:r>
          </a:p>
          <a:p>
            <a:pPr marL="0" indent="0">
              <a:buNone/>
            </a:pPr>
            <a:r>
              <a:rPr lang="ru-RU" sz="1600" dirty="0" smtClean="0"/>
              <a:t>              - Трансформатор при генератора </a:t>
            </a:r>
            <a:r>
              <a:rPr lang="ru-RU" sz="1600" dirty="0"/>
              <a:t>(GSU</a:t>
            </a:r>
            <a:r>
              <a:rPr lang="ru-RU" sz="1600" dirty="0" smtClean="0"/>
              <a:t>)-  </a:t>
            </a:r>
            <a:r>
              <a:rPr lang="ru-RU" sz="1600" dirty="0"/>
              <a:t>за големи фотоволтаични </a:t>
            </a:r>
            <a:r>
              <a:rPr lang="ru-RU" sz="1600" dirty="0" smtClean="0"/>
              <a:t>инсталации</a:t>
            </a:r>
            <a:endParaRPr lang="en-US" sz="1600" dirty="0" smtClean="0"/>
          </a:p>
          <a:p>
            <a:r>
              <a:rPr lang="ru-RU" sz="1600" dirty="0"/>
              <a:t>Мерките за поддръжка и разходите зависят от използваната система за </a:t>
            </a:r>
            <a:r>
              <a:rPr lang="ru-RU" sz="1600" dirty="0" smtClean="0"/>
              <a:t>управление и подръжка на проводниците</a:t>
            </a:r>
            <a:endParaRPr lang="en-US" sz="1600" dirty="0" smtClean="0"/>
          </a:p>
          <a:p>
            <a:r>
              <a:rPr lang="ru-RU" sz="1600" dirty="0"/>
              <a:t>По отношение на проводниците на фотоволтаичните системи, мерките ще бъдат минимални за проводниците в тръбопроводите или вградените </a:t>
            </a:r>
            <a:r>
              <a:rPr lang="ru-RU" sz="1600" dirty="0" smtClean="0"/>
              <a:t>модули, </a:t>
            </a:r>
            <a:r>
              <a:rPr lang="ru-RU" sz="1600" dirty="0"/>
              <a:t>които са проектирани като неразделна част от стелажната и окабеляващата </a:t>
            </a:r>
            <a:r>
              <a:rPr lang="ru-RU" sz="1600" dirty="0" smtClean="0"/>
              <a:t>система</a:t>
            </a:r>
            <a:endParaRPr lang="en-US" sz="1600" dirty="0" smtClean="0"/>
          </a:p>
          <a:p>
            <a:r>
              <a:rPr lang="ru-RU" sz="1600" dirty="0"/>
              <a:t>Трябва да се осигури поддръжка, за да се гарантира, че системата за управление на проводниците продължава да защитава проводниците от физически </a:t>
            </a:r>
            <a:r>
              <a:rPr lang="ru-RU" sz="1600" dirty="0" smtClean="0"/>
              <a:t>повреди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Наземни фотоволтаични системи: Управление на </a:t>
            </a:r>
            <a:r>
              <a:rPr lang="ru-RU" dirty="0" smtClean="0"/>
              <a:t>растителността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Намаляването </a:t>
            </a:r>
            <a:r>
              <a:rPr lang="ru-RU" sz="1600" dirty="0" smtClean="0"/>
              <a:t>чрез химикали на  растителността </a:t>
            </a:r>
            <a:r>
              <a:rPr lang="ru-RU" sz="1600" dirty="0"/>
              <a:t>може да бъде по-ефективно и в пъти по-евтино, особено в сухите </a:t>
            </a:r>
            <a:r>
              <a:rPr lang="ru-RU" sz="1600" dirty="0" smtClean="0"/>
              <a:t>райони</a:t>
            </a:r>
            <a:endParaRPr lang="en-US" sz="1600" dirty="0" smtClean="0"/>
          </a:p>
          <a:p>
            <a:r>
              <a:rPr lang="ru-RU" sz="1600" dirty="0"/>
              <a:t>В климат с големи валежи, разходите за косене на трева и контрол на растителността могат да се равняват или надвишават разходите за поддръжка на </a:t>
            </a:r>
            <a:r>
              <a:rPr lang="ru-RU" sz="1600" dirty="0" smtClean="0"/>
              <a:t>оборудването</a:t>
            </a:r>
            <a:endParaRPr lang="en-US" sz="1600" dirty="0" smtClean="0"/>
          </a:p>
          <a:p>
            <a:r>
              <a:rPr lang="ru-RU" sz="1600" dirty="0"/>
              <a:t>Добрите практики могат да включват:</a:t>
            </a:r>
          </a:p>
          <a:p>
            <a:pPr marL="0" indent="0">
              <a:buNone/>
            </a:pPr>
            <a:r>
              <a:rPr lang="ru-RU" sz="1600" dirty="0" smtClean="0"/>
              <a:t>       - Пресаждане </a:t>
            </a:r>
            <a:r>
              <a:rPr lang="ru-RU" sz="1600" dirty="0"/>
              <a:t>с видове с нисък растеж, избрани от експерт</a:t>
            </a:r>
          </a:p>
          <a:p>
            <a:pPr marL="0" indent="0">
              <a:buNone/>
            </a:pPr>
            <a:r>
              <a:rPr lang="ru-RU" sz="1600" dirty="0" smtClean="0"/>
              <a:t>       - Засаждане </a:t>
            </a:r>
            <a:r>
              <a:rPr lang="ru-RU" sz="1600" dirty="0"/>
              <a:t>с подходящо за опрашители или друго поддържащо местообитание подпочвено покритие</a:t>
            </a:r>
          </a:p>
          <a:p>
            <a:pPr marL="0" indent="0">
              <a:buNone/>
            </a:pPr>
            <a:r>
              <a:rPr lang="ru-RU" sz="1600" dirty="0" smtClean="0"/>
              <a:t>       - Запазване </a:t>
            </a:r>
            <a:r>
              <a:rPr lang="ru-RU" sz="1600" dirty="0"/>
              <a:t>на съществуваща, понякога местна, растителност чрез свеждане до минимум, което може да намали заразата с </a:t>
            </a:r>
            <a:r>
              <a:rPr lang="ru-RU" sz="1600" dirty="0" smtClean="0"/>
              <a:t>плевели.</a:t>
            </a:r>
            <a:endParaRPr lang="en-US" sz="1600" dirty="0" smtClean="0"/>
          </a:p>
          <a:p>
            <a:r>
              <a:rPr lang="ru-RU" sz="1600" dirty="0"/>
              <a:t>В случай на използване на животни за управление на растителността, правилен подбор на </a:t>
            </a:r>
            <a:r>
              <a:rPr lang="ru-RU" sz="1600" dirty="0" smtClean="0"/>
              <a:t>животни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Използване на животни за управление на </a:t>
            </a:r>
            <a:r>
              <a:rPr lang="ru-RU" dirty="0" smtClean="0"/>
              <a:t>растителността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536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/>
              <a:t>Овцете могат да се използват за контрол на растителността, но не и кози или </a:t>
            </a:r>
            <a:r>
              <a:rPr lang="ru-RU" sz="1600" dirty="0" smtClean="0"/>
              <a:t>крави</a:t>
            </a:r>
            <a:endParaRPr lang="en-US" sz="16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217" y="1629200"/>
            <a:ext cx="586210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Наземни фотоволтаични системи: Ерозия поради </a:t>
            </a:r>
            <a:r>
              <a:rPr lang="ru-RU" dirty="0" smtClean="0"/>
              <a:t>валежи</a:t>
            </a:r>
            <a:endParaRPr lang="el-G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26439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Наземни фотоволтаични системи: Ерозия поради </a:t>
            </a:r>
            <a:r>
              <a:rPr lang="ru-RU" dirty="0" smtClean="0"/>
              <a:t>валежи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Големите валежи могат да застрашат стабилността на основите и оградите на фотоволтаиците, да </a:t>
            </a:r>
            <a:r>
              <a:rPr lang="ru-RU" sz="1600" dirty="0" smtClean="0"/>
              <a:t>изровят затрупаните </a:t>
            </a:r>
            <a:r>
              <a:rPr lang="ru-RU" sz="1600" dirty="0"/>
              <a:t>проводници и да повредят достъпите и инверторните </a:t>
            </a:r>
            <a:r>
              <a:rPr lang="ru-RU" sz="1600" dirty="0" smtClean="0"/>
              <a:t>складове</a:t>
            </a:r>
            <a:r>
              <a:rPr lang="en-US" sz="1600" dirty="0" smtClean="0"/>
              <a:t> </a:t>
            </a:r>
          </a:p>
          <a:p>
            <a:r>
              <a:rPr lang="ru-RU" sz="1600" dirty="0"/>
              <a:t>Добра практика е да се проектират </a:t>
            </a:r>
            <a:r>
              <a:rPr lang="ru-RU" sz="1600" dirty="0" smtClean="0"/>
              <a:t>специални канвки </a:t>
            </a:r>
            <a:r>
              <a:rPr lang="ru-RU" sz="1600" dirty="0"/>
              <a:t>за оттичане на </a:t>
            </a:r>
            <a:r>
              <a:rPr lang="ru-RU" sz="1600" dirty="0" smtClean="0"/>
              <a:t>дъждовната </a:t>
            </a:r>
            <a:r>
              <a:rPr lang="ru-RU" sz="1600" dirty="0"/>
              <a:t>вода, които </a:t>
            </a:r>
            <a:r>
              <a:rPr lang="ru-RU" sz="1600" dirty="0" smtClean="0"/>
              <a:t>се включват в централния канал и в системата </a:t>
            </a:r>
            <a:r>
              <a:rPr lang="ru-RU" sz="1600" dirty="0"/>
              <a:t>за управление на дъждовна вода, като например </a:t>
            </a:r>
            <a:r>
              <a:rPr lang="ru-RU" sz="1600" dirty="0" smtClean="0"/>
              <a:t>басейн, язовир и др.</a:t>
            </a:r>
            <a:endParaRPr lang="en-US" sz="1600" dirty="0" smtClean="0"/>
          </a:p>
          <a:p>
            <a:r>
              <a:rPr lang="ru-RU" sz="1600" dirty="0"/>
              <a:t>Изтичането и ерозията могат да бъдат намалени чрез стабилизиране на </a:t>
            </a:r>
            <a:r>
              <a:rPr lang="ru-RU" sz="1600" dirty="0" smtClean="0"/>
              <a:t>почвената </a:t>
            </a:r>
            <a:r>
              <a:rPr lang="ru-RU" sz="1600" dirty="0"/>
              <a:t>повърхност с полимерни почвени </a:t>
            </a:r>
            <a:r>
              <a:rPr lang="ru-RU" sz="1600" dirty="0" smtClean="0"/>
              <a:t>кондиционери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Наземни фотоволтаични системи: отстраняване на </a:t>
            </a:r>
            <a:r>
              <a:rPr lang="ru-RU" dirty="0" smtClean="0"/>
              <a:t>сняг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Премахването на сняг може да </a:t>
            </a:r>
            <a:r>
              <a:rPr lang="ru-RU" sz="1600" dirty="0" smtClean="0"/>
              <a:t>включва: </a:t>
            </a:r>
            <a:r>
              <a:rPr lang="ru-RU" sz="1600" dirty="0"/>
              <a:t>отстраняване от самия масив, изчистване на пътища за достъп и алеи и премахване, когато снегът се натрупва, докато се плъзга </a:t>
            </a:r>
            <a:r>
              <a:rPr lang="ru-RU" sz="1600" dirty="0" smtClean="0"/>
              <a:t>по повърхността на масива</a:t>
            </a:r>
            <a:endParaRPr lang="en-US" sz="1600" dirty="0" smtClean="0"/>
          </a:p>
          <a:p>
            <a:r>
              <a:rPr lang="ru-RU" sz="1600" dirty="0"/>
              <a:t>Ако снегът се отстрани от масива, трябва да се внимава модулите да не бъдат повредени механично от техниките за </a:t>
            </a:r>
            <a:r>
              <a:rPr lang="ru-RU" sz="1600" dirty="0" smtClean="0"/>
              <a:t>отстраняване</a:t>
            </a:r>
            <a:endParaRPr lang="en-US" sz="1600" dirty="0" smtClean="0"/>
          </a:p>
          <a:p>
            <a:r>
              <a:rPr lang="ru-RU" sz="1600" dirty="0"/>
              <a:t>В случай на едноосни </a:t>
            </a:r>
            <a:r>
              <a:rPr lang="ru-RU" sz="1600" dirty="0" smtClean="0"/>
              <a:t>тракери, </a:t>
            </a:r>
            <a:r>
              <a:rPr lang="ru-RU" sz="1600" dirty="0"/>
              <a:t>могат да възникнат значителни щети, ако снегът не се изчисти между редовете на тракера, тъй като модулите могат да влязат в контакт </a:t>
            </a:r>
            <a:r>
              <a:rPr lang="ru-RU" sz="1600" dirty="0" smtClean="0"/>
              <a:t>с натрупания отстрани сняг , </a:t>
            </a:r>
            <a:r>
              <a:rPr lang="ru-RU" sz="1600" dirty="0"/>
              <a:t>когато механизмът за проследяване е в крайните си източни или западни </a:t>
            </a:r>
            <a:r>
              <a:rPr lang="ru-RU" sz="1600" dirty="0" smtClean="0"/>
              <a:t>позиции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Проследяващи </a:t>
            </a:r>
            <a:r>
              <a:rPr lang="en-US" dirty="0"/>
              <a:t>PV </a:t>
            </a:r>
            <a:r>
              <a:rPr lang="bg-BG" dirty="0" smtClean="0"/>
              <a:t>системи/тракинг системи/</a:t>
            </a:r>
            <a:endParaRPr lang="el-GR" dirty="0"/>
          </a:p>
        </p:txBody>
      </p:sp>
      <p:pic>
        <p:nvPicPr>
          <p:cNvPr id="2457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56" y="1701288"/>
            <a:ext cx="816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Тракинг</a:t>
            </a:r>
            <a:r>
              <a:rPr lang="en-US" dirty="0" smtClean="0"/>
              <a:t> PV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/>
              <a:t>Сложността на системите за проследяване изисква много повече поддръжка, не само върху носещите се подвижни части на масива, но и за свързаната система за задействащи механизми и </a:t>
            </a:r>
            <a:r>
              <a:rPr lang="ru-RU" sz="1600" dirty="0" smtClean="0"/>
              <a:t>управление</a:t>
            </a:r>
            <a:endParaRPr lang="en-US" sz="1600" dirty="0" smtClean="0"/>
          </a:p>
          <a:p>
            <a:r>
              <a:rPr lang="ru-RU" sz="1600" dirty="0" smtClean="0"/>
              <a:t>Тези допълнителните </a:t>
            </a:r>
            <a:r>
              <a:rPr lang="ru-RU" sz="1600" dirty="0"/>
              <a:t>съображения за системите за проследяване включват:</a:t>
            </a:r>
          </a:p>
          <a:p>
            <a:pPr marL="0" indent="0">
              <a:buNone/>
            </a:pPr>
            <a:r>
              <a:rPr lang="ru-RU" sz="1600" dirty="0" smtClean="0"/>
              <a:t>        - Електрически </a:t>
            </a:r>
            <a:r>
              <a:rPr lang="ru-RU" sz="1600" dirty="0"/>
              <a:t>аспекти: </a:t>
            </a:r>
            <a:r>
              <a:rPr lang="ru-RU" sz="1600" dirty="0" smtClean="0"/>
              <a:t>Проверка </a:t>
            </a:r>
            <a:r>
              <a:rPr lang="ru-RU" sz="1600" dirty="0"/>
              <a:t>електрическите връзки и корпуса </a:t>
            </a:r>
            <a:r>
              <a:rPr lang="ru-RU" sz="1600" dirty="0" smtClean="0"/>
              <a:t>на двигателя за  </a:t>
            </a:r>
            <a:r>
              <a:rPr lang="ru-RU" sz="1600" dirty="0"/>
              <a:t>проследяване </a:t>
            </a:r>
            <a:r>
              <a:rPr lang="ru-RU" sz="1600" dirty="0" smtClean="0"/>
              <a:t>/ контролера; проверка </a:t>
            </a:r>
            <a:r>
              <a:rPr lang="ru-RU" sz="1600" dirty="0"/>
              <a:t>заземяващите </a:t>
            </a:r>
            <a:r>
              <a:rPr lang="ru-RU" sz="1600" dirty="0" smtClean="0"/>
              <a:t>връзки от износване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- Управление</a:t>
            </a:r>
            <a:r>
              <a:rPr lang="ru-RU" sz="1600" dirty="0"/>
              <a:t>: </a:t>
            </a:r>
            <a:r>
              <a:rPr lang="ru-RU" sz="1600" dirty="0" smtClean="0"/>
              <a:t>Проверка </a:t>
            </a:r>
            <a:r>
              <a:rPr lang="ru-RU" sz="1600" dirty="0"/>
              <a:t>и </a:t>
            </a:r>
            <a:r>
              <a:rPr lang="ru-RU" sz="1600" dirty="0" smtClean="0"/>
              <a:t>калибровка </a:t>
            </a:r>
            <a:r>
              <a:rPr lang="ru-RU" sz="1600" dirty="0"/>
              <a:t>анемометъра, </a:t>
            </a:r>
            <a:r>
              <a:rPr lang="ru-RU" sz="1600" dirty="0" smtClean="0"/>
              <a:t>смяна чашата/колелото/; инспекция на  </a:t>
            </a:r>
            <a:r>
              <a:rPr lang="ru-RU" sz="1600" dirty="0"/>
              <a:t>инклинометър; проверка на крайния превключвател; </a:t>
            </a:r>
            <a:r>
              <a:rPr lang="ru-RU" sz="1600" dirty="0" smtClean="0"/>
              <a:t>замяна </a:t>
            </a:r>
            <a:r>
              <a:rPr lang="ru-RU" sz="1600" dirty="0"/>
              <a:t>филтъра на вентилатора на проследяващия контролер; </a:t>
            </a:r>
            <a:r>
              <a:rPr lang="ru-RU" sz="1600" dirty="0" smtClean="0"/>
              <a:t>проверка </a:t>
            </a:r>
            <a:r>
              <a:rPr lang="ru-RU" sz="1600" dirty="0"/>
              <a:t>/ </a:t>
            </a:r>
            <a:r>
              <a:rPr lang="ru-RU" sz="1600" dirty="0" smtClean="0"/>
              <a:t>тестване </a:t>
            </a:r>
            <a:r>
              <a:rPr lang="ru-RU" sz="1600" dirty="0"/>
              <a:t>контролера за проследяване</a:t>
            </a:r>
          </a:p>
          <a:p>
            <a:pPr marL="0" indent="0">
              <a:buNone/>
            </a:pPr>
            <a:r>
              <a:rPr lang="ru-RU" sz="1600" dirty="0" smtClean="0"/>
              <a:t>        - Рейка </a:t>
            </a:r>
            <a:r>
              <a:rPr lang="ru-RU" sz="1600" dirty="0"/>
              <a:t>и задвижване: </a:t>
            </a:r>
            <a:r>
              <a:rPr lang="ru-RU" sz="1600" dirty="0" smtClean="0"/>
              <a:t>Проверка </a:t>
            </a:r>
            <a:r>
              <a:rPr lang="ru-RU" sz="1600" dirty="0"/>
              <a:t>въртящия момент на задвижващия вал и визуално </a:t>
            </a:r>
            <a:r>
              <a:rPr lang="ru-RU" sz="1600" dirty="0" smtClean="0"/>
              <a:t>проверка </a:t>
            </a:r>
            <a:r>
              <a:rPr lang="ru-RU" sz="1600" dirty="0"/>
              <a:t>смазването на скоростната кутия; </a:t>
            </a:r>
            <a:r>
              <a:rPr lang="ru-RU" sz="1600" dirty="0" smtClean="0"/>
              <a:t>инспектиране </a:t>
            </a:r>
            <a:r>
              <a:rPr lang="ru-RU" sz="1600" dirty="0"/>
              <a:t>таблицата с модули; </a:t>
            </a:r>
            <a:r>
              <a:rPr lang="ru-RU" sz="1600" dirty="0" smtClean="0"/>
              <a:t>смазване винта на крика; проверка </a:t>
            </a:r>
            <a:r>
              <a:rPr lang="ru-RU" sz="1600" dirty="0"/>
              <a:t>винтовия крик; </a:t>
            </a:r>
            <a:r>
              <a:rPr lang="ru-RU" sz="1600" dirty="0" smtClean="0"/>
              <a:t>смазване </a:t>
            </a:r>
            <a:r>
              <a:rPr lang="ru-RU" sz="1600" dirty="0"/>
              <a:t>шпиндела; </a:t>
            </a:r>
            <a:r>
              <a:rPr lang="ru-RU" sz="1600" dirty="0" smtClean="0"/>
              <a:t>проверка </a:t>
            </a:r>
            <a:r>
              <a:rPr lang="ru-RU" sz="1600" dirty="0"/>
              <a:t>въртящия момент на предавката и </a:t>
            </a:r>
            <a:r>
              <a:rPr lang="ru-RU" sz="1600" dirty="0" smtClean="0"/>
              <a:t>проверка </a:t>
            </a:r>
            <a:r>
              <a:rPr lang="ru-RU" sz="1600" dirty="0"/>
              <a:t>износването; </a:t>
            </a:r>
            <a:r>
              <a:rPr lang="ru-RU" sz="1600" dirty="0" smtClean="0"/>
              <a:t>смазване </a:t>
            </a:r>
            <a:r>
              <a:rPr lang="ru-RU" sz="1600" dirty="0"/>
              <a:t>и </a:t>
            </a:r>
            <a:r>
              <a:rPr lang="ru-RU" sz="1600" dirty="0" smtClean="0"/>
              <a:t>оглеждане </a:t>
            </a:r>
            <a:r>
              <a:rPr lang="ru-RU" sz="1600" dirty="0"/>
              <a:t>универсалната фуга; </a:t>
            </a:r>
            <a:r>
              <a:rPr lang="ru-RU" sz="1600" dirty="0" smtClean="0"/>
              <a:t>смазване </a:t>
            </a:r>
            <a:r>
              <a:rPr lang="ru-RU" sz="1600" dirty="0"/>
              <a:t>лагерите / карданите за монтаж на тракер; </a:t>
            </a:r>
            <a:r>
              <a:rPr lang="ru-RU" sz="1600" dirty="0" smtClean="0"/>
              <a:t>поправка </a:t>
            </a:r>
            <a:r>
              <a:rPr lang="ru-RU" sz="1600" dirty="0"/>
              <a:t>/ </a:t>
            </a:r>
            <a:r>
              <a:rPr lang="ru-RU" sz="1600" dirty="0" smtClean="0"/>
              <a:t>смяна </a:t>
            </a:r>
            <a:r>
              <a:rPr lang="ru-RU" sz="1600" dirty="0"/>
              <a:t>задвижващия вал на тракера; </a:t>
            </a:r>
            <a:r>
              <a:rPr lang="ru-RU" sz="1600" dirty="0" smtClean="0"/>
              <a:t>замяна </a:t>
            </a:r>
            <a:r>
              <a:rPr lang="ru-RU" sz="1600" dirty="0"/>
              <a:t>хидравличния цилиндър; </a:t>
            </a:r>
            <a:r>
              <a:rPr lang="ru-RU" sz="1600" dirty="0" smtClean="0"/>
              <a:t>смяна </a:t>
            </a:r>
            <a:r>
              <a:rPr lang="ru-RU" sz="1600" dirty="0"/>
              <a:t>лагер за задвижване на </a:t>
            </a:r>
            <a:r>
              <a:rPr lang="ru-RU" sz="1600" dirty="0" smtClean="0"/>
              <a:t>тракера; смяна </a:t>
            </a:r>
            <a:r>
              <a:rPr lang="ru-RU" sz="1600" dirty="0"/>
              <a:t>контролер на двигателя на </a:t>
            </a:r>
            <a:r>
              <a:rPr lang="ru-RU" sz="1600" dirty="0" smtClean="0"/>
              <a:t>тракера; смяна </a:t>
            </a:r>
            <a:r>
              <a:rPr lang="ru-RU" sz="1600" dirty="0"/>
              <a:t>лагера за монтиране на </a:t>
            </a:r>
            <a:r>
              <a:rPr lang="ru-RU" sz="1600" dirty="0" smtClean="0"/>
              <a:t>тракера; замяна </a:t>
            </a:r>
            <a:r>
              <a:rPr lang="ru-RU" sz="1600" dirty="0"/>
              <a:t>/ </a:t>
            </a:r>
            <a:r>
              <a:rPr lang="ru-RU" sz="1600" dirty="0" smtClean="0"/>
              <a:t>надстройка </a:t>
            </a:r>
            <a:r>
              <a:rPr lang="ru-RU" sz="1600" dirty="0"/>
              <a:t>софтуера за контрол на </a:t>
            </a:r>
            <a:r>
              <a:rPr lang="ru-RU" sz="1600" dirty="0" smtClean="0"/>
              <a:t>проследяващия механизъм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Условия на околната </a:t>
            </a:r>
            <a:r>
              <a:rPr lang="bg-BG" dirty="0" smtClean="0"/>
              <a:t>среда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Много условия на околната среда могат да повлияят на поддръжката на фотоволтаичните системи, а много от тях са извън човешкия </a:t>
            </a:r>
            <a:r>
              <a:rPr lang="ru-RU" sz="1600" dirty="0" smtClean="0"/>
              <a:t>контрол</a:t>
            </a:r>
            <a:endParaRPr lang="en-US" sz="1600" dirty="0" smtClean="0"/>
          </a:p>
          <a:p>
            <a:r>
              <a:rPr lang="ru-RU" sz="1600" dirty="0"/>
              <a:t>Замърсяването може да се </a:t>
            </a:r>
            <a:r>
              <a:rPr lang="ru-RU" sz="1600" dirty="0" smtClean="0"/>
              <a:t>отстрани чрез </a:t>
            </a:r>
            <a:r>
              <a:rPr lang="ru-RU" sz="1600" dirty="0"/>
              <a:t>почистване и евентуално по време на процеса на избор на </a:t>
            </a:r>
            <a:r>
              <a:rPr lang="ru-RU" sz="1600" dirty="0" smtClean="0"/>
              <a:t>място</a:t>
            </a:r>
            <a:endParaRPr lang="en-US" sz="1600" dirty="0" smtClean="0"/>
          </a:p>
          <a:p>
            <a:r>
              <a:rPr lang="ru-RU" sz="1600" dirty="0"/>
              <a:t>Други условия на околната </a:t>
            </a:r>
            <a:r>
              <a:rPr lang="ru-RU" sz="1600" dirty="0" smtClean="0"/>
              <a:t>среда, които </a:t>
            </a:r>
            <a:r>
              <a:rPr lang="ru-RU" sz="1600" dirty="0"/>
              <a:t>могат да повлияят на поддръжката на фотоволтаичните системи, но са извън контрола на човека, включват:</a:t>
            </a:r>
          </a:p>
          <a:p>
            <a:pPr marL="0" indent="0">
              <a:buNone/>
            </a:pPr>
            <a:r>
              <a:rPr lang="ru-RU" sz="1600" dirty="0" smtClean="0"/>
              <a:t>         - Влажност </a:t>
            </a:r>
            <a:r>
              <a:rPr lang="ru-RU" sz="1600" dirty="0"/>
              <a:t>(това може да се реши чрез инсталиране на осушители в </a:t>
            </a:r>
            <a:r>
              <a:rPr lang="ru-RU" sz="1600" dirty="0" smtClean="0"/>
              <a:t>помещения с  </a:t>
            </a:r>
            <a:r>
              <a:rPr lang="ru-RU" sz="1600" dirty="0"/>
              <a:t>чувствително оборудване)</a:t>
            </a:r>
          </a:p>
          <a:p>
            <a:pPr marL="0" indent="0">
              <a:buNone/>
            </a:pPr>
            <a:r>
              <a:rPr lang="ru-RU" sz="1600" dirty="0" smtClean="0"/>
              <a:t>        - Горещ </a:t>
            </a:r>
            <a:r>
              <a:rPr lang="ru-RU" sz="1600" dirty="0"/>
              <a:t>климат</a:t>
            </a:r>
          </a:p>
          <a:p>
            <a:pPr marL="0" indent="0">
              <a:buNone/>
            </a:pPr>
            <a:r>
              <a:rPr lang="ru-RU" sz="1600" dirty="0" smtClean="0"/>
              <a:t>        - Силен </a:t>
            </a:r>
            <a:r>
              <a:rPr lang="ru-RU" sz="1600" dirty="0"/>
              <a:t>вятър</a:t>
            </a:r>
          </a:p>
          <a:p>
            <a:pPr marL="0" indent="0">
              <a:buNone/>
            </a:pPr>
            <a:r>
              <a:rPr lang="ru-RU" sz="1600" dirty="0" smtClean="0"/>
              <a:t>        - Градушка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- Солен </a:t>
            </a:r>
            <a:r>
              <a:rPr lang="ru-RU" sz="1600" dirty="0"/>
              <a:t>въздух</a:t>
            </a:r>
          </a:p>
          <a:p>
            <a:pPr marL="0" indent="0">
              <a:buNone/>
            </a:pPr>
            <a:r>
              <a:rPr lang="ru-RU" sz="1600" dirty="0" smtClean="0"/>
              <a:t>        - Висока инсолация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Почистване на фотоволтаични </a:t>
            </a:r>
            <a:r>
              <a:rPr lang="bg-BG" dirty="0" smtClean="0"/>
              <a:t>системи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dirty="0"/>
              <a:t>Зацапването намалява енергийната продукция на фотоволтаичния масив и може да доведе до локализирани грешки в горещата точка, ако замърсяването е </a:t>
            </a:r>
            <a:r>
              <a:rPr lang="ru-RU" sz="1600" dirty="0" smtClean="0"/>
              <a:t>неравномерно</a:t>
            </a:r>
            <a:endParaRPr lang="en-US" sz="1600" dirty="0" smtClean="0"/>
          </a:p>
          <a:p>
            <a:r>
              <a:rPr lang="ru-RU" sz="1600" dirty="0"/>
              <a:t>Трябва да се положат усилия за намаляване на неравномерното замърсяване, например от птичи </a:t>
            </a:r>
            <a:r>
              <a:rPr lang="ru-RU" sz="1600" dirty="0" smtClean="0"/>
              <a:t>изпражнения</a:t>
            </a:r>
            <a:endParaRPr lang="ru-RU" sz="1600" dirty="0"/>
          </a:p>
          <a:p>
            <a:r>
              <a:rPr lang="ru-RU" sz="1600" dirty="0"/>
              <a:t>Трябва да се внимава с почистването на </a:t>
            </a:r>
            <a:r>
              <a:rPr lang="ru-RU" sz="1600" dirty="0" smtClean="0"/>
              <a:t>масива, </a:t>
            </a:r>
            <a:r>
              <a:rPr lang="ru-RU" sz="1600" dirty="0"/>
              <a:t>за да не се повредят компонентите - добра практика е да следвате препоръките на производителя на PV модула при всяко почистване на </a:t>
            </a:r>
            <a:r>
              <a:rPr lang="ru-RU" sz="1600" dirty="0" smtClean="0"/>
              <a:t>масива</a:t>
            </a:r>
            <a:endParaRPr lang="ru-RU" sz="1600" dirty="0"/>
          </a:p>
          <a:p>
            <a:r>
              <a:rPr lang="ru-RU" sz="1600" dirty="0"/>
              <a:t>Почистването на PV модулите трябва да се извършва с обикновена деминерализирана вода с мек препарат, препоръчан от производителя</a:t>
            </a:r>
          </a:p>
          <a:p>
            <a:r>
              <a:rPr lang="ru-RU" sz="1600" dirty="0"/>
              <a:t>Икономичен метод е с кофа с вода, препарат за почистване на ленти и чистачка, като се използват припокриващи се вертикални удари по същия начин, като стъклото на прозореца се почиства на търговски сгради</a:t>
            </a:r>
          </a:p>
          <a:p>
            <a:r>
              <a:rPr lang="ru-RU" sz="1600" dirty="0"/>
              <a:t>Не се препоръчва използването на вода под високо налягане, четки или всякакъв вид разтворители, абразиви или тежки почистващи препарати</a:t>
            </a:r>
          </a:p>
          <a:p>
            <a:r>
              <a:rPr lang="ru-RU" sz="1600" dirty="0"/>
              <a:t>Роботни системи за почистване се предлагат за широкомащабни фотоволтаични системи</a:t>
            </a:r>
          </a:p>
          <a:p>
            <a:r>
              <a:rPr lang="ru-RU" sz="1600" dirty="0"/>
              <a:t>Проливните дъждове водят до почти цялостен ефект на почистване, докато леките дъждове почистват много по-малко ефективно и дори могат да увеличат замърсяването, ако прахът тогава се придържа към оскъдни водни капчици</a:t>
            </a:r>
          </a:p>
          <a:p>
            <a:r>
              <a:rPr lang="ru-RU" sz="1600" dirty="0"/>
              <a:t>В случай на обилен сняг, разстоянието между дъното на масива и земята или покрива избягва задвижвания от вятъра и позволява на снега да се </a:t>
            </a:r>
            <a:r>
              <a:rPr lang="ru-RU" sz="1600" dirty="0" smtClean="0"/>
              <a:t>плъзга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Почистване на PV система: Предотвратяване от местни източници на </a:t>
            </a:r>
            <a:r>
              <a:rPr lang="ru-RU" dirty="0" smtClean="0"/>
              <a:t>замърсявания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/>
              <a:t>Земеделски прах: Почистването може да се извърши след оран - в части от света без активно опазване на почвата, устойчивият прах може да изисква често почистване</a:t>
            </a:r>
          </a:p>
          <a:p>
            <a:r>
              <a:rPr lang="ru-RU" sz="1600" dirty="0"/>
              <a:t>Строителен прах: Почистването може да бъде планирано след приключване на строителството наблизо</a:t>
            </a:r>
          </a:p>
          <a:p>
            <a:r>
              <a:rPr lang="ru-RU" sz="1600" dirty="0"/>
              <a:t>Прашец: Планиране на почистване след края на поленовия сезон</a:t>
            </a:r>
          </a:p>
          <a:p>
            <a:r>
              <a:rPr lang="ru-RU" sz="1600" dirty="0"/>
              <a:t>Популации на птици: Намаляване на открити пукнатини между панелите, където птиците могат да изграждат гнезда; използвайте пластмасови плъзгачи за птици, за да промените плоските повърхности към стръмни наклони; използвайте мрежи за птици, за да запечатате области под панелите до покрива напълно около масива; инсталирайте птичи шипове по горния ръб на масива, за да предотвратите </a:t>
            </a:r>
            <a:r>
              <a:rPr lang="ru-RU" sz="1600" dirty="0" smtClean="0"/>
              <a:t>кацане; </a:t>
            </a:r>
            <a:r>
              <a:rPr lang="ru-RU" sz="1600" dirty="0"/>
              <a:t>използвайте пластмасова бухал или сокол с въртяща се глава, за да изплашите птиците; Планирайте услугите на покрива и премахване на гнездата според времето на сезона на гнездене</a:t>
            </a:r>
          </a:p>
          <a:p>
            <a:r>
              <a:rPr lang="ru-RU" sz="1600" dirty="0"/>
              <a:t>Дизелова сажди: присъства в градове и концентрации, като автобусно депо и може да изисква често почистване</a:t>
            </a:r>
          </a:p>
          <a:p>
            <a:r>
              <a:rPr lang="ru-RU" sz="1600" dirty="0"/>
              <a:t>Промишлени източници: Процеси като готвене или производство могат да бъдат източници на замърсяване от масив. Това може да бъде идентифицирано чрез тестване на проби от замърсявания - например филтър, добавен към фритюрника, може да намали маслото в кухненския отработен </a:t>
            </a:r>
            <a:r>
              <a:rPr lang="ru-RU" sz="1600" dirty="0" smtClean="0"/>
              <a:t>въздух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на </a:t>
            </a:r>
            <a:r>
              <a:rPr lang="ru-RU" dirty="0" smtClean="0"/>
              <a:t>постоянно- токовата част </a:t>
            </a:r>
            <a:r>
              <a:rPr lang="ru-RU" dirty="0"/>
              <a:t>от PV </a:t>
            </a:r>
            <a:r>
              <a:rPr lang="ru-RU" dirty="0" smtClean="0"/>
              <a:t>системата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5"/>
          </a:xfrm>
        </p:spPr>
        <p:txBody>
          <a:bodyPr>
            <a:normAutofit/>
          </a:bodyPr>
          <a:lstStyle/>
          <a:p>
            <a:r>
              <a:rPr lang="ru-RU" sz="1600" dirty="0"/>
              <a:t>Често срещана практика е прилагането на вторична проверка на DC масива за откриване на грешки на ниво </a:t>
            </a:r>
            <a:r>
              <a:rPr lang="ru-RU" sz="1600" dirty="0" smtClean="0"/>
              <a:t>ред </a:t>
            </a:r>
            <a:r>
              <a:rPr lang="ru-RU" sz="1600" dirty="0"/>
              <a:t>и модул чрез периодична проверка и </a:t>
            </a:r>
            <a:r>
              <a:rPr lang="ru-RU" sz="1600" dirty="0" smtClean="0"/>
              <a:t>тестване</a:t>
            </a:r>
            <a:endParaRPr lang="en-US" sz="1600" dirty="0" smtClean="0"/>
          </a:p>
          <a:p>
            <a:r>
              <a:rPr lang="ru-RU" sz="1600" dirty="0"/>
              <a:t>Двете основни методологии, използвани за тези проверки, са ръчно електрическо </a:t>
            </a:r>
            <a:r>
              <a:rPr lang="ru-RU" sz="1600" dirty="0" smtClean="0"/>
              <a:t>измерване </a:t>
            </a:r>
            <a:r>
              <a:rPr lang="ru-RU" sz="1600" dirty="0"/>
              <a:t>и въздушни инфрачервени термични </a:t>
            </a:r>
            <a:r>
              <a:rPr lang="ru-RU" sz="1600" dirty="0" smtClean="0"/>
              <a:t>изображения</a:t>
            </a:r>
            <a:endParaRPr lang="en-US" sz="1600" dirty="0"/>
          </a:p>
        </p:txBody>
      </p:sp>
      <p:pic>
        <p:nvPicPr>
          <p:cNvPr id="50180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676130" cy="2880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3325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bg-BG" sz="1600" dirty="0"/>
              <a:t>Въздушна инфрачервена термична </a:t>
            </a:r>
            <a:r>
              <a:rPr lang="bg-BG" sz="1600" dirty="0" smtClean="0"/>
              <a:t>проверка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Замърсяване на PV модул поради прах на строителната </a:t>
            </a:r>
            <a:r>
              <a:rPr lang="ru-RU" dirty="0" smtClean="0"/>
              <a:t>площадка</a:t>
            </a:r>
            <a:endParaRPr lang="el-G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5304"/>
            <a:ext cx="34937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PV замърсяване от птичи </a:t>
            </a:r>
            <a:r>
              <a:rPr lang="ru-RU" dirty="0" smtClean="0"/>
              <a:t>популации</a:t>
            </a:r>
            <a:endParaRPr lang="el-G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629280"/>
            <a:ext cx="573688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Степен на разграждане на PV </a:t>
            </a:r>
            <a:r>
              <a:rPr lang="ru-RU" dirty="0" smtClean="0"/>
              <a:t>модула</a:t>
            </a: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351295"/>
              </p:ext>
            </p:extLst>
          </p:nvPr>
        </p:nvGraphicFramePr>
        <p:xfrm>
          <a:off x="457200" y="2060848"/>
          <a:ext cx="82296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Тип </a:t>
                      </a:r>
                      <a:r>
                        <a:rPr lang="en-US" dirty="0" smtClean="0"/>
                        <a:t>PV </a:t>
                      </a:r>
                      <a:r>
                        <a:rPr lang="bg-BG" dirty="0" smtClean="0"/>
                        <a:t>модул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Степен на деградация (% / година)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Аморфен силиций</a:t>
                      </a:r>
                      <a:r>
                        <a:rPr lang="en-US" baseline="0" dirty="0" smtClean="0"/>
                        <a:t> (a-Si)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Монокристален силиций </a:t>
                      </a:r>
                      <a:r>
                        <a:rPr lang="en-US" baseline="0" dirty="0" smtClean="0"/>
                        <a:t>(mono-Si)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Поликристален силиций</a:t>
                      </a:r>
                      <a:r>
                        <a:rPr lang="en-US" baseline="0" dirty="0" smtClean="0"/>
                        <a:t> (poly-Si)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Кадмий телур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CdTe</a:t>
                      </a:r>
                      <a:r>
                        <a:rPr lang="en-US" baseline="0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Меден индиев галий дисленид</a:t>
                      </a:r>
                      <a:r>
                        <a:rPr lang="en-US" baseline="0" dirty="0" smtClean="0"/>
                        <a:t> (GIGS)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концентратор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8596" y="500063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Това </a:t>
            </a:r>
            <a:r>
              <a:rPr lang="ru-RU" dirty="0"/>
              <a:t>са индикативни стойности, които често се използват консервативно в бизнес плановете. Повечето текущи модули имат степен на деградация от 0,2-0,25% / година (източник: Franehofer Institute </a:t>
            </a:r>
            <a:r>
              <a:rPr lang="ru-RU" dirty="0" smtClean="0"/>
              <a:t>ISE)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O&amp;M Контролен списък за най-добри </a:t>
            </a:r>
            <a:r>
              <a:rPr lang="ru-RU" dirty="0" smtClean="0"/>
              <a:t>практики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91" y="1571612"/>
            <a:ext cx="8433751" cy="45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928794" y="1857364"/>
            <a:ext cx="2772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http://www.solarmaintenancemark.com/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O&amp;M </a:t>
            </a:r>
            <a:r>
              <a:rPr lang="bg-BG" dirty="0" smtClean="0"/>
              <a:t>Най- добри практики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67"/>
          <a:stretch>
            <a:fillRect/>
          </a:stretch>
        </p:blipFill>
        <p:spPr bwMode="auto">
          <a:xfrm>
            <a:off x="1646930" y="1428736"/>
            <a:ext cx="3425136" cy="48339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593" t="4323" r="6392"/>
          <a:stretch>
            <a:fillRect/>
          </a:stretch>
        </p:blipFill>
        <p:spPr bwMode="auto">
          <a:xfrm>
            <a:off x="5214942" y="1424456"/>
            <a:ext cx="3429024" cy="4846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Благодаря за </a:t>
            </a:r>
            <a:r>
              <a:rPr lang="bg-BG" dirty="0" smtClean="0"/>
              <a:t>вниманието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Ръчно електрическо </a:t>
            </a:r>
            <a:r>
              <a:rPr lang="bg-BG" dirty="0" smtClean="0"/>
              <a:t>тестване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Ръчното </a:t>
            </a:r>
            <a:r>
              <a:rPr lang="ru-RU" sz="1600" dirty="0"/>
              <a:t>електрическо </a:t>
            </a:r>
            <a:r>
              <a:rPr lang="ru-RU" sz="1600" dirty="0" smtClean="0"/>
              <a:t>изпитване/тестване : </a:t>
            </a:r>
            <a:r>
              <a:rPr lang="ru-RU" sz="1600" dirty="0"/>
              <a:t>напрежение в отворен контур, работен ток или </a:t>
            </a:r>
            <a:r>
              <a:rPr lang="ru-RU" sz="1600" dirty="0" smtClean="0"/>
              <a:t>волт-амперна</a:t>
            </a:r>
            <a:r>
              <a:rPr lang="en-GB" sz="1600" dirty="0"/>
              <a:t>/V- I/ </a:t>
            </a:r>
            <a:r>
              <a:rPr lang="ru-RU" sz="1600" dirty="0" smtClean="0"/>
              <a:t> характеристика се </a:t>
            </a:r>
            <a:r>
              <a:rPr lang="ru-RU" sz="1600" dirty="0"/>
              <a:t>използва като метод за откриване на неизправности в системата на постоянен ток, които мониторинговата система не може да </a:t>
            </a:r>
            <a:r>
              <a:rPr lang="ru-RU" sz="1600" dirty="0" smtClean="0"/>
              <a:t>открие</a:t>
            </a:r>
            <a:endParaRPr lang="en-US" sz="1600" dirty="0" smtClean="0"/>
          </a:p>
          <a:p>
            <a:r>
              <a:rPr lang="ru-RU" sz="1600" dirty="0"/>
              <a:t>Точността на оборудването за изпитване е ограничена от комбинираната точност на сензорите за облъчване, температура и електричество, а в случай и волт-амперна/</a:t>
            </a:r>
            <a:r>
              <a:rPr lang="en-GB" sz="1600" dirty="0"/>
              <a:t>V- I/  </a:t>
            </a:r>
            <a:r>
              <a:rPr lang="ru-RU" sz="1600" dirty="0"/>
              <a:t>характеристика </a:t>
            </a:r>
            <a:r>
              <a:rPr lang="ru-RU" sz="1600" dirty="0" smtClean="0"/>
              <a:t>, </a:t>
            </a:r>
            <a:r>
              <a:rPr lang="ru-RU" sz="1600" dirty="0"/>
              <a:t>е ограничена до около 5% за стандартните полеви </a:t>
            </a:r>
            <a:r>
              <a:rPr lang="ru-RU" sz="1600" dirty="0" smtClean="0"/>
              <a:t>единици</a:t>
            </a:r>
            <a:endParaRPr lang="en-US" sz="1600" dirty="0" smtClean="0"/>
          </a:p>
          <a:p>
            <a:r>
              <a:rPr lang="ru-RU" sz="1600" dirty="0"/>
              <a:t>За голям масив ръчното тестване се извършва в продължение на няколко дни или седмици и метеорологичните условия ще варират през това време, което затруднява установяването на относителни разлики в масива и изисква значителна документация, за да се гарантира, че измерванията са </a:t>
            </a:r>
            <a:r>
              <a:rPr lang="ru-RU" sz="1600" dirty="0" smtClean="0"/>
              <a:t>сравними</a:t>
            </a:r>
            <a:endParaRPr lang="en-US" sz="1600" dirty="0" smtClean="0"/>
          </a:p>
          <a:p>
            <a:r>
              <a:rPr lang="ru-RU" sz="1600" dirty="0"/>
              <a:t>Тъй като това изпитване трябва да се извърши </a:t>
            </a:r>
            <a:r>
              <a:rPr lang="ru-RU" sz="1600" dirty="0" smtClean="0"/>
              <a:t>докато </a:t>
            </a:r>
            <a:r>
              <a:rPr lang="ru-RU" sz="1600" dirty="0"/>
              <a:t>системата работи, за всички изпитвания е необходимо лично защитно оборудване, което може да ограничи скоростта на ефективните проверки и може да представлява потенциален риск за безопасността на </a:t>
            </a:r>
            <a:r>
              <a:rPr lang="ru-RU" sz="1600" dirty="0" smtClean="0"/>
              <a:t>операторите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Измерване на напрежението в отворена </a:t>
            </a:r>
            <a:r>
              <a:rPr lang="ru-RU" dirty="0" smtClean="0"/>
              <a:t>верига</a:t>
            </a:r>
            <a:r>
              <a:rPr lang="en-US" dirty="0" smtClean="0"/>
              <a:t> </a:t>
            </a:r>
            <a:endParaRPr lang="el-GR" dirty="0"/>
          </a:p>
        </p:txBody>
      </p:sp>
      <p:pic>
        <p:nvPicPr>
          <p:cNvPr id="3993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621" y="1700808"/>
            <a:ext cx="6520755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Проследяване на </a:t>
            </a:r>
            <a:r>
              <a:rPr lang="bg-BG" dirty="0" smtClean="0"/>
              <a:t>волт-</a:t>
            </a:r>
            <a:r>
              <a:rPr lang="bg-BG" dirty="0" err="1" smtClean="0"/>
              <a:t>амперната</a:t>
            </a:r>
            <a:r>
              <a:rPr lang="bg-BG" dirty="0" smtClean="0"/>
              <a:t> /</a:t>
            </a:r>
            <a:r>
              <a:rPr lang="en-GB" dirty="0" smtClean="0"/>
              <a:t>V- I</a:t>
            </a:r>
            <a:r>
              <a:rPr lang="bg-BG" dirty="0" smtClean="0"/>
              <a:t>/</a:t>
            </a:r>
            <a:r>
              <a:rPr lang="en-GB" dirty="0" smtClean="0"/>
              <a:t>  </a:t>
            </a:r>
            <a:r>
              <a:rPr lang="bg-BG" dirty="0"/>
              <a:t>характеристика </a:t>
            </a:r>
            <a:endParaRPr lang="el-GR" dirty="0"/>
          </a:p>
        </p:txBody>
      </p:sp>
      <p:pic>
        <p:nvPicPr>
          <p:cNvPr id="38914" name="Picture 2" descr="ÎÏÎ¿ÏÎ­Î»ÎµÏÎ¼Î± ÎµÎ¹ÎºÏÎ½Î±Ï Î³Î¹Î± pv i v curve tra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66186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Лични предпазни средства за </a:t>
            </a:r>
            <a:r>
              <a:rPr lang="ru-RU" dirty="0" smtClean="0"/>
              <a:t>токови удари</a:t>
            </a:r>
            <a:endParaRPr lang="el-GR" dirty="0"/>
          </a:p>
        </p:txBody>
      </p:sp>
      <p:pic>
        <p:nvPicPr>
          <p:cNvPr id="36866" name="Picture 2" descr="ÎÏÎ¿ÏÎ­Î»ÎµÏÎ¼Î± ÎµÎ¹ÎºÏÎ½Î±Ï Î³Î¹Î± arc-flash personal protective equipment photovolta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5005324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dirty="0"/>
              <a:t>Инфрачервена инспекция на термични </a:t>
            </a:r>
            <a:r>
              <a:rPr lang="ru-RU" dirty="0" smtClean="0"/>
              <a:t>изображения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Следните неизправности могат да бъдат класифицирани чрез инфрачервена проверка на термични изображения:</a:t>
            </a:r>
          </a:p>
          <a:p>
            <a:pPr marL="0" indent="0">
              <a:buNone/>
            </a:pPr>
            <a:r>
              <a:rPr lang="ru-RU" sz="1600" dirty="0" smtClean="0"/>
              <a:t>       - Оптично изменение</a:t>
            </a:r>
          </a:p>
          <a:p>
            <a:pPr marL="0" indent="0">
              <a:buNone/>
            </a:pPr>
            <a:r>
              <a:rPr lang="ru-RU" sz="1600" dirty="0" smtClean="0"/>
              <a:t>       - Клетъчни </a:t>
            </a:r>
            <a:r>
              <a:rPr lang="ru-RU" sz="1600" dirty="0"/>
              <a:t>пукнатини</a:t>
            </a:r>
          </a:p>
          <a:p>
            <a:pPr marL="0" indent="0">
              <a:buNone/>
            </a:pPr>
            <a:r>
              <a:rPr lang="ru-RU" sz="1600" dirty="0" smtClean="0"/>
              <a:t>       - Счупване </a:t>
            </a:r>
            <a:r>
              <a:rPr lang="ru-RU" sz="1600" dirty="0"/>
              <a:t>на клетки - липсващ материал в клетъчната матрица</a:t>
            </a:r>
          </a:p>
          <a:p>
            <a:pPr marL="0" indent="0">
              <a:buNone/>
            </a:pPr>
            <a:r>
              <a:rPr lang="ru-RU" sz="1600" dirty="0" smtClean="0"/>
              <a:t>       - Потенциално индуцирано измемение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- Клетки </a:t>
            </a:r>
            <a:r>
              <a:rPr lang="ru-RU" sz="1600" dirty="0"/>
              <a:t>с късо съединение</a:t>
            </a:r>
          </a:p>
          <a:p>
            <a:pPr marL="0" indent="0">
              <a:buNone/>
            </a:pPr>
            <a:r>
              <a:rPr lang="ru-RU" sz="1600" dirty="0" smtClean="0"/>
              <a:t>       - Засенчване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- Счупени връзки </a:t>
            </a:r>
            <a:r>
              <a:rPr lang="ru-RU" sz="1600" dirty="0"/>
              <a:t>за взаимно свързване</a:t>
            </a:r>
          </a:p>
          <a:p>
            <a:pPr marL="0" indent="0">
              <a:buNone/>
            </a:pPr>
            <a:r>
              <a:rPr lang="ru-RU" sz="1600" dirty="0" smtClean="0"/>
              <a:t>       - Късо </a:t>
            </a:r>
            <a:r>
              <a:rPr lang="ru-RU" sz="1600" dirty="0"/>
              <a:t>съединение на байпасните диоди</a:t>
            </a:r>
          </a:p>
          <a:p>
            <a:pPr marL="0" indent="0">
              <a:buNone/>
            </a:pPr>
            <a:r>
              <a:rPr lang="ru-RU" sz="1600" dirty="0" smtClean="0"/>
              <a:t>       - Грешна </a:t>
            </a:r>
            <a:r>
              <a:rPr lang="ru-RU" sz="1600" dirty="0"/>
              <a:t>или неуспешна системна </a:t>
            </a:r>
            <a:r>
              <a:rPr lang="ru-RU" sz="1600" dirty="0" smtClean="0"/>
              <a:t>връзка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3591</Words>
  <Application>Microsoft Office PowerPoint</Application>
  <PresentationFormat>On-screen Show (4:3)</PresentationFormat>
  <Paragraphs>212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2_Office Theme</vt:lpstr>
      <vt:lpstr>МОДУЛ 3: ИНСТАЛАЦИЯ И ПОДДРЪЖКА НА PV СИСТЕМИТЕ</vt:lpstr>
      <vt:lpstr>Блок 3.3: Поддръжка на фотоволтаични системи</vt:lpstr>
      <vt:lpstr>Поддръжка на електрическата система</vt:lpstr>
      <vt:lpstr>Проверка на постоянно- токовата част от PV системата</vt:lpstr>
      <vt:lpstr>Ръчно електрическо тестване</vt:lpstr>
      <vt:lpstr>Измерване на напрежението в отворена верига </vt:lpstr>
      <vt:lpstr>Проследяване на волт-амперната /V- I/  характеристика </vt:lpstr>
      <vt:lpstr>Лични предпазни средства за токови удари</vt:lpstr>
      <vt:lpstr>Инфрачервена инспекция на термични изображения</vt:lpstr>
      <vt:lpstr>Поддръжка на заземяване на PV системата</vt:lpstr>
      <vt:lpstr>Проблеми с PV кабелна система</vt:lpstr>
      <vt:lpstr>Пластмасови връзки и уплътнения, които могат да скъсат или прищипят проводниците</vt:lpstr>
      <vt:lpstr>Кабелът е подложен на слънчева светлина, вятър и обледяване</vt:lpstr>
      <vt:lpstr>Достъп до кабел на гризачи</vt:lpstr>
      <vt:lpstr>Инвертори</vt:lpstr>
      <vt:lpstr>Струнни инвертори и микро-инвертори</vt:lpstr>
      <vt:lpstr>Централни инвертори</vt:lpstr>
      <vt:lpstr>Инверторни експлоатационни проверки</vt:lpstr>
      <vt:lpstr>Повишаващи трансформатори</vt:lpstr>
      <vt:lpstr>Поддръжка на батериите</vt:lpstr>
      <vt:lpstr>Поддръжка на покрив при покривна PV система</vt:lpstr>
      <vt:lpstr>Поддръжка на покрива: Премахване на сняг и лед</vt:lpstr>
      <vt:lpstr>Поддръжка на покрива: Премахване на замръзнали локви и висулки</vt:lpstr>
      <vt:lpstr>Поддръжка на покрива - детайл</vt:lpstr>
      <vt:lpstr>Баластирани и механично закрепени PV стелажни системи</vt:lpstr>
      <vt:lpstr>Баластирани и механично закрепени PV стелажни системи</vt:lpstr>
      <vt:lpstr>Поддръжка на баластирани и механично закрепени PV стелажни системи</vt:lpstr>
      <vt:lpstr>Наземни фотоволтаични системи</vt:lpstr>
      <vt:lpstr>Въпроси за поддръжка на наземни фотоволтаични системи</vt:lpstr>
      <vt:lpstr>Наземни фотоволтаични системи: Управление на растителността</vt:lpstr>
      <vt:lpstr>Използване на животни за управление на растителността</vt:lpstr>
      <vt:lpstr>Наземни фотоволтаични системи: Ерозия поради валежи</vt:lpstr>
      <vt:lpstr>Наземни фотоволтаични системи: Ерозия поради валежи</vt:lpstr>
      <vt:lpstr>Наземни фотоволтаични системи: отстраняване на сняг</vt:lpstr>
      <vt:lpstr>Проследяващи PV системи/тракинг системи/</vt:lpstr>
      <vt:lpstr>Тракинг PV системи</vt:lpstr>
      <vt:lpstr>Условия на околната среда</vt:lpstr>
      <vt:lpstr>Почистване на фотоволтаични системи</vt:lpstr>
      <vt:lpstr>Почистване на PV система: Предотвратяване от местни източници на замърсявания</vt:lpstr>
      <vt:lpstr>Замърсяване на PV модул поради прах на строителната площадка</vt:lpstr>
      <vt:lpstr>PV замърсяване от птичи популации</vt:lpstr>
      <vt:lpstr>Степен на разграждане на PV модула</vt:lpstr>
      <vt:lpstr>O&amp;M Контролен списък за най-добри практики</vt:lpstr>
      <vt:lpstr>O&amp;M Най- добри практики</vt:lpstr>
      <vt:lpstr>Благодаря за вниманието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Irina Terzyiska</cp:lastModifiedBy>
  <cp:revision>306</cp:revision>
  <dcterms:created xsi:type="dcterms:W3CDTF">2017-12-11T10:59:29Z</dcterms:created>
  <dcterms:modified xsi:type="dcterms:W3CDTF">2019-12-14T13:16:16Z</dcterms:modified>
</cp:coreProperties>
</file>