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9"/>
  </p:notesMasterIdLst>
  <p:sldIdLst>
    <p:sldId id="261" r:id="rId2"/>
    <p:sldId id="308" r:id="rId3"/>
    <p:sldId id="297" r:id="rId4"/>
    <p:sldId id="303" r:id="rId5"/>
    <p:sldId id="304" r:id="rId6"/>
    <p:sldId id="305" r:id="rId7"/>
    <p:sldId id="306" r:id="rId8"/>
    <p:sldId id="307" r:id="rId9"/>
    <p:sldId id="286" r:id="rId10"/>
    <p:sldId id="287" r:id="rId11"/>
    <p:sldId id="298" r:id="rId12"/>
    <p:sldId id="288" r:id="rId13"/>
    <p:sldId id="299" r:id="rId14"/>
    <p:sldId id="289" r:id="rId15"/>
    <p:sldId id="290" r:id="rId16"/>
    <p:sldId id="309" r:id="rId17"/>
    <p:sldId id="296" r:id="rId18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69565" autoAdjust="0"/>
  </p:normalViewPr>
  <p:slideViewPr>
    <p:cSldViewPr>
      <p:cViewPr varScale="1">
        <p:scale>
          <a:sx n="74" d="100"/>
          <a:sy n="74" d="100"/>
        </p:scale>
        <p:origin x="-126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-3252" y="-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2C10A0-F87B-4BFF-AD3A-8310E448460F}" type="datetimeFigureOut">
              <a:rPr lang="el-GR" smtClean="0"/>
              <a:pPr/>
              <a:t>26/12/2019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1933F7-9C1D-42A8-B27F-F697341C8CB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28584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724556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u="sng" dirty="0"/>
              <a:t>Guidelines for the Trainer</a:t>
            </a:r>
          </a:p>
          <a:p>
            <a:endParaRPr lang="el-GR" dirty="0"/>
          </a:p>
          <a:p>
            <a:r>
              <a:rPr lang="en-US" dirty="0"/>
              <a:t>This .</a:t>
            </a:r>
            <a:r>
              <a:rPr lang="en-US" dirty="0" err="1"/>
              <a:t>ppt</a:t>
            </a:r>
            <a:r>
              <a:rPr lang="en-US" dirty="0"/>
              <a:t> file is a template to be used from VET providers in order for them to prepare the training material. </a:t>
            </a:r>
          </a:p>
          <a:p>
            <a:endParaRPr lang="el-GR" dirty="0"/>
          </a:p>
          <a:p>
            <a:r>
              <a:rPr lang="en-US" dirty="0"/>
              <a:t>We suggest </a:t>
            </a:r>
            <a:r>
              <a:rPr lang="en-US" b="1" dirty="0"/>
              <a:t>30 up to 40 .</a:t>
            </a:r>
            <a:r>
              <a:rPr lang="en-US" b="1" dirty="0" err="1"/>
              <a:t>ppt</a:t>
            </a:r>
            <a:r>
              <a:rPr lang="en-US" b="1" dirty="0"/>
              <a:t> slides </a:t>
            </a:r>
            <a:r>
              <a:rPr lang="en-US" dirty="0"/>
              <a:t>for one (1) hour of the training program. </a:t>
            </a:r>
            <a:endParaRPr lang="el-GR" dirty="0"/>
          </a:p>
          <a:p>
            <a:endParaRPr lang="en-US" dirty="0"/>
          </a:p>
          <a:p>
            <a:r>
              <a:rPr lang="en-US" dirty="0"/>
              <a:t>There are 3 </a:t>
            </a:r>
            <a:r>
              <a:rPr lang="en-US" u="sng" dirty="0"/>
              <a:t>predefined slides </a:t>
            </a:r>
            <a:r>
              <a:rPr lang="en-US" dirty="0"/>
              <a:t>to be filled in by you, entitled “</a:t>
            </a:r>
            <a:r>
              <a:rPr lang="en-US" b="1" dirty="0"/>
              <a:t>Module Objectives</a:t>
            </a:r>
            <a:r>
              <a:rPr lang="en-US" dirty="0"/>
              <a:t>”, “</a:t>
            </a:r>
            <a:r>
              <a:rPr lang="en-US" b="1" dirty="0"/>
              <a:t>Conclusion</a:t>
            </a:r>
            <a:r>
              <a:rPr lang="en-US" dirty="0"/>
              <a:t>”, “</a:t>
            </a:r>
            <a:r>
              <a:rPr lang="en-US" b="1" dirty="0"/>
              <a:t>End of module</a:t>
            </a:r>
            <a:r>
              <a:rPr lang="en-US" dirty="0"/>
              <a:t>”. </a:t>
            </a:r>
            <a:endParaRPr lang="el-GR" dirty="0"/>
          </a:p>
          <a:p>
            <a:endParaRPr lang="en-US" dirty="0"/>
          </a:p>
          <a:p>
            <a:pPr lvl="0"/>
            <a:r>
              <a:rPr lang="en-US" dirty="0"/>
              <a:t>Material should be sent in editable format. </a:t>
            </a:r>
            <a:endParaRPr lang="el-GR" dirty="0"/>
          </a:p>
          <a:p>
            <a:pPr lvl="0"/>
            <a:endParaRPr lang="en-US" dirty="0"/>
          </a:p>
          <a:p>
            <a:pPr lvl="0">
              <a:buFont typeface="Wingdings" pitchFamily="2" charset="2"/>
              <a:buChar char="§"/>
            </a:pPr>
            <a:r>
              <a:rPr lang="en-US" dirty="0"/>
              <a:t>Suggested font: Arial</a:t>
            </a:r>
            <a:endParaRPr lang="el-GR" dirty="0"/>
          </a:p>
          <a:p>
            <a:pPr lvl="0">
              <a:buFont typeface="Wingdings" pitchFamily="2" charset="2"/>
              <a:buChar char="§"/>
            </a:pPr>
            <a:r>
              <a:rPr lang="en-US" dirty="0"/>
              <a:t>Required font size: 16</a:t>
            </a:r>
            <a:endParaRPr lang="el-GR" dirty="0"/>
          </a:p>
          <a:p>
            <a:pPr lvl="0">
              <a:buFont typeface="Wingdings" pitchFamily="2" charset="2"/>
              <a:buChar char="§"/>
            </a:pPr>
            <a:r>
              <a:rPr lang="en-US" dirty="0"/>
              <a:t>Suggested line spacing: 1,5</a:t>
            </a:r>
            <a:endParaRPr lang="el-GR" dirty="0"/>
          </a:p>
          <a:p>
            <a:pPr lvl="0">
              <a:buFont typeface="Wingdings" pitchFamily="2" charset="2"/>
              <a:buChar char="§"/>
            </a:pPr>
            <a:r>
              <a:rPr lang="en-US" dirty="0" err="1"/>
              <a:t>ppt</a:t>
            </a:r>
            <a:r>
              <a:rPr lang="en-US" dirty="0"/>
              <a:t>/</a:t>
            </a:r>
            <a:r>
              <a:rPr lang="en-US" dirty="0" err="1"/>
              <a:t>pptx</a:t>
            </a:r>
            <a:r>
              <a:rPr lang="en-US" dirty="0"/>
              <a:t> file should have a clear structure and defined units and unique slide titles</a:t>
            </a:r>
            <a:endParaRPr lang="el-GR" dirty="0"/>
          </a:p>
          <a:p>
            <a:pPr lvl="0">
              <a:buFont typeface="Wingdings" pitchFamily="2" charset="2"/>
              <a:buChar char="§"/>
            </a:pPr>
            <a:r>
              <a:rPr lang="en-US" dirty="0" err="1"/>
              <a:t>ppt</a:t>
            </a:r>
            <a:r>
              <a:rPr lang="en-US" dirty="0"/>
              <a:t>/</a:t>
            </a:r>
            <a:r>
              <a:rPr lang="en-US" dirty="0" err="1"/>
              <a:t>pptx</a:t>
            </a:r>
            <a:r>
              <a:rPr lang="en-US" dirty="0"/>
              <a:t> slide contents should not exceed the predefined margins</a:t>
            </a:r>
            <a:endParaRPr lang="el-GR" dirty="0"/>
          </a:p>
          <a:p>
            <a:pPr lvl="0">
              <a:buFont typeface="Wingdings" pitchFamily="2" charset="2"/>
              <a:buChar char="§"/>
            </a:pPr>
            <a:r>
              <a:rPr lang="en-US" dirty="0"/>
              <a:t>Images, diagrams etc should be accompanied with a description</a:t>
            </a:r>
            <a:endParaRPr lang="el-GR" dirty="0"/>
          </a:p>
          <a:p>
            <a:pPr lvl="0">
              <a:buFont typeface="Wingdings" pitchFamily="2" charset="2"/>
              <a:buChar char="§"/>
            </a:pPr>
            <a:r>
              <a:rPr lang="en-US" dirty="0"/>
              <a:t>If you want to include comprehension questions (multiple choice, multiple responses, true/false, matching etc.) to enhance users’ understanding of the theory, you should embody them in the </a:t>
            </a:r>
            <a:r>
              <a:rPr lang="en-US" dirty="0" err="1"/>
              <a:t>ppt</a:t>
            </a:r>
            <a:r>
              <a:rPr lang="en-US" dirty="0"/>
              <a:t>/</a:t>
            </a:r>
            <a:r>
              <a:rPr lang="en-US" dirty="0" err="1"/>
              <a:t>pptx</a:t>
            </a:r>
            <a:r>
              <a:rPr lang="en-US" dirty="0"/>
              <a:t> file.</a:t>
            </a:r>
            <a:endParaRPr lang="el-GR" dirty="0"/>
          </a:p>
          <a:p>
            <a:pPr lvl="0">
              <a:buFont typeface="Wingdings" pitchFamily="2" charset="2"/>
              <a:buChar char="§"/>
            </a:pPr>
            <a:r>
              <a:rPr lang="en-US" dirty="0"/>
              <a:t>Questions that will be used for self assessment and final assessment quizzes should follow a predefined format that will be sent from SQLearn in an .</a:t>
            </a:r>
            <a:r>
              <a:rPr lang="en-US" dirty="0" err="1"/>
              <a:t>xls</a:t>
            </a:r>
            <a:r>
              <a:rPr lang="en-US" dirty="0"/>
              <a:t> file</a:t>
            </a:r>
            <a:endParaRPr lang="el-GR" dirty="0"/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21314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u="sng" dirty="0"/>
              <a:t>Guidelines for the Trainer</a:t>
            </a:r>
          </a:p>
          <a:p>
            <a:endParaRPr lang="el-GR" dirty="0"/>
          </a:p>
          <a:p>
            <a:r>
              <a:rPr lang="en-US" dirty="0"/>
              <a:t>This .</a:t>
            </a:r>
            <a:r>
              <a:rPr lang="en-US" dirty="0" err="1"/>
              <a:t>ppt</a:t>
            </a:r>
            <a:r>
              <a:rPr lang="en-US" dirty="0"/>
              <a:t> file is a template to be used from VET providers in order for them to prepare the training material. </a:t>
            </a:r>
          </a:p>
          <a:p>
            <a:endParaRPr lang="el-GR" dirty="0"/>
          </a:p>
          <a:p>
            <a:r>
              <a:rPr lang="en-US" dirty="0"/>
              <a:t>We suggest </a:t>
            </a:r>
            <a:r>
              <a:rPr lang="en-US" b="1" dirty="0"/>
              <a:t>30 up to 40 .</a:t>
            </a:r>
            <a:r>
              <a:rPr lang="en-US" b="1" dirty="0" err="1"/>
              <a:t>ppt</a:t>
            </a:r>
            <a:r>
              <a:rPr lang="en-US" b="1" dirty="0"/>
              <a:t> slides </a:t>
            </a:r>
            <a:r>
              <a:rPr lang="en-US" dirty="0"/>
              <a:t>for one (1) hour of the training program. </a:t>
            </a:r>
            <a:endParaRPr lang="el-GR" dirty="0"/>
          </a:p>
          <a:p>
            <a:endParaRPr lang="en-US" dirty="0"/>
          </a:p>
          <a:p>
            <a:r>
              <a:rPr lang="en-US" dirty="0"/>
              <a:t>There are 3 </a:t>
            </a:r>
            <a:r>
              <a:rPr lang="en-US" u="sng" dirty="0"/>
              <a:t>predefined slides </a:t>
            </a:r>
            <a:r>
              <a:rPr lang="en-US" dirty="0"/>
              <a:t>to be filled in by you, entitled “</a:t>
            </a:r>
            <a:r>
              <a:rPr lang="en-US" b="1" dirty="0"/>
              <a:t>Module Objectives</a:t>
            </a:r>
            <a:r>
              <a:rPr lang="en-US" dirty="0"/>
              <a:t>”, “</a:t>
            </a:r>
            <a:r>
              <a:rPr lang="en-US" b="1" dirty="0"/>
              <a:t>Conclusion</a:t>
            </a:r>
            <a:r>
              <a:rPr lang="en-US" dirty="0"/>
              <a:t>”, “</a:t>
            </a:r>
            <a:r>
              <a:rPr lang="en-US" b="1" dirty="0"/>
              <a:t>End of module</a:t>
            </a:r>
            <a:r>
              <a:rPr lang="en-US" dirty="0"/>
              <a:t>”. </a:t>
            </a:r>
            <a:endParaRPr lang="el-GR" dirty="0"/>
          </a:p>
          <a:p>
            <a:endParaRPr lang="en-US" dirty="0"/>
          </a:p>
          <a:p>
            <a:pPr lvl="0"/>
            <a:r>
              <a:rPr lang="en-US" dirty="0"/>
              <a:t>Material should be sent in editable format. </a:t>
            </a:r>
            <a:endParaRPr lang="el-GR" dirty="0"/>
          </a:p>
          <a:p>
            <a:pPr lvl="0"/>
            <a:endParaRPr lang="en-US" dirty="0"/>
          </a:p>
          <a:p>
            <a:pPr lvl="0">
              <a:buFont typeface="Wingdings" pitchFamily="2" charset="2"/>
              <a:buChar char="§"/>
            </a:pPr>
            <a:r>
              <a:rPr lang="en-US" dirty="0"/>
              <a:t>Suggested font: Arial</a:t>
            </a:r>
            <a:endParaRPr lang="el-GR" dirty="0"/>
          </a:p>
          <a:p>
            <a:pPr lvl="0">
              <a:buFont typeface="Wingdings" pitchFamily="2" charset="2"/>
              <a:buChar char="§"/>
            </a:pPr>
            <a:r>
              <a:rPr lang="en-US" dirty="0"/>
              <a:t>Required font size: 16</a:t>
            </a:r>
            <a:endParaRPr lang="el-GR" dirty="0"/>
          </a:p>
          <a:p>
            <a:pPr lvl="0">
              <a:buFont typeface="Wingdings" pitchFamily="2" charset="2"/>
              <a:buChar char="§"/>
            </a:pPr>
            <a:r>
              <a:rPr lang="en-US" dirty="0"/>
              <a:t>Suggested line spacing: 1,5</a:t>
            </a:r>
            <a:endParaRPr lang="el-GR" dirty="0"/>
          </a:p>
          <a:p>
            <a:pPr lvl="0">
              <a:buFont typeface="Wingdings" pitchFamily="2" charset="2"/>
              <a:buChar char="§"/>
            </a:pPr>
            <a:r>
              <a:rPr lang="en-US" dirty="0" err="1"/>
              <a:t>ppt</a:t>
            </a:r>
            <a:r>
              <a:rPr lang="en-US" dirty="0"/>
              <a:t>/</a:t>
            </a:r>
            <a:r>
              <a:rPr lang="en-US" dirty="0" err="1"/>
              <a:t>pptx</a:t>
            </a:r>
            <a:r>
              <a:rPr lang="en-US" dirty="0"/>
              <a:t> file should have a clear structure and defined units and unique slide titles</a:t>
            </a:r>
            <a:endParaRPr lang="el-GR" dirty="0"/>
          </a:p>
          <a:p>
            <a:pPr lvl="0">
              <a:buFont typeface="Wingdings" pitchFamily="2" charset="2"/>
              <a:buChar char="§"/>
            </a:pPr>
            <a:r>
              <a:rPr lang="en-US" dirty="0" err="1"/>
              <a:t>ppt</a:t>
            </a:r>
            <a:r>
              <a:rPr lang="en-US" dirty="0"/>
              <a:t>/</a:t>
            </a:r>
            <a:r>
              <a:rPr lang="en-US" dirty="0" err="1"/>
              <a:t>pptx</a:t>
            </a:r>
            <a:r>
              <a:rPr lang="en-US" dirty="0"/>
              <a:t> slide contents should not exceed the predefined margins</a:t>
            </a:r>
            <a:endParaRPr lang="el-GR" dirty="0"/>
          </a:p>
          <a:p>
            <a:pPr lvl="0">
              <a:buFont typeface="Wingdings" pitchFamily="2" charset="2"/>
              <a:buChar char="§"/>
            </a:pPr>
            <a:r>
              <a:rPr lang="en-US" dirty="0"/>
              <a:t>Images, diagrams etc should be accompanied with a description</a:t>
            </a:r>
            <a:endParaRPr lang="el-GR" dirty="0"/>
          </a:p>
          <a:p>
            <a:pPr lvl="0">
              <a:buFont typeface="Wingdings" pitchFamily="2" charset="2"/>
              <a:buChar char="§"/>
            </a:pPr>
            <a:r>
              <a:rPr lang="en-US" dirty="0"/>
              <a:t>If you want to include comprehension questions (multiple choice, multiple responses, true/false, matching etc.) to enhance users’ understanding of the theory, you should embody them in the </a:t>
            </a:r>
            <a:r>
              <a:rPr lang="en-US" dirty="0" err="1"/>
              <a:t>ppt</a:t>
            </a:r>
            <a:r>
              <a:rPr lang="en-US" dirty="0"/>
              <a:t>/</a:t>
            </a:r>
            <a:r>
              <a:rPr lang="en-US" dirty="0" err="1"/>
              <a:t>pptx</a:t>
            </a:r>
            <a:r>
              <a:rPr lang="en-US" dirty="0"/>
              <a:t> file.</a:t>
            </a:r>
            <a:endParaRPr lang="el-GR" dirty="0"/>
          </a:p>
          <a:p>
            <a:pPr lvl="0">
              <a:buFont typeface="Wingdings" pitchFamily="2" charset="2"/>
              <a:buChar char="§"/>
            </a:pPr>
            <a:r>
              <a:rPr lang="en-US" dirty="0"/>
              <a:t>Questions that will be used for self assessment and final assessment quizzes should follow a predefined format that will be sent from SQLearn in an .</a:t>
            </a:r>
            <a:r>
              <a:rPr lang="en-US" dirty="0" err="1"/>
              <a:t>xls</a:t>
            </a:r>
            <a:r>
              <a:rPr lang="en-US" dirty="0"/>
              <a:t> file</a:t>
            </a:r>
            <a:endParaRPr lang="el-GR" dirty="0"/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5799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95936" y="1988840"/>
            <a:ext cx="4822304" cy="1470025"/>
          </a:xfrm>
        </p:spPr>
        <p:txBody>
          <a:bodyPr anchor="b">
            <a:normAutofit/>
          </a:bodyPr>
          <a:lstStyle>
            <a:lvl1pPr algn="r">
              <a:defRPr sz="2800"/>
            </a:lvl1pPr>
          </a:lstStyle>
          <a:p>
            <a:r>
              <a:rPr lang="en-US" dirty="0" smtClean="0"/>
              <a:t>Click to edit Master title style</a:t>
            </a:r>
            <a:endParaRPr lang="el-G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573016"/>
            <a:ext cx="4248472" cy="1752600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26138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0"/>
            <a:ext cx="6707088" cy="1124744"/>
          </a:xfrm>
        </p:spPr>
        <p:txBody>
          <a:bodyPr>
            <a:normAutofit/>
          </a:bodyPr>
          <a:lstStyle>
            <a:lvl1pPr algn="r"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71127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77810-D08D-4F04-8111-0848C471F8E3}" type="datetimeFigureOut">
              <a:rPr lang="el-GR" smtClean="0"/>
              <a:pPr/>
              <a:t>26/12/2019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0A6221-E4EE-4882-A7E2-5D7E7229B80D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35590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896" y="1988840"/>
            <a:ext cx="5182344" cy="1470025"/>
          </a:xfrm>
        </p:spPr>
        <p:txBody>
          <a:bodyPr anchor="b">
            <a:normAutofit/>
          </a:bodyPr>
          <a:lstStyle/>
          <a:p>
            <a:r>
              <a:rPr lang="bg-BG" dirty="0" smtClean="0"/>
              <a:t>МОДУЛ </a:t>
            </a:r>
            <a:r>
              <a:rPr lang="en-US" dirty="0" smtClean="0"/>
              <a:t>1: </a:t>
            </a:r>
            <a:r>
              <a:rPr lang="bg-BG" dirty="0" smtClean="0"/>
              <a:t>ВЪВЕДЕНИЕ ВЪВ ФОТОВОЛТАИЧНИТЕ ТЕХНОЛОГИИ</a:t>
            </a:r>
            <a:endParaRPr lang="el-GR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211960" y="3573016"/>
            <a:ext cx="4822304" cy="14700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l-GR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57600" y="3429000"/>
            <a:ext cx="5686400" cy="6779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2600" dirty="0" smtClean="0"/>
              <a:t>Проявяване на професионализъм</a:t>
            </a:r>
            <a:endParaRPr lang="el-GR" sz="2600" dirty="0"/>
          </a:p>
        </p:txBody>
      </p:sp>
    </p:spTree>
    <p:extLst>
      <p:ext uri="{BB962C8B-B14F-4D97-AF65-F5344CB8AC3E}">
        <p14:creationId xmlns:p14="http://schemas.microsoft.com/office/powerpoint/2010/main" val="72179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 smtClean="0"/>
              <a:t>Цели на модула</a:t>
            </a:r>
            <a:endParaRPr lang="el-GR" b="1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261758" y="1628774"/>
            <a:ext cx="8280000" cy="424822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en-US" dirty="0" smtClean="0">
              <a:latin typeface="+mj-lt"/>
              <a:cs typeface="Arial" pitchFamily="34" charset="0"/>
            </a:endParaRPr>
          </a:p>
          <a:p>
            <a:pPr marL="0" indent="0" algn="just">
              <a:buNone/>
            </a:pPr>
            <a:r>
              <a:rPr lang="bg-BG" dirty="0" smtClean="0">
                <a:latin typeface="+mj-lt"/>
                <a:cs typeface="Arial" pitchFamily="34" charset="0"/>
              </a:rPr>
              <a:t>В края на този модул, вие ще можете </a:t>
            </a:r>
            <a:r>
              <a:rPr lang="en-US" dirty="0" smtClean="0">
                <a:latin typeface="+mj-lt"/>
                <a:cs typeface="Arial" pitchFamily="34" charset="0"/>
              </a:rPr>
              <a:t>:</a:t>
            </a:r>
            <a:endParaRPr lang="en-US" dirty="0">
              <a:latin typeface="+mj-lt"/>
              <a:cs typeface="Arial" pitchFamily="34" charset="0"/>
            </a:endParaRPr>
          </a:p>
          <a:p>
            <a:pPr marL="0" indent="0" algn="just">
              <a:buNone/>
            </a:pPr>
            <a:endParaRPr lang="en-US" sz="1600" dirty="0">
              <a:latin typeface="Arial" pitchFamily="34" charset="0"/>
              <a:cs typeface="Arial" pitchFamily="34" charset="0"/>
            </a:endParaRPr>
          </a:p>
          <a:p>
            <a:pPr lvl="1">
              <a:buFont typeface="+mj-lt"/>
              <a:buAutoNum type="arabicPeriod"/>
            </a:pPr>
            <a:r>
              <a:rPr lang="bg-BG" b="1" dirty="0" smtClean="0"/>
              <a:t>Да си сътрудничите с други лица на работното място</a:t>
            </a:r>
            <a:r>
              <a:rPr lang="en-US" b="1" dirty="0" smtClean="0"/>
              <a:t> </a:t>
            </a:r>
            <a:endParaRPr lang="en-US" b="1" dirty="0"/>
          </a:p>
          <a:p>
            <a:pPr lvl="1">
              <a:buFont typeface="+mj-lt"/>
              <a:buAutoNum type="arabicPeriod"/>
            </a:pPr>
            <a:r>
              <a:rPr lang="bg-BG" b="1" dirty="0" smtClean="0"/>
              <a:t>Да подобрите комуникативните си способности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31022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Комуникация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sz="1600" dirty="0" smtClean="0"/>
              <a:t>Способността да се комуникира с яснота, увереност и отдаденост, е един от най-важните ключови фактори за успех, както на работното място, така и в личния живот</a:t>
            </a:r>
          </a:p>
          <a:p>
            <a:r>
              <a:rPr lang="bg-BG" sz="1600" dirty="0" smtClean="0"/>
              <a:t>Ефективната комуникация води до разбиране, съпричастност и взаимна висока оценка </a:t>
            </a:r>
            <a:endParaRPr lang="en-US" sz="1600" dirty="0" smtClean="0"/>
          </a:p>
          <a:p>
            <a:r>
              <a:rPr lang="bg-BG" sz="1600" dirty="0" smtClean="0"/>
              <a:t>Комуникативните умения могат да бъдат развити и прилагани успешно, при условие че има желание за ангажираност в процеса и практиката – комуникацията работи за тези, които работят върху своите комуникативни способности </a:t>
            </a:r>
          </a:p>
          <a:p>
            <a:r>
              <a:rPr lang="bg-BG" sz="1600" dirty="0" smtClean="0"/>
              <a:t>За да постигнете това, е необходимо да се съсредоточите и да приемате посланията, предавани от околните </a:t>
            </a:r>
          </a:p>
          <a:p>
            <a:r>
              <a:rPr lang="bg-BG" sz="1600" dirty="0" smtClean="0"/>
              <a:t>От друга страна, когато някой предава послание е важно да е сигурен, че намерението му е ясно, а начинът, по който го предава – съответства на посланието.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Сътрудничество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sz="1600" dirty="0" smtClean="0"/>
              <a:t>Сътрудничество, по дефиниция, е актът на съвместна работа за постигане на дадена цел </a:t>
            </a:r>
            <a:endParaRPr lang="en-US" sz="1600" dirty="0" smtClean="0"/>
          </a:p>
          <a:p>
            <a:r>
              <a:rPr lang="bg-BG" sz="1600" dirty="0" smtClean="0"/>
              <a:t>В екипи, сътрудничеството е двигател на креативността, защото новите и по-добрите неща произлизат от серия от идеи, а не от едно единствено прозрение </a:t>
            </a:r>
          </a:p>
          <a:p>
            <a:r>
              <a:rPr lang="bg-BG" sz="1600" dirty="0" smtClean="0"/>
              <a:t>Сътрудничеството в един екип може да се подобри чрез</a:t>
            </a:r>
            <a:r>
              <a:rPr lang="en-US" sz="1600" dirty="0" smtClean="0"/>
              <a:t>:</a:t>
            </a:r>
          </a:p>
          <a:p>
            <a:pPr lvl="1"/>
            <a:r>
              <a:rPr lang="bg-BG" sz="1600" dirty="0" smtClean="0"/>
              <a:t>Високи нива на комуникация</a:t>
            </a:r>
            <a:endParaRPr lang="en-US" sz="1600" dirty="0" smtClean="0"/>
          </a:p>
          <a:p>
            <a:pPr lvl="1"/>
            <a:r>
              <a:rPr lang="bg-BG" sz="1600" dirty="0" smtClean="0"/>
              <a:t>Умение за компромис</a:t>
            </a:r>
            <a:endParaRPr lang="en-US" sz="1600" dirty="0" smtClean="0"/>
          </a:p>
          <a:p>
            <a:pPr lvl="1"/>
            <a:r>
              <a:rPr lang="bg-BG" sz="1600" dirty="0" smtClean="0"/>
              <a:t>Надеждност</a:t>
            </a:r>
            <a:endParaRPr lang="en-US" sz="1600" dirty="0" smtClean="0"/>
          </a:p>
          <a:p>
            <a:pPr lvl="1"/>
            <a:r>
              <a:rPr lang="bg-BG" sz="1600" dirty="0" smtClean="0"/>
              <a:t>Отношение на отборен играч</a:t>
            </a:r>
            <a:endParaRPr lang="en-US" sz="1600" dirty="0" smtClean="0"/>
          </a:p>
          <a:p>
            <a:pPr lvl="1"/>
            <a:r>
              <a:rPr lang="bg-BG" sz="1600" dirty="0" smtClean="0"/>
              <a:t>Разнообразие</a:t>
            </a:r>
            <a:endParaRPr lang="en-US" sz="1600" dirty="0" smtClean="0"/>
          </a:p>
          <a:p>
            <a:pPr lvl="1"/>
            <a:r>
              <a:rPr lang="bg-BG" sz="1600" dirty="0" smtClean="0"/>
              <a:t>Открит диалог</a:t>
            </a:r>
            <a:endParaRPr lang="en-US" sz="1600" dirty="0" smtClean="0"/>
          </a:p>
          <a:p>
            <a:pPr lvl="1"/>
            <a:r>
              <a:rPr lang="bg-BG" sz="1600" dirty="0" smtClean="0"/>
              <a:t>Управление на конфликти</a:t>
            </a:r>
            <a:endParaRPr lang="en-US" sz="1600" dirty="0" smtClean="0"/>
          </a:p>
          <a:p>
            <a:endParaRPr lang="en-US" sz="1600" b="1" dirty="0" smtClean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Компоненти на конфликта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sz="1600" dirty="0" smtClean="0"/>
              <a:t>Комуникация</a:t>
            </a:r>
            <a:endParaRPr lang="en-US" sz="1600" dirty="0" smtClean="0"/>
          </a:p>
          <a:p>
            <a:r>
              <a:rPr lang="bg-BG" sz="1600" dirty="0" smtClean="0"/>
              <a:t>Конкуренция</a:t>
            </a:r>
            <a:endParaRPr lang="en-US" sz="1600" dirty="0" smtClean="0"/>
          </a:p>
          <a:p>
            <a:r>
              <a:rPr lang="bg-BG" sz="1600" dirty="0" smtClean="0"/>
              <a:t>Непостоянство</a:t>
            </a:r>
            <a:endParaRPr lang="en-US" sz="1600" dirty="0" smtClean="0"/>
          </a:p>
          <a:p>
            <a:r>
              <a:rPr lang="bg-BG" sz="1600" dirty="0" smtClean="0"/>
              <a:t>Разнообразие</a:t>
            </a:r>
            <a:endParaRPr lang="en-US" sz="1600" dirty="0" smtClean="0"/>
          </a:p>
          <a:p>
            <a:r>
              <a:rPr lang="bg-BG" sz="1600" dirty="0" smtClean="0"/>
              <a:t>Перспектива</a:t>
            </a:r>
            <a:endParaRPr lang="en-US" sz="1600" dirty="0" smtClean="0"/>
          </a:p>
          <a:p>
            <a:r>
              <a:rPr lang="bg-BG" sz="1600" dirty="0" smtClean="0"/>
              <a:t>Взаимна зависимост</a:t>
            </a:r>
            <a:endParaRPr lang="en-US" sz="1600" dirty="0" smtClean="0"/>
          </a:p>
          <a:p>
            <a:r>
              <a:rPr lang="bg-BG" sz="1600" smtClean="0"/>
              <a:t>Емоционална интелигентност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Различни стратегии за разрешаване на конфликти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sz="1600" dirty="0" smtClean="0"/>
              <a:t>Участието в конфликт не е необходимо да е негативно или контрапродуктивно – всъщност, то може да бъде положително</a:t>
            </a:r>
            <a:endParaRPr lang="en-US" sz="1600" dirty="0" smtClean="0"/>
          </a:p>
          <a:p>
            <a:r>
              <a:rPr lang="bg-BG" sz="1600" dirty="0" smtClean="0"/>
              <a:t>Конфликтът може да е полезен за предприемане на необходимите промени в работната среда</a:t>
            </a:r>
            <a:endParaRPr lang="en-US" sz="1600" dirty="0" smtClean="0"/>
          </a:p>
          <a:p>
            <a:r>
              <a:rPr lang="bg-BG" sz="1600" dirty="0" smtClean="0"/>
              <a:t>Когато сме изправени пред конфликт, има пет различни стратегии за справяне със ситуацията: </a:t>
            </a:r>
          </a:p>
          <a:p>
            <a:pPr lvl="1"/>
            <a:r>
              <a:rPr lang="bg-BG" sz="1600" dirty="0" smtClean="0"/>
              <a:t>Да го игнорираме</a:t>
            </a:r>
            <a:r>
              <a:rPr lang="en-US" sz="1600" dirty="0" smtClean="0"/>
              <a:t>: </a:t>
            </a:r>
            <a:r>
              <a:rPr lang="bg-BG" sz="1600" dirty="0" smtClean="0"/>
              <a:t>Можем да отложим предприемането на каквито и да е действия</a:t>
            </a:r>
            <a:endParaRPr lang="en-US" sz="1600" dirty="0" smtClean="0"/>
          </a:p>
          <a:p>
            <a:pPr lvl="1"/>
            <a:r>
              <a:rPr lang="bg-BG" sz="1600" dirty="0" smtClean="0"/>
              <a:t>Ние печелим-опонентът губи</a:t>
            </a:r>
            <a:r>
              <a:rPr lang="en-US" sz="1600" dirty="0" smtClean="0"/>
              <a:t>: </a:t>
            </a:r>
            <a:r>
              <a:rPr lang="bg-BG" sz="1600" dirty="0" smtClean="0"/>
              <a:t>Може да изберем да упражним контрол над опонента си и „да спечелим“</a:t>
            </a:r>
            <a:endParaRPr lang="en-US" sz="1600" dirty="0" smtClean="0"/>
          </a:p>
          <a:p>
            <a:pPr lvl="1"/>
            <a:r>
              <a:rPr lang="bg-BG" sz="1600" dirty="0" smtClean="0"/>
              <a:t>Ние губим-опонентът печели</a:t>
            </a:r>
            <a:r>
              <a:rPr lang="en-US" sz="1600" dirty="0" smtClean="0"/>
              <a:t>: </a:t>
            </a:r>
            <a:r>
              <a:rPr lang="bg-BG" sz="1600" dirty="0" smtClean="0"/>
              <a:t>Може да решим да се съгласим и „да се предадем“</a:t>
            </a:r>
          </a:p>
          <a:p>
            <a:pPr lvl="1"/>
            <a:r>
              <a:rPr lang="bg-BG" sz="1600" dirty="0" smtClean="0"/>
              <a:t>Ние губим-опонентът губи: Може да се договорим за компромис, при който и двете страни се отказват от нещо</a:t>
            </a:r>
            <a:endParaRPr lang="en-US" sz="1600" dirty="0" smtClean="0"/>
          </a:p>
          <a:p>
            <a:pPr lvl="1"/>
            <a:r>
              <a:rPr lang="bg-BG" sz="1600" dirty="0" smtClean="0"/>
              <a:t>Ние печелим-опонентът печели</a:t>
            </a:r>
            <a:r>
              <a:rPr lang="en-US" sz="1600" dirty="0" smtClean="0"/>
              <a:t>: </a:t>
            </a:r>
            <a:r>
              <a:rPr lang="bg-BG" sz="1600" dirty="0" smtClean="0"/>
              <a:t>Можем да изберем опция, при която всички страни в конфликта работят заедно, за да намерят решение, благоприятно за всички </a:t>
            </a:r>
            <a:r>
              <a:rPr lang="en-US" sz="1600" dirty="0" smtClean="0"/>
              <a:t>“win-win</a:t>
            </a:r>
            <a:r>
              <a:rPr lang="bg-BG" sz="1600" dirty="0" smtClean="0"/>
              <a:t>“ – съвместно решение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</a:t>
            </a:r>
            <a:r>
              <a:rPr lang="bg-BG" dirty="0" smtClean="0"/>
              <a:t>Конструктивен</a:t>
            </a:r>
            <a:r>
              <a:rPr lang="en-US" dirty="0" smtClean="0"/>
              <a:t>” </a:t>
            </a:r>
            <a:r>
              <a:rPr lang="bg-BG" dirty="0" smtClean="0"/>
              <a:t>конфликт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sz="1600" dirty="0" smtClean="0"/>
              <a:t>Конфликтът може да разсее фундаментално напрежение и да извади на повърхността проблеми, така че екипът да може да ги разреши и да се поучи от тях </a:t>
            </a:r>
          </a:p>
          <a:p>
            <a:r>
              <a:rPr lang="bg-BG" sz="1600" dirty="0" smtClean="0"/>
              <a:t>Само защото конфликтът може да даде и положителни резултати, обаче, не означава, че е удобен или желан</a:t>
            </a:r>
            <a:endParaRPr lang="en-US" sz="1600" dirty="0" smtClean="0"/>
          </a:p>
          <a:p>
            <a:r>
              <a:rPr lang="bg-BG" sz="1600" dirty="0" smtClean="0"/>
              <a:t>И все пак</a:t>
            </a:r>
            <a:r>
              <a:rPr lang="en-US" sz="1600" dirty="0" smtClean="0"/>
              <a:t>,</a:t>
            </a:r>
            <a:r>
              <a:rPr lang="bg-BG" sz="1600" dirty="0" smtClean="0"/>
              <a:t> най-добрият подход е екипът да разреши конфликта и да приеме, че конфликтите са нормална част от съвместната работа, както и че те дори могат да са от полза за групата </a:t>
            </a:r>
            <a:r>
              <a:rPr lang="en-US" sz="1600" dirty="0" smtClean="0"/>
              <a:t> </a:t>
            </a:r>
            <a:endParaRPr lang="bg-BG" sz="1600" dirty="0" smtClean="0"/>
          </a:p>
          <a:p>
            <a:r>
              <a:rPr lang="bg-BG" sz="1600" dirty="0" smtClean="0"/>
              <a:t>Когато към конфликта се подходи правилно, той може да бъде конструктивен</a:t>
            </a:r>
            <a:endParaRPr lang="en-US" sz="1600" dirty="0" smtClean="0"/>
          </a:p>
          <a:p>
            <a:r>
              <a:rPr lang="bg-BG" sz="1600" dirty="0" smtClean="0"/>
              <a:t>Именно чрез конфликт може да бъде осъзната нуждата от определени промени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Комуникация с ясно намерение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sz="1600" dirty="0" smtClean="0"/>
              <a:t>Намерения, които могат да ни помогнат, когато разговаряме</a:t>
            </a:r>
            <a:r>
              <a:rPr lang="en-US" sz="1600" dirty="0" smtClean="0"/>
              <a:t>:</a:t>
            </a:r>
          </a:p>
          <a:p>
            <a:pPr lvl="1"/>
            <a:r>
              <a:rPr lang="bg-BG" sz="1600" dirty="0" smtClean="0"/>
              <a:t>Предаване на уважение</a:t>
            </a:r>
            <a:endParaRPr lang="en-US" sz="1600" dirty="0" smtClean="0"/>
          </a:p>
          <a:p>
            <a:pPr lvl="1"/>
            <a:r>
              <a:rPr lang="bg-BG" sz="1600" dirty="0" smtClean="0"/>
              <a:t>Предлагане на стойност, която ще подобри живота на колегите ви</a:t>
            </a:r>
            <a:endParaRPr lang="en-US" sz="1600" dirty="0" smtClean="0"/>
          </a:p>
          <a:p>
            <a:pPr lvl="1"/>
            <a:r>
              <a:rPr lang="bg-BG" sz="1600" dirty="0" smtClean="0"/>
              <a:t>Преодоляване на неубедеността на слушателите дали да приемат идеите ви</a:t>
            </a:r>
            <a:endParaRPr lang="en-US" sz="1600" dirty="0" smtClean="0"/>
          </a:p>
          <a:p>
            <a:pPr lvl="1"/>
            <a:r>
              <a:rPr lang="bg-BG" sz="1600" dirty="0" smtClean="0"/>
              <a:t>Показване на увереност</a:t>
            </a:r>
            <a:endParaRPr lang="en-US" sz="1600" dirty="0" smtClean="0"/>
          </a:p>
          <a:p>
            <a:pPr lvl="1"/>
            <a:r>
              <a:rPr lang="bg-BG" sz="1600" dirty="0" smtClean="0"/>
              <a:t>Получаване на информация</a:t>
            </a:r>
            <a:endParaRPr lang="en-US" sz="1600" dirty="0" smtClean="0"/>
          </a:p>
          <a:p>
            <a:pPr lvl="1"/>
            <a:r>
              <a:rPr lang="bg-BG" sz="1600" dirty="0" smtClean="0"/>
              <a:t>Получаване и предоставяне на обратна информация</a:t>
            </a:r>
            <a:endParaRPr lang="en-US" sz="1600" dirty="0" smtClean="0"/>
          </a:p>
          <a:p>
            <a:pPr lvl="1"/>
            <a:r>
              <a:rPr lang="bg-BG" sz="1600" dirty="0" smtClean="0"/>
              <a:t>Промяна на конфликтната атмосфера в атмосфера на сътрудничество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Активно изслушване за пълно разбиране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sz="1600" dirty="0" smtClean="0"/>
              <a:t>Хората, които изслушват активно, създават лични отношения, изпълнени с разбиране и сътрудничество, без противоречия и несъгласие</a:t>
            </a:r>
            <a:endParaRPr lang="en-US" sz="1600" dirty="0" smtClean="0"/>
          </a:p>
          <a:p>
            <a:r>
              <a:rPr lang="bg-BG" sz="1600" dirty="0" smtClean="0"/>
              <a:t>Те разбират чутото, осъзнават го и откликват на изразеното от другия човек</a:t>
            </a:r>
          </a:p>
          <a:p>
            <a:r>
              <a:rPr lang="bg-BG" sz="1600" dirty="0" smtClean="0"/>
              <a:t>Хората, които изслушват активно, обръщат внимание не само на казаното, но и забелязват как е изразено посланието, и долавят послания, скрити зад думите и неизказани вербално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Изслушване с ясно изразено намерение за разбиране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sz="1600" dirty="0" smtClean="0"/>
              <a:t>Когато изслушвате, имайте предвид, че често хората не изказват всичко, което мислят и чувстват </a:t>
            </a:r>
            <a:endParaRPr lang="en-US" sz="1600" dirty="0" smtClean="0"/>
          </a:p>
          <a:p>
            <a:r>
              <a:rPr lang="bg-BG" sz="1600" dirty="0" smtClean="0"/>
              <a:t>За да разберете, обръщайте внимание на изречените слова, както и на начина, по който се изразява говорещия</a:t>
            </a:r>
            <a:endParaRPr lang="en-US" sz="1600" dirty="0" smtClean="0"/>
          </a:p>
          <a:p>
            <a:r>
              <a:rPr lang="bg-BG" sz="1600" dirty="0" smtClean="0"/>
              <a:t>Съвети за подобряване на уменията да изслушваме</a:t>
            </a:r>
            <a:r>
              <a:rPr lang="en-US" sz="1600" dirty="0" smtClean="0"/>
              <a:t>:</a:t>
            </a:r>
          </a:p>
          <a:p>
            <a:pPr lvl="1"/>
            <a:r>
              <a:rPr lang="bg-BG" sz="1600" dirty="0" smtClean="0"/>
              <a:t>Бъдете лице в лице с говорещия</a:t>
            </a:r>
            <a:endParaRPr lang="en-US" sz="1600" dirty="0" smtClean="0"/>
          </a:p>
          <a:p>
            <a:pPr lvl="1"/>
            <a:r>
              <a:rPr lang="bg-BG" sz="1600" dirty="0" smtClean="0"/>
              <a:t>Поддържайте контакт с очи</a:t>
            </a:r>
            <a:endParaRPr lang="en-US" sz="1600" dirty="0" smtClean="0"/>
          </a:p>
          <a:p>
            <a:pPr lvl="1"/>
            <a:r>
              <a:rPr lang="bg-BG" sz="1600" dirty="0" smtClean="0"/>
              <a:t>Сведете до минимум външните разсейващи фактори</a:t>
            </a:r>
            <a:endParaRPr lang="en-US" sz="1600" dirty="0" smtClean="0"/>
          </a:p>
          <a:p>
            <a:pPr lvl="1"/>
            <a:r>
              <a:rPr lang="bg-BG" sz="1600" dirty="0" smtClean="0"/>
              <a:t>Изключете вътрешното бърборене</a:t>
            </a:r>
            <a:endParaRPr lang="en-US" sz="1600" dirty="0" smtClean="0"/>
          </a:p>
          <a:p>
            <a:pPr lvl="1"/>
            <a:r>
              <a:rPr lang="bg-BG" sz="1600" dirty="0" smtClean="0"/>
              <a:t>Откликвайте с интерес</a:t>
            </a:r>
            <a:endParaRPr lang="en-US" sz="1600" dirty="0" smtClean="0"/>
          </a:p>
          <a:p>
            <a:pPr lvl="1"/>
            <a:r>
              <a:rPr lang="bg-BG" sz="1600" dirty="0" smtClean="0"/>
              <a:t>Винаги бъдете с отворено съзнание</a:t>
            </a:r>
            <a:endParaRPr lang="en-US" sz="1600" dirty="0" smtClean="0"/>
          </a:p>
          <a:p>
            <a:pPr lvl="1"/>
            <a:r>
              <a:rPr lang="bg-BG" sz="1600" dirty="0" smtClean="0"/>
              <a:t>Дайте възможност на хората да изразят идеите си</a:t>
            </a:r>
            <a:endParaRPr lang="en-US" sz="1600" dirty="0" smtClean="0"/>
          </a:p>
          <a:p>
            <a:pPr lvl="1"/>
            <a:r>
              <a:rPr lang="bg-BG" sz="1600" dirty="0" smtClean="0"/>
              <a:t>Бъдете активна част от разговора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Търсене на прилики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sz="1600" dirty="0" smtClean="0"/>
              <a:t>Важно е да се опитате да откриете прилики между себе си и всеки друг, които могат да доведат до продуктивни отношения </a:t>
            </a:r>
          </a:p>
          <a:p>
            <a:r>
              <a:rPr lang="bg-BG" sz="1600" dirty="0" smtClean="0"/>
              <a:t>Тези прилики може да включ</a:t>
            </a:r>
            <a:endParaRPr lang="en-US" sz="1600" dirty="0" smtClean="0"/>
          </a:p>
          <a:p>
            <a:pPr lvl="1"/>
            <a:r>
              <a:rPr lang="bg-BG" sz="1600" dirty="0" smtClean="0"/>
              <a:t>Произход</a:t>
            </a:r>
            <a:endParaRPr lang="en-US" sz="1600" dirty="0" smtClean="0"/>
          </a:p>
          <a:p>
            <a:pPr lvl="1"/>
            <a:r>
              <a:rPr lang="bg-BG" sz="1600" dirty="0" smtClean="0"/>
              <a:t>Деца и застаряващи родители</a:t>
            </a:r>
            <a:endParaRPr lang="en-US" sz="1600" dirty="0" smtClean="0"/>
          </a:p>
          <a:p>
            <a:pPr lvl="1"/>
            <a:r>
              <a:rPr lang="bg-BG" sz="1600" dirty="0" smtClean="0"/>
              <a:t>Облекло и навици за пазаруване</a:t>
            </a:r>
            <a:endParaRPr lang="en-US" sz="1600" dirty="0" smtClean="0"/>
          </a:p>
          <a:p>
            <a:pPr lvl="1"/>
            <a:r>
              <a:rPr lang="bg-BG" sz="1600" dirty="0" smtClean="0"/>
              <a:t>Любима храна, пиеса, книга, филм, спортове, дестинации за пътуване</a:t>
            </a:r>
            <a:endParaRPr lang="en-US" sz="1600" dirty="0" smtClean="0"/>
          </a:p>
          <a:p>
            <a:pPr lvl="1"/>
            <a:r>
              <a:rPr lang="bg-BG" sz="1600" dirty="0" smtClean="0"/>
              <a:t>Политически пристрастия и религиозни убеждения</a:t>
            </a:r>
            <a:endParaRPr lang="en-US" sz="1600" dirty="0" smtClean="0"/>
          </a:p>
          <a:p>
            <a:pPr lvl="1"/>
            <a:r>
              <a:rPr lang="bg-BG" sz="1600" dirty="0" smtClean="0"/>
              <a:t>Образование</a:t>
            </a:r>
            <a:endParaRPr lang="en-US" sz="1600" dirty="0" smtClean="0"/>
          </a:p>
          <a:p>
            <a:pPr lvl="1"/>
            <a:r>
              <a:rPr lang="bg-BG" sz="1600" dirty="0" smtClean="0"/>
              <a:t>Преживявания в армията</a:t>
            </a:r>
            <a:endParaRPr lang="en-US" sz="1600" dirty="0" smtClean="0"/>
          </a:p>
          <a:p>
            <a:pPr lvl="1"/>
            <a:r>
              <a:rPr lang="bg-BG" sz="1600" dirty="0" smtClean="0"/>
              <a:t>Ценностна система и убеждения</a:t>
            </a:r>
            <a:endParaRPr lang="en-US" sz="1600" dirty="0" smtClean="0"/>
          </a:p>
          <a:p>
            <a:pPr lvl="1"/>
            <a:r>
              <a:rPr lang="bg-BG" sz="1600" dirty="0" smtClean="0"/>
              <a:t>Начин на говорене и поведение</a:t>
            </a:r>
            <a:endParaRPr lang="en-US" sz="1600" dirty="0" smtClean="0"/>
          </a:p>
          <a:p>
            <a:pPr lvl="1"/>
            <a:r>
              <a:rPr lang="bg-BG" sz="1600" dirty="0" smtClean="0"/>
              <a:t>Местоживеене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Ясно изразяване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sz="1600" dirty="0" smtClean="0"/>
              <a:t>За да можете да се изразявате ясно, трябва да сте наясно с това, което е в ума ви и това, което искате да изразите</a:t>
            </a:r>
            <a:endParaRPr lang="en-US" sz="1600" dirty="0" smtClean="0"/>
          </a:p>
          <a:p>
            <a:r>
              <a:rPr lang="bg-BG" sz="1600" dirty="0" smtClean="0"/>
              <a:t>Следователно е необходимо да имате гледна точка и да споделяте мислите, чувствата и емоциите с другите </a:t>
            </a:r>
            <a:endParaRPr lang="en-US" sz="1600" dirty="0" smtClean="0"/>
          </a:p>
          <a:p>
            <a:r>
              <a:rPr lang="bg-BG" sz="1600" dirty="0" smtClean="0"/>
              <a:t>Когато знаете какво искате да предадете на слушателя си, какво желаете да постигнете в резултат от комуникацията, както и че сте достатъчно самоуверени, за да покажете своята ранимост и да преодолеете страховете си, вие сте на път да говорите и се изразявате ясно </a:t>
            </a:r>
          </a:p>
          <a:p>
            <a:r>
              <a:rPr lang="bg-BG" sz="1600" dirty="0" smtClean="0"/>
              <a:t>Също така, трябва да сте убедени, че това, което казвате, е стойностно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Когато говорите, направете намерението си ясно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sz="1600" dirty="0" smtClean="0"/>
              <a:t>Следните идеи ще ви помогнат да изразите ясно намерението си всеки път, когато говорите:</a:t>
            </a:r>
            <a:endParaRPr lang="en-US" sz="1600" dirty="0" smtClean="0"/>
          </a:p>
          <a:p>
            <a:pPr lvl="1"/>
            <a:r>
              <a:rPr lang="bg-BG" sz="1600" dirty="0" smtClean="0"/>
              <a:t>Бъдете честни със себе си</a:t>
            </a:r>
            <a:endParaRPr lang="en-US" sz="1600" dirty="0" smtClean="0"/>
          </a:p>
          <a:p>
            <a:pPr lvl="1"/>
            <a:r>
              <a:rPr lang="bg-BG" sz="1600" dirty="0" smtClean="0"/>
              <a:t>Обръщайте внимание на своите слушатели и се запитайте как може да се чувстват и какво може да си мислят те </a:t>
            </a:r>
            <a:endParaRPr lang="en-US" sz="1600" dirty="0" smtClean="0"/>
          </a:p>
          <a:p>
            <a:pPr lvl="1"/>
            <a:r>
              <a:rPr lang="bg-BG" sz="1600" dirty="0" smtClean="0"/>
              <a:t>Решете какво искате да постигнете</a:t>
            </a:r>
            <a:endParaRPr lang="en-US" sz="1600" dirty="0" smtClean="0"/>
          </a:p>
          <a:p>
            <a:pPr lvl="1"/>
            <a:r>
              <a:rPr lang="bg-BG" sz="1600" dirty="0" smtClean="0"/>
              <a:t>Стремете се да хармонизирате намерението си с това на своите слушатели</a:t>
            </a:r>
          </a:p>
          <a:p>
            <a:pPr lvl="1"/>
            <a:r>
              <a:rPr lang="bg-BG" sz="1600" dirty="0" smtClean="0"/>
              <a:t>Изразете в речта си уникалната си гледна точка и личност, така че хората наистина да чуят какво имате да кажете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Практически съвети при разговор с някой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sz="1600" dirty="0" smtClean="0"/>
              <a:t>Внимавайте с отношението си</a:t>
            </a:r>
            <a:endParaRPr lang="en-US" sz="1600" dirty="0" smtClean="0"/>
          </a:p>
          <a:p>
            <a:r>
              <a:rPr lang="bg-BG" sz="1600" dirty="0" smtClean="0"/>
              <a:t>Ангажирайте с поглед слушателя си</a:t>
            </a:r>
            <a:endParaRPr lang="en-US" sz="1600" dirty="0" smtClean="0"/>
          </a:p>
          <a:p>
            <a:r>
              <a:rPr lang="bg-BG" sz="1600" dirty="0" smtClean="0"/>
              <a:t>Говорете ясно</a:t>
            </a:r>
            <a:endParaRPr lang="en-US" sz="1600" dirty="0" smtClean="0"/>
          </a:p>
          <a:p>
            <a:r>
              <a:rPr lang="bg-BG" sz="1600" dirty="0" smtClean="0"/>
              <a:t>Влагайте енергия в гласа си</a:t>
            </a:r>
            <a:endParaRPr lang="en-US" sz="1600" dirty="0" smtClean="0"/>
          </a:p>
          <a:p>
            <a:r>
              <a:rPr lang="bg-BG" sz="1600" dirty="0" smtClean="0"/>
              <a:t>За най-добър ефект, поддържайте съответна стойка </a:t>
            </a:r>
            <a:endParaRPr lang="en-US" sz="1600" dirty="0" smtClean="0"/>
          </a:p>
          <a:p>
            <a:r>
              <a:rPr lang="bg-BG" sz="1600" dirty="0" smtClean="0"/>
              <a:t>Изслушвайте с желание</a:t>
            </a:r>
            <a:endParaRPr lang="en-US" sz="1600" dirty="0" smtClean="0"/>
          </a:p>
          <a:p>
            <a:r>
              <a:rPr lang="bg-BG" sz="1600" dirty="0" smtClean="0"/>
              <a:t>Избягвайте да обвинявате и да се оплаквате</a:t>
            </a:r>
            <a:endParaRPr lang="en-US" sz="1600" dirty="0" smtClean="0"/>
          </a:p>
          <a:p>
            <a:r>
              <a:rPr lang="bg-BG" sz="1600" dirty="0" smtClean="0"/>
              <a:t>Давайте обратна информация за това, което сте чули</a:t>
            </a:r>
            <a:endParaRPr lang="en-US" sz="1600" dirty="0" smtClean="0"/>
          </a:p>
          <a:p>
            <a:r>
              <a:rPr lang="bg-BG" sz="1600" dirty="0" smtClean="0"/>
              <a:t>Обръщайте внимание на езика на тялото</a:t>
            </a:r>
            <a:endParaRPr lang="en-US" sz="1600" dirty="0" smtClean="0"/>
          </a:p>
          <a:p>
            <a:r>
              <a:rPr lang="bg-BG" sz="1600" dirty="0" smtClean="0"/>
              <a:t>Внимавайте с тона си</a:t>
            </a:r>
            <a:endParaRPr lang="en-US" sz="1600" dirty="0" smtClean="0"/>
          </a:p>
          <a:p>
            <a:endParaRPr lang="en-US" sz="1600" dirty="0" smtClean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Практически съвети за ефективна комуникация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sz="1600" dirty="0" smtClean="0"/>
              <a:t>Отнасяйте се към другите с уважение</a:t>
            </a:r>
            <a:endParaRPr lang="en-US" sz="1600" dirty="0" smtClean="0"/>
          </a:p>
          <a:p>
            <a:r>
              <a:rPr lang="bg-BG" sz="1600" dirty="0" smtClean="0"/>
              <a:t>Знайте коя е предпочитаната форма на комуникация</a:t>
            </a:r>
            <a:endParaRPr lang="en-US" sz="1600" dirty="0" smtClean="0"/>
          </a:p>
          <a:p>
            <a:r>
              <a:rPr lang="bg-BG" sz="1600" dirty="0" smtClean="0"/>
              <a:t>Мислете преди да говорите</a:t>
            </a:r>
            <a:endParaRPr lang="en-US" sz="1600" dirty="0" smtClean="0"/>
          </a:p>
          <a:p>
            <a:r>
              <a:rPr lang="bg-BG" sz="1600" dirty="0" smtClean="0"/>
              <a:t>По-малко говорете и повече слушайте</a:t>
            </a:r>
            <a:endParaRPr lang="en-US" sz="1600" dirty="0" smtClean="0"/>
          </a:p>
          <a:p>
            <a:r>
              <a:rPr lang="bg-BG" sz="1600" dirty="0" smtClean="0"/>
              <a:t>Задавайте въпроси, за да разберете другия</a:t>
            </a:r>
            <a:endParaRPr lang="en-US" sz="1600" dirty="0" smtClean="0"/>
          </a:p>
          <a:p>
            <a:r>
              <a:rPr lang="bg-BG" sz="1600" dirty="0" smtClean="0"/>
              <a:t>Внимавайте с невербалното си поведение</a:t>
            </a:r>
            <a:endParaRPr lang="en-US" sz="1600" dirty="0" smtClean="0"/>
          </a:p>
          <a:p>
            <a:r>
              <a:rPr lang="bg-BG" sz="1600" dirty="0" smtClean="0"/>
              <a:t>Подхождайте към споровете дипломатично</a:t>
            </a:r>
            <a:endParaRPr lang="en-US" sz="1600" dirty="0" smtClean="0"/>
          </a:p>
          <a:p>
            <a:r>
              <a:rPr lang="bg-BG" sz="1600" dirty="0" smtClean="0"/>
              <a:t>Бъдете отворени за нови идеи</a:t>
            </a:r>
            <a:endParaRPr lang="en-US" sz="1600" dirty="0" smtClean="0"/>
          </a:p>
          <a:p>
            <a:r>
              <a:rPr lang="bg-BG" sz="1600" dirty="0" smtClean="0"/>
              <a:t>Изпълнявайте обещанията си</a:t>
            </a:r>
            <a:endParaRPr lang="en-US" sz="1600" dirty="0" smtClean="0"/>
          </a:p>
          <a:p>
            <a:r>
              <a:rPr lang="bg-BG" sz="1600" dirty="0" smtClean="0"/>
              <a:t>Проявете прозрение за това, което става под повърхността</a:t>
            </a:r>
            <a:endParaRPr lang="en-US" sz="1600" dirty="0" smtClean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 smtClean="0"/>
              <a:t>Цели на модула</a:t>
            </a:r>
            <a:endParaRPr lang="el-GR" b="1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261758" y="1628774"/>
            <a:ext cx="8280000" cy="424822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en-US" dirty="0" smtClean="0">
              <a:latin typeface="+mj-lt"/>
              <a:cs typeface="Arial" pitchFamily="34" charset="0"/>
            </a:endParaRPr>
          </a:p>
          <a:p>
            <a:pPr marL="0" indent="0" algn="just">
              <a:buNone/>
            </a:pPr>
            <a:r>
              <a:rPr lang="bg-BG" dirty="0" smtClean="0">
                <a:latin typeface="+mj-lt"/>
                <a:cs typeface="Arial" pitchFamily="34" charset="0"/>
              </a:rPr>
              <a:t>Вече завършихте и модул 1.3</a:t>
            </a:r>
            <a:r>
              <a:rPr lang="en-US" dirty="0" smtClean="0">
                <a:latin typeface="+mj-lt"/>
                <a:cs typeface="Arial" pitchFamily="34" charset="0"/>
              </a:rPr>
              <a:t> “</a:t>
            </a:r>
            <a:r>
              <a:rPr lang="bg-BG" dirty="0" smtClean="0">
                <a:latin typeface="+mj-lt"/>
                <a:cs typeface="Arial" pitchFamily="34" charset="0"/>
              </a:rPr>
              <a:t>Проявяване на професионализъм</a:t>
            </a:r>
            <a:r>
              <a:rPr lang="en-US" dirty="0" smtClean="0">
                <a:latin typeface="+mj-lt"/>
                <a:cs typeface="Arial" pitchFamily="34" charset="0"/>
              </a:rPr>
              <a:t>”</a:t>
            </a:r>
            <a:r>
              <a:rPr lang="bg-BG" dirty="0" smtClean="0">
                <a:latin typeface="+mj-lt"/>
                <a:cs typeface="Arial" pitchFamily="34" charset="0"/>
              </a:rPr>
              <a:t>, и можете да:</a:t>
            </a:r>
          </a:p>
          <a:p>
            <a:pPr marL="0" indent="0" algn="just">
              <a:buNone/>
            </a:pPr>
            <a:r>
              <a:rPr lang="bg-BG" b="1" dirty="0" smtClean="0">
                <a:latin typeface="+mj-lt"/>
                <a:cs typeface="Arial" pitchFamily="34" charset="0"/>
              </a:rPr>
              <a:t>         1. </a:t>
            </a:r>
            <a:r>
              <a:rPr lang="bg-BG" b="1" dirty="0" smtClean="0"/>
              <a:t>си сътрудничите с другите на работното място</a:t>
            </a:r>
            <a:r>
              <a:rPr lang="en-US" b="1" dirty="0" smtClean="0"/>
              <a:t> </a:t>
            </a:r>
            <a:endParaRPr lang="en-US" b="1" dirty="0"/>
          </a:p>
          <a:p>
            <a:pPr marL="457200" lvl="1" indent="0">
              <a:buNone/>
            </a:pPr>
            <a:r>
              <a:rPr lang="bg-BG" b="1" dirty="0" smtClean="0"/>
              <a:t> 2. подобрите комуникативните си умения.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706421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/>
              <a:t>Благодаря ви за вниманието</a:t>
            </a:r>
            <a:endParaRPr lang="el-GR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bg-BG" smtClean="0"/>
              <a:t>Проявяване на професионализъм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20703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2740</TotalTime>
  <Words>1542</Words>
  <Application>Microsoft Office PowerPoint</Application>
  <PresentationFormat>On-screen Show (4:3)</PresentationFormat>
  <Paragraphs>166</Paragraphs>
  <Slides>17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2_Office Theme</vt:lpstr>
      <vt:lpstr>МОДУЛ 1: ВЪВЕДЕНИЕ ВЪВ ФОТОВОЛТАИЧНИТЕ ТЕХНОЛОГИИ</vt:lpstr>
      <vt:lpstr>Цели на модула</vt:lpstr>
      <vt:lpstr>Комуникация</vt:lpstr>
      <vt:lpstr>Сътрудничество</vt:lpstr>
      <vt:lpstr>Компоненти на конфликта</vt:lpstr>
      <vt:lpstr>Различни стратегии за разрешаване на конфликти</vt:lpstr>
      <vt:lpstr>“Конструктивен” конфликт</vt:lpstr>
      <vt:lpstr>Комуникация с ясно намерение</vt:lpstr>
      <vt:lpstr>Активно изслушване за пълно разбиране</vt:lpstr>
      <vt:lpstr>Изслушване с ясно изразено намерение за разбиране</vt:lpstr>
      <vt:lpstr>Търсене на прилики</vt:lpstr>
      <vt:lpstr>Ясно изразяване</vt:lpstr>
      <vt:lpstr>Когато говорите, направете намерението си ясно</vt:lpstr>
      <vt:lpstr>Практически съвети при разговор с някой</vt:lpstr>
      <vt:lpstr>Практически съвети за ефективна комуникация</vt:lpstr>
      <vt:lpstr>Цели на модула</vt:lpstr>
      <vt:lpstr>Благодаря ви за вниманието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ptsimpoukli</dc:creator>
  <cp:lastModifiedBy>PC Home</cp:lastModifiedBy>
  <cp:revision>257</cp:revision>
  <dcterms:created xsi:type="dcterms:W3CDTF">2017-12-11T10:59:29Z</dcterms:created>
  <dcterms:modified xsi:type="dcterms:W3CDTF">2019-12-26T10:26:15Z</dcterms:modified>
</cp:coreProperties>
</file>