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5"/>
  </p:notesMasterIdLst>
  <p:sldIdLst>
    <p:sldId id="256" r:id="rId2"/>
    <p:sldId id="257" r:id="rId3"/>
    <p:sldId id="258" r:id="rId4"/>
    <p:sldId id="261" r:id="rId5"/>
    <p:sldId id="262" r:id="rId6"/>
    <p:sldId id="264" r:id="rId7"/>
    <p:sldId id="263" r:id="rId8"/>
    <p:sldId id="265" r:id="rId9"/>
    <p:sldId id="266" r:id="rId10"/>
    <p:sldId id="283" r:id="rId11"/>
    <p:sldId id="267" r:id="rId12"/>
    <p:sldId id="271" r:id="rId13"/>
    <p:sldId id="272" r:id="rId14"/>
    <p:sldId id="273" r:id="rId15"/>
    <p:sldId id="274" r:id="rId16"/>
    <p:sldId id="275" r:id="rId17"/>
    <p:sldId id="268" r:id="rId18"/>
    <p:sldId id="277" r:id="rId19"/>
    <p:sldId id="276" r:id="rId20"/>
    <p:sldId id="280" r:id="rId21"/>
    <p:sldId id="281" r:id="rId22"/>
    <p:sldId id="282" r:id="rId23"/>
    <p:sldId id="279" r:id="rId24"/>
    <p:sldId id="269" r:id="rId25"/>
    <p:sldId id="284" r:id="rId26"/>
    <p:sldId id="285" r:id="rId27"/>
    <p:sldId id="286" r:id="rId28"/>
    <p:sldId id="287" r:id="rId29"/>
    <p:sldId id="278" r:id="rId30"/>
    <p:sldId id="288" r:id="rId31"/>
    <p:sldId id="270" r:id="rId32"/>
    <p:sldId id="259" r:id="rId33"/>
    <p:sldId id="260" r:id="rId3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251D"/>
    <a:srgbClr val="25136D"/>
    <a:srgbClr val="27156E"/>
    <a:srgbClr val="DED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57" autoAdjust="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t>29/3/2020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5412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815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Pic</a:t>
            </a:r>
            <a:r>
              <a:rPr lang="de-DE" dirty="0"/>
              <a:t> </a:t>
            </a:r>
            <a:r>
              <a:rPr lang="de-DE" dirty="0" err="1"/>
              <a:t>shutterstock</a:t>
            </a:r>
            <a:endParaRPr lang="de-DE" dirty="0"/>
          </a:p>
          <a:p>
            <a:endParaRPr lang="de-DE" dirty="0"/>
          </a:p>
          <a:p>
            <a:r>
              <a:rPr lang="de-DE" dirty="0"/>
              <a:t>Link </a:t>
            </a:r>
            <a:r>
              <a:rPr lang="de-DE" dirty="0" err="1"/>
              <a:t>ingerman</a:t>
            </a:r>
            <a:r>
              <a:rPr lang="de-DE" dirty="0"/>
              <a:t> https://www.vaillant.de/downloads-1/anleitungen-1/flexotherm-compact/0020196687-01-1443091.pdf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9716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7552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382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Pic</a:t>
            </a:r>
            <a:r>
              <a:rPr lang="de-DE" dirty="0"/>
              <a:t> </a:t>
            </a:r>
            <a:r>
              <a:rPr lang="de-DE" dirty="0" err="1"/>
              <a:t>hs</a:t>
            </a:r>
            <a:r>
              <a:rPr lang="de-DE" dirty="0"/>
              <a:t> </a:t>
            </a:r>
            <a:r>
              <a:rPr lang="de-DE" dirty="0" err="1"/>
              <a:t>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7564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0293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7610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Pic</a:t>
            </a:r>
            <a:r>
              <a:rPr lang="de-DE" dirty="0"/>
              <a:t> </a:t>
            </a:r>
            <a:r>
              <a:rPr lang="de-DE" dirty="0" err="1"/>
              <a:t>hs</a:t>
            </a:r>
            <a:r>
              <a:rPr lang="de-DE" dirty="0"/>
              <a:t> </a:t>
            </a:r>
            <a:r>
              <a:rPr lang="de-DE" dirty="0" err="1"/>
              <a:t>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9298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781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2278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Foto: Max Weishaupt GmbH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44658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Foto: </a:t>
            </a:r>
            <a:r>
              <a:rPr lang="de-DE" dirty="0" err="1"/>
              <a:t>shutterstock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9702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8246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Foto: </a:t>
            </a:r>
            <a:r>
              <a:rPr lang="de-DE" dirty="0" err="1"/>
              <a:t>shutterstock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8155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5434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9597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692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46037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Pic</a:t>
            </a:r>
            <a:r>
              <a:rPr lang="de-DE" dirty="0"/>
              <a:t> </a:t>
            </a:r>
            <a:r>
              <a:rPr lang="de-DE" dirty="0" err="1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06657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8435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Puic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38498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Pic</a:t>
            </a:r>
            <a:r>
              <a:rPr lang="de-DE" dirty="0"/>
              <a:t> </a:t>
            </a:r>
            <a:r>
              <a:rPr lang="de-DE" dirty="0" err="1"/>
              <a:t>hs</a:t>
            </a:r>
            <a:r>
              <a:rPr lang="de-DE" dirty="0"/>
              <a:t> </a:t>
            </a:r>
            <a:r>
              <a:rPr lang="de-DE" dirty="0" err="1"/>
              <a:t>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69476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46475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94755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03486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Pic</a:t>
            </a:r>
            <a:r>
              <a:rPr lang="de-DE" dirty="0"/>
              <a:t> gemeinfrei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65850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 </a:t>
            </a:r>
            <a:r>
              <a:rPr lang="de-DE" dirty="0" err="1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25661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 </a:t>
            </a:r>
            <a:r>
              <a:rPr lang="de-DE" dirty="0" err="1"/>
              <a:t>shutterstock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943103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Pic</a:t>
            </a:r>
            <a:r>
              <a:rPr lang="de-DE" dirty="0"/>
              <a:t> </a:t>
            </a:r>
            <a:r>
              <a:rPr lang="de-DE" dirty="0" err="1"/>
              <a:t>hs</a:t>
            </a:r>
            <a:r>
              <a:rPr lang="de-DE" dirty="0"/>
              <a:t> </a:t>
            </a:r>
            <a:r>
              <a:rPr lang="de-DE" dirty="0" err="1"/>
              <a:t>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05757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4543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4694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29/3/2020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3888" y="1988840"/>
            <a:ext cx="5254352" cy="1470025"/>
          </a:xfrm>
        </p:spPr>
        <p:txBody>
          <a:bodyPr anchor="b"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2.1 Монтаж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БЛОК 2: Инсталиране на геотермални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Цели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Добре дошли в модула: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 края на този модул ще можете да: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Свържете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монтирате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"топлообменник - термопомпа - разпределение"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често срещаните грешки и как да ги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избегнете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51264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Правилната инсталация на термопомпата е важна, за да се гарантира контролирана работа след това.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Преди да инсталирате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Прочетете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внимателно инструкциите за монтаж на производителя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Уверете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се, че са налични всички необходими инструменти и части.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Уверете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се, че са спазени всички инструкции за безопасност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Всеки производител предоставя инструкции за инсталиране на своите специфични термопомпи, адресирани до отговорния инсталатор, а не до крайния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потребител.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Vector illustration safety sign REFER INSTRUCTION MANUAL AND BOOKLET. Refer to instruction manual/bookl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76873"/>
            <a:ext cx="3888432" cy="406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36145" y="2630017"/>
            <a:ext cx="4783927" cy="24612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Можете да намерите пример (термопомпа Vaillant) тук: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https://www.vaillant.co.uk/downloads/flexotherm/flexotherm-5-11kw-230v-installation-manual-919861.pdf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Прочетете го внимателно, преди да продължите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устройството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183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Изисквания към мястото за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249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Изисквания към мястото за монтаж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сухо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без замръзване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Допустима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 на околната среда: 7… 25 ℃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Допустима относителна влажност на въздуха: 40…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13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Транспортиране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388843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Топлинните помпи имат несъществено тегло.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зависимост от мощността и вида на термопомпата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може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тежи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 200 кг - включително системи за еднофамилна къща.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Някои производители предлагат модулна термопомпа, която се транспортира на няколко части и се сглобява на място. Също така тук основните модули достигат тегло от ~ 100 кг.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Поради тази причина са необходими подходящи транспортни средства и персонал за транспорт. Обърнете внимание и на транспортните маршрути до строителните услуги или транспорта в къщата (например по стълбище към мазето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972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Минимални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размери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12776"/>
            <a:ext cx="5980176" cy="512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5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Място за монтаж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8498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Има ли достатъчно място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монтажа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монтаж и връзки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 възможен буферен съд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Достъпът до мястото за монтаж достатъчно голям ли е, за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се транспортира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термопомпата до мястото на монтаж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674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Инсталиране на свързващите тръби в съответствие с размерите и чертежите за свързване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Свързване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 термопомпата към отоплителния кръг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Монтирайте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предпазен клапан с манометър.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Инсталирайте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сепаратор за въздух / мръсотия в обратния поток на отоплителния кръг.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Свържете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отоплителния поток към връзката на топлинния поток на термопомпата.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Свържете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връщането за отопление към връзката за връщане на отопление на термопомпата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Изолирайте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всички тръби на отоплителния кръг, както и връзките към термопомпата, така че да са паропропускливи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98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свързващите тръби в съответствие с размерите и чертежите за свързване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Свързване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 термопомпата към отоплителния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кръг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934" y="3017913"/>
            <a:ext cx="5184322" cy="293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33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Инсталиране на свързващите тръби в съответствие с размерите и чертежите за свързване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Свързване на термопомпата към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олевия разтвор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Свържете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линията на солевия разтвор към термопомпата.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Изолирайте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всички тръбни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връзки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термопомпата, така че да са паропропускливи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Инсталирайте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разширителен резервоар.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Поставете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вентилационен клапан.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Инсталирайте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постоянен вентилационен клапан.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Поставете клапана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утайките.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140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верига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Следните компоненти и работни стъпки са важни за правилната работа на цикъла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-Циркулационна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помпа (страната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 се нагрява)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Разширителен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съд за солевия разтвор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Състав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течния солеви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разтвор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Напълване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съоръжението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със солевия разтвор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25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02433" y="1412776"/>
            <a:ext cx="4618856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Солева верига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Циркулационните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помпи за солевия контур често са интегрирани в термичната помпа във фабриката. Тези помпи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напълно достатъчни за повечето приложения.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Трябва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бъдат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гарантирани: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Може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 помпата да осигури необходимия дебит и налягане, за да циркулира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солевияп разтвор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оптимално, т.е. помпата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да 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достатъчно мощна?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Помпата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 достатъчно ефективна, т.е. помпата може да се контролира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не е голяма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924944"/>
            <a:ext cx="3738685" cy="269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42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363260"/>
            <a:ext cx="7787208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Солева верига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тук ръководството на производителя предоставя конструктивни параметри и информация за работата на циркулационната помпа.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Когато оразмерявате помпата, имайте предвид, че загубата на налягане е 1,5 - 1,7 пъти по-голяма за 25% - 30%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 разтвор,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отколкото за чиста вода. Характерната крива за дебита на циркулационната помпа е приблизително. 10% под характерната крива за вода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Book as knowledge base - User guide manual concep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093" y="2780928"/>
            <a:ext cx="1805102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feil nach rechts 6"/>
          <p:cNvSpPr/>
          <p:nvPr/>
        </p:nvSpPr>
        <p:spPr>
          <a:xfrm>
            <a:off x="2577613" y="3429000"/>
            <a:ext cx="669159" cy="57606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7388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787208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Солева верига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Защо е важно циркулационната помпа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 да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бъде оптимално настроена и работеща?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Скоростта на циркулация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определя разпределението между предния и връщащия поток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Тъй като капацитетът на изпарителя на топлообменника не може да бъде променен, потокът от солен разтвор в термопомпата трябва да може да работи с този капацитет.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количеството на циркулирания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 разтвор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 твърде ниско - т.е. налягането на помпата не е достатъчно - води до неизправност 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системата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554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Солева верига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Ако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от друга страна, капацитетът на помпата е твърде голям, това не нарушава функцията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термопомпата, обаче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консумацията на електрическа енергия е по-висока от необходимата. В резултат на това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ефективността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системата намалява.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става дума за управляема циркулационна помпа, трябва да бъдат избрани подходящите настройки.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циркулационната помпа, инсталирана в системата, не съответства на системата, трябва да се монтира друга подходяща циркулационна помпа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exclamation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212977"/>
            <a:ext cx="1472481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692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Постоянен вентилационен клапан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бъде монтиран в най-високата точка на системата.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да се предпази изпарителят от всякакви примеси от строителните фази, се препоръчва да се инсталира цедка с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размер на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цедката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0,5 mm до 1 mm, преди да влезе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термопомпата. Филтърът се почиства, както се изисква през първата година на работа на термопомпата. След тази първа година примесите ще бъдат отстранени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разтвор. Цедката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може да се свали, за да се намалят загубите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налягане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858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Колекторната система е затворена верига, в която настъпват промени в обема поради топлинни колебания. Те могат да бъдат компенсирани с използване на мембранен разширителен съд съгласно DIN 4807. Предпазен клапан За да се предотврати препълването на системата, трябва да се монтира предпазен клапан с налягане на реакция 3 бара, който е тестван за проби от компоненти. Изходният отвор трябва да води в събирателен съд.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 трябва да се изхвърля в канализационната система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04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Пълнене, вентилация и продухване на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отоплителния кръг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Преди да напълните или презаредите системата, проверете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качеството на водата за отопление.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По-специално, спазвайте насока VDI 2035, листове 1 и 2.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Вижте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блок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823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Пълнене, вентилиране и продухване на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Соленият разтвор се състои от вода, смесена с концентрат на антифриз. Трябва да се свържете с компетентните органи, за да разберете кои солеви течности могат да се използват.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Производителят на термопомпа често изисква използването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разтвор.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Вижте блок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2.3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733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Напълване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веригата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Разбъркайте старателно антифриз с вода в необходимото съотношение, преди да напълните източника на топлина.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Проверете концентрацията на сместа вода / антифриз. (-&gt;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рефрактометър)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refractom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59375"/>
            <a:ext cx="4286250" cy="232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215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Напълване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веригата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това напълнете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 със смес вода 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антифриз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Количеството на напълване / налягането на запълване и връзките могат да бъдат намерени в ръководството за термопомпата. За пълнене трябва да се използва помпа (ръчна или електрическа).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Промийте системата за източник на топлина, докато системата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 с въздух.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0267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Хидравлична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(Незадължително) Прикачете допълнителни компоненти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Понякога трябва да се прикачат допълнителни компоненти (задължителни или незадължителни).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 могат да бъдат: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контролния панел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охлаждащ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964" y="3212976"/>
            <a:ext cx="4896036" cy="32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31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окабеляване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електрическото окабеляване вижте блок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2.4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44" y="2564904"/>
            <a:ext cx="5076056" cy="338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14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Първоначално пускане в експлоатация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Първоначално пускане в експлоатация на термопомпата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хидравличното и електрическото свързване термопомпата може да бъде пусната в експлоатация за първи път.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Много термопомпи имат отделно инсталационно меню / меню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специалистите.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Само обучен специализиран персонал трябва да извършва настройки, а не крайният потребител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670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Първоначално пускане в експлоатация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Първоначално пускане в експлоатация на термопомпата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хидравличното и електрическото свързване термопомпата може да бъде пусната в експлоатация за първи път.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Много термопомпи имат отделно инсталационно меню / меню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специалистите.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Само обучен специализиран персонал трябва да извършва настройки, а не крайният потребител.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593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Първоначално пускане в експлоатация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11560" y="16288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Първоначално пускане в експлоатация на термопомпата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Типичните настройки, които трябва да бъдат направени там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са: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Време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/ дата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Език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допълнение, има основни характеристики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системата: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Източник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топлина (земя / въздух)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Режим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отопление и / или топла вода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вкл. охлаждане (активно / пасивно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080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Първоначално пускане в експлоатация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Първоначално пускане в експлоатация на термопомпата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Типичните настройки, които трябва да бъдат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направени там са: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Контрол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температурата на потока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Отопление, крива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отопление, хистерезис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Това са централните настройки за ефективна работа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отоплението. Различни настройки, техните настройки и последици са описани в раздел 3.3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530" name="Picture 2" descr="https://upload.wikimedia.org/wikipedia/de/thumb/2/2f/Heizkurve.svg/1024px-Heizkurve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813714"/>
            <a:ext cx="3216946" cy="290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 rot="16200000">
            <a:off x="4849402" y="3145140"/>
            <a:ext cx="1893467" cy="246221"/>
          </a:xfrm>
          <a:prstGeom prst="rect">
            <a:avLst/>
          </a:prstGeom>
          <a:solidFill>
            <a:srgbClr val="DEDEDD"/>
          </a:solidFill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Bahnschrift" panose="020B0502040204020203" pitchFamily="34" charset="0"/>
              </a:rPr>
              <a:t>Температура </a:t>
            </a:r>
            <a:r>
              <a:rPr lang="ru-RU" sz="1000" dirty="0">
                <a:latin typeface="Bahnschrift" panose="020B0502040204020203" pitchFamily="34" charset="0"/>
              </a:rPr>
              <a:t>на потока в ° </a:t>
            </a:r>
            <a:r>
              <a:rPr lang="ru-RU" sz="1000" dirty="0" smtClean="0">
                <a:latin typeface="Bahnschrift" panose="020B0502040204020203" pitchFamily="34" charset="0"/>
              </a:rPr>
              <a:t>C</a:t>
            </a:r>
            <a:endParaRPr lang="de-DE" sz="1000" dirty="0">
              <a:latin typeface="Bahnschrift" panose="020B0502040204020203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6084168" y="4702211"/>
            <a:ext cx="178125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g-BG" sz="1000" dirty="0">
                <a:latin typeface="Bahnschrift" panose="020B0502040204020203" pitchFamily="34" charset="0"/>
              </a:rPr>
              <a:t>Външна температура в ° </a:t>
            </a:r>
            <a:r>
              <a:rPr lang="de-DE" sz="1000" dirty="0" smtClean="0">
                <a:latin typeface="Bahnschrift" panose="020B0502040204020203" pitchFamily="34" charset="0"/>
              </a:rPr>
              <a:t>C</a:t>
            </a:r>
            <a:endParaRPr lang="de-DE" sz="1000" dirty="0">
              <a:latin typeface="Bahnschrift" panose="020B0502040204020203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311786" y="4511585"/>
            <a:ext cx="1560988" cy="2112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bg-BG" sz="900" dirty="0">
                <a:solidFill>
                  <a:srgbClr val="DA251D"/>
                </a:solidFill>
                <a:latin typeface="Bahnschrift" panose="020B0502040204020203" pitchFamily="34" charset="0"/>
              </a:rPr>
              <a:t>Паралелно </a:t>
            </a:r>
            <a:r>
              <a:rPr lang="bg-BG" sz="900" dirty="0" smtClean="0">
                <a:solidFill>
                  <a:srgbClr val="DA251D"/>
                </a:solidFill>
                <a:latin typeface="Bahnschrift" panose="020B0502040204020203" pitchFamily="34" charset="0"/>
              </a:rPr>
              <a:t>изместване</a:t>
            </a:r>
            <a:endParaRPr lang="de-DE" sz="900" dirty="0">
              <a:solidFill>
                <a:srgbClr val="DA251D"/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646534" y="1701996"/>
            <a:ext cx="738068" cy="2112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bg-BG" sz="900" dirty="0" smtClean="0">
                <a:solidFill>
                  <a:srgbClr val="25136D"/>
                </a:solidFill>
                <a:latin typeface="Bahnschrift" panose="020B0502040204020203" pitchFamily="34" charset="0"/>
              </a:rPr>
              <a:t>Стръмност</a:t>
            </a:r>
            <a:endParaRPr lang="de-DE" sz="900" dirty="0">
              <a:solidFill>
                <a:srgbClr val="25136D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3845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Деактивирайте нагревателния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елемент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1"/>
            <a:ext cx="8363272" cy="187220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Деактивирайте нагревателния 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елемент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23528" y="3472408"/>
            <a:ext cx="54726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Често съществува опцията за дезактивиране на нагревателния елемент в настройките на термопомпата.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Вижте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блок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1.3</a:t>
            </a:r>
            <a:endParaRPr lang="de-DE" dirty="0"/>
          </a:p>
        </p:txBody>
      </p:sp>
      <p:pic>
        <p:nvPicPr>
          <p:cNvPr id="13314" name="Picture 2" descr="Deactivated Rubber Sta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60798"/>
            <a:ext cx="4286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old weather thermometer icon vector illustration on white background. Flat web design element for website, app or infographics materials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631" y="3267075"/>
            <a:ext cx="2966169" cy="309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8378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Първоначално пускане в експлоатация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67544" y="1844824"/>
            <a:ext cx="54726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Първоначално пускане в експлоатация на термопомпата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Инструкция 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клиента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Документация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инсталацията</a:t>
            </a:r>
            <a:endParaRPr lang="de-DE" sz="1600" dirty="0"/>
          </a:p>
        </p:txBody>
      </p:sp>
      <p:pic>
        <p:nvPicPr>
          <p:cNvPr id="27650" name="Picture 2" descr="Happy satisfied black client shaking hands thanking manager for good financial deal, african american businessman handshaking partner after successful business negotiations, hiring, buying servi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12976"/>
            <a:ext cx="42862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2052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Повече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BWP Guide - Hydraulic Diagram /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Leitfaden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BWP –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Hydraulikschema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https://www.waermepumpe.de/fileadmin/user_upload/waermepumpe/07_Publikationen/BWP_LF_HYD_2019_DRUCK_final.pdf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085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Вече завършихте модула „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термопомпа“ и сте в състояние да: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Свържете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монтирате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"топлообменник - термопомпа - разпределение"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често срещаните грешки и как да ги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избегнете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397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 на Частта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2.1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 на термопомпа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1886</Words>
  <Application>Microsoft Office PowerPoint</Application>
  <PresentationFormat>On-screen Show (4:3)</PresentationFormat>
  <Paragraphs>273</Paragraphs>
  <Slides>33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2_Office Theme</vt:lpstr>
      <vt:lpstr>2.1 Монтаж на термопомпа</vt:lpstr>
      <vt:lpstr>Цели на модула</vt:lpstr>
      <vt:lpstr>Въведение</vt:lpstr>
      <vt:lpstr>Въведение</vt:lpstr>
      <vt:lpstr>Изисквания към мястото за монтаж</vt:lpstr>
      <vt:lpstr>Транспортиране на термопомпата</vt:lpstr>
      <vt:lpstr>Минимални размери</vt:lpstr>
      <vt:lpstr>Място за монтаж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Хидравлична инсталация</vt:lpstr>
      <vt:lpstr>Електрическо окабеляване</vt:lpstr>
      <vt:lpstr>Първоначално пускане в експлоатация на термопомпата</vt:lpstr>
      <vt:lpstr>Първоначално пускане в експлоатация на термопомпата</vt:lpstr>
      <vt:lpstr>Първоначално пускане в експлоатация на термопомпата</vt:lpstr>
      <vt:lpstr>Първоначално пускане в експлоатация на термопомпата</vt:lpstr>
      <vt:lpstr>Деактивирайте нагревателния елемент</vt:lpstr>
      <vt:lpstr>Първоначално пускане в експлоатация на термопомпата</vt:lpstr>
      <vt:lpstr>Повече информация</vt:lpstr>
      <vt:lpstr>Заключение</vt:lpstr>
      <vt:lpstr>Край на Частта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82</cp:revision>
  <dcterms:created xsi:type="dcterms:W3CDTF">2017-12-11T10:59:29Z</dcterms:created>
  <dcterms:modified xsi:type="dcterms:W3CDTF">2020-03-29T08:14:12Z</dcterms:modified>
</cp:coreProperties>
</file>