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20" r:id="rId3"/>
    <p:sldId id="296" r:id="rId4"/>
    <p:sldId id="319" r:id="rId5"/>
    <p:sldId id="297" r:id="rId6"/>
    <p:sldId id="311" r:id="rId7"/>
    <p:sldId id="298" r:id="rId8"/>
    <p:sldId id="312" r:id="rId9"/>
    <p:sldId id="315" r:id="rId10"/>
    <p:sldId id="316" r:id="rId11"/>
    <p:sldId id="317" r:id="rId12"/>
    <p:sldId id="318" r:id="rId13"/>
    <p:sldId id="313" r:id="rId14"/>
    <p:sldId id="302" r:id="rId15"/>
    <p:sldId id="303" r:id="rId16"/>
    <p:sldId id="299" r:id="rId17"/>
    <p:sldId id="304" r:id="rId18"/>
    <p:sldId id="300" r:id="rId19"/>
    <p:sldId id="314" r:id="rId20"/>
    <p:sldId id="308" r:id="rId21"/>
    <p:sldId id="307" r:id="rId22"/>
    <p:sldId id="305" r:id="rId23"/>
    <p:sldId id="301" r:id="rId24"/>
    <p:sldId id="309" r:id="rId25"/>
    <p:sldId id="310" r:id="rId26"/>
    <p:sldId id="321" r:id="rId27"/>
    <p:sldId id="26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41063-BA5F-4D52-A9D2-7C85E6D55761}" v="626" dt="2018-06-26T08:19:55.16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2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78441063-BA5F-4D52-A9D2-7C85E6D55761}"/>
    <pc:docChg chg="custSel addSld modSld">
      <pc:chgData name="Mavromatakis Fotis" userId="a6ef4cf0-9603-460e-a4b0-47154e907176" providerId="ADAL" clId="{78441063-BA5F-4D52-A9D2-7C85E6D55761}" dt="2018-06-26T08:19:55.167" v="625" actId="15"/>
      <pc:docMkLst>
        <pc:docMk/>
      </pc:docMkLst>
      <pc:sldChg chg="modSp">
        <pc:chgData name="Mavromatakis Fotis" userId="a6ef4cf0-9603-460e-a4b0-47154e907176" providerId="ADAL" clId="{78441063-BA5F-4D52-A9D2-7C85E6D55761}" dt="2018-06-26T08:03:55.206" v="192" actId="20577"/>
        <pc:sldMkLst>
          <pc:docMk/>
          <pc:sldMk cId="1616535769" sldId="297"/>
        </pc:sldMkLst>
        <pc:spChg chg="mod">
          <ac:chgData name="Mavromatakis Fotis" userId="a6ef4cf0-9603-460e-a4b0-47154e907176" providerId="ADAL" clId="{78441063-BA5F-4D52-A9D2-7C85E6D55761}" dt="2018-06-26T08:03:55.206" v="192" actId="20577"/>
          <ac:spMkLst>
            <pc:docMk/>
            <pc:sldMk cId="1616535769" sldId="297"/>
            <ac:spMk id="2" creationId="{00000000-0000-0000-0000-000000000000}"/>
          </ac:spMkLst>
        </pc:spChg>
      </pc:sldChg>
      <pc:sldChg chg="modSp">
        <pc:chgData name="Mavromatakis Fotis" userId="a6ef4cf0-9603-460e-a4b0-47154e907176" providerId="ADAL" clId="{78441063-BA5F-4D52-A9D2-7C85E6D55761}" dt="2018-06-26T08:08:54.767" v="254" actId="20577"/>
        <pc:sldMkLst>
          <pc:docMk/>
          <pc:sldMk cId="699849082" sldId="298"/>
        </pc:sldMkLst>
        <pc:spChg chg="mod">
          <ac:chgData name="Mavromatakis Fotis" userId="a6ef4cf0-9603-460e-a4b0-47154e907176" providerId="ADAL" clId="{78441063-BA5F-4D52-A9D2-7C85E6D55761}" dt="2018-06-26T08:08:54.767" v="254" actId="20577"/>
          <ac:spMkLst>
            <pc:docMk/>
            <pc:sldMk cId="699849082" sldId="298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08:29.002" v="199" actId="20577"/>
          <ac:spMkLst>
            <pc:docMk/>
            <pc:sldMk cId="699849082" sldId="298"/>
            <ac:spMk id="5" creationId="{00000000-0000-0000-0000-000000000000}"/>
          </ac:spMkLst>
        </pc:spChg>
      </pc:sldChg>
      <pc:sldChg chg="modSp">
        <pc:chgData name="Mavromatakis Fotis" userId="a6ef4cf0-9603-460e-a4b0-47154e907176" providerId="ADAL" clId="{78441063-BA5F-4D52-A9D2-7C85E6D55761}" dt="2018-06-26T08:18:09.567" v="587" actId="20577"/>
        <pc:sldMkLst>
          <pc:docMk/>
          <pc:sldMk cId="2772580998" sldId="299"/>
        </pc:sldMkLst>
        <pc:spChg chg="mod">
          <ac:chgData name="Mavromatakis Fotis" userId="a6ef4cf0-9603-460e-a4b0-47154e907176" providerId="ADAL" clId="{78441063-BA5F-4D52-A9D2-7C85E6D55761}" dt="2018-06-26T08:18:09.567" v="587" actId="20577"/>
          <ac:spMkLst>
            <pc:docMk/>
            <pc:sldMk cId="2772580998" sldId="299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16:00.685" v="441" actId="20577"/>
          <ac:spMkLst>
            <pc:docMk/>
            <pc:sldMk cId="2772580998" sldId="299"/>
            <ac:spMk id="5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4:59.942" v="385" actId="20577"/>
        <pc:sldMkLst>
          <pc:docMk/>
          <pc:sldMk cId="1257047568" sldId="302"/>
        </pc:sldMkLst>
        <pc:spChg chg="mod">
          <ac:chgData name="Mavromatakis Fotis" userId="a6ef4cf0-9603-460e-a4b0-47154e907176" providerId="ADAL" clId="{78441063-BA5F-4D52-A9D2-7C85E6D55761}" dt="2018-06-26T08:14:59.942" v="385" actId="20577"/>
          <ac:spMkLst>
            <pc:docMk/>
            <pc:sldMk cId="1257047568" sldId="302"/>
            <ac:spMk id="2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5:12.996" v="412" actId="20577"/>
        <pc:sldMkLst>
          <pc:docMk/>
          <pc:sldMk cId="1657785221" sldId="303"/>
        </pc:sldMkLst>
        <pc:spChg chg="mod">
          <ac:chgData name="Mavromatakis Fotis" userId="a6ef4cf0-9603-460e-a4b0-47154e907176" providerId="ADAL" clId="{78441063-BA5F-4D52-A9D2-7C85E6D55761}" dt="2018-06-26T08:15:12.996" v="412" actId="20577"/>
          <ac:spMkLst>
            <pc:docMk/>
            <pc:sldMk cId="1657785221" sldId="303"/>
            <ac:spMk id="2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9:55.167" v="625" actId="15"/>
        <pc:sldMkLst>
          <pc:docMk/>
          <pc:sldMk cId="1703027777" sldId="304"/>
        </pc:sldMkLst>
        <pc:spChg chg="mod">
          <ac:chgData name="Mavromatakis Fotis" userId="a6ef4cf0-9603-460e-a4b0-47154e907176" providerId="ADAL" clId="{78441063-BA5F-4D52-A9D2-7C85E6D55761}" dt="2018-06-26T08:19:55.167" v="625" actId="15"/>
          <ac:spMkLst>
            <pc:docMk/>
            <pc:sldMk cId="1703027777" sldId="304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18:18.319" v="595" actId="20577"/>
          <ac:spMkLst>
            <pc:docMk/>
            <pc:sldMk cId="1703027777" sldId="304"/>
            <ac:spMk id="5" creationId="{00000000-0000-0000-0000-000000000000}"/>
          </ac:spMkLst>
        </pc:spChg>
      </pc:sldChg>
    </pc:docChg>
  </pc:docChgLst>
  <pc:docChgLst>
    <pc:chgData name="Mavromatakis Fotis" userId="a6ef4cf0-9603-460e-a4b0-47154e907176" providerId="ADAL" clId="{55541574-7597-4AFF-9B56-DEA7C40AC2F3}"/>
    <pc:docChg chg="delSld modSld">
      <pc:chgData name="Mavromatakis Fotis" userId="a6ef4cf0-9603-460e-a4b0-47154e907176" providerId="ADAL" clId="{55541574-7597-4AFF-9B56-DEA7C40AC2F3}" dt="2018-05-16T08:02:45.930" v="73" actId="1035"/>
      <pc:docMkLst>
        <pc:docMk/>
      </pc:docMkLst>
    </pc:docChg>
  </pc:docChgLst>
  <pc:docChgLst>
    <pc:chgData name="Mavromatakis Fotis" userId="a6ef4cf0-9603-460e-a4b0-47154e907176" providerId="ADAL" clId="{E331FCED-65FC-41C2-A085-B1077377B4FE}"/>
    <pc:docChg chg="custSel addSld delSld modSld">
      <pc:chgData name="Mavromatakis Fotis" userId="a6ef4cf0-9603-460e-a4b0-47154e907176" providerId="ADAL" clId="{E331FCED-65FC-41C2-A085-B1077377B4FE}" dt="2018-06-19T05:52:00.752" v="11"/>
      <pc:docMkLst>
        <pc:docMk/>
      </pc:docMkLst>
      <pc:sldChg chg="modSp">
        <pc:chgData name="Mavromatakis Fotis" userId="a6ef4cf0-9603-460e-a4b0-47154e907176" providerId="ADAL" clId="{E331FCED-65FC-41C2-A085-B1077377B4FE}" dt="2018-06-19T05:44:04.200" v="7" actId="14100"/>
        <pc:sldMkLst>
          <pc:docMk/>
          <pc:sldMk cId="3284759155" sldId="296"/>
        </pc:sldMkLst>
        <pc:spChg chg="mod">
          <ac:chgData name="Mavromatakis Fotis" userId="a6ef4cf0-9603-460e-a4b0-47154e907176" providerId="ADAL" clId="{E331FCED-65FC-41C2-A085-B1077377B4FE}" dt="2018-06-19T05:44:04.200" v="7" actId="14100"/>
          <ac:spMkLst>
            <pc:docMk/>
            <pc:sldMk cId="3284759155" sldId="29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75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67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9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51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2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47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7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97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18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37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1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0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82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73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546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432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9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691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7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94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8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5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09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26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l-GR" dirty="0" smtClean="0"/>
              <a:t>ΕΝΟΤΗΤΑ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el-GR" dirty="0" smtClean="0"/>
              <a:t>ΦΩΤΟΒΟΛΤΑΪΚΑ ΣΥΣΤΗΜΑΤΑ</a:t>
            </a:r>
            <a:endParaRPr lang="el-G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2104" y="3500438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50" dirty="0" smtClean="0"/>
              <a:t>Αυτόνομα συστήματα με ή χωρίς αποθήκευση</a:t>
            </a:r>
            <a:endParaRPr lang="el-GR" sz="235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57364"/>
            <a:ext cx="3275856" cy="218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</a:t>
            </a:r>
            <a:r>
              <a:rPr lang="en-US" dirty="0"/>
              <a:t>. </a:t>
            </a:r>
            <a:r>
              <a:rPr lang="el-GR" dirty="0"/>
              <a:t>Βασικά χαρακτηριστικά</a:t>
            </a:r>
            <a:r>
              <a:rPr lang="el-GR" dirty="0" smtClean="0"/>
              <a:t>. Βάθος εκφόρτισης</a:t>
            </a:r>
            <a:r>
              <a:rPr lang="en-US" dirty="0" smtClean="0"/>
              <a:t> DoD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7224" y="3429000"/>
            <a:ext cx="753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DoD </a:t>
            </a:r>
            <a:r>
              <a:rPr lang="el-GR" dirty="0" smtClean="0"/>
              <a:t>ή Βάθος εκφόρτισης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Το ποσοστό της αποθηκευμένης ενέργειας που μπορεί να αξιοποιηθεί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DoD 80%. </a:t>
            </a:r>
            <a:r>
              <a:rPr lang="el-GR" dirty="0" smtClean="0"/>
              <a:t>Αυτό σημαίνει ότι το </a:t>
            </a:r>
            <a:r>
              <a:rPr lang="en-US" dirty="0" smtClean="0"/>
              <a:t>80% </a:t>
            </a:r>
            <a:r>
              <a:rPr lang="el-GR" dirty="0"/>
              <a:t>της αποθηκευμένης ενέργειας </a:t>
            </a:r>
            <a:r>
              <a:rPr lang="el-GR" dirty="0" smtClean="0"/>
              <a:t>θα χρησιμοποιηθεί</a:t>
            </a:r>
            <a:r>
              <a:rPr lang="en-US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5286388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</a:t>
            </a:r>
            <a:r>
              <a:rPr lang="en-US" dirty="0"/>
              <a:t>. </a:t>
            </a:r>
            <a:r>
              <a:rPr lang="el-GR" dirty="0"/>
              <a:t>Βασικά χαρακτηριστικά. Βάθος εκφόρτισης</a:t>
            </a:r>
            <a:r>
              <a:rPr lang="en-US" dirty="0"/>
              <a:t> DoD</a:t>
            </a:r>
          </a:p>
          <a:p>
            <a:r>
              <a:rPr lang="el-GR" dirty="0" smtClean="0"/>
              <a:t>Απόδοση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Απόδοση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Ενδεικτική τιμή </a:t>
            </a:r>
            <a:r>
              <a:rPr lang="en-US" dirty="0" smtClean="0"/>
              <a:t>85%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458" y="5322765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1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</a:t>
            </a:r>
            <a:r>
              <a:rPr lang="en-US" dirty="0"/>
              <a:t>. </a:t>
            </a:r>
            <a:r>
              <a:rPr lang="el-GR" dirty="0"/>
              <a:t>Βασικά χαρακτηριστικά. </a:t>
            </a:r>
            <a:r>
              <a:rPr lang="el-GR" dirty="0" smtClean="0"/>
              <a:t>Χρόνος ζωής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Χρόνος ζωής και εγγύηση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458" y="5322765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Συσσωρευτές συνδεδεμένοι σε σειρά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Συσσωρευτές συνδεδεμένοι </a:t>
            </a:r>
            <a:r>
              <a:rPr lang="el-GR" dirty="0" smtClean="0"/>
              <a:t>παράλληλα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2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212976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Συσσωρευτές </a:t>
            </a:r>
            <a:r>
              <a:rPr lang="el-GR" dirty="0"/>
              <a:t>συνδεδεμένοι σε </a:t>
            </a:r>
            <a:r>
              <a:rPr lang="el-GR" dirty="0" smtClean="0"/>
              <a:t>σειρά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ΑΥΞΗΣΗ Τάσης </a:t>
            </a:r>
            <a:r>
              <a:rPr lang="en-US" dirty="0" smtClean="0"/>
              <a:t>(Volts)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Η Χωρητικ</a:t>
            </a:r>
            <a:r>
              <a:rPr lang="el-GR" dirty="0"/>
              <a:t>ό</a:t>
            </a:r>
            <a:r>
              <a:rPr lang="el-GR" dirty="0" smtClean="0"/>
              <a:t>τητα σε </a:t>
            </a:r>
            <a:r>
              <a:rPr lang="en-US" dirty="0" smtClean="0"/>
              <a:t>Ah </a:t>
            </a:r>
            <a:r>
              <a:rPr lang="el-GR" dirty="0" smtClean="0"/>
              <a:t>δεν μεταβάλλεται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94116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Δώδεκα</a:t>
            </a:r>
            <a:r>
              <a:rPr lang="en-US" dirty="0" smtClean="0"/>
              <a:t> (12) </a:t>
            </a:r>
            <a:r>
              <a:rPr lang="el-GR" dirty="0" smtClean="0"/>
              <a:t>στοιχεία έκαστο </a:t>
            </a:r>
            <a:r>
              <a:rPr lang="en-US" dirty="0" smtClean="0"/>
              <a:t>2V </a:t>
            </a:r>
            <a:r>
              <a:rPr lang="el-GR" dirty="0" smtClean="0"/>
              <a:t>πρέπει να συνδεθούν σε σειρά για τη δημιουργία μια συστοιχίας συσσωρευτών ονομαστικής τάσης </a:t>
            </a:r>
            <a:r>
              <a:rPr lang="en-US" dirty="0" smtClean="0"/>
              <a:t>24 Volts. </a:t>
            </a:r>
            <a:r>
              <a:rPr lang="el-GR" dirty="0" smtClean="0"/>
              <a:t>Η τελική χωρητικότητα σε </a:t>
            </a:r>
            <a:r>
              <a:rPr lang="en-US" dirty="0" smtClean="0"/>
              <a:t>Ah </a:t>
            </a:r>
            <a:r>
              <a:rPr lang="el-GR" dirty="0" smtClean="0"/>
              <a:t>είναι ή ίδια με αυτή των επιμέρους στοιχείων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Συσσωρευτές </a:t>
            </a:r>
            <a:r>
              <a:rPr lang="el-GR" dirty="0"/>
              <a:t>συνδεδεμένοι </a:t>
            </a:r>
            <a:r>
              <a:rPr lang="el-GR" dirty="0" smtClean="0"/>
              <a:t>παράλληλα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ΑΥΞΗΣΗ χωρητικότητας (</a:t>
            </a:r>
            <a:r>
              <a:rPr lang="en-US" dirty="0" smtClean="0"/>
              <a:t>Ah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Η Τάση δεν μεταβάλλεται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214686"/>
            <a:ext cx="2901585" cy="1262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941168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Τέσσερα</a:t>
            </a:r>
            <a:r>
              <a:rPr lang="en-US" dirty="0" smtClean="0"/>
              <a:t> (4) </a:t>
            </a:r>
            <a:r>
              <a:rPr lang="el-GR" dirty="0" smtClean="0"/>
              <a:t>στοιχεία ίδιας ονομαστικής τάσης, έκαστο χωρητικότητας</a:t>
            </a:r>
            <a:r>
              <a:rPr lang="en-US" dirty="0" smtClean="0"/>
              <a:t> 200 Ah </a:t>
            </a:r>
            <a:r>
              <a:rPr lang="el-GR" dirty="0" smtClean="0"/>
              <a:t>πρέπει να συνδεθούν παράλληλα για τη δημιουργία συστοιχίας συσσωρευτών με χωρητικότητα </a:t>
            </a:r>
            <a:r>
              <a:rPr lang="en-US" dirty="0" smtClean="0"/>
              <a:t>800 Ah. </a:t>
            </a:r>
            <a:r>
              <a:rPr lang="el-GR" dirty="0" smtClean="0"/>
              <a:t>Η τελική ονομαστική τάση θα είναι η ίδια με αυτή των επιμέρους στοιχείων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8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συσσωρευτών σε αυτόνομα συστήματα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χωρητικότητα ενός συσσωρευτή εξαρτάται από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Την ενέργεια που χρειάζεται για την κάλυψη των φορτίων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Τις ημέρες αυτονομίας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Την ονομαστική τάση των συσσωρευτών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Το βάθος εκφόρτισης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Την απόδοση διαδικασίας φόρτισης/εκφόρτισης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Τις απώλειες </a:t>
            </a:r>
            <a:r>
              <a:rPr lang="en-US" dirty="0" smtClean="0"/>
              <a:t>DC/AC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 γήρανση </a:t>
            </a:r>
            <a:r>
              <a:rPr lang="el-GR" dirty="0"/>
              <a:t>τ</a:t>
            </a:r>
            <a:r>
              <a:rPr lang="el-GR" dirty="0" smtClean="0"/>
              <a:t>ων </a:t>
            </a:r>
            <a:r>
              <a:rPr lang="el-GR" dirty="0" err="1" smtClean="0"/>
              <a:t>συσσωρευτὠν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277258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Ονομαστικής τάσης συσσωρευτών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24944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Εξαρτάται κυρίων από την ισχύ των φορτίων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Υποθέσετε φορτίο ισχύος</a:t>
            </a:r>
            <a:r>
              <a:rPr lang="en-US" dirty="0" smtClean="0"/>
              <a:t> 2400 W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Ρεύμα   </a:t>
            </a:r>
            <a:r>
              <a:rPr lang="en-US" dirty="0" smtClean="0"/>
              <a:t>50 A</a:t>
            </a:r>
            <a:r>
              <a:rPr lang="el-GR" dirty="0" smtClean="0"/>
              <a:t> εξέρχεται από συστοιχία </a:t>
            </a:r>
            <a:r>
              <a:rPr lang="en-US" dirty="0" smtClean="0"/>
              <a:t>48 V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Ρεύμα </a:t>
            </a:r>
            <a:r>
              <a:rPr lang="en-US" dirty="0" smtClean="0"/>
              <a:t>100 </a:t>
            </a:r>
            <a:r>
              <a:rPr lang="en-US" dirty="0"/>
              <a:t>A </a:t>
            </a:r>
            <a:r>
              <a:rPr lang="el-GR" dirty="0"/>
              <a:t>εξέρχεται από συστοιχία</a:t>
            </a:r>
            <a:r>
              <a:rPr lang="en-US" dirty="0" smtClean="0"/>
              <a:t> 24 V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Ρεύμα </a:t>
            </a:r>
            <a:r>
              <a:rPr lang="en-US" dirty="0" smtClean="0"/>
              <a:t>200 </a:t>
            </a:r>
            <a:r>
              <a:rPr lang="en-US" dirty="0"/>
              <a:t>A </a:t>
            </a:r>
            <a:r>
              <a:rPr lang="el-GR" dirty="0"/>
              <a:t>εξέρχεται από συστοιχία </a:t>
            </a:r>
            <a:r>
              <a:rPr lang="en-US" dirty="0" smtClean="0"/>
              <a:t>12 V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Υψηλά ρεύματα οδηγού σε υψηλές ωμικές απώλειες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τυπικών ημερήσιων ενεργειακών αναγκών σε </a:t>
            </a:r>
            <a:r>
              <a:rPr lang="en-US" dirty="0" smtClean="0"/>
              <a:t>kwh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Καθορισμός </a:t>
            </a:r>
            <a:r>
              <a:rPr lang="el-GR" dirty="0" smtClean="0"/>
              <a:t>τυπικών τιμών ημερήσιας ηλιακής ακτινοβολίας σε </a:t>
            </a:r>
            <a:r>
              <a:rPr lang="en-US" dirty="0" smtClean="0"/>
              <a:t>kWh/m</a:t>
            </a:r>
            <a:r>
              <a:rPr lang="en-US" baseline="30000" dirty="0" smtClean="0"/>
              <a:t>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Καθορισμός/εκτίμηση απωλειών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ονομαστικής απαιτούμενης ΦΒ ισχύος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Επανάληψη υπολογισμών για όλους τους μήνες του έτους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Επιλογή της μεγαλύτερης ΦΒ ισχύος μεταξύ των μηνών του έτους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ΦΒ συστοιχίας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1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996952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Καθορισμός τυπικών ημερήσιων ενεργειακών αναγκών σε </a:t>
            </a:r>
            <a:r>
              <a:rPr lang="el-GR" dirty="0" err="1" smtClean="0"/>
              <a:t>kwh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34251"/>
              </p:ext>
            </p:extLst>
          </p:nvPr>
        </p:nvGraphicFramePr>
        <p:xfrm>
          <a:off x="1691680" y="3477048"/>
          <a:ext cx="5400600" cy="270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152128"/>
                <a:gridCol w="864096"/>
                <a:gridCol w="955517"/>
                <a:gridCol w="1636771"/>
              </a:tblGrid>
              <a:tr h="5883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Ισχύς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Φορτίου </a:t>
                      </a:r>
                      <a:r>
                        <a:rPr lang="en-US" sz="1600" dirty="0" smtClean="0"/>
                        <a:t>(kW)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Χρόνος</a:t>
                      </a:r>
                      <a:r>
                        <a:rPr lang="el-GR" sz="1600" baseline="0" dirty="0" smtClean="0"/>
                        <a:t> λειτουργίας </a:t>
                      </a:r>
                      <a:r>
                        <a:rPr lang="en-US" sz="1600" dirty="0" smtClean="0"/>
                        <a:t>(h)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Ενέργεια</a:t>
                      </a:r>
                      <a:r>
                        <a:rPr lang="en-US" sz="1600" baseline="0" dirty="0" smtClean="0"/>
                        <a:t>(kWh)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Σύνολο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……..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ΦΒ συστοιχίας σε αυτόνομα συστήματα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  <a:cs typeface="Arial" pitchFamily="34" charset="0"/>
              </a:rPr>
              <a:t>Μέχρι το τέλος αυτής της ενότητας θα είσαστε σε θέση να: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κατανοείτε </a:t>
            </a:r>
            <a:r>
              <a:rPr lang="el-GR" b="1" dirty="0" smtClean="0"/>
              <a:t>τα βασικά στοιχεία αντιστροφέων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/>
              <a:t>κατανοείτε την αποθήκευση </a:t>
            </a:r>
            <a:r>
              <a:rPr lang="el-GR" b="1" dirty="0" smtClean="0"/>
              <a:t>ενέργειας σε αυτόνομα συστήματα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/>
              <a:t>κατανοείτε </a:t>
            </a:r>
            <a:r>
              <a:rPr lang="el-GR" b="1" dirty="0" smtClean="0"/>
              <a:t>τη διαστασιολόγηση συσσωρευτών σε </a:t>
            </a:r>
            <a:r>
              <a:rPr lang="el-GR" b="1" dirty="0"/>
              <a:t>αυτόνομα </a:t>
            </a:r>
            <a:r>
              <a:rPr lang="el-GR" b="1" dirty="0" smtClean="0"/>
              <a:t>συστήματα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κατανοείτε </a:t>
            </a:r>
            <a:r>
              <a:rPr lang="el-GR" b="1" dirty="0"/>
              <a:t>τη διαστασιολόγηση </a:t>
            </a:r>
            <a:r>
              <a:rPr lang="el-GR" b="1" dirty="0" smtClean="0"/>
              <a:t>φωτοβολταϊκών συστοιχιών σε αυτόνομα συστήματα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smtClean="0"/>
              <a:t>διαμορφώωετε</a:t>
            </a:r>
            <a:r>
              <a:rPr lang="el-GR" b="1" dirty="0" smtClean="0"/>
              <a:t> </a:t>
            </a:r>
            <a:r>
              <a:rPr lang="el-GR" b="1" dirty="0"/>
              <a:t>ένα </a:t>
            </a:r>
            <a:r>
              <a:rPr lang="el-GR" b="1" dirty="0" smtClean="0"/>
              <a:t>αυτόνομο ΦΒ σύστημα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80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996952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της ισχύος κάθε φορτίου σε </a:t>
            </a:r>
            <a:r>
              <a:rPr lang="en-US" dirty="0" smtClean="0"/>
              <a:t>W </a:t>
            </a:r>
            <a:r>
              <a:rPr lang="el-GR" dirty="0" smtClean="0"/>
              <a:t>ή</a:t>
            </a:r>
            <a:r>
              <a:rPr lang="en-US" dirty="0" smtClean="0"/>
              <a:t> kW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Χρήσιμη πληροφορία για την επιλογή του αντιστροφέα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Χρήσιμη πληροφορία για την επιλογή </a:t>
            </a:r>
            <a:r>
              <a:rPr lang="el-GR" dirty="0" smtClean="0"/>
              <a:t>Η/Ζ</a:t>
            </a:r>
            <a:endParaRPr lang="en-US" dirty="0" smtClean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ΦΒ συστοιχίας σε αυτόνομα συστήματα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1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Χρήσιμα δεδομένα</a:t>
            </a:r>
            <a:r>
              <a:rPr lang="en-US" dirty="0" smtClean="0"/>
              <a:t>: </a:t>
            </a:r>
            <a:r>
              <a:rPr lang="el-GR" dirty="0" smtClean="0"/>
              <a:t>Ηλεκτρικά χαρακτηριστικά ΦΒ πλαισίων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94230" y="299695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Τάση ΦΒ πλαισίου στο Σημείο Μεγίστης Ισχύος (ΣΜΙ)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Ρεύμα ΦΒ πλαισίου στο Σημείο Μεγίστης Ισχύος (ΣΜΙ)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Τάση ανοικτού κυκλώματος ΦΒ πλαισίου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Ρεύμα βραχυκύκλωσης </a:t>
            </a:r>
            <a:r>
              <a:rPr lang="el-GR" dirty="0"/>
              <a:t>ΦΒ </a:t>
            </a:r>
            <a:r>
              <a:rPr lang="el-GR" dirty="0" smtClean="0"/>
              <a:t>πλαισίου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95801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αριθμός πλαισίων σε σειρά και/ή παράλληλα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διατομών αγωγών</a:t>
            </a:r>
            <a:r>
              <a:rPr lang="en-US" dirty="0" smtClean="0"/>
              <a:t> 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ΦΒ συστοιχίας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Χρήσιμα δεδομένα</a:t>
            </a:r>
            <a:r>
              <a:rPr lang="en-US" dirty="0" smtClean="0"/>
              <a:t>: </a:t>
            </a:r>
            <a:r>
              <a:rPr lang="el-GR" dirty="0" smtClean="0"/>
              <a:t>Γεωμετρικές διαστάσεις ΦΒ πλαισίων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Μήκος ΦΒ πλαισίου (εξωτερικές διαστάσεις)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Πλάτος</a:t>
            </a:r>
            <a:r>
              <a:rPr lang="en-US" dirty="0" smtClean="0"/>
              <a:t> </a:t>
            </a:r>
            <a:r>
              <a:rPr lang="el-GR" dirty="0"/>
              <a:t>ΦΒ πλαισίου (εξωτερικές διαστάσεις)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9672" y="4559062"/>
            <a:ext cx="58326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Καθορίσετε πως θα εγκατασταθούν τα ΦΒ πλαίσια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Καθορίσετε εάν τα ΦΒ πλαίσια θα τοποθετηθούν κατά μήκος ή κατά πλάτος</a:t>
            </a:r>
            <a:r>
              <a:rPr lang="en-US" dirty="0" smtClean="0"/>
              <a:t> 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στοιχεία διαστασιολόγησης ΦΒ συστοιχίας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9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Διαμόρφωση ενός αυτόνομου συστήματος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Αυτόνομα συστήματα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Διαμόρφωση/ρυθμίσεις αντιστροφέα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Διαμόρφωση/ρυθμίσεις </a:t>
            </a:r>
            <a:r>
              <a:rPr lang="el-GR" dirty="0" smtClean="0"/>
              <a:t>ελεγκτή φόρτισης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66060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Αυτόνομο σύστημα χωρίς αποθήκευση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Η ενεργειακή παραγωγή ΔΕΝ είναι σταθερή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Η ενεργειακή παραγωγή </a:t>
            </a:r>
            <a:r>
              <a:rPr lang="el-GR" dirty="0" smtClean="0"/>
              <a:t> εξαρτάται από τις μετεωρολογικές συνθήκες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Κυρίως χρήση σε συστήματα άντλησης</a:t>
            </a:r>
            <a:r>
              <a:rPr lang="en-US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Δεν μπορούν να καλυφθούν κρίσιμα φορτία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Χρήση σε </a:t>
            </a:r>
            <a:r>
              <a:rPr lang="el-GR" dirty="0" smtClean="0"/>
              <a:t>συστήματα εξαερισμού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Χρήση σε </a:t>
            </a:r>
            <a:r>
              <a:rPr lang="el-GR" dirty="0" smtClean="0"/>
              <a:t>μικρές αντλίες σε ηλιοθερμικά συστήματα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9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370634" cy="290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378" y="3068960"/>
            <a:ext cx="407759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Κυρίως χρήση σε συστήματα άντλησης</a:t>
            </a:r>
            <a:r>
              <a:rPr lang="en-US" dirty="0"/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Δεν μπορούν να καλυφθούν κρίσιμα φορτία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Χρήση σε συστήματα </a:t>
            </a:r>
            <a:r>
              <a:rPr lang="el-GR" dirty="0"/>
              <a:t>εξαερισμού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Χρήση σε μικρές </a:t>
            </a:r>
            <a:r>
              <a:rPr lang="el-GR" dirty="0"/>
              <a:t>αντλίες σε ηλιοθερμικά συστήματα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Αυτόνομο σύστημα χωρίς αποθήκευση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8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>
                <a:cs typeface="Arial" pitchFamily="34" charset="0"/>
              </a:rPr>
              <a:t>Τώρα ολοκληρώσατε την ενότητα 2.2 "Αυτόνομα συστήματα με ή χωρίς </a:t>
            </a:r>
            <a:r>
              <a:rPr lang="el-GR" dirty="0" smtClean="0">
                <a:cs typeface="Arial" pitchFamily="34" charset="0"/>
              </a:rPr>
              <a:t>αποθήκευση" </a:t>
            </a:r>
            <a:r>
              <a:rPr lang="el-GR" dirty="0">
                <a:cs typeface="Arial" pitchFamily="34" charset="0"/>
              </a:rPr>
              <a:t>και είσαστε σε θέση να: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Κατανοήσετε τα βασικά στοιχεία αντιστροφέων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Κατανοήσετε την αποθήκευση ενέργειας σε αυτόνομα συστήματα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Κατανοήσετε τη διαστασιολόγηση συσσωρευτών σε αυτόνομα συστήματα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Κατανοήσετε τη διαστασιολόγηση φωτοβολταϊκών συστοιχιών σε αυτόνομα συστήματα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Διαμορφώσετε ένα αυτόνομο ΦΒ σύστημα 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56198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63888" y="2564904"/>
            <a:ext cx="5400600" cy="792088"/>
          </a:xfrm>
        </p:spPr>
        <p:txBody>
          <a:bodyPr/>
          <a:lstStyle/>
          <a:p>
            <a:pPr algn="l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www.cubis.gr/wp-content/uploads/2015/11/100W-off-Grid-Solar-Electric-System-Complete-K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70" y="1428736"/>
            <a:ext cx="6476992" cy="4857744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αντιστροφέων σε αυτόνομα συστήματα και οι λειτουργίες τους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 συσσωρευτών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Διατίθενται με τάσεις εισόδου </a:t>
            </a:r>
            <a:r>
              <a:rPr lang="en-US" dirty="0" smtClean="0"/>
              <a:t>12</a:t>
            </a:r>
            <a:r>
              <a:rPr lang="en-US" dirty="0"/>
              <a:t>, 24, 48 Volts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err="1" smtClean="0"/>
              <a:t>Ισχείς</a:t>
            </a:r>
            <a:r>
              <a:rPr lang="en-US" dirty="0" smtClean="0"/>
              <a:t>: </a:t>
            </a:r>
            <a:r>
              <a:rPr lang="el-GR" dirty="0" smtClean="0"/>
              <a:t>Ευρεία γκάμα ανάλογα με την απαιτούμενη ισχύ</a:t>
            </a:r>
            <a:endParaRPr lang="en-US" dirty="0"/>
          </a:p>
        </p:txBody>
      </p:sp>
      <p:pic>
        <p:nvPicPr>
          <p:cNvPr id="9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40" y="4070340"/>
            <a:ext cx="1212711" cy="1212711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71942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1" y="2571744"/>
            <a:ext cx="1212711" cy="121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612" y="3044345"/>
            <a:ext cx="4212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Δυνατότητα εισόδου </a:t>
            </a:r>
            <a:r>
              <a:rPr lang="en-US" dirty="0" smtClean="0"/>
              <a:t>AC </a:t>
            </a:r>
            <a:r>
              <a:rPr lang="el-GR" dirty="0" smtClean="0"/>
              <a:t>τάσης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Πραγματικό ημίτονο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Προστασία συσσωρευτών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Δυνατότητα υπερφόρτωσης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Προστασία αντίστροφης πολικότητας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αντιστροφέων σε αυτόνομα συστήματα και οι λειτουργίες τους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 συσσωρευτών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571744"/>
            <a:ext cx="1212711" cy="121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612" y="3044345"/>
            <a:ext cx="4572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Παρέχουν τη δυνατότητα φόρτισης των συσσωρευτών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Είσοδο από το δίκτυο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Είσοδο από γεννήτρια (Η/Ζ)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Μπορούν να </a:t>
            </a:r>
            <a:r>
              <a:rPr lang="el-GR" dirty="0" err="1" smtClean="0"/>
              <a:t>παράξουν</a:t>
            </a:r>
            <a:r>
              <a:rPr lang="el-GR" dirty="0" smtClean="0"/>
              <a:t> αρκετά παραπάνω ισχύ για μικρό χρονικό διάστημα (χρήσιμο για αντλίες, ψυγεία, κ.λπ.)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αντιστροφέων σε αυτόνομα συστήματα και οι λειτουργίες τους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 συσσωρευτών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Αποθήκευση. Τύποι συσσωρευτών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85293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err="1" smtClean="0"/>
              <a:t>Μολύβδου</a:t>
            </a:r>
            <a:r>
              <a:rPr lang="el-GR" dirty="0" smtClean="0"/>
              <a:t> Θειϊκού οξέος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Χαμηλότερο κόστος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Μεγάλες χωρητικότητες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Βαριές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Ιόντων </a:t>
            </a:r>
            <a:r>
              <a:rPr lang="el-GR" dirty="0" err="1" smtClean="0"/>
              <a:t>Λιθίου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Ακριβότερες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Μεγαλύτερος χρόνος ζωής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Αποδοτικότερες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69984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</a:t>
            </a:r>
            <a:r>
              <a:rPr lang="en-US" dirty="0" smtClean="0"/>
              <a:t>. </a:t>
            </a:r>
            <a:r>
              <a:rPr lang="el-GR" dirty="0" smtClean="0"/>
              <a:t>Βασικά χαρακτηριστικά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Χωρητικότητας σε</a:t>
            </a:r>
            <a:r>
              <a:rPr lang="en-US" dirty="0" smtClean="0"/>
              <a:t> Ah and kWh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Βάθος εκφόρτισης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Απόδοση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Χρόνος ζωής και εγγύηση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458" y="5322765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</a:t>
            </a:r>
            <a:r>
              <a:rPr lang="en-US" dirty="0"/>
              <a:t>. </a:t>
            </a:r>
            <a:r>
              <a:rPr lang="el-GR" dirty="0"/>
              <a:t>Βασικά </a:t>
            </a:r>
            <a:r>
              <a:rPr lang="el-GR" dirty="0" smtClean="0"/>
              <a:t>χαρακτηριστικά. Χωρητικότητα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Χωρητικότητα σε</a:t>
            </a:r>
            <a:r>
              <a:rPr lang="en-US" dirty="0" smtClean="0"/>
              <a:t> Ah. </a:t>
            </a:r>
            <a:r>
              <a:rPr lang="el-GR" dirty="0" smtClean="0"/>
              <a:t>Αποθήκευση φορτίου π.χ. </a:t>
            </a:r>
            <a:r>
              <a:rPr lang="en-US" dirty="0" smtClean="0"/>
              <a:t>800 Ah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1 Ah </a:t>
            </a:r>
            <a:r>
              <a:rPr lang="el-GR" dirty="0" smtClean="0"/>
              <a:t>αντιστοιχεί σε φορτίο</a:t>
            </a:r>
            <a:r>
              <a:rPr lang="en-US" dirty="0" smtClean="0"/>
              <a:t> 3600 Coulombs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Χωρητικότητα σε</a:t>
            </a:r>
            <a:r>
              <a:rPr lang="en-US" dirty="0" smtClean="0"/>
              <a:t> kWh. </a:t>
            </a:r>
            <a:r>
              <a:rPr lang="el-GR" dirty="0" smtClean="0"/>
              <a:t>Αποθηκευμένη ενέργεια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Ενέργεια</a:t>
            </a:r>
            <a:r>
              <a:rPr lang="en-US" dirty="0" smtClean="0"/>
              <a:t>=</a:t>
            </a:r>
            <a:r>
              <a:rPr lang="el-GR" dirty="0" smtClean="0"/>
              <a:t>Ονομαστική τάση Χ </a:t>
            </a:r>
            <a:r>
              <a:rPr lang="el-GR" dirty="0" err="1" smtClean="0"/>
              <a:t>ονομαστι΄κη</a:t>
            </a:r>
            <a:r>
              <a:rPr lang="el-GR" dirty="0" smtClean="0"/>
              <a:t> Χωρητικότητα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 24V * 800 Ah= 19.2 kWh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Αλλά ισχύει και ότι </a:t>
            </a:r>
            <a:r>
              <a:rPr lang="en-US" dirty="0" smtClean="0"/>
              <a:t> 48V*400 Ah=19.2 kWh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Αυτόνομα συστήματα </a:t>
            </a:r>
            <a:r>
              <a:rPr lang="el-GR" dirty="0"/>
              <a:t>με ή χωρίς αποθήκευση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64305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Βασικά στοιχεία συσσωρευτών σε αυτόνομα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813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1057</Words>
  <Application>Microsoft Office PowerPoint</Application>
  <PresentationFormat>Προβολή στην οθόνη (4:3)</PresentationFormat>
  <Paragraphs>228</Paragraphs>
  <Slides>27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2_Office Theme</vt:lpstr>
      <vt:lpstr>ΕΝΟΤΗΤΑ 2: ΦΩΤΟΒΟΛΤΑΪΚΑ ΣΥΣΤΗΜΑΤΑ</vt:lpstr>
      <vt:lpstr>Στόχοι ενότητας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Φωτοβολταϊκά Συστήματα Αυτόνομα συστήματα με ή χωρίς αποθήκευση</vt:lpstr>
      <vt:lpstr>Στόχοι ενότητας</vt:lpstr>
      <vt:lpstr>Ευχαριστώ για την προσοχή σας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175</cp:revision>
  <dcterms:created xsi:type="dcterms:W3CDTF">2017-12-11T10:59:29Z</dcterms:created>
  <dcterms:modified xsi:type="dcterms:W3CDTF">2019-10-09T14:03:04Z</dcterms:modified>
</cp:coreProperties>
</file>