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2"/>
  </p:notesMasterIdLst>
  <p:sldIdLst>
    <p:sldId id="256" r:id="rId2"/>
    <p:sldId id="257" r:id="rId3"/>
    <p:sldId id="258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74" r:id="rId12"/>
    <p:sldId id="272" r:id="rId13"/>
    <p:sldId id="273" r:id="rId14"/>
    <p:sldId id="275" r:id="rId15"/>
    <p:sldId id="276" r:id="rId16"/>
    <p:sldId id="278" r:id="rId17"/>
    <p:sldId id="277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69" r:id="rId29"/>
    <p:sldId id="270" r:id="rId30"/>
    <p:sldId id="290" r:id="rId31"/>
    <p:sldId id="291" r:id="rId32"/>
    <p:sldId id="292" r:id="rId33"/>
    <p:sldId id="300" r:id="rId34"/>
    <p:sldId id="293" r:id="rId35"/>
    <p:sldId id="295" r:id="rId36"/>
    <p:sldId id="296" r:id="rId37"/>
    <p:sldId id="297" r:id="rId38"/>
    <p:sldId id="298" r:id="rId39"/>
    <p:sldId id="299" r:id="rId40"/>
    <p:sldId id="260" r:id="rId4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1090" autoAdjust="0"/>
  </p:normalViewPr>
  <p:slideViewPr>
    <p:cSldViewPr>
      <p:cViewPr varScale="1">
        <p:scale>
          <a:sx n="72" d="100"/>
          <a:sy n="72" d="100"/>
        </p:scale>
        <p:origin x="-124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C10A0-F87B-4BFF-AD3A-8310E448460F}" type="datetimeFigureOut">
              <a:rPr lang="el-GR" smtClean="0"/>
              <a:t>16/3/2020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933F7-9C1D-42A8-B27F-F697341C8C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5412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(1) hour of the training program.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8159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: HS BO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6335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: HS BO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813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: HS BO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23727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: HS BO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6213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: </a:t>
            </a:r>
            <a:r>
              <a:rPr lang="de-DE" dirty="0" err="1" smtClean="0"/>
              <a:t>hs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5404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: </a:t>
            </a:r>
            <a:r>
              <a:rPr lang="de-DE" dirty="0" err="1" smtClean="0"/>
              <a:t>hs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58864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: </a:t>
            </a:r>
            <a:r>
              <a:rPr lang="de-DE" dirty="0" err="1" smtClean="0"/>
              <a:t>hs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1725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: </a:t>
            </a:r>
            <a:r>
              <a:rPr lang="de-DE" dirty="0" err="1" smtClean="0"/>
              <a:t>hs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1277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Pic</a:t>
            </a:r>
            <a:r>
              <a:rPr lang="de-DE" dirty="0" smtClean="0"/>
              <a:t>: </a:t>
            </a:r>
            <a:r>
              <a:rPr lang="de-DE" dirty="0" err="1" smtClean="0"/>
              <a:t>hs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bo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10180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358974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4476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60497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9670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946557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1865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54331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4077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45733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789257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Pic</a:t>
            </a:r>
            <a:r>
              <a:rPr lang="de-DE" dirty="0" smtClean="0"/>
              <a:t> </a:t>
            </a:r>
            <a:r>
              <a:rPr lang="de-DE" dirty="0" err="1" smtClean="0"/>
              <a:t>hs</a:t>
            </a:r>
            <a:r>
              <a:rPr lang="de-DE" dirty="0" smtClean="0"/>
              <a:t> </a:t>
            </a:r>
            <a:r>
              <a:rPr lang="de-DE" dirty="0" err="1" smtClean="0"/>
              <a:t>bo</a:t>
            </a:r>
            <a:endParaRPr lang="de-DE" dirty="0" smtClean="0"/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287115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Pic</a:t>
            </a:r>
            <a:r>
              <a:rPr lang="de-DE" dirty="0" smtClean="0"/>
              <a:t> </a:t>
            </a:r>
            <a:r>
              <a:rPr lang="de-DE" dirty="0" err="1" smtClean="0"/>
              <a:t>hs</a:t>
            </a:r>
            <a:r>
              <a:rPr lang="de-DE" dirty="0" smtClean="0"/>
              <a:t> </a:t>
            </a:r>
            <a:r>
              <a:rPr lang="de-DE" dirty="0" err="1" smtClean="0"/>
              <a:t>bo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305279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German https://www.google.de/url?sa=t&amp;rct=j&amp;q=&amp;esrc=s&amp;source=web&amp;cd=2&amp;cad=rja&amp;uact=8&amp;ved=2ahUKEwjaqqewkpHiAhWS3KQKHW97CKEQFjABegQIERAC&amp;url=https%3A%2F%2Fwww.vaillant.de%2Fdownloads-1%2Fanleitungen-1%2Fflexotherm-compact%2F0020196687-01-1443091.pdf&amp;usg=AOvVaw2BDk5pLMXxI8TCwxVs7co5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18541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Pic</a:t>
            </a:r>
            <a:r>
              <a:rPr lang="de-DE" dirty="0" smtClean="0"/>
              <a:t> </a:t>
            </a:r>
            <a:r>
              <a:rPr lang="de-DE" dirty="0" err="1" smtClean="0"/>
              <a:t>hs</a:t>
            </a:r>
            <a:r>
              <a:rPr lang="de-DE" dirty="0" smtClean="0"/>
              <a:t> </a:t>
            </a:r>
            <a:r>
              <a:rPr lang="de-DE" dirty="0" err="1" smtClean="0"/>
              <a:t>bo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36521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(1) hour of the training program.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6188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36" y="1988840"/>
            <a:ext cx="4822304" cy="1470025"/>
          </a:xfrm>
        </p:spPr>
        <p:txBody>
          <a:bodyPr anchor="b">
            <a:normAutofit/>
          </a:bodyPr>
          <a:lstStyle>
            <a:lvl1pPr algn="r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573016"/>
            <a:ext cx="4248472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613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112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7810-D08D-4F04-8111-0848C471F8E3}" type="datetimeFigureOut">
              <a:rPr lang="el-GR" smtClean="0"/>
              <a:pPr/>
              <a:t>16/3/2020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A6221-E4EE-4882-A7E2-5D7E7229B80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559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ermepumpe.de/verband/publikationen/fachpublikationen/?type=1107386203&amp;tx_bcpageflip_pi1%5Bbook%5D=93&amp;tx_bcpageflip_pi1%5Baction%5D=show&amp;tx_bcpageflip_pi%25%25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1.2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Топлинен енергиен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баланс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Блок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Теория за планиране на геотермални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системи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7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Цели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модула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Добре дошли в модула: „Топлинен енергиен баланс“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 края на този модул ще можете да: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Знаете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кои части трябва да се имат предвид за топлинните баланси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Знаете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как да изчислите общите нужди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3.Изчислите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енергийните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нужди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51264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Топлинен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товар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Какво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означава топлинно натоварване и защо е толкова важно да се изчисли точният товар точно за всяка сграда?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Топлинен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товар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Топлинното натоварване на сградата е натоварването, което е необходимо за поддържане на определена температура в сградата при дадени условия. Единицата за топлинно натоварване е ват.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Дадените условия включват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    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структурно-физически свойства на сградата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климатичните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свойства на строителната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площадка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Топлинен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товар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 време на изчислението следвате целта да можете да поддържате вътрешната температура на вашата сграда (~ 20 ° C) през най-студените дни на вашата конкретна строителна площадка (например -12 ° C).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Изчисленото топлинно натоварване дава отговора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Кое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натоварване трябва да осигури вашата отоплителна система, за да отопли правилно Вашата сграда при всякакви предполагаеми климатични условия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35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Изчисляването на топлинното натоварване е от съществено значение, независимо от вида на отоплителната инсталация.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Няма значение дали топлината се осигурява от термопомпа или газов котел, всяка инсталация трябва да осигурява най-малко изчисленото топлинно натоварване като минимално, в противен случай не можете да отоплявате сградата си при всяко състояние.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Най-голямата разлика между термопомпата и конвенционалната отоплителна система за изкопаеми горива е: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Газовият котел може да бъде оразмерен и все още ще работи доста ефективно. Ако преоразмерите внедряването на системата, вие сте на сигурна страна (консервативно изчисление)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Топлинната помпа трябва да бъде балансирана с потребността от топлина, за да достигне до ефективна инсталация (виж глава xx.yyy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870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Вие сте водопроводчик и ще осигурите нова къща за изграждане с отоплителна система. Изчисленото топлинно натоварване за къщата е: 6 kW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Производството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може да ви осигури газов котел с натоварване от 11 кВт, термопомпа с натоварване 5,8 кВт и термопомпа с натоварване от 10 кВт.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Ако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инсталирате газовия котел с 11 kW (почти два пъти повече от изчисленото), инсталацията ще работи правилно.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Ако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инсталирате термопомпата, трябва да изберете по-малкото устройство (5,8 kW); в противен случай системата не е толкова ефективна, колкото 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възможно.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338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628800"/>
            <a:ext cx="5760640" cy="453650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изчисляване на топлинното натоварване съществува европейски стандарт DIN EN 12831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История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Европейски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стандарт от август 2003 г.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Обвързване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 края на 2004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  <a:endParaRPr lang="de-A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32</a:t>
            </a:r>
            <a:endParaRPr lang="de-DE" dirty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Изчисляване на топлинното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натоварване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060848"/>
            <a:ext cx="242790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27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628800"/>
            <a:ext cx="5760640" cy="453650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DIN EN 12831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Структура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DIN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En 12831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- Трябва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 се разбира като основна рамка за изчисляване на стандартния отоплителен товар.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- Еднакво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цяла Европа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Допълнение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 (Национално приложение NA)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- Съдържа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национални входни данни и параметри вместо „стойности по подразбиране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</a:pPr>
            <a:endParaRPr lang="de-A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50000"/>
              </a:lnSpc>
              <a:spcBef>
                <a:spcPts val="0"/>
              </a:spcBef>
            </a:pP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50000"/>
              </a:lnSpc>
              <a:spcBef>
                <a:spcPts val="0"/>
              </a:spcBef>
            </a:pP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32</a:t>
            </a:r>
            <a:endParaRPr lang="de-DE" dirty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Изчисляване на топлинното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натоварване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060848"/>
            <a:ext cx="242790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6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Всички сгради се считат за стандартни случаи: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- с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ограничена височина на помещението (не повече от пет метра),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- за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които може да се приеме, че се нагряват в неподвижно състояние при стандартните условия.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- Примери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такива сгради са: жилищни сгради, офис и административни сгради, училища, библиотеки, болници, възстановителни домове, затвори, хотелски и ресторантьорски сгради, универсални магазини и други сгради, използвани за стопански цели, и промишлени сгради.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Той също така съдържа информация за лечението на следните специални случаи: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- Зали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 голяма височина на стаята;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- Сгради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със значително различни температури на въздуха и средна радиация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buNone/>
            </a:pPr>
            <a:endParaRPr lang="de-AT" dirty="0" smtClean="0"/>
          </a:p>
          <a:p>
            <a:pPr lvl="1"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endParaRPr lang="de-AT" dirty="0" smtClean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33</a:t>
            </a:r>
            <a:endParaRPr lang="de-DE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Изчисляване на топлинното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натоварване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62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Всички сгради се считат за стандартни случаи: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- с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ограничена височина на помещението (не повече от пет метра),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- за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които може да се приеме, че се нагряват в неподвижно състояние при стандартните условия.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- Примери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такива сгради са: жилищни сгради, офис и административни сгради, училища, библиотеки, болници, възстановителни домове, затвори, хотелски и ресторантьорски сгради, универсални магазини и други сгради, използвани за стопански цели, и промишлени сгради.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Той също така съдържа информация за лечението на следните специални случаи: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- Зали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 голяма височина на стаята;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- Сгради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със значително различни температури на въздуха и средна радиация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endParaRPr lang="de-AT" dirty="0" smtClean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33</a:t>
            </a:r>
            <a:endParaRPr lang="de-DE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Изчисляване на топлинното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натоварване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74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Къде имате нужда от топлина в сградата, за да поддържате температурата?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Необходима е допълнителна топлина, когато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има загуби на топлина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към атмосферата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Топлинни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загуби при предаване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Вентилационни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топлинни загуби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допълнителна нужда от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топла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buNone/>
            </a:pPr>
            <a:endParaRPr lang="de-AT" dirty="0" smtClean="0"/>
          </a:p>
          <a:p>
            <a:pPr lvl="1"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endParaRPr lang="de-AT" dirty="0" smtClean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33</a:t>
            </a:r>
            <a:endParaRPr lang="de-DE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Изчисляване на топлинното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натоварване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03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Изчисляване на стандартната загуба на топлинна енергия H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Загуба на топлина през всички компоненти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 сградите: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Загуби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навън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Загуби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 неотоплявани помещения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Загуби към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земята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Загуби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чрез отопляеми съседни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стаи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buNone/>
            </a:pP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endParaRPr lang="de-AT" dirty="0" smtClean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33</a:t>
            </a:r>
            <a:endParaRPr lang="de-DE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Изчисляване на топлинното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натоварване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767" y="2349626"/>
            <a:ext cx="4322928" cy="352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7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122912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Изчисляване на стандартната загуба на топлинна енергия H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Параметрите са: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U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Коефициент на преход на топлина - за всеки компонет (за прозореца, за стената, за покрива, ...)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W/m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€ K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A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Повърхността на компонентите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(m²)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buNone/>
            </a:pP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endParaRPr lang="de-AT" dirty="0" smtClean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33</a:t>
            </a:r>
            <a:endParaRPr lang="de-DE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Изчисляване на топлинното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натоварване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608" y="2276872"/>
            <a:ext cx="3794392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6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122912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Изчисляване на стандартната загуба на топлинна енергия H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Освен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това можете да посочите някои коригиращи фактори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Топлинен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мост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fc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Контакт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 външен въздух e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Коефициент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намаляване на температурата b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(например неотопляемо съседно помещение)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Корекционни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фактори f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g1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f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g2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и G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</a:p>
          <a:p>
            <a:pPr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(Почва)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buNone/>
            </a:pP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endParaRPr lang="de-AT" dirty="0" smtClean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33</a:t>
            </a:r>
            <a:endParaRPr lang="de-DE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Изчисляване на топлинното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натоварване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849" y="2310273"/>
            <a:ext cx="3706151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5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003232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Изчисляване на стандартната загуба на топлинна енергия H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= U * A * Корекционни фактори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- загуба на топлина при предаване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U - коефициент на преход на топлина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– повърхност</a:t>
            </a:r>
          </a:p>
          <a:p>
            <a:pPr lvl="1"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endParaRPr lang="de-AT" dirty="0" smtClean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33</a:t>
            </a:r>
            <a:endParaRPr lang="de-DE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Изчисляване на топлинното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натоварване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91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906888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Изчисляване на стандартната загуба на топлинна вентилация H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Губите топлина през вентилацията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Чрез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умишлена обмяна на въздух (вентилация през прозорци, ...)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Чрез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неволно въздушно обследване (течове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lnSpc>
                <a:spcPct val="150000"/>
              </a:lnSpc>
              <a:buNone/>
            </a:pPr>
            <a:endParaRPr lang="de-A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35</a:t>
            </a:r>
            <a:endParaRPr lang="de-DE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DIN EN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12831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278" y="2204865"/>
            <a:ext cx="3650697" cy="316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85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Изчисляване на стандартната загуба на топлинна вентилация H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Обикновено можете да изчислите с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Минимален обем на въздушния поток V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V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= V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· n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V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Обем на стаята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- Минимална скорост на обмен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въздух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2" indent="0">
              <a:lnSpc>
                <a:spcPct val="150000"/>
              </a:lnSpc>
              <a:buNone/>
            </a:pPr>
            <a:endParaRPr lang="de-A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35</a:t>
            </a:r>
            <a:endParaRPr lang="de-DE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DIN EN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12831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281740"/>
            <a:ext cx="3641272" cy="31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97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Изчисляване на стандартната загуба на топлинна вентилация H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- Обем на стаята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- Минимална скорост на обмен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въздух</a:t>
            </a:r>
          </a:p>
          <a:p>
            <a:pPr marL="1028700" lvl="2" indent="0">
              <a:lnSpc>
                <a:spcPct val="150000"/>
              </a:lnSpc>
              <a:buNone/>
            </a:pPr>
            <a:endParaRPr lang="de-A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35</a:t>
            </a:r>
            <a:endParaRPr lang="de-DE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DIN EN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12831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557" y="2046140"/>
            <a:ext cx="3573875" cy="3101679"/>
          </a:xfrm>
          <a:prstGeom prst="rect">
            <a:avLst/>
          </a:prstGeom>
        </p:spPr>
      </p:pic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033734"/>
              </p:ext>
            </p:extLst>
          </p:nvPr>
        </p:nvGraphicFramePr>
        <p:xfrm>
          <a:off x="611561" y="3068960"/>
          <a:ext cx="3817567" cy="20173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137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038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39066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 стая</a:t>
                      </a:r>
                      <a:r>
                        <a:rPr lang="de-DE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r>
                        <a:rPr lang="de-DE" sz="1600" u="none" strike="noStrike" baseline="-25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</a:t>
                      </a:r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[h</a:t>
                      </a:r>
                      <a:r>
                        <a:rPr lang="de-DE" sz="1600" u="none" strike="noStrike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]</a:t>
                      </a:r>
                      <a:endParaRPr lang="de-DE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9066">
                <a:tc>
                  <a:txBody>
                    <a:bodyPr/>
                    <a:lstStyle/>
                    <a:p>
                      <a:pPr algn="l" fontAlgn="ctr"/>
                      <a:r>
                        <a:rPr lang="bg-BG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Обитаема стая</a:t>
                      </a:r>
                      <a:endParaRPr lang="de-DE" sz="1600" u="none" strike="noStrike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9066">
                <a:tc>
                  <a:txBody>
                    <a:bodyPr/>
                    <a:lstStyle/>
                    <a:p>
                      <a:pPr algn="l" fontAlgn="ctr"/>
                      <a:r>
                        <a:rPr lang="bg-BG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Кухня</a:t>
                      </a:r>
                      <a:r>
                        <a:rPr lang="de-DE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 </a:t>
                      </a:r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m³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9066">
                <a:tc>
                  <a:txBody>
                    <a:bodyPr/>
                    <a:lstStyle/>
                    <a:p>
                      <a:pPr algn="l" fontAlgn="ctr"/>
                      <a:r>
                        <a:rPr lang="bg-BG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Дневна</a:t>
                      </a:r>
                      <a:r>
                        <a:rPr lang="de-DE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</a:t>
                      </a:r>
                      <a:r>
                        <a:rPr lang="de-DE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m³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de-DE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9066">
                <a:tc>
                  <a:txBody>
                    <a:bodyPr/>
                    <a:lstStyle/>
                    <a:p>
                      <a:pPr algn="l" fontAlgn="ctr"/>
                      <a:r>
                        <a:rPr lang="bg-BG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Тоалетна или баня с прозорец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9066">
                <a:tc>
                  <a:txBody>
                    <a:bodyPr/>
                    <a:lstStyle/>
                    <a:p>
                      <a:pPr algn="l" fontAlgn="ctr"/>
                      <a:r>
                        <a:rPr lang="de-DE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bg-BG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фис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39066">
                <a:tc>
                  <a:txBody>
                    <a:bodyPr/>
                    <a:lstStyle/>
                    <a:p>
                      <a:pPr algn="l" fontAlgn="ctr"/>
                      <a:r>
                        <a:rPr lang="bg-BG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lang="de-DE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bg-BG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нферентна зала</a:t>
                      </a:r>
                      <a:endParaRPr lang="de-DE" sz="1600" u="none" strike="noStrike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</a:t>
                      </a:r>
                      <a:endParaRPr lang="de-DE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943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Изчисляване на стандартната топлинна загуба на вентилация H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Алтернативно на минималния дебит на въздушния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обем V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можете да изчислите потока на инфилтрирания въздух V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inf m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което означава приток на въздух в сградата (друга посока), подходящ за нови компактни сгради с висока плътност.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Трябва да изчислите с по-големия обем.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!!! Бъдете внимателни, ако сградата има (рекуперация) вентилационна система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!!</a:t>
            </a:r>
            <a:endParaRPr lang="de-AT" sz="1600" dirty="0"/>
          </a:p>
          <a:p>
            <a:pPr>
              <a:lnSpc>
                <a:spcPct val="150000"/>
              </a:lnSpc>
            </a:pPr>
            <a:endParaRPr lang="de-AT" sz="16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35</a:t>
            </a:r>
            <a:endParaRPr lang="de-DE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DIN EN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12831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68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Изчисляване на стандартната загуба на топлинна вентилация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= 0,34 * max (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800" b="1" dirty="0" err="1"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вентилационна загуба на топлина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обемен дебит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0,34 - абсолютен срок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(топлинен капацитет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въздуха)</a:t>
            </a:r>
          </a:p>
          <a:p>
            <a:pPr marL="0" indent="0">
              <a:lnSpc>
                <a:spcPct val="150000"/>
              </a:lnSpc>
              <a:buNone/>
            </a:pPr>
            <a:endParaRPr lang="bg-BG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въздух: 1005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J / (kg K)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плътност ок. 1,2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kg / m³ -&gt; 0,34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Wh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/ (m³K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)]</a:t>
            </a:r>
            <a:endParaRPr lang="bg-BG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de-A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8700" lvl="2" indent="0">
              <a:lnSpc>
                <a:spcPct val="150000"/>
              </a:lnSpc>
              <a:buNone/>
            </a:pPr>
            <a:endParaRPr lang="de-A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35</a:t>
            </a:r>
            <a:endParaRPr lang="de-DE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DIN EN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12831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060848"/>
            <a:ext cx="4257443" cy="369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3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de-AT" dirty="0" smtClean="0">
              <a:solidFill>
                <a:srgbClr val="FF9933"/>
              </a:solidFill>
            </a:endParaRPr>
          </a:p>
          <a:p>
            <a:pPr lvl="1" eaLnBrk="1" hangingPunct="1">
              <a:buFontTx/>
              <a:buNone/>
            </a:pPr>
            <a:endParaRPr lang="de-AT" dirty="0" smtClean="0">
              <a:solidFill>
                <a:srgbClr val="FF9933"/>
              </a:solidFill>
            </a:endParaRPr>
          </a:p>
          <a:p>
            <a:pPr lvl="1" eaLnBrk="1" hangingPunct="1">
              <a:buFontTx/>
              <a:buNone/>
            </a:pPr>
            <a:endParaRPr lang="de-AT" dirty="0" smtClean="0">
              <a:solidFill>
                <a:srgbClr val="FF9933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36</a:t>
            </a:r>
            <a:endParaRPr lang="de-DE" dirty="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DIN EN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12831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609600" y="2133600"/>
            <a:ext cx="80772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endParaRPr lang="de-AT" sz="2400" u="none">
              <a:solidFill>
                <a:schemeClr val="bg1"/>
              </a:solidFill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95536" y="1726638"/>
            <a:ext cx="8424936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lvl="1" indent="-342900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  <a:buFont typeface="Wingdings" pitchFamily="2" charset="2"/>
              <a:buChar char="n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Сега сте изчислили стандартната загуба на топлина за вентилация H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V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и стандартната топлинна загуба H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T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при предаване, която може да се добави. H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V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+ H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T</a:t>
            </a:r>
          </a:p>
          <a:p>
            <a:pPr marL="342900" lvl="1" indent="-342900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  <a:buFont typeface="Wingdings" pitchFamily="2" charset="2"/>
              <a:buChar char="n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Но по време на изчислението виждате, че получавате резултати като xxx W / K, защото загубата на топлина зависи от температурната разлика между отопляваната сграда (вътрешна температура) и външната температура</a:t>
            </a:r>
          </a:p>
          <a:p>
            <a:pPr marL="342900" lvl="1" indent="-342900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  <a:buFont typeface="Wingdings" pitchFamily="2" charset="2"/>
              <a:buChar char="n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Определяне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на нагревателното натоварване от коефициентите на загуба на топлина H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T, V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и разликата между вътрешната (θ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int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 и външната температура (θ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e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 </a:t>
            </a:r>
            <a:endParaRPr lang="de-AT" sz="1600" u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0" lvl="2" indent="-228600">
              <a:lnSpc>
                <a:spcPct val="150000"/>
              </a:lnSpc>
              <a:spcBef>
                <a:spcPct val="20000"/>
              </a:spcBef>
            </a:pPr>
            <a:r>
              <a:rPr lang="de-AT" sz="1600" u="none" baseline="-25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AT" sz="1600" u="none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1600" u="none" dirty="0" smtClean="0">
                <a:latin typeface="Arial" pitchFamily="34" charset="0"/>
                <a:cs typeface="Arial" pitchFamily="34" charset="0"/>
              </a:rPr>
              <a:t>Ф</a:t>
            </a:r>
            <a:r>
              <a:rPr lang="de-AT" sz="1600" u="none" baseline="-25000" dirty="0">
                <a:latin typeface="Arial" pitchFamily="34" charset="0"/>
                <a:cs typeface="Arial" pitchFamily="34" charset="0"/>
              </a:rPr>
              <a:t>HL</a:t>
            </a:r>
            <a:r>
              <a:rPr lang="de-AT" sz="1600" u="none" dirty="0">
                <a:latin typeface="Arial" pitchFamily="34" charset="0"/>
                <a:cs typeface="Arial" pitchFamily="34" charset="0"/>
              </a:rPr>
              <a:t> = </a:t>
            </a:r>
            <a:r>
              <a:rPr lang="el-GR" sz="1600" u="none" dirty="0">
                <a:latin typeface="Arial" pitchFamily="34" charset="0"/>
                <a:cs typeface="Arial" pitchFamily="34" charset="0"/>
              </a:rPr>
              <a:t>Σ</a:t>
            </a:r>
            <a:r>
              <a:rPr lang="ru-RU" sz="1600" u="none" dirty="0">
                <a:latin typeface="Arial" pitchFamily="34" charset="0"/>
                <a:cs typeface="Arial" pitchFamily="34" charset="0"/>
              </a:rPr>
              <a:t>Ф</a:t>
            </a:r>
            <a:r>
              <a:rPr lang="de-AT" sz="1600" u="none" baseline="-25000" dirty="0">
                <a:latin typeface="Arial" pitchFamily="34" charset="0"/>
                <a:cs typeface="Arial" pitchFamily="34" charset="0"/>
              </a:rPr>
              <a:t>T</a:t>
            </a:r>
            <a:r>
              <a:rPr lang="de-AT" sz="1600" u="none" dirty="0">
                <a:latin typeface="Arial" pitchFamily="34" charset="0"/>
                <a:cs typeface="Arial" pitchFamily="34" charset="0"/>
              </a:rPr>
              <a:t> + </a:t>
            </a:r>
            <a:r>
              <a:rPr lang="el-GR" sz="1600" u="none" dirty="0">
                <a:latin typeface="Arial" pitchFamily="34" charset="0"/>
                <a:cs typeface="Arial" pitchFamily="34" charset="0"/>
              </a:rPr>
              <a:t>Σ</a:t>
            </a:r>
            <a:r>
              <a:rPr lang="ru-RU" sz="1600" u="none" dirty="0">
                <a:latin typeface="Arial" pitchFamily="34" charset="0"/>
                <a:cs typeface="Arial" pitchFamily="34" charset="0"/>
              </a:rPr>
              <a:t>Ф</a:t>
            </a:r>
            <a:r>
              <a:rPr lang="de-AT" sz="1600" u="none" baseline="-25000" dirty="0">
                <a:latin typeface="Arial" pitchFamily="34" charset="0"/>
                <a:cs typeface="Arial" pitchFamily="34" charset="0"/>
              </a:rPr>
              <a:t>V</a:t>
            </a:r>
            <a:r>
              <a:rPr lang="de-AT" sz="1600" u="none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1143000" lvl="2" indent="-228600">
              <a:lnSpc>
                <a:spcPct val="150000"/>
              </a:lnSpc>
              <a:spcBef>
                <a:spcPct val="20000"/>
              </a:spcBef>
            </a:pPr>
            <a:r>
              <a:rPr lang="de-AT" sz="1600" u="none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bg-BG" sz="1600" u="none" dirty="0" smtClean="0"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de-AT" sz="1600" u="none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1600" u="none" dirty="0" smtClean="0">
                <a:latin typeface="Arial" pitchFamily="34" charset="0"/>
                <a:cs typeface="Arial" pitchFamily="34" charset="0"/>
              </a:rPr>
              <a:t>Ф</a:t>
            </a:r>
            <a:r>
              <a:rPr lang="de-DE" sz="1600" u="none" baseline="-25000" dirty="0" smtClean="0">
                <a:latin typeface="Arial" pitchFamily="34" charset="0"/>
                <a:cs typeface="Arial" pitchFamily="34" charset="0"/>
              </a:rPr>
              <a:t>T, V</a:t>
            </a:r>
            <a:r>
              <a:rPr lang="de-AT" sz="1600" u="none" baseline="-2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AT" sz="1600" u="none" dirty="0">
                <a:latin typeface="Arial" pitchFamily="34" charset="0"/>
                <a:cs typeface="Arial" pitchFamily="34" charset="0"/>
              </a:rPr>
              <a:t>= </a:t>
            </a:r>
            <a:r>
              <a:rPr lang="de-AT" sz="1600" u="none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de-AT" sz="1600" u="none" baseline="-25000" dirty="0" smtClean="0">
                <a:latin typeface="Arial" pitchFamily="34" charset="0"/>
                <a:cs typeface="Arial" pitchFamily="34" charset="0"/>
              </a:rPr>
              <a:t>T, V </a:t>
            </a:r>
            <a:r>
              <a:rPr lang="de-AT" sz="1600" u="none" dirty="0">
                <a:latin typeface="Arial" pitchFamily="34" charset="0"/>
                <a:cs typeface="Arial" pitchFamily="34" charset="0"/>
              </a:rPr>
              <a:t>* (</a:t>
            </a:r>
            <a:r>
              <a:rPr lang="el-GR" sz="1600" u="none" dirty="0">
                <a:latin typeface="Arial" pitchFamily="34" charset="0"/>
                <a:cs typeface="Arial" pitchFamily="34" charset="0"/>
              </a:rPr>
              <a:t>θ</a:t>
            </a:r>
            <a:r>
              <a:rPr lang="de-AT" sz="1600" u="none" baseline="-250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de-AT" sz="1600" u="none" dirty="0">
                <a:latin typeface="Arial" pitchFamily="34" charset="0"/>
                <a:cs typeface="Arial" pitchFamily="34" charset="0"/>
              </a:rPr>
              <a:t> – </a:t>
            </a:r>
            <a:r>
              <a:rPr lang="el-GR" sz="1600" u="none" dirty="0">
                <a:latin typeface="Arial" pitchFamily="34" charset="0"/>
                <a:cs typeface="Arial" pitchFamily="34" charset="0"/>
              </a:rPr>
              <a:t>θ</a:t>
            </a:r>
            <a:r>
              <a:rPr lang="de-AT" sz="1600" u="none" baseline="-25000" dirty="0">
                <a:latin typeface="Arial" pitchFamily="34" charset="0"/>
                <a:cs typeface="Arial" pitchFamily="34" charset="0"/>
              </a:rPr>
              <a:t>e</a:t>
            </a:r>
            <a:r>
              <a:rPr lang="de-AT" sz="1600" u="none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1143000" lvl="2" indent="-228600">
              <a:lnSpc>
                <a:spcPct val="150000"/>
              </a:lnSpc>
              <a:spcBef>
                <a:spcPct val="20000"/>
              </a:spcBef>
            </a:pPr>
            <a:endParaRPr lang="de-AT" sz="1600" dirty="0">
              <a:latin typeface="Arial" pitchFamily="34" charset="0"/>
              <a:cs typeface="Arial" pitchFamily="34" charset="0"/>
            </a:endParaRPr>
          </a:p>
          <a:p>
            <a:pPr marL="342900" lvl="1" indent="-342900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  <a:buFont typeface="Wingdings" pitchFamily="2" charset="2"/>
              <a:buChar char="n"/>
            </a:pPr>
            <a:endParaRPr lang="de-AT" sz="16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39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de-AT" dirty="0" smtClean="0">
              <a:solidFill>
                <a:srgbClr val="FF9933"/>
              </a:solidFill>
            </a:endParaRPr>
          </a:p>
          <a:p>
            <a:pPr lvl="1" eaLnBrk="1" hangingPunct="1">
              <a:buFontTx/>
              <a:buNone/>
            </a:pPr>
            <a:endParaRPr lang="de-AT" dirty="0" smtClean="0">
              <a:solidFill>
                <a:srgbClr val="FF9933"/>
              </a:solidFill>
            </a:endParaRPr>
          </a:p>
          <a:p>
            <a:pPr lvl="1" eaLnBrk="1" hangingPunct="1">
              <a:buFontTx/>
              <a:buNone/>
            </a:pPr>
            <a:endParaRPr lang="de-AT" dirty="0" smtClean="0">
              <a:solidFill>
                <a:srgbClr val="FF9933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36</a:t>
            </a:r>
            <a:endParaRPr lang="de-DE" dirty="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DIN EN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12831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609600" y="2133600"/>
            <a:ext cx="80772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endParaRPr lang="de-AT" sz="2400" u="none">
              <a:solidFill>
                <a:schemeClr val="bg1"/>
              </a:solidFill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533400" y="1726638"/>
            <a:ext cx="80772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Вътрешна (θ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in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t) температура</a:t>
            </a: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Температурата, която трябва да се достигне в различните видове помещения</a:t>
            </a: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Стойности на нормата</a:t>
            </a: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(от 20 ° C - 24 ° C)</a:t>
            </a: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или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в координация с потребителя</a:t>
            </a: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Собственик (например + 1 ° C за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дневна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стая или -2 ° C за спалнята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844" y="2895670"/>
            <a:ext cx="4202956" cy="237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8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de-AT" dirty="0" smtClean="0">
              <a:solidFill>
                <a:srgbClr val="FF9933"/>
              </a:solidFill>
            </a:endParaRPr>
          </a:p>
          <a:p>
            <a:pPr lvl="1" eaLnBrk="1" hangingPunct="1">
              <a:buFontTx/>
              <a:buNone/>
            </a:pPr>
            <a:endParaRPr lang="de-AT" dirty="0" smtClean="0">
              <a:solidFill>
                <a:srgbClr val="FF9933"/>
              </a:solidFill>
            </a:endParaRPr>
          </a:p>
          <a:p>
            <a:pPr lvl="1" eaLnBrk="1" hangingPunct="1">
              <a:buFontTx/>
              <a:buNone/>
            </a:pPr>
            <a:endParaRPr lang="de-AT" dirty="0" smtClean="0">
              <a:solidFill>
                <a:srgbClr val="FF9933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36</a:t>
            </a:r>
            <a:endParaRPr lang="de-DE" dirty="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DIN EN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12831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609600" y="2133600"/>
            <a:ext cx="80772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endParaRPr lang="de-AT" sz="2400" u="none">
              <a:solidFill>
                <a:schemeClr val="bg1"/>
              </a:solidFill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533400" y="1726638"/>
            <a:ext cx="80772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Външна температура (θ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e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Най-ниската температура, която се появява най-много на строителната площадка</a:t>
            </a: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Нормата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показва стойности за</a:t>
            </a: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различни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места</a:t>
            </a: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981841"/>
              </p:ext>
            </p:extLst>
          </p:nvPr>
        </p:nvGraphicFramePr>
        <p:xfrm>
          <a:off x="2843808" y="3863181"/>
          <a:ext cx="6096000" cy="206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xmlns="" val="92022275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321709902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855880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град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Външна температура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Средна температура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081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Аахен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-10°C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8,1°C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84818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Берлин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-14°C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9,5°C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63810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Бохум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-12°C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8,1°C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4317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  <a:endParaRPr lang="de-DE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08648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250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de-AT" dirty="0" smtClean="0">
              <a:solidFill>
                <a:srgbClr val="FF9933"/>
              </a:solidFill>
            </a:endParaRPr>
          </a:p>
          <a:p>
            <a:pPr lvl="1" eaLnBrk="1" hangingPunct="1">
              <a:buFontTx/>
              <a:buNone/>
            </a:pPr>
            <a:endParaRPr lang="de-AT" dirty="0" smtClean="0">
              <a:solidFill>
                <a:srgbClr val="FF9933"/>
              </a:solidFill>
            </a:endParaRPr>
          </a:p>
          <a:p>
            <a:pPr lvl="1" eaLnBrk="1" hangingPunct="1">
              <a:buFontTx/>
              <a:buNone/>
            </a:pPr>
            <a:endParaRPr lang="de-AT" dirty="0" smtClean="0">
              <a:solidFill>
                <a:srgbClr val="FF9933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36</a:t>
            </a:r>
            <a:endParaRPr lang="de-DE" dirty="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DIN EN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12831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609600" y="2133600"/>
            <a:ext cx="80772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endParaRPr lang="de-AT" sz="2400" u="none">
              <a:solidFill>
                <a:schemeClr val="bg1"/>
              </a:solidFill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533400" y="1726638"/>
            <a:ext cx="80772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bg-BG" sz="1600" b="1" dirty="0" smtClean="0">
                <a:latin typeface="Arial" pitchFamily="34" charset="0"/>
                <a:cs typeface="Arial" pitchFamily="34" charset="0"/>
              </a:rPr>
              <a:t>Пример</a:t>
            </a:r>
            <a:endParaRPr lang="bg-BG" sz="1600" b="1" dirty="0"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endParaRPr lang="bg-BG" sz="1600" b="1" dirty="0"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bg-BG" sz="1600" dirty="0">
                <a:latin typeface="Arial" pitchFamily="34" charset="0"/>
                <a:cs typeface="Arial" pitchFamily="34" charset="0"/>
              </a:rPr>
              <a:t>Изчислихте сграда с 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H</a:t>
            </a:r>
            <a:r>
              <a:rPr lang="de-DE" sz="800" dirty="0">
                <a:latin typeface="Arial" pitchFamily="34" charset="0"/>
                <a:cs typeface="Arial" pitchFamily="34" charset="0"/>
              </a:rPr>
              <a:t>V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 + H</a:t>
            </a:r>
            <a:r>
              <a:rPr lang="de-DE" sz="800" dirty="0">
                <a:latin typeface="Arial" pitchFamily="34" charset="0"/>
                <a:cs typeface="Arial" pitchFamily="34" charset="0"/>
              </a:rPr>
              <a:t>T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 = 225W / K</a:t>
            </a: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bg-BG" sz="1600" dirty="0">
                <a:latin typeface="Arial" pitchFamily="34" charset="0"/>
                <a:cs typeface="Arial" pitchFamily="34" charset="0"/>
              </a:rPr>
              <a:t>Сградата се намира в Бохум -&gt; външна. Температура = -12 ° 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C, </a:t>
            </a:r>
            <a:r>
              <a:rPr lang="bg-BG" sz="1600" dirty="0">
                <a:latin typeface="Arial" pitchFamily="34" charset="0"/>
                <a:cs typeface="Arial" pitchFamily="34" charset="0"/>
              </a:rPr>
              <a:t>вътрешната температура трябва да бъде 20 ° 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C </a:t>
            </a:r>
            <a:r>
              <a:rPr lang="bg-BG" sz="16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g-BG" sz="1600" dirty="0">
                <a:latin typeface="Arial" pitchFamily="34" charset="0"/>
                <a:cs typeface="Arial" pitchFamily="34" charset="0"/>
              </a:rPr>
              <a:t>Разликата е 32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K</a:t>
            </a: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endParaRPr lang="de-DE" sz="1600" dirty="0"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bg-BG" sz="1600" b="1" dirty="0">
                <a:latin typeface="Arial" pitchFamily="34" charset="0"/>
                <a:cs typeface="Arial" pitchFamily="34" charset="0"/>
              </a:rPr>
              <a:t>Топлинното натоварване </a:t>
            </a:r>
            <a:r>
              <a:rPr lang="bg-BG" sz="1600" dirty="0">
                <a:latin typeface="Arial" pitchFamily="34" charset="0"/>
                <a:cs typeface="Arial" pitchFamily="34" charset="0"/>
              </a:rPr>
              <a:t>е 225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W / K * 33K = 7200W </a:t>
            </a:r>
            <a:r>
              <a:rPr lang="bg-BG" sz="1600" dirty="0">
                <a:latin typeface="Arial" pitchFamily="34" charset="0"/>
                <a:cs typeface="Arial" pitchFamily="34" charset="0"/>
              </a:rPr>
              <a:t>или </a:t>
            </a:r>
            <a:r>
              <a:rPr lang="bg-BG" sz="1600" b="1" dirty="0">
                <a:latin typeface="Arial" pitchFamily="34" charset="0"/>
                <a:cs typeface="Arial" pitchFamily="34" charset="0"/>
              </a:rPr>
              <a:t>7,2 </a:t>
            </a:r>
            <a:r>
              <a:rPr lang="de-DE" sz="1600" b="1" dirty="0" smtClean="0">
                <a:latin typeface="Arial" pitchFamily="34" charset="0"/>
                <a:cs typeface="Arial" pitchFamily="34" charset="0"/>
              </a:rPr>
              <a:t>kW</a:t>
            </a:r>
            <a:endParaRPr lang="bg-BG" sz="1600" b="1" dirty="0" smtClean="0"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endParaRPr lang="de-DE" sz="1600" dirty="0"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endParaRPr lang="de-DE" sz="1600" b="1" dirty="0" smtClean="0"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44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de-AT" dirty="0" smtClean="0">
              <a:solidFill>
                <a:srgbClr val="FF9933"/>
              </a:solidFill>
            </a:endParaRPr>
          </a:p>
          <a:p>
            <a:pPr lvl="1" eaLnBrk="1" hangingPunct="1">
              <a:buFontTx/>
              <a:buNone/>
            </a:pPr>
            <a:endParaRPr lang="de-AT" dirty="0" smtClean="0">
              <a:solidFill>
                <a:srgbClr val="FF9933"/>
              </a:solidFill>
            </a:endParaRPr>
          </a:p>
          <a:p>
            <a:pPr lvl="1" eaLnBrk="1" hangingPunct="1">
              <a:buFontTx/>
              <a:buNone/>
            </a:pPr>
            <a:endParaRPr lang="de-AT" dirty="0" smtClean="0">
              <a:solidFill>
                <a:srgbClr val="FF9933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36</a:t>
            </a:r>
            <a:endParaRPr lang="de-DE" dirty="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DIN EN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12831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609600" y="2133600"/>
            <a:ext cx="80772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endParaRPr lang="de-AT" sz="2400" u="none">
              <a:solidFill>
                <a:schemeClr val="bg1"/>
              </a:solidFill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533400" y="1726638"/>
            <a:ext cx="80772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Пример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Изчислената температура има голям ефект</a:t>
            </a: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Ако погледнете същата сграда в Берлин (-14 ° C вместо -12 ° C) и повишите вътрешната температура от 20 ° C на 21,5 ° C</a:t>
            </a: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- 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Разликата е 35,5K</a:t>
            </a: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Топлинното натоварване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е 225W / K * 33K = 7987,5W или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7,99 kW</a:t>
            </a: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Т.е.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по-висока с 11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%</a:t>
            </a: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endParaRPr lang="de-DE" sz="1600" b="1" dirty="0"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0" lvl="1">
              <a:lnSpc>
                <a:spcPct val="150000"/>
              </a:lnSpc>
              <a:spcBef>
                <a:spcPct val="20000"/>
              </a:spcBef>
              <a:buClr>
                <a:srgbClr val="EB8A1B"/>
              </a:buClr>
            </a:pP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05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DIN EN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12831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Тарифа за електричество за термопомпи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Помислете за адаптиране на натоварването на термопомпата, ако има ежедневно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пълно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работно време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Дневен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коефициент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пълното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време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натоварването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Ежедневно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пълно </a:t>
            </a: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работно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време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bg-BG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фактор </a:t>
            </a:r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bg-BG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натоварването</a:t>
            </a: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2*2h = 4h		24h/(24h-4h) = 24/20 	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1,2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3*2h = 6h		24h/(24h-6h) = 24/18 	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1,34</a:t>
            </a:r>
            <a:endParaRPr lang="de-DE" sz="1600" b="1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à"/>
            </a:pP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dirty="0" smtClean="0"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8059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DIN EN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12831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Тарифа за електричество за термопомпи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Помислете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адаптиране на натоварването на термопомпата, ако има ежедневно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пълно работно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време 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à"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Ежедневно пълно работно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време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bg-BG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фактор </a:t>
            </a:r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bg-BG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натоварването</a:t>
            </a: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2*2h = 4h		24h/(24h-4h) = 24/20 	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1,2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3*2h = 6h		24h/(24h-6h) = 24/18 	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 1,34</a:t>
            </a:r>
            <a:endParaRPr lang="de-DE" sz="1600" b="1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à"/>
            </a:pP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dirty="0" smtClean="0"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5996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862" y="2234838"/>
            <a:ext cx="6852498" cy="3029975"/>
          </a:xfrm>
          <a:prstGeom prst="rect">
            <a:avLst/>
          </a:prstGeom>
        </p:spPr>
      </p:pic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Нощни включвания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може да се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изчислят,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ако 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необходимо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37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DIN EN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12831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79513" y="5775539"/>
            <a:ext cx="8964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Капацитетът за подгряване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 непропорционално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висок в сравнение с пестенето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енергия.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084168" y="5255913"/>
            <a:ext cx="18437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Quelle: DIN EN 12831 Beiblatt 1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31015637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293" y="2229981"/>
            <a:ext cx="7334124" cy="3383573"/>
          </a:xfrm>
          <a:prstGeom prst="rect">
            <a:avLst/>
          </a:prstGeom>
        </p:spPr>
      </p:pic>
      <p:sp>
        <p:nvSpPr>
          <p:cNvPr id="8" name="Abgerundetes Rechteck 7"/>
          <p:cNvSpPr/>
          <p:nvPr/>
        </p:nvSpPr>
        <p:spPr>
          <a:xfrm>
            <a:off x="2411760" y="5661248"/>
            <a:ext cx="3744416" cy="6480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38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DIN EN 15450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92178" y="1421282"/>
            <a:ext cx="51318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Отоплителни системи в сгради -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Планиране на отоплителни системи с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термопомпи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411760" y="5756635"/>
            <a:ext cx="4126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Термопомпа </a:t>
            </a:r>
            <a:r>
              <a:rPr lang="bg-BG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задължително, сонди дълбоки.</a:t>
            </a:r>
            <a:endParaRPr lang="en-US" sz="2400" dirty="0"/>
          </a:p>
        </p:txBody>
      </p:sp>
      <p:sp>
        <p:nvSpPr>
          <p:cNvPr id="9" name="Textfeld 8"/>
          <p:cNvSpPr txBox="1"/>
          <p:nvPr/>
        </p:nvSpPr>
        <p:spPr>
          <a:xfrm>
            <a:off x="7259806" y="5714344"/>
            <a:ext cx="14269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/>
              <a:t>Quelle: DIN EN 15450</a:t>
            </a:r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14428733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Топлинен товар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DIN EN 12831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Типични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резултати</a:t>
            </a:r>
            <a:endParaRPr lang="de-DE" sz="1600" b="1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à"/>
            </a:pP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dirty="0" smtClean="0"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3" y="1600201"/>
            <a:ext cx="6552728" cy="4493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4188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DIN EN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12831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Типични резултати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Виждате, че резултатите се изчисляват за всяка стая, а не за цялата сграда.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Можете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 зададете различни температури на стая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Имате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нужда от товара / помещението за оразмеряване на системата за пренос на топлина (вижте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xx.yyy)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368" y="1600200"/>
            <a:ext cx="3834128" cy="27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6830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DIN EN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12831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Типични резултати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Виждате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че резултатите се изчисляват за всяка стая, а не за цялата сграда.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Можете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 зададете различни температури на стая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Имате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нужда от товара / помещението за оразмеряване на системата за пренос на топлина (вижте xx.yyy)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 получите товара на цялата сграда, просто добавете товара на всяка стая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R1 + R2 + R3 +… +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Rn</a:t>
            </a:r>
          </a:p>
          <a:p>
            <a:pPr marL="0" indent="0">
              <a:lnSpc>
                <a:spcPct val="150000"/>
              </a:lnSpc>
              <a:buNone/>
            </a:pP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dirty="0" smtClean="0"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601113"/>
            <a:ext cx="3995936" cy="258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2399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DIN EN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12831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075240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Преглед на нормата DIN EN 12831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Изчисленото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топлинно натоварване (съгласно DIN EN 12831) не покрива някои фактори на влияние: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Слънчева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радиация - сградата трябва да получава топлина чрез влиянието на слънцето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Вътрешни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топлинни печалби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Жители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и потребители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Електрически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устройства (телевизор, хладилник, готварска печка, ...)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Топлинното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натоварване DIN EN 12831 представлява тъмна и необитаема сграда - следователно изчислението води до относително голямо натоварване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!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8529798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+ топла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Ами топлата вода?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Ако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вашата отоплителна система също осигурява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 вода 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трябва да добавите допълнителен товар за нея.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Можете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 намерите допълнителна информация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DIN EN 15450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„нормална“ инсталация и „нормални“ потребители можете да добавите товар от 200W-250W на потребител.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Вижте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също: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https://www.waermepumpe.de/verband/publikationen/fachpublikationen/?type=1107386203&amp;tx_bcpageflip_pi1%5Bbook%5D=93&amp;tx_bcpageflip_pi1%5Baction%5D=show&amp;tx_bcpageflip_pi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%%</a:t>
            </a:r>
            <a:endParaRPr 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à"/>
            </a:pP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dirty="0" smtClean="0"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2901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+ топла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 изчисляване на топлинното натоварване можете да изберете правилната термопомпа.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Запомнете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 Не превишавайте размера на термопомпата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имайте предвид: Натоварването на термопомпата зависи от работните точки на термопомпата (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виж.xxx.yyy)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501008"/>
            <a:ext cx="4427984" cy="295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0733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+ топла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 изчисляване на топлинното натоварване можете да изберете правилната термопомпа.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Rember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 Не превишавайте размера на термопомпата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имайте предвид: Натоварването на термопомпата зависи от работните точки на термопомпата 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429000"/>
            <a:ext cx="3960440" cy="293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4697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+ топла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Натоварването на термопомпата зависи от работните точки на термопомпата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Обикновено натоварването ще бъде показано за B0 / W35. Но с повишаване на температурата на източника натоварването също ще се повиши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– важна е температурата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източника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Информационният лист ви предоставя сервизна информация.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Разгледайте ръководството на vaillant flexo therm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https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://www.vaillant.co.uk/downloads/flexotherm/flexotherm-5-11kw-230v-installation-manual-919861.pdf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Отоплителна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мощност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B0/W35  5,4 KW		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обаче 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W10/W35  5,9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B0/W45 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5,3 KW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à"/>
            </a:pP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dirty="0" smtClean="0"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5005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Топлинен товар + топла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Така че бъдете сигурни, че сте избрали правилното натоварване за вашата сграда, вашето търсене и точка на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експлоатация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214" y="2453497"/>
            <a:ext cx="5511571" cy="4148122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 rot="16200000">
            <a:off x="736902" y="4076932"/>
            <a:ext cx="2239396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Топлинна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мощност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kW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 rot="16200000">
            <a:off x="5870173" y="3787805"/>
            <a:ext cx="2669000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Коефициент на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изпълнение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987824" y="6117669"/>
            <a:ext cx="4076629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Температура на източника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топлина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°C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419872" y="6400875"/>
            <a:ext cx="1010327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bg-BG" sz="1400" dirty="0">
                <a:latin typeface="Arial" panose="020B0604020202020204" pitchFamily="34" charset="0"/>
                <a:cs typeface="Arial" panose="020B0604020202020204" pitchFamily="34" charset="0"/>
              </a:rPr>
              <a:t>Топлинна </a:t>
            </a:r>
            <a:r>
              <a:rPr lang="bg-BG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мощност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5187308" y="6385486"/>
            <a:ext cx="908903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COP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6307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Край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Сега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ти: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Знаеш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кои части трябва да се имат предвид за топлинните баланси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Знаеш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как да изчислите общите нужди и как да изчислите енергийните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нужди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273920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Край на Частта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1.2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Топлинен </a:t>
            </a:r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енергиен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баланс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2070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</TotalTime>
  <Words>2680</Words>
  <Application>Microsoft Office PowerPoint</Application>
  <PresentationFormat>On-screen Show (4:3)</PresentationFormat>
  <Paragraphs>432</Paragraphs>
  <Slides>40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2_Office Theme</vt:lpstr>
      <vt:lpstr>1.2 Топлинен енергиен баланс</vt:lpstr>
      <vt:lpstr>Цели на модула</vt:lpstr>
      <vt:lpstr>Топлинен товар</vt:lpstr>
      <vt:lpstr>Топлинен товар</vt:lpstr>
      <vt:lpstr>Топлинен товар и термопомпа</vt:lpstr>
      <vt:lpstr>Топлинен товар и термопомпа</vt:lpstr>
      <vt:lpstr>Изчисляване на топлинното натоварване</vt:lpstr>
      <vt:lpstr>Изчисляване на топлинното натоварване</vt:lpstr>
      <vt:lpstr>Изчисляване на топлинното натоварване</vt:lpstr>
      <vt:lpstr>Изчисляване на топлинното натоварване</vt:lpstr>
      <vt:lpstr>Изчисляване на топлинното натоварване</vt:lpstr>
      <vt:lpstr>Изчисляване на топлинното натоварване</vt:lpstr>
      <vt:lpstr>Изчисляване на топлинното натоварване</vt:lpstr>
      <vt:lpstr>Изчисляване на топлинното натоварване</vt:lpstr>
      <vt:lpstr>Изчисляване на топлинното натоварване</vt:lpstr>
      <vt:lpstr>Топлинен товар DIN EN 12831</vt:lpstr>
      <vt:lpstr>Топлинен товар DIN EN 12831</vt:lpstr>
      <vt:lpstr>Топлинен товар DIN EN 12831</vt:lpstr>
      <vt:lpstr>Топлинен товар DIN EN 12831</vt:lpstr>
      <vt:lpstr>Топлинен товар DIN EN 12831</vt:lpstr>
      <vt:lpstr>Топлинен товар DIN EN 12831</vt:lpstr>
      <vt:lpstr>Топлинен товар DIN EN 12831</vt:lpstr>
      <vt:lpstr>Топлинен товар DIN EN 12831</vt:lpstr>
      <vt:lpstr>Топлинен товар DIN EN 12831</vt:lpstr>
      <vt:lpstr>Топлинен товар DIN EN 12831</vt:lpstr>
      <vt:lpstr>Топлинен товар DIN EN 12831</vt:lpstr>
      <vt:lpstr>Топлинен товар DIN EN 12831</vt:lpstr>
      <vt:lpstr>Топлинен товар DIN EN 12831</vt:lpstr>
      <vt:lpstr>DIN EN 15450</vt:lpstr>
      <vt:lpstr>Топлинен товар DIN EN 12831</vt:lpstr>
      <vt:lpstr>Топлинен товар DIN EN 12831</vt:lpstr>
      <vt:lpstr>Топлинен товар DIN EN 12831</vt:lpstr>
      <vt:lpstr>Топлинен товар DIN EN 12831</vt:lpstr>
      <vt:lpstr>Топлинен товар + топла вода</vt:lpstr>
      <vt:lpstr>Топлинен товар + топла вода</vt:lpstr>
      <vt:lpstr>Топлинен товар + топла вода</vt:lpstr>
      <vt:lpstr>Топлинен товар + топла вода</vt:lpstr>
      <vt:lpstr>Топлинен товар + топла вода</vt:lpstr>
      <vt:lpstr>Край</vt:lpstr>
      <vt:lpstr>Край на Частта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ptsimpoukli</dc:creator>
  <cp:lastModifiedBy>PC Home</cp:lastModifiedBy>
  <cp:revision>93</cp:revision>
  <dcterms:created xsi:type="dcterms:W3CDTF">2017-12-11T10:59:29Z</dcterms:created>
  <dcterms:modified xsi:type="dcterms:W3CDTF">2020-03-16T12:20:03Z</dcterms:modified>
</cp:coreProperties>
</file>