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4"/>
  </p:notesMasterIdLst>
  <p:sldIdLst>
    <p:sldId id="256" r:id="rId2"/>
    <p:sldId id="310" r:id="rId3"/>
    <p:sldId id="368" r:id="rId4"/>
    <p:sldId id="369" r:id="rId5"/>
    <p:sldId id="360" r:id="rId6"/>
    <p:sldId id="353" r:id="rId7"/>
    <p:sldId id="354" r:id="rId8"/>
    <p:sldId id="355" r:id="rId9"/>
    <p:sldId id="356" r:id="rId10"/>
    <p:sldId id="358" r:id="rId11"/>
    <p:sldId id="359" r:id="rId12"/>
    <p:sldId id="357" r:id="rId13"/>
    <p:sldId id="361" r:id="rId14"/>
    <p:sldId id="362" r:id="rId15"/>
    <p:sldId id="365" r:id="rId16"/>
    <p:sldId id="363" r:id="rId17"/>
    <p:sldId id="366" r:id="rId18"/>
    <p:sldId id="364" r:id="rId19"/>
    <p:sldId id="367" r:id="rId20"/>
    <p:sldId id="309" r:id="rId21"/>
    <p:sldId id="312" r:id="rId22"/>
    <p:sldId id="313" r:id="rId23"/>
    <p:sldId id="341" r:id="rId24"/>
    <p:sldId id="343" r:id="rId25"/>
    <p:sldId id="344" r:id="rId26"/>
    <p:sldId id="345" r:id="rId27"/>
    <p:sldId id="346" r:id="rId28"/>
    <p:sldId id="314" r:id="rId29"/>
    <p:sldId id="342" r:id="rId30"/>
    <p:sldId id="315" r:id="rId31"/>
    <p:sldId id="316" r:id="rId32"/>
    <p:sldId id="319" r:id="rId33"/>
    <p:sldId id="338" r:id="rId34"/>
    <p:sldId id="372" r:id="rId35"/>
    <p:sldId id="373" r:id="rId36"/>
    <p:sldId id="374" r:id="rId37"/>
    <p:sldId id="375" r:id="rId38"/>
    <p:sldId id="376" r:id="rId39"/>
    <p:sldId id="377" r:id="rId40"/>
    <p:sldId id="378" r:id="rId41"/>
    <p:sldId id="379" r:id="rId42"/>
    <p:sldId id="380" r:id="rId43"/>
    <p:sldId id="320" r:id="rId44"/>
    <p:sldId id="347" r:id="rId45"/>
    <p:sldId id="381" r:id="rId46"/>
    <p:sldId id="382" r:id="rId47"/>
    <p:sldId id="383" r:id="rId48"/>
    <p:sldId id="337" r:id="rId49"/>
    <p:sldId id="349" r:id="rId50"/>
    <p:sldId id="336" r:id="rId51"/>
    <p:sldId id="339" r:id="rId52"/>
    <p:sldId id="340" r:id="rId53"/>
    <p:sldId id="350" r:id="rId54"/>
    <p:sldId id="351" r:id="rId55"/>
    <p:sldId id="321" r:id="rId56"/>
    <p:sldId id="322" r:id="rId57"/>
    <p:sldId id="323" r:id="rId58"/>
    <p:sldId id="324" r:id="rId59"/>
    <p:sldId id="325" r:id="rId60"/>
    <p:sldId id="330" r:id="rId61"/>
    <p:sldId id="326" r:id="rId62"/>
    <p:sldId id="327" r:id="rId63"/>
    <p:sldId id="328" r:id="rId64"/>
    <p:sldId id="329" r:id="rId65"/>
    <p:sldId id="331" r:id="rId66"/>
    <p:sldId id="332" r:id="rId67"/>
    <p:sldId id="333" r:id="rId68"/>
    <p:sldId id="334" r:id="rId69"/>
    <p:sldId id="352" r:id="rId70"/>
    <p:sldId id="335" r:id="rId71"/>
    <p:sldId id="370" r:id="rId72"/>
    <p:sldId id="260" r:id="rId7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5C50"/>
    <a:srgbClr val="786A5A"/>
    <a:srgbClr val="776A5B"/>
    <a:srgbClr val="F0B82C"/>
    <a:srgbClr val="E17765"/>
    <a:srgbClr val="94BD2D"/>
    <a:srgbClr val="EFE281"/>
    <a:srgbClr val="E7ABBE"/>
    <a:srgbClr val="C6467D"/>
    <a:srgbClr val="A15C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4" autoAdjust="0"/>
    <p:restoredTop sz="99819" autoAdjust="0"/>
  </p:normalViewPr>
  <p:slideViewPr>
    <p:cSldViewPr>
      <p:cViewPr varScale="1">
        <p:scale>
          <a:sx n="74" d="100"/>
          <a:sy n="74" d="100"/>
        </p:scale>
        <p:origin x="-12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bg-BG" sz="1800" dirty="0" smtClean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Форма на използване в световен мащаб</a:t>
            </a:r>
            <a:endParaRPr lang="de-DE" sz="18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explosion val="10"/>
          <c:dPt>
            <c:idx val="0"/>
            <c:bubble3D val="0"/>
            <c:explosion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171-4793-B240-0B3647308FD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171-4793-B240-0B3647308FD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171-4793-B240-0B3647308FD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171-4793-B240-0B3647308FD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171-4793-B240-0B3647308FD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171-4793-B240-0B3647308FD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171-4793-B240-0B3647308FD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171-4793-B240-0B3647308FD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2171-4793-B240-0B3647308FDE}"/>
              </c:ext>
            </c:extLst>
          </c:dPt>
          <c:cat>
            <c:strRef>
              <c:f>Tabelle1!$A$2:$A$10</c:f>
              <c:strCache>
                <c:ptCount val="9"/>
                <c:pt idx="0">
                  <c:v>Geothermal Heat Pumps </c:v>
                </c:pt>
                <c:pt idx="1">
                  <c:v>Space Heating </c:v>
                </c:pt>
                <c:pt idx="2">
                  <c:v>Greenhouse Heating </c:v>
                </c:pt>
                <c:pt idx="3">
                  <c:v>Aquaculture Pond Heating </c:v>
                </c:pt>
                <c:pt idx="4">
                  <c:v>Agricultural Drying </c:v>
                </c:pt>
                <c:pt idx="5">
                  <c:v>Industrial Users </c:v>
                </c:pt>
                <c:pt idx="6">
                  <c:v>Bathing and Swimming </c:v>
                </c:pt>
                <c:pt idx="7">
                  <c:v>Cooling / Snow Melting </c:v>
                </c:pt>
                <c:pt idx="8">
                  <c:v>Others 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70.95</c:v>
                </c:pt>
                <c:pt idx="1">
                  <c:v>10.74</c:v>
                </c:pt>
                <c:pt idx="2">
                  <c:v>2.6</c:v>
                </c:pt>
                <c:pt idx="3">
                  <c:v>0.99</c:v>
                </c:pt>
                <c:pt idx="4">
                  <c:v>0.23</c:v>
                </c:pt>
                <c:pt idx="5">
                  <c:v>0.87</c:v>
                </c:pt>
                <c:pt idx="6">
                  <c:v>13</c:v>
                </c:pt>
                <c:pt idx="7">
                  <c:v>0.51</c:v>
                </c:pt>
                <c:pt idx="8">
                  <c:v>0.11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32-4049-96EE-5D75136BE6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0.31761</cdr:x>
      <cdr:y>0.39839</cdr:y>
    </cdr:from>
    <cdr:to>
      <cdr:x>0.42222</cdr:x>
      <cdr:y>0.44422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xmlns="" id="{9C307E02-247F-43BA-999B-CF6C9F52DD52}"/>
            </a:ext>
          </a:extLst>
        </cdr:cNvPr>
        <cdr:cNvSpPr txBox="1"/>
      </cdr:nvSpPr>
      <cdr:spPr>
        <a:xfrm xmlns:a="http://schemas.openxmlformats.org/drawingml/2006/main">
          <a:off x="2404646" y="1877750"/>
          <a:ext cx="79208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900" dirty="0">
              <a:latin typeface="Arial" panose="020B0604020202020204" pitchFamily="34" charset="0"/>
              <a:cs typeface="Arial" panose="020B0604020202020204" pitchFamily="34" charset="0"/>
            </a:rPr>
            <a:t>10.74%</a:t>
          </a:r>
        </a:p>
      </cdr:txBody>
    </cdr:sp>
  </cdr:relSizeAnchor>
  <cdr:relSizeAnchor xmlns:cdr="http://schemas.openxmlformats.org/drawingml/2006/chartDrawing">
    <cdr:from>
      <cdr:x>0.21299</cdr:x>
      <cdr:y>0.27499</cdr:y>
    </cdr:from>
    <cdr:to>
      <cdr:x>0.28907</cdr:x>
      <cdr:y>0.3361</cdr:y>
    </cdr:to>
    <cdr:sp macro="" textlink="">
      <cdr:nvSpPr>
        <cdr:cNvPr id="3" name="Textfeld 2">
          <a:extLst xmlns:a="http://schemas.openxmlformats.org/drawingml/2006/main">
            <a:ext uri="{FF2B5EF4-FFF2-40B4-BE49-F238E27FC236}">
              <a16:creationId xmlns:a16="http://schemas.microsoft.com/office/drawing/2014/main" xmlns="" id="{DA7B7378-4EC3-4597-8610-E6E297939863}"/>
            </a:ext>
          </a:extLst>
        </cdr:cNvPr>
        <cdr:cNvSpPr txBox="1"/>
      </cdr:nvSpPr>
      <cdr:spPr>
        <a:xfrm xmlns:a="http://schemas.openxmlformats.org/drawingml/2006/main">
          <a:off x="1612558" y="1296144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900" dirty="0">
              <a:latin typeface="Arial" panose="020B0604020202020204" pitchFamily="34" charset="0"/>
              <a:cs typeface="Arial" panose="020B0604020202020204" pitchFamily="34" charset="0"/>
            </a:rPr>
            <a:t>2.60%</a:t>
          </a:r>
        </a:p>
      </cdr:txBody>
    </cdr:sp>
  </cdr:relSizeAnchor>
  <cdr:relSizeAnchor xmlns:cdr="http://schemas.openxmlformats.org/drawingml/2006/chartDrawing">
    <cdr:from>
      <cdr:x>0.27005</cdr:x>
      <cdr:y>0.29027</cdr:y>
    </cdr:from>
    <cdr:to>
      <cdr:x>0.31761</cdr:x>
      <cdr:y>0.29027</cdr:y>
    </cdr:to>
    <cdr:cxnSp macro="">
      <cdr:nvCxnSpPr>
        <cdr:cNvPr id="5" name="Gerader Verbinder 4">
          <a:extLst xmlns:a="http://schemas.openxmlformats.org/drawingml/2006/main">
            <a:ext uri="{FF2B5EF4-FFF2-40B4-BE49-F238E27FC236}">
              <a16:creationId xmlns:a16="http://schemas.microsoft.com/office/drawing/2014/main" xmlns="" id="{7400B491-E7E8-4A74-A815-319BD39EEA0F}"/>
            </a:ext>
          </a:extLst>
        </cdr:cNvPr>
        <cdr:cNvCxnSpPr/>
      </cdr:nvCxnSpPr>
      <cdr:spPr>
        <a:xfrm xmlns:a="http://schemas.openxmlformats.org/drawingml/2006/main">
          <a:off x="2044606" y="1368152"/>
          <a:ext cx="36004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0.60208</cdr:x>
      <cdr:y>0.07759</cdr:y>
    </cdr:from>
    <cdr:to>
      <cdr:x>0.67817</cdr:x>
      <cdr:y>0.10971</cdr:y>
    </cdr:to>
    <cdr:sp macro="" textlink="">
      <cdr:nvSpPr>
        <cdr:cNvPr id="14" name="Textfeld 13">
          <a:extLst xmlns:a="http://schemas.openxmlformats.org/drawingml/2006/main">
            <a:ext uri="{FF2B5EF4-FFF2-40B4-BE49-F238E27FC236}">
              <a16:creationId xmlns:a16="http://schemas.microsoft.com/office/drawing/2014/main" xmlns="" id="{5D9848E9-D405-436C-955D-C980EA3C5A47}"/>
            </a:ext>
          </a:extLst>
        </cdr:cNvPr>
        <cdr:cNvSpPr txBox="1"/>
      </cdr:nvSpPr>
      <cdr:spPr>
        <a:xfrm xmlns:a="http://schemas.openxmlformats.org/drawingml/2006/main">
          <a:off x="4558490" y="365699"/>
          <a:ext cx="576062" cy="1514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900" dirty="0">
              <a:latin typeface="Arial" panose="020B0604020202020204" pitchFamily="34" charset="0"/>
              <a:cs typeface="Arial" panose="020B0604020202020204" pitchFamily="34" charset="0"/>
            </a:rPr>
            <a:t>0.51%</a:t>
          </a:r>
        </a:p>
      </cdr:txBody>
    </cdr:sp>
  </cdr:relSizeAnchor>
  <cdr:relSizeAnchor xmlns:cdr="http://schemas.openxmlformats.org/drawingml/2006/chartDrawing">
    <cdr:from>
      <cdr:x>0.61405</cdr:x>
      <cdr:y>0.11346</cdr:y>
    </cdr:from>
    <cdr:to>
      <cdr:x>0.69796</cdr:x>
      <cdr:y>0.15323</cdr:y>
    </cdr:to>
    <cdr:sp macro="" textlink="">
      <cdr:nvSpPr>
        <cdr:cNvPr id="15" name="Textfeld 14">
          <a:extLst xmlns:a="http://schemas.openxmlformats.org/drawingml/2006/main">
            <a:ext uri="{FF2B5EF4-FFF2-40B4-BE49-F238E27FC236}">
              <a16:creationId xmlns:a16="http://schemas.microsoft.com/office/drawing/2014/main" xmlns="" id="{E650411B-1153-4C65-9DEB-1011D54A346C}"/>
            </a:ext>
          </a:extLst>
        </cdr:cNvPr>
        <cdr:cNvSpPr txBox="1"/>
      </cdr:nvSpPr>
      <cdr:spPr>
        <a:xfrm xmlns:a="http://schemas.openxmlformats.org/drawingml/2006/main">
          <a:off x="4649076" y="534787"/>
          <a:ext cx="635278" cy="1874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900" dirty="0">
              <a:latin typeface="Arial" panose="020B0604020202020204" pitchFamily="34" charset="0"/>
              <a:cs typeface="Arial" panose="020B0604020202020204" pitchFamily="34" charset="0"/>
            </a:rPr>
            <a:t>0.11%</a:t>
          </a:r>
        </a:p>
      </cdr:txBody>
    </cdr:sp>
  </cdr:relSizeAnchor>
  <cdr:relSizeAnchor xmlns:cdr="http://schemas.openxmlformats.org/drawingml/2006/chartDrawing">
    <cdr:from>
      <cdr:x>0.49371</cdr:x>
      <cdr:y>0.09459</cdr:y>
    </cdr:from>
    <cdr:to>
      <cdr:x>0.61263</cdr:x>
      <cdr:y>0.11548</cdr:y>
    </cdr:to>
    <cdr:sp macro="" textlink="">
      <cdr:nvSpPr>
        <cdr:cNvPr id="36" name="Freihandform: Form 35">
          <a:extLst xmlns:a="http://schemas.openxmlformats.org/drawingml/2006/main">
            <a:ext uri="{FF2B5EF4-FFF2-40B4-BE49-F238E27FC236}">
              <a16:creationId xmlns:a16="http://schemas.microsoft.com/office/drawing/2014/main" xmlns="" id="{453440D8-2116-4057-B496-DA5BBAED11B4}"/>
            </a:ext>
          </a:extLst>
        </cdr:cNvPr>
        <cdr:cNvSpPr/>
      </cdr:nvSpPr>
      <cdr:spPr>
        <a:xfrm xmlns:a="http://schemas.openxmlformats.org/drawingml/2006/main">
          <a:off x="3737984" y="445829"/>
          <a:ext cx="900333" cy="98474"/>
        </a:xfrm>
        <a:custGeom xmlns:a="http://schemas.openxmlformats.org/drawingml/2006/main">
          <a:avLst/>
          <a:gdLst>
            <a:gd name="connsiteX0" fmla="*/ 0 w 900333"/>
            <a:gd name="connsiteY0" fmla="*/ 98474 h 98474"/>
            <a:gd name="connsiteX1" fmla="*/ 0 w 900333"/>
            <a:gd name="connsiteY1" fmla="*/ 0 h 98474"/>
            <a:gd name="connsiteX2" fmla="*/ 900333 w 900333"/>
            <a:gd name="connsiteY2" fmla="*/ 14068 h 9847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900333" h="98474">
              <a:moveTo>
                <a:pt x="0" y="98474"/>
              </a:moveTo>
              <a:lnTo>
                <a:pt x="0" y="0"/>
              </a:lnTo>
              <a:lnTo>
                <a:pt x="900333" y="14068"/>
              </a:lnTo>
            </a:path>
          </a:pathLst>
        </a:cu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t>20/3/2020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413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6179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 , S. 779f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7746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 , S. 780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4691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Geothermie, S. 781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9573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 , S.782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3107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 Geothermie, S.782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34031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der oberflächennahen Geothermie, S.782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7085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der oberflächennahen Geothermie, S. 781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7978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Geothermie, S.790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5635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Geothermie, S. 790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30904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der oberflächennahen Geothermie, S.794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0434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der oberflächennahe Geothermie, S. 793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8428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Geothermie, S. 801f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89759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Geothermie, S. 803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7729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, S.324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7255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https://www.umweltdaten.landsh.de/nuis/upool/gesamt/geologie/geothermie_2011.pdf</a:t>
            </a:r>
          </a:p>
          <a:p>
            <a:r>
              <a:rPr lang="de-DE" dirty="0"/>
              <a:t>Landesamt für Landwirtschaft, Umwelt und ländliche Räume Schleswig-Holstein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5526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https://www.umweltdaten.landsh.de/nuis/upool/gesamt/geologie/geothermie_2011.pdf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52586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https://www.umweltdaten.landsh.de/nuis/upool/gesamt/geologie/geothermie_2011.pdf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63520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https://www.umweltdaten.landsh.de/nuis/upool/gesamt/geologie/geothermie_2011.pdf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3736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https://www.umweltdaten.landsh.de/nuis/upool/gesamt/geologie/geothermie_2011.pdf (Überprüfen ob man die Abbildung übernehmen darf)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6873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https://www.lfu.bayern.de/buerger/doc/uw_107_oberflaechennahe_geothermie.pdf</a:t>
            </a:r>
          </a:p>
          <a:p>
            <a:r>
              <a:rPr lang="de-DE" dirty="0"/>
              <a:t>Und https://www.umweltdaten.landsh.de/nuis/upool/gesamt/geologie/geothermie_2011.pdf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186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https://www.umweltdaten.landsh.de/nuis/upool/gesamt/geologie/geothermie_2011.pdf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Landesamt für Landwirtschaft, Umwelt und ländliche Räume Schleswig-Holstein 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5224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https://www.lfu.bayern.de/buerger/doc/uw_107_oberflaechennahe_geothermie.pdf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1141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https://www.lfu.bayern.de/buerger/doc/uw_107_oberflaechennahe_geothermie.pdf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226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S.326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8430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http://www.bafa.de/SharedDocs/Downloads/DE/Energie/ee_waermepumpen_erdwaermesondenbohrungen.pdf?__blob=publicationFile&amp;v=3</a:t>
            </a:r>
          </a:p>
          <a:p>
            <a:r>
              <a:rPr lang="de-DE" dirty="0"/>
              <a:t>Bundesamt für Wirtschaft und Ausfuhrkontrolle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80121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4BE6C-3166-4444-A058-B483A490100D}" type="slidenum">
              <a:rPr lang="de-DE" smtClean="0">
                <a:solidFill>
                  <a:prstClr val="black"/>
                </a:solidFill>
              </a:rPr>
              <a:pPr/>
              <a:t>34</a:t>
            </a:fld>
            <a:endParaRPr lang="de-D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3820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VBI-Leitfaden S. 75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56400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für oberflächennahe</a:t>
            </a:r>
            <a:r>
              <a:rPr lang="de-DE" baseline="0" dirty="0"/>
              <a:t> Geothermie S.342 und VBI-Leitfaden S. 83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9050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VBI-Leitfaden S. 83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05520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http://www.bafa.de/SharedDocs/Downloads/DE/Energie/ee_waermepumpen_erdwaermesondenbohrungen.pdf?__blob=publicationFile&amp;v=3</a:t>
            </a:r>
          </a:p>
          <a:p>
            <a:r>
              <a:rPr lang="de-DE" dirty="0"/>
              <a:t>Bundesamt für Wirtschaft und Ausfuhrkontrolle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45735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http://www.bafa.de/SharedDocs/Downloads/DE/Energie/ee_waermepumpen_erdwaermesondenbohrungen.pdf?__blob=publicationFile&amp;v=3</a:t>
            </a:r>
          </a:p>
          <a:p>
            <a:r>
              <a:rPr lang="de-DE" dirty="0"/>
              <a:t>Bundesamt für Wirtschaft und Ausfuhrkontrolle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76340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http://www.bafa.de/SharedDocs/Downloads/DE/Energie/ee_waermepumpen_erdwaermesondenbohrungen.pdf?__blob=publicationFile&amp;v=3</a:t>
            </a:r>
          </a:p>
          <a:p>
            <a:r>
              <a:rPr lang="de-DE" dirty="0"/>
              <a:t>Bundesamt für Wirtschaft und Ausfuhrkontrolle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96693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Wikipedia unter „Umweltschadensgesetz“, VBI-Leitfaden S. 84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49787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Wikipedia unter „Umweltschadensgesetz“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41752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S.327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3529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Oberflächannahe Geothermie S.328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17353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S.329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17006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http://www.gtvservice.de/fileadmin/useruploads/JungeGeothermie/PDF_Sonstige/Tipps_Haeuslebauer_20170201_WEB.pdf</a:t>
            </a:r>
          </a:p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Bundesverband Geothermie e.V. (Hrsg.) </a:t>
            </a:r>
            <a:r>
              <a:rPr lang="de-DE" dirty="0"/>
              <a:t/>
            </a:r>
            <a:br>
              <a:rPr lang="de-DE" dirty="0"/>
            </a:b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13. Auflage, Broschüre "Tipps für Hausbesitzer und Bauherren", Berlin 2016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531024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S. 329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58399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S. 329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09161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S. 330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9811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S. 330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32115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Oberflächannahe Geothermie S.331, 332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8057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Handbuch Oberflächennahe Geothermie S. 331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62761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Quelle: http://www.gtvservice.de/fileadmin/useruploads/JungeGeothermie/PDF_Sonstige/Tipps_Haeuslebauer_20170201_WEB.pdf</a:t>
            </a:r>
          </a:p>
          <a:p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Bundesverband Geothermie e.V. (Hrsg.)  13. Auflage, Broschüre "Tipps für Hausbesitzer und Bauherren", Berlin 2016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7696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bg>
      <p:bgPr>
        <a:blipFill dpi="0" rotWithShape="1">
          <a:blip r:embed="rId2">
            <a:alphaModFix amt="0"/>
            <a:lum/>
          </a:blip>
          <a:srcRect/>
          <a:tile tx="0" ty="0" sx="30000" sy="30000" flip="none" algn="ctr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6428DA-F704-4EAA-9AA6-12B5E9C2A03A}" type="datetime1">
              <a:rPr lang="de-DE" smtClean="0"/>
              <a:t>20.03.2020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558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20/3/2020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техниката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разпоредби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1.7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D32E153-E2DF-4B10-BAD3-1F8817C7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Цели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модула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19D116B-D7BD-42DE-B688-62D8A53A6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Добре дошли в модула: "Състояние на техниката и разпоредби"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като завършите този модул ще знаете: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1. Състоянието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тенденциите на геотермалната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Рискове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потенциал и предимства на проектите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3. Правилата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законите за геотермалните системи и процедурата по отношение на заявлението за разрешения за инсталиране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4. Различните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варианти за отговорност и застраховки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5. Възможностите за финансиране на геотермални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751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1C0D3D6-A453-4544-9073-34A03736C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Съдържание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95B3D17-0D3C-4028-B479-EE2751D66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8838"/>
            <a:ext cx="8229600" cy="51125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техниката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Регионални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тенденции и иновации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Форми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употреба и техните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приложения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целия свят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Иновативно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използване на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геотермалната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енергия в Германия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Иновативно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развитие на геотермалната енергия 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NtS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AutoNum type="arabicPeriod" startAt="2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Потенциал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Пазар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отопление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Развитие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пазара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70000"/>
              </a:lnSpc>
              <a:buFont typeface="Symbol" panose="05050102010706020507" pitchFamily="18" charset="2"/>
              <a:buChar char="-"/>
            </a:pP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FCD3213E-980A-4E59-916C-5733AFBE6FB7}"/>
              </a:ext>
            </a:extLst>
          </p:cNvPr>
          <p:cNvSpPr txBox="1"/>
          <p:nvPr/>
        </p:nvSpPr>
        <p:spPr>
          <a:xfrm>
            <a:off x="4572000" y="1408838"/>
            <a:ext cx="4347280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Регламент и закони</a:t>
            </a:r>
          </a:p>
          <a:p>
            <a:pPr marL="400050"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Политическа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правна рамка</a:t>
            </a:r>
          </a:p>
          <a:p>
            <a:pPr marL="400050"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Одобрение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водни права</a:t>
            </a:r>
          </a:p>
          <a:p>
            <a:pPr marL="400050"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Закон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минното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дело</a:t>
            </a:r>
          </a:p>
          <a:p>
            <a:pPr marL="400050"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Наредби на закона за депозитите</a:t>
            </a:r>
          </a:p>
          <a:p>
            <a:pPr marL="400050"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- Различни разпореждания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>
              <a:lnSpc>
                <a:spcPct val="150000"/>
              </a:lnSpc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- DGW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W120 - 2 &amp; VDI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4640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1333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CD3B479-80A9-46E2-B467-595F18EFA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Съдържание 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BC649DE-D572-4E4D-B35C-580B94FF8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12776"/>
            <a:ext cx="8795320" cy="482453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AutoNum type="arabicPeriod" startAt="4"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застраховка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Минна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за щети от геотермални кладенци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Отговорност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претенции за дефекти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Законът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екологичните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щети</a:t>
            </a:r>
            <a:endParaRPr lang="de-D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>
              <a:lnSpc>
                <a:spcPct val="150000"/>
              </a:lnSpc>
              <a:buAutoNum type="arabicPeriod" startAt="5"/>
            </a:pP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- Закон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възобновяемите енергийни източници</a:t>
            </a:r>
          </a:p>
          <a:p>
            <a:pPr marL="5715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Програма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стимулиране на пазара (MIP)</a:t>
            </a:r>
          </a:p>
          <a:p>
            <a:pPr marL="5715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Търговска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банка за реконструкция</a:t>
            </a:r>
          </a:p>
          <a:p>
            <a:pPr marL="5715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Наредба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пестене на енергия</a:t>
            </a:r>
          </a:p>
          <a:p>
            <a:pPr marL="5715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Национален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 за действие за енергийна ефективност (NEEAP)</a:t>
            </a:r>
          </a:p>
          <a:p>
            <a:pPr marL="5715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- Стимулираща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програма за енергийна ефективност</a:t>
            </a:r>
          </a:p>
          <a:p>
            <a:pPr marL="5715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- Енергийни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концепции - Планиране на общинското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развитие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>
              <a:lnSpc>
                <a:spcPct val="150000"/>
              </a:lnSpc>
              <a:buFont typeface="Symbol" panose="05050102010706020507" pitchFamily="18" charset="2"/>
              <a:buChar char="-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>
              <a:buFont typeface="Symbol" panose="05050102010706020507" pitchFamily="18" charset="2"/>
              <a:buChar char="-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Symbol" panose="05050102010706020507" pitchFamily="18" charset="2"/>
              <a:buChar char="-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AutoNum type="arabicPeriod" startAt="4"/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xmlns="" id="{C32847C4-9706-444B-B4A6-24D857199BE1}"/>
              </a:ext>
            </a:extLst>
          </p:cNvPr>
          <p:cNvSpPr txBox="1"/>
          <p:nvPr/>
        </p:nvSpPr>
        <p:spPr>
          <a:xfrm>
            <a:off x="5940152" y="1412776"/>
            <a:ext cx="177112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64763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C649E96-BA1B-4850-A063-0D73C1DB8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FF77F01-3A78-4502-8FAA-A1C6D00D5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Регионални тенденции и иновации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Градовете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играят важна роля за насърчаването на геотермалната енергия в близост до повърхността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Maintain поддържат програми за показване на пазара, поддържат финансови ресурси, помагат при техническо планиране и изпълнение.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някои региони правителството използва геотермалната енергия като подкрепящо рамково условие (Исландия, Швеция, Германия и Франция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118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A37C785-6049-4C68-9066-96B516E8C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F5AE952-D30D-4DF3-A74F-D32C7354A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Регионални тенденции и иновации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Пазарните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тенденции и иновативните примери за проекти варират значително в регионален план поради ресурсното оборудване и структурите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търсенето.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Дублиращите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критерии за успех се извличат и прехвърлят на други проекти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Примери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иновативни проекти: локални и централни отоплителни системи в Париж и Мюнхен, използване на геотермални ресурси в Исландия, общонационални геотермални термопомпи в Швеция, проучване и експлоатация на бивши въглищни мини и използване на геотермална енергия в близост до повърхността за оранжерии в Холандия, както и като обществени съоръжения, сградни комплекси и търговски центрове в Южна Корея.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решаващо значение за развитието на геотермалната енергия в тези страни са правителството, законодателите и финансовите институции.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092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04BCC1C-92D2-406F-8FC4-CF12A659A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EC7E6A8-A977-40D5-8130-FAEB8C182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Регионални тенденции и иновации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След международните преговори за изменение на климата в Париж през декември 2015 г., възобновяемата енергия беше призната в световен мащаб като ключова част от превенцията на изменението на климата.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2015 г. беше рекордна година на растеж на капацитета. Приблизително са монтирани 147 GW мощност от възобновяема електроенергия, с допълнителна 38 GW топлинна мощност.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Населените страни като Индия и Китай играят движеща сила за растежа на новите възобновяеми енергии.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67749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278C9EB-CF76-4BB9-B343-56663E334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2BF6256-342F-497B-B5F5-7F5F0B9FC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Форми на употреба по целия свят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Петте държави с най-висок инсталиран капацитет на геотермална енергия в близост до повърхността, включително термопомпи, са Китай, САЩ, Швеция, Турция и Германия.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Когато разглеждаме използването на глава от населението, водещите страни са Исландия, Швеция, Финландия, Норвегия и Швейцария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5241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44AC87A-D555-4682-B177-C9C22A10E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66404AA-1A69-40A5-8B22-FB421E39F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Форми на използване и техните приложения по целия свят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термопомпи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САЩ, ЕС и Китай най-много инсталирани термопомпи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термопомпи се използват в 48 страни по света.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сравнение с употребата през 2000 г.: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Използвани са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само в 26 държави.</a:t>
            </a:r>
          </a:p>
          <a:p>
            <a:pPr marL="0" indent="0">
              <a:lnSpc>
                <a:spcPct val="16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Отопление в сгради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Водещи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страни: Китай, Исландия, Турция, Франция и Германия.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Разграничаване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между централизирани съоръжения за широкомащабни приложения и индивидуализирани приложения.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Водещи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 индивидуална употреба (от 28 държави): Турция, САЩ, Италия, Словакия и Русия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6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endParaRPr lang="de-DE" i="1" dirty="0"/>
          </a:p>
          <a:p>
            <a:pPr marL="0" indent="0">
              <a:lnSpc>
                <a:spcPct val="160000"/>
              </a:lnSpc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234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898297D-B018-4A8F-BB66-B20A379E3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FAA324A-76B0-4530-A2C2-5A8515B41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Форми на използване и техните приложения по целия свят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Оранжерии: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- 31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държави използват геотермална енергия за отопление на оранжерии и големи площи земя.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Основни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култури: зеленчуци, домати, цветя и разсад на дървета.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САЩ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Исландия също отглеждат плодове (например банани).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Балнеология и спа: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Термалните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води се използват в около 70 страни за басейни и спа.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енергия като важен културен елемент и място за срещи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71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9B53F89-5752-4DC7-9BE8-443C2EAFF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05AE869C-DEC2-4C05-ABEB-6259617AA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88" y="1268760"/>
            <a:ext cx="8714311" cy="525658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Форми на използване и техните приложения по целия свят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</a:rPr>
              <a:t>Селскостопански процеси и топлинна промишленост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В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15 държави: напр. сушене на лук (САЩ / Сърбия), зърнени храни, плодове (Южна и Централна Америка), люцерна (Нова Зеландия), кокосови орехи (Филипини) и дървесина. Рибовъдството също играе важна роля.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Индустриална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технологична топлина в кожената промишленост (Сърбия, Словения), химически процеси (България, Полша), производство на хартия (Нова Зеландия) или извличане на CO₂.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Например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геотермалното поле Лардерело в Италия използва излишната геотермална топлина от електроцентралата в Сан Марино като екологично чиста и рентабилна технологична топлина за близкото сирене.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u="sng" dirty="0">
                <a:latin typeface="Arial" panose="020B0604020202020204" pitchFamily="34" charset="0"/>
                <a:cs typeface="Arial" panose="020B0604020202020204" pitchFamily="34" charset="0"/>
              </a:rPr>
              <a:t>      Сняг / лед се топи по пътища и тротоари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Приблизително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2,5 милиона м2 пътища / тротоари се пазят без лед в световен мащаб (особено в Исландия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851392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DAA04AE-DCB4-4F7A-8279-8E5834FC7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Diagramm 5">
            <a:extLst>
              <a:ext uri="{FF2B5EF4-FFF2-40B4-BE49-F238E27FC236}">
                <a16:creationId xmlns:a16="http://schemas.microsoft.com/office/drawing/2014/main" xmlns="" id="{1A195BE0-573E-457D-AF8E-B944DDE654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8948416"/>
              </p:ext>
            </p:extLst>
          </p:nvPr>
        </p:nvGraphicFramePr>
        <p:xfrm>
          <a:off x="1087234" y="1340768"/>
          <a:ext cx="7571184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xmlns="" id="{9DDBCB7B-4D65-4A04-90FC-F5D6C0F1188E}"/>
              </a:ext>
            </a:extLst>
          </p:cNvPr>
          <p:cNvSpPr txBox="1"/>
          <p:nvPr/>
        </p:nvSpPr>
        <p:spPr>
          <a:xfrm>
            <a:off x="5436096" y="3697461"/>
            <a:ext cx="9953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70.95%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xmlns="" id="{A53CE1FA-A2BF-4E5F-B18D-64FE95D246D2}"/>
              </a:ext>
            </a:extLst>
          </p:cNvPr>
          <p:cNvSpPr txBox="1"/>
          <p:nvPr/>
        </p:nvSpPr>
        <p:spPr>
          <a:xfrm>
            <a:off x="2699792" y="2420888"/>
            <a:ext cx="7200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0.99%</a:t>
            </a:r>
          </a:p>
          <a:p>
            <a:endParaRPr lang="de-DE" dirty="0"/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xmlns="" id="{00AC25CA-A623-4B7E-A2EA-97E490777695}"/>
              </a:ext>
            </a:extLst>
          </p:cNvPr>
          <p:cNvCxnSpPr>
            <a:cxnSpLocks/>
          </p:cNvCxnSpPr>
          <p:nvPr/>
        </p:nvCxnSpPr>
        <p:spPr>
          <a:xfrm>
            <a:off x="3131840" y="2564904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18D2AA95-D9C7-4B41-BE9B-8EE0AC11005F}"/>
              </a:ext>
            </a:extLst>
          </p:cNvPr>
          <p:cNvSpPr txBox="1"/>
          <p:nvPr/>
        </p:nvSpPr>
        <p:spPr>
          <a:xfrm>
            <a:off x="2699792" y="2118048"/>
            <a:ext cx="7200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0.23%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2D36C285-CF57-4ABA-8300-C891135C2E09}"/>
              </a:ext>
            </a:extLst>
          </p:cNvPr>
          <p:cNvSpPr txBox="1"/>
          <p:nvPr/>
        </p:nvSpPr>
        <p:spPr>
          <a:xfrm>
            <a:off x="2679976" y="1815208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0.87%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7AAEAFCC-DD92-43F3-9008-99D5F909C444}"/>
              </a:ext>
            </a:extLst>
          </p:cNvPr>
          <p:cNvSpPr txBox="1"/>
          <p:nvPr/>
        </p:nvSpPr>
        <p:spPr>
          <a:xfrm>
            <a:off x="4067944" y="2420888"/>
            <a:ext cx="5760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13.00%</a:t>
            </a:r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xmlns="" id="{6953BAE4-730D-44B6-BAC9-CEA7B3427B65}"/>
              </a:ext>
            </a:extLst>
          </p:cNvPr>
          <p:cNvSpPr/>
          <p:nvPr/>
        </p:nvSpPr>
        <p:spPr>
          <a:xfrm>
            <a:off x="4867422" y="1842868"/>
            <a:ext cx="942535" cy="112541"/>
          </a:xfrm>
          <a:custGeom>
            <a:avLst/>
            <a:gdLst>
              <a:gd name="connsiteX0" fmla="*/ 14067 w 942535"/>
              <a:gd name="connsiteY0" fmla="*/ 56270 h 112541"/>
              <a:gd name="connsiteX1" fmla="*/ 0 w 942535"/>
              <a:gd name="connsiteY1" fmla="*/ 0 h 112541"/>
              <a:gd name="connsiteX2" fmla="*/ 942535 w 942535"/>
              <a:gd name="connsiteY2" fmla="*/ 112541 h 112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2535" h="112541">
                <a:moveTo>
                  <a:pt x="14067" y="56270"/>
                </a:moveTo>
                <a:lnTo>
                  <a:pt x="0" y="0"/>
                </a:lnTo>
                <a:lnTo>
                  <a:pt x="942535" y="112541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xmlns="" id="{62E91931-EADD-42E6-AD98-2EE5A4246472}"/>
              </a:ext>
            </a:extLst>
          </p:cNvPr>
          <p:cNvSpPr/>
          <p:nvPr/>
        </p:nvSpPr>
        <p:spPr>
          <a:xfrm>
            <a:off x="3179298" y="2236763"/>
            <a:ext cx="450167" cy="295422"/>
          </a:xfrm>
          <a:custGeom>
            <a:avLst/>
            <a:gdLst>
              <a:gd name="connsiteX0" fmla="*/ 450167 w 450167"/>
              <a:gd name="connsiteY0" fmla="*/ 295422 h 295422"/>
              <a:gd name="connsiteX1" fmla="*/ 140677 w 450167"/>
              <a:gd name="connsiteY1" fmla="*/ 14068 h 295422"/>
              <a:gd name="connsiteX2" fmla="*/ 0 w 450167"/>
              <a:gd name="connsiteY2" fmla="*/ 0 h 29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0167" h="295422">
                <a:moveTo>
                  <a:pt x="450167" y="295422"/>
                </a:moveTo>
                <a:lnTo>
                  <a:pt x="140677" y="14068"/>
                </a:lnTo>
                <a:lnTo>
                  <a:pt x="0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xmlns="" id="{E91A736E-C8FE-4508-BFC3-C3710AEA7A65}"/>
              </a:ext>
            </a:extLst>
          </p:cNvPr>
          <p:cNvSpPr/>
          <p:nvPr/>
        </p:nvSpPr>
        <p:spPr>
          <a:xfrm>
            <a:off x="3165231" y="1913206"/>
            <a:ext cx="506437" cy="562708"/>
          </a:xfrm>
          <a:custGeom>
            <a:avLst/>
            <a:gdLst>
              <a:gd name="connsiteX0" fmla="*/ 506437 w 506437"/>
              <a:gd name="connsiteY0" fmla="*/ 562708 h 562708"/>
              <a:gd name="connsiteX1" fmla="*/ 281354 w 506437"/>
              <a:gd name="connsiteY1" fmla="*/ 0 h 562708"/>
              <a:gd name="connsiteX2" fmla="*/ 0 w 506437"/>
              <a:gd name="connsiteY2" fmla="*/ 0 h 56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437" h="562708">
                <a:moveTo>
                  <a:pt x="506437" y="562708"/>
                </a:moveTo>
                <a:lnTo>
                  <a:pt x="281354" y="0"/>
                </a:lnTo>
                <a:lnTo>
                  <a:pt x="0" y="0"/>
                </a:ln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856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6BE749E-5FA4-488A-8E63-AC93917A0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48928C7-425A-405F-B1C8-5B1E54933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Иновативно използване на геотермалната енергия в Германия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района на Рур се извършват проучвания за възможностите за използване на минните сгради на бившите минни райони.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време на подземен добив на въглища се повишава вода с температури 20-50 ° C, за да се запази мината суха. Следователно водата би била подходяща за отопление.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Изследване на термичната повторна употреба на твърди въглищни мини: Целта е разработването на технически и икономически осъществима концепция за термично съхранение за енергийна повторна употреба на мина „Проспер-Ханиел“ под формата на термично съхранение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695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081B76E-77A8-497E-9B14-702CF276D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F994727-DF4E-45A6-A26F-45268CFD4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340768"/>
            <a:ext cx="8687672" cy="53285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Иновативно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използване на геотермалната енергия в Германия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Увеличете сезонно неизползваемата отпадна топлина от промишлени и електроцентрални процеси / слънчева топлина, генерирана върху угари на мина, в сградата на рудника на околните мини.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Може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използва като топлоснабдяване за търговски и жилищни имоти през зимното полугодие, ако е необходимо (също чрез съществуващи мрежи за централно отопление).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Създаване: Трябва да се приложат / разработят подходящи инфраструктурни мерки и подходящи системи за развитие и подкрепа.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Предпоставка: Наличие на все още напълно достъпна и вероятно все още активна мина. Развитието на качеството и количеството на рудните води трябва да се наблюдава през времето след активно добив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329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ED6EF4E-B6DE-4486-9E3C-DAAB41F79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1F95DF1-2658-4FE7-99B3-4FEA9439A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12776"/>
            <a:ext cx="8820472" cy="496855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Иновативно развитие на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геотермалната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Умни градове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Терминът описва различни измерения, напр. възобновяема енергия, но също така и опазване на околната среда, интелигентни цифрови технологии, устойчив начин на живот, гражданско участие, мобилност, използваща ресурси, ефективна администрация и икономика.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Интелигентни мрежи: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Интелигентните мрежи стават все по-важни и включват геотермална енергия. От една страна, интелигентните мрежи поддържат взаимодействието на предлагането и предлагането на енергия, от друга, интеграцията на производството от възобновяеми енергии. За електрическата мрежа на бъдещето трябва да се разработят нови, интелигентни технологии и услуги.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Използване на каскада: Многоетапно използване на топлината, в комбинация с производство на електроенергия и последващо използване на топлина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38686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6F7B9D7-9711-4EF3-A6BC-6EBCD3941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F225F05-23A5-412C-B853-7A2EF48E3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Предизвикателства и решения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Централни предизвикателства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Висок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начален капитал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Необходимост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цялостен интердисциплинарен анализ на ресурсите на науката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Липсващи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или неясни механизми за подкрепа на държавата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Ограничени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познания на лицата, вземащи решения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Липса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интерес към проекти за възобновяема топлинна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Плахност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лицата, вземащи решения, преди да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инвестират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2769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0DCBFE2-691C-4BD4-B458-4F6841380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BE9EEA8-3543-455B-B044-B5BF18A17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158" y="141277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Предизвикателства и решения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Централни предизвикателства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Незабавна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нужда от допълнителен опит (бързо развитие на индустрията).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Минимизиране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риска с интегриране на геонаучни изследвания от геология, геофизика и геоматематика.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Натиск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ускоряване на проектите.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Разработване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надеждни резултати от научни изследвания без предразсъдъци, базирани на науката.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Възможният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риск от индуцирана сеизмичност води до проблеми в общественото приемане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73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9238166-0B3F-4BDB-8AB4-67C45555C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8523982-C170-48FB-A196-A3DB29C36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Предизвикателства и решения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Основна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Политици; определят правната и финансова рамка за частния сектор, научните изследвания, обществения интерес и предоставянето на обучение в енергийния сектор.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Важни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критерии за геотермалните разработчици: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Ясни процедури, правила, стабилност, безопасни пазари и предвидимост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Рискови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фактори: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Правни несигурности, неясноти и твърде много място за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тълкуване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331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feil: nach rechts 11">
            <a:extLst>
              <a:ext uri="{FF2B5EF4-FFF2-40B4-BE49-F238E27FC236}">
                <a16:creationId xmlns:a16="http://schemas.microsoft.com/office/drawing/2014/main" xmlns="" id="{72C3DCEF-FDCB-4EEB-90F1-02BB8AC806F1}"/>
              </a:ext>
            </a:extLst>
          </p:cNvPr>
          <p:cNvSpPr/>
          <p:nvPr/>
        </p:nvSpPr>
        <p:spPr>
          <a:xfrm>
            <a:off x="2149283" y="4952320"/>
            <a:ext cx="1226996" cy="303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xmlns="" id="{2DA0A1D0-4C05-4E1E-8596-DD1B2086B815}"/>
              </a:ext>
            </a:extLst>
          </p:cNvPr>
          <p:cNvSpPr/>
          <p:nvPr/>
        </p:nvSpPr>
        <p:spPr>
          <a:xfrm rot="10800000">
            <a:off x="5640578" y="4996347"/>
            <a:ext cx="1226996" cy="303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AC423BC4-6F1E-47C6-A83F-D086F17B5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379311">
            <a:off x="3270530" y="3208588"/>
            <a:ext cx="804742" cy="1121761"/>
          </a:xfrm>
          <a:prstGeom prst="rect">
            <a:avLst/>
          </a:prstGeom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xmlns="" id="{CEFA87F6-2BC2-4FF8-902B-98D9ED3DB909}"/>
              </a:ext>
            </a:extLst>
          </p:cNvPr>
          <p:cNvSpPr/>
          <p:nvPr/>
        </p:nvSpPr>
        <p:spPr>
          <a:xfrm rot="7317207">
            <a:off x="4668370" y="3629512"/>
            <a:ext cx="1226996" cy="303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B11EE354-6FAC-4A20-901F-6421C73A0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техниката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63BA65C-8F06-4930-9B68-EA48D1C9A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de-DE" b="1" dirty="0"/>
              <a:t>                       </a:t>
            </a:r>
            <a:r>
              <a:rPr lang="ru-RU" b="1" dirty="0"/>
              <a:t>Ключови елементи в развитието на геотермалната енергия на </a:t>
            </a:r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9E910B20-5F7C-40F7-BD66-05D2EE0631EC}"/>
              </a:ext>
            </a:extLst>
          </p:cNvPr>
          <p:cNvSpPr/>
          <p:nvPr/>
        </p:nvSpPr>
        <p:spPr>
          <a:xfrm>
            <a:off x="468393" y="4206209"/>
            <a:ext cx="2592288" cy="1656184"/>
          </a:xfrm>
          <a:prstGeom prst="rect">
            <a:avLst/>
          </a:prstGeom>
          <a:solidFill>
            <a:srgbClr val="E7AB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Разбираем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Източник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Дата / опис</a:t>
            </a:r>
          </a:p>
          <a:p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Проучване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Пробиване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технология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Пазарни данни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DE21B3B6-E41E-48B9-AE99-9CAA9CFAF119}"/>
              </a:ext>
            </a:extLst>
          </p:cNvPr>
          <p:cNvSpPr/>
          <p:nvPr/>
        </p:nvSpPr>
        <p:spPr>
          <a:xfrm>
            <a:off x="1157601" y="2194854"/>
            <a:ext cx="2752259" cy="16529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bg-BG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нституция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Органи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геотермално развитие / общество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Квалифициран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персонал на министерството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Квалифицирани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служители на енергийната компания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Компетентни органи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690023EA-9336-48E4-826F-D420A818FD66}"/>
              </a:ext>
            </a:extLst>
          </p:cNvPr>
          <p:cNvSpPr/>
          <p:nvPr/>
        </p:nvSpPr>
        <p:spPr>
          <a:xfrm>
            <a:off x="5145259" y="2187495"/>
            <a:ext cx="2752259" cy="1652985"/>
          </a:xfrm>
          <a:prstGeom prst="rect">
            <a:avLst/>
          </a:prstGeom>
          <a:solidFill>
            <a:srgbClr val="EFE28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bg-BG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олитика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Стимули 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ценообразуване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Количествено 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свързване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Подкрепа 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ПЧП "публично частно партньорство"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Достъп </a:t>
            </a:r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мрежата за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доставка</a:t>
            </a:r>
            <a:endParaRPr lang="de-DE" dirty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120159D0-A598-4BB6-8C13-58668A61149A}"/>
              </a:ext>
            </a:extLst>
          </p:cNvPr>
          <p:cNvSpPr/>
          <p:nvPr/>
        </p:nvSpPr>
        <p:spPr>
          <a:xfrm>
            <a:off x="5923348" y="4209408"/>
            <a:ext cx="2752259" cy="16529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инансиран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Търговски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дълг / собствен капитал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Държавна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безвъзмездна помощ или гаранция за облигации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Кредити 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развитие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Климатично финансиране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xmlns="" id="{D5BCD40D-6738-42FE-9ABB-50BEE9A623DD}"/>
              </a:ext>
            </a:extLst>
          </p:cNvPr>
          <p:cNvSpPr/>
          <p:nvPr/>
        </p:nvSpPr>
        <p:spPr>
          <a:xfrm>
            <a:off x="3399906" y="4233127"/>
            <a:ext cx="2204251" cy="1800201"/>
          </a:xfrm>
          <a:prstGeom prst="ellipse">
            <a:avLst/>
          </a:prstGeom>
          <a:solidFill>
            <a:srgbClr val="94BD2D">
              <a:alpha val="6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Успех на производството на геотермална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de-DE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584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4AC4667-0E0B-49A7-943F-ED5BB3716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765B36B-C1F3-4620-B2E9-5301CBCB5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12776"/>
            <a:ext cx="8352928" cy="482453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7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700" b="1" dirty="0">
                <a:latin typeface="Arial" panose="020B0604020202020204" pitchFamily="34" charset="0"/>
                <a:cs typeface="Arial" panose="020B0604020202020204" pitchFamily="34" charset="0"/>
              </a:rPr>
              <a:t>Политическа и правна рамка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- Изпълнението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на геотермалните обекти на НС се определя от техническите правила и законовите и политическите рамкови условия.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- Регламенти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като правото на водите и закона за минното дело са основни за разрешението.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Разрешението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за строеж обикновено не е необходимо за самата геотермална система, тъй като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геотермалната енергия не се изграждат допълнителни сгради.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- Сертифицирането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на сондажни компании се основава на работния лист на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DVGW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W 120-2, планирането на геотермалните инсталации по VDI насока 4640.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- Геотермалната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енергия също се възползва от закони и програми за субсидии, предназначени да насърчават използването на възобновяема енергия (Закон за възобновяемите енергии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8801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79AE310-6DFE-49A6-9296-C9BC5AECE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5327714-BD34-4CF6-B92D-6D3BAF8581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Одобрение на водни права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„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Използване на подземни води“ се прилага прякото използване на подземните води, както и мерки, които биха могли да повлияят значително на качеството на подземните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Заявлението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разрешение се прави на ниво област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низшия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воден орган. Тук Федералният закон за водите и съответният държавен закон се прилагат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първичните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водни власти.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Подчинените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федерални разпоредби в Наредбата за подземните води и в Наредбата за повърхностните води също трябва да бъдат взети предвид.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Дизайнът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процедурата за одобрение се различава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държава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държава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Основният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момент за одобрение е използваният топлоносител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1557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703E0F8-07FF-4B19-A0A1-FE4CB87DD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9374020-3BB7-44FE-BCF5-9D1BE7665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92" y="1268760"/>
            <a:ext cx="9073008" cy="525658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Одобрение на водни права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Като цяло властите следват целите на защитата на питейната вода за одобрение на геотермални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съоръжения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близост до повърхността. Те включват следните аспекти: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Приоритет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защитата на ресурсите за питейна вода от използването на геотермална енергия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Избягване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взаимното влияние 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геотермалните съоръжения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Достатъчно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проучване на място за геотермални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рсъоръжения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Стриктно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внимание към съответните технически регламенти и използването на квалифицирани компании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Използване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безвредни строителни и експлоатационни материали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Гарантиране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постоянна ефективност на анулиращия печат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Мониторинг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на изграждането и експлоатацията на геотермалната централа, както и документацията на централата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Професионален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демонтаж на дефектни или изведени от експлоатация геотермални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инсталации</a:t>
            </a:r>
          </a:p>
        </p:txBody>
      </p:sp>
    </p:spTree>
    <p:extLst>
      <p:ext uri="{BB962C8B-B14F-4D97-AF65-F5344CB8AC3E}">
        <p14:creationId xmlns:p14="http://schemas.microsoft.com/office/powerpoint/2010/main" val="3899317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A18EEDC-F0E1-46E9-A7DE-6154FFBA0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xmlns="" id="{3ADA2FEE-A283-41A2-B182-8AFDD2BE8D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843" t="43589" r="33828" b="11863"/>
          <a:stretch/>
        </p:blipFill>
        <p:spPr>
          <a:xfrm>
            <a:off x="827584" y="1484784"/>
            <a:ext cx="7713051" cy="4694902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572CBD2E-6CF5-406A-90FC-36507FED3AB2}"/>
              </a:ext>
            </a:extLst>
          </p:cNvPr>
          <p:cNvSpPr/>
          <p:nvPr/>
        </p:nvSpPr>
        <p:spPr>
          <a:xfrm>
            <a:off x="683646" y="5277340"/>
            <a:ext cx="8064739" cy="13105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Схематичен участък през подземието, показващ възможни щети на подземните води от геотермални сонди. 1 - изтичане на топлопреносима течност, 2 - проникване на солена вода, 3 - изместване на дълбочината на </a:t>
            </a:r>
            <a:r>
              <a:rPr lang="ru-RU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замърсители.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3EBFE111-306C-4770-805A-A84351228A71}"/>
              </a:ext>
            </a:extLst>
          </p:cNvPr>
          <p:cNvSpPr/>
          <p:nvPr/>
        </p:nvSpPr>
        <p:spPr>
          <a:xfrm>
            <a:off x="2347336" y="1340768"/>
            <a:ext cx="1864624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Геотермални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сонди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7FD6D7A2-1399-4BF3-8662-CD5A2706D77C}"/>
              </a:ext>
            </a:extLst>
          </p:cNvPr>
          <p:cNvSpPr/>
          <p:nvPr/>
        </p:nvSpPr>
        <p:spPr>
          <a:xfrm>
            <a:off x="4355976" y="1340768"/>
            <a:ext cx="1944216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Производствени </a:t>
            </a:r>
            <a:r>
              <a:rPr lang="bg-BG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кладенци</a:t>
            </a:r>
            <a:endParaRPr lang="de-DE" sz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6EE73A7D-EF86-46C8-AE9B-DDAC6ADDA5D2}"/>
              </a:ext>
            </a:extLst>
          </p:cNvPr>
          <p:cNvSpPr/>
          <p:nvPr/>
        </p:nvSpPr>
        <p:spPr>
          <a:xfrm>
            <a:off x="7390656" y="1484784"/>
            <a:ext cx="1296144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Примеси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xmlns="" id="{B02C7892-5DE8-4B25-B2FE-B2BA0E33558C}"/>
              </a:ext>
            </a:extLst>
          </p:cNvPr>
          <p:cNvSpPr/>
          <p:nvPr/>
        </p:nvSpPr>
        <p:spPr>
          <a:xfrm>
            <a:off x="971600" y="1988840"/>
            <a:ext cx="1224136" cy="144016"/>
          </a:xfrm>
          <a:prstGeom prst="rect">
            <a:avLst/>
          </a:prstGeom>
          <a:solidFill>
            <a:srgbClr val="F0B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водоносен</a:t>
            </a:r>
            <a:endParaRPr lang="de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883E06CB-AA6B-4E2A-9D87-36C6553D2267}"/>
              </a:ext>
            </a:extLst>
          </p:cNvPr>
          <p:cNvSpPr/>
          <p:nvPr/>
        </p:nvSpPr>
        <p:spPr>
          <a:xfrm>
            <a:off x="971600" y="3356650"/>
            <a:ext cx="1366947" cy="216024"/>
          </a:xfrm>
          <a:prstGeom prst="rect">
            <a:avLst/>
          </a:prstGeom>
          <a:solidFill>
            <a:srgbClr val="F0B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водоносен</a:t>
            </a:r>
            <a:endParaRPr lang="de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128CF2C3-1481-456F-A18A-E0800DCA839B}"/>
              </a:ext>
            </a:extLst>
          </p:cNvPr>
          <p:cNvSpPr/>
          <p:nvPr/>
        </p:nvSpPr>
        <p:spPr>
          <a:xfrm>
            <a:off x="971600" y="4941168"/>
            <a:ext cx="1366947" cy="216024"/>
          </a:xfrm>
          <a:prstGeom prst="rect">
            <a:avLst/>
          </a:prstGeom>
          <a:solidFill>
            <a:srgbClr val="E177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водоносен</a:t>
            </a:r>
            <a:endParaRPr lang="de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99390ED8-A308-458B-BAA3-20D8E44759A5}"/>
              </a:ext>
            </a:extLst>
          </p:cNvPr>
          <p:cNvSpPr/>
          <p:nvPr/>
        </p:nvSpPr>
        <p:spPr>
          <a:xfrm>
            <a:off x="4355976" y="4941168"/>
            <a:ext cx="1872208" cy="332234"/>
          </a:xfrm>
          <a:prstGeom prst="rect">
            <a:avLst/>
          </a:prstGeom>
          <a:solidFill>
            <a:srgbClr val="E177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Повишена </a:t>
            </a:r>
            <a:r>
              <a:rPr lang="bg-BG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дълбока </a:t>
            </a:r>
            <a:r>
              <a:rPr lang="bg-BG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de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AE7B8BCE-82C4-4136-8D6F-E078AF60E1D4}"/>
              </a:ext>
            </a:extLst>
          </p:cNvPr>
          <p:cNvSpPr/>
          <p:nvPr/>
        </p:nvSpPr>
        <p:spPr>
          <a:xfrm>
            <a:off x="5509312" y="3140968"/>
            <a:ext cx="1296143" cy="431706"/>
          </a:xfrm>
          <a:prstGeom prst="rect">
            <a:avLst/>
          </a:prstGeom>
          <a:solidFill>
            <a:srgbClr val="F0B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Питейна вода (работен </a:t>
            </a:r>
            <a:r>
              <a:rPr lang="bg-BG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хоризонт)</a:t>
            </a:r>
            <a:endParaRPr lang="de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xmlns="" id="{A4DB6A01-D0E8-49A4-8AF3-AE9930AFE451}"/>
              </a:ext>
            </a:extLst>
          </p:cNvPr>
          <p:cNvSpPr/>
          <p:nvPr/>
        </p:nvSpPr>
        <p:spPr>
          <a:xfrm>
            <a:off x="971600" y="4221088"/>
            <a:ext cx="1366947" cy="216024"/>
          </a:xfrm>
          <a:prstGeom prst="rect">
            <a:avLst/>
          </a:prstGeom>
          <a:solidFill>
            <a:srgbClr val="705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Воден разтвор</a:t>
            </a:r>
          </a:p>
          <a:p>
            <a:pPr algn="ctr"/>
            <a:endParaRPr lang="de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xmlns="" id="{06578185-71FD-4658-89F4-992EBE873984}"/>
              </a:ext>
            </a:extLst>
          </p:cNvPr>
          <p:cNvSpPr/>
          <p:nvPr/>
        </p:nvSpPr>
        <p:spPr>
          <a:xfrm>
            <a:off x="1043005" y="2294449"/>
            <a:ext cx="1224136" cy="216024"/>
          </a:xfrm>
          <a:prstGeom prst="rect">
            <a:avLst/>
          </a:prstGeom>
          <a:solidFill>
            <a:srgbClr val="705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1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Воден разтвор</a:t>
            </a:r>
            <a:endParaRPr lang="de-DE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857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8B1D33E-F865-461C-B109-5CB5CD41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C60D351-A210-4912-B61A-2AF48D537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619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Одобрение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права за вода - Документи за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първичния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воден орган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За геотермални сонди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Преглед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плана (1: 5000)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Подробен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 за местоположение (1: 500 до 1: 2000, с информация за местоположението на сондажните точки и хода на тръбопровода)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Проверка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сертифициране на фирмата за сондиране или строителство на кладенци съгласно DVGW W120, RAL-GZ 969 или еквивалентна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Сертификат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правоспособност в съответствие с DIN EN ISO 22475 или DIN 4021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Представяне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очакваната стратиграфия и условията на подземните води (Забележка: Информация за местните хидрогеоложки условия може да бъде получена в Департамента по геология / Почва на LLUR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9914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8B1D33E-F865-461C-B109-5CB5CD41E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C60D351-A210-4912-B61A-2AF48D537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Одобрение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права за вода - Документи за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първичния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воден орган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За геотермални сонди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Информация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продукта на прилаганите добавки за изплакване и материали за пълнене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Описание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техниката на пробиване и повторно запечатване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Планиран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капацитет за извличане на геотермалната инсталация (за оценка на правдоподобността)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Описание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сондата (сертификати за годност, сертификати, информация за продукта на производителя, течности, използвани в системата със съответните декларации за безопасност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9682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BC0516B-B9D1-4CB0-9C0F-5033C45ED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BA802B7-E334-4B16-9B22-24C80F596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845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Одобрение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права за вода - Документи за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първичния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воден орган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колектори, геотермални </a:t>
            </a:r>
            <a:r>
              <a:rPr lang="ru-RU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кош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и подобни на сгради инсталации (дълбочина на инсталация до максимум 10 метра под земята):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Преглед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плана (1: 5000)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Подробен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 за местоположение (1: 500 до 1: 2000, с информация за положението на колекторите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кошовете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хода на тръбопровода)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Представяне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очакваната структура на почвата и условията на подземните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Описание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колекторната система на сондата (информация за продукта на производителя, течности, използвани в системата със съответните декларации за безопасност)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Описание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техниката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монтаж</a:t>
            </a:r>
          </a:p>
        </p:txBody>
      </p:sp>
    </p:spTree>
    <p:extLst>
      <p:ext uri="{BB962C8B-B14F-4D97-AF65-F5344CB8AC3E}">
        <p14:creationId xmlns:p14="http://schemas.microsoft.com/office/powerpoint/2010/main" val="11835383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9D59755-4F9F-47AA-B161-4347B863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xmlns="" id="{48A0F08E-39C5-42D8-8526-87E0110A39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8968" t="11983" r="21079" b="21149"/>
          <a:stretch/>
        </p:blipFill>
        <p:spPr>
          <a:xfrm>
            <a:off x="2195736" y="1484784"/>
            <a:ext cx="6695131" cy="4704673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D3FA0DC7-BDBA-44B3-B937-35C7556229E5}"/>
              </a:ext>
            </a:extLst>
          </p:cNvPr>
          <p:cNvSpPr txBox="1"/>
          <p:nvPr/>
        </p:nvSpPr>
        <p:spPr>
          <a:xfrm>
            <a:off x="137446" y="1808549"/>
            <a:ext cx="20768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Схема за тестване на водното законодателство, за да се вземат предвид опасенията за защита на подземните води и питейната вода при изграждането на геотермална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енергия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xmlns="" id="{D91F3FAD-3582-427F-9F63-7439A8DD01E0}"/>
              </a:ext>
            </a:extLst>
          </p:cNvPr>
          <p:cNvSpPr/>
          <p:nvPr/>
        </p:nvSpPr>
        <p:spPr>
          <a:xfrm>
            <a:off x="4427984" y="1556792"/>
            <a:ext cx="2376264" cy="3600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за изграждане и експлоатация на геотермални сонди&gt;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10m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A7B2F759-E1BA-4D5D-8057-7B3D55C2DEAB}"/>
              </a:ext>
            </a:extLst>
          </p:cNvPr>
          <p:cNvSpPr/>
          <p:nvPr/>
        </p:nvSpPr>
        <p:spPr>
          <a:xfrm>
            <a:off x="2195736" y="2492896"/>
            <a:ext cx="1728192" cy="50405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извън водозащитни и водохващащи зони за питейна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xmlns="" id="{232D0B6D-2F63-41FF-A1E3-2C75B72D8189}"/>
              </a:ext>
            </a:extLst>
          </p:cNvPr>
          <p:cNvSpPr/>
          <p:nvPr/>
        </p:nvSpPr>
        <p:spPr>
          <a:xfrm>
            <a:off x="3923928" y="1967670"/>
            <a:ext cx="3384376" cy="36004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Разглеждане и оценка на проекта, като се вземат предвид местните условия от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първичната </a:t>
            </a: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водна администрация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2CD7797D-9537-46A9-8006-994D49D4F90B}"/>
              </a:ext>
            </a:extLst>
          </p:cNvPr>
          <p:cNvSpPr/>
          <p:nvPr/>
        </p:nvSpPr>
        <p:spPr>
          <a:xfrm>
            <a:off x="5616116" y="2492896"/>
            <a:ext cx="1728192" cy="43204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зоните за защита на водата и производството на питейна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0D4EBE5F-79F4-497B-8B83-8D311146EAFC}"/>
              </a:ext>
            </a:extLst>
          </p:cNvPr>
          <p:cNvSpPr/>
          <p:nvPr/>
        </p:nvSpPr>
        <p:spPr>
          <a:xfrm>
            <a:off x="7164288" y="2996952"/>
            <a:ext cx="1656184" cy="648072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Водозащитна зона: ако е необходимо специално разрешение, заявлението ще бъде оценено като искане за </a:t>
            </a:r>
            <a:r>
              <a:rPr lang="ru-RU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освобождаване</a:t>
            </a:r>
            <a:endParaRPr lang="de-D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xmlns="" id="{DC64AF66-CE74-44CD-B692-68D7900D897F}"/>
              </a:ext>
            </a:extLst>
          </p:cNvPr>
          <p:cNvSpPr/>
          <p:nvPr/>
        </p:nvSpPr>
        <p:spPr>
          <a:xfrm>
            <a:off x="5368968" y="3571583"/>
            <a:ext cx="2194613" cy="55340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Допустимостта на проекта зависи от разстоянието от завода </a:t>
            </a:r>
            <a:endParaRPr lang="de-D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89F24D43-5ACD-451E-AFE2-FADF407EA8D8}"/>
              </a:ext>
            </a:extLst>
          </p:cNvPr>
          <p:cNvSpPr/>
          <p:nvPr/>
        </p:nvSpPr>
        <p:spPr>
          <a:xfrm>
            <a:off x="3957836" y="4178228"/>
            <a:ext cx="1658280" cy="5933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Разстояние повече от 1 км от течението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инсталацията за производство на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xmlns="" id="{5A6D9450-43CC-496C-B60D-73C210EB4FC5}"/>
              </a:ext>
            </a:extLst>
          </p:cNvPr>
          <p:cNvSpPr/>
          <p:nvPr/>
        </p:nvSpPr>
        <p:spPr>
          <a:xfrm>
            <a:off x="5724128" y="4178228"/>
            <a:ext cx="1584176" cy="5933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Разстояние по-малко от 1 км от течението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инсталацията за производство на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xmlns="" id="{E2676592-EA00-4951-8B46-A7667EA5A32A}"/>
              </a:ext>
            </a:extLst>
          </p:cNvPr>
          <p:cNvSpPr/>
          <p:nvPr/>
        </p:nvSpPr>
        <p:spPr>
          <a:xfrm>
            <a:off x="7379488" y="4291663"/>
            <a:ext cx="1440984" cy="47852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Разстояние по-малко от 100 m до инсталацията за извличане на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176D61B6-5616-483F-9824-630A630460A3}"/>
              </a:ext>
            </a:extLst>
          </p:cNvPr>
          <p:cNvSpPr/>
          <p:nvPr/>
        </p:nvSpPr>
        <p:spPr>
          <a:xfrm>
            <a:off x="4139952" y="4801919"/>
            <a:ext cx="1476164" cy="387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Проверете дали потребителският хоризонт е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докоснат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1A043EB1-90B3-498B-BD9C-631FD9855053}"/>
              </a:ext>
            </a:extLst>
          </p:cNvPr>
          <p:cNvSpPr/>
          <p:nvPr/>
        </p:nvSpPr>
        <p:spPr>
          <a:xfrm>
            <a:off x="5719641" y="4794558"/>
            <a:ext cx="1584176" cy="387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Проверете дали потребителският хоризонт е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докоснат</a:t>
            </a:r>
            <a:endParaRPr 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xmlns="" id="{A42EA1CF-ED8D-40B8-A293-A9A3598EACA2}"/>
              </a:ext>
            </a:extLst>
          </p:cNvPr>
          <p:cNvSpPr/>
          <p:nvPr/>
        </p:nvSpPr>
        <p:spPr>
          <a:xfrm>
            <a:off x="2267744" y="5229200"/>
            <a:ext cx="1584176" cy="960258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Като цяло строителството е възможно, Водната администрация определя необходимите условия в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разрешителното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6C524921-A66B-412F-B441-17ECC853D5B4}"/>
              </a:ext>
            </a:extLst>
          </p:cNvPr>
          <p:cNvSpPr/>
          <p:nvPr/>
        </p:nvSpPr>
        <p:spPr>
          <a:xfrm>
            <a:off x="3957836" y="5307015"/>
            <a:ext cx="792088" cy="853984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Монтиране </a:t>
            </a:r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 работния хоризонт като цяло е възможна при </a:t>
            </a:r>
            <a:r>
              <a:rPr lang="ru-RU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</a:t>
            </a:r>
            <a:endParaRPr lang="de-D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xmlns="" id="{42192E93-B7D2-4053-AD3C-C61D009813A3}"/>
              </a:ext>
            </a:extLst>
          </p:cNvPr>
          <p:cNvSpPr/>
          <p:nvPr/>
        </p:nvSpPr>
        <p:spPr>
          <a:xfrm>
            <a:off x="4833286" y="5301207"/>
            <a:ext cx="782829" cy="863921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Изграждане в работния хоризонт възможно с термини. Необходим е </a:t>
            </a:r>
            <a:r>
              <a:rPr lang="ru-RU" sz="7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мониторинг.</a:t>
            </a:r>
            <a:endParaRPr lang="de-DE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xmlns="" id="{885A79F2-703A-49DC-81EF-A34DE3ED2267}"/>
              </a:ext>
            </a:extLst>
          </p:cNvPr>
          <p:cNvSpPr/>
          <p:nvPr/>
        </p:nvSpPr>
        <p:spPr>
          <a:xfrm>
            <a:off x="5678041" y="5276850"/>
            <a:ext cx="792088" cy="1056014"/>
          </a:xfrm>
          <a:prstGeom prst="rect">
            <a:avLst/>
          </a:prstGeom>
          <a:solidFill>
            <a:srgbClr val="00B05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Монтиране </a:t>
            </a:r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 работния хоризонт като цяло е възможна при </a:t>
            </a:r>
            <a:r>
              <a:rPr lang="ru-RU" sz="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условия.</a:t>
            </a:r>
            <a:endParaRPr lang="de-D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xmlns="" id="{A097B829-3C09-4343-A6ED-F5675F9AB58E}"/>
              </a:ext>
            </a:extLst>
          </p:cNvPr>
          <p:cNvSpPr/>
          <p:nvPr/>
        </p:nvSpPr>
        <p:spPr>
          <a:xfrm>
            <a:off x="6560842" y="5276850"/>
            <a:ext cx="818646" cy="105601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Строителството в работния хоризонт е недопустимо, разрешение е отказано</a:t>
            </a:r>
            <a:endParaRPr lang="de-D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xmlns="" id="{EEEBB348-B221-4AC1-8467-7F4666133929}"/>
              </a:ext>
            </a:extLst>
          </p:cNvPr>
          <p:cNvSpPr/>
          <p:nvPr/>
        </p:nvSpPr>
        <p:spPr>
          <a:xfrm>
            <a:off x="7668344" y="5276850"/>
            <a:ext cx="935280" cy="91260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Заявлението </a:t>
            </a:r>
            <a:r>
              <a:rPr lang="ru-RU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 невалидно, </a:t>
            </a:r>
            <a:r>
              <a:rPr lang="ru-RU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отказ</a:t>
            </a:r>
            <a:endParaRPr lang="de-DE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1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13AE802-5A1D-4A62-B36C-7860B578F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40009DD-E77F-4173-BCE9-8A3EB277A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12776"/>
            <a:ext cx="8784976" cy="5256584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de-DE" sz="19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900" b="1" dirty="0">
                <a:latin typeface="Arial" panose="020B0604020202020204" pitchFamily="34" charset="0"/>
                <a:cs typeface="Arial" panose="020B0604020202020204" pitchFamily="34" charset="0"/>
              </a:rPr>
              <a:t>Закон за минното дело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Съгласно Федералния закон за минното дело (BBergG) геотермалната топлина се прилага като „ресурс, свободен за добив“. Това означава, че собственикът на имот също не е собственик на основните минерални ресурси. Следователно за използването на геотермална енергия той изисква разрешение (§ 7 BBergG), за извличането им лиценз (§ 8 BBergG) - две седмици преди началото на работата.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В административната практика обаче само геотермалните проекти с сондажи с дълбочина над 100 m или топлинна мощност над 0,2 MW обикновено подлежат на закон за минното дело. За малки проекти тази дълбочина е достатъчна.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ru-RU" sz="1900" dirty="0">
                <a:latin typeface="Arial" panose="020B0604020202020204" pitchFamily="34" charset="0"/>
                <a:cs typeface="Arial" panose="020B0604020202020204" pitchFamily="34" charset="0"/>
              </a:rPr>
              <a:t>По смисъла на Федералния закон за минното дело, геотермалната топлина се прилага само когато енергията, което означава енергийния градиент директно без посредник - напр. термопомпа - може да се получи. Следователно редовно не се изисква лиценз съгласно § 8 BBergG, ако геотермалната енергия се получава с помощта на термопомпа</a:t>
            </a:r>
            <a:r>
              <a:rPr lang="ru-R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51220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DE763C6-B1B7-45B3-A40E-2E6645F5D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E213685-E53F-4111-AEC3-1D61D3CF4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024" y="1412776"/>
            <a:ext cx="8784976" cy="518457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Наредби на закона за депозитите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Целта на Закона за депозитите е да се събират резултатите от геоложки проучвания в Държавните геоложки проучвания (ДГД).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Законът (§3.4) задължава онези, които извършват геофизични проучвания или механично задвижвани сондажи за своя или чужда сметка, да уведомят съответния SGD 14 дни преди началото.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След приключване на работата резултатите от сондажа (стратиграфия) и / или резултати от геофизични проучвания (§ 3 (2), § 5 (2)) трябва да бъдат представени в LLUR. Това включва резултатите от тестовете за геотермална реакция.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Нарушенията могат да бъдат наказани с глоба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64687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04ED880-C1B5-42E5-9F27-8F7C1E3EA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FFF2DFE-76A1-4E1C-8994-F8CFB95B38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Различни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съоръжения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Различните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съоръжения за използване на геотермална енергия в близост до повърхността обикновено се третират, както следва: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колектори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Като цяло се дължи на уведомяване: колектори до макс. пет метра под земята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Разрешение за права на вода: Работите достигат до подземните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 сонди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Проучвателно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сондиране: геоложки и хидрогеоложки условия на мястото, което не е известно (окръжен административен орган)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Разрешение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воден закон: Геотермалната сонда система се разпростира в подземните води или действа върху подземните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Tx/>
              <a:buChar char="-"/>
            </a:pPr>
            <a:endParaRPr lang="de-DE" dirty="0"/>
          </a:p>
          <a:p>
            <a:pPr lvl="1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0275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5F40F7F-F815-44A7-A457-DFB01175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7D9C1474-3D04-4E21-B1D2-A9034E339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96" y="1412776"/>
            <a:ext cx="8229600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bg-BG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Различни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съоръжения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Термопомпи за подземни води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Проучване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сондаж: Преглед на областната администрация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Водно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разрешително: При извличане на подземните води за термично използване и повторно въвеждане на използваните подземни води (въвеждането трябва да бъде осигурено в същия водоносен хоризонт)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Бетонни компоненти, контактуващи със земята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Водно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разрешително: Когато се използва като топлообменник само в изключителни случаи, когато надземният дял се простира във водата (областна администрация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42001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00ACE22-F4EF-429F-B722-FC5FCDBD5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918A208D-C4A4-411B-AE1A-E438D9A45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36" y="1412776"/>
            <a:ext cx="8229600" cy="489654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b="1" dirty="0"/>
              <a:t>      DVGW W120-2</a:t>
            </a:r>
          </a:p>
          <a:p>
            <a:pPr>
              <a:lnSpc>
                <a:spcPct val="150000"/>
              </a:lnSpc>
            </a:pPr>
            <a:endParaRPr lang="de-DE" dirty="0"/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Работният лист DVGW W120-2 определя правилата за сертифициране на сондажни компании на геотермални проекти в близост до повърхността.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 юли 2013 г. съществува набор от регулации, специализирани в геотермалната енергия. Той определя какви стандарти за качество трябва да се спазват при изпълнение на кладенци, включително планиране и какви механизми за реакция трябва да се спазват.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Със своята специализация в геотермалната енергия работният лист уточни изискването за внедряване на геотермална система с геотермални сонди и направи оперативна система за управление задължителна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6063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AF7C9A9-2246-483B-866E-54FA81F0D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8FBB8CB-F12F-4850-B35E-682FBA0B0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12776"/>
            <a:ext cx="8712968" cy="49685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Сертифициране на сондажната компания съгласно техническото правило DVGW W 120-2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Трябва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да се провери на БАФА, че изпълнителят на сондажа е сертифициран в съответствие с техническия стандарт DVGW W 120-2 по време на сондажа.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Определят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 изискванията за квалификация и качество, които компаниите в областта на геотермалните кладенци трябва да изпълняват в съответствие със съвременното състояние на техниката.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Изискванията се отнасят до: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-  задълженията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компанията (като цяло и по отношение на строителството)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- квалификацията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персонала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- техническото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оборудване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- системата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оперативно управление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- продължаващо образование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433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431800" y="501854"/>
            <a:ext cx="8280400" cy="42545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DVGW W 120-2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Regelwerk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(Правила и 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стандарти)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217077" y="1144687"/>
            <a:ext cx="8893175" cy="399256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W 120-2 Квалификационни изисквания в областта на сондажното инженерство и плитката геотермална енергия (топлообменник на сондажа)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07.2013</a:t>
            </a:r>
            <a:endParaRPr lang="de-DE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4451" y="1916832"/>
            <a:ext cx="2502783" cy="3264501"/>
          </a:xfrm>
          <a:prstGeom prst="rect">
            <a:avLst/>
          </a:prstGeom>
        </p:spPr>
      </p:pic>
      <p:grpSp>
        <p:nvGrpSpPr>
          <p:cNvPr id="9" name="Gruppieren 8"/>
          <p:cNvGrpSpPr/>
          <p:nvPr/>
        </p:nvGrpSpPr>
        <p:grpSpPr>
          <a:xfrm>
            <a:off x="179512" y="1988840"/>
            <a:ext cx="3240360" cy="4320480"/>
            <a:chOff x="7854071" y="4154341"/>
            <a:chExt cx="1698313" cy="2406252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54071" y="4154341"/>
              <a:ext cx="1698313" cy="2405944"/>
            </a:xfrm>
            <a:prstGeom prst="rect">
              <a:avLst/>
            </a:prstGeom>
          </p:spPr>
        </p:pic>
        <p:sp>
          <p:nvSpPr>
            <p:cNvPr id="8" name="Rechteck 7"/>
            <p:cNvSpPr/>
            <p:nvPr/>
          </p:nvSpPr>
          <p:spPr>
            <a:xfrm>
              <a:off x="7898400" y="4155793"/>
              <a:ext cx="1591200" cy="2404800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de-DE" sz="1350">
                <a:solidFill>
                  <a:prstClr val="white"/>
                </a:solidFill>
              </a:endParaRPr>
            </a:p>
          </p:txBody>
        </p:sp>
      </p:grpSp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1604" y="3346020"/>
            <a:ext cx="2638420" cy="1451131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8548" y="5162016"/>
            <a:ext cx="1333932" cy="1507344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7"/>
          <a:srcRect l="13113" t="24028" r="12872" b="24483"/>
          <a:stretch/>
        </p:blipFill>
        <p:spPr>
          <a:xfrm>
            <a:off x="6211604" y="1992535"/>
            <a:ext cx="2641398" cy="1148433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457437" y="4992028"/>
            <a:ext cx="36768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DVGW: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Deutscher Verein des Gas- und</a:t>
            </a:r>
          </a:p>
          <a:p>
            <a:pPr>
              <a:lnSpc>
                <a:spcPct val="150000"/>
              </a:lnSpc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Wasserfaches </a:t>
            </a:r>
            <a:r>
              <a:rPr lang="bg-BG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Немска техническа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научна Асоциация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газ 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вода/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1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89756" y="32671"/>
            <a:ext cx="8964488" cy="9001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DVGW W 120-2 Квалификационни изисквания в областта на сондажното инженерство и плитката геотермална енергия (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BHE)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879558" y="932771"/>
            <a:ext cx="62644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Обхват: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Работният лист се прилага за компании в областта на технологиите за пробиване с цел използване на плитка геотермална енергия (BHE до 400 m). Тя включва сондажни работи и други строителни работи (например поставяне на геотермалната сонда, запълване на отвора) към точката на прехвърляне, което е необходимо за правилното функциониране на геотермалната сонда съгласно VDI 4640 (затворени системи). За отворени системи (кладенечни системи) се прилага DVGW W 120-1 (A).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Arial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В него са описани формалните, персоналните и материалните изисквания, както и изискванията за проверката и мониторинга на такива компании.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  <a:latin typeface="Arial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За да демонстрира съответствие с изискванията на този работен лист, всеки изпълнител може да поиска от изпълнителя сертификат от сертифициран акредитор в своята оферта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.</a:t>
            </a:r>
            <a:endParaRPr lang="de-DE" sz="14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02" y="1808820"/>
            <a:ext cx="2742566" cy="394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5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129948" y="1207069"/>
            <a:ext cx="415402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/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обхват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/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нормативни препратки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/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разграничаване на изискванията за качество за класификация в групи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/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защита на околната среда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/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формални изисквания към компанията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5.1 задължения към дружеството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5.2 запис на резултатите и референции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6. изисквания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към персонала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6.1 общо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6.2 квалификация на отговорен технически ръководител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6.3 квалификация на ръководителя на проекта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6.4 квалификация на техническия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персонал</a:t>
            </a:r>
            <a:endParaRPr lang="en-GB" sz="1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0" y="903023"/>
            <a:ext cx="14695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sz="1600" b="1" dirty="0" smtClean="0">
                <a:solidFill>
                  <a:prstClr val="black"/>
                </a:solidFill>
                <a:latin typeface="Arial" charset="0"/>
              </a:rPr>
              <a:t>съдържание</a:t>
            </a:r>
            <a:endParaRPr lang="de-DE" sz="16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283968" y="1197258"/>
            <a:ext cx="486003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 startAt="7"/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изисквания към техническото оборудване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 startAt="7"/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изисквания към системата за управление на качеството / оперативното управление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 startAt="7"/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изисквания към одита, експертите и образованието и обучението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9.1 одит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9.2 изисквания към експертите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>
                <a:solidFill>
                  <a:prstClr val="black"/>
                </a:solidFill>
                <a:latin typeface="Arial" charset="0"/>
              </a:rPr>
              <a:t>9.3 изисквания към образованието и обучението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10. приложение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А (нормативно): техническа дискусия с отговорния технически ръководител въз основа на готови или текущи проекти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11.приложение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Б (нормативно): </a:t>
            </a:r>
            <a:endParaRPr lang="ru-RU" sz="1400" dirty="0" smtClean="0">
              <a:solidFill>
                <a:prstClr val="black"/>
              </a:solidFill>
              <a:latin typeface="Arial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12. продължителност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на одита на компанията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13. приложение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В (информативно): преглед на системата за оперативно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управление</a:t>
            </a:r>
            <a:endParaRPr lang="en-GB" sz="14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76196" y="9056"/>
            <a:ext cx="8964488" cy="9001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000" b="0" kern="1200" dirty="0" smtClean="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2400" dirty="0"/>
              <a:t>DVGW W 120-2 Квалификационни изисквания в областта на сондажното инженерство и плитката геотермална енергия (</a:t>
            </a:r>
            <a:r>
              <a:rPr lang="ru-RU" sz="2400" dirty="0" smtClean="0"/>
              <a:t>BHE)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705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115616" y="1362442"/>
            <a:ext cx="72090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</a:pPr>
            <a:r>
              <a:rPr lang="en-GB" sz="1600" b="1" dirty="0">
                <a:solidFill>
                  <a:prstClr val="black"/>
                </a:solidFill>
                <a:latin typeface="Arial" charset="0"/>
              </a:rPr>
              <a:t>Differentiation of the demands on quality for classification in groups</a:t>
            </a:r>
            <a:endParaRPr lang="de-DE" sz="1600" b="1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715" y="2492896"/>
            <a:ext cx="5130570" cy="1554389"/>
          </a:xfrm>
          <a:prstGeom prst="rect">
            <a:avLst/>
          </a:prstGeom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-324544" y="0"/>
            <a:ext cx="9721080" cy="11247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000" b="0" kern="1200" dirty="0" smtClean="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2400" dirty="0"/>
              <a:t>DVGW W 120-2 Квалификационни изисквания в областта на сондажното инженерство и плитката геотермална енергия (BHE</a:t>
            </a:r>
            <a:r>
              <a:rPr lang="ru-RU" sz="2400" dirty="0" smtClean="0"/>
              <a:t>)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  <a:p>
            <a:endParaRPr lang="ru-RU" sz="2400" dirty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530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206642" y="908720"/>
            <a:ext cx="873071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endParaRPr lang="bg-BG" sz="1600" b="1" dirty="0" smtClean="0">
              <a:solidFill>
                <a:prstClr val="black"/>
              </a:solidFill>
              <a:latin typeface="Arial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bg-BG" sz="1600" b="1" dirty="0" smtClean="0">
                <a:solidFill>
                  <a:prstClr val="black"/>
                </a:solidFill>
                <a:latin typeface="Arial" charset="0"/>
              </a:rPr>
              <a:t>5. официални </a:t>
            </a:r>
            <a:r>
              <a:rPr lang="bg-BG" sz="1600" b="1" dirty="0">
                <a:solidFill>
                  <a:prstClr val="black"/>
                </a:solidFill>
                <a:latin typeface="Arial" charset="0"/>
              </a:rPr>
              <a:t>регулации на </a:t>
            </a:r>
            <a:r>
              <a:rPr lang="bg-BG" sz="1600" b="1" dirty="0" smtClean="0">
                <a:solidFill>
                  <a:prstClr val="black"/>
                </a:solidFill>
                <a:latin typeface="Arial" charset="0"/>
              </a:rPr>
              <a:t>компанията</a:t>
            </a:r>
            <a:endParaRPr lang="en-GB" sz="1600" b="1" dirty="0">
              <a:solidFill>
                <a:prstClr val="black"/>
              </a:solidFill>
              <a:latin typeface="Arial" charset="0"/>
            </a:endParaRP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en-GB" sz="1600" b="1" dirty="0">
                <a:solidFill>
                  <a:prstClr val="black"/>
                </a:solidFill>
                <a:latin typeface="Arial" charset="0"/>
              </a:rPr>
              <a:t>5.1</a:t>
            </a:r>
            <a:r>
              <a:rPr lang="en-GB" sz="1400" b="1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ru-RU" sz="1400" b="1" dirty="0">
                <a:solidFill>
                  <a:prstClr val="black"/>
                </a:solidFill>
                <a:latin typeface="Arial" charset="0"/>
              </a:rPr>
              <a:t>Задължения на компанията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- Общите </a:t>
            </a:r>
            <a:r>
              <a:rPr lang="ru-RU" sz="1400" b="1" dirty="0">
                <a:solidFill>
                  <a:prstClr val="black"/>
                </a:solidFill>
                <a:latin typeface="Arial" charset="0"/>
              </a:rPr>
              <a:t>изисквания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включват 8 подтеми, като например</a:t>
            </a:r>
            <a:r>
              <a:rPr lang="ru-RU" sz="1400" b="1" dirty="0">
                <a:solidFill>
                  <a:prstClr val="black"/>
                </a:solidFill>
                <a:latin typeface="Arial" charset="0"/>
              </a:rPr>
              <a:t>: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     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- Съответните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разпоредби, разпоредбите за предотвратяване на злополуки и техническите разпоредби в настоящата версия трябва да бъдат налични и взети под внимание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      - Предстои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да се сключи достатъчно застрахователно покритие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      ...</a:t>
            </a:r>
            <a:endParaRPr lang="ru-RU" sz="1400" dirty="0">
              <a:solidFill>
                <a:prstClr val="black"/>
              </a:solidFill>
              <a:latin typeface="Arial" charset="0"/>
            </a:endParaRP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- Изискванията </a:t>
            </a:r>
            <a:r>
              <a:rPr lang="ru-RU" sz="1400" b="1" dirty="0">
                <a:solidFill>
                  <a:prstClr val="black"/>
                </a:solidFill>
                <a:latin typeface="Arial" charset="0"/>
              </a:rPr>
              <a:t>към конструкцията на сградата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включват 29 подраздела, като например: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      -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За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всяка строителна площадка трябва да бъде посочен ръководител на проекта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      -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Използват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се само геотермални сонди със сертификат на производителя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      -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Разглобяеми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връзки могат да се използват само в плътно достъпни управляващи валове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     -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Позициите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, връзките, разпределителите на сондата и движението на тръбопроводите се измерват и документират на карта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     ...</a:t>
            </a:r>
            <a:endParaRPr lang="ru-RU" sz="1400" b="1" dirty="0">
              <a:solidFill>
                <a:prstClr val="black"/>
              </a:solidFill>
              <a:latin typeface="Arial" charset="0"/>
            </a:endParaRP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>
                <a:solidFill>
                  <a:prstClr val="black"/>
                </a:solidFill>
                <a:latin typeface="Arial" charset="0"/>
              </a:rPr>
              <a:t>5.2 Запис на резултатите и справки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400" b="1" dirty="0" smtClean="0">
                <a:solidFill>
                  <a:prstClr val="black"/>
                </a:solidFill>
                <a:latin typeface="Arial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- […] </a:t>
            </a:r>
            <a:r>
              <a:rPr lang="ru-RU" sz="1400" dirty="0">
                <a:solidFill>
                  <a:prstClr val="black"/>
                </a:solidFill>
                <a:latin typeface="Arial" charset="0"/>
              </a:rPr>
              <a:t>Те трябва да работят в областта на плитката геотермална </a:t>
            </a:r>
            <a:r>
              <a:rPr lang="ru-RU" sz="1400" dirty="0" smtClean="0">
                <a:solidFill>
                  <a:prstClr val="black"/>
                </a:solidFill>
                <a:latin typeface="Arial" charset="0"/>
              </a:rPr>
              <a:t>енергия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endParaRPr lang="ru-RU" sz="16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201249" y="188640"/>
            <a:ext cx="8964488" cy="10885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000" b="0" kern="1200" dirty="0" smtClean="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2400" dirty="0"/>
              <a:t>DVGW W 120-2 Квалификационни изисквания в областта на сондажното инженерство и плитката геотермална енергия (BHE)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159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23527" y="1772816"/>
            <a:ext cx="527902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 startAt="6"/>
              <a:tabLst>
                <a:tab pos="400050" algn="l"/>
              </a:tabLst>
            </a:pP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Изисквания към персонала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>
                <a:solidFill>
                  <a:prstClr val="black"/>
                </a:solidFill>
                <a:latin typeface="Arial" charset="0"/>
              </a:rPr>
              <a:t>6.1 Общи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>
                <a:solidFill>
                  <a:prstClr val="black"/>
                </a:solidFill>
                <a:latin typeface="Arial" charset="0"/>
              </a:rPr>
              <a:t>6.2 Квалификация на отговорния технически ръководител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>
                <a:solidFill>
                  <a:prstClr val="black"/>
                </a:solidFill>
                <a:latin typeface="Arial" charset="0"/>
              </a:rPr>
              <a:t>6.3 Квалификация на ръководителя на проекта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>
                <a:solidFill>
                  <a:prstClr val="black"/>
                </a:solidFill>
                <a:latin typeface="Arial" charset="0"/>
              </a:rPr>
              <a:t>6.4 Квалификация на техническия персонал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lain" startAt="6"/>
              <a:tabLst>
                <a:tab pos="400050" algn="l"/>
              </a:tabLst>
            </a:pPr>
            <a:endParaRPr lang="ru-RU" sz="16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- Описани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са техническите изисквания за нещата и необходимата им квалификация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- Описани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са изискванията към образованието и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обучението</a:t>
            </a: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-252536" y="260648"/>
            <a:ext cx="9721080" cy="9001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000" b="0" kern="1200" dirty="0" smtClean="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2400" dirty="0"/>
              <a:t>DVGW W 120-2 Квалификационни изисквания в областта на сондажното инженерство и плитката геотермална </a:t>
            </a:r>
            <a:r>
              <a:rPr lang="ru-RU" sz="2400" dirty="0" smtClean="0"/>
              <a:t>енергия (BHE)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3731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51520" y="1196752"/>
            <a:ext cx="831692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8"/>
            </a:pP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Изисквания към системата за управление на качеството / оперативното управление</a:t>
            </a: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8"/>
            </a:pPr>
            <a:endParaRPr lang="ru-RU" sz="1600" b="1" dirty="0">
              <a:solidFill>
                <a:prstClr val="black"/>
              </a:solidFill>
              <a:latin typeface="Arial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prstClr val="black"/>
                </a:solidFill>
                <a:latin typeface="Arial" charset="0"/>
              </a:rPr>
              <a:t>Компанията трябва да има ясно документирана, лесно разбираема и изчерпателна система за оперативно управление. Доказателството може да бъде предоставено например от сертификат съгласно DIN EN ISO 9001. Следните изисквания за BMS трябва да бъдат изпълнени и документирани от компанията, като например:</a:t>
            </a:r>
          </a:p>
          <a:p>
            <a:pPr marL="342900" indent="-3429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 startAt="8"/>
            </a:pPr>
            <a:endParaRPr lang="ru-RU" sz="1600" dirty="0">
              <a:solidFill>
                <a:prstClr val="black"/>
              </a:solidFill>
              <a:latin typeface="Arial" charset="0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  - осигуряване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на подходяща организационна структура и процес за разбираема обработка на поръчки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  - разполагане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с действащите закони, технически правила, разпоредби за предотвратяване на злополуки, както и предоставяне на доказателство за попълнените инструкции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  - разполагане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с текущите работни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инструкции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sz="16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-180528" y="116632"/>
            <a:ext cx="9505056" cy="9001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000" b="0" kern="1200" dirty="0" smtClean="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2400" dirty="0"/>
              <a:t>DVGW W 120-2 Квалификационни изисквания в областта на сондажното инженерство и плитката геотермална енергия (BHE)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9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5106" y="79726"/>
            <a:ext cx="8901112" cy="1109588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DVGW W 120-2 Квалификационни изисквания в областта на сондажното инженерство и плитката геотермална енергия (BHE)</a:t>
            </a:r>
            <a:br>
              <a:rPr lang="ru-RU" sz="2400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400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95536" y="1124744"/>
            <a:ext cx="84969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de-DE" sz="1600" b="1" dirty="0">
                <a:solidFill>
                  <a:prstClr val="black"/>
                </a:solidFill>
                <a:latin typeface="Arial" charset="0"/>
              </a:rPr>
              <a:t>9	</a:t>
            </a: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Изисквания към одита, експертите и образованието и обучението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9.1 одит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>
                <a:solidFill>
                  <a:prstClr val="black"/>
                </a:solidFill>
                <a:latin typeface="Arial" charset="0"/>
              </a:rPr>
              <a:t>Одитът се извършва от експерти от компанията на място. Одитът включва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аспекти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като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: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   - Оперативна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организация, двор, работилница, склад, експлоатация, оборудване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   - Строителна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площадка; Това трябва да е представително за поне една прилагана група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   ...</a:t>
            </a:r>
            <a:endParaRPr lang="ru-RU" sz="1600" dirty="0">
              <a:solidFill>
                <a:prstClr val="black"/>
              </a:solidFill>
              <a:latin typeface="Arial" charset="0"/>
            </a:endParaRP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9.2 изисквания към експертите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  - Описани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са квалификациите на експертите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endParaRPr lang="ru-RU" sz="1600" b="1" dirty="0">
              <a:solidFill>
                <a:prstClr val="black"/>
              </a:solidFill>
              <a:latin typeface="Arial" charset="0"/>
            </a:endParaRP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b="1" dirty="0">
                <a:solidFill>
                  <a:prstClr val="black"/>
                </a:solidFill>
                <a:latin typeface="Arial" charset="0"/>
              </a:rPr>
              <a:t>9.3 изисквания към образованието и обучението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- Описани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са изискванията за образование и обучение на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експертите</a:t>
            </a:r>
          </a:p>
          <a:p>
            <a:pPr marL="400050" indent="-4000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00050" algn="l"/>
              </a:tabLst>
            </a:pPr>
            <a:endParaRPr lang="ru-RU" sz="1600" b="1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7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35292" y="1412776"/>
            <a:ext cx="890870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r>
              <a:rPr lang="bg-BG" sz="1600" b="1" dirty="0">
                <a:solidFill>
                  <a:prstClr val="black"/>
                </a:solidFill>
                <a:latin typeface="Arial" charset="0"/>
              </a:rPr>
              <a:t>Приложение А (</a:t>
            </a:r>
            <a:r>
              <a:rPr lang="bg-BG" sz="1600" b="1" dirty="0" smtClean="0">
                <a:solidFill>
                  <a:prstClr val="black"/>
                </a:solidFill>
                <a:latin typeface="Arial" charset="0"/>
              </a:rPr>
              <a:t>нормативно)</a:t>
            </a:r>
            <a:r>
              <a:rPr lang="en-GB" sz="1600" b="1" dirty="0" smtClean="0">
                <a:solidFill>
                  <a:prstClr val="black"/>
                </a:solidFill>
                <a:latin typeface="Arial" charset="0"/>
              </a:rPr>
              <a:t>:</a:t>
            </a:r>
            <a:r>
              <a:rPr lang="bg-BG" sz="1600" b="1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техническа дискусия с отговорния технически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ръководител</a:t>
            </a: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r>
              <a:rPr lang="ru-RU" sz="1600" dirty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                                                    въз 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основа на готови или текущи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проекти</a:t>
            </a:r>
            <a:endParaRPr lang="en-GB" sz="1600" dirty="0" smtClean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r>
              <a:rPr lang="bg-BG" sz="1600" b="1" dirty="0" smtClean="0">
                <a:solidFill>
                  <a:prstClr val="black"/>
                </a:solidFill>
                <a:latin typeface="Arial" charset="0"/>
              </a:rPr>
              <a:t>Приложение В (нормативно)</a:t>
            </a:r>
            <a:endParaRPr lang="en-GB" sz="1600" dirty="0" smtClean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endParaRPr lang="en-GB" sz="1600" dirty="0">
              <a:solidFill>
                <a:prstClr val="black"/>
              </a:solidFill>
              <a:latin typeface="Arial" charset="0"/>
            </a:endParaRPr>
          </a:p>
          <a:p>
            <a:pPr marL="1953816" indent="-1953816" fontAlgn="base">
              <a:spcBef>
                <a:spcPct val="0"/>
              </a:spcBef>
              <a:spcAft>
                <a:spcPct val="0"/>
              </a:spcAft>
              <a:tabLst>
                <a:tab pos="1953816" algn="l"/>
              </a:tabLst>
            </a:pPr>
            <a:r>
              <a:rPr lang="bg-BG" sz="1600" b="1" dirty="0" smtClean="0">
                <a:solidFill>
                  <a:prstClr val="black"/>
                </a:solidFill>
                <a:latin typeface="Arial" charset="0"/>
              </a:rPr>
              <a:t>Приложение </a:t>
            </a:r>
            <a:r>
              <a:rPr lang="en-GB" sz="1600" b="1" dirty="0" smtClean="0">
                <a:solidFill>
                  <a:prstClr val="black"/>
                </a:solidFill>
                <a:latin typeface="Arial" charset="0"/>
              </a:rPr>
              <a:t>C (</a:t>
            </a:r>
            <a:r>
              <a:rPr lang="bg-BG" sz="1600" b="1" dirty="0" smtClean="0">
                <a:solidFill>
                  <a:prstClr val="black"/>
                </a:solidFill>
                <a:latin typeface="Arial" charset="0"/>
              </a:rPr>
              <a:t>информационно</a:t>
            </a:r>
            <a:r>
              <a:rPr lang="en-GB" sz="1600" b="1" dirty="0" smtClean="0">
                <a:solidFill>
                  <a:prstClr val="black"/>
                </a:solidFill>
                <a:latin typeface="Arial" charset="0"/>
              </a:rPr>
              <a:t>):</a:t>
            </a:r>
            <a:r>
              <a:rPr lang="en-GB" sz="16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ru-RU" sz="1600" dirty="0">
                <a:solidFill>
                  <a:prstClr val="black"/>
                </a:solidFill>
                <a:latin typeface="Arial" charset="0"/>
              </a:rPr>
              <a:t>преглед на системата за оперативно </a:t>
            </a:r>
            <a:r>
              <a:rPr lang="ru-RU" sz="1600" dirty="0" smtClean="0">
                <a:solidFill>
                  <a:prstClr val="black"/>
                </a:solidFill>
                <a:latin typeface="Arial" charset="0"/>
              </a:rPr>
              <a:t>управление</a:t>
            </a:r>
            <a:endParaRPr lang="de-DE" sz="16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2147667"/>
            <a:ext cx="5145104" cy="2808312"/>
          </a:xfrm>
          <a:prstGeom prst="rect">
            <a:avLst/>
          </a:prstGeom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-180528" y="159723"/>
            <a:ext cx="9505056" cy="9001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000" b="0" kern="1200" dirty="0" smtClean="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2400" dirty="0"/>
              <a:t>DVGW W 120-2 Квалификационни изисквания в областта на сондажното инженерство и плитката геотермална енергия (BHE)</a:t>
            </a: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883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6B67800-1370-4356-A5CF-E400A088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47B751B-339B-493E-B283-F8F660430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VDI 4640</a:t>
            </a:r>
          </a:p>
          <a:p>
            <a:pPr>
              <a:lnSpc>
                <a:spcPct val="150000"/>
              </a:lnSpc>
            </a:pP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Планирането на геотермалните системи е регламентирано в VDI насока 4640.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Лист 1 определя основите и очертава одобрението и аспектите на околната среда.</a:t>
            </a:r>
          </a:p>
          <a:p>
            <a:pPr>
              <a:lnSpc>
                <a:spcPct val="150000"/>
              </a:lnSpc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Лист 2 дава конкретни препоръки за планирането на геотермалните централи. Той прави разлика между планирането на геотермални сонди, повърхностни колектори и кладенци от подземни води, както и други по-специализирани типове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съоръжения.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момента директивата е в процес на преразглеждане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8219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xmlns="" id="{3EA41621-727B-4279-8946-C47748F42C34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339684" y="2395404"/>
            <a:ext cx="0" cy="4969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hteck 25">
            <a:extLst>
              <a:ext uri="{FF2B5EF4-FFF2-40B4-BE49-F238E27FC236}">
                <a16:creationId xmlns:a16="http://schemas.microsoft.com/office/drawing/2014/main" xmlns="" id="{29161035-581A-47B4-8A36-9F2E685F9F92}"/>
              </a:ext>
            </a:extLst>
          </p:cNvPr>
          <p:cNvSpPr/>
          <p:nvPr/>
        </p:nvSpPr>
        <p:spPr>
          <a:xfrm>
            <a:off x="1043608" y="1484784"/>
            <a:ext cx="7459688" cy="32286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01EE4927-2CCF-480E-8444-EEB3C7690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Наредби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закони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66F7132-2B6B-4A6C-8B98-DDB0F880D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Правни изисквания за геотермална енергия в близост до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повърхността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A98B6C1-C959-4F37-B29E-917332BC609D}"/>
              </a:ext>
            </a:extLst>
          </p:cNvPr>
          <p:cNvSpPr/>
          <p:nvPr/>
        </p:nvSpPr>
        <p:spPr>
          <a:xfrm>
            <a:off x="1043608" y="2132856"/>
            <a:ext cx="2016224" cy="356591"/>
          </a:xfrm>
          <a:prstGeom prst="rect">
            <a:avLst/>
          </a:prstGeom>
          <a:gradFill flip="none" rotWithShape="1">
            <a:gsLst>
              <a:gs pos="0">
                <a:srgbClr val="22761C">
                  <a:tint val="66000"/>
                  <a:satMod val="160000"/>
                </a:srgbClr>
              </a:gs>
              <a:gs pos="50000">
                <a:srgbClr val="22761C">
                  <a:tint val="44500"/>
                  <a:satMod val="160000"/>
                </a:srgbClr>
              </a:gs>
              <a:gs pos="100000">
                <a:srgbClr val="22761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Конституционен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xmlns="" id="{11FECF82-FAE8-49FF-AA96-E1C02331204C}"/>
              </a:ext>
            </a:extLst>
          </p:cNvPr>
          <p:cNvSpPr/>
          <p:nvPr/>
        </p:nvSpPr>
        <p:spPr>
          <a:xfrm>
            <a:off x="1043608" y="2724944"/>
            <a:ext cx="2016224" cy="356592"/>
          </a:xfrm>
          <a:prstGeom prst="rect">
            <a:avLst/>
          </a:prstGeom>
          <a:gradFill flip="none" rotWithShape="1">
            <a:gsLst>
              <a:gs pos="0">
                <a:srgbClr val="22761C">
                  <a:tint val="66000"/>
                  <a:satMod val="160000"/>
                </a:srgbClr>
              </a:gs>
              <a:gs pos="50000">
                <a:srgbClr val="22761C">
                  <a:tint val="44500"/>
                  <a:satMod val="160000"/>
                </a:srgbClr>
              </a:gs>
              <a:gs pos="100000">
                <a:srgbClr val="22761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Основни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права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xmlns="" id="{1B5E0D80-2537-4215-950E-1BB328946232}"/>
              </a:ext>
            </a:extLst>
          </p:cNvPr>
          <p:cNvSpPr/>
          <p:nvPr/>
        </p:nvSpPr>
        <p:spPr>
          <a:xfrm>
            <a:off x="1043608" y="3317033"/>
            <a:ext cx="2016224" cy="356592"/>
          </a:xfrm>
          <a:prstGeom prst="rect">
            <a:avLst/>
          </a:prstGeom>
          <a:gradFill flip="none" rotWithShape="1">
            <a:gsLst>
              <a:gs pos="0">
                <a:srgbClr val="22761C">
                  <a:tint val="66000"/>
                  <a:satMod val="160000"/>
                </a:srgbClr>
              </a:gs>
              <a:gs pos="50000">
                <a:srgbClr val="22761C">
                  <a:tint val="44500"/>
                  <a:satMod val="160000"/>
                </a:srgbClr>
              </a:gs>
              <a:gs pos="100000">
                <a:srgbClr val="22761C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Конституция на федералните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държави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xmlns="" id="{33B883A5-EF0C-48DA-B09D-6E49F55105ED}"/>
              </a:ext>
            </a:extLst>
          </p:cNvPr>
          <p:cNvSpPr/>
          <p:nvPr/>
        </p:nvSpPr>
        <p:spPr>
          <a:xfrm>
            <a:off x="1043608" y="4192488"/>
            <a:ext cx="2016224" cy="360040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Европейско право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(Насока 96/92 /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xmlns="" id="{C4AE75AE-2E4B-4CBD-8F4E-6CCBB8B8A5FB}"/>
              </a:ext>
            </a:extLst>
          </p:cNvPr>
          <p:cNvSpPr/>
          <p:nvPr/>
        </p:nvSpPr>
        <p:spPr>
          <a:xfrm>
            <a:off x="971600" y="4753124"/>
            <a:ext cx="2016224" cy="360040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за регионално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планиране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E95FFD09-C1B1-49D2-9A61-FAA0F2BFBE4C}"/>
              </a:ext>
            </a:extLst>
          </p:cNvPr>
          <p:cNvSpPr/>
          <p:nvPr/>
        </p:nvSpPr>
        <p:spPr>
          <a:xfrm>
            <a:off x="1043608" y="5257800"/>
            <a:ext cx="2016224" cy="360040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Строителен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96A78A4A-6E2E-4CE4-9BBB-4CBC17046189}"/>
              </a:ext>
            </a:extLst>
          </p:cNvPr>
          <p:cNvSpPr/>
          <p:nvPr/>
        </p:nvSpPr>
        <p:spPr>
          <a:xfrm>
            <a:off x="1043608" y="5733256"/>
            <a:ext cx="2016224" cy="360040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Строителен код на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страните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xmlns="" id="{ED0D7096-FD3E-4155-8215-8DED229D56A0}"/>
              </a:ext>
            </a:extLst>
          </p:cNvPr>
          <p:cNvSpPr/>
          <p:nvPr/>
        </p:nvSpPr>
        <p:spPr>
          <a:xfrm>
            <a:off x="3733658" y="2127415"/>
            <a:ext cx="1872208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Публично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xmlns="" id="{A8C5D174-82E6-40B7-9085-ACE01EE734D5}"/>
              </a:ext>
            </a:extLst>
          </p:cNvPr>
          <p:cNvSpPr/>
          <p:nvPr/>
        </p:nvSpPr>
        <p:spPr>
          <a:xfrm>
            <a:off x="3733658" y="2724944"/>
            <a:ext cx="1872208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Федерален закон за минното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дело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xmlns="" id="{072BDEE4-C938-4401-9C5F-ED181FD91585}"/>
              </a:ext>
            </a:extLst>
          </p:cNvPr>
          <p:cNvSpPr/>
          <p:nvPr/>
        </p:nvSpPr>
        <p:spPr>
          <a:xfrm>
            <a:off x="3707904" y="3280716"/>
            <a:ext cx="1872208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Федерален закон за защита 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почвите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xmlns="" id="{67CC98E9-7A69-4B0F-9FE1-97540F4F07EE}"/>
              </a:ext>
            </a:extLst>
          </p:cNvPr>
          <p:cNvSpPr/>
          <p:nvPr/>
        </p:nvSpPr>
        <p:spPr>
          <a:xfrm>
            <a:off x="3733658" y="3863181"/>
            <a:ext cx="1872208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за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депозитите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xmlns="" id="{550BC1B6-D17A-421D-8734-4D5B23C22682}"/>
              </a:ext>
            </a:extLst>
          </p:cNvPr>
          <p:cNvSpPr/>
          <p:nvPr/>
        </p:nvSpPr>
        <p:spPr>
          <a:xfrm>
            <a:off x="3733658" y="4701648"/>
            <a:ext cx="1872208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за топлинна енергия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ВЕИ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xmlns="" id="{CE08A952-4B3F-4957-BE12-F7CBFFC51E87}"/>
              </a:ext>
            </a:extLst>
          </p:cNvPr>
          <p:cNvSpPr/>
          <p:nvPr/>
        </p:nvSpPr>
        <p:spPr>
          <a:xfrm>
            <a:off x="3707904" y="5684989"/>
            <a:ext cx="1872208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за щетите върху околната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среда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xmlns="" id="{85A017AE-B278-4799-8B97-46B6E09A93C9}"/>
              </a:ext>
            </a:extLst>
          </p:cNvPr>
          <p:cNvSpPr/>
          <p:nvPr/>
        </p:nvSpPr>
        <p:spPr>
          <a:xfrm>
            <a:off x="6214323" y="2130608"/>
            <a:ext cx="2250722" cy="26479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Гражданско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xmlns="" id="{F2805E9C-22CD-439F-824E-1E076F452088}"/>
              </a:ext>
            </a:extLst>
          </p:cNvPr>
          <p:cNvSpPr/>
          <p:nvPr/>
        </p:nvSpPr>
        <p:spPr>
          <a:xfrm>
            <a:off x="6214323" y="2476566"/>
            <a:ext cx="2242592" cy="34928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xmlns="" id="{B089CC24-7325-4483-87D0-26619767B928}"/>
              </a:ext>
            </a:extLst>
          </p:cNvPr>
          <p:cNvSpPr/>
          <p:nvPr/>
        </p:nvSpPr>
        <p:spPr>
          <a:xfrm>
            <a:off x="6214323" y="2892337"/>
            <a:ext cx="2250722" cy="356591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Съдебна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xmlns="" id="{63CDCD65-E637-40E6-9268-148717211994}"/>
              </a:ext>
            </a:extLst>
          </p:cNvPr>
          <p:cNvSpPr/>
          <p:nvPr/>
        </p:nvSpPr>
        <p:spPr>
          <a:xfrm>
            <a:off x="6228184" y="3512439"/>
            <a:ext cx="2242592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за водата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xmlns="" id="{11D3848A-8F27-4782-B4DD-FE57C7853A71}"/>
              </a:ext>
            </a:extLst>
          </p:cNvPr>
          <p:cNvSpPr/>
          <p:nvPr/>
        </p:nvSpPr>
        <p:spPr>
          <a:xfrm>
            <a:off x="6236314" y="3931837"/>
            <a:ext cx="2242592" cy="349280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Водни закони на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страните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xmlns="" id="{9C3EF7DB-5333-46EA-9E1D-9C4068D239A7}"/>
              </a:ext>
            </a:extLst>
          </p:cNvPr>
          <p:cNvSpPr/>
          <p:nvPr/>
        </p:nvSpPr>
        <p:spPr>
          <a:xfrm>
            <a:off x="6236314" y="4327850"/>
            <a:ext cx="2242592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Наредба за подземните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води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xmlns="" id="{42B75B9F-5A56-4A0D-8B0D-750E1F63B66A}"/>
              </a:ext>
            </a:extLst>
          </p:cNvPr>
          <p:cNvSpPr/>
          <p:nvPr/>
        </p:nvSpPr>
        <p:spPr>
          <a:xfrm>
            <a:off x="6244444" y="4756573"/>
            <a:ext cx="2242592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Регулация на повърхностните води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xmlns="" id="{1E571732-02A8-4BA6-81DD-F06F1C167D99}"/>
              </a:ext>
            </a:extLst>
          </p:cNvPr>
          <p:cNvSpPr/>
          <p:nvPr/>
        </p:nvSpPr>
        <p:spPr>
          <a:xfrm>
            <a:off x="6228184" y="5337814"/>
            <a:ext cx="2258852" cy="360040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Федерален закон за опазване на 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природата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xmlns="" id="{A9533412-BAB8-49D0-9909-2F5C66D7A42A}"/>
              </a:ext>
            </a:extLst>
          </p:cNvPr>
          <p:cNvSpPr/>
          <p:nvPr/>
        </p:nvSpPr>
        <p:spPr>
          <a:xfrm>
            <a:off x="6228184" y="5813270"/>
            <a:ext cx="2275112" cy="356591"/>
          </a:xfrm>
          <a:prstGeom prst="rect">
            <a:avLst/>
          </a:prstGeom>
          <a:gradFill flip="none" rotWithShape="1">
            <a:gsLst>
              <a:gs pos="0">
                <a:srgbClr val="A15C3D">
                  <a:tint val="66000"/>
                  <a:satMod val="160000"/>
                </a:srgbClr>
              </a:gs>
              <a:gs pos="50000">
                <a:srgbClr val="A15C3D">
                  <a:tint val="44500"/>
                  <a:satMod val="160000"/>
                </a:srgbClr>
              </a:gs>
              <a:gs pos="100000">
                <a:srgbClr val="A15C3D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Закони за </a:t>
            </a:r>
            <a:r>
              <a:rPr lang="bg-BG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експлоатация</a:t>
            </a:r>
            <a:endParaRPr lang="de-DE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xmlns="" id="{2C7EC0EE-DC78-4033-AC9E-C6FEE3BEC8EF}"/>
              </a:ext>
            </a:extLst>
          </p:cNvPr>
          <p:cNvCxnSpPr>
            <a:cxnSpLocks/>
          </p:cNvCxnSpPr>
          <p:nvPr/>
        </p:nvCxnSpPr>
        <p:spPr>
          <a:xfrm>
            <a:off x="4644008" y="1807653"/>
            <a:ext cx="0" cy="3197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xmlns="" id="{23C42959-A88B-4734-8F05-ED3967773E2B}"/>
              </a:ext>
            </a:extLst>
          </p:cNvPr>
          <p:cNvCxnSpPr>
            <a:cxnSpLocks/>
          </p:cNvCxnSpPr>
          <p:nvPr/>
        </p:nvCxnSpPr>
        <p:spPr>
          <a:xfrm>
            <a:off x="1979712" y="1967534"/>
            <a:ext cx="53689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xmlns="" id="{AB9346A8-DDCA-4C8E-AC56-854F88ABE1ED}"/>
              </a:ext>
            </a:extLst>
          </p:cNvPr>
          <p:cNvCxnSpPr/>
          <p:nvPr/>
        </p:nvCxnSpPr>
        <p:spPr>
          <a:xfrm>
            <a:off x="1979712" y="1967534"/>
            <a:ext cx="0" cy="1598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xmlns="" id="{C903035E-9BF8-43E5-A630-2D0C76638277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7339684" y="1967534"/>
            <a:ext cx="17926" cy="1630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Gerader Verbinder 58">
            <a:extLst>
              <a:ext uri="{FF2B5EF4-FFF2-40B4-BE49-F238E27FC236}">
                <a16:creationId xmlns:a16="http://schemas.microsoft.com/office/drawing/2014/main" xmlns="" id="{7196531F-72D0-460F-93A5-9627BD85D231}"/>
              </a:ext>
            </a:extLst>
          </p:cNvPr>
          <p:cNvCxnSpPr>
            <a:cxnSpLocks/>
          </p:cNvCxnSpPr>
          <p:nvPr/>
        </p:nvCxnSpPr>
        <p:spPr>
          <a:xfrm>
            <a:off x="1973716" y="2489447"/>
            <a:ext cx="0" cy="2354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Verbinder: gewinkelt 60">
            <a:extLst>
              <a:ext uri="{FF2B5EF4-FFF2-40B4-BE49-F238E27FC236}">
                <a16:creationId xmlns:a16="http://schemas.microsoft.com/office/drawing/2014/main" xmlns="" id="{9326E673-C26C-4C0C-B4E0-D9C75249D3F1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1973716" y="2607195"/>
            <a:ext cx="1086116" cy="888134"/>
          </a:xfrm>
          <a:prstGeom prst="bentConnector3">
            <a:avLst>
              <a:gd name="adj1" fmla="val 121047"/>
            </a:avLst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7" name="Verbinder: gewinkelt 76">
            <a:extLst>
              <a:ext uri="{FF2B5EF4-FFF2-40B4-BE49-F238E27FC236}">
                <a16:creationId xmlns:a16="http://schemas.microsoft.com/office/drawing/2014/main" xmlns="" id="{1EEDB637-9056-40BD-8E84-9D9552D31B93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2987824" y="4933144"/>
            <a:ext cx="448308" cy="102146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Gerader Verbinder 79">
            <a:extLst>
              <a:ext uri="{FF2B5EF4-FFF2-40B4-BE49-F238E27FC236}">
                <a16:creationId xmlns:a16="http://schemas.microsoft.com/office/drawing/2014/main" xmlns="" id="{5D7550CD-0200-4D91-B476-46B842DF7ED1}"/>
              </a:ext>
            </a:extLst>
          </p:cNvPr>
          <p:cNvCxnSpPr>
            <a:cxnSpLocks/>
          </p:cNvCxnSpPr>
          <p:nvPr/>
        </p:nvCxnSpPr>
        <p:spPr>
          <a:xfrm>
            <a:off x="3059832" y="5926626"/>
            <a:ext cx="4645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xmlns="" id="{6BA0C9D5-5C3D-4531-A2F9-0C96EF0E6955}"/>
              </a:ext>
            </a:extLst>
          </p:cNvPr>
          <p:cNvCxnSpPr>
            <a:stCxn id="20" idx="2"/>
            <a:endCxn id="21" idx="0"/>
          </p:cNvCxnSpPr>
          <p:nvPr/>
        </p:nvCxnSpPr>
        <p:spPr>
          <a:xfrm>
            <a:off x="7349480" y="3869030"/>
            <a:ext cx="8130" cy="6280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Verbinder: gewinkelt 92">
            <a:extLst>
              <a:ext uri="{FF2B5EF4-FFF2-40B4-BE49-F238E27FC236}">
                <a16:creationId xmlns:a16="http://schemas.microsoft.com/office/drawing/2014/main" xmlns="" id="{2B1EE325-65D1-4022-93C8-98EC0A8FCEE5}"/>
              </a:ext>
            </a:extLst>
          </p:cNvPr>
          <p:cNvCxnSpPr>
            <a:stCxn id="11" idx="2"/>
          </p:cNvCxnSpPr>
          <p:nvPr/>
        </p:nvCxnSpPr>
        <p:spPr>
          <a:xfrm rot="16200000" flipH="1">
            <a:off x="5243363" y="1910405"/>
            <a:ext cx="123189" cy="127039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Gerader Verbinder 94">
            <a:extLst>
              <a:ext uri="{FF2B5EF4-FFF2-40B4-BE49-F238E27FC236}">
                <a16:creationId xmlns:a16="http://schemas.microsoft.com/office/drawing/2014/main" xmlns="" id="{BC6D7E02-1AE9-4C5F-A45A-E13B250F4EEA}"/>
              </a:ext>
            </a:extLst>
          </p:cNvPr>
          <p:cNvCxnSpPr/>
          <p:nvPr/>
        </p:nvCxnSpPr>
        <p:spPr>
          <a:xfrm>
            <a:off x="5940152" y="2604363"/>
            <a:ext cx="0" cy="3437217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Gerader Verbinder 96">
            <a:extLst>
              <a:ext uri="{FF2B5EF4-FFF2-40B4-BE49-F238E27FC236}">
                <a16:creationId xmlns:a16="http://schemas.microsoft.com/office/drawing/2014/main" xmlns="" id="{3E51B513-3306-4B50-80E5-5DCEBD0A1D60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5605866" y="2903240"/>
            <a:ext cx="330700" cy="877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Gerader Verbinder 103">
            <a:extLst>
              <a:ext uri="{FF2B5EF4-FFF2-40B4-BE49-F238E27FC236}">
                <a16:creationId xmlns:a16="http://schemas.microsoft.com/office/drawing/2014/main" xmlns="" id="{307D9526-4996-4C34-8B87-C06A9AD8A4CE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5580112" y="3459012"/>
            <a:ext cx="3636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Gerader Verbinder 109">
            <a:extLst>
              <a:ext uri="{FF2B5EF4-FFF2-40B4-BE49-F238E27FC236}">
                <a16:creationId xmlns:a16="http://schemas.microsoft.com/office/drawing/2014/main" xmlns="" id="{3703C0FB-5E25-4A5A-B561-6985D6064663}"/>
              </a:ext>
            </a:extLst>
          </p:cNvPr>
          <p:cNvCxnSpPr>
            <a:cxnSpLocks/>
            <a:endCxn id="14" idx="3"/>
          </p:cNvCxnSpPr>
          <p:nvPr/>
        </p:nvCxnSpPr>
        <p:spPr>
          <a:xfrm flipH="1">
            <a:off x="5605866" y="4041477"/>
            <a:ext cx="33787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6" name="Gerader Verbinder 115">
            <a:extLst>
              <a:ext uri="{FF2B5EF4-FFF2-40B4-BE49-F238E27FC236}">
                <a16:creationId xmlns:a16="http://schemas.microsoft.com/office/drawing/2014/main" xmlns="" id="{3C4A80D1-078F-48FB-8BA0-143FF11623D6}"/>
              </a:ext>
            </a:extLst>
          </p:cNvPr>
          <p:cNvCxnSpPr>
            <a:cxnSpLocks/>
          </p:cNvCxnSpPr>
          <p:nvPr/>
        </p:nvCxnSpPr>
        <p:spPr>
          <a:xfrm flipH="1">
            <a:off x="3059832" y="4327850"/>
            <a:ext cx="287673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Gerader Verbinder 119">
            <a:extLst>
              <a:ext uri="{FF2B5EF4-FFF2-40B4-BE49-F238E27FC236}">
                <a16:creationId xmlns:a16="http://schemas.microsoft.com/office/drawing/2014/main" xmlns="" id="{3DCA8C80-B6D0-4316-AFA1-005A8C95A01C}"/>
              </a:ext>
            </a:extLst>
          </p:cNvPr>
          <p:cNvCxnSpPr>
            <a:cxnSpLocks/>
          </p:cNvCxnSpPr>
          <p:nvPr/>
        </p:nvCxnSpPr>
        <p:spPr>
          <a:xfrm flipH="1">
            <a:off x="5605866" y="4905164"/>
            <a:ext cx="3307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xmlns="" id="{6B8DEFE0-9332-47F1-ACA4-2FE927C00B98}"/>
              </a:ext>
            </a:extLst>
          </p:cNvPr>
          <p:cNvCxnSpPr>
            <a:cxnSpLocks/>
          </p:cNvCxnSpPr>
          <p:nvPr/>
        </p:nvCxnSpPr>
        <p:spPr>
          <a:xfrm flipH="1">
            <a:off x="5929878" y="6041580"/>
            <a:ext cx="28444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8" name="Gerader Verbinder 127">
            <a:extLst>
              <a:ext uri="{FF2B5EF4-FFF2-40B4-BE49-F238E27FC236}">
                <a16:creationId xmlns:a16="http://schemas.microsoft.com/office/drawing/2014/main" xmlns="" id="{3AF33E72-5825-4A3D-BDA4-8B7811EE36E1}"/>
              </a:ext>
            </a:extLst>
          </p:cNvPr>
          <p:cNvCxnSpPr>
            <a:stCxn id="16" idx="3"/>
          </p:cNvCxnSpPr>
          <p:nvPr/>
        </p:nvCxnSpPr>
        <p:spPr>
          <a:xfrm flipV="1">
            <a:off x="5580112" y="5863284"/>
            <a:ext cx="363627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Gerader Verbinder 129">
            <a:extLst>
              <a:ext uri="{FF2B5EF4-FFF2-40B4-BE49-F238E27FC236}">
                <a16:creationId xmlns:a16="http://schemas.microsoft.com/office/drawing/2014/main" xmlns="" id="{09FE63C4-DBB2-4490-9AE0-CD20561934E1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3059832" y="5432036"/>
            <a:ext cx="2883907" cy="57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Verbinder: gewinkelt 133">
            <a:extLst>
              <a:ext uri="{FF2B5EF4-FFF2-40B4-BE49-F238E27FC236}">
                <a16:creationId xmlns:a16="http://schemas.microsoft.com/office/drawing/2014/main" xmlns="" id="{19528300-7DC6-4399-AE71-62857CBE4F42}"/>
              </a:ext>
            </a:extLst>
          </p:cNvPr>
          <p:cNvCxnSpPr>
            <a:stCxn id="23" idx="1"/>
          </p:cNvCxnSpPr>
          <p:nvPr/>
        </p:nvCxnSpPr>
        <p:spPr>
          <a:xfrm rot="10800000">
            <a:off x="6072100" y="3805473"/>
            <a:ext cx="172344" cy="112939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Gerader Verbinder 135">
            <a:extLst>
              <a:ext uri="{FF2B5EF4-FFF2-40B4-BE49-F238E27FC236}">
                <a16:creationId xmlns:a16="http://schemas.microsoft.com/office/drawing/2014/main" xmlns="" id="{4DF33E18-A020-42BA-9C0F-1A0177C78C8A}"/>
              </a:ext>
            </a:extLst>
          </p:cNvPr>
          <p:cNvCxnSpPr>
            <a:cxnSpLocks/>
          </p:cNvCxnSpPr>
          <p:nvPr/>
        </p:nvCxnSpPr>
        <p:spPr>
          <a:xfrm>
            <a:off x="6072100" y="3801128"/>
            <a:ext cx="172344" cy="122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1" name="Gerader Verbinder 140">
            <a:extLst>
              <a:ext uri="{FF2B5EF4-FFF2-40B4-BE49-F238E27FC236}">
                <a16:creationId xmlns:a16="http://schemas.microsoft.com/office/drawing/2014/main" xmlns="" id="{E9F2324E-AF3A-45C1-B8C2-33AA38982BD1}"/>
              </a:ext>
            </a:extLst>
          </p:cNvPr>
          <p:cNvCxnSpPr>
            <a:stCxn id="20" idx="1"/>
          </p:cNvCxnSpPr>
          <p:nvPr/>
        </p:nvCxnSpPr>
        <p:spPr>
          <a:xfrm flipH="1" flipV="1">
            <a:off x="5936566" y="3690734"/>
            <a:ext cx="29161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5" name="Gerader Verbinder 144">
            <a:extLst>
              <a:ext uri="{FF2B5EF4-FFF2-40B4-BE49-F238E27FC236}">
                <a16:creationId xmlns:a16="http://schemas.microsoft.com/office/drawing/2014/main" xmlns="" id="{D8DD23ED-C901-4571-A307-610917A2C38A}"/>
              </a:ext>
            </a:extLst>
          </p:cNvPr>
          <p:cNvCxnSpPr>
            <a:cxnSpLocks/>
          </p:cNvCxnSpPr>
          <p:nvPr/>
        </p:nvCxnSpPr>
        <p:spPr>
          <a:xfrm>
            <a:off x="5936566" y="5543095"/>
            <a:ext cx="2888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8" name="Gerader Verbinder 147">
            <a:extLst>
              <a:ext uri="{FF2B5EF4-FFF2-40B4-BE49-F238E27FC236}">
                <a16:creationId xmlns:a16="http://schemas.microsoft.com/office/drawing/2014/main" xmlns="" id="{0387BB09-CC92-41EC-A206-FDAEF483A34E}"/>
              </a:ext>
            </a:extLst>
          </p:cNvPr>
          <p:cNvCxnSpPr>
            <a:stCxn id="22" idx="1"/>
          </p:cNvCxnSpPr>
          <p:nvPr/>
        </p:nvCxnSpPr>
        <p:spPr>
          <a:xfrm flipH="1" flipV="1">
            <a:off x="6080972" y="4506145"/>
            <a:ext cx="155342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0133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CEN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de-D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CENELEC</a:t>
            </a: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0" y="593725"/>
            <a:ext cx="8280400" cy="4254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000" b="0" kern="1200" dirty="0" smtClean="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/>
          <a:srcRect l="2521" t="15610" r="2954" b="10528"/>
          <a:stretch/>
        </p:blipFill>
        <p:spPr>
          <a:xfrm>
            <a:off x="283375" y="3717546"/>
            <a:ext cx="3856825" cy="226267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/>
          <a:srcRect l="2942" t="4600" r="1139"/>
          <a:stretch/>
        </p:blipFill>
        <p:spPr>
          <a:xfrm>
            <a:off x="4822042" y="3684969"/>
            <a:ext cx="4224436" cy="286104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652120" y="3110051"/>
            <a:ext cx="314861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европейските национални органи </a:t>
            </a:r>
            <a:r>
              <a:rPr lang="ru-RU" sz="13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</a:t>
            </a:r>
          </a:p>
          <a:p>
            <a:r>
              <a:rPr lang="ru-RU" sz="135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стандартизация</a:t>
            </a:r>
            <a:endParaRPr lang="en-GB" sz="13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9502" y="1410260"/>
            <a:ext cx="5706634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CEN</a:t>
            </a:r>
            <a:r>
              <a:rPr lang="en-US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-</a:t>
            </a:r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Европейска комисия за нормализация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Европейски комитет по стандартизация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Европейски комитет по </a:t>
            </a:r>
            <a:r>
              <a:rPr lang="ru-RU" sz="1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стандартизация</a:t>
            </a:r>
            <a:endParaRPr lang="de-DE" sz="1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4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CENELEC</a:t>
            </a:r>
            <a:r>
              <a:rPr lang="de-DE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- </a:t>
            </a:r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Европейска комисия за нормализация Електротехника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Европейски комитет по електротехническа стандартизация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Европейски комитет по електротехническа </a:t>
            </a:r>
            <a:r>
              <a:rPr lang="ru-RU" sz="14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стандартизация</a:t>
            </a:r>
            <a:endParaRPr lang="de-DE" sz="1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4"/>
          <a:srcRect b="34427"/>
          <a:stretch/>
        </p:blipFill>
        <p:spPr>
          <a:xfrm>
            <a:off x="4176059" y="4501305"/>
            <a:ext cx="577684" cy="540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0949" y="5115489"/>
            <a:ext cx="692794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6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Органи за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стандартизация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el 1"/>
          <p:cNvSpPr txBox="1">
            <a:spLocks/>
          </p:cNvSpPr>
          <p:nvPr/>
        </p:nvSpPr>
        <p:spPr>
          <a:xfrm>
            <a:off x="0" y="593725"/>
            <a:ext cx="8280400" cy="4254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000" b="0" kern="1200" dirty="0" smtClean="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0723" y="1599839"/>
            <a:ext cx="5535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ISO – </a:t>
            </a:r>
            <a:r>
              <a:rPr lang="bg-BG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Международна Организация по </a:t>
            </a:r>
            <a:r>
              <a:rPr lang="bg-BG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Стандартизация</a:t>
            </a:r>
            <a:endParaRPr lang="de-DE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/>
          <a:srcRect l="13354" t="19922" r="10437" b="19111"/>
          <a:stretch/>
        </p:blipFill>
        <p:spPr>
          <a:xfrm>
            <a:off x="1835855" y="5333129"/>
            <a:ext cx="1255640" cy="100451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3"/>
          <a:srcRect l="6841" t="5713" r="5177" b="7191"/>
          <a:stretch/>
        </p:blipFill>
        <p:spPr>
          <a:xfrm>
            <a:off x="1875403" y="1989064"/>
            <a:ext cx="1166530" cy="108012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951" y="3523059"/>
            <a:ext cx="1331435" cy="1080120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79424" y="3144668"/>
            <a:ext cx="4715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CEN - </a:t>
            </a:r>
            <a:r>
              <a:rPr lang="bg-BG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Европейски комитет по </a:t>
            </a:r>
            <a:r>
              <a:rPr lang="bg-BG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стандартизация</a:t>
            </a:r>
            <a:endParaRPr lang="en-U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53349" y="4643017"/>
            <a:ext cx="45047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DIN - </a:t>
            </a:r>
            <a:r>
              <a:rPr lang="ru-RU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Германски институт за стандартизация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       Deutsches Institut für </a:t>
            </a:r>
            <a:r>
              <a:rPr lang="ru-RU" sz="16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Normung</a:t>
            </a:r>
            <a:endParaRPr lang="de-DE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5009" y="1938393"/>
            <a:ext cx="4216245" cy="369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0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121574" y="205635"/>
            <a:ext cx="8900852" cy="97412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de-DE" sz="2800" b="0" kern="1200">
                <a:solidFill>
                  <a:srgbClr val="EB8A1B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r"/>
            <a:r>
              <a:rPr lang="de-DE" sz="2400" dirty="0"/>
              <a:t>CEN/TC 451 WG 2 </a:t>
            </a:r>
            <a:r>
              <a:rPr lang="de-DE" sz="2400" dirty="0" smtClean="0"/>
              <a:t>„</a:t>
            </a:r>
            <a:r>
              <a:rPr lang="bg-BG" sz="2400" dirty="0"/>
              <a:t>Сондажен </a:t>
            </a:r>
            <a:r>
              <a:rPr lang="bg-BG" sz="2400" dirty="0" smtClean="0"/>
              <a:t>топлообменник</a:t>
            </a:r>
            <a:r>
              <a:rPr lang="de-DE" sz="2400" dirty="0" smtClean="0"/>
              <a:t>“ </a:t>
            </a:r>
            <a:endParaRPr lang="de-DE" sz="2400" dirty="0"/>
          </a:p>
          <a:p>
            <a:pPr algn="r"/>
            <a:r>
              <a:rPr lang="de-DE" sz="2400" dirty="0"/>
              <a:t>(Dez. 2018)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0" y="1772816"/>
            <a:ext cx="4590000" cy="347603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310" y="1772816"/>
            <a:ext cx="4536000" cy="369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1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EB7353D-9078-4D09-9730-01D2EE33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застраховка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A79468F-7D15-4101-9460-DA783DB11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Минна отговорност за щети от геотермални кладенци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Според юридическите оценки на минното дело се основава общата гражданска отговорност за неразрешени действия чрез пробиване на сондажи до 100 m дълбочина.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Съответно, минните компании носят отговорност за щети на имущество и персонал "в резултат на упражняване" на минна дейност (сондаж).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Съществува „планинска презумпция“, която се прилага за зоната на влияние на подземните проучвания или добив, но не и за увеличаването на водата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254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8D874D9-0EA0-443A-AC8A-415C3F0DB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застраховка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28E9C43-4AB0-41B9-AC07-F690EDBF6A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340768"/>
            <a:ext cx="8579296" cy="518457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претенции за дефекти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Поради дългото време на работа на геотермалните инсталации, сключването на допълнителна застраховка също се препоръчва извън времето на прекратяване на работата на инженера; например за следващите 30 години.</a:t>
            </a:r>
          </a:p>
          <a:p>
            <a:pPr marL="0" indent="0">
              <a:lnSpc>
                <a:spcPct val="16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услугите се предоставят от служител на заплащане, се намесва и застрахователното покритие на инженерната компания.</a:t>
            </a:r>
          </a:p>
          <a:p>
            <a:pPr marL="0" indent="0">
              <a:lnSpc>
                <a:spcPct val="16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Ако планирането на геотермалната централа се извършва от изпълнителя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пропуските и грешките в планирането не са застраховани от отговорност.</a:t>
            </a:r>
          </a:p>
          <a:p>
            <a:pPr marL="0" indent="0">
              <a:lnSpc>
                <a:spcPct val="16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Препоръчително е да се включи независим, консултантски инженер като специалист, който е покрит от застраховка за отговорност поради професионалните изисквания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904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xmlns="" id="{3E1D8CE8-DA45-4693-AB9C-0A6316203535}"/>
              </a:ext>
            </a:extLst>
          </p:cNvPr>
          <p:cNvSpPr/>
          <p:nvPr/>
        </p:nvSpPr>
        <p:spPr>
          <a:xfrm>
            <a:off x="507704" y="2276872"/>
            <a:ext cx="7915708" cy="1584176"/>
          </a:xfrm>
          <a:prstGeom prst="roundRect">
            <a:avLst/>
          </a:prstGeom>
          <a:solidFill>
            <a:srgbClr val="22761C">
              <a:alpha val="54000"/>
            </a:srgbClr>
          </a:solidFill>
          <a:ln>
            <a:solidFill>
              <a:srgbClr val="2276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4AF33CE1-0E4A-4971-A8B1-AE5B85539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застраховка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73B85EE-2B07-412C-8672-14EEDE6EF9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412776"/>
            <a:ext cx="8075240" cy="489654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претенции за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дефекти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endParaRPr lang="bg-BG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subsidy for heat pumps with the simultaneous construction of a geothermal well </a:t>
            </a: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изисква кладенецът да е монтиран в съответствие с изискванията за качество на Техническите регламенти на DVGW W 120-2 и да е сключена безвъзмездна застраховка срещу непредвидени щети.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lnSpc>
                <a:spcPct val="150000"/>
              </a:lnSpc>
              <a:buNone/>
            </a:pPr>
            <a:endParaRPr lang="de-DE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lnSpc>
                <a:spcPct val="150000"/>
              </a:lnSpc>
              <a:buNone/>
            </a:pP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По време на сондажа </a:t>
            </a: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трябва да бъдат изпълнени следните условия</a:t>
            </a: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ru-RU" sz="16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Изпълнителят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сондажа е сертифициран в съответствие с изискванията за качество на техническото правило DVGW W 120-2.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2. Има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застрахователно покритие без вина за евентуални щети на имущество, причинени от сондажи, които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не важат за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трети страни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00050" lvl="1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3046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A8A8F4A-1612-4F84-9982-C1FAABE15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застраховка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0B0F0CC-C417-4104-88C9-AB494BD7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Застраховка без вина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се докаже на БАФА, че по време на сондажа няма да има застраховка за неизправност при евентуални щети, дължащи се на сондажни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дейности.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Той служи за защита на заявителя в качеството му на собственик на имота, върху който се извършва сондажното сондиране - в случай на искане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засегнати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собственици на други парцели.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този начин се покрива и собственикът на друг имот, ако тук възникнат повреди в резултат на отвора на геотермалната сонда.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Предоставянето на достатъчно информация от инженера е много важно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1000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44E712D-2F3E-4BFD-AC45-34B9BD446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678" y="-15697"/>
            <a:ext cx="6707088" cy="1124744"/>
          </a:xfrm>
        </p:spPr>
        <p:txBody>
          <a:bodyPr/>
          <a:lstStyle/>
          <a:p>
            <a:r>
              <a:rPr lang="de-DE" dirty="0"/>
              <a:t>  </a:t>
            </a:r>
            <a:r>
              <a:rPr lang="bg-BG" dirty="0"/>
              <a:t>Отговорност и </a:t>
            </a:r>
            <a:r>
              <a:rPr lang="bg-BG" dirty="0" smtClean="0"/>
              <a:t>застраховка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4AD327A-F671-4F76-AF62-C5CB2ECD8B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Застраховка без вина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u="sng" dirty="0">
                <a:latin typeface="Arial" panose="020B0604020202020204" pitchFamily="34" charset="0"/>
                <a:cs typeface="Arial" panose="020B0604020202020204" pitchFamily="34" charset="0"/>
              </a:rPr>
              <a:t>Доказателство: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Застрахователният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сертификат, който трябва да бъде представен на БАФА, трябва ясно да посочва, че застраховката е съществувала по време на проекта за сондаж.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Застраховката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покрива планирания проект за сондаж и всички претенции за обезщетение поради повреди, свързани с пробиване в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квартала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Собственикът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имота, върху който се извършва сондажът, е застрахован чрез тях (като притежател на полица или като застрахован по застраховка, сключена от сондажното дружество),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Застраховката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 независима от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вината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покритието е най-малко 1 000 000 евро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72608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5E7F8EB-0DBA-4ED4-B5F6-05402730C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застраховка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CA78F45-FFED-4ED7-8DA0-C5DD0AF09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0768"/>
            <a:ext cx="8760078" cy="518457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Законът за щетите върху околната среда (USchadG)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Законът за вреди върху околната среда (USchadG) - „Законът за предотвратяване и отстраняване на екологични щети“ - служи за транспониране на Директивата на ЕС за екологична отговорност 2004/35 / ЕО в германското законодателство.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Според решението на Европейския парламент транспонирането на Директивата за екологична отговорност на ЕО в националното законодателство на държавите-членки на ЕС трябваше да се извърши до 30 април 2007 г. Законът за вреди от околната среда обаче влезе в сила до 14 ноември 2007 г. и предвижда обратно действие за вреди, причинени между 30 април и 14 ноември.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Новият риск от отговорност на този закон е, че за първи път трябва да се компенсират щетите в самата околна среда, а не само щетите на отделни активи в резултат на вреди върху околната среда (например замърсители, които замърсяват съседен имот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63976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6F2CB10-D23C-4847-9B35-94915101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>
                <a:latin typeface="Arial" panose="020B0604020202020204" pitchFamily="34" charset="0"/>
                <a:cs typeface="Arial" panose="020B0604020202020204" pitchFamily="34" charset="0"/>
              </a:rPr>
              <a:t>Отговорност и </a:t>
            </a:r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застраховка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C972C69-5F8C-43B5-ABEB-F3DF2EBD2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Законът за щетите върху околната среда (USchadG)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Законът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екологичните щети за първи път поставя еднакви изисквания за отстраняване на щетите, причинени от аварии - в частност на екологичните щети.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Прилагането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Директивата за екологична отговорност на ЕО в националното законодателство е предизвикателство, тъй като включва нова концепция за обществена отговорност за вреди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за: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- биоразнообразието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- водите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- земята</a:t>
            </a:r>
          </a:p>
        </p:txBody>
      </p:sp>
    </p:spTree>
    <p:extLst>
      <p:ext uri="{BB962C8B-B14F-4D97-AF65-F5344CB8AC3E}">
        <p14:creationId xmlns:p14="http://schemas.microsoft.com/office/powerpoint/2010/main" val="30716140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D798F96-FC5A-4A79-BFD7-5BDA3C2D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Потенциал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CA58564-2A6B-4E94-8A38-65A04E5E6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Пазар на отопление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момента пазарът за предоставяне на топлинна енергия все още е доминиран от изкопаеми горива.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Въглищата, нефтът и газът представляват заедно 88% от пазара на отопление.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Геотермалната енергия в близост до повърхността понастоящем представлява приблизително 5% от пазара за отопление с възобновяема енергия.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същото време близостните и дълбоките геотермални, комбинирани заедно, имат най-голям потенциал на вътрешния пазар на топлинна енергия за възобновяема енергия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332553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111E2CF-1418-4C73-A73B-68EE42D7F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Потенциал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52B9AB9-49D4-4A41-BE70-D3BD44CB51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Пазар на отопление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Използването на електроенергия от възобновяеми източници в геотермални енергийни централи с термопомпи представлява особено ефективна комбинация от пазар на електричество и отопление и е много по-енергийно ефективна от, например, „елиминирането на електричеството“ в нагреватели за нощно съхранение или потапящи нагреватели.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перспектива федералното правителство очаква намаляване на търсенето на топлина до 2020 г. в сравнение с 2012 г. В същото време делът на възобновяемите енергийни източници в предоставянето на топлинна енергия трябва да бъде увеличен до 14%.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постигането на тези цели е необходимо значително увеличение на степента на рехабилитация, от текущата средна стойност от 1-2% годишно до поне 5% годишно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5258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5A8F6C7-5B5E-439A-9E2D-58CD7FD49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Потенциал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38826BF-04D2-4AFD-99C4-A046428DA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bg-BG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азвитие на пазара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Участниците на пазара се влияят от технически, икономически, екологични, правни и психологически параметри. Прогнозите за развитието на пазара са много трудни поради големия брой отделни фактори.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Отчасти наблюденията са много противоречиви. Редовното одобрение на възобновяемите енергийни източници е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постоянно.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проучване (Агенция за възобновяеми енергийни източници) 93% от всички анкетирани считат, че разширяването на възобновяемите енергии е важно. Въпреки това почти 90% от нагревателите, продавани всяка година, са петролни и газови нагреватели.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Решението в полза на геотермална централа зависи от развитието на цените на конвенционалните енергийни източници (увеличено разрастване на геотермалните централи с периоди на високи цени на нефт или газ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775319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34A9275-DBD5-4FA9-A368-0380FC858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5D04A6D-CE5A-4FF7-8F60-228118E7D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Закон за възобновяемите енергийни източници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Преобразуването на топлина служи за защита на климата, запазване на изкопаемите ресурси и намаляване на зависимостта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вноса на енергия.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се насърчава устойчивото развитие на енергийните доставки и по-нататъшното развитие на технологиите за производство на топлина и студ от възобновяеми енергийни източници.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Целта на федералното правителство е до 2020 г. да увеличи дела на възобновяемите енергийни източници в консумацията на енергия за отопление и охлаждане до 14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5587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3B3CDD6-2F4F-49FA-AB38-082D8238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2368327-C262-4222-9BA6-BDDD14A82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686800" cy="518457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Закон за възобновяемите енергийни източници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EEWärmeG съчетава регулаторни мерки и финансови стимули.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Ядрото на регулаторната политика е задължението за използване на възобновяеми енергийни източници при изграждането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жилищни и обществени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сгради. По правило трябва да се спазва минимален дял, който е 50% за геотермалните системи (в текста на закона при термопомпите).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Топлинните помпи, използвани за ONG системи, подлежат на изискване за минимална ефективност. Годишната заетост трябва да бъде най-малко 3.8.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Използваните в системата топлинни помпи трябва да бъдат сертифицирани с печати на продукта "Euroblume", "Blue Angel" или "EHPA етикет за качество" или да отговарят на техните изисквания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7541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82920DA-6F8A-4471-94AF-A80F8FB9A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xmlns="" id="{372C129E-1F20-4954-9B4B-CB18FF490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6346" t="38436" r="62579" b="41020"/>
          <a:stretch/>
        </p:blipFill>
        <p:spPr>
          <a:xfrm>
            <a:off x="1763688" y="3254290"/>
            <a:ext cx="1800200" cy="188592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D3BC0076-C0D6-44A5-B3C4-350107F2635F}"/>
              </a:ext>
            </a:extLst>
          </p:cNvPr>
          <p:cNvSpPr txBox="1"/>
          <p:nvPr/>
        </p:nvSpPr>
        <p:spPr>
          <a:xfrm>
            <a:off x="1986855" y="212240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g-BG" sz="1600" dirty="0">
                <a:latin typeface="Arial" panose="020B0604020202020204" pitchFamily="34" charset="0"/>
                <a:cs typeface="Arial" panose="020B0604020202020204" pitchFamily="34" charset="0"/>
              </a:rPr>
              <a:t>Сертификати-лого на 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DVGW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0F0A73E6-B8F2-457F-A905-8A5A34F00843}"/>
              </a:ext>
            </a:extLst>
          </p:cNvPr>
          <p:cNvSpPr txBox="1"/>
          <p:nvPr/>
        </p:nvSpPr>
        <p:spPr>
          <a:xfrm>
            <a:off x="5084783" y="2122403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Сертификати-лого на сертификата Bau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e.V.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C35BBAD3-4E42-47D6-BFC4-FEC5802C594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462"/>
          <a:stretch/>
        </p:blipFill>
        <p:spPr>
          <a:xfrm>
            <a:off x="5084783" y="3284984"/>
            <a:ext cx="3015609" cy="188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166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C17B551-24CE-485C-A7DE-B384A99B4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412FD44-A6DD-47C9-84C4-945D43368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68760"/>
            <a:ext cx="8686800" cy="5184576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 за стимулиране на пазара (MAP)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Тя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осигурява финансиране за популяризиране на възобновяеми технологии за отопление в домове и предприятия. За целта се планира максимум 500 милиона евро годишно.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по-малки геотермални инсталации (до 100kW термопомпена мощност) инвестиционните субсидии се изплащат директно чрез Федералната служба по икономика и контрол на износа (BAFA).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Геотермалните отопления над 100kW се субсидират от заеми с ниска лихва и субсидии за погасяване от кредитния институт за реконструкция (KfW - Kreditinstitut für Wiederaufbau).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Строителите и собствениците на жилища могат да очакват богата субсидия от държавата при инсталиране на геотермална отоплителна система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1120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E5A4F32-436A-4989-8808-5204565B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4E53C57B-B8C4-4B41-BB77-B36CD9736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 за стимулиране на пазара (MAP)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Предпоставка: Минимална ефективност на инсталираната термопомпа. Годишният коефициент на заетост на жилищните сгради трябва да бъде най-малко 3,8, а за нежилищните сгради 4,0, за новите сгради - най-малко 4,5.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Като основно финансиране, 100 евро на киловат (термопомпа) се изплащат в съществуващи сгради. Освен това се прилага минимална субсидия от 4000 евро, а в системи с геотермални сонди, дори 4500 евро.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Безвъзмездна помощ за иновации може да се кандидатства за особено ефективни предприятия (годишен коефициент на заетост най-малко 4,5). Основната сума се увеличава с 50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%.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53120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8E19270-2D5E-4B74-BFAD-C6B64C6AA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0439840-99FF-4D18-983F-58505EF71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Програма за индикатор за 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показване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(MAP)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новата сграда не е възможно основно финансиране. Ако обаче може да се демонстрира годишно натоварване от поне 4,5, инвестициите ще бъдат финансирани чрез иновационна подкрепа.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този случай потребителят получава 100 евро на киловат, както при основната поддръжка в инвентара, и най-малко 4000 € или 4500 €.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Изпълнението на изискването за допустимост трябва да се докаже с потвърждение на поръчаната специализирана фирма. Следователно приложенията обикновено се правят от отоплителния инженер от името на строителя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121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E297236-75A1-4EE1-BEA2-38ACDDBD1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A4D0D35-793F-4DC1-83F8-DF36C72AE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886" y="1412776"/>
            <a:ext cx="8795320" cy="52565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Кредитен институт за възстановяване (KfW)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Заявлението се прави чрез основната банка.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Кандидатите, отговарящи на изискванията, са физически лица, както и компании и общини.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Субсидиите за погасяване са 80 евро на киловат и най-малко 10 000 евро и не повече от 50 000 евро за инсталация.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наземни сонди до 400 м дълбочина се заплащат 4 евро на метър, от дълбочина 400 м се заплащат 6 евро.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Изискване за финансиране: минимално годишно натоварване от 3,8, инсталиране на съоръжение за автоматично дистанционно отчитане и инсталиране на ефективна циркулационна помпа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3371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F79762B-C02F-4BCE-85F6-71840014D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7EE53E3-B1B6-4F2B-8F40-0891766F0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579296" cy="489654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Наредба за пестене на енергия (EnEV)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Един от фокусите на енергийния преход е енергийната ефективност. Съществена тук е Наредбата за пестене на енергия във връзка със Закона за енергоспестяване.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EnEV определя изискванията за енергийна ефективност на сградите в производството на топлина и е от особено значение при изграждането на нови сгради.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Инструктират се максималните стойности за потреблението на отопление, годишното потребление на първична енергия и топлинната загуба при пренос.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Изискванията се затягат през равни интервали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05926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31C4641-9CAE-4DDC-AF34-D985A43F1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D0BDCB1-7A60-4003-A7EC-3A58272F6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Наредба за пестене на енергия (EnEV)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Последното изменение бе решено през 2013 г. Първата адаптация влезе в сила през май 2014 г. и предвиди, че до 2015 г. собствениците на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жилища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трябва да сменят нагреватели, по-стари от 30 години, за модерни отоплителни инсталации.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EnEV на първо място поставя изисквания към сградната обвивка и по този начин върху строителните материали за стени, врати, прозорци и др. Решаващо за изпълнението обаче е първичното потребление на енергия.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Тъй като пределните стойности се затягат, изискванията за енергийна ефективност на сградите също ще се съсредоточат върху технологиите за възобновяемо отопление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1357491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1BDBF4F-A164-40C5-AD71-76116A93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2129487-A83B-433B-A6FB-388E5540E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496855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Национален план за действие за енергийна ефективност (NEEP)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Решено от федералното правителство през декември 2014 г. за по-нататъшно развитие на политиката за енергийна ефективност.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Цел: намаляване на потреблението на първична енергия с 20% до 2020 г. (в сравнение с 2008 г.) и наполовина с 250.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Стратегия: Всички действия на NEEP следват общ принцип - „Информирайте, популяризирайте, предизвиквайте“.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Ще бъдат разгледани въпроси като по-нататъшното развитие на програмата за стимулиране на пазара, стратегията за енергийна ефективност на сградите, въвеждането на нови етикети за ефективност на отоплителните уреди или програмата за стимулиране на енергийната ефективност.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03749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3ED6EFE-CDA4-4198-BDDD-C4F84636D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D3E3C49-8116-4B70-A971-6EDDE5194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579296" cy="525658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Стимулираща програма за енергийна ефективност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допълнение към премията за MAP, новата стимулираща програма предвижда еднократна сума от € 600 за оптимизиране на отоплителната система. Програмата за стимулиране е ограничена до края на 2018 г.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"Допълнителен бонус" се предоставя както за инвестиционната субсидия за геотермално отопление с термопомпа до 100 кВт, така и за субсидията за погасяване в програмата KfW за инсталации с над 1100 кВт и връзката към поддържана от MAP топлинна мрежа.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Предпоставка: одобрение на базово заявление за безвъзмездна помощ, извеждане от експлоатация на ефективно отопление на нефт и газ и оптимизиране на цялата отоплителна система.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 случай на поддръжка: Инсталации до 100 кВт най-малко 5400 евро, системи със заземяващи сонди поне 6000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евро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690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210F2AE-CC73-4E3F-9374-DFCAF6BEE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Финансиране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597A004-91E6-4E03-9730-CA13F2C3C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600" b="1" dirty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Енергийни концепции - Планиране на общинското развитие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Енергийните концепции се стремят да постигнат най-добрия възможен микс от намаляване на потреблението на енергия и рационалното снабдяване с енергия и да подобрят местния климат.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На базата на пространствени запаси, местни енергийни потенциали и прогнози за потреблението на енергия ще бъдат разработени различни варианти на концепции за общините, оценени и най-накрая ще бъдат определени стратегии за прилагане.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Като неформално средство за планиране, успешното прилагане на енергийните концепции изисква приемането на гражданите, местните компании и енергийните компании. Това предполага ранното участие на всички заинтересовани страни.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Общината може да определи стимули за прилагането на енергийните концепции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7690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913A972-91FB-43C7-B1E9-1E5CDE007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xmlns="" id="{5D46F5A9-B4E8-4E8C-A032-B59C121F9B9D}"/>
              </a:ext>
            </a:extLst>
          </p:cNvPr>
          <p:cNvSpPr/>
          <p:nvPr/>
        </p:nvSpPr>
        <p:spPr>
          <a:xfrm>
            <a:off x="755576" y="1481423"/>
            <a:ext cx="7931224" cy="5043921"/>
          </a:xfrm>
          <a:prstGeom prst="roundRect">
            <a:avLst/>
          </a:prstGeom>
          <a:solidFill>
            <a:srgbClr val="22761C">
              <a:alpha val="53000"/>
            </a:srgbClr>
          </a:solidFill>
          <a:ln>
            <a:solidFill>
              <a:srgbClr val="2276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1EE98FAD-4D54-4779-A542-A505A2BB7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484782"/>
            <a:ext cx="8229600" cy="511257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de-DE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bg-BG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писък 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проверка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кой специалист партньор бих искал да работя при изграждането на геотермално отопление?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Какво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 моето годишно търсене на отопление и топла вода?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Коя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за топлообменник е подходяща за мен?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Към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каква употреба се стремя - отопление, охлаждане, отопление с вода?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Кои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мерки за обновяване трябва да извърша към къщата в допълнение?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Имам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 всички разрешителни?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Мога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 да получа финансиране?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Топлинната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помпа отговаря ли на моите изисквания?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Моят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доставчик на електричество предлага ли тарифа за термопомпа?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Сертифицирана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 е изпълняващата сондажна компания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40428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D32E153-E2DF-4B10-BAD3-1F8817C72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Заключение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19D116B-D7BD-42DE-B688-62D8A53A6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i="1" dirty="0">
                <a:latin typeface="Arial" panose="020B0604020202020204" pitchFamily="34" charset="0"/>
                <a:cs typeface="Arial" panose="020B0604020202020204" pitchFamily="34" charset="0"/>
              </a:rPr>
              <a:t>Вече завършихте модула "Състояние на техниката и разпоредбите" и знаете: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Състоянието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бъдещите тенденции в геотермалната енергия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Рискове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потенциал и предимства на продуктите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Наредбите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и законите за геотермалните системи и процедурата по отношение на заявлението за разрешения за инсталиране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Различните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варианти за отговорност и застраховки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- Възможностите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за финансиране на геотермални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проекти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6973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>
                <a:latin typeface="Arial" panose="020B0604020202020204" pitchFamily="34" charset="0"/>
                <a:cs typeface="Arial" panose="020B0604020202020204" pitchFamily="34" charset="0"/>
              </a:rPr>
              <a:t>Край на модула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Състояние на техниката и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разпоредби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</TotalTime>
  <Words>6933</Words>
  <Application>Microsoft Office PowerPoint</Application>
  <PresentationFormat>On-screen Show (4:3)</PresentationFormat>
  <Paragraphs>797</Paragraphs>
  <Slides>72</Slides>
  <Notes>46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2_Office Theme</vt:lpstr>
      <vt:lpstr>Състояние на техниката и разпоредби</vt:lpstr>
      <vt:lpstr>Цели на модула</vt:lpstr>
      <vt:lpstr>Съдържание </vt:lpstr>
      <vt:lpstr>Съдържание  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Състояние на техниката</vt:lpstr>
      <vt:lpstr>Наредби и закони</vt:lpstr>
      <vt:lpstr>Наредби и закони</vt:lpstr>
      <vt:lpstr>Наредби и закони </vt:lpstr>
      <vt:lpstr>Наредби и закони</vt:lpstr>
      <vt:lpstr>Наредби и закони</vt:lpstr>
      <vt:lpstr>Наредби и закони</vt:lpstr>
      <vt:lpstr>Наредби и закони</vt:lpstr>
      <vt:lpstr>Наредби и закони</vt:lpstr>
      <vt:lpstr>Наредби и закони</vt:lpstr>
      <vt:lpstr>Наредби и закони</vt:lpstr>
      <vt:lpstr>Наредби и закони</vt:lpstr>
      <vt:lpstr>Наредби и закони</vt:lpstr>
      <vt:lpstr>Наредби и закони</vt:lpstr>
      <vt:lpstr>Наредби и закони</vt:lpstr>
      <vt:lpstr>DVGW W 120-2 Regelwerk ((Правила и стандарти)</vt:lpstr>
      <vt:lpstr>DVGW W 120-2 Квалификационни изисквания в областта на сондажното инженерство и плитката геотермална енергия (BHE)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DVGW W 120-2 Квалификационни изисквания в областта на сондажното инженерство и плитката геотермална енергия (BHE) </vt:lpstr>
      <vt:lpstr>PowerPoint Presentation</vt:lpstr>
      <vt:lpstr>Наредби и закони</vt:lpstr>
      <vt:lpstr>Наредби и закони</vt:lpstr>
      <vt:lpstr>CEN и CENELEC</vt:lpstr>
      <vt:lpstr>Органи за стандартизация</vt:lpstr>
      <vt:lpstr>PowerPoint Presentation</vt:lpstr>
      <vt:lpstr>Отговорност и застраховка</vt:lpstr>
      <vt:lpstr>Отговорност и застраховка</vt:lpstr>
      <vt:lpstr>Отговорност и застраховка</vt:lpstr>
      <vt:lpstr>Отговорност и застраховка</vt:lpstr>
      <vt:lpstr>  Отговорност и застраховка</vt:lpstr>
      <vt:lpstr>Отговорност и застраховка</vt:lpstr>
      <vt:lpstr>Отговорност и застраховка</vt:lpstr>
      <vt:lpstr>Потенциал </vt:lpstr>
      <vt:lpstr>Потенциал</vt:lpstr>
      <vt:lpstr>Потенциал</vt:lpstr>
      <vt:lpstr>Финансиране</vt:lpstr>
      <vt:lpstr>Финансиране</vt:lpstr>
      <vt:lpstr>Финансиране</vt:lpstr>
      <vt:lpstr>Финансиране</vt:lpstr>
      <vt:lpstr>Финансиране</vt:lpstr>
      <vt:lpstr>Финансиране</vt:lpstr>
      <vt:lpstr>Финансиране</vt:lpstr>
      <vt:lpstr>Финансиране</vt:lpstr>
      <vt:lpstr>Финансиране</vt:lpstr>
      <vt:lpstr>Финансиране</vt:lpstr>
      <vt:lpstr>Финансиране</vt:lpstr>
      <vt:lpstr>Финансиране</vt:lpstr>
      <vt:lpstr>Заключение</vt:lpstr>
      <vt:lpstr>Заключение</vt:lpstr>
      <vt:lpstr>Край на модула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PC Home</cp:lastModifiedBy>
  <cp:revision>511</cp:revision>
  <dcterms:created xsi:type="dcterms:W3CDTF">2017-12-11T10:59:29Z</dcterms:created>
  <dcterms:modified xsi:type="dcterms:W3CDTF">2020-03-20T13:45:41Z</dcterms:modified>
</cp:coreProperties>
</file>