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7" r:id="rId3"/>
    <p:sldId id="261" r:id="rId4"/>
    <p:sldId id="269" r:id="rId5"/>
    <p:sldId id="270" r:id="rId6"/>
    <p:sldId id="272" r:id="rId7"/>
    <p:sldId id="274" r:id="rId8"/>
    <p:sldId id="273" r:id="rId9"/>
    <p:sldId id="275" r:id="rId10"/>
    <p:sldId id="271" r:id="rId11"/>
    <p:sldId id="268" r:id="rId12"/>
    <p:sldId id="262" r:id="rId13"/>
    <p:sldId id="263" r:id="rId14"/>
    <p:sldId id="264" r:id="rId15"/>
    <p:sldId id="265" r:id="rId16"/>
    <p:sldId id="267" r:id="rId17"/>
    <p:sldId id="266" r:id="rId18"/>
    <p:sldId id="277" r:id="rId19"/>
    <p:sldId id="278" r:id="rId20"/>
    <p:sldId id="279" r:id="rId21"/>
    <p:sldId id="259" r:id="rId22"/>
    <p:sldId id="260" r:id="rId2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29" autoAdjust="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Holger\Desktop\Content%20Production\Archiv\Units\Content%20Production\Mappe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Normal tariff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Tabelle1!$A$3:$A$10</c:f>
              <c:numCache>
                <c:formatCode>General</c:formatCode>
                <c:ptCount val="8"/>
                <c:pt idx="0">
                  <c:v>1000</c:v>
                </c:pt>
                <c:pt idx="1">
                  <c:v>2000</c:v>
                </c:pt>
                <c:pt idx="2">
                  <c:v>3000</c:v>
                </c:pt>
                <c:pt idx="3">
                  <c:v>4000</c:v>
                </c:pt>
                <c:pt idx="4">
                  <c:v>5000</c:v>
                </c:pt>
                <c:pt idx="5">
                  <c:v>6000</c:v>
                </c:pt>
                <c:pt idx="6">
                  <c:v>7000</c:v>
                </c:pt>
                <c:pt idx="7">
                  <c:v>8000</c:v>
                </c:pt>
              </c:numCache>
            </c:numRef>
          </c:cat>
          <c:val>
            <c:numRef>
              <c:f>Tabelle1!$B$3:$B$10</c:f>
              <c:numCache>
                <c:formatCode>General</c:formatCode>
                <c:ptCount val="8"/>
                <c:pt idx="0">
                  <c:v>350</c:v>
                </c:pt>
                <c:pt idx="1">
                  <c:v>550</c:v>
                </c:pt>
                <c:pt idx="2">
                  <c:v>750</c:v>
                </c:pt>
                <c:pt idx="3">
                  <c:v>950</c:v>
                </c:pt>
                <c:pt idx="4">
                  <c:v>1150</c:v>
                </c:pt>
                <c:pt idx="5">
                  <c:v>1350</c:v>
                </c:pt>
                <c:pt idx="6">
                  <c:v>1550</c:v>
                </c:pt>
                <c:pt idx="7">
                  <c:v>1750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6E8-4E23-B0C8-3A1DB8F34294}"/>
            </c:ext>
          </c:extLst>
        </c:ser>
        <c:ser>
          <c:idx val="1"/>
          <c:order val="1"/>
          <c:tx>
            <c:v>Special tariff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Tabelle1!$A$3:$A$10</c:f>
              <c:numCache>
                <c:formatCode>General</c:formatCode>
                <c:ptCount val="8"/>
                <c:pt idx="0">
                  <c:v>1000</c:v>
                </c:pt>
                <c:pt idx="1">
                  <c:v>2000</c:v>
                </c:pt>
                <c:pt idx="2">
                  <c:v>3000</c:v>
                </c:pt>
                <c:pt idx="3">
                  <c:v>4000</c:v>
                </c:pt>
                <c:pt idx="4">
                  <c:v>5000</c:v>
                </c:pt>
                <c:pt idx="5">
                  <c:v>6000</c:v>
                </c:pt>
                <c:pt idx="6">
                  <c:v>7000</c:v>
                </c:pt>
                <c:pt idx="7">
                  <c:v>8000</c:v>
                </c:pt>
              </c:numCache>
            </c:numRef>
          </c:cat>
          <c:val>
            <c:numRef>
              <c:f>Tabelle1!$C$3:$C$10</c:f>
              <c:numCache>
                <c:formatCode>General</c:formatCode>
                <c:ptCount val="8"/>
                <c:pt idx="0">
                  <c:v>250</c:v>
                </c:pt>
                <c:pt idx="1">
                  <c:v>500</c:v>
                </c:pt>
                <c:pt idx="2">
                  <c:v>750</c:v>
                </c:pt>
                <c:pt idx="3">
                  <c:v>1000</c:v>
                </c:pt>
                <c:pt idx="4">
                  <c:v>1250</c:v>
                </c:pt>
                <c:pt idx="5">
                  <c:v>1500</c:v>
                </c:pt>
                <c:pt idx="6">
                  <c:v>1750</c:v>
                </c:pt>
                <c:pt idx="7">
                  <c:v>2000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6E8-4E23-B0C8-3A1DB8F342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972352"/>
        <c:axId val="76141056"/>
      </c:lineChart>
      <c:catAx>
        <c:axId val="39972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kWh/a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141056"/>
        <c:crosses val="autoZero"/>
        <c:auto val="1"/>
        <c:lblAlgn val="ctr"/>
        <c:lblOffset val="100"/>
        <c:noMultiLvlLbl val="0"/>
      </c:catAx>
      <c:valAx>
        <c:axId val="7614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€/a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7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31/3/2020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412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815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487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9535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0423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2192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73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4747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4373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Picture </a:t>
            </a:r>
            <a:r>
              <a:rPr lang="de-DE" dirty="0" err="1"/>
              <a:t>shutterstock</a:t>
            </a:r>
            <a:endParaRPr lang="de-DE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0632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Guidelines for the Trainer</a:t>
            </a: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is a template to be used from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VET providers in order for them to prepare the training material. 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suggest 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up to 40 .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one (1) hour of the training program.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3 </a:t>
            </a:r>
            <a:r>
              <a:rPr lang="en-US" sz="12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predefined slides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be filled in by you, entitled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Module Objectives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Conclusion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”, “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 of module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”.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Material should be sent in editable format.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font: Arial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Required font size: 16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line spacing: 1,5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 should have a clear structure and defined units and unique slide titles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slide contents should not exceed the predefined margins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Images, diagrams etc should be accompanied with a description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pptx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file.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Questions that will be used for self assessment and final assessment quizzes should follow a predefined format that will be sent from SQLearn in an .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xls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file</a:t>
            </a:r>
            <a:endParaRPr lang="el-G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1669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Pictuer</a:t>
            </a:r>
            <a:r>
              <a:rPr lang="de-DE" dirty="0"/>
              <a:t>: Bundesverband Wärmepumpe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8135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6601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8430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680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Pictuer</a:t>
            </a:r>
            <a:r>
              <a:rPr lang="de-DE" dirty="0"/>
              <a:t>: HS BO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989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19527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1360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err="1"/>
              <a:t>pic</a:t>
            </a:r>
            <a:r>
              <a:rPr lang="de-DE" dirty="0"/>
              <a:t>: </a:t>
            </a:r>
            <a:r>
              <a:rPr lang="de-DE" dirty="0" err="1"/>
              <a:t>shutterstock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9455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German https://broschueren.nordrheinwestfalendirekt.de/herunterladen/der/datei/leitfaden-wp-pv-final-2016-pdf/von/leitfaden-waermepumpe-kombination-von-waermepumpe-und-photovoltaik/vom/energieagentur/2110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7134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543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4694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31/3/2020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254352" cy="1470025"/>
          </a:xfrm>
        </p:spPr>
        <p:txBody>
          <a:bodyPr anchor="b"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2.4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л. част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БЛОК 2: Инсталиране на геотермални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"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Ел.част"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края на този модул ще можете да: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електрически части на системата и как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работят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да вземете предвид относно безопасността и ефективността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Свържете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електрическите части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Направите оценка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неизправностите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разрешаване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проблемите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Електрическа мрежа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Топлинната помпа се нуждае от електричество като външен източник на енергия, така че термопомпата трябва да бъде свързана към електрическата мрежа.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Изисквания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към инсталацията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Окабеляване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термопомпата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646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Окабеляване - Изисквания към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Бъдете сигурни, че имате предвид електрическата инсталация.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Вашата термопомпа се нуждае от собствена захранваща връзка със собствен предпазител / защитен превключвател.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вашата термопомпа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натоварването им ще ви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трябват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най-малко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три фази с подходящия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ток.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four core armored cooper cable on isolated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284984"/>
            <a:ext cx="447484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788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Окабеляване - Изисквания към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Уверете се, че в кутията с предпазители има достатъчно допълнително място за инсталиране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Допълнителни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линии за безопасност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Възможен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допълнителен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електромер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 descr="Voltage switchboard with circuit breakers. Electrical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216" y="2924944"/>
            <a:ext cx="428625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310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Електрическа мрежа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Бъдете сигурни, че имате предвид електрическата инсталация.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Вашата термопомпа се нуждае от собствена захранваща връзка със собствен предпазител / защитен превключвател.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зависимост от вашата термопомпа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натоварването им ще ви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трябват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най-малко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три фази с подходящия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ток.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Vector Electric Plug and Socket unplugged - flat line minimalistic design 404 error in white background. Concept of Electrical theme web banner, disconnection, loss of connect, loss of connec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140968"/>
            <a:ext cx="4098876" cy="292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639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Уверете се, че използвате правилното напречно сечение на кабела за електрическата инсталация.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Правилният размер трябва да бъде посочен в информационния лист за термопомпата.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Пример (термопомпа Vaillant flexoTHERM)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Трифазен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променлив ток (400V)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Заземителен проводник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Неутрален проводник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four core armored cooper cable on isolated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56992"/>
            <a:ext cx="4195810" cy="298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162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Бъдете сигурни, че се свързвате с правилна фаза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противен случай компресорът на термопомпата не може да работи правилно.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Най-лошият случай може да бъде сериозна повреда в относително кратко време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three-phase sine wave, vector illus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428625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361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Възможно е да има няколко незадължителни функции, които трябва да бъдат свързани.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Информационният лист за термопомпата ви предоставя цялата необходима информация. Възможните функции могат да бъдат: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Свързване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манометричния превключвател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солевия разтвор 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превключвателят може да изключи цикъла на хладилния агент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Термостат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регулиране на максималната топлина в отоплителната система (например система за подово отопление)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Температурен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сензор за резервоара за гореща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738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Окабеляване - Изисквания към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инсталацията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Електрическата инсталация може да се извърши само от квалифициран специалист.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Имайте предвид местното законодателство, на когото е разрешено да работи по електрическата инсталация.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Риск от фатално нараняване от електрически ток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l-GR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vector yellow triangle security with the sign a man who has an electric cur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370" y="3284984"/>
            <a:ext cx="2838430" cy="296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706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Топлинна помпа и интелигентни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Нарастващият дял на възобновяемата електроенергия води до все по-големи колебания на натоварването в електрозахранването.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По-интелигентното използване на електрическия ток често се отнася към контекста на "интелигентните мрежи".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Това означава, че компенсирането на колебанията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 интелигентно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електрически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задвижвани термопомпи могат да бъдат едно решение за интелигентните мрежи.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Интелигентните термопомпи с активирана мрежа предлагат възможности за комуникация с електрическите мрежи, за да дадат възможности за взаимодействие.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Електрическата енергия може да бъде променена в топлина чрез термопомпа с включена интелигентна мрежа и да съхранява тази енергия по подходящ начин (като топлина, а не като електрическа енергия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577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Топлинна помпа и интелигентни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Германия съществува етикет за интелигентни термопомпи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Преглед на термопомпите на SG Ready: https://www.waermepumpe.de/normen-technik/sg-ready/sg-ready-datenbank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s://www.waermepumpe.de/fileadmin/_processed_/e/8/csm_smart_grid_logo_a4557c0cf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62" y="2348880"/>
            <a:ext cx="2857500" cy="269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89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Топлинна помпа и интелигентни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мрежи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Дори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термопомпите,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„готови за интелигентна мрежа“, все още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нямат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приложения на пазара.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 за трансформацията на цялата енергийна система свързването на секторите е един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начините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регулиране.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Топлинните помпи са ефикасен вариант за свързване на електрическата мрежа с опцията за съхранение на топлина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частни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домакинства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743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Германия съществуват различни тарифи за ток за термопомпи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означава това?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Ще получите специална тарифа за вашата термопомпа с по-ниска цена на всяка доставена kWh електроенергия.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друга страна се нуждаете от втори електромер (за тарифата) с допълнителна основна такса.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допълнение доставчикът на електроенергия настоява за ежедневно извън работно време, обикновено два или три пъти по 2 часа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(~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4-6 часа на ден), което трябва да се вземе предвид по време на оразмеряването на термопомпата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054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Инсталирали сте термопомпа с натоварване от 10 kW с SPF от 4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2000 часа с пълно натоварване годишно. Като цяло ще ви трябва 8000 кВтч електроенергия годишно.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Нормална тарифа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25 Cent / kWH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2000 € / a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Тарифа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 специална термопомпа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 20 Cent / kWh + 120 € / основна такса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1720 € /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20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2823713"/>
              </p:ext>
            </p:extLst>
          </p:nvPr>
        </p:nvGraphicFramePr>
        <p:xfrm>
          <a:off x="1475656" y="2276872"/>
          <a:ext cx="5695156" cy="3882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475180" y="1884700"/>
            <a:ext cx="5399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Печеливша ли е тарифата за специална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термопомпа?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25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термопомпи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Помислете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адаптиране на натоварването на термопомпата 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Дневен коефициент на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извънработно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време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фактор </a:t>
            </a: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натоварването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2*2h = 4h		24h/(24h-4h) = 24/20 	= 1,2</a:t>
            </a:r>
          </a:p>
          <a:p>
            <a:pPr marL="0" indent="0">
              <a:lnSpc>
                <a:spcPct val="1500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3*2h = 6h		24h/(24h-6h) = 24/18 	= 1,34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à"/>
            </a:pP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b="1" dirty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62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Тарифа за електричество за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термопомпи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Отоплителното натоварване на вашата сграда е 10 kW.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 вие използвате специална тарифа за термопомпа с ежедневно извън време три пъти по 2 часа,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6 часа.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да изберете правилния товар за вашата термопомпа, трябва да умножите натоварването на отоплението на вашата сграда с коефициента за натоварването (6 часа почивка на ден)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10 kW * 1,34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13,4 kW - Натоварването на вашата термопомпа трябва да бъде 13,4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kW</a:t>
            </a:r>
          </a:p>
          <a:p>
            <a:pPr marL="0" indent="0">
              <a:lnSpc>
                <a:spcPct val="150000"/>
              </a:lnSpc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659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Топлинна помпа и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PV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604665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Изглежда, че е добра идея да комбинирате термопомпа с PV-слънчева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4" name="Picture 4" descr="Photovoltaic: Roof with solar pane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80" y="2477293"/>
            <a:ext cx="428625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8"/>
          <p:cNvSpPr txBox="1">
            <a:spLocks/>
          </p:cNvSpPr>
          <p:nvPr/>
        </p:nvSpPr>
        <p:spPr>
          <a:xfrm>
            <a:off x="457200" y="2204864"/>
            <a:ext cx="3826768" cy="3044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Топлинната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помпа се нуждае от електричество, за да работи, което може (частично) да се осигурява от PV-слънчева система. Така че вие ​​сте в състояние да комбинирате възобновяема електрическа енергия (PV) с възобновяема топлина (геотермална термопомпа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dirty="0">
              <a:latin typeface="Bahnschrift" panose="020B0502040204020203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7446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Топлинна помпа и 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PV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2050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време на уроците в клас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ще: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Опишете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комбинирана соларна система PV / термопомпа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Обсъдете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опцията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акумулаторна батерия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Изчислите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търсенето на пространство (на покрива) за фотоволтаичните модули, финансовите аспекти на системата и обема на покритие от фотоволтаичната система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първо впечатление погледнете тук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www.greensquare.co.uk/blog/2017/8/4/solar-pv-and-heat-pump-combination-does-it-work</a:t>
            </a:r>
            <a:endParaRPr lang="el-G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8522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"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Ел.част"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вие: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всички електрически части на системата и как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работят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Знаете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какво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имате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предвид относно безопасността и ефективността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Умеете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свързвате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електрическите части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оцените неизправносттите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разрешите проблемите</a:t>
            </a: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37092397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Частта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2.4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Ел.част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1492</Words>
  <Application>Microsoft Office PowerPoint</Application>
  <PresentationFormat>On-screen Show (4:3)</PresentationFormat>
  <Paragraphs>205</Paragraphs>
  <Slides>22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2_Office Theme</vt:lpstr>
      <vt:lpstr>2.4 Ел. част</vt:lpstr>
      <vt:lpstr>Цели на модула</vt:lpstr>
      <vt:lpstr>Електрическа мрежа</vt:lpstr>
      <vt:lpstr>Окабеляване - Изисквания към инсталацията</vt:lpstr>
      <vt:lpstr>Окабеляване - Изисквания към инсталацията</vt:lpstr>
      <vt:lpstr>Електрическа мрежа</vt:lpstr>
      <vt:lpstr>Електрическа мрежа</vt:lpstr>
      <vt:lpstr>Електрическа мрежа</vt:lpstr>
      <vt:lpstr>Електрическа мрежа</vt:lpstr>
      <vt:lpstr>Окабеляване - Изисквания към инсталацията</vt:lpstr>
      <vt:lpstr>Топлинна помпа и интелигентни мрежи</vt:lpstr>
      <vt:lpstr>Топлинна помпа и интелигентни мрежи</vt:lpstr>
      <vt:lpstr>Топлинна помпа и интелигентни мрежи</vt:lpstr>
      <vt:lpstr>Тарифа за електричество за термопомпи</vt:lpstr>
      <vt:lpstr>Тарифа за електричество за термопомпи</vt:lpstr>
      <vt:lpstr>Тарифа за електричество за термопомпи</vt:lpstr>
      <vt:lpstr>Тарифа за електричество за термопомпи</vt:lpstr>
      <vt:lpstr>Тарифа за електричество за термопомпи</vt:lpstr>
      <vt:lpstr>Топлинна помпа и PV</vt:lpstr>
      <vt:lpstr>Топлинна помпа и PV</vt:lpstr>
      <vt:lpstr>Заключение</vt:lpstr>
      <vt:lpstr>Край на Частта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71</cp:revision>
  <dcterms:created xsi:type="dcterms:W3CDTF">2017-12-11T10:59:29Z</dcterms:created>
  <dcterms:modified xsi:type="dcterms:W3CDTF">2020-03-31T07:53:46Z</dcterms:modified>
</cp:coreProperties>
</file>