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484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92" autoAdjust="0"/>
  </p:normalViewPr>
  <p:slideViewPr>
    <p:cSldViewPr>
      <p:cViewPr varScale="1">
        <p:scale>
          <a:sx n="51" d="100"/>
          <a:sy n="51" d="100"/>
        </p:scale>
        <p:origin x="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lger\Desktop\Content%20Production\Archiv\Units\Content%20Production\Mapp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Tarifa normal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Tabelle1!$B$3:$B$10</c:f>
              <c:numCache>
                <c:formatCode>General</c:formatCode>
                <c:ptCount val="8"/>
                <c:pt idx="0">
                  <c:v>350</c:v>
                </c:pt>
                <c:pt idx="1">
                  <c:v>550</c:v>
                </c:pt>
                <c:pt idx="2">
                  <c:v>750</c:v>
                </c:pt>
                <c:pt idx="3">
                  <c:v>950</c:v>
                </c:pt>
                <c:pt idx="4">
                  <c:v>1150</c:v>
                </c:pt>
                <c:pt idx="5">
                  <c:v>1350</c:v>
                </c:pt>
                <c:pt idx="6">
                  <c:v>1550</c:v>
                </c:pt>
                <c:pt idx="7">
                  <c:v>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E8-4E23-B0C8-3A1DB8F34294}"/>
            </c:ext>
          </c:extLst>
        </c:ser>
        <c:ser>
          <c:idx val="1"/>
          <c:order val="1"/>
          <c:tx>
            <c:v>Tarifa especial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Tabelle1!$C$3:$C$10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E8-4E23-B0C8-3A1DB8F34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642976"/>
        <c:axId val="294639448"/>
      </c:lineChart>
      <c:catAx>
        <c:axId val="294642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kWh/a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4639448"/>
        <c:crosses val="autoZero"/>
        <c:auto val="1"/>
        <c:lblAlgn val="ctr"/>
        <c:lblOffset val="100"/>
        <c:noMultiLvlLbl val="0"/>
      </c:catAx>
      <c:valAx>
        <c:axId val="2946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â'¬¬/a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464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7/8/2019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</a:t>
            </a:r>
            <a:r>
              <a:rPr lang="en-US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profesor</a:t>
            </a:r>
            <a:endParaRPr lang="en-US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(1) hora 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</a:t>
            </a:r>
            <a:r>
              <a:rPr lang="en-US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profesor</a:t>
            </a:r>
            <a:endParaRPr lang="en-US" sz="12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(1) hora 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66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Foto</a:t>
            </a:r>
            <a:r>
              <a:rPr lang="de-DE" dirty="0"/>
              <a:t>: Asociación Alemana de Bombas de Calor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13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601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43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80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En la foto</a:t>
            </a:r>
            <a:r>
              <a:rPr lang="de-DE" dirty="0"/>
              <a:t>: HS 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952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360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imagen</a:t>
            </a:r>
            <a:r>
              <a:rPr lang="de-DE" dirty="0"/>
              <a:t>: </a:t>
            </a:r>
            <a:r>
              <a:rPr lang="de-DE" dirty="0" err="1"/>
              <a:t>Shutterstock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455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wWw.Subs-Team.Tv P r e s e n t a.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1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87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Foto shutterstock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5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 shutterstock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4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 shutterstock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19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Contraventana de</a:t>
            </a:r>
            <a:r>
              <a:rPr lang="de-DE" dirty="0"/>
              <a:t> imágenes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3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 shutterstock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74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37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 shutterstock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63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7/8/2019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qqVnzTcr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Eléctrico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BLOQUE 2: Instalación de sistemas geotérmicos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2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 - Requisitos de la instalación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instalación eléctrica sólo puede ser realizada por personal cualificado.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Tenga en cuenta la legislación local sobre quién está autorizado a trabajar en la instalación eléctrica.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Peligro de muerte por corriente eléctrica!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vector yellow triangle security with the sign a man who has an electric cur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0" y="3284984"/>
            <a:ext cx="2838430" cy="2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3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Bomba de calor y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creciente participación de la electricidad renovable conduce a más y más fluctuaciones de carga en el suministro de energía.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 uso más inteligente de la corriente eléctrica se refiere a menudo al contexto de las "redes inteligentes".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Esto significa que la compensación de las fluctuaciones de forma inteligente - las bombas de calor eléctricas pueden ser una solución para las redes inteligentes.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Las bombas de calor inteligentes habilitadas para la red eléctrica ofrecen oportunidades de comunicación con las redes de energía eléctrica para dar oportunidades de interacción.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energía eléctrica puede transformarse en calor mediante una bomba de calor habilitada para redes inteligentes y almacenar esta energía de forma adecuada (como calor y no como energía eléctrica).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9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Bomba de calor y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-cqqVnzTc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2064777"/>
            <a:ext cx="7056784" cy="39694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22755" y="1726223"/>
            <a:ext cx="4299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Entrevista con Andreas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Bangheri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Heliotherm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988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Bomba de calor y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 Alemania existe una etiqueta para bombas de calor inteligentes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visión general de las bombas de calor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SG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Ready: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https://www.waermepumpe.de/normen-technik/sg-ready/sg-ready-datenbank/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waermepumpe.de/fileadmin/_processed_/e/8/csm_smart_grid_logo_a4557c0c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" y="2348880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Bomba de calor y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Incluso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las bombas de calor ya están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listas para la red eléctrica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inteligente"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, no hay aplicaciones todavía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el mercado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Pero para la transformación de todo el sistema energético, el acoplamiento de sectores es uno de los puntos de ajuste.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Las bombas de calor son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opción eficaz para acoplar la red eléctrica con la opción de almacenamiento de calor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en los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(privados).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2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Tarifa de electricidad 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bombas de calor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 Alemania existen diferentes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tarifas eléctricas para las bombas de calor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¿Qué significa esto?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Obtendrá una tarifa especial para su bomba de calor con un menor coste por cada kWh de electricidad suministrada.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 otro lado, se necesita un segundo contador eléctrico (para la tarifa) con una tarifa básica adicional.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Además, el proveedor de electricidad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 un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muerto diario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normalmente dos o tres veces de 2 horas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~ 4-6 horas por día), que debe ser considerado durante el dimensionamiento de la bomba de calor.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4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Tarifa de electricidad 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bombas de calor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Ha instalado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una bomba 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calor con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carga 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10 kW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 FPS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4 y 2.000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horas a plena carga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necesitará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8.000 kWh 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electricidad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Tarifa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normal: 25 Cent /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2000 €/a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Tarifa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especial bomba de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20 céntimos / kWh + 120 €/a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cuota básica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1720 €/a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5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Tarifa de electricidad 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bombas de calor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1475656" y="2276872"/>
          <a:ext cx="5695156" cy="38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75180" y="1884700"/>
            <a:ext cx="3707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¿Es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rentable una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tarifa especial para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bombas 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065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Tarifa de electricidad 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bombas de calor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Tarifa de electricidad para bombas de calor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Considere la posibilidad de adaptar la carga de la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bomba de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calor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 cahpter </a:t>
            </a:r>
            <a:r>
              <a:rPr lang="de-DE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xxyyy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Fuera de tiempo diario para la carga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4h24h/(24h-4h) = 24/20 = 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6h24h/(24h-6h) = 24/18 = 1,34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4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Tarifa de electricidad para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bombas de calor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carga de calefacción de su edificio es 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10 kW.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Pero usted utiliza una tarifa especial de bomba de calor con un tiempo de desconexión diario de tres veces 2 horas, en total 6 horas.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 elegir la carga adecuada para su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bomba 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calor, debe multiplicar la carga de calefacción de su edificio por el factor de carga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(6 horas de descanso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 diario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10 kW * 1,34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13,4 kW - La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carga de su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bomba de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calor debe ser de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13,4 kW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Objetivos del módulo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Bienvenido al módulo : "Eléctrico"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 final de este módulo podrás hacerlo: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conocer todas las partes eléctricas del sistema y cómo operarlas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saber qué tener en cuenta en relación con la seguridad y la eficacia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cablear las partes eléctricas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evaluar el mal funcionamiento y resolver problemas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691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Bomba de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 calor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y fotovoltaica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Parece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buena idea combinar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una bomba 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calor con un sistema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solar fotovoltaico.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Photovoltaic: Roof with solar 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80" y="2477293"/>
            <a:ext cx="4286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457200" y="2204865"/>
            <a:ext cx="382676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La bomba 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calor necesita electricidad para funcionar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que puede ser suministrada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en parte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por un sistema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solar fotovoltaico.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este modo,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podrá combinar la energía eléctrica renovable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(FV)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 el calor renovable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(bomba de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 calor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geotérmica).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1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Bomba de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 calor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y fotovoltaica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Durante las clases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aula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vamos a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Describir un sistema combinado de energía solar fotovoltaica y bomba de calor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Discutir la opción de la opción 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batería de almacenamiento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Calcular la demanda de espacio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(en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el tejado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 los módulos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fotovoltaicos,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los aspectos financieros del sistema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cantidad de cobertura del sistema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fotovoltaico.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primera impresión eche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vistazo aquí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https://www.greensquare.co.uk/blog/2017/8/4/solar-pv-and-heat-pump-combination-does-it-work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8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Usted ha completado el módulo "Eléctrico" 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capaz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..: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conocer todas las partes eléctricas del sistema 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saber qué tener en cuenta en relación con la seguridad y la eficacia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cablear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las partes eléctricas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el mal funcionamiento y resolver problemas</a:t>
            </a:r>
          </a:p>
          <a:p>
            <a:pPr>
              <a:buFont typeface="+mj-lt"/>
              <a:buAutoNum type="arabicPeriod"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16806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 de la unidad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Eléctrico</a:t>
            </a:r>
          </a:p>
        </p:txBody>
      </p:sp>
    </p:spTree>
    <p:extLst>
      <p:ext uri="{BB962C8B-B14F-4D97-AF65-F5344CB8AC3E}">
        <p14:creationId xmlns:p14="http://schemas.microsoft.com/office/powerpoint/2010/main" val="28978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bomba de calor necesita electricidad como fuente de energía externa, por lo que la bomba de calor debe estar conectada a la red eléctrica.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Requisitos de la instalación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Cableado de la bomba de calor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2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 - Requisitos de la instalación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Asegúrese de tener en cuenta la instalación eléctrica.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 bomba de calor necesita una conexión de alimentación propia con un fusible propio / interruptor de seguridad de la línea 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Dependiendo de su bomba de calor y su carga, necesitará al menos tres fases con el amperaje adecuado.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our core armored cooper cable on isolat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9824"/>
            <a:ext cx="3682752" cy="26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5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 - Requisitos de la instalación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Asegúrese de que haya suficiente espacio adicional para la instalación en la caja de fusibles.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Interruptores de seguridad de línea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adicionales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 posible contador eléctrico adicional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Voltage switchboard with circuit breakers. Electrical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39" y="3212976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3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Asegúrese de tener en cuenta la instalación eléctrica.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 bomba de calor necesita una conexión de alimentación propia con un fusible propio / interruptor de seguridad de la línea 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Dependiendo de su bomba de calor y su carga, necesitará al menos tres fases con el amperaje adecuado.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Vector Electric Plug and Socket unplugged - flat line minimalistic design 404 error in white background. Concept of Electrical theme web banner, disconnection, loss of connect, loss of conn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76002"/>
            <a:ext cx="4268602" cy="25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5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Asegúrese de utilizar la sección de cable correcta para la instalación eléctrica.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dimensión correcta debe especificarse en la hoja de datos de la bomba de calor.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Ejemplo 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bomba de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 calor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 Vaillant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 flexoTHERM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corriente alterna trifásica (400V)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cable a tierra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conductor neutro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our core armored cooper cable on isolat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86" y="2996952"/>
            <a:ext cx="4195810" cy="29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8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Asegúrese de que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el cableado esté en la relación de fase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adecuada.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 lo contrario, el compresor de la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bomba 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calor no puede funcionar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correctamente.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El peor de los casos puede ser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daño grave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en un tiempo relativamente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ree-phase sine wave, vector illu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6857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9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Cableado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Puede haber varias características opcionales que deben ser cableadas.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hoja de datos de la bomba de calor le proporciona toda la información relevante. Las características opcionales podrían ser: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Conectando el interruptor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manométrico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salmuera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el interruptor puede apagar el ciclo del refrigerante.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 termostato para controlar el calor máximo en el sistema de calefacción (por ejemplo, un sistema de calefacción por suelo radiante).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 sensor de temperatura para el depósito de agua caliente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9485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1787</Words>
  <Application>Microsoft Office PowerPoint</Application>
  <PresentationFormat>Presentación en pantalla (4:3)</PresentationFormat>
  <Paragraphs>203</Paragraphs>
  <Slides>23</Slides>
  <Notes>21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Bahnschrift</vt:lpstr>
      <vt:lpstr>Calibri</vt:lpstr>
      <vt:lpstr>Wingdings</vt:lpstr>
      <vt:lpstr>2_Office Theme</vt:lpstr>
      <vt:lpstr>2.4 Eléctrico</vt:lpstr>
      <vt:lpstr>Objetivos del módulo</vt:lpstr>
      <vt:lpstr>Cableado</vt:lpstr>
      <vt:lpstr>Cableado - Requisitos de la instalación</vt:lpstr>
      <vt:lpstr>Cableado - Requisitos de la instalación</vt:lpstr>
      <vt:lpstr>Cableado</vt:lpstr>
      <vt:lpstr>Cableado</vt:lpstr>
      <vt:lpstr>Cableado</vt:lpstr>
      <vt:lpstr>Cableado</vt:lpstr>
      <vt:lpstr>Cableado - Requisitos de la instalación</vt:lpstr>
      <vt:lpstr>Bomba de calor y Smart Grids</vt:lpstr>
      <vt:lpstr>Bomba de calor y Smart Grids</vt:lpstr>
      <vt:lpstr>Bomba de calor y Smart Grids</vt:lpstr>
      <vt:lpstr>Bomba de calor y Smart Grids</vt:lpstr>
      <vt:lpstr>Tarifa de electricidad para bombas de calor</vt:lpstr>
      <vt:lpstr>Tarifa de electricidad para bombas de calor</vt:lpstr>
      <vt:lpstr>Tarifa de electricidad para bombas de calor</vt:lpstr>
      <vt:lpstr>Tarifa de electricidad para bombas de calor</vt:lpstr>
      <vt:lpstr>Tarifa de electricidad para bombas de calor</vt:lpstr>
      <vt:lpstr>Bomba de calor y fotovoltaica</vt:lpstr>
      <vt:lpstr>Bomba de calor y fotovoltaica</vt:lpstr>
      <vt:lpstr>Conclusión</vt:lpstr>
      <vt:lpstr>Fin de la unidad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Jesus Maria Gomez</cp:lastModifiedBy>
  <cp:revision>51</cp:revision>
  <dcterms:created xsi:type="dcterms:W3CDTF">2017-12-11T10:59:29Z</dcterms:created>
  <dcterms:modified xsi:type="dcterms:W3CDTF">2019-08-07T14:50:03Z</dcterms:modified>
</cp:coreProperties>
</file>