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1"/>
  </p:notesMasterIdLst>
  <p:sldIdLst>
    <p:sldId id="261" r:id="rId2"/>
    <p:sldId id="262" r:id="rId3"/>
    <p:sldId id="301" r:id="rId4"/>
    <p:sldId id="313" r:id="rId5"/>
    <p:sldId id="314" r:id="rId6"/>
    <p:sldId id="302" r:id="rId7"/>
    <p:sldId id="303" r:id="rId8"/>
    <p:sldId id="305" r:id="rId9"/>
    <p:sldId id="306" r:id="rId10"/>
    <p:sldId id="307" r:id="rId11"/>
    <p:sldId id="308" r:id="rId12"/>
    <p:sldId id="309" r:id="rId13"/>
    <p:sldId id="271" r:id="rId14"/>
    <p:sldId id="272" r:id="rId15"/>
    <p:sldId id="273" r:id="rId16"/>
    <p:sldId id="274" r:id="rId17"/>
    <p:sldId id="275" r:id="rId18"/>
    <p:sldId id="276" r:id="rId19"/>
    <p:sldId id="277" r:id="rId20"/>
    <p:sldId id="310" r:id="rId21"/>
    <p:sldId id="311" r:id="rId22"/>
    <p:sldId id="278" r:id="rId23"/>
    <p:sldId id="315" r:id="rId24"/>
    <p:sldId id="317" r:id="rId25"/>
    <p:sldId id="316" r:id="rId26"/>
    <p:sldId id="321" r:id="rId27"/>
    <p:sldId id="320" r:id="rId28"/>
    <p:sldId id="319" r:id="rId29"/>
    <p:sldId id="296" r:id="rId3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69565" autoAdjust="0"/>
  </p:normalViewPr>
  <p:slideViewPr>
    <p:cSldViewPr>
      <p:cViewPr varScale="1">
        <p:scale>
          <a:sx n="92" d="100"/>
          <a:sy n="92" d="100"/>
        </p:scale>
        <p:origin x="1374" y="90"/>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3252"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2C10A0-F87B-4BFF-AD3A-8310E448460F}" type="datetimeFigureOut">
              <a:rPr lang="el-GR" smtClean="0"/>
              <a:pPr/>
              <a:t>15/10/2019</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1933F7-9C1D-42A8-B27F-F697341C8CBF}" type="slidenum">
              <a:rPr lang="el-GR" smtClean="0"/>
              <a:pPr/>
              <a:t>‹#›</a:t>
            </a:fld>
            <a:endParaRPr lang="el-GR"/>
          </a:p>
        </p:txBody>
      </p:sp>
    </p:spTree>
    <p:extLst>
      <p:ext uri="{BB962C8B-B14F-4D97-AF65-F5344CB8AC3E}">
        <p14:creationId xmlns:p14="http://schemas.microsoft.com/office/powerpoint/2010/main" val="105800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1</a:t>
            </a:fld>
            <a:endParaRPr lang="el-GR"/>
          </a:p>
        </p:txBody>
      </p:sp>
    </p:spTree>
    <p:extLst>
      <p:ext uri="{BB962C8B-B14F-4D97-AF65-F5344CB8AC3E}">
        <p14:creationId xmlns:p14="http://schemas.microsoft.com/office/powerpoint/2010/main" val="5841226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95936" y="1988840"/>
            <a:ext cx="4822304" cy="1470025"/>
          </a:xfrm>
        </p:spPr>
        <p:txBody>
          <a:bodyPr anchor="b">
            <a:normAutofit/>
          </a:bodyPr>
          <a:lstStyle>
            <a:lvl1pPr algn="r">
              <a:defRPr sz="2800"/>
            </a:lvl1pPr>
          </a:lstStyle>
          <a:p>
            <a:r>
              <a:rPr lang="en-US" dirty="0" smtClean="0"/>
              <a:t>Click to edit Master title style</a:t>
            </a:r>
            <a:endParaRPr lang="el-GR" dirty="0"/>
          </a:p>
        </p:txBody>
      </p:sp>
      <p:sp>
        <p:nvSpPr>
          <p:cNvPr id="3" name="Subtitle 2"/>
          <p:cNvSpPr>
            <a:spLocks noGrp="1"/>
          </p:cNvSpPr>
          <p:nvPr>
            <p:ph type="subTitle" idx="1"/>
          </p:nvPr>
        </p:nvSpPr>
        <p:spPr>
          <a:xfrm>
            <a:off x="4572000" y="3573016"/>
            <a:ext cx="4248472" cy="1752600"/>
          </a:xfrm>
        </p:spPr>
        <p:txBody>
          <a:bodyPr>
            <a:normAutofit/>
          </a:bodyPr>
          <a:lstStyle>
            <a:lvl1pPr marL="0" indent="0" algn="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l-GR" dirty="0"/>
          </a:p>
        </p:txBody>
      </p:sp>
    </p:spTree>
    <p:extLst>
      <p:ext uri="{BB962C8B-B14F-4D97-AF65-F5344CB8AC3E}">
        <p14:creationId xmlns:p14="http://schemas.microsoft.com/office/powerpoint/2010/main" val="2926138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79712" y="0"/>
            <a:ext cx="6707088" cy="1124744"/>
          </a:xfrm>
        </p:spPr>
        <p:txBody>
          <a:bodyPr>
            <a:normAutofit/>
          </a:bodyPr>
          <a:lstStyle>
            <a:lvl1pPr algn="r">
              <a:defRPr sz="2400"/>
            </a:lvl1pPr>
          </a:lstStyle>
          <a:p>
            <a:r>
              <a:rPr lang="en-US" dirty="0" smtClean="0"/>
              <a:t>Click to edit Master title style</a:t>
            </a:r>
            <a:endParaRPr lang="el-GR" dirty="0"/>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Tree>
    <p:extLst>
      <p:ext uri="{BB962C8B-B14F-4D97-AF65-F5344CB8AC3E}">
        <p14:creationId xmlns:p14="http://schemas.microsoft.com/office/powerpoint/2010/main" val="11711275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A77810-D08D-4F04-8111-0848C471F8E3}" type="datetimeFigureOut">
              <a:rPr lang="el-GR" smtClean="0"/>
              <a:pPr/>
              <a:t>15/10/2019</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0A6221-E4EE-4882-A7E2-5D7E7229B80D}" type="slidenum">
              <a:rPr lang="el-GR" smtClean="0"/>
              <a:pPr/>
              <a:t>‹#›</a:t>
            </a:fld>
            <a:endParaRPr lang="el-GR"/>
          </a:p>
        </p:txBody>
      </p:sp>
    </p:spTree>
    <p:extLst>
      <p:ext uri="{BB962C8B-B14F-4D97-AF65-F5344CB8AC3E}">
        <p14:creationId xmlns:p14="http://schemas.microsoft.com/office/powerpoint/2010/main" val="1435590991"/>
      </p:ext>
    </p:extLst>
  </p:cSld>
  <p:clrMap bg1="lt1" tx1="dk1" bg2="lt2" tx2="dk2" accent1="accent1" accent2="accent2" accent3="accent3" accent4="accent4" accent5="accent5" accent6="accent6" hlink="hlink" folHlink="folHlink"/>
  <p:sldLayoutIdLst>
    <p:sldLayoutId id="2147483685" r:id="rId1"/>
    <p:sldLayoutId id="214748368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35896" y="1988840"/>
            <a:ext cx="5182344" cy="1470025"/>
          </a:xfrm>
        </p:spPr>
        <p:txBody>
          <a:bodyPr anchor="b"/>
          <a:lstStyle/>
          <a:p>
            <a:r>
              <a:rPr lang="el-GR" dirty="0" smtClean="0"/>
              <a:t>ΕΝΟΤΗΤΑ </a:t>
            </a:r>
            <a:r>
              <a:rPr lang="en-US" dirty="0" smtClean="0"/>
              <a:t>3: </a:t>
            </a:r>
            <a:r>
              <a:rPr lang="el-GR" dirty="0" smtClean="0"/>
              <a:t>ΕΓΚΑΤΑΣΤΑΣΗ ΚΑΙ ΣΥΝΤΗΡΗΣΗ ΦΒ ΣΥΣΤΗΜΑΤΩΝ</a:t>
            </a:r>
            <a:endParaRPr lang="el-GR" dirty="0"/>
          </a:p>
        </p:txBody>
      </p:sp>
      <p:sp>
        <p:nvSpPr>
          <p:cNvPr id="3" name="Title 1"/>
          <p:cNvSpPr txBox="1">
            <a:spLocks/>
          </p:cNvSpPr>
          <p:nvPr/>
        </p:nvSpPr>
        <p:spPr>
          <a:xfrm>
            <a:off x="4211960" y="3573016"/>
            <a:ext cx="4822304" cy="1470025"/>
          </a:xfrm>
          <a:prstGeom prst="rect">
            <a:avLst/>
          </a:prstGeom>
        </p:spPr>
        <p:txBody>
          <a:bodyPr vert="horz" lIns="91440" tIns="45720" rIns="91440" bIns="45720" rtlCol="0" anchor="b">
            <a:normAutofit/>
          </a:bodyPr>
          <a:lstStyle>
            <a:lvl1pPr algn="r" defTabSz="914400" rtl="0" eaLnBrk="1" latinLnBrk="0" hangingPunct="1">
              <a:spcBef>
                <a:spcPct val="0"/>
              </a:spcBef>
              <a:buNone/>
              <a:defRPr sz="2800" kern="1200">
                <a:solidFill>
                  <a:schemeClr val="tx1"/>
                </a:solidFill>
                <a:latin typeface="+mj-lt"/>
                <a:ea typeface="+mj-ea"/>
                <a:cs typeface="+mj-cs"/>
              </a:defRPr>
            </a:lvl1pPr>
          </a:lstStyle>
          <a:p>
            <a:r>
              <a:rPr lang="el-GR" dirty="0" smtClean="0"/>
              <a:t>ΕΛ.ΜΕ.ΠΑ.</a:t>
            </a:r>
            <a:endParaRPr lang="el-GR" dirty="0"/>
          </a:p>
        </p:txBody>
      </p:sp>
      <p:sp>
        <p:nvSpPr>
          <p:cNvPr id="4" name="Title 1"/>
          <p:cNvSpPr txBox="1">
            <a:spLocks/>
          </p:cNvSpPr>
          <p:nvPr/>
        </p:nvSpPr>
        <p:spPr>
          <a:xfrm>
            <a:off x="3422104" y="3429000"/>
            <a:ext cx="5686400" cy="677937"/>
          </a:xfrm>
          <a:prstGeom prst="rect">
            <a:avLst/>
          </a:prstGeom>
        </p:spPr>
        <p:txBody>
          <a:bodyPr vert="horz" lIns="91440" tIns="45720" rIns="91440" bIns="45720" rtlCol="0" anchor="b">
            <a:normAutofit/>
          </a:bodyPr>
          <a:lstStyle>
            <a:lvl1pPr algn="r" defTabSz="914400" rtl="0" eaLnBrk="1" latinLnBrk="0" hangingPunct="1">
              <a:spcBef>
                <a:spcPct val="0"/>
              </a:spcBef>
              <a:buNone/>
              <a:defRPr sz="2800" kern="1200">
                <a:solidFill>
                  <a:schemeClr val="tx1"/>
                </a:solidFill>
                <a:latin typeface="+mj-lt"/>
                <a:ea typeface="+mj-ea"/>
                <a:cs typeface="+mj-cs"/>
              </a:defRPr>
            </a:lvl1pPr>
          </a:lstStyle>
          <a:p>
            <a:r>
              <a:rPr lang="el-GR" sz="2600" dirty="0" smtClean="0"/>
              <a:t>Επιθεώρηση ΦΒ συστημάτων</a:t>
            </a:r>
          </a:p>
        </p:txBody>
      </p:sp>
    </p:spTree>
    <p:extLst>
      <p:ext uri="{BB962C8B-B14F-4D97-AF65-F5344CB8AC3E}">
        <p14:creationId xmlns:p14="http://schemas.microsoft.com/office/powerpoint/2010/main" val="72179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Σφάλματα εγκατάστασης</a:t>
            </a:r>
            <a:endParaRPr lang="el-GR" dirty="0"/>
          </a:p>
        </p:txBody>
      </p:sp>
      <p:sp>
        <p:nvSpPr>
          <p:cNvPr id="3" name="Content Placeholder 2"/>
          <p:cNvSpPr>
            <a:spLocks noGrp="1"/>
          </p:cNvSpPr>
          <p:nvPr>
            <p:ph idx="1"/>
          </p:nvPr>
        </p:nvSpPr>
        <p:spPr>
          <a:xfrm>
            <a:off x="457200" y="5517232"/>
            <a:ext cx="8229600" cy="608931"/>
          </a:xfrm>
        </p:spPr>
        <p:txBody>
          <a:bodyPr>
            <a:normAutofit/>
          </a:bodyPr>
          <a:lstStyle/>
          <a:p>
            <a:pPr>
              <a:buNone/>
            </a:pPr>
            <a:r>
              <a:rPr lang="el-GR" sz="1600" dirty="0" smtClean="0"/>
              <a:t>	 Χαλαρά σφιγμένη  βίδα ακροδεκτών </a:t>
            </a:r>
            <a:r>
              <a:rPr lang="en-US" sz="1600" dirty="0" smtClean="0"/>
              <a:t> 	           </a:t>
            </a:r>
            <a:r>
              <a:rPr lang="el-GR" sz="1600" dirty="0" smtClean="0"/>
              <a:t>   Μερικώς κομμένο καλώδιο σύνδεσης</a:t>
            </a:r>
          </a:p>
          <a:p>
            <a:pPr>
              <a:buNone/>
            </a:pPr>
            <a:endParaRPr lang="en-US" sz="1600" dirty="0"/>
          </a:p>
        </p:txBody>
      </p:sp>
      <p:pic>
        <p:nvPicPr>
          <p:cNvPr id="44034" name="Picture 2"/>
          <p:cNvPicPr>
            <a:picLocks noChangeAspect="1" noChangeArrowheads="1"/>
          </p:cNvPicPr>
          <p:nvPr/>
        </p:nvPicPr>
        <p:blipFill>
          <a:blip r:embed="rId2" cstate="print"/>
          <a:srcRect/>
          <a:stretch>
            <a:fillRect/>
          </a:stretch>
        </p:blipFill>
        <p:spPr bwMode="auto">
          <a:xfrm>
            <a:off x="683568" y="2060848"/>
            <a:ext cx="7920000" cy="3226278"/>
          </a:xfrm>
          <a:prstGeom prst="rect">
            <a:avLst/>
          </a:prstGeom>
          <a:noFill/>
          <a:ln w="9525">
            <a:noFill/>
            <a:miter lim="800000"/>
            <a:headEnd/>
            <a:tailEnd/>
          </a:ln>
        </p:spPr>
      </p:pic>
    </p:spTree>
    <p:extLst>
      <p:ext uri="{BB962C8B-B14F-4D97-AF65-F5344CB8AC3E}">
        <p14:creationId xmlns:p14="http://schemas.microsoft.com/office/powerpoint/2010/main" val="3031965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r" rtl="0">
              <a:spcBef>
                <a:spcPct val="0"/>
              </a:spcBef>
            </a:pPr>
            <a:r>
              <a:rPr lang="el-GR" sz="2400" kern="1200" dirty="0">
                <a:solidFill>
                  <a:schemeClr val="tx1"/>
                </a:solidFill>
                <a:latin typeface="+mj-lt"/>
                <a:ea typeface="+mj-ea"/>
                <a:cs typeface="+mj-cs"/>
              </a:rPr>
              <a:t>Ανωμαλίες ΦΒ πλαισίων που υπάρχουν από το στάδιο της παραγωγής τους</a:t>
            </a:r>
          </a:p>
        </p:txBody>
      </p:sp>
      <p:pic>
        <p:nvPicPr>
          <p:cNvPr id="45058" name="Picture 2"/>
          <p:cNvPicPr>
            <a:picLocks noChangeAspect="1" noChangeArrowheads="1"/>
          </p:cNvPicPr>
          <p:nvPr/>
        </p:nvPicPr>
        <p:blipFill>
          <a:blip r:embed="rId2" cstate="print"/>
          <a:srcRect/>
          <a:stretch>
            <a:fillRect/>
          </a:stretch>
        </p:blipFill>
        <p:spPr bwMode="auto">
          <a:xfrm>
            <a:off x="323528" y="2276872"/>
            <a:ext cx="4224747" cy="2880000"/>
          </a:xfrm>
          <a:prstGeom prst="rect">
            <a:avLst/>
          </a:prstGeom>
          <a:noFill/>
          <a:ln w="9525">
            <a:noFill/>
            <a:miter lim="800000"/>
            <a:headEnd/>
            <a:tailEnd/>
          </a:ln>
        </p:spPr>
      </p:pic>
      <p:pic>
        <p:nvPicPr>
          <p:cNvPr id="45059" name="Picture 3"/>
          <p:cNvPicPr>
            <a:picLocks noChangeAspect="1" noChangeArrowheads="1"/>
          </p:cNvPicPr>
          <p:nvPr/>
        </p:nvPicPr>
        <p:blipFill>
          <a:blip r:embed="rId3" cstate="print"/>
          <a:srcRect/>
          <a:stretch>
            <a:fillRect/>
          </a:stretch>
        </p:blipFill>
        <p:spPr bwMode="auto">
          <a:xfrm>
            <a:off x="4807147" y="2276872"/>
            <a:ext cx="4085333" cy="2880000"/>
          </a:xfrm>
          <a:prstGeom prst="rect">
            <a:avLst/>
          </a:prstGeom>
          <a:noFill/>
          <a:ln w="9525">
            <a:noFill/>
            <a:miter lim="800000"/>
            <a:headEnd/>
            <a:tailEnd/>
          </a:ln>
        </p:spPr>
      </p:pic>
    </p:spTree>
    <p:extLst>
      <p:ext uri="{BB962C8B-B14F-4D97-AF65-F5344CB8AC3E}">
        <p14:creationId xmlns:p14="http://schemas.microsoft.com/office/powerpoint/2010/main" val="3031965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Ανωμαλίες στα κουτιά σύνδεσης</a:t>
            </a:r>
            <a:endParaRPr lang="el-GR" dirty="0"/>
          </a:p>
        </p:txBody>
      </p:sp>
      <p:pic>
        <p:nvPicPr>
          <p:cNvPr id="46082" name="Picture 2"/>
          <p:cNvPicPr>
            <a:picLocks noChangeAspect="1" noChangeArrowheads="1"/>
          </p:cNvPicPr>
          <p:nvPr/>
        </p:nvPicPr>
        <p:blipFill>
          <a:blip r:embed="rId2" cstate="print"/>
          <a:srcRect/>
          <a:stretch>
            <a:fillRect/>
          </a:stretch>
        </p:blipFill>
        <p:spPr bwMode="auto">
          <a:xfrm>
            <a:off x="776563" y="1701288"/>
            <a:ext cx="7827885" cy="4320000"/>
          </a:xfrm>
          <a:prstGeom prst="rect">
            <a:avLst/>
          </a:prstGeom>
          <a:noFill/>
          <a:ln w="9525">
            <a:noFill/>
            <a:miter lim="800000"/>
            <a:headEnd/>
            <a:tailEnd/>
          </a:ln>
        </p:spPr>
      </p:pic>
    </p:spTree>
    <p:extLst>
      <p:ext uri="{BB962C8B-B14F-4D97-AF65-F5344CB8AC3E}">
        <p14:creationId xmlns:p14="http://schemas.microsoft.com/office/powerpoint/2010/main" val="3031965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Υποβάθμιση του ΦΒ πλαισίου</a:t>
            </a:r>
          </a:p>
        </p:txBody>
      </p:sp>
      <p:pic>
        <p:nvPicPr>
          <p:cNvPr id="28674" name="Picture 2" descr="P1150511_1.jpg"/>
          <p:cNvPicPr>
            <a:picLocks noChangeAspect="1" noChangeArrowheads="1"/>
          </p:cNvPicPr>
          <p:nvPr/>
        </p:nvPicPr>
        <p:blipFill>
          <a:blip r:embed="rId2" cstate="print"/>
          <a:srcRect/>
          <a:stretch>
            <a:fillRect/>
          </a:stretch>
        </p:blipFill>
        <p:spPr bwMode="auto">
          <a:xfrm>
            <a:off x="1764328" y="1700808"/>
            <a:ext cx="5760000" cy="4320000"/>
          </a:xfrm>
          <a:prstGeom prst="rect">
            <a:avLst/>
          </a:prstGeom>
          <a:noFill/>
        </p:spPr>
      </p:pic>
    </p:spTree>
    <p:extLst>
      <p:ext uri="{BB962C8B-B14F-4D97-AF65-F5344CB8AC3E}">
        <p14:creationId xmlns:p14="http://schemas.microsoft.com/office/powerpoint/2010/main" val="3031965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Ζημιές από χαλάζι</a:t>
            </a:r>
            <a:endParaRPr lang="el-GR" dirty="0"/>
          </a:p>
        </p:txBody>
      </p:sp>
      <p:pic>
        <p:nvPicPr>
          <p:cNvPr id="27650" name="Picture 2" descr="[image]"/>
          <p:cNvPicPr>
            <a:picLocks noChangeAspect="1" noChangeArrowheads="1"/>
          </p:cNvPicPr>
          <p:nvPr/>
        </p:nvPicPr>
        <p:blipFill>
          <a:blip r:embed="rId2" cstate="print"/>
          <a:srcRect/>
          <a:stretch>
            <a:fillRect/>
          </a:stretch>
        </p:blipFill>
        <p:spPr bwMode="auto">
          <a:xfrm>
            <a:off x="1763688" y="1700808"/>
            <a:ext cx="5775399" cy="4320000"/>
          </a:xfrm>
          <a:prstGeom prst="rect">
            <a:avLst/>
          </a:prstGeom>
          <a:noFill/>
        </p:spPr>
      </p:pic>
    </p:spTree>
    <p:extLst>
      <p:ext uri="{BB962C8B-B14F-4D97-AF65-F5344CB8AC3E}">
        <p14:creationId xmlns:p14="http://schemas.microsoft.com/office/powerpoint/2010/main" val="3031965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Κάλυψη από χιόνι</a:t>
            </a:r>
          </a:p>
        </p:txBody>
      </p:sp>
      <p:sp>
        <p:nvSpPr>
          <p:cNvPr id="3" name="Content Placeholder 2"/>
          <p:cNvSpPr>
            <a:spLocks noGrp="1"/>
          </p:cNvSpPr>
          <p:nvPr>
            <p:ph idx="1"/>
          </p:nvPr>
        </p:nvSpPr>
        <p:spPr>
          <a:xfrm>
            <a:off x="457200" y="1600201"/>
            <a:ext cx="8229600" cy="4565103"/>
          </a:xfrm>
        </p:spPr>
        <p:txBody>
          <a:bodyPr>
            <a:normAutofit/>
          </a:bodyPr>
          <a:lstStyle/>
          <a:p>
            <a:r>
              <a:rPr lang="el-GR" sz="1600" dirty="0" smtClean="0"/>
              <a:t>Τα ΦΒ συστήματα με σχετικά χαμηλές κλίσεις καλύπτονται συχνά με χιόνι για ποικίλες περιόδους, ως αποτέλεσμα των χειμερινών χιονοπτώσεων</a:t>
            </a:r>
          </a:p>
          <a:p>
            <a:r>
              <a:rPr lang="el-GR" sz="1600" dirty="0" smtClean="0"/>
              <a:t>Σε αυτή την περίπτωση, το ΦΒ πλαίσιο δεν θα παράγει σχεδόν καθόλου ενέργεια</a:t>
            </a:r>
          </a:p>
          <a:p>
            <a:r>
              <a:rPr lang="el-GR" sz="1600" dirty="0" smtClean="0"/>
              <a:t>Η κατάσταση είναι ακόμη χειρότερη στις περιπτώσεις που το υγρό χιόνι πέφτει σε ένα ψυχρό ΦΒ πλαίσιο και στη συνέχεια παγώνει</a:t>
            </a:r>
          </a:p>
          <a:p>
            <a:r>
              <a:rPr lang="el-GR" sz="1600" dirty="0" smtClean="0"/>
              <a:t>Εάν το στρώμα του χιονιού έχει τρύπες σε αυτό, τα εκτεθειμένα τμήματα των ΦΒ πλαισίων ζεσταίνονται πολύ γρήγορα, επιτρέποντας έτσι στο υπόλοιπο χιόνι να λιώσει και να ολισθήσει</a:t>
            </a:r>
          </a:p>
          <a:p>
            <a:r>
              <a:rPr lang="el-GR" sz="1600" dirty="0" smtClean="0"/>
              <a:t>Η βαριά κάλυψη του χιονιού μπορεί επίσης να προκαλέσει μηχανική ζημιά λόγω της πίεσης που ασκεί στο ΦΒ σύστημα</a:t>
            </a:r>
            <a:endParaRPr lang="en-US" sz="1600" dirty="0"/>
          </a:p>
        </p:txBody>
      </p:sp>
    </p:spTree>
    <p:extLst>
      <p:ext uri="{BB962C8B-B14F-4D97-AF65-F5344CB8AC3E}">
        <p14:creationId xmlns:p14="http://schemas.microsoft.com/office/powerpoint/2010/main" val="3031965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Κάλυψη από χιόνι</a:t>
            </a:r>
            <a:endParaRPr lang="el-GR" dirty="0"/>
          </a:p>
        </p:txBody>
      </p:sp>
      <p:pic>
        <p:nvPicPr>
          <p:cNvPr id="25602" name="Picture 2" descr="ÎÏÎ¿ÏÎ­Î»ÎµÏÎ¼Î± ÎµÎ¹ÎºÏÎ½Î±Ï Î³Î¹Î± solar modules snow covering"/>
          <p:cNvPicPr>
            <a:picLocks noChangeAspect="1" noChangeArrowheads="1"/>
          </p:cNvPicPr>
          <p:nvPr/>
        </p:nvPicPr>
        <p:blipFill>
          <a:blip r:embed="rId2" cstate="print"/>
          <a:srcRect t="8820"/>
          <a:stretch>
            <a:fillRect/>
          </a:stretch>
        </p:blipFill>
        <p:spPr bwMode="auto">
          <a:xfrm>
            <a:off x="1187624" y="1628800"/>
            <a:ext cx="7106812" cy="4320000"/>
          </a:xfrm>
          <a:prstGeom prst="rect">
            <a:avLst/>
          </a:prstGeom>
          <a:noFill/>
        </p:spPr>
      </p:pic>
    </p:spTree>
    <p:extLst>
      <p:ext uri="{BB962C8B-B14F-4D97-AF65-F5344CB8AC3E}">
        <p14:creationId xmlns:p14="http://schemas.microsoft.com/office/powerpoint/2010/main" val="3031965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Κάλυψη από χιόνι</a:t>
            </a:r>
            <a:endParaRPr lang="el-GR" dirty="0"/>
          </a:p>
        </p:txBody>
      </p:sp>
      <p:pic>
        <p:nvPicPr>
          <p:cNvPr id="24578" name="Picture 2" descr="Î£ÏÎµÏÎ¹ÎºÎ® ÎµÎ¹ÎºÏÎ½Î±"/>
          <p:cNvPicPr>
            <a:picLocks noChangeAspect="1" noChangeArrowheads="1"/>
          </p:cNvPicPr>
          <p:nvPr/>
        </p:nvPicPr>
        <p:blipFill>
          <a:blip r:embed="rId2" cstate="print"/>
          <a:srcRect/>
          <a:stretch>
            <a:fillRect/>
          </a:stretch>
        </p:blipFill>
        <p:spPr bwMode="auto">
          <a:xfrm>
            <a:off x="1404368" y="1628800"/>
            <a:ext cx="6480000" cy="4320000"/>
          </a:xfrm>
          <a:prstGeom prst="rect">
            <a:avLst/>
          </a:prstGeom>
          <a:noFill/>
        </p:spPr>
      </p:pic>
    </p:spTree>
    <p:extLst>
      <p:ext uri="{BB962C8B-B14F-4D97-AF65-F5344CB8AC3E}">
        <p14:creationId xmlns:p14="http://schemas.microsoft.com/office/powerpoint/2010/main" val="3031965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Φαινόμενο δυνητικής επαγόμενης υποβάθμισης (</a:t>
            </a:r>
            <a:r>
              <a:rPr lang="en-US" dirty="0" smtClean="0"/>
              <a:t>Potential-induced degradation </a:t>
            </a:r>
            <a:r>
              <a:rPr lang="el-GR" dirty="0" smtClean="0"/>
              <a:t>– PID)</a:t>
            </a:r>
            <a:endParaRPr lang="el-GR" dirty="0"/>
          </a:p>
        </p:txBody>
      </p:sp>
      <p:sp>
        <p:nvSpPr>
          <p:cNvPr id="3" name="Content Placeholder 2"/>
          <p:cNvSpPr>
            <a:spLocks noGrp="1"/>
          </p:cNvSpPr>
          <p:nvPr>
            <p:ph idx="1"/>
          </p:nvPr>
        </p:nvSpPr>
        <p:spPr/>
        <p:txBody>
          <a:bodyPr>
            <a:normAutofit/>
          </a:bodyPr>
          <a:lstStyle/>
          <a:p>
            <a:r>
              <a:rPr lang="el-GR" sz="1600" dirty="0" smtClean="0"/>
              <a:t>Το φαινόμενο της δυνητικής επαγόμενης υποβάθμισης (PID) είναι μία δυνητική υποβάθμιση του δυναμικού σε κρυσταλλικά ΦΒ πλαίσια, που προκαλείται από τα λεγόμενα ρεύματα διασποράς (</a:t>
            </a:r>
            <a:r>
              <a:rPr lang="en-US" sz="1600" dirty="0" smtClean="0"/>
              <a:t>stray currents</a:t>
            </a:r>
            <a:r>
              <a:rPr lang="el-GR" sz="1600" dirty="0" smtClean="0"/>
              <a:t>)</a:t>
            </a:r>
          </a:p>
          <a:p>
            <a:r>
              <a:rPr lang="el-GR" sz="1600" dirty="0" smtClean="0"/>
              <a:t>Η αιτία των επιβλαβών αυτών ρευμάτων διαρροής, εκτός από τη δομή του ΦΒ στοιχείου, είναι η τάση των επιμέρους ΦΒ πλαισίων ως προς το έδαφος</a:t>
            </a:r>
          </a:p>
          <a:p>
            <a:r>
              <a:rPr lang="el-GR" sz="1600" dirty="0" smtClean="0"/>
              <a:t>Στα περισσότερα μη γειωμένα ΦΒ συστήματα, τα ΦΒ πλαίσια με θετική ή αρνητική τάση ως προς το έδαφος εκτίθενται στο φαινόμενο PID</a:t>
            </a:r>
          </a:p>
          <a:p>
            <a:r>
              <a:rPr lang="el-GR" sz="1600" dirty="0" smtClean="0"/>
              <a:t>Το φαινόμενο PID εμφανίζεται κυρίως σε αρνητική τάση σε σχέση με το δυναμικό γείωσης και επιταχύνεται σε υψηλές τάσεις του ΦΒ συστήματος, υψηλές θερμοκρασίες και υψηλή υγρασία</a:t>
            </a:r>
          </a:p>
          <a:p>
            <a:r>
              <a:rPr lang="el-GR" sz="1600" dirty="0" smtClean="0"/>
              <a:t>Είναι μια διαδικασία που συμβαίνει μόνο λίγα χρόνια μετά την εγκατάσταση του ΦΒ συστήματος</a:t>
            </a:r>
          </a:p>
          <a:p>
            <a:r>
              <a:rPr lang="el-GR" sz="1600" dirty="0" smtClean="0"/>
              <a:t>Το φαινόμενο PID προκαλεί μια επιταχυνόμενη υποβάθμιση της απόδοσης που επεκτείνεται εκθετικά και μπορεί να προκαλέσει απώλεια ισχύος έως και 30%</a:t>
            </a:r>
          </a:p>
          <a:p>
            <a:r>
              <a:rPr lang="el-GR" sz="1600" dirty="0" smtClean="0"/>
              <a:t>Εάν το φαινόμενο PID υπάρχει σε ένα ΦΒ πλαίσιο, το αποτέλεσμά του μπορεί να αντιστραφεί</a:t>
            </a:r>
            <a:endParaRPr lang="en-US" sz="1600" dirty="0" smtClean="0"/>
          </a:p>
        </p:txBody>
      </p:sp>
    </p:spTree>
    <p:extLst>
      <p:ext uri="{BB962C8B-B14F-4D97-AF65-F5344CB8AC3E}">
        <p14:creationId xmlns:p14="http://schemas.microsoft.com/office/powerpoint/2010/main" val="3031965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Ανίχνευση φαινομένου </a:t>
            </a:r>
            <a:r>
              <a:rPr lang="en-US" dirty="0" smtClean="0"/>
              <a:t>PID</a:t>
            </a:r>
          </a:p>
        </p:txBody>
      </p:sp>
      <p:sp>
        <p:nvSpPr>
          <p:cNvPr id="3" name="Content Placeholder 2"/>
          <p:cNvSpPr>
            <a:spLocks noGrp="1"/>
          </p:cNvSpPr>
          <p:nvPr>
            <p:ph idx="1"/>
          </p:nvPr>
        </p:nvSpPr>
        <p:spPr/>
        <p:txBody>
          <a:bodyPr>
            <a:normAutofit/>
          </a:bodyPr>
          <a:lstStyle/>
          <a:p>
            <a:r>
              <a:rPr lang="el-GR" sz="1600" dirty="0" smtClean="0"/>
              <a:t>Η παρουσία του φαινομένου PID μπορεί να ανιχνευθεί με διάφορες δοκιμές:</a:t>
            </a:r>
          </a:p>
          <a:p>
            <a:pPr lvl="1"/>
            <a:r>
              <a:rPr lang="el-GR" sz="1600" dirty="0" smtClean="0"/>
              <a:t>Δοκιμή ηλεκτροφωταύγειας</a:t>
            </a:r>
          </a:p>
          <a:p>
            <a:pPr lvl="1"/>
            <a:r>
              <a:rPr lang="el-GR" sz="1600" dirty="0" smtClean="0"/>
              <a:t>Υπέρυθρη απεικόνιση</a:t>
            </a:r>
          </a:p>
          <a:p>
            <a:pPr lvl="1"/>
            <a:r>
              <a:rPr lang="el-GR" sz="1600" dirty="0" smtClean="0"/>
              <a:t>Καμπύλη I-V</a:t>
            </a:r>
          </a:p>
          <a:p>
            <a:pPr lvl="1"/>
            <a:r>
              <a:rPr lang="el-GR" sz="1600" dirty="0" smtClean="0"/>
              <a:t>Τάση ανοικτού κυκλώματος: Εάν τα ΦΒ πλαίσια επηρεάζονται από το φαινόμενο PID, η τάση ανοικτού κυκλώματος είναι χαμηλότερη από την τιμή αναφοράς</a:t>
            </a:r>
          </a:p>
          <a:p>
            <a:pPr lvl="1"/>
            <a:r>
              <a:rPr lang="el-GR" sz="1600" dirty="0" smtClean="0"/>
              <a:t>Τάση λειτουργίας: Τα ΦΒ πλαίσια που επηρεάζονται από το φαινόμενο PID έχουν χαμηλότερη τάση λειτουργίας από τα πάνελ που δεν επηρεάζονται από το PID</a:t>
            </a:r>
            <a:endParaRPr lang="en-US" sz="1600" dirty="0"/>
          </a:p>
        </p:txBody>
      </p:sp>
    </p:spTree>
    <p:extLst>
      <p:ext uri="{BB962C8B-B14F-4D97-AF65-F5344CB8AC3E}">
        <p14:creationId xmlns:p14="http://schemas.microsoft.com/office/powerpoint/2010/main" val="3031965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Ενότητα </a:t>
            </a:r>
            <a:r>
              <a:rPr lang="en-US" dirty="0" smtClean="0"/>
              <a:t>3.2: </a:t>
            </a:r>
            <a:r>
              <a:rPr lang="el-GR" dirty="0" smtClean="0"/>
              <a:t>Επιθεώρηση ΦΒ συστημάτων</a:t>
            </a:r>
            <a:endParaRPr lang="el-GR" dirty="0"/>
          </a:p>
        </p:txBody>
      </p:sp>
      <p:sp>
        <p:nvSpPr>
          <p:cNvPr id="3" name="Content Placeholder 2"/>
          <p:cNvSpPr>
            <a:spLocks noGrp="1"/>
          </p:cNvSpPr>
          <p:nvPr>
            <p:ph idx="1"/>
          </p:nvPr>
        </p:nvSpPr>
        <p:spPr/>
        <p:txBody>
          <a:bodyPr>
            <a:normAutofit/>
          </a:bodyPr>
          <a:lstStyle/>
          <a:p>
            <a:r>
              <a:rPr lang="el-GR" sz="1600" dirty="0" smtClean="0"/>
              <a:t>Οι εκπαιδευόμενοι θα ενημερωθούν για τις ενδεχόμενες δυσλειτουργίες ενός ΦΒ συστήματος εν ώρα λειτουργίας, για τον τρόπο σύνταξης μιας λίστας ελέγχου για την επιθεώρηση ενός ΦΒ συστήματος και για τον τρόπο διεξαγωγής της διαδικασίας επιθεώρησης. Τέλος, οι εκπαιδευόμενοι θα είναι σε θέση να χειριστούν το απαραίτητο υλικό (</a:t>
            </a:r>
            <a:r>
              <a:rPr lang="en-US" sz="1600" dirty="0" smtClean="0"/>
              <a:t>hardware</a:t>
            </a:r>
            <a:r>
              <a:rPr lang="el-GR" sz="1600" dirty="0" smtClean="0"/>
              <a:t>) για να πραγματοποιήσουν επιθεώρηση ενός ΦΒ συστήματος και να ερμηνεύσουν τις αντίστοιχες μετρήσεις.</a:t>
            </a:r>
            <a:endParaRPr lang="en-US" sz="1600" dirty="0"/>
          </a:p>
        </p:txBody>
      </p:sp>
    </p:spTree>
    <p:extLst>
      <p:ext uri="{BB962C8B-B14F-4D97-AF65-F5344CB8AC3E}">
        <p14:creationId xmlns:p14="http://schemas.microsoft.com/office/powerpoint/2010/main" val="3031965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Ανίχνευση φαινομένου </a:t>
            </a:r>
            <a:r>
              <a:rPr lang="en-US" dirty="0" smtClean="0"/>
              <a:t>PID</a:t>
            </a:r>
            <a:r>
              <a:rPr lang="el-GR" dirty="0" smtClean="0"/>
              <a:t> με δοκιμή ηλεκτροφωταύγειας </a:t>
            </a:r>
            <a:endParaRPr lang="el-GR" dirty="0"/>
          </a:p>
        </p:txBody>
      </p:sp>
      <p:sp>
        <p:nvSpPr>
          <p:cNvPr id="3" name="Content Placeholder 2"/>
          <p:cNvSpPr>
            <a:spLocks noGrp="1"/>
          </p:cNvSpPr>
          <p:nvPr>
            <p:ph idx="1"/>
          </p:nvPr>
        </p:nvSpPr>
        <p:spPr>
          <a:xfrm>
            <a:off x="457200" y="1600201"/>
            <a:ext cx="8229600" cy="1324744"/>
          </a:xfrm>
        </p:spPr>
        <p:txBody>
          <a:bodyPr>
            <a:normAutofit fontScale="92500" lnSpcReduction="10000"/>
          </a:bodyPr>
          <a:lstStyle/>
          <a:p>
            <a:r>
              <a:rPr lang="el-GR" sz="1600" dirty="0" smtClean="0"/>
              <a:t>Η δοκιμή ηλεκτροφωταύγειας πραγματοποιείται τη νύχτα με χρήση μιας κατάλληλης κάμερας, ενώ το ΦΒ πλαίσιο ενεργοποιείται από μια πηγή ενέργειας και χωρίς ηλιακό φως</a:t>
            </a:r>
          </a:p>
          <a:p>
            <a:r>
              <a:rPr lang="el-GR" sz="1600" dirty="0" smtClean="0"/>
              <a:t>Ένα ΦΒ πλαίσιο χωρίς την επίδραση του φαινομένου PID έχει μια εικόνα της οποίας όλα τα ΦΒ στοιχεία έχουν την ίδια φωτεινότητα</a:t>
            </a:r>
          </a:p>
          <a:p>
            <a:r>
              <a:rPr lang="el-GR" sz="1600" dirty="0" smtClean="0"/>
              <a:t>Τα ΦΒ στοιχεία που δεν είναι πλήρως φωτισμένα επηρεάζονται από το φαινόμενο PID</a:t>
            </a:r>
            <a:endParaRPr lang="en-US" sz="1600" dirty="0"/>
          </a:p>
        </p:txBody>
      </p:sp>
      <p:pic>
        <p:nvPicPr>
          <p:cNvPr id="48130" name="Picture 2" descr="EL Test"/>
          <p:cNvPicPr>
            <a:picLocks noChangeAspect="1" noChangeArrowheads="1"/>
          </p:cNvPicPr>
          <p:nvPr/>
        </p:nvPicPr>
        <p:blipFill>
          <a:blip r:embed="rId2" cstate="print"/>
          <a:srcRect/>
          <a:stretch>
            <a:fillRect/>
          </a:stretch>
        </p:blipFill>
        <p:spPr bwMode="auto">
          <a:xfrm>
            <a:off x="2632275" y="3356992"/>
            <a:ext cx="3595909" cy="2160000"/>
          </a:xfrm>
          <a:prstGeom prst="rect">
            <a:avLst/>
          </a:prstGeom>
          <a:noFill/>
        </p:spPr>
      </p:pic>
    </p:spTree>
    <p:extLst>
      <p:ext uri="{BB962C8B-B14F-4D97-AF65-F5344CB8AC3E}">
        <p14:creationId xmlns:p14="http://schemas.microsoft.com/office/powerpoint/2010/main" val="3031965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r" rtl="0">
              <a:spcBef>
                <a:spcPct val="0"/>
              </a:spcBef>
            </a:pPr>
            <a:r>
              <a:rPr lang="el-GR" sz="2400" kern="1200" dirty="0">
                <a:solidFill>
                  <a:schemeClr val="tx1"/>
                </a:solidFill>
                <a:latin typeface="+mj-lt"/>
                <a:ea typeface="+mj-ea"/>
                <a:cs typeface="+mj-cs"/>
              </a:rPr>
              <a:t>Ανίχνευση φαινομένου </a:t>
            </a:r>
            <a:r>
              <a:rPr lang="en-US" sz="2400" kern="1200" dirty="0">
                <a:solidFill>
                  <a:schemeClr val="tx1"/>
                </a:solidFill>
                <a:latin typeface="+mj-lt"/>
                <a:ea typeface="+mj-ea"/>
                <a:cs typeface="+mj-cs"/>
              </a:rPr>
              <a:t>PID</a:t>
            </a:r>
            <a:r>
              <a:rPr lang="el-GR" sz="2400" kern="1200" dirty="0">
                <a:solidFill>
                  <a:schemeClr val="tx1"/>
                </a:solidFill>
                <a:latin typeface="+mj-lt"/>
                <a:ea typeface="+mj-ea"/>
                <a:cs typeface="+mj-cs"/>
              </a:rPr>
              <a:t> με </a:t>
            </a:r>
            <a:r>
              <a:rPr lang="el-GR" sz="2400" kern="1200" dirty="0" smtClean="0">
                <a:solidFill>
                  <a:schemeClr val="tx1"/>
                </a:solidFill>
                <a:latin typeface="+mj-lt"/>
                <a:ea typeface="+mj-ea"/>
                <a:cs typeface="+mj-cs"/>
              </a:rPr>
              <a:t>υπέρυθρη απεικόνιση </a:t>
            </a:r>
            <a:endParaRPr lang="el-GR" sz="2400" kern="1200" dirty="0">
              <a:solidFill>
                <a:schemeClr val="tx1"/>
              </a:solidFill>
              <a:latin typeface="+mj-lt"/>
              <a:ea typeface="+mj-ea"/>
              <a:cs typeface="+mj-cs"/>
            </a:endParaRPr>
          </a:p>
        </p:txBody>
      </p:sp>
      <p:sp>
        <p:nvSpPr>
          <p:cNvPr id="3" name="Content Placeholder 2"/>
          <p:cNvSpPr>
            <a:spLocks noGrp="1"/>
          </p:cNvSpPr>
          <p:nvPr>
            <p:ph idx="1"/>
          </p:nvPr>
        </p:nvSpPr>
        <p:spPr>
          <a:xfrm>
            <a:off x="457200" y="1600200"/>
            <a:ext cx="8229600" cy="1612775"/>
          </a:xfrm>
        </p:spPr>
        <p:txBody>
          <a:bodyPr>
            <a:normAutofit fontScale="92500" lnSpcReduction="20000"/>
          </a:bodyPr>
          <a:lstStyle/>
          <a:p>
            <a:r>
              <a:rPr lang="el-GR" sz="1600" dirty="0" smtClean="0"/>
              <a:t>Αυτή η δοκιμή γίνεται σε μια ηλιόλουστη μέρα με μια υπέρυθρη κάμερα</a:t>
            </a:r>
          </a:p>
          <a:p>
            <a:r>
              <a:rPr lang="el-GR" sz="1600" dirty="0" smtClean="0"/>
              <a:t>Ένα ΦΒ πλαίσιο που επηρεάζεται από το φαινόμενο PID έχει υψηλότερη θερμοκρασία από τα ΦΒ πλαίσια που το περιβάλλουν και δεν επηρεάζονται από το φαινόμενο PID</a:t>
            </a:r>
          </a:p>
          <a:p>
            <a:r>
              <a:rPr lang="el-GR" sz="1600" dirty="0" smtClean="0"/>
              <a:t>Τα ΦΒ στοιχεία που είναι θερμότερα (κόκκινα) από τα άλλα (κίτρινα ή γαλάζια) είναι δυνητικά μολυσμένα από το φαινόμενο PID</a:t>
            </a:r>
          </a:p>
          <a:p>
            <a:r>
              <a:rPr lang="el-GR" sz="1600" dirty="0" smtClean="0"/>
              <a:t>Η δοκιμή με υπέρυθρη απεικόνιση είναι εύκολο να εκτελεστεί επειδή η ΦΒ εγκατάσταση δεν χρειάζεται να απενεργοποιηθεί</a:t>
            </a:r>
            <a:endParaRPr lang="en-US" sz="1600" dirty="0" smtClean="0"/>
          </a:p>
          <a:p>
            <a:endParaRPr lang="en-US" sz="1600" dirty="0"/>
          </a:p>
        </p:txBody>
      </p:sp>
      <p:pic>
        <p:nvPicPr>
          <p:cNvPr id="47106" name="Picture 2" descr="IR"/>
          <p:cNvPicPr>
            <a:picLocks noChangeAspect="1" noChangeArrowheads="1"/>
          </p:cNvPicPr>
          <p:nvPr/>
        </p:nvPicPr>
        <p:blipFill>
          <a:blip r:embed="rId2" cstate="print"/>
          <a:srcRect/>
          <a:stretch>
            <a:fillRect/>
          </a:stretch>
        </p:blipFill>
        <p:spPr bwMode="auto">
          <a:xfrm>
            <a:off x="2940194" y="3356991"/>
            <a:ext cx="3359998" cy="2520000"/>
          </a:xfrm>
          <a:prstGeom prst="rect">
            <a:avLst/>
          </a:prstGeom>
          <a:noFill/>
        </p:spPr>
      </p:pic>
    </p:spTree>
    <p:extLst>
      <p:ext uri="{BB962C8B-B14F-4D97-AF65-F5344CB8AC3E}">
        <p14:creationId xmlns:p14="http://schemas.microsoft.com/office/powerpoint/2010/main" val="3031965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Καμπύλη </a:t>
            </a:r>
            <a:r>
              <a:rPr lang="en-US" dirty="0" smtClean="0"/>
              <a:t>I-V </a:t>
            </a:r>
            <a:r>
              <a:rPr lang="el-GR" dirty="0" smtClean="0"/>
              <a:t>φαινομένου </a:t>
            </a:r>
            <a:r>
              <a:rPr lang="en-US" dirty="0" smtClean="0"/>
              <a:t>PID </a:t>
            </a:r>
            <a:endParaRPr lang="el-GR" dirty="0"/>
          </a:p>
        </p:txBody>
      </p:sp>
      <p:pic>
        <p:nvPicPr>
          <p:cNvPr id="21506" name="Picture 2" descr="IV"/>
          <p:cNvPicPr>
            <a:picLocks noChangeAspect="1" noChangeArrowheads="1"/>
          </p:cNvPicPr>
          <p:nvPr/>
        </p:nvPicPr>
        <p:blipFill>
          <a:blip r:embed="rId2" cstate="print"/>
          <a:srcRect/>
          <a:stretch>
            <a:fillRect/>
          </a:stretch>
        </p:blipFill>
        <p:spPr bwMode="auto">
          <a:xfrm>
            <a:off x="1820664" y="1989240"/>
            <a:ext cx="5991696" cy="3600000"/>
          </a:xfrm>
          <a:prstGeom prst="rect">
            <a:avLst/>
          </a:prstGeom>
          <a:noFill/>
        </p:spPr>
      </p:pic>
    </p:spTree>
    <p:extLst>
      <p:ext uri="{BB962C8B-B14F-4D97-AF65-F5344CB8AC3E}">
        <p14:creationId xmlns:p14="http://schemas.microsoft.com/office/powerpoint/2010/main" val="3031965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Επιθεώρηση μεγάλων ΦΒ εγκαταστάσεων: </a:t>
            </a:r>
            <a:r>
              <a:rPr lang="en-US" dirty="0" smtClean="0"/>
              <a:t>Drones</a:t>
            </a:r>
            <a:r>
              <a:rPr lang="el-GR" dirty="0" smtClean="0"/>
              <a:t> εξοπλισμένα με θερμικές κάμερες</a:t>
            </a:r>
            <a:endParaRPr lang="el-GR" dirty="0"/>
          </a:p>
        </p:txBody>
      </p:sp>
      <p:pic>
        <p:nvPicPr>
          <p:cNvPr id="1026" name="Picture 2"/>
          <p:cNvPicPr>
            <a:picLocks noChangeAspect="1" noChangeArrowheads="1"/>
          </p:cNvPicPr>
          <p:nvPr/>
        </p:nvPicPr>
        <p:blipFill>
          <a:blip r:embed="rId2" cstate="print"/>
          <a:srcRect/>
          <a:stretch>
            <a:fillRect/>
          </a:stretch>
        </p:blipFill>
        <p:spPr bwMode="auto">
          <a:xfrm>
            <a:off x="755576" y="1556792"/>
            <a:ext cx="3680662" cy="4680000"/>
          </a:xfrm>
          <a:prstGeom prst="rect">
            <a:avLst/>
          </a:prstGeom>
          <a:noFill/>
          <a:ln w="9525">
            <a:noFill/>
            <a:miter lim="800000"/>
            <a:headEnd/>
            <a:tailEnd/>
          </a:ln>
        </p:spPr>
      </p:pic>
      <p:sp>
        <p:nvSpPr>
          <p:cNvPr id="5" name="Content Placeholder 2"/>
          <p:cNvSpPr>
            <a:spLocks noGrp="1"/>
          </p:cNvSpPr>
          <p:nvPr>
            <p:ph idx="1"/>
          </p:nvPr>
        </p:nvSpPr>
        <p:spPr>
          <a:xfrm>
            <a:off x="4788024" y="2708920"/>
            <a:ext cx="3898776" cy="2304256"/>
          </a:xfrm>
        </p:spPr>
        <p:txBody>
          <a:bodyPr>
            <a:normAutofit lnSpcReduction="10000"/>
          </a:bodyPr>
          <a:lstStyle/>
          <a:p>
            <a:r>
              <a:rPr lang="el-GR" sz="1600" dirty="0" smtClean="0"/>
              <a:t>Οι χειριστές </a:t>
            </a:r>
            <a:r>
              <a:rPr lang="el-GR" sz="1600" dirty="0" err="1" smtClean="0"/>
              <a:t>Drone</a:t>
            </a:r>
            <a:r>
              <a:rPr lang="el-GR" sz="1600" dirty="0" smtClean="0"/>
              <a:t> μπορούν να ρυθμίσουν την ανάλυση των θερμικών σαρώσεων μεταβάλλοντας το ύψος πτήσης</a:t>
            </a:r>
          </a:p>
          <a:p>
            <a:r>
              <a:rPr lang="el-GR" sz="1600" dirty="0" smtClean="0"/>
              <a:t>Οι πτήσεις σε μεγάλο ύψος οδηγούν σε ταχύτερη επισκόπηση</a:t>
            </a:r>
          </a:p>
          <a:p>
            <a:r>
              <a:rPr lang="el-GR" sz="1600" dirty="0" smtClean="0"/>
              <a:t>Οι πτήσεις σε χαμηλό ύψος παρέχουν περισσότερες λεπτομέρειες σχετικά με τα ελαττώματα των ΦΒ πλαισίων</a:t>
            </a:r>
            <a:endParaRPr lang="en-US" sz="1600" dirty="0"/>
          </a:p>
        </p:txBody>
      </p:sp>
    </p:spTree>
    <p:extLst>
      <p:ext uri="{BB962C8B-B14F-4D97-AF65-F5344CB8AC3E}">
        <p14:creationId xmlns:p14="http://schemas.microsoft.com/office/powerpoint/2010/main" val="30319653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Επιθεώρηση μεγάλων ΦΒ εγκαταστάσεων με </a:t>
            </a:r>
            <a:r>
              <a:rPr lang="en-US" dirty="0" smtClean="0"/>
              <a:t>drone: </a:t>
            </a:r>
            <a:r>
              <a:rPr lang="el-GR" dirty="0" smtClean="0"/>
              <a:t>Ένας ελαττωματικός </a:t>
            </a:r>
            <a:r>
              <a:rPr lang="el-GR" dirty="0" err="1" smtClean="0"/>
              <a:t>συνδυαστής</a:t>
            </a:r>
            <a:r>
              <a:rPr lang="el-GR" dirty="0" smtClean="0"/>
              <a:t> έστειλε 48 ΦΒ συστοιχίες εκτός σύνδεσης</a:t>
            </a:r>
            <a:endParaRPr lang="el-GR" dirty="0"/>
          </a:p>
        </p:txBody>
      </p:sp>
      <p:pic>
        <p:nvPicPr>
          <p:cNvPr id="2050" name="Picture 2"/>
          <p:cNvPicPr>
            <a:picLocks noChangeAspect="1" noChangeArrowheads="1"/>
          </p:cNvPicPr>
          <p:nvPr/>
        </p:nvPicPr>
        <p:blipFill>
          <a:blip r:embed="rId2" cstate="print"/>
          <a:srcRect/>
          <a:stretch>
            <a:fillRect/>
          </a:stretch>
        </p:blipFill>
        <p:spPr bwMode="auto">
          <a:xfrm>
            <a:off x="1809328" y="1628800"/>
            <a:ext cx="5715000" cy="4572000"/>
          </a:xfrm>
          <a:prstGeom prst="rect">
            <a:avLst/>
          </a:prstGeom>
          <a:noFill/>
          <a:ln w="9525">
            <a:noFill/>
            <a:miter lim="800000"/>
            <a:headEnd/>
            <a:tailEnd/>
          </a:ln>
        </p:spPr>
      </p:pic>
    </p:spTree>
    <p:extLst>
      <p:ext uri="{BB962C8B-B14F-4D97-AF65-F5344CB8AC3E}">
        <p14:creationId xmlns:p14="http://schemas.microsoft.com/office/powerpoint/2010/main" val="3031965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Επιθεώρηση μεγάλων ΦΒ εγκαταστάσεων με </a:t>
            </a:r>
            <a:r>
              <a:rPr lang="en-US" dirty="0" smtClean="0"/>
              <a:t>drone: </a:t>
            </a:r>
            <a:r>
              <a:rPr lang="el-GR" dirty="0" smtClean="0"/>
              <a:t>ΦΒ </a:t>
            </a:r>
            <a:r>
              <a:rPr lang="el-GR" dirty="0" err="1" smtClean="0"/>
              <a:t>στοιχειοσειρές</a:t>
            </a:r>
            <a:r>
              <a:rPr lang="el-GR" dirty="0" smtClean="0"/>
              <a:t> εκτός σύνδεσης και ΦΒ πλαίσια με ανεστραμμένη πολικότητα</a:t>
            </a:r>
            <a:endParaRPr lang="el-GR" dirty="0"/>
          </a:p>
        </p:txBody>
      </p:sp>
      <p:pic>
        <p:nvPicPr>
          <p:cNvPr id="3074" name="Picture 2"/>
          <p:cNvPicPr>
            <a:picLocks noChangeAspect="1" noChangeArrowheads="1"/>
          </p:cNvPicPr>
          <p:nvPr/>
        </p:nvPicPr>
        <p:blipFill>
          <a:blip r:embed="rId2" cstate="print"/>
          <a:srcRect/>
          <a:stretch>
            <a:fillRect/>
          </a:stretch>
        </p:blipFill>
        <p:spPr bwMode="auto">
          <a:xfrm>
            <a:off x="2297013" y="1837531"/>
            <a:ext cx="4867275" cy="3895725"/>
          </a:xfrm>
          <a:prstGeom prst="rect">
            <a:avLst/>
          </a:prstGeom>
          <a:noFill/>
          <a:ln w="9525">
            <a:noFill/>
            <a:miter lim="800000"/>
            <a:headEnd/>
            <a:tailEnd/>
          </a:ln>
        </p:spPr>
      </p:pic>
    </p:spTree>
    <p:extLst>
      <p:ext uri="{BB962C8B-B14F-4D97-AF65-F5344CB8AC3E}">
        <p14:creationId xmlns:p14="http://schemas.microsoft.com/office/powerpoint/2010/main" val="30319653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Ορισμός αντίστασης μόνωσης </a:t>
            </a:r>
            <a:r>
              <a:rPr lang="en-US" dirty="0" smtClean="0"/>
              <a:t>(</a:t>
            </a:r>
            <a:r>
              <a:rPr lang="en-US" dirty="0" err="1" smtClean="0"/>
              <a:t>R</a:t>
            </a:r>
            <a:r>
              <a:rPr lang="en-US" baseline="-25000" dirty="0" err="1" smtClean="0"/>
              <a:t>iso</a:t>
            </a:r>
            <a:r>
              <a:rPr lang="en-US" dirty="0" smtClean="0"/>
              <a:t>) </a:t>
            </a:r>
            <a:r>
              <a:rPr lang="el-GR" dirty="0" smtClean="0"/>
              <a:t>ΦΒ συστήματος</a:t>
            </a:r>
            <a:endParaRPr lang="el-GR" dirty="0"/>
          </a:p>
        </p:txBody>
      </p:sp>
      <p:sp>
        <p:nvSpPr>
          <p:cNvPr id="3" name="Content Placeholder 2"/>
          <p:cNvSpPr>
            <a:spLocks noGrp="1"/>
          </p:cNvSpPr>
          <p:nvPr>
            <p:ph idx="1"/>
          </p:nvPr>
        </p:nvSpPr>
        <p:spPr>
          <a:xfrm>
            <a:off x="457200" y="1600201"/>
            <a:ext cx="8229600" cy="1612776"/>
          </a:xfrm>
        </p:spPr>
        <p:txBody>
          <a:bodyPr>
            <a:normAutofit fontScale="92500" lnSpcReduction="20000"/>
          </a:bodyPr>
          <a:lstStyle/>
          <a:p>
            <a:r>
              <a:rPr lang="el-GR" sz="1600" dirty="0" smtClean="0"/>
              <a:t>Μόνο η επαρκής μόνωση έναντι του εδάφους εμποδίζει το ρεύμα από τη ΦΒ εγκατάσταση να μην διαρρεύσει στη γείωση και αποκλείει τους κινδύνους που σχετίζονται με την επαφή και τις πρόσθετες απώλειες</a:t>
            </a:r>
          </a:p>
          <a:p>
            <a:r>
              <a:rPr lang="el-GR" sz="1600" dirty="0" smtClean="0"/>
              <a:t>Το συνολικό ρεύμα γείωσης, γνωστό και ως ρεύμα διαρροής, αποτελείται από τη συνεισφορά όλων των στοιχείων του συστήματος: ΦΒ πλαίσια, καλώδιο DC και </a:t>
            </a:r>
            <a:r>
              <a:rPr lang="el-GR" sz="1600" dirty="0" err="1" smtClean="0"/>
              <a:t>αντιστροφέα</a:t>
            </a:r>
            <a:endParaRPr lang="el-GR" sz="1600" dirty="0" smtClean="0"/>
          </a:p>
          <a:p>
            <a:r>
              <a:rPr lang="el-GR" sz="1600" dirty="0" smtClean="0"/>
              <a:t>Για μια δεδομένη τάση συστήματος, αυτό το ρεύμα διαρροής μεταφράζεται σε μια αποτελεσματική αντίσταση μόνωσης, η οποία ορίζεται από την αντίσταση </a:t>
            </a:r>
            <a:r>
              <a:rPr lang="en-US" sz="1600" dirty="0" err="1" smtClean="0"/>
              <a:t>R</a:t>
            </a:r>
            <a:r>
              <a:rPr lang="en-US" sz="1600" baseline="-25000" dirty="0" err="1" smtClean="0"/>
              <a:t>iso</a:t>
            </a:r>
            <a:endParaRPr lang="en-US" sz="1600" dirty="0"/>
          </a:p>
        </p:txBody>
      </p:sp>
      <p:pic>
        <p:nvPicPr>
          <p:cNvPr id="5122" name="Picture 2"/>
          <p:cNvPicPr>
            <a:picLocks noChangeAspect="1" noChangeArrowheads="1"/>
          </p:cNvPicPr>
          <p:nvPr/>
        </p:nvPicPr>
        <p:blipFill>
          <a:blip r:embed="rId2" cstate="print"/>
          <a:srcRect/>
          <a:stretch>
            <a:fillRect/>
          </a:stretch>
        </p:blipFill>
        <p:spPr bwMode="auto">
          <a:xfrm>
            <a:off x="1688344" y="3357312"/>
            <a:ext cx="5980000" cy="2880000"/>
          </a:xfrm>
          <a:prstGeom prst="rect">
            <a:avLst/>
          </a:prstGeom>
          <a:noFill/>
          <a:ln w="9525">
            <a:noFill/>
            <a:miter lim="800000"/>
            <a:headEnd/>
            <a:tailEnd/>
          </a:ln>
        </p:spPr>
      </p:pic>
    </p:spTree>
    <p:extLst>
      <p:ext uri="{BB962C8B-B14F-4D97-AF65-F5344CB8AC3E}">
        <p14:creationId xmlns:p14="http://schemas.microsoft.com/office/powerpoint/2010/main" val="30319653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Χαρακτηριστικά του φαινομένου </a:t>
            </a:r>
            <a:r>
              <a:rPr lang="en-US" dirty="0" err="1" smtClean="0"/>
              <a:t>R</a:t>
            </a:r>
            <a:r>
              <a:rPr lang="en-US" baseline="-25000" dirty="0" err="1" smtClean="0"/>
              <a:t>iso</a:t>
            </a:r>
            <a:endParaRPr lang="el-GR" dirty="0"/>
          </a:p>
        </p:txBody>
      </p:sp>
      <p:sp>
        <p:nvSpPr>
          <p:cNvPr id="3" name="Content Placeholder 2"/>
          <p:cNvSpPr>
            <a:spLocks noGrp="1"/>
          </p:cNvSpPr>
          <p:nvPr>
            <p:ph idx="1"/>
          </p:nvPr>
        </p:nvSpPr>
        <p:spPr/>
        <p:txBody>
          <a:bodyPr>
            <a:normAutofit/>
          </a:bodyPr>
          <a:lstStyle/>
          <a:p>
            <a:r>
              <a:rPr lang="el-GR" sz="1600" dirty="0" smtClean="0"/>
              <a:t>Με το αυξανόμενο μέγεθος μιας ΦΒ εγκατάστασης, η αντίσταση </a:t>
            </a:r>
            <a:r>
              <a:rPr lang="en-US" sz="1600" dirty="0" err="1" smtClean="0"/>
              <a:t>R</a:t>
            </a:r>
            <a:r>
              <a:rPr lang="en-US" sz="1600" baseline="-25000" dirty="0" err="1" smtClean="0"/>
              <a:t>iso</a:t>
            </a:r>
            <a:r>
              <a:rPr lang="el-GR" sz="1600" dirty="0" smtClean="0"/>
              <a:t> γίνεται ολοένα και μικρότερη εξαιτίας της απαιτούμενης μεγαλύτερης επιφάνειας του ΦΒ συστήματος και της παράλληλης μεταγωγής πολλών ΦΒ πλαισίων</a:t>
            </a:r>
          </a:p>
          <a:p>
            <a:r>
              <a:rPr lang="el-GR" sz="1600" dirty="0" smtClean="0"/>
              <a:t>Οι ΦΒ εγκαταστάσεις με </a:t>
            </a:r>
            <a:r>
              <a:rPr lang="el-GR" sz="1600" dirty="0" err="1" smtClean="0"/>
              <a:t>αντιστροφείς</a:t>
            </a:r>
            <a:r>
              <a:rPr lang="el-GR" sz="1600" dirty="0" smtClean="0"/>
              <a:t> χωρίς μετασχηματιστή δεν είναι γαλβανικά απομονωμένες από το δίκτυο κατά τη λειτουργία τροφοδοσίας</a:t>
            </a:r>
          </a:p>
          <a:p>
            <a:r>
              <a:rPr lang="el-GR" sz="1600" dirty="0" smtClean="0"/>
              <a:t>Αυτό μπορεί να οδηγήσει σε μη σύνδεση του </a:t>
            </a:r>
            <a:r>
              <a:rPr lang="el-GR" sz="1600" dirty="0" err="1" smtClean="0"/>
              <a:t>αντιστροφέα</a:t>
            </a:r>
            <a:r>
              <a:rPr lang="el-GR" sz="1600" dirty="0" smtClean="0"/>
              <a:t> με το δίκτυο λόγω της πολύ χαμηλής αντίστασης μόνωσης ολόκληρης της ΦΒ εγκατάστασης, παρόλο που όλα τα εξαρτήματα μπορεί να λειτουργούν χωρίς προβλήματα</a:t>
            </a:r>
          </a:p>
          <a:p>
            <a:r>
              <a:rPr lang="el-GR" sz="1600" dirty="0" smtClean="0"/>
              <a:t>Σε </a:t>
            </a:r>
            <a:r>
              <a:rPr lang="el-GR" sz="1600" dirty="0" err="1" smtClean="0"/>
              <a:t>αντιστροφείς</a:t>
            </a:r>
            <a:r>
              <a:rPr lang="el-GR" sz="1600" dirty="0" smtClean="0"/>
              <a:t> χωρίς μετασχηματιστή, η συνεχής μέτρηση του </a:t>
            </a:r>
            <a:r>
              <a:rPr lang="en-US" sz="1600" dirty="0" err="1" smtClean="0"/>
              <a:t>R</a:t>
            </a:r>
            <a:r>
              <a:rPr lang="en-US" sz="1600" baseline="-25000" dirty="0" err="1" smtClean="0"/>
              <a:t>iso</a:t>
            </a:r>
            <a:r>
              <a:rPr lang="el-GR" sz="1600" dirty="0" smtClean="0"/>
              <a:t> σε λειτουργία δεν είναι δυνατή λόγω της ελλείπουσας γαλβανικής απομόνωσης</a:t>
            </a:r>
          </a:p>
          <a:p>
            <a:r>
              <a:rPr lang="el-GR" sz="1600" dirty="0" smtClean="0"/>
              <a:t>Για το λόγο αυτό, οι </a:t>
            </a:r>
            <a:r>
              <a:rPr lang="el-GR" sz="1600" dirty="0" err="1" smtClean="0"/>
              <a:t>αντιστροφείς</a:t>
            </a:r>
            <a:r>
              <a:rPr lang="el-GR" sz="1600" dirty="0" smtClean="0"/>
              <a:t> χωρίς μετασχηματιστή πρέπει πάντοτε να μετρήσουν την τιμή </a:t>
            </a:r>
            <a:r>
              <a:rPr lang="en-US" sz="1600" dirty="0" err="1" smtClean="0"/>
              <a:t>R</a:t>
            </a:r>
            <a:r>
              <a:rPr lang="en-US" sz="1600" baseline="-25000" dirty="0" err="1" smtClean="0"/>
              <a:t>iso</a:t>
            </a:r>
            <a:r>
              <a:rPr lang="el-GR" sz="1600" dirty="0" smtClean="0"/>
              <a:t> πριν συνδεθούν στο δίκτυο και να παρακολουθούν το υπολειπόμενο ρεύμα κατά τη λειτουργία, καθώς ακόμη και ένα μόνο βραχυκύκλωμα μπορεί να προκαλέσει ζημιές στην εγκατάσταση και τραυματισμό</a:t>
            </a:r>
          </a:p>
          <a:p>
            <a:r>
              <a:rPr lang="el-GR" sz="1600" dirty="0" smtClean="0"/>
              <a:t>Η τιμή της </a:t>
            </a:r>
            <a:r>
              <a:rPr lang="en-US" sz="1600" dirty="0" err="1" smtClean="0"/>
              <a:t>R</a:t>
            </a:r>
            <a:r>
              <a:rPr lang="en-US" sz="1600" baseline="-25000" dirty="0" err="1" smtClean="0"/>
              <a:t>iso</a:t>
            </a:r>
            <a:r>
              <a:rPr lang="el-GR" sz="1600" dirty="0" smtClean="0"/>
              <a:t> ποικίλλει ανάλογα με τον καιρό (υγρασία στα ΦΒ πλαίσια)</a:t>
            </a:r>
            <a:endParaRPr lang="en-US" sz="1600" dirty="0"/>
          </a:p>
        </p:txBody>
      </p:sp>
    </p:spTree>
    <p:extLst>
      <p:ext uri="{BB962C8B-B14F-4D97-AF65-F5344CB8AC3E}">
        <p14:creationId xmlns:p14="http://schemas.microsoft.com/office/powerpoint/2010/main" val="30319653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Σύστημα </a:t>
            </a:r>
            <a:r>
              <a:rPr lang="el-GR" dirty="0" err="1" smtClean="0"/>
              <a:t>τηλεμέτρησης</a:t>
            </a:r>
            <a:r>
              <a:rPr lang="el-GR" dirty="0" smtClean="0"/>
              <a:t> SCADA για μεγάλης κλίμακας ΦΒ συστήματα</a:t>
            </a:r>
            <a:endParaRPr lang="el-GR" dirty="0"/>
          </a:p>
        </p:txBody>
      </p:sp>
      <p:pic>
        <p:nvPicPr>
          <p:cNvPr id="4098" name="Picture 2"/>
          <p:cNvPicPr>
            <a:picLocks noChangeAspect="1" noChangeArrowheads="1"/>
          </p:cNvPicPr>
          <p:nvPr/>
        </p:nvPicPr>
        <p:blipFill>
          <a:blip r:embed="rId2" cstate="print"/>
          <a:srcRect/>
          <a:stretch>
            <a:fillRect/>
          </a:stretch>
        </p:blipFill>
        <p:spPr bwMode="auto">
          <a:xfrm>
            <a:off x="2724150" y="1515962"/>
            <a:ext cx="3838985" cy="4680000"/>
          </a:xfrm>
          <a:prstGeom prst="rect">
            <a:avLst/>
          </a:prstGeom>
          <a:noFill/>
          <a:ln w="9525">
            <a:noFill/>
            <a:miter lim="800000"/>
            <a:headEnd/>
            <a:tailEnd/>
          </a:ln>
        </p:spPr>
      </p:pic>
    </p:spTree>
    <p:extLst>
      <p:ext uri="{BB962C8B-B14F-4D97-AF65-F5344CB8AC3E}">
        <p14:creationId xmlns:p14="http://schemas.microsoft.com/office/powerpoint/2010/main" val="30319653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95936" y="2276872"/>
            <a:ext cx="4822304" cy="1470025"/>
          </a:xfrm>
        </p:spPr>
        <p:txBody>
          <a:bodyPr/>
          <a:lstStyle/>
          <a:p>
            <a:r>
              <a:rPr lang="el-GR" dirty="0" smtClean="0"/>
              <a:t>Σας ευχαριστούμε για την προσοχή σας</a:t>
            </a:r>
            <a:endParaRPr lang="el-GR" dirty="0"/>
          </a:p>
        </p:txBody>
      </p:sp>
    </p:spTree>
    <p:extLst>
      <p:ext uri="{BB962C8B-B14F-4D97-AF65-F5344CB8AC3E}">
        <p14:creationId xmlns:p14="http://schemas.microsoft.com/office/powerpoint/2010/main" val="129220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Επιθεώρηση ΦΒ συστοιχίας</a:t>
            </a:r>
            <a:endParaRPr lang="el-GR" dirty="0"/>
          </a:p>
        </p:txBody>
      </p:sp>
      <p:sp>
        <p:nvSpPr>
          <p:cNvPr id="3" name="Content Placeholder 2"/>
          <p:cNvSpPr>
            <a:spLocks noGrp="1"/>
          </p:cNvSpPr>
          <p:nvPr>
            <p:ph idx="1"/>
          </p:nvPr>
        </p:nvSpPr>
        <p:spPr/>
        <p:txBody>
          <a:bodyPr>
            <a:normAutofit/>
          </a:bodyPr>
          <a:lstStyle/>
          <a:p>
            <a:pPr marL="342900" lvl="1" indent="-342900">
              <a:buFont typeface="Arial" panose="020B0604020202020204" pitchFamily="34" charset="0"/>
              <a:buChar char="•"/>
            </a:pPr>
            <a:r>
              <a:rPr lang="el-GR" sz="1600" dirty="0" smtClean="0"/>
              <a:t>Η επιθεώρηση της ΦΒ συστοιχίας μπορεί να περιλαμβάνει τους ακόλουθους ελέγχους:</a:t>
            </a:r>
          </a:p>
          <a:p>
            <a:pPr lvl="1"/>
            <a:r>
              <a:rPr lang="el-GR" sz="1600" dirty="0" smtClean="0"/>
              <a:t>Μερική σκίαση από τη ρύπανση μεμονωμένων ηλιακών στοιχείων</a:t>
            </a:r>
          </a:p>
          <a:p>
            <a:pPr lvl="1"/>
            <a:r>
              <a:rPr lang="el-GR" sz="1600" dirty="0" smtClean="0"/>
              <a:t>Συνολική μείωση της απόδοσης της ΦΒ εγκατάστασης από ρύπανση</a:t>
            </a:r>
          </a:p>
          <a:p>
            <a:pPr lvl="1"/>
            <a:r>
              <a:rPr lang="el-GR" sz="1600" dirty="0" smtClean="0"/>
              <a:t>Σκίαση από την ανάπτυξη των δένδρων</a:t>
            </a:r>
          </a:p>
          <a:p>
            <a:pPr lvl="1"/>
            <a:r>
              <a:rPr lang="el-GR" sz="1600" dirty="0" smtClean="0"/>
              <a:t>Ηλεκτρικές ανωμαλίες σε ΦΒ πλαίσια</a:t>
            </a:r>
          </a:p>
          <a:p>
            <a:pPr lvl="1"/>
            <a:r>
              <a:rPr lang="el-GR" sz="1600" dirty="0" smtClean="0"/>
              <a:t>Υποβάθμιση του ΦΒ πλαισίου</a:t>
            </a:r>
          </a:p>
          <a:p>
            <a:pPr lvl="1"/>
            <a:r>
              <a:rPr lang="el-GR" sz="1600" dirty="0" smtClean="0"/>
              <a:t>Ζημιές από χαλάζι</a:t>
            </a:r>
          </a:p>
          <a:p>
            <a:pPr lvl="1"/>
            <a:r>
              <a:rPr lang="el-GR" sz="1600" dirty="0" smtClean="0"/>
              <a:t>Κάλυψη από χιόνι</a:t>
            </a:r>
          </a:p>
          <a:p>
            <a:pPr lvl="1"/>
            <a:r>
              <a:rPr lang="el-GR" sz="1600" dirty="0" smtClean="0"/>
              <a:t>Φαινόμενο της δυνητικής επαγόμενης υποβάθμισης (PID)</a:t>
            </a:r>
          </a:p>
        </p:txBody>
      </p:sp>
    </p:spTree>
    <p:extLst>
      <p:ext uri="{BB962C8B-B14F-4D97-AF65-F5344CB8AC3E}">
        <p14:creationId xmlns:p14="http://schemas.microsoft.com/office/powerpoint/2010/main" val="3031965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Θερμά σημεία (</a:t>
            </a:r>
            <a:r>
              <a:rPr lang="en-US" dirty="0" smtClean="0"/>
              <a:t>hot spots)</a:t>
            </a:r>
            <a:endParaRPr lang="el-GR" dirty="0"/>
          </a:p>
        </p:txBody>
      </p:sp>
      <p:sp>
        <p:nvSpPr>
          <p:cNvPr id="3" name="Content Placeholder 2"/>
          <p:cNvSpPr>
            <a:spLocks noGrp="1"/>
          </p:cNvSpPr>
          <p:nvPr>
            <p:ph idx="1"/>
          </p:nvPr>
        </p:nvSpPr>
        <p:spPr/>
        <p:txBody>
          <a:bodyPr>
            <a:normAutofit lnSpcReduction="10000"/>
          </a:bodyPr>
          <a:lstStyle/>
          <a:p>
            <a:pPr fontAlgn="base"/>
            <a:r>
              <a:rPr lang="el-GR" sz="1600" dirty="0" smtClean="0"/>
              <a:t>Τα «θερμά σημεία» (</a:t>
            </a:r>
            <a:r>
              <a:rPr lang="en-US" sz="1600" dirty="0" smtClean="0"/>
              <a:t>hot spots) </a:t>
            </a:r>
            <a:r>
              <a:rPr lang="el-GR" sz="1600" dirty="0" smtClean="0"/>
              <a:t>είναι περιοχές με αυξημένη θερμοκρασία που επηρεάζουν μόνο μέρος του ΦΒ πλαισίου</a:t>
            </a:r>
            <a:endParaRPr lang="en-US" sz="1600" dirty="0" smtClean="0"/>
          </a:p>
          <a:p>
            <a:pPr fontAlgn="base"/>
            <a:r>
              <a:rPr lang="el-GR" sz="1600" dirty="0" smtClean="0"/>
              <a:t>Αυτά τα σημεία μπορεί να είναι πολύ ζεστά: η διαφορά θερμοκρασίας μεταξύ ενός ΦΒ στοιχείου με ελαττώματα και ενός καλού ΦΒ στοιχείου μπορεί να είναι μεγαλύτερη από 50°C</a:t>
            </a:r>
          </a:p>
          <a:p>
            <a:pPr fontAlgn="base"/>
            <a:r>
              <a:rPr lang="el-GR" sz="1600" dirty="0" smtClean="0"/>
              <a:t>Είναι αποτέλεσμα μιας τοπικής μείωσης της αποδοτικότητας, η οποία έχει σαν αποτέλεσμα χαμηλότερη ισχύ εξόδου και επιτάχυνση της υποβάθμισης των υλικών στη συγκεκριμένη περιοχή</a:t>
            </a:r>
          </a:p>
          <a:p>
            <a:pPr fontAlgn="base"/>
            <a:r>
              <a:rPr lang="el-GR" sz="1600" dirty="0" smtClean="0"/>
              <a:t>Τα θερμά σημεία είναι γενικά ένας πολύ σημαντικός λόγος αποτυχίας των ΦΒ πλαισίων (σε σχέση με την αξιοπιστία και την ασφάλεια)</a:t>
            </a:r>
          </a:p>
          <a:p>
            <a:pPr fontAlgn="base"/>
            <a:r>
              <a:rPr lang="el-GR" sz="1600" dirty="0" smtClean="0"/>
              <a:t>Μόλις ένα ΦΒ στοιχείο υποβαθμιστεί από τα θερμά σημεία, γίνεται συχνά ένα αδύναμο σημείο σε μια ΦΒ </a:t>
            </a:r>
            <a:r>
              <a:rPr lang="el-GR" sz="1600" dirty="0" err="1" smtClean="0"/>
              <a:t>στοιχειοσειρά</a:t>
            </a:r>
            <a:r>
              <a:rPr lang="el-GR" sz="1600" dirty="0" smtClean="0"/>
              <a:t> που προκαλεί σοβαρή μείωση της απόδοσης</a:t>
            </a:r>
          </a:p>
          <a:p>
            <a:pPr fontAlgn="base"/>
            <a:r>
              <a:rPr lang="el-GR" sz="1600" dirty="0" smtClean="0"/>
              <a:t>Αν η βλάβη είναι μόνιμη, ολόκληρη η ομάδα των ΦΒ στοιχείων πρέπει να αποσυνδεθεί από την πλήρη </a:t>
            </a:r>
            <a:r>
              <a:rPr lang="el-GR" sz="1600" dirty="0" err="1" smtClean="0"/>
              <a:t>στοιχειοσειρά</a:t>
            </a:r>
            <a:r>
              <a:rPr lang="el-GR" sz="1600" dirty="0" smtClean="0"/>
              <a:t>, προκαλώντας μείωση της συνολικής ισχύος</a:t>
            </a:r>
          </a:p>
          <a:p>
            <a:pPr fontAlgn="base"/>
            <a:r>
              <a:rPr lang="el-GR" sz="1600" dirty="0" smtClean="0"/>
              <a:t>Η ιδανική λύση για αυτό το ζήτημα είναι η χρήση θερμικών καμερών</a:t>
            </a:r>
          </a:p>
          <a:p>
            <a:pPr fontAlgn="base"/>
            <a:r>
              <a:rPr lang="el-GR" sz="1600" dirty="0" smtClean="0"/>
              <a:t>Τα θερμά σημεία θα είναι ορατά στη θερμική εικόνα καθώς θα έχουν ένα αξιοσημείωτο χρώμα σε αντίθεση με τα άλλα ΦΒ στοιχεία και το περιβάλλον</a:t>
            </a:r>
            <a:endParaRPr lang="en-US" sz="1600" dirty="0" smtClean="0"/>
          </a:p>
        </p:txBody>
      </p:sp>
    </p:spTree>
    <p:extLst>
      <p:ext uri="{BB962C8B-B14F-4D97-AF65-F5344CB8AC3E}">
        <p14:creationId xmlns:p14="http://schemas.microsoft.com/office/powerpoint/2010/main" val="3031965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Ανίχνευση θερμών σημείων</a:t>
            </a:r>
            <a:endParaRPr lang="el-GR" dirty="0"/>
          </a:p>
        </p:txBody>
      </p:sp>
      <p:pic>
        <p:nvPicPr>
          <p:cNvPr id="49154" name="Picture 2" descr="ÎÏÎ¿ÏÎ­Î»ÎµÏÎ¼Î± ÎµÎ¹ÎºÏÎ½Î±Ï Î³Î¹Î± solar panels hot spot detection"/>
          <p:cNvPicPr>
            <a:picLocks noChangeAspect="1" noChangeArrowheads="1"/>
          </p:cNvPicPr>
          <p:nvPr/>
        </p:nvPicPr>
        <p:blipFill>
          <a:blip r:embed="rId2" cstate="print"/>
          <a:srcRect/>
          <a:stretch>
            <a:fillRect/>
          </a:stretch>
        </p:blipFill>
        <p:spPr bwMode="auto">
          <a:xfrm>
            <a:off x="2520273" y="1665304"/>
            <a:ext cx="4499999" cy="4500000"/>
          </a:xfrm>
          <a:prstGeom prst="rect">
            <a:avLst/>
          </a:prstGeom>
          <a:noFill/>
        </p:spPr>
      </p:pic>
    </p:spTree>
    <p:extLst>
      <p:ext uri="{BB962C8B-B14F-4D97-AF65-F5344CB8AC3E}">
        <p14:creationId xmlns:p14="http://schemas.microsoft.com/office/powerpoint/2010/main" val="3031965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Μερική σκίαση από τη ρύπανση μεμονωμένων ΦΒ στοιχείων</a:t>
            </a:r>
            <a:endParaRPr lang="el-GR" dirty="0"/>
          </a:p>
        </p:txBody>
      </p:sp>
      <p:pic>
        <p:nvPicPr>
          <p:cNvPr id="5" name="Picture 3" descr="ÎÏÎ¿ÏÎ­Î»ÎµÏÎ¼Î± ÎµÎ¹ÎºÏÎ½Î±Ï Î³Î¹Î± lichen growth on PV module frames"/>
          <p:cNvPicPr>
            <a:picLocks noChangeAspect="1" noChangeArrowheads="1"/>
          </p:cNvPicPr>
          <p:nvPr/>
        </p:nvPicPr>
        <p:blipFill>
          <a:blip r:embed="rId2" cstate="print"/>
          <a:srcRect/>
          <a:stretch>
            <a:fillRect/>
          </a:stretch>
        </p:blipFill>
        <p:spPr bwMode="auto">
          <a:xfrm>
            <a:off x="2423367" y="2348880"/>
            <a:ext cx="4740921" cy="2880000"/>
          </a:xfrm>
          <a:prstGeom prst="rect">
            <a:avLst/>
          </a:prstGeom>
          <a:noFill/>
        </p:spPr>
      </p:pic>
    </p:spTree>
    <p:extLst>
      <p:ext uri="{BB962C8B-B14F-4D97-AF65-F5344CB8AC3E}">
        <p14:creationId xmlns:p14="http://schemas.microsoft.com/office/powerpoint/2010/main" val="3031965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Συνολική μείωση της απόδοσης της ΦΒ εγκατάστασης από ρύπανση</a:t>
            </a:r>
            <a:endParaRPr lang="el-GR" dirty="0"/>
          </a:p>
        </p:txBody>
      </p:sp>
      <p:pic>
        <p:nvPicPr>
          <p:cNvPr id="7" name="Picture 1"/>
          <p:cNvPicPr>
            <a:picLocks noChangeAspect="1" noChangeArrowheads="1"/>
          </p:cNvPicPr>
          <p:nvPr/>
        </p:nvPicPr>
        <p:blipFill>
          <a:blip r:embed="rId2" cstate="print"/>
          <a:srcRect/>
          <a:stretch>
            <a:fillRect/>
          </a:stretch>
        </p:blipFill>
        <p:spPr bwMode="auto">
          <a:xfrm>
            <a:off x="3059832" y="1557312"/>
            <a:ext cx="3486558" cy="4680000"/>
          </a:xfrm>
          <a:prstGeom prst="rect">
            <a:avLst/>
          </a:prstGeom>
          <a:noFill/>
          <a:ln w="9525">
            <a:noFill/>
            <a:miter lim="800000"/>
            <a:headEnd/>
            <a:tailEnd/>
          </a:ln>
        </p:spPr>
      </p:pic>
    </p:spTree>
    <p:extLst>
      <p:ext uri="{BB962C8B-B14F-4D97-AF65-F5344CB8AC3E}">
        <p14:creationId xmlns:p14="http://schemas.microsoft.com/office/powerpoint/2010/main" val="3031965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Σκίαση από την ανάπτυξη δένδρων</a:t>
            </a:r>
          </a:p>
        </p:txBody>
      </p:sp>
      <p:pic>
        <p:nvPicPr>
          <p:cNvPr id="30722" name="Picture 2" descr="ÎÏÎ¿ÏÎ­Î»ÎµÏÎ¼Î± ÎµÎ¹ÎºÏÎ½Î±Ï Î³Î¹Î± solar module Shading from tree growth"/>
          <p:cNvPicPr>
            <a:picLocks noChangeAspect="1" noChangeArrowheads="1"/>
          </p:cNvPicPr>
          <p:nvPr/>
        </p:nvPicPr>
        <p:blipFill>
          <a:blip r:embed="rId2" cstate="print"/>
          <a:srcRect/>
          <a:stretch>
            <a:fillRect/>
          </a:stretch>
        </p:blipFill>
        <p:spPr bwMode="auto">
          <a:xfrm>
            <a:off x="1496565" y="1700808"/>
            <a:ext cx="6459811" cy="4320000"/>
          </a:xfrm>
          <a:prstGeom prst="rect">
            <a:avLst/>
          </a:prstGeom>
          <a:noFill/>
        </p:spPr>
      </p:pic>
    </p:spTree>
    <p:extLst>
      <p:ext uri="{BB962C8B-B14F-4D97-AF65-F5344CB8AC3E}">
        <p14:creationId xmlns:p14="http://schemas.microsoft.com/office/powerpoint/2010/main" val="3031965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Ηλεκτρικές ανωμαλίες σε ΦΒ πλαίσια</a:t>
            </a:r>
          </a:p>
        </p:txBody>
      </p:sp>
      <p:sp>
        <p:nvSpPr>
          <p:cNvPr id="3" name="Content Placeholder 2"/>
          <p:cNvSpPr>
            <a:spLocks noGrp="1"/>
          </p:cNvSpPr>
          <p:nvPr>
            <p:ph idx="1"/>
          </p:nvPr>
        </p:nvSpPr>
        <p:spPr/>
        <p:txBody>
          <a:bodyPr>
            <a:normAutofit/>
          </a:bodyPr>
          <a:lstStyle/>
          <a:p>
            <a:r>
              <a:rPr lang="el-GR" sz="1600" dirty="0" smtClean="0"/>
              <a:t>Οι ηλεκτρικές ανωμαλίες στα ΦΒ πλαίσια μπορούν να προκληθούν από:</a:t>
            </a:r>
          </a:p>
          <a:p>
            <a:pPr lvl="1"/>
            <a:r>
              <a:rPr lang="el-GR" sz="1600" dirty="0" smtClean="0"/>
              <a:t>Σφάλματα εγκατάστασης που μπορούν να αποφευχθούν με τη χρήση ειδικών συνδέσμων ΦΒ υψηλής ποιότητας</a:t>
            </a:r>
          </a:p>
          <a:p>
            <a:pPr lvl="1"/>
            <a:r>
              <a:rPr lang="el-GR" sz="1600" dirty="0" smtClean="0"/>
              <a:t>Ανωμαλίες ΦΒ πλαισίων που υπάρχουν από το στάδιο της παραγωγής τους</a:t>
            </a:r>
          </a:p>
          <a:p>
            <a:pPr lvl="1"/>
            <a:r>
              <a:rPr lang="el-GR" sz="1600" dirty="0" smtClean="0"/>
              <a:t>Ανωμαλίες στα κουτιά σύνδεσης</a:t>
            </a:r>
          </a:p>
          <a:p>
            <a:r>
              <a:rPr lang="el-GR" sz="1600" dirty="0" smtClean="0"/>
              <a:t>Αυτές οι ανωμαλίες μπορούν να προκαλέσουν σημαντική αύξηση της θερμοκρασίας</a:t>
            </a:r>
          </a:p>
          <a:p>
            <a:r>
              <a:rPr lang="el-GR" sz="1600" dirty="0" smtClean="0"/>
              <a:t>Οι υπέρυθρες κάμερες θερμικής απεικόνισης μπορεί να είναι πολύ χρήσιμες σε τέτοιες περιπτώσεις</a:t>
            </a:r>
            <a:endParaRPr lang="en-US" sz="1600" dirty="0"/>
          </a:p>
        </p:txBody>
      </p:sp>
    </p:spTree>
    <p:extLst>
      <p:ext uri="{BB962C8B-B14F-4D97-AF65-F5344CB8AC3E}">
        <p14:creationId xmlns:p14="http://schemas.microsoft.com/office/powerpoint/2010/main" val="3031965304"/>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2238</TotalTime>
  <Words>1317</Words>
  <Application>Microsoft Office PowerPoint</Application>
  <PresentationFormat>Προβολή στην οθόνη (4:3)</PresentationFormat>
  <Paragraphs>94</Paragraphs>
  <Slides>29</Slides>
  <Notes>1</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29</vt:i4>
      </vt:variant>
    </vt:vector>
  </HeadingPairs>
  <TitlesOfParts>
    <vt:vector size="32" baseType="lpstr">
      <vt:lpstr>Arial</vt:lpstr>
      <vt:lpstr>Calibri</vt:lpstr>
      <vt:lpstr>2_Office Theme</vt:lpstr>
      <vt:lpstr>ΕΝΟΤΗΤΑ 3: ΕΓΚΑΤΑΣΤΑΣΗ ΚΑΙ ΣΥΝΤΗΡΗΣΗ ΦΒ ΣΥΣΤΗΜΑΤΩΝ</vt:lpstr>
      <vt:lpstr>Ενότητα 3.2: Επιθεώρηση ΦΒ συστημάτων</vt:lpstr>
      <vt:lpstr>Επιθεώρηση ΦΒ συστοιχίας</vt:lpstr>
      <vt:lpstr>Θερμά σημεία (hot spots)</vt:lpstr>
      <vt:lpstr>Ανίχνευση θερμών σημείων</vt:lpstr>
      <vt:lpstr>Μερική σκίαση από τη ρύπανση μεμονωμένων ΦΒ στοιχείων</vt:lpstr>
      <vt:lpstr>Συνολική μείωση της απόδοσης της ΦΒ εγκατάστασης από ρύπανση</vt:lpstr>
      <vt:lpstr>Σκίαση από την ανάπτυξη δένδρων</vt:lpstr>
      <vt:lpstr>Ηλεκτρικές ανωμαλίες σε ΦΒ πλαίσια</vt:lpstr>
      <vt:lpstr>Σφάλματα εγκατάστασης</vt:lpstr>
      <vt:lpstr>Ανωμαλίες ΦΒ πλαισίων που υπάρχουν από το στάδιο της παραγωγής τους</vt:lpstr>
      <vt:lpstr>Ανωμαλίες στα κουτιά σύνδεσης</vt:lpstr>
      <vt:lpstr>Υποβάθμιση του ΦΒ πλαισίου</vt:lpstr>
      <vt:lpstr>Ζημιές από χαλάζι</vt:lpstr>
      <vt:lpstr>Κάλυψη από χιόνι</vt:lpstr>
      <vt:lpstr>Κάλυψη από χιόνι</vt:lpstr>
      <vt:lpstr>Κάλυψη από χιόνι</vt:lpstr>
      <vt:lpstr>Φαινόμενο δυνητικής επαγόμενης υποβάθμισης (Potential-induced degradation – PID)</vt:lpstr>
      <vt:lpstr>Ανίχνευση φαινομένου PID</vt:lpstr>
      <vt:lpstr>Ανίχνευση φαινομένου PID με δοκιμή ηλεκτροφωταύγειας </vt:lpstr>
      <vt:lpstr>Ανίχνευση φαινομένου PID με υπέρυθρη απεικόνιση </vt:lpstr>
      <vt:lpstr>Καμπύλη I-V φαινομένου PID </vt:lpstr>
      <vt:lpstr>Επιθεώρηση μεγάλων ΦΒ εγκαταστάσεων: Drones εξοπλισμένα με θερμικές κάμερες</vt:lpstr>
      <vt:lpstr>Επιθεώρηση μεγάλων ΦΒ εγκαταστάσεων με drone: Ένας ελαττωματικός συνδυαστής έστειλε 48 ΦΒ συστοιχίες εκτός σύνδεσης</vt:lpstr>
      <vt:lpstr>Επιθεώρηση μεγάλων ΦΒ εγκαταστάσεων με drone: ΦΒ στοιχειοσειρές εκτός σύνδεσης και ΦΒ πλαίσια με ανεστραμμένη πολικότητα</vt:lpstr>
      <vt:lpstr>Ορισμός αντίστασης μόνωσης (Riso) ΦΒ συστήματος</vt:lpstr>
      <vt:lpstr>Χαρακτηριστικά του φαινομένου Riso</vt:lpstr>
      <vt:lpstr>Σύστημα τηλεμέτρησης SCADA για μεγάλης κλίμακας ΦΒ συστήματα</vt:lpstr>
      <vt:lpstr>Σας ευχαριστούμε για την προσοχή σας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ptsimpoukli</dc:creator>
  <cp:lastModifiedBy>Maria Zisiadou</cp:lastModifiedBy>
  <cp:revision>204</cp:revision>
  <dcterms:created xsi:type="dcterms:W3CDTF">2017-12-11T10:59:29Z</dcterms:created>
  <dcterms:modified xsi:type="dcterms:W3CDTF">2019-10-15T13:49:54Z</dcterms:modified>
</cp:coreProperties>
</file>