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0"/>
  </p:notesMasterIdLst>
  <p:sldIdLst>
    <p:sldId id="256" r:id="rId2"/>
    <p:sldId id="257" r:id="rId3"/>
    <p:sldId id="258" r:id="rId4"/>
    <p:sldId id="261" r:id="rId5"/>
    <p:sldId id="262" r:id="rId6"/>
    <p:sldId id="263" r:id="rId7"/>
    <p:sldId id="265" r:id="rId8"/>
    <p:sldId id="266" r:id="rId9"/>
    <p:sldId id="267" r:id="rId10"/>
    <p:sldId id="274" r:id="rId11"/>
    <p:sldId id="272" r:id="rId12"/>
    <p:sldId id="273" r:id="rId13"/>
    <p:sldId id="275" r:id="rId14"/>
    <p:sldId id="276" r:id="rId15"/>
    <p:sldId id="278" r:id="rId16"/>
    <p:sldId id="277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69" r:id="rId27"/>
    <p:sldId id="270" r:id="rId28"/>
    <p:sldId id="290" r:id="rId29"/>
    <p:sldId id="291" r:id="rId30"/>
    <p:sldId id="294" r:id="rId31"/>
    <p:sldId id="300" r:id="rId32"/>
    <p:sldId id="293" r:id="rId33"/>
    <p:sldId id="295" r:id="rId34"/>
    <p:sldId id="296" r:id="rId35"/>
    <p:sldId id="297" r:id="rId36"/>
    <p:sldId id="298" r:id="rId37"/>
    <p:sldId id="299" r:id="rId38"/>
    <p:sldId id="260" r:id="rId3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CFB4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837" autoAdjust="0"/>
  </p:normalViewPr>
  <p:slideViewPr>
    <p:cSldViewPr>
      <p:cViewPr varScale="1">
        <p:scale>
          <a:sx n="111" d="100"/>
          <a:sy n="111" d="100"/>
        </p:scale>
        <p:origin x="161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296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t>4/2/2020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t>‹Nr.›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5412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(1) hour of the training program.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159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Pic</a:t>
            </a:r>
            <a:r>
              <a:rPr lang="de-DE" dirty="0" smtClean="0"/>
              <a:t>: </a:t>
            </a:r>
            <a:r>
              <a:rPr lang="de-DE" dirty="0" err="1" smtClean="0"/>
              <a:t>hs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0180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58974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4476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60497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9670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865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54331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63220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5733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8925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Pic</a:t>
            </a:r>
            <a:r>
              <a:rPr lang="de-DE" dirty="0" smtClean="0"/>
              <a:t>: HS 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3358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Pic</a:t>
            </a:r>
            <a:r>
              <a:rPr lang="de-DE" dirty="0" smtClean="0"/>
              <a:t> </a:t>
            </a:r>
            <a:r>
              <a:rPr lang="de-DE" dirty="0" err="1" smtClean="0"/>
              <a:t>hs</a:t>
            </a:r>
            <a:r>
              <a:rPr lang="de-DE" dirty="0" smtClean="0"/>
              <a:t> </a:t>
            </a:r>
            <a:r>
              <a:rPr lang="de-DE" dirty="0" err="1" smtClean="0"/>
              <a:t>bo</a:t>
            </a:r>
            <a:endParaRPr lang="de-DE" dirty="0" smtClean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87115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Pic</a:t>
            </a:r>
            <a:r>
              <a:rPr lang="de-DE" dirty="0" smtClean="0"/>
              <a:t> </a:t>
            </a:r>
            <a:r>
              <a:rPr lang="de-DE" dirty="0" err="1" smtClean="0"/>
              <a:t>hs</a:t>
            </a:r>
            <a:r>
              <a:rPr lang="de-DE" dirty="0" smtClean="0"/>
              <a:t> </a:t>
            </a:r>
            <a:r>
              <a:rPr lang="de-DE" dirty="0" err="1" smtClean="0"/>
              <a:t>bo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05279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German https://www.google.de/url?sa=t&amp;rct=j&amp;q=&amp;esrc=s&amp;source=web&amp;cd=2&amp;cad=rja&amp;uact=8&amp;ved=2ahUKEwjaqqewkpHiAhWS3KQKHW97CKEQFjABegQIERAC&amp;url=https%3A%2F%2Fwww.vaillant.de%2Fdownloads-1%2Fanleitungen-1%2Fflexotherm-compact%2F0020196687-01-1443091.pdf&amp;usg=AOvVaw2BDk5pLMXxI8TCwxVs7co5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18541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Pic</a:t>
            </a:r>
            <a:r>
              <a:rPr lang="de-DE" dirty="0" smtClean="0"/>
              <a:t> </a:t>
            </a:r>
            <a:r>
              <a:rPr lang="de-DE" dirty="0" err="1" smtClean="0"/>
              <a:t>hs</a:t>
            </a:r>
            <a:r>
              <a:rPr lang="de-DE" dirty="0" smtClean="0"/>
              <a:t> </a:t>
            </a:r>
            <a:r>
              <a:rPr lang="de-DE" dirty="0" err="1" smtClean="0"/>
              <a:t>bo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36521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(1) hour of the training program.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6188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Pic</a:t>
            </a:r>
            <a:r>
              <a:rPr lang="de-DE" dirty="0" smtClean="0"/>
              <a:t>: HS 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8138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Pic</a:t>
            </a:r>
            <a:r>
              <a:rPr lang="de-DE" dirty="0" smtClean="0"/>
              <a:t>: HS 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3727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Pic</a:t>
            </a:r>
            <a:r>
              <a:rPr lang="de-DE" dirty="0" smtClean="0"/>
              <a:t>: HS 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6213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Pic</a:t>
            </a:r>
            <a:r>
              <a:rPr lang="de-DE" dirty="0" smtClean="0"/>
              <a:t>: </a:t>
            </a:r>
            <a:r>
              <a:rPr lang="de-DE" dirty="0" err="1" smtClean="0"/>
              <a:t>hs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5404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Pic</a:t>
            </a:r>
            <a:r>
              <a:rPr lang="de-DE" dirty="0" smtClean="0"/>
              <a:t>: </a:t>
            </a:r>
            <a:r>
              <a:rPr lang="de-DE" dirty="0" err="1" smtClean="0"/>
              <a:t>hs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88641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Pic</a:t>
            </a:r>
            <a:r>
              <a:rPr lang="de-DE" dirty="0" smtClean="0"/>
              <a:t>: </a:t>
            </a:r>
            <a:r>
              <a:rPr lang="de-DE" dirty="0" err="1" smtClean="0"/>
              <a:t>hs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172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Pic</a:t>
            </a:r>
            <a:r>
              <a:rPr lang="de-DE" dirty="0" smtClean="0"/>
              <a:t>: </a:t>
            </a:r>
            <a:r>
              <a:rPr lang="de-DE" dirty="0" err="1" smtClean="0"/>
              <a:t>hs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1277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4/2/2020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‹Nr.›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WSr5xoQsil4" TargetMode="External"/><Relationship Id="rId1" Type="http://schemas.openxmlformats.org/officeDocument/2006/relationships/video" Target="https://www.youtube.com/embed/r0FgwySUZog" TargetMode="External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aillant.co.uk/downloads/flexotherm/flexotherm-5-11kw-230v-installation-manual-919861.pdf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79912" y="1988840"/>
            <a:ext cx="5038328" cy="1470025"/>
          </a:xfrm>
        </p:spPr>
        <p:txBody>
          <a:bodyPr anchor="b"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1.2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Thermische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Energiebilanz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BLOCK 1: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 Theorie der Planung von geothermischen Systemen</a:t>
            </a:r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Wo braucht man Wärme im Gebäude, um die Temperatur zu halten?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Zusätzliche Wärme wird benötigt, wenn Sie Wärme an die Umgebung verlieren.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Transmissionswärmeverluste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Lüftungswärmeverluste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gegebenenfalls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zusätzlich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Warmwasserbedarf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Wärmebedarf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Trinkwassererwärmung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30000"/>
              </a:lnSpc>
              <a:spcBef>
                <a:spcPts val="0"/>
              </a:spcBef>
              <a:buNone/>
            </a:pPr>
            <a:endParaRPr lang="de-AT" dirty="0" smtClean="0"/>
          </a:p>
          <a:p>
            <a:pPr lvl="1"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de-AT" dirty="0" smtClean="0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33</a:t>
            </a:r>
            <a:endParaRPr lang="de-DE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Berechnung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Heizlast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03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Berechnung der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Standard-Transmissionswärmeverluste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en-US" sz="1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Wärmeverluste durch alle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Komponenten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Gebäude: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Verluste nach außen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Verluste in unbeheizten Räumen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Verluste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die Erde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Verluste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beheizte Nachbarräume</a:t>
            </a:r>
          </a:p>
          <a:p>
            <a:pPr marL="0" indent="0" eaLnBrk="1" hangingPunct="1">
              <a:lnSpc>
                <a:spcPct val="130000"/>
              </a:lnSpc>
              <a:spcBef>
                <a:spcPts val="0"/>
              </a:spcBef>
              <a:buNone/>
            </a:pP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de-AT" dirty="0" smtClean="0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33</a:t>
            </a:r>
            <a:endParaRPr lang="de-DE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Berechnung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Heizlast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3" r="3907"/>
          <a:stretch/>
        </p:blipFill>
        <p:spPr>
          <a:xfrm>
            <a:off x="4572000" y="2376563"/>
            <a:ext cx="4248472" cy="37496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7812360" y="2420888"/>
            <a:ext cx="390098" cy="205629"/>
          </a:xfrm>
          <a:prstGeom prst="rect">
            <a:avLst/>
          </a:prstGeom>
          <a:solidFill>
            <a:srgbClr val="EDEDED"/>
          </a:solidFill>
        </p:spPr>
        <p:txBody>
          <a:bodyPr wrap="none" lIns="36000" tIns="18000" rIns="36000" bIns="18000" rtlCol="0">
            <a:spAutoFit/>
          </a:bodyPr>
          <a:lstStyle/>
          <a:p>
            <a:r>
              <a:rPr lang="de-DE" sz="1100" dirty="0" smtClean="0">
                <a:latin typeface="Bahnschrift SemiBold" panose="020B0502040204020203" pitchFamily="34" charset="0"/>
              </a:rPr>
              <a:t>Dach</a:t>
            </a:r>
            <a:endParaRPr lang="de-DE" sz="1100" dirty="0">
              <a:latin typeface="Bahnschrift SemiBold" panose="020B0502040204020203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8398314" y="3863181"/>
            <a:ext cx="422158" cy="205629"/>
          </a:xfrm>
          <a:prstGeom prst="rect">
            <a:avLst/>
          </a:prstGeom>
          <a:solidFill>
            <a:srgbClr val="EDEDED"/>
          </a:solidFill>
        </p:spPr>
        <p:txBody>
          <a:bodyPr wrap="none" lIns="36000" tIns="18000" rIns="36000" bIns="18000" rtlCol="0">
            <a:spAutoFit/>
          </a:bodyPr>
          <a:lstStyle/>
          <a:p>
            <a:r>
              <a:rPr lang="de-DE" sz="1100" dirty="0" smtClean="0">
                <a:latin typeface="Bahnschrift SemiBold" panose="020B0502040204020203" pitchFamily="34" charset="0"/>
              </a:rPr>
              <a:t>Wand</a:t>
            </a:r>
            <a:endParaRPr lang="de-DE" sz="1100" dirty="0">
              <a:latin typeface="Bahnschrift SemiBold" panose="020B0502040204020203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4644008" y="3891781"/>
            <a:ext cx="689248" cy="205629"/>
          </a:xfrm>
          <a:prstGeom prst="rect">
            <a:avLst/>
          </a:prstGeom>
          <a:solidFill>
            <a:srgbClr val="EDEDED"/>
          </a:solidFill>
        </p:spPr>
        <p:txBody>
          <a:bodyPr wrap="square" lIns="36000" tIns="18000" rIns="36000" bIns="18000" rtlCol="0">
            <a:spAutoFit/>
          </a:bodyPr>
          <a:lstStyle/>
          <a:p>
            <a:r>
              <a:rPr lang="de-DE" sz="1100" dirty="0" smtClean="0">
                <a:latin typeface="Bahnschrift SemiBold" panose="020B0502040204020203" pitchFamily="34" charset="0"/>
              </a:rPr>
              <a:t>Fenster</a:t>
            </a:r>
            <a:endParaRPr lang="de-DE" sz="1100" dirty="0">
              <a:latin typeface="Bahnschrift SemiBold" panose="020B0502040204020203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741364" y="5956886"/>
            <a:ext cx="1909744" cy="169277"/>
          </a:xfrm>
          <a:prstGeom prst="rect">
            <a:avLst/>
          </a:prstGeom>
          <a:solidFill>
            <a:srgbClr val="F9CFB4"/>
          </a:solidFill>
        </p:spPr>
        <p:txBody>
          <a:bodyPr wrap="none" lIns="36000" tIns="0" rIns="36000" bIns="0" rtlCol="0">
            <a:spAutoFit/>
          </a:bodyPr>
          <a:lstStyle/>
          <a:p>
            <a:r>
              <a:rPr lang="de-DE" sz="1100" dirty="0" smtClean="0">
                <a:latin typeface="Bahnschrift SemiBold" panose="020B0502040204020203" pitchFamily="34" charset="0"/>
              </a:rPr>
              <a:t>Keller/Untergeschoss/Boden</a:t>
            </a:r>
            <a:endParaRPr lang="de-DE" sz="1100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17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l="1961" r="729" b="2509"/>
          <a:stretch/>
        </p:blipFill>
        <p:spPr>
          <a:xfrm>
            <a:off x="5047853" y="2132856"/>
            <a:ext cx="4096147" cy="3672408"/>
          </a:xfrm>
          <a:prstGeom prst="rect">
            <a:avLst/>
          </a:prstGeom>
        </p:spPr>
      </p:pic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628800"/>
            <a:ext cx="555496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Berechnung der Standard-Transmissionswärmeverluste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Die Parameter sind: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U - Wärmeübergangskoeffizient </a:t>
            </a:r>
          </a:p>
          <a:p>
            <a:pPr lvl="1">
              <a:lnSpc>
                <a:spcPct val="150000"/>
              </a:lnSpc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für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jedes Bauteil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für das Fenster, für die Wand, für das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Dach)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W/m€ K</a:t>
            </a: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– </a:t>
            </a:r>
            <a:r>
              <a:rPr lang="de-AT" sz="1600" dirty="0">
                <a:latin typeface="Arial" panose="020B0604020202020204" pitchFamily="34" charset="0"/>
                <a:cs typeface="Arial" panose="020B0604020202020204" pitchFamily="34" charset="0"/>
              </a:rPr>
              <a:t>Die Oberfläche der Bauteile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m²</a:t>
            </a: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30000"/>
              </a:lnSpc>
              <a:spcBef>
                <a:spcPts val="0"/>
              </a:spcBef>
              <a:buNone/>
            </a:pP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de-AT" dirty="0" smtClean="0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33</a:t>
            </a:r>
            <a:endParaRPr lang="de-DE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Berechnung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Heizlast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66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3"/>
          <a:srcRect l="1961" r="729" b="2509"/>
          <a:stretch/>
        </p:blipFill>
        <p:spPr>
          <a:xfrm>
            <a:off x="4716016" y="2348880"/>
            <a:ext cx="4249280" cy="3809700"/>
          </a:xfrm>
          <a:prstGeom prst="rect">
            <a:avLst/>
          </a:prstGeom>
        </p:spPr>
      </p:pic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210344" y="1744556"/>
            <a:ext cx="5873824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Berechnung der Standard-Transmissionswärmeverluste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pPr marL="0" indent="0">
              <a:lnSpc>
                <a:spcPct val="150000"/>
              </a:lnSpc>
              <a:buNone/>
            </a:pP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Zusätzlich können Sie einige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Korrekturfaktoren</a:t>
            </a:r>
            <a:b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festlegen: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Wärmebrücke </a:t>
            </a:r>
            <a:r>
              <a:rPr lang="de-AT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de-AT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Außenluftkontakt e</a:t>
            </a: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Abkühlungsfaktor </a:t>
            </a:r>
            <a:r>
              <a:rPr lang="de-AT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de-AT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AT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AT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AT" sz="1600" dirty="0">
                <a:latin typeface="Arial" panose="020B0604020202020204" pitchFamily="34" charset="0"/>
                <a:cs typeface="Arial" panose="020B0604020202020204" pitchFamily="34" charset="0"/>
              </a:rPr>
              <a:t>(z.B. unbeheizter Nebenraum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Korrekturfaktoren f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g1</a:t>
            </a:r>
            <a:r>
              <a:rPr lang="de-AT" sz="1600" dirty="0">
                <a:latin typeface="Arial" panose="020B0604020202020204" pitchFamily="34" charset="0"/>
                <a:cs typeface="Arial" panose="020B0604020202020204" pitchFamily="34" charset="0"/>
              </a:rPr>
              <a:t>, f</a:t>
            </a:r>
            <a:r>
              <a:rPr lang="de-AT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g2</a:t>
            </a:r>
            <a:r>
              <a:rPr lang="de-AT" sz="1600" dirty="0">
                <a:latin typeface="Arial" panose="020B0604020202020204" pitchFamily="34" charset="0"/>
                <a:cs typeface="Arial" panose="020B0604020202020204" pitchFamily="34" charset="0"/>
              </a:rPr>
              <a:t> und G</a:t>
            </a:r>
            <a:r>
              <a:rPr lang="de-AT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de-A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(Boden)</a:t>
            </a:r>
            <a:endParaRPr lang="de-AT" sz="1600" dirty="0">
              <a:solidFill>
                <a:srgbClr val="FF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30000"/>
              </a:lnSpc>
              <a:spcBef>
                <a:spcPts val="0"/>
              </a:spcBef>
              <a:buNone/>
            </a:pP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de-AT" dirty="0" smtClean="0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33</a:t>
            </a:r>
            <a:endParaRPr lang="de-DE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Berechnung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Heizlast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85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003232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Berechnung der Standard-Transmissionswärmeverluste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600" baseline="-2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= U * A *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Korrekturfaktoren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600" baseline="-2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Transmissionswärmeverlust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 -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Wärmeübergangskoeffizient</a:t>
            </a: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– (Ober-) </a:t>
            </a:r>
            <a:r>
              <a:rPr lang="de-AT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fläche</a:t>
            </a: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de-AT" dirty="0" smtClean="0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33</a:t>
            </a:r>
            <a:endParaRPr lang="de-DE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Berechnung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Heizlast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91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287978" y="1628800"/>
            <a:ext cx="5050904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Berechnung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der Standard-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Lüftungswärmeverluste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  <a:p>
            <a:pPr>
              <a:lnSpc>
                <a:spcPct val="150000"/>
              </a:lnSpc>
            </a:pPr>
            <a:endParaRPr lang="de-AT" sz="1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Sie verlieren Wärme durch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Belüftung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lnSpc>
                <a:spcPct val="150000"/>
              </a:lnSpc>
              <a:buNone/>
            </a:pP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>
              <a:lnSpc>
                <a:spcPct val="150000"/>
              </a:lnSpc>
              <a:buFontTx/>
              <a:buChar char="-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Durch einen gezielten Luftaustausch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Lüftung durch Fenster, ....)</a:t>
            </a:r>
          </a:p>
          <a:p>
            <a:pPr marL="285750" lvl="1">
              <a:lnSpc>
                <a:spcPct val="150000"/>
              </a:lnSpc>
              <a:buFontTx/>
              <a:buChar char="-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Durch einen unbeabsichtigten Luftaustausch (Undichtigkeiten,...)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35</a:t>
            </a:r>
            <a:endParaRPr lang="de-DE" dirty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Heizlast nach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DIN EN 12831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209402"/>
            <a:ext cx="4285481" cy="370895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7622481" y="4063881"/>
            <a:ext cx="14398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>
                <a:latin typeface="Bahnschrift" panose="020B0502040204020203" pitchFamily="34" charset="0"/>
              </a:rPr>
              <a:t>Unbeabsichtigter</a:t>
            </a:r>
          </a:p>
          <a:p>
            <a:r>
              <a:rPr lang="de-DE" sz="1000" dirty="0" smtClean="0">
                <a:latin typeface="Bahnschrift" panose="020B0502040204020203" pitchFamily="34" charset="0"/>
              </a:rPr>
              <a:t>Luftaustausch</a:t>
            </a:r>
          </a:p>
          <a:p>
            <a:r>
              <a:rPr lang="de-DE" sz="1000" dirty="0" smtClean="0">
                <a:latin typeface="Bahnschrift" panose="020B0502040204020203" pitchFamily="34" charset="0"/>
              </a:rPr>
              <a:t>(Bsp. Undichtigkeiten)</a:t>
            </a:r>
            <a:endParaRPr lang="de-DE" sz="1000" dirty="0">
              <a:latin typeface="Bahnschrift" panose="020B0502040204020203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4716016" y="4081830"/>
            <a:ext cx="13917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latin typeface="Bahnschrift" panose="020B0502040204020203" pitchFamily="34" charset="0"/>
              </a:rPr>
              <a:t>B</a:t>
            </a:r>
            <a:r>
              <a:rPr lang="de-DE" sz="1000" dirty="0" smtClean="0">
                <a:latin typeface="Bahnschrift" panose="020B0502040204020203" pitchFamily="34" charset="0"/>
              </a:rPr>
              <a:t>eabsichtigter</a:t>
            </a:r>
          </a:p>
          <a:p>
            <a:r>
              <a:rPr lang="de-DE" sz="1000" dirty="0" smtClean="0">
                <a:latin typeface="Bahnschrift" panose="020B0502040204020203" pitchFamily="34" charset="0"/>
              </a:rPr>
              <a:t>Luftaustausch</a:t>
            </a:r>
          </a:p>
          <a:p>
            <a:r>
              <a:rPr lang="de-DE" sz="1000" dirty="0" smtClean="0">
                <a:latin typeface="Bahnschrift" panose="020B0502040204020203" pitchFamily="34" charset="0"/>
              </a:rPr>
              <a:t>(Bsp. </a:t>
            </a:r>
            <a:r>
              <a:rPr lang="de-DE" sz="1000" dirty="0">
                <a:latin typeface="Bahnschrift" panose="020B0502040204020203" pitchFamily="34" charset="0"/>
              </a:rPr>
              <a:t>o</a:t>
            </a:r>
            <a:r>
              <a:rPr lang="de-DE" sz="1000" dirty="0" smtClean="0">
                <a:latin typeface="Bahnschrift" panose="020B0502040204020203" pitchFamily="34" charset="0"/>
              </a:rPr>
              <a:t>ffene Fenster)</a:t>
            </a:r>
            <a:endParaRPr lang="de-DE" sz="10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85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Berechnung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der Standard-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Lüftungswärmeverluste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  <a:p>
            <a:pPr>
              <a:lnSpc>
                <a:spcPct val="150000"/>
              </a:lnSpc>
            </a:pPr>
            <a:endParaRPr lang="de-AT" sz="1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Typischerweise können Sie mit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b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minimalen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Luftvolumenstrom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rechnen </a:t>
            </a:r>
            <a:r>
              <a:rPr lang="de-AT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AT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50000"/>
              </a:lnSpc>
            </a:pPr>
            <a:r>
              <a:rPr lang="nn-NO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nn-NO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min,i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nn-NO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nn-NO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de-AT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de-AT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endParaRPr lang="de-AT" sz="1600" baseline="-2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50000"/>
              </a:lnSpc>
            </a:pPr>
            <a:r>
              <a:rPr lang="nn-NO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nn-NO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Raumvolumen</a:t>
            </a: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50000"/>
              </a:lnSpc>
            </a:pPr>
            <a:r>
              <a:rPr lang="de-AT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de-AT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de-AT" sz="1600" dirty="0">
                <a:latin typeface="Arial" panose="020B0604020202020204" pitchFamily="34" charset="0"/>
                <a:cs typeface="Arial" panose="020B0604020202020204" pitchFamily="34" charset="0"/>
              </a:rPr>
              <a:t>Minimale Luftwechselrate</a:t>
            </a:r>
          </a:p>
          <a:p>
            <a:pPr marL="1028700" lvl="2" indent="0">
              <a:lnSpc>
                <a:spcPct val="150000"/>
              </a:lnSpc>
              <a:buNone/>
            </a:pP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35</a:t>
            </a:r>
            <a:endParaRPr lang="de-DE" dirty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Heizlast nach DIN EN 12831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204864"/>
            <a:ext cx="4346825" cy="371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97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9206" y="2015715"/>
            <a:ext cx="4346825" cy="3712786"/>
          </a:xfrm>
          <a:prstGeom prst="rect">
            <a:avLst/>
          </a:prstGeom>
        </p:spPr>
      </p:pic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Berechnung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der Standard-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Lüftungswärmeverluste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endParaRPr lang="de-AT" sz="1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nn-NO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nn-NO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Raumvolumen</a:t>
            </a:r>
          </a:p>
          <a:p>
            <a:pPr marL="457200">
              <a:lnSpc>
                <a:spcPct val="150000"/>
              </a:lnSpc>
            </a:pPr>
            <a:r>
              <a:rPr lang="de-AT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de-AT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de-AT" sz="1600" dirty="0">
                <a:latin typeface="Arial" panose="020B0604020202020204" pitchFamily="34" charset="0"/>
                <a:cs typeface="Arial" panose="020B0604020202020204" pitchFamily="34" charset="0"/>
              </a:rPr>
              <a:t>Minimale Luftwechselrate</a:t>
            </a:r>
          </a:p>
          <a:p>
            <a:pPr marL="1028700" lvl="2" indent="0">
              <a:lnSpc>
                <a:spcPct val="150000"/>
              </a:lnSpc>
              <a:buNone/>
            </a:pP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35</a:t>
            </a:r>
            <a:endParaRPr lang="de-DE" dirty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Heizlast nach DIN EN 12831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4718870"/>
              </p:ext>
            </p:extLst>
          </p:nvPr>
        </p:nvGraphicFramePr>
        <p:xfrm>
          <a:off x="608210" y="3642469"/>
          <a:ext cx="3817567" cy="25050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13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38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9066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Zimmertyp:</a:t>
                      </a:r>
                      <a:endParaRPr lang="de-D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de-DE" sz="1600" u="none" strike="noStrike" baseline="-25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</a:t>
                      </a:r>
                      <a:r>
                        <a:rPr lang="de-DE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[h</a:t>
                      </a:r>
                      <a:r>
                        <a:rPr lang="de-DE" sz="1600" u="none" strike="noStrike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r>
                        <a:rPr lang="de-DE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]</a:t>
                      </a:r>
                      <a:endParaRPr lang="de-D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066"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Wohnraum (Standardfall)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  <a:endParaRPr lang="de-D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066"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Küche </a:t>
                      </a:r>
                      <a:r>
                        <a:rPr lang="de-DE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 20 m³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066"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Küche </a:t>
                      </a:r>
                      <a:r>
                        <a:rPr lang="de-DE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20 m³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  <a:endParaRPr lang="de-D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066"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WC oder Badezimmer mit Fenster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9066"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Büro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9066"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Konferenzraum, Klassenzimmer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106161" y="2804312"/>
            <a:ext cx="4674678" cy="785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Minimale Luftwechselraten der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einzelnen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Räume </a:t>
            </a:r>
          </a:p>
          <a:p>
            <a:pPr>
              <a:lnSpc>
                <a:spcPct val="150000"/>
              </a:lnSpc>
            </a:pPr>
            <a:r>
              <a:rPr lang="de-DE" sz="1600" dirty="0" smtClean="0">
                <a:latin typeface="Arial" pitchFamily="34" charset="0"/>
                <a:cs typeface="Arial" pitchFamily="34" charset="0"/>
              </a:rPr>
              <a:t>(hygienischer Mindestvolumenstrom)</a:t>
            </a:r>
            <a:endParaRPr lang="de-DE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43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Berechnung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der Standard-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Lüftungswärmeverluste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  <a:p>
            <a:pPr marL="0" indent="0">
              <a:lnSpc>
                <a:spcPct val="150000"/>
              </a:lnSpc>
              <a:buNone/>
            </a:pPr>
            <a:endParaRPr lang="de-AT" sz="1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AT" sz="1600" baseline="-2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Alternativ zum Mindestluftvolumenstrom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DE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können Sie den infiltrierenden Luftvolumenstrom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DE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berechnen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, d.h. den Luftstrom in das Gebäude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entgegengesetze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Richtung), relevant für neue kompakte Gebäude mit hoher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Dichte der Gebäudehülle.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Sie müssen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dann mit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dem höheren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Volumenstrom weiterrechnen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1" indent="0">
              <a:lnSpc>
                <a:spcPct val="150000"/>
              </a:lnSpc>
              <a:buNone/>
            </a:pP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lnSpc>
                <a:spcPct val="150000"/>
              </a:lnSpc>
              <a:buNone/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!!!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Seien Sie sorgfältig, wenn das Gebäude über eine (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Wärmerückgewinnungs-) Lüftungsanlage verfügt!!!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AT" sz="1600" dirty="0"/>
          </a:p>
          <a:p>
            <a:pPr>
              <a:lnSpc>
                <a:spcPct val="150000"/>
              </a:lnSpc>
            </a:pPr>
            <a:endParaRPr lang="de-AT" sz="1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35</a:t>
            </a:r>
            <a:endParaRPr lang="de-DE" dirty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Heizlast nach DIN EN 12831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68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2276872"/>
            <a:ext cx="4346825" cy="3712786"/>
          </a:xfrm>
          <a:prstGeom prst="rect">
            <a:avLst/>
          </a:prstGeom>
        </p:spPr>
      </p:pic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Berechnung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der Standard-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Lüftungswärmeverluste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  <a:p>
            <a:pPr marL="0" indent="0">
              <a:lnSpc>
                <a:spcPct val="150000"/>
              </a:lnSpc>
              <a:buNone/>
            </a:pPr>
            <a:endParaRPr lang="de-AT" sz="16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AT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600" b="1" dirty="0">
                <a:latin typeface="Arial" panose="020B0604020202020204" pitchFamily="34" charset="0"/>
                <a:cs typeface="Arial" panose="020B0604020202020204" pitchFamily="34" charset="0"/>
              </a:rPr>
              <a:t>= 0,34 * </a:t>
            </a:r>
            <a:r>
              <a:rPr lang="de-AT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AT" sz="1600" b="1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de-AT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AT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AT" sz="1600" b="1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</a:t>
            </a:r>
            <a:r>
              <a:rPr lang="de-AT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AT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AT" sz="1600" b="1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r>
              <a:rPr lang="de-AT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endParaRPr lang="de-A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Lüftungswärmeverluste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AT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de-AT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AT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Volumenstrom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0,34 – </a:t>
            </a:r>
            <a:r>
              <a:rPr lang="de-DE" dirty="0" smtClean="0"/>
              <a:t>Konstante </a:t>
            </a:r>
            <a:br>
              <a:rPr lang="de-DE" dirty="0" smtClean="0"/>
            </a:b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de-AT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Wärmekapazität von Luft)</a:t>
            </a: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Luft: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1005 J/(kg K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[Dichte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ca. 1,2 kg/m³ --&gt; 0,34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Wh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/(m³K)]</a:t>
            </a:r>
          </a:p>
          <a:p>
            <a:pPr marL="0" indent="0">
              <a:lnSpc>
                <a:spcPct val="150000"/>
              </a:lnSpc>
              <a:buNone/>
            </a:pP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2" indent="0">
              <a:lnSpc>
                <a:spcPct val="150000"/>
              </a:lnSpc>
              <a:buNone/>
            </a:pP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35</a:t>
            </a:r>
            <a:endParaRPr lang="de-DE" dirty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Heizlast nach DIN EN 12831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53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Modul-Ziele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Willkommen im Modul: "Wärmeenergiebilanz".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Am Ende dieses Moduls werden Sie in der Lage sein: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Zu wissen, welche Teile für Wärmebilanzen berücksichtigt werden müssen.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Zu wissen, wie man den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energetischen Gesamtbedarf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berechnet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Den Energiebedarf zu berechnen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36</a:t>
            </a:r>
            <a:endParaRPr lang="de-DE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Heizlast nach DIN EN 12831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09600" y="2133600"/>
            <a:ext cx="8077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•"/>
            </a:pPr>
            <a:endParaRPr lang="de-AT" sz="2400" u="none">
              <a:solidFill>
                <a:schemeClr val="bg1"/>
              </a:solidFill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342900" y="1658144"/>
            <a:ext cx="8610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lvl="1" indent="-342900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  <a:buFont typeface="Wingdings" pitchFamily="2" charset="2"/>
              <a:buChar char="n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Nun haben Sie den Standard-Lüftungswärmeverlust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de-DE" sz="1600" baseline="-250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und den Standard-</a:t>
            </a:r>
            <a:r>
              <a:rPr lang="de-DE" sz="1600" dirty="0" err="1">
                <a:latin typeface="Arial" pitchFamily="34" charset="0"/>
                <a:cs typeface="Arial" pitchFamily="34" charset="0"/>
              </a:rPr>
              <a:t>Transmissions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 Wärmeverlust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de-DE" sz="1600" baseline="-250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berechnet, die Sie addieren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können →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  <a:buFont typeface="Wingdings" pitchFamily="2" charset="2"/>
              <a:buChar char="n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Während der Berechnung bemerken Sie, dass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das Ergebnis von einem Faktor  „xxx W/K“ abhängig ist,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denn der Wärmeverlust hängt von der Temperaturdifferenz zwischen dem beheizten Gebäude (Innentemperatur) und der Außentemperatur ab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AT" sz="1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  <a:buFont typeface="Wingdings" pitchFamily="2" charset="2"/>
              <a:buChar char="n"/>
            </a:pPr>
            <a:r>
              <a:rPr lang="de-DE" sz="1600" dirty="0" smtClean="0">
                <a:latin typeface="Arial" pitchFamily="34" charset="0"/>
                <a:cs typeface="Arial" pitchFamily="34" charset="0"/>
              </a:rPr>
              <a:t>Die Heizlast können sie nun aus 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den Wärmeverlust-Koeffizienten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de-DE" sz="1600" baseline="-250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de-DE" sz="1600" baseline="-250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und der Differenz zwischen Innen- (</a:t>
            </a:r>
            <a:r>
              <a:rPr lang="de-DE" sz="1600" dirty="0" err="1" smtClean="0">
                <a:latin typeface="Arial" pitchFamily="34" charset="0"/>
                <a:cs typeface="Arial" pitchFamily="34" charset="0"/>
              </a:rPr>
              <a:t>θ</a:t>
            </a:r>
            <a:r>
              <a:rPr lang="de-DE" sz="1600" baseline="-25000" dirty="0" err="1" smtClean="0">
                <a:latin typeface="Arial" pitchFamily="34" charset="0"/>
                <a:cs typeface="Arial" pitchFamily="34" charset="0"/>
              </a:rPr>
              <a:t>int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und Außentemperatur (</a:t>
            </a:r>
            <a:r>
              <a:rPr lang="de-DE" sz="1600" dirty="0" err="1" smtClean="0">
                <a:latin typeface="Arial" pitchFamily="34" charset="0"/>
                <a:cs typeface="Arial" pitchFamily="34" charset="0"/>
              </a:rPr>
              <a:t>θ</a:t>
            </a:r>
            <a:r>
              <a:rPr lang="de-DE" sz="1600" baseline="-25000" dirty="0" err="1" smtClean="0">
                <a:latin typeface="Arial" pitchFamily="34" charset="0"/>
                <a:cs typeface="Arial" pitchFamily="34" charset="0"/>
              </a:rPr>
              <a:t>ex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der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Norm einfach berechnen.</a:t>
            </a:r>
            <a:endParaRPr lang="de-DE" sz="1600" dirty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  <a:spcBef>
                <a:spcPct val="20000"/>
              </a:spcBef>
            </a:pPr>
            <a:endParaRPr lang="de-AT" sz="1600" u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0" lvl="2" indent="-228600">
              <a:lnSpc>
                <a:spcPct val="150000"/>
              </a:lnSpc>
              <a:spcBef>
                <a:spcPct val="20000"/>
              </a:spcBef>
            </a:pPr>
            <a:r>
              <a:rPr lang="de-AT" sz="1600" u="none" baseline="-25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de-AT" sz="1600" u="none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600" u="none" dirty="0" smtClean="0">
                <a:latin typeface="Arial" pitchFamily="34" charset="0"/>
                <a:cs typeface="Arial" pitchFamily="34" charset="0"/>
              </a:rPr>
              <a:t>Ф</a:t>
            </a:r>
            <a:r>
              <a:rPr lang="de-AT" sz="1600" u="none" baseline="-25000" dirty="0">
                <a:latin typeface="Arial" pitchFamily="34" charset="0"/>
                <a:cs typeface="Arial" pitchFamily="34" charset="0"/>
              </a:rPr>
              <a:t>HL</a:t>
            </a:r>
            <a:r>
              <a:rPr lang="de-AT" sz="1600" u="none" dirty="0">
                <a:latin typeface="Arial" pitchFamily="34" charset="0"/>
                <a:cs typeface="Arial" pitchFamily="34" charset="0"/>
              </a:rPr>
              <a:t> = </a:t>
            </a:r>
            <a:r>
              <a:rPr lang="el-GR" sz="1600" u="none" dirty="0">
                <a:latin typeface="Arial" pitchFamily="34" charset="0"/>
                <a:cs typeface="Arial" pitchFamily="34" charset="0"/>
              </a:rPr>
              <a:t>Σ</a:t>
            </a:r>
            <a:r>
              <a:rPr lang="ru-RU" sz="1600" u="none" dirty="0">
                <a:latin typeface="Arial" pitchFamily="34" charset="0"/>
                <a:cs typeface="Arial" pitchFamily="34" charset="0"/>
              </a:rPr>
              <a:t>Ф</a:t>
            </a:r>
            <a:r>
              <a:rPr lang="de-AT" sz="1600" u="none" baseline="-25000" dirty="0">
                <a:latin typeface="Arial" pitchFamily="34" charset="0"/>
                <a:cs typeface="Arial" pitchFamily="34" charset="0"/>
              </a:rPr>
              <a:t>T</a:t>
            </a:r>
            <a:r>
              <a:rPr lang="de-AT" sz="1600" u="none" dirty="0">
                <a:latin typeface="Arial" pitchFamily="34" charset="0"/>
                <a:cs typeface="Arial" pitchFamily="34" charset="0"/>
              </a:rPr>
              <a:t> + </a:t>
            </a:r>
            <a:r>
              <a:rPr lang="el-GR" sz="1600" u="none" dirty="0">
                <a:latin typeface="Arial" pitchFamily="34" charset="0"/>
                <a:cs typeface="Arial" pitchFamily="34" charset="0"/>
              </a:rPr>
              <a:t>Σ</a:t>
            </a:r>
            <a:r>
              <a:rPr lang="ru-RU" sz="1600" u="none" dirty="0">
                <a:latin typeface="Arial" pitchFamily="34" charset="0"/>
                <a:cs typeface="Arial" pitchFamily="34" charset="0"/>
              </a:rPr>
              <a:t>Ф</a:t>
            </a:r>
            <a:r>
              <a:rPr lang="de-AT" sz="1600" u="none" baseline="-25000" dirty="0">
                <a:latin typeface="Arial" pitchFamily="34" charset="0"/>
                <a:cs typeface="Arial" pitchFamily="34" charset="0"/>
              </a:rPr>
              <a:t>V</a:t>
            </a:r>
            <a:r>
              <a:rPr lang="de-AT" sz="1600" u="none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1143000" lvl="2" indent="-228600">
              <a:lnSpc>
                <a:spcPct val="150000"/>
              </a:lnSpc>
              <a:spcBef>
                <a:spcPct val="20000"/>
              </a:spcBef>
            </a:pPr>
            <a:r>
              <a:rPr lang="de-AT" sz="1600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de-AT" sz="1600" u="none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600" u="none" dirty="0" smtClean="0">
                <a:latin typeface="Arial" pitchFamily="34" charset="0"/>
                <a:cs typeface="Arial" pitchFamily="34" charset="0"/>
              </a:rPr>
              <a:t>Ф</a:t>
            </a:r>
            <a:r>
              <a:rPr lang="de-DE" sz="1600" u="none" baseline="-25000" dirty="0" smtClean="0">
                <a:latin typeface="Arial" pitchFamily="34" charset="0"/>
                <a:cs typeface="Arial" pitchFamily="34" charset="0"/>
              </a:rPr>
              <a:t>T, V</a:t>
            </a:r>
            <a:r>
              <a:rPr lang="de-AT" sz="1600" u="none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AT" sz="1600" u="none" dirty="0">
                <a:latin typeface="Arial" pitchFamily="34" charset="0"/>
                <a:cs typeface="Arial" pitchFamily="34" charset="0"/>
              </a:rPr>
              <a:t>= </a:t>
            </a:r>
            <a:r>
              <a:rPr lang="de-AT" sz="1600" u="none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de-AT" sz="1600" u="none" baseline="-25000" dirty="0" smtClean="0">
                <a:latin typeface="Arial" pitchFamily="34" charset="0"/>
                <a:cs typeface="Arial" pitchFamily="34" charset="0"/>
              </a:rPr>
              <a:t>T, V </a:t>
            </a:r>
            <a:r>
              <a:rPr lang="de-AT" sz="1600" u="none" dirty="0">
                <a:latin typeface="Arial" pitchFamily="34" charset="0"/>
                <a:cs typeface="Arial" pitchFamily="34" charset="0"/>
              </a:rPr>
              <a:t>* (</a:t>
            </a:r>
            <a:r>
              <a:rPr lang="el-GR" sz="1600" u="none" dirty="0">
                <a:latin typeface="Arial" pitchFamily="34" charset="0"/>
                <a:cs typeface="Arial" pitchFamily="34" charset="0"/>
              </a:rPr>
              <a:t>θ</a:t>
            </a:r>
            <a:r>
              <a:rPr lang="de-AT" sz="1600" u="none" baseline="-25000" dirty="0" err="1">
                <a:latin typeface="Arial" pitchFamily="34" charset="0"/>
                <a:cs typeface="Arial" pitchFamily="34" charset="0"/>
              </a:rPr>
              <a:t>int</a:t>
            </a:r>
            <a:r>
              <a:rPr lang="de-AT" sz="1600" u="none" dirty="0">
                <a:latin typeface="Arial" pitchFamily="34" charset="0"/>
                <a:cs typeface="Arial" pitchFamily="34" charset="0"/>
              </a:rPr>
              <a:t> – </a:t>
            </a:r>
            <a:r>
              <a:rPr lang="el-GR" sz="1600" u="none" dirty="0">
                <a:latin typeface="Arial" pitchFamily="34" charset="0"/>
                <a:cs typeface="Arial" pitchFamily="34" charset="0"/>
              </a:rPr>
              <a:t>θ</a:t>
            </a:r>
            <a:r>
              <a:rPr lang="de-AT" sz="1600" u="none" baseline="-25000" dirty="0" smtClean="0">
                <a:latin typeface="Arial" pitchFamily="34" charset="0"/>
                <a:cs typeface="Arial" pitchFamily="34" charset="0"/>
              </a:rPr>
              <a:t>ex</a:t>
            </a:r>
            <a:r>
              <a:rPr lang="de-AT" sz="1600" u="none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1143000" lvl="2" indent="-228600">
              <a:lnSpc>
                <a:spcPct val="150000"/>
              </a:lnSpc>
              <a:spcBef>
                <a:spcPct val="20000"/>
              </a:spcBef>
            </a:pPr>
            <a:endParaRPr lang="de-AT" sz="1600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  <a:buFont typeface="Wingdings" pitchFamily="2" charset="2"/>
              <a:buChar char="n"/>
            </a:pPr>
            <a:endParaRPr lang="de-AT" sz="1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39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36</a:t>
            </a:r>
            <a:endParaRPr lang="de-DE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Heizlast nach DIN EN 12831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09600" y="2133600"/>
            <a:ext cx="8077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•"/>
            </a:pPr>
            <a:endParaRPr lang="de-AT" sz="2400" u="none">
              <a:solidFill>
                <a:schemeClr val="bg1"/>
              </a:solidFill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533400" y="1726638"/>
            <a:ext cx="8077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Interne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Temperatur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l-GR" sz="1600" dirty="0">
                <a:latin typeface="Arial" pitchFamily="34" charset="0"/>
                <a:cs typeface="Arial" pitchFamily="34" charset="0"/>
              </a:rPr>
              <a:t>θ</a:t>
            </a:r>
            <a:r>
              <a:rPr lang="de-AT" sz="1600" baseline="-25000" dirty="0" err="1" smtClean="0">
                <a:latin typeface="Arial" pitchFamily="34" charset="0"/>
                <a:cs typeface="Arial" pitchFamily="34" charset="0"/>
              </a:rPr>
              <a:t>int</a:t>
            </a:r>
            <a:r>
              <a:rPr lang="de-AT" sz="1600" baseline="-250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Die Temperatur, die in verschiedenen Raumtypen erreicht werden soll.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n-US" sz="1600" dirty="0" err="1">
                <a:latin typeface="Arial" pitchFamily="34" charset="0"/>
                <a:cs typeface="Arial" pitchFamily="34" charset="0"/>
              </a:rPr>
              <a:t>Werte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der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Richtlinie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(von 20°C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– 24°C)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oder in Abstimmung mit </a:t>
            </a:r>
            <a:endParaRPr lang="de-DE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de-DE" sz="1600" dirty="0" smtClean="0">
                <a:latin typeface="Arial" pitchFamily="34" charset="0"/>
                <a:cs typeface="Arial" pitchFamily="34" charset="0"/>
              </a:rPr>
              <a:t>dem Benutzer/Besitzer 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de-DE" sz="1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z.B. +1°C für das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Wohnzimmer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de-DE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oder -2°C für das Schlafzimmer)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2924944"/>
            <a:ext cx="5059623" cy="285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8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36</a:t>
            </a:r>
            <a:endParaRPr lang="de-DE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Heizlast nach DIN EN 12831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09600" y="2133600"/>
            <a:ext cx="8077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•"/>
            </a:pPr>
            <a:endParaRPr lang="de-AT" sz="2400" u="none">
              <a:solidFill>
                <a:schemeClr val="bg1"/>
              </a:solidFill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533400" y="1726638"/>
            <a:ext cx="8077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Externe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Temperatur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(</a:t>
            </a:r>
            <a:r>
              <a:rPr lang="el-GR" sz="1600" dirty="0">
                <a:latin typeface="Arial" pitchFamily="34" charset="0"/>
                <a:cs typeface="Arial" pitchFamily="34" charset="0"/>
              </a:rPr>
              <a:t>θ</a:t>
            </a:r>
            <a:r>
              <a:rPr lang="de-AT" sz="1600" baseline="-25000" dirty="0" smtClean="0">
                <a:latin typeface="Arial" pitchFamily="34" charset="0"/>
                <a:cs typeface="Arial" pitchFamily="34" charset="0"/>
              </a:rPr>
              <a:t>ex)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Die niedrigste Temperatur, die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an ihrem konkreten Ort höchstens 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auftritt.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Die Richtlinie zeigt Werte für 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verschiedene Orte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401677"/>
              </p:ext>
            </p:extLst>
          </p:nvPr>
        </p:nvGraphicFramePr>
        <p:xfrm>
          <a:off x="2843808" y="3863181"/>
          <a:ext cx="6096000" cy="206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92022275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21709902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8558806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Stadt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Externe</a:t>
                      </a:r>
                      <a:r>
                        <a:rPr lang="de-DE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de-DE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</a:t>
                      </a:r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Durchschnittliche </a:t>
                      </a:r>
                      <a:r>
                        <a:rPr lang="de-DE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</a:t>
                      </a:r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817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Aachen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-10°C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8,1°C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818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Berlin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-14°C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9,5°C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810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Bochum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-12°C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8,1°C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17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8648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250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36</a:t>
            </a:r>
            <a:endParaRPr lang="de-DE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Heizlast nach DIN EN 12831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09600" y="2133600"/>
            <a:ext cx="8077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•"/>
            </a:pPr>
            <a:endParaRPr lang="de-AT" sz="2400" u="none">
              <a:solidFill>
                <a:schemeClr val="bg1"/>
              </a:solidFill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533400" y="1726638"/>
            <a:ext cx="8077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de-DE" sz="1600" b="1" dirty="0" smtClean="0">
                <a:latin typeface="Arial" pitchFamily="34" charset="0"/>
                <a:cs typeface="Arial" pitchFamily="34" charset="0"/>
              </a:rPr>
              <a:t>Beispiel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de-DE" sz="1600" dirty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Sie haben ein Gebäude berechnet mit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de-AT" sz="1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de-AT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= 225W/K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Das Gebäude befindet sich in Bochum --&gt; externe Temperatur = -12°C, die interne Temperatur soll 20°C betragen. </a:t>
            </a:r>
            <a:r>
              <a:rPr lang="de-DE" sz="1600" dirty="0" smtClean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Der Differenz beträgt 32K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de-DE" sz="1600" b="1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de-DE" sz="1600" b="1" dirty="0" smtClean="0">
                <a:latin typeface="Arial" pitchFamily="34" charset="0"/>
                <a:cs typeface="Arial" pitchFamily="34" charset="0"/>
              </a:rPr>
              <a:t>Die Heizlast beträgt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 225W/K * 33K = 7200W oder </a:t>
            </a:r>
            <a:r>
              <a:rPr lang="de-DE" sz="1600" b="1" dirty="0" smtClean="0">
                <a:latin typeface="Arial" pitchFamily="34" charset="0"/>
                <a:cs typeface="Arial" pitchFamily="34" charset="0"/>
              </a:rPr>
              <a:t>7,2 kW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44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36</a:t>
            </a:r>
            <a:endParaRPr lang="de-DE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Heizlast nach DIN EN 12831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09600" y="2133600"/>
            <a:ext cx="8077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•"/>
            </a:pPr>
            <a:endParaRPr lang="de-AT" sz="2400" u="none">
              <a:solidFill>
                <a:schemeClr val="bg1"/>
              </a:solidFill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533400" y="1726638"/>
            <a:ext cx="8077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de-DE" sz="1600" b="1" dirty="0" smtClean="0">
                <a:latin typeface="Arial" pitchFamily="34" charset="0"/>
                <a:cs typeface="Arial" pitchFamily="34" charset="0"/>
              </a:rPr>
              <a:t>Beispiel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de-DE" sz="1600" dirty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Die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angesetzten Temperaturen haben 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einen großen Einfluss auf das Ergebnis.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Wenn Sie sich das gleiche Gebäude in Berlin ansehen (-14°C statt -12°C) und die Innentemperatur von 20°C auf 21,5°C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erhöhen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de-DE" sz="1600" dirty="0" smtClean="0">
              <a:latin typeface="Arial" pitchFamily="34" charset="0"/>
              <a:cs typeface="Arial" pitchFamily="34" charset="0"/>
              <a:sym typeface="Wingdings" panose="05000000000000000000" pitchFamily="2" charset="2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de-DE" sz="1600" dirty="0" smtClean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</a:t>
            </a:r>
            <a:r>
              <a:rPr lang="de-DE" sz="16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b</a:t>
            </a:r>
            <a:r>
              <a:rPr lang="de-DE" sz="1600" dirty="0" smtClean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eträgt die Differenz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 35,5K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de-DE" sz="1600" b="1" dirty="0" smtClean="0">
                <a:latin typeface="Arial" pitchFamily="34" charset="0"/>
                <a:cs typeface="Arial" pitchFamily="34" charset="0"/>
              </a:rPr>
              <a:t>Die Heizlast ist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 225W/K * 33K = 7987,5W oder </a:t>
            </a:r>
            <a:r>
              <a:rPr lang="de-DE" sz="1600" b="1" dirty="0" smtClean="0">
                <a:latin typeface="Arial" pitchFamily="34" charset="0"/>
                <a:cs typeface="Arial" pitchFamily="34" charset="0"/>
              </a:rPr>
              <a:t>7,99 kW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de-DE" sz="1600" b="1" dirty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de-DE" sz="1600" b="1" dirty="0" smtClean="0">
                <a:latin typeface="Arial" pitchFamily="34" charset="0"/>
                <a:cs typeface="Arial" pitchFamily="34" charset="0"/>
              </a:rPr>
              <a:t>Die Heizlast ist ~11% höher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05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Heizlast nach DIN EN 12831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Stromtarif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Wärmepumpen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Beachten Sie,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Leistung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der Wärmepumpe anzupassen, wenn es eine tägliche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Ausschaltzeit / Sperrzeit des Stromversorgers gibt.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tägliche Ausschaltzeit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Leistung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2*2h = 4h		24h/(24h-4h) = 24/20 	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1,2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3*2h = 6h		24h/(24h-6h) = 24/18 	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1,34</a:t>
            </a:r>
            <a:endParaRPr lang="de-DE" sz="1600" b="1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b="1" dirty="0" smtClean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8059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862" y="2234838"/>
            <a:ext cx="6852498" cy="3029975"/>
          </a:xfrm>
          <a:prstGeom prst="rect">
            <a:avLst/>
          </a:prstGeom>
        </p:spPr>
      </p:pic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Nachtabsenkung kann bei Bedarf berechnet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werden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37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Heizlast nach DIN EN 12831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23528" y="5550117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Die Wiederaufheizleistung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 dabei meist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im Vergleich zur Energieeinsparung überproportional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hoch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6084168" y="5255913"/>
            <a:ext cx="18437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Quelle: DIN EN 12831 Beiblatt 1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31015637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262803"/>
            <a:ext cx="7334124" cy="3383573"/>
          </a:xfrm>
          <a:prstGeom prst="rect">
            <a:avLst/>
          </a:prstGeom>
        </p:spPr>
      </p:pic>
      <p:sp>
        <p:nvSpPr>
          <p:cNvPr id="8" name="Abgerundetes Rechteck 7"/>
          <p:cNvSpPr/>
          <p:nvPr/>
        </p:nvSpPr>
        <p:spPr>
          <a:xfrm>
            <a:off x="2411759" y="5666290"/>
            <a:ext cx="3744416" cy="6480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38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DIN EN 15450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92178" y="1421282"/>
            <a:ext cx="4753224" cy="785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Heizungsanlagen in Gebäuden -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Planung von Heizungsanlagen mit Wärmepumpen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465200" y="5819398"/>
            <a:ext cx="36375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Wärmepumpe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knapp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Sonden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groß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7259806" y="5714344"/>
            <a:ext cx="14269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/>
              <a:t>Quelle: DIN EN 15450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14428733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Heizlast nach DIN EN 12831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Typische</a:t>
            </a:r>
            <a:b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Ergebnisse</a:t>
            </a: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b="1" dirty="0" smtClean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4894" r="3280"/>
          <a:stretch/>
        </p:blipFill>
        <p:spPr>
          <a:xfrm>
            <a:off x="1944343" y="1507583"/>
            <a:ext cx="6984776" cy="471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4188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Heizlast nach DIN EN 12831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41176" y="1556792"/>
            <a:ext cx="5194920" cy="482453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Typische Ergebnisse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Sie sehen, dass die Ergebnisse für jeden Raum und nicht für das gesamte Gebäude berechnet werden.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Sie können verschiedene Temperaturen pro Raum einstellen.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Sie benötigen die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Leistung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 Raum für die Dimensionierung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des Wärmeübertragungssystems.</a:t>
            </a: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Um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Leistung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für das gesamte Gebäude zu erhalten, addieren Sie einfach die Last jedes Raumes.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R1+R2+R3+…+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Rn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b="1" dirty="0" smtClean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b="1" dirty="0" smtClean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7" r="4104"/>
          <a:stretch/>
        </p:blipFill>
        <p:spPr>
          <a:xfrm>
            <a:off x="5227875" y="2204864"/>
            <a:ext cx="3888432" cy="27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83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Heizlast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Was bedeutet Heizlast und warum ist es so wichtig, die Heizlast für jedes Gebäude genau zu berechnen?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Heizlast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Die Heizlast eines Gebäudes ist die Last, die benötigt wird, um unter bestimmten Bedingungen eine bestimmte Temperatur im Gebäude zu halten. Die Einheit für die Heizlast ist Watt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Zu den gegebenen Bedingungen gehören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Bauphysikalische Eigenschaften des Gebäudes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die klimatischen Eigenschaften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des Baugrundstücks / des Standortes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Heizlast nach DIN EN 12831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4762872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Weiterführende Informationen</a:t>
            </a:r>
          </a:p>
          <a:p>
            <a:pPr marL="0" indent="0">
              <a:lnSpc>
                <a:spcPct val="150000"/>
              </a:lnSpc>
              <a:buNone/>
            </a:pPr>
            <a:endParaRPr lang="en-US" b="1" dirty="0" smtClean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0FgwySUZog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860032" y="3717032"/>
            <a:ext cx="3942184" cy="2217479"/>
          </a:xfrm>
          <a:prstGeom prst="rect">
            <a:avLst/>
          </a:prstGeom>
        </p:spPr>
      </p:pic>
      <p:pic>
        <p:nvPicPr>
          <p:cNvPr id="4" name="WSr5xoQsil4"/>
          <p:cNvPicPr>
            <a:picLocks noRot="1" noChangeAspect="1"/>
          </p:cNvPicPr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251520" y="3691931"/>
            <a:ext cx="3986808" cy="224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167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Heizlast nach DIN EN 12831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Betrachtung der Norm DIN EN 12831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Die berechnete Heizlast (nach DIN EN 12831) deckt einige Einflussfaktoren nicht ab: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Sonneneinstrahlung - das Gebäude wird durch den Einfluss der Sonne erwärmt.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Interne Wärmegewinne</a:t>
            </a:r>
          </a:p>
          <a:p>
            <a:pPr lvl="1">
              <a:lnSpc>
                <a:spcPct val="150000"/>
              </a:lnSpc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Bewohner und Benutzer</a:t>
            </a:r>
          </a:p>
          <a:p>
            <a:pPr lvl="1">
              <a:lnSpc>
                <a:spcPct val="150000"/>
              </a:lnSpc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Elektrogeräte (TV, Kühlschrank, Backofen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,...)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Die Heizlast nach DIN EN 12831 stellt ein dunkles &amp; unbewohntes Gebäude dar - folglich ergibt die Berechnung eine verhältnismäßig zu hohe Heizlast!</a:t>
            </a:r>
          </a:p>
          <a:p>
            <a:pPr marL="0" indent="0">
              <a:lnSpc>
                <a:spcPct val="150000"/>
              </a:lnSpc>
              <a:buNone/>
            </a:pPr>
            <a:endParaRPr lang="en-US" b="1" dirty="0" smtClean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9798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Heizlast und Warmwasser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Was ist mit heißem Wasser</a:t>
            </a: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Wenn Ihre Heizungsanlage auch Warmwasser liefert, müssen Sie eine zusätzliche Last hinzufügen.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Weitere Informationen finden Sie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  DIN EN 15450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Für "normale" Installationen und "normale" Benutzer können Sie eine Last von 200W-250W pro Benutzer hinzufügen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Siehe auch: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://www.waermepumpe.de/verband/publikationen/fachpublikationen/?type=1107386203&amp;tx_bcpageflip_pi1%5Bbook%5D=93&amp;tx_bcpageflip_pi1%5Baction%5D=show&amp;tx_bcpageflip_pi1%5Bcontroller%5D=Book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b="1" dirty="0" smtClean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2901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Heizlast und Warmwasser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Nach der Berechnung der Heizlast können Sie die geeignete Wärmepumpe auswählen.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Erinnerung: vermeiden Sie die Überdimensionierung der Wärmepumpe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Und denken Sie daran: Die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Leistung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der Wärmepumpe ist abhängig von den Betriebspunkten der Wärmepumpe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b="1" dirty="0" smtClean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284984"/>
            <a:ext cx="4427984" cy="295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733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Heizlast und Warmwasser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Nach der Berechnung der Heizlast können Sie die geeignete Wärmepumpe auswählen.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Erinnerung: vermeiden Sie die Überdimensionierung der Wärmepumpe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Und denken Sie daran: Die Belastung der Wärmepumpe ist abhängig von den Betriebspunkten der Wärmepumpe.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b="1" dirty="0" smtClean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328205"/>
            <a:ext cx="3717621" cy="279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4697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Heizlast und Warmwasser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Leistung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der Wärmepumpe ist abhängig von den Betriebspunkten der Wärmepumpe.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Normalerweise wird die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Leistung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für B0/W35 angezeigt. Mit zunehmender Quellentemperatur steigt aber auch die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Leistung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 die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Senkentemperatur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ist nicht so relevant wie die Quelle.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Das Datenblatt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der Herstellerbietet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Ihnen verschiedene Informationen.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Schauen Sie sich das Handbuch des Vaillant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flexotherm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  <a:hlinkClick r:id="rId3"/>
              </a:rPr>
              <a:t>https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  <a:hlinkClick r:id="rId3"/>
              </a:rPr>
              <a:t>://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  <a:hlinkClick r:id="rId3"/>
              </a:rPr>
              <a:t>www.vaillant.co.uk/downloads/flexotherm/flexotherm-5-11kw-230v-installation-manual-919861.pdf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Heizleistung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B0/W35  5,4 KW		aber W10/W35  5,9 kW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B0/W45  5,3 KW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b="1" dirty="0" smtClean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5005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Heizlast und Warmwasser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Stellen Sie also sicher, dass Sie für Ihr Gebäude die richtige </a:t>
            </a: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Leistung, 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ihren Bedarf und ihre Betriebspunkte wählen.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b="1" dirty="0" smtClean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214" y="2453497"/>
            <a:ext cx="5511571" cy="414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6307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Moduls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Jetzt wissen Sie: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welche Komponenten für Wärmebilanzen zu berücksichtigen sind.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wie man den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energetischen Gesamtverbrauch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berechnet und wie man den Energiebedarf berechnet.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273920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End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1.2 Thermal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energy balance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Heizlast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Heizlast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Bei der Berechnung verfolgen Sie das Ziel, die Innentemperatur Ihres Gebäudes (~20°C) an den kältesten Tagen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 Ihrem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konkreten Standort (z.B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. -12°C) halten zu können.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Die berechnete Heizlast gibt die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Antwort.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Welche 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Last muss Ihre Heizungsanlage bereitstellen, um Ihr spezifisches Gebäude unter allen angenommenen klimatischen Bedingungen </a:t>
            </a: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ausreichend 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zu heizen?</a:t>
            </a:r>
          </a:p>
        </p:txBody>
      </p:sp>
    </p:spTree>
    <p:extLst>
      <p:ext uri="{BB962C8B-B14F-4D97-AF65-F5344CB8AC3E}">
        <p14:creationId xmlns:p14="http://schemas.microsoft.com/office/powerpoint/2010/main" val="79235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Heizlast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Wärmepumpe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Die Berechnung der Heizlast ist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 wesentlichen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entkoppelt von der Art der Heizungsanlage.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Egal ob die Wärme von einer Wärmepumpe oder einem Gasboiler bereitgestellt wird, jede Anlage muss mindestens die berechnete Heizlast als Minimum aufweisen, sonst können Sie ihr Gebäude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unter den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Standortgebenheiten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nicht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aufheizen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de-DE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Der größte Unterschied zwischen einer Wärmepumpe und einer konventionellen fossilen Heizungsanlage ist:</a:t>
            </a:r>
          </a:p>
          <a:p>
            <a:pPr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Ein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Gasboiler kann überdimensioniert sein und wird immer noch effizient genug arbeiten. Wenn Sie das System überdimensionieren, sind Sie auf der sicheren Seite (konservative Berechnung).</a:t>
            </a:r>
          </a:p>
          <a:p>
            <a:pPr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Eine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Wärmepumpe muss auf den Wärmebedarf abgestimmt sein, um eine effiziente Installation dar zu stellen (siehe Kapitel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xx.yyyy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71870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Heizlast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Wärmepumpe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Beispiel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Sie sind ein Installateur und sollen ein Neubauhaus mit einer Heizungsanlage ausstatten. Die berechnete Heizlast für das Haus beträgt: 6 kW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Der Hersteller kann Ihnen einen Gasboiler mit 11 kW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Leistung,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eine Wärmepumpe mit 5,8 kW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Leistung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und eine Wärmepumpe mit 10 kW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Leistung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anbieten.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Wenn Sie den Gasboiler mit 11 kW (fast doppelt so viel wie berechnet) installieren, funktioniert die Anlage einwandfrei.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Wenn Sie die Wärmepumpe installieren, müssen Sie das kleinere Gerät (5,8 kW) wählen, sonst ist das System nicht so effizient wie möglich.</a:t>
            </a:r>
          </a:p>
        </p:txBody>
      </p:sp>
    </p:spTree>
    <p:extLst>
      <p:ext uri="{BB962C8B-B14F-4D97-AF65-F5344CB8AC3E}">
        <p14:creationId xmlns:p14="http://schemas.microsoft.com/office/powerpoint/2010/main" val="3499338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628800"/>
            <a:ext cx="5760640" cy="45365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Für die Berechnung der Heizlast existiert eine europäische Norm.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DIN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EN 12831 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Geschichte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Europäische Norm seit August 2003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Verbindlich seit Ende 2004</a:t>
            </a: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32</a:t>
            </a:r>
            <a:endParaRPr lang="de-DE" dirty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Berechnung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Heizlast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060848"/>
            <a:ext cx="242790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27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628800"/>
            <a:ext cx="5760640" cy="45365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DIN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EN 12831 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de-AT" sz="1600" dirty="0">
                <a:latin typeface="Arial" panose="020B0604020202020204" pitchFamily="34" charset="0"/>
                <a:cs typeface="Arial" panose="020B0604020202020204" pitchFamily="34" charset="0"/>
              </a:rPr>
              <a:t>Aufbau</a:t>
            </a: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DIN En 12831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Ist als Grundgerüst für die Berechnung der Normheizlast zu verstehen.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europaweit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einheitlich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Anhang 1 (Nationaler Anhang NA)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Enthält nationale Eingabedaten und Parameter anstelle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von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"Standardwerte".</a:t>
            </a: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50000"/>
              </a:lnSpc>
              <a:spcBef>
                <a:spcPts val="0"/>
              </a:spcBef>
            </a:pP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50000"/>
              </a:lnSpc>
              <a:spcBef>
                <a:spcPts val="0"/>
              </a:spcBef>
            </a:pP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32</a:t>
            </a:r>
            <a:endParaRPr lang="de-DE" dirty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Berechnung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Heizlast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060848"/>
            <a:ext cx="242790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6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Alle Gebäude gelten als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Standardfälle, insofern sie folgende Bedingungen erfüllen: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mit einer begrenzten Raumhöhe (nicht mehr als fünf Meter),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sie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unter den Standardbedingungen im stationären Zustand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beheizt werden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sollen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Beispiele für solche Gebäude sind: Wohngebäude, Büro- und Verwaltungsgebäude, Schulen, Bibliotheken, Krankenhäuser, Kurkliniken, Gefängnisse, Hotel- und Gaststättengebäude, Kaufhäuser und andere Gebäude, die für Geschäftszwecke genutzt werden, sowie Industriegebäude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Sie enthält auch Informationen über die Vorgehensweise bei folgenden Sonderfälle: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Hallen mit großer Raumhöhe;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Gebäude mit deutlich unterschiedlichen Luft- und durchschnittlichen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Strahlungstemperaturen</a:t>
            </a:r>
            <a:endParaRPr lang="de-AT" dirty="0" smtClean="0"/>
          </a:p>
          <a:p>
            <a:pPr lvl="1"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de-AT" dirty="0" smtClean="0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33</a:t>
            </a:r>
            <a:endParaRPr lang="de-DE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Berechnung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Heizlast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62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2202</Words>
  <Application>Microsoft Office PowerPoint</Application>
  <PresentationFormat>Bildschirmpräsentation (4:3)</PresentationFormat>
  <Paragraphs>413</Paragraphs>
  <Slides>38</Slides>
  <Notes>24</Notes>
  <HiddenSlides>0</HiddenSlides>
  <MMClips>2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38</vt:i4>
      </vt:variant>
    </vt:vector>
  </HeadingPairs>
  <TitlesOfParts>
    <vt:vector size="45" baseType="lpstr">
      <vt:lpstr>Arial</vt:lpstr>
      <vt:lpstr>Bahnschrift</vt:lpstr>
      <vt:lpstr>Bahnschrift SemiBold</vt:lpstr>
      <vt:lpstr>Calibri</vt:lpstr>
      <vt:lpstr>Symbol</vt:lpstr>
      <vt:lpstr>Wingdings</vt:lpstr>
      <vt:lpstr>2_Office Theme</vt:lpstr>
      <vt:lpstr>1.2 Thermische Energiebilanz</vt:lpstr>
      <vt:lpstr>Modul-Ziele</vt:lpstr>
      <vt:lpstr>Heizlast</vt:lpstr>
      <vt:lpstr>Heizlast</vt:lpstr>
      <vt:lpstr>Heizlast und Wärmepumpe</vt:lpstr>
      <vt:lpstr>Heizlast und Wärmepumpe</vt:lpstr>
      <vt:lpstr>Berechnung der Heizlast</vt:lpstr>
      <vt:lpstr>Berechnung der Heizlast</vt:lpstr>
      <vt:lpstr>Berechnung der Heizlast</vt:lpstr>
      <vt:lpstr>Berechnung der Heizlast</vt:lpstr>
      <vt:lpstr>Berechnung der Heizlast</vt:lpstr>
      <vt:lpstr>Berechnung der Heizlast</vt:lpstr>
      <vt:lpstr>Berechnung der Heizlast</vt:lpstr>
      <vt:lpstr>Berechnung der Heizlast</vt:lpstr>
      <vt:lpstr>Heizlast nach DIN EN 12831</vt:lpstr>
      <vt:lpstr>Heizlast nach DIN EN 12831</vt:lpstr>
      <vt:lpstr>Heizlast nach DIN EN 12831</vt:lpstr>
      <vt:lpstr>Heizlast nach DIN EN 12831</vt:lpstr>
      <vt:lpstr>Heizlast nach DIN EN 12831</vt:lpstr>
      <vt:lpstr>Heizlast nach DIN EN 12831</vt:lpstr>
      <vt:lpstr>Heizlast nach DIN EN 12831</vt:lpstr>
      <vt:lpstr>Heizlast nach DIN EN 12831</vt:lpstr>
      <vt:lpstr>Heizlast nach DIN EN 12831</vt:lpstr>
      <vt:lpstr>Heizlast nach DIN EN 12831</vt:lpstr>
      <vt:lpstr>Heizlast nach DIN EN 12831</vt:lpstr>
      <vt:lpstr>Heizlast nach DIN EN 12831</vt:lpstr>
      <vt:lpstr>DIN EN 15450</vt:lpstr>
      <vt:lpstr>Heizlast nach DIN EN 12831</vt:lpstr>
      <vt:lpstr>Heizlast nach DIN EN 12831</vt:lpstr>
      <vt:lpstr>Heizlast nach DIN EN 12831</vt:lpstr>
      <vt:lpstr>Heizlast nach DIN EN 12831</vt:lpstr>
      <vt:lpstr>Heizlast und Warmwasser</vt:lpstr>
      <vt:lpstr>Heizlast und Warmwasser</vt:lpstr>
      <vt:lpstr>Heizlast und Warmwasser</vt:lpstr>
      <vt:lpstr>Heizlast und Warmwasser</vt:lpstr>
      <vt:lpstr>Heizlast und Warmwasser</vt:lpstr>
      <vt:lpstr>Ende des Moduls</vt:lpstr>
      <vt:lpstr>End of Unit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Windows-Benutzer</cp:lastModifiedBy>
  <cp:revision>71</cp:revision>
  <dcterms:created xsi:type="dcterms:W3CDTF">2017-12-11T10:59:29Z</dcterms:created>
  <dcterms:modified xsi:type="dcterms:W3CDTF">2020-02-04T08:05:40Z</dcterms:modified>
</cp:coreProperties>
</file>