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81"/>
  </p:notesMasterIdLst>
  <p:sldIdLst>
    <p:sldId id="288" r:id="rId2"/>
    <p:sldId id="364" r:id="rId3"/>
    <p:sldId id="261" r:id="rId4"/>
    <p:sldId id="262" r:id="rId5"/>
    <p:sldId id="284" r:id="rId6"/>
    <p:sldId id="283" r:id="rId7"/>
    <p:sldId id="263" r:id="rId8"/>
    <p:sldId id="264" r:id="rId9"/>
    <p:sldId id="285" r:id="rId10"/>
    <p:sldId id="286" r:id="rId11"/>
    <p:sldId id="289" r:id="rId12"/>
    <p:sldId id="265" r:id="rId13"/>
    <p:sldId id="303" r:id="rId14"/>
    <p:sldId id="266" r:id="rId15"/>
    <p:sldId id="267" r:id="rId16"/>
    <p:sldId id="277" r:id="rId17"/>
    <p:sldId id="302" r:id="rId18"/>
    <p:sldId id="301" r:id="rId19"/>
    <p:sldId id="361" r:id="rId20"/>
    <p:sldId id="282" r:id="rId21"/>
    <p:sldId id="273" r:id="rId22"/>
    <p:sldId id="270" r:id="rId23"/>
    <p:sldId id="271" r:id="rId24"/>
    <p:sldId id="272" r:id="rId25"/>
    <p:sldId id="274" r:id="rId26"/>
    <p:sldId id="342" r:id="rId27"/>
    <p:sldId id="343" r:id="rId28"/>
    <p:sldId id="307" r:id="rId29"/>
    <p:sldId id="308" r:id="rId30"/>
    <p:sldId id="330" r:id="rId31"/>
    <p:sldId id="357" r:id="rId32"/>
    <p:sldId id="309" r:id="rId33"/>
    <p:sldId id="358" r:id="rId34"/>
    <p:sldId id="359" r:id="rId35"/>
    <p:sldId id="362" r:id="rId36"/>
    <p:sldId id="360" r:id="rId37"/>
    <p:sldId id="363" r:id="rId38"/>
    <p:sldId id="333" r:id="rId39"/>
    <p:sldId id="337" r:id="rId40"/>
    <p:sldId id="327" r:id="rId41"/>
    <p:sldId id="328" r:id="rId42"/>
    <p:sldId id="329" r:id="rId43"/>
    <p:sldId id="324" r:id="rId44"/>
    <p:sldId id="325" r:id="rId45"/>
    <p:sldId id="344" r:id="rId46"/>
    <p:sldId id="345" r:id="rId47"/>
    <p:sldId id="294" r:id="rId48"/>
    <p:sldId id="317" r:id="rId49"/>
    <p:sldId id="318" r:id="rId50"/>
    <p:sldId id="312" r:id="rId51"/>
    <p:sldId id="319" r:id="rId52"/>
    <p:sldId id="311" r:id="rId53"/>
    <p:sldId id="304" r:id="rId54"/>
    <p:sldId id="305" r:id="rId55"/>
    <p:sldId id="306" r:id="rId56"/>
    <p:sldId id="321" r:id="rId57"/>
    <p:sldId id="314" r:id="rId58"/>
    <p:sldId id="315" r:id="rId59"/>
    <p:sldId id="313" r:id="rId60"/>
    <p:sldId id="316" r:id="rId61"/>
    <p:sldId id="297" r:id="rId62"/>
    <p:sldId id="339" r:id="rId63"/>
    <p:sldId id="341" r:id="rId64"/>
    <p:sldId id="340" r:id="rId65"/>
    <p:sldId id="275" r:id="rId66"/>
    <p:sldId id="276" r:id="rId67"/>
    <p:sldId id="346" r:id="rId68"/>
    <p:sldId id="355" r:id="rId69"/>
    <p:sldId id="356" r:id="rId70"/>
    <p:sldId id="354" r:id="rId71"/>
    <p:sldId id="290" r:id="rId72"/>
    <p:sldId id="347" r:id="rId73"/>
    <p:sldId id="350" r:id="rId74"/>
    <p:sldId id="351" r:id="rId75"/>
    <p:sldId id="352" r:id="rId76"/>
    <p:sldId id="353" r:id="rId77"/>
    <p:sldId id="348" r:id="rId78"/>
    <p:sldId id="365" r:id="rId79"/>
    <p:sldId id="260" r:id="rId80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Μεσαίο στυλ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88841" autoAdjust="0"/>
  </p:normalViewPr>
  <p:slideViewPr>
    <p:cSldViewPr>
      <p:cViewPr varScale="1">
        <p:scale>
          <a:sx n="75" d="100"/>
          <a:sy n="75" d="100"/>
        </p:scale>
        <p:origin x="124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C10A0-F87B-4BFF-AD3A-8310E448460F}" type="datetimeFigureOut">
              <a:rPr lang="el-GR" smtClean="0"/>
              <a:pPr/>
              <a:t>9/1/2020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1933F7-9C1D-42A8-B27F-F697341C8CB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1972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u="sng" dirty="0"/>
              <a:t>Guidelines for the Trainer</a:t>
            </a:r>
          </a:p>
          <a:p>
            <a:endParaRPr lang="el-GR" dirty="0"/>
          </a:p>
          <a:p>
            <a:r>
              <a:rPr lang="en-US" dirty="0"/>
              <a:t>This .</a:t>
            </a:r>
            <a:r>
              <a:rPr lang="en-US" dirty="0" err="1"/>
              <a:t>ppt</a:t>
            </a:r>
            <a:r>
              <a:rPr lang="en-US" dirty="0"/>
              <a:t> file is a template to be used from VET providers in order for them to prepare the training material. </a:t>
            </a:r>
          </a:p>
          <a:p>
            <a:endParaRPr lang="el-GR" dirty="0"/>
          </a:p>
          <a:p>
            <a:r>
              <a:rPr lang="en-US" dirty="0"/>
              <a:t>We suggest </a:t>
            </a:r>
            <a:r>
              <a:rPr lang="en-US" b="1" dirty="0"/>
              <a:t>30 up to 40 .</a:t>
            </a:r>
            <a:r>
              <a:rPr lang="en-US" b="1" dirty="0" err="1"/>
              <a:t>ppt</a:t>
            </a:r>
            <a:r>
              <a:rPr lang="en-US" b="1" dirty="0"/>
              <a:t> slides </a:t>
            </a:r>
            <a:r>
              <a:rPr lang="en-US" dirty="0"/>
              <a:t>for one (1) hour of the training program. </a:t>
            </a:r>
            <a:endParaRPr lang="el-GR" dirty="0"/>
          </a:p>
          <a:p>
            <a:endParaRPr lang="en-US" dirty="0"/>
          </a:p>
          <a:p>
            <a:r>
              <a:rPr lang="en-US" dirty="0"/>
              <a:t>There are 3 </a:t>
            </a:r>
            <a:r>
              <a:rPr lang="en-US" u="sng" dirty="0"/>
              <a:t>predefined slides </a:t>
            </a:r>
            <a:r>
              <a:rPr lang="en-US" dirty="0"/>
              <a:t>to be filled in by you, entitled “</a:t>
            </a:r>
            <a:r>
              <a:rPr lang="en-US" b="1" dirty="0"/>
              <a:t>Module Objectives</a:t>
            </a:r>
            <a:r>
              <a:rPr lang="en-US" dirty="0"/>
              <a:t>”, “</a:t>
            </a:r>
            <a:r>
              <a:rPr lang="en-US" b="1" dirty="0"/>
              <a:t>Conclusion</a:t>
            </a:r>
            <a:r>
              <a:rPr lang="en-US" dirty="0"/>
              <a:t>”, “</a:t>
            </a:r>
            <a:r>
              <a:rPr lang="en-US" b="1" dirty="0"/>
              <a:t>End of module</a:t>
            </a:r>
            <a:r>
              <a:rPr lang="en-US" dirty="0"/>
              <a:t>”. </a:t>
            </a:r>
            <a:endParaRPr lang="el-GR" dirty="0"/>
          </a:p>
          <a:p>
            <a:endParaRPr lang="en-US" dirty="0"/>
          </a:p>
          <a:p>
            <a:pPr lvl="0"/>
            <a:r>
              <a:rPr lang="en-US" dirty="0"/>
              <a:t>Material should be sent in editable format. </a:t>
            </a:r>
            <a:endParaRPr lang="el-GR" dirty="0"/>
          </a:p>
          <a:p>
            <a:pPr lvl="0"/>
            <a:endParaRPr lang="en-US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Suggested font: Arial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Required font size: 16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Suggested line spacing: 1,5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 err="1"/>
              <a:t>ppt</a:t>
            </a:r>
            <a:r>
              <a:rPr lang="en-US" dirty="0"/>
              <a:t>/</a:t>
            </a:r>
            <a:r>
              <a:rPr lang="en-US" dirty="0" err="1"/>
              <a:t>pptx</a:t>
            </a:r>
            <a:r>
              <a:rPr lang="en-US" dirty="0"/>
              <a:t> file should have a clear structure and defined units and unique slide titles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 err="1"/>
              <a:t>ppt</a:t>
            </a:r>
            <a:r>
              <a:rPr lang="en-US" dirty="0"/>
              <a:t>/</a:t>
            </a:r>
            <a:r>
              <a:rPr lang="en-US" dirty="0" err="1"/>
              <a:t>pptx</a:t>
            </a:r>
            <a:r>
              <a:rPr lang="en-US" dirty="0"/>
              <a:t> slide contents should not exceed the predefined margins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Images, diagrams etc should be accompanied with a description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If you want to include comprehension questions (multiple choice, multiple responses, true/false, matching etc.) to enhance users’ understanding of the theory, you should embody them in the </a:t>
            </a:r>
            <a:r>
              <a:rPr lang="en-US" dirty="0" err="1"/>
              <a:t>ppt</a:t>
            </a:r>
            <a:r>
              <a:rPr lang="en-US" dirty="0"/>
              <a:t>/</a:t>
            </a:r>
            <a:r>
              <a:rPr lang="en-US" dirty="0" err="1"/>
              <a:t>pptx</a:t>
            </a:r>
            <a:r>
              <a:rPr lang="en-US" dirty="0"/>
              <a:t> file.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Questions that will be used for self assessment and final assessment quizzes should follow a predefined format that will be sent from SQLearn in an .</a:t>
            </a:r>
            <a:r>
              <a:rPr lang="en-US" dirty="0" err="1"/>
              <a:t>xls</a:t>
            </a:r>
            <a:r>
              <a:rPr lang="en-US" dirty="0"/>
              <a:t> file</a:t>
            </a:r>
            <a:endParaRPr lang="el-GR" dirty="0"/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933F7-9C1D-42A8-B27F-F697341C8CBF}" type="slidenum">
              <a:rPr lang="el-GR" smtClean="0"/>
              <a:pPr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95436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u="sng" dirty="0"/>
              <a:t>Guidelines for the Trainer</a:t>
            </a:r>
          </a:p>
          <a:p>
            <a:endParaRPr lang="el-GR" dirty="0"/>
          </a:p>
          <a:p>
            <a:r>
              <a:rPr lang="en-US" dirty="0"/>
              <a:t>This .</a:t>
            </a:r>
            <a:r>
              <a:rPr lang="en-US" dirty="0" err="1"/>
              <a:t>ppt</a:t>
            </a:r>
            <a:r>
              <a:rPr lang="en-US" dirty="0"/>
              <a:t> file is a template to be used from VET providers in order for them to prepare the training material. </a:t>
            </a:r>
          </a:p>
          <a:p>
            <a:endParaRPr lang="el-GR" dirty="0"/>
          </a:p>
          <a:p>
            <a:r>
              <a:rPr lang="en-US" dirty="0"/>
              <a:t>We suggest </a:t>
            </a:r>
            <a:r>
              <a:rPr lang="en-US" b="1" dirty="0"/>
              <a:t>30 up to 40 .</a:t>
            </a:r>
            <a:r>
              <a:rPr lang="en-US" b="1" dirty="0" err="1"/>
              <a:t>ppt</a:t>
            </a:r>
            <a:r>
              <a:rPr lang="en-US" b="1" dirty="0"/>
              <a:t> slides </a:t>
            </a:r>
            <a:r>
              <a:rPr lang="en-US" dirty="0"/>
              <a:t>for one (1) hour of the training program. </a:t>
            </a:r>
            <a:endParaRPr lang="el-GR" dirty="0"/>
          </a:p>
          <a:p>
            <a:endParaRPr lang="en-US" dirty="0"/>
          </a:p>
          <a:p>
            <a:r>
              <a:rPr lang="en-US" dirty="0"/>
              <a:t>There are 3 </a:t>
            </a:r>
            <a:r>
              <a:rPr lang="en-US" u="sng" dirty="0"/>
              <a:t>predefined slides </a:t>
            </a:r>
            <a:r>
              <a:rPr lang="en-US" dirty="0"/>
              <a:t>to be filled in by you, entitled “</a:t>
            </a:r>
            <a:r>
              <a:rPr lang="en-US" b="1" dirty="0"/>
              <a:t>Module Objectives</a:t>
            </a:r>
            <a:r>
              <a:rPr lang="en-US" dirty="0"/>
              <a:t>”, “</a:t>
            </a:r>
            <a:r>
              <a:rPr lang="en-US" b="1" dirty="0"/>
              <a:t>Conclusion</a:t>
            </a:r>
            <a:r>
              <a:rPr lang="en-US" dirty="0"/>
              <a:t>”, “</a:t>
            </a:r>
            <a:r>
              <a:rPr lang="en-US" b="1" dirty="0"/>
              <a:t>End of module</a:t>
            </a:r>
            <a:r>
              <a:rPr lang="en-US" dirty="0"/>
              <a:t>”. </a:t>
            </a:r>
            <a:endParaRPr lang="el-GR" dirty="0"/>
          </a:p>
          <a:p>
            <a:endParaRPr lang="en-US" dirty="0"/>
          </a:p>
          <a:p>
            <a:pPr lvl="0"/>
            <a:r>
              <a:rPr lang="en-US" dirty="0"/>
              <a:t>Material should be sent in editable format. </a:t>
            </a:r>
            <a:endParaRPr lang="el-GR" dirty="0"/>
          </a:p>
          <a:p>
            <a:pPr lvl="0"/>
            <a:endParaRPr lang="en-US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Suggested font: Arial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Required font size: 16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Suggested line spacing: 1,5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 err="1"/>
              <a:t>ppt</a:t>
            </a:r>
            <a:r>
              <a:rPr lang="en-US" dirty="0"/>
              <a:t>/</a:t>
            </a:r>
            <a:r>
              <a:rPr lang="en-US" dirty="0" err="1"/>
              <a:t>pptx</a:t>
            </a:r>
            <a:r>
              <a:rPr lang="en-US" dirty="0"/>
              <a:t> file should have a clear structure and defined units and unique slide titles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 err="1"/>
              <a:t>ppt</a:t>
            </a:r>
            <a:r>
              <a:rPr lang="en-US" dirty="0"/>
              <a:t>/</a:t>
            </a:r>
            <a:r>
              <a:rPr lang="en-US" dirty="0" err="1"/>
              <a:t>pptx</a:t>
            </a:r>
            <a:r>
              <a:rPr lang="en-US" dirty="0"/>
              <a:t> slide contents should not exceed the predefined margins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Images, diagrams etc should be accompanied with a description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If you want to include comprehension questions (multiple choice, multiple responses, true/false, matching etc.) to enhance users’ understanding of the theory, you should embody them in the </a:t>
            </a:r>
            <a:r>
              <a:rPr lang="en-US" dirty="0" err="1"/>
              <a:t>ppt</a:t>
            </a:r>
            <a:r>
              <a:rPr lang="en-US" dirty="0"/>
              <a:t>/</a:t>
            </a:r>
            <a:r>
              <a:rPr lang="en-US" dirty="0" err="1"/>
              <a:t>pptx</a:t>
            </a:r>
            <a:r>
              <a:rPr lang="en-US" dirty="0"/>
              <a:t> file.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Questions that will be used for self assessment and final assessment quizzes should follow a predefined format that will be sent from SQLearn in an .</a:t>
            </a:r>
            <a:r>
              <a:rPr lang="en-US" dirty="0" err="1"/>
              <a:t>xls</a:t>
            </a:r>
            <a:r>
              <a:rPr lang="en-US" dirty="0"/>
              <a:t> file</a:t>
            </a:r>
            <a:endParaRPr lang="el-GR" dirty="0"/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933F7-9C1D-42A8-B27F-F697341C8CBF}" type="slidenum">
              <a:rPr lang="el-GR" smtClean="0"/>
              <a:pPr/>
              <a:t>78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38142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95936" y="1988840"/>
            <a:ext cx="4822304" cy="1470025"/>
          </a:xfrm>
        </p:spPr>
        <p:txBody>
          <a:bodyPr anchor="b">
            <a:normAutofit/>
          </a:bodyPr>
          <a:lstStyle>
            <a:lvl1pPr algn="r"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573016"/>
            <a:ext cx="4248472" cy="1752600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26138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2" y="0"/>
            <a:ext cx="6707088" cy="1124744"/>
          </a:xfrm>
        </p:spPr>
        <p:txBody>
          <a:bodyPr>
            <a:normAutofit/>
          </a:bodyPr>
          <a:lstStyle>
            <a:lvl1pPr algn="r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71127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77810-D08D-4F04-8111-0848C471F8E3}" type="datetimeFigureOut">
              <a:rPr lang="el-GR" smtClean="0"/>
              <a:pPr/>
              <a:t>9/1/2020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A6221-E4EE-4882-A7E2-5D7E7229B80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35590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solardat.uoregon.edu/SunChartProgram.html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png"/><Relationship Id="rId4" Type="http://schemas.openxmlformats.org/officeDocument/2006/relationships/image" Target="../media/image6.w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://beta.ivc.no/wiki/index.php/File:Solar_panel_controller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896" y="1988840"/>
            <a:ext cx="5182344" cy="1470025"/>
          </a:xfrm>
        </p:spPr>
        <p:txBody>
          <a:bodyPr anchor="b">
            <a:normAutofit/>
          </a:bodyPr>
          <a:lstStyle/>
          <a:p>
            <a:r>
              <a:rPr lang="bg-BG" dirty="0" smtClean="0"/>
              <a:t>МОДУЛ</a:t>
            </a:r>
            <a:r>
              <a:rPr lang="en-US" dirty="0" smtClean="0"/>
              <a:t> 1: </a:t>
            </a:r>
            <a:r>
              <a:rPr lang="bg-BG" dirty="0" smtClean="0"/>
              <a:t>УВОД ВЪВ ФОТОВОЛТАИЧНАТА ТЕХНОЛОГИЯ</a:t>
            </a:r>
            <a:endParaRPr lang="el-GR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211960" y="3573016"/>
            <a:ext cx="4822304" cy="14700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422104" y="3429000"/>
            <a:ext cx="5686400" cy="67793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2550" dirty="0" smtClean="0"/>
              <a:t>Основни принципи на соларното инженерство</a:t>
            </a:r>
            <a:endParaRPr lang="el-GR" sz="2550" dirty="0"/>
          </a:p>
        </p:txBody>
      </p:sp>
    </p:spTree>
    <p:extLst>
      <p:ext uri="{BB962C8B-B14F-4D97-AF65-F5344CB8AC3E}">
        <p14:creationId xmlns:p14="http://schemas.microsoft.com/office/powerpoint/2010/main" val="7217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Станция, измерваща всички видове слънчево лъчение</a:t>
            </a:r>
            <a:endParaRPr lang="el-GR" dirty="0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629280"/>
            <a:ext cx="57600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Видове слънчево лъчение върху определена повърхност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396751"/>
          </a:xfrm>
        </p:spPr>
        <p:txBody>
          <a:bodyPr>
            <a:normAutofit/>
          </a:bodyPr>
          <a:lstStyle/>
          <a:p>
            <a:r>
              <a:rPr lang="bg-BG" sz="1600" dirty="0" smtClean="0"/>
              <a:t>Върху определена повърхност, освен лъчевото (или пряко) и дифузното лъчение, има и още един компонент: лъчението, отразено от земята</a:t>
            </a:r>
            <a:r>
              <a:rPr lang="en-US" sz="1600" dirty="0" smtClean="0"/>
              <a:t> </a:t>
            </a:r>
          </a:p>
          <a:p>
            <a:r>
              <a:rPr lang="bg-BG" sz="1600" dirty="0" smtClean="0"/>
              <a:t>Стойността на отразеното лъчение зависи от глобалното лъчение</a:t>
            </a:r>
            <a:r>
              <a:rPr lang="en-US" sz="1600" dirty="0" smtClean="0"/>
              <a:t> </a:t>
            </a:r>
            <a:r>
              <a:rPr lang="en-US" sz="1600" i="1" dirty="0" smtClean="0"/>
              <a:t>G</a:t>
            </a:r>
            <a:r>
              <a:rPr lang="en-US" sz="1600" dirty="0" smtClean="0"/>
              <a:t>, </a:t>
            </a:r>
            <a:r>
              <a:rPr lang="bg-BG" sz="1600" dirty="0" smtClean="0"/>
              <a:t>ъгъла на наклона </a:t>
            </a:r>
            <a:r>
              <a:rPr lang="el-GR" sz="1600" i="1" dirty="0" smtClean="0"/>
              <a:t>β</a:t>
            </a:r>
            <a:r>
              <a:rPr lang="en-US" sz="1600" dirty="0" smtClean="0"/>
              <a:t> </a:t>
            </a:r>
            <a:r>
              <a:rPr lang="bg-BG" sz="1600" dirty="0" smtClean="0"/>
              <a:t>на конкретната повърхност, и отразяването на материалите, съставящи повърхността (също наричано  </a:t>
            </a:r>
            <a:r>
              <a:rPr lang="bg-BG" sz="1600" i="1" dirty="0" smtClean="0"/>
              <a:t>албедо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010568"/>
            <a:ext cx="8640000" cy="293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Слъчевото лъчение в слънчев и в облачен ден</a:t>
            </a:r>
            <a:endParaRPr lang="el-GR" dirty="0"/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440" y="2348880"/>
            <a:ext cx="7920000" cy="3625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76672"/>
          </a:xfrm>
        </p:spPr>
        <p:txBody>
          <a:bodyPr>
            <a:normAutofit/>
          </a:bodyPr>
          <a:lstStyle/>
          <a:p>
            <a:r>
              <a:rPr lang="bg-BG" sz="1600" dirty="0" smtClean="0"/>
              <a:t>Слънчевото лъчение е енергията за единица площ, получена от слънцето, измервана в</a:t>
            </a:r>
            <a:r>
              <a:rPr lang="en-US" sz="1600" dirty="0" smtClean="0"/>
              <a:t> </a:t>
            </a:r>
            <a:r>
              <a:rPr lang="en-US" sz="1600" dirty="0" err="1" smtClean="0"/>
              <a:t>Wh</a:t>
            </a:r>
            <a:r>
              <a:rPr lang="en-US" sz="1600" dirty="0" smtClean="0"/>
              <a:t>/m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</a:t>
            </a:r>
            <a:r>
              <a:rPr lang="bg-BG" sz="1600" dirty="0" smtClean="0"/>
              <a:t>или</a:t>
            </a:r>
            <a:r>
              <a:rPr lang="en-US" sz="1600" dirty="0" smtClean="0"/>
              <a:t> kWh/m</a:t>
            </a:r>
            <a:r>
              <a:rPr lang="en-US" sz="1600" baseline="30000" dirty="0" smtClean="0"/>
              <a:t>2</a:t>
            </a:r>
            <a:endParaRPr lang="en-US" sz="1600" dirty="0" smtClean="0"/>
          </a:p>
          <a:p>
            <a:endParaRPr lang="en-US" sz="1600" dirty="0" smtClean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Изчисляване на дневното слънчево лъчение</a:t>
            </a:r>
            <a:endParaRPr lang="el-GR" dirty="0"/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709320"/>
            <a:ext cx="5991696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600200"/>
            <a:ext cx="8229600" cy="10367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bg-BG" sz="1600" dirty="0" smtClean="0"/>
              <a:t>При един типичен случай, при който са известни стойностите на слънчевото лъчение по часове</a:t>
            </a:r>
            <a:r>
              <a:rPr lang="en-US" sz="1600" dirty="0" smtClean="0"/>
              <a:t> (</a:t>
            </a:r>
            <a:r>
              <a:rPr lang="bg-BG" sz="1600" dirty="0"/>
              <a:t>в</a:t>
            </a:r>
            <a:r>
              <a:rPr lang="en-US" sz="1600" dirty="0" smtClean="0"/>
              <a:t> </a:t>
            </a:r>
            <a:r>
              <a:rPr lang="en-US" sz="1600" b="1" u="sng" dirty="0" smtClean="0"/>
              <a:t>W</a:t>
            </a:r>
            <a:r>
              <a:rPr lang="en-US" sz="1600" dirty="0" smtClean="0"/>
              <a:t>/m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), </a:t>
            </a:r>
            <a:r>
              <a:rPr lang="bg-BG" sz="1600" dirty="0" smtClean="0"/>
              <a:t>дневното слънчево лъчение </a:t>
            </a:r>
            <a:r>
              <a:rPr lang="en-US" sz="1600" dirty="0" smtClean="0"/>
              <a:t>(</a:t>
            </a:r>
            <a:r>
              <a:rPr lang="bg-BG" sz="1600" dirty="0" smtClean="0"/>
              <a:t>в</a:t>
            </a:r>
            <a:r>
              <a:rPr lang="en-US" sz="1600" dirty="0" smtClean="0"/>
              <a:t> </a:t>
            </a:r>
            <a:r>
              <a:rPr lang="en-US" sz="1600" b="1" u="sng" dirty="0" err="1" smtClean="0"/>
              <a:t>Wh</a:t>
            </a:r>
            <a:r>
              <a:rPr lang="en-US" sz="1600" dirty="0" smtClean="0"/>
              <a:t>/m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)</a:t>
            </a:r>
            <a:r>
              <a:rPr lang="bg-BG" sz="1600" dirty="0" smtClean="0"/>
              <a:t> може да се изчисли чрез събиране на почасовите стойности на лъчение</a:t>
            </a:r>
            <a:endParaRPr lang="en-US" sz="1600" dirty="0" smtClean="0"/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bg-BG" sz="1600" dirty="0" smtClean="0"/>
              <a:t>На графиката по-долу, резултатът от дневния сбор е</a:t>
            </a:r>
            <a:r>
              <a:rPr lang="en-US" sz="1600" dirty="0" smtClean="0"/>
              <a:t> 6708 </a:t>
            </a:r>
            <a:r>
              <a:rPr lang="en-US" sz="1600" b="1" u="sng" dirty="0" err="1" smtClean="0"/>
              <a:t>Wh</a:t>
            </a:r>
            <a:r>
              <a:rPr lang="en-US" sz="1600" dirty="0" smtClean="0"/>
              <a:t>/m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= 6.708 </a:t>
            </a:r>
            <a:r>
              <a:rPr lang="en-US" sz="1600" b="1" u="sng" dirty="0" smtClean="0"/>
              <a:t>kWh</a:t>
            </a:r>
            <a:r>
              <a:rPr lang="en-US" sz="1600" dirty="0" smtClean="0"/>
              <a:t>/m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Глобално хоризонтално лъчение </a:t>
            </a:r>
            <a:r>
              <a:rPr lang="en-US" dirty="0" smtClean="0"/>
              <a:t>– </a:t>
            </a:r>
            <a:r>
              <a:rPr lang="bg-BG" dirty="0" smtClean="0"/>
              <a:t>Европа</a:t>
            </a:r>
            <a:endParaRPr lang="el-GR" dirty="0"/>
          </a:p>
        </p:txBody>
      </p:sp>
      <p:pic>
        <p:nvPicPr>
          <p:cNvPr id="13314" name="Picture 2" descr="ÎÏÎ¿ÏÎ­Î»ÎµÏÎ¼Î± ÎµÎ¹ÎºÏÎ½Î±Ï Î³Î¹Î± global horizontal radiation europ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7481" y="1484784"/>
            <a:ext cx="6628895" cy="46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Номинални характеристики на фотоволтаичния модел </a:t>
            </a:r>
            <a:r>
              <a:rPr lang="en-US" dirty="0" smtClean="0"/>
              <a:t>– </a:t>
            </a:r>
            <a:r>
              <a:rPr lang="bg-BG" dirty="0" smtClean="0"/>
              <a:t>Стандартни тестови условия </a:t>
            </a:r>
            <a:r>
              <a:rPr lang="en-US" dirty="0" smtClean="0"/>
              <a:t>(</a:t>
            </a:r>
            <a:r>
              <a:rPr lang="bg-BG" dirty="0" smtClean="0"/>
              <a:t>СТУ</a:t>
            </a:r>
            <a:r>
              <a:rPr lang="en-US" dirty="0" smtClean="0"/>
              <a:t>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bg-BG" sz="1600" dirty="0" smtClean="0"/>
              <a:t>Мощността на един фотоволтаичен модел</a:t>
            </a:r>
            <a:r>
              <a:rPr lang="en-US" sz="1600" dirty="0" smtClean="0"/>
              <a:t> (PV)</a:t>
            </a:r>
            <a:r>
              <a:rPr lang="bg-BG" sz="1600" dirty="0" smtClean="0"/>
              <a:t> се измерва според Стандартните тестови условия (СТУ), и се определя от три ограничаващи условия</a:t>
            </a:r>
            <a:r>
              <a:rPr lang="en-US" sz="1600" dirty="0" smtClean="0"/>
              <a:t>:</a:t>
            </a:r>
          </a:p>
          <a:p>
            <a:pPr lvl="1"/>
            <a:r>
              <a:rPr lang="bg-BG" sz="1600" dirty="0" smtClean="0"/>
              <a:t>Обща слънчева радиация </a:t>
            </a:r>
            <a:r>
              <a:rPr lang="en-US" sz="1600" dirty="0" smtClean="0"/>
              <a:t>(</a:t>
            </a:r>
            <a:r>
              <a:rPr lang="en-US" sz="1600" i="1" dirty="0" smtClean="0"/>
              <a:t>G</a:t>
            </a:r>
            <a:r>
              <a:rPr lang="en-US" sz="1600" dirty="0" smtClean="0"/>
              <a:t>=</a:t>
            </a:r>
            <a:r>
              <a:rPr lang="en-US" sz="1600" i="1" dirty="0" smtClean="0"/>
              <a:t>G</a:t>
            </a:r>
            <a:r>
              <a:rPr lang="en-US" sz="1600" i="1" baseline="-25000" dirty="0" smtClean="0"/>
              <a:t>STC</a:t>
            </a:r>
            <a:r>
              <a:rPr lang="en-US" sz="1600" dirty="0" smtClean="0"/>
              <a:t>=1000 W/m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)</a:t>
            </a:r>
          </a:p>
          <a:p>
            <a:pPr lvl="1"/>
            <a:r>
              <a:rPr lang="bg-BG" sz="1600" dirty="0" smtClean="0"/>
              <a:t>Температура на соларния модул, равна на</a:t>
            </a:r>
            <a:r>
              <a:rPr lang="en-US" sz="1600" dirty="0" smtClean="0"/>
              <a:t> 25°C</a:t>
            </a:r>
          </a:p>
          <a:p>
            <a:pPr lvl="1"/>
            <a:r>
              <a:rPr lang="bg-BG" sz="1600" dirty="0" smtClean="0"/>
              <a:t>Стандартен светлинен спектър </a:t>
            </a:r>
            <a:r>
              <a:rPr lang="bg-BG" sz="1600" dirty="0"/>
              <a:t>В</a:t>
            </a:r>
            <a:r>
              <a:rPr lang="en-US" sz="1600" dirty="0" smtClean="0"/>
              <a:t>M 1.5</a:t>
            </a:r>
          </a:p>
          <a:p>
            <a:r>
              <a:rPr lang="bg-BG" sz="1600" dirty="0" smtClean="0"/>
              <a:t>Капацитетът на</a:t>
            </a:r>
            <a:r>
              <a:rPr lang="en-US" sz="1600" dirty="0" smtClean="0"/>
              <a:t> PV </a:t>
            </a:r>
            <a:r>
              <a:rPr lang="bg-BG" sz="1600" dirty="0" smtClean="0"/>
              <a:t>модул при тези условия е номиналната мощност на модула</a:t>
            </a:r>
            <a:endParaRPr lang="en-US" sz="1600" dirty="0" smtClean="0"/>
          </a:p>
          <a:p>
            <a:r>
              <a:rPr lang="bg-BG" sz="1600" dirty="0" smtClean="0"/>
              <a:t>Изразен е в</a:t>
            </a:r>
            <a:r>
              <a:rPr lang="en-US" sz="1600" dirty="0" smtClean="0"/>
              <a:t> Watt-Peak (</a:t>
            </a:r>
            <a:r>
              <a:rPr lang="en-US" sz="1600" dirty="0" err="1" smtClean="0"/>
              <a:t>W</a:t>
            </a:r>
            <a:r>
              <a:rPr lang="en-US" sz="1600" baseline="-25000" dirty="0" err="1" smtClean="0"/>
              <a:t>p</a:t>
            </a:r>
            <a:r>
              <a:rPr lang="en-US" sz="1600" dirty="0" smtClean="0"/>
              <a:t>)</a:t>
            </a:r>
            <a:r>
              <a:rPr lang="bg-BG" sz="1600" dirty="0" smtClean="0"/>
              <a:t>, тъй като реално описва пиковата мощност на модула при оптимални условия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8412" y="3645024"/>
            <a:ext cx="4067175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Оптимален теоретичен ъгъл на наклон на колектор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bg-BG" sz="1600" dirty="0" smtClean="0"/>
              <a:t>Когато обърнат на юг колектор на повърхността на земята се наклони нагоре под ъгъл равен на местната ширина (ъглово разстояние) </a:t>
            </a:r>
            <a:r>
              <a:rPr lang="el-GR" sz="1600" i="1" dirty="0" smtClean="0"/>
              <a:t>φ</a:t>
            </a:r>
            <a:r>
              <a:rPr lang="en-US" sz="1600" dirty="0" smtClean="0"/>
              <a:t>, </a:t>
            </a:r>
            <a:r>
              <a:rPr lang="bg-BG" sz="1600" dirty="0" smtClean="0"/>
              <a:t>този ъгъл на наклона на колектора е пралелен на оста на земята</a:t>
            </a:r>
          </a:p>
          <a:p>
            <a:r>
              <a:rPr lang="bg-BG" sz="1600" dirty="0" smtClean="0"/>
              <a:t>По време на равноденствието, когато слънцето е директно над местния меридиан (слънчево пладне), лъчите на слънцето ще попаднат върху колектора под възможно най-добър ъгъл; тоест, те са перпендикулярни на лицевата повърхност на колектора</a:t>
            </a:r>
            <a:endParaRPr lang="el-GR" sz="1600" dirty="0" smtClean="0"/>
          </a:p>
          <a:p>
            <a:r>
              <a:rPr lang="bg-BG" sz="1600" dirty="0" smtClean="0"/>
              <a:t>В други моменти през годината, слънцето е малко по-високо или малко по-ниско, за да попадне нормално, но средно, тово би бил добър ъгъл на наклон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696" y="0"/>
            <a:ext cx="6851104" cy="1124744"/>
          </a:xfrm>
        </p:spPr>
        <p:txBody>
          <a:bodyPr>
            <a:normAutofit fontScale="90000"/>
          </a:bodyPr>
          <a:lstStyle/>
          <a:p>
            <a:r>
              <a:rPr lang="bg-BG" dirty="0" smtClean="0"/>
              <a:t>Глобално лъчение и потенциал за соларно електричество за хоризонтално монтирани </a:t>
            </a:r>
            <a:r>
              <a:rPr lang="en-US" dirty="0" smtClean="0"/>
              <a:t>PV</a:t>
            </a:r>
            <a:r>
              <a:rPr lang="bg-BG" dirty="0" smtClean="0"/>
              <a:t> модули в България</a:t>
            </a:r>
            <a:endParaRPr lang="el-GR" dirty="0">
              <a:solidFill>
                <a:srgbClr val="FF0000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688" y="1698624"/>
            <a:ext cx="6191191" cy="374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2" y="0"/>
            <a:ext cx="6707088" cy="1124744"/>
          </a:xfrm>
        </p:spPr>
        <p:txBody>
          <a:bodyPr>
            <a:normAutofit fontScale="90000"/>
          </a:bodyPr>
          <a:lstStyle/>
          <a:p>
            <a:r>
              <a:rPr lang="bg-BG" dirty="0"/>
              <a:t>Глобално лъчение и потенциал за соларно електричество за </a:t>
            </a:r>
            <a:r>
              <a:rPr lang="bg-BG" dirty="0" smtClean="0"/>
              <a:t>оптимално наклонени </a:t>
            </a:r>
            <a:r>
              <a:rPr lang="en-US" dirty="0" smtClean="0"/>
              <a:t>PV</a:t>
            </a:r>
            <a:r>
              <a:rPr lang="bg-BG" dirty="0" smtClean="0"/>
              <a:t> </a:t>
            </a:r>
            <a:r>
              <a:rPr lang="bg-BG" dirty="0"/>
              <a:t>модули в </a:t>
            </a:r>
            <a:r>
              <a:rPr lang="bg-BG" dirty="0" smtClean="0"/>
              <a:t>България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63688" y="1700809"/>
            <a:ext cx="583264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Годишна сума </a:t>
            </a:r>
            <a:r>
              <a:rPr lang="ru-RU" dirty="0"/>
              <a:t>на </a:t>
            </a:r>
            <a:r>
              <a:rPr lang="ru-RU" dirty="0" smtClean="0"/>
              <a:t>средно статистическата радиация ССР </a:t>
            </a:r>
            <a:r>
              <a:rPr lang="ru-RU" dirty="0"/>
              <a:t>(kWh/m2), постъпваща върху хоризонтална </a:t>
            </a:r>
            <a:r>
              <a:rPr lang="ru-RU" dirty="0" smtClean="0"/>
              <a:t>повърхност:</a:t>
            </a:r>
          </a:p>
          <a:p>
            <a:endParaRPr lang="ru-RU" dirty="0"/>
          </a:p>
          <a:p>
            <a:r>
              <a:rPr lang="ru-RU" dirty="0" smtClean="0"/>
              <a:t>Лом </a:t>
            </a:r>
            <a:r>
              <a:rPr lang="ru-RU" dirty="0"/>
              <a:t>	</a:t>
            </a:r>
            <a:r>
              <a:rPr lang="ru-RU" dirty="0" smtClean="0"/>
              <a:t>                 - </a:t>
            </a:r>
            <a:r>
              <a:rPr lang="ru-RU" dirty="0"/>
              <a:t>	</a:t>
            </a:r>
            <a:r>
              <a:rPr lang="ru-RU" dirty="0" smtClean="0"/>
              <a:t>1506 </a:t>
            </a:r>
            <a:endParaRPr lang="ru-RU" dirty="0"/>
          </a:p>
          <a:p>
            <a:r>
              <a:rPr lang="ru-RU" dirty="0"/>
              <a:t>Плевен 	</a:t>
            </a:r>
            <a:r>
              <a:rPr lang="ru-RU" dirty="0" smtClean="0"/>
              <a:t>                 - </a:t>
            </a:r>
            <a:r>
              <a:rPr lang="ru-RU" dirty="0"/>
              <a:t>	1494 </a:t>
            </a:r>
          </a:p>
          <a:p>
            <a:r>
              <a:rPr lang="ru-RU" dirty="0"/>
              <a:t>Варна 	</a:t>
            </a:r>
            <a:r>
              <a:rPr lang="ru-RU" dirty="0" smtClean="0"/>
              <a:t>                 - </a:t>
            </a:r>
            <a:r>
              <a:rPr lang="ru-RU" dirty="0"/>
              <a:t>	1445 </a:t>
            </a:r>
          </a:p>
          <a:p>
            <a:r>
              <a:rPr lang="ru-RU" dirty="0"/>
              <a:t>София 	</a:t>
            </a:r>
            <a:r>
              <a:rPr lang="ru-RU" dirty="0" smtClean="0"/>
              <a:t>                 - </a:t>
            </a:r>
            <a:r>
              <a:rPr lang="ru-RU" dirty="0"/>
              <a:t>	1413 </a:t>
            </a:r>
          </a:p>
          <a:p>
            <a:r>
              <a:rPr lang="ru-RU" dirty="0"/>
              <a:t>Благоевград 	- 	1595 </a:t>
            </a:r>
          </a:p>
          <a:p>
            <a:r>
              <a:rPr lang="ru-RU" dirty="0"/>
              <a:t>Гоце Делчев 	- 	1558 </a:t>
            </a:r>
          </a:p>
          <a:p>
            <a:r>
              <a:rPr lang="ru-RU" dirty="0" smtClean="0"/>
              <a:t>Пловдив   </a:t>
            </a:r>
            <a:r>
              <a:rPr lang="ru-RU" dirty="0"/>
              <a:t>	- 	1595 </a:t>
            </a:r>
          </a:p>
          <a:p>
            <a:r>
              <a:rPr lang="ru-RU" dirty="0"/>
              <a:t>Ямбол 	</a:t>
            </a:r>
            <a:r>
              <a:rPr lang="ru-RU" dirty="0" smtClean="0"/>
              <a:t>                  - </a:t>
            </a:r>
            <a:r>
              <a:rPr lang="ru-RU" dirty="0"/>
              <a:t>	1468 </a:t>
            </a:r>
          </a:p>
          <a:p>
            <a:r>
              <a:rPr lang="ru-RU" dirty="0"/>
              <a:t>Кърджали 	- 	1578 </a:t>
            </a:r>
          </a:p>
          <a:p>
            <a:r>
              <a:rPr lang="ru-RU" dirty="0"/>
              <a:t>Бургас 	</a:t>
            </a:r>
            <a:r>
              <a:rPr lang="ru-RU" dirty="0" smtClean="0"/>
              <a:t>                 - </a:t>
            </a:r>
            <a:r>
              <a:rPr lang="ru-RU" dirty="0"/>
              <a:t>	1516 </a:t>
            </a:r>
          </a:p>
        </p:txBody>
      </p:sp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2" y="0"/>
            <a:ext cx="6707088" cy="1124744"/>
          </a:xfrm>
        </p:spPr>
        <p:txBody>
          <a:bodyPr>
            <a:normAutofit/>
          </a:bodyPr>
          <a:lstStyle/>
          <a:p>
            <a:r>
              <a:rPr lang="bg-BG" dirty="0" smtClean="0"/>
              <a:t>Промени в лъчението</a:t>
            </a:r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24" y="2255758"/>
            <a:ext cx="3960000" cy="28877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528" y="2214554"/>
            <a:ext cx="3960000" cy="288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 smtClean="0"/>
              <a:t>Цели на модула</a:t>
            </a:r>
            <a:endParaRPr lang="el-GR" b="1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61758" y="1628774"/>
            <a:ext cx="8280000" cy="424822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en-US" dirty="0" smtClean="0">
              <a:latin typeface="+mj-lt"/>
              <a:cs typeface="Arial" pitchFamily="34" charset="0"/>
            </a:endParaRPr>
          </a:p>
          <a:p>
            <a:pPr marL="0" indent="0" algn="just">
              <a:buNone/>
            </a:pPr>
            <a:r>
              <a:rPr lang="bg-BG" dirty="0" smtClean="0">
                <a:latin typeface="+mj-lt"/>
                <a:cs typeface="Arial" pitchFamily="34" charset="0"/>
              </a:rPr>
              <a:t>До края на този раздел, трябва да можете</a:t>
            </a:r>
            <a:r>
              <a:rPr lang="en-US" dirty="0" smtClean="0">
                <a:latin typeface="+mj-lt"/>
                <a:cs typeface="Arial" pitchFamily="34" charset="0"/>
              </a:rPr>
              <a:t>:</a:t>
            </a:r>
            <a:endParaRPr lang="en-US" dirty="0">
              <a:latin typeface="+mj-lt"/>
              <a:cs typeface="Arial" pitchFamily="34" charset="0"/>
            </a:endParaRPr>
          </a:p>
          <a:p>
            <a:pPr marL="0" indent="0" algn="just">
              <a:buNone/>
            </a:pP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lvl="1">
              <a:buFont typeface="+mj-lt"/>
              <a:buAutoNum type="arabicPeriod"/>
            </a:pPr>
            <a:r>
              <a:rPr lang="bg-BG" b="1" dirty="0" smtClean="0"/>
              <a:t>Да разбирате основните концепции по въпроси, свързани със соларните технологии</a:t>
            </a:r>
            <a:r>
              <a:rPr lang="en-US" b="1" dirty="0" smtClean="0"/>
              <a:t> </a:t>
            </a:r>
            <a:endParaRPr lang="en-US" b="1" dirty="0"/>
          </a:p>
          <a:p>
            <a:pPr lvl="1">
              <a:buFont typeface="+mj-lt"/>
              <a:buAutoNum type="arabicPeriod"/>
            </a:pPr>
            <a:r>
              <a:rPr lang="bg-BG" b="1" dirty="0" smtClean="0"/>
              <a:t>Да сте запознати с най-съвременните фотоволтаични технологии</a:t>
            </a:r>
            <a:endParaRPr lang="en-US" b="1" dirty="0"/>
          </a:p>
          <a:p>
            <a:pPr lvl="1">
              <a:buFont typeface="+mj-lt"/>
              <a:buAutoNum type="arabicPeriod"/>
            </a:pPr>
            <a:r>
              <a:rPr lang="bg-BG" b="1" dirty="0" smtClean="0"/>
              <a:t>Да познавате функциите и приложението на всички компоненти на една ФВ система</a:t>
            </a:r>
            <a:endParaRPr lang="en-US" b="1" dirty="0"/>
          </a:p>
          <a:p>
            <a:pPr lvl="1">
              <a:buFont typeface="+mj-lt"/>
              <a:buAutoNum type="arabicPeriod"/>
            </a:pPr>
            <a:r>
              <a:rPr lang="bg-BG" b="1" dirty="0" smtClean="0"/>
              <a:t>Да извършвате електрически измервания в реални ФВ системи</a:t>
            </a:r>
            <a:r>
              <a:rPr lang="en-US" b="1" dirty="0" smtClean="0"/>
              <a:t>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1815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 smtClean="0"/>
              <a:t>Геометрия на траекториите на Слънцето за северното полукълбо и Екватора</a:t>
            </a:r>
            <a:endParaRPr lang="el-GR" dirty="0"/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061232"/>
            <a:ext cx="8640000" cy="34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Траектории на дневното движение на слънцето</a:t>
            </a:r>
            <a:endParaRPr lang="el-GR" dirty="0"/>
          </a:p>
        </p:txBody>
      </p:sp>
      <p:pic>
        <p:nvPicPr>
          <p:cNvPr id="19458" name="Picture 2" descr="https://upload.wikimedia.org/wikipedia/commons/thumb/f/f1/Solargraph_from_Sashegy_-_Budapest%2C_2014.01.01_-_2014.12.31_%281%29.jpg/800px-Solargraph_from_Sashegy_-_Budapest%2C_2014.01.01_-_2014.12.31_%281%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0769" y="1557312"/>
            <a:ext cx="3991471" cy="46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Диаграми на траекторията на слънцето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bg-BG" sz="1600" dirty="0" smtClean="0"/>
              <a:t>Диаграмите на траекториите на слънцето предоставят информация относно положението на слънцето през цялата година</a:t>
            </a:r>
            <a:endParaRPr lang="en-US" sz="1600" dirty="0" smtClean="0"/>
          </a:p>
          <a:p>
            <a:r>
              <a:rPr lang="bg-BG" sz="1600" dirty="0" smtClean="0"/>
              <a:t>Те показват ъгъла на слънчевата височина, свързан с ъгъла на слънчевия азимут за определено местоположение. </a:t>
            </a:r>
            <a:endParaRPr lang="en-US" sz="1600" dirty="0" smtClean="0"/>
          </a:p>
          <a:p>
            <a:r>
              <a:rPr lang="bg-BG" sz="1600" dirty="0" smtClean="0"/>
              <a:t>Те имат и много практическо приложение , когато се правят опити за прогнозиране на модела на засенчване на даден обект. </a:t>
            </a:r>
          </a:p>
          <a:p>
            <a:r>
              <a:rPr lang="bg-BG" sz="1600" dirty="0" smtClean="0"/>
              <a:t>Това е изключително важно съображение за фотоволтаиците, които са особено чувствителни към сянката.</a:t>
            </a:r>
            <a:endParaRPr lang="en-US" sz="1600" dirty="0" smtClean="0"/>
          </a:p>
          <a:p>
            <a:r>
              <a:rPr lang="bg-BG" sz="1600" dirty="0" smtClean="0"/>
              <a:t>Препятствия (като дървета, сгради и други по южния хоризонт) се нанасят като се скицира техните ъгли на азимут и височина. </a:t>
            </a:r>
          </a:p>
          <a:p>
            <a:r>
              <a:rPr lang="bg-BG" sz="1600" dirty="0" smtClean="0"/>
              <a:t>Частите на диаграмата на траекториите на слънцето, които са покрити от препятствия, показват периодите от време, през които слънцето ще бъде зад препятствието и обектът ще бъде в сянка. </a:t>
            </a:r>
          </a:p>
          <a:p>
            <a:r>
              <a:rPr lang="bg-BG" sz="1600" dirty="0" smtClean="0"/>
              <a:t>Диаграмите на траекториите на слънцето за определена локация могат да се получат на:</a:t>
            </a:r>
            <a:r>
              <a:rPr lang="en-US" sz="1600" dirty="0" smtClean="0"/>
              <a:t> </a:t>
            </a:r>
            <a:r>
              <a:rPr lang="en-US" sz="1600" dirty="0" smtClean="0">
                <a:hlinkClick r:id="rId2"/>
              </a:rPr>
              <a:t>http://solardat.uoregon.edu/SunChartProgram.html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 smtClean="0"/>
              <a:t>Диаграма на траекториите на слънцето за конкретна географска ширина</a:t>
            </a:r>
            <a:endParaRPr lang="el-GR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4892" y="1484784"/>
            <a:ext cx="6673492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Диаграма на траекториите на слънцето с нанесени препятствия</a:t>
            </a:r>
            <a:endParaRPr lang="el-GR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3481" y="1485304"/>
            <a:ext cx="6664903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 smtClean="0"/>
              <a:t>Средно месечно лъчение на хоризонтално ниво за различни места</a:t>
            </a:r>
            <a:r>
              <a:rPr lang="en-US" dirty="0" smtClean="0"/>
              <a:t> (kWh/(m</a:t>
            </a:r>
            <a:r>
              <a:rPr lang="en-US" baseline="30000" dirty="0" smtClean="0"/>
              <a:t>2</a:t>
            </a:r>
            <a:r>
              <a:rPr lang="en-US" dirty="0" smtClean="0"/>
              <a:t>∙d))</a:t>
            </a:r>
            <a:endParaRPr lang="el-GR" dirty="0"/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1971" y="1412776"/>
            <a:ext cx="6886413" cy="48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Увод във фотоволтаиците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bg-BG" sz="1600" b="1" dirty="0" smtClean="0"/>
              <a:t>Фотоволтаичното </a:t>
            </a:r>
            <a:r>
              <a:rPr lang="en-US" sz="1600" b="1" dirty="0" smtClean="0"/>
              <a:t>(PV)</a:t>
            </a:r>
            <a:r>
              <a:rPr lang="bg-BG" sz="1600" b="1" dirty="0" smtClean="0"/>
              <a:t> използване на слънчевата енергия </a:t>
            </a:r>
            <a:r>
              <a:rPr lang="bg-BG" sz="1600" dirty="0" smtClean="0"/>
              <a:t>се състои в превръщането на пряко излъчената светлина в електричество </a:t>
            </a:r>
            <a:r>
              <a:rPr lang="en-US" sz="1600" dirty="0" smtClean="0"/>
              <a:t> </a:t>
            </a:r>
            <a:endParaRPr lang="bg-BG" sz="1600" dirty="0"/>
          </a:p>
          <a:p>
            <a:r>
              <a:rPr lang="bg-BG" sz="1600" dirty="0" smtClean="0"/>
              <a:t>Това преобразуване на енергията се осъществява като се използват фотоволтаични</a:t>
            </a:r>
            <a:r>
              <a:rPr lang="en-US" sz="1600" dirty="0" smtClean="0"/>
              <a:t> </a:t>
            </a:r>
            <a:r>
              <a:rPr lang="bg-BG" sz="1600" dirty="0" smtClean="0"/>
              <a:t>(</a:t>
            </a:r>
            <a:r>
              <a:rPr lang="en-US" sz="1600" dirty="0" smtClean="0"/>
              <a:t>PV</a:t>
            </a:r>
            <a:r>
              <a:rPr lang="bg-BG" sz="1600" dirty="0" smtClean="0"/>
              <a:t>) модули или панели, съставени от соларни клетки. </a:t>
            </a:r>
          </a:p>
          <a:p>
            <a:r>
              <a:rPr lang="bg-BG" sz="1600" dirty="0" smtClean="0"/>
              <a:t>Соларните клетки са направени от полупроводникови материали.</a:t>
            </a:r>
            <a:endParaRPr lang="en-US" sz="1600" dirty="0" smtClean="0"/>
          </a:p>
          <a:p>
            <a:r>
              <a:rPr lang="bg-BG" sz="1600" dirty="0" smtClean="0"/>
              <a:t>Въпреки че всеки светлинен източник може да бъде конвертиран в електричество, тъй като Слънцето е най-интензивния източник в нашата среда, произвеждането на електричество е максимално при слънцегреене. </a:t>
            </a:r>
          </a:p>
          <a:p>
            <a:r>
              <a:rPr lang="bg-BG" sz="1600" dirty="0" smtClean="0"/>
              <a:t>Соларните клетки и </a:t>
            </a:r>
            <a:r>
              <a:rPr lang="en-US" sz="1600" dirty="0" smtClean="0"/>
              <a:t>PV</a:t>
            </a:r>
            <a:r>
              <a:rPr lang="bg-BG" sz="1600" dirty="0" smtClean="0"/>
              <a:t> модули произвеждат електричество – постоянен ток</a:t>
            </a:r>
            <a:r>
              <a:rPr lang="en-US" sz="1600" dirty="0" smtClean="0"/>
              <a:t> (DC),</a:t>
            </a:r>
            <a:r>
              <a:rPr lang="bg-BG" sz="1600" dirty="0" smtClean="0"/>
              <a:t> като батерии, а не променлив ток</a:t>
            </a:r>
            <a:r>
              <a:rPr lang="en-US" sz="1600" dirty="0" smtClean="0"/>
              <a:t> (AC) </a:t>
            </a:r>
            <a:r>
              <a:rPr lang="bg-BG" sz="1600" dirty="0" smtClean="0"/>
              <a:t>от централната електрическа мрежа</a:t>
            </a:r>
            <a:endParaRPr lang="en-US" sz="1600" dirty="0" smtClean="0"/>
          </a:p>
          <a:p>
            <a:r>
              <a:rPr lang="bg-BG" sz="1600" dirty="0" smtClean="0"/>
              <a:t>За да се захрани оборудване с АС, или да се свърже с централната мрежа, е необходимо да се монтират </a:t>
            </a:r>
            <a:r>
              <a:rPr lang="en-US" sz="1600" dirty="0" smtClean="0"/>
              <a:t>DC/AC </a:t>
            </a:r>
            <a:r>
              <a:rPr lang="bg-BG" sz="1600" dirty="0" smtClean="0"/>
              <a:t>преобразуватели, които произвеждат</a:t>
            </a:r>
            <a:r>
              <a:rPr lang="en-US" sz="1600" dirty="0" smtClean="0"/>
              <a:t> AC </a:t>
            </a:r>
            <a:r>
              <a:rPr lang="bg-BG" sz="1600" dirty="0" smtClean="0"/>
              <a:t>от</a:t>
            </a:r>
            <a:r>
              <a:rPr lang="en-US" sz="1600" dirty="0" smtClean="0"/>
              <a:t>DC (</a:t>
            </a:r>
            <a:r>
              <a:rPr lang="bg-BG" sz="1600" dirty="0" smtClean="0"/>
              <a:t>инвертори</a:t>
            </a:r>
            <a:r>
              <a:rPr lang="en-US" sz="1600" dirty="0" smtClean="0"/>
              <a:t>)</a:t>
            </a:r>
          </a:p>
          <a:p>
            <a:r>
              <a:rPr lang="bg-BG" sz="1600" dirty="0" smtClean="0"/>
              <a:t>Производството на електричество с </a:t>
            </a:r>
            <a:r>
              <a:rPr lang="en-US" sz="1600" dirty="0" smtClean="0"/>
              <a:t>PV</a:t>
            </a:r>
            <a:r>
              <a:rPr lang="bg-BG" sz="1600" dirty="0" smtClean="0"/>
              <a:t> зависи главно от слънчевото лъчение и температурата на соларната клетка</a:t>
            </a:r>
          </a:p>
          <a:p>
            <a:r>
              <a:rPr lang="bg-BG" sz="1600" dirty="0" smtClean="0"/>
              <a:t>На годишна база, производството на електричество на една </a:t>
            </a:r>
            <a:r>
              <a:rPr lang="en-US" sz="1600" dirty="0" smtClean="0"/>
              <a:t> 1 </a:t>
            </a:r>
            <a:r>
              <a:rPr lang="en-US" sz="1600" dirty="0" err="1" smtClean="0"/>
              <a:t>kW</a:t>
            </a:r>
            <a:r>
              <a:rPr lang="en-US" sz="1600" baseline="-25000" dirty="0" err="1" smtClean="0"/>
              <a:t>p</a:t>
            </a:r>
            <a:r>
              <a:rPr lang="en-US" sz="1600" baseline="-25000" dirty="0" smtClean="0"/>
              <a:t> </a:t>
            </a:r>
            <a:r>
              <a:rPr lang="en-US" sz="1600" dirty="0" smtClean="0"/>
              <a:t>PV</a:t>
            </a:r>
            <a:r>
              <a:rPr lang="bg-BG" sz="1600" dirty="0" smtClean="0"/>
              <a:t> система може да варира от 5</a:t>
            </a:r>
            <a:r>
              <a:rPr lang="en-US" sz="1600" dirty="0" smtClean="0"/>
              <a:t>00 kWh (</a:t>
            </a:r>
            <a:r>
              <a:rPr lang="bg-BG" sz="1600" dirty="0" smtClean="0"/>
              <a:t>Северна Европа</a:t>
            </a:r>
            <a:r>
              <a:rPr lang="en-US" sz="1600" dirty="0" smtClean="0"/>
              <a:t>) </a:t>
            </a:r>
            <a:r>
              <a:rPr lang="bg-BG" sz="1600" dirty="0" smtClean="0"/>
              <a:t>до повече от</a:t>
            </a:r>
            <a:r>
              <a:rPr lang="en-US" sz="1600" dirty="0" smtClean="0"/>
              <a:t>1500 kWh (</a:t>
            </a:r>
            <a:r>
              <a:rPr lang="bg-BG" sz="1600" dirty="0" smtClean="0"/>
              <a:t>Южна Европа</a:t>
            </a:r>
            <a:r>
              <a:rPr lang="en-US" sz="1600" dirty="0" smtClean="0"/>
              <a:t>)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2" y="0"/>
            <a:ext cx="6707088" cy="1124744"/>
          </a:xfrm>
        </p:spPr>
        <p:txBody>
          <a:bodyPr>
            <a:normAutofit/>
          </a:bodyPr>
          <a:lstStyle/>
          <a:p>
            <a:r>
              <a:rPr lang="bg-BG" dirty="0" smtClean="0"/>
              <a:t>Потенциал за производство на фотоволтаично соларно електричество в европейските страни</a:t>
            </a:r>
            <a:endParaRPr lang="el-GR" dirty="0"/>
          </a:p>
        </p:txBody>
      </p:sp>
      <p:pic>
        <p:nvPicPr>
          <p:cNvPr id="84994" name="Picture 2" descr="http://re.jrc.ec.europa.eu/pvg_download/map_pdfs/PVGIS_EU_2012_presentation.png"/>
          <p:cNvPicPr>
            <a:picLocks noChangeAspect="1" noChangeArrowheads="1"/>
          </p:cNvPicPr>
          <p:nvPr/>
        </p:nvPicPr>
        <p:blipFill>
          <a:blip r:embed="rId2" cstate="print"/>
          <a:srcRect t="7144" b="1418"/>
          <a:stretch>
            <a:fillRect/>
          </a:stretch>
        </p:blipFill>
        <p:spPr bwMode="auto">
          <a:xfrm>
            <a:off x="1835696" y="1412776"/>
            <a:ext cx="5840772" cy="489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Соларна клетка – основни технологии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bg-BG" sz="1600" dirty="0" smtClean="0"/>
              <a:t>Соларни клетки от първо поколение или кристален силиций, включващи:</a:t>
            </a:r>
          </a:p>
          <a:p>
            <a:pPr lvl="1"/>
            <a:r>
              <a:rPr lang="bg-BG" sz="1600" dirty="0" smtClean="0"/>
              <a:t>Монокристален силиций </a:t>
            </a:r>
            <a:r>
              <a:rPr lang="en-US" sz="1600" dirty="0" smtClean="0"/>
              <a:t>(mono-Si) </a:t>
            </a:r>
          </a:p>
          <a:p>
            <a:pPr lvl="1"/>
            <a:r>
              <a:rPr lang="bg-BG" sz="1600" dirty="0" smtClean="0"/>
              <a:t>Поликристален силиций </a:t>
            </a:r>
            <a:r>
              <a:rPr lang="en-US" sz="1600" dirty="0" smtClean="0"/>
              <a:t>(poly-Si)</a:t>
            </a:r>
          </a:p>
          <a:p>
            <a:r>
              <a:rPr lang="bg-BG" sz="1600" dirty="0" smtClean="0"/>
              <a:t>Второ поколение или тънкослойни соларни клетки, включващи: </a:t>
            </a:r>
            <a:endParaRPr lang="en-US" sz="1600" dirty="0" smtClean="0"/>
          </a:p>
          <a:p>
            <a:pPr lvl="1"/>
            <a:r>
              <a:rPr lang="bg-BG" sz="1600" dirty="0" smtClean="0"/>
              <a:t>Аморфен силиций </a:t>
            </a:r>
            <a:r>
              <a:rPr lang="en-US" sz="1600" dirty="0" smtClean="0"/>
              <a:t>(a-Si) </a:t>
            </a:r>
          </a:p>
          <a:p>
            <a:pPr lvl="1"/>
            <a:r>
              <a:rPr lang="bg-BG" sz="1600" dirty="0" smtClean="0"/>
              <a:t>Кадмиев телурид </a:t>
            </a:r>
            <a:r>
              <a:rPr lang="en-US" sz="1600" dirty="0" smtClean="0"/>
              <a:t>(</a:t>
            </a:r>
            <a:r>
              <a:rPr lang="en-US" sz="1600" dirty="0" err="1" smtClean="0"/>
              <a:t>CdTe</a:t>
            </a:r>
            <a:r>
              <a:rPr lang="en-US" sz="1600" dirty="0" smtClean="0"/>
              <a:t>); </a:t>
            </a:r>
          </a:p>
          <a:p>
            <a:pPr lvl="1"/>
            <a:r>
              <a:rPr lang="bg-BG" sz="1600" dirty="0" smtClean="0"/>
              <a:t>Мед-индий-селенид </a:t>
            </a:r>
            <a:r>
              <a:rPr lang="en-US" sz="1600" dirty="0" smtClean="0"/>
              <a:t>(CIS) </a:t>
            </a:r>
            <a:r>
              <a:rPr lang="bg-BG" sz="1600" dirty="0" smtClean="0"/>
              <a:t>или мед-индий-галий-селенид</a:t>
            </a:r>
            <a:r>
              <a:rPr lang="en-US" sz="1600" dirty="0" smtClean="0"/>
              <a:t> (CIGS) </a:t>
            </a:r>
          </a:p>
          <a:p>
            <a:r>
              <a:rPr lang="bg-BG" sz="1600" dirty="0" smtClean="0"/>
              <a:t>Други технологии, включващи</a:t>
            </a:r>
            <a:r>
              <a:rPr lang="en-US" sz="1600" dirty="0" smtClean="0"/>
              <a:t>:</a:t>
            </a:r>
          </a:p>
          <a:p>
            <a:pPr lvl="1"/>
            <a:r>
              <a:rPr lang="bg-BG" sz="1600" dirty="0" smtClean="0"/>
              <a:t>Многослойни клетки, използвани все по-често в концентраторни фотоволтаични </a:t>
            </a:r>
            <a:r>
              <a:rPr lang="en-US" sz="1600" dirty="0" smtClean="0"/>
              <a:t>(CPV) </a:t>
            </a:r>
            <a:r>
              <a:rPr lang="bg-BG" sz="1600" dirty="0" smtClean="0"/>
              <a:t>системи</a:t>
            </a:r>
            <a:endParaRPr lang="en-US" sz="1600" dirty="0" smtClean="0"/>
          </a:p>
          <a:p>
            <a:pPr lvl="1"/>
            <a:r>
              <a:rPr lang="bg-BG" sz="1600" dirty="0" smtClean="0"/>
              <a:t>С повишена чувствителност към боя</a:t>
            </a:r>
            <a:endParaRPr lang="en-US" sz="1600" dirty="0" smtClean="0"/>
          </a:p>
          <a:p>
            <a:pPr lvl="1"/>
            <a:r>
              <a:rPr lang="bg-BG" sz="1600" dirty="0" smtClean="0"/>
              <a:t>Органични/полимерни</a:t>
            </a:r>
            <a:endParaRPr lang="en-US" sz="1600" dirty="0" smtClean="0"/>
          </a:p>
          <a:p>
            <a:pPr lvl="1"/>
            <a:r>
              <a:rPr lang="bg-BG" sz="1600" dirty="0" smtClean="0"/>
              <a:t>И</a:t>
            </a:r>
            <a:r>
              <a:rPr lang="ru-RU" sz="1600" dirty="0" smtClean="0"/>
              <a:t>нтегрирана </a:t>
            </a:r>
            <a:r>
              <a:rPr lang="ru-RU" sz="1600" dirty="0"/>
              <a:t>перовскитна </a:t>
            </a:r>
            <a:r>
              <a:rPr lang="ru-RU" sz="1600" dirty="0" smtClean="0"/>
              <a:t>клетка/ </a:t>
            </a:r>
            <a:r>
              <a:rPr lang="en-US" sz="1600" dirty="0" smtClean="0"/>
              <a:t>CaTiO3 </a:t>
            </a:r>
            <a:r>
              <a:rPr lang="en-US" sz="1600" dirty="0"/>
              <a:t>–</a:t>
            </a:r>
            <a:r>
              <a:rPr lang="ru-RU" sz="1600" dirty="0"/>
              <a:t>калциев </a:t>
            </a:r>
            <a:r>
              <a:rPr lang="ru-RU" sz="1600" dirty="0" smtClean="0"/>
              <a:t>титанит/директно </a:t>
            </a:r>
            <a:r>
              <a:rPr lang="ru-RU" sz="1600" dirty="0"/>
              <a:t>върху стандартната клетка от </a:t>
            </a:r>
            <a:r>
              <a:rPr lang="ru-RU" sz="1600" dirty="0" smtClean="0"/>
              <a:t>силиций-  </a:t>
            </a:r>
            <a:r>
              <a:rPr lang="ru-RU" sz="1600" dirty="0"/>
              <a:t>рекордна ефективност от 25,2%. </a:t>
            </a:r>
            <a:endParaRPr lang="en-US" sz="1600" dirty="0" smtClean="0"/>
          </a:p>
          <a:p>
            <a:endParaRPr lang="en-US" sz="1600" dirty="0" smtClean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ÎÏÎ¿ÏÎ­Î»ÎµÏÎ¼Î± ÎµÎ¹ÎºÏÎ½Î±Ï Î³Î¹Î± mono si modu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4221088"/>
            <a:ext cx="2148000" cy="280831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Монокристални силициеви соларни клетки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bg-BG" sz="1600" dirty="0" smtClean="0"/>
              <a:t>Монокристалните силициеви </a:t>
            </a:r>
            <a:r>
              <a:rPr lang="en-US" sz="1600" dirty="0" smtClean="0"/>
              <a:t>(mono-Si) PV </a:t>
            </a:r>
            <a:r>
              <a:rPr lang="bg-BG" sz="1600" dirty="0" smtClean="0"/>
              <a:t>модули са едни от най-старите и най-надеждните начини за генериране на електричество от слънчева енергия </a:t>
            </a:r>
          </a:p>
          <a:p>
            <a:r>
              <a:rPr lang="bg-BG" sz="1600" dirty="0" smtClean="0"/>
              <a:t>Всяка соларна клетка е направена от един единствен силициев кристал в резултат на един доста сложен производствен процес </a:t>
            </a:r>
          </a:p>
          <a:p>
            <a:r>
              <a:rPr lang="bg-BG" sz="1600" dirty="0" smtClean="0"/>
              <a:t>Ефективността на </a:t>
            </a:r>
            <a:r>
              <a:rPr lang="en-US" sz="1600" dirty="0" smtClean="0"/>
              <a:t>PV </a:t>
            </a:r>
            <a:r>
              <a:rPr lang="bg-BG" sz="1600" dirty="0" smtClean="0"/>
              <a:t>модула варира между </a:t>
            </a:r>
            <a:r>
              <a:rPr lang="el-GR" sz="1600" dirty="0" smtClean="0"/>
              <a:t>15</a:t>
            </a:r>
            <a:r>
              <a:rPr lang="en-US" sz="1600" dirty="0" smtClean="0"/>
              <a:t>%</a:t>
            </a:r>
            <a:r>
              <a:rPr lang="el-GR" sz="1600" dirty="0" smtClean="0"/>
              <a:t>-20%</a:t>
            </a:r>
            <a:r>
              <a:rPr lang="en-US" sz="1600" dirty="0" smtClean="0"/>
              <a:t> –</a:t>
            </a:r>
            <a:r>
              <a:rPr lang="bg-BG" sz="1600" dirty="0" smtClean="0"/>
              <a:t> като през последните години някои високо-технологични продукти надхвърлят</a:t>
            </a:r>
            <a:r>
              <a:rPr lang="en-US" sz="1600" dirty="0" smtClean="0"/>
              <a:t> 20%, </a:t>
            </a:r>
            <a:r>
              <a:rPr lang="bg-BG" sz="1600" dirty="0" smtClean="0"/>
              <a:t>а в лабораторни условия е измерена и ефективност от </a:t>
            </a:r>
            <a:r>
              <a:rPr lang="en-US" sz="1600" dirty="0" smtClean="0"/>
              <a:t>24.4%.</a:t>
            </a:r>
          </a:p>
          <a:p>
            <a:r>
              <a:rPr lang="bg-BG" sz="1600" dirty="0" smtClean="0"/>
              <a:t>Полезният живот на клетките може да надхвърли 25-30 години</a:t>
            </a:r>
            <a:endParaRPr lang="en-US" sz="1600" dirty="0" smtClean="0"/>
          </a:p>
          <a:p>
            <a:r>
              <a:rPr lang="bg-BG" sz="1600" dirty="0" smtClean="0"/>
              <a:t>Обикновено </a:t>
            </a:r>
            <a:r>
              <a:rPr lang="en-US" sz="1600" dirty="0" smtClean="0"/>
              <a:t>mono-Si </a:t>
            </a:r>
            <a:r>
              <a:rPr lang="bg-BG" sz="1600" dirty="0" smtClean="0"/>
              <a:t>соларната клетка е черна или наситено, преливащо синя</a:t>
            </a:r>
            <a:endParaRPr lang="en-US" sz="1600" dirty="0" smtClean="0"/>
          </a:p>
          <a:p>
            <a:r>
              <a:rPr lang="bg-BG" sz="1600" dirty="0" smtClean="0"/>
              <a:t>През последното десетилетие, цената на тези модули чувствително намаля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Слънчево лъчение</a:t>
            </a:r>
            <a:r>
              <a:rPr lang="en-US" dirty="0" smtClean="0"/>
              <a:t>– </a:t>
            </a:r>
            <a:r>
              <a:rPr lang="bg-BG" dirty="0" smtClean="0"/>
              <a:t>соларна константа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bg-BG" sz="1600" dirty="0" smtClean="0"/>
              <a:t>В продължение на милиарди години, слънцето генерира енергия чрез ядрен синтез, при който водородното ядро се превръща в хелиево ядро при температура от около 15 милиона градуса по Целзий. </a:t>
            </a:r>
            <a:endParaRPr lang="en-GB" sz="1600" dirty="0" smtClean="0"/>
          </a:p>
          <a:p>
            <a:r>
              <a:rPr lang="bg-BG" sz="1600" dirty="0" smtClean="0"/>
              <a:t>Слънцето постоянно излъчва </a:t>
            </a:r>
            <a:r>
              <a:rPr lang="en-US" sz="1600" dirty="0" smtClean="0"/>
              <a:t> 3.845∙10</a:t>
            </a:r>
            <a:r>
              <a:rPr lang="en-US" sz="1600" baseline="30000" dirty="0" smtClean="0"/>
              <a:t>26</a:t>
            </a:r>
            <a:r>
              <a:rPr lang="en-US" sz="1600" dirty="0" smtClean="0"/>
              <a:t>W </a:t>
            </a:r>
            <a:r>
              <a:rPr lang="bg-BG" sz="1600" dirty="0" smtClean="0"/>
              <a:t>във всички посоки, от които планетата Земя </a:t>
            </a:r>
            <a:r>
              <a:rPr lang="bg-BG" sz="1600" b="1" dirty="0" smtClean="0"/>
              <a:t>получава</a:t>
            </a:r>
            <a:r>
              <a:rPr lang="bg-BG" sz="1600" dirty="0" smtClean="0"/>
              <a:t> само една малка част. </a:t>
            </a:r>
            <a:endParaRPr lang="en-US" sz="1600" dirty="0" smtClean="0"/>
          </a:p>
          <a:p>
            <a:r>
              <a:rPr lang="bg-BG" sz="1600" dirty="0" smtClean="0"/>
              <a:t>При позицията на Земята, ние получаваме </a:t>
            </a:r>
            <a:r>
              <a:rPr lang="bg-BG" sz="1600" b="1" dirty="0" smtClean="0"/>
              <a:t>слънчево лъчение</a:t>
            </a:r>
            <a:r>
              <a:rPr lang="bg-BG" sz="1600" dirty="0" smtClean="0"/>
              <a:t>, равно на </a:t>
            </a:r>
            <a:r>
              <a:rPr lang="en-US" sz="1600" dirty="0" smtClean="0"/>
              <a:t>1367W/m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, </a:t>
            </a:r>
            <a:r>
              <a:rPr lang="bg-BG" sz="1600" dirty="0" smtClean="0"/>
              <a:t>което се нарича </a:t>
            </a:r>
            <a:r>
              <a:rPr lang="bg-BG" sz="1600" b="1" dirty="0" smtClean="0"/>
              <a:t>соларна константа</a:t>
            </a:r>
            <a:r>
              <a:rPr lang="en-US" sz="1600" b="1" dirty="0" smtClean="0"/>
              <a:t> </a:t>
            </a:r>
            <a:r>
              <a:rPr lang="en-US" sz="1600" i="1" dirty="0" err="1" smtClean="0"/>
              <a:t>G</a:t>
            </a:r>
            <a:r>
              <a:rPr lang="en-US" sz="1600" i="1" baseline="-25000" dirty="0" err="1" smtClean="0"/>
              <a:t>sc</a:t>
            </a:r>
            <a:endParaRPr lang="en-US" sz="1600" i="1" baseline="-25000" dirty="0" smtClean="0"/>
          </a:p>
          <a:p>
            <a:r>
              <a:rPr lang="en-US" sz="1600" i="1" dirty="0" err="1" smtClean="0"/>
              <a:t>G</a:t>
            </a:r>
            <a:r>
              <a:rPr lang="en-US" sz="1600" i="1" baseline="-25000" dirty="0" err="1" smtClean="0"/>
              <a:t>sc</a:t>
            </a:r>
            <a:r>
              <a:rPr lang="en-US" sz="1600" dirty="0" smtClean="0"/>
              <a:t> </a:t>
            </a:r>
            <a:r>
              <a:rPr lang="bg-BG" sz="1600" dirty="0" smtClean="0"/>
              <a:t>представлява лъчението извън земната атмосфера.</a:t>
            </a:r>
            <a:endParaRPr lang="en-US" sz="1600" dirty="0" smtClean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Поликристални силициеви кристални клетки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548880"/>
          </a:xfrm>
        </p:spPr>
        <p:txBody>
          <a:bodyPr>
            <a:normAutofit fontScale="85000" lnSpcReduction="20000"/>
          </a:bodyPr>
          <a:lstStyle/>
          <a:p>
            <a:r>
              <a:rPr lang="bg-BG" sz="1600" dirty="0" smtClean="0"/>
              <a:t>До скоро, поликристалните силициеви </a:t>
            </a:r>
            <a:r>
              <a:rPr lang="en-US" sz="1600" dirty="0" smtClean="0"/>
              <a:t>(poly-Si) </a:t>
            </a:r>
            <a:r>
              <a:rPr lang="bg-BG" sz="1600" dirty="0" smtClean="0"/>
              <a:t>модули представляваха </a:t>
            </a:r>
            <a:r>
              <a:rPr lang="en-US" sz="1600" dirty="0" smtClean="0"/>
              <a:t>PV </a:t>
            </a:r>
            <a:r>
              <a:rPr lang="bg-BG" sz="1600" dirty="0" smtClean="0"/>
              <a:t>технологията с най-голям пазарен дял (повече от 60% през 2017). В близко бъдеще, обаче, монокристалните силициеви модули</a:t>
            </a:r>
            <a:r>
              <a:rPr lang="en-US" sz="1600" dirty="0" smtClean="0"/>
              <a:t> (mono-Si) </a:t>
            </a:r>
            <a:r>
              <a:rPr lang="bg-BG" sz="1600" dirty="0" smtClean="0"/>
              <a:t>се очаква да доминират на пазара.</a:t>
            </a:r>
            <a:endParaRPr lang="en-US" sz="1600" dirty="0" smtClean="0"/>
          </a:p>
          <a:p>
            <a:r>
              <a:rPr lang="bg-BG" sz="1600" dirty="0" smtClean="0"/>
              <a:t>Производственият процес  е опростен, икономичен, с намалена загуба (като отпадък) на силиций, в сравнение с монокристалните панели. </a:t>
            </a:r>
          </a:p>
          <a:p>
            <a:r>
              <a:rPr lang="bg-BG" sz="1600" dirty="0" smtClean="0"/>
              <a:t>В резултат на това, тяхната себестойност сега е по-ниска от тази на </a:t>
            </a:r>
            <a:r>
              <a:rPr lang="en-US" sz="1600" dirty="0" smtClean="0"/>
              <a:t>mono-Si, </a:t>
            </a:r>
            <a:r>
              <a:rPr lang="bg-BG" sz="1600" dirty="0" smtClean="0"/>
              <a:t>като това не е за сметка на надеждността</a:t>
            </a:r>
            <a:r>
              <a:rPr lang="en-US" sz="1600" dirty="0" smtClean="0"/>
              <a:t>.</a:t>
            </a:r>
          </a:p>
          <a:p>
            <a:r>
              <a:rPr lang="bg-BG" sz="1600" dirty="0" smtClean="0"/>
              <a:t>Ефективността на </a:t>
            </a:r>
            <a:r>
              <a:rPr lang="en-US" sz="1600" dirty="0" smtClean="0"/>
              <a:t>PV </a:t>
            </a:r>
            <a:r>
              <a:rPr lang="bg-BG" sz="1600" dirty="0" smtClean="0"/>
              <a:t>модулите варира между 13% и 16% (като в лабораторни условия е измерена и ефективност от 20%) поради по-ниската чистота на силиция, което означава, че те изискват малко повече площ за една и съща инсталационна мощност в сравнение с монокристалните силициеви модули. </a:t>
            </a:r>
            <a:endParaRPr lang="en-US" sz="1600" dirty="0" smtClean="0"/>
          </a:p>
          <a:p>
            <a:r>
              <a:rPr lang="bg-BG" sz="1600" smtClean="0"/>
              <a:t>На цвят са пъстро сини поради наличието на множество кристали в една соларна клетка. </a:t>
            </a:r>
            <a:endParaRPr lang="en-US" sz="1600" dirty="0"/>
          </a:p>
        </p:txBody>
      </p:sp>
      <p:pic>
        <p:nvPicPr>
          <p:cNvPr id="72706" name="Picture 2" descr="https://www.azocleantech.com/images/Article_Images/ImageForArticle_603(2).jpg"/>
          <p:cNvPicPr>
            <a:picLocks noChangeAspect="1" noChangeArrowheads="1"/>
          </p:cNvPicPr>
          <p:nvPr/>
        </p:nvPicPr>
        <p:blipFill>
          <a:blip r:embed="rId2" cstate="print"/>
          <a:srcRect t="57359"/>
          <a:stretch>
            <a:fillRect/>
          </a:stretch>
        </p:blipFill>
        <p:spPr bwMode="auto">
          <a:xfrm>
            <a:off x="1115616" y="4149623"/>
            <a:ext cx="7200000" cy="20876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Сравнение на технологиите по ефективност</a:t>
            </a:r>
            <a:endParaRPr lang="el-G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571612"/>
            <a:ext cx="6480000" cy="4695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Йерархия на </a:t>
            </a:r>
            <a:r>
              <a:rPr lang="en-US" dirty="0" smtClean="0"/>
              <a:t>PV</a:t>
            </a:r>
            <a:r>
              <a:rPr lang="bg-BG" dirty="0" smtClean="0"/>
              <a:t> системите с кристален силиций</a:t>
            </a:r>
            <a:endParaRPr lang="el-GR" dirty="0"/>
          </a:p>
        </p:txBody>
      </p:sp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480" y="2132856"/>
            <a:ext cx="8640000" cy="3477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Нови тенденции на пазара </a:t>
            </a:r>
            <a:r>
              <a:rPr lang="en-US" dirty="0" smtClean="0"/>
              <a:t>– </a:t>
            </a:r>
            <a:r>
              <a:rPr lang="bg-BG" dirty="0" smtClean="0"/>
              <a:t>двулицеви модули</a:t>
            </a:r>
            <a:endParaRPr lang="el-GR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28" y="1714488"/>
            <a:ext cx="6329381" cy="4358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Нови тенденции на пазара </a:t>
            </a:r>
            <a:r>
              <a:rPr lang="en-US" dirty="0" smtClean="0"/>
              <a:t>– </a:t>
            </a:r>
            <a:r>
              <a:rPr lang="bg-BG" dirty="0" smtClean="0"/>
              <a:t>половини и четвъртини клетки</a:t>
            </a:r>
            <a:endParaRPr lang="el-G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28" y="1785926"/>
            <a:ext cx="6229368" cy="4258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Нови тенденции на пазара </a:t>
            </a:r>
            <a:r>
              <a:rPr lang="en-US" dirty="0" smtClean="0"/>
              <a:t>– </a:t>
            </a:r>
            <a:r>
              <a:rPr lang="bg-BG" dirty="0" smtClean="0"/>
              <a:t>различни размери модули</a:t>
            </a:r>
            <a:endParaRPr lang="el-G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290" y="1785926"/>
            <a:ext cx="6386532" cy="4406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Нови тенденции на пазара </a:t>
            </a:r>
            <a:r>
              <a:rPr lang="en-US" dirty="0" smtClean="0"/>
              <a:t>– </a:t>
            </a:r>
            <a:r>
              <a:rPr lang="bg-BG" dirty="0" smtClean="0"/>
              <a:t>макс. </a:t>
            </a:r>
            <a:r>
              <a:rPr lang="bg-BG" dirty="0"/>
              <a:t>н</a:t>
            </a:r>
            <a:r>
              <a:rPr lang="bg-BG" dirty="0" smtClean="0"/>
              <a:t>апрежение от </a:t>
            </a:r>
            <a:r>
              <a:rPr lang="en-US" dirty="0" smtClean="0"/>
              <a:t>1500V</a:t>
            </a:r>
            <a:endParaRPr lang="el-G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66" y="1714488"/>
            <a:ext cx="6224606" cy="439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Нови тенденции на пазара </a:t>
            </a:r>
            <a:r>
              <a:rPr lang="en-US" dirty="0" smtClean="0"/>
              <a:t>– </a:t>
            </a:r>
            <a:r>
              <a:rPr lang="bg-BG" dirty="0" smtClean="0"/>
              <a:t>проследяващи (тракинг) системи</a:t>
            </a:r>
            <a:endParaRPr lang="el-G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28" y="1714488"/>
            <a:ext cx="6181743" cy="435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Второ поколение соларни клетки: тънкослойни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bg-BG" sz="1600" b="1" dirty="0" smtClean="0"/>
              <a:t>Тънкослойната соларна клетка </a:t>
            </a:r>
            <a:r>
              <a:rPr lang="bg-BG" sz="1600" dirty="0" smtClean="0"/>
              <a:t>се произвежда чрез депозиране на един или повече тънки слоеве (филми) фотоволтаичен материал върху субстрат, като стъкло, пластмаса или метал. </a:t>
            </a:r>
          </a:p>
          <a:p>
            <a:r>
              <a:rPr lang="bg-BG" sz="1600" dirty="0" smtClean="0"/>
              <a:t>Тънкослойните соларни клетки се използват промишлено в няколко технологии, включително</a:t>
            </a:r>
            <a:r>
              <a:rPr lang="en-US" sz="1600" dirty="0" smtClean="0"/>
              <a:t>:</a:t>
            </a:r>
          </a:p>
          <a:p>
            <a:pPr lvl="1"/>
            <a:r>
              <a:rPr lang="bg-BG" sz="1600" dirty="0" smtClean="0"/>
              <a:t>Аморфен силикон </a:t>
            </a:r>
            <a:r>
              <a:rPr lang="en-US" sz="1600" dirty="0" smtClean="0"/>
              <a:t>(a-Si) </a:t>
            </a:r>
          </a:p>
          <a:p>
            <a:pPr lvl="1"/>
            <a:r>
              <a:rPr lang="bg-BG" sz="1600" dirty="0" smtClean="0"/>
              <a:t>Кадмиев телурид </a:t>
            </a:r>
            <a:r>
              <a:rPr lang="en-US" sz="1600" dirty="0" smtClean="0"/>
              <a:t>(</a:t>
            </a:r>
            <a:r>
              <a:rPr lang="en-US" sz="1600" dirty="0" err="1" smtClean="0"/>
              <a:t>CdTe</a:t>
            </a:r>
            <a:r>
              <a:rPr lang="en-US" sz="1600" dirty="0" smtClean="0"/>
              <a:t>)</a:t>
            </a:r>
          </a:p>
          <a:p>
            <a:pPr lvl="1"/>
            <a:r>
              <a:rPr lang="bg-BG" sz="1600" dirty="0" smtClean="0"/>
              <a:t>Мед-индиев селенид </a:t>
            </a:r>
            <a:r>
              <a:rPr lang="en-US" sz="1600" dirty="0" smtClean="0"/>
              <a:t>(CIS) </a:t>
            </a:r>
            <a:r>
              <a:rPr lang="bg-BG" sz="1600" dirty="0" smtClean="0"/>
              <a:t>или мед-галий-индиев селенид </a:t>
            </a:r>
            <a:r>
              <a:rPr lang="en-US" sz="1600" dirty="0" smtClean="0"/>
              <a:t>(CIGS)</a:t>
            </a:r>
          </a:p>
          <a:p>
            <a:r>
              <a:rPr lang="bg-BG" sz="1600" dirty="0" smtClean="0"/>
              <a:t>При тези соларни клетки, дебелината на филма е много по-малка от тази на конвенционалните кристално-силициеви </a:t>
            </a:r>
            <a:r>
              <a:rPr lang="en-US" sz="1600" dirty="0" smtClean="0"/>
              <a:t>(c-Si) </a:t>
            </a:r>
            <a:r>
              <a:rPr lang="bg-BG" sz="1600" dirty="0" smtClean="0"/>
              <a:t>соларни клетки от първо поколение</a:t>
            </a:r>
            <a:endParaRPr lang="en-US" sz="1600" dirty="0" smtClean="0"/>
          </a:p>
          <a:p>
            <a:r>
              <a:rPr lang="bg-BG" sz="1600" dirty="0" smtClean="0"/>
              <a:t>В резултат на това, тънкослойните клетки са гъвкави и по-леки</a:t>
            </a:r>
            <a:endParaRPr lang="en-US" sz="1600" dirty="0" smtClean="0"/>
          </a:p>
          <a:p>
            <a:r>
              <a:rPr lang="bg-BG" sz="1600" dirty="0" smtClean="0"/>
              <a:t>Те се използват в изграждането на интегрирани фотоволтаици и полупрозрачен фотоволтаичен остъклителен материал, който може да бъде ламиниран върху прозорци. </a:t>
            </a:r>
          </a:p>
          <a:p>
            <a:r>
              <a:rPr lang="bg-BG" sz="1600" dirty="0" smtClean="0"/>
              <a:t>Другите промишлени приложения използват непластични тънкослойни соларни панели (поставени между два панела стъкло) в някои от най-големите фотоволтаични електроцентрали в света.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Пазарен дял на тънкослойните технологии</a:t>
            </a:r>
            <a:endParaRPr lang="el-GR" dirty="0"/>
          </a:p>
        </p:txBody>
      </p:sp>
      <p:pic>
        <p:nvPicPr>
          <p:cNvPr id="7680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938" y="1700808"/>
            <a:ext cx="8620125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 smtClean="0"/>
              <a:t>Спектър</a:t>
            </a:r>
            <a:r>
              <a:rPr lang="bg-BG" dirty="0" smtClean="0"/>
              <a:t> извън и в атмосферата</a:t>
            </a:r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440" y="1700808"/>
            <a:ext cx="7920000" cy="424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Соларни клетки от аморфен силиций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5338936" cy="4637112"/>
          </a:xfrm>
        </p:spPr>
        <p:txBody>
          <a:bodyPr>
            <a:normAutofit fontScale="92500" lnSpcReduction="20000"/>
          </a:bodyPr>
          <a:lstStyle/>
          <a:p>
            <a:r>
              <a:rPr lang="bg-BG" sz="1600" dirty="0" smtClean="0"/>
              <a:t>Соларните клетки от аморфен силиций </a:t>
            </a:r>
            <a:r>
              <a:rPr lang="en-US" sz="1600" dirty="0" smtClean="0"/>
              <a:t>(a-Si) </a:t>
            </a:r>
            <a:r>
              <a:rPr lang="bg-BG" sz="1600" dirty="0" smtClean="0"/>
              <a:t>са с ниска себестойност и лесни за производство. </a:t>
            </a:r>
          </a:p>
          <a:p>
            <a:r>
              <a:rPr lang="bg-BG" sz="1600" dirty="0" smtClean="0"/>
              <a:t>Могат да бъдат произвеждани в множество форми и размери</a:t>
            </a:r>
            <a:endParaRPr lang="en-US" sz="1600" dirty="0" smtClean="0"/>
          </a:p>
          <a:p>
            <a:r>
              <a:rPr lang="bg-BG" sz="1600" dirty="0" smtClean="0"/>
              <a:t>Обикновено, ефективността им варира от 6% до 10%: това означава, че те изискват значително по-голяма площ и по-високи инсталационни разходи за едно и също количество електроенергия в сравнение с кристално-силициевите модули </a:t>
            </a:r>
            <a:r>
              <a:rPr lang="en-US" sz="1600" dirty="0" smtClean="0"/>
              <a:t>(c-Si)</a:t>
            </a:r>
          </a:p>
          <a:p>
            <a:r>
              <a:rPr lang="bg-BG" sz="1600" dirty="0" smtClean="0"/>
              <a:t>Тяхната производителност на слаба или дифузна светлина е често по-висока от тази на</a:t>
            </a:r>
            <a:r>
              <a:rPr lang="en-US" sz="1600" dirty="0" smtClean="0"/>
              <a:t> c-Si </a:t>
            </a:r>
            <a:r>
              <a:rPr lang="bg-BG" sz="1600" dirty="0" smtClean="0"/>
              <a:t>модулите</a:t>
            </a:r>
            <a:endParaRPr lang="en-US" sz="1600" dirty="0" smtClean="0"/>
          </a:p>
          <a:p>
            <a:r>
              <a:rPr lang="bg-BG" sz="1600" dirty="0" smtClean="0"/>
              <a:t>В допълнение, те се влияят по-малко от високи температури</a:t>
            </a:r>
            <a:endParaRPr lang="en-US" sz="1600" dirty="0" smtClean="0"/>
          </a:p>
          <a:p>
            <a:r>
              <a:rPr lang="bg-BG" sz="1600" dirty="0" smtClean="0"/>
              <a:t>Тяхната ефективност търпи значителен спад  от около 10-30% през първите шест месеца на експлоатация, след което се стабилизира. </a:t>
            </a:r>
          </a:p>
          <a:p>
            <a:r>
              <a:rPr lang="bg-BG" sz="1600" dirty="0" smtClean="0"/>
              <a:t>Очакваният срок на експлоатация на аморфните клетки е по-къс от този на кристалните (обиновено 15-25 години), въпреки че е трудно да се определи колко по-къс, особено предвид факта, че технологията продължава да се развива. </a:t>
            </a:r>
            <a:endParaRPr lang="en-US" sz="1600" dirty="0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8303" y="1629280"/>
            <a:ext cx="3218193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Кадмиево-телуридни соларни клетки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764904"/>
          </a:xfrm>
        </p:spPr>
        <p:txBody>
          <a:bodyPr>
            <a:normAutofit fontScale="92500" lnSpcReduction="10000"/>
          </a:bodyPr>
          <a:lstStyle/>
          <a:p>
            <a:r>
              <a:rPr lang="bg-BG" sz="1600" dirty="0" smtClean="0"/>
              <a:t>Кадмиевият телурид </a:t>
            </a:r>
            <a:r>
              <a:rPr lang="en-US" sz="1600" dirty="0" smtClean="0"/>
              <a:t>(</a:t>
            </a:r>
            <a:r>
              <a:rPr lang="en-US" sz="1600" dirty="0" err="1" smtClean="0"/>
              <a:t>CdTe</a:t>
            </a:r>
            <a:r>
              <a:rPr lang="en-US" sz="1600" dirty="0" smtClean="0"/>
              <a:t>) PV </a:t>
            </a:r>
            <a:r>
              <a:rPr lang="bg-BG" sz="1600" dirty="0" smtClean="0"/>
              <a:t>е единствената тънкослойна  технология с разходи, които са по-ниски от тези на конвенционалните соларни клетки, направени от кристален силикон в мулти-киловатни системи. </a:t>
            </a:r>
          </a:p>
          <a:p>
            <a:r>
              <a:rPr lang="en-US" sz="1600" dirty="0" err="1" smtClean="0"/>
              <a:t>CdTe</a:t>
            </a:r>
            <a:r>
              <a:rPr lang="en-US" sz="1600" dirty="0" smtClean="0"/>
              <a:t> PV </a:t>
            </a:r>
            <a:r>
              <a:rPr lang="bg-BG" sz="1600" dirty="0" smtClean="0"/>
              <a:t>има най-малък карбонов отпечатък, най-ниско потребление  на вода и най-кратък срок на енергийна възвръщаемост (тоест, времето, в което една  </a:t>
            </a:r>
            <a:r>
              <a:rPr lang="en-US" sz="1600" dirty="0" smtClean="0"/>
              <a:t>PV </a:t>
            </a:r>
            <a:r>
              <a:rPr lang="bg-BG" sz="1600" dirty="0" smtClean="0"/>
              <a:t>система трябва да работи, за да генерира същото количество енергия, което е било използвано за производство и монтаж) от всички соларни технологии – може да е по-малко от година на конкретни локации. </a:t>
            </a:r>
          </a:p>
          <a:p>
            <a:r>
              <a:rPr lang="en-US" sz="1600" dirty="0" smtClean="0"/>
              <a:t>PV </a:t>
            </a:r>
            <a:r>
              <a:rPr lang="bg-BG" sz="1600" dirty="0" smtClean="0"/>
              <a:t>модулната ефективност може да надхвърли </a:t>
            </a:r>
            <a:r>
              <a:rPr lang="en-US" sz="1600" dirty="0" smtClean="0"/>
              <a:t>15%</a:t>
            </a:r>
          </a:p>
          <a:p>
            <a:r>
              <a:rPr lang="en-US" sz="1600" dirty="0" err="1" smtClean="0"/>
              <a:t>CdTe</a:t>
            </a:r>
            <a:r>
              <a:rPr lang="en-US" sz="1600" dirty="0" smtClean="0"/>
              <a:t> </a:t>
            </a:r>
            <a:r>
              <a:rPr lang="bg-BG" sz="1600" dirty="0" smtClean="0"/>
              <a:t>модули имат най-голям пазарен дял от всички тънкослойни технологии</a:t>
            </a:r>
            <a:endParaRPr lang="en-US" sz="1600" dirty="0" smtClean="0"/>
          </a:p>
          <a:p>
            <a:r>
              <a:rPr lang="bg-BG" sz="1600" smtClean="0"/>
              <a:t>Значителните недостатъци на тази технология са свързани с токсичността на кадмия и редкостта на телурия.</a:t>
            </a:r>
            <a:endParaRPr lang="en-US" sz="1600" dirty="0" smtClean="0"/>
          </a:p>
        </p:txBody>
      </p:sp>
      <p:pic>
        <p:nvPicPr>
          <p:cNvPr id="74754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 cstate="print"/>
          <a:srcRect t="37799"/>
          <a:stretch>
            <a:fillRect/>
          </a:stretch>
        </p:blipFill>
        <p:spPr bwMode="auto">
          <a:xfrm>
            <a:off x="2339752" y="4365104"/>
            <a:ext cx="4360092" cy="18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Мед-индий-</a:t>
            </a:r>
            <a:r>
              <a:rPr lang="en-US" dirty="0" smtClean="0"/>
              <a:t>(</a:t>
            </a:r>
            <a:r>
              <a:rPr lang="bg-BG" dirty="0" smtClean="0"/>
              <a:t>галий</a:t>
            </a:r>
            <a:r>
              <a:rPr lang="en-US" dirty="0" smtClean="0"/>
              <a:t>)</a:t>
            </a:r>
            <a:r>
              <a:rPr lang="bg-BG" dirty="0" smtClean="0"/>
              <a:t>-селенидни</a:t>
            </a:r>
            <a:r>
              <a:rPr lang="en-US" dirty="0" smtClean="0"/>
              <a:t> – CI(G)S </a:t>
            </a:r>
            <a:r>
              <a:rPr lang="bg-BG" dirty="0" smtClean="0"/>
              <a:t>соларни клетки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188840"/>
          </a:xfrm>
        </p:spPr>
        <p:txBody>
          <a:bodyPr>
            <a:normAutofit lnSpcReduction="10000"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bg-BG" sz="1600" dirty="0" smtClean="0"/>
              <a:t>Мед-индий-селенидни </a:t>
            </a:r>
            <a:r>
              <a:rPr lang="en-US" sz="1600" dirty="0" smtClean="0"/>
              <a:t>(CIS) </a:t>
            </a:r>
            <a:r>
              <a:rPr lang="bg-BG" sz="1600" dirty="0" smtClean="0"/>
              <a:t>или мед-индий-галий-селенидни</a:t>
            </a:r>
            <a:r>
              <a:rPr lang="en-US" sz="1600" dirty="0" smtClean="0"/>
              <a:t> (CIGS) </a:t>
            </a:r>
            <a:r>
              <a:rPr lang="bg-BG" sz="1600" dirty="0" smtClean="0"/>
              <a:t>соларни клетки</a:t>
            </a:r>
            <a:endParaRPr lang="en-US" sz="1600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bg-BG" sz="1600" dirty="0" smtClean="0"/>
              <a:t>Въпреки че </a:t>
            </a:r>
            <a:r>
              <a:rPr lang="en-US" sz="1600" dirty="0" smtClean="0"/>
              <a:t>CI(G)S </a:t>
            </a:r>
            <a:r>
              <a:rPr lang="bg-BG" sz="1600" dirty="0" smtClean="0"/>
              <a:t>клетките обикновено включват кадмий, неговата концнтрация е значително по-ниска в сравнение с кадмиево-телуридните клетки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bg-BG" sz="1600" dirty="0" smtClean="0"/>
              <a:t>Ефективността на </a:t>
            </a:r>
            <a:r>
              <a:rPr lang="en-US" sz="1600" dirty="0" smtClean="0"/>
              <a:t>PV </a:t>
            </a:r>
            <a:r>
              <a:rPr lang="bg-BG" sz="1600" dirty="0" smtClean="0"/>
              <a:t>модулите може да надвиши 1</a:t>
            </a:r>
            <a:r>
              <a:rPr lang="en-US" sz="1600" dirty="0" smtClean="0"/>
              <a:t>5% </a:t>
            </a:r>
          </a:p>
          <a:p>
            <a:r>
              <a:rPr lang="bg-BG" sz="1600" dirty="0" smtClean="0"/>
              <a:t>До момента, тяхната цена не може да се конкурира с тази на поликристалните или кадмиево-телуридни соларни панели</a:t>
            </a:r>
            <a:endParaRPr lang="en-US" sz="1600" dirty="0" smtClean="0"/>
          </a:p>
          <a:p>
            <a:r>
              <a:rPr lang="bg-BG" sz="1600" dirty="0" smtClean="0"/>
              <a:t>Очаква се, обаче,</a:t>
            </a:r>
            <a:r>
              <a:rPr lang="en-US" sz="1600" dirty="0" smtClean="0"/>
              <a:t> CI(G)S </a:t>
            </a:r>
            <a:r>
              <a:rPr lang="bg-BG" sz="1600" dirty="0" smtClean="0"/>
              <a:t>технологията да напредне значително през идните години в промишленото производство на тънкослойни модули.</a:t>
            </a:r>
            <a:endParaRPr lang="en-US" sz="1600" dirty="0" smtClean="0"/>
          </a:p>
          <a:p>
            <a:endParaRPr lang="en-US" sz="1600" dirty="0"/>
          </a:p>
        </p:txBody>
      </p:sp>
      <p:pic>
        <p:nvPicPr>
          <p:cNvPr id="73730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3573016"/>
            <a:ext cx="3491395" cy="25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 smtClean="0"/>
              <a:t>Концентрирани соларни клетки</a:t>
            </a:r>
            <a:endParaRPr lang="el-GR" dirty="0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3645024"/>
            <a:ext cx="6252245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116832"/>
          </a:xfrm>
        </p:spPr>
        <p:txBody>
          <a:bodyPr>
            <a:normAutofit fontScale="92500"/>
          </a:bodyPr>
          <a:lstStyle/>
          <a:p>
            <a:r>
              <a:rPr lang="bg-BG" sz="1600" b="1" dirty="0" smtClean="0"/>
              <a:t>Концентрираните фотоволтаици </a:t>
            </a:r>
            <a:r>
              <a:rPr lang="en-US" sz="1600" dirty="0" smtClean="0"/>
              <a:t>(CPVs) </a:t>
            </a:r>
            <a:r>
              <a:rPr lang="bg-BG" sz="1600" dirty="0" smtClean="0"/>
              <a:t>използват </a:t>
            </a:r>
            <a:r>
              <a:rPr lang="en-US" sz="1600" dirty="0" smtClean="0"/>
              <a:t>Fresnel </a:t>
            </a:r>
            <a:r>
              <a:rPr lang="bg-BG" sz="1600" dirty="0" smtClean="0"/>
              <a:t>лещи или параболични огледала, за да фокусират слънчевата светлина върху малки, но високоефективни многслойни соларни клетки.</a:t>
            </a:r>
            <a:endParaRPr lang="en-US" sz="1600" dirty="0" smtClean="0"/>
          </a:p>
          <a:p>
            <a:r>
              <a:rPr lang="bg-BG" sz="1600" dirty="0" smtClean="0"/>
              <a:t>Концентрираните системи могат да използват единствено пряко (или лъчево) слънцелъчение – дифузното лъчение не може да се фокусира върху соларната клетка</a:t>
            </a:r>
            <a:endParaRPr lang="en-US" sz="1600" dirty="0" smtClean="0"/>
          </a:p>
          <a:p>
            <a:r>
              <a:rPr lang="bg-BG" sz="1600" dirty="0" smtClean="0"/>
              <a:t>В допълнение към това</a:t>
            </a:r>
            <a:r>
              <a:rPr lang="en-US" sz="1600" dirty="0" smtClean="0"/>
              <a:t>, CPV </a:t>
            </a:r>
            <a:r>
              <a:rPr lang="bg-BG" sz="1600" dirty="0" smtClean="0"/>
              <a:t>системите почти винаги използват тракери (следящи системи), а понякога и охладителни системи, които допълнително повишават тяхната ефективност</a:t>
            </a:r>
          </a:p>
          <a:p>
            <a:r>
              <a:rPr lang="en-US" sz="1600" dirty="0" smtClean="0"/>
              <a:t>CPV</a:t>
            </a:r>
            <a:r>
              <a:rPr lang="bg-BG" sz="1600" dirty="0" smtClean="0"/>
              <a:t> системите държат рекорда за най-висока моментна ефективност: </a:t>
            </a:r>
            <a:r>
              <a:rPr lang="en-US" sz="1600" dirty="0" smtClean="0"/>
              <a:t>46% </a:t>
            </a:r>
            <a:r>
              <a:rPr lang="bg-BG" sz="1600" dirty="0" smtClean="0"/>
              <a:t>през</a:t>
            </a:r>
            <a:r>
              <a:rPr lang="en-US" sz="1600" dirty="0" smtClean="0"/>
              <a:t> 2015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Примери за концентрирани системи</a:t>
            </a:r>
            <a:endParaRPr lang="el-GR" dirty="0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669" y="2296640"/>
            <a:ext cx="8686811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Фотоволтаични термични хибридни соларни колекори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bg-BG" sz="1600" b="1" dirty="0" smtClean="0"/>
              <a:t>Фотоволтаичните термични </a:t>
            </a:r>
            <a:r>
              <a:rPr lang="en-US" sz="1600" b="1" dirty="0" smtClean="0"/>
              <a:t>(PV/T) </a:t>
            </a:r>
            <a:r>
              <a:rPr lang="bg-BG" sz="1600" b="1" dirty="0" smtClean="0"/>
              <a:t>хибридни соларни колектори </a:t>
            </a:r>
            <a:r>
              <a:rPr lang="bg-BG" sz="1600" dirty="0" smtClean="0"/>
              <a:t>са системи, които преобразуват слънчевото лъчение в топлинна и електрическа енергия</a:t>
            </a:r>
            <a:endParaRPr lang="en-US" sz="1600" dirty="0" smtClean="0"/>
          </a:p>
          <a:p>
            <a:r>
              <a:rPr lang="bg-BG" sz="1600" dirty="0" smtClean="0"/>
              <a:t>Тези системи съчетават соларна клетка, която превръща слънчевата светлина в електричество, със соларен термичен колектор, който улавя останалата енергия и премахва излишната/отпадъчна топлина от </a:t>
            </a:r>
            <a:r>
              <a:rPr lang="en-US" sz="1600" dirty="0" smtClean="0"/>
              <a:t>PV</a:t>
            </a:r>
            <a:r>
              <a:rPr lang="bg-BG" sz="1600" dirty="0" smtClean="0"/>
              <a:t> модула, като по-този начин са цялостно по-енергоефективни от соларната</a:t>
            </a:r>
            <a:r>
              <a:rPr lang="en-US" sz="1600" dirty="0" smtClean="0"/>
              <a:t> PV</a:t>
            </a:r>
            <a:r>
              <a:rPr lang="bg-BG" sz="1600" dirty="0" smtClean="0"/>
              <a:t> система, и от соларната термична система, взети по отделно.</a:t>
            </a:r>
            <a:endParaRPr lang="en-US" sz="1600" dirty="0" smtClean="0"/>
          </a:p>
          <a:p>
            <a:r>
              <a:rPr lang="bg-BG" sz="1600" dirty="0" smtClean="0"/>
              <a:t>Въпреки, че това е един ефективен метод, той води до недостатъчна ефективност на термичния компонент, в сравнение със соларния термичен колектор.</a:t>
            </a:r>
            <a:endParaRPr lang="en-US" sz="1600" dirty="0" smtClean="0"/>
          </a:p>
          <a:p>
            <a:r>
              <a:rPr lang="bg-BG" sz="1600" dirty="0" smtClean="0"/>
              <a:t>Множество </a:t>
            </a:r>
            <a:r>
              <a:rPr lang="en-US" sz="1600" dirty="0" smtClean="0"/>
              <a:t>PV/T </a:t>
            </a:r>
            <a:r>
              <a:rPr lang="bg-BG" sz="1600" dirty="0" smtClean="0"/>
              <a:t>колектори в различни категории се предлагат на пазара, и могат да бодат разделени в следните категории:</a:t>
            </a:r>
            <a:endParaRPr lang="en-US" sz="1600" dirty="0" smtClean="0"/>
          </a:p>
          <a:p>
            <a:pPr lvl="1"/>
            <a:r>
              <a:rPr lang="en-US" sz="1600" dirty="0" smtClean="0"/>
              <a:t>PV/T </a:t>
            </a:r>
            <a:r>
              <a:rPr lang="bg-BG" sz="1600" dirty="0" smtClean="0"/>
              <a:t>течен колектор</a:t>
            </a:r>
            <a:endParaRPr lang="en-US" sz="1600" dirty="0" smtClean="0"/>
          </a:p>
          <a:p>
            <a:pPr lvl="1"/>
            <a:r>
              <a:rPr lang="en-US" sz="1600" dirty="0" smtClean="0"/>
              <a:t>PV/T </a:t>
            </a:r>
            <a:r>
              <a:rPr lang="bg-BG" sz="1600" dirty="0" smtClean="0"/>
              <a:t>въздушен колектор</a:t>
            </a:r>
            <a:endParaRPr lang="en-US" sz="1600" dirty="0" smtClean="0"/>
          </a:p>
          <a:p>
            <a:pPr lvl="1"/>
            <a:r>
              <a:rPr lang="en-US" sz="1600" dirty="0" smtClean="0"/>
              <a:t>PV/T </a:t>
            </a:r>
            <a:r>
              <a:rPr lang="bg-BG" sz="1600" dirty="0" smtClean="0"/>
              <a:t>течен и въздушен колектор</a:t>
            </a:r>
            <a:endParaRPr lang="en-US" sz="1600" dirty="0" smtClean="0"/>
          </a:p>
          <a:p>
            <a:pPr lvl="1"/>
            <a:r>
              <a:rPr lang="en-US" sz="1600" dirty="0" smtClean="0"/>
              <a:t>PV/T </a:t>
            </a:r>
            <a:r>
              <a:rPr lang="bg-BG" sz="1600" dirty="0" smtClean="0"/>
              <a:t>концентратор </a:t>
            </a:r>
            <a:r>
              <a:rPr lang="en-US" sz="1600" dirty="0" smtClean="0"/>
              <a:t>(CPVT)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bg-BG" sz="1600" dirty="0" smtClean="0"/>
              <a:t>Стойността им е висока, а приложението е ограничено за случаи, в които е необходимо и електричество, и отопление, съчетано със значителни ограничения за инсталационната площ.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Фотоволтаични термични хибридни системи</a:t>
            </a:r>
            <a:endParaRPr lang="el-GR" dirty="0"/>
          </a:p>
        </p:txBody>
      </p:sp>
      <p:pic>
        <p:nvPicPr>
          <p:cNvPr id="901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45264"/>
            <a:ext cx="8040610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V</a:t>
            </a:r>
            <a:r>
              <a:rPr lang="bg-BG" b="1" dirty="0" smtClean="0"/>
              <a:t>-</a:t>
            </a:r>
            <a:r>
              <a:rPr lang="en-US" b="1" dirty="0" smtClean="0"/>
              <a:t>I </a:t>
            </a:r>
            <a:r>
              <a:rPr lang="bg-BG" b="1" dirty="0" smtClean="0"/>
              <a:t>и </a:t>
            </a:r>
            <a:r>
              <a:rPr lang="en-US" b="1" dirty="0" smtClean="0"/>
              <a:t>P-V </a:t>
            </a:r>
            <a:r>
              <a:rPr lang="bg-BG" b="1" dirty="0" smtClean="0"/>
              <a:t>характеристики на соларната клетка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(MPP: </a:t>
            </a:r>
            <a:r>
              <a:rPr lang="bg-BG" b="1" dirty="0" smtClean="0"/>
              <a:t>максимална енергийна точка</a:t>
            </a:r>
            <a:r>
              <a:rPr lang="en-US" dirty="0" smtClean="0"/>
              <a:t>)</a:t>
            </a:r>
            <a:endParaRPr lang="el-GR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84784"/>
            <a:ext cx="7162336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 smtClean="0"/>
              <a:t>Измерване на напрежението на отворения кръг на</a:t>
            </a:r>
            <a:r>
              <a:rPr lang="en-US" dirty="0" smtClean="0"/>
              <a:t> PV </a:t>
            </a:r>
            <a:r>
              <a:rPr lang="bg-BG" dirty="0" smtClean="0"/>
              <a:t>модул, използвайки мултиметър</a:t>
            </a:r>
            <a:endParaRPr lang="el-G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485304"/>
            <a:ext cx="5055832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 smtClean="0"/>
              <a:t>Измерване на тока на късо съединение на</a:t>
            </a:r>
            <a:r>
              <a:rPr lang="en-US" dirty="0" smtClean="0"/>
              <a:t> PV </a:t>
            </a:r>
            <a:r>
              <a:rPr lang="bg-BG" dirty="0" smtClean="0"/>
              <a:t>модул, използвайки мултиметър</a:t>
            </a:r>
            <a:endParaRPr lang="el-GR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0153" y="1485304"/>
            <a:ext cx="5076143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 smtClean="0"/>
              <a:t>Средно </a:t>
            </a:r>
            <a:r>
              <a:rPr lang="bg-BG" b="1" dirty="0" smtClean="0"/>
              <a:t>слънчево лъчение</a:t>
            </a:r>
            <a:r>
              <a:rPr lang="bg-BG" dirty="0" smtClean="0"/>
              <a:t>, попадащо на единица земна площ, обърната към слънцето</a:t>
            </a:r>
            <a:endParaRPr lang="el-GR" dirty="0"/>
          </a:p>
        </p:txBody>
      </p:sp>
      <p:pic>
        <p:nvPicPr>
          <p:cNvPr id="35842" name="Picture 2" descr="Figure 2.8: Radiation estimation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628800"/>
            <a:ext cx="5156127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Зависимост на </a:t>
            </a:r>
            <a:r>
              <a:rPr lang="en-US" dirty="0" smtClean="0"/>
              <a:t>V</a:t>
            </a:r>
            <a:r>
              <a:rPr lang="en-US" baseline="-25000" dirty="0" smtClean="0"/>
              <a:t>OC</a:t>
            </a:r>
            <a:r>
              <a:rPr lang="en-US" dirty="0" smtClean="0"/>
              <a:t> </a:t>
            </a:r>
            <a:r>
              <a:rPr lang="bg-BG" dirty="0" smtClean="0"/>
              <a:t>и </a:t>
            </a:r>
            <a:r>
              <a:rPr lang="en-US" dirty="0" smtClean="0"/>
              <a:t>I</a:t>
            </a:r>
            <a:r>
              <a:rPr lang="en-US" baseline="-25000" dirty="0" smtClean="0"/>
              <a:t>SC</a:t>
            </a:r>
            <a:r>
              <a:rPr lang="en-US" dirty="0" smtClean="0"/>
              <a:t> </a:t>
            </a:r>
            <a:r>
              <a:rPr lang="bg-BG" dirty="0" smtClean="0"/>
              <a:t>от ирадиацията при силициева соларна клетка</a:t>
            </a:r>
            <a:endParaRPr lang="el-GR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6589" y="1844824"/>
            <a:ext cx="6861795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696" y="0"/>
            <a:ext cx="6851104" cy="1124744"/>
          </a:xfrm>
        </p:spPr>
        <p:txBody>
          <a:bodyPr>
            <a:noAutofit/>
          </a:bodyPr>
          <a:lstStyle/>
          <a:p>
            <a:r>
              <a:rPr lang="bg-BG" dirty="0" smtClean="0"/>
              <a:t>Характеристики </a:t>
            </a:r>
            <a:r>
              <a:rPr lang="en-US" dirty="0" smtClean="0"/>
              <a:t>I-V </a:t>
            </a:r>
            <a:r>
              <a:rPr lang="bg-BG" dirty="0" smtClean="0"/>
              <a:t>при</a:t>
            </a:r>
            <a:r>
              <a:rPr lang="en-US" dirty="0" smtClean="0"/>
              <a:t> 1000 W/m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r>
              <a:rPr lang="bg-BG" dirty="0" smtClean="0"/>
              <a:t>ирадиация на четири </a:t>
            </a:r>
            <a:r>
              <a:rPr lang="en-US" dirty="0" smtClean="0"/>
              <a:t>75 </a:t>
            </a:r>
            <a:r>
              <a:rPr lang="en-US" dirty="0" err="1" smtClean="0"/>
              <a:t>W</a:t>
            </a:r>
            <a:r>
              <a:rPr lang="en-US" baseline="-25000" dirty="0" err="1" smtClean="0"/>
              <a:t>p</a:t>
            </a:r>
            <a:r>
              <a:rPr lang="en-US" dirty="0" smtClean="0"/>
              <a:t> </a:t>
            </a:r>
            <a:r>
              <a:rPr lang="bg-BG" dirty="0" smtClean="0"/>
              <a:t>модула</a:t>
            </a:r>
            <a:endParaRPr lang="el-GR" dirty="0"/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700808"/>
            <a:ext cx="7676471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 smtClean="0"/>
              <a:t>Характеристики</a:t>
            </a:r>
            <a:r>
              <a:rPr lang="en-US" dirty="0" smtClean="0"/>
              <a:t> I-V </a:t>
            </a:r>
            <a:r>
              <a:rPr lang="bg-BG" dirty="0" smtClean="0"/>
              <a:t>на монокристална силициева соларна клетка при</a:t>
            </a:r>
            <a:r>
              <a:rPr lang="en-US" dirty="0" smtClean="0"/>
              <a:t> 25°C</a:t>
            </a:r>
            <a:endParaRPr lang="el-GR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4345" y="1530820"/>
            <a:ext cx="7230063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 smtClean="0"/>
              <a:t>Характеристики на </a:t>
            </a:r>
            <a:r>
              <a:rPr lang="en-US" dirty="0" smtClean="0"/>
              <a:t>I-V </a:t>
            </a:r>
            <a:r>
              <a:rPr lang="bg-BG" dirty="0" smtClean="0"/>
              <a:t>за ирадиация на </a:t>
            </a:r>
            <a:r>
              <a:rPr lang="en-US" dirty="0" smtClean="0"/>
              <a:t>1000 W/m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r>
              <a:rPr lang="bg-BG" dirty="0" smtClean="0"/>
              <a:t>с клетъчна температура като параметър</a:t>
            </a:r>
            <a:endParaRPr lang="el-GR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3536" y="1484784"/>
            <a:ext cx="6308824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Температурна зависимост на</a:t>
            </a:r>
            <a:r>
              <a:rPr lang="en-US" dirty="0" smtClean="0"/>
              <a:t> V</a:t>
            </a:r>
            <a:r>
              <a:rPr lang="en-US" baseline="-25000" dirty="0" smtClean="0"/>
              <a:t>OC</a:t>
            </a:r>
            <a:r>
              <a:rPr lang="en-US" dirty="0" smtClean="0"/>
              <a:t>, I</a:t>
            </a:r>
            <a:r>
              <a:rPr lang="en-US" baseline="-25000" dirty="0" smtClean="0"/>
              <a:t>SC</a:t>
            </a:r>
            <a:r>
              <a:rPr lang="en-US" dirty="0" smtClean="0"/>
              <a:t> </a:t>
            </a:r>
            <a:r>
              <a:rPr lang="bg-BG" dirty="0" smtClean="0"/>
              <a:t>и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max</a:t>
            </a:r>
            <a:r>
              <a:rPr lang="en-US" dirty="0" smtClean="0"/>
              <a:t> </a:t>
            </a:r>
            <a:r>
              <a:rPr lang="bg-BG" dirty="0" smtClean="0"/>
              <a:t>на силициева соларна клетка</a:t>
            </a:r>
            <a:endParaRPr lang="el-GR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5350" y="1485304"/>
            <a:ext cx="7803369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 smtClean="0"/>
              <a:t>Ефективност на кристалната силициева соларна клетка от ирадиацията</a:t>
            </a:r>
            <a:endParaRPr lang="el-GR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701288"/>
            <a:ext cx="7077235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STC </a:t>
            </a:r>
            <a:r>
              <a:rPr lang="bg-BG" dirty="0" smtClean="0"/>
              <a:t>и </a:t>
            </a:r>
            <a:r>
              <a:rPr lang="en-US" dirty="0" smtClean="0"/>
              <a:t>NOCT </a:t>
            </a:r>
            <a:r>
              <a:rPr lang="bg-BG" dirty="0" smtClean="0"/>
              <a:t>условия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bg-BG" sz="1600" dirty="0" smtClean="0"/>
              <a:t>Един</a:t>
            </a:r>
            <a:r>
              <a:rPr lang="en-US" sz="1600" dirty="0" smtClean="0"/>
              <a:t> PV </a:t>
            </a:r>
            <a:r>
              <a:rPr lang="bg-BG" sz="1600" dirty="0" smtClean="0"/>
              <a:t>модул обикновено е изчислен</a:t>
            </a:r>
            <a:r>
              <a:rPr lang="en-US" sz="1600" dirty="0" smtClean="0"/>
              <a:t> (</a:t>
            </a:r>
            <a:r>
              <a:rPr lang="bg-BG" sz="1600" dirty="0"/>
              <a:t>в</a:t>
            </a:r>
            <a:r>
              <a:rPr lang="en-US" sz="1600" dirty="0" smtClean="0"/>
              <a:t> </a:t>
            </a:r>
            <a:r>
              <a:rPr lang="en-US" sz="1600" dirty="0" err="1" smtClean="0"/>
              <a:t>W</a:t>
            </a:r>
            <a:r>
              <a:rPr lang="en-US" sz="1600" baseline="-25000" dirty="0" err="1" smtClean="0"/>
              <a:t>p</a:t>
            </a:r>
            <a:r>
              <a:rPr lang="en-US" sz="1600" dirty="0" smtClean="0"/>
              <a:t>) </a:t>
            </a:r>
            <a:r>
              <a:rPr lang="bg-BG" sz="1600" dirty="0" smtClean="0"/>
              <a:t>при Стандартни тестови условия</a:t>
            </a:r>
            <a:r>
              <a:rPr lang="en-US" sz="1600" dirty="0" smtClean="0"/>
              <a:t> (STC): </a:t>
            </a:r>
            <a:r>
              <a:rPr lang="en-US" sz="1600" i="1" dirty="0" smtClean="0"/>
              <a:t>G</a:t>
            </a:r>
            <a:r>
              <a:rPr lang="en-US" sz="1600" dirty="0" smtClean="0"/>
              <a:t>=1000 W/m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, </a:t>
            </a:r>
            <a:r>
              <a:rPr lang="bg-BG" sz="1600" dirty="0" smtClean="0"/>
              <a:t>температура на клетката </a:t>
            </a:r>
            <a:r>
              <a:rPr lang="en-US" sz="1600" dirty="0" smtClean="0"/>
              <a:t>= 25°C, AM 1.5</a:t>
            </a:r>
          </a:p>
          <a:p>
            <a:r>
              <a:rPr lang="bg-BG" sz="1600" dirty="0" smtClean="0"/>
              <a:t>При работа в реални условия</a:t>
            </a:r>
            <a:r>
              <a:rPr lang="en-US" sz="1600" dirty="0" smtClean="0"/>
              <a:t>, PV </a:t>
            </a:r>
            <a:r>
              <a:rPr lang="bg-BG" sz="1600" dirty="0" smtClean="0"/>
              <a:t>модулите обикновено функционират при по-високи температури и при по-ниска ирадиация</a:t>
            </a:r>
            <a:r>
              <a:rPr lang="en-US" sz="1600" dirty="0" smtClean="0"/>
              <a:t> </a:t>
            </a:r>
          </a:p>
          <a:p>
            <a:r>
              <a:rPr lang="bg-BG" sz="1600" dirty="0" smtClean="0"/>
              <a:t>За да се определи изходната мощност на соларната клетка, е важно да се определят очакваната оперативна (работна) температура на</a:t>
            </a:r>
            <a:r>
              <a:rPr lang="en-US" sz="1600" dirty="0" smtClean="0"/>
              <a:t> PV </a:t>
            </a:r>
            <a:r>
              <a:rPr lang="bg-BG" sz="1600" dirty="0" smtClean="0"/>
              <a:t>модула</a:t>
            </a:r>
            <a:endParaRPr lang="en-US" sz="1600" dirty="0" smtClean="0"/>
          </a:p>
          <a:p>
            <a:r>
              <a:rPr lang="bg-BG" sz="1600" dirty="0" smtClean="0"/>
              <a:t>Номиналната работна температура на клетката</a:t>
            </a:r>
            <a:r>
              <a:rPr lang="en-US" sz="1600" dirty="0" smtClean="0"/>
              <a:t> (NOCT) </a:t>
            </a:r>
            <a:r>
              <a:rPr lang="bg-BG" sz="1600" dirty="0" smtClean="0"/>
              <a:t>се дефинира като температурата, достигната от клетки в отворен кръг, в модул, при следните условия: </a:t>
            </a:r>
          </a:p>
          <a:p>
            <a:pPr lvl="1"/>
            <a:r>
              <a:rPr lang="bg-BG" sz="1600" dirty="0" smtClean="0"/>
              <a:t>Слънцелъчение върху повърхност на клетката, равно на</a:t>
            </a:r>
            <a:r>
              <a:rPr lang="en-US" sz="1600" dirty="0" smtClean="0"/>
              <a:t> 800 W/m</a:t>
            </a:r>
            <a:r>
              <a:rPr lang="en-US" sz="1600" baseline="30000" dirty="0" smtClean="0"/>
              <a:t>2</a:t>
            </a:r>
            <a:endParaRPr lang="en-US" sz="1600" dirty="0" smtClean="0"/>
          </a:p>
          <a:p>
            <a:pPr lvl="1"/>
            <a:r>
              <a:rPr lang="bg-BG" sz="1600" dirty="0" smtClean="0"/>
              <a:t>Температура на въздуха, равна на </a:t>
            </a:r>
            <a:r>
              <a:rPr lang="en-US" sz="1600" dirty="0" smtClean="0"/>
              <a:t>20°C</a:t>
            </a:r>
          </a:p>
          <a:p>
            <a:pPr lvl="1"/>
            <a:r>
              <a:rPr lang="bg-BG" sz="1600" dirty="0" smtClean="0"/>
              <a:t>Скорост на вятъра, равна на </a:t>
            </a:r>
            <a:r>
              <a:rPr lang="en-US" sz="1600" dirty="0" smtClean="0"/>
              <a:t>1 m/s</a:t>
            </a:r>
          </a:p>
          <a:p>
            <a:pPr lvl="1"/>
            <a:r>
              <a:rPr lang="bg-BG" sz="1600" dirty="0" smtClean="0"/>
              <a:t>Монтаж: с открита задна страна</a:t>
            </a:r>
            <a:endParaRPr lang="en-US" sz="1600" dirty="0" smtClean="0"/>
          </a:p>
          <a:p>
            <a:r>
              <a:rPr lang="bg-BG" sz="1600" dirty="0" smtClean="0"/>
              <a:t>Типичните стойности на </a:t>
            </a:r>
            <a:r>
              <a:rPr lang="en-US" sz="1600" dirty="0" smtClean="0"/>
              <a:t>NOCT </a:t>
            </a:r>
            <a:r>
              <a:rPr lang="bg-BG" sz="1600" dirty="0" smtClean="0"/>
              <a:t>варират между </a:t>
            </a:r>
            <a:r>
              <a:rPr lang="en-US" sz="1600" dirty="0" smtClean="0"/>
              <a:t>43-48°C: </a:t>
            </a:r>
            <a:r>
              <a:rPr lang="bg-BG" sz="1600" dirty="0" smtClean="0"/>
              <a:t>колкото по-ниска е </a:t>
            </a:r>
            <a:r>
              <a:rPr lang="en-US" sz="1600" dirty="0" smtClean="0"/>
              <a:t>NOCT, </a:t>
            </a:r>
            <a:r>
              <a:rPr lang="bg-BG" sz="1600" dirty="0" smtClean="0"/>
              <a:t>толкова по-добре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Сравнение на характерните </a:t>
            </a:r>
            <a:r>
              <a:rPr lang="en-US" dirty="0" smtClean="0"/>
              <a:t>I-V </a:t>
            </a:r>
            <a:r>
              <a:rPr lang="bg-BG" dirty="0" smtClean="0"/>
              <a:t>криви за</a:t>
            </a:r>
            <a:r>
              <a:rPr lang="en-US" dirty="0" smtClean="0"/>
              <a:t> STC </a:t>
            </a:r>
            <a:r>
              <a:rPr lang="bg-BG" dirty="0" smtClean="0"/>
              <a:t>и </a:t>
            </a:r>
            <a:r>
              <a:rPr lang="en-US" dirty="0" smtClean="0"/>
              <a:t>NOCT </a:t>
            </a:r>
            <a:r>
              <a:rPr lang="bg-BG" dirty="0" smtClean="0"/>
              <a:t>условия</a:t>
            </a:r>
            <a:endParaRPr lang="el-GR" dirty="0"/>
          </a:p>
        </p:txBody>
      </p:sp>
      <p:pic>
        <p:nvPicPr>
          <p:cNvPr id="24578" name="Picture 2" descr="ÎÏÎ¿ÏÎ­Î»ÎµÏÎ¼Î± ÎµÎ¹ÎºÏÎ½Î±Ï Î³Î¹Î± pv voc isc with irradiance"/>
          <p:cNvPicPr>
            <a:picLocks noChangeAspect="1" noChangeArrowheads="1"/>
          </p:cNvPicPr>
          <p:nvPr/>
        </p:nvPicPr>
        <p:blipFill>
          <a:blip r:embed="rId2" cstate="print"/>
          <a:srcRect b="25706"/>
          <a:stretch>
            <a:fillRect/>
          </a:stretch>
        </p:blipFill>
        <p:spPr bwMode="auto">
          <a:xfrm>
            <a:off x="1619672" y="1484784"/>
            <a:ext cx="6157674" cy="46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Свързване на </a:t>
            </a:r>
            <a:r>
              <a:rPr lang="en-US" dirty="0" smtClean="0"/>
              <a:t>PV </a:t>
            </a:r>
            <a:r>
              <a:rPr lang="bg-BG" dirty="0" smtClean="0"/>
              <a:t>модул с натоварване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bg-BG" sz="1600" dirty="0" smtClean="0"/>
              <a:t>Типичната кристална силициева соларна клетка има напрежение на отворения кръг/ </a:t>
            </a:r>
            <a:r>
              <a:rPr lang="en-US" sz="1600" dirty="0" smtClean="0"/>
              <a:t>V</a:t>
            </a:r>
            <a:r>
              <a:rPr lang="bg-BG" sz="1600" dirty="0" smtClean="0"/>
              <a:t> на празен ход/ около</a:t>
            </a:r>
            <a:r>
              <a:rPr lang="en-US" sz="1600" dirty="0" smtClean="0"/>
              <a:t> 0.57 V </a:t>
            </a:r>
            <a:r>
              <a:rPr lang="bg-BG" sz="1600" dirty="0" smtClean="0"/>
              <a:t>при </a:t>
            </a:r>
            <a:r>
              <a:rPr lang="en-US" sz="1600" dirty="0" smtClean="0"/>
              <a:t>25°C</a:t>
            </a:r>
          </a:p>
          <a:p>
            <a:r>
              <a:rPr lang="bg-BG" sz="1600" dirty="0" smtClean="0"/>
              <a:t>Когато се свърже с натоварване (напр., батерия), изходното напрежение на отделната клетка спада до  0</a:t>
            </a:r>
            <a:r>
              <a:rPr lang="en-US" sz="1600" dirty="0" smtClean="0"/>
              <a:t>.46 V </a:t>
            </a:r>
            <a:r>
              <a:rPr lang="bg-BG" sz="1600" dirty="0" smtClean="0"/>
              <a:t>при </a:t>
            </a:r>
            <a:r>
              <a:rPr lang="en-US" sz="1600" dirty="0" smtClean="0"/>
              <a:t>25°C </a:t>
            </a:r>
            <a:r>
              <a:rPr lang="bg-BG" sz="1600" dirty="0" smtClean="0"/>
              <a:t>, когато тече генерирания ток</a:t>
            </a:r>
            <a:endParaRPr lang="en-US" sz="1600" dirty="0" smtClean="0"/>
          </a:p>
          <a:p>
            <a:r>
              <a:rPr lang="bg-BG" sz="1600" dirty="0" smtClean="0"/>
              <a:t>Това напрежение остава около това ниво, независимо от интензитета на слънцето или количеството ток, каето произвежда клетката. </a:t>
            </a:r>
          </a:p>
          <a:p>
            <a:r>
              <a:rPr lang="bg-BG" sz="1600" dirty="0" smtClean="0"/>
              <a:t>От друга страна, количеството използваем ток, генериран от една клетка, зависи от това как интензитетът на слъчевата светлина попада върху повърхността на клетката, и също и от волтажната разлика между клетката и товара/натоварването. </a:t>
            </a:r>
          </a:p>
          <a:p>
            <a:r>
              <a:rPr lang="bg-BG" sz="1600" dirty="0" smtClean="0"/>
              <a:t>Когато отделни соларни клетки се обединят в </a:t>
            </a:r>
            <a:r>
              <a:rPr lang="en-US" sz="1600" dirty="0" smtClean="0"/>
              <a:t>PV </a:t>
            </a:r>
            <a:r>
              <a:rPr lang="bg-BG" sz="1600" dirty="0" smtClean="0"/>
              <a:t>модули, те обикновено се свързват последователно, така че напрежението на всеки един се прибавя. </a:t>
            </a:r>
          </a:p>
          <a:p>
            <a:r>
              <a:rPr lang="bg-BG" sz="1600" dirty="0" smtClean="0"/>
              <a:t>Работното напрежение на една типична оловна батерия</a:t>
            </a:r>
            <a:r>
              <a:rPr lang="en-US" sz="1600" dirty="0" smtClean="0"/>
              <a:t> 12 V </a:t>
            </a:r>
            <a:r>
              <a:rPr lang="bg-BG" sz="1600" dirty="0" smtClean="0"/>
              <a:t>варира между</a:t>
            </a:r>
            <a:r>
              <a:rPr lang="en-US" sz="1600" dirty="0" smtClean="0"/>
              <a:t> 10.5-14 V, </a:t>
            </a:r>
            <a:r>
              <a:rPr lang="bg-BG" sz="1600" dirty="0" smtClean="0"/>
              <a:t>така че ако свържем последователно 36 клетки, имаме работно напрежение от</a:t>
            </a:r>
            <a:r>
              <a:rPr lang="en-US" sz="1600" dirty="0" smtClean="0"/>
              <a:t> 16.7 V</a:t>
            </a:r>
            <a:r>
              <a:rPr lang="bg-BG" sz="1600" dirty="0" smtClean="0"/>
              <a:t>, което е повече от достатъчно за зареждане на батерията</a:t>
            </a:r>
            <a:endParaRPr lang="en-US" sz="1600" dirty="0" smtClean="0"/>
          </a:p>
          <a:p>
            <a:r>
              <a:rPr lang="bg-BG" sz="1600" dirty="0" smtClean="0"/>
              <a:t>В този случай </a:t>
            </a:r>
            <a:r>
              <a:rPr lang="en-US" sz="1600" dirty="0" smtClean="0"/>
              <a:t>(</a:t>
            </a:r>
            <a:r>
              <a:rPr lang="bg-BG" sz="1600" dirty="0" smtClean="0"/>
              <a:t>не отчитаме засенчване на клетката), генерираното изходящо електричество от един</a:t>
            </a:r>
            <a:r>
              <a:rPr lang="en-US" sz="1600" dirty="0" smtClean="0"/>
              <a:t> PV</a:t>
            </a:r>
            <a:r>
              <a:rPr lang="bg-BG" sz="1600" dirty="0" smtClean="0"/>
              <a:t> модул от 36 клетки като цяло остава същото, като количеството електричество, произведено от една единствена клетка. 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PV </a:t>
            </a:r>
            <a:r>
              <a:rPr lang="bg-BG" dirty="0" smtClean="0"/>
              <a:t>модул с </a:t>
            </a:r>
            <a:r>
              <a:rPr lang="en-US" dirty="0" smtClean="0"/>
              <a:t>36</a:t>
            </a:r>
            <a:r>
              <a:rPr lang="bg-BG" dirty="0" smtClean="0"/>
              <a:t> соларни клетки, свързани последователно</a:t>
            </a:r>
            <a:endParaRPr lang="el-GR" dirty="0"/>
          </a:p>
        </p:txBody>
      </p:sp>
      <p:pic>
        <p:nvPicPr>
          <p:cNvPr id="25602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 cstate="print"/>
          <a:srcRect t="12453"/>
          <a:stretch>
            <a:fillRect/>
          </a:stretch>
        </p:blipFill>
        <p:spPr bwMode="auto">
          <a:xfrm>
            <a:off x="324488" y="1988840"/>
            <a:ext cx="8640000" cy="35436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 smtClean="0"/>
              <a:t>Ефект на атмосферата извън земното соларно лъчение</a:t>
            </a:r>
            <a:endParaRPr lang="el-GR" dirty="0"/>
          </a:p>
        </p:txBody>
      </p:sp>
      <p:pic>
        <p:nvPicPr>
          <p:cNvPr id="3073" name="Picture 1" descr="C:\Users\user\Desktop\Untitle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1388" y="1736743"/>
            <a:ext cx="7261225" cy="43354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 smtClean="0"/>
              <a:t>Зависимост на работното напрежение от броя соларни клетки в един</a:t>
            </a:r>
            <a:r>
              <a:rPr lang="en-US" dirty="0" smtClean="0"/>
              <a:t> PV </a:t>
            </a:r>
            <a:r>
              <a:rPr lang="bg-BG" dirty="0" smtClean="0"/>
              <a:t>модул</a:t>
            </a:r>
            <a:endParaRPr lang="el-GR" dirty="0"/>
          </a:p>
        </p:txBody>
      </p:sp>
      <p:graphicFrame>
        <p:nvGraphicFramePr>
          <p:cNvPr id="5" name="4 - Θέση περιεχομένου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0091404"/>
              </p:ext>
            </p:extLst>
          </p:nvPr>
        </p:nvGraphicFramePr>
        <p:xfrm>
          <a:off x="457200" y="2572112"/>
          <a:ext cx="8229600" cy="27686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bg-BG" dirty="0" smtClean="0"/>
                        <a:t>Работно напрежение </a:t>
                      </a:r>
                      <a:r>
                        <a:rPr lang="en-US" dirty="0" smtClean="0"/>
                        <a:t>(V)</a:t>
                      </a:r>
                    </a:p>
                    <a:p>
                      <a:pPr algn="ctr"/>
                      <a:r>
                        <a:rPr lang="en-US" dirty="0" smtClean="0"/>
                        <a:t>(</a:t>
                      </a:r>
                      <a:r>
                        <a:rPr lang="bg-BG" dirty="0" smtClean="0"/>
                        <a:t>напр., батерия</a:t>
                      </a:r>
                      <a:r>
                        <a:rPr lang="en-US" dirty="0" smtClean="0"/>
                        <a:t>)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dirty="0" smtClean="0"/>
                        <a:t>Типична </a:t>
                      </a:r>
                      <a:r>
                        <a:rPr lang="en-US" dirty="0" smtClean="0"/>
                        <a:t>V</a:t>
                      </a:r>
                      <a:r>
                        <a:rPr lang="en-US" baseline="-25000" dirty="0" smtClean="0"/>
                        <a:t>OC</a:t>
                      </a:r>
                      <a:r>
                        <a:rPr lang="en-US" dirty="0" smtClean="0"/>
                        <a:t> </a:t>
                      </a:r>
                      <a:r>
                        <a:rPr lang="bg-BG" dirty="0" smtClean="0"/>
                        <a:t>стойност </a:t>
                      </a:r>
                      <a:r>
                        <a:rPr lang="en-US" dirty="0" smtClean="0"/>
                        <a:t>(V)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dirty="0" smtClean="0"/>
                        <a:t>Типична </a:t>
                      </a:r>
                      <a:r>
                        <a:rPr lang="en-US" dirty="0" smtClean="0"/>
                        <a:t>V</a:t>
                      </a:r>
                      <a:r>
                        <a:rPr lang="en-US" baseline="-25000" dirty="0" smtClean="0"/>
                        <a:t>MPP</a:t>
                      </a:r>
                      <a:r>
                        <a:rPr lang="en-US" dirty="0" smtClean="0"/>
                        <a:t> </a:t>
                      </a:r>
                      <a:r>
                        <a:rPr lang="bg-BG" dirty="0" smtClean="0"/>
                        <a:t>стойност </a:t>
                      </a:r>
                      <a:r>
                        <a:rPr lang="en-US" dirty="0" smtClean="0"/>
                        <a:t>(V)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dirty="0" smtClean="0"/>
                        <a:t>Брой последователно свързани клетки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36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24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48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18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33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26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54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20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36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29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60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24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42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35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72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Категории </a:t>
            </a:r>
            <a:r>
              <a:rPr lang="en-US" dirty="0" smtClean="0"/>
              <a:t>PV </a:t>
            </a:r>
            <a:r>
              <a:rPr lang="bg-BG" dirty="0" smtClean="0"/>
              <a:t>системи и функциониране</a:t>
            </a:r>
            <a:endParaRPr lang="el-GR" dirty="0"/>
          </a:p>
        </p:txBody>
      </p:sp>
      <p:grpSp>
        <p:nvGrpSpPr>
          <p:cNvPr id="12318" name="Group 30"/>
          <p:cNvGrpSpPr>
            <a:grpSpLocks noChangeAspect="1"/>
          </p:cNvGrpSpPr>
          <p:nvPr/>
        </p:nvGrpSpPr>
        <p:grpSpPr bwMode="auto">
          <a:xfrm>
            <a:off x="1676654" y="1412776"/>
            <a:ext cx="5589934" cy="4824000"/>
            <a:chOff x="2130" y="1259"/>
            <a:chExt cx="10036" cy="8661"/>
          </a:xfrm>
        </p:grpSpPr>
        <p:sp>
          <p:nvSpPr>
            <p:cNvPr id="12319" name="Text Box 31"/>
            <p:cNvSpPr txBox="1">
              <a:spLocks noChangeArrowheads="1"/>
            </p:cNvSpPr>
            <p:nvPr/>
          </p:nvSpPr>
          <p:spPr bwMode="auto">
            <a:xfrm>
              <a:off x="2130" y="5790"/>
              <a:ext cx="1701" cy="6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18000" tIns="10800" rIns="18000" bIns="1080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PV </a:t>
              </a:r>
              <a:r>
                <a:rPr kumimoji="0" lang="bg-BG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системи</a:t>
              </a:r>
              <a:endParaRPr kumimoji="0" 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20" name="Text Box 32"/>
            <p:cNvSpPr txBox="1">
              <a:spLocks noChangeArrowheads="1"/>
            </p:cNvSpPr>
            <p:nvPr/>
          </p:nvSpPr>
          <p:spPr bwMode="auto">
            <a:xfrm>
              <a:off x="3930" y="7257"/>
              <a:ext cx="1701" cy="113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18000" tIns="10800" rIns="18000" bIns="1080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</a:pPr>
              <a:r>
                <a:rPr kumimoji="0" lang="bg-BG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Свързани с мрежата</a:t>
              </a:r>
              <a:endParaRPr kumimoji="0" 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21" name="Text Box 33"/>
            <p:cNvSpPr txBox="1">
              <a:spLocks noChangeArrowheads="1"/>
            </p:cNvSpPr>
            <p:nvPr/>
          </p:nvSpPr>
          <p:spPr bwMode="auto">
            <a:xfrm>
              <a:off x="3930" y="3777"/>
              <a:ext cx="1701" cy="113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18000" tIns="10800" rIns="18000" bIns="1080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</a:pPr>
              <a:r>
                <a:rPr kumimoji="0" lang="bg-BG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Нзависими от мрежата</a:t>
              </a:r>
              <a:endParaRPr kumimoji="0" 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22" name="Text Box 34"/>
            <p:cNvSpPr txBox="1">
              <a:spLocks noChangeArrowheads="1"/>
            </p:cNvSpPr>
            <p:nvPr/>
          </p:nvSpPr>
          <p:spPr bwMode="auto">
            <a:xfrm>
              <a:off x="6015" y="3057"/>
              <a:ext cx="1701" cy="6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18000" tIns="10800" rIns="18000" bIns="1080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</a:pPr>
              <a:r>
                <a:rPr kumimoji="0" lang="bg-BG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Автономни</a:t>
              </a:r>
              <a:endParaRPr kumimoji="0" 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23" name="Text Box 35"/>
            <p:cNvSpPr txBox="1">
              <a:spLocks noChangeArrowheads="1"/>
            </p:cNvSpPr>
            <p:nvPr/>
          </p:nvSpPr>
          <p:spPr bwMode="auto">
            <a:xfrm>
              <a:off x="5976" y="5325"/>
              <a:ext cx="1800" cy="6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18000" tIns="10800" rIns="18000" bIns="1080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</a:pPr>
              <a:r>
                <a:rPr kumimoji="0" lang="bg-BG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Хибриди</a:t>
              </a:r>
              <a:endParaRPr kumimoji="0" 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24" name="Text Box 36"/>
            <p:cNvSpPr txBox="1">
              <a:spLocks noChangeArrowheads="1"/>
            </p:cNvSpPr>
            <p:nvPr/>
          </p:nvSpPr>
          <p:spPr bwMode="auto">
            <a:xfrm>
              <a:off x="9466" y="2377"/>
              <a:ext cx="1701" cy="6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18000" tIns="10800" rIns="18000" bIns="1080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</a:pPr>
              <a:r>
                <a:rPr kumimoji="0" lang="bg-BG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Без съхранение</a:t>
              </a:r>
              <a:endParaRPr kumimoji="0" 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25" name="Text Box 37"/>
            <p:cNvSpPr txBox="1">
              <a:spLocks noChangeArrowheads="1"/>
            </p:cNvSpPr>
            <p:nvPr/>
          </p:nvSpPr>
          <p:spPr bwMode="auto">
            <a:xfrm>
              <a:off x="9466" y="3690"/>
              <a:ext cx="1701" cy="6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18000" tIns="10800" rIns="18000" bIns="1080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</a:pPr>
              <a:r>
                <a:rPr kumimoji="0" lang="bg-BG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Със съхранение</a:t>
              </a:r>
              <a:endParaRPr kumimoji="0" 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26" name="Text Box 38"/>
            <p:cNvSpPr txBox="1">
              <a:spLocks noChangeArrowheads="1"/>
            </p:cNvSpPr>
            <p:nvPr/>
          </p:nvSpPr>
          <p:spPr bwMode="auto">
            <a:xfrm>
              <a:off x="9466" y="5064"/>
              <a:ext cx="1701" cy="6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18000" tIns="10800" rIns="18000" bIns="1080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</a:pPr>
              <a:r>
                <a:rPr kumimoji="0" lang="bg-BG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Децентрали-зирани</a:t>
              </a:r>
              <a:endParaRPr kumimoji="0" 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27" name="Text Box 39"/>
            <p:cNvSpPr txBox="1">
              <a:spLocks noChangeArrowheads="1"/>
            </p:cNvSpPr>
            <p:nvPr/>
          </p:nvSpPr>
          <p:spPr bwMode="auto">
            <a:xfrm>
              <a:off x="9466" y="6470"/>
              <a:ext cx="1701" cy="6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18000" tIns="10800" rIns="18000" bIns="1080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</a:pPr>
              <a:r>
                <a:rPr kumimoji="0" lang="bg-BG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Централизи-рани</a:t>
              </a:r>
              <a:endParaRPr kumimoji="0" 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28" name="Text Box 40"/>
            <p:cNvSpPr txBox="1">
              <a:spLocks noChangeArrowheads="1"/>
            </p:cNvSpPr>
            <p:nvPr/>
          </p:nvSpPr>
          <p:spPr bwMode="auto">
            <a:xfrm>
              <a:off x="9466" y="7864"/>
              <a:ext cx="1701" cy="6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18000" tIns="10800" rIns="18000" bIns="1080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</a:pPr>
              <a:r>
                <a:rPr kumimoji="0" lang="bg-BG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Разпределени</a:t>
              </a:r>
              <a:endParaRPr kumimoji="0" 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29" name="Text Box 41"/>
            <p:cNvSpPr txBox="1">
              <a:spLocks noChangeArrowheads="1"/>
            </p:cNvSpPr>
            <p:nvPr/>
          </p:nvSpPr>
          <p:spPr bwMode="auto">
            <a:xfrm>
              <a:off x="7765" y="9240"/>
              <a:ext cx="1701" cy="6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18000" tIns="10800" rIns="18000" bIns="1080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</a:pPr>
              <a:r>
                <a:rPr kumimoji="0" lang="bg-BG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Интерактив-ни</a:t>
              </a:r>
              <a:r>
                <a:rPr kumimoji="0" lang="bg-BG" sz="12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 с мрежата</a:t>
              </a:r>
              <a:endParaRPr kumimoji="0" 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30" name="Text Box 42"/>
            <p:cNvSpPr txBox="1">
              <a:spLocks noChangeArrowheads="1"/>
            </p:cNvSpPr>
            <p:nvPr/>
          </p:nvSpPr>
          <p:spPr bwMode="auto">
            <a:xfrm>
              <a:off x="10465" y="9240"/>
              <a:ext cx="1701" cy="6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18000" tIns="10800" rIns="18000" bIns="1080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</a:pPr>
              <a:r>
                <a:rPr kumimoji="0" lang="bg-BG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Допълващи мрежата</a:t>
              </a:r>
              <a:endParaRPr kumimoji="0" 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2331" name="AutoShape 43"/>
            <p:cNvCxnSpPr>
              <a:cxnSpLocks noChangeShapeType="1"/>
            </p:cNvCxnSpPr>
            <p:nvPr/>
          </p:nvCxnSpPr>
          <p:spPr bwMode="auto">
            <a:xfrm flipV="1">
              <a:off x="2880" y="4370"/>
              <a:ext cx="1050" cy="142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2332" name="AutoShape 44"/>
            <p:cNvCxnSpPr>
              <a:cxnSpLocks noChangeShapeType="1"/>
            </p:cNvCxnSpPr>
            <p:nvPr/>
          </p:nvCxnSpPr>
          <p:spPr bwMode="auto">
            <a:xfrm>
              <a:off x="2880" y="6470"/>
              <a:ext cx="1050" cy="139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2333" name="AutoShape 45"/>
            <p:cNvCxnSpPr>
              <a:cxnSpLocks noChangeShapeType="1"/>
            </p:cNvCxnSpPr>
            <p:nvPr/>
          </p:nvCxnSpPr>
          <p:spPr bwMode="auto">
            <a:xfrm flipV="1">
              <a:off x="7716" y="2730"/>
              <a:ext cx="1750" cy="52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2334" name="AutoShape 46"/>
            <p:cNvCxnSpPr>
              <a:cxnSpLocks noChangeShapeType="1"/>
            </p:cNvCxnSpPr>
            <p:nvPr/>
          </p:nvCxnSpPr>
          <p:spPr bwMode="auto">
            <a:xfrm>
              <a:off x="7716" y="3535"/>
              <a:ext cx="1750" cy="486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2335" name="AutoShape 47"/>
            <p:cNvCxnSpPr>
              <a:cxnSpLocks noChangeShapeType="1"/>
            </p:cNvCxnSpPr>
            <p:nvPr/>
          </p:nvCxnSpPr>
          <p:spPr bwMode="auto">
            <a:xfrm flipV="1">
              <a:off x="7776" y="4226"/>
              <a:ext cx="1690" cy="132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2336" name="AutoShape 48"/>
            <p:cNvCxnSpPr>
              <a:cxnSpLocks noChangeShapeType="1"/>
            </p:cNvCxnSpPr>
            <p:nvPr/>
          </p:nvCxnSpPr>
          <p:spPr bwMode="auto">
            <a:xfrm flipV="1">
              <a:off x="7765" y="5442"/>
              <a:ext cx="1701" cy="30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2337" name="AutoShape 49"/>
            <p:cNvCxnSpPr>
              <a:cxnSpLocks noChangeShapeType="1"/>
            </p:cNvCxnSpPr>
            <p:nvPr/>
          </p:nvCxnSpPr>
          <p:spPr bwMode="auto">
            <a:xfrm>
              <a:off x="7765" y="6005"/>
              <a:ext cx="1701" cy="67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2338" name="AutoShape 50"/>
            <p:cNvCxnSpPr>
              <a:cxnSpLocks noChangeShapeType="1"/>
            </p:cNvCxnSpPr>
            <p:nvPr/>
          </p:nvCxnSpPr>
          <p:spPr bwMode="auto">
            <a:xfrm flipV="1">
              <a:off x="5631" y="6938"/>
              <a:ext cx="3835" cy="73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2339" name="AutoShape 51"/>
            <p:cNvCxnSpPr>
              <a:cxnSpLocks noChangeShapeType="1"/>
            </p:cNvCxnSpPr>
            <p:nvPr/>
          </p:nvCxnSpPr>
          <p:spPr bwMode="auto">
            <a:xfrm>
              <a:off x="5631" y="7864"/>
              <a:ext cx="3835" cy="30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2340" name="AutoShape 52"/>
            <p:cNvCxnSpPr>
              <a:cxnSpLocks noChangeShapeType="1"/>
            </p:cNvCxnSpPr>
            <p:nvPr/>
          </p:nvCxnSpPr>
          <p:spPr bwMode="auto">
            <a:xfrm flipH="1">
              <a:off x="8808" y="8544"/>
              <a:ext cx="1160" cy="696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2341" name="AutoShape 53"/>
            <p:cNvCxnSpPr>
              <a:cxnSpLocks noChangeShapeType="1"/>
            </p:cNvCxnSpPr>
            <p:nvPr/>
          </p:nvCxnSpPr>
          <p:spPr bwMode="auto">
            <a:xfrm>
              <a:off x="10566" y="8544"/>
              <a:ext cx="860" cy="696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12342" name="Text Box 54"/>
            <p:cNvSpPr txBox="1">
              <a:spLocks noChangeArrowheads="1"/>
            </p:cNvSpPr>
            <p:nvPr/>
          </p:nvSpPr>
          <p:spPr bwMode="auto">
            <a:xfrm>
              <a:off x="9478" y="1259"/>
              <a:ext cx="1701" cy="680"/>
            </a:xfrm>
            <a:prstGeom prst="rect">
              <a:avLst/>
            </a:prstGeom>
            <a:solidFill>
              <a:srgbClr val="D8D8D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18000" tIns="0" rIns="1800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</a:pPr>
              <a:r>
                <a:rPr kumimoji="0" lang="bg-BG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Функциони-ране</a:t>
              </a:r>
              <a:endParaRPr kumimoji="0" 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43" name="Text Box 55"/>
            <p:cNvSpPr txBox="1">
              <a:spLocks noChangeArrowheads="1"/>
            </p:cNvSpPr>
            <p:nvPr/>
          </p:nvSpPr>
          <p:spPr bwMode="auto">
            <a:xfrm>
              <a:off x="3930" y="1271"/>
              <a:ext cx="3860" cy="680"/>
            </a:xfrm>
            <a:prstGeom prst="rect">
              <a:avLst/>
            </a:prstGeom>
            <a:solidFill>
              <a:srgbClr val="D8D8D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18000" tIns="0" rIns="1800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</a:pPr>
              <a:r>
                <a:rPr kumimoji="0" lang="bg-BG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Категории</a:t>
              </a:r>
              <a:r>
                <a:rPr kumimoji="0" lang="bg-BG" sz="1200" b="1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PV </a:t>
              </a:r>
              <a:r>
                <a:rPr kumimoji="0" lang="bg-BG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системи</a:t>
              </a:r>
              <a:endParaRPr kumimoji="0" 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2344" name="AutoShape 56"/>
            <p:cNvCxnSpPr>
              <a:cxnSpLocks noChangeShapeType="1"/>
            </p:cNvCxnSpPr>
            <p:nvPr/>
          </p:nvCxnSpPr>
          <p:spPr bwMode="auto">
            <a:xfrm flipV="1">
              <a:off x="4965" y="3396"/>
              <a:ext cx="1050" cy="38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2345" name="AutoShape 57"/>
            <p:cNvCxnSpPr>
              <a:cxnSpLocks noChangeShapeType="1"/>
            </p:cNvCxnSpPr>
            <p:nvPr/>
          </p:nvCxnSpPr>
          <p:spPr bwMode="auto">
            <a:xfrm>
              <a:off x="4850" y="4911"/>
              <a:ext cx="1126" cy="72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Основни категории </a:t>
            </a:r>
            <a:r>
              <a:rPr lang="en-US" dirty="0" smtClean="0"/>
              <a:t>PV </a:t>
            </a:r>
            <a:r>
              <a:rPr lang="bg-BG" dirty="0" smtClean="0"/>
              <a:t>системи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396752"/>
          </a:xfrm>
        </p:spPr>
        <p:txBody>
          <a:bodyPr>
            <a:normAutofit lnSpcReduction="10000"/>
          </a:bodyPr>
          <a:lstStyle/>
          <a:p>
            <a:r>
              <a:rPr lang="bg-BG" sz="1600" dirty="0" smtClean="0"/>
              <a:t>Автономни </a:t>
            </a:r>
            <a:r>
              <a:rPr lang="en-US" sz="1600" dirty="0" smtClean="0"/>
              <a:t>PV </a:t>
            </a:r>
            <a:r>
              <a:rPr lang="bg-BG" sz="1600" dirty="0" smtClean="0"/>
              <a:t>системи, директно свързани с постоянно-токово натоварване</a:t>
            </a:r>
            <a:endParaRPr lang="en-US" sz="1600" dirty="0" smtClean="0"/>
          </a:p>
          <a:p>
            <a:r>
              <a:rPr lang="bg-BG" sz="1600" dirty="0" smtClean="0"/>
              <a:t>Автономни </a:t>
            </a:r>
            <a:r>
              <a:rPr lang="en-US" sz="1600" dirty="0" smtClean="0"/>
              <a:t>PV</a:t>
            </a:r>
            <a:r>
              <a:rPr lang="bg-BG" sz="1600" dirty="0" smtClean="0"/>
              <a:t> системи със съхранение на електроенергия, свързани с </a:t>
            </a:r>
            <a:r>
              <a:rPr lang="en-US" sz="1600" dirty="0" smtClean="0"/>
              <a:t> DC </a:t>
            </a:r>
            <a:r>
              <a:rPr lang="bg-BG" sz="1600" dirty="0"/>
              <a:t>и</a:t>
            </a:r>
            <a:r>
              <a:rPr lang="en-US" sz="1600" dirty="0" smtClean="0"/>
              <a:t> AC </a:t>
            </a:r>
            <a:r>
              <a:rPr lang="bg-BG" sz="1600" dirty="0"/>
              <a:t> </a:t>
            </a:r>
            <a:r>
              <a:rPr lang="bg-BG" sz="1600" dirty="0" smtClean="0"/>
              <a:t>натоварване</a:t>
            </a:r>
            <a:endParaRPr lang="en-US" sz="1600" dirty="0" smtClean="0"/>
          </a:p>
          <a:p>
            <a:r>
              <a:rPr lang="bg-BG" sz="1600" dirty="0" smtClean="0"/>
              <a:t>Автономни </a:t>
            </a:r>
            <a:r>
              <a:rPr lang="en-US" sz="1600" dirty="0" smtClean="0"/>
              <a:t>PV </a:t>
            </a:r>
            <a:r>
              <a:rPr lang="bg-BG" sz="1600" dirty="0" smtClean="0"/>
              <a:t>хибридни системи</a:t>
            </a:r>
            <a:endParaRPr lang="en-US" sz="1600" dirty="0" smtClean="0"/>
          </a:p>
          <a:p>
            <a:r>
              <a:rPr lang="bg-BG" sz="1600" dirty="0" smtClean="0"/>
              <a:t>Свързани с мрежата </a:t>
            </a:r>
            <a:r>
              <a:rPr lang="en-US" sz="1600" dirty="0" smtClean="0"/>
              <a:t>PV </a:t>
            </a:r>
            <a:r>
              <a:rPr lang="bg-BG" sz="1600" dirty="0" smtClean="0"/>
              <a:t>системи</a:t>
            </a:r>
            <a:endParaRPr lang="en-US" sz="1600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67544" y="3688432"/>
            <a:ext cx="8229600" cy="460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bg-BG" sz="1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Автономни 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PV </a:t>
            </a:r>
            <a:r>
              <a:rPr kumimoji="0" lang="bg-BG" sz="1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системи, пряко свързани с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DC </a:t>
            </a:r>
            <a:r>
              <a:rPr kumimoji="0" lang="bg-BG" sz="1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натоварване</a:t>
            </a: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3314" name="Group 2"/>
          <p:cNvGrpSpPr>
            <a:grpSpLocks noChangeAspect="1"/>
          </p:cNvGrpSpPr>
          <p:nvPr/>
        </p:nvGrpSpPr>
        <p:grpSpPr bwMode="auto">
          <a:xfrm>
            <a:off x="2915816" y="4509120"/>
            <a:ext cx="3456641" cy="458788"/>
            <a:chOff x="6255" y="2575"/>
            <a:chExt cx="5443" cy="722"/>
          </a:xfrm>
        </p:grpSpPr>
        <p:sp>
          <p:nvSpPr>
            <p:cNvPr id="13315" name="Text Box 3"/>
            <p:cNvSpPr txBox="1">
              <a:spLocks noChangeArrowheads="1"/>
            </p:cNvSpPr>
            <p:nvPr/>
          </p:nvSpPr>
          <p:spPr bwMode="auto">
            <a:xfrm>
              <a:off x="6255" y="2617"/>
              <a:ext cx="1701" cy="6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18000" tIns="10800" rIns="18000" bIns="1080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PV </a:t>
              </a:r>
              <a:r>
                <a:rPr kumimoji="0" lang="bg-BG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с-ма</a:t>
              </a:r>
              <a:endParaRPr kumimoji="0" 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16" name="Text Box 4"/>
            <p:cNvSpPr txBox="1">
              <a:spLocks noChangeArrowheads="1"/>
            </p:cNvSpPr>
            <p:nvPr/>
          </p:nvSpPr>
          <p:spPr bwMode="auto">
            <a:xfrm>
              <a:off x="9706" y="2575"/>
              <a:ext cx="1992" cy="6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18000" tIns="10800" rIns="18000" bIns="1080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DC </a:t>
              </a:r>
              <a:r>
                <a:rPr kumimoji="0" lang="bg-BG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натоварване</a:t>
              </a:r>
              <a:endParaRPr kumimoji="0" 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3317" name="AutoShape 5"/>
            <p:cNvCxnSpPr>
              <a:cxnSpLocks noChangeShapeType="1"/>
            </p:cNvCxnSpPr>
            <p:nvPr/>
          </p:nvCxnSpPr>
          <p:spPr bwMode="auto">
            <a:xfrm>
              <a:off x="7956" y="2970"/>
              <a:ext cx="175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 smtClean="0"/>
              <a:t>Автономни </a:t>
            </a:r>
            <a:r>
              <a:rPr lang="en-US" dirty="0" smtClean="0"/>
              <a:t>PV </a:t>
            </a:r>
            <a:r>
              <a:rPr lang="bg-BG" dirty="0" smtClean="0"/>
              <a:t>системи с акумулиране на енергия, свързани с</a:t>
            </a:r>
            <a:r>
              <a:rPr lang="en-US" dirty="0" smtClean="0"/>
              <a:t> DC </a:t>
            </a:r>
            <a:r>
              <a:rPr lang="bg-BG" dirty="0" smtClean="0"/>
              <a:t>и </a:t>
            </a:r>
            <a:r>
              <a:rPr lang="en-US" dirty="0" smtClean="0"/>
              <a:t>AC </a:t>
            </a:r>
            <a:r>
              <a:rPr lang="bg-BG" dirty="0" smtClean="0"/>
              <a:t>натоварване</a:t>
            </a:r>
            <a:endParaRPr lang="el-GR" dirty="0"/>
          </a:p>
        </p:txBody>
      </p:sp>
      <p:grpSp>
        <p:nvGrpSpPr>
          <p:cNvPr id="14338" name="Group 2"/>
          <p:cNvGrpSpPr>
            <a:grpSpLocks noChangeAspect="1"/>
          </p:cNvGrpSpPr>
          <p:nvPr/>
        </p:nvGrpSpPr>
        <p:grpSpPr bwMode="auto">
          <a:xfrm>
            <a:off x="1763688" y="2348879"/>
            <a:ext cx="6005706" cy="2880000"/>
            <a:chOff x="5234" y="5094"/>
            <a:chExt cx="7456" cy="3577"/>
          </a:xfrm>
        </p:grpSpPr>
        <p:sp>
          <p:nvSpPr>
            <p:cNvPr id="14339" name="Text Box 3"/>
            <p:cNvSpPr txBox="1">
              <a:spLocks noChangeArrowheads="1"/>
            </p:cNvSpPr>
            <p:nvPr/>
          </p:nvSpPr>
          <p:spPr bwMode="auto">
            <a:xfrm>
              <a:off x="5234" y="5094"/>
              <a:ext cx="1701" cy="6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18000" tIns="10800" rIns="18000" bIns="1080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PV </a:t>
              </a:r>
              <a:r>
                <a:rPr kumimoji="0" lang="bg-BG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с-ма</a:t>
              </a:r>
              <a:endParaRPr kumimoji="0" 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340" name="Text Box 4"/>
            <p:cNvSpPr txBox="1">
              <a:spLocks noChangeArrowheads="1"/>
            </p:cNvSpPr>
            <p:nvPr/>
          </p:nvSpPr>
          <p:spPr bwMode="auto">
            <a:xfrm>
              <a:off x="10989" y="7991"/>
              <a:ext cx="1701" cy="6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18000" tIns="10800" rIns="18000" bIns="1080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AC </a:t>
              </a:r>
              <a:r>
                <a:rPr kumimoji="0" lang="bg-BG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натоварвания</a:t>
              </a:r>
              <a:endParaRPr kumimoji="0" 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341" name="Text Box 5"/>
            <p:cNvSpPr txBox="1">
              <a:spLocks noChangeArrowheads="1"/>
            </p:cNvSpPr>
            <p:nvPr/>
          </p:nvSpPr>
          <p:spPr bwMode="auto">
            <a:xfrm>
              <a:off x="8160" y="5094"/>
              <a:ext cx="1701" cy="6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18000" tIns="10800" rIns="18000" bIns="1080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</a:pPr>
              <a:r>
                <a:rPr kumimoji="0" lang="bg-BG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Кнонтролер</a:t>
              </a:r>
              <a:r>
                <a:rPr kumimoji="0" lang="bg-BG" sz="12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 на заряда</a:t>
              </a:r>
              <a:endParaRPr kumimoji="0" 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342" name="Text Box 6"/>
            <p:cNvSpPr txBox="1">
              <a:spLocks noChangeArrowheads="1"/>
            </p:cNvSpPr>
            <p:nvPr/>
          </p:nvSpPr>
          <p:spPr bwMode="auto">
            <a:xfrm>
              <a:off x="10947" y="5094"/>
              <a:ext cx="1701" cy="6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18000" tIns="10800" rIns="18000" bIns="1080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DC </a:t>
              </a:r>
              <a:r>
                <a:rPr kumimoji="0" lang="bg-BG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натоварвания</a:t>
              </a:r>
              <a:endParaRPr kumimoji="0" 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343" name="Text Box 7"/>
            <p:cNvSpPr txBox="1">
              <a:spLocks noChangeArrowheads="1"/>
            </p:cNvSpPr>
            <p:nvPr/>
          </p:nvSpPr>
          <p:spPr bwMode="auto">
            <a:xfrm>
              <a:off x="10989" y="6557"/>
              <a:ext cx="1701" cy="6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18000" tIns="10800" rIns="18000" bIns="1080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</a:pPr>
              <a:r>
                <a:rPr kumimoji="0" lang="bg-BG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Инвертор</a:t>
              </a:r>
              <a:endParaRPr kumimoji="0" 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344" name="Text Box 8"/>
            <p:cNvSpPr txBox="1">
              <a:spLocks noChangeArrowheads="1"/>
            </p:cNvSpPr>
            <p:nvPr/>
          </p:nvSpPr>
          <p:spPr bwMode="auto">
            <a:xfrm>
              <a:off x="8160" y="6569"/>
              <a:ext cx="1701" cy="6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18000" tIns="10800" rIns="18000" bIns="1080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</a:pPr>
              <a:r>
                <a:rPr kumimoji="0" lang="bg-BG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Батерия</a:t>
              </a:r>
              <a:endParaRPr kumimoji="0" 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4345" name="AutoShape 9"/>
            <p:cNvCxnSpPr>
              <a:cxnSpLocks noChangeShapeType="1"/>
            </p:cNvCxnSpPr>
            <p:nvPr/>
          </p:nvCxnSpPr>
          <p:spPr bwMode="auto">
            <a:xfrm>
              <a:off x="6935" y="5434"/>
              <a:ext cx="1225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4346" name="AutoShape 10"/>
            <p:cNvCxnSpPr>
              <a:cxnSpLocks noChangeShapeType="1"/>
            </p:cNvCxnSpPr>
            <p:nvPr/>
          </p:nvCxnSpPr>
          <p:spPr bwMode="auto">
            <a:xfrm>
              <a:off x="9861" y="5434"/>
              <a:ext cx="1086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4347" name="AutoShape 11"/>
            <p:cNvCxnSpPr>
              <a:cxnSpLocks noChangeShapeType="1"/>
            </p:cNvCxnSpPr>
            <p:nvPr/>
          </p:nvCxnSpPr>
          <p:spPr bwMode="auto">
            <a:xfrm>
              <a:off x="9021" y="5774"/>
              <a:ext cx="0" cy="79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14348" name="AutoShape 12"/>
            <p:cNvCxnSpPr>
              <a:cxnSpLocks noChangeShapeType="1"/>
            </p:cNvCxnSpPr>
            <p:nvPr/>
          </p:nvCxnSpPr>
          <p:spPr bwMode="auto">
            <a:xfrm>
              <a:off x="9861" y="6920"/>
              <a:ext cx="1086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4349" name="AutoShape 13"/>
            <p:cNvCxnSpPr>
              <a:cxnSpLocks noChangeShapeType="1"/>
            </p:cNvCxnSpPr>
            <p:nvPr/>
          </p:nvCxnSpPr>
          <p:spPr bwMode="auto">
            <a:xfrm>
              <a:off x="11884" y="7237"/>
              <a:ext cx="0" cy="75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Автономни хибридни </a:t>
            </a:r>
            <a:r>
              <a:rPr lang="en-US" dirty="0" smtClean="0"/>
              <a:t>PV</a:t>
            </a:r>
            <a:r>
              <a:rPr lang="bg-BG" dirty="0" smtClean="0"/>
              <a:t> системи</a:t>
            </a:r>
            <a:endParaRPr lang="en-US" dirty="0" smtClean="0"/>
          </a:p>
        </p:txBody>
      </p:sp>
      <p:grpSp>
        <p:nvGrpSpPr>
          <p:cNvPr id="15378" name="Group 18"/>
          <p:cNvGrpSpPr>
            <a:grpSpLocks noChangeAspect="1"/>
          </p:cNvGrpSpPr>
          <p:nvPr/>
        </p:nvGrpSpPr>
        <p:grpSpPr bwMode="auto">
          <a:xfrm>
            <a:off x="1835696" y="2204864"/>
            <a:ext cx="5827290" cy="2880000"/>
            <a:chOff x="5183" y="3263"/>
            <a:chExt cx="7576" cy="3746"/>
          </a:xfrm>
        </p:grpSpPr>
        <p:sp>
          <p:nvSpPr>
            <p:cNvPr id="15379" name="Text Box 19"/>
            <p:cNvSpPr txBox="1">
              <a:spLocks noChangeArrowheads="1"/>
            </p:cNvSpPr>
            <p:nvPr/>
          </p:nvSpPr>
          <p:spPr bwMode="auto">
            <a:xfrm>
              <a:off x="5303" y="3263"/>
              <a:ext cx="1701" cy="6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18000" tIns="10800" rIns="18000" bIns="1080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PV </a:t>
              </a:r>
              <a:r>
                <a:rPr kumimoji="0" lang="bg-BG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с-ма</a:t>
              </a:r>
              <a:endParaRPr kumimoji="0" 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380" name="Text Box 20"/>
            <p:cNvSpPr txBox="1">
              <a:spLocks noChangeArrowheads="1"/>
            </p:cNvSpPr>
            <p:nvPr/>
          </p:nvSpPr>
          <p:spPr bwMode="auto">
            <a:xfrm>
              <a:off x="11058" y="6160"/>
              <a:ext cx="1701" cy="6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18000" tIns="10800" rIns="18000" bIns="1080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AC </a:t>
              </a:r>
              <a:r>
                <a:rPr kumimoji="0" lang="bg-BG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натоварване</a:t>
              </a:r>
              <a:endParaRPr kumimoji="0" 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381" name="Text Box 21"/>
            <p:cNvSpPr txBox="1">
              <a:spLocks noChangeArrowheads="1"/>
            </p:cNvSpPr>
            <p:nvPr/>
          </p:nvSpPr>
          <p:spPr bwMode="auto">
            <a:xfrm>
              <a:off x="8229" y="3263"/>
              <a:ext cx="1701" cy="6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18000" tIns="10800" rIns="18000" bIns="1080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</a:pPr>
              <a:r>
                <a:rPr kumimoji="0" lang="bg-BG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Контролер на заряда</a:t>
              </a:r>
              <a:endParaRPr kumimoji="0" 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382" name="Text Box 22"/>
            <p:cNvSpPr txBox="1">
              <a:spLocks noChangeArrowheads="1"/>
            </p:cNvSpPr>
            <p:nvPr/>
          </p:nvSpPr>
          <p:spPr bwMode="auto">
            <a:xfrm>
              <a:off x="11016" y="3263"/>
              <a:ext cx="1701" cy="6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18000" tIns="10800" rIns="18000" bIns="1080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DC </a:t>
              </a:r>
              <a:r>
                <a:rPr kumimoji="0" lang="bg-BG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натоварване</a:t>
              </a:r>
              <a:endParaRPr kumimoji="0" 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383" name="Text Box 23"/>
            <p:cNvSpPr txBox="1">
              <a:spLocks noChangeArrowheads="1"/>
            </p:cNvSpPr>
            <p:nvPr/>
          </p:nvSpPr>
          <p:spPr bwMode="auto">
            <a:xfrm>
              <a:off x="11058" y="4726"/>
              <a:ext cx="1701" cy="6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18000" tIns="10800" rIns="18000" bIns="1080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</a:pPr>
              <a:r>
                <a:rPr kumimoji="0" lang="bg-BG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Инвертор</a:t>
              </a:r>
              <a:endParaRPr kumimoji="0" 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384" name="Text Box 24"/>
            <p:cNvSpPr txBox="1">
              <a:spLocks noChangeArrowheads="1"/>
            </p:cNvSpPr>
            <p:nvPr/>
          </p:nvSpPr>
          <p:spPr bwMode="auto">
            <a:xfrm>
              <a:off x="8229" y="4738"/>
              <a:ext cx="1701" cy="6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18000" tIns="10800" rIns="18000" bIns="1080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</a:pPr>
              <a:r>
                <a:rPr kumimoji="0" lang="bg-BG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Батерия</a:t>
              </a:r>
              <a:endParaRPr kumimoji="0" 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5385" name="AutoShape 25"/>
            <p:cNvCxnSpPr>
              <a:cxnSpLocks noChangeShapeType="1"/>
            </p:cNvCxnSpPr>
            <p:nvPr/>
          </p:nvCxnSpPr>
          <p:spPr bwMode="auto">
            <a:xfrm>
              <a:off x="7004" y="3603"/>
              <a:ext cx="1225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5386" name="AutoShape 26"/>
            <p:cNvCxnSpPr>
              <a:cxnSpLocks noChangeShapeType="1"/>
            </p:cNvCxnSpPr>
            <p:nvPr/>
          </p:nvCxnSpPr>
          <p:spPr bwMode="auto">
            <a:xfrm>
              <a:off x="9930" y="3603"/>
              <a:ext cx="1086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5387" name="AutoShape 27"/>
            <p:cNvCxnSpPr>
              <a:cxnSpLocks noChangeShapeType="1"/>
            </p:cNvCxnSpPr>
            <p:nvPr/>
          </p:nvCxnSpPr>
          <p:spPr bwMode="auto">
            <a:xfrm>
              <a:off x="9090" y="3943"/>
              <a:ext cx="0" cy="79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15388" name="AutoShape 28"/>
            <p:cNvCxnSpPr>
              <a:cxnSpLocks noChangeShapeType="1"/>
            </p:cNvCxnSpPr>
            <p:nvPr/>
          </p:nvCxnSpPr>
          <p:spPr bwMode="auto">
            <a:xfrm>
              <a:off x="9930" y="5089"/>
              <a:ext cx="1086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5389" name="AutoShape 29"/>
            <p:cNvCxnSpPr>
              <a:cxnSpLocks noChangeShapeType="1"/>
            </p:cNvCxnSpPr>
            <p:nvPr/>
          </p:nvCxnSpPr>
          <p:spPr bwMode="auto">
            <a:xfrm>
              <a:off x="11953" y="5406"/>
              <a:ext cx="0" cy="75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15390" name="Text Box 30"/>
            <p:cNvSpPr txBox="1">
              <a:spLocks noChangeArrowheads="1"/>
            </p:cNvSpPr>
            <p:nvPr/>
          </p:nvSpPr>
          <p:spPr bwMode="auto">
            <a:xfrm>
              <a:off x="5303" y="4726"/>
              <a:ext cx="1701" cy="6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18000" tIns="10800" rIns="18000" bIns="1080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</a:pPr>
              <a:r>
                <a:rPr kumimoji="0" lang="bg-BG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Изправител	</a:t>
              </a:r>
              <a:endParaRPr kumimoji="0" 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391" name="Text Box 31"/>
            <p:cNvSpPr txBox="1">
              <a:spLocks noChangeArrowheads="1"/>
            </p:cNvSpPr>
            <p:nvPr/>
          </p:nvSpPr>
          <p:spPr bwMode="auto">
            <a:xfrm>
              <a:off x="5183" y="5875"/>
              <a:ext cx="1882" cy="113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18000" tIns="10800" rIns="18000" bIns="1080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</a:pPr>
              <a:r>
                <a:rPr kumimoji="0" lang="bg-BG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Допълнително захранване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(</a:t>
              </a:r>
              <a:r>
                <a:rPr kumimoji="0" lang="bg-BG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дизелов генератор, вятърна турбина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)</a:t>
              </a:r>
              <a:endParaRPr kumimoji="0" 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5392" name="AutoShape 32"/>
            <p:cNvCxnSpPr>
              <a:cxnSpLocks noChangeShapeType="1"/>
            </p:cNvCxnSpPr>
            <p:nvPr/>
          </p:nvCxnSpPr>
          <p:spPr bwMode="auto">
            <a:xfrm flipV="1">
              <a:off x="6135" y="5418"/>
              <a:ext cx="0" cy="45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5393" name="AutoShape 33"/>
            <p:cNvCxnSpPr>
              <a:cxnSpLocks noChangeShapeType="1"/>
            </p:cNvCxnSpPr>
            <p:nvPr/>
          </p:nvCxnSpPr>
          <p:spPr bwMode="auto">
            <a:xfrm>
              <a:off x="7004" y="5089"/>
              <a:ext cx="1225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5394" name="AutoShape 34"/>
            <p:cNvCxnSpPr>
              <a:cxnSpLocks noChangeShapeType="1"/>
            </p:cNvCxnSpPr>
            <p:nvPr/>
          </p:nvCxnSpPr>
          <p:spPr bwMode="auto">
            <a:xfrm>
              <a:off x="7065" y="6495"/>
              <a:ext cx="3993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Свързани с мрежата</a:t>
            </a:r>
            <a:r>
              <a:rPr lang="en-US" dirty="0" smtClean="0"/>
              <a:t> PV </a:t>
            </a:r>
            <a:r>
              <a:rPr lang="bg-BG" dirty="0" smtClean="0"/>
              <a:t>системи</a:t>
            </a:r>
            <a:endParaRPr lang="el-GR" dirty="0"/>
          </a:p>
        </p:txBody>
      </p:sp>
      <p:grpSp>
        <p:nvGrpSpPr>
          <p:cNvPr id="16386" name="Group 2"/>
          <p:cNvGrpSpPr>
            <a:grpSpLocks noChangeAspect="1"/>
          </p:cNvGrpSpPr>
          <p:nvPr/>
        </p:nvGrpSpPr>
        <p:grpSpPr bwMode="auto">
          <a:xfrm>
            <a:off x="1691680" y="2276872"/>
            <a:ext cx="6331448" cy="2700000"/>
            <a:chOff x="5261" y="6664"/>
            <a:chExt cx="7883" cy="3364"/>
          </a:xfrm>
        </p:grpSpPr>
        <p:sp>
          <p:nvSpPr>
            <p:cNvPr id="16387" name="Text Box 3"/>
            <p:cNvSpPr txBox="1">
              <a:spLocks noChangeArrowheads="1"/>
            </p:cNvSpPr>
            <p:nvPr/>
          </p:nvSpPr>
          <p:spPr bwMode="auto">
            <a:xfrm>
              <a:off x="5261" y="7984"/>
              <a:ext cx="1701" cy="6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18000" tIns="10800" rIns="18000" bIns="1080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PV </a:t>
              </a:r>
              <a:r>
                <a:rPr kumimoji="0" lang="bg-BG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с-ма</a:t>
              </a:r>
              <a:endParaRPr kumimoji="0" 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388" name="Text Box 4"/>
            <p:cNvSpPr txBox="1">
              <a:spLocks noChangeArrowheads="1"/>
            </p:cNvSpPr>
            <p:nvPr/>
          </p:nvSpPr>
          <p:spPr bwMode="auto">
            <a:xfrm>
              <a:off x="8389" y="7942"/>
              <a:ext cx="1701" cy="6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18000" tIns="10800" rIns="18000" bIns="1080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</a:pPr>
              <a:r>
                <a:rPr kumimoji="0" lang="bg-BG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Инвертор</a:t>
              </a:r>
              <a:endParaRPr kumimoji="0" 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6389" name="AutoShape 5"/>
            <p:cNvCxnSpPr>
              <a:cxnSpLocks noChangeShapeType="1"/>
            </p:cNvCxnSpPr>
            <p:nvPr/>
          </p:nvCxnSpPr>
          <p:spPr bwMode="auto">
            <a:xfrm>
              <a:off x="6962" y="8320"/>
              <a:ext cx="1427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16390" name="Text Box 6"/>
            <p:cNvSpPr txBox="1">
              <a:spLocks noChangeArrowheads="1"/>
            </p:cNvSpPr>
            <p:nvPr/>
          </p:nvSpPr>
          <p:spPr bwMode="auto">
            <a:xfrm>
              <a:off x="11443" y="7925"/>
              <a:ext cx="1701" cy="6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18000" tIns="10800" rIns="18000" bIns="1080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</a:pPr>
              <a:r>
                <a:rPr kumimoji="0" lang="bg-BG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Дистрибуторна</a:t>
              </a:r>
              <a:r>
                <a:rPr kumimoji="0" lang="bg-BG" sz="12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 кутия</a:t>
              </a:r>
              <a:endParaRPr kumimoji="0" 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391" name="Text Box 7"/>
            <p:cNvSpPr txBox="1">
              <a:spLocks noChangeArrowheads="1"/>
            </p:cNvSpPr>
            <p:nvPr/>
          </p:nvSpPr>
          <p:spPr bwMode="auto">
            <a:xfrm>
              <a:off x="11443" y="6664"/>
              <a:ext cx="1701" cy="6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18000" tIns="10800" rIns="18000" bIns="1080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AC </a:t>
              </a:r>
              <a:r>
                <a:rPr kumimoji="0" lang="bg-BG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товари</a:t>
              </a:r>
              <a:endParaRPr kumimoji="0" 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392" name="Text Box 8"/>
            <p:cNvSpPr txBox="1">
              <a:spLocks noChangeArrowheads="1"/>
            </p:cNvSpPr>
            <p:nvPr/>
          </p:nvSpPr>
          <p:spPr bwMode="auto">
            <a:xfrm>
              <a:off x="11443" y="9348"/>
              <a:ext cx="1701" cy="6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18000" tIns="10800" rIns="18000" bIns="1080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</a:pPr>
              <a:r>
                <a:rPr kumimoji="0" lang="bg-BG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Електропреносна мрежа</a:t>
              </a:r>
              <a:endParaRPr kumimoji="0" 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6393" name="AutoShape 9"/>
            <p:cNvCxnSpPr>
              <a:cxnSpLocks noChangeShapeType="1"/>
            </p:cNvCxnSpPr>
            <p:nvPr/>
          </p:nvCxnSpPr>
          <p:spPr bwMode="auto">
            <a:xfrm>
              <a:off x="10090" y="8290"/>
              <a:ext cx="1353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6394" name="AutoShape 10"/>
            <p:cNvCxnSpPr>
              <a:cxnSpLocks noChangeShapeType="1"/>
            </p:cNvCxnSpPr>
            <p:nvPr/>
          </p:nvCxnSpPr>
          <p:spPr bwMode="auto">
            <a:xfrm flipV="1">
              <a:off x="12285" y="8605"/>
              <a:ext cx="0" cy="74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16395" name="AutoShape 11"/>
            <p:cNvCxnSpPr>
              <a:cxnSpLocks noChangeShapeType="1"/>
            </p:cNvCxnSpPr>
            <p:nvPr/>
          </p:nvCxnSpPr>
          <p:spPr bwMode="auto">
            <a:xfrm flipV="1">
              <a:off x="12285" y="7344"/>
              <a:ext cx="0" cy="58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Основни компоненти на една </a:t>
            </a:r>
            <a:r>
              <a:rPr lang="en-US" dirty="0" smtClean="0"/>
              <a:t>PV </a:t>
            </a:r>
            <a:r>
              <a:rPr lang="bg-BG" dirty="0" smtClean="0"/>
              <a:t>система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PV </a:t>
            </a:r>
            <a:r>
              <a:rPr lang="bg-BG" sz="1600" dirty="0" smtClean="0"/>
              <a:t>многоелементна система</a:t>
            </a:r>
            <a:endParaRPr lang="en-US" sz="1600" dirty="0" smtClean="0"/>
          </a:p>
          <a:p>
            <a:r>
              <a:rPr lang="bg-BG" sz="1600" dirty="0" smtClean="0"/>
              <a:t>Батерии</a:t>
            </a:r>
            <a:endParaRPr lang="en-US" sz="1600" dirty="0" smtClean="0"/>
          </a:p>
          <a:p>
            <a:r>
              <a:rPr lang="bg-BG" sz="1600" dirty="0" smtClean="0"/>
              <a:t>Контролери на заряда</a:t>
            </a:r>
            <a:endParaRPr lang="en-US" sz="1600" dirty="0" smtClean="0"/>
          </a:p>
          <a:p>
            <a:r>
              <a:rPr lang="bg-BG" sz="1600" dirty="0" smtClean="0"/>
              <a:t>Инвертори</a:t>
            </a:r>
            <a:endParaRPr lang="en-US" sz="1600" dirty="0" smtClean="0"/>
          </a:p>
          <a:p>
            <a:r>
              <a:rPr lang="bg-BG" sz="1600" dirty="0" smtClean="0"/>
              <a:t>Изправители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 smtClean="0"/>
              <a:t>Батерии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bg-BG" sz="1600" dirty="0" smtClean="0"/>
              <a:t>Батериите акумулират електроенергия по практичен и рентабилен начин, и се използват предимно в независими (несвързани с мрежата)  </a:t>
            </a:r>
            <a:r>
              <a:rPr lang="en-US" sz="1600" dirty="0" smtClean="0"/>
              <a:t>PV </a:t>
            </a:r>
            <a:r>
              <a:rPr lang="bg-BG" sz="1600" dirty="0" smtClean="0"/>
              <a:t>системи, когато </a:t>
            </a:r>
            <a:r>
              <a:rPr lang="en-US" sz="1600" dirty="0" smtClean="0"/>
              <a:t>PV </a:t>
            </a:r>
            <a:r>
              <a:rPr lang="bg-BG" sz="1600" dirty="0" smtClean="0"/>
              <a:t>системата не може да осигури цялата необходима енергия за натоварванията в конкретен момент (облачно време, нощем, или ако през деня има голямо натоварване)</a:t>
            </a:r>
            <a:endParaRPr lang="en-US" sz="1600" dirty="0" smtClean="0"/>
          </a:p>
          <a:p>
            <a:r>
              <a:rPr lang="bg-BG" sz="1600" dirty="0" smtClean="0"/>
              <a:t>Те се управляват с постоянен ток</a:t>
            </a:r>
            <a:r>
              <a:rPr lang="en-US" sz="1600" dirty="0" smtClean="0"/>
              <a:t> (DC)</a:t>
            </a:r>
            <a:r>
              <a:rPr lang="bg-BG" sz="1600" dirty="0" smtClean="0"/>
              <a:t>, който е същият вид ток, доставен от</a:t>
            </a:r>
            <a:r>
              <a:rPr lang="en-US" sz="1600" dirty="0" smtClean="0"/>
              <a:t> PV </a:t>
            </a:r>
            <a:r>
              <a:rPr lang="bg-BG" sz="1600" dirty="0" smtClean="0"/>
              <a:t>системата</a:t>
            </a:r>
            <a:r>
              <a:rPr lang="en-US" sz="1600" dirty="0" smtClean="0"/>
              <a:t>,</a:t>
            </a:r>
            <a:r>
              <a:rPr lang="bg-BG" sz="1600" dirty="0" smtClean="0"/>
              <a:t> така че могат да се зареждат директно от </a:t>
            </a:r>
            <a:r>
              <a:rPr lang="en-US" sz="1600" dirty="0" smtClean="0"/>
              <a:t>PV</a:t>
            </a:r>
            <a:r>
              <a:rPr lang="bg-BG" sz="1600" dirty="0" smtClean="0"/>
              <a:t> източник с минимални загуби</a:t>
            </a:r>
            <a:endParaRPr lang="en-US" sz="1600" dirty="0" smtClean="0"/>
          </a:p>
          <a:p>
            <a:r>
              <a:rPr lang="bg-BG" sz="1600" dirty="0" smtClean="0"/>
              <a:t>Двата основни параметъра на батериите са тяхната мощност (в</a:t>
            </a:r>
            <a:r>
              <a:rPr lang="en-US" sz="1600" dirty="0" smtClean="0"/>
              <a:t> Ah) </a:t>
            </a:r>
            <a:r>
              <a:rPr lang="bg-BG" sz="1600" dirty="0" smtClean="0"/>
              <a:t>и напрежение</a:t>
            </a:r>
            <a:endParaRPr lang="en-US" sz="1600" dirty="0" smtClean="0"/>
          </a:p>
          <a:p>
            <a:r>
              <a:rPr lang="bg-BG" sz="1600" dirty="0" smtClean="0"/>
              <a:t>Обикновено, отделните батерии нямат необходимите стойности на капацитет/мощност и напрежение, необходими за цялата </a:t>
            </a:r>
            <a:r>
              <a:rPr lang="en-US" sz="1600" dirty="0" smtClean="0"/>
              <a:t> PV </a:t>
            </a:r>
            <a:r>
              <a:rPr lang="bg-BG" sz="1600" dirty="0" smtClean="0"/>
              <a:t>система, затова трябва да бъдат свързани, за да образуват група от батерии</a:t>
            </a:r>
          </a:p>
          <a:p>
            <a:r>
              <a:rPr lang="bg-BG" sz="1600" dirty="0" smtClean="0"/>
              <a:t>Типичните волтажи за такива групи батерии са</a:t>
            </a:r>
            <a:r>
              <a:rPr lang="en-US" sz="1600" dirty="0" smtClean="0"/>
              <a:t> 12 V, 24 V </a:t>
            </a:r>
            <a:r>
              <a:rPr lang="bg-BG" sz="1600" dirty="0" smtClean="0"/>
              <a:t>или</a:t>
            </a:r>
            <a:r>
              <a:rPr lang="en-US" sz="1600" dirty="0" smtClean="0"/>
              <a:t> 48 V</a:t>
            </a:r>
            <a:endParaRPr lang="el-GR" sz="1600" dirty="0" smtClean="0"/>
          </a:p>
          <a:p>
            <a:r>
              <a:rPr lang="bg-BG" sz="1600" dirty="0" smtClean="0"/>
              <a:t>Номиналният капацитет на електроенергията на една батерия е изразен в ампер часа</a:t>
            </a:r>
            <a:r>
              <a:rPr lang="en-US" sz="1600" dirty="0" smtClean="0"/>
              <a:t> (Ah)  </a:t>
            </a:r>
            <a:r>
              <a:rPr lang="bg-BG" sz="1600" dirty="0" smtClean="0"/>
              <a:t>и обикновено е по-голям от реалния използваем капацитет на батерията</a:t>
            </a:r>
            <a:endParaRPr lang="en-US" sz="1600" dirty="0" smtClean="0"/>
          </a:p>
          <a:p>
            <a:r>
              <a:rPr lang="bg-BG" sz="1600" dirty="0" smtClean="0"/>
              <a:t>В несвързани с мрежата </a:t>
            </a:r>
            <a:r>
              <a:rPr lang="en-US" sz="1600" dirty="0" smtClean="0"/>
              <a:t>PV</a:t>
            </a:r>
            <a:r>
              <a:rPr lang="bg-BG" sz="1600" dirty="0" smtClean="0"/>
              <a:t> системи могат да се използват няколко вида батерии, с различни оперативни характеристики и цена, включително:</a:t>
            </a:r>
          </a:p>
          <a:p>
            <a:pPr lvl="1"/>
            <a:r>
              <a:rPr lang="bg-BG" sz="1600" dirty="0" smtClean="0"/>
              <a:t>Оловни батерии </a:t>
            </a:r>
            <a:r>
              <a:rPr lang="en-US" sz="1600" dirty="0" smtClean="0"/>
              <a:t>(</a:t>
            </a:r>
            <a:r>
              <a:rPr lang="bg-BG" sz="1600" dirty="0" smtClean="0"/>
              <a:t>традиционни или регулирани с клапан)</a:t>
            </a:r>
            <a:endParaRPr lang="en-US" sz="1600" dirty="0" smtClean="0"/>
          </a:p>
          <a:p>
            <a:pPr lvl="1"/>
            <a:r>
              <a:rPr lang="bg-BG" sz="1600" dirty="0" smtClean="0"/>
              <a:t>Литиево-йонни батерии</a:t>
            </a:r>
            <a:endParaRPr lang="en-US" sz="1600" dirty="0" smtClean="0"/>
          </a:p>
          <a:p>
            <a:pPr lvl="1"/>
            <a:r>
              <a:rPr lang="bg-BG" sz="1600" dirty="0" smtClean="0"/>
              <a:t>Никел-кадмиеви батерии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Оловни батерии </a:t>
            </a:r>
            <a:r>
              <a:rPr lang="en-US" dirty="0" smtClean="0"/>
              <a:t>(</a:t>
            </a:r>
            <a:r>
              <a:rPr lang="bg-BG" dirty="0" smtClean="0"/>
              <a:t>традиционни и регулирани с клапан</a:t>
            </a:r>
            <a:r>
              <a:rPr lang="en-US" dirty="0" smtClean="0"/>
              <a:t>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33256"/>
            <a:ext cx="8229600" cy="39290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bg-BG" sz="1600" dirty="0" smtClean="0"/>
              <a:t>Традиционни</a:t>
            </a:r>
            <a:r>
              <a:rPr lang="en-US" sz="1600" dirty="0" smtClean="0"/>
              <a:t>				</a:t>
            </a:r>
            <a:r>
              <a:rPr lang="bg-BG" sz="1600" dirty="0" smtClean="0"/>
              <a:t>Регулирани с клапан</a:t>
            </a:r>
            <a:endParaRPr lang="el-GR" sz="1600" dirty="0" smtClean="0"/>
          </a:p>
        </p:txBody>
      </p:sp>
      <p:pic>
        <p:nvPicPr>
          <p:cNvPr id="89090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89200"/>
            <a:ext cx="3117102" cy="3240000"/>
          </a:xfrm>
          <a:prstGeom prst="rect">
            <a:avLst/>
          </a:prstGeom>
          <a:noFill/>
        </p:spPr>
      </p:pic>
      <p:pic>
        <p:nvPicPr>
          <p:cNvPr id="89092" name="Picture 4" descr="ÎÏÎ¿ÏÎ­Î»ÎµÏÎ¼Î± ÎµÎ¹ÎºÏÎ½Î±Ï Î³Î¹Î± Lead-acid batteries vr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132856"/>
            <a:ext cx="2953846" cy="28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lvl="1" algn="r" rtl="0">
              <a:spcBef>
                <a:spcPct val="0"/>
              </a:spcBef>
            </a:pPr>
            <a:r>
              <a:rPr lang="bg-BG" sz="2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Литиево-йонни и никел-кадмиеви батерии</a:t>
            </a:r>
            <a:endParaRPr lang="en-US" sz="2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33256"/>
            <a:ext cx="8229600" cy="39290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bg-BG" sz="1600" dirty="0" smtClean="0"/>
              <a:t>Литиево-йонни</a:t>
            </a:r>
            <a:r>
              <a:rPr lang="en-US" sz="1600" dirty="0" smtClean="0"/>
              <a:t>			</a:t>
            </a:r>
            <a:r>
              <a:rPr lang="bg-BG" sz="1600" dirty="0" smtClean="0"/>
              <a:t>Никел-кадмиеви</a:t>
            </a:r>
            <a:endParaRPr lang="el-GR" sz="1600" dirty="0" smtClean="0"/>
          </a:p>
        </p:txBody>
      </p:sp>
      <p:pic>
        <p:nvPicPr>
          <p:cNvPr id="91138" name="Picture 2" descr="ÎÏÎ¿ÏÎ­Î»ÎµÏÎ¼Î± ÎµÎ¹ÎºÏÎ½Î±Ï Î³Î¹Î± tesla powerwall 2"/>
          <p:cNvPicPr>
            <a:picLocks noChangeAspect="1" noChangeArrowheads="1"/>
          </p:cNvPicPr>
          <p:nvPr/>
        </p:nvPicPr>
        <p:blipFill>
          <a:blip r:embed="rId2" cstate="print"/>
          <a:srcRect l="18495" r="22552"/>
          <a:stretch>
            <a:fillRect/>
          </a:stretch>
        </p:blipFill>
        <p:spPr bwMode="auto">
          <a:xfrm>
            <a:off x="889411" y="2133216"/>
            <a:ext cx="3394557" cy="3240000"/>
          </a:xfrm>
          <a:prstGeom prst="rect">
            <a:avLst/>
          </a:prstGeom>
          <a:noFill/>
        </p:spPr>
      </p:pic>
      <p:pic>
        <p:nvPicPr>
          <p:cNvPr id="91140" name="Picture 4" descr="ÎÏÎ¿ÏÎ­Î»ÎµÏÎ¼Î± ÎµÎ¹ÎºÏÎ½Î±Ï Î³Î¹Î± Nickel-cadmium batteries for pv system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132856"/>
            <a:ext cx="3240000" cy="32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 smtClean="0"/>
              <a:t>Въздушна маса</a:t>
            </a:r>
            <a:r>
              <a:rPr lang="en-US" dirty="0" smtClean="0"/>
              <a:t>(</a:t>
            </a:r>
            <a:r>
              <a:rPr lang="bg-BG" dirty="0" smtClean="0"/>
              <a:t>ВМ</a:t>
            </a:r>
            <a:r>
              <a:rPr lang="en-US" dirty="0" smtClean="0"/>
              <a:t>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618856" cy="4525963"/>
          </a:xfrm>
        </p:spPr>
        <p:txBody>
          <a:bodyPr>
            <a:normAutofit/>
          </a:bodyPr>
          <a:lstStyle/>
          <a:p>
            <a:r>
              <a:rPr lang="bg-BG" sz="1600" dirty="0" smtClean="0"/>
              <a:t>Спектърът се променя, когато преминава през атмосферата</a:t>
            </a:r>
            <a:r>
              <a:rPr lang="en-US" sz="1600" dirty="0" smtClean="0"/>
              <a:t> </a:t>
            </a:r>
          </a:p>
          <a:p>
            <a:r>
              <a:rPr lang="bg-BG" sz="1600" dirty="0" smtClean="0"/>
              <a:t>Колкото по-дълъг е пътят на светлината, толкова по-голям е този ефект</a:t>
            </a:r>
            <a:endParaRPr lang="en-US" sz="1600" dirty="0" smtClean="0"/>
          </a:p>
          <a:p>
            <a:r>
              <a:rPr lang="bg-BG" sz="1600" dirty="0" smtClean="0"/>
              <a:t>ВМ </a:t>
            </a:r>
            <a:r>
              <a:rPr lang="en-US" sz="1600" dirty="0" smtClean="0"/>
              <a:t>1.5: </a:t>
            </a:r>
            <a:r>
              <a:rPr lang="bg-BG" sz="1600" dirty="0" smtClean="0"/>
              <a:t>светлината е пропътувала 1.5 пъти разстоянието в сравнение с вертикалния път през атмосферата </a:t>
            </a:r>
          </a:p>
          <a:p>
            <a:r>
              <a:rPr lang="bg-BG" sz="1600" dirty="0" smtClean="0"/>
              <a:t>При известен ъгъл на слънчевия зенит</a:t>
            </a:r>
            <a:r>
              <a:rPr lang="en-US" sz="1600" dirty="0" smtClean="0"/>
              <a:t> </a:t>
            </a:r>
            <a:r>
              <a:rPr lang="el-GR" sz="1600" i="1" dirty="0" smtClean="0"/>
              <a:t>θ</a:t>
            </a:r>
            <a:r>
              <a:rPr lang="en-US" sz="1600" i="1" dirty="0" smtClean="0"/>
              <a:t>z</a:t>
            </a:r>
            <a:r>
              <a:rPr lang="en-US" sz="1600" dirty="0" smtClean="0"/>
              <a:t> </a:t>
            </a:r>
            <a:r>
              <a:rPr lang="bg-BG" sz="1600" dirty="0" smtClean="0"/>
              <a:t>на Слънцето, стойността на ВМ е:</a:t>
            </a:r>
            <a:r>
              <a:rPr lang="en-US" sz="1600" dirty="0" smtClean="0"/>
              <a:t> </a:t>
            </a:r>
          </a:p>
          <a:p>
            <a:pPr>
              <a:buNone/>
            </a:pPr>
            <a:endParaRPr lang="en-US" sz="1600" dirty="0" smtClean="0"/>
          </a:p>
          <a:p>
            <a:pPr>
              <a:buNone/>
            </a:pPr>
            <a:r>
              <a:rPr lang="en-US" sz="1600" dirty="0" smtClean="0"/>
              <a:t>	</a:t>
            </a:r>
          </a:p>
          <a:p>
            <a:r>
              <a:rPr lang="bg-BG" sz="1600" b="1" dirty="0" smtClean="0"/>
              <a:t>Стандартният спектър </a:t>
            </a:r>
            <a:r>
              <a:rPr lang="bg-BG" sz="1600" dirty="0" smtClean="0"/>
              <a:t>за измерване на соларните модули се установява при В</a:t>
            </a:r>
            <a:r>
              <a:rPr lang="en-US" sz="1600" dirty="0" smtClean="0"/>
              <a:t>M 1.5 </a:t>
            </a:r>
            <a:r>
              <a:rPr lang="bg-BG" sz="1600" dirty="0" smtClean="0"/>
              <a:t>спектър, тъй като се получава през пролетта и есента, и може да се наблюдава като средногодишен спектър. </a:t>
            </a:r>
            <a:endParaRPr lang="en-US" sz="1600" dirty="0"/>
          </a:p>
        </p:txBody>
      </p:sp>
      <p:graphicFrame>
        <p:nvGraphicFramePr>
          <p:cNvPr id="4" name="3 - Αντικείμενο"/>
          <p:cNvGraphicFramePr>
            <a:graphicFrameLocks noChangeAspect="1"/>
          </p:cNvGraphicFramePr>
          <p:nvPr/>
        </p:nvGraphicFramePr>
        <p:xfrm>
          <a:off x="2035894" y="4028678"/>
          <a:ext cx="1023938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9" name="Εξίσωση" r:id="rId3" imgW="799920" imgH="431640" progId="Equation.3">
                  <p:embed/>
                </p:oleObj>
              </mc:Choice>
              <mc:Fallback>
                <p:oleObj name="Εξίσωση" r:id="rId3" imgW="799920" imgH="431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5894" y="4028678"/>
                        <a:ext cx="1023938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2109192"/>
            <a:ext cx="389572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Контролери на заряда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bg-BG" sz="1600" dirty="0" smtClean="0"/>
              <a:t>Контролерите на заряда се поставят между </a:t>
            </a:r>
            <a:r>
              <a:rPr lang="en-US" sz="1600" dirty="0" smtClean="0"/>
              <a:t>PV </a:t>
            </a:r>
            <a:r>
              <a:rPr lang="bg-BG" sz="1600" dirty="0" smtClean="0"/>
              <a:t>системата и групата от батерии</a:t>
            </a:r>
            <a:endParaRPr lang="en-US" sz="1600" dirty="0" smtClean="0"/>
          </a:p>
          <a:p>
            <a:r>
              <a:rPr lang="bg-BG" sz="1600" dirty="0" smtClean="0"/>
              <a:t>Тяхната основна функция е да контролират заряда, постъпващ в групата батерии от</a:t>
            </a:r>
            <a:r>
              <a:rPr lang="en-US" sz="1600" dirty="0" smtClean="0"/>
              <a:t> PV </a:t>
            </a:r>
            <a:r>
              <a:rPr lang="bg-BG" sz="1600" dirty="0" smtClean="0"/>
              <a:t>системата</a:t>
            </a:r>
            <a:endParaRPr lang="en-US" sz="1600" dirty="0" smtClean="0"/>
          </a:p>
          <a:p>
            <a:r>
              <a:rPr lang="bg-BG" sz="1600" dirty="0" smtClean="0"/>
              <a:t>Контролерите на заряда са „мозъка“ на системата, и те координират основните компоненти на всяка несвързана с мрежата система: </a:t>
            </a:r>
            <a:r>
              <a:rPr lang="en-US" sz="1600" dirty="0" smtClean="0"/>
              <a:t>PV </a:t>
            </a:r>
            <a:r>
              <a:rPr lang="bg-BG" sz="1600" dirty="0" smtClean="0"/>
              <a:t>системата</a:t>
            </a:r>
            <a:r>
              <a:rPr lang="en-US" sz="1600" dirty="0" smtClean="0"/>
              <a:t>, </a:t>
            </a:r>
            <a:r>
              <a:rPr lang="bg-BG" sz="1600" dirty="0" smtClean="0"/>
              <a:t>батериите и натоварването</a:t>
            </a:r>
            <a:endParaRPr lang="en-US" sz="1600" dirty="0" smtClean="0"/>
          </a:p>
          <a:p>
            <a:r>
              <a:rPr lang="bg-BG" sz="1600" dirty="0" smtClean="0"/>
              <a:t>Най-честите напрежения на несвързаните с мрежата система са</a:t>
            </a:r>
            <a:r>
              <a:rPr lang="en-US" sz="1600" dirty="0" smtClean="0"/>
              <a:t> 12 V, 24 V </a:t>
            </a:r>
            <a:r>
              <a:rPr lang="bg-BG" sz="1600" dirty="0" smtClean="0"/>
              <a:t>и </a:t>
            </a:r>
            <a:r>
              <a:rPr lang="en-US" sz="1600" dirty="0" smtClean="0"/>
              <a:t>48 V, </a:t>
            </a:r>
            <a:r>
              <a:rPr lang="bg-BG" sz="1600" dirty="0" smtClean="0"/>
              <a:t>които са равни на напрежението на батериите на системата</a:t>
            </a:r>
            <a:endParaRPr lang="en-US" sz="1600" dirty="0" smtClean="0"/>
          </a:p>
          <a:p>
            <a:r>
              <a:rPr lang="bg-BG" sz="1600" dirty="0" smtClean="0"/>
              <a:t>Двата основни вида контролери на заряда са: </a:t>
            </a:r>
            <a:r>
              <a:rPr lang="en-US" sz="1600" dirty="0" smtClean="0"/>
              <a:t>PWM </a:t>
            </a:r>
            <a:r>
              <a:rPr lang="bg-BG" sz="1600" dirty="0" smtClean="0"/>
              <a:t>и </a:t>
            </a:r>
            <a:r>
              <a:rPr lang="en-US" sz="1600" dirty="0" smtClean="0"/>
              <a:t>MPPT</a:t>
            </a:r>
          </a:p>
          <a:p>
            <a:r>
              <a:rPr lang="en-US" sz="1600" dirty="0" smtClean="0"/>
              <a:t>PWM (</a:t>
            </a:r>
            <a:r>
              <a:rPr lang="bg-BG" sz="1600" dirty="0" smtClean="0"/>
              <a:t>широчинно-импулсна модулация</a:t>
            </a:r>
            <a:r>
              <a:rPr lang="en-US" sz="1600" dirty="0" smtClean="0"/>
              <a:t>) </a:t>
            </a:r>
            <a:r>
              <a:rPr lang="bg-BG" sz="1600" dirty="0" smtClean="0"/>
              <a:t>контролерите на заряда намаляват напрежението от </a:t>
            </a:r>
            <a:r>
              <a:rPr lang="en-US" sz="1600" dirty="0" smtClean="0"/>
              <a:t>PV </a:t>
            </a:r>
            <a:r>
              <a:rPr lang="bg-BG" sz="1600" dirty="0" smtClean="0"/>
              <a:t>модула до това на батерията, което води до намаляване на ефективността </a:t>
            </a:r>
            <a:endParaRPr lang="en-US" sz="1600" dirty="0" smtClean="0"/>
          </a:p>
          <a:p>
            <a:r>
              <a:rPr lang="en-US" sz="1600" dirty="0" smtClean="0"/>
              <a:t>MPPT (</a:t>
            </a:r>
            <a:r>
              <a:rPr lang="bg-BG" sz="1600" dirty="0" smtClean="0"/>
              <a:t>проследяващи точката на максимална мощност) контролери на заряда позволяват на</a:t>
            </a:r>
            <a:r>
              <a:rPr lang="en-US" sz="1600" dirty="0" smtClean="0"/>
              <a:t> PV </a:t>
            </a:r>
            <a:r>
              <a:rPr lang="bg-BG" sz="1600" dirty="0" smtClean="0"/>
              <a:t>модулите да функционират при оптималния си волтаж в условия с различна светлина</a:t>
            </a:r>
            <a:endParaRPr lang="en-US" sz="1600" dirty="0" smtClean="0"/>
          </a:p>
          <a:p>
            <a:r>
              <a:rPr lang="bg-BG" sz="1600" dirty="0" smtClean="0"/>
              <a:t>В сравнение с </a:t>
            </a:r>
            <a:r>
              <a:rPr lang="en-US" sz="1600" dirty="0" smtClean="0"/>
              <a:t>PWM </a:t>
            </a:r>
            <a:r>
              <a:rPr lang="bg-BG" sz="1600" dirty="0" smtClean="0"/>
              <a:t>контролеерите</a:t>
            </a:r>
            <a:r>
              <a:rPr lang="en-US" sz="1600" dirty="0" smtClean="0"/>
              <a:t>, MPPT </a:t>
            </a:r>
            <a:r>
              <a:rPr lang="bg-BG" sz="1600" dirty="0" smtClean="0"/>
              <a:t>контролерите на заряда могат да повишат производителността до 3%, но на по-висока цена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PWM </a:t>
            </a:r>
            <a:r>
              <a:rPr lang="bg-BG" dirty="0" smtClean="0"/>
              <a:t>и </a:t>
            </a:r>
            <a:r>
              <a:rPr lang="en-US" dirty="0" smtClean="0"/>
              <a:t>MPPT </a:t>
            </a:r>
            <a:r>
              <a:rPr lang="bg-BG" dirty="0" smtClean="0"/>
              <a:t>контролери на заряда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5373216"/>
            <a:ext cx="8229600" cy="53692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1600" dirty="0" smtClean="0"/>
              <a:t>PWM </a:t>
            </a:r>
            <a:r>
              <a:rPr lang="bg-BG" sz="1600" dirty="0" smtClean="0"/>
              <a:t>контролер на заряда</a:t>
            </a:r>
            <a:r>
              <a:rPr lang="en-US" sz="1600" dirty="0" smtClean="0"/>
              <a:t>		MPPT </a:t>
            </a:r>
            <a:r>
              <a:rPr lang="bg-BG" sz="1600" dirty="0" smtClean="0"/>
              <a:t>контролер на заряда</a:t>
            </a:r>
            <a:endParaRPr lang="en-US" sz="1600" dirty="0"/>
          </a:p>
        </p:txBody>
      </p:sp>
      <p:pic>
        <p:nvPicPr>
          <p:cNvPr id="4" name="3 - Εικόνα" descr="Solar panel controller.jpg">
            <a:hlinkClick r:id="rId2"/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6259" y="2348880"/>
            <a:ext cx="3720157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603" y="2349160"/>
            <a:ext cx="3387349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Инвертори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bg-BG" sz="1600" dirty="0" smtClean="0"/>
              <a:t>Инверторите конвертират постоянния ток </a:t>
            </a:r>
            <a:r>
              <a:rPr lang="en-US" sz="1600" dirty="0" smtClean="0"/>
              <a:t>(DC) </a:t>
            </a:r>
            <a:r>
              <a:rPr lang="bg-BG" sz="1600" dirty="0" smtClean="0"/>
              <a:t>от </a:t>
            </a:r>
            <a:r>
              <a:rPr lang="en-US" sz="1600" dirty="0" smtClean="0"/>
              <a:t>PV </a:t>
            </a:r>
            <a:r>
              <a:rPr lang="bg-BG" sz="1600" dirty="0" smtClean="0"/>
              <a:t>модулите в пригоден за мрежата променлив ток</a:t>
            </a:r>
            <a:r>
              <a:rPr lang="en-US" sz="1600" dirty="0" smtClean="0"/>
              <a:t> (AC) </a:t>
            </a:r>
            <a:r>
              <a:rPr lang="bg-BG" sz="1600" dirty="0" smtClean="0"/>
              <a:t>и го подават или в националната електропреносна мрежа, или в локални </a:t>
            </a:r>
            <a:r>
              <a:rPr lang="en-US" sz="1600" dirty="0" smtClean="0"/>
              <a:t>AC </a:t>
            </a:r>
            <a:r>
              <a:rPr lang="bg-BG" sz="1600" dirty="0" smtClean="0"/>
              <a:t>товари</a:t>
            </a:r>
            <a:endParaRPr lang="en-US" sz="1600" dirty="0" smtClean="0"/>
          </a:p>
          <a:p>
            <a:r>
              <a:rPr lang="bg-BG" sz="1600" dirty="0" smtClean="0"/>
              <a:t>Същевременно, те контролират и мониторират цялото съоръжение, като така гарантират, че</a:t>
            </a:r>
            <a:r>
              <a:rPr lang="en-US" sz="1600" dirty="0" smtClean="0"/>
              <a:t> PV </a:t>
            </a:r>
            <a:r>
              <a:rPr lang="bg-BG" sz="1600" dirty="0" smtClean="0"/>
              <a:t>модулите винаги функционират при точка на максимална мощност (МРР), зависима от лъчението и температурата, като също така постоянно извършват мониторинг на електропреносната мрежа (ако системата е свързана), и отговарят за спазването на различни критерии за безопасност.  </a:t>
            </a:r>
            <a:endParaRPr lang="bg-BG" sz="1600" dirty="0"/>
          </a:p>
          <a:p>
            <a:r>
              <a:rPr lang="bg-BG" sz="1600" dirty="0" smtClean="0"/>
              <a:t>Тяхната ефективност при най-съвременните  високотехнологични марки продукти често надвишава </a:t>
            </a:r>
            <a:r>
              <a:rPr lang="en-US" sz="1600" dirty="0" smtClean="0"/>
              <a:t>98%</a:t>
            </a:r>
          </a:p>
          <a:p>
            <a:r>
              <a:rPr lang="bg-BG" sz="1600" dirty="0" smtClean="0"/>
              <a:t>Инверторите могат да бъдат класифициране в следните категории</a:t>
            </a:r>
            <a:r>
              <a:rPr lang="en-US" sz="1600" dirty="0" smtClean="0"/>
              <a:t>:</a:t>
            </a:r>
          </a:p>
          <a:p>
            <a:pPr lvl="1"/>
            <a:r>
              <a:rPr lang="bg-BG" sz="1600" dirty="0" smtClean="0"/>
              <a:t>Струнни инвертори</a:t>
            </a:r>
            <a:endParaRPr lang="en-US" sz="1600" dirty="0" smtClean="0"/>
          </a:p>
          <a:p>
            <a:pPr lvl="1"/>
            <a:r>
              <a:rPr lang="bg-BG" sz="1600" dirty="0" smtClean="0"/>
              <a:t>Централни инвертори</a:t>
            </a:r>
            <a:endParaRPr lang="en-US" sz="1600" dirty="0" smtClean="0"/>
          </a:p>
          <a:p>
            <a:pPr lvl="1"/>
            <a:r>
              <a:rPr lang="bg-BG" sz="1600" dirty="0" smtClean="0"/>
              <a:t>Микро инвертори</a:t>
            </a:r>
            <a:endParaRPr lang="en-US" sz="1600" dirty="0" smtClean="0"/>
          </a:p>
          <a:p>
            <a:pPr lvl="1"/>
            <a:r>
              <a:rPr lang="bg-BG" sz="1600" dirty="0" smtClean="0"/>
              <a:t>Батерийни инвертори/зарядни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lvl="1" algn="r" rtl="0">
              <a:spcBef>
                <a:spcPct val="0"/>
              </a:spcBef>
            </a:pPr>
            <a:r>
              <a:rPr lang="bg-BG" sz="2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Струнни инвертори</a:t>
            </a:r>
            <a:endParaRPr lang="el-GR" sz="2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540768"/>
          </a:xfrm>
        </p:spPr>
        <p:txBody>
          <a:bodyPr>
            <a:norm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bg-BG" sz="1600" dirty="0" smtClean="0"/>
              <a:t>Тези инвертори се използват най-вече в жилищни, малки и средни търговски приложения в</a:t>
            </a:r>
            <a:r>
              <a:rPr lang="en-US" sz="1600" dirty="0" smtClean="0"/>
              <a:t> PV </a:t>
            </a:r>
            <a:r>
              <a:rPr lang="bg-BG" sz="1600" dirty="0" smtClean="0"/>
              <a:t>системи до </a:t>
            </a:r>
            <a:r>
              <a:rPr lang="en-US" sz="1600" dirty="0" smtClean="0"/>
              <a:t>80 </a:t>
            </a:r>
            <a:r>
              <a:rPr lang="en-US" sz="1600" dirty="0" err="1" smtClean="0"/>
              <a:t>kW</a:t>
            </a:r>
            <a:r>
              <a:rPr lang="en-US" sz="1600" baseline="-25000" dirty="0" err="1" smtClean="0"/>
              <a:t>p</a:t>
            </a:r>
            <a:endParaRPr lang="en-US" sz="1600" baseline="-25000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bg-BG" sz="1600" dirty="0" smtClean="0"/>
              <a:t>В тези инвертори,</a:t>
            </a:r>
            <a:r>
              <a:rPr lang="en-US" sz="1600" dirty="0" smtClean="0"/>
              <a:t> PV </a:t>
            </a:r>
            <a:r>
              <a:rPr lang="bg-BG" sz="1600" dirty="0" smtClean="0"/>
              <a:t>модулите са монтирани в редици (поредици) – множество редици са свързани с един струнен инвертор</a:t>
            </a:r>
            <a:endParaRPr lang="en-US" sz="1600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bg-BG" sz="1600" smtClean="0"/>
              <a:t>Пазарният </a:t>
            </a:r>
            <a:r>
              <a:rPr lang="bg-BG" sz="1600" dirty="0" smtClean="0"/>
              <a:t>им дял е </a:t>
            </a:r>
            <a:r>
              <a:rPr lang="en-US" sz="1600" dirty="0" smtClean="0"/>
              <a:t>52% (2017)</a:t>
            </a:r>
          </a:p>
        </p:txBody>
      </p:sp>
      <p:pic>
        <p:nvPicPr>
          <p:cNvPr id="19458" name="Picture 2" descr="ÎÏÎ¿ÏÎ­Î»ÎµÏÎ¼Î± ÎµÎ¹ÎºÏÎ½Î±Ï Î³Î¹Î± String inver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3213296"/>
            <a:ext cx="3442231" cy="28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Централни инвертори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12776"/>
          </a:xfrm>
        </p:spPr>
        <p:txBody>
          <a:bodyPr>
            <a:norm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bg-BG" sz="1600" dirty="0" smtClean="0"/>
              <a:t>Централните инвертори са подобни на струнните инвертори, но са много по-големи и могат да поемат повече редици от панели.</a:t>
            </a:r>
            <a:endParaRPr lang="en-US" sz="1600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bg-BG" sz="1600" dirty="0" smtClean="0"/>
              <a:t>Те се използват за големи и обществени</a:t>
            </a:r>
            <a:r>
              <a:rPr lang="en-US" sz="1600" dirty="0" smtClean="0"/>
              <a:t> PV </a:t>
            </a:r>
            <a:r>
              <a:rPr lang="bg-BG" sz="1600" dirty="0" smtClean="0"/>
              <a:t>системи</a:t>
            </a:r>
            <a:endParaRPr lang="en-US" sz="1600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bg-BG" sz="1600" dirty="0" smtClean="0"/>
              <a:t>Пазарният им дял е </a:t>
            </a:r>
            <a:r>
              <a:rPr lang="en-US" sz="1600" dirty="0" smtClean="0"/>
              <a:t>44% (2017)</a:t>
            </a:r>
          </a:p>
        </p:txBody>
      </p:sp>
      <p:pic>
        <p:nvPicPr>
          <p:cNvPr id="18434" name="Picture 2" descr="TMEIC central inver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0132" y="3140968"/>
            <a:ext cx="5148132" cy="28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Микро-инвертори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80728"/>
          </a:xfrm>
        </p:spPr>
        <p:txBody>
          <a:bodyPr>
            <a:normAutofit fontScale="92500" lnSpcReduction="20000"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bg-BG" sz="1600" dirty="0" smtClean="0"/>
              <a:t>Микро-инверторите са електроника на ниво модул, така че се монтира по един на всеки панел</a:t>
            </a:r>
            <a:endParaRPr lang="en-US" sz="1600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bg-BG" sz="1600" dirty="0" smtClean="0"/>
              <a:t>Те преобразуват постоянния ток </a:t>
            </a:r>
            <a:r>
              <a:rPr lang="en-US" sz="1600" dirty="0" smtClean="0"/>
              <a:t> </a:t>
            </a:r>
            <a:r>
              <a:rPr lang="bg-BG" sz="1600" dirty="0" smtClean="0"/>
              <a:t>(</a:t>
            </a:r>
            <a:r>
              <a:rPr lang="en-US" sz="1600" dirty="0" smtClean="0"/>
              <a:t>DC</a:t>
            </a:r>
            <a:r>
              <a:rPr lang="bg-BG" sz="1600" dirty="0" smtClean="0"/>
              <a:t>) в променлив (АС) в панела, и по този начин не е необходим струнен инвертор</a:t>
            </a:r>
            <a:endParaRPr lang="en-US" sz="1600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bg-BG" sz="1600" dirty="0" smtClean="0"/>
              <a:t>Също може да се продават от производителите на </a:t>
            </a:r>
            <a:r>
              <a:rPr lang="en-US" sz="1600" dirty="0" smtClean="0"/>
              <a:t> PV</a:t>
            </a:r>
            <a:r>
              <a:rPr lang="bg-BG" sz="1600" dirty="0" smtClean="0"/>
              <a:t> модули като вече интегриани в модула</a:t>
            </a:r>
            <a:endParaRPr lang="en-US" sz="1600" dirty="0" smtClean="0"/>
          </a:p>
        </p:txBody>
      </p:sp>
      <p:pic>
        <p:nvPicPr>
          <p:cNvPr id="17410" name="Picture 2" descr="Darfon microinver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997272"/>
            <a:ext cx="5475283" cy="28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lvl="1" algn="r" rtl="0">
              <a:spcBef>
                <a:spcPct val="0"/>
              </a:spcBef>
            </a:pPr>
            <a:r>
              <a:rPr lang="bg-BG" sz="2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Инвертори с батерия / зарядни</a:t>
            </a:r>
            <a:endParaRPr lang="el-GR" sz="2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900808"/>
          </a:xfrm>
        </p:spPr>
        <p:txBody>
          <a:bodyPr>
            <a:normAutofit lnSpcReduction="10000"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bg-BG" sz="1600" dirty="0" smtClean="0"/>
              <a:t>Инверторите с батерия/зарядни са двупосочни по естество, включващи както зарядно на батерията, така и инвертор</a:t>
            </a:r>
            <a:endParaRPr lang="en-US" sz="1600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bg-BG" sz="1600" dirty="0" smtClean="0"/>
              <a:t>За да фнкционират им е необходима батерия</a:t>
            </a:r>
            <a:endParaRPr lang="en-US" sz="1600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bg-BG" sz="1600" dirty="0" smtClean="0"/>
              <a:t>Могат да бъдат интерактивни с мрежата, самостоятелни, но свързани към мрежата, или несвързани към мрежата</a:t>
            </a:r>
            <a:endParaRPr lang="en-US" sz="1600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bg-BG" sz="1600" dirty="0" smtClean="0"/>
              <a:t>Те осигуряват постоянно функциониране на критични товари, независимо от наличието или състоянието на електропреносната мрежа. </a:t>
            </a:r>
            <a:endParaRPr lang="en-US" sz="1600" dirty="0" smtClean="0"/>
          </a:p>
        </p:txBody>
      </p:sp>
      <p:pic>
        <p:nvPicPr>
          <p:cNvPr id="88066" name="Picture 2" descr="Magnum Energy inverter/charg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3357312"/>
            <a:ext cx="3860590" cy="28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Изправители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08719"/>
          </a:xfrm>
        </p:spPr>
        <p:txBody>
          <a:bodyPr>
            <a:normAutofit lnSpcReduction="10000"/>
          </a:bodyPr>
          <a:lstStyle/>
          <a:p>
            <a:r>
              <a:rPr lang="bg-BG" sz="1600" dirty="0" smtClean="0"/>
              <a:t>Те преобразуват променливия ток (АС) в постоянен</a:t>
            </a:r>
            <a:r>
              <a:rPr lang="en-US" sz="1600" dirty="0" smtClean="0"/>
              <a:t> (DC)</a:t>
            </a:r>
          </a:p>
          <a:p>
            <a:r>
              <a:rPr lang="bg-BG" sz="1600" dirty="0" smtClean="0"/>
              <a:t>В </a:t>
            </a:r>
            <a:r>
              <a:rPr lang="en-US" sz="1600" dirty="0" smtClean="0"/>
              <a:t>PV </a:t>
            </a:r>
            <a:r>
              <a:rPr lang="bg-BG" sz="1600" dirty="0" smtClean="0"/>
              <a:t>системи, те обикновено са свързани с дизелови генератори, и се използват за презареждане на батериите, като гарантират непрекъснатост на електрическата услуга за потребителите. </a:t>
            </a:r>
            <a:endParaRPr lang="en-US" sz="1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1642" y="2924944"/>
            <a:ext cx="6362726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 smtClean="0"/>
              <a:t>Цели на обучителния модул</a:t>
            </a:r>
            <a:endParaRPr lang="el-GR" b="1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61758" y="1628774"/>
            <a:ext cx="8280000" cy="424822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en-US" dirty="0" smtClean="0">
              <a:latin typeface="+mj-lt"/>
              <a:cs typeface="Arial" pitchFamily="34" charset="0"/>
            </a:endParaRPr>
          </a:p>
          <a:p>
            <a:pPr marL="0" indent="0" algn="just">
              <a:buNone/>
            </a:pPr>
            <a:r>
              <a:rPr lang="bg-BG" dirty="0" smtClean="0">
                <a:latin typeface="+mj-lt"/>
                <a:cs typeface="Arial" pitchFamily="34" charset="0"/>
              </a:rPr>
              <a:t>Вече завършихте модул</a:t>
            </a:r>
            <a:r>
              <a:rPr lang="en-US" dirty="0" smtClean="0">
                <a:latin typeface="+mj-lt"/>
                <a:cs typeface="Arial" pitchFamily="34" charset="0"/>
              </a:rPr>
              <a:t> </a:t>
            </a:r>
            <a:r>
              <a:rPr lang="en-US" dirty="0">
                <a:latin typeface="+mj-lt"/>
                <a:cs typeface="Arial" pitchFamily="34" charset="0"/>
              </a:rPr>
              <a:t>1.1 </a:t>
            </a:r>
            <a:r>
              <a:rPr lang="en-US" dirty="0" smtClean="0">
                <a:latin typeface="+mj-lt"/>
                <a:cs typeface="Arial" pitchFamily="34" charset="0"/>
              </a:rPr>
              <a:t>“</a:t>
            </a:r>
            <a:r>
              <a:rPr lang="bg-BG" dirty="0" smtClean="0">
                <a:latin typeface="+mj-lt"/>
                <a:cs typeface="Arial" pitchFamily="34" charset="0"/>
              </a:rPr>
              <a:t>Разбиране на основното за соларната енергетика</a:t>
            </a:r>
            <a:r>
              <a:rPr lang="en-US" dirty="0" smtClean="0">
                <a:latin typeface="+mj-lt"/>
                <a:cs typeface="Arial" pitchFamily="34" charset="0"/>
              </a:rPr>
              <a:t>” </a:t>
            </a:r>
            <a:r>
              <a:rPr lang="bg-BG" dirty="0" smtClean="0">
                <a:latin typeface="+mj-lt"/>
                <a:cs typeface="Arial" pitchFamily="34" charset="0"/>
              </a:rPr>
              <a:t>и сте придобили следните знания и умения</a:t>
            </a:r>
            <a:r>
              <a:rPr lang="en-US" dirty="0" smtClean="0">
                <a:latin typeface="+mj-lt"/>
                <a:cs typeface="Arial" pitchFamily="34" charset="0"/>
              </a:rPr>
              <a:t>:</a:t>
            </a:r>
            <a:endParaRPr lang="en-US" dirty="0">
              <a:latin typeface="+mj-lt"/>
              <a:cs typeface="Arial" pitchFamily="34" charset="0"/>
            </a:endParaRPr>
          </a:p>
          <a:p>
            <a:pPr marL="0" indent="0" algn="just">
              <a:buNone/>
            </a:pP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lvl="1">
              <a:buFont typeface="+mj-lt"/>
              <a:buAutoNum type="arabicPeriod"/>
            </a:pPr>
            <a:r>
              <a:rPr lang="bg-BG" b="1" dirty="0" smtClean="0"/>
              <a:t>Разбирате основните концепции на тематиката, свързана със соларната енергетика</a:t>
            </a:r>
            <a:r>
              <a:rPr lang="en-US" b="1" dirty="0" smtClean="0"/>
              <a:t> </a:t>
            </a:r>
            <a:endParaRPr lang="en-US" b="1" dirty="0"/>
          </a:p>
          <a:p>
            <a:pPr lvl="1">
              <a:buFont typeface="+mj-lt"/>
              <a:buAutoNum type="arabicPeriod"/>
            </a:pPr>
            <a:r>
              <a:rPr lang="bg-BG" b="1" dirty="0" smtClean="0"/>
              <a:t>Запознати сте с най-новите фотоволтаични технологии</a:t>
            </a:r>
          </a:p>
          <a:p>
            <a:pPr lvl="1">
              <a:buFont typeface="+mj-lt"/>
              <a:buAutoNum type="arabicPeriod"/>
            </a:pPr>
            <a:r>
              <a:rPr lang="bg-BG" b="1" dirty="0" smtClean="0"/>
              <a:t>Разбирате приложението на всички компоненти на една</a:t>
            </a:r>
            <a:r>
              <a:rPr lang="en-US" b="1" dirty="0" smtClean="0"/>
              <a:t> </a:t>
            </a:r>
            <a:r>
              <a:rPr lang="en-US" b="1" dirty="0"/>
              <a:t>PV </a:t>
            </a:r>
            <a:r>
              <a:rPr lang="bg-BG" b="1" dirty="0" smtClean="0"/>
              <a:t>система</a:t>
            </a:r>
            <a:endParaRPr lang="en-US" b="1" dirty="0"/>
          </a:p>
          <a:p>
            <a:pPr lvl="1">
              <a:buFont typeface="+mj-lt"/>
              <a:buAutoNum type="arabicPeriod"/>
            </a:pPr>
            <a:r>
              <a:rPr lang="bg-BG" b="1" dirty="0" smtClean="0"/>
              <a:t>Извършвате електрически измервания в реални </a:t>
            </a:r>
            <a:r>
              <a:rPr lang="en-US" b="1" dirty="0" smtClean="0"/>
              <a:t>PV </a:t>
            </a:r>
            <a:r>
              <a:rPr lang="bg-BG" b="1" dirty="0" smtClean="0"/>
              <a:t>системи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4907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g-BG" smtClean="0"/>
              <a:t>Благодаря ви за вниманието!</a:t>
            </a:r>
            <a:endParaRPr lang="el-GR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2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Видове слънчево лъчение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bg-BG" sz="1600" b="1" dirty="0" smtClean="0"/>
              <a:t>Слънчевото лъчение </a:t>
            </a:r>
            <a:r>
              <a:rPr lang="bg-BG" sz="1600" dirty="0" smtClean="0"/>
              <a:t>е енергията на единица площ, получена от слънцето и измервана в</a:t>
            </a:r>
            <a:r>
              <a:rPr lang="en-US" sz="1600" dirty="0" smtClean="0"/>
              <a:t> W/m</a:t>
            </a:r>
            <a:r>
              <a:rPr lang="en-US" sz="1600" baseline="30000" dirty="0" smtClean="0"/>
              <a:t>2</a:t>
            </a:r>
            <a:endParaRPr lang="en-US" sz="1600" dirty="0" smtClean="0"/>
          </a:p>
          <a:p>
            <a:r>
              <a:rPr lang="bg-BG" sz="1600" dirty="0" smtClean="0"/>
              <a:t>Лъчево (или пряко) хоризонтално лъчение</a:t>
            </a:r>
            <a:r>
              <a:rPr lang="en-US" sz="1600" dirty="0" smtClean="0"/>
              <a:t> (</a:t>
            </a:r>
            <a:r>
              <a:rPr lang="en-US" sz="1600" i="1" dirty="0" smtClean="0"/>
              <a:t>BHI</a:t>
            </a:r>
            <a:r>
              <a:rPr lang="en-US" sz="1600" dirty="0" smtClean="0"/>
              <a:t>): </a:t>
            </a:r>
            <a:r>
              <a:rPr lang="bg-BG" sz="1600" dirty="0" smtClean="0"/>
              <a:t>Използва се за обозначаване на лъчението, идващо по права линия от слънцето до повърхността на земята </a:t>
            </a:r>
          </a:p>
          <a:p>
            <a:r>
              <a:rPr lang="bg-BG" sz="1600" dirty="0" smtClean="0"/>
              <a:t>Дифузно лъчение </a:t>
            </a:r>
            <a:r>
              <a:rPr lang="en-US" sz="1600" dirty="0" smtClean="0"/>
              <a:t>(</a:t>
            </a:r>
            <a:r>
              <a:rPr lang="en-US" sz="1600" i="1" dirty="0" smtClean="0"/>
              <a:t>D</a:t>
            </a:r>
            <a:r>
              <a:rPr lang="en-US" sz="1600" dirty="0" smtClean="0"/>
              <a:t>): </a:t>
            </a:r>
            <a:r>
              <a:rPr lang="bg-BG" sz="1600" dirty="0" smtClean="0"/>
              <a:t>Тази част от общото лъчение, която съществува поради разпръскването на светлина в атмосферата </a:t>
            </a:r>
            <a:r>
              <a:rPr lang="en-US" sz="1600" dirty="0" smtClean="0"/>
              <a:t> </a:t>
            </a:r>
          </a:p>
          <a:p>
            <a:r>
              <a:rPr lang="bg-BG" sz="1600" dirty="0" smtClean="0"/>
              <a:t>Глобално лъчение </a:t>
            </a:r>
            <a:r>
              <a:rPr lang="en-US" sz="1600" dirty="0" smtClean="0"/>
              <a:t>(</a:t>
            </a:r>
            <a:r>
              <a:rPr lang="en-US" sz="1600" i="1" dirty="0" smtClean="0"/>
              <a:t>G</a:t>
            </a:r>
            <a:r>
              <a:rPr lang="en-US" sz="1600" dirty="0" smtClean="0"/>
              <a:t>): </a:t>
            </a:r>
            <a:r>
              <a:rPr lang="bg-BG" sz="1600" dirty="0" smtClean="0"/>
              <a:t>Сборът от прякото и дифузното лъчение</a:t>
            </a:r>
            <a:r>
              <a:rPr lang="en-US" sz="1600" dirty="0" smtClean="0"/>
              <a:t>: </a:t>
            </a:r>
            <a:r>
              <a:rPr lang="en-US" sz="1600" i="1" dirty="0" smtClean="0"/>
              <a:t>G</a:t>
            </a:r>
            <a:r>
              <a:rPr lang="en-US" sz="1600" dirty="0" smtClean="0"/>
              <a:t> = </a:t>
            </a:r>
            <a:r>
              <a:rPr lang="en-US" sz="1600" i="1" dirty="0" smtClean="0"/>
              <a:t>BHI</a:t>
            </a:r>
            <a:r>
              <a:rPr lang="en-US" sz="1600" dirty="0" smtClean="0"/>
              <a:t> + </a:t>
            </a:r>
            <a:r>
              <a:rPr lang="en-US" sz="1600" i="1" dirty="0" smtClean="0"/>
              <a:t>D</a:t>
            </a:r>
          </a:p>
          <a:p>
            <a:r>
              <a:rPr lang="bg-BG" sz="1600" dirty="0" smtClean="0"/>
              <a:t>През ясен летен ден е възможно на повърхност, вертикална на слънчевото лъчение, да бъде измерено глобално лъчение</a:t>
            </a:r>
            <a:r>
              <a:rPr lang="en-US" sz="1600" dirty="0" smtClean="0"/>
              <a:t> </a:t>
            </a:r>
            <a:r>
              <a:rPr lang="en-US" sz="1600" i="1" dirty="0" smtClean="0"/>
              <a:t>G</a:t>
            </a:r>
            <a:r>
              <a:rPr lang="en-US" sz="1600" dirty="0" smtClean="0"/>
              <a:t>=1000 W/m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</a:t>
            </a:r>
          </a:p>
          <a:p>
            <a:r>
              <a:rPr lang="bg-BG" sz="1600" dirty="0" smtClean="0"/>
              <a:t>Глобалното лъчение на конкретна повърхност </a:t>
            </a:r>
          </a:p>
          <a:p>
            <a:pPr marL="0" indent="0">
              <a:buNone/>
            </a:pPr>
            <a:r>
              <a:rPr lang="bg-BG" sz="1600" dirty="0"/>
              <a:t> </a:t>
            </a:r>
            <a:r>
              <a:rPr lang="bg-BG" sz="1600" dirty="0" smtClean="0"/>
              <a:t>      се измерва чрез пиранометър;</a:t>
            </a:r>
            <a:endParaRPr lang="en-US" sz="1600" dirty="0"/>
          </a:p>
        </p:txBody>
      </p:sp>
      <p:pic>
        <p:nvPicPr>
          <p:cNvPr id="34820" name="Picture 4" descr="ÎÏÎ¿ÏÎ­Î»ÎµÏÎ¼Î± ÎµÎ¹ÎºÏÎ½Î±Ï Î³Î¹Î± pyranometer p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3861048"/>
            <a:ext cx="2159999" cy="216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Видове слънчево лъчение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987008" cy="4525963"/>
          </a:xfrm>
        </p:spPr>
        <p:txBody>
          <a:bodyPr>
            <a:normAutofit/>
          </a:bodyPr>
          <a:lstStyle/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r>
              <a:rPr lang="bg-BG" sz="1600" dirty="0" smtClean="0"/>
              <a:t>Дифузното лъчение може да се измери с пиранометър със засенчващ пръстен или диск;</a:t>
            </a:r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r>
              <a:rPr lang="bg-BG" sz="1600" dirty="0" smtClean="0"/>
              <a:t>Лъчевото хоризонтално лъчение може да се измери с пирхелиометър;</a:t>
            </a:r>
            <a:endParaRPr lang="en-US" sz="1600" dirty="0" smtClean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8218" y="1484784"/>
            <a:ext cx="1980000" cy="24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0" name="Picture 12" descr="ÎÏÎ¿ÏÎ­Î»ÎµÏÎ¼Î± ÎµÎ¹ÎºÏÎ½Î±Ï Î³Î¹Î± pyrheliome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456" y="4077072"/>
            <a:ext cx="1980000" cy="1980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4703</TotalTime>
  <Words>4171</Words>
  <Application>Microsoft Office PowerPoint</Application>
  <PresentationFormat>On-screen Show (4:3)</PresentationFormat>
  <Paragraphs>397</Paragraphs>
  <Slides>79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5" baseType="lpstr">
      <vt:lpstr>Arial</vt:lpstr>
      <vt:lpstr>Calibri</vt:lpstr>
      <vt:lpstr>Times New Roman</vt:lpstr>
      <vt:lpstr>Wingdings</vt:lpstr>
      <vt:lpstr>2_Office Theme</vt:lpstr>
      <vt:lpstr>Εξίσωση</vt:lpstr>
      <vt:lpstr>МОДУЛ 1: УВОД ВЪВ ФОТОВОЛТАИЧНАТА ТЕХНОЛОГИЯ</vt:lpstr>
      <vt:lpstr>Цели на модула</vt:lpstr>
      <vt:lpstr>Слънчево лъчение– соларна константа</vt:lpstr>
      <vt:lpstr>Спектър извън и в атмосферата</vt:lpstr>
      <vt:lpstr>Средно слънчево лъчение, попадащо на единица земна площ, обърната към слънцето</vt:lpstr>
      <vt:lpstr>Ефект на атмосферата извън земното соларно лъчение</vt:lpstr>
      <vt:lpstr>Въздушна маса(ВМ)</vt:lpstr>
      <vt:lpstr>Видове слънчево лъчение</vt:lpstr>
      <vt:lpstr>Видове слънчево лъчение</vt:lpstr>
      <vt:lpstr>Станция, измерваща всички видове слънчево лъчение</vt:lpstr>
      <vt:lpstr>Видове слънчево лъчение върху определена повърхност</vt:lpstr>
      <vt:lpstr>Слъчевото лъчение в слънчев и в облачен ден</vt:lpstr>
      <vt:lpstr>Изчисляване на дневното слънчево лъчение</vt:lpstr>
      <vt:lpstr>Глобално хоризонтално лъчение – Европа</vt:lpstr>
      <vt:lpstr>Номинални характеристики на фотоволтаичния модел – Стандартни тестови условия (СТУ)</vt:lpstr>
      <vt:lpstr>Оптимален теоретичен ъгъл на наклон на колектор</vt:lpstr>
      <vt:lpstr>Глобално лъчение и потенциал за соларно електричество за хоризонтално монтирани PV модули в България</vt:lpstr>
      <vt:lpstr>Глобално лъчение и потенциал за соларно електричество за оптимално наклонени PV модули в България</vt:lpstr>
      <vt:lpstr>Промени в лъчението</vt:lpstr>
      <vt:lpstr>Геометрия на траекториите на Слънцето за северното полукълбо и Екватора</vt:lpstr>
      <vt:lpstr>Траектории на дневното движение на слънцето</vt:lpstr>
      <vt:lpstr>Диаграми на траекторията на слънцето</vt:lpstr>
      <vt:lpstr>Диаграма на траекториите на слънцето за конкретна географска ширина</vt:lpstr>
      <vt:lpstr>Диаграма на траекториите на слънцето с нанесени препятствия</vt:lpstr>
      <vt:lpstr>Средно месечно лъчение на хоризонтално ниво за различни места (kWh/(m2∙d))</vt:lpstr>
      <vt:lpstr>Увод във фотоволтаиците</vt:lpstr>
      <vt:lpstr>Потенциал за производство на фотоволтаично соларно електричество в европейските страни</vt:lpstr>
      <vt:lpstr>Соларна клетка – основни технологии</vt:lpstr>
      <vt:lpstr>Монокристални силициеви соларни клетки</vt:lpstr>
      <vt:lpstr>Поликристални силициеви кристални клетки</vt:lpstr>
      <vt:lpstr>Сравнение на технологиите по ефективност</vt:lpstr>
      <vt:lpstr>Йерархия на PV системите с кристален силиций</vt:lpstr>
      <vt:lpstr>Нови тенденции на пазара – двулицеви модули</vt:lpstr>
      <vt:lpstr>Нови тенденции на пазара – половини и четвъртини клетки</vt:lpstr>
      <vt:lpstr>Нови тенденции на пазара – различни размери модули</vt:lpstr>
      <vt:lpstr>Нови тенденции на пазара – макс. напрежение от 1500V</vt:lpstr>
      <vt:lpstr>Нови тенденции на пазара – проследяващи (тракинг) системи</vt:lpstr>
      <vt:lpstr>Второ поколение соларни клетки: тънкослойни</vt:lpstr>
      <vt:lpstr>Пазарен дял на тънкослойните технологии</vt:lpstr>
      <vt:lpstr>Соларни клетки от аморфен силиций</vt:lpstr>
      <vt:lpstr>Кадмиево-телуридни соларни клетки</vt:lpstr>
      <vt:lpstr>Мед-индий-(галий)-селенидни – CI(G)S соларни клетки</vt:lpstr>
      <vt:lpstr>Концентрирани соларни клетки</vt:lpstr>
      <vt:lpstr>Примери за концентрирани системи</vt:lpstr>
      <vt:lpstr>Фотоволтаични термични хибридни соларни колекори</vt:lpstr>
      <vt:lpstr>Фотоволтаични термични хибридни системи</vt:lpstr>
      <vt:lpstr>V-I и P-V характеристики на соларната клетка (MPP: максимална енергийна точка)</vt:lpstr>
      <vt:lpstr>Измерване на напрежението на отворения кръг на PV модул, използвайки мултиметър</vt:lpstr>
      <vt:lpstr>Измерване на тока на късо съединение на PV модул, използвайки мултиметър</vt:lpstr>
      <vt:lpstr>Зависимост на VOC и ISC от ирадиацията при силициева соларна клетка</vt:lpstr>
      <vt:lpstr>Характеристики I-V при 1000 W/m2 ирадиация на четири 75 Wp модула</vt:lpstr>
      <vt:lpstr>Характеристики I-V на монокристална силициева соларна клетка при 25°C</vt:lpstr>
      <vt:lpstr>Характеристики на I-V за ирадиация на 1000 W/m2 с клетъчна температура като параметър</vt:lpstr>
      <vt:lpstr>Температурна зависимост на VOC, ISC и Pmax на силициева соларна клетка</vt:lpstr>
      <vt:lpstr>Ефективност на кристалната силициева соларна клетка от ирадиацията</vt:lpstr>
      <vt:lpstr>STC и NOCT условия</vt:lpstr>
      <vt:lpstr>Сравнение на характерните I-V криви за STC и NOCT условия</vt:lpstr>
      <vt:lpstr>Свързване на PV модул с натоварване</vt:lpstr>
      <vt:lpstr>PV модул с 36 соларни клетки, свързани последователно</vt:lpstr>
      <vt:lpstr>Зависимост на работното напрежение от броя соларни клетки в един PV модул</vt:lpstr>
      <vt:lpstr>Категории PV системи и функциониране</vt:lpstr>
      <vt:lpstr>Основни категории PV системи</vt:lpstr>
      <vt:lpstr>Автономни PV системи с акумулиране на енергия, свързани с DC и AC натоварване</vt:lpstr>
      <vt:lpstr>Автономни хибридни PV системи</vt:lpstr>
      <vt:lpstr>Свързани с мрежата PV системи</vt:lpstr>
      <vt:lpstr>Основни компоненти на една PV система</vt:lpstr>
      <vt:lpstr>Батерии</vt:lpstr>
      <vt:lpstr>Оловни батерии (традиционни и регулирани с клапан)</vt:lpstr>
      <vt:lpstr>Литиево-йонни и никел-кадмиеви батерии</vt:lpstr>
      <vt:lpstr>Контролери на заряда</vt:lpstr>
      <vt:lpstr>PWM и MPPT контролери на заряда</vt:lpstr>
      <vt:lpstr>Инвертори</vt:lpstr>
      <vt:lpstr>Струнни инвертори</vt:lpstr>
      <vt:lpstr>Централни инвертори</vt:lpstr>
      <vt:lpstr>Микро-инвертори</vt:lpstr>
      <vt:lpstr>Инвертори с батерия / зарядни</vt:lpstr>
      <vt:lpstr>Изправители</vt:lpstr>
      <vt:lpstr>Цели на обучителния модул</vt:lpstr>
      <vt:lpstr>Благодаря ви за вниманието!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ptsimpoukli</dc:creator>
  <cp:lastModifiedBy>Irina Terzyiska</cp:lastModifiedBy>
  <cp:revision>757</cp:revision>
  <dcterms:created xsi:type="dcterms:W3CDTF">2017-12-11T10:59:29Z</dcterms:created>
  <dcterms:modified xsi:type="dcterms:W3CDTF">2020-01-09T13:04:32Z</dcterms:modified>
</cp:coreProperties>
</file>