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0"/>
  </p:notesMasterIdLst>
  <p:sldIdLst>
    <p:sldId id="256" r:id="rId2"/>
    <p:sldId id="257" r:id="rId3"/>
    <p:sldId id="258" r:id="rId4"/>
    <p:sldId id="261" r:id="rId5"/>
    <p:sldId id="263" r:id="rId6"/>
    <p:sldId id="262" r:id="rId7"/>
    <p:sldId id="279" r:id="rId8"/>
    <p:sldId id="280" r:id="rId9"/>
    <p:sldId id="281" r:id="rId10"/>
    <p:sldId id="282" r:id="rId11"/>
    <p:sldId id="284" r:id="rId12"/>
    <p:sldId id="286" r:id="rId13"/>
    <p:sldId id="287" r:id="rId14"/>
    <p:sldId id="290" r:id="rId15"/>
    <p:sldId id="296" r:id="rId16"/>
    <p:sldId id="298" r:id="rId17"/>
    <p:sldId id="305" r:id="rId18"/>
    <p:sldId id="306" r:id="rId19"/>
    <p:sldId id="309" r:id="rId20"/>
    <p:sldId id="310" r:id="rId21"/>
    <p:sldId id="314" r:id="rId22"/>
    <p:sldId id="315" r:id="rId23"/>
    <p:sldId id="316" r:id="rId24"/>
    <p:sldId id="317" r:id="rId25"/>
    <p:sldId id="323" r:id="rId26"/>
    <p:sldId id="324" r:id="rId27"/>
    <p:sldId id="326" r:id="rId28"/>
    <p:sldId id="327" r:id="rId29"/>
    <p:sldId id="328" r:id="rId30"/>
    <p:sldId id="329" r:id="rId31"/>
    <p:sldId id="330" r:id="rId32"/>
    <p:sldId id="331" r:id="rId33"/>
    <p:sldId id="332" r:id="rId34"/>
    <p:sldId id="333" r:id="rId35"/>
    <p:sldId id="334" r:id="rId36"/>
    <p:sldId id="339" r:id="rId37"/>
    <p:sldId id="259" r:id="rId38"/>
    <p:sldId id="264" r:id="rId39"/>
    <p:sldId id="265" r:id="rId40"/>
    <p:sldId id="266" r:id="rId41"/>
    <p:sldId id="268" r:id="rId42"/>
    <p:sldId id="272" r:id="rId43"/>
    <p:sldId id="273" r:id="rId44"/>
    <p:sldId id="274" r:id="rId45"/>
    <p:sldId id="275" r:id="rId46"/>
    <p:sldId id="276" r:id="rId47"/>
    <p:sldId id="278" r:id="rId48"/>
    <p:sldId id="260" r:id="rId4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782" autoAdjust="0"/>
  </p:normalViewPr>
  <p:slideViewPr>
    <p:cSldViewPr>
      <p:cViewPr varScale="1">
        <p:scale>
          <a:sx n="98" d="100"/>
          <a:sy n="98" d="100"/>
        </p:scale>
        <p:origin x="856"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2C10A0-F87B-4BFF-AD3A-8310E448460F}" type="datetimeFigureOut">
              <a:rPr lang="el-GR" smtClean="0"/>
              <a:pPr/>
              <a:t>15/1/2020</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1933F7-9C1D-42A8-B27F-F697341C8CBF}" type="slidenum">
              <a:rPr lang="el-GR" smtClean="0"/>
              <a:pPr/>
              <a:t>‹Nr.›</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r>
              <a:rPr lang="en-US" sz="1200" u="sng" kern="1200" dirty="0">
                <a:solidFill>
                  <a:schemeClr val="tx1"/>
                </a:solidFill>
                <a:latin typeface="+mn-lt"/>
                <a:ea typeface="+mn-ea"/>
                <a:cs typeface="+mn-cs"/>
              </a:rPr>
              <a:t>Richtlinien für den Trainer</a:t>
            </a: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Diese . ppt-Datei ist eine Vorlage, die von</a:t>
            </a:r>
            <a:r>
              <a:rPr lang="en-US" sz="1200" kern="1200" baseline="0" dirty="0">
                <a:solidFill>
                  <a:schemeClr val="tx1"/>
                </a:solidFill>
                <a:latin typeface="+mn-lt"/>
                <a:ea typeface="+mn-ea"/>
                <a:cs typeface="+mn-cs"/>
              </a:rPr>
              <a:t> Berufsbildungsanbietern </a:t>
            </a:r>
            <a:r>
              <a:rPr lang="en-US" sz="1200" kern="1200" dirty="0">
                <a:solidFill>
                  <a:schemeClr val="tx1"/>
                </a:solidFill>
                <a:latin typeface="+mn-lt"/>
                <a:ea typeface="+mn-ea"/>
                <a:cs typeface="+mn-cs"/>
              </a:rPr>
              <a:t>verwendet werden soll, um</a:t>
            </a:r>
            <a:r>
              <a:rPr lang="en-US" sz="1200" kern="1200" baseline="0" dirty="0">
                <a:solidFill>
                  <a:schemeClr val="tx1"/>
                </a:solidFill>
                <a:latin typeface="+mn-lt"/>
                <a:ea typeface="+mn-ea"/>
                <a:cs typeface="+mn-cs"/>
              </a:rPr>
              <a:t> das Trainingsmaterial vorzubereiten. </a:t>
            </a:r>
            <a:endParaRPr lang="en-US" sz="1200" kern="1200" dirty="0">
              <a:solidFill>
                <a:schemeClr val="tx1"/>
              </a:solidFill>
              <a:latin typeface="+mn-lt"/>
              <a:ea typeface="+mn-ea"/>
              <a:cs typeface="+mn-cs"/>
            </a:endParaRP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Wir empfehlen </a:t>
            </a:r>
            <a:r>
              <a:rPr lang="en-US" sz="1200" b="1" kern="1200" dirty="0">
                <a:solidFill>
                  <a:schemeClr val="tx1"/>
                </a:solidFill>
                <a:latin typeface="+mn-lt"/>
                <a:ea typeface="+mn-ea"/>
                <a:cs typeface="+mn-cs"/>
              </a:rPr>
              <a:t>30 bis 40 . ppt-Folien </a:t>
            </a:r>
            <a:r>
              <a:rPr lang="en-US" sz="1200" kern="1200" dirty="0">
                <a:solidFill>
                  <a:schemeClr val="tx1"/>
                </a:solidFill>
                <a:latin typeface="+mn-lt"/>
                <a:ea typeface="+mn-ea"/>
                <a:cs typeface="+mn-cs"/>
              </a:rPr>
              <a:t>für eine (1) Stunde des Trainingsprogramms.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Es gibt 3 </a:t>
            </a:r>
            <a:r>
              <a:rPr lang="en-US" sz="1200" u="sng" kern="1200" dirty="0">
                <a:solidFill>
                  <a:schemeClr val="tx1"/>
                </a:solidFill>
                <a:latin typeface="+mn-lt"/>
                <a:ea typeface="+mn-ea"/>
                <a:cs typeface="+mn-cs"/>
              </a:rPr>
              <a:t>vordefinierte Folien, die </a:t>
            </a:r>
            <a:r>
              <a:rPr lang="en-US" sz="1200" kern="1200" dirty="0">
                <a:solidFill>
                  <a:schemeClr val="tx1"/>
                </a:solidFill>
                <a:latin typeface="+mn-lt"/>
                <a:ea typeface="+mn-ea"/>
                <a:cs typeface="+mn-cs"/>
              </a:rPr>
              <a:t>von Ihnen ausgefüllt werden müssen, mit den Titeln "</a:t>
            </a:r>
            <a:r>
              <a:rPr lang="en-US" sz="1200" b="1" kern="1200" dirty="0">
                <a:solidFill>
                  <a:schemeClr val="tx1"/>
                </a:solidFill>
                <a:latin typeface="+mn-lt"/>
                <a:ea typeface="+mn-ea"/>
                <a:cs typeface="+mn-cs"/>
              </a:rPr>
              <a:t>Modulziele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Schlussfolgerung</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Modulende"</a:t>
            </a:r>
            <a:r>
              <a:rPr lang="en-US" sz="1200" kern="1200" dirty="0">
                <a:solidFill>
                  <a:schemeClr val="tx1"/>
                </a:solidFill>
                <a:latin typeface="+mn-lt"/>
                <a:ea typeface="+mn-ea"/>
                <a:cs typeface="+mn-cs"/>
              </a:rPr>
              <a:t>.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Das Material sollte in editierbarem Format gesendet werden. </a:t>
            </a:r>
            <a:endParaRPr lang="el-GR"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Vorgeschlagene Schriftart: Arial</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Erforderliche Schriftgröße: 16</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Vorgeschlagener Zeilenabstand: 1,5</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ppt/pptx-Datei sollte eine klare Struktur und definierte Einheiten und eindeutige Folientitel haben</a:t>
            </a:r>
            <a:endParaRPr lang="el-GR" sz="1200" kern="1200" dirty="0">
              <a:solidFill>
                <a:schemeClr val="tx1"/>
              </a:solidFill>
              <a:latin typeface="+mn-lt"/>
              <a:ea typeface="+mn-ea"/>
              <a:cs typeface="+mn-cs"/>
            </a:endParaRPr>
          </a:p>
          <a:p>
            <a:pPr lvl="0">
              <a:buFont typeface="Wingdings" pitchFamily="2" charset="2"/>
              <a:buChar char="§"/>
            </a:pPr>
            <a:r>
              <a:rPr lang="en-US" sz="1200" kern="1200" dirty="0" err="1">
                <a:solidFill>
                  <a:schemeClr val="tx1"/>
                </a:solidFill>
                <a:latin typeface="+mn-lt"/>
                <a:ea typeface="+mn-ea"/>
                <a:cs typeface="+mn-cs"/>
              </a:rPr>
              <a:t>ppt/pptx</a:t>
            </a:r>
            <a:r>
              <a:rPr lang="en-US" sz="1200" kern="1200" dirty="0">
                <a:solidFill>
                  <a:schemeClr val="tx1"/>
                </a:solidFill>
                <a:latin typeface="+mn-lt"/>
                <a:ea typeface="+mn-ea"/>
                <a:cs typeface="+mn-cs"/>
              </a:rPr>
              <a:t> Folieninhalte sollten die vordefinierten Ränder nicht überschreiten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Bilder, Diagramme etc. sollten mit einer Beschreibung versehen sein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Wenn Sie Verständnisfragen (Multiple Choice, Mehrfachantworten, Richtig/Falsch, Matching etc.) einfügen wollen, um das Verständnis der Theorie zu verbessern, sollten Sie diese in der ppt/pptx-Datei verankern.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Fragen, die für die Selbstbewertung und die abschließenden Bewertungsaufgaben verwendet werden, sollten einem vordefinierten Format folgen, das von SQLearn in einer . xls-Datei gesendet wird</a:t>
            </a:r>
            <a:endParaRPr lang="el-GR" sz="1200" kern="1200" dirty="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2</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45</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46</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47</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37</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38</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39</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40</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41</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42</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43</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44</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95936" y="1988840"/>
            <a:ext cx="4822304" cy="1470025"/>
          </a:xfrm>
        </p:spPr>
        <p:txBody>
          <a:bodyPr anchor="b">
            <a:normAutofit/>
          </a:bodyPr>
          <a:lstStyle>
            <a:lvl1pPr algn="r">
              <a:defRPr sz="2800"/>
            </a:lvl1pPr>
          </a:lstStyle>
          <a:p>
            <a:r>
              <a:rPr lang="en-US" dirty="0"/>
              <a:t>Click to edit Master title style</a:t>
            </a:r>
            <a:endParaRPr lang="el-GR" dirty="0"/>
          </a:p>
        </p:txBody>
      </p:sp>
      <p:sp>
        <p:nvSpPr>
          <p:cNvPr id="3" name="Subtitle 2"/>
          <p:cNvSpPr>
            <a:spLocks noGrp="1"/>
          </p:cNvSpPr>
          <p:nvPr>
            <p:ph type="subTitle" idx="1"/>
          </p:nvPr>
        </p:nvSpPr>
        <p:spPr>
          <a:xfrm>
            <a:off x="4572000" y="3573016"/>
            <a:ext cx="4248472" cy="1752600"/>
          </a:xfrm>
        </p:spPr>
        <p:txBody>
          <a:bodyPr>
            <a:normAutofit/>
          </a:bodyPr>
          <a:lstStyle>
            <a:lvl1pPr marL="0" indent="0" algn="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l-GR" dirty="0"/>
          </a:p>
        </p:txBody>
      </p:sp>
    </p:spTree>
    <p:extLst>
      <p:ext uri="{BB962C8B-B14F-4D97-AF65-F5344CB8AC3E}">
        <p14:creationId xmlns:p14="http://schemas.microsoft.com/office/powerpoint/2010/main" val="2926138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79712" y="0"/>
            <a:ext cx="6707088" cy="1124744"/>
          </a:xfrm>
        </p:spPr>
        <p:txBody>
          <a:bodyPr>
            <a:normAutofit/>
          </a:bodyPr>
          <a:lstStyle>
            <a:lvl1pPr algn="r">
              <a:defRPr sz="2400"/>
            </a:lvl1pPr>
          </a:lstStyle>
          <a:p>
            <a:r>
              <a:rPr lang="en-US" dirty="0"/>
              <a:t>Click to edit Master title style</a:t>
            </a:r>
            <a:endParaRPr lang="el-GR" dirty="0"/>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Tree>
    <p:extLst>
      <p:ext uri="{BB962C8B-B14F-4D97-AF65-F5344CB8AC3E}">
        <p14:creationId xmlns:p14="http://schemas.microsoft.com/office/powerpoint/2010/main" val="11711275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Klicken Sie zum Bearbeiten des Master-Titelstils</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Klicken Sie zum Bearbeiten von Master-Text-Stilen</a:t>
            </a:r>
          </a:p>
          <a:p>
            <a:pPr lvl="1"/>
            <a:r>
              <a:rPr lang="en-US"/>
              <a:t>Zweite Ebene</a:t>
            </a:r>
          </a:p>
          <a:p>
            <a:pPr lvl="2"/>
            <a:r>
              <a:rPr lang="en-US"/>
              <a:t>Dritte Ebene</a:t>
            </a:r>
          </a:p>
          <a:p>
            <a:pPr lvl="3"/>
            <a:r>
              <a:rPr lang="en-US"/>
              <a:t>Vierte Ebene</a:t>
            </a:r>
          </a:p>
          <a:p>
            <a:pPr lvl="4"/>
            <a:r>
              <a:rPr lang="en-US"/>
              <a:t>Fünfte Ebene</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A77810-D08D-4F04-8111-0848C471F8E3}" type="datetimeFigureOut">
              <a:rPr lang="el-GR" smtClean="0"/>
              <a:pPr/>
              <a:t>15/1/2020</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0A6221-E4EE-4882-A7E2-5D7E7229B80D}" type="slidenum">
              <a:rPr lang="el-GR" smtClean="0"/>
              <a:pPr/>
              <a:t>‹Nr.›</a:t>
            </a:fld>
            <a:endParaRPr lang="el-GR"/>
          </a:p>
        </p:txBody>
      </p:sp>
    </p:spTree>
    <p:extLst>
      <p:ext uri="{BB962C8B-B14F-4D97-AF65-F5344CB8AC3E}">
        <p14:creationId xmlns:p14="http://schemas.microsoft.com/office/powerpoint/2010/main" val="1435590991"/>
      </p:ext>
    </p:extLst>
  </p:cSld>
  <p:clrMap bg1="lt1" tx1="dk1" bg2="lt2" tx2="dk2" accent1="accent1" accent2="accent2" accent3="accent3" accent4="accent4" accent5="accent5" accent6="accent6" hlink="hlink" folHlink="folHlink"/>
  <p:sldLayoutIdLst>
    <p:sldLayoutId id="2147483685" r:id="rId1"/>
    <p:sldLayoutId id="2147483686"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b"/>
          <a:lstStyle/>
          <a:p>
            <a:r>
              <a:rPr lang="en-US" dirty="0"/>
              <a:t>Prävention von Arbeitsrisiken und Sicherheitsarbeit auf der Baustelle</a:t>
            </a:r>
            <a:endParaRPr lang="el-GR" dirty="0"/>
          </a:p>
        </p:txBody>
      </p:sp>
      <p:sp>
        <p:nvSpPr>
          <p:cNvPr id="3" name="Subtitle 2"/>
          <p:cNvSpPr>
            <a:spLocks noGrp="1"/>
          </p:cNvSpPr>
          <p:nvPr>
            <p:ph type="subTitle" idx="1"/>
          </p:nvPr>
        </p:nvSpPr>
        <p:spPr/>
        <p:txBody>
          <a:bodyPr/>
          <a:lstStyle/>
          <a:p>
            <a:r>
              <a:rPr lang="en-US" dirty="0"/>
              <a:t>Solarthermische Anlagen zur Warmwasserbereitung und Raumheizung im Einfamilienhaus</a:t>
            </a:r>
            <a:endParaRPr lang="el-GR" dirty="0"/>
          </a:p>
        </p:txBody>
      </p:sp>
    </p:spTree>
    <p:extLst>
      <p:ext uri="{BB962C8B-B14F-4D97-AF65-F5344CB8AC3E}">
        <p14:creationId xmlns:p14="http://schemas.microsoft.com/office/powerpoint/2010/main" val="72179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Installationstechniken</a:t>
            </a:r>
          </a:p>
        </p:txBody>
      </p:sp>
      <p:sp>
        <p:nvSpPr>
          <p:cNvPr id="3" name="Content Placeholder 2"/>
          <p:cNvSpPr>
            <a:spLocks noGrp="1"/>
          </p:cNvSpPr>
          <p:nvPr>
            <p:ph idx="1"/>
          </p:nvPr>
        </p:nvSpPr>
        <p:spPr/>
        <p:txBody>
          <a:bodyPr>
            <a:normAutofit/>
          </a:bodyPr>
          <a:lstStyle/>
          <a:p>
            <a:pPr>
              <a:buAutoNum type="arabicPeriod"/>
            </a:pPr>
            <a:r>
              <a:rPr lang="en-US" dirty="0"/>
              <a:t>So arbeiten Sie sicher bei der Installation einer Solarthermieanlage:</a:t>
            </a:r>
          </a:p>
          <a:p>
            <a:pPr>
              <a:buFontTx/>
              <a:buAutoNum type="arabicPeriod"/>
            </a:pPr>
            <a:endParaRPr lang="en-US" b="1" dirty="0"/>
          </a:p>
          <a:p>
            <a:pPr>
              <a:buNone/>
            </a:pPr>
            <a:r>
              <a:rPr lang="en-US" b="1" dirty="0"/>
              <a:t>Blechbearbeitung</a:t>
            </a:r>
          </a:p>
          <a:p>
            <a:pPr algn="just">
              <a:buNone/>
            </a:pPr>
            <a:r>
              <a:rPr lang="en-US" dirty="0"/>
              <a:t>	Das Kollektoreinbau-System (Zink/Aluminium-Blech) wird in der Regel von den Herstellern vorgefertigt. Im besten Fall müssen sie einfach nur eingesteckt werden. Folgende Blecharbeiten können notwendig sein:</a:t>
            </a:r>
          </a:p>
          <a:p>
            <a:pPr algn="just">
              <a:buNone/>
            </a:pPr>
            <a:endParaRPr lang="en-US" dirty="0"/>
          </a:p>
          <a:p>
            <a:pPr algn="just">
              <a:buFont typeface="Wingdings" pitchFamily="2" charset="2"/>
              <a:buChar char="Ø"/>
            </a:pPr>
            <a:r>
              <a:rPr lang="en-US" dirty="0"/>
              <a:t>Schneiden - mit einer Blechschere</a:t>
            </a:r>
          </a:p>
          <a:p>
            <a:pPr algn="just">
              <a:buFont typeface="Wingdings" pitchFamily="2" charset="2"/>
              <a:buChar char="Ø"/>
            </a:pPr>
            <a:r>
              <a:rPr lang="en-US" dirty="0"/>
              <a:t>Verbinden - Falten, Löten (nur Zinkblech), Kleben (Butylband), Schrauben (Klemmschrauben)</a:t>
            </a:r>
          </a:p>
          <a:p>
            <a:pPr algn="just">
              <a:buFont typeface="Wingdings" pitchFamily="2" charset="2"/>
              <a:buChar char="Ø"/>
            </a:pPr>
            <a:r>
              <a:rPr lang="en-US" dirty="0"/>
              <a:t>Befestigung - mit Kleber, Aufhängung</a:t>
            </a:r>
          </a:p>
          <a:p>
            <a:pPr algn="just">
              <a:buFont typeface="Wingdings" pitchFamily="2" charset="2"/>
              <a:buChar char="Ø"/>
            </a:pPr>
            <a:r>
              <a:rPr lang="en-US" dirty="0"/>
              <a:t>Formgebung - Einfassung (Einfassung Bank).</a:t>
            </a:r>
          </a:p>
        </p:txBody>
      </p:sp>
    </p:spTree>
    <p:extLst>
      <p:ext uri="{BB962C8B-B14F-4D97-AF65-F5344CB8AC3E}">
        <p14:creationId xmlns:p14="http://schemas.microsoft.com/office/powerpoint/2010/main" val="3031965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Installation: Kollektor, Solarkreis, Speicher, Armaturen, Sensoren und Regler</a:t>
            </a:r>
          </a:p>
        </p:txBody>
      </p:sp>
      <p:sp>
        <p:nvSpPr>
          <p:cNvPr id="3" name="Content Placeholder 2"/>
          <p:cNvSpPr>
            <a:spLocks noGrp="1"/>
          </p:cNvSpPr>
          <p:nvPr>
            <p:ph idx="1"/>
          </p:nvPr>
        </p:nvSpPr>
        <p:spPr/>
        <p:txBody>
          <a:bodyPr>
            <a:normAutofit/>
          </a:bodyPr>
          <a:lstStyle/>
          <a:p>
            <a:pPr>
              <a:buAutoNum type="arabicPeriod"/>
            </a:pPr>
            <a:r>
              <a:rPr lang="en-US" dirty="0"/>
              <a:t>So arbeiten Sie sicher bei der Installation einer Solarthermieanlage:</a:t>
            </a:r>
          </a:p>
          <a:p>
            <a:pPr>
              <a:buFontTx/>
              <a:buAutoNum type="arabicPeriod"/>
            </a:pPr>
            <a:endParaRPr lang="en-US" b="1" dirty="0"/>
          </a:p>
          <a:p>
            <a:pPr>
              <a:buNone/>
            </a:pPr>
            <a:r>
              <a:rPr lang="en-US" b="1" dirty="0"/>
              <a:t>Einbau des Kollektors</a:t>
            </a:r>
          </a:p>
          <a:p>
            <a:pPr algn="just">
              <a:buNone/>
            </a:pPr>
            <a:r>
              <a:rPr lang="en-US" dirty="0"/>
              <a:t>Im Prinzip können Kollektoren sein:</a:t>
            </a:r>
          </a:p>
          <a:p>
            <a:pPr marL="900113" algn="just">
              <a:buFont typeface="Wingdings" pitchFamily="2" charset="2"/>
              <a:buChar char="Ø"/>
            </a:pPr>
            <a:r>
              <a:rPr lang="en-US" dirty="0"/>
              <a:t>integriert in ein Schrägdach</a:t>
            </a:r>
          </a:p>
          <a:p>
            <a:pPr marL="900113" algn="just">
              <a:buFont typeface="Wingdings" pitchFamily="2" charset="2"/>
              <a:buChar char="Ø"/>
            </a:pPr>
            <a:r>
              <a:rPr lang="en-US" dirty="0"/>
              <a:t>auf einer Dachschräge montiert</a:t>
            </a:r>
          </a:p>
          <a:p>
            <a:pPr marL="900113" algn="just">
              <a:buFont typeface="Wingdings" pitchFamily="2" charset="2"/>
              <a:buChar char="Ø"/>
            </a:pPr>
            <a:r>
              <a:rPr lang="en-US" dirty="0"/>
              <a:t>auf Ständern auf einem Flachdach oder einer freien Fläche aufgestellt</a:t>
            </a:r>
          </a:p>
          <a:p>
            <a:pPr marL="900113" algn="just">
              <a:buFont typeface="Wingdings" pitchFamily="2" charset="2"/>
              <a:buChar char="Ø"/>
            </a:pPr>
            <a:r>
              <a:rPr lang="en-US" dirty="0"/>
              <a:t>in einer Fassade montiert.</a:t>
            </a:r>
          </a:p>
        </p:txBody>
      </p:sp>
    </p:spTree>
    <p:extLst>
      <p:ext uri="{BB962C8B-B14F-4D97-AF65-F5344CB8AC3E}">
        <p14:creationId xmlns:p14="http://schemas.microsoft.com/office/powerpoint/2010/main" val="3031965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Installation: Kollektor, Solarkreis, Speicher, Armaturen, Sensoren und Regler</a:t>
            </a:r>
          </a:p>
        </p:txBody>
      </p:sp>
      <p:sp>
        <p:nvSpPr>
          <p:cNvPr id="3" name="Content Placeholder 2"/>
          <p:cNvSpPr>
            <a:spLocks noGrp="1"/>
          </p:cNvSpPr>
          <p:nvPr>
            <p:ph idx="1"/>
          </p:nvPr>
        </p:nvSpPr>
        <p:spPr/>
        <p:txBody>
          <a:bodyPr>
            <a:normAutofit/>
          </a:bodyPr>
          <a:lstStyle/>
          <a:p>
            <a:pPr>
              <a:buAutoNum type="arabicPeriod"/>
            </a:pPr>
            <a:r>
              <a:rPr lang="en-US" dirty="0"/>
              <a:t>So arbeiten Sie sicher bei der Installation einer Solarthermieanlage:</a:t>
            </a:r>
          </a:p>
          <a:p>
            <a:pPr>
              <a:buFontTx/>
              <a:buAutoNum type="arabicPeriod"/>
            </a:pPr>
            <a:endParaRPr lang="en-US" b="1" dirty="0"/>
          </a:p>
          <a:p>
            <a:pPr>
              <a:buNone/>
            </a:pPr>
            <a:r>
              <a:rPr lang="en-US" b="1" dirty="0"/>
              <a:t>Einbau des Kollektors</a:t>
            </a:r>
          </a:p>
          <a:p>
            <a:pPr marL="3175" indent="-3175" algn="just">
              <a:buNone/>
            </a:pPr>
            <a:endParaRPr lang="en-US" dirty="0"/>
          </a:p>
          <a:p>
            <a:pPr marL="3175" indent="-3175" algn="just">
              <a:buNone/>
            </a:pPr>
            <a:r>
              <a:rPr lang="en-US" b="1" dirty="0"/>
              <a:t>	Installation auf einem Schrägdach</a:t>
            </a:r>
          </a:p>
          <a:p>
            <a:pPr marL="3175" indent="-3175" algn="just">
              <a:buNone/>
            </a:pPr>
            <a:r>
              <a:rPr lang="en-US" dirty="0"/>
              <a:t>Die Sonnenkollektoren können auf dem Dach oder zwischen den Dachziegeln montiert werden.</a:t>
            </a:r>
          </a:p>
          <a:p>
            <a:pPr marL="3175" indent="-3175" algn="just">
              <a:buNone/>
            </a:pPr>
            <a:endParaRPr lang="en-US" b="1" dirty="0"/>
          </a:p>
          <a:p>
            <a:pPr marL="3175" indent="-3175" algn="just">
              <a:buNone/>
            </a:pPr>
            <a:r>
              <a:rPr lang="en-US" b="1" dirty="0"/>
              <a:t>Auf-Dach-Montage</a:t>
            </a:r>
          </a:p>
          <a:p>
            <a:pPr marL="3175" indent="-3175" algn="just">
              <a:buNone/>
            </a:pPr>
            <a:r>
              <a:rPr lang="en-US" dirty="0"/>
              <a:t>Bei der Aufdachmontage werden die Kollektoren ca. 5-10 cm (2-3,9 Zoll) über der Dachschicht montiert. Die Befestigungspunkte werden oft durch Dachhaken oder Sparrenanker gebildet, die auf die Sparren oder auf einen Wellziegel, einen Stehfalz oder ähnliches geschraubt werden. Die Dachhaken sind so geformt, dass sie zwischen zwei Reihen von Dachziegeln oder Schindeln geführt werden können (Abbildung auf der nächsten Folie).</a:t>
            </a:r>
          </a:p>
        </p:txBody>
      </p:sp>
    </p:spTree>
    <p:extLst>
      <p:ext uri="{BB962C8B-B14F-4D97-AF65-F5344CB8AC3E}">
        <p14:creationId xmlns:p14="http://schemas.microsoft.com/office/powerpoint/2010/main" val="3031965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Installation: Kollektor, Solarkreis, Speicher, Armaturen, Sensoren und Regler</a:t>
            </a:r>
          </a:p>
        </p:txBody>
      </p:sp>
      <p:sp>
        <p:nvSpPr>
          <p:cNvPr id="3" name="Content Placeholder 2"/>
          <p:cNvSpPr>
            <a:spLocks noGrp="1"/>
          </p:cNvSpPr>
          <p:nvPr>
            <p:ph idx="1"/>
          </p:nvPr>
        </p:nvSpPr>
        <p:spPr/>
        <p:txBody>
          <a:bodyPr>
            <a:normAutofit/>
          </a:bodyPr>
          <a:lstStyle/>
          <a:p>
            <a:pPr>
              <a:buAutoNum type="arabicPeriod"/>
            </a:pPr>
            <a:r>
              <a:rPr lang="en-US" dirty="0"/>
              <a:t>So arbeiten Sie sicher bei der Installation einer Solarthermieanlage:</a:t>
            </a:r>
          </a:p>
          <a:p>
            <a:pPr>
              <a:buFontTx/>
              <a:buAutoNum type="arabicPeriod"/>
            </a:pPr>
            <a:endParaRPr lang="en-US" b="1" dirty="0"/>
          </a:p>
          <a:p>
            <a:pPr>
              <a:buNone/>
            </a:pPr>
            <a:r>
              <a:rPr lang="en-US" b="1" dirty="0"/>
              <a:t>Einbau des Kollektors</a:t>
            </a:r>
          </a:p>
          <a:p>
            <a:pPr marL="3175" indent="-3175" algn="just">
              <a:buNone/>
            </a:pPr>
            <a:endParaRPr lang="en-US" dirty="0"/>
          </a:p>
          <a:p>
            <a:pPr marL="3175" indent="-3175" algn="just">
              <a:buNone/>
            </a:pPr>
            <a:r>
              <a:rPr lang="en-US" dirty="0"/>
              <a:t>	</a:t>
            </a:r>
          </a:p>
        </p:txBody>
      </p:sp>
      <p:pic>
        <p:nvPicPr>
          <p:cNvPr id="3074" name="Picture 2"/>
          <p:cNvPicPr>
            <a:picLocks noChangeAspect="1" noChangeArrowheads="1"/>
          </p:cNvPicPr>
          <p:nvPr/>
        </p:nvPicPr>
        <p:blipFill>
          <a:blip r:embed="rId2" cstate="print"/>
          <a:srcRect/>
          <a:stretch>
            <a:fillRect/>
          </a:stretch>
        </p:blipFill>
        <p:spPr bwMode="auto">
          <a:xfrm>
            <a:off x="2915816" y="1988840"/>
            <a:ext cx="4824536" cy="4251678"/>
          </a:xfrm>
          <a:prstGeom prst="rect">
            <a:avLst/>
          </a:prstGeom>
          <a:noFill/>
          <a:ln w="9525">
            <a:noFill/>
            <a:miter lim="800000"/>
            <a:headEnd/>
            <a:tailEnd/>
          </a:ln>
        </p:spPr>
      </p:pic>
      <p:sp>
        <p:nvSpPr>
          <p:cNvPr id="5" name="Rectangle 4"/>
          <p:cNvSpPr/>
          <p:nvPr/>
        </p:nvSpPr>
        <p:spPr>
          <a:xfrm>
            <a:off x="6819474" y="5517232"/>
            <a:ext cx="1928990" cy="369332"/>
          </a:xfrm>
          <a:prstGeom prst="rect">
            <a:avLst/>
          </a:prstGeom>
        </p:spPr>
        <p:txBody>
          <a:bodyPr wrap="none">
            <a:spAutoFit/>
          </a:bodyPr>
          <a:lstStyle/>
          <a:p>
            <a:r>
              <a:rPr lang="en-US" dirty="0"/>
              <a:t>Arten von Dachhaken</a:t>
            </a:r>
            <a:endParaRPr lang="bg-BG" dirty="0"/>
          </a:p>
        </p:txBody>
      </p:sp>
    </p:spTree>
    <p:extLst>
      <p:ext uri="{BB962C8B-B14F-4D97-AF65-F5344CB8AC3E}">
        <p14:creationId xmlns:p14="http://schemas.microsoft.com/office/powerpoint/2010/main" val="3031965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Installation: Kollektor, Solarkreis, Speicher, Armaturen, Sensoren und Regler</a:t>
            </a:r>
          </a:p>
        </p:txBody>
      </p:sp>
      <p:sp>
        <p:nvSpPr>
          <p:cNvPr id="3" name="Content Placeholder 2"/>
          <p:cNvSpPr>
            <a:spLocks noGrp="1"/>
          </p:cNvSpPr>
          <p:nvPr>
            <p:ph idx="1"/>
          </p:nvPr>
        </p:nvSpPr>
        <p:spPr/>
        <p:txBody>
          <a:bodyPr>
            <a:normAutofit/>
          </a:bodyPr>
          <a:lstStyle/>
          <a:p>
            <a:pPr algn="just">
              <a:buAutoNum type="arabicPeriod"/>
            </a:pPr>
            <a:r>
              <a:rPr lang="en-US" dirty="0"/>
              <a:t>So arbeiten Sie sicher bei der Installation einer Solarthermieanlage:</a:t>
            </a:r>
          </a:p>
          <a:p>
            <a:pPr algn="just">
              <a:buFontTx/>
              <a:buAutoNum type="arabicPeriod"/>
            </a:pPr>
            <a:endParaRPr lang="en-US" b="1" dirty="0"/>
          </a:p>
          <a:p>
            <a:pPr marL="3175" indent="-3175" algn="just">
              <a:buNone/>
            </a:pPr>
            <a:r>
              <a:rPr lang="en-US" dirty="0"/>
              <a:t>Die Vorteile der Auf-Dach-Montage sind wie folgt:</a:t>
            </a:r>
          </a:p>
          <a:p>
            <a:pPr marL="542925" indent="-3175" algn="just">
              <a:buFont typeface="Wingdings" pitchFamily="2" charset="2"/>
              <a:buChar char="Ø"/>
            </a:pPr>
            <a:r>
              <a:rPr lang="en-US" dirty="0"/>
              <a:t> schnelle und einfache Installation, daher kostengünstiger</a:t>
            </a:r>
          </a:p>
          <a:p>
            <a:pPr marL="542925" indent="-3175" algn="just">
              <a:buFont typeface="Wingdings" pitchFamily="2" charset="2"/>
              <a:buChar char="Ø"/>
            </a:pPr>
            <a:r>
              <a:rPr lang="en-US" dirty="0"/>
              <a:t> Dachhaut bleibt geschlossen</a:t>
            </a:r>
          </a:p>
          <a:p>
            <a:pPr marL="542925" indent="-3175" algn="just">
              <a:buFont typeface="Wingdings" pitchFamily="2" charset="2"/>
              <a:buChar char="Ø"/>
            </a:pPr>
            <a:r>
              <a:rPr lang="en-US" dirty="0"/>
              <a:t> größere Flexibilität (es ist möglich, näher an Firstziegeln, Blechumrandungen etc. zu montieren).</a:t>
            </a:r>
          </a:p>
          <a:p>
            <a:pPr marL="542925" indent="-3175" algn="just">
              <a:buFont typeface="Wingdings" pitchFamily="2" charset="2"/>
              <a:buChar char="Ø"/>
            </a:pPr>
            <a:endParaRPr lang="en-US" dirty="0"/>
          </a:p>
          <a:p>
            <a:pPr marL="3175" indent="-3175" algn="just">
              <a:buNone/>
            </a:pPr>
            <a:r>
              <a:rPr lang="en-US" dirty="0"/>
              <a:t>Die Nachteile der Auf-Dach-Montage sind wie folgt:</a:t>
            </a:r>
          </a:p>
          <a:p>
            <a:pPr marL="542925" indent="-3175" algn="just">
              <a:buFont typeface="Wingdings" pitchFamily="2" charset="2"/>
              <a:buChar char="Ø"/>
            </a:pPr>
            <a:r>
              <a:rPr lang="en-US" dirty="0"/>
              <a:t> zusätzliche Dachlast (ca. 20-25 kg/m2 (4.1-5.1 lb/ft2) Kollektorfläche bei Flachkollektoren und 15-20 kg/m2 (3.1-4.1 lb/ft2) bei Vakuumröhrenkollektoren)</a:t>
            </a:r>
          </a:p>
          <a:p>
            <a:pPr marL="542925" indent="-3175" algn="just">
              <a:buFont typeface="Wingdings" pitchFamily="2" charset="2"/>
              <a:buChar char="Ø"/>
            </a:pPr>
            <a:r>
              <a:rPr lang="en-US" dirty="0"/>
              <a:t> optisch nicht so attraktiv wie die Indachmontage</a:t>
            </a:r>
          </a:p>
          <a:p>
            <a:pPr marL="542925" indent="-3175" algn="just">
              <a:buFont typeface="Wingdings" pitchFamily="2" charset="2"/>
              <a:buChar char="Ø"/>
            </a:pPr>
            <a:r>
              <a:rPr lang="en-US" dirty="0"/>
              <a:t> Verrohrung teilweise über Dach installiert (Witterungseinflüsse, Vogelschäden).</a:t>
            </a:r>
          </a:p>
        </p:txBody>
      </p:sp>
    </p:spTree>
    <p:extLst>
      <p:ext uri="{BB962C8B-B14F-4D97-AF65-F5344CB8AC3E}">
        <p14:creationId xmlns:p14="http://schemas.microsoft.com/office/powerpoint/2010/main" val="3031965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Installation: Kollektor, Solarkreis, Speicher, Armaturen, Sensoren und Regler</a:t>
            </a:r>
          </a:p>
        </p:txBody>
      </p:sp>
      <p:sp>
        <p:nvSpPr>
          <p:cNvPr id="3" name="Content Placeholder 2"/>
          <p:cNvSpPr>
            <a:spLocks noGrp="1"/>
          </p:cNvSpPr>
          <p:nvPr>
            <p:ph idx="1"/>
          </p:nvPr>
        </p:nvSpPr>
        <p:spPr>
          <a:xfrm>
            <a:off x="457200" y="1600200"/>
            <a:ext cx="8229600" cy="4709120"/>
          </a:xfrm>
        </p:spPr>
        <p:txBody>
          <a:bodyPr>
            <a:noAutofit/>
          </a:bodyPr>
          <a:lstStyle/>
          <a:p>
            <a:pPr algn="just">
              <a:buAutoNum type="arabicPeriod"/>
            </a:pPr>
            <a:r>
              <a:rPr lang="en-US" dirty="0"/>
              <a:t>So arbeiten Sie sicher bei der Installation einer </a:t>
            </a:r>
            <a:r>
              <a:rPr lang="en-US" dirty="0" err="1"/>
              <a:t>Solarthermieanlage</a:t>
            </a:r>
            <a:r>
              <a:rPr lang="en-US" dirty="0"/>
              <a:t>:</a:t>
            </a:r>
            <a:endParaRPr lang="en-US" b="1" dirty="0"/>
          </a:p>
          <a:p>
            <a:pPr algn="just">
              <a:buNone/>
            </a:pPr>
            <a:r>
              <a:rPr lang="en-US" b="1" dirty="0"/>
              <a:t>Die Vorteile der In-Dach-Montage sind wie folgt:</a:t>
            </a:r>
          </a:p>
          <a:p>
            <a:pPr marL="717550" algn="just">
              <a:buFont typeface="Wingdings" pitchFamily="2" charset="2"/>
              <a:buChar char="Ø"/>
            </a:pPr>
            <a:r>
              <a:rPr lang="en-US" dirty="0"/>
              <a:t>Es werden keine zusätzlichen Dachlasten aufgebracht.</a:t>
            </a:r>
          </a:p>
          <a:p>
            <a:pPr marL="717550" algn="just">
              <a:buFont typeface="Wingdings" pitchFamily="2" charset="2"/>
              <a:buChar char="Ø"/>
            </a:pPr>
            <a:r>
              <a:rPr lang="en-US" dirty="0"/>
              <a:t>Es ist optisch ansprechender (Dacheindeckungsrahmen sind bei einigen Herstellern in verschiedenen Farben erhältlich).</a:t>
            </a:r>
          </a:p>
          <a:p>
            <a:pPr marL="717550" algn="just">
              <a:buFont typeface="Wingdings" pitchFamily="2" charset="2"/>
              <a:buChar char="Ø"/>
            </a:pPr>
            <a:r>
              <a:rPr lang="en-US" dirty="0"/>
              <a:t>Die Rohre werden unter der Dachabdeckung verlegt.</a:t>
            </a:r>
          </a:p>
          <a:p>
            <a:pPr marL="717550" algn="just">
              <a:buFont typeface="Wingdings" pitchFamily="2" charset="2"/>
              <a:buChar char="Ø"/>
            </a:pPr>
            <a:r>
              <a:rPr lang="en-US" dirty="0"/>
              <a:t>Einsparung von Dachziegeln (Neubau), Reserveziegel (Altbau).</a:t>
            </a:r>
          </a:p>
          <a:p>
            <a:pPr algn="just">
              <a:buNone/>
            </a:pPr>
            <a:r>
              <a:rPr lang="en-US" b="1" dirty="0"/>
              <a:t>Die Nachteile der In-Dach-Montage sind wie folgt:</a:t>
            </a:r>
          </a:p>
          <a:p>
            <a:pPr marL="717550" algn="just">
              <a:buFont typeface="Wingdings" pitchFamily="2" charset="2"/>
              <a:buChar char="Ø"/>
            </a:pPr>
            <a:r>
              <a:rPr lang="en-US" dirty="0"/>
              <a:t>Teurere Materialien und Montagearbeiten.</a:t>
            </a:r>
          </a:p>
          <a:p>
            <a:pPr marL="717550" algn="just">
              <a:buFont typeface="Wingdings" pitchFamily="2" charset="2"/>
              <a:buChar char="Ø"/>
            </a:pPr>
            <a:r>
              <a:rPr lang="en-US" dirty="0"/>
              <a:t>Die Dachhaut wird "durchbrochen", wodurch mögliche Schwachstellen entstehen.</a:t>
            </a:r>
          </a:p>
          <a:p>
            <a:pPr marL="717550" algn="just">
              <a:buFont typeface="Wingdings" pitchFamily="2" charset="2"/>
              <a:buChar char="Ø"/>
            </a:pPr>
            <a:r>
              <a:rPr lang="en-US" dirty="0"/>
              <a:t>Es besteht die Möglichkeit, dass überschüssige Fliesen abtransportiert werden müssen (Kosten).</a:t>
            </a:r>
          </a:p>
          <a:p>
            <a:pPr marL="717550" algn="just">
              <a:buFont typeface="Wingdings" pitchFamily="2" charset="2"/>
              <a:buChar char="Ø"/>
            </a:pPr>
            <a:r>
              <a:rPr lang="en-US" dirty="0"/>
              <a:t>Sie ist weniger flexibel: Wegen der Abdeckrahmen muss ein größerer Abstand zu Firstziegeln, Fenster- und Kamineinfassungen eingehalten werden.</a:t>
            </a:r>
          </a:p>
        </p:txBody>
      </p:sp>
    </p:spTree>
    <p:extLst>
      <p:ext uri="{BB962C8B-B14F-4D97-AF65-F5344CB8AC3E}">
        <p14:creationId xmlns:p14="http://schemas.microsoft.com/office/powerpoint/2010/main" val="3031965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Installation: Kollektor, Solarkreis, Speicher, Armaturen, Sensoren und Regler</a:t>
            </a:r>
          </a:p>
        </p:txBody>
      </p:sp>
      <p:sp>
        <p:nvSpPr>
          <p:cNvPr id="3" name="Content Placeholder 2"/>
          <p:cNvSpPr>
            <a:spLocks noGrp="1"/>
          </p:cNvSpPr>
          <p:nvPr>
            <p:ph idx="1"/>
          </p:nvPr>
        </p:nvSpPr>
        <p:spPr>
          <a:xfrm>
            <a:off x="457200" y="1600200"/>
            <a:ext cx="8229600" cy="4709120"/>
          </a:xfrm>
        </p:spPr>
        <p:txBody>
          <a:bodyPr>
            <a:noAutofit/>
          </a:bodyPr>
          <a:lstStyle/>
          <a:p>
            <a:pPr algn="just">
              <a:buAutoNum type="arabicPeriod"/>
            </a:pPr>
            <a:r>
              <a:rPr lang="en-US" dirty="0"/>
              <a:t>So arbeiten Sie sicher bei der Installation einer Solarthermieanlage:</a:t>
            </a:r>
          </a:p>
          <a:p>
            <a:pPr algn="just">
              <a:buFontTx/>
              <a:buAutoNum type="arabicPeriod"/>
            </a:pPr>
            <a:endParaRPr lang="en-US" b="1" dirty="0"/>
          </a:p>
          <a:p>
            <a:pPr algn="just">
              <a:buNone/>
            </a:pPr>
            <a:r>
              <a:rPr lang="en-US" b="1" dirty="0"/>
              <a:t>Montage auf einem Flachdach</a:t>
            </a:r>
          </a:p>
          <a:p>
            <a:pPr algn="just">
              <a:buNone/>
            </a:pPr>
            <a:r>
              <a:rPr lang="en-US" dirty="0"/>
              <a:t>	Es gibt drei Möglichkeiten:</a:t>
            </a:r>
          </a:p>
          <a:p>
            <a:pPr marL="717550" algn="just">
              <a:buFont typeface="Wingdings" pitchFamily="2" charset="2"/>
              <a:buChar char="Ø"/>
            </a:pPr>
            <a:r>
              <a:rPr lang="en-US" dirty="0"/>
              <a:t>Gegengewichte (Betonschwellen, Kiesmulden, Kastenprofilblech mit Kiesfüllung). Ca. 100-250 kg pro m2 Kollektorfläche bei Flachkollektoren und ca. 70-180 kg/m2 bei Heatpipe-Kollektoren (maximal 8 m Montagehöhe über dem Boden je nach Gebäudehöhe); darüber hinaus sind größere Lasten erforderlich.</a:t>
            </a:r>
          </a:p>
          <a:p>
            <a:pPr marL="717550" algn="just">
              <a:buFont typeface="Wingdings" pitchFamily="2" charset="2"/>
              <a:buChar char="Ø"/>
            </a:pPr>
            <a:r>
              <a:rPr lang="en-US" dirty="0"/>
              <a:t>Mit dünnen Abspannseilen sichern. Voraussetzung dafür ist die Verfügbarkeit geeigneter Befestigungspunkte.</a:t>
            </a:r>
          </a:p>
          <a:p>
            <a:pPr marL="717550" algn="just">
              <a:buFont typeface="Wingdings" pitchFamily="2" charset="2"/>
              <a:buChar char="Ø"/>
            </a:pPr>
            <a:r>
              <a:rPr lang="en-US" dirty="0"/>
              <a:t>Verankerung auf dem Flachdach. Hier wird eine entsprechende Anzahl von Stützen auf das Dach geschraubt und abgedichtet. An diesen Stützen werden Träger montiert, auf denen die Flachdachständer, die die Kollektoren tragen, montiert werden.</a:t>
            </a:r>
          </a:p>
        </p:txBody>
      </p:sp>
    </p:spTree>
    <p:extLst>
      <p:ext uri="{BB962C8B-B14F-4D97-AF65-F5344CB8AC3E}">
        <p14:creationId xmlns:p14="http://schemas.microsoft.com/office/powerpoint/2010/main" val="3031965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Installation: Kollektor, Solarkreis, Speicher, Armaturen, Sensoren und Regler</a:t>
            </a:r>
          </a:p>
        </p:txBody>
      </p:sp>
      <p:sp>
        <p:nvSpPr>
          <p:cNvPr id="3" name="Content Placeholder 2"/>
          <p:cNvSpPr>
            <a:spLocks noGrp="1"/>
          </p:cNvSpPr>
          <p:nvPr>
            <p:ph idx="1"/>
          </p:nvPr>
        </p:nvSpPr>
        <p:spPr>
          <a:xfrm>
            <a:off x="457200" y="1600200"/>
            <a:ext cx="8229600" cy="4709120"/>
          </a:xfrm>
        </p:spPr>
        <p:txBody>
          <a:bodyPr>
            <a:noAutofit/>
          </a:bodyPr>
          <a:lstStyle/>
          <a:p>
            <a:pPr algn="just">
              <a:buAutoNum type="arabicPeriod"/>
            </a:pPr>
            <a:r>
              <a:rPr lang="en-US" dirty="0"/>
              <a:t>So arbeiten Sie sicher bei der Installation einer Solarthermieanlage:</a:t>
            </a:r>
          </a:p>
          <a:p>
            <a:pPr algn="just">
              <a:buAutoNum type="arabicPeriod"/>
            </a:pPr>
            <a:endParaRPr lang="en-US" dirty="0"/>
          </a:p>
          <a:p>
            <a:pPr marL="717550" algn="just">
              <a:buFont typeface="Wingdings" pitchFamily="2" charset="2"/>
              <a:buChar char="Ø"/>
            </a:pPr>
            <a:r>
              <a:rPr lang="en-US" dirty="0"/>
              <a:t>Ein Vorteil bei der Flachdachmontage ist, dass die Kollektoren in der Regel mit der optimalen Ausrichtung und Neigung aufgestellt werden können.</a:t>
            </a:r>
          </a:p>
          <a:p>
            <a:pPr marL="717550" algn="just">
              <a:buFont typeface="Wingdings" pitchFamily="2" charset="2"/>
              <a:buChar char="Ø"/>
            </a:pPr>
            <a:r>
              <a:rPr lang="en-US" dirty="0"/>
              <a:t>In Gebieten mit viel Schnee muss zwischen der Dachfläche und der Unterseite des Kollektors ein Spalt gelassen werden, der entsprechend der winterlichen Schneehöhe eingestellt wird.</a:t>
            </a:r>
          </a:p>
          <a:p>
            <a:pPr marL="717550" algn="just">
              <a:buFont typeface="Wingdings" pitchFamily="2" charset="2"/>
              <a:buChar char="Ø"/>
            </a:pPr>
            <a:r>
              <a:rPr lang="en-US" dirty="0"/>
              <a:t>Bei der Flachdachmontage müssen die maximale Belastung und der Abstand zur Dachkante sorgfältig eingestellt werden.</a:t>
            </a:r>
          </a:p>
          <a:p>
            <a:pPr algn="just">
              <a:buFontTx/>
              <a:buAutoNum type="arabicPeriod"/>
            </a:pPr>
            <a:endParaRPr lang="en-US" sz="1050" b="1" dirty="0"/>
          </a:p>
          <a:p>
            <a:pPr algn="just">
              <a:buNone/>
            </a:pPr>
            <a:endParaRPr lang="en-US" dirty="0"/>
          </a:p>
        </p:txBody>
      </p:sp>
    </p:spTree>
    <p:extLst>
      <p:ext uri="{BB962C8B-B14F-4D97-AF65-F5344CB8AC3E}">
        <p14:creationId xmlns:p14="http://schemas.microsoft.com/office/powerpoint/2010/main" val="3031965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Installation: Kollektor, Solarkreis, Speicher, Armaturen, Sensoren und Regler</a:t>
            </a:r>
          </a:p>
        </p:txBody>
      </p:sp>
      <p:sp>
        <p:nvSpPr>
          <p:cNvPr id="3" name="Content Placeholder 2"/>
          <p:cNvSpPr>
            <a:spLocks noGrp="1"/>
          </p:cNvSpPr>
          <p:nvPr>
            <p:ph idx="1"/>
          </p:nvPr>
        </p:nvSpPr>
        <p:spPr>
          <a:xfrm>
            <a:off x="457200" y="1600200"/>
            <a:ext cx="8229600" cy="4709120"/>
          </a:xfrm>
        </p:spPr>
        <p:txBody>
          <a:bodyPr>
            <a:noAutofit/>
          </a:bodyPr>
          <a:lstStyle/>
          <a:p>
            <a:pPr algn="just">
              <a:buAutoNum type="arabicPeriod"/>
            </a:pPr>
            <a:r>
              <a:rPr lang="en-US" dirty="0"/>
              <a:t>So arbeiten Sie sicher bei der Installation einer Solarthermieanlage:</a:t>
            </a:r>
          </a:p>
          <a:p>
            <a:pPr algn="just">
              <a:buAutoNum type="arabicPeriod"/>
            </a:pPr>
            <a:endParaRPr lang="en-US" dirty="0"/>
          </a:p>
          <a:p>
            <a:pPr algn="just">
              <a:buNone/>
            </a:pPr>
            <a:r>
              <a:rPr lang="en-US" b="1" dirty="0"/>
              <a:t>Montage auf Warmdächern (Wärmedämmung über der Verschalung)</a:t>
            </a:r>
          </a:p>
          <a:p>
            <a:pPr indent="14288" algn="just">
              <a:buNone/>
            </a:pPr>
            <a:endParaRPr lang="en-US" dirty="0"/>
          </a:p>
          <a:p>
            <a:pPr indent="14288" algn="just">
              <a:buNone/>
            </a:pPr>
            <a:r>
              <a:rPr lang="en-US" dirty="0"/>
              <a:t>Bei Warmdächern ist die Montage der schweren Gegengewichte für Flachkollektoren nicht möglich. Aus diesem Grund ist ein Dachverankerungssystem notwendig.</a:t>
            </a:r>
          </a:p>
          <a:p>
            <a:pPr indent="14288" algn="just">
              <a:buNone/>
            </a:pPr>
            <a:endParaRPr lang="en-US" dirty="0"/>
          </a:p>
          <a:p>
            <a:pPr indent="14288" algn="just">
              <a:buFont typeface="Wingdings" pitchFamily="2" charset="2"/>
              <a:buChar char="Ø"/>
            </a:pPr>
            <a:r>
              <a:rPr lang="en-US" dirty="0"/>
              <a:t> Alte Gebäude. Dachhaut und Dämmstoff ausschneiden, Standfüße an den Betondach-/Deckenbalken anschrauben, Dämmstoff austauschen, Dachhaut schließen, Stutzen einkleben, um eine gute Abdichtung zu erreichen.</a:t>
            </a:r>
          </a:p>
          <a:p>
            <a:pPr indent="14288" algn="just">
              <a:buFont typeface="Wingdings" pitchFamily="2" charset="2"/>
              <a:buChar char="Ø"/>
            </a:pPr>
            <a:r>
              <a:rPr lang="en-US" dirty="0"/>
              <a:t> Neue Gebäude. In diesem Fall wird zuerst der Rohrstutzen montiert, dann die Wärmedämmung und die Dachhaut angebracht und der Rohrstutzen dichtend eingeklebt.</a:t>
            </a:r>
          </a:p>
        </p:txBody>
      </p:sp>
    </p:spTree>
    <p:extLst>
      <p:ext uri="{BB962C8B-B14F-4D97-AF65-F5344CB8AC3E}">
        <p14:creationId xmlns:p14="http://schemas.microsoft.com/office/powerpoint/2010/main" val="3031965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Installation: Kollektor, Solarkreis, Speicher, Armaturen, Sensoren und Regler</a:t>
            </a:r>
          </a:p>
        </p:txBody>
      </p:sp>
      <p:sp>
        <p:nvSpPr>
          <p:cNvPr id="3" name="Content Placeholder 2"/>
          <p:cNvSpPr>
            <a:spLocks noGrp="1"/>
          </p:cNvSpPr>
          <p:nvPr>
            <p:ph idx="1"/>
          </p:nvPr>
        </p:nvSpPr>
        <p:spPr>
          <a:xfrm>
            <a:off x="457200" y="1600200"/>
            <a:ext cx="8229600" cy="4709120"/>
          </a:xfrm>
        </p:spPr>
        <p:txBody>
          <a:bodyPr>
            <a:noAutofit/>
          </a:bodyPr>
          <a:lstStyle/>
          <a:p>
            <a:pPr algn="just">
              <a:buAutoNum type="arabicPeriod"/>
            </a:pPr>
            <a:r>
              <a:rPr lang="en-US" dirty="0"/>
              <a:t>So arbeiten Sie sicher bei der Installation einer Solarthermieanlage:</a:t>
            </a:r>
          </a:p>
          <a:p>
            <a:pPr algn="just">
              <a:buNone/>
            </a:pPr>
            <a:endParaRPr lang="en-US" dirty="0"/>
          </a:p>
          <a:p>
            <a:pPr marL="3175" indent="14288" algn="just">
              <a:buNone/>
            </a:pPr>
            <a:r>
              <a:rPr lang="en-US" b="1" dirty="0"/>
              <a:t>Montage an der Fassade</a:t>
            </a:r>
          </a:p>
          <a:p>
            <a:pPr marL="3175" indent="14288" algn="just">
              <a:buNone/>
            </a:pPr>
            <a:r>
              <a:rPr lang="en-US" dirty="0"/>
              <a:t>Prinzipiell können Flachkollektoren und Vakuumröhrenkollektoren auch an Fassaden montiert werden, insbesondere in höheren Breitengraden, wo die Neigungswinkel höher sind. Siehe Abbildungen auf der nächsten Folie. Die Fassadenmontage spielt derzeit jedoch nur eine untergeordnete Rolle. Vor dem Hintergrund eines möglicherweise höheren Solaranteils im Winter und insbesondere als architektonisches Gestaltungselement (z.B. </a:t>
            </a:r>
            <a:r>
              <a:rPr lang="en-US" dirty="0" err="1"/>
              <a:t>farbige</a:t>
            </a:r>
            <a:r>
              <a:rPr lang="en-US" dirty="0"/>
              <a:t> Absorber) wird sie jedoch in einigen Ländern immer beliebter.</a:t>
            </a:r>
          </a:p>
        </p:txBody>
      </p:sp>
    </p:spTree>
    <p:extLst>
      <p:ext uri="{BB962C8B-B14F-4D97-AF65-F5344CB8AC3E}">
        <p14:creationId xmlns:p14="http://schemas.microsoft.com/office/powerpoint/2010/main" val="3031965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Modul Ziele</a:t>
            </a:r>
            <a:endParaRPr lang="el-GR" dirty="0"/>
          </a:p>
        </p:txBody>
      </p:sp>
      <p:sp>
        <p:nvSpPr>
          <p:cNvPr id="9" name="Content Placeholder 8"/>
          <p:cNvSpPr>
            <a:spLocks noGrp="1"/>
          </p:cNvSpPr>
          <p:nvPr>
            <p:ph idx="1"/>
          </p:nvPr>
        </p:nvSpPr>
        <p:spPr/>
        <p:txBody>
          <a:bodyPr>
            <a:normAutofit/>
          </a:bodyPr>
          <a:lstStyle/>
          <a:p>
            <a:pPr marL="0" indent="0">
              <a:buNone/>
            </a:pPr>
            <a:r>
              <a:rPr lang="en-US" dirty="0"/>
              <a:t>Willkommen zum Modul </a:t>
            </a:r>
            <a:r>
              <a:rPr lang="el-GR" dirty="0"/>
              <a:t>: </a:t>
            </a:r>
            <a:r>
              <a:rPr lang="el-GR" i="1" dirty="0"/>
              <a:t>"</a:t>
            </a:r>
            <a:r>
              <a:rPr lang="en-US" i="1" dirty="0"/>
              <a:t>Prävention von Arbeitsrisiken und Sicherheitsarbeit auf der Baustelle</a:t>
            </a:r>
            <a:r>
              <a:rPr lang="el-GR" i="1" dirty="0"/>
              <a:t>"</a:t>
            </a:r>
            <a:r>
              <a:rPr lang="el-GR" dirty="0"/>
              <a:t>.</a:t>
            </a:r>
          </a:p>
          <a:p>
            <a:pPr marL="0" indent="0">
              <a:buNone/>
            </a:pPr>
            <a:endParaRPr lang="el-GR" dirty="0"/>
          </a:p>
          <a:p>
            <a:pPr marL="0" indent="0">
              <a:buNone/>
            </a:pPr>
            <a:r>
              <a:rPr lang="en-US" dirty="0"/>
              <a:t>Am Ende dieses Moduls werden Sie dazu in der Lage sein:</a:t>
            </a:r>
          </a:p>
          <a:p>
            <a:pPr marL="0" indent="0">
              <a:buNone/>
            </a:pPr>
            <a:endParaRPr lang="el-GR" dirty="0"/>
          </a:p>
          <a:p>
            <a:pPr>
              <a:buFont typeface="+mj-lt"/>
              <a:buAutoNum type="arabicPeriod"/>
            </a:pPr>
            <a:r>
              <a:rPr lang="en-US" dirty="0" err="1"/>
              <a:t>sichere</a:t>
            </a:r>
            <a:r>
              <a:rPr lang="en-US" dirty="0"/>
              <a:t> </a:t>
            </a:r>
            <a:r>
              <a:rPr lang="en-US" dirty="0" err="1"/>
              <a:t>bei</a:t>
            </a:r>
            <a:r>
              <a:rPr lang="en-US" dirty="0"/>
              <a:t> der Installation </a:t>
            </a:r>
            <a:r>
              <a:rPr lang="en-US" dirty="0" err="1"/>
              <a:t>einer</a:t>
            </a:r>
            <a:r>
              <a:rPr lang="en-US" dirty="0"/>
              <a:t> </a:t>
            </a:r>
            <a:r>
              <a:rPr lang="en-US" dirty="0" err="1"/>
              <a:t>Solarthermieanlage</a:t>
            </a:r>
            <a:r>
              <a:rPr lang="en-US" dirty="0"/>
              <a:t> </a:t>
            </a:r>
            <a:r>
              <a:rPr lang="en-US" dirty="0" err="1"/>
              <a:t>zu</a:t>
            </a:r>
            <a:r>
              <a:rPr lang="en-US" dirty="0"/>
              <a:t> </a:t>
            </a:r>
            <a:r>
              <a:rPr lang="en-US" dirty="0" err="1"/>
              <a:t>arbeiten</a:t>
            </a:r>
            <a:endParaRPr lang="el-GR" dirty="0"/>
          </a:p>
          <a:p>
            <a:pPr>
              <a:buFont typeface="+mj-lt"/>
              <a:buAutoNum type="arabicPeriod"/>
            </a:pPr>
            <a:r>
              <a:rPr lang="en-US" dirty="0" err="1"/>
              <a:t>Sichere</a:t>
            </a:r>
            <a:r>
              <a:rPr lang="en-US" dirty="0"/>
              <a:t> </a:t>
            </a:r>
            <a:r>
              <a:rPr lang="en-US" dirty="0" err="1"/>
              <a:t>bei</a:t>
            </a:r>
            <a:r>
              <a:rPr lang="en-US" dirty="0"/>
              <a:t> der Wartung </a:t>
            </a:r>
            <a:r>
              <a:rPr lang="en-US" dirty="0" err="1"/>
              <a:t>einer</a:t>
            </a:r>
            <a:r>
              <a:rPr lang="en-US" dirty="0"/>
              <a:t> </a:t>
            </a:r>
            <a:r>
              <a:rPr lang="en-US" dirty="0" err="1"/>
              <a:t>Solarthermieanlage</a:t>
            </a:r>
            <a:r>
              <a:rPr lang="en-US" dirty="0"/>
              <a:t> </a:t>
            </a:r>
            <a:r>
              <a:rPr lang="en-US" dirty="0" err="1"/>
              <a:t>zu</a:t>
            </a:r>
            <a:r>
              <a:rPr lang="en-US" dirty="0"/>
              <a:t> </a:t>
            </a:r>
            <a:r>
              <a:rPr lang="en-US" dirty="0" err="1"/>
              <a:t>arbeiten</a:t>
            </a:r>
            <a:endParaRPr lang="en-US" dirty="0"/>
          </a:p>
          <a:p>
            <a:pPr marL="0" indent="0">
              <a:buNone/>
            </a:pPr>
            <a:endParaRPr lang="el-GR" sz="2000" dirty="0"/>
          </a:p>
        </p:txBody>
      </p:sp>
    </p:spTree>
    <p:extLst>
      <p:ext uri="{BB962C8B-B14F-4D97-AF65-F5344CB8AC3E}">
        <p14:creationId xmlns:p14="http://schemas.microsoft.com/office/powerpoint/2010/main" val="2651264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Installation: Kollektor, Solarkreis, Speicher, Armaturen, Sensoren und Regler</a:t>
            </a:r>
          </a:p>
        </p:txBody>
      </p:sp>
      <p:sp>
        <p:nvSpPr>
          <p:cNvPr id="3" name="Content Placeholder 2"/>
          <p:cNvSpPr>
            <a:spLocks noGrp="1"/>
          </p:cNvSpPr>
          <p:nvPr>
            <p:ph idx="1"/>
          </p:nvPr>
        </p:nvSpPr>
        <p:spPr>
          <a:xfrm>
            <a:off x="457200" y="1600200"/>
            <a:ext cx="8229600" cy="4709120"/>
          </a:xfrm>
        </p:spPr>
        <p:txBody>
          <a:bodyPr>
            <a:noAutofit/>
          </a:bodyPr>
          <a:lstStyle/>
          <a:p>
            <a:pPr algn="just">
              <a:buAutoNum type="arabicPeriod"/>
            </a:pPr>
            <a:r>
              <a:rPr lang="en-US" dirty="0"/>
              <a:t>So arbeiten Sie sicher bei der Installation einer Solarthermieanlage:</a:t>
            </a:r>
          </a:p>
          <a:p>
            <a:pPr algn="just">
              <a:buNone/>
            </a:pPr>
            <a:endParaRPr lang="en-US" dirty="0"/>
          </a:p>
          <a:p>
            <a:pPr marL="3175" indent="14288" algn="just">
              <a:buNone/>
            </a:pPr>
            <a:r>
              <a:rPr lang="en-US" b="1" dirty="0"/>
              <a:t>Montage an der Fassade</a:t>
            </a:r>
          </a:p>
        </p:txBody>
      </p:sp>
      <p:pic>
        <p:nvPicPr>
          <p:cNvPr id="2050" name="Picture 2"/>
          <p:cNvPicPr>
            <a:picLocks noChangeAspect="1" noChangeArrowheads="1"/>
          </p:cNvPicPr>
          <p:nvPr/>
        </p:nvPicPr>
        <p:blipFill>
          <a:blip r:embed="rId2" cstate="print"/>
          <a:srcRect/>
          <a:stretch>
            <a:fillRect/>
          </a:stretch>
        </p:blipFill>
        <p:spPr bwMode="auto">
          <a:xfrm>
            <a:off x="3923928" y="1987020"/>
            <a:ext cx="3001144" cy="432230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755576" y="2665834"/>
            <a:ext cx="3019425" cy="2419350"/>
          </a:xfrm>
          <a:prstGeom prst="rect">
            <a:avLst/>
          </a:prstGeom>
          <a:noFill/>
          <a:ln w="9525">
            <a:noFill/>
            <a:miter lim="800000"/>
            <a:headEnd/>
            <a:tailEnd/>
          </a:ln>
        </p:spPr>
      </p:pic>
      <p:sp>
        <p:nvSpPr>
          <p:cNvPr id="6" name="Rectangle 5"/>
          <p:cNvSpPr/>
          <p:nvPr/>
        </p:nvSpPr>
        <p:spPr>
          <a:xfrm>
            <a:off x="6876256" y="4636874"/>
            <a:ext cx="2016224" cy="1600438"/>
          </a:xfrm>
          <a:prstGeom prst="rect">
            <a:avLst/>
          </a:prstGeom>
        </p:spPr>
        <p:txBody>
          <a:bodyPr wrap="square">
            <a:spAutoFit/>
          </a:bodyPr>
          <a:lstStyle/>
          <a:p>
            <a:pPr algn="just"/>
            <a:r>
              <a:rPr lang="en-US" sz="1400" dirty="0"/>
              <a:t>Installation der Fassade. Links: flache Platte vertikal/schräg angeordnet. Rechts: Evakuierungsrohr vertikal (vertikale Rohre); </a:t>
            </a:r>
            <a:r>
              <a:rPr lang="da-DK" sz="1400" dirty="0"/>
              <a:t>horizontal (Absorber unter 45° eingestellt)</a:t>
            </a:r>
            <a:endParaRPr lang="bg-BG" sz="1400" dirty="0"/>
          </a:p>
        </p:txBody>
      </p:sp>
    </p:spTree>
    <p:extLst>
      <p:ext uri="{BB962C8B-B14F-4D97-AF65-F5344CB8AC3E}">
        <p14:creationId xmlns:p14="http://schemas.microsoft.com/office/powerpoint/2010/main" val="3031965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Installation: Kollektor, Solarkreis, Speicher, Armaturen, Sensoren und Regler</a:t>
            </a:r>
          </a:p>
        </p:txBody>
      </p:sp>
      <p:sp>
        <p:nvSpPr>
          <p:cNvPr id="3" name="Content Placeholder 2"/>
          <p:cNvSpPr>
            <a:spLocks noGrp="1"/>
          </p:cNvSpPr>
          <p:nvPr>
            <p:ph idx="1"/>
          </p:nvPr>
        </p:nvSpPr>
        <p:spPr>
          <a:xfrm>
            <a:off x="457200" y="1600200"/>
            <a:ext cx="8229600" cy="4709120"/>
          </a:xfrm>
        </p:spPr>
        <p:txBody>
          <a:bodyPr>
            <a:noAutofit/>
          </a:bodyPr>
          <a:lstStyle/>
          <a:p>
            <a:pPr algn="just">
              <a:buAutoNum type="arabicPeriod"/>
            </a:pPr>
            <a:r>
              <a:rPr lang="en-US" dirty="0"/>
              <a:t>So arbeiten Sie sicher bei der Installation einer Solarthermieanlage:</a:t>
            </a:r>
          </a:p>
          <a:p>
            <a:pPr marL="3175" indent="14288" algn="just">
              <a:buNone/>
            </a:pPr>
            <a:endParaRPr lang="en-US" sz="1100" dirty="0"/>
          </a:p>
          <a:p>
            <a:pPr marL="3175" indent="14288" algn="just">
              <a:buNone/>
            </a:pPr>
            <a:r>
              <a:rPr lang="en-US" b="1" dirty="0"/>
              <a:t>Parallelschaltung</a:t>
            </a:r>
          </a:p>
          <a:p>
            <a:pPr marL="3175" indent="14288" algn="just">
              <a:buNone/>
            </a:pPr>
            <a:r>
              <a:rPr lang="en-US" dirty="0"/>
              <a:t>In diesem Fall werden alle Kollektoren zwischen zwei Sammelrohren - einem Verteiler- und einem Sammel-Sammel-Sammelrohr - installiert. Um gleichmäßige Durchflussmengen zu erreichen, sollten die Sammlerrohre einen geringeren Durchflusswiderstand (d.h. einen größeren Rohrquerschnitt) als die Kollektoren haben. Alle Fließwege sollten gleich lang sein, dies wird als Z-Verbindung oder Tichelmann-Verbindung bezeichnet.</a:t>
            </a:r>
          </a:p>
        </p:txBody>
      </p:sp>
      <p:pic>
        <p:nvPicPr>
          <p:cNvPr id="4098" name="Picture 2"/>
          <p:cNvPicPr>
            <a:picLocks noChangeAspect="1" noChangeArrowheads="1"/>
          </p:cNvPicPr>
          <p:nvPr/>
        </p:nvPicPr>
        <p:blipFill>
          <a:blip r:embed="rId2" cstate="print"/>
          <a:srcRect/>
          <a:stretch>
            <a:fillRect/>
          </a:stretch>
        </p:blipFill>
        <p:spPr bwMode="auto">
          <a:xfrm>
            <a:off x="4499992" y="3923022"/>
            <a:ext cx="2808312" cy="2386298"/>
          </a:xfrm>
          <a:prstGeom prst="rect">
            <a:avLst/>
          </a:prstGeom>
          <a:noFill/>
          <a:ln w="9525">
            <a:noFill/>
            <a:miter lim="800000"/>
            <a:headEnd/>
            <a:tailEnd/>
          </a:ln>
        </p:spPr>
      </p:pic>
    </p:spTree>
    <p:extLst>
      <p:ext uri="{BB962C8B-B14F-4D97-AF65-F5344CB8AC3E}">
        <p14:creationId xmlns:p14="http://schemas.microsoft.com/office/powerpoint/2010/main" val="3031965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Installation: Kollektor, Solarkreis, Speicher, Armaturen, Sensoren und Regler</a:t>
            </a:r>
          </a:p>
        </p:txBody>
      </p:sp>
      <p:sp>
        <p:nvSpPr>
          <p:cNvPr id="3" name="Content Placeholder 2"/>
          <p:cNvSpPr>
            <a:spLocks noGrp="1"/>
          </p:cNvSpPr>
          <p:nvPr>
            <p:ph idx="1"/>
          </p:nvPr>
        </p:nvSpPr>
        <p:spPr>
          <a:xfrm>
            <a:off x="457200" y="1600200"/>
            <a:ext cx="8229600" cy="4709120"/>
          </a:xfrm>
        </p:spPr>
        <p:txBody>
          <a:bodyPr>
            <a:noAutofit/>
          </a:bodyPr>
          <a:lstStyle/>
          <a:p>
            <a:pPr algn="just">
              <a:buAutoNum type="arabicPeriod"/>
            </a:pPr>
            <a:r>
              <a:rPr lang="en-US" dirty="0"/>
              <a:t>So arbeiten Sie sicher bei der Installation einer Solarthermieanlage:</a:t>
            </a:r>
          </a:p>
          <a:p>
            <a:pPr marL="3175" indent="14288" algn="just">
              <a:buNone/>
            </a:pPr>
            <a:r>
              <a:rPr lang="en-US" b="1" dirty="0" err="1"/>
              <a:t>Serien</a:t>
            </a:r>
            <a:r>
              <a:rPr lang="en-US" b="1" dirty="0"/>
              <a:t>- oder Reihenschaltung</a:t>
            </a:r>
          </a:p>
          <a:p>
            <a:pPr marL="3175" indent="14288" algn="just">
              <a:buNone/>
            </a:pPr>
            <a:r>
              <a:rPr lang="en-US" dirty="0"/>
              <a:t>Wie der Name schon sagt, werden bei diesem Typ die Kollektoren nacheinander geschaltet. Der für die Abgabe der anfallenden Wärme notwendige Volumenstrom steigt mit der Anzahl der Kollektoren, der Strömungswiderstand steigt jedoch exponentiell an. Aufgrund der deutlich erhöhten erforderlichen Pumpleistung ist die Anzahl der Reihen in den angeschlossenen Kollektoren begrenzt. Diese Schaltungsanordnung gewährleistet eine gleichmäßige Durchströmung der Kollektoren.</a:t>
            </a:r>
          </a:p>
        </p:txBody>
      </p:sp>
      <p:pic>
        <p:nvPicPr>
          <p:cNvPr id="5122" name="Picture 2"/>
          <p:cNvPicPr>
            <a:picLocks noChangeAspect="1" noChangeArrowheads="1"/>
          </p:cNvPicPr>
          <p:nvPr/>
        </p:nvPicPr>
        <p:blipFill>
          <a:blip r:embed="rId2" cstate="print"/>
          <a:srcRect/>
          <a:stretch>
            <a:fillRect/>
          </a:stretch>
        </p:blipFill>
        <p:spPr bwMode="auto">
          <a:xfrm>
            <a:off x="4112468" y="4005064"/>
            <a:ext cx="3771900" cy="2314575"/>
          </a:xfrm>
          <a:prstGeom prst="rect">
            <a:avLst/>
          </a:prstGeom>
          <a:noFill/>
          <a:ln w="9525">
            <a:noFill/>
            <a:miter lim="800000"/>
            <a:headEnd/>
            <a:tailEnd/>
          </a:ln>
        </p:spPr>
      </p:pic>
    </p:spTree>
    <p:extLst>
      <p:ext uri="{BB962C8B-B14F-4D97-AF65-F5344CB8AC3E}">
        <p14:creationId xmlns:p14="http://schemas.microsoft.com/office/powerpoint/2010/main" val="30319653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Installation: Kollektor, Solarkreis, Speicher, Armaturen, Sensoren und Regler</a:t>
            </a:r>
          </a:p>
        </p:txBody>
      </p:sp>
      <p:sp>
        <p:nvSpPr>
          <p:cNvPr id="3" name="Content Placeholder 2"/>
          <p:cNvSpPr>
            <a:spLocks noGrp="1"/>
          </p:cNvSpPr>
          <p:nvPr>
            <p:ph idx="1"/>
          </p:nvPr>
        </p:nvSpPr>
        <p:spPr>
          <a:xfrm>
            <a:off x="457200" y="1600200"/>
            <a:ext cx="4474840" cy="4709120"/>
          </a:xfrm>
        </p:spPr>
        <p:txBody>
          <a:bodyPr>
            <a:noAutofit/>
          </a:bodyPr>
          <a:lstStyle/>
          <a:p>
            <a:pPr algn="just">
              <a:buAutoNum type="arabicPeriod"/>
            </a:pPr>
            <a:r>
              <a:rPr lang="en-US" sz="1700" dirty="0"/>
              <a:t>So arbeiten Sie sicher bei der Installation einer Solarthermieanlage:</a:t>
            </a:r>
          </a:p>
          <a:p>
            <a:pPr marL="3175" indent="14288" algn="just">
              <a:buNone/>
            </a:pPr>
            <a:r>
              <a:rPr lang="en-US" sz="1700" b="1" dirty="0" err="1"/>
              <a:t>Kombination</a:t>
            </a:r>
            <a:r>
              <a:rPr lang="en-US" sz="1700" b="1" dirty="0"/>
              <a:t> von Serien- und Parallelschaltungen</a:t>
            </a:r>
          </a:p>
          <a:p>
            <a:pPr marL="3175" indent="14288" algn="just">
              <a:buNone/>
            </a:pPr>
            <a:r>
              <a:rPr lang="en-US" sz="1700" dirty="0"/>
              <a:t>Solche Kombinationen ermöglichen es, die Vorteile beider Verbindungsprinzipien zu kombinieren. Durch das sukzessive Anschließen von Kollektoren wird der Durchflusswiderstand in den einzelnen Reihen gegenüber den Sammlerrohren deutlich erhöht. Auf eine Tichelmann-Verbindung und die damit verbundenen langen Rohrleitungen kann dann verzichtet werden. Das Ziel von Kombinationsanschlüssen ist eine gleichmäßige Durchströmung der Kollektorfelder mit einem geringen Strömungswiderstand (geringe Pumpleistung).</a:t>
            </a:r>
          </a:p>
        </p:txBody>
      </p:sp>
      <p:pic>
        <p:nvPicPr>
          <p:cNvPr id="6146" name="Picture 2"/>
          <p:cNvPicPr>
            <a:picLocks noChangeAspect="1" noChangeArrowheads="1"/>
          </p:cNvPicPr>
          <p:nvPr/>
        </p:nvPicPr>
        <p:blipFill>
          <a:blip r:embed="rId2" cstate="print"/>
          <a:srcRect/>
          <a:stretch>
            <a:fillRect/>
          </a:stretch>
        </p:blipFill>
        <p:spPr bwMode="auto">
          <a:xfrm>
            <a:off x="5071509" y="1628800"/>
            <a:ext cx="3604947" cy="4636170"/>
          </a:xfrm>
          <a:prstGeom prst="rect">
            <a:avLst/>
          </a:prstGeom>
          <a:noFill/>
          <a:ln w="9525">
            <a:noFill/>
            <a:miter lim="800000"/>
            <a:headEnd/>
            <a:tailEnd/>
          </a:ln>
        </p:spPr>
      </p:pic>
    </p:spTree>
    <p:extLst>
      <p:ext uri="{BB962C8B-B14F-4D97-AF65-F5344CB8AC3E}">
        <p14:creationId xmlns:p14="http://schemas.microsoft.com/office/powerpoint/2010/main" val="30319653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Installation: Kollektor, Solarkreis, Speicher, Armaturen, Sensoren und Regler</a:t>
            </a:r>
          </a:p>
        </p:txBody>
      </p:sp>
      <p:sp>
        <p:nvSpPr>
          <p:cNvPr id="3" name="Content Placeholder 2"/>
          <p:cNvSpPr>
            <a:spLocks noGrp="1"/>
          </p:cNvSpPr>
          <p:nvPr>
            <p:ph idx="1"/>
          </p:nvPr>
        </p:nvSpPr>
        <p:spPr>
          <a:xfrm>
            <a:off x="457200" y="1600200"/>
            <a:ext cx="8229600" cy="4709120"/>
          </a:xfrm>
        </p:spPr>
        <p:txBody>
          <a:bodyPr>
            <a:noAutofit/>
          </a:bodyPr>
          <a:lstStyle/>
          <a:p>
            <a:pPr algn="just">
              <a:buAutoNum type="arabicPeriod"/>
            </a:pPr>
            <a:r>
              <a:rPr lang="en-US" dirty="0"/>
              <a:t>So arbeiten Sie sicher bei der Installation einer Solarthermieanlage:</a:t>
            </a:r>
          </a:p>
          <a:p>
            <a:pPr marL="3175" indent="14288" algn="just">
              <a:buNone/>
            </a:pPr>
            <a:endParaRPr lang="en-US" dirty="0"/>
          </a:p>
          <a:p>
            <a:pPr marL="3175" indent="14288" algn="just">
              <a:buNone/>
            </a:pPr>
            <a:r>
              <a:rPr lang="en-US" b="1" dirty="0"/>
              <a:t>Installation des Solarkreises</a:t>
            </a:r>
          </a:p>
          <a:p>
            <a:pPr marL="3175" indent="14288" algn="just">
              <a:buNone/>
            </a:pPr>
            <a:r>
              <a:rPr lang="en-US" dirty="0"/>
              <a:t>Für die Installation des Solarkreislaufs können die bewährten Materialien und Verbindungstechniken der klassischen Heizungs- und Sanitärarmaturen verwendet werden, sofern sie die folgenden Anforderungen erfüllen:</a:t>
            </a:r>
          </a:p>
          <a:p>
            <a:pPr marL="357188" indent="0" algn="just">
              <a:buFont typeface="Wingdings" pitchFamily="2" charset="2"/>
              <a:buChar char="Ø"/>
            </a:pPr>
            <a:r>
              <a:rPr lang="en-US" dirty="0"/>
              <a:t> Es können Temperaturen von über 100°C (212°F) auftreten.</a:t>
            </a:r>
          </a:p>
          <a:p>
            <a:pPr marL="357188" indent="0" algn="just">
              <a:buFont typeface="Wingdings" pitchFamily="2" charset="2"/>
              <a:buChar char="Ø"/>
            </a:pPr>
            <a:r>
              <a:rPr lang="en-US" dirty="0"/>
              <a:t> Das Solarmedium ist ein Wasser-Glykol-Gemisch im Verhältnis 60:40 (Mitteleuropa).</a:t>
            </a:r>
          </a:p>
          <a:p>
            <a:pPr marL="357188" indent="0" algn="just">
              <a:buFont typeface="Wingdings" pitchFamily="2" charset="2"/>
              <a:buChar char="Ø"/>
            </a:pPr>
            <a:r>
              <a:rPr lang="en-US" dirty="0"/>
              <a:t> Beschläge werden manchmal außen montiert.</a:t>
            </a:r>
          </a:p>
        </p:txBody>
      </p:sp>
    </p:spTree>
    <p:extLst>
      <p:ext uri="{BB962C8B-B14F-4D97-AF65-F5344CB8AC3E}">
        <p14:creationId xmlns:p14="http://schemas.microsoft.com/office/powerpoint/2010/main" val="30319653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Installation: Kollektor, Solarkreis, Speicher, Armaturen, Sensoren und Regler</a:t>
            </a:r>
          </a:p>
        </p:txBody>
      </p:sp>
      <p:sp>
        <p:nvSpPr>
          <p:cNvPr id="3" name="Content Placeholder 2"/>
          <p:cNvSpPr>
            <a:spLocks noGrp="1"/>
          </p:cNvSpPr>
          <p:nvPr>
            <p:ph idx="1"/>
          </p:nvPr>
        </p:nvSpPr>
        <p:spPr>
          <a:xfrm>
            <a:off x="457200" y="1600200"/>
            <a:ext cx="8229600" cy="4709120"/>
          </a:xfrm>
        </p:spPr>
        <p:txBody>
          <a:bodyPr>
            <a:noAutofit/>
          </a:bodyPr>
          <a:lstStyle/>
          <a:p>
            <a:pPr algn="just">
              <a:buAutoNum type="arabicPeriod"/>
            </a:pPr>
            <a:r>
              <a:rPr lang="en-US" dirty="0"/>
              <a:t>So arbeiten Sie sicher bei der Installation einer Solarthermieanlage:</a:t>
            </a:r>
          </a:p>
          <a:p>
            <a:pPr marL="3175" indent="14288" algn="just">
              <a:buNone/>
            </a:pPr>
            <a:endParaRPr lang="en-US" dirty="0"/>
          </a:p>
          <a:p>
            <a:pPr marL="3175" indent="14288" algn="just">
              <a:buNone/>
            </a:pPr>
            <a:r>
              <a:rPr lang="en-US" b="1" dirty="0"/>
              <a:t>Installation speichern</a:t>
            </a:r>
          </a:p>
          <a:p>
            <a:pPr marL="3175" indent="14288" algn="just">
              <a:buNone/>
            </a:pPr>
            <a:r>
              <a:rPr lang="en-US" dirty="0"/>
              <a:t>Die Belastbarkeit des Bodens ist zu berücksichtigen (Lagergewicht einschließlich des Wasservolumens). Wenn das Lager an der Decke montiert ist, muss die Decke ggf. verstärkt oder die Last verteilt werden.</a:t>
            </a:r>
          </a:p>
        </p:txBody>
      </p:sp>
    </p:spTree>
    <p:extLst>
      <p:ext uri="{BB962C8B-B14F-4D97-AF65-F5344CB8AC3E}">
        <p14:creationId xmlns:p14="http://schemas.microsoft.com/office/powerpoint/2010/main" val="30319653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Installation: Kollektor, Solarkreis, Speicher, Armaturen, Sensoren und Regler</a:t>
            </a:r>
          </a:p>
        </p:txBody>
      </p:sp>
      <p:sp>
        <p:nvSpPr>
          <p:cNvPr id="3" name="Content Placeholder 2"/>
          <p:cNvSpPr>
            <a:spLocks noGrp="1"/>
          </p:cNvSpPr>
          <p:nvPr>
            <p:ph idx="1"/>
          </p:nvPr>
        </p:nvSpPr>
        <p:spPr>
          <a:xfrm>
            <a:off x="457200" y="1600200"/>
            <a:ext cx="8229600" cy="4709120"/>
          </a:xfrm>
        </p:spPr>
        <p:txBody>
          <a:bodyPr>
            <a:noAutofit/>
          </a:bodyPr>
          <a:lstStyle/>
          <a:p>
            <a:pPr algn="just">
              <a:buAutoNum type="arabicPeriod"/>
            </a:pPr>
            <a:r>
              <a:rPr lang="en-US" dirty="0"/>
              <a:t>So arbeiten Sie sicher bei der Installation einer Solarthermieanlage:</a:t>
            </a:r>
          </a:p>
          <a:p>
            <a:pPr marL="3175" indent="14288" algn="just">
              <a:buNone/>
            </a:pPr>
            <a:endParaRPr lang="en-US" dirty="0"/>
          </a:p>
          <a:p>
            <a:pPr marL="3175" indent="14288" algn="just">
              <a:buNone/>
            </a:pPr>
            <a:r>
              <a:rPr lang="en-US" b="1" dirty="0"/>
              <a:t>Anschluss des Solarkreises</a:t>
            </a:r>
          </a:p>
          <a:p>
            <a:pPr marL="3175" indent="14288" algn="just">
              <a:buNone/>
            </a:pPr>
            <a:r>
              <a:rPr lang="en-US" dirty="0"/>
              <a:t>Der Solarkreislauf wird immer an den untersten Wärmetauscher angeschlossen (wenn mehrere Wärmetauscher verwendet werden), da bei hoher </a:t>
            </a:r>
            <a:r>
              <a:rPr lang="en-US" dirty="0" err="1"/>
              <a:t>Einstrahlung der</a:t>
            </a:r>
            <a:r>
              <a:rPr lang="en-US" dirty="0"/>
              <a:t> gesamte Speicher zur Verfügung stehen muss. In dieser Position befindet er sich auch im kältesten Bereich des Lagers, was die Effizienz der Solaranlage erhöht.</a:t>
            </a:r>
          </a:p>
        </p:txBody>
      </p:sp>
    </p:spTree>
    <p:extLst>
      <p:ext uri="{BB962C8B-B14F-4D97-AF65-F5344CB8AC3E}">
        <p14:creationId xmlns:p14="http://schemas.microsoft.com/office/powerpoint/2010/main" val="30319653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Installation: Kollektor, Solarkreis, Speicher, Armaturen, Sensoren und Regler</a:t>
            </a:r>
          </a:p>
        </p:txBody>
      </p:sp>
      <p:sp>
        <p:nvSpPr>
          <p:cNvPr id="3" name="Content Placeholder 2"/>
          <p:cNvSpPr>
            <a:spLocks noGrp="1"/>
          </p:cNvSpPr>
          <p:nvPr>
            <p:ph idx="1"/>
          </p:nvPr>
        </p:nvSpPr>
        <p:spPr>
          <a:xfrm>
            <a:off x="457200" y="1600200"/>
            <a:ext cx="8229600" cy="4709120"/>
          </a:xfrm>
        </p:spPr>
        <p:txBody>
          <a:bodyPr>
            <a:noAutofit/>
          </a:bodyPr>
          <a:lstStyle/>
          <a:p>
            <a:pPr algn="just">
              <a:buAutoNum type="arabicPeriod"/>
            </a:pPr>
            <a:r>
              <a:rPr lang="en-US" dirty="0"/>
              <a:t>So arbeiten Sie sicher bei der Installation einer Solarthermieanlage:</a:t>
            </a:r>
          </a:p>
          <a:p>
            <a:pPr marL="3175" indent="14288" algn="just">
              <a:buNone/>
            </a:pPr>
            <a:endParaRPr lang="en-US" sz="1050" dirty="0"/>
          </a:p>
          <a:p>
            <a:pPr marL="3175" indent="14288" algn="just">
              <a:buNone/>
            </a:pPr>
            <a:r>
              <a:rPr lang="en-US" b="1" dirty="0"/>
              <a:t>Anschlüsse für Zusatzheizung</a:t>
            </a:r>
          </a:p>
          <a:p>
            <a:pPr marL="3175" indent="14288" algn="just">
              <a:buNone/>
            </a:pPr>
            <a:r>
              <a:rPr lang="en-US" dirty="0"/>
              <a:t>Die Zusatzheizung(en) ist (sind) immer mit dem (den) oberen Wärmetauscher(n) verbunden, um sicherzustellen, dass Spitzenbedarf ohne Solargewinne gedeckt werden kann.</a:t>
            </a:r>
          </a:p>
          <a:p>
            <a:pPr marL="3175" indent="14288" algn="just">
              <a:buNone/>
            </a:pPr>
            <a:endParaRPr lang="en-US" sz="1050" dirty="0"/>
          </a:p>
          <a:p>
            <a:pPr marL="3175" indent="14288" algn="just">
              <a:buNone/>
            </a:pPr>
            <a:r>
              <a:rPr lang="en-US" b="1" dirty="0"/>
              <a:t>Kaltwasseranschluss</a:t>
            </a:r>
          </a:p>
          <a:p>
            <a:pPr marL="3175" indent="14288" algn="just">
              <a:buNone/>
            </a:pPr>
            <a:r>
              <a:rPr lang="en-US" dirty="0"/>
              <a:t>Der Kaltwasseranschluss ist im unteren Teil des Lagers installiert. Bei unbelüfteten Speichern sollte die Zulaufkombination, bestehend aus Absperrventil, Rückschlagventil und Sicherheitsventil, in die Kaltwasserleitung eingebaut werden. Gegebenenfalls sollte ein zusätzlicher Druckminderer installiert werden (falls erforderlich, um den Netzdruck zu reduzieren). Das Sicherheitsventil muss so installiert werden, dass es nicht abgesperrt werden kann. Um die Wasserverluste durch das Sicherheitsventil während des Ladevorgangs zu reduzieren, ist es außerdem zwingend erforderlich, entweder ein Membranausdehnungsgefäß oder einen für Brauchwasser geeigneten internen Glockenaufsatz zu installieren.</a:t>
            </a:r>
          </a:p>
        </p:txBody>
      </p:sp>
    </p:spTree>
    <p:extLst>
      <p:ext uri="{BB962C8B-B14F-4D97-AF65-F5344CB8AC3E}">
        <p14:creationId xmlns:p14="http://schemas.microsoft.com/office/powerpoint/2010/main" val="30319653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Installation: Kollektor, Solarkreis, Speicher, Armaturen, Sensoren und Regler</a:t>
            </a:r>
          </a:p>
        </p:txBody>
      </p:sp>
      <p:sp>
        <p:nvSpPr>
          <p:cNvPr id="3" name="Content Placeholder 2"/>
          <p:cNvSpPr>
            <a:spLocks noGrp="1"/>
          </p:cNvSpPr>
          <p:nvPr>
            <p:ph idx="1"/>
          </p:nvPr>
        </p:nvSpPr>
        <p:spPr>
          <a:xfrm>
            <a:off x="457200" y="1600200"/>
            <a:ext cx="4114800" cy="4709120"/>
          </a:xfrm>
        </p:spPr>
        <p:txBody>
          <a:bodyPr>
            <a:noAutofit/>
          </a:bodyPr>
          <a:lstStyle/>
          <a:p>
            <a:pPr algn="just">
              <a:buAutoNum type="arabicPeriod"/>
            </a:pPr>
            <a:r>
              <a:rPr lang="en-US" dirty="0"/>
              <a:t>So arbeiten Sie sicher bei der Installation einer Solarthermieanlage:</a:t>
            </a:r>
          </a:p>
          <a:p>
            <a:pPr marL="3175" indent="14288" algn="just">
              <a:buNone/>
            </a:pPr>
            <a:endParaRPr lang="en-US" sz="1050" dirty="0"/>
          </a:p>
          <a:p>
            <a:pPr marL="3175" indent="14288" algn="just">
              <a:buNone/>
            </a:pPr>
            <a:r>
              <a:rPr lang="en-US" b="1" dirty="0"/>
              <a:t>Isolierung des Lagers</a:t>
            </a:r>
          </a:p>
          <a:p>
            <a:pPr marL="3175" indent="14288" algn="just">
              <a:buNone/>
            </a:pPr>
            <a:r>
              <a:rPr lang="en-US" dirty="0"/>
              <a:t>Die Qualität der Wärmedämmung hat einen starken Einfluss auf die Leistung des gesamten Systems. Daher liefern einige Hersteller hervorragende Dämmstoffe. Abgesehen von PU-Hartschaumschalen, die nicht eng genug am Tank anliegen können, um eine gute Wärmeabdichtung zu gewährleisten, variieren die verwendeten Materialien von FCKW-freien PU-Weichschaumummantelungen bis hin zum noch besseren EPP- oder Melaminharz-Weichschaum mit einem Wert von 0,035 W/m2K</a:t>
            </a:r>
          </a:p>
        </p:txBody>
      </p:sp>
      <p:pic>
        <p:nvPicPr>
          <p:cNvPr id="8194" name="Picture 2"/>
          <p:cNvPicPr>
            <a:picLocks noChangeAspect="1" noChangeArrowheads="1"/>
          </p:cNvPicPr>
          <p:nvPr/>
        </p:nvPicPr>
        <p:blipFill>
          <a:blip r:embed="rId2" cstate="print"/>
          <a:srcRect/>
          <a:stretch>
            <a:fillRect/>
          </a:stretch>
        </p:blipFill>
        <p:spPr bwMode="auto">
          <a:xfrm>
            <a:off x="4643593" y="2132856"/>
            <a:ext cx="4276629" cy="3417367"/>
          </a:xfrm>
          <a:prstGeom prst="rect">
            <a:avLst/>
          </a:prstGeom>
          <a:noFill/>
          <a:ln w="9525">
            <a:noFill/>
            <a:miter lim="800000"/>
            <a:headEnd/>
            <a:tailEnd/>
          </a:ln>
        </p:spPr>
      </p:pic>
      <p:sp>
        <p:nvSpPr>
          <p:cNvPr id="5" name="Rectangle 4"/>
          <p:cNvSpPr/>
          <p:nvPr/>
        </p:nvSpPr>
        <p:spPr>
          <a:xfrm>
            <a:off x="4572000" y="5589240"/>
            <a:ext cx="4572000" cy="307777"/>
          </a:xfrm>
          <a:prstGeom prst="rect">
            <a:avLst/>
          </a:prstGeom>
        </p:spPr>
        <p:txBody>
          <a:bodyPr>
            <a:spAutoFit/>
          </a:bodyPr>
          <a:lstStyle/>
          <a:p>
            <a:pPr algn="ctr"/>
            <a:r>
              <a:rPr lang="en-US" sz="1400" dirty="0"/>
              <a:t>Wärmedämmwerte (EPP: Expandiertes Polypropylen</a:t>
            </a:r>
            <a:endParaRPr lang="bg-BG" sz="1400" dirty="0"/>
          </a:p>
        </p:txBody>
      </p:sp>
    </p:spTree>
    <p:extLst>
      <p:ext uri="{BB962C8B-B14F-4D97-AF65-F5344CB8AC3E}">
        <p14:creationId xmlns:p14="http://schemas.microsoft.com/office/powerpoint/2010/main" val="30319653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Installation: Kollektor, Solarkreis, Speicher, Armaturen, Sensoren und Regler</a:t>
            </a:r>
          </a:p>
        </p:txBody>
      </p:sp>
      <p:sp>
        <p:nvSpPr>
          <p:cNvPr id="3" name="Content Placeholder 2"/>
          <p:cNvSpPr>
            <a:spLocks noGrp="1"/>
          </p:cNvSpPr>
          <p:nvPr>
            <p:ph idx="1"/>
          </p:nvPr>
        </p:nvSpPr>
        <p:spPr>
          <a:xfrm>
            <a:off x="457200" y="1600200"/>
            <a:ext cx="8229600" cy="4709120"/>
          </a:xfrm>
        </p:spPr>
        <p:txBody>
          <a:bodyPr>
            <a:noAutofit/>
          </a:bodyPr>
          <a:lstStyle/>
          <a:p>
            <a:pPr algn="just">
              <a:buAutoNum type="arabicPeriod"/>
            </a:pPr>
            <a:r>
              <a:rPr lang="en-US" dirty="0"/>
              <a:t>So arbeiten Sie sicher bei der Installation einer Solarthermieanlage:</a:t>
            </a:r>
          </a:p>
          <a:p>
            <a:pPr marL="3175" indent="14288" algn="just">
              <a:buNone/>
            </a:pPr>
            <a:endParaRPr lang="en-US" dirty="0"/>
          </a:p>
          <a:p>
            <a:pPr marL="3175" indent="14288" algn="just">
              <a:buNone/>
            </a:pPr>
            <a:r>
              <a:rPr lang="en-US" b="1" dirty="0"/>
              <a:t>Einbau von Armaturen</a:t>
            </a:r>
          </a:p>
          <a:p>
            <a:pPr marL="3175" indent="14288" algn="just">
              <a:buNone/>
            </a:pPr>
            <a:r>
              <a:rPr lang="en-US" b="1" dirty="0"/>
              <a:t>Armaturen im Solarkreislauf</a:t>
            </a:r>
          </a:p>
        </p:txBody>
      </p:sp>
      <p:pic>
        <p:nvPicPr>
          <p:cNvPr id="9218" name="Picture 2"/>
          <p:cNvPicPr>
            <a:picLocks noChangeAspect="1" noChangeArrowheads="1"/>
          </p:cNvPicPr>
          <p:nvPr/>
        </p:nvPicPr>
        <p:blipFill>
          <a:blip r:embed="rId2" cstate="print"/>
          <a:srcRect/>
          <a:stretch>
            <a:fillRect/>
          </a:stretch>
        </p:blipFill>
        <p:spPr bwMode="auto">
          <a:xfrm>
            <a:off x="4536545" y="2132856"/>
            <a:ext cx="2843767" cy="4104456"/>
          </a:xfrm>
          <a:prstGeom prst="rect">
            <a:avLst/>
          </a:prstGeom>
          <a:noFill/>
          <a:ln w="9525">
            <a:noFill/>
            <a:miter lim="800000"/>
            <a:headEnd/>
            <a:tailEnd/>
          </a:ln>
        </p:spPr>
      </p:pic>
    </p:spTree>
    <p:extLst>
      <p:ext uri="{BB962C8B-B14F-4D97-AF65-F5344CB8AC3E}">
        <p14:creationId xmlns:p14="http://schemas.microsoft.com/office/powerpoint/2010/main" val="3031965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INHALTE/THEMA</a:t>
            </a:r>
            <a:endParaRPr lang="el-GR" dirty="0"/>
          </a:p>
        </p:txBody>
      </p:sp>
      <p:sp>
        <p:nvSpPr>
          <p:cNvPr id="3" name="Content Placeholder 2"/>
          <p:cNvSpPr>
            <a:spLocks noGrp="1"/>
          </p:cNvSpPr>
          <p:nvPr>
            <p:ph idx="1"/>
          </p:nvPr>
        </p:nvSpPr>
        <p:spPr/>
        <p:txBody>
          <a:bodyPr>
            <a:normAutofit/>
          </a:bodyPr>
          <a:lstStyle/>
          <a:p>
            <a:pPr>
              <a:buNone/>
            </a:pPr>
            <a:endParaRPr lang="bg-BG" dirty="0"/>
          </a:p>
          <a:p>
            <a:pPr>
              <a:buNone/>
            </a:pPr>
            <a:endParaRPr lang="bg-BG" dirty="0"/>
          </a:p>
          <a:p>
            <a:pPr>
              <a:buNone/>
            </a:pPr>
            <a:r>
              <a:rPr lang="en-US" dirty="0"/>
              <a:t>1. So arbeiten Sie sicher bei der Installation einer Solarthermieanlage:</a:t>
            </a:r>
          </a:p>
          <a:p>
            <a:pPr>
              <a:buNone/>
            </a:pPr>
            <a:r>
              <a:rPr lang="en-US" dirty="0"/>
              <a:t>- Installationsmethoden und Sicherheit</a:t>
            </a:r>
          </a:p>
          <a:p>
            <a:pPr>
              <a:buNone/>
            </a:pPr>
            <a:r>
              <a:rPr lang="en-US" dirty="0"/>
              <a:t>- Installationstechniken</a:t>
            </a:r>
          </a:p>
          <a:p>
            <a:pPr>
              <a:buNone/>
            </a:pPr>
            <a:r>
              <a:rPr lang="en-US" dirty="0"/>
              <a:t>- Einrichtung des Standorts, Vorbereitungsarbeiten</a:t>
            </a:r>
          </a:p>
          <a:p>
            <a:pPr>
              <a:buNone/>
            </a:pPr>
            <a:r>
              <a:rPr lang="en-US" dirty="0"/>
              <a:t>-Installation: Kollektor, Solarkreis, Speicher, Armaturen, Sensoren und Regler.</a:t>
            </a:r>
            <a:endParaRPr lang="bg-BG" dirty="0"/>
          </a:p>
          <a:p>
            <a:pPr>
              <a:buNone/>
            </a:pPr>
            <a:endParaRPr lang="bg-BG" dirty="0"/>
          </a:p>
          <a:p>
            <a:pPr>
              <a:buNone/>
            </a:pPr>
            <a:r>
              <a:rPr lang="en-US" dirty="0"/>
              <a:t>2. Sicheres Arbeiten bei der Wartung einer Solarthermieanlage:</a:t>
            </a:r>
          </a:p>
          <a:p>
            <a:pPr>
              <a:buNone/>
            </a:pPr>
            <a:r>
              <a:rPr lang="en-US" dirty="0"/>
              <a:t>- Inbetriebnahme, Wartung und Instandhaltung.</a:t>
            </a:r>
          </a:p>
          <a:p>
            <a:pPr>
              <a:buNone/>
            </a:pPr>
            <a:endParaRPr lang="en-US" dirty="0"/>
          </a:p>
        </p:txBody>
      </p:sp>
    </p:spTree>
    <p:extLst>
      <p:ext uri="{BB962C8B-B14F-4D97-AF65-F5344CB8AC3E}">
        <p14:creationId xmlns:p14="http://schemas.microsoft.com/office/powerpoint/2010/main" val="30319653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Installation: Kollektor, Solarkreis, Speicher, Armaturen, Sensoren und Regler</a:t>
            </a:r>
          </a:p>
        </p:txBody>
      </p:sp>
      <p:sp>
        <p:nvSpPr>
          <p:cNvPr id="3" name="Content Placeholder 2"/>
          <p:cNvSpPr>
            <a:spLocks noGrp="1"/>
          </p:cNvSpPr>
          <p:nvPr>
            <p:ph idx="1"/>
          </p:nvPr>
        </p:nvSpPr>
        <p:spPr>
          <a:xfrm>
            <a:off x="457200" y="1600200"/>
            <a:ext cx="8229600" cy="4709120"/>
          </a:xfrm>
        </p:spPr>
        <p:txBody>
          <a:bodyPr>
            <a:noAutofit/>
          </a:bodyPr>
          <a:lstStyle/>
          <a:p>
            <a:pPr algn="just">
              <a:buAutoNum type="arabicPeriod"/>
            </a:pPr>
            <a:r>
              <a:rPr lang="en-US" dirty="0"/>
              <a:t>So arbeiten Sie sicher bei der Installation einer Solarthermieanlage:</a:t>
            </a:r>
          </a:p>
          <a:p>
            <a:pPr marL="3175" indent="14288" algn="just">
              <a:buNone/>
            </a:pPr>
            <a:endParaRPr lang="en-US" dirty="0"/>
          </a:p>
          <a:p>
            <a:pPr marL="3175" indent="14288" algn="just">
              <a:buNone/>
            </a:pPr>
            <a:r>
              <a:rPr lang="en-US" b="1" dirty="0"/>
              <a:t>Kombinierte Füll- und Entleerungshähne</a:t>
            </a:r>
          </a:p>
          <a:p>
            <a:pPr marL="3175" indent="14288" algn="just">
              <a:buNone/>
            </a:pPr>
            <a:r>
              <a:rPr lang="en-US" dirty="0"/>
              <a:t>Zum Befüllen und Entleeren sowie zum Spülen der Anlage sollten am tiefsten Punkt der Vor- und Rücklaufleitung Entleerungsventile installiert werden. Jeder sollte mit einem Schlauchanschluss ausgestattet sein.</a:t>
            </a:r>
          </a:p>
          <a:p>
            <a:pPr marL="3175" indent="14288" algn="just">
              <a:buNone/>
            </a:pPr>
            <a:endParaRPr lang="en-US" dirty="0"/>
          </a:p>
          <a:p>
            <a:pPr marL="3175" indent="14288" algn="just">
              <a:buNone/>
            </a:pPr>
            <a:r>
              <a:rPr lang="en-US" b="1" dirty="0"/>
              <a:t>Umwälzpumpe</a:t>
            </a:r>
          </a:p>
          <a:p>
            <a:pPr marL="3175" indent="14288" algn="just">
              <a:buNone/>
            </a:pPr>
            <a:r>
              <a:rPr lang="en-US" dirty="0"/>
              <a:t>Die Pumpe wird im Rücklauf installiert, damit der Thermoschock so gering wie möglich bleibt. Er sollte zwischen zwei Absperrventilen (Pumpenschieber, Kugelhähne) so montiert werden, dass er leicht entfernt werden kann. Sie sollte so angeordnet sein, dass der Wärmeträger vertikal von unten nach oben transportiert werden kann: So kann eingeschlossene Luft nach oben strömen und durch den Luftschacht entweichen. Die Pumpe muss ohne mechanische Beanspruchung installiert werden.</a:t>
            </a:r>
          </a:p>
        </p:txBody>
      </p:sp>
    </p:spTree>
    <p:extLst>
      <p:ext uri="{BB962C8B-B14F-4D97-AF65-F5344CB8AC3E}">
        <p14:creationId xmlns:p14="http://schemas.microsoft.com/office/powerpoint/2010/main" val="30319653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Installation: Kollektor, Solarkreis, Speicher, Armaturen, Sensoren und Regler</a:t>
            </a:r>
          </a:p>
        </p:txBody>
      </p:sp>
      <p:sp>
        <p:nvSpPr>
          <p:cNvPr id="3" name="Content Placeholder 2"/>
          <p:cNvSpPr>
            <a:spLocks noGrp="1"/>
          </p:cNvSpPr>
          <p:nvPr>
            <p:ph idx="1"/>
          </p:nvPr>
        </p:nvSpPr>
        <p:spPr>
          <a:xfrm>
            <a:off x="457200" y="1600200"/>
            <a:ext cx="8229600" cy="4709120"/>
          </a:xfrm>
        </p:spPr>
        <p:txBody>
          <a:bodyPr>
            <a:noAutofit/>
          </a:bodyPr>
          <a:lstStyle/>
          <a:p>
            <a:pPr algn="just">
              <a:buAutoNum type="arabicPeriod"/>
            </a:pPr>
            <a:r>
              <a:rPr lang="en-US" dirty="0"/>
              <a:t>So arbeiten Sie sicher bei der Installation einer Solarthermieanlage:</a:t>
            </a:r>
          </a:p>
          <a:p>
            <a:pPr marL="3175" indent="14288" algn="just">
              <a:buNone/>
            </a:pPr>
            <a:endParaRPr lang="en-US" dirty="0"/>
          </a:p>
          <a:p>
            <a:pPr marL="3175" indent="14288" algn="just">
              <a:buNone/>
            </a:pPr>
            <a:r>
              <a:rPr lang="en-US" b="1" dirty="0"/>
              <a:t>Rückflussverhinderer (Rückschlagventil)</a:t>
            </a:r>
          </a:p>
          <a:p>
            <a:pPr marL="3175" indent="14288" algn="just">
              <a:buNone/>
            </a:pPr>
            <a:r>
              <a:rPr lang="en-US" dirty="0"/>
              <a:t>Um zu verhindern, dass bei abgeschalteter Umwälzpumpe eine konvektive Flüssigkeitszirkulation im Solarkreislauf stattfindet, die dem Speicher Wärme entzieht und diese über das Kollektorfeld an die Umgebung abgibt, ist der Solarkreislauf mit einem Rückflussverhinderer ausgestattet. Diese sollte möglichst unmittelbar nach der Umwälzpumpe montiert werden. Da bei größeren Rohrquerschnitten eine sogenannte Einrohrzirkulation stattfinden kann, empfehlen viele Hersteller den Einbau eines zweiten Rückflussverhinderers in der Vorlaufleitung. Der Rückflussverhinderer muss zum Spülen und Entleeren des Solarkreislaufs geöffnet werden können.</a:t>
            </a:r>
          </a:p>
        </p:txBody>
      </p:sp>
    </p:spTree>
    <p:extLst>
      <p:ext uri="{BB962C8B-B14F-4D97-AF65-F5344CB8AC3E}">
        <p14:creationId xmlns:p14="http://schemas.microsoft.com/office/powerpoint/2010/main" val="30319653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Installation: Kollektor, Solarkreis, Speicher, Armaturen, Sensoren und Regler</a:t>
            </a:r>
          </a:p>
        </p:txBody>
      </p:sp>
      <p:sp>
        <p:nvSpPr>
          <p:cNvPr id="3" name="Content Placeholder 2"/>
          <p:cNvSpPr>
            <a:spLocks noGrp="1"/>
          </p:cNvSpPr>
          <p:nvPr>
            <p:ph idx="1"/>
          </p:nvPr>
        </p:nvSpPr>
        <p:spPr>
          <a:xfrm>
            <a:off x="457200" y="1600200"/>
            <a:ext cx="8229600" cy="4709120"/>
          </a:xfrm>
        </p:spPr>
        <p:txBody>
          <a:bodyPr>
            <a:noAutofit/>
          </a:bodyPr>
          <a:lstStyle/>
          <a:p>
            <a:pPr algn="just">
              <a:buAutoNum type="arabicPeriod"/>
            </a:pPr>
            <a:r>
              <a:rPr lang="en-US" dirty="0"/>
              <a:t>So arbeiten Sie sicher bei der Installation einer Solarthermieanlage:</a:t>
            </a:r>
          </a:p>
          <a:p>
            <a:pPr marL="3175" indent="14288" algn="just">
              <a:buNone/>
            </a:pPr>
            <a:endParaRPr lang="en-US" dirty="0"/>
          </a:p>
          <a:p>
            <a:pPr marL="3175" indent="14288" algn="just">
              <a:buNone/>
            </a:pPr>
            <a:r>
              <a:rPr lang="en-US" b="1" dirty="0"/>
              <a:t>Sicherheitsventil</a:t>
            </a:r>
          </a:p>
          <a:p>
            <a:pPr marL="3175" indent="14288" algn="just">
              <a:buNone/>
            </a:pPr>
            <a:r>
              <a:rPr lang="en-US" dirty="0"/>
              <a:t>Um einen unzulässigen Druckanstieg im Solarkreislauf zu verhindern, ist der Einbau eines Sicherheitsventils vorgeschrieben. Bei Erreichen des Ansprechdruckes öffnet das Ventil und gibt die Solarflüssigkeit frei. Dieser Ansprechdruck darf den maximal zulässigen Betriebsdruck für den Sammler und das Ausdehnungsgefäß nicht überschreiten. Das Sicherheitsventil muss so montiert werden, dass es gegenüber den Kollektoren nicht abgesperrt werden kann, d.h. der Solarkreisschenkel zwischen dem Sicherheitsventil und den Kollektoren muss frei von Absperrelementen sein. Das Sicherheitsventil sollte in vertikaler Lage installiert werden, und ein Rohr sollte von seiner Abblasöffnung nach unten in einen Behälter geführt werden, in dem die austretende Solarflüssigkeit aufgefangen werden kann.</a:t>
            </a:r>
          </a:p>
        </p:txBody>
      </p:sp>
    </p:spTree>
    <p:extLst>
      <p:ext uri="{BB962C8B-B14F-4D97-AF65-F5344CB8AC3E}">
        <p14:creationId xmlns:p14="http://schemas.microsoft.com/office/powerpoint/2010/main" val="30319653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Installation: Kollektor, Solarkreis, Speicher, Armaturen, Sensoren und Regler</a:t>
            </a:r>
          </a:p>
        </p:txBody>
      </p:sp>
      <p:sp>
        <p:nvSpPr>
          <p:cNvPr id="3" name="Content Placeholder 2"/>
          <p:cNvSpPr>
            <a:spLocks noGrp="1"/>
          </p:cNvSpPr>
          <p:nvPr>
            <p:ph idx="1"/>
          </p:nvPr>
        </p:nvSpPr>
        <p:spPr>
          <a:xfrm>
            <a:off x="457200" y="1600200"/>
            <a:ext cx="8229600" cy="4709120"/>
          </a:xfrm>
        </p:spPr>
        <p:txBody>
          <a:bodyPr>
            <a:noAutofit/>
          </a:bodyPr>
          <a:lstStyle/>
          <a:p>
            <a:pPr algn="just">
              <a:buAutoNum type="arabicPeriod"/>
            </a:pPr>
            <a:r>
              <a:rPr lang="en-US" dirty="0"/>
              <a:t>So arbeiten Sie sicher bei der Installation einer Solarthermieanlage:</a:t>
            </a:r>
          </a:p>
          <a:p>
            <a:pPr marL="3175" indent="14288" algn="just">
              <a:buNone/>
            </a:pPr>
            <a:r>
              <a:rPr lang="en-US" b="1" dirty="0" err="1"/>
              <a:t>Belüftung</a:t>
            </a:r>
            <a:endParaRPr lang="en-US" b="1" dirty="0"/>
          </a:p>
          <a:p>
            <a:pPr marL="3175" indent="14288" algn="just">
              <a:buNone/>
            </a:pPr>
            <a:r>
              <a:rPr lang="en-US" dirty="0"/>
              <a:t>Häufig findet man nach dem Befüllen der Anlage an verschiedenen Stellen des Solarkreislaufs Lufteinschlüsse. Außerdem befindet sich in der Solarflüssigkeit Luft in gelöster Form, die bei Erwärmung wieder freigesetzt wird. Die eingeschlossene Luft sammelt sich an den höchsten Punkten des Rohrleitungssystems. Werden keine Gegenmaßnahmen ergriffen, würde dies den Flüssigkeitskreislauf beeinträchtigen. Daher ist es notwendig, Entlüftungsöffnungen zu installieren. Bei Verwendung von automatischen Entlüftungen ist sicherzustellen, dass die gewählte Ausführung für die am Aufstellungsort maximal auftretenden Temperaturen geeignet und für das Frostschutzmittel geeignet ist. Entlüftungen für Temperaturen bis zu 150°C (302°F) können zu diesem Zweck bezogen werden. In der Nähe der Kollektoren installierte Entlüftungen müssen wegen möglicher Dampfaustritte mit einem Absperrorgan (Kugelhahn) versehen werden. Entlüftungen werden hauptsächlich am höchsten Punkt der Anlage installiert. Eine gute Zugänglichkeit muss gewährleistet sein. Wenn sich an bestimmten Stellen des Solarkreises Schleusen bilden können, sollten zusätzliche Entlüftungen installiert werden.</a:t>
            </a:r>
          </a:p>
        </p:txBody>
      </p:sp>
    </p:spTree>
    <p:extLst>
      <p:ext uri="{BB962C8B-B14F-4D97-AF65-F5344CB8AC3E}">
        <p14:creationId xmlns:p14="http://schemas.microsoft.com/office/powerpoint/2010/main" val="30319653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Installation: Kollektor, Solarkreis, Speicher, Armaturen, Sensoren und Regler</a:t>
            </a:r>
          </a:p>
        </p:txBody>
      </p:sp>
      <p:sp>
        <p:nvSpPr>
          <p:cNvPr id="3" name="Content Placeholder 2"/>
          <p:cNvSpPr>
            <a:spLocks noGrp="1"/>
          </p:cNvSpPr>
          <p:nvPr>
            <p:ph idx="1"/>
          </p:nvPr>
        </p:nvSpPr>
        <p:spPr>
          <a:xfrm>
            <a:off x="457200" y="1600200"/>
            <a:ext cx="8229600" cy="4709120"/>
          </a:xfrm>
        </p:spPr>
        <p:txBody>
          <a:bodyPr>
            <a:noAutofit/>
          </a:bodyPr>
          <a:lstStyle/>
          <a:p>
            <a:pPr algn="just">
              <a:buAutoNum type="arabicPeriod"/>
            </a:pPr>
            <a:r>
              <a:rPr lang="en-US" dirty="0"/>
              <a:t>So arbeiten Sie sicher bei der Installation einer Solarthermieanlage:</a:t>
            </a:r>
          </a:p>
          <a:p>
            <a:pPr marL="3175" indent="14288" algn="just">
              <a:buNone/>
            </a:pPr>
            <a:endParaRPr lang="en-US" dirty="0"/>
          </a:p>
          <a:p>
            <a:pPr marL="3175" indent="14288" algn="just">
              <a:buNone/>
            </a:pPr>
            <a:r>
              <a:rPr lang="en-US" b="1" dirty="0"/>
              <a:t>Luftzerleger</a:t>
            </a:r>
          </a:p>
          <a:p>
            <a:pPr marL="3175" indent="14288" algn="just">
              <a:buNone/>
            </a:pPr>
            <a:r>
              <a:rPr lang="en-US" dirty="0"/>
              <a:t>In den solaren Flüssigkeitskreislauf sind Luftabscheider eingebaut. Sie vergrößern den Strömungsquerschnitt, reduzieren dadurch die Strömungsgeschwindigkeit und lassen die Luftblasen aufsteigen. Diese können dann durch eine eingebaute Entlüftung entweichen. Es sind Versionen für die horizontale und vertikale Montage erhältlich.</a:t>
            </a:r>
          </a:p>
          <a:p>
            <a:pPr marL="3175" indent="14288" algn="just">
              <a:buNone/>
            </a:pPr>
            <a:endParaRPr lang="en-US" dirty="0"/>
          </a:p>
          <a:p>
            <a:pPr marL="3175" indent="14288" algn="just">
              <a:buNone/>
            </a:pPr>
            <a:r>
              <a:rPr lang="en-US" b="1" dirty="0"/>
              <a:t>Anzeigeinstrumente (Thermometer, Manometer, </a:t>
            </a:r>
            <a:r>
              <a:rPr lang="en-US" b="1" dirty="0" err="1"/>
              <a:t>Durchflussmesser</a:t>
            </a:r>
            <a:r>
              <a:rPr lang="en-US" b="1" dirty="0"/>
              <a:t>)</a:t>
            </a:r>
          </a:p>
          <a:p>
            <a:pPr marL="3175" indent="14288" algn="just">
              <a:buNone/>
            </a:pPr>
            <a:r>
              <a:rPr lang="en-US" dirty="0"/>
              <a:t>Zur Überwachung des Anlagenbetriebs wird die Anzeige der solaren Vorlauftemperatur und des Betriebsdrucks (mit Angabe des maximal zulässigen Drucks) vorgegeben. Das Manometer sollte so installiert werden, dass es bei gefülltem System abgelesen werden kann. Weiterhin werden Anzeigeinstrumente empfohlen, die die Solarrücklauftemperatur und den Volumenstrom im Solarkreislauf anzeigen.</a:t>
            </a:r>
          </a:p>
        </p:txBody>
      </p:sp>
    </p:spTree>
    <p:extLst>
      <p:ext uri="{BB962C8B-B14F-4D97-AF65-F5344CB8AC3E}">
        <p14:creationId xmlns:p14="http://schemas.microsoft.com/office/powerpoint/2010/main" val="30319653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Installation: Kollektor, Solarkreis, Speicher, Armaturen, Sensoren und Regler</a:t>
            </a:r>
          </a:p>
        </p:txBody>
      </p:sp>
      <p:sp>
        <p:nvSpPr>
          <p:cNvPr id="3" name="Content Placeholder 2"/>
          <p:cNvSpPr>
            <a:spLocks noGrp="1"/>
          </p:cNvSpPr>
          <p:nvPr>
            <p:ph idx="1"/>
          </p:nvPr>
        </p:nvSpPr>
        <p:spPr>
          <a:xfrm>
            <a:off x="457200" y="1600200"/>
            <a:ext cx="8229600" cy="4709120"/>
          </a:xfrm>
        </p:spPr>
        <p:txBody>
          <a:bodyPr>
            <a:noAutofit/>
          </a:bodyPr>
          <a:lstStyle/>
          <a:p>
            <a:pPr algn="just">
              <a:buAutoNum type="arabicPeriod"/>
            </a:pPr>
            <a:r>
              <a:rPr lang="en-US" dirty="0"/>
              <a:t>So arbeiten Sie sicher bei der Installation einer Solarthermieanlage:</a:t>
            </a:r>
          </a:p>
          <a:p>
            <a:pPr marL="3175" indent="14288" algn="just">
              <a:buNone/>
            </a:pPr>
            <a:endParaRPr lang="en-US" dirty="0"/>
          </a:p>
          <a:p>
            <a:pPr marL="3175" indent="14288" algn="just">
              <a:buNone/>
            </a:pPr>
            <a:r>
              <a:rPr lang="en-US" b="1" dirty="0"/>
              <a:t>Absperrarmaturen</a:t>
            </a:r>
          </a:p>
          <a:p>
            <a:pPr marL="3175" indent="14288" algn="just">
              <a:buNone/>
            </a:pPr>
            <a:r>
              <a:rPr lang="en-US" dirty="0"/>
              <a:t>Absperrarmaturen gibt es in verschiedenen Ausführungen, darunter Eck- und Geradsitzventile, Kugelhähne, Schieber und Absperrklappen. Bei der Installation der Ventile ist es wichtig, die Durchflussrichtung zu beachten. Kugelhähne besitzen den geringsten Strömungswiderstand.</a:t>
            </a:r>
          </a:p>
          <a:p>
            <a:pPr marL="3175" indent="14288" algn="just">
              <a:buNone/>
            </a:pPr>
            <a:endParaRPr lang="en-US" dirty="0"/>
          </a:p>
          <a:p>
            <a:pPr marL="3175" indent="14288" algn="just">
              <a:buNone/>
            </a:pPr>
            <a:r>
              <a:rPr lang="en-US" b="1" dirty="0"/>
              <a:t>Schmutzfilter</a:t>
            </a:r>
          </a:p>
          <a:p>
            <a:pPr marL="3175" indent="14288" algn="just">
              <a:buNone/>
            </a:pPr>
            <a:r>
              <a:rPr lang="en-US" dirty="0"/>
              <a:t>Bei kleinen Anlagen (weichgelötet) und entsprechend gespülten Solarkreisläufen kann auf den Einsatz eines Schmutzfilters verzichtet werden. Ihr Einbau empfiehlt sich bei hartverlöteten Systemen, da sich im Laufe der Zeit die Funktion einzelner Komponenten (Pumpen, Sicherheitsventile, Schwerkraftbremsen, Mischventile) durch Lockerungskalkulation beeinträchtigen kann. Der Schmutzfilter sollte nicht "versteckt" unter der Wärmedämmung liegen, sondern leicht zu finden und für Wartungsarbeiten zugänglich sein.</a:t>
            </a:r>
          </a:p>
        </p:txBody>
      </p:sp>
    </p:spTree>
    <p:extLst>
      <p:ext uri="{BB962C8B-B14F-4D97-AF65-F5344CB8AC3E}">
        <p14:creationId xmlns:p14="http://schemas.microsoft.com/office/powerpoint/2010/main" val="30319653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Installation: Kollektor, Solarkreis, Speicher, Armaturen, Sensoren und Regler</a:t>
            </a:r>
          </a:p>
        </p:txBody>
      </p:sp>
      <p:sp>
        <p:nvSpPr>
          <p:cNvPr id="3" name="Content Placeholder 2"/>
          <p:cNvSpPr>
            <a:spLocks noGrp="1"/>
          </p:cNvSpPr>
          <p:nvPr>
            <p:ph idx="1"/>
          </p:nvPr>
        </p:nvSpPr>
        <p:spPr>
          <a:xfrm>
            <a:off x="457200" y="1600200"/>
            <a:ext cx="8229600" cy="4709120"/>
          </a:xfrm>
        </p:spPr>
        <p:txBody>
          <a:bodyPr>
            <a:noAutofit/>
          </a:bodyPr>
          <a:lstStyle/>
          <a:p>
            <a:pPr algn="just">
              <a:buAutoNum type="arabicPeriod"/>
            </a:pPr>
            <a:r>
              <a:rPr lang="en-US" dirty="0"/>
              <a:t>So arbeiten Sie sicher bei der Installation einer Solarthermieanlage:</a:t>
            </a:r>
          </a:p>
          <a:p>
            <a:pPr algn="just">
              <a:buAutoNum type="arabicPeriod"/>
            </a:pPr>
            <a:endParaRPr lang="en-US" dirty="0"/>
          </a:p>
          <a:p>
            <a:pPr marL="3175" indent="14288" algn="just">
              <a:buNone/>
            </a:pPr>
            <a:r>
              <a:rPr lang="en-US" b="1" dirty="0"/>
              <a:t>Einbau und Anschluss der Sensoren</a:t>
            </a:r>
          </a:p>
          <a:p>
            <a:pPr marL="3175" indent="14288" algn="just">
              <a:buNone/>
            </a:pPr>
            <a:endParaRPr lang="en-US" dirty="0"/>
          </a:p>
          <a:p>
            <a:pPr marL="3175" indent="14288" algn="just">
              <a:buNone/>
            </a:pPr>
            <a:r>
              <a:rPr lang="en-US" b="1" dirty="0"/>
              <a:t>Einbau der Steuereinheit</a:t>
            </a:r>
          </a:p>
          <a:p>
            <a:pPr marL="3175" indent="14288" algn="just">
              <a:buNone/>
            </a:pPr>
            <a:r>
              <a:rPr lang="en-US" dirty="0"/>
              <a:t>Das Gehäuse sollte zunächst an einer Wand in der Nähe der Solarstation befestigt werden. Entsprechend der Anschlussbelegung (Schaltplan) sind die Temperaturfühler (Kollektor- und Speicherfühler) sowie die Solarkreispumpe an die entsprechenden Klemmen auf der Klemmleiste des Solarreglers anzuschließen. Danach wird die Netzverbindung hergestellt und das Gehäuse geschlossen; anschließend kann der Regler in Betrieb genommen werden.</a:t>
            </a:r>
          </a:p>
          <a:p>
            <a:pPr marL="3175" indent="14288" algn="just">
              <a:buNone/>
            </a:pPr>
            <a:r>
              <a:rPr lang="en-US" dirty="0"/>
              <a:t>Vor dem Öffnen des Steuerungsgehäuses ist sicherzustellen, dass es von der Netzspannung getrennt ist.</a:t>
            </a:r>
          </a:p>
        </p:txBody>
      </p:sp>
    </p:spTree>
    <p:extLst>
      <p:ext uri="{BB962C8B-B14F-4D97-AF65-F5344CB8AC3E}">
        <p14:creationId xmlns:p14="http://schemas.microsoft.com/office/powerpoint/2010/main" val="30319653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Inbetriebnahme, Wartung und Instandhaltung</a:t>
            </a:r>
            <a:endParaRPr lang="el-GR" dirty="0"/>
          </a:p>
        </p:txBody>
      </p:sp>
      <p:sp>
        <p:nvSpPr>
          <p:cNvPr id="3" name="Content Placeholder 2"/>
          <p:cNvSpPr>
            <a:spLocks noGrp="1"/>
          </p:cNvSpPr>
          <p:nvPr>
            <p:ph idx="1"/>
          </p:nvPr>
        </p:nvSpPr>
        <p:spPr/>
        <p:txBody>
          <a:bodyPr>
            <a:normAutofit/>
          </a:bodyPr>
          <a:lstStyle/>
          <a:p>
            <a:pPr marL="0" indent="0">
              <a:buNone/>
            </a:pPr>
            <a:r>
              <a:rPr lang="en-US" dirty="0"/>
              <a:t>2. Sicheres Arbeiten bei der Wartung einer Solarthermieanlage:</a:t>
            </a:r>
          </a:p>
          <a:p>
            <a:pPr marL="0" indent="0">
              <a:buNone/>
            </a:pPr>
            <a:endParaRPr lang="en-US" dirty="0"/>
          </a:p>
          <a:p>
            <a:pPr marL="0" indent="0">
              <a:buNone/>
            </a:pPr>
            <a:r>
              <a:rPr lang="en-US" dirty="0"/>
              <a:t>Die notwendigen Schritte zur Inbetriebnahme einer thermischen Solaranlage sind:</a:t>
            </a:r>
          </a:p>
          <a:p>
            <a:pPr marL="0" indent="0">
              <a:buNone/>
            </a:pPr>
            <a:endParaRPr lang="en-US" dirty="0"/>
          </a:p>
          <a:p>
            <a:pPr marL="714375" indent="0">
              <a:buNone/>
            </a:pPr>
            <a:r>
              <a:rPr lang="en-US" dirty="0"/>
              <a:t>1. Spülen Sie den Solarkreislauf aus.</a:t>
            </a:r>
          </a:p>
          <a:p>
            <a:pPr marL="714375" indent="0">
              <a:buNone/>
            </a:pPr>
            <a:r>
              <a:rPr lang="en-US" dirty="0"/>
              <a:t>2. Prüfen Sie auf Undichtigkeiten.</a:t>
            </a:r>
          </a:p>
          <a:p>
            <a:pPr marL="714375" indent="0">
              <a:buNone/>
            </a:pPr>
            <a:r>
              <a:rPr lang="en-US" dirty="0"/>
              <a:t>3. Füllen Sie mit Solarflüssigkeit.</a:t>
            </a:r>
          </a:p>
          <a:p>
            <a:pPr marL="714375" indent="0">
              <a:buNone/>
            </a:pPr>
            <a:r>
              <a:rPr lang="en-US" dirty="0"/>
              <a:t>4. Pumpen und Regler einstellen.</a:t>
            </a:r>
          </a:p>
        </p:txBody>
      </p:sp>
    </p:spTree>
    <p:extLst>
      <p:ext uri="{BB962C8B-B14F-4D97-AF65-F5344CB8AC3E}">
        <p14:creationId xmlns:p14="http://schemas.microsoft.com/office/powerpoint/2010/main" val="37092397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Inbetriebnahme, Wartung und Instandhaltung</a:t>
            </a:r>
            <a:endParaRPr lang="el-GR" dirty="0"/>
          </a:p>
        </p:txBody>
      </p:sp>
      <p:sp>
        <p:nvSpPr>
          <p:cNvPr id="3" name="Content Placeholder 2"/>
          <p:cNvSpPr>
            <a:spLocks noGrp="1"/>
          </p:cNvSpPr>
          <p:nvPr>
            <p:ph idx="1"/>
          </p:nvPr>
        </p:nvSpPr>
        <p:spPr/>
        <p:txBody>
          <a:bodyPr>
            <a:noAutofit/>
          </a:bodyPr>
          <a:lstStyle/>
          <a:p>
            <a:pPr marL="0" indent="0" algn="just">
              <a:buNone/>
            </a:pPr>
            <a:r>
              <a:rPr lang="en-US" dirty="0"/>
              <a:t>2. Sicheres Arbeiten bei der Wartung einer Solarthermieanlage:</a:t>
            </a:r>
          </a:p>
          <a:p>
            <a:pPr marL="0" indent="0" algn="just">
              <a:buFontTx/>
              <a:buChar char="-"/>
            </a:pPr>
            <a:endParaRPr lang="en-US" dirty="0"/>
          </a:p>
          <a:p>
            <a:pPr marL="0" indent="0" algn="just">
              <a:buNone/>
            </a:pPr>
            <a:r>
              <a:rPr lang="en-US" b="1" dirty="0"/>
              <a:t>Spülung des Solarkreislaufs</a:t>
            </a:r>
          </a:p>
          <a:p>
            <a:pPr marL="0" indent="0" algn="just">
              <a:buNone/>
            </a:pPr>
            <a:endParaRPr lang="en-US" dirty="0"/>
          </a:p>
          <a:p>
            <a:pPr marL="0" indent="0" algn="just">
              <a:buNone/>
            </a:pPr>
            <a:r>
              <a:rPr lang="en-US" dirty="0"/>
              <a:t>Durch einen gründlichen Spülvorgang werden Schmutz und Flussreste aus dem Solarkreislauf entfernt. Das Spülen sollte nicht bei voller Sonneneinstrahlung oder bei Frost erfolgen, da die Gefahr der Verdunstung oder des Einfrierens besteht. Der Spülvorgang erfolgt zunächst über die Ventile 1 und 2 (siehe Abbildung unten). Das Ventil 1 wird mit einem Schlauch an die Kaltwasserleitung angeschlossen; ein weiterer Schlauch am Ventil 2 wird zum Abfluss verlegt. Alle Armaturen im Solarkreislauf sollten auf durchgehend niedrig eingestellt sein (Schwerkraftbremse, Absperrhähne). Zum Ausspülen des Wärmetauschers wird schließlich das Ventil 2 geschlossen, nach Anschluss eines Schlauches daran wird das Ventil 4 geöffnet und das Ventil 3 geschlossen. Der Spülvorgang sollte etwa 10 Minuten dauern.</a:t>
            </a:r>
          </a:p>
        </p:txBody>
      </p:sp>
    </p:spTree>
    <p:extLst>
      <p:ext uri="{BB962C8B-B14F-4D97-AF65-F5344CB8AC3E}">
        <p14:creationId xmlns:p14="http://schemas.microsoft.com/office/powerpoint/2010/main" val="37092397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Inbetriebnahme, Wartung und Instandhaltung</a:t>
            </a:r>
            <a:endParaRPr lang="el-GR" dirty="0"/>
          </a:p>
        </p:txBody>
      </p:sp>
      <p:sp>
        <p:nvSpPr>
          <p:cNvPr id="3" name="Content Placeholder 2"/>
          <p:cNvSpPr>
            <a:spLocks noGrp="1"/>
          </p:cNvSpPr>
          <p:nvPr>
            <p:ph idx="1"/>
          </p:nvPr>
        </p:nvSpPr>
        <p:spPr>
          <a:xfrm>
            <a:off x="457200" y="1600201"/>
            <a:ext cx="8229600" cy="1180728"/>
          </a:xfrm>
        </p:spPr>
        <p:txBody>
          <a:bodyPr>
            <a:normAutofit/>
          </a:bodyPr>
          <a:lstStyle/>
          <a:p>
            <a:pPr marL="0" indent="0">
              <a:buNone/>
            </a:pPr>
            <a:r>
              <a:rPr lang="en-US" sz="1600" dirty="0"/>
              <a:t>2. Sicheres Arbeiten bei der Wartung einer Solarthermieanlage:</a:t>
            </a:r>
          </a:p>
        </p:txBody>
      </p:sp>
      <p:pic>
        <p:nvPicPr>
          <p:cNvPr id="1026" name="Picture 2"/>
          <p:cNvPicPr>
            <a:picLocks noChangeAspect="1" noChangeArrowheads="1"/>
          </p:cNvPicPr>
          <p:nvPr/>
        </p:nvPicPr>
        <p:blipFill>
          <a:blip r:embed="rId3" cstate="print"/>
          <a:srcRect/>
          <a:stretch>
            <a:fillRect/>
          </a:stretch>
        </p:blipFill>
        <p:spPr bwMode="auto">
          <a:xfrm>
            <a:off x="1691680" y="1916832"/>
            <a:ext cx="4189348" cy="4311431"/>
          </a:xfrm>
          <a:prstGeom prst="rect">
            <a:avLst/>
          </a:prstGeom>
          <a:noFill/>
          <a:ln w="9525">
            <a:noFill/>
            <a:miter lim="800000"/>
            <a:headEnd/>
            <a:tailEnd/>
          </a:ln>
        </p:spPr>
      </p:pic>
      <p:sp>
        <p:nvSpPr>
          <p:cNvPr id="5" name="Rectangle 4"/>
          <p:cNvSpPr/>
          <p:nvPr/>
        </p:nvSpPr>
        <p:spPr>
          <a:xfrm>
            <a:off x="5868144" y="3933056"/>
            <a:ext cx="3275856" cy="923330"/>
          </a:xfrm>
          <a:prstGeom prst="rect">
            <a:avLst/>
          </a:prstGeom>
        </p:spPr>
        <p:txBody>
          <a:bodyPr wrap="square">
            <a:spAutoFit/>
          </a:bodyPr>
          <a:lstStyle/>
          <a:p>
            <a:r>
              <a:rPr lang="en-US" dirty="0"/>
              <a:t>Solarkreislauf mit Armaturen für den Spül- und Füllspülvorgang</a:t>
            </a:r>
            <a:endParaRPr lang="bg-BG" dirty="0"/>
          </a:p>
        </p:txBody>
      </p:sp>
    </p:spTree>
    <p:extLst>
      <p:ext uri="{BB962C8B-B14F-4D97-AF65-F5344CB8AC3E}">
        <p14:creationId xmlns:p14="http://schemas.microsoft.com/office/powerpoint/2010/main" val="3709239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Installationsmethoden und Sicherheit</a:t>
            </a:r>
          </a:p>
        </p:txBody>
      </p:sp>
      <p:sp>
        <p:nvSpPr>
          <p:cNvPr id="3" name="Content Placeholder 2"/>
          <p:cNvSpPr>
            <a:spLocks noGrp="1"/>
          </p:cNvSpPr>
          <p:nvPr>
            <p:ph idx="1"/>
          </p:nvPr>
        </p:nvSpPr>
        <p:spPr/>
        <p:txBody>
          <a:bodyPr>
            <a:normAutofit/>
          </a:bodyPr>
          <a:lstStyle/>
          <a:p>
            <a:pPr algn="just">
              <a:buNone/>
            </a:pPr>
            <a:r>
              <a:rPr lang="en-US" sz="2000" dirty="0"/>
              <a:t>1. So arbeiten Sie sicher bei der Installation einer Solarthermieanlage:</a:t>
            </a:r>
          </a:p>
          <a:p>
            <a:pPr algn="just">
              <a:buFontTx/>
              <a:buChar char="-"/>
            </a:pPr>
            <a:endParaRPr lang="bg-BG" b="1" dirty="0"/>
          </a:p>
          <a:p>
            <a:pPr algn="just">
              <a:buNone/>
            </a:pPr>
            <a:r>
              <a:rPr lang="en-US" b="1" dirty="0"/>
              <a:t>Lieferung von Material</a:t>
            </a:r>
          </a:p>
          <a:p>
            <a:pPr algn="just">
              <a:buNone/>
            </a:pPr>
            <a:r>
              <a:rPr lang="en-US" dirty="0"/>
              <a:t>Traditionell wurde (und wird in einigen Ländern noch immer) das Material für die Solaranlage vom Hersteller geliefert, das übrige Installationsmaterial musste über den Großhandel beschafft werden. Zunehmend verkaufen auch Großhändler Solaranlagen und vereinfachen damit die Beschaffung. Bei der Anlieferung der Materialien ist folgendes zu tun:</a:t>
            </a:r>
          </a:p>
          <a:p>
            <a:pPr algn="just">
              <a:buNone/>
            </a:pPr>
            <a:endParaRPr lang="en-US" dirty="0"/>
          </a:p>
          <a:p>
            <a:pPr algn="just">
              <a:buNone/>
            </a:pPr>
            <a:r>
              <a:rPr lang="en-US" b="1" dirty="0"/>
              <a:t>Auf Transportschäden prüfen</a:t>
            </a:r>
          </a:p>
          <a:p>
            <a:pPr algn="just">
              <a:buNone/>
            </a:pPr>
            <a:r>
              <a:rPr lang="en-US" dirty="0"/>
              <a:t>Hier ist es besonders wichtig, auf eine intakte Verglasung zu prüfen. Bei Kollektoren ohne Metallrückwand kann es leicht zu Schäden an den Wärmedämmplatten kommen. Außerdem besteht die Gefahr, dass sich die Abdeckbleche verbiegen.</a:t>
            </a:r>
          </a:p>
        </p:txBody>
      </p:sp>
    </p:spTree>
    <p:extLst>
      <p:ext uri="{BB962C8B-B14F-4D97-AF65-F5344CB8AC3E}">
        <p14:creationId xmlns:p14="http://schemas.microsoft.com/office/powerpoint/2010/main" val="30319653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Inbetriebnahme, Wartung und Instandhaltung</a:t>
            </a:r>
            <a:endParaRPr lang="el-GR" dirty="0"/>
          </a:p>
        </p:txBody>
      </p:sp>
      <p:sp>
        <p:nvSpPr>
          <p:cNvPr id="3" name="Content Placeholder 2"/>
          <p:cNvSpPr>
            <a:spLocks noGrp="1"/>
          </p:cNvSpPr>
          <p:nvPr>
            <p:ph idx="1"/>
          </p:nvPr>
        </p:nvSpPr>
        <p:spPr>
          <a:xfrm>
            <a:off x="457200" y="1600200"/>
            <a:ext cx="8435280" cy="4709119"/>
          </a:xfrm>
        </p:spPr>
        <p:txBody>
          <a:bodyPr>
            <a:noAutofit/>
          </a:bodyPr>
          <a:lstStyle/>
          <a:p>
            <a:pPr marL="0" indent="0" algn="just">
              <a:buNone/>
            </a:pPr>
            <a:r>
              <a:rPr lang="en-US" dirty="0"/>
              <a:t>2. Sicheres Arbeiten bei der Wartung einer Solarthermieanlage:</a:t>
            </a:r>
          </a:p>
          <a:p>
            <a:pPr marL="0" indent="0" algn="just">
              <a:buNone/>
            </a:pPr>
            <a:endParaRPr lang="en-US" dirty="0"/>
          </a:p>
          <a:p>
            <a:pPr marL="0" indent="0" algn="just">
              <a:buNone/>
            </a:pPr>
            <a:r>
              <a:rPr lang="en-US" b="1" dirty="0"/>
              <a:t>Dichtheitsprüfung</a:t>
            </a:r>
          </a:p>
          <a:p>
            <a:pPr marL="0" indent="0" algn="just">
              <a:buNone/>
            </a:pPr>
            <a:endParaRPr lang="en-US" dirty="0"/>
          </a:p>
          <a:p>
            <a:pPr marL="0" indent="0" algn="just">
              <a:buNone/>
            </a:pPr>
            <a:r>
              <a:rPr lang="en-US" dirty="0"/>
              <a:t>Die Druckprüfung erfolgt nach dem Spülen. Dazu wird das Ventil 4 geschlossen und das System über das Ventil 1 mit Wasser gefüllt. Der Systemdruck wird dann auf einen Wert knapp unter dem Ansprechdruck des Sicherheitsventils angehoben - maximal 6 bar (87 psi). Dann wird das Ventil 1 geschlossen, die Pumpe manuell gestartet und der Solarkreislauf über die Entlüftungsöffnungen oder die Pumpe (Entlüftungsschraube) entlüftet. Fällt der Druck durch Entlüftung deutlich ab, muss er durch Nachfüllen wieder erhöht werden. Das System ist nun bereit für die Dichtheitsprüfung (visuell und von Hand). </a:t>
            </a:r>
          </a:p>
        </p:txBody>
      </p:sp>
    </p:spTree>
    <p:extLst>
      <p:ext uri="{BB962C8B-B14F-4D97-AF65-F5344CB8AC3E}">
        <p14:creationId xmlns:p14="http://schemas.microsoft.com/office/powerpoint/2010/main" val="37092397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Inbetriebnahme, Wartung und Instandhaltung</a:t>
            </a:r>
            <a:endParaRPr lang="el-GR" dirty="0"/>
          </a:p>
        </p:txBody>
      </p:sp>
      <p:sp>
        <p:nvSpPr>
          <p:cNvPr id="3" name="Content Placeholder 2"/>
          <p:cNvSpPr>
            <a:spLocks noGrp="1"/>
          </p:cNvSpPr>
          <p:nvPr>
            <p:ph idx="1"/>
          </p:nvPr>
        </p:nvSpPr>
        <p:spPr>
          <a:xfrm>
            <a:off x="457200" y="1600200"/>
            <a:ext cx="8435280" cy="4709119"/>
          </a:xfrm>
        </p:spPr>
        <p:txBody>
          <a:bodyPr>
            <a:noAutofit/>
          </a:bodyPr>
          <a:lstStyle/>
          <a:p>
            <a:pPr marL="0" indent="0" algn="just">
              <a:buNone/>
            </a:pPr>
            <a:r>
              <a:rPr lang="en-US" dirty="0"/>
              <a:t>2. Sicheres Arbeiten bei der Wartung einer Solarthermieanlage:</a:t>
            </a:r>
          </a:p>
          <a:p>
            <a:pPr marL="0" indent="0" algn="just">
              <a:buNone/>
            </a:pPr>
            <a:endParaRPr lang="en-US" b="1" dirty="0"/>
          </a:p>
          <a:p>
            <a:pPr marL="0" indent="0" algn="just">
              <a:buNone/>
            </a:pPr>
            <a:r>
              <a:rPr lang="en-US" b="1" dirty="0"/>
              <a:t>Befüllung mit Solarflüssigkeit</a:t>
            </a:r>
          </a:p>
          <a:p>
            <a:pPr marL="0" indent="0" algn="just">
              <a:buNone/>
            </a:pPr>
            <a:endParaRPr lang="en-US" b="1" dirty="0"/>
          </a:p>
          <a:p>
            <a:pPr marL="0" indent="0" algn="just">
              <a:buNone/>
            </a:pPr>
            <a:r>
              <a:rPr lang="en-US" dirty="0"/>
              <a:t>Nach dem Mischen des Frostschutzkonzentrats mit Wasser zur Erreichung des gewünschten Frostschutzes (oder mit vorgemischtem Frostschutzmittel) wird die Solarflüssigkeit über das Ventil 1 in den Solarkreislauf gepumpt. Da die Solarflüssigkeit - im Vergleich zu Wasser - viel eher zum Kriechen neigt, ist es notwendig, das System erneut auf Undichtigkeiten zu überprüfen. Ein allgemeines Verfahren zum Ablassen der Luft aus der Solarflüssigkeit ist wie folgt - aber überprüfen Sie immer die Installationsanweisungen für das spezifische Produkt, da Unterschiede auftreten können.</a:t>
            </a:r>
          </a:p>
        </p:txBody>
      </p:sp>
    </p:spTree>
    <p:extLst>
      <p:ext uri="{BB962C8B-B14F-4D97-AF65-F5344CB8AC3E}">
        <p14:creationId xmlns:p14="http://schemas.microsoft.com/office/powerpoint/2010/main" val="37092397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Inbetriebnahme, Wartung und Instandhaltung</a:t>
            </a:r>
            <a:endParaRPr lang="el-GR" dirty="0"/>
          </a:p>
        </p:txBody>
      </p:sp>
      <p:sp>
        <p:nvSpPr>
          <p:cNvPr id="3" name="Content Placeholder 2"/>
          <p:cNvSpPr>
            <a:spLocks noGrp="1"/>
          </p:cNvSpPr>
          <p:nvPr>
            <p:ph idx="1"/>
          </p:nvPr>
        </p:nvSpPr>
        <p:spPr>
          <a:xfrm>
            <a:off x="457200" y="1600200"/>
            <a:ext cx="8435280" cy="4709119"/>
          </a:xfrm>
        </p:spPr>
        <p:txBody>
          <a:bodyPr>
            <a:noAutofit/>
          </a:bodyPr>
          <a:lstStyle/>
          <a:p>
            <a:pPr marL="0" indent="0" algn="just">
              <a:buNone/>
            </a:pPr>
            <a:r>
              <a:rPr lang="en-US" dirty="0"/>
              <a:t>2. Sicheres Arbeiten bei der Wartung einer Solarthermieanlage:</a:t>
            </a:r>
          </a:p>
          <a:p>
            <a:pPr marL="0" indent="0" algn="just">
              <a:buNone/>
            </a:pPr>
            <a:endParaRPr lang="en-US" b="1" dirty="0"/>
          </a:p>
          <a:p>
            <a:pPr marL="0" indent="0" algn="just">
              <a:buNone/>
            </a:pPr>
            <a:r>
              <a:rPr lang="en-US" b="1" dirty="0"/>
              <a:t>Wartung</a:t>
            </a:r>
          </a:p>
          <a:p>
            <a:pPr marL="0" indent="0" algn="just">
              <a:buNone/>
            </a:pPr>
            <a:endParaRPr lang="en-US" dirty="0"/>
          </a:p>
          <a:p>
            <a:pPr marL="0" indent="0" algn="just">
              <a:buNone/>
            </a:pPr>
            <a:r>
              <a:rPr lang="en-US" dirty="0"/>
              <a:t>Solarthermische Anlagen sind sehr wartungsarm, eine regelmäßige Überprüfung wird jedoch empfohlen. Im Zuge der Wartung sollten die Nutzer nach ihrer Zufriedenheit befragt werden. Die Wartungsarbeiten werden in einem Wartungsbericht beschrieben und sollten im Einzelnen Folgendes beinhalten:</a:t>
            </a:r>
          </a:p>
          <a:p>
            <a:pPr marL="0" indent="0" algn="just">
              <a:buNone/>
            </a:pPr>
            <a:endParaRPr lang="en-US" dirty="0"/>
          </a:p>
          <a:p>
            <a:pPr marL="0" indent="0" algn="just">
              <a:buFont typeface="Wingdings" pitchFamily="2" charset="2"/>
              <a:buChar char="Ø"/>
            </a:pPr>
            <a:r>
              <a:rPr lang="en-US" dirty="0"/>
              <a:t>Sichtprüfung</a:t>
            </a:r>
          </a:p>
          <a:p>
            <a:pPr marL="0" indent="0" algn="just">
              <a:buFont typeface="Wingdings" pitchFamily="2" charset="2"/>
              <a:buChar char="Ø"/>
            </a:pPr>
            <a:r>
              <a:rPr lang="en-US" dirty="0"/>
              <a:t>Kontrolle des Frostschutzes</a:t>
            </a:r>
          </a:p>
          <a:p>
            <a:pPr marL="0" indent="0" algn="just">
              <a:buFont typeface="Wingdings" pitchFamily="2" charset="2"/>
              <a:buChar char="Ø"/>
            </a:pPr>
            <a:r>
              <a:rPr lang="en-US" dirty="0"/>
              <a:t>Überprüfung des Korrosionsschutzes Solarkreislaufs</a:t>
            </a:r>
          </a:p>
          <a:p>
            <a:pPr marL="0" indent="0" algn="just">
              <a:buFont typeface="Wingdings" pitchFamily="2" charset="2"/>
              <a:buChar char="Ø"/>
            </a:pPr>
            <a:r>
              <a:rPr lang="en-US" dirty="0"/>
              <a:t>Überwachung der Systemparameter</a:t>
            </a:r>
          </a:p>
        </p:txBody>
      </p:sp>
    </p:spTree>
    <p:extLst>
      <p:ext uri="{BB962C8B-B14F-4D97-AF65-F5344CB8AC3E}">
        <p14:creationId xmlns:p14="http://schemas.microsoft.com/office/powerpoint/2010/main" val="37092397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Inbetriebnahme, Wartung und Instandhaltung</a:t>
            </a:r>
            <a:endParaRPr lang="el-GR" dirty="0"/>
          </a:p>
        </p:txBody>
      </p:sp>
      <p:sp>
        <p:nvSpPr>
          <p:cNvPr id="3" name="Content Placeholder 2"/>
          <p:cNvSpPr>
            <a:spLocks noGrp="1"/>
          </p:cNvSpPr>
          <p:nvPr>
            <p:ph idx="1"/>
          </p:nvPr>
        </p:nvSpPr>
        <p:spPr>
          <a:xfrm>
            <a:off x="457200" y="1600200"/>
            <a:ext cx="8435280" cy="4709119"/>
          </a:xfrm>
        </p:spPr>
        <p:txBody>
          <a:bodyPr>
            <a:noAutofit/>
          </a:bodyPr>
          <a:lstStyle/>
          <a:p>
            <a:pPr marL="0" indent="0" algn="just">
              <a:buNone/>
            </a:pPr>
            <a:r>
              <a:rPr lang="en-US" dirty="0"/>
              <a:t>2. Sicheres Arbeiten bei der Wartung einer Solarthermieanlage:</a:t>
            </a:r>
          </a:p>
          <a:p>
            <a:pPr marL="0" indent="0" algn="just">
              <a:buNone/>
            </a:pPr>
            <a:endParaRPr lang="en-US" b="1" dirty="0"/>
          </a:p>
          <a:p>
            <a:pPr marL="0" indent="0" algn="just">
              <a:buNone/>
            </a:pPr>
            <a:r>
              <a:rPr lang="en-US" b="1" dirty="0"/>
              <a:t>Wartung</a:t>
            </a:r>
          </a:p>
          <a:p>
            <a:pPr marL="0" indent="0" algn="just">
              <a:buNone/>
            </a:pPr>
            <a:endParaRPr lang="en-US" dirty="0"/>
          </a:p>
          <a:p>
            <a:pPr marL="0" indent="0" algn="just">
              <a:buNone/>
            </a:pPr>
            <a:r>
              <a:rPr lang="en-US" b="1" dirty="0"/>
              <a:t>Sichtprüfung</a:t>
            </a:r>
          </a:p>
          <a:p>
            <a:pPr marL="0" indent="0" algn="just">
              <a:buNone/>
            </a:pPr>
            <a:r>
              <a:rPr lang="en-US" dirty="0"/>
              <a:t>Bei der Sichtprüfung werden die Kollektoren und der Solarkreislauf auf optische Veränderungen überprüft:</a:t>
            </a:r>
          </a:p>
          <a:p>
            <a:pPr marL="0" indent="0" algn="just">
              <a:buNone/>
            </a:pPr>
            <a:endParaRPr lang="en-US" dirty="0"/>
          </a:p>
          <a:p>
            <a:pPr marL="0" indent="0" algn="just">
              <a:buFont typeface="Wingdings" pitchFamily="2" charset="2"/>
              <a:buChar char="Ø"/>
            </a:pPr>
            <a:r>
              <a:rPr lang="en-US" dirty="0"/>
              <a:t> Kollektoren: Verschmutzung, Befestigungen, Anschlüsse, Undichtigkeiten, Glasbruch, Anlaufen der Scheiben/Rohre</a:t>
            </a:r>
          </a:p>
          <a:p>
            <a:pPr marL="0" indent="0" algn="just">
              <a:buFont typeface="Wingdings" pitchFamily="2" charset="2"/>
              <a:buChar char="Ø"/>
            </a:pPr>
            <a:endParaRPr lang="en-US" dirty="0"/>
          </a:p>
          <a:p>
            <a:pPr marL="0" indent="0" algn="just">
              <a:buFont typeface="Wingdings" pitchFamily="2" charset="2"/>
              <a:buChar char="Ø"/>
            </a:pPr>
            <a:r>
              <a:rPr lang="en-US" dirty="0"/>
              <a:t> Solarkreislauf und Speicher: Dichtheit der Wärmedämmung, Undichtigkeiten, eventuelle Schmutzfänger, Druck, Füllstand prüfen/reinigen.</a:t>
            </a:r>
          </a:p>
        </p:txBody>
      </p:sp>
    </p:spTree>
    <p:extLst>
      <p:ext uri="{BB962C8B-B14F-4D97-AF65-F5344CB8AC3E}">
        <p14:creationId xmlns:p14="http://schemas.microsoft.com/office/powerpoint/2010/main" val="37092397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Inbetriebnahme, Wartung und Instandhaltung</a:t>
            </a:r>
            <a:endParaRPr lang="el-GR" dirty="0"/>
          </a:p>
        </p:txBody>
      </p:sp>
      <p:sp>
        <p:nvSpPr>
          <p:cNvPr id="3" name="Content Placeholder 2"/>
          <p:cNvSpPr>
            <a:spLocks noGrp="1"/>
          </p:cNvSpPr>
          <p:nvPr>
            <p:ph idx="1"/>
          </p:nvPr>
        </p:nvSpPr>
        <p:spPr>
          <a:xfrm>
            <a:off x="457200" y="1600200"/>
            <a:ext cx="8435280" cy="4709119"/>
          </a:xfrm>
        </p:spPr>
        <p:txBody>
          <a:bodyPr>
            <a:noAutofit/>
          </a:bodyPr>
          <a:lstStyle/>
          <a:p>
            <a:pPr marL="0" indent="0" algn="just">
              <a:buNone/>
            </a:pPr>
            <a:r>
              <a:rPr lang="en-US" dirty="0"/>
              <a:t>2. Sicheres Arbeiten bei der Wartung einer Solarthermieanlage:</a:t>
            </a:r>
          </a:p>
          <a:p>
            <a:pPr marL="0" indent="0" algn="just">
              <a:buNone/>
            </a:pPr>
            <a:endParaRPr lang="en-US" b="1" dirty="0"/>
          </a:p>
          <a:p>
            <a:pPr marL="0" indent="0" algn="just">
              <a:buNone/>
            </a:pPr>
            <a:r>
              <a:rPr lang="en-US" b="1" dirty="0"/>
              <a:t>Wartung</a:t>
            </a:r>
          </a:p>
          <a:p>
            <a:pPr marL="0" indent="0" algn="just">
              <a:buNone/>
            </a:pPr>
            <a:endParaRPr lang="en-US" dirty="0"/>
          </a:p>
          <a:p>
            <a:pPr marL="0" indent="0" algn="just">
              <a:buNone/>
            </a:pPr>
            <a:r>
              <a:rPr lang="en-US" b="1" dirty="0"/>
              <a:t>Kontrolle des Frostschutzes</a:t>
            </a:r>
          </a:p>
          <a:p>
            <a:pPr marL="0" indent="0" algn="just">
              <a:buNone/>
            </a:pPr>
            <a:endParaRPr lang="en-US" dirty="0"/>
          </a:p>
          <a:p>
            <a:pPr marL="0" indent="0" algn="just">
              <a:buNone/>
            </a:pPr>
            <a:r>
              <a:rPr lang="en-US" dirty="0"/>
              <a:t>Der Frostschutz von Frostschutzmitteln wird mit einem Aräometer oder </a:t>
            </a:r>
            <a:r>
              <a:rPr lang="en-US" dirty="0" err="1"/>
              <a:t>Refraktometer</a:t>
            </a:r>
            <a:r>
              <a:rPr lang="en-US" dirty="0"/>
              <a:t> überprüft. Zu diesem Zweck wird eine bestimmte Menge an Solarflüssigkeit entnommen. Entweder wird die Temperatur, auf die das System geschützt ist, direkt angezeigt, oder es wird eine bestimmte Dichte abgelesen. Damit kann aus einem Dichte-Konzentrations-Diagramm der tatsächliche Gehalt an Frostschutzmittelgemisch und damit der Gefrierpunkt ermittelt werden.</a:t>
            </a:r>
          </a:p>
          <a:p>
            <a:pPr marL="0" indent="0" algn="just">
              <a:buNone/>
            </a:pPr>
            <a:r>
              <a:rPr lang="en-US" dirty="0"/>
              <a:t>Bei Rücklaufsystemen muss der Füllstand der Kollektorflüssigkeit überprüft werden: gegebenenfalls den Kreislauf bis zum richtigen Niveau auffüllen. </a:t>
            </a:r>
          </a:p>
        </p:txBody>
      </p:sp>
    </p:spTree>
    <p:extLst>
      <p:ext uri="{BB962C8B-B14F-4D97-AF65-F5344CB8AC3E}">
        <p14:creationId xmlns:p14="http://schemas.microsoft.com/office/powerpoint/2010/main" val="37092397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Inbetriebnahme, Wartung und Instandhaltung</a:t>
            </a:r>
            <a:endParaRPr lang="el-GR" dirty="0"/>
          </a:p>
        </p:txBody>
      </p:sp>
      <p:sp>
        <p:nvSpPr>
          <p:cNvPr id="3" name="Content Placeholder 2"/>
          <p:cNvSpPr>
            <a:spLocks noGrp="1"/>
          </p:cNvSpPr>
          <p:nvPr>
            <p:ph idx="1"/>
          </p:nvPr>
        </p:nvSpPr>
        <p:spPr>
          <a:xfrm>
            <a:off x="457200" y="1600200"/>
            <a:ext cx="8435280" cy="4709119"/>
          </a:xfrm>
        </p:spPr>
        <p:txBody>
          <a:bodyPr>
            <a:noAutofit/>
          </a:bodyPr>
          <a:lstStyle/>
          <a:p>
            <a:pPr marL="0" indent="0" algn="just">
              <a:buNone/>
            </a:pPr>
            <a:r>
              <a:rPr lang="en-US" dirty="0"/>
              <a:t>2. Sicheres Arbeiten bei der Wartung einer Solarthermieanlage:</a:t>
            </a:r>
          </a:p>
          <a:p>
            <a:pPr marL="0" indent="0" algn="just">
              <a:buNone/>
            </a:pPr>
            <a:endParaRPr lang="en-US" b="1" dirty="0"/>
          </a:p>
          <a:p>
            <a:pPr marL="0" indent="0" algn="just">
              <a:buNone/>
            </a:pPr>
            <a:r>
              <a:rPr lang="en-US" b="1" dirty="0"/>
              <a:t>Wartung</a:t>
            </a:r>
          </a:p>
          <a:p>
            <a:pPr marL="0" indent="0" algn="just">
              <a:buNone/>
            </a:pPr>
            <a:endParaRPr lang="en-US" dirty="0"/>
          </a:p>
          <a:p>
            <a:pPr marL="0" indent="0" algn="just">
              <a:buNone/>
            </a:pPr>
            <a:r>
              <a:rPr lang="en-US" b="1" dirty="0"/>
              <a:t>Überprüfung des Korrosionsschutzes </a:t>
            </a:r>
          </a:p>
          <a:p>
            <a:pPr marL="0" indent="0" algn="just">
              <a:buNone/>
            </a:pPr>
            <a:endParaRPr lang="en-US" b="1" dirty="0"/>
          </a:p>
          <a:p>
            <a:pPr marL="0" indent="0" algn="just">
              <a:buNone/>
            </a:pPr>
            <a:r>
              <a:rPr lang="en-US" b="1" dirty="0"/>
              <a:t>Solarkreislauf</a:t>
            </a:r>
          </a:p>
          <a:p>
            <a:pPr marL="0" indent="0" algn="just">
              <a:buNone/>
            </a:pPr>
            <a:r>
              <a:rPr lang="en-US" dirty="0"/>
              <a:t>Die Überprüfung des Korrosionsschutzes der Solarflüssigkeit (falls diese Frostschutzmittel enthält) erfolgt indirekt durch die Bestimmung des pH-Wertes. Hierfür eignen sich Teststreifen, mit denen der pH-Wert an einer Farbskala abgelesen werden kann. Fällt der pH-Wert unter den ursprünglichen Wert (wie im Inbetriebnahmeprotokoll der Anlage zu erwähnen ist) oder unter 7, sollte die Frostschutzmischung ausgetauscht werden.</a:t>
            </a:r>
          </a:p>
        </p:txBody>
      </p:sp>
    </p:spTree>
    <p:extLst>
      <p:ext uri="{BB962C8B-B14F-4D97-AF65-F5344CB8AC3E}">
        <p14:creationId xmlns:p14="http://schemas.microsoft.com/office/powerpoint/2010/main" val="37092397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Inbetriebnahme, Wartung und Instandhaltung</a:t>
            </a:r>
            <a:endParaRPr lang="el-GR" dirty="0"/>
          </a:p>
        </p:txBody>
      </p:sp>
      <p:sp>
        <p:nvSpPr>
          <p:cNvPr id="3" name="Content Placeholder 2"/>
          <p:cNvSpPr>
            <a:spLocks noGrp="1"/>
          </p:cNvSpPr>
          <p:nvPr>
            <p:ph idx="1"/>
          </p:nvPr>
        </p:nvSpPr>
        <p:spPr>
          <a:xfrm>
            <a:off x="457200" y="1600200"/>
            <a:ext cx="8435280" cy="4709119"/>
          </a:xfrm>
        </p:spPr>
        <p:txBody>
          <a:bodyPr>
            <a:noAutofit/>
          </a:bodyPr>
          <a:lstStyle/>
          <a:p>
            <a:pPr marL="0" indent="0" algn="just">
              <a:buNone/>
            </a:pPr>
            <a:r>
              <a:rPr lang="en-US" dirty="0"/>
              <a:t>2. Sicheres Arbeiten bei der Wartung einer Solarthermieanlage:</a:t>
            </a:r>
          </a:p>
          <a:p>
            <a:pPr marL="0" indent="0" algn="just">
              <a:buNone/>
            </a:pPr>
            <a:endParaRPr lang="en-US" b="1" dirty="0"/>
          </a:p>
          <a:p>
            <a:pPr marL="0" indent="0" algn="just">
              <a:buNone/>
            </a:pPr>
            <a:r>
              <a:rPr lang="en-US" b="1" dirty="0"/>
              <a:t>Wartung</a:t>
            </a:r>
          </a:p>
          <a:p>
            <a:pPr marL="0" indent="0" algn="just">
              <a:buNone/>
            </a:pPr>
            <a:endParaRPr lang="en-US" dirty="0"/>
          </a:p>
          <a:p>
            <a:pPr marL="0" indent="0" algn="just">
              <a:buNone/>
            </a:pPr>
            <a:r>
              <a:rPr lang="en-US" b="1" dirty="0"/>
              <a:t>Überprüfung des Korrosionsschutzes </a:t>
            </a:r>
          </a:p>
          <a:p>
            <a:pPr marL="0" indent="0" algn="just">
              <a:buNone/>
            </a:pPr>
            <a:endParaRPr lang="en-US" b="1" dirty="0"/>
          </a:p>
          <a:p>
            <a:pPr marL="0" indent="0" algn="just">
              <a:buNone/>
            </a:pPr>
            <a:r>
              <a:rPr lang="en-US" b="1" dirty="0"/>
              <a:t>Lagertank (nur bei Tanks mit Anoden)</a:t>
            </a:r>
          </a:p>
          <a:p>
            <a:pPr marL="0" indent="0" algn="just">
              <a:buNone/>
            </a:pPr>
            <a:r>
              <a:rPr lang="en-US" dirty="0"/>
              <a:t>Die Magnesium-Opferanode kann geprüft werden, indem der Strom zwischen dem abgetrennten Kabel und der Anode mit einem Amperemeter gemessen wird. Wenn der Strom über 0,5 A liegt, muss die Anode nicht erneuert werden. Im Falle einer gespeisten Anode muss nur die LED, die die ordnungsgemäße Funktion anzeigt, überprüft werden. </a:t>
            </a:r>
          </a:p>
        </p:txBody>
      </p:sp>
    </p:spTree>
    <p:extLst>
      <p:ext uri="{BB962C8B-B14F-4D97-AF65-F5344CB8AC3E}">
        <p14:creationId xmlns:p14="http://schemas.microsoft.com/office/powerpoint/2010/main" val="37092397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Inbetriebnahme, Wartung und Instandhaltung</a:t>
            </a:r>
            <a:endParaRPr lang="el-GR" dirty="0"/>
          </a:p>
        </p:txBody>
      </p:sp>
      <p:sp>
        <p:nvSpPr>
          <p:cNvPr id="3" name="Content Placeholder 2"/>
          <p:cNvSpPr>
            <a:spLocks noGrp="1"/>
          </p:cNvSpPr>
          <p:nvPr>
            <p:ph idx="1"/>
          </p:nvPr>
        </p:nvSpPr>
        <p:spPr>
          <a:xfrm>
            <a:off x="457200" y="1600200"/>
            <a:ext cx="8435280" cy="4709119"/>
          </a:xfrm>
        </p:spPr>
        <p:txBody>
          <a:bodyPr>
            <a:noAutofit/>
          </a:bodyPr>
          <a:lstStyle/>
          <a:p>
            <a:pPr marL="0" indent="0" algn="just">
              <a:buNone/>
            </a:pPr>
            <a:r>
              <a:rPr lang="en-US" dirty="0"/>
              <a:t>2. Sicheres Arbeiten bei der Wartung einer Solarthermieanlage:</a:t>
            </a:r>
          </a:p>
          <a:p>
            <a:pPr marL="0" indent="0" algn="just">
              <a:buNone/>
            </a:pPr>
            <a:endParaRPr lang="en-US" b="1" dirty="0"/>
          </a:p>
          <a:p>
            <a:pPr marL="0" indent="0" algn="just">
              <a:buNone/>
            </a:pPr>
            <a:r>
              <a:rPr lang="en-US" b="1" dirty="0"/>
              <a:t>Wartung</a:t>
            </a:r>
          </a:p>
          <a:p>
            <a:pPr marL="0" indent="0" algn="just">
              <a:buNone/>
            </a:pPr>
            <a:endParaRPr lang="en-US" dirty="0"/>
          </a:p>
          <a:p>
            <a:pPr marL="0" indent="0" algn="just">
              <a:buNone/>
            </a:pPr>
            <a:r>
              <a:rPr lang="en-US" b="1" dirty="0"/>
              <a:t>Überwachung der Systemparameter</a:t>
            </a:r>
          </a:p>
          <a:p>
            <a:pPr marL="0" indent="0" algn="just">
              <a:buNone/>
            </a:pPr>
            <a:r>
              <a:rPr lang="en-US" dirty="0"/>
              <a:t>Die Einstellungen und Funktionen des Reglers müssen getestet werden. Falls vorgesehen, können im Rahmen der Wartung auch die Daten zur Anlagenfunktion und Ertragsüberwachung erfasst werden. Darunter sind:</a:t>
            </a:r>
          </a:p>
          <a:p>
            <a:pPr marL="0" indent="0" algn="just">
              <a:buFont typeface="Wingdings" pitchFamily="2" charset="2"/>
              <a:buChar char="Ø"/>
            </a:pPr>
            <a:r>
              <a:rPr lang="en-US" dirty="0"/>
              <a:t> Betriebsstunden der Pumpe der Solaranlage</a:t>
            </a:r>
          </a:p>
          <a:p>
            <a:pPr marL="0" indent="0" algn="just">
              <a:buFont typeface="Wingdings" pitchFamily="2" charset="2"/>
              <a:buChar char="Ø"/>
            </a:pPr>
            <a:r>
              <a:rPr lang="en-US" dirty="0"/>
              <a:t> Mengenausbeute.</a:t>
            </a:r>
          </a:p>
          <a:p>
            <a:pPr marL="0" indent="0" algn="just">
              <a:buNone/>
            </a:pPr>
            <a:r>
              <a:rPr lang="en-US" dirty="0"/>
              <a:t>Die Solarkreispumpe sollte eine ungefähre Jahreslaufzeit entsprechend der Sonnenstunden am jeweiligen Standort haben (Beispiel: London 1700 Stunden).</a:t>
            </a:r>
          </a:p>
        </p:txBody>
      </p:sp>
    </p:spTree>
    <p:extLst>
      <p:ext uri="{BB962C8B-B14F-4D97-AF65-F5344CB8AC3E}">
        <p14:creationId xmlns:p14="http://schemas.microsoft.com/office/powerpoint/2010/main" val="37092397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Ende des Moduls</a:t>
            </a:r>
            <a:endParaRPr lang="el-GR" dirty="0"/>
          </a:p>
        </p:txBody>
      </p:sp>
      <p:sp>
        <p:nvSpPr>
          <p:cNvPr id="5" name="Subtitle 4"/>
          <p:cNvSpPr>
            <a:spLocks noGrp="1"/>
          </p:cNvSpPr>
          <p:nvPr>
            <p:ph type="subTitle" idx="1"/>
          </p:nvPr>
        </p:nvSpPr>
        <p:spPr/>
        <p:txBody>
          <a:bodyPr/>
          <a:lstStyle/>
          <a:p>
            <a:r>
              <a:rPr lang="en-US" dirty="0"/>
              <a:t>Hier Modultitel hinzufügen</a:t>
            </a:r>
          </a:p>
        </p:txBody>
      </p:sp>
    </p:spTree>
    <p:extLst>
      <p:ext uri="{BB962C8B-B14F-4D97-AF65-F5344CB8AC3E}">
        <p14:creationId xmlns:p14="http://schemas.microsoft.com/office/powerpoint/2010/main" val="129220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Installationsmethoden und Sicherheit</a:t>
            </a:r>
            <a:endParaRPr lang="el-GR" dirty="0"/>
          </a:p>
        </p:txBody>
      </p:sp>
      <p:sp>
        <p:nvSpPr>
          <p:cNvPr id="3" name="Content Placeholder 2"/>
          <p:cNvSpPr>
            <a:spLocks noGrp="1"/>
          </p:cNvSpPr>
          <p:nvPr>
            <p:ph idx="1"/>
          </p:nvPr>
        </p:nvSpPr>
        <p:spPr/>
        <p:txBody>
          <a:bodyPr>
            <a:normAutofit/>
          </a:bodyPr>
          <a:lstStyle/>
          <a:p>
            <a:pPr algn="just">
              <a:buNone/>
            </a:pPr>
            <a:r>
              <a:rPr lang="en-US" sz="2000" dirty="0"/>
              <a:t>1. So arbeiten Sie sicher bei der Installation einer Solarthermieanlage:</a:t>
            </a:r>
          </a:p>
          <a:p>
            <a:pPr algn="just">
              <a:buFontTx/>
              <a:buChar char="-"/>
            </a:pPr>
            <a:endParaRPr lang="bg-BG" b="1" dirty="0"/>
          </a:p>
          <a:p>
            <a:pPr algn="just">
              <a:buNone/>
            </a:pPr>
            <a:r>
              <a:rPr lang="en-US" b="1" dirty="0"/>
              <a:t>Überprüfen Sie die Vollständigkeit und Richtigkeit der Lieferung</a:t>
            </a:r>
          </a:p>
          <a:p>
            <a:pPr algn="just">
              <a:buNone/>
            </a:pPr>
            <a:r>
              <a:rPr lang="en-US" dirty="0"/>
              <a:t>Um diese Aufgabe zu vereinfachen und zu unterstützen, gibt es:</a:t>
            </a:r>
          </a:p>
          <a:p>
            <a:pPr algn="just">
              <a:buNone/>
            </a:pPr>
            <a:endParaRPr lang="en-US" dirty="0"/>
          </a:p>
          <a:p>
            <a:pPr algn="just">
              <a:buNone/>
            </a:pPr>
            <a:r>
              <a:rPr lang="en-US" dirty="0"/>
              <a:t>■ gebrauchsfertige Pakete - das heißt, komplette Kits für den Installateur. Es ist dann nur die</a:t>
            </a:r>
          </a:p>
          <a:p>
            <a:pPr algn="just">
              <a:buNone/>
            </a:pPr>
            <a:r>
              <a:rPr lang="en-US" dirty="0"/>
              <a:t>Installationsmaterialien (Kupferrohr, Wärmedämmung, Befestigungsmaterialien etc.), die</a:t>
            </a:r>
          </a:p>
          <a:p>
            <a:pPr algn="just">
              <a:buNone/>
            </a:pPr>
            <a:r>
              <a:rPr lang="en-US" dirty="0"/>
              <a:t>müssen noch aufgefüllt werden</a:t>
            </a:r>
          </a:p>
          <a:p>
            <a:pPr algn="just">
              <a:buNone/>
            </a:pPr>
            <a:endParaRPr lang="en-US" dirty="0"/>
          </a:p>
          <a:p>
            <a:pPr algn="just">
              <a:buNone/>
            </a:pPr>
            <a:r>
              <a:rPr lang="en-US" dirty="0"/>
              <a:t>■ ausführliche Beratung durch den Lieferanten</a:t>
            </a:r>
          </a:p>
          <a:p>
            <a:pPr algn="just">
              <a:buNone/>
            </a:pPr>
            <a:endParaRPr lang="en-US" dirty="0"/>
          </a:p>
          <a:p>
            <a:pPr algn="just">
              <a:buNone/>
            </a:pPr>
            <a:r>
              <a:rPr lang="en-US" dirty="0"/>
              <a:t>■ Installationsschulungen durch den Hersteller oder andere Institutionen.</a:t>
            </a:r>
          </a:p>
        </p:txBody>
      </p:sp>
    </p:spTree>
    <p:extLst>
      <p:ext uri="{BB962C8B-B14F-4D97-AF65-F5344CB8AC3E}">
        <p14:creationId xmlns:p14="http://schemas.microsoft.com/office/powerpoint/2010/main" val="3031965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Installationstechniken</a:t>
            </a:r>
          </a:p>
        </p:txBody>
      </p:sp>
      <p:sp>
        <p:nvSpPr>
          <p:cNvPr id="3" name="Content Placeholder 2"/>
          <p:cNvSpPr>
            <a:spLocks noGrp="1"/>
          </p:cNvSpPr>
          <p:nvPr>
            <p:ph idx="1"/>
          </p:nvPr>
        </p:nvSpPr>
        <p:spPr/>
        <p:txBody>
          <a:bodyPr>
            <a:normAutofit/>
          </a:bodyPr>
          <a:lstStyle/>
          <a:p>
            <a:pPr>
              <a:buNone/>
            </a:pPr>
            <a:r>
              <a:rPr lang="en-US" dirty="0"/>
              <a:t>1. So arbeiten Sie sicher bei der Installation einer Solarthermieanlage:</a:t>
            </a:r>
          </a:p>
          <a:p>
            <a:pPr>
              <a:buFontTx/>
              <a:buChar char="-"/>
            </a:pPr>
            <a:endParaRPr lang="en-US" b="1" dirty="0"/>
          </a:p>
          <a:p>
            <a:pPr>
              <a:buNone/>
            </a:pPr>
            <a:r>
              <a:rPr lang="en-US" b="1" dirty="0"/>
              <a:t>Rohrverlegung</a:t>
            </a:r>
          </a:p>
          <a:p>
            <a:pPr algn="just">
              <a:buNone/>
            </a:pPr>
            <a:r>
              <a:rPr lang="en-US" dirty="0"/>
              <a:t>Zu den Rohrverlegetechniken für Solaranlagen gehören das Schneiden, Verbinden, Fixieren und Abdichten von Kupfer- und Stahlrohren sowie die Verarbeitung von Edelstahlwellrohr und Schnellmontagerohren (Doppelrohr). Meist wird Kupferrohr verwendet.</a:t>
            </a:r>
          </a:p>
          <a:p>
            <a:pPr algn="just">
              <a:buNone/>
            </a:pPr>
            <a:endParaRPr lang="en-US" dirty="0"/>
          </a:p>
          <a:p>
            <a:pPr algn="just">
              <a:buNone/>
            </a:pPr>
            <a:r>
              <a:rPr lang="en-US" b="1" dirty="0"/>
              <a:t>Schneiden</a:t>
            </a:r>
          </a:p>
          <a:p>
            <a:pPr algn="just">
              <a:buNone/>
            </a:pPr>
            <a:r>
              <a:rPr lang="en-US" dirty="0"/>
              <a:t>Zum Schneiden von Kupferrohr wird ein Rohrschneider verwendet. Es ist wichtig, den Innengrat nach dem Schneiden zu entfernen.</a:t>
            </a:r>
            <a:endParaRPr lang="bg-BG" dirty="0"/>
          </a:p>
        </p:txBody>
      </p:sp>
    </p:spTree>
    <p:extLst>
      <p:ext uri="{BB962C8B-B14F-4D97-AF65-F5344CB8AC3E}">
        <p14:creationId xmlns:p14="http://schemas.microsoft.com/office/powerpoint/2010/main" val="3031965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Installationstechniken</a:t>
            </a:r>
          </a:p>
        </p:txBody>
      </p:sp>
      <p:sp>
        <p:nvSpPr>
          <p:cNvPr id="3" name="Content Placeholder 2"/>
          <p:cNvSpPr>
            <a:spLocks noGrp="1"/>
          </p:cNvSpPr>
          <p:nvPr>
            <p:ph idx="1"/>
          </p:nvPr>
        </p:nvSpPr>
        <p:spPr/>
        <p:txBody>
          <a:bodyPr>
            <a:normAutofit/>
          </a:bodyPr>
          <a:lstStyle/>
          <a:p>
            <a:pPr>
              <a:buAutoNum type="arabicPeriod"/>
            </a:pPr>
            <a:r>
              <a:rPr lang="en-US" dirty="0"/>
              <a:t>So arbeiten Sie sicher bei der Installation einer Solarthermieanlage:</a:t>
            </a:r>
          </a:p>
          <a:p>
            <a:pPr>
              <a:buFontTx/>
              <a:buAutoNum type="arabicPeriod"/>
            </a:pPr>
            <a:endParaRPr lang="en-US" b="1" dirty="0"/>
          </a:p>
          <a:p>
            <a:pPr>
              <a:buFont typeface="Wingdings" pitchFamily="2" charset="2"/>
              <a:buChar char="Ø"/>
            </a:pPr>
            <a:r>
              <a:rPr lang="en-US" b="1" dirty="0"/>
              <a:t>verbinden</a:t>
            </a:r>
          </a:p>
          <a:p>
            <a:pPr algn="just">
              <a:buNone/>
            </a:pPr>
            <a:r>
              <a:rPr lang="en-US" dirty="0"/>
              <a:t>	Löten (Kapillar-Lötfittings). Kupferfittings werden hauptsächlich für Lötverbindungen verwendet. Die Verbindungen mit Halterungen und Gewindeanschlüssen sind aus Messing oder Rotguss. Wir unterscheiden zwei Lötverfahren, das Weich- und das Hartlöten (Hartlöten). Entsprechend werden Weich- und Hartlote verwendet. Siehe Tabelle unten.</a:t>
            </a:r>
          </a:p>
        </p:txBody>
      </p:sp>
      <p:pic>
        <p:nvPicPr>
          <p:cNvPr id="2050" name="Picture 2"/>
          <p:cNvPicPr>
            <a:picLocks noChangeAspect="1" noChangeArrowheads="1"/>
          </p:cNvPicPr>
          <p:nvPr/>
        </p:nvPicPr>
        <p:blipFill>
          <a:blip r:embed="rId2" cstate="print"/>
          <a:srcRect/>
          <a:stretch>
            <a:fillRect/>
          </a:stretch>
        </p:blipFill>
        <p:spPr bwMode="auto">
          <a:xfrm>
            <a:off x="1187624" y="4149080"/>
            <a:ext cx="6854022" cy="1483990"/>
          </a:xfrm>
          <a:prstGeom prst="rect">
            <a:avLst/>
          </a:prstGeom>
          <a:noFill/>
          <a:ln w="9525">
            <a:noFill/>
            <a:miter lim="800000"/>
            <a:headEnd/>
            <a:tailEnd/>
          </a:ln>
        </p:spPr>
      </p:pic>
      <p:sp>
        <p:nvSpPr>
          <p:cNvPr id="6" name="Rectangle 5"/>
          <p:cNvSpPr/>
          <p:nvPr/>
        </p:nvSpPr>
        <p:spPr>
          <a:xfrm>
            <a:off x="3275856" y="5661248"/>
            <a:ext cx="2459006" cy="369332"/>
          </a:xfrm>
          <a:prstGeom prst="rect">
            <a:avLst/>
          </a:prstGeom>
        </p:spPr>
        <p:txBody>
          <a:bodyPr wrap="none">
            <a:spAutoFit/>
          </a:bodyPr>
          <a:lstStyle/>
          <a:p>
            <a:r>
              <a:rPr lang="en-US" dirty="0"/>
              <a:t>Unterschiedliche Lottypen</a:t>
            </a:r>
            <a:endParaRPr lang="bg-BG" dirty="0"/>
          </a:p>
        </p:txBody>
      </p:sp>
    </p:spTree>
    <p:extLst>
      <p:ext uri="{BB962C8B-B14F-4D97-AF65-F5344CB8AC3E}">
        <p14:creationId xmlns:p14="http://schemas.microsoft.com/office/powerpoint/2010/main" val="3031965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Installationstechniken</a:t>
            </a:r>
          </a:p>
        </p:txBody>
      </p:sp>
      <p:sp>
        <p:nvSpPr>
          <p:cNvPr id="3" name="Content Placeholder 2"/>
          <p:cNvSpPr>
            <a:spLocks noGrp="1"/>
          </p:cNvSpPr>
          <p:nvPr>
            <p:ph idx="1"/>
          </p:nvPr>
        </p:nvSpPr>
        <p:spPr/>
        <p:txBody>
          <a:bodyPr>
            <a:normAutofit/>
          </a:bodyPr>
          <a:lstStyle/>
          <a:p>
            <a:pPr>
              <a:buAutoNum type="arabicPeriod"/>
            </a:pPr>
            <a:r>
              <a:rPr lang="en-US" dirty="0"/>
              <a:t>So arbeiten Sie sicher bei der Installation einer Solarthermieanlage:</a:t>
            </a:r>
          </a:p>
          <a:p>
            <a:pPr>
              <a:buFontTx/>
              <a:buAutoNum type="arabicPeriod"/>
            </a:pPr>
            <a:endParaRPr lang="en-US" b="1" dirty="0"/>
          </a:p>
          <a:p>
            <a:pPr algn="just">
              <a:buFont typeface="Wingdings" pitchFamily="2" charset="2"/>
              <a:buChar char="Ø"/>
            </a:pPr>
            <a:r>
              <a:rPr lang="en-US" b="1" dirty="0"/>
              <a:t>Presspassung (gewellt).</a:t>
            </a:r>
          </a:p>
          <a:p>
            <a:pPr algn="just">
              <a:buFont typeface="Wingdings" pitchFamily="2" charset="2"/>
              <a:buChar char="Ø"/>
            </a:pPr>
            <a:r>
              <a:rPr lang="en-US" b="1" dirty="0"/>
              <a:t>Kompression.</a:t>
            </a:r>
          </a:p>
          <a:p>
            <a:pPr algn="just">
              <a:buFont typeface="Wingdings" pitchFamily="2" charset="2"/>
              <a:buChar char="Ø"/>
            </a:pPr>
            <a:r>
              <a:rPr lang="en-US" b="1" dirty="0"/>
              <a:t>Verschraubte (Klemmring) Verbindungen.</a:t>
            </a:r>
            <a:endParaRPr lang="en-US" dirty="0"/>
          </a:p>
        </p:txBody>
      </p:sp>
    </p:spTree>
    <p:extLst>
      <p:ext uri="{BB962C8B-B14F-4D97-AF65-F5344CB8AC3E}">
        <p14:creationId xmlns:p14="http://schemas.microsoft.com/office/powerpoint/2010/main" val="3031965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Installationstechniken</a:t>
            </a:r>
          </a:p>
        </p:txBody>
      </p:sp>
      <p:sp>
        <p:nvSpPr>
          <p:cNvPr id="3" name="Content Placeholder 2"/>
          <p:cNvSpPr>
            <a:spLocks noGrp="1"/>
          </p:cNvSpPr>
          <p:nvPr>
            <p:ph idx="1"/>
          </p:nvPr>
        </p:nvSpPr>
        <p:spPr/>
        <p:txBody>
          <a:bodyPr>
            <a:normAutofit/>
          </a:bodyPr>
          <a:lstStyle/>
          <a:p>
            <a:pPr>
              <a:buAutoNum type="arabicPeriod"/>
            </a:pPr>
            <a:r>
              <a:rPr lang="en-US" dirty="0"/>
              <a:t>So arbeiten Sie sicher bei der Installation einer Solarthermieanlage:</a:t>
            </a:r>
          </a:p>
          <a:p>
            <a:pPr>
              <a:buFontTx/>
              <a:buAutoNum type="arabicPeriod"/>
            </a:pPr>
            <a:endParaRPr lang="en-US" b="1" dirty="0"/>
          </a:p>
          <a:p>
            <a:pPr algn="just">
              <a:buNone/>
            </a:pPr>
            <a:r>
              <a:rPr lang="en-US" b="1" dirty="0"/>
              <a:t>Befestigung</a:t>
            </a:r>
          </a:p>
          <a:p>
            <a:pPr algn="just">
              <a:buNone/>
            </a:pPr>
            <a:r>
              <a:rPr lang="en-US" dirty="0"/>
              <a:t>	Bei der Befestigung der Rohrleitungen sind zunächst die temperaturbedingten Längenänderungen zu berücksichtigen. Dies geschieht, indem man die Dehnung zwischen den Festpunkten (Schellen mit Gummieinlagen) durch den Einbau von Bögen oder Kompensatoren zulässt. Bei Dachöffnungen muss die Leitung beweglich installiert werden (Gleitführung).</a:t>
            </a:r>
          </a:p>
          <a:p>
            <a:pPr algn="just">
              <a:buNone/>
            </a:pPr>
            <a:endParaRPr lang="en-US" dirty="0"/>
          </a:p>
          <a:p>
            <a:pPr algn="just">
              <a:buNone/>
            </a:pPr>
            <a:r>
              <a:rPr lang="en-US" b="1" dirty="0"/>
              <a:t>Abdichtung</a:t>
            </a:r>
          </a:p>
          <a:p>
            <a:pPr algn="just">
              <a:buNone/>
            </a:pPr>
            <a:r>
              <a:rPr lang="en-US" dirty="0"/>
              <a:t>	Um einige Gewinderohre abzudichten, sollte das Außengewinde vor dem Zusammenschrauben mit Hanf umwickelt werden. Teflonband ist nicht geeignet, da es im Gegensatz zu Hanf keine Quelleigenschaften besitzt. Die hohe Kriechfähigkeit der Solarflüssigkeit kann daher zu Undichtigkeiten im Solarkreislauf führen.</a:t>
            </a:r>
          </a:p>
        </p:txBody>
      </p:sp>
    </p:spTree>
    <p:extLst>
      <p:ext uri="{BB962C8B-B14F-4D97-AF65-F5344CB8AC3E}">
        <p14:creationId xmlns:p14="http://schemas.microsoft.com/office/powerpoint/2010/main" val="3031965304"/>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4423</Words>
  <Application>Microsoft Office PowerPoint</Application>
  <PresentationFormat>Bildschirmpräsentation (4:3)</PresentationFormat>
  <Paragraphs>379</Paragraphs>
  <Slides>48</Slides>
  <Notes>12</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48</vt:i4>
      </vt:variant>
    </vt:vector>
  </HeadingPairs>
  <TitlesOfParts>
    <vt:vector size="52" baseType="lpstr">
      <vt:lpstr>Arial</vt:lpstr>
      <vt:lpstr>Calibri</vt:lpstr>
      <vt:lpstr>Wingdings</vt:lpstr>
      <vt:lpstr>2_Office Theme</vt:lpstr>
      <vt:lpstr>Prävention von Arbeitsrisiken und Sicherheitsarbeit auf der Baustelle</vt:lpstr>
      <vt:lpstr>Modul Ziele</vt:lpstr>
      <vt:lpstr>INHALTE/THEMA</vt:lpstr>
      <vt:lpstr>Installationsmethoden und Sicherheit</vt:lpstr>
      <vt:lpstr>Installationsmethoden und Sicherheit</vt:lpstr>
      <vt:lpstr>Installationstechniken</vt:lpstr>
      <vt:lpstr>Installationstechniken</vt:lpstr>
      <vt:lpstr>Installationstechniken</vt:lpstr>
      <vt:lpstr>Installationstechniken</vt:lpstr>
      <vt:lpstr>Installationstechniken</vt:lpstr>
      <vt:lpstr>Installation: Kollektor, Solarkreis, Speicher, Armaturen, Sensoren und Regler</vt:lpstr>
      <vt:lpstr>Installation: Kollektor, Solarkreis, Speicher, Armaturen, Sensoren und Regler</vt:lpstr>
      <vt:lpstr>Installation: Kollektor, Solarkreis, Speicher, Armaturen, Sensoren und Regler</vt:lpstr>
      <vt:lpstr>Installation: Kollektor, Solarkreis, Speicher, Armaturen, Sensoren und Regler</vt:lpstr>
      <vt:lpstr>Installation: Kollektor, Solarkreis, Speicher, Armaturen, Sensoren und Regler</vt:lpstr>
      <vt:lpstr>Installation: Kollektor, Solarkreis, Speicher, Armaturen, Sensoren und Regler</vt:lpstr>
      <vt:lpstr>Installation: Kollektor, Solarkreis, Speicher, Armaturen, Sensoren und Regler</vt:lpstr>
      <vt:lpstr>Installation: Kollektor, Solarkreis, Speicher, Armaturen, Sensoren und Regler</vt:lpstr>
      <vt:lpstr>Installation: Kollektor, Solarkreis, Speicher, Armaturen, Sensoren und Regler</vt:lpstr>
      <vt:lpstr>Installation: Kollektor, Solarkreis, Speicher, Armaturen, Sensoren und Regler</vt:lpstr>
      <vt:lpstr>Installation: Kollektor, Solarkreis, Speicher, Armaturen, Sensoren und Regler</vt:lpstr>
      <vt:lpstr>Installation: Kollektor, Solarkreis, Speicher, Armaturen, Sensoren und Regler</vt:lpstr>
      <vt:lpstr>Installation: Kollektor, Solarkreis, Speicher, Armaturen, Sensoren und Regler</vt:lpstr>
      <vt:lpstr>Installation: Kollektor, Solarkreis, Speicher, Armaturen, Sensoren und Regler</vt:lpstr>
      <vt:lpstr>Installation: Kollektor, Solarkreis, Speicher, Armaturen, Sensoren und Regler</vt:lpstr>
      <vt:lpstr>Installation: Kollektor, Solarkreis, Speicher, Armaturen, Sensoren und Regler</vt:lpstr>
      <vt:lpstr>Installation: Kollektor, Solarkreis, Speicher, Armaturen, Sensoren und Regler</vt:lpstr>
      <vt:lpstr>Installation: Kollektor, Solarkreis, Speicher, Armaturen, Sensoren und Regler</vt:lpstr>
      <vt:lpstr>Installation: Kollektor, Solarkreis, Speicher, Armaturen, Sensoren und Regler</vt:lpstr>
      <vt:lpstr>Installation: Kollektor, Solarkreis, Speicher, Armaturen, Sensoren und Regler</vt:lpstr>
      <vt:lpstr>Installation: Kollektor, Solarkreis, Speicher, Armaturen, Sensoren und Regler</vt:lpstr>
      <vt:lpstr>Installation: Kollektor, Solarkreis, Speicher, Armaturen, Sensoren und Regler</vt:lpstr>
      <vt:lpstr>Installation: Kollektor, Solarkreis, Speicher, Armaturen, Sensoren und Regler</vt:lpstr>
      <vt:lpstr>Installation: Kollektor, Solarkreis, Speicher, Armaturen, Sensoren und Regler</vt:lpstr>
      <vt:lpstr>Installation: Kollektor, Solarkreis, Speicher, Armaturen, Sensoren und Regler</vt:lpstr>
      <vt:lpstr>Installation: Kollektor, Solarkreis, Speicher, Armaturen, Sensoren und Regler</vt:lpstr>
      <vt:lpstr>Inbetriebnahme, Wartung und Instandhaltung</vt:lpstr>
      <vt:lpstr>Inbetriebnahme, Wartung und Instandhaltung</vt:lpstr>
      <vt:lpstr>Inbetriebnahme, Wartung und Instandhaltung</vt:lpstr>
      <vt:lpstr>Inbetriebnahme, Wartung und Instandhaltung</vt:lpstr>
      <vt:lpstr>Inbetriebnahme, Wartung und Instandhaltung</vt:lpstr>
      <vt:lpstr>Inbetriebnahme, Wartung und Instandhaltung</vt:lpstr>
      <vt:lpstr>Inbetriebnahme, Wartung und Instandhaltung</vt:lpstr>
      <vt:lpstr>Inbetriebnahme, Wartung und Instandhaltung</vt:lpstr>
      <vt:lpstr>Inbetriebnahme, Wartung und Instandhaltung</vt:lpstr>
      <vt:lpstr>Inbetriebnahme, Wartung und Instandhaltung</vt:lpstr>
      <vt:lpstr>Inbetriebnahme, Wartung und Instandhaltung</vt:lpstr>
      <vt:lpstr>Ende des Moduls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DeepL Translator</dc:creator>
  <cp:lastModifiedBy>IGA International Geothermal Association</cp:lastModifiedBy>
  <cp:revision>86</cp:revision>
  <dcterms:created xsi:type="dcterms:W3CDTF">2017-12-11T10:59:29Z</dcterms:created>
  <dcterms:modified xsi:type="dcterms:W3CDTF">2020-01-15T19:36:18Z</dcterms:modified>
</cp:coreProperties>
</file>