
<file path=[Content_Types].xml><?xml version="1.0" encoding="utf-8"?>
<Types xmlns="http://schemas.openxmlformats.org/package/2006/content-types">
  <Default Extension="png" ContentType="image/png"/>
  <Default Extension="jpeg" ContentType="image/jpeg"/>
  <Default Extension="emf" ContentType="image/x-emf"/>
  <Default Extension="m4a" ContentType="audio/unknown"/>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36.xml" ContentType="application/vnd.openxmlformats-officedocument.presentationml.notesSlide+xml"/>
  <Override PartName="/ppt/comments/comment3.xml" ContentType="application/vnd.openxmlformats-officedocument.presentationml.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omments/comment4.xml" ContentType="application/vnd.openxmlformats-officedocument.presentationml.comments+xml"/>
  <Override PartName="/ppt/notesSlides/notesSlide42.xml" ContentType="application/vnd.openxmlformats-officedocument.presentationml.notesSlide+xml"/>
  <Override PartName="/ppt/comments/comment5.xml" ContentType="application/vnd.openxmlformats-officedocument.presentationml.comments+xml"/>
  <Override PartName="/ppt/comments/comment6.xml" ContentType="application/vnd.openxmlformats-officedocument.presentationml.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comment7.xml" ContentType="application/vnd.openxmlformats-officedocument.presentationml.comment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20"/>
  </p:notesMasterIdLst>
  <p:sldIdLst>
    <p:sldId id="256" r:id="rId2"/>
    <p:sldId id="257" r:id="rId3"/>
    <p:sldId id="330" r:id="rId4"/>
    <p:sldId id="331" r:id="rId5"/>
    <p:sldId id="258" r:id="rId6"/>
    <p:sldId id="292" r:id="rId7"/>
    <p:sldId id="374" r:id="rId8"/>
    <p:sldId id="375" r:id="rId9"/>
    <p:sldId id="293" r:id="rId10"/>
    <p:sldId id="265" r:id="rId11"/>
    <p:sldId id="427" r:id="rId12"/>
    <p:sldId id="266" r:id="rId13"/>
    <p:sldId id="274" r:id="rId14"/>
    <p:sldId id="422" r:id="rId15"/>
    <p:sldId id="267" r:id="rId16"/>
    <p:sldId id="284" r:id="rId17"/>
    <p:sldId id="423" r:id="rId18"/>
    <p:sldId id="268" r:id="rId19"/>
    <p:sldId id="282" r:id="rId20"/>
    <p:sldId id="283" r:id="rId21"/>
    <p:sldId id="285" r:id="rId22"/>
    <p:sldId id="286" r:id="rId23"/>
    <p:sldId id="287" r:id="rId24"/>
    <p:sldId id="288" r:id="rId25"/>
    <p:sldId id="275" r:id="rId26"/>
    <p:sldId id="289" r:id="rId27"/>
    <p:sldId id="426" r:id="rId28"/>
    <p:sldId id="291" r:id="rId29"/>
    <p:sldId id="296" r:id="rId30"/>
    <p:sldId id="302" r:id="rId31"/>
    <p:sldId id="304" r:id="rId32"/>
    <p:sldId id="301" r:id="rId33"/>
    <p:sldId id="303" r:id="rId34"/>
    <p:sldId id="307" r:id="rId35"/>
    <p:sldId id="300" r:id="rId36"/>
    <p:sldId id="310" r:id="rId37"/>
    <p:sldId id="297" r:id="rId38"/>
    <p:sldId id="294" r:id="rId39"/>
    <p:sldId id="298" r:id="rId40"/>
    <p:sldId id="299" r:id="rId41"/>
    <p:sldId id="306" r:id="rId42"/>
    <p:sldId id="376" r:id="rId43"/>
    <p:sldId id="270" r:id="rId44"/>
    <p:sldId id="377" r:id="rId45"/>
    <p:sldId id="322" r:id="rId46"/>
    <p:sldId id="323" r:id="rId47"/>
    <p:sldId id="324" r:id="rId48"/>
    <p:sldId id="325" r:id="rId49"/>
    <p:sldId id="326" r:id="rId50"/>
    <p:sldId id="327" r:id="rId51"/>
    <p:sldId id="271" r:id="rId52"/>
    <p:sldId id="328" r:id="rId53"/>
    <p:sldId id="329" r:id="rId54"/>
    <p:sldId id="333" r:id="rId55"/>
    <p:sldId id="276" r:id="rId56"/>
    <p:sldId id="334" r:id="rId57"/>
    <p:sldId id="337" r:id="rId58"/>
    <p:sldId id="342" r:id="rId59"/>
    <p:sldId id="343" r:id="rId60"/>
    <p:sldId id="272" r:id="rId61"/>
    <p:sldId id="344" r:id="rId62"/>
    <p:sldId id="345" r:id="rId63"/>
    <p:sldId id="346" r:id="rId64"/>
    <p:sldId id="379" r:id="rId65"/>
    <p:sldId id="349" r:id="rId66"/>
    <p:sldId id="347" r:id="rId67"/>
    <p:sldId id="348" r:id="rId68"/>
    <p:sldId id="341" r:id="rId69"/>
    <p:sldId id="380" r:id="rId70"/>
    <p:sldId id="351" r:id="rId71"/>
    <p:sldId id="350" r:id="rId72"/>
    <p:sldId id="352" r:id="rId73"/>
    <p:sldId id="353" r:id="rId74"/>
    <p:sldId id="279" r:id="rId75"/>
    <p:sldId id="354" r:id="rId76"/>
    <p:sldId id="356" r:id="rId77"/>
    <p:sldId id="358" r:id="rId78"/>
    <p:sldId id="360" r:id="rId79"/>
    <p:sldId id="314" r:id="rId80"/>
    <p:sldId id="315" r:id="rId81"/>
    <p:sldId id="316" r:id="rId82"/>
    <p:sldId id="366" r:id="rId83"/>
    <p:sldId id="367" r:id="rId84"/>
    <p:sldId id="368" r:id="rId85"/>
    <p:sldId id="369" r:id="rId86"/>
    <p:sldId id="370" r:id="rId87"/>
    <p:sldId id="372" r:id="rId88"/>
    <p:sldId id="430" r:id="rId89"/>
    <p:sldId id="431" r:id="rId90"/>
    <p:sldId id="432" r:id="rId91"/>
    <p:sldId id="433" r:id="rId92"/>
    <p:sldId id="434" r:id="rId93"/>
    <p:sldId id="280" r:id="rId94"/>
    <p:sldId id="381" r:id="rId95"/>
    <p:sldId id="382" r:id="rId96"/>
    <p:sldId id="281" r:id="rId97"/>
    <p:sldId id="435" r:id="rId98"/>
    <p:sldId id="278" r:id="rId99"/>
    <p:sldId id="387" r:id="rId100"/>
    <p:sldId id="388" r:id="rId101"/>
    <p:sldId id="390" r:id="rId102"/>
    <p:sldId id="389" r:id="rId103"/>
    <p:sldId id="391" r:id="rId104"/>
    <p:sldId id="392" r:id="rId105"/>
    <p:sldId id="394" r:id="rId106"/>
    <p:sldId id="393" r:id="rId107"/>
    <p:sldId id="395" r:id="rId108"/>
    <p:sldId id="402" r:id="rId109"/>
    <p:sldId id="408" r:id="rId110"/>
    <p:sldId id="405" r:id="rId111"/>
    <p:sldId id="407" r:id="rId112"/>
    <p:sldId id="409" r:id="rId113"/>
    <p:sldId id="410" r:id="rId114"/>
    <p:sldId id="404" r:id="rId115"/>
    <p:sldId id="385" r:id="rId116"/>
    <p:sldId id="425" r:id="rId117"/>
    <p:sldId id="424" r:id="rId118"/>
    <p:sldId id="260" r:id="rId119"/>
  </p:sldIdLst>
  <p:sldSz cx="9144000" cy="6858000" type="screen4x3"/>
  <p:notesSz cx="6797675" cy="99266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gdem Tolali" initials="CT" lastIdx="21" clrIdx="0">
    <p:extLst>
      <p:ext uri="{19B8F6BF-5375-455C-9EA6-DF929625EA0E}">
        <p15:presenceInfo xmlns="" xmlns:p15="http://schemas.microsoft.com/office/powerpoint/2012/main" userId="S-1-5-21-3068316050-3618709877-3284160049-11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29" autoAdjust="0"/>
    <p:restoredTop sz="99112" autoAdjust="0"/>
  </p:normalViewPr>
  <p:slideViewPr>
    <p:cSldViewPr>
      <p:cViewPr varScale="1">
        <p:scale>
          <a:sx n="73" d="100"/>
          <a:sy n="73" d="100"/>
        </p:scale>
        <p:origin x="-1566" y="-102"/>
      </p:cViewPr>
      <p:guideLst>
        <p:guide orient="horz" pos="2160"/>
        <p:guide pos="2880"/>
      </p:guideLst>
    </p:cSldViewPr>
  </p:slideViewPr>
  <p:notesTextViewPr>
    <p:cViewPr>
      <p:scale>
        <a:sx n="200" d="100"/>
        <a:sy n="2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commentAuthors" Target="commentAuthor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9-10T16:14:52.840" idx="17">
    <p:pos x="10" y="10"/>
    <p:text>Man müsste hier einleitende Worte finden, dass jetzt Kennzahlen eingeführt bzw. vorgestellt werden.</p:text>
    <p:extLst>
      <p:ext uri="{C676402C-5697-4E1C-873F-D02D1690AC5C}">
        <p15:threadingInfo xmlns=""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9-10T16:14:52.840" idx="17">
    <p:pos x="10" y="10"/>
    <p:text>Man müsste hier einleitende Worte finden, dass jetzt Kennzahlen eingeführt bzw. vorgestellt werden.</p:text>
    <p:extLst>
      <p:ext uri="{C676402C-5697-4E1C-873F-D02D1690AC5C}">
        <p15:threadingInfo xmlns=""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09-10T16:03:08.309" idx="13">
    <p:pos x="10" y="10"/>
    <p:text>Super Beispiel zum Verständnis</p:text>
    <p:extLst>
      <p:ext uri="{C676402C-5697-4E1C-873F-D02D1690AC5C}">
        <p15:threadingInfo xmlns="" xmlns:p15="http://schemas.microsoft.com/office/powerpoint/2012/main" timeZoneBias="-1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8-09-10T16:10:57.670" idx="15">
    <p:pos x="10" y="10"/>
    <p:text>Wie besprochen hier Kommenatr: Guter Wert oder schlechter Wert: Was ist die Aussage</p:text>
    <p:extLst>
      <p:ext uri="{C676402C-5697-4E1C-873F-D02D1690AC5C}">
        <p15:threadingInfo xmlns="" xmlns:p15="http://schemas.microsoft.com/office/powerpoint/2012/main" timeZoneBias="-1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8-09-10T16:16:25.053" idx="18">
    <p:pos x="10" y="10"/>
    <p:text>Einführender Text?</p:text>
    <p:extLst>
      <p:ext uri="{C676402C-5697-4E1C-873F-D02D1690AC5C}">
        <p15:threadingInfo xmlns="" xmlns:p15="http://schemas.microsoft.com/office/powerpoint/2012/main" timeZoneBias="-1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8-09-10T16:16:25.053" idx="18">
    <p:pos x="10" y="10"/>
    <p:text>Einführender Text?</p:text>
    <p:extLst>
      <p:ext uri="{C676402C-5697-4E1C-873F-D02D1690AC5C}">
        <p15:threadingInfo xmlns="" xmlns:p15="http://schemas.microsoft.com/office/powerpoint/2012/main" timeZoneBias="-1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8-09-10T16:18:58.425" idx="21">
    <p:pos x="10" y="10"/>
    <p:text>Wiederholt sich etwas, aber hier sollten wir die Nachteile der LuftWP vielleicht mal auflisten? Oder Gründe anführen, warum Erdwärme???</p:text>
    <p:extLst>
      <p:ext uri="{C676402C-5697-4E1C-873F-D02D1690AC5C}">
        <p15:threadingInfo xmlns=""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E62C10A0-F87B-4BFF-AD3A-8310E448460F}" type="datetimeFigureOut">
              <a:rPr lang="el-GR" smtClean="0"/>
              <a:t>3/3/2020</a:t>
            </a:fld>
            <a:endParaRPr lang="el-GR"/>
          </a:p>
        </p:txBody>
      </p:sp>
      <p:sp>
        <p:nvSpPr>
          <p:cNvPr id="4" name="3 - Θέση εικόνας διαφάνειας"/>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D51933F7-9C1D-42A8-B27F-F697341C8CBF}" type="slidenum">
              <a:rPr lang="el-GR" smtClean="0"/>
              <a:t>‹#›</a:t>
            </a:fld>
            <a:endParaRPr lang="el-GR"/>
          </a:p>
        </p:txBody>
      </p:sp>
    </p:spTree>
    <p:extLst>
      <p:ext uri="{BB962C8B-B14F-4D97-AF65-F5344CB8AC3E}">
        <p14:creationId xmlns:p14="http://schemas.microsoft.com/office/powerpoint/2010/main" val="3880139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en:public_domai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commons.wikimedia.org/wiki/User:Ilmari_Karonen"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en:public_domai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commons.wikimedia.org/wiki/User:Ilmari_Karonen"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reativecommons.org/licenses/by-sa/2.0/de/deed.e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reativecommons.org/licenses/by-sa/2.0/de/deed.e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reativecommons.org/licenses/by-sa/2.0/de/deed.e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reativecommons.org/licenses/by-sa/2.0/de/deed.e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reativecommons.org/licenses/by-sa/2.0/de/deed.e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reativecommons.org/licenses/by-sa/2.0/de/deed.e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reativecommons.org/licenses/by-sa/2.0/de/deed.e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n.wikipedia.org/wiki/User:Cacycle"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commons.wikimedia.org/wiki/File:Two_moving_spirals_scroll_pump.gif" TargetMode="External"/><Relationship Id="rId5" Type="http://schemas.openxmlformats.org/officeDocument/2006/relationships/hyperlink" Target="https://en.wikipedia.org/wiki/scroll_pump" TargetMode="External"/><Relationship Id="rId4" Type="http://schemas.openxmlformats.org/officeDocument/2006/relationships/hyperlink" Target="https://en.wikipedia.org/wiki/archimedean_spiral"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ommons.wikimedia.org/wiki/File:Rollkolbenverdichter.pn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ommons.wikimedia.org/wiki/File:Rollkolbenverdichter.png"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creativecommons.org/licenses/by-sa/3.0/"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creativecommons.org/licenses/by-sa/3.0/"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de:Louis-L%C3%A9opold_Boilly"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commons.wikimedia.org/wiki/File:Sadi_Carnot.jpeg" TargetMode="External"/><Relationship Id="rId4" Type="http://schemas.openxmlformats.org/officeDocument/2006/relationships/hyperlink" Target="http://www-history.mcs.st-and.ac.uk/history/PictDisplay/Carnot_Sadi.html"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a:t>
            </a:fld>
            <a:endParaRPr lang="el-GR"/>
          </a:p>
        </p:txBody>
      </p:sp>
    </p:spTree>
    <p:extLst>
      <p:ext uri="{BB962C8B-B14F-4D97-AF65-F5344CB8AC3E}">
        <p14:creationId xmlns:p14="http://schemas.microsoft.com/office/powerpoint/2010/main" val="370574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1287" indent="-284134">
              <a:spcBef>
                <a:spcPct val="30000"/>
              </a:spcBef>
              <a:defRPr sz="1200">
                <a:solidFill>
                  <a:schemeClr val="tx1"/>
                </a:solidFill>
                <a:latin typeface="Arial" panose="020B0604020202020204" pitchFamily="34" charset="0"/>
              </a:defRPr>
            </a:lvl2pPr>
            <a:lvl3pPr marL="1141295" indent="-226989">
              <a:spcBef>
                <a:spcPct val="30000"/>
              </a:spcBef>
              <a:defRPr sz="1200">
                <a:solidFill>
                  <a:schemeClr val="tx1"/>
                </a:solidFill>
                <a:latin typeface="Arial" panose="020B0604020202020204" pitchFamily="34" charset="0"/>
              </a:defRPr>
            </a:lvl3pPr>
            <a:lvl4pPr marL="1598449" indent="-226989">
              <a:spcBef>
                <a:spcPct val="30000"/>
              </a:spcBef>
              <a:defRPr sz="1200">
                <a:solidFill>
                  <a:schemeClr val="tx1"/>
                </a:solidFill>
                <a:latin typeface="Arial" panose="020B0604020202020204" pitchFamily="34" charset="0"/>
              </a:defRPr>
            </a:lvl4pPr>
            <a:lvl5pPr marL="2055602" indent="-226989">
              <a:spcBef>
                <a:spcPct val="30000"/>
              </a:spcBef>
              <a:defRPr sz="1200">
                <a:solidFill>
                  <a:schemeClr val="tx1"/>
                </a:solidFill>
                <a:latin typeface="Arial" panose="020B0604020202020204" pitchFamily="34" charset="0"/>
              </a:defRPr>
            </a:lvl5pPr>
            <a:lvl6pPr marL="2512755" indent="-226989" eaLnBrk="0" fontAlgn="base" hangingPunct="0">
              <a:spcBef>
                <a:spcPct val="30000"/>
              </a:spcBef>
              <a:spcAft>
                <a:spcPct val="0"/>
              </a:spcAft>
              <a:defRPr sz="1200">
                <a:solidFill>
                  <a:schemeClr val="tx1"/>
                </a:solidFill>
                <a:latin typeface="Arial" panose="020B0604020202020204" pitchFamily="34" charset="0"/>
              </a:defRPr>
            </a:lvl6pPr>
            <a:lvl7pPr marL="2969908" indent="-226989" eaLnBrk="0" fontAlgn="base" hangingPunct="0">
              <a:spcBef>
                <a:spcPct val="30000"/>
              </a:spcBef>
              <a:spcAft>
                <a:spcPct val="0"/>
              </a:spcAft>
              <a:defRPr sz="1200">
                <a:solidFill>
                  <a:schemeClr val="tx1"/>
                </a:solidFill>
                <a:latin typeface="Arial" panose="020B0604020202020204" pitchFamily="34" charset="0"/>
              </a:defRPr>
            </a:lvl7pPr>
            <a:lvl8pPr marL="3427061" indent="-226989" eaLnBrk="0" fontAlgn="base" hangingPunct="0">
              <a:spcBef>
                <a:spcPct val="30000"/>
              </a:spcBef>
              <a:spcAft>
                <a:spcPct val="0"/>
              </a:spcAft>
              <a:defRPr sz="1200">
                <a:solidFill>
                  <a:schemeClr val="tx1"/>
                </a:solidFill>
                <a:latin typeface="Arial" panose="020B0604020202020204" pitchFamily="34" charset="0"/>
              </a:defRPr>
            </a:lvl8pPr>
            <a:lvl9pPr marL="3884214" indent="-226989"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18EDFB-39DC-44FA-BDE8-5FD5294EAF9F}" type="slidenum">
              <a:rPr lang="de-DE" altLang="de-DE"/>
              <a:pPr>
                <a:spcBef>
                  <a:spcPct val="0"/>
                </a:spcBef>
              </a:pPr>
              <a:t>11</a:t>
            </a:fld>
            <a:endParaRPr lang="de-DE" altLang="de-DE"/>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smtClean="0">
              <a:latin typeface="Arial" panose="020B0604020202020204" pitchFamily="34" charset="0"/>
            </a:endParaRPr>
          </a:p>
        </p:txBody>
      </p:sp>
    </p:spTree>
    <p:extLst>
      <p:ext uri="{BB962C8B-B14F-4D97-AF65-F5344CB8AC3E}">
        <p14:creationId xmlns:p14="http://schemas.microsoft.com/office/powerpoint/2010/main" val="2694224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err="1"/>
              <a:t>Souce</a:t>
            </a:r>
            <a:r>
              <a:rPr lang="de-DE" dirty="0"/>
              <a:t> </a:t>
            </a:r>
            <a:r>
              <a:rPr lang="de-DE" dirty="0" err="1"/>
              <a:t>of</a:t>
            </a:r>
            <a:r>
              <a:rPr lang="de-DE" dirty="0"/>
              <a:t> </a:t>
            </a:r>
            <a:r>
              <a:rPr lang="de-DE" dirty="0" err="1"/>
              <a:t>image</a:t>
            </a:r>
            <a:r>
              <a:rPr lang="de-DE" dirty="0"/>
              <a:t>: </a:t>
            </a:r>
            <a:r>
              <a:rPr lang="de-DE" sz="1200" b="0" i="0" kern="1200" dirty="0" err="1">
                <a:solidFill>
                  <a:schemeClr val="tx1"/>
                </a:solidFill>
                <a:effectLst/>
                <a:latin typeface="+mn-lt"/>
                <a:ea typeface="+mn-ea"/>
                <a:cs typeface="+mn-cs"/>
              </a:rPr>
              <a:t>Ilmari</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Karonen</a:t>
            </a:r>
            <a:endParaRPr lang="de-DE" sz="1200" b="0" i="0" kern="1200" dirty="0">
              <a:solidFill>
                <a:schemeClr val="tx1"/>
              </a:solidFill>
              <a:effectLst/>
              <a:latin typeface="+mn-lt"/>
              <a:ea typeface="+mn-ea"/>
              <a:cs typeface="+mn-cs"/>
            </a:endParaRPr>
          </a:p>
          <a:p>
            <a:r>
              <a:rPr lang="en-US" dirty="0"/>
              <a:t/>
            </a:r>
            <a:br>
              <a:rPr lang="en-US" dirty="0"/>
            </a:br>
            <a:r>
              <a:rPr lang="en-US" dirty="0"/>
              <a:t>This work has been released into the </a:t>
            </a:r>
            <a:r>
              <a:rPr lang="en-US" sz="1200" b="1" u="none" strike="noStrike" kern="1200" dirty="0">
                <a:solidFill>
                  <a:schemeClr val="tx1"/>
                </a:solidFill>
                <a:effectLst/>
                <a:latin typeface="+mn-lt"/>
                <a:ea typeface="+mn-ea"/>
                <a:cs typeface="+mn-cs"/>
                <a:hlinkClick r:id="rId3" tooltip="w:en:public domain"/>
              </a:rPr>
              <a:t>public domain</a:t>
            </a:r>
            <a:r>
              <a:rPr lang="en-US" dirty="0"/>
              <a:t> by its author, </a:t>
            </a:r>
            <a:r>
              <a:rPr lang="en-US" sz="1200" b="1" u="none" strike="noStrike" kern="1200" dirty="0" err="1">
                <a:solidFill>
                  <a:schemeClr val="tx1"/>
                </a:solidFill>
                <a:effectLst/>
                <a:latin typeface="+mn-lt"/>
                <a:ea typeface="+mn-ea"/>
                <a:cs typeface="+mn-cs"/>
                <a:hlinkClick r:id="rId4" tooltip="User:Ilmari Karonen"/>
              </a:rPr>
              <a:t>Ilmari</a:t>
            </a:r>
            <a:r>
              <a:rPr lang="en-US" sz="1200" b="1" u="none" strike="noStrike" kern="1200" dirty="0">
                <a:solidFill>
                  <a:schemeClr val="tx1"/>
                </a:solidFill>
                <a:effectLst/>
                <a:latin typeface="+mn-lt"/>
                <a:ea typeface="+mn-ea"/>
                <a:cs typeface="+mn-cs"/>
                <a:hlinkClick r:id="rId4" tooltip="User:Ilmari Karonen"/>
              </a:rPr>
              <a:t> </a:t>
            </a:r>
            <a:r>
              <a:rPr lang="en-US" sz="1200" b="1" u="none" strike="noStrike" kern="1200" dirty="0" err="1">
                <a:solidFill>
                  <a:schemeClr val="tx1"/>
                </a:solidFill>
                <a:effectLst/>
                <a:latin typeface="+mn-lt"/>
                <a:ea typeface="+mn-ea"/>
                <a:cs typeface="+mn-cs"/>
                <a:hlinkClick r:id="rId4" tooltip="User:Ilmari Karonen"/>
              </a:rPr>
              <a:t>Karonen</a:t>
            </a:r>
            <a:r>
              <a:rPr lang="en-US" dirty="0"/>
              <a:t>. This applies worldwide.</a:t>
            </a:r>
            <a:br>
              <a:rPr lang="en-US" dirty="0"/>
            </a:br>
            <a:r>
              <a:rPr lang="en-US" dirty="0"/>
              <a:t>In some countries this may not be legally possible; if so:</a:t>
            </a:r>
            <a:br>
              <a:rPr lang="en-US" dirty="0"/>
            </a:br>
            <a:r>
              <a:rPr lang="en-US" sz="1200" i="1" u="none" strike="noStrike" kern="1200" dirty="0" err="1">
                <a:solidFill>
                  <a:schemeClr val="tx1"/>
                </a:solidFill>
                <a:effectLst/>
                <a:latin typeface="+mn-lt"/>
                <a:ea typeface="+mn-ea"/>
                <a:cs typeface="+mn-cs"/>
                <a:hlinkClick r:id="rId4" tooltip="User:Ilmari Karonen"/>
              </a:rPr>
              <a:t>Ilmari</a:t>
            </a:r>
            <a:r>
              <a:rPr lang="en-US" sz="1200" i="1" u="none" strike="noStrike" kern="1200" dirty="0">
                <a:solidFill>
                  <a:schemeClr val="tx1"/>
                </a:solidFill>
                <a:effectLst/>
                <a:latin typeface="+mn-lt"/>
                <a:ea typeface="+mn-ea"/>
                <a:cs typeface="+mn-cs"/>
                <a:hlinkClick r:id="rId4" tooltip="User:Ilmari Karonen"/>
              </a:rPr>
              <a:t> </a:t>
            </a:r>
            <a:r>
              <a:rPr lang="en-US" sz="1200" i="1" u="none" strike="noStrike" kern="1200" dirty="0" err="1">
                <a:solidFill>
                  <a:schemeClr val="tx1"/>
                </a:solidFill>
                <a:effectLst/>
                <a:latin typeface="+mn-lt"/>
                <a:ea typeface="+mn-ea"/>
                <a:cs typeface="+mn-cs"/>
                <a:hlinkClick r:id="rId4" tooltip="User:Ilmari Karonen"/>
              </a:rPr>
              <a:t>Karonen</a:t>
            </a:r>
            <a:r>
              <a:rPr lang="en-US" i="1" dirty="0"/>
              <a:t> grants anyone the right to use this work </a:t>
            </a:r>
            <a:r>
              <a:rPr lang="en-US" b="1" i="1" dirty="0"/>
              <a:t>for any purpose</a:t>
            </a:r>
            <a:r>
              <a:rPr lang="en-US" i="1" dirty="0"/>
              <a:t>, without any conditions, unless such conditions are required by law.</a:t>
            </a:r>
          </a:p>
          <a:p>
            <a:endParaRPr lang="en-US" i="1" dirty="0"/>
          </a:p>
          <a:p>
            <a:endParaRPr lang="en-US" i="1" dirty="0"/>
          </a:p>
          <a:p>
            <a:r>
              <a:rPr lang="en-US" i="1" dirty="0" err="1"/>
              <a:t>Bild</a:t>
            </a:r>
            <a:r>
              <a:rPr lang="en-US" i="1" dirty="0"/>
              <a:t> </a:t>
            </a:r>
            <a:r>
              <a:rPr lang="en-US" i="1" dirty="0" err="1"/>
              <a:t>zum</a:t>
            </a:r>
            <a:r>
              <a:rPr lang="en-US" i="1" baseline="0" dirty="0"/>
              <a:t> gross </a:t>
            </a:r>
            <a:r>
              <a:rPr lang="en-US" i="1" baseline="0" dirty="0" err="1"/>
              <a:t>klicken</a:t>
            </a:r>
            <a:r>
              <a:rPr lang="en-US" i="1" baseline="0" dirty="0"/>
              <a:t> !!!!!</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15</a:t>
            </a:fld>
            <a:endParaRPr lang="el-GR"/>
          </a:p>
        </p:txBody>
      </p:sp>
    </p:spTree>
    <p:extLst>
      <p:ext uri="{BB962C8B-B14F-4D97-AF65-F5344CB8AC3E}">
        <p14:creationId xmlns:p14="http://schemas.microsoft.com/office/powerpoint/2010/main" val="3138708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err="1"/>
              <a:t>Souce</a:t>
            </a:r>
            <a:r>
              <a:rPr lang="de-DE" dirty="0"/>
              <a:t> </a:t>
            </a:r>
            <a:r>
              <a:rPr lang="de-DE" dirty="0" err="1"/>
              <a:t>of</a:t>
            </a:r>
            <a:r>
              <a:rPr lang="de-DE" dirty="0"/>
              <a:t> </a:t>
            </a:r>
            <a:r>
              <a:rPr lang="de-DE" dirty="0" err="1"/>
              <a:t>image</a:t>
            </a:r>
            <a:r>
              <a:rPr lang="de-DE" dirty="0"/>
              <a:t>: </a:t>
            </a:r>
            <a:r>
              <a:rPr lang="de-DE" sz="1200" b="0" i="0" kern="1200" dirty="0" err="1">
                <a:solidFill>
                  <a:schemeClr val="tx1"/>
                </a:solidFill>
                <a:effectLst/>
                <a:latin typeface="+mn-lt"/>
                <a:ea typeface="+mn-ea"/>
                <a:cs typeface="+mn-cs"/>
              </a:rPr>
              <a:t>Ilmari</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Karonen</a:t>
            </a:r>
            <a:endParaRPr lang="de-DE" sz="1200" b="0" i="0" kern="1200" dirty="0">
              <a:solidFill>
                <a:schemeClr val="tx1"/>
              </a:solidFill>
              <a:effectLst/>
              <a:latin typeface="+mn-lt"/>
              <a:ea typeface="+mn-ea"/>
              <a:cs typeface="+mn-cs"/>
            </a:endParaRPr>
          </a:p>
          <a:p>
            <a:r>
              <a:rPr lang="en-US" dirty="0"/>
              <a:t/>
            </a:r>
            <a:br>
              <a:rPr lang="en-US" dirty="0"/>
            </a:br>
            <a:r>
              <a:rPr lang="en-US" dirty="0"/>
              <a:t>This work has been released into the </a:t>
            </a:r>
            <a:r>
              <a:rPr lang="en-US" sz="1200" b="1" u="none" strike="noStrike" kern="1200" dirty="0">
                <a:solidFill>
                  <a:schemeClr val="tx1"/>
                </a:solidFill>
                <a:effectLst/>
                <a:latin typeface="+mn-lt"/>
                <a:ea typeface="+mn-ea"/>
                <a:cs typeface="+mn-cs"/>
                <a:hlinkClick r:id="rId3" tooltip="w:en:public domain"/>
              </a:rPr>
              <a:t>public domain</a:t>
            </a:r>
            <a:r>
              <a:rPr lang="en-US" dirty="0"/>
              <a:t> by its author, </a:t>
            </a:r>
            <a:r>
              <a:rPr lang="en-US" sz="1200" b="1" u="none" strike="noStrike" kern="1200" dirty="0" err="1">
                <a:solidFill>
                  <a:schemeClr val="tx1"/>
                </a:solidFill>
                <a:effectLst/>
                <a:latin typeface="+mn-lt"/>
                <a:ea typeface="+mn-ea"/>
                <a:cs typeface="+mn-cs"/>
                <a:hlinkClick r:id="rId4" tooltip="User:Ilmari Karonen"/>
              </a:rPr>
              <a:t>Ilmari</a:t>
            </a:r>
            <a:r>
              <a:rPr lang="en-US" sz="1200" b="1" u="none" strike="noStrike" kern="1200" dirty="0">
                <a:solidFill>
                  <a:schemeClr val="tx1"/>
                </a:solidFill>
                <a:effectLst/>
                <a:latin typeface="+mn-lt"/>
                <a:ea typeface="+mn-ea"/>
                <a:cs typeface="+mn-cs"/>
                <a:hlinkClick r:id="rId4" tooltip="User:Ilmari Karonen"/>
              </a:rPr>
              <a:t> </a:t>
            </a:r>
            <a:r>
              <a:rPr lang="en-US" sz="1200" b="1" u="none" strike="noStrike" kern="1200" dirty="0" err="1">
                <a:solidFill>
                  <a:schemeClr val="tx1"/>
                </a:solidFill>
                <a:effectLst/>
                <a:latin typeface="+mn-lt"/>
                <a:ea typeface="+mn-ea"/>
                <a:cs typeface="+mn-cs"/>
                <a:hlinkClick r:id="rId4" tooltip="User:Ilmari Karonen"/>
              </a:rPr>
              <a:t>Karonen</a:t>
            </a:r>
            <a:r>
              <a:rPr lang="en-US" dirty="0"/>
              <a:t>. This applies worldwide.</a:t>
            </a:r>
            <a:br>
              <a:rPr lang="en-US" dirty="0"/>
            </a:br>
            <a:r>
              <a:rPr lang="en-US" dirty="0"/>
              <a:t>In some countries this may not be legally possible; if so:</a:t>
            </a:r>
            <a:br>
              <a:rPr lang="en-US" dirty="0"/>
            </a:br>
            <a:r>
              <a:rPr lang="en-US" sz="1200" i="1" u="none" strike="noStrike" kern="1200" dirty="0" err="1">
                <a:solidFill>
                  <a:schemeClr val="tx1"/>
                </a:solidFill>
                <a:effectLst/>
                <a:latin typeface="+mn-lt"/>
                <a:ea typeface="+mn-ea"/>
                <a:cs typeface="+mn-cs"/>
                <a:hlinkClick r:id="rId4" tooltip="User:Ilmari Karonen"/>
              </a:rPr>
              <a:t>Ilmari</a:t>
            </a:r>
            <a:r>
              <a:rPr lang="en-US" sz="1200" i="1" u="none" strike="noStrike" kern="1200" dirty="0">
                <a:solidFill>
                  <a:schemeClr val="tx1"/>
                </a:solidFill>
                <a:effectLst/>
                <a:latin typeface="+mn-lt"/>
                <a:ea typeface="+mn-ea"/>
                <a:cs typeface="+mn-cs"/>
                <a:hlinkClick r:id="rId4" tooltip="User:Ilmari Karonen"/>
              </a:rPr>
              <a:t> </a:t>
            </a:r>
            <a:r>
              <a:rPr lang="en-US" sz="1200" i="1" u="none" strike="noStrike" kern="1200" dirty="0" err="1">
                <a:solidFill>
                  <a:schemeClr val="tx1"/>
                </a:solidFill>
                <a:effectLst/>
                <a:latin typeface="+mn-lt"/>
                <a:ea typeface="+mn-ea"/>
                <a:cs typeface="+mn-cs"/>
                <a:hlinkClick r:id="rId4" tooltip="User:Ilmari Karonen"/>
              </a:rPr>
              <a:t>Karonen</a:t>
            </a:r>
            <a:r>
              <a:rPr lang="en-US" i="1" dirty="0"/>
              <a:t> grants anyone the right to use this work </a:t>
            </a:r>
            <a:r>
              <a:rPr lang="en-US" b="1" i="1" dirty="0"/>
              <a:t>for any purpose</a:t>
            </a:r>
            <a:r>
              <a:rPr lang="en-US" i="1" dirty="0"/>
              <a:t>, without any conditions, unless such conditions are required by law.</a:t>
            </a:r>
          </a:p>
          <a:p>
            <a:endParaRPr lang="en-US" i="1" dirty="0"/>
          </a:p>
          <a:p>
            <a:endParaRPr lang="en-US" i="1" dirty="0"/>
          </a:p>
          <a:p>
            <a:r>
              <a:rPr lang="en-US" i="1" dirty="0" err="1"/>
              <a:t>Bild</a:t>
            </a:r>
            <a:r>
              <a:rPr lang="en-US" i="1" dirty="0"/>
              <a:t> </a:t>
            </a:r>
            <a:r>
              <a:rPr lang="en-US" i="1" dirty="0" err="1"/>
              <a:t>zum</a:t>
            </a:r>
            <a:r>
              <a:rPr lang="en-US" i="1" baseline="0" dirty="0"/>
              <a:t> gross </a:t>
            </a:r>
            <a:r>
              <a:rPr lang="en-US" i="1" baseline="0" dirty="0" err="1"/>
              <a:t>klicken</a:t>
            </a:r>
            <a:r>
              <a:rPr lang="en-US" i="1" baseline="0" dirty="0"/>
              <a:t> !!!!!</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16</a:t>
            </a:fld>
            <a:endParaRPr lang="el-GR"/>
          </a:p>
        </p:txBody>
      </p:sp>
    </p:spTree>
    <p:extLst>
      <p:ext uri="{BB962C8B-B14F-4D97-AF65-F5344CB8AC3E}">
        <p14:creationId xmlns:p14="http://schemas.microsoft.com/office/powerpoint/2010/main" val="1422767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 Quelle: 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"Übungsaufgaben zur Thermodynamik mit </a:t>
            </a:r>
            <a:r>
              <a:rPr lang="de-DE" sz="1200" b="0" i="0" kern="1200" dirty="0" err="1">
                <a:solidFill>
                  <a:schemeClr val="tx1"/>
                </a:solidFill>
                <a:effectLst/>
                <a:latin typeface="+mn-lt"/>
                <a:ea typeface="+mn-ea"/>
                <a:cs typeface="+mn-cs"/>
              </a:rPr>
              <a:t>Mathcad</a:t>
            </a:r>
            <a:r>
              <a:rPr lang="de-DE" sz="1200" b="0" i="0" kern="1200" dirty="0">
                <a:solidFill>
                  <a:schemeClr val="tx1"/>
                </a:solidFill>
                <a:effectLst/>
                <a:latin typeface="+mn-lt"/>
                <a:ea typeface="+mn-ea"/>
                <a:cs typeface="+mn-cs"/>
              </a:rPr>
              <a:t>" (2002) Fachbuchverlag Leipzig</a:t>
            </a:r>
          </a:p>
          <a:p>
            <a:pPr fontAlgn="t"/>
            <a:r>
              <a:rPr lang="de-DE" sz="1200" b="0" i="0" kern="1200" dirty="0">
                <a:solidFill>
                  <a:schemeClr val="tx1"/>
                </a:solidFill>
                <a:effectLst/>
                <a:latin typeface="+mn-lt"/>
                <a:ea typeface="+mn-ea"/>
                <a:cs typeface="+mn-cs"/>
              </a:rPr>
              <a:t>Schaltbild einer Wärmepumpe</a:t>
            </a:r>
          </a:p>
          <a:p>
            <a:pPr fontAlgn="t"/>
            <a:r>
              <a:rPr lang="de-DE" sz="1200" b="0" i="0" u="none" strike="noStrike" kern="1200" dirty="0">
                <a:solidFill>
                  <a:schemeClr val="tx1"/>
                </a:solidFill>
                <a:effectLst/>
                <a:latin typeface="+mn-lt"/>
                <a:ea typeface="+mn-ea"/>
                <a:cs typeface="+mn-cs"/>
                <a:hlinkClick r:id="rId3"/>
              </a:rPr>
              <a:t>CC BY-SA 2.0 de</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18</a:t>
            </a:fld>
            <a:endParaRPr lang="el-GR"/>
          </a:p>
        </p:txBody>
      </p:sp>
    </p:spTree>
    <p:extLst>
      <p:ext uri="{BB962C8B-B14F-4D97-AF65-F5344CB8AC3E}">
        <p14:creationId xmlns:p14="http://schemas.microsoft.com/office/powerpoint/2010/main" val="3533362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 Quelle: 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"Übungsaufgaben zur Thermodynamik mit </a:t>
            </a:r>
            <a:r>
              <a:rPr lang="de-DE" sz="1200" b="0" i="0" kern="1200" dirty="0" err="1">
                <a:solidFill>
                  <a:schemeClr val="tx1"/>
                </a:solidFill>
                <a:effectLst/>
                <a:latin typeface="+mn-lt"/>
                <a:ea typeface="+mn-ea"/>
                <a:cs typeface="+mn-cs"/>
              </a:rPr>
              <a:t>Mathcad</a:t>
            </a:r>
            <a:r>
              <a:rPr lang="de-DE" sz="1200" b="0" i="0" kern="1200" dirty="0">
                <a:solidFill>
                  <a:schemeClr val="tx1"/>
                </a:solidFill>
                <a:effectLst/>
                <a:latin typeface="+mn-lt"/>
                <a:ea typeface="+mn-ea"/>
                <a:cs typeface="+mn-cs"/>
              </a:rPr>
              <a:t>" (2002) Fachbuchverlag Leipzig</a:t>
            </a:r>
          </a:p>
          <a:p>
            <a:pPr fontAlgn="t"/>
            <a:r>
              <a:rPr lang="de-DE" sz="1200" b="0" i="0" kern="1200" dirty="0">
                <a:solidFill>
                  <a:schemeClr val="tx1"/>
                </a:solidFill>
                <a:effectLst/>
                <a:latin typeface="+mn-lt"/>
                <a:ea typeface="+mn-ea"/>
                <a:cs typeface="+mn-cs"/>
              </a:rPr>
              <a:t>Schaltbild einer Wärmepumpe</a:t>
            </a:r>
          </a:p>
          <a:p>
            <a:pPr fontAlgn="t"/>
            <a:r>
              <a:rPr lang="de-DE" sz="1200" b="0" i="0" u="none" strike="noStrike" kern="1200" dirty="0">
                <a:solidFill>
                  <a:schemeClr val="tx1"/>
                </a:solidFill>
                <a:effectLst/>
                <a:latin typeface="+mn-lt"/>
                <a:ea typeface="+mn-ea"/>
                <a:cs typeface="+mn-cs"/>
                <a:hlinkClick r:id="rId3"/>
              </a:rPr>
              <a:t>CC BY-SA 2.0 de</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19</a:t>
            </a:fld>
            <a:endParaRPr lang="el-GR"/>
          </a:p>
        </p:txBody>
      </p:sp>
    </p:spTree>
    <p:extLst>
      <p:ext uri="{BB962C8B-B14F-4D97-AF65-F5344CB8AC3E}">
        <p14:creationId xmlns:p14="http://schemas.microsoft.com/office/powerpoint/2010/main" val="1889743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 Quelle: 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"Übungsaufgaben zur Thermodynamik mit </a:t>
            </a:r>
            <a:r>
              <a:rPr lang="de-DE" sz="1200" b="0" i="0" kern="1200" dirty="0" err="1">
                <a:solidFill>
                  <a:schemeClr val="tx1"/>
                </a:solidFill>
                <a:effectLst/>
                <a:latin typeface="+mn-lt"/>
                <a:ea typeface="+mn-ea"/>
                <a:cs typeface="+mn-cs"/>
              </a:rPr>
              <a:t>Mathcad</a:t>
            </a:r>
            <a:r>
              <a:rPr lang="de-DE" sz="1200" b="0" i="0" kern="1200" dirty="0">
                <a:solidFill>
                  <a:schemeClr val="tx1"/>
                </a:solidFill>
                <a:effectLst/>
                <a:latin typeface="+mn-lt"/>
                <a:ea typeface="+mn-ea"/>
                <a:cs typeface="+mn-cs"/>
              </a:rPr>
              <a:t>" (2002) Fachbuchverlag Leipzig</a:t>
            </a:r>
          </a:p>
          <a:p>
            <a:pPr fontAlgn="t"/>
            <a:r>
              <a:rPr lang="de-DE" sz="1200" b="0" i="0" kern="1200" dirty="0">
                <a:solidFill>
                  <a:schemeClr val="tx1"/>
                </a:solidFill>
                <a:effectLst/>
                <a:latin typeface="+mn-lt"/>
                <a:ea typeface="+mn-ea"/>
                <a:cs typeface="+mn-cs"/>
              </a:rPr>
              <a:t>Schaltbild einer Wärmepumpe</a:t>
            </a:r>
          </a:p>
          <a:p>
            <a:pPr fontAlgn="t"/>
            <a:r>
              <a:rPr lang="de-DE" sz="1200" b="0" i="0" u="none" strike="noStrike" kern="1200" dirty="0">
                <a:solidFill>
                  <a:schemeClr val="tx1"/>
                </a:solidFill>
                <a:effectLst/>
                <a:latin typeface="+mn-lt"/>
                <a:ea typeface="+mn-ea"/>
                <a:cs typeface="+mn-cs"/>
                <a:hlinkClick r:id="rId3"/>
              </a:rPr>
              <a:t>CC BY-SA 2.0 de</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20</a:t>
            </a:fld>
            <a:endParaRPr lang="el-GR"/>
          </a:p>
        </p:txBody>
      </p:sp>
    </p:spTree>
    <p:extLst>
      <p:ext uri="{BB962C8B-B14F-4D97-AF65-F5344CB8AC3E}">
        <p14:creationId xmlns:p14="http://schemas.microsoft.com/office/powerpoint/2010/main" val="2904836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 Quelle: 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"Übungsaufgaben zur Thermodynamik mit </a:t>
            </a:r>
            <a:r>
              <a:rPr lang="de-DE" sz="1200" b="0" i="0" kern="1200" dirty="0" err="1">
                <a:solidFill>
                  <a:schemeClr val="tx1"/>
                </a:solidFill>
                <a:effectLst/>
                <a:latin typeface="+mn-lt"/>
                <a:ea typeface="+mn-ea"/>
                <a:cs typeface="+mn-cs"/>
              </a:rPr>
              <a:t>Mathcad</a:t>
            </a:r>
            <a:r>
              <a:rPr lang="de-DE" sz="1200" b="0" i="0" kern="1200" dirty="0">
                <a:solidFill>
                  <a:schemeClr val="tx1"/>
                </a:solidFill>
                <a:effectLst/>
                <a:latin typeface="+mn-lt"/>
                <a:ea typeface="+mn-ea"/>
                <a:cs typeface="+mn-cs"/>
              </a:rPr>
              <a:t>" (2002) Fachbuchverlag Leipzig</a:t>
            </a:r>
          </a:p>
          <a:p>
            <a:pPr fontAlgn="t"/>
            <a:r>
              <a:rPr lang="de-DE" sz="1200" b="0" i="0" kern="1200" dirty="0">
                <a:solidFill>
                  <a:schemeClr val="tx1"/>
                </a:solidFill>
                <a:effectLst/>
                <a:latin typeface="+mn-lt"/>
                <a:ea typeface="+mn-ea"/>
                <a:cs typeface="+mn-cs"/>
              </a:rPr>
              <a:t>Schaltbild einer Wärmepumpe</a:t>
            </a:r>
          </a:p>
          <a:p>
            <a:pPr fontAlgn="t"/>
            <a:r>
              <a:rPr lang="de-DE" sz="1200" b="0" i="0" u="none" strike="noStrike" kern="1200" dirty="0">
                <a:solidFill>
                  <a:schemeClr val="tx1"/>
                </a:solidFill>
                <a:effectLst/>
                <a:latin typeface="+mn-lt"/>
                <a:ea typeface="+mn-ea"/>
                <a:cs typeface="+mn-cs"/>
                <a:hlinkClick r:id="rId3"/>
              </a:rPr>
              <a:t>CC BY-SA 2.0 de</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21</a:t>
            </a:fld>
            <a:endParaRPr lang="el-GR"/>
          </a:p>
        </p:txBody>
      </p:sp>
    </p:spTree>
    <p:extLst>
      <p:ext uri="{BB962C8B-B14F-4D97-AF65-F5344CB8AC3E}">
        <p14:creationId xmlns:p14="http://schemas.microsoft.com/office/powerpoint/2010/main" val="3480800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 Quelle: 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"Übungsaufgaben zur Thermodynamik mit </a:t>
            </a:r>
            <a:r>
              <a:rPr lang="de-DE" sz="1200" b="0" i="0" kern="1200" dirty="0" err="1">
                <a:solidFill>
                  <a:schemeClr val="tx1"/>
                </a:solidFill>
                <a:effectLst/>
                <a:latin typeface="+mn-lt"/>
                <a:ea typeface="+mn-ea"/>
                <a:cs typeface="+mn-cs"/>
              </a:rPr>
              <a:t>Mathcad</a:t>
            </a:r>
            <a:r>
              <a:rPr lang="de-DE" sz="1200" b="0" i="0" kern="1200" dirty="0">
                <a:solidFill>
                  <a:schemeClr val="tx1"/>
                </a:solidFill>
                <a:effectLst/>
                <a:latin typeface="+mn-lt"/>
                <a:ea typeface="+mn-ea"/>
                <a:cs typeface="+mn-cs"/>
              </a:rPr>
              <a:t>" (2002) Fachbuchverlag Leipzig</a:t>
            </a:r>
          </a:p>
          <a:p>
            <a:pPr fontAlgn="t"/>
            <a:r>
              <a:rPr lang="de-DE" sz="1200" b="0" i="0" kern="1200" dirty="0">
                <a:solidFill>
                  <a:schemeClr val="tx1"/>
                </a:solidFill>
                <a:effectLst/>
                <a:latin typeface="+mn-lt"/>
                <a:ea typeface="+mn-ea"/>
                <a:cs typeface="+mn-cs"/>
              </a:rPr>
              <a:t>Schaltbild einer Wärmepumpe</a:t>
            </a:r>
          </a:p>
          <a:p>
            <a:pPr fontAlgn="t"/>
            <a:r>
              <a:rPr lang="de-DE" sz="1200" b="0" i="0" u="none" strike="noStrike" kern="1200" dirty="0">
                <a:solidFill>
                  <a:schemeClr val="tx1"/>
                </a:solidFill>
                <a:effectLst/>
                <a:latin typeface="+mn-lt"/>
                <a:ea typeface="+mn-ea"/>
                <a:cs typeface="+mn-cs"/>
                <a:hlinkClick r:id="rId3"/>
              </a:rPr>
              <a:t>CC BY-SA 2.0 de</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22</a:t>
            </a:fld>
            <a:endParaRPr lang="el-GR"/>
          </a:p>
        </p:txBody>
      </p:sp>
    </p:spTree>
    <p:extLst>
      <p:ext uri="{BB962C8B-B14F-4D97-AF65-F5344CB8AC3E}">
        <p14:creationId xmlns:p14="http://schemas.microsoft.com/office/powerpoint/2010/main" val="2970372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 Quelle: 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"Übungsaufgaben zur Thermodynamik mit </a:t>
            </a:r>
            <a:r>
              <a:rPr lang="de-DE" sz="1200" b="0" i="0" kern="1200" dirty="0" err="1">
                <a:solidFill>
                  <a:schemeClr val="tx1"/>
                </a:solidFill>
                <a:effectLst/>
                <a:latin typeface="+mn-lt"/>
                <a:ea typeface="+mn-ea"/>
                <a:cs typeface="+mn-cs"/>
              </a:rPr>
              <a:t>Mathcad</a:t>
            </a:r>
            <a:r>
              <a:rPr lang="de-DE" sz="1200" b="0" i="0" kern="1200" dirty="0">
                <a:solidFill>
                  <a:schemeClr val="tx1"/>
                </a:solidFill>
                <a:effectLst/>
                <a:latin typeface="+mn-lt"/>
                <a:ea typeface="+mn-ea"/>
                <a:cs typeface="+mn-cs"/>
              </a:rPr>
              <a:t>" (2002) Fachbuchverlag Leipzig</a:t>
            </a:r>
          </a:p>
          <a:p>
            <a:pPr fontAlgn="t"/>
            <a:r>
              <a:rPr lang="de-DE" sz="1200" b="0" i="0" kern="1200" dirty="0">
                <a:solidFill>
                  <a:schemeClr val="tx1"/>
                </a:solidFill>
                <a:effectLst/>
                <a:latin typeface="+mn-lt"/>
                <a:ea typeface="+mn-ea"/>
                <a:cs typeface="+mn-cs"/>
              </a:rPr>
              <a:t>Schaltbild einer Wärmepumpe</a:t>
            </a:r>
          </a:p>
          <a:p>
            <a:pPr fontAlgn="t"/>
            <a:r>
              <a:rPr lang="de-DE" sz="1200" b="0" i="0" u="none" strike="noStrike" kern="1200" dirty="0">
                <a:solidFill>
                  <a:schemeClr val="tx1"/>
                </a:solidFill>
                <a:effectLst/>
                <a:latin typeface="+mn-lt"/>
                <a:ea typeface="+mn-ea"/>
                <a:cs typeface="+mn-cs"/>
                <a:hlinkClick r:id="rId3"/>
              </a:rPr>
              <a:t>CC BY-SA 2.0 de</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23</a:t>
            </a:fld>
            <a:endParaRPr lang="el-GR"/>
          </a:p>
        </p:txBody>
      </p:sp>
    </p:spTree>
    <p:extLst>
      <p:ext uri="{BB962C8B-B14F-4D97-AF65-F5344CB8AC3E}">
        <p14:creationId xmlns:p14="http://schemas.microsoft.com/office/powerpoint/2010/main" val="186893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 Quelle: Volker </a:t>
            </a:r>
            <a:r>
              <a:rPr lang="de-DE" sz="1200" b="0" i="0" kern="1200" dirty="0" err="1">
                <a:solidFill>
                  <a:schemeClr val="tx1"/>
                </a:solidFill>
                <a:effectLst/>
                <a:latin typeface="+mn-lt"/>
                <a:ea typeface="+mn-ea"/>
                <a:cs typeface="+mn-cs"/>
              </a:rPr>
              <a:t>Sperlich</a:t>
            </a:r>
            <a:r>
              <a:rPr lang="de-DE" sz="1200" b="0" i="0" kern="1200" dirty="0">
                <a:solidFill>
                  <a:schemeClr val="tx1"/>
                </a:solidFill>
                <a:effectLst/>
                <a:latin typeface="+mn-lt"/>
                <a:ea typeface="+mn-ea"/>
                <a:cs typeface="+mn-cs"/>
              </a:rPr>
              <a:t>: "Übungsaufgaben zur Thermodynamik mit </a:t>
            </a:r>
            <a:r>
              <a:rPr lang="de-DE" sz="1200" b="0" i="0" kern="1200" dirty="0" err="1">
                <a:solidFill>
                  <a:schemeClr val="tx1"/>
                </a:solidFill>
                <a:effectLst/>
                <a:latin typeface="+mn-lt"/>
                <a:ea typeface="+mn-ea"/>
                <a:cs typeface="+mn-cs"/>
              </a:rPr>
              <a:t>Mathcad</a:t>
            </a:r>
            <a:r>
              <a:rPr lang="de-DE" sz="1200" b="0" i="0" kern="1200" dirty="0">
                <a:solidFill>
                  <a:schemeClr val="tx1"/>
                </a:solidFill>
                <a:effectLst/>
                <a:latin typeface="+mn-lt"/>
                <a:ea typeface="+mn-ea"/>
                <a:cs typeface="+mn-cs"/>
              </a:rPr>
              <a:t>" (2002) Fachbuchverlag Leipzig</a:t>
            </a:r>
          </a:p>
          <a:p>
            <a:pPr fontAlgn="t"/>
            <a:r>
              <a:rPr lang="de-DE" sz="1200" b="0" i="0" kern="1200" dirty="0">
                <a:solidFill>
                  <a:schemeClr val="tx1"/>
                </a:solidFill>
                <a:effectLst/>
                <a:latin typeface="+mn-lt"/>
                <a:ea typeface="+mn-ea"/>
                <a:cs typeface="+mn-cs"/>
              </a:rPr>
              <a:t>Schaltbild einer Wärmepumpe</a:t>
            </a:r>
          </a:p>
          <a:p>
            <a:pPr fontAlgn="t"/>
            <a:r>
              <a:rPr lang="de-DE" sz="1200" b="0" i="0" u="none" strike="noStrike" kern="1200" dirty="0">
                <a:solidFill>
                  <a:schemeClr val="tx1"/>
                </a:solidFill>
                <a:effectLst/>
                <a:latin typeface="+mn-lt"/>
                <a:ea typeface="+mn-ea"/>
                <a:cs typeface="+mn-cs"/>
                <a:hlinkClick r:id="rId3"/>
              </a:rPr>
              <a:t>CC BY-SA 2.0 de</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24</a:t>
            </a:fld>
            <a:endParaRPr lang="el-GR"/>
          </a:p>
        </p:txBody>
      </p:sp>
    </p:spTree>
    <p:extLst>
      <p:ext uri="{BB962C8B-B14F-4D97-AF65-F5344CB8AC3E}">
        <p14:creationId xmlns:p14="http://schemas.microsoft.com/office/powerpoint/2010/main" val="3487186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lnSpcReduction="10000"/>
          </a:bodyPr>
          <a:lstStyle/>
          <a:p>
            <a:r>
              <a:rPr lang="en-US" sz="1200" u="sng" kern="1200" dirty="0">
                <a:solidFill>
                  <a:schemeClr val="tx1"/>
                </a:solidFill>
                <a:latin typeface="+mn-lt"/>
                <a:ea typeface="+mn-ea"/>
                <a:cs typeface="+mn-cs"/>
              </a:rPr>
              <a:t>Please in </a:t>
            </a:r>
            <a:r>
              <a:rPr lang="en-US" sz="1200" b="1" u="none" kern="1200" dirty="0">
                <a:solidFill>
                  <a:schemeClr val="tx1"/>
                </a:solidFill>
                <a:latin typeface="+mn-lt"/>
                <a:ea typeface="+mn-ea"/>
                <a:cs typeface="+mn-cs"/>
              </a:rPr>
              <a:t>German here</a:t>
            </a:r>
          </a:p>
          <a:p>
            <a:endParaRPr lang="en-US" sz="1200" u="sng" kern="1200" dirty="0">
              <a:solidFill>
                <a:schemeClr val="tx1"/>
              </a:solidFill>
              <a:latin typeface="+mn-lt"/>
              <a:ea typeface="+mn-ea"/>
              <a:cs typeface="+mn-cs"/>
            </a:endParaRPr>
          </a:p>
          <a:p>
            <a:r>
              <a:rPr lang="en-US" sz="1200" u="sng" kern="1200" dirty="0">
                <a:solidFill>
                  <a:schemeClr val="tx1"/>
                </a:solidFill>
                <a:latin typeface="+mn-lt"/>
                <a:ea typeface="+mn-ea"/>
                <a:cs typeface="+mn-cs"/>
              </a:rPr>
              <a:t>Guidelines for the Trainer</a:t>
            </a:r>
          </a:p>
          <a:p>
            <a:endParaRPr lang="el-GR" sz="1200" kern="1200" dirty="0">
              <a:solidFill>
                <a:schemeClr val="tx1"/>
              </a:solidFill>
              <a:latin typeface="+mn-lt"/>
              <a:ea typeface="+mn-ea"/>
              <a:cs typeface="+mn-cs"/>
            </a:endParaRPr>
          </a:p>
          <a:p>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 file is a template to be used from</a:t>
            </a:r>
            <a:r>
              <a:rPr lang="en-US" sz="1200" kern="1200" baseline="0" dirty="0">
                <a:solidFill>
                  <a:schemeClr val="tx1"/>
                </a:solidFill>
                <a:latin typeface="+mn-lt"/>
                <a:ea typeface="+mn-ea"/>
                <a:cs typeface="+mn-cs"/>
              </a:rPr>
              <a:t> VET providers in order for them to prepare the training material. </a:t>
            </a:r>
            <a:endParaRPr lang="en-US" sz="1200" kern="1200" dirty="0">
              <a:solidFill>
                <a:schemeClr val="tx1"/>
              </a:solidFill>
              <a:latin typeface="+mn-lt"/>
              <a:ea typeface="+mn-ea"/>
              <a:cs typeface="+mn-cs"/>
            </a:endParaRPr>
          </a:p>
          <a:p>
            <a:endParaRPr lang="el-GR"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suggest </a:t>
            </a:r>
            <a:r>
              <a:rPr lang="en-US" sz="1200" b="1" kern="1200" dirty="0">
                <a:solidFill>
                  <a:schemeClr val="tx1"/>
                </a:solidFill>
                <a:latin typeface="+mn-lt"/>
                <a:ea typeface="+mn-ea"/>
                <a:cs typeface="+mn-cs"/>
              </a:rPr>
              <a:t>30 up to 40 .</a:t>
            </a:r>
            <a:r>
              <a:rPr lang="en-US" sz="1200" b="1" kern="1200" dirty="0" err="1">
                <a:solidFill>
                  <a:schemeClr val="tx1"/>
                </a:solidFill>
                <a:latin typeface="+mn-lt"/>
                <a:ea typeface="+mn-ea"/>
                <a:cs typeface="+mn-cs"/>
              </a:rPr>
              <a:t>ppt</a:t>
            </a:r>
            <a:r>
              <a:rPr lang="en-US" sz="1200" b="1" kern="1200" dirty="0">
                <a:solidFill>
                  <a:schemeClr val="tx1"/>
                </a:solidFill>
                <a:latin typeface="+mn-lt"/>
                <a:ea typeface="+mn-ea"/>
                <a:cs typeface="+mn-cs"/>
              </a:rPr>
              <a:t> slides </a:t>
            </a:r>
            <a:r>
              <a:rPr lang="en-US" sz="1200" kern="1200" dirty="0">
                <a:solidFill>
                  <a:schemeClr val="tx1"/>
                </a:solidFill>
                <a:latin typeface="+mn-lt"/>
                <a:ea typeface="+mn-ea"/>
                <a:cs typeface="+mn-cs"/>
              </a:rPr>
              <a:t>for one (1) hour of the training program. </a:t>
            </a:r>
            <a:endParaRPr lang="el-GR"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There are 3 </a:t>
            </a:r>
            <a:r>
              <a:rPr lang="en-US" sz="1200" u="sng" kern="1200" dirty="0">
                <a:solidFill>
                  <a:schemeClr val="tx1"/>
                </a:solidFill>
                <a:latin typeface="+mn-lt"/>
                <a:ea typeface="+mn-ea"/>
                <a:cs typeface="+mn-cs"/>
              </a:rPr>
              <a:t>predefined slides </a:t>
            </a:r>
            <a:r>
              <a:rPr lang="en-US" sz="1200" kern="1200" dirty="0">
                <a:solidFill>
                  <a:schemeClr val="tx1"/>
                </a:solidFill>
                <a:latin typeface="+mn-lt"/>
                <a:ea typeface="+mn-ea"/>
                <a:cs typeface="+mn-cs"/>
              </a:rPr>
              <a:t>to be filled in by you, entitled “</a:t>
            </a:r>
            <a:r>
              <a:rPr lang="en-US" sz="1200" b="1" kern="1200" dirty="0">
                <a:solidFill>
                  <a:schemeClr val="tx1"/>
                </a:solidFill>
                <a:latin typeface="+mn-lt"/>
                <a:ea typeface="+mn-ea"/>
                <a:cs typeface="+mn-cs"/>
              </a:rPr>
              <a:t>Module Objectives</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Conclusion</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End of module</a:t>
            </a:r>
            <a:r>
              <a:rPr lang="en-US" sz="1200" kern="1200" dirty="0">
                <a:solidFill>
                  <a:schemeClr val="tx1"/>
                </a:solidFill>
                <a:latin typeface="+mn-lt"/>
                <a:ea typeface="+mn-ea"/>
                <a:cs typeface="+mn-cs"/>
              </a:rPr>
              <a:t>”. </a:t>
            </a:r>
            <a:endParaRPr lang="el-GR"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Material should be sent in editable format.</a:t>
            </a:r>
            <a:r>
              <a:rPr lang="en-US" sz="1200" kern="1200" baseline="0" dirty="0">
                <a:solidFill>
                  <a:schemeClr val="tx1"/>
                </a:solidFill>
                <a:latin typeface="+mn-lt"/>
                <a:ea typeface="+mn-ea"/>
                <a:cs typeface="+mn-cs"/>
              </a:rPr>
              <a:t> </a:t>
            </a:r>
            <a:endParaRPr lang="el-GR" sz="1200" kern="1200" dirty="0">
              <a:solidFill>
                <a:schemeClr val="tx1"/>
              </a:solidFill>
              <a:latin typeface="+mn-lt"/>
              <a:ea typeface="+mn-ea"/>
              <a:cs typeface="+mn-cs"/>
            </a:endParaRPr>
          </a:p>
          <a:p>
            <a:pPr lvl="0"/>
            <a:endParaRPr lang="en-US"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Suggested font: Arial</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Required font size: 16</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Suggested line spacing: 1,5</a:t>
            </a:r>
            <a:endParaRPr lang="el-GR" sz="1200" kern="1200" dirty="0">
              <a:solidFill>
                <a:schemeClr val="tx1"/>
              </a:solidFill>
              <a:latin typeface="+mn-lt"/>
              <a:ea typeface="+mn-ea"/>
              <a:cs typeface="+mn-cs"/>
            </a:endParaRPr>
          </a:p>
          <a:p>
            <a:pPr lvl="0">
              <a:buFont typeface="Wingdings" pitchFamily="2" charset="2"/>
              <a:buChar char="§"/>
            </a:pP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pptx</a:t>
            </a:r>
            <a:r>
              <a:rPr lang="en-US" sz="1200" kern="1200" dirty="0">
                <a:solidFill>
                  <a:schemeClr val="tx1"/>
                </a:solidFill>
                <a:latin typeface="+mn-lt"/>
                <a:ea typeface="+mn-ea"/>
                <a:cs typeface="+mn-cs"/>
              </a:rPr>
              <a:t> file should have a clear structure and defined units and unique slide titles</a:t>
            </a:r>
            <a:endParaRPr lang="el-GR" sz="1200" kern="1200" dirty="0">
              <a:solidFill>
                <a:schemeClr val="tx1"/>
              </a:solidFill>
              <a:latin typeface="+mn-lt"/>
              <a:ea typeface="+mn-ea"/>
              <a:cs typeface="+mn-cs"/>
            </a:endParaRPr>
          </a:p>
          <a:p>
            <a:pPr lvl="0">
              <a:buFont typeface="Wingdings" pitchFamily="2" charset="2"/>
              <a:buChar char="§"/>
            </a:pP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pptx</a:t>
            </a:r>
            <a:r>
              <a:rPr lang="en-US" sz="1200" kern="1200" dirty="0">
                <a:solidFill>
                  <a:schemeClr val="tx1"/>
                </a:solidFill>
                <a:latin typeface="+mn-lt"/>
                <a:ea typeface="+mn-ea"/>
                <a:cs typeface="+mn-cs"/>
              </a:rPr>
              <a:t> slide contents should not exceed the predefined margins</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Images, diagrams etc should be accompanied with a description</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If you want to include comprehension questions (multiple choice, multiple responses, true/false, matching etc.) to enhance users’ understanding of the theory, you should embody them in the </a:t>
            </a: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pptx</a:t>
            </a:r>
            <a:r>
              <a:rPr lang="en-US" sz="1200" kern="1200" dirty="0">
                <a:solidFill>
                  <a:schemeClr val="tx1"/>
                </a:solidFill>
                <a:latin typeface="+mn-lt"/>
                <a:ea typeface="+mn-ea"/>
                <a:cs typeface="+mn-cs"/>
              </a:rPr>
              <a:t> file.</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Questions that will be used for self assessment and final assessment quizzes should follow a predefined format that will be sent from SQLearn in an .</a:t>
            </a:r>
            <a:r>
              <a:rPr lang="en-US" sz="1200" kern="1200" dirty="0" err="1">
                <a:solidFill>
                  <a:schemeClr val="tx1"/>
                </a:solidFill>
                <a:latin typeface="+mn-lt"/>
                <a:ea typeface="+mn-ea"/>
                <a:cs typeface="+mn-cs"/>
              </a:rPr>
              <a:t>xls</a:t>
            </a:r>
            <a:r>
              <a:rPr lang="en-US" sz="1200" kern="1200" dirty="0">
                <a:solidFill>
                  <a:schemeClr val="tx1"/>
                </a:solidFill>
                <a:latin typeface="+mn-lt"/>
                <a:ea typeface="+mn-ea"/>
                <a:cs typeface="+mn-cs"/>
              </a:rPr>
              <a:t> file</a:t>
            </a:r>
            <a:endParaRPr lang="el-GR" sz="1200" kern="1200" dirty="0">
              <a:solidFill>
                <a:schemeClr val="tx1"/>
              </a:solidFill>
              <a:latin typeface="+mn-lt"/>
              <a:ea typeface="+mn-ea"/>
              <a:cs typeface="+mn-cs"/>
            </a:endParaRPr>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t>2</a:t>
            </a:fld>
            <a:endParaRPr lang="el-GR"/>
          </a:p>
        </p:txBody>
      </p:sp>
    </p:spTree>
    <p:extLst>
      <p:ext uri="{BB962C8B-B14F-4D97-AF65-F5344CB8AC3E}">
        <p14:creationId xmlns:p14="http://schemas.microsoft.com/office/powerpoint/2010/main" val="2467885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Grafik: </a:t>
            </a:r>
            <a:r>
              <a:rPr lang="de-DE" dirty="0" smtClean="0"/>
              <a:t>HS BO</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26</a:t>
            </a:fld>
            <a:endParaRPr lang="el-GR"/>
          </a:p>
        </p:txBody>
      </p:sp>
    </p:spTree>
    <p:extLst>
      <p:ext uri="{BB962C8B-B14F-4D97-AF65-F5344CB8AC3E}">
        <p14:creationId xmlns:p14="http://schemas.microsoft.com/office/powerpoint/2010/main" val="328550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Grafik: </a:t>
            </a:r>
            <a:r>
              <a:rPr lang="de-DE" dirty="0" smtClean="0"/>
              <a:t>HS BO</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27</a:t>
            </a:fld>
            <a:endParaRPr lang="el-GR"/>
          </a:p>
        </p:txBody>
      </p:sp>
    </p:spTree>
    <p:extLst>
      <p:ext uri="{BB962C8B-B14F-4D97-AF65-F5344CB8AC3E}">
        <p14:creationId xmlns:p14="http://schemas.microsoft.com/office/powerpoint/2010/main" val="1399301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Grafik: </a:t>
            </a:r>
            <a:r>
              <a:rPr lang="de-DE" dirty="0" smtClean="0"/>
              <a:t>HS BO</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28</a:t>
            </a:fld>
            <a:endParaRPr lang="el-GR"/>
          </a:p>
        </p:txBody>
      </p:sp>
    </p:spTree>
    <p:extLst>
      <p:ext uri="{BB962C8B-B14F-4D97-AF65-F5344CB8AC3E}">
        <p14:creationId xmlns:p14="http://schemas.microsoft.com/office/powerpoint/2010/main" val="554380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29</a:t>
            </a:fld>
            <a:endParaRPr lang="el-GR"/>
          </a:p>
        </p:txBody>
      </p:sp>
    </p:spTree>
    <p:extLst>
      <p:ext uri="{BB962C8B-B14F-4D97-AF65-F5344CB8AC3E}">
        <p14:creationId xmlns:p14="http://schemas.microsoft.com/office/powerpoint/2010/main" val="3038328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err="1">
                <a:solidFill>
                  <a:schemeClr val="tx1"/>
                </a:solidFill>
                <a:effectLst/>
                <a:latin typeface="+mn-lt"/>
                <a:ea typeface="+mn-ea"/>
                <a:cs typeface="+mn-cs"/>
                <a:hlinkClick r:id="rId3" tooltip="w:User:Cacycle"/>
              </a:rPr>
              <a:t>Cacycle</a:t>
            </a:r>
            <a:r>
              <a:rPr lang="de-DE" sz="1200" b="0" i="0" kern="1200" dirty="0">
                <a:solidFill>
                  <a:schemeClr val="tx1"/>
                </a:solidFill>
                <a:effectLst/>
                <a:latin typeface="+mn-lt"/>
                <a:ea typeface="+mn-ea"/>
                <a:cs typeface="+mn-cs"/>
              </a:rPr>
              <a:t> - Eigenes Werk</a:t>
            </a:r>
          </a:p>
          <a:p>
            <a:pPr fontAlgn="t"/>
            <a:r>
              <a:rPr lang="de-DE" sz="1200" b="0" i="0" kern="1200" dirty="0" err="1">
                <a:solidFill>
                  <a:schemeClr val="tx1"/>
                </a:solidFill>
                <a:effectLst/>
                <a:latin typeface="+mn-lt"/>
                <a:ea typeface="+mn-ea"/>
                <a:cs typeface="+mn-cs"/>
              </a:rPr>
              <a:t>Animated</a:t>
            </a:r>
            <a:r>
              <a:rPr lang="de-DE" sz="1200" b="0" i="0" kern="1200" dirty="0">
                <a:solidFill>
                  <a:schemeClr val="tx1"/>
                </a:solidFill>
                <a:effectLst/>
                <a:latin typeface="+mn-lt"/>
                <a:ea typeface="+mn-ea"/>
                <a:cs typeface="+mn-cs"/>
              </a:rPr>
              <a:t> GIF 159x152, </a:t>
            </a:r>
            <a:r>
              <a:rPr lang="de-DE" sz="1200" b="0" i="0" kern="1200" dirty="0" err="1">
                <a:solidFill>
                  <a:schemeClr val="tx1"/>
                </a:solidFill>
                <a:effectLst/>
                <a:latin typeface="+mn-lt"/>
                <a:ea typeface="+mn-ea"/>
                <a:cs typeface="+mn-cs"/>
              </a:rPr>
              <a:t>two</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intertwined</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moving</a:t>
            </a:r>
            <a:r>
              <a:rPr lang="de-DE" sz="1200" b="0" i="0"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hlinkClick r:id="rId4" tooltip="w:archimedean spiral"/>
              </a:rPr>
              <a:t>archimedean</a:t>
            </a:r>
            <a:r>
              <a:rPr lang="de-DE" sz="1200" b="0" i="0" u="none" strike="noStrike" kern="1200" dirty="0">
                <a:solidFill>
                  <a:schemeClr val="tx1"/>
                </a:solidFill>
                <a:effectLst/>
                <a:latin typeface="+mn-lt"/>
                <a:ea typeface="+mn-ea"/>
                <a:cs typeface="+mn-cs"/>
                <a:hlinkClick r:id="rId4" tooltip="w:archimedean spiral"/>
              </a:rPr>
              <a:t> </a:t>
            </a:r>
            <a:r>
              <a:rPr lang="de-DE" sz="1200" b="0" i="0" u="none" strike="noStrike" kern="1200" dirty="0" err="1">
                <a:solidFill>
                  <a:schemeClr val="tx1"/>
                </a:solidFill>
                <a:effectLst/>
                <a:latin typeface="+mn-lt"/>
                <a:ea typeface="+mn-ea"/>
                <a:cs typeface="+mn-cs"/>
                <a:hlinkClick r:id="rId4" tooltip="w:archimedean spiral"/>
              </a:rPr>
              <a:t>spirals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mechanism</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of</a:t>
            </a:r>
            <a:r>
              <a:rPr lang="de-DE" sz="1200" b="0" i="0" kern="1200" dirty="0">
                <a:solidFill>
                  <a:schemeClr val="tx1"/>
                </a:solidFill>
                <a:effectLst/>
                <a:latin typeface="+mn-lt"/>
                <a:ea typeface="+mn-ea"/>
                <a:cs typeface="+mn-cs"/>
              </a:rPr>
              <a:t> a </a:t>
            </a:r>
            <a:r>
              <a:rPr lang="de-DE" sz="1200" b="0" i="0" kern="1200" dirty="0" err="1">
                <a:solidFill>
                  <a:schemeClr val="tx1"/>
                </a:solidFill>
                <a:effectLst/>
                <a:latin typeface="+mn-lt"/>
                <a:ea typeface="+mn-ea"/>
                <a:cs typeface="+mn-cs"/>
              </a:rPr>
              <a:t>vacuum</a:t>
            </a:r>
            <a:r>
              <a:rPr lang="de-DE" sz="1200" b="0" i="0"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hlinkClick r:id="rId5" tooltip="w:scroll pump"/>
              </a:rPr>
              <a:t>scoll</a:t>
            </a:r>
            <a:r>
              <a:rPr lang="de-DE" sz="1200" b="0" i="0" u="none" strike="noStrike" kern="1200" dirty="0">
                <a:solidFill>
                  <a:schemeClr val="tx1"/>
                </a:solidFill>
                <a:effectLst/>
                <a:latin typeface="+mn-lt"/>
                <a:ea typeface="+mn-ea"/>
                <a:cs typeface="+mn-cs"/>
                <a:hlinkClick r:id="rId5" tooltip="w:scroll pump"/>
              </a:rPr>
              <a:t> pump</a:t>
            </a:r>
            <a:endParaRPr lang="de-DE" sz="1200" b="0" i="0" kern="1200" dirty="0">
              <a:solidFill>
                <a:schemeClr val="tx1"/>
              </a:solidFill>
              <a:effectLst/>
              <a:latin typeface="+mn-lt"/>
              <a:ea typeface="+mn-ea"/>
              <a:cs typeface="+mn-cs"/>
            </a:endParaRPr>
          </a:p>
          <a:p>
            <a:pPr fontAlgn="t"/>
            <a:r>
              <a:rPr lang="de-DE" sz="1200" b="0" i="0" u="sng" kern="1200" dirty="0">
                <a:solidFill>
                  <a:schemeClr val="tx1"/>
                </a:solidFill>
                <a:effectLst/>
                <a:latin typeface="+mn-lt"/>
                <a:ea typeface="+mn-ea"/>
                <a:cs typeface="+mn-cs"/>
                <a:hlinkClick r:id="rId6"/>
              </a:rPr>
              <a:t>Gemeinfrei</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30</a:t>
            </a:fld>
            <a:endParaRPr lang="el-GR"/>
          </a:p>
        </p:txBody>
      </p:sp>
    </p:spTree>
    <p:extLst>
      <p:ext uri="{BB962C8B-B14F-4D97-AF65-F5344CB8AC3E}">
        <p14:creationId xmlns:p14="http://schemas.microsoft.com/office/powerpoint/2010/main" val="218193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31</a:t>
            </a:fld>
            <a:endParaRPr lang="el-GR"/>
          </a:p>
        </p:txBody>
      </p:sp>
    </p:spTree>
    <p:extLst>
      <p:ext uri="{BB962C8B-B14F-4D97-AF65-F5344CB8AC3E}">
        <p14:creationId xmlns:p14="http://schemas.microsoft.com/office/powerpoint/2010/main" val="1430063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32</a:t>
            </a:fld>
            <a:endParaRPr lang="el-GR"/>
          </a:p>
        </p:txBody>
      </p:sp>
    </p:spTree>
    <p:extLst>
      <p:ext uri="{BB962C8B-B14F-4D97-AF65-F5344CB8AC3E}">
        <p14:creationId xmlns:p14="http://schemas.microsoft.com/office/powerpoint/2010/main" val="3378017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Ralph </a:t>
            </a:r>
            <a:r>
              <a:rPr lang="de-DE" sz="1200" b="0" i="0" kern="1200" dirty="0" err="1">
                <a:solidFill>
                  <a:schemeClr val="tx1"/>
                </a:solidFill>
                <a:effectLst/>
                <a:latin typeface="+mn-lt"/>
                <a:ea typeface="+mn-ea"/>
                <a:cs typeface="+mn-cs"/>
              </a:rPr>
              <a:t>Romeike</a:t>
            </a:r>
            <a:r>
              <a:rPr lang="de-DE" sz="1200" b="0" i="0" kern="1200" dirty="0">
                <a:solidFill>
                  <a:schemeClr val="tx1"/>
                </a:solidFill>
                <a:effectLst/>
                <a:latin typeface="+mn-lt"/>
                <a:ea typeface="+mn-ea"/>
                <a:cs typeface="+mn-cs"/>
              </a:rPr>
              <a:t> - Selbst erstellte Grafik im Powerpoint. Vorlage aus Ausbildungshandbuch.</a:t>
            </a:r>
          </a:p>
          <a:p>
            <a:pPr fontAlgn="t"/>
            <a:r>
              <a:rPr lang="de-DE" sz="1200" b="0" i="0" kern="1200" dirty="0">
                <a:solidFill>
                  <a:schemeClr val="tx1"/>
                </a:solidFill>
                <a:effectLst/>
                <a:latin typeface="+mn-lt"/>
                <a:ea typeface="+mn-ea"/>
                <a:cs typeface="+mn-cs"/>
              </a:rPr>
              <a:t>Schematische Darstellung eines Rollkolbenverdichters</a:t>
            </a:r>
          </a:p>
          <a:p>
            <a:pPr fontAlgn="t"/>
            <a:r>
              <a:rPr lang="de-DE" sz="1200" b="0" i="0" u="none" strike="noStrike" kern="1200" dirty="0">
                <a:solidFill>
                  <a:schemeClr val="tx1"/>
                </a:solidFill>
                <a:effectLst/>
                <a:latin typeface="+mn-lt"/>
                <a:ea typeface="+mn-ea"/>
                <a:cs typeface="+mn-cs"/>
                <a:hlinkClick r:id="rId3"/>
              </a:rPr>
              <a:t>Gemeinfrei</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33</a:t>
            </a:fld>
            <a:endParaRPr lang="el-GR"/>
          </a:p>
        </p:txBody>
      </p:sp>
    </p:spTree>
    <p:extLst>
      <p:ext uri="{BB962C8B-B14F-4D97-AF65-F5344CB8AC3E}">
        <p14:creationId xmlns:p14="http://schemas.microsoft.com/office/powerpoint/2010/main" val="7351984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a:solidFill>
                  <a:schemeClr val="tx1"/>
                </a:solidFill>
                <a:effectLst/>
                <a:latin typeface="+mn-lt"/>
                <a:ea typeface="+mn-ea"/>
                <a:cs typeface="+mn-cs"/>
              </a:rPr>
              <a:t>Ralph </a:t>
            </a:r>
            <a:r>
              <a:rPr lang="de-DE" sz="1200" b="0" i="0" kern="1200" dirty="0" err="1">
                <a:solidFill>
                  <a:schemeClr val="tx1"/>
                </a:solidFill>
                <a:effectLst/>
                <a:latin typeface="+mn-lt"/>
                <a:ea typeface="+mn-ea"/>
                <a:cs typeface="+mn-cs"/>
              </a:rPr>
              <a:t>Romeike</a:t>
            </a:r>
            <a:r>
              <a:rPr lang="de-DE" sz="1200" b="0" i="0" kern="1200" dirty="0">
                <a:solidFill>
                  <a:schemeClr val="tx1"/>
                </a:solidFill>
                <a:effectLst/>
                <a:latin typeface="+mn-lt"/>
                <a:ea typeface="+mn-ea"/>
                <a:cs typeface="+mn-cs"/>
              </a:rPr>
              <a:t> - Selbst erstellte Grafik im Powerpoint. Vorlage aus Ausbildungshandbuch.</a:t>
            </a:r>
          </a:p>
          <a:p>
            <a:pPr fontAlgn="t"/>
            <a:r>
              <a:rPr lang="de-DE" sz="1200" b="0" i="0" kern="1200" dirty="0">
                <a:solidFill>
                  <a:schemeClr val="tx1"/>
                </a:solidFill>
                <a:effectLst/>
                <a:latin typeface="+mn-lt"/>
                <a:ea typeface="+mn-ea"/>
                <a:cs typeface="+mn-cs"/>
              </a:rPr>
              <a:t>Schematische Darstellung eines Rollkolbenverdichters</a:t>
            </a:r>
          </a:p>
          <a:p>
            <a:pPr fontAlgn="t"/>
            <a:r>
              <a:rPr lang="de-DE" sz="1200" b="0" i="0" u="none" strike="noStrike" kern="1200" dirty="0">
                <a:solidFill>
                  <a:schemeClr val="tx1"/>
                </a:solidFill>
                <a:effectLst/>
                <a:latin typeface="+mn-lt"/>
                <a:ea typeface="+mn-ea"/>
                <a:cs typeface="+mn-cs"/>
                <a:hlinkClick r:id="rId3"/>
              </a:rPr>
              <a:t>Gemeinfrei</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34</a:t>
            </a:fld>
            <a:endParaRPr lang="el-GR"/>
          </a:p>
        </p:txBody>
      </p:sp>
    </p:spTree>
    <p:extLst>
      <p:ext uri="{BB962C8B-B14F-4D97-AF65-F5344CB8AC3E}">
        <p14:creationId xmlns:p14="http://schemas.microsoft.com/office/powerpoint/2010/main" val="3120606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35</a:t>
            </a:fld>
            <a:endParaRPr lang="el-GR"/>
          </a:p>
        </p:txBody>
      </p:sp>
    </p:spTree>
    <p:extLst>
      <p:ext uri="{BB962C8B-B14F-4D97-AF65-F5344CB8AC3E}">
        <p14:creationId xmlns:p14="http://schemas.microsoft.com/office/powerpoint/2010/main" val="4106485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Titel sind uneinheitlich, rechts oben bitte einfügen.</a:t>
            </a:r>
          </a:p>
        </p:txBody>
      </p:sp>
      <p:sp>
        <p:nvSpPr>
          <p:cNvPr id="4" name="Foliennummernplatzhalter 3"/>
          <p:cNvSpPr>
            <a:spLocks noGrp="1"/>
          </p:cNvSpPr>
          <p:nvPr>
            <p:ph type="sldNum" sz="quarter" idx="10"/>
          </p:nvPr>
        </p:nvSpPr>
        <p:spPr/>
        <p:txBody>
          <a:bodyPr/>
          <a:lstStyle/>
          <a:p>
            <a:fld id="{D51933F7-9C1D-42A8-B27F-F697341C8CBF}" type="slidenum">
              <a:rPr lang="el-GR" smtClean="0"/>
              <a:t>3</a:t>
            </a:fld>
            <a:endParaRPr lang="el-GR"/>
          </a:p>
        </p:txBody>
      </p:sp>
    </p:spTree>
    <p:extLst>
      <p:ext uri="{BB962C8B-B14F-4D97-AF65-F5344CB8AC3E}">
        <p14:creationId xmlns:p14="http://schemas.microsoft.com/office/powerpoint/2010/main" val="26655641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36</a:t>
            </a:fld>
            <a:endParaRPr lang="de-DE"/>
          </a:p>
        </p:txBody>
      </p:sp>
    </p:spTree>
    <p:extLst>
      <p:ext uri="{BB962C8B-B14F-4D97-AF65-F5344CB8AC3E}">
        <p14:creationId xmlns:p14="http://schemas.microsoft.com/office/powerpoint/2010/main" val="1651388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Bild: </a:t>
            </a:r>
            <a:r>
              <a:rPr lang="de-DE" sz="1200" b="0" i="0" kern="1200" dirty="0">
                <a:solidFill>
                  <a:schemeClr val="tx1"/>
                </a:solidFill>
                <a:effectLst/>
                <a:latin typeface="+mn-lt"/>
                <a:ea typeface="+mn-ea"/>
                <a:cs typeface="+mn-cs"/>
              </a:rPr>
              <a:t>R. </a:t>
            </a:r>
            <a:r>
              <a:rPr lang="de-DE" sz="1200" b="0" i="0" kern="1200" dirty="0" err="1">
                <a:solidFill>
                  <a:schemeClr val="tx1"/>
                </a:solidFill>
                <a:effectLst/>
                <a:latin typeface="+mn-lt"/>
                <a:ea typeface="+mn-ea"/>
                <a:cs typeface="+mn-cs"/>
              </a:rPr>
              <a:t>Castelnuovo</a:t>
            </a:r>
            <a:r>
              <a:rPr lang="de-DE" sz="1200" b="0" i="0" kern="1200" dirty="0">
                <a:solidFill>
                  <a:schemeClr val="tx1"/>
                </a:solidFill>
                <a:effectLst/>
                <a:latin typeface="+mn-lt"/>
                <a:ea typeface="+mn-ea"/>
                <a:cs typeface="+mn-cs"/>
              </a:rPr>
              <a:t> - </a:t>
            </a:r>
            <a:r>
              <a:rPr lang="de-DE" sz="1200" b="0" i="0" u="none" strike="noStrike" kern="1200" dirty="0">
                <a:solidFill>
                  <a:schemeClr val="tx1"/>
                </a:solidFill>
                <a:effectLst/>
                <a:latin typeface="+mn-lt"/>
                <a:ea typeface="+mn-ea"/>
                <a:cs typeface="+mn-cs"/>
                <a:hlinkClick r:id="rId3"/>
              </a:rPr>
              <a:t>CC BY-SA 3.0</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37</a:t>
            </a:fld>
            <a:endParaRPr lang="el-GR"/>
          </a:p>
        </p:txBody>
      </p:sp>
    </p:spTree>
    <p:extLst>
      <p:ext uri="{BB962C8B-B14F-4D97-AF65-F5344CB8AC3E}">
        <p14:creationId xmlns:p14="http://schemas.microsoft.com/office/powerpoint/2010/main" val="3019477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40</a:t>
            </a:fld>
            <a:endParaRPr lang="el-GR"/>
          </a:p>
        </p:txBody>
      </p:sp>
    </p:spTree>
    <p:extLst>
      <p:ext uri="{BB962C8B-B14F-4D97-AF65-F5344CB8AC3E}">
        <p14:creationId xmlns:p14="http://schemas.microsoft.com/office/powerpoint/2010/main" val="30413334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41</a:t>
            </a:fld>
            <a:endParaRPr lang="el-GR"/>
          </a:p>
        </p:txBody>
      </p:sp>
    </p:spTree>
    <p:extLst>
      <p:ext uri="{BB962C8B-B14F-4D97-AF65-F5344CB8AC3E}">
        <p14:creationId xmlns:p14="http://schemas.microsoft.com/office/powerpoint/2010/main" val="40549437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Abbildung: eigene Darstellung</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42</a:t>
            </a:fld>
            <a:endParaRPr lang="el-GR"/>
          </a:p>
        </p:txBody>
      </p:sp>
    </p:spTree>
    <p:extLst>
      <p:ext uri="{BB962C8B-B14F-4D97-AF65-F5344CB8AC3E}">
        <p14:creationId xmlns:p14="http://schemas.microsoft.com/office/powerpoint/2010/main" val="15321413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43</a:t>
            </a:fld>
            <a:endParaRPr lang="el-GR"/>
          </a:p>
        </p:txBody>
      </p:sp>
    </p:spTree>
    <p:extLst>
      <p:ext uri="{BB962C8B-B14F-4D97-AF65-F5344CB8AC3E}">
        <p14:creationId xmlns:p14="http://schemas.microsoft.com/office/powerpoint/2010/main" val="38392758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47</a:t>
            </a:fld>
            <a:endParaRPr lang="el-GR"/>
          </a:p>
        </p:txBody>
      </p:sp>
    </p:spTree>
    <p:extLst>
      <p:ext uri="{BB962C8B-B14F-4D97-AF65-F5344CB8AC3E}">
        <p14:creationId xmlns:p14="http://schemas.microsoft.com/office/powerpoint/2010/main" val="31184172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Tabelle: eigene </a:t>
            </a:r>
            <a:r>
              <a:rPr lang="de-DE" dirty="0" err="1"/>
              <a:t>DaRSTELLUNG</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48</a:t>
            </a:fld>
            <a:endParaRPr lang="el-GR"/>
          </a:p>
        </p:txBody>
      </p:sp>
    </p:spTree>
    <p:extLst>
      <p:ext uri="{BB962C8B-B14F-4D97-AF65-F5344CB8AC3E}">
        <p14:creationId xmlns:p14="http://schemas.microsoft.com/office/powerpoint/2010/main" val="34700069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Tabelle: </a:t>
            </a:r>
            <a:r>
              <a:rPr lang="de-DE" dirty="0" smtClean="0"/>
              <a:t>Born et al 2017 nach Daten </a:t>
            </a:r>
            <a:r>
              <a:rPr lang="de-DE" sz="1200" b="0" i="1" u="none" strike="noStrike" kern="1200" baseline="0" dirty="0" err="1" smtClean="0">
                <a:solidFill>
                  <a:schemeClr val="tx1"/>
                </a:solidFill>
                <a:latin typeface="+mn-lt"/>
                <a:ea typeface="+mn-ea"/>
                <a:cs typeface="+mn-cs"/>
              </a:rPr>
              <a:t>Eschmann</a:t>
            </a:r>
            <a:r>
              <a:rPr lang="de-DE" sz="1200" b="0" i="1" u="none" strike="noStrike" kern="1200" baseline="0" dirty="0" smtClean="0">
                <a:solidFill>
                  <a:schemeClr val="tx1"/>
                </a:solidFill>
                <a:latin typeface="+mn-lt"/>
                <a:ea typeface="+mn-ea"/>
                <a:cs typeface="+mn-cs"/>
              </a:rPr>
              <a:t>, WPZ Buchs 2012 &amp; 2013</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49</a:t>
            </a:fld>
            <a:endParaRPr lang="el-GR"/>
          </a:p>
        </p:txBody>
      </p:sp>
    </p:spTree>
    <p:extLst>
      <p:ext uri="{BB962C8B-B14F-4D97-AF65-F5344CB8AC3E}">
        <p14:creationId xmlns:p14="http://schemas.microsoft.com/office/powerpoint/2010/main" val="25864702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Tabelle: eigene </a:t>
            </a:r>
            <a:r>
              <a:rPr lang="de-DE" dirty="0" err="1"/>
              <a:t>DaRSTELLUNG</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50</a:t>
            </a:fld>
            <a:endParaRPr lang="el-GR"/>
          </a:p>
        </p:txBody>
      </p:sp>
    </p:spTree>
    <p:extLst>
      <p:ext uri="{BB962C8B-B14F-4D97-AF65-F5344CB8AC3E}">
        <p14:creationId xmlns:p14="http://schemas.microsoft.com/office/powerpoint/2010/main" val="1443365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a:t>
            </a:fld>
            <a:endParaRPr lang="el-GR"/>
          </a:p>
        </p:txBody>
      </p:sp>
    </p:spTree>
    <p:extLst>
      <p:ext uri="{BB962C8B-B14F-4D97-AF65-F5344CB8AC3E}">
        <p14:creationId xmlns:p14="http://schemas.microsoft.com/office/powerpoint/2010/main" val="34930705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t>
            </a:r>
            <a:r>
              <a:rPr lang="de-DE" dirty="0" err="1" smtClean="0"/>
              <a:t>Shuttestock</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57</a:t>
            </a:fld>
            <a:endParaRPr lang="el-GR"/>
          </a:p>
        </p:txBody>
      </p:sp>
    </p:spTree>
    <p:extLst>
      <p:ext uri="{BB962C8B-B14F-4D97-AF65-F5344CB8AC3E}">
        <p14:creationId xmlns:p14="http://schemas.microsoft.com/office/powerpoint/2010/main" val="14963931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62</a:t>
            </a:fld>
            <a:endParaRPr lang="el-GR"/>
          </a:p>
        </p:txBody>
      </p:sp>
    </p:spTree>
    <p:extLst>
      <p:ext uri="{BB962C8B-B14F-4D97-AF65-F5344CB8AC3E}">
        <p14:creationId xmlns:p14="http://schemas.microsoft.com/office/powerpoint/2010/main" val="17101099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t>
            </a:r>
            <a:r>
              <a:rPr lang="de-DE" dirty="0" smtClean="0"/>
              <a:t> </a:t>
            </a:r>
            <a:r>
              <a:rPr lang="de-DE" dirty="0"/>
              <a:t>HS </a:t>
            </a:r>
            <a:r>
              <a:rPr lang="de-DE" dirty="0" err="1"/>
              <a:t>BOchum</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67</a:t>
            </a:fld>
            <a:endParaRPr lang="el-GR"/>
          </a:p>
        </p:txBody>
      </p:sp>
    </p:spTree>
    <p:extLst>
      <p:ext uri="{BB962C8B-B14F-4D97-AF65-F5344CB8AC3E}">
        <p14:creationId xmlns:p14="http://schemas.microsoft.com/office/powerpoint/2010/main" val="16000768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Bild: </a:t>
            </a:r>
            <a:r>
              <a:rPr lang="de-DE" sz="1200" b="0" i="0" kern="1200" dirty="0">
                <a:solidFill>
                  <a:schemeClr val="tx1"/>
                </a:solidFill>
                <a:effectLst/>
                <a:latin typeface="+mn-lt"/>
                <a:ea typeface="+mn-ea"/>
                <a:cs typeface="+mn-cs"/>
              </a:rPr>
              <a:t>Walter J. </a:t>
            </a:r>
            <a:r>
              <a:rPr lang="de-DE" sz="1200" b="0" i="0" kern="1200" dirty="0" err="1">
                <a:solidFill>
                  <a:schemeClr val="tx1"/>
                </a:solidFill>
                <a:effectLst/>
                <a:latin typeface="+mn-lt"/>
                <a:ea typeface="+mn-ea"/>
                <a:cs typeface="+mn-cs"/>
              </a:rPr>
              <a:t>Pilsak</a:t>
            </a:r>
            <a:r>
              <a:rPr lang="de-DE" sz="1200" b="0" i="0" kern="1200" dirty="0">
                <a:solidFill>
                  <a:schemeClr val="tx1"/>
                </a:solidFill>
                <a:effectLst/>
                <a:latin typeface="+mn-lt"/>
                <a:ea typeface="+mn-ea"/>
                <a:cs typeface="+mn-cs"/>
              </a:rPr>
              <a:t>, Waldsassen / </a:t>
            </a:r>
            <a:r>
              <a:rPr lang="de-DE" sz="1200" b="0" i="0" u="sng" kern="1200" dirty="0">
                <a:solidFill>
                  <a:schemeClr val="tx1"/>
                </a:solidFill>
                <a:effectLst/>
                <a:latin typeface="+mn-lt"/>
                <a:ea typeface="+mn-ea"/>
                <a:cs typeface="+mn-cs"/>
                <a:hlinkClick r:id="rId3"/>
              </a:rPr>
              <a:t>CC BY-SA 3.0</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72</a:t>
            </a:fld>
            <a:endParaRPr lang="el-GR"/>
          </a:p>
        </p:txBody>
      </p:sp>
    </p:spTree>
    <p:extLst>
      <p:ext uri="{BB962C8B-B14F-4D97-AF65-F5344CB8AC3E}">
        <p14:creationId xmlns:p14="http://schemas.microsoft.com/office/powerpoint/2010/main" val="35237410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73</a:t>
            </a:fld>
            <a:endParaRPr lang="el-GR"/>
          </a:p>
        </p:txBody>
      </p:sp>
    </p:spTree>
    <p:extLst>
      <p:ext uri="{BB962C8B-B14F-4D97-AF65-F5344CB8AC3E}">
        <p14:creationId xmlns:p14="http://schemas.microsoft.com/office/powerpoint/2010/main" val="13872142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Pic</a:t>
            </a:r>
            <a:r>
              <a:rPr lang="de-DE" dirty="0" smtClean="0"/>
              <a:t> </a:t>
            </a:r>
            <a:r>
              <a:rPr lang="de-DE" dirty="0" err="1" smtClean="0"/>
              <a:t>hs</a:t>
            </a:r>
            <a:r>
              <a:rPr lang="de-DE" dirty="0" smtClean="0"/>
              <a:t> </a:t>
            </a:r>
            <a:r>
              <a:rPr lang="de-DE" dirty="0" err="1" smtClean="0"/>
              <a:t>bo</a:t>
            </a:r>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79</a:t>
            </a:fld>
            <a:endParaRPr lang="de-DE"/>
          </a:p>
        </p:txBody>
      </p:sp>
    </p:spTree>
    <p:extLst>
      <p:ext uri="{BB962C8B-B14F-4D97-AF65-F5344CB8AC3E}">
        <p14:creationId xmlns:p14="http://schemas.microsoft.com/office/powerpoint/2010/main" val="39436984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Pic</a:t>
            </a:r>
            <a:r>
              <a:rPr lang="de-DE" dirty="0" smtClean="0"/>
              <a:t> </a:t>
            </a:r>
            <a:r>
              <a:rPr lang="de-DE" dirty="0" err="1" smtClean="0"/>
              <a:t>shutetrstock</a:t>
            </a:r>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80</a:t>
            </a:fld>
            <a:endParaRPr lang="de-DE"/>
          </a:p>
        </p:txBody>
      </p:sp>
    </p:spTree>
    <p:extLst>
      <p:ext uri="{BB962C8B-B14F-4D97-AF65-F5344CB8AC3E}">
        <p14:creationId xmlns:p14="http://schemas.microsoft.com/office/powerpoint/2010/main" val="32280439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81</a:t>
            </a:fld>
            <a:endParaRPr lang="de-DE"/>
          </a:p>
        </p:txBody>
      </p:sp>
    </p:spTree>
    <p:extLst>
      <p:ext uri="{BB962C8B-B14F-4D97-AF65-F5344CB8AC3E}">
        <p14:creationId xmlns:p14="http://schemas.microsoft.com/office/powerpoint/2010/main" val="11786065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82</a:t>
            </a:fld>
            <a:endParaRPr lang="de-DE"/>
          </a:p>
        </p:txBody>
      </p:sp>
    </p:spTree>
    <p:extLst>
      <p:ext uri="{BB962C8B-B14F-4D97-AF65-F5344CB8AC3E}">
        <p14:creationId xmlns:p14="http://schemas.microsoft.com/office/powerpoint/2010/main" val="2064216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83</a:t>
            </a:fld>
            <a:endParaRPr lang="de-DE"/>
          </a:p>
        </p:txBody>
      </p:sp>
    </p:spTree>
    <p:extLst>
      <p:ext uri="{BB962C8B-B14F-4D97-AF65-F5344CB8AC3E}">
        <p14:creationId xmlns:p14="http://schemas.microsoft.com/office/powerpoint/2010/main" val="256827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t>
            </a:r>
            <a:r>
              <a:rPr lang="de-DE" sz="1200" b="0" i="0" u="none" strike="noStrike" kern="1200" dirty="0">
                <a:solidFill>
                  <a:schemeClr val="tx1"/>
                </a:solidFill>
                <a:effectLst/>
                <a:latin typeface="+mn-lt"/>
                <a:ea typeface="+mn-ea"/>
                <a:cs typeface="+mn-cs"/>
                <a:hlinkClick r:id="rId3" tooltip="w:de:Louis-Léopold Boilly"/>
              </a:rPr>
              <a:t>Louis-Léopold </a:t>
            </a:r>
            <a:r>
              <a:rPr lang="de-DE" sz="1200" b="0" i="0" u="none" strike="noStrike" kern="1200" dirty="0" err="1">
                <a:solidFill>
                  <a:schemeClr val="tx1"/>
                </a:solidFill>
                <a:effectLst/>
                <a:latin typeface="+mn-lt"/>
                <a:ea typeface="+mn-ea"/>
                <a:cs typeface="+mn-cs"/>
                <a:hlinkClick r:id="rId3" tooltip="w:de:Louis-Léopold Boilly"/>
              </a:rPr>
              <a:t>Boilly</a:t>
            </a:r>
            <a:r>
              <a:rPr lang="de-DE" sz="1200" b="0" i="0" kern="1200" dirty="0">
                <a:solidFill>
                  <a:schemeClr val="tx1"/>
                </a:solidFill>
                <a:effectLst/>
                <a:latin typeface="+mn-lt"/>
                <a:ea typeface="+mn-ea"/>
                <a:cs typeface="+mn-cs"/>
              </a:rPr>
              <a:t> - </a:t>
            </a:r>
            <a:r>
              <a:rPr lang="de-DE" sz="1200" b="0" i="0" u="none" strike="noStrike" kern="1200" dirty="0">
                <a:solidFill>
                  <a:schemeClr val="tx1"/>
                </a:solidFill>
                <a:effectLst/>
                <a:latin typeface="+mn-lt"/>
                <a:ea typeface="+mn-ea"/>
                <a:cs typeface="+mn-cs"/>
                <a:hlinkClick r:id="rId4"/>
              </a:rPr>
              <a:t>http://www-history.mcs.st-and.ac.uk/history/PictDisplay/Carnot_Sadi.html</a:t>
            </a:r>
            <a:endParaRPr lang="de-DE" sz="1200" b="0" i="0" kern="1200" dirty="0">
              <a:solidFill>
                <a:schemeClr val="tx1"/>
              </a:solidFill>
              <a:effectLst/>
              <a:latin typeface="+mn-lt"/>
              <a:ea typeface="+mn-ea"/>
              <a:cs typeface="+mn-cs"/>
            </a:endParaRPr>
          </a:p>
          <a:p>
            <a:pPr fontAlgn="t"/>
            <a:r>
              <a:rPr lang="de-DE" sz="1200" b="0" i="0" u="none" strike="noStrike" kern="1200" dirty="0">
                <a:solidFill>
                  <a:schemeClr val="tx1"/>
                </a:solidFill>
                <a:effectLst/>
                <a:latin typeface="+mn-lt"/>
                <a:ea typeface="+mn-ea"/>
                <a:cs typeface="+mn-cs"/>
                <a:hlinkClick r:id="rId5"/>
              </a:rPr>
              <a:t>Gemeinfrei</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a:t>
            </a:fld>
            <a:endParaRPr lang="el-GR"/>
          </a:p>
        </p:txBody>
      </p:sp>
    </p:spTree>
    <p:extLst>
      <p:ext uri="{BB962C8B-B14F-4D97-AF65-F5344CB8AC3E}">
        <p14:creationId xmlns:p14="http://schemas.microsoft.com/office/powerpoint/2010/main" val="40380631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84</a:t>
            </a:fld>
            <a:endParaRPr lang="de-DE"/>
          </a:p>
        </p:txBody>
      </p:sp>
    </p:spTree>
    <p:extLst>
      <p:ext uri="{BB962C8B-B14F-4D97-AF65-F5344CB8AC3E}">
        <p14:creationId xmlns:p14="http://schemas.microsoft.com/office/powerpoint/2010/main" val="29470272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85</a:t>
            </a:fld>
            <a:endParaRPr lang="de-DE"/>
          </a:p>
        </p:txBody>
      </p:sp>
    </p:spTree>
    <p:extLst>
      <p:ext uri="{BB962C8B-B14F-4D97-AF65-F5344CB8AC3E}">
        <p14:creationId xmlns:p14="http://schemas.microsoft.com/office/powerpoint/2010/main" val="34203993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86</a:t>
            </a:fld>
            <a:endParaRPr lang="de-DE"/>
          </a:p>
        </p:txBody>
      </p:sp>
    </p:spTree>
    <p:extLst>
      <p:ext uri="{BB962C8B-B14F-4D97-AF65-F5344CB8AC3E}">
        <p14:creationId xmlns:p14="http://schemas.microsoft.com/office/powerpoint/2010/main" val="26187853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87</a:t>
            </a:fld>
            <a:endParaRPr lang="de-DE"/>
          </a:p>
        </p:txBody>
      </p:sp>
    </p:spTree>
    <p:extLst>
      <p:ext uri="{BB962C8B-B14F-4D97-AF65-F5344CB8AC3E}">
        <p14:creationId xmlns:p14="http://schemas.microsoft.com/office/powerpoint/2010/main" val="17459475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88</a:t>
            </a:fld>
            <a:endParaRPr lang="de-DE"/>
          </a:p>
        </p:txBody>
      </p:sp>
    </p:spTree>
    <p:extLst>
      <p:ext uri="{BB962C8B-B14F-4D97-AF65-F5344CB8AC3E}">
        <p14:creationId xmlns:p14="http://schemas.microsoft.com/office/powerpoint/2010/main" val="14540298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89</a:t>
            </a:fld>
            <a:endParaRPr lang="de-DE"/>
          </a:p>
        </p:txBody>
      </p:sp>
    </p:spTree>
    <p:extLst>
      <p:ext uri="{BB962C8B-B14F-4D97-AF65-F5344CB8AC3E}">
        <p14:creationId xmlns:p14="http://schemas.microsoft.com/office/powerpoint/2010/main" val="11503354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Pic</a:t>
            </a:r>
            <a:r>
              <a:rPr lang="de-DE" dirty="0" smtClean="0"/>
              <a:t> </a:t>
            </a:r>
            <a:r>
              <a:rPr lang="de-DE" dirty="0" err="1" smtClean="0"/>
              <a:t>shutterstock</a:t>
            </a:r>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90</a:t>
            </a:fld>
            <a:endParaRPr lang="de-DE"/>
          </a:p>
        </p:txBody>
      </p:sp>
    </p:spTree>
    <p:extLst>
      <p:ext uri="{BB962C8B-B14F-4D97-AF65-F5344CB8AC3E}">
        <p14:creationId xmlns:p14="http://schemas.microsoft.com/office/powerpoint/2010/main" val="31346899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91</a:t>
            </a:fld>
            <a:endParaRPr lang="de-DE"/>
          </a:p>
        </p:txBody>
      </p:sp>
    </p:spTree>
    <p:extLst>
      <p:ext uri="{BB962C8B-B14F-4D97-AF65-F5344CB8AC3E}">
        <p14:creationId xmlns:p14="http://schemas.microsoft.com/office/powerpoint/2010/main" val="26562010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92</a:t>
            </a:fld>
            <a:endParaRPr lang="de-DE"/>
          </a:p>
        </p:txBody>
      </p:sp>
    </p:spTree>
    <p:extLst>
      <p:ext uri="{BB962C8B-B14F-4D97-AF65-F5344CB8AC3E}">
        <p14:creationId xmlns:p14="http://schemas.microsoft.com/office/powerpoint/2010/main" val="18706613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Foto </a:t>
            </a:r>
            <a:r>
              <a:rPr lang="de-DE" dirty="0" err="1" smtClean="0"/>
              <a:t>shutterstock</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93</a:t>
            </a:fld>
            <a:endParaRPr lang="el-GR"/>
          </a:p>
        </p:txBody>
      </p:sp>
    </p:spTree>
    <p:extLst>
      <p:ext uri="{BB962C8B-B14F-4D97-AF65-F5344CB8AC3E}">
        <p14:creationId xmlns:p14="http://schemas.microsoft.com/office/powerpoint/2010/main" val="3808634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Bild: Born et al. 2017</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6</a:t>
            </a:fld>
            <a:endParaRPr lang="el-GR"/>
          </a:p>
        </p:txBody>
      </p:sp>
    </p:spTree>
    <p:extLst>
      <p:ext uri="{BB962C8B-B14F-4D97-AF65-F5344CB8AC3E}">
        <p14:creationId xmlns:p14="http://schemas.microsoft.com/office/powerpoint/2010/main" val="22465865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Foto </a:t>
            </a:r>
            <a:r>
              <a:rPr lang="de-DE" dirty="0" err="1" smtClean="0"/>
              <a:t>shutterstock</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94</a:t>
            </a:fld>
            <a:endParaRPr lang="el-GR"/>
          </a:p>
        </p:txBody>
      </p:sp>
    </p:spTree>
    <p:extLst>
      <p:ext uri="{BB962C8B-B14F-4D97-AF65-F5344CB8AC3E}">
        <p14:creationId xmlns:p14="http://schemas.microsoft.com/office/powerpoint/2010/main" val="36362464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kern="1200" dirty="0" smtClean="0">
                <a:solidFill>
                  <a:schemeClr val="tx1"/>
                </a:solidFill>
                <a:effectLst/>
                <a:latin typeface="+mn-lt"/>
                <a:ea typeface="+mn-ea"/>
                <a:cs typeface="+mn-cs"/>
              </a:rPr>
              <a:t>Abbildung: Viessmann Werke"</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95</a:t>
            </a:fld>
            <a:endParaRPr lang="el-GR"/>
          </a:p>
        </p:txBody>
      </p:sp>
    </p:spTree>
    <p:extLst>
      <p:ext uri="{BB962C8B-B14F-4D97-AF65-F5344CB8AC3E}">
        <p14:creationId xmlns:p14="http://schemas.microsoft.com/office/powerpoint/2010/main" val="29750762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Gas: 1.000</a:t>
            </a:r>
          </a:p>
          <a:p>
            <a:r>
              <a:rPr lang="de-DE" dirty="0" smtClean="0"/>
              <a:t>Sorption: 5000</a:t>
            </a:r>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97</a:t>
            </a:fld>
            <a:endParaRPr lang="de-DE"/>
          </a:p>
        </p:txBody>
      </p:sp>
    </p:spTree>
    <p:extLst>
      <p:ext uri="{BB962C8B-B14F-4D97-AF65-F5344CB8AC3E}">
        <p14:creationId xmlns:p14="http://schemas.microsoft.com/office/powerpoint/2010/main" val="31406032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Bild </a:t>
            </a:r>
            <a:r>
              <a:rPr lang="de-DE" dirty="0" err="1" smtClean="0"/>
              <a:t>shutterstock</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100</a:t>
            </a:fld>
            <a:endParaRPr lang="el-GR"/>
          </a:p>
        </p:txBody>
      </p:sp>
    </p:spTree>
    <p:extLst>
      <p:ext uri="{BB962C8B-B14F-4D97-AF65-F5344CB8AC3E}">
        <p14:creationId xmlns:p14="http://schemas.microsoft.com/office/powerpoint/2010/main" val="12100765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Bild </a:t>
            </a:r>
            <a:r>
              <a:rPr lang="de-DE" dirty="0" err="1" smtClean="0"/>
              <a:t>shutterstock</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101</a:t>
            </a:fld>
            <a:endParaRPr lang="el-GR"/>
          </a:p>
        </p:txBody>
      </p:sp>
    </p:spTree>
    <p:extLst>
      <p:ext uri="{BB962C8B-B14F-4D97-AF65-F5344CB8AC3E}">
        <p14:creationId xmlns:p14="http://schemas.microsoft.com/office/powerpoint/2010/main" val="29192427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105</a:t>
            </a:fld>
            <a:endParaRPr lang="el-GR"/>
          </a:p>
        </p:txBody>
      </p:sp>
    </p:spTree>
    <p:extLst>
      <p:ext uri="{BB962C8B-B14F-4D97-AF65-F5344CB8AC3E}">
        <p14:creationId xmlns:p14="http://schemas.microsoft.com/office/powerpoint/2010/main" val="22821454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Bild </a:t>
            </a:r>
            <a:r>
              <a:rPr lang="de-DE" dirty="0" err="1" smtClean="0"/>
              <a:t>shutterstock</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106</a:t>
            </a:fld>
            <a:endParaRPr lang="el-GR"/>
          </a:p>
        </p:txBody>
      </p:sp>
    </p:spTree>
    <p:extLst>
      <p:ext uri="{BB962C8B-B14F-4D97-AF65-F5344CB8AC3E}">
        <p14:creationId xmlns:p14="http://schemas.microsoft.com/office/powerpoint/2010/main" val="42231536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Bild </a:t>
            </a:r>
            <a:r>
              <a:rPr lang="de-DE" dirty="0" err="1" smtClean="0"/>
              <a:t>shutterstock</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107</a:t>
            </a:fld>
            <a:endParaRPr lang="el-GR"/>
          </a:p>
        </p:txBody>
      </p:sp>
    </p:spTree>
    <p:extLst>
      <p:ext uri="{BB962C8B-B14F-4D97-AF65-F5344CB8AC3E}">
        <p14:creationId xmlns:p14="http://schemas.microsoft.com/office/powerpoint/2010/main" val="34877566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Bild </a:t>
            </a:r>
            <a:r>
              <a:rPr lang="de-DE" sz="1200" b="0" i="0" kern="1200" dirty="0" smtClean="0">
                <a:solidFill>
                  <a:schemeClr val="tx1"/>
                </a:solidFill>
                <a:effectLst/>
                <a:latin typeface="+mn-lt"/>
                <a:ea typeface="+mn-ea"/>
                <a:cs typeface="+mn-cs"/>
              </a:rPr>
              <a:t>European </a:t>
            </a:r>
            <a:r>
              <a:rPr lang="de-DE" sz="1200" b="0" i="0" kern="1200" dirty="0" err="1" smtClean="0">
                <a:solidFill>
                  <a:schemeClr val="tx1"/>
                </a:solidFill>
                <a:effectLst/>
                <a:latin typeface="+mn-lt"/>
                <a:ea typeface="+mn-ea"/>
                <a:cs typeface="+mn-cs"/>
              </a:rPr>
              <a:t>Heat</a:t>
            </a:r>
            <a:r>
              <a:rPr lang="de-DE" sz="1200" b="0" i="0" kern="1200" dirty="0" smtClean="0">
                <a:solidFill>
                  <a:schemeClr val="tx1"/>
                </a:solidFill>
                <a:effectLst/>
                <a:latin typeface="+mn-lt"/>
                <a:ea typeface="+mn-ea"/>
                <a:cs typeface="+mn-cs"/>
              </a:rPr>
              <a:t> Pump Association AISBL (EHPA)</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108</a:t>
            </a:fld>
            <a:endParaRPr lang="el-GR"/>
          </a:p>
        </p:txBody>
      </p:sp>
    </p:spTree>
    <p:extLst>
      <p:ext uri="{BB962C8B-B14F-4D97-AF65-F5344CB8AC3E}">
        <p14:creationId xmlns:p14="http://schemas.microsoft.com/office/powerpoint/2010/main" val="19122081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Bild </a:t>
            </a:r>
            <a:r>
              <a:rPr lang="de-DE" sz="1200" b="0" i="0" kern="1200" dirty="0" smtClean="0">
                <a:solidFill>
                  <a:schemeClr val="tx1"/>
                </a:solidFill>
                <a:effectLst/>
                <a:latin typeface="+mn-lt"/>
                <a:ea typeface="+mn-ea"/>
                <a:cs typeface="+mn-cs"/>
              </a:rPr>
              <a:t>European </a:t>
            </a:r>
            <a:r>
              <a:rPr lang="de-DE" sz="1200" b="0" i="0" kern="1200" dirty="0" err="1" smtClean="0">
                <a:solidFill>
                  <a:schemeClr val="tx1"/>
                </a:solidFill>
                <a:effectLst/>
                <a:latin typeface="+mn-lt"/>
                <a:ea typeface="+mn-ea"/>
                <a:cs typeface="+mn-cs"/>
              </a:rPr>
              <a:t>Heat</a:t>
            </a:r>
            <a:r>
              <a:rPr lang="de-DE" sz="1200" b="0" i="0" kern="1200" dirty="0" smtClean="0">
                <a:solidFill>
                  <a:schemeClr val="tx1"/>
                </a:solidFill>
                <a:effectLst/>
                <a:latin typeface="+mn-lt"/>
                <a:ea typeface="+mn-ea"/>
                <a:cs typeface="+mn-cs"/>
              </a:rPr>
              <a:t> Pump Association AISBL (EHPA)</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109</a:t>
            </a:fld>
            <a:endParaRPr lang="el-GR"/>
          </a:p>
        </p:txBody>
      </p:sp>
    </p:spTree>
    <p:extLst>
      <p:ext uri="{BB962C8B-B14F-4D97-AF65-F5344CB8AC3E}">
        <p14:creationId xmlns:p14="http://schemas.microsoft.com/office/powerpoint/2010/main" val="982677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Bild: Born et al. 2017</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7</a:t>
            </a:fld>
            <a:endParaRPr lang="el-GR"/>
          </a:p>
        </p:txBody>
      </p:sp>
    </p:spTree>
    <p:extLst>
      <p:ext uri="{BB962C8B-B14F-4D97-AF65-F5344CB8AC3E}">
        <p14:creationId xmlns:p14="http://schemas.microsoft.com/office/powerpoint/2010/main" val="520748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Bild </a:t>
            </a:r>
            <a:r>
              <a:rPr lang="de-DE" sz="1200" b="0" i="0" kern="1200" dirty="0" smtClean="0">
                <a:solidFill>
                  <a:schemeClr val="tx1"/>
                </a:solidFill>
                <a:effectLst/>
                <a:latin typeface="+mn-lt"/>
                <a:ea typeface="+mn-ea"/>
                <a:cs typeface="+mn-cs"/>
              </a:rPr>
              <a:t>European </a:t>
            </a:r>
            <a:r>
              <a:rPr lang="de-DE" sz="1200" b="0" i="0" kern="1200" dirty="0" err="1" smtClean="0">
                <a:solidFill>
                  <a:schemeClr val="tx1"/>
                </a:solidFill>
                <a:effectLst/>
                <a:latin typeface="+mn-lt"/>
                <a:ea typeface="+mn-ea"/>
                <a:cs typeface="+mn-cs"/>
              </a:rPr>
              <a:t>Heat</a:t>
            </a:r>
            <a:r>
              <a:rPr lang="de-DE" sz="1200" b="0" i="0" kern="1200" dirty="0" smtClean="0">
                <a:solidFill>
                  <a:schemeClr val="tx1"/>
                </a:solidFill>
                <a:effectLst/>
                <a:latin typeface="+mn-lt"/>
                <a:ea typeface="+mn-ea"/>
                <a:cs typeface="+mn-cs"/>
              </a:rPr>
              <a:t> Pump Association AISBL (EHPA)</a:t>
            </a:r>
            <a:endParaRPr lang="de-DE" dirty="0" smtClean="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110</a:t>
            </a:fld>
            <a:endParaRPr lang="el-GR"/>
          </a:p>
        </p:txBody>
      </p:sp>
    </p:spTree>
    <p:extLst>
      <p:ext uri="{BB962C8B-B14F-4D97-AF65-F5344CB8AC3E}">
        <p14:creationId xmlns:p14="http://schemas.microsoft.com/office/powerpoint/2010/main" val="41286207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Bild </a:t>
            </a:r>
            <a:r>
              <a:rPr lang="de-DE" dirty="0" err="1" smtClean="0"/>
              <a:t>shutterstock</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112</a:t>
            </a:fld>
            <a:endParaRPr lang="el-GR"/>
          </a:p>
        </p:txBody>
      </p:sp>
    </p:spTree>
    <p:extLst>
      <p:ext uri="{BB962C8B-B14F-4D97-AF65-F5344CB8AC3E}">
        <p14:creationId xmlns:p14="http://schemas.microsoft.com/office/powerpoint/2010/main" val="31716890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Dimplex</a:t>
            </a:r>
            <a:r>
              <a:rPr lang="de-DE" dirty="0" smtClean="0"/>
              <a:t> in </a:t>
            </a:r>
            <a:r>
              <a:rPr lang="de-DE" dirty="0" err="1" smtClean="0"/>
              <a:t>english</a:t>
            </a:r>
            <a:r>
              <a:rPr lang="de-DE" dirty="0" smtClean="0"/>
              <a:t>  - http://www.dimplex.de/fileadmin/dimplex/downloads/planungshandbuecher/en/phb_dimplex-wp_012012_gb.pdf</a:t>
            </a:r>
          </a:p>
          <a:p>
            <a:endParaRPr lang="de-DE" dirty="0" smtClean="0"/>
          </a:p>
          <a:p>
            <a:r>
              <a:rPr lang="de-DE" dirty="0" smtClean="0"/>
              <a:t>Stiebel in </a:t>
            </a:r>
            <a:r>
              <a:rPr lang="de-DE" dirty="0" err="1" smtClean="0"/>
              <a:t>english</a:t>
            </a:r>
            <a:r>
              <a:rPr lang="de-DE" dirty="0" smtClean="0"/>
              <a:t> -- https://www.stiebel-eltron.com/content/dam/ste/com/en/products/downloads/planning_documents/engineering_and_installation/STE_Engineering_installation_Heat_pumps_en.pdf</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115</a:t>
            </a:fld>
            <a:endParaRPr lang="el-GR"/>
          </a:p>
        </p:txBody>
      </p:sp>
    </p:spTree>
    <p:extLst>
      <p:ext uri="{BB962C8B-B14F-4D97-AF65-F5344CB8AC3E}">
        <p14:creationId xmlns:p14="http://schemas.microsoft.com/office/powerpoint/2010/main" val="6511528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lnSpcReduction="10000"/>
          </a:bodyPr>
          <a:lstStyle/>
          <a:p>
            <a:r>
              <a:rPr lang="en-US" sz="1200" u="sng" kern="1200" dirty="0">
                <a:solidFill>
                  <a:schemeClr val="tx1"/>
                </a:solidFill>
                <a:latin typeface="+mn-lt"/>
                <a:ea typeface="+mn-ea"/>
                <a:cs typeface="+mn-cs"/>
              </a:rPr>
              <a:t>Please in </a:t>
            </a:r>
            <a:r>
              <a:rPr lang="en-US" sz="1200" b="1" u="none" kern="1200" dirty="0">
                <a:solidFill>
                  <a:schemeClr val="tx1"/>
                </a:solidFill>
                <a:latin typeface="+mn-lt"/>
                <a:ea typeface="+mn-ea"/>
                <a:cs typeface="+mn-cs"/>
              </a:rPr>
              <a:t>German here</a:t>
            </a:r>
          </a:p>
          <a:p>
            <a:endParaRPr lang="en-US" sz="1200" u="sng" kern="1200" dirty="0">
              <a:solidFill>
                <a:schemeClr val="tx1"/>
              </a:solidFill>
              <a:latin typeface="+mn-lt"/>
              <a:ea typeface="+mn-ea"/>
              <a:cs typeface="+mn-cs"/>
            </a:endParaRPr>
          </a:p>
          <a:p>
            <a:r>
              <a:rPr lang="en-US" sz="1200" u="sng" kern="1200" dirty="0">
                <a:solidFill>
                  <a:schemeClr val="tx1"/>
                </a:solidFill>
                <a:latin typeface="+mn-lt"/>
                <a:ea typeface="+mn-ea"/>
                <a:cs typeface="+mn-cs"/>
              </a:rPr>
              <a:t>Guidelines for the Trainer</a:t>
            </a:r>
          </a:p>
          <a:p>
            <a:endParaRPr lang="el-GR" sz="1200" kern="1200" dirty="0">
              <a:solidFill>
                <a:schemeClr val="tx1"/>
              </a:solidFill>
              <a:latin typeface="+mn-lt"/>
              <a:ea typeface="+mn-ea"/>
              <a:cs typeface="+mn-cs"/>
            </a:endParaRPr>
          </a:p>
          <a:p>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 file is a template to be used from</a:t>
            </a:r>
            <a:r>
              <a:rPr lang="en-US" sz="1200" kern="1200" baseline="0" dirty="0">
                <a:solidFill>
                  <a:schemeClr val="tx1"/>
                </a:solidFill>
                <a:latin typeface="+mn-lt"/>
                <a:ea typeface="+mn-ea"/>
                <a:cs typeface="+mn-cs"/>
              </a:rPr>
              <a:t> VET providers in order for them to prepare the training material. </a:t>
            </a:r>
            <a:endParaRPr lang="en-US" sz="1200" kern="1200" dirty="0">
              <a:solidFill>
                <a:schemeClr val="tx1"/>
              </a:solidFill>
              <a:latin typeface="+mn-lt"/>
              <a:ea typeface="+mn-ea"/>
              <a:cs typeface="+mn-cs"/>
            </a:endParaRPr>
          </a:p>
          <a:p>
            <a:endParaRPr lang="el-GR"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suggest </a:t>
            </a:r>
            <a:r>
              <a:rPr lang="en-US" sz="1200" b="1" kern="1200" dirty="0">
                <a:solidFill>
                  <a:schemeClr val="tx1"/>
                </a:solidFill>
                <a:latin typeface="+mn-lt"/>
                <a:ea typeface="+mn-ea"/>
                <a:cs typeface="+mn-cs"/>
              </a:rPr>
              <a:t>30 up to 40 .</a:t>
            </a:r>
            <a:r>
              <a:rPr lang="en-US" sz="1200" b="1" kern="1200" dirty="0" err="1">
                <a:solidFill>
                  <a:schemeClr val="tx1"/>
                </a:solidFill>
                <a:latin typeface="+mn-lt"/>
                <a:ea typeface="+mn-ea"/>
                <a:cs typeface="+mn-cs"/>
              </a:rPr>
              <a:t>ppt</a:t>
            </a:r>
            <a:r>
              <a:rPr lang="en-US" sz="1200" b="1" kern="1200" dirty="0">
                <a:solidFill>
                  <a:schemeClr val="tx1"/>
                </a:solidFill>
                <a:latin typeface="+mn-lt"/>
                <a:ea typeface="+mn-ea"/>
                <a:cs typeface="+mn-cs"/>
              </a:rPr>
              <a:t> slides </a:t>
            </a:r>
            <a:r>
              <a:rPr lang="en-US" sz="1200" kern="1200" dirty="0">
                <a:solidFill>
                  <a:schemeClr val="tx1"/>
                </a:solidFill>
                <a:latin typeface="+mn-lt"/>
                <a:ea typeface="+mn-ea"/>
                <a:cs typeface="+mn-cs"/>
              </a:rPr>
              <a:t>for one (1) hour of the training program. </a:t>
            </a:r>
            <a:endParaRPr lang="el-GR"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There are 3 </a:t>
            </a:r>
            <a:r>
              <a:rPr lang="en-US" sz="1200" u="sng" kern="1200" dirty="0">
                <a:solidFill>
                  <a:schemeClr val="tx1"/>
                </a:solidFill>
                <a:latin typeface="+mn-lt"/>
                <a:ea typeface="+mn-ea"/>
                <a:cs typeface="+mn-cs"/>
              </a:rPr>
              <a:t>predefined slides </a:t>
            </a:r>
            <a:r>
              <a:rPr lang="en-US" sz="1200" kern="1200" dirty="0">
                <a:solidFill>
                  <a:schemeClr val="tx1"/>
                </a:solidFill>
                <a:latin typeface="+mn-lt"/>
                <a:ea typeface="+mn-ea"/>
                <a:cs typeface="+mn-cs"/>
              </a:rPr>
              <a:t>to be filled in by you, entitled “</a:t>
            </a:r>
            <a:r>
              <a:rPr lang="en-US" sz="1200" b="1" kern="1200" dirty="0">
                <a:solidFill>
                  <a:schemeClr val="tx1"/>
                </a:solidFill>
                <a:latin typeface="+mn-lt"/>
                <a:ea typeface="+mn-ea"/>
                <a:cs typeface="+mn-cs"/>
              </a:rPr>
              <a:t>Module Objectives</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Conclusion</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End of module</a:t>
            </a:r>
            <a:r>
              <a:rPr lang="en-US" sz="1200" kern="1200" dirty="0">
                <a:solidFill>
                  <a:schemeClr val="tx1"/>
                </a:solidFill>
                <a:latin typeface="+mn-lt"/>
                <a:ea typeface="+mn-ea"/>
                <a:cs typeface="+mn-cs"/>
              </a:rPr>
              <a:t>”. </a:t>
            </a:r>
            <a:endParaRPr lang="el-GR"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Material should be sent in editable format.</a:t>
            </a:r>
            <a:r>
              <a:rPr lang="en-US" sz="1200" kern="1200" baseline="0" dirty="0">
                <a:solidFill>
                  <a:schemeClr val="tx1"/>
                </a:solidFill>
                <a:latin typeface="+mn-lt"/>
                <a:ea typeface="+mn-ea"/>
                <a:cs typeface="+mn-cs"/>
              </a:rPr>
              <a:t> </a:t>
            </a:r>
            <a:endParaRPr lang="el-GR" sz="1200" kern="1200" dirty="0">
              <a:solidFill>
                <a:schemeClr val="tx1"/>
              </a:solidFill>
              <a:latin typeface="+mn-lt"/>
              <a:ea typeface="+mn-ea"/>
              <a:cs typeface="+mn-cs"/>
            </a:endParaRPr>
          </a:p>
          <a:p>
            <a:pPr lvl="0"/>
            <a:endParaRPr lang="en-US"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Suggested font: Arial</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Required font size: 16</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Suggested line spacing: 1,5</a:t>
            </a:r>
            <a:endParaRPr lang="el-GR" sz="1200" kern="1200" dirty="0">
              <a:solidFill>
                <a:schemeClr val="tx1"/>
              </a:solidFill>
              <a:latin typeface="+mn-lt"/>
              <a:ea typeface="+mn-ea"/>
              <a:cs typeface="+mn-cs"/>
            </a:endParaRPr>
          </a:p>
          <a:p>
            <a:pPr lvl="0">
              <a:buFont typeface="Wingdings" pitchFamily="2" charset="2"/>
              <a:buChar char="§"/>
            </a:pP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pptx</a:t>
            </a:r>
            <a:r>
              <a:rPr lang="en-US" sz="1200" kern="1200" dirty="0">
                <a:solidFill>
                  <a:schemeClr val="tx1"/>
                </a:solidFill>
                <a:latin typeface="+mn-lt"/>
                <a:ea typeface="+mn-ea"/>
                <a:cs typeface="+mn-cs"/>
              </a:rPr>
              <a:t> file should have a clear structure and defined units and unique slide titles</a:t>
            </a:r>
            <a:endParaRPr lang="el-GR" sz="1200" kern="1200" dirty="0">
              <a:solidFill>
                <a:schemeClr val="tx1"/>
              </a:solidFill>
              <a:latin typeface="+mn-lt"/>
              <a:ea typeface="+mn-ea"/>
              <a:cs typeface="+mn-cs"/>
            </a:endParaRPr>
          </a:p>
          <a:p>
            <a:pPr lvl="0">
              <a:buFont typeface="Wingdings" pitchFamily="2" charset="2"/>
              <a:buChar char="§"/>
            </a:pP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pptx</a:t>
            </a:r>
            <a:r>
              <a:rPr lang="en-US" sz="1200" kern="1200" dirty="0">
                <a:solidFill>
                  <a:schemeClr val="tx1"/>
                </a:solidFill>
                <a:latin typeface="+mn-lt"/>
                <a:ea typeface="+mn-ea"/>
                <a:cs typeface="+mn-cs"/>
              </a:rPr>
              <a:t> slide contents should not exceed the predefined margins</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Images, diagrams etc should be accompanied with a description</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If you want to include comprehension questions (multiple choice, multiple responses, true/false, matching etc.) to enhance users’ understanding of the theory, you should embody them in the </a:t>
            </a: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pptx</a:t>
            </a:r>
            <a:r>
              <a:rPr lang="en-US" sz="1200" kern="1200" dirty="0">
                <a:solidFill>
                  <a:schemeClr val="tx1"/>
                </a:solidFill>
                <a:latin typeface="+mn-lt"/>
                <a:ea typeface="+mn-ea"/>
                <a:cs typeface="+mn-cs"/>
              </a:rPr>
              <a:t> file.</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Questions that will be used for self assessment and final assessment quizzes should follow a predefined format that will be sent from SQLearn in an .</a:t>
            </a:r>
            <a:r>
              <a:rPr lang="en-US" sz="1200" kern="1200" dirty="0" err="1">
                <a:solidFill>
                  <a:schemeClr val="tx1"/>
                </a:solidFill>
                <a:latin typeface="+mn-lt"/>
                <a:ea typeface="+mn-ea"/>
                <a:cs typeface="+mn-cs"/>
              </a:rPr>
              <a:t>xls</a:t>
            </a:r>
            <a:r>
              <a:rPr lang="en-US" sz="1200" kern="1200" dirty="0">
                <a:solidFill>
                  <a:schemeClr val="tx1"/>
                </a:solidFill>
                <a:latin typeface="+mn-lt"/>
                <a:ea typeface="+mn-ea"/>
                <a:cs typeface="+mn-cs"/>
              </a:rPr>
              <a:t> file</a:t>
            </a:r>
            <a:endParaRPr lang="el-GR" sz="1200" kern="1200" dirty="0">
              <a:solidFill>
                <a:schemeClr val="tx1"/>
              </a:solidFill>
              <a:latin typeface="+mn-lt"/>
              <a:ea typeface="+mn-ea"/>
              <a:cs typeface="+mn-cs"/>
            </a:endParaRPr>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t>117</a:t>
            </a:fld>
            <a:endParaRPr lang="el-GR"/>
          </a:p>
        </p:txBody>
      </p:sp>
    </p:spTree>
    <p:extLst>
      <p:ext uri="{BB962C8B-B14F-4D97-AF65-F5344CB8AC3E}">
        <p14:creationId xmlns:p14="http://schemas.microsoft.com/office/powerpoint/2010/main" val="1678116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Tabelle: Born et al. 2017</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8</a:t>
            </a:fld>
            <a:endParaRPr lang="el-GR"/>
          </a:p>
        </p:txBody>
      </p:sp>
    </p:spTree>
    <p:extLst>
      <p:ext uri="{BB962C8B-B14F-4D97-AF65-F5344CB8AC3E}">
        <p14:creationId xmlns:p14="http://schemas.microsoft.com/office/powerpoint/2010/main" val="172766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9</a:t>
            </a:fld>
            <a:endParaRPr lang="el-GR"/>
          </a:p>
        </p:txBody>
      </p:sp>
    </p:spTree>
    <p:extLst>
      <p:ext uri="{BB962C8B-B14F-4D97-AF65-F5344CB8AC3E}">
        <p14:creationId xmlns:p14="http://schemas.microsoft.com/office/powerpoint/2010/main" val="37560704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dirty="0"/>
              <a:t>Click to edit Master title style</a:t>
            </a:r>
            <a:endParaRPr lang="el-GR" dirty="0"/>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l-GR" dirty="0"/>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dirty="0"/>
              <a:t>Click to edit Master title style</a:t>
            </a:r>
            <a:endParaRPr lang="el-GR"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A77810-D08D-4F04-8111-0848C471F8E3}" type="datetimeFigureOut">
              <a:rPr lang="el-GR" smtClean="0"/>
              <a:pPr/>
              <a:t>3/3/2020</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0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s://www.viessmann.de/content/dam/vi-brands/DE/PDF/Planungshandbuch/ph-waermepumpen.pdf/_jcr_content/renditions/original.media_file.download_attachment.file/ph-waermepumpen.pdf"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hyperlink" Target="http://www.bwp.de/" TargetMode="External"/><Relationship Id="rId5" Type="http://schemas.openxmlformats.org/officeDocument/2006/relationships/hyperlink" Target="https://www.stiebel-eltron.de/content/dam/ste/de/de/products/downloads/Planungsunterlagen/Planungshandbuch/Planungshandbuch_EE_Waermepumpen.pdf" TargetMode="External"/><Relationship Id="rId4" Type="http://schemas.openxmlformats.org/officeDocument/2006/relationships/hyperlink" Target="http://www.dimplex.de/fileadmin/dimplex/downloads/PHB_WP_Heizen_2016_web_verschl.pdf" TargetMode="Externa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6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69.xml.rels><?xml version="1.0" encoding="UTF-8" standalone="yes"?>
<Relationships xmlns="http://schemas.openxmlformats.org/package/2006/relationships"><Relationship Id="rId2" Type="http://schemas.openxmlformats.org/officeDocument/2006/relationships/comments" Target="../comments/comment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comments" Target="../comments/comment6.xml"/><Relationship Id="rId3" Type="http://schemas.openxmlformats.org/officeDocument/2006/relationships/slideLayout" Target="../slideLayouts/slideLayout2.xml"/><Relationship Id="rId7" Type="http://schemas.openxmlformats.org/officeDocument/2006/relationships/image" Target="../media/image32.tiff"/><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1.tiff"/><Relationship Id="rId5" Type="http://schemas.openxmlformats.org/officeDocument/2006/relationships/image" Target="../media/image30.png"/><Relationship Id="rId4" Type="http://schemas.openxmlformats.org/officeDocument/2006/relationships/image" Target="../media/image29.tif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microsoft.com/office/2007/relationships/hdphoto" Target="../media/hdphoto1.wdp"/></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b"/>
          <a:lstStyle/>
          <a:p>
            <a:r>
              <a:rPr lang="bg-BG" dirty="0"/>
              <a:t>Геотермални </a:t>
            </a:r>
            <a:r>
              <a:rPr lang="bg-BG" dirty="0" smtClean="0"/>
              <a:t>термопомпи</a:t>
            </a:r>
            <a:endParaRPr lang="el-GR" dirty="0"/>
          </a:p>
        </p:txBody>
      </p:sp>
      <p:sp>
        <p:nvSpPr>
          <p:cNvPr id="3" name="Subtitle 2"/>
          <p:cNvSpPr>
            <a:spLocks noGrp="1"/>
          </p:cNvSpPr>
          <p:nvPr>
            <p:ph type="subTitle" idx="1"/>
          </p:nvPr>
        </p:nvSpPr>
        <p:spPr/>
        <p:txBody>
          <a:bodyPr/>
          <a:lstStyle/>
          <a:p>
            <a:r>
              <a:rPr lang="en-US" dirty="0"/>
              <a:t>1.3 - </a:t>
            </a:r>
            <a:r>
              <a:rPr lang="bg-BG" dirty="0"/>
              <a:t>Над </a:t>
            </a:r>
            <a:r>
              <a:rPr lang="bg-BG" dirty="0" smtClean="0"/>
              <a:t>повърхността</a:t>
            </a:r>
            <a:endParaRPr lang="el-GR" dirty="0"/>
          </a:p>
        </p:txBody>
      </p:sp>
    </p:spTree>
    <p:extLst>
      <p:ext uri="{BB962C8B-B14F-4D97-AF65-F5344CB8AC3E}">
        <p14:creationId xmlns:p14="http://schemas.microsoft.com/office/powerpoint/2010/main" val="721796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Основна функция на </a:t>
            </a:r>
            <a:r>
              <a:rPr lang="bg-BG" dirty="0" smtClean="0">
                <a:latin typeface="Arial" panose="020B0604020202020204" pitchFamily="34" charset="0"/>
                <a:cs typeface="Arial" panose="020B0604020202020204" pitchFamily="34" charset="0"/>
              </a:rPr>
              <a:t>термопомпа</a:t>
            </a:r>
            <a:endParaRPr lang="el-GR" dirty="0">
              <a:latin typeface="Arial" panose="020B0604020202020204" pitchFamily="34" charset="0"/>
              <a:cs typeface="Arial" panose="020B0604020202020204" pitchFamily="34" charset="0"/>
            </a:endParaRPr>
          </a:p>
        </p:txBody>
      </p:sp>
      <p:sp>
        <p:nvSpPr>
          <p:cNvPr id="4" name="Textfeld 3"/>
          <p:cNvSpPr txBox="1"/>
          <p:nvPr/>
        </p:nvSpPr>
        <p:spPr>
          <a:xfrm>
            <a:off x="755576" y="2060848"/>
            <a:ext cx="7632848" cy="1938992"/>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Термопомпата е машина, която използва техническа работа</a:t>
            </a:r>
            <a:r>
              <a:rPr lang="ru-RU" sz="1200" dirty="0">
                <a:latin typeface="Arial" panose="020B0604020202020204" pitchFamily="34" charset="0"/>
                <a:cs typeface="Arial" panose="020B0604020202020204" pitchFamily="34" charset="0"/>
              </a:rPr>
              <a:t>1</a:t>
            </a:r>
            <a:r>
              <a:rPr lang="ru-RU" sz="1600" dirty="0">
                <a:latin typeface="Arial" panose="020B0604020202020204" pitchFamily="34" charset="0"/>
                <a:cs typeface="Arial" panose="020B0604020202020204" pitchFamily="34" charset="0"/>
              </a:rPr>
              <a:t>, за да получи топлинна енергия от резервоар с ниска температура² (обикновено това е околната </a:t>
            </a:r>
            <a:r>
              <a:rPr lang="ru-RU" sz="1600" dirty="0" smtClean="0">
                <a:latin typeface="Arial" panose="020B0604020202020204" pitchFamily="34" charset="0"/>
                <a:cs typeface="Arial" panose="020B0604020202020204" pitchFamily="34" charset="0"/>
              </a:rPr>
              <a:t>среда) и  </a:t>
            </a:r>
            <a:r>
              <a:rPr lang="ru-RU" sz="1600" dirty="0">
                <a:latin typeface="Arial" panose="020B0604020202020204" pitchFamily="34" charset="0"/>
                <a:cs typeface="Arial" panose="020B0604020202020204" pitchFamily="34" charset="0"/>
              </a:rPr>
              <a:t>заедно с задвижващата </a:t>
            </a:r>
            <a:r>
              <a:rPr lang="ru-RU" sz="1600" dirty="0" smtClean="0">
                <a:latin typeface="Arial" panose="020B0604020202020204" pitchFamily="34" charset="0"/>
                <a:cs typeface="Arial" panose="020B0604020202020204" pitchFamily="34" charset="0"/>
              </a:rPr>
              <a:t>енергия получава </a:t>
            </a:r>
            <a:r>
              <a:rPr lang="ru-RU" sz="1600" dirty="0">
                <a:latin typeface="Arial" panose="020B0604020202020204" pitchFamily="34" charset="0"/>
                <a:cs typeface="Arial" panose="020B0604020202020204" pitchFamily="34" charset="0"/>
              </a:rPr>
              <a:t>топлина, използваема за отопление, </a:t>
            </a:r>
            <a:r>
              <a:rPr lang="ru-RU" sz="1600" dirty="0" smtClean="0">
                <a:latin typeface="Arial" panose="020B0604020202020204" pitchFamily="34" charset="0"/>
                <a:cs typeface="Arial" panose="020B0604020202020204" pitchFamily="34" charset="0"/>
              </a:rPr>
              <a:t>т.е. която </a:t>
            </a:r>
            <a:r>
              <a:rPr lang="ru-RU" sz="1600" dirty="0">
                <a:latin typeface="Arial" panose="020B0604020202020204" pitchFamily="34" charset="0"/>
                <a:cs typeface="Arial" panose="020B0604020202020204" pitchFamily="34" charset="0"/>
              </a:rPr>
              <a:t>осигурява </a:t>
            </a:r>
            <a:r>
              <a:rPr lang="ru-RU" sz="1600" dirty="0" smtClean="0">
                <a:latin typeface="Arial" panose="020B0604020202020204" pitchFamily="34" charset="0"/>
                <a:cs typeface="Arial" panose="020B0604020202020204" pitchFamily="34" charset="0"/>
              </a:rPr>
              <a:t>отопление на </a:t>
            </a:r>
            <a:r>
              <a:rPr lang="ru-RU" sz="1600" dirty="0">
                <a:latin typeface="Arial" panose="020B0604020202020204" pitchFamily="34" charset="0"/>
                <a:cs typeface="Arial" panose="020B0604020202020204" pitchFamily="34" charset="0"/>
              </a:rPr>
              <a:t>система с по-висока температура (например радиатор </a:t>
            </a:r>
            <a:r>
              <a:rPr lang="ru-RU" sz="1600" dirty="0" smtClean="0">
                <a:latin typeface="Arial" panose="020B0604020202020204" pitchFamily="34" charset="0"/>
                <a:cs typeface="Arial" panose="020B0604020202020204" pitchFamily="34" charset="0"/>
              </a:rPr>
              <a:t>).</a:t>
            </a:r>
            <a:r>
              <a:rPr lang="de-DE"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164857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Компоненти на </a:t>
            </a:r>
            <a:r>
              <a:rPr lang="bg-BG" dirty="0" smtClean="0">
                <a:latin typeface="Arial" panose="020B0604020202020204" pitchFamily="34" charset="0"/>
                <a:cs typeface="Arial" panose="020B0604020202020204" pitchFamily="34" charset="0"/>
              </a:rPr>
              <a:t>термопомпата</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5482952" cy="4525963"/>
          </a:xfrm>
        </p:spPr>
        <p:txBody>
          <a:bodyPr>
            <a:noAutofit/>
          </a:bodyPr>
          <a:lstStyle/>
          <a:p>
            <a:pPr marL="0" indent="0">
              <a:lnSpc>
                <a:spcPct val="150000"/>
              </a:lnSpc>
              <a:buNone/>
            </a:pPr>
            <a:r>
              <a:rPr lang="ru-RU" sz="1600" dirty="0" smtClean="0">
                <a:latin typeface="Arial" panose="020B0604020202020204" pitchFamily="34" charset="0"/>
                <a:cs typeface="Arial" panose="020B0604020202020204" pitchFamily="34" charset="0"/>
              </a:rPr>
              <a:t>При </a:t>
            </a:r>
            <a:r>
              <a:rPr lang="ru-RU" sz="1600" dirty="0">
                <a:latin typeface="Arial" panose="020B0604020202020204" pitchFamily="34" charset="0"/>
                <a:cs typeface="Arial" panose="020B0604020202020204" pitchFamily="34" charset="0"/>
              </a:rPr>
              <a:t>солеви термопомпи има само няколко </a:t>
            </a:r>
            <a:r>
              <a:rPr lang="ru-RU" sz="1600" dirty="0" smtClean="0">
                <a:latin typeface="Arial" panose="020B0604020202020204" pitchFamily="34" charset="0"/>
                <a:cs typeface="Arial" panose="020B0604020202020204" pitchFamily="34" charset="0"/>
              </a:rPr>
              <a:t>случаи, </a:t>
            </a:r>
            <a:r>
              <a:rPr lang="ru-RU" sz="1600" dirty="0">
                <a:latin typeface="Arial" panose="020B0604020202020204" pitchFamily="34" charset="0"/>
                <a:cs typeface="Arial" panose="020B0604020202020204" pitchFamily="34" charset="0"/>
              </a:rPr>
              <a:t>които оправдават използването на отоплителен прът:</a:t>
            </a:r>
          </a:p>
          <a:p>
            <a:pPr marL="0" indent="0">
              <a:lnSpc>
                <a:spcPct val="150000"/>
              </a:lnSpc>
              <a:buNone/>
            </a:pPr>
            <a:r>
              <a:rPr lang="ru-RU" sz="1600" b="1" dirty="0" smtClean="0">
                <a:latin typeface="Arial" panose="020B0604020202020204" pitchFamily="34" charset="0"/>
                <a:cs typeface="Arial" panose="020B0604020202020204" pitchFamily="34" charset="0"/>
              </a:rPr>
              <a:t>Поддръжка </a:t>
            </a:r>
            <a:r>
              <a:rPr lang="ru-RU" sz="1600" b="1" dirty="0">
                <a:latin typeface="Arial" panose="020B0604020202020204" pitchFamily="34" charset="0"/>
                <a:cs typeface="Arial" panose="020B0604020202020204" pitchFamily="34" charset="0"/>
              </a:rPr>
              <a:t>на сушене на сгради в нови сгради</a:t>
            </a:r>
          </a:p>
          <a:p>
            <a:pPr marL="0" indent="0">
              <a:lnSpc>
                <a:spcPct val="150000"/>
              </a:lnSpc>
              <a:buNone/>
            </a:pPr>
            <a:r>
              <a:rPr lang="ru-RU" sz="1600" dirty="0">
                <a:latin typeface="Arial" panose="020B0604020202020204" pitchFamily="34" charset="0"/>
                <a:cs typeface="Arial" panose="020B0604020202020204" pitchFamily="34" charset="0"/>
              </a:rPr>
              <a:t>Сушенето на сгради / сушенето на замазки изисква </a:t>
            </a:r>
            <a:r>
              <a:rPr lang="ru-RU" sz="1600" dirty="0" smtClean="0">
                <a:latin typeface="Arial" panose="020B0604020202020204" pitchFamily="34" charset="0"/>
                <a:cs typeface="Arial" panose="020B0604020202020204" pitchFamily="34" charset="0"/>
              </a:rPr>
              <a:t>за</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кратко </a:t>
            </a:r>
            <a:r>
              <a:rPr lang="ru-RU" sz="1600" dirty="0">
                <a:latin typeface="Arial" panose="020B0604020202020204" pitchFamily="34" charset="0"/>
                <a:cs typeface="Arial" panose="020B0604020202020204" pitchFamily="34" charset="0"/>
              </a:rPr>
              <a:t>време осигуряването на висока енергия</a:t>
            </a:r>
          </a:p>
          <a:p>
            <a:pPr marL="0" indent="0">
              <a:lnSpc>
                <a:spcPct val="150000"/>
              </a:lnSpc>
              <a:buNone/>
            </a:pPr>
            <a:r>
              <a:rPr lang="ru-RU" sz="1600" dirty="0" smtClean="0">
                <a:latin typeface="Arial" panose="020B0604020202020204" pitchFamily="34" charset="0"/>
                <a:cs typeface="Arial" panose="020B0604020202020204" pitchFamily="34" charset="0"/>
              </a:rPr>
              <a:t>Тези </a:t>
            </a:r>
            <a:r>
              <a:rPr lang="ru-RU" sz="1600" dirty="0">
                <a:latin typeface="Arial" panose="020B0604020202020204" pitchFamily="34" charset="0"/>
                <a:cs typeface="Arial" panose="020B0604020202020204" pitchFamily="34" charset="0"/>
              </a:rPr>
              <a:t>енергийни количества са за единица време</a:t>
            </a:r>
          </a:p>
          <a:p>
            <a:pPr marL="0" indent="0">
              <a:lnSpc>
                <a:spcPct val="150000"/>
              </a:lnSpc>
              <a:buNone/>
            </a:pPr>
            <a:r>
              <a:rPr lang="ru-RU" sz="1600" dirty="0">
                <a:latin typeface="Arial" panose="020B0604020202020204" pitchFamily="34" charset="0"/>
                <a:cs typeface="Arial" panose="020B0604020202020204" pitchFamily="34" charset="0"/>
              </a:rPr>
              <a:t>значително </a:t>
            </a:r>
            <a:r>
              <a:rPr lang="ru-RU" sz="1600" dirty="0" smtClean="0">
                <a:latin typeface="Arial" panose="020B0604020202020204" pitchFamily="34" charset="0"/>
                <a:cs typeface="Arial" panose="020B0604020202020204" pitchFamily="34" charset="0"/>
              </a:rPr>
              <a:t>по-високи </a:t>
            </a:r>
            <a:r>
              <a:rPr lang="ru-RU" sz="1600" dirty="0">
                <a:latin typeface="Arial" panose="020B0604020202020204" pitchFamily="34" charset="0"/>
                <a:cs typeface="Arial" panose="020B0604020202020204" pitchFamily="34" charset="0"/>
              </a:rPr>
              <a:t>от необходимата енергия за отопление на готовия </a:t>
            </a:r>
            <a:r>
              <a:rPr lang="ru-RU" sz="1600" dirty="0" smtClean="0">
                <a:latin typeface="Arial" panose="020B0604020202020204" pitchFamily="34" charset="0"/>
                <a:cs typeface="Arial" panose="020B0604020202020204" pitchFamily="34" charset="0"/>
              </a:rPr>
              <a:t>продукт-  </a:t>
            </a:r>
            <a:r>
              <a:rPr lang="ru-RU" sz="1600" dirty="0">
                <a:latin typeface="Arial" panose="020B0604020202020204" pitchFamily="34" charset="0"/>
                <a:cs typeface="Arial" panose="020B0604020202020204" pitchFamily="34" charset="0"/>
              </a:rPr>
              <a:t>сградата. </a:t>
            </a:r>
            <a:endParaRPr lang="en-US" sz="1600" dirty="0">
              <a:latin typeface="Arial" panose="020B0604020202020204" pitchFamily="34" charset="0"/>
              <a:cs typeface="Arial" panose="020B0604020202020204" pitchFamily="34" charset="0"/>
            </a:endParaRPr>
          </a:p>
        </p:txBody>
      </p:sp>
      <p:pic>
        <p:nvPicPr>
          <p:cNvPr id="10244" name="Picture 4" descr="worker screeding indoor cement floor with scre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2708920"/>
            <a:ext cx="3131840" cy="2926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0854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Компоненти на </a:t>
            </a:r>
            <a:r>
              <a:rPr lang="bg-BG" dirty="0" smtClean="0">
                <a:latin typeface="Arial" panose="020B0604020202020204" pitchFamily="34" charset="0"/>
                <a:cs typeface="Arial" panose="020B0604020202020204" pitchFamily="34" charset="0"/>
              </a:rPr>
              <a:t>термопомпата</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Autofit/>
          </a:bodyPr>
          <a:lstStyle/>
          <a:p>
            <a:pPr marL="0" indent="0">
              <a:lnSpc>
                <a:spcPct val="150000"/>
              </a:lnSpc>
              <a:buNone/>
            </a:pPr>
            <a:endParaRPr lang="de-DE" sz="1600" dirty="0" smtClean="0">
              <a:latin typeface="Arial" panose="020B0604020202020204" pitchFamily="34" charset="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За да се избегне претоварването на почвата като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източник </a:t>
            </a:r>
            <a:r>
              <a:rPr lang="ru-RU" sz="1600" dirty="0">
                <a:latin typeface="Arial" panose="020B0604020202020204" pitchFamily="34" charset="0"/>
                <a:cs typeface="Arial" panose="020B0604020202020204" pitchFamily="34" charset="0"/>
              </a:rPr>
              <a:t>на </a:t>
            </a:r>
            <a:r>
              <a:rPr lang="ru-RU" sz="1600" dirty="0" smtClean="0">
                <a:latin typeface="Arial" panose="020B0604020202020204" pitchFamily="34" charset="0"/>
                <a:cs typeface="Arial" panose="020B0604020202020204" pitchFamily="34" charset="0"/>
              </a:rPr>
              <a:t>топлина (</a:t>
            </a:r>
            <a:r>
              <a:rPr lang="ru-RU" sz="1600" dirty="0">
                <a:latin typeface="Arial" panose="020B0604020202020204" pitchFamily="34" charset="0"/>
                <a:cs typeface="Arial" panose="020B0604020202020204" pitchFamily="34" charset="0"/>
              </a:rPr>
              <a:t>виж планиране xxx.yyy),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термопомпата </a:t>
            </a:r>
            <a:r>
              <a:rPr lang="ru-RU" sz="1600" dirty="0">
                <a:latin typeface="Arial" panose="020B0604020202020204" pitchFamily="34" charset="0"/>
                <a:cs typeface="Arial" panose="020B0604020202020204" pitchFamily="34" charset="0"/>
              </a:rPr>
              <a:t>не трябва да се използва </a:t>
            </a:r>
            <a:r>
              <a:rPr lang="ru-RU" sz="1600" dirty="0" smtClean="0">
                <a:latin typeface="Arial" panose="020B0604020202020204" pitchFamily="34" charset="0"/>
                <a:cs typeface="Arial" panose="020B0604020202020204" pitchFamily="34" charset="0"/>
              </a:rPr>
              <a:t>за сградно</a:t>
            </a:r>
          </a:p>
          <a:p>
            <a:pPr marL="0" indent="0">
              <a:lnSpc>
                <a:spcPct val="150000"/>
              </a:lnSpc>
              <a:buNone/>
            </a:pPr>
            <a:r>
              <a:rPr lang="ru-RU" sz="1600" dirty="0" smtClean="0">
                <a:latin typeface="Arial" panose="020B0604020202020204" pitchFamily="34" charset="0"/>
                <a:cs typeface="Arial" panose="020B0604020202020204" pitchFamily="34" charset="0"/>
              </a:rPr>
              <a:t>сушене. Тук </a:t>
            </a:r>
            <a:r>
              <a:rPr lang="ru-RU" sz="1600" dirty="0">
                <a:latin typeface="Arial" panose="020B0604020202020204" pitchFamily="34" charset="0"/>
                <a:cs typeface="Arial" panose="020B0604020202020204" pitchFamily="34" charset="0"/>
              </a:rPr>
              <a:t>нагревателният прът може да бъде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разумна алтернатива. Съществуващото </a:t>
            </a:r>
          </a:p>
          <a:p>
            <a:pPr marL="0" indent="0">
              <a:lnSpc>
                <a:spcPct val="150000"/>
              </a:lnSpc>
              <a:buNone/>
            </a:pPr>
            <a:r>
              <a:rPr lang="ru-RU" sz="1600" dirty="0" smtClean="0">
                <a:latin typeface="Arial" panose="020B0604020202020204" pitchFamily="34" charset="0"/>
                <a:cs typeface="Arial" panose="020B0604020202020204" pitchFamily="34" charset="0"/>
              </a:rPr>
              <a:t>разпределение </a:t>
            </a:r>
            <a:r>
              <a:rPr lang="ru-RU" sz="1600" dirty="0">
                <a:latin typeface="Arial" panose="020B0604020202020204" pitchFamily="34" charset="0"/>
                <a:cs typeface="Arial" panose="020B0604020202020204" pitchFamily="34" charset="0"/>
              </a:rPr>
              <a:t>на отопление не може да се използва.</a:t>
            </a:r>
          </a:p>
          <a:p>
            <a:pPr marL="0" indent="0">
              <a:lnSpc>
                <a:spcPct val="150000"/>
              </a:lnSpc>
              <a:buNone/>
            </a:pPr>
            <a:r>
              <a:rPr lang="ru-RU" sz="1600" dirty="0">
                <a:latin typeface="Arial" panose="020B0604020202020204" pitchFamily="34" charset="0"/>
                <a:cs typeface="Arial" panose="020B0604020202020204" pitchFamily="34" charset="0"/>
              </a:rPr>
              <a:t>Като алтернатива могат да се използват отделни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строителни сушилни.</a:t>
            </a:r>
            <a:endParaRPr lang="en-US" sz="1600" dirty="0">
              <a:latin typeface="Arial" panose="020B0604020202020204" pitchFamily="34" charset="0"/>
              <a:cs typeface="Arial" panose="020B0604020202020204" pitchFamily="34" charset="0"/>
            </a:endParaRPr>
          </a:p>
        </p:txBody>
      </p:sp>
      <p:pic>
        <p:nvPicPr>
          <p:cNvPr id="10244" name="Picture 4" descr="worker screeding indoor cement floor with scre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2322" y="2564904"/>
            <a:ext cx="2990158" cy="3358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8960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Компоненти на </a:t>
            </a:r>
            <a:r>
              <a:rPr lang="bg-BG" dirty="0" smtClean="0">
                <a:latin typeface="Arial" panose="020B0604020202020204" pitchFamily="34" charset="0"/>
                <a:cs typeface="Arial" panose="020B0604020202020204" pitchFamily="34" charset="0"/>
              </a:rPr>
              <a:t>термопомпата</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Autofit/>
          </a:bodyPr>
          <a:lstStyle/>
          <a:p>
            <a:pPr marL="0" indent="0" fontAlgn="base">
              <a:lnSpc>
                <a:spcPct val="150000"/>
              </a:lnSpc>
              <a:buNone/>
            </a:pPr>
            <a:r>
              <a:rPr lang="ru-RU" sz="1600" b="1" dirty="0">
                <a:latin typeface="Arial" panose="020B0604020202020204" pitchFamily="34" charset="0"/>
                <a:cs typeface="Arial" panose="020B0604020202020204" pitchFamily="34" charset="0"/>
              </a:rPr>
              <a:t>Термична дезинфекция на битовата вода</a:t>
            </a:r>
          </a:p>
          <a:p>
            <a:pPr marL="0" indent="0" fontAlgn="base">
              <a:lnSpc>
                <a:spcPct val="150000"/>
              </a:lnSpc>
              <a:buNone/>
            </a:pPr>
            <a:r>
              <a:rPr lang="ru-RU" sz="1600" dirty="0">
                <a:latin typeface="Arial" panose="020B0604020202020204" pitchFamily="34" charset="0"/>
                <a:cs typeface="Arial" panose="020B0604020202020204" pitchFamily="34" charset="0"/>
              </a:rPr>
              <a:t>За да се избегне легионела в резервоара за битова вода </a:t>
            </a: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може да е необходимо редовно нагряване над желаната температура на резервоара.</a:t>
            </a:r>
          </a:p>
          <a:p>
            <a:pPr marL="0" indent="0" fontAlgn="base">
              <a:lnSpc>
                <a:spcPct val="150000"/>
              </a:lnSpc>
              <a:buNone/>
            </a:pPr>
            <a:r>
              <a:rPr lang="ru-RU" sz="1600" dirty="0">
                <a:latin typeface="Arial" panose="020B0604020202020204" pitchFamily="34" charset="0"/>
                <a:cs typeface="Arial" panose="020B0604020202020204" pitchFamily="34" charset="0"/>
              </a:rPr>
              <a:t>По отношение на защитата от легионела, в системите за термопомпи се прилагат същите разпоредби и указания, както при всички други системи за отопление на питейна вода</a:t>
            </a:r>
            <a:r>
              <a:rPr lang="ru-RU" sz="1600" dirty="0" smtClean="0">
                <a:latin typeface="Arial" panose="020B0604020202020204" pitchFamily="34" charset="0"/>
                <a:cs typeface="Arial" panose="020B0604020202020204" pitchFamily="34" charset="0"/>
              </a:rPr>
              <a:t>.</a:t>
            </a:r>
            <a:endParaRPr lang="de-DE" sz="1600" dirty="0"/>
          </a:p>
          <a:p>
            <a:pPr marL="0" indent="0">
              <a:lnSpc>
                <a:spcPct val="150000"/>
              </a:lnSpc>
              <a:buNone/>
            </a:pPr>
            <a:endParaRPr lang="en-US" sz="1600" dirty="0" smtClean="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100" dirty="0" smtClean="0">
                <a:latin typeface="Arial" panose="020B0604020202020204" pitchFamily="34" charset="0"/>
                <a:cs typeface="Arial" panose="020B0604020202020204" pitchFamily="34" charset="0"/>
              </a:rPr>
              <a:t>				- </a:t>
            </a: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37310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Компоненти на </a:t>
            </a:r>
            <a:r>
              <a:rPr lang="bg-BG" dirty="0" smtClean="0">
                <a:latin typeface="Arial" panose="020B0604020202020204" pitchFamily="34" charset="0"/>
                <a:cs typeface="Arial" panose="020B0604020202020204" pitchFamily="34" charset="0"/>
              </a:rPr>
              <a:t>термопомпата</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Autofit/>
          </a:bodyPr>
          <a:lstStyle/>
          <a:p>
            <a:pPr marL="0" indent="0" fontAlgn="base">
              <a:lnSpc>
                <a:spcPct val="150000"/>
              </a:lnSpc>
              <a:buNone/>
            </a:pPr>
            <a:r>
              <a:rPr lang="ru-RU" sz="1600" b="1" dirty="0">
                <a:latin typeface="Arial" panose="020B0604020202020204" pitchFamily="34" charset="0"/>
                <a:cs typeface="Arial" panose="020B0604020202020204" pitchFamily="34" charset="0"/>
              </a:rPr>
              <a:t>Защита от замръзване или аварийна работа в случай на повреда на термопомпата</a:t>
            </a:r>
          </a:p>
          <a:p>
            <a:pPr marL="0" indent="0" fontAlgn="base">
              <a:lnSpc>
                <a:spcPct val="150000"/>
              </a:lnSpc>
              <a:buNone/>
            </a:pPr>
            <a:r>
              <a:rPr lang="ru-RU" sz="1600" dirty="0">
                <a:latin typeface="Arial" panose="020B0604020202020204" pitchFamily="34" charset="0"/>
                <a:cs typeface="Arial" panose="020B0604020202020204" pitchFamily="34" charset="0"/>
              </a:rPr>
              <a:t>Нагревателният прът може да действа като резервно решение при повреди и дефекти на термопомпата. Това съответства повече на предполагаемата безопасност на (частния) оператор, отколкото на обективната необходимост</a:t>
            </a:r>
            <a:r>
              <a:rPr lang="ru-RU" sz="1600" dirty="0" smtClean="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a:p>
            <a:pPr marL="0" indent="0">
              <a:lnSpc>
                <a:spcPct val="150000"/>
              </a:lnSpc>
              <a:buNone/>
            </a:pPr>
            <a:endParaRPr lang="en-US" sz="1600" dirty="0" smtClean="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100" dirty="0" smtClean="0">
                <a:latin typeface="Arial" panose="020B0604020202020204" pitchFamily="34" charset="0"/>
                <a:cs typeface="Arial" panose="020B0604020202020204" pitchFamily="34" charset="0"/>
              </a:rPr>
              <a:t>				- </a:t>
            </a: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24816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Компоненти на </a:t>
            </a:r>
            <a:r>
              <a:rPr lang="bg-BG" dirty="0" smtClean="0">
                <a:latin typeface="Arial" panose="020B0604020202020204" pitchFamily="34" charset="0"/>
                <a:cs typeface="Arial" panose="020B0604020202020204" pitchFamily="34" charset="0"/>
              </a:rPr>
              <a:t>термопомпата</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Autofit/>
          </a:bodyPr>
          <a:lstStyle/>
          <a:p>
            <a:pPr marL="0" indent="0" fontAlgn="base">
              <a:lnSpc>
                <a:spcPct val="150000"/>
              </a:lnSpc>
              <a:buNone/>
            </a:pPr>
            <a:r>
              <a:rPr lang="ru-RU" sz="1600" b="1" dirty="0" smtClean="0">
                <a:latin typeface="Arial" panose="020B0604020202020204" pitchFamily="34" charset="0"/>
                <a:cs typeface="Arial" panose="020B0604020202020204" pitchFamily="34" charset="0"/>
              </a:rPr>
              <a:t>Размерът </a:t>
            </a:r>
            <a:r>
              <a:rPr lang="ru-RU" sz="1600" b="1" dirty="0">
                <a:latin typeface="Arial" panose="020B0604020202020204" pitchFamily="34" charset="0"/>
                <a:cs typeface="Arial" panose="020B0604020202020204" pitchFamily="34" charset="0"/>
              </a:rPr>
              <a:t>на геотермалния топлообменник е </a:t>
            </a:r>
            <a:r>
              <a:rPr lang="ru-RU" sz="1600" b="1" dirty="0" smtClean="0">
                <a:latin typeface="Arial" panose="020B0604020202020204" pitchFamily="34" charset="0"/>
                <a:cs typeface="Arial" panose="020B0604020202020204" pitchFamily="34" charset="0"/>
              </a:rPr>
              <a:t>недостатъчен</a:t>
            </a:r>
            <a:endParaRPr lang="ru-RU" sz="1600" b="1" dirty="0">
              <a:latin typeface="Arial" panose="020B0604020202020204" pitchFamily="34" charset="0"/>
              <a:cs typeface="Arial" panose="020B0604020202020204" pitchFamily="34" charset="0"/>
            </a:endParaRPr>
          </a:p>
          <a:p>
            <a:pPr marL="0" indent="0" fontAlgn="base">
              <a:lnSpc>
                <a:spcPct val="150000"/>
              </a:lnSpc>
              <a:buNone/>
            </a:pPr>
            <a:endParaRPr lang="ru-RU" sz="1600" b="1" dirty="0">
              <a:latin typeface="Arial" panose="020B0604020202020204" pitchFamily="34" charset="0"/>
              <a:cs typeface="Arial" panose="020B0604020202020204" pitchFamily="34" charset="0"/>
            </a:endParaRPr>
          </a:p>
          <a:p>
            <a:pPr marL="0" indent="0" fontAlgn="base">
              <a:lnSpc>
                <a:spcPct val="150000"/>
              </a:lnSpc>
              <a:buNone/>
            </a:pPr>
            <a:r>
              <a:rPr lang="ru-RU" sz="1600" dirty="0">
                <a:latin typeface="Arial" panose="020B0604020202020204" pitchFamily="34" charset="0"/>
                <a:cs typeface="Arial" panose="020B0604020202020204" pitchFamily="34" charset="0"/>
              </a:rPr>
              <a:t>В случай на по-ниски източници на топлина, нагревателният прът може да компенсира липсващия изход, така че цялостната система да може да осигурява достатъчно полезна топлина. Тъй като това значително намалява ефективността на системата, води до повишена консумация на енергия и по този начин до рязко увеличаване на експлоатационните разходи, такова неправилно планиране трябва да се избягва. (виж xx.yyy)</a:t>
            </a:r>
            <a:r>
              <a:rPr lang="en-US" sz="1600" dirty="0" smtClean="0">
                <a:latin typeface="Arial" panose="020B0604020202020204" pitchFamily="34" charset="0"/>
                <a:cs typeface="Arial" panose="020B0604020202020204" pitchFamily="34" charset="0"/>
              </a:rPr>
              <a:t>(</a:t>
            </a:r>
            <a:r>
              <a:rPr lang="en-US" sz="1600" dirty="0" err="1" smtClean="0">
                <a:latin typeface="Arial" panose="020B0604020202020204" pitchFamily="34" charset="0"/>
                <a:cs typeface="Arial" panose="020B0604020202020204" pitchFamily="34" charset="0"/>
              </a:rPr>
              <a:t>xx.yyy</a:t>
            </a:r>
            <a:r>
              <a:rPr lang="en-US" sz="1600" dirty="0">
                <a:latin typeface="Arial" panose="020B0604020202020204" pitchFamily="34" charset="0"/>
                <a:cs typeface="Arial" panose="020B0604020202020204" pitchFamily="34" charset="0"/>
              </a:rPr>
              <a:t>)</a:t>
            </a:r>
            <a:endParaRPr lang="en-US" sz="1600" dirty="0" smtClean="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100" dirty="0" smtClean="0">
                <a:latin typeface="Arial" panose="020B0604020202020204" pitchFamily="34" charset="0"/>
                <a:cs typeface="Arial" panose="020B0604020202020204" pitchFamily="34" charset="0"/>
              </a:rPr>
              <a:t>				- </a:t>
            </a: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56439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Компоненти на </a:t>
            </a:r>
            <a:r>
              <a:rPr lang="bg-BG" dirty="0" smtClean="0">
                <a:latin typeface="Arial" panose="020B0604020202020204" pitchFamily="34" charset="0"/>
                <a:cs typeface="Arial" panose="020B0604020202020204" pitchFamily="34" charset="0"/>
              </a:rPr>
              <a:t>термопомпата</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1"/>
            <a:ext cx="8229600" cy="2836912"/>
          </a:xfrm>
        </p:spPr>
        <p:txBody>
          <a:bodyPr>
            <a:no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Деактивирайте нагревателния елемент</a:t>
            </a:r>
          </a:p>
          <a:p>
            <a:pPr marL="0" indent="0">
              <a:lnSpc>
                <a:spcPct val="150000"/>
              </a:lnSpc>
              <a:buNone/>
            </a:pPr>
            <a:r>
              <a:rPr lang="ru-RU" sz="1600" dirty="0">
                <a:latin typeface="Arial" panose="020B0604020202020204" pitchFamily="34" charset="0"/>
                <a:cs typeface="Arial" panose="020B0604020202020204" pitchFamily="34" charset="0"/>
              </a:rPr>
              <a:t>Тъй като нагревателният прът не е необходим в много случаи, най-добре е да го деактивирате по време на </a:t>
            </a:r>
            <a:r>
              <a:rPr lang="ru-RU" sz="1600" dirty="0" smtClean="0">
                <a:latin typeface="Arial" panose="020B0604020202020204" pitchFamily="34" charset="0"/>
                <a:cs typeface="Arial" panose="020B0604020202020204" pitchFamily="34" charset="0"/>
              </a:rPr>
              <a:t>стартиране на системата.</a:t>
            </a:r>
            <a:endParaRPr lang="en-US" sz="1600" dirty="0" smtClean="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100" dirty="0" smtClean="0">
                <a:latin typeface="Arial" panose="020B0604020202020204" pitchFamily="34" charset="0"/>
                <a:cs typeface="Arial" panose="020B0604020202020204" pitchFamily="34" charset="0"/>
              </a:rPr>
              <a:t>				- </a:t>
            </a: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24825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Компоненти на </a:t>
            </a:r>
            <a:r>
              <a:rPr lang="bg-BG" dirty="0" smtClean="0">
                <a:latin typeface="Arial" panose="020B0604020202020204" pitchFamily="34" charset="0"/>
                <a:cs typeface="Arial" panose="020B0604020202020204" pitchFamily="34" charset="0"/>
              </a:rPr>
              <a:t>термопомпата</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1"/>
            <a:ext cx="8229600" cy="1396751"/>
          </a:xfrm>
        </p:spPr>
        <p:txBody>
          <a:bodyPr>
            <a:no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bg-BG" sz="1600" b="1" dirty="0">
                <a:latin typeface="Arial" panose="020B0604020202020204" pitchFamily="34" charset="0"/>
                <a:cs typeface="Arial" panose="020B0604020202020204" pitchFamily="34" charset="0"/>
              </a:rPr>
              <a:t>Прекъснете електрическата </a:t>
            </a:r>
            <a:r>
              <a:rPr lang="bg-BG" sz="1600" b="1" dirty="0" smtClean="0">
                <a:latin typeface="Arial" panose="020B0604020202020204" pitchFamily="34" charset="0"/>
                <a:cs typeface="Arial" panose="020B0604020202020204" pitchFamily="34" charset="0"/>
              </a:rPr>
              <a:t>връзка</a:t>
            </a:r>
            <a:endParaRPr lang="en-US" sz="1600" dirty="0" smtClean="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100" dirty="0" smtClean="0">
                <a:latin typeface="Arial" panose="020B0604020202020204" pitchFamily="34" charset="0"/>
                <a:cs typeface="Arial" panose="020B0604020202020204" pitchFamily="34" charset="0"/>
              </a:rPr>
              <a:t>				- </a:t>
            </a:r>
            <a:endParaRPr lang="en-US" sz="1100" dirty="0">
              <a:latin typeface="Arial" panose="020B0604020202020204" pitchFamily="34" charset="0"/>
              <a:cs typeface="Arial" panose="020B0604020202020204" pitchFamily="34" charset="0"/>
            </a:endParaRPr>
          </a:p>
        </p:txBody>
      </p:sp>
      <p:pic>
        <p:nvPicPr>
          <p:cNvPr id="11266" name="Picture 2" descr="a caucassian male hand holding a electric plug unplugged against a white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7" y="2795990"/>
            <a:ext cx="4032448" cy="3036784"/>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395536" y="3021721"/>
            <a:ext cx="4176464" cy="2677656"/>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Най-простият и безопасен вариант е разделянето на електрическата връзка. Или ако нагревателният елемент трябва да бъде свързан отделно към </a:t>
            </a:r>
            <a:r>
              <a:rPr lang="ru-RU" sz="1600" dirty="0" smtClean="0">
                <a:latin typeface="Arial" panose="020B0604020202020204" pitchFamily="34" charset="0"/>
                <a:cs typeface="Arial" panose="020B0604020202020204" pitchFamily="34" charset="0"/>
              </a:rPr>
              <a:t>ел.мрежата на къщата, тази </a:t>
            </a:r>
            <a:r>
              <a:rPr lang="ru-RU" sz="1600" dirty="0">
                <a:latin typeface="Arial" panose="020B0604020202020204" pitchFamily="34" charset="0"/>
                <a:cs typeface="Arial" panose="020B0604020202020204" pitchFamily="34" charset="0"/>
              </a:rPr>
              <a:t>връзка се </a:t>
            </a:r>
            <a:r>
              <a:rPr lang="ru-RU" sz="1600" dirty="0" smtClean="0">
                <a:latin typeface="Arial" panose="020B0604020202020204" pitchFamily="34" charset="0"/>
                <a:cs typeface="Arial" panose="020B0604020202020204" pitchFamily="34" charset="0"/>
              </a:rPr>
              <a:t>прекъсва. </a:t>
            </a:r>
            <a:r>
              <a:rPr lang="ru-RU" sz="1600" dirty="0">
                <a:latin typeface="Arial" panose="020B0604020202020204" pitchFamily="34" charset="0"/>
                <a:cs typeface="Arial" panose="020B0604020202020204" pitchFamily="34" charset="0"/>
              </a:rPr>
              <a:t>Освен това, ако връзката в термопомпата е </a:t>
            </a:r>
            <a:r>
              <a:rPr lang="ru-RU" sz="1600" dirty="0" smtClean="0">
                <a:latin typeface="Arial" panose="020B0604020202020204" pitchFamily="34" charset="0"/>
                <a:cs typeface="Arial" panose="020B0604020202020204" pitchFamily="34" charset="0"/>
              </a:rPr>
              <a:t>изключена.</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58820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Компоненти на </a:t>
            </a:r>
            <a:r>
              <a:rPr lang="bg-BG" dirty="0" smtClean="0">
                <a:latin typeface="Arial" panose="020B0604020202020204" pitchFamily="34" charset="0"/>
                <a:cs typeface="Arial" panose="020B0604020202020204" pitchFamily="34" charset="0"/>
              </a:rPr>
              <a:t>термопомпата</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18356" y="1600201"/>
            <a:ext cx="8229600" cy="1396751"/>
          </a:xfrm>
        </p:spPr>
        <p:txBody>
          <a:bodyPr>
            <a:no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bg-BG" sz="1600" b="1" dirty="0">
                <a:latin typeface="Arial" panose="020B0604020202020204" pitchFamily="34" charset="0"/>
                <a:cs typeface="Arial" panose="020B0604020202020204" pitchFamily="34" charset="0"/>
              </a:rPr>
              <a:t>Деактивирайте нагревателния </a:t>
            </a:r>
            <a:r>
              <a:rPr lang="bg-BG" sz="1600" b="1" dirty="0" smtClean="0">
                <a:latin typeface="Arial" panose="020B0604020202020204" pitchFamily="34" charset="0"/>
                <a:cs typeface="Arial" panose="020B0604020202020204" pitchFamily="34" charset="0"/>
              </a:rPr>
              <a:t>елемент</a:t>
            </a:r>
            <a:endParaRPr lang="en-US" sz="1100" dirty="0">
              <a:latin typeface="Arial" panose="020B0604020202020204" pitchFamily="34" charset="0"/>
              <a:cs typeface="Arial" panose="020B0604020202020204" pitchFamily="34" charset="0"/>
            </a:endParaRPr>
          </a:p>
        </p:txBody>
      </p:sp>
      <p:sp>
        <p:nvSpPr>
          <p:cNvPr id="4" name="Textfeld 3"/>
          <p:cNvSpPr txBox="1"/>
          <p:nvPr/>
        </p:nvSpPr>
        <p:spPr>
          <a:xfrm>
            <a:off x="318356" y="3175139"/>
            <a:ext cx="5693804" cy="3046988"/>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Често съществува опцията за деактивиране на </a:t>
            </a:r>
            <a:r>
              <a:rPr lang="ru-RU" sz="1600" dirty="0" smtClean="0">
                <a:latin typeface="Arial" panose="020B0604020202020204" pitchFamily="34" charset="0"/>
                <a:cs typeface="Arial" panose="020B0604020202020204" pitchFamily="34" charset="0"/>
              </a:rPr>
              <a:t>отоплителния елемент </a:t>
            </a:r>
            <a:r>
              <a:rPr lang="ru-RU" sz="1600" dirty="0">
                <a:latin typeface="Arial" panose="020B0604020202020204" pitchFamily="34" charset="0"/>
                <a:cs typeface="Arial" panose="020B0604020202020204" pitchFamily="34" charset="0"/>
              </a:rPr>
              <a:t>в настройките на термопомпата.</a:t>
            </a:r>
          </a:p>
          <a:p>
            <a:pPr>
              <a:lnSpc>
                <a:spcPct val="150000"/>
              </a:lnSpc>
            </a:pPr>
            <a:r>
              <a:rPr lang="ru-RU" sz="1600" dirty="0" smtClean="0">
                <a:latin typeface="Arial" panose="020B0604020202020204" pitchFamily="34" charset="0"/>
                <a:cs typeface="Arial" panose="020B0604020202020204" pitchFamily="34" charset="0"/>
              </a:rPr>
              <a:t>Намалете </a:t>
            </a:r>
            <a:r>
              <a:rPr lang="ru-RU" sz="1600" dirty="0">
                <a:latin typeface="Arial" panose="020B0604020202020204" pitchFamily="34" charset="0"/>
                <a:cs typeface="Arial" panose="020B0604020202020204" pitchFamily="34" charset="0"/>
              </a:rPr>
              <a:t>граничната температура за употреба</a:t>
            </a:r>
          </a:p>
          <a:p>
            <a:pPr>
              <a:lnSpc>
                <a:spcPct val="150000"/>
              </a:lnSpc>
            </a:pPr>
            <a:r>
              <a:rPr lang="ru-RU" sz="1600" dirty="0">
                <a:latin typeface="Arial" panose="020B0604020202020204" pitchFamily="34" charset="0"/>
                <a:cs typeface="Arial" panose="020B0604020202020204" pitchFamily="34" charset="0"/>
              </a:rPr>
              <a:t>Ако няма друга опция, точката на включване на нагревателния елемент може да бъде настроена на температура, която трябва да бъде зададена в настройките на термопомпата. След това </a:t>
            </a:r>
            <a:r>
              <a:rPr lang="ru-RU" sz="1600" dirty="0" smtClean="0">
                <a:latin typeface="Arial" panose="020B0604020202020204" pitchFamily="34" charset="0"/>
                <a:cs typeface="Arial" panose="020B0604020202020204" pitchFamily="34" charset="0"/>
              </a:rPr>
              <a:t>трябва </a:t>
            </a:r>
            <a:r>
              <a:rPr lang="ru-RU" sz="1600" dirty="0">
                <a:latin typeface="Arial" panose="020B0604020202020204" pitchFamily="34" charset="0"/>
                <a:cs typeface="Arial" panose="020B0604020202020204" pitchFamily="34" charset="0"/>
              </a:rPr>
              <a:t>да бъде избрано възможно най-ниско (напр. -20 ° C</a:t>
            </a:r>
            <a:r>
              <a:rPr lang="ru-RU" sz="1600" dirty="0" smtClean="0">
                <a:latin typeface="Arial" panose="020B0604020202020204" pitchFamily="34" charset="0"/>
                <a:cs typeface="Arial" panose="020B0604020202020204" pitchFamily="34" charset="0"/>
              </a:rPr>
              <a:t>).</a:t>
            </a:r>
            <a:endParaRPr lang="de-DE" sz="1600" dirty="0"/>
          </a:p>
        </p:txBody>
      </p:sp>
      <p:pic>
        <p:nvPicPr>
          <p:cNvPr id="13314" name="Picture 2" descr="Deactivated Rubber Stamp"/>
          <p:cNvPicPr>
            <a:picLocks noChangeAspect="1" noChangeArrowheads="1"/>
          </p:cNvPicPr>
          <p:nvPr/>
        </p:nvPicPr>
        <p:blipFill rotWithShape="1">
          <a:blip r:embed="rId3">
            <a:extLst>
              <a:ext uri="{28A0092B-C50C-407E-A947-70E740481C1C}">
                <a14:useLocalDpi xmlns:a14="http://schemas.microsoft.com/office/drawing/2010/main" val="0"/>
              </a:ext>
            </a:extLst>
          </a:blip>
          <a:srcRect l="1733" t="5428" r="2509"/>
          <a:stretch/>
        </p:blipFill>
        <p:spPr bwMode="auto">
          <a:xfrm>
            <a:off x="4860032" y="1433078"/>
            <a:ext cx="4104456" cy="180160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old weather thermometer icon vector illustration on white background. Flat web design element for website, app or infographics materia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7831" y="3472407"/>
            <a:ext cx="2966169" cy="309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26729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50000"/>
              </a:lnSpc>
            </a:pPr>
            <a:r>
              <a:rPr lang="ru-RU" dirty="0">
                <a:latin typeface="Arial" panose="020B0604020202020204" pitchFamily="34" charset="0"/>
                <a:cs typeface="Arial" panose="020B0604020202020204" pitchFamily="34" charset="0"/>
              </a:rPr>
              <a:t>EHPA - Европейски етикет за качество на </a:t>
            </a:r>
            <a:r>
              <a:rPr lang="ru-RU" dirty="0" smtClean="0">
                <a:latin typeface="Arial" panose="020B0604020202020204" pitchFamily="34" charset="0"/>
                <a:cs typeface="Arial" panose="020B0604020202020204" pitchFamily="34" charset="0"/>
              </a:rPr>
              <a:t>термопомпите</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5842992" cy="4525963"/>
          </a:xfrm>
        </p:spPr>
        <p:txBody>
          <a:bodyPr>
            <a:noAutofit/>
          </a:bodyPr>
          <a:lstStyle/>
          <a:p>
            <a:pPr marL="0" indent="0">
              <a:lnSpc>
                <a:spcPct val="150000"/>
              </a:lnSpc>
              <a:buNone/>
            </a:pPr>
            <a:r>
              <a:rPr lang="ru-RU" sz="1600" dirty="0">
                <a:latin typeface="Arial" panose="020B0604020202020204" pitchFamily="34" charset="0"/>
                <a:cs typeface="Arial" panose="020B0604020202020204" pitchFamily="34" charset="0"/>
              </a:rPr>
              <a:t>EHPA - Европейски етикет за качество на термопомпите</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Европейската асоциация за термопомпи AISBL (EHPA) създаде етикет за качество на термопомпите със сертификат.</a:t>
            </a:r>
          </a:p>
          <a:p>
            <a:pPr marL="0" indent="0">
              <a:lnSpc>
                <a:spcPct val="150000"/>
              </a:lnSpc>
              <a:buNone/>
            </a:pPr>
            <a:r>
              <a:rPr lang="ru-RU" sz="1600" dirty="0">
                <a:latin typeface="Arial" panose="020B0604020202020204" pitchFamily="34" charset="0"/>
                <a:cs typeface="Arial" panose="020B0604020202020204" pitchFamily="34" charset="0"/>
              </a:rPr>
              <a:t>В допълнение към техническите тестове (COP съгласно EN 14511) и </a:t>
            </a:r>
            <a:r>
              <a:rPr lang="ru-RU" sz="1600" dirty="0" smtClean="0">
                <a:latin typeface="Arial" panose="020B0604020202020204" pitchFamily="34" charset="0"/>
                <a:cs typeface="Arial" panose="020B0604020202020204" pitchFamily="34" charset="0"/>
              </a:rPr>
              <a:t>разпространение </a:t>
            </a:r>
            <a:r>
              <a:rPr lang="ru-RU" sz="1600" dirty="0">
                <a:latin typeface="Arial" panose="020B0604020202020204" pitchFamily="34" charset="0"/>
                <a:cs typeface="Arial" panose="020B0604020202020204" pitchFamily="34" charset="0"/>
              </a:rPr>
              <a:t>на шума (EN 1202), също се тестват критерии за планиране и </a:t>
            </a:r>
            <a:r>
              <a:rPr lang="ru-RU" sz="1600" dirty="0" smtClean="0">
                <a:latin typeface="Arial" panose="020B0604020202020204" pitchFamily="34" charset="0"/>
                <a:cs typeface="Arial" panose="020B0604020202020204" pitchFamily="34" charset="0"/>
              </a:rPr>
              <a:t>обслужване.</a:t>
            </a:r>
            <a:endParaRPr lang="de-DE" sz="1600" dirty="0" smtClean="0">
              <a:latin typeface="Arial" panose="020B0604020202020204" pitchFamily="34" charset="0"/>
              <a:cs typeface="Arial" panose="020B0604020202020204" pitchFamily="34" charset="0"/>
            </a:endParaRPr>
          </a:p>
        </p:txBody>
      </p:sp>
      <p:pic>
        <p:nvPicPr>
          <p:cNvPr id="10242" name="Picture 2" descr="https://www.waermepumpe.de/fileadmin/_processed_/0/2/csm_EHPA-Guetesiegel_df90e30a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2204864"/>
            <a:ext cx="142875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6993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a:xfrm>
            <a:off x="457200" y="1600200"/>
            <a:ext cx="5842992" cy="4525963"/>
          </a:xfrm>
        </p:spPr>
        <p:txBody>
          <a:bodyPr>
            <a:noAutofit/>
          </a:bodyPr>
          <a:lstStyle/>
          <a:p>
            <a:pPr marL="0" indent="0">
              <a:lnSpc>
                <a:spcPct val="150000"/>
              </a:lnSpc>
              <a:buNone/>
            </a:pPr>
            <a:r>
              <a:rPr lang="ru-RU" sz="1600" dirty="0">
                <a:latin typeface="Arial" panose="020B0604020202020204" pitchFamily="34" charset="0"/>
                <a:cs typeface="Arial" panose="020B0604020202020204" pitchFamily="34" charset="0"/>
              </a:rPr>
              <a:t>EHPA - Европейски етикет за качество на термопомпите</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Това означава, наред с други неща, производителите да </a:t>
            </a:r>
            <a:r>
              <a:rPr lang="ru-RU" sz="1600" dirty="0" smtClean="0">
                <a:latin typeface="Arial" panose="020B0604020202020204" pitchFamily="34" charset="0"/>
                <a:cs typeface="Arial" panose="020B0604020202020204" pitchFamily="34" charset="0"/>
              </a:rPr>
              <a:t>гарантират:</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Разбираеми </a:t>
            </a:r>
            <a:r>
              <a:rPr lang="ru-RU" sz="1600" dirty="0">
                <a:latin typeface="Arial" panose="020B0604020202020204" pitchFamily="34" charset="0"/>
                <a:cs typeface="Arial" panose="020B0604020202020204" pitchFamily="34" charset="0"/>
              </a:rPr>
              <a:t>документи за планиране</a:t>
            </a:r>
          </a:p>
          <a:p>
            <a:pPr marL="0" indent="0">
              <a:lnSpc>
                <a:spcPct val="150000"/>
              </a:lnSpc>
              <a:buNone/>
            </a:pPr>
            <a:r>
              <a:rPr lang="ru-RU" sz="1600" dirty="0" smtClean="0">
                <a:latin typeface="Arial" panose="020B0604020202020204" pitchFamily="34" charset="0"/>
                <a:cs typeface="Arial" panose="020B0604020202020204" pitchFamily="34" charset="0"/>
              </a:rPr>
              <a:t>- ехническа </a:t>
            </a:r>
            <a:r>
              <a:rPr lang="ru-RU" sz="1600" dirty="0">
                <a:latin typeface="Arial" panose="020B0604020202020204" pitchFamily="34" charset="0"/>
                <a:cs typeface="Arial" panose="020B0604020202020204" pitchFamily="34" charset="0"/>
              </a:rPr>
              <a:t>и сервизна документация</a:t>
            </a:r>
          </a:p>
          <a:p>
            <a:pPr marL="0" indent="0">
              <a:lnSpc>
                <a:spcPct val="150000"/>
              </a:lnSpc>
              <a:buNone/>
            </a:pPr>
            <a:r>
              <a:rPr lang="ru-RU" sz="1600" dirty="0" smtClean="0">
                <a:latin typeface="Arial" panose="020B0604020202020204" pitchFamily="34" charset="0"/>
                <a:cs typeface="Arial" panose="020B0604020202020204" pitchFamily="34" charset="0"/>
              </a:rPr>
              <a:t>- Инструкции </a:t>
            </a:r>
            <a:r>
              <a:rPr lang="ru-RU" sz="1600" dirty="0">
                <a:latin typeface="Arial" panose="020B0604020202020204" pitchFamily="34" charset="0"/>
                <a:cs typeface="Arial" panose="020B0604020202020204" pitchFamily="34" charset="0"/>
              </a:rPr>
              <a:t>за монтаж и експлоатация на националния език</a:t>
            </a:r>
          </a:p>
          <a:p>
            <a:pPr marL="0" indent="0">
              <a:lnSpc>
                <a:spcPct val="150000"/>
              </a:lnSpc>
              <a:buNone/>
            </a:pPr>
            <a:r>
              <a:rPr lang="ru-RU" sz="1600" dirty="0" smtClean="0">
                <a:latin typeface="Arial" panose="020B0604020202020204" pitchFamily="34" charset="0"/>
                <a:cs typeface="Arial" panose="020B0604020202020204" pitchFamily="34" charset="0"/>
              </a:rPr>
              <a:t>- Поне </a:t>
            </a:r>
            <a:r>
              <a:rPr lang="ru-RU" sz="1600" dirty="0">
                <a:latin typeface="Arial" panose="020B0604020202020204" pitchFamily="34" charset="0"/>
                <a:cs typeface="Arial" panose="020B0604020202020204" pitchFamily="34" charset="0"/>
              </a:rPr>
              <a:t>2 години гаранция</a:t>
            </a:r>
          </a:p>
          <a:p>
            <a:pPr marL="0" indent="0">
              <a:lnSpc>
                <a:spcPct val="150000"/>
              </a:lnSpc>
              <a:buNone/>
            </a:pPr>
            <a:r>
              <a:rPr lang="ru-RU" sz="1600" dirty="0" smtClean="0">
                <a:latin typeface="Arial" panose="020B0604020202020204" pitchFamily="34" charset="0"/>
                <a:cs typeface="Arial" panose="020B0604020202020204" pitchFamily="34" charset="0"/>
              </a:rPr>
              <a:t>- 10 </a:t>
            </a:r>
            <a:r>
              <a:rPr lang="ru-RU" sz="1600" dirty="0">
                <a:latin typeface="Arial" panose="020B0604020202020204" pitchFamily="34" charset="0"/>
                <a:cs typeface="Arial" panose="020B0604020202020204" pitchFamily="34" charset="0"/>
              </a:rPr>
              <a:t>години гарантирани резервни </a:t>
            </a:r>
            <a:r>
              <a:rPr lang="ru-RU" sz="1600" dirty="0" smtClean="0">
                <a:latin typeface="Arial" panose="020B0604020202020204" pitchFamily="34" charset="0"/>
                <a:cs typeface="Arial" panose="020B0604020202020204" pitchFamily="34" charset="0"/>
              </a:rPr>
              <a:t>части</a:t>
            </a:r>
            <a:endParaRPr lang="de-DE" sz="1600" dirty="0">
              <a:latin typeface="Arial" panose="020B0604020202020204" pitchFamily="34" charset="0"/>
              <a:cs typeface="Arial" panose="020B0604020202020204" pitchFamily="34" charset="0"/>
            </a:endParaRPr>
          </a:p>
        </p:txBody>
      </p:sp>
      <p:pic>
        <p:nvPicPr>
          <p:cNvPr id="10242" name="Picture 2" descr="https://www.waermepumpe.de/fileadmin/_processed_/0/2/csm_EHPA-Guetesiegel_df90e30a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2204864"/>
            <a:ext cx="142875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003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Inhaltsplatzhalter 1"/>
          <p:cNvSpPr>
            <a:spLocks noGrp="1"/>
          </p:cNvSpPr>
          <p:nvPr>
            <p:ph idx="1"/>
          </p:nvPr>
        </p:nvSpPr>
        <p:spPr>
          <a:xfrm>
            <a:off x="406400" y="1484313"/>
            <a:ext cx="8229600" cy="4537075"/>
          </a:xfrm>
        </p:spPr>
        <p:txBody>
          <a:bodyPr>
            <a:noAutofit/>
          </a:bodyPr>
          <a:lstStyle/>
          <a:p>
            <a:pPr marL="0" indent="0">
              <a:lnSpc>
                <a:spcPct val="150000"/>
              </a:lnSpc>
              <a:buNone/>
            </a:pPr>
            <a:r>
              <a:rPr lang="ru-RU" altLang="de-DE" sz="1600" dirty="0">
                <a:latin typeface="Arial" panose="020B0604020202020204" pitchFamily="34" charset="0"/>
                <a:cs typeface="Arial" panose="020B0604020202020204" pitchFamily="34" charset="0"/>
              </a:rPr>
              <a:t>Термопомпата е устройство, което предава топлинна енергия от източник на топлина в </a:t>
            </a:r>
            <a:r>
              <a:rPr lang="ru-RU" altLang="de-DE" sz="1600" dirty="0" smtClean="0">
                <a:latin typeface="Arial" panose="020B0604020202020204" pitchFamily="34" charset="0"/>
                <a:cs typeface="Arial" panose="020B0604020202020204" pitchFamily="34" charset="0"/>
              </a:rPr>
              <a:t>радиатора</a:t>
            </a:r>
            <a:r>
              <a:rPr lang="en-US" altLang="de-DE" sz="1600" dirty="0" smtClean="0">
                <a:latin typeface="Arial" panose="020B0604020202020204" pitchFamily="34" charset="0"/>
                <a:cs typeface="Arial" panose="020B0604020202020204" pitchFamily="34" charset="0"/>
              </a:rPr>
              <a:t>.</a:t>
            </a:r>
          </a:p>
          <a:p>
            <a:pPr marL="0" indent="0">
              <a:lnSpc>
                <a:spcPct val="150000"/>
              </a:lnSpc>
              <a:buNone/>
            </a:pPr>
            <a:endParaRPr lang="en-US" altLang="de-DE" sz="1800" dirty="0"/>
          </a:p>
          <a:p>
            <a:pPr marL="0" indent="0">
              <a:lnSpc>
                <a:spcPct val="150000"/>
              </a:lnSpc>
              <a:buNone/>
            </a:pPr>
            <a:endParaRPr lang="en-US" altLang="de-DE" sz="1800" dirty="0" smtClean="0"/>
          </a:p>
          <a:p>
            <a:pPr marL="0" indent="0">
              <a:lnSpc>
                <a:spcPct val="150000"/>
              </a:lnSpc>
              <a:buNone/>
            </a:pPr>
            <a:endParaRPr lang="en-US" altLang="de-DE" sz="1800" dirty="0"/>
          </a:p>
          <a:p>
            <a:pPr marL="0" indent="0">
              <a:lnSpc>
                <a:spcPct val="150000"/>
              </a:lnSpc>
              <a:buNone/>
            </a:pPr>
            <a:endParaRPr lang="en-US" altLang="de-DE" sz="1800" dirty="0" smtClean="0"/>
          </a:p>
          <a:p>
            <a:pPr marL="0" indent="0">
              <a:lnSpc>
                <a:spcPct val="150000"/>
              </a:lnSpc>
              <a:buNone/>
            </a:pPr>
            <a:endParaRPr lang="en-US" altLang="de-DE" sz="1800" dirty="0"/>
          </a:p>
          <a:p>
            <a:pPr marL="0" indent="0">
              <a:lnSpc>
                <a:spcPct val="150000"/>
              </a:lnSpc>
              <a:buNone/>
            </a:pPr>
            <a:endParaRPr lang="en-US" altLang="de-DE" sz="1800" dirty="0" smtClean="0"/>
          </a:p>
          <a:p>
            <a:pPr marL="0" indent="0">
              <a:lnSpc>
                <a:spcPct val="150000"/>
              </a:lnSpc>
              <a:buNone/>
            </a:pPr>
            <a:r>
              <a:rPr lang="ru-RU" altLang="de-DE" sz="1600" dirty="0" smtClean="0">
                <a:latin typeface="Arial" panose="020B0604020202020204" pitchFamily="34" charset="0"/>
                <a:cs typeface="Arial" panose="020B0604020202020204" pitchFamily="34" charset="0"/>
              </a:rPr>
              <a:t>Топлинните </a:t>
            </a:r>
            <a:r>
              <a:rPr lang="ru-RU" altLang="de-DE" sz="1600" dirty="0">
                <a:latin typeface="Arial" panose="020B0604020202020204" pitchFamily="34" charset="0"/>
                <a:cs typeface="Arial" panose="020B0604020202020204" pitchFamily="34" charset="0"/>
              </a:rPr>
              <a:t>помпи движат топлинната енергия в обратна посока на </a:t>
            </a:r>
            <a:r>
              <a:rPr lang="ru-RU" altLang="de-DE" sz="1600" dirty="0" smtClean="0">
                <a:latin typeface="Arial" panose="020B0604020202020204" pitchFamily="34" charset="0"/>
                <a:cs typeface="Arial" panose="020B0604020202020204" pitchFamily="34" charset="0"/>
              </a:rPr>
              <a:t>естествен топлопренос.</a:t>
            </a:r>
            <a:endParaRPr lang="en-US" altLang="de-DE" sz="1800" dirty="0" smtClean="0"/>
          </a:p>
        </p:txBody>
      </p:sp>
      <p:sp>
        <p:nvSpPr>
          <p:cNvPr id="9219" name="Titel 3"/>
          <p:cNvSpPr>
            <a:spLocks noGrp="1"/>
          </p:cNvSpPr>
          <p:nvPr>
            <p:ph type="title"/>
          </p:nvPr>
        </p:nvSpPr>
        <p:spPr>
          <a:xfrm>
            <a:off x="385192" y="319593"/>
            <a:ext cx="8229600" cy="504825"/>
          </a:xfrm>
        </p:spPr>
        <p:txBody>
          <a:bodyPr>
            <a:normAutofit/>
          </a:bodyPr>
          <a:lstStyle/>
          <a:p>
            <a:r>
              <a:rPr lang="bg-BG" dirty="0">
                <a:latin typeface="Arial" panose="020B0604020202020204" pitchFamily="34" charset="0"/>
                <a:cs typeface="Arial" panose="020B0604020202020204" pitchFamily="34" charset="0"/>
              </a:rPr>
              <a:t>Основна функция на </a:t>
            </a:r>
            <a:r>
              <a:rPr lang="bg-BG" dirty="0" smtClean="0">
                <a:latin typeface="Arial" panose="020B0604020202020204" pitchFamily="34" charset="0"/>
                <a:cs typeface="Arial" panose="020B0604020202020204" pitchFamily="34" charset="0"/>
              </a:rPr>
              <a:t>термопомпа</a:t>
            </a:r>
            <a:endParaRPr lang="en-US" altLang="de-DE" b="1" dirty="0" smtClean="0">
              <a:latin typeface="Arial" panose="020B0604020202020204" pitchFamily="34" charset="0"/>
              <a:cs typeface="Arial" panose="020B0604020202020204" pitchFamily="34" charset="0"/>
            </a:endParaRPr>
          </a:p>
        </p:txBody>
      </p:sp>
      <p:sp>
        <p:nvSpPr>
          <p:cNvPr id="4" name="Textfeld 3"/>
          <p:cNvSpPr txBox="1"/>
          <p:nvPr/>
        </p:nvSpPr>
        <p:spPr>
          <a:xfrm>
            <a:off x="424295" y="2727803"/>
            <a:ext cx="2218171" cy="830997"/>
          </a:xfrm>
          <a:prstGeom prst="rect">
            <a:avLst/>
          </a:prstGeom>
          <a:solidFill>
            <a:schemeClr val="accent1">
              <a:lumMod val="40000"/>
              <a:lumOff val="60000"/>
            </a:schemeClr>
          </a:solidFill>
        </p:spPr>
        <p:txBody>
          <a:bodyPr wrap="none" rtlCol="0">
            <a:spAutoFit/>
          </a:bodyPr>
          <a:lstStyle/>
          <a:p>
            <a:pPr algn="ctr">
              <a:lnSpc>
                <a:spcPct val="150000"/>
              </a:lnSpc>
            </a:pPr>
            <a:r>
              <a:rPr lang="ru-RU" sz="1600" dirty="0">
                <a:latin typeface="Arial" panose="020B0604020202020204" pitchFamily="34" charset="0"/>
                <a:cs typeface="Arial" panose="020B0604020202020204" pitchFamily="34" charset="0"/>
              </a:rPr>
              <a:t>Източник на топлина</a:t>
            </a:r>
          </a:p>
          <a:p>
            <a:pPr algn="ctr">
              <a:lnSpc>
                <a:spcPct val="150000"/>
              </a:lnSpc>
            </a:pPr>
            <a:r>
              <a:rPr lang="ru-RU" sz="1600" dirty="0">
                <a:latin typeface="Arial" panose="020B0604020202020204" pitchFamily="34" charset="0"/>
                <a:cs typeface="Arial" panose="020B0604020202020204" pitchFamily="34" charset="0"/>
              </a:rPr>
              <a:t>Ниска </a:t>
            </a:r>
            <a:r>
              <a:rPr lang="ru-RU" sz="1600" dirty="0" smtClean="0">
                <a:latin typeface="Arial" panose="020B0604020202020204" pitchFamily="34" charset="0"/>
                <a:cs typeface="Arial" panose="020B0604020202020204" pitchFamily="34" charset="0"/>
              </a:rPr>
              <a:t>температура</a:t>
            </a:r>
            <a:endParaRPr lang="de-DE" sz="1600" dirty="0">
              <a:latin typeface="Arial" panose="020B0604020202020204" pitchFamily="34" charset="0"/>
              <a:cs typeface="Arial" panose="020B0604020202020204" pitchFamily="34" charset="0"/>
            </a:endParaRPr>
          </a:p>
        </p:txBody>
      </p:sp>
      <p:sp>
        <p:nvSpPr>
          <p:cNvPr id="11" name="Textfeld 10"/>
          <p:cNvSpPr txBox="1"/>
          <p:nvPr/>
        </p:nvSpPr>
        <p:spPr>
          <a:xfrm>
            <a:off x="6033173" y="2727803"/>
            <a:ext cx="2667910" cy="830997"/>
          </a:xfrm>
          <a:prstGeom prst="rect">
            <a:avLst/>
          </a:prstGeom>
          <a:solidFill>
            <a:schemeClr val="accent6">
              <a:lumMod val="60000"/>
              <a:lumOff val="40000"/>
            </a:schemeClr>
          </a:solidFill>
        </p:spPr>
        <p:txBody>
          <a:bodyPr wrap="none" rtlCol="0">
            <a:spAutoFit/>
          </a:bodyPr>
          <a:lstStyle/>
          <a:p>
            <a:pPr algn="ctr">
              <a:lnSpc>
                <a:spcPct val="150000"/>
              </a:lnSpc>
            </a:pPr>
            <a:r>
              <a:rPr lang="ru-RU" sz="1600" dirty="0">
                <a:latin typeface="Arial" panose="020B0604020202020204" pitchFamily="34" charset="0"/>
                <a:cs typeface="Arial" panose="020B0604020202020204" pitchFamily="34" charset="0"/>
              </a:rPr>
              <a:t>Система за </a:t>
            </a:r>
            <a:r>
              <a:rPr lang="ru-RU" sz="1600" dirty="0" smtClean="0">
                <a:latin typeface="Arial" panose="020B0604020202020204" pitchFamily="34" charset="0"/>
                <a:cs typeface="Arial" panose="020B0604020202020204" pitchFamily="34" charset="0"/>
              </a:rPr>
              <a:t>охлаждане на</a:t>
            </a:r>
            <a:endParaRPr lang="ru-RU" sz="1600" dirty="0">
              <a:latin typeface="Arial" panose="020B0604020202020204" pitchFamily="34" charset="0"/>
              <a:cs typeface="Arial" panose="020B0604020202020204" pitchFamily="34" charset="0"/>
            </a:endParaRPr>
          </a:p>
          <a:p>
            <a:pPr algn="ctr">
              <a:lnSpc>
                <a:spcPct val="150000"/>
              </a:lnSpc>
            </a:pPr>
            <a:r>
              <a:rPr lang="ru-RU" sz="1600" dirty="0" smtClean="0">
                <a:latin typeface="Arial" panose="020B0604020202020204" pitchFamily="34" charset="0"/>
                <a:cs typeface="Arial" panose="020B0604020202020204" pitchFamily="34" charset="0"/>
              </a:rPr>
              <a:t>по-високата температура</a:t>
            </a:r>
            <a:endParaRPr lang="de-DE" sz="1600" dirty="0">
              <a:latin typeface="Arial" panose="020B0604020202020204" pitchFamily="34" charset="0"/>
              <a:cs typeface="Arial" panose="020B0604020202020204" pitchFamily="34" charset="0"/>
            </a:endParaRPr>
          </a:p>
        </p:txBody>
      </p:sp>
      <p:sp>
        <p:nvSpPr>
          <p:cNvPr id="5" name="Rechteck 4"/>
          <p:cNvSpPr/>
          <p:nvPr/>
        </p:nvSpPr>
        <p:spPr>
          <a:xfrm>
            <a:off x="3347864" y="2276872"/>
            <a:ext cx="2016224" cy="1656184"/>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b="1" dirty="0" smtClean="0">
                <a:latin typeface="Arial" panose="020B0604020202020204" pitchFamily="34" charset="0"/>
                <a:cs typeface="Arial" panose="020B0604020202020204" pitchFamily="34" charset="0"/>
              </a:rPr>
              <a:t>ТЕРМОПОМПА</a:t>
            </a:r>
            <a:endParaRPr lang="de-DE" b="1" dirty="0">
              <a:latin typeface="Arial" panose="020B0604020202020204" pitchFamily="34" charset="0"/>
              <a:cs typeface="Arial" panose="020B0604020202020204" pitchFamily="34" charset="0"/>
            </a:endParaRPr>
          </a:p>
        </p:txBody>
      </p:sp>
      <p:sp>
        <p:nvSpPr>
          <p:cNvPr id="6" name="Pfeil nach rechts 5"/>
          <p:cNvSpPr/>
          <p:nvPr/>
        </p:nvSpPr>
        <p:spPr>
          <a:xfrm>
            <a:off x="2660364" y="2924944"/>
            <a:ext cx="471476" cy="288032"/>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rechts 13"/>
          <p:cNvSpPr/>
          <p:nvPr/>
        </p:nvSpPr>
        <p:spPr>
          <a:xfrm>
            <a:off x="5626786" y="2918847"/>
            <a:ext cx="471476" cy="288032"/>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Pfeil nach rechts 16"/>
          <p:cNvSpPr/>
          <p:nvPr/>
        </p:nvSpPr>
        <p:spPr>
          <a:xfrm rot="16200000">
            <a:off x="4120238" y="4074013"/>
            <a:ext cx="471476" cy="288032"/>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3579962" y="4547589"/>
            <a:ext cx="1465466" cy="338554"/>
          </a:xfrm>
          <a:prstGeom prst="rect">
            <a:avLst/>
          </a:prstGeom>
          <a:solidFill>
            <a:schemeClr val="accent3">
              <a:lumMod val="60000"/>
              <a:lumOff val="40000"/>
            </a:schemeClr>
          </a:solidFill>
        </p:spPr>
        <p:txBody>
          <a:bodyPr wrap="none" rtlCol="0">
            <a:spAutoFit/>
          </a:bodyPr>
          <a:lstStyle/>
          <a:p>
            <a:r>
              <a:rPr lang="bg-BG" sz="1600" dirty="0">
                <a:latin typeface="Arial" panose="020B0604020202020204" pitchFamily="34" charset="0"/>
                <a:cs typeface="Arial" panose="020B0604020202020204" pitchFamily="34" charset="0"/>
              </a:rPr>
              <a:t>Външна </a:t>
            </a:r>
            <a:r>
              <a:rPr lang="bg-BG" sz="1600" dirty="0" smtClean="0">
                <a:latin typeface="Arial" panose="020B0604020202020204" pitchFamily="34" charset="0"/>
                <a:cs typeface="Arial" panose="020B0604020202020204" pitchFamily="34" charset="0"/>
              </a:rPr>
              <a:t>сила</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617730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p:txBody>
          <a:bodyPr>
            <a:noAutofit/>
          </a:bodyPr>
          <a:lstStyle/>
          <a:p>
            <a:pPr marL="0" indent="0">
              <a:lnSpc>
                <a:spcPct val="150000"/>
              </a:lnSpc>
              <a:buNone/>
            </a:pPr>
            <a:r>
              <a:rPr lang="ru-RU" sz="1600" dirty="0">
                <a:latin typeface="Arial" panose="020B0604020202020204" pitchFamily="34" charset="0"/>
                <a:cs typeface="Arial" panose="020B0604020202020204" pitchFamily="34" charset="0"/>
              </a:rPr>
              <a:t>EHPA - Европейски етикет за качество на термопомпите</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Етикетът е наличен в </a:t>
            </a:r>
            <a:r>
              <a:rPr lang="ru-RU" sz="1600" dirty="0" smtClean="0">
                <a:latin typeface="Arial" panose="020B0604020202020204" pitchFamily="34" charset="0"/>
                <a:cs typeface="Arial" panose="020B0604020202020204" pitchFamily="34" charset="0"/>
              </a:rPr>
              <a:t>следните</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европейски държави:</a:t>
            </a:r>
            <a:endParaRPr lang="de-DE" sz="1600" dirty="0" smtClean="0">
              <a:latin typeface="Arial" panose="020B0604020202020204" pitchFamily="34" charset="0"/>
              <a:cs typeface="Arial" panose="020B0604020202020204" pitchFamily="34" charset="0"/>
            </a:endParaRPr>
          </a:p>
          <a:p>
            <a:pPr marL="0" indent="0">
              <a:lnSpc>
                <a:spcPct val="150000"/>
              </a:lnSpc>
              <a:buNone/>
            </a:pPr>
            <a:endParaRPr lang="de-DE" sz="1600" dirty="0" smtClean="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stretch>
            <a:fillRect/>
          </a:stretch>
        </p:blipFill>
        <p:spPr>
          <a:xfrm>
            <a:off x="3923928" y="2132856"/>
            <a:ext cx="4896546" cy="4196011"/>
          </a:xfrm>
          <a:prstGeom prst="rect">
            <a:avLst/>
          </a:prstGeom>
        </p:spPr>
      </p:pic>
    </p:spTree>
    <p:extLst>
      <p:ext uri="{BB962C8B-B14F-4D97-AF65-F5344CB8AC3E}">
        <p14:creationId xmlns:p14="http://schemas.microsoft.com/office/powerpoint/2010/main" val="278591559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p:txBody>
          <a:bodyPr>
            <a:noAutofit/>
          </a:bodyPr>
          <a:lstStyle/>
          <a:p>
            <a:pPr marL="0" indent="0">
              <a:lnSpc>
                <a:spcPct val="150000"/>
              </a:lnSpc>
              <a:buNone/>
            </a:pPr>
            <a:r>
              <a:rPr lang="ru-RU" sz="1600" dirty="0">
                <a:latin typeface="Arial" panose="020B0604020202020204" pitchFamily="34" charset="0"/>
                <a:cs typeface="Arial" panose="020B0604020202020204" pitchFamily="34" charset="0"/>
              </a:rPr>
              <a:t>EHPA - Европейски етикет за качество на термопомпите</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Отделните държави водят списък със сертифицираните термопомпи за всеки случай. Прегледите могат да бъдат разгледани в партньорските асоциации във всяка страна.</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За Германия актуалните модели термопомпи с етикет EHPA са достъпни онлайн от Bundesverband Wärmepumpe.</a:t>
            </a:r>
          </a:p>
          <a:p>
            <a:pPr marL="0" indent="0">
              <a:lnSpc>
                <a:spcPct val="150000"/>
              </a:lnSpc>
              <a:buNone/>
            </a:pPr>
            <a:r>
              <a:rPr lang="ru-RU" sz="1600" dirty="0">
                <a:latin typeface="Arial" panose="020B0604020202020204" pitchFamily="34" charset="0"/>
                <a:cs typeface="Arial" panose="020B0604020202020204" pitchFamily="34" charset="0"/>
              </a:rPr>
              <a:t>https://</a:t>
            </a:r>
            <a:r>
              <a:rPr lang="ru-RU" sz="1600" dirty="0" smtClean="0">
                <a:latin typeface="Arial" panose="020B0604020202020204" pitchFamily="34" charset="0"/>
                <a:cs typeface="Arial" panose="020B0604020202020204" pitchFamily="34" charset="0"/>
              </a:rPr>
              <a:t>www.waermepumpe.de/normen-technik/europaeisches-guetesiegel/nationale-guetesiegel/</a:t>
            </a:r>
            <a:endParaRPr lang="de-DE" sz="1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56418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bg-BG" dirty="0">
                <a:latin typeface="Arial" panose="020B0604020202020204" pitchFamily="34" charset="0"/>
                <a:cs typeface="Arial" panose="020B0604020202020204" pitchFamily="34" charset="0"/>
              </a:rPr>
              <a:t>Енергиен </a:t>
            </a:r>
            <a:r>
              <a:rPr lang="bg-BG" dirty="0" smtClean="0">
                <a:latin typeface="Arial" panose="020B0604020202020204" pitchFamily="34" charset="0"/>
                <a:cs typeface="Arial" panose="020B0604020202020204" pitchFamily="34" charset="0"/>
              </a:rPr>
              <a:t>етикет</a:t>
            </a: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Autofit/>
          </a:bodyPr>
          <a:lstStyle/>
          <a:p>
            <a:pPr marL="0" indent="0">
              <a:lnSpc>
                <a:spcPct val="150000"/>
              </a:lnSpc>
              <a:buNone/>
            </a:pPr>
            <a:r>
              <a:rPr lang="ru-RU" sz="1600" dirty="0">
                <a:latin typeface="Arial" panose="020B0604020202020204" pitchFamily="34" charset="0"/>
                <a:cs typeface="Arial" panose="020B0604020202020204" pitchFamily="34" charset="0"/>
              </a:rPr>
              <a:t>Енергиен етикет</a:t>
            </a:r>
          </a:p>
          <a:p>
            <a:pPr marL="0" indent="0">
              <a:lnSpc>
                <a:spcPct val="150000"/>
              </a:lnSpc>
              <a:buNone/>
            </a:pPr>
            <a:r>
              <a:rPr lang="ru-RU" sz="1600" dirty="0">
                <a:latin typeface="Arial" panose="020B0604020202020204" pitchFamily="34" charset="0"/>
                <a:cs typeface="Arial" panose="020B0604020202020204" pitchFamily="34" charset="0"/>
              </a:rPr>
              <a:t>От 2015 г. насам всички </a:t>
            </a:r>
            <a:r>
              <a:rPr lang="ru-RU" sz="1600" dirty="0" smtClean="0">
                <a:latin typeface="Arial" panose="020B0604020202020204" pitchFamily="34" charset="0"/>
                <a:cs typeface="Arial" panose="020B0604020202020204" pitchFamily="34" charset="0"/>
              </a:rPr>
              <a:t>нагреватели </a:t>
            </a:r>
            <a:r>
              <a:rPr lang="ru-RU" sz="1600" dirty="0">
                <a:latin typeface="Arial" panose="020B0604020202020204" pitchFamily="34" charset="0"/>
                <a:cs typeface="Arial" panose="020B0604020202020204" pitchFamily="34" charset="0"/>
              </a:rPr>
              <a:t>в ЕС - включително всички термопомпи - трябваше да бъдат етикетирани с енергиен етикет (ErP).</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Топлинните помпи - или като интегрирана система, или като отделна система - постигат най-високите класове на енергийна ефективност, без изключение, като правило</a:t>
            </a:r>
          </a:p>
          <a:p>
            <a:pPr marL="0" indent="0">
              <a:lnSpc>
                <a:spcPct val="150000"/>
              </a:lnSpc>
              <a:buNone/>
            </a:pPr>
            <a:r>
              <a:rPr lang="ru-RU" sz="1600" dirty="0">
                <a:latin typeface="Arial" panose="020B0604020202020204" pitchFamily="34" charset="0"/>
                <a:cs typeface="Arial" panose="020B0604020202020204" pitchFamily="34" charset="0"/>
              </a:rPr>
              <a:t>A ++ до A </a:t>
            </a:r>
            <a:r>
              <a:rPr lang="ru-RU" sz="1600" dirty="0" smtClean="0">
                <a:latin typeface="Arial" panose="020B0604020202020204" pitchFamily="34" charset="0"/>
                <a:cs typeface="Arial" panose="020B0604020202020204" pitchFamily="34" charset="0"/>
              </a:rPr>
              <a:t>+++</a:t>
            </a:r>
            <a:endParaRPr lang="de-DE" sz="1600" dirty="0" smtClean="0">
              <a:latin typeface="Arial" panose="020B0604020202020204" pitchFamily="34" charset="0"/>
              <a:cs typeface="Arial" panose="020B0604020202020204" pitchFamily="34" charset="0"/>
            </a:endParaRPr>
          </a:p>
        </p:txBody>
      </p:sp>
      <p:pic>
        <p:nvPicPr>
          <p:cNvPr id="11270" name="Picture 6" descr="Hand with magnifying glass looking at the new A+, A++ and A+++ classes of the european energy efficiency classific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0633" y="4077072"/>
            <a:ext cx="4033367" cy="3293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8770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slide title here</a:t>
            </a:r>
            <a:endParaRPr lang="el-GR" dirty="0"/>
          </a:p>
        </p:txBody>
      </p:sp>
      <p:sp>
        <p:nvSpPr>
          <p:cNvPr id="3" name="Content Placeholder 2"/>
          <p:cNvSpPr>
            <a:spLocks noGrp="1"/>
          </p:cNvSpPr>
          <p:nvPr>
            <p:ph idx="1"/>
          </p:nvPr>
        </p:nvSpPr>
        <p:spPr/>
        <p:txBody>
          <a:bodyPr>
            <a:noAutofit/>
          </a:bodyPr>
          <a:lstStyle/>
          <a:p>
            <a:pPr marL="0" indent="0">
              <a:lnSpc>
                <a:spcPct val="150000"/>
              </a:lnSpc>
              <a:buNone/>
            </a:pPr>
            <a:r>
              <a:rPr lang="bg-BG" sz="1600" dirty="0" smtClean="0">
                <a:latin typeface="Arial" panose="020B0604020202020204" pitchFamily="34" charset="0"/>
                <a:cs typeface="Arial" panose="020B0604020202020204" pitchFamily="34" charset="0"/>
              </a:rPr>
              <a:t>Енергийна</a:t>
            </a:r>
          </a:p>
          <a:p>
            <a:pPr marL="0" indent="0">
              <a:lnSpc>
                <a:spcPct val="150000"/>
              </a:lnSpc>
              <a:buNone/>
            </a:pPr>
            <a:r>
              <a:rPr lang="bg-BG" sz="1600" dirty="0" smtClean="0">
                <a:latin typeface="Arial" panose="020B0604020202020204" pitchFamily="34" charset="0"/>
                <a:cs typeface="Arial" panose="020B0604020202020204" pitchFamily="34" charset="0"/>
              </a:rPr>
              <a:t> оценка</a:t>
            </a:r>
            <a:endParaRPr lang="de-DE" sz="1600" dirty="0" smtClean="0">
              <a:latin typeface="Arial" panose="020B0604020202020204" pitchFamily="34" charset="0"/>
              <a:cs typeface="Arial" panose="020B0604020202020204" pitchFamily="34" charset="0"/>
            </a:endParaRPr>
          </a:p>
        </p:txBody>
      </p:sp>
      <p:pic>
        <p:nvPicPr>
          <p:cNvPr id="11266" name="Picture 2" descr="Bildergebnis fÃ¼r Erp WÃ¤rmepum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665" y="260648"/>
            <a:ext cx="7183810" cy="6342629"/>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0" y="2996952"/>
            <a:ext cx="9324528" cy="707886"/>
          </a:xfrm>
          <a:prstGeom prst="rect">
            <a:avLst/>
          </a:prstGeom>
          <a:solidFill>
            <a:schemeClr val="bg1"/>
          </a:solidFill>
        </p:spPr>
        <p:txBody>
          <a:bodyPr wrap="square" rtlCol="0">
            <a:spAutoFit/>
          </a:bodyPr>
          <a:lstStyle/>
          <a:p>
            <a:r>
              <a:rPr lang="ru-RU" sz="4000" dirty="0"/>
              <a:t>Пример и структура на енергийния </a:t>
            </a:r>
            <a:r>
              <a:rPr lang="ru-RU" sz="4000" dirty="0" smtClean="0"/>
              <a:t>етикет</a:t>
            </a:r>
            <a:endParaRPr lang="de-DE" sz="4000" dirty="0"/>
          </a:p>
        </p:txBody>
      </p:sp>
      <p:sp>
        <p:nvSpPr>
          <p:cNvPr id="5" name="Textfeld 4"/>
          <p:cNvSpPr txBox="1"/>
          <p:nvPr/>
        </p:nvSpPr>
        <p:spPr>
          <a:xfrm>
            <a:off x="1855979" y="1085790"/>
            <a:ext cx="1729215" cy="938719"/>
          </a:xfrm>
          <a:prstGeom prst="rect">
            <a:avLst/>
          </a:prstGeom>
          <a:solidFill>
            <a:schemeClr val="bg1"/>
          </a:solidFill>
        </p:spPr>
        <p:txBody>
          <a:bodyPr wrap="square" lIns="72000" rIns="0" rtlCol="0">
            <a:spAutoFit/>
          </a:bodyPr>
          <a:lstStyle/>
          <a:p>
            <a:r>
              <a:rPr lang="ru-RU" sz="1100" dirty="0">
                <a:latin typeface="Bahnschrift" panose="020B0502040204020203" pitchFamily="34" charset="0"/>
              </a:rPr>
              <a:t>Пространства за идентификация на имена или стоки или по-скоро идентификация на модела на </a:t>
            </a:r>
            <a:r>
              <a:rPr lang="ru-RU" sz="1100" dirty="0" smtClean="0">
                <a:latin typeface="Bahnschrift" panose="020B0502040204020203" pitchFamily="34" charset="0"/>
              </a:rPr>
              <a:t>доставчика</a:t>
            </a:r>
            <a:endParaRPr lang="de-DE" sz="1100" dirty="0">
              <a:latin typeface="Bahnschrift" panose="020B0502040204020203" pitchFamily="34" charset="0"/>
            </a:endParaRPr>
          </a:p>
        </p:txBody>
      </p:sp>
      <p:sp>
        <p:nvSpPr>
          <p:cNvPr id="7" name="Textfeld 6"/>
          <p:cNvSpPr txBox="1"/>
          <p:nvPr/>
        </p:nvSpPr>
        <p:spPr>
          <a:xfrm>
            <a:off x="2195736" y="2435741"/>
            <a:ext cx="1355538" cy="430887"/>
          </a:xfrm>
          <a:prstGeom prst="rect">
            <a:avLst/>
          </a:prstGeom>
          <a:solidFill>
            <a:schemeClr val="bg1"/>
          </a:solidFill>
        </p:spPr>
        <p:txBody>
          <a:bodyPr wrap="square" lIns="72000" rIns="0" rtlCol="0">
            <a:spAutoFit/>
          </a:bodyPr>
          <a:lstStyle/>
          <a:p>
            <a:r>
              <a:rPr lang="ru-RU" sz="1100" dirty="0" smtClean="0">
                <a:latin typeface="Bahnschrift" panose="020B0502040204020203" pitchFamily="34" charset="0"/>
              </a:rPr>
              <a:t>Класове </a:t>
            </a:r>
            <a:r>
              <a:rPr lang="ru-RU" sz="1100" dirty="0">
                <a:latin typeface="Bahnschrift" panose="020B0502040204020203" pitchFamily="34" charset="0"/>
              </a:rPr>
              <a:t>на </a:t>
            </a:r>
            <a:r>
              <a:rPr lang="ru-RU" sz="1100" dirty="0" smtClean="0">
                <a:latin typeface="Bahnschrift" panose="020B0502040204020203" pitchFamily="34" charset="0"/>
              </a:rPr>
              <a:t>ефективност</a:t>
            </a:r>
            <a:endParaRPr lang="de-DE" sz="1100" dirty="0">
              <a:latin typeface="Bahnschrift" panose="020B0502040204020203" pitchFamily="34" charset="0"/>
            </a:endParaRPr>
          </a:p>
        </p:txBody>
      </p:sp>
      <p:sp>
        <p:nvSpPr>
          <p:cNvPr id="8" name="Textfeld 7"/>
          <p:cNvSpPr txBox="1"/>
          <p:nvPr/>
        </p:nvSpPr>
        <p:spPr>
          <a:xfrm>
            <a:off x="2196545" y="4085051"/>
            <a:ext cx="1440374" cy="769441"/>
          </a:xfrm>
          <a:prstGeom prst="rect">
            <a:avLst/>
          </a:prstGeom>
          <a:solidFill>
            <a:schemeClr val="bg1"/>
          </a:solidFill>
        </p:spPr>
        <p:txBody>
          <a:bodyPr wrap="square" lIns="72000" rIns="0" rtlCol="0">
            <a:spAutoFit/>
          </a:bodyPr>
          <a:lstStyle/>
          <a:p>
            <a:r>
              <a:rPr lang="ru-RU" sz="1100" dirty="0">
                <a:latin typeface="Bahnschrift" panose="020B0502040204020203" pitchFamily="34" charset="0"/>
              </a:rPr>
              <a:t>Ниво на звукова мощност LWA в закрити помещения (ако е </a:t>
            </a:r>
            <a:r>
              <a:rPr lang="ru-RU" sz="1100" dirty="0" smtClean="0">
                <a:latin typeface="Bahnschrift" panose="020B0502040204020203" pitchFamily="34" charset="0"/>
              </a:rPr>
              <a:t>приложимо)</a:t>
            </a:r>
            <a:endParaRPr lang="de-DE" sz="1100" dirty="0">
              <a:latin typeface="Bahnschrift" panose="020B0502040204020203" pitchFamily="34" charset="0"/>
            </a:endParaRPr>
          </a:p>
        </p:txBody>
      </p:sp>
      <p:sp>
        <p:nvSpPr>
          <p:cNvPr id="9" name="Textfeld 8"/>
          <p:cNvSpPr txBox="1"/>
          <p:nvPr/>
        </p:nvSpPr>
        <p:spPr>
          <a:xfrm>
            <a:off x="2195736" y="5229200"/>
            <a:ext cx="1441183" cy="653238"/>
          </a:xfrm>
          <a:prstGeom prst="rect">
            <a:avLst/>
          </a:prstGeom>
          <a:solidFill>
            <a:schemeClr val="bg1"/>
          </a:solidFill>
        </p:spPr>
        <p:txBody>
          <a:bodyPr wrap="square" lIns="72000" tIns="72000" rIns="0" bIns="72000" rtlCol="0">
            <a:spAutoFit/>
          </a:bodyPr>
          <a:lstStyle/>
          <a:p>
            <a:r>
              <a:rPr lang="ru-RU" sz="1100" dirty="0">
                <a:latin typeface="Bahnschrift" panose="020B0502040204020203" pitchFamily="34" charset="0"/>
              </a:rPr>
              <a:t>Ниво на звукова мощност LWA на </a:t>
            </a:r>
            <a:r>
              <a:rPr lang="ru-RU" sz="1100" dirty="0" smtClean="0">
                <a:latin typeface="Bahnschrift" panose="020B0502040204020203" pitchFamily="34" charset="0"/>
              </a:rPr>
              <a:t>открито</a:t>
            </a:r>
            <a:endParaRPr lang="de-DE" sz="1100" dirty="0">
              <a:latin typeface="Bahnschrift" panose="020B0502040204020203" pitchFamily="34" charset="0"/>
            </a:endParaRPr>
          </a:p>
        </p:txBody>
      </p:sp>
      <p:sp>
        <p:nvSpPr>
          <p:cNvPr id="10" name="Textfeld 9"/>
          <p:cNvSpPr txBox="1"/>
          <p:nvPr/>
        </p:nvSpPr>
        <p:spPr>
          <a:xfrm>
            <a:off x="6915752" y="1255068"/>
            <a:ext cx="1771048" cy="769441"/>
          </a:xfrm>
          <a:prstGeom prst="rect">
            <a:avLst/>
          </a:prstGeom>
          <a:solidFill>
            <a:schemeClr val="bg1"/>
          </a:solidFill>
        </p:spPr>
        <p:txBody>
          <a:bodyPr wrap="square" lIns="72000" rIns="0" rtlCol="0">
            <a:spAutoFit/>
          </a:bodyPr>
          <a:lstStyle/>
          <a:p>
            <a:r>
              <a:rPr lang="ru-RU" sz="1100" dirty="0">
                <a:latin typeface="Bahnschrift" panose="020B0502040204020203" pitchFamily="34" charset="0"/>
              </a:rPr>
              <a:t>Функция за отопление на стаята за приложения на средни и ниски </a:t>
            </a:r>
            <a:r>
              <a:rPr lang="ru-RU" sz="1100" dirty="0" smtClean="0">
                <a:latin typeface="Bahnschrift" panose="020B0502040204020203" pitchFamily="34" charset="0"/>
              </a:rPr>
              <a:t>температури</a:t>
            </a:r>
            <a:endParaRPr lang="de-DE" sz="1100" dirty="0">
              <a:latin typeface="Bahnschrift" panose="020B0502040204020203" pitchFamily="34" charset="0"/>
            </a:endParaRPr>
          </a:p>
        </p:txBody>
      </p:sp>
      <p:sp>
        <p:nvSpPr>
          <p:cNvPr id="11" name="Textfeld 10"/>
          <p:cNvSpPr txBox="1"/>
          <p:nvPr/>
        </p:nvSpPr>
        <p:spPr>
          <a:xfrm>
            <a:off x="6932596" y="2235019"/>
            <a:ext cx="1771048" cy="832330"/>
          </a:xfrm>
          <a:prstGeom prst="rect">
            <a:avLst/>
          </a:prstGeom>
          <a:solidFill>
            <a:schemeClr val="bg1"/>
          </a:solidFill>
        </p:spPr>
        <p:txBody>
          <a:bodyPr wrap="square" lIns="72000" rIns="0" bIns="108000" rtlCol="0">
            <a:spAutoFit/>
          </a:bodyPr>
          <a:lstStyle/>
          <a:p>
            <a:r>
              <a:rPr lang="ru-RU" sz="1100" dirty="0">
                <a:latin typeface="Bahnschrift" panose="020B0502040204020203" pitchFamily="34" charset="0"/>
              </a:rPr>
              <a:t>Класове на енергийна ефективност за приложения при средни и ниски </a:t>
            </a:r>
            <a:r>
              <a:rPr lang="ru-RU" sz="1100" dirty="0" smtClean="0">
                <a:latin typeface="Bahnschrift" panose="020B0502040204020203" pitchFamily="34" charset="0"/>
              </a:rPr>
              <a:t>температури</a:t>
            </a:r>
            <a:endParaRPr lang="de-DE" sz="1100" dirty="0">
              <a:latin typeface="Bahnschrift" panose="020B0502040204020203" pitchFamily="34" charset="0"/>
            </a:endParaRPr>
          </a:p>
        </p:txBody>
      </p:sp>
      <p:sp>
        <p:nvSpPr>
          <p:cNvPr id="12" name="Textfeld 11"/>
          <p:cNvSpPr txBox="1"/>
          <p:nvPr/>
        </p:nvSpPr>
        <p:spPr>
          <a:xfrm>
            <a:off x="6949130" y="3915773"/>
            <a:ext cx="1771048" cy="938719"/>
          </a:xfrm>
          <a:prstGeom prst="rect">
            <a:avLst/>
          </a:prstGeom>
          <a:solidFill>
            <a:schemeClr val="bg1"/>
          </a:solidFill>
        </p:spPr>
        <p:txBody>
          <a:bodyPr wrap="square" lIns="72000" rIns="0" rtlCol="0">
            <a:spAutoFit/>
          </a:bodyPr>
          <a:lstStyle/>
          <a:p>
            <a:r>
              <a:rPr lang="ru-RU" sz="1100" dirty="0">
                <a:latin typeface="Bahnschrift" panose="020B0502040204020203" pitchFamily="34" charset="0"/>
              </a:rPr>
              <a:t>Топлинна мощност в среден, по-студен и по-топъл климат, както и за приложения със средни и ниски </a:t>
            </a:r>
            <a:r>
              <a:rPr lang="ru-RU" sz="1100" dirty="0" smtClean="0">
                <a:latin typeface="Bahnschrift" panose="020B0502040204020203" pitchFamily="34" charset="0"/>
              </a:rPr>
              <a:t>температури</a:t>
            </a:r>
            <a:endParaRPr lang="de-DE" sz="1100" dirty="0">
              <a:latin typeface="Bahnschrift" panose="020B0502040204020203" pitchFamily="34" charset="0"/>
            </a:endParaRPr>
          </a:p>
        </p:txBody>
      </p:sp>
      <p:sp>
        <p:nvSpPr>
          <p:cNvPr id="13" name="Textfeld 12"/>
          <p:cNvSpPr txBox="1"/>
          <p:nvPr/>
        </p:nvSpPr>
        <p:spPr>
          <a:xfrm>
            <a:off x="6949130" y="5147374"/>
            <a:ext cx="1771048" cy="769441"/>
          </a:xfrm>
          <a:prstGeom prst="rect">
            <a:avLst/>
          </a:prstGeom>
          <a:solidFill>
            <a:schemeClr val="bg1"/>
          </a:solidFill>
        </p:spPr>
        <p:txBody>
          <a:bodyPr wrap="square" lIns="72000" rIns="0" rtlCol="0">
            <a:spAutoFit/>
          </a:bodyPr>
          <a:lstStyle/>
          <a:p>
            <a:r>
              <a:rPr lang="ru-RU" sz="1100" dirty="0">
                <a:latin typeface="Bahnschrift" panose="020B0502040204020203" pitchFamily="34" charset="0"/>
              </a:rPr>
              <a:t>Температурна карта на Европа с три температурни зони, служещи за </a:t>
            </a:r>
            <a:r>
              <a:rPr lang="ru-RU" sz="1100" dirty="0" smtClean="0">
                <a:latin typeface="Bahnschrift" panose="020B0502040204020203" pitchFamily="34" charset="0"/>
              </a:rPr>
              <a:t>ориентир</a:t>
            </a:r>
            <a:endParaRPr lang="de-DE" sz="1100" dirty="0">
              <a:latin typeface="Bahnschrift" panose="020B0502040204020203" pitchFamily="34" charset="0"/>
            </a:endParaRPr>
          </a:p>
        </p:txBody>
      </p:sp>
    </p:spTree>
    <p:extLst>
      <p:ext uri="{BB962C8B-B14F-4D97-AF65-F5344CB8AC3E}">
        <p14:creationId xmlns:p14="http://schemas.microsoft.com/office/powerpoint/2010/main" val="12230069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bg-BG" dirty="0">
                <a:latin typeface="Arial" panose="020B0604020202020204" pitchFamily="34" charset="0"/>
                <a:cs typeface="Arial" panose="020B0604020202020204" pitchFamily="34" charset="0"/>
              </a:rPr>
              <a:t>Енергиен етикет </a:t>
            </a: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Autofit/>
          </a:bodyPr>
          <a:lstStyle/>
          <a:p>
            <a:pPr marL="0" indent="0">
              <a:lnSpc>
                <a:spcPct val="150000"/>
              </a:lnSpc>
              <a:buNone/>
            </a:pPr>
            <a:r>
              <a:rPr lang="ru-RU" sz="1600" b="1" dirty="0">
                <a:latin typeface="Arial" panose="020B0604020202020204" pitchFamily="34" charset="0"/>
                <a:cs typeface="Arial" panose="020B0604020202020204" pitchFamily="34" charset="0"/>
              </a:rPr>
              <a:t>Енергиен етикет</a:t>
            </a:r>
          </a:p>
          <a:p>
            <a:pPr marL="0" indent="0">
              <a:lnSpc>
                <a:spcPct val="150000"/>
              </a:lnSpc>
              <a:buNone/>
            </a:pPr>
            <a:r>
              <a:rPr lang="ru-RU" sz="1600" b="1" dirty="0">
                <a:latin typeface="Arial" panose="020B0604020202020204" pitchFamily="34" charset="0"/>
                <a:cs typeface="Arial" panose="020B0604020202020204" pitchFamily="34" charset="0"/>
              </a:rPr>
              <a:t> </a:t>
            </a:r>
          </a:p>
          <a:p>
            <a:pPr marL="0" indent="0">
              <a:lnSpc>
                <a:spcPct val="150000"/>
              </a:lnSpc>
              <a:buNone/>
            </a:pPr>
            <a:r>
              <a:rPr lang="ru-RU" sz="1600" dirty="0">
                <a:latin typeface="Arial" panose="020B0604020202020204" pitchFamily="34" charset="0"/>
                <a:cs typeface="Arial" panose="020B0604020202020204" pitchFamily="34" charset="0"/>
              </a:rPr>
              <a:t>Цялостна компилация е достъпна тук</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https://</a:t>
            </a:r>
            <a:r>
              <a:rPr lang="ru-RU" sz="1600" dirty="0" smtClean="0">
                <a:latin typeface="Arial" panose="020B0604020202020204" pitchFamily="34" charset="0"/>
                <a:cs typeface="Arial" panose="020B0604020202020204" pitchFamily="34" charset="0"/>
              </a:rPr>
              <a:t>www.waermepumpe.de/fileadmin/user_upload/waermepumpe/07_Publikationen/BWP-Ratgeber-EU-Energielabel.pdf</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514060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a:xfrm>
            <a:off x="683568" y="1412776"/>
            <a:ext cx="8229600" cy="5256584"/>
          </a:xfrm>
        </p:spPr>
        <p:txBody>
          <a:bodyPr>
            <a:noAutofit/>
          </a:bodyPr>
          <a:lstStyle/>
          <a:p>
            <a:pPr marL="0" indent="0">
              <a:lnSpc>
                <a:spcPct val="160000"/>
              </a:lnSpc>
              <a:buNone/>
            </a:pPr>
            <a:r>
              <a:rPr lang="ru-RU" sz="1600" dirty="0">
                <a:latin typeface="Arial" panose="020B0604020202020204" pitchFamily="34" charset="0"/>
                <a:cs typeface="Arial" panose="020B0604020202020204" pitchFamily="34" charset="0"/>
              </a:rPr>
              <a:t>Можете да намерите допълнителна </a:t>
            </a:r>
            <a:r>
              <a:rPr lang="ru-RU" sz="1600" dirty="0" smtClean="0">
                <a:latin typeface="Arial" panose="020B0604020202020204" pitchFamily="34" charset="0"/>
                <a:cs typeface="Arial" panose="020B0604020202020204" pitchFamily="34" charset="0"/>
              </a:rPr>
              <a:t>информация</a:t>
            </a:r>
            <a:endParaRPr lang="en-US" sz="1600" dirty="0" smtClean="0">
              <a:latin typeface="Arial" panose="020B0604020202020204" pitchFamily="34" charset="0"/>
              <a:cs typeface="Arial" panose="020B0604020202020204" pitchFamily="34" charset="0"/>
            </a:endParaRPr>
          </a:p>
          <a:p>
            <a:pPr marL="0" indent="0">
              <a:lnSpc>
                <a:spcPct val="160000"/>
              </a:lnSpc>
              <a:buNone/>
            </a:pPr>
            <a:endParaRPr lang="en-US" sz="1600" dirty="0">
              <a:latin typeface="Arial" panose="020B0604020202020204" pitchFamily="34" charset="0"/>
              <a:cs typeface="Arial" panose="020B0604020202020204" pitchFamily="34" charset="0"/>
            </a:endParaRPr>
          </a:p>
          <a:p>
            <a:pPr>
              <a:lnSpc>
                <a:spcPct val="160000"/>
              </a:lnSpc>
              <a:buFontTx/>
              <a:buChar char="-"/>
            </a:pPr>
            <a:r>
              <a:rPr lang="en-US" sz="1600" dirty="0" smtClean="0">
                <a:latin typeface="Arial" panose="020B0604020202020204" pitchFamily="34" charset="0"/>
                <a:cs typeface="Arial" panose="020B0604020202020204" pitchFamily="34" charset="0"/>
                <a:hlinkClick r:id="rId3"/>
              </a:rPr>
              <a:t>https</a:t>
            </a:r>
            <a:r>
              <a:rPr lang="en-US" sz="1600" dirty="0">
                <a:latin typeface="Arial" panose="020B0604020202020204" pitchFamily="34" charset="0"/>
                <a:cs typeface="Arial" panose="020B0604020202020204" pitchFamily="34" charset="0"/>
                <a:hlinkClick r:id="rId3"/>
              </a:rPr>
              <a:t>://www.viessmann.de/content/dam/vi-brands/DE/PDF/Planungshandbuch/ph-waermepumpen.pdf/_</a:t>
            </a:r>
            <a:r>
              <a:rPr lang="en-US" sz="1600" dirty="0" smtClean="0">
                <a:latin typeface="Arial" panose="020B0604020202020204" pitchFamily="34" charset="0"/>
                <a:cs typeface="Arial" panose="020B0604020202020204" pitchFamily="34" charset="0"/>
                <a:hlinkClick r:id="rId3"/>
              </a:rPr>
              <a:t>jcr_content/renditions/original.media_file.download_attachment.file/ph-waermepumpen.pdf</a:t>
            </a:r>
            <a:r>
              <a:rPr lang="en-US"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sym typeface="Wingdings" panose="05000000000000000000" pitchFamily="2" charset="2"/>
              </a:rPr>
              <a:t> </a:t>
            </a:r>
            <a:r>
              <a:rPr lang="en-US" sz="1600" dirty="0" err="1" smtClean="0">
                <a:latin typeface="Arial" panose="020B0604020202020204" pitchFamily="34" charset="0"/>
                <a:cs typeface="Arial" panose="020B0604020202020204" pitchFamily="34" charset="0"/>
                <a:sym typeface="Wingdings" panose="05000000000000000000" pitchFamily="2" charset="2"/>
              </a:rPr>
              <a:t>Planungshandbuch</a:t>
            </a:r>
            <a:r>
              <a:rPr lang="en-US" sz="1600" dirty="0" smtClean="0">
                <a:latin typeface="Arial" panose="020B0604020202020204" pitchFamily="34" charset="0"/>
                <a:cs typeface="Arial" panose="020B0604020202020204" pitchFamily="34" charset="0"/>
                <a:sym typeface="Wingdings" panose="05000000000000000000" pitchFamily="2" charset="2"/>
              </a:rPr>
              <a:t> der Firma </a:t>
            </a:r>
            <a:r>
              <a:rPr lang="en-US" sz="1600" dirty="0" err="1" smtClean="0">
                <a:latin typeface="Arial" panose="020B0604020202020204" pitchFamily="34" charset="0"/>
                <a:cs typeface="Arial" panose="020B0604020202020204" pitchFamily="34" charset="0"/>
                <a:sym typeface="Wingdings" panose="05000000000000000000" pitchFamily="2" charset="2"/>
              </a:rPr>
              <a:t>Viessmann</a:t>
            </a:r>
            <a:endParaRPr lang="en-US" sz="1600" dirty="0" smtClean="0">
              <a:latin typeface="Arial" panose="020B0604020202020204" pitchFamily="34" charset="0"/>
              <a:cs typeface="Arial" panose="020B0604020202020204" pitchFamily="34" charset="0"/>
              <a:sym typeface="Wingdings" panose="05000000000000000000" pitchFamily="2" charset="2"/>
            </a:endParaRPr>
          </a:p>
          <a:p>
            <a:pPr>
              <a:lnSpc>
                <a:spcPct val="160000"/>
              </a:lnSpc>
              <a:buFontTx/>
              <a:buChar char="-"/>
            </a:pPr>
            <a:r>
              <a:rPr lang="en-US" sz="1600" dirty="0">
                <a:latin typeface="Arial" panose="020B0604020202020204" pitchFamily="34" charset="0"/>
                <a:cs typeface="Arial" panose="020B0604020202020204" pitchFamily="34" charset="0"/>
                <a:sym typeface="Wingdings" panose="05000000000000000000" pitchFamily="2" charset="2"/>
                <a:hlinkClick r:id="rId4"/>
              </a:rPr>
              <a:t>http://</a:t>
            </a:r>
            <a:r>
              <a:rPr lang="en-US" sz="1600" dirty="0" smtClean="0">
                <a:latin typeface="Arial" panose="020B0604020202020204" pitchFamily="34" charset="0"/>
                <a:cs typeface="Arial" panose="020B0604020202020204" pitchFamily="34" charset="0"/>
                <a:sym typeface="Wingdings" panose="05000000000000000000" pitchFamily="2" charset="2"/>
                <a:hlinkClick r:id="rId4"/>
              </a:rPr>
              <a:t>www.dimplex.de/fileadmin/dimplex/downloads/PHB_WP_Heizen_2016_web_verschl.pdf</a:t>
            </a:r>
            <a:r>
              <a:rPr lang="en-US" sz="1600" dirty="0" smtClean="0">
                <a:latin typeface="Arial" panose="020B0604020202020204" pitchFamily="34" charset="0"/>
                <a:cs typeface="Arial" panose="020B0604020202020204" pitchFamily="34" charset="0"/>
                <a:sym typeface="Wingdings" panose="05000000000000000000" pitchFamily="2" charset="2"/>
              </a:rPr>
              <a:t> --&gt; </a:t>
            </a:r>
            <a:r>
              <a:rPr lang="en-US" sz="1600" dirty="0" err="1">
                <a:latin typeface="Arial" panose="020B0604020202020204" pitchFamily="34" charset="0"/>
                <a:cs typeface="Arial" panose="020B0604020202020204" pitchFamily="34" charset="0"/>
                <a:sym typeface="Wingdings" panose="05000000000000000000" pitchFamily="2" charset="2"/>
              </a:rPr>
              <a:t>Planungshandbuch</a:t>
            </a:r>
            <a:r>
              <a:rPr lang="en-US" sz="1600" dirty="0">
                <a:latin typeface="Arial" panose="020B0604020202020204" pitchFamily="34" charset="0"/>
                <a:cs typeface="Arial" panose="020B0604020202020204" pitchFamily="34" charset="0"/>
                <a:sym typeface="Wingdings" panose="05000000000000000000" pitchFamily="2" charset="2"/>
              </a:rPr>
              <a:t> der Firma </a:t>
            </a:r>
            <a:r>
              <a:rPr lang="en-US" sz="1600" dirty="0" err="1" smtClean="0">
                <a:latin typeface="Arial" panose="020B0604020202020204" pitchFamily="34" charset="0"/>
                <a:cs typeface="Arial" panose="020B0604020202020204" pitchFamily="34" charset="0"/>
                <a:sym typeface="Wingdings" panose="05000000000000000000" pitchFamily="2" charset="2"/>
              </a:rPr>
              <a:t>Dimplex</a:t>
            </a:r>
            <a:endParaRPr lang="en-US" sz="1600" dirty="0" smtClean="0">
              <a:latin typeface="Arial" panose="020B0604020202020204" pitchFamily="34" charset="0"/>
              <a:cs typeface="Arial" panose="020B0604020202020204" pitchFamily="34" charset="0"/>
              <a:sym typeface="Wingdings" panose="05000000000000000000" pitchFamily="2" charset="2"/>
            </a:endParaRPr>
          </a:p>
          <a:p>
            <a:pPr>
              <a:lnSpc>
                <a:spcPct val="160000"/>
              </a:lnSpc>
              <a:buFontTx/>
              <a:buChar char="-"/>
            </a:pPr>
            <a:r>
              <a:rPr lang="en-US" sz="1600" dirty="0">
                <a:latin typeface="Arial" panose="020B0604020202020204" pitchFamily="34" charset="0"/>
                <a:cs typeface="Arial" panose="020B0604020202020204" pitchFamily="34" charset="0"/>
                <a:sym typeface="Wingdings" panose="05000000000000000000" pitchFamily="2" charset="2"/>
                <a:hlinkClick r:id="rId5"/>
              </a:rPr>
              <a:t>https://</a:t>
            </a:r>
            <a:r>
              <a:rPr lang="en-US" sz="1600" dirty="0" smtClean="0">
                <a:latin typeface="Arial" panose="020B0604020202020204" pitchFamily="34" charset="0"/>
                <a:cs typeface="Arial" panose="020B0604020202020204" pitchFamily="34" charset="0"/>
                <a:sym typeface="Wingdings" panose="05000000000000000000" pitchFamily="2" charset="2"/>
                <a:hlinkClick r:id="rId5"/>
              </a:rPr>
              <a:t>www.stiebel-eltron.de/content/dam/ste/de/de/products/downloads/Planungsunterlagen/Planungshandbuch/Planungshandbuch_EE_Waermepumpen.pdf</a:t>
            </a:r>
            <a:r>
              <a:rPr lang="en-US" sz="1600" dirty="0" smtClean="0">
                <a:latin typeface="Arial" panose="020B0604020202020204" pitchFamily="34" charset="0"/>
                <a:cs typeface="Arial" panose="020B0604020202020204" pitchFamily="34" charset="0"/>
                <a:sym typeface="Wingdings" panose="05000000000000000000" pitchFamily="2" charset="2"/>
              </a:rPr>
              <a:t> --&gt;</a:t>
            </a:r>
            <a:r>
              <a:rPr lang="en-US" sz="1600" dirty="0">
                <a:latin typeface="Arial" panose="020B0604020202020204" pitchFamily="34" charset="0"/>
                <a:cs typeface="Arial" panose="020B0604020202020204" pitchFamily="34" charset="0"/>
                <a:sym typeface="Wingdings" panose="05000000000000000000" pitchFamily="2" charset="2"/>
              </a:rPr>
              <a:t> --&gt; </a:t>
            </a:r>
            <a:r>
              <a:rPr lang="en-US" sz="1600" dirty="0" err="1">
                <a:latin typeface="Arial" panose="020B0604020202020204" pitchFamily="34" charset="0"/>
                <a:cs typeface="Arial" panose="020B0604020202020204" pitchFamily="34" charset="0"/>
                <a:sym typeface="Wingdings" panose="05000000000000000000" pitchFamily="2" charset="2"/>
              </a:rPr>
              <a:t>Planungshandbuch</a:t>
            </a:r>
            <a:r>
              <a:rPr lang="en-US" sz="1600" dirty="0">
                <a:latin typeface="Arial" panose="020B0604020202020204" pitchFamily="34" charset="0"/>
                <a:cs typeface="Arial" panose="020B0604020202020204" pitchFamily="34" charset="0"/>
                <a:sym typeface="Wingdings" panose="05000000000000000000" pitchFamily="2" charset="2"/>
              </a:rPr>
              <a:t> der Firma </a:t>
            </a:r>
            <a:r>
              <a:rPr lang="en-US" sz="1600" dirty="0" err="1" smtClean="0">
                <a:latin typeface="Arial" panose="020B0604020202020204" pitchFamily="34" charset="0"/>
                <a:cs typeface="Arial" panose="020B0604020202020204" pitchFamily="34" charset="0"/>
                <a:sym typeface="Wingdings" panose="05000000000000000000" pitchFamily="2" charset="2"/>
              </a:rPr>
              <a:t>Stiebel</a:t>
            </a:r>
            <a:endParaRPr lang="en-US" sz="1600" dirty="0" smtClean="0">
              <a:latin typeface="Arial" panose="020B0604020202020204" pitchFamily="34" charset="0"/>
              <a:cs typeface="Arial" panose="020B0604020202020204" pitchFamily="34" charset="0"/>
              <a:sym typeface="Wingdings" panose="05000000000000000000" pitchFamily="2" charset="2"/>
            </a:endParaRPr>
          </a:p>
          <a:p>
            <a:pPr>
              <a:lnSpc>
                <a:spcPct val="160000"/>
              </a:lnSpc>
              <a:buFontTx/>
              <a:buChar char="-"/>
            </a:pPr>
            <a:r>
              <a:rPr lang="en-US" sz="1600" dirty="0" smtClean="0">
                <a:latin typeface="Arial" panose="020B0604020202020204" pitchFamily="34" charset="0"/>
                <a:cs typeface="Arial" panose="020B0604020202020204" pitchFamily="34" charset="0"/>
                <a:sym typeface="Wingdings" panose="05000000000000000000" pitchFamily="2" charset="2"/>
                <a:hlinkClick r:id="rId6"/>
              </a:rPr>
              <a:t>www.bwp.de</a:t>
            </a:r>
            <a:r>
              <a:rPr lang="en-US" sz="1600" dirty="0" smtClean="0">
                <a:latin typeface="Arial" panose="020B0604020202020204" pitchFamily="34" charset="0"/>
                <a:cs typeface="Arial" panose="020B0604020202020204" pitchFamily="34" charset="0"/>
                <a:sym typeface="Wingdings" panose="05000000000000000000" pitchFamily="2" charset="2"/>
              </a:rPr>
              <a:t>  </a:t>
            </a:r>
            <a:r>
              <a:rPr lang="en-US" sz="1600" dirty="0" err="1" smtClean="0">
                <a:latin typeface="Arial" panose="020B0604020202020204" pitchFamily="34" charset="0"/>
                <a:cs typeface="Arial" panose="020B0604020202020204" pitchFamily="34" charset="0"/>
                <a:sym typeface="Wingdings" panose="05000000000000000000" pitchFamily="2" charset="2"/>
              </a:rPr>
              <a:t>Bundesverband</a:t>
            </a:r>
            <a:r>
              <a:rPr lang="en-US" sz="1600" dirty="0" smtClean="0">
                <a:latin typeface="Arial" panose="020B0604020202020204" pitchFamily="34" charset="0"/>
                <a:cs typeface="Arial" panose="020B0604020202020204" pitchFamily="34" charset="0"/>
                <a:sym typeface="Wingdings" panose="05000000000000000000" pitchFamily="2" charset="2"/>
              </a:rPr>
              <a:t> </a:t>
            </a:r>
            <a:r>
              <a:rPr lang="en-US" sz="1600" dirty="0" err="1" smtClean="0">
                <a:latin typeface="Arial" panose="020B0604020202020204" pitchFamily="34" charset="0"/>
                <a:cs typeface="Arial" panose="020B0604020202020204" pitchFamily="34" charset="0"/>
                <a:sym typeface="Wingdings" panose="05000000000000000000" pitchFamily="2" charset="2"/>
              </a:rPr>
              <a:t>Wärmepumpe</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869421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p:txBody>
          <a:bodyPr>
            <a:normAutofit/>
          </a:bodyPr>
          <a:lstStyle/>
          <a:p>
            <a:pPr lvl="0">
              <a:lnSpc>
                <a:spcPct val="150000"/>
              </a:lnSpc>
            </a:pPr>
            <a:r>
              <a:rPr lang="ru-RU" sz="1600" dirty="0">
                <a:latin typeface="Arial" panose="020B0604020202020204" pitchFamily="34" charset="0"/>
                <a:cs typeface="Arial" panose="020B0604020202020204" pitchFamily="34" charset="0"/>
              </a:rPr>
              <a:t>Стажантът може да инсталира различни видове термопомпи</a:t>
            </a:r>
          </a:p>
          <a:p>
            <a:pPr marL="0" lvl="0" indent="0">
              <a:lnSpc>
                <a:spcPct val="150000"/>
              </a:lnSpc>
              <a:buNone/>
            </a:pPr>
            <a:r>
              <a:rPr lang="ru-RU" sz="1600" dirty="0" smtClean="0">
                <a:latin typeface="Arial" panose="020B0604020202020204" pitchFamily="34" charset="0"/>
                <a:cs typeface="Arial" panose="020B0604020202020204" pitchFamily="34" charset="0"/>
              </a:rPr>
              <a:t>       </a:t>
            </a:r>
            <a:r>
              <a:rPr lang="ru-RU" sz="1600" dirty="0">
                <a:latin typeface="Arial" panose="020B0604020202020204" pitchFamily="34" charset="0"/>
                <a:cs typeface="Arial" panose="020B0604020202020204" pitchFamily="34" charset="0"/>
              </a:rPr>
              <a:t>Вижте глава 2.1</a:t>
            </a:r>
          </a:p>
          <a:p>
            <a:pPr lvl="0">
              <a:lnSpc>
                <a:spcPct val="150000"/>
              </a:lnSpc>
            </a:pPr>
            <a:r>
              <a:rPr lang="ru-RU" sz="1600" dirty="0">
                <a:latin typeface="Arial" panose="020B0604020202020204" pitchFamily="34" charset="0"/>
                <a:cs typeface="Arial" panose="020B0604020202020204" pitchFamily="34" charset="0"/>
              </a:rPr>
              <a:t>Стажантът е в състояние да въведе термопомпи в експлоатация</a:t>
            </a:r>
          </a:p>
          <a:p>
            <a:pPr marL="0" lvl="0" indent="0">
              <a:lnSpc>
                <a:spcPct val="150000"/>
              </a:lnSpc>
              <a:buNone/>
            </a:pPr>
            <a:r>
              <a:rPr lang="ru-RU" sz="1600" dirty="0" smtClean="0">
                <a:latin typeface="Arial" panose="020B0604020202020204" pitchFamily="34" charset="0"/>
                <a:cs typeface="Arial" panose="020B0604020202020204" pitchFamily="34" charset="0"/>
              </a:rPr>
              <a:t>       </a:t>
            </a:r>
            <a:r>
              <a:rPr lang="ru-RU" sz="1600" dirty="0">
                <a:latin typeface="Arial" panose="020B0604020202020204" pitchFamily="34" charset="0"/>
                <a:cs typeface="Arial" panose="020B0604020202020204" pitchFamily="34" charset="0"/>
              </a:rPr>
              <a:t>Вижте глава 2.1</a:t>
            </a:r>
          </a:p>
          <a:p>
            <a:pPr lvl="0">
              <a:lnSpc>
                <a:spcPct val="150000"/>
              </a:lnSpc>
            </a:pPr>
            <a:endParaRPr lang="ru-RU" sz="1600" dirty="0">
              <a:latin typeface="Arial" panose="020B0604020202020204" pitchFamily="34" charset="0"/>
              <a:cs typeface="Arial" panose="020B0604020202020204" pitchFamily="34" charset="0"/>
            </a:endParaRPr>
          </a:p>
          <a:p>
            <a:pPr lvl="0">
              <a:lnSpc>
                <a:spcPct val="150000"/>
              </a:lnSpc>
            </a:pPr>
            <a:r>
              <a:rPr lang="ru-RU" sz="1600" dirty="0">
                <a:latin typeface="Arial" panose="020B0604020202020204" pitchFamily="34" charset="0"/>
                <a:cs typeface="Arial" panose="020B0604020202020204" pitchFamily="34" charset="0"/>
              </a:rPr>
              <a:t>Стажантът може да прецени дали системата работи правилно</a:t>
            </a:r>
          </a:p>
          <a:p>
            <a:pPr marL="0" lvl="0" indent="0">
              <a:lnSpc>
                <a:spcPct val="150000"/>
              </a:lnSpc>
              <a:buNone/>
            </a:pPr>
            <a:r>
              <a:rPr lang="ru-RU" sz="1600" dirty="0" smtClean="0">
                <a:latin typeface="Arial" panose="020B0604020202020204" pitchFamily="34" charset="0"/>
                <a:cs typeface="Arial" panose="020B0604020202020204" pitchFamily="34" charset="0"/>
              </a:rPr>
              <a:t>       </a:t>
            </a:r>
            <a:r>
              <a:rPr lang="ru-RU" sz="1600" dirty="0">
                <a:latin typeface="Arial" panose="020B0604020202020204" pitchFamily="34" charset="0"/>
                <a:cs typeface="Arial" panose="020B0604020202020204" pitchFamily="34" charset="0"/>
              </a:rPr>
              <a:t> Вижте глава 3.1 / </a:t>
            </a:r>
            <a:r>
              <a:rPr lang="ru-RU" sz="1600" dirty="0" smtClean="0">
                <a:latin typeface="Arial" panose="020B0604020202020204" pitchFamily="34" charset="0"/>
                <a:cs typeface="Arial" panose="020B0604020202020204" pitchFamily="34" charset="0"/>
              </a:rPr>
              <a:t>3.2</a:t>
            </a:r>
            <a:endParaRPr lang="de-DE" sz="1600" dirty="0">
              <a:latin typeface="Arial" panose="020B0604020202020204" pitchFamily="34" charset="0"/>
              <a:cs typeface="Arial" panose="020B0604020202020204" pitchFamily="34" charset="0"/>
            </a:endParaRPr>
          </a:p>
          <a:p>
            <a:pPr marL="0" indent="0">
              <a:lnSpc>
                <a:spcPct val="150000"/>
              </a:lnSpc>
              <a:buNone/>
            </a:pPr>
            <a:endParaRPr lang="el-G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512875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bg-BG" dirty="0" smtClean="0">
                <a:latin typeface="Arial" panose="020B0604020202020204" pitchFamily="34" charset="0"/>
                <a:cs typeface="Arial" panose="020B0604020202020204" pitchFamily="34" charset="0"/>
              </a:rPr>
              <a:t>Край на модула</a:t>
            </a:r>
            <a:endParaRPr lang="el-GR" dirty="0">
              <a:latin typeface="Arial" panose="020B0604020202020204" pitchFamily="34" charset="0"/>
              <a:cs typeface="Arial" panose="020B0604020202020204" pitchFamily="34" charset="0"/>
            </a:endParaRPr>
          </a:p>
        </p:txBody>
      </p:sp>
      <p:sp>
        <p:nvSpPr>
          <p:cNvPr id="9" name="Content Placeholder 8"/>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Вече сте завършили модула Геотермални термопомпи и сте в състояние да:</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Познавате </a:t>
            </a:r>
            <a:r>
              <a:rPr lang="ru-RU" sz="1600" dirty="0">
                <a:latin typeface="Arial" panose="020B0604020202020204" pitchFamily="34" charset="0"/>
                <a:cs typeface="Arial" panose="020B0604020202020204" pitchFamily="34" charset="0"/>
              </a:rPr>
              <a:t>принципа на работа на термопомпите и техните компоненти</a:t>
            </a:r>
          </a:p>
          <a:p>
            <a:pPr marL="0" indent="0">
              <a:lnSpc>
                <a:spcPct val="150000"/>
              </a:lnSpc>
              <a:buNone/>
            </a:pPr>
            <a:r>
              <a:rPr lang="ru-RU" sz="1600" dirty="0" smtClean="0">
                <a:latin typeface="Arial" panose="020B0604020202020204" pitchFamily="34" charset="0"/>
                <a:cs typeface="Arial" panose="020B0604020202020204" pitchFamily="34" charset="0"/>
              </a:rPr>
              <a:t>- Познавате </a:t>
            </a:r>
            <a:r>
              <a:rPr lang="ru-RU" sz="1600" dirty="0">
                <a:latin typeface="Arial" panose="020B0604020202020204" pitchFamily="34" charset="0"/>
                <a:cs typeface="Arial" panose="020B0604020202020204" pitchFamily="34" charset="0"/>
              </a:rPr>
              <a:t>различни видове </a:t>
            </a:r>
            <a:r>
              <a:rPr lang="ru-RU" sz="1600" dirty="0" smtClean="0">
                <a:latin typeface="Arial" panose="020B0604020202020204" pitchFamily="34" charset="0"/>
                <a:cs typeface="Arial" panose="020B0604020202020204" pitchFamily="34" charset="0"/>
              </a:rPr>
              <a:t>термопомпи</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572461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bg-BG" dirty="0" smtClean="0"/>
              <a:t>Край на модула</a:t>
            </a:r>
            <a:endParaRPr lang="el-GR"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29220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Топлинна помпа - възобновяема </a:t>
            </a:r>
            <a:r>
              <a:rPr lang="bg-BG" dirty="0" smtClean="0">
                <a:latin typeface="Arial" panose="020B0604020202020204" pitchFamily="34" charset="0"/>
                <a:cs typeface="Arial" panose="020B0604020202020204" pitchFamily="34" charset="0"/>
              </a:rPr>
              <a:t>енергия</a:t>
            </a:r>
            <a:r>
              <a:rPr lang="en-US" dirty="0" smtClean="0">
                <a:latin typeface="Arial" panose="020B0604020202020204" pitchFamily="34" charset="0"/>
                <a:cs typeface="Arial" panose="020B0604020202020204" pitchFamily="34" charset="0"/>
              </a:rPr>
              <a:t> </a:t>
            </a:r>
            <a:endParaRPr lang="el-GR" dirty="0">
              <a:latin typeface="Arial" panose="020B0604020202020204" pitchFamily="34" charset="0"/>
              <a:cs typeface="Arial" panose="020B0604020202020204" pitchFamily="34" charset="0"/>
            </a:endParaRPr>
          </a:p>
        </p:txBody>
      </p:sp>
      <p:sp>
        <p:nvSpPr>
          <p:cNvPr id="4" name="Textfeld 3"/>
          <p:cNvSpPr txBox="1"/>
          <p:nvPr/>
        </p:nvSpPr>
        <p:spPr>
          <a:xfrm>
            <a:off x="657400" y="1844824"/>
            <a:ext cx="8486600" cy="4062651"/>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Защо нагревателят, работещ с термопомпа, се счита за възобновяем източник на енергия?</a:t>
            </a:r>
          </a:p>
          <a:p>
            <a:pPr>
              <a:lnSpc>
                <a:spcPct val="150000"/>
              </a:lnSpc>
            </a:pPr>
            <a:r>
              <a:rPr lang="ru-RU" sz="1600" dirty="0" smtClean="0">
                <a:latin typeface="Arial" panose="020B0604020202020204" pitchFamily="34" charset="0"/>
                <a:cs typeface="Arial" panose="020B0604020202020204" pitchFamily="34" charset="0"/>
              </a:rPr>
              <a:t>Докато при другите източници техническата </a:t>
            </a:r>
            <a:r>
              <a:rPr lang="ru-RU" sz="1600" dirty="0">
                <a:latin typeface="Arial" panose="020B0604020202020204" pitchFamily="34" charset="0"/>
                <a:cs typeface="Arial" panose="020B0604020202020204" pitchFamily="34" charset="0"/>
              </a:rPr>
              <a:t>работа се осъществява чрез използване на електрическа енергия </a:t>
            </a:r>
            <a:r>
              <a:rPr lang="ru-RU" sz="1600" dirty="0" smtClean="0">
                <a:latin typeface="Arial" panose="020B0604020202020204" pitchFamily="34" charset="0"/>
                <a:cs typeface="Arial" panose="020B0604020202020204" pitchFamily="34" charset="0"/>
              </a:rPr>
              <a:t>или </a:t>
            </a:r>
            <a:r>
              <a:rPr lang="ru-RU" sz="1600" dirty="0">
                <a:latin typeface="Arial" panose="020B0604020202020204" pitchFamily="34" charset="0"/>
                <a:cs typeface="Arial" panose="020B0604020202020204" pitchFamily="34" charset="0"/>
              </a:rPr>
              <a:t>двигатели с изкопаеми горива, </a:t>
            </a:r>
            <a:r>
              <a:rPr lang="ru-RU" sz="1600" dirty="0" smtClean="0">
                <a:latin typeface="Arial" panose="020B0604020202020204" pitchFamily="34" charset="0"/>
                <a:cs typeface="Arial" panose="020B0604020202020204" pitchFamily="34" charset="0"/>
              </a:rPr>
              <a:t>тук топлинната </a:t>
            </a:r>
            <a:r>
              <a:rPr lang="ru-RU" sz="1600" dirty="0">
                <a:latin typeface="Arial" panose="020B0604020202020204" pitchFamily="34" charset="0"/>
                <a:cs typeface="Arial" panose="020B0604020202020204" pitchFamily="34" charset="0"/>
              </a:rPr>
              <a:t>енергия идва от екологичен резервоар с ниска температура.</a:t>
            </a:r>
          </a:p>
          <a:p>
            <a:pPr>
              <a:lnSpc>
                <a:spcPct val="150000"/>
              </a:lnSpc>
            </a:pPr>
            <a:r>
              <a:rPr lang="ru-RU" sz="1600" dirty="0">
                <a:latin typeface="Arial" panose="020B0604020202020204" pitchFamily="34" charset="0"/>
                <a:cs typeface="Arial" panose="020B0604020202020204" pitchFamily="34" charset="0"/>
              </a:rPr>
              <a:t>Обичайните екологични резервоари са:</a:t>
            </a:r>
          </a:p>
          <a:p>
            <a:pPr>
              <a:lnSpc>
                <a:spcPct val="150000"/>
              </a:lnSpc>
            </a:pPr>
            <a:r>
              <a:rPr lang="ru-RU" sz="1600" dirty="0" smtClean="0">
                <a:latin typeface="Arial" panose="020B0604020202020204" pitchFamily="34" charset="0"/>
                <a:cs typeface="Arial" panose="020B0604020202020204" pitchFamily="34" charset="0"/>
              </a:rPr>
              <a:t>- Въздух</a:t>
            </a:r>
            <a:endParaRPr lang="ru-RU" sz="1600" dirty="0">
              <a:latin typeface="Arial" panose="020B0604020202020204" pitchFamily="34" charset="0"/>
              <a:cs typeface="Arial" panose="020B0604020202020204" pitchFamily="34" charset="0"/>
            </a:endParaRPr>
          </a:p>
          <a:p>
            <a:pPr>
              <a:lnSpc>
                <a:spcPct val="150000"/>
              </a:lnSpc>
            </a:pPr>
            <a:r>
              <a:rPr lang="ru-RU" sz="1600" dirty="0" smtClean="0">
                <a:latin typeface="Arial" panose="020B0604020202020204" pitchFamily="34" charset="0"/>
                <a:cs typeface="Arial" panose="020B0604020202020204" pitchFamily="34" charset="0"/>
              </a:rPr>
              <a:t>- Почва</a:t>
            </a:r>
            <a:endParaRPr lang="ru-RU" sz="1600" dirty="0">
              <a:latin typeface="Arial" panose="020B0604020202020204" pitchFamily="34" charset="0"/>
              <a:cs typeface="Arial" panose="020B0604020202020204" pitchFamily="34" charset="0"/>
            </a:endParaRPr>
          </a:p>
          <a:p>
            <a:pPr>
              <a:lnSpc>
                <a:spcPct val="150000"/>
              </a:lnSpc>
            </a:pPr>
            <a:r>
              <a:rPr lang="ru-RU" sz="1600" dirty="0" smtClean="0">
                <a:latin typeface="Arial" panose="020B0604020202020204" pitchFamily="34" charset="0"/>
                <a:cs typeface="Arial" panose="020B0604020202020204" pitchFamily="34" charset="0"/>
              </a:rPr>
              <a:t>- Подпочвена вода</a:t>
            </a:r>
            <a:endParaRPr lang="de-DE" sz="1600" dirty="0" smtClean="0">
              <a:latin typeface="Arial" panose="020B0604020202020204" pitchFamily="34" charset="0"/>
              <a:cs typeface="Arial" panose="020B0604020202020204" pitchFamily="34" charset="0"/>
            </a:endParaRPr>
          </a:p>
          <a:p>
            <a:pPr>
              <a:lnSpc>
                <a:spcPct val="150000"/>
              </a:lnSpc>
            </a:pPr>
            <a:r>
              <a:rPr lang="bg-BG" sz="1600" dirty="0" smtClean="0">
                <a:latin typeface="Arial" panose="020B0604020202020204" pitchFamily="34" charset="0"/>
                <a:cs typeface="Arial" panose="020B0604020202020204" pitchFamily="34" charset="0"/>
              </a:rPr>
              <a:t>- Солна/солена вода</a:t>
            </a:r>
            <a:endParaRPr lang="de-DE" sz="1600" dirty="0" smtClean="0">
              <a:latin typeface="Arial" panose="020B060402020202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6544065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Топлинна помпа - възобновяема енергия </a:t>
            </a:r>
            <a:r>
              <a:rPr lang="en-US" dirty="0" smtClean="0">
                <a:latin typeface="Arial" panose="020B0604020202020204" pitchFamily="34" charset="0"/>
                <a:cs typeface="Arial" panose="020B0604020202020204" pitchFamily="34" charset="0"/>
              </a:rPr>
              <a:t> </a:t>
            </a:r>
            <a:endParaRPr lang="el-GR" dirty="0">
              <a:latin typeface="Arial" panose="020B0604020202020204" pitchFamily="34" charset="0"/>
              <a:cs typeface="Arial" panose="020B0604020202020204" pitchFamily="34" charset="0"/>
            </a:endParaRPr>
          </a:p>
        </p:txBody>
      </p:sp>
      <p:sp>
        <p:nvSpPr>
          <p:cNvPr id="4" name="Textfeld 3"/>
          <p:cNvSpPr txBox="1"/>
          <p:nvPr/>
        </p:nvSpPr>
        <p:spPr>
          <a:xfrm>
            <a:off x="971600" y="1844824"/>
            <a:ext cx="5597624" cy="3046988"/>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Защо нагревателят, работещ с термопомпа, се счита за възобновяем източник на енергия?</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Околна среда:</a:t>
            </a:r>
          </a:p>
          <a:p>
            <a:pPr>
              <a:lnSpc>
                <a:spcPct val="150000"/>
              </a:lnSpc>
            </a:pPr>
            <a:r>
              <a:rPr lang="ru-RU" sz="1600" dirty="0">
                <a:latin typeface="Arial" panose="020B0604020202020204" pitchFamily="34" charset="0"/>
                <a:cs typeface="Arial" panose="020B0604020202020204" pitchFamily="34" charset="0"/>
              </a:rPr>
              <a:t>Енергията от атмосферния въздух произлиза от - сезонно различни силни - слънчева радиация,</a:t>
            </a:r>
          </a:p>
          <a:p>
            <a:pPr>
              <a:lnSpc>
                <a:spcPct val="150000"/>
              </a:lnSpc>
            </a:pPr>
            <a:r>
              <a:rPr lang="ru-RU" sz="1600" dirty="0" smtClean="0">
                <a:latin typeface="Arial" panose="020B0604020202020204" pitchFamily="34" charset="0"/>
                <a:cs typeface="Arial" panose="020B0604020202020204" pitchFamily="34" charset="0"/>
              </a:rPr>
              <a:t>която </a:t>
            </a:r>
            <a:r>
              <a:rPr lang="ru-RU" sz="1600" dirty="0">
                <a:latin typeface="Arial" panose="020B0604020202020204" pitchFamily="34" charset="0"/>
                <a:cs typeface="Arial" panose="020B0604020202020204" pitchFamily="34" charset="0"/>
              </a:rPr>
              <a:t>е възобновяем източник на </a:t>
            </a:r>
            <a:r>
              <a:rPr lang="ru-RU" sz="1600" dirty="0" smtClean="0">
                <a:latin typeface="Arial" panose="020B0604020202020204" pitchFamily="34" charset="0"/>
                <a:cs typeface="Arial" panose="020B0604020202020204" pitchFamily="34" charset="0"/>
              </a:rPr>
              <a:t>енергия.</a:t>
            </a:r>
            <a:endParaRPr lang="de-DE" sz="1600" dirty="0" smtClean="0">
              <a:latin typeface="Arial" panose="020B0604020202020204" pitchFamily="34" charset="0"/>
              <a:cs typeface="Arial" panose="020B0604020202020204" pitchFamily="34" charset="0"/>
            </a:endParaRPr>
          </a:p>
          <a:p>
            <a:pPr lvl="2">
              <a:lnSpc>
                <a:spcPct val="150000"/>
              </a:lnSpc>
            </a:pPr>
            <a:endParaRPr lang="de-DE" sz="1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9280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Топлинна помпа - възобновяема енергия </a:t>
            </a:r>
            <a:r>
              <a:rPr lang="en-US" dirty="0" smtClean="0">
                <a:latin typeface="Arial" panose="020B0604020202020204" pitchFamily="34" charset="0"/>
                <a:cs typeface="Arial" panose="020B0604020202020204" pitchFamily="34" charset="0"/>
              </a:rPr>
              <a:t> </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Защо нагревателят, работещ с термопомпа, се счита за възобновяем източник на енергия?</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почва и подземни води:</a:t>
            </a:r>
          </a:p>
          <a:p>
            <a:pPr marL="0" indent="0">
              <a:lnSpc>
                <a:spcPct val="150000"/>
              </a:lnSpc>
              <a:buNone/>
            </a:pPr>
            <a:r>
              <a:rPr lang="ru-RU" sz="1600" dirty="0">
                <a:latin typeface="Arial" panose="020B0604020202020204" pitchFamily="34" charset="0"/>
                <a:cs typeface="Arial" panose="020B0604020202020204" pitchFamily="34" charset="0"/>
              </a:rPr>
              <a:t>Енергията от подземни или подземни резервоари на подземни води се произвежда от геотермалния топлинен поток от </a:t>
            </a:r>
            <a:r>
              <a:rPr lang="ru-RU" sz="1600" dirty="0" smtClean="0">
                <a:latin typeface="Arial" panose="020B0604020202020204" pitchFamily="34" charset="0"/>
                <a:cs typeface="Arial" panose="020B0604020202020204" pitchFamily="34" charset="0"/>
              </a:rPr>
              <a:t>ядрото </a:t>
            </a:r>
            <a:r>
              <a:rPr lang="ru-RU" sz="1600" dirty="0">
                <a:latin typeface="Arial" panose="020B0604020202020204" pitchFamily="34" charset="0"/>
                <a:cs typeface="Arial" panose="020B0604020202020204" pitchFamily="34" charset="0"/>
              </a:rPr>
              <a:t>на земята. В човешки мащаб това </a:t>
            </a:r>
            <a:r>
              <a:rPr lang="ru-RU" sz="1600" dirty="0" smtClean="0">
                <a:latin typeface="Arial" panose="020B0604020202020204" pitchFamily="34" charset="0"/>
                <a:cs typeface="Arial" panose="020B0604020202020204" pitchFamily="34" charset="0"/>
              </a:rPr>
              <a:t>е </a:t>
            </a:r>
            <a:r>
              <a:rPr lang="ru-RU" sz="1600" dirty="0">
                <a:latin typeface="Arial" panose="020B0604020202020204" pitchFamily="34" charset="0"/>
                <a:cs typeface="Arial" panose="020B0604020202020204" pitchFamily="34" charset="0"/>
              </a:rPr>
              <a:t>друг безкраен източник на </a:t>
            </a:r>
            <a:r>
              <a:rPr lang="ru-RU" sz="1600" dirty="0" smtClean="0">
                <a:latin typeface="Arial" panose="020B0604020202020204" pitchFamily="34" charset="0"/>
                <a:cs typeface="Arial" panose="020B0604020202020204" pitchFamily="34" charset="0"/>
              </a:rPr>
              <a:t>енергия.</a:t>
            </a:r>
            <a:r>
              <a:rPr lang="de-DE"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a:p>
            <a:pPr lvl="2">
              <a:lnSpc>
                <a:spcPct val="150000"/>
              </a:lnSpc>
            </a:pPr>
            <a:endParaRPr lang="de-DE" sz="1600" dirty="0">
              <a:latin typeface="Arial" panose="020B0604020202020204" pitchFamily="34" charset="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86845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Структура на термопомпа - компресионна </a:t>
            </a:r>
            <a:r>
              <a:rPr lang="ru-RU" dirty="0" smtClean="0">
                <a:latin typeface="Arial" panose="020B0604020202020204" pitchFamily="34" charset="0"/>
                <a:cs typeface="Arial" panose="020B0604020202020204" pitchFamily="34" charset="0"/>
              </a:rPr>
              <a:t>термопомпа</a:t>
            </a:r>
            <a:endParaRPr lang="el-GR" dirty="0">
              <a:latin typeface="Arial" panose="020B0604020202020204" pitchFamily="34" charset="0"/>
              <a:cs typeface="Arial" panose="020B0604020202020204" pitchFamily="34" charset="0"/>
            </a:endParaRPr>
          </a:p>
        </p:txBody>
      </p:sp>
      <p:pic>
        <p:nvPicPr>
          <p:cNvPr id="1026" name="Picture 2" descr="https://upload.wikimedia.org/wikipedia/commons/thumb/5/56/Heatpump2.svg/715px-Heatpump2.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6360" y="2348880"/>
            <a:ext cx="3786039" cy="1943324"/>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5554189" y="4411653"/>
            <a:ext cx="3168352" cy="1569660"/>
          </a:xfrm>
          <a:prstGeom prst="rect">
            <a:avLst/>
          </a:prstGeom>
          <a:noFill/>
        </p:spPr>
        <p:txBody>
          <a:bodyPr wrap="square" rtlCol="0">
            <a:spAutoFit/>
          </a:bodyPr>
          <a:lstStyle/>
          <a:p>
            <a:pPr marL="342900" indent="-342900">
              <a:lnSpc>
                <a:spcPct val="150000"/>
              </a:lnSpc>
              <a:buAutoNum type="arabicParenR"/>
            </a:pPr>
            <a:r>
              <a:rPr lang="ru-RU" sz="1600" dirty="0">
                <a:latin typeface="Arial" panose="020B0604020202020204" pitchFamily="34" charset="0"/>
                <a:cs typeface="Arial" panose="020B0604020202020204" pitchFamily="34" charset="0"/>
              </a:rPr>
              <a:t>кондензатор</a:t>
            </a:r>
          </a:p>
          <a:p>
            <a:pPr marL="342900" indent="-342900">
              <a:lnSpc>
                <a:spcPct val="150000"/>
              </a:lnSpc>
              <a:buAutoNum type="arabicParenR"/>
            </a:pPr>
            <a:r>
              <a:rPr lang="ru-RU" sz="1600" dirty="0" smtClean="0">
                <a:latin typeface="Arial" panose="020B0604020202020204" pitchFamily="34" charset="0"/>
                <a:cs typeface="Arial" panose="020B0604020202020204" pitchFamily="34" charset="0"/>
              </a:rPr>
              <a:t>разширителен </a:t>
            </a:r>
            <a:r>
              <a:rPr lang="ru-RU" sz="1600" dirty="0">
                <a:latin typeface="Arial" panose="020B0604020202020204" pitchFamily="34" charset="0"/>
                <a:cs typeface="Arial" panose="020B0604020202020204" pitchFamily="34" charset="0"/>
              </a:rPr>
              <a:t>клапан</a:t>
            </a:r>
          </a:p>
          <a:p>
            <a:pPr marL="342900" indent="-342900">
              <a:lnSpc>
                <a:spcPct val="150000"/>
              </a:lnSpc>
              <a:buAutoNum type="arabicParenR"/>
            </a:pPr>
            <a:r>
              <a:rPr lang="ru-RU" sz="1600" dirty="0">
                <a:latin typeface="Arial" panose="020B0604020202020204" pitchFamily="34" charset="0"/>
                <a:cs typeface="Arial" panose="020B0604020202020204" pitchFamily="34" charset="0"/>
              </a:rPr>
              <a:t>изпарител</a:t>
            </a:r>
          </a:p>
          <a:p>
            <a:pPr marL="342900" indent="-342900">
              <a:lnSpc>
                <a:spcPct val="150000"/>
              </a:lnSpc>
              <a:buAutoNum type="arabicParenR"/>
            </a:pPr>
            <a:r>
              <a:rPr lang="ru-RU" sz="1600" dirty="0" smtClean="0">
                <a:latin typeface="Arial" panose="020B0604020202020204" pitchFamily="34" charset="0"/>
                <a:cs typeface="Arial" panose="020B0604020202020204" pitchFamily="34" charset="0"/>
              </a:rPr>
              <a:t>компресор</a:t>
            </a:r>
            <a:r>
              <a:rPr lang="de-DE"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
        <p:nvSpPr>
          <p:cNvPr id="7" name="Textfeld 6"/>
          <p:cNvSpPr txBox="1"/>
          <p:nvPr/>
        </p:nvSpPr>
        <p:spPr>
          <a:xfrm>
            <a:off x="-2340768" y="2060848"/>
            <a:ext cx="184731" cy="369332"/>
          </a:xfrm>
          <a:prstGeom prst="rect">
            <a:avLst/>
          </a:prstGeom>
          <a:noFill/>
        </p:spPr>
        <p:txBody>
          <a:bodyPr wrap="none" rtlCol="0">
            <a:spAutoFit/>
          </a:bodyPr>
          <a:lstStyle/>
          <a:p>
            <a:endParaRPr lang="de-DE" dirty="0"/>
          </a:p>
        </p:txBody>
      </p:sp>
      <p:sp>
        <p:nvSpPr>
          <p:cNvPr id="8" name="Textfeld 7"/>
          <p:cNvSpPr txBox="1"/>
          <p:nvPr/>
        </p:nvSpPr>
        <p:spPr>
          <a:xfrm>
            <a:off x="467544" y="2245514"/>
            <a:ext cx="5086645" cy="3785652"/>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Голям знак със стрелка: топлинен поток</a:t>
            </a:r>
          </a:p>
          <a:p>
            <a:pPr>
              <a:lnSpc>
                <a:spcPct val="150000"/>
              </a:lnSpc>
            </a:pPr>
            <a:r>
              <a:rPr lang="ru-RU" sz="1600" dirty="0">
                <a:latin typeface="Arial" panose="020B0604020202020204" pitchFamily="34" charset="0"/>
                <a:cs typeface="Arial" panose="020B0604020202020204" pitchFamily="34" charset="0"/>
              </a:rPr>
              <a:t>Малка стрелка: хладилен агент</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Тъмночервено: газообразно, високо налягане, горещо</a:t>
            </a:r>
          </a:p>
          <a:p>
            <a:pPr>
              <a:lnSpc>
                <a:spcPct val="150000"/>
              </a:lnSpc>
            </a:pPr>
            <a:r>
              <a:rPr lang="ru-RU" sz="1600" dirty="0">
                <a:latin typeface="Arial" panose="020B0604020202020204" pitchFamily="34" charset="0"/>
                <a:cs typeface="Arial" panose="020B0604020202020204" pitchFamily="34" charset="0"/>
              </a:rPr>
              <a:t>Светло червено: течност, високо налягане, топло</a:t>
            </a:r>
          </a:p>
          <a:p>
            <a:pPr>
              <a:lnSpc>
                <a:spcPct val="150000"/>
              </a:lnSpc>
            </a:pPr>
            <a:r>
              <a:rPr lang="ru-RU" sz="1600" dirty="0">
                <a:latin typeface="Arial" panose="020B0604020202020204" pitchFamily="34" charset="0"/>
                <a:cs typeface="Arial" panose="020B0604020202020204" pitchFamily="34" charset="0"/>
              </a:rPr>
              <a:t>Синьо: течност, ниско налягане, много студено</a:t>
            </a:r>
          </a:p>
          <a:p>
            <a:pPr>
              <a:lnSpc>
                <a:spcPct val="150000"/>
              </a:lnSpc>
            </a:pPr>
            <a:r>
              <a:rPr lang="ru-RU" sz="1600" dirty="0">
                <a:latin typeface="Arial" panose="020B0604020202020204" pitchFamily="34" charset="0"/>
                <a:cs typeface="Arial" panose="020B0604020202020204" pitchFamily="34" charset="0"/>
              </a:rPr>
              <a:t>Светлосиньо: газообразно, ниско налягане, </a:t>
            </a:r>
            <a:r>
              <a:rPr lang="ru-RU" sz="1600" dirty="0" smtClean="0">
                <a:latin typeface="Arial" panose="020B0604020202020204" pitchFamily="34" charset="0"/>
                <a:cs typeface="Arial" panose="020B0604020202020204" pitchFamily="34" charset="0"/>
              </a:rPr>
              <a:t>студено</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14517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Структура на компресионна </a:t>
            </a:r>
            <a:r>
              <a:rPr lang="bg-BG" dirty="0" smtClean="0">
                <a:latin typeface="Arial" panose="020B0604020202020204" pitchFamily="34" charset="0"/>
                <a:cs typeface="Arial" panose="020B0604020202020204" pitchFamily="34" charset="0"/>
              </a:rPr>
              <a:t>термопомпа</a:t>
            </a:r>
            <a:endParaRPr lang="el-GR" dirty="0">
              <a:latin typeface="Arial" panose="020B0604020202020204" pitchFamily="34" charset="0"/>
              <a:cs typeface="Arial" panose="020B0604020202020204" pitchFamily="34" charset="0"/>
            </a:endParaRPr>
          </a:p>
        </p:txBody>
      </p:sp>
      <p:pic>
        <p:nvPicPr>
          <p:cNvPr id="1026" name="Picture 2" descr="https://upload.wikimedia.org/wikipedia/commons/thumb/5/56/Heatpump2.svg/715px-Heatpump2.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8915" y="1640476"/>
            <a:ext cx="3615085" cy="1943324"/>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827584" y="3789040"/>
            <a:ext cx="7200800" cy="1200329"/>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Илюстрацията показва основната конструкция на термопомпа.</a:t>
            </a:r>
          </a:p>
          <a:p>
            <a:pPr>
              <a:lnSpc>
                <a:spcPct val="150000"/>
              </a:lnSpc>
            </a:pPr>
            <a:r>
              <a:rPr lang="ru-RU" sz="1600" dirty="0" smtClean="0">
                <a:latin typeface="Arial" panose="020B0604020202020204" pitchFamily="34" charset="0"/>
                <a:cs typeface="Arial" panose="020B0604020202020204" pitchFamily="34" charset="0"/>
              </a:rPr>
              <a:t>Тя </a:t>
            </a:r>
            <a:r>
              <a:rPr lang="ru-RU" sz="1600" dirty="0">
                <a:latin typeface="Arial" panose="020B0604020202020204" pitchFamily="34" charset="0"/>
                <a:cs typeface="Arial" panose="020B0604020202020204" pitchFamily="34" charset="0"/>
              </a:rPr>
              <a:t>илюстрира различните условия на налягане / температура в цикъла и четирите основни </a:t>
            </a:r>
            <a:r>
              <a:rPr lang="ru-RU" sz="1600" dirty="0" smtClean="0">
                <a:latin typeface="Arial" panose="020B0604020202020204" pitchFamily="34" charset="0"/>
                <a:cs typeface="Arial" panose="020B0604020202020204" pitchFamily="34" charset="0"/>
              </a:rPr>
              <a:t>компонента.</a:t>
            </a:r>
            <a:r>
              <a:rPr lang="de-DE"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52774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Структура на компресионна </a:t>
            </a:r>
            <a:r>
              <a:rPr lang="bg-BG" dirty="0" smtClean="0">
                <a:latin typeface="Arial" panose="020B0604020202020204" pitchFamily="34" charset="0"/>
                <a:cs typeface="Arial" panose="020B0604020202020204" pitchFamily="34" charset="0"/>
              </a:rPr>
              <a:t>термопомпа</a:t>
            </a:r>
            <a:endParaRPr lang="de-DE" dirty="0">
              <a:latin typeface="Arial" panose="020B0604020202020204" pitchFamily="34" charset="0"/>
              <a:cs typeface="Arial" panose="020B0604020202020204" pitchFamily="34" charset="0"/>
            </a:endParaRPr>
          </a:p>
        </p:txBody>
      </p:sp>
      <p:pic>
        <p:nvPicPr>
          <p:cNvPr id="4" name="Picture 2" descr="https://upload.wikimedia.org/wikipedia/commons/thumb/5/56/Heatpump2.svg/715px-Heatpump2.sv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76056" y="2348880"/>
            <a:ext cx="3928066" cy="2016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683568" y="2333779"/>
            <a:ext cx="4176464" cy="2954655"/>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Четирите основни компонента на цикъла на охлаждане на термопомпа са:</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smtClean="0">
                <a:latin typeface="Arial" panose="020B0604020202020204" pitchFamily="34" charset="0"/>
                <a:cs typeface="Arial" panose="020B0604020202020204" pitchFamily="34" charset="0"/>
              </a:rPr>
              <a:t>1. кондензатор</a:t>
            </a:r>
            <a:endParaRPr lang="ru-RU" sz="1600" dirty="0">
              <a:latin typeface="Arial" panose="020B0604020202020204" pitchFamily="34" charset="0"/>
              <a:cs typeface="Arial" panose="020B0604020202020204" pitchFamily="34" charset="0"/>
            </a:endParaRPr>
          </a:p>
          <a:p>
            <a:pPr>
              <a:lnSpc>
                <a:spcPct val="150000"/>
              </a:lnSpc>
            </a:pPr>
            <a:r>
              <a:rPr lang="ru-RU" sz="1600" dirty="0" smtClean="0">
                <a:latin typeface="Arial" panose="020B0604020202020204" pitchFamily="34" charset="0"/>
                <a:cs typeface="Arial" panose="020B0604020202020204" pitchFamily="34" charset="0"/>
              </a:rPr>
              <a:t>2. разширителен </a:t>
            </a:r>
            <a:r>
              <a:rPr lang="ru-RU" sz="1600" dirty="0">
                <a:latin typeface="Arial" panose="020B0604020202020204" pitchFamily="34" charset="0"/>
                <a:cs typeface="Arial" panose="020B0604020202020204" pitchFamily="34" charset="0"/>
              </a:rPr>
              <a:t>клапан</a:t>
            </a:r>
          </a:p>
          <a:p>
            <a:pPr>
              <a:lnSpc>
                <a:spcPct val="150000"/>
              </a:lnSpc>
            </a:pPr>
            <a:r>
              <a:rPr lang="ru-RU" sz="1600" dirty="0" smtClean="0">
                <a:latin typeface="Arial" panose="020B0604020202020204" pitchFamily="34" charset="0"/>
                <a:cs typeface="Arial" panose="020B0604020202020204" pitchFamily="34" charset="0"/>
              </a:rPr>
              <a:t>3. изпарител</a:t>
            </a:r>
            <a:endParaRPr lang="ru-RU" sz="1600" dirty="0">
              <a:latin typeface="Arial" panose="020B0604020202020204" pitchFamily="34" charset="0"/>
              <a:cs typeface="Arial" panose="020B0604020202020204" pitchFamily="34" charset="0"/>
            </a:endParaRPr>
          </a:p>
          <a:p>
            <a:pPr>
              <a:lnSpc>
                <a:spcPct val="150000"/>
              </a:lnSpc>
            </a:pPr>
            <a:r>
              <a:rPr lang="ru-RU" sz="1600" dirty="0" smtClean="0">
                <a:latin typeface="Arial" panose="020B0604020202020204" pitchFamily="34" charset="0"/>
                <a:cs typeface="Arial" panose="020B0604020202020204" pitchFamily="34" charset="0"/>
              </a:rPr>
              <a:t>4. компресор</a:t>
            </a:r>
            <a:r>
              <a:rPr lang="de-DE" sz="1600" dirty="0" smtClean="0">
                <a:latin typeface="Arial" panose="020B0604020202020204" pitchFamily="34" charset="0"/>
                <a:cs typeface="Arial" panose="020B0604020202020204" pitchFamily="34" charset="0"/>
              </a:rPr>
              <a:t> </a:t>
            </a:r>
          </a:p>
          <a:p>
            <a:pPr marL="342900" indent="-342900">
              <a:buAutoNum type="arabicParenR"/>
            </a:pPr>
            <a:endParaRPr lang="de-DE" dirty="0" smtClean="0"/>
          </a:p>
        </p:txBody>
      </p:sp>
    </p:spTree>
    <p:extLst>
      <p:ext uri="{BB962C8B-B14F-4D97-AF65-F5344CB8AC3E}">
        <p14:creationId xmlns:p14="http://schemas.microsoft.com/office/powerpoint/2010/main" val="7283995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Принцип на работа на </a:t>
            </a:r>
            <a:r>
              <a:rPr lang="ru-RU" dirty="0" smtClean="0">
                <a:latin typeface="Arial" panose="020B0604020202020204" pitchFamily="34" charset="0"/>
                <a:cs typeface="Arial" panose="020B0604020202020204" pitchFamily="34" charset="0"/>
              </a:rPr>
              <a:t>термопомпите</a:t>
            </a:r>
            <a:endParaRPr lang="el-GR"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96" y="2276872"/>
            <a:ext cx="4064104" cy="3645024"/>
          </a:xfrm>
          <a:prstGeom prst="rect">
            <a:avLst/>
          </a:prstGeom>
        </p:spPr>
      </p:pic>
      <p:sp>
        <p:nvSpPr>
          <p:cNvPr id="4" name="Textfeld 3"/>
          <p:cNvSpPr txBox="1"/>
          <p:nvPr/>
        </p:nvSpPr>
        <p:spPr>
          <a:xfrm>
            <a:off x="4886788" y="2996952"/>
            <a:ext cx="3816424" cy="1569660"/>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Цикълът вътре в термопомпата е затворена система, която се захранва с хладилен агент, специално пригоден за </a:t>
            </a:r>
            <a:r>
              <a:rPr lang="ru-RU" sz="1600" dirty="0" smtClean="0">
                <a:latin typeface="Arial" panose="020B0604020202020204" pitchFamily="34" charset="0"/>
                <a:cs typeface="Arial" panose="020B0604020202020204" pitchFamily="34" charset="0"/>
              </a:rPr>
              <a:t>работа.</a:t>
            </a:r>
            <a:r>
              <a:rPr lang="de-DE"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
        <p:nvSpPr>
          <p:cNvPr id="3" name="Textfeld 2"/>
          <p:cNvSpPr txBox="1"/>
          <p:nvPr/>
        </p:nvSpPr>
        <p:spPr>
          <a:xfrm>
            <a:off x="2699792" y="2539062"/>
            <a:ext cx="1222642" cy="307777"/>
          </a:xfrm>
          <a:prstGeom prst="rect">
            <a:avLst/>
          </a:prstGeom>
          <a:solidFill>
            <a:schemeClr val="bg1"/>
          </a:solidFill>
        </p:spPr>
        <p:txBody>
          <a:bodyPr wrap="none" rtlCol="0">
            <a:spAutoFit/>
          </a:bodyPr>
          <a:lstStyle/>
          <a:p>
            <a:r>
              <a:rPr lang="bg-BG" sz="1400" dirty="0" smtClean="0">
                <a:latin typeface="Arial" panose="020B0604020202020204" pitchFamily="34" charset="0"/>
                <a:cs typeface="Arial" panose="020B0604020202020204" pitchFamily="34" charset="0"/>
              </a:rPr>
              <a:t>кондензатор</a:t>
            </a:r>
            <a:endParaRPr lang="de-DE" sz="1400" dirty="0">
              <a:latin typeface="Arial" panose="020B0604020202020204" pitchFamily="34" charset="0"/>
              <a:cs typeface="Arial" panose="020B0604020202020204" pitchFamily="34" charset="0"/>
            </a:endParaRPr>
          </a:p>
        </p:txBody>
      </p:sp>
      <p:sp>
        <p:nvSpPr>
          <p:cNvPr id="6" name="Textfeld 5"/>
          <p:cNvSpPr txBox="1"/>
          <p:nvPr/>
        </p:nvSpPr>
        <p:spPr>
          <a:xfrm>
            <a:off x="2563960" y="3845078"/>
            <a:ext cx="999928" cy="215444"/>
          </a:xfrm>
          <a:prstGeom prst="rect">
            <a:avLst/>
          </a:prstGeom>
          <a:solidFill>
            <a:schemeClr val="bg1"/>
          </a:solidFill>
        </p:spPr>
        <p:txBody>
          <a:bodyPr wrap="square" lIns="0" tIns="0" rIns="0" bIns="0" rtlCol="0">
            <a:spAutoFit/>
          </a:bodyPr>
          <a:lstStyle/>
          <a:p>
            <a:r>
              <a:rPr lang="bg-BG" sz="1400" dirty="0" smtClean="0">
                <a:latin typeface="Arial" panose="020B0604020202020204" pitchFamily="34" charset="0"/>
                <a:cs typeface="Arial" panose="020B0604020202020204" pitchFamily="34" charset="0"/>
              </a:rPr>
              <a:t>компресор</a:t>
            </a:r>
            <a:endParaRPr lang="de-DE" sz="1400" dirty="0">
              <a:latin typeface="Arial" panose="020B0604020202020204" pitchFamily="34" charset="0"/>
              <a:cs typeface="Arial" panose="020B0604020202020204" pitchFamily="34" charset="0"/>
            </a:endParaRPr>
          </a:p>
        </p:txBody>
      </p:sp>
      <p:sp>
        <p:nvSpPr>
          <p:cNvPr id="7" name="Textfeld 6"/>
          <p:cNvSpPr txBox="1"/>
          <p:nvPr/>
        </p:nvSpPr>
        <p:spPr>
          <a:xfrm>
            <a:off x="2699792" y="5474841"/>
            <a:ext cx="1042337" cy="307777"/>
          </a:xfrm>
          <a:prstGeom prst="rect">
            <a:avLst/>
          </a:prstGeom>
          <a:solidFill>
            <a:schemeClr val="bg1"/>
          </a:solidFill>
        </p:spPr>
        <p:txBody>
          <a:bodyPr wrap="none" rtlCol="0">
            <a:spAutoFit/>
          </a:bodyPr>
          <a:lstStyle/>
          <a:p>
            <a:r>
              <a:rPr lang="bg-BG" sz="1400" dirty="0" smtClean="0">
                <a:latin typeface="Arial" panose="020B0604020202020204" pitchFamily="34" charset="0"/>
                <a:cs typeface="Arial" panose="020B0604020202020204" pitchFamily="34" charset="0"/>
              </a:rPr>
              <a:t>изпарител</a:t>
            </a:r>
            <a:endParaRPr lang="de-DE" sz="1400" dirty="0">
              <a:latin typeface="Arial" panose="020B0604020202020204" pitchFamily="34" charset="0"/>
              <a:cs typeface="Arial" panose="020B0604020202020204" pitchFamily="34" charset="0"/>
            </a:endParaRPr>
          </a:p>
        </p:txBody>
      </p:sp>
      <p:sp>
        <p:nvSpPr>
          <p:cNvPr id="8" name="Textfeld 7"/>
          <p:cNvSpPr txBox="1"/>
          <p:nvPr/>
        </p:nvSpPr>
        <p:spPr>
          <a:xfrm>
            <a:off x="1043608" y="3845079"/>
            <a:ext cx="862031" cy="215444"/>
          </a:xfrm>
          <a:prstGeom prst="rect">
            <a:avLst/>
          </a:prstGeom>
          <a:solidFill>
            <a:schemeClr val="bg1"/>
          </a:solidFill>
        </p:spPr>
        <p:txBody>
          <a:bodyPr wrap="none" lIns="0" tIns="0" rIns="0" bIns="0" rtlCol="0">
            <a:spAutoFit/>
          </a:bodyPr>
          <a:lstStyle/>
          <a:p>
            <a:r>
              <a:rPr lang="bg-BG" sz="1400" dirty="0" smtClean="0">
                <a:latin typeface="Arial" panose="020B0604020202020204" pitchFamily="34" charset="0"/>
                <a:cs typeface="Arial" panose="020B0604020202020204" pitchFamily="34" charset="0"/>
              </a:rPr>
              <a:t>индикатор</a:t>
            </a:r>
            <a:endParaRPr lang="de-DE"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80270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Принцип на работа на </a:t>
            </a:r>
            <a:r>
              <a:rPr lang="ru-RU" dirty="0" smtClean="0">
                <a:latin typeface="Arial" panose="020B0604020202020204" pitchFamily="34" charset="0"/>
                <a:cs typeface="Arial" panose="020B0604020202020204" pitchFamily="34" charset="0"/>
              </a:rPr>
              <a:t>термопомпите</a:t>
            </a:r>
            <a:endParaRPr lang="el-GR"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96" y="2276872"/>
            <a:ext cx="4064104" cy="3645024"/>
          </a:xfrm>
          <a:prstGeom prst="rect">
            <a:avLst/>
          </a:prstGeom>
        </p:spPr>
      </p:pic>
      <p:sp>
        <p:nvSpPr>
          <p:cNvPr id="4" name="Textfeld 3"/>
          <p:cNvSpPr txBox="1"/>
          <p:nvPr/>
        </p:nvSpPr>
        <p:spPr>
          <a:xfrm>
            <a:off x="4211960" y="3474294"/>
            <a:ext cx="4788024" cy="2308324"/>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Прехвърлянето на топлина / енергия</a:t>
            </a:r>
          </a:p>
          <a:p>
            <a:pPr>
              <a:lnSpc>
                <a:spcPct val="150000"/>
              </a:lnSpc>
            </a:pPr>
            <a:r>
              <a:rPr lang="ru-RU" sz="1600" dirty="0">
                <a:latin typeface="Arial" panose="020B0604020202020204" pitchFamily="34" charset="0"/>
                <a:cs typeface="Arial" panose="020B0604020202020204" pitchFamily="34" charset="0"/>
              </a:rPr>
              <a:t>q</a:t>
            </a:r>
            <a:r>
              <a:rPr lang="ru-RU" sz="1200" dirty="0">
                <a:latin typeface="Arial" panose="020B0604020202020204" pitchFamily="34" charset="0"/>
                <a:cs typeface="Arial" panose="020B0604020202020204" pitchFamily="34" charset="0"/>
              </a:rPr>
              <a:t>to</a:t>
            </a:r>
            <a:r>
              <a:rPr lang="ru-RU" sz="1600" dirty="0">
                <a:latin typeface="Arial" panose="020B0604020202020204" pitchFamily="34" charset="0"/>
                <a:cs typeface="Arial" panose="020B0604020202020204" pitchFamily="34" charset="0"/>
              </a:rPr>
              <a:t>: топлина, подавана от околната среда</a:t>
            </a:r>
          </a:p>
          <a:p>
            <a:pPr>
              <a:lnSpc>
                <a:spcPct val="150000"/>
              </a:lnSpc>
            </a:pPr>
            <a:r>
              <a:rPr lang="ru-RU" sz="1600" dirty="0">
                <a:latin typeface="Arial" panose="020B0604020202020204" pitchFamily="34" charset="0"/>
                <a:cs typeface="Arial" panose="020B0604020202020204" pitchFamily="34" charset="0"/>
              </a:rPr>
              <a:t>q</a:t>
            </a:r>
            <a:r>
              <a:rPr lang="ru-RU" sz="1200" dirty="0">
                <a:latin typeface="Arial" panose="020B0604020202020204" pitchFamily="34" charset="0"/>
                <a:cs typeface="Arial" panose="020B0604020202020204" pitchFamily="34" charset="0"/>
              </a:rPr>
              <a:t>of</a:t>
            </a:r>
            <a:r>
              <a:rPr lang="ru-RU" sz="1600" dirty="0">
                <a:latin typeface="Arial" panose="020B0604020202020204" pitchFamily="34" charset="0"/>
                <a:cs typeface="Arial" panose="020B0604020202020204" pitchFamily="34" charset="0"/>
              </a:rPr>
              <a:t>f: изхвърлена топлина към топлинната система</a:t>
            </a:r>
          </a:p>
          <a:p>
            <a:pPr>
              <a:lnSpc>
                <a:spcPct val="150000"/>
              </a:lnSpc>
            </a:pPr>
            <a:r>
              <a:rPr lang="ru-RU" sz="1600" dirty="0" smtClean="0">
                <a:latin typeface="Arial" panose="020B0604020202020204" pitchFamily="34" charset="0"/>
                <a:cs typeface="Arial" panose="020B0604020202020204" pitchFamily="34" charset="0"/>
              </a:rPr>
              <a:t>активира се </a:t>
            </a:r>
            <a:r>
              <a:rPr lang="ru-RU" sz="1600" dirty="0">
                <a:latin typeface="Arial" panose="020B0604020202020204" pitchFamily="34" charset="0"/>
                <a:cs typeface="Arial" panose="020B0604020202020204" pitchFamily="34" charset="0"/>
              </a:rPr>
              <a:t>от </a:t>
            </a:r>
            <a:r>
              <a:rPr lang="ru-RU" sz="1600" dirty="0" smtClean="0">
                <a:latin typeface="Arial" panose="020B0604020202020204" pitchFamily="34" charset="0"/>
                <a:cs typeface="Arial" panose="020B0604020202020204" pitchFamily="34" charset="0"/>
              </a:rPr>
              <a:t>топлообменника.</a:t>
            </a:r>
            <a:endParaRPr lang="de-DE" sz="1600" dirty="0" smtClean="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p:txBody>
      </p:sp>
      <p:sp>
        <p:nvSpPr>
          <p:cNvPr id="6" name="Textfeld 5"/>
          <p:cNvSpPr txBox="1"/>
          <p:nvPr/>
        </p:nvSpPr>
        <p:spPr>
          <a:xfrm>
            <a:off x="2563960" y="3845079"/>
            <a:ext cx="999928" cy="215444"/>
          </a:xfrm>
          <a:prstGeom prst="rect">
            <a:avLst/>
          </a:prstGeom>
          <a:solidFill>
            <a:schemeClr val="bg1"/>
          </a:solidFill>
        </p:spPr>
        <p:txBody>
          <a:bodyPr wrap="square" lIns="0" tIns="0" rIns="0" bIns="0" rtlCol="0">
            <a:spAutoFit/>
          </a:bodyPr>
          <a:lstStyle/>
          <a:p>
            <a:r>
              <a:rPr lang="bg-BG" sz="1400" dirty="0" smtClean="0">
                <a:latin typeface="Arial" panose="020B0604020202020204" pitchFamily="34" charset="0"/>
                <a:cs typeface="Arial" panose="020B0604020202020204" pitchFamily="34" charset="0"/>
              </a:rPr>
              <a:t>компресор</a:t>
            </a:r>
            <a:endParaRPr lang="de-DE" sz="1400" dirty="0">
              <a:latin typeface="Arial" panose="020B0604020202020204" pitchFamily="34" charset="0"/>
              <a:cs typeface="Arial" panose="020B0604020202020204" pitchFamily="34" charset="0"/>
            </a:endParaRPr>
          </a:p>
        </p:txBody>
      </p:sp>
      <p:sp>
        <p:nvSpPr>
          <p:cNvPr id="7" name="Textfeld 6"/>
          <p:cNvSpPr txBox="1"/>
          <p:nvPr/>
        </p:nvSpPr>
        <p:spPr>
          <a:xfrm>
            <a:off x="2699792" y="5474841"/>
            <a:ext cx="1042337" cy="307777"/>
          </a:xfrm>
          <a:prstGeom prst="rect">
            <a:avLst/>
          </a:prstGeom>
          <a:solidFill>
            <a:schemeClr val="bg1"/>
          </a:solidFill>
        </p:spPr>
        <p:txBody>
          <a:bodyPr wrap="none" rtlCol="0">
            <a:spAutoFit/>
          </a:bodyPr>
          <a:lstStyle/>
          <a:p>
            <a:r>
              <a:rPr lang="bg-BG" sz="1400" dirty="0" smtClean="0">
                <a:latin typeface="Arial" panose="020B0604020202020204" pitchFamily="34" charset="0"/>
                <a:cs typeface="Arial" panose="020B0604020202020204" pitchFamily="34" charset="0"/>
              </a:rPr>
              <a:t>изпарител</a:t>
            </a:r>
            <a:endParaRPr lang="de-DE" sz="1400" dirty="0">
              <a:latin typeface="Arial" panose="020B0604020202020204" pitchFamily="34" charset="0"/>
              <a:cs typeface="Arial" panose="020B0604020202020204" pitchFamily="34" charset="0"/>
            </a:endParaRPr>
          </a:p>
        </p:txBody>
      </p:sp>
      <p:sp>
        <p:nvSpPr>
          <p:cNvPr id="8" name="Textfeld 7"/>
          <p:cNvSpPr txBox="1"/>
          <p:nvPr/>
        </p:nvSpPr>
        <p:spPr>
          <a:xfrm>
            <a:off x="1043608" y="3845079"/>
            <a:ext cx="862031" cy="215444"/>
          </a:xfrm>
          <a:prstGeom prst="rect">
            <a:avLst/>
          </a:prstGeom>
          <a:solidFill>
            <a:schemeClr val="bg1"/>
          </a:solidFill>
        </p:spPr>
        <p:txBody>
          <a:bodyPr wrap="none" lIns="0" tIns="0" rIns="0" bIns="0" rtlCol="0">
            <a:spAutoFit/>
          </a:bodyPr>
          <a:lstStyle/>
          <a:p>
            <a:r>
              <a:rPr lang="bg-BG" sz="1400" dirty="0" smtClean="0">
                <a:latin typeface="Arial" panose="020B0604020202020204" pitchFamily="34" charset="0"/>
                <a:cs typeface="Arial" panose="020B0604020202020204" pitchFamily="34" charset="0"/>
              </a:rPr>
              <a:t>индикатор</a:t>
            </a:r>
            <a:endParaRPr lang="de-DE" sz="1400" dirty="0">
              <a:latin typeface="Arial" panose="020B0604020202020204" pitchFamily="34" charset="0"/>
              <a:cs typeface="Arial" panose="020B0604020202020204" pitchFamily="34" charset="0"/>
            </a:endParaRPr>
          </a:p>
        </p:txBody>
      </p:sp>
      <p:sp>
        <p:nvSpPr>
          <p:cNvPr id="9" name="Textfeld 8"/>
          <p:cNvSpPr txBox="1"/>
          <p:nvPr/>
        </p:nvSpPr>
        <p:spPr>
          <a:xfrm>
            <a:off x="2699792" y="2539062"/>
            <a:ext cx="1222642" cy="307777"/>
          </a:xfrm>
          <a:prstGeom prst="rect">
            <a:avLst/>
          </a:prstGeom>
          <a:solidFill>
            <a:schemeClr val="bg1"/>
          </a:solidFill>
        </p:spPr>
        <p:txBody>
          <a:bodyPr wrap="none" rtlCol="0">
            <a:spAutoFit/>
          </a:bodyPr>
          <a:lstStyle/>
          <a:p>
            <a:r>
              <a:rPr lang="bg-BG" sz="1400" dirty="0" smtClean="0">
                <a:latin typeface="Arial" panose="020B0604020202020204" pitchFamily="34" charset="0"/>
                <a:cs typeface="Arial" panose="020B0604020202020204" pitchFamily="34" charset="0"/>
              </a:rPr>
              <a:t>кондензатор</a:t>
            </a:r>
            <a:endParaRPr lang="de-DE" sz="1400" dirty="0">
              <a:latin typeface="Arial" panose="020B0604020202020204" pitchFamily="34" charset="0"/>
              <a:cs typeface="Arial" panose="020B0604020202020204" pitchFamily="34" charset="0"/>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6375" y="3243263"/>
            <a:ext cx="110966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47843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bg-BG" dirty="0">
                <a:latin typeface="Arial" panose="020B0604020202020204" pitchFamily="34" charset="0"/>
                <a:cs typeface="Arial" panose="020B0604020202020204" pitchFamily="34" charset="0"/>
              </a:rPr>
              <a:t>Цели на </a:t>
            </a:r>
            <a:r>
              <a:rPr lang="bg-BG" dirty="0" smtClean="0">
                <a:latin typeface="Arial" panose="020B0604020202020204" pitchFamily="34" charset="0"/>
                <a:cs typeface="Arial" panose="020B0604020202020204" pitchFamily="34" charset="0"/>
              </a:rPr>
              <a:t>модула</a:t>
            </a:r>
            <a:endParaRPr lang="el-GR" dirty="0">
              <a:latin typeface="Arial" panose="020B0604020202020204" pitchFamily="34" charset="0"/>
              <a:cs typeface="Arial" panose="020B0604020202020204" pitchFamily="34" charset="0"/>
            </a:endParaRPr>
          </a:p>
        </p:txBody>
      </p:sp>
      <p:sp>
        <p:nvSpPr>
          <p:cNvPr id="9" name="Content Placeholder 8"/>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Добре дошли в модула: «Геотермални термопомпи».</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До края на този модул ще можете да:</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en-US" sz="1600" dirty="0" smtClean="0">
                <a:latin typeface="Arial" panose="020B0604020202020204" pitchFamily="34" charset="0"/>
                <a:cs typeface="Arial" panose="020B0604020202020204" pitchFamily="34" charset="0"/>
              </a:rPr>
              <a:t>- </a:t>
            </a:r>
            <a:r>
              <a:rPr lang="bg-BG" sz="1600" dirty="0" smtClean="0">
                <a:latin typeface="Arial" panose="020B0604020202020204" pitchFamily="34" charset="0"/>
                <a:cs typeface="Arial" panose="020B0604020202020204" pitchFamily="34" charset="0"/>
              </a:rPr>
              <a:t>П</a:t>
            </a:r>
            <a:r>
              <a:rPr lang="ru-RU" sz="1600" dirty="0" smtClean="0">
                <a:latin typeface="Arial" panose="020B0604020202020204" pitchFamily="34" charset="0"/>
                <a:cs typeface="Arial" panose="020B0604020202020204" pitchFamily="34" charset="0"/>
              </a:rPr>
              <a:t>ознавате </a:t>
            </a:r>
            <a:r>
              <a:rPr lang="ru-RU" sz="1600" dirty="0">
                <a:latin typeface="Arial" panose="020B0604020202020204" pitchFamily="34" charset="0"/>
                <a:cs typeface="Arial" panose="020B0604020202020204" pitchFamily="34" charset="0"/>
              </a:rPr>
              <a:t>принципа на работа на термопомпите и техните компоненти</a:t>
            </a:r>
          </a:p>
          <a:p>
            <a:pPr marL="0" indent="0">
              <a:lnSpc>
                <a:spcPct val="150000"/>
              </a:lnSpc>
              <a:buNone/>
            </a:pPr>
            <a:r>
              <a:rPr lang="ru-RU" sz="1600" dirty="0" smtClean="0">
                <a:latin typeface="Arial" panose="020B0604020202020204" pitchFamily="34" charset="0"/>
                <a:cs typeface="Arial" panose="020B0604020202020204" pitchFamily="34" charset="0"/>
              </a:rPr>
              <a:t>- Познавате </a:t>
            </a:r>
            <a:r>
              <a:rPr lang="ru-RU" sz="1600" dirty="0">
                <a:latin typeface="Arial" panose="020B0604020202020204" pitchFamily="34" charset="0"/>
                <a:cs typeface="Arial" panose="020B0604020202020204" pitchFamily="34" charset="0"/>
              </a:rPr>
              <a:t>различни видове термопомпи</a:t>
            </a:r>
          </a:p>
          <a:p>
            <a:pPr marL="0" indent="0">
              <a:lnSpc>
                <a:spcPct val="150000"/>
              </a:lnSpc>
              <a:buNone/>
            </a:pPr>
            <a:r>
              <a:rPr lang="ru-RU" sz="1600" dirty="0" smtClean="0">
                <a:latin typeface="Arial" panose="020B0604020202020204" pitchFamily="34" charset="0"/>
                <a:cs typeface="Arial" panose="020B0604020202020204" pitchFamily="34" charset="0"/>
              </a:rPr>
              <a:t>- Да инсталирате </a:t>
            </a:r>
            <a:r>
              <a:rPr lang="ru-RU" sz="1600" dirty="0">
                <a:latin typeface="Arial" panose="020B0604020202020204" pitchFamily="34" charset="0"/>
                <a:cs typeface="Arial" panose="020B0604020202020204" pitchFamily="34" charset="0"/>
              </a:rPr>
              <a:t>различни видове термопомпи</a:t>
            </a:r>
          </a:p>
          <a:p>
            <a:pPr marL="0" indent="0">
              <a:lnSpc>
                <a:spcPct val="150000"/>
              </a:lnSpc>
              <a:buNone/>
            </a:pPr>
            <a:r>
              <a:rPr lang="ru-RU" sz="1600" dirty="0" smtClean="0">
                <a:latin typeface="Arial" panose="020B0604020202020204" pitchFamily="34" charset="0"/>
                <a:cs typeface="Arial" panose="020B0604020202020204" pitchFamily="34" charset="0"/>
              </a:rPr>
              <a:t>- Да сте </a:t>
            </a:r>
            <a:r>
              <a:rPr lang="ru-RU" sz="1600" dirty="0">
                <a:latin typeface="Arial" panose="020B0604020202020204" pitchFamily="34" charset="0"/>
                <a:cs typeface="Arial" panose="020B0604020202020204" pitchFamily="34" charset="0"/>
              </a:rPr>
              <a:t>в състояние да въведе </a:t>
            </a:r>
            <a:r>
              <a:rPr lang="ru-RU" sz="1600" dirty="0" smtClean="0">
                <a:latin typeface="Arial" panose="020B0604020202020204" pitchFamily="34" charset="0"/>
                <a:cs typeface="Arial" panose="020B0604020202020204" pitchFamily="34" charset="0"/>
              </a:rPr>
              <a:t>термопомпите </a:t>
            </a:r>
            <a:r>
              <a:rPr lang="ru-RU" sz="1600" dirty="0">
                <a:latin typeface="Arial" panose="020B0604020202020204" pitchFamily="34" charset="0"/>
                <a:cs typeface="Arial" panose="020B0604020202020204" pitchFamily="34" charset="0"/>
              </a:rPr>
              <a:t>в експлоатация</a:t>
            </a:r>
          </a:p>
          <a:p>
            <a:pPr marL="0" indent="0">
              <a:lnSpc>
                <a:spcPct val="150000"/>
              </a:lnSpc>
              <a:buNone/>
            </a:pPr>
            <a:r>
              <a:rPr lang="ru-RU" sz="1600" dirty="0" smtClean="0">
                <a:latin typeface="Arial" panose="020B0604020202020204" pitchFamily="34" charset="0"/>
                <a:cs typeface="Arial" panose="020B0604020202020204" pitchFamily="34" charset="0"/>
              </a:rPr>
              <a:t>- Да можете да прецените </a:t>
            </a:r>
            <a:r>
              <a:rPr lang="ru-RU" sz="1600" dirty="0">
                <a:latin typeface="Arial" panose="020B0604020202020204" pitchFamily="34" charset="0"/>
                <a:cs typeface="Arial" panose="020B0604020202020204" pitchFamily="34" charset="0"/>
              </a:rPr>
              <a:t>дали системата работи </a:t>
            </a:r>
            <a:r>
              <a:rPr lang="ru-RU" sz="1600" dirty="0" smtClean="0">
                <a:latin typeface="Arial" panose="020B0604020202020204" pitchFamily="34" charset="0"/>
                <a:cs typeface="Arial" panose="020B0604020202020204" pitchFamily="34" charset="0"/>
              </a:rPr>
              <a:t>правилно</a:t>
            </a:r>
            <a:endParaRPr lang="el-G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12642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50000"/>
              </a:lnSpc>
            </a:pPr>
            <a:r>
              <a:rPr lang="ru-RU" dirty="0">
                <a:latin typeface="Arial" panose="020B0604020202020204" pitchFamily="34" charset="0"/>
                <a:cs typeface="Arial" panose="020B0604020202020204" pitchFamily="34" charset="0"/>
              </a:rPr>
              <a:t>Принцип на работа на </a:t>
            </a:r>
            <a:r>
              <a:rPr lang="ru-RU" dirty="0" smtClean="0">
                <a:latin typeface="Arial" panose="020B0604020202020204" pitchFamily="34" charset="0"/>
                <a:cs typeface="Arial" panose="020B0604020202020204" pitchFamily="34" charset="0"/>
              </a:rPr>
              <a:t>термопомпите</a:t>
            </a:r>
            <a:endParaRPr lang="el-GR" dirty="0">
              <a:latin typeface="Arial" panose="020B0604020202020204" pitchFamily="34" charset="0"/>
              <a:cs typeface="Arial" panose="020B0604020202020204" pitchFamily="34" charset="0"/>
            </a:endParaRPr>
          </a:p>
        </p:txBody>
      </p:sp>
      <p:sp>
        <p:nvSpPr>
          <p:cNvPr id="4" name="Textfeld 3"/>
          <p:cNvSpPr txBox="1"/>
          <p:nvPr/>
        </p:nvSpPr>
        <p:spPr>
          <a:xfrm>
            <a:off x="3563888" y="1844824"/>
            <a:ext cx="4702370" cy="3785652"/>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Работен поток на термопомпа</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smtClean="0">
                <a:latin typeface="Arial" panose="020B0604020202020204" pitchFamily="34" charset="0"/>
                <a:cs typeface="Arial" panose="020B0604020202020204" pitchFamily="34" charset="0"/>
              </a:rPr>
              <a:t>а .  В </a:t>
            </a:r>
            <a:r>
              <a:rPr lang="ru-RU" sz="1600" dirty="0">
                <a:latin typeface="Arial" panose="020B0604020202020204" pitchFamily="34" charset="0"/>
                <a:cs typeface="Arial" panose="020B0604020202020204" pitchFamily="34" charset="0"/>
              </a:rPr>
              <a:t>изпарителя топлината се прехвърля от източника на топлина към хладилния агент в термопомпата. Хладилният агент се нагрява и се изпарява. (фазова промяна от течна към газообразна</a:t>
            </a: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налягането остава постоянно. В зависимост от температурата на източника на топлина, хладилният агент достига температури от 0 ° Целзий до 10 ° </a:t>
            </a:r>
            <a:r>
              <a:rPr lang="ru-RU" sz="1600" dirty="0" smtClean="0">
                <a:latin typeface="Arial" panose="020B0604020202020204" pitchFamily="34" charset="0"/>
                <a:cs typeface="Arial" panose="020B0604020202020204" pitchFamily="34" charset="0"/>
              </a:rPr>
              <a:t>Целзий.</a:t>
            </a:r>
            <a:r>
              <a:rPr lang="de-DE" sz="1600" dirty="0" smtClean="0">
                <a:latin typeface="Arial" panose="020B0604020202020204" pitchFamily="34" charset="0"/>
                <a:cs typeface="Arial" panose="020B0604020202020204" pitchFamily="34" charset="0"/>
              </a:rPr>
              <a:t> </a:t>
            </a:r>
          </a:p>
        </p:txBody>
      </p:sp>
      <p:pic>
        <p:nvPicPr>
          <p:cNvPr id="3" name="Grafik 2"/>
          <p:cNvPicPr>
            <a:picLocks noChangeAspect="1"/>
          </p:cNvPicPr>
          <p:nvPr/>
        </p:nvPicPr>
        <p:blipFill>
          <a:blip r:embed="rId3"/>
          <a:stretch>
            <a:fillRect/>
          </a:stretch>
        </p:blipFill>
        <p:spPr>
          <a:xfrm>
            <a:off x="584820" y="2141948"/>
            <a:ext cx="2753272" cy="2464323"/>
          </a:xfrm>
          <a:prstGeom prst="rect">
            <a:avLst/>
          </a:prstGeom>
        </p:spPr>
      </p:pic>
    </p:spTree>
    <p:extLst>
      <p:ext uri="{BB962C8B-B14F-4D97-AF65-F5344CB8AC3E}">
        <p14:creationId xmlns:p14="http://schemas.microsoft.com/office/powerpoint/2010/main" val="23913732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Принцип на работа на </a:t>
            </a:r>
            <a:r>
              <a:rPr lang="ru-RU" dirty="0" smtClean="0">
                <a:latin typeface="Arial" panose="020B0604020202020204" pitchFamily="34" charset="0"/>
                <a:cs typeface="Arial" panose="020B0604020202020204" pitchFamily="34" charset="0"/>
              </a:rPr>
              <a:t>термопомпите</a:t>
            </a:r>
            <a:endParaRPr lang="el-GR"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96" y="2276872"/>
            <a:ext cx="4064104" cy="3645024"/>
          </a:xfrm>
          <a:prstGeom prst="rect">
            <a:avLst/>
          </a:prstGeom>
        </p:spPr>
      </p:pic>
      <p:sp>
        <p:nvSpPr>
          <p:cNvPr id="7" name="Textfeld 6"/>
          <p:cNvSpPr txBox="1"/>
          <p:nvPr/>
        </p:nvSpPr>
        <p:spPr>
          <a:xfrm>
            <a:off x="5004048" y="2420888"/>
            <a:ext cx="3960440" cy="3785652"/>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Работен поток на </a:t>
            </a:r>
            <a:r>
              <a:rPr lang="ru-RU" sz="1600" dirty="0" smtClean="0">
                <a:latin typeface="Arial" panose="020B0604020202020204" pitchFamily="34" charset="0"/>
                <a:cs typeface="Arial" panose="020B0604020202020204" pitchFamily="34" charset="0"/>
              </a:rPr>
              <a:t>термопомпата</a:t>
            </a:r>
            <a:endParaRPr lang="ru-RU" sz="1600" dirty="0">
              <a:latin typeface="Arial" panose="020B0604020202020204" pitchFamily="34" charset="0"/>
              <a:cs typeface="Arial" panose="020B0604020202020204" pitchFamily="34" charset="0"/>
            </a:endParaRP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б) Сега газообразният хладилен агент се компресира в компресора.</a:t>
            </a:r>
          </a:p>
          <a:p>
            <a:pPr>
              <a:lnSpc>
                <a:spcPct val="150000"/>
              </a:lnSpc>
            </a:pPr>
            <a:r>
              <a:rPr lang="ru-RU" sz="1600" dirty="0">
                <a:latin typeface="Arial" panose="020B0604020202020204" pitchFamily="34" charset="0"/>
                <a:cs typeface="Arial" panose="020B0604020202020204" pitchFamily="34" charset="0"/>
              </a:rPr>
              <a:t>Хладилният агент остава газообразен и се загрява, налягането се повишава. Работещият компресор се нуждае от допълнителен източник на енергия, който обикновено е електрически или горивен </a:t>
            </a:r>
            <a:r>
              <a:rPr lang="ru-RU" sz="1600" dirty="0" smtClean="0">
                <a:latin typeface="Arial" panose="020B0604020202020204" pitchFamily="34" charset="0"/>
                <a:cs typeface="Arial" panose="020B0604020202020204" pitchFamily="34" charset="0"/>
              </a:rPr>
              <a:t>двигател.</a:t>
            </a:r>
            <a:r>
              <a:rPr lang="de-DE" sz="1600" dirty="0" smtClean="0">
                <a:latin typeface="Arial" panose="020B0604020202020204" pitchFamily="34" charset="0"/>
                <a:cs typeface="Arial" panose="020B0604020202020204" pitchFamily="34" charset="0"/>
              </a:rPr>
              <a:t>  </a:t>
            </a:r>
          </a:p>
        </p:txBody>
      </p:sp>
      <p:sp>
        <p:nvSpPr>
          <p:cNvPr id="6" name="Textfeld 5"/>
          <p:cNvSpPr txBox="1"/>
          <p:nvPr/>
        </p:nvSpPr>
        <p:spPr>
          <a:xfrm>
            <a:off x="2699792" y="2539062"/>
            <a:ext cx="1246303" cy="307777"/>
          </a:xfrm>
          <a:prstGeom prst="rect">
            <a:avLst/>
          </a:prstGeom>
          <a:solidFill>
            <a:schemeClr val="bg1"/>
          </a:solidFill>
        </p:spPr>
        <p:txBody>
          <a:bodyPr wrap="none" rtlCol="0">
            <a:spAutoFit/>
          </a:bodyPr>
          <a:lstStyle/>
          <a:p>
            <a:r>
              <a:rPr lang="bg-BG" sz="1400" dirty="0" smtClean="0">
                <a:latin typeface="Arial" panose="020B0604020202020204" pitchFamily="34" charset="0"/>
                <a:cs typeface="Arial" panose="020B0604020202020204" pitchFamily="34" charset="0"/>
              </a:rPr>
              <a:t>Кондензатор</a:t>
            </a:r>
            <a:endParaRPr lang="de-DE" sz="1400" dirty="0">
              <a:latin typeface="Arial" panose="020B0604020202020204" pitchFamily="34" charset="0"/>
              <a:cs typeface="Arial" panose="020B0604020202020204" pitchFamily="34" charset="0"/>
            </a:endParaRPr>
          </a:p>
        </p:txBody>
      </p:sp>
      <p:sp>
        <p:nvSpPr>
          <p:cNvPr id="8" name="Textfeld 7"/>
          <p:cNvSpPr txBox="1"/>
          <p:nvPr/>
        </p:nvSpPr>
        <p:spPr>
          <a:xfrm>
            <a:off x="2563960" y="3845079"/>
            <a:ext cx="914096" cy="215444"/>
          </a:xfrm>
          <a:prstGeom prst="rect">
            <a:avLst/>
          </a:prstGeom>
          <a:solidFill>
            <a:schemeClr val="bg1"/>
          </a:solidFill>
        </p:spPr>
        <p:txBody>
          <a:bodyPr wrap="none" lIns="0" tIns="0" rIns="0" bIns="0" rtlCol="0">
            <a:spAutoFit/>
          </a:bodyPr>
          <a:lstStyle/>
          <a:p>
            <a:r>
              <a:rPr lang="bg-BG" sz="1400" dirty="0" smtClean="0">
                <a:latin typeface="Arial" panose="020B0604020202020204" pitchFamily="34" charset="0"/>
                <a:cs typeface="Arial" panose="020B0604020202020204" pitchFamily="34" charset="0"/>
              </a:rPr>
              <a:t>Компресор</a:t>
            </a:r>
            <a:endParaRPr lang="de-DE" sz="1400" dirty="0">
              <a:latin typeface="Arial" panose="020B0604020202020204" pitchFamily="34" charset="0"/>
              <a:cs typeface="Arial" panose="020B0604020202020204" pitchFamily="34" charset="0"/>
            </a:endParaRPr>
          </a:p>
        </p:txBody>
      </p:sp>
      <p:sp>
        <p:nvSpPr>
          <p:cNvPr id="9" name="Textfeld 8"/>
          <p:cNvSpPr txBox="1"/>
          <p:nvPr/>
        </p:nvSpPr>
        <p:spPr>
          <a:xfrm>
            <a:off x="2699792" y="5474841"/>
            <a:ext cx="1071191" cy="307777"/>
          </a:xfrm>
          <a:prstGeom prst="rect">
            <a:avLst/>
          </a:prstGeom>
          <a:solidFill>
            <a:schemeClr val="bg1"/>
          </a:solidFill>
        </p:spPr>
        <p:txBody>
          <a:bodyPr wrap="none" rtlCol="0">
            <a:spAutoFit/>
          </a:bodyPr>
          <a:lstStyle/>
          <a:p>
            <a:r>
              <a:rPr lang="bg-BG" sz="1400" dirty="0" smtClean="0">
                <a:latin typeface="Arial" panose="020B0604020202020204" pitchFamily="34" charset="0"/>
                <a:cs typeface="Arial" panose="020B0604020202020204" pitchFamily="34" charset="0"/>
              </a:rPr>
              <a:t>Изпарител</a:t>
            </a:r>
            <a:endParaRPr lang="de-DE" sz="1400" dirty="0">
              <a:latin typeface="Arial" panose="020B0604020202020204" pitchFamily="34" charset="0"/>
              <a:cs typeface="Arial" panose="020B0604020202020204" pitchFamily="34" charset="0"/>
            </a:endParaRPr>
          </a:p>
        </p:txBody>
      </p:sp>
      <p:sp>
        <p:nvSpPr>
          <p:cNvPr id="10" name="Textfeld 9"/>
          <p:cNvSpPr txBox="1"/>
          <p:nvPr/>
        </p:nvSpPr>
        <p:spPr>
          <a:xfrm>
            <a:off x="1043608" y="3845079"/>
            <a:ext cx="940579" cy="215444"/>
          </a:xfrm>
          <a:prstGeom prst="rect">
            <a:avLst/>
          </a:prstGeom>
          <a:solidFill>
            <a:schemeClr val="bg1"/>
          </a:solidFill>
        </p:spPr>
        <p:txBody>
          <a:bodyPr wrap="none" lIns="0" tIns="0" rIns="0" bIns="0" rtlCol="0">
            <a:spAutoFit/>
          </a:bodyPr>
          <a:lstStyle/>
          <a:p>
            <a:r>
              <a:rPr lang="de-DE" sz="1400" dirty="0" smtClean="0">
                <a:latin typeface="Arial" panose="020B0604020202020204" pitchFamily="34" charset="0"/>
                <a:cs typeface="Arial" panose="020B0604020202020204" pitchFamily="34" charset="0"/>
              </a:rPr>
              <a:t>I</a:t>
            </a:r>
            <a:r>
              <a:rPr lang="bg-BG" sz="1400" dirty="0" smtClean="0">
                <a:latin typeface="Arial" panose="020B0604020202020204" pitchFamily="34" charset="0"/>
                <a:cs typeface="Arial" panose="020B0604020202020204" pitchFamily="34" charset="0"/>
              </a:rPr>
              <a:t>Индикатор</a:t>
            </a:r>
            <a:endParaRPr lang="de-DE"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13783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Принцип на работа на </a:t>
            </a:r>
            <a:r>
              <a:rPr lang="ru-RU" dirty="0" smtClean="0">
                <a:latin typeface="Arial" panose="020B0604020202020204" pitchFamily="34" charset="0"/>
                <a:cs typeface="Arial" panose="020B0604020202020204" pitchFamily="34" charset="0"/>
              </a:rPr>
              <a:t>термопомпите</a:t>
            </a:r>
            <a:endParaRPr lang="el-GR"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96" y="2276872"/>
            <a:ext cx="4064104" cy="3645024"/>
          </a:xfrm>
          <a:prstGeom prst="rect">
            <a:avLst/>
          </a:prstGeom>
        </p:spPr>
      </p:pic>
      <p:sp>
        <p:nvSpPr>
          <p:cNvPr id="4" name="Textfeld 3"/>
          <p:cNvSpPr txBox="1"/>
          <p:nvPr/>
        </p:nvSpPr>
        <p:spPr>
          <a:xfrm>
            <a:off x="4788024" y="1505977"/>
            <a:ext cx="4248472" cy="4524315"/>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Работен поток на </a:t>
            </a:r>
            <a:r>
              <a:rPr lang="ru-RU" sz="1600" dirty="0" smtClean="0">
                <a:latin typeface="Arial" panose="020B0604020202020204" pitchFamily="34" charset="0"/>
                <a:cs typeface="Arial" panose="020B0604020202020204" pitchFamily="34" charset="0"/>
              </a:rPr>
              <a:t>термопомпата</a:t>
            </a:r>
            <a:endParaRPr lang="ru-RU" sz="1600" dirty="0">
              <a:latin typeface="Arial" panose="020B0604020202020204" pitchFamily="34" charset="0"/>
              <a:cs typeface="Arial" panose="020B0604020202020204" pitchFamily="34" charset="0"/>
            </a:endParaRP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в) Компресираният хладилен агент е </a:t>
            </a:r>
            <a:r>
              <a:rPr lang="ru-RU" sz="1600" dirty="0" smtClean="0">
                <a:latin typeface="Arial" panose="020B0604020202020204" pitchFamily="34" charset="0"/>
                <a:cs typeface="Arial" panose="020B0604020202020204" pitchFamily="34" charset="0"/>
              </a:rPr>
              <a:t>достигнал необходимата </a:t>
            </a:r>
            <a:r>
              <a:rPr lang="ru-RU" sz="1600" dirty="0">
                <a:latin typeface="Arial" panose="020B0604020202020204" pitchFamily="34" charset="0"/>
                <a:cs typeface="Arial" panose="020B0604020202020204" pitchFamily="34" charset="0"/>
              </a:rPr>
              <a:t>температура за планирана употреба (отопление). Топлината се прехвърля от кондензатора в отоплителната верига от топлообменника. Температурата на хладилния агент пада, налягането остава почти постоянно и рефригентът се кондензира (повтаряща се промяна на фазата от газова към течна</a:t>
            </a:r>
            <a:r>
              <a:rPr lang="ru-RU" sz="1600" dirty="0" smtClean="0">
                <a:latin typeface="Arial" panose="020B0604020202020204" pitchFamily="34" charset="0"/>
                <a:cs typeface="Arial" panose="020B0604020202020204" pitchFamily="34" charset="0"/>
              </a:rPr>
              <a:t>).</a:t>
            </a:r>
            <a:r>
              <a:rPr lang="de-DE"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
        <p:nvSpPr>
          <p:cNvPr id="6" name="Textfeld 5"/>
          <p:cNvSpPr txBox="1"/>
          <p:nvPr/>
        </p:nvSpPr>
        <p:spPr>
          <a:xfrm>
            <a:off x="2699792" y="2539062"/>
            <a:ext cx="1246303" cy="307777"/>
          </a:xfrm>
          <a:prstGeom prst="rect">
            <a:avLst/>
          </a:prstGeom>
          <a:solidFill>
            <a:schemeClr val="bg1"/>
          </a:solidFill>
        </p:spPr>
        <p:txBody>
          <a:bodyPr wrap="none" rtlCol="0">
            <a:spAutoFit/>
          </a:bodyPr>
          <a:lstStyle/>
          <a:p>
            <a:r>
              <a:rPr lang="bg-BG" sz="1400" dirty="0" smtClean="0">
                <a:latin typeface="Arial" panose="020B0604020202020204" pitchFamily="34" charset="0"/>
                <a:cs typeface="Arial" panose="020B0604020202020204" pitchFamily="34" charset="0"/>
              </a:rPr>
              <a:t>Кондензатор</a:t>
            </a:r>
            <a:endParaRPr lang="de-DE" sz="1400" dirty="0">
              <a:latin typeface="Arial" panose="020B0604020202020204" pitchFamily="34" charset="0"/>
              <a:cs typeface="Arial" panose="020B0604020202020204" pitchFamily="34" charset="0"/>
            </a:endParaRPr>
          </a:p>
        </p:txBody>
      </p:sp>
      <p:sp>
        <p:nvSpPr>
          <p:cNvPr id="7" name="Textfeld 6"/>
          <p:cNvSpPr txBox="1"/>
          <p:nvPr/>
        </p:nvSpPr>
        <p:spPr>
          <a:xfrm>
            <a:off x="2699792" y="3834735"/>
            <a:ext cx="914096" cy="215444"/>
          </a:xfrm>
          <a:prstGeom prst="rect">
            <a:avLst/>
          </a:prstGeom>
          <a:solidFill>
            <a:schemeClr val="bg1"/>
          </a:solidFill>
        </p:spPr>
        <p:txBody>
          <a:bodyPr wrap="none" lIns="0" tIns="0" rIns="0" bIns="0" rtlCol="0">
            <a:spAutoFit/>
          </a:bodyPr>
          <a:lstStyle/>
          <a:p>
            <a:r>
              <a:rPr lang="bg-BG" sz="1400" dirty="0" smtClean="0">
                <a:latin typeface="Arial" panose="020B0604020202020204" pitchFamily="34" charset="0"/>
                <a:cs typeface="Arial" panose="020B0604020202020204" pitchFamily="34" charset="0"/>
              </a:rPr>
              <a:t>Компресор</a:t>
            </a:r>
            <a:endParaRPr lang="de-DE" sz="1400" dirty="0">
              <a:latin typeface="Arial" panose="020B0604020202020204" pitchFamily="34" charset="0"/>
              <a:cs typeface="Arial" panose="020B0604020202020204" pitchFamily="34" charset="0"/>
            </a:endParaRPr>
          </a:p>
        </p:txBody>
      </p:sp>
      <p:sp>
        <p:nvSpPr>
          <p:cNvPr id="8" name="Textfeld 7"/>
          <p:cNvSpPr txBox="1"/>
          <p:nvPr/>
        </p:nvSpPr>
        <p:spPr>
          <a:xfrm>
            <a:off x="2699792" y="5474841"/>
            <a:ext cx="1071191" cy="307777"/>
          </a:xfrm>
          <a:prstGeom prst="rect">
            <a:avLst/>
          </a:prstGeom>
          <a:solidFill>
            <a:schemeClr val="bg1"/>
          </a:solidFill>
        </p:spPr>
        <p:txBody>
          <a:bodyPr wrap="none" rtlCol="0">
            <a:spAutoFit/>
          </a:bodyPr>
          <a:lstStyle/>
          <a:p>
            <a:r>
              <a:rPr lang="bg-BG" sz="1400" dirty="0" smtClean="0">
                <a:latin typeface="Arial" panose="020B0604020202020204" pitchFamily="34" charset="0"/>
                <a:cs typeface="Arial" panose="020B0604020202020204" pitchFamily="34" charset="0"/>
              </a:rPr>
              <a:t>Изпарител</a:t>
            </a:r>
            <a:endParaRPr lang="de-DE" sz="1400" dirty="0">
              <a:latin typeface="Arial" panose="020B0604020202020204" pitchFamily="34" charset="0"/>
              <a:cs typeface="Arial" panose="020B0604020202020204" pitchFamily="34" charset="0"/>
            </a:endParaRPr>
          </a:p>
        </p:txBody>
      </p:sp>
      <p:sp>
        <p:nvSpPr>
          <p:cNvPr id="9" name="Textfeld 8"/>
          <p:cNvSpPr txBox="1"/>
          <p:nvPr/>
        </p:nvSpPr>
        <p:spPr>
          <a:xfrm>
            <a:off x="1043608" y="3845079"/>
            <a:ext cx="890885" cy="215444"/>
          </a:xfrm>
          <a:prstGeom prst="rect">
            <a:avLst/>
          </a:prstGeom>
          <a:solidFill>
            <a:schemeClr val="bg1"/>
          </a:solidFill>
        </p:spPr>
        <p:txBody>
          <a:bodyPr wrap="none" lIns="0" tIns="0" rIns="0" bIns="0" rtlCol="0">
            <a:spAutoFit/>
          </a:bodyPr>
          <a:lstStyle/>
          <a:p>
            <a:r>
              <a:rPr lang="bg-BG" sz="1400" dirty="0" smtClean="0">
                <a:latin typeface="Arial" panose="020B0604020202020204" pitchFamily="34" charset="0"/>
                <a:cs typeface="Arial" panose="020B0604020202020204" pitchFamily="34" charset="0"/>
              </a:rPr>
              <a:t>Индикатор</a:t>
            </a:r>
            <a:endParaRPr lang="de-DE"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83478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Принцип на работа на </a:t>
            </a:r>
            <a:r>
              <a:rPr lang="ru-RU" dirty="0" smtClean="0">
                <a:latin typeface="Arial" panose="020B0604020202020204" pitchFamily="34" charset="0"/>
                <a:cs typeface="Arial" panose="020B0604020202020204" pitchFamily="34" charset="0"/>
              </a:rPr>
              <a:t>термопомпите</a:t>
            </a:r>
            <a:endParaRPr lang="el-GR"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96" y="2276872"/>
            <a:ext cx="4064104" cy="3645024"/>
          </a:xfrm>
          <a:prstGeom prst="rect">
            <a:avLst/>
          </a:prstGeom>
        </p:spPr>
      </p:pic>
      <p:sp>
        <p:nvSpPr>
          <p:cNvPr id="7" name="Textfeld 6"/>
          <p:cNvSpPr txBox="1"/>
          <p:nvPr/>
        </p:nvSpPr>
        <p:spPr>
          <a:xfrm>
            <a:off x="4921696" y="1975725"/>
            <a:ext cx="3970784" cy="4154984"/>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Работен поток на термопомпа</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d) Хладилният агент отслабва в разширителния клапан, което означава, че налягането се понижава до мястото, където е започнало в началото в цикъла.</a:t>
            </a:r>
          </a:p>
          <a:p>
            <a:pPr>
              <a:lnSpc>
                <a:spcPct val="150000"/>
              </a:lnSpc>
            </a:pPr>
            <a:r>
              <a:rPr lang="ru-RU" sz="1600" dirty="0">
                <a:latin typeface="Arial" panose="020B0604020202020204" pitchFamily="34" charset="0"/>
                <a:cs typeface="Arial" panose="020B0604020202020204" pitchFamily="34" charset="0"/>
              </a:rPr>
              <a:t>При този процес хладилният агент се охлажда още повече и температурата пада под температурата на входа на изпарителя. (-&gt; част </a:t>
            </a:r>
            <a:r>
              <a:rPr lang="ru-RU" sz="1600" dirty="0" smtClean="0">
                <a:latin typeface="Arial" panose="020B0604020202020204" pitchFamily="34" charset="0"/>
                <a:cs typeface="Arial" panose="020B0604020202020204" pitchFamily="34" charset="0"/>
              </a:rPr>
              <a:t>а)</a:t>
            </a:r>
            <a:endParaRPr lang="de-DE" sz="1600" dirty="0">
              <a:latin typeface="Arial" panose="020B0604020202020204" pitchFamily="34" charset="0"/>
              <a:cs typeface="Arial" panose="020B0604020202020204" pitchFamily="34" charset="0"/>
            </a:endParaRPr>
          </a:p>
        </p:txBody>
      </p:sp>
      <p:sp>
        <p:nvSpPr>
          <p:cNvPr id="6" name="Textfeld 5"/>
          <p:cNvSpPr txBox="1"/>
          <p:nvPr/>
        </p:nvSpPr>
        <p:spPr>
          <a:xfrm>
            <a:off x="2696725" y="2494838"/>
            <a:ext cx="1246303" cy="307777"/>
          </a:xfrm>
          <a:prstGeom prst="rect">
            <a:avLst/>
          </a:prstGeom>
          <a:solidFill>
            <a:schemeClr val="bg1"/>
          </a:solidFill>
        </p:spPr>
        <p:txBody>
          <a:bodyPr wrap="none" rtlCol="0">
            <a:spAutoFit/>
          </a:bodyPr>
          <a:lstStyle/>
          <a:p>
            <a:r>
              <a:rPr lang="bg-BG" sz="1400" dirty="0" smtClean="0">
                <a:latin typeface="Arial" panose="020B0604020202020204" pitchFamily="34" charset="0"/>
                <a:cs typeface="Arial" panose="020B0604020202020204" pitchFamily="34" charset="0"/>
              </a:rPr>
              <a:t>Кондензатор</a:t>
            </a:r>
            <a:endParaRPr lang="de-DE" sz="1400" dirty="0">
              <a:latin typeface="Arial" panose="020B0604020202020204" pitchFamily="34" charset="0"/>
              <a:cs typeface="Arial" panose="020B0604020202020204" pitchFamily="34" charset="0"/>
            </a:endParaRPr>
          </a:p>
        </p:txBody>
      </p:sp>
      <p:sp>
        <p:nvSpPr>
          <p:cNvPr id="8" name="Textfeld 7"/>
          <p:cNvSpPr txBox="1"/>
          <p:nvPr/>
        </p:nvSpPr>
        <p:spPr>
          <a:xfrm>
            <a:off x="2671352" y="3870795"/>
            <a:ext cx="914096" cy="215444"/>
          </a:xfrm>
          <a:prstGeom prst="rect">
            <a:avLst/>
          </a:prstGeom>
          <a:solidFill>
            <a:schemeClr val="bg1"/>
          </a:solidFill>
        </p:spPr>
        <p:txBody>
          <a:bodyPr wrap="none" lIns="0" tIns="0" rIns="0" bIns="0" rtlCol="0">
            <a:spAutoFit/>
          </a:bodyPr>
          <a:lstStyle/>
          <a:p>
            <a:r>
              <a:rPr lang="bg-BG" sz="1400" dirty="0" smtClean="0">
                <a:latin typeface="Arial" panose="020B0604020202020204" pitchFamily="34" charset="0"/>
                <a:cs typeface="Arial" panose="020B0604020202020204" pitchFamily="34" charset="0"/>
              </a:rPr>
              <a:t>Компресор</a:t>
            </a:r>
            <a:endParaRPr lang="de-DE" sz="1400" dirty="0">
              <a:latin typeface="Arial" panose="020B0604020202020204" pitchFamily="34" charset="0"/>
              <a:cs typeface="Arial" panose="020B0604020202020204" pitchFamily="34" charset="0"/>
            </a:endParaRPr>
          </a:p>
        </p:txBody>
      </p:sp>
      <p:sp>
        <p:nvSpPr>
          <p:cNvPr id="9" name="Textfeld 8"/>
          <p:cNvSpPr txBox="1"/>
          <p:nvPr/>
        </p:nvSpPr>
        <p:spPr>
          <a:xfrm>
            <a:off x="2696725" y="5409493"/>
            <a:ext cx="1071191" cy="307777"/>
          </a:xfrm>
          <a:prstGeom prst="rect">
            <a:avLst/>
          </a:prstGeom>
          <a:solidFill>
            <a:schemeClr val="bg1"/>
          </a:solidFill>
        </p:spPr>
        <p:txBody>
          <a:bodyPr wrap="none" rtlCol="0">
            <a:spAutoFit/>
          </a:bodyPr>
          <a:lstStyle/>
          <a:p>
            <a:r>
              <a:rPr lang="bg-BG" sz="1400" dirty="0" smtClean="0">
                <a:latin typeface="Arial" panose="020B0604020202020204" pitchFamily="34" charset="0"/>
                <a:cs typeface="Arial" panose="020B0604020202020204" pitchFamily="34" charset="0"/>
              </a:rPr>
              <a:t>Изпарител</a:t>
            </a:r>
            <a:endParaRPr lang="de-DE" sz="1400" dirty="0">
              <a:latin typeface="Arial" panose="020B0604020202020204" pitchFamily="34" charset="0"/>
              <a:cs typeface="Arial" panose="020B0604020202020204" pitchFamily="34" charset="0"/>
            </a:endParaRPr>
          </a:p>
        </p:txBody>
      </p:sp>
      <p:sp>
        <p:nvSpPr>
          <p:cNvPr id="10" name="Textfeld 9"/>
          <p:cNvSpPr txBox="1"/>
          <p:nvPr/>
        </p:nvSpPr>
        <p:spPr>
          <a:xfrm>
            <a:off x="1043608" y="3802780"/>
            <a:ext cx="890885" cy="215444"/>
          </a:xfrm>
          <a:prstGeom prst="rect">
            <a:avLst/>
          </a:prstGeom>
          <a:solidFill>
            <a:schemeClr val="bg1"/>
          </a:solidFill>
        </p:spPr>
        <p:txBody>
          <a:bodyPr wrap="none" lIns="0" tIns="0" rIns="0" bIns="0" rtlCol="0">
            <a:spAutoFit/>
          </a:bodyPr>
          <a:lstStyle/>
          <a:p>
            <a:r>
              <a:rPr lang="bg-BG" sz="1400" dirty="0" smtClean="0">
                <a:latin typeface="Arial" panose="020B0604020202020204" pitchFamily="34" charset="0"/>
                <a:cs typeface="Arial" panose="020B0604020202020204" pitchFamily="34" charset="0"/>
              </a:rPr>
              <a:t>Индикатор</a:t>
            </a:r>
            <a:endParaRPr lang="de-DE"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24762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latin typeface="Arial" panose="020B0604020202020204" pitchFamily="34" charset="0"/>
                <a:cs typeface="Arial" panose="020B0604020202020204" pitchFamily="34" charset="0"/>
              </a:rPr>
              <a:t>Принцип </a:t>
            </a:r>
            <a:r>
              <a:rPr lang="ru-RU" dirty="0">
                <a:latin typeface="Arial" panose="020B0604020202020204" pitchFamily="34" charset="0"/>
                <a:cs typeface="Arial" panose="020B0604020202020204" pitchFamily="34" charset="0"/>
              </a:rPr>
              <a:t>на работа на </a:t>
            </a:r>
            <a:r>
              <a:rPr lang="ru-RU" dirty="0" smtClean="0">
                <a:latin typeface="Arial" panose="020B0604020202020204" pitchFamily="34" charset="0"/>
                <a:cs typeface="Arial" panose="020B0604020202020204" pitchFamily="34" charset="0"/>
              </a:rPr>
              <a:t>термопомпите</a:t>
            </a:r>
            <a:endParaRPr lang="el-GR" dirty="0">
              <a:latin typeface="Arial" panose="020B0604020202020204" pitchFamily="34" charset="0"/>
              <a:cs typeface="Arial" panose="020B0604020202020204" pitchFamily="34" charset="0"/>
            </a:endParaRP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1844824"/>
            <a:ext cx="6967758" cy="3919364"/>
          </a:xfrm>
          <a:prstGeom prst="rect">
            <a:avLst/>
          </a:prstGeom>
        </p:spPr>
      </p:pic>
      <p:sp>
        <p:nvSpPr>
          <p:cNvPr id="5" name="Textfeld 4"/>
          <p:cNvSpPr txBox="1"/>
          <p:nvPr/>
        </p:nvSpPr>
        <p:spPr>
          <a:xfrm>
            <a:off x="4211960" y="2204864"/>
            <a:ext cx="1246303" cy="307777"/>
          </a:xfrm>
          <a:prstGeom prst="rect">
            <a:avLst/>
          </a:prstGeom>
          <a:solidFill>
            <a:schemeClr val="bg1"/>
          </a:solidFill>
        </p:spPr>
        <p:txBody>
          <a:bodyPr wrap="none" rtlCol="0">
            <a:spAutoFit/>
          </a:bodyPr>
          <a:lstStyle/>
          <a:p>
            <a:r>
              <a:rPr lang="bg-BG" sz="1400" dirty="0" smtClean="0">
                <a:latin typeface="Arial" panose="020B0604020202020204" pitchFamily="34" charset="0"/>
                <a:cs typeface="Arial" panose="020B0604020202020204" pitchFamily="34" charset="0"/>
              </a:rPr>
              <a:t>Кондензатор</a:t>
            </a:r>
            <a:endParaRPr lang="de-DE" sz="1400" dirty="0">
              <a:latin typeface="Arial" panose="020B0604020202020204" pitchFamily="34" charset="0"/>
              <a:cs typeface="Arial" panose="020B0604020202020204" pitchFamily="34" charset="0"/>
            </a:endParaRPr>
          </a:p>
        </p:txBody>
      </p:sp>
      <p:sp>
        <p:nvSpPr>
          <p:cNvPr id="6" name="Textfeld 5"/>
          <p:cNvSpPr txBox="1"/>
          <p:nvPr/>
        </p:nvSpPr>
        <p:spPr>
          <a:xfrm>
            <a:off x="4179236" y="3510881"/>
            <a:ext cx="914096" cy="215444"/>
          </a:xfrm>
          <a:prstGeom prst="rect">
            <a:avLst/>
          </a:prstGeom>
          <a:solidFill>
            <a:schemeClr val="bg1"/>
          </a:solidFill>
        </p:spPr>
        <p:txBody>
          <a:bodyPr wrap="none" lIns="0" tIns="0" rIns="0" bIns="0" rtlCol="0">
            <a:spAutoFit/>
          </a:bodyPr>
          <a:lstStyle/>
          <a:p>
            <a:r>
              <a:rPr lang="bg-BG" sz="1400" dirty="0" smtClean="0">
                <a:latin typeface="Arial" panose="020B0604020202020204" pitchFamily="34" charset="0"/>
                <a:cs typeface="Arial" panose="020B0604020202020204" pitchFamily="34" charset="0"/>
              </a:rPr>
              <a:t>Компресор</a:t>
            </a:r>
            <a:endParaRPr lang="de-DE" sz="1400" dirty="0">
              <a:latin typeface="Arial" panose="020B0604020202020204" pitchFamily="34" charset="0"/>
              <a:cs typeface="Arial" panose="020B0604020202020204" pitchFamily="34" charset="0"/>
            </a:endParaRPr>
          </a:p>
        </p:txBody>
      </p:sp>
      <p:sp>
        <p:nvSpPr>
          <p:cNvPr id="7" name="Textfeld 6"/>
          <p:cNvSpPr txBox="1"/>
          <p:nvPr/>
        </p:nvSpPr>
        <p:spPr>
          <a:xfrm>
            <a:off x="4211960" y="5140643"/>
            <a:ext cx="1071191" cy="307777"/>
          </a:xfrm>
          <a:prstGeom prst="rect">
            <a:avLst/>
          </a:prstGeom>
          <a:solidFill>
            <a:schemeClr val="bg1"/>
          </a:solidFill>
        </p:spPr>
        <p:txBody>
          <a:bodyPr wrap="none" rtlCol="0">
            <a:spAutoFit/>
          </a:bodyPr>
          <a:lstStyle/>
          <a:p>
            <a:r>
              <a:rPr lang="bg-BG" sz="1400" dirty="0" smtClean="0">
                <a:latin typeface="Arial" panose="020B0604020202020204" pitchFamily="34" charset="0"/>
                <a:cs typeface="Arial" panose="020B0604020202020204" pitchFamily="34" charset="0"/>
              </a:rPr>
              <a:t>Изпарител</a:t>
            </a:r>
            <a:endParaRPr lang="de-DE" sz="1400" dirty="0">
              <a:latin typeface="Arial" panose="020B0604020202020204" pitchFamily="34" charset="0"/>
              <a:cs typeface="Arial" panose="020B0604020202020204" pitchFamily="34" charset="0"/>
            </a:endParaRPr>
          </a:p>
        </p:txBody>
      </p:sp>
      <p:sp>
        <p:nvSpPr>
          <p:cNvPr id="8" name="Textfeld 7"/>
          <p:cNvSpPr txBox="1"/>
          <p:nvPr/>
        </p:nvSpPr>
        <p:spPr>
          <a:xfrm>
            <a:off x="2555776" y="3510881"/>
            <a:ext cx="890885" cy="215444"/>
          </a:xfrm>
          <a:prstGeom prst="rect">
            <a:avLst/>
          </a:prstGeom>
          <a:solidFill>
            <a:schemeClr val="bg1"/>
          </a:solidFill>
        </p:spPr>
        <p:txBody>
          <a:bodyPr wrap="none" lIns="0" tIns="0" rIns="0" bIns="0" rtlCol="0">
            <a:spAutoFit/>
          </a:bodyPr>
          <a:lstStyle/>
          <a:p>
            <a:r>
              <a:rPr lang="bg-BG" sz="1400" dirty="0" smtClean="0">
                <a:latin typeface="Arial" panose="020B0604020202020204" pitchFamily="34" charset="0"/>
                <a:cs typeface="Arial" panose="020B0604020202020204" pitchFamily="34" charset="0"/>
              </a:rPr>
              <a:t>Индикатор</a:t>
            </a:r>
            <a:endParaRPr lang="de-DE"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70242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Принцип на работа на </a:t>
            </a:r>
            <a:r>
              <a:rPr lang="ru-RU" dirty="0" smtClean="0">
                <a:latin typeface="Arial" panose="020B0604020202020204" pitchFamily="34" charset="0"/>
                <a:cs typeface="Arial" panose="020B0604020202020204" pitchFamily="34" charset="0"/>
              </a:rPr>
              <a:t>термопомпите</a:t>
            </a:r>
            <a:endParaRPr lang="el-GR" dirty="0">
              <a:latin typeface="Arial" panose="020B0604020202020204" pitchFamily="34" charset="0"/>
              <a:cs typeface="Arial" panose="020B0604020202020204" pitchFamily="34" charset="0"/>
            </a:endParaRPr>
          </a:p>
        </p:txBody>
      </p:sp>
      <p:sp>
        <p:nvSpPr>
          <p:cNvPr id="6" name="Rechteck 5"/>
          <p:cNvSpPr/>
          <p:nvPr/>
        </p:nvSpPr>
        <p:spPr>
          <a:xfrm>
            <a:off x="7308304" y="6126163"/>
            <a:ext cx="1008112" cy="327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p:nvSpPr>
        <p:spPr>
          <a:xfrm>
            <a:off x="1187624" y="1916832"/>
            <a:ext cx="6480720" cy="3370666"/>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Чрез показване на етапите в процеса с диаграма на енталпията на налягането, промените в налягането, температурата и енталпията се посочват добре.</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В примерната диаграма увеличението на енталпията в първия етап на процеса (150 kJ / kg -&gt; 300kJ / kg) се дължи на извличането на топлина от околната среда, всяко следващо увеличение (-&gt; 350 kJ / kg) се дължи към електрическите характеристики на компресора.</a:t>
            </a:r>
            <a:endParaRPr lang="de-DE" sz="1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28927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Принцип на работа на </a:t>
            </a:r>
            <a:r>
              <a:rPr lang="ru-RU" dirty="0" smtClean="0">
                <a:latin typeface="Arial" panose="020B0604020202020204" pitchFamily="34" charset="0"/>
                <a:cs typeface="Arial" panose="020B0604020202020204" pitchFamily="34" charset="0"/>
              </a:rPr>
              <a:t>термопомпите</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Принцип на работа на </a:t>
            </a:r>
            <a:r>
              <a:rPr lang="ru-RU" sz="1600" dirty="0" smtClean="0">
                <a:latin typeface="Arial" panose="020B0604020202020204" pitchFamily="34" charset="0"/>
                <a:cs typeface="Arial" panose="020B0604020202020204" pitchFamily="34" charset="0"/>
              </a:rPr>
              <a:t>термопомпите</a:t>
            </a:r>
            <a:endParaRPr lang="en-US" sz="1600"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003499"/>
            <a:ext cx="7620000" cy="4286250"/>
          </a:xfrm>
          <a:prstGeom prst="rect">
            <a:avLst/>
          </a:prstGeom>
        </p:spPr>
      </p:pic>
      <p:sp>
        <p:nvSpPr>
          <p:cNvPr id="6" name="Rechteck 5"/>
          <p:cNvSpPr/>
          <p:nvPr/>
        </p:nvSpPr>
        <p:spPr>
          <a:xfrm>
            <a:off x="7069088" y="5962576"/>
            <a:ext cx="1008112" cy="327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923888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Принцип на работа на </a:t>
            </a:r>
            <a:r>
              <a:rPr lang="ru-RU" dirty="0" smtClean="0">
                <a:latin typeface="Arial" panose="020B0604020202020204" pitchFamily="34" charset="0"/>
                <a:cs typeface="Arial" panose="020B0604020202020204" pitchFamily="34" charset="0"/>
              </a:rPr>
              <a:t>термопомпите</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lnSpc>
                <a:spcPct val="150000"/>
              </a:lnSpc>
              <a:buNone/>
            </a:pPr>
            <a:r>
              <a:rPr lang="bg-BG" sz="1600" dirty="0">
                <a:latin typeface="Arial" panose="020B0604020202020204" pitchFamily="34" charset="0"/>
                <a:cs typeface="Arial" panose="020B0604020202020204" pitchFamily="34" charset="0"/>
              </a:rPr>
              <a:t>Допълнителна информация дневник (</a:t>
            </a:r>
            <a:r>
              <a:rPr lang="en-US" sz="1600" dirty="0">
                <a:latin typeface="Arial" panose="020B0604020202020204" pitchFamily="34" charset="0"/>
                <a:cs typeface="Arial" panose="020B0604020202020204" pitchFamily="34" charset="0"/>
              </a:rPr>
              <a:t>p) h </a:t>
            </a:r>
            <a:r>
              <a:rPr lang="bg-BG" sz="1600" dirty="0">
                <a:latin typeface="Arial" panose="020B0604020202020204" pitchFamily="34" charset="0"/>
                <a:cs typeface="Arial" panose="020B0604020202020204" pitchFamily="34" charset="0"/>
              </a:rPr>
              <a:t>диаграма</a:t>
            </a:r>
          </a:p>
          <a:p>
            <a:pPr marL="0" indent="0">
              <a:lnSpc>
                <a:spcPct val="150000"/>
              </a:lnSpc>
              <a:buNone/>
            </a:pPr>
            <a:endParaRPr lang="bg-BG" sz="1600" dirty="0">
              <a:latin typeface="Arial" panose="020B0604020202020204" pitchFamily="34" charset="0"/>
              <a:cs typeface="Arial" panose="020B0604020202020204" pitchFamily="34" charset="0"/>
            </a:endParaRPr>
          </a:p>
          <a:p>
            <a:pPr marL="0" indent="0">
              <a:lnSpc>
                <a:spcPct val="150000"/>
              </a:lnSpc>
              <a:buNone/>
            </a:pPr>
            <a:r>
              <a:rPr lang="bg-BG" sz="1600" dirty="0">
                <a:latin typeface="Arial" panose="020B0604020202020204" pitchFamily="34" charset="0"/>
                <a:cs typeface="Arial" panose="020B0604020202020204" pitchFamily="34" charset="0"/>
              </a:rPr>
              <a:t>Английски</a:t>
            </a:r>
          </a:p>
          <a:p>
            <a:pPr marL="0" indent="0">
              <a:lnSpc>
                <a:spcPct val="150000"/>
              </a:lnSpc>
              <a:buNone/>
            </a:pPr>
            <a:r>
              <a:rPr lang="bg-BG" sz="1600" dirty="0">
                <a:latin typeface="Arial" panose="020B0604020202020204" pitchFamily="34" charset="0"/>
                <a:cs typeface="Arial" panose="020B0604020202020204" pitchFamily="34" charset="0"/>
              </a:rPr>
              <a:t>Част 1 -</a:t>
            </a:r>
            <a:r>
              <a:rPr lang="en-US" sz="1600" dirty="0">
                <a:latin typeface="Arial" panose="020B0604020202020204" pitchFamily="34" charset="0"/>
                <a:cs typeface="Arial" panose="020B0604020202020204" pitchFamily="34" charset="0"/>
              </a:rPr>
              <a:t>https: //www.youtube.com/watch? V = </a:t>
            </a:r>
            <a:r>
              <a:rPr lang="en-US" sz="1600" dirty="0" err="1">
                <a:latin typeface="Arial" panose="020B0604020202020204" pitchFamily="34" charset="0"/>
                <a:cs typeface="Arial" panose="020B0604020202020204" pitchFamily="34" charset="0"/>
              </a:rPr>
              <a:t>qDY-NIyXMzo</a:t>
            </a:r>
            <a:endParaRPr lang="en-US" sz="1600" dirty="0">
              <a:latin typeface="Arial" panose="020B0604020202020204" pitchFamily="34" charset="0"/>
              <a:cs typeface="Arial" panose="020B0604020202020204" pitchFamily="34" charset="0"/>
            </a:endParaRPr>
          </a:p>
          <a:p>
            <a:pPr marL="0" indent="0">
              <a:lnSpc>
                <a:spcPct val="150000"/>
              </a:lnSpc>
              <a:buNone/>
            </a:pPr>
            <a:r>
              <a:rPr lang="bg-BG" sz="1600" dirty="0">
                <a:latin typeface="Arial" panose="020B0604020202020204" pitchFamily="34" charset="0"/>
                <a:cs typeface="Arial" panose="020B0604020202020204" pitchFamily="34" charset="0"/>
              </a:rPr>
              <a:t>Част 2 -</a:t>
            </a:r>
            <a:r>
              <a:rPr lang="en-US" sz="1600" dirty="0">
                <a:latin typeface="Arial" panose="020B0604020202020204" pitchFamily="34" charset="0"/>
                <a:cs typeface="Arial" panose="020B0604020202020204" pitchFamily="34" charset="0"/>
              </a:rPr>
              <a:t>https: //www.youtube.com/watch? V = u3ixfkzqfMM</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bg-BG" sz="1600" dirty="0" smtClean="0">
                <a:latin typeface="Arial" panose="020B0604020202020204" pitchFamily="34" charset="0"/>
                <a:cs typeface="Arial" panose="020B0604020202020204" pitchFamily="34" charset="0"/>
              </a:rPr>
              <a:t>Нимски</a:t>
            </a:r>
            <a:endParaRPr lang="en-US" sz="1600" dirty="0">
              <a:latin typeface="Arial" panose="020B0604020202020204" pitchFamily="34" charset="0"/>
              <a:cs typeface="Arial" panose="020B0604020202020204" pitchFamily="34" charset="0"/>
            </a:endParaRPr>
          </a:p>
          <a:p>
            <a:pPr marL="0" indent="0">
              <a:lnSpc>
                <a:spcPct val="150000"/>
              </a:lnSpc>
              <a:buNone/>
            </a:pPr>
            <a:r>
              <a:rPr lang="bg-BG" sz="1600" dirty="0">
                <a:latin typeface="Arial" panose="020B0604020202020204" pitchFamily="34" charset="0"/>
                <a:cs typeface="Arial" panose="020B0604020202020204" pitchFamily="34" charset="0"/>
              </a:rPr>
              <a:t>Част 1 –</a:t>
            </a:r>
            <a:r>
              <a:rPr lang="en-US" sz="1600" dirty="0">
                <a:latin typeface="Arial" panose="020B0604020202020204" pitchFamily="34" charset="0"/>
                <a:cs typeface="Arial" panose="020B0604020202020204" pitchFamily="34" charset="0"/>
              </a:rPr>
              <a:t>https: //www.youtube.com/watch? V = bXHdujqi9rU</a:t>
            </a:r>
          </a:p>
          <a:p>
            <a:pPr marL="0" indent="0">
              <a:lnSpc>
                <a:spcPct val="150000"/>
              </a:lnSpc>
              <a:buNone/>
            </a:pPr>
            <a:r>
              <a:rPr lang="bg-BG" sz="1600" dirty="0">
                <a:latin typeface="Arial" panose="020B0604020202020204" pitchFamily="34" charset="0"/>
                <a:cs typeface="Arial" panose="020B0604020202020204" pitchFamily="34" charset="0"/>
              </a:rPr>
              <a:t>Част 2 -</a:t>
            </a:r>
            <a:r>
              <a:rPr lang="en-US" sz="1600" dirty="0">
                <a:latin typeface="Arial" panose="020B0604020202020204" pitchFamily="34" charset="0"/>
                <a:cs typeface="Arial" panose="020B0604020202020204" pitchFamily="34" charset="0"/>
              </a:rPr>
              <a:t>https: //www.youtube.com/watch? V = </a:t>
            </a:r>
            <a:r>
              <a:rPr lang="en-US" sz="1600" dirty="0" smtClean="0">
                <a:latin typeface="Arial" panose="020B0604020202020204" pitchFamily="34" charset="0"/>
                <a:cs typeface="Arial" panose="020B0604020202020204" pitchFamily="34" charset="0"/>
              </a:rPr>
              <a:t>80QPTy6qKkM</a:t>
            </a:r>
            <a:endParaRPr lang="en-US" sz="1600" dirty="0">
              <a:latin typeface="Arial" panose="020B0604020202020204" pitchFamily="34" charset="0"/>
              <a:cs typeface="Arial" panose="020B0604020202020204" pitchFamily="34" charset="0"/>
            </a:endParaRPr>
          </a:p>
        </p:txBody>
      </p:sp>
      <p:sp>
        <p:nvSpPr>
          <p:cNvPr id="6" name="Rechteck 5"/>
          <p:cNvSpPr/>
          <p:nvPr/>
        </p:nvSpPr>
        <p:spPr>
          <a:xfrm>
            <a:off x="7308304" y="6126163"/>
            <a:ext cx="1008112" cy="327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412520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Принцип на работа на </a:t>
            </a:r>
            <a:r>
              <a:rPr lang="ru-RU" dirty="0" smtClean="0">
                <a:latin typeface="Arial" panose="020B0604020202020204" pitchFamily="34" charset="0"/>
                <a:cs typeface="Arial" panose="020B0604020202020204" pitchFamily="34" charset="0"/>
              </a:rPr>
              <a:t>термопомпите</a:t>
            </a:r>
            <a:endParaRPr lang="el-GR" dirty="0">
              <a:latin typeface="Arial" panose="020B0604020202020204" pitchFamily="34" charset="0"/>
              <a:cs typeface="Arial" panose="020B0604020202020204" pitchFamily="34" charset="0"/>
            </a:endParaRPr>
          </a:p>
        </p:txBody>
      </p:sp>
      <p:sp>
        <p:nvSpPr>
          <p:cNvPr id="6" name="Rechteck 5"/>
          <p:cNvSpPr/>
          <p:nvPr/>
        </p:nvSpPr>
        <p:spPr>
          <a:xfrm>
            <a:off x="7308304" y="6126163"/>
            <a:ext cx="1008112" cy="327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4779" y="2370583"/>
            <a:ext cx="2152950" cy="1905266"/>
          </a:xfrm>
          <a:prstGeom prst="rect">
            <a:avLst/>
          </a:prstGeom>
        </p:spPr>
      </p:pic>
      <p:sp>
        <p:nvSpPr>
          <p:cNvPr id="5" name="Textfeld 4"/>
          <p:cNvSpPr txBox="1"/>
          <p:nvPr/>
        </p:nvSpPr>
        <p:spPr>
          <a:xfrm>
            <a:off x="827584" y="2132856"/>
            <a:ext cx="3947940" cy="3416320"/>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В точка 2</a:t>
            </a:r>
            <a:r>
              <a:rPr lang="ru-RU" sz="1100" dirty="0">
                <a:latin typeface="Arial" panose="020B0604020202020204" pitchFamily="34" charset="0"/>
                <a:cs typeface="Arial" panose="020B0604020202020204" pitchFamily="34" charset="0"/>
              </a:rPr>
              <a:t>1</a:t>
            </a:r>
            <a:r>
              <a:rPr lang="ru-RU" sz="1600" dirty="0">
                <a:latin typeface="Arial" panose="020B0604020202020204" pitchFamily="34" charset="0"/>
                <a:cs typeface="Arial" panose="020B0604020202020204" pitchFamily="34" charset="0"/>
              </a:rPr>
              <a:t> от илюстрацията хладилният агент се е трансформирал напълно от течен в газообразен.</a:t>
            </a:r>
          </a:p>
          <a:p>
            <a:pPr>
              <a:lnSpc>
                <a:spcPct val="150000"/>
              </a:lnSpc>
            </a:pPr>
            <a:r>
              <a:rPr lang="ru-RU" sz="1600" dirty="0">
                <a:latin typeface="Arial" panose="020B0604020202020204" pitchFamily="34" charset="0"/>
                <a:cs typeface="Arial" panose="020B0604020202020204" pitchFamily="34" charset="0"/>
              </a:rPr>
              <a:t>За да сте сигурни на 100%, в компресора не влизат течни елементи - това би означавало вреда за компонентите - проектната точка на процеса е зададена на точка 2². Хладилният агент се </a:t>
            </a:r>
            <a:r>
              <a:rPr lang="ru-RU" sz="1600" dirty="0" smtClean="0">
                <a:latin typeface="Arial" panose="020B0604020202020204" pitchFamily="34" charset="0"/>
                <a:cs typeface="Arial" panose="020B0604020202020204" pitchFamily="34" charset="0"/>
              </a:rPr>
              <a:t>прегрява.</a:t>
            </a:r>
            <a:r>
              <a:rPr lang="de-DE"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51011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Основните компоненти на </a:t>
            </a:r>
            <a:r>
              <a:rPr lang="bg-BG" dirty="0" smtClean="0">
                <a:latin typeface="Arial" panose="020B0604020202020204" pitchFamily="34" charset="0"/>
                <a:cs typeface="Arial" panose="020B0604020202020204" pitchFamily="34" charset="0"/>
              </a:rPr>
              <a:t>термопомпата</a:t>
            </a:r>
            <a:r>
              <a:rPr lang="en-US" dirty="0" smtClean="0">
                <a:latin typeface="Arial" panose="020B0604020202020204" pitchFamily="34" charset="0"/>
                <a:cs typeface="Arial" panose="020B0604020202020204" pitchFamily="34" charset="0"/>
              </a:rPr>
              <a:t> </a:t>
            </a:r>
            <a:endParaRPr lang="el-GR" dirty="0">
              <a:latin typeface="Arial" panose="020B0604020202020204" pitchFamily="34" charset="0"/>
              <a:cs typeface="Arial" panose="020B0604020202020204" pitchFamily="34" charset="0"/>
            </a:endParaRPr>
          </a:p>
        </p:txBody>
      </p:sp>
      <p:sp>
        <p:nvSpPr>
          <p:cNvPr id="5" name="Textfeld 4"/>
          <p:cNvSpPr txBox="1"/>
          <p:nvPr/>
        </p:nvSpPr>
        <p:spPr>
          <a:xfrm>
            <a:off x="9540552" y="1916832"/>
            <a:ext cx="184731" cy="369332"/>
          </a:xfrm>
          <a:prstGeom prst="rect">
            <a:avLst/>
          </a:prstGeom>
          <a:noFill/>
        </p:spPr>
        <p:txBody>
          <a:bodyPr wrap="none" rtlCol="0">
            <a:spAutoFit/>
          </a:bodyPr>
          <a:lstStyle/>
          <a:p>
            <a:endParaRPr lang="de-DE" dirty="0"/>
          </a:p>
        </p:txBody>
      </p:sp>
      <p:sp>
        <p:nvSpPr>
          <p:cNvPr id="6" name="Textfeld 5"/>
          <p:cNvSpPr txBox="1"/>
          <p:nvPr/>
        </p:nvSpPr>
        <p:spPr>
          <a:xfrm>
            <a:off x="1043608" y="2101498"/>
            <a:ext cx="5172955" cy="2677656"/>
          </a:xfrm>
          <a:prstGeom prst="rect">
            <a:avLst/>
          </a:prstGeom>
          <a:noFill/>
        </p:spPr>
        <p:txBody>
          <a:bodyPr wrap="none" rtlCol="0">
            <a:spAutoFit/>
          </a:bodyPr>
          <a:lstStyle/>
          <a:p>
            <a:pPr>
              <a:lnSpc>
                <a:spcPct val="150000"/>
              </a:lnSpc>
            </a:pPr>
            <a:r>
              <a:rPr lang="ru-RU" sz="1600" dirty="0">
                <a:latin typeface="Arial" panose="020B0604020202020204" pitchFamily="34" charset="0"/>
                <a:cs typeface="Arial" panose="020B0604020202020204" pitchFamily="34" charset="0"/>
              </a:rPr>
              <a:t>Компресорът</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Тези видове компресори се използват на практика:</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smtClean="0">
                <a:latin typeface="Arial" panose="020B0604020202020204" pitchFamily="34" charset="0"/>
                <a:cs typeface="Arial" panose="020B0604020202020204" pitchFamily="34" charset="0"/>
              </a:rPr>
              <a:t>Въртящ се  </a:t>
            </a:r>
            <a:r>
              <a:rPr lang="ru-RU" sz="1600" dirty="0">
                <a:latin typeface="Arial" panose="020B0604020202020204" pitchFamily="34" charset="0"/>
                <a:cs typeface="Arial" panose="020B0604020202020204" pitchFamily="34" charset="0"/>
              </a:rPr>
              <a:t>компресор</a:t>
            </a:r>
          </a:p>
          <a:p>
            <a:pPr>
              <a:lnSpc>
                <a:spcPct val="150000"/>
              </a:lnSpc>
            </a:pPr>
            <a:r>
              <a:rPr lang="ru-RU" sz="1600" dirty="0" smtClean="0">
                <a:latin typeface="Arial" panose="020B0604020202020204" pitchFamily="34" charset="0"/>
                <a:cs typeface="Arial" panose="020B0604020202020204" pitchFamily="34" charset="0"/>
              </a:rPr>
              <a:t>Бутален </a:t>
            </a:r>
            <a:r>
              <a:rPr lang="ru-RU" sz="1600" dirty="0">
                <a:latin typeface="Arial" panose="020B0604020202020204" pitchFamily="34" charset="0"/>
                <a:cs typeface="Arial" panose="020B0604020202020204" pitchFamily="34" charset="0"/>
              </a:rPr>
              <a:t>компресор</a:t>
            </a:r>
          </a:p>
          <a:p>
            <a:pPr>
              <a:lnSpc>
                <a:spcPct val="150000"/>
              </a:lnSpc>
            </a:pPr>
            <a:r>
              <a:rPr lang="ru-RU" sz="1600" dirty="0">
                <a:latin typeface="Arial" panose="020B0604020202020204" pitchFamily="34" charset="0"/>
                <a:cs typeface="Arial" panose="020B0604020202020204" pitchFamily="34" charset="0"/>
              </a:rPr>
              <a:t>Въртящ се бутален </a:t>
            </a:r>
            <a:r>
              <a:rPr lang="ru-RU" sz="1600" dirty="0" smtClean="0">
                <a:latin typeface="Arial" panose="020B0604020202020204" pitchFamily="34" charset="0"/>
                <a:cs typeface="Arial" panose="020B0604020202020204" pitchFamily="34" charset="0"/>
              </a:rPr>
              <a:t>компресор</a:t>
            </a:r>
            <a:r>
              <a:rPr lang="de-DE"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17484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latin typeface="Arial" panose="020B0604020202020204" pitchFamily="34" charset="0"/>
                <a:cs typeface="Arial" panose="020B0604020202020204" pitchFamily="34" charset="0"/>
              </a:rPr>
              <a:t>Въведение</a:t>
            </a:r>
            <a:endParaRPr lang="el-GR" dirty="0"/>
          </a:p>
        </p:txBody>
      </p:sp>
      <p:sp>
        <p:nvSpPr>
          <p:cNvPr id="5" name="Textfeld 4"/>
          <p:cNvSpPr txBox="1"/>
          <p:nvPr/>
        </p:nvSpPr>
        <p:spPr>
          <a:xfrm>
            <a:off x="467544" y="1628800"/>
            <a:ext cx="8352928" cy="4524315"/>
          </a:xfrm>
          <a:prstGeom prst="rect">
            <a:avLst/>
          </a:prstGeom>
          <a:noFill/>
        </p:spPr>
        <p:txBody>
          <a:bodyPr wrap="square" rtlCol="0">
            <a:spAutoFit/>
          </a:bodyPr>
          <a:lstStyle/>
          <a:p>
            <a:pPr>
              <a:lnSpc>
                <a:spcPct val="150000"/>
              </a:lnSpc>
            </a:pPr>
            <a:endParaRPr lang="el-GR"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Използвайки геотермална енергия в близост до повърхността на дълбочина +/- 100m, е възможно да се добиват източници на топлина с температури от +/- 10 ° C.</a:t>
            </a:r>
          </a:p>
          <a:p>
            <a:pPr>
              <a:lnSpc>
                <a:spcPct val="150000"/>
              </a:lnSpc>
            </a:pPr>
            <a:r>
              <a:rPr lang="ru-RU" sz="1600" dirty="0">
                <a:latin typeface="Arial" panose="020B0604020202020204" pitchFamily="34" charset="0"/>
                <a:cs typeface="Arial" panose="020B0604020202020204" pitchFamily="34" charset="0"/>
              </a:rPr>
              <a:t>Тези температурни нива не са достатъчни за отопление на сграда.</a:t>
            </a:r>
          </a:p>
          <a:p>
            <a:pPr>
              <a:lnSpc>
                <a:spcPct val="150000"/>
              </a:lnSpc>
            </a:pPr>
            <a:r>
              <a:rPr lang="ru-RU" sz="1600" dirty="0">
                <a:latin typeface="Arial" panose="020B0604020202020204" pitchFamily="34" charset="0"/>
                <a:cs typeface="Arial" panose="020B0604020202020204" pitchFamily="34" charset="0"/>
              </a:rPr>
              <a:t>Топлинните помпи се използват за преодоляване на този проблем, те са в състояние да достигнат температурни нива, които са достатъчни за </a:t>
            </a:r>
            <a:r>
              <a:rPr lang="ru-RU" sz="1600" dirty="0" smtClean="0">
                <a:latin typeface="Arial" panose="020B0604020202020204" pitchFamily="34" charset="0"/>
                <a:cs typeface="Arial" panose="020B0604020202020204" pitchFamily="34" charset="0"/>
              </a:rPr>
              <a:t>нискотемпературни </a:t>
            </a:r>
            <a:r>
              <a:rPr lang="ru-RU" sz="1600" dirty="0">
                <a:latin typeface="Arial" panose="020B0604020202020204" pitchFamily="34" charset="0"/>
                <a:cs typeface="Arial" panose="020B0604020202020204" pitchFamily="34" charset="0"/>
              </a:rPr>
              <a:t>топлинни системи.</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Има и други източници на топлина, освен геотермалната енергия в близост до повърхността. Източникът на </a:t>
            </a: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„екологична топлина“ е установен и на пазара.</a:t>
            </a:r>
          </a:p>
          <a:p>
            <a:pPr>
              <a:lnSpc>
                <a:spcPct val="150000"/>
              </a:lnSpc>
            </a:pPr>
            <a:r>
              <a:rPr lang="ru-RU" sz="1600" dirty="0">
                <a:latin typeface="Arial" panose="020B0604020202020204" pitchFamily="34" charset="0"/>
                <a:cs typeface="Arial" panose="020B0604020202020204" pitchFamily="34" charset="0"/>
              </a:rPr>
              <a:t>Топлинните помпи, които работят с канализация или отпадна топлина, в днешно време </a:t>
            </a:r>
            <a:r>
              <a:rPr lang="ru-RU" sz="1600" dirty="0" smtClean="0">
                <a:latin typeface="Arial" panose="020B0604020202020204" pitchFamily="34" charset="0"/>
                <a:cs typeface="Arial" panose="020B0604020202020204" pitchFamily="34" charset="0"/>
              </a:rPr>
              <a:t>не се използват.</a:t>
            </a:r>
            <a:r>
              <a:rPr lang="de-DE"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10862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Основните компоненти на термопомпата </a:t>
            </a:r>
            <a:r>
              <a:rPr lang="en-US" dirty="0" smtClean="0">
                <a:latin typeface="Arial" panose="020B0604020202020204" pitchFamily="34" charset="0"/>
                <a:cs typeface="Arial" panose="020B0604020202020204" pitchFamily="34" charset="0"/>
              </a:rPr>
              <a:t> </a:t>
            </a:r>
            <a:endParaRPr lang="el-GR" dirty="0">
              <a:latin typeface="Arial" panose="020B0604020202020204" pitchFamily="34" charset="0"/>
              <a:cs typeface="Arial" panose="020B0604020202020204" pitchFamily="34" charset="0"/>
            </a:endParaRPr>
          </a:p>
        </p:txBody>
      </p:sp>
      <p:pic>
        <p:nvPicPr>
          <p:cNvPr id="2050" name="Picture 2" descr="https://upload.wikimedia.org/wikipedia/commons/3/31/Two_moving_spirals_scroll_pump.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17066" y="5229200"/>
            <a:ext cx="1514475" cy="1447801"/>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395536" y="1428785"/>
            <a:ext cx="8748464" cy="4154984"/>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Компресорът</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smtClean="0">
                <a:latin typeface="Arial" panose="020B0604020202020204" pitchFamily="34" charset="0"/>
                <a:cs typeface="Arial" panose="020B0604020202020204" pitchFamily="34" charset="0"/>
              </a:rPr>
              <a:t>Скрол/въртящ  </a:t>
            </a:r>
            <a:r>
              <a:rPr lang="ru-RU" sz="1600" dirty="0">
                <a:latin typeface="Arial" panose="020B0604020202020204" pitchFamily="34" charset="0"/>
                <a:cs typeface="Arial" panose="020B0604020202020204" pitchFamily="34" charset="0"/>
              </a:rPr>
              <a:t>компресорът в момента е най-използваният тип компресор.</a:t>
            </a:r>
          </a:p>
          <a:p>
            <a:pPr>
              <a:lnSpc>
                <a:spcPct val="150000"/>
              </a:lnSpc>
            </a:pPr>
            <a:r>
              <a:rPr lang="ru-RU" sz="1600" dirty="0">
                <a:latin typeface="Arial" panose="020B0604020202020204" pitchFamily="34" charset="0"/>
                <a:cs typeface="Arial" panose="020B0604020202020204" pitchFamily="34" charset="0"/>
              </a:rPr>
              <a:t>Две спирали, преплетени една в друга, компресират хладилния агент.</a:t>
            </a:r>
          </a:p>
          <a:p>
            <a:pPr>
              <a:lnSpc>
                <a:spcPct val="150000"/>
              </a:lnSpc>
            </a:pPr>
            <a:r>
              <a:rPr lang="ru-RU" sz="1600" dirty="0">
                <a:latin typeface="Arial" panose="020B0604020202020204" pitchFamily="34" charset="0"/>
                <a:cs typeface="Arial" panose="020B0604020202020204" pitchFamily="34" charset="0"/>
              </a:rPr>
              <a:t>Скрол компресорите нямат толкова подвижни части, колкото другите компресори и</a:t>
            </a:r>
          </a:p>
          <a:p>
            <a:pPr>
              <a:lnSpc>
                <a:spcPct val="150000"/>
              </a:lnSpc>
            </a:pPr>
            <a:r>
              <a:rPr lang="ru-RU" sz="1600" dirty="0">
                <a:latin typeface="Arial" panose="020B0604020202020204" pitchFamily="34" charset="0"/>
                <a:cs typeface="Arial" panose="020B0604020202020204" pitchFamily="34" charset="0"/>
              </a:rPr>
              <a:t>следователно по-дълъг период на употреба.</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В сравнение с другите видове компресори, превъртащите се компресори са доста </a:t>
            </a:r>
            <a:r>
              <a:rPr lang="ru-RU" sz="1600" dirty="0" smtClean="0">
                <a:latin typeface="Arial" panose="020B0604020202020204" pitchFamily="34" charset="0"/>
                <a:cs typeface="Arial" panose="020B0604020202020204" pitchFamily="34" charset="0"/>
              </a:rPr>
              <a:t>безшумни и </a:t>
            </a:r>
            <a:r>
              <a:rPr lang="ru-RU" sz="1600" dirty="0">
                <a:latin typeface="Arial" panose="020B0604020202020204" pitchFamily="34" charset="0"/>
                <a:cs typeface="Arial" panose="020B0604020202020204" pitchFamily="34" charset="0"/>
              </a:rPr>
              <a:t>за разлика от възвратно-постъпателните бутални компресори, не толкова чувствителни към течните капчици</a:t>
            </a:r>
          </a:p>
          <a:p>
            <a:pPr>
              <a:lnSpc>
                <a:spcPct val="150000"/>
              </a:lnSpc>
            </a:pPr>
            <a:r>
              <a:rPr lang="ru-RU" sz="1600" dirty="0">
                <a:latin typeface="Arial" panose="020B0604020202020204" pitchFamily="34" charset="0"/>
                <a:cs typeface="Arial" panose="020B0604020202020204" pitchFamily="34" charset="0"/>
              </a:rPr>
              <a:t>които влизат в </a:t>
            </a:r>
            <a:r>
              <a:rPr lang="ru-RU" sz="1600" dirty="0" smtClean="0">
                <a:latin typeface="Arial" panose="020B0604020202020204" pitchFamily="34" charset="0"/>
                <a:cs typeface="Arial" panose="020B0604020202020204" pitchFamily="34" charset="0"/>
              </a:rPr>
              <a:t>компресора.</a:t>
            </a:r>
            <a:endParaRPr lang="de-DE" dirty="0"/>
          </a:p>
        </p:txBody>
      </p:sp>
    </p:spTree>
    <p:extLst>
      <p:ext uri="{BB962C8B-B14F-4D97-AF65-F5344CB8AC3E}">
        <p14:creationId xmlns:p14="http://schemas.microsoft.com/office/powerpoint/2010/main" val="20511915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Основните компоненти на термопомпата </a:t>
            </a:r>
            <a:r>
              <a:rPr lang="en-US" dirty="0" smtClean="0">
                <a:latin typeface="Arial" panose="020B0604020202020204" pitchFamily="34" charset="0"/>
                <a:cs typeface="Arial" panose="020B0604020202020204" pitchFamily="34" charset="0"/>
              </a:rPr>
              <a:t> </a:t>
            </a:r>
            <a:endParaRPr lang="el-GR" dirty="0">
              <a:latin typeface="Arial" panose="020B0604020202020204" pitchFamily="34" charset="0"/>
              <a:cs typeface="Arial" panose="020B0604020202020204" pitchFamily="34" charset="0"/>
            </a:endParaRPr>
          </a:p>
        </p:txBody>
      </p:sp>
      <p:sp>
        <p:nvSpPr>
          <p:cNvPr id="5" name="Textfeld 4"/>
          <p:cNvSpPr txBox="1"/>
          <p:nvPr/>
        </p:nvSpPr>
        <p:spPr>
          <a:xfrm>
            <a:off x="1043608" y="1916832"/>
            <a:ext cx="4908844" cy="2308324"/>
          </a:xfrm>
          <a:prstGeom prst="rect">
            <a:avLst/>
          </a:prstGeom>
          <a:noFill/>
        </p:spPr>
        <p:txBody>
          <a:bodyPr wrap="none" rtlCol="0">
            <a:spAutoFit/>
          </a:bodyPr>
          <a:lstStyle/>
          <a:p>
            <a:pPr>
              <a:lnSpc>
                <a:spcPct val="150000"/>
              </a:lnSpc>
            </a:pPr>
            <a:r>
              <a:rPr lang="ru-RU" sz="1600" dirty="0">
                <a:latin typeface="Arial" panose="020B0604020202020204" pitchFamily="34" charset="0"/>
                <a:cs typeface="Arial" panose="020B0604020202020204" pitchFamily="34" charset="0"/>
              </a:rPr>
              <a:t>Компресорът</a:t>
            </a:r>
          </a:p>
          <a:p>
            <a:pPr>
              <a:lnSpc>
                <a:spcPct val="150000"/>
              </a:lnSpc>
            </a:pPr>
            <a:r>
              <a:rPr lang="ru-RU" sz="1600" dirty="0">
                <a:latin typeface="Arial" panose="020B0604020202020204" pitchFamily="34" charset="0"/>
                <a:cs typeface="Arial" panose="020B0604020202020204" pitchFamily="34" charset="0"/>
              </a:rPr>
              <a:t>Предимства на </a:t>
            </a:r>
            <a:r>
              <a:rPr lang="ru-RU" sz="1600" dirty="0" smtClean="0">
                <a:latin typeface="Arial" panose="020B0604020202020204" pitchFamily="34" charset="0"/>
                <a:cs typeface="Arial" panose="020B0604020202020204" pitchFamily="34" charset="0"/>
              </a:rPr>
              <a:t>въртящите </a:t>
            </a:r>
            <a:r>
              <a:rPr lang="ru-RU" sz="1600" dirty="0">
                <a:latin typeface="Arial" panose="020B0604020202020204" pitchFamily="34" charset="0"/>
                <a:cs typeface="Arial" panose="020B0604020202020204" pitchFamily="34" charset="0"/>
              </a:rPr>
              <a:t>се компресори:</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дълга издръжливост, по-малко подвижни части</a:t>
            </a:r>
          </a:p>
          <a:p>
            <a:pPr>
              <a:lnSpc>
                <a:spcPct val="150000"/>
              </a:lnSpc>
            </a:pPr>
            <a:r>
              <a:rPr lang="ru-RU" sz="1600" dirty="0">
                <a:latin typeface="Arial" panose="020B0604020202020204" pitchFamily="34" charset="0"/>
                <a:cs typeface="Arial" panose="020B0604020202020204" pitchFamily="34" charset="0"/>
              </a:rPr>
              <a:t>доста </a:t>
            </a:r>
            <a:r>
              <a:rPr lang="ru-RU" sz="1600" dirty="0" smtClean="0">
                <a:latin typeface="Arial" panose="020B0604020202020204" pitchFamily="34" charset="0"/>
                <a:cs typeface="Arial" panose="020B0604020202020204" pitchFamily="34" charset="0"/>
              </a:rPr>
              <a:t>безшумен</a:t>
            </a: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сравнително нечувствителен към течни </a:t>
            </a:r>
            <a:r>
              <a:rPr lang="ru-RU" sz="1600" dirty="0" smtClean="0">
                <a:latin typeface="Arial" panose="020B0604020202020204" pitchFamily="34" charset="0"/>
                <a:cs typeface="Arial" panose="020B0604020202020204" pitchFamily="34" charset="0"/>
              </a:rPr>
              <a:t>капчици</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78827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Основните компоненти на термопомпата </a:t>
            </a:r>
            <a:r>
              <a:rPr lang="en-US" dirty="0" smtClean="0">
                <a:latin typeface="Arial" panose="020B0604020202020204" pitchFamily="34" charset="0"/>
                <a:cs typeface="Arial" panose="020B0604020202020204" pitchFamily="34" charset="0"/>
              </a:rPr>
              <a:t> </a:t>
            </a:r>
            <a:endParaRPr lang="el-GR" dirty="0">
              <a:latin typeface="Arial" panose="020B0604020202020204" pitchFamily="34" charset="0"/>
              <a:cs typeface="Arial" panose="020B0604020202020204" pitchFamily="34" charset="0"/>
            </a:endParaRPr>
          </a:p>
        </p:txBody>
      </p:sp>
      <p:sp>
        <p:nvSpPr>
          <p:cNvPr id="6" name="Textfeld 5"/>
          <p:cNvSpPr txBox="1"/>
          <p:nvPr/>
        </p:nvSpPr>
        <p:spPr>
          <a:xfrm>
            <a:off x="683568" y="1916832"/>
            <a:ext cx="5184576" cy="3001334"/>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Компресорът</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При възвратно-постъпателни бутални компресори буталото засмуква хладилния агент и го компресира в друга работна стъпка.</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Вътрешните бутални компресори се използват особено при по-стари термопомпи.</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05319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Основните компоненти на термопомпата </a:t>
            </a:r>
            <a:endParaRPr lang="el-GR" dirty="0">
              <a:latin typeface="Arial" panose="020B0604020202020204" pitchFamily="34" charset="0"/>
              <a:cs typeface="Arial" panose="020B0604020202020204" pitchFamily="34" charset="0"/>
            </a:endParaRPr>
          </a:p>
        </p:txBody>
      </p:sp>
      <p:pic>
        <p:nvPicPr>
          <p:cNvPr id="3074" name="Picture 2" descr="https://upload.wikimedia.org/wikipedia/commons/b/b2/Rollkolbenverdich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3530399"/>
            <a:ext cx="3147095" cy="242775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395536" y="1668061"/>
            <a:ext cx="6896696" cy="1938992"/>
          </a:xfrm>
          <a:prstGeom prst="rect">
            <a:avLst/>
          </a:prstGeom>
          <a:noFill/>
        </p:spPr>
        <p:txBody>
          <a:bodyPr wrap="none" rtlCol="0">
            <a:spAutoFit/>
          </a:bodyPr>
          <a:lstStyle/>
          <a:p>
            <a:pPr>
              <a:lnSpc>
                <a:spcPct val="150000"/>
              </a:lnSpc>
            </a:pPr>
            <a:r>
              <a:rPr lang="ru-RU" sz="1600" dirty="0">
                <a:latin typeface="Arial" panose="020B0604020202020204" pitchFamily="34" charset="0"/>
                <a:cs typeface="Arial" panose="020B0604020202020204" pitchFamily="34" charset="0"/>
              </a:rPr>
              <a:t>Компресорът</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Въртящият се бутален компресор използва ексцентрично съхраняван</a:t>
            </a:r>
          </a:p>
          <a:p>
            <a:pPr>
              <a:lnSpc>
                <a:spcPct val="150000"/>
              </a:lnSpc>
            </a:pPr>
            <a:r>
              <a:rPr lang="ru-RU" sz="1600" dirty="0">
                <a:latin typeface="Arial" panose="020B0604020202020204" pitchFamily="34" charset="0"/>
                <a:cs typeface="Arial" panose="020B0604020202020204" pitchFamily="34" charset="0"/>
              </a:rPr>
              <a:t>ротор за компресиране на хладилния агент.</a:t>
            </a:r>
          </a:p>
          <a:p>
            <a:pPr>
              <a:lnSpc>
                <a:spcPct val="150000"/>
              </a:lnSpc>
            </a:pPr>
            <a:r>
              <a:rPr lang="ru-RU" sz="1600" dirty="0">
                <a:latin typeface="Arial" panose="020B0604020202020204" pitchFamily="34" charset="0"/>
                <a:cs typeface="Arial" panose="020B0604020202020204" pitchFamily="34" charset="0"/>
              </a:rPr>
              <a:t>Те се използват специално за въздушни </a:t>
            </a:r>
            <a:r>
              <a:rPr lang="ru-RU" sz="1600" dirty="0" smtClean="0">
                <a:latin typeface="Arial" panose="020B0604020202020204" pitchFamily="34" charset="0"/>
                <a:cs typeface="Arial" panose="020B0604020202020204" pitchFamily="34" charset="0"/>
              </a:rPr>
              <a:t>термопомпи.</a:t>
            </a:r>
            <a:endParaRPr lang="de-DE" sz="1600" dirty="0">
              <a:latin typeface="Arial" panose="020B0604020202020204" pitchFamily="34" charset="0"/>
              <a:cs typeface="Arial" panose="020B0604020202020204" pitchFamily="34" charset="0"/>
            </a:endParaRPr>
          </a:p>
        </p:txBody>
      </p:sp>
      <p:sp>
        <p:nvSpPr>
          <p:cNvPr id="6" name="Freihandform 5"/>
          <p:cNvSpPr/>
          <p:nvPr/>
        </p:nvSpPr>
        <p:spPr>
          <a:xfrm>
            <a:off x="5678785" y="3643173"/>
            <a:ext cx="1133475" cy="1123950"/>
          </a:xfrm>
          <a:custGeom>
            <a:avLst/>
            <a:gdLst>
              <a:gd name="connsiteX0" fmla="*/ 0 w 1133475"/>
              <a:gd name="connsiteY0" fmla="*/ 0 h 1123950"/>
              <a:gd name="connsiteX1" fmla="*/ 1066800 w 1133475"/>
              <a:gd name="connsiteY1" fmla="*/ 0 h 1123950"/>
              <a:gd name="connsiteX2" fmla="*/ 1133475 w 1133475"/>
              <a:gd name="connsiteY2" fmla="*/ 333375 h 1123950"/>
              <a:gd name="connsiteX3" fmla="*/ 1133475 w 1133475"/>
              <a:gd name="connsiteY3" fmla="*/ 838200 h 1123950"/>
              <a:gd name="connsiteX4" fmla="*/ 657225 w 1133475"/>
              <a:gd name="connsiteY4" fmla="*/ 733425 h 1123950"/>
              <a:gd name="connsiteX5" fmla="*/ 695325 w 1133475"/>
              <a:gd name="connsiteY5" fmla="*/ 1123950 h 1123950"/>
              <a:gd name="connsiteX6" fmla="*/ 0 w 1133475"/>
              <a:gd name="connsiteY6" fmla="*/ 1095375 h 1123950"/>
              <a:gd name="connsiteX7" fmla="*/ 0 w 1133475"/>
              <a:gd name="connsiteY7" fmla="*/ 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475" h="1123950">
                <a:moveTo>
                  <a:pt x="0" y="0"/>
                </a:moveTo>
                <a:lnTo>
                  <a:pt x="1066800" y="0"/>
                </a:lnTo>
                <a:lnTo>
                  <a:pt x="1133475" y="333375"/>
                </a:lnTo>
                <a:lnTo>
                  <a:pt x="1133475" y="838200"/>
                </a:lnTo>
                <a:lnTo>
                  <a:pt x="657225" y="733425"/>
                </a:lnTo>
                <a:lnTo>
                  <a:pt x="695325" y="1123950"/>
                </a:lnTo>
                <a:lnTo>
                  <a:pt x="0" y="109537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a:off x="4716016" y="3667534"/>
            <a:ext cx="2525050" cy="1869743"/>
          </a:xfrm>
          <a:prstGeom prst="rect">
            <a:avLst/>
          </a:prstGeom>
          <a:noFill/>
        </p:spPr>
        <p:txBody>
          <a:bodyPr wrap="none" rtlCol="0">
            <a:spAutoFit/>
          </a:bodyPr>
          <a:lstStyle/>
          <a:p>
            <a:pPr>
              <a:lnSpc>
                <a:spcPct val="150000"/>
              </a:lnSpc>
            </a:pPr>
            <a:r>
              <a:rPr lang="ru-RU" sz="1100" b="1" dirty="0">
                <a:latin typeface="Arial" panose="020B0604020202020204" pitchFamily="34" charset="0"/>
                <a:cs typeface="Arial" panose="020B0604020202020204" pitchFamily="34" charset="0"/>
              </a:rPr>
              <a:t>Въртящ се бутален компресор</a:t>
            </a:r>
          </a:p>
          <a:p>
            <a:pPr>
              <a:lnSpc>
                <a:spcPct val="150000"/>
              </a:lnSpc>
            </a:pPr>
            <a:r>
              <a:rPr lang="ru-RU" sz="1100" dirty="0">
                <a:latin typeface="Arial" panose="020B0604020202020204" pitchFamily="34" charset="0"/>
                <a:cs typeface="Arial" panose="020B0604020202020204" pitchFamily="34" charset="0"/>
              </a:rPr>
              <a:t>A: Ексцентрично разположен ротор</a:t>
            </a:r>
          </a:p>
          <a:p>
            <a:pPr>
              <a:lnSpc>
                <a:spcPct val="150000"/>
              </a:lnSpc>
            </a:pPr>
            <a:r>
              <a:rPr lang="ru-RU" sz="1100" dirty="0">
                <a:latin typeface="Arial" panose="020B0604020202020204" pitchFamily="34" charset="0"/>
                <a:cs typeface="Arial" panose="020B0604020202020204" pitchFamily="34" charset="0"/>
              </a:rPr>
              <a:t>B: Всмукателна тръба</a:t>
            </a:r>
          </a:p>
          <a:p>
            <a:pPr>
              <a:lnSpc>
                <a:spcPct val="150000"/>
              </a:lnSpc>
            </a:pPr>
            <a:r>
              <a:rPr lang="ru-RU" sz="1100" dirty="0" smtClean="0">
                <a:latin typeface="Arial" panose="020B0604020202020204" pitchFamily="34" charset="0"/>
                <a:cs typeface="Arial" panose="020B0604020202020204" pitchFamily="34" charset="0"/>
              </a:rPr>
              <a:t>С: </a:t>
            </a:r>
            <a:r>
              <a:rPr lang="ru-RU" sz="1100" dirty="0">
                <a:latin typeface="Arial" panose="020B0604020202020204" pitchFamily="34" charset="0"/>
                <a:cs typeface="Arial" panose="020B0604020202020204" pitchFamily="34" charset="0"/>
              </a:rPr>
              <a:t>тръба под налягане</a:t>
            </a:r>
          </a:p>
          <a:p>
            <a:pPr>
              <a:lnSpc>
                <a:spcPct val="150000"/>
              </a:lnSpc>
            </a:pPr>
            <a:r>
              <a:rPr lang="ru-RU" sz="1100" dirty="0">
                <a:latin typeface="Arial" panose="020B0604020202020204" pitchFamily="34" charset="0"/>
                <a:cs typeface="Arial" panose="020B0604020202020204" pitchFamily="34" charset="0"/>
              </a:rPr>
              <a:t>D: Корпус</a:t>
            </a:r>
          </a:p>
          <a:p>
            <a:pPr>
              <a:lnSpc>
                <a:spcPct val="150000"/>
              </a:lnSpc>
            </a:pPr>
            <a:r>
              <a:rPr lang="ru-RU" sz="1100" dirty="0" smtClean="0">
                <a:latin typeface="Arial" panose="020B0604020202020204" pitchFamily="34" charset="0"/>
                <a:cs typeface="Arial" panose="020B0604020202020204" pitchFamily="34" charset="0"/>
              </a:rPr>
              <a:t>Е: </a:t>
            </a:r>
            <a:r>
              <a:rPr lang="ru-RU" sz="1100" dirty="0">
                <a:latin typeface="Arial" panose="020B0604020202020204" pitchFamily="34" charset="0"/>
                <a:cs typeface="Arial" panose="020B0604020202020204" pitchFamily="34" charset="0"/>
              </a:rPr>
              <a:t>Пружина на опъване</a:t>
            </a:r>
          </a:p>
          <a:p>
            <a:pPr>
              <a:lnSpc>
                <a:spcPct val="150000"/>
              </a:lnSpc>
            </a:pPr>
            <a:r>
              <a:rPr lang="ru-RU" sz="1100" dirty="0">
                <a:latin typeface="Arial" panose="020B0604020202020204" pitchFamily="34" charset="0"/>
                <a:cs typeface="Arial" panose="020B0604020202020204" pitchFamily="34" charset="0"/>
              </a:rPr>
              <a:t>F: </a:t>
            </a:r>
            <a:r>
              <a:rPr lang="ru-RU" sz="1100" dirty="0" smtClean="0">
                <a:latin typeface="Arial" panose="020B0604020202020204" pitchFamily="34" charset="0"/>
                <a:cs typeface="Arial" panose="020B0604020202020204" pitchFamily="34" charset="0"/>
              </a:rPr>
              <a:t>Плъзгач</a:t>
            </a:r>
            <a:endParaRPr lang="de-DE"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96700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Основните компоненти на термопомпата </a:t>
            </a:r>
            <a:endParaRPr lang="el-GR" dirty="0">
              <a:latin typeface="Arial" panose="020B0604020202020204" pitchFamily="34" charset="0"/>
              <a:cs typeface="Arial" panose="020B0604020202020204" pitchFamily="34" charset="0"/>
            </a:endParaRPr>
          </a:p>
        </p:txBody>
      </p:sp>
      <p:sp>
        <p:nvSpPr>
          <p:cNvPr id="5" name="Textfeld 4"/>
          <p:cNvSpPr txBox="1"/>
          <p:nvPr/>
        </p:nvSpPr>
        <p:spPr>
          <a:xfrm>
            <a:off x="755576" y="1916832"/>
            <a:ext cx="7128792" cy="2677656"/>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Компресорът</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Електрическият двигател и компресорът обикновено образуват херметически затворен блок (херметичен компресор).</a:t>
            </a:r>
          </a:p>
          <a:p>
            <a:pPr>
              <a:lnSpc>
                <a:spcPct val="150000"/>
              </a:lnSpc>
            </a:pPr>
            <a:r>
              <a:rPr lang="ru-RU" sz="1600" dirty="0">
                <a:latin typeface="Arial" panose="020B0604020202020204" pitchFamily="34" charset="0"/>
                <a:cs typeface="Arial" panose="020B0604020202020204" pitchFamily="34" charset="0"/>
              </a:rPr>
              <a:t>Това означава, че и двата компонента (двигател и компресор) са </a:t>
            </a:r>
            <a:r>
              <a:rPr lang="ru-RU" sz="1600" dirty="0" smtClean="0">
                <a:latin typeface="Arial" panose="020B0604020202020204" pitchFamily="34" charset="0"/>
                <a:cs typeface="Arial" panose="020B0604020202020204" pitchFamily="34" charset="0"/>
              </a:rPr>
              <a:t>вградени в заварен </a:t>
            </a:r>
            <a:r>
              <a:rPr lang="ru-RU" sz="1600" dirty="0">
                <a:latin typeface="Arial" panose="020B0604020202020204" pitchFamily="34" charset="0"/>
                <a:cs typeface="Arial" panose="020B0604020202020204" pitchFamily="34" charset="0"/>
              </a:rPr>
              <a:t>калъф, за да се гарантира, че </a:t>
            </a:r>
            <a:r>
              <a:rPr lang="ru-RU" sz="1600" dirty="0" smtClean="0">
                <a:latin typeface="Arial" panose="020B0604020202020204" pitchFamily="34" charset="0"/>
                <a:cs typeface="Arial" panose="020B0604020202020204" pitchFamily="34" charset="0"/>
              </a:rPr>
              <a:t>няма изтичане на  </a:t>
            </a:r>
            <a:r>
              <a:rPr lang="ru-RU" sz="1600" dirty="0">
                <a:latin typeface="Arial" panose="020B0604020202020204" pitchFamily="34" charset="0"/>
                <a:cs typeface="Arial" panose="020B0604020202020204" pitchFamily="34" charset="0"/>
              </a:rPr>
              <a:t>хладилен агент </a:t>
            </a:r>
            <a:r>
              <a:rPr lang="ru-RU" sz="1600" dirty="0" smtClean="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92614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Основните компоненти на термопомпата </a:t>
            </a:r>
            <a:endParaRPr lang="el-GR" dirty="0">
              <a:latin typeface="Arial" panose="020B0604020202020204" pitchFamily="34" charset="0"/>
              <a:cs typeface="Arial" panose="020B0604020202020204" pitchFamily="34" charset="0"/>
            </a:endParaRPr>
          </a:p>
        </p:txBody>
      </p:sp>
      <p:sp>
        <p:nvSpPr>
          <p:cNvPr id="5" name="Textfeld 4"/>
          <p:cNvSpPr txBox="1"/>
          <p:nvPr/>
        </p:nvSpPr>
        <p:spPr>
          <a:xfrm>
            <a:off x="251520" y="1844824"/>
            <a:ext cx="8892480" cy="2677656"/>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Изпарителят / кондензаторът</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Обикновено изпарителите на геотермалните термопомпи работят като</a:t>
            </a:r>
          </a:p>
          <a:p>
            <a:pPr>
              <a:lnSpc>
                <a:spcPct val="150000"/>
              </a:lnSpc>
            </a:pPr>
            <a:r>
              <a:rPr lang="ru-RU" sz="1600" dirty="0" smtClean="0">
                <a:latin typeface="Arial" panose="020B0604020202020204" pitchFamily="34" charset="0"/>
                <a:cs typeface="Arial" panose="020B0604020202020204" pitchFamily="34" charset="0"/>
              </a:rPr>
              <a:t>плоски </a:t>
            </a:r>
            <a:r>
              <a:rPr lang="ru-RU" sz="1600" dirty="0">
                <a:latin typeface="Arial" panose="020B0604020202020204" pitchFamily="34" charset="0"/>
                <a:cs typeface="Arial" panose="020B0604020202020204" pitchFamily="34" charset="0"/>
              </a:rPr>
              <a:t>топлообменници. Това дава възможност за </a:t>
            </a:r>
            <a:r>
              <a:rPr lang="ru-RU" sz="1600" dirty="0" smtClean="0">
                <a:latin typeface="Arial" panose="020B0604020202020204" pitchFamily="34" charset="0"/>
                <a:cs typeface="Arial" panose="020B0604020202020204" pitchFamily="34" charset="0"/>
              </a:rPr>
              <a:t>добър топлообмен </a:t>
            </a:r>
            <a:r>
              <a:rPr lang="ru-RU" sz="1600" dirty="0">
                <a:latin typeface="Arial" panose="020B0604020202020204" pitchFamily="34" charset="0"/>
                <a:cs typeface="Arial" panose="020B0604020202020204" pitchFamily="34" charset="0"/>
              </a:rPr>
              <a:t>в рамките на </a:t>
            </a:r>
          </a:p>
          <a:p>
            <a:pPr>
              <a:lnSpc>
                <a:spcPct val="150000"/>
              </a:lnSpc>
            </a:pPr>
            <a:r>
              <a:rPr lang="ru-RU" sz="1600" dirty="0">
                <a:latin typeface="Arial" panose="020B0604020202020204" pitchFamily="34" charset="0"/>
                <a:cs typeface="Arial" panose="020B0604020202020204" pitchFamily="34" charset="0"/>
              </a:rPr>
              <a:t>компактен дизайн.</a:t>
            </a:r>
          </a:p>
          <a:p>
            <a:pPr>
              <a:lnSpc>
                <a:spcPct val="150000"/>
              </a:lnSpc>
            </a:pPr>
            <a:r>
              <a:rPr lang="ru-RU" sz="1600" dirty="0">
                <a:latin typeface="Arial" panose="020B0604020202020204" pitchFamily="34" charset="0"/>
                <a:cs typeface="Arial" panose="020B0604020202020204" pitchFamily="34" charset="0"/>
              </a:rPr>
              <a:t>Преходът на топлина към отоплителния цикъл вътре в изпарителя става чрез </a:t>
            </a:r>
            <a:r>
              <a:rPr lang="ru-RU" sz="1600" dirty="0" smtClean="0">
                <a:latin typeface="Arial" panose="020B0604020202020204" pitchFamily="34" charset="0"/>
                <a:cs typeface="Arial" panose="020B0604020202020204" pitchFamily="34" charset="0"/>
              </a:rPr>
              <a:t>плоскостта на  обменника.</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96021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36</a:t>
            </a:fld>
            <a:endParaRPr lang="de-DE"/>
          </a:p>
        </p:txBody>
      </p:sp>
      <p:sp>
        <p:nvSpPr>
          <p:cNvPr id="2" name="Textfeld 1"/>
          <p:cNvSpPr txBox="1"/>
          <p:nvPr/>
        </p:nvSpPr>
        <p:spPr>
          <a:xfrm>
            <a:off x="539553" y="1484784"/>
            <a:ext cx="8604448" cy="4431983"/>
          </a:xfrm>
          <a:prstGeom prst="rect">
            <a:avLst/>
          </a:prstGeom>
          <a:noFill/>
        </p:spPr>
        <p:txBody>
          <a:bodyPr wrap="square" rtlCol="0">
            <a:spAutoFit/>
          </a:bodyPr>
          <a:lstStyle/>
          <a:p>
            <a:pPr>
              <a:lnSpc>
                <a:spcPct val="150000"/>
              </a:lnSpc>
            </a:pPr>
            <a:endParaRPr lang="de-DE" sz="1600" dirty="0" smtClean="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Кондензаторът / изпарителят</a:t>
            </a:r>
          </a:p>
          <a:p>
            <a:pPr>
              <a:lnSpc>
                <a:spcPct val="150000"/>
              </a:lnSpc>
            </a:pPr>
            <a:r>
              <a:rPr lang="ru-RU" sz="1600" dirty="0" smtClean="0">
                <a:latin typeface="Arial" panose="020B0604020202020204" pitchFamily="34" charset="0"/>
                <a:cs typeface="Arial" panose="020B0604020202020204" pitchFamily="34" charset="0"/>
              </a:rPr>
              <a:t>- Компактна </a:t>
            </a:r>
            <a:r>
              <a:rPr lang="ru-RU" sz="1600" dirty="0">
                <a:latin typeface="Arial" panose="020B0604020202020204" pitchFamily="34" charset="0"/>
                <a:cs typeface="Arial" panose="020B0604020202020204" pitchFamily="34" charset="0"/>
              </a:rPr>
              <a:t>конструкция в сравнение с тръбни </a:t>
            </a:r>
            <a:r>
              <a:rPr lang="ru-RU" sz="1600" dirty="0" smtClean="0">
                <a:latin typeface="Arial" panose="020B0604020202020204" pitchFamily="34" charset="0"/>
                <a:cs typeface="Arial" panose="020B0604020202020204" pitchFamily="34" charset="0"/>
              </a:rPr>
              <a:t>конструкции</a:t>
            </a:r>
            <a:endParaRPr lang="ru-RU" sz="1600" dirty="0">
              <a:latin typeface="Arial" panose="020B0604020202020204" pitchFamily="34" charset="0"/>
              <a:cs typeface="Arial" panose="020B0604020202020204" pitchFamily="34" charset="0"/>
            </a:endParaRPr>
          </a:p>
          <a:p>
            <a:pPr>
              <a:lnSpc>
                <a:spcPct val="150000"/>
              </a:lnSpc>
            </a:pPr>
            <a:r>
              <a:rPr lang="ru-RU" sz="1600" dirty="0" smtClean="0">
                <a:latin typeface="Arial" panose="020B0604020202020204" pitchFamily="34" charset="0"/>
                <a:cs typeface="Arial" panose="020B0604020202020204" pitchFamily="34" charset="0"/>
              </a:rPr>
              <a:t>- Висока </a:t>
            </a:r>
            <a:r>
              <a:rPr lang="ru-RU" sz="1600" dirty="0">
                <a:latin typeface="Arial" panose="020B0604020202020204" pitchFamily="34" charset="0"/>
                <a:cs typeface="Arial" panose="020B0604020202020204" pitchFamily="34" charset="0"/>
              </a:rPr>
              <a:t>плътност на топлинния поток по отношение на размера</a:t>
            </a:r>
          </a:p>
          <a:p>
            <a:pPr>
              <a:lnSpc>
                <a:spcPct val="150000"/>
              </a:lnSpc>
            </a:pPr>
            <a:r>
              <a:rPr lang="ru-RU" sz="1600" dirty="0" smtClean="0">
                <a:latin typeface="Arial" panose="020B0604020202020204" pitchFamily="34" charset="0"/>
                <a:cs typeface="Arial" panose="020B0604020202020204" pitchFamily="34" charset="0"/>
              </a:rPr>
              <a:t>- Вълнообразни </a:t>
            </a:r>
            <a:r>
              <a:rPr lang="ru-RU" sz="1600" dirty="0">
                <a:latin typeface="Arial" panose="020B0604020202020204" pitchFamily="34" charset="0"/>
                <a:cs typeface="Arial" panose="020B0604020202020204" pitchFamily="34" charset="0"/>
              </a:rPr>
              <a:t>профилирани </a:t>
            </a:r>
            <a:r>
              <a:rPr lang="ru-RU" sz="1600" dirty="0" smtClean="0">
                <a:latin typeface="Arial" panose="020B0604020202020204" pitchFamily="34" charset="0"/>
                <a:cs typeface="Arial" panose="020B0604020202020204" pitchFamily="34" charset="0"/>
              </a:rPr>
              <a:t>плоскости</a:t>
            </a:r>
            <a:endParaRPr lang="ru-RU" sz="1600" dirty="0">
              <a:latin typeface="Arial" panose="020B0604020202020204" pitchFamily="34" charset="0"/>
              <a:cs typeface="Arial" panose="020B0604020202020204" pitchFamily="34" charset="0"/>
            </a:endParaRPr>
          </a:p>
          <a:p>
            <a:pPr>
              <a:lnSpc>
                <a:spcPct val="150000"/>
              </a:lnSpc>
            </a:pPr>
            <a:r>
              <a:rPr lang="ru-RU" sz="1600" dirty="0" smtClean="0">
                <a:latin typeface="Arial" panose="020B0604020202020204" pitchFamily="34" charset="0"/>
                <a:cs typeface="Arial" panose="020B0604020202020204" pitchFamily="34" charset="0"/>
              </a:rPr>
              <a:t>- Алтернативно </a:t>
            </a:r>
            <a:r>
              <a:rPr lang="ru-RU" sz="1600" dirty="0">
                <a:latin typeface="Arial" panose="020B0604020202020204" pitchFamily="34" charset="0"/>
                <a:cs typeface="Arial" panose="020B0604020202020204" pitchFamily="34" charset="0"/>
              </a:rPr>
              <a:t>поглъщане на топлина и излъчване на топлина между </a:t>
            </a:r>
            <a:r>
              <a:rPr lang="ru-RU" sz="1600" dirty="0" smtClean="0">
                <a:latin typeface="Arial" panose="020B0604020202020204" pitchFamily="34" charset="0"/>
                <a:cs typeface="Arial" panose="020B0604020202020204" pitchFamily="34" charset="0"/>
              </a:rPr>
              <a:t>плоскостите</a:t>
            </a:r>
            <a:endParaRPr lang="ru-RU" sz="1600" dirty="0">
              <a:latin typeface="Arial" panose="020B0604020202020204" pitchFamily="34" charset="0"/>
              <a:cs typeface="Arial" panose="020B0604020202020204" pitchFamily="34" charset="0"/>
            </a:endParaRPr>
          </a:p>
          <a:p>
            <a:pPr marL="285750" indent="-285750">
              <a:lnSpc>
                <a:spcPct val="150000"/>
              </a:lnSpc>
              <a:buFontTx/>
              <a:buChar char="-"/>
            </a:pPr>
            <a:r>
              <a:rPr lang="ru-RU" sz="1600" dirty="0" smtClean="0">
                <a:latin typeface="Arial" panose="020B0604020202020204" pitchFamily="34" charset="0"/>
                <a:cs typeface="Arial" panose="020B0604020202020204" pitchFamily="34" charset="0"/>
              </a:rPr>
              <a:t>Топлообменници </a:t>
            </a:r>
            <a:r>
              <a:rPr lang="ru-RU" sz="1600" dirty="0">
                <a:latin typeface="Arial" panose="020B0604020202020204" pitchFamily="34" charset="0"/>
                <a:cs typeface="Arial" panose="020B0604020202020204" pitchFamily="34" charset="0"/>
              </a:rPr>
              <a:t>с болтови </a:t>
            </a:r>
            <a:r>
              <a:rPr lang="ru-RU" sz="1600" dirty="0" smtClean="0">
                <a:latin typeface="Arial" panose="020B0604020202020204" pitchFamily="34" charset="0"/>
                <a:cs typeface="Arial" panose="020B0604020202020204" pitchFamily="34" charset="0"/>
              </a:rPr>
              <a:t>плоскости: плоскостите са  </a:t>
            </a:r>
            <a:r>
              <a:rPr lang="ru-RU" sz="1600" dirty="0">
                <a:latin typeface="Arial" panose="020B0604020202020204" pitchFamily="34" charset="0"/>
                <a:cs typeface="Arial" panose="020B0604020202020204" pitchFamily="34" charset="0"/>
              </a:rPr>
              <a:t>сменяеми, малко </a:t>
            </a:r>
            <a:r>
              <a:rPr lang="ru-RU" sz="1600" dirty="0" smtClean="0">
                <a:latin typeface="Arial" panose="020B0604020202020204" pitchFamily="34" charset="0"/>
                <a:cs typeface="Arial" panose="020B0604020202020204" pitchFamily="34" charset="0"/>
              </a:rPr>
              <a:t>са по-големи от споените </a:t>
            </a:r>
            <a:r>
              <a:rPr lang="ru-RU" sz="1600" dirty="0">
                <a:latin typeface="Arial" panose="020B0604020202020204" pitchFamily="34" charset="0"/>
                <a:cs typeface="Arial" panose="020B0604020202020204" pitchFamily="34" charset="0"/>
              </a:rPr>
              <a:t>пластинчати топлообменници, върху които смяната на плочите е невъзможна</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Недостатък: замърсяване поради </a:t>
            </a:r>
            <a:r>
              <a:rPr lang="ru-RU" sz="1600" dirty="0" smtClean="0">
                <a:latin typeface="Arial" panose="020B0604020202020204" pitchFamily="34" charset="0"/>
                <a:cs typeface="Arial" panose="020B0604020202020204" pitchFamily="34" charset="0"/>
              </a:rPr>
              <a:t>малко </a:t>
            </a:r>
            <a:r>
              <a:rPr lang="ru-RU" sz="1600" dirty="0">
                <a:latin typeface="Arial" panose="020B0604020202020204" pitchFamily="34" charset="0"/>
                <a:cs typeface="Arial" panose="020B0604020202020204" pitchFamily="34" charset="0"/>
              </a:rPr>
              <a:t>разстояние </a:t>
            </a:r>
            <a:r>
              <a:rPr lang="ru-RU" sz="1600" dirty="0" smtClean="0">
                <a:latin typeface="Arial" panose="020B0604020202020204" pitchFamily="34" charset="0"/>
                <a:cs typeface="Arial" panose="020B0604020202020204" pitchFamily="34" charset="0"/>
              </a:rPr>
              <a:t>между плоскостите</a:t>
            </a:r>
            <a:endParaRPr lang="de-DE" dirty="0" smtClean="0"/>
          </a:p>
          <a:p>
            <a:pPr marL="285750" indent="-285750">
              <a:buFontTx/>
              <a:buChar char="-"/>
            </a:pPr>
            <a:endParaRPr lang="de-DE" dirty="0" smtClean="0"/>
          </a:p>
        </p:txBody>
      </p:sp>
    </p:spTree>
    <p:extLst>
      <p:ext uri="{BB962C8B-B14F-4D97-AF65-F5344CB8AC3E}">
        <p14:creationId xmlns:p14="http://schemas.microsoft.com/office/powerpoint/2010/main" val="1224410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Основните компоненти на термопомпата </a:t>
            </a:r>
            <a:endParaRPr lang="el-GR" dirty="0">
              <a:latin typeface="Arial" panose="020B0604020202020204" pitchFamily="34" charset="0"/>
              <a:cs typeface="Arial" panose="020B0604020202020204" pitchFamily="34" charset="0"/>
            </a:endParaRPr>
          </a:p>
        </p:txBody>
      </p:sp>
      <p:sp>
        <p:nvSpPr>
          <p:cNvPr id="4" name="Textfeld 3"/>
          <p:cNvSpPr txBox="1"/>
          <p:nvPr/>
        </p:nvSpPr>
        <p:spPr>
          <a:xfrm>
            <a:off x="457200" y="2278129"/>
            <a:ext cx="8003232" cy="3383119"/>
          </a:xfrm>
          <a:prstGeom prst="rect">
            <a:avLst/>
          </a:prstGeom>
          <a:noFill/>
        </p:spPr>
        <p:txBody>
          <a:bodyPr wrap="square" rtlCol="0">
            <a:noAutofit/>
          </a:bodyPr>
          <a:lstStyle>
            <a:defPPr>
              <a:defRPr lang="el-GR"/>
            </a:defPPr>
            <a:lvl1pPr>
              <a:lnSpc>
                <a:spcPct val="150000"/>
              </a:lnSpc>
              <a:defRPr sz="1600">
                <a:latin typeface="Arial" panose="020B0604020202020204" pitchFamily="34" charset="0"/>
                <a:cs typeface="Arial" panose="020B0604020202020204" pitchFamily="34" charset="0"/>
              </a:defRPr>
            </a:lvl1pPr>
          </a:lstStyle>
          <a:p>
            <a:r>
              <a:rPr lang="bg-BG" dirty="0"/>
              <a:t>Плочи топлообменници - схематично </a:t>
            </a:r>
            <a:r>
              <a:rPr lang="bg-BG" dirty="0" smtClean="0"/>
              <a:t>представяне</a:t>
            </a:r>
            <a:endParaRPr lang="de-DE" dirty="0"/>
          </a:p>
          <a:p>
            <a:endParaRPr lang="de-DE" dirty="0"/>
          </a:p>
        </p:txBody>
      </p:sp>
      <p:pic>
        <p:nvPicPr>
          <p:cNvPr id="1026" name="Picture 2" descr="https://upload.wikimedia.org/wikipedia/commons/7/75/Plate_frame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510" y="2996952"/>
            <a:ext cx="2533650" cy="324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7695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Основните компоненти на термопомпата </a:t>
            </a:r>
            <a:endParaRPr lang="el-GR" dirty="0">
              <a:latin typeface="Arial" panose="020B0604020202020204" pitchFamily="34" charset="0"/>
              <a:cs typeface="Arial" panose="020B0604020202020204" pitchFamily="34" charset="0"/>
            </a:endParaRPr>
          </a:p>
        </p:txBody>
      </p:sp>
      <p:sp>
        <p:nvSpPr>
          <p:cNvPr id="5" name="Textfeld 4"/>
          <p:cNvSpPr txBox="1"/>
          <p:nvPr/>
        </p:nvSpPr>
        <p:spPr>
          <a:xfrm>
            <a:off x="467544" y="1700808"/>
            <a:ext cx="7611635" cy="4524315"/>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Разширителен клапан</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Разширителният клапан стеснява напречното сечение </a:t>
            </a:r>
            <a:r>
              <a:rPr lang="ru-RU" sz="1600" dirty="0" smtClean="0">
                <a:latin typeface="Arial" panose="020B0604020202020204" pitchFamily="34" charset="0"/>
                <a:cs typeface="Arial" panose="020B0604020202020204" pitchFamily="34" charset="0"/>
              </a:rPr>
              <a:t>на тръбите. </a:t>
            </a:r>
            <a:r>
              <a:rPr lang="ru-RU" sz="1600" dirty="0">
                <a:latin typeface="Arial" panose="020B0604020202020204" pitchFamily="34" charset="0"/>
                <a:cs typeface="Arial" panose="020B0604020202020204" pitchFamily="34" charset="0"/>
              </a:rPr>
              <a:t>Това води до намаляване на налягането. Няма топлообмен </a:t>
            </a:r>
            <a:r>
              <a:rPr lang="ru-RU" sz="1600" dirty="0" smtClean="0">
                <a:latin typeface="Arial" panose="020B0604020202020204" pitchFamily="34" charset="0"/>
                <a:cs typeface="Arial" panose="020B0604020202020204" pitchFamily="34" charset="0"/>
              </a:rPr>
              <a:t>с околната </a:t>
            </a:r>
            <a:r>
              <a:rPr lang="ru-RU" sz="1600" dirty="0">
                <a:latin typeface="Arial" panose="020B0604020202020204" pitchFamily="34" charset="0"/>
                <a:cs typeface="Arial" panose="020B0604020202020204" pitchFamily="34" charset="0"/>
              </a:rPr>
              <a:t>среда и еталпията на хладилния агент </a:t>
            </a:r>
            <a:r>
              <a:rPr lang="ru-RU" sz="1600" dirty="0" smtClean="0">
                <a:latin typeface="Arial" panose="020B0604020202020204" pitchFamily="34" charset="0"/>
                <a:cs typeface="Arial" panose="020B0604020202020204" pitchFamily="34" charset="0"/>
              </a:rPr>
              <a:t>остава същата.</a:t>
            </a: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В термопомпите регулирани разпръскващи клапани се използват, за да се гарантира, че </a:t>
            </a:r>
            <a:r>
              <a:rPr lang="ru-RU" sz="1600" dirty="0" smtClean="0">
                <a:latin typeface="Arial" panose="020B0604020202020204" pitchFamily="34" charset="0"/>
                <a:cs typeface="Arial" panose="020B0604020202020204" pitchFamily="34" charset="0"/>
              </a:rPr>
              <a:t>само регулираното от </a:t>
            </a:r>
            <a:r>
              <a:rPr lang="ru-RU" sz="1600" dirty="0">
                <a:latin typeface="Arial" panose="020B0604020202020204" pitchFamily="34" charset="0"/>
                <a:cs typeface="Arial" panose="020B0604020202020204" pitchFamily="34" charset="0"/>
              </a:rPr>
              <a:t>температурата и / или </a:t>
            </a:r>
            <a:r>
              <a:rPr lang="ru-RU" sz="1600" dirty="0" smtClean="0">
                <a:latin typeface="Arial" panose="020B0604020202020204" pitchFamily="34" charset="0"/>
                <a:cs typeface="Arial" panose="020B0604020202020204" pitchFamily="34" charset="0"/>
              </a:rPr>
              <a:t>налягането </a:t>
            </a:r>
            <a:r>
              <a:rPr lang="ru-RU" sz="1600" dirty="0">
                <a:latin typeface="Arial" panose="020B0604020202020204" pitchFamily="34" charset="0"/>
                <a:cs typeface="Arial" panose="020B0604020202020204" pitchFamily="34" charset="0"/>
              </a:rPr>
              <a:t>количеството хладилен </a:t>
            </a:r>
            <a:r>
              <a:rPr lang="ru-RU" sz="1600" dirty="0" smtClean="0">
                <a:latin typeface="Arial" panose="020B0604020202020204" pitchFamily="34" charset="0"/>
                <a:cs typeface="Arial" panose="020B0604020202020204" pitchFamily="34" charset="0"/>
              </a:rPr>
              <a:t>агент, попаднал в изпарителя </a:t>
            </a:r>
            <a:r>
              <a:rPr lang="ru-RU" sz="1600" dirty="0">
                <a:latin typeface="Arial" panose="020B0604020202020204" pitchFamily="34" charset="0"/>
                <a:cs typeface="Arial" panose="020B0604020202020204" pitchFamily="34" charset="0"/>
              </a:rPr>
              <a:t>може напълно да се изпари и да влезе в компресора като загрята пара.</a:t>
            </a:r>
          </a:p>
          <a:p>
            <a:pPr>
              <a:lnSpc>
                <a:spcPct val="150000"/>
              </a:lnSpc>
            </a:pPr>
            <a:r>
              <a:rPr lang="ru-RU" sz="1600" dirty="0">
                <a:latin typeface="Arial" panose="020B0604020202020204" pitchFamily="34" charset="0"/>
                <a:cs typeface="Arial" panose="020B0604020202020204" pitchFamily="34" charset="0"/>
              </a:rPr>
              <a:t>Балансът между притока и аспирацията се поддържа във всяко работно състояние. Източникът на топлина и повърхността на изпарителя се използват </a:t>
            </a:r>
            <a:r>
              <a:rPr lang="ru-RU" sz="1600" dirty="0" smtClean="0">
                <a:latin typeface="Arial" panose="020B0604020202020204" pitchFamily="34" charset="0"/>
                <a:cs typeface="Arial" panose="020B0604020202020204" pitchFamily="34" charset="0"/>
              </a:rPr>
              <a:t>изцяло.</a:t>
            </a:r>
            <a:r>
              <a:rPr lang="de-DE" sz="1600" dirty="0" smtClean="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563390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Основни компоненти на </a:t>
            </a:r>
            <a:r>
              <a:rPr lang="bg-BG" dirty="0" smtClean="0">
                <a:latin typeface="Arial" panose="020B0604020202020204" pitchFamily="34" charset="0"/>
                <a:cs typeface="Arial" panose="020B0604020202020204" pitchFamily="34" charset="0"/>
              </a:rPr>
              <a:t>термопомпата</a:t>
            </a:r>
            <a:endParaRPr lang="en-US" dirty="0">
              <a:latin typeface="Arial" panose="020B0604020202020204" pitchFamily="34" charset="0"/>
              <a:cs typeface="Arial" panose="020B0604020202020204" pitchFamily="34" charset="0"/>
            </a:endParaRPr>
          </a:p>
        </p:txBody>
      </p:sp>
      <p:sp>
        <p:nvSpPr>
          <p:cNvPr id="5" name="Textfeld 4"/>
          <p:cNvSpPr txBox="1"/>
          <p:nvPr/>
        </p:nvSpPr>
        <p:spPr>
          <a:xfrm>
            <a:off x="971600" y="1412776"/>
            <a:ext cx="8172400" cy="4524315"/>
          </a:xfrm>
          <a:prstGeom prst="rect">
            <a:avLst/>
          </a:prstGeom>
          <a:noFill/>
        </p:spPr>
        <p:txBody>
          <a:bodyPr wrap="square" rtlCol="0">
            <a:spAutoFit/>
          </a:bodyPr>
          <a:lstStyle/>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Разширителен клапан</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b="1" dirty="0">
                <a:latin typeface="Arial" panose="020B0604020202020204" pitchFamily="34" charset="0"/>
                <a:cs typeface="Arial" panose="020B0604020202020204" pitchFamily="34" charset="0"/>
              </a:rPr>
              <a:t>Термостатичен разширителен клапан</a:t>
            </a:r>
          </a:p>
          <a:p>
            <a:pPr>
              <a:lnSpc>
                <a:spcPct val="150000"/>
              </a:lnSpc>
            </a:pPr>
            <a:r>
              <a:rPr lang="ru-RU" sz="1600" dirty="0">
                <a:latin typeface="Arial" panose="020B0604020202020204" pitchFamily="34" charset="0"/>
                <a:cs typeface="Arial" panose="020B0604020202020204" pitchFamily="34" charset="0"/>
              </a:rPr>
              <a:t>Това е контролен клапан, който използва температурата като входна променлива.</a:t>
            </a:r>
          </a:p>
          <a:p>
            <a:pPr>
              <a:lnSpc>
                <a:spcPct val="150000"/>
              </a:lnSpc>
            </a:pPr>
            <a:r>
              <a:rPr lang="ru-RU" sz="1600" dirty="0">
                <a:latin typeface="Arial" panose="020B0604020202020204" pitchFamily="34" charset="0"/>
                <a:cs typeface="Arial" panose="020B0604020202020204" pitchFamily="34" charset="0"/>
              </a:rPr>
              <a:t>В зависимост от температурата преди компресора, която се измерва там,</a:t>
            </a:r>
          </a:p>
          <a:p>
            <a:pPr>
              <a:lnSpc>
                <a:spcPct val="150000"/>
              </a:lnSpc>
            </a:pPr>
            <a:r>
              <a:rPr lang="ru-RU" sz="1600" dirty="0">
                <a:latin typeface="Arial" panose="020B0604020202020204" pitchFamily="34" charset="0"/>
                <a:cs typeface="Arial" panose="020B0604020202020204" pitchFamily="34" charset="0"/>
              </a:rPr>
              <a:t>потокът на хладилния агент се контролира.</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b="1" dirty="0">
                <a:latin typeface="Arial" panose="020B0604020202020204" pitchFamily="34" charset="0"/>
                <a:cs typeface="Arial" panose="020B0604020202020204" pitchFamily="34" charset="0"/>
              </a:rPr>
              <a:t>Електрически разширителни клапани</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Електрическите разширителни клапани използват температурата, както и налягането </a:t>
            </a:r>
            <a:r>
              <a:rPr lang="ru-RU" sz="1600" dirty="0" smtClean="0">
                <a:latin typeface="Arial" panose="020B0604020202020204" pitchFamily="34" charset="0"/>
                <a:cs typeface="Arial" panose="020B0604020202020204" pitchFamily="34" charset="0"/>
              </a:rPr>
              <a:t>пред компресор </a:t>
            </a:r>
            <a:r>
              <a:rPr lang="ru-RU" sz="1600" dirty="0">
                <a:latin typeface="Arial" panose="020B0604020202020204" pitchFamily="34" charset="0"/>
                <a:cs typeface="Arial" panose="020B0604020202020204" pitchFamily="34" charset="0"/>
              </a:rPr>
              <a:t>за контрол на потока на хладилния </a:t>
            </a:r>
            <a:r>
              <a:rPr lang="ru-RU" sz="1600" dirty="0" smtClean="0">
                <a:latin typeface="Arial" panose="020B0604020202020204" pitchFamily="34" charset="0"/>
                <a:cs typeface="Arial" panose="020B0604020202020204" pitchFamily="34" charset="0"/>
              </a:rPr>
              <a:t>агент.</a:t>
            </a:r>
            <a:r>
              <a:rPr lang="en-US" sz="1600" dirty="0" smtClean="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32953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latin typeface="Arial" panose="020B0604020202020204" pitchFamily="34" charset="0"/>
                <a:cs typeface="Arial" panose="020B0604020202020204" pitchFamily="34" charset="0"/>
              </a:rPr>
              <a:t>Въведение</a:t>
            </a:r>
            <a:endParaRPr lang="el-GR" dirty="0">
              <a:latin typeface="Arial" panose="020B0604020202020204" pitchFamily="34" charset="0"/>
              <a:cs typeface="Arial" panose="020B0604020202020204" pitchFamily="34" charset="0"/>
            </a:endParaRPr>
          </a:p>
        </p:txBody>
      </p:sp>
      <p:sp>
        <p:nvSpPr>
          <p:cNvPr id="4" name="Textfeld 3"/>
          <p:cNvSpPr txBox="1"/>
          <p:nvPr/>
        </p:nvSpPr>
        <p:spPr>
          <a:xfrm>
            <a:off x="251520" y="1988840"/>
            <a:ext cx="8568952" cy="3046988"/>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Първата част на тази глава е съсредоточена върху обяснението на основните характеристики и компоненти, както и търсенето на енергийната ефективност на термопомпата.</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Обясненията се отнасят за всички съответни на пазара видове термопомпи:</a:t>
            </a:r>
          </a:p>
          <a:p>
            <a:pPr>
              <a:lnSpc>
                <a:spcPct val="150000"/>
              </a:lnSpc>
            </a:pPr>
            <a:r>
              <a:rPr lang="ru-RU" sz="1600" dirty="0">
                <a:latin typeface="Arial" panose="020B0604020202020204" pitchFamily="34" charset="0"/>
                <a:cs typeface="Arial" panose="020B0604020202020204" pitchFamily="34" charset="0"/>
              </a:rPr>
              <a:t>солна / водна термопомпа (с източник на топлина: геотермална енергия)</a:t>
            </a:r>
          </a:p>
          <a:p>
            <a:pPr>
              <a:lnSpc>
                <a:spcPct val="150000"/>
              </a:lnSpc>
            </a:pPr>
            <a:r>
              <a:rPr lang="ru-RU" sz="1600" dirty="0">
                <a:latin typeface="Arial" panose="020B0604020202020204" pitchFamily="34" charset="0"/>
                <a:cs typeface="Arial" panose="020B0604020202020204" pitchFamily="34" charset="0"/>
              </a:rPr>
              <a:t>водна термопомпа (с източник на топлина: подземна вода)</a:t>
            </a:r>
          </a:p>
          <a:p>
            <a:pPr>
              <a:lnSpc>
                <a:spcPct val="150000"/>
              </a:lnSpc>
            </a:pPr>
            <a:r>
              <a:rPr lang="ru-RU" sz="1600" dirty="0">
                <a:latin typeface="Arial" panose="020B0604020202020204" pitchFamily="34" charset="0"/>
                <a:cs typeface="Arial" panose="020B0604020202020204" pitchFamily="34" charset="0"/>
              </a:rPr>
              <a:t> въздушна / водна термопомпа (с източник на топлина: околна </a:t>
            </a:r>
            <a:r>
              <a:rPr lang="ru-RU" sz="1600" dirty="0" smtClean="0">
                <a:latin typeface="Arial" panose="020B0604020202020204" pitchFamily="34" charset="0"/>
                <a:cs typeface="Arial" panose="020B0604020202020204" pitchFamily="34" charset="0"/>
              </a:rPr>
              <a:t>топлина)</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51886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44173" y="1412776"/>
            <a:ext cx="8899827" cy="3785652"/>
          </a:xfrm>
          <a:prstGeom prst="rect">
            <a:avLst/>
          </a:prstGeom>
          <a:noFill/>
        </p:spPr>
        <p:txBody>
          <a:bodyPr wrap="square" rtlCol="0">
            <a:spAutoFit/>
          </a:bodyPr>
          <a:lstStyle/>
          <a:p>
            <a:pPr>
              <a:lnSpc>
                <a:spcPct val="150000"/>
              </a:lnSpc>
            </a:pPr>
            <a:r>
              <a:rPr lang="ru-RU" sz="1600" dirty="0" smtClean="0">
                <a:latin typeface="Arial" panose="020B0604020202020204" pitchFamily="34" charset="0"/>
                <a:cs typeface="Arial" panose="020B0604020202020204" pitchFamily="34" charset="0"/>
              </a:rPr>
              <a:t>Разширителен </a:t>
            </a:r>
            <a:r>
              <a:rPr lang="ru-RU" sz="1600" dirty="0">
                <a:latin typeface="Arial" panose="020B0604020202020204" pitchFamily="34" charset="0"/>
                <a:cs typeface="Arial" panose="020B0604020202020204" pitchFamily="34" charset="0"/>
              </a:rPr>
              <a:t>клапан</a:t>
            </a:r>
          </a:p>
          <a:p>
            <a:pPr>
              <a:lnSpc>
                <a:spcPct val="150000"/>
              </a:lnSpc>
            </a:pPr>
            <a:r>
              <a:rPr lang="ru-RU" sz="1600" dirty="0" smtClean="0">
                <a:latin typeface="Arial" panose="020B0604020202020204" pitchFamily="34" charset="0"/>
                <a:cs typeface="Arial" panose="020B0604020202020204" pitchFamily="34" charset="0"/>
              </a:rPr>
              <a:t>Основната </a:t>
            </a:r>
            <a:r>
              <a:rPr lang="ru-RU" sz="1600" dirty="0">
                <a:latin typeface="Arial" panose="020B0604020202020204" pitchFamily="34" charset="0"/>
                <a:cs typeface="Arial" panose="020B0604020202020204" pitchFamily="34" charset="0"/>
              </a:rPr>
              <a:t>разлика между термостатичните и електрическите разширителни клапани се дължи на температурите на източника, които не са постоянни, и възможните колебания на мощността.</a:t>
            </a:r>
          </a:p>
          <a:p>
            <a:pPr>
              <a:lnSpc>
                <a:spcPct val="150000"/>
              </a:lnSpc>
            </a:pPr>
            <a:r>
              <a:rPr lang="ru-RU" sz="1600" dirty="0">
                <a:latin typeface="Arial" panose="020B0604020202020204" pitchFamily="34" charset="0"/>
                <a:cs typeface="Arial" panose="020B0604020202020204" pitchFamily="34" charset="0"/>
              </a:rPr>
              <a:t>Докато термостатичните контролни клапани не могат да работят извън оптималните си работни условия и могат да достигнат само </a:t>
            </a:r>
            <a:r>
              <a:rPr lang="ru-RU" sz="1600" dirty="0" smtClean="0">
                <a:latin typeface="Arial" panose="020B0604020202020204" pitchFamily="34" charset="0"/>
                <a:cs typeface="Arial" panose="020B0604020202020204" pitchFamily="34" charset="0"/>
              </a:rPr>
              <a:t>до търсен </a:t>
            </a:r>
            <a:r>
              <a:rPr lang="ru-RU" sz="1600" dirty="0">
                <a:latin typeface="Arial" panose="020B0604020202020204" pitchFamily="34" charset="0"/>
                <a:cs typeface="Arial" panose="020B0604020202020204" pitchFamily="34" charset="0"/>
              </a:rPr>
              <a:t>за отопление, електрически разширителни вентили могат да гарантират това на много по-голяма площ. Обратно това означава, че в някои работни състояния термостатичните клапани загряват хладилния агент до високо. Това води до необходимостта компресорът да осигури по-висока производителност и по-ниска ефективност на </a:t>
            </a:r>
            <a:r>
              <a:rPr lang="ru-RU" sz="1600" dirty="0" smtClean="0">
                <a:latin typeface="Arial" panose="020B0604020202020204" pitchFamily="34" charset="0"/>
                <a:cs typeface="Arial" panose="020B0604020202020204" pitchFamily="34" charset="0"/>
              </a:rPr>
              <a:t>термопомпата.</a:t>
            </a:r>
            <a:endParaRPr lang="de-DE" sz="16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Основни компоненти на </a:t>
            </a:r>
            <a:r>
              <a:rPr lang="bg-BG" dirty="0" smtClean="0">
                <a:latin typeface="Arial" panose="020B0604020202020204" pitchFamily="34" charset="0"/>
                <a:cs typeface="Arial" panose="020B0604020202020204" pitchFamily="34" charset="0"/>
              </a:rPr>
              <a:t>термопомпата</a:t>
            </a:r>
            <a:endParaRPr lang="en-US" dirty="0">
              <a:latin typeface="Arial" panose="020B0604020202020204" pitchFamily="34" charset="0"/>
              <a:cs typeface="Arial" panose="020B0604020202020204" pitchFamily="34" charset="0"/>
            </a:endParaRPr>
          </a:p>
        </p:txBody>
      </p:sp>
      <p:sp>
        <p:nvSpPr>
          <p:cNvPr id="5" name="Textfeld 4"/>
          <p:cNvSpPr txBox="1"/>
          <p:nvPr/>
        </p:nvSpPr>
        <p:spPr>
          <a:xfrm>
            <a:off x="2003627" y="5270987"/>
            <a:ext cx="3530967" cy="830997"/>
          </a:xfrm>
          <a:prstGeom prst="rect">
            <a:avLst/>
          </a:prstGeom>
          <a:noFill/>
        </p:spPr>
        <p:txBody>
          <a:bodyPr wrap="none" rtlCol="0">
            <a:spAutoFit/>
          </a:bodyPr>
          <a:lstStyle/>
          <a:p>
            <a:pPr>
              <a:lnSpc>
                <a:spcPct val="150000"/>
              </a:lnSpc>
            </a:pPr>
            <a:r>
              <a:rPr lang="ru-RU" sz="1600" dirty="0">
                <a:latin typeface="Arial" panose="020B0604020202020204" pitchFamily="34" charset="0"/>
                <a:cs typeface="Arial" panose="020B0604020202020204" pitchFamily="34" charset="0"/>
              </a:rPr>
              <a:t>Прегряване на хладилния агент -</a:t>
            </a:r>
          </a:p>
          <a:p>
            <a:pPr>
              <a:lnSpc>
                <a:spcPct val="150000"/>
              </a:lnSpc>
            </a:pPr>
            <a:r>
              <a:rPr lang="ru-RU" sz="1600" dirty="0">
                <a:latin typeface="Arial" panose="020B0604020202020204" pitchFamily="34" charset="0"/>
                <a:cs typeface="Arial" panose="020B0604020202020204" pitchFamily="34" charset="0"/>
              </a:rPr>
              <a:t>вече обяснено на страница </a:t>
            </a:r>
            <a:r>
              <a:rPr lang="ru-RU" sz="1600" dirty="0" smtClean="0">
                <a:latin typeface="Arial" panose="020B0604020202020204" pitchFamily="34" charset="0"/>
                <a:cs typeface="Arial" panose="020B0604020202020204" pitchFamily="34" charset="0"/>
              </a:rPr>
              <a:t>xxxyyy</a:t>
            </a:r>
            <a:endParaRPr lang="de-DE" sz="1600" dirty="0">
              <a:latin typeface="Arial" panose="020B0604020202020204" pitchFamily="34" charset="0"/>
              <a:cs typeface="Arial" panose="020B0604020202020204" pitchFamily="34" charset="0"/>
            </a:endParaRP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9240" y="5085184"/>
            <a:ext cx="2655167" cy="1443369"/>
          </a:xfrm>
          <a:prstGeom prst="rect">
            <a:avLst/>
          </a:prstGeom>
        </p:spPr>
      </p:pic>
    </p:spTree>
    <p:extLst>
      <p:ext uri="{BB962C8B-B14F-4D97-AF65-F5344CB8AC3E}">
        <p14:creationId xmlns:p14="http://schemas.microsoft.com/office/powerpoint/2010/main" val="440344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Основни компоненти на </a:t>
            </a:r>
            <a:r>
              <a:rPr lang="bg-BG" dirty="0" smtClean="0">
                <a:latin typeface="Arial" panose="020B0604020202020204" pitchFamily="34" charset="0"/>
                <a:cs typeface="Arial" panose="020B0604020202020204" pitchFamily="34" charset="0"/>
              </a:rPr>
              <a:t>термопомпата</a:t>
            </a:r>
            <a:endParaRPr lang="de-DE" dirty="0">
              <a:latin typeface="Arial" panose="020B0604020202020204" pitchFamily="34" charset="0"/>
              <a:cs typeface="Arial" panose="020B0604020202020204" pitchFamily="34" charset="0"/>
            </a:endParaRPr>
          </a:p>
        </p:txBody>
      </p:sp>
      <p:sp>
        <p:nvSpPr>
          <p:cNvPr id="5" name="Textfeld 4"/>
          <p:cNvSpPr txBox="1"/>
          <p:nvPr/>
        </p:nvSpPr>
        <p:spPr>
          <a:xfrm>
            <a:off x="323528" y="2132856"/>
            <a:ext cx="8934754" cy="1477328"/>
          </a:xfrm>
          <a:prstGeom prst="rect">
            <a:avLst/>
          </a:prstGeom>
          <a:noFill/>
        </p:spPr>
        <p:txBody>
          <a:bodyPr wrap="none" rtlCol="0">
            <a:spAutoFit/>
          </a:bodyPr>
          <a:lstStyle/>
          <a:p>
            <a:endParaRPr lang="de-DE" dirty="0"/>
          </a:p>
          <a:p>
            <a:pPr>
              <a:lnSpc>
                <a:spcPct val="150000"/>
              </a:lnSpc>
            </a:pPr>
            <a:r>
              <a:rPr lang="ru-RU" sz="1600" dirty="0">
                <a:latin typeface="Arial" panose="020B0604020202020204" pitchFamily="34" charset="0"/>
                <a:cs typeface="Arial" panose="020B0604020202020204" pitchFamily="34" charset="0"/>
              </a:rPr>
              <a:t>Разширителен клапан</a:t>
            </a:r>
          </a:p>
          <a:p>
            <a:pPr>
              <a:lnSpc>
                <a:spcPct val="150000"/>
              </a:lnSpc>
            </a:pPr>
            <a:r>
              <a:rPr lang="ru-RU" sz="1600" dirty="0">
                <a:latin typeface="Arial" panose="020B0604020202020204" pitchFamily="34" charset="0"/>
                <a:cs typeface="Arial" panose="020B0604020202020204" pitchFamily="34" charset="0"/>
              </a:rPr>
              <a:t>Илюстрацията обяснява примерни предимствата на електрически разширителен клапан,</a:t>
            </a:r>
          </a:p>
          <a:p>
            <a:pPr>
              <a:lnSpc>
                <a:spcPct val="150000"/>
              </a:lnSpc>
            </a:pPr>
            <a:r>
              <a:rPr lang="ru-RU" sz="1600" dirty="0">
                <a:latin typeface="Arial" panose="020B0604020202020204" pitchFamily="34" charset="0"/>
                <a:cs typeface="Arial" panose="020B0604020202020204" pitchFamily="34" charset="0"/>
              </a:rPr>
              <a:t>ако работните точки не съответстват на проектната </a:t>
            </a:r>
            <a:r>
              <a:rPr lang="ru-RU" sz="1600" dirty="0" smtClean="0">
                <a:latin typeface="Arial" panose="020B0604020202020204" pitchFamily="34" charset="0"/>
                <a:cs typeface="Arial" panose="020B0604020202020204" pitchFamily="34" charset="0"/>
              </a:rPr>
              <a:t>точка</a:t>
            </a:r>
            <a:r>
              <a:rPr lang="de-DE"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21831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Основни компоненти на </a:t>
            </a:r>
            <a:r>
              <a:rPr lang="bg-BG" dirty="0" smtClean="0">
                <a:latin typeface="Arial" panose="020B0604020202020204" pitchFamily="34" charset="0"/>
                <a:cs typeface="Arial" panose="020B0604020202020204" pitchFamily="34" charset="0"/>
              </a:rPr>
              <a:t>термопомпата</a:t>
            </a:r>
            <a:endParaRPr lang="el-GR" dirty="0">
              <a:latin typeface="Arial" panose="020B0604020202020204" pitchFamily="34" charset="0"/>
              <a:cs typeface="Arial" panose="020B0604020202020204" pitchFamily="34" charset="0"/>
            </a:endParaRPr>
          </a:p>
        </p:txBody>
      </p:sp>
      <p:sp>
        <p:nvSpPr>
          <p:cNvPr id="4" name="Textfeld 3"/>
          <p:cNvSpPr txBox="1"/>
          <p:nvPr/>
        </p:nvSpPr>
        <p:spPr>
          <a:xfrm>
            <a:off x="390364" y="2170955"/>
            <a:ext cx="8507288" cy="784830"/>
          </a:xfrm>
          <a:prstGeom prst="rect">
            <a:avLst/>
          </a:prstGeom>
          <a:noFill/>
        </p:spPr>
        <p:txBody>
          <a:bodyPr wrap="square" rtlCol="0">
            <a:spAutoFit/>
          </a:bodyPr>
          <a:lstStyle/>
          <a:p>
            <a:pPr>
              <a:lnSpc>
                <a:spcPct val="150000"/>
              </a:lnSpc>
            </a:pPr>
            <a:r>
              <a:rPr lang="bg-BG" sz="1600" dirty="0">
                <a:latin typeface="Arial" panose="020B0604020202020204" pitchFamily="34" charset="0"/>
                <a:cs typeface="Arial" panose="020B0604020202020204" pitchFamily="34" charset="0"/>
              </a:rPr>
              <a:t>Дроселен / разширителен </a:t>
            </a:r>
            <a:r>
              <a:rPr lang="bg-BG" sz="1600" dirty="0" smtClean="0">
                <a:latin typeface="Arial" panose="020B0604020202020204" pitchFamily="34" charset="0"/>
                <a:cs typeface="Arial" panose="020B0604020202020204" pitchFamily="34" charset="0"/>
              </a:rPr>
              <a:t>клапан</a:t>
            </a:r>
            <a:endParaRPr lang="de-DE" sz="1600" dirty="0">
              <a:latin typeface="Arial" panose="020B0604020202020204" pitchFamily="34" charset="0"/>
              <a:cs typeface="Arial" panose="020B0604020202020204" pitchFamily="34" charset="0"/>
            </a:endParaRPr>
          </a:p>
          <a:p>
            <a:pPr>
              <a:lnSpc>
                <a:spcPct val="150000"/>
              </a:lnSpc>
            </a:pPr>
            <a:endParaRPr lang="de-DE" sz="1400" dirty="0">
              <a:latin typeface="Arial" panose="020B0604020202020204" pitchFamily="34" charset="0"/>
              <a:cs typeface="Arial" panose="020B0604020202020204" pitchFamily="34" charset="0"/>
            </a:endParaRPr>
          </a:p>
        </p:txBody>
      </p:sp>
      <p:cxnSp>
        <p:nvCxnSpPr>
          <p:cNvPr id="6" name="Gerader Verbinder 5"/>
          <p:cNvCxnSpPr/>
          <p:nvPr/>
        </p:nvCxnSpPr>
        <p:spPr>
          <a:xfrm>
            <a:off x="1547664" y="5517232"/>
            <a:ext cx="604867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3338217" y="5863739"/>
            <a:ext cx="3070905" cy="338554"/>
          </a:xfrm>
          <a:prstGeom prst="rect">
            <a:avLst/>
          </a:prstGeom>
          <a:noFill/>
        </p:spPr>
        <p:txBody>
          <a:bodyPr wrap="none" rtlCol="0">
            <a:spAutoFit/>
          </a:bodyPr>
          <a:lstStyle/>
          <a:p>
            <a:r>
              <a:rPr lang="ru-RU" sz="1600" dirty="0" smtClean="0">
                <a:latin typeface="Arial" panose="020B0604020202020204" pitchFamily="34" charset="0"/>
                <a:cs typeface="Arial" panose="020B0604020202020204" pitchFamily="34" charset="0"/>
              </a:rPr>
              <a:t>Източник на температура </a:t>
            </a:r>
            <a:r>
              <a:rPr lang="ru-RU" sz="1600" dirty="0">
                <a:latin typeface="Arial" panose="020B0604020202020204" pitchFamily="34" charset="0"/>
                <a:cs typeface="Arial" panose="020B0604020202020204" pitchFamily="34" charset="0"/>
              </a:rPr>
              <a:t>° </a:t>
            </a:r>
            <a:r>
              <a:rPr lang="ru-RU" sz="1600" dirty="0" smtClean="0">
                <a:latin typeface="Arial" panose="020B0604020202020204" pitchFamily="34" charset="0"/>
                <a:cs typeface="Arial" panose="020B0604020202020204" pitchFamily="34" charset="0"/>
              </a:rPr>
              <a:t>C</a:t>
            </a:r>
            <a:endParaRPr lang="de-DE" sz="1600" dirty="0">
              <a:latin typeface="Arial" panose="020B0604020202020204" pitchFamily="34" charset="0"/>
              <a:cs typeface="Arial" panose="020B0604020202020204" pitchFamily="34" charset="0"/>
            </a:endParaRPr>
          </a:p>
        </p:txBody>
      </p:sp>
      <p:cxnSp>
        <p:nvCxnSpPr>
          <p:cNvPr id="12" name="Gerader Verbinder 11"/>
          <p:cNvCxnSpPr/>
          <p:nvPr/>
        </p:nvCxnSpPr>
        <p:spPr>
          <a:xfrm flipV="1">
            <a:off x="1619672" y="3016793"/>
            <a:ext cx="0" cy="250043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105234" y="3523846"/>
            <a:ext cx="1548437" cy="830997"/>
          </a:xfrm>
          <a:prstGeom prst="rect">
            <a:avLst/>
          </a:prstGeom>
          <a:noFill/>
        </p:spPr>
        <p:txBody>
          <a:bodyPr wrap="none" rtlCol="0">
            <a:spAutoFit/>
          </a:bodyPr>
          <a:lstStyle/>
          <a:p>
            <a:pPr algn="ctr">
              <a:lnSpc>
                <a:spcPct val="150000"/>
              </a:lnSpc>
            </a:pPr>
            <a:r>
              <a:rPr lang="bg-BG" sz="1600" dirty="0" smtClean="0">
                <a:latin typeface="Arial" panose="020B0604020202020204" pitchFamily="34" charset="0"/>
                <a:cs typeface="Arial" panose="020B0604020202020204" pitchFamily="34" charset="0"/>
              </a:rPr>
              <a:t>Свръх-</a:t>
            </a:r>
            <a:endParaRPr lang="bg-BG" sz="1600" dirty="0">
              <a:latin typeface="Arial" panose="020B0604020202020204" pitchFamily="34" charset="0"/>
              <a:cs typeface="Arial" panose="020B0604020202020204" pitchFamily="34" charset="0"/>
            </a:endParaRPr>
          </a:p>
          <a:p>
            <a:pPr algn="ctr">
              <a:lnSpc>
                <a:spcPct val="150000"/>
              </a:lnSpc>
            </a:pPr>
            <a:r>
              <a:rPr lang="bg-BG" sz="1600" dirty="0">
                <a:latin typeface="Arial" panose="020B0604020202020204" pitchFamily="34" charset="0"/>
                <a:cs typeface="Arial" panose="020B0604020202020204" pitchFamily="34" charset="0"/>
              </a:rPr>
              <a:t>отопление в </a:t>
            </a:r>
            <a:r>
              <a:rPr lang="de-DE" sz="1600" dirty="0" smtClean="0">
                <a:latin typeface="Arial" panose="020B0604020202020204" pitchFamily="34" charset="0"/>
                <a:cs typeface="Arial" panose="020B0604020202020204" pitchFamily="34" charset="0"/>
              </a:rPr>
              <a:t>K</a:t>
            </a:r>
            <a:endParaRPr lang="de-DE" sz="1600" dirty="0">
              <a:latin typeface="Arial" panose="020B0604020202020204" pitchFamily="34" charset="0"/>
              <a:cs typeface="Arial" panose="020B0604020202020204" pitchFamily="34" charset="0"/>
            </a:endParaRPr>
          </a:p>
        </p:txBody>
      </p:sp>
      <p:cxnSp>
        <p:nvCxnSpPr>
          <p:cNvPr id="15" name="Gerader Verbinder 14"/>
          <p:cNvCxnSpPr/>
          <p:nvPr/>
        </p:nvCxnSpPr>
        <p:spPr>
          <a:xfrm>
            <a:off x="1979712" y="4941168"/>
            <a:ext cx="5328592" cy="0"/>
          </a:xfrm>
          <a:prstGeom prst="line">
            <a:avLst/>
          </a:prstGeom>
          <a:ln w="2540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Freihandform 16"/>
          <p:cNvSpPr/>
          <p:nvPr/>
        </p:nvSpPr>
        <p:spPr>
          <a:xfrm>
            <a:off x="2667858" y="3079845"/>
            <a:ext cx="4484693" cy="1545418"/>
          </a:xfrm>
          <a:custGeom>
            <a:avLst/>
            <a:gdLst>
              <a:gd name="connsiteX0" fmla="*/ 0 w 4484693"/>
              <a:gd name="connsiteY0" fmla="*/ 458975 h 1545418"/>
              <a:gd name="connsiteX1" fmla="*/ 1750142 w 4484693"/>
              <a:gd name="connsiteY1" fmla="*/ 1540523 h 1545418"/>
              <a:gd name="connsiteX2" fmla="*/ 4345858 w 4484693"/>
              <a:gd name="connsiteY2" fmla="*/ 75517 h 1545418"/>
              <a:gd name="connsiteX3" fmla="*/ 4129549 w 4484693"/>
              <a:gd name="connsiteY3" fmla="*/ 213168 h 1545418"/>
              <a:gd name="connsiteX4" fmla="*/ 4119716 w 4484693"/>
              <a:gd name="connsiteY4" fmla="*/ 232833 h 1545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4693" h="1545418">
                <a:moveTo>
                  <a:pt x="0" y="458975"/>
                </a:moveTo>
                <a:cubicBezTo>
                  <a:pt x="512916" y="1031704"/>
                  <a:pt x="1025832" y="1604433"/>
                  <a:pt x="1750142" y="1540523"/>
                </a:cubicBezTo>
                <a:cubicBezTo>
                  <a:pt x="2474452" y="1476613"/>
                  <a:pt x="3949290" y="296743"/>
                  <a:pt x="4345858" y="75517"/>
                </a:cubicBezTo>
                <a:cubicBezTo>
                  <a:pt x="4742426" y="-145709"/>
                  <a:pt x="4167239" y="186949"/>
                  <a:pt x="4129549" y="213168"/>
                </a:cubicBezTo>
                <a:cubicBezTo>
                  <a:pt x="4091859" y="239387"/>
                  <a:pt x="4105787" y="236110"/>
                  <a:pt x="4119716" y="232833"/>
                </a:cubicBezTo>
              </a:path>
            </a:pathLst>
          </a:cu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p:cNvSpPr txBox="1"/>
          <p:nvPr/>
        </p:nvSpPr>
        <p:spPr>
          <a:xfrm>
            <a:off x="6948264" y="3429000"/>
            <a:ext cx="2283510" cy="785343"/>
          </a:xfrm>
          <a:prstGeom prst="rect">
            <a:avLst/>
          </a:prstGeom>
          <a:noFill/>
        </p:spPr>
        <p:txBody>
          <a:bodyPr wrap="none" rtlCol="0">
            <a:spAutoFit/>
          </a:bodyPr>
          <a:lstStyle/>
          <a:p>
            <a:pPr>
              <a:lnSpc>
                <a:spcPct val="150000"/>
              </a:lnSpc>
            </a:pPr>
            <a:r>
              <a:rPr lang="bg-BG" sz="1600" dirty="0">
                <a:latin typeface="Arial" panose="020B0604020202020204" pitchFamily="34" charset="0"/>
                <a:cs typeface="Arial" panose="020B0604020202020204" pitchFamily="34" charset="0"/>
              </a:rPr>
              <a:t>термостатен</a:t>
            </a:r>
          </a:p>
          <a:p>
            <a:pPr>
              <a:lnSpc>
                <a:spcPct val="150000"/>
              </a:lnSpc>
            </a:pPr>
            <a:r>
              <a:rPr lang="bg-BG" sz="1600" dirty="0">
                <a:latin typeface="Arial" panose="020B0604020202020204" pitchFamily="34" charset="0"/>
                <a:cs typeface="Arial" panose="020B0604020202020204" pitchFamily="34" charset="0"/>
              </a:rPr>
              <a:t>разширителен клапан</a:t>
            </a:r>
            <a:endParaRPr lang="de-DE" sz="1600" dirty="0">
              <a:latin typeface="Arial" panose="020B0604020202020204" pitchFamily="34" charset="0"/>
              <a:cs typeface="Arial" panose="020B0604020202020204" pitchFamily="34" charset="0"/>
            </a:endParaRPr>
          </a:p>
        </p:txBody>
      </p:sp>
      <p:sp>
        <p:nvSpPr>
          <p:cNvPr id="19" name="Textfeld 18"/>
          <p:cNvSpPr txBox="1"/>
          <p:nvPr/>
        </p:nvSpPr>
        <p:spPr>
          <a:xfrm>
            <a:off x="5522129" y="4978237"/>
            <a:ext cx="3556999" cy="338554"/>
          </a:xfrm>
          <a:prstGeom prst="rect">
            <a:avLst/>
          </a:prstGeom>
          <a:noFill/>
        </p:spPr>
        <p:txBody>
          <a:bodyPr wrap="none" rtlCol="0">
            <a:spAutoFit/>
          </a:bodyPr>
          <a:lstStyle/>
          <a:p>
            <a:r>
              <a:rPr lang="bg-BG" sz="1600" dirty="0">
                <a:latin typeface="Arial" panose="020B0604020202020204" pitchFamily="34" charset="0"/>
                <a:cs typeface="Arial" panose="020B0604020202020204" pitchFamily="34" charset="0"/>
              </a:rPr>
              <a:t>Електронен разширителен </a:t>
            </a:r>
            <a:r>
              <a:rPr lang="bg-BG" sz="1600" dirty="0" smtClean="0">
                <a:latin typeface="Arial" panose="020B0604020202020204" pitchFamily="34" charset="0"/>
                <a:cs typeface="Arial" panose="020B0604020202020204" pitchFamily="34" charset="0"/>
              </a:rPr>
              <a:t>клапан</a:t>
            </a:r>
            <a:endParaRPr lang="de-DE" sz="1600" dirty="0">
              <a:latin typeface="Arial" panose="020B0604020202020204" pitchFamily="34" charset="0"/>
              <a:cs typeface="Arial" panose="020B0604020202020204" pitchFamily="34" charset="0"/>
            </a:endParaRPr>
          </a:p>
        </p:txBody>
      </p:sp>
      <p:cxnSp>
        <p:nvCxnSpPr>
          <p:cNvPr id="21" name="Gerader Verbinder 20"/>
          <p:cNvCxnSpPr>
            <a:stCxn id="17" idx="1"/>
          </p:cNvCxnSpPr>
          <p:nvPr/>
        </p:nvCxnSpPr>
        <p:spPr>
          <a:xfrm>
            <a:off x="4418000" y="4620368"/>
            <a:ext cx="10655" cy="870732"/>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 name="Textfeld 21"/>
          <p:cNvSpPr txBox="1"/>
          <p:nvPr/>
        </p:nvSpPr>
        <p:spPr>
          <a:xfrm>
            <a:off x="3586672" y="3897680"/>
            <a:ext cx="1551259" cy="338554"/>
          </a:xfrm>
          <a:prstGeom prst="rect">
            <a:avLst/>
          </a:prstGeom>
          <a:noFill/>
        </p:spPr>
        <p:txBody>
          <a:bodyPr wrap="none" rtlCol="0">
            <a:spAutoFit/>
          </a:bodyPr>
          <a:lstStyle/>
          <a:p>
            <a:r>
              <a:rPr lang="bg-BG" sz="1600" dirty="0" smtClean="0">
                <a:latin typeface="Arial" panose="020B0604020202020204" pitchFamily="34" charset="0"/>
                <a:cs typeface="Arial" panose="020B0604020202020204" pitchFamily="34" charset="0"/>
              </a:rPr>
              <a:t>Работна точка</a:t>
            </a:r>
            <a:endParaRPr lang="de-DE" sz="1600" dirty="0">
              <a:latin typeface="Arial" panose="020B0604020202020204" pitchFamily="34" charset="0"/>
              <a:cs typeface="Arial" panose="020B0604020202020204" pitchFamily="34" charset="0"/>
            </a:endParaRPr>
          </a:p>
        </p:txBody>
      </p:sp>
      <p:sp>
        <p:nvSpPr>
          <p:cNvPr id="23" name="Textfeld 22"/>
          <p:cNvSpPr txBox="1"/>
          <p:nvPr/>
        </p:nvSpPr>
        <p:spPr>
          <a:xfrm>
            <a:off x="1250305" y="2877516"/>
            <a:ext cx="418704" cy="2585323"/>
          </a:xfrm>
          <a:prstGeom prst="rect">
            <a:avLst/>
          </a:prstGeom>
          <a:noFill/>
        </p:spPr>
        <p:txBody>
          <a:bodyPr wrap="none" rtlCol="0">
            <a:spAutoFit/>
          </a:bodyPr>
          <a:lstStyle/>
          <a:p>
            <a:pPr algn="ctr"/>
            <a:r>
              <a:rPr lang="de-DE" dirty="0" smtClean="0"/>
              <a:t>10</a:t>
            </a:r>
          </a:p>
          <a:p>
            <a:pPr algn="ctr"/>
            <a:endParaRPr lang="de-DE" dirty="0"/>
          </a:p>
          <a:p>
            <a:pPr algn="ctr"/>
            <a:r>
              <a:rPr lang="de-DE" dirty="0" smtClean="0"/>
              <a:t>8</a:t>
            </a:r>
          </a:p>
          <a:p>
            <a:pPr algn="ctr"/>
            <a:endParaRPr lang="de-DE" dirty="0"/>
          </a:p>
          <a:p>
            <a:pPr algn="ctr"/>
            <a:r>
              <a:rPr lang="de-DE" dirty="0" smtClean="0"/>
              <a:t>6</a:t>
            </a:r>
          </a:p>
          <a:p>
            <a:pPr algn="ctr"/>
            <a:endParaRPr lang="de-DE" dirty="0"/>
          </a:p>
          <a:p>
            <a:pPr algn="ctr"/>
            <a:r>
              <a:rPr lang="de-DE" dirty="0" smtClean="0"/>
              <a:t>4</a:t>
            </a:r>
          </a:p>
          <a:p>
            <a:pPr algn="ctr"/>
            <a:endParaRPr lang="de-DE" dirty="0"/>
          </a:p>
          <a:p>
            <a:pPr algn="ctr"/>
            <a:r>
              <a:rPr lang="de-DE" dirty="0" smtClean="0"/>
              <a:t>2</a:t>
            </a:r>
            <a:endParaRPr lang="de-DE" dirty="0"/>
          </a:p>
        </p:txBody>
      </p:sp>
      <p:sp>
        <p:nvSpPr>
          <p:cNvPr id="24" name="Textfeld 23"/>
          <p:cNvSpPr txBox="1"/>
          <p:nvPr/>
        </p:nvSpPr>
        <p:spPr>
          <a:xfrm>
            <a:off x="1446887" y="5483085"/>
            <a:ext cx="6074099" cy="369332"/>
          </a:xfrm>
          <a:prstGeom prst="rect">
            <a:avLst/>
          </a:prstGeom>
          <a:noFill/>
        </p:spPr>
        <p:txBody>
          <a:bodyPr wrap="none" rtlCol="0">
            <a:spAutoFit/>
          </a:bodyPr>
          <a:lstStyle/>
          <a:p>
            <a:r>
              <a:rPr lang="de-DE" dirty="0" smtClean="0"/>
              <a:t>-20		-10		0		+10</a:t>
            </a:r>
            <a:endParaRPr lang="de-DE" dirty="0"/>
          </a:p>
        </p:txBody>
      </p:sp>
    </p:spTree>
    <p:extLst>
      <p:ext uri="{BB962C8B-B14F-4D97-AF65-F5344CB8AC3E}">
        <p14:creationId xmlns:p14="http://schemas.microsoft.com/office/powerpoint/2010/main" val="38641974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Ефективност на </a:t>
            </a:r>
            <a:r>
              <a:rPr lang="bg-BG" dirty="0" smtClean="0">
                <a:latin typeface="Arial" panose="020B0604020202020204" pitchFamily="34" charset="0"/>
                <a:cs typeface="Arial" panose="020B0604020202020204" pitchFamily="34" charset="0"/>
              </a:rPr>
              <a:t>термопомпа</a:t>
            </a:r>
            <a:endParaRPr lang="de-DE" dirty="0">
              <a:latin typeface="Arial" panose="020B0604020202020204" pitchFamily="34" charset="0"/>
              <a:cs typeface="Arial" panose="020B0604020202020204" pitchFamily="34" charset="0"/>
            </a:endParaRPr>
          </a:p>
        </p:txBody>
      </p:sp>
      <p:sp>
        <p:nvSpPr>
          <p:cNvPr id="11" name="AutoShape 8" descr="{\displaystyle \varepsilon _{\rm {WP}}={\frac {{\dot {Q}}_{\rm {H}}}{P_{\rm {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12" descr="{\displaystyle \varepsilon _{\rm {WP}}={\frac {{\dot {Q}}_{\rm {H}}}{P_{\rm {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 name="Textfeld 4"/>
          <p:cNvSpPr txBox="1"/>
          <p:nvPr/>
        </p:nvSpPr>
        <p:spPr>
          <a:xfrm>
            <a:off x="155575" y="1484784"/>
            <a:ext cx="8167332" cy="4893647"/>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Системите за отопление </a:t>
            </a:r>
            <a:r>
              <a:rPr lang="ru-RU" sz="1600" dirty="0" smtClean="0">
                <a:latin typeface="Arial" panose="020B0604020202020204" pitchFamily="34" charset="0"/>
                <a:cs typeface="Arial" panose="020B0604020202020204" pitchFamily="34" charset="0"/>
              </a:rPr>
              <a:t>с </a:t>
            </a:r>
            <a:r>
              <a:rPr lang="ru-RU" sz="1600" dirty="0">
                <a:latin typeface="Arial" panose="020B0604020202020204" pitchFamily="34" charset="0"/>
                <a:cs typeface="Arial" panose="020B0604020202020204" pitchFamily="34" charset="0"/>
              </a:rPr>
              <a:t>термопомпите са ефективен и дълготраен начин за получаване на отопление и топла вода.</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Основният въпрос остава:</a:t>
            </a:r>
          </a:p>
          <a:p>
            <a:pPr>
              <a:lnSpc>
                <a:spcPct val="150000"/>
              </a:lnSpc>
            </a:pPr>
            <a:r>
              <a:rPr lang="ru-RU" sz="1600" dirty="0">
                <a:latin typeface="Arial" panose="020B0604020202020204" pitchFamily="34" charset="0"/>
                <a:cs typeface="Arial" panose="020B0604020202020204" pitchFamily="34" charset="0"/>
              </a:rPr>
              <a:t>доколко ефективни са термопомпите - особено в сравнение с конвенционалните отоплителни системи.</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Ефективността на термопомпената система се характеризира със съотношението </a:t>
            </a:r>
            <a:r>
              <a:rPr lang="ru-RU" sz="1600" dirty="0" smtClean="0">
                <a:latin typeface="Arial" panose="020B0604020202020204" pitchFamily="34" charset="0"/>
                <a:cs typeface="Arial" panose="020B0604020202020204" pitchFamily="34" charset="0"/>
              </a:rPr>
              <a:t>на енергията </a:t>
            </a:r>
            <a:r>
              <a:rPr lang="ru-RU" sz="1600" dirty="0">
                <a:latin typeface="Arial" panose="020B0604020202020204" pitchFamily="34" charset="0"/>
                <a:cs typeface="Arial" panose="020B0604020202020204" pitchFamily="34" charset="0"/>
              </a:rPr>
              <a:t>от земята (геотермалната енергия) до необходимата движеща енергия за електрическия компресор.</a:t>
            </a:r>
          </a:p>
          <a:p>
            <a:pPr>
              <a:lnSpc>
                <a:spcPct val="150000"/>
              </a:lnSpc>
            </a:pPr>
            <a:r>
              <a:rPr lang="ru-RU" sz="1600" dirty="0">
                <a:latin typeface="Arial" panose="020B0604020202020204" pitchFamily="34" charset="0"/>
                <a:cs typeface="Arial" panose="020B0604020202020204" pitchFamily="34" charset="0"/>
              </a:rPr>
              <a:t>Трябва също да има разлика между стойностите, които се събират при стандартизирани условия на изпитване, и стойностите, които съответстват на действителните реални </a:t>
            </a:r>
            <a:r>
              <a:rPr lang="ru-RU" sz="1600" dirty="0" smtClean="0">
                <a:latin typeface="Arial" panose="020B0604020202020204" pitchFamily="34" charset="0"/>
                <a:cs typeface="Arial" panose="020B0604020202020204" pitchFamily="34" charset="0"/>
              </a:rPr>
              <a:t>условия.</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16127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434" y="2917924"/>
            <a:ext cx="485990" cy="509610"/>
          </a:xfrm>
          <a:prstGeom prst="rect">
            <a:avLst/>
          </a:prstGeom>
        </p:spPr>
      </p:pic>
      <p:sp>
        <p:nvSpPr>
          <p:cNvPr id="2" name="Title 1"/>
          <p:cNvSpPr>
            <a:spLocks noGrp="1"/>
          </p:cNvSpPr>
          <p:nvPr>
            <p:ph type="title"/>
          </p:nvPr>
        </p:nvSpPr>
        <p:spPr/>
        <p:txBody>
          <a:bodyPr/>
          <a:lstStyle/>
          <a:p>
            <a:pPr>
              <a:lnSpc>
                <a:spcPct val="150000"/>
              </a:lnSpc>
            </a:pPr>
            <a:r>
              <a:rPr lang="en-US" dirty="0">
                <a:latin typeface="Arial" panose="020B0604020202020204" pitchFamily="34" charset="0"/>
                <a:cs typeface="Arial" panose="020B0604020202020204" pitchFamily="34" charset="0"/>
              </a:rPr>
              <a:t>COP - </a:t>
            </a:r>
            <a:r>
              <a:rPr lang="bg-BG" dirty="0" smtClean="0">
                <a:latin typeface="Arial" panose="020B0604020202020204" pitchFamily="34" charset="0"/>
                <a:cs typeface="Arial" panose="020B0604020202020204" pitchFamily="34" charset="0"/>
              </a:rPr>
              <a:t>Определение</a:t>
            </a:r>
            <a:endParaRPr lang="en-US" dirty="0">
              <a:latin typeface="Arial" panose="020B0604020202020204" pitchFamily="34" charset="0"/>
              <a:cs typeface="Arial" panose="020B0604020202020204" pitchFamily="34" charset="0"/>
            </a:endParaRPr>
          </a:p>
        </p:txBody>
      </p:sp>
      <p:sp>
        <p:nvSpPr>
          <p:cNvPr id="11" name="AutoShape 8" descr="{\displaystyle \varepsilon _{\rm {WP}}={\frac {{\dot {Q}}_{\rm {H}}}{P_{\rm {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12" descr="{\displaystyle \varepsilon _{\rm {WP}}={\frac {{\dot {Q}}_{\rm {H}}}{P_{\rm {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5" name="Grafik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784" y="4833275"/>
            <a:ext cx="5760640" cy="607219"/>
          </a:xfrm>
          <a:prstGeom prst="rect">
            <a:avLst/>
          </a:prstGeom>
        </p:spPr>
      </p:pic>
      <p:sp>
        <p:nvSpPr>
          <p:cNvPr id="5" name="Textfeld 4"/>
          <p:cNvSpPr txBox="1"/>
          <p:nvPr/>
        </p:nvSpPr>
        <p:spPr>
          <a:xfrm>
            <a:off x="307975" y="2133983"/>
            <a:ext cx="8080449" cy="2308324"/>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Ефективност на термопомпа</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Ефективността на термопомпата се определя от съотношението на </a:t>
            </a:r>
            <a:r>
              <a:rPr lang="ru-RU" sz="1600" dirty="0" smtClean="0">
                <a:latin typeface="Arial" panose="020B0604020202020204" pitchFamily="34" charset="0"/>
                <a:cs typeface="Arial" panose="020B0604020202020204" pitchFamily="34" charset="0"/>
              </a:rPr>
              <a:t>изгорената </a:t>
            </a:r>
            <a:r>
              <a:rPr lang="en-US" sz="1600" dirty="0" smtClean="0">
                <a:latin typeface="Arial" panose="020B0604020202020204" pitchFamily="34" charset="0"/>
                <a:cs typeface="Arial" panose="020B0604020202020204" pitchFamily="34" charset="0"/>
              </a:rPr>
              <a:t>Q</a:t>
            </a: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полезна топлина (-&gt; в отоплителния цикъл) </a:t>
            </a:r>
            <a:r>
              <a:rPr lang="ru-RU" sz="1600" dirty="0" smtClean="0">
                <a:latin typeface="Arial" panose="020B0604020202020204" pitchFamily="34" charset="0"/>
                <a:cs typeface="Arial" panose="020B0604020202020204" pitchFamily="34" charset="0"/>
              </a:rPr>
              <a:t>към използваната </a:t>
            </a:r>
            <a:r>
              <a:rPr lang="ru-RU" sz="1600" dirty="0">
                <a:latin typeface="Arial" panose="020B0604020202020204" pitchFamily="34" charset="0"/>
                <a:cs typeface="Arial" panose="020B0604020202020204" pitchFamily="34" charset="0"/>
              </a:rPr>
              <a:t>електрическа енергия (Pel -&gt; най-вече за работа на компресора). Тази стойност се счита за коефициент на ефективност (COP</a:t>
            </a:r>
            <a:r>
              <a:rPr lang="ru-RU" sz="1600" dirty="0" smtClean="0">
                <a:latin typeface="Arial" panose="020B0604020202020204" pitchFamily="34" charset="0"/>
                <a:cs typeface="Arial" panose="020B0604020202020204" pitchFamily="34" charset="0"/>
              </a:rPr>
              <a:t>).</a:t>
            </a:r>
            <a:r>
              <a:rPr lang="de-DE"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02080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en-US" dirty="0">
                <a:latin typeface="Arial" panose="020B0604020202020204" pitchFamily="34" charset="0"/>
                <a:cs typeface="Arial" panose="020B0604020202020204" pitchFamily="34" charset="0"/>
              </a:rPr>
              <a:t>COP - </a:t>
            </a:r>
            <a:r>
              <a:rPr lang="bg-BG" dirty="0" smtClean="0">
                <a:latin typeface="Arial" panose="020B0604020202020204" pitchFamily="34" charset="0"/>
                <a:cs typeface="Arial" panose="020B0604020202020204" pitchFamily="34" charset="0"/>
              </a:rPr>
              <a:t>Определение</a:t>
            </a:r>
            <a:endParaRPr lang="en-US" dirty="0">
              <a:latin typeface="Arial" panose="020B0604020202020204" pitchFamily="34" charset="0"/>
              <a:cs typeface="Arial" panose="020B0604020202020204" pitchFamily="34" charset="0"/>
            </a:endParaRPr>
          </a:p>
        </p:txBody>
      </p:sp>
      <p:sp>
        <p:nvSpPr>
          <p:cNvPr id="11" name="AutoShape 8" descr="{\displaystyle \varepsilon _{\rm {WP}}={\frac {{\dot {Q}}_{\rm {H}}}{P_{\rm {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12" descr="{\displaystyle \varepsilon _{\rm {WP}}={\frac {{\dot {Q}}_{\rm {H}}}{P_{\rm {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8" name="Grafik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4149080"/>
            <a:ext cx="6048672" cy="607218"/>
          </a:xfrm>
          <a:prstGeom prst="rect">
            <a:avLst/>
          </a:prstGeom>
        </p:spPr>
      </p:pic>
      <p:sp>
        <p:nvSpPr>
          <p:cNvPr id="5" name="Textfeld 4"/>
          <p:cNvSpPr txBox="1"/>
          <p:nvPr/>
        </p:nvSpPr>
        <p:spPr>
          <a:xfrm>
            <a:off x="460375" y="1881652"/>
            <a:ext cx="8144073" cy="3785652"/>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COP - Определение</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Ефективност на термопомпа</a:t>
            </a:r>
          </a:p>
          <a:p>
            <a:pPr>
              <a:lnSpc>
                <a:spcPct val="150000"/>
              </a:lnSpc>
            </a:pPr>
            <a:r>
              <a:rPr lang="ru-RU" sz="1600" dirty="0">
                <a:latin typeface="Arial" panose="020B0604020202020204" pitchFamily="34" charset="0"/>
                <a:cs typeface="Arial" panose="020B0604020202020204" pitchFamily="34" charset="0"/>
              </a:rPr>
              <a:t>В идеалния случай изгорената полезна топлина може да се счита за сумата от външно погълнатата топлина (-&gt; от околната среда</a:t>
            </a:r>
            <a:r>
              <a:rPr lang="ru-RU" sz="1600" dirty="0" smtClean="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 </a:t>
            </a:r>
            <a:r>
              <a:rPr lang="ru-RU" sz="1600" dirty="0" smtClean="0">
                <a:latin typeface="Arial" panose="020B0604020202020204" pitchFamily="34" charset="0"/>
                <a:cs typeface="Arial" panose="020B0604020202020204" pitchFamily="34" charset="0"/>
              </a:rPr>
              <a:t>и </a:t>
            </a:r>
            <a:r>
              <a:rPr lang="ru-RU" sz="1600" dirty="0">
                <a:latin typeface="Arial" panose="020B0604020202020204" pitchFamily="34" charset="0"/>
                <a:cs typeface="Arial" panose="020B0604020202020204" pitchFamily="34" charset="0"/>
              </a:rPr>
              <a:t>електрическите характеристики на компресора.</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Коефициентът на ефективност на термопомпата винаги е по-голям </a:t>
            </a:r>
            <a:r>
              <a:rPr lang="ru-RU" sz="1600" dirty="0" smtClean="0">
                <a:latin typeface="Arial" panose="020B0604020202020204" pitchFamily="34" charset="0"/>
                <a:cs typeface="Arial" panose="020B0604020202020204" pitchFamily="34" charset="0"/>
              </a:rPr>
              <a:t>1.</a:t>
            </a:r>
            <a:r>
              <a:rPr lang="de-DE" sz="1600" dirty="0" smtClean="0">
                <a:latin typeface="Arial" panose="020B0604020202020204" pitchFamily="34" charset="0"/>
                <a:cs typeface="Arial" panose="020B0604020202020204" pitchFamily="34" charset="0"/>
              </a:rPr>
              <a:t> </a:t>
            </a:r>
          </a:p>
          <a:p>
            <a:pPr>
              <a:lnSpc>
                <a:spcPct val="150000"/>
              </a:lnSpc>
            </a:pP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73780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en-US" dirty="0">
                <a:latin typeface="Arial" panose="020B0604020202020204" pitchFamily="34" charset="0"/>
                <a:cs typeface="Arial" panose="020B0604020202020204" pitchFamily="34" charset="0"/>
              </a:rPr>
              <a:t>COP - </a:t>
            </a:r>
            <a:r>
              <a:rPr lang="bg-BG" dirty="0" smtClean="0">
                <a:latin typeface="Arial" panose="020B0604020202020204" pitchFamily="34" charset="0"/>
                <a:cs typeface="Arial" panose="020B0604020202020204" pitchFamily="34" charset="0"/>
              </a:rPr>
              <a:t>Определение</a:t>
            </a:r>
            <a:endParaRPr lang="en-US" dirty="0">
              <a:latin typeface="Arial" panose="020B0604020202020204" pitchFamily="34" charset="0"/>
              <a:cs typeface="Arial" panose="020B0604020202020204" pitchFamily="34" charset="0"/>
            </a:endParaRPr>
          </a:p>
        </p:txBody>
      </p:sp>
      <p:sp>
        <p:nvSpPr>
          <p:cNvPr id="11" name="AutoShape 8" descr="{\displaystyle \varepsilon _{\rm {WP}}={\frac {{\dot {Q}}_{\rm {H}}}{P_{\rm {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12" descr="{\displaystyle \varepsilon _{\rm {WP}}={\frac {{\dot {Q}}_{\rm {H}}}{P_{\rm {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 name="Textfeld 4"/>
          <p:cNvSpPr txBox="1"/>
          <p:nvPr/>
        </p:nvSpPr>
        <p:spPr>
          <a:xfrm>
            <a:off x="503679" y="1758939"/>
            <a:ext cx="8640321" cy="2862322"/>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Посочването на коефициента на ефективност е полезно само когато точката на работа</a:t>
            </a:r>
          </a:p>
          <a:p>
            <a:pPr>
              <a:lnSpc>
                <a:spcPct val="150000"/>
              </a:lnSpc>
            </a:pPr>
            <a:r>
              <a:rPr lang="ru-RU" sz="1600" dirty="0">
                <a:latin typeface="Arial" panose="020B0604020202020204" pitchFamily="34" charset="0"/>
                <a:cs typeface="Arial" panose="020B0604020202020204" pitchFamily="34" charset="0"/>
              </a:rPr>
              <a:t>от спецификацията също се показва. Това е </a:t>
            </a:r>
            <a:r>
              <a:rPr lang="ru-RU" sz="1600" dirty="0" smtClean="0">
                <a:latin typeface="Arial" panose="020B0604020202020204" pitchFamily="34" charset="0"/>
                <a:cs typeface="Arial" panose="020B0604020202020204" pitchFamily="34" charset="0"/>
              </a:rPr>
              <a:t>подходящо</a:t>
            </a:r>
            <a:r>
              <a:rPr lang="bg-BG" sz="1600" dirty="0" smtClean="0">
                <a:latin typeface="Arial" panose="020B0604020202020204" pitchFamily="34" charset="0"/>
                <a:cs typeface="Arial" panose="020B0604020202020204" pitchFamily="34" charset="0"/>
              </a:rPr>
              <a:t>, </a:t>
            </a:r>
            <a:r>
              <a:rPr lang="ru-RU" sz="1600" dirty="0" smtClean="0">
                <a:latin typeface="Arial" panose="020B0604020202020204" pitchFamily="34" charset="0"/>
                <a:cs typeface="Arial" panose="020B0604020202020204" pitchFamily="34" charset="0"/>
              </a:rPr>
              <a:t>защото </a:t>
            </a:r>
            <a:r>
              <a:rPr lang="ru-RU" sz="1600" dirty="0">
                <a:latin typeface="Arial" panose="020B0604020202020204" pitchFamily="34" charset="0"/>
                <a:cs typeface="Arial" panose="020B0604020202020204" pitchFamily="34" charset="0"/>
              </a:rPr>
              <a:t>има случаи, когато </a:t>
            </a:r>
            <a:endParaRPr lang="en-US" sz="1600" dirty="0" smtClean="0">
              <a:latin typeface="Arial" panose="020B0604020202020204" pitchFamily="34" charset="0"/>
              <a:cs typeface="Arial" panose="020B0604020202020204" pitchFamily="34" charset="0"/>
            </a:endParaRPr>
          </a:p>
          <a:p>
            <a:pPr>
              <a:lnSpc>
                <a:spcPct val="150000"/>
              </a:lnSpc>
            </a:pPr>
            <a:r>
              <a:rPr lang="ru-RU" sz="1600" dirty="0" smtClean="0">
                <a:latin typeface="Arial" panose="020B0604020202020204" pitchFamily="34" charset="0"/>
                <a:cs typeface="Arial" panose="020B0604020202020204" pitchFamily="34" charset="0"/>
              </a:rPr>
              <a:t>идентични термопомпи</a:t>
            </a:r>
            <a:r>
              <a:rPr lang="en-US" sz="1600" dirty="0" smtClean="0">
                <a:latin typeface="Arial" panose="020B0604020202020204" pitchFamily="34" charset="0"/>
                <a:cs typeface="Arial" panose="020B0604020202020204" pitchFamily="34" charset="0"/>
              </a:rPr>
              <a:t> </a:t>
            </a:r>
            <a:r>
              <a:rPr lang="ru-RU" sz="1600" dirty="0" smtClean="0">
                <a:latin typeface="Arial" panose="020B0604020202020204" pitchFamily="34" charset="0"/>
                <a:cs typeface="Arial" panose="020B0604020202020204" pitchFamily="34" charset="0"/>
              </a:rPr>
              <a:t>трябва </a:t>
            </a:r>
            <a:r>
              <a:rPr lang="ru-RU" sz="1600" dirty="0">
                <a:latin typeface="Arial" panose="020B0604020202020204" pitchFamily="34" charset="0"/>
                <a:cs typeface="Arial" panose="020B0604020202020204" pitchFamily="34" charset="0"/>
              </a:rPr>
              <a:t>само </a:t>
            </a:r>
            <a:r>
              <a:rPr lang="ru-RU" sz="1600" dirty="0" smtClean="0">
                <a:latin typeface="Arial" panose="020B0604020202020204" pitchFamily="34" charset="0"/>
                <a:cs typeface="Arial" panose="020B0604020202020204" pitchFamily="34" charset="0"/>
              </a:rPr>
              <a:t>с малко </a:t>
            </a:r>
            <a:r>
              <a:rPr lang="ru-RU" sz="1600" dirty="0">
                <a:latin typeface="Arial" panose="020B0604020202020204" pitchFamily="34" charset="0"/>
                <a:cs typeface="Arial" panose="020B0604020202020204" pitchFamily="34" charset="0"/>
              </a:rPr>
              <a:t>повишаване на </a:t>
            </a:r>
            <a:r>
              <a:rPr lang="ru-RU" sz="1600" dirty="0" smtClean="0">
                <a:latin typeface="Arial" panose="020B0604020202020204" pitchFamily="34" charset="0"/>
                <a:cs typeface="Arial" panose="020B0604020202020204" pitchFamily="34" charset="0"/>
              </a:rPr>
              <a:t>температурата се</a:t>
            </a:r>
            <a:endParaRPr lang="ru-RU" sz="1600" dirty="0">
              <a:latin typeface="Arial" panose="020B0604020202020204" pitchFamily="34" charset="0"/>
              <a:cs typeface="Arial" panose="020B0604020202020204" pitchFamily="34" charset="0"/>
            </a:endParaRPr>
          </a:p>
          <a:p>
            <a:pPr>
              <a:lnSpc>
                <a:spcPct val="150000"/>
              </a:lnSpc>
            </a:pPr>
            <a:r>
              <a:rPr lang="ru-RU" sz="1600" dirty="0" smtClean="0">
                <a:latin typeface="Arial" panose="020B0604020202020204" pitchFamily="34" charset="0"/>
                <a:cs typeface="Arial" panose="020B0604020202020204" pitchFamily="34" charset="0"/>
              </a:rPr>
              <a:t>постигане по-висока </a:t>
            </a:r>
            <a:r>
              <a:rPr lang="ru-RU" sz="1600" dirty="0">
                <a:latin typeface="Arial" panose="020B0604020202020204" pitchFamily="34" charset="0"/>
                <a:cs typeface="Arial" panose="020B0604020202020204" pitchFamily="34" charset="0"/>
              </a:rPr>
              <a:t>ефективност за тази работна точка.</a:t>
            </a:r>
          </a:p>
          <a:p>
            <a:pPr>
              <a:lnSpc>
                <a:spcPct val="150000"/>
              </a:lnSpc>
            </a:pPr>
            <a:r>
              <a:rPr lang="ru-RU" sz="1600" dirty="0">
                <a:latin typeface="Arial" panose="020B0604020202020204" pitchFamily="34" charset="0"/>
                <a:cs typeface="Arial" panose="020B0604020202020204" pitchFamily="34" charset="0"/>
              </a:rPr>
              <a:t>Обикновено коефициентът на ефективност се определя с EN 14511: 2011,</a:t>
            </a:r>
          </a:p>
          <a:p>
            <a:pPr>
              <a:lnSpc>
                <a:spcPct val="150000"/>
              </a:lnSpc>
            </a:pPr>
            <a:r>
              <a:rPr lang="ru-RU" sz="1600" dirty="0">
                <a:latin typeface="Arial" panose="020B0604020202020204" pitchFamily="34" charset="0"/>
                <a:cs typeface="Arial" panose="020B0604020202020204" pitchFamily="34" charset="0"/>
              </a:rPr>
              <a:t>която определя следните работни </a:t>
            </a:r>
            <a:r>
              <a:rPr lang="ru-RU" sz="1600" dirty="0" smtClean="0">
                <a:latin typeface="Arial" panose="020B0604020202020204" pitchFamily="34" charset="0"/>
                <a:cs typeface="Arial" panose="020B0604020202020204" pitchFamily="34" charset="0"/>
              </a:rPr>
              <a:t>точки:</a:t>
            </a:r>
            <a:endParaRPr lang="de-DE" sz="1600" dirty="0" smtClean="0">
              <a:latin typeface="Arial" panose="020B0604020202020204" pitchFamily="34" charset="0"/>
              <a:cs typeface="Arial" panose="020B0604020202020204" pitchFamily="34" charset="0"/>
            </a:endParaRPr>
          </a:p>
          <a:p>
            <a:endParaRPr lang="de-DE" dirty="0"/>
          </a:p>
          <a:p>
            <a:r>
              <a:rPr lang="de-DE" dirty="0" smtClean="0"/>
              <a:t>  </a:t>
            </a:r>
          </a:p>
        </p:txBody>
      </p:sp>
      <p:graphicFrame>
        <p:nvGraphicFramePr>
          <p:cNvPr id="6" name="Tabelle 5"/>
          <p:cNvGraphicFramePr>
            <a:graphicFrameLocks noGrp="1"/>
          </p:cNvGraphicFramePr>
          <p:nvPr>
            <p:extLst>
              <p:ext uri="{D42A27DB-BD31-4B8C-83A1-F6EECF244321}">
                <p14:modId xmlns:p14="http://schemas.microsoft.com/office/powerpoint/2010/main" val="1763095760"/>
              </p:ext>
            </p:extLst>
          </p:nvPr>
        </p:nvGraphicFramePr>
        <p:xfrm>
          <a:off x="620432" y="3933056"/>
          <a:ext cx="7776864" cy="2699004"/>
        </p:xfrm>
        <a:graphic>
          <a:graphicData uri="http://schemas.openxmlformats.org/drawingml/2006/table">
            <a:tbl>
              <a:tblPr firstRow="1" bandRow="1">
                <a:tableStyleId>{5940675A-B579-460E-94D1-54222C63F5DA}</a:tableStyleId>
              </a:tblPr>
              <a:tblGrid>
                <a:gridCol w="2155963">
                  <a:extLst>
                    <a:ext uri="{9D8B030D-6E8A-4147-A177-3AD203B41FA5}">
                      <a16:colId xmlns:a16="http://schemas.microsoft.com/office/drawing/2014/main" xmlns="" val="20000"/>
                    </a:ext>
                  </a:extLst>
                </a:gridCol>
                <a:gridCol w="3028613">
                  <a:extLst>
                    <a:ext uri="{9D8B030D-6E8A-4147-A177-3AD203B41FA5}">
                      <a16:colId xmlns:a16="http://schemas.microsoft.com/office/drawing/2014/main" xmlns="" val="20001"/>
                    </a:ext>
                  </a:extLst>
                </a:gridCol>
                <a:gridCol w="2592288">
                  <a:extLst>
                    <a:ext uri="{9D8B030D-6E8A-4147-A177-3AD203B41FA5}">
                      <a16:colId xmlns:a16="http://schemas.microsoft.com/office/drawing/2014/main" xmlns="" val="20002"/>
                    </a:ext>
                  </a:extLst>
                </a:gridCol>
              </a:tblGrid>
              <a:tr h="671033">
                <a:tc>
                  <a:txBody>
                    <a:bodyPr/>
                    <a:lstStyle/>
                    <a:p>
                      <a:pPr>
                        <a:lnSpc>
                          <a:spcPct val="150000"/>
                        </a:lnSpc>
                      </a:pPr>
                      <a:r>
                        <a:rPr lang="bg-BG" sz="1600" dirty="0" smtClean="0">
                          <a:latin typeface="Arial" panose="020B0604020202020204" pitchFamily="34" charset="0"/>
                          <a:cs typeface="Arial" panose="020B0604020202020204" pitchFamily="34" charset="0"/>
                        </a:rPr>
                        <a:t>Въздушна термопомпа</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bg-BG" sz="1600" dirty="0" smtClean="0">
                          <a:latin typeface="Arial" panose="020B0604020202020204" pitchFamily="34" charset="0"/>
                          <a:cs typeface="Arial" panose="020B0604020202020204" pitchFamily="34" charset="0"/>
                        </a:rPr>
                        <a:t>Начална температура</a:t>
                      </a:r>
                      <a:r>
                        <a:rPr lang="de-DE" sz="1600" dirty="0" smtClean="0">
                          <a:latin typeface="Arial" panose="020B0604020202020204" pitchFamily="34" charset="0"/>
                          <a:cs typeface="Arial" panose="020B0604020202020204" pitchFamily="34" charset="0"/>
                        </a:rPr>
                        <a:t>: 2°C</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bg-BG" sz="1600" dirty="0" smtClean="0">
                          <a:latin typeface="Arial" panose="020B0604020202020204" pitchFamily="34" charset="0"/>
                          <a:cs typeface="Arial" panose="020B0604020202020204" pitchFamily="34" charset="0"/>
                        </a:rPr>
                        <a:t>Температура на отточната тръба</a:t>
                      </a:r>
                      <a:r>
                        <a:rPr lang="de-DE" sz="1600" dirty="0" smtClean="0">
                          <a:latin typeface="Arial" panose="020B0604020202020204" pitchFamily="34" charset="0"/>
                          <a:cs typeface="Arial" panose="020B0604020202020204" pitchFamily="34" charset="0"/>
                        </a:rPr>
                        <a:t>:</a:t>
                      </a:r>
                      <a:r>
                        <a:rPr lang="de-DE" sz="1600" baseline="0" dirty="0" smtClean="0">
                          <a:latin typeface="Arial" panose="020B0604020202020204" pitchFamily="34" charset="0"/>
                          <a:cs typeface="Arial" panose="020B0604020202020204" pitchFamily="34" charset="0"/>
                        </a:rPr>
                        <a:t> 35°C</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0"/>
                  </a:ext>
                </a:extLst>
              </a:tr>
              <a:tr h="370840">
                <a:tc>
                  <a:txBody>
                    <a:bodyPr/>
                    <a:lstStyle/>
                    <a:p>
                      <a:pPr>
                        <a:lnSpc>
                          <a:spcPct val="150000"/>
                        </a:lnSpc>
                      </a:pPr>
                      <a:r>
                        <a:rPr lang="bg-BG" sz="1600" dirty="0" smtClean="0">
                          <a:latin typeface="Arial" panose="020B0604020202020204" pitchFamily="34" charset="0"/>
                          <a:cs typeface="Arial" panose="020B0604020202020204" pitchFamily="34" charset="0"/>
                        </a:rPr>
                        <a:t>Солева термопомпа</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bg-BG" sz="1600" dirty="0" smtClean="0">
                          <a:latin typeface="Arial" panose="020B0604020202020204" pitchFamily="34" charset="0"/>
                          <a:cs typeface="Arial" panose="020B0604020202020204" pitchFamily="34" charset="0"/>
                        </a:rPr>
                        <a:t>Начална температура</a:t>
                      </a:r>
                      <a:r>
                        <a:rPr lang="de-DE" sz="1600" baseline="0" dirty="0" smtClean="0">
                          <a:latin typeface="Arial" panose="020B0604020202020204" pitchFamily="34" charset="0"/>
                          <a:cs typeface="Arial" panose="020B0604020202020204" pitchFamily="34" charset="0"/>
                        </a:rPr>
                        <a:t>: 0°C</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ru-RU" sz="1600" dirty="0" smtClean="0">
                          <a:latin typeface="Arial" panose="020B0604020202020204" pitchFamily="34" charset="0"/>
                          <a:cs typeface="Arial" panose="020B0604020202020204" pitchFamily="34" charset="0"/>
                        </a:rPr>
                        <a:t>Температура на отточната тръба: 35°C</a:t>
                      </a:r>
                    </a:p>
                  </a:txBody>
                  <a:tcPr/>
                </a:tc>
                <a:extLst>
                  <a:ext uri="{0D108BD9-81ED-4DB2-BD59-A6C34878D82A}">
                    <a16:rowId xmlns:a16="http://schemas.microsoft.com/office/drawing/2014/main" xmlns="" val="10001"/>
                  </a:ext>
                </a:extLst>
              </a:tr>
              <a:tr h="892776">
                <a:tc>
                  <a:txBody>
                    <a:bodyPr/>
                    <a:lstStyle/>
                    <a:p>
                      <a:pPr>
                        <a:lnSpc>
                          <a:spcPct val="150000"/>
                        </a:lnSpc>
                      </a:pPr>
                      <a:r>
                        <a:rPr lang="bg-BG" sz="1600" dirty="0" smtClean="0">
                          <a:latin typeface="Arial" panose="020B0604020202020204" pitchFamily="34" charset="0"/>
                          <a:cs typeface="Arial" panose="020B0604020202020204" pitchFamily="34" charset="0"/>
                        </a:rPr>
                        <a:t>Термопомпа за подземна вода</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bg-BG" sz="1600" dirty="0" smtClean="0">
                          <a:latin typeface="Arial" panose="020B0604020202020204" pitchFamily="34" charset="0"/>
                          <a:cs typeface="Arial" panose="020B0604020202020204" pitchFamily="34" charset="0"/>
                        </a:rPr>
                        <a:t>Начална температура</a:t>
                      </a:r>
                      <a:r>
                        <a:rPr lang="de-DE" sz="1600" baseline="0" dirty="0" smtClean="0">
                          <a:latin typeface="Arial" panose="020B0604020202020204" pitchFamily="34" charset="0"/>
                          <a:cs typeface="Arial" panose="020B0604020202020204" pitchFamily="34" charset="0"/>
                        </a:rPr>
                        <a:t>: 10°C</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ru-RU" sz="1600" dirty="0" smtClean="0">
                          <a:latin typeface="Arial" panose="020B0604020202020204" pitchFamily="34" charset="0"/>
                          <a:cs typeface="Arial" panose="020B0604020202020204" pitchFamily="34" charset="0"/>
                        </a:rPr>
                        <a:t>Температура на отточната тръба: 35°C</a:t>
                      </a:r>
                    </a:p>
                    <a:p>
                      <a:pPr>
                        <a:lnSpc>
                          <a:spcPct val="150000"/>
                        </a:lnSpc>
                      </a:pP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5075570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en-US" dirty="0">
                <a:latin typeface="Arial" panose="020B0604020202020204" pitchFamily="34" charset="0"/>
                <a:cs typeface="Arial" panose="020B0604020202020204" pitchFamily="34" charset="0"/>
              </a:rPr>
              <a:t>COP - </a:t>
            </a:r>
            <a:r>
              <a:rPr lang="bg-BG" dirty="0" smtClean="0">
                <a:latin typeface="Arial" panose="020B0604020202020204" pitchFamily="34" charset="0"/>
                <a:cs typeface="Arial" panose="020B0604020202020204" pitchFamily="34" charset="0"/>
              </a:rPr>
              <a:t>Определение</a:t>
            </a:r>
            <a:endParaRPr lang="en-US" dirty="0">
              <a:latin typeface="Arial" panose="020B0604020202020204" pitchFamily="34" charset="0"/>
              <a:cs typeface="Arial" panose="020B0604020202020204" pitchFamily="34" charset="0"/>
            </a:endParaRPr>
          </a:p>
        </p:txBody>
      </p:sp>
      <p:sp>
        <p:nvSpPr>
          <p:cNvPr id="11" name="AutoShape 8" descr="{\displaystyle \varepsilon _{\rm {WP}}={\frac {{\dot {Q}}_{\rm {H}}}{P_{\rm {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12" descr="{\displaystyle \varepsilon _{\rm {WP}}={\frac {{\dot {Q}}_{\rm {H}}}{P_{\rm {el}}}}}"/>
          <p:cNvSpPr>
            <a:spLocks noChangeAspect="1" noChangeArrowheads="1"/>
          </p:cNvSpPr>
          <p:nvPr/>
        </p:nvSpPr>
        <p:spPr bwMode="auto">
          <a:xfrm>
            <a:off x="228023" y="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graphicFrame>
        <p:nvGraphicFramePr>
          <p:cNvPr id="5" name="Tabelle 4"/>
          <p:cNvGraphicFramePr>
            <a:graphicFrameLocks noGrp="1"/>
          </p:cNvGraphicFramePr>
          <p:nvPr>
            <p:extLst>
              <p:ext uri="{D42A27DB-BD31-4B8C-83A1-F6EECF244321}">
                <p14:modId xmlns:p14="http://schemas.microsoft.com/office/powerpoint/2010/main" val="3906127382"/>
              </p:ext>
            </p:extLst>
          </p:nvPr>
        </p:nvGraphicFramePr>
        <p:xfrm>
          <a:off x="971600" y="2911583"/>
          <a:ext cx="6912768" cy="3613761"/>
        </p:xfrm>
        <a:graphic>
          <a:graphicData uri="http://schemas.openxmlformats.org/drawingml/2006/table">
            <a:tbl>
              <a:tblPr firstRow="1" bandRow="1">
                <a:tableStyleId>{5C22544A-7EE6-4342-B048-85BDC9FD1C3A}</a:tableStyleId>
              </a:tblPr>
              <a:tblGrid>
                <a:gridCol w="2304256">
                  <a:extLst>
                    <a:ext uri="{9D8B030D-6E8A-4147-A177-3AD203B41FA5}">
                      <a16:colId xmlns:a16="http://schemas.microsoft.com/office/drawing/2014/main" xmlns="" val="2130145348"/>
                    </a:ext>
                  </a:extLst>
                </a:gridCol>
                <a:gridCol w="2304256">
                  <a:extLst>
                    <a:ext uri="{9D8B030D-6E8A-4147-A177-3AD203B41FA5}">
                      <a16:colId xmlns:a16="http://schemas.microsoft.com/office/drawing/2014/main" xmlns="" val="1919950030"/>
                    </a:ext>
                  </a:extLst>
                </a:gridCol>
                <a:gridCol w="2304256">
                  <a:extLst>
                    <a:ext uri="{9D8B030D-6E8A-4147-A177-3AD203B41FA5}">
                      <a16:colId xmlns:a16="http://schemas.microsoft.com/office/drawing/2014/main" xmlns="" val="519476289"/>
                    </a:ext>
                  </a:extLst>
                </a:gridCol>
              </a:tblGrid>
              <a:tr h="1109781">
                <a:tc>
                  <a:txBody>
                    <a:bodyPr/>
                    <a:lstStyle/>
                    <a:p>
                      <a:pPr>
                        <a:lnSpc>
                          <a:spcPct val="150000"/>
                        </a:lnSpc>
                      </a:pPr>
                      <a:r>
                        <a:rPr lang="bg-BG" sz="1600" b="0" dirty="0" smtClean="0">
                          <a:latin typeface="Arial" panose="020B0604020202020204" pitchFamily="34" charset="0"/>
                          <a:cs typeface="Arial" panose="020B0604020202020204" pitchFamily="34" charset="0"/>
                        </a:rPr>
                        <a:t>Начална температура</a:t>
                      </a:r>
                      <a:endParaRPr lang="de-DE" sz="1600" b="0" dirty="0">
                        <a:latin typeface="Arial" panose="020B0604020202020204" pitchFamily="34" charset="0"/>
                        <a:cs typeface="Arial" panose="020B0604020202020204" pitchFamily="34" charset="0"/>
                      </a:endParaRPr>
                    </a:p>
                  </a:txBody>
                  <a:tcPr/>
                </a:tc>
                <a:tc>
                  <a:txBody>
                    <a:bodyPr/>
                    <a:lstStyle/>
                    <a:p>
                      <a:pPr>
                        <a:lnSpc>
                          <a:spcPct val="150000"/>
                        </a:lnSpc>
                      </a:pPr>
                      <a:r>
                        <a:rPr lang="ru-RU" sz="1600" b="0" dirty="0" smtClean="0">
                          <a:latin typeface="Arial" panose="020B0604020202020204" pitchFamily="34" charset="0"/>
                          <a:cs typeface="Arial" panose="020B0604020202020204" pitchFamily="34" charset="0"/>
                        </a:rPr>
                        <a:t>Температура на отточната тръба: 35°C</a:t>
                      </a:r>
                    </a:p>
                    <a:p>
                      <a:pPr>
                        <a:lnSpc>
                          <a:spcPct val="150000"/>
                        </a:lnSpc>
                      </a:pPr>
                      <a:endParaRPr lang="de-DE" sz="1600" b="0" dirty="0">
                        <a:latin typeface="Arial" panose="020B0604020202020204" pitchFamily="34" charset="0"/>
                        <a:cs typeface="Arial" panose="020B0604020202020204" pitchFamily="34" charset="0"/>
                      </a:endParaRPr>
                    </a:p>
                  </a:txBody>
                  <a:tcPr/>
                </a:tc>
                <a:tc>
                  <a:txBody>
                    <a:bodyPr/>
                    <a:lstStyle/>
                    <a:p>
                      <a:pPr>
                        <a:lnSpc>
                          <a:spcPct val="150000"/>
                        </a:lnSpc>
                      </a:pPr>
                      <a:r>
                        <a:rPr lang="bg-BG" sz="1600" b="0" kern="1200" dirty="0" smtClean="0">
                          <a:solidFill>
                            <a:schemeClr val="lt1"/>
                          </a:solidFill>
                          <a:latin typeface="Arial" panose="020B0604020202020204" pitchFamily="34" charset="0"/>
                          <a:ea typeface="+mn-ea"/>
                          <a:cs typeface="Arial" panose="020B0604020202020204" pitchFamily="34" charset="0"/>
                        </a:rPr>
                        <a:t>Коефициент на ефективност</a:t>
                      </a:r>
                      <a:endParaRPr lang="de-DE" sz="1600" b="0" kern="1200" dirty="0">
                        <a:solidFill>
                          <a:schemeClr val="lt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xmlns="" val="793112126"/>
                  </a:ext>
                </a:extLst>
              </a:tr>
              <a:tr h="426839">
                <a:tc>
                  <a:txBody>
                    <a:bodyPr/>
                    <a:lstStyle/>
                    <a:p>
                      <a:pPr>
                        <a:lnSpc>
                          <a:spcPct val="150000"/>
                        </a:lnSpc>
                      </a:pPr>
                      <a:r>
                        <a:rPr lang="de-DE" sz="1600" b="0" dirty="0">
                          <a:latin typeface="Arial" panose="020B0604020202020204" pitchFamily="34" charset="0"/>
                          <a:cs typeface="Arial" panose="020B0604020202020204" pitchFamily="34" charset="0"/>
                        </a:rPr>
                        <a:t>5°C</a:t>
                      </a:r>
                    </a:p>
                  </a:txBody>
                  <a:tcPr/>
                </a:tc>
                <a:tc>
                  <a:txBody>
                    <a:bodyPr/>
                    <a:lstStyle/>
                    <a:p>
                      <a:pPr>
                        <a:lnSpc>
                          <a:spcPct val="150000"/>
                        </a:lnSpc>
                      </a:pPr>
                      <a:r>
                        <a:rPr lang="de-DE" sz="1600" b="0" dirty="0">
                          <a:latin typeface="Arial" panose="020B0604020202020204" pitchFamily="34" charset="0"/>
                          <a:cs typeface="Arial" panose="020B0604020202020204" pitchFamily="34" charset="0"/>
                        </a:rPr>
                        <a:t>35°C</a:t>
                      </a:r>
                    </a:p>
                  </a:txBody>
                  <a:tcPr/>
                </a:tc>
                <a:tc>
                  <a:txBody>
                    <a:bodyPr/>
                    <a:lstStyle/>
                    <a:p>
                      <a:pPr>
                        <a:lnSpc>
                          <a:spcPct val="150000"/>
                        </a:lnSpc>
                      </a:pPr>
                      <a:r>
                        <a:rPr lang="de-DE" sz="1600" b="0" dirty="0">
                          <a:latin typeface="Arial" panose="020B0604020202020204" pitchFamily="34" charset="0"/>
                          <a:cs typeface="Arial" panose="020B0604020202020204" pitchFamily="34" charset="0"/>
                        </a:rPr>
                        <a:t>5,1</a:t>
                      </a:r>
                    </a:p>
                  </a:txBody>
                  <a:tcPr/>
                </a:tc>
                <a:extLst>
                  <a:ext uri="{0D108BD9-81ED-4DB2-BD59-A6C34878D82A}">
                    <a16:rowId xmlns:a16="http://schemas.microsoft.com/office/drawing/2014/main" xmlns="" val="792641797"/>
                  </a:ext>
                </a:extLst>
              </a:tr>
              <a:tr h="768310">
                <a:tc>
                  <a:txBody>
                    <a:bodyPr/>
                    <a:lstStyle/>
                    <a:p>
                      <a:pPr>
                        <a:lnSpc>
                          <a:spcPct val="150000"/>
                        </a:lnSpc>
                      </a:pPr>
                      <a:r>
                        <a:rPr lang="de-DE" sz="1600" b="0" dirty="0">
                          <a:latin typeface="Arial" panose="020B0604020202020204" pitchFamily="34" charset="0"/>
                          <a:cs typeface="Arial" panose="020B0604020202020204" pitchFamily="34" charset="0"/>
                        </a:rPr>
                        <a:t>0°C</a:t>
                      </a:r>
                    </a:p>
                  </a:txBody>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de-DE" sz="1600" b="0" dirty="0">
                          <a:latin typeface="Arial" panose="020B0604020202020204" pitchFamily="34" charset="0"/>
                          <a:cs typeface="Arial" panose="020B0604020202020204" pitchFamily="34" charset="0"/>
                        </a:rPr>
                        <a:t>35°C</a:t>
                      </a:r>
                    </a:p>
                    <a:p>
                      <a:pPr>
                        <a:lnSpc>
                          <a:spcPct val="150000"/>
                        </a:lnSpc>
                      </a:pPr>
                      <a:endParaRPr lang="de-DE" sz="1600" b="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b="0" dirty="0">
                          <a:latin typeface="Arial" panose="020B0604020202020204" pitchFamily="34" charset="0"/>
                          <a:cs typeface="Arial" panose="020B0604020202020204" pitchFamily="34" charset="0"/>
                        </a:rPr>
                        <a:t>4,5</a:t>
                      </a:r>
                    </a:p>
                  </a:txBody>
                  <a:tcPr/>
                </a:tc>
                <a:extLst>
                  <a:ext uri="{0D108BD9-81ED-4DB2-BD59-A6C34878D82A}">
                    <a16:rowId xmlns:a16="http://schemas.microsoft.com/office/drawing/2014/main" xmlns="" val="1002600699"/>
                  </a:ext>
                </a:extLst>
              </a:tr>
              <a:tr h="426839">
                <a:tc>
                  <a:txBody>
                    <a:bodyPr/>
                    <a:lstStyle/>
                    <a:p>
                      <a:pPr>
                        <a:lnSpc>
                          <a:spcPct val="150000"/>
                        </a:lnSpc>
                      </a:pPr>
                      <a:r>
                        <a:rPr lang="de-DE" sz="1600" b="0" dirty="0">
                          <a:latin typeface="Arial" panose="020B0604020202020204" pitchFamily="34" charset="0"/>
                          <a:cs typeface="Arial" panose="020B0604020202020204" pitchFamily="34" charset="0"/>
                        </a:rPr>
                        <a:t>-5°C</a:t>
                      </a:r>
                    </a:p>
                  </a:txBody>
                  <a:tcPr/>
                </a:tc>
                <a:tc>
                  <a:txBody>
                    <a:bodyPr/>
                    <a:lstStyle/>
                    <a:p>
                      <a:pPr>
                        <a:lnSpc>
                          <a:spcPct val="150000"/>
                        </a:lnSpc>
                      </a:pPr>
                      <a:r>
                        <a:rPr lang="de-DE" sz="1600" b="0" dirty="0">
                          <a:latin typeface="Arial" panose="020B0604020202020204" pitchFamily="34" charset="0"/>
                          <a:cs typeface="Arial" panose="020B0604020202020204" pitchFamily="34" charset="0"/>
                        </a:rPr>
                        <a:t>35°C</a:t>
                      </a:r>
                    </a:p>
                  </a:txBody>
                  <a:tcPr/>
                </a:tc>
                <a:tc>
                  <a:txBody>
                    <a:bodyPr/>
                    <a:lstStyle/>
                    <a:p>
                      <a:pPr>
                        <a:lnSpc>
                          <a:spcPct val="150000"/>
                        </a:lnSpc>
                      </a:pPr>
                      <a:r>
                        <a:rPr lang="de-DE" sz="1600" b="0" dirty="0">
                          <a:latin typeface="Arial" panose="020B0604020202020204" pitchFamily="34" charset="0"/>
                          <a:cs typeface="Arial" panose="020B0604020202020204" pitchFamily="34" charset="0"/>
                        </a:rPr>
                        <a:t>3,9</a:t>
                      </a:r>
                    </a:p>
                  </a:txBody>
                  <a:tcPr/>
                </a:tc>
                <a:extLst>
                  <a:ext uri="{0D108BD9-81ED-4DB2-BD59-A6C34878D82A}">
                    <a16:rowId xmlns:a16="http://schemas.microsoft.com/office/drawing/2014/main" xmlns="" val="2862608232"/>
                  </a:ext>
                </a:extLst>
              </a:tr>
              <a:tr h="426839">
                <a:tc>
                  <a:txBody>
                    <a:bodyPr/>
                    <a:lstStyle/>
                    <a:p>
                      <a:pPr>
                        <a:lnSpc>
                          <a:spcPct val="150000"/>
                        </a:lnSpc>
                      </a:pPr>
                      <a:r>
                        <a:rPr lang="de-DE" sz="1600" b="0" dirty="0">
                          <a:latin typeface="Arial" panose="020B0604020202020204" pitchFamily="34" charset="0"/>
                          <a:cs typeface="Arial" panose="020B0604020202020204" pitchFamily="34" charset="0"/>
                        </a:rPr>
                        <a:t>0°C</a:t>
                      </a:r>
                    </a:p>
                  </a:txBody>
                  <a:tcPr/>
                </a:tc>
                <a:tc>
                  <a:txBody>
                    <a:bodyPr/>
                    <a:lstStyle/>
                    <a:p>
                      <a:pPr>
                        <a:lnSpc>
                          <a:spcPct val="150000"/>
                        </a:lnSpc>
                      </a:pPr>
                      <a:r>
                        <a:rPr lang="de-DE" sz="1600" b="0" dirty="0">
                          <a:latin typeface="Arial" panose="020B0604020202020204" pitchFamily="34" charset="0"/>
                          <a:cs typeface="Arial" panose="020B0604020202020204" pitchFamily="34" charset="0"/>
                        </a:rPr>
                        <a:t>45°C</a:t>
                      </a:r>
                    </a:p>
                  </a:txBody>
                  <a:tcPr/>
                </a:tc>
                <a:tc>
                  <a:txBody>
                    <a:bodyPr/>
                    <a:lstStyle/>
                    <a:p>
                      <a:pPr>
                        <a:lnSpc>
                          <a:spcPct val="150000"/>
                        </a:lnSpc>
                      </a:pPr>
                      <a:r>
                        <a:rPr lang="de-DE" sz="1600" b="0" dirty="0">
                          <a:latin typeface="Arial" panose="020B0604020202020204" pitchFamily="34" charset="0"/>
                          <a:cs typeface="Arial" panose="020B0604020202020204" pitchFamily="34" charset="0"/>
                        </a:rPr>
                        <a:t>3,5</a:t>
                      </a:r>
                    </a:p>
                  </a:txBody>
                  <a:tcPr/>
                </a:tc>
                <a:extLst>
                  <a:ext uri="{0D108BD9-81ED-4DB2-BD59-A6C34878D82A}">
                    <a16:rowId xmlns:a16="http://schemas.microsoft.com/office/drawing/2014/main" xmlns="" val="2265324091"/>
                  </a:ext>
                </a:extLst>
              </a:tr>
              <a:tr h="195964">
                <a:tc>
                  <a:txBody>
                    <a:bodyPr/>
                    <a:lstStyle/>
                    <a:p>
                      <a:pPr>
                        <a:lnSpc>
                          <a:spcPct val="150000"/>
                        </a:lnSpc>
                      </a:pPr>
                      <a:r>
                        <a:rPr lang="de-DE" sz="1600" b="0" dirty="0">
                          <a:latin typeface="Arial" panose="020B0604020202020204" pitchFamily="34" charset="0"/>
                          <a:cs typeface="Arial" panose="020B0604020202020204" pitchFamily="34" charset="0"/>
                        </a:rPr>
                        <a:t>0°C</a:t>
                      </a:r>
                    </a:p>
                  </a:txBody>
                  <a:tcPr/>
                </a:tc>
                <a:tc>
                  <a:txBody>
                    <a:bodyPr/>
                    <a:lstStyle/>
                    <a:p>
                      <a:pPr>
                        <a:lnSpc>
                          <a:spcPct val="150000"/>
                        </a:lnSpc>
                      </a:pPr>
                      <a:r>
                        <a:rPr lang="de-DE" sz="1600" b="0" dirty="0">
                          <a:latin typeface="Arial" panose="020B0604020202020204" pitchFamily="34" charset="0"/>
                          <a:cs typeface="Arial" panose="020B0604020202020204" pitchFamily="34" charset="0"/>
                        </a:rPr>
                        <a:t>55°C</a:t>
                      </a:r>
                    </a:p>
                  </a:txBody>
                  <a:tcPr/>
                </a:tc>
                <a:tc>
                  <a:txBody>
                    <a:bodyPr/>
                    <a:lstStyle/>
                    <a:p>
                      <a:pPr>
                        <a:lnSpc>
                          <a:spcPct val="150000"/>
                        </a:lnSpc>
                      </a:pPr>
                      <a:r>
                        <a:rPr lang="de-DE" sz="1600" b="0" dirty="0">
                          <a:latin typeface="Arial" panose="020B0604020202020204" pitchFamily="34" charset="0"/>
                          <a:cs typeface="Arial" panose="020B0604020202020204" pitchFamily="34" charset="0"/>
                        </a:rPr>
                        <a:t>2,8</a:t>
                      </a:r>
                    </a:p>
                  </a:txBody>
                  <a:tcPr/>
                </a:tc>
                <a:extLst>
                  <a:ext uri="{0D108BD9-81ED-4DB2-BD59-A6C34878D82A}">
                    <a16:rowId xmlns:a16="http://schemas.microsoft.com/office/drawing/2014/main" xmlns="" val="2792017265"/>
                  </a:ext>
                </a:extLst>
              </a:tr>
            </a:tbl>
          </a:graphicData>
        </a:graphic>
      </p:graphicFrame>
      <p:sp>
        <p:nvSpPr>
          <p:cNvPr id="6" name="Textfeld 5"/>
          <p:cNvSpPr txBox="1"/>
          <p:nvPr/>
        </p:nvSpPr>
        <p:spPr>
          <a:xfrm>
            <a:off x="228023" y="1556792"/>
            <a:ext cx="8656513" cy="1938992"/>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Коефициентът на ефективност се увеличава / намалява с различни работни точки,</a:t>
            </a:r>
          </a:p>
          <a:p>
            <a:pPr>
              <a:lnSpc>
                <a:spcPct val="150000"/>
              </a:lnSpc>
            </a:pPr>
            <a:r>
              <a:rPr lang="ru-RU" sz="1600" dirty="0">
                <a:latin typeface="Arial" panose="020B0604020202020204" pitchFamily="34" charset="0"/>
                <a:cs typeface="Arial" panose="020B0604020202020204" pitchFamily="34" charset="0"/>
              </a:rPr>
              <a:t>поради компресора, който трябва да върши повече / по-малко работа.</a:t>
            </a:r>
          </a:p>
          <a:p>
            <a:pPr>
              <a:lnSpc>
                <a:spcPct val="150000"/>
              </a:lnSpc>
            </a:pPr>
            <a:r>
              <a:rPr lang="ru-RU" sz="1600" dirty="0" smtClean="0">
                <a:latin typeface="Arial" panose="020B0604020202020204" pitchFamily="34" charset="0"/>
                <a:cs typeface="Arial" panose="020B0604020202020204" pitchFamily="34" charset="0"/>
              </a:rPr>
              <a:t>Примерни </a:t>
            </a:r>
            <a:r>
              <a:rPr lang="ru-RU" sz="1600" dirty="0">
                <a:latin typeface="Arial" panose="020B0604020202020204" pitchFamily="34" charset="0"/>
                <a:cs typeface="Arial" panose="020B0604020202020204" pitchFamily="34" charset="0"/>
              </a:rPr>
              <a:t>коефициенти на работа на термопомпата на </a:t>
            </a:r>
            <a:r>
              <a:rPr lang="ru-RU" sz="1600" dirty="0" smtClean="0">
                <a:latin typeface="Arial" panose="020B0604020202020204" pitchFamily="34" charset="0"/>
                <a:cs typeface="Arial" panose="020B0604020202020204" pitchFamily="34" charset="0"/>
              </a:rPr>
              <a:t>солев разтвор:</a:t>
            </a:r>
            <a:r>
              <a:rPr lang="en-US" sz="160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endParaRPr lang="de-DE" sz="1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18633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en-US" dirty="0">
                <a:latin typeface="Arial" panose="020B0604020202020204" pitchFamily="34" charset="0"/>
                <a:cs typeface="Arial" panose="020B0604020202020204" pitchFamily="34" charset="0"/>
              </a:rPr>
              <a:t>COP - </a:t>
            </a:r>
            <a:r>
              <a:rPr lang="bg-BG" dirty="0" smtClean="0">
                <a:latin typeface="Arial" panose="020B0604020202020204" pitchFamily="34" charset="0"/>
                <a:cs typeface="Arial" panose="020B0604020202020204" pitchFamily="34" charset="0"/>
              </a:rPr>
              <a:t>Определение</a:t>
            </a:r>
            <a:endParaRPr lang="en-US" dirty="0">
              <a:latin typeface="Arial" panose="020B0604020202020204" pitchFamily="34" charset="0"/>
              <a:cs typeface="Arial" panose="020B0604020202020204" pitchFamily="34" charset="0"/>
            </a:endParaRPr>
          </a:p>
        </p:txBody>
      </p:sp>
      <p:sp>
        <p:nvSpPr>
          <p:cNvPr id="11" name="AutoShape 8" descr="{\displaystyle \varepsilon _{\rm {WP}}={\frac {{\dot {Q}}_{\rm {H}}}{P_{\rm {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12" descr="{\displaystyle \varepsilon _{\rm {WP}}={\frac {{\dot {Q}}_{\rm {H}}}{P_{\rm {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 name="Textfeld 4"/>
          <p:cNvSpPr txBox="1"/>
          <p:nvPr/>
        </p:nvSpPr>
        <p:spPr>
          <a:xfrm>
            <a:off x="460375" y="1412776"/>
            <a:ext cx="7489307" cy="5632311"/>
          </a:xfrm>
          <a:prstGeom prst="rect">
            <a:avLst/>
          </a:prstGeom>
          <a:noFill/>
        </p:spPr>
        <p:txBody>
          <a:bodyPr wrap="square" rtlCol="0">
            <a:spAutoFit/>
          </a:bodyPr>
          <a:lstStyle/>
          <a:p>
            <a:pPr>
              <a:lnSpc>
                <a:spcPct val="150000"/>
              </a:lnSpc>
            </a:pPr>
            <a:endParaRPr lang="de-DE" sz="1600" dirty="0" smtClean="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Какво означава коефициент на ефективност 4,5?</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С ефективност на термопомпата например 15 kW,</a:t>
            </a:r>
          </a:p>
          <a:p>
            <a:pPr>
              <a:lnSpc>
                <a:spcPct val="150000"/>
              </a:lnSpc>
            </a:pPr>
            <a:r>
              <a:rPr lang="ru-RU" sz="1600" dirty="0">
                <a:latin typeface="Arial" panose="020B0604020202020204" pitchFamily="34" charset="0"/>
                <a:cs typeface="Arial" panose="020B0604020202020204" pitchFamily="34" charset="0"/>
              </a:rPr>
              <a:t>е необходима електрическа задвижваща мощност от 15 kw / 4,5 kW = 3,33 kW.</a:t>
            </a:r>
          </a:p>
          <a:p>
            <a:pPr>
              <a:lnSpc>
                <a:spcPct val="150000"/>
              </a:lnSpc>
            </a:pPr>
            <a:r>
              <a:rPr lang="ru-RU" sz="1600" dirty="0">
                <a:latin typeface="Arial" panose="020B0604020202020204" pitchFamily="34" charset="0"/>
                <a:cs typeface="Arial" panose="020B0604020202020204" pitchFamily="34" charset="0"/>
              </a:rPr>
              <a:t>15 kW - 3,33 kW = 11,67 kW се </a:t>
            </a:r>
            <a:r>
              <a:rPr lang="ru-RU" sz="1600" dirty="0" smtClean="0">
                <a:latin typeface="Arial" panose="020B0604020202020204" pitchFamily="34" charset="0"/>
                <a:cs typeface="Arial" panose="020B0604020202020204" pitchFamily="34" charset="0"/>
              </a:rPr>
              <a:t>извличат </a:t>
            </a:r>
            <a:r>
              <a:rPr lang="ru-RU" sz="1600" dirty="0">
                <a:latin typeface="Arial" panose="020B0604020202020204" pitchFamily="34" charset="0"/>
                <a:cs typeface="Arial" panose="020B0604020202020204" pitchFamily="34" charset="0"/>
              </a:rPr>
              <a:t>от източника на топлина.</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Ако термопомпата би имала мощност 12 kW, електрическата производителност ще бъде 2,67 kW</a:t>
            </a:r>
          </a:p>
          <a:p>
            <a:pPr>
              <a:lnSpc>
                <a:spcPct val="150000"/>
              </a:lnSpc>
            </a:pPr>
            <a:r>
              <a:rPr lang="ru-RU" sz="1600" dirty="0">
                <a:latin typeface="Arial" panose="020B0604020202020204" pitchFamily="34" charset="0"/>
                <a:cs typeface="Arial" panose="020B0604020202020204" pitchFamily="34" charset="0"/>
              </a:rPr>
              <a:t>и 9,33 кВт ще бъдат </a:t>
            </a:r>
            <a:r>
              <a:rPr lang="ru-RU" sz="1600" dirty="0" smtClean="0">
                <a:latin typeface="Arial" panose="020B0604020202020204" pitchFamily="34" charset="0"/>
                <a:cs typeface="Arial" panose="020B0604020202020204" pitchFamily="34" charset="0"/>
              </a:rPr>
              <a:t>извлечени </a:t>
            </a:r>
            <a:r>
              <a:rPr lang="ru-RU" sz="1600" dirty="0">
                <a:latin typeface="Arial" panose="020B0604020202020204" pitchFamily="34" charset="0"/>
                <a:cs typeface="Arial" panose="020B0604020202020204" pitchFamily="34" charset="0"/>
              </a:rPr>
              <a:t>от топлинния </a:t>
            </a:r>
            <a:r>
              <a:rPr lang="ru-RU" sz="1600" dirty="0" smtClean="0">
                <a:latin typeface="Arial" panose="020B0604020202020204" pitchFamily="34" charset="0"/>
                <a:cs typeface="Arial" panose="020B0604020202020204" pitchFamily="34" charset="0"/>
              </a:rPr>
              <a:t>източник.</a:t>
            </a:r>
            <a:endParaRPr lang="de-DE" sz="1600" dirty="0" smtClean="0">
              <a:latin typeface="Arial" panose="020B0604020202020204" pitchFamily="34" charset="0"/>
              <a:cs typeface="Arial" panose="020B0604020202020204" pitchFamily="34" charset="0"/>
            </a:endParaRPr>
          </a:p>
          <a:p>
            <a:pPr>
              <a:lnSpc>
                <a:spcPct val="150000"/>
              </a:lnSpc>
            </a:pPr>
            <a:endParaRPr lang="de-DE" sz="1600" dirty="0" smtClean="0">
              <a:latin typeface="Arial" panose="020B0604020202020204" pitchFamily="34" charset="0"/>
              <a:cs typeface="Arial" panose="020B0604020202020204" pitchFamily="34" charset="0"/>
            </a:endParaRPr>
          </a:p>
          <a:p>
            <a:pPr>
              <a:lnSpc>
                <a:spcPct val="150000"/>
              </a:lnSpc>
            </a:pPr>
            <a:endParaRPr lang="de-DE" sz="1600" dirty="0" smtClean="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21797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COP - </a:t>
            </a:r>
            <a:r>
              <a:rPr lang="bg-BG" dirty="0" smtClean="0">
                <a:latin typeface="Arial" panose="020B0604020202020204" pitchFamily="34" charset="0"/>
                <a:cs typeface="Arial" panose="020B0604020202020204" pitchFamily="34" charset="0"/>
              </a:rPr>
              <a:t>Определение</a:t>
            </a:r>
            <a:endParaRPr lang="de-DE" dirty="0">
              <a:latin typeface="Arial" panose="020B0604020202020204" pitchFamily="34" charset="0"/>
              <a:cs typeface="Arial" panose="020B0604020202020204" pitchFamily="34" charset="0"/>
            </a:endParaRPr>
          </a:p>
        </p:txBody>
      </p:sp>
      <p:sp>
        <p:nvSpPr>
          <p:cNvPr id="11" name="AutoShape 8" descr="{\displaystyle \varepsilon _{\rm {WP}}={\frac {{\dot {Q}}_{\rm {H}}}{P_{\rm {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12" descr="{\displaystyle \varepsilon _{\rm {WP}}={\frac {{\dot {Q}}_{\rm {H}}}{P_{\rm {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5" name="Grafik 4"/>
          <p:cNvPicPr>
            <a:picLocks noChangeAspect="1"/>
          </p:cNvPicPr>
          <p:nvPr/>
        </p:nvPicPr>
        <p:blipFill>
          <a:blip r:embed="rId3"/>
          <a:stretch>
            <a:fillRect/>
          </a:stretch>
        </p:blipFill>
        <p:spPr>
          <a:xfrm>
            <a:off x="463823" y="2924944"/>
            <a:ext cx="8018551" cy="3056333"/>
          </a:xfrm>
          <a:prstGeom prst="rect">
            <a:avLst/>
          </a:prstGeom>
        </p:spPr>
      </p:pic>
      <p:sp>
        <p:nvSpPr>
          <p:cNvPr id="6" name="Textfeld 5"/>
          <p:cNvSpPr txBox="1"/>
          <p:nvPr/>
        </p:nvSpPr>
        <p:spPr>
          <a:xfrm>
            <a:off x="155575" y="1916832"/>
            <a:ext cx="8988425" cy="830997"/>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Поглеждайки данните от представянето от миналото, се наблюдава постоянно подобрение</a:t>
            </a:r>
          </a:p>
          <a:p>
            <a:pPr>
              <a:lnSpc>
                <a:spcPct val="150000"/>
              </a:lnSpc>
            </a:pPr>
            <a:r>
              <a:rPr lang="ru-RU" sz="1600" dirty="0">
                <a:latin typeface="Arial" panose="020B0604020202020204" pitchFamily="34" charset="0"/>
                <a:cs typeface="Arial" panose="020B0604020202020204" pitchFamily="34" charset="0"/>
              </a:rPr>
              <a:t>на COP през годините: Топлинните помпи стават все </a:t>
            </a:r>
            <a:r>
              <a:rPr lang="ru-RU" sz="1600" dirty="0" smtClean="0">
                <a:latin typeface="Arial" panose="020B0604020202020204" pitchFamily="34" charset="0"/>
                <a:cs typeface="Arial" panose="020B0604020202020204" pitchFamily="34" charset="0"/>
              </a:rPr>
              <a:t>по-ефективни.</a:t>
            </a:r>
            <a:r>
              <a:rPr lang="de-DE"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
        <p:nvSpPr>
          <p:cNvPr id="3" name="Textfeld 2"/>
          <p:cNvSpPr txBox="1"/>
          <p:nvPr/>
        </p:nvSpPr>
        <p:spPr>
          <a:xfrm>
            <a:off x="1043608" y="2996952"/>
            <a:ext cx="704223" cy="251795"/>
          </a:xfrm>
          <a:prstGeom prst="rect">
            <a:avLst/>
          </a:prstGeom>
          <a:solidFill>
            <a:schemeClr val="bg1"/>
          </a:solidFill>
        </p:spPr>
        <p:txBody>
          <a:bodyPr wrap="none" lIns="36000" tIns="36000" rIns="36000" bIns="0" rtlCol="0">
            <a:spAutoFit/>
          </a:bodyPr>
          <a:lstStyle/>
          <a:p>
            <a:r>
              <a:rPr lang="bg-BG" sz="1400" b="1" dirty="0" smtClean="0">
                <a:latin typeface="Arial" panose="020B0604020202020204" pitchFamily="34" charset="0"/>
                <a:cs typeface="Arial" panose="020B0604020202020204" pitchFamily="34" charset="0"/>
              </a:rPr>
              <a:t>Година</a:t>
            </a:r>
            <a:endParaRPr lang="de-DE" sz="1400" b="1" dirty="0">
              <a:latin typeface="Arial" panose="020B0604020202020204" pitchFamily="34" charset="0"/>
              <a:cs typeface="Arial" panose="020B0604020202020204" pitchFamily="34" charset="0"/>
            </a:endParaRPr>
          </a:p>
        </p:txBody>
      </p:sp>
      <p:sp>
        <p:nvSpPr>
          <p:cNvPr id="8" name="Textfeld 7"/>
          <p:cNvSpPr txBox="1"/>
          <p:nvPr/>
        </p:nvSpPr>
        <p:spPr>
          <a:xfrm>
            <a:off x="1907704" y="2996952"/>
            <a:ext cx="1000521" cy="251795"/>
          </a:xfrm>
          <a:prstGeom prst="rect">
            <a:avLst/>
          </a:prstGeom>
          <a:solidFill>
            <a:schemeClr val="bg1"/>
          </a:solidFill>
        </p:spPr>
        <p:txBody>
          <a:bodyPr wrap="none" lIns="36000" tIns="36000" rIns="36000" bIns="0" rtlCol="0">
            <a:spAutoFit/>
          </a:bodyPr>
          <a:lstStyle/>
          <a:p>
            <a:r>
              <a:rPr lang="de-DE" sz="1400" b="1" dirty="0" smtClean="0">
                <a:latin typeface="Arial" panose="020B0604020202020204" pitchFamily="34" charset="0"/>
                <a:cs typeface="Arial" panose="020B0604020202020204" pitchFamily="34" charset="0"/>
              </a:rPr>
              <a:t> COP – Air </a:t>
            </a:r>
            <a:endParaRPr lang="de-DE" sz="1400" b="1" dirty="0">
              <a:latin typeface="Arial" panose="020B0604020202020204" pitchFamily="34" charset="0"/>
              <a:cs typeface="Arial" panose="020B0604020202020204" pitchFamily="34" charset="0"/>
            </a:endParaRPr>
          </a:p>
        </p:txBody>
      </p:sp>
      <p:sp>
        <p:nvSpPr>
          <p:cNvPr id="9" name="Textfeld 8"/>
          <p:cNvSpPr txBox="1"/>
          <p:nvPr/>
        </p:nvSpPr>
        <p:spPr>
          <a:xfrm>
            <a:off x="3230194" y="2996952"/>
            <a:ext cx="1423522" cy="251795"/>
          </a:xfrm>
          <a:prstGeom prst="rect">
            <a:avLst/>
          </a:prstGeom>
          <a:solidFill>
            <a:schemeClr val="bg1"/>
          </a:solidFill>
        </p:spPr>
        <p:txBody>
          <a:bodyPr wrap="none" lIns="36000" tIns="36000" rIns="36000" bIns="0" rtlCol="0">
            <a:spAutoFit/>
          </a:bodyPr>
          <a:lstStyle/>
          <a:p>
            <a:r>
              <a:rPr lang="de-DE" sz="1400" b="1" dirty="0" smtClean="0">
                <a:latin typeface="Arial" panose="020B0604020202020204" pitchFamily="34" charset="0"/>
                <a:cs typeface="Arial" panose="020B0604020202020204" pitchFamily="34" charset="0"/>
              </a:rPr>
              <a:t> COP – </a:t>
            </a:r>
            <a:r>
              <a:rPr lang="bg-BG" sz="1400" b="1" dirty="0" smtClean="0">
                <a:latin typeface="Arial" panose="020B0604020202020204" pitchFamily="34" charset="0"/>
                <a:cs typeface="Arial" panose="020B0604020202020204" pitchFamily="34" charset="0"/>
              </a:rPr>
              <a:t>Солеви</a:t>
            </a:r>
            <a:r>
              <a:rPr lang="de-DE" sz="1400" b="1" dirty="0" smtClean="0">
                <a:latin typeface="Arial" panose="020B0604020202020204" pitchFamily="34" charset="0"/>
                <a:cs typeface="Arial" panose="020B0604020202020204" pitchFamily="34" charset="0"/>
              </a:rPr>
              <a:t> </a:t>
            </a:r>
            <a:endParaRPr lang="de-DE" sz="1400" b="1" dirty="0">
              <a:latin typeface="Arial" panose="020B0604020202020204" pitchFamily="34" charset="0"/>
              <a:cs typeface="Arial" panose="020B0604020202020204" pitchFamily="34" charset="0"/>
            </a:endParaRPr>
          </a:p>
        </p:txBody>
      </p:sp>
      <p:sp>
        <p:nvSpPr>
          <p:cNvPr id="10" name="Textfeld 9"/>
          <p:cNvSpPr txBox="1"/>
          <p:nvPr/>
        </p:nvSpPr>
        <p:spPr>
          <a:xfrm>
            <a:off x="4889703" y="2996952"/>
            <a:ext cx="753915" cy="251795"/>
          </a:xfrm>
          <a:prstGeom prst="rect">
            <a:avLst/>
          </a:prstGeom>
          <a:solidFill>
            <a:schemeClr val="bg1"/>
          </a:solidFill>
        </p:spPr>
        <p:txBody>
          <a:bodyPr wrap="none" lIns="36000" tIns="36000" rIns="36000" bIns="0" rtlCol="0">
            <a:spAutoFit/>
          </a:bodyPr>
          <a:lstStyle/>
          <a:p>
            <a:r>
              <a:rPr lang="bg-BG" sz="1400" b="1" dirty="0" smtClean="0">
                <a:latin typeface="Arial" panose="020B0604020202020204" pitchFamily="34" charset="0"/>
                <a:cs typeface="Arial" panose="020B0604020202020204" pitchFamily="34" charset="0"/>
              </a:rPr>
              <a:t>Година</a:t>
            </a:r>
            <a:r>
              <a:rPr lang="de-DE" sz="1400" b="1" dirty="0" smtClean="0">
                <a:latin typeface="Arial" panose="020B0604020202020204" pitchFamily="34" charset="0"/>
                <a:cs typeface="Arial" panose="020B0604020202020204" pitchFamily="34" charset="0"/>
              </a:rPr>
              <a:t> </a:t>
            </a:r>
            <a:endParaRPr lang="de-DE" sz="1400" b="1" dirty="0">
              <a:latin typeface="Arial" panose="020B0604020202020204" pitchFamily="34" charset="0"/>
              <a:cs typeface="Arial" panose="020B0604020202020204" pitchFamily="34" charset="0"/>
            </a:endParaRPr>
          </a:p>
        </p:txBody>
      </p:sp>
      <p:sp>
        <p:nvSpPr>
          <p:cNvPr id="12" name="Textfeld 11"/>
          <p:cNvSpPr txBox="1"/>
          <p:nvPr/>
        </p:nvSpPr>
        <p:spPr>
          <a:xfrm>
            <a:off x="5724128" y="2996951"/>
            <a:ext cx="1375432" cy="251795"/>
          </a:xfrm>
          <a:prstGeom prst="rect">
            <a:avLst/>
          </a:prstGeom>
          <a:solidFill>
            <a:schemeClr val="bg1"/>
          </a:solidFill>
        </p:spPr>
        <p:txBody>
          <a:bodyPr wrap="none" lIns="36000" tIns="36000" rIns="36000" bIns="0" rtlCol="0">
            <a:spAutoFit/>
          </a:bodyPr>
          <a:lstStyle/>
          <a:p>
            <a:r>
              <a:rPr lang="de-DE" sz="1400" b="1" dirty="0" smtClean="0">
                <a:latin typeface="Arial" panose="020B0604020202020204" pitchFamily="34" charset="0"/>
                <a:cs typeface="Arial" panose="020B0604020202020204" pitchFamily="34" charset="0"/>
              </a:rPr>
              <a:t> COP – </a:t>
            </a:r>
            <a:r>
              <a:rPr lang="bg-BG" sz="1400" b="1" dirty="0" smtClean="0">
                <a:latin typeface="Arial" panose="020B0604020202020204" pitchFamily="34" charset="0"/>
                <a:cs typeface="Arial" panose="020B0604020202020204" pitchFamily="34" charset="0"/>
              </a:rPr>
              <a:t>Въздух</a:t>
            </a:r>
            <a:endParaRPr lang="de-DE" sz="1400" b="1" dirty="0">
              <a:latin typeface="Arial" panose="020B0604020202020204" pitchFamily="34" charset="0"/>
              <a:cs typeface="Arial" panose="020B0604020202020204" pitchFamily="34" charset="0"/>
            </a:endParaRPr>
          </a:p>
        </p:txBody>
      </p:sp>
      <p:sp>
        <p:nvSpPr>
          <p:cNvPr id="14" name="Textfeld 13"/>
          <p:cNvSpPr txBox="1"/>
          <p:nvPr/>
        </p:nvSpPr>
        <p:spPr>
          <a:xfrm>
            <a:off x="1907704" y="2996952"/>
            <a:ext cx="1335356" cy="251795"/>
          </a:xfrm>
          <a:prstGeom prst="rect">
            <a:avLst/>
          </a:prstGeom>
          <a:solidFill>
            <a:schemeClr val="bg1"/>
          </a:solidFill>
        </p:spPr>
        <p:txBody>
          <a:bodyPr wrap="none" lIns="36000" tIns="36000" rIns="36000" bIns="0" rtlCol="0">
            <a:spAutoFit/>
          </a:bodyPr>
          <a:lstStyle/>
          <a:p>
            <a:r>
              <a:rPr lang="de-DE" sz="1400" b="1" dirty="0" smtClean="0">
                <a:latin typeface="Arial" panose="020B0604020202020204" pitchFamily="34" charset="0"/>
                <a:cs typeface="Arial" panose="020B0604020202020204" pitchFamily="34" charset="0"/>
              </a:rPr>
              <a:t> COP - </a:t>
            </a:r>
            <a:r>
              <a:rPr lang="bg-BG" sz="1400" b="1" dirty="0" smtClean="0">
                <a:latin typeface="Arial" panose="020B0604020202020204" pitchFamily="34" charset="0"/>
                <a:cs typeface="Arial" panose="020B0604020202020204" pitchFamily="34" charset="0"/>
              </a:rPr>
              <a:t>Въздух</a:t>
            </a:r>
            <a:endParaRPr lang="de-DE" sz="1400" b="1" dirty="0">
              <a:latin typeface="Arial" panose="020B0604020202020204" pitchFamily="34" charset="0"/>
              <a:cs typeface="Arial" panose="020B0604020202020204" pitchFamily="34" charset="0"/>
            </a:endParaRPr>
          </a:p>
        </p:txBody>
      </p:sp>
      <p:sp>
        <p:nvSpPr>
          <p:cNvPr id="15" name="Textfeld 14"/>
          <p:cNvSpPr txBox="1"/>
          <p:nvPr/>
        </p:nvSpPr>
        <p:spPr>
          <a:xfrm>
            <a:off x="7099560" y="2996952"/>
            <a:ext cx="1423522" cy="251795"/>
          </a:xfrm>
          <a:prstGeom prst="rect">
            <a:avLst/>
          </a:prstGeom>
          <a:solidFill>
            <a:schemeClr val="bg1"/>
          </a:solidFill>
        </p:spPr>
        <p:txBody>
          <a:bodyPr wrap="none" lIns="36000" tIns="36000" rIns="36000" bIns="0" rtlCol="0">
            <a:spAutoFit/>
          </a:bodyPr>
          <a:lstStyle/>
          <a:p>
            <a:r>
              <a:rPr lang="de-DE" sz="1400" b="1" dirty="0" smtClean="0">
                <a:latin typeface="Arial" panose="020B0604020202020204" pitchFamily="34" charset="0"/>
                <a:cs typeface="Arial" panose="020B0604020202020204" pitchFamily="34" charset="0"/>
              </a:rPr>
              <a:t> COP – </a:t>
            </a:r>
            <a:r>
              <a:rPr lang="bg-BG" sz="1400" b="1" dirty="0" smtClean="0">
                <a:latin typeface="Arial" panose="020B0604020202020204" pitchFamily="34" charset="0"/>
                <a:cs typeface="Arial" panose="020B0604020202020204" pitchFamily="34" charset="0"/>
              </a:rPr>
              <a:t>Солеви</a:t>
            </a:r>
            <a:r>
              <a:rPr lang="de-DE" sz="1400" b="1" dirty="0" smtClean="0">
                <a:latin typeface="Arial" panose="020B0604020202020204" pitchFamily="34" charset="0"/>
                <a:cs typeface="Arial" panose="020B0604020202020204" pitchFamily="34" charset="0"/>
              </a:rPr>
              <a:t> </a:t>
            </a:r>
            <a:endParaRPr lang="de-DE" sz="1400" b="1" dirty="0">
              <a:latin typeface="Arial" panose="020B0604020202020204" pitchFamily="34" charset="0"/>
              <a:cs typeface="Arial" panose="020B0604020202020204" pitchFamily="34" charset="0"/>
            </a:endParaRPr>
          </a:p>
        </p:txBody>
      </p:sp>
      <p:cxnSp>
        <p:nvCxnSpPr>
          <p:cNvPr id="7" name="Gerader Verbinder 6"/>
          <p:cNvCxnSpPr/>
          <p:nvPr/>
        </p:nvCxnSpPr>
        <p:spPr>
          <a:xfrm>
            <a:off x="755576" y="2996951"/>
            <a:ext cx="3632608"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Gerader Verbinder 16"/>
          <p:cNvCxnSpPr/>
          <p:nvPr/>
        </p:nvCxnSpPr>
        <p:spPr>
          <a:xfrm>
            <a:off x="4644008" y="2996951"/>
            <a:ext cx="3456384"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0493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История на </a:t>
            </a:r>
            <a:r>
              <a:rPr lang="bg-BG" dirty="0" smtClean="0">
                <a:latin typeface="Arial" panose="020B0604020202020204" pitchFamily="34" charset="0"/>
                <a:cs typeface="Arial" panose="020B0604020202020204" pitchFamily="34" charset="0"/>
              </a:rPr>
              <a:t>термопомпата</a:t>
            </a:r>
            <a:endParaRPr lang="el-GR" dirty="0">
              <a:latin typeface="Arial" panose="020B0604020202020204" pitchFamily="34" charset="0"/>
              <a:cs typeface="Arial" panose="020B0604020202020204" pitchFamily="34" charset="0"/>
            </a:endParaRPr>
          </a:p>
        </p:txBody>
      </p:sp>
      <p:pic>
        <p:nvPicPr>
          <p:cNvPr id="1026" name="Picture 2" descr="https://upload.wikimedia.org/wikipedia/commons/8/80/Sadi_Carnot.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4758" y="2204864"/>
            <a:ext cx="1896145" cy="2318191"/>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395536" y="1412776"/>
            <a:ext cx="6264696" cy="4893647"/>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История на термопомпата</a:t>
            </a:r>
          </a:p>
          <a:p>
            <a:pPr>
              <a:lnSpc>
                <a:spcPct val="150000"/>
              </a:lnSpc>
            </a:pPr>
            <a:r>
              <a:rPr lang="ru-RU" sz="1600" dirty="0">
                <a:latin typeface="Arial" panose="020B0604020202020204" pitchFamily="34" charset="0"/>
                <a:cs typeface="Arial" panose="020B0604020202020204" pitchFamily="34" charset="0"/>
              </a:rPr>
              <a:t>През 1824 г. Никола Карно публикува творбите си за първите принципи на термопомпите</a:t>
            </a:r>
            <a:r>
              <a:rPr lang="ru-RU" sz="1600" dirty="0" smtClean="0">
                <a:latin typeface="Arial" panose="020B0604020202020204" pitchFamily="34" charset="0"/>
                <a:cs typeface="Arial" panose="020B0604020202020204" pitchFamily="34" charset="0"/>
              </a:rPr>
              <a:t>.</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smtClean="0">
                <a:latin typeface="Arial" panose="020B0604020202020204" pitchFamily="34" charset="0"/>
                <a:cs typeface="Arial" panose="020B0604020202020204" pitchFamily="34" charset="0"/>
              </a:rPr>
              <a:t>Едва </a:t>
            </a:r>
            <a:r>
              <a:rPr lang="ru-RU" sz="1600" dirty="0">
                <a:latin typeface="Arial" panose="020B0604020202020204" pitchFamily="34" charset="0"/>
                <a:cs typeface="Arial" panose="020B0604020202020204" pitchFamily="34" charset="0"/>
              </a:rPr>
              <a:t>век по-късно първите сгради се отопляват с помощта на термопомпи в Швейцария.</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През 1968 г. Klemens Oskar Waterkotte разработва първата геотермална термопомпа в Германия и я използва успешно.</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Оттогава термопомпите са утвърдени като надеждни, устойчиви източници на топлина за получаване на топлинна енергия и топла вода, </a:t>
            </a:r>
            <a:r>
              <a:rPr lang="ru-RU" sz="1600" dirty="0" smtClean="0">
                <a:latin typeface="Arial" panose="020B0604020202020204" pitchFamily="34" charset="0"/>
                <a:cs typeface="Arial" panose="020B0604020202020204" pitchFamily="34" charset="0"/>
              </a:rPr>
              <a:t>независими </a:t>
            </a:r>
            <a:r>
              <a:rPr lang="ru-RU" sz="1600" dirty="0">
                <a:latin typeface="Arial" panose="020B0604020202020204" pitchFamily="34" charset="0"/>
                <a:cs typeface="Arial" panose="020B0604020202020204" pitchFamily="34" charset="0"/>
              </a:rPr>
              <a:t>от изкопаемите </a:t>
            </a:r>
            <a:r>
              <a:rPr lang="ru-RU" sz="1600" dirty="0" smtClean="0">
                <a:latin typeface="Arial" panose="020B0604020202020204" pitchFamily="34" charset="0"/>
                <a:cs typeface="Arial" panose="020B0604020202020204" pitchFamily="34" charset="0"/>
              </a:rPr>
              <a:t>горива.</a:t>
            </a:r>
            <a:r>
              <a:rPr lang="de-DE"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19653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COP - </a:t>
            </a:r>
            <a:r>
              <a:rPr lang="bg-BG" dirty="0" smtClean="0">
                <a:latin typeface="Arial" panose="020B0604020202020204" pitchFamily="34" charset="0"/>
                <a:cs typeface="Arial" panose="020B0604020202020204" pitchFamily="34" charset="0"/>
              </a:rPr>
              <a:t>Определение</a:t>
            </a:r>
            <a:endParaRPr lang="de-DE" dirty="0">
              <a:latin typeface="Arial" panose="020B0604020202020204" pitchFamily="34" charset="0"/>
              <a:cs typeface="Arial" panose="020B0604020202020204" pitchFamily="34" charset="0"/>
            </a:endParaRPr>
          </a:p>
        </p:txBody>
      </p:sp>
      <p:sp>
        <p:nvSpPr>
          <p:cNvPr id="11" name="AutoShape 8" descr="{\displaystyle \varepsilon _{\rm {WP}}={\frac {{\dot {Q}}_{\rm {H}}}{P_{\rm {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AutoShape 12" descr="{\displaystyle \varepsilon _{\rm {WP}}={\frac {{\dot {Q}}_{\rm {H}}}{P_{\rm {e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 name="Rechteck 4"/>
          <p:cNvSpPr/>
          <p:nvPr/>
        </p:nvSpPr>
        <p:spPr>
          <a:xfrm>
            <a:off x="281512" y="1700808"/>
            <a:ext cx="8682975" cy="3046988"/>
          </a:xfrm>
          <a:prstGeom prst="rect">
            <a:avLst/>
          </a:prstGeom>
        </p:spPr>
        <p:txBody>
          <a:bodyPr wrap="square">
            <a:spAutoFit/>
          </a:bodyPr>
          <a:lstStyle/>
          <a:p>
            <a:pPr>
              <a:lnSpc>
                <a:spcPct val="150000"/>
              </a:lnSpc>
            </a:pPr>
            <a:r>
              <a:rPr lang="ru-RU" sz="1600" dirty="0">
                <a:latin typeface="Arial" panose="020B0604020202020204" pitchFamily="34" charset="0"/>
                <a:cs typeface="Arial" panose="020B0604020202020204" pitchFamily="34" charset="0"/>
              </a:rPr>
              <a:t>Ефективност на термопомпата</a:t>
            </a:r>
          </a:p>
          <a:p>
            <a:pPr>
              <a:lnSpc>
                <a:spcPct val="150000"/>
              </a:lnSpc>
            </a:pPr>
            <a:r>
              <a:rPr lang="ru-RU" sz="1600" dirty="0">
                <a:latin typeface="Arial" panose="020B0604020202020204" pitchFamily="34" charset="0"/>
                <a:cs typeface="Arial" panose="020B0604020202020204" pitchFamily="34" charset="0"/>
              </a:rPr>
              <a:t>Внимание: стандартите за тестване за определяне на COP бяха променени през 2005 г.</a:t>
            </a:r>
          </a:p>
          <a:p>
            <a:pPr>
              <a:lnSpc>
                <a:spcPct val="150000"/>
              </a:lnSpc>
            </a:pPr>
            <a:r>
              <a:rPr lang="ru-RU" sz="1600" dirty="0">
                <a:latin typeface="Arial" panose="020B0604020202020204" pitchFamily="34" charset="0"/>
                <a:cs typeface="Arial" panose="020B0604020202020204" pitchFamily="34" charset="0"/>
              </a:rPr>
              <a:t>Днес се използва EN 14511 вместо предишния EN 255.</a:t>
            </a:r>
          </a:p>
          <a:p>
            <a:pPr>
              <a:lnSpc>
                <a:spcPct val="150000"/>
              </a:lnSpc>
            </a:pPr>
            <a:r>
              <a:rPr lang="ru-RU" sz="1600" dirty="0">
                <a:latin typeface="Arial" panose="020B0604020202020204" pitchFamily="34" charset="0"/>
                <a:cs typeface="Arial" panose="020B0604020202020204" pitchFamily="34" charset="0"/>
              </a:rPr>
              <a:t>Фундаментална разлика между EN 255 и EN14511 е промененото „еднопосочно“ двустранно разпространение на температурата от 10 K (EN255) на 5 K (EN14511) като условие за тестване. Коефициентите на изпълнение, които са определени с различни стандарти, не са пряко съпоставими.</a:t>
            </a:r>
          </a:p>
          <a:p>
            <a:pPr>
              <a:lnSpc>
                <a:spcPct val="150000"/>
              </a:lnSpc>
            </a:pPr>
            <a:r>
              <a:rPr lang="ru-RU" sz="1600" dirty="0">
                <a:latin typeface="Arial" panose="020B0604020202020204" pitchFamily="34" charset="0"/>
                <a:cs typeface="Arial" panose="020B0604020202020204" pitchFamily="34" charset="0"/>
              </a:rPr>
              <a:t>Изпитването с EN 14511 води до 8% по-ниски COP, отколкото при </a:t>
            </a:r>
            <a:r>
              <a:rPr lang="ru-RU" sz="1600" dirty="0" smtClean="0">
                <a:latin typeface="Arial" panose="020B0604020202020204" pitchFamily="34" charset="0"/>
                <a:cs typeface="Arial" panose="020B0604020202020204" pitchFamily="34" charset="0"/>
              </a:rPr>
              <a:t>EN255.</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18746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COP - </a:t>
            </a:r>
            <a:r>
              <a:rPr lang="bg-BG" dirty="0" smtClean="0">
                <a:latin typeface="Arial" panose="020B0604020202020204" pitchFamily="34" charset="0"/>
                <a:cs typeface="Arial" panose="020B0604020202020204" pitchFamily="34" charset="0"/>
              </a:rPr>
              <a:t>Определение</a:t>
            </a:r>
            <a:endParaRPr lang="de-DE" dirty="0">
              <a:latin typeface="Arial" panose="020B0604020202020204" pitchFamily="34" charset="0"/>
              <a:cs typeface="Arial" panose="020B0604020202020204" pitchFamily="34" charset="0"/>
            </a:endParaRPr>
          </a:p>
        </p:txBody>
      </p:sp>
      <p:sp>
        <p:nvSpPr>
          <p:cNvPr id="4" name="Textfeld 3"/>
          <p:cNvSpPr txBox="1"/>
          <p:nvPr/>
        </p:nvSpPr>
        <p:spPr>
          <a:xfrm>
            <a:off x="755576" y="1484784"/>
            <a:ext cx="7632848" cy="4524315"/>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COP - референтни точки</a:t>
            </a:r>
          </a:p>
          <a:p>
            <a:pPr>
              <a:lnSpc>
                <a:spcPct val="150000"/>
              </a:lnSpc>
            </a:pPr>
            <a:r>
              <a:rPr lang="ru-RU" sz="1600" dirty="0">
                <a:latin typeface="Arial" panose="020B0604020202020204" pitchFamily="34" charset="0"/>
                <a:cs typeface="Arial" panose="020B0604020202020204" pitchFamily="34" charset="0"/>
              </a:rPr>
              <a:t>Освен коефициента на ефективност, винаги трябва да се посочват референтни точки.</a:t>
            </a:r>
          </a:p>
          <a:p>
            <a:pPr>
              <a:lnSpc>
                <a:spcPct val="150000"/>
              </a:lnSpc>
            </a:pPr>
            <a:r>
              <a:rPr lang="ru-RU" sz="1600" dirty="0">
                <a:latin typeface="Arial" panose="020B0604020202020204" pitchFamily="34" charset="0"/>
                <a:cs typeface="Arial" panose="020B0604020202020204" pitchFamily="34" charset="0"/>
              </a:rPr>
              <a:t>Докато правите това, също така е необходимо да се уточни различните среди, от които топлинната помпа получава топлината в околната среда или към която прехвърля използваемата топлина.</a:t>
            </a:r>
          </a:p>
          <a:p>
            <a:pPr>
              <a:lnSpc>
                <a:spcPct val="150000"/>
              </a:lnSpc>
            </a:pPr>
            <a:r>
              <a:rPr lang="ru-RU" sz="1600" dirty="0" smtClean="0">
                <a:latin typeface="Arial" panose="020B0604020202020204" pitchFamily="34" charset="0"/>
                <a:cs typeface="Arial" panose="020B0604020202020204" pitchFamily="34" charset="0"/>
              </a:rPr>
              <a:t>Основни възможности:</a:t>
            </a: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 Въздух (за въздуха от източника на топлина; за въздухонагреватели за радиатора)</a:t>
            </a:r>
          </a:p>
          <a:p>
            <a:pPr>
              <a:lnSpc>
                <a:spcPct val="150000"/>
              </a:lnSpc>
            </a:pPr>
            <a:r>
              <a:rPr lang="ru-RU" sz="1600" dirty="0" smtClean="0">
                <a:latin typeface="Arial" panose="020B0604020202020204" pitchFamily="34" charset="0"/>
                <a:cs typeface="Arial" panose="020B0604020202020204" pitchFamily="34" charset="0"/>
              </a:rPr>
              <a:t>- Солев </a:t>
            </a:r>
            <a:r>
              <a:rPr lang="ru-RU" sz="1600" dirty="0">
                <a:latin typeface="Arial" panose="020B0604020202020204" pitchFamily="34" charset="0"/>
                <a:cs typeface="Arial" panose="020B0604020202020204" pitchFamily="34" charset="0"/>
              </a:rPr>
              <a:t>разтвор (за водно-гликолова смес в геотермални сонди и колектори)</a:t>
            </a:r>
          </a:p>
          <a:p>
            <a:pPr>
              <a:lnSpc>
                <a:spcPct val="150000"/>
              </a:lnSpc>
            </a:pPr>
            <a:r>
              <a:rPr lang="ru-RU" sz="1600" dirty="0" smtClean="0">
                <a:latin typeface="Arial" panose="020B0604020202020204" pitchFamily="34" charset="0"/>
                <a:cs typeface="Arial" panose="020B0604020202020204" pitchFamily="34" charset="0"/>
              </a:rPr>
              <a:t>- Вода </a:t>
            </a:r>
            <a:r>
              <a:rPr lang="ru-RU" sz="1600" dirty="0">
                <a:latin typeface="Arial" panose="020B0604020202020204" pitchFamily="34" charset="0"/>
                <a:cs typeface="Arial" panose="020B0604020202020204" pitchFamily="34" charset="0"/>
              </a:rPr>
              <a:t>(за топлинен източник (подземна) вода; на водонагреватели за радиатора)</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85001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latin typeface="Arial" panose="020B0604020202020204" pitchFamily="34" charset="0"/>
                <a:cs typeface="Arial" panose="020B0604020202020204" pitchFamily="34" charset="0"/>
              </a:rPr>
              <a:t>COP - </a:t>
            </a:r>
            <a:r>
              <a:rPr lang="bg-BG" dirty="0" smtClean="0">
                <a:latin typeface="Arial" panose="020B0604020202020204" pitchFamily="34" charset="0"/>
                <a:cs typeface="Arial" panose="020B0604020202020204" pitchFamily="34" charset="0"/>
              </a:rPr>
              <a:t>Определение</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p:txBody>
          <a:bodyPr>
            <a:normAutofit/>
          </a:bodyPr>
          <a:lstStyle/>
          <a:p>
            <a:pPr marL="0" lvl="0" indent="0">
              <a:lnSpc>
                <a:spcPct val="150000"/>
              </a:lnSpc>
              <a:spcBef>
                <a:spcPts val="0"/>
              </a:spcBef>
              <a:buNone/>
            </a:pPr>
            <a:r>
              <a:rPr lang="ru-RU" sz="1600" dirty="0">
                <a:solidFill>
                  <a:prstClr val="black"/>
                </a:solidFill>
                <a:latin typeface="Arial" panose="020B0604020202020204" pitchFamily="34" charset="0"/>
                <a:cs typeface="Arial" panose="020B0604020202020204" pitchFamily="34" charset="0"/>
              </a:rPr>
              <a:t>COP - референтни точки</a:t>
            </a:r>
          </a:p>
          <a:p>
            <a:pPr marL="0" lvl="0" indent="0">
              <a:lnSpc>
                <a:spcPct val="150000"/>
              </a:lnSpc>
              <a:spcBef>
                <a:spcPts val="0"/>
              </a:spcBef>
              <a:buNone/>
            </a:pPr>
            <a:endParaRPr lang="ru-RU" sz="1600" dirty="0">
              <a:solidFill>
                <a:prstClr val="black"/>
              </a:solidFill>
              <a:latin typeface="Arial" panose="020B0604020202020204" pitchFamily="34" charset="0"/>
              <a:cs typeface="Arial" panose="020B0604020202020204" pitchFamily="34" charset="0"/>
            </a:endParaRPr>
          </a:p>
          <a:p>
            <a:pPr marL="0" lvl="0" indent="0">
              <a:lnSpc>
                <a:spcPct val="150000"/>
              </a:lnSpc>
              <a:spcBef>
                <a:spcPts val="0"/>
              </a:spcBef>
              <a:buNone/>
            </a:pPr>
            <a:r>
              <a:rPr lang="ru-RU" sz="1600" dirty="0" smtClean="0">
                <a:solidFill>
                  <a:prstClr val="black"/>
                </a:solidFill>
                <a:latin typeface="Arial" panose="020B0604020202020204" pitchFamily="34" charset="0"/>
                <a:cs typeface="Arial" panose="020B0604020202020204" pitchFamily="34" charset="0"/>
              </a:rPr>
              <a:t>Названията </a:t>
            </a:r>
            <a:r>
              <a:rPr lang="ru-RU" sz="1600" dirty="0">
                <a:solidFill>
                  <a:prstClr val="black"/>
                </a:solidFill>
                <a:latin typeface="Arial" panose="020B0604020202020204" pitchFamily="34" charset="0"/>
                <a:cs typeface="Arial" panose="020B0604020202020204" pitchFamily="34" charset="0"/>
              </a:rPr>
              <a:t>са съкратени с английските инициали</a:t>
            </a:r>
          </a:p>
          <a:p>
            <a:pPr marL="0" lvl="0" indent="0">
              <a:lnSpc>
                <a:spcPct val="150000"/>
              </a:lnSpc>
              <a:spcBef>
                <a:spcPts val="0"/>
              </a:spcBef>
              <a:buNone/>
            </a:pPr>
            <a:r>
              <a:rPr lang="ru-RU" sz="1600" dirty="0">
                <a:solidFill>
                  <a:prstClr val="black"/>
                </a:solidFill>
                <a:latin typeface="Arial" panose="020B0604020202020204" pitchFamily="34" charset="0"/>
                <a:cs typeface="Arial" panose="020B0604020202020204" pitchFamily="34" charset="0"/>
              </a:rPr>
              <a:t>Въздух -&gt; A</a:t>
            </a:r>
          </a:p>
          <a:p>
            <a:pPr marL="0" lvl="0" indent="0">
              <a:lnSpc>
                <a:spcPct val="150000"/>
              </a:lnSpc>
              <a:spcBef>
                <a:spcPts val="0"/>
              </a:spcBef>
              <a:buNone/>
            </a:pPr>
            <a:r>
              <a:rPr lang="ru-RU" sz="1600" dirty="0" smtClean="0">
                <a:solidFill>
                  <a:prstClr val="black"/>
                </a:solidFill>
                <a:latin typeface="Arial" panose="020B0604020202020204" pitchFamily="34" charset="0"/>
                <a:cs typeface="Arial" panose="020B0604020202020204" pitchFamily="34" charset="0"/>
              </a:rPr>
              <a:t>Соленост </a:t>
            </a:r>
            <a:r>
              <a:rPr lang="ru-RU" sz="1600" dirty="0">
                <a:solidFill>
                  <a:prstClr val="black"/>
                </a:solidFill>
                <a:latin typeface="Arial" panose="020B0604020202020204" pitchFamily="34" charset="0"/>
                <a:cs typeface="Arial" panose="020B0604020202020204" pitchFamily="34" charset="0"/>
              </a:rPr>
              <a:t>-&gt; B</a:t>
            </a:r>
          </a:p>
          <a:p>
            <a:pPr marL="0" lvl="0" indent="0">
              <a:lnSpc>
                <a:spcPct val="150000"/>
              </a:lnSpc>
              <a:spcBef>
                <a:spcPts val="0"/>
              </a:spcBef>
              <a:buNone/>
            </a:pPr>
            <a:r>
              <a:rPr lang="ru-RU" sz="1600" dirty="0">
                <a:solidFill>
                  <a:prstClr val="black"/>
                </a:solidFill>
                <a:latin typeface="Arial" panose="020B0604020202020204" pitchFamily="34" charset="0"/>
                <a:cs typeface="Arial" panose="020B0604020202020204" pitchFamily="34" charset="0"/>
              </a:rPr>
              <a:t>Вода -&gt; W</a:t>
            </a:r>
          </a:p>
          <a:p>
            <a:pPr marL="0" lvl="0" indent="0">
              <a:lnSpc>
                <a:spcPct val="150000"/>
              </a:lnSpc>
              <a:spcBef>
                <a:spcPts val="0"/>
              </a:spcBef>
              <a:buNone/>
            </a:pPr>
            <a:endParaRPr lang="ru-RU" sz="1600" dirty="0">
              <a:solidFill>
                <a:prstClr val="black"/>
              </a:solidFill>
              <a:latin typeface="Arial" panose="020B0604020202020204" pitchFamily="34" charset="0"/>
              <a:cs typeface="Arial" panose="020B0604020202020204" pitchFamily="34" charset="0"/>
            </a:endParaRPr>
          </a:p>
          <a:p>
            <a:pPr marL="0" lvl="0" indent="0">
              <a:lnSpc>
                <a:spcPct val="150000"/>
              </a:lnSpc>
              <a:spcBef>
                <a:spcPts val="0"/>
              </a:spcBef>
              <a:buNone/>
            </a:pPr>
            <a:r>
              <a:rPr lang="ru-RU" sz="1600" dirty="0">
                <a:solidFill>
                  <a:prstClr val="black"/>
                </a:solidFill>
                <a:latin typeface="Arial" panose="020B0604020202020204" pitchFamily="34" charset="0"/>
                <a:cs typeface="Arial" panose="020B0604020202020204" pitchFamily="34" charset="0"/>
              </a:rPr>
              <a:t>Информацията за най-често срещаните термопомпи е:</a:t>
            </a:r>
          </a:p>
          <a:p>
            <a:pPr marL="0" lvl="0" indent="0">
              <a:lnSpc>
                <a:spcPct val="150000"/>
              </a:lnSpc>
              <a:spcBef>
                <a:spcPts val="0"/>
              </a:spcBef>
              <a:buNone/>
            </a:pPr>
            <a:r>
              <a:rPr lang="ru-RU" sz="1600" dirty="0">
                <a:solidFill>
                  <a:prstClr val="black"/>
                </a:solidFill>
                <a:latin typeface="Arial" panose="020B0604020202020204" pitchFamily="34" charset="0"/>
                <a:cs typeface="Arial" panose="020B0604020202020204" pitchFamily="34" charset="0"/>
              </a:rPr>
              <a:t>A2 / W35</a:t>
            </a:r>
          </a:p>
          <a:p>
            <a:pPr marL="0" lvl="0" indent="0">
              <a:lnSpc>
                <a:spcPct val="150000"/>
              </a:lnSpc>
              <a:spcBef>
                <a:spcPts val="0"/>
              </a:spcBef>
              <a:buNone/>
            </a:pPr>
            <a:r>
              <a:rPr lang="ru-RU" sz="1600" dirty="0">
                <a:solidFill>
                  <a:prstClr val="black"/>
                </a:solidFill>
                <a:latin typeface="Arial" panose="020B0604020202020204" pitchFamily="34" charset="0"/>
                <a:cs typeface="Arial" panose="020B0604020202020204" pitchFamily="34" charset="0"/>
              </a:rPr>
              <a:t>B0 / W35</a:t>
            </a:r>
          </a:p>
          <a:p>
            <a:pPr marL="0" lvl="0" indent="0">
              <a:lnSpc>
                <a:spcPct val="150000"/>
              </a:lnSpc>
              <a:spcBef>
                <a:spcPts val="0"/>
              </a:spcBef>
              <a:buNone/>
            </a:pPr>
            <a:r>
              <a:rPr lang="ru-RU" sz="1600" dirty="0">
                <a:solidFill>
                  <a:prstClr val="black"/>
                </a:solidFill>
                <a:latin typeface="Arial" panose="020B0604020202020204" pitchFamily="34" charset="0"/>
                <a:cs typeface="Arial" panose="020B0604020202020204" pitchFamily="34" charset="0"/>
              </a:rPr>
              <a:t>W10 / </a:t>
            </a:r>
            <a:r>
              <a:rPr lang="ru-RU" sz="1600" dirty="0" smtClean="0">
                <a:solidFill>
                  <a:prstClr val="black"/>
                </a:solidFill>
                <a:latin typeface="Arial" panose="020B0604020202020204" pitchFamily="34" charset="0"/>
                <a:cs typeface="Arial" panose="020B0604020202020204" pitchFamily="34" charset="0"/>
              </a:rPr>
              <a:t>W35</a:t>
            </a:r>
            <a:endParaRPr lang="de-DE" dirty="0"/>
          </a:p>
        </p:txBody>
      </p:sp>
    </p:spTree>
    <p:extLst>
      <p:ext uri="{BB962C8B-B14F-4D97-AF65-F5344CB8AC3E}">
        <p14:creationId xmlns:p14="http://schemas.microsoft.com/office/powerpoint/2010/main" val="7042487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23528" y="1556792"/>
            <a:ext cx="8712968" cy="4524315"/>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COP - референтни точки</a:t>
            </a:r>
          </a:p>
          <a:p>
            <a:pPr>
              <a:lnSpc>
                <a:spcPct val="150000"/>
              </a:lnSpc>
            </a:pPr>
            <a:r>
              <a:rPr lang="ru-RU" sz="1600" dirty="0">
                <a:latin typeface="Arial" panose="020B0604020202020204" pitchFamily="34" charset="0"/>
                <a:cs typeface="Arial" panose="020B0604020202020204" pitchFamily="34" charset="0"/>
              </a:rPr>
              <a:t>Тези термини се отнасят до:</a:t>
            </a:r>
          </a:p>
          <a:p>
            <a:pPr>
              <a:lnSpc>
                <a:spcPct val="150000"/>
              </a:lnSpc>
            </a:pPr>
            <a:r>
              <a:rPr lang="ru-RU" sz="1600" dirty="0">
                <a:latin typeface="Arial" panose="020B0604020202020204" pitchFamily="34" charset="0"/>
                <a:cs typeface="Arial" panose="020B0604020202020204" pitchFamily="34" charset="0"/>
              </a:rPr>
              <a:t>A2 / W35: въздушна термопомпа, която предава топлината си на отопление с водна система. Точките за определяне на COP са 2 ° C за източника на топлина (-&gt; околен въздух) и 35 ° C за радиатора (нагревателя).</a:t>
            </a:r>
          </a:p>
          <a:p>
            <a:pPr>
              <a:lnSpc>
                <a:spcPct val="150000"/>
              </a:lnSpc>
            </a:pPr>
            <a:r>
              <a:rPr lang="ru-RU" sz="1600" dirty="0">
                <a:latin typeface="Arial" panose="020B0604020202020204" pitchFamily="34" charset="0"/>
                <a:cs typeface="Arial" panose="020B0604020202020204" pitchFamily="34" charset="0"/>
              </a:rPr>
              <a:t>B0 / W35: Геотермална термопомпа за </a:t>
            </a:r>
            <a:r>
              <a:rPr lang="ru-RU" sz="1600" dirty="0" smtClean="0">
                <a:latin typeface="Arial" panose="020B0604020202020204" pitchFamily="34" charset="0"/>
                <a:cs typeface="Arial" panose="020B0604020202020204" pitchFamily="34" charset="0"/>
              </a:rPr>
              <a:t>солев </a:t>
            </a:r>
            <a:r>
              <a:rPr lang="ru-RU" sz="1600" dirty="0">
                <a:latin typeface="Arial" panose="020B0604020202020204" pitchFamily="34" charset="0"/>
                <a:cs typeface="Arial" panose="020B0604020202020204" pitchFamily="34" charset="0"/>
              </a:rPr>
              <a:t>разтвор, която предава топлината си на отоплителна система, водена от вода. Референтните точки за определяне на COP са 0 ° C за източника на топлина (-&gt; </a:t>
            </a:r>
            <a:r>
              <a:rPr lang="ru-RU" sz="1600" dirty="0" smtClean="0">
                <a:latin typeface="Arial" panose="020B0604020202020204" pitchFamily="34" charset="0"/>
                <a:cs typeface="Arial" panose="020B0604020202020204" pitchFamily="34" charset="0"/>
              </a:rPr>
              <a:t>солев разтвор </a:t>
            </a:r>
            <a:r>
              <a:rPr lang="ru-RU" sz="1600" dirty="0">
                <a:latin typeface="Arial" panose="020B0604020202020204" pitchFamily="34" charset="0"/>
                <a:cs typeface="Arial" panose="020B0604020202020204" pitchFamily="34" charset="0"/>
              </a:rPr>
              <a:t>на геотермалната система) и 35 ° C за радиатора (нагревателя).</a:t>
            </a:r>
          </a:p>
          <a:p>
            <a:pPr>
              <a:lnSpc>
                <a:spcPct val="150000"/>
              </a:lnSpc>
            </a:pPr>
            <a:r>
              <a:rPr lang="ru-RU" sz="1600" dirty="0">
                <a:latin typeface="Arial" panose="020B0604020202020204" pitchFamily="34" charset="0"/>
                <a:cs typeface="Arial" panose="020B0604020202020204" pitchFamily="34" charset="0"/>
              </a:rPr>
              <a:t>W10 / 35: Термопомпа за подземна вода, която предава топлината си на отоплителна система, водена от вода. Референтните точки за определяне на COP са 10 ° C за източника на топлина (-&gt; подземна вода) и 35 ° C за радиатора (нагревател</a:t>
            </a:r>
            <a:r>
              <a:rPr lang="ru-RU" sz="1600" dirty="0" smtClean="0">
                <a:latin typeface="Arial" panose="020B0604020202020204" pitchFamily="34" charset="0"/>
                <a:cs typeface="Arial" panose="020B0604020202020204" pitchFamily="34" charset="0"/>
              </a:rPr>
              <a:t>).</a:t>
            </a:r>
            <a:endParaRPr lang="de-DE" sz="1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8561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latin typeface="Arial" panose="020B0604020202020204" pitchFamily="34" charset="0"/>
                <a:cs typeface="Arial" panose="020B0604020202020204" pitchFamily="34" charset="0"/>
              </a:rPr>
              <a:t>SPF - Сезонен фактор за </a:t>
            </a:r>
            <a:r>
              <a:rPr lang="ru-RU" dirty="0" smtClean="0">
                <a:latin typeface="Arial" panose="020B0604020202020204" pitchFamily="34" charset="0"/>
                <a:cs typeface="Arial" panose="020B0604020202020204" pitchFamily="34" charset="0"/>
              </a:rPr>
              <a:t>ефективност</a:t>
            </a:r>
            <a:endParaRPr lang="el-GR" dirty="0"/>
          </a:p>
        </p:txBody>
      </p:sp>
      <p:sp>
        <p:nvSpPr>
          <p:cNvPr id="4" name="Textfeld 3"/>
          <p:cNvSpPr txBox="1"/>
          <p:nvPr/>
        </p:nvSpPr>
        <p:spPr>
          <a:xfrm>
            <a:off x="323528" y="1628800"/>
            <a:ext cx="8820472" cy="4524315"/>
          </a:xfrm>
          <a:prstGeom prst="rect">
            <a:avLst/>
          </a:prstGeom>
          <a:noFill/>
        </p:spPr>
        <p:txBody>
          <a:bodyPr wrap="square" rtlCol="0">
            <a:spAutoFit/>
          </a:bodyPr>
          <a:lstStyle/>
          <a:p>
            <a:pPr>
              <a:lnSpc>
                <a:spcPct val="150000"/>
              </a:lnSpc>
            </a:pPr>
            <a:endParaRPr lang="de-DE" sz="1600" b="1" dirty="0" smtClean="0">
              <a:latin typeface="Arial" panose="020B0604020202020204" pitchFamily="34" charset="0"/>
              <a:cs typeface="Arial" panose="020B0604020202020204" pitchFamily="34" charset="0"/>
            </a:endParaRPr>
          </a:p>
          <a:p>
            <a:pPr>
              <a:lnSpc>
                <a:spcPct val="150000"/>
              </a:lnSpc>
            </a:pPr>
            <a:r>
              <a:rPr lang="ru-RU" sz="1600" b="1" dirty="0">
                <a:latin typeface="Arial" panose="020B0604020202020204" pitchFamily="34" charset="0"/>
                <a:cs typeface="Arial" panose="020B0604020202020204" pitchFamily="34" charset="0"/>
              </a:rPr>
              <a:t>Коефициент на </a:t>
            </a:r>
            <a:r>
              <a:rPr lang="ru-RU" sz="1600" b="1" dirty="0" smtClean="0">
                <a:latin typeface="Arial" panose="020B0604020202020204" pitchFamily="34" charset="0"/>
                <a:cs typeface="Arial" panose="020B0604020202020204" pitchFamily="34" charset="0"/>
              </a:rPr>
              <a:t>ефективност </a:t>
            </a:r>
            <a:r>
              <a:rPr lang="ru-RU" sz="1600" b="1" dirty="0">
                <a:latin typeface="Arial" panose="020B0604020202020204" pitchFamily="34" charset="0"/>
                <a:cs typeface="Arial" panose="020B0604020202020204" pitchFamily="34" charset="0"/>
              </a:rPr>
              <a:t>(COP)</a:t>
            </a:r>
          </a:p>
          <a:p>
            <a:pPr>
              <a:lnSpc>
                <a:spcPct val="150000"/>
              </a:lnSpc>
            </a:pPr>
            <a:r>
              <a:rPr lang="ru-RU" sz="1600" b="1" dirty="0" smtClean="0">
                <a:latin typeface="Arial" panose="020B0604020202020204" pitchFamily="34" charset="0"/>
                <a:cs typeface="Arial" panose="020B0604020202020204" pitchFamily="34" charset="0"/>
              </a:rPr>
              <a:t>                                                   срещу</a:t>
            </a:r>
            <a:endParaRPr lang="ru-RU" sz="1600" b="1" dirty="0">
              <a:latin typeface="Arial" panose="020B0604020202020204" pitchFamily="34" charset="0"/>
              <a:cs typeface="Arial" panose="020B0604020202020204" pitchFamily="34" charset="0"/>
            </a:endParaRPr>
          </a:p>
          <a:p>
            <a:pPr>
              <a:lnSpc>
                <a:spcPct val="150000"/>
              </a:lnSpc>
            </a:pPr>
            <a:r>
              <a:rPr lang="ru-RU" sz="1600" b="1" dirty="0" smtClean="0">
                <a:latin typeface="Arial" panose="020B0604020202020204" pitchFamily="34" charset="0"/>
                <a:cs typeface="Arial" panose="020B0604020202020204" pitchFamily="34" charset="0"/>
              </a:rPr>
              <a:t>                                                               Сезонен </a:t>
            </a:r>
            <a:r>
              <a:rPr lang="ru-RU" sz="1600" b="1" dirty="0">
                <a:latin typeface="Arial" panose="020B0604020202020204" pitchFamily="34" charset="0"/>
                <a:cs typeface="Arial" panose="020B0604020202020204" pitchFamily="34" charset="0"/>
              </a:rPr>
              <a:t>фактор за ефективност (SPF)</a:t>
            </a:r>
          </a:p>
          <a:p>
            <a:pPr>
              <a:lnSpc>
                <a:spcPct val="150000"/>
              </a:lnSpc>
            </a:pPr>
            <a:endParaRPr lang="ru-RU" sz="1600" b="1"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COP е тестова стойност, която илюстрира енергийната ефективност</a:t>
            </a:r>
          </a:p>
          <a:p>
            <a:pPr>
              <a:lnSpc>
                <a:spcPct val="150000"/>
              </a:lnSpc>
            </a:pPr>
            <a:r>
              <a:rPr lang="ru-RU" sz="1600" dirty="0">
                <a:latin typeface="Arial" panose="020B0604020202020204" pitchFamily="34" charset="0"/>
                <a:cs typeface="Arial" panose="020B0604020202020204" pitchFamily="34" charset="0"/>
              </a:rPr>
              <a:t>в определена работна точка, докато коефициентът на сезонна ефективност се определя</a:t>
            </a:r>
          </a:p>
          <a:p>
            <a:pPr>
              <a:lnSpc>
                <a:spcPct val="150000"/>
              </a:lnSpc>
            </a:pPr>
            <a:r>
              <a:rPr lang="ru-RU" sz="1600" dirty="0">
                <a:latin typeface="Arial" panose="020B0604020202020204" pitchFamily="34" charset="0"/>
                <a:cs typeface="Arial" panose="020B0604020202020204" pitchFamily="34" charset="0"/>
              </a:rPr>
              <a:t>през цяла година.</a:t>
            </a:r>
          </a:p>
          <a:p>
            <a:pPr>
              <a:lnSpc>
                <a:spcPct val="150000"/>
              </a:lnSpc>
            </a:pPr>
            <a:r>
              <a:rPr lang="ru-RU" sz="1600" dirty="0" smtClean="0">
                <a:latin typeface="Arial" panose="020B0604020202020204" pitchFamily="34" charset="0"/>
                <a:cs typeface="Arial" panose="020B0604020202020204" pitchFamily="34" charset="0"/>
              </a:rPr>
              <a:t>Строго </a:t>
            </a:r>
            <a:r>
              <a:rPr lang="ru-RU" sz="1600" dirty="0">
                <a:latin typeface="Arial" panose="020B0604020202020204" pitchFamily="34" charset="0"/>
                <a:cs typeface="Arial" panose="020B0604020202020204" pitchFamily="34" charset="0"/>
              </a:rPr>
              <a:t>погледнато, коефициентът на сезонна ефективност не може да бъде изчислен или заявен.</a:t>
            </a:r>
          </a:p>
          <a:p>
            <a:pPr>
              <a:lnSpc>
                <a:spcPct val="150000"/>
              </a:lnSpc>
            </a:pPr>
            <a:r>
              <a:rPr lang="ru-RU" sz="1600" dirty="0">
                <a:latin typeface="Arial" panose="020B0604020202020204" pitchFamily="34" charset="0"/>
                <a:cs typeface="Arial" panose="020B0604020202020204" pitchFamily="34" charset="0"/>
              </a:rPr>
              <a:t>Той може да бъде измерен само по време на работа при дългосрочно измерване (поне една година</a:t>
            </a:r>
            <a:r>
              <a:rPr lang="ru-RU" sz="1600" dirty="0" smtClean="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55694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51520" y="1916832"/>
            <a:ext cx="8806385" cy="1938992"/>
          </a:xfrm>
          <a:prstGeom prst="rect">
            <a:avLst/>
          </a:prstGeom>
          <a:noFill/>
        </p:spPr>
        <p:txBody>
          <a:bodyPr wrap="none" rtlCol="0">
            <a:spAutoFit/>
          </a:bodyPr>
          <a:lstStyle/>
          <a:p>
            <a:pPr>
              <a:lnSpc>
                <a:spcPct val="150000"/>
              </a:lnSpc>
            </a:pPr>
            <a:r>
              <a:rPr lang="ru-RU" sz="1600" dirty="0">
                <a:latin typeface="Arial" panose="020B0604020202020204" pitchFamily="34" charset="0"/>
                <a:cs typeface="Arial" panose="020B0604020202020204" pitchFamily="34" charset="0"/>
              </a:rPr>
              <a:t>SPF</a:t>
            </a:r>
          </a:p>
          <a:p>
            <a:pPr>
              <a:lnSpc>
                <a:spcPct val="150000"/>
              </a:lnSpc>
            </a:pPr>
            <a:r>
              <a:rPr lang="ru-RU" sz="1600" dirty="0">
                <a:latin typeface="Arial" panose="020B0604020202020204" pitchFamily="34" charset="0"/>
                <a:cs typeface="Arial" panose="020B0604020202020204" pitchFamily="34" charset="0"/>
              </a:rPr>
              <a:t>SPF илюстрира действителния енергиен баланс и действителната електрическа енергия,</a:t>
            </a:r>
          </a:p>
          <a:p>
            <a:pPr>
              <a:lnSpc>
                <a:spcPct val="150000"/>
              </a:lnSpc>
            </a:pPr>
            <a:r>
              <a:rPr lang="ru-RU" sz="1600" dirty="0">
                <a:latin typeface="Arial" panose="020B0604020202020204" pitchFamily="34" charset="0"/>
                <a:cs typeface="Arial" panose="020B0604020202020204" pitchFamily="34" charset="0"/>
              </a:rPr>
              <a:t>която е необходима за осигуряване на желаната енергия за отопление.</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В ежедневието и за потребителите SPF е от по-голямо значение като </a:t>
            </a:r>
            <a:r>
              <a:rPr lang="ru-RU" sz="1600" dirty="0" smtClean="0">
                <a:latin typeface="Arial" panose="020B0604020202020204" pitchFamily="34" charset="0"/>
                <a:cs typeface="Arial" panose="020B0604020202020204" pitchFamily="34" charset="0"/>
              </a:rPr>
              <a:t>COP</a:t>
            </a:r>
            <a:endParaRPr lang="de-DE" sz="1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21921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SPF</a:t>
            </a:r>
            <a:endParaRPr lang="el-GR" dirty="0">
              <a:latin typeface="Arial" panose="020B0604020202020204" pitchFamily="34" charset="0"/>
              <a:cs typeface="Arial" panose="020B0604020202020204" pitchFamily="34" charset="0"/>
            </a:endParaRPr>
          </a:p>
        </p:txBody>
      </p:sp>
      <p:sp>
        <p:nvSpPr>
          <p:cNvPr id="4" name="Textfeld 3"/>
          <p:cNvSpPr txBox="1"/>
          <p:nvPr/>
        </p:nvSpPr>
        <p:spPr>
          <a:xfrm>
            <a:off x="323528" y="1340768"/>
            <a:ext cx="8064896" cy="4154984"/>
          </a:xfrm>
          <a:prstGeom prst="rect">
            <a:avLst/>
          </a:prstGeom>
          <a:noFill/>
        </p:spPr>
        <p:txBody>
          <a:bodyPr wrap="square" rtlCol="0">
            <a:spAutoFit/>
          </a:bodyPr>
          <a:lstStyle/>
          <a:p>
            <a:pPr>
              <a:lnSpc>
                <a:spcPct val="150000"/>
              </a:lnSpc>
            </a:pPr>
            <a:r>
              <a:rPr lang="de-DE" sz="1600" dirty="0" smtClean="0">
                <a:latin typeface="Arial" panose="020B0604020202020204" pitchFamily="34" charset="0"/>
                <a:cs typeface="Arial" panose="020B0604020202020204" pitchFamily="34" charset="0"/>
              </a:rPr>
              <a:t> </a:t>
            </a:r>
          </a:p>
          <a:p>
            <a:pPr>
              <a:lnSpc>
                <a:spcPct val="150000"/>
              </a:lnSpc>
            </a:pPr>
            <a:r>
              <a:rPr lang="ru-RU" sz="1600" dirty="0">
                <a:latin typeface="Arial" panose="020B0604020202020204" pitchFamily="34" charset="0"/>
                <a:cs typeface="Arial" panose="020B0604020202020204" pitchFamily="34" charset="0"/>
              </a:rPr>
              <a:t>SPF обикновено не е равен на COP, </a:t>
            </a:r>
            <a:r>
              <a:rPr lang="ru-RU" sz="1600" dirty="0" smtClean="0">
                <a:latin typeface="Arial" panose="020B0604020202020204" pitchFamily="34" charset="0"/>
                <a:cs typeface="Arial" panose="020B0604020202020204" pitchFamily="34" charset="0"/>
              </a:rPr>
              <a:t>причините са:</a:t>
            </a:r>
            <a:endParaRPr lang="ru-RU" sz="1600" dirty="0">
              <a:latin typeface="Arial" panose="020B0604020202020204" pitchFamily="34" charset="0"/>
              <a:cs typeface="Arial" panose="020B0604020202020204" pitchFamily="34" charset="0"/>
            </a:endParaRPr>
          </a:p>
          <a:p>
            <a:pPr>
              <a:lnSpc>
                <a:spcPct val="150000"/>
              </a:lnSpc>
            </a:pPr>
            <a:r>
              <a:rPr lang="ru-RU" sz="1600" dirty="0" smtClean="0">
                <a:latin typeface="Arial" panose="020B0604020202020204" pitchFamily="34" charset="0"/>
                <a:cs typeface="Arial" panose="020B0604020202020204" pitchFamily="34" charset="0"/>
              </a:rPr>
              <a:t>- Коефициентът </a:t>
            </a:r>
            <a:r>
              <a:rPr lang="ru-RU" sz="1600" dirty="0">
                <a:latin typeface="Arial" panose="020B0604020202020204" pitchFamily="34" charset="0"/>
                <a:cs typeface="Arial" panose="020B0604020202020204" pitchFamily="34" charset="0"/>
              </a:rPr>
              <a:t>на </a:t>
            </a:r>
            <a:r>
              <a:rPr lang="ru-RU" sz="1600" dirty="0" smtClean="0">
                <a:latin typeface="Arial" panose="020B0604020202020204" pitchFamily="34" charset="0"/>
                <a:cs typeface="Arial" panose="020B0604020202020204" pitchFamily="34" charset="0"/>
              </a:rPr>
              <a:t>работа/ефективност </a:t>
            </a:r>
            <a:r>
              <a:rPr lang="ru-RU" sz="1600" dirty="0">
                <a:latin typeface="Arial" panose="020B0604020202020204" pitchFamily="34" charset="0"/>
                <a:cs typeface="Arial" panose="020B0604020202020204" pitchFamily="34" charset="0"/>
              </a:rPr>
              <a:t>представя само една определена работна точка. Реалният режим на работа през годината / на отоплителния период се различава от този. В годишната средна стойност SPF обикновено е под COP</a:t>
            </a:r>
          </a:p>
          <a:p>
            <a:pPr>
              <a:lnSpc>
                <a:spcPct val="150000"/>
              </a:lnSpc>
            </a:pPr>
            <a:r>
              <a:rPr lang="ru-RU" sz="1600" dirty="0" smtClean="0">
                <a:latin typeface="Arial" panose="020B0604020202020204" pitchFamily="34" charset="0"/>
                <a:cs typeface="Arial" panose="020B0604020202020204" pitchFamily="34" charset="0"/>
              </a:rPr>
              <a:t>- Средната стойност за </a:t>
            </a:r>
            <a:r>
              <a:rPr lang="ru-RU" sz="1600" dirty="0">
                <a:latin typeface="Arial" panose="020B0604020202020204" pitchFamily="34" charset="0"/>
                <a:cs typeface="Arial" panose="020B0604020202020204" pitchFamily="34" charset="0"/>
              </a:rPr>
              <a:t>повишаване на температурата, която трябва да извърши термопомпата, лежи над условията за изпитване за определяне на COP, като допълнителната работа трябва да се извърши от компресора, което води до увеличаване на консумираната електроенергия и спад на SPF.</a:t>
            </a:r>
          </a:p>
          <a:p>
            <a:pPr>
              <a:lnSpc>
                <a:spcPct val="150000"/>
              </a:lnSpc>
            </a:pPr>
            <a:r>
              <a:rPr lang="ru-RU" sz="1600" dirty="0" smtClean="0">
                <a:latin typeface="Arial" panose="020B0604020202020204" pitchFamily="34" charset="0"/>
                <a:cs typeface="Arial" panose="020B0604020202020204" pitchFamily="34" charset="0"/>
              </a:rPr>
              <a:t>- Неоптималната инсталация </a:t>
            </a:r>
            <a:r>
              <a:rPr lang="ru-RU" sz="1600" dirty="0">
                <a:latin typeface="Arial" panose="020B0604020202020204" pitchFamily="34" charset="0"/>
                <a:cs typeface="Arial" panose="020B0604020202020204" pitchFamily="34" charset="0"/>
              </a:rPr>
              <a:t>на системата води до неблагоприятни условия на работа</a:t>
            </a:r>
            <a:r>
              <a:rPr lang="ru-RU" sz="1600" dirty="0" smtClean="0">
                <a:latin typeface="Arial" panose="020B0604020202020204" pitchFamily="34" charset="0"/>
                <a:cs typeface="Arial" panose="020B0604020202020204" pitchFamily="34" charset="0"/>
              </a:rPr>
              <a:t>.</a:t>
            </a:r>
            <a:endParaRPr lang="de-DE" sz="1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36306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SPF</a:t>
            </a:r>
            <a:endParaRPr lang="el-GR" dirty="0">
              <a:latin typeface="Arial" panose="020B0604020202020204" pitchFamily="34" charset="0"/>
              <a:cs typeface="Arial" panose="020B0604020202020204" pitchFamily="34" charset="0"/>
            </a:endParaRPr>
          </a:p>
        </p:txBody>
      </p:sp>
      <p:pic>
        <p:nvPicPr>
          <p:cNvPr id="6146" name="Picture 2" descr="Car's dashboard on black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2172398"/>
            <a:ext cx="3771303" cy="2805849"/>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395536" y="1772816"/>
            <a:ext cx="4824536" cy="3416320"/>
          </a:xfrm>
          <a:prstGeom prst="rect">
            <a:avLst/>
          </a:prstGeom>
          <a:noFill/>
        </p:spPr>
        <p:txBody>
          <a:bodyPr wrap="square" rtlCol="0">
            <a:spAutoFit/>
          </a:bodyPr>
          <a:lstStyle/>
          <a:p>
            <a:pPr>
              <a:lnSpc>
                <a:spcPct val="150000"/>
              </a:lnSpc>
            </a:pPr>
            <a:endParaRPr lang="de-DE" sz="1600" dirty="0" smtClean="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Аналогия с разхода на гориво на автомобилите-</a:t>
            </a:r>
          </a:p>
          <a:p>
            <a:pPr>
              <a:lnSpc>
                <a:spcPct val="150000"/>
              </a:lnSpc>
            </a:pPr>
            <a:r>
              <a:rPr lang="ru-RU" sz="1600" dirty="0">
                <a:latin typeface="Arial" panose="020B0604020202020204" pitchFamily="34" charset="0"/>
                <a:cs typeface="Arial" panose="020B0604020202020204" pitchFamily="34" charset="0"/>
              </a:rPr>
              <a:t>Стойностите, измерени от производителя</a:t>
            </a:r>
          </a:p>
          <a:p>
            <a:pPr>
              <a:lnSpc>
                <a:spcPct val="150000"/>
              </a:lnSpc>
            </a:pPr>
            <a:r>
              <a:rPr lang="ru-RU" sz="1600" dirty="0">
                <a:latin typeface="Arial" panose="020B0604020202020204" pitchFamily="34" charset="0"/>
                <a:cs typeface="Arial" panose="020B0604020202020204" pitchFamily="34" charset="0"/>
              </a:rPr>
              <a:t>не съответства на действителната стойност на практика!</a:t>
            </a:r>
          </a:p>
          <a:p>
            <a:pPr>
              <a:lnSpc>
                <a:spcPct val="150000"/>
              </a:lnSpc>
            </a:pPr>
            <a:r>
              <a:rPr lang="ru-RU" sz="1600" dirty="0">
                <a:latin typeface="Arial" panose="020B0604020202020204" pitchFamily="34" charset="0"/>
                <a:cs typeface="Arial" panose="020B0604020202020204" pitchFamily="34" charset="0"/>
              </a:rPr>
              <a:t>Има влияния поради поведението на шофиране, натоварването, налягането в гумите,</a:t>
            </a:r>
          </a:p>
          <a:p>
            <a:pPr>
              <a:lnSpc>
                <a:spcPct val="150000"/>
              </a:lnSpc>
            </a:pPr>
            <a:r>
              <a:rPr lang="ru-RU" sz="1600" dirty="0">
                <a:latin typeface="Arial" panose="020B0604020202020204" pitchFamily="34" charset="0"/>
                <a:cs typeface="Arial" panose="020B0604020202020204" pitchFamily="34" charset="0"/>
              </a:rPr>
              <a:t>промяна в профилите на шофиране в града или извън града</a:t>
            </a:r>
            <a:r>
              <a:rPr lang="ru-RU" sz="1600" dirty="0" smtClean="0">
                <a:latin typeface="Arial" panose="020B0604020202020204" pitchFamily="34" charset="0"/>
                <a:cs typeface="Arial" panose="020B0604020202020204" pitchFamily="34" charset="0"/>
              </a:rPr>
              <a:t>.</a:t>
            </a:r>
            <a:r>
              <a:rPr lang="de-DE"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22060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Теорема на </a:t>
            </a:r>
            <a:r>
              <a:rPr lang="bg-BG" dirty="0" smtClean="0">
                <a:latin typeface="Arial" panose="020B0604020202020204" pitchFamily="34" charset="0"/>
                <a:cs typeface="Arial" panose="020B0604020202020204" pitchFamily="34" charset="0"/>
              </a:rPr>
              <a:t>Карно</a:t>
            </a:r>
            <a:endParaRPr lang="de-DE" dirty="0">
              <a:latin typeface="Arial" panose="020B0604020202020204" pitchFamily="34" charset="0"/>
              <a:cs typeface="Arial" panose="020B0604020202020204" pitchFamily="34" charset="0"/>
            </a:endParaRPr>
          </a:p>
        </p:txBody>
      </p:sp>
      <p:sp>
        <p:nvSpPr>
          <p:cNvPr id="4" name="Textfeld 3"/>
          <p:cNvSpPr txBox="1"/>
          <p:nvPr/>
        </p:nvSpPr>
        <p:spPr>
          <a:xfrm>
            <a:off x="-2988840" y="1772816"/>
            <a:ext cx="184731" cy="369332"/>
          </a:xfrm>
          <a:prstGeom prst="rect">
            <a:avLst/>
          </a:prstGeom>
          <a:noFill/>
        </p:spPr>
        <p:txBody>
          <a:bodyPr wrap="none" rtlCol="0">
            <a:spAutoFit/>
          </a:bodyPr>
          <a:lstStyle/>
          <a:p>
            <a:endParaRPr lang="de-DE" dirty="0"/>
          </a:p>
        </p:txBody>
      </p:sp>
      <p:sp>
        <p:nvSpPr>
          <p:cNvPr id="5" name="Textfeld 4"/>
          <p:cNvSpPr txBox="1"/>
          <p:nvPr/>
        </p:nvSpPr>
        <p:spPr>
          <a:xfrm>
            <a:off x="179512" y="1628800"/>
            <a:ext cx="8640960" cy="4109330"/>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Теорема на Карно</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Физически максимално постижимата ефективност на термопомпите е резултат от ефективността на </a:t>
            </a:r>
            <a:r>
              <a:rPr lang="ru-RU" sz="1600" dirty="0" smtClean="0">
                <a:latin typeface="Arial" panose="020B0604020202020204" pitchFamily="34" charset="0"/>
                <a:cs typeface="Arial" panose="020B0604020202020204" pitchFamily="34" charset="0"/>
              </a:rPr>
              <a:t>Карно.</a:t>
            </a:r>
            <a:endParaRPr lang="ru-RU" sz="1600" dirty="0">
              <a:latin typeface="Arial" panose="020B0604020202020204" pitchFamily="34" charset="0"/>
              <a:cs typeface="Arial" panose="020B0604020202020204" pitchFamily="34" charset="0"/>
            </a:endParaRP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Дигресия: теорема на Карно</a:t>
            </a:r>
          </a:p>
          <a:p>
            <a:pPr>
              <a:lnSpc>
                <a:spcPct val="150000"/>
              </a:lnSpc>
            </a:pPr>
            <a:r>
              <a:rPr lang="ru-RU" sz="1600" dirty="0">
                <a:latin typeface="Arial" panose="020B0604020202020204" pitchFamily="34" charset="0"/>
                <a:cs typeface="Arial" panose="020B0604020202020204" pitchFamily="34" charset="0"/>
              </a:rPr>
              <a:t>В началото на 19-ти век Никола Леонард Сади Карно описва идеален цикъл и фактор Карно като теоретично най-високата възможна степен на ефективност при преобразуването от топлинна в механична (-&gt; топлинен двигател). Теоретично постижимата степен на ефективност зависи от разликата в температурата, между която протича процесът.</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86593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51520" y="1772816"/>
            <a:ext cx="8712968" cy="3046988"/>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Теорема на Карно</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Ефективността на </a:t>
            </a:r>
            <a:r>
              <a:rPr lang="ru-RU" sz="1600" dirty="0" smtClean="0">
                <a:latin typeface="Arial" panose="020B0604020202020204" pitchFamily="34" charset="0"/>
                <a:cs typeface="Arial" panose="020B0604020202020204" pitchFamily="34" charset="0"/>
              </a:rPr>
              <a:t>Карно</a:t>
            </a: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Карно първоначално </a:t>
            </a:r>
            <a:r>
              <a:rPr lang="ru-RU" sz="1600" dirty="0" smtClean="0">
                <a:latin typeface="Arial" panose="020B0604020202020204" pitchFamily="34" charset="0"/>
                <a:cs typeface="Arial" panose="020B0604020202020204" pitchFamily="34" charset="0"/>
              </a:rPr>
              <a:t>описва термичните </a:t>
            </a:r>
            <a:r>
              <a:rPr lang="ru-RU" sz="1600" dirty="0">
                <a:latin typeface="Arial" panose="020B0604020202020204" pitchFamily="34" charset="0"/>
                <a:cs typeface="Arial" panose="020B0604020202020204" pitchFamily="34" charset="0"/>
              </a:rPr>
              <a:t>двигатели като парни или горивни двигатели. Но термопомпата описва процеса на захранване в обратна последователност:</a:t>
            </a:r>
          </a:p>
          <a:p>
            <a:pPr>
              <a:lnSpc>
                <a:spcPct val="150000"/>
              </a:lnSpc>
            </a:pPr>
            <a:r>
              <a:rPr lang="ru-RU" sz="1600" dirty="0">
                <a:latin typeface="Arial" panose="020B0604020202020204" pitchFamily="34" charset="0"/>
                <a:cs typeface="Arial" panose="020B0604020202020204" pitchFamily="34" charset="0"/>
              </a:rPr>
              <a:t>С усилието на мощността (механична / електрическа енергия) се осигурява топлина. С това ефективността на </a:t>
            </a:r>
            <a:r>
              <a:rPr lang="ru-RU" sz="1600" dirty="0" smtClean="0">
                <a:latin typeface="Arial" panose="020B0604020202020204" pitchFamily="34" charset="0"/>
                <a:cs typeface="Arial" panose="020B0604020202020204" pitchFamily="34" charset="0"/>
              </a:rPr>
              <a:t>Карно </a:t>
            </a:r>
            <a:r>
              <a:rPr lang="ru-RU" sz="1600" dirty="0">
                <a:latin typeface="Arial" panose="020B0604020202020204" pitchFamily="34" charset="0"/>
                <a:cs typeface="Arial" panose="020B0604020202020204" pitchFamily="34" charset="0"/>
              </a:rPr>
              <a:t>характеризира най-малкото количество механична енергия, необходимо за постигане на определено повишаване на температурата</a:t>
            </a:r>
            <a:r>
              <a:rPr lang="ru-RU" sz="1600" dirty="0" smtClean="0">
                <a:latin typeface="Arial" panose="020B0604020202020204" pitchFamily="34" charset="0"/>
                <a:cs typeface="Arial" panose="020B0604020202020204" pitchFamily="34" charset="0"/>
              </a:rPr>
              <a:t>.</a:t>
            </a:r>
            <a:endParaRPr lang="en-US" sz="1600" dirty="0" smtClean="0">
              <a:latin typeface="Arial" panose="020B0604020202020204" pitchFamily="34" charset="0"/>
              <a:cs typeface="Arial" panose="020B0604020202020204" pitchFamily="34" charset="0"/>
            </a:endParaRPr>
          </a:p>
        </p:txBody>
      </p:sp>
      <p:sp>
        <p:nvSpPr>
          <p:cNvPr id="5" name="Titel 4"/>
          <p:cNvSpPr>
            <a:spLocks noGrp="1"/>
          </p:cNvSpPr>
          <p:nvPr>
            <p:ph type="title"/>
          </p:nvPr>
        </p:nvSpPr>
        <p:spPr/>
        <p:txBody>
          <a:bodyPr/>
          <a:lstStyle/>
          <a:p>
            <a:endParaRPr lang="de-DE" dirty="0"/>
          </a:p>
        </p:txBody>
      </p:sp>
    </p:spTree>
    <p:extLst>
      <p:ext uri="{BB962C8B-B14F-4D97-AF65-F5344CB8AC3E}">
        <p14:creationId xmlns:p14="http://schemas.microsoft.com/office/powerpoint/2010/main" val="2714127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История на </a:t>
            </a:r>
            <a:r>
              <a:rPr lang="bg-BG" dirty="0" smtClean="0">
                <a:latin typeface="Arial" panose="020B0604020202020204" pitchFamily="34" charset="0"/>
                <a:cs typeface="Arial" panose="020B0604020202020204" pitchFamily="34" charset="0"/>
              </a:rPr>
              <a:t>термопомпата</a:t>
            </a:r>
            <a:endParaRPr lang="el-GR" dirty="0">
              <a:latin typeface="Arial" panose="020B0604020202020204" pitchFamily="34" charset="0"/>
              <a:cs typeface="Arial" panose="020B0604020202020204" pitchFamily="34" charset="0"/>
            </a:endParaRPr>
          </a:p>
        </p:txBody>
      </p:sp>
      <p:pic>
        <p:nvPicPr>
          <p:cNvPr id="6" name="Grafik 5"/>
          <p:cNvPicPr>
            <a:picLocks noChangeAspect="1"/>
          </p:cNvPicPr>
          <p:nvPr/>
        </p:nvPicPr>
        <p:blipFill>
          <a:blip r:embed="rId3"/>
          <a:stretch>
            <a:fillRect/>
          </a:stretch>
        </p:blipFill>
        <p:spPr>
          <a:xfrm>
            <a:off x="2915816" y="2130927"/>
            <a:ext cx="6225475" cy="3601359"/>
          </a:xfrm>
          <a:prstGeom prst="rect">
            <a:avLst/>
          </a:prstGeom>
        </p:spPr>
      </p:pic>
      <p:sp>
        <p:nvSpPr>
          <p:cNvPr id="4" name="Textfeld 3"/>
          <p:cNvSpPr txBox="1"/>
          <p:nvPr/>
        </p:nvSpPr>
        <p:spPr>
          <a:xfrm>
            <a:off x="251520" y="1484784"/>
            <a:ext cx="2664296" cy="4893647"/>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История на термопомпата</a:t>
            </a:r>
          </a:p>
          <a:p>
            <a:pPr>
              <a:lnSpc>
                <a:spcPct val="150000"/>
              </a:lnSpc>
            </a:pPr>
            <a:r>
              <a:rPr lang="ru-RU" sz="1600" dirty="0">
                <a:latin typeface="Arial" panose="020B0604020202020204" pitchFamily="34" charset="0"/>
                <a:cs typeface="Arial" panose="020B0604020202020204" pitchFamily="34" charset="0"/>
              </a:rPr>
              <a:t> От средата на 90-те години продажбите на термопомпите значително нарастват.</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Диаграма (xy) показва, че през 2016 г. в Германия са продадени около 66 500 термопомпи.</a:t>
            </a:r>
          </a:p>
          <a:p>
            <a:pPr>
              <a:lnSpc>
                <a:spcPct val="150000"/>
              </a:lnSpc>
            </a:pPr>
            <a:r>
              <a:rPr lang="ru-RU" sz="1600" dirty="0">
                <a:latin typeface="Arial" panose="020B0604020202020204" pitchFamily="34" charset="0"/>
                <a:cs typeface="Arial" panose="020B0604020202020204" pitchFamily="34" charset="0"/>
              </a:rPr>
              <a:t>Това съответства на най-високите продажби за последните 40 </a:t>
            </a:r>
            <a:r>
              <a:rPr lang="ru-RU" sz="1600" dirty="0" smtClean="0">
                <a:latin typeface="Arial" panose="020B0604020202020204" pitchFamily="34" charset="0"/>
                <a:cs typeface="Arial" panose="020B0604020202020204" pitchFamily="34" charset="0"/>
              </a:rPr>
              <a:t>години.</a:t>
            </a:r>
            <a:r>
              <a:rPr lang="de-DE"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55394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Теорема на Карно</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Следователно теоретично максимално постижимият коефициент на работа на термопомпата се определя като реципрочен на ефективността на Карно:</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Където        ефективността </a:t>
            </a:r>
            <a:r>
              <a:rPr lang="ru-RU" sz="1600" dirty="0">
                <a:latin typeface="Arial" panose="020B0604020202020204" pitchFamily="34" charset="0"/>
                <a:cs typeface="Arial" panose="020B0604020202020204" pitchFamily="34" charset="0"/>
              </a:rPr>
              <a:t>на </a:t>
            </a:r>
            <a:r>
              <a:rPr lang="en-US" sz="1600" dirty="0">
                <a:latin typeface="Arial" panose="020B0604020202020204" pitchFamily="34" charset="0"/>
                <a:cs typeface="Arial" panose="020B0604020202020204" pitchFamily="34" charset="0"/>
              </a:rPr>
              <a:t>Carnot</a:t>
            </a:r>
            <a:r>
              <a:rPr lang="ru-RU" sz="1600" dirty="0" smtClean="0">
                <a:latin typeface="Arial" panose="020B0604020202020204" pitchFamily="34" charset="0"/>
                <a:cs typeface="Arial" panose="020B0604020202020204" pitchFamily="34" charset="0"/>
              </a:rPr>
              <a:t>wherat</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е ефективността на Карно.</a:t>
            </a:r>
            <a:endParaRPr lang="en-US" sz="1600" dirty="0">
              <a:latin typeface="Arial" panose="020B0604020202020204" pitchFamily="34" charset="0"/>
              <a:cs typeface="Arial" panose="020B0604020202020204" pitchFamily="34" charset="0"/>
            </a:endParaRPr>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3429000"/>
            <a:ext cx="7632848" cy="544711"/>
          </a:xfrm>
          <a:prstGeom prst="rect">
            <a:avLst/>
          </a:prstGeom>
        </p:spPr>
      </p:pic>
      <p:sp>
        <p:nvSpPr>
          <p:cNvPr id="11" name="Rechteck 10"/>
          <p:cNvSpPr/>
          <p:nvPr/>
        </p:nvSpPr>
        <p:spPr>
          <a:xfrm>
            <a:off x="2051720" y="3356992"/>
            <a:ext cx="136815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4077072"/>
            <a:ext cx="6768752" cy="324035"/>
          </a:xfrm>
          <a:prstGeom prst="rect">
            <a:avLst/>
          </a:prstGeom>
        </p:spPr>
      </p:pic>
    </p:spTree>
    <p:extLst>
      <p:ext uri="{BB962C8B-B14F-4D97-AF65-F5344CB8AC3E}">
        <p14:creationId xmlns:p14="http://schemas.microsoft.com/office/powerpoint/2010/main" val="26996970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p:txBody>
          <a:bodyPr>
            <a:normAutofit/>
          </a:bodyPr>
          <a:lstStyle/>
          <a:p>
            <a:pPr marL="0" lvl="0" indent="0">
              <a:lnSpc>
                <a:spcPct val="150000"/>
              </a:lnSpc>
              <a:spcBef>
                <a:spcPts val="0"/>
              </a:spcBef>
              <a:buNone/>
            </a:pPr>
            <a:endParaRPr lang="ru-RU" sz="1600" dirty="0">
              <a:solidFill>
                <a:prstClr val="black"/>
              </a:solidFill>
              <a:latin typeface="Arial" panose="020B0604020202020204" pitchFamily="34" charset="0"/>
              <a:cs typeface="Arial" panose="020B0604020202020204" pitchFamily="34" charset="0"/>
            </a:endParaRPr>
          </a:p>
          <a:p>
            <a:pPr marL="0" lvl="0" indent="0">
              <a:lnSpc>
                <a:spcPct val="150000"/>
              </a:lnSpc>
              <a:spcBef>
                <a:spcPts val="0"/>
              </a:spcBef>
              <a:buNone/>
            </a:pPr>
            <a:r>
              <a:rPr lang="ru-RU" sz="1600" dirty="0">
                <a:solidFill>
                  <a:prstClr val="black"/>
                </a:solidFill>
                <a:latin typeface="Arial" panose="020B0604020202020204" pitchFamily="34" charset="0"/>
                <a:cs typeface="Arial" panose="020B0604020202020204" pitchFamily="34" charset="0"/>
              </a:rPr>
              <a:t>Теорема на Карно</a:t>
            </a:r>
          </a:p>
          <a:p>
            <a:pPr marL="0" lvl="0" indent="0">
              <a:lnSpc>
                <a:spcPct val="150000"/>
              </a:lnSpc>
              <a:spcBef>
                <a:spcPts val="0"/>
              </a:spcBef>
              <a:buNone/>
            </a:pPr>
            <a:endParaRPr lang="ru-RU" sz="1600" dirty="0">
              <a:solidFill>
                <a:prstClr val="black"/>
              </a:solidFill>
              <a:latin typeface="Arial" panose="020B0604020202020204" pitchFamily="34" charset="0"/>
              <a:cs typeface="Arial" panose="020B0604020202020204" pitchFamily="34" charset="0"/>
            </a:endParaRPr>
          </a:p>
          <a:p>
            <a:pPr marL="0" lvl="0" indent="0">
              <a:lnSpc>
                <a:spcPct val="150000"/>
              </a:lnSpc>
              <a:spcBef>
                <a:spcPts val="0"/>
              </a:spcBef>
              <a:buNone/>
            </a:pPr>
            <a:r>
              <a:rPr lang="ru-RU" sz="1600" dirty="0">
                <a:solidFill>
                  <a:prstClr val="black"/>
                </a:solidFill>
                <a:latin typeface="Arial" panose="020B0604020202020204" pitchFamily="34" charset="0"/>
                <a:cs typeface="Arial" panose="020B0604020202020204" pitchFamily="34" charset="0"/>
              </a:rPr>
              <a:t>Входните променливи за изчислението са температурите на:</a:t>
            </a:r>
          </a:p>
          <a:p>
            <a:pPr marL="0" lvl="0" indent="0">
              <a:lnSpc>
                <a:spcPct val="150000"/>
              </a:lnSpc>
              <a:spcBef>
                <a:spcPts val="0"/>
              </a:spcBef>
              <a:buNone/>
            </a:pPr>
            <a:r>
              <a:rPr lang="ru-RU" sz="1600" dirty="0">
                <a:solidFill>
                  <a:prstClr val="black"/>
                </a:solidFill>
                <a:latin typeface="Arial" panose="020B0604020202020204" pitchFamily="34" charset="0"/>
                <a:cs typeface="Arial" panose="020B0604020202020204" pitchFamily="34" charset="0"/>
              </a:rPr>
              <a:t>Източник на топлина (Tcold)</a:t>
            </a:r>
          </a:p>
          <a:p>
            <a:pPr marL="0" lvl="0" indent="0">
              <a:lnSpc>
                <a:spcPct val="150000"/>
              </a:lnSpc>
              <a:spcBef>
                <a:spcPts val="0"/>
              </a:spcBef>
              <a:buNone/>
            </a:pPr>
            <a:r>
              <a:rPr lang="ru-RU" sz="1600" dirty="0">
                <a:solidFill>
                  <a:prstClr val="black"/>
                </a:solidFill>
                <a:latin typeface="Arial" panose="020B0604020202020204" pitchFamily="34" charset="0"/>
                <a:cs typeface="Arial" panose="020B0604020202020204" pitchFamily="34" charset="0"/>
              </a:rPr>
              <a:t>Радиатор (</a:t>
            </a:r>
            <a:r>
              <a:rPr lang="ru-RU" sz="1600" dirty="0" smtClean="0">
                <a:solidFill>
                  <a:prstClr val="black"/>
                </a:solidFill>
                <a:latin typeface="Arial" panose="020B0604020202020204" pitchFamily="34" charset="0"/>
                <a:cs typeface="Arial" panose="020B0604020202020204" pitchFamily="34" charset="0"/>
              </a:rPr>
              <a:t>Twarm)</a:t>
            </a:r>
            <a:endParaRPr lang="de-DE" sz="1600" dirty="0">
              <a:solidFill>
                <a:prstClr val="black"/>
              </a:solidFill>
              <a:latin typeface="Arial" panose="020B0604020202020204" pitchFamily="34" charset="0"/>
              <a:cs typeface="Arial" panose="020B0604020202020204" pitchFamily="34" charset="0"/>
            </a:endParaRPr>
          </a:p>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endParaRPr lang="en-US" sz="1600" dirty="0">
              <a:latin typeface="Arial" panose="020B0604020202020204" pitchFamily="34" charset="0"/>
              <a:cs typeface="Arial" panose="020B0604020202020204" pitchFamily="34" charset="0"/>
            </a:endParaRPr>
          </a:p>
          <a:p>
            <a:pPr>
              <a:lnSpc>
                <a:spcPct val="150000"/>
              </a:lnSpc>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feld 4"/>
              <p:cNvSpPr txBox="1"/>
              <p:nvPr/>
            </p:nvSpPr>
            <p:spPr>
              <a:xfrm>
                <a:off x="3275856" y="3645024"/>
                <a:ext cx="3016531" cy="1074781"/>
              </a:xfrm>
              <a:prstGeom prst="rect">
                <a:avLst/>
              </a:prstGeom>
              <a:noFill/>
            </p:spPr>
            <p:txBody>
              <a:bodyPr wrap="none" rtlCol="0">
                <a:spAutoFit/>
              </a:bodyPr>
              <a:lstStyle/>
              <a:p>
                <a:endParaRPr lang="de-DE" dirty="0"/>
              </a:p>
              <a:p>
                <a14:m>
                  <m:oMath xmlns:m="http://schemas.openxmlformats.org/officeDocument/2006/math">
                    <m:sSub>
                      <m:sSubPr>
                        <m:ctrlPr>
                          <a:rPr lang="de-DE" i="1">
                            <a:latin typeface="Cambria Math"/>
                          </a:rPr>
                        </m:ctrlPr>
                      </m:sSubPr>
                      <m:e>
                        <m:r>
                          <m:rPr>
                            <m:sty m:val="p"/>
                          </m:rPr>
                          <a:rPr lang="de-DE" i="0">
                            <a:latin typeface="Cambria Math" panose="02040503050406030204" pitchFamily="18" charset="0"/>
                          </a:rPr>
                          <m:t>COP</m:t>
                        </m:r>
                      </m:e>
                      <m:sub>
                        <m:r>
                          <a:rPr lang="de-DE" i="1">
                            <a:latin typeface="Cambria Math" panose="02040503050406030204" pitchFamily="18" charset="0"/>
                          </a:rPr>
                          <m:t>𝑚𝑎𝑥</m:t>
                        </m:r>
                      </m:sub>
                    </m:sSub>
                    <m:r>
                      <a:rPr lang="de-DE" i="1">
                        <a:latin typeface="Cambria Math" panose="02040503050406030204" pitchFamily="18" charset="0"/>
                      </a:rPr>
                      <m:t>= </m:t>
                    </m:r>
                    <m:f>
                      <m:fPr>
                        <m:ctrlPr>
                          <a:rPr lang="de-DE" i="1">
                            <a:latin typeface="Cambria Math"/>
                          </a:rPr>
                        </m:ctrlPr>
                      </m:fPr>
                      <m:num>
                        <m:r>
                          <a:rPr lang="de-DE" i="1">
                            <a:latin typeface="Cambria Math" panose="02040503050406030204" pitchFamily="18" charset="0"/>
                          </a:rPr>
                          <m:t>1</m:t>
                        </m:r>
                      </m:num>
                      <m:den>
                        <m:sSub>
                          <m:sSubPr>
                            <m:ctrlPr>
                              <a:rPr lang="de-DE" i="1">
                                <a:latin typeface="Cambria Math"/>
                              </a:rPr>
                            </m:ctrlPr>
                          </m:sSubPr>
                          <m:e>
                            <m:r>
                              <m:rPr>
                                <m:sty m:val="p"/>
                              </m:rPr>
                              <a:rPr lang="el-GR" i="1">
                                <a:latin typeface="Cambria Math" panose="02040503050406030204" pitchFamily="18" charset="0"/>
                              </a:rPr>
                              <m:t>η</m:t>
                            </m:r>
                          </m:e>
                          <m:sub>
                            <m:r>
                              <a:rPr lang="de-DE" i="1">
                                <a:latin typeface="Cambria Math" panose="02040503050406030204" pitchFamily="18" charset="0"/>
                              </a:rPr>
                              <m:t>𝐶</m:t>
                            </m:r>
                          </m:sub>
                        </m:sSub>
                      </m:den>
                    </m:f>
                    <m:r>
                      <a:rPr lang="de-DE" i="1">
                        <a:latin typeface="Cambria Math" panose="02040503050406030204" pitchFamily="18" charset="0"/>
                      </a:rPr>
                      <m:t>=</m:t>
                    </m:r>
                    <m:r>
                      <a:rPr lang="de-DE" b="0" i="0" smtClean="0">
                        <a:latin typeface="Cambria Math" panose="02040503050406030204" pitchFamily="18" charset="0"/>
                      </a:rPr>
                      <m:t> </m:t>
                    </m:r>
                    <m:f>
                      <m:fPr>
                        <m:ctrlPr>
                          <a:rPr lang="de-DE" b="0" i="1" smtClean="0">
                            <a:latin typeface="Cambria Math"/>
                          </a:rPr>
                        </m:ctrlPr>
                      </m:fPr>
                      <m:num>
                        <m:sSub>
                          <m:sSubPr>
                            <m:ctrlPr>
                              <a:rPr lang="de-DE" b="0" i="1" smtClean="0">
                                <a:latin typeface="Cambria Math"/>
                              </a:rPr>
                            </m:ctrlPr>
                          </m:sSubPr>
                          <m:e>
                            <m:r>
                              <a:rPr lang="de-DE" b="0" i="1" smtClean="0">
                                <a:latin typeface="Cambria Math" panose="02040503050406030204" pitchFamily="18" charset="0"/>
                              </a:rPr>
                              <m:t>𝑇</m:t>
                            </m:r>
                          </m:e>
                          <m:sub>
                            <m:r>
                              <a:rPr lang="de-DE" b="0" i="1" smtClean="0">
                                <a:latin typeface="Cambria Math" panose="02040503050406030204" pitchFamily="18" charset="0"/>
                              </a:rPr>
                              <m:t>𝑤𝑎𝑟𝑚</m:t>
                            </m:r>
                          </m:sub>
                        </m:sSub>
                      </m:num>
                      <m:den>
                        <m:sSub>
                          <m:sSubPr>
                            <m:ctrlPr>
                              <a:rPr lang="de-DE" b="0" i="1" smtClean="0">
                                <a:latin typeface="Cambria Math"/>
                              </a:rPr>
                            </m:ctrlPr>
                          </m:sSubPr>
                          <m:e>
                            <m:r>
                              <a:rPr lang="de-DE" b="0" i="1" smtClean="0">
                                <a:latin typeface="Cambria Math" panose="02040503050406030204" pitchFamily="18" charset="0"/>
                              </a:rPr>
                              <m:t>𝑇</m:t>
                            </m:r>
                          </m:e>
                          <m:sub>
                            <m:r>
                              <a:rPr lang="de-DE" b="0" i="1" smtClean="0">
                                <a:latin typeface="Cambria Math" panose="02040503050406030204" pitchFamily="18" charset="0"/>
                              </a:rPr>
                              <m:t>𝑤𝑎𝑟𝑚</m:t>
                            </m:r>
                          </m:sub>
                        </m:sSub>
                        <m:r>
                          <a:rPr lang="de-DE" b="0" i="1" smtClean="0">
                            <a:latin typeface="Cambria Math" panose="02040503050406030204" pitchFamily="18" charset="0"/>
                          </a:rPr>
                          <m:t>−</m:t>
                        </m:r>
                        <m:sSub>
                          <m:sSubPr>
                            <m:ctrlPr>
                              <a:rPr lang="de-DE" b="0" i="1" smtClean="0">
                                <a:latin typeface="Cambria Math"/>
                              </a:rPr>
                            </m:ctrlPr>
                          </m:sSubPr>
                          <m:e>
                            <m:r>
                              <a:rPr lang="de-DE" b="0" i="1" smtClean="0">
                                <a:latin typeface="Cambria Math" panose="02040503050406030204" pitchFamily="18" charset="0"/>
                              </a:rPr>
                              <m:t>𝑇</m:t>
                            </m:r>
                          </m:e>
                          <m:sub>
                            <m:r>
                              <a:rPr lang="de-DE" b="0" i="1" smtClean="0">
                                <a:latin typeface="Cambria Math" panose="02040503050406030204" pitchFamily="18" charset="0"/>
                              </a:rPr>
                              <m:t>𝑐𝑜𝑙𝑑</m:t>
                            </m:r>
                          </m:sub>
                        </m:sSub>
                      </m:den>
                    </m:f>
                  </m:oMath>
                </a14:m>
                <a:r>
                  <a:rPr lang="de-DE" dirty="0" smtClean="0"/>
                  <a:t>  </a:t>
                </a:r>
              </a:p>
              <a:p>
                <a:endParaRPr lang="de-DE" dirty="0"/>
              </a:p>
            </p:txBody>
          </p:sp>
        </mc:Choice>
        <mc:Fallback xmlns="">
          <p:sp>
            <p:nvSpPr>
              <p:cNvPr id="5" name="Textfeld 4"/>
              <p:cNvSpPr txBox="1">
                <a:spLocks noRot="1" noChangeAspect="1" noMove="1" noResize="1" noEditPoints="1" noAdjustHandles="1" noChangeArrowheads="1" noChangeShapeType="1" noTextEdit="1"/>
              </p:cNvSpPr>
              <p:nvPr/>
            </p:nvSpPr>
            <p:spPr>
              <a:xfrm>
                <a:off x="3275856" y="3645024"/>
                <a:ext cx="3016531" cy="1074781"/>
              </a:xfrm>
              <a:prstGeom prst="rect">
                <a:avLst/>
              </a:prstGeom>
              <a:blipFill rotWithShape="0">
                <a:blip r:embed="rId2"/>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30369523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340768"/>
                <a:ext cx="8229600" cy="4525963"/>
              </a:xfrm>
            </p:spPr>
            <p:txBody>
              <a:bodyPr>
                <a:norm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a:lnSpc>
                    <a:spcPct val="150000"/>
                  </a:lnSpc>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a:lnSpc>
                    <a:spcPct val="150000"/>
                  </a:lnSpc>
                </a:pPr>
                <a14:m>
                  <m:oMath xmlns:m="http://schemas.openxmlformats.org/officeDocument/2006/math">
                    <m:sSub>
                      <m:sSubPr>
                        <m:ctrlPr>
                          <a:rPr lang="de-DE" sz="1600" i="1" smtClean="0">
                            <a:latin typeface="Cambria Math"/>
                          </a:rPr>
                        </m:ctrlPr>
                      </m:sSubPr>
                      <m:e>
                        <m:r>
                          <m:rPr>
                            <m:sty m:val="p"/>
                          </m:rPr>
                          <a:rPr lang="de-DE" sz="1600">
                            <a:latin typeface="Cambria Math" panose="02040503050406030204" pitchFamily="18" charset="0"/>
                          </a:rPr>
                          <m:t>COP</m:t>
                        </m:r>
                      </m:e>
                      <m:sub>
                        <m:r>
                          <a:rPr lang="de-DE" sz="1600" i="1">
                            <a:latin typeface="Cambria Math" panose="02040503050406030204" pitchFamily="18" charset="0"/>
                          </a:rPr>
                          <m:t>𝑚𝑎𝑥</m:t>
                        </m:r>
                      </m:sub>
                    </m:sSub>
                    <m:r>
                      <a:rPr lang="de-DE" sz="1600" i="1">
                        <a:latin typeface="Cambria Math" panose="02040503050406030204" pitchFamily="18" charset="0"/>
                      </a:rPr>
                      <m:t>= </m:t>
                    </m:r>
                    <m:f>
                      <m:fPr>
                        <m:ctrlPr>
                          <a:rPr lang="de-DE" sz="1600" i="1">
                            <a:latin typeface="Cambria Math"/>
                          </a:rPr>
                        </m:ctrlPr>
                      </m:fPr>
                      <m:num>
                        <m:r>
                          <a:rPr lang="de-DE" sz="1600" i="1">
                            <a:latin typeface="Cambria Math" panose="02040503050406030204" pitchFamily="18" charset="0"/>
                          </a:rPr>
                          <m:t>1</m:t>
                        </m:r>
                      </m:num>
                      <m:den>
                        <m:sSub>
                          <m:sSubPr>
                            <m:ctrlPr>
                              <a:rPr lang="de-DE" sz="1600" i="1">
                                <a:latin typeface="Cambria Math"/>
                              </a:rPr>
                            </m:ctrlPr>
                          </m:sSubPr>
                          <m:e>
                            <m:r>
                              <m:rPr>
                                <m:sty m:val="p"/>
                              </m:rPr>
                              <a:rPr lang="el-GR" sz="1600" i="1">
                                <a:latin typeface="Cambria Math" panose="02040503050406030204" pitchFamily="18" charset="0"/>
                              </a:rPr>
                              <m:t>η</m:t>
                            </m:r>
                          </m:e>
                          <m:sub>
                            <m:r>
                              <a:rPr lang="de-DE" sz="1600" i="1">
                                <a:latin typeface="Cambria Math" panose="02040503050406030204" pitchFamily="18" charset="0"/>
                              </a:rPr>
                              <m:t>𝐶</m:t>
                            </m:r>
                          </m:sub>
                        </m:sSub>
                      </m:den>
                    </m:f>
                    <m:r>
                      <a:rPr lang="de-DE" sz="1600" i="1">
                        <a:latin typeface="Cambria Math" panose="02040503050406030204" pitchFamily="18" charset="0"/>
                      </a:rPr>
                      <m:t>=</m:t>
                    </m:r>
                    <m:r>
                      <a:rPr lang="de-DE" sz="1600">
                        <a:latin typeface="Cambria Math" panose="02040503050406030204" pitchFamily="18" charset="0"/>
                      </a:rPr>
                      <m:t> </m:t>
                    </m:r>
                    <m:f>
                      <m:fPr>
                        <m:ctrlPr>
                          <a:rPr lang="de-DE" sz="1600" i="1">
                            <a:latin typeface="Cambria Math"/>
                          </a:rPr>
                        </m:ctrlPr>
                      </m:fPr>
                      <m:num>
                        <m:sSub>
                          <m:sSubPr>
                            <m:ctrlPr>
                              <a:rPr lang="de-DE" sz="1600" i="1">
                                <a:latin typeface="Cambria Math"/>
                              </a:rPr>
                            </m:ctrlPr>
                          </m:sSubPr>
                          <m:e>
                            <m:r>
                              <a:rPr lang="de-DE" sz="1600" i="1">
                                <a:latin typeface="Cambria Math" panose="02040503050406030204" pitchFamily="18" charset="0"/>
                              </a:rPr>
                              <m:t>𝑇</m:t>
                            </m:r>
                          </m:e>
                          <m:sub>
                            <m:r>
                              <a:rPr lang="de-DE" sz="1600" i="1">
                                <a:latin typeface="Cambria Math" panose="02040503050406030204" pitchFamily="18" charset="0"/>
                              </a:rPr>
                              <m:t>𝑤𝑎𝑟𝑚</m:t>
                            </m:r>
                          </m:sub>
                        </m:sSub>
                      </m:num>
                      <m:den>
                        <m:sSub>
                          <m:sSubPr>
                            <m:ctrlPr>
                              <a:rPr lang="de-DE" sz="1600" i="1">
                                <a:latin typeface="Cambria Math"/>
                              </a:rPr>
                            </m:ctrlPr>
                          </m:sSubPr>
                          <m:e>
                            <m:r>
                              <a:rPr lang="de-DE" sz="1600" i="1">
                                <a:latin typeface="Cambria Math" panose="02040503050406030204" pitchFamily="18" charset="0"/>
                              </a:rPr>
                              <m:t>𝑇</m:t>
                            </m:r>
                          </m:e>
                          <m:sub>
                            <m:r>
                              <a:rPr lang="de-DE" sz="1600" i="1">
                                <a:latin typeface="Cambria Math" panose="02040503050406030204" pitchFamily="18" charset="0"/>
                              </a:rPr>
                              <m:t>𝑤𝑎𝑟𝑚</m:t>
                            </m:r>
                          </m:sub>
                        </m:sSub>
                        <m:r>
                          <a:rPr lang="de-DE" sz="1600" i="1">
                            <a:latin typeface="Cambria Math" panose="02040503050406030204" pitchFamily="18" charset="0"/>
                          </a:rPr>
                          <m:t>−</m:t>
                        </m:r>
                        <m:sSub>
                          <m:sSubPr>
                            <m:ctrlPr>
                              <a:rPr lang="de-DE" sz="1600" i="1">
                                <a:latin typeface="Cambria Math"/>
                              </a:rPr>
                            </m:ctrlPr>
                          </m:sSubPr>
                          <m:e>
                            <m:r>
                              <a:rPr lang="de-DE" sz="1600" i="1">
                                <a:latin typeface="Cambria Math" panose="02040503050406030204" pitchFamily="18" charset="0"/>
                              </a:rPr>
                              <m:t>𝑇</m:t>
                            </m:r>
                          </m:e>
                          <m:sub>
                            <m:r>
                              <a:rPr lang="de-DE" sz="1600" i="1">
                                <a:latin typeface="Cambria Math" panose="02040503050406030204" pitchFamily="18" charset="0"/>
                              </a:rPr>
                              <m:t>𝑐𝑜𝑙𝑑</m:t>
                            </m:r>
                          </m:sub>
                        </m:sSub>
                      </m:den>
                    </m:f>
                  </m:oMath>
                </a14:m>
                <a:r>
                  <a:rPr lang="de-DE" sz="1600" dirty="0">
                    <a:latin typeface="Arial" panose="020B0604020202020204" pitchFamily="34" charset="0"/>
                    <a:cs typeface="Arial" panose="020B0604020202020204" pitchFamily="34" charset="0"/>
                  </a:rPr>
                  <a:t>  </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Източникът на топлина - земята - например 5 ° C (278,15 K)</a:t>
                </a:r>
              </a:p>
              <a:p>
                <a:pPr>
                  <a:lnSpc>
                    <a:spcPct val="150000"/>
                  </a:lnSpc>
                </a:pPr>
                <a:r>
                  <a:rPr lang="ru-RU" sz="1600" dirty="0">
                    <a:latin typeface="Arial" panose="020B0604020202020204" pitchFamily="34" charset="0"/>
                    <a:cs typeface="Arial" panose="020B0604020202020204" pitchFamily="34" charset="0"/>
                  </a:rPr>
                  <a:t>и радиаторът - съхранение на топлинен буфер - 35 ° C (308,15 K)</a:t>
                </a:r>
              </a:p>
              <a:p>
                <a:pPr>
                  <a:lnSpc>
                    <a:spcPct val="150000"/>
                  </a:lnSpc>
                </a:pPr>
                <a:r>
                  <a:rPr lang="ru-RU" sz="1600" dirty="0">
                    <a:latin typeface="Arial" panose="020B0604020202020204" pitchFamily="34" charset="0"/>
                    <a:cs typeface="Arial" panose="020B0604020202020204" pitchFamily="34" charset="0"/>
                  </a:rPr>
                  <a:t>това би довело до този теоретичен максимум </a:t>
                </a:r>
                <a:r>
                  <a:rPr lang="ru-RU" sz="1600" dirty="0" smtClean="0">
                    <a:latin typeface="Arial" panose="020B0604020202020204" pitchFamily="34" charset="0"/>
                    <a:cs typeface="Arial" panose="020B0604020202020204" pitchFamily="34" charset="0"/>
                  </a:rPr>
                  <a:t>COP:</a:t>
                </a:r>
                <a:endParaRPr lang="de-DE" sz="1600" dirty="0" smtClean="0">
                  <a:latin typeface="Arial" panose="020B0604020202020204" pitchFamily="34" charset="0"/>
                  <a:cs typeface="Arial" panose="020B0604020202020204" pitchFamily="34" charset="0"/>
                </a:endParaRPr>
              </a:p>
              <a:p>
                <a:pPr>
                  <a:lnSpc>
                    <a:spcPct val="150000"/>
                  </a:lnSpc>
                </a:pPr>
                <a14:m>
                  <m:oMath xmlns:m="http://schemas.openxmlformats.org/officeDocument/2006/math">
                    <m:sSub>
                      <m:sSubPr>
                        <m:ctrlPr>
                          <a:rPr lang="de-DE" sz="1600" i="1">
                            <a:latin typeface="Cambria Math"/>
                          </a:rPr>
                        </m:ctrlPr>
                      </m:sSubPr>
                      <m:e>
                        <m:r>
                          <a:rPr lang="de-DE" sz="1600" i="1">
                            <a:latin typeface="Cambria Math" panose="02040503050406030204" pitchFamily="18" charset="0"/>
                          </a:rPr>
                          <m:t>𝐶𝑂𝑃</m:t>
                        </m:r>
                      </m:e>
                      <m:sub>
                        <m:r>
                          <a:rPr lang="de-DE" sz="1600" i="1">
                            <a:latin typeface="Cambria Math" panose="02040503050406030204" pitchFamily="18" charset="0"/>
                          </a:rPr>
                          <m:t>𝑚𝑎𝑥</m:t>
                        </m:r>
                      </m:sub>
                    </m:sSub>
                    <m:r>
                      <a:rPr lang="de-DE" sz="1600" i="1">
                        <a:latin typeface="Cambria Math" panose="02040503050406030204" pitchFamily="18" charset="0"/>
                      </a:rPr>
                      <m:t>= </m:t>
                    </m:r>
                    <m:f>
                      <m:fPr>
                        <m:ctrlPr>
                          <a:rPr lang="de-DE" sz="1600" i="1">
                            <a:latin typeface="Cambria Math"/>
                          </a:rPr>
                        </m:ctrlPr>
                      </m:fPr>
                      <m:num>
                        <m:r>
                          <a:rPr lang="de-DE" sz="1600" i="1">
                            <a:latin typeface="Cambria Math" panose="02040503050406030204" pitchFamily="18" charset="0"/>
                          </a:rPr>
                          <m:t>308,15 </m:t>
                        </m:r>
                      </m:num>
                      <m:den>
                        <m:r>
                          <a:rPr lang="de-DE" sz="1600" i="1">
                            <a:latin typeface="Cambria Math" panose="02040503050406030204" pitchFamily="18" charset="0"/>
                          </a:rPr>
                          <m:t>(308,15  −278,15 ) </m:t>
                        </m:r>
                      </m:den>
                    </m:f>
                    <m:r>
                      <a:rPr lang="de-DE" sz="1600">
                        <a:latin typeface="Cambria Math" panose="02040503050406030204" pitchFamily="18" charset="0"/>
                      </a:rPr>
                      <m:t>= </m:t>
                    </m:r>
                    <m:f>
                      <m:fPr>
                        <m:ctrlPr>
                          <a:rPr lang="de-DE" sz="1600" i="1">
                            <a:latin typeface="Cambria Math"/>
                          </a:rPr>
                        </m:ctrlPr>
                      </m:fPr>
                      <m:num>
                        <m:r>
                          <a:rPr lang="de-DE" sz="1600" i="1">
                            <a:latin typeface="Cambria Math" panose="02040503050406030204" pitchFamily="18" charset="0"/>
                          </a:rPr>
                          <m:t>308,15 </m:t>
                        </m:r>
                      </m:num>
                      <m:den>
                        <m:r>
                          <a:rPr lang="de-DE" sz="1600" i="1">
                            <a:latin typeface="Cambria Math" panose="02040503050406030204" pitchFamily="18" charset="0"/>
                          </a:rPr>
                          <m:t>30 </m:t>
                        </m:r>
                      </m:den>
                    </m:f>
                    <m:r>
                      <a:rPr lang="de-DE" sz="1600" i="1">
                        <a:latin typeface="Cambria Math" panose="02040503050406030204" pitchFamily="18" charset="0"/>
                      </a:rPr>
                      <m:t>=10,27 </m:t>
                    </m:r>
                    <m:r>
                      <a:rPr lang="de-DE" sz="1600">
                        <a:latin typeface="Cambria Math" panose="02040503050406030204" pitchFamily="18" charset="0"/>
                      </a:rPr>
                      <m:t>  </m:t>
                    </m:r>
                  </m:oMath>
                </a14:m>
                <a:r>
                  <a:rPr lang="de-DE" sz="1600" dirty="0">
                    <a:latin typeface="Arial" panose="020B0604020202020204" pitchFamily="34" charset="0"/>
                    <a:cs typeface="Arial" panose="020B0604020202020204" pitchFamily="34" charset="0"/>
                  </a:rPr>
                  <a:t> </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340768"/>
                <a:ext cx="8229600" cy="4525963"/>
              </a:xfrm>
              <a:blipFill rotWithShape="1">
                <a:blip r:embed="rId3"/>
                <a:stretch>
                  <a:fillRect l="-222"/>
                </a:stretch>
              </a:blipFill>
            </p:spPr>
            <p:txBody>
              <a:bodyPr/>
              <a:lstStyle/>
              <a:p>
                <a:r>
                  <a:rPr lang="en-US">
                    <a:noFill/>
                  </a:rPr>
                  <a:t> </a:t>
                </a:r>
              </a:p>
            </p:txBody>
          </p:sp>
        </mc:Fallback>
      </mc:AlternateContent>
    </p:spTree>
    <p:extLst>
      <p:ext uri="{BB962C8B-B14F-4D97-AF65-F5344CB8AC3E}">
        <p14:creationId xmlns:p14="http://schemas.microsoft.com/office/powerpoint/2010/main" val="22992198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67544" y="1484784"/>
                <a:ext cx="8229600" cy="4525963"/>
              </a:xfrm>
            </p:spPr>
            <p:txBody>
              <a:bodyPr>
                <a:normAutofit fontScale="92500"/>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marL="0" lvl="0" indent="0">
                  <a:lnSpc>
                    <a:spcPct val="150000"/>
                  </a:lnSpc>
                  <a:spcBef>
                    <a:spcPts val="0"/>
                  </a:spcBef>
                  <a:buNone/>
                </a:pPr>
                <a:r>
                  <a:rPr lang="ru-RU" sz="1600" dirty="0">
                    <a:solidFill>
                      <a:prstClr val="black"/>
                    </a:solidFill>
                    <a:latin typeface="Arial" panose="020B0604020202020204" pitchFamily="34" charset="0"/>
                    <a:cs typeface="Arial" panose="020B0604020202020204" pitchFamily="34" charset="0"/>
                  </a:rPr>
                  <a:t>В действителност термопомпите не достигат теоретично възможна COP.</a:t>
                </a:r>
              </a:p>
              <a:p>
                <a:pPr marL="0" lvl="0" indent="0">
                  <a:lnSpc>
                    <a:spcPct val="150000"/>
                  </a:lnSpc>
                  <a:spcBef>
                    <a:spcPts val="0"/>
                  </a:spcBef>
                  <a:buNone/>
                </a:pPr>
                <a:r>
                  <a:rPr lang="ru-RU" sz="1600" dirty="0">
                    <a:solidFill>
                      <a:prstClr val="black"/>
                    </a:solidFill>
                    <a:latin typeface="Arial" panose="020B0604020202020204" pitchFamily="34" charset="0"/>
                    <a:cs typeface="Arial" panose="020B0604020202020204" pitchFamily="34" charset="0"/>
                  </a:rPr>
                  <a:t>На практика могат да се постигнат степени на термопомпа от 0,45 до 0,55.</a:t>
                </a:r>
              </a:p>
              <a:p>
                <a:pPr marL="0" lvl="0" indent="0">
                  <a:lnSpc>
                    <a:spcPct val="150000"/>
                  </a:lnSpc>
                  <a:spcBef>
                    <a:spcPts val="0"/>
                  </a:spcBef>
                  <a:buNone/>
                </a:pPr>
                <a:r>
                  <a:rPr lang="ru-RU" sz="1600" dirty="0">
                    <a:solidFill>
                      <a:prstClr val="black"/>
                    </a:solidFill>
                    <a:latin typeface="Arial" panose="020B0604020202020204" pitchFamily="34" charset="0"/>
                    <a:cs typeface="Arial" panose="020B0604020202020204" pitchFamily="34" charset="0"/>
                  </a:rPr>
                  <a:t>За действителната COP важи:</a:t>
                </a:r>
              </a:p>
              <a:p>
                <a:pPr marL="0" lvl="0" indent="0">
                  <a:lnSpc>
                    <a:spcPct val="150000"/>
                  </a:lnSpc>
                  <a:spcBef>
                    <a:spcPts val="0"/>
                  </a:spcBef>
                  <a:buNone/>
                </a:pPr>
                <a:endParaRPr lang="ru-RU" sz="1600" dirty="0">
                  <a:solidFill>
                    <a:prstClr val="black"/>
                  </a:solidFill>
                  <a:latin typeface="Arial" panose="020B0604020202020204" pitchFamily="34" charset="0"/>
                  <a:cs typeface="Arial" panose="020B0604020202020204" pitchFamily="34" charset="0"/>
                </a:endParaRPr>
              </a:p>
              <a:p>
                <a:pPr marL="0" indent="0">
                  <a:lnSpc>
                    <a:spcPct val="150000"/>
                  </a:lnSpc>
                  <a:buNone/>
                </a:pPr>
                <a:r>
                  <a:rPr lang="de-DE" sz="1600" dirty="0" smtClean="0">
                    <a:latin typeface="Arial" panose="020B0604020202020204" pitchFamily="34" charset="0"/>
                    <a:cs typeface="Arial" panose="020B0604020202020204" pitchFamily="34" charset="0"/>
                  </a:rPr>
                  <a:t>				</a:t>
                </a:r>
                <a14:m>
                  <m:oMath xmlns:m="http://schemas.openxmlformats.org/officeDocument/2006/math">
                    <m:sSub>
                      <m:sSubPr>
                        <m:ctrlPr>
                          <a:rPr lang="de-DE" sz="1600" i="1">
                            <a:latin typeface="Cambria Math"/>
                          </a:rPr>
                        </m:ctrlPr>
                      </m:sSubPr>
                      <m:e>
                        <m:r>
                          <a:rPr lang="de-DE" sz="1600" i="1">
                            <a:latin typeface="Cambria Math" panose="02040503050406030204" pitchFamily="18" charset="0"/>
                            <a:ea typeface="Cambria Math" panose="02040503050406030204" pitchFamily="18" charset="0"/>
                          </a:rPr>
                          <m:t>𝜂</m:t>
                        </m:r>
                      </m:e>
                      <m:sub>
                        <m:r>
                          <a:rPr lang="de-DE" sz="1600" i="1">
                            <a:latin typeface="Cambria Math" panose="02040503050406030204" pitchFamily="18" charset="0"/>
                          </a:rPr>
                          <m:t>𝐻𝑃</m:t>
                        </m:r>
                      </m:sub>
                    </m:sSub>
                    <m:r>
                      <a:rPr lang="de-DE" sz="1600" i="1">
                        <a:latin typeface="Cambria Math" panose="02040503050406030204" pitchFamily="18" charset="0"/>
                      </a:rPr>
                      <m:t>= </m:t>
                    </m:r>
                    <m:f>
                      <m:fPr>
                        <m:ctrlPr>
                          <a:rPr lang="de-DE" sz="1600" i="1">
                            <a:latin typeface="Cambria Math"/>
                          </a:rPr>
                        </m:ctrlPr>
                      </m:fPr>
                      <m:num>
                        <m:r>
                          <a:rPr lang="de-DE" sz="1600" i="1">
                            <a:latin typeface="Cambria Math" panose="02040503050406030204" pitchFamily="18" charset="0"/>
                          </a:rPr>
                          <m:t>𝐶𝑂𝑃</m:t>
                        </m:r>
                      </m:num>
                      <m:den>
                        <m:sSub>
                          <m:sSubPr>
                            <m:ctrlPr>
                              <a:rPr lang="de-DE" sz="1600" i="1">
                                <a:latin typeface="Cambria Math"/>
                              </a:rPr>
                            </m:ctrlPr>
                          </m:sSubPr>
                          <m:e>
                            <m:r>
                              <a:rPr lang="de-DE" sz="1600" i="1">
                                <a:latin typeface="Cambria Math" panose="02040503050406030204" pitchFamily="18" charset="0"/>
                              </a:rPr>
                              <m:t>𝐶𝑂𝑃</m:t>
                            </m:r>
                          </m:e>
                          <m:sub>
                            <m:r>
                              <a:rPr lang="de-DE" sz="1600" i="1">
                                <a:latin typeface="Cambria Math" panose="02040503050406030204" pitchFamily="18" charset="0"/>
                              </a:rPr>
                              <m:t>𝑚𝑎𝑥</m:t>
                            </m:r>
                          </m:sub>
                        </m:sSub>
                      </m:den>
                    </m:f>
                  </m:oMath>
                </a14:m>
                <a:endParaRPr lang="de-DE" sz="1600" dirty="0">
                  <a:latin typeface="Arial" panose="020B0604020202020204" pitchFamily="34" charset="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smtClean="0">
                    <a:latin typeface="Arial" panose="020B0604020202020204" pitchFamily="34" charset="0"/>
                    <a:cs typeface="Arial" panose="020B0604020202020204" pitchFamily="34" charset="0"/>
                  </a:rPr>
                  <a:t>			</a:t>
                </a:r>
                <a:r>
                  <a:rPr lang="de-DE" sz="1600" dirty="0">
                    <a:latin typeface="Arial" panose="020B0604020202020204" pitchFamily="34" charset="0"/>
                    <a:cs typeface="Arial" panose="020B0604020202020204" pitchFamily="34" charset="0"/>
                  </a:rPr>
                  <a:t>	</a:t>
                </a:r>
                <a14:m>
                  <m:oMath xmlns:m="http://schemas.openxmlformats.org/officeDocument/2006/math">
                    <m:r>
                      <a:rPr lang="de-DE" sz="1600" i="1">
                        <a:latin typeface="Cambria Math" panose="02040503050406030204" pitchFamily="18" charset="0"/>
                        <a:ea typeface="Cambria Math" panose="02040503050406030204" pitchFamily="18" charset="0"/>
                      </a:rPr>
                      <m:t>⇒</m:t>
                    </m:r>
                    <m:r>
                      <a:rPr lang="de-DE" sz="1600" i="1">
                        <a:latin typeface="Cambria Math" panose="02040503050406030204" pitchFamily="18" charset="0"/>
                        <a:ea typeface="Cambria Math" panose="02040503050406030204" pitchFamily="18" charset="0"/>
                      </a:rPr>
                      <m:t>𝐶𝑂𝑃</m:t>
                    </m:r>
                    <m:r>
                      <a:rPr lang="de-DE" sz="1600" i="1">
                        <a:latin typeface="Cambria Math" panose="02040503050406030204" pitchFamily="18" charset="0"/>
                        <a:ea typeface="Cambria Math" panose="02040503050406030204" pitchFamily="18" charset="0"/>
                      </a:rPr>
                      <m:t>= </m:t>
                    </m:r>
                    <m:sSub>
                      <m:sSubPr>
                        <m:ctrlPr>
                          <a:rPr lang="de-DE" sz="1600" i="1">
                            <a:latin typeface="Cambria Math"/>
                            <a:ea typeface="Cambria Math" panose="02040503050406030204" pitchFamily="18" charset="0"/>
                          </a:rPr>
                        </m:ctrlPr>
                      </m:sSubPr>
                      <m:e>
                        <m:r>
                          <a:rPr lang="de-DE" sz="1600" i="1">
                            <a:latin typeface="Cambria Math" panose="02040503050406030204" pitchFamily="18" charset="0"/>
                            <a:ea typeface="Cambria Math" panose="02040503050406030204" pitchFamily="18" charset="0"/>
                          </a:rPr>
                          <m:t>𝐶𝑂𝑃</m:t>
                        </m:r>
                      </m:e>
                      <m:sub>
                        <m:r>
                          <a:rPr lang="de-DE" sz="1600" i="1">
                            <a:latin typeface="Cambria Math" panose="02040503050406030204" pitchFamily="18" charset="0"/>
                            <a:ea typeface="Cambria Math" panose="02040503050406030204" pitchFamily="18" charset="0"/>
                          </a:rPr>
                          <m:t>𝑚𝑎𝑥</m:t>
                        </m:r>
                      </m:sub>
                    </m:sSub>
                    <m:r>
                      <a:rPr lang="de-DE" sz="1600" i="1">
                        <a:latin typeface="Cambria Math" panose="02040503050406030204" pitchFamily="18" charset="0"/>
                        <a:ea typeface="Cambria Math" panose="02040503050406030204" pitchFamily="18" charset="0"/>
                      </a:rPr>
                      <m:t>⋅</m:t>
                    </m:r>
                    <m:sSub>
                      <m:sSubPr>
                        <m:ctrlPr>
                          <a:rPr lang="de-DE" sz="1600" i="1">
                            <a:latin typeface="Cambria Math"/>
                            <a:ea typeface="Cambria Math" panose="02040503050406030204" pitchFamily="18" charset="0"/>
                          </a:rPr>
                        </m:ctrlPr>
                      </m:sSubPr>
                      <m:e>
                        <m:r>
                          <a:rPr lang="de-DE" sz="1600" i="1">
                            <a:latin typeface="Cambria Math" panose="02040503050406030204" pitchFamily="18" charset="0"/>
                            <a:ea typeface="Cambria Math" panose="02040503050406030204" pitchFamily="18" charset="0"/>
                          </a:rPr>
                          <m:t>𝜂</m:t>
                        </m:r>
                      </m:e>
                      <m:sub>
                        <m:r>
                          <a:rPr lang="de-DE" sz="1600" i="1">
                            <a:latin typeface="Cambria Math" panose="02040503050406030204" pitchFamily="18" charset="0"/>
                            <a:ea typeface="Cambria Math" panose="02040503050406030204" pitchFamily="18" charset="0"/>
                          </a:rPr>
                          <m:t>𝐻𝑃</m:t>
                        </m:r>
                      </m:sub>
                    </m:sSub>
                  </m:oMath>
                </a14:m>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smtClean="0">
                    <a:latin typeface="Arial" panose="020B0604020202020204" pitchFamily="34" charset="0"/>
                    <a:cs typeface="Arial" panose="020B0604020202020204" pitchFamily="34" charset="0"/>
                  </a:rPr>
                  <a:t>			</a:t>
                </a:r>
              </a:p>
              <a:p>
                <a:pPr marL="0" indent="0">
                  <a:lnSpc>
                    <a:spcPct val="150000"/>
                  </a:lnSpc>
                  <a:buNone/>
                </a:pPr>
                <a:r>
                  <a:rPr lang="de-DE" sz="1600" dirty="0">
                    <a:latin typeface="Arial" panose="020B0604020202020204" pitchFamily="34" charset="0"/>
                    <a:cs typeface="Arial" panose="020B0604020202020204" pitchFamily="34" charset="0"/>
                  </a:rPr>
                  <a:t>	</a:t>
                </a:r>
                <a:r>
                  <a:rPr lang="de-DE" sz="1600" dirty="0" smtClean="0">
                    <a:latin typeface="Arial" panose="020B0604020202020204" pitchFamily="34" charset="0"/>
                    <a:cs typeface="Arial" panose="020B0604020202020204" pitchFamily="34" charset="0"/>
                  </a:rPr>
                  <a:t>	</a:t>
                </a:r>
              </a:p>
              <a:p>
                <a:pPr marL="0" indent="0">
                  <a:lnSpc>
                    <a:spcPct val="150000"/>
                  </a:lnSpc>
                  <a:buNone/>
                </a:pPr>
                <a:r>
                  <a:rPr lang="de-DE" sz="1600" dirty="0">
                    <a:latin typeface="Arial" panose="020B0604020202020204" pitchFamily="34" charset="0"/>
                    <a:cs typeface="Arial" panose="020B0604020202020204" pitchFamily="34" charset="0"/>
                  </a:rPr>
                  <a:t>	</a:t>
                </a:r>
                <a:r>
                  <a:rPr lang="de-DE" sz="1600" dirty="0" smtClean="0">
                    <a:latin typeface="Arial" panose="020B0604020202020204" pitchFamily="34" charset="0"/>
                    <a:cs typeface="Arial" panose="020B0604020202020204" pitchFamily="34" charset="0"/>
                  </a:rPr>
                  <a:t>			</a:t>
                </a:r>
                <a:r>
                  <a:rPr lang="bg-BG" sz="1600" dirty="0" smtClean="0">
                    <a:latin typeface="Arial" panose="020B0604020202020204" pitchFamily="34" charset="0"/>
                    <a:cs typeface="Arial" panose="020B0604020202020204" pitchFamily="34" charset="0"/>
                  </a:rPr>
                  <a:t>Където</a:t>
                </a:r>
                <a:r>
                  <a:rPr lang="ru-RU" sz="1600" dirty="0" smtClean="0">
                    <a:latin typeface="Arial" panose="020B0604020202020204" pitchFamily="34" charset="0"/>
                    <a:cs typeface="Arial" panose="020B0604020202020204" pitchFamily="34" charset="0"/>
                  </a:rPr>
                  <a:t> 𝜂</a:t>
                </a:r>
                <a:r>
                  <a:rPr lang="ru-RU" sz="900" dirty="0" smtClean="0">
                    <a:latin typeface="Arial" panose="020B0604020202020204" pitchFamily="34" charset="0"/>
                    <a:cs typeface="Arial" panose="020B0604020202020204" pitchFamily="34" charset="0"/>
                  </a:rPr>
                  <a:t>𝐻𝑃</a:t>
                </a:r>
                <a:r>
                  <a:rPr lang="ru-RU" sz="1600" dirty="0">
                    <a:latin typeface="Arial" panose="020B0604020202020204" pitchFamily="34" charset="0"/>
                    <a:cs typeface="Arial" panose="020B0604020202020204" pitchFamily="34" charset="0"/>
                  </a:rPr>
                  <a:t>определя степента на </a:t>
                </a:r>
                <a:r>
                  <a:rPr lang="ru-RU" sz="1600" dirty="0" smtClean="0">
                    <a:latin typeface="Arial" panose="020B0604020202020204" pitchFamily="34" charset="0"/>
                    <a:cs typeface="Arial" panose="020B0604020202020204" pitchFamily="34" charset="0"/>
                  </a:rPr>
                  <a:t>термопомпата</a:t>
                </a:r>
                <a:r>
                  <a:rPr lang="de-DE" sz="1600" dirty="0" smtClean="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67544" y="1484784"/>
                <a:ext cx="8229600" cy="4525963"/>
              </a:xfrm>
              <a:blipFill rotWithShape="1">
                <a:blip r:embed="rId2"/>
                <a:stretch>
                  <a:fillRect l="-296"/>
                </a:stretch>
              </a:blipFill>
            </p:spPr>
            <p:txBody>
              <a:bodyPr/>
              <a:lstStyle/>
              <a:p>
                <a:r>
                  <a:rPr lang="en-US">
                    <a:noFill/>
                  </a:rPr>
                  <a:t> </a:t>
                </a:r>
              </a:p>
            </p:txBody>
          </p:sp>
        </mc:Fallback>
      </mc:AlternateContent>
    </p:spTree>
    <p:extLst>
      <p:ext uri="{BB962C8B-B14F-4D97-AF65-F5344CB8AC3E}">
        <p14:creationId xmlns:p14="http://schemas.microsoft.com/office/powerpoint/2010/main" val="21751811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50000"/>
              </a:lnSpc>
            </a:pPr>
            <a:r>
              <a:rPr lang="bg-BG" dirty="0">
                <a:latin typeface="Arial" panose="020B0604020202020204" pitchFamily="34" charset="0"/>
                <a:cs typeface="Arial" panose="020B0604020202020204" pitchFamily="34" charset="0"/>
              </a:rPr>
              <a:t>Степен на </a:t>
            </a:r>
            <a:r>
              <a:rPr lang="bg-BG" dirty="0" smtClean="0">
                <a:latin typeface="Arial" panose="020B0604020202020204" pitchFamily="34" charset="0"/>
                <a:cs typeface="Arial" panose="020B0604020202020204" pitchFamily="34" charset="0"/>
              </a:rPr>
              <a:t>ефективност на термопомпата</a:t>
            </a:r>
            <a:endParaRPr lang="de-DE" dirty="0">
              <a:latin typeface="Arial" panose="020B0604020202020204" pitchFamily="34" charset="0"/>
              <a:cs typeface="Arial" panose="020B0604020202020204" pitchFamily="34" charset="0"/>
            </a:endParaRPr>
          </a:p>
        </p:txBody>
      </p:sp>
      <p:sp>
        <p:nvSpPr>
          <p:cNvPr id="4" name="Textfeld 3"/>
          <p:cNvSpPr txBox="1"/>
          <p:nvPr/>
        </p:nvSpPr>
        <p:spPr>
          <a:xfrm>
            <a:off x="251520" y="1916832"/>
            <a:ext cx="8435280" cy="2308324"/>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Степен на </a:t>
            </a:r>
            <a:r>
              <a:rPr lang="ru-RU" sz="1600" dirty="0" smtClean="0">
                <a:latin typeface="Arial" panose="020B0604020202020204" pitchFamily="34" charset="0"/>
                <a:cs typeface="Arial" panose="020B0604020202020204" pitchFamily="34" charset="0"/>
              </a:rPr>
              <a:t>ефективност на термопомпата</a:t>
            </a:r>
            <a:endParaRPr lang="ru-RU" sz="1600" dirty="0">
              <a:latin typeface="Arial" panose="020B0604020202020204" pitchFamily="34" charset="0"/>
              <a:cs typeface="Arial" panose="020B0604020202020204" pitchFamily="34" charset="0"/>
            </a:endParaRP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Степента </a:t>
            </a:r>
            <a:r>
              <a:rPr lang="ru-RU" sz="1600" dirty="0" smtClean="0">
                <a:latin typeface="Arial" panose="020B0604020202020204" pitchFamily="34" charset="0"/>
                <a:cs typeface="Arial" panose="020B0604020202020204" pitchFamily="34" charset="0"/>
              </a:rPr>
              <a:t>на ефективност на термопомпата </a:t>
            </a:r>
            <a:r>
              <a:rPr lang="ru-RU" sz="1600" dirty="0">
                <a:latin typeface="Arial" panose="020B0604020202020204" pitchFamily="34" charset="0"/>
                <a:cs typeface="Arial" panose="020B0604020202020204" pitchFamily="34" charset="0"/>
              </a:rPr>
              <a:t>показва какъв процент от теоретично перфектен процес може да бъде </a:t>
            </a:r>
            <a:r>
              <a:rPr lang="ru-RU" sz="1600" dirty="0" smtClean="0">
                <a:latin typeface="Arial" panose="020B0604020202020204" pitchFamily="34" charset="0"/>
                <a:cs typeface="Arial" panose="020B0604020202020204" pitchFamily="34" charset="0"/>
              </a:rPr>
              <a:t>постигнат практически.</a:t>
            </a: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Топлинните помпи достигат до ~ 50% от степента на ефективност, което би било възможно в перфектна система без </a:t>
            </a:r>
            <a:r>
              <a:rPr lang="ru-RU" sz="1600" dirty="0" smtClean="0">
                <a:latin typeface="Arial" panose="020B0604020202020204" pitchFamily="34" charset="0"/>
                <a:cs typeface="Arial" panose="020B0604020202020204" pitchFamily="34" charset="0"/>
              </a:rPr>
              <a:t>загуби.</a:t>
            </a:r>
            <a:r>
              <a:rPr lang="de-DE"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08858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mc:AlternateContent xmlns:mc="http://schemas.openxmlformats.org/markup-compatibility/2006" xmlns:a14="http://schemas.microsoft.com/office/drawing/2010/main">
        <mc:Choice Requires="a14">
          <p:sp>
            <p:nvSpPr>
              <p:cNvPr id="5" name="Textfeld 4"/>
              <p:cNvSpPr txBox="1"/>
              <p:nvPr/>
            </p:nvSpPr>
            <p:spPr>
              <a:xfrm>
                <a:off x="1547664" y="1412776"/>
                <a:ext cx="5159618" cy="4414093"/>
              </a:xfrm>
              <a:prstGeom prst="rect">
                <a:avLst/>
              </a:prstGeom>
              <a:noFill/>
            </p:spPr>
            <p:txBody>
              <a:bodyPr wrap="none" rtlCol="0">
                <a:spAutoFit/>
              </a:bodyPr>
              <a:lstStyle/>
              <a:p>
                <a:pPr>
                  <a:lnSpc>
                    <a:spcPct val="150000"/>
                  </a:lnSpc>
                </a:pPr>
                <a:endParaRPr lang="de-DE" sz="1600" dirty="0" smtClean="0">
                  <a:latin typeface="Arial" panose="020B0604020202020204" pitchFamily="34" charset="0"/>
                  <a:cs typeface="Arial" panose="020B0604020202020204" pitchFamily="34" charset="0"/>
                </a:endParaRPr>
              </a:p>
              <a:p>
                <a:pPr>
                  <a:lnSpc>
                    <a:spcPct val="150000"/>
                  </a:lnSpc>
                </a:pPr>
                <a:r>
                  <a:rPr lang="ru-RU" sz="1600" dirty="0" smtClean="0">
                    <a:latin typeface="Arial" panose="020B0604020202020204" pitchFamily="34" charset="0"/>
                    <a:cs typeface="Arial" panose="020B0604020202020204" pitchFamily="34" charset="0"/>
                  </a:rPr>
                  <a:t>Пример от практиката:</a:t>
                </a: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Източник на топлина = 278,15 К</a:t>
                </a:r>
              </a:p>
              <a:p>
                <a:pPr>
                  <a:lnSpc>
                    <a:spcPct val="150000"/>
                  </a:lnSpc>
                </a:pPr>
                <a:r>
                  <a:rPr lang="ru-RU" sz="1600" dirty="0">
                    <a:latin typeface="Arial" panose="020B0604020202020204" pitchFamily="34" charset="0"/>
                    <a:cs typeface="Arial" panose="020B0604020202020204" pitchFamily="34" charset="0"/>
                  </a:rPr>
                  <a:t>Радиатор = 308, 15 K</a:t>
                </a:r>
              </a:p>
              <a:p>
                <a:pPr>
                  <a:lnSpc>
                    <a:spcPct val="150000"/>
                  </a:lnSpc>
                </a:pPr>
                <a:r>
                  <a:rPr lang="ru-RU" sz="1600" dirty="0">
                    <a:latin typeface="Arial" panose="020B0604020202020204" pitchFamily="34" charset="0"/>
                    <a:cs typeface="Arial" panose="020B0604020202020204" pitchFamily="34" charset="0"/>
                  </a:rPr>
                  <a:t>Степен на термопомпата </a:t>
                </a:r>
                <a:r>
                  <a:rPr lang="ru-RU" dirty="0" smtClean="0">
                    <a:latin typeface="Arial" panose="020B0604020202020204" pitchFamily="34" charset="0"/>
                    <a:cs typeface="Arial" panose="020B0604020202020204" pitchFamily="34" charset="0"/>
                  </a:rPr>
                  <a:t>𝜂</a:t>
                </a:r>
                <a:r>
                  <a:rPr lang="ru-RU" sz="900" dirty="0" smtClean="0">
                    <a:latin typeface="Arial" panose="020B0604020202020204" pitchFamily="34" charset="0"/>
                    <a:cs typeface="Arial" panose="020B0604020202020204" pitchFamily="34" charset="0"/>
                  </a:rPr>
                  <a:t>𝐻𝑃</a:t>
                </a: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 </a:t>
                </a:r>
                <a:r>
                  <a:rPr lang="ru-RU" sz="1600" dirty="0" smtClean="0">
                    <a:latin typeface="Arial" panose="020B0604020202020204" pitchFamily="34" charset="0"/>
                    <a:cs typeface="Arial" panose="020B0604020202020204" pitchFamily="34" charset="0"/>
                  </a:rPr>
                  <a:t>50%</a:t>
                </a:r>
                <a:endParaRPr lang="de-DE" sz="1600" dirty="0">
                  <a:latin typeface="Arial" panose="020B0604020202020204" pitchFamily="34" charset="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sSub>
                        <m:sSubPr>
                          <m:ctrlPr>
                            <a:rPr lang="de-DE" sz="1600" i="1">
                              <a:latin typeface="Cambria Math"/>
                            </a:rPr>
                          </m:ctrlPr>
                        </m:sSubPr>
                        <m:e>
                          <m:r>
                            <a:rPr lang="de-DE" sz="1600" i="1">
                              <a:latin typeface="Cambria Math" panose="02040503050406030204" pitchFamily="18" charset="0"/>
                            </a:rPr>
                            <m:t>𝐶𝑂𝑃</m:t>
                          </m:r>
                        </m:e>
                        <m:sub>
                          <m:r>
                            <a:rPr lang="de-DE" sz="1600" i="1">
                              <a:latin typeface="Cambria Math" panose="02040503050406030204" pitchFamily="18" charset="0"/>
                            </a:rPr>
                            <m:t>𝑚𝑎𝑥</m:t>
                          </m:r>
                        </m:sub>
                      </m:sSub>
                      <m:r>
                        <a:rPr lang="de-DE" sz="1600" i="1">
                          <a:latin typeface="Cambria Math" panose="02040503050406030204" pitchFamily="18" charset="0"/>
                        </a:rPr>
                        <m:t>= </m:t>
                      </m:r>
                      <m:f>
                        <m:fPr>
                          <m:ctrlPr>
                            <a:rPr lang="de-DE" sz="1600" i="1">
                              <a:latin typeface="Cambria Math"/>
                            </a:rPr>
                          </m:ctrlPr>
                        </m:fPr>
                        <m:num>
                          <m:r>
                            <a:rPr lang="de-DE" sz="1600" i="1">
                              <a:latin typeface="Cambria Math" panose="02040503050406030204" pitchFamily="18" charset="0"/>
                            </a:rPr>
                            <m:t>308,15 </m:t>
                          </m:r>
                        </m:num>
                        <m:den>
                          <m:r>
                            <a:rPr lang="de-DE" sz="1600" i="1">
                              <a:latin typeface="Cambria Math" panose="02040503050406030204" pitchFamily="18" charset="0"/>
                            </a:rPr>
                            <m:t>(308,15  −278,15 ) </m:t>
                          </m:r>
                        </m:den>
                      </m:f>
                      <m:r>
                        <a:rPr lang="de-DE" sz="1600">
                          <a:latin typeface="Cambria Math" panose="02040503050406030204" pitchFamily="18" charset="0"/>
                        </a:rPr>
                        <m:t>= </m:t>
                      </m:r>
                      <m:f>
                        <m:fPr>
                          <m:ctrlPr>
                            <a:rPr lang="de-DE" sz="1600" i="1">
                              <a:latin typeface="Cambria Math"/>
                            </a:rPr>
                          </m:ctrlPr>
                        </m:fPr>
                        <m:num>
                          <m:r>
                            <a:rPr lang="de-DE" sz="1600" i="1">
                              <a:latin typeface="Cambria Math" panose="02040503050406030204" pitchFamily="18" charset="0"/>
                            </a:rPr>
                            <m:t>308,15 </m:t>
                          </m:r>
                        </m:num>
                        <m:den>
                          <m:r>
                            <a:rPr lang="de-DE" sz="1600" i="1">
                              <a:latin typeface="Cambria Math" panose="02040503050406030204" pitchFamily="18" charset="0"/>
                            </a:rPr>
                            <m:t>30 </m:t>
                          </m:r>
                        </m:den>
                      </m:f>
                      <m:r>
                        <a:rPr lang="de-DE" sz="1600" i="1">
                          <a:latin typeface="Cambria Math" panose="02040503050406030204" pitchFamily="18" charset="0"/>
                        </a:rPr>
                        <m:t>=10,27 </m:t>
                      </m:r>
                    </m:oMath>
                  </m:oMathPara>
                </a14:m>
                <a:endParaRPr lang="de-DE" sz="1600" i="1" dirty="0" smtClean="0">
                  <a:latin typeface="Arial" panose="020B0604020202020204" pitchFamily="34" charset="0"/>
                  <a:cs typeface="Arial" panose="020B0604020202020204" pitchFamily="34" charset="0"/>
                </a:endParaRPr>
              </a:p>
              <a:p>
                <a:pPr>
                  <a:lnSpc>
                    <a:spcPct val="150000"/>
                  </a:lnSpc>
                </a:pPr>
                <a:endParaRPr lang="de-DE" sz="1600" b="0" dirty="0" smtClean="0">
                  <a:latin typeface="Arial" panose="020B0604020202020204" pitchFamily="34" charset="0"/>
                  <a:cs typeface="Arial" panose="020B0604020202020204" pitchFamily="34" charset="0"/>
                </a:endParaRPr>
              </a:p>
              <a:p>
                <a:pPr>
                  <a:lnSpc>
                    <a:spcPct val="150000"/>
                  </a:lnSpc>
                </a:pPr>
                <a:endParaRPr lang="de-DE" sz="1600" dirty="0" smtClean="0">
                  <a:latin typeface="Arial" panose="020B0604020202020204" pitchFamily="34" charset="0"/>
                  <a:cs typeface="Arial" panose="020B0604020202020204" pitchFamily="34" charset="0"/>
                </a:endParaRPr>
              </a:p>
              <a:p>
                <a:pPr>
                  <a:lnSpc>
                    <a:spcPct val="150000"/>
                  </a:lnSpc>
                </a:pPr>
                <a:r>
                  <a:rPr lang="de-DE" sz="1600" dirty="0" smtClean="0">
                    <a:latin typeface="Arial" panose="020B0604020202020204" pitchFamily="34" charset="0"/>
                    <a:cs typeface="Arial" panose="020B0604020202020204" pitchFamily="34" charset="0"/>
                  </a:rPr>
                  <a:t> </a:t>
                </a:r>
                <a14:m>
                  <m:oMath xmlns:m="http://schemas.openxmlformats.org/officeDocument/2006/math">
                    <m:r>
                      <a:rPr lang="de-DE" sz="1600" i="1">
                        <a:latin typeface="Cambria Math" panose="02040503050406030204" pitchFamily="18" charset="0"/>
                      </a:rPr>
                      <m:t>𝐶𝑂𝑃</m:t>
                    </m:r>
                    <m:r>
                      <a:rPr lang="de-DE" sz="1600" i="1">
                        <a:latin typeface="Cambria Math" panose="02040503050406030204" pitchFamily="18" charset="0"/>
                      </a:rPr>
                      <m:t>=</m:t>
                    </m:r>
                    <m:sSub>
                      <m:sSubPr>
                        <m:ctrlPr>
                          <a:rPr lang="de-DE" sz="1600" i="1">
                            <a:latin typeface="Cambria Math"/>
                          </a:rPr>
                        </m:ctrlPr>
                      </m:sSubPr>
                      <m:e>
                        <m:r>
                          <a:rPr lang="de-DE" sz="1600" i="1">
                            <a:latin typeface="Cambria Math" panose="02040503050406030204" pitchFamily="18" charset="0"/>
                          </a:rPr>
                          <m:t>𝐶𝑂𝑃</m:t>
                        </m:r>
                      </m:e>
                      <m:sub>
                        <m:r>
                          <a:rPr lang="de-DE" sz="1600" i="1">
                            <a:latin typeface="Cambria Math" panose="02040503050406030204" pitchFamily="18" charset="0"/>
                          </a:rPr>
                          <m:t>𝑚𝑎𝑥</m:t>
                        </m:r>
                      </m:sub>
                    </m:sSub>
                    <m:r>
                      <a:rPr lang="de-DE" sz="1600" i="1">
                        <a:latin typeface="Cambria Math" panose="02040503050406030204" pitchFamily="18" charset="0"/>
                        <a:ea typeface="Cambria Math" panose="02040503050406030204" pitchFamily="18" charset="0"/>
                      </a:rPr>
                      <m:t>⋅  </m:t>
                    </m:r>
                    <m:sSub>
                      <m:sSubPr>
                        <m:ctrlPr>
                          <a:rPr lang="de-DE" sz="1600" i="1">
                            <a:latin typeface="Cambria Math"/>
                            <a:ea typeface="Cambria Math" panose="02040503050406030204" pitchFamily="18" charset="0"/>
                          </a:rPr>
                        </m:ctrlPr>
                      </m:sSubPr>
                      <m:e>
                        <m:r>
                          <a:rPr lang="de-DE" sz="1600" i="1">
                            <a:latin typeface="Cambria Math" panose="02040503050406030204" pitchFamily="18" charset="0"/>
                            <a:ea typeface="Cambria Math" panose="02040503050406030204" pitchFamily="18" charset="0"/>
                          </a:rPr>
                          <m:t>𝜂</m:t>
                        </m:r>
                      </m:e>
                      <m:sub>
                        <m:r>
                          <a:rPr lang="de-DE" sz="1600" i="1">
                            <a:latin typeface="Cambria Math" panose="02040503050406030204" pitchFamily="18" charset="0"/>
                            <a:ea typeface="Cambria Math" panose="02040503050406030204" pitchFamily="18" charset="0"/>
                          </a:rPr>
                          <m:t>𝐻𝑃</m:t>
                        </m:r>
                      </m:sub>
                    </m:sSub>
                    <m:r>
                      <a:rPr lang="de-DE" sz="1600" i="1">
                        <a:latin typeface="Cambria Math" panose="02040503050406030204" pitchFamily="18" charset="0"/>
                        <a:ea typeface="Cambria Math" panose="02040503050406030204" pitchFamily="18" charset="0"/>
                      </a:rPr>
                      <m:t>=10,27 ⋅0,5=5,14 </m:t>
                    </m:r>
                  </m:oMath>
                </a14:m>
                <a:endParaRPr lang="de-DE" sz="1600" dirty="0">
                  <a:latin typeface="Arial" panose="020B0604020202020204" pitchFamily="34" charset="0"/>
                  <a:cs typeface="Arial" panose="020B0604020202020204" pitchFamily="34" charset="0"/>
                </a:endParaRPr>
              </a:p>
              <a:p>
                <a:endParaRPr lang="de-DE" dirty="0" smtClean="0"/>
              </a:p>
              <a:p>
                <a:pPr marL="285750" indent="-285750">
                  <a:buFontTx/>
                  <a:buChar char="-"/>
                </a:pPr>
                <a:endParaRPr lang="de-DE" dirty="0"/>
              </a:p>
            </p:txBody>
          </p:sp>
        </mc:Choice>
        <mc:Fallback xmlns="">
          <p:sp>
            <p:nvSpPr>
              <p:cNvPr id="5" name="Textfeld 4"/>
              <p:cNvSpPr txBox="1">
                <a:spLocks noRot="1" noChangeAspect="1" noMove="1" noResize="1" noEditPoints="1" noAdjustHandles="1" noChangeArrowheads="1" noChangeShapeType="1" noTextEdit="1"/>
              </p:cNvSpPr>
              <p:nvPr/>
            </p:nvSpPr>
            <p:spPr>
              <a:xfrm>
                <a:off x="1547664" y="1412776"/>
                <a:ext cx="5159618" cy="4414093"/>
              </a:xfrm>
              <a:prstGeom prst="rect">
                <a:avLst/>
              </a:prstGeom>
              <a:blipFill rotWithShape="1">
                <a:blip r:embed="rId2"/>
                <a:stretch>
                  <a:fillRect l="-709"/>
                </a:stretch>
              </a:blipFill>
            </p:spPr>
            <p:txBody>
              <a:bodyPr/>
              <a:lstStyle/>
              <a:p>
                <a:r>
                  <a:rPr lang="en-US">
                    <a:noFill/>
                  </a:rPr>
                  <a:t> </a:t>
                </a:r>
              </a:p>
            </p:txBody>
          </p:sp>
        </mc:Fallback>
      </mc:AlternateContent>
    </p:spTree>
    <p:extLst>
      <p:ext uri="{BB962C8B-B14F-4D97-AF65-F5344CB8AC3E}">
        <p14:creationId xmlns:p14="http://schemas.microsoft.com/office/powerpoint/2010/main" val="20223800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Теорема на </a:t>
            </a:r>
            <a:r>
              <a:rPr lang="bg-BG" dirty="0" smtClean="0">
                <a:latin typeface="Arial" panose="020B0604020202020204" pitchFamily="34" charset="0"/>
                <a:cs typeface="Arial" panose="020B0604020202020204" pitchFamily="34" charset="0"/>
              </a:rPr>
              <a:t>Карно</a:t>
            </a:r>
            <a:endParaRPr lang="de-DE" dirty="0">
              <a:latin typeface="Arial" panose="020B0604020202020204" pitchFamily="34" charset="0"/>
              <a:cs typeface="Arial" panose="020B0604020202020204" pitchFamily="34" charset="0"/>
            </a:endParaRPr>
          </a:p>
        </p:txBody>
      </p:sp>
      <p:sp>
        <p:nvSpPr>
          <p:cNvPr id="5" name="Textfeld 4"/>
          <p:cNvSpPr txBox="1"/>
          <p:nvPr/>
        </p:nvSpPr>
        <p:spPr>
          <a:xfrm>
            <a:off x="611560" y="1700808"/>
            <a:ext cx="7992888" cy="4524315"/>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Теорема на Карно</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На практика коефициентът на ефективност зависи </a:t>
            </a:r>
            <a:r>
              <a:rPr lang="ru-RU" sz="1600" dirty="0" smtClean="0">
                <a:latin typeface="Arial" panose="020B0604020202020204" pitchFamily="34" charset="0"/>
                <a:cs typeface="Arial" panose="020B0604020202020204" pitchFamily="34" charset="0"/>
              </a:rPr>
              <a:t>от разлика </a:t>
            </a:r>
            <a:r>
              <a:rPr lang="ru-RU" sz="1600" dirty="0">
                <a:latin typeface="Arial" panose="020B0604020202020204" pitchFamily="34" charset="0"/>
                <a:cs typeface="Arial" panose="020B0604020202020204" pitchFamily="34" charset="0"/>
              </a:rPr>
              <a:t>между източника на топлина и радиатора. Поради не влияещия източник на топлина - земята, най-важно е да изберете оптимален радиатор като </a:t>
            </a:r>
            <a:r>
              <a:rPr lang="ru-RU" sz="1600" dirty="0" smtClean="0">
                <a:latin typeface="Arial" panose="020B0604020202020204" pitchFamily="34" charset="0"/>
                <a:cs typeface="Arial" panose="020B0604020202020204" pitchFamily="34" charset="0"/>
              </a:rPr>
              <a:t>съществена </a:t>
            </a:r>
            <a:r>
              <a:rPr lang="ru-RU" sz="1600" dirty="0">
                <a:latin typeface="Arial" panose="020B0604020202020204" pitchFamily="34" charset="0"/>
                <a:cs typeface="Arial" panose="020B0604020202020204" pitchFamily="34" charset="0"/>
              </a:rPr>
              <a:t>част за ефективността на системата за </a:t>
            </a:r>
            <a:r>
              <a:rPr lang="ru-RU" sz="1600" dirty="0" smtClean="0">
                <a:latin typeface="Arial" panose="020B0604020202020204" pitchFamily="34" charset="0"/>
                <a:cs typeface="Arial" panose="020B0604020202020204" pitchFamily="34" charset="0"/>
              </a:rPr>
              <a:t>термопомпата.</a:t>
            </a: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Това означава, че топлинните системи, които обработват на ниско температурно ниво, повишават ефективността на системата </a:t>
            </a:r>
            <a:r>
              <a:rPr lang="ru-RU" sz="1600" dirty="0" smtClean="0">
                <a:latin typeface="Arial" panose="020B0604020202020204" pitchFamily="34" charset="0"/>
                <a:cs typeface="Arial" panose="020B0604020202020204" pitchFamily="34" charset="0"/>
              </a:rPr>
              <a:t>на термопомпите.</a:t>
            </a:r>
            <a:endParaRPr lang="ru-RU" sz="1600" dirty="0">
              <a:latin typeface="Arial" panose="020B0604020202020204" pitchFamily="34" charset="0"/>
              <a:cs typeface="Arial" panose="020B0604020202020204" pitchFamily="34" charset="0"/>
            </a:endParaRP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Като общо правило: 1 K повишаване на температурата (между източника на топлина и радиатора) означава 2-3% повече (електрическа) работа за компресора</a:t>
            </a:r>
            <a:r>
              <a:rPr lang="ru-RU" sz="1600" dirty="0" smtClean="0">
                <a:latin typeface="Arial" panose="020B0604020202020204" pitchFamily="34" charset="0"/>
                <a:cs typeface="Arial" panose="020B0604020202020204" pitchFamily="34" charset="0"/>
              </a:rPr>
              <a:t>.</a:t>
            </a:r>
            <a:endParaRPr lang="de-DE" dirty="0"/>
          </a:p>
        </p:txBody>
      </p:sp>
    </p:spTree>
    <p:extLst>
      <p:ext uri="{BB962C8B-B14F-4D97-AF65-F5344CB8AC3E}">
        <p14:creationId xmlns:p14="http://schemas.microsoft.com/office/powerpoint/2010/main" val="29417900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Теорема на </a:t>
            </a:r>
            <a:r>
              <a:rPr lang="bg-BG" dirty="0" smtClean="0">
                <a:latin typeface="Arial" panose="020B0604020202020204" pitchFamily="34" charset="0"/>
                <a:cs typeface="Arial" panose="020B0604020202020204" pitchFamily="34" charset="0"/>
              </a:rPr>
              <a:t>Карно</a:t>
            </a:r>
            <a:endParaRPr lang="de-DE"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buNone/>
            </a:pPr>
            <a:r>
              <a:rPr lang="ru-RU" sz="1600" dirty="0">
                <a:latin typeface="Arial" panose="020B0604020202020204" pitchFamily="34" charset="0"/>
                <a:cs typeface="Arial" panose="020B0604020202020204" pitchFamily="34" charset="0"/>
              </a:rPr>
              <a:t>COP на термопомпа в зависимост от източника на топлина и радиатора със степен (</a:t>
            </a:r>
            <a:r>
              <a:rPr lang="ru-RU" dirty="0" smtClean="0">
                <a:latin typeface="Arial" panose="020B0604020202020204" pitchFamily="34" charset="0"/>
                <a:cs typeface="Arial" panose="020B0604020202020204" pitchFamily="34" charset="0"/>
              </a:rPr>
              <a:t>𝜂</a:t>
            </a:r>
            <a:r>
              <a:rPr lang="ru-RU" sz="900" dirty="0" smtClean="0">
                <a:latin typeface="Arial" panose="020B0604020202020204" pitchFamily="34" charset="0"/>
                <a:cs typeface="Arial" panose="020B0604020202020204" pitchFamily="34" charset="0"/>
              </a:rPr>
              <a:t>𝐻𝑃</a:t>
            </a:r>
            <a:r>
              <a:rPr lang="ru-RU" sz="1600" dirty="0">
                <a:latin typeface="Arial" panose="020B0604020202020204" pitchFamily="34" charset="0"/>
                <a:cs typeface="Arial" panose="020B0604020202020204" pitchFamily="34" charset="0"/>
              </a:rPr>
              <a:t>) от 50</a:t>
            </a:r>
            <a:r>
              <a:rPr lang="ru-RU" sz="1600" dirty="0" smtClean="0">
                <a:latin typeface="Arial" panose="020B0604020202020204" pitchFamily="34" charset="0"/>
                <a:cs typeface="Arial" panose="020B0604020202020204" pitchFamily="34" charset="0"/>
              </a:rPr>
              <a:t>%.</a:t>
            </a:r>
            <a:r>
              <a:rPr lang="de-DE" sz="1600" dirty="0" smtClean="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p:txBody>
      </p:sp>
      <p:pic>
        <p:nvPicPr>
          <p:cNvPr id="4" name="Grafik 3"/>
          <p:cNvPicPr>
            <a:picLocks noChangeAspect="1"/>
          </p:cNvPicPr>
          <p:nvPr/>
        </p:nvPicPr>
        <p:blipFill>
          <a:blip r:embed="rId3"/>
          <a:stretch>
            <a:fillRect/>
          </a:stretch>
        </p:blipFill>
        <p:spPr>
          <a:xfrm>
            <a:off x="860781" y="2276872"/>
            <a:ext cx="7293053" cy="3943623"/>
          </a:xfrm>
          <a:prstGeom prst="rect">
            <a:avLst/>
          </a:prstGeom>
        </p:spPr>
      </p:pic>
      <p:sp>
        <p:nvSpPr>
          <p:cNvPr id="5" name="Textfeld 4"/>
          <p:cNvSpPr txBox="1"/>
          <p:nvPr/>
        </p:nvSpPr>
        <p:spPr>
          <a:xfrm>
            <a:off x="2915816" y="5711664"/>
            <a:ext cx="3482172" cy="307777"/>
          </a:xfrm>
          <a:prstGeom prst="rect">
            <a:avLst/>
          </a:prstGeom>
          <a:solidFill>
            <a:schemeClr val="bg1"/>
          </a:solidFill>
        </p:spPr>
        <p:txBody>
          <a:bodyPr wrap="none" rtlCol="0">
            <a:spAutoFit/>
          </a:bodyPr>
          <a:lstStyle/>
          <a:p>
            <a:r>
              <a:rPr lang="ru-RU" sz="1400" dirty="0">
                <a:solidFill>
                  <a:srgbClr val="666666"/>
                </a:solidFill>
              </a:rPr>
              <a:t>Температура на потока на нагревателя / ° C</a:t>
            </a:r>
            <a:endParaRPr lang="de-DE" sz="1400" dirty="0">
              <a:solidFill>
                <a:srgbClr val="666666"/>
              </a:solidFill>
            </a:endParaRPr>
          </a:p>
        </p:txBody>
      </p:sp>
      <p:sp>
        <p:nvSpPr>
          <p:cNvPr id="6" name="Textfeld 5"/>
          <p:cNvSpPr txBox="1"/>
          <p:nvPr/>
        </p:nvSpPr>
        <p:spPr>
          <a:xfrm>
            <a:off x="6876256" y="2780928"/>
            <a:ext cx="1779192" cy="523220"/>
          </a:xfrm>
          <a:prstGeom prst="rect">
            <a:avLst/>
          </a:prstGeom>
          <a:solidFill>
            <a:schemeClr val="bg1"/>
          </a:solidFill>
        </p:spPr>
        <p:txBody>
          <a:bodyPr wrap="none" lIns="72000" rIns="36000" rtlCol="0">
            <a:spAutoFit/>
          </a:bodyPr>
          <a:lstStyle/>
          <a:p>
            <a:r>
              <a:rPr lang="ru-RU" sz="1400" dirty="0">
                <a:solidFill>
                  <a:srgbClr val="666666"/>
                </a:solidFill>
              </a:rPr>
              <a:t>Температура на</a:t>
            </a:r>
          </a:p>
          <a:p>
            <a:r>
              <a:rPr lang="ru-RU" sz="1400" dirty="0">
                <a:solidFill>
                  <a:srgbClr val="666666"/>
                </a:solidFill>
              </a:rPr>
              <a:t>източника на топлина</a:t>
            </a:r>
            <a:endParaRPr lang="de-DE" sz="1400" dirty="0">
              <a:solidFill>
                <a:srgbClr val="666666"/>
              </a:solidFill>
            </a:endParaRPr>
          </a:p>
        </p:txBody>
      </p:sp>
    </p:spTree>
    <p:extLst>
      <p:ext uri="{BB962C8B-B14F-4D97-AF65-F5344CB8AC3E}">
        <p14:creationId xmlns:p14="http://schemas.microsoft.com/office/powerpoint/2010/main" val="85283099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latin typeface="Arial" panose="020B0604020202020204" pitchFamily="34" charset="0"/>
                <a:cs typeface="Arial" panose="020B0604020202020204" pitchFamily="34" charset="0"/>
              </a:rPr>
              <a:t>Режими на работа на </a:t>
            </a:r>
            <a:r>
              <a:rPr lang="ru-RU" dirty="0" smtClean="0">
                <a:latin typeface="Arial" panose="020B0604020202020204" pitchFamily="34" charset="0"/>
                <a:cs typeface="Arial" panose="020B0604020202020204" pitchFamily="34" charset="0"/>
              </a:rPr>
              <a:t>термопомпите</a:t>
            </a:r>
            <a:endParaRPr lang="de-DE"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lnSpc>
                <a:spcPct val="150000"/>
              </a:lnSpc>
              <a:buNone/>
            </a:pPr>
            <a:r>
              <a:rPr lang="en-US" sz="1600" dirty="0" err="1">
                <a:latin typeface="Arial" panose="020B0604020202020204" pitchFamily="34" charset="0"/>
                <a:cs typeface="Arial" panose="020B0604020202020204" pitchFamily="34" charset="0"/>
              </a:rPr>
              <a:t>Betriebsarten</a:t>
            </a:r>
            <a:r>
              <a:rPr lang="en-US" sz="1600" dirty="0">
                <a:latin typeface="Arial" panose="020B0604020202020204" pitchFamily="34" charset="0"/>
                <a:cs typeface="Arial" panose="020B0604020202020204" pitchFamily="34" charset="0"/>
              </a:rPr>
              <a:t> von </a:t>
            </a:r>
            <a:r>
              <a:rPr lang="en-US" sz="1600" dirty="0" err="1">
                <a:latin typeface="Arial" panose="020B0604020202020204" pitchFamily="34" charset="0"/>
                <a:cs typeface="Arial" panose="020B0604020202020204" pitchFamily="34" charset="0"/>
              </a:rPr>
              <a:t>Wärmepumpen</a:t>
            </a:r>
            <a:endParaRPr lang="en-US" sz="1600" dirty="0">
              <a:latin typeface="Arial" panose="020B0604020202020204" pitchFamily="34" charset="0"/>
              <a:cs typeface="Arial" panose="020B0604020202020204" pitchFamily="34" charset="0"/>
            </a:endParaRPr>
          </a:p>
        </p:txBody>
      </p:sp>
      <p:pic>
        <p:nvPicPr>
          <p:cNvPr id="5" name="mono bivale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684" y="1484784"/>
            <a:ext cx="8706780" cy="4783460"/>
          </a:xfrm>
          <a:prstGeom prst="rect">
            <a:avLst/>
          </a:prstGeom>
        </p:spPr>
      </p:pic>
    </p:spTree>
    <p:extLst>
      <p:ext uri="{BB962C8B-B14F-4D97-AF65-F5344CB8AC3E}">
        <p14:creationId xmlns:p14="http://schemas.microsoft.com/office/powerpoint/2010/main" val="15746370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39553" y="1772816"/>
            <a:ext cx="8424936" cy="3046988"/>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Обобщение на видеоклипа:</a:t>
            </a:r>
          </a:p>
          <a:p>
            <a:pPr>
              <a:lnSpc>
                <a:spcPct val="150000"/>
              </a:lnSpc>
            </a:pPr>
            <a:r>
              <a:rPr lang="ru-RU" sz="1600" dirty="0">
                <a:latin typeface="Arial" panose="020B0604020202020204" pitchFamily="34" charset="0"/>
                <a:cs typeface="Arial" panose="020B0604020202020204" pitchFamily="34" charset="0"/>
              </a:rPr>
              <a:t>Има различни режими на работа на нагреватели на термопомпи.</a:t>
            </a:r>
          </a:p>
          <a:p>
            <a:pPr>
              <a:lnSpc>
                <a:spcPct val="150000"/>
              </a:lnSpc>
            </a:pPr>
            <a:r>
              <a:rPr lang="ru-RU" sz="1600" dirty="0">
                <a:latin typeface="Arial" panose="020B0604020202020204" pitchFamily="34" charset="0"/>
                <a:cs typeface="Arial" panose="020B0604020202020204" pitchFamily="34" charset="0"/>
              </a:rPr>
              <a:t>В зависимост от сътрудничеството на термопомпата с допълнителен топлинен </a:t>
            </a:r>
            <a:r>
              <a:rPr lang="ru-RU" sz="1600" dirty="0" smtClean="0">
                <a:latin typeface="Arial" panose="020B0604020202020204" pitchFamily="34" charset="0"/>
                <a:cs typeface="Arial" panose="020B0604020202020204" pitchFamily="34" charset="0"/>
              </a:rPr>
              <a:t>генератор може </a:t>
            </a:r>
            <a:r>
              <a:rPr lang="ru-RU" sz="1600" dirty="0">
                <a:latin typeface="Arial" panose="020B0604020202020204" pitchFamily="34" charset="0"/>
                <a:cs typeface="Arial" panose="020B0604020202020204" pitchFamily="34" charset="0"/>
              </a:rPr>
              <a:t>да се направи разлика между:</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smtClean="0">
                <a:latin typeface="Arial" panose="020B0604020202020204" pitchFamily="34" charset="0"/>
                <a:cs typeface="Arial" panose="020B0604020202020204" pitchFamily="34" charset="0"/>
              </a:rPr>
              <a:t>- моновалентна </a:t>
            </a:r>
            <a:r>
              <a:rPr lang="ru-RU" sz="1600" dirty="0">
                <a:latin typeface="Arial" panose="020B0604020202020204" pitchFamily="34" charset="0"/>
                <a:cs typeface="Arial" panose="020B0604020202020204" pitchFamily="34" charset="0"/>
              </a:rPr>
              <a:t>операция</a:t>
            </a:r>
          </a:p>
          <a:p>
            <a:pPr>
              <a:lnSpc>
                <a:spcPct val="150000"/>
              </a:lnSpc>
            </a:pPr>
            <a:r>
              <a:rPr lang="ru-RU" sz="1600" dirty="0" smtClean="0">
                <a:latin typeface="Arial" panose="020B0604020202020204" pitchFamily="34" charset="0"/>
                <a:cs typeface="Arial" panose="020B0604020202020204" pitchFamily="34" charset="0"/>
              </a:rPr>
              <a:t>- двувалентна </a:t>
            </a:r>
            <a:r>
              <a:rPr lang="ru-RU" sz="1600" dirty="0">
                <a:latin typeface="Arial" panose="020B0604020202020204" pitchFamily="34" charset="0"/>
                <a:cs typeface="Arial" panose="020B0604020202020204" pitchFamily="34" charset="0"/>
              </a:rPr>
              <a:t>паралелна операция</a:t>
            </a:r>
          </a:p>
          <a:p>
            <a:pPr>
              <a:lnSpc>
                <a:spcPct val="150000"/>
              </a:lnSpc>
            </a:pPr>
            <a:r>
              <a:rPr lang="ru-RU" sz="1600" dirty="0" smtClean="0">
                <a:latin typeface="Arial" panose="020B0604020202020204" pitchFamily="34" charset="0"/>
                <a:cs typeface="Arial" panose="020B0604020202020204" pitchFamily="34" charset="0"/>
              </a:rPr>
              <a:t>- двувалентна </a:t>
            </a:r>
            <a:r>
              <a:rPr lang="ru-RU" sz="1600" dirty="0">
                <a:latin typeface="Arial" panose="020B0604020202020204" pitchFamily="34" charset="0"/>
                <a:cs typeface="Arial" panose="020B0604020202020204" pitchFamily="34" charset="0"/>
              </a:rPr>
              <a:t>алтернативна </a:t>
            </a:r>
            <a:r>
              <a:rPr lang="ru-RU" sz="1600" dirty="0" smtClean="0">
                <a:latin typeface="Arial" panose="020B0604020202020204" pitchFamily="34" charset="0"/>
                <a:cs typeface="Arial" panose="020B0604020202020204" pitchFamily="34" charset="0"/>
              </a:rPr>
              <a:t>операция</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7836500"/>
      </p:ext>
    </p:extLst>
  </p:cSld>
  <p:clrMapOvr>
    <a:masterClrMapping/>
  </p:clrMapOvr>
  <mc:AlternateContent xmlns:mc="http://schemas.openxmlformats.org/markup-compatibility/2006" xmlns:p14="http://schemas.microsoft.com/office/powerpoint/2010/main">
    <mc:Choice Requires="p14">
      <p:transition spd="slow" p14:dur="2000" advTm="8185"/>
    </mc:Choice>
    <mc:Fallback xmlns="">
      <p:transition spd="slow" advTm="8185"/>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История на </a:t>
            </a:r>
            <a:r>
              <a:rPr lang="bg-BG" dirty="0" smtClean="0">
                <a:latin typeface="Arial" panose="020B0604020202020204" pitchFamily="34" charset="0"/>
                <a:cs typeface="Arial" panose="020B0604020202020204" pitchFamily="34" charset="0"/>
              </a:rPr>
              <a:t>термопомпата</a:t>
            </a:r>
            <a:endParaRPr lang="el-GR" dirty="0">
              <a:latin typeface="Arial" panose="020B0604020202020204" pitchFamily="34" charset="0"/>
              <a:cs typeface="Arial" panose="020B0604020202020204" pitchFamily="34" charset="0"/>
            </a:endParaRPr>
          </a:p>
        </p:txBody>
      </p:sp>
      <p:pic>
        <p:nvPicPr>
          <p:cNvPr id="4" name="Grafik 3"/>
          <p:cNvPicPr>
            <a:picLocks noChangeAspect="1"/>
          </p:cNvPicPr>
          <p:nvPr/>
        </p:nvPicPr>
        <p:blipFill>
          <a:blip r:embed="rId3"/>
          <a:stretch>
            <a:fillRect/>
          </a:stretch>
        </p:blipFill>
        <p:spPr>
          <a:xfrm>
            <a:off x="1362310" y="3212976"/>
            <a:ext cx="6095852" cy="3222692"/>
          </a:xfrm>
          <a:prstGeom prst="rect">
            <a:avLst/>
          </a:prstGeom>
        </p:spPr>
      </p:pic>
      <p:sp>
        <p:nvSpPr>
          <p:cNvPr id="5" name="Textfeld 4"/>
          <p:cNvSpPr txBox="1"/>
          <p:nvPr/>
        </p:nvSpPr>
        <p:spPr>
          <a:xfrm>
            <a:off x="926084" y="1556792"/>
            <a:ext cx="7030292" cy="1815882"/>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Пазарният дял на геотермалните солеви термопомпи </a:t>
            </a:r>
            <a:r>
              <a:rPr lang="ru-RU" sz="1600" dirty="0" smtClean="0">
                <a:latin typeface="Arial" panose="020B0604020202020204" pitchFamily="34" charset="0"/>
                <a:cs typeface="Arial" panose="020B0604020202020204" pitchFamily="34" charset="0"/>
              </a:rPr>
              <a:t>е </a:t>
            </a:r>
            <a:r>
              <a:rPr lang="ru-RU" sz="1600" dirty="0">
                <a:latin typeface="Arial" panose="020B0604020202020204" pitchFamily="34" charset="0"/>
                <a:cs typeface="Arial" panose="020B0604020202020204" pitchFamily="34" charset="0"/>
              </a:rPr>
              <a:t>около 30%.</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Разглеждането на запаса от термопомпи в Германия показва, че през 2016 г. </a:t>
            </a:r>
            <a:r>
              <a:rPr lang="ru-RU" sz="1600" dirty="0" smtClean="0">
                <a:latin typeface="Arial" panose="020B0604020202020204" pitchFamily="34" charset="0"/>
                <a:cs typeface="Arial" panose="020B0604020202020204" pitchFamily="34" charset="0"/>
              </a:rPr>
              <a:t>са вече около 700 хил.</a:t>
            </a:r>
            <a:endParaRPr lang="de-DE" sz="1600" dirty="0" smtClean="0">
              <a:latin typeface="Arial" panose="020B0604020202020204" pitchFamily="34" charset="0"/>
              <a:cs typeface="Arial" panose="020B0604020202020204" pitchFamily="34" charset="0"/>
            </a:endParaRPr>
          </a:p>
          <a:p>
            <a:r>
              <a:rPr lang="de-DE" sz="1600" dirty="0" smtClean="0"/>
              <a:t> </a:t>
            </a:r>
            <a:endParaRPr lang="de-DE" sz="1600" dirty="0"/>
          </a:p>
        </p:txBody>
      </p:sp>
    </p:spTree>
    <p:extLst>
      <p:ext uri="{BB962C8B-B14F-4D97-AF65-F5344CB8AC3E}">
        <p14:creationId xmlns:p14="http://schemas.microsoft.com/office/powerpoint/2010/main" val="16532176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8057" y="4141962"/>
            <a:ext cx="4285943" cy="209535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4875" y="5780112"/>
            <a:ext cx="457200" cy="457200"/>
          </a:xfrm>
          <a:prstGeom prst="rect">
            <a:avLst/>
          </a:prstGeom>
        </p:spPr>
      </p:pic>
      <p:pic>
        <p:nvPicPr>
          <p:cNvPr id="5" name="Grafik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232" y="4141962"/>
            <a:ext cx="4285943" cy="2095350"/>
          </a:xfrm>
          <a:prstGeom prst="rect">
            <a:avLst/>
          </a:prstGeom>
        </p:spPr>
      </p:pic>
      <p:pic>
        <p:nvPicPr>
          <p:cNvPr id="6" name="Grafik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634658"/>
            <a:ext cx="4308150" cy="2106206"/>
          </a:xfrm>
          <a:prstGeom prst="rect">
            <a:avLst/>
          </a:prstGeom>
        </p:spPr>
      </p:pic>
      <p:sp>
        <p:nvSpPr>
          <p:cNvPr id="7" name="Textfeld 6"/>
          <p:cNvSpPr txBox="1"/>
          <p:nvPr/>
        </p:nvSpPr>
        <p:spPr>
          <a:xfrm>
            <a:off x="762001" y="1444221"/>
            <a:ext cx="2524345" cy="338554"/>
          </a:xfrm>
          <a:prstGeom prst="rect">
            <a:avLst/>
          </a:prstGeom>
          <a:noFill/>
        </p:spPr>
        <p:txBody>
          <a:bodyPr wrap="none" rtlCol="0">
            <a:spAutoFit/>
          </a:bodyPr>
          <a:lstStyle/>
          <a:p>
            <a:r>
              <a:rPr lang="bg-BG" sz="1600" dirty="0">
                <a:latin typeface="Arial" panose="020B0604020202020204" pitchFamily="34" charset="0"/>
                <a:cs typeface="Arial" panose="020B0604020202020204" pitchFamily="34" charset="0"/>
              </a:rPr>
              <a:t>моновалентна операция</a:t>
            </a:r>
            <a:endParaRPr lang="de-DE" sz="1600" dirty="0">
              <a:latin typeface="Arial" panose="020B0604020202020204" pitchFamily="34" charset="0"/>
              <a:cs typeface="Arial" panose="020B0604020202020204" pitchFamily="34" charset="0"/>
            </a:endParaRPr>
          </a:p>
        </p:txBody>
      </p:sp>
      <p:sp>
        <p:nvSpPr>
          <p:cNvPr id="8" name="Textfeld 7"/>
          <p:cNvSpPr txBox="1"/>
          <p:nvPr/>
        </p:nvSpPr>
        <p:spPr>
          <a:xfrm>
            <a:off x="762001" y="3919759"/>
            <a:ext cx="3567836" cy="338554"/>
          </a:xfrm>
          <a:prstGeom prst="rect">
            <a:avLst/>
          </a:prstGeom>
          <a:noFill/>
        </p:spPr>
        <p:txBody>
          <a:bodyPr wrap="none" rtlCol="0">
            <a:spAutoFit/>
          </a:bodyPr>
          <a:lstStyle/>
          <a:p>
            <a:r>
              <a:rPr lang="bg-BG" sz="1600" dirty="0">
                <a:latin typeface="Arial" panose="020B0604020202020204" pitchFamily="34" charset="0"/>
                <a:cs typeface="Arial" panose="020B0604020202020204" pitchFamily="34" charset="0"/>
              </a:rPr>
              <a:t>двувалентна паралелна </a:t>
            </a:r>
            <a:r>
              <a:rPr lang="bg-BG" sz="1600" dirty="0" smtClean="0">
                <a:latin typeface="Arial" panose="020B0604020202020204" pitchFamily="34" charset="0"/>
                <a:cs typeface="Arial" panose="020B0604020202020204" pitchFamily="34" charset="0"/>
              </a:rPr>
              <a:t>операция</a:t>
            </a:r>
            <a:endParaRPr lang="de-DE" sz="1600" dirty="0">
              <a:latin typeface="Arial" panose="020B0604020202020204" pitchFamily="34" charset="0"/>
              <a:cs typeface="Arial" panose="020B0604020202020204" pitchFamily="34" charset="0"/>
            </a:endParaRPr>
          </a:p>
        </p:txBody>
      </p:sp>
      <p:sp>
        <p:nvSpPr>
          <p:cNvPr id="9" name="Textfeld 8"/>
          <p:cNvSpPr txBox="1"/>
          <p:nvPr/>
        </p:nvSpPr>
        <p:spPr>
          <a:xfrm>
            <a:off x="4932040" y="3919759"/>
            <a:ext cx="4211961" cy="338554"/>
          </a:xfrm>
          <a:prstGeom prst="rect">
            <a:avLst/>
          </a:prstGeom>
          <a:noFill/>
        </p:spPr>
        <p:txBody>
          <a:bodyPr wrap="square" rtlCol="0">
            <a:spAutoFit/>
          </a:bodyPr>
          <a:lstStyle/>
          <a:p>
            <a:r>
              <a:rPr lang="bg-BG" sz="1600" dirty="0">
                <a:latin typeface="Arial" panose="020B0604020202020204" pitchFamily="34" charset="0"/>
                <a:cs typeface="Arial" panose="020B0604020202020204" pitchFamily="34" charset="0"/>
              </a:rPr>
              <a:t>двувалентна алтернативна операция</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3908097"/>
      </p:ext>
    </p:extLst>
  </p:cSld>
  <p:clrMapOvr>
    <a:masterClrMapping/>
  </p:clrMapOvr>
  <mc:AlternateContent xmlns:mc="http://schemas.openxmlformats.org/markup-compatibility/2006" xmlns:p14="http://schemas.microsoft.com/office/powerpoint/2010/main">
    <mc:Choice Requires="p14">
      <p:transition spd="slow" p14:dur="2000" advTm="8185"/>
    </mc:Choice>
    <mc:Fallback xmlns="">
      <p:transition spd="slow" advTm="8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50000"/>
              </a:lnSpc>
            </a:pPr>
            <a:r>
              <a:rPr lang="ru-RU" dirty="0">
                <a:latin typeface="Arial" panose="020B0604020202020204" pitchFamily="34" charset="0"/>
                <a:cs typeface="Arial" panose="020B0604020202020204" pitchFamily="34" charset="0"/>
              </a:rPr>
              <a:t>Режими на работа на </a:t>
            </a:r>
            <a:r>
              <a:rPr lang="ru-RU" dirty="0" smtClean="0">
                <a:latin typeface="Arial" panose="020B0604020202020204" pitchFamily="34" charset="0"/>
                <a:cs typeface="Arial" panose="020B0604020202020204" pitchFamily="34" charset="0"/>
              </a:rPr>
              <a:t>термопомпите</a:t>
            </a:r>
            <a:endParaRPr lang="de-DE"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Изкопаемите горива (като природен газ или мазут) често се използват в двувалентни режими на работа. В малките съоръжения двувалентните концепции са от значение само ако в хода на модернизация на отоплителната система съществуват работещи горелки за генериране на пиково натоварване, които продължават да работят.</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При планирането на по-големи съоръжения - особено в нежилищни сгради - се изграждат пикови натоварвания.</a:t>
            </a:r>
          </a:p>
          <a:p>
            <a:pPr marL="0" indent="0">
              <a:lnSpc>
                <a:spcPct val="150000"/>
              </a:lnSpc>
              <a:buNone/>
            </a:pPr>
            <a:r>
              <a:rPr lang="ru-RU" sz="1600" dirty="0">
                <a:latin typeface="Arial" panose="020B0604020202020204" pitchFamily="34" charset="0"/>
                <a:cs typeface="Arial" panose="020B0604020202020204" pitchFamily="34" charset="0"/>
              </a:rPr>
              <a:t>Освен петролни или газови котли, се използват и системи за биомаса или централно отопление</a:t>
            </a:r>
            <a:r>
              <a:rPr lang="ru-RU" sz="1600" dirty="0" smtClean="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34627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50000"/>
              </a:lnSpc>
            </a:pPr>
            <a:r>
              <a:rPr lang="ru-RU" dirty="0">
                <a:latin typeface="Arial" panose="020B0604020202020204" pitchFamily="34" charset="0"/>
                <a:cs typeface="Arial" panose="020B0604020202020204" pitchFamily="34" charset="0"/>
              </a:rPr>
              <a:t>Режими на работа на </a:t>
            </a:r>
            <a:r>
              <a:rPr lang="ru-RU" dirty="0" smtClean="0">
                <a:latin typeface="Arial" panose="020B0604020202020204" pitchFamily="34" charset="0"/>
                <a:cs typeface="Arial" panose="020B0604020202020204" pitchFamily="34" charset="0"/>
              </a:rPr>
              <a:t>термопомпите</a:t>
            </a:r>
            <a:endParaRPr lang="de-DE"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79512" y="1848043"/>
            <a:ext cx="4968552" cy="4525963"/>
          </a:xfrm>
        </p:spPr>
        <p:txBody>
          <a:bodyPr>
            <a:normAutofit fontScale="92500"/>
          </a:bodyPr>
          <a:lstStyle/>
          <a:p>
            <a:pPr marL="0" indent="0">
              <a:lnSpc>
                <a:spcPct val="150000"/>
              </a:lnSpc>
              <a:buNone/>
            </a:pPr>
            <a:r>
              <a:rPr lang="ru-RU" sz="1600" dirty="0">
                <a:latin typeface="Arial" panose="020B0604020202020204" pitchFamily="34" charset="0"/>
                <a:cs typeface="Arial" panose="020B0604020202020204" pitchFamily="34" charset="0"/>
              </a:rPr>
              <a:t>Режими на работа на </a:t>
            </a:r>
            <a:r>
              <a:rPr lang="ru-RU" sz="1600" dirty="0" smtClean="0">
                <a:latin typeface="Arial" panose="020B0604020202020204" pitchFamily="34" charset="0"/>
                <a:cs typeface="Arial" panose="020B0604020202020204" pitchFamily="34" charset="0"/>
              </a:rPr>
              <a:t>термопомпите </a:t>
            </a:r>
            <a:r>
              <a:rPr lang="ru-RU" sz="1600" dirty="0">
                <a:latin typeface="Arial" panose="020B0604020202020204" pitchFamily="34" charset="0"/>
                <a:cs typeface="Arial" panose="020B0604020202020204" pitchFamily="34" charset="0"/>
              </a:rPr>
              <a:t>/</a:t>
            </a:r>
          </a:p>
          <a:p>
            <a:pPr marL="0" indent="0">
              <a:lnSpc>
                <a:spcPct val="150000"/>
              </a:lnSpc>
              <a:buNone/>
            </a:pPr>
            <a:r>
              <a:rPr lang="ru-RU" sz="1600" dirty="0">
                <a:latin typeface="Arial" panose="020B0604020202020204" pitchFamily="34" charset="0"/>
                <a:cs typeface="Arial" panose="020B0604020202020204" pitchFamily="34" charset="0"/>
              </a:rPr>
              <a:t>поддръжка за отопление или сервизно отопление на водата</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Слънчева </a:t>
            </a:r>
            <a:r>
              <a:rPr lang="ru-RU" sz="1600" dirty="0">
                <a:latin typeface="Arial" panose="020B0604020202020204" pitchFamily="34" charset="0"/>
                <a:cs typeface="Arial" panose="020B0604020202020204" pitchFamily="34" charset="0"/>
              </a:rPr>
              <a:t>топлинна енергия</a:t>
            </a:r>
          </a:p>
          <a:p>
            <a:pPr marL="0" indent="0">
              <a:lnSpc>
                <a:spcPct val="150000"/>
              </a:lnSpc>
              <a:buNone/>
            </a:pPr>
            <a:r>
              <a:rPr lang="ru-RU" sz="1600" dirty="0">
                <a:latin typeface="Arial" panose="020B0604020202020204" pitchFamily="34" charset="0"/>
                <a:cs typeface="Arial" panose="020B0604020202020204" pitchFamily="34" charset="0"/>
              </a:rPr>
              <a:t>Компонентите на слънчевата топлинна енергия могат да бъдат включени в система с термопомпа.</a:t>
            </a:r>
          </a:p>
          <a:p>
            <a:pPr marL="0" indent="0">
              <a:lnSpc>
                <a:spcPct val="150000"/>
              </a:lnSpc>
              <a:buNone/>
            </a:pPr>
            <a:r>
              <a:rPr lang="ru-RU" sz="1600" dirty="0" smtClean="0">
                <a:latin typeface="Arial" panose="020B0604020202020204" pitchFamily="34" charset="0"/>
                <a:cs typeface="Arial" panose="020B0604020202020204" pitchFamily="34" charset="0"/>
              </a:rPr>
              <a:t>Вграждането </a:t>
            </a:r>
            <a:r>
              <a:rPr lang="ru-RU" sz="1600" dirty="0">
                <a:latin typeface="Arial" panose="020B0604020202020204" pitchFamily="34" charset="0"/>
                <a:cs typeface="Arial" panose="020B0604020202020204" pitchFamily="34" charset="0"/>
              </a:rPr>
              <a:t>се извършва както в другите отоплителни системи. Компонентите на слънчевата топлинна енергия трябва да се вземат предвид при оразмеряването на геотермалната система</a:t>
            </a:r>
            <a:r>
              <a:rPr lang="ru-RU"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p:txBody>
      </p:sp>
      <p:pic>
        <p:nvPicPr>
          <p:cNvPr id="6146" name="Picture 2" descr="https://upload.wikimedia.org/wikipedia/commons/8/8c/Sonnenkollektor-1.jpg"/>
          <p:cNvPicPr>
            <a:picLocks noChangeAspect="1" noChangeArrowheads="1"/>
          </p:cNvPicPr>
          <p:nvPr/>
        </p:nvPicPr>
        <p:blipFill>
          <a:blip r:embed="rId3">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5114833" y="2095500"/>
            <a:ext cx="3921663" cy="3781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54122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p:txBody>
          <a:bodyPr>
            <a:norm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marL="0" lvl="0" indent="0">
              <a:lnSpc>
                <a:spcPct val="150000"/>
              </a:lnSpc>
              <a:spcBef>
                <a:spcPts val="0"/>
              </a:spcBef>
              <a:buNone/>
            </a:pPr>
            <a:r>
              <a:rPr lang="ru-RU" sz="1600" dirty="0">
                <a:solidFill>
                  <a:prstClr val="black"/>
                </a:solidFill>
                <a:latin typeface="Arial" panose="020B0604020202020204" pitchFamily="34" charset="0"/>
                <a:cs typeface="Arial" panose="020B0604020202020204" pitchFamily="34" charset="0"/>
              </a:rPr>
              <a:t>Печки / отопление в единична стая</a:t>
            </a:r>
          </a:p>
          <a:p>
            <a:pPr marL="0" lvl="0" indent="0">
              <a:lnSpc>
                <a:spcPct val="150000"/>
              </a:lnSpc>
              <a:spcBef>
                <a:spcPts val="0"/>
              </a:spcBef>
              <a:buNone/>
            </a:pPr>
            <a:endParaRPr lang="ru-RU" sz="1600" dirty="0">
              <a:solidFill>
                <a:prstClr val="black"/>
              </a:solidFill>
              <a:latin typeface="Arial" panose="020B0604020202020204" pitchFamily="34" charset="0"/>
              <a:cs typeface="Arial" panose="020B0604020202020204" pitchFamily="34" charset="0"/>
            </a:endParaRPr>
          </a:p>
          <a:p>
            <a:pPr marL="0" lvl="0" indent="0">
              <a:lnSpc>
                <a:spcPct val="150000"/>
              </a:lnSpc>
              <a:spcBef>
                <a:spcPts val="0"/>
              </a:spcBef>
              <a:buNone/>
            </a:pPr>
            <a:r>
              <a:rPr lang="ru-RU" sz="1600" dirty="0">
                <a:solidFill>
                  <a:prstClr val="black"/>
                </a:solidFill>
                <a:latin typeface="Arial" panose="020B0604020202020204" pitchFamily="34" charset="0"/>
                <a:cs typeface="Arial" panose="020B0604020202020204" pitchFamily="34" charset="0"/>
              </a:rPr>
              <a:t>Възможна е и комбинация от система за термопомпа и печка на дърва. Печката обикновено не е свързана към отоплителната система, следователно няма специални изисквания за нейната инсталация.</a:t>
            </a:r>
          </a:p>
          <a:p>
            <a:pPr marL="0" lvl="0" indent="0">
              <a:lnSpc>
                <a:spcPct val="150000"/>
              </a:lnSpc>
              <a:spcBef>
                <a:spcPts val="0"/>
              </a:spcBef>
              <a:buNone/>
            </a:pPr>
            <a:r>
              <a:rPr lang="ru-RU" sz="1600" dirty="0">
                <a:solidFill>
                  <a:prstClr val="black"/>
                </a:solidFill>
                <a:latin typeface="Arial" panose="020B0604020202020204" pitchFamily="34" charset="0"/>
                <a:cs typeface="Arial" panose="020B0604020202020204" pitchFamily="34" charset="0"/>
              </a:rPr>
              <a:t>Интензитетът на използване и степента на използване на печката зависи от потребителя и поради това не е лесно или дори обмислено при оразмеряването на системата</a:t>
            </a:r>
            <a:r>
              <a:rPr lang="ru-RU" sz="1600" dirty="0" smtClean="0">
                <a:solidFill>
                  <a:prstClr val="black"/>
                </a:solidFill>
                <a:latin typeface="Arial" panose="020B0604020202020204" pitchFamily="34" charset="0"/>
                <a:cs typeface="Arial" panose="020B0604020202020204" pitchFamily="34" charset="0"/>
              </a:rPr>
              <a:t>.</a:t>
            </a:r>
            <a:endParaRPr lang="de-DE"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2933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latin typeface="Arial" panose="020B0604020202020204" pitchFamily="34" charset="0"/>
                <a:cs typeface="Arial" panose="020B0604020202020204" pitchFamily="34" charset="0"/>
              </a:rPr>
              <a:t>Нагревателен прът / патрон за отопление</a:t>
            </a:r>
            <a:br>
              <a:rPr lang="ru-RU" dirty="0">
                <a:latin typeface="Arial" panose="020B0604020202020204" pitchFamily="34" charset="0"/>
                <a:cs typeface="Arial" panose="020B0604020202020204" pitchFamily="34" charset="0"/>
              </a:rPr>
            </a:br>
            <a:endParaRPr lang="de-DE"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556792"/>
            <a:ext cx="8229600" cy="4525963"/>
          </a:xfrm>
        </p:spPr>
        <p:txBody>
          <a:bodyPr>
            <a:normAutofit/>
          </a:bodyPr>
          <a:lstStyle/>
          <a:p>
            <a:pPr marL="0" lvl="0" indent="0">
              <a:lnSpc>
                <a:spcPct val="150000"/>
              </a:lnSpc>
              <a:spcBef>
                <a:spcPts val="0"/>
              </a:spcBef>
              <a:buNone/>
            </a:pPr>
            <a:r>
              <a:rPr lang="ru-RU" sz="1600" dirty="0">
                <a:solidFill>
                  <a:prstClr val="black"/>
                </a:solidFill>
                <a:latin typeface="Arial" panose="020B0604020202020204" pitchFamily="34" charset="0"/>
                <a:cs typeface="Arial" panose="020B0604020202020204" pitchFamily="34" charset="0"/>
              </a:rPr>
              <a:t>Нагревателен прът / патрон за </a:t>
            </a:r>
            <a:r>
              <a:rPr lang="ru-RU" sz="1600" dirty="0" smtClean="0">
                <a:solidFill>
                  <a:prstClr val="black"/>
                </a:solidFill>
                <a:latin typeface="Arial" panose="020B0604020202020204" pitchFamily="34" charset="0"/>
                <a:cs typeface="Arial" panose="020B0604020202020204" pitchFamily="34" charset="0"/>
              </a:rPr>
              <a:t>отопление</a:t>
            </a:r>
            <a:endParaRPr lang="de-DE" sz="1600" dirty="0">
              <a:solidFill>
                <a:prstClr val="black"/>
              </a:solidFill>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p:txBody>
      </p:sp>
      <p:sp>
        <p:nvSpPr>
          <p:cNvPr id="4" name="Textfeld 3"/>
          <p:cNvSpPr txBox="1"/>
          <p:nvPr/>
        </p:nvSpPr>
        <p:spPr>
          <a:xfrm>
            <a:off x="457200" y="1772816"/>
            <a:ext cx="4689617" cy="2123658"/>
          </a:xfrm>
          <a:prstGeom prst="rect">
            <a:avLst/>
          </a:prstGeom>
          <a:noFill/>
        </p:spPr>
        <p:txBody>
          <a:bodyPr wrap="none" rtlCol="0">
            <a:spAutoFit/>
          </a:bodyPr>
          <a:lstStyle/>
          <a:p>
            <a:r>
              <a:rPr lang="de-DE" dirty="0" smtClean="0"/>
              <a:t> </a:t>
            </a:r>
          </a:p>
          <a:p>
            <a:pPr marL="285750" indent="-285750">
              <a:lnSpc>
                <a:spcPct val="150000"/>
              </a:lnSpc>
              <a:buFontTx/>
              <a:buChar char="-"/>
            </a:pPr>
            <a:r>
              <a:rPr lang="ru-RU" sz="1600" dirty="0">
                <a:latin typeface="Arial" panose="020B0604020202020204" pitchFamily="34" charset="0"/>
                <a:cs typeface="Arial" panose="020B0604020202020204" pitchFamily="34" charset="0"/>
              </a:rPr>
              <a:t>Съществуват ли</a:t>
            </a:r>
          </a:p>
          <a:p>
            <a:pPr marL="285750" indent="-285750">
              <a:lnSpc>
                <a:spcPct val="150000"/>
              </a:lnSpc>
              <a:buFontTx/>
              <a:buChar char="-"/>
            </a:pPr>
            <a:r>
              <a:rPr lang="ru-RU" sz="1600" dirty="0">
                <a:latin typeface="Arial" panose="020B0604020202020204" pitchFamily="34" charset="0"/>
                <a:cs typeface="Arial" panose="020B0604020202020204" pitchFamily="34" charset="0"/>
              </a:rPr>
              <a:t>Няма смисъл в геотермалните термопомпи</a:t>
            </a:r>
          </a:p>
          <a:p>
            <a:pPr marL="285750" indent="-285750">
              <a:lnSpc>
                <a:spcPct val="150000"/>
              </a:lnSpc>
              <a:buFontTx/>
              <a:buChar char="-"/>
            </a:pPr>
            <a:r>
              <a:rPr lang="ru-RU" sz="1600" dirty="0">
                <a:latin typeface="Arial" panose="020B0604020202020204" pitchFamily="34" charset="0"/>
                <a:cs typeface="Arial" panose="020B0604020202020204" pitchFamily="34" charset="0"/>
              </a:rPr>
              <a:t>Може да се използва за сушене на замазка</a:t>
            </a:r>
          </a:p>
          <a:p>
            <a:pPr marL="285750" indent="-285750">
              <a:lnSpc>
                <a:spcPct val="150000"/>
              </a:lnSpc>
              <a:buFontTx/>
              <a:buChar char="-"/>
            </a:pPr>
            <a:r>
              <a:rPr lang="ru-RU" sz="1600" dirty="0">
                <a:latin typeface="Arial" panose="020B0604020202020204" pitchFamily="34" charset="0"/>
                <a:cs typeface="Arial" panose="020B0604020202020204" pitchFamily="34" charset="0"/>
              </a:rPr>
              <a:t>Най-добре прекъснете или </a:t>
            </a:r>
            <a:r>
              <a:rPr lang="ru-RU" sz="1600" dirty="0" smtClean="0">
                <a:latin typeface="Arial" panose="020B0604020202020204" pitchFamily="34" charset="0"/>
                <a:cs typeface="Arial" panose="020B0604020202020204" pitchFamily="34" charset="0"/>
              </a:rPr>
              <a:t>деактивирайте</a:t>
            </a:r>
            <a:endParaRPr lang="de-DE" sz="1600" dirty="0" smtClean="0">
              <a:latin typeface="Arial" panose="020B060402020202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3125411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Режим на </a:t>
            </a:r>
            <a:r>
              <a:rPr lang="bg-BG" dirty="0" smtClean="0">
                <a:latin typeface="Arial" panose="020B0604020202020204" pitchFamily="34" charset="0"/>
                <a:cs typeface="Arial" panose="020B0604020202020204" pitchFamily="34" charset="0"/>
              </a:rPr>
              <a:t>охлаждане</a:t>
            </a:r>
            <a:endParaRPr lang="de-DE"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Система за термопомпа може да се използва и за охлаждане (например</a:t>
            </a:r>
          </a:p>
          <a:p>
            <a:pPr marL="0" indent="0">
              <a:lnSpc>
                <a:spcPct val="150000"/>
              </a:lnSpc>
              <a:buNone/>
            </a:pPr>
            <a:r>
              <a:rPr lang="ru-RU" sz="1600" dirty="0">
                <a:latin typeface="Arial" panose="020B0604020202020204" pitchFamily="34" charset="0"/>
                <a:cs typeface="Arial" panose="020B0604020202020204" pitchFamily="34" charset="0"/>
              </a:rPr>
              <a:t>за климатик през летните месеци). Обикновено топлоразпределителната система (подово отопление) се използва и като система за студено разпределение.</a:t>
            </a:r>
          </a:p>
          <a:p>
            <a:pPr marL="0" indent="0">
              <a:lnSpc>
                <a:spcPct val="150000"/>
              </a:lnSpc>
              <a:buNone/>
            </a:pPr>
            <a:r>
              <a:rPr lang="ru-RU" sz="1600" dirty="0">
                <a:latin typeface="Arial" panose="020B0604020202020204" pitchFamily="34" charset="0"/>
                <a:cs typeface="Arial" panose="020B0604020202020204" pitchFamily="34" charset="0"/>
              </a:rPr>
              <a:t>Има различни видове охлаждане:</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Пасивно </a:t>
            </a:r>
            <a:r>
              <a:rPr lang="ru-RU" sz="1600" dirty="0">
                <a:latin typeface="Arial" panose="020B0604020202020204" pitchFamily="34" charset="0"/>
                <a:cs typeface="Arial" panose="020B0604020202020204" pitchFamily="34" charset="0"/>
              </a:rPr>
              <a:t>охлаждане</a:t>
            </a:r>
          </a:p>
          <a:p>
            <a:pPr marL="0" indent="0">
              <a:lnSpc>
                <a:spcPct val="150000"/>
              </a:lnSpc>
              <a:buNone/>
            </a:pPr>
            <a:r>
              <a:rPr lang="ru-RU" sz="1600" dirty="0" smtClean="0">
                <a:latin typeface="Arial" panose="020B0604020202020204" pitchFamily="34" charset="0"/>
                <a:cs typeface="Arial" panose="020B0604020202020204" pitchFamily="34" charset="0"/>
              </a:rPr>
              <a:t>- Активно охлаждане</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67061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Режим на </a:t>
            </a:r>
            <a:r>
              <a:rPr lang="bg-BG" dirty="0" smtClean="0">
                <a:latin typeface="Arial" panose="020B0604020202020204" pitchFamily="34" charset="0"/>
                <a:cs typeface="Arial" panose="020B0604020202020204" pitchFamily="34" charset="0"/>
              </a:rPr>
              <a:t>охлаждане</a:t>
            </a:r>
            <a:endParaRPr lang="de-DE"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lnSpc>
                <a:spcPct val="150000"/>
              </a:lnSpc>
              <a:buNone/>
            </a:pPr>
            <a:r>
              <a:rPr lang="ru-RU" sz="1600" b="1" dirty="0">
                <a:latin typeface="Arial" panose="020B0604020202020204" pitchFamily="34" charset="0"/>
                <a:cs typeface="Arial" panose="020B0604020202020204" pitchFamily="34" charset="0"/>
              </a:rPr>
              <a:t>Пасивно охлаждане</a:t>
            </a:r>
          </a:p>
          <a:p>
            <a:pPr marL="0" indent="0">
              <a:lnSpc>
                <a:spcPct val="150000"/>
              </a:lnSpc>
              <a:buNone/>
            </a:pPr>
            <a:r>
              <a:rPr lang="ru-RU" sz="1600" dirty="0">
                <a:latin typeface="Arial" panose="020B0604020202020204" pitchFamily="34" charset="0"/>
                <a:cs typeface="Arial" panose="020B0604020202020204" pitchFamily="34" charset="0"/>
              </a:rPr>
              <a:t>За пасивно (или естествено) охлаждане ниските температури на източника на топлина (например земята) се използват директно за охлаждане.</a:t>
            </a:r>
          </a:p>
          <a:p>
            <a:pPr marL="0" indent="0">
              <a:lnSpc>
                <a:spcPct val="150000"/>
              </a:lnSpc>
              <a:buNone/>
            </a:pPr>
            <a:r>
              <a:rPr lang="ru-RU" sz="1600" dirty="0">
                <a:latin typeface="Arial" panose="020B0604020202020204" pitchFamily="34" charset="0"/>
                <a:cs typeface="Arial" panose="020B0604020202020204" pitchFamily="34" charset="0"/>
              </a:rPr>
              <a:t>В този случай термопомпата е без функция. Изпълнението се извършва с клапани между термопомпа и източник на топлина.</a:t>
            </a:r>
          </a:p>
          <a:p>
            <a:pPr marL="0" indent="0">
              <a:lnSpc>
                <a:spcPct val="150000"/>
              </a:lnSpc>
              <a:buNone/>
            </a:pPr>
            <a:r>
              <a:rPr lang="ru-RU" sz="1600" dirty="0">
                <a:latin typeface="Arial" panose="020B0604020202020204" pitchFamily="34" charset="0"/>
                <a:cs typeface="Arial" panose="020B0604020202020204" pitchFamily="34" charset="0"/>
              </a:rPr>
              <a:t>При охлаждане COP очевидно е много добър, тъй като електрическата производителност на циркулационната помпа е единствената необходима задвижваща енергия.</a:t>
            </a:r>
          </a:p>
          <a:p>
            <a:pPr marL="0" indent="0">
              <a:lnSpc>
                <a:spcPct val="150000"/>
              </a:lnSpc>
              <a:buNone/>
            </a:pPr>
            <a:r>
              <a:rPr lang="ru-RU" sz="1600" dirty="0">
                <a:latin typeface="Arial" panose="020B0604020202020204" pitchFamily="34" charset="0"/>
                <a:cs typeface="Arial" panose="020B0604020202020204" pitchFamily="34" charset="0"/>
              </a:rPr>
              <a:t>Пасивното охлаждане е възможно само когато резервоарът на източника на топлина има достатъчно ниски температури. За оразмеряване на външния вид </a:t>
            </a:r>
            <a:r>
              <a:rPr lang="ru-RU" sz="1600" dirty="0" smtClean="0">
                <a:latin typeface="Arial" panose="020B0604020202020204" pitchFamily="34" charset="0"/>
                <a:cs typeface="Arial" panose="020B0604020202020204" pitchFamily="34" charset="0"/>
              </a:rPr>
              <a:t>-&gt;</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51149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Режим на </a:t>
            </a:r>
            <a:r>
              <a:rPr lang="bg-BG" dirty="0" smtClean="0">
                <a:latin typeface="Arial" panose="020B0604020202020204" pitchFamily="34" charset="0"/>
                <a:cs typeface="Arial" panose="020B0604020202020204" pitchFamily="34" charset="0"/>
              </a:rPr>
              <a:t>охлаждане</a:t>
            </a:r>
            <a:endParaRPr lang="de-DE"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67544" y="1556792"/>
            <a:ext cx="8229600" cy="4525963"/>
          </a:xfrm>
        </p:spPr>
        <p:txBody>
          <a:bodyPr>
            <a:normAutofit/>
          </a:bodyPr>
          <a:lstStyle/>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r>
              <a:rPr lang="ru-RU" sz="1600" b="1" dirty="0">
                <a:latin typeface="Arial" panose="020B0604020202020204" pitchFamily="34" charset="0"/>
                <a:cs typeface="Arial" panose="020B0604020202020204" pitchFamily="34" charset="0"/>
              </a:rPr>
              <a:t>Активно охлаждане</a:t>
            </a:r>
          </a:p>
          <a:p>
            <a:pPr marL="0" indent="0">
              <a:lnSpc>
                <a:spcPct val="150000"/>
              </a:lnSpc>
              <a:buNone/>
            </a:pPr>
            <a:r>
              <a:rPr lang="ru-RU" sz="1600" dirty="0">
                <a:latin typeface="Arial" panose="020B0604020202020204" pitchFamily="34" charset="0"/>
                <a:cs typeface="Arial" panose="020B0604020202020204" pitchFamily="34" charset="0"/>
              </a:rPr>
              <a:t>Термопомпата може да се използва за охлаждане, дори ако температурите на източника на топлина не са достатъчни </a:t>
            </a:r>
            <a:r>
              <a:rPr lang="ru-RU" sz="1600" dirty="0" smtClean="0">
                <a:latin typeface="Arial" panose="020B0604020202020204" pitchFamily="34" charset="0"/>
                <a:cs typeface="Arial" panose="020B0604020202020204" pitchFamily="34" charset="0"/>
              </a:rPr>
              <a:t>за пасивното </a:t>
            </a:r>
            <a:r>
              <a:rPr lang="ru-RU" sz="1600" dirty="0">
                <a:latin typeface="Arial" panose="020B0604020202020204" pitchFamily="34" charset="0"/>
                <a:cs typeface="Arial" panose="020B0604020202020204" pitchFamily="34" charset="0"/>
              </a:rPr>
              <a:t>охлаждане или изискванията за охлаждане са високи.</a:t>
            </a:r>
          </a:p>
          <a:p>
            <a:pPr marL="0" indent="0">
              <a:lnSpc>
                <a:spcPct val="150000"/>
              </a:lnSpc>
              <a:buNone/>
            </a:pPr>
            <a:r>
              <a:rPr lang="ru-RU" sz="1600" dirty="0">
                <a:latin typeface="Arial" panose="020B0604020202020204" pitchFamily="34" charset="0"/>
                <a:cs typeface="Arial" panose="020B0604020202020204" pitchFamily="34" charset="0"/>
              </a:rPr>
              <a:t>За целта процесът на термопомпата трябва да се обърне с 4-посочен клапан, което означава, че топлата и студената страна (топлопоглъщане и отделяне на топлина) се сменят. Посоката на транспортиране на компресора се поддържа.</a:t>
            </a:r>
          </a:p>
          <a:p>
            <a:pPr marL="0" indent="0">
              <a:lnSpc>
                <a:spcPct val="150000"/>
              </a:lnSpc>
              <a:buNone/>
            </a:pPr>
            <a:r>
              <a:rPr lang="ru-RU" sz="1600" dirty="0">
                <a:latin typeface="Arial" panose="020B0604020202020204" pitchFamily="34" charset="0"/>
                <a:cs typeface="Arial" panose="020B0604020202020204" pitchFamily="34" charset="0"/>
              </a:rPr>
              <a:t>Незначителна недостатъчност е постоянната </a:t>
            </a: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дори и при </a:t>
            </a:r>
            <a:r>
              <a:rPr lang="ru-RU" sz="1600" dirty="0" smtClean="0">
                <a:latin typeface="Arial" panose="020B0604020202020204" pitchFamily="34" charset="0"/>
                <a:cs typeface="Arial" panose="020B0604020202020204" pitchFamily="34" charset="0"/>
              </a:rPr>
              <a:t>отопление, </a:t>
            </a:r>
            <a:r>
              <a:rPr lang="ru-RU" sz="1600" dirty="0">
                <a:latin typeface="Arial" panose="020B0604020202020204" pitchFamily="34" charset="0"/>
                <a:cs typeface="Arial" panose="020B0604020202020204" pitchFamily="34" charset="0"/>
              </a:rPr>
              <a:t>допълнителна загуба на налягане, което води до по-нисък COP при отопление</a:t>
            </a:r>
            <a:r>
              <a:rPr lang="ru-RU" sz="1600" dirty="0" smtClean="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21591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Режим на </a:t>
            </a:r>
            <a:r>
              <a:rPr lang="bg-BG" dirty="0" smtClean="0">
                <a:latin typeface="Arial" panose="020B0604020202020204" pitchFamily="34" charset="0"/>
                <a:cs typeface="Arial" panose="020B0604020202020204" pitchFamily="34" charset="0"/>
              </a:rPr>
              <a:t>охлаждане</a:t>
            </a:r>
            <a:endParaRPr lang="de-DE"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lvl="0" indent="0">
              <a:lnSpc>
                <a:spcPct val="150000"/>
              </a:lnSpc>
              <a:spcBef>
                <a:spcPts val="0"/>
              </a:spcBef>
              <a:buNone/>
            </a:pPr>
            <a:r>
              <a:rPr lang="ru-RU" sz="1600" dirty="0">
                <a:solidFill>
                  <a:prstClr val="black"/>
                </a:solidFill>
                <a:latin typeface="Arial" panose="020B0604020202020204" pitchFamily="34" charset="0"/>
                <a:cs typeface="Arial" panose="020B0604020202020204" pitchFamily="34" charset="0"/>
              </a:rPr>
              <a:t>Относно влиянието на охлаждащите или комбинираните системи за топлинно охлаждане върху източника на топлина, вижте глава (..)</a:t>
            </a:r>
          </a:p>
          <a:p>
            <a:pPr marL="0" lvl="0" indent="0">
              <a:lnSpc>
                <a:spcPct val="150000"/>
              </a:lnSpc>
              <a:spcBef>
                <a:spcPts val="0"/>
              </a:spcBef>
              <a:buNone/>
            </a:pPr>
            <a:endParaRPr lang="ru-RU" sz="1600" dirty="0">
              <a:solidFill>
                <a:prstClr val="black"/>
              </a:solidFill>
              <a:latin typeface="Arial" panose="020B0604020202020204" pitchFamily="34" charset="0"/>
              <a:cs typeface="Arial" panose="020B0604020202020204" pitchFamily="34" charset="0"/>
            </a:endParaRPr>
          </a:p>
          <a:p>
            <a:pPr marL="0" lvl="0" indent="0">
              <a:lnSpc>
                <a:spcPct val="150000"/>
              </a:lnSpc>
              <a:spcBef>
                <a:spcPts val="0"/>
              </a:spcBef>
              <a:buNone/>
            </a:pPr>
            <a:r>
              <a:rPr lang="ru-RU" sz="1600" dirty="0">
                <a:solidFill>
                  <a:prstClr val="black"/>
                </a:solidFill>
                <a:latin typeface="Arial" panose="020B0604020202020204" pitchFamily="34" charset="0"/>
                <a:cs typeface="Arial" panose="020B0604020202020204" pitchFamily="34" charset="0"/>
              </a:rPr>
              <a:t>Относно изискванията (например проблеми с точката на </a:t>
            </a:r>
            <a:r>
              <a:rPr lang="ru-RU" sz="1600" dirty="0" smtClean="0">
                <a:solidFill>
                  <a:prstClr val="black"/>
                </a:solidFill>
                <a:latin typeface="Arial" panose="020B0604020202020204" pitchFamily="34" charset="0"/>
                <a:cs typeface="Arial" panose="020B0604020202020204" pitchFamily="34" charset="0"/>
              </a:rPr>
              <a:t>влажност) </a:t>
            </a:r>
            <a:r>
              <a:rPr lang="ru-RU" sz="1600" dirty="0">
                <a:solidFill>
                  <a:prstClr val="black"/>
                </a:solidFill>
                <a:latin typeface="Arial" panose="020B0604020202020204" pitchFamily="34" charset="0"/>
                <a:cs typeface="Arial" panose="020B0604020202020204" pitchFamily="34" charset="0"/>
              </a:rPr>
              <a:t>на отоплителната система, вижте глава </a:t>
            </a:r>
            <a:r>
              <a:rPr lang="ru-RU" sz="1600" dirty="0" smtClean="0">
                <a:solidFill>
                  <a:prstClr val="black"/>
                </a:solidFill>
                <a:latin typeface="Arial" panose="020B0604020202020204" pitchFamily="34" charset="0"/>
                <a:cs typeface="Arial" panose="020B0604020202020204" pitchFamily="34" charset="0"/>
              </a:rPr>
              <a:t>(...)</a:t>
            </a:r>
            <a:r>
              <a:rPr lang="de-DE" sz="1600" dirty="0" smtClean="0">
                <a:solidFill>
                  <a:prstClr val="black"/>
                </a:solidFill>
                <a:latin typeface="Arial" panose="020B0604020202020204" pitchFamily="34" charset="0"/>
                <a:cs typeface="Arial" panose="020B0604020202020204" pitchFamily="34" charset="0"/>
              </a:rPr>
              <a:t> </a:t>
            </a:r>
            <a:endParaRPr lang="de-DE" sz="1600" dirty="0">
              <a:solidFill>
                <a:prstClr val="black"/>
              </a:solidFill>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p:txBody>
      </p:sp>
      <p:sp>
        <p:nvSpPr>
          <p:cNvPr id="4" name="Textfeld 3"/>
          <p:cNvSpPr txBox="1"/>
          <p:nvPr/>
        </p:nvSpPr>
        <p:spPr>
          <a:xfrm>
            <a:off x="179512" y="4509120"/>
            <a:ext cx="184731" cy="646331"/>
          </a:xfrm>
          <a:prstGeom prst="rect">
            <a:avLst/>
          </a:prstGeom>
          <a:noFill/>
        </p:spPr>
        <p:txBody>
          <a:bodyPr wrap="none" rtlCol="0">
            <a:spAutoFit/>
          </a:bodyPr>
          <a:lstStyle/>
          <a:p>
            <a:endParaRPr lang="de-DE" dirty="0"/>
          </a:p>
          <a:p>
            <a:endParaRPr lang="de-DE" dirty="0"/>
          </a:p>
        </p:txBody>
      </p:sp>
    </p:spTree>
    <p:extLst>
      <p:ext uri="{BB962C8B-B14F-4D97-AF65-F5344CB8AC3E}">
        <p14:creationId xmlns:p14="http://schemas.microsoft.com/office/powerpoint/2010/main" val="6051534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79</a:t>
            </a:fld>
            <a:endParaRPr lang="de-DE"/>
          </a:p>
        </p:txBody>
      </p:sp>
      <p:sp>
        <p:nvSpPr>
          <p:cNvPr id="4" name="Titel 3"/>
          <p:cNvSpPr>
            <a:spLocks noGrp="1"/>
          </p:cNvSpPr>
          <p:nvPr>
            <p:ph type="title"/>
          </p:nvPr>
        </p:nvSpPr>
        <p:spPr>
          <a:xfrm>
            <a:off x="510627" y="1556792"/>
            <a:ext cx="5172621" cy="705444"/>
          </a:xfrm>
        </p:spPr>
        <p:txBody>
          <a:bodyPr anchor="t" anchorCtr="0">
            <a:noAutofit/>
          </a:bodyPr>
          <a:lstStyle/>
          <a:p>
            <a:pPr algn="l">
              <a:lnSpc>
                <a:spcPct val="150000"/>
              </a:lnSpc>
            </a:pPr>
            <a:r>
              <a:rPr lang="ru-RU" sz="1600" dirty="0">
                <a:latin typeface="Arial" panose="020B0604020202020204" pitchFamily="34" charset="0"/>
                <a:cs typeface="Arial" panose="020B0604020202020204" pitchFamily="34" charset="0"/>
              </a:rPr>
              <a:t>Конструктивни форми и видове термопомпи </a:t>
            </a:r>
            <a:r>
              <a:rPr lang="en-US" sz="1600" dirty="0" smtClean="0">
                <a:latin typeface="Arial" panose="020B0604020202020204" pitchFamily="34" charset="0"/>
                <a:cs typeface="Arial" panose="020B0604020202020204" pitchFamily="34" charset="0"/>
              </a:rPr>
              <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
            </a:r>
            <a:br>
              <a:rPr lang="en-US" sz="1600" dirty="0" smtClean="0">
                <a:latin typeface="Arial" panose="020B0604020202020204" pitchFamily="34" charset="0"/>
                <a:cs typeface="Arial" panose="020B0604020202020204" pitchFamily="34" charset="0"/>
              </a:rPr>
            </a:br>
            <a:r>
              <a:rPr lang="ru-RU" sz="1600" dirty="0" smtClean="0">
                <a:latin typeface="Arial" panose="020B0604020202020204" pitchFamily="34" charset="0"/>
                <a:cs typeface="Arial" panose="020B0604020202020204" pitchFamily="34" charset="0"/>
              </a:rPr>
              <a:t>В </a:t>
            </a:r>
            <a:r>
              <a:rPr lang="ru-RU" sz="1600" dirty="0">
                <a:latin typeface="Arial" panose="020B0604020202020204" pitchFamily="34" charset="0"/>
                <a:cs typeface="Arial" panose="020B0604020202020204" pitchFamily="34" charset="0"/>
              </a:rPr>
              <a:t>тази глава по-рано са описани и обяснени само компресор - термопомпи, които използват електрическа енергия за работа на компресора. Този тип термопомпа е най-често срещаната. Електрически компресор - термопомпите могат да бъдат разграничени по два начина: </a:t>
            </a:r>
            <a:r>
              <a:rPr lang="en-US" sz="1600" dirty="0" smtClean="0">
                <a:latin typeface="Arial" panose="020B0604020202020204" pitchFamily="34" charset="0"/>
                <a:cs typeface="Arial" panose="020B0604020202020204" pitchFamily="34" charset="0"/>
              </a:rPr>
              <a:t/>
            </a:r>
            <a:br>
              <a:rPr lang="en-US" sz="1600" dirty="0" smtClean="0">
                <a:latin typeface="Arial" panose="020B0604020202020204" pitchFamily="34" charset="0"/>
                <a:cs typeface="Arial" panose="020B0604020202020204" pitchFamily="34" charset="0"/>
              </a:rPr>
            </a:b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По отношение на средата отстрани на </a:t>
            </a:r>
            <a:r>
              <a:rPr lang="ru-RU" sz="1600" dirty="0" smtClean="0">
                <a:latin typeface="Arial" panose="020B0604020202020204" pitchFamily="34" charset="0"/>
                <a:cs typeface="Arial" panose="020B0604020202020204" pitchFamily="34" charset="0"/>
              </a:rPr>
              <a:t>радиатора</a:t>
            </a:r>
            <a:r>
              <a:rPr lang="en-US" sz="1600" dirty="0" smtClean="0">
                <a:latin typeface="Arial" panose="020B0604020202020204" pitchFamily="34" charset="0"/>
                <a:cs typeface="Arial" panose="020B0604020202020204" pitchFamily="34" charset="0"/>
              </a:rPr>
              <a:t/>
            </a:r>
            <a:br>
              <a:rPr lang="en-US" sz="1600" dirty="0" smtClean="0">
                <a:latin typeface="Arial" panose="020B0604020202020204" pitchFamily="34" charset="0"/>
                <a:cs typeface="Arial" panose="020B0604020202020204" pitchFamily="34" charset="0"/>
              </a:rPr>
            </a:b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Относно вида на топлинния </a:t>
            </a:r>
            <a:r>
              <a:rPr lang="ru-RU" sz="1600" dirty="0" smtClean="0">
                <a:latin typeface="Arial" panose="020B0604020202020204" pitchFamily="34" charset="0"/>
                <a:cs typeface="Arial" panose="020B0604020202020204" pitchFamily="34" charset="0"/>
              </a:rPr>
              <a:t>източник</a:t>
            </a:r>
            <a:endParaRPr lang="de-DE" sz="1600" dirty="0"/>
          </a:p>
        </p:txBody>
      </p:sp>
      <p:sp>
        <p:nvSpPr>
          <p:cNvPr id="2" name="AutoShape 2" descr="Luft Wasser Wärmepumpe Außenaufstellung"/>
          <p:cNvSpPr>
            <a:spLocks noChangeAspect="1" noChangeArrowheads="1"/>
          </p:cNvSpPr>
          <p:nvPr/>
        </p:nvSpPr>
        <p:spPr bwMode="auto">
          <a:xfrm>
            <a:off x="63500" y="-136525"/>
            <a:ext cx="5619750" cy="4410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9" name="Grafik 8"/>
          <p:cNvPicPr>
            <a:picLocks noChangeAspect="1"/>
          </p:cNvPicPr>
          <p:nvPr/>
        </p:nvPicPr>
        <p:blipFill>
          <a:blip r:embed="rId3" cstate="print">
            <a:grayscl/>
            <a:extLst>
              <a:ext uri="{BEBA8EAE-BF5A-486C-A8C5-ECC9F3942E4B}">
                <a14:imgProps xmlns:a14="http://schemas.microsoft.com/office/drawing/2010/main">
                  <a14:imgLayer r:embed="rId4">
                    <a14:imgEffect>
                      <a14:colorTemperature colorTemp="9125"/>
                    </a14:imgEffect>
                  </a14:imgLayer>
                </a14:imgProps>
              </a:ext>
              <a:ext uri="{28A0092B-C50C-407E-A947-70E740481C1C}">
                <a14:useLocalDpi xmlns:a14="http://schemas.microsoft.com/office/drawing/2010/main" val="0"/>
              </a:ext>
            </a:extLst>
          </a:blip>
          <a:stretch>
            <a:fillRect/>
          </a:stretch>
        </p:blipFill>
        <p:spPr>
          <a:xfrm>
            <a:off x="5683249" y="1628800"/>
            <a:ext cx="3056237" cy="4608512"/>
          </a:xfrm>
          <a:prstGeom prst="rect">
            <a:avLst/>
          </a:prstGeom>
        </p:spPr>
      </p:pic>
    </p:spTree>
    <p:extLst>
      <p:ext uri="{BB962C8B-B14F-4D97-AF65-F5344CB8AC3E}">
        <p14:creationId xmlns:p14="http://schemas.microsoft.com/office/powerpoint/2010/main" val="2173609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История на </a:t>
            </a:r>
            <a:r>
              <a:rPr lang="bg-BG" dirty="0" smtClean="0">
                <a:latin typeface="Arial" panose="020B0604020202020204" pitchFamily="34" charset="0"/>
                <a:cs typeface="Arial" panose="020B0604020202020204" pitchFamily="34" charset="0"/>
              </a:rPr>
              <a:t>термопомпата</a:t>
            </a:r>
            <a:endParaRPr lang="el-GR" dirty="0">
              <a:latin typeface="Arial" panose="020B0604020202020204" pitchFamily="34" charset="0"/>
              <a:cs typeface="Arial" panose="020B0604020202020204" pitchFamily="34" charset="0"/>
            </a:endParaRPr>
          </a:p>
        </p:txBody>
      </p:sp>
      <p:sp>
        <p:nvSpPr>
          <p:cNvPr id="7" name="Content Placeholder 2"/>
          <p:cNvSpPr txBox="1">
            <a:spLocks/>
          </p:cNvSpPr>
          <p:nvPr/>
        </p:nvSpPr>
        <p:spPr>
          <a:xfrm>
            <a:off x="0" y="2329173"/>
            <a:ext cx="8820472"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endParaRPr lang="en-US" sz="1600"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stretch>
            <a:fillRect/>
          </a:stretch>
        </p:blipFill>
        <p:spPr>
          <a:xfrm>
            <a:off x="757642" y="4186498"/>
            <a:ext cx="7054717" cy="1870075"/>
          </a:xfrm>
          <a:prstGeom prst="rect">
            <a:avLst/>
          </a:prstGeom>
        </p:spPr>
      </p:pic>
      <p:sp>
        <p:nvSpPr>
          <p:cNvPr id="4" name="Textfeld 3"/>
          <p:cNvSpPr txBox="1"/>
          <p:nvPr/>
        </p:nvSpPr>
        <p:spPr>
          <a:xfrm>
            <a:off x="683568" y="1931961"/>
            <a:ext cx="6984776" cy="2308324"/>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Над 700 000 термопомпи работеха успешно.</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Информация за инвентаризацията на термопомпите в Германия (</a:t>
            </a:r>
            <a:r>
              <a:rPr lang="ru-RU" sz="1600" dirty="0" smtClean="0">
                <a:latin typeface="Arial" panose="020B0604020202020204" pitchFamily="34" charset="0"/>
                <a:cs typeface="Arial" panose="020B0604020202020204" pitchFamily="34" charset="0"/>
              </a:rPr>
              <a:t>2016)</a:t>
            </a:r>
            <a:r>
              <a:rPr lang="de-DE" sz="1600" dirty="0" smtClean="0">
                <a:latin typeface="Arial" panose="020B0604020202020204" pitchFamily="34" charset="0"/>
                <a:cs typeface="Arial" panose="020B0604020202020204" pitchFamily="34" charset="0"/>
              </a:rPr>
              <a:t>.</a:t>
            </a:r>
          </a:p>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p:txBody>
      </p:sp>
      <p:sp>
        <p:nvSpPr>
          <p:cNvPr id="6" name="Textfeld 5"/>
          <p:cNvSpPr txBox="1"/>
          <p:nvPr/>
        </p:nvSpPr>
        <p:spPr>
          <a:xfrm>
            <a:off x="1115126" y="3563722"/>
            <a:ext cx="643446" cy="246221"/>
          </a:xfrm>
          <a:prstGeom prst="rect">
            <a:avLst/>
          </a:prstGeom>
          <a:solidFill>
            <a:schemeClr val="bg1"/>
          </a:solidFill>
        </p:spPr>
        <p:txBody>
          <a:bodyPr wrap="none" lIns="0" tIns="0" rIns="0" bIns="0" rtlCol="0">
            <a:spAutoFit/>
          </a:bodyPr>
          <a:lstStyle/>
          <a:p>
            <a:r>
              <a:rPr lang="bg-BG" sz="1600" dirty="0" smtClean="0">
                <a:latin typeface="Arial" panose="020B0604020202020204" pitchFamily="34" charset="0"/>
                <a:cs typeface="Arial" panose="020B0604020202020204" pitchFamily="34" charset="0"/>
              </a:rPr>
              <a:t>година</a:t>
            </a:r>
            <a:endParaRPr lang="de-DE" sz="1600" dirty="0">
              <a:latin typeface="Arial" panose="020B0604020202020204" pitchFamily="34" charset="0"/>
              <a:cs typeface="Arial" panose="020B0604020202020204" pitchFamily="34" charset="0"/>
            </a:endParaRPr>
          </a:p>
        </p:txBody>
      </p:sp>
      <p:sp>
        <p:nvSpPr>
          <p:cNvPr id="14" name="Textfeld 13"/>
          <p:cNvSpPr txBox="1"/>
          <p:nvPr/>
        </p:nvSpPr>
        <p:spPr>
          <a:xfrm>
            <a:off x="1960507" y="3626111"/>
            <a:ext cx="956096" cy="246221"/>
          </a:xfrm>
          <a:prstGeom prst="rect">
            <a:avLst/>
          </a:prstGeom>
          <a:solidFill>
            <a:schemeClr val="bg1"/>
          </a:solidFill>
        </p:spPr>
        <p:txBody>
          <a:bodyPr wrap="none" lIns="0" tIns="0" rIns="0" bIns="0" rtlCol="0">
            <a:spAutoFit/>
          </a:bodyPr>
          <a:lstStyle/>
          <a:p>
            <a:r>
              <a:rPr lang="de-DE" sz="1600" dirty="0" smtClean="0">
                <a:latin typeface="Arial" panose="020B0604020202020204" pitchFamily="34" charset="0"/>
                <a:cs typeface="Arial" panose="020B0604020202020204" pitchFamily="34" charset="0"/>
              </a:rPr>
              <a:t>  </a:t>
            </a:r>
            <a:r>
              <a:rPr lang="bg-BG" sz="1600" dirty="0" smtClean="0">
                <a:latin typeface="Arial" panose="020B0604020202020204" pitchFamily="34" charset="0"/>
                <a:cs typeface="Arial" panose="020B0604020202020204" pitchFamily="34" charset="0"/>
              </a:rPr>
              <a:t>Всичко</a:t>
            </a:r>
            <a:r>
              <a:rPr lang="de-DE"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
        <p:nvSpPr>
          <p:cNvPr id="15" name="Textfeld 14"/>
          <p:cNvSpPr txBox="1"/>
          <p:nvPr/>
        </p:nvSpPr>
        <p:spPr>
          <a:xfrm>
            <a:off x="3391110" y="3686833"/>
            <a:ext cx="910827" cy="246221"/>
          </a:xfrm>
          <a:prstGeom prst="rect">
            <a:avLst/>
          </a:prstGeom>
          <a:solidFill>
            <a:schemeClr val="bg1"/>
          </a:solidFill>
        </p:spPr>
        <p:txBody>
          <a:bodyPr wrap="none" lIns="0" tIns="0" rIns="0" bIns="0" rtlCol="0">
            <a:spAutoFit/>
          </a:bodyPr>
          <a:lstStyle/>
          <a:p>
            <a:r>
              <a:rPr lang="de-DE" sz="1600" dirty="0" smtClean="0">
                <a:latin typeface="Arial" panose="020B0604020202020204" pitchFamily="34" charset="0"/>
                <a:cs typeface="Arial" panose="020B0604020202020204" pitchFamily="34" charset="0"/>
              </a:rPr>
              <a:t> </a:t>
            </a:r>
            <a:r>
              <a:rPr lang="bg-BG" sz="1600" dirty="0" smtClean="0">
                <a:latin typeface="Arial" panose="020B0604020202020204" pitchFamily="34" charset="0"/>
                <a:cs typeface="Arial" panose="020B0604020202020204" pitchFamily="34" charset="0"/>
              </a:rPr>
              <a:t>Въздух</a:t>
            </a:r>
            <a:r>
              <a:rPr lang="de-DE"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
        <p:nvSpPr>
          <p:cNvPr id="16" name="Textfeld 15"/>
          <p:cNvSpPr txBox="1"/>
          <p:nvPr/>
        </p:nvSpPr>
        <p:spPr>
          <a:xfrm>
            <a:off x="4672972" y="3617087"/>
            <a:ext cx="1145442" cy="246221"/>
          </a:xfrm>
          <a:prstGeom prst="rect">
            <a:avLst/>
          </a:prstGeom>
          <a:solidFill>
            <a:schemeClr val="bg1"/>
          </a:solidFill>
        </p:spPr>
        <p:txBody>
          <a:bodyPr wrap="none" lIns="0" tIns="0" rIns="0" bIns="0" rtlCol="0">
            <a:spAutoFit/>
          </a:bodyPr>
          <a:lstStyle/>
          <a:p>
            <a:r>
              <a:rPr lang="de-DE" sz="1600" dirty="0" smtClean="0">
                <a:latin typeface="Arial" panose="020B0604020202020204" pitchFamily="34" charset="0"/>
                <a:cs typeface="Arial" panose="020B0604020202020204" pitchFamily="34" charset="0"/>
              </a:rPr>
              <a:t>  </a:t>
            </a:r>
            <a:r>
              <a:rPr lang="bg-BG" sz="1600" dirty="0" smtClean="0">
                <a:latin typeface="Arial" panose="020B0604020202020204" pitchFamily="34" charset="0"/>
                <a:cs typeface="Arial" panose="020B0604020202020204" pitchFamily="34" charset="0"/>
              </a:rPr>
              <a:t>приземен</a:t>
            </a:r>
            <a:r>
              <a:rPr lang="de-DE"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
        <p:nvSpPr>
          <p:cNvPr id="18" name="Textfeld 17"/>
          <p:cNvSpPr txBox="1"/>
          <p:nvPr/>
        </p:nvSpPr>
        <p:spPr>
          <a:xfrm>
            <a:off x="5831496" y="3621262"/>
            <a:ext cx="1980863" cy="246221"/>
          </a:xfrm>
          <a:prstGeom prst="rect">
            <a:avLst/>
          </a:prstGeom>
          <a:solidFill>
            <a:schemeClr val="bg1"/>
          </a:solidFill>
        </p:spPr>
        <p:txBody>
          <a:bodyPr wrap="none" lIns="0" tIns="0" rIns="0" bIns="0" rtlCol="0">
            <a:spAutoFit/>
          </a:bodyPr>
          <a:lstStyle/>
          <a:p>
            <a:r>
              <a:rPr lang="de-DE" sz="1600" dirty="0" smtClean="0">
                <a:latin typeface="Arial" panose="020B0604020202020204" pitchFamily="34" charset="0"/>
                <a:cs typeface="Arial" panose="020B0604020202020204" pitchFamily="34" charset="0"/>
              </a:rPr>
              <a:t>  </a:t>
            </a:r>
            <a:r>
              <a:rPr lang="bg-BG" sz="1600" dirty="0">
                <a:latin typeface="Arial" panose="020B0604020202020204" pitchFamily="34" charset="0"/>
                <a:cs typeface="Arial" panose="020B0604020202020204" pitchFamily="34" charset="0"/>
              </a:rPr>
              <a:t>подпочвена </a:t>
            </a:r>
            <a:r>
              <a:rPr lang="bg-BG" sz="1600" dirty="0" smtClean="0">
                <a:latin typeface="Arial" panose="020B0604020202020204" pitchFamily="34" charset="0"/>
                <a:cs typeface="Arial" panose="020B0604020202020204" pitchFamily="34" charset="0"/>
              </a:rPr>
              <a:t>вода</a:t>
            </a:r>
            <a:r>
              <a:rPr lang="de-DE"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154052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80</a:t>
            </a:fld>
            <a:endParaRPr lang="de-DE"/>
          </a:p>
        </p:txBody>
      </p:sp>
      <p:sp>
        <p:nvSpPr>
          <p:cNvPr id="4" name="Titel 3"/>
          <p:cNvSpPr>
            <a:spLocks noGrp="1"/>
          </p:cNvSpPr>
          <p:nvPr>
            <p:ph type="title"/>
          </p:nvPr>
        </p:nvSpPr>
        <p:spPr/>
        <p:txBody>
          <a:bodyPr>
            <a:normAutofit/>
          </a:bodyPr>
          <a:lstStyle/>
          <a:p>
            <a:r>
              <a:rPr lang="bg-BG" dirty="0" smtClean="0">
                <a:latin typeface="Arial" panose="020B0604020202020204" pitchFamily="34" charset="0"/>
                <a:cs typeface="Arial" panose="020B0604020202020204" pitchFamily="34" charset="0"/>
              </a:rPr>
              <a:t>Конструкционни </a:t>
            </a:r>
            <a:r>
              <a:rPr lang="bg-BG" dirty="0">
                <a:latin typeface="Arial" panose="020B0604020202020204" pitchFamily="34" charset="0"/>
                <a:cs typeface="Arial" panose="020B0604020202020204" pitchFamily="34" charset="0"/>
              </a:rPr>
              <a:t>форми на </a:t>
            </a:r>
            <a:r>
              <a:rPr lang="bg-BG" dirty="0" smtClean="0">
                <a:latin typeface="Arial" panose="020B0604020202020204" pitchFamily="34" charset="0"/>
                <a:cs typeface="Arial" panose="020B0604020202020204" pitchFamily="34" charset="0"/>
              </a:rPr>
              <a:t>термопомпите</a:t>
            </a:r>
            <a:endParaRPr lang="de-DE"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3584178"/>
            <a:ext cx="1440000" cy="1800000"/>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0712" y="4581328"/>
            <a:ext cx="1302000" cy="1800000"/>
          </a:xfrm>
          <a:prstGeom prst="rect">
            <a:avLst/>
          </a:prstGeom>
        </p:spPr>
      </p:pic>
      <p:grpSp>
        <p:nvGrpSpPr>
          <p:cNvPr id="7" name="Gruppieren 6"/>
          <p:cNvGrpSpPr/>
          <p:nvPr/>
        </p:nvGrpSpPr>
        <p:grpSpPr>
          <a:xfrm>
            <a:off x="1734830" y="1771180"/>
            <a:ext cx="3845282" cy="1729828"/>
            <a:chOff x="131695" y="1412776"/>
            <a:chExt cx="3845282" cy="1729828"/>
          </a:xfrm>
        </p:grpSpPr>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695" y="1412776"/>
              <a:ext cx="3263826" cy="1729828"/>
            </a:xfrm>
            <a:prstGeom prst="rect">
              <a:avLst/>
            </a:prstGeom>
          </p:spPr>
        </p:pic>
        <p:sp>
          <p:nvSpPr>
            <p:cNvPr id="10" name="Textfeld 9"/>
            <p:cNvSpPr txBox="1"/>
            <p:nvPr/>
          </p:nvSpPr>
          <p:spPr>
            <a:xfrm>
              <a:off x="1240673" y="1524796"/>
              <a:ext cx="2736304" cy="830997"/>
            </a:xfrm>
            <a:prstGeom prst="rect">
              <a:avLst/>
            </a:prstGeom>
            <a:noFill/>
          </p:spPr>
          <p:txBody>
            <a:bodyPr wrap="square" rtlCol="0">
              <a:spAutoFit/>
            </a:bodyPr>
            <a:lstStyle/>
            <a:p>
              <a:pPr>
                <a:lnSpc>
                  <a:spcPct val="150000"/>
                </a:lnSpc>
              </a:pPr>
              <a:r>
                <a:rPr lang="bg-BG" sz="1600" b="1" dirty="0" smtClean="0">
                  <a:solidFill>
                    <a:srgbClr val="EB8A1B"/>
                  </a:solidFill>
                  <a:latin typeface="Arial" pitchFamily="34" charset="0"/>
                  <a:ea typeface="+mj-ea"/>
                  <a:cs typeface="Arial" pitchFamily="34" charset="0"/>
                </a:rPr>
                <a:t>Солев разтвор </a:t>
              </a:r>
              <a:r>
                <a:rPr lang="bg-BG" sz="1600" b="1" dirty="0">
                  <a:solidFill>
                    <a:srgbClr val="EB8A1B"/>
                  </a:solidFill>
                  <a:latin typeface="Arial" pitchFamily="34" charset="0"/>
                  <a:ea typeface="+mj-ea"/>
                  <a:cs typeface="Arial" pitchFamily="34" charset="0"/>
                </a:rPr>
                <a:t>/ вода? </a:t>
              </a:r>
              <a:endParaRPr lang="bg-BG" sz="1600" b="1" dirty="0" smtClean="0">
                <a:solidFill>
                  <a:srgbClr val="EB8A1B"/>
                </a:solidFill>
                <a:latin typeface="Arial" pitchFamily="34" charset="0"/>
                <a:ea typeface="+mj-ea"/>
                <a:cs typeface="Arial" pitchFamily="34" charset="0"/>
              </a:endParaRPr>
            </a:p>
            <a:p>
              <a:pPr>
                <a:lnSpc>
                  <a:spcPct val="150000"/>
                </a:lnSpc>
              </a:pPr>
              <a:r>
                <a:rPr lang="bg-BG" sz="1600" b="1" dirty="0" smtClean="0">
                  <a:solidFill>
                    <a:srgbClr val="EB8A1B"/>
                  </a:solidFill>
                  <a:latin typeface="Arial" pitchFamily="34" charset="0"/>
                  <a:ea typeface="+mj-ea"/>
                  <a:cs typeface="Arial" pitchFamily="34" charset="0"/>
                </a:rPr>
                <a:t>Въздух</a:t>
              </a:r>
              <a:r>
                <a:rPr lang="de-DE" sz="1600" b="1" dirty="0" smtClean="0">
                  <a:solidFill>
                    <a:srgbClr val="EB8A1B"/>
                  </a:solidFill>
                  <a:latin typeface="Arial" pitchFamily="34" charset="0"/>
                  <a:ea typeface="+mj-ea"/>
                  <a:cs typeface="Arial" pitchFamily="34" charset="0"/>
                </a:rPr>
                <a:t> </a:t>
              </a:r>
              <a:r>
                <a:rPr lang="de-DE" sz="1600" b="1" dirty="0">
                  <a:solidFill>
                    <a:srgbClr val="EB8A1B"/>
                  </a:solidFill>
                  <a:latin typeface="Arial" pitchFamily="34" charset="0"/>
                  <a:ea typeface="+mj-ea"/>
                  <a:cs typeface="Arial" pitchFamily="34" charset="0"/>
                </a:rPr>
                <a:t>/ </a:t>
              </a:r>
              <a:r>
                <a:rPr lang="bg-BG" sz="1600" b="1" dirty="0" smtClean="0">
                  <a:solidFill>
                    <a:srgbClr val="EB8A1B"/>
                  </a:solidFill>
                  <a:latin typeface="Arial" pitchFamily="34" charset="0"/>
                  <a:ea typeface="+mj-ea"/>
                  <a:cs typeface="Arial" pitchFamily="34" charset="0"/>
                </a:rPr>
                <a:t>вода?</a:t>
              </a:r>
              <a:endParaRPr lang="de-DE" sz="1600" b="1" dirty="0">
                <a:solidFill>
                  <a:srgbClr val="EB8A1B"/>
                </a:solidFill>
                <a:latin typeface="Arial" pitchFamily="34" charset="0"/>
                <a:ea typeface="+mj-ea"/>
                <a:cs typeface="Arial" pitchFamily="34" charset="0"/>
              </a:endParaRPr>
            </a:p>
          </p:txBody>
        </p:sp>
      </p:grpSp>
      <p:grpSp>
        <p:nvGrpSpPr>
          <p:cNvPr id="11" name="Gruppieren 10"/>
          <p:cNvGrpSpPr/>
          <p:nvPr/>
        </p:nvGrpSpPr>
        <p:grpSpPr>
          <a:xfrm>
            <a:off x="3779832" y="3043462"/>
            <a:ext cx="3487196" cy="1729828"/>
            <a:chOff x="2344688" y="2691492"/>
            <a:chExt cx="3487196" cy="1729828"/>
          </a:xfrm>
        </p:grpSpPr>
        <p:pic>
          <p:nvPicPr>
            <p:cNvPr id="12" name="Grafi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4688" y="2691492"/>
              <a:ext cx="3263826" cy="1729828"/>
            </a:xfrm>
            <a:prstGeom prst="rect">
              <a:avLst/>
            </a:prstGeom>
          </p:spPr>
        </p:pic>
        <p:sp>
          <p:nvSpPr>
            <p:cNvPr id="13" name="Textfeld 12"/>
            <p:cNvSpPr txBox="1"/>
            <p:nvPr/>
          </p:nvSpPr>
          <p:spPr>
            <a:xfrm>
              <a:off x="3455540" y="2839536"/>
              <a:ext cx="2376344" cy="830997"/>
            </a:xfrm>
            <a:prstGeom prst="rect">
              <a:avLst/>
            </a:prstGeom>
            <a:noFill/>
          </p:spPr>
          <p:txBody>
            <a:bodyPr wrap="square" rtlCol="0">
              <a:spAutoFit/>
            </a:bodyPr>
            <a:lstStyle/>
            <a:p>
              <a:pPr>
                <a:lnSpc>
                  <a:spcPct val="150000"/>
                </a:lnSpc>
              </a:pPr>
              <a:r>
                <a:rPr lang="bg-BG" sz="1600" b="1" dirty="0">
                  <a:solidFill>
                    <a:srgbClr val="EB8A1B"/>
                  </a:solidFill>
                  <a:latin typeface="Arial" pitchFamily="34" charset="0"/>
                  <a:ea typeface="+mj-ea"/>
                  <a:cs typeface="Arial" pitchFamily="34" charset="0"/>
                </a:rPr>
                <a:t>Вода / Въздух? Въздух / </a:t>
              </a:r>
              <a:r>
                <a:rPr lang="bg-BG" sz="1600" b="1" dirty="0" smtClean="0">
                  <a:solidFill>
                    <a:srgbClr val="EB8A1B"/>
                  </a:solidFill>
                  <a:latin typeface="Arial" pitchFamily="34" charset="0"/>
                  <a:ea typeface="+mj-ea"/>
                  <a:cs typeface="Arial" pitchFamily="34" charset="0"/>
                </a:rPr>
                <a:t>Въздух?</a:t>
              </a:r>
              <a:endParaRPr lang="de-DE" sz="1600" b="1" dirty="0">
                <a:solidFill>
                  <a:srgbClr val="EB8A1B"/>
                </a:solidFill>
                <a:latin typeface="Arial" pitchFamily="34" charset="0"/>
                <a:ea typeface="+mj-ea"/>
                <a:cs typeface="Arial" pitchFamily="34" charset="0"/>
              </a:endParaRPr>
            </a:p>
          </p:txBody>
        </p:sp>
      </p:grpSp>
    </p:spTree>
    <p:extLst>
      <p:ext uri="{BB962C8B-B14F-4D97-AF65-F5344CB8AC3E}">
        <p14:creationId xmlns:p14="http://schemas.microsoft.com/office/powerpoint/2010/main" val="25090987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81</a:t>
            </a:fld>
            <a:endParaRPr lang="de-DE"/>
          </a:p>
        </p:txBody>
      </p:sp>
      <p:sp>
        <p:nvSpPr>
          <p:cNvPr id="4" name="Titel 3"/>
          <p:cNvSpPr>
            <a:spLocks noGrp="1"/>
          </p:cNvSpPr>
          <p:nvPr>
            <p:ph type="title"/>
          </p:nvPr>
        </p:nvSpPr>
        <p:spPr/>
        <p:txBody>
          <a:bodyPr>
            <a:normAutofit/>
          </a:bodyPr>
          <a:lstStyle/>
          <a:p>
            <a:r>
              <a:rPr lang="bg-BG" dirty="0" smtClean="0">
                <a:latin typeface="Arial" panose="020B0604020202020204" pitchFamily="34" charset="0"/>
                <a:cs typeface="Arial" panose="020B0604020202020204" pitchFamily="34" charset="0"/>
              </a:rPr>
              <a:t>Конструкционни </a:t>
            </a:r>
            <a:r>
              <a:rPr lang="bg-BG" dirty="0">
                <a:latin typeface="Arial" panose="020B0604020202020204" pitchFamily="34" charset="0"/>
                <a:cs typeface="Arial" panose="020B0604020202020204" pitchFamily="34" charset="0"/>
              </a:rPr>
              <a:t>форми на </a:t>
            </a:r>
            <a:r>
              <a:rPr lang="bg-BG" dirty="0" smtClean="0">
                <a:latin typeface="Arial" panose="020B0604020202020204" pitchFamily="34" charset="0"/>
                <a:cs typeface="Arial" panose="020B0604020202020204" pitchFamily="34" charset="0"/>
              </a:rPr>
              <a:t>термопомпите</a:t>
            </a:r>
            <a:endParaRPr lang="de-DE" dirty="0">
              <a:latin typeface="Arial" panose="020B0604020202020204" pitchFamily="34" charset="0"/>
              <a:cs typeface="Arial" panose="020B0604020202020204" pitchFamily="34" charset="0"/>
            </a:endParaRPr>
          </a:p>
        </p:txBody>
      </p:sp>
      <p:sp>
        <p:nvSpPr>
          <p:cNvPr id="8" name="Inhaltsplatzhalter 1"/>
          <p:cNvSpPr>
            <a:spLocks noGrp="1"/>
          </p:cNvSpPr>
          <p:nvPr>
            <p:ph idx="1"/>
          </p:nvPr>
        </p:nvSpPr>
        <p:spPr>
          <a:xfrm>
            <a:off x="539552" y="1544370"/>
            <a:ext cx="8856984" cy="4536504"/>
          </a:xfrm>
        </p:spPr>
        <p:txBody>
          <a:bodyPr>
            <a:normAutofit/>
          </a:bodyPr>
          <a:lstStyle/>
          <a:p>
            <a:pPr marL="0" lvl="0" indent="0">
              <a:lnSpc>
                <a:spcPct val="150000"/>
              </a:lnSpc>
              <a:spcBef>
                <a:spcPts val="0"/>
              </a:spcBef>
              <a:buNone/>
            </a:pPr>
            <a:r>
              <a:rPr lang="ru-RU" sz="1600" dirty="0" smtClean="0">
                <a:solidFill>
                  <a:prstClr val="black"/>
                </a:solidFill>
                <a:latin typeface="Arial" panose="020B0604020202020204" pitchFamily="34" charset="0"/>
                <a:cs typeface="Arial" panose="020B0604020202020204" pitchFamily="34" charset="0"/>
              </a:rPr>
              <a:t>За вход на радиатора </a:t>
            </a:r>
            <a:r>
              <a:rPr lang="ru-RU" sz="1600" dirty="0">
                <a:solidFill>
                  <a:prstClr val="black"/>
                </a:solidFill>
                <a:latin typeface="Arial" panose="020B0604020202020204" pitchFamily="34" charset="0"/>
                <a:cs typeface="Arial" panose="020B0604020202020204" pitchFamily="34" charset="0"/>
              </a:rPr>
              <a:t>са подходящи само две </a:t>
            </a:r>
            <a:r>
              <a:rPr lang="ru-RU" sz="1600" dirty="0" smtClean="0">
                <a:solidFill>
                  <a:prstClr val="black"/>
                </a:solidFill>
                <a:latin typeface="Arial" panose="020B0604020202020204" pitchFamily="34" charset="0"/>
                <a:cs typeface="Arial" panose="020B0604020202020204" pitchFamily="34" charset="0"/>
              </a:rPr>
              <a:t>среди:</a:t>
            </a:r>
            <a:endParaRPr lang="ru-RU" sz="1600" dirty="0">
              <a:solidFill>
                <a:prstClr val="black"/>
              </a:solidFill>
              <a:latin typeface="Arial" panose="020B0604020202020204" pitchFamily="34" charset="0"/>
              <a:cs typeface="Arial" panose="020B0604020202020204" pitchFamily="34" charset="0"/>
            </a:endParaRPr>
          </a:p>
          <a:p>
            <a:pPr marL="0" lvl="0" indent="0">
              <a:lnSpc>
                <a:spcPct val="150000"/>
              </a:lnSpc>
              <a:spcBef>
                <a:spcPts val="0"/>
              </a:spcBef>
              <a:buNone/>
            </a:pPr>
            <a:endParaRPr lang="ru-RU" sz="1600" dirty="0">
              <a:solidFill>
                <a:prstClr val="black"/>
              </a:solidFill>
              <a:latin typeface="Arial" panose="020B0604020202020204" pitchFamily="34" charset="0"/>
              <a:cs typeface="Arial" panose="020B0604020202020204" pitchFamily="34" charset="0"/>
            </a:endParaRPr>
          </a:p>
          <a:p>
            <a:pPr marL="0" lvl="0" indent="0">
              <a:lnSpc>
                <a:spcPct val="150000"/>
              </a:lnSpc>
              <a:spcBef>
                <a:spcPts val="0"/>
              </a:spcBef>
              <a:buNone/>
            </a:pPr>
            <a:r>
              <a:rPr lang="ru-RU" sz="1600" dirty="0">
                <a:solidFill>
                  <a:prstClr val="black"/>
                </a:solidFill>
                <a:latin typeface="Arial" panose="020B0604020202020204" pitchFamily="34" charset="0"/>
                <a:cs typeface="Arial" panose="020B0604020202020204" pitchFamily="34" charset="0"/>
              </a:rPr>
              <a:t>Вода = разпределение на топлина (студена) на водна основа: подово отопление, радиатори, сервизна вода,…</a:t>
            </a:r>
          </a:p>
          <a:p>
            <a:pPr marL="0" lvl="0" indent="0">
              <a:lnSpc>
                <a:spcPct val="150000"/>
              </a:lnSpc>
              <a:spcBef>
                <a:spcPts val="0"/>
              </a:spcBef>
              <a:buNone/>
            </a:pPr>
            <a:r>
              <a:rPr lang="ru-RU" sz="1600" dirty="0">
                <a:solidFill>
                  <a:prstClr val="black"/>
                </a:solidFill>
                <a:latin typeface="Arial" panose="020B0604020202020204" pitchFamily="34" charset="0"/>
                <a:cs typeface="Arial" panose="020B0604020202020204" pitchFamily="34" charset="0"/>
              </a:rPr>
              <a:t>Въздух = отопление / охлаждане през вентилационна система</a:t>
            </a:r>
          </a:p>
          <a:p>
            <a:pPr marL="0" lvl="0" indent="0">
              <a:lnSpc>
                <a:spcPct val="150000"/>
              </a:lnSpc>
              <a:spcBef>
                <a:spcPts val="0"/>
              </a:spcBef>
              <a:buNone/>
            </a:pPr>
            <a:endParaRPr lang="ru-RU" sz="1600" dirty="0">
              <a:solidFill>
                <a:prstClr val="black"/>
              </a:solidFill>
              <a:latin typeface="Arial" panose="020B0604020202020204" pitchFamily="34" charset="0"/>
              <a:cs typeface="Arial" panose="020B0604020202020204" pitchFamily="34" charset="0"/>
            </a:endParaRPr>
          </a:p>
          <a:p>
            <a:pPr marL="0" lvl="0" indent="0">
              <a:lnSpc>
                <a:spcPct val="150000"/>
              </a:lnSpc>
              <a:spcBef>
                <a:spcPts val="0"/>
              </a:spcBef>
              <a:buNone/>
            </a:pPr>
            <a:endParaRPr lang="ru-RU" sz="1600" dirty="0">
              <a:solidFill>
                <a:prstClr val="black"/>
              </a:solidFill>
              <a:latin typeface="Arial" panose="020B0604020202020204" pitchFamily="34" charset="0"/>
              <a:cs typeface="Arial" panose="020B0604020202020204" pitchFamily="34" charset="0"/>
            </a:endParaRPr>
          </a:p>
          <a:p>
            <a:pPr marL="0" lvl="0" indent="0">
              <a:lnSpc>
                <a:spcPct val="150000"/>
              </a:lnSpc>
              <a:spcBef>
                <a:spcPts val="0"/>
              </a:spcBef>
              <a:buNone/>
            </a:pPr>
            <a:r>
              <a:rPr lang="ru-RU" sz="1600" dirty="0">
                <a:solidFill>
                  <a:prstClr val="black"/>
                </a:solidFill>
                <a:latin typeface="Arial" panose="020B0604020202020204" pitchFamily="34" charset="0"/>
                <a:cs typeface="Arial" panose="020B0604020202020204" pitchFamily="34" charset="0"/>
              </a:rPr>
              <a:t>Ако термопомпите се използват за отопление (или охлаждане) на жилищни домове или офис сгради, класическата система за разпределение на водата на водна основа доминира</a:t>
            </a:r>
            <a:r>
              <a:rPr lang="ru-RU" sz="1600" dirty="0" smtClean="0">
                <a:solidFill>
                  <a:prstClr val="black"/>
                </a:solidFill>
                <a:latin typeface="Arial" panose="020B0604020202020204" pitchFamily="34" charset="0"/>
                <a:cs typeface="Arial" panose="020B0604020202020204" pitchFamily="34" charset="0"/>
              </a:rPr>
              <a:t>.</a:t>
            </a:r>
            <a:endParaRPr lang="de-DE" sz="1800" dirty="0"/>
          </a:p>
          <a:p>
            <a:pPr marL="0" indent="0">
              <a:buNone/>
            </a:pPr>
            <a:endParaRPr lang="de-DE" sz="1800" dirty="0"/>
          </a:p>
        </p:txBody>
      </p:sp>
      <p:sp>
        <p:nvSpPr>
          <p:cNvPr id="2" name="Textfeld 1"/>
          <p:cNvSpPr txBox="1"/>
          <p:nvPr/>
        </p:nvSpPr>
        <p:spPr>
          <a:xfrm>
            <a:off x="-5451236" y="1574265"/>
            <a:ext cx="5451236" cy="646331"/>
          </a:xfrm>
          <a:prstGeom prst="rect">
            <a:avLst/>
          </a:prstGeom>
          <a:noFill/>
        </p:spPr>
        <p:txBody>
          <a:bodyPr wrap="square" rtlCol="0">
            <a:spAutoFit/>
          </a:bodyPr>
          <a:lstStyle/>
          <a:p>
            <a:endParaRPr lang="de-DE" dirty="0" smtClean="0"/>
          </a:p>
          <a:p>
            <a:endParaRPr lang="de-DE" dirty="0" smtClean="0"/>
          </a:p>
        </p:txBody>
      </p:sp>
    </p:spTree>
    <p:extLst>
      <p:ext uri="{BB962C8B-B14F-4D97-AF65-F5344CB8AC3E}">
        <p14:creationId xmlns:p14="http://schemas.microsoft.com/office/powerpoint/2010/main" val="378130813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82</a:t>
            </a:fld>
            <a:endParaRPr lang="de-DE"/>
          </a:p>
        </p:txBody>
      </p:sp>
      <p:sp>
        <p:nvSpPr>
          <p:cNvPr id="4" name="Titel 3"/>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Конструкционни форми на </a:t>
            </a:r>
            <a:r>
              <a:rPr lang="bg-BG" dirty="0" smtClean="0">
                <a:latin typeface="Arial" panose="020B0604020202020204" pitchFamily="34" charset="0"/>
                <a:cs typeface="Arial" panose="020B0604020202020204" pitchFamily="34" charset="0"/>
              </a:rPr>
              <a:t>термопомпите</a:t>
            </a:r>
            <a:endParaRPr lang="de-DE" dirty="0">
              <a:latin typeface="Arial" panose="020B0604020202020204" pitchFamily="34" charset="0"/>
              <a:cs typeface="Arial" panose="020B0604020202020204" pitchFamily="34" charset="0"/>
            </a:endParaRPr>
          </a:p>
        </p:txBody>
      </p:sp>
      <p:sp>
        <p:nvSpPr>
          <p:cNvPr id="2" name="Textfeld 1"/>
          <p:cNvSpPr txBox="1"/>
          <p:nvPr/>
        </p:nvSpPr>
        <p:spPr>
          <a:xfrm>
            <a:off x="611560" y="1412776"/>
            <a:ext cx="7992888" cy="4893647"/>
          </a:xfrm>
          <a:prstGeom prst="rect">
            <a:avLst/>
          </a:prstGeom>
          <a:noFill/>
        </p:spPr>
        <p:txBody>
          <a:bodyPr wrap="square" rtlCol="0">
            <a:spAutoFit/>
          </a:bodyPr>
          <a:lstStyle/>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Доминиращите източници на топлина в Германия са:</a:t>
            </a:r>
          </a:p>
          <a:p>
            <a:pPr>
              <a:lnSpc>
                <a:spcPct val="150000"/>
              </a:lnSpc>
            </a:pPr>
            <a:r>
              <a:rPr lang="ru-RU" sz="1600" dirty="0" smtClean="0">
                <a:latin typeface="Arial" panose="020B0604020202020204" pitchFamily="34" charset="0"/>
                <a:cs typeface="Arial" panose="020B0604020202020204" pitchFamily="34" charset="0"/>
              </a:rPr>
              <a:t>Въздух (на околната среда)</a:t>
            </a: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Геотермални системи</a:t>
            </a:r>
          </a:p>
          <a:p>
            <a:pPr>
              <a:lnSpc>
                <a:spcPct val="150000"/>
              </a:lnSpc>
            </a:pPr>
            <a:r>
              <a:rPr lang="ru-RU" sz="1600" dirty="0" smtClean="0">
                <a:latin typeface="Arial" panose="020B0604020202020204" pitchFamily="34" charset="0"/>
                <a:cs typeface="Arial" panose="020B0604020202020204" pitchFamily="34" charset="0"/>
              </a:rPr>
              <a:t>- Солната </a:t>
            </a:r>
            <a:r>
              <a:rPr lang="ru-RU" sz="1600" dirty="0">
                <a:latin typeface="Arial" panose="020B0604020202020204" pitchFamily="34" charset="0"/>
                <a:cs typeface="Arial" panose="020B0604020202020204" pitchFamily="34" charset="0"/>
              </a:rPr>
              <a:t>термопомпа -&gt; геотермалната топлина се използва от геотермални сонди или геотермални колектори (виж xyz)</a:t>
            </a:r>
          </a:p>
          <a:p>
            <a:pPr>
              <a:lnSpc>
                <a:spcPct val="150000"/>
              </a:lnSpc>
            </a:pPr>
            <a:r>
              <a:rPr lang="ru-RU" sz="1600" dirty="0" smtClean="0">
                <a:latin typeface="Arial" panose="020B0604020202020204" pitchFamily="34" charset="0"/>
                <a:cs typeface="Arial" panose="020B0604020202020204" pitchFamily="34" charset="0"/>
              </a:rPr>
              <a:t>- Водни </a:t>
            </a:r>
            <a:r>
              <a:rPr lang="ru-RU" sz="1600" dirty="0">
                <a:latin typeface="Arial" panose="020B0604020202020204" pitchFamily="34" charset="0"/>
                <a:cs typeface="Arial" panose="020B0604020202020204" pitchFamily="34" charset="0"/>
              </a:rPr>
              <a:t>термопомпи -&gt; геотермалната топлина се експлоатира </a:t>
            </a:r>
            <a:r>
              <a:rPr lang="ru-RU" sz="1600" dirty="0" smtClean="0">
                <a:latin typeface="Arial" panose="020B0604020202020204" pitchFamily="34" charset="0"/>
                <a:cs typeface="Arial" panose="020B0604020202020204" pitchFamily="34" charset="0"/>
              </a:rPr>
              <a:t>от </a:t>
            </a:r>
            <a:r>
              <a:rPr lang="ru-RU" sz="1600" dirty="0">
                <a:latin typeface="Arial" panose="020B0604020202020204" pitchFamily="34" charset="0"/>
                <a:cs typeface="Arial" panose="020B0604020202020204" pitchFamily="34" charset="0"/>
              </a:rPr>
              <a:t>подземните води с помощта на кладенци (виж xyz)</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Въз основа на продажбите през 2016 г., термопомпите въздух - топлина имат 70% пазарен дял, геотермалните термопомпи вода - вода достигат до около 3%, така че геотермалните солени разтвори - термопомпи с пазарен дял от близо 30</a:t>
            </a:r>
            <a:r>
              <a:rPr lang="ru-RU" sz="1600" dirty="0" smtClean="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66990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83</a:t>
            </a:fld>
            <a:endParaRPr lang="de-DE"/>
          </a:p>
        </p:txBody>
      </p:sp>
      <p:sp>
        <p:nvSpPr>
          <p:cNvPr id="4" name="Titel 3"/>
          <p:cNvSpPr>
            <a:spLocks noGrp="1"/>
          </p:cNvSpPr>
          <p:nvPr>
            <p:ph type="title"/>
          </p:nvPr>
        </p:nvSpPr>
        <p:spPr/>
        <p:txBody>
          <a:bodyPr>
            <a:normAutofit/>
          </a:bodyPr>
          <a:lstStyle/>
          <a:p>
            <a:r>
              <a:rPr lang="bg-BG" dirty="0" smtClean="0">
                <a:latin typeface="Arial" panose="020B0604020202020204" pitchFamily="34" charset="0"/>
                <a:cs typeface="Arial" panose="020B0604020202020204" pitchFamily="34" charset="0"/>
              </a:rPr>
              <a:t>Конструкционни форми на термопомпите</a:t>
            </a:r>
            <a:endParaRPr lang="de-DE" dirty="0">
              <a:latin typeface="Arial" panose="020B0604020202020204" pitchFamily="34" charset="0"/>
              <a:cs typeface="Arial" panose="020B0604020202020204" pitchFamily="34" charset="0"/>
            </a:endParaRPr>
          </a:p>
        </p:txBody>
      </p:sp>
      <p:sp>
        <p:nvSpPr>
          <p:cNvPr id="2" name="Textfeld 1"/>
          <p:cNvSpPr txBox="1"/>
          <p:nvPr/>
        </p:nvSpPr>
        <p:spPr>
          <a:xfrm>
            <a:off x="1259632" y="1527935"/>
            <a:ext cx="4608512" cy="2492990"/>
          </a:xfrm>
          <a:prstGeom prst="rect">
            <a:avLst/>
          </a:prstGeom>
          <a:noFill/>
        </p:spPr>
        <p:txBody>
          <a:bodyPr wrap="square" rtlCol="0">
            <a:spAutoFit/>
          </a:bodyPr>
          <a:lstStyle/>
          <a:p>
            <a:pPr>
              <a:lnSpc>
                <a:spcPct val="150000"/>
              </a:lnSpc>
            </a:pPr>
            <a:endParaRPr lang="de-DE" sz="1600" dirty="0" smtClean="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Тъй като историческите данни за продажбите се колебаят в тяхното разпределение, активният инвентаризация на термопомпите в Германия е както </a:t>
            </a:r>
            <a:r>
              <a:rPr lang="ru-RU" sz="1600" dirty="0" smtClean="0">
                <a:latin typeface="Arial" panose="020B0604020202020204" pitchFamily="34" charset="0"/>
                <a:cs typeface="Arial" panose="020B0604020202020204" pitchFamily="34" charset="0"/>
              </a:rPr>
              <a:t>следва:</a:t>
            </a:r>
            <a:endParaRPr lang="en-US" sz="1600" dirty="0" smtClean="0">
              <a:latin typeface="Arial" panose="020B0604020202020204" pitchFamily="34" charset="0"/>
              <a:cs typeface="Arial" panose="020B0604020202020204" pitchFamily="34" charset="0"/>
            </a:endParaRPr>
          </a:p>
          <a:p>
            <a:endParaRPr lang="en-US" dirty="0"/>
          </a:p>
          <a:p>
            <a:endParaRPr lang="de-DE" dirty="0"/>
          </a:p>
        </p:txBody>
      </p:sp>
      <p:graphicFrame>
        <p:nvGraphicFramePr>
          <p:cNvPr id="5" name="Tabelle 4"/>
          <p:cNvGraphicFramePr>
            <a:graphicFrameLocks noGrp="1"/>
          </p:cNvGraphicFramePr>
          <p:nvPr>
            <p:extLst>
              <p:ext uri="{D42A27DB-BD31-4B8C-83A1-F6EECF244321}">
                <p14:modId xmlns:p14="http://schemas.microsoft.com/office/powerpoint/2010/main" val="2853996814"/>
              </p:ext>
            </p:extLst>
          </p:nvPr>
        </p:nvGraphicFramePr>
        <p:xfrm>
          <a:off x="1331640" y="3789040"/>
          <a:ext cx="6624735" cy="2606548"/>
        </p:xfrm>
        <a:graphic>
          <a:graphicData uri="http://schemas.openxmlformats.org/drawingml/2006/table">
            <a:tbl>
              <a:tblPr firstRow="1" bandRow="1">
                <a:tableStyleId>{5940675A-B579-460E-94D1-54222C63F5DA}</a:tableStyleId>
              </a:tblPr>
              <a:tblGrid>
                <a:gridCol w="1324947">
                  <a:extLst>
                    <a:ext uri="{9D8B030D-6E8A-4147-A177-3AD203B41FA5}">
                      <a16:colId xmlns:a16="http://schemas.microsoft.com/office/drawing/2014/main" xmlns="" val="20000"/>
                    </a:ext>
                  </a:extLst>
                </a:gridCol>
                <a:gridCol w="1324947">
                  <a:extLst>
                    <a:ext uri="{9D8B030D-6E8A-4147-A177-3AD203B41FA5}">
                      <a16:colId xmlns:a16="http://schemas.microsoft.com/office/drawing/2014/main" xmlns="" val="20001"/>
                    </a:ext>
                  </a:extLst>
                </a:gridCol>
                <a:gridCol w="1324947">
                  <a:extLst>
                    <a:ext uri="{9D8B030D-6E8A-4147-A177-3AD203B41FA5}">
                      <a16:colId xmlns:a16="http://schemas.microsoft.com/office/drawing/2014/main" xmlns="" val="20002"/>
                    </a:ext>
                  </a:extLst>
                </a:gridCol>
                <a:gridCol w="1065719">
                  <a:extLst>
                    <a:ext uri="{9D8B030D-6E8A-4147-A177-3AD203B41FA5}">
                      <a16:colId xmlns:a16="http://schemas.microsoft.com/office/drawing/2014/main" xmlns="" val="20003"/>
                    </a:ext>
                  </a:extLst>
                </a:gridCol>
                <a:gridCol w="1584175">
                  <a:extLst>
                    <a:ext uri="{9D8B030D-6E8A-4147-A177-3AD203B41FA5}">
                      <a16:colId xmlns:a16="http://schemas.microsoft.com/office/drawing/2014/main" xmlns="" val="20004"/>
                    </a:ext>
                  </a:extLst>
                </a:gridCol>
              </a:tblGrid>
              <a:tr h="370840">
                <a:tc>
                  <a:txBody>
                    <a:bodyPr/>
                    <a:lstStyle/>
                    <a:p>
                      <a:pPr>
                        <a:lnSpc>
                          <a:spcPct val="150000"/>
                        </a:lnSpc>
                      </a:pPr>
                      <a:r>
                        <a:rPr lang="bg-BG" sz="1600" dirty="0" smtClean="0">
                          <a:latin typeface="Arial" panose="020B0604020202020204" pitchFamily="34" charset="0"/>
                          <a:cs typeface="Arial" panose="020B0604020202020204" pitchFamily="34" charset="0"/>
                        </a:rPr>
                        <a:t>Година</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bg-BG" sz="1600" dirty="0" smtClean="0">
                          <a:latin typeface="Arial" panose="020B0604020202020204" pitchFamily="34" charset="0"/>
                          <a:cs typeface="Arial" panose="020B0604020202020204" pitchFamily="34" charset="0"/>
                        </a:rPr>
                        <a:t>Всичко</a:t>
                      </a:r>
                      <a:r>
                        <a:rPr lang="de-DE" sz="1600" baseline="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bg-BG" sz="1600" dirty="0" smtClean="0">
                          <a:latin typeface="Arial" panose="020B0604020202020204" pitchFamily="34" charset="0"/>
                          <a:cs typeface="Arial" panose="020B0604020202020204" pitchFamily="34" charset="0"/>
                        </a:rPr>
                        <a:t>Въздух</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bg-BG" sz="1600" dirty="0" smtClean="0">
                          <a:latin typeface="Arial" panose="020B0604020202020204" pitchFamily="34" charset="0"/>
                          <a:cs typeface="Arial" panose="020B0604020202020204" pitchFamily="34" charset="0"/>
                        </a:rPr>
                        <a:t>Повърхностни</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bg-BG" sz="1600" dirty="0" smtClean="0">
                          <a:latin typeface="Arial" panose="020B0604020202020204" pitchFamily="34" charset="0"/>
                          <a:cs typeface="Arial" panose="020B0604020202020204" pitchFamily="34" charset="0"/>
                        </a:rPr>
                        <a:t>Подпочвена вода</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0"/>
                  </a:ext>
                </a:extLst>
              </a:tr>
              <a:tr h="370840">
                <a:tc>
                  <a:txBody>
                    <a:bodyPr/>
                    <a:lstStyle/>
                    <a:p>
                      <a:pPr>
                        <a:lnSpc>
                          <a:spcPct val="150000"/>
                        </a:lnSpc>
                      </a:pPr>
                      <a:r>
                        <a:rPr lang="de-DE" sz="1600" dirty="0" smtClean="0">
                          <a:latin typeface="Arial" panose="020B0604020202020204" pitchFamily="34" charset="0"/>
                          <a:cs typeface="Arial" panose="020B0604020202020204" pitchFamily="34" charset="0"/>
                        </a:rPr>
                        <a:t>2013</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dirty="0" smtClean="0">
                          <a:latin typeface="Arial" panose="020B0604020202020204" pitchFamily="34" charset="0"/>
                          <a:cs typeface="Arial" panose="020B0604020202020204" pitchFamily="34" charset="0"/>
                        </a:rPr>
                        <a:t>533.106</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dirty="0" smtClean="0">
                          <a:latin typeface="Arial" panose="020B0604020202020204" pitchFamily="34" charset="0"/>
                          <a:cs typeface="Arial" panose="020B0604020202020204" pitchFamily="34" charset="0"/>
                        </a:rPr>
                        <a:t>245.510</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dirty="0" smtClean="0">
                          <a:latin typeface="Arial" panose="020B0604020202020204" pitchFamily="34" charset="0"/>
                          <a:cs typeface="Arial" panose="020B0604020202020204" pitchFamily="34" charset="0"/>
                        </a:rPr>
                        <a:t>248.513</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dirty="0" smtClean="0">
                          <a:latin typeface="Arial" panose="020B0604020202020204" pitchFamily="34" charset="0"/>
                          <a:cs typeface="Arial" panose="020B0604020202020204" pitchFamily="34" charset="0"/>
                        </a:rPr>
                        <a:t>39.083</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1"/>
                  </a:ext>
                </a:extLst>
              </a:tr>
              <a:tr h="370840">
                <a:tc>
                  <a:txBody>
                    <a:bodyPr/>
                    <a:lstStyle/>
                    <a:p>
                      <a:pPr>
                        <a:lnSpc>
                          <a:spcPct val="150000"/>
                        </a:lnSpc>
                      </a:pPr>
                      <a:r>
                        <a:rPr lang="de-DE" sz="1600" dirty="0" smtClean="0">
                          <a:latin typeface="Arial" panose="020B0604020202020204" pitchFamily="34" charset="0"/>
                          <a:cs typeface="Arial" panose="020B0604020202020204" pitchFamily="34" charset="0"/>
                        </a:rPr>
                        <a:t>2014</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dirty="0" smtClean="0">
                          <a:latin typeface="Arial" panose="020B0604020202020204" pitchFamily="34" charset="0"/>
                          <a:cs typeface="Arial" panose="020B0604020202020204" pitchFamily="34" charset="0"/>
                        </a:rPr>
                        <a:t>589.419</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dirty="0" smtClean="0">
                          <a:latin typeface="Arial" panose="020B0604020202020204" pitchFamily="34" charset="0"/>
                          <a:cs typeface="Arial" panose="020B0604020202020204" pitchFamily="34" charset="0"/>
                        </a:rPr>
                        <a:t>284.460</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dirty="0" smtClean="0">
                          <a:latin typeface="Arial" panose="020B0604020202020204" pitchFamily="34" charset="0"/>
                          <a:cs typeface="Arial" panose="020B0604020202020204" pitchFamily="34" charset="0"/>
                        </a:rPr>
                        <a:t>263.916</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dirty="0" smtClean="0">
                          <a:latin typeface="Arial" panose="020B0604020202020204" pitchFamily="34" charset="0"/>
                          <a:cs typeface="Arial" panose="020B0604020202020204" pitchFamily="34" charset="0"/>
                        </a:rPr>
                        <a:t>41.959</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2"/>
                  </a:ext>
                </a:extLst>
              </a:tr>
              <a:tr h="370840">
                <a:tc>
                  <a:txBody>
                    <a:bodyPr/>
                    <a:lstStyle/>
                    <a:p>
                      <a:pPr>
                        <a:lnSpc>
                          <a:spcPct val="150000"/>
                        </a:lnSpc>
                      </a:pPr>
                      <a:r>
                        <a:rPr lang="de-DE" sz="1600" dirty="0" smtClean="0">
                          <a:latin typeface="Arial" panose="020B0604020202020204" pitchFamily="34" charset="0"/>
                          <a:cs typeface="Arial" panose="020B0604020202020204" pitchFamily="34" charset="0"/>
                        </a:rPr>
                        <a:t>2015</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dirty="0" smtClean="0">
                          <a:latin typeface="Arial" panose="020B0604020202020204" pitchFamily="34" charset="0"/>
                          <a:cs typeface="Arial" panose="020B0604020202020204" pitchFamily="34" charset="0"/>
                        </a:rPr>
                        <a:t>644.644</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dirty="0" smtClean="0">
                          <a:latin typeface="Arial" panose="020B0604020202020204" pitchFamily="34" charset="0"/>
                          <a:cs typeface="Arial" panose="020B0604020202020204" pitchFamily="34" charset="0"/>
                        </a:rPr>
                        <a:t>323.883</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dirty="0" smtClean="0">
                          <a:latin typeface="Arial" panose="020B0604020202020204" pitchFamily="34" charset="0"/>
                          <a:cs typeface="Arial" panose="020B0604020202020204" pitchFamily="34" charset="0"/>
                        </a:rPr>
                        <a:t>277.802</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dirty="0" smtClean="0">
                          <a:latin typeface="Arial" panose="020B0604020202020204" pitchFamily="34" charset="0"/>
                          <a:cs typeface="Arial" panose="020B0604020202020204" pitchFamily="34" charset="0"/>
                        </a:rPr>
                        <a:t>42.959</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3"/>
                  </a:ext>
                </a:extLst>
              </a:tr>
              <a:tr h="370840">
                <a:tc>
                  <a:txBody>
                    <a:bodyPr/>
                    <a:lstStyle/>
                    <a:p>
                      <a:pPr>
                        <a:lnSpc>
                          <a:spcPct val="150000"/>
                        </a:lnSpc>
                      </a:pPr>
                      <a:r>
                        <a:rPr lang="de-DE" sz="1600" dirty="0" smtClean="0">
                          <a:latin typeface="Arial" panose="020B0604020202020204" pitchFamily="34" charset="0"/>
                          <a:cs typeface="Arial" panose="020B0604020202020204" pitchFamily="34" charset="0"/>
                        </a:rPr>
                        <a:t>2016</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dirty="0" smtClean="0">
                          <a:latin typeface="Arial" panose="020B0604020202020204" pitchFamily="34" charset="0"/>
                          <a:cs typeface="Arial" panose="020B0604020202020204" pitchFamily="34" charset="0"/>
                        </a:rPr>
                        <a:t>709.154</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dirty="0" smtClean="0">
                          <a:latin typeface="Arial" panose="020B0604020202020204" pitchFamily="34" charset="0"/>
                          <a:cs typeface="Arial" panose="020B0604020202020204" pitchFamily="34" charset="0"/>
                        </a:rPr>
                        <a:t>369.208</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dirty="0" smtClean="0">
                          <a:latin typeface="Arial" panose="020B0604020202020204" pitchFamily="34" charset="0"/>
                          <a:cs typeface="Arial" panose="020B0604020202020204" pitchFamily="34" charset="0"/>
                        </a:rPr>
                        <a:t>295.099</a:t>
                      </a:r>
                      <a:endParaRPr lang="de-DE" sz="1600" dirty="0">
                        <a:latin typeface="Arial" panose="020B0604020202020204" pitchFamily="34" charset="0"/>
                        <a:cs typeface="Arial" panose="020B0604020202020204" pitchFamily="34" charset="0"/>
                      </a:endParaRPr>
                    </a:p>
                  </a:txBody>
                  <a:tcPr/>
                </a:tc>
                <a:tc>
                  <a:txBody>
                    <a:bodyPr/>
                    <a:lstStyle/>
                    <a:p>
                      <a:pPr>
                        <a:lnSpc>
                          <a:spcPct val="150000"/>
                        </a:lnSpc>
                      </a:pPr>
                      <a:r>
                        <a:rPr lang="de-DE" sz="1600" dirty="0" smtClean="0">
                          <a:latin typeface="Arial" panose="020B0604020202020204" pitchFamily="34" charset="0"/>
                          <a:cs typeface="Arial" panose="020B0604020202020204" pitchFamily="34" charset="0"/>
                        </a:rPr>
                        <a:t>44.847</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5551166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84</a:t>
            </a:fld>
            <a:endParaRPr lang="de-DE"/>
          </a:p>
        </p:txBody>
      </p:sp>
      <p:sp>
        <p:nvSpPr>
          <p:cNvPr id="4" name="Titel 3"/>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Конструкционни форми на </a:t>
            </a:r>
            <a:r>
              <a:rPr lang="bg-BG" dirty="0" smtClean="0">
                <a:latin typeface="Arial" panose="020B0604020202020204" pitchFamily="34" charset="0"/>
                <a:cs typeface="Arial" panose="020B0604020202020204" pitchFamily="34" charset="0"/>
              </a:rPr>
              <a:t>термопомпите</a:t>
            </a:r>
            <a:endParaRPr lang="de-DE" dirty="0">
              <a:latin typeface="Arial" panose="020B0604020202020204" pitchFamily="34" charset="0"/>
              <a:cs typeface="Arial" panose="020B0604020202020204" pitchFamily="34" charset="0"/>
            </a:endParaRPr>
          </a:p>
        </p:txBody>
      </p:sp>
      <p:sp>
        <p:nvSpPr>
          <p:cNvPr id="2" name="Textfeld 1"/>
          <p:cNvSpPr txBox="1"/>
          <p:nvPr/>
        </p:nvSpPr>
        <p:spPr>
          <a:xfrm>
            <a:off x="112168" y="1727306"/>
            <a:ext cx="9031832" cy="4154984"/>
          </a:xfrm>
          <a:prstGeom prst="rect">
            <a:avLst/>
          </a:prstGeom>
          <a:noFill/>
        </p:spPr>
        <p:txBody>
          <a:bodyPr wrap="square" rtlCol="0">
            <a:spAutoFit/>
          </a:bodyPr>
          <a:lstStyle/>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Източник на топлина</a:t>
            </a:r>
          </a:p>
          <a:p>
            <a:pPr>
              <a:lnSpc>
                <a:spcPct val="150000"/>
              </a:lnSpc>
            </a:pPr>
            <a:r>
              <a:rPr lang="ru-RU" sz="1600" dirty="0">
                <a:latin typeface="Arial" panose="020B0604020202020204" pitchFamily="34" charset="0"/>
                <a:cs typeface="Arial" panose="020B0604020202020204" pitchFamily="34" charset="0"/>
              </a:rPr>
              <a:t>Освен обичайните топлинни източници, съществуват различни други възможности за използване на използваем източник на топлина за термопомпа:</a:t>
            </a:r>
          </a:p>
          <a:p>
            <a:pPr>
              <a:lnSpc>
                <a:spcPct val="150000"/>
              </a:lnSpc>
            </a:pPr>
            <a:r>
              <a:rPr lang="ru-RU" sz="1600" dirty="0" smtClean="0">
                <a:latin typeface="Arial" panose="020B0604020202020204" pitchFamily="34" charset="0"/>
                <a:cs typeface="Arial" panose="020B0604020202020204" pitchFamily="34" charset="0"/>
              </a:rPr>
              <a:t>- Повърхностни </a:t>
            </a:r>
            <a:r>
              <a:rPr lang="ru-RU" sz="1600" dirty="0">
                <a:latin typeface="Arial" panose="020B0604020202020204" pitchFamily="34" charset="0"/>
                <a:cs typeface="Arial" panose="020B0604020202020204" pitchFamily="34" charset="0"/>
              </a:rPr>
              <a:t>води - </a:t>
            </a:r>
            <a:r>
              <a:rPr lang="ru-RU" sz="1600" dirty="0" smtClean="0">
                <a:latin typeface="Arial" panose="020B0604020202020204" pitchFamily="34" charset="0"/>
                <a:cs typeface="Arial" panose="020B0604020202020204" pitchFamily="34" charset="0"/>
              </a:rPr>
              <a:t>течащи </a:t>
            </a:r>
            <a:r>
              <a:rPr lang="ru-RU" sz="1600" dirty="0">
                <a:latin typeface="Arial" panose="020B0604020202020204" pitchFamily="34" charset="0"/>
                <a:cs typeface="Arial" panose="020B0604020202020204" pitchFamily="34" charset="0"/>
              </a:rPr>
              <a:t>води (реки, канали), както и застояли води (езера, море)</a:t>
            </a:r>
          </a:p>
          <a:p>
            <a:pPr>
              <a:lnSpc>
                <a:spcPct val="150000"/>
              </a:lnSpc>
            </a:pP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промишлени) отпадъчна топлина</a:t>
            </a:r>
          </a:p>
          <a:p>
            <a:pPr>
              <a:lnSpc>
                <a:spcPct val="150000"/>
              </a:lnSpc>
            </a:pPr>
            <a:r>
              <a:rPr lang="ru-RU" sz="1600" dirty="0" smtClean="0">
                <a:latin typeface="Arial" panose="020B0604020202020204" pitchFamily="34" charset="0"/>
                <a:cs typeface="Arial" panose="020B0604020202020204" pitchFamily="34" charset="0"/>
              </a:rPr>
              <a:t>- Канализация </a:t>
            </a:r>
            <a:r>
              <a:rPr lang="ru-RU" sz="1600" dirty="0">
                <a:latin typeface="Arial" panose="020B0604020202020204" pitchFamily="34" charset="0"/>
                <a:cs typeface="Arial" panose="020B0604020202020204" pitchFamily="34" charset="0"/>
              </a:rPr>
              <a:t>(канализационни системи)</a:t>
            </a:r>
          </a:p>
          <a:p>
            <a:pPr>
              <a:lnSpc>
                <a:spcPct val="150000"/>
              </a:lnSpc>
            </a:pPr>
            <a:r>
              <a:rPr lang="ru-RU" sz="1600" dirty="0">
                <a:latin typeface="Arial" panose="020B0604020202020204" pitchFamily="34" charset="0"/>
                <a:cs typeface="Arial" panose="020B0604020202020204" pitchFamily="34" charset="0"/>
              </a:rPr>
              <a:t>Всички възможности съществуват в примери за случаи, но досега това са изключителни случаи или отделни условия.</a:t>
            </a:r>
          </a:p>
          <a:p>
            <a:pPr>
              <a:lnSpc>
                <a:spcPct val="150000"/>
              </a:lnSpc>
            </a:pPr>
            <a:r>
              <a:rPr lang="ru-RU" sz="1600" dirty="0">
                <a:latin typeface="Arial" panose="020B0604020202020204" pitchFamily="34" charset="0"/>
                <a:cs typeface="Arial" panose="020B0604020202020204" pitchFamily="34" charset="0"/>
              </a:rPr>
              <a:t>Използваните термопомпи обикновено са идентични с класическите термопомпи въздух - солен </a:t>
            </a:r>
            <a:r>
              <a:rPr lang="ru-RU" sz="1600" dirty="0" smtClean="0">
                <a:latin typeface="Arial" panose="020B0604020202020204" pitchFamily="34" charset="0"/>
                <a:cs typeface="Arial" panose="020B0604020202020204" pitchFamily="34" charset="0"/>
              </a:rPr>
              <a:t>разтвор.</a:t>
            </a:r>
            <a:endParaRPr lang="en-US" sz="1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71930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85</a:t>
            </a:fld>
            <a:endParaRPr lang="de-DE"/>
          </a:p>
        </p:txBody>
      </p:sp>
      <p:sp>
        <p:nvSpPr>
          <p:cNvPr id="4" name="Titel 3"/>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Конструкционни форми на </a:t>
            </a:r>
            <a:r>
              <a:rPr lang="bg-BG" dirty="0" smtClean="0">
                <a:latin typeface="Arial" panose="020B0604020202020204" pitchFamily="34" charset="0"/>
                <a:cs typeface="Arial" panose="020B0604020202020204" pitchFamily="34" charset="0"/>
              </a:rPr>
              <a:t>термопомпите</a:t>
            </a:r>
            <a:endParaRPr lang="de-DE" dirty="0">
              <a:latin typeface="Arial" panose="020B0604020202020204" pitchFamily="34" charset="0"/>
              <a:cs typeface="Arial" panose="020B0604020202020204" pitchFamily="34" charset="0"/>
            </a:endParaRPr>
          </a:p>
        </p:txBody>
      </p:sp>
      <p:sp>
        <p:nvSpPr>
          <p:cNvPr id="5" name="Textfeld 4"/>
          <p:cNvSpPr txBox="1"/>
          <p:nvPr/>
        </p:nvSpPr>
        <p:spPr>
          <a:xfrm>
            <a:off x="395536" y="1832035"/>
            <a:ext cx="8640960" cy="4154984"/>
          </a:xfrm>
          <a:prstGeom prst="rect">
            <a:avLst/>
          </a:prstGeom>
          <a:noFill/>
        </p:spPr>
        <p:txBody>
          <a:bodyPr wrap="square" rtlCol="0">
            <a:spAutoFit/>
          </a:bodyPr>
          <a:lstStyle/>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Източник на топлина - (газови) моторни компресорни термопомпи</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Алтернативно на електрическия компресор - термопомпи, необходимата работа на компресора може да бъде генерирана от двигател с гориво.</a:t>
            </a:r>
          </a:p>
          <a:p>
            <a:pPr>
              <a:lnSpc>
                <a:spcPct val="150000"/>
              </a:lnSpc>
            </a:pPr>
            <a:r>
              <a:rPr lang="ru-RU" sz="1600" dirty="0">
                <a:latin typeface="Arial" panose="020B0604020202020204" pitchFamily="34" charset="0"/>
                <a:cs typeface="Arial" panose="020B0604020202020204" pitchFamily="34" charset="0"/>
              </a:rPr>
              <a:t>Двигателите с гориво или масло изпълняват необходимата работа за работа на термопомпата. Генерираната отпадна топлина на двигателите се използва и в системите, така че да се постигнат общи топлинни степени на ефективност </a:t>
            </a: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1,5 до 1,8.</a:t>
            </a:r>
          </a:p>
          <a:p>
            <a:pPr>
              <a:lnSpc>
                <a:spcPct val="150000"/>
              </a:lnSpc>
            </a:pPr>
            <a:r>
              <a:rPr lang="ru-RU" sz="1600" dirty="0">
                <a:latin typeface="Arial" panose="020B0604020202020204" pitchFamily="34" charset="0"/>
                <a:cs typeface="Arial" panose="020B0604020202020204" pitchFamily="34" charset="0"/>
              </a:rPr>
              <a:t>Внимание! Топлинната степен на ефективност не може да се сравни с COP или SPF в електрическите термопомпи. Може да се направи сравнение с обикновени газови / маслени нагреватели или кондензационни </a:t>
            </a:r>
            <a:r>
              <a:rPr lang="ru-RU" sz="1600" dirty="0" smtClean="0">
                <a:latin typeface="Arial" panose="020B0604020202020204" pitchFamily="34" charset="0"/>
                <a:cs typeface="Arial" panose="020B0604020202020204" pitchFamily="34" charset="0"/>
              </a:rPr>
              <a:t>котли.</a:t>
            </a:r>
            <a:r>
              <a:rPr lang="en-US"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7782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86</a:t>
            </a:fld>
            <a:endParaRPr lang="de-DE"/>
          </a:p>
        </p:txBody>
      </p:sp>
      <p:sp>
        <p:nvSpPr>
          <p:cNvPr id="4" name="Titel 3"/>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Конструкционни форми на </a:t>
            </a:r>
            <a:r>
              <a:rPr lang="bg-BG" dirty="0" smtClean="0">
                <a:latin typeface="Arial" panose="020B0604020202020204" pitchFamily="34" charset="0"/>
                <a:cs typeface="Arial" panose="020B0604020202020204" pitchFamily="34" charset="0"/>
              </a:rPr>
              <a:t>термопомпите</a:t>
            </a:r>
            <a:endParaRPr lang="de-DE" dirty="0">
              <a:latin typeface="Arial" panose="020B0604020202020204" pitchFamily="34" charset="0"/>
              <a:cs typeface="Arial" panose="020B0604020202020204" pitchFamily="34" charset="0"/>
            </a:endParaRPr>
          </a:p>
        </p:txBody>
      </p:sp>
      <p:sp>
        <p:nvSpPr>
          <p:cNvPr id="2" name="Textfeld 1"/>
          <p:cNvSpPr txBox="1"/>
          <p:nvPr/>
        </p:nvSpPr>
        <p:spPr>
          <a:xfrm>
            <a:off x="179223" y="1412776"/>
            <a:ext cx="8928992" cy="5262979"/>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Източник на топлина - (газови) моторни компресорни термопомпи</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Предимства на термопомпите с изкопаеми горива е от една страна възможността да се реализират по-високи температури на отоплителния поток, които са енергийно разумни (поради температурното ниво на отпадната топлина), а от друга страна, те могат да използват наличната инфраструктура (комин, газови връзки ) в съставени топлинни системи.</a:t>
            </a:r>
          </a:p>
          <a:p>
            <a:pPr>
              <a:lnSpc>
                <a:spcPct val="150000"/>
              </a:lnSpc>
            </a:pPr>
            <a:r>
              <a:rPr lang="ru-RU" sz="1600" dirty="0">
                <a:latin typeface="Arial" panose="020B0604020202020204" pitchFamily="34" charset="0"/>
                <a:cs typeface="Arial" panose="020B0604020202020204" pitchFamily="34" charset="0"/>
              </a:rPr>
              <a:t>Недостатък от техническа гледна точка е голямото усилие за поддръжка и инвестиции, особено от енергийна гледна точка, че изкопаемите горива се използват освен това като първични източници на енергия.</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Ниската релевантност на пазара показва активна полева инвентаризация на около 1.000 термопомпи за газови двигатели в Германия (31.12.2016 г.). Системите за гориво с нефт съществуват само от време на време</a:t>
            </a:r>
            <a:r>
              <a:rPr lang="ru-RU" sz="1600" dirty="0" smtClean="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918935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87</a:t>
            </a:fld>
            <a:endParaRPr lang="de-DE"/>
          </a:p>
        </p:txBody>
      </p:sp>
      <p:sp>
        <p:nvSpPr>
          <p:cNvPr id="4" name="Titel 3"/>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Конструкционни форми на </a:t>
            </a:r>
            <a:r>
              <a:rPr lang="bg-BG" dirty="0" smtClean="0">
                <a:latin typeface="Arial" panose="020B0604020202020204" pitchFamily="34" charset="0"/>
                <a:cs typeface="Arial" panose="020B0604020202020204" pitchFamily="34" charset="0"/>
              </a:rPr>
              <a:t>термопомпите</a:t>
            </a:r>
            <a:endParaRPr lang="de-DE" dirty="0">
              <a:latin typeface="Arial" panose="020B0604020202020204" pitchFamily="34" charset="0"/>
              <a:cs typeface="Arial" panose="020B0604020202020204" pitchFamily="34" charset="0"/>
            </a:endParaRPr>
          </a:p>
        </p:txBody>
      </p:sp>
      <p:sp>
        <p:nvSpPr>
          <p:cNvPr id="2" name="Textfeld 1"/>
          <p:cNvSpPr txBox="1"/>
          <p:nvPr/>
        </p:nvSpPr>
        <p:spPr>
          <a:xfrm>
            <a:off x="323528" y="2132856"/>
            <a:ext cx="8136904" cy="1938992"/>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Източник на топлина - (газови) моторни компресорни термопомпи</a:t>
            </a:r>
          </a:p>
          <a:p>
            <a:pPr>
              <a:lnSpc>
                <a:spcPct val="150000"/>
              </a:lnSpc>
            </a:pPr>
            <a:r>
              <a:rPr lang="ru-RU" sz="1600" dirty="0">
                <a:latin typeface="Arial" panose="020B0604020202020204" pitchFamily="34" charset="0"/>
                <a:cs typeface="Arial" panose="020B0604020202020204" pitchFamily="34" charset="0"/>
              </a:rPr>
              <a:t>Термопомпите с газови двигатели могат да използват същите източници на топлина като термопомпите с електрически компресор, няма разлики или ограничения по отношение на работните </a:t>
            </a:r>
            <a:r>
              <a:rPr lang="ru-RU" sz="1600" dirty="0" smtClean="0">
                <a:latin typeface="Arial" panose="020B0604020202020204" pitchFamily="34" charset="0"/>
                <a:cs typeface="Arial" panose="020B0604020202020204" pitchFamily="34" charset="0"/>
              </a:rPr>
              <a:t>обхвати.</a:t>
            </a:r>
            <a:r>
              <a:rPr lang="de-DE"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09740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88</a:t>
            </a:fld>
            <a:endParaRPr lang="de-DE"/>
          </a:p>
        </p:txBody>
      </p:sp>
      <p:sp>
        <p:nvSpPr>
          <p:cNvPr id="8" name="Inhaltsplatzhalter 1"/>
          <p:cNvSpPr>
            <a:spLocks noGrp="1"/>
          </p:cNvSpPr>
          <p:nvPr>
            <p:ph idx="1"/>
          </p:nvPr>
        </p:nvSpPr>
        <p:spPr>
          <a:xfrm>
            <a:off x="539552" y="1544370"/>
            <a:ext cx="8424936" cy="4536504"/>
          </a:xfrm>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Първата среда идентифицира източника на топлина:</a:t>
            </a:r>
          </a:p>
          <a:p>
            <a:pPr marL="0" indent="0">
              <a:lnSpc>
                <a:spcPct val="150000"/>
              </a:lnSpc>
              <a:buNone/>
            </a:pPr>
            <a:r>
              <a:rPr lang="ru-RU" sz="1600" dirty="0" smtClean="0">
                <a:latin typeface="Arial" panose="020B0604020202020204" pitchFamily="34" charset="0"/>
                <a:cs typeface="Arial" panose="020B0604020202020204" pitchFamily="34" charset="0"/>
              </a:rPr>
              <a:t>- </a:t>
            </a:r>
            <a:r>
              <a:rPr lang="ru-RU" sz="1600" b="1" dirty="0" smtClean="0">
                <a:latin typeface="Arial" panose="020B0604020202020204" pitchFamily="34" charset="0"/>
                <a:cs typeface="Arial" panose="020B0604020202020204" pitchFamily="34" charset="0"/>
              </a:rPr>
              <a:t>С</a:t>
            </a:r>
            <a:r>
              <a:rPr lang="ru-RU" sz="1600" dirty="0" smtClean="0">
                <a:latin typeface="Arial" panose="020B0604020202020204" pitchFamily="34" charset="0"/>
                <a:cs typeface="Arial" panose="020B0604020202020204" pitchFamily="34" charset="0"/>
              </a:rPr>
              <a:t>олев </a:t>
            </a:r>
            <a:r>
              <a:rPr lang="ru-RU" sz="1600" dirty="0">
                <a:latin typeface="Arial" panose="020B0604020202020204" pitchFamily="34" charset="0"/>
                <a:cs typeface="Arial" panose="020B0604020202020204" pitchFamily="34" charset="0"/>
              </a:rPr>
              <a:t>разтвор (Sole) = геотермална топлина, използвана от затворени контури</a:t>
            </a:r>
          </a:p>
          <a:p>
            <a:pPr marL="0" indent="0">
              <a:lnSpc>
                <a:spcPct val="150000"/>
              </a:lnSpc>
              <a:buNone/>
            </a:pPr>
            <a:r>
              <a:rPr lang="ru-RU" sz="1600" dirty="0" smtClean="0">
                <a:latin typeface="Arial" panose="020B0604020202020204" pitchFamily="34" charset="0"/>
                <a:cs typeface="Arial" panose="020B0604020202020204" pitchFamily="34" charset="0"/>
              </a:rPr>
              <a:t>- </a:t>
            </a:r>
            <a:r>
              <a:rPr lang="ru-RU" sz="1600" b="1" dirty="0" smtClean="0">
                <a:latin typeface="Arial" panose="020B0604020202020204" pitchFamily="34" charset="0"/>
                <a:cs typeface="Arial" panose="020B0604020202020204" pitchFamily="34" charset="0"/>
              </a:rPr>
              <a:t>В</a:t>
            </a:r>
            <a:r>
              <a:rPr lang="ru-RU" sz="1600" dirty="0" smtClean="0">
                <a:latin typeface="Arial" panose="020B0604020202020204" pitchFamily="34" charset="0"/>
                <a:cs typeface="Arial" panose="020B0604020202020204" pitchFamily="34" charset="0"/>
              </a:rPr>
              <a:t>ода </a:t>
            </a:r>
            <a:r>
              <a:rPr lang="ru-RU" sz="1600" dirty="0">
                <a:latin typeface="Arial" panose="020B0604020202020204" pitchFamily="34" charset="0"/>
                <a:cs typeface="Arial" panose="020B0604020202020204" pitchFamily="34" charset="0"/>
              </a:rPr>
              <a:t>(Wasser) = подземна вода, използвана от кладенци</a:t>
            </a:r>
          </a:p>
          <a:p>
            <a:pPr marL="0" indent="0">
              <a:lnSpc>
                <a:spcPct val="150000"/>
              </a:lnSpc>
              <a:buNone/>
            </a:pPr>
            <a:r>
              <a:rPr lang="ru-RU" sz="1600" dirty="0" smtClean="0">
                <a:latin typeface="Arial" panose="020B0604020202020204" pitchFamily="34" charset="0"/>
                <a:cs typeface="Arial" panose="020B0604020202020204" pitchFamily="34" charset="0"/>
              </a:rPr>
              <a:t>- </a:t>
            </a:r>
            <a:r>
              <a:rPr lang="ru-RU" sz="1600" b="1" dirty="0" smtClean="0">
                <a:latin typeface="Arial" panose="020B0604020202020204" pitchFamily="34" charset="0"/>
                <a:cs typeface="Arial" panose="020B0604020202020204" pitchFamily="34" charset="0"/>
              </a:rPr>
              <a:t>В</a:t>
            </a:r>
            <a:r>
              <a:rPr lang="ru-RU" sz="1600" dirty="0" smtClean="0">
                <a:latin typeface="Arial" panose="020B0604020202020204" pitchFamily="34" charset="0"/>
                <a:cs typeface="Arial" panose="020B0604020202020204" pitchFamily="34" charset="0"/>
              </a:rPr>
              <a:t>ъздух </a:t>
            </a:r>
            <a:r>
              <a:rPr lang="ru-RU" sz="1600" dirty="0">
                <a:latin typeface="Arial" panose="020B0604020202020204" pitchFamily="34" charset="0"/>
                <a:cs typeface="Arial" panose="020B0604020202020204" pitchFamily="34" charset="0"/>
              </a:rPr>
              <a:t>(Luft) = околен въздух, отработен въздух</a:t>
            </a:r>
          </a:p>
          <a:p>
            <a:pPr marL="0" indent="0">
              <a:lnSpc>
                <a:spcPct val="150000"/>
              </a:lnSpc>
              <a:buNone/>
            </a:pPr>
            <a:r>
              <a:rPr lang="ru-RU" sz="1600" dirty="0">
                <a:latin typeface="Arial" panose="020B0604020202020204" pitchFamily="34" charset="0"/>
                <a:cs typeface="Arial" panose="020B0604020202020204" pitchFamily="34" charset="0"/>
              </a:rPr>
              <a:t>(Други източници: отпадни води, реки, хранилища за термичен лед, ...)</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Втората среда </a:t>
            </a:r>
            <a:r>
              <a:rPr lang="ru-RU" sz="1600" dirty="0">
                <a:latin typeface="Arial" panose="020B0604020202020204" pitchFamily="34" charset="0"/>
                <a:cs typeface="Arial" panose="020B0604020202020204" pitchFamily="34" charset="0"/>
              </a:rPr>
              <a:t>идентифицира радиатора:</a:t>
            </a:r>
          </a:p>
          <a:p>
            <a:pPr marL="0" indent="0">
              <a:lnSpc>
                <a:spcPct val="150000"/>
              </a:lnSpc>
              <a:buNone/>
            </a:pPr>
            <a:r>
              <a:rPr lang="ru-RU" sz="1600" dirty="0">
                <a:latin typeface="Arial" panose="020B0604020202020204" pitchFamily="34" charset="0"/>
                <a:cs typeface="Arial" panose="020B0604020202020204" pitchFamily="34" charset="0"/>
              </a:rPr>
              <a:t>Вода = водно разпределение на водно базиране: разпределение на пода, радиатори</a:t>
            </a:r>
          </a:p>
          <a:p>
            <a:pPr marL="0" indent="0">
              <a:lnSpc>
                <a:spcPct val="150000"/>
              </a:lnSpc>
              <a:buNone/>
            </a:pPr>
            <a:r>
              <a:rPr lang="ru-RU" sz="1600" dirty="0">
                <a:latin typeface="Arial" panose="020B0604020202020204" pitchFamily="34" charset="0"/>
                <a:cs typeface="Arial" panose="020B0604020202020204" pitchFamily="34" charset="0"/>
              </a:rPr>
              <a:t>Въздух = отопление / охлаждане чрез вентилационна </a:t>
            </a:r>
            <a:r>
              <a:rPr lang="ru-RU" sz="1600" dirty="0" smtClean="0">
                <a:latin typeface="Arial" panose="020B0604020202020204" pitchFamily="34" charset="0"/>
                <a:cs typeface="Arial" panose="020B0604020202020204" pitchFamily="34" charset="0"/>
              </a:rPr>
              <a:t>система</a:t>
            </a:r>
            <a:endParaRPr lang="de-DE" sz="1800" dirty="0"/>
          </a:p>
          <a:p>
            <a:pPr marL="0" indent="0">
              <a:buNone/>
            </a:pPr>
            <a:endParaRPr lang="de-DE" sz="1800" dirty="0"/>
          </a:p>
        </p:txBody>
      </p:sp>
      <p:sp>
        <p:nvSpPr>
          <p:cNvPr id="6" name="Titel 3"/>
          <p:cNvSpPr>
            <a:spLocks noGrp="1"/>
          </p:cNvSpPr>
          <p:nvPr>
            <p:ph type="title"/>
          </p:nvPr>
        </p:nvSpPr>
        <p:spPr>
          <a:xfrm>
            <a:off x="457200" y="332656"/>
            <a:ext cx="8229600" cy="504825"/>
          </a:xfrm>
        </p:spPr>
        <p:txBody>
          <a:bodyPr/>
          <a:lstStyle/>
          <a:p>
            <a:r>
              <a:rPr lang="bg-BG" altLang="de-DE" dirty="0">
                <a:latin typeface="Arial" panose="020B0604020202020204" pitchFamily="34" charset="0"/>
                <a:cs typeface="Arial" panose="020B0604020202020204" pitchFamily="34" charset="0"/>
              </a:rPr>
              <a:t>Видове </a:t>
            </a:r>
            <a:r>
              <a:rPr lang="bg-BG" altLang="de-DE" dirty="0" smtClean="0">
                <a:latin typeface="Arial" panose="020B0604020202020204" pitchFamily="34" charset="0"/>
                <a:cs typeface="Arial" panose="020B0604020202020204" pitchFamily="34" charset="0"/>
              </a:rPr>
              <a:t>термопомпи</a:t>
            </a:r>
            <a:endParaRPr lang="en-US" altLang="de-DE"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215149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89</a:t>
            </a:fld>
            <a:endParaRPr lang="de-DE"/>
          </a:p>
        </p:txBody>
      </p:sp>
      <p:sp>
        <p:nvSpPr>
          <p:cNvPr id="8" name="Inhaltsplatzhalter 1"/>
          <p:cNvSpPr>
            <a:spLocks noGrp="1"/>
          </p:cNvSpPr>
          <p:nvPr>
            <p:ph idx="1"/>
          </p:nvPr>
        </p:nvSpPr>
        <p:spPr>
          <a:xfrm>
            <a:off x="539552" y="1544370"/>
            <a:ext cx="8856984" cy="4536504"/>
          </a:xfrm>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Солев разтвор / </a:t>
            </a:r>
            <a:r>
              <a:rPr lang="ru-RU" sz="1600" dirty="0" smtClean="0">
                <a:latin typeface="Arial" panose="020B0604020202020204" pitchFamily="34" charset="0"/>
                <a:cs typeface="Arial" panose="020B0604020202020204" pitchFamily="34" charset="0"/>
              </a:rPr>
              <a:t>Солев разтвор от средно висок клас)</a:t>
            </a:r>
            <a:endParaRPr lang="ru-RU" sz="1600" dirty="0">
              <a:latin typeface="Arial" panose="020B0604020202020204" pitchFamily="34" charset="0"/>
              <a:cs typeface="Arial" panose="020B0604020202020204" pitchFamily="34" charset="0"/>
            </a:endParaRP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Соленият разтвор е сол с висока концентрация на вода.</a:t>
            </a:r>
          </a:p>
          <a:p>
            <a:pPr marL="0" indent="0">
              <a:lnSpc>
                <a:spcPct val="150000"/>
              </a:lnSpc>
              <a:buNone/>
            </a:pPr>
            <a:r>
              <a:rPr lang="ru-RU" sz="1600" dirty="0">
                <a:latin typeface="Arial" panose="020B0604020202020204" pitchFamily="34" charset="0"/>
                <a:cs typeface="Arial" panose="020B0604020202020204" pitchFamily="34" charset="0"/>
              </a:rPr>
              <a:t>От 3,5% морска вода до около 26% (типично наситен разтвор)</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 Нищо общо със </a:t>
            </a:r>
            <a:r>
              <a:rPr lang="ru-RU" sz="1600" dirty="0" smtClean="0">
                <a:latin typeface="Arial" panose="020B0604020202020204" pitchFamily="34" charset="0"/>
                <a:cs typeface="Arial" panose="020B0604020202020204" pitchFamily="34" charset="0"/>
              </a:rPr>
              <a:t>солевия разтвор </a:t>
            </a:r>
            <a:r>
              <a:rPr lang="ru-RU" sz="1600" dirty="0">
                <a:latin typeface="Arial" panose="020B0604020202020204" pitchFamily="34" charset="0"/>
                <a:cs typeface="Arial" panose="020B0604020202020204" pitchFamily="34" charset="0"/>
              </a:rPr>
              <a:t>в случай на термопомпи !!!</a:t>
            </a:r>
          </a:p>
          <a:p>
            <a:pPr marL="0" indent="0">
              <a:lnSpc>
                <a:spcPct val="150000"/>
              </a:lnSpc>
              <a:buNone/>
            </a:pPr>
            <a:r>
              <a:rPr lang="ru-RU" sz="1600" dirty="0">
                <a:latin typeface="Arial" panose="020B0604020202020204" pitchFamily="34" charset="0"/>
                <a:cs typeface="Arial" panose="020B0604020202020204" pitchFamily="34" charset="0"/>
              </a:rPr>
              <a:t>Солев разтвор </a:t>
            </a: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смес от вода (~ 75%) и антифриз (~ 25%, например етиленгликол</a:t>
            </a:r>
            <a:r>
              <a:rPr lang="ru-RU" sz="1600" dirty="0" smtClean="0">
                <a:latin typeface="Arial" panose="020B0604020202020204" pitchFamily="34" charset="0"/>
                <a:cs typeface="Arial" panose="020B0604020202020204" pitchFamily="34" charset="0"/>
              </a:rPr>
              <a:t>)</a:t>
            </a:r>
            <a:endParaRPr lang="de-DE" sz="1800" dirty="0"/>
          </a:p>
        </p:txBody>
      </p:sp>
      <p:sp>
        <p:nvSpPr>
          <p:cNvPr id="6" name="Titel 3"/>
          <p:cNvSpPr>
            <a:spLocks noGrp="1"/>
          </p:cNvSpPr>
          <p:nvPr>
            <p:ph type="title"/>
          </p:nvPr>
        </p:nvSpPr>
        <p:spPr>
          <a:xfrm>
            <a:off x="457200" y="332656"/>
            <a:ext cx="8229600" cy="504825"/>
          </a:xfrm>
        </p:spPr>
        <p:txBody>
          <a:bodyPr/>
          <a:lstStyle/>
          <a:p>
            <a:r>
              <a:rPr lang="bg-BG" altLang="de-DE" dirty="0">
                <a:latin typeface="Arial" panose="020B0604020202020204" pitchFamily="34" charset="0"/>
                <a:cs typeface="Arial" panose="020B0604020202020204" pitchFamily="34" charset="0"/>
              </a:rPr>
              <a:t>Видове </a:t>
            </a:r>
            <a:r>
              <a:rPr lang="bg-BG" altLang="de-DE" dirty="0" smtClean="0">
                <a:latin typeface="Arial" panose="020B0604020202020204" pitchFamily="34" charset="0"/>
                <a:cs typeface="Arial" panose="020B0604020202020204" pitchFamily="34" charset="0"/>
              </a:rPr>
              <a:t>термопомпи</a:t>
            </a:r>
            <a:endParaRPr lang="en-US" altLang="de-DE"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1414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История на </a:t>
            </a:r>
            <a:r>
              <a:rPr lang="bg-BG" dirty="0" smtClean="0">
                <a:latin typeface="Arial" panose="020B0604020202020204" pitchFamily="34" charset="0"/>
                <a:cs typeface="Arial" panose="020B0604020202020204" pitchFamily="34" charset="0"/>
              </a:rPr>
              <a:t>термопомпата</a:t>
            </a:r>
            <a:r>
              <a:rPr lang="en-US" dirty="0" smtClean="0">
                <a:latin typeface="Arial" panose="020B0604020202020204" pitchFamily="34" charset="0"/>
                <a:cs typeface="Arial" panose="020B0604020202020204" pitchFamily="34" charset="0"/>
              </a:rPr>
              <a:t> </a:t>
            </a:r>
            <a:endParaRPr lang="el-GR" dirty="0">
              <a:latin typeface="Arial" panose="020B0604020202020204" pitchFamily="34" charset="0"/>
              <a:cs typeface="Arial" panose="020B0604020202020204" pitchFamily="34" charset="0"/>
            </a:endParaRPr>
          </a:p>
        </p:txBody>
      </p:sp>
      <p:sp>
        <p:nvSpPr>
          <p:cNvPr id="4" name="Textfeld 3"/>
          <p:cNvSpPr txBox="1"/>
          <p:nvPr/>
        </p:nvSpPr>
        <p:spPr>
          <a:xfrm>
            <a:off x="395536" y="1916832"/>
            <a:ext cx="8748464" cy="4893647"/>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Броят на геотермалните термопомпи, инсталирани в избрани европейски страни през 2015 г .:</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Швеция: ~ 500 000</a:t>
            </a:r>
          </a:p>
          <a:p>
            <a:pPr>
              <a:lnSpc>
                <a:spcPct val="150000"/>
              </a:lnSpc>
            </a:pPr>
            <a:r>
              <a:rPr lang="ru-RU" sz="1600" dirty="0">
                <a:latin typeface="Arial" panose="020B0604020202020204" pitchFamily="34" charset="0"/>
                <a:cs typeface="Arial" panose="020B0604020202020204" pitchFamily="34" charset="0"/>
              </a:rPr>
              <a:t>Франция: ~ 150 000</a:t>
            </a:r>
          </a:p>
          <a:p>
            <a:pPr>
              <a:lnSpc>
                <a:spcPct val="150000"/>
              </a:lnSpc>
            </a:pPr>
            <a:r>
              <a:rPr lang="ru-RU" sz="1600" dirty="0">
                <a:latin typeface="Arial" panose="020B0604020202020204" pitchFamily="34" charset="0"/>
                <a:cs typeface="Arial" panose="020B0604020202020204" pitchFamily="34" charset="0"/>
              </a:rPr>
              <a:t>България: ~ 5.000</a:t>
            </a:r>
          </a:p>
          <a:p>
            <a:pPr>
              <a:lnSpc>
                <a:spcPct val="150000"/>
              </a:lnSpc>
            </a:pPr>
            <a:r>
              <a:rPr lang="ru-RU" sz="1600" dirty="0">
                <a:latin typeface="Arial" panose="020B0604020202020204" pitchFamily="34" charset="0"/>
                <a:cs typeface="Arial" panose="020B0604020202020204" pitchFamily="34" charset="0"/>
              </a:rPr>
              <a:t>Испания: ~ 1.1000</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Подробен преглед можете да намерите в „барометър за термопомпи 2016“</a:t>
            </a:r>
          </a:p>
          <a:p>
            <a:pPr>
              <a:lnSpc>
                <a:spcPct val="150000"/>
              </a:lnSpc>
            </a:pPr>
            <a:r>
              <a:rPr lang="ru-RU" sz="1600" dirty="0">
                <a:latin typeface="Arial" panose="020B0604020202020204" pitchFamily="34" charset="0"/>
                <a:cs typeface="Arial" panose="020B0604020202020204" pitchFamily="34" charset="0"/>
              </a:rPr>
              <a:t>публикувано от EurObserv´ER</a:t>
            </a:r>
          </a:p>
          <a:p>
            <a:pPr>
              <a:lnSpc>
                <a:spcPct val="150000"/>
              </a:lnSpc>
            </a:pPr>
            <a:r>
              <a:rPr lang="ru-RU" sz="1600" dirty="0">
                <a:latin typeface="Arial" panose="020B0604020202020204" pitchFamily="34" charset="0"/>
                <a:cs typeface="Arial" panose="020B0604020202020204" pitchFamily="34" charset="0"/>
              </a:rPr>
              <a:t>Линк за изтегляне: https://www.eurobserv-er.org/heat-pumps-barometer-2016/</a:t>
            </a:r>
          </a:p>
          <a:p>
            <a:pPr>
              <a:lnSpc>
                <a:spcPct val="150000"/>
              </a:lnSpc>
            </a:pPr>
            <a:r>
              <a:rPr lang="ru-RU" sz="1600" dirty="0">
                <a:latin typeface="Arial" panose="020B0604020202020204" pitchFamily="34" charset="0"/>
                <a:cs typeface="Arial" panose="020B0604020202020204" pitchFamily="34" charset="0"/>
              </a:rPr>
              <a:t>(Немски / английски / </a:t>
            </a:r>
            <a:r>
              <a:rPr lang="ru-RU" sz="1600" dirty="0" smtClean="0">
                <a:latin typeface="Arial" panose="020B0604020202020204" pitchFamily="34" charset="0"/>
                <a:cs typeface="Arial" panose="020B0604020202020204" pitchFamily="34" charset="0"/>
              </a:rPr>
              <a:t>френски)</a:t>
            </a:r>
            <a:endParaRPr lang="de-DE" sz="1600" dirty="0" smtClean="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237801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90</a:t>
            </a:fld>
            <a:endParaRPr lang="de-DE"/>
          </a:p>
        </p:txBody>
      </p:sp>
      <p:sp>
        <p:nvSpPr>
          <p:cNvPr id="8" name="Inhaltsplatzhalter 1"/>
          <p:cNvSpPr>
            <a:spLocks noGrp="1"/>
          </p:cNvSpPr>
          <p:nvPr>
            <p:ph idx="1"/>
          </p:nvPr>
        </p:nvSpPr>
        <p:spPr>
          <a:xfrm>
            <a:off x="539552" y="1544370"/>
            <a:ext cx="8496944" cy="4536504"/>
          </a:xfrm>
        </p:spPr>
        <p:txBody>
          <a:bodyPr>
            <a:normAutofit/>
          </a:bodyPr>
          <a:lstStyle/>
          <a:p>
            <a:pPr>
              <a:lnSpc>
                <a:spcPct val="150000"/>
              </a:lnSpc>
              <a:buFont typeface="Wingdings" panose="05000000000000000000" pitchFamily="2" charset="2"/>
              <a:buChar char="§"/>
            </a:pPr>
            <a:r>
              <a:rPr lang="ru-RU" sz="1600" dirty="0">
                <a:latin typeface="Arial" panose="020B0604020202020204" pitchFamily="34" charset="0"/>
                <a:cs typeface="Arial" panose="020B0604020202020204" pitchFamily="34" charset="0"/>
              </a:rPr>
              <a:t>Различни среди за източника на топлина</a:t>
            </a:r>
          </a:p>
          <a:p>
            <a:pPr>
              <a:lnSpc>
                <a:spcPct val="150000"/>
              </a:lnSpc>
              <a:buFont typeface="Wingdings" panose="05000000000000000000" pitchFamily="2" charset="2"/>
              <a:buChar char="§"/>
            </a:pPr>
            <a:r>
              <a:rPr lang="ru-RU" sz="1600" dirty="0">
                <a:latin typeface="Arial" panose="020B0604020202020204" pitchFamily="34" charset="0"/>
                <a:cs typeface="Arial" panose="020B0604020202020204" pitchFamily="34" charset="0"/>
              </a:rPr>
              <a:t>Различни среди за радиатора</a:t>
            </a:r>
          </a:p>
          <a:p>
            <a:pPr>
              <a:lnSpc>
                <a:spcPct val="150000"/>
              </a:lnSpc>
              <a:buFont typeface="Wingdings" panose="05000000000000000000" pitchFamily="2" charset="2"/>
              <a:buChar char="§"/>
            </a:pPr>
            <a:endParaRPr lang="ru-RU" sz="1600" dirty="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
            </a:pPr>
            <a:r>
              <a:rPr lang="ru-RU" sz="1600" dirty="0">
                <a:latin typeface="Arial" panose="020B0604020202020204" pitchFamily="34" charset="0"/>
                <a:cs typeface="Arial" panose="020B0604020202020204" pitchFamily="34" charset="0"/>
              </a:rPr>
              <a:t>Въздушни термопомпи</a:t>
            </a:r>
          </a:p>
          <a:p>
            <a:pPr>
              <a:lnSpc>
                <a:spcPct val="150000"/>
              </a:lnSpc>
              <a:buFont typeface="Wingdings" panose="05000000000000000000" pitchFamily="2" charset="2"/>
              <a:buChar char="§"/>
            </a:pPr>
            <a:r>
              <a:rPr lang="ru-RU" sz="1600" dirty="0">
                <a:latin typeface="Arial" panose="020B0604020202020204" pitchFamily="34" charset="0"/>
                <a:cs typeface="Arial" panose="020B0604020202020204" pitchFamily="34" charset="0"/>
              </a:rPr>
              <a:t>Разделителни устройства - моноблокови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устройства</a:t>
            </a:r>
            <a:endParaRPr lang="ru-RU" sz="1600" dirty="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Звукови </a:t>
            </a:r>
            <a:r>
              <a:rPr lang="ru-RU" sz="1600" dirty="0" smtClean="0">
                <a:latin typeface="Arial" panose="020B0604020202020204" pitchFamily="34" charset="0"/>
                <a:cs typeface="Arial" panose="020B0604020202020204" pitchFamily="34" charset="0"/>
              </a:rPr>
              <a:t>емисии </a:t>
            </a:r>
            <a:r>
              <a:rPr lang="ru-RU" sz="1600" dirty="0">
                <a:latin typeface="Arial" panose="020B0604020202020204" pitchFamily="34" charset="0"/>
                <a:cs typeface="Arial" panose="020B0604020202020204" pitchFamily="34" charset="0"/>
              </a:rPr>
              <a:t>на вентилатора</a:t>
            </a:r>
          </a:p>
          <a:p>
            <a:pPr marL="0" indent="0">
              <a:lnSpc>
                <a:spcPct val="150000"/>
              </a:lnSpc>
              <a:buNone/>
            </a:pPr>
            <a:r>
              <a:rPr lang="ru-RU" sz="1600" dirty="0" smtClean="0">
                <a:latin typeface="Arial" panose="020B0604020202020204" pitchFamily="34" charset="0"/>
                <a:cs typeface="Arial" panose="020B0604020202020204" pitchFamily="34" charset="0"/>
              </a:rPr>
              <a:t>            Замразяване </a:t>
            </a:r>
            <a:r>
              <a:rPr lang="ru-RU" sz="1600" dirty="0">
                <a:latin typeface="Arial" panose="020B0604020202020204" pitchFamily="34" charset="0"/>
                <a:cs typeface="Arial" panose="020B0604020202020204" pitchFamily="34" charset="0"/>
              </a:rPr>
              <a:t>на топлообменника </a:t>
            </a:r>
            <a:endParaRPr lang="de-DE" sz="1800" dirty="0"/>
          </a:p>
        </p:txBody>
      </p:sp>
      <p:sp>
        <p:nvSpPr>
          <p:cNvPr id="6" name="Titel 3"/>
          <p:cNvSpPr>
            <a:spLocks noGrp="1"/>
          </p:cNvSpPr>
          <p:nvPr>
            <p:ph type="title"/>
          </p:nvPr>
        </p:nvSpPr>
        <p:spPr>
          <a:xfrm>
            <a:off x="457200" y="332656"/>
            <a:ext cx="8229600" cy="504825"/>
          </a:xfrm>
        </p:spPr>
        <p:txBody>
          <a:bodyPr>
            <a:normAutofit/>
          </a:bodyPr>
          <a:lstStyle/>
          <a:p>
            <a:r>
              <a:rPr lang="bg-BG" altLang="de-DE" dirty="0">
                <a:latin typeface="Arial" panose="020B0604020202020204" pitchFamily="34" charset="0"/>
                <a:cs typeface="Arial" panose="020B0604020202020204" pitchFamily="34" charset="0"/>
              </a:rPr>
              <a:t>Номенклатура на </a:t>
            </a:r>
            <a:r>
              <a:rPr lang="bg-BG" altLang="de-DE" dirty="0" smtClean="0">
                <a:latin typeface="Arial" panose="020B0604020202020204" pitchFamily="34" charset="0"/>
                <a:cs typeface="Arial" panose="020B0604020202020204" pitchFamily="34" charset="0"/>
              </a:rPr>
              <a:t>термопомпите</a:t>
            </a:r>
            <a:endParaRPr lang="en-US" altLang="de-DE" dirty="0" smtClean="0">
              <a:latin typeface="Arial" panose="020B0604020202020204" pitchFamily="34" charset="0"/>
              <a:cs typeface="Arial" panose="020B0604020202020204" pitchFamily="34" charset="0"/>
            </a:endParaRPr>
          </a:p>
        </p:txBody>
      </p:sp>
      <p:pic>
        <p:nvPicPr>
          <p:cNvPr id="9218" name="Picture 2" descr="Gerade in Neubaugebieten sind LuftwÃ¤rmepumpen nicht mehr zu Ã¼bersehen (hier: LuftwÃ¤rmepumpe von Stiebel Eltron). Sie sorgen fÃ¼r gÃ¼nstige Heizkosten und schonen die Umwelt durch geringe CO2-Emissionen. (Foto: energie-experten.o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2852936"/>
            <a:ext cx="3744416" cy="2877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03576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91</a:t>
            </a:fld>
            <a:endParaRPr lang="de-DE"/>
          </a:p>
        </p:txBody>
      </p:sp>
      <p:sp>
        <p:nvSpPr>
          <p:cNvPr id="8" name="Inhaltsplatzhalter 1"/>
          <p:cNvSpPr>
            <a:spLocks noGrp="1"/>
          </p:cNvSpPr>
          <p:nvPr>
            <p:ph idx="1"/>
          </p:nvPr>
        </p:nvSpPr>
        <p:spPr>
          <a:xfrm>
            <a:off x="539552" y="1544370"/>
            <a:ext cx="8856984" cy="4536504"/>
          </a:xfrm>
        </p:spPr>
        <p:txBody>
          <a:bodyPr>
            <a:normAutofit/>
          </a:bodyPr>
          <a:lstStyle/>
          <a:p>
            <a:pPr>
              <a:lnSpc>
                <a:spcPct val="150000"/>
              </a:lnSpc>
              <a:buFont typeface="Wingdings" panose="05000000000000000000" pitchFamily="2" charset="2"/>
              <a:buChar char="§"/>
            </a:pPr>
            <a:r>
              <a:rPr lang="ru-RU" sz="1600" dirty="0">
                <a:latin typeface="Arial" panose="020B0604020202020204" pitchFamily="34" charset="0"/>
                <a:cs typeface="Arial" panose="020B0604020202020204" pitchFamily="34" charset="0"/>
              </a:rPr>
              <a:t>Термопомпи с електрически компресор</a:t>
            </a:r>
          </a:p>
          <a:p>
            <a:pPr>
              <a:lnSpc>
                <a:spcPct val="150000"/>
              </a:lnSpc>
              <a:buFont typeface="Wingdings" panose="05000000000000000000" pitchFamily="2" charset="2"/>
              <a:buChar char="§"/>
            </a:pPr>
            <a:endParaRPr lang="ru-RU" sz="1600" dirty="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
            </a:pPr>
            <a:r>
              <a:rPr lang="ru-RU" sz="1600" dirty="0">
                <a:latin typeface="Arial" panose="020B0604020202020204" pitchFamily="34" charset="0"/>
                <a:cs typeface="Arial" panose="020B0604020202020204" pitchFamily="34" charset="0"/>
              </a:rPr>
              <a:t>Моторни термопомпи</a:t>
            </a:r>
          </a:p>
          <a:p>
            <a:pPr marL="0" indent="0">
              <a:lnSpc>
                <a:spcPct val="150000"/>
              </a:lnSpc>
              <a:buNone/>
            </a:pPr>
            <a:r>
              <a:rPr lang="ru-RU" sz="1600" dirty="0" smtClean="0">
                <a:latin typeface="Arial" panose="020B0604020202020204" pitchFamily="34" charset="0"/>
                <a:cs typeface="Arial" panose="020B0604020202020204" pitchFamily="34" charset="0"/>
              </a:rPr>
              <a:t>         Природен </a:t>
            </a:r>
            <a:r>
              <a:rPr lang="ru-RU" sz="1600" dirty="0">
                <a:latin typeface="Arial" panose="020B0604020202020204" pitchFamily="34" charset="0"/>
                <a:cs typeface="Arial" panose="020B0604020202020204" pitchFamily="34" charset="0"/>
              </a:rPr>
              <a:t>газ</a:t>
            </a:r>
          </a:p>
          <a:p>
            <a:pPr marL="0" indent="0">
              <a:lnSpc>
                <a:spcPct val="150000"/>
              </a:lnSpc>
              <a:buNone/>
            </a:pPr>
            <a:r>
              <a:rPr lang="ru-RU" sz="1600" dirty="0" smtClean="0">
                <a:latin typeface="Arial" panose="020B0604020202020204" pitchFamily="34" charset="0"/>
                <a:cs typeface="Arial" panose="020B0604020202020204" pitchFamily="34" charset="0"/>
              </a:rPr>
              <a:t>         Втечнен </a:t>
            </a:r>
            <a:r>
              <a:rPr lang="ru-RU" sz="1600" dirty="0">
                <a:latin typeface="Arial" panose="020B0604020202020204" pitchFamily="34" charset="0"/>
                <a:cs typeface="Arial" panose="020B0604020202020204" pitchFamily="34" charset="0"/>
              </a:rPr>
              <a:t>газ</a:t>
            </a:r>
          </a:p>
          <a:p>
            <a:pPr>
              <a:lnSpc>
                <a:spcPct val="150000"/>
              </a:lnSpc>
              <a:buFont typeface="Wingdings" panose="05000000000000000000" pitchFamily="2" charset="2"/>
              <a:buChar char="§"/>
            </a:pPr>
            <a:endParaRPr lang="ru-RU" sz="1600" dirty="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
            </a:pPr>
            <a:r>
              <a:rPr lang="ru-RU" sz="1600" dirty="0" smtClean="0">
                <a:latin typeface="Arial" panose="020B0604020202020204" pitchFamily="34" charset="0"/>
                <a:cs typeface="Arial" panose="020B0604020202020204" pitchFamily="34" charset="0"/>
              </a:rPr>
              <a:t>Абсорбционни </a:t>
            </a:r>
            <a:r>
              <a:rPr lang="ru-RU" sz="1600" dirty="0">
                <a:latin typeface="Arial" panose="020B0604020202020204" pitchFamily="34" charset="0"/>
                <a:cs typeface="Arial" panose="020B0604020202020204" pitchFamily="34" charset="0"/>
              </a:rPr>
              <a:t>термопомпи (абсорбция и изпаряване на хладилен агент)</a:t>
            </a:r>
          </a:p>
          <a:p>
            <a:pPr marL="0" indent="0">
              <a:lnSpc>
                <a:spcPct val="150000"/>
              </a:lnSpc>
              <a:buNone/>
            </a:pPr>
            <a:r>
              <a:rPr lang="ru-RU" sz="1600" dirty="0" smtClean="0">
                <a:latin typeface="Arial" panose="020B0604020202020204" pitchFamily="34" charset="0"/>
                <a:cs typeface="Arial" panose="020B0604020202020204" pitchFamily="34" charset="0"/>
              </a:rPr>
              <a:t>          Задвижван </a:t>
            </a:r>
            <a:r>
              <a:rPr lang="ru-RU" sz="1600" dirty="0">
                <a:latin typeface="Arial" panose="020B0604020202020204" pitchFamily="34" charset="0"/>
                <a:cs typeface="Arial" panose="020B0604020202020204" pitchFamily="34" charset="0"/>
              </a:rPr>
              <a:t>от газ</a:t>
            </a:r>
          </a:p>
          <a:p>
            <a:pPr marL="0" indent="0">
              <a:lnSpc>
                <a:spcPct val="150000"/>
              </a:lnSpc>
              <a:buNone/>
            </a:pPr>
            <a:r>
              <a:rPr lang="ru-RU" sz="1600" dirty="0" smtClean="0">
                <a:latin typeface="Arial" panose="020B0604020202020204" pitchFamily="34" charset="0"/>
                <a:cs typeface="Arial" panose="020B0604020202020204" pitchFamily="34" charset="0"/>
              </a:rPr>
              <a:t>          Задвижван </a:t>
            </a:r>
            <a:r>
              <a:rPr lang="ru-RU" sz="1600" dirty="0">
                <a:latin typeface="Arial" panose="020B0604020202020204" pitchFamily="34" charset="0"/>
                <a:cs typeface="Arial" panose="020B0604020202020204" pitchFamily="34" charset="0"/>
              </a:rPr>
              <a:t>от </a:t>
            </a:r>
            <a:r>
              <a:rPr lang="ru-RU" sz="1600" dirty="0" smtClean="0">
                <a:latin typeface="Arial" panose="020B0604020202020204" pitchFamily="34" charset="0"/>
                <a:cs typeface="Arial" panose="020B0604020202020204" pitchFamily="34" charset="0"/>
              </a:rPr>
              <a:t>пара</a:t>
            </a:r>
            <a:endParaRPr lang="de-DE" sz="1800" dirty="0"/>
          </a:p>
        </p:txBody>
      </p:sp>
      <p:sp>
        <p:nvSpPr>
          <p:cNvPr id="6" name="Titel 3"/>
          <p:cNvSpPr>
            <a:spLocks noGrp="1"/>
          </p:cNvSpPr>
          <p:nvPr>
            <p:ph type="title"/>
          </p:nvPr>
        </p:nvSpPr>
        <p:spPr>
          <a:xfrm>
            <a:off x="457200" y="332656"/>
            <a:ext cx="8229600" cy="504825"/>
          </a:xfrm>
        </p:spPr>
        <p:txBody>
          <a:bodyPr>
            <a:normAutofit/>
          </a:bodyPr>
          <a:lstStyle/>
          <a:p>
            <a:r>
              <a:rPr lang="bg-BG" altLang="de-DE" dirty="0">
                <a:latin typeface="Arial" panose="020B0604020202020204" pitchFamily="34" charset="0"/>
                <a:cs typeface="Arial" panose="020B0604020202020204" pitchFamily="34" charset="0"/>
              </a:rPr>
              <a:t>Номенклатура на </a:t>
            </a:r>
            <a:r>
              <a:rPr lang="bg-BG" altLang="de-DE" dirty="0" smtClean="0">
                <a:latin typeface="Arial" panose="020B0604020202020204" pitchFamily="34" charset="0"/>
                <a:cs typeface="Arial" panose="020B0604020202020204" pitchFamily="34" charset="0"/>
              </a:rPr>
              <a:t>термопомпите</a:t>
            </a:r>
            <a:endParaRPr lang="en-US" altLang="de-DE"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447740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92</a:t>
            </a:fld>
            <a:endParaRPr lang="de-DE"/>
          </a:p>
        </p:txBody>
      </p:sp>
      <p:sp>
        <p:nvSpPr>
          <p:cNvPr id="8" name="Inhaltsplatzhalter 1"/>
          <p:cNvSpPr>
            <a:spLocks noGrp="1"/>
          </p:cNvSpPr>
          <p:nvPr>
            <p:ph idx="1"/>
          </p:nvPr>
        </p:nvSpPr>
        <p:spPr>
          <a:xfrm>
            <a:off x="539552" y="1544370"/>
            <a:ext cx="8856984" cy="4536504"/>
          </a:xfrm>
        </p:spPr>
        <p:txBody>
          <a:bodyPr>
            <a:normAutofit/>
          </a:bodyPr>
          <a:lstStyle/>
          <a:p>
            <a:pPr>
              <a:lnSpc>
                <a:spcPct val="150000"/>
              </a:lnSpc>
              <a:buFont typeface="Wingdings" panose="05000000000000000000" pitchFamily="2" charset="2"/>
              <a:buChar char="§"/>
            </a:pPr>
            <a:r>
              <a:rPr lang="bg-BG" sz="1600" dirty="0">
                <a:latin typeface="Arial" panose="020B0604020202020204" pitchFamily="34" charset="0"/>
                <a:cs typeface="Arial" panose="020B0604020202020204" pitchFamily="34" charset="0"/>
              </a:rPr>
              <a:t>Термопомпа за основен източник (</a:t>
            </a:r>
            <a:r>
              <a:rPr lang="de-DE" sz="1600" dirty="0">
                <a:latin typeface="Arial" panose="020B0604020202020204" pitchFamily="34" charset="0"/>
                <a:cs typeface="Arial" panose="020B0604020202020204" pitchFamily="34" charset="0"/>
              </a:rPr>
              <a:t>GSHP)</a:t>
            </a:r>
          </a:p>
          <a:p>
            <a:pPr>
              <a:lnSpc>
                <a:spcPct val="150000"/>
              </a:lnSpc>
              <a:buFont typeface="Wingdings" panose="05000000000000000000" pitchFamily="2" charset="2"/>
              <a:buChar char="§"/>
            </a:pPr>
            <a:r>
              <a:rPr lang="bg-BG" sz="1600" dirty="0" smtClean="0">
                <a:latin typeface="Arial" panose="020B0604020202020204" pitchFamily="34" charset="0"/>
                <a:cs typeface="Arial" panose="020B0604020202020204" pitchFamily="34" charset="0"/>
              </a:rPr>
              <a:t>Наземна </a:t>
            </a:r>
            <a:r>
              <a:rPr lang="bg-BG" sz="1600" dirty="0">
                <a:latin typeface="Arial" panose="020B0604020202020204" pitchFamily="34" charset="0"/>
                <a:cs typeface="Arial" panose="020B0604020202020204" pitchFamily="34" charset="0"/>
              </a:rPr>
              <a:t>термопомпа (</a:t>
            </a:r>
            <a:r>
              <a:rPr lang="de-DE" sz="1600" dirty="0">
                <a:latin typeface="Arial" panose="020B0604020202020204" pitchFamily="34" charset="0"/>
                <a:cs typeface="Arial" panose="020B0604020202020204" pitchFamily="34" charset="0"/>
              </a:rPr>
              <a:t>GCHP)</a:t>
            </a:r>
          </a:p>
          <a:p>
            <a:pPr>
              <a:lnSpc>
                <a:spcPct val="150000"/>
              </a:lnSpc>
              <a:buFont typeface="Wingdings" panose="05000000000000000000" pitchFamily="2" charset="2"/>
              <a:buChar char="§"/>
            </a:pPr>
            <a:r>
              <a:rPr lang="bg-BG" sz="1600" dirty="0">
                <a:latin typeface="Arial" panose="020B0604020202020204" pitchFamily="34" charset="0"/>
                <a:cs typeface="Arial" panose="020B0604020202020204" pitchFamily="34" charset="0"/>
              </a:rPr>
              <a:t>Геотермална термопомпа</a:t>
            </a:r>
          </a:p>
          <a:p>
            <a:pPr>
              <a:lnSpc>
                <a:spcPct val="150000"/>
              </a:lnSpc>
              <a:buFont typeface="Wingdings" panose="05000000000000000000" pitchFamily="2" charset="2"/>
              <a:buChar char="§"/>
            </a:pPr>
            <a:r>
              <a:rPr lang="bg-BG" sz="1600" dirty="0" smtClean="0">
                <a:latin typeface="Arial" panose="020B0604020202020204" pitchFamily="34" charset="0"/>
                <a:cs typeface="Arial" panose="020B0604020202020204" pitchFamily="34" charset="0"/>
              </a:rPr>
              <a:t>Вертикален </a:t>
            </a:r>
            <a:r>
              <a:rPr lang="bg-BG" sz="1600" dirty="0">
                <a:latin typeface="Arial" panose="020B0604020202020204" pitchFamily="34" charset="0"/>
                <a:cs typeface="Arial" panose="020B0604020202020204" pitchFamily="34" charset="0"/>
              </a:rPr>
              <a:t>сондаж </a:t>
            </a:r>
            <a:r>
              <a:rPr lang="de-DE" sz="1600" dirty="0">
                <a:latin typeface="Arial" panose="020B0604020202020204" pitchFamily="34" charset="0"/>
                <a:cs typeface="Arial" panose="020B0604020202020204" pitchFamily="34" charset="0"/>
              </a:rPr>
              <a:t>GCHP</a:t>
            </a:r>
          </a:p>
          <a:p>
            <a:pPr>
              <a:lnSpc>
                <a:spcPct val="150000"/>
              </a:lnSpc>
              <a:buFont typeface="Wingdings" panose="05000000000000000000" pitchFamily="2" charset="2"/>
              <a:buChar char="§"/>
            </a:pPr>
            <a:r>
              <a:rPr lang="bg-BG" sz="1600" dirty="0">
                <a:latin typeface="Arial" panose="020B0604020202020204" pitchFamily="34" charset="0"/>
                <a:cs typeface="Arial" panose="020B0604020202020204" pitchFamily="34" charset="0"/>
              </a:rPr>
              <a:t>Термопомпа за </a:t>
            </a:r>
            <a:r>
              <a:rPr lang="bg-BG" sz="1600" dirty="0" smtClean="0">
                <a:latin typeface="Arial" panose="020B0604020202020204" pitchFamily="34" charset="0"/>
                <a:cs typeface="Arial" panose="020B0604020202020204" pitchFamily="34" charset="0"/>
              </a:rPr>
              <a:t>солна-вода</a:t>
            </a:r>
            <a:endParaRPr lang="bg-BG" sz="1600" dirty="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
            </a:pPr>
            <a:endParaRPr lang="bg-BG" sz="1600" dirty="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
            </a:pPr>
            <a:r>
              <a:rPr lang="bg-BG" sz="1600" dirty="0">
                <a:latin typeface="Arial" panose="020B0604020202020204" pitchFamily="34" charset="0"/>
                <a:cs typeface="Arial" panose="020B0604020202020204" pitchFamily="34" charset="0"/>
              </a:rPr>
              <a:t>Сондажен топлообменник</a:t>
            </a:r>
          </a:p>
          <a:p>
            <a:pPr>
              <a:lnSpc>
                <a:spcPct val="150000"/>
              </a:lnSpc>
              <a:buFont typeface="Wingdings" panose="05000000000000000000" pitchFamily="2" charset="2"/>
              <a:buChar char="§"/>
            </a:pPr>
            <a:r>
              <a:rPr lang="bg-BG" sz="1600" dirty="0">
                <a:latin typeface="Arial" panose="020B0604020202020204" pitchFamily="34" charset="0"/>
                <a:cs typeface="Arial" panose="020B0604020202020204" pitchFamily="34" charset="0"/>
              </a:rPr>
              <a:t>Заземен свързан топлообменник</a:t>
            </a:r>
          </a:p>
          <a:p>
            <a:pPr>
              <a:lnSpc>
                <a:spcPct val="150000"/>
              </a:lnSpc>
              <a:buFont typeface="Wingdings" panose="05000000000000000000" pitchFamily="2" charset="2"/>
              <a:buChar char="§"/>
            </a:pPr>
            <a:r>
              <a:rPr lang="bg-BG" sz="1600" dirty="0">
                <a:latin typeface="Arial" panose="020B0604020202020204" pitchFamily="34" charset="0"/>
                <a:cs typeface="Arial" panose="020B0604020202020204" pitchFamily="34" charset="0"/>
              </a:rPr>
              <a:t>Геотермален </a:t>
            </a:r>
            <a:r>
              <a:rPr lang="bg-BG" sz="1600" dirty="0" smtClean="0">
                <a:latin typeface="Arial" panose="020B0604020202020204" pitchFamily="34" charset="0"/>
                <a:cs typeface="Arial" panose="020B0604020202020204" pitchFamily="34" charset="0"/>
              </a:rPr>
              <a:t>контур</a:t>
            </a:r>
            <a:endParaRPr lang="de-DE" sz="1800" dirty="0" smtClean="0"/>
          </a:p>
          <a:p>
            <a:pPr marL="0" indent="0">
              <a:buNone/>
            </a:pPr>
            <a:endParaRPr lang="de-DE" sz="1800" dirty="0"/>
          </a:p>
          <a:p>
            <a:pPr marL="0" indent="0">
              <a:buNone/>
            </a:pPr>
            <a:endParaRPr lang="de-DE" sz="1800" dirty="0"/>
          </a:p>
        </p:txBody>
      </p:sp>
      <p:sp>
        <p:nvSpPr>
          <p:cNvPr id="6" name="Titel 3"/>
          <p:cNvSpPr>
            <a:spLocks noGrp="1"/>
          </p:cNvSpPr>
          <p:nvPr>
            <p:ph type="title"/>
          </p:nvPr>
        </p:nvSpPr>
        <p:spPr>
          <a:xfrm>
            <a:off x="459106" y="332656"/>
            <a:ext cx="8229600" cy="504825"/>
          </a:xfrm>
        </p:spPr>
        <p:txBody>
          <a:bodyPr>
            <a:normAutofit/>
          </a:bodyPr>
          <a:lstStyle/>
          <a:p>
            <a:r>
              <a:rPr lang="bg-BG" altLang="de-DE" dirty="0">
                <a:latin typeface="Arial" panose="020B0604020202020204" pitchFamily="34" charset="0"/>
                <a:cs typeface="Arial" panose="020B0604020202020204" pitchFamily="34" charset="0"/>
              </a:rPr>
              <a:t>Номенклатура на </a:t>
            </a:r>
            <a:r>
              <a:rPr lang="bg-BG" altLang="de-DE" dirty="0" smtClean="0">
                <a:latin typeface="Arial" panose="020B0604020202020204" pitchFamily="34" charset="0"/>
                <a:cs typeface="Arial" panose="020B0604020202020204" pitchFamily="34" charset="0"/>
              </a:rPr>
              <a:t>термопомпите</a:t>
            </a:r>
            <a:endParaRPr lang="en-US" altLang="de-DE"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21857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t>Работни диапазони на </a:t>
            </a:r>
            <a:r>
              <a:rPr lang="bg-BG" dirty="0" smtClean="0"/>
              <a:t>термопомпите</a:t>
            </a:r>
            <a:endParaRPr lang="de-DE" dirty="0">
              <a:latin typeface="Arial" panose="020B0604020202020204" pitchFamily="34" charset="0"/>
              <a:cs typeface="Arial" panose="020B0604020202020204" pitchFamily="34" charset="0"/>
            </a:endParaRPr>
          </a:p>
        </p:txBody>
      </p:sp>
      <p:pic>
        <p:nvPicPr>
          <p:cNvPr id="10242" name="Picture 2" descr="Modern residential complex for young families,3D render, 3D illustration; 300 d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550" y="4115734"/>
            <a:ext cx="4286250" cy="248602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784308" y="1530411"/>
            <a:ext cx="7902491" cy="2677656"/>
          </a:xfrm>
          <a:prstGeom prst="rect">
            <a:avLst/>
          </a:prstGeom>
          <a:noFill/>
        </p:spPr>
        <p:txBody>
          <a:bodyPr wrap="square" rtlCol="0">
            <a:spAutoFit/>
          </a:bodyPr>
          <a:lstStyle/>
          <a:p>
            <a:pPr>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Топлинните помпи могат да се използват разнообразно.</a:t>
            </a:r>
          </a:p>
          <a:p>
            <a:pPr>
              <a:lnSpc>
                <a:spcPct val="150000"/>
              </a:lnSpc>
            </a:pPr>
            <a:r>
              <a:rPr lang="ru-RU" sz="1600" dirty="0">
                <a:latin typeface="Arial" panose="020B0604020202020204" pitchFamily="34" charset="0"/>
                <a:cs typeface="Arial" panose="020B0604020202020204" pitchFamily="34" charset="0"/>
              </a:rPr>
              <a:t>Те могат да се използват за отопление и (или) охлаждане на жилищни домове, както и в нови и съществуващи сгради. Освен това те могат да осигурят снабдяването с топла обслужваща вода.</a:t>
            </a:r>
          </a:p>
          <a:p>
            <a:pPr>
              <a:lnSpc>
                <a:spcPct val="150000"/>
              </a:lnSpc>
            </a:pPr>
            <a:r>
              <a:rPr lang="ru-RU" sz="1600" dirty="0">
                <a:latin typeface="Arial" panose="020B0604020202020204" pitchFamily="34" charset="0"/>
                <a:cs typeface="Arial" panose="020B0604020202020204" pitchFamily="34" charset="0"/>
              </a:rPr>
              <a:t>Работните им диапазони достигат от класическа еднофамилна къща до гигантски жилищен </a:t>
            </a:r>
            <a:r>
              <a:rPr lang="ru-RU" sz="1600" dirty="0" smtClean="0">
                <a:latin typeface="Arial" panose="020B0604020202020204" pitchFamily="34" charset="0"/>
                <a:cs typeface="Arial" panose="020B0604020202020204" pitchFamily="34" charset="0"/>
              </a:rPr>
              <a:t>комплекс.</a:t>
            </a:r>
            <a:endParaRPr lang="en-US" sz="1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81108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Работни диапазони на </a:t>
            </a:r>
            <a:r>
              <a:rPr lang="bg-BG" dirty="0" smtClean="0">
                <a:latin typeface="Arial" panose="020B0604020202020204" pitchFamily="34" charset="0"/>
                <a:cs typeface="Arial" panose="020B0604020202020204" pitchFamily="34" charset="0"/>
              </a:rPr>
              <a:t>термопомпите</a:t>
            </a:r>
            <a:endParaRPr lang="de-DE"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10401" y="1484784"/>
            <a:ext cx="8229600" cy="4525963"/>
          </a:xfrm>
        </p:spPr>
        <p:txBody>
          <a:bodyPr>
            <a:normAutofit/>
          </a:bodyPr>
          <a:lstStyle/>
          <a:p>
            <a:pPr>
              <a:lnSpc>
                <a:spcPct val="150000"/>
              </a:lnSpc>
            </a:pPr>
            <a:endParaRPr lang="de-DE"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Освен жилищните сгради, термопомпите се използват в </a:t>
            </a:r>
            <a:r>
              <a:rPr lang="ru-RU" sz="1600" dirty="0" smtClean="0">
                <a:latin typeface="Arial" panose="020B0604020202020204" pitchFamily="34" charset="0"/>
                <a:cs typeface="Arial" panose="020B0604020202020204" pitchFamily="34" charset="0"/>
              </a:rPr>
              <a:t>офиси </a:t>
            </a:r>
            <a:r>
              <a:rPr lang="ru-RU" sz="1600" dirty="0">
                <a:latin typeface="Arial" panose="020B0604020202020204" pitchFamily="34" charset="0"/>
                <a:cs typeface="Arial" panose="020B0604020202020204" pitchFamily="34" charset="0"/>
              </a:rPr>
              <a:t>и търговски сгради. Тяхното </a:t>
            </a:r>
            <a:r>
              <a:rPr lang="ru-RU" sz="1600" dirty="0" smtClean="0">
                <a:latin typeface="Arial" panose="020B0604020202020204" pitchFamily="34" charset="0"/>
                <a:cs typeface="Arial" panose="020B0604020202020204" pitchFamily="34" charset="0"/>
              </a:rPr>
              <a:t>предимство </a:t>
            </a:r>
            <a:r>
              <a:rPr lang="ru-RU" sz="1600" dirty="0">
                <a:latin typeface="Arial" panose="020B0604020202020204" pitchFamily="34" charset="0"/>
                <a:cs typeface="Arial" panose="020B0604020202020204" pitchFamily="34" charset="0"/>
              </a:rPr>
              <a:t>да могат да </a:t>
            </a:r>
            <a:r>
              <a:rPr lang="ru-RU" sz="1600" dirty="0" smtClean="0">
                <a:latin typeface="Arial" panose="020B0604020202020204" pitchFamily="34" charset="0"/>
                <a:cs typeface="Arial" panose="020B0604020202020204" pitchFamily="34" charset="0"/>
              </a:rPr>
              <a:t>отопляват </a:t>
            </a:r>
            <a:r>
              <a:rPr lang="ru-RU" sz="1600" dirty="0">
                <a:latin typeface="Arial" panose="020B0604020202020204" pitchFamily="34" charset="0"/>
                <a:cs typeface="Arial" panose="020B0604020202020204" pitchFamily="34" charset="0"/>
              </a:rPr>
              <a:t>и </a:t>
            </a:r>
            <a:r>
              <a:rPr lang="ru-RU" sz="1600" dirty="0" smtClean="0">
                <a:latin typeface="Arial" panose="020B0604020202020204" pitchFamily="34" charset="0"/>
                <a:cs typeface="Arial" panose="020B0604020202020204" pitchFamily="34" charset="0"/>
              </a:rPr>
              <a:t>охлаждат, влиза </a:t>
            </a:r>
            <a:r>
              <a:rPr lang="ru-RU" sz="1600" dirty="0">
                <a:latin typeface="Arial" panose="020B0604020202020204" pitchFamily="34" charset="0"/>
                <a:cs typeface="Arial" panose="020B0604020202020204" pitchFamily="34" charset="0"/>
              </a:rPr>
              <a:t>в сила тук.</a:t>
            </a:r>
          </a:p>
          <a:p>
            <a:pPr marL="0" indent="0">
              <a:lnSpc>
                <a:spcPct val="150000"/>
              </a:lnSpc>
              <a:buNone/>
            </a:pPr>
            <a:r>
              <a:rPr lang="ru-RU" sz="1600" dirty="0">
                <a:latin typeface="Arial" panose="020B0604020202020204" pitchFamily="34" charset="0"/>
                <a:cs typeface="Arial" panose="020B0604020202020204" pitchFamily="34" charset="0"/>
              </a:rPr>
              <a:t>Освен това има специални изпълнения, например за басейни или технологична </a:t>
            </a:r>
            <a:r>
              <a:rPr lang="ru-RU" sz="1600" dirty="0" smtClean="0">
                <a:latin typeface="Arial" panose="020B0604020202020204" pitchFamily="34" charset="0"/>
                <a:cs typeface="Arial" panose="020B0604020202020204" pitchFamily="34" charset="0"/>
              </a:rPr>
              <a:t>топлина.</a:t>
            </a:r>
            <a:r>
              <a:rPr lang="de-DE"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pic>
        <p:nvPicPr>
          <p:cNvPr id="12290" name="Picture 2" descr="modern business center in hongk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3751" y="3429000"/>
            <a:ext cx="428625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6048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Работни диапазони на </a:t>
            </a:r>
            <a:r>
              <a:rPr lang="bg-BG" dirty="0" smtClean="0">
                <a:latin typeface="Arial" panose="020B0604020202020204" pitchFamily="34" charset="0"/>
                <a:cs typeface="Arial" panose="020B0604020202020204" pitchFamily="34" charset="0"/>
              </a:rPr>
              <a:t>термопомпите</a:t>
            </a:r>
            <a:endParaRPr lang="de-DE"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Работни диапазони на термопомпите</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Днес на пазара се предлагат термопомпи в клас на производителност от 2kW до над </a:t>
            </a:r>
            <a:r>
              <a:rPr lang="ru-RU" sz="1600" dirty="0" smtClean="0">
                <a:latin typeface="Arial" panose="020B0604020202020204" pitchFamily="34" charset="0"/>
                <a:cs typeface="Arial" panose="020B0604020202020204" pitchFamily="34" charset="0"/>
              </a:rPr>
              <a:t>2.000kW.</a:t>
            </a:r>
            <a:r>
              <a:rPr lang="de-DE"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400050" lvl="1" indent="0">
              <a:lnSpc>
                <a:spcPct val="150000"/>
              </a:lnSpc>
              <a:buNone/>
            </a:pPr>
            <a:r>
              <a:rPr lang="bg-BG" sz="1600" b="1" dirty="0" smtClean="0">
                <a:latin typeface="Arial" panose="020B0604020202020204" pitchFamily="34" charset="0"/>
                <a:cs typeface="Arial" panose="020B0604020202020204" pitchFamily="34" charset="0"/>
              </a:rPr>
              <a:t>От </a:t>
            </a:r>
            <a:r>
              <a:rPr lang="en-US" sz="1600" b="1" dirty="0" smtClean="0">
                <a:latin typeface="Arial" panose="020B0604020202020204" pitchFamily="34" charset="0"/>
                <a:cs typeface="Arial" panose="020B0604020202020204" pitchFamily="34" charset="0"/>
              </a:rPr>
              <a:t>2 </a:t>
            </a:r>
            <a:r>
              <a:rPr lang="en-US" sz="1600" b="1" dirty="0">
                <a:latin typeface="Arial" panose="020B0604020202020204" pitchFamily="34" charset="0"/>
                <a:cs typeface="Arial" panose="020B0604020202020204" pitchFamily="34" charset="0"/>
              </a:rPr>
              <a:t>kW </a:t>
            </a:r>
            <a:endParaRPr lang="en-US" sz="1600" b="1" dirty="0" smtClean="0">
              <a:latin typeface="Arial" panose="020B0604020202020204" pitchFamily="34" charset="0"/>
              <a:cs typeface="Arial" panose="020B0604020202020204" pitchFamily="34" charset="0"/>
            </a:endParaRPr>
          </a:p>
          <a:p>
            <a:pPr marL="400050" lvl="1" indent="0">
              <a:lnSpc>
                <a:spcPct val="150000"/>
              </a:lnSpc>
              <a:buNone/>
            </a:pPr>
            <a:r>
              <a:rPr lang="bg-BG" sz="1600" b="1" dirty="0" smtClean="0">
                <a:latin typeface="Arial" panose="020B0604020202020204" pitchFamily="34" charset="0"/>
                <a:cs typeface="Arial" panose="020B0604020202020204" pitchFamily="34" charset="0"/>
              </a:rPr>
              <a:t>до над</a:t>
            </a:r>
          </a:p>
          <a:p>
            <a:pPr marL="400050" lvl="1" indent="0">
              <a:lnSpc>
                <a:spcPct val="150000"/>
              </a:lnSpc>
              <a:buNone/>
            </a:pPr>
            <a:r>
              <a:rPr lang="en-US" sz="1600" b="1" dirty="0" smtClean="0">
                <a:latin typeface="Arial" panose="020B0604020202020204" pitchFamily="34" charset="0"/>
                <a:cs typeface="Arial" panose="020B0604020202020204" pitchFamily="34" charset="0"/>
              </a:rPr>
              <a:t> </a:t>
            </a:r>
            <a:r>
              <a:rPr lang="en-US" sz="1600" b="1" dirty="0" smtClean="0">
                <a:latin typeface="Arial" panose="020B0604020202020204" pitchFamily="34" charset="0"/>
                <a:cs typeface="Arial" panose="020B0604020202020204" pitchFamily="34" charset="0"/>
              </a:rPr>
              <a:t>2.000 </a:t>
            </a:r>
            <a:r>
              <a:rPr lang="en-US" sz="1600" b="1" dirty="0">
                <a:latin typeface="Arial" panose="020B0604020202020204" pitchFamily="34" charset="0"/>
                <a:cs typeface="Arial" panose="020B0604020202020204" pitchFamily="34" charset="0"/>
              </a:rPr>
              <a:t>kW</a:t>
            </a: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896" y="2943314"/>
            <a:ext cx="5220072" cy="3914686"/>
          </a:xfrm>
          <a:prstGeom prst="rect">
            <a:avLst/>
          </a:prstGeom>
        </p:spPr>
      </p:pic>
    </p:spTree>
    <p:extLst>
      <p:ext uri="{BB962C8B-B14F-4D97-AF65-F5344CB8AC3E}">
        <p14:creationId xmlns:p14="http://schemas.microsoft.com/office/powerpoint/2010/main" val="32098230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Геотермална термопомпа за солен разтвор</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По-нататък </a:t>
            </a:r>
            <a:r>
              <a:rPr lang="ru-RU" sz="1600" dirty="0" smtClean="0">
                <a:latin typeface="Arial" panose="020B0604020202020204" pitchFamily="34" charset="0"/>
                <a:cs typeface="Arial" panose="020B0604020202020204" pitchFamily="34" charset="0"/>
              </a:rPr>
              <a:t>са </a:t>
            </a:r>
            <a:r>
              <a:rPr lang="ru-RU" sz="1600" dirty="0">
                <a:latin typeface="Arial" panose="020B0604020202020204" pitchFamily="34" charset="0"/>
                <a:cs typeface="Arial" panose="020B0604020202020204" pitchFamily="34" charset="0"/>
              </a:rPr>
              <a:t>обяснени </a:t>
            </a: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компоненти и системни компоненти на геотермалните термопомпи солена вода / </a:t>
            </a:r>
            <a:r>
              <a:rPr lang="ru-RU" sz="1600" dirty="0" smtClean="0">
                <a:latin typeface="Arial" panose="020B0604020202020204" pitchFamily="34" charset="0"/>
                <a:cs typeface="Arial" panose="020B0604020202020204" pitchFamily="34" charset="0"/>
              </a:rPr>
              <a:t>вода.</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80187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4294967295"/>
          </p:nvPr>
        </p:nvSpPr>
        <p:spPr/>
        <p:txBody>
          <a:bodyPr/>
          <a:lstStyle/>
          <a:p>
            <a:fld id="{173331B2-5D25-4F8C-B28E-854C9248C156}" type="slidenum">
              <a:rPr lang="de-DE" smtClean="0"/>
              <a:t>97</a:t>
            </a:fld>
            <a:endParaRPr lang="de-DE"/>
          </a:p>
        </p:txBody>
      </p:sp>
      <p:sp>
        <p:nvSpPr>
          <p:cNvPr id="8" name="Inhaltsplatzhalter 1"/>
          <p:cNvSpPr>
            <a:spLocks noGrp="1"/>
          </p:cNvSpPr>
          <p:nvPr>
            <p:ph idx="1"/>
          </p:nvPr>
        </p:nvSpPr>
        <p:spPr>
          <a:xfrm>
            <a:off x="539552" y="1544370"/>
            <a:ext cx="5184576" cy="4536504"/>
          </a:xfrm>
        </p:spPr>
        <p:txBody>
          <a:bodyPr>
            <a:normAutofit fontScale="92500"/>
          </a:bodyPr>
          <a:lstStyle/>
          <a:p>
            <a:pPr marL="0" indent="0">
              <a:lnSpc>
                <a:spcPct val="150000"/>
              </a:lnSpc>
              <a:buNone/>
            </a:pPr>
            <a:r>
              <a:rPr lang="ru-RU" sz="1600" dirty="0">
                <a:latin typeface="Arial" panose="020B0604020202020204" pitchFamily="34" charset="0"/>
                <a:cs typeface="Arial" panose="020B0604020202020204" pitchFamily="34" charset="0"/>
              </a:rPr>
              <a:t>Отоплителна касета / електрически нагревател</a:t>
            </a:r>
          </a:p>
          <a:p>
            <a:pPr marL="0" indent="0">
              <a:lnSpc>
                <a:spcPct val="150000"/>
              </a:lnSpc>
              <a:buNone/>
            </a:pPr>
            <a:r>
              <a:rPr lang="ru-RU" sz="1600" dirty="0">
                <a:latin typeface="Arial" panose="020B0604020202020204" pitchFamily="34" charset="0"/>
                <a:cs typeface="Arial" panose="020B0604020202020204" pitchFamily="34" charset="0"/>
              </a:rPr>
              <a:t>- повечето от въздушните термопомпи</a:t>
            </a:r>
          </a:p>
          <a:p>
            <a:pPr marL="0" indent="0">
              <a:lnSpc>
                <a:spcPct val="150000"/>
              </a:lnSpc>
              <a:buNone/>
            </a:pPr>
            <a:r>
              <a:rPr lang="ru-RU" sz="1600" dirty="0">
                <a:latin typeface="Arial" panose="020B0604020202020204" pitchFamily="34" charset="0"/>
                <a:cs typeface="Arial" panose="020B0604020202020204" pitchFamily="34" charset="0"/>
              </a:rPr>
              <a:t>- Някои от геотермалните термопомпи</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-Като резера </a:t>
            </a:r>
            <a:r>
              <a:rPr lang="ru-RU" sz="1600" dirty="0">
                <a:latin typeface="Arial" panose="020B0604020202020204" pitchFamily="34" charset="0"/>
                <a:cs typeface="Arial" panose="020B0604020202020204" pitchFamily="34" charset="0"/>
              </a:rPr>
              <a:t>по време на ниска температура</a:t>
            </a:r>
          </a:p>
          <a:p>
            <a:pPr marL="0" indent="0">
              <a:lnSpc>
                <a:spcPct val="150000"/>
              </a:lnSpc>
              <a:buNone/>
            </a:pPr>
            <a:r>
              <a:rPr lang="ru-RU" sz="1600" dirty="0" smtClean="0">
                <a:latin typeface="Arial" panose="020B0604020202020204" pitchFamily="34" charset="0"/>
                <a:cs typeface="Arial" panose="020B0604020202020204" pitchFamily="34" charset="0"/>
              </a:rPr>
              <a:t>      - Като </a:t>
            </a:r>
            <a:r>
              <a:rPr lang="ru-RU" sz="1600" dirty="0">
                <a:latin typeface="Arial" panose="020B0604020202020204" pitchFamily="34" charset="0"/>
                <a:cs typeface="Arial" panose="020B0604020202020204" pitchFamily="34" charset="0"/>
              </a:rPr>
              <a:t>супорт за достигане на по-високи температури (топла вода)</a:t>
            </a:r>
          </a:p>
          <a:p>
            <a:pPr marL="0" indent="0">
              <a:lnSpc>
                <a:spcPct val="150000"/>
              </a:lnSpc>
              <a:buNone/>
            </a:pPr>
            <a:r>
              <a:rPr lang="ru-RU" sz="1600" dirty="0" smtClean="0">
                <a:latin typeface="Arial" panose="020B0604020202020204" pitchFamily="34" charset="0"/>
                <a:cs typeface="Arial" panose="020B0604020202020204" pitchFamily="34" charset="0"/>
              </a:rPr>
              <a:t>      - Обезвъздушаване </a:t>
            </a:r>
            <a:r>
              <a:rPr lang="ru-RU" sz="1600" dirty="0">
                <a:latin typeface="Arial" panose="020B0604020202020204" pitchFamily="34" charset="0"/>
                <a:cs typeface="Arial" panose="020B0604020202020204" pitchFamily="34" charset="0"/>
              </a:rPr>
              <a:t>на въздушния топлообменник</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100% </a:t>
            </a:r>
            <a:r>
              <a:rPr lang="ru-RU" sz="1600" dirty="0" smtClean="0">
                <a:latin typeface="Arial" panose="020B0604020202020204" pitchFamily="34" charset="0"/>
                <a:cs typeface="Arial" panose="020B0604020202020204" pitchFamily="34" charset="0"/>
              </a:rPr>
              <a:t>електричество </a:t>
            </a:r>
            <a:r>
              <a:rPr lang="ru-RU" sz="1600" dirty="0">
                <a:latin typeface="Arial" panose="020B0604020202020204" pitchFamily="34" charset="0"/>
                <a:cs typeface="Arial" panose="020B0604020202020204" pitchFamily="34" charset="0"/>
              </a:rPr>
              <a:t>/ и винаги проблем </a:t>
            </a:r>
            <a:r>
              <a:rPr lang="ru-RU" sz="1600" dirty="0" smtClean="0">
                <a:latin typeface="Arial" panose="020B0604020202020204" pitchFamily="34" charset="0"/>
                <a:cs typeface="Arial" panose="020B0604020202020204" pitchFamily="34" charset="0"/>
              </a:rPr>
              <a:t>с </a:t>
            </a:r>
            <a:r>
              <a:rPr lang="ru-RU" sz="1600" dirty="0">
                <a:latin typeface="Arial" panose="020B0604020202020204" pitchFamily="34" charset="0"/>
                <a:cs typeface="Arial" panose="020B0604020202020204" pitchFamily="34" charset="0"/>
              </a:rPr>
              <a:t>ефективността (околната среда и икономиката</a:t>
            </a:r>
            <a:r>
              <a:rPr lang="ru-RU" sz="1600" dirty="0" smtClean="0">
                <a:latin typeface="Arial" panose="020B0604020202020204" pitchFamily="34" charset="0"/>
                <a:cs typeface="Arial" panose="020B0604020202020204" pitchFamily="34" charset="0"/>
              </a:rPr>
              <a:t>)</a:t>
            </a:r>
            <a:endParaRPr lang="de-DE" sz="1800" dirty="0" smtClean="0"/>
          </a:p>
          <a:p>
            <a:pPr marL="0" indent="0">
              <a:buNone/>
            </a:pPr>
            <a:endParaRPr lang="de-DE" sz="1800" dirty="0"/>
          </a:p>
          <a:p>
            <a:pPr marL="0" indent="0">
              <a:buNone/>
            </a:pPr>
            <a:endParaRPr lang="de-DE" sz="1800" dirty="0"/>
          </a:p>
        </p:txBody>
      </p:sp>
      <p:sp>
        <p:nvSpPr>
          <p:cNvPr id="6" name="Titel 3"/>
          <p:cNvSpPr>
            <a:spLocks noGrp="1"/>
          </p:cNvSpPr>
          <p:nvPr>
            <p:ph type="title"/>
          </p:nvPr>
        </p:nvSpPr>
        <p:spPr>
          <a:xfrm>
            <a:off x="457200" y="280782"/>
            <a:ext cx="8229600" cy="504825"/>
          </a:xfrm>
        </p:spPr>
        <p:txBody>
          <a:bodyPr>
            <a:normAutofit/>
          </a:bodyPr>
          <a:lstStyle/>
          <a:p>
            <a:r>
              <a:rPr lang="bg-BG" dirty="0">
                <a:latin typeface="Arial" panose="020B0604020202020204" pitchFamily="34" charset="0"/>
                <a:cs typeface="Arial" panose="020B0604020202020204" pitchFamily="34" charset="0"/>
              </a:rPr>
              <a:t>Отоплителна касета / електрически </a:t>
            </a:r>
            <a:r>
              <a:rPr lang="bg-BG" dirty="0" smtClean="0">
                <a:latin typeface="Arial" panose="020B0604020202020204" pitchFamily="34" charset="0"/>
                <a:cs typeface="Arial" panose="020B0604020202020204" pitchFamily="34" charset="0"/>
              </a:rPr>
              <a:t>нагревател</a:t>
            </a:r>
            <a:endParaRPr lang="en-US" altLang="de-DE" dirty="0" smtClean="0">
              <a:latin typeface="Arial" panose="020B0604020202020204" pitchFamily="34" charset="0"/>
              <a:cs typeface="Arial" panose="020B0604020202020204" pitchFamily="34" charset="0"/>
            </a:endParaRPr>
          </a:p>
        </p:txBody>
      </p:sp>
      <p:sp>
        <p:nvSpPr>
          <p:cNvPr id="5" name="Rechteck 4"/>
          <p:cNvSpPr/>
          <p:nvPr/>
        </p:nvSpPr>
        <p:spPr>
          <a:xfrm>
            <a:off x="5140284" y="5902999"/>
            <a:ext cx="4572000" cy="400110"/>
          </a:xfrm>
          <a:prstGeom prst="rect">
            <a:avLst/>
          </a:prstGeom>
        </p:spPr>
        <p:txBody>
          <a:bodyPr>
            <a:spAutoFit/>
          </a:bodyPr>
          <a:lstStyle/>
          <a:p>
            <a:r>
              <a:rPr lang="de-DE" sz="1000" dirty="0" smtClean="0"/>
              <a:t>Quelle: https</a:t>
            </a:r>
            <a:r>
              <a:rPr lang="de-DE" sz="1000" dirty="0"/>
              <a:t>://www.energie-experten.org/heizung/waermepumpe/luftwaermepumpe.html</a:t>
            </a:r>
          </a:p>
        </p:txBody>
      </p:sp>
      <p:pic>
        <p:nvPicPr>
          <p:cNvPr id="6146" name="Picture 2" descr="Bildergebnis fÃ¼r tauchsie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1544370"/>
            <a:ext cx="2841104" cy="2841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15342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Компоненти на </a:t>
            </a:r>
            <a:r>
              <a:rPr lang="bg-BG" dirty="0" smtClean="0">
                <a:latin typeface="Arial" panose="020B0604020202020204" pitchFamily="34" charset="0"/>
                <a:cs typeface="Arial" panose="020B0604020202020204" pitchFamily="34" charset="0"/>
              </a:rPr>
              <a:t>термопомпата</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ru-RU" sz="1600" b="1" dirty="0">
                <a:latin typeface="Arial" panose="020B0604020202020204" pitchFamily="34" charset="0"/>
                <a:cs typeface="Arial" panose="020B0604020202020204" pitchFamily="34" charset="0"/>
              </a:rPr>
              <a:t>Нагревателна </a:t>
            </a:r>
            <a:r>
              <a:rPr lang="ru-RU" sz="1600" b="1" dirty="0" smtClean="0">
                <a:latin typeface="Arial" panose="020B0604020202020204" pitchFamily="34" charset="0"/>
                <a:cs typeface="Arial" panose="020B0604020202020204" pitchFamily="34" charset="0"/>
              </a:rPr>
              <a:t>пръчка/патрон</a:t>
            </a:r>
            <a:endParaRPr lang="ru-RU" sz="1600" b="1"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В много термопомпи е инсталиран електрически нагревателен прът (потапящ нагревател в резервоара за съхранение или фланцов нагревател в потока на нагревателя). Нагревателният прът трябва да функционира като електрически спомагателен нагревател, ако термопомпата няма достатъчно мощност, за да покрие винаги цялото изискване за топлина. Алтернативно, нагревателният прът се нарича също и нагревателен патрон.</a:t>
            </a:r>
          </a:p>
          <a:p>
            <a:pPr marL="0" indent="0">
              <a:lnSpc>
                <a:spcPct val="150000"/>
              </a:lnSpc>
              <a:buNone/>
            </a:pPr>
            <a:r>
              <a:rPr lang="ru-RU" sz="1600" dirty="0">
                <a:latin typeface="Arial" panose="020B0604020202020204" pitchFamily="34" charset="0"/>
                <a:cs typeface="Arial" panose="020B0604020202020204" pitchFamily="34" charset="0"/>
              </a:rPr>
              <a:t>При подходящо планиране и проектиране (вж. Xxyy) използването на нагревателни пръти в солеви термопомпи не е необходимо</a:t>
            </a:r>
            <a:r>
              <a:rPr lang="ru-RU" sz="1600" dirty="0" smtClean="0">
                <a:latin typeface="Arial" panose="020B0604020202020204" pitchFamily="34" charset="0"/>
                <a:cs typeface="Arial" panose="020B0604020202020204" pitchFamily="34" charset="0"/>
              </a:rPr>
              <a:t>.</a:t>
            </a: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5347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Компоненти на </a:t>
            </a:r>
            <a:r>
              <a:rPr lang="bg-BG" dirty="0" smtClean="0">
                <a:latin typeface="Arial" panose="020B0604020202020204" pitchFamily="34" charset="0"/>
                <a:cs typeface="Arial" panose="020B0604020202020204" pitchFamily="34" charset="0"/>
              </a:rPr>
              <a:t>термопомпата</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lnSpc>
                <a:spcPct val="150000"/>
              </a:lnSpc>
              <a:buNone/>
            </a:pPr>
            <a:endParaRPr lang="en-US" sz="1600" dirty="0">
              <a:latin typeface="Arial" panose="020B0604020202020204" pitchFamily="34" charset="0"/>
              <a:cs typeface="Arial" panose="020B0604020202020204" pitchFamily="34" charset="0"/>
            </a:endParaRPr>
          </a:p>
          <a:p>
            <a:pPr marL="400050" lvl="1" indent="0">
              <a:lnSpc>
                <a:spcPct val="150000"/>
              </a:lnSpc>
              <a:buNone/>
            </a:pPr>
            <a:r>
              <a:rPr lang="ru-RU" sz="1600" b="1" dirty="0">
                <a:latin typeface="Arial" panose="020B0604020202020204" pitchFamily="34" charset="0"/>
                <a:cs typeface="Arial" panose="020B0604020202020204" pitchFamily="34" charset="0"/>
              </a:rPr>
              <a:t>Нагревателна </a:t>
            </a:r>
            <a:r>
              <a:rPr lang="ru-RU" sz="1600" b="1" dirty="0" smtClean="0">
                <a:latin typeface="Arial" panose="020B0604020202020204" pitchFamily="34" charset="0"/>
                <a:cs typeface="Arial" panose="020B0604020202020204" pitchFamily="34" charset="0"/>
              </a:rPr>
              <a:t>пръчка/патрон</a:t>
            </a:r>
            <a:endParaRPr lang="ru-RU" sz="1600" b="1" dirty="0">
              <a:latin typeface="Arial" panose="020B0604020202020204" pitchFamily="34" charset="0"/>
              <a:cs typeface="Arial" panose="020B0604020202020204" pitchFamily="34" charset="0"/>
            </a:endParaRPr>
          </a:p>
          <a:p>
            <a:pPr marL="400050" lvl="1" indent="0">
              <a:lnSpc>
                <a:spcPct val="150000"/>
              </a:lnSpc>
              <a:buNone/>
            </a:pPr>
            <a:r>
              <a:rPr lang="ru-RU" sz="1600" dirty="0">
                <a:latin typeface="Arial" panose="020B0604020202020204" pitchFamily="34" charset="0"/>
                <a:cs typeface="Arial" panose="020B0604020202020204" pitchFamily="34" charset="0"/>
              </a:rPr>
              <a:t>Тогава защо </a:t>
            </a:r>
            <a:r>
              <a:rPr lang="ru-RU" sz="1600" dirty="0" smtClean="0">
                <a:latin typeface="Arial" panose="020B0604020202020204" pitchFamily="34" charset="0"/>
                <a:cs typeface="Arial" panose="020B0604020202020204" pitchFamily="34" charset="0"/>
              </a:rPr>
              <a:t>отоплителната </a:t>
            </a:r>
            <a:r>
              <a:rPr lang="ru-RU" sz="1600" dirty="0">
                <a:latin typeface="Arial" panose="020B0604020202020204" pitchFamily="34" charset="0"/>
                <a:cs typeface="Arial" panose="020B0604020202020204" pitchFamily="34" charset="0"/>
              </a:rPr>
              <a:t>пръчка все още </a:t>
            </a:r>
            <a:r>
              <a:rPr lang="ru-RU" sz="1600" dirty="0" smtClean="0">
                <a:latin typeface="Arial" panose="020B0604020202020204" pitchFamily="34" charset="0"/>
                <a:cs typeface="Arial" panose="020B0604020202020204" pitchFamily="34" charset="0"/>
              </a:rPr>
              <a:t>се </a:t>
            </a:r>
            <a:r>
              <a:rPr lang="ru-RU" sz="1600" dirty="0">
                <a:latin typeface="Arial" panose="020B0604020202020204" pitchFamily="34" charset="0"/>
                <a:cs typeface="Arial" panose="020B0604020202020204" pitchFamily="34" charset="0"/>
              </a:rPr>
              <a:t>инсталирана в термопомпата?</a:t>
            </a:r>
          </a:p>
          <a:p>
            <a:pPr marL="400050" lvl="1" indent="0">
              <a:lnSpc>
                <a:spcPct val="150000"/>
              </a:lnSpc>
              <a:buNone/>
            </a:pPr>
            <a:r>
              <a:rPr lang="ru-RU" sz="1600" dirty="0">
                <a:latin typeface="Arial" panose="020B0604020202020204" pitchFamily="34" charset="0"/>
                <a:cs typeface="Arial" panose="020B0604020202020204" pitchFamily="34" charset="0"/>
              </a:rPr>
              <a:t>При въздушните термопомпи нагревателният прът често е абсолютно необходим, за да може да осигури достатъчно отоплителна мощност дори при ниски външни температури. В този случай отоплителната система се управлява фактически бивалентно и моноенергетично.</a:t>
            </a:r>
          </a:p>
          <a:p>
            <a:pPr marL="400050" lvl="1" indent="0">
              <a:lnSpc>
                <a:spcPct val="150000"/>
              </a:lnSpc>
              <a:buNone/>
            </a:pPr>
            <a:r>
              <a:rPr lang="ru-RU" sz="1600" dirty="0">
                <a:latin typeface="Arial" panose="020B0604020202020204" pitchFamily="34" charset="0"/>
                <a:cs typeface="Arial" panose="020B0604020202020204" pitchFamily="34" charset="0"/>
              </a:rPr>
              <a:t>Опасността от ниски температури на източника не съществува при солеви термопомпи</a:t>
            </a:r>
            <a:r>
              <a:rPr lang="ru-RU"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pPr marL="0" indent="0">
              <a:lnSpc>
                <a:spcPct val="150000"/>
              </a:lnSpc>
              <a:buNone/>
            </a:pPr>
            <a:r>
              <a:rPr lang="en-US" sz="1100" dirty="0" smtClean="0">
                <a:latin typeface="Arial" panose="020B0604020202020204" pitchFamily="34" charset="0"/>
                <a:cs typeface="Arial" panose="020B0604020202020204" pitchFamily="34" charset="0"/>
              </a:rPr>
              <a:t>				- </a:t>
            </a: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1108516"/>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2232</TotalTime>
  <Words>7194</Words>
  <Application>Microsoft Office PowerPoint</Application>
  <PresentationFormat>On-screen Show (4:3)</PresentationFormat>
  <Paragraphs>1086</Paragraphs>
  <Slides>118</Slides>
  <Notes>73</Notes>
  <HiddenSlides>0</HiddenSlides>
  <MMClips>2</MMClips>
  <ScaleCrop>false</ScaleCrop>
  <HeadingPairs>
    <vt:vector size="4" baseType="variant">
      <vt:variant>
        <vt:lpstr>Theme</vt:lpstr>
      </vt:variant>
      <vt:variant>
        <vt:i4>1</vt:i4>
      </vt:variant>
      <vt:variant>
        <vt:lpstr>Slide Titles</vt:lpstr>
      </vt:variant>
      <vt:variant>
        <vt:i4>118</vt:i4>
      </vt:variant>
    </vt:vector>
  </HeadingPairs>
  <TitlesOfParts>
    <vt:vector size="119" baseType="lpstr">
      <vt:lpstr>2_Office Theme</vt:lpstr>
      <vt:lpstr>Геотермални термопомпи</vt:lpstr>
      <vt:lpstr>Цели на модула</vt:lpstr>
      <vt:lpstr>Въведение</vt:lpstr>
      <vt:lpstr>Въведение</vt:lpstr>
      <vt:lpstr>История на термопомпата</vt:lpstr>
      <vt:lpstr>История на термопомпата</vt:lpstr>
      <vt:lpstr>История на термопомпата</vt:lpstr>
      <vt:lpstr>История на термопомпата</vt:lpstr>
      <vt:lpstr>История на термопомпата </vt:lpstr>
      <vt:lpstr>Основна функция на термопомпа</vt:lpstr>
      <vt:lpstr>Основна функция на термопомпа</vt:lpstr>
      <vt:lpstr>Топлинна помпа - възобновяема енергия </vt:lpstr>
      <vt:lpstr>Топлинна помпа - възобновяема енергия  </vt:lpstr>
      <vt:lpstr>Топлинна помпа - възобновяема енергия  </vt:lpstr>
      <vt:lpstr>Структура на термопомпа - компресионна термопомпа</vt:lpstr>
      <vt:lpstr>Структура на компресионна термопомпа</vt:lpstr>
      <vt:lpstr>Структура на компресионна термопомпа</vt:lpstr>
      <vt:lpstr>Принцип на работа на термопомпите</vt:lpstr>
      <vt:lpstr>Принцип на работа на термопомпите</vt:lpstr>
      <vt:lpstr>Принцип на работа на термопомпите</vt:lpstr>
      <vt:lpstr>Принцип на работа на термопомпите</vt:lpstr>
      <vt:lpstr>Принцип на работа на термопомпите</vt:lpstr>
      <vt:lpstr>Принцип на работа на термопомпите</vt:lpstr>
      <vt:lpstr>Принцип на работа на термопомпите</vt:lpstr>
      <vt:lpstr>Принцип на работа на термопомпите</vt:lpstr>
      <vt:lpstr>Принцип на работа на термопомпите</vt:lpstr>
      <vt:lpstr>Принцип на работа на термопомпите</vt:lpstr>
      <vt:lpstr>Принцип на работа на термопомпите</vt:lpstr>
      <vt:lpstr>Основните компоненти на термопомпата </vt:lpstr>
      <vt:lpstr>Основните компоненти на термопомпата  </vt:lpstr>
      <vt:lpstr>Основните компоненти на термопомпата  </vt:lpstr>
      <vt:lpstr>Основните компоненти на термопомпата  </vt:lpstr>
      <vt:lpstr>Основните компоненти на термопомпата </vt:lpstr>
      <vt:lpstr>Основните компоненти на термопомпата </vt:lpstr>
      <vt:lpstr>Основните компоненти на термопомпата </vt:lpstr>
      <vt:lpstr>PowerPoint Presentation</vt:lpstr>
      <vt:lpstr>Основните компоненти на термопомпата </vt:lpstr>
      <vt:lpstr>Основните компоненти на термопомпата </vt:lpstr>
      <vt:lpstr>Основни компоненти на термопомпата</vt:lpstr>
      <vt:lpstr>Основни компоненти на термопомпата</vt:lpstr>
      <vt:lpstr>Основни компоненти на термопомпата</vt:lpstr>
      <vt:lpstr>Основни компоненти на термопомпата</vt:lpstr>
      <vt:lpstr>Ефективност на термопомпа</vt:lpstr>
      <vt:lpstr>COP - Определение</vt:lpstr>
      <vt:lpstr>COP - Определение</vt:lpstr>
      <vt:lpstr>COP - Определение</vt:lpstr>
      <vt:lpstr>COP - Определение</vt:lpstr>
      <vt:lpstr>COP - Определение</vt:lpstr>
      <vt:lpstr>COP - Определение</vt:lpstr>
      <vt:lpstr>COP - Определение</vt:lpstr>
      <vt:lpstr>COP - Определение</vt:lpstr>
      <vt:lpstr>COP - Определение</vt:lpstr>
      <vt:lpstr>PowerPoint Presentation</vt:lpstr>
      <vt:lpstr>SPF - Сезонен фактор за ефективност</vt:lpstr>
      <vt:lpstr>PowerPoint Presentation</vt:lpstr>
      <vt:lpstr>SPF</vt:lpstr>
      <vt:lpstr>SPF</vt:lpstr>
      <vt:lpstr>Теорема на Карно</vt:lpstr>
      <vt:lpstr>PowerPoint Presentation</vt:lpstr>
      <vt:lpstr>PowerPoint Presentation</vt:lpstr>
      <vt:lpstr>PowerPoint Presentation</vt:lpstr>
      <vt:lpstr>PowerPoint Presentation</vt:lpstr>
      <vt:lpstr>PowerPoint Presentation</vt:lpstr>
      <vt:lpstr>Степен на ефективност на термопомпата</vt:lpstr>
      <vt:lpstr>PowerPoint Presentation</vt:lpstr>
      <vt:lpstr>Теорема на Карно</vt:lpstr>
      <vt:lpstr>Теорема на Карно</vt:lpstr>
      <vt:lpstr>Режими на работа на термопомпите</vt:lpstr>
      <vt:lpstr>PowerPoint Presentation</vt:lpstr>
      <vt:lpstr>PowerPoint Presentation</vt:lpstr>
      <vt:lpstr>Режими на работа на термопомпите</vt:lpstr>
      <vt:lpstr>Режими на работа на термопомпите</vt:lpstr>
      <vt:lpstr>PowerPoint Presentation</vt:lpstr>
      <vt:lpstr>Нагревателен прът / патрон за отопление </vt:lpstr>
      <vt:lpstr>Режим на охлаждане</vt:lpstr>
      <vt:lpstr>Режим на охлаждане</vt:lpstr>
      <vt:lpstr>Режим на охлаждане</vt:lpstr>
      <vt:lpstr>Режим на охлаждане</vt:lpstr>
      <vt:lpstr>Конструктивни форми и видове термопомпи   В тази глава по-рано са описани и обяснени само компресор - термопомпи, които използват електрическа енергия за работа на компресора. Този тип термопомпа е най-често срещаната. Електрически компресор - термопомпите могат да бъдат разграничени по два начина:  - По отношение на средата отстрани на радиатора - Относно вида на топлинния източник</vt:lpstr>
      <vt:lpstr>Конструкционни форми на термопомпите</vt:lpstr>
      <vt:lpstr>Конструкционни форми на термопомпите</vt:lpstr>
      <vt:lpstr>Конструкционни форми на термопомпите</vt:lpstr>
      <vt:lpstr>Конструкционни форми на термопомпите</vt:lpstr>
      <vt:lpstr>Конструкционни форми на термопомпите</vt:lpstr>
      <vt:lpstr>Конструкционни форми на термопомпите</vt:lpstr>
      <vt:lpstr>Конструкционни форми на термопомпите</vt:lpstr>
      <vt:lpstr>Конструкционни форми на термопомпите</vt:lpstr>
      <vt:lpstr>Видове термопомпи</vt:lpstr>
      <vt:lpstr>Видове термопомпи</vt:lpstr>
      <vt:lpstr>Номенклатура на термопомпите</vt:lpstr>
      <vt:lpstr>Номенклатура на термопомпите</vt:lpstr>
      <vt:lpstr>Номенклатура на термопомпите</vt:lpstr>
      <vt:lpstr>Работни диапазони на термопомпите</vt:lpstr>
      <vt:lpstr>Работни диапазони на термопомпите</vt:lpstr>
      <vt:lpstr>Работни диапазони на термопомпите</vt:lpstr>
      <vt:lpstr>PowerPoint Presentation</vt:lpstr>
      <vt:lpstr>Отоплителна касета / електрически нагревател</vt:lpstr>
      <vt:lpstr>Компоненти на термопомпата</vt:lpstr>
      <vt:lpstr>Компоненти на термопомпата</vt:lpstr>
      <vt:lpstr>Компоненти на термопомпата</vt:lpstr>
      <vt:lpstr>Компоненти на термопомпата</vt:lpstr>
      <vt:lpstr>Компоненти на термопомпата</vt:lpstr>
      <vt:lpstr>Компоненти на термопомпата</vt:lpstr>
      <vt:lpstr>Компоненти на термопомпата</vt:lpstr>
      <vt:lpstr>Компоненти на термопомпата</vt:lpstr>
      <vt:lpstr>Компоненти на термопомпата</vt:lpstr>
      <vt:lpstr>Компоненти на термопомпата</vt:lpstr>
      <vt:lpstr>EHPA - Европейски етикет за качество на термопомпите</vt:lpstr>
      <vt:lpstr>PowerPoint Presentation</vt:lpstr>
      <vt:lpstr>PowerPoint Presentation</vt:lpstr>
      <vt:lpstr>PowerPoint Presentation</vt:lpstr>
      <vt:lpstr>Енергиен етикет </vt:lpstr>
      <vt:lpstr>Add slide title here</vt:lpstr>
      <vt:lpstr>Енергиен етикет  </vt:lpstr>
      <vt:lpstr>PowerPoint Presentation</vt:lpstr>
      <vt:lpstr>PowerPoint Presentation</vt:lpstr>
      <vt:lpstr>Край на модула</vt:lpstr>
      <vt:lpstr>Край на модула</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ptsimpoukli</dc:creator>
  <cp:lastModifiedBy>PC Home</cp:lastModifiedBy>
  <cp:revision>451</cp:revision>
  <cp:lastPrinted>2018-10-31T08:44:01Z</cp:lastPrinted>
  <dcterms:created xsi:type="dcterms:W3CDTF">2017-12-11T10:59:29Z</dcterms:created>
  <dcterms:modified xsi:type="dcterms:W3CDTF">2020-03-04T15:06:36Z</dcterms:modified>
</cp:coreProperties>
</file>