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60"/>
  </p:notesMasterIdLst>
  <p:sldIdLst>
    <p:sldId id="256" r:id="rId2"/>
    <p:sldId id="257" r:id="rId3"/>
    <p:sldId id="258" r:id="rId4"/>
    <p:sldId id="261" r:id="rId5"/>
    <p:sldId id="262" r:id="rId6"/>
    <p:sldId id="263" r:id="rId7"/>
    <p:sldId id="264" r:id="rId8"/>
    <p:sldId id="265" r:id="rId9"/>
    <p:sldId id="266" r:id="rId10"/>
    <p:sldId id="267" r:id="rId11"/>
    <p:sldId id="268" r:id="rId12"/>
    <p:sldId id="269" r:id="rId13"/>
    <p:sldId id="270" r:id="rId14"/>
    <p:sldId id="271" r:id="rId15"/>
    <p:sldId id="273" r:id="rId16"/>
    <p:sldId id="272" r:id="rId17"/>
    <p:sldId id="275" r:id="rId18"/>
    <p:sldId id="276" r:id="rId19"/>
    <p:sldId id="277" r:id="rId20"/>
    <p:sldId id="279" r:id="rId21"/>
    <p:sldId id="280" r:id="rId22"/>
    <p:sldId id="281" r:id="rId23"/>
    <p:sldId id="282" r:id="rId24"/>
    <p:sldId id="283" r:id="rId25"/>
    <p:sldId id="284" r:id="rId26"/>
    <p:sldId id="285" r:id="rId27"/>
    <p:sldId id="286" r:id="rId28"/>
    <p:sldId id="288" r:id="rId29"/>
    <p:sldId id="289" r:id="rId30"/>
    <p:sldId id="290" r:id="rId31"/>
    <p:sldId id="291" r:id="rId32"/>
    <p:sldId id="292" r:id="rId33"/>
    <p:sldId id="293" r:id="rId34"/>
    <p:sldId id="294" r:id="rId35"/>
    <p:sldId id="295" r:id="rId36"/>
    <p:sldId id="296" r:id="rId37"/>
    <p:sldId id="297" r:id="rId38"/>
    <p:sldId id="298" r:id="rId39"/>
    <p:sldId id="299" r:id="rId40"/>
    <p:sldId id="300" r:id="rId41"/>
    <p:sldId id="301" r:id="rId42"/>
    <p:sldId id="303" r:id="rId43"/>
    <p:sldId id="304" r:id="rId44"/>
    <p:sldId id="302" r:id="rId45"/>
    <p:sldId id="305" r:id="rId46"/>
    <p:sldId id="308" r:id="rId47"/>
    <p:sldId id="309" r:id="rId48"/>
    <p:sldId id="310" r:id="rId49"/>
    <p:sldId id="311" r:id="rId50"/>
    <p:sldId id="312" r:id="rId51"/>
    <p:sldId id="306" r:id="rId52"/>
    <p:sldId id="313" r:id="rId53"/>
    <p:sldId id="314" r:id="rId54"/>
    <p:sldId id="315" r:id="rId55"/>
    <p:sldId id="316" r:id="rId56"/>
    <p:sldId id="318" r:id="rId57"/>
    <p:sldId id="317" r:id="rId58"/>
    <p:sldId id="260" r:id="rId5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E1E1"/>
    <a:srgbClr val="E7E7E7"/>
    <a:srgbClr val="CBCBCB"/>
    <a:srgbClr val="E0EF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357" autoAdjust="0"/>
  </p:normalViewPr>
  <p:slideViewPr>
    <p:cSldViewPr>
      <p:cViewPr varScale="1">
        <p:scale>
          <a:sx n="111" d="100"/>
          <a:sy n="111" d="100"/>
        </p:scale>
        <p:origin x="161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2C10A0-F87B-4BFF-AD3A-8310E448460F}" type="datetimeFigureOut">
              <a:rPr lang="el-GR" smtClean="0"/>
              <a:t>4/2/2020</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a:t>Kλικ για επεξεργασία επεξεργασία των στυλ στυλ του του υποδείγματος</a:t>
            </a:r>
          </a:p>
          <a:p>
            <a:pPr lvl="1"/>
            <a:r>
              <a:rPr lang="el-GR"/>
              <a:t>Δεύτερου επιπέδου</a:t>
            </a:r>
          </a:p>
          <a:p>
            <a:pPr lvl="2"/>
            <a:r>
              <a:rPr lang="el-GR"/>
              <a:t>Τρίτου επιπέδου επιπέδου</a:t>
            </a:r>
          </a:p>
          <a:p>
            <a:pPr lvl="3"/>
            <a:r>
              <a:rPr lang="el-GR"/>
              <a:t>Τέταρτου επιπέδου</a:t>
            </a:r>
          </a:p>
          <a:p>
            <a:pPr lvl="4"/>
            <a:r>
              <a:rPr lang="el-GR"/>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1933F7-9C1D-42A8-B27F-F697341C8CBF}" type="slidenum">
              <a:rPr lang="el-GR" smtClean="0"/>
              <a:t>‹Nr.›</a:t>
            </a:fld>
            <a:endParaRPr lang="el-GR"/>
          </a:p>
        </p:txBody>
      </p:sp>
    </p:spTree>
    <p:extLst>
      <p:ext uri="{BB962C8B-B14F-4D97-AF65-F5344CB8AC3E}">
        <p14:creationId xmlns:p14="http://schemas.microsoft.com/office/powerpoint/2010/main" val="3325412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fontScale="92500" lnSpcReduction="10000"/>
          </a:bodyPr>
          <a:lstStyle/>
          <a:p>
            <a:r>
              <a:rPr lang="en-US" sz="1200" u="sng" kern="1200" dirty="0">
                <a:solidFill>
                  <a:schemeClr val="tx1"/>
                </a:solidFill>
                <a:latin typeface="+mn-lt"/>
                <a:ea typeface="+mn-ea"/>
                <a:cs typeface="+mn-cs"/>
              </a:rPr>
              <a:t>Richtlinien für den Trainer</a:t>
            </a: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Diese ppt-Datei ist eine Vorlage, die von den</a:t>
            </a:r>
            <a:r>
              <a:rPr lang="en-US" sz="1200" kern="1200" baseline="0" dirty="0">
                <a:solidFill>
                  <a:schemeClr val="tx1"/>
                </a:solidFill>
                <a:latin typeface="+mn-lt"/>
                <a:ea typeface="+mn-ea"/>
                <a:cs typeface="+mn-cs"/>
              </a:rPr>
              <a:t> Anbietern der beruflichen Bildung </a:t>
            </a:r>
            <a:r>
              <a:rPr lang="en-US" sz="1200" kern="1200" dirty="0">
                <a:solidFill>
                  <a:schemeClr val="tx1"/>
                </a:solidFill>
                <a:latin typeface="+mn-lt"/>
                <a:ea typeface="+mn-ea"/>
                <a:cs typeface="+mn-cs"/>
              </a:rPr>
              <a:t>verwendet werden kann, damit</a:t>
            </a:r>
            <a:r>
              <a:rPr lang="en-US" sz="1200" kern="1200" baseline="0" dirty="0">
                <a:solidFill>
                  <a:schemeClr val="tx1"/>
                </a:solidFill>
                <a:latin typeface="+mn-lt"/>
                <a:ea typeface="+mn-ea"/>
                <a:cs typeface="+mn-cs"/>
              </a:rPr>
              <a:t> sie das Trainingsmaterial vorbereiten können. </a:t>
            </a:r>
            <a:endParaRPr lang="en-US" sz="1200" kern="1200" dirty="0">
              <a:solidFill>
                <a:schemeClr val="tx1"/>
              </a:solidFill>
              <a:latin typeface="+mn-lt"/>
              <a:ea typeface="+mn-ea"/>
              <a:cs typeface="+mn-cs"/>
            </a:endParaRP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Wir empfehlen </a:t>
            </a:r>
            <a:r>
              <a:rPr lang="en-US" sz="1200" b="1" kern="1200" dirty="0">
                <a:solidFill>
                  <a:schemeClr val="tx1"/>
                </a:solidFill>
                <a:latin typeface="+mn-lt"/>
                <a:ea typeface="+mn-ea"/>
                <a:cs typeface="+mn-cs"/>
              </a:rPr>
              <a:t>30 bis 40.</a:t>
            </a:r>
            <a:r>
              <a:rPr lang="en-US" sz="1200" b="1" kern="1200" dirty="0" err="1">
                <a:solidFill>
                  <a:schemeClr val="tx1"/>
                </a:solidFill>
                <a:latin typeface="+mn-lt"/>
                <a:ea typeface="+mn-ea"/>
                <a:cs typeface="+mn-cs"/>
              </a:rPr>
              <a:t> ppt</a:t>
            </a:r>
            <a:r>
              <a:rPr lang="en-US" sz="1200" b="1" kern="1200" dirty="0">
                <a:solidFill>
                  <a:schemeClr val="tx1"/>
                </a:solidFill>
                <a:latin typeface="+mn-lt"/>
                <a:ea typeface="+mn-ea"/>
                <a:cs typeface="+mn-cs"/>
              </a:rPr>
              <a:t> Folien </a:t>
            </a:r>
            <a:r>
              <a:rPr lang="en-US" sz="1200" kern="1200" dirty="0">
                <a:solidFill>
                  <a:schemeClr val="tx1"/>
                </a:solidFill>
                <a:latin typeface="+mn-lt"/>
                <a:ea typeface="+mn-ea"/>
                <a:cs typeface="+mn-cs"/>
              </a:rPr>
              <a:t>für eine (1) Stunde des Trainingsprogramms.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Es gibt 3 </a:t>
            </a:r>
            <a:r>
              <a:rPr lang="en-US" sz="1200" u="sng" kern="1200" dirty="0">
                <a:solidFill>
                  <a:schemeClr val="tx1"/>
                </a:solidFill>
                <a:latin typeface="+mn-lt"/>
                <a:ea typeface="+mn-ea"/>
                <a:cs typeface="+mn-cs"/>
              </a:rPr>
              <a:t>vordefinierte Folien, die </a:t>
            </a:r>
            <a:r>
              <a:rPr lang="en-US" sz="1200" kern="1200" dirty="0">
                <a:solidFill>
                  <a:schemeClr val="tx1"/>
                </a:solidFill>
                <a:latin typeface="+mn-lt"/>
                <a:ea typeface="+mn-ea"/>
                <a:cs typeface="+mn-cs"/>
              </a:rPr>
              <a:t>von Ihnen ausgefüllt werden müssen, mit den Titeln "</a:t>
            </a:r>
            <a:r>
              <a:rPr lang="en-US" sz="1200" b="1" kern="1200" dirty="0">
                <a:solidFill>
                  <a:schemeClr val="tx1"/>
                </a:solidFill>
                <a:latin typeface="+mn-lt"/>
                <a:ea typeface="+mn-ea"/>
                <a:cs typeface="+mn-cs"/>
              </a:rPr>
              <a:t>Modulziele</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Schlussfolgerung</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Ende des Moduls</a:t>
            </a:r>
            <a:r>
              <a:rPr lang="en-US" sz="1200" kern="1200" dirty="0">
                <a:solidFill>
                  <a:schemeClr val="tx1"/>
                </a:solidFill>
                <a:latin typeface="+mn-lt"/>
                <a:ea typeface="+mn-ea"/>
                <a:cs typeface="+mn-cs"/>
              </a:rPr>
              <a:t>".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Das Material sollte in einem bearbeitbaren Format gesendet werden. </a:t>
            </a:r>
            <a:endParaRPr lang="el-GR" sz="1200" kern="1200" dirty="0">
              <a:solidFill>
                <a:schemeClr val="tx1"/>
              </a:solidFill>
              <a:latin typeface="+mn-lt"/>
              <a:ea typeface="+mn-ea"/>
              <a:cs typeface="+mn-cs"/>
            </a:endParaRPr>
          </a:p>
          <a:p>
            <a:pPr lvl="0"/>
            <a:endParaRPr lang="en-US"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Empfohlene Schriftart: Arial</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Erforderliche Schriftgröße: 16</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Empfohlener Zeilenabstand: 1,5</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Die ppt/pptx-Datei sollte eine klare Struktur und definierte Einheiten sowie eindeutige Slide-Titel aufweisen.</a:t>
            </a:r>
            <a:endParaRPr lang="el-GR" sz="1200" kern="1200" dirty="0">
              <a:solidFill>
                <a:schemeClr val="tx1"/>
              </a:solidFill>
              <a:latin typeface="+mn-lt"/>
              <a:ea typeface="+mn-ea"/>
              <a:cs typeface="+mn-cs"/>
            </a:endParaRPr>
          </a:p>
          <a:p>
            <a:pPr lvl="0">
              <a:buFont typeface="Wingdings" pitchFamily="2" charset="2"/>
              <a:buChar char="§"/>
            </a:pPr>
            <a:r>
              <a:rPr lang="en-US" sz="1200" kern="1200" dirty="0" err="1">
                <a:solidFill>
                  <a:schemeClr val="tx1"/>
                </a:solidFill>
                <a:latin typeface="+mn-lt"/>
                <a:ea typeface="+mn-ea"/>
                <a:cs typeface="+mn-cs"/>
              </a:rPr>
              <a:t>ppt/pptx</a:t>
            </a:r>
            <a:r>
              <a:rPr lang="en-US" sz="1200" kern="1200" dirty="0">
                <a:solidFill>
                  <a:schemeClr val="tx1"/>
                </a:solidFill>
                <a:latin typeface="+mn-lt"/>
                <a:ea typeface="+mn-ea"/>
                <a:cs typeface="+mn-cs"/>
              </a:rPr>
              <a:t> Folieninhalte sollten die vordefinierten Ränder nicht überschreiten.</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Bilder, Diagramme usw. sollten mit einer Beschreibung versehen sein.</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Wenn Sie Verständnisfragen (Multiple Choice, Multiple Response, True/False, Matching etc.) einbeziehen möchten, um das Verständnis der Theorie zu verbessern, sollten Sie diese in der ppt/pptx-Datei einbinden.</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Fragen, die für die Selbsteinschätzung und abschließende Beurteilungsaufgaben verwendet werden, sollten einem vordefinierten Format folgen, das von SQLearn in einer xls-Datei gesendet wird.</a:t>
            </a:r>
            <a:endParaRPr lang="el-GR" sz="1200" kern="1200" dirty="0">
              <a:solidFill>
                <a:schemeClr val="tx1"/>
              </a:solidFill>
              <a:latin typeface="+mn-lt"/>
              <a:ea typeface="+mn-ea"/>
              <a:cs typeface="+mn-cs"/>
            </a:endParaRPr>
          </a:p>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t>2</a:t>
            </a:fld>
            <a:endParaRPr lang="el-GR"/>
          </a:p>
        </p:txBody>
      </p:sp>
    </p:spTree>
    <p:extLst>
      <p:ext uri="{BB962C8B-B14F-4D97-AF65-F5344CB8AC3E}">
        <p14:creationId xmlns:p14="http://schemas.microsoft.com/office/powerpoint/2010/main" val="11481598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a:t>
            </a:r>
            <a:r>
              <a:rPr lang="de-DE" dirty="0" err="1"/>
              <a:t>Abbildung sollte durch Anklicken vergrößert werden.</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15</a:t>
            </a:fld>
            <a:endParaRPr lang="el-GR"/>
          </a:p>
        </p:txBody>
      </p:sp>
    </p:spTree>
    <p:extLst>
      <p:ext uri="{BB962C8B-B14F-4D97-AF65-F5344CB8AC3E}">
        <p14:creationId xmlns:p14="http://schemas.microsoft.com/office/powerpoint/2010/main" val="33121163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Bild: </a:t>
            </a:r>
            <a:r>
              <a:rPr lang="de-DE" dirty="0" err="1"/>
              <a:t>Shutterstock</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16</a:t>
            </a:fld>
            <a:endParaRPr lang="el-GR"/>
          </a:p>
        </p:txBody>
      </p:sp>
    </p:spTree>
    <p:extLst>
      <p:ext uri="{BB962C8B-B14F-4D97-AF65-F5344CB8AC3E}">
        <p14:creationId xmlns:p14="http://schemas.microsoft.com/office/powerpoint/2010/main" val="19425056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17</a:t>
            </a:fld>
            <a:endParaRPr lang="el-GR"/>
          </a:p>
        </p:txBody>
      </p:sp>
    </p:spTree>
    <p:extLst>
      <p:ext uri="{BB962C8B-B14F-4D97-AF65-F5344CB8AC3E}">
        <p14:creationId xmlns:p14="http://schemas.microsoft.com/office/powerpoint/2010/main" val="19030346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18</a:t>
            </a:fld>
            <a:endParaRPr lang="el-GR"/>
          </a:p>
        </p:txBody>
      </p:sp>
    </p:spTree>
    <p:extLst>
      <p:ext uri="{BB962C8B-B14F-4D97-AF65-F5344CB8AC3E}">
        <p14:creationId xmlns:p14="http://schemas.microsoft.com/office/powerpoint/2010/main" val="22450590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19</a:t>
            </a:fld>
            <a:endParaRPr lang="el-GR"/>
          </a:p>
        </p:txBody>
      </p:sp>
    </p:spTree>
    <p:extLst>
      <p:ext uri="{BB962C8B-B14F-4D97-AF65-F5344CB8AC3E}">
        <p14:creationId xmlns:p14="http://schemas.microsoft.com/office/powerpoint/2010/main" val="33671684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Bild: </a:t>
            </a:r>
            <a:r>
              <a:rPr lang="de-DE" dirty="0" err="1"/>
              <a:t>Shutterstock</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20</a:t>
            </a:fld>
            <a:endParaRPr lang="el-GR"/>
          </a:p>
        </p:txBody>
      </p:sp>
    </p:spTree>
    <p:extLst>
      <p:ext uri="{BB962C8B-B14F-4D97-AF65-F5344CB8AC3E}">
        <p14:creationId xmlns:p14="http://schemas.microsoft.com/office/powerpoint/2010/main" val="2884759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Bild: </a:t>
            </a:r>
            <a:r>
              <a:rPr lang="de-DE" dirty="0" err="1"/>
              <a:t>Shutterstock</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21</a:t>
            </a:fld>
            <a:endParaRPr lang="el-GR"/>
          </a:p>
        </p:txBody>
      </p:sp>
    </p:spTree>
    <p:extLst>
      <p:ext uri="{BB962C8B-B14F-4D97-AF65-F5344CB8AC3E}">
        <p14:creationId xmlns:p14="http://schemas.microsoft.com/office/powerpoint/2010/main" val="3969212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Bild: </a:t>
            </a:r>
            <a:r>
              <a:rPr lang="de-DE" dirty="0" err="1"/>
              <a:t>Shutterstock</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22</a:t>
            </a:fld>
            <a:endParaRPr lang="el-GR"/>
          </a:p>
        </p:txBody>
      </p:sp>
    </p:spTree>
    <p:extLst>
      <p:ext uri="{BB962C8B-B14F-4D97-AF65-F5344CB8AC3E}">
        <p14:creationId xmlns:p14="http://schemas.microsoft.com/office/powerpoint/2010/main" val="39133539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23</a:t>
            </a:fld>
            <a:endParaRPr lang="el-GR"/>
          </a:p>
        </p:txBody>
      </p:sp>
    </p:spTree>
    <p:extLst>
      <p:ext uri="{BB962C8B-B14F-4D97-AF65-F5344CB8AC3E}">
        <p14:creationId xmlns:p14="http://schemas.microsoft.com/office/powerpoint/2010/main" val="1517380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24</a:t>
            </a:fld>
            <a:endParaRPr lang="el-GR"/>
          </a:p>
        </p:txBody>
      </p:sp>
    </p:spTree>
    <p:extLst>
      <p:ext uri="{BB962C8B-B14F-4D97-AF65-F5344CB8AC3E}">
        <p14:creationId xmlns:p14="http://schemas.microsoft.com/office/powerpoint/2010/main" val="1422855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Bild:</a:t>
            </a:r>
            <a:r>
              <a:rPr lang="de-DE" baseline="0" dirty="0"/>
              <a:t> https://de.wikipedia.org/wiki/Carl_von_Linde#/media/File:Carl_von_Linde_1868.jpg - </a:t>
            </a:r>
            <a:r>
              <a:rPr lang="de-DE" baseline="0" dirty="0" err="1"/>
              <a:t>öffentlich zugänglich</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7</a:t>
            </a:fld>
            <a:endParaRPr lang="el-GR"/>
          </a:p>
        </p:txBody>
      </p:sp>
    </p:spTree>
    <p:extLst>
      <p:ext uri="{BB962C8B-B14F-4D97-AF65-F5344CB8AC3E}">
        <p14:creationId xmlns:p14="http://schemas.microsoft.com/office/powerpoint/2010/main" val="36033669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25</a:t>
            </a:fld>
            <a:endParaRPr lang="el-GR"/>
          </a:p>
        </p:txBody>
      </p:sp>
    </p:spTree>
    <p:extLst>
      <p:ext uri="{BB962C8B-B14F-4D97-AF65-F5344CB8AC3E}">
        <p14:creationId xmlns:p14="http://schemas.microsoft.com/office/powerpoint/2010/main" val="38023187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26</a:t>
            </a:fld>
            <a:endParaRPr lang="el-GR"/>
          </a:p>
        </p:txBody>
      </p:sp>
    </p:spTree>
    <p:extLst>
      <p:ext uri="{BB962C8B-B14F-4D97-AF65-F5344CB8AC3E}">
        <p14:creationId xmlns:p14="http://schemas.microsoft.com/office/powerpoint/2010/main" val="29243196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27</a:t>
            </a:fld>
            <a:endParaRPr lang="el-GR"/>
          </a:p>
        </p:txBody>
      </p:sp>
    </p:spTree>
    <p:extLst>
      <p:ext uri="{BB962C8B-B14F-4D97-AF65-F5344CB8AC3E}">
        <p14:creationId xmlns:p14="http://schemas.microsoft.com/office/powerpoint/2010/main" val="10877799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28</a:t>
            </a:fld>
            <a:endParaRPr lang="el-GR"/>
          </a:p>
        </p:txBody>
      </p:sp>
    </p:spTree>
    <p:extLst>
      <p:ext uri="{BB962C8B-B14F-4D97-AF65-F5344CB8AC3E}">
        <p14:creationId xmlns:p14="http://schemas.microsoft.com/office/powerpoint/2010/main" val="20298172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a:t>Bild: </a:t>
            </a:r>
            <a:r>
              <a:rPr lang="de-DE" dirty="0" err="1"/>
              <a:t>Shutterstock</a:t>
            </a:r>
            <a:endParaRPr lang="de-DE" dirty="0"/>
          </a:p>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29</a:t>
            </a:fld>
            <a:endParaRPr lang="el-GR"/>
          </a:p>
        </p:txBody>
      </p:sp>
    </p:spTree>
    <p:extLst>
      <p:ext uri="{BB962C8B-B14F-4D97-AF65-F5344CB8AC3E}">
        <p14:creationId xmlns:p14="http://schemas.microsoft.com/office/powerpoint/2010/main" val="6497003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Auf </a:t>
            </a:r>
            <a:r>
              <a:rPr lang="de-DE" dirty="0" err="1"/>
              <a:t>Deutsch</a:t>
            </a:r>
            <a:r>
              <a:rPr lang="de-DE" dirty="0"/>
              <a:t> https://www.bs-klima.de/images/kaeltemittel-diagramme/Kaeltemittel_R410A_38__20090428_.pdf</a:t>
            </a:r>
          </a:p>
        </p:txBody>
      </p:sp>
      <p:sp>
        <p:nvSpPr>
          <p:cNvPr id="4" name="Foliennummernplatzhalter 3"/>
          <p:cNvSpPr>
            <a:spLocks noGrp="1"/>
          </p:cNvSpPr>
          <p:nvPr>
            <p:ph type="sldNum" sz="quarter" idx="10"/>
          </p:nvPr>
        </p:nvSpPr>
        <p:spPr/>
        <p:txBody>
          <a:bodyPr/>
          <a:lstStyle/>
          <a:p>
            <a:fld id="{D51933F7-9C1D-42A8-B27F-F697341C8CBF}" type="slidenum">
              <a:rPr lang="el-GR" smtClean="0"/>
              <a:t>30</a:t>
            </a:fld>
            <a:endParaRPr lang="el-GR"/>
          </a:p>
        </p:txBody>
      </p:sp>
    </p:spTree>
    <p:extLst>
      <p:ext uri="{BB962C8B-B14F-4D97-AF65-F5344CB8AC3E}">
        <p14:creationId xmlns:p14="http://schemas.microsoft.com/office/powerpoint/2010/main" val="24059524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31</a:t>
            </a:fld>
            <a:endParaRPr lang="el-GR"/>
          </a:p>
        </p:txBody>
      </p:sp>
    </p:spTree>
    <p:extLst>
      <p:ext uri="{BB962C8B-B14F-4D97-AF65-F5344CB8AC3E}">
        <p14:creationId xmlns:p14="http://schemas.microsoft.com/office/powerpoint/2010/main" val="35834157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32</a:t>
            </a:fld>
            <a:endParaRPr lang="el-GR"/>
          </a:p>
        </p:txBody>
      </p:sp>
    </p:spTree>
    <p:extLst>
      <p:ext uri="{BB962C8B-B14F-4D97-AF65-F5344CB8AC3E}">
        <p14:creationId xmlns:p14="http://schemas.microsoft.com/office/powerpoint/2010/main" val="17209396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33</a:t>
            </a:fld>
            <a:endParaRPr lang="el-GR"/>
          </a:p>
        </p:txBody>
      </p:sp>
    </p:spTree>
    <p:extLst>
      <p:ext uri="{BB962C8B-B14F-4D97-AF65-F5344CB8AC3E}">
        <p14:creationId xmlns:p14="http://schemas.microsoft.com/office/powerpoint/2010/main" val="7060806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34</a:t>
            </a:fld>
            <a:endParaRPr lang="el-GR"/>
          </a:p>
        </p:txBody>
      </p:sp>
    </p:spTree>
    <p:extLst>
      <p:ext uri="{BB962C8B-B14F-4D97-AF65-F5344CB8AC3E}">
        <p14:creationId xmlns:p14="http://schemas.microsoft.com/office/powerpoint/2010/main" val="2749395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8</a:t>
            </a:fld>
            <a:endParaRPr lang="el-GR"/>
          </a:p>
        </p:txBody>
      </p:sp>
    </p:spTree>
    <p:extLst>
      <p:ext uri="{BB962C8B-B14F-4D97-AF65-F5344CB8AC3E}">
        <p14:creationId xmlns:p14="http://schemas.microsoft.com/office/powerpoint/2010/main" val="34621475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35</a:t>
            </a:fld>
            <a:endParaRPr lang="el-GR"/>
          </a:p>
        </p:txBody>
      </p:sp>
    </p:spTree>
    <p:extLst>
      <p:ext uri="{BB962C8B-B14F-4D97-AF65-F5344CB8AC3E}">
        <p14:creationId xmlns:p14="http://schemas.microsoft.com/office/powerpoint/2010/main" val="333346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a:t>Bild: </a:t>
            </a:r>
            <a:r>
              <a:rPr lang="de-DE" dirty="0" err="1"/>
              <a:t>Shutterstock</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36</a:t>
            </a:fld>
            <a:endParaRPr lang="el-GR"/>
          </a:p>
        </p:txBody>
      </p:sp>
    </p:spTree>
    <p:extLst>
      <p:ext uri="{BB962C8B-B14F-4D97-AF65-F5344CB8AC3E}">
        <p14:creationId xmlns:p14="http://schemas.microsoft.com/office/powerpoint/2010/main" val="38493354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37</a:t>
            </a:fld>
            <a:endParaRPr lang="el-GR"/>
          </a:p>
        </p:txBody>
      </p:sp>
    </p:spTree>
    <p:extLst>
      <p:ext uri="{BB962C8B-B14F-4D97-AF65-F5344CB8AC3E}">
        <p14:creationId xmlns:p14="http://schemas.microsoft.com/office/powerpoint/2010/main" val="1261963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38</a:t>
            </a:fld>
            <a:endParaRPr lang="el-GR"/>
          </a:p>
        </p:txBody>
      </p:sp>
    </p:spTree>
    <p:extLst>
      <p:ext uri="{BB962C8B-B14F-4D97-AF65-F5344CB8AC3E}">
        <p14:creationId xmlns:p14="http://schemas.microsoft.com/office/powerpoint/2010/main" val="36072360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39</a:t>
            </a:fld>
            <a:endParaRPr lang="el-GR"/>
          </a:p>
        </p:txBody>
      </p:sp>
    </p:spTree>
    <p:extLst>
      <p:ext uri="{BB962C8B-B14F-4D97-AF65-F5344CB8AC3E}">
        <p14:creationId xmlns:p14="http://schemas.microsoft.com/office/powerpoint/2010/main" val="32928995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40</a:t>
            </a:fld>
            <a:endParaRPr lang="el-GR"/>
          </a:p>
        </p:txBody>
      </p:sp>
    </p:spTree>
    <p:extLst>
      <p:ext uri="{BB962C8B-B14F-4D97-AF65-F5344CB8AC3E}">
        <p14:creationId xmlns:p14="http://schemas.microsoft.com/office/powerpoint/2010/main" val="2954131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41</a:t>
            </a:fld>
            <a:endParaRPr lang="el-GR"/>
          </a:p>
        </p:txBody>
      </p:sp>
    </p:spTree>
    <p:extLst>
      <p:ext uri="{BB962C8B-B14F-4D97-AF65-F5344CB8AC3E}">
        <p14:creationId xmlns:p14="http://schemas.microsoft.com/office/powerpoint/2010/main" val="20093058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42</a:t>
            </a:fld>
            <a:endParaRPr lang="el-GR"/>
          </a:p>
        </p:txBody>
      </p:sp>
    </p:spTree>
    <p:extLst>
      <p:ext uri="{BB962C8B-B14F-4D97-AF65-F5344CB8AC3E}">
        <p14:creationId xmlns:p14="http://schemas.microsoft.com/office/powerpoint/2010/main" val="9207154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43</a:t>
            </a:fld>
            <a:endParaRPr lang="el-GR"/>
          </a:p>
        </p:txBody>
      </p:sp>
    </p:spTree>
    <p:extLst>
      <p:ext uri="{BB962C8B-B14F-4D97-AF65-F5344CB8AC3E}">
        <p14:creationId xmlns:p14="http://schemas.microsoft.com/office/powerpoint/2010/main" val="13242289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err="1"/>
              <a:t>Sicherheit</a:t>
            </a:r>
            <a:r>
              <a:rPr lang="de-DE" dirty="0"/>
              <a:t> in </a:t>
            </a:r>
            <a:r>
              <a:rPr lang="de-DE" dirty="0" err="1"/>
              <a:t>Keimen, an</a:t>
            </a:r>
            <a:r>
              <a:rPr lang="de-DE" dirty="0"/>
              <a:t> https://www.glysofor.de/pdf/SDB_MPG.pdf</a:t>
            </a:r>
          </a:p>
          <a:p>
            <a:pPr marL="0" marR="0" indent="0" algn="l" defTabSz="914400" rtl="0" eaLnBrk="1" fontAlgn="auto" latinLnBrk="0" hangingPunct="1">
              <a:lnSpc>
                <a:spcPct val="100000"/>
              </a:lnSpc>
              <a:spcBef>
                <a:spcPts val="0"/>
              </a:spcBef>
              <a:spcAft>
                <a:spcPts val="0"/>
              </a:spcAft>
              <a:buClrTx/>
              <a:buSzTx/>
              <a:buFontTx/>
              <a:buNone/>
              <a:tabLst/>
              <a:defRPr/>
            </a:pPr>
            <a:r>
              <a:rPr lang="de-DE" dirty="0" err="1"/>
              <a:t>Spezifizierung Deutsch</a:t>
            </a:r>
            <a:r>
              <a:rPr lang="de-DE" dirty="0"/>
              <a:t> https://www.glysofor.de/pdf/Glysofor-N-Spezifikation-D.pdf</a:t>
            </a:r>
          </a:p>
        </p:txBody>
      </p:sp>
      <p:sp>
        <p:nvSpPr>
          <p:cNvPr id="4" name="Foliennummernplatzhalter 3"/>
          <p:cNvSpPr>
            <a:spLocks noGrp="1"/>
          </p:cNvSpPr>
          <p:nvPr>
            <p:ph type="sldNum" sz="quarter" idx="10"/>
          </p:nvPr>
        </p:nvSpPr>
        <p:spPr/>
        <p:txBody>
          <a:bodyPr/>
          <a:lstStyle/>
          <a:p>
            <a:fld id="{D51933F7-9C1D-42A8-B27F-F697341C8CBF}" type="slidenum">
              <a:rPr lang="el-GR" smtClean="0"/>
              <a:t>44</a:t>
            </a:fld>
            <a:endParaRPr lang="el-GR"/>
          </a:p>
        </p:txBody>
      </p:sp>
    </p:spTree>
    <p:extLst>
      <p:ext uri="{BB962C8B-B14F-4D97-AF65-F5344CB8AC3E}">
        <p14:creationId xmlns:p14="http://schemas.microsoft.com/office/powerpoint/2010/main" val="26189959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Bild:</a:t>
            </a:r>
            <a:r>
              <a:rPr lang="de-DE" baseline="0" dirty="0"/>
              <a:t> https://upload.wikimedia.org/wikipedia/commons/e/ea/NASA_and_NOAA_Announce_Ozone_Hole_is_a_Double_Record_Breaker.png- </a:t>
            </a:r>
            <a:r>
              <a:rPr lang="en-US" baseline="0" dirty="0"/>
              <a:t>Diese Datei ist in den Vereinigten Staaten öffentlich zugänglich, da sie ausschließlich von der NASA erstellt wurde. Die Copyright-Richtlinie der NASA besagt, dass "NASA-Material nicht urheberrechtlich geschützt ist, es sei denn, es wird darauf hingewiesen.</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9</a:t>
            </a:fld>
            <a:endParaRPr lang="el-GR"/>
          </a:p>
        </p:txBody>
      </p:sp>
    </p:spTree>
    <p:extLst>
      <p:ext uri="{BB962C8B-B14F-4D97-AF65-F5344CB8AC3E}">
        <p14:creationId xmlns:p14="http://schemas.microsoft.com/office/powerpoint/2010/main" val="29966587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err="1"/>
              <a:t>Sicher</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45</a:t>
            </a:fld>
            <a:endParaRPr lang="el-GR"/>
          </a:p>
        </p:txBody>
      </p:sp>
    </p:spTree>
    <p:extLst>
      <p:ext uri="{BB962C8B-B14F-4D97-AF65-F5344CB8AC3E}">
        <p14:creationId xmlns:p14="http://schemas.microsoft.com/office/powerpoint/2010/main" val="33219295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a:t>Bild</a:t>
            </a:r>
            <a:r>
              <a:rPr lang="de-DE" baseline="0" dirty="0"/>
              <a:t>: </a:t>
            </a:r>
            <a:r>
              <a:rPr lang="de-DE" baseline="0" dirty="0" err="1"/>
              <a:t>Verschlusssockel</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46</a:t>
            </a:fld>
            <a:endParaRPr lang="el-GR"/>
          </a:p>
        </p:txBody>
      </p:sp>
    </p:spTree>
    <p:extLst>
      <p:ext uri="{BB962C8B-B14F-4D97-AF65-F5344CB8AC3E}">
        <p14:creationId xmlns:p14="http://schemas.microsoft.com/office/powerpoint/2010/main" val="41942208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47</a:t>
            </a:fld>
            <a:endParaRPr lang="el-GR"/>
          </a:p>
        </p:txBody>
      </p:sp>
    </p:spTree>
    <p:extLst>
      <p:ext uri="{BB962C8B-B14F-4D97-AF65-F5344CB8AC3E}">
        <p14:creationId xmlns:p14="http://schemas.microsoft.com/office/powerpoint/2010/main" val="5673964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err="1"/>
              <a:t>Bild Shutterstock</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48</a:t>
            </a:fld>
            <a:endParaRPr lang="el-GR"/>
          </a:p>
        </p:txBody>
      </p:sp>
    </p:spTree>
    <p:extLst>
      <p:ext uri="{BB962C8B-B14F-4D97-AF65-F5344CB8AC3E}">
        <p14:creationId xmlns:p14="http://schemas.microsoft.com/office/powerpoint/2010/main" val="39827169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49</a:t>
            </a:fld>
            <a:endParaRPr lang="el-GR"/>
          </a:p>
        </p:txBody>
      </p:sp>
    </p:spTree>
    <p:extLst>
      <p:ext uri="{BB962C8B-B14F-4D97-AF65-F5344CB8AC3E}">
        <p14:creationId xmlns:p14="http://schemas.microsoft.com/office/powerpoint/2010/main" val="149775134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50</a:t>
            </a:fld>
            <a:endParaRPr lang="el-GR"/>
          </a:p>
        </p:txBody>
      </p:sp>
    </p:spTree>
    <p:extLst>
      <p:ext uri="{BB962C8B-B14F-4D97-AF65-F5344CB8AC3E}">
        <p14:creationId xmlns:p14="http://schemas.microsoft.com/office/powerpoint/2010/main" val="409456641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a:t>Bild: </a:t>
            </a:r>
            <a:r>
              <a:rPr lang="de-DE" dirty="0" err="1"/>
              <a:t>Shutterstock</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51</a:t>
            </a:fld>
            <a:endParaRPr lang="el-GR"/>
          </a:p>
        </p:txBody>
      </p:sp>
    </p:spTree>
    <p:extLst>
      <p:ext uri="{BB962C8B-B14F-4D97-AF65-F5344CB8AC3E}">
        <p14:creationId xmlns:p14="http://schemas.microsoft.com/office/powerpoint/2010/main" val="72154104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52</a:t>
            </a:fld>
            <a:endParaRPr lang="el-GR"/>
          </a:p>
        </p:txBody>
      </p:sp>
    </p:spTree>
    <p:extLst>
      <p:ext uri="{BB962C8B-B14F-4D97-AF65-F5344CB8AC3E}">
        <p14:creationId xmlns:p14="http://schemas.microsoft.com/office/powerpoint/2010/main" val="134970778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53</a:t>
            </a:fld>
            <a:endParaRPr lang="el-GR"/>
          </a:p>
        </p:txBody>
      </p:sp>
    </p:spTree>
    <p:extLst>
      <p:ext uri="{BB962C8B-B14F-4D97-AF65-F5344CB8AC3E}">
        <p14:creationId xmlns:p14="http://schemas.microsoft.com/office/powerpoint/2010/main" val="305054361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54</a:t>
            </a:fld>
            <a:endParaRPr lang="el-GR"/>
          </a:p>
        </p:txBody>
      </p:sp>
    </p:spTree>
    <p:extLst>
      <p:ext uri="{BB962C8B-B14F-4D97-AF65-F5344CB8AC3E}">
        <p14:creationId xmlns:p14="http://schemas.microsoft.com/office/powerpoint/2010/main" val="28188155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10</a:t>
            </a:fld>
            <a:endParaRPr lang="el-GR"/>
          </a:p>
        </p:txBody>
      </p:sp>
    </p:spTree>
    <p:extLst>
      <p:ext uri="{BB962C8B-B14F-4D97-AF65-F5344CB8AC3E}">
        <p14:creationId xmlns:p14="http://schemas.microsoft.com/office/powerpoint/2010/main" val="307549529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55</a:t>
            </a:fld>
            <a:endParaRPr lang="el-GR"/>
          </a:p>
        </p:txBody>
      </p:sp>
    </p:spTree>
    <p:extLst>
      <p:ext uri="{BB962C8B-B14F-4D97-AF65-F5344CB8AC3E}">
        <p14:creationId xmlns:p14="http://schemas.microsoft.com/office/powerpoint/2010/main" val="19358635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56</a:t>
            </a:fld>
            <a:endParaRPr lang="el-GR"/>
          </a:p>
        </p:txBody>
      </p:sp>
    </p:spTree>
    <p:extLst>
      <p:ext uri="{BB962C8B-B14F-4D97-AF65-F5344CB8AC3E}">
        <p14:creationId xmlns:p14="http://schemas.microsoft.com/office/powerpoint/2010/main" val="36324550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fontScale="92500" lnSpcReduction="10000"/>
          </a:bodyPr>
          <a:lstStyle/>
          <a:p>
            <a:r>
              <a:rPr lang="en-US" sz="1200" u="sng" kern="1200" dirty="0">
                <a:solidFill>
                  <a:schemeClr val="tx1"/>
                </a:solidFill>
                <a:latin typeface="+mn-lt"/>
                <a:ea typeface="+mn-ea"/>
                <a:cs typeface="+mn-cs"/>
              </a:rPr>
              <a:t>Richtlinien für den Trainer</a:t>
            </a: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Diese ppt-Datei ist eine Vorlage, die von den</a:t>
            </a:r>
            <a:r>
              <a:rPr lang="en-US" sz="1200" kern="1200" baseline="0" dirty="0">
                <a:solidFill>
                  <a:schemeClr val="tx1"/>
                </a:solidFill>
                <a:latin typeface="+mn-lt"/>
                <a:ea typeface="+mn-ea"/>
                <a:cs typeface="+mn-cs"/>
              </a:rPr>
              <a:t> Anbietern der beruflichen Bildung </a:t>
            </a:r>
            <a:r>
              <a:rPr lang="en-US" sz="1200" kern="1200" dirty="0">
                <a:solidFill>
                  <a:schemeClr val="tx1"/>
                </a:solidFill>
                <a:latin typeface="+mn-lt"/>
                <a:ea typeface="+mn-ea"/>
                <a:cs typeface="+mn-cs"/>
              </a:rPr>
              <a:t>verwendet werden kann, damit</a:t>
            </a:r>
            <a:r>
              <a:rPr lang="en-US" sz="1200" kern="1200" baseline="0" dirty="0">
                <a:solidFill>
                  <a:schemeClr val="tx1"/>
                </a:solidFill>
                <a:latin typeface="+mn-lt"/>
                <a:ea typeface="+mn-ea"/>
                <a:cs typeface="+mn-cs"/>
              </a:rPr>
              <a:t> sie das Trainingsmaterial vorbereiten können. </a:t>
            </a:r>
            <a:endParaRPr lang="en-US" sz="1200" kern="1200" dirty="0">
              <a:solidFill>
                <a:schemeClr val="tx1"/>
              </a:solidFill>
              <a:latin typeface="+mn-lt"/>
              <a:ea typeface="+mn-ea"/>
              <a:cs typeface="+mn-cs"/>
            </a:endParaRP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Wir empfehlen </a:t>
            </a:r>
            <a:r>
              <a:rPr lang="en-US" sz="1200" b="1" kern="1200" dirty="0">
                <a:solidFill>
                  <a:schemeClr val="tx1"/>
                </a:solidFill>
                <a:latin typeface="+mn-lt"/>
                <a:ea typeface="+mn-ea"/>
                <a:cs typeface="+mn-cs"/>
              </a:rPr>
              <a:t>30 bis 40.</a:t>
            </a:r>
            <a:r>
              <a:rPr lang="en-US" sz="1200" b="1" kern="1200" dirty="0" err="1">
                <a:solidFill>
                  <a:schemeClr val="tx1"/>
                </a:solidFill>
                <a:latin typeface="+mn-lt"/>
                <a:ea typeface="+mn-ea"/>
                <a:cs typeface="+mn-cs"/>
              </a:rPr>
              <a:t> ppt</a:t>
            </a:r>
            <a:r>
              <a:rPr lang="en-US" sz="1200" b="1" kern="1200" dirty="0">
                <a:solidFill>
                  <a:schemeClr val="tx1"/>
                </a:solidFill>
                <a:latin typeface="+mn-lt"/>
                <a:ea typeface="+mn-ea"/>
                <a:cs typeface="+mn-cs"/>
              </a:rPr>
              <a:t> Folien </a:t>
            </a:r>
            <a:r>
              <a:rPr lang="en-US" sz="1200" kern="1200" dirty="0">
                <a:solidFill>
                  <a:schemeClr val="tx1"/>
                </a:solidFill>
                <a:latin typeface="+mn-lt"/>
                <a:ea typeface="+mn-ea"/>
                <a:cs typeface="+mn-cs"/>
              </a:rPr>
              <a:t>für eine (1) Stunde des Trainingsprogramms.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Es gibt 3 </a:t>
            </a:r>
            <a:r>
              <a:rPr lang="en-US" sz="1200" u="sng" kern="1200" dirty="0">
                <a:solidFill>
                  <a:schemeClr val="tx1"/>
                </a:solidFill>
                <a:latin typeface="+mn-lt"/>
                <a:ea typeface="+mn-ea"/>
                <a:cs typeface="+mn-cs"/>
              </a:rPr>
              <a:t>vordefinierte Folien, die </a:t>
            </a:r>
            <a:r>
              <a:rPr lang="en-US" sz="1200" kern="1200" dirty="0">
                <a:solidFill>
                  <a:schemeClr val="tx1"/>
                </a:solidFill>
                <a:latin typeface="+mn-lt"/>
                <a:ea typeface="+mn-ea"/>
                <a:cs typeface="+mn-cs"/>
              </a:rPr>
              <a:t>von Ihnen ausgefüllt werden müssen, mit den Titeln "</a:t>
            </a:r>
            <a:r>
              <a:rPr lang="en-US" sz="1200" b="1" kern="1200" dirty="0">
                <a:solidFill>
                  <a:schemeClr val="tx1"/>
                </a:solidFill>
                <a:latin typeface="+mn-lt"/>
                <a:ea typeface="+mn-ea"/>
                <a:cs typeface="+mn-cs"/>
              </a:rPr>
              <a:t>Modulziele</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Schlussfolgerung</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Ende des Moduls</a:t>
            </a:r>
            <a:r>
              <a:rPr lang="en-US" sz="1200" kern="1200" dirty="0">
                <a:solidFill>
                  <a:schemeClr val="tx1"/>
                </a:solidFill>
                <a:latin typeface="+mn-lt"/>
                <a:ea typeface="+mn-ea"/>
                <a:cs typeface="+mn-cs"/>
              </a:rPr>
              <a:t>".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Das Material sollte in einem bearbeitbaren Format gesendet werden. </a:t>
            </a:r>
            <a:endParaRPr lang="el-GR" sz="1200" kern="1200" dirty="0">
              <a:solidFill>
                <a:schemeClr val="tx1"/>
              </a:solidFill>
              <a:latin typeface="+mn-lt"/>
              <a:ea typeface="+mn-ea"/>
              <a:cs typeface="+mn-cs"/>
            </a:endParaRPr>
          </a:p>
          <a:p>
            <a:pPr lvl="0"/>
            <a:endParaRPr lang="en-US"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Empfohlene Schriftart: Arial</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Erforderliche Schriftgröße: 16</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Empfohlener Zeilenabstand: 1,5</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Die ppt/pptx-Datei sollte eine klare Struktur und definierte Einheiten sowie eindeutige Slide-Titel aufweisen.</a:t>
            </a:r>
            <a:endParaRPr lang="el-GR" sz="1200" kern="1200" dirty="0">
              <a:solidFill>
                <a:schemeClr val="tx1"/>
              </a:solidFill>
              <a:latin typeface="+mn-lt"/>
              <a:ea typeface="+mn-ea"/>
              <a:cs typeface="+mn-cs"/>
            </a:endParaRPr>
          </a:p>
          <a:p>
            <a:pPr lvl="0">
              <a:buFont typeface="Wingdings" pitchFamily="2" charset="2"/>
              <a:buChar char="§"/>
            </a:pPr>
            <a:r>
              <a:rPr lang="en-US" sz="1200" kern="1200" dirty="0" err="1">
                <a:solidFill>
                  <a:schemeClr val="tx1"/>
                </a:solidFill>
                <a:latin typeface="+mn-lt"/>
                <a:ea typeface="+mn-ea"/>
                <a:cs typeface="+mn-cs"/>
              </a:rPr>
              <a:t>ppt/pptx</a:t>
            </a:r>
            <a:r>
              <a:rPr lang="en-US" sz="1200" kern="1200" dirty="0">
                <a:solidFill>
                  <a:schemeClr val="tx1"/>
                </a:solidFill>
                <a:latin typeface="+mn-lt"/>
                <a:ea typeface="+mn-ea"/>
                <a:cs typeface="+mn-cs"/>
              </a:rPr>
              <a:t> Folieninhalte sollten die vordefinierten Ränder nicht überschreiten.</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Bilder, Diagramme usw. sollten mit einer Beschreibung versehen sein.</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Wenn Sie Verständnisfragen (Multiple Choice, Multiple Response, True/False, Matching etc.) einbeziehen möchten, um das Verständnis der Theorie zu verbessern, sollten Sie diese in der ppt/pptx-Datei einbinden.</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Fragen, die für die Selbsteinschätzung und abschließende Beurteilungsaufgaben verwendet werden, sollten einem vordefinierten Format folgen, das von SQLearn in einer xls-Datei gesendet wird.</a:t>
            </a:r>
            <a:endParaRPr lang="el-GR" sz="1200" kern="1200" dirty="0">
              <a:solidFill>
                <a:schemeClr val="tx1"/>
              </a:solidFill>
              <a:latin typeface="+mn-lt"/>
              <a:ea typeface="+mn-ea"/>
              <a:cs typeface="+mn-cs"/>
            </a:endParaRPr>
          </a:p>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t>57</a:t>
            </a:fld>
            <a:endParaRPr lang="el-GR"/>
          </a:p>
        </p:txBody>
      </p:sp>
    </p:spTree>
    <p:extLst>
      <p:ext uri="{BB962C8B-B14F-4D97-AF65-F5344CB8AC3E}">
        <p14:creationId xmlns:p14="http://schemas.microsoft.com/office/powerpoint/2010/main" val="416651187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58</a:t>
            </a:fld>
            <a:endParaRPr lang="el-GR"/>
          </a:p>
        </p:txBody>
      </p:sp>
    </p:spTree>
    <p:extLst>
      <p:ext uri="{BB962C8B-B14F-4D97-AF65-F5344CB8AC3E}">
        <p14:creationId xmlns:p14="http://schemas.microsoft.com/office/powerpoint/2010/main" val="25046940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11</a:t>
            </a:fld>
            <a:endParaRPr lang="el-GR"/>
          </a:p>
        </p:txBody>
      </p:sp>
    </p:spTree>
    <p:extLst>
      <p:ext uri="{BB962C8B-B14F-4D97-AF65-F5344CB8AC3E}">
        <p14:creationId xmlns:p14="http://schemas.microsoft.com/office/powerpoint/2010/main" val="31676559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12</a:t>
            </a:fld>
            <a:endParaRPr lang="el-GR"/>
          </a:p>
        </p:txBody>
      </p:sp>
    </p:spTree>
    <p:extLst>
      <p:ext uri="{BB962C8B-B14F-4D97-AF65-F5344CB8AC3E}">
        <p14:creationId xmlns:p14="http://schemas.microsoft.com/office/powerpoint/2010/main" val="3349414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13</a:t>
            </a:fld>
            <a:endParaRPr lang="el-GR"/>
          </a:p>
        </p:txBody>
      </p:sp>
    </p:spTree>
    <p:extLst>
      <p:ext uri="{BB962C8B-B14F-4D97-AF65-F5344CB8AC3E}">
        <p14:creationId xmlns:p14="http://schemas.microsoft.com/office/powerpoint/2010/main" val="3328079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a:t>
            </a:r>
            <a:r>
              <a:rPr lang="de-DE" dirty="0" err="1"/>
              <a:t>Abbildung sollte durch Anklicken vergrößert werden.</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14</a:t>
            </a:fld>
            <a:endParaRPr lang="el-GR"/>
          </a:p>
        </p:txBody>
      </p:sp>
    </p:spTree>
    <p:extLst>
      <p:ext uri="{BB962C8B-B14F-4D97-AF65-F5344CB8AC3E}">
        <p14:creationId xmlns:p14="http://schemas.microsoft.com/office/powerpoint/2010/main" val="41839671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995936" y="1988840"/>
            <a:ext cx="4822304" cy="1470025"/>
          </a:xfrm>
        </p:spPr>
        <p:txBody>
          <a:bodyPr anchor="b">
            <a:normAutofit/>
          </a:bodyPr>
          <a:lstStyle>
            <a:lvl1pPr algn="r">
              <a:defRPr sz="2800"/>
            </a:lvl1pPr>
          </a:lstStyle>
          <a:p>
            <a:r>
              <a:rPr lang="en-US" dirty="0"/>
              <a:t>Click to edit Master title style</a:t>
            </a:r>
            <a:endParaRPr lang="el-GR" dirty="0"/>
          </a:p>
        </p:txBody>
      </p:sp>
      <p:sp>
        <p:nvSpPr>
          <p:cNvPr id="3" name="Subtitle 2"/>
          <p:cNvSpPr>
            <a:spLocks noGrp="1"/>
          </p:cNvSpPr>
          <p:nvPr>
            <p:ph type="subTitle" idx="1"/>
          </p:nvPr>
        </p:nvSpPr>
        <p:spPr>
          <a:xfrm>
            <a:off x="4572000" y="3573016"/>
            <a:ext cx="4248472" cy="1752600"/>
          </a:xfrm>
        </p:spPr>
        <p:txBody>
          <a:bodyPr>
            <a:normAutofit/>
          </a:bodyPr>
          <a:lstStyle>
            <a:lvl1pPr marL="0" indent="0" algn="r">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l-GR" dirty="0"/>
          </a:p>
        </p:txBody>
      </p:sp>
    </p:spTree>
    <p:extLst>
      <p:ext uri="{BB962C8B-B14F-4D97-AF65-F5344CB8AC3E}">
        <p14:creationId xmlns:p14="http://schemas.microsoft.com/office/powerpoint/2010/main" val="2926138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979712" y="0"/>
            <a:ext cx="6707088" cy="1124744"/>
          </a:xfrm>
        </p:spPr>
        <p:txBody>
          <a:bodyPr>
            <a:normAutofit/>
          </a:bodyPr>
          <a:lstStyle>
            <a:lvl1pPr algn="r">
              <a:defRPr sz="2400"/>
            </a:lvl1pPr>
          </a:lstStyle>
          <a:p>
            <a:r>
              <a:rPr lang="en-US" dirty="0"/>
              <a:t>Click to edit Master title style</a:t>
            </a:r>
            <a:endParaRPr lang="el-GR" dirty="0"/>
          </a:p>
        </p:txBody>
      </p:sp>
      <p:sp>
        <p:nvSpPr>
          <p:cNvPr id="3" name="Content Placeholder 2"/>
          <p:cNvSpPr>
            <a:spLocks noGrp="1"/>
          </p:cNvSpPr>
          <p:nvPr>
            <p:ph idx="1"/>
          </p:nvPr>
        </p:nvSpPr>
        <p:spPr/>
        <p:txBody>
          <a:bodyPr>
            <a:normAutofit/>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Tree>
    <p:extLst>
      <p:ext uri="{BB962C8B-B14F-4D97-AF65-F5344CB8AC3E}">
        <p14:creationId xmlns:p14="http://schemas.microsoft.com/office/powerpoint/2010/main" val="11711275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Klicken Sie hier, um den Master-Titelstil zu bearbeiten.</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Klicken Sie hier, um Mastertextstile zu bearbeiten.</a:t>
            </a:r>
          </a:p>
          <a:p>
            <a:pPr lvl="1"/>
            <a:r>
              <a:rPr lang="en-US"/>
              <a:t>Zweite Ebene</a:t>
            </a:r>
          </a:p>
          <a:p>
            <a:pPr lvl="2"/>
            <a:r>
              <a:rPr lang="en-US"/>
              <a:t>Dritte Ebene</a:t>
            </a:r>
          </a:p>
          <a:p>
            <a:pPr lvl="3"/>
            <a:r>
              <a:rPr lang="en-US"/>
              <a:t>Vierte Ebene</a:t>
            </a:r>
          </a:p>
          <a:p>
            <a:pPr lvl="4"/>
            <a:r>
              <a:rPr lang="en-US"/>
              <a:t>Fünfte Stufe</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A77810-D08D-4F04-8111-0848C471F8E3}" type="datetimeFigureOut">
              <a:rPr lang="el-GR" smtClean="0"/>
              <a:pPr/>
              <a:t>4/2/2020</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0A6221-E4EE-4882-A7E2-5D7E7229B80D}" type="slidenum">
              <a:rPr lang="el-GR" smtClean="0"/>
              <a:pPr/>
              <a:t>‹Nr.›</a:t>
            </a:fld>
            <a:endParaRPr lang="el-GR"/>
          </a:p>
        </p:txBody>
      </p:sp>
    </p:spTree>
    <p:extLst>
      <p:ext uri="{BB962C8B-B14F-4D97-AF65-F5344CB8AC3E}">
        <p14:creationId xmlns:p14="http://schemas.microsoft.com/office/powerpoint/2010/main" val="1435590991"/>
      </p:ext>
    </p:extLst>
  </p:cSld>
  <p:clrMap bg1="lt1" tx1="dk1" bg2="lt2" tx2="dk2" accent1="accent1" accent2="accent2" accent3="accent3" accent4="accent4" accent5="accent5" accent6="accent6" hlink="hlink" folHlink="folHlink"/>
  <p:sldLayoutIdLst>
    <p:sldLayoutId id="2147483685" r:id="rId1"/>
    <p:sldLayoutId id="2147483686"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refrigerants.com/pdf/SDS%20R410A.pdf"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0.ti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www.glysofor.de/en/pdf/SDS_MPG.pdf"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hyperlink" Target="https://www.glysofor.de/en/pdf/Glysofor-N-Specification-EN.pdf"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www.glysofor.de/en/pdf/Glysofor-N-Specification-EN.pdf"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63888" y="1988840"/>
            <a:ext cx="5254352" cy="1470025"/>
          </a:xfrm>
        </p:spPr>
        <p:txBody>
          <a:bodyPr anchor="b"/>
          <a:lstStyle/>
          <a:p>
            <a:r>
              <a:rPr lang="en-US" dirty="0">
                <a:latin typeface="Arial" panose="020B0604020202020204" pitchFamily="34" charset="0"/>
                <a:cs typeface="Arial" panose="020B0604020202020204" pitchFamily="34" charset="0"/>
              </a:rPr>
              <a:t>2.3 Chemikalien</a:t>
            </a:r>
            <a:endParaRPr lang="el-GR"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p:txBody>
          <a:bodyPr/>
          <a:lstStyle/>
          <a:p>
            <a:r>
              <a:rPr lang="en-US" dirty="0">
                <a:latin typeface="Arial" panose="020B0604020202020204" pitchFamily="34" charset="0"/>
                <a:cs typeface="Arial" panose="020B0604020202020204" pitchFamily="34" charset="0"/>
              </a:rPr>
              <a:t>Block 2: Installation von geothermischen Anlagen</a:t>
            </a:r>
            <a:endParaRPr lang="el-G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179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Geschichte der </a:t>
            </a:r>
            <a:r>
              <a:rPr lang="en-US" dirty="0" err="1">
                <a:latin typeface="Arial" panose="020B0604020202020204" pitchFamily="34" charset="0"/>
                <a:cs typeface="Arial" panose="020B0604020202020204" pitchFamily="34" charset="0"/>
              </a:rPr>
              <a:t>Kältemittel</a:t>
            </a:r>
            <a:endParaRPr lang="el-GR"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8363272" cy="4525963"/>
          </a:xfrm>
        </p:spPr>
        <p:txBody>
          <a:bodyPr>
            <a:noAutofit/>
          </a:bodyPr>
          <a:lstStyle/>
          <a:p>
            <a:pPr marL="0" indent="0">
              <a:lnSpc>
                <a:spcPct val="150000"/>
              </a:lnSpc>
              <a:buNone/>
            </a:pPr>
            <a:r>
              <a:rPr lang="en-GB" sz="1600" b="1" dirty="0">
                <a:latin typeface="Arial" panose="020B0604020202020204" pitchFamily="34" charset="0"/>
                <a:cs typeface="Arial" panose="020B0604020202020204" pitchFamily="34" charset="0"/>
              </a:rPr>
              <a:t>Geschichte der Kältemittel</a:t>
            </a:r>
          </a:p>
          <a:p>
            <a:pPr marL="0" indent="0">
              <a:lnSpc>
                <a:spcPct val="150000"/>
              </a:lnSpc>
              <a:buNone/>
            </a:pPr>
            <a:endParaRPr lang="en-GB" sz="1600" b="1"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1987 wurde das "Montrealer Protokoll über Stoffe, die zum Abbau der Ozonschicht führen" zum Schutz der </a:t>
            </a:r>
            <a:r>
              <a:rPr lang="de-DE" sz="1600" dirty="0">
                <a:latin typeface="Arial" panose="020B0604020202020204" pitchFamily="34" charset="0"/>
                <a:cs typeface="Arial" panose="020B0604020202020204" pitchFamily="34" charset="0"/>
              </a:rPr>
              <a:t>Ozonschicht </a:t>
            </a:r>
            <a:r>
              <a:rPr lang="de-DE" sz="1600" dirty="0" smtClean="0">
                <a:latin typeface="Arial" panose="020B0604020202020204" pitchFamily="34" charset="0"/>
                <a:cs typeface="Arial" panose="020B0604020202020204" pitchFamily="34" charset="0"/>
              </a:rPr>
              <a:t>der </a:t>
            </a:r>
            <a:r>
              <a:rPr lang="de-DE" sz="1600" dirty="0">
                <a:latin typeface="Arial" panose="020B0604020202020204" pitchFamily="34" charset="0"/>
                <a:cs typeface="Arial" panose="020B0604020202020204" pitchFamily="34" charset="0"/>
              </a:rPr>
              <a:t>Atmosphäre</a:t>
            </a:r>
            <a:r>
              <a:rPr lang="en-US" sz="1600" dirty="0">
                <a:latin typeface="Arial" panose="020B0604020202020204" pitchFamily="34" charset="0"/>
                <a:cs typeface="Arial" panose="020B0604020202020204" pitchFamily="34" charset="0"/>
              </a:rPr>
              <a:t> entwickelt</a:t>
            </a:r>
            <a:r>
              <a:rPr lang="de-DE" sz="1600" dirty="0">
                <a:latin typeface="Arial" panose="020B0604020202020204" pitchFamily="34" charset="0"/>
                <a:cs typeface="Arial" panose="020B0604020202020204" pitchFamily="34" charset="0"/>
              </a:rPr>
              <a:t>.</a:t>
            </a:r>
          </a:p>
          <a:p>
            <a:pPr marL="0" indent="0">
              <a:lnSpc>
                <a:spcPct val="150000"/>
              </a:lnSpc>
              <a:buNone/>
            </a:pPr>
            <a:r>
              <a:rPr lang="de-DE" sz="1600" dirty="0">
                <a:latin typeface="Arial" panose="020B0604020202020204" pitchFamily="34" charset="0"/>
                <a:cs typeface="Arial" panose="020B0604020202020204" pitchFamily="34" charset="0"/>
              </a:rPr>
              <a:t>So musste in </a:t>
            </a:r>
            <a:r>
              <a:rPr lang="de-DE" sz="1600" dirty="0" err="1">
                <a:latin typeface="Arial" panose="020B0604020202020204" pitchFamily="34" charset="0"/>
                <a:cs typeface="Arial" panose="020B0604020202020204" pitchFamily="34" charset="0"/>
              </a:rPr>
              <a:t>den folgenden</a:t>
            </a:r>
            <a:r>
              <a:rPr lang="de-DE" sz="1600" dirty="0" err="1" smtClean="0">
                <a:latin typeface="Arial" panose="020B0604020202020204" pitchFamily="34" charset="0"/>
                <a:cs typeface="Arial" panose="020B0604020202020204" pitchFamily="34" charset="0"/>
              </a:rPr>
              <a:t> Jahren</a:t>
            </a:r>
            <a:r>
              <a:rPr lang="de-DE" sz="1600" dirty="0" err="1">
                <a:latin typeface="Arial" panose="020B0604020202020204" pitchFamily="34" charset="0"/>
                <a:cs typeface="Arial" panose="020B0604020202020204" pitchFamily="34" charset="0"/>
              </a:rPr>
              <a:t> die</a:t>
            </a:r>
            <a:r>
              <a:rPr lang="en-US" sz="1600" dirty="0">
                <a:latin typeface="Arial" panose="020B0604020202020204" pitchFamily="34" charset="0"/>
                <a:cs typeface="Arial" panose="020B0604020202020204" pitchFamily="34" charset="0"/>
              </a:rPr>
              <a:t> Produktion zahlreicher </a:t>
            </a:r>
            <a:r>
              <a:rPr lang="en-US" sz="1600" dirty="0" smtClean="0">
                <a:latin typeface="Arial" panose="020B0604020202020204" pitchFamily="34" charset="0"/>
                <a:cs typeface="Arial" panose="020B0604020202020204" pitchFamily="34" charset="0"/>
              </a:rPr>
              <a:t>Substanzen </a:t>
            </a:r>
            <a:r>
              <a:rPr lang="en-US" sz="1600" dirty="0">
                <a:latin typeface="Arial" panose="020B0604020202020204" pitchFamily="34" charset="0"/>
                <a:cs typeface="Arial" panose="020B0604020202020204" pitchFamily="34" charset="0"/>
              </a:rPr>
              <a:t>eingestellt werden.</a:t>
            </a:r>
          </a:p>
          <a:p>
            <a:pPr marL="0" indent="0">
              <a:lnSpc>
                <a:spcPct val="150000"/>
              </a:lnSpc>
              <a:buNone/>
            </a:pPr>
            <a:r>
              <a:rPr lang="en-US" sz="1600" dirty="0">
                <a:latin typeface="Arial" panose="020B0604020202020204" pitchFamily="34" charset="0"/>
                <a:cs typeface="Arial" panose="020B0604020202020204" pitchFamily="34" charset="0"/>
              </a:rPr>
              <a:t>Alle gängigen Kältemittel waren Teil des Montrealer Protokolls.</a:t>
            </a:r>
          </a:p>
          <a:p>
            <a:pPr marL="0" indent="0">
              <a:lnSpc>
                <a:spcPct val="150000"/>
              </a:lnSpc>
              <a:buNone/>
            </a:pPr>
            <a:r>
              <a:rPr lang="en-US" sz="1600" dirty="0">
                <a:latin typeface="Arial" panose="020B0604020202020204" pitchFamily="34" charset="0"/>
                <a:cs typeface="Arial" panose="020B0604020202020204" pitchFamily="34" charset="0"/>
              </a:rPr>
              <a:t>Heute haben mehr als 195 Nationen dem Montrealer Protokoll zugestimmt.</a:t>
            </a: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3372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Geschichte der </a:t>
            </a:r>
            <a:r>
              <a:rPr lang="en-US" dirty="0" err="1">
                <a:latin typeface="Arial" panose="020B0604020202020204" pitchFamily="34" charset="0"/>
                <a:cs typeface="Arial" panose="020B0604020202020204" pitchFamily="34" charset="0"/>
              </a:rPr>
              <a:t>Kältemittel</a:t>
            </a:r>
            <a:endParaRPr lang="el-GR"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8363272" cy="4525963"/>
          </a:xfrm>
        </p:spPr>
        <p:txBody>
          <a:bodyPr>
            <a:noAutofit/>
          </a:bodyPr>
          <a:lstStyle/>
          <a:p>
            <a:pPr marL="0" indent="0">
              <a:lnSpc>
                <a:spcPct val="150000"/>
              </a:lnSpc>
              <a:buNone/>
            </a:pPr>
            <a:r>
              <a:rPr lang="en-US" sz="1600" b="1" dirty="0">
                <a:latin typeface="Arial" panose="020B0604020202020204" pitchFamily="34" charset="0"/>
                <a:cs typeface="Arial" panose="020B0604020202020204" pitchFamily="34" charset="0"/>
              </a:rPr>
              <a:t>Ozonabbaupotenzial (ODP</a:t>
            </a:r>
            <a:r>
              <a:rPr lang="en-US" sz="1600" dirty="0">
                <a:latin typeface="Arial" panose="020B0604020202020204" pitchFamily="34" charset="0"/>
                <a:cs typeface="Arial" panose="020B0604020202020204" pitchFamily="34" charset="0"/>
              </a:rPr>
              <a:t>)</a:t>
            </a:r>
          </a:p>
          <a:p>
            <a:pPr marL="0" indent="0">
              <a:lnSpc>
                <a:spcPct val="150000"/>
              </a:lnSpc>
              <a:buNone/>
            </a:pPr>
            <a:endParaRPr lang="en-GB" sz="1600" b="1"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Das Ozonabbaupotenzial (ODP) einer chemischen Verbindung ist die relative Menge des Abbaus der Ozonschicht, die sie mit </a:t>
            </a:r>
            <a:r>
              <a:rPr lang="en-US" sz="1600" dirty="0" err="1">
                <a:latin typeface="Arial" panose="020B0604020202020204" pitchFamily="34" charset="0"/>
                <a:cs typeface="Arial" panose="020B0604020202020204" pitchFamily="34" charset="0"/>
              </a:rPr>
              <a:t>Trichlorfluormethan</a:t>
            </a:r>
            <a:r>
              <a:rPr lang="en-US" sz="1600" dirty="0">
                <a:latin typeface="Arial" panose="020B0604020202020204" pitchFamily="34" charset="0"/>
                <a:cs typeface="Arial" panose="020B0604020202020204" pitchFamily="34" charset="0"/>
              </a:rPr>
              <a:t> (R11 oder CFC11) verursachen kann. D</a:t>
            </a:r>
            <a:r>
              <a:rPr lang="en-US" sz="1600" dirty="0" smtClean="0">
                <a:latin typeface="Arial" panose="020B0604020202020204" pitchFamily="34" charset="0"/>
                <a:cs typeface="Arial" panose="020B0604020202020204" pitchFamily="34" charset="0"/>
              </a:rPr>
              <a:t>as </a:t>
            </a:r>
            <a:r>
              <a:rPr lang="en-US" sz="1600" dirty="0">
                <a:latin typeface="Arial" panose="020B0604020202020204" pitchFamily="34" charset="0"/>
                <a:cs typeface="Arial" panose="020B0604020202020204" pitchFamily="34" charset="0"/>
              </a:rPr>
              <a:t>ODP von R11 ist definiert als ein ODP von 1,0. </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p:txBody>
      </p:sp>
      <p:graphicFrame>
        <p:nvGraphicFramePr>
          <p:cNvPr id="5" name="Tabelle 4"/>
          <p:cNvGraphicFramePr>
            <a:graphicFrameLocks noGrp="1"/>
          </p:cNvGraphicFramePr>
          <p:nvPr>
            <p:extLst>
              <p:ext uri="{D42A27DB-BD31-4B8C-83A1-F6EECF244321}">
                <p14:modId xmlns:p14="http://schemas.microsoft.com/office/powerpoint/2010/main" val="2836687575"/>
              </p:ext>
            </p:extLst>
          </p:nvPr>
        </p:nvGraphicFramePr>
        <p:xfrm>
          <a:off x="1691680" y="3784918"/>
          <a:ext cx="4896545" cy="2341245"/>
        </p:xfrm>
        <a:graphic>
          <a:graphicData uri="http://schemas.openxmlformats.org/drawingml/2006/table">
            <a:tbl>
              <a:tblPr/>
              <a:tblGrid>
                <a:gridCol w="1192082">
                  <a:extLst>
                    <a:ext uri="{9D8B030D-6E8A-4147-A177-3AD203B41FA5}">
                      <a16:colId xmlns:a16="http://schemas.microsoft.com/office/drawing/2014/main" val="2524481040"/>
                    </a:ext>
                  </a:extLst>
                </a:gridCol>
                <a:gridCol w="1192082">
                  <a:extLst>
                    <a:ext uri="{9D8B030D-6E8A-4147-A177-3AD203B41FA5}">
                      <a16:colId xmlns:a16="http://schemas.microsoft.com/office/drawing/2014/main" val="1421945570"/>
                    </a:ext>
                  </a:extLst>
                </a:gridCol>
                <a:gridCol w="1192082">
                  <a:extLst>
                    <a:ext uri="{9D8B030D-6E8A-4147-A177-3AD203B41FA5}">
                      <a16:colId xmlns:a16="http://schemas.microsoft.com/office/drawing/2014/main" val="2587397009"/>
                    </a:ext>
                  </a:extLst>
                </a:gridCol>
                <a:gridCol w="1320299">
                  <a:extLst>
                    <a:ext uri="{9D8B030D-6E8A-4147-A177-3AD203B41FA5}">
                      <a16:colId xmlns:a16="http://schemas.microsoft.com/office/drawing/2014/main" val="174652677"/>
                    </a:ext>
                  </a:extLst>
                </a:gridCol>
              </a:tblGrid>
              <a:tr h="533400">
                <a:tc>
                  <a:txBody>
                    <a:bodyPr/>
                    <a:lstStyle/>
                    <a:p>
                      <a:pPr algn="ctr" fontAlgn="ctr"/>
                      <a:r>
                        <a:rPr lang="de-DE" sz="1600" b="1" i="0" u="none" strike="noStrike">
                          <a:solidFill>
                            <a:srgbClr val="000000"/>
                          </a:solidFill>
                          <a:effectLst/>
                          <a:latin typeface="Arial" panose="020B0604020202020204" pitchFamily="34" charset="0"/>
                          <a:cs typeface="Arial" panose="020B0604020202020204" pitchFamily="34" charset="0"/>
                        </a:rPr>
                        <a:t>Kältemittel</a:t>
                      </a:r>
                    </a:p>
                  </a:txBody>
                  <a:tcPr marL="9525" marR="9525" marT="9525" marB="0" anchor="ctr">
                    <a:lnL>
                      <a:noFill/>
                    </a:lnL>
                    <a:lnR>
                      <a:noFill/>
                    </a:lnR>
                    <a:lnT>
                      <a:noFill/>
                    </a:lnT>
                    <a:lnB>
                      <a:noFill/>
                    </a:lnB>
                  </a:tcPr>
                </a:tc>
                <a:tc>
                  <a:txBody>
                    <a:bodyPr/>
                    <a:lstStyle/>
                    <a:p>
                      <a:pPr algn="ctr" fontAlgn="ctr"/>
                      <a:r>
                        <a:rPr lang="de-DE" sz="1600" b="1" i="0" u="none" strike="noStrike" dirty="0" err="1">
                          <a:solidFill>
                            <a:srgbClr val="000000"/>
                          </a:solidFill>
                          <a:effectLst/>
                          <a:latin typeface="Arial" panose="020B0604020202020204" pitchFamily="34" charset="0"/>
                          <a:cs typeface="Arial" panose="020B0604020202020204" pitchFamily="34" charset="0"/>
                        </a:rPr>
                        <a:t>Kategorie</a:t>
                      </a:r>
                      <a:endParaRPr lang="de-DE"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a:noFill/>
                    </a:lnT>
                    <a:lnB>
                      <a:noFill/>
                    </a:lnB>
                  </a:tcPr>
                </a:tc>
                <a:tc>
                  <a:txBody>
                    <a:bodyPr/>
                    <a:lstStyle/>
                    <a:p>
                      <a:pPr algn="ctr" fontAlgn="ctr"/>
                      <a:r>
                        <a:rPr lang="de-DE" sz="1600" b="1" i="0" u="none" strike="noStrike">
                          <a:solidFill>
                            <a:srgbClr val="000000"/>
                          </a:solidFill>
                          <a:effectLst/>
                          <a:latin typeface="Arial" panose="020B0604020202020204" pitchFamily="34" charset="0"/>
                          <a:cs typeface="Arial" panose="020B0604020202020204" pitchFamily="34" charset="0"/>
                        </a:rPr>
                        <a:t>ODP</a:t>
                      </a:r>
                    </a:p>
                  </a:txBody>
                  <a:tcPr marL="9525" marR="9525" marT="9525" marB="0" anchor="ctr">
                    <a:lnL>
                      <a:noFill/>
                    </a:lnL>
                    <a:lnR>
                      <a:noFill/>
                    </a:lnR>
                    <a:lnT>
                      <a:noFill/>
                    </a:lnT>
                    <a:lnB>
                      <a:noFill/>
                    </a:lnB>
                  </a:tcPr>
                </a:tc>
                <a:tc>
                  <a:txBody>
                    <a:bodyPr/>
                    <a:lstStyle/>
                    <a:p>
                      <a:pPr algn="ctr" fontAlgn="ctr"/>
                      <a:r>
                        <a:rPr lang="de-DE" sz="1600" b="1" i="0" u="none" strike="noStrike" dirty="0">
                          <a:solidFill>
                            <a:srgbClr val="000000"/>
                          </a:solidFill>
                          <a:effectLst/>
                          <a:latin typeface="Arial" panose="020B0604020202020204" pitchFamily="34" charset="0"/>
                          <a:cs typeface="Arial" panose="020B0604020202020204" pitchFamily="34" charset="0"/>
                        </a:rPr>
                        <a:t>Lebensdauer in der </a:t>
                      </a:r>
                      <a:r>
                        <a:rPr lang="de-DE" sz="1600" b="1" i="0" u="none" strike="noStrike" dirty="0" err="1">
                          <a:solidFill>
                            <a:srgbClr val="000000"/>
                          </a:solidFill>
                          <a:effectLst/>
                          <a:latin typeface="Arial" panose="020B0604020202020204" pitchFamily="34" charset="0"/>
                          <a:cs typeface="Arial" panose="020B0604020202020204" pitchFamily="34" charset="0"/>
                        </a:rPr>
                        <a:t>Atmosphäre</a:t>
                      </a:r>
                      <a:endParaRPr lang="de-DE" sz="16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271467310"/>
                  </a:ext>
                </a:extLst>
              </a:tr>
              <a:tr h="266700">
                <a:tc>
                  <a:txBody>
                    <a:bodyPr/>
                    <a:lstStyle/>
                    <a:p>
                      <a:pPr algn="ctr" fontAlgn="b"/>
                      <a:endParaRPr lang="de-DE"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a:noFill/>
                    </a:lnL>
                    <a:lnR>
                      <a:noFill/>
                    </a:lnR>
                    <a:lnT>
                      <a:noFill/>
                    </a:lnT>
                    <a:lnB>
                      <a:noFill/>
                    </a:lnB>
                  </a:tcPr>
                </a:tc>
                <a:tc>
                  <a:txBody>
                    <a:bodyPr/>
                    <a:lstStyle/>
                    <a:p>
                      <a:pPr algn="ctr" fontAlgn="b"/>
                      <a:endParaRPr lang="de-DE"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a:noFill/>
                    </a:lnL>
                    <a:lnR>
                      <a:noFill/>
                    </a:lnR>
                    <a:lnT>
                      <a:noFill/>
                    </a:lnT>
                    <a:lnB>
                      <a:noFill/>
                    </a:lnB>
                  </a:tcPr>
                </a:tc>
                <a:tc>
                  <a:txBody>
                    <a:bodyPr/>
                    <a:lstStyle/>
                    <a:p>
                      <a:pPr algn="ctr" fontAlgn="b"/>
                      <a:endParaRPr lang="de-DE"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a:noFill/>
                    </a:lnL>
                    <a:lnR>
                      <a:noFill/>
                    </a:lnR>
                    <a:lnT>
                      <a:noFill/>
                    </a:lnT>
                    <a:lnB>
                      <a:noFill/>
                    </a:lnB>
                  </a:tcPr>
                </a:tc>
                <a:tc>
                  <a:txBody>
                    <a:bodyPr/>
                    <a:lstStyle/>
                    <a:p>
                      <a:pPr algn="ctr" fontAlgn="b"/>
                      <a:endParaRPr lang="de-DE"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164629961"/>
                  </a:ext>
                </a:extLst>
              </a:tr>
              <a:tr h="266700">
                <a:tc>
                  <a:txBody>
                    <a:bodyPr/>
                    <a:lstStyle/>
                    <a:p>
                      <a:pPr algn="ctr" fontAlgn="b"/>
                      <a:r>
                        <a:rPr lang="de-DE" sz="1600" b="0" i="0" u="none" strike="noStrike">
                          <a:solidFill>
                            <a:srgbClr val="000000"/>
                          </a:solidFill>
                          <a:effectLst/>
                          <a:latin typeface="Arial" panose="020B0604020202020204" pitchFamily="34" charset="0"/>
                          <a:cs typeface="Arial" panose="020B0604020202020204" pitchFamily="34" charset="0"/>
                        </a:rPr>
                        <a:t>R11</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de-DE" sz="1600" b="0" i="0" u="none" strike="noStrike">
                          <a:solidFill>
                            <a:srgbClr val="000000"/>
                          </a:solidFill>
                          <a:effectLst/>
                          <a:latin typeface="Arial" panose="020B0604020202020204" pitchFamily="34" charset="0"/>
                          <a:cs typeface="Arial" panose="020B0604020202020204" pitchFamily="34" charset="0"/>
                        </a:rPr>
                        <a:t>FCKW</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de-DE" sz="1600" b="0" i="0" u="none" strike="noStrike">
                          <a:solidFill>
                            <a:srgbClr val="000000"/>
                          </a:solidFill>
                          <a:effectLst/>
                          <a:latin typeface="Arial" panose="020B0604020202020204" pitchFamily="34" charset="0"/>
                          <a:cs typeface="Arial" panose="020B060402020202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de-DE" sz="1600" b="0" i="0" u="none" strike="noStrike">
                          <a:solidFill>
                            <a:srgbClr val="000000"/>
                          </a:solidFill>
                          <a:effectLst/>
                          <a:latin typeface="Arial" panose="020B0604020202020204" pitchFamily="34" charset="0"/>
                          <a:cs typeface="Arial" panose="020B0604020202020204" pitchFamily="34" charset="0"/>
                        </a:rPr>
                        <a:t>45</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698529369"/>
                  </a:ext>
                </a:extLst>
              </a:tr>
              <a:tr h="266700">
                <a:tc>
                  <a:txBody>
                    <a:bodyPr/>
                    <a:lstStyle/>
                    <a:p>
                      <a:pPr algn="ctr" fontAlgn="b"/>
                      <a:r>
                        <a:rPr lang="de-DE" sz="1600" b="0" i="0" u="none" strike="noStrike">
                          <a:solidFill>
                            <a:srgbClr val="000000"/>
                          </a:solidFill>
                          <a:effectLst/>
                          <a:latin typeface="Arial" panose="020B0604020202020204" pitchFamily="34" charset="0"/>
                          <a:cs typeface="Arial" panose="020B0604020202020204" pitchFamily="34" charset="0"/>
                        </a:rPr>
                        <a:t>R12</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de-DE" sz="1600" b="0" i="0" u="none" strike="noStrike">
                          <a:solidFill>
                            <a:srgbClr val="000000"/>
                          </a:solidFill>
                          <a:effectLst/>
                          <a:latin typeface="Arial" panose="020B0604020202020204" pitchFamily="34" charset="0"/>
                          <a:cs typeface="Arial" panose="020B0604020202020204" pitchFamily="34" charset="0"/>
                        </a:rPr>
                        <a:t>FCKW</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de-DE" sz="1600" b="0" i="0" u="none" strike="noStrike">
                          <a:solidFill>
                            <a:srgbClr val="000000"/>
                          </a:solidFill>
                          <a:effectLst/>
                          <a:latin typeface="Arial" panose="020B0604020202020204" pitchFamily="34" charset="0"/>
                          <a:cs typeface="Arial" panose="020B060402020202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de-DE" sz="1600" b="0" i="0" u="none" strike="noStrike">
                          <a:solidFill>
                            <a:srgbClr val="000000"/>
                          </a:solidFill>
                          <a:effectLst/>
                          <a:latin typeface="Arial" panose="020B0604020202020204" pitchFamily="34" charset="0"/>
                          <a:cs typeface="Arial" panose="020B0604020202020204" pitchFamily="34" charset="0"/>
                        </a:rPr>
                        <a:t>100</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431508770"/>
                  </a:ext>
                </a:extLst>
              </a:tr>
              <a:tr h="266700">
                <a:tc>
                  <a:txBody>
                    <a:bodyPr/>
                    <a:lstStyle/>
                    <a:p>
                      <a:pPr algn="ctr" fontAlgn="b"/>
                      <a:r>
                        <a:rPr lang="de-DE" sz="1600" b="0" i="0" u="none" strike="noStrike">
                          <a:solidFill>
                            <a:srgbClr val="000000"/>
                          </a:solidFill>
                          <a:effectLst/>
                          <a:latin typeface="Arial" panose="020B0604020202020204" pitchFamily="34" charset="0"/>
                          <a:cs typeface="Arial" panose="020B0604020202020204" pitchFamily="34" charset="0"/>
                        </a:rPr>
                        <a:t>R113</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de-DE" sz="1600" b="0" i="0" u="none" strike="noStrike">
                          <a:solidFill>
                            <a:srgbClr val="000000"/>
                          </a:solidFill>
                          <a:effectLst/>
                          <a:latin typeface="Arial" panose="020B0604020202020204" pitchFamily="34" charset="0"/>
                          <a:cs typeface="Arial" panose="020B0604020202020204" pitchFamily="34" charset="0"/>
                        </a:rPr>
                        <a:t>FCKW</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de-DE" sz="1600" b="0" i="0" u="none" strike="noStrike" dirty="0">
                          <a:solidFill>
                            <a:srgbClr val="000000"/>
                          </a:solidFill>
                          <a:effectLst/>
                          <a:latin typeface="Arial" panose="020B0604020202020204" pitchFamily="34" charset="0"/>
                          <a:cs typeface="Arial" panose="020B0604020202020204" pitchFamily="34" charset="0"/>
                        </a:rPr>
                        <a:t>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de-DE" sz="1600" b="0" i="0" u="none" strike="noStrike">
                          <a:solidFill>
                            <a:srgbClr val="000000"/>
                          </a:solidFill>
                          <a:effectLst/>
                          <a:latin typeface="Arial" panose="020B0604020202020204" pitchFamily="34" charset="0"/>
                          <a:cs typeface="Arial" panose="020B0604020202020204" pitchFamily="34" charset="0"/>
                        </a:rPr>
                        <a:t>85</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907376316"/>
                  </a:ext>
                </a:extLst>
              </a:tr>
              <a:tr h="266700">
                <a:tc>
                  <a:txBody>
                    <a:bodyPr/>
                    <a:lstStyle/>
                    <a:p>
                      <a:pPr algn="ctr" fontAlgn="b"/>
                      <a:r>
                        <a:rPr lang="de-DE" sz="1600" b="0" i="0" u="none" strike="noStrike">
                          <a:solidFill>
                            <a:srgbClr val="000000"/>
                          </a:solidFill>
                          <a:effectLst/>
                          <a:latin typeface="Arial" panose="020B0604020202020204" pitchFamily="34" charset="0"/>
                          <a:cs typeface="Arial" panose="020B0604020202020204" pitchFamily="34" charset="0"/>
                        </a:rPr>
                        <a:t>R22</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de-DE" sz="1600" b="0" i="0" u="none" strike="noStrike">
                          <a:solidFill>
                            <a:srgbClr val="000000"/>
                          </a:solidFill>
                          <a:effectLst/>
                          <a:latin typeface="Arial" panose="020B0604020202020204" pitchFamily="34" charset="0"/>
                          <a:cs typeface="Arial" panose="020B0604020202020204" pitchFamily="34" charset="0"/>
                        </a:rPr>
                        <a:t>HFCKW</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de-DE" sz="1600" b="0" i="0" u="none" strike="noStrike">
                          <a:solidFill>
                            <a:srgbClr val="000000"/>
                          </a:solidFill>
                          <a:effectLst/>
                          <a:latin typeface="Arial" panose="020B0604020202020204" pitchFamily="34" charset="0"/>
                          <a:cs typeface="Arial" panose="020B0604020202020204" pitchFamily="34" charset="0"/>
                        </a:rPr>
                        <a:t>0,05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de-DE" sz="1600" b="0" i="0" u="none" strike="noStrike">
                          <a:solidFill>
                            <a:srgbClr val="000000"/>
                          </a:solidFill>
                          <a:effectLst/>
                          <a:latin typeface="Arial" panose="020B0604020202020204" pitchFamily="34" charset="0"/>
                          <a:cs typeface="Arial" panose="020B0604020202020204" pitchFamily="34" charset="0"/>
                        </a:rPr>
                        <a:t>12</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3196534"/>
                  </a:ext>
                </a:extLst>
              </a:tr>
              <a:tr h="266700">
                <a:tc>
                  <a:txBody>
                    <a:bodyPr/>
                    <a:lstStyle/>
                    <a:p>
                      <a:pPr algn="ctr" fontAlgn="b"/>
                      <a:r>
                        <a:rPr lang="de-DE" sz="1600" b="0" i="0" u="none" strike="noStrike">
                          <a:solidFill>
                            <a:srgbClr val="000000"/>
                          </a:solidFill>
                          <a:effectLst/>
                          <a:latin typeface="Arial" panose="020B0604020202020204" pitchFamily="34" charset="0"/>
                          <a:cs typeface="Arial" panose="020B0604020202020204" pitchFamily="34" charset="0"/>
                        </a:rPr>
                        <a:t>R123</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de-DE" sz="1600" b="0" i="0" u="none" strike="noStrike">
                          <a:solidFill>
                            <a:srgbClr val="000000"/>
                          </a:solidFill>
                          <a:effectLst/>
                          <a:latin typeface="Arial" panose="020B0604020202020204" pitchFamily="34" charset="0"/>
                          <a:cs typeface="Arial" panose="020B0604020202020204" pitchFamily="34" charset="0"/>
                        </a:rPr>
                        <a:t>HFCKW</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de-DE" sz="1600" b="0" i="0" u="none" strike="noStrike">
                          <a:solidFill>
                            <a:srgbClr val="000000"/>
                          </a:solidFill>
                          <a:effectLst/>
                          <a:latin typeface="Arial" panose="020B0604020202020204" pitchFamily="34" charset="0"/>
                          <a:cs typeface="Arial" panose="020B0604020202020204" pitchFamily="34" charset="0"/>
                        </a:rPr>
                        <a:t>0,02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de-DE" sz="1600" b="0" i="0" u="none" strike="noStrike" dirty="0">
                          <a:solidFill>
                            <a:srgbClr val="000000"/>
                          </a:solidFill>
                          <a:effectLst/>
                          <a:latin typeface="Arial" panose="020B0604020202020204" pitchFamily="34" charset="0"/>
                          <a:cs typeface="Arial" panose="020B0604020202020204" pitchFamily="34" charset="0"/>
                        </a:rPr>
                        <a:t>1,3</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1199446627"/>
                  </a:ext>
                </a:extLst>
              </a:tr>
            </a:tbl>
          </a:graphicData>
        </a:graphic>
      </p:graphicFrame>
    </p:spTree>
    <p:extLst>
      <p:ext uri="{BB962C8B-B14F-4D97-AF65-F5344CB8AC3E}">
        <p14:creationId xmlns:p14="http://schemas.microsoft.com/office/powerpoint/2010/main" val="9093748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Geschichte der </a:t>
            </a:r>
            <a:r>
              <a:rPr lang="en-US" dirty="0" err="1">
                <a:latin typeface="Arial" panose="020B0604020202020204" pitchFamily="34" charset="0"/>
                <a:cs typeface="Arial" panose="020B0604020202020204" pitchFamily="34" charset="0"/>
              </a:rPr>
              <a:t>Kältemittel</a:t>
            </a:r>
            <a:endParaRPr lang="el-GR"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8363272" cy="4525963"/>
          </a:xfrm>
        </p:spPr>
        <p:txBody>
          <a:bodyPr>
            <a:noAutofit/>
          </a:bodyPr>
          <a:lstStyle/>
          <a:p>
            <a:pPr marL="0" indent="0">
              <a:lnSpc>
                <a:spcPct val="150000"/>
              </a:lnSpc>
              <a:buNone/>
            </a:pPr>
            <a:r>
              <a:rPr lang="en-GB" sz="1600" b="1" dirty="0">
                <a:latin typeface="Arial" panose="020B0604020202020204" pitchFamily="34" charset="0"/>
                <a:cs typeface="Arial" panose="020B0604020202020204" pitchFamily="34" charset="0"/>
              </a:rPr>
              <a:t>Geschichte der Kältemittel</a:t>
            </a:r>
          </a:p>
          <a:p>
            <a:pPr marL="0" indent="0">
              <a:lnSpc>
                <a:spcPct val="150000"/>
              </a:lnSpc>
              <a:buNone/>
            </a:pPr>
            <a:endParaRPr lang="en-GB" sz="1600" b="1"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Um FCKW &amp; HFCKW in den nächsten Jahren zu ersetzen, werden Perfluorkohlenwasserstoffe (FCs) und teilhalogenierte Fluorkohlenwasserstoffe (HFCs) als Kältemittel für Wärmepumpen eingesetzt.</a:t>
            </a:r>
          </a:p>
          <a:p>
            <a:pPr marL="0" indent="0">
              <a:lnSpc>
                <a:spcPct val="150000"/>
              </a:lnSpc>
              <a:buNone/>
            </a:pPr>
            <a:r>
              <a:rPr lang="en-US" sz="1600" dirty="0">
                <a:latin typeface="Arial" panose="020B0604020202020204" pitchFamily="34" charset="0"/>
                <a:cs typeface="Arial" panose="020B0604020202020204" pitchFamily="34" charset="0"/>
              </a:rPr>
              <a:t>Zum Beispiel die</a:t>
            </a:r>
            <a:r>
              <a:rPr lang="pt-BR" sz="1600" dirty="0">
                <a:latin typeface="Arial" panose="020B0604020202020204" pitchFamily="34" charset="0"/>
                <a:cs typeface="Arial" panose="020B0604020202020204" pitchFamily="34" charset="0"/>
              </a:rPr>
              <a:t> fluorierten Kohlenwasserstoffe: R134a, R407C, R410A, R410A</a:t>
            </a:r>
          </a:p>
          <a:p>
            <a:pPr marL="0" indent="0">
              <a:lnSpc>
                <a:spcPct val="150000"/>
              </a:lnSpc>
              <a:buNone/>
            </a:pPr>
            <a:r>
              <a:rPr lang="pt-BR" sz="1600" dirty="0">
                <a:latin typeface="Arial" panose="020B0604020202020204" pitchFamily="34" charset="0"/>
                <a:cs typeface="Arial" panose="020B0604020202020204" pitchFamily="34" charset="0"/>
              </a:rPr>
              <a:t>Alle haben kein ODP (weil </a:t>
            </a:r>
            <a:r>
              <a:rPr lang="en-US" sz="1600" dirty="0">
                <a:latin typeface="Arial" panose="020B0604020202020204" pitchFamily="34" charset="0"/>
                <a:cs typeface="Arial" panose="020B0604020202020204" pitchFamily="34" charset="0"/>
              </a:rPr>
              <a:t>sie kein Chlor enthalten)</a:t>
            </a:r>
            <a:r>
              <a:rPr lang="pt-BR" sz="1600" dirty="0">
                <a:latin typeface="Arial" panose="020B0604020202020204" pitchFamily="34" charset="0"/>
                <a:cs typeface="Arial" panose="020B0604020202020204" pitchFamily="34" charset="0"/>
              </a:rPr>
              <a:t>, aber ein anderer Aspekt kam in den Fokus.</a:t>
            </a:r>
          </a:p>
          <a:p>
            <a:pPr marL="0" indent="0">
              <a:lnSpc>
                <a:spcPct val="150000"/>
              </a:lnSpc>
              <a:buNone/>
            </a:pPr>
            <a:r>
              <a:rPr lang="en-US" sz="1600" dirty="0" smtClean="0">
                <a:latin typeface="Arial" panose="020B0604020202020204" pitchFamily="34" charset="0"/>
                <a:cs typeface="Arial" panose="020B0604020202020204" pitchFamily="34" charset="0"/>
              </a:rPr>
              <a:t>	</a:t>
            </a:r>
            <a:r>
              <a:rPr lang="en-DE" sz="1600" dirty="0" smtClean="0">
                <a:latin typeface="Arial" panose="020B0604020202020204" pitchFamily="34" charset="0"/>
                <a:cs typeface="Arial" panose="020B0604020202020204" pitchFamily="34" charset="0"/>
              </a:rPr>
              <a:t>→</a:t>
            </a:r>
            <a:r>
              <a:rPr lang="en-US" sz="1600" dirty="0" smtClean="0">
                <a:latin typeface="Arial" panose="020B0604020202020204" pitchFamily="34" charset="0"/>
                <a:cs typeface="Arial" panose="020B0604020202020204" pitchFamily="34" charset="0"/>
              </a:rPr>
              <a:t>  </a:t>
            </a:r>
            <a:r>
              <a:rPr lang="pt-BR" sz="1600" dirty="0" smtClean="0">
                <a:latin typeface="Arial" panose="020B0604020202020204" pitchFamily="34" charset="0"/>
                <a:cs typeface="Arial" panose="020B0604020202020204" pitchFamily="34" charset="0"/>
              </a:rPr>
              <a:t>Diese </a:t>
            </a:r>
            <a:r>
              <a:rPr lang="pt-BR" sz="1600" dirty="0">
                <a:latin typeface="Arial" panose="020B0604020202020204" pitchFamily="34" charset="0"/>
                <a:cs typeface="Arial" panose="020B0604020202020204" pitchFamily="34" charset="0"/>
              </a:rPr>
              <a:t>Kältemittelgeneration verfügt über ein enormes Treibhauspotenzial </a:t>
            </a:r>
            <a:r>
              <a:rPr lang="pt-BR" sz="1600" dirty="0" smtClean="0">
                <a:latin typeface="Arial" panose="020B0604020202020204" pitchFamily="34" charset="0"/>
                <a:cs typeface="Arial" panose="020B0604020202020204" pitchFamily="34" charset="0"/>
              </a:rPr>
              <a:t>	      (</a:t>
            </a:r>
            <a:r>
              <a:rPr lang="pt-BR" sz="1600" dirty="0">
                <a:latin typeface="Arial" panose="020B0604020202020204" pitchFamily="34" charset="0"/>
                <a:cs typeface="Arial" panose="020B0604020202020204" pitchFamily="34" charset="0"/>
              </a:rPr>
              <a:t>Global Warming Potential, GWP).</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3072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Geschichte der </a:t>
            </a:r>
            <a:r>
              <a:rPr lang="en-US" dirty="0" err="1">
                <a:latin typeface="Arial" panose="020B0604020202020204" pitchFamily="34" charset="0"/>
                <a:cs typeface="Arial" panose="020B0604020202020204" pitchFamily="34" charset="0"/>
              </a:rPr>
              <a:t>Kältemittel</a:t>
            </a:r>
            <a:endParaRPr lang="el-GR"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67544" y="1628800"/>
            <a:ext cx="8363272" cy="4525963"/>
          </a:xfrm>
        </p:spPr>
        <p:txBody>
          <a:bodyPr>
            <a:noAutofit/>
          </a:bodyPr>
          <a:lstStyle/>
          <a:p>
            <a:pPr marL="0" indent="0">
              <a:lnSpc>
                <a:spcPct val="150000"/>
              </a:lnSpc>
              <a:buNone/>
            </a:pPr>
            <a:r>
              <a:rPr lang="en-GB" sz="1600" b="1" dirty="0">
                <a:latin typeface="Arial" panose="020B0604020202020204" pitchFamily="34" charset="0"/>
                <a:cs typeface="Arial" panose="020B0604020202020204" pitchFamily="34" charset="0"/>
              </a:rPr>
              <a:t>Geschichte der Kältemittel</a:t>
            </a:r>
          </a:p>
          <a:p>
            <a:pPr marL="0" indent="0">
              <a:lnSpc>
                <a:spcPct val="150000"/>
              </a:lnSpc>
              <a:buNone/>
            </a:pPr>
            <a:endParaRPr lang="en-GB" sz="1600" b="1" dirty="0">
              <a:latin typeface="Arial" panose="020B0604020202020204" pitchFamily="34" charset="0"/>
              <a:cs typeface="Arial" panose="020B0604020202020204" pitchFamily="34" charset="0"/>
            </a:endParaRPr>
          </a:p>
          <a:p>
            <a:pPr marL="0" indent="0">
              <a:lnSpc>
                <a:spcPct val="150000"/>
              </a:lnSpc>
              <a:buNone/>
            </a:pPr>
            <a:r>
              <a:rPr lang="pt-BR" sz="1600" dirty="0">
                <a:latin typeface="Arial" panose="020B0604020202020204" pitchFamily="34" charset="0"/>
                <a:cs typeface="Arial" panose="020B0604020202020204" pitchFamily="34" charset="0"/>
              </a:rPr>
              <a:t>Treibhauspotenzial (GWP)</a:t>
            </a:r>
          </a:p>
          <a:p>
            <a:pPr marL="0" indent="0">
              <a:lnSpc>
                <a:spcPct val="150000"/>
              </a:lnSpc>
              <a:buNone/>
            </a:pPr>
            <a:r>
              <a:rPr lang="en-US" sz="1600" dirty="0">
                <a:latin typeface="Arial" panose="020B0604020202020204" pitchFamily="34" charset="0"/>
                <a:cs typeface="Arial" panose="020B0604020202020204" pitchFamily="34" charset="0"/>
              </a:rPr>
              <a:t>Das Treibhauspotenzial (GWP) ist ein Maß dafür, </a:t>
            </a:r>
            <a:r>
              <a:rPr lang="en-US" sz="1600" dirty="0" err="1">
                <a:latin typeface="Arial" panose="020B0604020202020204" pitchFamily="34" charset="0"/>
                <a:cs typeface="Arial" panose="020B0604020202020204" pitchFamily="34" charset="0"/>
              </a:rPr>
              <a:t>wie</a:t>
            </a:r>
            <a:r>
              <a:rPr lang="en-US" sz="1600" dirty="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hoch</a:t>
            </a:r>
            <a:r>
              <a:rPr lang="en-US" sz="1600" dirty="0" smtClean="0">
                <a:latin typeface="Arial" panose="020B0604020202020204" pitchFamily="34" charset="0"/>
                <a:cs typeface="Arial" panose="020B0604020202020204" pitchFamily="34" charset="0"/>
              </a:rPr>
              <a:t> der </a:t>
            </a:r>
            <a:r>
              <a:rPr lang="en-US" sz="1600" dirty="0" err="1" smtClean="0">
                <a:latin typeface="Arial" panose="020B0604020202020204" pitchFamily="34" charset="0"/>
                <a:cs typeface="Arial" panose="020B0604020202020204" pitchFamily="34" charset="0"/>
              </a:rPr>
              <a:t>Effekt</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eines</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Treibhausgas in der </a:t>
            </a:r>
            <a:r>
              <a:rPr lang="en-US" sz="1600" dirty="0" err="1">
                <a:latin typeface="Arial" panose="020B0604020202020204" pitchFamily="34" charset="0"/>
                <a:cs typeface="Arial" panose="020B0604020202020204" pitchFamily="34" charset="0"/>
              </a:rPr>
              <a:t>Atmosphäre</a:t>
            </a:r>
            <a:r>
              <a:rPr lang="en-US" sz="1600" dirty="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ist</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Es ist relativ zu Kohlendioxid, dessen GWP auf 1 standardisiert ist.</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GWP von </a:t>
            </a:r>
            <a:r>
              <a:rPr lang="pt-BR" sz="1600" dirty="0">
                <a:latin typeface="Arial" panose="020B0604020202020204" pitchFamily="34" charset="0"/>
                <a:cs typeface="Arial" panose="020B0604020202020204" pitchFamily="34" charset="0"/>
              </a:rPr>
              <a:t>R407C --1774</a:t>
            </a:r>
          </a:p>
          <a:p>
            <a:pPr marL="0" indent="0">
              <a:lnSpc>
                <a:spcPct val="150000"/>
              </a:lnSpc>
              <a:buNone/>
            </a:pPr>
            <a:r>
              <a:rPr lang="pt-BR" sz="1600" dirty="0">
                <a:latin typeface="Arial" panose="020B0604020202020204" pitchFamily="34" charset="0"/>
                <a:cs typeface="Arial" panose="020B0604020202020204" pitchFamily="34" charset="0"/>
              </a:rPr>
              <a:t>GWP von R410A-- 2088</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pt-BR"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94461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Geschichte der </a:t>
            </a:r>
            <a:r>
              <a:rPr lang="en-US" dirty="0" err="1">
                <a:latin typeface="Arial" panose="020B0604020202020204" pitchFamily="34" charset="0"/>
                <a:cs typeface="Arial" panose="020B0604020202020204" pitchFamily="34" charset="0"/>
              </a:rPr>
              <a:t>Kältemittel</a:t>
            </a:r>
            <a:endParaRPr lang="el-GR"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8229600" cy="4525963"/>
          </a:xfrm>
        </p:spPr>
        <p:txBody>
          <a:bodyPr>
            <a:noAutofit/>
          </a:bodyPr>
          <a:lstStyle/>
          <a:p>
            <a:pPr marL="0" indent="0">
              <a:lnSpc>
                <a:spcPct val="150000"/>
              </a:lnSpc>
              <a:buNone/>
            </a:pPr>
            <a:r>
              <a:rPr lang="en-GB" sz="1600" b="1" dirty="0">
                <a:latin typeface="Arial" panose="020B0604020202020204" pitchFamily="34" charset="0"/>
                <a:cs typeface="Arial" panose="020B0604020202020204" pitchFamily="34" charset="0"/>
              </a:rPr>
              <a:t>Geschichte der Kältemittel</a:t>
            </a:r>
          </a:p>
          <a:p>
            <a:pPr marL="0" indent="0">
              <a:lnSpc>
                <a:spcPct val="150000"/>
              </a:lnSpc>
              <a:buNone/>
            </a:pPr>
            <a:endParaRPr lang="en-GB" sz="1600" b="1" dirty="0">
              <a:latin typeface="Arial" panose="020B0604020202020204" pitchFamily="34" charset="0"/>
              <a:cs typeface="Arial" panose="020B0604020202020204" pitchFamily="34" charset="0"/>
            </a:endParaRPr>
          </a:p>
          <a:p>
            <a:pPr marL="0" indent="0">
              <a:lnSpc>
                <a:spcPct val="150000"/>
              </a:lnSpc>
              <a:buNone/>
            </a:pPr>
            <a:r>
              <a:rPr lang="pt-BR" sz="1600" dirty="0">
                <a:latin typeface="Arial" panose="020B0604020202020204" pitchFamily="34" charset="0"/>
                <a:cs typeface="Arial" panose="020B0604020202020204" pitchFamily="34" charset="0"/>
              </a:rPr>
              <a:t>Im Falle des GWP gab es eine Ergänzung zum Montrealer Protokoll, das so genannte </a:t>
            </a:r>
          </a:p>
          <a:p>
            <a:pPr marL="0" indent="0">
              <a:lnSpc>
                <a:spcPct val="150000"/>
              </a:lnSpc>
              <a:buNone/>
            </a:pPr>
            <a:r>
              <a:rPr lang="pt-BR" sz="1600" dirty="0">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Kigali Änderung des Montrealer Protokolls" (2016). Der Einsatz von teilhalogenierten Fluorkohlenwasserstoffen (HFC) soll in den nächsten 30 Jahren um mehr als 80% reduziert werden. 65 Länder </a:t>
            </a:r>
            <a:r>
              <a:rPr lang="en-US" sz="1600" dirty="0" err="1">
                <a:latin typeface="Arial" panose="020B0604020202020204" pitchFamily="34" charset="0"/>
                <a:cs typeface="Arial" panose="020B0604020202020204" pitchFamily="34" charset="0"/>
              </a:rPr>
              <a:t>hatten</a:t>
            </a: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die </a:t>
            </a:r>
            <a:r>
              <a:rPr lang="en-US" sz="1600" dirty="0" smtClean="0">
                <a:latin typeface="Arial" panose="020B0604020202020204" pitchFamily="34" charset="0"/>
                <a:cs typeface="Arial" panose="020B0604020202020204" pitchFamily="34" charset="0"/>
              </a:rPr>
              <a:t>Kigali-</a:t>
            </a:r>
            <a:r>
              <a:rPr lang="en-US" sz="1600" dirty="0" err="1" smtClean="0">
                <a:latin typeface="Arial" panose="020B0604020202020204" pitchFamily="34" charset="0"/>
                <a:cs typeface="Arial" panose="020B0604020202020204" pitchFamily="34" charset="0"/>
              </a:rPr>
              <a:t>Änderung</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ratifiziert.</a:t>
            </a:r>
            <a:endParaRPr lang="pt-BR"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Mit einem entsprechenden Ziel hat die EU die F-Gas-Verordnung von 2015 in Kraft gesetzt.</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12293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Geschichte der </a:t>
            </a:r>
            <a:r>
              <a:rPr lang="en-US" dirty="0" err="1">
                <a:latin typeface="Arial" panose="020B0604020202020204" pitchFamily="34" charset="0"/>
                <a:cs typeface="Arial" panose="020B0604020202020204" pitchFamily="34" charset="0"/>
              </a:rPr>
              <a:t>Kältemittel</a:t>
            </a:r>
            <a:endParaRPr lang="el-GR"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67544" y="1412776"/>
            <a:ext cx="8435280" cy="4525963"/>
          </a:xfrm>
        </p:spPr>
        <p:txBody>
          <a:bodyPr>
            <a:noAutofit/>
          </a:bodyPr>
          <a:lstStyle/>
          <a:p>
            <a:pPr marL="0" indent="0">
              <a:lnSpc>
                <a:spcPct val="150000"/>
              </a:lnSpc>
              <a:buNone/>
            </a:pPr>
            <a:r>
              <a:rPr lang="en-GB" sz="1600" b="1" dirty="0">
                <a:latin typeface="Arial" panose="020B0604020202020204" pitchFamily="34" charset="0"/>
                <a:cs typeface="Arial" panose="020B0604020202020204" pitchFamily="34" charset="0"/>
              </a:rPr>
              <a:t>Geschichte der </a:t>
            </a:r>
            <a:r>
              <a:rPr lang="en-GB" sz="1600" b="1" dirty="0" err="1" smtClean="0">
                <a:latin typeface="Arial" panose="020B0604020202020204" pitchFamily="34" charset="0"/>
                <a:cs typeface="Arial" panose="020B0604020202020204" pitchFamily="34" charset="0"/>
              </a:rPr>
              <a:t>Kältemittel</a:t>
            </a:r>
            <a:endParaRPr lang="en-GB" sz="1600" b="1"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F-Gas-Verordnung (http://eur-lex.europa.eu/legal-content/EN/TXT/?uri=uriserv:OJ.L_.2014.150.01.0195.01.ENG)</a:t>
            </a:r>
          </a:p>
          <a:p>
            <a:pPr>
              <a:lnSpc>
                <a:spcPct val="150000"/>
              </a:lnSpc>
            </a:pPr>
            <a:r>
              <a:rPr lang="en-US" sz="1600" i="1" dirty="0">
                <a:latin typeface="Arial" panose="020B0604020202020204" pitchFamily="34" charset="0"/>
                <a:cs typeface="Arial" panose="020B0604020202020204" pitchFamily="34" charset="0"/>
              </a:rPr>
              <a:t>Begrenzung der Gesamtmenge der wichtigsten F-Gase, die ab 2015 in der EU verkauft werden können, und schrittweise auf ein Fünftel der Verkäufe 2014 im Jahr 2030. Dies wird der Hauptgrund für den Übergang zu klimafreundlicheren Technologien sein;</a:t>
            </a:r>
          </a:p>
          <a:p>
            <a:pPr>
              <a:lnSpc>
                <a:spcPct val="150000"/>
              </a:lnSpc>
            </a:pPr>
            <a:r>
              <a:rPr lang="en-US" sz="1600" i="1" dirty="0">
                <a:latin typeface="Arial" panose="020B0604020202020204" pitchFamily="34" charset="0"/>
                <a:cs typeface="Arial" panose="020B0604020202020204" pitchFamily="34" charset="0"/>
              </a:rPr>
              <a:t>Verbot der Verwendung von F-Gasen in vielen neuen Gerätetypen, bei denen weniger schädliche Alternativen weit verbreitet sind, wie Kühlschränke in Haushalten oder Supermärkten, Klimaanlagen sowie Schaumstoffe und Aerosole;</a:t>
            </a:r>
          </a:p>
          <a:p>
            <a:pPr>
              <a:lnSpc>
                <a:spcPct val="150000"/>
              </a:lnSpc>
            </a:pPr>
            <a:r>
              <a:rPr lang="en-US" sz="1600" i="1" dirty="0">
                <a:latin typeface="Arial" panose="020B0604020202020204" pitchFamily="34" charset="0"/>
                <a:cs typeface="Arial" panose="020B0604020202020204" pitchFamily="34" charset="0"/>
              </a:rPr>
              <a:t>Vermeidung von F-Gasemissionen aus bestehenden Anlagen durch Überprüfung, ordnungsgemäße Wartung und Rückgewinnung der Gase am Ende der Lebensdauer der Anlagen.</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40731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Geschichte der </a:t>
            </a:r>
            <a:r>
              <a:rPr lang="en-US" dirty="0" err="1">
                <a:latin typeface="Arial" panose="020B0604020202020204" pitchFamily="34" charset="0"/>
                <a:cs typeface="Arial" panose="020B0604020202020204" pitchFamily="34" charset="0"/>
              </a:rPr>
              <a:t>Kältemittel</a:t>
            </a:r>
            <a:endParaRPr lang="el-GR"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8507288" cy="4525963"/>
          </a:xfrm>
        </p:spPr>
        <p:txBody>
          <a:bodyPr>
            <a:noAutofit/>
          </a:bodyPr>
          <a:lstStyle/>
          <a:p>
            <a:pPr marL="0" indent="0">
              <a:lnSpc>
                <a:spcPct val="150000"/>
              </a:lnSpc>
              <a:buNone/>
            </a:pPr>
            <a:r>
              <a:rPr lang="en-GB" sz="1600" b="1" dirty="0">
                <a:latin typeface="Arial" panose="020B0604020202020204" pitchFamily="34" charset="0"/>
                <a:cs typeface="Arial" panose="020B0604020202020204" pitchFamily="34" charset="0"/>
              </a:rPr>
              <a:t>Geschichte der Kältemittel</a:t>
            </a:r>
          </a:p>
          <a:p>
            <a:pPr marL="0" indent="0">
              <a:lnSpc>
                <a:spcPct val="150000"/>
              </a:lnSpc>
              <a:buNone/>
            </a:pPr>
            <a:endParaRPr lang="en-GB" sz="1600" b="1"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Auswirkungen der F-Gas-</a:t>
            </a:r>
            <a:r>
              <a:rPr lang="en-US" sz="1600" dirty="0" err="1">
                <a:latin typeface="Arial" panose="020B0604020202020204" pitchFamily="34" charset="0"/>
                <a:cs typeface="Arial" panose="020B0604020202020204" pitchFamily="34" charset="0"/>
              </a:rPr>
              <a:t>Verordnung</a:t>
            </a:r>
            <a:r>
              <a:rPr lang="en-US" sz="1600" dirty="0">
                <a:latin typeface="Arial" panose="020B0604020202020204" pitchFamily="34" charset="0"/>
                <a:cs typeface="Arial" panose="020B0604020202020204" pitchFamily="34" charset="0"/>
              </a:rPr>
              <a:t> </a:t>
            </a:r>
          </a:p>
          <a:p>
            <a:pPr>
              <a:lnSpc>
                <a:spcPct val="150000"/>
              </a:lnSpc>
            </a:pPr>
            <a:r>
              <a:rPr lang="en-US" sz="1600" dirty="0">
                <a:latin typeface="Arial" panose="020B0604020202020204" pitchFamily="34" charset="0"/>
                <a:cs typeface="Arial" panose="020B0604020202020204" pitchFamily="34" charset="0"/>
              </a:rPr>
              <a:t>Wärmepumpen müssen </a:t>
            </a:r>
            <a:r>
              <a:rPr lang="en-US" sz="1600" dirty="0" smtClean="0">
                <a:latin typeface="Arial" panose="020B0604020202020204" pitchFamily="34" charset="0"/>
                <a:cs typeface="Arial" panose="020B0604020202020204" pitchFamily="34" charset="0"/>
              </a:rPr>
              <a:t>in </a:t>
            </a:r>
            <a:r>
              <a:rPr lang="en-US" sz="1600" dirty="0">
                <a:latin typeface="Arial" panose="020B0604020202020204" pitchFamily="34" charset="0"/>
                <a:cs typeface="Arial" panose="020B0604020202020204" pitchFamily="34" charset="0"/>
              </a:rPr>
              <a:t>den kommenden Jahren eine andere Art von Kältemitteln verwenden.</a:t>
            </a:r>
          </a:p>
          <a:p>
            <a:pPr>
              <a:lnSpc>
                <a:spcPct val="150000"/>
              </a:lnSpc>
            </a:pPr>
            <a:endParaRPr lang="en-US"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Der Ausstieg aus FC und HFC hat gerade </a:t>
            </a:r>
            <a:r>
              <a:rPr lang="en-US" sz="1600" dirty="0" err="1">
                <a:latin typeface="Arial" panose="020B0604020202020204" pitchFamily="34" charset="0"/>
                <a:cs typeface="Arial" panose="020B0604020202020204" pitchFamily="34" charset="0"/>
              </a:rPr>
              <a:t>erst</a:t>
            </a:r>
            <a:r>
              <a:rPr lang="en-US" sz="1600" dirty="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begonnen</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sym typeface="Wingdings" panose="05000000000000000000" pitchFamily="2" charset="2"/>
              </a:rPr>
              <a:t> das verfügbare Marktvolumen </a:t>
            </a:r>
            <a:r>
              <a:rPr lang="en-US" sz="1600" dirty="0" err="1">
                <a:latin typeface="Arial" panose="020B0604020202020204" pitchFamily="34" charset="0"/>
                <a:cs typeface="Arial" panose="020B0604020202020204" pitchFamily="34" charset="0"/>
                <a:sym typeface="Wingdings" panose="05000000000000000000" pitchFamily="2" charset="2"/>
              </a:rPr>
              <a:t>ist</a:t>
            </a:r>
            <a:r>
              <a:rPr lang="en-US" sz="1600" dirty="0">
                <a:latin typeface="Arial" panose="020B0604020202020204" pitchFamily="34" charset="0"/>
                <a:cs typeface="Arial" panose="020B0604020202020204" pitchFamily="34" charset="0"/>
                <a:sym typeface="Wingdings" panose="05000000000000000000" pitchFamily="2" charset="2"/>
              </a:rPr>
              <a:t> </a:t>
            </a:r>
            <a:r>
              <a:rPr lang="en-US" sz="1600" dirty="0" err="1">
                <a:latin typeface="Arial" panose="020B0604020202020204" pitchFamily="34" charset="0"/>
                <a:cs typeface="Arial" panose="020B0604020202020204" pitchFamily="34" charset="0"/>
                <a:sym typeface="Wingdings" panose="05000000000000000000" pitchFamily="2" charset="2"/>
              </a:rPr>
              <a:t>begrenzt</a:t>
            </a:r>
            <a:r>
              <a:rPr lang="en-US" sz="1600" dirty="0">
                <a:latin typeface="Arial" panose="020B0604020202020204" pitchFamily="34" charset="0"/>
                <a:cs typeface="Arial" panose="020B0604020202020204" pitchFamily="34" charset="0"/>
                <a:sym typeface="Wingdings" panose="05000000000000000000" pitchFamily="2" charset="2"/>
              </a:rPr>
              <a:t>  der Preis steigt.</a:t>
            </a:r>
          </a:p>
          <a:p>
            <a:pPr marL="0" indent="0">
              <a:lnSpc>
                <a:spcPct val="150000"/>
              </a:lnSpc>
              <a:buNone/>
            </a:pPr>
            <a:r>
              <a:rPr lang="en-US" sz="1600" dirty="0">
                <a:latin typeface="Arial" panose="020B0604020202020204" pitchFamily="34" charset="0"/>
                <a:cs typeface="Arial" panose="020B0604020202020204" pitchFamily="34" charset="0"/>
                <a:sym typeface="Wingdings" panose="05000000000000000000" pitchFamily="2" charset="2"/>
              </a:rPr>
              <a:t>	  </a:t>
            </a:r>
            <a:r>
              <a:rPr lang="en-US" sz="1600" dirty="0" err="1">
                <a:latin typeface="Arial" panose="020B0604020202020204" pitchFamily="34" charset="0"/>
                <a:cs typeface="Arial" panose="020B0604020202020204" pitchFamily="34" charset="0"/>
                <a:sym typeface="Wingdings" panose="05000000000000000000" pitchFamily="2" charset="2"/>
              </a:rPr>
              <a:t>Preiserhöhung</a:t>
            </a:r>
            <a:r>
              <a:rPr lang="en-US" sz="1600" dirty="0">
                <a:latin typeface="Arial" panose="020B0604020202020204" pitchFamily="34" charset="0"/>
                <a:cs typeface="Arial" panose="020B0604020202020204" pitchFamily="34" charset="0"/>
                <a:sym typeface="Wingdings" panose="05000000000000000000" pitchFamily="2" charset="2"/>
              </a:rPr>
              <a:t> R410A von 03/2017 bis 10/2018: von 100% bis ~300%.</a:t>
            </a:r>
            <a:endParaRPr lang="en-US" sz="1600"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436" y="5196840"/>
            <a:ext cx="9540552" cy="1661160"/>
          </a:xfrm>
          <a:prstGeom prst="rect">
            <a:avLst/>
          </a:prstGeom>
        </p:spPr>
      </p:pic>
    </p:spTree>
    <p:extLst>
      <p:ext uri="{BB962C8B-B14F-4D97-AF65-F5344CB8AC3E}">
        <p14:creationId xmlns:p14="http://schemas.microsoft.com/office/powerpoint/2010/main" val="4664039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Geschichte der </a:t>
            </a:r>
            <a:r>
              <a:rPr lang="en-US" dirty="0" err="1">
                <a:latin typeface="Arial" panose="020B0604020202020204" pitchFamily="34" charset="0"/>
                <a:cs typeface="Arial" panose="020B0604020202020204" pitchFamily="34" charset="0"/>
              </a:rPr>
              <a:t>Kältemittel</a:t>
            </a:r>
            <a:endParaRPr lang="el-GR"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8435280" cy="4525963"/>
          </a:xfrm>
        </p:spPr>
        <p:txBody>
          <a:bodyPr>
            <a:noAutofit/>
          </a:bodyPr>
          <a:lstStyle/>
          <a:p>
            <a:pPr marL="0" indent="0">
              <a:lnSpc>
                <a:spcPct val="150000"/>
              </a:lnSpc>
              <a:buNone/>
            </a:pPr>
            <a:r>
              <a:rPr lang="en-GB" sz="1600" b="1" dirty="0">
                <a:latin typeface="Arial" panose="020B0604020202020204" pitchFamily="34" charset="0"/>
                <a:cs typeface="Arial" panose="020B0604020202020204" pitchFamily="34" charset="0"/>
              </a:rPr>
              <a:t>Geschichte der Kältemittel</a:t>
            </a:r>
          </a:p>
          <a:p>
            <a:pPr marL="0" indent="0">
              <a:lnSpc>
                <a:spcPct val="150000"/>
              </a:lnSpc>
              <a:buNone/>
            </a:pPr>
            <a:endParaRPr lang="en-GB" sz="1600" b="1"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Auswirkungen der F-Gas-Verordnung und weitere Trends</a:t>
            </a:r>
          </a:p>
          <a:p>
            <a:pPr marL="0" indent="0">
              <a:lnSpc>
                <a:spcPct val="150000"/>
              </a:lnSpc>
              <a:buNone/>
            </a:pPr>
            <a:endParaRPr lang="en-US"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FC und HFC sind derzeit </a:t>
            </a:r>
            <a:r>
              <a:rPr lang="en-US" sz="1600" dirty="0" err="1">
                <a:latin typeface="Arial" panose="020B0604020202020204" pitchFamily="34" charset="0"/>
                <a:cs typeface="Arial" panose="020B0604020202020204" pitchFamily="34" charset="0"/>
              </a:rPr>
              <a:t>meist</a:t>
            </a:r>
            <a:r>
              <a:rPr lang="en-US" sz="1600" dirty="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noch</a:t>
            </a:r>
            <a:r>
              <a:rPr lang="en-US" sz="1600" dirty="0" smtClean="0">
                <a:latin typeface="Arial" panose="020B0604020202020204" pitchFamily="34" charset="0"/>
                <a:cs typeface="Arial" panose="020B0604020202020204" pitchFamily="34" charset="0"/>
              </a:rPr>
              <a:t> Stand </a:t>
            </a:r>
            <a:r>
              <a:rPr lang="en-US" sz="1600" dirty="0">
                <a:latin typeface="Arial" panose="020B0604020202020204" pitchFamily="34" charset="0"/>
                <a:cs typeface="Arial" panose="020B0604020202020204" pitchFamily="34" charset="0"/>
              </a:rPr>
              <a:t>der Technik.</a:t>
            </a:r>
          </a:p>
          <a:p>
            <a:pPr>
              <a:lnSpc>
                <a:spcPct val="150000"/>
              </a:lnSpc>
            </a:pPr>
            <a:r>
              <a:rPr lang="en-US" sz="1600" dirty="0">
                <a:latin typeface="Arial" panose="020B0604020202020204" pitchFamily="34" charset="0"/>
                <a:cs typeface="Arial" panose="020B0604020202020204" pitchFamily="34" charset="0"/>
              </a:rPr>
              <a:t>Optionen sind in </a:t>
            </a:r>
            <a:r>
              <a:rPr lang="en-US" sz="1600" dirty="0" smtClean="0">
                <a:latin typeface="Arial" panose="020B0604020202020204" pitchFamily="34" charset="0"/>
                <a:cs typeface="Arial" panose="020B0604020202020204" pitchFamily="34" charset="0"/>
              </a:rPr>
              <a:t>der </a:t>
            </a:r>
            <a:r>
              <a:rPr lang="en-US" sz="1600" dirty="0" err="1" smtClean="0">
                <a:latin typeface="Arial" panose="020B0604020202020204" pitchFamily="34" charset="0"/>
                <a:cs typeface="Arial" panose="020B0604020202020204" pitchFamily="34" charset="0"/>
              </a:rPr>
              <a:t>Entwicklung</a:t>
            </a:r>
            <a:endParaRPr lang="en-US" sz="1600" dirty="0">
              <a:latin typeface="Arial" panose="020B0604020202020204" pitchFamily="34" charset="0"/>
              <a:cs typeface="Arial" panose="020B0604020202020204" pitchFamily="34" charset="0"/>
            </a:endParaRPr>
          </a:p>
          <a:p>
            <a:pPr lvl="2">
              <a:lnSpc>
                <a:spcPct val="150000"/>
              </a:lnSpc>
            </a:pPr>
            <a:r>
              <a:rPr lang="de-DE" sz="1600" dirty="0" err="1">
                <a:latin typeface="Arial" panose="020B0604020202020204" pitchFamily="34" charset="0"/>
                <a:cs typeface="Arial" panose="020B0604020202020204" pitchFamily="34" charset="0"/>
              </a:rPr>
              <a:t> Kohlenwasserstoffe</a:t>
            </a:r>
            <a:r>
              <a:rPr lang="de-DE" sz="1600" dirty="0">
                <a:latin typeface="Arial" panose="020B0604020202020204" pitchFamily="34" charset="0"/>
                <a:cs typeface="Arial" panose="020B0604020202020204" pitchFamily="34" charset="0"/>
              </a:rPr>
              <a:t>: R290 (</a:t>
            </a:r>
            <a:r>
              <a:rPr lang="de-DE" sz="1600" dirty="0" err="1">
                <a:latin typeface="Arial" panose="020B0604020202020204" pitchFamily="34" charset="0"/>
                <a:cs typeface="Arial" panose="020B0604020202020204" pitchFamily="34" charset="0"/>
              </a:rPr>
              <a:t>Propangas</a:t>
            </a:r>
            <a:r>
              <a:rPr lang="de-DE" sz="1600" dirty="0">
                <a:latin typeface="Arial" panose="020B0604020202020204" pitchFamily="34" charset="0"/>
                <a:cs typeface="Arial" panose="020B0604020202020204" pitchFamily="34" charset="0"/>
              </a:rPr>
              <a:t>), R600a (Isobutan)</a:t>
            </a:r>
          </a:p>
          <a:p>
            <a:pPr lvl="2">
              <a:lnSpc>
                <a:spcPct val="150000"/>
              </a:lnSpc>
            </a:pPr>
            <a:r>
              <a:rPr lang="de-DE" sz="1600" dirty="0">
                <a:latin typeface="Arial" panose="020B0604020202020204" pitchFamily="34" charset="0"/>
                <a:cs typeface="Arial" panose="020B0604020202020204" pitchFamily="34" charset="0"/>
              </a:rPr>
              <a:t>Natürliche Kältemittel: R717 (Ammoniak), R744 </a:t>
            </a:r>
            <a:r>
              <a:rPr lang="de-DE" sz="1600" dirty="0" smtClean="0">
                <a:latin typeface="Arial" panose="020B0604020202020204" pitchFamily="34" charset="0"/>
                <a:cs typeface="Arial" panose="020B0604020202020204" pitchFamily="34" charset="0"/>
              </a:rPr>
              <a:t>(CO</a:t>
            </a:r>
            <a:r>
              <a:rPr lang="de-DE" sz="1600" baseline="-25000" dirty="0" smtClean="0">
                <a:latin typeface="Arial" panose="020B0604020202020204" pitchFamily="34" charset="0"/>
                <a:cs typeface="Arial" panose="020B0604020202020204" pitchFamily="34" charset="0"/>
              </a:rPr>
              <a:t>2</a:t>
            </a:r>
            <a:r>
              <a:rPr lang="de-DE" sz="1600" dirty="0" smtClean="0">
                <a:latin typeface="Arial" panose="020B0604020202020204" pitchFamily="34" charset="0"/>
                <a:cs typeface="Arial" panose="020B0604020202020204" pitchFamily="34" charset="0"/>
              </a:rPr>
              <a:t>)</a:t>
            </a:r>
            <a:endParaRPr lang="de-DE" sz="1600" dirty="0">
              <a:latin typeface="Arial" panose="020B0604020202020204" pitchFamily="34" charset="0"/>
              <a:cs typeface="Arial" panose="020B0604020202020204" pitchFamily="34" charset="0"/>
            </a:endParaRPr>
          </a:p>
          <a:p>
            <a:pPr lvl="2">
              <a:lnSpc>
                <a:spcPct val="150000"/>
              </a:lnSpc>
            </a:pPr>
            <a:r>
              <a:rPr lang="de-DE" sz="1600" dirty="0">
                <a:latin typeface="Arial" panose="020B0604020202020204" pitchFamily="34" charset="0"/>
                <a:cs typeface="Arial" panose="020B0604020202020204" pitchFamily="34" charset="0"/>
              </a:rPr>
              <a:t>…. ?</a:t>
            </a:r>
          </a:p>
          <a:p>
            <a:pPr marL="914400" lvl="2"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72457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Geschichte der </a:t>
            </a:r>
            <a:r>
              <a:rPr lang="en-US" dirty="0" err="1">
                <a:latin typeface="Arial" panose="020B0604020202020204" pitchFamily="34" charset="0"/>
                <a:cs typeface="Arial" panose="020B0604020202020204" pitchFamily="34" charset="0"/>
              </a:rPr>
              <a:t>Kältemittel</a:t>
            </a:r>
            <a:endParaRPr lang="el-GR"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8435280" cy="4525963"/>
          </a:xfrm>
        </p:spPr>
        <p:txBody>
          <a:bodyPr>
            <a:noAutofit/>
          </a:bodyPr>
          <a:lstStyle/>
          <a:p>
            <a:pPr marL="0" indent="0">
              <a:lnSpc>
                <a:spcPct val="150000"/>
              </a:lnSpc>
              <a:buNone/>
            </a:pPr>
            <a:r>
              <a:rPr lang="en-GB" sz="1600" b="1" dirty="0">
                <a:latin typeface="Arial" panose="020B0604020202020204" pitchFamily="34" charset="0"/>
                <a:cs typeface="Arial" panose="020B0604020202020204" pitchFamily="34" charset="0"/>
              </a:rPr>
              <a:t>Geschichte der Kältemittel</a:t>
            </a:r>
          </a:p>
          <a:p>
            <a:pPr marL="0" indent="0">
              <a:lnSpc>
                <a:spcPct val="150000"/>
              </a:lnSpc>
              <a:buNone/>
            </a:pPr>
            <a:endParaRPr lang="en-GB" sz="1600" b="1" dirty="0">
              <a:latin typeface="Arial" panose="020B0604020202020204" pitchFamily="34" charset="0"/>
              <a:cs typeface="Arial" panose="020B0604020202020204" pitchFamily="34" charset="0"/>
            </a:endParaRPr>
          </a:p>
          <a:p>
            <a:pPr marL="0" indent="0">
              <a:lnSpc>
                <a:spcPct val="150000"/>
              </a:lnSpc>
              <a:buNone/>
            </a:pPr>
            <a:r>
              <a:rPr lang="de-DE" sz="1600" dirty="0">
                <a:latin typeface="Arial" panose="020B0604020202020204" pitchFamily="34" charset="0"/>
                <a:cs typeface="Arial" panose="020B0604020202020204" pitchFamily="34" charset="0"/>
              </a:rPr>
              <a:t>Aber all </a:t>
            </a:r>
            <a:r>
              <a:rPr lang="de-DE" sz="1600" dirty="0" err="1">
                <a:latin typeface="Arial" panose="020B0604020202020204" pitchFamily="34" charset="0"/>
                <a:cs typeface="Arial" panose="020B0604020202020204" pitchFamily="34" charset="0"/>
              </a:rPr>
              <a:t>diese Optionen sind problematisch..</a:t>
            </a:r>
            <a:r>
              <a:rPr lang="de-DE" sz="1600" dirty="0">
                <a:latin typeface="Arial" panose="020B0604020202020204" pitchFamily="34" charset="0"/>
                <a:cs typeface="Arial" panose="020B0604020202020204" pitchFamily="34" charset="0"/>
              </a:rPr>
              <a:t>....</a:t>
            </a:r>
          </a:p>
          <a:p>
            <a:pPr marL="0" lvl="2" indent="0">
              <a:lnSpc>
                <a:spcPct val="150000"/>
              </a:lnSpc>
              <a:buNone/>
            </a:pPr>
            <a:endParaRPr lang="de-DE" sz="1600" dirty="0">
              <a:latin typeface="Arial" panose="020B0604020202020204" pitchFamily="34" charset="0"/>
              <a:cs typeface="Arial" panose="020B0604020202020204" pitchFamily="34" charset="0"/>
            </a:endParaRPr>
          </a:p>
          <a:p>
            <a:pPr marL="0" lvl="2" indent="0">
              <a:lnSpc>
                <a:spcPct val="150000"/>
              </a:lnSpc>
              <a:buNone/>
            </a:pPr>
            <a:r>
              <a:rPr lang="de-DE" sz="1600" dirty="0" err="1">
                <a:latin typeface="Arial" panose="020B0604020202020204" pitchFamily="34" charset="0"/>
                <a:cs typeface="Arial" panose="020B0604020202020204" pitchFamily="34" charset="0"/>
              </a:rPr>
              <a:t>Kohlenwasserstoffe</a:t>
            </a:r>
            <a:r>
              <a:rPr lang="de-DE" sz="1600" dirty="0">
                <a:latin typeface="Arial" panose="020B0604020202020204" pitchFamily="34" charset="0"/>
                <a:cs typeface="Arial" panose="020B0604020202020204" pitchFamily="34" charset="0"/>
              </a:rPr>
              <a:t>: R290 (</a:t>
            </a:r>
            <a:r>
              <a:rPr lang="de-DE" sz="1600" dirty="0" err="1">
                <a:latin typeface="Arial" panose="020B0604020202020204" pitchFamily="34" charset="0"/>
                <a:cs typeface="Arial" panose="020B0604020202020204" pitchFamily="34" charset="0"/>
              </a:rPr>
              <a:t>Propangas</a:t>
            </a:r>
            <a:r>
              <a:rPr lang="de-DE" sz="1600" dirty="0">
                <a:latin typeface="Arial" panose="020B0604020202020204" pitchFamily="34" charset="0"/>
                <a:cs typeface="Arial" panose="020B0604020202020204" pitchFamily="34" charset="0"/>
              </a:rPr>
              <a:t>), R600a (Isobutan)</a:t>
            </a:r>
          </a:p>
          <a:p>
            <a:pPr>
              <a:lnSpc>
                <a:spcPct val="150000"/>
              </a:lnSpc>
              <a:buFontTx/>
              <a:buChar char="-"/>
            </a:pPr>
            <a:r>
              <a:rPr lang="de-DE" sz="1600" dirty="0">
                <a:latin typeface="Arial" panose="020B0604020202020204" pitchFamily="34" charset="0"/>
                <a:cs typeface="Arial" panose="020B0604020202020204" pitchFamily="34" charset="0"/>
              </a:rPr>
              <a:t>ungiftig, </a:t>
            </a:r>
            <a:r>
              <a:rPr lang="de-DE" sz="1600" dirty="0" err="1">
                <a:latin typeface="Arial" panose="020B0604020202020204" pitchFamily="34" charset="0"/>
                <a:cs typeface="Arial" panose="020B0604020202020204" pitchFamily="34" charset="0"/>
              </a:rPr>
              <a:t>kein</a:t>
            </a:r>
            <a:r>
              <a:rPr lang="de-DE" sz="1600" dirty="0">
                <a:latin typeface="Arial" panose="020B0604020202020204" pitchFamily="34" charset="0"/>
                <a:cs typeface="Arial" panose="020B0604020202020204" pitchFamily="34" charset="0"/>
              </a:rPr>
              <a:t> ODP, </a:t>
            </a:r>
            <a:r>
              <a:rPr lang="de-DE" sz="1600" dirty="0" err="1">
                <a:latin typeface="Arial" panose="020B0604020202020204" pitchFamily="34" charset="0"/>
                <a:cs typeface="Arial" panose="020B0604020202020204" pitchFamily="34" charset="0"/>
              </a:rPr>
              <a:t>niedriges</a:t>
            </a:r>
            <a:r>
              <a:rPr lang="de-DE" sz="1600" dirty="0">
                <a:latin typeface="Arial" panose="020B0604020202020204" pitchFamily="34" charset="0"/>
                <a:cs typeface="Arial" panose="020B0604020202020204" pitchFamily="34" charset="0"/>
              </a:rPr>
              <a:t> GWP (3), </a:t>
            </a:r>
            <a:r>
              <a:rPr lang="de-DE" sz="1600" b="1" dirty="0">
                <a:latin typeface="Arial" panose="020B0604020202020204" pitchFamily="34" charset="0"/>
                <a:cs typeface="Arial" panose="020B0604020202020204" pitchFamily="34" charset="0"/>
              </a:rPr>
              <a:t>aber</a:t>
            </a:r>
            <a:r>
              <a:rPr lang="de-DE" sz="1600" dirty="0" err="1">
                <a:latin typeface="Arial" panose="020B0604020202020204" pitchFamily="34" charset="0"/>
                <a:cs typeface="Arial" panose="020B0604020202020204" pitchFamily="34" charset="0"/>
              </a:rPr>
              <a:t> brennbare oder sogar</a:t>
            </a:r>
            <a:r>
              <a:rPr lang="de-DE" sz="1600" dirty="0">
                <a:latin typeface="Arial" panose="020B0604020202020204" pitchFamily="34" charset="0"/>
                <a:cs typeface="Arial" panose="020B0604020202020204" pitchFamily="34" charset="0"/>
              </a:rPr>
              <a:t> explosive </a:t>
            </a:r>
            <a:r>
              <a:rPr lang="de-DE" sz="1600" dirty="0" err="1">
                <a:latin typeface="Arial" panose="020B0604020202020204" pitchFamily="34" charset="0"/>
                <a:cs typeface="Arial" panose="020B0604020202020204" pitchFamily="34" charset="0"/>
              </a:rPr>
              <a:t>Atmosphäre</a:t>
            </a:r>
            <a:endParaRPr lang="de-DE" sz="1600" dirty="0">
              <a:latin typeface="Arial" panose="020B0604020202020204" pitchFamily="34" charset="0"/>
              <a:cs typeface="Arial" panose="020B0604020202020204" pitchFamily="34" charset="0"/>
            </a:endParaRPr>
          </a:p>
          <a:p>
            <a:pPr>
              <a:lnSpc>
                <a:spcPct val="150000"/>
              </a:lnSpc>
              <a:buFontTx/>
              <a:buChar char="-"/>
            </a:pPr>
            <a:r>
              <a:rPr lang="en-US" sz="1600" dirty="0" err="1">
                <a:latin typeface="Arial" panose="020B0604020202020204" pitchFamily="34" charset="0"/>
                <a:cs typeface="Arial" panose="020B0604020202020204" pitchFamily="34" charset="0"/>
              </a:rPr>
              <a:t>Isobutan</a:t>
            </a:r>
            <a:r>
              <a:rPr lang="en-US" sz="1600" dirty="0">
                <a:latin typeface="Arial" panose="020B0604020202020204" pitchFamily="34" charset="0"/>
                <a:cs typeface="Arial" panose="020B0604020202020204" pitchFamily="34" charset="0"/>
              </a:rPr>
              <a:t> (R600a) wird in Kühlschränken verwendet, jedoch mit einer </a:t>
            </a:r>
            <a:r>
              <a:rPr lang="de-DE" sz="1600" dirty="0" err="1">
                <a:latin typeface="Arial" panose="020B0604020202020204" pitchFamily="34" charset="0"/>
                <a:cs typeface="Arial" panose="020B0604020202020204" pitchFamily="34" charset="0"/>
              </a:rPr>
              <a:t>wesentlich geringeren Füllmenge als</a:t>
            </a:r>
            <a:r>
              <a:rPr lang="de-DE" sz="1600" dirty="0">
                <a:latin typeface="Arial" panose="020B0604020202020204" pitchFamily="34" charset="0"/>
                <a:cs typeface="Arial" panose="020B0604020202020204" pitchFamily="34" charset="0"/>
              </a:rPr>
              <a:t> in </a:t>
            </a:r>
            <a:r>
              <a:rPr lang="de-DE" sz="1600" dirty="0" err="1">
                <a:latin typeface="Arial" panose="020B0604020202020204" pitchFamily="34" charset="0"/>
                <a:cs typeface="Arial" panose="020B0604020202020204" pitchFamily="34" charset="0"/>
              </a:rPr>
              <a:t>Wärmepumpen.</a:t>
            </a:r>
            <a:endParaRPr lang="de-DE" sz="1600" dirty="0">
              <a:latin typeface="Arial" panose="020B0604020202020204" pitchFamily="34" charset="0"/>
              <a:cs typeface="Arial" panose="020B0604020202020204" pitchFamily="34" charset="0"/>
            </a:endParaRPr>
          </a:p>
          <a:p>
            <a:pPr>
              <a:lnSpc>
                <a:spcPct val="150000"/>
              </a:lnSpc>
              <a:buFontTx/>
              <a:buChar char="-"/>
            </a:pPr>
            <a:r>
              <a:rPr lang="de-DE" sz="1600" dirty="0">
                <a:latin typeface="Arial" panose="020B0604020202020204" pitchFamily="34" charset="0"/>
                <a:cs typeface="Arial" panose="020B0604020202020204" pitchFamily="34" charset="0"/>
              </a:rPr>
              <a:t>Aus </a:t>
            </a:r>
            <a:r>
              <a:rPr lang="de-DE" sz="1600" dirty="0" err="1">
                <a:latin typeface="Arial" panose="020B0604020202020204" pitchFamily="34" charset="0"/>
                <a:cs typeface="Arial" panose="020B0604020202020204" pitchFamily="34" charset="0"/>
              </a:rPr>
              <a:t>Sicherheitsgründen ist bei Wärmepumpen mit Kohlenwasserstoffen nur eine Außenaufstellung zulässig. </a:t>
            </a:r>
            <a:endParaRPr lang="en-US" sz="1600" dirty="0">
              <a:latin typeface="Arial" panose="020B0604020202020204" pitchFamily="34" charset="0"/>
              <a:cs typeface="Arial" panose="020B0604020202020204" pitchFamily="34" charset="0"/>
            </a:endParaRPr>
          </a:p>
          <a:p>
            <a:pPr>
              <a:lnSpc>
                <a:spcPct val="150000"/>
              </a:lnSpc>
              <a:buFontTx/>
              <a:buChar char="-"/>
            </a:pPr>
            <a:endParaRPr lang="de-DE" sz="1600" dirty="0">
              <a:latin typeface="Arial" panose="020B0604020202020204" pitchFamily="34" charset="0"/>
              <a:cs typeface="Arial" panose="020B0604020202020204" pitchFamily="34" charset="0"/>
            </a:endParaRPr>
          </a:p>
          <a:p>
            <a:pPr>
              <a:lnSpc>
                <a:spcPct val="150000"/>
              </a:lnSpc>
              <a:buFontTx/>
              <a:buChar char="-"/>
            </a:pPr>
            <a:endParaRPr lang="de-DE" sz="1600" dirty="0">
              <a:latin typeface="Arial" panose="020B0604020202020204" pitchFamily="34" charset="0"/>
              <a:cs typeface="Arial" panose="020B0604020202020204" pitchFamily="34" charset="0"/>
            </a:endParaRPr>
          </a:p>
          <a:p>
            <a:pPr marL="0" indent="0">
              <a:lnSpc>
                <a:spcPct val="150000"/>
              </a:lnSpc>
              <a:buNone/>
            </a:pPr>
            <a:endParaRPr lang="de-DE" sz="1600" dirty="0"/>
          </a:p>
          <a:p>
            <a:pPr marL="914400" lvl="2"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57098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Geschichte der </a:t>
            </a:r>
            <a:r>
              <a:rPr lang="en-US" dirty="0" err="1">
                <a:latin typeface="Arial" panose="020B0604020202020204" pitchFamily="34" charset="0"/>
                <a:cs typeface="Arial" panose="020B0604020202020204" pitchFamily="34" charset="0"/>
              </a:rPr>
              <a:t>Kältemittel</a:t>
            </a:r>
            <a:endParaRPr lang="el-GR"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8435280" cy="4525963"/>
          </a:xfrm>
        </p:spPr>
        <p:txBody>
          <a:bodyPr>
            <a:noAutofit/>
          </a:bodyPr>
          <a:lstStyle/>
          <a:p>
            <a:pPr marL="0" indent="0">
              <a:lnSpc>
                <a:spcPct val="150000"/>
              </a:lnSpc>
              <a:buNone/>
            </a:pPr>
            <a:r>
              <a:rPr lang="en-GB" sz="1600" b="1" dirty="0">
                <a:latin typeface="Arial" panose="020B0604020202020204" pitchFamily="34" charset="0"/>
                <a:cs typeface="Arial" panose="020B0604020202020204" pitchFamily="34" charset="0"/>
              </a:rPr>
              <a:t>Geschichte der Kältemittel</a:t>
            </a:r>
          </a:p>
          <a:p>
            <a:pPr marL="0" indent="0">
              <a:lnSpc>
                <a:spcPct val="150000"/>
              </a:lnSpc>
              <a:buNone/>
            </a:pPr>
            <a:endParaRPr lang="en-GB" sz="1600" b="1" dirty="0">
              <a:latin typeface="Arial" panose="020B0604020202020204" pitchFamily="34" charset="0"/>
              <a:cs typeface="Arial" panose="020B0604020202020204" pitchFamily="34" charset="0"/>
            </a:endParaRPr>
          </a:p>
          <a:p>
            <a:pPr marL="0" indent="0">
              <a:lnSpc>
                <a:spcPct val="150000"/>
              </a:lnSpc>
              <a:buNone/>
            </a:pPr>
            <a:r>
              <a:rPr lang="de-DE" sz="1600" dirty="0">
                <a:latin typeface="Arial" panose="020B0604020202020204" pitchFamily="34" charset="0"/>
                <a:cs typeface="Arial" panose="020B0604020202020204" pitchFamily="34" charset="0"/>
              </a:rPr>
              <a:t>Aber all </a:t>
            </a:r>
            <a:r>
              <a:rPr lang="de-DE" sz="1600" dirty="0" err="1">
                <a:latin typeface="Arial" panose="020B0604020202020204" pitchFamily="34" charset="0"/>
                <a:cs typeface="Arial" panose="020B0604020202020204" pitchFamily="34" charset="0"/>
              </a:rPr>
              <a:t>diese Optionen sind problematisch..</a:t>
            </a:r>
            <a:r>
              <a:rPr lang="de-DE" sz="1600" dirty="0">
                <a:latin typeface="Arial" panose="020B0604020202020204" pitchFamily="34" charset="0"/>
                <a:cs typeface="Arial" panose="020B0604020202020204" pitchFamily="34" charset="0"/>
              </a:rPr>
              <a:t>....</a:t>
            </a:r>
          </a:p>
          <a:p>
            <a:pPr marL="0" lvl="2" indent="0">
              <a:lnSpc>
                <a:spcPct val="150000"/>
              </a:lnSpc>
              <a:buNone/>
            </a:pPr>
            <a:endParaRPr lang="de-DE" sz="1600" dirty="0">
              <a:latin typeface="Arial" panose="020B0604020202020204" pitchFamily="34" charset="0"/>
              <a:cs typeface="Arial" panose="020B0604020202020204" pitchFamily="34" charset="0"/>
            </a:endParaRPr>
          </a:p>
          <a:p>
            <a:pPr marL="0" lvl="2" indent="0">
              <a:lnSpc>
                <a:spcPct val="150000"/>
              </a:lnSpc>
              <a:buNone/>
            </a:pPr>
            <a:r>
              <a:rPr lang="de-DE" sz="1600" dirty="0">
                <a:latin typeface="Arial" panose="020B0604020202020204" pitchFamily="34" charset="0"/>
                <a:cs typeface="Arial" panose="020B0604020202020204" pitchFamily="34" charset="0"/>
              </a:rPr>
              <a:t> R717 (</a:t>
            </a:r>
            <a:r>
              <a:rPr lang="de-DE" sz="1600" dirty="0" err="1">
                <a:latin typeface="Arial" panose="020B0604020202020204" pitchFamily="34" charset="0"/>
                <a:cs typeface="Arial" panose="020B0604020202020204" pitchFamily="34" charset="0"/>
              </a:rPr>
              <a:t>Ammoniak</a:t>
            </a:r>
            <a:r>
              <a:rPr lang="de-DE" sz="1600" dirty="0">
                <a:latin typeface="Arial" panose="020B0604020202020204" pitchFamily="34" charset="0"/>
                <a:cs typeface="Arial" panose="020B0604020202020204" pitchFamily="34" charset="0"/>
              </a:rPr>
              <a:t>), </a:t>
            </a:r>
          </a:p>
          <a:p>
            <a:pPr marL="285750" lvl="2" indent="-285750">
              <a:lnSpc>
                <a:spcPct val="150000"/>
              </a:lnSpc>
              <a:buFontTx/>
              <a:buChar char="-"/>
            </a:pPr>
            <a:r>
              <a:rPr lang="de-DE" sz="1600" dirty="0" err="1">
                <a:latin typeface="Arial" panose="020B0604020202020204" pitchFamily="34" charset="0"/>
                <a:cs typeface="Arial" panose="020B0604020202020204" pitchFamily="34" charset="0"/>
              </a:rPr>
              <a:t>kein</a:t>
            </a:r>
            <a:r>
              <a:rPr lang="de-DE" sz="1600" dirty="0">
                <a:latin typeface="Arial" panose="020B0604020202020204" pitchFamily="34" charset="0"/>
                <a:cs typeface="Arial" panose="020B0604020202020204" pitchFamily="34" charset="0"/>
              </a:rPr>
              <a:t> ODP, </a:t>
            </a:r>
            <a:r>
              <a:rPr lang="de-DE" sz="1600" dirty="0" err="1">
                <a:latin typeface="Arial" panose="020B0604020202020204" pitchFamily="34" charset="0"/>
                <a:cs typeface="Arial" panose="020B0604020202020204" pitchFamily="34" charset="0"/>
              </a:rPr>
              <a:t>kein</a:t>
            </a:r>
            <a:r>
              <a:rPr lang="de-DE" sz="1600" dirty="0">
                <a:latin typeface="Arial" panose="020B0604020202020204" pitchFamily="34" charset="0"/>
                <a:cs typeface="Arial" panose="020B0604020202020204" pitchFamily="34" charset="0"/>
              </a:rPr>
              <a:t> GWP, </a:t>
            </a:r>
            <a:r>
              <a:rPr lang="de-DE" sz="1600" b="1" dirty="0">
                <a:latin typeface="Arial" panose="020B0604020202020204" pitchFamily="34" charset="0"/>
                <a:cs typeface="Arial" panose="020B0604020202020204" pitchFamily="34" charset="0"/>
              </a:rPr>
              <a:t>aber</a:t>
            </a:r>
            <a:r>
              <a:rPr lang="de-DE" sz="1600" dirty="0" err="1">
                <a:latin typeface="Arial" panose="020B0604020202020204" pitchFamily="34" charset="0"/>
                <a:cs typeface="Arial" panose="020B0604020202020204" pitchFamily="34" charset="0"/>
              </a:rPr>
              <a:t> giftig</a:t>
            </a:r>
            <a:r>
              <a:rPr lang="de-DE" sz="1600" dirty="0">
                <a:latin typeface="Arial" panose="020B0604020202020204" pitchFamily="34" charset="0"/>
                <a:cs typeface="Arial" panose="020B0604020202020204" pitchFamily="34" charset="0"/>
              </a:rPr>
              <a:t> und </a:t>
            </a:r>
            <a:r>
              <a:rPr lang="de-DE" sz="1600" dirty="0" err="1">
                <a:latin typeface="Arial" panose="020B0604020202020204" pitchFamily="34" charset="0"/>
                <a:cs typeface="Arial" panose="020B0604020202020204" pitchFamily="34" charset="0"/>
              </a:rPr>
              <a:t>leicht entzündlich.</a:t>
            </a:r>
            <a:endParaRPr lang="de-DE" sz="1600" dirty="0">
              <a:latin typeface="Arial" panose="020B0604020202020204" pitchFamily="34" charset="0"/>
              <a:cs typeface="Arial" panose="020B0604020202020204" pitchFamily="34" charset="0"/>
            </a:endParaRPr>
          </a:p>
          <a:p>
            <a:pPr marL="0" lvl="2" indent="0">
              <a:lnSpc>
                <a:spcPct val="150000"/>
              </a:lnSpc>
              <a:buNone/>
            </a:pPr>
            <a:endParaRPr lang="de-DE" sz="1600" dirty="0">
              <a:latin typeface="Arial" panose="020B0604020202020204" pitchFamily="34" charset="0"/>
              <a:cs typeface="Arial" panose="020B0604020202020204" pitchFamily="34" charset="0"/>
            </a:endParaRPr>
          </a:p>
          <a:p>
            <a:pPr marL="0" lvl="2" indent="0">
              <a:lnSpc>
                <a:spcPct val="150000"/>
              </a:lnSpc>
              <a:buNone/>
            </a:pPr>
            <a:r>
              <a:rPr lang="de-DE" sz="1600" dirty="0">
                <a:latin typeface="Arial" panose="020B0604020202020204" pitchFamily="34" charset="0"/>
                <a:cs typeface="Arial" panose="020B0604020202020204" pitchFamily="34" charset="0"/>
              </a:rPr>
              <a:t>R744 (CO2)  </a:t>
            </a:r>
          </a:p>
          <a:p>
            <a:pPr marL="285750" lvl="2" indent="-285750">
              <a:lnSpc>
                <a:spcPct val="150000"/>
              </a:lnSpc>
              <a:buFontTx/>
              <a:buChar char="-"/>
            </a:pPr>
            <a:r>
              <a:rPr lang="de-DE" sz="1600" dirty="0">
                <a:latin typeface="Arial" panose="020B0604020202020204" pitchFamily="34" charset="0"/>
                <a:cs typeface="Arial" panose="020B0604020202020204" pitchFamily="34" charset="0"/>
              </a:rPr>
              <a:t>kein ODP, sehr geringes GWP, ungiftig, nicht brennbar, billig, </a:t>
            </a:r>
            <a:r>
              <a:rPr lang="de-DE" sz="1600" b="1" dirty="0">
                <a:latin typeface="Arial" panose="020B0604020202020204" pitchFamily="34" charset="0"/>
                <a:cs typeface="Arial" panose="020B0604020202020204" pitchFamily="34" charset="0"/>
              </a:rPr>
              <a:t>aber</a:t>
            </a:r>
            <a:r>
              <a:rPr lang="de-DE" sz="1600" dirty="0">
                <a:latin typeface="Arial" panose="020B0604020202020204" pitchFamily="34" charset="0"/>
                <a:cs typeface="Arial" panose="020B0604020202020204" pitchFamily="34" charset="0"/>
              </a:rPr>
              <a:t> auf </a:t>
            </a:r>
            <a:r>
              <a:rPr lang="de-DE" sz="1600" dirty="0" smtClean="0">
                <a:latin typeface="Arial" panose="020B0604020202020204" pitchFamily="34" charset="0"/>
                <a:cs typeface="Arial" panose="020B0604020202020204" pitchFamily="34" charset="0"/>
              </a:rPr>
              <a:t>der </a:t>
            </a:r>
            <a:r>
              <a:rPr lang="de-DE" sz="1600" dirty="0">
                <a:latin typeface="Arial" panose="020B0604020202020204" pitchFamily="34" charset="0"/>
                <a:cs typeface="Arial" panose="020B0604020202020204" pitchFamily="34" charset="0"/>
              </a:rPr>
              <a:t>thermodynamischen </a:t>
            </a:r>
            <a:r>
              <a:rPr lang="de-DE" sz="1600" dirty="0" smtClean="0">
                <a:latin typeface="Arial" panose="020B0604020202020204" pitchFamily="34" charset="0"/>
                <a:cs typeface="Arial" panose="020B0604020202020204" pitchFamily="34" charset="0"/>
              </a:rPr>
              <a:t>Sicht </a:t>
            </a:r>
            <a:r>
              <a:rPr lang="de-DE" sz="1600" dirty="0">
                <a:latin typeface="Arial" panose="020B0604020202020204" pitchFamily="34" charset="0"/>
                <a:cs typeface="Arial" panose="020B0604020202020204" pitchFamily="34" charset="0"/>
              </a:rPr>
              <a:t>sind hohe Betriebsdrücke entsprechend den Betriebspunkten ein Problem für die Auslegung der Wärmepumpe. </a:t>
            </a:r>
          </a:p>
          <a:p>
            <a:pPr marL="285750" lvl="2" indent="-285750">
              <a:lnSpc>
                <a:spcPct val="150000"/>
              </a:lnSpc>
              <a:buFontTx/>
              <a:buChar char="-"/>
            </a:pPr>
            <a:endParaRPr lang="de-DE" dirty="0"/>
          </a:p>
          <a:p>
            <a:pPr marL="0" indent="0">
              <a:lnSpc>
                <a:spcPct val="150000"/>
              </a:lnSpc>
              <a:buNone/>
            </a:pPr>
            <a:endParaRPr lang="de-DE" sz="1600" dirty="0">
              <a:latin typeface="Arial" panose="020B0604020202020204" pitchFamily="34" charset="0"/>
              <a:cs typeface="Arial" panose="020B0604020202020204" pitchFamily="34" charset="0"/>
            </a:endParaRPr>
          </a:p>
          <a:p>
            <a:pPr>
              <a:lnSpc>
                <a:spcPct val="150000"/>
              </a:lnSpc>
              <a:buFontTx/>
              <a:buChar char="-"/>
            </a:pPr>
            <a:endParaRPr lang="de-DE" sz="1600" dirty="0">
              <a:latin typeface="Arial" panose="020B0604020202020204" pitchFamily="34" charset="0"/>
              <a:cs typeface="Arial" panose="020B0604020202020204" pitchFamily="34" charset="0"/>
            </a:endParaRPr>
          </a:p>
          <a:p>
            <a:pPr marL="0" indent="0">
              <a:lnSpc>
                <a:spcPct val="150000"/>
              </a:lnSpc>
              <a:buNone/>
            </a:pPr>
            <a:endParaRPr lang="de-DE" sz="1600" dirty="0"/>
          </a:p>
          <a:p>
            <a:pPr marL="914400" lvl="2"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9237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latin typeface="Arial" panose="020B0604020202020204" pitchFamily="34" charset="0"/>
                <a:cs typeface="Arial" panose="020B0604020202020204" pitchFamily="34" charset="0"/>
              </a:rPr>
              <a:t>Modulziele</a:t>
            </a:r>
            <a:endParaRPr lang="el-GR" dirty="0">
              <a:latin typeface="Arial" panose="020B0604020202020204" pitchFamily="34" charset="0"/>
              <a:cs typeface="Arial" panose="020B0604020202020204" pitchFamily="34" charset="0"/>
            </a:endParaRPr>
          </a:p>
        </p:txBody>
      </p:sp>
      <p:sp>
        <p:nvSpPr>
          <p:cNvPr id="9" name="Content Placeholder 8"/>
          <p:cNvSpPr>
            <a:spLocks noGrp="1"/>
          </p:cNvSpPr>
          <p:nvPr>
            <p:ph idx="1"/>
          </p:nvPr>
        </p:nvSpPr>
        <p:spPr/>
        <p:txBody>
          <a:bodyPr/>
          <a:lstStyle/>
          <a:p>
            <a:pPr marL="0" indent="0">
              <a:lnSpc>
                <a:spcPct val="150000"/>
              </a:lnSpc>
              <a:buNone/>
            </a:pPr>
            <a:r>
              <a:rPr lang="en-US" sz="1600" dirty="0">
                <a:latin typeface="Arial" panose="020B0604020202020204" pitchFamily="34" charset="0"/>
                <a:cs typeface="Arial" panose="020B0604020202020204" pitchFamily="34" charset="0"/>
              </a:rPr>
              <a:t>Willkommen im Modul: "</a:t>
            </a:r>
            <a:r>
              <a:rPr lang="en-US" sz="1600" dirty="0" err="1">
                <a:latin typeface="Arial" panose="020B0604020202020204" pitchFamily="34" charset="0"/>
                <a:cs typeface="Arial" panose="020B0604020202020204" pitchFamily="34" charset="0"/>
              </a:rPr>
              <a:t>Chemikalien</a:t>
            </a:r>
            <a:r>
              <a:rPr lang="en-US" sz="1600" dirty="0" smtClean="0">
                <a:latin typeface="Arial" panose="020B0604020202020204" pitchFamily="34" charset="0"/>
                <a:cs typeface="Arial" panose="020B0604020202020204" pitchFamily="34" charset="0"/>
              </a:rPr>
              <a:t>".</a:t>
            </a:r>
          </a:p>
          <a:p>
            <a:pPr marL="0" indent="0">
              <a:lnSpc>
                <a:spcPct val="150000"/>
              </a:lnSpc>
              <a:buNone/>
            </a:pPr>
            <a:endParaRPr lang="el-GR"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Am Ende dieses Moduls </a:t>
            </a:r>
            <a:r>
              <a:rPr lang="en-US" sz="1600" dirty="0" err="1">
                <a:latin typeface="Arial" panose="020B0604020202020204" pitchFamily="34" charset="0"/>
                <a:cs typeface="Arial" panose="020B0604020202020204" pitchFamily="34" charset="0"/>
              </a:rPr>
              <a:t>werden</a:t>
            </a:r>
            <a:r>
              <a:rPr lang="en-US" sz="1600" dirty="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Sie</a:t>
            </a:r>
            <a:r>
              <a:rPr lang="en-US" sz="1600" dirty="0" smtClean="0">
                <a:latin typeface="Arial" panose="020B0604020202020204" pitchFamily="34" charset="0"/>
                <a:cs typeface="Arial" panose="020B0604020202020204" pitchFamily="34" charset="0"/>
              </a:rPr>
              <a:t>:</a:t>
            </a:r>
            <a:endParaRPr lang="el-GR" sz="1600" dirty="0">
              <a:latin typeface="Arial" panose="020B0604020202020204" pitchFamily="34" charset="0"/>
              <a:cs typeface="Arial" panose="020B0604020202020204" pitchFamily="34" charset="0"/>
            </a:endParaRPr>
          </a:p>
          <a:p>
            <a:pPr>
              <a:lnSpc>
                <a:spcPct val="150000"/>
              </a:lnSpc>
              <a:buAutoNum type="arabicPeriod"/>
            </a:pPr>
            <a:r>
              <a:rPr lang="en-US" sz="1600" dirty="0">
                <a:latin typeface="Arial" panose="020B0604020202020204" pitchFamily="34" charset="0"/>
                <a:cs typeface="Arial" panose="020B0604020202020204" pitchFamily="34" charset="0"/>
              </a:rPr>
              <a:t>alle für das System verwendeten Chemikalien und </a:t>
            </a:r>
            <a:r>
              <a:rPr lang="en-US" sz="1600" dirty="0" err="1" smtClean="0">
                <a:latin typeface="Arial" panose="020B0604020202020204" pitchFamily="34" charset="0"/>
                <a:cs typeface="Arial" panose="020B0604020202020204" pitchFamily="34" charset="0"/>
              </a:rPr>
              <a:t>Stoffe</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kennen</a:t>
            </a:r>
            <a:endParaRPr lang="en-US" sz="1600" dirty="0">
              <a:latin typeface="Arial" panose="020B0604020202020204" pitchFamily="34" charset="0"/>
              <a:cs typeface="Arial" panose="020B0604020202020204" pitchFamily="34" charset="0"/>
            </a:endParaRPr>
          </a:p>
          <a:p>
            <a:pPr>
              <a:lnSpc>
                <a:spcPct val="150000"/>
              </a:lnSpc>
              <a:buAutoNum type="arabicPeriod"/>
            </a:pPr>
            <a:r>
              <a:rPr lang="en-US" sz="1600" dirty="0" err="1" smtClean="0">
                <a:latin typeface="Arial" panose="020B0604020202020204" pitchFamily="34" charset="0"/>
                <a:cs typeface="Arial" panose="020B0604020202020204" pitchFamily="34" charset="0"/>
              </a:rPr>
              <a:t>ordnungsgemäße</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Risikobewertungen</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und </a:t>
            </a:r>
            <a:r>
              <a:rPr lang="en-US" sz="1600" dirty="0" err="1" smtClean="0">
                <a:latin typeface="Arial" panose="020B0604020202020204" pitchFamily="34" charset="0"/>
                <a:cs typeface="Arial" panose="020B0604020202020204" pitchFamily="34" charset="0"/>
              </a:rPr>
              <a:t>Sicherheitsmaßnahmen</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kennen</a:t>
            </a: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Und </a:t>
            </a:r>
            <a:r>
              <a:rPr lang="en-US" sz="1600" dirty="0" err="1" smtClean="0">
                <a:latin typeface="Arial" panose="020B0604020202020204" pitchFamily="34" charset="0"/>
                <a:cs typeface="Arial" panose="020B0604020202020204" pitchFamily="34" charset="0"/>
              </a:rPr>
              <a:t>Sie</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werden</a:t>
            </a:r>
            <a:r>
              <a:rPr lang="en-US" sz="1600" dirty="0" smtClean="0">
                <a:latin typeface="Arial" panose="020B0604020202020204" pitchFamily="34" charset="0"/>
                <a:cs typeface="Arial" panose="020B0604020202020204" pitchFamily="34" charset="0"/>
              </a:rPr>
              <a:t> in der </a:t>
            </a:r>
            <a:r>
              <a:rPr lang="en-US" sz="1600" dirty="0" err="1" smtClean="0">
                <a:latin typeface="Arial" panose="020B0604020202020204" pitchFamily="34" charset="0"/>
                <a:cs typeface="Arial" panose="020B0604020202020204" pitchFamily="34" charset="0"/>
              </a:rPr>
              <a:t>Lage</a:t>
            </a:r>
            <a:r>
              <a:rPr lang="en-US" sz="1600" dirty="0" smtClean="0">
                <a:latin typeface="Arial" panose="020B0604020202020204" pitchFamily="34" charset="0"/>
                <a:cs typeface="Arial" panose="020B0604020202020204" pitchFamily="34" charset="0"/>
              </a:rPr>
              <a:t> sein:</a:t>
            </a:r>
            <a:endParaRPr lang="en-US" sz="1600" dirty="0">
              <a:latin typeface="Arial" panose="020B0604020202020204" pitchFamily="34" charset="0"/>
              <a:cs typeface="Arial" panose="020B0604020202020204" pitchFamily="34" charset="0"/>
            </a:endParaRPr>
          </a:p>
          <a:p>
            <a:pPr>
              <a:lnSpc>
                <a:spcPct val="150000"/>
              </a:lnSpc>
              <a:buAutoNum type="arabicPeriod"/>
            </a:pPr>
            <a:r>
              <a:rPr lang="en-US" sz="1600" dirty="0">
                <a:latin typeface="Arial" panose="020B0604020202020204" pitchFamily="34" charset="0"/>
                <a:cs typeface="Arial" panose="020B0604020202020204" pitchFamily="34" charset="0"/>
              </a:rPr>
              <a:t>Risiken zu identifizieren und zu vermeiden.</a:t>
            </a:r>
          </a:p>
          <a:p>
            <a:pPr>
              <a:lnSpc>
                <a:spcPct val="150000"/>
              </a:lnSpc>
              <a:buAutoNum type="arabicPeriod"/>
            </a:pPr>
            <a:r>
              <a:rPr lang="en-US" sz="1600" dirty="0">
                <a:latin typeface="Arial" panose="020B0604020202020204" pitchFamily="34" charset="0"/>
                <a:cs typeface="Arial" panose="020B0604020202020204" pitchFamily="34" charset="0"/>
              </a:rPr>
              <a:t>geeignete </a:t>
            </a:r>
            <a:r>
              <a:rPr lang="en-US" sz="1600" dirty="0" err="1">
                <a:latin typeface="Arial" panose="020B0604020202020204" pitchFamily="34" charset="0"/>
                <a:cs typeface="Arial" panose="020B0604020202020204" pitchFamily="34" charset="0"/>
              </a:rPr>
              <a:t>Sicherheitsmassnahmen</a:t>
            </a:r>
            <a:r>
              <a:rPr lang="en-US" sz="1600" dirty="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vorzuschlagen</a:t>
            </a:r>
            <a:r>
              <a:rPr lang="en-US" sz="1600" dirty="0" smtClean="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marL="0" indent="0">
              <a:buNone/>
            </a:pPr>
            <a:endParaRPr lang="el-GR" dirty="0"/>
          </a:p>
        </p:txBody>
      </p:sp>
    </p:spTree>
    <p:extLst>
      <p:ext uri="{BB962C8B-B14F-4D97-AF65-F5344CB8AC3E}">
        <p14:creationId xmlns:p14="http://schemas.microsoft.com/office/powerpoint/2010/main" val="26512642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GB" dirty="0">
                <a:latin typeface="Arial" panose="020B0604020202020204" pitchFamily="34" charset="0"/>
                <a:cs typeface="Arial" panose="020B0604020202020204" pitchFamily="34" charset="0"/>
              </a:rPr>
              <a:t>Nomenklatur der Kältemittel</a:t>
            </a:r>
          </a:p>
        </p:txBody>
      </p:sp>
      <p:sp>
        <p:nvSpPr>
          <p:cNvPr id="3" name="Content Placeholder 2"/>
          <p:cNvSpPr>
            <a:spLocks noGrp="1"/>
          </p:cNvSpPr>
          <p:nvPr>
            <p:ph idx="1"/>
          </p:nvPr>
        </p:nvSpPr>
        <p:spPr>
          <a:xfrm>
            <a:off x="457200" y="1600200"/>
            <a:ext cx="4762872" cy="4525963"/>
          </a:xfrm>
        </p:spPr>
        <p:txBody>
          <a:bodyPr>
            <a:noAutofit/>
          </a:bodyPr>
          <a:lstStyle/>
          <a:p>
            <a:pPr marL="0" indent="0">
              <a:lnSpc>
                <a:spcPct val="150000"/>
              </a:lnSpc>
              <a:buNone/>
            </a:pPr>
            <a:r>
              <a:rPr lang="en-GB" sz="1600" b="1" dirty="0">
                <a:latin typeface="Arial" panose="020B0604020202020204" pitchFamily="34" charset="0"/>
                <a:cs typeface="Arial" panose="020B0604020202020204" pitchFamily="34" charset="0"/>
              </a:rPr>
              <a:t>Nomenklatur der Kältemittel</a:t>
            </a:r>
          </a:p>
          <a:p>
            <a:pPr marL="0" indent="0">
              <a:lnSpc>
                <a:spcPct val="150000"/>
              </a:lnSpc>
              <a:buNone/>
            </a:pPr>
            <a:endParaRPr lang="en-GB" sz="1600" b="1" dirty="0">
              <a:latin typeface="Arial" panose="020B0604020202020204" pitchFamily="34" charset="0"/>
              <a:cs typeface="Arial" panose="020B0604020202020204" pitchFamily="34" charset="0"/>
            </a:endParaRPr>
          </a:p>
          <a:p>
            <a:pPr marL="0" lvl="2" indent="0">
              <a:lnSpc>
                <a:spcPct val="150000"/>
              </a:lnSpc>
              <a:buNone/>
            </a:pPr>
            <a:r>
              <a:rPr lang="de-DE" sz="1600" dirty="0" err="1">
                <a:latin typeface="Arial" panose="020B0604020202020204" pitchFamily="34" charset="0"/>
                <a:cs typeface="Arial" panose="020B0604020202020204" pitchFamily="34" charset="0"/>
              </a:rPr>
              <a:t>Was bedeutet</a:t>
            </a:r>
            <a:r>
              <a:rPr lang="de-DE" sz="1600" dirty="0">
                <a:latin typeface="Arial" panose="020B0604020202020204" pitchFamily="34" charset="0"/>
                <a:cs typeface="Arial" panose="020B0604020202020204" pitchFamily="34" charset="0"/>
              </a:rPr>
              <a:t> R290, R410A, .......</a:t>
            </a:r>
          </a:p>
          <a:p>
            <a:pPr marL="0" lvl="2" indent="0">
              <a:lnSpc>
                <a:spcPct val="150000"/>
              </a:lnSpc>
              <a:buNone/>
            </a:pPr>
            <a:r>
              <a:rPr lang="de-DE" sz="1600" dirty="0" err="1">
                <a:latin typeface="Arial" panose="020B0604020202020204" pitchFamily="34" charset="0"/>
                <a:cs typeface="Arial" panose="020B0604020202020204" pitchFamily="34" charset="0"/>
              </a:rPr>
              <a:t>Wie ist die Nomenklatur der Kältemittel</a:t>
            </a:r>
            <a:r>
              <a:rPr lang="de-DE" sz="1600" dirty="0">
                <a:latin typeface="Arial" panose="020B0604020202020204" pitchFamily="34" charset="0"/>
                <a:cs typeface="Arial" panose="020B0604020202020204" pitchFamily="34" charset="0"/>
              </a:rPr>
              <a:t>?</a:t>
            </a:r>
          </a:p>
          <a:p>
            <a:pPr marL="0" lvl="2" indent="0">
              <a:lnSpc>
                <a:spcPct val="150000"/>
              </a:lnSpc>
              <a:buNone/>
            </a:pPr>
            <a:endParaRPr lang="de-DE" sz="1600" dirty="0">
              <a:latin typeface="Arial" panose="020B0604020202020204" pitchFamily="34" charset="0"/>
              <a:cs typeface="Arial" panose="020B0604020202020204" pitchFamily="34" charset="0"/>
            </a:endParaRPr>
          </a:p>
          <a:p>
            <a:pPr marL="0" lvl="2" indent="0">
              <a:lnSpc>
                <a:spcPct val="150000"/>
              </a:lnSpc>
              <a:buNone/>
            </a:pPr>
            <a:r>
              <a:rPr lang="de-DE" sz="1600" dirty="0" err="1">
                <a:latin typeface="Arial" panose="020B0604020202020204" pitchFamily="34" charset="0"/>
                <a:cs typeface="Arial" panose="020B0604020202020204" pitchFamily="34" charset="0"/>
              </a:rPr>
              <a:t>Zuerst</a:t>
            </a:r>
            <a:r>
              <a:rPr lang="en-US" sz="1600" dirty="0">
                <a:latin typeface="Arial" panose="020B0604020202020204" pitchFamily="34" charset="0"/>
                <a:cs typeface="Arial" panose="020B0604020202020204" pitchFamily="34" charset="0"/>
              </a:rPr>
              <a:t> wird </a:t>
            </a:r>
            <a:r>
              <a:rPr lang="de-DE" sz="1600" dirty="0" err="1">
                <a:latin typeface="Arial" panose="020B0604020202020204" pitchFamily="34" charset="0"/>
                <a:cs typeface="Arial" panose="020B0604020202020204" pitchFamily="34" charset="0"/>
              </a:rPr>
              <a:t>das</a:t>
            </a:r>
            <a:r>
              <a:rPr lang="en-US" sz="1600" dirty="0">
                <a:latin typeface="Arial" panose="020B0604020202020204" pitchFamily="34" charset="0"/>
                <a:cs typeface="Arial" panose="020B0604020202020204" pitchFamily="34" charset="0"/>
              </a:rPr>
              <a:t> Präfix </a:t>
            </a:r>
            <a:r>
              <a:rPr lang="de-DE" sz="1600" dirty="0">
                <a:latin typeface="Arial" panose="020B0604020202020204" pitchFamily="34" charset="0"/>
                <a:cs typeface="Arial" panose="020B0604020202020204" pitchFamily="34" charset="0"/>
              </a:rPr>
              <a:t>(</a:t>
            </a:r>
            <a:r>
              <a:rPr lang="de-DE" sz="1600" b="1" dirty="0">
                <a:latin typeface="Arial" panose="020B0604020202020204" pitchFamily="34" charset="0"/>
                <a:cs typeface="Arial" panose="020B0604020202020204" pitchFamily="34" charset="0"/>
              </a:rPr>
              <a:t>R</a:t>
            </a:r>
            <a:r>
              <a:rPr lang="de-DE" sz="1600" dirty="0">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 für </a:t>
            </a:r>
            <a:r>
              <a:rPr lang="en-US" sz="1600" dirty="0" err="1">
                <a:latin typeface="Arial" panose="020B0604020202020204" pitchFamily="34" charset="0"/>
                <a:cs typeface="Arial" panose="020B0604020202020204" pitchFamily="34" charset="0"/>
              </a:rPr>
              <a:t>Kältemittel</a:t>
            </a:r>
            <a:r>
              <a:rPr lang="en-US" sz="1600" dirty="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im</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englisch</a:t>
            </a:r>
            <a:r>
              <a:rPr lang="en-US" sz="1600" dirty="0" smtClean="0">
                <a:latin typeface="Arial" panose="020B0604020202020204" pitchFamily="34" charset="0"/>
                <a:cs typeface="Arial" panose="020B0604020202020204" pitchFamily="34" charset="0"/>
              </a:rPr>
              <a:t>: </a:t>
            </a:r>
            <a:r>
              <a:rPr lang="en-US" sz="1600" b="1" dirty="0" smtClean="0">
                <a:latin typeface="Arial" panose="020B0604020202020204" pitchFamily="34" charset="0"/>
                <a:cs typeface="Arial" panose="020B0604020202020204" pitchFamily="34" charset="0"/>
              </a:rPr>
              <a:t>R</a:t>
            </a:r>
            <a:r>
              <a:rPr lang="en-US" sz="1600" dirty="0" smtClean="0">
                <a:latin typeface="Arial" panose="020B0604020202020204" pitchFamily="34" charset="0"/>
                <a:cs typeface="Arial" panose="020B0604020202020204" pitchFamily="34" charset="0"/>
              </a:rPr>
              <a:t>efrigerant </a:t>
            </a:r>
            <a:r>
              <a:rPr lang="en-US" sz="1600" dirty="0" err="1" smtClean="0">
                <a:latin typeface="Arial" panose="020B0604020202020204" pitchFamily="34" charset="0"/>
                <a:cs typeface="Arial" panose="020B0604020202020204" pitchFamily="34" charset="0"/>
              </a:rPr>
              <a:t>hinzugefügt</a:t>
            </a:r>
            <a:r>
              <a:rPr lang="en-US" sz="1600" dirty="0">
                <a:latin typeface="Arial" panose="020B0604020202020204" pitchFamily="34" charset="0"/>
                <a:cs typeface="Arial" panose="020B0604020202020204" pitchFamily="34" charset="0"/>
              </a:rPr>
              <a:t>.</a:t>
            </a:r>
          </a:p>
          <a:p>
            <a:pPr marL="0" indent="0">
              <a:lnSpc>
                <a:spcPct val="150000"/>
              </a:lnSpc>
              <a:buNone/>
            </a:pPr>
            <a:r>
              <a:rPr lang="en-US" sz="1600" dirty="0">
                <a:latin typeface="Arial" panose="020B0604020202020204" pitchFamily="34" charset="0"/>
                <a:cs typeface="Arial" panose="020B0604020202020204" pitchFamily="34" charset="0"/>
              </a:rPr>
              <a:t>Sie erkennen jede Art von Kältemittel an der führenden </a:t>
            </a:r>
            <a:r>
              <a:rPr lang="en-US" sz="1600" b="1" dirty="0">
                <a:latin typeface="Arial" panose="020B0604020202020204" pitchFamily="34" charset="0"/>
                <a:cs typeface="Arial" panose="020B0604020202020204" pitchFamily="34" charset="0"/>
              </a:rPr>
              <a:t>R</a:t>
            </a:r>
          </a:p>
        </p:txBody>
      </p:sp>
      <p:pic>
        <p:nvPicPr>
          <p:cNvPr id="15362" name="Picture 2" descr="Methane, ethane, propane molecule models and chemical formulas. Organic chemical compounds. Natural gas. Ball-and-stick model, geometric structure, structural formula. Illustration over white. Vec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4382" y="2132856"/>
            <a:ext cx="4286250" cy="304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0042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GB" dirty="0">
                <a:latin typeface="Arial" panose="020B0604020202020204" pitchFamily="34" charset="0"/>
                <a:cs typeface="Arial" panose="020B0604020202020204" pitchFamily="34" charset="0"/>
              </a:rPr>
              <a:t>Nomenklatur der Kältemittel</a:t>
            </a:r>
          </a:p>
        </p:txBody>
      </p:sp>
      <p:sp>
        <p:nvSpPr>
          <p:cNvPr id="3" name="Content Placeholder 2"/>
          <p:cNvSpPr>
            <a:spLocks noGrp="1"/>
          </p:cNvSpPr>
          <p:nvPr>
            <p:ph idx="1"/>
          </p:nvPr>
        </p:nvSpPr>
        <p:spPr>
          <a:xfrm>
            <a:off x="457200" y="1600200"/>
            <a:ext cx="8507288" cy="4525963"/>
          </a:xfrm>
        </p:spPr>
        <p:txBody>
          <a:bodyPr>
            <a:noAutofit/>
          </a:bodyPr>
          <a:lstStyle/>
          <a:p>
            <a:pPr marL="0" indent="0">
              <a:lnSpc>
                <a:spcPct val="150000"/>
              </a:lnSpc>
              <a:buNone/>
            </a:pPr>
            <a:r>
              <a:rPr lang="en-GB" sz="1600" b="1" dirty="0">
                <a:latin typeface="Arial" panose="020B0604020202020204" pitchFamily="34" charset="0"/>
                <a:cs typeface="Arial" panose="020B0604020202020204" pitchFamily="34" charset="0"/>
              </a:rPr>
              <a:t>Nomenklatur der Kältemittel</a:t>
            </a:r>
          </a:p>
          <a:p>
            <a:pPr marL="0" indent="0">
              <a:lnSpc>
                <a:spcPct val="150000"/>
              </a:lnSpc>
              <a:buNone/>
            </a:pPr>
            <a:endParaRPr lang="en-GB" sz="1600" b="1"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Gesättigte Kohlenwasserstoffe und ihre Derivate sind durch 3-stellige Zahlen gekennzeichnet. </a:t>
            </a:r>
          </a:p>
          <a:p>
            <a:pPr>
              <a:lnSpc>
                <a:spcPct val="150000"/>
              </a:lnSpc>
            </a:pPr>
            <a:r>
              <a:rPr lang="en-US" sz="1600" dirty="0">
                <a:latin typeface="Arial" panose="020B0604020202020204" pitchFamily="34" charset="0"/>
                <a:cs typeface="Arial" panose="020B0604020202020204" pitchFamily="34" charset="0"/>
              </a:rPr>
              <a:t>die erste Ziffer ist "Gesamtzahl der </a:t>
            </a:r>
            <a:r>
              <a:rPr lang="en-US" sz="1600" dirty="0" err="1" smtClean="0">
                <a:latin typeface="Arial" panose="020B0604020202020204" pitchFamily="34" charset="0"/>
                <a:cs typeface="Arial" panose="020B0604020202020204" pitchFamily="34" charset="0"/>
              </a:rPr>
              <a:t>Kohlenstoffatome</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- 1</a:t>
            </a:r>
          </a:p>
          <a:p>
            <a:pPr>
              <a:lnSpc>
                <a:spcPct val="150000"/>
              </a:lnSpc>
            </a:pPr>
            <a:r>
              <a:rPr lang="en-US" sz="1600" dirty="0">
                <a:latin typeface="Arial" panose="020B0604020202020204" pitchFamily="34" charset="0"/>
                <a:cs typeface="Arial" panose="020B0604020202020204" pitchFamily="34" charset="0"/>
              </a:rPr>
              <a:t>zweite Ziffer ist "Gesamtzahl der </a:t>
            </a:r>
            <a:r>
              <a:rPr lang="en-US" sz="1600" dirty="0" err="1" smtClean="0">
                <a:latin typeface="Arial" panose="020B0604020202020204" pitchFamily="34" charset="0"/>
                <a:cs typeface="Arial" panose="020B0604020202020204" pitchFamily="34" charset="0"/>
              </a:rPr>
              <a:t>Wasserstoffatome</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+ 1". </a:t>
            </a:r>
          </a:p>
          <a:p>
            <a:pPr>
              <a:lnSpc>
                <a:spcPct val="150000"/>
              </a:lnSpc>
            </a:pPr>
            <a:r>
              <a:rPr lang="en-US" sz="1600" dirty="0">
                <a:latin typeface="Arial" panose="020B0604020202020204" pitchFamily="34" charset="0"/>
                <a:cs typeface="Arial" panose="020B0604020202020204" pitchFamily="34" charset="0"/>
              </a:rPr>
              <a:t>dritte Ziffer ist "Anzahl der Fluoratome".</a:t>
            </a:r>
          </a:p>
        </p:txBody>
      </p:sp>
    </p:spTree>
    <p:extLst>
      <p:ext uri="{BB962C8B-B14F-4D97-AF65-F5344CB8AC3E}">
        <p14:creationId xmlns:p14="http://schemas.microsoft.com/office/powerpoint/2010/main" val="8253415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GB" dirty="0">
                <a:latin typeface="Arial" panose="020B0604020202020204" pitchFamily="34" charset="0"/>
                <a:cs typeface="Arial" panose="020B0604020202020204" pitchFamily="34" charset="0"/>
              </a:rPr>
              <a:t>Nomenklatur der Kältemittel</a:t>
            </a:r>
          </a:p>
        </p:txBody>
      </p:sp>
      <p:sp>
        <p:nvSpPr>
          <p:cNvPr id="3" name="Content Placeholder 2"/>
          <p:cNvSpPr>
            <a:spLocks noGrp="1"/>
          </p:cNvSpPr>
          <p:nvPr>
            <p:ph idx="1"/>
          </p:nvPr>
        </p:nvSpPr>
        <p:spPr>
          <a:xfrm>
            <a:off x="457200" y="1600200"/>
            <a:ext cx="8507288" cy="4525963"/>
          </a:xfrm>
        </p:spPr>
        <p:txBody>
          <a:bodyPr>
            <a:noAutofit/>
          </a:bodyPr>
          <a:lstStyle/>
          <a:p>
            <a:pPr marL="0" indent="0">
              <a:lnSpc>
                <a:spcPct val="150000"/>
              </a:lnSpc>
              <a:buNone/>
            </a:pPr>
            <a:r>
              <a:rPr lang="en-GB" sz="1600" b="1" dirty="0">
                <a:latin typeface="Arial" panose="020B0604020202020204" pitchFamily="34" charset="0"/>
                <a:cs typeface="Arial" panose="020B0604020202020204" pitchFamily="34" charset="0"/>
              </a:rPr>
              <a:t>Nomenklatur der Kältemittel</a:t>
            </a:r>
          </a:p>
          <a:p>
            <a:pPr marL="0" indent="0">
              <a:lnSpc>
                <a:spcPct val="150000"/>
              </a:lnSpc>
              <a:buNone/>
            </a:pPr>
            <a:endParaRPr lang="en-GB" sz="1600" b="1"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Beispiel: Propan</a:t>
            </a:r>
          </a:p>
          <a:p>
            <a:pPr marL="0" indent="0">
              <a:lnSpc>
                <a:spcPct val="150000"/>
              </a:lnSpc>
              <a:buNone/>
            </a:pPr>
            <a:r>
              <a:rPr lang="en-US" sz="1600" dirty="0">
                <a:latin typeface="Arial" panose="020B0604020202020204" pitchFamily="34" charset="0"/>
                <a:cs typeface="Arial" panose="020B0604020202020204" pitchFamily="34" charset="0"/>
              </a:rPr>
              <a:t>Anzahl der </a:t>
            </a:r>
            <a:r>
              <a:rPr lang="en-US" sz="1600" dirty="0" err="1" smtClean="0">
                <a:latin typeface="Arial" panose="020B0604020202020204" pitchFamily="34" charset="0"/>
                <a:cs typeface="Arial" panose="020B0604020202020204" pitchFamily="34" charset="0"/>
              </a:rPr>
              <a:t>Kohlenstoffatome</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3 // -1 = 2</a:t>
            </a:r>
          </a:p>
          <a:p>
            <a:pPr marL="0" indent="0">
              <a:lnSpc>
                <a:spcPct val="150000"/>
              </a:lnSpc>
              <a:buNone/>
            </a:pPr>
            <a:r>
              <a:rPr lang="en-US" sz="1600" dirty="0">
                <a:latin typeface="Arial" panose="020B0604020202020204" pitchFamily="34" charset="0"/>
                <a:cs typeface="Arial" panose="020B0604020202020204" pitchFamily="34" charset="0"/>
              </a:rPr>
              <a:t>Anzahl der </a:t>
            </a:r>
            <a:r>
              <a:rPr lang="en-US" sz="1600" dirty="0" err="1" smtClean="0">
                <a:latin typeface="Arial" panose="020B0604020202020204" pitchFamily="34" charset="0"/>
                <a:cs typeface="Arial" panose="020B0604020202020204" pitchFamily="34" charset="0"/>
              </a:rPr>
              <a:t>Wasserstoffatome</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8 // +1 = 9</a:t>
            </a:r>
          </a:p>
          <a:p>
            <a:pPr marL="0" indent="0">
              <a:lnSpc>
                <a:spcPct val="150000"/>
              </a:lnSpc>
              <a:buNone/>
            </a:pPr>
            <a:r>
              <a:rPr lang="en-US" sz="1600" dirty="0">
                <a:latin typeface="Arial" panose="020B0604020202020204" pitchFamily="34" charset="0"/>
                <a:cs typeface="Arial" panose="020B0604020202020204" pitchFamily="34" charset="0"/>
              </a:rPr>
              <a:t>Anzahl der </a:t>
            </a:r>
            <a:r>
              <a:rPr lang="en-US" sz="1600" dirty="0" smtClean="0">
                <a:latin typeface="Arial" panose="020B0604020202020204" pitchFamily="34" charset="0"/>
                <a:cs typeface="Arial" panose="020B0604020202020204" pitchFamily="34" charset="0"/>
              </a:rPr>
              <a:t>Fluoratome:0</a:t>
            </a: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b="1" dirty="0">
                <a:latin typeface="Arial" panose="020B0604020202020204" pitchFamily="34" charset="0"/>
                <a:cs typeface="Arial" panose="020B0604020202020204" pitchFamily="34" charset="0"/>
                <a:sym typeface="Wingdings" panose="05000000000000000000" pitchFamily="2" charset="2"/>
              </a:rPr>
              <a:t> R290</a:t>
            </a:r>
            <a:endParaRPr lang="en-US" sz="1600" b="1" dirty="0">
              <a:latin typeface="Arial" panose="020B0604020202020204" pitchFamily="34" charset="0"/>
              <a:cs typeface="Arial" panose="020B0604020202020204" pitchFamily="34" charset="0"/>
            </a:endParaRPr>
          </a:p>
        </p:txBody>
      </p:sp>
      <p:pic>
        <p:nvPicPr>
          <p:cNvPr id="6" name="Picture 2" descr="Methane, ethane, propane molecule models and chemical formulas. Organic chemical compounds. Natural gas. Ball-and-stick model, geometric structure, structural formula. Illustration over white. Vector."/>
          <p:cNvPicPr>
            <a:picLocks noChangeAspect="1" noChangeArrowheads="1"/>
          </p:cNvPicPr>
          <p:nvPr/>
        </p:nvPicPr>
        <p:blipFill rotWithShape="1">
          <a:blip r:embed="rId3">
            <a:extLst>
              <a:ext uri="{28A0092B-C50C-407E-A947-70E740481C1C}">
                <a14:useLocalDpi xmlns:a14="http://schemas.microsoft.com/office/drawing/2010/main" val="0"/>
              </a:ext>
            </a:extLst>
          </a:blip>
          <a:srcRect l="62280" r="3526"/>
          <a:stretch/>
        </p:blipFill>
        <p:spPr bwMode="auto">
          <a:xfrm>
            <a:off x="5333256" y="1412776"/>
            <a:ext cx="2479024" cy="5156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62795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GB" dirty="0">
                <a:latin typeface="Arial" panose="020B0604020202020204" pitchFamily="34" charset="0"/>
                <a:cs typeface="Arial" panose="020B0604020202020204" pitchFamily="34" charset="0"/>
              </a:rPr>
              <a:t>Nomenklatur der Kältemittel</a:t>
            </a:r>
          </a:p>
        </p:txBody>
      </p:sp>
      <p:sp>
        <p:nvSpPr>
          <p:cNvPr id="3" name="Content Placeholder 2"/>
          <p:cNvSpPr>
            <a:spLocks noGrp="1"/>
          </p:cNvSpPr>
          <p:nvPr>
            <p:ph idx="1"/>
          </p:nvPr>
        </p:nvSpPr>
        <p:spPr>
          <a:xfrm>
            <a:off x="457200" y="1600200"/>
            <a:ext cx="8507288" cy="4525963"/>
          </a:xfrm>
        </p:spPr>
        <p:txBody>
          <a:bodyPr>
            <a:noAutofit/>
          </a:bodyPr>
          <a:lstStyle/>
          <a:p>
            <a:pPr marL="0" indent="0">
              <a:lnSpc>
                <a:spcPct val="150000"/>
              </a:lnSpc>
              <a:buNone/>
            </a:pPr>
            <a:r>
              <a:rPr lang="en-GB" sz="1600" b="1" dirty="0">
                <a:latin typeface="Arial" panose="020B0604020202020204" pitchFamily="34" charset="0"/>
                <a:cs typeface="Arial" panose="020B0604020202020204" pitchFamily="34" charset="0"/>
              </a:rPr>
              <a:t>Nomenklatur der Kältemittel</a:t>
            </a:r>
          </a:p>
          <a:p>
            <a:pPr marL="0" indent="0">
              <a:lnSpc>
                <a:spcPct val="150000"/>
              </a:lnSpc>
              <a:buNone/>
            </a:pPr>
            <a:endParaRPr lang="en-GB" sz="1600" b="1"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Ungesättigte Kohlenwasserstoffe und ihre Derivate sind durch 4-stellige Zahlen gekennzeichnet. </a:t>
            </a:r>
          </a:p>
          <a:p>
            <a:pPr marL="0" indent="0">
              <a:lnSpc>
                <a:spcPct val="150000"/>
              </a:lnSpc>
              <a:buNone/>
            </a:pPr>
            <a:r>
              <a:rPr lang="en-US" sz="1600" dirty="0">
                <a:latin typeface="Arial" panose="020B0604020202020204" pitchFamily="34" charset="0"/>
                <a:cs typeface="Arial" panose="020B0604020202020204" pitchFamily="34" charset="0"/>
              </a:rPr>
              <a:t>erste Ziffer: Anzahl der Doppel- oder Dreifachbindungen</a:t>
            </a:r>
          </a:p>
          <a:p>
            <a:pPr marL="0" indent="0">
              <a:lnSpc>
                <a:spcPct val="150000"/>
              </a:lnSpc>
              <a:buNone/>
            </a:pPr>
            <a:r>
              <a:rPr lang="en-US" sz="1600" dirty="0">
                <a:latin typeface="Arial" panose="020B0604020202020204" pitchFamily="34" charset="0"/>
                <a:cs typeface="Arial" panose="020B0604020202020204" pitchFamily="34" charset="0"/>
              </a:rPr>
              <a:t>die zweite Ziffer ist "Gesamtzahl der </a:t>
            </a:r>
            <a:r>
              <a:rPr lang="en-US" sz="1600" dirty="0" err="1" smtClean="0">
                <a:latin typeface="Arial" panose="020B0604020202020204" pitchFamily="34" charset="0"/>
                <a:cs typeface="Arial" panose="020B0604020202020204" pitchFamily="34" charset="0"/>
              </a:rPr>
              <a:t>Kohlenstoffatome</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- 1</a:t>
            </a:r>
          </a:p>
          <a:p>
            <a:pPr marL="0" indent="0">
              <a:lnSpc>
                <a:spcPct val="150000"/>
              </a:lnSpc>
              <a:buNone/>
            </a:pPr>
            <a:r>
              <a:rPr lang="en-US" sz="1600" dirty="0">
                <a:latin typeface="Arial" panose="020B0604020202020204" pitchFamily="34" charset="0"/>
                <a:cs typeface="Arial" panose="020B0604020202020204" pitchFamily="34" charset="0"/>
              </a:rPr>
              <a:t>dritte Ziffer ist "Gesamtzahl der </a:t>
            </a:r>
            <a:r>
              <a:rPr lang="en-US" sz="1600" dirty="0" err="1" smtClean="0">
                <a:latin typeface="Arial" panose="020B0604020202020204" pitchFamily="34" charset="0"/>
                <a:cs typeface="Arial" panose="020B0604020202020204" pitchFamily="34" charset="0"/>
              </a:rPr>
              <a:t>Wasserstoffatome</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+ 1". </a:t>
            </a:r>
          </a:p>
          <a:p>
            <a:pPr marL="0" indent="0">
              <a:lnSpc>
                <a:spcPct val="150000"/>
              </a:lnSpc>
              <a:buNone/>
            </a:pPr>
            <a:r>
              <a:rPr lang="en-US" sz="1600" dirty="0">
                <a:latin typeface="Arial" panose="020B0604020202020204" pitchFamily="34" charset="0"/>
                <a:cs typeface="Arial" panose="020B0604020202020204" pitchFamily="34" charset="0"/>
              </a:rPr>
              <a:t>vierte Ziffer ist "Anzahl der Fluoratome".</a:t>
            </a:r>
          </a:p>
        </p:txBody>
      </p:sp>
    </p:spTree>
    <p:extLst>
      <p:ext uri="{BB962C8B-B14F-4D97-AF65-F5344CB8AC3E}">
        <p14:creationId xmlns:p14="http://schemas.microsoft.com/office/powerpoint/2010/main" val="39151195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GB" dirty="0">
                <a:latin typeface="Arial" panose="020B0604020202020204" pitchFamily="34" charset="0"/>
                <a:cs typeface="Arial" panose="020B0604020202020204" pitchFamily="34" charset="0"/>
              </a:rPr>
              <a:t>Nomenklatur der Kältemittel</a:t>
            </a:r>
          </a:p>
        </p:txBody>
      </p:sp>
      <p:sp>
        <p:nvSpPr>
          <p:cNvPr id="3" name="Content Placeholder 2"/>
          <p:cNvSpPr>
            <a:spLocks noGrp="1"/>
          </p:cNvSpPr>
          <p:nvPr>
            <p:ph idx="1"/>
          </p:nvPr>
        </p:nvSpPr>
        <p:spPr>
          <a:xfrm>
            <a:off x="457200" y="1600200"/>
            <a:ext cx="8507288" cy="4525963"/>
          </a:xfrm>
        </p:spPr>
        <p:txBody>
          <a:bodyPr>
            <a:noAutofit/>
          </a:bodyPr>
          <a:lstStyle/>
          <a:p>
            <a:pPr marL="0" indent="0">
              <a:lnSpc>
                <a:spcPct val="150000"/>
              </a:lnSpc>
              <a:buNone/>
            </a:pPr>
            <a:r>
              <a:rPr lang="en-GB" sz="1600" b="1" dirty="0">
                <a:latin typeface="Arial" panose="020B0604020202020204" pitchFamily="34" charset="0"/>
                <a:cs typeface="Arial" panose="020B0604020202020204" pitchFamily="34" charset="0"/>
              </a:rPr>
              <a:t>Nomenklatur der Kältemittel</a:t>
            </a:r>
          </a:p>
          <a:p>
            <a:pPr marL="0" indent="0">
              <a:lnSpc>
                <a:spcPct val="150000"/>
              </a:lnSpc>
              <a:buNone/>
            </a:pPr>
            <a:endParaRPr lang="en-GB" sz="1600" b="1" dirty="0">
              <a:latin typeface="Arial" panose="020B0604020202020204" pitchFamily="34" charset="0"/>
              <a:cs typeface="Arial" panose="020B0604020202020204" pitchFamily="34" charset="0"/>
            </a:endParaRPr>
          </a:p>
          <a:p>
            <a:pPr marL="0" indent="0">
              <a:lnSpc>
                <a:spcPct val="150000"/>
              </a:lnSpc>
              <a:buNone/>
            </a:pPr>
            <a:r>
              <a:rPr lang="en-US" sz="1600" dirty="0" err="1" smtClean="0">
                <a:latin typeface="Arial" panose="020B0604020202020204" pitchFamily="34" charset="0"/>
                <a:cs typeface="Arial" panose="020B0604020202020204" pitchFamily="34" charset="0"/>
              </a:rPr>
              <a:t>Anorganische</a:t>
            </a:r>
            <a:r>
              <a:rPr lang="en-US" sz="1600" dirty="0">
                <a:latin typeface="Arial" panose="020B0604020202020204" pitchFamily="34" charset="0"/>
                <a:cs typeface="Arial" panose="020B0604020202020204" pitchFamily="34" charset="0"/>
              </a:rPr>
              <a:t> Verbindungen werden bezeichnet durch </a:t>
            </a:r>
          </a:p>
          <a:p>
            <a:pPr marL="0" indent="0">
              <a:lnSpc>
                <a:spcPct val="150000"/>
              </a:lnSpc>
              <a:buNone/>
            </a:pPr>
            <a:r>
              <a:rPr lang="en-US" sz="1600" dirty="0">
                <a:latin typeface="Arial" panose="020B0604020202020204" pitchFamily="34" charset="0"/>
                <a:cs typeface="Arial" panose="020B0604020202020204" pitchFamily="34" charset="0"/>
              </a:rPr>
              <a:t>700 + Molekulargewicht</a:t>
            </a:r>
          </a:p>
          <a:p>
            <a:pPr marL="0" indent="0">
              <a:lnSpc>
                <a:spcPct val="150000"/>
              </a:lnSpc>
              <a:buNone/>
            </a:pPr>
            <a:r>
              <a:rPr lang="en-US" sz="1600" dirty="0" err="1">
                <a:latin typeface="Arial" panose="020B0604020202020204" pitchFamily="34" charset="0"/>
                <a:cs typeface="Arial" panose="020B0604020202020204" pitchFamily="34" charset="0"/>
              </a:rPr>
              <a:t>Beispiel</a:t>
            </a: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NH</a:t>
            </a:r>
            <a:r>
              <a:rPr lang="en-US" sz="1600" baseline="-25000" dirty="0" smtClean="0">
                <a:latin typeface="Arial" panose="020B0604020202020204" pitchFamily="34" charset="0"/>
                <a:cs typeface="Arial" panose="020B0604020202020204" pitchFamily="34" charset="0"/>
              </a:rPr>
              <a:t>3</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 Ammoniak hat ein Molekulargewicht = 17</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b="1" dirty="0">
                <a:latin typeface="Arial" panose="020B0604020202020204" pitchFamily="34" charset="0"/>
                <a:cs typeface="Arial" panose="020B0604020202020204" pitchFamily="34" charset="0"/>
                <a:sym typeface="Wingdings" panose="05000000000000000000" pitchFamily="2" charset="2"/>
              </a:rPr>
              <a:t> </a:t>
            </a:r>
            <a:r>
              <a:rPr lang="en-US" sz="1600" b="1" dirty="0" smtClean="0">
                <a:latin typeface="Arial" panose="020B0604020202020204" pitchFamily="34" charset="0"/>
                <a:cs typeface="Arial" panose="020B0604020202020204" pitchFamily="34" charset="0"/>
                <a:sym typeface="Wingdings" panose="05000000000000000000" pitchFamily="2" charset="2"/>
              </a:rPr>
              <a:t> </a:t>
            </a:r>
            <a:r>
              <a:rPr lang="en-US" sz="1600" b="1" dirty="0" smtClean="0">
                <a:latin typeface="Arial" panose="020B0604020202020204" pitchFamily="34" charset="0"/>
                <a:cs typeface="Arial" panose="020B0604020202020204" pitchFamily="34" charset="0"/>
              </a:rPr>
              <a:t>R717</a:t>
            </a:r>
            <a:endParaRPr lang="en-US"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52351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GB" dirty="0">
                <a:latin typeface="Arial" panose="020B0604020202020204" pitchFamily="34" charset="0"/>
                <a:cs typeface="Arial" panose="020B0604020202020204" pitchFamily="34" charset="0"/>
              </a:rPr>
              <a:t>Nomenklatur der Kältemittel</a:t>
            </a:r>
          </a:p>
        </p:txBody>
      </p:sp>
      <p:sp>
        <p:nvSpPr>
          <p:cNvPr id="3" name="Content Placeholder 2"/>
          <p:cNvSpPr>
            <a:spLocks noGrp="1"/>
          </p:cNvSpPr>
          <p:nvPr>
            <p:ph idx="1"/>
          </p:nvPr>
        </p:nvSpPr>
        <p:spPr>
          <a:xfrm>
            <a:off x="457200" y="1600200"/>
            <a:ext cx="8507288" cy="4525963"/>
          </a:xfrm>
        </p:spPr>
        <p:txBody>
          <a:bodyPr>
            <a:noAutofit/>
          </a:bodyPr>
          <a:lstStyle/>
          <a:p>
            <a:pPr marL="0" indent="0">
              <a:lnSpc>
                <a:spcPct val="150000"/>
              </a:lnSpc>
              <a:buNone/>
            </a:pPr>
            <a:r>
              <a:rPr lang="en-GB" sz="1600" b="1" dirty="0">
                <a:latin typeface="Arial" panose="020B0604020202020204" pitchFamily="34" charset="0"/>
                <a:cs typeface="Arial" panose="020B0604020202020204" pitchFamily="34" charset="0"/>
              </a:rPr>
              <a:t>Nomenklatur der Kältemittel</a:t>
            </a:r>
          </a:p>
          <a:p>
            <a:pPr marL="0" indent="0">
              <a:lnSpc>
                <a:spcPct val="150000"/>
              </a:lnSpc>
              <a:buNone/>
            </a:pPr>
            <a:endParaRPr lang="en-GB" sz="1600" b="1"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Azeotrope werden durch die R-500-Serie bezeichnet. </a:t>
            </a:r>
          </a:p>
          <a:p>
            <a:pPr>
              <a:lnSpc>
                <a:spcPct val="150000"/>
              </a:lnSpc>
            </a:pPr>
            <a:endParaRPr lang="en-US"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Gemischte Kältemittel Azeotrope werden durch die R-400-Serie bezeichnet, wie R401A, R404A usw.</a:t>
            </a:r>
          </a:p>
          <a:p>
            <a:pPr marL="0" indent="0">
              <a:lnSpc>
                <a:spcPct val="150000"/>
              </a:lnSpc>
              <a:buNone/>
            </a:pPr>
            <a:endParaRPr lang="en-US" sz="1600" dirty="0">
              <a:latin typeface="Arial" panose="020B0604020202020204" pitchFamily="34" charset="0"/>
              <a:cs typeface="Arial" panose="020B0604020202020204" pitchFamily="34" charset="0"/>
            </a:endParaRPr>
          </a:p>
          <a:p>
            <a:pPr marL="400050" lvl="1" indent="0">
              <a:lnSpc>
                <a:spcPct val="150000"/>
              </a:lnSpc>
              <a:buNone/>
            </a:pPr>
            <a:r>
              <a:rPr lang="de-DE" sz="1600" dirty="0" err="1">
                <a:latin typeface="Arial" panose="020B0604020202020204" pitchFamily="34" charset="0"/>
                <a:cs typeface="Arial" panose="020B0604020202020204" pitchFamily="34" charset="0"/>
              </a:rPr>
              <a:t>Beispiel</a:t>
            </a:r>
            <a:r>
              <a:rPr lang="de-DE" sz="1600" b="1" dirty="0">
                <a:latin typeface="Arial" panose="020B0604020202020204" pitchFamily="34" charset="0"/>
                <a:cs typeface="Arial" panose="020B0604020202020204" pitchFamily="34" charset="0"/>
              </a:rPr>
              <a:t> R410A</a:t>
            </a:r>
          </a:p>
          <a:p>
            <a:pPr lvl="1">
              <a:lnSpc>
                <a:spcPct val="150000"/>
              </a:lnSpc>
              <a:buFont typeface="Wingdings" panose="05000000000000000000" pitchFamily="2" charset="2"/>
              <a:buChar char="à"/>
            </a:pPr>
            <a:r>
              <a:rPr lang="de-DE" sz="1600" dirty="0">
                <a:latin typeface="Arial" panose="020B0604020202020204" pitchFamily="34" charset="0"/>
                <a:cs typeface="Arial" panose="020B0604020202020204" pitchFamily="34" charset="0"/>
              </a:rPr>
              <a:t>50 % R-32 (Difluormethan) </a:t>
            </a:r>
          </a:p>
          <a:p>
            <a:pPr lvl="1">
              <a:lnSpc>
                <a:spcPct val="150000"/>
              </a:lnSpc>
              <a:buFont typeface="Wingdings" panose="05000000000000000000" pitchFamily="2" charset="2"/>
              <a:buChar char="à"/>
            </a:pPr>
            <a:r>
              <a:rPr lang="de-DE" sz="1600" dirty="0">
                <a:latin typeface="Arial" panose="020B0604020202020204" pitchFamily="34" charset="0"/>
                <a:cs typeface="Arial" panose="020B0604020202020204" pitchFamily="34" charset="0"/>
              </a:rPr>
              <a:t>50 % R-125 (Pentafluorethan)</a:t>
            </a:r>
          </a:p>
          <a:p>
            <a:pPr marL="0" indent="0">
              <a:lnSpc>
                <a:spcPct val="150000"/>
              </a:lnSpc>
              <a:buNone/>
            </a:pPr>
            <a:endParaRPr lang="de-DE" sz="1600" dirty="0">
              <a:latin typeface="Arial" panose="020B0604020202020204" pitchFamily="34" charset="0"/>
              <a:cs typeface="Arial" panose="020B0604020202020204" pitchFamily="34" charset="0"/>
            </a:endParaRPr>
          </a:p>
          <a:p>
            <a:pPr marL="0" indent="0">
              <a:lnSpc>
                <a:spcPct val="150000"/>
              </a:lnSpc>
              <a:buNone/>
            </a:pPr>
            <a:endParaRPr lang="de-DE" sz="1600" dirty="0">
              <a:latin typeface="Arial" panose="020B0604020202020204" pitchFamily="34" charset="0"/>
              <a:cs typeface="Arial" panose="020B0604020202020204" pitchFamily="34" charset="0"/>
            </a:endParaRPr>
          </a:p>
          <a:p>
            <a:pPr marL="914400" lvl="2"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46887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712" y="0"/>
            <a:ext cx="6707088" cy="1124744"/>
          </a:xfrm>
        </p:spPr>
        <p:txBody>
          <a:bodyPr/>
          <a:lstStyle/>
          <a:p>
            <a:pPr>
              <a:lnSpc>
                <a:spcPct val="150000"/>
              </a:lnSpc>
            </a:pPr>
            <a:r>
              <a:rPr lang="en-GB" dirty="0">
                <a:latin typeface="Arial" panose="020B0604020202020204" pitchFamily="34" charset="0"/>
                <a:cs typeface="Arial" panose="020B0604020202020204" pitchFamily="34" charset="0"/>
              </a:rPr>
              <a:t>Nomenklatur der Kältemittel</a:t>
            </a:r>
          </a:p>
        </p:txBody>
      </p:sp>
      <p:sp>
        <p:nvSpPr>
          <p:cNvPr id="3" name="Content Placeholder 2"/>
          <p:cNvSpPr>
            <a:spLocks noGrp="1"/>
          </p:cNvSpPr>
          <p:nvPr>
            <p:ph idx="1"/>
          </p:nvPr>
        </p:nvSpPr>
        <p:spPr>
          <a:xfrm>
            <a:off x="457200" y="1600200"/>
            <a:ext cx="8507288" cy="4525963"/>
          </a:xfrm>
        </p:spPr>
        <p:txBody>
          <a:bodyPr>
            <a:noAutofit/>
          </a:bodyPr>
          <a:lstStyle/>
          <a:p>
            <a:pPr marL="0" indent="0">
              <a:lnSpc>
                <a:spcPct val="150000"/>
              </a:lnSpc>
              <a:buNone/>
            </a:pPr>
            <a:r>
              <a:rPr lang="en-GB" sz="1600" b="1" dirty="0">
                <a:latin typeface="Arial" panose="020B0604020202020204" pitchFamily="34" charset="0"/>
                <a:cs typeface="Arial" panose="020B0604020202020204" pitchFamily="34" charset="0"/>
              </a:rPr>
              <a:t>Nomenklatur der Kältemittel</a:t>
            </a:r>
          </a:p>
          <a:p>
            <a:pPr marL="0" indent="0">
              <a:lnSpc>
                <a:spcPct val="150000"/>
              </a:lnSpc>
              <a:buNone/>
            </a:pPr>
            <a:endParaRPr lang="en-GB" sz="1600" b="1"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Das Suffix des Kleinbuchstaben (a) kennzeichnet die unsymmetrischen Isomere.</a:t>
            </a:r>
          </a:p>
          <a:p>
            <a:pPr>
              <a:lnSpc>
                <a:spcPct val="150000"/>
              </a:lnSpc>
            </a:pPr>
            <a:endParaRPr lang="en-US"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Das Suffix des </a:t>
            </a:r>
            <a:r>
              <a:rPr lang="en-US" sz="1600" dirty="0" err="1" smtClean="0">
                <a:latin typeface="Arial" panose="020B0604020202020204" pitchFamily="34" charset="0"/>
                <a:cs typeface="Arial" panose="020B0604020202020204" pitchFamily="34" charset="0"/>
              </a:rPr>
              <a:t>Grossbuchstabens</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(A) weist auf eine unterschiedliche Molekularmasse hin.</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	</a:t>
            </a:r>
            <a:endParaRPr lang="de-DE" sz="1600" dirty="0">
              <a:latin typeface="Arial" panose="020B0604020202020204" pitchFamily="34" charset="0"/>
              <a:cs typeface="Arial" panose="020B0604020202020204" pitchFamily="34" charset="0"/>
            </a:endParaRPr>
          </a:p>
          <a:p>
            <a:pPr>
              <a:lnSpc>
                <a:spcPct val="150000"/>
              </a:lnSpc>
              <a:buFontTx/>
              <a:buChar char="-"/>
            </a:pPr>
            <a:endParaRPr lang="de-DE" sz="1600" dirty="0">
              <a:latin typeface="Arial" panose="020B0604020202020204" pitchFamily="34" charset="0"/>
              <a:cs typeface="Arial" panose="020B0604020202020204" pitchFamily="34" charset="0"/>
            </a:endParaRPr>
          </a:p>
          <a:p>
            <a:pPr marL="0" indent="0">
              <a:lnSpc>
                <a:spcPct val="150000"/>
              </a:lnSpc>
              <a:buNone/>
            </a:pPr>
            <a:endParaRPr lang="de-DE" sz="1600" dirty="0">
              <a:latin typeface="Arial" panose="020B0604020202020204" pitchFamily="34" charset="0"/>
              <a:cs typeface="Arial" panose="020B0604020202020204" pitchFamily="34" charset="0"/>
            </a:endParaRPr>
          </a:p>
          <a:p>
            <a:pPr marL="914400" lvl="2"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35087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GB" dirty="0">
                <a:latin typeface="Arial" panose="020B0604020202020204" pitchFamily="34" charset="0"/>
                <a:cs typeface="Arial" panose="020B0604020202020204" pitchFamily="34" charset="0"/>
              </a:rPr>
              <a:t>Kältemittel &amp; Wärmepumpen-Kreislauf</a:t>
            </a:r>
          </a:p>
        </p:txBody>
      </p:sp>
      <p:sp>
        <p:nvSpPr>
          <p:cNvPr id="3" name="Content Placeholder 2"/>
          <p:cNvSpPr>
            <a:spLocks noGrp="1"/>
          </p:cNvSpPr>
          <p:nvPr>
            <p:ph idx="1"/>
          </p:nvPr>
        </p:nvSpPr>
        <p:spPr>
          <a:xfrm>
            <a:off x="457200" y="1600200"/>
            <a:ext cx="8507288" cy="4525963"/>
          </a:xfrm>
        </p:spPr>
        <p:txBody>
          <a:bodyPr>
            <a:noAutofit/>
          </a:bodyPr>
          <a:lstStyle/>
          <a:p>
            <a:pPr marL="0" indent="0">
              <a:lnSpc>
                <a:spcPct val="150000"/>
              </a:lnSpc>
              <a:buNone/>
            </a:pPr>
            <a:r>
              <a:rPr lang="en-GB" sz="1600" b="1" dirty="0">
                <a:latin typeface="Arial" panose="020B0604020202020204" pitchFamily="34" charset="0"/>
                <a:cs typeface="Arial" panose="020B0604020202020204" pitchFamily="34" charset="0"/>
              </a:rPr>
              <a:t>Kältemittel &amp; Wärmepumpen-Kreislauf</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Im Normalfall ist der Kältemittelkreislauf in der Wärmepumpe ein geschlossener Kreislauf. Das bedeutet, </a:t>
            </a:r>
            <a:r>
              <a:rPr lang="en-US" sz="1600" dirty="0" err="1">
                <a:latin typeface="Arial" panose="020B0604020202020204" pitchFamily="34" charset="0"/>
                <a:cs typeface="Arial" panose="020B0604020202020204" pitchFamily="34" charset="0"/>
              </a:rPr>
              <a:t>dass</a:t>
            </a:r>
            <a:r>
              <a:rPr lang="en-US" sz="1600" dirty="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weder</a:t>
            </a:r>
            <a:r>
              <a:rPr lang="en-US" sz="1600" dirty="0" smtClean="0">
                <a:latin typeface="Arial" panose="020B0604020202020204" pitchFamily="34" charset="0"/>
                <a:cs typeface="Arial" panose="020B0604020202020204" pitchFamily="34" charset="0"/>
              </a:rPr>
              <a:t> der </a:t>
            </a:r>
            <a:r>
              <a:rPr lang="en-US" sz="1600" dirty="0" err="1" smtClean="0">
                <a:latin typeface="Arial" panose="020B0604020202020204" pitchFamily="34" charset="0"/>
                <a:cs typeface="Arial" panose="020B0604020202020204" pitchFamily="34" charset="0"/>
              </a:rPr>
              <a:t>Installateur</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noch</a:t>
            </a:r>
            <a:r>
              <a:rPr lang="en-US" sz="1600" dirty="0" smtClean="0">
                <a:latin typeface="Arial" panose="020B0604020202020204" pitchFamily="34" charset="0"/>
                <a:cs typeface="Arial" panose="020B0604020202020204" pitchFamily="34" charset="0"/>
              </a:rPr>
              <a:t> der </a:t>
            </a:r>
            <a:r>
              <a:rPr lang="en-US" sz="1600" dirty="0" err="1">
                <a:latin typeface="Arial" panose="020B0604020202020204" pitchFamily="34" charset="0"/>
                <a:cs typeface="Arial" panose="020B0604020202020204" pitchFamily="34" charset="0"/>
              </a:rPr>
              <a:t>Benutzer</a:t>
            </a:r>
            <a:r>
              <a:rPr lang="en-US" sz="1600" dirty="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mit</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den Kältemitteln in Berührung kommen sollte.</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Personen, die am Kältemittelkreislauf arbeiten - </a:t>
            </a:r>
            <a:r>
              <a:rPr lang="en-US" sz="1600" dirty="0" err="1" smtClean="0">
                <a:latin typeface="Arial" panose="020B0604020202020204" pitchFamily="34" charset="0"/>
                <a:cs typeface="Arial" panose="020B0604020202020204" pitchFamily="34" charset="0"/>
              </a:rPr>
              <a:t>wenn</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sie den Kreislauf öffnen - benötigen einen bestimmten Kompetenznachweis, der </a:t>
            </a:r>
            <a:r>
              <a:rPr lang="en-US" sz="1600" b="1" dirty="0">
                <a:latin typeface="Arial" panose="020B0604020202020204" pitchFamily="34" charset="0"/>
                <a:cs typeface="Arial" panose="020B0604020202020204" pitchFamily="34" charset="0"/>
              </a:rPr>
              <a:t>NICHT</a:t>
            </a:r>
            <a:r>
              <a:rPr lang="en-US" sz="1600" dirty="0">
                <a:latin typeface="Arial" panose="020B0604020202020204" pitchFamily="34" charset="0"/>
                <a:cs typeface="Arial" panose="020B0604020202020204" pitchFamily="34" charset="0"/>
              </a:rPr>
              <a:t> Teil dieses Trainingskurses sein kann.</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Bevor Sie mit Kältemitteln arbeiten, stellen Sie sicher, dass Sie dies tun dürfen und dass Sie Ihre Gesetze und Vorschriften einhalten.</a:t>
            </a:r>
          </a:p>
          <a:p>
            <a:pPr marL="0" indent="0">
              <a:lnSpc>
                <a:spcPct val="150000"/>
              </a:lnSpc>
              <a:buNone/>
            </a:pPr>
            <a:r>
              <a:rPr lang="en-US" sz="1600" dirty="0">
                <a:latin typeface="Arial" panose="020B0604020202020204" pitchFamily="34" charset="0"/>
                <a:cs typeface="Arial" panose="020B0604020202020204" pitchFamily="34" charset="0"/>
              </a:rPr>
              <a:t>	</a:t>
            </a:r>
            <a:endParaRPr lang="de-DE" sz="1600" dirty="0">
              <a:latin typeface="Arial" panose="020B0604020202020204" pitchFamily="34" charset="0"/>
              <a:cs typeface="Arial" panose="020B0604020202020204" pitchFamily="34" charset="0"/>
            </a:endParaRPr>
          </a:p>
          <a:p>
            <a:pPr>
              <a:lnSpc>
                <a:spcPct val="150000"/>
              </a:lnSpc>
              <a:buFontTx/>
              <a:buChar char="-"/>
            </a:pPr>
            <a:endParaRPr lang="de-DE" sz="1600" dirty="0">
              <a:latin typeface="Arial" panose="020B0604020202020204" pitchFamily="34" charset="0"/>
              <a:cs typeface="Arial" panose="020B0604020202020204" pitchFamily="34" charset="0"/>
            </a:endParaRPr>
          </a:p>
          <a:p>
            <a:pPr marL="0" indent="0">
              <a:lnSpc>
                <a:spcPct val="150000"/>
              </a:lnSpc>
              <a:buNone/>
            </a:pPr>
            <a:endParaRPr lang="de-DE" sz="1600" dirty="0">
              <a:latin typeface="Arial" panose="020B0604020202020204" pitchFamily="34" charset="0"/>
              <a:cs typeface="Arial" panose="020B0604020202020204" pitchFamily="34" charset="0"/>
            </a:endParaRPr>
          </a:p>
          <a:p>
            <a:pPr marL="914400" lvl="2"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58239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GB" dirty="0">
                <a:latin typeface="Arial" panose="020B0604020202020204" pitchFamily="34" charset="0"/>
                <a:cs typeface="Arial" panose="020B0604020202020204" pitchFamily="34" charset="0"/>
              </a:rPr>
              <a:t>Kältemittel &amp; Wärmepumpen-Kreislauf</a:t>
            </a:r>
          </a:p>
        </p:txBody>
      </p:sp>
      <p:sp>
        <p:nvSpPr>
          <p:cNvPr id="3" name="Content Placeholder 2"/>
          <p:cNvSpPr>
            <a:spLocks noGrp="1"/>
          </p:cNvSpPr>
          <p:nvPr>
            <p:ph idx="1"/>
          </p:nvPr>
        </p:nvSpPr>
        <p:spPr>
          <a:xfrm>
            <a:off x="457200" y="1600200"/>
            <a:ext cx="8507288" cy="4525963"/>
          </a:xfrm>
        </p:spPr>
        <p:txBody>
          <a:bodyPr>
            <a:noAutofit/>
          </a:bodyPr>
          <a:lstStyle/>
          <a:p>
            <a:pPr marL="0" indent="0">
              <a:lnSpc>
                <a:spcPct val="150000"/>
              </a:lnSpc>
              <a:buNone/>
            </a:pPr>
            <a:r>
              <a:rPr lang="en-GB" sz="1600" b="1" dirty="0">
                <a:latin typeface="Arial" panose="020B0604020202020204" pitchFamily="34" charset="0"/>
                <a:cs typeface="Arial" panose="020B0604020202020204" pitchFamily="34" charset="0"/>
              </a:rPr>
              <a:t>Rückgewinnung und Recycling </a:t>
            </a: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Aufgrund der Eigenschaften von Kältemitteln (siehe oben) muss </a:t>
            </a:r>
            <a:r>
              <a:rPr lang="en-US" sz="1600" dirty="0" err="1">
                <a:latin typeface="Arial" panose="020B0604020202020204" pitchFamily="34" charset="0"/>
                <a:cs typeface="Arial" panose="020B0604020202020204" pitchFamily="34" charset="0"/>
              </a:rPr>
              <a:t>jedes</a:t>
            </a:r>
            <a:r>
              <a:rPr lang="en-US" sz="1600" dirty="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Kältemittel</a:t>
            </a:r>
            <a:r>
              <a:rPr lang="en-US" sz="1600" dirty="0" smtClean="0">
                <a:latin typeface="Arial" panose="020B0604020202020204" pitchFamily="34" charset="0"/>
                <a:cs typeface="Arial" panose="020B0604020202020204" pitchFamily="34" charset="0"/>
              </a:rPr>
              <a:t> auf die </a:t>
            </a:r>
            <a:r>
              <a:rPr lang="en-US" sz="1600" dirty="0" err="1" smtClean="0">
                <a:latin typeface="Arial" panose="020B0604020202020204" pitchFamily="34" charset="0"/>
                <a:cs typeface="Arial" panose="020B0604020202020204" pitchFamily="34" charset="0"/>
              </a:rPr>
              <a:t>richtige</a:t>
            </a:r>
            <a:r>
              <a:rPr lang="en-US" sz="1600" dirty="0" smtClean="0">
                <a:latin typeface="Arial" panose="020B0604020202020204" pitchFamily="34" charset="0"/>
                <a:cs typeface="Arial" panose="020B0604020202020204" pitchFamily="34" charset="0"/>
              </a:rPr>
              <a:t> Weise </a:t>
            </a:r>
            <a:r>
              <a:rPr lang="en-US" sz="1600" b="1" dirty="0" err="1" smtClean="0">
                <a:latin typeface="Arial" panose="020B0604020202020204" pitchFamily="34" charset="0"/>
                <a:cs typeface="Arial" panose="020B0604020202020204" pitchFamily="34" charset="0"/>
              </a:rPr>
              <a:t>wiedergewonnen</a:t>
            </a:r>
            <a:r>
              <a:rPr lang="en-US" sz="1600" b="1" dirty="0" smtClean="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und </a:t>
            </a:r>
            <a:r>
              <a:rPr lang="en-US" sz="1600" b="1" dirty="0" err="1" smtClean="0">
                <a:latin typeface="Arial" panose="020B0604020202020204" pitchFamily="34" charset="0"/>
                <a:cs typeface="Arial" panose="020B0604020202020204" pitchFamily="34" charset="0"/>
              </a:rPr>
              <a:t>recycelt</a:t>
            </a:r>
            <a:r>
              <a:rPr lang="en-US" sz="1600" b="1"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werden</a:t>
            </a:r>
            <a:r>
              <a:rPr lang="en-US" sz="1600" dirty="0" smtClean="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smtClean="0">
                <a:latin typeface="Arial" panose="020B0604020202020204" pitchFamily="34" charset="0"/>
                <a:cs typeface="Arial" panose="020B0604020202020204" pitchFamily="34" charset="0"/>
              </a:rPr>
              <a:t>	</a:t>
            </a:r>
          </a:p>
          <a:p>
            <a:pPr marL="0" indent="0">
              <a:lnSpc>
                <a:spcPct val="150000"/>
              </a:lnSpc>
              <a:buNone/>
            </a:pPr>
            <a:r>
              <a:rPr lang="en-US" sz="1600" b="1" dirty="0">
                <a:latin typeface="Arial" panose="020B0604020202020204" pitchFamily="34" charset="0"/>
                <a:cs typeface="Arial" panose="020B0604020202020204" pitchFamily="34" charset="0"/>
              </a:rPr>
              <a:t>	</a:t>
            </a:r>
            <a:r>
              <a:rPr lang="en-US" sz="1600" b="1" dirty="0" err="1" smtClean="0">
                <a:latin typeface="Arial" panose="020B0604020202020204" pitchFamily="34" charset="0"/>
                <a:cs typeface="Arial" panose="020B0604020202020204" pitchFamily="34" charset="0"/>
              </a:rPr>
              <a:t>Es</a:t>
            </a:r>
            <a:r>
              <a:rPr lang="en-US" sz="1600" b="1" dirty="0" smtClean="0">
                <a:latin typeface="Arial" panose="020B0604020202020204" pitchFamily="34" charset="0"/>
                <a:cs typeface="Arial" panose="020B0604020202020204" pitchFamily="34" charset="0"/>
              </a:rPr>
              <a:t> </a:t>
            </a:r>
            <a:r>
              <a:rPr lang="en-US" sz="1600" b="1" dirty="0">
                <a:latin typeface="Arial" panose="020B0604020202020204" pitchFamily="34" charset="0"/>
                <a:cs typeface="Arial" panose="020B0604020202020204" pitchFamily="34" charset="0"/>
              </a:rPr>
              <a:t>ist strengstens verboten, es in die Umwelt freizusetzen.</a:t>
            </a:r>
          </a:p>
          <a:p>
            <a:pPr marL="0" indent="0">
              <a:lnSpc>
                <a:spcPct val="150000"/>
              </a:lnSpc>
              <a:buNone/>
            </a:pPr>
            <a:r>
              <a:rPr lang="en-US" sz="1600" dirty="0">
                <a:latin typeface="Arial" panose="020B0604020202020204" pitchFamily="34" charset="0"/>
                <a:cs typeface="Arial" panose="020B0604020202020204" pitchFamily="34" charset="0"/>
              </a:rPr>
              <a:t>	</a:t>
            </a:r>
            <a:endParaRPr lang="de-DE" sz="1600" dirty="0">
              <a:latin typeface="Arial" panose="020B0604020202020204" pitchFamily="34" charset="0"/>
              <a:cs typeface="Arial" panose="020B0604020202020204" pitchFamily="34" charset="0"/>
            </a:endParaRPr>
          </a:p>
          <a:p>
            <a:pPr>
              <a:lnSpc>
                <a:spcPct val="150000"/>
              </a:lnSpc>
              <a:buFontTx/>
              <a:buChar char="-"/>
            </a:pPr>
            <a:endParaRPr lang="de-DE" sz="1600" dirty="0">
              <a:latin typeface="Arial" panose="020B0604020202020204" pitchFamily="34" charset="0"/>
              <a:cs typeface="Arial" panose="020B0604020202020204" pitchFamily="34" charset="0"/>
            </a:endParaRPr>
          </a:p>
          <a:p>
            <a:pPr marL="0" indent="0">
              <a:lnSpc>
                <a:spcPct val="150000"/>
              </a:lnSpc>
              <a:buNone/>
            </a:pPr>
            <a:endParaRPr lang="de-DE" sz="1600" dirty="0">
              <a:latin typeface="Arial" panose="020B0604020202020204" pitchFamily="34" charset="0"/>
              <a:cs typeface="Arial" panose="020B0604020202020204" pitchFamily="34" charset="0"/>
            </a:endParaRPr>
          </a:p>
          <a:p>
            <a:pPr marL="914400" lvl="2"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90131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WHMIS safety data sheets checklist training hazardous products pictograms white red symbols workplace health and safety employee supervision compliance legislation"/>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5300"/>
                    </a14:imgEffect>
                    <a14:imgEffect>
                      <a14:saturation sat="1000"/>
                    </a14:imgEffect>
                    <a14:imgEffect>
                      <a14:brightnessContrast bright="30000"/>
                    </a14:imgEffect>
                  </a14:imgLayer>
                </a14:imgProps>
              </a:ext>
              <a:ext uri="{28A0092B-C50C-407E-A947-70E740481C1C}">
                <a14:useLocalDpi xmlns:a14="http://schemas.microsoft.com/office/drawing/2010/main" val="0"/>
              </a:ext>
            </a:extLst>
          </a:blip>
          <a:srcRect/>
          <a:stretch>
            <a:fillRect/>
          </a:stretch>
        </p:blipFill>
        <p:spPr bwMode="auto">
          <a:xfrm>
            <a:off x="27064" y="1412776"/>
            <a:ext cx="8686800" cy="691083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nSpc>
                <a:spcPct val="150000"/>
              </a:lnSpc>
            </a:pPr>
            <a:r>
              <a:rPr lang="en-GB" dirty="0">
                <a:latin typeface="Arial" panose="020B0604020202020204" pitchFamily="34" charset="0"/>
                <a:cs typeface="Arial" panose="020B0604020202020204" pitchFamily="34" charset="0"/>
              </a:rPr>
              <a:t>Kältemittel &amp; Sicherheit</a:t>
            </a:r>
          </a:p>
        </p:txBody>
      </p:sp>
      <p:sp>
        <p:nvSpPr>
          <p:cNvPr id="3" name="Content Placeholder 2"/>
          <p:cNvSpPr>
            <a:spLocks noGrp="1"/>
          </p:cNvSpPr>
          <p:nvPr>
            <p:ph idx="1"/>
          </p:nvPr>
        </p:nvSpPr>
        <p:spPr>
          <a:xfrm>
            <a:off x="457200" y="1412776"/>
            <a:ext cx="8507288" cy="4525963"/>
          </a:xfrm>
        </p:spPr>
        <p:txBody>
          <a:bodyPr>
            <a:noAutofit/>
          </a:bodyPr>
          <a:lstStyle/>
          <a:p>
            <a:pPr marL="0" indent="0">
              <a:lnSpc>
                <a:spcPct val="150000"/>
              </a:lnSpc>
              <a:buNone/>
            </a:pPr>
            <a:r>
              <a:rPr lang="en-US" sz="1600" b="1" dirty="0">
                <a:solidFill>
                  <a:srgbClr val="C00000"/>
                </a:solidFill>
                <a:latin typeface="Arial" panose="020B0604020202020204" pitchFamily="34" charset="0"/>
                <a:cs typeface="Arial" panose="020B0604020202020204" pitchFamily="34" charset="0"/>
              </a:rPr>
              <a:t>Sicherheitsdatenblatt</a:t>
            </a:r>
          </a:p>
          <a:p>
            <a:pPr marL="0" indent="0">
              <a:lnSpc>
                <a:spcPct val="150000"/>
              </a:lnSpc>
              <a:buNone/>
            </a:pPr>
            <a:endParaRPr lang="en-US" sz="1600" dirty="0">
              <a:solidFill>
                <a:srgbClr val="C00000"/>
              </a:solidFill>
              <a:latin typeface="Arial" panose="020B0604020202020204" pitchFamily="34" charset="0"/>
              <a:cs typeface="Arial" panose="020B0604020202020204" pitchFamily="34" charset="0"/>
            </a:endParaRPr>
          </a:p>
          <a:p>
            <a:pPr marL="0" indent="0">
              <a:lnSpc>
                <a:spcPct val="150000"/>
              </a:lnSpc>
              <a:buNone/>
            </a:pPr>
            <a:r>
              <a:rPr lang="en-US" sz="1600" b="1" dirty="0">
                <a:solidFill>
                  <a:srgbClr val="C00000"/>
                </a:solidFill>
                <a:latin typeface="Arial" panose="020B0604020202020204" pitchFamily="34" charset="0"/>
                <a:cs typeface="Arial" panose="020B0604020202020204" pitchFamily="34" charset="0"/>
              </a:rPr>
              <a:t>Wenn Sie mit einem Kältemittel in Kontakt kommen - z.B. wenn ein Leck in Ihrer Anlage vorliegt - gibt es einige Sicherheitsanforderungen je nach Art des Kältemittels.</a:t>
            </a:r>
          </a:p>
          <a:p>
            <a:pPr marL="0" indent="0">
              <a:lnSpc>
                <a:spcPct val="150000"/>
              </a:lnSpc>
              <a:buNone/>
            </a:pPr>
            <a:r>
              <a:rPr lang="en-US" sz="1600" b="1" dirty="0">
                <a:solidFill>
                  <a:srgbClr val="C00000"/>
                </a:solidFill>
                <a:latin typeface="Arial" panose="020B0604020202020204" pitchFamily="34" charset="0"/>
                <a:cs typeface="Arial" panose="020B0604020202020204" pitchFamily="34" charset="0"/>
              </a:rPr>
              <a:t>Wie Sie oben sehen, haben verschiedene Kältemittel unterschiedliche Eigenschaften und Probleme.</a:t>
            </a:r>
          </a:p>
          <a:p>
            <a:pPr marL="0" indent="0">
              <a:lnSpc>
                <a:spcPct val="150000"/>
              </a:lnSpc>
              <a:buNone/>
            </a:pPr>
            <a:endParaRPr lang="en-US" sz="1600" b="1" dirty="0">
              <a:solidFill>
                <a:srgbClr val="C00000"/>
              </a:solidFill>
              <a:latin typeface="Arial" panose="020B0604020202020204" pitchFamily="34" charset="0"/>
              <a:cs typeface="Arial" panose="020B0604020202020204" pitchFamily="34" charset="0"/>
            </a:endParaRPr>
          </a:p>
          <a:p>
            <a:pPr marL="0" indent="0">
              <a:lnSpc>
                <a:spcPct val="150000"/>
              </a:lnSpc>
              <a:buNone/>
            </a:pPr>
            <a:r>
              <a:rPr lang="en-US" sz="1600" b="1" dirty="0">
                <a:solidFill>
                  <a:srgbClr val="C00000"/>
                </a:solidFill>
                <a:latin typeface="Arial" panose="020B0604020202020204" pitchFamily="34" charset="0"/>
                <a:cs typeface="Arial" panose="020B0604020202020204" pitchFamily="34" charset="0"/>
              </a:rPr>
              <a:t>Für jedes Kältemittel </a:t>
            </a:r>
            <a:r>
              <a:rPr lang="en-US" sz="1600" b="1" dirty="0" err="1">
                <a:solidFill>
                  <a:srgbClr val="C00000"/>
                </a:solidFill>
                <a:latin typeface="Arial" panose="020B0604020202020204" pitchFamily="34" charset="0"/>
                <a:cs typeface="Arial" panose="020B0604020202020204" pitchFamily="34" charset="0"/>
              </a:rPr>
              <a:t>stellt</a:t>
            </a:r>
            <a:r>
              <a:rPr lang="en-US" sz="1600" b="1" dirty="0">
                <a:solidFill>
                  <a:srgbClr val="C00000"/>
                </a:solidFill>
                <a:latin typeface="Arial" panose="020B0604020202020204" pitchFamily="34" charset="0"/>
                <a:cs typeface="Arial" panose="020B0604020202020204" pitchFamily="34" charset="0"/>
              </a:rPr>
              <a:t> </a:t>
            </a:r>
            <a:r>
              <a:rPr lang="en-US" sz="1600" b="1" dirty="0" smtClean="0">
                <a:solidFill>
                  <a:srgbClr val="C00000"/>
                </a:solidFill>
                <a:latin typeface="Arial" panose="020B0604020202020204" pitchFamily="34" charset="0"/>
                <a:cs typeface="Arial" panose="020B0604020202020204" pitchFamily="34" charset="0"/>
              </a:rPr>
              <a:t>der </a:t>
            </a:r>
            <a:r>
              <a:rPr lang="en-US" sz="1600" b="1" dirty="0" err="1" smtClean="0">
                <a:solidFill>
                  <a:srgbClr val="C00000"/>
                </a:solidFill>
                <a:latin typeface="Arial" panose="020B0604020202020204" pitchFamily="34" charset="0"/>
                <a:cs typeface="Arial" panose="020B0604020202020204" pitchFamily="34" charset="0"/>
              </a:rPr>
              <a:t>Hersteller</a:t>
            </a:r>
            <a:r>
              <a:rPr lang="en-US" sz="1600" b="1" dirty="0" smtClean="0">
                <a:solidFill>
                  <a:srgbClr val="C00000"/>
                </a:solidFill>
                <a:latin typeface="Arial" panose="020B0604020202020204" pitchFamily="34" charset="0"/>
                <a:cs typeface="Arial" panose="020B0604020202020204" pitchFamily="34" charset="0"/>
              </a:rPr>
              <a:t> </a:t>
            </a:r>
            <a:r>
              <a:rPr lang="en-US" sz="1600" b="1" dirty="0" err="1" smtClean="0">
                <a:solidFill>
                  <a:srgbClr val="C00000"/>
                </a:solidFill>
                <a:latin typeface="Arial" panose="020B0604020202020204" pitchFamily="34" charset="0"/>
                <a:cs typeface="Arial" panose="020B0604020202020204" pitchFamily="34" charset="0"/>
              </a:rPr>
              <a:t>ein</a:t>
            </a:r>
            <a:r>
              <a:rPr lang="en-US" sz="1600" b="1" dirty="0" smtClean="0">
                <a:solidFill>
                  <a:srgbClr val="C00000"/>
                </a:solidFill>
                <a:latin typeface="Arial" panose="020B0604020202020204" pitchFamily="34" charset="0"/>
                <a:cs typeface="Arial" panose="020B0604020202020204" pitchFamily="34" charset="0"/>
              </a:rPr>
              <a:t> </a:t>
            </a:r>
            <a:r>
              <a:rPr lang="en-US" sz="1600" b="1" dirty="0">
                <a:solidFill>
                  <a:srgbClr val="C00000"/>
                </a:solidFill>
                <a:latin typeface="Arial" panose="020B0604020202020204" pitchFamily="34" charset="0"/>
                <a:cs typeface="Arial" panose="020B0604020202020204" pitchFamily="34" charset="0"/>
              </a:rPr>
              <a:t>"Sicherheitsdatenblatt" zur Verfügung.</a:t>
            </a:r>
          </a:p>
          <a:p>
            <a:pPr marL="0" indent="0">
              <a:lnSpc>
                <a:spcPct val="150000"/>
              </a:lnSpc>
              <a:buNone/>
            </a:pPr>
            <a:r>
              <a:rPr lang="en-US" sz="1600" dirty="0">
                <a:latin typeface="Arial" panose="020B0604020202020204" pitchFamily="34" charset="0"/>
                <a:cs typeface="Arial" panose="020B0604020202020204" pitchFamily="34" charset="0"/>
              </a:rPr>
              <a:t>	</a:t>
            </a:r>
            <a:endParaRPr lang="de-DE" sz="1600" dirty="0">
              <a:latin typeface="Arial" panose="020B0604020202020204" pitchFamily="34" charset="0"/>
              <a:cs typeface="Arial" panose="020B0604020202020204" pitchFamily="34" charset="0"/>
            </a:endParaRPr>
          </a:p>
          <a:p>
            <a:pPr>
              <a:lnSpc>
                <a:spcPct val="150000"/>
              </a:lnSpc>
              <a:buFontTx/>
              <a:buChar char="-"/>
            </a:pPr>
            <a:endParaRPr lang="de-DE" sz="1600" dirty="0">
              <a:latin typeface="Arial" panose="020B0604020202020204" pitchFamily="34" charset="0"/>
              <a:cs typeface="Arial" panose="020B0604020202020204" pitchFamily="34" charset="0"/>
            </a:endParaRPr>
          </a:p>
          <a:p>
            <a:pPr marL="0" indent="0">
              <a:lnSpc>
                <a:spcPct val="150000"/>
              </a:lnSpc>
              <a:buNone/>
            </a:pPr>
            <a:endParaRPr lang="de-DE" sz="1600" dirty="0">
              <a:latin typeface="Arial" panose="020B0604020202020204" pitchFamily="34" charset="0"/>
              <a:cs typeface="Arial" panose="020B0604020202020204" pitchFamily="34" charset="0"/>
            </a:endParaRPr>
          </a:p>
          <a:p>
            <a:pPr marL="914400" lvl="2"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1658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Einführung</a:t>
            </a:r>
            <a:endParaRPr lang="el-GR"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marL="0" indent="0">
              <a:lnSpc>
                <a:spcPct val="150000"/>
              </a:lnSpc>
              <a:buNone/>
            </a:pPr>
            <a:r>
              <a:rPr lang="en-US" sz="1600" dirty="0">
                <a:latin typeface="Arial" panose="020B0604020202020204" pitchFamily="34" charset="0"/>
                <a:cs typeface="Arial" panose="020B0604020202020204" pitchFamily="34" charset="0"/>
              </a:rPr>
              <a:t>Bei der Installation und dem Betrieb von Erdwärmepumpenanlagen gibt es zwei verschiedene chemische Stoffe, um die Sie </a:t>
            </a:r>
            <a:r>
              <a:rPr lang="en-US" sz="1600" dirty="0" smtClean="0">
                <a:latin typeface="Arial" panose="020B0604020202020204" pitchFamily="34" charset="0"/>
                <a:cs typeface="Arial" panose="020B0604020202020204" pitchFamily="34" charset="0"/>
              </a:rPr>
              <a:t>sich kümmern</a:t>
            </a:r>
            <a:r>
              <a:rPr lang="en-US" sz="1600" dirty="0">
                <a:latin typeface="Arial" panose="020B0604020202020204" pitchFamily="34" charset="0"/>
                <a:cs typeface="Arial" panose="020B0604020202020204" pitchFamily="34" charset="0"/>
              </a:rPr>
              <a:t> müssen</a:t>
            </a:r>
            <a:r>
              <a:rPr lang="en-US" sz="1600" dirty="0" smtClean="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a:p>
            <a:pPr>
              <a:lnSpc>
                <a:spcPct val="150000"/>
              </a:lnSpc>
              <a:buAutoNum type="arabicPeriod"/>
            </a:pPr>
            <a:r>
              <a:rPr lang="en-US" sz="1600" dirty="0">
                <a:latin typeface="Arial" panose="020B0604020202020204" pitchFamily="34" charset="0"/>
                <a:cs typeface="Arial" panose="020B0604020202020204" pitchFamily="34" charset="0"/>
              </a:rPr>
              <a:t>Das </a:t>
            </a:r>
            <a:r>
              <a:rPr lang="en-US" sz="1600" b="1" dirty="0">
                <a:latin typeface="Arial" panose="020B0604020202020204" pitchFamily="34" charset="0"/>
                <a:cs typeface="Arial" panose="020B0604020202020204" pitchFamily="34" charset="0"/>
              </a:rPr>
              <a:t>Kältemittel</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als</a:t>
            </a: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internes </a:t>
            </a:r>
            <a:r>
              <a:rPr lang="en-US" sz="1600" dirty="0">
                <a:latin typeface="Arial" panose="020B0604020202020204" pitchFamily="34" charset="0"/>
                <a:cs typeface="Arial" panose="020B0604020202020204" pitchFamily="34" charset="0"/>
              </a:rPr>
              <a:t>Arbeitsflüssigkeit in der Wärmepumpe</a:t>
            </a:r>
          </a:p>
          <a:p>
            <a:pPr>
              <a:lnSpc>
                <a:spcPct val="150000"/>
              </a:lnSpc>
              <a:buAutoNum type="arabicPeriod"/>
            </a:pPr>
            <a:endParaRPr lang="en-US" sz="1600" dirty="0">
              <a:latin typeface="Arial" panose="020B0604020202020204" pitchFamily="34" charset="0"/>
              <a:cs typeface="Arial" panose="020B0604020202020204" pitchFamily="34" charset="0"/>
            </a:endParaRPr>
          </a:p>
          <a:p>
            <a:pPr>
              <a:lnSpc>
                <a:spcPct val="150000"/>
              </a:lnSpc>
              <a:buAutoNum type="arabicPeriod"/>
            </a:pPr>
            <a:r>
              <a:rPr lang="en-US" sz="1600" dirty="0">
                <a:latin typeface="Arial" panose="020B0604020202020204" pitchFamily="34" charset="0"/>
                <a:cs typeface="Arial" panose="020B0604020202020204" pitchFamily="34" charset="0"/>
              </a:rPr>
              <a:t>Die </a:t>
            </a:r>
            <a:r>
              <a:rPr lang="en-US" sz="1600" b="1" dirty="0">
                <a:latin typeface="Arial" panose="020B0604020202020204" pitchFamily="34" charset="0"/>
                <a:cs typeface="Arial" panose="020B0604020202020204" pitchFamily="34" charset="0"/>
              </a:rPr>
              <a:t>Sole</a:t>
            </a:r>
            <a:r>
              <a:rPr lang="en-US" sz="1600" dirty="0">
                <a:latin typeface="Arial" panose="020B0604020202020204" pitchFamily="34" charset="0"/>
                <a:cs typeface="Arial" panose="020B0604020202020204" pitchFamily="34" charset="0"/>
              </a:rPr>
              <a:t> als Wärmeträgerflüssigkeit in den </a:t>
            </a:r>
            <a:r>
              <a:rPr lang="en-US" sz="1600" dirty="0" err="1" smtClean="0">
                <a:latin typeface="Arial" panose="020B0604020202020204" pitchFamily="34" charset="0"/>
                <a:cs typeface="Arial" panose="020B0604020202020204" pitchFamily="34" charset="0"/>
              </a:rPr>
              <a:t>Erdwärmesonden</a:t>
            </a: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19653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GB" dirty="0">
                <a:latin typeface="Arial" panose="020B0604020202020204" pitchFamily="34" charset="0"/>
                <a:cs typeface="Arial" panose="020B0604020202020204" pitchFamily="34" charset="0"/>
              </a:rPr>
              <a:t>Kältemittel &amp; Sicherheit</a:t>
            </a:r>
          </a:p>
        </p:txBody>
      </p:sp>
      <p:sp>
        <p:nvSpPr>
          <p:cNvPr id="3" name="Content Placeholder 2"/>
          <p:cNvSpPr>
            <a:spLocks noGrp="1"/>
          </p:cNvSpPr>
          <p:nvPr>
            <p:ph idx="1"/>
          </p:nvPr>
        </p:nvSpPr>
        <p:spPr>
          <a:xfrm>
            <a:off x="457200" y="1600200"/>
            <a:ext cx="8507288" cy="4525963"/>
          </a:xfrm>
        </p:spPr>
        <p:txBody>
          <a:bodyPr>
            <a:noAutofit/>
          </a:bodyPr>
          <a:lstStyle/>
          <a:p>
            <a:pPr marL="0" indent="0">
              <a:lnSpc>
                <a:spcPct val="150000"/>
              </a:lnSpc>
              <a:buNone/>
            </a:pPr>
            <a:r>
              <a:rPr lang="en-US" sz="1600" b="1" dirty="0">
                <a:latin typeface="Arial" panose="020B0604020202020204" pitchFamily="34" charset="0"/>
                <a:cs typeface="Arial" panose="020B0604020202020204" pitchFamily="34" charset="0"/>
              </a:rPr>
              <a:t>Sicherheitsdatenblatt</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Hier finden Sie ein Sicherheitsdatenblatt von R410.</a:t>
            </a:r>
          </a:p>
          <a:p>
            <a:pPr marL="0" indent="0">
              <a:lnSpc>
                <a:spcPct val="150000"/>
              </a:lnSpc>
              <a:buNone/>
            </a:pPr>
            <a:r>
              <a:rPr lang="en-US" sz="1600" dirty="0">
                <a:latin typeface="Arial" panose="020B0604020202020204" pitchFamily="34" charset="0"/>
                <a:cs typeface="Arial" panose="020B0604020202020204" pitchFamily="34" charset="0"/>
                <a:hlinkClick r:id="rId3"/>
              </a:rPr>
              <a:t>http://www.refrigerants.com/pdf/SDS%20R410A.pdf</a:t>
            </a: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Die wichtigsten Fakten und Richtlinien sind:</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	</a:t>
            </a:r>
            <a:endParaRPr lang="de-DE" sz="1600" dirty="0">
              <a:latin typeface="Arial" panose="020B0604020202020204" pitchFamily="34" charset="0"/>
              <a:cs typeface="Arial" panose="020B0604020202020204" pitchFamily="34" charset="0"/>
            </a:endParaRPr>
          </a:p>
          <a:p>
            <a:pPr>
              <a:lnSpc>
                <a:spcPct val="150000"/>
              </a:lnSpc>
              <a:buFontTx/>
              <a:buChar char="-"/>
            </a:pPr>
            <a:endParaRPr lang="de-DE" sz="1600" dirty="0">
              <a:latin typeface="Arial" panose="020B0604020202020204" pitchFamily="34" charset="0"/>
              <a:cs typeface="Arial" panose="020B0604020202020204" pitchFamily="34" charset="0"/>
            </a:endParaRPr>
          </a:p>
          <a:p>
            <a:pPr marL="0" indent="0">
              <a:lnSpc>
                <a:spcPct val="150000"/>
              </a:lnSpc>
              <a:buNone/>
            </a:pPr>
            <a:endParaRPr lang="de-DE" sz="1600" dirty="0">
              <a:latin typeface="Arial" panose="020B0604020202020204" pitchFamily="34" charset="0"/>
              <a:cs typeface="Arial" panose="020B0604020202020204" pitchFamily="34" charset="0"/>
            </a:endParaRPr>
          </a:p>
          <a:p>
            <a:pPr marL="914400" lvl="2"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44536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GB" dirty="0">
                <a:latin typeface="Arial" panose="020B0604020202020204" pitchFamily="34" charset="0"/>
                <a:cs typeface="Arial" panose="020B0604020202020204" pitchFamily="34" charset="0"/>
              </a:rPr>
              <a:t>Kältemittel &amp; Sicherheit</a:t>
            </a:r>
          </a:p>
        </p:txBody>
      </p:sp>
      <p:sp>
        <p:nvSpPr>
          <p:cNvPr id="3" name="Content Placeholder 2"/>
          <p:cNvSpPr>
            <a:spLocks noGrp="1"/>
          </p:cNvSpPr>
          <p:nvPr>
            <p:ph idx="1"/>
          </p:nvPr>
        </p:nvSpPr>
        <p:spPr>
          <a:xfrm>
            <a:off x="457200" y="1600200"/>
            <a:ext cx="8507288" cy="4525963"/>
          </a:xfrm>
        </p:spPr>
        <p:txBody>
          <a:bodyPr>
            <a:noAutofit/>
          </a:bodyPr>
          <a:lstStyle/>
          <a:p>
            <a:pPr marL="0" indent="0">
              <a:lnSpc>
                <a:spcPct val="150000"/>
              </a:lnSpc>
              <a:buNone/>
            </a:pPr>
            <a:r>
              <a:rPr lang="en-US" sz="1600" b="1" dirty="0">
                <a:latin typeface="Arial" panose="020B0604020202020204" pitchFamily="34" charset="0"/>
                <a:cs typeface="Arial" panose="020B0604020202020204" pitchFamily="34" charset="0"/>
              </a:rPr>
              <a:t>ERSTE-HILFE-MAßNAHMEN</a:t>
            </a:r>
          </a:p>
          <a:p>
            <a:pPr marL="0" indent="0">
              <a:lnSpc>
                <a:spcPct val="150000"/>
              </a:lnSpc>
              <a:buNone/>
            </a:pPr>
            <a:endParaRPr lang="en-US" sz="1600" b="1" dirty="0">
              <a:latin typeface="Arial" panose="020B0604020202020204" pitchFamily="34" charset="0"/>
              <a:cs typeface="Arial" panose="020B0604020202020204" pitchFamily="34" charset="0"/>
            </a:endParaRPr>
          </a:p>
          <a:p>
            <a:pPr marL="0" indent="0">
              <a:lnSpc>
                <a:spcPct val="150000"/>
              </a:lnSpc>
              <a:buNone/>
            </a:pPr>
            <a:r>
              <a:rPr lang="en-US" sz="1600" b="1" dirty="0">
                <a:latin typeface="Arial" panose="020B0604020202020204" pitchFamily="34" charset="0"/>
                <a:cs typeface="Arial" panose="020B0604020202020204" pitchFamily="34" charset="0"/>
              </a:rPr>
              <a:t>HAUT</a:t>
            </a:r>
            <a:r>
              <a:rPr lang="en-US" sz="1600" dirty="0">
                <a:latin typeface="Arial" panose="020B0604020202020204" pitchFamily="34" charset="0"/>
                <a:cs typeface="Arial" panose="020B0604020202020204" pitchFamily="34" charset="0"/>
              </a:rPr>
              <a:t>: Die Haut sofort mit Wasser ausspülen, bis alle Chemikalien entfernt sind. Wenn es Anzeichen von Erfrierungen gibt, baden (nicht reiben) Sie mit lauwarmem (nicht heißem) Wasser. Wenn kein Wasser zur Verfügung steht, decken Sie es mit einem sauberen, weichen Tuch oder einer ähnlichen Abdeckung ab. Bei anhaltenden Beschwerden einen Arzt aufsuchen.</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b="1" dirty="0">
                <a:latin typeface="Arial" panose="020B0604020202020204" pitchFamily="34" charset="0"/>
                <a:cs typeface="Arial" panose="020B0604020202020204" pitchFamily="34" charset="0"/>
              </a:rPr>
              <a:t>AUGEN</a:t>
            </a:r>
            <a:r>
              <a:rPr lang="en-US" sz="1600" dirty="0">
                <a:latin typeface="Arial" panose="020B0604020202020204" pitchFamily="34" charset="0"/>
                <a:cs typeface="Arial" panose="020B0604020202020204" pitchFamily="34" charset="0"/>
              </a:rPr>
              <a:t>: Augen sofort mindestens 15 Minuten lang mit viel Wasser spülen (bei </a:t>
            </a:r>
            <a:r>
              <a:rPr lang="en-US" sz="1600" dirty="0" smtClean="0">
                <a:latin typeface="Arial" panose="020B0604020202020204" pitchFamily="34" charset="0"/>
                <a:cs typeface="Arial" panose="020B0604020202020204" pitchFamily="34" charset="0"/>
              </a:rPr>
              <a:t>Erfrierungen </a:t>
            </a:r>
            <a:r>
              <a:rPr lang="en-US" sz="1600" dirty="0">
                <a:latin typeface="Arial" panose="020B0604020202020204" pitchFamily="34" charset="0"/>
                <a:cs typeface="Arial" panose="020B0604020202020204" pitchFamily="34" charset="0"/>
              </a:rPr>
              <a:t>sollte das Wasser lauwarm, nicht heiß sein), </a:t>
            </a:r>
            <a:r>
              <a:rPr lang="en-US" sz="1600" dirty="0" smtClean="0">
                <a:latin typeface="Arial" panose="020B0604020202020204" pitchFamily="34" charset="0"/>
                <a:cs typeface="Arial" panose="020B0604020202020204" pitchFamily="34" charset="0"/>
              </a:rPr>
              <a:t>das </a:t>
            </a:r>
            <a:r>
              <a:rPr lang="en-US" sz="1600" dirty="0" err="1" smtClean="0">
                <a:latin typeface="Arial" panose="020B0604020202020204" pitchFamily="34" charset="0"/>
                <a:cs typeface="Arial" panose="020B0604020202020204" pitchFamily="34" charset="0"/>
              </a:rPr>
              <a:t>Augenlied</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gelegentlich</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anheben</a:t>
            </a:r>
            <a:r>
              <a:rPr lang="en-US" sz="1600" dirty="0" smtClean="0">
                <a:latin typeface="Arial" panose="020B0604020202020204" pitchFamily="34" charset="0"/>
                <a:cs typeface="Arial" panose="020B0604020202020204" pitchFamily="34" charset="0"/>
              </a:rPr>
              <a:t> um </a:t>
            </a:r>
            <a:r>
              <a:rPr lang="en-US" sz="1600" dirty="0">
                <a:latin typeface="Arial" panose="020B0604020202020204" pitchFamily="34" charset="0"/>
                <a:cs typeface="Arial" panose="020B0604020202020204" pitchFamily="34" charset="0"/>
              </a:rPr>
              <a:t>die Spülung zu erleichtern. Bei anhaltenden Beschwerden einen Arzt aufsuchen.</a:t>
            </a:r>
          </a:p>
          <a:p>
            <a:pPr>
              <a:lnSpc>
                <a:spcPct val="150000"/>
              </a:lnSpc>
              <a:buFontTx/>
              <a:buChar char="-"/>
            </a:pPr>
            <a:endParaRPr lang="de-DE" sz="1600" dirty="0">
              <a:latin typeface="Arial" panose="020B0604020202020204" pitchFamily="34" charset="0"/>
              <a:cs typeface="Arial" panose="020B0604020202020204" pitchFamily="34" charset="0"/>
            </a:endParaRPr>
          </a:p>
          <a:p>
            <a:pPr marL="0" indent="0">
              <a:lnSpc>
                <a:spcPct val="150000"/>
              </a:lnSpc>
              <a:buNone/>
            </a:pPr>
            <a:endParaRPr lang="de-DE" sz="1600" dirty="0">
              <a:latin typeface="Arial" panose="020B0604020202020204" pitchFamily="34" charset="0"/>
              <a:cs typeface="Arial" panose="020B0604020202020204" pitchFamily="34" charset="0"/>
            </a:endParaRPr>
          </a:p>
          <a:p>
            <a:pPr marL="914400" lvl="2"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80529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GB" dirty="0">
                <a:latin typeface="Arial" panose="020B0604020202020204" pitchFamily="34" charset="0"/>
                <a:cs typeface="Arial" panose="020B0604020202020204" pitchFamily="34" charset="0"/>
              </a:rPr>
              <a:t>Kältemittel &amp; Sicherheit</a:t>
            </a:r>
          </a:p>
        </p:txBody>
      </p:sp>
      <p:sp>
        <p:nvSpPr>
          <p:cNvPr id="3" name="Content Placeholder 2"/>
          <p:cNvSpPr>
            <a:spLocks noGrp="1"/>
          </p:cNvSpPr>
          <p:nvPr>
            <p:ph idx="1"/>
          </p:nvPr>
        </p:nvSpPr>
        <p:spPr>
          <a:xfrm>
            <a:off x="457200" y="1600200"/>
            <a:ext cx="8507288" cy="4525963"/>
          </a:xfrm>
        </p:spPr>
        <p:txBody>
          <a:bodyPr>
            <a:noAutofit/>
          </a:bodyPr>
          <a:lstStyle/>
          <a:p>
            <a:pPr marL="0" indent="0">
              <a:lnSpc>
                <a:spcPct val="150000"/>
              </a:lnSpc>
              <a:buNone/>
            </a:pPr>
            <a:r>
              <a:rPr lang="en-US" sz="1600" b="1" dirty="0">
                <a:latin typeface="Arial" panose="020B0604020202020204" pitchFamily="34" charset="0"/>
                <a:cs typeface="Arial" panose="020B0604020202020204" pitchFamily="34" charset="0"/>
              </a:rPr>
              <a:t>ERSTE-HILFE-MAßNAHMEN</a:t>
            </a:r>
          </a:p>
          <a:p>
            <a:pPr marL="0" indent="0">
              <a:lnSpc>
                <a:spcPct val="150000"/>
              </a:lnSpc>
              <a:buNone/>
            </a:pPr>
            <a:endParaRPr lang="en-US" sz="1600" b="1" dirty="0">
              <a:latin typeface="Arial" panose="020B0604020202020204" pitchFamily="34" charset="0"/>
              <a:cs typeface="Arial" panose="020B0604020202020204" pitchFamily="34" charset="0"/>
            </a:endParaRPr>
          </a:p>
          <a:p>
            <a:pPr marL="0" indent="0">
              <a:lnSpc>
                <a:spcPct val="150000"/>
              </a:lnSpc>
              <a:buNone/>
            </a:pPr>
            <a:r>
              <a:rPr lang="en-US" sz="1600" b="1" dirty="0">
                <a:latin typeface="Arial" panose="020B0604020202020204" pitchFamily="34" charset="0"/>
                <a:cs typeface="Arial" panose="020B0604020202020204" pitchFamily="34" charset="0"/>
              </a:rPr>
              <a:t>INHALATION</a:t>
            </a:r>
            <a:r>
              <a:rPr lang="en-US" sz="1600" dirty="0">
                <a:latin typeface="Arial" panose="020B0604020202020204" pitchFamily="34" charset="0"/>
                <a:cs typeface="Arial" panose="020B0604020202020204" pitchFamily="34" charset="0"/>
              </a:rPr>
              <a:t>: Sofort an die frische Luft bringen. Wenn die Atmung zum Stillstand gekommen ist, </a:t>
            </a:r>
            <a:r>
              <a:rPr lang="en-US" sz="1600" dirty="0" err="1" smtClean="0">
                <a:latin typeface="Arial" panose="020B0604020202020204" pitchFamily="34" charset="0"/>
                <a:cs typeface="Arial" panose="020B0604020202020204" pitchFamily="34" charset="0"/>
              </a:rPr>
              <a:t>müssen</a:t>
            </a:r>
            <a:r>
              <a:rPr lang="en-US" sz="1600" dirty="0" smtClean="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Sie</a:t>
            </a:r>
            <a:r>
              <a:rPr lang="en-US" sz="1600" dirty="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künstlich</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Beatmen</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Verwenden Sie bei Bedarf Sauerstoff, sofern ein qualifizierter Bediener zur Verfügung steht. Einen Arzt aufsuchen. Geben Sie kein Epinephrin (Adrenalin).</a:t>
            </a:r>
          </a:p>
          <a:p>
            <a:pPr marL="0" indent="0">
              <a:lnSpc>
                <a:spcPct val="150000"/>
              </a:lnSpc>
              <a:buNone/>
            </a:pPr>
            <a:r>
              <a:rPr lang="en-US" sz="1600" dirty="0">
                <a:latin typeface="Arial" panose="020B0604020202020204" pitchFamily="34" charset="0"/>
                <a:cs typeface="Arial" panose="020B0604020202020204" pitchFamily="34" charset="0"/>
              </a:rPr>
              <a:t>	</a:t>
            </a:r>
            <a:endParaRPr lang="de-DE" sz="1600" dirty="0">
              <a:latin typeface="Arial" panose="020B0604020202020204" pitchFamily="34" charset="0"/>
              <a:cs typeface="Arial" panose="020B0604020202020204" pitchFamily="34" charset="0"/>
            </a:endParaRPr>
          </a:p>
          <a:p>
            <a:pPr>
              <a:lnSpc>
                <a:spcPct val="150000"/>
              </a:lnSpc>
              <a:buFontTx/>
              <a:buChar char="-"/>
            </a:pPr>
            <a:endParaRPr lang="de-DE" sz="1600" dirty="0">
              <a:latin typeface="Arial" panose="020B0604020202020204" pitchFamily="34" charset="0"/>
              <a:cs typeface="Arial" panose="020B0604020202020204" pitchFamily="34" charset="0"/>
            </a:endParaRPr>
          </a:p>
          <a:p>
            <a:pPr marL="0" indent="0">
              <a:lnSpc>
                <a:spcPct val="150000"/>
              </a:lnSpc>
              <a:buNone/>
            </a:pPr>
            <a:endParaRPr lang="de-DE" sz="1600" dirty="0">
              <a:latin typeface="Arial" panose="020B0604020202020204" pitchFamily="34" charset="0"/>
              <a:cs typeface="Arial" panose="020B0604020202020204" pitchFamily="34" charset="0"/>
            </a:endParaRPr>
          </a:p>
          <a:p>
            <a:pPr marL="914400" lvl="2"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32331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GB" dirty="0">
                <a:latin typeface="Arial" panose="020B0604020202020204" pitchFamily="34" charset="0"/>
                <a:cs typeface="Arial" panose="020B0604020202020204" pitchFamily="34" charset="0"/>
              </a:rPr>
              <a:t>Kältemittel &amp; Sicherheit</a:t>
            </a:r>
          </a:p>
        </p:txBody>
      </p:sp>
      <p:sp>
        <p:nvSpPr>
          <p:cNvPr id="3" name="Content Placeholder 2"/>
          <p:cNvSpPr>
            <a:spLocks noGrp="1"/>
          </p:cNvSpPr>
          <p:nvPr>
            <p:ph idx="1"/>
          </p:nvPr>
        </p:nvSpPr>
        <p:spPr>
          <a:xfrm>
            <a:off x="395536" y="1412776"/>
            <a:ext cx="8507288" cy="4525963"/>
          </a:xfrm>
        </p:spPr>
        <p:txBody>
          <a:bodyPr>
            <a:noAutofit/>
          </a:bodyPr>
          <a:lstStyle/>
          <a:p>
            <a:pPr marL="0" indent="0">
              <a:lnSpc>
                <a:spcPct val="150000"/>
              </a:lnSpc>
              <a:buNone/>
            </a:pPr>
            <a:r>
              <a:rPr lang="en-US" sz="1600" b="1" dirty="0">
                <a:latin typeface="Arial" panose="020B0604020202020204" pitchFamily="34" charset="0"/>
                <a:cs typeface="Arial" panose="020B0604020202020204" pitchFamily="34" charset="0"/>
              </a:rPr>
              <a:t>PERSÖNLICHE SCHUTZAUSRÜSTUNG</a:t>
            </a:r>
          </a:p>
          <a:p>
            <a:pPr marL="0" indent="0">
              <a:lnSpc>
                <a:spcPct val="150000"/>
              </a:lnSpc>
              <a:buNone/>
            </a:pPr>
            <a:endParaRPr lang="en-US" sz="1600" b="1" dirty="0">
              <a:latin typeface="Arial" panose="020B0604020202020204" pitchFamily="34" charset="0"/>
              <a:cs typeface="Arial" panose="020B0604020202020204" pitchFamily="34" charset="0"/>
            </a:endParaRPr>
          </a:p>
          <a:p>
            <a:pPr marL="0" indent="0">
              <a:lnSpc>
                <a:spcPct val="150000"/>
              </a:lnSpc>
              <a:buNone/>
            </a:pPr>
            <a:r>
              <a:rPr lang="en-US" sz="1600" b="1" dirty="0">
                <a:latin typeface="Arial" panose="020B0604020202020204" pitchFamily="34" charset="0"/>
                <a:cs typeface="Arial" panose="020B0604020202020204" pitchFamily="34" charset="0"/>
              </a:rPr>
              <a:t>HAUTSCHUTZ:</a:t>
            </a:r>
          </a:p>
          <a:p>
            <a:pPr marL="0" indent="0">
              <a:lnSpc>
                <a:spcPct val="150000"/>
              </a:lnSpc>
              <a:buNone/>
            </a:pPr>
            <a:r>
              <a:rPr lang="en-US" sz="1600" dirty="0">
                <a:latin typeface="Arial" panose="020B0604020202020204" pitchFamily="34" charset="0"/>
                <a:cs typeface="Arial" panose="020B0604020202020204" pitchFamily="34" charset="0"/>
              </a:rPr>
              <a:t>Hautkontakt mit Kältemittel kann zu </a:t>
            </a:r>
            <a:r>
              <a:rPr lang="en-US" sz="1600" b="1" dirty="0">
                <a:latin typeface="Arial" panose="020B0604020202020204" pitchFamily="34" charset="0"/>
                <a:cs typeface="Arial" panose="020B0604020202020204" pitchFamily="34" charset="0"/>
              </a:rPr>
              <a:t>Erfrierungen</a:t>
            </a:r>
            <a:r>
              <a:rPr lang="en-US" sz="1600" dirty="0">
                <a:latin typeface="Arial" panose="020B0604020202020204" pitchFamily="34" charset="0"/>
                <a:cs typeface="Arial" panose="020B0604020202020204" pitchFamily="34" charset="0"/>
              </a:rPr>
              <a:t> führen. Allgemeine Arbeitskleidung und Handschuhe (Leder) sollten einen angemessenen Schutz bieten. Wenn ein längerer Kontakt mit der Flüssigkeit oder dem Gas zu erwarten ist, sollten isolierte </a:t>
            </a:r>
            <a:r>
              <a:rPr lang="en-US" sz="1600" b="1" dirty="0">
                <a:latin typeface="Arial" panose="020B0604020202020204" pitchFamily="34" charset="0"/>
                <a:cs typeface="Arial" panose="020B0604020202020204" pitchFamily="34" charset="0"/>
              </a:rPr>
              <a:t>Handschuhe aus PVA</a:t>
            </a:r>
            <a:r>
              <a:rPr lang="en-US" sz="1600" dirty="0">
                <a:latin typeface="Arial" panose="020B0604020202020204" pitchFamily="34" charset="0"/>
                <a:cs typeface="Arial" panose="020B0604020202020204" pitchFamily="34" charset="0"/>
              </a:rPr>
              <a:t>, Neopren oder Butylkautschuk verwendet werden. Kontaminierte Kleidung sollte unverzüglich ausgezogen und vor der Wiederverwendung gewaschen </a:t>
            </a:r>
            <a:r>
              <a:rPr lang="en-US" sz="1600" dirty="0" err="1">
                <a:latin typeface="Arial" panose="020B0604020202020204" pitchFamily="34" charset="0"/>
                <a:cs typeface="Arial" panose="020B0604020202020204" pitchFamily="34" charset="0"/>
              </a:rPr>
              <a:t>werden</a:t>
            </a:r>
            <a:r>
              <a:rPr lang="en-US" sz="1600" dirty="0" smtClean="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b="1" dirty="0">
                <a:latin typeface="Arial" panose="020B0604020202020204" pitchFamily="34" charset="0"/>
                <a:cs typeface="Arial" panose="020B0604020202020204" pitchFamily="34" charset="0"/>
              </a:rPr>
              <a:t>AUGENSCHUTZ:</a:t>
            </a:r>
          </a:p>
          <a:p>
            <a:pPr marL="0" indent="0">
              <a:lnSpc>
                <a:spcPct val="150000"/>
              </a:lnSpc>
              <a:buNone/>
            </a:pPr>
            <a:r>
              <a:rPr lang="en-US" sz="1600" dirty="0">
                <a:latin typeface="Arial" panose="020B0604020202020204" pitchFamily="34" charset="0"/>
                <a:cs typeface="Arial" panose="020B0604020202020204" pitchFamily="34" charset="0"/>
              </a:rPr>
              <a:t>Tragen Sie unter normalen Bedingungen </a:t>
            </a:r>
            <a:r>
              <a:rPr lang="en-US" sz="1600" b="1" dirty="0">
                <a:latin typeface="Arial" panose="020B0604020202020204" pitchFamily="34" charset="0"/>
                <a:cs typeface="Arial" panose="020B0604020202020204" pitchFamily="34" charset="0"/>
              </a:rPr>
              <a:t>eine Schutzbrille</a:t>
            </a:r>
            <a:r>
              <a:rPr lang="en-US" sz="1600" dirty="0">
                <a:latin typeface="Arial" panose="020B0604020202020204" pitchFamily="34" charset="0"/>
                <a:cs typeface="Arial" panose="020B0604020202020204" pitchFamily="34" charset="0"/>
              </a:rPr>
              <a:t>. Wenn die Wahrscheinlichkeit eines Flüssigkeitskontakts mit hinreichender Wahrscheinlichkeit besteht, tragen Sie eine Chemikalienschutzbrille.</a:t>
            </a:r>
          </a:p>
        </p:txBody>
      </p:sp>
    </p:spTree>
    <p:extLst>
      <p:ext uri="{BB962C8B-B14F-4D97-AF65-F5344CB8AC3E}">
        <p14:creationId xmlns:p14="http://schemas.microsoft.com/office/powerpoint/2010/main" val="5864836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GB" dirty="0">
                <a:latin typeface="Arial" panose="020B0604020202020204" pitchFamily="34" charset="0"/>
                <a:cs typeface="Arial" panose="020B0604020202020204" pitchFamily="34" charset="0"/>
              </a:rPr>
              <a:t>Kältemittel &amp; Sicherheit</a:t>
            </a:r>
          </a:p>
        </p:txBody>
      </p:sp>
      <p:sp>
        <p:nvSpPr>
          <p:cNvPr id="3" name="Content Placeholder 2"/>
          <p:cNvSpPr>
            <a:spLocks noGrp="1"/>
          </p:cNvSpPr>
          <p:nvPr>
            <p:ph idx="1"/>
          </p:nvPr>
        </p:nvSpPr>
        <p:spPr>
          <a:xfrm>
            <a:off x="457200" y="1600200"/>
            <a:ext cx="8507288" cy="4525963"/>
          </a:xfrm>
        </p:spPr>
        <p:txBody>
          <a:bodyPr>
            <a:noAutofit/>
          </a:bodyPr>
          <a:lstStyle/>
          <a:p>
            <a:pPr marL="0" indent="0">
              <a:lnSpc>
                <a:spcPct val="150000"/>
              </a:lnSpc>
              <a:buNone/>
            </a:pPr>
            <a:r>
              <a:rPr lang="en-US" sz="1600" b="1" dirty="0">
                <a:latin typeface="Arial" panose="020B0604020202020204" pitchFamily="34" charset="0"/>
                <a:cs typeface="Arial" panose="020B0604020202020204" pitchFamily="34" charset="0"/>
              </a:rPr>
              <a:t>PERSÖNLICHE SCHUTZAUSRÜSTUNG</a:t>
            </a:r>
          </a:p>
          <a:p>
            <a:pPr marL="0" indent="0">
              <a:lnSpc>
                <a:spcPct val="150000"/>
              </a:lnSpc>
              <a:buNone/>
            </a:pPr>
            <a:endParaRPr lang="en-US" sz="1600" b="1" dirty="0">
              <a:latin typeface="Arial" panose="020B0604020202020204" pitchFamily="34" charset="0"/>
              <a:cs typeface="Arial" panose="020B0604020202020204" pitchFamily="34" charset="0"/>
            </a:endParaRPr>
          </a:p>
          <a:p>
            <a:pPr marL="0" indent="0">
              <a:lnSpc>
                <a:spcPct val="150000"/>
              </a:lnSpc>
              <a:buNone/>
            </a:pPr>
            <a:r>
              <a:rPr lang="en-US" sz="1600" b="1" dirty="0">
                <a:latin typeface="Arial" panose="020B0604020202020204" pitchFamily="34" charset="0"/>
                <a:cs typeface="Arial" panose="020B0604020202020204" pitchFamily="34" charset="0"/>
              </a:rPr>
              <a:t>ATEMSCHUTZ:</a:t>
            </a:r>
          </a:p>
          <a:p>
            <a:pPr marL="0" indent="0">
              <a:lnSpc>
                <a:spcPct val="150000"/>
              </a:lnSpc>
              <a:buNone/>
            </a:pPr>
            <a:r>
              <a:rPr lang="en-US" sz="1600" dirty="0" err="1" smtClean="0">
                <a:latin typeface="Arial" panose="020B0604020202020204" pitchFamily="34" charset="0"/>
                <a:cs typeface="Arial" panose="020B0604020202020204" pitchFamily="34" charset="0"/>
              </a:rPr>
              <a:t>Es</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gelten</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grundlegend</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keine</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allgemeine Anforderung für ausreichend </a:t>
            </a:r>
            <a:r>
              <a:rPr lang="en-US" sz="1600" b="1" dirty="0" err="1">
                <a:latin typeface="Arial" panose="020B0604020202020204" pitchFamily="34" charset="0"/>
                <a:cs typeface="Arial" panose="020B0604020202020204" pitchFamily="34" charset="0"/>
              </a:rPr>
              <a:t>belüftete</a:t>
            </a:r>
            <a:r>
              <a:rPr lang="en-US" sz="1600" b="1" dirty="0">
                <a:latin typeface="Arial" panose="020B0604020202020204" pitchFamily="34" charset="0"/>
                <a:cs typeface="Arial" panose="020B0604020202020204" pitchFamily="34" charset="0"/>
              </a:rPr>
              <a:t> </a:t>
            </a:r>
            <a:r>
              <a:rPr lang="en-US" sz="1600" b="1" dirty="0" err="1" smtClean="0">
                <a:latin typeface="Arial" panose="020B0604020202020204" pitchFamily="34" charset="0"/>
                <a:cs typeface="Arial" panose="020B0604020202020204" pitchFamily="34" charset="0"/>
              </a:rPr>
              <a:t>Arbeitsbereiche</a:t>
            </a:r>
            <a:r>
              <a:rPr lang="en-US" sz="1600" dirty="0" smtClean="0">
                <a:latin typeface="Arial" panose="020B0604020202020204" pitchFamily="34" charset="0"/>
                <a:cs typeface="Arial" panose="020B0604020202020204" pitchFamily="34" charset="0"/>
              </a:rPr>
              <a:t>. </a:t>
            </a:r>
          </a:p>
          <a:p>
            <a:pPr marL="0" indent="0">
              <a:lnSpc>
                <a:spcPct val="150000"/>
              </a:lnSpc>
              <a:buNone/>
            </a:pPr>
            <a:r>
              <a:rPr lang="en-US" sz="1600" dirty="0" err="1" smtClean="0">
                <a:latin typeface="Arial" panose="020B0604020202020204" pitchFamily="34" charset="0"/>
                <a:cs typeface="Arial" panose="020B0604020202020204" pitchFamily="34" charset="0"/>
              </a:rPr>
              <a:t>Für</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unbeabsichtigte Freisetzung oder </a:t>
            </a:r>
            <a:r>
              <a:rPr lang="en-US" sz="1600" dirty="0" err="1">
                <a:latin typeface="Arial" panose="020B0604020202020204" pitchFamily="34" charset="0"/>
                <a:cs typeface="Arial" panose="020B0604020202020204" pitchFamily="34" charset="0"/>
              </a:rPr>
              <a:t>unbelüftete</a:t>
            </a:r>
            <a:r>
              <a:rPr lang="en-US" sz="1600" dirty="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Bereiche</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oder Freisetzung in enge Räume, in denen die Konzentration über dem PEL von 1.000 ppm liegen kann, verwenden Sie ein </a:t>
            </a:r>
            <a:r>
              <a:rPr lang="en-US" sz="1600" dirty="0" smtClean="0">
                <a:latin typeface="Arial" panose="020B0604020202020204" pitchFamily="34" charset="0"/>
                <a:cs typeface="Arial" panose="020B0604020202020204" pitchFamily="34" charset="0"/>
              </a:rPr>
              <a:t>in sich geschlossenes, </a:t>
            </a:r>
            <a:r>
              <a:rPr lang="en-US" sz="1600" dirty="0">
                <a:latin typeface="Arial" panose="020B0604020202020204" pitchFamily="34" charset="0"/>
                <a:cs typeface="Arial" panose="020B0604020202020204" pitchFamily="34" charset="0"/>
              </a:rPr>
              <a:t>von NIOSH </a:t>
            </a:r>
            <a:r>
              <a:rPr lang="en-US" sz="1600" dirty="0" err="1">
                <a:latin typeface="Arial" panose="020B0604020202020204" pitchFamily="34" charset="0"/>
                <a:cs typeface="Arial" panose="020B0604020202020204" pitchFamily="34" charset="0"/>
              </a:rPr>
              <a:t>zugelassenes</a:t>
            </a:r>
            <a:r>
              <a:rPr lang="en-US" sz="1600" dirty="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Atemschutzgerät</a:t>
            </a:r>
            <a:r>
              <a:rPr lang="en-US" sz="1600" dirty="0" smtClean="0">
                <a:latin typeface="Arial" panose="020B0604020202020204" pitchFamily="34" charset="0"/>
                <a:cs typeface="Arial" panose="020B0604020202020204" pitchFamily="34" charset="0"/>
              </a:rPr>
              <a:t>. </a:t>
            </a:r>
          </a:p>
          <a:p>
            <a:pPr marL="0" indent="0">
              <a:lnSpc>
                <a:spcPct val="150000"/>
              </a:lnSpc>
              <a:buNone/>
            </a:pPr>
            <a:r>
              <a:rPr lang="en-US" sz="1600" dirty="0" err="1" smtClean="0">
                <a:latin typeface="Arial" panose="020B0604020202020204" pitchFamily="34" charset="0"/>
                <a:cs typeface="Arial" panose="020B0604020202020204" pitchFamily="34" charset="0"/>
              </a:rPr>
              <a:t>Zur</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Flucht: Verwenden </a:t>
            </a:r>
            <a:r>
              <a:rPr lang="en-US" sz="1600" dirty="0" err="1">
                <a:latin typeface="Arial" panose="020B0604020202020204" pitchFamily="34" charset="0"/>
                <a:cs typeface="Arial" panose="020B0604020202020204" pitchFamily="34" charset="0"/>
              </a:rPr>
              <a:t>Sie</a:t>
            </a:r>
            <a:r>
              <a:rPr lang="en-US" sz="1600" dirty="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eine</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von NIOSH </a:t>
            </a:r>
            <a:r>
              <a:rPr lang="en-US" sz="1600" dirty="0" err="1">
                <a:latin typeface="Arial" panose="020B0604020202020204" pitchFamily="34" charset="0"/>
                <a:cs typeface="Arial" panose="020B0604020202020204" pitchFamily="34" charset="0"/>
              </a:rPr>
              <a:t>zugelassene</a:t>
            </a:r>
            <a:r>
              <a:rPr lang="en-US" sz="1600" dirty="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Gasmaske</a:t>
            </a:r>
            <a:r>
              <a:rPr lang="en-US" sz="1600" dirty="0" smtClean="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90408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GB" dirty="0">
                <a:latin typeface="Arial" panose="020B0604020202020204" pitchFamily="34" charset="0"/>
                <a:cs typeface="Arial" panose="020B0604020202020204" pitchFamily="34" charset="0"/>
              </a:rPr>
              <a:t>Kältemittel &amp; Sicherheit</a:t>
            </a:r>
          </a:p>
        </p:txBody>
      </p:sp>
      <p:sp>
        <p:nvSpPr>
          <p:cNvPr id="3" name="Content Placeholder 2"/>
          <p:cNvSpPr>
            <a:spLocks noGrp="1"/>
          </p:cNvSpPr>
          <p:nvPr>
            <p:ph idx="1"/>
          </p:nvPr>
        </p:nvSpPr>
        <p:spPr>
          <a:xfrm>
            <a:off x="457200" y="1600200"/>
            <a:ext cx="8507288" cy="4525963"/>
          </a:xfrm>
        </p:spPr>
        <p:txBody>
          <a:bodyPr>
            <a:noAutofit/>
          </a:bodyPr>
          <a:lstStyle/>
          <a:p>
            <a:pPr marL="0" indent="0">
              <a:lnSpc>
                <a:spcPct val="150000"/>
              </a:lnSpc>
              <a:buNone/>
            </a:pPr>
            <a:r>
              <a:rPr lang="en-US" sz="1600" b="1" dirty="0">
                <a:latin typeface="Arial" panose="020B0604020202020204" pitchFamily="34" charset="0"/>
                <a:cs typeface="Arial" panose="020B0604020202020204" pitchFamily="34" charset="0"/>
              </a:rPr>
              <a:t>PERSÖNLICHE SCHUTZAUSRÜSTUNG</a:t>
            </a:r>
          </a:p>
          <a:p>
            <a:pPr marL="0" indent="0">
              <a:lnSpc>
                <a:spcPct val="150000"/>
              </a:lnSpc>
              <a:buNone/>
            </a:pPr>
            <a:endParaRPr lang="en-US" sz="1600" b="1" dirty="0">
              <a:latin typeface="Arial" panose="020B0604020202020204" pitchFamily="34" charset="0"/>
              <a:cs typeface="Arial" panose="020B0604020202020204" pitchFamily="34" charset="0"/>
            </a:endParaRPr>
          </a:p>
          <a:p>
            <a:pPr marL="0" indent="0">
              <a:lnSpc>
                <a:spcPct val="150000"/>
              </a:lnSpc>
              <a:buNone/>
            </a:pPr>
            <a:r>
              <a:rPr lang="en-US" sz="1600" b="1" dirty="0">
                <a:latin typeface="Arial" panose="020B0604020202020204" pitchFamily="34" charset="0"/>
                <a:cs typeface="Arial" panose="020B0604020202020204" pitchFamily="34" charset="0"/>
              </a:rPr>
              <a:t>ZUSÄTZLICHE EMPFEHLUNGEN:</a:t>
            </a:r>
          </a:p>
          <a:p>
            <a:pPr marL="0" indent="0">
              <a:lnSpc>
                <a:spcPct val="150000"/>
              </a:lnSpc>
              <a:buNone/>
            </a:pPr>
            <a:r>
              <a:rPr lang="en-US" sz="1600" dirty="0">
                <a:latin typeface="Arial" panose="020B0604020202020204" pitchFamily="34" charset="0"/>
                <a:cs typeface="Arial" panose="020B0604020202020204" pitchFamily="34" charset="0"/>
              </a:rPr>
              <a:t>Wenn der Kontakt mit Flüssigkeit wahrscheinlich ist, z.B. bei einem Verschütten oder Leck, sollten undurchlässige Stiefel und Kleidung </a:t>
            </a:r>
            <a:r>
              <a:rPr lang="en-US" sz="1600" dirty="0" err="1">
                <a:latin typeface="Arial" panose="020B0604020202020204" pitchFamily="34" charset="0"/>
                <a:cs typeface="Arial" panose="020B0604020202020204" pitchFamily="34" charset="0"/>
              </a:rPr>
              <a:t>getragen</a:t>
            </a:r>
            <a:r>
              <a:rPr lang="en-US" sz="1600" dirty="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werden</a:t>
            </a:r>
            <a:r>
              <a:rPr lang="en-US" sz="1600" dirty="0" smtClean="0">
                <a:latin typeface="Arial" panose="020B0604020202020204" pitchFamily="34" charset="0"/>
                <a:cs typeface="Arial" panose="020B0604020202020204" pitchFamily="34" charset="0"/>
              </a:rPr>
              <a:t>. </a:t>
            </a:r>
            <a:r>
              <a:rPr lang="en-US" sz="1600" b="1" dirty="0" err="1" smtClean="0">
                <a:latin typeface="Arial" panose="020B0604020202020204" pitchFamily="34" charset="0"/>
                <a:cs typeface="Arial" panose="020B0604020202020204" pitchFamily="34" charset="0"/>
              </a:rPr>
              <a:t>Warnschilder</a:t>
            </a:r>
            <a:r>
              <a:rPr lang="en-US" sz="1600" b="1" dirty="0" smtClean="0">
                <a:latin typeface="Arial" panose="020B0604020202020204" pitchFamily="34" charset="0"/>
                <a:cs typeface="Arial" panose="020B0604020202020204" pitchFamily="34" charset="0"/>
              </a:rPr>
              <a:t> </a:t>
            </a:r>
            <a:r>
              <a:rPr lang="en-US" sz="1600" b="1" dirty="0" err="1" smtClean="0">
                <a:latin typeface="Arial" panose="020B0604020202020204" pitchFamily="34" charset="0"/>
                <a:cs typeface="Arial" panose="020B0604020202020204" pitchFamily="34" charset="0"/>
              </a:rPr>
              <a:t>werden</a:t>
            </a:r>
            <a:r>
              <a:rPr lang="en-US" sz="1600" b="1" dirty="0" smtClean="0">
                <a:latin typeface="Arial" panose="020B0604020202020204" pitchFamily="34" charset="0"/>
                <a:cs typeface="Arial" panose="020B0604020202020204" pitchFamily="34" charset="0"/>
              </a:rPr>
              <a:t> </a:t>
            </a:r>
            <a:r>
              <a:rPr lang="en-US" sz="1600" b="1" dirty="0">
                <a:latin typeface="Arial" panose="020B0604020202020204" pitchFamily="34" charset="0"/>
                <a:cs typeface="Arial" panose="020B0604020202020204" pitchFamily="34" charset="0"/>
              </a:rPr>
              <a:t>für Bereiche </a:t>
            </a:r>
            <a:r>
              <a:rPr lang="en-US" sz="1600" b="1" dirty="0" err="1">
                <a:latin typeface="Arial" panose="020B0604020202020204" pitchFamily="34" charset="0"/>
                <a:cs typeface="Arial" panose="020B0604020202020204" pitchFamily="34" charset="0"/>
              </a:rPr>
              <a:t>mit</a:t>
            </a:r>
            <a:r>
              <a:rPr lang="en-US" sz="1600" b="1" dirty="0">
                <a:latin typeface="Arial" panose="020B0604020202020204" pitchFamily="34" charset="0"/>
                <a:cs typeface="Arial" panose="020B0604020202020204" pitchFamily="34" charset="0"/>
              </a:rPr>
              <a:t> </a:t>
            </a:r>
            <a:r>
              <a:rPr lang="en-US" sz="1600" b="1" dirty="0" err="1" smtClean="0">
                <a:latin typeface="Arial" panose="020B0604020202020204" pitchFamily="34" charset="0"/>
                <a:cs typeface="Arial" panose="020B0604020202020204" pitchFamily="34" charset="0"/>
              </a:rPr>
              <a:t>hohen</a:t>
            </a:r>
            <a:r>
              <a:rPr lang="en-US" sz="1600" b="1" dirty="0" smtClean="0">
                <a:latin typeface="Arial" panose="020B0604020202020204" pitchFamily="34" charset="0"/>
                <a:cs typeface="Arial" panose="020B0604020202020204" pitchFamily="34" charset="0"/>
              </a:rPr>
              <a:t> </a:t>
            </a:r>
            <a:r>
              <a:rPr lang="en-US" sz="1600" b="1" dirty="0" err="1" smtClean="0">
                <a:latin typeface="Arial" panose="020B0604020202020204" pitchFamily="34" charset="0"/>
                <a:cs typeface="Arial" panose="020B0604020202020204" pitchFamily="34" charset="0"/>
              </a:rPr>
              <a:t>Hauptexpositionswahrscheinlichkeiten</a:t>
            </a:r>
            <a:r>
              <a:rPr lang="en-US" sz="1600" b="1" dirty="0" smtClean="0">
                <a:latin typeface="Arial" panose="020B0604020202020204" pitchFamily="34" charset="0"/>
                <a:cs typeface="Arial" panose="020B0604020202020204" pitchFamily="34" charset="0"/>
              </a:rPr>
              <a:t> </a:t>
            </a:r>
            <a:r>
              <a:rPr lang="en-US" sz="1600" b="1" dirty="0">
                <a:latin typeface="Arial" panose="020B0604020202020204" pitchFamily="34" charset="0"/>
                <a:cs typeface="Arial" panose="020B0604020202020204" pitchFamily="34" charset="0"/>
              </a:rPr>
              <a:t>empfohlen. </a:t>
            </a:r>
            <a:r>
              <a:rPr lang="en-US" sz="1600" dirty="0">
                <a:latin typeface="Arial" panose="020B0604020202020204" pitchFamily="34" charset="0"/>
                <a:cs typeface="Arial" panose="020B0604020202020204" pitchFamily="34" charset="0"/>
              </a:rPr>
              <a:t>Stellen Sie Augenspülstationen und Schnellduschgelegenheiten an geeigneten Stellen zur Verfügung.</a:t>
            </a:r>
            <a:endParaRPr lang="de-DE" sz="1600" dirty="0">
              <a:latin typeface="Arial" panose="020B0604020202020204" pitchFamily="34" charset="0"/>
              <a:cs typeface="Arial" panose="020B0604020202020204" pitchFamily="34" charset="0"/>
            </a:endParaRPr>
          </a:p>
          <a:p>
            <a:pPr>
              <a:lnSpc>
                <a:spcPct val="150000"/>
              </a:lnSpc>
              <a:buFontTx/>
              <a:buChar char="-"/>
            </a:pPr>
            <a:endParaRPr lang="de-DE" sz="1600" dirty="0">
              <a:latin typeface="Arial" panose="020B0604020202020204" pitchFamily="34" charset="0"/>
              <a:cs typeface="Arial" panose="020B0604020202020204" pitchFamily="34" charset="0"/>
            </a:endParaRPr>
          </a:p>
          <a:p>
            <a:pPr marL="0" indent="0">
              <a:lnSpc>
                <a:spcPct val="150000"/>
              </a:lnSpc>
              <a:buNone/>
            </a:pPr>
            <a:endParaRPr lang="de-DE" sz="1600" dirty="0">
              <a:latin typeface="Arial" panose="020B0604020202020204" pitchFamily="34" charset="0"/>
              <a:cs typeface="Arial" panose="020B0604020202020204" pitchFamily="34" charset="0"/>
            </a:endParaRPr>
          </a:p>
          <a:p>
            <a:pPr marL="914400" lvl="2"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23394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GB" dirty="0">
                <a:latin typeface="Arial" panose="020B0604020202020204" pitchFamily="34" charset="0"/>
                <a:cs typeface="Arial" panose="020B0604020202020204" pitchFamily="34" charset="0"/>
              </a:rPr>
              <a:t>Kältemittel &amp; Sicherheit</a:t>
            </a:r>
          </a:p>
        </p:txBody>
      </p:sp>
      <p:sp>
        <p:nvSpPr>
          <p:cNvPr id="3" name="Content Placeholder 2"/>
          <p:cNvSpPr>
            <a:spLocks noGrp="1"/>
          </p:cNvSpPr>
          <p:nvPr>
            <p:ph idx="1"/>
          </p:nvPr>
        </p:nvSpPr>
        <p:spPr>
          <a:xfrm>
            <a:off x="318356" y="1484784"/>
            <a:ext cx="8507288" cy="4525963"/>
          </a:xfrm>
        </p:spPr>
        <p:txBody>
          <a:bodyPr>
            <a:noAutofit/>
          </a:bodyPr>
          <a:lstStyle/>
          <a:p>
            <a:pPr marL="0" indent="0">
              <a:lnSpc>
                <a:spcPct val="150000"/>
              </a:lnSpc>
              <a:buNone/>
            </a:pPr>
            <a:r>
              <a:rPr lang="en-US" sz="1600" b="1" dirty="0">
                <a:latin typeface="Arial" panose="020B0604020202020204" pitchFamily="34" charset="0"/>
                <a:cs typeface="Arial" panose="020B0604020202020204" pitchFamily="34" charset="0"/>
              </a:rPr>
              <a:t>Im Falle von </a:t>
            </a:r>
            <a:r>
              <a:rPr lang="en-US" sz="1600" b="1" dirty="0" err="1">
                <a:latin typeface="Arial" panose="020B0604020202020204" pitchFamily="34" charset="0"/>
                <a:cs typeface="Arial" panose="020B0604020202020204" pitchFamily="34" charset="0"/>
              </a:rPr>
              <a:t>Gefahrensituationen</a:t>
            </a:r>
            <a:r>
              <a:rPr lang="en-US" sz="1600" b="1" dirty="0">
                <a:latin typeface="Arial" panose="020B0604020202020204" pitchFamily="34" charset="0"/>
                <a:cs typeface="Arial" panose="020B0604020202020204" pitchFamily="34" charset="0"/>
              </a:rPr>
              <a:t> </a:t>
            </a:r>
            <a:endParaRPr lang="en-US" sz="1600" b="1" dirty="0" smtClean="0">
              <a:latin typeface="Arial" panose="020B0604020202020204" pitchFamily="34" charset="0"/>
              <a:cs typeface="Arial" panose="020B0604020202020204" pitchFamily="34" charset="0"/>
            </a:endParaRPr>
          </a:p>
          <a:p>
            <a:pPr marL="0" indent="0">
              <a:lnSpc>
                <a:spcPct val="150000"/>
              </a:lnSpc>
              <a:buNone/>
            </a:pPr>
            <a:r>
              <a:rPr lang="en-US" sz="1600" b="1" dirty="0" err="1" smtClean="0">
                <a:latin typeface="Arial" panose="020B0604020202020204" pitchFamily="34" charset="0"/>
                <a:cs typeface="Arial" panose="020B0604020202020204" pitchFamily="34" charset="0"/>
              </a:rPr>
              <a:t>rufen</a:t>
            </a:r>
            <a:r>
              <a:rPr lang="en-US" sz="1600" b="1" dirty="0" smtClean="0">
                <a:latin typeface="Arial" panose="020B0604020202020204" pitchFamily="34" charset="0"/>
                <a:cs typeface="Arial" panose="020B0604020202020204" pitchFamily="34" charset="0"/>
              </a:rPr>
              <a:t> </a:t>
            </a:r>
            <a:r>
              <a:rPr lang="en-US" sz="1600" b="1" dirty="0">
                <a:latin typeface="Arial" panose="020B0604020202020204" pitchFamily="34" charset="0"/>
                <a:cs typeface="Arial" panose="020B0604020202020204" pitchFamily="34" charset="0"/>
              </a:rPr>
              <a:t>Sie 112 an.</a:t>
            </a:r>
          </a:p>
          <a:p>
            <a:pPr marL="0" indent="0">
              <a:lnSpc>
                <a:spcPct val="150000"/>
              </a:lnSpc>
              <a:buNone/>
            </a:pPr>
            <a:endParaRPr lang="en-US" sz="1600" b="1" dirty="0">
              <a:latin typeface="Arial" panose="020B0604020202020204" pitchFamily="34" charset="0"/>
              <a:cs typeface="Arial" panose="020B0604020202020204" pitchFamily="34" charset="0"/>
            </a:endParaRPr>
          </a:p>
          <a:p>
            <a:pPr marL="0" indent="0">
              <a:lnSpc>
                <a:spcPct val="150000"/>
              </a:lnSpc>
              <a:buNone/>
            </a:pPr>
            <a:endParaRPr lang="de-DE" sz="1600" dirty="0">
              <a:latin typeface="Arial" panose="020B0604020202020204" pitchFamily="34" charset="0"/>
              <a:cs typeface="Arial" panose="020B0604020202020204" pitchFamily="34" charset="0"/>
            </a:endParaRPr>
          </a:p>
          <a:p>
            <a:pPr marL="914400" lvl="2"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p:txBody>
      </p:sp>
      <p:pic>
        <p:nvPicPr>
          <p:cNvPr id="32772" name="Picture 4" descr="112 Emergency Call Numb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1514500"/>
            <a:ext cx="4372060" cy="4663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45973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GB" dirty="0">
                <a:latin typeface="Arial" panose="020B0604020202020204" pitchFamily="34" charset="0"/>
                <a:cs typeface="Arial" panose="020B0604020202020204" pitchFamily="34" charset="0"/>
              </a:rPr>
              <a:t>Sole</a:t>
            </a:r>
          </a:p>
        </p:txBody>
      </p:sp>
      <p:sp>
        <p:nvSpPr>
          <p:cNvPr id="3" name="Content Placeholder 2"/>
          <p:cNvSpPr>
            <a:spLocks noGrp="1"/>
          </p:cNvSpPr>
          <p:nvPr>
            <p:ph idx="1"/>
          </p:nvPr>
        </p:nvSpPr>
        <p:spPr>
          <a:xfrm>
            <a:off x="395536" y="1412776"/>
            <a:ext cx="8507288" cy="4525963"/>
          </a:xfrm>
        </p:spPr>
        <p:txBody>
          <a:bodyPr>
            <a:noAutofit/>
          </a:bodyPr>
          <a:lstStyle/>
          <a:p>
            <a:pPr marL="0" indent="0">
              <a:lnSpc>
                <a:spcPct val="150000"/>
              </a:lnSpc>
              <a:buNone/>
            </a:pPr>
            <a:r>
              <a:rPr lang="en-US" sz="1600" b="1" dirty="0">
                <a:latin typeface="Arial" panose="020B0604020202020204" pitchFamily="34" charset="0"/>
                <a:cs typeface="Arial" panose="020B0604020202020204" pitchFamily="34" charset="0"/>
              </a:rPr>
              <a:t>Was bedeutet Sole?</a:t>
            </a: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Die Wärmeträgerflüssigkeit in den Erdwärmesonden wird als Sole bezeichnet.</a:t>
            </a:r>
          </a:p>
          <a:p>
            <a:pPr marL="0" indent="0">
              <a:lnSpc>
                <a:spcPct val="150000"/>
              </a:lnSpc>
              <a:buNone/>
            </a:pPr>
            <a:r>
              <a:rPr lang="en-US" sz="1600" dirty="0">
                <a:latin typeface="Arial" panose="020B0604020202020204" pitchFamily="34" charset="0"/>
                <a:cs typeface="Arial" panose="020B0604020202020204" pitchFamily="34" charset="0"/>
              </a:rPr>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Die Bedeutung von Sole ist in der Regel eine hochkonzentrierte Lösung von Salz in Wasser.</a:t>
            </a:r>
          </a:p>
          <a:p>
            <a:pPr marL="0" indent="0">
              <a:lnSpc>
                <a:spcPct val="150000"/>
              </a:lnSpc>
              <a:buNone/>
            </a:pPr>
            <a:r>
              <a:rPr lang="en-US" sz="1600" dirty="0">
                <a:latin typeface="Arial" panose="020B0604020202020204" pitchFamily="34" charset="0"/>
                <a:cs typeface="Arial" panose="020B0604020202020204" pitchFamily="34" charset="0"/>
              </a:rPr>
              <a:t>Von 3,5% (Meerwasser) bis zu ca. 26% (eine typische gesättigte Lösung)</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Diese </a:t>
            </a:r>
            <a:r>
              <a:rPr lang="en-US" sz="1600" dirty="0" err="1">
                <a:latin typeface="Arial" panose="020B0604020202020204" pitchFamily="34" charset="0"/>
                <a:cs typeface="Arial" panose="020B0604020202020204" pitchFamily="34" charset="0"/>
              </a:rPr>
              <a:t>Bedeutung</a:t>
            </a: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hat </a:t>
            </a:r>
            <a:r>
              <a:rPr lang="en-US" sz="1600" dirty="0" err="1" smtClean="0">
                <a:latin typeface="Arial" panose="020B0604020202020204" pitchFamily="34" charset="0"/>
                <a:cs typeface="Arial" panose="020B0604020202020204" pitchFamily="34" charset="0"/>
              </a:rPr>
              <a:t>nichts</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mit</a:t>
            </a:r>
            <a:r>
              <a:rPr lang="en-US" sz="1600" dirty="0" smtClean="0">
                <a:latin typeface="Arial" panose="020B0604020202020204" pitchFamily="34" charset="0"/>
                <a:cs typeface="Arial" panose="020B0604020202020204" pitchFamily="34" charset="0"/>
              </a:rPr>
              <a:t> Sole in </a:t>
            </a:r>
            <a:r>
              <a:rPr lang="en-US" sz="1600" dirty="0" err="1">
                <a:latin typeface="Arial" panose="020B0604020202020204" pitchFamily="34" charset="0"/>
                <a:cs typeface="Arial" panose="020B0604020202020204" pitchFamily="34" charset="0"/>
              </a:rPr>
              <a:t>Wärmepumpen</a:t>
            </a: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zu tun.</a:t>
            </a:r>
          </a:p>
          <a:p>
            <a:pPr marL="0" indent="0">
              <a:lnSpc>
                <a:spcPct val="150000"/>
              </a:lnSpc>
              <a:buNone/>
            </a:pPr>
            <a:r>
              <a:rPr lang="en-US" sz="1600" dirty="0" smtClean="0">
                <a:latin typeface="Arial" panose="020B0604020202020204" pitchFamily="34" charset="0"/>
                <a:cs typeface="Arial" panose="020B0604020202020204" pitchFamily="34" charset="0"/>
              </a:rPr>
              <a:t>In </a:t>
            </a:r>
            <a:r>
              <a:rPr lang="en-US" sz="1600" dirty="0" err="1" smtClean="0">
                <a:latin typeface="Arial" panose="020B0604020202020204" pitchFamily="34" charset="0"/>
                <a:cs typeface="Arial" panose="020B0604020202020204" pitchFamily="34" charset="0"/>
              </a:rPr>
              <a:t>diesem</a:t>
            </a:r>
            <a:r>
              <a:rPr lang="en-US" sz="1600" dirty="0" smtClean="0">
                <a:latin typeface="Arial" panose="020B0604020202020204" pitchFamily="34" charset="0"/>
                <a:cs typeface="Arial" panose="020B0604020202020204" pitchFamily="34" charset="0"/>
              </a:rPr>
              <a:t> Fall </a:t>
            </a:r>
            <a:r>
              <a:rPr lang="en-US" sz="1600" dirty="0">
                <a:latin typeface="Arial" panose="020B0604020202020204" pitchFamily="34" charset="0"/>
                <a:cs typeface="Arial" panose="020B0604020202020204" pitchFamily="34" charset="0"/>
              </a:rPr>
              <a:t>ist Sole ein Gemisch aus Wasser (~75%) und Frostschutzmittel (~25%, z.B. Ethylenglykol).</a:t>
            </a:r>
          </a:p>
          <a:p>
            <a:pPr marL="0" indent="0">
              <a:lnSpc>
                <a:spcPct val="150000"/>
              </a:lnSpc>
              <a:buNone/>
            </a:pPr>
            <a:r>
              <a:rPr lang="en-US" sz="1600" dirty="0" smtClean="0">
                <a:latin typeface="Arial" panose="020B0604020202020204" pitchFamily="34" charset="0"/>
                <a:cs typeface="Arial" panose="020B0604020202020204" pitchFamily="34" charset="0"/>
              </a:rPr>
              <a:t>Das </a:t>
            </a:r>
            <a:r>
              <a:rPr lang="en-US" sz="1600" dirty="0">
                <a:latin typeface="Arial" panose="020B0604020202020204" pitchFamily="34" charset="0"/>
                <a:cs typeface="Arial" panose="020B0604020202020204" pitchFamily="34" charset="0"/>
              </a:rPr>
              <a:t>Frostschutzmittel verhindert das </a:t>
            </a:r>
            <a:r>
              <a:rPr lang="en-US" sz="1600" dirty="0" err="1">
                <a:latin typeface="Arial" panose="020B0604020202020204" pitchFamily="34" charset="0"/>
                <a:cs typeface="Arial" panose="020B0604020202020204" pitchFamily="34" charset="0"/>
              </a:rPr>
              <a:t>Einfrieren</a:t>
            </a:r>
            <a:r>
              <a:rPr lang="en-US" sz="1600" dirty="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im</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Betreieb</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bei</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Temperaturen unter 0°C, was zu schweren Schäden führen kann.</a:t>
            </a:r>
            <a:endParaRPr lang="de-DE" sz="1600" dirty="0">
              <a:latin typeface="Arial" panose="020B0604020202020204" pitchFamily="34" charset="0"/>
              <a:cs typeface="Arial" panose="020B0604020202020204" pitchFamily="34" charset="0"/>
            </a:endParaRPr>
          </a:p>
          <a:p>
            <a:pPr marL="0" indent="0">
              <a:lnSpc>
                <a:spcPct val="150000"/>
              </a:lnSpc>
              <a:buNone/>
            </a:pPr>
            <a:r>
              <a:rPr lang="en-US" sz="1600" dirty="0"/>
              <a:t/>
            </a:r>
            <a:br>
              <a:rPr lang="en-US" sz="1600" dirty="0"/>
            </a:br>
            <a:endParaRPr lang="en-US" sz="1600" b="1" dirty="0">
              <a:latin typeface="Arial" panose="020B0604020202020204" pitchFamily="34" charset="0"/>
              <a:cs typeface="Arial" panose="020B0604020202020204" pitchFamily="34" charset="0"/>
            </a:endParaRPr>
          </a:p>
          <a:p>
            <a:pPr marL="0" indent="0">
              <a:lnSpc>
                <a:spcPct val="150000"/>
              </a:lnSpc>
              <a:buNone/>
            </a:pPr>
            <a:endParaRPr lang="de-DE" sz="1600" dirty="0">
              <a:latin typeface="Arial" panose="020B0604020202020204" pitchFamily="34" charset="0"/>
              <a:cs typeface="Arial" panose="020B0604020202020204" pitchFamily="34" charset="0"/>
            </a:endParaRPr>
          </a:p>
          <a:p>
            <a:pPr marL="914400" lvl="2"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82507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US" dirty="0">
                <a:latin typeface="Arial" panose="020B0604020202020204" pitchFamily="34" charset="0"/>
                <a:cs typeface="Arial" panose="020B0604020202020204" pitchFamily="34" charset="0"/>
              </a:rPr>
              <a:t>Frostschutzmittel</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8507288" cy="4525963"/>
          </a:xfrm>
        </p:spPr>
        <p:txBody>
          <a:bodyPr>
            <a:noAutofit/>
          </a:bodyPr>
          <a:lstStyle/>
          <a:p>
            <a:pPr marL="0" indent="0">
              <a:lnSpc>
                <a:spcPct val="150000"/>
              </a:lnSpc>
              <a:buNone/>
            </a:pPr>
            <a:r>
              <a:rPr lang="en-US" sz="1600" b="1" dirty="0">
                <a:latin typeface="Arial" panose="020B0604020202020204" pitchFamily="34" charset="0"/>
                <a:cs typeface="Arial" panose="020B0604020202020204" pitchFamily="34" charset="0"/>
              </a:rPr>
              <a:t>Nur Frostschutzmittel?</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Die wichtigste Eigenschaft der Sole ist es, einen niedrigeren Gefrierpunkt zu erreichen (Ethylenglykol). Darüber hinaus ist die Sole so konzipiert, dass Korrosion, Alterung und Verkrustung im System verhindert werden. (</a:t>
            </a:r>
            <a:r>
              <a:rPr lang="en-US" sz="1600" dirty="0">
                <a:latin typeface="Arial" panose="020B0604020202020204" pitchFamily="34" charset="0"/>
                <a:cs typeface="Arial" panose="020B0604020202020204" pitchFamily="34" charset="0"/>
                <a:sym typeface="Wingdings" panose="05000000000000000000" pitchFamily="2" charset="2"/>
              </a:rPr>
              <a:t>siehe Kapitel </a:t>
            </a:r>
            <a:r>
              <a:rPr lang="en-US" sz="1600" dirty="0" err="1">
                <a:latin typeface="Arial" panose="020B0604020202020204" pitchFamily="34" charset="0"/>
                <a:cs typeface="Arial" panose="020B0604020202020204" pitchFamily="34" charset="0"/>
                <a:sym typeface="Wingdings" panose="05000000000000000000" pitchFamily="2" charset="2"/>
              </a:rPr>
              <a:t>xx.yyyy</a:t>
            </a:r>
            <a:r>
              <a:rPr lang="en-US" sz="1600" dirty="0">
                <a:latin typeface="Arial" panose="020B0604020202020204" pitchFamily="34" charset="0"/>
                <a:cs typeface="Arial" panose="020B0604020202020204" pitchFamily="34" charset="0"/>
                <a:sym typeface="Wingdings" panose="05000000000000000000" pitchFamily="2" charset="2"/>
              </a:rPr>
              <a:t> - die Sole steht direkt in Kontakt mit dem Wärmetauscher der Wärmepumpe / des </a:t>
            </a:r>
            <a:r>
              <a:rPr lang="en-US" sz="1600" dirty="0" err="1" smtClean="0">
                <a:latin typeface="Arial" panose="020B0604020202020204" pitchFamily="34" charset="0"/>
                <a:cs typeface="Arial" panose="020B0604020202020204" pitchFamily="34" charset="0"/>
                <a:sym typeface="Wingdings" panose="05000000000000000000" pitchFamily="2" charset="2"/>
              </a:rPr>
              <a:t>Verdampfers</a:t>
            </a:r>
            <a:r>
              <a:rPr lang="en-US" sz="1600" dirty="0">
                <a:latin typeface="Arial" panose="020B0604020202020204" pitchFamily="34" charset="0"/>
                <a:cs typeface="Arial" panose="020B0604020202020204" pitchFamily="34" charset="0"/>
                <a:sym typeface="Wingdings" panose="05000000000000000000" pitchFamily="2" charset="2"/>
              </a:rPr>
              <a:t>).</a:t>
            </a:r>
          </a:p>
          <a:p>
            <a:pPr marL="0" indent="0">
              <a:lnSpc>
                <a:spcPct val="150000"/>
              </a:lnSpc>
              <a:buNone/>
            </a:pPr>
            <a:r>
              <a:rPr lang="en-US" sz="1600" dirty="0">
                <a:latin typeface="Arial" panose="020B0604020202020204" pitchFamily="34" charset="0"/>
                <a:cs typeface="Arial" panose="020B0604020202020204" pitchFamily="34" charset="0"/>
                <a:sym typeface="Wingdings" panose="05000000000000000000" pitchFamily="2" charset="2"/>
              </a:rPr>
              <a:t>Dazu werden der Sole </a:t>
            </a:r>
            <a:r>
              <a:rPr lang="en-US" sz="1600" dirty="0" err="1" smtClean="0">
                <a:latin typeface="Arial" panose="020B0604020202020204" pitchFamily="34" charset="0"/>
                <a:cs typeface="Arial" panose="020B0604020202020204" pitchFamily="34" charset="0"/>
                <a:sym typeface="Wingdings" panose="05000000000000000000" pitchFamily="2" charset="2"/>
              </a:rPr>
              <a:t>Inhibitoren</a:t>
            </a:r>
            <a:r>
              <a:rPr lang="en-US" sz="1600" dirty="0" smtClean="0">
                <a:latin typeface="Arial" panose="020B0604020202020204" pitchFamily="34" charset="0"/>
                <a:cs typeface="Arial" panose="020B0604020202020204" pitchFamily="34" charset="0"/>
                <a:sym typeface="Wingdings" panose="05000000000000000000" pitchFamily="2" charset="2"/>
              </a:rPr>
              <a:t> (</a:t>
            </a:r>
            <a:r>
              <a:rPr lang="en-US" sz="1600" dirty="0" err="1" smtClean="0">
                <a:latin typeface="Arial" panose="020B0604020202020204" pitchFamily="34" charset="0"/>
                <a:cs typeface="Arial" panose="020B0604020202020204" pitchFamily="34" charset="0"/>
                <a:sym typeface="Wingdings" panose="05000000000000000000" pitchFamily="2" charset="2"/>
              </a:rPr>
              <a:t>Hemmstoffe</a:t>
            </a:r>
            <a:r>
              <a:rPr lang="en-US" sz="1600" dirty="0" smtClean="0">
                <a:latin typeface="Arial" panose="020B0604020202020204" pitchFamily="34" charset="0"/>
                <a:cs typeface="Arial" panose="020B0604020202020204" pitchFamily="34" charset="0"/>
                <a:sym typeface="Wingdings" panose="05000000000000000000" pitchFamily="2" charset="2"/>
              </a:rPr>
              <a:t>) </a:t>
            </a:r>
            <a:r>
              <a:rPr lang="en-US" sz="1600" dirty="0">
                <a:latin typeface="Arial" panose="020B0604020202020204" pitchFamily="34" charset="0"/>
                <a:cs typeface="Arial" panose="020B0604020202020204" pitchFamily="34" charset="0"/>
                <a:sym typeface="Wingdings" panose="05000000000000000000" pitchFamily="2" charset="2"/>
              </a:rPr>
              <a:t>zugesetzt, die Teil des fertig gemischten Frostschutzmittels sind.</a:t>
            </a:r>
          </a:p>
          <a:p>
            <a:pPr marL="0" indent="0">
              <a:lnSpc>
                <a:spcPct val="150000"/>
              </a:lnSpc>
              <a:buNone/>
            </a:pPr>
            <a:r>
              <a:rPr lang="en-US" sz="1600" dirty="0">
                <a:latin typeface="Arial" panose="020B0604020202020204" pitchFamily="34" charset="0"/>
                <a:cs typeface="Arial" panose="020B0604020202020204" pitchFamily="34" charset="0"/>
                <a:sym typeface="Wingdings" panose="05000000000000000000" pitchFamily="2" charset="2"/>
              </a:rPr>
              <a:t>Während Glykol </a:t>
            </a:r>
            <a:r>
              <a:rPr lang="en-US" sz="1600" dirty="0" err="1">
                <a:latin typeface="Arial" panose="020B0604020202020204" pitchFamily="34" charset="0"/>
                <a:cs typeface="Arial" panose="020B0604020202020204" pitchFamily="34" charset="0"/>
                <a:sym typeface="Wingdings" panose="05000000000000000000" pitchFamily="2" charset="2"/>
              </a:rPr>
              <a:t>relativ</a:t>
            </a:r>
            <a:r>
              <a:rPr lang="en-US" sz="1600" dirty="0">
                <a:latin typeface="Arial" panose="020B0604020202020204" pitchFamily="34" charset="0"/>
                <a:cs typeface="Arial" panose="020B0604020202020204" pitchFamily="34" charset="0"/>
                <a:sym typeface="Wingdings" panose="05000000000000000000" pitchFamily="2" charset="2"/>
              </a:rPr>
              <a:t> </a:t>
            </a:r>
            <a:r>
              <a:rPr lang="en-US" sz="1600" dirty="0" err="1" smtClean="0">
                <a:latin typeface="Arial" panose="020B0604020202020204" pitchFamily="34" charset="0"/>
                <a:cs typeface="Arial" panose="020B0604020202020204" pitchFamily="34" charset="0"/>
                <a:sym typeface="Wingdings" panose="05000000000000000000" pitchFamily="2" charset="2"/>
              </a:rPr>
              <a:t>gefahrlos</a:t>
            </a:r>
            <a:r>
              <a:rPr lang="en-US" sz="1600" dirty="0" smtClean="0">
                <a:latin typeface="Arial" panose="020B0604020202020204" pitchFamily="34" charset="0"/>
                <a:cs typeface="Arial" panose="020B0604020202020204" pitchFamily="34" charset="0"/>
                <a:sym typeface="Wingdings" panose="05000000000000000000" pitchFamily="2" charset="2"/>
              </a:rPr>
              <a:t> </a:t>
            </a:r>
            <a:r>
              <a:rPr lang="en-US" sz="1600" dirty="0" err="1" smtClean="0">
                <a:latin typeface="Arial" panose="020B0604020202020204" pitchFamily="34" charset="0"/>
                <a:cs typeface="Arial" panose="020B0604020202020204" pitchFamily="34" charset="0"/>
                <a:sym typeface="Wingdings" panose="05000000000000000000" pitchFamily="2" charset="2"/>
              </a:rPr>
              <a:t>ist</a:t>
            </a:r>
            <a:r>
              <a:rPr lang="en-US" sz="1600" dirty="0" smtClean="0">
                <a:latin typeface="Arial" panose="020B0604020202020204" pitchFamily="34" charset="0"/>
                <a:cs typeface="Arial" panose="020B0604020202020204" pitchFamily="34" charset="0"/>
                <a:sym typeface="Wingdings" panose="05000000000000000000" pitchFamily="2" charset="2"/>
              </a:rPr>
              <a:t>, </a:t>
            </a:r>
            <a:r>
              <a:rPr lang="en-US" sz="1600" dirty="0">
                <a:latin typeface="Arial" panose="020B0604020202020204" pitchFamily="34" charset="0"/>
                <a:cs typeface="Arial" panose="020B0604020202020204" pitchFamily="34" charset="0"/>
                <a:sym typeface="Wingdings" panose="05000000000000000000" pitchFamily="2" charset="2"/>
              </a:rPr>
              <a:t>können die </a:t>
            </a:r>
            <a:r>
              <a:rPr lang="en-US" sz="1600" dirty="0" err="1">
                <a:latin typeface="Arial" panose="020B0604020202020204" pitchFamily="34" charset="0"/>
                <a:cs typeface="Arial" panose="020B0604020202020204" pitchFamily="34" charset="0"/>
                <a:sym typeface="Wingdings" panose="05000000000000000000" pitchFamily="2" charset="2"/>
              </a:rPr>
              <a:t>Inhibitoren</a:t>
            </a:r>
            <a:r>
              <a:rPr lang="en-US" sz="1600" dirty="0">
                <a:latin typeface="Arial" panose="020B0604020202020204" pitchFamily="34" charset="0"/>
                <a:cs typeface="Arial" panose="020B0604020202020204" pitchFamily="34" charset="0"/>
                <a:sym typeface="Wingdings" panose="05000000000000000000" pitchFamily="2" charset="2"/>
              </a:rPr>
              <a:t> </a:t>
            </a:r>
            <a:r>
              <a:rPr lang="en-US" sz="1600" dirty="0">
                <a:latin typeface="Arial" panose="020B0604020202020204" pitchFamily="34" charset="0"/>
                <a:cs typeface="Arial" panose="020B0604020202020204" pitchFamily="34" charset="0"/>
                <a:sym typeface="Wingdings" panose="05000000000000000000" pitchFamily="2" charset="2"/>
              </a:rPr>
              <a:t>gesundheits- und umweltschädlich sein.</a:t>
            </a:r>
          </a:p>
          <a:p>
            <a:pPr marL="0" indent="0">
              <a:lnSpc>
                <a:spcPct val="150000"/>
              </a:lnSpc>
              <a:buNone/>
            </a:pPr>
            <a:r>
              <a:rPr lang="en-US" sz="1600" dirty="0"/>
              <a:t/>
            </a:r>
            <a:br>
              <a:rPr lang="en-US" sz="1600" dirty="0"/>
            </a:br>
            <a:endParaRPr lang="en-US" sz="1600" b="1" dirty="0">
              <a:latin typeface="Arial" panose="020B0604020202020204" pitchFamily="34" charset="0"/>
              <a:cs typeface="Arial" panose="020B0604020202020204" pitchFamily="34" charset="0"/>
            </a:endParaRPr>
          </a:p>
          <a:p>
            <a:pPr marL="0" indent="0">
              <a:lnSpc>
                <a:spcPct val="150000"/>
              </a:lnSpc>
              <a:buNone/>
            </a:pPr>
            <a:endParaRPr lang="de-DE" sz="1600" dirty="0">
              <a:latin typeface="Arial" panose="020B0604020202020204" pitchFamily="34" charset="0"/>
              <a:cs typeface="Arial" panose="020B0604020202020204" pitchFamily="34" charset="0"/>
            </a:endParaRPr>
          </a:p>
          <a:p>
            <a:pPr marL="914400" lvl="2"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01390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US" dirty="0">
                <a:latin typeface="Arial" panose="020B0604020202020204" pitchFamily="34" charset="0"/>
                <a:cs typeface="Arial" panose="020B0604020202020204" pitchFamily="34" charset="0"/>
              </a:rPr>
              <a:t>Frostschutzmittel</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8507288" cy="4525963"/>
          </a:xfrm>
        </p:spPr>
        <p:txBody>
          <a:bodyPr>
            <a:noAutofit/>
          </a:bodyPr>
          <a:lstStyle/>
          <a:p>
            <a:pPr marL="0" indent="0">
              <a:lnSpc>
                <a:spcPct val="150000"/>
              </a:lnSpc>
              <a:buNone/>
            </a:pPr>
            <a:r>
              <a:rPr lang="en-US" sz="1600" dirty="0" err="1">
                <a:latin typeface="Arial" panose="020B0604020202020204" pitchFamily="34" charset="0"/>
                <a:cs typeface="Arial" panose="020B0604020202020204" pitchFamily="34" charset="0"/>
                <a:sym typeface="Wingdings" panose="05000000000000000000" pitchFamily="2" charset="2"/>
              </a:rPr>
              <a:t>Inhibitoren</a:t>
            </a:r>
            <a:r>
              <a:rPr lang="en-US" sz="1600" dirty="0" smtClean="0">
                <a:latin typeface="Arial" panose="020B0604020202020204" pitchFamily="34" charset="0"/>
                <a:cs typeface="Arial" panose="020B0604020202020204" pitchFamily="34" charset="0"/>
              </a:rPr>
              <a:t> </a:t>
            </a:r>
            <a:endParaRPr lang="en-US" sz="1600" dirty="0" smtClean="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Leider werden die einzelnen Komponenten der </a:t>
            </a:r>
            <a:r>
              <a:rPr lang="en-US" sz="1600" dirty="0" err="1">
                <a:latin typeface="Arial" panose="020B0604020202020204" pitchFamily="34" charset="0"/>
                <a:cs typeface="Arial" panose="020B0604020202020204" pitchFamily="34" charset="0"/>
                <a:sym typeface="Wingdings" panose="05000000000000000000" pitchFamily="2" charset="2"/>
              </a:rPr>
              <a:t>Inhibitoren</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von den Herstellern </a:t>
            </a:r>
            <a:r>
              <a:rPr lang="en-US" sz="1600" dirty="0" err="1">
                <a:latin typeface="Arial" panose="020B0604020202020204" pitchFamily="34" charset="0"/>
                <a:cs typeface="Arial" panose="020B0604020202020204" pitchFamily="34" charset="0"/>
              </a:rPr>
              <a:t>nicht</a:t>
            </a:r>
            <a:r>
              <a:rPr lang="en-US" sz="1600" dirty="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umfassend</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genannt</a:t>
            </a:r>
            <a:r>
              <a:rPr lang="en-US" sz="1600" dirty="0">
                <a:latin typeface="Arial" panose="020B0604020202020204" pitchFamily="34" charset="0"/>
                <a:cs typeface="Arial" panose="020B0604020202020204" pitchFamily="34" charset="0"/>
              </a:rPr>
              <a:t>.</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sym typeface="Wingdings" panose="05000000000000000000" pitchFamily="2" charset="2"/>
              </a:rPr>
              <a:t>In den Spezifikationen sind sie </a:t>
            </a:r>
            <a:r>
              <a:rPr lang="en-US" sz="1600" dirty="0" err="1">
                <a:latin typeface="Arial" panose="020B0604020202020204" pitchFamily="34" charset="0"/>
                <a:cs typeface="Arial" panose="020B0604020202020204" pitchFamily="34" charset="0"/>
                <a:sym typeface="Wingdings" panose="05000000000000000000" pitchFamily="2" charset="2"/>
              </a:rPr>
              <a:t>nur</a:t>
            </a:r>
            <a:r>
              <a:rPr lang="en-US" sz="1600" dirty="0">
                <a:latin typeface="Arial" panose="020B0604020202020204" pitchFamily="34" charset="0"/>
                <a:cs typeface="Arial" panose="020B0604020202020204" pitchFamily="34" charset="0"/>
                <a:sym typeface="Wingdings" panose="05000000000000000000" pitchFamily="2" charset="2"/>
              </a:rPr>
              <a:t> </a:t>
            </a:r>
            <a:r>
              <a:rPr lang="en-US" sz="1600" dirty="0" err="1" smtClean="0">
                <a:latin typeface="Arial" panose="020B0604020202020204" pitchFamily="34" charset="0"/>
                <a:cs typeface="Arial" panose="020B0604020202020204" pitchFamily="34" charset="0"/>
                <a:sym typeface="Wingdings" panose="05000000000000000000" pitchFamily="2" charset="2"/>
              </a:rPr>
              <a:t>als</a:t>
            </a:r>
            <a:r>
              <a:rPr lang="en-US" sz="1600" dirty="0" smtClean="0">
                <a:latin typeface="Arial" panose="020B0604020202020204" pitchFamily="34" charset="0"/>
                <a:cs typeface="Arial" panose="020B0604020202020204" pitchFamily="34" charset="0"/>
                <a:sym typeface="Wingdings" panose="05000000000000000000" pitchFamily="2" charset="2"/>
              </a:rPr>
              <a:t>  </a:t>
            </a:r>
            <a:r>
              <a:rPr lang="en-US" sz="1600" dirty="0">
                <a:latin typeface="Arial" panose="020B0604020202020204" pitchFamily="34" charset="0"/>
                <a:cs typeface="Arial" panose="020B0604020202020204" pitchFamily="34" charset="0"/>
                <a:sym typeface="Wingdings" panose="05000000000000000000" pitchFamily="2" charset="2"/>
              </a:rPr>
              <a:t>"Moderne Inhibitoren" oder "Korrosionsschutzmittel" benannt. Ziel aller </a:t>
            </a:r>
            <a:r>
              <a:rPr lang="en-US" sz="1600" dirty="0" err="1">
                <a:latin typeface="Arial" panose="020B0604020202020204" pitchFamily="34" charset="0"/>
                <a:cs typeface="Arial" panose="020B0604020202020204" pitchFamily="34" charset="0"/>
                <a:sym typeface="Wingdings" panose="05000000000000000000" pitchFamily="2" charset="2"/>
              </a:rPr>
              <a:t>ist</a:t>
            </a:r>
            <a:r>
              <a:rPr lang="en-US" sz="1600" dirty="0">
                <a:latin typeface="Arial" panose="020B0604020202020204" pitchFamily="34" charset="0"/>
                <a:cs typeface="Arial" panose="020B0604020202020204" pitchFamily="34" charset="0"/>
                <a:sym typeface="Wingdings" panose="05000000000000000000" pitchFamily="2" charset="2"/>
              </a:rPr>
              <a:t> </a:t>
            </a:r>
            <a:r>
              <a:rPr lang="en-US" sz="1600" dirty="0" err="1" smtClean="0">
                <a:latin typeface="Arial" panose="020B0604020202020204" pitchFamily="34" charset="0"/>
                <a:cs typeface="Arial" panose="020B0604020202020204" pitchFamily="34" charset="0"/>
                <a:sym typeface="Wingdings" panose="05000000000000000000" pitchFamily="2" charset="2"/>
              </a:rPr>
              <a:t>es</a:t>
            </a:r>
            <a:r>
              <a:rPr lang="en-US" sz="1600" dirty="0" smtClean="0">
                <a:latin typeface="Arial" panose="020B0604020202020204" pitchFamily="34" charset="0"/>
                <a:cs typeface="Arial" panose="020B0604020202020204" pitchFamily="34" charset="0"/>
                <a:sym typeface="Wingdings" panose="05000000000000000000" pitchFamily="2" charset="2"/>
              </a:rPr>
              <a:t> </a:t>
            </a:r>
            <a:r>
              <a:rPr lang="en-US" sz="1600" dirty="0" err="1" smtClean="0">
                <a:latin typeface="Arial" panose="020B0604020202020204" pitchFamily="34" charset="0"/>
                <a:cs typeface="Arial" panose="020B0604020202020204" pitchFamily="34" charset="0"/>
                <a:sym typeface="Wingdings" panose="05000000000000000000" pitchFamily="2" charset="2"/>
              </a:rPr>
              <a:t>einen</a:t>
            </a:r>
            <a:r>
              <a:rPr lang="en-US" sz="1600" dirty="0" smtClean="0">
                <a:latin typeface="Arial" panose="020B0604020202020204" pitchFamily="34" charset="0"/>
                <a:cs typeface="Arial" panose="020B0604020202020204" pitchFamily="34" charset="0"/>
                <a:sym typeface="Wingdings" panose="05000000000000000000" pitchFamily="2" charset="2"/>
              </a:rPr>
              <a:t> </a:t>
            </a:r>
            <a:r>
              <a:rPr lang="en-US" sz="1600" dirty="0" err="1">
                <a:latin typeface="Arial" panose="020B0604020202020204" pitchFamily="34" charset="0"/>
                <a:cs typeface="Arial" panose="020B0604020202020204" pitchFamily="34" charset="0"/>
                <a:sym typeface="Wingdings" panose="05000000000000000000" pitchFamily="2" charset="2"/>
              </a:rPr>
              <a:t>optimalen</a:t>
            </a:r>
            <a:r>
              <a:rPr lang="en-US" sz="1600" dirty="0">
                <a:latin typeface="Arial" panose="020B0604020202020204" pitchFamily="34" charset="0"/>
                <a:cs typeface="Arial" panose="020B0604020202020204" pitchFamily="34" charset="0"/>
                <a:sym typeface="Wingdings" panose="05000000000000000000" pitchFamily="2" charset="2"/>
              </a:rPr>
              <a:t> </a:t>
            </a:r>
            <a:r>
              <a:rPr lang="en-US" sz="1600" dirty="0" err="1" smtClean="0">
                <a:latin typeface="Arial" panose="020B0604020202020204" pitchFamily="34" charset="0"/>
                <a:cs typeface="Arial" panose="020B0604020202020204" pitchFamily="34" charset="0"/>
                <a:sym typeface="Wingdings" panose="05000000000000000000" pitchFamily="2" charset="2"/>
              </a:rPr>
              <a:t>Korrosionsschutz</a:t>
            </a:r>
            <a:r>
              <a:rPr lang="en-US" sz="1600" dirty="0" smtClean="0">
                <a:latin typeface="Arial" panose="020B0604020202020204" pitchFamily="34" charset="0"/>
                <a:cs typeface="Arial" panose="020B0604020202020204" pitchFamily="34" charset="0"/>
                <a:sym typeface="Wingdings" panose="05000000000000000000" pitchFamily="2" charset="2"/>
              </a:rPr>
              <a:t> </a:t>
            </a:r>
            <a:r>
              <a:rPr lang="en-US" sz="1600" dirty="0" err="1" smtClean="0">
                <a:latin typeface="Arial" panose="020B0604020202020204" pitchFamily="34" charset="0"/>
                <a:cs typeface="Arial" panose="020B0604020202020204" pitchFamily="34" charset="0"/>
                <a:sym typeface="Wingdings" panose="05000000000000000000" pitchFamily="2" charset="2"/>
              </a:rPr>
              <a:t>für</a:t>
            </a:r>
            <a:r>
              <a:rPr lang="en-US" sz="1600" dirty="0" smtClean="0">
                <a:latin typeface="Arial" panose="020B0604020202020204" pitchFamily="34" charset="0"/>
                <a:cs typeface="Arial" panose="020B0604020202020204" pitchFamily="34" charset="0"/>
                <a:sym typeface="Wingdings" panose="05000000000000000000" pitchFamily="2" charset="2"/>
              </a:rPr>
              <a:t> das </a:t>
            </a:r>
            <a:r>
              <a:rPr lang="en-US" sz="1600" dirty="0" err="1" smtClean="0">
                <a:latin typeface="Arial" panose="020B0604020202020204" pitchFamily="34" charset="0"/>
                <a:cs typeface="Arial" panose="020B0604020202020204" pitchFamily="34" charset="0"/>
                <a:sym typeface="Wingdings" panose="05000000000000000000" pitchFamily="2" charset="2"/>
              </a:rPr>
              <a:t>gesamte</a:t>
            </a:r>
            <a:r>
              <a:rPr lang="en-US" sz="1600" dirty="0" smtClean="0">
                <a:latin typeface="Arial" panose="020B0604020202020204" pitchFamily="34" charset="0"/>
                <a:cs typeface="Arial" panose="020B0604020202020204" pitchFamily="34" charset="0"/>
                <a:sym typeface="Wingdings" panose="05000000000000000000" pitchFamily="2" charset="2"/>
              </a:rPr>
              <a:t> System </a:t>
            </a:r>
            <a:r>
              <a:rPr lang="en-US" sz="1600" dirty="0">
                <a:latin typeface="Arial" panose="020B0604020202020204" pitchFamily="34" charset="0"/>
                <a:cs typeface="Arial" panose="020B0604020202020204" pitchFamily="34" charset="0"/>
                <a:sym typeface="Wingdings" panose="05000000000000000000" pitchFamily="2" charset="2"/>
              </a:rPr>
              <a:t>zu bieten.</a:t>
            </a:r>
          </a:p>
          <a:p>
            <a:pPr marL="0" indent="0">
              <a:lnSpc>
                <a:spcPct val="150000"/>
              </a:lnSpc>
              <a:buNone/>
            </a:pPr>
            <a:r>
              <a:rPr lang="en-US" sz="1600" dirty="0"/>
              <a:t/>
            </a:r>
            <a:br>
              <a:rPr lang="en-US" sz="1600" dirty="0"/>
            </a:br>
            <a:endParaRPr lang="en-US" sz="1600" b="1" dirty="0">
              <a:latin typeface="Arial" panose="020B0604020202020204" pitchFamily="34" charset="0"/>
              <a:cs typeface="Arial" panose="020B0604020202020204" pitchFamily="34" charset="0"/>
            </a:endParaRPr>
          </a:p>
          <a:p>
            <a:pPr marL="0" indent="0">
              <a:lnSpc>
                <a:spcPct val="150000"/>
              </a:lnSpc>
              <a:buNone/>
            </a:pPr>
            <a:endParaRPr lang="de-DE" sz="1600" dirty="0">
              <a:latin typeface="Arial" panose="020B0604020202020204" pitchFamily="34" charset="0"/>
              <a:cs typeface="Arial" panose="020B0604020202020204" pitchFamily="34" charset="0"/>
            </a:endParaRPr>
          </a:p>
          <a:p>
            <a:pPr marL="914400" lvl="2"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09103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	Kältemittel</a:t>
            </a:r>
            <a:endParaRPr lang="el-GR"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Autofit/>
          </a:bodyPr>
          <a:lstStyle/>
          <a:p>
            <a:pPr marL="0" indent="0">
              <a:lnSpc>
                <a:spcPct val="150000"/>
              </a:lnSpc>
              <a:buNone/>
            </a:pPr>
            <a:r>
              <a:rPr lang="en-US" sz="1600" dirty="0">
                <a:latin typeface="Arial" panose="020B0604020202020204" pitchFamily="34" charset="0"/>
                <a:cs typeface="Arial" panose="020B0604020202020204" pitchFamily="34" charset="0"/>
              </a:rPr>
              <a:t>Ein Kältemittel ist ein Fluid, das in einer Wärmepumpe und einem Kältekreislauf verwendet wird. Während des Arbeitszyklus in der Wärmepumpe durchläuft sie Phasenübergänge von einer Flüssigkeit zu einem Gas und wieder zurück.</a:t>
            </a:r>
          </a:p>
          <a:p>
            <a:pPr>
              <a:lnSpc>
                <a:spcPct val="150000"/>
              </a:lnSpc>
              <a:buFont typeface="Wingdings" panose="05000000000000000000" pitchFamily="2" charset="2"/>
              <a:buChar char="à"/>
            </a:pPr>
            <a:r>
              <a:rPr lang="en-US" sz="1600" dirty="0">
                <a:latin typeface="Arial" panose="020B0604020202020204" pitchFamily="34" charset="0"/>
                <a:cs typeface="Arial" panose="020B0604020202020204" pitchFamily="34" charset="0"/>
                <a:sym typeface="Wingdings" panose="05000000000000000000" pitchFamily="2" charset="2"/>
              </a:rPr>
              <a:t>Normalerweise ist das Kältemittel Teil des geschlossenen Wärmepumpenkreislaufs und Sie kommen nicht mit den Stoffen in Berührung.</a:t>
            </a:r>
          </a:p>
          <a:p>
            <a:pPr marL="0" indent="0">
              <a:lnSpc>
                <a:spcPct val="150000"/>
              </a:lnSpc>
              <a:buNone/>
            </a:pPr>
            <a:endParaRPr lang="en-US" sz="1600" dirty="0">
              <a:latin typeface="Arial" panose="020B0604020202020204" pitchFamily="34" charset="0"/>
              <a:cs typeface="Arial" panose="020B0604020202020204" pitchFamily="34" charset="0"/>
              <a:sym typeface="Wingdings" panose="05000000000000000000" pitchFamily="2" charset="2"/>
            </a:endParaRPr>
          </a:p>
          <a:p>
            <a:pPr marL="0" indent="0">
              <a:lnSpc>
                <a:spcPct val="150000"/>
              </a:lnSpc>
              <a:buNone/>
            </a:pPr>
            <a:r>
              <a:rPr lang="en-US" sz="1600" b="1" dirty="0">
                <a:latin typeface="Arial" panose="020B0604020202020204" pitchFamily="34" charset="0"/>
                <a:cs typeface="Arial" panose="020B0604020202020204" pitchFamily="34" charset="0"/>
              </a:rPr>
              <a:t> </a:t>
            </a:r>
            <a:r>
              <a:rPr lang="en-US" sz="1600" b="1" dirty="0" err="1" smtClean="0">
                <a:latin typeface="Arial" panose="020B0604020202020204" pitchFamily="34" charset="0"/>
                <a:cs typeface="Arial" panose="020B0604020202020204" pitchFamily="34" charset="0"/>
              </a:rPr>
              <a:t>Kriterien</a:t>
            </a:r>
            <a:r>
              <a:rPr lang="en-US" sz="1600" b="1" dirty="0" smtClean="0">
                <a:latin typeface="Arial" panose="020B0604020202020204" pitchFamily="34" charset="0"/>
                <a:cs typeface="Arial" panose="020B0604020202020204" pitchFamily="34" charset="0"/>
              </a:rPr>
              <a:t> </a:t>
            </a:r>
            <a:r>
              <a:rPr lang="en-US" sz="1600" b="1" dirty="0" err="1" smtClean="0">
                <a:latin typeface="Arial" panose="020B0604020202020204" pitchFamily="34" charset="0"/>
                <a:cs typeface="Arial" panose="020B0604020202020204" pitchFamily="34" charset="0"/>
              </a:rPr>
              <a:t>zur</a:t>
            </a:r>
            <a:r>
              <a:rPr lang="en-US" sz="1600" b="1" dirty="0" smtClean="0">
                <a:latin typeface="Arial" panose="020B0604020202020204" pitchFamily="34" charset="0"/>
                <a:cs typeface="Arial" panose="020B0604020202020204" pitchFamily="34" charset="0"/>
              </a:rPr>
              <a:t> </a:t>
            </a:r>
            <a:r>
              <a:rPr lang="en-US" sz="1600" b="1" dirty="0" err="1" smtClean="0">
                <a:latin typeface="Arial" panose="020B0604020202020204" pitchFamily="34" charset="0"/>
                <a:cs typeface="Arial" panose="020B0604020202020204" pitchFamily="34" charset="0"/>
              </a:rPr>
              <a:t>Auswahl</a:t>
            </a:r>
            <a:r>
              <a:rPr lang="en-US" sz="1600" b="1" dirty="0" smtClean="0">
                <a:latin typeface="Arial" panose="020B0604020202020204" pitchFamily="34" charset="0"/>
                <a:cs typeface="Arial" panose="020B0604020202020204" pitchFamily="34" charset="0"/>
              </a:rPr>
              <a:t> von </a:t>
            </a:r>
            <a:r>
              <a:rPr lang="en-US" sz="1600" b="1" dirty="0">
                <a:latin typeface="Arial" panose="020B0604020202020204" pitchFamily="34" charset="0"/>
                <a:cs typeface="Arial" panose="020B0604020202020204" pitchFamily="34" charset="0"/>
              </a:rPr>
              <a:t>Kältemittel</a:t>
            </a:r>
          </a:p>
          <a:p>
            <a:pPr>
              <a:lnSpc>
                <a:spcPct val="150000"/>
              </a:lnSpc>
              <a:buAutoNum type="arabicPeriod"/>
            </a:pPr>
            <a:r>
              <a:rPr lang="en-US" sz="1600" dirty="0">
                <a:latin typeface="Arial" panose="020B0604020202020204" pitchFamily="34" charset="0"/>
                <a:cs typeface="Arial" panose="020B0604020202020204" pitchFamily="34" charset="0"/>
              </a:rPr>
              <a:t> thermodynamische Eigenschaften</a:t>
            </a:r>
          </a:p>
          <a:p>
            <a:pPr>
              <a:lnSpc>
                <a:spcPct val="150000"/>
              </a:lnSpc>
              <a:buAutoNum type="arabicPeriod"/>
            </a:pPr>
            <a:r>
              <a:rPr lang="de-DE" sz="1600" dirty="0">
                <a:latin typeface="Arial" panose="020B0604020202020204" pitchFamily="34" charset="0"/>
                <a:cs typeface="Arial" panose="020B0604020202020204" pitchFamily="34" charset="0"/>
              </a:rPr>
              <a:t>Umwelt- und </a:t>
            </a:r>
            <a:r>
              <a:rPr lang="de-DE" sz="1600" dirty="0" smtClean="0">
                <a:latin typeface="Arial" panose="020B0604020202020204" pitchFamily="34" charset="0"/>
                <a:cs typeface="Arial" panose="020B0604020202020204" pitchFamily="34" charset="0"/>
              </a:rPr>
              <a:t>Sicherheitseigenschaften</a:t>
            </a:r>
            <a:endParaRPr lang="de-DE"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67134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US" dirty="0">
                <a:latin typeface="Arial" panose="020B0604020202020204" pitchFamily="34" charset="0"/>
                <a:cs typeface="Arial" panose="020B0604020202020204" pitchFamily="34" charset="0"/>
              </a:rPr>
              <a:t>Frostschutzmittel</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58216" y="1441323"/>
            <a:ext cx="8507288" cy="4525963"/>
          </a:xfrm>
        </p:spPr>
        <p:txBody>
          <a:bodyPr>
            <a:noAutofit/>
          </a:bodyPr>
          <a:lstStyle/>
          <a:p>
            <a:pPr marL="0" indent="0">
              <a:lnSpc>
                <a:spcPct val="150000"/>
              </a:lnSpc>
              <a:buNone/>
            </a:pPr>
            <a:r>
              <a:rPr lang="en-US" sz="1600" b="1" dirty="0">
                <a:latin typeface="Arial" panose="020B0604020202020204" pitchFamily="34" charset="0"/>
                <a:cs typeface="Arial" panose="020B0604020202020204" pitchFamily="34" charset="0"/>
              </a:rPr>
              <a:t>Inhibitoren</a:t>
            </a: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Zum Beispiel Terra </a:t>
            </a:r>
            <a:r>
              <a:rPr lang="en-US" sz="1600" dirty="0" err="1">
                <a:latin typeface="Arial" panose="020B0604020202020204" pitchFamily="34" charset="0"/>
                <a:cs typeface="Arial" panose="020B0604020202020204" pitchFamily="34" charset="0"/>
              </a:rPr>
              <a:t>calidius</a:t>
            </a:r>
            <a:r>
              <a:rPr lang="en-US" sz="1600" dirty="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stellt</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folgende</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Angaben</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für</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ihr</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Produkt</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bereit</a:t>
            </a:r>
            <a:r>
              <a:rPr lang="en-US" sz="1600" dirty="0" smtClean="0">
                <a:latin typeface="Arial" panose="020B060402020202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a:p>
            <a:pPr marL="0" indent="0">
              <a:lnSpc>
                <a:spcPct val="150000"/>
              </a:lnSpc>
              <a:buNone/>
            </a:pPr>
            <a:r>
              <a:rPr lang="pt-BR" sz="1600" dirty="0">
                <a:latin typeface="Arial" panose="020B0604020202020204" pitchFamily="34" charset="0"/>
                <a:cs typeface="Arial" panose="020B0604020202020204" pitchFamily="34" charset="0"/>
              </a:rPr>
              <a:t>TERRA GELU WÄRMEÜBERTRAGUNGSFLÜSSIGKEIT N </a:t>
            </a:r>
            <a:endParaRPr lang="en-US" sz="1600" dirty="0">
              <a:latin typeface="Arial" panose="020B0604020202020204" pitchFamily="34" charset="0"/>
              <a:cs typeface="Arial" panose="020B0604020202020204" pitchFamily="34" charset="0"/>
              <a:sym typeface="Wingdings" panose="05000000000000000000" pitchFamily="2" charset="2"/>
            </a:endParaRPr>
          </a:p>
          <a:p>
            <a:pPr marL="0" indent="0">
              <a:lnSpc>
                <a:spcPct val="150000"/>
              </a:lnSpc>
              <a:buNone/>
            </a:pPr>
            <a:r>
              <a:rPr lang="en-US" sz="1600" dirty="0">
                <a:latin typeface="Arial" panose="020B0604020202020204" pitchFamily="34" charset="0"/>
                <a:cs typeface="Arial" panose="020B0604020202020204" pitchFamily="34" charset="0"/>
              </a:rPr>
              <a:t>Die folgenden Eigenschaften:</a:t>
            </a:r>
            <a:br>
              <a:rPr lang="en-US" sz="1600" dirty="0">
                <a:latin typeface="Arial" panose="020B0604020202020204" pitchFamily="34" charset="0"/>
                <a:cs typeface="Arial" panose="020B0604020202020204" pitchFamily="34" charset="0"/>
              </a:rPr>
            </a:br>
            <a:endParaRPr lang="en-US" sz="1600" b="1" dirty="0">
              <a:latin typeface="Arial" panose="020B0604020202020204" pitchFamily="34" charset="0"/>
              <a:cs typeface="Arial" panose="020B0604020202020204" pitchFamily="34" charset="0"/>
            </a:endParaRPr>
          </a:p>
          <a:p>
            <a:pPr marL="0" indent="0">
              <a:lnSpc>
                <a:spcPct val="150000"/>
              </a:lnSpc>
              <a:buNone/>
            </a:pPr>
            <a:endParaRPr lang="de-DE" sz="1600" dirty="0">
              <a:latin typeface="Arial" panose="020B0604020202020204" pitchFamily="34" charset="0"/>
              <a:cs typeface="Arial" panose="020B0604020202020204" pitchFamily="34" charset="0"/>
            </a:endParaRPr>
          </a:p>
          <a:p>
            <a:pPr marL="914400" lvl="2"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p:txBody>
      </p:sp>
      <p:pic>
        <p:nvPicPr>
          <p:cNvPr id="4" name="Grafik 3"/>
          <p:cNvPicPr>
            <a:picLocks noChangeAspect="1"/>
          </p:cNvPicPr>
          <p:nvPr/>
        </p:nvPicPr>
        <p:blipFill>
          <a:blip r:embed="rId3"/>
          <a:stretch>
            <a:fillRect/>
          </a:stretch>
        </p:blipFill>
        <p:spPr>
          <a:xfrm>
            <a:off x="2767049" y="3068960"/>
            <a:ext cx="6381143" cy="3672408"/>
          </a:xfrm>
          <a:prstGeom prst="rect">
            <a:avLst/>
          </a:prstGeom>
        </p:spPr>
      </p:pic>
      <p:sp>
        <p:nvSpPr>
          <p:cNvPr id="6" name="Rechteck 5"/>
          <p:cNvSpPr/>
          <p:nvPr/>
        </p:nvSpPr>
        <p:spPr>
          <a:xfrm>
            <a:off x="2914952" y="3394967"/>
            <a:ext cx="2088232" cy="933971"/>
          </a:xfrm>
          <a:prstGeom prst="rect">
            <a:avLst/>
          </a:prstGeom>
          <a:solidFill>
            <a:srgbClr val="E0EF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p:cNvSpPr txBox="1"/>
          <p:nvPr/>
        </p:nvSpPr>
        <p:spPr>
          <a:xfrm>
            <a:off x="2915816" y="3359125"/>
            <a:ext cx="861133" cy="307777"/>
          </a:xfrm>
          <a:prstGeom prst="rect">
            <a:avLst/>
          </a:prstGeom>
          <a:noFill/>
        </p:spPr>
        <p:txBody>
          <a:bodyPr wrap="none" rtlCol="0">
            <a:spAutoFit/>
          </a:bodyPr>
          <a:lstStyle/>
          <a:p>
            <a:r>
              <a:rPr lang="de-DE" sz="1400" b="1" dirty="0" smtClean="0">
                <a:latin typeface="Arial" panose="020B0604020202020204" pitchFamily="34" charset="0"/>
                <a:cs typeface="Arial" panose="020B0604020202020204" pitchFamily="34" charset="0"/>
              </a:rPr>
              <a:t>Material</a:t>
            </a:r>
            <a:endParaRPr lang="de-DE" sz="1400" b="1" dirty="0">
              <a:latin typeface="Arial" panose="020B0604020202020204" pitchFamily="34" charset="0"/>
              <a:cs typeface="Arial" panose="020B0604020202020204" pitchFamily="34" charset="0"/>
            </a:endParaRPr>
          </a:p>
        </p:txBody>
      </p:sp>
      <p:sp>
        <p:nvSpPr>
          <p:cNvPr id="7" name="Rechteck 6"/>
          <p:cNvSpPr/>
          <p:nvPr/>
        </p:nvSpPr>
        <p:spPr>
          <a:xfrm>
            <a:off x="5080149" y="3394967"/>
            <a:ext cx="1260000" cy="933971"/>
          </a:xfrm>
          <a:prstGeom prst="rect">
            <a:avLst/>
          </a:prstGeom>
          <a:solidFill>
            <a:srgbClr val="E0EF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p:cNvSpPr/>
          <p:nvPr/>
        </p:nvSpPr>
        <p:spPr>
          <a:xfrm>
            <a:off x="6372000" y="3384000"/>
            <a:ext cx="1278000" cy="933971"/>
          </a:xfrm>
          <a:prstGeom prst="rect">
            <a:avLst/>
          </a:prstGeom>
          <a:solidFill>
            <a:srgbClr val="E0EF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p:cNvSpPr/>
          <p:nvPr/>
        </p:nvSpPr>
        <p:spPr>
          <a:xfrm>
            <a:off x="7697396" y="3383999"/>
            <a:ext cx="1132677" cy="933971"/>
          </a:xfrm>
          <a:prstGeom prst="rect">
            <a:avLst/>
          </a:prstGeom>
          <a:solidFill>
            <a:srgbClr val="E0EF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feld 9"/>
          <p:cNvSpPr txBox="1"/>
          <p:nvPr/>
        </p:nvSpPr>
        <p:spPr>
          <a:xfrm>
            <a:off x="5080149" y="3394967"/>
            <a:ext cx="1259999" cy="954107"/>
          </a:xfrm>
          <a:prstGeom prst="rect">
            <a:avLst/>
          </a:prstGeom>
          <a:noFill/>
        </p:spPr>
        <p:txBody>
          <a:bodyPr wrap="square" rtlCol="0">
            <a:spAutoFit/>
          </a:bodyPr>
          <a:lstStyle/>
          <a:p>
            <a:pPr algn="ctr"/>
            <a:r>
              <a:rPr lang="de-DE" sz="1400" b="1" dirty="0">
                <a:latin typeface="Arial" panose="020B0604020202020204" pitchFamily="34" charset="0"/>
                <a:cs typeface="Arial" panose="020B0604020202020204" pitchFamily="34" charset="0"/>
              </a:rPr>
              <a:t>MEG </a:t>
            </a:r>
            <a:r>
              <a:rPr lang="de-DE" sz="1400" b="1" dirty="0" err="1">
                <a:latin typeface="Arial" panose="020B0604020202020204" pitchFamily="34" charset="0"/>
                <a:cs typeface="Arial" panose="020B0604020202020204" pitchFamily="34" charset="0"/>
              </a:rPr>
              <a:t>ohne Korrosionsschutz</a:t>
            </a:r>
            <a:endParaRPr lang="de-DE" sz="1400" b="1" dirty="0">
              <a:latin typeface="Arial" panose="020B0604020202020204" pitchFamily="34" charset="0"/>
              <a:cs typeface="Arial" panose="020B0604020202020204" pitchFamily="34" charset="0"/>
            </a:endParaRPr>
          </a:p>
        </p:txBody>
      </p:sp>
      <p:sp>
        <p:nvSpPr>
          <p:cNvPr id="11" name="Textfeld 10"/>
          <p:cNvSpPr txBox="1"/>
          <p:nvPr/>
        </p:nvSpPr>
        <p:spPr>
          <a:xfrm>
            <a:off x="6382361" y="3395379"/>
            <a:ext cx="1259999" cy="738664"/>
          </a:xfrm>
          <a:prstGeom prst="rect">
            <a:avLst/>
          </a:prstGeom>
          <a:noFill/>
        </p:spPr>
        <p:txBody>
          <a:bodyPr wrap="square" rtlCol="0">
            <a:spAutoFit/>
          </a:bodyPr>
          <a:lstStyle/>
          <a:p>
            <a:pPr algn="ctr"/>
            <a:r>
              <a:rPr lang="de-DE" sz="1400" b="1" dirty="0" smtClean="0">
                <a:latin typeface="Arial" panose="020B0604020202020204" pitchFamily="34" charset="0"/>
                <a:cs typeface="Arial" panose="020B0604020202020204" pitchFamily="34" charset="0"/>
              </a:rPr>
              <a:t>TERRA</a:t>
            </a:r>
          </a:p>
          <a:p>
            <a:pPr algn="ctr"/>
            <a:r>
              <a:rPr lang="de-DE" sz="1400" b="1" dirty="0" smtClean="0">
                <a:latin typeface="Arial" panose="020B0604020202020204" pitchFamily="34" charset="0"/>
                <a:cs typeface="Arial" panose="020B0604020202020204" pitchFamily="34" charset="0"/>
              </a:rPr>
              <a:t>GELU N</a:t>
            </a:r>
          </a:p>
          <a:p>
            <a:pPr algn="ctr"/>
            <a:r>
              <a:rPr lang="de-DE" sz="1400" b="1" dirty="0" smtClean="0">
                <a:latin typeface="Arial" panose="020B0604020202020204" pitchFamily="34" charset="0"/>
                <a:cs typeface="Arial" panose="020B0604020202020204" pitchFamily="34" charset="0"/>
              </a:rPr>
              <a:t>(1000h)</a:t>
            </a:r>
            <a:endParaRPr lang="de-DE" sz="1400" b="1" dirty="0">
              <a:latin typeface="Arial" panose="020B0604020202020204" pitchFamily="34" charset="0"/>
              <a:cs typeface="Arial" panose="020B0604020202020204" pitchFamily="34" charset="0"/>
            </a:endParaRPr>
          </a:p>
        </p:txBody>
      </p:sp>
      <p:sp>
        <p:nvSpPr>
          <p:cNvPr id="13" name="Textfeld 12"/>
          <p:cNvSpPr txBox="1"/>
          <p:nvPr/>
        </p:nvSpPr>
        <p:spPr>
          <a:xfrm>
            <a:off x="7632897" y="3394967"/>
            <a:ext cx="1259999" cy="954107"/>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Maximales Schneiden oder Füllen in </a:t>
            </a:r>
            <a:r>
              <a:rPr lang="en-US" sz="1400" b="1" dirty="0" smtClean="0">
                <a:latin typeface="Arial" panose="020B0604020202020204" pitchFamily="34" charset="0"/>
                <a:cs typeface="Arial" panose="020B0604020202020204" pitchFamily="34" charset="0"/>
              </a:rPr>
              <a:t>g/m².</a:t>
            </a:r>
            <a:endParaRPr lang="en-US" sz="1400" b="1" dirty="0">
              <a:latin typeface="Arial" panose="020B0604020202020204" pitchFamily="34" charset="0"/>
              <a:cs typeface="Arial" panose="020B0604020202020204" pitchFamily="34" charset="0"/>
            </a:endParaRPr>
          </a:p>
        </p:txBody>
      </p:sp>
      <p:sp>
        <p:nvSpPr>
          <p:cNvPr id="14" name="Textfeld 13"/>
          <p:cNvSpPr txBox="1"/>
          <p:nvPr/>
        </p:nvSpPr>
        <p:spPr>
          <a:xfrm>
            <a:off x="3037804" y="4411626"/>
            <a:ext cx="1478290" cy="307777"/>
          </a:xfrm>
          <a:prstGeom prst="rect">
            <a:avLst/>
          </a:prstGeom>
          <a:solidFill>
            <a:srgbClr val="CBCBCB"/>
          </a:solidFill>
        </p:spPr>
        <p:txBody>
          <a:bodyPr wrap="none" rtlCol="0">
            <a:spAutoFit/>
          </a:bodyPr>
          <a:lstStyle/>
          <a:p>
            <a:r>
              <a:rPr lang="de-DE" sz="1400" dirty="0" err="1" smtClean="0">
                <a:latin typeface="Arial" panose="020B0604020202020204" pitchFamily="34" charset="0"/>
                <a:cs typeface="Arial" panose="020B0604020202020204" pitchFamily="34" charset="0"/>
              </a:rPr>
              <a:t>Kupfer</a:t>
            </a:r>
            <a:r>
              <a:rPr lang="de-DE" sz="1400" dirty="0" smtClean="0">
                <a:latin typeface="Arial" panose="020B0604020202020204" pitchFamily="34" charset="0"/>
                <a:cs typeface="Arial" panose="020B0604020202020204" pitchFamily="34" charset="0"/>
              </a:rPr>
              <a:t> (SF CU)</a:t>
            </a:r>
            <a:endParaRPr lang="de-DE" sz="1400" dirty="0">
              <a:latin typeface="Arial" panose="020B0604020202020204" pitchFamily="34" charset="0"/>
              <a:cs typeface="Arial" panose="020B0604020202020204" pitchFamily="34" charset="0"/>
            </a:endParaRPr>
          </a:p>
        </p:txBody>
      </p:sp>
      <p:sp>
        <p:nvSpPr>
          <p:cNvPr id="15" name="Textfeld 14"/>
          <p:cNvSpPr txBox="1"/>
          <p:nvPr/>
        </p:nvSpPr>
        <p:spPr>
          <a:xfrm>
            <a:off x="3034392" y="4802091"/>
            <a:ext cx="1819472" cy="307777"/>
          </a:xfrm>
          <a:prstGeom prst="rect">
            <a:avLst/>
          </a:prstGeom>
          <a:solidFill>
            <a:srgbClr val="E7E7E7"/>
          </a:solidFill>
        </p:spPr>
        <p:txBody>
          <a:bodyPr wrap="none" rtlCol="0">
            <a:spAutoFit/>
          </a:bodyPr>
          <a:lstStyle/>
          <a:p>
            <a:r>
              <a:rPr lang="de-DE" sz="1400" dirty="0" err="1">
                <a:latin typeface="Arial" panose="020B0604020202020204" pitchFamily="34" charset="0"/>
                <a:cs typeface="Arial" panose="020B0604020202020204" pitchFamily="34" charset="0"/>
              </a:rPr>
              <a:t>Weichlot</a:t>
            </a:r>
            <a:r>
              <a:rPr lang="de-DE" sz="1400" dirty="0" smtClean="0">
                <a:latin typeface="Arial" panose="020B0604020202020204" pitchFamily="34" charset="0"/>
                <a:cs typeface="Arial" panose="020B0604020202020204" pitchFamily="34" charset="0"/>
              </a:rPr>
              <a:t> (L </a:t>
            </a:r>
            <a:r>
              <a:rPr lang="de-DE" sz="1400" dirty="0" err="1" smtClean="0">
                <a:latin typeface="Arial" panose="020B0604020202020204" pitchFamily="34" charset="0"/>
                <a:cs typeface="Arial" panose="020B0604020202020204" pitchFamily="34" charset="0"/>
              </a:rPr>
              <a:t>Sn</a:t>
            </a:r>
            <a:r>
              <a:rPr lang="de-DE" sz="1400" dirty="0" smtClean="0">
                <a:latin typeface="Arial" panose="020B0604020202020204" pitchFamily="34" charset="0"/>
                <a:cs typeface="Arial" panose="020B0604020202020204" pitchFamily="34" charset="0"/>
              </a:rPr>
              <a:t> 30)</a:t>
            </a:r>
            <a:endParaRPr lang="de-DE" sz="1400" dirty="0">
              <a:latin typeface="Arial" panose="020B0604020202020204" pitchFamily="34" charset="0"/>
              <a:cs typeface="Arial" panose="020B0604020202020204" pitchFamily="34" charset="0"/>
            </a:endParaRPr>
          </a:p>
        </p:txBody>
      </p:sp>
      <p:sp>
        <p:nvSpPr>
          <p:cNvPr id="16" name="Textfeld 15"/>
          <p:cNvSpPr txBox="1"/>
          <p:nvPr/>
        </p:nvSpPr>
        <p:spPr>
          <a:xfrm>
            <a:off x="3030611" y="5192556"/>
            <a:ext cx="1478290" cy="307777"/>
          </a:xfrm>
          <a:prstGeom prst="rect">
            <a:avLst/>
          </a:prstGeom>
          <a:solidFill>
            <a:srgbClr val="CBCBCB"/>
          </a:solidFill>
        </p:spPr>
        <p:txBody>
          <a:bodyPr wrap="none" rtlCol="0">
            <a:spAutoFit/>
          </a:bodyPr>
          <a:lstStyle/>
          <a:p>
            <a:r>
              <a:rPr lang="de-DE" sz="1400" dirty="0" smtClean="0">
                <a:latin typeface="Arial" panose="020B0604020202020204" pitchFamily="34" charset="0"/>
                <a:cs typeface="Arial" panose="020B0604020202020204" pitchFamily="34" charset="0"/>
              </a:rPr>
              <a:t>Messing (MS 63)   </a:t>
            </a:r>
            <a:endParaRPr lang="de-DE" sz="1400" dirty="0">
              <a:latin typeface="Arial" panose="020B0604020202020204" pitchFamily="34" charset="0"/>
              <a:cs typeface="Arial" panose="020B0604020202020204" pitchFamily="34" charset="0"/>
            </a:endParaRPr>
          </a:p>
        </p:txBody>
      </p:sp>
      <p:sp>
        <p:nvSpPr>
          <p:cNvPr id="17" name="Textfeld 16"/>
          <p:cNvSpPr txBox="1"/>
          <p:nvPr/>
        </p:nvSpPr>
        <p:spPr>
          <a:xfrm>
            <a:off x="3037804" y="5580582"/>
            <a:ext cx="941283" cy="261610"/>
          </a:xfrm>
          <a:prstGeom prst="rect">
            <a:avLst/>
          </a:prstGeom>
          <a:solidFill>
            <a:srgbClr val="E7E7E7"/>
          </a:solidFill>
        </p:spPr>
        <p:txBody>
          <a:bodyPr wrap="none" bIns="0" rtlCol="0">
            <a:spAutoFit/>
          </a:bodyPr>
          <a:lstStyle/>
          <a:p>
            <a:r>
              <a:rPr lang="de-DE" sz="1400" dirty="0" smtClean="0">
                <a:latin typeface="Arial" panose="020B0604020202020204" pitchFamily="34" charset="0"/>
                <a:cs typeface="Arial" panose="020B0604020202020204" pitchFamily="34" charset="0"/>
              </a:rPr>
              <a:t>Stahl (HI)</a:t>
            </a:r>
            <a:endParaRPr lang="de-DE" sz="1400" dirty="0">
              <a:latin typeface="Arial" panose="020B0604020202020204" pitchFamily="34" charset="0"/>
              <a:cs typeface="Arial" panose="020B0604020202020204" pitchFamily="34" charset="0"/>
            </a:endParaRPr>
          </a:p>
        </p:txBody>
      </p:sp>
      <p:sp>
        <p:nvSpPr>
          <p:cNvPr id="18" name="Textfeld 17"/>
          <p:cNvSpPr txBox="1"/>
          <p:nvPr/>
        </p:nvSpPr>
        <p:spPr>
          <a:xfrm>
            <a:off x="3037804" y="5927175"/>
            <a:ext cx="1972573" cy="307777"/>
          </a:xfrm>
          <a:prstGeom prst="rect">
            <a:avLst/>
          </a:prstGeom>
          <a:solidFill>
            <a:srgbClr val="CBCBCB"/>
          </a:solidFill>
        </p:spPr>
        <p:txBody>
          <a:bodyPr wrap="square" rIns="0" rtlCol="0">
            <a:spAutoFit/>
          </a:bodyPr>
          <a:lstStyle/>
          <a:p>
            <a:r>
              <a:rPr lang="de-DE" sz="1400" dirty="0" err="1">
                <a:latin typeface="Arial" panose="020B0604020202020204" pitchFamily="34" charset="0"/>
                <a:cs typeface="Arial" panose="020B0604020202020204" pitchFamily="34" charset="0"/>
              </a:rPr>
              <a:t>Grauguss</a:t>
            </a:r>
            <a:r>
              <a:rPr lang="de-DE" sz="1400" dirty="0" smtClean="0">
                <a:latin typeface="Arial" panose="020B0604020202020204" pitchFamily="34" charset="0"/>
                <a:cs typeface="Arial" panose="020B0604020202020204" pitchFamily="34" charset="0"/>
              </a:rPr>
              <a:t> (GG 26)   </a:t>
            </a:r>
            <a:endParaRPr lang="de-DE" sz="1400" dirty="0">
              <a:latin typeface="Arial" panose="020B0604020202020204" pitchFamily="34" charset="0"/>
              <a:cs typeface="Arial" panose="020B0604020202020204" pitchFamily="34" charset="0"/>
            </a:endParaRPr>
          </a:p>
        </p:txBody>
      </p:sp>
      <p:sp>
        <p:nvSpPr>
          <p:cNvPr id="19" name="Textfeld 18"/>
          <p:cNvSpPr txBox="1"/>
          <p:nvPr/>
        </p:nvSpPr>
        <p:spPr>
          <a:xfrm>
            <a:off x="2646982" y="6283865"/>
            <a:ext cx="2363395" cy="307777"/>
          </a:xfrm>
          <a:prstGeom prst="rect">
            <a:avLst/>
          </a:prstGeom>
          <a:solidFill>
            <a:srgbClr val="E7E7E7"/>
          </a:solidFill>
        </p:spPr>
        <p:txBody>
          <a:bodyPr wrap="none" lIns="36000" rIns="0" rtlCol="0">
            <a:spAutoFit/>
          </a:bodyPr>
          <a:lstStyle/>
          <a:p>
            <a:r>
              <a:rPr lang="de-DE" sz="1400" dirty="0" err="1" smtClean="0">
                <a:latin typeface="Arial" panose="020B0604020202020204" pitchFamily="34" charset="0"/>
                <a:cs typeface="Arial" panose="020B0604020202020204" pitchFamily="34" charset="0"/>
              </a:rPr>
              <a:t>Aluminiumguss</a:t>
            </a:r>
            <a:r>
              <a:rPr lang="de-DE" sz="1400" dirty="0" smtClean="0">
                <a:latin typeface="Arial" panose="020B0604020202020204" pitchFamily="34" charset="0"/>
                <a:cs typeface="Arial" panose="020B0604020202020204" pitchFamily="34" charset="0"/>
              </a:rPr>
              <a:t> (GAlSi6Cu4)</a:t>
            </a:r>
            <a:endParaRPr lang="de-DE"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89686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US" dirty="0">
                <a:latin typeface="Arial" panose="020B0604020202020204" pitchFamily="34" charset="0"/>
                <a:cs typeface="Arial" panose="020B0604020202020204" pitchFamily="34" charset="0"/>
              </a:rPr>
              <a:t>Frostschutzmittel</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8507288" cy="4525963"/>
          </a:xfrm>
        </p:spPr>
        <p:txBody>
          <a:bodyPr>
            <a:noAutofit/>
          </a:bodyPr>
          <a:lstStyle/>
          <a:p>
            <a:pPr marL="0" indent="0">
              <a:lnSpc>
                <a:spcPct val="150000"/>
              </a:lnSpc>
              <a:buNone/>
            </a:pPr>
            <a:r>
              <a:rPr lang="en-US" sz="1600" dirty="0">
                <a:latin typeface="Arial" panose="020B0604020202020204" pitchFamily="34" charset="0"/>
                <a:cs typeface="Arial" panose="020B0604020202020204" pitchFamily="34" charset="0"/>
              </a:rPr>
              <a:t>Wie im Kapitel </a:t>
            </a:r>
            <a:r>
              <a:rPr lang="en-US" sz="1600" dirty="0" err="1">
                <a:latin typeface="Arial" panose="020B0604020202020204" pitchFamily="34" charset="0"/>
                <a:cs typeface="Arial" panose="020B0604020202020204" pitchFamily="34" charset="0"/>
              </a:rPr>
              <a:t>xx.yy</a:t>
            </a:r>
            <a:r>
              <a:rPr lang="en-US" sz="1600" dirty="0">
                <a:latin typeface="Arial" panose="020B0604020202020204" pitchFamily="34" charset="0"/>
                <a:cs typeface="Arial" panose="020B0604020202020204" pitchFamily="34" charset="0"/>
              </a:rPr>
              <a:t> gezeigt, kommen Sie direkt mit Frostschutzmitteln in Kontakt, da Sie diese mit Wasser </a:t>
            </a:r>
            <a:r>
              <a:rPr lang="en-US" sz="1600" dirty="0" err="1">
                <a:latin typeface="Arial" panose="020B0604020202020204" pitchFamily="34" charset="0"/>
                <a:cs typeface="Arial" panose="020B0604020202020204" pitchFamily="34" charset="0"/>
              </a:rPr>
              <a:t>vermischt</a:t>
            </a:r>
            <a:r>
              <a:rPr lang="en-US" sz="1600" dirty="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müssen</a:t>
            </a:r>
            <a:r>
              <a:rPr lang="en-US" sz="1600" dirty="0" smtClean="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Umweltchemie Wittig gibt Ihnen für das Produkt </a:t>
            </a:r>
            <a:r>
              <a:rPr lang="de-DE" sz="1600" b="1" dirty="0" err="1">
                <a:latin typeface="Arial" panose="020B0604020202020204" pitchFamily="34" charset="0"/>
                <a:cs typeface="Arial" panose="020B0604020202020204" pitchFamily="34" charset="0"/>
              </a:rPr>
              <a:t>Glysofor</a:t>
            </a:r>
            <a:r>
              <a:rPr lang="de-DE" sz="1600" dirty="0">
                <a:latin typeface="Arial" panose="020B0604020202020204" pitchFamily="34" charset="0"/>
                <a:cs typeface="Arial" panose="020B0604020202020204" pitchFamily="34" charset="0"/>
              </a:rPr>
              <a:t> N</a:t>
            </a:r>
            <a:r>
              <a:rPr lang="en-US" sz="1600" dirty="0">
                <a:latin typeface="Arial" panose="020B0604020202020204" pitchFamily="34" charset="0"/>
                <a:cs typeface="Arial" panose="020B0604020202020204" pitchFamily="34" charset="0"/>
              </a:rPr>
              <a:t> folgende Übersicht</a:t>
            </a:r>
          </a:p>
          <a:p>
            <a:pPr marL="0" indent="0">
              <a:buNone/>
            </a:pPr>
            <a:endParaRPr lang="de-DE"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t/>
            </a:r>
            <a:br>
              <a:rPr lang="en-US" sz="1600" dirty="0"/>
            </a:br>
            <a:endParaRPr lang="en-US" sz="1600" b="1" dirty="0">
              <a:latin typeface="Arial" panose="020B0604020202020204" pitchFamily="34" charset="0"/>
              <a:cs typeface="Arial" panose="020B0604020202020204" pitchFamily="34" charset="0"/>
            </a:endParaRPr>
          </a:p>
          <a:p>
            <a:pPr marL="0" indent="0">
              <a:lnSpc>
                <a:spcPct val="150000"/>
              </a:lnSpc>
              <a:buNone/>
            </a:pPr>
            <a:endParaRPr lang="de-DE" sz="1600" dirty="0">
              <a:latin typeface="Arial" panose="020B0604020202020204" pitchFamily="34" charset="0"/>
              <a:cs typeface="Arial" panose="020B0604020202020204" pitchFamily="34" charset="0"/>
            </a:endParaRPr>
          </a:p>
          <a:p>
            <a:pPr marL="914400" lvl="2"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3303583"/>
            <a:ext cx="7164324" cy="2788920"/>
          </a:xfrm>
          <a:prstGeom prst="rect">
            <a:avLst/>
          </a:prstGeom>
        </p:spPr>
      </p:pic>
      <p:sp>
        <p:nvSpPr>
          <p:cNvPr id="4" name="Textfeld 3"/>
          <p:cNvSpPr txBox="1"/>
          <p:nvPr/>
        </p:nvSpPr>
        <p:spPr>
          <a:xfrm>
            <a:off x="1331640" y="3456000"/>
            <a:ext cx="2334293" cy="234286"/>
          </a:xfrm>
          <a:prstGeom prst="rect">
            <a:avLst/>
          </a:prstGeom>
          <a:solidFill>
            <a:srgbClr val="E1E1E1"/>
          </a:solidFill>
        </p:spPr>
        <p:txBody>
          <a:bodyPr wrap="none" tIns="36000" bIns="36000" rtlCol="0">
            <a:spAutoFit/>
          </a:bodyPr>
          <a:lstStyle/>
          <a:p>
            <a:r>
              <a:rPr lang="de-DE" sz="1050" dirty="0" err="1" smtClean="0">
                <a:latin typeface="Arial" panose="020B0604020202020204" pitchFamily="34" charset="0"/>
                <a:cs typeface="Arial" panose="020B0604020202020204" pitchFamily="34" charset="0"/>
              </a:rPr>
              <a:t>Glysofor</a:t>
            </a:r>
            <a:r>
              <a:rPr lang="de-DE" sz="1050" dirty="0" smtClean="0">
                <a:latin typeface="Arial" panose="020B0604020202020204" pitchFamily="34" charset="0"/>
                <a:cs typeface="Arial" panose="020B0604020202020204" pitchFamily="34" charset="0"/>
              </a:rPr>
              <a:t> N - </a:t>
            </a:r>
            <a:r>
              <a:rPr lang="de-DE" sz="1050" dirty="0" err="1" smtClean="0">
                <a:latin typeface="Arial" panose="020B0604020202020204" pitchFamily="34" charset="0"/>
                <a:cs typeface="Arial" panose="020B0604020202020204" pitchFamily="34" charset="0"/>
              </a:rPr>
              <a:t>aktiver Inhalt</a:t>
            </a:r>
            <a:r>
              <a:rPr lang="de-DE" sz="1050" dirty="0" smtClean="0">
                <a:latin typeface="Arial" panose="020B0604020202020204" pitchFamily="34" charset="0"/>
                <a:cs typeface="Arial" panose="020B0604020202020204" pitchFamily="34" charset="0"/>
              </a:rPr>
              <a:t> (</a:t>
            </a:r>
            <a:r>
              <a:rPr lang="de-DE" sz="1050" dirty="0" err="1" smtClean="0">
                <a:latin typeface="Arial" panose="020B0604020202020204" pitchFamily="34" charset="0"/>
                <a:cs typeface="Arial" panose="020B0604020202020204" pitchFamily="34" charset="0"/>
              </a:rPr>
              <a:t>Volumen</a:t>
            </a:r>
            <a:r>
              <a:rPr lang="de-DE" sz="1050" dirty="0" smtClean="0">
                <a:latin typeface="Arial" panose="020B0604020202020204" pitchFamily="34" charset="0"/>
                <a:cs typeface="Arial" panose="020B0604020202020204" pitchFamily="34" charset="0"/>
              </a:rPr>
              <a:t>)</a:t>
            </a:r>
            <a:endParaRPr lang="de-DE" sz="1050" dirty="0">
              <a:latin typeface="Arial" panose="020B0604020202020204" pitchFamily="34" charset="0"/>
              <a:cs typeface="Arial" panose="020B0604020202020204" pitchFamily="34" charset="0"/>
            </a:endParaRPr>
          </a:p>
        </p:txBody>
      </p:sp>
      <p:sp>
        <p:nvSpPr>
          <p:cNvPr id="7" name="Textfeld 6"/>
          <p:cNvSpPr txBox="1"/>
          <p:nvPr/>
        </p:nvSpPr>
        <p:spPr>
          <a:xfrm>
            <a:off x="5148064" y="3460140"/>
            <a:ext cx="1646605" cy="234286"/>
          </a:xfrm>
          <a:prstGeom prst="rect">
            <a:avLst/>
          </a:prstGeom>
          <a:solidFill>
            <a:srgbClr val="E1E1E1"/>
          </a:solidFill>
        </p:spPr>
        <p:txBody>
          <a:bodyPr wrap="none" tIns="36000" bIns="36000" rtlCol="0">
            <a:spAutoFit/>
          </a:bodyPr>
          <a:lstStyle/>
          <a:p>
            <a:r>
              <a:rPr lang="en-US" sz="1050" dirty="0">
                <a:latin typeface="Arial" panose="020B0604020202020204" pitchFamily="34" charset="0"/>
                <a:cs typeface="Arial" panose="020B0604020202020204" pitchFamily="34" charset="0"/>
              </a:rPr>
              <a:t>Frostschutz bis °C</a:t>
            </a:r>
            <a:endParaRPr lang="de-DE" sz="10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39926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US" dirty="0">
                <a:latin typeface="Arial" panose="020B0604020202020204" pitchFamily="34" charset="0"/>
                <a:cs typeface="Arial" panose="020B0604020202020204" pitchFamily="34" charset="0"/>
              </a:rPr>
              <a:t>Frostschutzmittel</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8507288" cy="4525963"/>
          </a:xfrm>
        </p:spPr>
        <p:txBody>
          <a:bodyPr>
            <a:noAutofit/>
          </a:bodyPr>
          <a:lstStyle/>
          <a:p>
            <a:pPr marL="0" indent="0">
              <a:lnSpc>
                <a:spcPct val="150000"/>
              </a:lnSpc>
              <a:buNone/>
            </a:pPr>
            <a:r>
              <a:rPr lang="en-US" sz="1600" dirty="0">
                <a:latin typeface="Arial" panose="020B0604020202020204" pitchFamily="34" charset="0"/>
                <a:cs typeface="Arial" panose="020B0604020202020204" pitchFamily="34" charset="0"/>
              </a:rPr>
              <a:t>Um den Frostschutz der Sole einzustellen, müssen Sie das Frostschutzmittel mit Wasser mischen.</a:t>
            </a:r>
          </a:p>
          <a:p>
            <a:pPr marL="0" indent="0">
              <a:lnSpc>
                <a:spcPct val="150000"/>
              </a:lnSpc>
              <a:buNone/>
            </a:pPr>
            <a:r>
              <a:rPr lang="en-US" sz="1600" dirty="0">
                <a:latin typeface="Arial" panose="020B0604020202020204" pitchFamily="34" charset="0"/>
                <a:cs typeface="Arial" panose="020B0604020202020204" pitchFamily="34" charset="0"/>
              </a:rPr>
              <a:t>Je nach Verhältnis - dem Anteil des Frostschutzmittels - erhalten Sie verschiedene Frostschutzpunkte. (wie in der Tabelle zuvor zu sehen)</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Eine übliche Mischung ist:</a:t>
            </a:r>
          </a:p>
          <a:p>
            <a:pPr marL="0" indent="0">
              <a:lnSpc>
                <a:spcPct val="150000"/>
              </a:lnSpc>
              <a:buNone/>
            </a:pPr>
            <a:endParaRPr lang="en-US" sz="1600" dirty="0">
              <a:latin typeface="Arial" panose="020B0604020202020204" pitchFamily="34" charset="0"/>
              <a:cs typeface="Arial" panose="020B0604020202020204" pitchFamily="34" charset="0"/>
            </a:endParaRPr>
          </a:p>
          <a:p>
            <a:pPr>
              <a:lnSpc>
                <a:spcPct val="150000"/>
              </a:lnSpc>
              <a:buFontTx/>
              <a:buChar char="-"/>
            </a:pPr>
            <a:r>
              <a:rPr lang="en-US" sz="1600" dirty="0">
                <a:latin typeface="Arial" panose="020B0604020202020204" pitchFamily="34" charset="0"/>
                <a:cs typeface="Arial" panose="020B0604020202020204" pitchFamily="34" charset="0"/>
              </a:rPr>
              <a:t>25 % Frostschutzmittel</a:t>
            </a:r>
          </a:p>
          <a:p>
            <a:pPr>
              <a:lnSpc>
                <a:spcPct val="150000"/>
              </a:lnSpc>
              <a:buFontTx/>
              <a:buChar char="-"/>
            </a:pPr>
            <a:r>
              <a:rPr lang="en-US" sz="1600" dirty="0">
                <a:latin typeface="Arial" panose="020B0604020202020204" pitchFamily="34" charset="0"/>
                <a:cs typeface="Arial" panose="020B0604020202020204" pitchFamily="34" charset="0"/>
              </a:rPr>
              <a:t>75 % des Wassers</a:t>
            </a:r>
          </a:p>
          <a:p>
            <a:pPr marL="0" indent="0">
              <a:lnSpc>
                <a:spcPct val="150000"/>
              </a:lnSpc>
              <a:buNone/>
            </a:pPr>
            <a:endParaRPr lang="de-DE" sz="1600" dirty="0">
              <a:latin typeface="Arial" panose="020B0604020202020204" pitchFamily="34" charset="0"/>
              <a:cs typeface="Arial" panose="020B0604020202020204" pitchFamily="34" charset="0"/>
            </a:endParaRPr>
          </a:p>
          <a:p>
            <a:pPr marL="914400" lvl="2"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26847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US" dirty="0">
                <a:latin typeface="Arial" panose="020B0604020202020204" pitchFamily="34" charset="0"/>
                <a:cs typeface="Arial" panose="020B0604020202020204" pitchFamily="34" charset="0"/>
              </a:rPr>
              <a:t>Frostschutzmittel</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8507288" cy="4525963"/>
          </a:xfrm>
        </p:spPr>
        <p:txBody>
          <a:bodyPr>
            <a:noAutofit/>
          </a:bodyPr>
          <a:lstStyle/>
          <a:p>
            <a:pPr marL="0" indent="0">
              <a:lnSpc>
                <a:spcPct val="150000"/>
              </a:lnSpc>
              <a:buNone/>
            </a:pPr>
            <a:r>
              <a:rPr lang="en-US" sz="1600" b="1" dirty="0">
                <a:latin typeface="Arial" panose="020B0604020202020204" pitchFamily="34" charset="0"/>
                <a:cs typeface="Arial" panose="020B0604020202020204" pitchFamily="34" charset="0"/>
              </a:rPr>
              <a:t>Hinweis</a:t>
            </a:r>
            <a:r>
              <a:rPr lang="en-US" sz="1600" dirty="0">
                <a:latin typeface="Arial" panose="020B0604020202020204" pitchFamily="34" charset="0"/>
                <a:cs typeface="Arial" panose="020B0604020202020204" pitchFamily="34" charset="0"/>
              </a:rPr>
              <a:t>: Verwenden Sie nicht mehr Frostschutzmittel als nötig. </a:t>
            </a:r>
          </a:p>
          <a:p>
            <a:pPr marL="0" indent="0">
              <a:lnSpc>
                <a:spcPct val="150000"/>
              </a:lnSpc>
              <a:buNone/>
            </a:pPr>
            <a:endParaRPr lang="en-US" sz="1600" dirty="0">
              <a:latin typeface="Arial" panose="020B0604020202020204" pitchFamily="34" charset="0"/>
              <a:cs typeface="Arial" panose="020B0604020202020204" pitchFamily="34" charset="0"/>
            </a:endParaRPr>
          </a:p>
          <a:p>
            <a:pPr>
              <a:lnSpc>
                <a:spcPct val="150000"/>
              </a:lnSpc>
              <a:buFont typeface="Wingdings" panose="05000000000000000000" pitchFamily="2" charset="2"/>
              <a:buChar char="à"/>
            </a:pPr>
            <a:r>
              <a:rPr lang="en-US" sz="1600" dirty="0">
                <a:latin typeface="Arial" panose="020B0604020202020204" pitchFamily="34" charset="0"/>
                <a:cs typeface="Arial" panose="020B0604020202020204" pitchFamily="34" charset="0"/>
              </a:rPr>
              <a:t>Die Wärmekapazität von Glykol ist geringer als die von Wasser. Dadurch </a:t>
            </a:r>
            <a:r>
              <a:rPr lang="en-US" sz="1600" dirty="0" smtClean="0">
                <a:latin typeface="Arial" panose="020B0604020202020204" pitchFamily="34" charset="0"/>
                <a:cs typeface="Arial" panose="020B0604020202020204" pitchFamily="34" charset="0"/>
              </a:rPr>
              <a:t>verschlechtert sich</a:t>
            </a:r>
            <a:r>
              <a:rPr lang="en-US" sz="1600" dirty="0">
                <a:latin typeface="Arial" panose="020B0604020202020204" pitchFamily="34" charset="0"/>
                <a:cs typeface="Arial" panose="020B0604020202020204" pitchFamily="34" charset="0"/>
              </a:rPr>
              <a:t> die Wärmeübertragung auf die Wärmepumpe.</a:t>
            </a:r>
          </a:p>
          <a:p>
            <a:pPr>
              <a:lnSpc>
                <a:spcPct val="150000"/>
              </a:lnSpc>
              <a:buFont typeface="Wingdings" panose="05000000000000000000" pitchFamily="2" charset="2"/>
              <a:buChar char="à"/>
            </a:pPr>
            <a:r>
              <a:rPr lang="en-US" sz="1600" dirty="0">
                <a:latin typeface="Arial" panose="020B0604020202020204" pitchFamily="34" charset="0"/>
                <a:cs typeface="Arial" panose="020B0604020202020204" pitchFamily="34" charset="0"/>
              </a:rPr>
              <a:t>Glykol ist zähflüssiger als Wasser. Deshalb müssen Sie die Pumpenleistung erhöhen.</a:t>
            </a:r>
          </a:p>
          <a:p>
            <a:pPr>
              <a:lnSpc>
                <a:spcPct val="150000"/>
              </a:lnSpc>
              <a:buFont typeface="Wingdings" panose="05000000000000000000" pitchFamily="2" charset="2"/>
              <a:buChar char="à"/>
            </a:pPr>
            <a:endParaRPr lang="en-US" sz="1600" dirty="0">
              <a:latin typeface="Arial" panose="020B0604020202020204" pitchFamily="34" charset="0"/>
              <a:cs typeface="Arial" panose="020B0604020202020204" pitchFamily="34" charset="0"/>
            </a:endParaRPr>
          </a:p>
          <a:p>
            <a:pPr>
              <a:lnSpc>
                <a:spcPct val="150000"/>
              </a:lnSpc>
              <a:buFont typeface="Wingdings" panose="05000000000000000000" pitchFamily="2" charset="2"/>
              <a:buChar char="à"/>
            </a:pPr>
            <a:r>
              <a:rPr lang="en-US" sz="1600" dirty="0" smtClean="0">
                <a:latin typeface="Arial" panose="020B0604020202020204" pitchFamily="34" charset="0"/>
                <a:cs typeface="Arial" panose="020B0604020202020204" pitchFamily="34" charset="0"/>
                <a:sym typeface="Wingdings" panose="05000000000000000000" pitchFamily="2" charset="2"/>
              </a:rPr>
              <a:t> </a:t>
            </a:r>
            <a:r>
              <a:rPr lang="en-US" sz="1600" dirty="0" err="1">
                <a:latin typeface="Arial" panose="020B0604020202020204" pitchFamily="34" charset="0"/>
                <a:cs typeface="Arial" panose="020B0604020202020204" pitchFamily="34" charset="0"/>
                <a:sym typeface="Wingdings" panose="05000000000000000000" pitchFamily="2" charset="2"/>
              </a:rPr>
              <a:t>Glykol</a:t>
            </a:r>
            <a:r>
              <a:rPr lang="en-US" sz="1600" dirty="0">
                <a:latin typeface="Arial" panose="020B0604020202020204" pitchFamily="34" charset="0"/>
                <a:cs typeface="Arial" panose="020B0604020202020204" pitchFamily="34" charset="0"/>
                <a:sym typeface="Wingdings" panose="05000000000000000000" pitchFamily="2" charset="2"/>
              </a:rPr>
              <a:t> </a:t>
            </a:r>
            <a:r>
              <a:rPr lang="en-US" sz="1600" dirty="0" err="1" smtClean="0">
                <a:latin typeface="Arial" panose="020B0604020202020204" pitchFamily="34" charset="0"/>
                <a:cs typeface="Arial" panose="020B0604020202020204" pitchFamily="34" charset="0"/>
                <a:sym typeface="Wingdings" panose="05000000000000000000" pitchFamily="2" charset="2"/>
              </a:rPr>
              <a:t>ist</a:t>
            </a:r>
            <a:r>
              <a:rPr lang="en-US" sz="1600" dirty="0" smtClean="0">
                <a:latin typeface="Arial" panose="020B0604020202020204" pitchFamily="34" charset="0"/>
                <a:cs typeface="Arial" panose="020B0604020202020204" pitchFamily="34" charset="0"/>
                <a:sym typeface="Wingdings" panose="05000000000000000000" pitchFamily="2" charset="2"/>
              </a:rPr>
              <a:t> </a:t>
            </a:r>
            <a:r>
              <a:rPr lang="en-US" sz="1600" dirty="0" err="1" smtClean="0">
                <a:latin typeface="Arial" panose="020B0604020202020204" pitchFamily="34" charset="0"/>
                <a:cs typeface="Arial" panose="020B0604020202020204" pitchFamily="34" charset="0"/>
                <a:sym typeface="Wingdings" panose="05000000000000000000" pitchFamily="2" charset="2"/>
              </a:rPr>
              <a:t>teurer</a:t>
            </a:r>
            <a:r>
              <a:rPr lang="en-US" sz="1600" dirty="0" smtClean="0">
                <a:latin typeface="Arial" panose="020B0604020202020204" pitchFamily="34" charset="0"/>
                <a:cs typeface="Arial" panose="020B0604020202020204" pitchFamily="34" charset="0"/>
                <a:sym typeface="Wingdings" panose="05000000000000000000" pitchFamily="2" charset="2"/>
              </a:rPr>
              <a:t> </a:t>
            </a:r>
            <a:r>
              <a:rPr lang="en-US" sz="1600" dirty="0">
                <a:latin typeface="Arial" panose="020B0604020202020204" pitchFamily="34" charset="0"/>
                <a:cs typeface="Arial" panose="020B0604020202020204" pitchFamily="34" charset="0"/>
                <a:sym typeface="Wingdings" panose="05000000000000000000" pitchFamily="2" charset="2"/>
              </a:rPr>
              <a:t>als Wasser.</a:t>
            </a:r>
          </a:p>
          <a:p>
            <a:pPr>
              <a:lnSpc>
                <a:spcPct val="150000"/>
              </a:lnSpc>
              <a:buFont typeface="Wingdings" panose="05000000000000000000" pitchFamily="2" charset="2"/>
              <a:buChar char="à"/>
            </a:pPr>
            <a:endParaRPr lang="de-DE" sz="1600" dirty="0">
              <a:latin typeface="Arial" panose="020B0604020202020204" pitchFamily="34" charset="0"/>
              <a:cs typeface="Arial" panose="020B0604020202020204" pitchFamily="34" charset="0"/>
            </a:endParaRPr>
          </a:p>
          <a:p>
            <a:pPr marL="0" indent="0">
              <a:lnSpc>
                <a:spcPct val="150000"/>
              </a:lnSpc>
              <a:buNone/>
            </a:pPr>
            <a:endParaRPr lang="de-DE" sz="1600" dirty="0">
              <a:latin typeface="Arial" panose="020B0604020202020204" pitchFamily="34" charset="0"/>
              <a:cs typeface="Arial" panose="020B0604020202020204" pitchFamily="34" charset="0"/>
            </a:endParaRPr>
          </a:p>
          <a:p>
            <a:pPr marL="914400" lvl="2"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4296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US" dirty="0">
                <a:latin typeface="Arial" panose="020B0604020202020204" pitchFamily="34" charset="0"/>
                <a:cs typeface="Arial" panose="020B0604020202020204" pitchFamily="34" charset="0"/>
              </a:rPr>
              <a:t>Frostschutzmittel</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8507288" cy="4525963"/>
          </a:xfrm>
        </p:spPr>
        <p:txBody>
          <a:bodyPr>
            <a:noAutofit/>
          </a:bodyPr>
          <a:lstStyle/>
          <a:p>
            <a:pPr marL="0" indent="0">
              <a:lnSpc>
                <a:spcPct val="150000"/>
              </a:lnSpc>
              <a:buNone/>
            </a:pPr>
            <a:r>
              <a:rPr lang="en-GB" sz="1600" dirty="0">
                <a:latin typeface="Arial" panose="020B0604020202020204" pitchFamily="34" charset="0"/>
                <a:cs typeface="Arial" panose="020B0604020202020204" pitchFamily="34" charset="0"/>
              </a:rPr>
              <a:t>Im Vergleich zum Kältemittel muss man also bei der Arbeit mit dem Frostschutzmittel und beim Mischen der Sole vorsichtiger sein.</a:t>
            </a:r>
          </a:p>
          <a:p>
            <a:pPr marL="0" indent="0">
              <a:lnSpc>
                <a:spcPct val="150000"/>
              </a:lnSpc>
              <a:buNone/>
            </a:pPr>
            <a:r>
              <a:rPr lang="en-GB" sz="1600" dirty="0">
                <a:latin typeface="Arial" panose="020B0604020202020204" pitchFamily="34" charset="0"/>
                <a:cs typeface="Arial" panose="020B0604020202020204" pitchFamily="34" charset="0"/>
              </a:rPr>
              <a:t>In der Regel stellt der Hersteller zur Verfügung</a:t>
            </a:r>
          </a:p>
          <a:p>
            <a:pPr marL="0" indent="0">
              <a:lnSpc>
                <a:spcPct val="150000"/>
              </a:lnSpc>
              <a:buNone/>
            </a:pPr>
            <a:endParaRPr lang="en-GB" sz="1600" dirty="0">
              <a:latin typeface="Arial" panose="020B0604020202020204" pitchFamily="34" charset="0"/>
              <a:cs typeface="Arial" panose="020B0604020202020204" pitchFamily="34" charset="0"/>
            </a:endParaRPr>
          </a:p>
          <a:p>
            <a:pPr>
              <a:lnSpc>
                <a:spcPct val="150000"/>
              </a:lnSpc>
              <a:buAutoNum type="arabicParenR"/>
            </a:pPr>
            <a:r>
              <a:rPr lang="en-GB" sz="1600" b="1" dirty="0">
                <a:latin typeface="Arial" panose="020B0604020202020204" pitchFamily="34" charset="0"/>
                <a:cs typeface="Arial" panose="020B0604020202020204" pitchFamily="34" charset="0"/>
              </a:rPr>
              <a:t>EIN SICHERHEITSDATENBLATT</a:t>
            </a:r>
          </a:p>
          <a:p>
            <a:pPr>
              <a:lnSpc>
                <a:spcPct val="150000"/>
              </a:lnSpc>
              <a:buAutoNum type="arabicParenR"/>
            </a:pPr>
            <a:r>
              <a:rPr lang="en-GB" sz="1600" b="1" dirty="0">
                <a:latin typeface="Arial" panose="020B0604020202020204" pitchFamily="34" charset="0"/>
                <a:cs typeface="Arial" panose="020B0604020202020204" pitchFamily="34" charset="0"/>
              </a:rPr>
              <a:t>Ein Überblick über die KENNGRÖSSEN</a:t>
            </a:r>
          </a:p>
          <a:p>
            <a:pPr>
              <a:lnSpc>
                <a:spcPct val="150000"/>
              </a:lnSpc>
              <a:buAutoNum type="arabicParenR"/>
            </a:pPr>
            <a:endParaRPr lang="en-GB" sz="1600" dirty="0">
              <a:latin typeface="Arial" panose="020B0604020202020204" pitchFamily="34" charset="0"/>
              <a:cs typeface="Arial" panose="020B0604020202020204" pitchFamily="34" charset="0"/>
            </a:endParaRPr>
          </a:p>
          <a:p>
            <a:pPr marL="0" indent="0">
              <a:lnSpc>
                <a:spcPct val="150000"/>
              </a:lnSpc>
              <a:buNone/>
            </a:pPr>
            <a:r>
              <a:rPr lang="en-GB" sz="1600" dirty="0">
                <a:latin typeface="Arial" panose="020B0604020202020204" pitchFamily="34" charset="0"/>
                <a:cs typeface="Arial" panose="020B0604020202020204" pitchFamily="34" charset="0"/>
              </a:rPr>
              <a:t>SICHERHEITSDATENBLATT: </a:t>
            </a:r>
            <a:r>
              <a:rPr lang="en-GB" sz="1600" dirty="0">
                <a:latin typeface="Arial" panose="020B0604020202020204" pitchFamily="34" charset="0"/>
                <a:cs typeface="Arial" panose="020B0604020202020204" pitchFamily="34" charset="0"/>
                <a:hlinkClick r:id="rId3"/>
              </a:rPr>
              <a:t>https://www.glysofor.de/en/pdf/SDS_MPG.pdf</a:t>
            </a:r>
            <a:endParaRPr lang="en-GB" sz="1600" dirty="0">
              <a:latin typeface="Arial" panose="020B0604020202020204" pitchFamily="34" charset="0"/>
              <a:cs typeface="Arial" panose="020B0604020202020204" pitchFamily="34" charset="0"/>
            </a:endParaRPr>
          </a:p>
          <a:p>
            <a:pPr marL="0" indent="0">
              <a:lnSpc>
                <a:spcPct val="150000"/>
              </a:lnSpc>
              <a:buNone/>
            </a:pPr>
            <a:r>
              <a:rPr lang="en-GB" sz="1600" dirty="0">
                <a:latin typeface="Arial" panose="020B0604020202020204" pitchFamily="34" charset="0"/>
                <a:cs typeface="Arial" panose="020B0604020202020204" pitchFamily="34" charset="0"/>
              </a:rPr>
              <a:t>SPEZIFIKATIONEN: </a:t>
            </a:r>
            <a:r>
              <a:rPr lang="en-GB" sz="1600" dirty="0">
                <a:latin typeface="Arial" panose="020B0604020202020204" pitchFamily="34" charset="0"/>
                <a:cs typeface="Arial" panose="020B0604020202020204" pitchFamily="34" charset="0"/>
                <a:hlinkClick r:id="rId4"/>
              </a:rPr>
              <a:t>https://www.glysofor.de/en/pdf/Glysofor-N-Specification-EN.pdf</a:t>
            </a:r>
            <a:endParaRPr lang="en-GB" sz="1600"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a:p>
            <a:pPr marL="0" indent="0">
              <a:buNone/>
            </a:pPr>
            <a:endParaRPr lang="en-GB" sz="1600"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a:p>
            <a:pPr marL="0" indent="0">
              <a:lnSpc>
                <a:spcPct val="150000"/>
              </a:lnSpc>
              <a:buNone/>
            </a:pPr>
            <a:r>
              <a:rPr lang="en-GB" sz="1600" dirty="0"/>
              <a:t/>
            </a:r>
            <a:br>
              <a:rPr lang="en-GB" sz="1600" dirty="0"/>
            </a:br>
            <a:endParaRPr lang="en-GB" sz="1600" b="1"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a:p>
            <a:pPr marL="914400" lvl="2" indent="0">
              <a:lnSpc>
                <a:spcPct val="150000"/>
              </a:lnSpc>
              <a:buNone/>
            </a:pPr>
            <a:endParaRPr lang="en-GB" sz="1600"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47279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US" dirty="0">
                <a:latin typeface="Arial" panose="020B0604020202020204" pitchFamily="34" charset="0"/>
                <a:cs typeface="Arial" panose="020B0604020202020204" pitchFamily="34" charset="0"/>
              </a:rPr>
              <a:t>Frostschutz &amp; Sicherheit</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8507288" cy="4525963"/>
          </a:xfrm>
        </p:spPr>
        <p:txBody>
          <a:bodyPr>
            <a:noAutofit/>
          </a:bodyPr>
          <a:lstStyle/>
          <a:p>
            <a:pPr marL="0" indent="0">
              <a:lnSpc>
                <a:spcPct val="150000"/>
              </a:lnSpc>
              <a:buNone/>
            </a:pPr>
            <a:r>
              <a:rPr lang="en-US" sz="1600" b="1" dirty="0">
                <a:latin typeface="Arial" panose="020B0604020202020204" pitchFamily="34" charset="0"/>
                <a:cs typeface="Arial" panose="020B0604020202020204" pitchFamily="34" charset="0"/>
              </a:rPr>
              <a:t>ERSTE-HILFE-MAßNAHMEN</a:t>
            </a:r>
          </a:p>
          <a:p>
            <a:pPr marL="0" indent="0">
              <a:lnSpc>
                <a:spcPct val="150000"/>
              </a:lnSpc>
              <a:buNone/>
            </a:pPr>
            <a:endParaRPr lang="en-GB" sz="1600" dirty="0">
              <a:latin typeface="Arial" panose="020B0604020202020204" pitchFamily="34" charset="0"/>
              <a:cs typeface="Arial" panose="020B0604020202020204" pitchFamily="34" charset="0"/>
            </a:endParaRPr>
          </a:p>
          <a:p>
            <a:pPr marL="0" indent="0">
              <a:lnSpc>
                <a:spcPct val="150000"/>
              </a:lnSpc>
              <a:buNone/>
            </a:pPr>
            <a:r>
              <a:rPr lang="en-US" sz="1600" b="1" dirty="0">
                <a:latin typeface="Arial" panose="020B0604020202020204" pitchFamily="34" charset="0"/>
                <a:cs typeface="Arial" panose="020B0604020202020204" pitchFamily="34" charset="0"/>
              </a:rPr>
              <a:t>Allgemeine Hinweise: </a:t>
            </a:r>
            <a:r>
              <a:rPr lang="en-US" sz="1600" dirty="0">
                <a:latin typeface="Arial" panose="020B0604020202020204" pitchFamily="34" charset="0"/>
                <a:cs typeface="Arial" panose="020B0604020202020204" pitchFamily="34" charset="0"/>
              </a:rPr>
              <a:t>Einen Arzt aufsuchen. </a:t>
            </a:r>
          </a:p>
          <a:p>
            <a:pPr marL="0" indent="0">
              <a:lnSpc>
                <a:spcPct val="150000"/>
              </a:lnSpc>
              <a:buNone/>
            </a:pPr>
            <a:r>
              <a:rPr lang="en-US" sz="1600" dirty="0">
                <a:latin typeface="Arial" panose="020B0604020202020204" pitchFamily="34" charset="0"/>
                <a:cs typeface="Arial" panose="020B0604020202020204" pitchFamily="34" charset="0"/>
              </a:rPr>
              <a:t>Beim </a:t>
            </a:r>
            <a:r>
              <a:rPr lang="en-US" sz="1600" dirty="0" err="1">
                <a:latin typeface="Arial" panose="020B0604020202020204" pitchFamily="34" charset="0"/>
                <a:cs typeface="Arial" panose="020B0604020202020204" pitchFamily="34" charset="0"/>
              </a:rPr>
              <a:t>Einatmen</a:t>
            </a:r>
            <a:r>
              <a:rPr lang="en-US" sz="160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sym typeface="Wingdings" panose="05000000000000000000" pitchFamily="2" charset="2"/>
              </a:rPr>
              <a:t> </a:t>
            </a:r>
            <a:r>
              <a:rPr lang="en-US" sz="1600" dirty="0" smtClean="0">
                <a:latin typeface="Arial" panose="020B0604020202020204" pitchFamily="34" charset="0"/>
                <a:cs typeface="Arial" panose="020B0604020202020204" pitchFamily="34" charset="0"/>
              </a:rPr>
              <a:t>Person </a:t>
            </a:r>
            <a:r>
              <a:rPr lang="en-US" sz="1600" dirty="0">
                <a:latin typeface="Arial" panose="020B0604020202020204" pitchFamily="34" charset="0"/>
                <a:cs typeface="Arial" panose="020B0604020202020204" pitchFamily="34" charset="0"/>
              </a:rPr>
              <a:t>an die frische Luft bringen. </a:t>
            </a:r>
          </a:p>
          <a:p>
            <a:pPr marL="0" indent="0">
              <a:lnSpc>
                <a:spcPct val="150000"/>
              </a:lnSpc>
              <a:buNone/>
            </a:pPr>
            <a:r>
              <a:rPr lang="en-US" sz="1600" dirty="0" err="1">
                <a:latin typeface="Arial" panose="020B0604020202020204" pitchFamily="34" charset="0"/>
                <a:cs typeface="Arial" panose="020B0604020202020204" pitchFamily="34" charset="0"/>
              </a:rPr>
              <a:t>Bei</a:t>
            </a:r>
            <a:r>
              <a:rPr lang="en-US" sz="1600" dirty="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Hautkontakt</a:t>
            </a:r>
            <a:r>
              <a:rPr lang="en-US" sz="1600" dirty="0">
                <a:latin typeface="Arial" panose="020B0604020202020204" pitchFamily="34" charset="0"/>
                <a:cs typeface="Arial" panose="020B0604020202020204" pitchFamily="34" charset="0"/>
                <a:sym typeface="Wingdings" panose="05000000000000000000" pitchFamily="2" charset="2"/>
              </a:rPr>
              <a:t> </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Mit Seife und viel Wasser abwaschen. </a:t>
            </a:r>
          </a:p>
          <a:p>
            <a:pPr marL="0" indent="0">
              <a:lnSpc>
                <a:spcPct val="150000"/>
              </a:lnSpc>
              <a:buNone/>
            </a:pPr>
            <a:r>
              <a:rPr lang="en-US" sz="1600" dirty="0">
                <a:latin typeface="Arial" panose="020B0604020202020204" pitchFamily="34" charset="0"/>
                <a:cs typeface="Arial" panose="020B0604020202020204" pitchFamily="34" charset="0"/>
              </a:rPr>
              <a:t>Bei </a:t>
            </a:r>
            <a:r>
              <a:rPr lang="en-US" sz="1600" dirty="0" err="1">
                <a:latin typeface="Arial" panose="020B0604020202020204" pitchFamily="34" charset="0"/>
                <a:cs typeface="Arial" panose="020B0604020202020204" pitchFamily="34" charset="0"/>
              </a:rPr>
              <a:t>Augenkontakt</a:t>
            </a:r>
            <a:r>
              <a:rPr lang="en-US" sz="160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sym typeface="Wingdings" panose="05000000000000000000" pitchFamily="2" charset="2"/>
              </a:rPr>
              <a:t> </a:t>
            </a:r>
            <a:r>
              <a:rPr lang="en-US" sz="1600" dirty="0" err="1" smtClean="0">
                <a:latin typeface="Arial" panose="020B0604020202020204" pitchFamily="34" charset="0"/>
                <a:cs typeface="Arial" panose="020B0604020202020204" pitchFamily="34" charset="0"/>
              </a:rPr>
              <a:t>gründlich</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mit viel Wasser für mindestens 15 Minuten spülen.</a:t>
            </a:r>
          </a:p>
          <a:p>
            <a:pPr marL="0" indent="0">
              <a:lnSpc>
                <a:spcPct val="150000"/>
              </a:lnSpc>
              <a:buNone/>
            </a:pPr>
            <a:r>
              <a:rPr lang="en-US" sz="1600" dirty="0" err="1">
                <a:latin typeface="Arial" panose="020B0604020202020204" pitchFamily="34" charset="0"/>
                <a:cs typeface="Arial" panose="020B0604020202020204" pitchFamily="34" charset="0"/>
              </a:rPr>
              <a:t>Verschluckt</a:t>
            </a:r>
            <a:r>
              <a:rPr lang="en-US" sz="160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sym typeface="Wingdings" panose="05000000000000000000" pitchFamily="2" charset="2"/>
              </a:rPr>
              <a:t> </a:t>
            </a:r>
            <a:r>
              <a:rPr lang="en-US" sz="1600" dirty="0" err="1" smtClean="0">
                <a:latin typeface="Arial" panose="020B0604020202020204" pitchFamily="34" charset="0"/>
                <a:cs typeface="Arial" panose="020B0604020202020204" pitchFamily="34" charset="0"/>
              </a:rPr>
              <a:t>Niemals</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etwas durch den Mund an eine bewusstlose Person geben. Mund mit Wasser ausspülen. </a:t>
            </a:r>
            <a:endParaRPr lang="en-GB" sz="1600"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a:p>
            <a:pPr marL="0" indent="0">
              <a:lnSpc>
                <a:spcPct val="150000"/>
              </a:lnSpc>
              <a:buNone/>
            </a:pPr>
            <a:r>
              <a:rPr lang="en-GB" sz="1600" dirty="0"/>
              <a:t/>
            </a:r>
            <a:br>
              <a:rPr lang="en-GB" sz="1600" dirty="0"/>
            </a:br>
            <a:endParaRPr lang="en-GB" sz="1600" b="1"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a:p>
            <a:pPr marL="914400" lvl="2" indent="0">
              <a:lnSpc>
                <a:spcPct val="150000"/>
              </a:lnSpc>
              <a:buNone/>
            </a:pPr>
            <a:endParaRPr lang="en-GB" sz="1600"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54404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US" dirty="0">
                <a:latin typeface="Arial" panose="020B0604020202020204" pitchFamily="34" charset="0"/>
                <a:cs typeface="Arial" panose="020B0604020202020204" pitchFamily="34" charset="0"/>
              </a:rPr>
              <a:t>Frostschutz &amp; Sicherheit</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8507288" cy="4525963"/>
          </a:xfrm>
        </p:spPr>
        <p:txBody>
          <a:bodyPr>
            <a:noAutofit/>
          </a:bodyPr>
          <a:lstStyle/>
          <a:p>
            <a:pPr marL="0" indent="0">
              <a:lnSpc>
                <a:spcPct val="150000"/>
              </a:lnSpc>
              <a:buNone/>
            </a:pPr>
            <a:r>
              <a:rPr lang="en-US" sz="1600" b="1" dirty="0">
                <a:latin typeface="Arial" panose="020B0604020202020204" pitchFamily="34" charset="0"/>
                <a:cs typeface="Arial" panose="020B0604020202020204" pitchFamily="34" charset="0"/>
              </a:rPr>
              <a:t>Maßnahmen zur Brandbekämpfung</a:t>
            </a:r>
          </a:p>
          <a:p>
            <a:pPr marL="0" indent="0">
              <a:lnSpc>
                <a:spcPct val="150000"/>
              </a:lnSpc>
              <a:buNone/>
            </a:pPr>
            <a:endParaRPr lang="en-GB"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Geeignete Löschmittel:</a:t>
            </a:r>
          </a:p>
          <a:p>
            <a:pPr>
              <a:lnSpc>
                <a:spcPct val="150000"/>
              </a:lnSpc>
              <a:buFontTx/>
              <a:buChar char="-"/>
            </a:pPr>
            <a:r>
              <a:rPr lang="en-US" sz="1600" dirty="0">
                <a:latin typeface="Arial" panose="020B0604020202020204" pitchFamily="34" charset="0"/>
                <a:cs typeface="Arial" panose="020B0604020202020204" pitchFamily="34" charset="0"/>
              </a:rPr>
              <a:t>Wassersprühstrahl</a:t>
            </a:r>
          </a:p>
          <a:p>
            <a:pPr>
              <a:lnSpc>
                <a:spcPct val="150000"/>
              </a:lnSpc>
              <a:buFontTx/>
              <a:buChar char="-"/>
            </a:pPr>
            <a:r>
              <a:rPr lang="en-US" sz="1600" dirty="0">
                <a:latin typeface="Arial" panose="020B0604020202020204" pitchFamily="34" charset="0"/>
                <a:cs typeface="Arial" panose="020B0604020202020204" pitchFamily="34" charset="0"/>
              </a:rPr>
              <a:t>alkoholbeständiger Schaum</a:t>
            </a:r>
          </a:p>
          <a:p>
            <a:pPr>
              <a:lnSpc>
                <a:spcPct val="150000"/>
              </a:lnSpc>
              <a:buFontTx/>
              <a:buChar char="-"/>
            </a:pPr>
            <a:r>
              <a:rPr lang="en-US" sz="1600" dirty="0">
                <a:latin typeface="Arial" panose="020B0604020202020204" pitchFamily="34" charset="0"/>
                <a:cs typeface="Arial" panose="020B0604020202020204" pitchFamily="34" charset="0"/>
              </a:rPr>
              <a:t>Trockenchemikalie</a:t>
            </a:r>
          </a:p>
          <a:p>
            <a:pPr>
              <a:lnSpc>
                <a:spcPct val="150000"/>
              </a:lnSpc>
              <a:buFontTx/>
              <a:buChar char="-"/>
            </a:pPr>
            <a:r>
              <a:rPr lang="en-US" sz="1600" dirty="0">
                <a:latin typeface="Arial" panose="020B0604020202020204" pitchFamily="34" charset="0"/>
                <a:cs typeface="Arial" panose="020B0604020202020204" pitchFamily="34" charset="0"/>
              </a:rPr>
              <a:t>Kohlendioxid. </a:t>
            </a:r>
            <a:endParaRPr lang="en-GB" sz="1600" dirty="0">
              <a:latin typeface="Arial" panose="020B0604020202020204" pitchFamily="34" charset="0"/>
              <a:cs typeface="Arial" panose="020B0604020202020204" pitchFamily="34" charset="0"/>
            </a:endParaRPr>
          </a:p>
          <a:p>
            <a:pPr marL="0" indent="0">
              <a:lnSpc>
                <a:spcPct val="150000"/>
              </a:lnSpc>
              <a:buNone/>
            </a:pPr>
            <a:r>
              <a:rPr lang="en-GB" sz="1600" dirty="0"/>
              <a:t/>
            </a:r>
            <a:br>
              <a:rPr lang="en-GB" sz="1600" dirty="0"/>
            </a:br>
            <a:r>
              <a:rPr lang="en-GB" sz="1600" dirty="0"/>
              <a:t> </a:t>
            </a:r>
            <a:endParaRPr lang="en-GB" sz="1600" b="1"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a:p>
            <a:pPr marL="914400" lvl="2" indent="0">
              <a:lnSpc>
                <a:spcPct val="150000"/>
              </a:lnSpc>
              <a:buNone/>
            </a:pPr>
            <a:endParaRPr lang="en-GB" sz="1600"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p:txBody>
      </p:sp>
      <p:pic>
        <p:nvPicPr>
          <p:cNvPr id="1026" name="Picture 2" descr="Fire logo. Red, yellow fire - vec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1673306"/>
            <a:ext cx="4286250" cy="4476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76215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US" dirty="0">
                <a:latin typeface="Arial" panose="020B0604020202020204" pitchFamily="34" charset="0"/>
                <a:cs typeface="Arial" panose="020B0604020202020204" pitchFamily="34" charset="0"/>
              </a:rPr>
              <a:t>Frostschutz &amp; Sicherheit</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8507288" cy="4525963"/>
          </a:xfrm>
        </p:spPr>
        <p:txBody>
          <a:bodyPr>
            <a:noAutofit/>
          </a:bodyPr>
          <a:lstStyle/>
          <a:p>
            <a:pPr marL="0" indent="0">
              <a:lnSpc>
                <a:spcPct val="150000"/>
              </a:lnSpc>
              <a:buNone/>
            </a:pPr>
            <a:r>
              <a:rPr lang="en-US" sz="1600" b="1" dirty="0">
                <a:latin typeface="Arial" panose="020B0604020202020204" pitchFamily="34" charset="0"/>
                <a:cs typeface="Arial" panose="020B0604020202020204" pitchFamily="34" charset="0"/>
              </a:rPr>
              <a:t>Handhabung und Lagerung</a:t>
            </a:r>
          </a:p>
          <a:p>
            <a:pPr marL="0" indent="0">
              <a:lnSpc>
                <a:spcPct val="150000"/>
              </a:lnSpc>
              <a:buNone/>
            </a:pPr>
            <a:endParaRPr lang="en-GB" sz="1600" dirty="0">
              <a:latin typeface="Arial" panose="020B0604020202020204" pitchFamily="34" charset="0"/>
              <a:cs typeface="Arial" panose="020B0604020202020204" pitchFamily="34" charset="0"/>
            </a:endParaRPr>
          </a:p>
          <a:p>
            <a:pPr marL="0" indent="0">
              <a:lnSpc>
                <a:spcPct val="150000"/>
              </a:lnSpc>
              <a:buNone/>
            </a:pPr>
            <a:r>
              <a:rPr lang="en-US" sz="1600" b="1" dirty="0">
                <a:latin typeface="Arial" panose="020B0604020202020204" pitchFamily="34" charset="0"/>
                <a:cs typeface="Arial" panose="020B0604020202020204" pitchFamily="34" charset="0"/>
              </a:rPr>
              <a:t>Sichere Handhabung</a:t>
            </a:r>
          </a:p>
          <a:p>
            <a:pPr marL="0" indent="0">
              <a:lnSpc>
                <a:spcPct val="150000"/>
              </a:lnSpc>
              <a:buNone/>
            </a:pPr>
            <a:r>
              <a:rPr lang="en-US" sz="1600" dirty="0">
                <a:latin typeface="Arial" panose="020B0604020202020204" pitchFamily="34" charset="0"/>
                <a:cs typeface="Arial" panose="020B0604020202020204" pitchFamily="34" charset="0"/>
              </a:rPr>
              <a:t>Vermeiden Sie den Kontakt mit Haut und Augen. Vermeiden Sie das Einatmen von Dampf oder Nebel.</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b="1" dirty="0">
                <a:latin typeface="Arial" panose="020B0604020202020204" pitchFamily="34" charset="0"/>
                <a:cs typeface="Arial" panose="020B0604020202020204" pitchFamily="34" charset="0"/>
              </a:rPr>
              <a:t>Sichere Lagerung</a:t>
            </a:r>
          </a:p>
          <a:p>
            <a:pPr marL="0" indent="0">
              <a:lnSpc>
                <a:spcPct val="150000"/>
              </a:lnSpc>
              <a:buNone/>
            </a:pPr>
            <a:r>
              <a:rPr lang="en-US" sz="1600" dirty="0">
                <a:latin typeface="Arial" panose="020B0604020202020204" pitchFamily="34" charset="0"/>
                <a:cs typeface="Arial" panose="020B0604020202020204" pitchFamily="34" charset="0"/>
              </a:rPr>
              <a:t>An einem kühlen Ort aufbewahren. Halten Sie den Behälter dicht verschlossen an einem trockenen und gut belüfteten Ort.</a:t>
            </a:r>
            <a:r>
              <a:rPr lang="en-GB" sz="1600" dirty="0"/>
              <a:t/>
            </a:r>
            <a:br>
              <a:rPr lang="en-GB" sz="1600" dirty="0"/>
            </a:br>
            <a:r>
              <a:rPr lang="en-GB" sz="1600" dirty="0"/>
              <a:t> </a:t>
            </a:r>
            <a:endParaRPr lang="en-GB" sz="1600" b="1"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a:p>
            <a:pPr marL="914400" lvl="2" indent="0">
              <a:lnSpc>
                <a:spcPct val="150000"/>
              </a:lnSpc>
              <a:buNone/>
            </a:pPr>
            <a:endParaRPr lang="en-GB" sz="1600"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49752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US" dirty="0">
                <a:latin typeface="Arial" panose="020B0604020202020204" pitchFamily="34" charset="0"/>
                <a:cs typeface="Arial" panose="020B0604020202020204" pitchFamily="34" charset="0"/>
              </a:rPr>
              <a:t>Frostschutz &amp; Sicherheit</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67544" y="1484784"/>
            <a:ext cx="4320480" cy="4525963"/>
          </a:xfrm>
        </p:spPr>
        <p:txBody>
          <a:bodyPr>
            <a:noAutofit/>
          </a:bodyPr>
          <a:lstStyle/>
          <a:p>
            <a:pPr marL="0" indent="0">
              <a:lnSpc>
                <a:spcPct val="150000"/>
              </a:lnSpc>
              <a:buNone/>
            </a:pPr>
            <a:r>
              <a:rPr lang="en-US" sz="1600" b="1" dirty="0">
                <a:latin typeface="Arial" panose="020B0604020202020204" pitchFamily="34" charset="0"/>
                <a:cs typeface="Arial" panose="020B0604020202020204" pitchFamily="34" charset="0"/>
              </a:rPr>
              <a:t>Persönliche Schutzausrüstung </a:t>
            </a:r>
          </a:p>
          <a:p>
            <a:pPr marL="0" indent="0">
              <a:lnSpc>
                <a:spcPct val="150000"/>
              </a:lnSpc>
              <a:buNone/>
            </a:pPr>
            <a:r>
              <a:rPr lang="en-US" sz="1600" b="1" dirty="0" err="1" smtClean="0">
                <a:latin typeface="Arial" panose="020B0604020202020204" pitchFamily="34" charset="0"/>
                <a:cs typeface="Arial" panose="020B0604020202020204" pitchFamily="34" charset="0"/>
              </a:rPr>
              <a:t>Augen</a:t>
            </a:r>
            <a:r>
              <a:rPr lang="en-US" sz="1600" b="1" dirty="0" smtClean="0">
                <a:latin typeface="Arial" panose="020B0604020202020204" pitchFamily="34" charset="0"/>
                <a:cs typeface="Arial" panose="020B0604020202020204" pitchFamily="34" charset="0"/>
              </a:rPr>
              <a:t>-</a:t>
            </a:r>
            <a:r>
              <a:rPr lang="en-US" sz="1600" b="1" dirty="0">
                <a:latin typeface="Arial" panose="020B0604020202020204" pitchFamily="34" charset="0"/>
                <a:cs typeface="Arial" panose="020B0604020202020204" pitchFamily="34" charset="0"/>
              </a:rPr>
              <a:t>/Gesichtsschutz: </a:t>
            </a:r>
            <a:r>
              <a:rPr lang="en-US" sz="1600" dirty="0">
                <a:latin typeface="Arial" panose="020B0604020202020204" pitchFamily="34" charset="0"/>
                <a:cs typeface="Arial" panose="020B0604020202020204" pitchFamily="34" charset="0"/>
              </a:rPr>
              <a:t>Schutzbrille mit Seitenschild nach EN166 </a:t>
            </a:r>
          </a:p>
          <a:p>
            <a:pPr marL="0" indent="0">
              <a:lnSpc>
                <a:spcPct val="150000"/>
              </a:lnSpc>
              <a:buNone/>
            </a:pPr>
            <a:r>
              <a:rPr lang="en-US" sz="1600" b="1" dirty="0">
                <a:latin typeface="Arial" panose="020B0604020202020204" pitchFamily="34" charset="0"/>
                <a:cs typeface="Arial" panose="020B0604020202020204" pitchFamily="34" charset="0"/>
              </a:rPr>
              <a:t>Hautschutz: </a:t>
            </a:r>
            <a:r>
              <a:rPr lang="en-US" sz="1600" dirty="0" err="1" smtClean="0">
                <a:latin typeface="Arial" panose="020B0604020202020204" pitchFamily="34" charset="0"/>
                <a:cs typeface="Arial" panose="020B0604020202020204" pitchFamily="34" charset="0"/>
              </a:rPr>
              <a:t>Handschuhen</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tragen</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Verwenden Sie eine </a:t>
            </a:r>
            <a:r>
              <a:rPr lang="en-US" sz="1600" dirty="0" err="1">
                <a:latin typeface="Arial" panose="020B0604020202020204" pitchFamily="34" charset="0"/>
                <a:cs typeface="Arial" panose="020B0604020202020204" pitchFamily="34" charset="0"/>
              </a:rPr>
              <a:t>geeignete</a:t>
            </a:r>
            <a:r>
              <a:rPr lang="en-US" sz="1600" dirty="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Handschuhentfernungstechnik</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(ohne die Außenfläche des Handschuhs zu berühren), um Hautkontakt mit diesem Produkt </a:t>
            </a:r>
            <a:r>
              <a:rPr lang="en-US" sz="1600" dirty="0" err="1">
                <a:latin typeface="Arial" panose="020B0604020202020204" pitchFamily="34" charset="0"/>
                <a:cs typeface="Arial" panose="020B0604020202020204" pitchFamily="34" charset="0"/>
              </a:rPr>
              <a:t>zu</a:t>
            </a:r>
            <a:r>
              <a:rPr lang="en-US" sz="1600" dirty="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vermeiden</a:t>
            </a:r>
            <a:r>
              <a:rPr lang="en-US" sz="1600" dirty="0" smtClean="0">
                <a:latin typeface="Arial" panose="020B0604020202020204" pitchFamily="34" charset="0"/>
                <a:cs typeface="Arial" panose="020B0604020202020204" pitchFamily="34" charset="0"/>
              </a:rPr>
              <a:t>. Die </a:t>
            </a:r>
            <a:r>
              <a:rPr lang="en-US" sz="1600" dirty="0">
                <a:latin typeface="Arial" panose="020B0604020202020204" pitchFamily="34" charset="0"/>
                <a:cs typeface="Arial" panose="020B0604020202020204" pitchFamily="34" charset="0"/>
              </a:rPr>
              <a:t>ausgewählten Schutzhandschuhe müssen den Spezifikationen der EU-Richtlinie 89/686/EWG und der daraus abgeleiteten Norm EN 374 entsprechen. </a:t>
            </a:r>
          </a:p>
        </p:txBody>
      </p:sp>
      <p:pic>
        <p:nvPicPr>
          <p:cNvPr id="2050" name="Picture 2" descr="Worker with Personal Protective Equipment and Safety Ic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1844824"/>
            <a:ext cx="4286250" cy="4476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76775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US" dirty="0">
                <a:latin typeface="Arial" panose="020B0604020202020204" pitchFamily="34" charset="0"/>
                <a:cs typeface="Arial" panose="020B0604020202020204" pitchFamily="34" charset="0"/>
              </a:rPr>
              <a:t>Frostschutz &amp; Sicherheit</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8507288" cy="4525963"/>
          </a:xfrm>
        </p:spPr>
        <p:txBody>
          <a:bodyPr>
            <a:noAutofit/>
          </a:bodyPr>
          <a:lstStyle/>
          <a:p>
            <a:pPr marL="0" indent="0">
              <a:lnSpc>
                <a:spcPct val="150000"/>
              </a:lnSpc>
              <a:buNone/>
            </a:pPr>
            <a:r>
              <a:rPr lang="en-US" sz="1600" b="1" dirty="0">
                <a:latin typeface="Arial" panose="020B0604020202020204" pitchFamily="34" charset="0"/>
                <a:cs typeface="Arial" panose="020B0604020202020204" pitchFamily="34" charset="0"/>
              </a:rPr>
              <a:t>Persönliche Schutzausrüstung </a:t>
            </a:r>
          </a:p>
          <a:p>
            <a:pPr marL="0" indent="0">
              <a:lnSpc>
                <a:spcPct val="150000"/>
              </a:lnSpc>
              <a:buNone/>
            </a:pPr>
            <a:endParaRPr lang="en-US" sz="1600" b="1" dirty="0">
              <a:latin typeface="Arial" panose="020B0604020202020204" pitchFamily="34" charset="0"/>
              <a:cs typeface="Arial" panose="020B0604020202020204" pitchFamily="34" charset="0"/>
            </a:endParaRPr>
          </a:p>
          <a:p>
            <a:pPr marL="0" indent="0">
              <a:lnSpc>
                <a:spcPct val="150000"/>
              </a:lnSpc>
              <a:buNone/>
            </a:pPr>
            <a:r>
              <a:rPr lang="en-US" sz="1600" b="1" dirty="0">
                <a:latin typeface="Arial" panose="020B0604020202020204" pitchFamily="34" charset="0"/>
                <a:cs typeface="Arial" panose="020B0604020202020204" pitchFamily="34" charset="0"/>
              </a:rPr>
              <a:t>Körperschutz: </a:t>
            </a:r>
            <a:r>
              <a:rPr lang="en-US" sz="1600" dirty="0">
                <a:latin typeface="Arial" panose="020B0604020202020204" pitchFamily="34" charset="0"/>
                <a:cs typeface="Arial" panose="020B0604020202020204" pitchFamily="34" charset="0"/>
              </a:rPr>
              <a:t>Die Art der Schutzausrüstung muss entsprechend der Konzentration und Menge des gefährlichen Stoffes am jeweiligen Arbeitsplatz ausgewählt werden. </a:t>
            </a:r>
            <a:endParaRPr lang="en-GB" sz="1600" b="1"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a:p>
            <a:pPr marL="914400" lvl="2" indent="0">
              <a:lnSpc>
                <a:spcPct val="150000"/>
              </a:lnSpc>
              <a:buNone/>
            </a:pPr>
            <a:endParaRPr lang="en-GB" sz="1600"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3039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Eigenschaften des Kältemittels</a:t>
            </a:r>
            <a:endParaRPr lang="el-GR"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Autofit/>
          </a:bodyPr>
          <a:lstStyle/>
          <a:p>
            <a:pPr marL="0" indent="0">
              <a:lnSpc>
                <a:spcPct val="150000"/>
              </a:lnSpc>
              <a:buNone/>
            </a:pPr>
            <a:r>
              <a:rPr lang="en-US" sz="1600" b="1" dirty="0">
                <a:latin typeface="Arial" panose="020B0604020202020204" pitchFamily="34" charset="0"/>
                <a:cs typeface="Arial" panose="020B0604020202020204" pitchFamily="34" charset="0"/>
              </a:rPr>
              <a:t>Bevorzugte Eigenschaften des Kältemittels - thermodynamische Eigenschaften</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Ein geeignetes Kältemittel sollte die folgenden Eigenschaften erfüllen:</a:t>
            </a:r>
          </a:p>
          <a:p>
            <a:pPr marL="0" indent="0">
              <a:lnSpc>
                <a:spcPct val="150000"/>
              </a:lnSpc>
              <a:buNone/>
            </a:pPr>
            <a:endParaRPr lang="en-US" sz="1600" dirty="0">
              <a:latin typeface="Arial" panose="020B0604020202020204" pitchFamily="34" charset="0"/>
              <a:cs typeface="Arial" panose="020B0604020202020204" pitchFamily="34" charset="0"/>
            </a:endParaRPr>
          </a:p>
          <a:p>
            <a:pPr>
              <a:lnSpc>
                <a:spcPct val="150000"/>
              </a:lnSpc>
            </a:pPr>
            <a:r>
              <a:rPr lang="en-US" sz="1600" dirty="0" err="1" smtClean="0">
                <a:latin typeface="Arial" panose="020B0604020202020204" pitchFamily="34" charset="0"/>
                <a:cs typeface="Arial" panose="020B0604020202020204" pitchFamily="34" charset="0"/>
              </a:rPr>
              <a:t>Siedepunkt</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unterhalb der Solltemperatur</a:t>
            </a:r>
          </a:p>
          <a:p>
            <a:pPr>
              <a:lnSpc>
                <a:spcPct val="150000"/>
              </a:lnSpc>
            </a:pPr>
            <a:r>
              <a:rPr lang="en-US" sz="1600" dirty="0">
                <a:latin typeface="Arial" panose="020B0604020202020204" pitchFamily="34" charset="0"/>
                <a:cs typeface="Arial" panose="020B0604020202020204" pitchFamily="34" charset="0"/>
              </a:rPr>
              <a:t>eine hohe Verdampfungswärme </a:t>
            </a:r>
          </a:p>
          <a:p>
            <a:pPr>
              <a:lnSpc>
                <a:spcPct val="150000"/>
              </a:lnSpc>
            </a:pPr>
            <a:r>
              <a:rPr lang="en-US" sz="1600" dirty="0">
                <a:latin typeface="Arial" panose="020B0604020202020204" pitchFamily="34" charset="0"/>
                <a:cs typeface="Arial" panose="020B0604020202020204" pitchFamily="34" charset="0"/>
              </a:rPr>
              <a:t>eine moderate Dichte in flüssiger Form kombiniert mit einer hohen Dichte in gasförmiger Form</a:t>
            </a:r>
          </a:p>
          <a:p>
            <a:pPr>
              <a:lnSpc>
                <a:spcPct val="150000"/>
              </a:lnSpc>
            </a:pPr>
            <a:r>
              <a:rPr lang="en-US" sz="1600" dirty="0">
                <a:latin typeface="Arial" panose="020B0604020202020204" pitchFamily="34" charset="0"/>
                <a:cs typeface="Arial" panose="020B0604020202020204" pitchFamily="34" charset="0"/>
              </a:rPr>
              <a:t>niedrige Betriebsdrücke während des Zyklus</a:t>
            </a:r>
          </a:p>
          <a:p>
            <a:pPr>
              <a:lnSpc>
                <a:spcPct val="150000"/>
              </a:lnSpc>
            </a:pPr>
            <a:r>
              <a:rPr lang="en-US" sz="1600" dirty="0">
                <a:latin typeface="Arial" panose="020B0604020202020204" pitchFamily="34" charset="0"/>
                <a:cs typeface="Arial" panose="020B0604020202020204" pitchFamily="34" charset="0"/>
              </a:rPr>
              <a:t>chemisch stabil</a:t>
            </a:r>
          </a:p>
        </p:txBody>
      </p:sp>
    </p:spTree>
    <p:extLst>
      <p:ext uri="{BB962C8B-B14F-4D97-AF65-F5344CB8AC3E}">
        <p14:creationId xmlns:p14="http://schemas.microsoft.com/office/powerpoint/2010/main" val="37287170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US" dirty="0">
                <a:latin typeface="Arial" panose="020B0604020202020204" pitchFamily="34" charset="0"/>
                <a:cs typeface="Arial" panose="020B0604020202020204" pitchFamily="34" charset="0"/>
              </a:rPr>
              <a:t>Frostschutzmittel</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8507288" cy="4525963"/>
          </a:xfrm>
        </p:spPr>
        <p:txBody>
          <a:bodyPr>
            <a:noAutofit/>
          </a:bodyPr>
          <a:lstStyle/>
          <a:p>
            <a:pPr marL="0" indent="0">
              <a:lnSpc>
                <a:spcPct val="150000"/>
              </a:lnSpc>
              <a:buNone/>
            </a:pPr>
            <a:r>
              <a:rPr lang="en-US" sz="1600" b="1" dirty="0">
                <a:latin typeface="Arial" panose="020B0604020202020204" pitchFamily="34" charset="0"/>
                <a:cs typeface="Arial" panose="020B0604020202020204" pitchFamily="34" charset="0"/>
              </a:rPr>
              <a:t>Hinweis</a:t>
            </a:r>
            <a:r>
              <a:rPr lang="en-US" sz="1600" dirty="0">
                <a:latin typeface="Arial" panose="020B0604020202020204" pitchFamily="34" charset="0"/>
                <a:cs typeface="Arial" panose="020B0604020202020204" pitchFamily="34" charset="0"/>
              </a:rPr>
              <a:t>: Lesen Sie das Sicherheitsdatenblatt sorgfältig durch.</a:t>
            </a:r>
          </a:p>
          <a:p>
            <a:pPr marL="0" indent="0">
              <a:lnSpc>
                <a:spcPct val="150000"/>
              </a:lnSpc>
              <a:buNone/>
            </a:pPr>
            <a:endParaRPr lang="en-US" sz="1600" dirty="0">
              <a:latin typeface="Arial" panose="020B0604020202020204" pitchFamily="34" charset="0"/>
              <a:cs typeface="Arial" panose="020B0604020202020204" pitchFamily="34" charset="0"/>
            </a:endParaRPr>
          </a:p>
          <a:p>
            <a:pPr>
              <a:lnSpc>
                <a:spcPct val="150000"/>
              </a:lnSpc>
              <a:buFont typeface="Wingdings" panose="05000000000000000000" pitchFamily="2" charset="2"/>
              <a:buChar char="à"/>
            </a:pPr>
            <a:r>
              <a:rPr lang="en-US" sz="1600" dirty="0">
                <a:latin typeface="Arial" panose="020B0604020202020204" pitchFamily="34" charset="0"/>
                <a:cs typeface="Arial" panose="020B0604020202020204" pitchFamily="34" charset="0"/>
              </a:rPr>
              <a:t>Jeder Hersteller und/oder jedes Produkt kann unterschiedliche Risiken, Spezifikationen und Sicherheitshinweise aufweisen.</a:t>
            </a:r>
          </a:p>
          <a:p>
            <a:pPr>
              <a:lnSpc>
                <a:spcPct val="150000"/>
              </a:lnSpc>
              <a:buFont typeface="Wingdings" panose="05000000000000000000" pitchFamily="2" charset="2"/>
              <a:buChar char="à"/>
            </a:pPr>
            <a:r>
              <a:rPr lang="en-US" sz="1600" dirty="0">
                <a:latin typeface="Arial" panose="020B0604020202020204" pitchFamily="34" charset="0"/>
                <a:cs typeface="Arial" panose="020B0604020202020204" pitchFamily="34" charset="0"/>
                <a:sym typeface="Wingdings" panose="05000000000000000000" pitchFamily="2" charset="2"/>
              </a:rPr>
              <a:t>Stellen Sie sicher, dass die entsprechende Ausrüstung zur Verfügung steht.</a:t>
            </a:r>
          </a:p>
          <a:p>
            <a:pPr>
              <a:lnSpc>
                <a:spcPct val="150000"/>
              </a:lnSpc>
              <a:buFont typeface="Wingdings" panose="05000000000000000000" pitchFamily="2" charset="2"/>
              <a:buChar char="à"/>
            </a:pPr>
            <a:r>
              <a:rPr lang="en-US" sz="1600" dirty="0">
                <a:latin typeface="Arial" panose="020B0604020202020204" pitchFamily="34" charset="0"/>
                <a:cs typeface="Arial" panose="020B0604020202020204" pitchFamily="34" charset="0"/>
                <a:sym typeface="Wingdings" panose="05000000000000000000" pitchFamily="2" charset="2"/>
              </a:rPr>
              <a:t>Befolgen Sie immer die Sicherheitshinweise.</a:t>
            </a:r>
          </a:p>
          <a:p>
            <a:pPr marL="0" indent="0">
              <a:lnSpc>
                <a:spcPct val="150000"/>
              </a:lnSpc>
              <a:buNone/>
            </a:pPr>
            <a:endParaRPr lang="de-DE" sz="1600" dirty="0">
              <a:latin typeface="Arial" panose="020B0604020202020204" pitchFamily="34" charset="0"/>
              <a:cs typeface="Arial" panose="020B0604020202020204" pitchFamily="34" charset="0"/>
            </a:endParaRPr>
          </a:p>
          <a:p>
            <a:pPr marL="0" indent="0">
              <a:lnSpc>
                <a:spcPct val="150000"/>
              </a:lnSpc>
              <a:buNone/>
            </a:pPr>
            <a:endParaRPr lang="de-DE" sz="1600" dirty="0">
              <a:latin typeface="Arial" panose="020B0604020202020204" pitchFamily="34" charset="0"/>
              <a:cs typeface="Arial" panose="020B0604020202020204" pitchFamily="34" charset="0"/>
            </a:endParaRPr>
          </a:p>
          <a:p>
            <a:pPr marL="914400" lvl="2"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0777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US" dirty="0">
                <a:latin typeface="Arial" panose="020B0604020202020204" pitchFamily="34" charset="0"/>
                <a:cs typeface="Arial" panose="020B0604020202020204" pitchFamily="34" charset="0"/>
              </a:rPr>
              <a:t>Frostschutz</a:t>
            </a:r>
            <a:r>
              <a:rPr lang="en-GB" dirty="0">
                <a:latin typeface="Arial" panose="020B0604020202020204" pitchFamily="34" charset="0"/>
                <a:cs typeface="Arial" panose="020B0604020202020204" pitchFamily="34" charset="0"/>
              </a:rPr>
              <a:t> &amp; Sicherheit</a:t>
            </a:r>
          </a:p>
        </p:txBody>
      </p:sp>
      <p:sp>
        <p:nvSpPr>
          <p:cNvPr id="3" name="Content Placeholder 2"/>
          <p:cNvSpPr>
            <a:spLocks noGrp="1"/>
          </p:cNvSpPr>
          <p:nvPr>
            <p:ph idx="1"/>
          </p:nvPr>
        </p:nvSpPr>
        <p:spPr>
          <a:xfrm>
            <a:off x="457200" y="1600200"/>
            <a:ext cx="8507288" cy="4525963"/>
          </a:xfrm>
        </p:spPr>
        <p:txBody>
          <a:bodyPr>
            <a:noAutofit/>
          </a:bodyPr>
          <a:lstStyle/>
          <a:p>
            <a:pPr marL="0" indent="0">
              <a:lnSpc>
                <a:spcPct val="150000"/>
              </a:lnSpc>
              <a:buNone/>
            </a:pPr>
            <a:r>
              <a:rPr lang="en-US" sz="1600" b="1" dirty="0">
                <a:latin typeface="Arial" panose="020B0604020202020204" pitchFamily="34" charset="0"/>
                <a:cs typeface="Arial" panose="020B0604020202020204" pitchFamily="34" charset="0"/>
              </a:rPr>
              <a:t>Im Falle von </a:t>
            </a:r>
            <a:r>
              <a:rPr lang="en-US" sz="1600" b="1" dirty="0" err="1">
                <a:latin typeface="Arial" panose="020B0604020202020204" pitchFamily="34" charset="0"/>
                <a:cs typeface="Arial" panose="020B0604020202020204" pitchFamily="34" charset="0"/>
              </a:rPr>
              <a:t>Gefahrensituationen</a:t>
            </a:r>
            <a:r>
              <a:rPr lang="en-US" sz="1600" b="1" dirty="0">
                <a:latin typeface="Arial" panose="020B0604020202020204" pitchFamily="34" charset="0"/>
                <a:cs typeface="Arial" panose="020B0604020202020204" pitchFamily="34" charset="0"/>
              </a:rPr>
              <a:t> </a:t>
            </a:r>
            <a:endParaRPr lang="en-US" sz="1600" b="1" dirty="0" smtClean="0">
              <a:latin typeface="Arial" panose="020B0604020202020204" pitchFamily="34" charset="0"/>
              <a:cs typeface="Arial" panose="020B0604020202020204" pitchFamily="34" charset="0"/>
            </a:endParaRPr>
          </a:p>
          <a:p>
            <a:pPr marL="0" indent="0">
              <a:lnSpc>
                <a:spcPct val="150000"/>
              </a:lnSpc>
              <a:buNone/>
            </a:pPr>
            <a:r>
              <a:rPr lang="en-US" sz="1600" b="1" dirty="0" err="1" smtClean="0">
                <a:latin typeface="Arial" panose="020B0604020202020204" pitchFamily="34" charset="0"/>
                <a:cs typeface="Arial" panose="020B0604020202020204" pitchFamily="34" charset="0"/>
              </a:rPr>
              <a:t>rufen</a:t>
            </a:r>
            <a:r>
              <a:rPr lang="en-US" sz="1600" b="1" dirty="0" smtClean="0">
                <a:latin typeface="Arial" panose="020B0604020202020204" pitchFamily="34" charset="0"/>
                <a:cs typeface="Arial" panose="020B0604020202020204" pitchFamily="34" charset="0"/>
              </a:rPr>
              <a:t> </a:t>
            </a:r>
            <a:r>
              <a:rPr lang="en-US" sz="1600" b="1" dirty="0">
                <a:latin typeface="Arial" panose="020B0604020202020204" pitchFamily="34" charset="0"/>
                <a:cs typeface="Arial" panose="020B0604020202020204" pitchFamily="34" charset="0"/>
              </a:rPr>
              <a:t>Sie 112 an.</a:t>
            </a:r>
          </a:p>
          <a:p>
            <a:pPr marL="0" indent="0">
              <a:lnSpc>
                <a:spcPct val="150000"/>
              </a:lnSpc>
              <a:buNone/>
            </a:pPr>
            <a:endParaRPr lang="en-US" sz="1600" b="1" dirty="0">
              <a:latin typeface="Arial" panose="020B0604020202020204" pitchFamily="34" charset="0"/>
              <a:cs typeface="Arial" panose="020B0604020202020204" pitchFamily="34" charset="0"/>
            </a:endParaRPr>
          </a:p>
          <a:p>
            <a:pPr marL="0" indent="0">
              <a:lnSpc>
                <a:spcPct val="150000"/>
              </a:lnSpc>
              <a:buNone/>
            </a:pPr>
            <a:endParaRPr lang="de-DE" sz="1600" dirty="0">
              <a:latin typeface="Arial" panose="020B0604020202020204" pitchFamily="34" charset="0"/>
              <a:cs typeface="Arial" panose="020B0604020202020204" pitchFamily="34" charset="0"/>
            </a:endParaRPr>
          </a:p>
          <a:p>
            <a:pPr marL="914400" lvl="2"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p:txBody>
      </p:sp>
      <p:pic>
        <p:nvPicPr>
          <p:cNvPr id="32772" name="Picture 4" descr="112 Emergency Call Numb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9590" y="1479413"/>
            <a:ext cx="4469565" cy="4767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82183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US" dirty="0">
                <a:latin typeface="Arial" panose="020B0604020202020204" pitchFamily="34" charset="0"/>
                <a:cs typeface="Arial" panose="020B0604020202020204" pitchFamily="34" charset="0"/>
              </a:rPr>
              <a:t>Frostschutzmittel</a:t>
            </a:r>
            <a:r>
              <a:rPr lang="en-GB" dirty="0">
                <a:latin typeface="Arial" panose="020B0604020202020204" pitchFamily="34" charset="0"/>
                <a:cs typeface="Arial" panose="020B0604020202020204" pitchFamily="34" charset="0"/>
              </a:rPr>
              <a:t> &amp; Spezifikationen</a:t>
            </a:r>
          </a:p>
        </p:txBody>
      </p:sp>
      <p:sp>
        <p:nvSpPr>
          <p:cNvPr id="3" name="Content Placeholder 2"/>
          <p:cNvSpPr>
            <a:spLocks noGrp="1"/>
          </p:cNvSpPr>
          <p:nvPr>
            <p:ph idx="1"/>
          </p:nvPr>
        </p:nvSpPr>
        <p:spPr>
          <a:xfrm>
            <a:off x="457200" y="1600200"/>
            <a:ext cx="8507288" cy="4525963"/>
          </a:xfrm>
        </p:spPr>
        <p:txBody>
          <a:bodyPr>
            <a:noAutofit/>
          </a:bodyPr>
          <a:lstStyle/>
          <a:p>
            <a:pPr marL="0" indent="0">
              <a:lnSpc>
                <a:spcPct val="150000"/>
              </a:lnSpc>
              <a:buNone/>
            </a:pPr>
            <a:r>
              <a:rPr lang="en-US" sz="1600" b="1" dirty="0">
                <a:latin typeface="Arial" panose="020B0604020202020204" pitchFamily="34" charset="0"/>
                <a:cs typeface="Arial" panose="020B0604020202020204" pitchFamily="34" charset="0"/>
              </a:rPr>
              <a:t>Technische Daten</a:t>
            </a:r>
          </a:p>
          <a:p>
            <a:pPr marL="0" indent="0">
              <a:lnSpc>
                <a:spcPct val="150000"/>
              </a:lnSpc>
              <a:buNone/>
            </a:pPr>
            <a:endParaRPr lang="en-US" sz="1600" b="1"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Das Spezifikationsdatenblatt gibt Ihnen Auskunft über </a:t>
            </a:r>
          </a:p>
          <a:p>
            <a:pPr>
              <a:lnSpc>
                <a:spcPct val="150000"/>
              </a:lnSpc>
              <a:buFontTx/>
              <a:buChar char="-"/>
            </a:pPr>
            <a:r>
              <a:rPr lang="en-US" sz="1600" dirty="0">
                <a:latin typeface="Arial" panose="020B0604020202020204" pitchFamily="34" charset="0"/>
                <a:cs typeface="Arial" panose="020B0604020202020204" pitchFamily="34" charset="0"/>
              </a:rPr>
              <a:t>Technische Produktdaten</a:t>
            </a:r>
          </a:p>
          <a:p>
            <a:pPr>
              <a:lnSpc>
                <a:spcPct val="150000"/>
              </a:lnSpc>
              <a:buFontTx/>
              <a:buChar char="-"/>
            </a:pPr>
            <a:r>
              <a:rPr lang="en-US" sz="1600" dirty="0">
                <a:latin typeface="Arial" panose="020B0604020202020204" pitchFamily="34" charset="0"/>
                <a:cs typeface="Arial" panose="020B0604020202020204" pitchFamily="34" charset="0"/>
              </a:rPr>
              <a:t>Die Anwendung des Produkts</a:t>
            </a:r>
          </a:p>
          <a:p>
            <a:pPr>
              <a:lnSpc>
                <a:spcPct val="150000"/>
              </a:lnSpc>
              <a:buFontTx/>
              <a:buChar char="-"/>
            </a:pPr>
            <a:r>
              <a:rPr lang="en-US" sz="1600" dirty="0">
                <a:latin typeface="Arial" panose="020B0604020202020204" pitchFamily="34" charset="0"/>
                <a:cs typeface="Arial" panose="020B0604020202020204" pitchFamily="34" charset="0"/>
              </a:rPr>
              <a:t>Verpackungsgrößen</a:t>
            </a:r>
          </a:p>
          <a:p>
            <a:pPr>
              <a:lnSpc>
                <a:spcPct val="150000"/>
              </a:lnSpc>
              <a:buFontTx/>
              <a:buChar char="-"/>
            </a:pPr>
            <a:r>
              <a:rPr lang="en-US" sz="1600" dirty="0">
                <a:latin typeface="Arial" panose="020B0604020202020204" pitchFamily="34" charset="0"/>
                <a:cs typeface="Arial" panose="020B0604020202020204" pitchFamily="34" charset="0"/>
              </a:rPr>
              <a:t>Und </a:t>
            </a:r>
            <a:r>
              <a:rPr lang="en-US" sz="1600" dirty="0" smtClean="0">
                <a:latin typeface="Arial" panose="020B0604020202020204" pitchFamily="34" charset="0"/>
                <a:cs typeface="Arial" panose="020B0604020202020204" pitchFamily="34" charset="0"/>
              </a:rPr>
              <a:t>vielleicht </a:t>
            </a:r>
            <a:r>
              <a:rPr lang="en-US" sz="1600" dirty="0">
                <a:latin typeface="Arial" panose="020B0604020202020204" pitchFamily="34" charset="0"/>
                <a:cs typeface="Arial" panose="020B0604020202020204" pitchFamily="34" charset="0"/>
              </a:rPr>
              <a:t>"andere" Informationen</a:t>
            </a:r>
          </a:p>
          <a:p>
            <a:pPr marL="0" indent="0">
              <a:lnSpc>
                <a:spcPct val="150000"/>
              </a:lnSpc>
              <a:buNone/>
            </a:pPr>
            <a:endParaRPr lang="en-US" sz="1600" b="1" dirty="0">
              <a:latin typeface="Arial" panose="020B0604020202020204" pitchFamily="34" charset="0"/>
              <a:cs typeface="Arial" panose="020B0604020202020204" pitchFamily="34" charset="0"/>
            </a:endParaRPr>
          </a:p>
          <a:p>
            <a:pPr marL="0" indent="0">
              <a:lnSpc>
                <a:spcPct val="150000"/>
              </a:lnSpc>
              <a:buNone/>
            </a:pPr>
            <a:endParaRPr lang="de-DE" sz="1600" dirty="0">
              <a:latin typeface="Arial" panose="020B0604020202020204" pitchFamily="34" charset="0"/>
              <a:cs typeface="Arial" panose="020B0604020202020204" pitchFamily="34" charset="0"/>
            </a:endParaRPr>
          </a:p>
          <a:p>
            <a:pPr marL="914400" lvl="2"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35080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US" dirty="0">
                <a:latin typeface="Arial" panose="020B0604020202020204" pitchFamily="34" charset="0"/>
                <a:cs typeface="Arial" panose="020B0604020202020204" pitchFamily="34" charset="0"/>
              </a:rPr>
              <a:t>Frostschutzmittel</a:t>
            </a:r>
            <a:r>
              <a:rPr lang="en-GB" dirty="0">
                <a:latin typeface="Arial" panose="020B0604020202020204" pitchFamily="34" charset="0"/>
                <a:cs typeface="Arial" panose="020B0604020202020204" pitchFamily="34" charset="0"/>
              </a:rPr>
              <a:t> &amp; Spezifikationen</a:t>
            </a:r>
          </a:p>
        </p:txBody>
      </p:sp>
      <p:sp>
        <p:nvSpPr>
          <p:cNvPr id="3" name="Content Placeholder 2"/>
          <p:cNvSpPr>
            <a:spLocks noGrp="1"/>
          </p:cNvSpPr>
          <p:nvPr>
            <p:ph idx="1"/>
          </p:nvPr>
        </p:nvSpPr>
        <p:spPr>
          <a:xfrm>
            <a:off x="457200" y="1600200"/>
            <a:ext cx="8507288" cy="4525963"/>
          </a:xfrm>
        </p:spPr>
        <p:txBody>
          <a:bodyPr>
            <a:noAutofit/>
          </a:bodyPr>
          <a:lstStyle/>
          <a:p>
            <a:pPr marL="0" indent="0">
              <a:lnSpc>
                <a:spcPct val="150000"/>
              </a:lnSpc>
              <a:buNone/>
            </a:pPr>
            <a:r>
              <a:rPr lang="en-US" sz="1600" b="1" dirty="0" err="1" smtClean="0">
                <a:latin typeface="Arial" panose="020B0604020202020204" pitchFamily="34" charset="0"/>
                <a:cs typeface="Arial" panose="020B0604020202020204" pitchFamily="34" charset="0"/>
              </a:rPr>
              <a:t>Ein</a:t>
            </a:r>
            <a:r>
              <a:rPr lang="en-US" sz="1600" b="1" dirty="0" smtClean="0">
                <a:latin typeface="Arial" panose="020B0604020202020204" pitchFamily="34" charset="0"/>
                <a:cs typeface="Arial" panose="020B0604020202020204" pitchFamily="34" charset="0"/>
              </a:rPr>
              <a:t> </a:t>
            </a:r>
            <a:r>
              <a:rPr lang="en-US" sz="1600" b="1" dirty="0" err="1" smtClean="0">
                <a:latin typeface="Arial" panose="020B0604020202020204" pitchFamily="34" charset="0"/>
                <a:cs typeface="Arial" panose="020B0604020202020204" pitchFamily="34" charset="0"/>
              </a:rPr>
              <a:t>Beispiel</a:t>
            </a:r>
            <a:endParaRPr lang="en-US" sz="1600" b="1" dirty="0">
              <a:latin typeface="Arial" panose="020B0604020202020204" pitchFamily="34" charset="0"/>
              <a:cs typeface="Arial" panose="020B0604020202020204" pitchFamily="34" charset="0"/>
            </a:endParaRPr>
          </a:p>
          <a:p>
            <a:pPr marL="0" indent="0">
              <a:lnSpc>
                <a:spcPct val="150000"/>
              </a:lnSpc>
              <a:buNone/>
            </a:pPr>
            <a:endParaRPr lang="en-US" sz="1600" b="1" dirty="0">
              <a:latin typeface="Arial" panose="020B0604020202020204" pitchFamily="34" charset="0"/>
              <a:cs typeface="Arial" panose="020B0604020202020204" pitchFamily="34" charset="0"/>
            </a:endParaRPr>
          </a:p>
          <a:p>
            <a:pPr marL="0" indent="0">
              <a:lnSpc>
                <a:spcPct val="150000"/>
              </a:lnSpc>
              <a:buNone/>
            </a:pPr>
            <a:r>
              <a:rPr lang="en-GB" sz="1600" dirty="0">
                <a:latin typeface="Arial" panose="020B0604020202020204" pitchFamily="34" charset="0"/>
                <a:cs typeface="Arial" panose="020B0604020202020204" pitchFamily="34" charset="0"/>
              </a:rPr>
              <a:t>SPEZIFIKATIONEN: </a:t>
            </a:r>
            <a:r>
              <a:rPr lang="en-GB" sz="1600" dirty="0">
                <a:latin typeface="Arial" panose="020B0604020202020204" pitchFamily="34" charset="0"/>
                <a:cs typeface="Arial" panose="020B0604020202020204" pitchFamily="34" charset="0"/>
                <a:hlinkClick r:id="rId3"/>
              </a:rPr>
              <a:t>https://www.glysofor.de/en/pdf/Glysofor-N-Specification-EN.pdf</a:t>
            </a:r>
            <a:endParaRPr lang="en-GB"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smtClean="0">
                <a:latin typeface="Arial" panose="020B0604020202020204" pitchFamily="34" charset="0"/>
                <a:cs typeface="Arial" panose="020B0604020202020204" pitchFamily="34" charset="0"/>
              </a:rPr>
              <a:t>Man </a:t>
            </a:r>
            <a:r>
              <a:rPr lang="en-US" sz="1600" dirty="0" err="1" smtClean="0">
                <a:latin typeface="Arial" panose="020B0604020202020204" pitchFamily="34" charset="0"/>
                <a:cs typeface="Arial" panose="020B0604020202020204" pitchFamily="34" charset="0"/>
              </a:rPr>
              <a:t>enthält</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Informationen</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über</a:t>
            </a:r>
            <a:endParaRPr lang="en-US" sz="1600" dirty="0">
              <a:latin typeface="Arial" panose="020B0604020202020204" pitchFamily="34" charset="0"/>
              <a:cs typeface="Arial" panose="020B0604020202020204" pitchFamily="34" charset="0"/>
            </a:endParaRPr>
          </a:p>
          <a:p>
            <a:pPr>
              <a:lnSpc>
                <a:spcPct val="150000"/>
              </a:lnSpc>
              <a:buFontTx/>
              <a:buChar char="-"/>
            </a:pPr>
            <a:r>
              <a:rPr lang="en-US" sz="1600" dirty="0">
                <a:latin typeface="Arial" panose="020B0604020202020204" pitchFamily="34" charset="0"/>
                <a:cs typeface="Arial" panose="020B0604020202020204" pitchFamily="34" charset="0"/>
              </a:rPr>
              <a:t>Der Anteil des Frostschutzmittels und des </a:t>
            </a:r>
            <a:r>
              <a:rPr lang="en-US" sz="1600" dirty="0" err="1" smtClean="0">
                <a:latin typeface="Arial" panose="020B0604020202020204" pitchFamily="34" charset="0"/>
                <a:cs typeface="Arial" panose="020B0604020202020204" pitchFamily="34" charset="0"/>
              </a:rPr>
              <a:t>resultierenden</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Frostschutzes</a:t>
            </a:r>
            <a:endParaRPr lang="en-US" sz="1600" dirty="0">
              <a:latin typeface="Arial" panose="020B0604020202020204" pitchFamily="34" charset="0"/>
              <a:cs typeface="Arial" panose="020B0604020202020204" pitchFamily="34" charset="0"/>
            </a:endParaRPr>
          </a:p>
          <a:p>
            <a:pPr>
              <a:lnSpc>
                <a:spcPct val="150000"/>
              </a:lnSpc>
              <a:buFontTx/>
              <a:buChar char="-"/>
            </a:pPr>
            <a:r>
              <a:rPr lang="en-US" sz="1600" dirty="0">
                <a:latin typeface="Arial" panose="020B0604020202020204" pitchFamily="34" charset="0"/>
                <a:cs typeface="Arial" panose="020B0604020202020204" pitchFamily="34" charset="0"/>
              </a:rPr>
              <a:t>Einige technische Daten wie "Wärmeleitfähigkeit", "Wärmekapazität" oder "Dichte".</a:t>
            </a:r>
          </a:p>
          <a:p>
            <a:pPr>
              <a:lnSpc>
                <a:spcPct val="150000"/>
              </a:lnSpc>
              <a:buFontTx/>
              <a:buChar char="-"/>
            </a:pPr>
            <a:r>
              <a:rPr lang="en-US" sz="1600" dirty="0">
                <a:latin typeface="Arial" panose="020B0604020202020204" pitchFamily="34" charset="0"/>
                <a:cs typeface="Arial" panose="020B0604020202020204" pitchFamily="34" charset="0"/>
              </a:rPr>
              <a:t>Und eine Richtlinie für die Anwendung</a:t>
            </a:r>
          </a:p>
          <a:p>
            <a:pPr marL="0" indent="0">
              <a:lnSpc>
                <a:spcPct val="150000"/>
              </a:lnSpc>
              <a:buNone/>
            </a:pPr>
            <a:endParaRPr lang="en-US" sz="1600" b="1" dirty="0">
              <a:latin typeface="Arial" panose="020B0604020202020204" pitchFamily="34" charset="0"/>
              <a:cs typeface="Arial" panose="020B0604020202020204" pitchFamily="34" charset="0"/>
            </a:endParaRPr>
          </a:p>
          <a:p>
            <a:pPr marL="0" indent="0">
              <a:lnSpc>
                <a:spcPct val="150000"/>
              </a:lnSpc>
              <a:buNone/>
            </a:pPr>
            <a:endParaRPr lang="de-DE" sz="1600" dirty="0">
              <a:latin typeface="Arial" panose="020B0604020202020204" pitchFamily="34" charset="0"/>
              <a:cs typeface="Arial" panose="020B0604020202020204" pitchFamily="34" charset="0"/>
            </a:endParaRPr>
          </a:p>
          <a:p>
            <a:pPr marL="914400" lvl="2"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04553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US" dirty="0">
                <a:latin typeface="Arial" panose="020B0604020202020204" pitchFamily="34" charset="0"/>
                <a:cs typeface="Arial" panose="020B0604020202020204" pitchFamily="34" charset="0"/>
              </a:rPr>
              <a:t>Frostschutzmittel</a:t>
            </a:r>
            <a:r>
              <a:rPr lang="en-GB" dirty="0">
                <a:latin typeface="Arial" panose="020B0604020202020204" pitchFamily="34" charset="0"/>
                <a:cs typeface="Arial" panose="020B0604020202020204" pitchFamily="34" charset="0"/>
              </a:rPr>
              <a:t> &amp; Spezifikationen</a:t>
            </a:r>
          </a:p>
        </p:txBody>
      </p:sp>
      <p:sp>
        <p:nvSpPr>
          <p:cNvPr id="3" name="Content Placeholder 2"/>
          <p:cNvSpPr>
            <a:spLocks noGrp="1"/>
          </p:cNvSpPr>
          <p:nvPr>
            <p:ph idx="1"/>
          </p:nvPr>
        </p:nvSpPr>
        <p:spPr>
          <a:xfrm>
            <a:off x="323528" y="1412776"/>
            <a:ext cx="8640960" cy="4525963"/>
          </a:xfrm>
        </p:spPr>
        <p:txBody>
          <a:bodyPr>
            <a:noAutofit/>
          </a:bodyPr>
          <a:lstStyle/>
          <a:p>
            <a:pPr marL="0" indent="0">
              <a:lnSpc>
                <a:spcPct val="150000"/>
              </a:lnSpc>
              <a:buNone/>
            </a:pPr>
            <a:r>
              <a:rPr lang="en-US" sz="1600" b="1" dirty="0">
                <a:latin typeface="Arial" panose="020B0604020202020204" pitchFamily="34" charset="0"/>
                <a:cs typeface="Arial" panose="020B0604020202020204" pitchFamily="34" charset="0"/>
              </a:rPr>
              <a:t>Unser Beispiel</a:t>
            </a:r>
          </a:p>
          <a:p>
            <a:pPr marL="0" indent="0">
              <a:lnSpc>
                <a:spcPct val="150000"/>
              </a:lnSpc>
              <a:buNone/>
            </a:pPr>
            <a:r>
              <a:rPr lang="de-DE" sz="1600" dirty="0" smtClean="0">
                <a:latin typeface="Arial" panose="020B0604020202020204" pitchFamily="34" charset="0"/>
                <a:cs typeface="Arial" panose="020B0604020202020204" pitchFamily="34" charset="0"/>
              </a:rPr>
              <a:t>Um </a:t>
            </a:r>
            <a:r>
              <a:rPr lang="de-DE" sz="1600" dirty="0">
                <a:latin typeface="Arial" panose="020B0604020202020204" pitchFamily="34" charset="0"/>
                <a:cs typeface="Arial" panose="020B0604020202020204" pitchFamily="34" charset="0"/>
              </a:rPr>
              <a:t>sicherzustellen, dass Sie die</a:t>
            </a:r>
            <a:r>
              <a:rPr lang="en-GB" sz="1600" dirty="0">
                <a:latin typeface="Arial" panose="020B0604020202020204" pitchFamily="34" charset="0"/>
                <a:cs typeface="Arial" panose="020B0604020202020204" pitchFamily="34" charset="0"/>
              </a:rPr>
              <a:t> Spezifikationen</a:t>
            </a:r>
            <a:r>
              <a:rPr lang="de-DE" sz="1600" dirty="0" err="1">
                <a:latin typeface="Arial" panose="020B0604020202020204" pitchFamily="34" charset="0"/>
                <a:cs typeface="Arial" panose="020B0604020202020204" pitchFamily="34" charset="0"/>
              </a:rPr>
              <a:t> verstehen</a:t>
            </a:r>
            <a:r>
              <a:rPr lang="de-DE" sz="1600" dirty="0">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finden Sie die folgenden Informationen - die richtigen Antworten finden Sie auf der nächsten Seite:</a:t>
            </a:r>
          </a:p>
          <a:p>
            <a:pPr marL="0" indent="0">
              <a:lnSpc>
                <a:spcPct val="150000"/>
              </a:lnSpc>
              <a:buNone/>
            </a:pPr>
            <a:endParaRPr lang="en-GB" sz="1600" dirty="0">
              <a:latin typeface="Arial" panose="020B0604020202020204" pitchFamily="34" charset="0"/>
              <a:cs typeface="Arial" panose="020B0604020202020204" pitchFamily="34" charset="0"/>
            </a:endParaRPr>
          </a:p>
          <a:p>
            <a:pPr>
              <a:lnSpc>
                <a:spcPct val="150000"/>
              </a:lnSpc>
            </a:pPr>
            <a:r>
              <a:rPr lang="en-GB" sz="1600" dirty="0">
                <a:latin typeface="Arial" panose="020B0604020202020204" pitchFamily="34" charset="0"/>
                <a:cs typeface="Arial" panose="020B0604020202020204" pitchFamily="34" charset="0"/>
              </a:rPr>
              <a:t>Wenn Sie eine Mischung aus 60% Wasser und 40% Frostschutzmittel haben, wie hoch ist der Frostschutz?</a:t>
            </a:r>
          </a:p>
          <a:p>
            <a:pPr>
              <a:lnSpc>
                <a:spcPct val="150000"/>
              </a:lnSpc>
            </a:pPr>
            <a:r>
              <a:rPr lang="en-GB" sz="1600" dirty="0">
                <a:latin typeface="Arial" panose="020B0604020202020204" pitchFamily="34" charset="0"/>
                <a:cs typeface="Arial" panose="020B0604020202020204" pitchFamily="34" charset="0"/>
              </a:rPr>
              <a:t>Wenn Sie eine Mischung aus 25% Frostschutzmittel und 75% Wasser haben, wie ist die Dichte bei 0°C?</a:t>
            </a:r>
          </a:p>
          <a:p>
            <a:pPr>
              <a:lnSpc>
                <a:spcPct val="150000"/>
              </a:lnSpc>
            </a:pPr>
            <a:r>
              <a:rPr lang="en-GB" sz="1600" dirty="0">
                <a:latin typeface="Arial" panose="020B0604020202020204" pitchFamily="34" charset="0"/>
                <a:cs typeface="Arial" panose="020B0604020202020204" pitchFamily="34" charset="0"/>
              </a:rPr>
              <a:t>Wie ist der Betriebstemperaturbereich für das Produkt?</a:t>
            </a:r>
          </a:p>
          <a:p>
            <a:pPr>
              <a:lnSpc>
                <a:spcPct val="150000"/>
              </a:lnSpc>
            </a:pPr>
            <a:r>
              <a:rPr lang="en-GB" sz="1600" dirty="0">
                <a:latin typeface="Arial" panose="020B0604020202020204" pitchFamily="34" charset="0"/>
                <a:cs typeface="Arial" panose="020B0604020202020204" pitchFamily="34" charset="0"/>
              </a:rPr>
              <a:t>Wie viele verschiedene Verpackungsgrößen gibt es?</a:t>
            </a:r>
          </a:p>
          <a:p>
            <a:pPr>
              <a:lnSpc>
                <a:spcPct val="150000"/>
              </a:lnSpc>
            </a:pPr>
            <a:r>
              <a:rPr lang="en-GB" sz="1600" dirty="0">
                <a:latin typeface="Arial" panose="020B0604020202020204" pitchFamily="34" charset="0"/>
                <a:cs typeface="Arial" panose="020B0604020202020204" pitchFamily="34" charset="0"/>
              </a:rPr>
              <a:t>Wie ändert sich die Wärmeleitfähigkeit bei 40°C, wenn Sie den Anteil des Frostschutzmittels von 30% auf 50% erhöhen?</a:t>
            </a: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b="1" dirty="0">
              <a:latin typeface="Arial" panose="020B0604020202020204" pitchFamily="34" charset="0"/>
              <a:cs typeface="Arial" panose="020B0604020202020204" pitchFamily="34" charset="0"/>
            </a:endParaRPr>
          </a:p>
          <a:p>
            <a:pPr marL="0" indent="0">
              <a:lnSpc>
                <a:spcPct val="150000"/>
              </a:lnSpc>
              <a:buNone/>
            </a:pPr>
            <a:endParaRPr lang="de-DE" sz="1600" dirty="0">
              <a:latin typeface="Arial" panose="020B0604020202020204" pitchFamily="34" charset="0"/>
              <a:cs typeface="Arial" panose="020B0604020202020204" pitchFamily="34" charset="0"/>
            </a:endParaRPr>
          </a:p>
          <a:p>
            <a:pPr marL="914400" lvl="2"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49021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US" dirty="0">
                <a:latin typeface="Arial" panose="020B0604020202020204" pitchFamily="34" charset="0"/>
                <a:cs typeface="Arial" panose="020B0604020202020204" pitchFamily="34" charset="0"/>
              </a:rPr>
              <a:t>Frostschutzmittel</a:t>
            </a:r>
            <a:r>
              <a:rPr lang="en-GB" dirty="0">
                <a:latin typeface="Arial" panose="020B0604020202020204" pitchFamily="34" charset="0"/>
                <a:cs typeface="Arial" panose="020B0604020202020204" pitchFamily="34" charset="0"/>
              </a:rPr>
              <a:t> &amp; Spezifikationen</a:t>
            </a:r>
          </a:p>
        </p:txBody>
      </p:sp>
      <p:sp>
        <p:nvSpPr>
          <p:cNvPr id="3" name="Content Placeholder 2"/>
          <p:cNvSpPr>
            <a:spLocks noGrp="1"/>
          </p:cNvSpPr>
          <p:nvPr>
            <p:ph idx="1"/>
          </p:nvPr>
        </p:nvSpPr>
        <p:spPr>
          <a:xfrm>
            <a:off x="457200" y="1600200"/>
            <a:ext cx="8507288" cy="4525963"/>
          </a:xfrm>
        </p:spPr>
        <p:txBody>
          <a:bodyPr>
            <a:noAutofit/>
          </a:bodyPr>
          <a:lstStyle/>
          <a:p>
            <a:pPr marL="0" indent="0">
              <a:lnSpc>
                <a:spcPct val="150000"/>
              </a:lnSpc>
              <a:buNone/>
            </a:pPr>
            <a:r>
              <a:rPr lang="en-US" sz="1600" b="1" dirty="0" err="1" smtClean="0">
                <a:latin typeface="Arial" panose="020B0604020202020204" pitchFamily="34" charset="0"/>
                <a:cs typeface="Arial" panose="020B0604020202020204" pitchFamily="34" charset="0"/>
              </a:rPr>
              <a:t>Ein</a:t>
            </a:r>
            <a:r>
              <a:rPr lang="en-US" sz="1600" b="1" dirty="0" smtClean="0">
                <a:latin typeface="Arial" panose="020B0604020202020204" pitchFamily="34" charset="0"/>
                <a:cs typeface="Arial" panose="020B0604020202020204" pitchFamily="34" charset="0"/>
              </a:rPr>
              <a:t> </a:t>
            </a:r>
            <a:r>
              <a:rPr lang="en-US" sz="1600" b="1" dirty="0" err="1" smtClean="0">
                <a:latin typeface="Arial" panose="020B0604020202020204" pitchFamily="34" charset="0"/>
                <a:cs typeface="Arial" panose="020B0604020202020204" pitchFamily="34" charset="0"/>
              </a:rPr>
              <a:t>Beispiel</a:t>
            </a:r>
            <a:endParaRPr lang="en-US" sz="1600" b="1" dirty="0">
              <a:latin typeface="Arial" panose="020B0604020202020204" pitchFamily="34" charset="0"/>
              <a:cs typeface="Arial" panose="020B0604020202020204" pitchFamily="34" charset="0"/>
            </a:endParaRPr>
          </a:p>
          <a:p>
            <a:pPr marL="0" indent="0">
              <a:lnSpc>
                <a:spcPct val="150000"/>
              </a:lnSpc>
              <a:buNone/>
            </a:pPr>
            <a:endParaRPr lang="de-DE" sz="1600" b="1" dirty="0">
              <a:latin typeface="Arial" panose="020B0604020202020204" pitchFamily="34" charset="0"/>
              <a:cs typeface="Arial" panose="020B0604020202020204" pitchFamily="34" charset="0"/>
            </a:endParaRPr>
          </a:p>
          <a:p>
            <a:pPr marL="0" indent="0">
              <a:lnSpc>
                <a:spcPct val="150000"/>
              </a:lnSpc>
              <a:buNone/>
            </a:pPr>
            <a:r>
              <a:rPr lang="de-DE" sz="1600" b="1" dirty="0" err="1">
                <a:latin typeface="Arial" panose="020B0604020202020204" pitchFamily="34" charset="0"/>
                <a:cs typeface="Arial" panose="020B0604020202020204" pitchFamily="34" charset="0"/>
              </a:rPr>
              <a:t>Richtige Antworten</a:t>
            </a:r>
            <a:endParaRPr lang="de-DE" sz="1600" b="1"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- 25°C</a:t>
            </a:r>
          </a:p>
          <a:p>
            <a:pPr>
              <a:lnSpc>
                <a:spcPct val="150000"/>
              </a:lnSpc>
            </a:pPr>
            <a:r>
              <a:rPr lang="en-US" sz="1600" dirty="0">
                <a:latin typeface="Arial" panose="020B0604020202020204" pitchFamily="34" charset="0"/>
                <a:cs typeface="Arial" panose="020B0604020202020204" pitchFamily="34" charset="0"/>
              </a:rPr>
              <a:t>1.044 g/cm³</a:t>
            </a:r>
          </a:p>
          <a:p>
            <a:pPr>
              <a:lnSpc>
                <a:spcPct val="150000"/>
              </a:lnSpc>
            </a:pPr>
            <a:r>
              <a:rPr lang="en-US" sz="1600" dirty="0">
                <a:latin typeface="Arial" panose="020B0604020202020204" pitchFamily="34" charset="0"/>
                <a:cs typeface="Arial" panose="020B0604020202020204" pitchFamily="34" charset="0"/>
              </a:rPr>
              <a:t>- 50°C bis + 150°C bis + 150°C</a:t>
            </a:r>
          </a:p>
          <a:p>
            <a:pPr>
              <a:lnSpc>
                <a:spcPct val="150000"/>
              </a:lnSpc>
            </a:pPr>
            <a:r>
              <a:rPr lang="en-US" sz="1600" dirty="0">
                <a:latin typeface="Arial" panose="020B0604020202020204" pitchFamily="34" charset="0"/>
                <a:cs typeface="Arial" panose="020B0604020202020204" pitchFamily="34" charset="0"/>
              </a:rPr>
              <a:t>6</a:t>
            </a:r>
          </a:p>
          <a:p>
            <a:pPr>
              <a:lnSpc>
                <a:spcPct val="150000"/>
              </a:lnSpc>
            </a:pPr>
            <a:r>
              <a:rPr lang="en-US" sz="1600" dirty="0">
                <a:latin typeface="Arial" panose="020B0604020202020204" pitchFamily="34" charset="0"/>
                <a:cs typeface="Arial" panose="020B0604020202020204" pitchFamily="34" charset="0"/>
              </a:rPr>
              <a:t>Von 0,489 W/m*K bis 0,405 W/m*K </a:t>
            </a:r>
          </a:p>
          <a:p>
            <a:pPr marL="0" indent="0">
              <a:lnSpc>
                <a:spcPct val="150000"/>
              </a:lnSpc>
              <a:buNone/>
            </a:pPr>
            <a:endParaRPr lang="en-US" sz="1600" b="1" dirty="0">
              <a:latin typeface="Arial" panose="020B0604020202020204" pitchFamily="34" charset="0"/>
              <a:cs typeface="Arial" panose="020B0604020202020204" pitchFamily="34" charset="0"/>
            </a:endParaRPr>
          </a:p>
          <a:p>
            <a:pPr marL="0" indent="0">
              <a:lnSpc>
                <a:spcPct val="150000"/>
              </a:lnSpc>
              <a:buNone/>
            </a:pPr>
            <a:endParaRPr lang="de-DE" sz="1600" dirty="0">
              <a:latin typeface="Arial" panose="020B0604020202020204" pitchFamily="34" charset="0"/>
              <a:cs typeface="Arial" panose="020B0604020202020204" pitchFamily="34" charset="0"/>
            </a:endParaRPr>
          </a:p>
          <a:p>
            <a:pPr marL="914400" lvl="2"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00282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GB" dirty="0">
                <a:latin typeface="Arial" panose="020B0604020202020204" pitchFamily="34" charset="0"/>
                <a:cs typeface="Arial" panose="020B0604020202020204" pitchFamily="34" charset="0"/>
              </a:rPr>
              <a:t>Praktische Arbeit: </a:t>
            </a:r>
            <a:r>
              <a:rPr lang="en-US" dirty="0">
                <a:latin typeface="Arial" panose="020B0604020202020204" pitchFamily="34" charset="0"/>
                <a:cs typeface="Arial" panose="020B0604020202020204" pitchFamily="34" charset="0"/>
              </a:rPr>
              <a:t>Frostschutzmittel</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8507288" cy="4525963"/>
          </a:xfrm>
        </p:spPr>
        <p:txBody>
          <a:bodyPr>
            <a:noAutofit/>
          </a:bodyPr>
          <a:lstStyle/>
          <a:p>
            <a:pPr marL="0" indent="0">
              <a:lnSpc>
                <a:spcPct val="150000"/>
              </a:lnSpc>
              <a:buNone/>
            </a:pPr>
            <a:r>
              <a:rPr lang="de-DE" sz="1600" b="1" dirty="0" err="1">
                <a:latin typeface="Arial" panose="020B0604020202020204" pitchFamily="34" charset="0"/>
                <a:cs typeface="Arial" panose="020B0604020202020204" pitchFamily="34" charset="0"/>
              </a:rPr>
              <a:t>Praktische Arbeit mit Frostschutzmittel</a:t>
            </a:r>
            <a:endParaRPr lang="de-DE" sz="1600" b="1" dirty="0">
              <a:latin typeface="Arial" panose="020B0604020202020204" pitchFamily="34" charset="0"/>
              <a:cs typeface="Arial" panose="020B0604020202020204" pitchFamily="34" charset="0"/>
            </a:endParaRPr>
          </a:p>
          <a:p>
            <a:pPr marL="0" indent="0">
              <a:lnSpc>
                <a:spcPct val="150000"/>
              </a:lnSpc>
              <a:buNone/>
            </a:pPr>
            <a:endParaRPr lang="de-DE" sz="1600" b="1" dirty="0">
              <a:latin typeface="Arial" panose="020B0604020202020204" pitchFamily="34" charset="0"/>
              <a:cs typeface="Arial" panose="020B0604020202020204" pitchFamily="34" charset="0"/>
            </a:endParaRPr>
          </a:p>
          <a:p>
            <a:pPr marL="0" indent="0">
              <a:lnSpc>
                <a:spcPct val="150000"/>
              </a:lnSpc>
              <a:buNone/>
            </a:pPr>
            <a:r>
              <a:rPr lang="de-DE" sz="1600" dirty="0">
                <a:latin typeface="Arial" panose="020B0604020202020204" pitchFamily="34" charset="0"/>
                <a:cs typeface="Arial" panose="020B0604020202020204" pitchFamily="34" charset="0"/>
              </a:rPr>
              <a:t>Während </a:t>
            </a:r>
            <a:r>
              <a:rPr lang="de-DE" sz="1600" dirty="0" smtClean="0">
                <a:latin typeface="Arial" panose="020B0604020202020204" pitchFamily="34" charset="0"/>
                <a:cs typeface="Arial" panose="020B0604020202020204" pitchFamily="34" charset="0"/>
              </a:rPr>
              <a:t>der </a:t>
            </a:r>
            <a:r>
              <a:rPr lang="de-DE" sz="1600" dirty="0">
                <a:latin typeface="Arial" panose="020B0604020202020204" pitchFamily="34" charset="0"/>
                <a:cs typeface="Arial" panose="020B0604020202020204" pitchFamily="34" charset="0"/>
              </a:rPr>
              <a:t>praktischen Arbeit </a:t>
            </a:r>
            <a:r>
              <a:rPr lang="de-DE" sz="1600" dirty="0" smtClean="0">
                <a:latin typeface="Arial" panose="020B0604020202020204" pitchFamily="34" charset="0"/>
                <a:cs typeface="Arial" panose="020B0604020202020204" pitchFamily="34" charset="0"/>
              </a:rPr>
              <a:t>in der Präsenzphase wird erläutert:</a:t>
            </a:r>
          </a:p>
          <a:p>
            <a:pPr marL="0" indent="0">
              <a:lnSpc>
                <a:spcPct val="150000"/>
              </a:lnSpc>
              <a:buNone/>
            </a:pPr>
            <a:endParaRPr lang="de-DE" sz="1600" dirty="0">
              <a:latin typeface="Arial" panose="020B0604020202020204" pitchFamily="34" charset="0"/>
              <a:cs typeface="Arial" panose="020B0604020202020204" pitchFamily="34" charset="0"/>
            </a:endParaRPr>
          </a:p>
          <a:p>
            <a:pPr>
              <a:lnSpc>
                <a:spcPct val="150000"/>
              </a:lnSpc>
              <a:buFontTx/>
              <a:buChar char="-"/>
            </a:pPr>
            <a:r>
              <a:rPr lang="de-DE" sz="1600" dirty="0" err="1">
                <a:latin typeface="Arial" panose="020B0604020202020204" pitchFamily="34" charset="0"/>
                <a:cs typeface="Arial" panose="020B0604020202020204" pitchFamily="34" charset="0"/>
              </a:rPr>
              <a:t>So</a:t>
            </a:r>
            <a:r>
              <a:rPr lang="de-DE" sz="1600" dirty="0">
                <a:latin typeface="Arial" panose="020B0604020202020204" pitchFamily="34" charset="0"/>
                <a:cs typeface="Arial" panose="020B0604020202020204" pitchFamily="34" charset="0"/>
              </a:rPr>
              <a:t> mischen Sie </a:t>
            </a:r>
            <a:r>
              <a:rPr lang="de-DE" sz="1600" dirty="0" err="1">
                <a:latin typeface="Arial" panose="020B0604020202020204" pitchFamily="34" charset="0"/>
                <a:cs typeface="Arial" panose="020B0604020202020204" pitchFamily="34" charset="0"/>
              </a:rPr>
              <a:t>die Sole</a:t>
            </a:r>
            <a:r>
              <a:rPr lang="de-DE" sz="1600" dirty="0">
                <a:latin typeface="Arial" panose="020B0604020202020204" pitchFamily="34" charset="0"/>
                <a:cs typeface="Arial" panose="020B0604020202020204" pitchFamily="34" charset="0"/>
              </a:rPr>
              <a:t> (</a:t>
            </a:r>
            <a:r>
              <a:rPr lang="de-DE" sz="1600" dirty="0" err="1">
                <a:latin typeface="Arial" panose="020B0604020202020204" pitchFamily="34" charset="0"/>
                <a:cs typeface="Arial" panose="020B0604020202020204" pitchFamily="34" charset="0"/>
              </a:rPr>
              <a:t>Frostschutzmittel</a:t>
            </a:r>
            <a:r>
              <a:rPr lang="de-DE" sz="1600" dirty="0">
                <a:latin typeface="Arial" panose="020B0604020202020204" pitchFamily="34" charset="0"/>
                <a:cs typeface="Arial" panose="020B0604020202020204" pitchFamily="34" charset="0"/>
              </a:rPr>
              <a:t> und </a:t>
            </a:r>
            <a:r>
              <a:rPr lang="de-DE" sz="1600" dirty="0" err="1">
                <a:latin typeface="Arial" panose="020B0604020202020204" pitchFamily="34" charset="0"/>
                <a:cs typeface="Arial" panose="020B0604020202020204" pitchFamily="34" charset="0"/>
              </a:rPr>
              <a:t>Wasser</a:t>
            </a:r>
            <a:r>
              <a:rPr lang="de-DE" sz="1600" dirty="0">
                <a:latin typeface="Arial" panose="020B0604020202020204" pitchFamily="34" charset="0"/>
                <a:cs typeface="Arial" panose="020B0604020202020204" pitchFamily="34" charset="0"/>
              </a:rPr>
              <a:t>)</a:t>
            </a:r>
          </a:p>
          <a:p>
            <a:pPr>
              <a:lnSpc>
                <a:spcPct val="150000"/>
              </a:lnSpc>
              <a:buFontTx/>
              <a:buChar char="-"/>
            </a:pPr>
            <a:r>
              <a:rPr lang="de-DE" sz="1600" dirty="0">
                <a:latin typeface="Arial" panose="020B0604020202020204" pitchFamily="34" charset="0"/>
                <a:cs typeface="Arial" panose="020B0604020202020204" pitchFamily="34" charset="0"/>
              </a:rPr>
              <a:t>Wie man mit einem Verschütten umgeht und das Frostschutzmittel </a:t>
            </a:r>
            <a:r>
              <a:rPr lang="de-DE" sz="1600" dirty="0" smtClean="0">
                <a:latin typeface="Arial" panose="020B0604020202020204" pitchFamily="34" charset="0"/>
                <a:cs typeface="Arial" panose="020B0604020202020204" pitchFamily="34" charset="0"/>
              </a:rPr>
              <a:t>ggf. aufnimmt?</a:t>
            </a:r>
            <a:endParaRPr lang="de-DE" sz="1600" dirty="0">
              <a:latin typeface="Arial" panose="020B0604020202020204" pitchFamily="34" charset="0"/>
              <a:cs typeface="Arial" panose="020B0604020202020204" pitchFamily="34" charset="0"/>
            </a:endParaRPr>
          </a:p>
          <a:p>
            <a:pPr>
              <a:lnSpc>
                <a:spcPct val="150000"/>
              </a:lnSpc>
              <a:buFontTx/>
              <a:buChar char="-"/>
            </a:pPr>
            <a:r>
              <a:rPr lang="de-DE" sz="1600" dirty="0" err="1">
                <a:latin typeface="Arial" panose="020B0604020202020204" pitchFamily="34" charset="0"/>
                <a:cs typeface="Arial" panose="020B0604020202020204" pitchFamily="34" charset="0"/>
              </a:rPr>
              <a:t>Wie misst man den Anteil des Frostschutzmittels</a:t>
            </a:r>
            <a:r>
              <a:rPr lang="de-DE" sz="1600" dirty="0">
                <a:latin typeface="Arial" panose="020B0604020202020204" pitchFamily="34" charset="0"/>
                <a:cs typeface="Arial" panose="020B0604020202020204" pitchFamily="34" charset="0"/>
              </a:rPr>
              <a:t> in </a:t>
            </a:r>
            <a:r>
              <a:rPr lang="de-DE" sz="1600" dirty="0" err="1">
                <a:latin typeface="Arial" panose="020B0604020202020204" pitchFamily="34" charset="0"/>
                <a:cs typeface="Arial" panose="020B0604020202020204" pitchFamily="34" charset="0"/>
              </a:rPr>
              <a:t>der Sole</a:t>
            </a:r>
            <a:r>
              <a:rPr lang="de-DE" sz="1600" dirty="0">
                <a:latin typeface="Arial" panose="020B0604020202020204" pitchFamily="34" charset="0"/>
                <a:cs typeface="Arial" panose="020B0604020202020204" pitchFamily="34" charset="0"/>
              </a:rPr>
              <a:t> / </a:t>
            </a:r>
            <a:r>
              <a:rPr lang="de-DE" sz="1600" dirty="0" err="1">
                <a:latin typeface="Arial" panose="020B0604020202020204" pitchFamily="34" charset="0"/>
                <a:cs typeface="Arial" panose="020B0604020202020204" pitchFamily="34" charset="0"/>
              </a:rPr>
              <a:t>den Frostschutz der Mischung?</a:t>
            </a: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b="1" dirty="0">
              <a:latin typeface="Arial" panose="020B0604020202020204" pitchFamily="34" charset="0"/>
              <a:cs typeface="Arial" panose="020B0604020202020204" pitchFamily="34" charset="0"/>
            </a:endParaRPr>
          </a:p>
          <a:p>
            <a:pPr marL="0" indent="0">
              <a:lnSpc>
                <a:spcPct val="150000"/>
              </a:lnSpc>
              <a:buNone/>
            </a:pPr>
            <a:endParaRPr lang="de-DE" sz="1600" dirty="0">
              <a:latin typeface="Arial" panose="020B0604020202020204" pitchFamily="34" charset="0"/>
              <a:cs typeface="Arial" panose="020B0604020202020204" pitchFamily="34" charset="0"/>
            </a:endParaRPr>
          </a:p>
          <a:p>
            <a:pPr marL="914400" lvl="2"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918590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latin typeface="Arial" panose="020B0604020202020204" pitchFamily="34" charset="0"/>
                <a:cs typeface="Arial" panose="020B0604020202020204" pitchFamily="34" charset="0"/>
              </a:rPr>
              <a:t>Ende des Moduls</a:t>
            </a:r>
            <a:endParaRPr lang="el-GR" dirty="0">
              <a:latin typeface="Arial" panose="020B0604020202020204" pitchFamily="34" charset="0"/>
              <a:cs typeface="Arial" panose="020B0604020202020204" pitchFamily="34" charset="0"/>
            </a:endParaRPr>
          </a:p>
        </p:txBody>
      </p:sp>
      <p:sp>
        <p:nvSpPr>
          <p:cNvPr id="9" name="Content Placeholder 8"/>
          <p:cNvSpPr>
            <a:spLocks noGrp="1"/>
          </p:cNvSpPr>
          <p:nvPr>
            <p:ph idx="1"/>
          </p:nvPr>
        </p:nvSpPr>
        <p:spPr>
          <a:xfrm>
            <a:off x="457200" y="1412776"/>
            <a:ext cx="8229600" cy="4896544"/>
          </a:xfrm>
        </p:spPr>
        <p:txBody>
          <a:bodyPr>
            <a:normAutofit/>
          </a:bodyPr>
          <a:lstStyle/>
          <a:p>
            <a:pPr marL="0" indent="0">
              <a:lnSpc>
                <a:spcPct val="150000"/>
              </a:lnSpc>
              <a:buNone/>
            </a:pPr>
            <a:r>
              <a:rPr lang="de-DE" sz="1600" dirty="0">
                <a:latin typeface="Arial" panose="020B0604020202020204" pitchFamily="34" charset="0"/>
                <a:cs typeface="Arial" panose="020B0604020202020204" pitchFamily="34" charset="0"/>
              </a:rPr>
              <a:t>Dies </a:t>
            </a:r>
            <a:r>
              <a:rPr lang="de-DE" sz="1600" dirty="0" err="1">
                <a:latin typeface="Arial" panose="020B0604020202020204" pitchFamily="34" charset="0"/>
                <a:cs typeface="Arial" panose="020B0604020202020204" pitchFamily="34" charset="0"/>
              </a:rPr>
              <a:t>ist das</a:t>
            </a:r>
            <a:r>
              <a:rPr lang="de-DE" sz="1600" dirty="0">
                <a:latin typeface="Arial" panose="020B0604020202020204" pitchFamily="34" charset="0"/>
                <a:cs typeface="Arial" panose="020B0604020202020204" pitchFamily="34" charset="0"/>
              </a:rPr>
              <a:t> Ende </a:t>
            </a:r>
            <a:r>
              <a:rPr lang="de-DE" sz="1600" dirty="0" err="1">
                <a:latin typeface="Arial" panose="020B0604020202020204" pitchFamily="34" charset="0"/>
                <a:cs typeface="Arial" panose="020B0604020202020204" pitchFamily="34" charset="0"/>
              </a:rPr>
              <a:t>des Moduls</a:t>
            </a:r>
            <a:r>
              <a:rPr lang="de-DE" sz="1600" dirty="0">
                <a:latin typeface="Arial" panose="020B0604020202020204" pitchFamily="34" charset="0"/>
                <a:cs typeface="Arial" panose="020B0604020202020204" pitchFamily="34" charset="0"/>
              </a:rPr>
              <a:t>.</a:t>
            </a:r>
          </a:p>
          <a:p>
            <a:pPr marL="0" indent="0">
              <a:lnSpc>
                <a:spcPct val="150000"/>
              </a:lnSpc>
              <a:buNone/>
            </a:pPr>
            <a:endParaRPr lang="el-GR" sz="1600" dirty="0">
              <a:latin typeface="Arial" panose="020B0604020202020204" pitchFamily="34" charset="0"/>
              <a:cs typeface="Arial" panose="020B0604020202020204" pitchFamily="34" charset="0"/>
            </a:endParaRPr>
          </a:p>
          <a:p>
            <a:pPr marL="0" indent="0">
              <a:lnSpc>
                <a:spcPct val="150000"/>
              </a:lnSpc>
              <a:buNone/>
            </a:pPr>
            <a:r>
              <a:rPr lang="en-US" sz="1600" dirty="0" err="1">
                <a:latin typeface="Arial" panose="020B0604020202020204" pitchFamily="34" charset="0"/>
                <a:cs typeface="Arial" panose="020B0604020202020204" pitchFamily="34" charset="0"/>
              </a:rPr>
              <a:t>Jetzt</a:t>
            </a:r>
            <a:r>
              <a:rPr lang="en-US" sz="1600" dirty="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wissen</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Sie</a:t>
            </a:r>
            <a:r>
              <a:rPr lang="en-US" sz="1600" dirty="0" smtClean="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marL="0" indent="0">
              <a:lnSpc>
                <a:spcPct val="150000"/>
              </a:lnSpc>
              <a:buNone/>
            </a:pPr>
            <a:endParaRPr lang="el-GR" sz="1600" dirty="0">
              <a:latin typeface="Arial" panose="020B0604020202020204" pitchFamily="34" charset="0"/>
              <a:cs typeface="Arial" panose="020B0604020202020204" pitchFamily="34" charset="0"/>
            </a:endParaRPr>
          </a:p>
          <a:p>
            <a:pPr>
              <a:lnSpc>
                <a:spcPct val="150000"/>
              </a:lnSpc>
              <a:buAutoNum type="arabicPeriod"/>
            </a:pPr>
            <a:r>
              <a:rPr lang="en-US" sz="1600" dirty="0">
                <a:latin typeface="Arial" panose="020B0604020202020204" pitchFamily="34" charset="0"/>
                <a:cs typeface="Arial" panose="020B0604020202020204" pitchFamily="34" charset="0"/>
              </a:rPr>
              <a:t>alle für das System verwendeten Chemikalien und Stoffe</a:t>
            </a:r>
          </a:p>
          <a:p>
            <a:pPr>
              <a:lnSpc>
                <a:spcPct val="150000"/>
              </a:lnSpc>
              <a:buAutoNum type="arabicPeriod"/>
            </a:pPr>
            <a:r>
              <a:rPr lang="en-US" sz="1600" dirty="0">
                <a:latin typeface="Arial" panose="020B0604020202020204" pitchFamily="34" charset="0"/>
                <a:cs typeface="Arial" panose="020B0604020202020204" pitchFamily="34" charset="0"/>
              </a:rPr>
              <a:t>eine angemessene Risikobewertung und Sicherheitsmaßnahmen</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err="1" smtClean="0">
                <a:latin typeface="Arial" panose="020B0604020202020204" pitchFamily="34" charset="0"/>
                <a:cs typeface="Arial" panose="020B0604020202020204" pitchFamily="34" charset="0"/>
              </a:rPr>
              <a:t>Sie</a:t>
            </a:r>
            <a:r>
              <a:rPr lang="en-US" sz="1600" dirty="0" smtClean="0">
                <a:latin typeface="Arial" panose="020B0604020202020204" pitchFamily="34" charset="0"/>
                <a:cs typeface="Arial" panose="020B0604020202020204" pitchFamily="34" charset="0"/>
              </a:rPr>
              <a:t> </a:t>
            </a:r>
            <a:r>
              <a:rPr lang="en-US" sz="1600" smtClean="0">
                <a:latin typeface="Arial" panose="020B0604020202020204" pitchFamily="34" charset="0"/>
                <a:cs typeface="Arial" panose="020B0604020202020204" pitchFamily="34" charset="0"/>
              </a:rPr>
              <a:t>sind </a:t>
            </a:r>
            <a:r>
              <a:rPr lang="en-US" sz="1600" dirty="0">
                <a:latin typeface="Arial" panose="020B0604020202020204" pitchFamily="34" charset="0"/>
                <a:cs typeface="Arial" panose="020B0604020202020204" pitchFamily="34" charset="0"/>
              </a:rPr>
              <a:t>in der Lage:</a:t>
            </a:r>
          </a:p>
          <a:p>
            <a:pPr marL="0" indent="0">
              <a:lnSpc>
                <a:spcPct val="150000"/>
              </a:lnSpc>
              <a:buNone/>
            </a:pPr>
            <a:endParaRPr lang="en-US" sz="1600" dirty="0">
              <a:latin typeface="Arial" panose="020B0604020202020204" pitchFamily="34" charset="0"/>
              <a:cs typeface="Arial" panose="020B0604020202020204" pitchFamily="34" charset="0"/>
            </a:endParaRPr>
          </a:p>
          <a:p>
            <a:pPr>
              <a:lnSpc>
                <a:spcPct val="150000"/>
              </a:lnSpc>
              <a:buAutoNum type="arabicPeriod"/>
            </a:pPr>
            <a:r>
              <a:rPr lang="en-US" sz="1600" dirty="0">
                <a:latin typeface="Arial" panose="020B0604020202020204" pitchFamily="34" charset="0"/>
                <a:cs typeface="Arial" panose="020B0604020202020204" pitchFamily="34" charset="0"/>
              </a:rPr>
              <a:t>Risiken zu identifizieren und zu vermeiden.</a:t>
            </a:r>
          </a:p>
          <a:p>
            <a:pPr>
              <a:lnSpc>
                <a:spcPct val="150000"/>
              </a:lnSpc>
              <a:buAutoNum type="arabicPeriod"/>
            </a:pPr>
            <a:r>
              <a:rPr lang="en-US" sz="1600" dirty="0">
                <a:latin typeface="Arial" panose="020B0604020202020204" pitchFamily="34" charset="0"/>
                <a:cs typeface="Arial" panose="020B0604020202020204" pitchFamily="34" charset="0"/>
              </a:rPr>
              <a:t>geeignete Sicherheitsmassnahmen vorzuschlagen</a:t>
            </a:r>
          </a:p>
          <a:p>
            <a:pPr marL="0" indent="0">
              <a:buNone/>
            </a:pPr>
            <a:endParaRPr lang="el-GR" dirty="0"/>
          </a:p>
        </p:txBody>
      </p:sp>
    </p:spTree>
    <p:extLst>
      <p:ext uri="{BB962C8B-B14F-4D97-AF65-F5344CB8AC3E}">
        <p14:creationId xmlns:p14="http://schemas.microsoft.com/office/powerpoint/2010/main" val="390565593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latin typeface="Arial" panose="020B0604020202020204" pitchFamily="34" charset="0"/>
                <a:cs typeface="Arial" panose="020B0604020202020204" pitchFamily="34" charset="0"/>
              </a:rPr>
              <a:t>Ende der Einheit</a:t>
            </a:r>
            <a:endParaRPr lang="el-GR" dirty="0">
              <a:latin typeface="Arial" panose="020B0604020202020204" pitchFamily="34" charset="0"/>
              <a:cs typeface="Arial" panose="020B0604020202020204" pitchFamily="34" charset="0"/>
            </a:endParaRPr>
          </a:p>
        </p:txBody>
      </p:sp>
      <p:sp>
        <p:nvSpPr>
          <p:cNvPr id="5" name="Subtitle 4"/>
          <p:cNvSpPr>
            <a:spLocks noGrp="1"/>
          </p:cNvSpPr>
          <p:nvPr>
            <p:ph type="subTitle" idx="1"/>
          </p:nvPr>
        </p:nvSpPr>
        <p:spPr/>
        <p:txBody>
          <a:bodyPr/>
          <a:lstStyle/>
          <a:p>
            <a:r>
              <a:rPr lang="en-US" dirty="0">
                <a:latin typeface="Arial" panose="020B0604020202020204" pitchFamily="34" charset="0"/>
                <a:cs typeface="Arial" panose="020B0604020202020204" pitchFamily="34" charset="0"/>
              </a:rPr>
              <a:t>2.3 Chemikalien</a:t>
            </a:r>
          </a:p>
        </p:txBody>
      </p:sp>
    </p:spTree>
    <p:extLst>
      <p:ext uri="{BB962C8B-B14F-4D97-AF65-F5344CB8AC3E}">
        <p14:creationId xmlns:p14="http://schemas.microsoft.com/office/powerpoint/2010/main" val="129220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Eigenschaften des Kältemittels</a:t>
            </a:r>
            <a:endParaRPr lang="el-GR"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Autofit/>
          </a:bodyPr>
          <a:lstStyle/>
          <a:p>
            <a:pPr marL="0" indent="0">
              <a:lnSpc>
                <a:spcPct val="150000"/>
              </a:lnSpc>
              <a:buNone/>
            </a:pPr>
            <a:r>
              <a:rPr lang="en-GB" sz="1600" b="1" dirty="0">
                <a:latin typeface="Arial" panose="020B0604020202020204" pitchFamily="34" charset="0"/>
                <a:cs typeface="Arial" panose="020B0604020202020204" pitchFamily="34" charset="0"/>
              </a:rPr>
              <a:t>Bevorzugte Eigenschaften des </a:t>
            </a:r>
            <a:r>
              <a:rPr lang="en-GB" sz="1600" b="1" dirty="0" err="1">
                <a:latin typeface="Arial" panose="020B0604020202020204" pitchFamily="34" charset="0"/>
                <a:cs typeface="Arial" panose="020B0604020202020204" pitchFamily="34" charset="0"/>
              </a:rPr>
              <a:t>Kältemittels</a:t>
            </a:r>
            <a:r>
              <a:rPr lang="en-GB" sz="1600" b="1" dirty="0">
                <a:latin typeface="Arial" panose="020B0604020202020204" pitchFamily="34" charset="0"/>
                <a:cs typeface="Arial" panose="020B0604020202020204" pitchFamily="34" charset="0"/>
              </a:rPr>
              <a:t> </a:t>
            </a:r>
            <a:r>
              <a:rPr lang="en-DE" sz="1600" b="1" dirty="0" smtClean="0">
                <a:latin typeface="Arial" panose="020B0604020202020204" pitchFamily="34" charset="0"/>
                <a:cs typeface="Arial" panose="020B0604020202020204" pitchFamily="34" charset="0"/>
              </a:rPr>
              <a:t>–</a:t>
            </a:r>
            <a:r>
              <a:rPr lang="en-GB" sz="1600" b="1" dirty="0" smtClean="0">
                <a:latin typeface="Arial" panose="020B0604020202020204" pitchFamily="34" charset="0"/>
                <a:cs typeface="Arial" panose="020B0604020202020204" pitchFamily="34" charset="0"/>
              </a:rPr>
              <a:t> </a:t>
            </a:r>
          </a:p>
          <a:p>
            <a:pPr marL="0" indent="0">
              <a:lnSpc>
                <a:spcPct val="150000"/>
              </a:lnSpc>
              <a:buNone/>
            </a:pPr>
            <a:r>
              <a:rPr lang="en-GB" sz="1600" b="1" dirty="0" smtClean="0">
                <a:latin typeface="Arial" panose="020B0604020202020204" pitchFamily="34" charset="0"/>
                <a:cs typeface="Arial" panose="020B0604020202020204" pitchFamily="34" charset="0"/>
              </a:rPr>
              <a:t>Umwelt- </a:t>
            </a:r>
            <a:r>
              <a:rPr lang="en-GB" sz="1600" b="1" dirty="0">
                <a:latin typeface="Arial" panose="020B0604020202020204" pitchFamily="34" charset="0"/>
                <a:cs typeface="Arial" panose="020B0604020202020204" pitchFamily="34" charset="0"/>
              </a:rPr>
              <a:t>und Sicherheitseigenschaften</a:t>
            </a:r>
          </a:p>
          <a:p>
            <a:pPr marL="0" indent="0">
              <a:lnSpc>
                <a:spcPct val="150000"/>
              </a:lnSpc>
              <a:buNone/>
            </a:pPr>
            <a:endParaRPr lang="en-GB" sz="1600" b="1" dirty="0">
              <a:latin typeface="Arial" panose="020B0604020202020204" pitchFamily="34" charset="0"/>
              <a:cs typeface="Arial" panose="020B0604020202020204" pitchFamily="34" charset="0"/>
            </a:endParaRPr>
          </a:p>
          <a:p>
            <a:pPr marL="0" indent="0">
              <a:lnSpc>
                <a:spcPct val="150000"/>
              </a:lnSpc>
              <a:buNone/>
            </a:pPr>
            <a:r>
              <a:rPr lang="en-GB" sz="1600" dirty="0">
                <a:latin typeface="Arial" panose="020B0604020202020204" pitchFamily="34" charset="0"/>
                <a:cs typeface="Arial" panose="020B0604020202020204" pitchFamily="34" charset="0"/>
              </a:rPr>
              <a:t>Auf der anderen Seite sollte das Kältemittel</a:t>
            </a:r>
          </a:p>
          <a:p>
            <a:pPr marL="0" indent="0">
              <a:lnSpc>
                <a:spcPct val="150000"/>
              </a:lnSpc>
              <a:buNone/>
            </a:pPr>
            <a:endParaRPr lang="en-GB" sz="1600" dirty="0">
              <a:latin typeface="Arial" panose="020B0604020202020204" pitchFamily="34" charset="0"/>
              <a:cs typeface="Arial" panose="020B0604020202020204" pitchFamily="34" charset="0"/>
            </a:endParaRPr>
          </a:p>
          <a:p>
            <a:pPr>
              <a:lnSpc>
                <a:spcPct val="150000"/>
              </a:lnSpc>
            </a:pPr>
            <a:r>
              <a:rPr lang="en-GB" sz="1600" dirty="0">
                <a:latin typeface="Arial" panose="020B0604020202020204" pitchFamily="34" charset="0"/>
                <a:cs typeface="Arial" panose="020B0604020202020204" pitchFamily="34" charset="0"/>
              </a:rPr>
              <a:t>Nicht brennbar oder sogar explosiv sein</a:t>
            </a:r>
          </a:p>
          <a:p>
            <a:pPr>
              <a:lnSpc>
                <a:spcPct val="150000"/>
              </a:lnSpc>
            </a:pPr>
            <a:r>
              <a:rPr lang="en-GB" sz="1600" dirty="0">
                <a:latin typeface="Arial" panose="020B0604020202020204" pitchFamily="34" charset="0"/>
                <a:cs typeface="Arial" panose="020B0604020202020204" pitchFamily="34" charset="0"/>
              </a:rPr>
              <a:t>Nicht toxisch sein</a:t>
            </a:r>
          </a:p>
          <a:p>
            <a:pPr>
              <a:lnSpc>
                <a:spcPct val="150000"/>
              </a:lnSpc>
            </a:pPr>
            <a:r>
              <a:rPr lang="en-GB" sz="1600" dirty="0" err="1" smtClean="0">
                <a:latin typeface="Arial" panose="020B0604020202020204" pitchFamily="34" charset="0"/>
                <a:cs typeface="Arial" panose="020B0604020202020204" pitchFamily="34" charset="0"/>
              </a:rPr>
              <a:t>Einen</a:t>
            </a:r>
            <a:r>
              <a:rPr lang="en-GB" sz="1600" dirty="0" smtClean="0">
                <a:latin typeface="Arial" panose="020B0604020202020204" pitchFamily="34" charset="0"/>
                <a:cs typeface="Arial" panose="020B0604020202020204" pitchFamily="34" charset="0"/>
              </a:rPr>
              <a:t> </a:t>
            </a:r>
            <a:r>
              <a:rPr lang="en-GB" sz="1600" dirty="0" err="1" smtClean="0">
                <a:latin typeface="Arial" panose="020B0604020202020204" pitchFamily="34" charset="0"/>
                <a:cs typeface="Arial" panose="020B0604020202020204" pitchFamily="34" charset="0"/>
              </a:rPr>
              <a:t>niedrigen</a:t>
            </a:r>
            <a:r>
              <a:rPr lang="en-GB" sz="1600" dirty="0" smtClean="0">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GWP (Treibhauspotenzial) haben.</a:t>
            </a:r>
          </a:p>
          <a:p>
            <a:pPr>
              <a:lnSpc>
                <a:spcPct val="150000"/>
              </a:lnSpc>
            </a:pPr>
            <a:r>
              <a:rPr lang="en-GB" sz="1600" dirty="0" err="1" smtClean="0">
                <a:latin typeface="Arial" panose="020B0604020202020204" pitchFamily="34" charset="0"/>
                <a:cs typeface="Arial" panose="020B0604020202020204" pitchFamily="34" charset="0"/>
              </a:rPr>
              <a:t>Kein</a:t>
            </a:r>
            <a:r>
              <a:rPr lang="en-GB" sz="1600" dirty="0" smtClean="0">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ODP (Ozone Depletion Potential) haben.</a:t>
            </a:r>
          </a:p>
          <a:p>
            <a:pPr>
              <a:lnSpc>
                <a:spcPct val="150000"/>
              </a:lnSpc>
            </a:pPr>
            <a:r>
              <a:rPr lang="de-DE" sz="1600" dirty="0">
                <a:latin typeface="Arial" panose="020B0604020202020204" pitchFamily="34" charset="0"/>
                <a:cs typeface="Arial" panose="020B0604020202020204" pitchFamily="34" charset="0"/>
              </a:rPr>
              <a:t>Nicht korrosiv und nicht ätzend für die Komponenten des Systems </a:t>
            </a:r>
            <a:r>
              <a:rPr lang="de-DE" sz="1600" dirty="0" smtClean="0">
                <a:latin typeface="Arial" panose="020B0604020202020204" pitchFamily="34" charset="0"/>
                <a:cs typeface="Arial" panose="020B0604020202020204" pitchFamily="34" charset="0"/>
              </a:rPr>
              <a:t>sein</a:t>
            </a:r>
            <a:r>
              <a:rPr lang="en-GB" sz="1600" dirty="0" smtClean="0">
                <a:latin typeface="Arial" panose="020B0604020202020204" pitchFamily="34" charset="0"/>
                <a:cs typeface="Arial" panose="020B0604020202020204" pitchFamily="34" charset="0"/>
              </a:rPr>
              <a:t>.</a:t>
            </a:r>
            <a:endParaRPr lang="en-GB" sz="1600" dirty="0">
              <a:latin typeface="Arial" panose="020B0604020202020204" pitchFamily="34" charset="0"/>
              <a:cs typeface="Arial" panose="020B0604020202020204" pitchFamily="34" charset="0"/>
            </a:endParaRPr>
          </a:p>
          <a:p>
            <a:pPr marL="0" indent="0">
              <a:lnSpc>
                <a:spcPct val="150000"/>
              </a:lnSpc>
              <a:buNone/>
            </a:pPr>
            <a:r>
              <a:rPr lang="en-GB" dirty="0"/>
              <a:t> </a:t>
            </a:r>
            <a:endParaRPr lang="en-GB" sz="1600"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6816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Geschichte der </a:t>
            </a:r>
            <a:r>
              <a:rPr lang="en-US" dirty="0" err="1" smtClean="0">
                <a:latin typeface="Arial" panose="020B0604020202020204" pitchFamily="34" charset="0"/>
                <a:cs typeface="Arial" panose="020B0604020202020204" pitchFamily="34" charset="0"/>
              </a:rPr>
              <a:t>Kältemittel</a:t>
            </a:r>
            <a:endParaRPr lang="el-GR"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4618856" cy="4525963"/>
          </a:xfrm>
        </p:spPr>
        <p:txBody>
          <a:bodyPr>
            <a:noAutofit/>
          </a:bodyPr>
          <a:lstStyle/>
          <a:p>
            <a:pPr marL="0" indent="0">
              <a:lnSpc>
                <a:spcPct val="150000"/>
              </a:lnSpc>
              <a:buNone/>
            </a:pPr>
            <a:r>
              <a:rPr lang="en-GB" sz="1600" b="1" dirty="0">
                <a:latin typeface="Arial" panose="020B0604020202020204" pitchFamily="34" charset="0"/>
                <a:cs typeface="Arial" panose="020B0604020202020204" pitchFamily="34" charset="0"/>
              </a:rPr>
              <a:t>Geschichte der Kältemittel</a:t>
            </a:r>
          </a:p>
          <a:p>
            <a:pPr marL="0" indent="0">
              <a:lnSpc>
                <a:spcPct val="150000"/>
              </a:lnSpc>
              <a:buNone/>
            </a:pPr>
            <a:endParaRPr lang="en-GB" sz="1600" b="1" dirty="0">
              <a:latin typeface="Arial" panose="020B0604020202020204" pitchFamily="34" charset="0"/>
              <a:cs typeface="Arial" panose="020B0604020202020204" pitchFamily="34" charset="0"/>
            </a:endParaRPr>
          </a:p>
          <a:p>
            <a:pPr marL="0" indent="0">
              <a:lnSpc>
                <a:spcPct val="150000"/>
              </a:lnSpc>
              <a:buNone/>
            </a:pPr>
            <a:r>
              <a:rPr lang="en-GB" sz="1600" dirty="0">
                <a:latin typeface="Arial" panose="020B0604020202020204" pitchFamily="34" charset="0"/>
                <a:cs typeface="Arial" panose="020B0604020202020204" pitchFamily="34" charset="0"/>
              </a:rPr>
              <a:t>Bis in die 1920er Jahre waren die ersten verwendeten Kältemittel brennbar und/oder toxisch. Carl Linde verwendete Dimethylether und Ammoniak für seine ersten </a:t>
            </a:r>
            <a:r>
              <a:rPr lang="de-DE" sz="1600" dirty="0">
                <a:latin typeface="Arial" panose="020B0604020202020204" pitchFamily="34" charset="0"/>
                <a:cs typeface="Arial" panose="020B0604020202020204" pitchFamily="34" charset="0"/>
              </a:rPr>
              <a:t>Kühlsysteme.</a:t>
            </a:r>
            <a:endParaRPr lang="en-GB" sz="1600"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a:p>
            <a:pPr marL="0" indent="0">
              <a:lnSpc>
                <a:spcPct val="150000"/>
              </a:lnSpc>
              <a:buNone/>
            </a:pPr>
            <a:r>
              <a:rPr lang="en-GB" sz="1600" dirty="0">
                <a:latin typeface="Arial" panose="020B0604020202020204" pitchFamily="34" charset="0"/>
                <a:cs typeface="Arial" panose="020B0604020202020204" pitchFamily="34" charset="0"/>
              </a:rPr>
              <a:t>Dimethylether - leicht entzündlich</a:t>
            </a:r>
          </a:p>
          <a:p>
            <a:pPr marL="0" indent="0">
              <a:lnSpc>
                <a:spcPct val="150000"/>
              </a:lnSpc>
              <a:buNone/>
            </a:pPr>
            <a:r>
              <a:rPr lang="en-GB" sz="1600" dirty="0">
                <a:latin typeface="Arial" panose="020B0604020202020204" pitchFamily="34" charset="0"/>
                <a:cs typeface="Arial" panose="020B0604020202020204" pitchFamily="34" charset="0"/>
              </a:rPr>
              <a:t>Ammoniak - giftig und gefährlich für die Umwelt</a:t>
            </a:r>
          </a:p>
          <a:p>
            <a:pPr marL="0" indent="0">
              <a:lnSpc>
                <a:spcPct val="150000"/>
              </a:lnSpc>
              <a:buNone/>
            </a:pPr>
            <a:endParaRPr lang="en-GB" sz="1600" dirty="0">
              <a:latin typeface="Arial" panose="020B0604020202020204" pitchFamily="34" charset="0"/>
              <a:cs typeface="Arial" panose="020B0604020202020204" pitchFamily="34" charset="0"/>
            </a:endParaRPr>
          </a:p>
        </p:txBody>
      </p:sp>
      <p:pic>
        <p:nvPicPr>
          <p:cNvPr id="3078" name="Picture 6" descr="https://upload.wikimedia.org/wikipedia/commons/thumb/5/50/Carl_von_Linde_1868.jpg/800px-Carl_von_Linde_186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82872" y="1772815"/>
            <a:ext cx="3161536" cy="4109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9649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Geschichte der </a:t>
            </a:r>
            <a:r>
              <a:rPr lang="en-US" dirty="0" err="1" smtClean="0">
                <a:latin typeface="Arial" panose="020B0604020202020204" pitchFamily="34" charset="0"/>
                <a:cs typeface="Arial" panose="020B0604020202020204" pitchFamily="34" charset="0"/>
              </a:rPr>
              <a:t>Kältemittel</a:t>
            </a:r>
            <a:endParaRPr lang="el-GR"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7931224" cy="4525963"/>
          </a:xfrm>
        </p:spPr>
        <p:txBody>
          <a:bodyPr>
            <a:noAutofit/>
          </a:bodyPr>
          <a:lstStyle/>
          <a:p>
            <a:pPr marL="0" indent="0">
              <a:lnSpc>
                <a:spcPct val="150000"/>
              </a:lnSpc>
              <a:buNone/>
            </a:pPr>
            <a:r>
              <a:rPr lang="en-GB" sz="1600" b="1" dirty="0">
                <a:latin typeface="Arial" panose="020B0604020202020204" pitchFamily="34" charset="0"/>
                <a:cs typeface="Arial" panose="020B0604020202020204" pitchFamily="34" charset="0"/>
              </a:rPr>
              <a:t>Geschichte der Kältemittel</a:t>
            </a:r>
          </a:p>
          <a:p>
            <a:pPr marL="0" indent="0">
              <a:lnSpc>
                <a:spcPct val="150000"/>
              </a:lnSpc>
              <a:buNone/>
            </a:pPr>
            <a:endParaRPr lang="en-GB" sz="1600" b="1" dirty="0">
              <a:latin typeface="Arial" panose="020B0604020202020204" pitchFamily="34" charset="0"/>
              <a:cs typeface="Arial" panose="020B0604020202020204" pitchFamily="34" charset="0"/>
            </a:endParaRPr>
          </a:p>
          <a:p>
            <a:pPr marL="0" indent="0">
              <a:lnSpc>
                <a:spcPct val="150000"/>
              </a:lnSpc>
              <a:buNone/>
            </a:pPr>
            <a:r>
              <a:rPr lang="de-DE" sz="1600" dirty="0" err="1">
                <a:latin typeface="Arial" panose="020B0604020202020204" pitchFamily="34" charset="0"/>
                <a:cs typeface="Arial" panose="020B0604020202020204" pitchFamily="34" charset="0"/>
              </a:rPr>
              <a:t>Im nächsten Schritt wurden Fluorchlorkohlenwasserstoffe</a:t>
            </a:r>
            <a:r>
              <a:rPr lang="de-DE" sz="1600" dirty="0">
                <a:latin typeface="Arial" panose="020B0604020202020204" pitchFamily="34" charset="0"/>
                <a:cs typeface="Arial" panose="020B0604020202020204" pitchFamily="34" charset="0"/>
              </a:rPr>
              <a:t> (FCKWs) und teilhalogenierte </a:t>
            </a:r>
            <a:r>
              <a:rPr lang="de-DE" sz="1600" dirty="0" err="1">
                <a:latin typeface="Arial" panose="020B0604020202020204" pitchFamily="34" charset="0"/>
                <a:cs typeface="Arial" panose="020B0604020202020204" pitchFamily="34" charset="0"/>
              </a:rPr>
              <a:t>Fluorchlorkohlenwasserstoffe</a:t>
            </a:r>
            <a:r>
              <a:rPr lang="de-DE" sz="1600" dirty="0">
                <a:latin typeface="Arial" panose="020B0604020202020204" pitchFamily="34" charset="0"/>
                <a:cs typeface="Arial" panose="020B0604020202020204" pitchFamily="34" charset="0"/>
              </a:rPr>
              <a:t> (HFCKWs) </a:t>
            </a:r>
            <a:r>
              <a:rPr lang="de-DE" sz="1600" dirty="0" err="1">
                <a:latin typeface="Arial" panose="020B0604020202020204" pitchFamily="34" charset="0"/>
                <a:cs typeface="Arial" panose="020B0604020202020204" pitchFamily="34" charset="0"/>
              </a:rPr>
              <a:t>als Kältemittel eingesetzt</a:t>
            </a:r>
            <a:r>
              <a:rPr lang="de-DE" sz="1600" dirty="0">
                <a:latin typeface="Arial" panose="020B0604020202020204" pitchFamily="34" charset="0"/>
                <a:cs typeface="Arial" panose="020B0604020202020204" pitchFamily="34" charset="0"/>
              </a:rPr>
              <a:t>.</a:t>
            </a:r>
          </a:p>
          <a:p>
            <a:pPr marL="0" indent="0">
              <a:lnSpc>
                <a:spcPct val="150000"/>
              </a:lnSpc>
              <a:buNone/>
            </a:pPr>
            <a:endParaRPr lang="de-DE"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Diese Stoffe haben gute thermodynamische </a:t>
            </a:r>
            <a:r>
              <a:rPr lang="en-US" sz="1600" dirty="0" err="1">
                <a:latin typeface="Arial" panose="020B0604020202020204" pitchFamily="34" charset="0"/>
                <a:cs typeface="Arial" panose="020B0604020202020204" pitchFamily="34" charset="0"/>
              </a:rPr>
              <a:t>Eigenschaften</a:t>
            </a:r>
            <a:r>
              <a:rPr lang="en-US" sz="1600" dirty="0">
                <a:latin typeface="Arial" panose="020B0604020202020204" pitchFamily="34" charset="0"/>
                <a:cs typeface="Arial" panose="020B0604020202020204" pitchFamily="34" charset="0"/>
              </a:rPr>
              <a:t> und waren stabil, nicht brennbar und </a:t>
            </a:r>
            <a:r>
              <a:rPr lang="en-US" sz="1600" dirty="0" err="1" smtClean="0">
                <a:latin typeface="Arial" panose="020B0604020202020204" pitchFamily="34" charset="0"/>
                <a:cs typeface="Arial" panose="020B0604020202020204" pitchFamily="34" charset="0"/>
              </a:rPr>
              <a:t>meistens</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mitttelgradig</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toxisch.</a:t>
            </a:r>
          </a:p>
          <a:p>
            <a:pPr marL="0" indent="0">
              <a:lnSpc>
                <a:spcPct val="150000"/>
              </a:lnSpc>
              <a:buNone/>
            </a:pPr>
            <a:r>
              <a:rPr lang="de-DE" sz="1600" dirty="0">
                <a:latin typeface="Arial" panose="020B0604020202020204" pitchFamily="34" charset="0"/>
                <a:cs typeface="Arial" panose="020B0604020202020204" pitchFamily="34" charset="0"/>
              </a:rPr>
              <a:t>Seit 1930 wurde R12, R22 unter dem Handelsnamen Freon produziert und </a:t>
            </a:r>
            <a:r>
              <a:rPr lang="de-DE" sz="1600" dirty="0" smtClean="0">
                <a:latin typeface="Arial" panose="020B0604020202020204" pitchFamily="34" charset="0"/>
                <a:cs typeface="Arial" panose="020B0604020202020204" pitchFamily="34" charset="0"/>
              </a:rPr>
              <a:t>verwendet</a:t>
            </a:r>
            <a:r>
              <a:rPr lang="en-US" sz="1600" dirty="0" smtClean="0">
                <a:latin typeface="Arial" panose="020B0604020202020204" pitchFamily="34" charset="0"/>
                <a:cs typeface="Arial" panose="020B0604020202020204" pitchFamily="34" charset="0"/>
              </a:rPr>
              <a:t>.</a:t>
            </a:r>
            <a:endParaRPr lang="en-GB" sz="1600" dirty="0">
              <a:latin typeface="Arial" panose="020B0604020202020204" pitchFamily="34" charset="0"/>
              <a:cs typeface="Arial" panose="020B0604020202020204" pitchFamily="34" charset="0"/>
            </a:endParaRPr>
          </a:p>
          <a:p>
            <a:pPr marL="0" indent="0">
              <a:lnSpc>
                <a:spcPct val="150000"/>
              </a:lnSpc>
              <a:buNone/>
            </a:pP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4723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Geschichte der </a:t>
            </a:r>
            <a:r>
              <a:rPr lang="en-US" dirty="0" err="1">
                <a:latin typeface="Arial" panose="020B0604020202020204" pitchFamily="34" charset="0"/>
                <a:cs typeface="Arial" panose="020B0604020202020204" pitchFamily="34" charset="0"/>
              </a:rPr>
              <a:t>Kältemittel</a:t>
            </a:r>
            <a:endParaRPr lang="el-GR"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4114800" cy="4525963"/>
          </a:xfrm>
        </p:spPr>
        <p:txBody>
          <a:bodyPr>
            <a:noAutofit/>
          </a:bodyPr>
          <a:lstStyle/>
          <a:p>
            <a:pPr marL="0" indent="0">
              <a:lnSpc>
                <a:spcPct val="150000"/>
              </a:lnSpc>
              <a:buNone/>
            </a:pPr>
            <a:r>
              <a:rPr lang="en-GB" sz="1600" b="1" dirty="0">
                <a:latin typeface="Arial" panose="020B0604020202020204" pitchFamily="34" charset="0"/>
                <a:cs typeface="Arial" panose="020B0604020202020204" pitchFamily="34" charset="0"/>
              </a:rPr>
              <a:t>Geschichte der Kältemittel</a:t>
            </a:r>
          </a:p>
          <a:p>
            <a:pPr marL="0" indent="0">
              <a:lnSpc>
                <a:spcPct val="150000"/>
              </a:lnSpc>
              <a:buNone/>
            </a:pPr>
            <a:endParaRPr lang="en-GB" sz="1600" b="1" dirty="0">
              <a:latin typeface="Arial" panose="020B0604020202020204" pitchFamily="34" charset="0"/>
              <a:cs typeface="Arial" panose="020B0604020202020204" pitchFamily="34" charset="0"/>
            </a:endParaRPr>
          </a:p>
          <a:p>
            <a:pPr marL="0" indent="0">
              <a:lnSpc>
                <a:spcPct val="150000"/>
              </a:lnSpc>
              <a:buNone/>
            </a:pPr>
            <a:r>
              <a:rPr lang="de-DE" sz="1600" dirty="0">
                <a:latin typeface="Arial" panose="020B0604020202020204" pitchFamily="34" charset="0"/>
                <a:cs typeface="Arial" panose="020B0604020202020204" pitchFamily="34" charset="0"/>
              </a:rPr>
              <a:t>FCKW &amp; HFCKW und das Ozonloch</a:t>
            </a:r>
          </a:p>
          <a:p>
            <a:pPr marL="0" indent="0">
              <a:lnSpc>
                <a:spcPct val="150000"/>
              </a:lnSpc>
              <a:buNone/>
            </a:pPr>
            <a:endParaRPr lang="de-DE" sz="1600" dirty="0">
              <a:latin typeface="Arial" panose="020B0604020202020204" pitchFamily="34" charset="0"/>
              <a:cs typeface="Arial" panose="020B0604020202020204" pitchFamily="34" charset="0"/>
            </a:endParaRPr>
          </a:p>
          <a:p>
            <a:pPr marL="0" indent="0">
              <a:lnSpc>
                <a:spcPct val="150000"/>
              </a:lnSpc>
              <a:buNone/>
            </a:pPr>
            <a:r>
              <a:rPr lang="de-DE" sz="1600" dirty="0">
                <a:latin typeface="Arial" panose="020B0604020202020204" pitchFamily="34" charset="0"/>
                <a:cs typeface="Arial" panose="020B0604020202020204" pitchFamily="34" charset="0"/>
              </a:rPr>
              <a:t>FCKW und HFCKW </a:t>
            </a:r>
            <a:r>
              <a:rPr lang="de-DE" sz="1600" dirty="0" err="1">
                <a:latin typeface="Arial" panose="020B0604020202020204" pitchFamily="34" charset="0"/>
                <a:cs typeface="Arial" panose="020B0604020202020204" pitchFamily="34" charset="0"/>
              </a:rPr>
              <a:t>verursachen einen Ozonabbau</a:t>
            </a:r>
            <a:r>
              <a:rPr lang="de-DE" sz="1600" dirty="0">
                <a:latin typeface="Arial" panose="020B0604020202020204" pitchFamily="34" charset="0"/>
                <a:cs typeface="Arial" panose="020B0604020202020204" pitchFamily="34" charset="0"/>
              </a:rPr>
              <a:t> in </a:t>
            </a:r>
            <a:r>
              <a:rPr lang="de-DE" sz="1600" dirty="0" err="1">
                <a:latin typeface="Arial" panose="020B0604020202020204" pitchFamily="34" charset="0"/>
                <a:cs typeface="Arial" panose="020B0604020202020204" pitchFamily="34" charset="0"/>
              </a:rPr>
              <a:t>der</a:t>
            </a:r>
            <a:r>
              <a:rPr lang="de-DE" sz="1600" dirty="0">
                <a:latin typeface="Arial" panose="020B0604020202020204" pitchFamily="34" charset="0"/>
                <a:cs typeface="Arial" panose="020B0604020202020204" pitchFamily="34" charset="0"/>
              </a:rPr>
              <a:t> Ozonschicht </a:t>
            </a:r>
            <a:r>
              <a:rPr lang="de-DE" sz="1600" dirty="0" err="1">
                <a:latin typeface="Arial" panose="020B0604020202020204" pitchFamily="34" charset="0"/>
                <a:cs typeface="Arial" panose="020B0604020202020204" pitchFamily="34" charset="0"/>
              </a:rPr>
              <a:t>der Atmosphäre</a:t>
            </a:r>
            <a:r>
              <a:rPr lang="de-DE" sz="1600" dirty="0">
                <a:latin typeface="Arial" panose="020B0604020202020204" pitchFamily="34" charset="0"/>
                <a:cs typeface="Arial" panose="020B0604020202020204" pitchFamily="34" charset="0"/>
              </a:rPr>
              <a:t>. So </a:t>
            </a:r>
            <a:r>
              <a:rPr lang="de-DE" sz="1600" dirty="0" err="1">
                <a:latin typeface="Arial" panose="020B0604020202020204" pitchFamily="34" charset="0"/>
                <a:cs typeface="Arial" panose="020B0604020202020204" pitchFamily="34" charset="0"/>
              </a:rPr>
              <a:t>haben</a:t>
            </a:r>
            <a:r>
              <a:rPr lang="de-DE" sz="1600" dirty="0">
                <a:latin typeface="Arial" panose="020B0604020202020204" pitchFamily="34" charset="0"/>
                <a:cs typeface="Arial" panose="020B0604020202020204" pitchFamily="34" charset="0"/>
              </a:rPr>
              <a:t> alle </a:t>
            </a:r>
            <a:r>
              <a:rPr lang="de-DE" sz="1600" dirty="0" err="1">
                <a:latin typeface="Arial" panose="020B0604020202020204" pitchFamily="34" charset="0"/>
                <a:cs typeface="Arial" panose="020B0604020202020204" pitchFamily="34" charset="0"/>
              </a:rPr>
              <a:t>Stoffe dieser Familie</a:t>
            </a:r>
            <a:r>
              <a:rPr lang="de-DE" sz="1600" dirty="0">
                <a:latin typeface="Arial" panose="020B0604020202020204" pitchFamily="34" charset="0"/>
                <a:cs typeface="Arial" panose="020B0604020202020204" pitchFamily="34" charset="0"/>
              </a:rPr>
              <a:t> ein </a:t>
            </a:r>
            <a:r>
              <a:rPr lang="en-GB" sz="1600" dirty="0">
                <a:latin typeface="Arial" panose="020B0604020202020204" pitchFamily="34" charset="0"/>
                <a:cs typeface="Arial" panose="020B0604020202020204" pitchFamily="34" charset="0"/>
              </a:rPr>
              <a:t>ODP (Ozone Depletion Potential). </a:t>
            </a:r>
            <a:r>
              <a:rPr lang="en-US" sz="1600" dirty="0">
                <a:latin typeface="Arial" panose="020B0604020202020204" pitchFamily="34" charset="0"/>
                <a:cs typeface="Arial" panose="020B0604020202020204" pitchFamily="34" charset="0"/>
              </a:rPr>
              <a:t>Der Ozonabbau und das Ozonloch verursachen ein steigendes Krebsrisiko und andere negative Auswirkungen.</a:t>
            </a:r>
            <a:endParaRPr lang="en-GB" sz="1600" dirty="0">
              <a:latin typeface="Arial" panose="020B0604020202020204" pitchFamily="34" charset="0"/>
              <a:cs typeface="Arial" panose="020B0604020202020204" pitchFamily="34" charset="0"/>
            </a:endParaRPr>
          </a:p>
        </p:txBody>
      </p:sp>
      <p:pic>
        <p:nvPicPr>
          <p:cNvPr id="6146" name="Picture 2" descr="https://upload.wikimedia.org/wikipedia/commons/e/ea/NASA_and_NOAA_Announce_Ozone_Hole_is_a_Double_Record_Break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1412776"/>
            <a:ext cx="4514725" cy="4514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8967590"/>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3481</Words>
  <Application>Microsoft Office PowerPoint</Application>
  <PresentationFormat>Bildschirmpräsentation (4:3)</PresentationFormat>
  <Paragraphs>641</Paragraphs>
  <Slides>58</Slides>
  <Notes>53</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58</vt:i4>
      </vt:variant>
    </vt:vector>
  </HeadingPairs>
  <TitlesOfParts>
    <vt:vector size="62" baseType="lpstr">
      <vt:lpstr>Arial</vt:lpstr>
      <vt:lpstr>Calibri</vt:lpstr>
      <vt:lpstr>Wingdings</vt:lpstr>
      <vt:lpstr>2_Office Theme</vt:lpstr>
      <vt:lpstr>2.3 Chemikalien</vt:lpstr>
      <vt:lpstr>Modulziele</vt:lpstr>
      <vt:lpstr>Einführung</vt:lpstr>
      <vt:lpstr> Kältemittel</vt:lpstr>
      <vt:lpstr>Eigenschaften des Kältemittels</vt:lpstr>
      <vt:lpstr>Eigenschaften des Kältemittels</vt:lpstr>
      <vt:lpstr>Geschichte der Kältemittel</vt:lpstr>
      <vt:lpstr>Geschichte der Kältemittel</vt:lpstr>
      <vt:lpstr>Geschichte der Kältemittel</vt:lpstr>
      <vt:lpstr>Geschichte der Kältemittel</vt:lpstr>
      <vt:lpstr>Geschichte der Kältemittel</vt:lpstr>
      <vt:lpstr>Geschichte der Kältemittel</vt:lpstr>
      <vt:lpstr>Geschichte der Kältemittel</vt:lpstr>
      <vt:lpstr>Geschichte der Kältemittel</vt:lpstr>
      <vt:lpstr>Geschichte der Kältemittel</vt:lpstr>
      <vt:lpstr>Geschichte der Kältemittel</vt:lpstr>
      <vt:lpstr>Geschichte der Kältemittel</vt:lpstr>
      <vt:lpstr>Geschichte der Kältemittel</vt:lpstr>
      <vt:lpstr>Geschichte der Kältemittel</vt:lpstr>
      <vt:lpstr>Nomenklatur der Kältemittel</vt:lpstr>
      <vt:lpstr>Nomenklatur der Kältemittel</vt:lpstr>
      <vt:lpstr>Nomenklatur der Kältemittel</vt:lpstr>
      <vt:lpstr>Nomenklatur der Kältemittel</vt:lpstr>
      <vt:lpstr>Nomenklatur der Kältemittel</vt:lpstr>
      <vt:lpstr>Nomenklatur der Kältemittel</vt:lpstr>
      <vt:lpstr>Nomenklatur der Kältemittel</vt:lpstr>
      <vt:lpstr>Kältemittel &amp; Wärmepumpen-Kreislauf</vt:lpstr>
      <vt:lpstr>Kältemittel &amp; Wärmepumpen-Kreislauf</vt:lpstr>
      <vt:lpstr>Kältemittel &amp; Sicherheit</vt:lpstr>
      <vt:lpstr>Kältemittel &amp; Sicherheit</vt:lpstr>
      <vt:lpstr>Kältemittel &amp; Sicherheit</vt:lpstr>
      <vt:lpstr>Kältemittel &amp; Sicherheit</vt:lpstr>
      <vt:lpstr>Kältemittel &amp; Sicherheit</vt:lpstr>
      <vt:lpstr>Kältemittel &amp; Sicherheit</vt:lpstr>
      <vt:lpstr>Kältemittel &amp; Sicherheit</vt:lpstr>
      <vt:lpstr>Kältemittel &amp; Sicherheit</vt:lpstr>
      <vt:lpstr>Sole</vt:lpstr>
      <vt:lpstr>Frostschutzmittel</vt:lpstr>
      <vt:lpstr>Frostschutzmittel</vt:lpstr>
      <vt:lpstr>Frostschutzmittel</vt:lpstr>
      <vt:lpstr>Frostschutzmittel</vt:lpstr>
      <vt:lpstr>Frostschutzmittel</vt:lpstr>
      <vt:lpstr>Frostschutzmittel</vt:lpstr>
      <vt:lpstr>Frostschutzmittel</vt:lpstr>
      <vt:lpstr>Frostschutz &amp; Sicherheit</vt:lpstr>
      <vt:lpstr>Frostschutz &amp; Sicherheit</vt:lpstr>
      <vt:lpstr>Frostschutz &amp; Sicherheit</vt:lpstr>
      <vt:lpstr>Frostschutz &amp; Sicherheit</vt:lpstr>
      <vt:lpstr>Frostschutz &amp; Sicherheit</vt:lpstr>
      <vt:lpstr>Frostschutzmittel</vt:lpstr>
      <vt:lpstr>Frostschutz &amp; Sicherheit</vt:lpstr>
      <vt:lpstr>Frostschutzmittel &amp; Spezifikationen</vt:lpstr>
      <vt:lpstr>Frostschutzmittel &amp; Spezifikationen</vt:lpstr>
      <vt:lpstr>Frostschutzmittel &amp; Spezifikationen</vt:lpstr>
      <vt:lpstr>Frostschutzmittel &amp; Spezifikationen</vt:lpstr>
      <vt:lpstr>Praktische Arbeit: Frostschutzmittel</vt:lpstr>
      <vt:lpstr>Ende des Moduls</vt:lpstr>
      <vt:lpstr>Ende der Einheit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DeepL Translator</dc:creator>
  <cp:lastModifiedBy>Windows-Benutzer</cp:lastModifiedBy>
  <cp:revision>96</cp:revision>
  <dcterms:created xsi:type="dcterms:W3CDTF">2017-12-11T10:59:29Z</dcterms:created>
  <dcterms:modified xsi:type="dcterms:W3CDTF">2020-02-04T06:32:36Z</dcterms:modified>
</cp:coreProperties>
</file>