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4" r:id="rId12"/>
    <p:sldId id="272" r:id="rId13"/>
    <p:sldId id="273" r:id="rId14"/>
    <p:sldId id="275" r:id="rId15"/>
    <p:sldId id="276" r:id="rId16"/>
    <p:sldId id="278" r:id="rId17"/>
    <p:sldId id="277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69" r:id="rId29"/>
    <p:sldId id="270" r:id="rId30"/>
    <p:sldId id="290" r:id="rId31"/>
    <p:sldId id="291" r:id="rId32"/>
    <p:sldId id="292" r:id="rId33"/>
    <p:sldId id="300" r:id="rId34"/>
    <p:sldId id="293" r:id="rId35"/>
    <p:sldId id="295" r:id="rId36"/>
    <p:sldId id="296" r:id="rId37"/>
    <p:sldId id="297" r:id="rId38"/>
    <p:sldId id="298" r:id="rId39"/>
    <p:sldId id="299" r:id="rId40"/>
    <p:sldId id="260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090" autoAdjust="0"/>
  </p:normalViewPr>
  <p:slideViewPr>
    <p:cSldViewPr>
      <p:cViewPr varScale="1">
        <p:scale>
          <a:sx n="72" d="100"/>
          <a:sy n="72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16/3/2020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018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897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47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04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67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4655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6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5433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407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7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335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925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hs</a:t>
            </a:r>
            <a:r>
              <a:rPr lang="de-DE" dirty="0" smtClean="0"/>
              <a:t> </a:t>
            </a:r>
            <a:r>
              <a:rPr lang="de-DE" dirty="0" err="1" smtClean="0"/>
              <a:t>bo</a:t>
            </a:r>
            <a:endParaRPr lang="de-DE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711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hs</a:t>
            </a:r>
            <a:r>
              <a:rPr lang="de-DE" dirty="0" smtClean="0"/>
              <a:t> </a:t>
            </a:r>
            <a:r>
              <a:rPr lang="de-DE" dirty="0" err="1" smtClean="0"/>
              <a:t>bo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527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German https://www.google.de/url?sa=t&amp;rct=j&amp;q=&amp;esrc=s&amp;source=web&amp;cd=2&amp;cad=rja&amp;uact=8&amp;ved=2ahUKEwjaqqewkpHiAhWS3KQKHW97CKEQFjABegQIERAC&amp;url=https%3A%2F%2Fwww.vaillant.de%2Fdownloads-1%2Fanleitungen-1%2Fflexotherm-compact%2F0020196687-01-1443091.pdf&amp;usg=AOvVaw2BDk5pLMXxI8TCwxVs7co5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854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hs</a:t>
            </a:r>
            <a:r>
              <a:rPr lang="de-DE" dirty="0" smtClean="0"/>
              <a:t> </a:t>
            </a:r>
            <a:r>
              <a:rPr lang="de-DE" dirty="0" err="1" smtClean="0"/>
              <a:t>bo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652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618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13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72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21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540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864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17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27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ermepumpe.de/verband/publikationen/fachpublikationen/?type=1107386203&amp;tx_bcpageflip_pi1%5Bbook%5D=93&amp;tx_bcpageflip_pi1%5Baction%5D=show&amp;tx_bcpageflip_pi%25%2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Топлинен енергиен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баланс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Блок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Теория за планиране на геотермални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Всички сгради се считат за стандартни случаи: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- 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ограничена височина на помещението (не повече от пет метра),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-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които може да се приеме, че се нагряват в неподвижно състояние при стандартните условия.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- Примери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такива сгради са: жилищни сгради, офис и административни сгради, училища, библиотеки, болници, възстановителни домове, затвори, хотелски и ресторантьорски сгради, универсални магазини и други сгради, използвани за стопански цели, и промишлени сгради.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Той също така съдържа информация за лечението на следните специални случаи: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- Зали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голяма височина на стаята;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- Сгради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със значително различни температури на въздуха и средна радиация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топлинното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Къде имате нужда от топлина в сградата, за да поддържате температурата?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Необходима е допълнителна топлина, когато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има загуби на топлина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към атмосферата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Топлинни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загуби при предаване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Вентилационни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топлинни загуби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допълнителна нужда 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endParaRPr lang="de-AT" dirty="0" smtClean="0"/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топлинното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стандартната загуба на топлинна енергия H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Загуба на топлина през всички компоненти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сградите: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Загуби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навън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Загуби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неотоплявани помещения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Загуби към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земята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Загуби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чрез отопляеми съседни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топлинното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67" y="2349626"/>
            <a:ext cx="4322928" cy="352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стандартната загуба на топлинна енергия H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Параметрите са: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Коефициент на преход на топлина - за всеки компонет (за прозореца, за стената, за покрива, ...)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W/m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€ 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Повърхността на компонентите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(m²)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топлинното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08" y="2276872"/>
            <a:ext cx="379439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стандартната загуба на топлинна енергия H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Освен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 можете да посочите някои коригиращи фактори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Топлинен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мост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Контакт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външен въздух 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Коефициент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намаляване на температурата b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(например неотопляемо съседно помещение)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Корекционни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фактори f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g1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g2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G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(Почва)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топлинното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49" y="2310273"/>
            <a:ext cx="370615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стандартната загуба на топлинна енергия H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= U * A * Корекционни фактори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загуба на топлина при предаване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U - коефициент на преход на топлина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повърхност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топлинното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стандартната загуба на топлинна вентилация H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Губите топлина през вентилацията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Чрез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умишлена обмяна на въздух (вентилация през прозорци, ...)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Чрез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неволно въздушно обследване (течове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8" y="2204865"/>
            <a:ext cx="3650697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стандартната загуба на топлинна вентилация H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Обикновено можете да изчислите с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Минимален обем на въздушния поток V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V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= V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· n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V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Обем на стаята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Минимална скорост на обмен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въздух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81740"/>
            <a:ext cx="3641272" cy="31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стандартната загуба на топлинна вентилация H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Обем на стаята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Минимална скорост на обмен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въздух</a:t>
            </a:r>
          </a:p>
          <a:p>
            <a:pPr marL="1028700" lvl="2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57" y="2046140"/>
            <a:ext cx="3573875" cy="3101679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33734"/>
              </p:ext>
            </p:extLst>
          </p:nvPr>
        </p:nvGraphicFramePr>
        <p:xfrm>
          <a:off x="611561" y="3068960"/>
          <a:ext cx="3817567" cy="201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3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3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906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стая</a:t>
                      </a:r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de-DE" sz="1600" u="none" strike="noStrike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[h</a:t>
                      </a:r>
                      <a:r>
                        <a:rPr lang="de-DE" sz="16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Обитаема стая</a:t>
                      </a:r>
                      <a:endParaRPr lang="de-DE" sz="1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Кухня</a:t>
                      </a:r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</a:t>
                      </a:r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m³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Дневна</a:t>
                      </a:r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m³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Тоалетна или баня с прозорец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bg-BG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фис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нферентна зала</a:t>
                      </a:r>
                      <a:endParaRPr lang="de-DE" sz="1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4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стандартната топлинна загуба на вентилация H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Алтернативно на минималния дебит на въздушния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обем V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можете да изчислите потока на инфилтрирания въздух V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inf m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което означава приток на въздух в сградата (друга посока), подходящ за нови компактни сгради с висока плътност.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изчислите с по-големия обем.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!!! Бъдете внимателни, ако сградата има (рекуперация) вентилационна система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  <a:endParaRPr lang="de-AT" sz="1600" dirty="0"/>
          </a:p>
          <a:p>
            <a:pPr>
              <a:lnSpc>
                <a:spcPct val="150000"/>
              </a:lnSpc>
            </a:pPr>
            <a:endParaRPr lang="de-AT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Цели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Добре дошли в модула: „Топлинен енергиен баланс“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края на този модул ще можете да: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кои части трябва да се имат предвид за топлинните баланси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да изчислите общите нужди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3.Изчислите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енергийните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нужди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стандартната загуба на топлинна вентилация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= 0,34 * max (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вентилационна загуба на топлина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обемен дебит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0,34 - абсолютен срок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(топлинен капацитет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въздуха)</a:t>
            </a:r>
          </a:p>
          <a:p>
            <a:pPr marL="0" indent="0">
              <a:lnSpc>
                <a:spcPct val="150000"/>
              </a:lnSpc>
              <a:buNone/>
            </a:pP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въздух: 1005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 / (kg K)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плътност ок. 1,2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kg / m³ -&gt; 0,34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/ (m³K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  <a:endParaRPr lang="bg-BG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257443" cy="36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536" y="1726638"/>
            <a:ext cx="842493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  <a:buFont typeface="Wingdings" pitchFamily="2" charset="2"/>
              <a:buChar char="n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Сега сте изчислили стандартната загуба на топлина за вентилация H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V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 стандартната топлинна загуба H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при предаване, която може да се добави. H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V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+ H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T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  <a:buFont typeface="Wingdings" pitchFamily="2" charset="2"/>
              <a:buChar char="n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Но по време на изчислението виждате, че получавате резултати като xxx W / K, защото загубата на топлина зависи от температурната разлика между отопляваната сграда (вътрешна температура) и външната температура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  <a:buFont typeface="Wingdings" pitchFamily="2" charset="2"/>
              <a:buChar char="n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Определяне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нагревателното натоварване от коефициентите на загуба на топлина H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T, V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разликата между вътрешната (θ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int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и външната температура (θ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e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</a:t>
            </a:r>
            <a:endParaRPr lang="de-AT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</a:pPr>
            <a:r>
              <a:rPr lang="de-AT" sz="1600" u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AT" sz="1600" u="non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u="none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de-AT" sz="1600" u="none" baseline="-25000" dirty="0">
                <a:latin typeface="Arial" pitchFamily="34" charset="0"/>
                <a:cs typeface="Arial" pitchFamily="34" charset="0"/>
              </a:rPr>
              <a:t>HL</a:t>
            </a:r>
            <a:r>
              <a:rPr lang="de-AT" sz="1600" u="none" dirty="0">
                <a:latin typeface="Arial" pitchFamily="34" charset="0"/>
                <a:cs typeface="Arial" pitchFamily="34" charset="0"/>
              </a:rPr>
              <a:t> = </a:t>
            </a:r>
            <a:r>
              <a:rPr lang="el-GR" sz="1600" u="none" dirty="0">
                <a:latin typeface="Arial" pitchFamily="34" charset="0"/>
                <a:cs typeface="Arial" pitchFamily="34" charset="0"/>
              </a:rPr>
              <a:t>Σ</a:t>
            </a:r>
            <a:r>
              <a:rPr lang="ru-RU" sz="1600" u="none" dirty="0">
                <a:latin typeface="Arial" pitchFamily="34" charset="0"/>
                <a:cs typeface="Arial" pitchFamily="34" charset="0"/>
              </a:rPr>
              <a:t>Ф</a:t>
            </a:r>
            <a:r>
              <a:rPr lang="de-AT" sz="1600" u="none" baseline="-25000" dirty="0">
                <a:latin typeface="Arial" pitchFamily="34" charset="0"/>
                <a:cs typeface="Arial" pitchFamily="34" charset="0"/>
              </a:rPr>
              <a:t>T</a:t>
            </a:r>
            <a:r>
              <a:rPr lang="de-AT" sz="1600" u="none" dirty="0">
                <a:latin typeface="Arial" pitchFamily="34" charset="0"/>
                <a:cs typeface="Arial" pitchFamily="34" charset="0"/>
              </a:rPr>
              <a:t> + </a:t>
            </a:r>
            <a:r>
              <a:rPr lang="el-GR" sz="1600" u="none" dirty="0">
                <a:latin typeface="Arial" pitchFamily="34" charset="0"/>
                <a:cs typeface="Arial" pitchFamily="34" charset="0"/>
              </a:rPr>
              <a:t>Σ</a:t>
            </a:r>
            <a:r>
              <a:rPr lang="ru-RU" sz="1600" u="none" dirty="0">
                <a:latin typeface="Arial" pitchFamily="34" charset="0"/>
                <a:cs typeface="Arial" pitchFamily="34" charset="0"/>
              </a:rPr>
              <a:t>Ф</a:t>
            </a:r>
            <a:r>
              <a:rPr lang="de-AT" sz="1600" u="none" baseline="-25000" dirty="0">
                <a:latin typeface="Arial" pitchFamily="34" charset="0"/>
                <a:cs typeface="Arial" pitchFamily="34" charset="0"/>
              </a:rPr>
              <a:t>V</a:t>
            </a:r>
            <a:r>
              <a:rPr lang="de-AT" sz="1600" u="none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</a:pPr>
            <a:r>
              <a:rPr lang="de-AT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bg-BG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de-AT" sz="1600" u="non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u="none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de-DE" sz="1600" u="none" baseline="-25000" dirty="0" smtClean="0">
                <a:latin typeface="Arial" pitchFamily="34" charset="0"/>
                <a:cs typeface="Arial" pitchFamily="34" charset="0"/>
              </a:rPr>
              <a:t>T, V</a:t>
            </a:r>
            <a:r>
              <a:rPr lang="de-AT" sz="1600" u="none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u="none" dirty="0">
                <a:latin typeface="Arial" pitchFamily="34" charset="0"/>
                <a:cs typeface="Arial" pitchFamily="34" charset="0"/>
              </a:rPr>
              <a:t>= </a:t>
            </a:r>
            <a:r>
              <a:rPr lang="de-AT" sz="1600" u="none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AT" sz="1600" u="none" baseline="-25000" dirty="0" smtClean="0">
                <a:latin typeface="Arial" pitchFamily="34" charset="0"/>
                <a:cs typeface="Arial" pitchFamily="34" charset="0"/>
              </a:rPr>
              <a:t>T, V </a:t>
            </a:r>
            <a:r>
              <a:rPr lang="de-AT" sz="1600" u="none" dirty="0">
                <a:latin typeface="Arial" pitchFamily="34" charset="0"/>
                <a:cs typeface="Arial" pitchFamily="34" charset="0"/>
              </a:rPr>
              <a:t>* (</a:t>
            </a:r>
            <a:r>
              <a:rPr lang="el-GR" sz="1600" u="none" dirty="0">
                <a:latin typeface="Arial" pitchFamily="34" charset="0"/>
                <a:cs typeface="Arial" pitchFamily="34" charset="0"/>
              </a:rPr>
              <a:t>θ</a:t>
            </a:r>
            <a:r>
              <a:rPr lang="de-AT" sz="1600" u="none" baseline="-25000" dirty="0" err="1">
                <a:latin typeface="Arial" pitchFamily="34" charset="0"/>
                <a:cs typeface="Arial" pitchFamily="34" charset="0"/>
              </a:rPr>
              <a:t>int</a:t>
            </a:r>
            <a:r>
              <a:rPr lang="de-AT" sz="1600" u="none" dirty="0">
                <a:latin typeface="Arial" pitchFamily="34" charset="0"/>
                <a:cs typeface="Arial" pitchFamily="34" charset="0"/>
              </a:rPr>
              <a:t> – </a:t>
            </a:r>
            <a:r>
              <a:rPr lang="el-GR" sz="1600" u="none" dirty="0">
                <a:latin typeface="Arial" pitchFamily="34" charset="0"/>
                <a:cs typeface="Arial" pitchFamily="34" charset="0"/>
              </a:rPr>
              <a:t>θ</a:t>
            </a:r>
            <a:r>
              <a:rPr lang="de-AT" sz="1600" u="none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de-AT" sz="1600" u="none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</a:pPr>
            <a:endParaRPr lang="de-AT" sz="16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  <a:buFont typeface="Wingdings" pitchFamily="2" charset="2"/>
              <a:buChar char="n"/>
            </a:pPr>
            <a:endParaRPr lang="de-AT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1726638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Вътрешна (θ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in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t) температура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Температурата, която трябва да се достигне в различните видове помещения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Стойности на нормата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(от 20 ° C - 24 ° C)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координация с потребителя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Собственик (например + 1 ° C за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дневна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стая или -2 ° C за спалнята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844" y="2895670"/>
            <a:ext cx="4202956" cy="23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1726638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Външна температура (θ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e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Най-ниската температура, която се появява най-много на строителната площадка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Нормата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показва стойности за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различни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места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981841"/>
              </p:ext>
            </p:extLst>
          </p:nvPr>
        </p:nvGraphicFramePr>
        <p:xfrm>
          <a:off x="2843808" y="3863181"/>
          <a:ext cx="60960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9202227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2170990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855880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град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Външна температура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Средна температура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0817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Аахен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48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Берлин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381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Бохум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317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8648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5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1726638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bg-BG" sz="1600" b="1" dirty="0" smtClean="0">
                <a:latin typeface="Arial" pitchFamily="34" charset="0"/>
                <a:cs typeface="Arial" pitchFamily="34" charset="0"/>
              </a:rPr>
              <a:t>Пример</a:t>
            </a:r>
            <a:endParaRPr lang="bg-BG" sz="1600" b="1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bg-BG" sz="1600" b="1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bg-BG" sz="1600" dirty="0">
                <a:latin typeface="Arial" pitchFamily="34" charset="0"/>
                <a:cs typeface="Arial" pitchFamily="34" charset="0"/>
              </a:rPr>
              <a:t>Изчислихте сграда с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H</a:t>
            </a:r>
            <a:r>
              <a:rPr lang="de-DE" sz="800" dirty="0">
                <a:latin typeface="Arial" pitchFamily="34" charset="0"/>
                <a:cs typeface="Arial" pitchFamily="34" charset="0"/>
              </a:rPr>
              <a:t>V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+ H</a:t>
            </a:r>
            <a:r>
              <a:rPr lang="de-DE" sz="800" dirty="0">
                <a:latin typeface="Arial" pitchFamily="34" charset="0"/>
                <a:cs typeface="Arial" pitchFamily="34" charset="0"/>
              </a:rPr>
              <a:t>T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= 225W / K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bg-BG" sz="1600" dirty="0">
                <a:latin typeface="Arial" pitchFamily="34" charset="0"/>
                <a:cs typeface="Arial" pitchFamily="34" charset="0"/>
              </a:rPr>
              <a:t>Сградата се намира в Бохум -&gt; външна. Температура = -12 °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C, </a:t>
            </a:r>
            <a:r>
              <a:rPr lang="bg-BG" sz="1600" dirty="0">
                <a:latin typeface="Arial" pitchFamily="34" charset="0"/>
                <a:cs typeface="Arial" pitchFamily="34" charset="0"/>
              </a:rPr>
              <a:t>вътрешната температура трябва да бъде 20 °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C 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1600" dirty="0">
                <a:latin typeface="Arial" pitchFamily="34" charset="0"/>
                <a:cs typeface="Arial" pitchFamily="34" charset="0"/>
              </a:rPr>
              <a:t>Разликата е 32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K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bg-BG" sz="1600" b="1" dirty="0">
                <a:latin typeface="Arial" pitchFamily="34" charset="0"/>
                <a:cs typeface="Arial" pitchFamily="34" charset="0"/>
              </a:rPr>
              <a:t>Топлинното натоварване </a:t>
            </a:r>
            <a:r>
              <a:rPr lang="bg-BG" sz="1600" dirty="0">
                <a:latin typeface="Arial" pitchFamily="34" charset="0"/>
                <a:cs typeface="Arial" pitchFamily="34" charset="0"/>
              </a:rPr>
              <a:t>е 225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W / K * 33K = 7200W </a:t>
            </a:r>
            <a:r>
              <a:rPr lang="bg-BG" sz="1600" dirty="0">
                <a:latin typeface="Arial" pitchFamily="34" charset="0"/>
                <a:cs typeface="Arial" pitchFamily="34" charset="0"/>
              </a:rPr>
              <a:t>или </a:t>
            </a:r>
            <a:r>
              <a:rPr lang="bg-BG" sz="1600" b="1" dirty="0">
                <a:latin typeface="Arial" pitchFamily="34" charset="0"/>
                <a:cs typeface="Arial" pitchFamily="34" charset="0"/>
              </a:rPr>
              <a:t>7,2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kW</a:t>
            </a:r>
            <a:endParaRPr lang="bg-BG" sz="1600" b="1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1726638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Пример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Изчислената температура има голям ефект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Ако погледнете същата сграда в Берлин (-14 ° C вместо -12 ° C) и повишите вътрешната температура от 20 ° C на 21,5 ° C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Разликата е 35,5K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Топлинното натоварване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 225W / K * 33K = 7987,5W или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7,99 kW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Т.е.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по-висока с 11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de-DE" sz="1600" b="1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Тарифа за електричество за термопомпи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Помислете за адаптиране на натоварването на термопомпата, ако има ежедневно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работно време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Дневен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коефициент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пълното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време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натоварването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Ежедневно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пълно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работно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фактор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натоварването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2*2h = 4h		24h/(24h-4h) = 24/20 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1,2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3*2h = 6h		24h/(24h-6h) = 24/18 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1,34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05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Тарифа за електричество за термопомпи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Помислете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адаптиране на натоварването на термопомпата, ако има ежедневно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пълно работно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време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Ежедневно пълно работно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фактор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натоварването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2*2h = 4h		24h/(24h-4h) = 24/20 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1,2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3*2h = 6h		24h/(24h-6h) = 24/18 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1,34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99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62" y="2234838"/>
            <a:ext cx="6852498" cy="3029975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Нощни включвания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 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изчислят,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37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9513" y="5775539"/>
            <a:ext cx="896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Капацитетът за подгряване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непропорционално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висок в сравнение с пестенето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255913"/>
            <a:ext cx="1843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Quelle: DIN EN 12831 Beiblatt 1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01563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93" y="2229981"/>
            <a:ext cx="7334124" cy="3383573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2411760" y="5661248"/>
            <a:ext cx="374441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38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DIN EN 15450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2178" y="1421282"/>
            <a:ext cx="5131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Отоплителни системи в сгради -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Планиране на отоплителни системи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5756635"/>
            <a:ext cx="4126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Термопомпа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задължително, сонди дълбоки.</a:t>
            </a:r>
            <a:endParaRPr lang="en-US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7259806" y="5714344"/>
            <a:ext cx="1426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Quelle: DIN EN 15450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44287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Топлинен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Какво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означава топлинно натоварване и защо е толкова важно да се изчисли точният товар точно за всяка сграда?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Топлинен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товар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Топлинното натоварване на сградата е натоварването, което е необходимо за поддържане на определена температура в сградата при дадени условия. Единицата за топлинно натоварване е ват.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Дадените условия включват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структурно-физически свойства на сградата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климатичните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свойства на строителната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площадка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Топлинен товар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Типични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резултати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600201"/>
            <a:ext cx="6552728" cy="44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8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Типични резултати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Виждате, че резултатите се изчисляват за всяка стая, а не за цялата сграда.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Можете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зададете различни температури на стая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Имате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нужда от товара / помещението за оразмеряване на системата за пренос на топлина (вижте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xx.yyy)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68" y="1600200"/>
            <a:ext cx="3834128" cy="27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83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Типични резултати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Виждате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че резултатите се изчисляват за всяка стая, а не за цялата сграда.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Можете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зададете различни температури на стая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Имате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нужда от товара / помещението за оразмеряване на системата за пренос на топлина (вижте xx.yyy)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получите товара на цялата сграда, просто добавете товара на всяка стая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R1 + R2 + R3 +… +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Rn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01113"/>
            <a:ext cx="3995936" cy="25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39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DIN EN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Преглед на нормата DIN EN 12831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Изчисленото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топлинно натоварване (съгласно DIN EN 12831) не покрива някои фактори на влияние: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Слънчева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радиация - сградата трябва да получава топлина чрез влиянието на слънцето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Вътрешни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топлинни печалби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Жители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и потребители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Електрически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устройства (телевизор, хладилник, готварска печка, ...)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Топлинното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натоварване DIN EN 12831 представлява тъмна и необитаема сграда - следователно изчислението води до относително голямо натоварване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2979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+ топла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Ами топлата вода?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вашата отоплителна система също осигурява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вода 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добавите допълнителен товар за нея.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намерите допълнителна информация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DIN EN 15450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„нормална“ инсталация и „нормални“ потребители можете да добавите товар от 200W-250W на потребител.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Вижте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също: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https://www.waermepumpe.de/verband/publikationen/fachpublikationen/?type=1107386203&amp;tx_bcpageflip_pi1%5Bbook%5D=93&amp;tx_bcpageflip_pi1%5Baction%5D=show&amp;tx_bcpageflip_pi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%%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90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+ топла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изчисляване на топлинното натоварване можете да изберете правилната термопомпа.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Запомнете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Не превишавайте размера на термопомпата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имайте предвид: Натоварването на термопомпата зависи от работните точки на термопомпата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виж.xxx.yyy)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01008"/>
            <a:ext cx="4427984" cy="29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73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+ топла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изчисляване на топлинното натоварване можете да изберете правилната термопомпа.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Rember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Не превишавайте размера на термопомпата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имайте предвид: Натоварването на термопомпата зависи от работните точки на термопомпата 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3960440" cy="29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69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+ топла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Натоварването на термопомпата зависи от работните точки на термопомпата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Обикновено натоварването ще бъде показано за B0 / W35. Но с повишаване на температурата на източника натоварването също ще се повиши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 важна е температурата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източника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Информационният лист ви предоставя сервизна информация.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Разгледайте ръководството на vaillant flexo therm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https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://www.vaillant.co.uk/downloads/flexotherm/flexotherm-5-11kw-230v-installation-manual-919861.pdf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Отоплителна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мощност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B0/W35  5,4 KW		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обаче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W10/W35  5,9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B0/W45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5,3 KW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00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+ топла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Така че бъдете сигурни, че сте избрали правилното натоварване за вашата сграда, вашето търсене и точка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експлоатация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14" y="2453497"/>
            <a:ext cx="5511571" cy="414812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16200000">
            <a:off x="736902" y="4076932"/>
            <a:ext cx="223939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Топлинна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мощност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16200000">
            <a:off x="5870173" y="3787805"/>
            <a:ext cx="266900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Коефициент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изпълнение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87824" y="6117669"/>
            <a:ext cx="407662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на източника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топлина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°C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419872" y="6400875"/>
            <a:ext cx="101032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Топлинна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мощност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87308" y="6385486"/>
            <a:ext cx="908903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COP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30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Сега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Знаеш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кои части трябва да се имат предвид за топлинните баланси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Знаеш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да изчислите общите нужди и как да изчислите енергийните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нужди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739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Топлинен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време на изчислението следвате целта да можете да поддържате вътрешната температура на вашата сграда (~ 20 ° C) през най-студените дни на вашата конкретна строителна площадка (например -12 ° C).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Изчисленото топлинно натоварване дава отговора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Кое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натоварване трябва да осигури вашата отоплителна система, за да отопли правилно Вашата сграда при всякакви предполагаеми климатични условия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5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Край на Частта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Топлинен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енергиен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баланс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Изчисляването на топлинното натоварване е от съществено значение, независимо от вида на отоплителната инсталация.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Няма значение дали топлината се осигурява от термопомпа или газов котел, всяка инсталация трябва да осигурява най-малко изчисленото топлинно натоварване като минимално, в противен случай не можете да отоплявате сградата си при всяко състояние.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Най-голямата разлика между термопомпата и конвенционалната отоплителна система за изкопаеми горива е: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Газовият котел може да бъде оразмерен и все още ще работи доста ефективно. Ако преоразмерите внедряването на системата, вие сте на сигурна страна (консервативно изчисление)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Топлинната помпа трябва да бъде балансирана с потребността от топлина, за да достигне до ефективна инсталация (виж глава xx.yyy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7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Топлинен товар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Вие сте водопроводчик и ще осигурите нова къща за изграждане с отоплителна система. Изчисленото топлинно натоварване за къщата е: 6 kW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Производството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 да ви осигури газов котел с натоварване от 11 кВт, термопомпа с натоварване 5,8 кВт и термопомпа с натоварване от 10 кВт.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Ако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инсталирате газовия котел с 11 kW (почти два пъти повече от изчисленото), инсталацията ще работи правилно.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Ако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инсталирате термопомпата, трябва да изберете по-малкото устройство (5,8 kW); в противен случай системата не е толкова ефективна, колкото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възможно.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3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5760640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изчисляване на топлинното натоварване съществува европейски стандарт DIN EN 12831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Европейски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стандарт от август 2003 г.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Обвързване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края на 2004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32</a:t>
            </a:r>
            <a:endParaRPr lang="de-DE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топлинното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60848"/>
            <a:ext cx="242790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5760640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DIN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En 12831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Трябва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се разбира като основна рамка за изчисляване на стандартния отоплителен товар.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Еднакво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цяла Европа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Допълнение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(Национално приложение NA)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- Съдържа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национални входни данни и параметри вместо „стойности по подразбиране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32</a:t>
            </a:r>
            <a:endParaRPr lang="de-DE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топлинното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60848"/>
            <a:ext cx="242790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Всички сгради се считат за стандартни случаи: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ограничена височина на помещението (не повече от пет метра),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които може да се приеме, че се нагряват в неподвижно състояние при стандартните условия.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Примери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такива сгради са: жилищни сгради, офис и административни сгради, училища, библиотеки, болници, възстановителни домове, затвори, хотелски и ресторантьорски сгради, универсални магазини и други сгради, използвани за стопански цели, и промишлени сгради.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Той също така съдържа информация за лечението на следните специални случаи: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Зали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голяма височина на стаята;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Сгради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със значително различни температури на въздуха и средна радиация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endParaRPr lang="de-AT" dirty="0" smtClean="0"/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топлинното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2680</Words>
  <Application>Microsoft Office PowerPoint</Application>
  <PresentationFormat>On-screen Show (4:3)</PresentationFormat>
  <Paragraphs>432</Paragraphs>
  <Slides>40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2_Office Theme</vt:lpstr>
      <vt:lpstr>1.2 Топлинен енергиен баланс</vt:lpstr>
      <vt:lpstr>Цели на модула</vt:lpstr>
      <vt:lpstr>Топлинен товар</vt:lpstr>
      <vt:lpstr>Топлинен товар</vt:lpstr>
      <vt:lpstr>Топлинен товар и термопомпа</vt:lpstr>
      <vt:lpstr>Топлинен товар и термопомпа</vt:lpstr>
      <vt:lpstr>Изчисляване на топлинното натоварване</vt:lpstr>
      <vt:lpstr>Изчисляване на топлинното натоварване</vt:lpstr>
      <vt:lpstr>Изчисляване на топлинното натоварване</vt:lpstr>
      <vt:lpstr>Изчисляване на топлинното натоварване</vt:lpstr>
      <vt:lpstr>Изчисляване на топлинното натоварване</vt:lpstr>
      <vt:lpstr>Изчисляване на топлинното натоварване</vt:lpstr>
      <vt:lpstr>Изчисляване на топлинното натоварване</vt:lpstr>
      <vt:lpstr>Изчисляване на топлинното натоварване</vt:lpstr>
      <vt:lpstr>Изчисляване на топлинното натоварване</vt:lpstr>
      <vt:lpstr>Топлинен товар DIN EN 12831</vt:lpstr>
      <vt:lpstr>Топлинен товар DIN EN 12831</vt:lpstr>
      <vt:lpstr>Топлинен товар DIN EN 12831</vt:lpstr>
      <vt:lpstr>Топлинен товар DIN EN 12831</vt:lpstr>
      <vt:lpstr>Топлинен товар DIN EN 12831</vt:lpstr>
      <vt:lpstr>Топлинен товар DIN EN 12831</vt:lpstr>
      <vt:lpstr>Топлинен товар DIN EN 12831</vt:lpstr>
      <vt:lpstr>Топлинен товар DIN EN 12831</vt:lpstr>
      <vt:lpstr>Топлинен товар DIN EN 12831</vt:lpstr>
      <vt:lpstr>Топлинен товар DIN EN 12831</vt:lpstr>
      <vt:lpstr>Топлинен товар DIN EN 12831</vt:lpstr>
      <vt:lpstr>Топлинен товар DIN EN 12831</vt:lpstr>
      <vt:lpstr>Топлинен товар DIN EN 12831</vt:lpstr>
      <vt:lpstr>DIN EN 15450</vt:lpstr>
      <vt:lpstr>Топлинен товар DIN EN 12831</vt:lpstr>
      <vt:lpstr>Топлинен товар DIN EN 12831</vt:lpstr>
      <vt:lpstr>Топлинен товар DIN EN 12831</vt:lpstr>
      <vt:lpstr>Топлинен товар DIN EN 12831</vt:lpstr>
      <vt:lpstr>Топлинен товар + топла вода</vt:lpstr>
      <vt:lpstr>Топлинен товар + топла вода</vt:lpstr>
      <vt:lpstr>Топлинен товар + топла вода</vt:lpstr>
      <vt:lpstr>Топлинен товар + топла вода</vt:lpstr>
      <vt:lpstr>Топлинен товар + топла вода</vt:lpstr>
      <vt:lpstr>Край</vt:lpstr>
      <vt:lpstr>Край на Частта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93</cp:revision>
  <dcterms:created xsi:type="dcterms:W3CDTF">2017-12-11T10:59:29Z</dcterms:created>
  <dcterms:modified xsi:type="dcterms:W3CDTF">2020-03-16T12:20:03Z</dcterms:modified>
</cp:coreProperties>
</file>