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5"/>
  </p:notesMasterIdLst>
  <p:sldIdLst>
    <p:sldId id="261" r:id="rId2"/>
    <p:sldId id="262" r:id="rId3"/>
    <p:sldId id="301" r:id="rId4"/>
    <p:sldId id="323" r:id="rId5"/>
    <p:sldId id="324" r:id="rId6"/>
    <p:sldId id="325" r:id="rId7"/>
    <p:sldId id="326" r:id="rId8"/>
    <p:sldId id="327" r:id="rId9"/>
    <p:sldId id="328" r:id="rId10"/>
    <p:sldId id="329" r:id="rId11"/>
    <p:sldId id="302" r:id="rId12"/>
    <p:sldId id="304" r:id="rId13"/>
    <p:sldId id="305" r:id="rId14"/>
    <p:sldId id="306" r:id="rId15"/>
    <p:sldId id="307" r:id="rId16"/>
    <p:sldId id="310" r:id="rId17"/>
    <p:sldId id="308" r:id="rId18"/>
    <p:sldId id="331" r:id="rId19"/>
    <p:sldId id="303" r:id="rId20"/>
    <p:sldId id="330" r:id="rId21"/>
    <p:sldId id="309" r:id="rId22"/>
    <p:sldId id="271" r:id="rId23"/>
    <p:sldId id="272" r:id="rId24"/>
    <p:sldId id="273" r:id="rId25"/>
    <p:sldId id="274" r:id="rId26"/>
    <p:sldId id="311" r:id="rId27"/>
    <p:sldId id="275" r:id="rId28"/>
    <p:sldId id="276" r:id="rId29"/>
    <p:sldId id="277" r:id="rId30"/>
    <p:sldId id="279" r:id="rId31"/>
    <p:sldId id="280" r:id="rId32"/>
    <p:sldId id="312" r:id="rId33"/>
    <p:sldId id="281" r:id="rId34"/>
    <p:sldId id="278" r:id="rId35"/>
    <p:sldId id="283" r:id="rId36"/>
    <p:sldId id="282" r:id="rId37"/>
    <p:sldId id="284" r:id="rId38"/>
    <p:sldId id="285" r:id="rId39"/>
    <p:sldId id="286" r:id="rId40"/>
    <p:sldId id="287" r:id="rId41"/>
    <p:sldId id="288" r:id="rId42"/>
    <p:sldId id="289" r:id="rId43"/>
    <p:sldId id="296" r:id="rId4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9565" autoAdjust="0"/>
  </p:normalViewPr>
  <p:slideViewPr>
    <p:cSldViewPr>
      <p:cViewPr varScale="1">
        <p:scale>
          <a:sx n="92" d="100"/>
          <a:sy n="92" d="100"/>
        </p:scale>
        <p:origin x="1344" y="90"/>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325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pPr/>
              <a:t>15/10/2019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pPr/>
              <a:t>‹#›</a:t>
            </a:fld>
            <a:endParaRPr lang="el-GR"/>
          </a:p>
        </p:txBody>
      </p:sp>
    </p:spTree>
    <p:extLst>
      <p:ext uri="{BB962C8B-B14F-4D97-AF65-F5344CB8AC3E}">
        <p14:creationId xmlns:p14="http://schemas.microsoft.com/office/powerpoint/2010/main" val="225782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a:t>
            </a:fld>
            <a:endParaRPr lang="el-GR"/>
          </a:p>
        </p:txBody>
      </p:sp>
    </p:spTree>
    <p:extLst>
      <p:ext uri="{BB962C8B-B14F-4D97-AF65-F5344CB8AC3E}">
        <p14:creationId xmlns:p14="http://schemas.microsoft.com/office/powerpoint/2010/main" val="415578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smtClean="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smtClean="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15/10/2019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5896" y="1988840"/>
            <a:ext cx="5182344" cy="1470025"/>
          </a:xfrm>
        </p:spPr>
        <p:txBody>
          <a:bodyPr anchor="b">
            <a:normAutofit/>
          </a:bodyPr>
          <a:lstStyle/>
          <a:p>
            <a:r>
              <a:rPr lang="el-GR" dirty="0" smtClean="0"/>
              <a:t>ΕΝΟΤΗΤΑ </a:t>
            </a:r>
            <a:r>
              <a:rPr lang="en-US" dirty="0" smtClean="0"/>
              <a:t>3: </a:t>
            </a:r>
            <a:r>
              <a:rPr lang="el-GR" dirty="0" smtClean="0"/>
              <a:t>ΕΓΚΑΤΑΣΤΑΣΗ ΚΑΙ ΣΥΝΤΗΡΗΣΗ ΦΒ ΣΥΣΤΗΜΑΤΩΝ</a:t>
            </a:r>
            <a:endParaRPr lang="el-GR" dirty="0"/>
          </a:p>
        </p:txBody>
      </p:sp>
      <p:sp>
        <p:nvSpPr>
          <p:cNvPr id="3" name="Title 1"/>
          <p:cNvSpPr txBox="1">
            <a:spLocks/>
          </p:cNvSpPr>
          <p:nvPr/>
        </p:nvSpPr>
        <p:spPr>
          <a:xfrm>
            <a:off x="4211960" y="3573016"/>
            <a:ext cx="4822304" cy="1470025"/>
          </a:xfrm>
          <a:prstGeom prst="rect">
            <a:avLst/>
          </a:prstGeom>
        </p:spPr>
        <p:txBody>
          <a:bodyPr vert="horz" lIns="91440" tIns="45720" rIns="91440" bIns="45720" rtlCol="0" anchor="b">
            <a:normAutofit/>
          </a:bodyPr>
          <a:lstStyle>
            <a:lvl1pPr algn="r" defTabSz="914400" rtl="0" eaLnBrk="1" latinLnBrk="0" hangingPunct="1">
              <a:spcBef>
                <a:spcPct val="0"/>
              </a:spcBef>
              <a:buNone/>
              <a:defRPr sz="2800" kern="1200">
                <a:solidFill>
                  <a:schemeClr val="tx1"/>
                </a:solidFill>
                <a:latin typeface="+mj-lt"/>
                <a:ea typeface="+mj-ea"/>
                <a:cs typeface="+mj-cs"/>
              </a:defRPr>
            </a:lvl1pPr>
          </a:lstStyle>
          <a:p>
            <a:endParaRPr lang="el-GR" dirty="0"/>
          </a:p>
        </p:txBody>
      </p:sp>
      <p:sp>
        <p:nvSpPr>
          <p:cNvPr id="4" name="Title 1"/>
          <p:cNvSpPr txBox="1">
            <a:spLocks/>
          </p:cNvSpPr>
          <p:nvPr/>
        </p:nvSpPr>
        <p:spPr>
          <a:xfrm>
            <a:off x="3422104" y="3429000"/>
            <a:ext cx="5686400" cy="677937"/>
          </a:xfrm>
          <a:prstGeom prst="rect">
            <a:avLst/>
          </a:prstGeom>
        </p:spPr>
        <p:txBody>
          <a:bodyPr vert="horz" lIns="91440" tIns="45720" rIns="91440" bIns="45720" rtlCol="0" anchor="b">
            <a:normAutofit/>
          </a:bodyPr>
          <a:lstStyle>
            <a:lvl1pPr algn="r" defTabSz="914400" rtl="0" eaLnBrk="1" latinLnBrk="0" hangingPunct="1">
              <a:spcBef>
                <a:spcPct val="0"/>
              </a:spcBef>
              <a:buNone/>
              <a:defRPr sz="2800" kern="1200">
                <a:solidFill>
                  <a:schemeClr val="tx1"/>
                </a:solidFill>
                <a:latin typeface="+mj-lt"/>
                <a:ea typeface="+mj-ea"/>
                <a:cs typeface="+mj-cs"/>
              </a:defRPr>
            </a:lvl1pPr>
          </a:lstStyle>
          <a:p>
            <a:r>
              <a:rPr lang="el-GR" dirty="0" smtClean="0"/>
              <a:t>Συντήρηση ΦΒ συστημάτων</a:t>
            </a:r>
            <a:endParaRPr lang="el-GR" dirty="0"/>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Συντήρηση γείωσης ΦΒ συστήματος</a:t>
            </a:r>
          </a:p>
        </p:txBody>
      </p:sp>
      <p:sp>
        <p:nvSpPr>
          <p:cNvPr id="3" name="Content Placeholder 2"/>
          <p:cNvSpPr>
            <a:spLocks noGrp="1"/>
          </p:cNvSpPr>
          <p:nvPr>
            <p:ph idx="1"/>
          </p:nvPr>
        </p:nvSpPr>
        <p:spPr>
          <a:xfrm>
            <a:off x="457200" y="5373216"/>
            <a:ext cx="8229600" cy="752947"/>
          </a:xfrm>
        </p:spPr>
        <p:txBody>
          <a:bodyPr>
            <a:normAutofit fontScale="92500" lnSpcReduction="10000"/>
          </a:bodyPr>
          <a:lstStyle/>
          <a:p>
            <a:r>
              <a:rPr lang="el-GR" sz="1600" dirty="0" smtClean="0"/>
              <a:t>Οι ενέργειες συντήρησης περιλαμβάνουν τον έλεγχο της κατάστασης του καλωδίου γείωσης, τον έλεγχο της σύνδεσης φυσικής γείωσης και τον έλεγχο της συνέχειας του καλωδίου στην ηλεκτρική γείωση</a:t>
            </a:r>
          </a:p>
        </p:txBody>
      </p:sp>
      <p:pic>
        <p:nvPicPr>
          <p:cNvPr id="35842" name="Picture 2" descr="Î£ÏÎµÏÎ¹ÎºÎ® ÎµÎ¹ÎºÏÎ½Î±"/>
          <p:cNvPicPr>
            <a:picLocks noChangeAspect="1" noChangeArrowheads="1"/>
          </p:cNvPicPr>
          <p:nvPr/>
        </p:nvPicPr>
        <p:blipFill>
          <a:blip r:embed="rId2" cstate="print"/>
          <a:srcRect/>
          <a:stretch>
            <a:fillRect/>
          </a:stretch>
        </p:blipFill>
        <p:spPr bwMode="auto">
          <a:xfrm>
            <a:off x="942177" y="1556792"/>
            <a:ext cx="7302231" cy="3600000"/>
          </a:xfrm>
          <a:prstGeom prst="rect">
            <a:avLst/>
          </a:prstGeom>
          <a:noFill/>
        </p:spPr>
      </p:pic>
    </p:spTree>
    <p:extLst>
      <p:ext uri="{BB962C8B-B14F-4D97-AF65-F5344CB8AC3E}">
        <p14:creationId xmlns:p14="http://schemas.microsoft.com/office/powerpoint/2010/main" val="3031965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Προβλήματα με το ΦΒ σύστημα καλωδίωσης</a:t>
            </a:r>
          </a:p>
        </p:txBody>
      </p:sp>
      <p:sp>
        <p:nvSpPr>
          <p:cNvPr id="3" name="Content Placeholder 2"/>
          <p:cNvSpPr>
            <a:spLocks noGrp="1"/>
          </p:cNvSpPr>
          <p:nvPr>
            <p:ph idx="1"/>
          </p:nvPr>
        </p:nvSpPr>
        <p:spPr/>
        <p:txBody>
          <a:bodyPr>
            <a:normAutofit fontScale="92500"/>
          </a:bodyPr>
          <a:lstStyle/>
          <a:p>
            <a:r>
              <a:rPr lang="el-GR" sz="1600" dirty="0" smtClean="0"/>
              <a:t>Τα καλώδια, οι πλαστικοί σύνδεσμοι ή οι δακτύλιοι που είναι εκτεθειμένοι στο ηλιακό φως μπορεί να παρουσιάζουν υποβάθμιση κατά τη μακρά διάρκειας ζωής ενός ΦΒ συστήματος και να απαιτούν ενδεχόμενη αντικατάσταση</a:t>
            </a:r>
          </a:p>
          <a:p>
            <a:r>
              <a:rPr lang="el-GR" sz="1600" dirty="0" smtClean="0"/>
              <a:t>Η επιτρεπόμενη κίνηση ή τρίψιμο μεταξύ ΦΒ πλαισίων, τμημάτων του συστήματος στήριξης των ΦΒ ή καλωδίωσης λόγω αιολικής ή θερμικής διαστολής / συστολής θα απαιτεί συχνότερη επιθεώρηση, δοκιμή και αντικατάσταση</a:t>
            </a:r>
          </a:p>
          <a:p>
            <a:r>
              <a:rPr lang="el-GR" sz="1600" dirty="0" smtClean="0"/>
              <a:t>Η κίνηση των ΦΒ συστημάτων στεγών μπορεί να προκαλέσει ζημιά στην καλωδίωση- ακόμη και μέρη που είναι εγκατεστημένα στο έδαφος μπορούν να μετακινηθούν κατά τη διάρκεια ενός μεγάλου χρονικού διαστήματος</a:t>
            </a:r>
          </a:p>
          <a:p>
            <a:r>
              <a:rPr lang="el-GR" sz="1600" dirty="0" smtClean="0"/>
              <a:t>Οι συρμάτινοι δεσμοί που πιέζουν τα καλώδια πολύ σφιχτά θα παραμορφώσουν τελικά τη μόνωση</a:t>
            </a:r>
          </a:p>
          <a:p>
            <a:r>
              <a:rPr lang="el-GR" sz="1600" dirty="0" smtClean="0"/>
              <a:t>Τα καλώδια που έχουν τεντωθεί υπερβολικά απαιτούν συχνότερη συντήρηση</a:t>
            </a:r>
          </a:p>
          <a:p>
            <a:r>
              <a:rPr lang="el-GR" sz="1600" dirty="0" smtClean="0"/>
              <a:t>Η έκθεση σε ζώα όπως τα ποντίκια, θα απαιτήσει μέτρα για την αποφυγή της πρόσβασης των ζώων στην καλωδίωση και για την επιδιόρθωση οποιωνδήποτε τμημάτων όπου η μόνωση έχει μασηθεί</a:t>
            </a:r>
          </a:p>
          <a:p>
            <a:r>
              <a:rPr lang="el-GR" sz="1600" dirty="0" smtClean="0"/>
              <a:t>Μεγάλες δέσμες καλωδίων μπορεί να μην επιτρέψουν στα καλώδια που βρίσκονται στο κέντρο της δέσμης να ψύχονται όπως θα συνέβαινε στον ανοιχτό αέρα, οδηγώντας σε πρόωρη υποβάθμιση της μόνωσης και πιθανή βλάβη</a:t>
            </a:r>
          </a:p>
          <a:p>
            <a:r>
              <a:rPr lang="el-GR" sz="1600" dirty="0" smtClean="0"/>
              <a:t>Απευθείας θάψιμο των καλωδίων στο έδαφος έναντι χρήσης συστημάτων τοποθέτησης καλωδίων</a:t>
            </a:r>
            <a:endParaRPr lang="en-US" sz="1600" dirty="0" smtClean="0"/>
          </a:p>
          <a:p>
            <a:endParaRPr lang="en-US" sz="1600" dirty="0" smtClean="0"/>
          </a:p>
          <a:p>
            <a:endParaRPr lang="en-US" sz="1600" dirty="0" smtClean="0"/>
          </a:p>
          <a:p>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Πλαστικά </a:t>
            </a:r>
            <a:r>
              <a:rPr lang="el-GR" dirty="0" err="1" smtClean="0"/>
              <a:t>δεματικά</a:t>
            </a:r>
            <a:r>
              <a:rPr lang="el-GR" dirty="0" smtClean="0"/>
              <a:t> και δακτύλιοι που μπορούν να σπάσουν ή να φθείρουν καλώδια</a:t>
            </a:r>
          </a:p>
        </p:txBody>
      </p:sp>
      <p:pic>
        <p:nvPicPr>
          <p:cNvPr id="2050" name="Picture 2"/>
          <p:cNvPicPr>
            <a:picLocks noChangeAspect="1" noChangeArrowheads="1"/>
          </p:cNvPicPr>
          <p:nvPr/>
        </p:nvPicPr>
        <p:blipFill>
          <a:blip r:embed="rId2" cstate="print"/>
          <a:srcRect/>
          <a:stretch>
            <a:fillRect/>
          </a:stretch>
        </p:blipFill>
        <p:spPr bwMode="auto">
          <a:xfrm>
            <a:off x="3275856" y="1556792"/>
            <a:ext cx="3101828" cy="432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Έκθεση καλωδίων στο ηλιακό φως, τον άνεμο και τον πάγο</a:t>
            </a: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3059832" y="1629280"/>
            <a:ext cx="3240000" cy="432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Πρόσβαση καλωδίων από τρωκτικά</a:t>
            </a:r>
          </a:p>
        </p:txBody>
      </p:sp>
      <p:pic>
        <p:nvPicPr>
          <p:cNvPr id="3074" name="Picture 2"/>
          <p:cNvPicPr>
            <a:picLocks noChangeAspect="1" noChangeArrowheads="1"/>
          </p:cNvPicPr>
          <p:nvPr/>
        </p:nvPicPr>
        <p:blipFill>
          <a:blip r:embed="rId2" cstate="print"/>
          <a:srcRect/>
          <a:stretch>
            <a:fillRect/>
          </a:stretch>
        </p:blipFill>
        <p:spPr bwMode="auto">
          <a:xfrm>
            <a:off x="3059832" y="1628800"/>
            <a:ext cx="3549405" cy="432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Αντιστροφείς</a:t>
            </a:r>
            <a:endParaRPr lang="el-GR" dirty="0"/>
          </a:p>
        </p:txBody>
      </p:sp>
      <p:sp>
        <p:nvSpPr>
          <p:cNvPr id="3" name="Content Placeholder 2"/>
          <p:cNvSpPr>
            <a:spLocks noGrp="1"/>
          </p:cNvSpPr>
          <p:nvPr>
            <p:ph idx="1"/>
          </p:nvPr>
        </p:nvSpPr>
        <p:spPr/>
        <p:txBody>
          <a:bodyPr>
            <a:normAutofit/>
          </a:bodyPr>
          <a:lstStyle/>
          <a:p>
            <a:r>
              <a:rPr lang="el-GR" sz="1600" dirty="0" smtClean="0"/>
              <a:t>Η αξιοπιστία του </a:t>
            </a:r>
            <a:r>
              <a:rPr lang="el-GR" sz="1600" dirty="0" err="1" smtClean="0"/>
              <a:t>αντιστροφέα</a:t>
            </a:r>
            <a:r>
              <a:rPr lang="el-GR" sz="1600" dirty="0" smtClean="0"/>
              <a:t> συνεχίζει να αυξάνεται, με τις 10ετείς εγγυήσεις είναι πλέον εμπορικά διαθέσιμες και τις 20ετείς επεκταμένες εγγυήσεις να είναι όλο και πιο δημοφιλείς</a:t>
            </a:r>
          </a:p>
          <a:p>
            <a:r>
              <a:rPr lang="el-GR" sz="1600" dirty="0" smtClean="0"/>
              <a:t>Η βέλτιστη προληπτική συντήρηση των </a:t>
            </a:r>
            <a:r>
              <a:rPr lang="el-GR" sz="1600" dirty="0" err="1" smtClean="0"/>
              <a:t>αντιστροφέων</a:t>
            </a:r>
            <a:r>
              <a:rPr lang="el-GR" sz="1600" dirty="0" smtClean="0"/>
              <a:t> θα ήταν η εκτέλεση της απαιτούμενης συντήρησης από τον κατασκευαστή - αυτό περιλαμβάνει (αλλά δεν περιορίζεται στο) </a:t>
            </a:r>
            <a:r>
              <a:rPr lang="el-GR" sz="1600" dirty="0" err="1" smtClean="0"/>
              <a:t>επαναβίδωμα</a:t>
            </a:r>
            <a:r>
              <a:rPr lang="el-GR" sz="1600" dirty="0" smtClean="0"/>
              <a:t> των συνδετήρων αγωγών μεταφοράς ρεύματος και τη θερμική απεικόνιση φίλτρων αέρα καθαρισμού άμμου</a:t>
            </a:r>
          </a:p>
          <a:p>
            <a:r>
              <a:rPr lang="el-GR" sz="1600" dirty="0" smtClean="0"/>
              <a:t>Τα φίλτρα αέρα του </a:t>
            </a:r>
            <a:r>
              <a:rPr lang="el-GR" sz="1600" dirty="0" err="1" smtClean="0"/>
              <a:t>αντιστροφέα</a:t>
            </a:r>
            <a:r>
              <a:rPr lang="el-GR" sz="1600" dirty="0" smtClean="0"/>
              <a:t> θα περιέχουν χορτάρι ή/και σκόνη κατά τη διάρκεια της κοπής-κλαδέματος, των δυνατών ανέμων ή των σκονισμένων συνθηκών, και το σχέδιο συντήρησης θα πρέπει να προγραμματίσει έναν προληπτικό καθαρισμό των φίλτρων που έχουν εκτεθεί σε τέτοιες σκονισμένες συνθήκες</a:t>
            </a:r>
          </a:p>
          <a:p>
            <a:r>
              <a:rPr lang="el-GR" sz="1600" dirty="0" smtClean="0"/>
              <a:t>Σε απομακρυσμένες τοποθεσίες, συνιστάται η αποθήκευση ανταλλακτικών εξαρτημάτων, ειδικά για εξοπλισμό που συνήθως χρειάζεται επισκευή και δεν υπάρχει διαθέσιμη υποστήριξη από τον κατασκευαστή ή εγγύηση</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ΦΒ </a:t>
            </a:r>
            <a:r>
              <a:rPr lang="el-GR" dirty="0" err="1" smtClean="0"/>
              <a:t>αντιστροφείς</a:t>
            </a:r>
            <a:r>
              <a:rPr lang="el-GR" dirty="0" smtClean="0"/>
              <a:t> </a:t>
            </a:r>
            <a:r>
              <a:rPr lang="el-GR" dirty="0" err="1" smtClean="0"/>
              <a:t>στοιχειοσειράς</a:t>
            </a:r>
            <a:r>
              <a:rPr lang="en-US" dirty="0" smtClean="0"/>
              <a:t> </a:t>
            </a:r>
            <a:r>
              <a:rPr lang="el-GR" dirty="0" smtClean="0"/>
              <a:t>και </a:t>
            </a:r>
            <a:r>
              <a:rPr lang="el-GR" dirty="0" err="1" smtClean="0"/>
              <a:t>μικρο</a:t>
            </a:r>
            <a:r>
              <a:rPr lang="el-GR" dirty="0" smtClean="0"/>
              <a:t>-</a:t>
            </a:r>
            <a:r>
              <a:rPr lang="el-GR" dirty="0" err="1" smtClean="0"/>
              <a:t>αντιστροφείς</a:t>
            </a:r>
            <a:r>
              <a:rPr lang="el-GR" dirty="0" smtClean="0"/>
              <a:t> </a:t>
            </a:r>
            <a:endParaRPr lang="el-GR" dirty="0"/>
          </a:p>
        </p:txBody>
      </p:sp>
      <p:sp>
        <p:nvSpPr>
          <p:cNvPr id="3" name="Content Placeholder 2"/>
          <p:cNvSpPr>
            <a:spLocks noGrp="1"/>
          </p:cNvSpPr>
          <p:nvPr>
            <p:ph idx="1"/>
          </p:nvPr>
        </p:nvSpPr>
        <p:spPr/>
        <p:txBody>
          <a:bodyPr>
            <a:normAutofit/>
          </a:bodyPr>
          <a:lstStyle/>
          <a:p>
            <a:r>
              <a:rPr lang="el-GR" sz="1600" dirty="0" smtClean="0"/>
              <a:t>Οι ΦΒ </a:t>
            </a:r>
            <a:r>
              <a:rPr lang="el-GR" sz="1600" dirty="0" err="1" smtClean="0"/>
              <a:t>αντιστροφείς</a:t>
            </a:r>
            <a:r>
              <a:rPr lang="el-GR" sz="1600" dirty="0" smtClean="0"/>
              <a:t> </a:t>
            </a:r>
            <a:r>
              <a:rPr lang="el-GR" sz="1600" dirty="0" err="1" smtClean="0"/>
              <a:t>στοιχειοσειράς</a:t>
            </a:r>
            <a:r>
              <a:rPr lang="en-US" sz="1600" dirty="0" smtClean="0"/>
              <a:t> </a:t>
            </a:r>
            <a:r>
              <a:rPr lang="el-GR" sz="1600" dirty="0" smtClean="0"/>
              <a:t>και οι </a:t>
            </a:r>
            <a:r>
              <a:rPr lang="el-GR" sz="1600" dirty="0" err="1" smtClean="0"/>
              <a:t>μικρο</a:t>
            </a:r>
            <a:r>
              <a:rPr lang="el-GR" sz="1600" dirty="0" smtClean="0"/>
              <a:t>-</a:t>
            </a:r>
            <a:r>
              <a:rPr lang="el-GR" sz="1600" dirty="0" err="1" smtClean="0"/>
              <a:t>αντιστροφείς</a:t>
            </a:r>
            <a:r>
              <a:rPr lang="el-GR" sz="1600" dirty="0" smtClean="0"/>
              <a:t>  σταματούν τη λειτουργία τους αυτόματα μετά από απώλεια σύνδεσης AC, και μόνο οι </a:t>
            </a:r>
            <a:r>
              <a:rPr lang="el-GR" sz="1600" dirty="0" err="1" smtClean="0"/>
              <a:t>στοιχειοσειρές</a:t>
            </a:r>
            <a:r>
              <a:rPr lang="el-GR" sz="1600" dirty="0" smtClean="0"/>
              <a:t> των πλαισίων που είναι συνδεδεμένες με τον </a:t>
            </a:r>
            <a:r>
              <a:rPr lang="el-GR" sz="1600" dirty="0" err="1" smtClean="0"/>
              <a:t>αντιστροφέα</a:t>
            </a:r>
            <a:r>
              <a:rPr lang="el-GR" sz="1600" dirty="0" smtClean="0"/>
              <a:t> </a:t>
            </a:r>
            <a:r>
              <a:rPr lang="el-GR" sz="1600" dirty="0" err="1" smtClean="0"/>
              <a:t>στοιχειοσειράς</a:t>
            </a:r>
            <a:r>
              <a:rPr lang="en-US" sz="1600" dirty="0" smtClean="0"/>
              <a:t> </a:t>
            </a:r>
            <a:r>
              <a:rPr lang="el-GR" sz="1600" dirty="0" smtClean="0"/>
              <a:t>παραμένουν ενεργοποιημένες</a:t>
            </a:r>
          </a:p>
          <a:p>
            <a:r>
              <a:rPr lang="el-GR" sz="1600" dirty="0" smtClean="0"/>
              <a:t>Η καλωδίωση από τους </a:t>
            </a:r>
            <a:r>
              <a:rPr lang="el-GR" sz="1600" dirty="0" err="1" smtClean="0"/>
              <a:t>αντιστροφείς</a:t>
            </a:r>
            <a:r>
              <a:rPr lang="el-GR" sz="1600" dirty="0" smtClean="0"/>
              <a:t> </a:t>
            </a:r>
            <a:r>
              <a:rPr lang="el-GR" sz="1600" dirty="0" err="1" smtClean="0"/>
              <a:t>στοιχειοσειράς</a:t>
            </a:r>
            <a:r>
              <a:rPr lang="en-US" sz="1600" dirty="0" smtClean="0"/>
              <a:t> </a:t>
            </a:r>
            <a:r>
              <a:rPr lang="el-GR" sz="1600" dirty="0" smtClean="0"/>
              <a:t>στον κεντρικό διακόπτη </a:t>
            </a:r>
            <a:r>
              <a:rPr lang="en-US" sz="1600" dirty="0" smtClean="0"/>
              <a:t>AC </a:t>
            </a:r>
            <a:r>
              <a:rPr lang="el-GR" sz="1600" dirty="0" smtClean="0"/>
              <a:t>απενεργοποιείται, πράγμα που αποτελεί το σημαντικό πλεονέκτημα των </a:t>
            </a:r>
            <a:r>
              <a:rPr lang="el-GR" sz="1600" dirty="0" err="1" smtClean="0"/>
              <a:t>αντιστροφέων</a:t>
            </a:r>
            <a:r>
              <a:rPr lang="el-GR" sz="1600" dirty="0" smtClean="0"/>
              <a:t> </a:t>
            </a:r>
            <a:r>
              <a:rPr lang="el-GR" sz="1600" dirty="0" err="1" smtClean="0"/>
              <a:t>στοιχειοσειράς</a:t>
            </a:r>
            <a:r>
              <a:rPr lang="en-US" sz="1600" dirty="0" smtClean="0"/>
              <a:t> </a:t>
            </a:r>
            <a:r>
              <a:rPr lang="el-GR" sz="1600" dirty="0" smtClean="0"/>
              <a:t>και επιδρά στο κόστος συντήρησης, αφού είναι απλούστερο και λιγότερο δαπανηρό να λειτουργεί το σύστημα σε καλωδιώσεις </a:t>
            </a:r>
            <a:r>
              <a:rPr lang="en-US" sz="1600" dirty="0" smtClean="0"/>
              <a:t>AC</a:t>
            </a:r>
            <a:r>
              <a:rPr lang="el-GR" sz="1600" dirty="0" smtClean="0"/>
              <a:t>, παρά να λειτουργεί σε ενεργοποιημένες καλωδιώσεις </a:t>
            </a:r>
            <a:r>
              <a:rPr lang="en-US" sz="1600" dirty="0" smtClean="0"/>
              <a:t>DC</a:t>
            </a:r>
            <a:endParaRPr lang="el-GR" sz="1600" dirty="0" smtClean="0"/>
          </a:p>
          <a:p>
            <a:r>
              <a:rPr lang="el-GR" sz="1600" dirty="0" smtClean="0"/>
              <a:t>Η αντικατάσταση των </a:t>
            </a:r>
            <a:r>
              <a:rPr lang="el-GR" sz="1600" dirty="0" err="1" smtClean="0"/>
              <a:t>αντιστροφέων</a:t>
            </a:r>
            <a:r>
              <a:rPr lang="el-GR" sz="1600" dirty="0" smtClean="0"/>
              <a:t> </a:t>
            </a:r>
            <a:r>
              <a:rPr lang="el-GR" sz="1600" dirty="0" err="1" smtClean="0"/>
              <a:t>στοιχειοσειράς</a:t>
            </a:r>
            <a:r>
              <a:rPr lang="en-US" sz="1600" dirty="0" smtClean="0"/>
              <a:t> </a:t>
            </a:r>
            <a:r>
              <a:rPr lang="el-GR" sz="1600" dirty="0" smtClean="0"/>
              <a:t>είναι γρήγορη και ευκολότερη από την επισκευή κεντρικών </a:t>
            </a:r>
            <a:r>
              <a:rPr lang="el-GR" sz="1600" dirty="0" err="1" smtClean="0"/>
              <a:t>αντιστροφέων</a:t>
            </a:r>
            <a:r>
              <a:rPr lang="el-GR" sz="1600" dirty="0" smtClean="0"/>
              <a:t> και μπορεί να επιτευχθεί από έναν ηλεκτρολόγο και όχι αποκλειστικά από έναν εξειδικευμένο τεχνικό σε </a:t>
            </a:r>
            <a:r>
              <a:rPr lang="el-GR" sz="1600" dirty="0" err="1" smtClean="0"/>
              <a:t>αντιστροφείς</a:t>
            </a:r>
            <a:r>
              <a:rPr lang="el-GR" sz="1600" dirty="0" smtClean="0"/>
              <a:t> </a:t>
            </a:r>
          </a:p>
          <a:p>
            <a:r>
              <a:rPr lang="el-GR" sz="1600" dirty="0" smtClean="0"/>
              <a:t>Με τους </a:t>
            </a:r>
            <a:r>
              <a:rPr lang="el-GR" sz="1600" dirty="0" err="1" smtClean="0"/>
              <a:t>αντιστροφείς</a:t>
            </a:r>
            <a:r>
              <a:rPr lang="el-GR" sz="1600" dirty="0" smtClean="0"/>
              <a:t> </a:t>
            </a:r>
            <a:r>
              <a:rPr lang="el-GR" sz="1600" dirty="0" err="1" smtClean="0"/>
              <a:t>στοιχειοσειράς</a:t>
            </a:r>
            <a:r>
              <a:rPr lang="en-US" sz="1600" dirty="0" smtClean="0"/>
              <a:t> </a:t>
            </a:r>
            <a:r>
              <a:rPr lang="el-GR" sz="1600" dirty="0" smtClean="0"/>
              <a:t>, επηρεάζονται λιγότερα ΦΒ πλαίσια σε μία βλάβη του </a:t>
            </a:r>
            <a:r>
              <a:rPr lang="el-GR" sz="1600" dirty="0" err="1" smtClean="0"/>
              <a:t>αντιστροφέα</a:t>
            </a:r>
            <a:r>
              <a:rPr lang="el-GR" sz="1600" dirty="0" smtClean="0"/>
              <a:t> </a:t>
            </a:r>
          </a:p>
          <a:p>
            <a:r>
              <a:rPr lang="el-GR" sz="1600" dirty="0" smtClean="0"/>
              <a:t>Οι κατασκευαστές </a:t>
            </a:r>
            <a:r>
              <a:rPr lang="el-GR" sz="1600" dirty="0" err="1" smtClean="0"/>
              <a:t>μικρο</a:t>
            </a:r>
            <a:r>
              <a:rPr lang="el-GR" sz="1600" dirty="0" smtClean="0"/>
              <a:t>-</a:t>
            </a:r>
            <a:r>
              <a:rPr lang="el-GR" sz="1600" dirty="0" err="1" smtClean="0"/>
              <a:t>αντιστροφέων</a:t>
            </a:r>
            <a:r>
              <a:rPr lang="el-GR" sz="1600" dirty="0" smtClean="0"/>
              <a:t> έχουν αναπτύξει μια εξελιγμένη πλατφόρμα δεδομένων που χαρτογραφεί την τοποθεσία και μπορεί να παρακολουθεί την απόδοση, ενώ επίσης προωθεί τις αναβαθμίσεις λογισμικού σε επίπεδο ΦΒ πλαισίου, κάτι που παρέχει πολύ πιο λεπτομερείς πληροφορίες δεδομένων από έναν κεντρικό </a:t>
            </a:r>
            <a:r>
              <a:rPr lang="el-GR" sz="1600" dirty="0" err="1" smtClean="0"/>
              <a:t>αντιστροφέα</a:t>
            </a:r>
            <a:r>
              <a:rPr lang="el-GR" sz="1600" dirty="0" smtClean="0"/>
              <a:t> </a:t>
            </a:r>
          </a:p>
          <a:p>
            <a:endParaRPr lang="en-US" sz="1600" dirty="0" smtClean="0"/>
          </a:p>
        </p:txBody>
      </p:sp>
    </p:spTree>
    <p:extLst>
      <p:ext uri="{BB962C8B-B14F-4D97-AF65-F5344CB8AC3E}">
        <p14:creationId xmlns:p14="http://schemas.microsoft.com/office/powerpoint/2010/main" val="3031965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Κεντρικοί </a:t>
            </a:r>
            <a:r>
              <a:rPr lang="el-GR" dirty="0" err="1" smtClean="0"/>
              <a:t>αντιστροφείς</a:t>
            </a:r>
            <a:r>
              <a:rPr lang="el-GR" dirty="0" smtClean="0"/>
              <a:t> </a:t>
            </a:r>
            <a:endParaRPr lang="el-GR" dirty="0"/>
          </a:p>
        </p:txBody>
      </p:sp>
      <p:sp>
        <p:nvSpPr>
          <p:cNvPr id="3" name="Content Placeholder 2"/>
          <p:cNvSpPr>
            <a:spLocks noGrp="1"/>
          </p:cNvSpPr>
          <p:nvPr>
            <p:ph idx="1"/>
          </p:nvPr>
        </p:nvSpPr>
        <p:spPr/>
        <p:txBody>
          <a:bodyPr>
            <a:normAutofit/>
          </a:bodyPr>
          <a:lstStyle/>
          <a:p>
            <a:r>
              <a:rPr lang="el-GR" sz="1600" dirty="0" smtClean="0"/>
              <a:t>Η πρόσθετη καλωδίωση DC ενός κεντρικού </a:t>
            </a:r>
            <a:r>
              <a:rPr lang="el-GR" sz="1600" dirty="0" err="1" smtClean="0"/>
              <a:t>αντιστροφέα</a:t>
            </a:r>
            <a:r>
              <a:rPr lang="el-GR" sz="1600" dirty="0" smtClean="0"/>
              <a:t> μπορεί να απαιτήσει περισσότερη επισκευή από την αντίστοιχη καλωδίωση </a:t>
            </a:r>
            <a:r>
              <a:rPr lang="en-US" sz="1600" dirty="0" smtClean="0"/>
              <a:t>AC </a:t>
            </a:r>
            <a:r>
              <a:rPr lang="el-GR" sz="1600" dirty="0" smtClean="0"/>
              <a:t>ενός </a:t>
            </a:r>
            <a:r>
              <a:rPr lang="el-GR" sz="1600" dirty="0" err="1" smtClean="0"/>
              <a:t>μικρο</a:t>
            </a:r>
            <a:r>
              <a:rPr lang="en-US" sz="1600" dirty="0" smtClean="0"/>
              <a:t>-</a:t>
            </a:r>
            <a:r>
              <a:rPr lang="el-GR" sz="1600" dirty="0" err="1" smtClean="0"/>
              <a:t>αντιστροφέα</a:t>
            </a:r>
            <a:r>
              <a:rPr lang="el-GR" sz="1600" dirty="0" smtClean="0"/>
              <a:t> ή ενός </a:t>
            </a:r>
            <a:r>
              <a:rPr lang="el-GR" sz="1600" dirty="0" err="1" smtClean="0"/>
              <a:t>αντιστροφέα</a:t>
            </a:r>
            <a:r>
              <a:rPr lang="el-GR" sz="1600" dirty="0" smtClean="0"/>
              <a:t> </a:t>
            </a:r>
            <a:r>
              <a:rPr lang="el-GR" sz="1600" dirty="0" err="1" smtClean="0"/>
              <a:t>στοιχειοσειράς</a:t>
            </a:r>
            <a:endParaRPr lang="el-GR" sz="1600" dirty="0" smtClean="0"/>
          </a:p>
          <a:p>
            <a:r>
              <a:rPr lang="el-GR" sz="1600" dirty="0" smtClean="0"/>
              <a:t>Οι μεγάλοι κεντρικοί </a:t>
            </a:r>
            <a:r>
              <a:rPr lang="el-GR" sz="1600" dirty="0" err="1" smtClean="0"/>
              <a:t>αντιστροφείς</a:t>
            </a:r>
            <a:r>
              <a:rPr lang="el-GR" sz="1600" dirty="0" smtClean="0"/>
              <a:t> καθίστανται ένα μοναδικό σημείο αστοχίας - εάν ο αντιστροφέας δεν λειτουργεί, είτε σκόπιμα για συντήρηση ή ακούσια, χάνεται ολόκληρη η αντίστοιχη ηλεκτρική παραγωγή των συνδεδεμένων ΦΒ</a:t>
            </a:r>
          </a:p>
          <a:p>
            <a:r>
              <a:rPr lang="el-GR" sz="1600" dirty="0" smtClean="0"/>
              <a:t>Η παρακολούθηση με τη χρήση μόνο μερικών κεντρικών </a:t>
            </a:r>
            <a:r>
              <a:rPr lang="el-GR" sz="1600" dirty="0" err="1" smtClean="0"/>
              <a:t>αντιστροφέων</a:t>
            </a:r>
            <a:r>
              <a:rPr lang="el-GR" sz="1600" dirty="0" smtClean="0"/>
              <a:t> είναι λιγότερο περίπλοκη από τους πολλαπλούς </a:t>
            </a:r>
            <a:r>
              <a:rPr lang="el-GR" sz="1600" dirty="0" err="1" smtClean="0"/>
              <a:t>μικρο</a:t>
            </a:r>
            <a:r>
              <a:rPr lang="el-GR" sz="1600" dirty="0" smtClean="0"/>
              <a:t>-</a:t>
            </a:r>
            <a:r>
              <a:rPr lang="el-GR" sz="1600" dirty="0" err="1" smtClean="0"/>
              <a:t>αντιστροφείς</a:t>
            </a:r>
            <a:r>
              <a:rPr lang="el-GR" sz="1600" dirty="0" smtClean="0"/>
              <a:t> και τους </a:t>
            </a:r>
            <a:r>
              <a:rPr lang="el-GR" sz="1600" dirty="0" err="1" smtClean="0"/>
              <a:t>αντιστροφείς</a:t>
            </a:r>
            <a:r>
              <a:rPr lang="el-GR" sz="1600" dirty="0" smtClean="0"/>
              <a:t> </a:t>
            </a:r>
            <a:r>
              <a:rPr lang="el-GR" sz="1600" dirty="0" err="1" smtClean="0"/>
              <a:t>στοιχειοσειράς</a:t>
            </a:r>
            <a:r>
              <a:rPr lang="el-GR" sz="1600" dirty="0" smtClean="0"/>
              <a:t> και συνεπάγεται μικρότερη κατανάλωση ενέργειας από το ίδιο το σύστημα παρακολούθησης</a:t>
            </a:r>
          </a:p>
          <a:p>
            <a:r>
              <a:rPr lang="el-GR" sz="1600" dirty="0" smtClean="0"/>
              <a:t>Για τους κεντρικούς </a:t>
            </a:r>
            <a:r>
              <a:rPr lang="el-GR" sz="1600" dirty="0" err="1" smtClean="0"/>
              <a:t>αντιστροφείς</a:t>
            </a:r>
            <a:r>
              <a:rPr lang="el-GR" sz="1600" dirty="0" smtClean="0"/>
              <a:t> υποστηρίζονται πολυάριθμες επισκευές υποσυστημάτων στον μετατροπέα (κάρτες ελέγχου, κάρτες οδηγών, τρανζίστορ IGBT και πυκνωτές) – υποθέτοντας ότι το καθένα επισκευάζεται ανεξάρτητα, σε αντίθεση με το </a:t>
            </a:r>
            <a:r>
              <a:rPr lang="el-GR" sz="1600" dirty="0" err="1" smtClean="0"/>
              <a:t>μκρο</a:t>
            </a:r>
            <a:r>
              <a:rPr lang="el-GR" sz="1600" dirty="0" smtClean="0"/>
              <a:t>-</a:t>
            </a:r>
            <a:r>
              <a:rPr lang="el-GR" sz="1600" dirty="0" err="1" smtClean="0"/>
              <a:t>αντιστροφείς</a:t>
            </a:r>
            <a:r>
              <a:rPr lang="el-GR" sz="1600" dirty="0" smtClean="0"/>
              <a:t>  και τους </a:t>
            </a:r>
            <a:r>
              <a:rPr lang="el-GR" sz="1600" dirty="0" err="1" smtClean="0"/>
              <a:t>αντιστροφείς</a:t>
            </a:r>
            <a:r>
              <a:rPr lang="el-GR" sz="1600" dirty="0" smtClean="0"/>
              <a:t> </a:t>
            </a:r>
            <a:r>
              <a:rPr lang="el-GR" sz="1600" dirty="0" err="1" smtClean="0"/>
              <a:t>στοιχειοσειράς</a:t>
            </a:r>
            <a:r>
              <a:rPr lang="el-GR" sz="1600" dirty="0" smtClean="0"/>
              <a:t> , στους οποίους απαιτείται αντικατάσταση ολόκληρης της μονάδας</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Έλεγχοι λειτουργίας </a:t>
            </a:r>
            <a:r>
              <a:rPr lang="el-GR" dirty="0" err="1" smtClean="0"/>
              <a:t>αντιστροφέα</a:t>
            </a:r>
            <a:endParaRPr lang="el-GR" dirty="0" smtClean="0"/>
          </a:p>
        </p:txBody>
      </p:sp>
      <p:sp>
        <p:nvSpPr>
          <p:cNvPr id="3" name="Content Placeholder 2"/>
          <p:cNvSpPr>
            <a:spLocks noGrp="1"/>
          </p:cNvSpPr>
          <p:nvPr>
            <p:ph idx="1"/>
          </p:nvPr>
        </p:nvSpPr>
        <p:spPr/>
        <p:txBody>
          <a:bodyPr>
            <a:normAutofit/>
          </a:bodyPr>
          <a:lstStyle/>
          <a:p>
            <a:pPr marL="342900" lvl="1" indent="-342900">
              <a:buFont typeface="Arial" panose="020B0604020202020204" pitchFamily="34" charset="0"/>
              <a:buChar char="•"/>
            </a:pPr>
            <a:r>
              <a:rPr lang="el-GR" sz="1600" dirty="0" smtClean="0"/>
              <a:t>Σωστή λειτουργία του </a:t>
            </a:r>
            <a:r>
              <a:rPr lang="el-GR" sz="1600" dirty="0" err="1" smtClean="0"/>
              <a:t>αντιστροφέα</a:t>
            </a:r>
            <a:r>
              <a:rPr lang="el-GR" sz="1600" dirty="0" smtClean="0"/>
              <a:t>:</a:t>
            </a:r>
          </a:p>
          <a:p>
            <a:pPr lvl="1"/>
            <a:r>
              <a:rPr lang="el-GR" sz="1600" dirty="0" smtClean="0"/>
              <a:t>Μπορεί να γίνει παρατηρώντας δείκτες LED, μετρητές ή/και άλλες ενδείξεις στον </a:t>
            </a:r>
            <a:r>
              <a:rPr lang="el-GR" sz="1600" dirty="0" err="1" smtClean="0"/>
              <a:t>αντιστροφέα</a:t>
            </a:r>
            <a:endParaRPr lang="el-GR" sz="1600" dirty="0" smtClean="0"/>
          </a:p>
          <a:p>
            <a:pPr marL="342900" lvl="1" indent="-342900">
              <a:buFont typeface="Arial" panose="020B0604020202020204" pitchFamily="34" charset="0"/>
              <a:buChar char="•"/>
            </a:pPr>
            <a:r>
              <a:rPr lang="el-GR" sz="1600" dirty="0" smtClean="0"/>
              <a:t>Κατάλληλη λειτουργία αναμονής (</a:t>
            </a:r>
            <a:r>
              <a:rPr lang="en-US" sz="1600" dirty="0" smtClean="0"/>
              <a:t>stand-by mode</a:t>
            </a:r>
            <a:r>
              <a:rPr lang="el-GR" sz="1600" dirty="0" smtClean="0"/>
              <a:t>) του </a:t>
            </a:r>
            <a:r>
              <a:rPr lang="el-GR" sz="1600" dirty="0" err="1" smtClean="0"/>
              <a:t>αντιστροφέα</a:t>
            </a:r>
            <a:r>
              <a:rPr lang="el-GR" sz="1600" dirty="0" smtClean="0"/>
              <a:t> (εάν υπάρχει):</a:t>
            </a:r>
          </a:p>
          <a:p>
            <a:pPr lvl="1"/>
            <a:r>
              <a:rPr lang="el-GR" sz="1600" dirty="0" smtClean="0"/>
              <a:t>Μπορεί να γίνει απενεργοποιώντας όλα τα φορτία και τις συσκευές που λειτουργούν στο σύστημα</a:t>
            </a:r>
          </a:p>
          <a:p>
            <a:pPr lvl="1"/>
            <a:r>
              <a:rPr lang="el-GR" sz="1600" dirty="0" smtClean="0"/>
              <a:t>Μόλις ο αντιστροφέας τεθεί σε κατάσταση αναμονής, με την ενεργοποίηση μιας συσκευής ο αντιστροφέας θα πρέπει να ξεκινήσει σχεδόν αμέσως</a:t>
            </a:r>
          </a:p>
          <a:p>
            <a:pPr marL="342900" lvl="1" indent="-342900">
              <a:buFont typeface="Arial" panose="020B0604020202020204" pitchFamily="34" charset="0"/>
              <a:buChar char="•"/>
            </a:pPr>
            <a:r>
              <a:rPr lang="el-GR" sz="1600" dirty="0" smtClean="0"/>
              <a:t>Σωστή εκκίνηση της γεννήτριας ντίζελ από το κατάλληλο </a:t>
            </a:r>
            <a:r>
              <a:rPr lang="el-GR" sz="1600" dirty="0" err="1" smtClean="0"/>
              <a:t>αντιστροφέα</a:t>
            </a:r>
            <a:r>
              <a:rPr lang="el-GR" sz="1600" dirty="0" smtClean="0"/>
              <a:t> (εάν υπάρχει):</a:t>
            </a:r>
          </a:p>
          <a:p>
            <a:pPr lvl="1"/>
            <a:r>
              <a:rPr lang="el-GR" sz="1600" dirty="0" smtClean="0"/>
              <a:t>Επιβεβαίωση ότι η γεννήτρια ντίζελ ξεκινάει και σταματάει στα σωστά επίπεδα τάσης της μπαταρίας</a:t>
            </a:r>
          </a:p>
          <a:p>
            <a:pPr lvl="1"/>
            <a:r>
              <a:rPr lang="el-GR" sz="1600" dirty="0" smtClean="0"/>
              <a:t>Αυτός ο έλεγχος μπορεί να είναι δύσκολος, καθώς μπορεί να χρειαστεί η αποσύνδεση όλων των πηγών φόρτισης (π.χ., ΦΒ συστοιχία) και η ενεργοποίηση αρκετών συσκευών ώστε να μειωθεί η τάση της μπαταρίας στην τάση που έχει οριστεί για την εκκίνηση της γεννήτριας</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Μετασχηματιστές ανύψωσης γεννήτριας (GSU)</a:t>
            </a:r>
            <a:endParaRPr lang="el-GR" dirty="0"/>
          </a:p>
        </p:txBody>
      </p:sp>
      <p:sp>
        <p:nvSpPr>
          <p:cNvPr id="3" name="Content Placeholder 2"/>
          <p:cNvSpPr>
            <a:spLocks noGrp="1"/>
          </p:cNvSpPr>
          <p:nvPr>
            <p:ph idx="1"/>
          </p:nvPr>
        </p:nvSpPr>
        <p:spPr/>
        <p:txBody>
          <a:bodyPr>
            <a:normAutofit/>
          </a:bodyPr>
          <a:lstStyle/>
          <a:p>
            <a:r>
              <a:rPr lang="el-GR" sz="1600" dirty="0" smtClean="0"/>
              <a:t>Οι μετασχηματιστές GSU είναι συνηθισμένοι σε ΦΒ εγκαταστάσεις μεγάλης κλίμακας και ο κίνδυνος αστοχίας τους είναι μικρός</a:t>
            </a:r>
          </a:p>
          <a:p>
            <a:r>
              <a:rPr lang="el-GR" sz="1600" dirty="0" smtClean="0"/>
              <a:t>Οι μετασχηματιστές GSU είναι πολύ ακριβοί και έχουν πολύ μεγάλο χρόνο παράδοσης</a:t>
            </a:r>
          </a:p>
          <a:p>
            <a:r>
              <a:rPr lang="el-GR" sz="1600" dirty="0" smtClean="0"/>
              <a:t>Αν ο μετασχηματιστής GSU έχει αστοχία, μπορεί να σταματήσει τη λειτουργία του ΦΒ συστήματος ακόμα και για μήνες</a:t>
            </a:r>
          </a:p>
          <a:p>
            <a:r>
              <a:rPr lang="el-GR" sz="1600" dirty="0" smtClean="0"/>
              <a:t>Οι μετασχηματιστές GSU είναι μεγάλου μεγέθους και βάρους, και η εφοδιαστική διαδικασία που συνδέεται με την παράδοσή τους είναι περίπλοκη</a:t>
            </a:r>
          </a:p>
          <a:p>
            <a:r>
              <a:rPr lang="el-GR" sz="1600" dirty="0" smtClean="0"/>
              <a:t>Η παράδοση των μετασχηματιστών GSU μπορεί να περιλαμβάνει τη χρήση γερανού και απαιτεί ειδικές άδειες για τη μεταφορά τους στους δρόμους και τις διασταυρώσεις</a:t>
            </a:r>
          </a:p>
          <a:p>
            <a:r>
              <a:rPr lang="el-GR" sz="1600" dirty="0" smtClean="0"/>
              <a:t>Ο κίνδυνος αστοχίας του μετασχηματιστή GSU μπορεί να μετριαστεί κατά τη φάση σχεδιασμού διαιρώντας το ΦΒ σύστημα σε πολλαπλές συστοιχίες, που η καθεμία θα έχει τον δικό της μετασχηματιστή GSU</a:t>
            </a:r>
          </a:p>
          <a:p>
            <a:r>
              <a:rPr lang="el-GR" sz="1600" dirty="0" smtClean="0"/>
              <a:t>Ένα κρίσιμο ζήτημα είναι η εφαρμογή των συστάσεων του κατασκευαστή για το πρόγραμμα προληπτικής συντήρησης</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Ενότητα </a:t>
            </a:r>
            <a:r>
              <a:rPr lang="fr-FR" dirty="0" smtClean="0"/>
              <a:t>3.3: </a:t>
            </a:r>
            <a:r>
              <a:rPr lang="el-GR" dirty="0" smtClean="0"/>
              <a:t>Συντήρηση ΦΒ συστημάτων</a:t>
            </a:r>
            <a:endParaRPr lang="el-GR" dirty="0"/>
          </a:p>
        </p:txBody>
      </p:sp>
      <p:sp>
        <p:nvSpPr>
          <p:cNvPr id="3" name="Content Placeholder 2"/>
          <p:cNvSpPr>
            <a:spLocks noGrp="1"/>
          </p:cNvSpPr>
          <p:nvPr>
            <p:ph idx="1"/>
          </p:nvPr>
        </p:nvSpPr>
        <p:spPr/>
        <p:txBody>
          <a:bodyPr>
            <a:normAutofit/>
          </a:bodyPr>
          <a:lstStyle/>
          <a:p>
            <a:r>
              <a:rPr lang="el-GR" sz="1600" dirty="0" smtClean="0"/>
              <a:t>Οι εκπαιδευόμενοι θα λάβουν γνώση των βασικών διορθωτικών μέτρων για την αποφυγή συνηθισμένων λαθών κατά τη συνήθη συντήρηση των ΦΒ συστημάτων. Θα είναι επίσης σε θέση να εντοπίσουν τυπικά σφάλματα και αστοχίες κατά τη συνήθη συντήρηση και να προτείνουν τρόπους αποφυγής τους. Η σημασία κάθε ενέργειας συντήρησης θα καταστεί σαφής στους εκπαιδευόμενους, μαζί με τον ορθό τρόπο συντήρησης κάθε τμήματος ενός ΦΒ συστήματος. Τέλος, οι εκπαιδευόμενοι θα έχουν τη δυνατότητα να δημιουργήσουν μια λίστα ελέγχου συντήρησης για διαφορετικούς τύπους ΦΒ συστημάτων, να εκτελέσουν τις ενέργειες που αναφέρονται στη λίστα ελέγχου και να προτείνουν διορθωτικά μέτρα.</a:t>
            </a:r>
            <a:endParaRPr lang="en-US" sz="1600" dirty="0" smtClean="0"/>
          </a:p>
          <a:p>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Συντήρηση των μπαταριών</a:t>
            </a:r>
            <a:endParaRPr lang="el-GR" dirty="0"/>
          </a:p>
        </p:txBody>
      </p:sp>
      <p:sp>
        <p:nvSpPr>
          <p:cNvPr id="3" name="Content Placeholder 2"/>
          <p:cNvSpPr>
            <a:spLocks noGrp="1"/>
          </p:cNvSpPr>
          <p:nvPr>
            <p:ph idx="1"/>
          </p:nvPr>
        </p:nvSpPr>
        <p:spPr/>
        <p:txBody>
          <a:bodyPr>
            <a:normAutofit/>
          </a:bodyPr>
          <a:lstStyle/>
          <a:p>
            <a:r>
              <a:rPr lang="el-GR" sz="1600" dirty="0" smtClean="0"/>
              <a:t>Στην περίπτωση των ΦΒ συστημάτων που περιλαμβάνουν μπαταρίες, η συντήρηση των μπαταριών θα επικεντρωθεί στις σωστές συνθήκες φόρτισης, την κατάσταση του ηλεκτρολύτη, τους ακροδέκτες της μπαταρίας και τη συνολική ασφάλεια μπαταρίας</a:t>
            </a:r>
          </a:p>
          <a:p>
            <a:r>
              <a:rPr lang="el-GR" sz="1600" dirty="0" smtClean="0"/>
              <a:t>Ο απαιτούμενος εξοπλισμός περιλαμβάνει:</a:t>
            </a:r>
          </a:p>
          <a:p>
            <a:pPr lvl="1"/>
            <a:r>
              <a:rPr lang="el-GR" sz="1600" dirty="0" err="1" smtClean="0"/>
              <a:t>Υδρόμετρο</a:t>
            </a:r>
            <a:r>
              <a:rPr lang="el-GR" sz="1600" dirty="0" smtClean="0"/>
              <a:t> - για τον έλεγχο του ειδικού βάρους του ηλεκτρολύτη και, κατά συνέπεια, της φόρτισης της μπαταρίας</a:t>
            </a:r>
          </a:p>
          <a:p>
            <a:pPr lvl="1"/>
            <a:r>
              <a:rPr lang="el-GR" sz="1600" dirty="0" smtClean="0"/>
              <a:t>Γυάλινο θερμόμετρο - για τη μέτρηση της θερμοκρασίας του ηλεκτρολύτη</a:t>
            </a:r>
          </a:p>
          <a:p>
            <a:pPr lvl="1"/>
            <a:r>
              <a:rPr lang="el-GR" sz="1600" dirty="0" smtClean="0"/>
              <a:t>Φορητό βολτόμετρο ή </a:t>
            </a:r>
            <a:r>
              <a:rPr lang="el-GR" sz="1600" dirty="0" err="1" smtClean="0"/>
              <a:t>πολύμετρο</a:t>
            </a:r>
            <a:r>
              <a:rPr lang="el-GR" sz="1600" dirty="0" smtClean="0"/>
              <a:t> για τον έλεγχο της τάσης της μπαταρίας</a:t>
            </a:r>
          </a:p>
          <a:p>
            <a:pPr lvl="1"/>
            <a:r>
              <a:rPr lang="el-GR" sz="1600" dirty="0" smtClean="0"/>
              <a:t>Αντιοξειδωτική επίστρωση για την επικάλυψη των ακροδεκτών της μπαταρίας και των συνδετήρων μετά τον καθαρισμό</a:t>
            </a:r>
          </a:p>
          <a:p>
            <a:pPr lvl="1"/>
            <a:r>
              <a:rPr lang="el-GR" sz="1600" dirty="0" smtClean="0"/>
              <a:t>Μαγειρική σόδα - για τον καθαρισμό των μπαταριών</a:t>
            </a:r>
            <a:endParaRPr lang="en-US" sz="1600" dirty="0" smtClean="0"/>
          </a:p>
        </p:txBody>
      </p:sp>
    </p:spTree>
    <p:extLst>
      <p:ext uri="{BB962C8B-B14F-4D97-AF65-F5344CB8AC3E}">
        <p14:creationId xmlns:p14="http://schemas.microsoft.com/office/powerpoint/2010/main" val="3031965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Συντήρηση της στέγης σε σχέση με το ΦΒ σύστημα</a:t>
            </a:r>
            <a:endParaRPr lang="el-GR" dirty="0"/>
          </a:p>
        </p:txBody>
      </p:sp>
      <p:sp>
        <p:nvSpPr>
          <p:cNvPr id="3" name="Content Placeholder 2"/>
          <p:cNvSpPr>
            <a:spLocks noGrp="1"/>
          </p:cNvSpPr>
          <p:nvPr>
            <p:ph idx="1"/>
          </p:nvPr>
        </p:nvSpPr>
        <p:spPr/>
        <p:txBody>
          <a:bodyPr>
            <a:normAutofit/>
          </a:bodyPr>
          <a:lstStyle/>
          <a:p>
            <a:pPr marL="342900" lvl="1" indent="-342900">
              <a:buFont typeface="Arial" panose="020B0604020202020204" pitchFamily="34" charset="0"/>
              <a:buChar char="•"/>
            </a:pPr>
            <a:r>
              <a:rPr lang="el-GR" sz="1600" dirty="0" smtClean="0"/>
              <a:t>Τα μέτρα συντήρησης που σχετίζονται με την οροφή για τα συστήματα στέγης περιλαμβάνουν την εύρεση και στερέωση διαρροών οροφής και οποιαδήποτε συντήρηση που σχετίζεται με το σύστημα στήριξης των ΦΒ στη στέγη</a:t>
            </a:r>
          </a:p>
          <a:p>
            <a:pPr marL="342900" lvl="1" indent="-342900">
              <a:buFont typeface="Arial" panose="020B0604020202020204" pitchFamily="34" charset="0"/>
              <a:buChar char="•"/>
            </a:pPr>
            <a:r>
              <a:rPr lang="el-GR" sz="1600" dirty="0" smtClean="0"/>
              <a:t>Ένα σύστημα οροφής περιλαμβάνει τη μεμβράνη, τα καλύμματα, τη μόνωση, τα φράγματα αέρα και ατμού και το κάλυμμα οροφής</a:t>
            </a:r>
          </a:p>
          <a:p>
            <a:pPr marL="342900" lvl="1" indent="-342900">
              <a:buFont typeface="Arial" panose="020B0604020202020204" pitchFamily="34" charset="0"/>
              <a:buChar char="•"/>
            </a:pPr>
            <a:r>
              <a:rPr lang="el-GR" sz="1600" dirty="0" smtClean="0"/>
              <a:t>Το κόστος συντήρησης για συστήματα στέγης επηρεάζεται από διάφορους παράγοντες, όπως:</a:t>
            </a:r>
          </a:p>
          <a:p>
            <a:pPr lvl="1"/>
            <a:r>
              <a:rPr lang="el-GR" sz="1600" dirty="0" smtClean="0"/>
              <a:t>Πολυπλοκότητα της οροφής</a:t>
            </a:r>
          </a:p>
          <a:p>
            <a:pPr lvl="1"/>
            <a:r>
              <a:rPr lang="el-GR" sz="1600" dirty="0" smtClean="0"/>
              <a:t>Κλίση οροφής: Είναι πιο δύσκολη, απαιτεί περισσότερο εξοπλισμό ασφαλείας και εκπαίδευση, ενώ </a:t>
            </a:r>
            <a:r>
              <a:rPr lang="el-GR" sz="1600" dirty="0" err="1" smtClean="0"/>
              <a:t>πιπλέον</a:t>
            </a:r>
            <a:r>
              <a:rPr lang="el-GR" sz="1600" dirty="0" smtClean="0"/>
              <a:t>  κοστίζει περισσότερο η πραγματοποίηση επισκευών σε απότομη στέγη παρά σε μια οροφή χαμηλής κλίσης</a:t>
            </a:r>
          </a:p>
          <a:p>
            <a:pPr lvl="1"/>
            <a:r>
              <a:rPr lang="el-GR" sz="1600" dirty="0" smtClean="0"/>
              <a:t>Κατάσταση της στέγης</a:t>
            </a:r>
          </a:p>
          <a:p>
            <a:pPr lvl="1"/>
            <a:r>
              <a:rPr lang="el-GR" sz="1600" dirty="0" smtClean="0"/>
              <a:t>Μέγεθος της στέγης</a:t>
            </a:r>
          </a:p>
          <a:p>
            <a:pPr lvl="1"/>
            <a:r>
              <a:rPr lang="el-GR" sz="1600" dirty="0" smtClean="0"/>
              <a:t>Υλικό της στέγης</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Συντήρηση στέγης: Αφαίρεση χιονιού και πάγου</a:t>
            </a:r>
          </a:p>
        </p:txBody>
      </p:sp>
      <p:sp>
        <p:nvSpPr>
          <p:cNvPr id="3" name="Content Placeholder 2"/>
          <p:cNvSpPr>
            <a:spLocks noGrp="1"/>
          </p:cNvSpPr>
          <p:nvPr>
            <p:ph idx="1"/>
          </p:nvPr>
        </p:nvSpPr>
        <p:spPr/>
        <p:txBody>
          <a:bodyPr>
            <a:normAutofit/>
          </a:bodyPr>
          <a:lstStyle/>
          <a:p>
            <a:r>
              <a:rPr lang="el-GR" sz="1600" dirty="0" smtClean="0"/>
              <a:t>Το χιόνι σπάνια απομακρύνεται από τα ΦΒ συστήματα επειδή δεν είναι οικονομικά αποδοτικό και μπορεί να προκληθεί ζημιά στα ΦΒ πλαίσια και τις καλωδιώσεις</a:t>
            </a:r>
          </a:p>
          <a:p>
            <a:r>
              <a:rPr lang="el-GR" sz="1600" dirty="0" smtClean="0"/>
              <a:t>Το χιόνι μπορεί να γλιστρήσει από ΦΒ συστοιχίες που βρίσκονται σε κλίση πάνω από 30 μοίρες, αλλά θα παραμείνει στις χαμηλότερες κλίσεις μέχρι να λιώσει</a:t>
            </a:r>
          </a:p>
          <a:p>
            <a:r>
              <a:rPr lang="el-GR" sz="1600" dirty="0" smtClean="0"/>
              <a:t>Εάν δεν αφαιρεθεί το χιόνι, η ετήσια παραγωγή μειώνεται έως και 15% (σε πολύ χιονισμένες περιοχές)</a:t>
            </a:r>
          </a:p>
          <a:p>
            <a:r>
              <a:rPr lang="el-GR" sz="1600" dirty="0" smtClean="0"/>
              <a:t>Μερικές φορές είναι απαραίτητο να αφαιρεθεί το χιόνι για να αποφευχθεί η υπέρβαση των ορίων φόρτισης της οροφής</a:t>
            </a:r>
          </a:p>
          <a:p>
            <a:r>
              <a:rPr lang="el-GR" sz="1600" dirty="0" smtClean="0"/>
              <a:t>Για ελαφρές χιονοπτώσεις, ένας φυσητήρας ή οι βούρτσες και οι καθαριστήρες τζαμιών μπορεί να προκαλέσουν λιγότερες ζημίες από τα φτυάρια και τα τσουγκράνες, αλλά σε κάθε περίπτωση απαιτείται μεγάλη προσοχή για να αποφευχθεί η ζημιά</a:t>
            </a:r>
          </a:p>
          <a:p>
            <a:r>
              <a:rPr lang="el-GR" sz="1600" dirty="0" smtClean="0"/>
              <a:t>Το χιόνι αφαιρείται μερικές φορές από τη στέγη ή από το έδαφος μπροστά από τη ΦΒ συστοιχία, για να παρέχει διάκενο έτσι ώστε το χιόνι να απομακρυνθεί από τη ΦΒ συστοιχία</a:t>
            </a:r>
          </a:p>
        </p:txBody>
      </p:sp>
    </p:spTree>
    <p:extLst>
      <p:ext uri="{BB962C8B-B14F-4D97-AF65-F5344CB8AC3E}">
        <p14:creationId xmlns:p14="http://schemas.microsoft.com/office/powerpoint/2010/main" val="3031965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Συντήρηση στέγης: Αφαίρεση των φραγμάτων πάγου και των στερεών αποθέσεων</a:t>
            </a:r>
          </a:p>
        </p:txBody>
      </p:sp>
      <p:sp>
        <p:nvSpPr>
          <p:cNvPr id="3" name="Content Placeholder 2"/>
          <p:cNvSpPr>
            <a:spLocks noGrp="1"/>
          </p:cNvSpPr>
          <p:nvPr>
            <p:ph idx="1"/>
          </p:nvPr>
        </p:nvSpPr>
        <p:spPr/>
        <p:txBody>
          <a:bodyPr>
            <a:normAutofit/>
          </a:bodyPr>
          <a:lstStyle/>
          <a:p>
            <a:r>
              <a:rPr lang="el-GR" sz="1600" dirty="0" smtClean="0"/>
              <a:t>Τα φράγματα πάγου πρέπει να αφαιρεθούν για να επιτρέψουν τη σωστή αποστράγγιση της οροφής</a:t>
            </a:r>
          </a:p>
          <a:p>
            <a:r>
              <a:rPr lang="el-GR" sz="1600" dirty="0" smtClean="0"/>
              <a:t>Το χιόνι πάνω από το φράγμα πάγου μπορεί να αφαιρεθεί με τσουγκράνα ή φτυάρι και το φράγμα πάγου μπορεί να αφαιρεθεί χρησιμοποιώντας χημικά υλικά τήξης πάγου ή θερμικό καλώδιο </a:t>
            </a:r>
            <a:r>
              <a:rPr lang="el-GR" sz="1600" dirty="0" err="1" smtClean="0"/>
              <a:t>αντιπαγωτικής</a:t>
            </a:r>
            <a:r>
              <a:rPr lang="el-GR" sz="1600" dirty="0" smtClean="0"/>
              <a:t> προστασίας</a:t>
            </a:r>
          </a:p>
          <a:p>
            <a:r>
              <a:rPr lang="el-GR" sz="1600" dirty="0" smtClean="0"/>
              <a:t>Ιδιαίτερη προσοχή πρέπει να δίνεται στην αποφυγή ζημιάς της μεμβράνης οροφής, των ΦΒ πλαισίων και της καλωδίωσης</a:t>
            </a:r>
          </a:p>
          <a:p>
            <a:r>
              <a:rPr lang="el-GR" sz="1600" dirty="0" smtClean="0"/>
              <a:t>Οι στερεές αποθέσεις που συλλέγονται όπως τα φύλλα πρέπει να αφαιρεθούν για να επιτρέψουν την αποστράγγιση του νερού και να εμποδίσουν την ανάπτυξη βλάστησης και τη δημιουργία φωλιών στην οροφή</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Συντήρηση στέγης </a:t>
            </a:r>
            <a:r>
              <a:rPr lang="en-US" dirty="0" smtClean="0"/>
              <a:t>– </a:t>
            </a:r>
            <a:r>
              <a:rPr lang="el-GR" dirty="0" smtClean="0"/>
              <a:t>λεπτομέρεια</a:t>
            </a:r>
            <a:endParaRPr lang="el-GR" dirty="0"/>
          </a:p>
        </p:txBody>
      </p:sp>
      <p:sp>
        <p:nvSpPr>
          <p:cNvPr id="3" name="Content Placeholder 2"/>
          <p:cNvSpPr>
            <a:spLocks noGrp="1"/>
          </p:cNvSpPr>
          <p:nvPr>
            <p:ph idx="1"/>
          </p:nvPr>
        </p:nvSpPr>
        <p:spPr>
          <a:xfrm>
            <a:off x="457200" y="5445224"/>
            <a:ext cx="8229600" cy="648072"/>
          </a:xfrm>
        </p:spPr>
        <p:txBody>
          <a:bodyPr>
            <a:normAutofit fontScale="92500"/>
          </a:bodyPr>
          <a:lstStyle/>
          <a:p>
            <a:pPr marL="0" indent="0" algn="ctr">
              <a:buNone/>
            </a:pPr>
            <a:r>
              <a:rPr lang="el-GR" sz="1600" dirty="0" smtClean="0"/>
              <a:t>Μια καλή πρακτική είναι η τοποθέτηση φύλλων ολίσθησης κάτω από τα τμήματα του συστήματος στήριξης των ΦΒ πλαισίων για να αποφευχθεί η άμεση επαφή με τη μεμβράνη οροφής</a:t>
            </a:r>
            <a:endParaRPr lang="en-US" sz="1600" dirty="0"/>
          </a:p>
        </p:txBody>
      </p:sp>
      <p:pic>
        <p:nvPicPr>
          <p:cNvPr id="4098" name="Picture 2"/>
          <p:cNvPicPr>
            <a:picLocks noChangeAspect="1" noChangeArrowheads="1"/>
          </p:cNvPicPr>
          <p:nvPr/>
        </p:nvPicPr>
        <p:blipFill>
          <a:blip r:embed="rId2" cstate="print"/>
          <a:srcRect/>
          <a:stretch>
            <a:fillRect/>
          </a:stretch>
        </p:blipFill>
        <p:spPr bwMode="auto">
          <a:xfrm>
            <a:off x="1865723" y="1629200"/>
            <a:ext cx="5442581" cy="360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Σύγκριση συστημάτων στήριξης ΦΒ με έρμα και  μηχανικά συνδεδεμένων συστημάτων στήριξης ΦΒ </a:t>
            </a:r>
            <a:endParaRPr lang="el-GR" dirty="0"/>
          </a:p>
        </p:txBody>
      </p:sp>
      <p:sp>
        <p:nvSpPr>
          <p:cNvPr id="3" name="Content Placeholder 2"/>
          <p:cNvSpPr>
            <a:spLocks noGrp="1"/>
          </p:cNvSpPr>
          <p:nvPr>
            <p:ph idx="1"/>
          </p:nvPr>
        </p:nvSpPr>
        <p:spPr>
          <a:xfrm>
            <a:off x="457200" y="5589240"/>
            <a:ext cx="8229600" cy="536923"/>
          </a:xfrm>
        </p:spPr>
        <p:txBody>
          <a:bodyPr>
            <a:normAutofit/>
          </a:bodyPr>
          <a:lstStyle/>
          <a:p>
            <a:pPr algn="ctr">
              <a:buNone/>
            </a:pPr>
            <a:r>
              <a:rPr lang="el-GR" sz="1600" dirty="0" smtClean="0"/>
              <a:t>Μηχανικά συνδεδεμένο σύστημα στήριξης ΦΒ</a:t>
            </a:r>
            <a:endParaRPr lang="en-US" sz="1600" dirty="0"/>
          </a:p>
        </p:txBody>
      </p:sp>
      <p:pic>
        <p:nvPicPr>
          <p:cNvPr id="33794" name="Picture 2" descr="solar racking"/>
          <p:cNvPicPr>
            <a:picLocks noChangeAspect="1" noChangeArrowheads="1"/>
          </p:cNvPicPr>
          <p:nvPr/>
        </p:nvPicPr>
        <p:blipFill>
          <a:blip r:embed="rId2" cstate="print"/>
          <a:srcRect/>
          <a:stretch>
            <a:fillRect/>
          </a:stretch>
        </p:blipFill>
        <p:spPr bwMode="auto">
          <a:xfrm>
            <a:off x="1342630" y="1772816"/>
            <a:ext cx="6325714" cy="3600000"/>
          </a:xfrm>
          <a:prstGeom prst="rect">
            <a:avLst/>
          </a:prstGeom>
          <a:noFill/>
        </p:spPr>
      </p:pic>
    </p:spTree>
    <p:extLst>
      <p:ext uri="{BB962C8B-B14F-4D97-AF65-F5344CB8AC3E}">
        <p14:creationId xmlns:p14="http://schemas.microsoft.com/office/powerpoint/2010/main" val="3031965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Σύγκριση συστημάτων στήριξης ΦΒ με έρμα και  μηχανικά συνδεδεμένων συστημάτων στήριξης ΦΒ </a:t>
            </a:r>
            <a:endParaRPr lang="el-GR" dirty="0"/>
          </a:p>
        </p:txBody>
      </p:sp>
      <p:sp>
        <p:nvSpPr>
          <p:cNvPr id="3" name="Content Placeholder 2"/>
          <p:cNvSpPr>
            <a:spLocks noGrp="1"/>
          </p:cNvSpPr>
          <p:nvPr>
            <p:ph idx="1"/>
          </p:nvPr>
        </p:nvSpPr>
        <p:spPr>
          <a:xfrm>
            <a:off x="457200" y="5589240"/>
            <a:ext cx="8229600" cy="536923"/>
          </a:xfrm>
        </p:spPr>
        <p:txBody>
          <a:bodyPr>
            <a:normAutofit/>
          </a:bodyPr>
          <a:lstStyle/>
          <a:p>
            <a:pPr algn="ctr">
              <a:buNone/>
            </a:pPr>
            <a:r>
              <a:rPr lang="el-GR" sz="1600" dirty="0" smtClean="0"/>
              <a:t>Σύστημα στήριξης ΦΒ με έρμα</a:t>
            </a:r>
            <a:endParaRPr lang="en-US" sz="1600" dirty="0"/>
          </a:p>
        </p:txBody>
      </p:sp>
      <p:pic>
        <p:nvPicPr>
          <p:cNvPr id="48130" name="Picture 2" descr="solar racking"/>
          <p:cNvPicPr>
            <a:picLocks noChangeAspect="1" noChangeArrowheads="1"/>
          </p:cNvPicPr>
          <p:nvPr/>
        </p:nvPicPr>
        <p:blipFill>
          <a:blip r:embed="rId2" cstate="print"/>
          <a:srcRect/>
          <a:stretch>
            <a:fillRect/>
          </a:stretch>
        </p:blipFill>
        <p:spPr bwMode="auto">
          <a:xfrm>
            <a:off x="1486646" y="1773216"/>
            <a:ext cx="6325714" cy="3600000"/>
          </a:xfrm>
          <a:prstGeom prst="rect">
            <a:avLst/>
          </a:prstGeom>
          <a:noFill/>
        </p:spPr>
      </p:pic>
    </p:spTree>
    <p:extLst>
      <p:ext uri="{BB962C8B-B14F-4D97-AF65-F5344CB8AC3E}">
        <p14:creationId xmlns:p14="http://schemas.microsoft.com/office/powerpoint/2010/main" val="3031965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Συντήρηση συστημάτων στήριξης ΦΒ με έρμα και  μηχανικά συνδεδεμένων συστημάτων στήριξης ΦΒ </a:t>
            </a:r>
            <a:endParaRPr lang="el-GR" dirty="0"/>
          </a:p>
        </p:txBody>
      </p:sp>
      <p:sp>
        <p:nvSpPr>
          <p:cNvPr id="3" name="Content Placeholder 2"/>
          <p:cNvSpPr>
            <a:spLocks noGrp="1"/>
          </p:cNvSpPr>
          <p:nvPr>
            <p:ph idx="1"/>
          </p:nvPr>
        </p:nvSpPr>
        <p:spPr/>
        <p:txBody>
          <a:bodyPr>
            <a:normAutofit fontScale="92500" lnSpcReduction="10000"/>
          </a:bodyPr>
          <a:lstStyle/>
          <a:p>
            <a:r>
              <a:rPr lang="el-GR" sz="1600" dirty="0" smtClean="0"/>
              <a:t>Τα συστήματα στήριξης ΦΒ πλαισίων με έρμα μπορούν να προτιμηθούν σε ορισμένες στέγες χαμηλής κλίσης (για να μειωθούν τα φορτία ανέμου) και παρέχουν καλύτερη αξιοπιστία </a:t>
            </a:r>
            <a:r>
              <a:rPr lang="el-GR" sz="1600" dirty="0" err="1" smtClean="0"/>
              <a:t>στεγάνωσης</a:t>
            </a:r>
            <a:r>
              <a:rPr lang="el-GR" sz="1600" dirty="0" smtClean="0"/>
              <a:t>, η οποία είναι σημαντική ειδικά για υπάρχουσες στέγες ηλικίας άνω των λίγων ετών</a:t>
            </a:r>
          </a:p>
          <a:p>
            <a:r>
              <a:rPr lang="el-GR" sz="1600" dirty="0" smtClean="0"/>
              <a:t>Ωστόσο, ο γενικός κανόνας είναι να εγκατασταθούν μηχανικά συνδεδεμένα συστήματα στήριξης ΦΒ πλαισίων</a:t>
            </a:r>
          </a:p>
          <a:p>
            <a:r>
              <a:rPr lang="el-GR" sz="1600" dirty="0" smtClean="0"/>
              <a:t>Η εγκατάσταση ενός συστήματος στήριξης ΦΒ πλαισίων με έρμα μπορεί να αυξήσει το κόστος συντήρησης στα ακόλουθα θέματα:</a:t>
            </a:r>
            <a:endParaRPr lang="en-US" sz="1600" dirty="0" smtClean="0"/>
          </a:p>
          <a:p>
            <a:pPr lvl="1"/>
            <a:r>
              <a:rPr lang="el-GR" sz="1600" dirty="0" smtClean="0"/>
              <a:t>Υλικά στέγασης και μόνωση</a:t>
            </a:r>
          </a:p>
          <a:p>
            <a:pPr lvl="1"/>
            <a:r>
              <a:rPr lang="el-GR" sz="1600" dirty="0" smtClean="0"/>
              <a:t>Το πρόσθετο βάρος ενός συστήματος με έρμα (συνήθως διπλάσιο από ένα μηχανικά συνδεδεμένο σύστημα) μπορεί να προκαλέσει μετακίνηση του άνω τμήματος της οροφής, με αποτέλεσμα την αύξηση της συγκέντρωσης νερού</a:t>
            </a:r>
          </a:p>
          <a:p>
            <a:pPr lvl="1"/>
            <a:r>
              <a:rPr lang="el-GR" sz="1600" dirty="0" smtClean="0"/>
              <a:t>Ζημιά από αέρα</a:t>
            </a:r>
          </a:p>
          <a:p>
            <a:pPr lvl="1"/>
            <a:r>
              <a:rPr lang="el-GR" sz="1600" dirty="0" smtClean="0"/>
              <a:t>Μεγάλα φορτία χιονιού (για ΦΒ πλαίσια με χαμηλή κλίση)</a:t>
            </a:r>
          </a:p>
          <a:p>
            <a:pPr lvl="1"/>
            <a:r>
              <a:rPr lang="el-GR" sz="1600" dirty="0" smtClean="0"/>
              <a:t>Διατήρηση σωστής αποστράγγισης στέγης: στα συστήματα στήριξης ΦΒ με έρμα χρειάζεται περισσότερη προσπάθεια για να διατηρηθεί η στέγη καθαρή  από στερεές αποθέσεις και να εξασφαλιστεί ότι αυτές οι αποθέσεις δεν εμποδίζουν την αποστράγγιση</a:t>
            </a:r>
          </a:p>
          <a:p>
            <a:pPr lvl="1"/>
            <a:r>
              <a:rPr lang="el-GR" sz="1600" dirty="0" smtClean="0"/>
              <a:t>Μετεγκατάσταση συνδέσεων στην οροφή: Η στήριξη με έρμα μπορεί να μετακινηθεί με την πάροδο του χρόνου και η σωρευτική κίνηση θα απαιτήσει αναθεώρηση της καλωδίωσης για να αποφευχθεί η μηχανική της φόρτιση</a:t>
            </a:r>
            <a:endParaRPr lang="en-US" sz="1600" dirty="0" smtClean="0"/>
          </a:p>
        </p:txBody>
      </p:sp>
    </p:spTree>
    <p:extLst>
      <p:ext uri="{BB962C8B-B14F-4D97-AF65-F5344CB8AC3E}">
        <p14:creationId xmlns:p14="http://schemas.microsoft.com/office/powerpoint/2010/main" val="3031965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ΦΒ συστήματα επί εδάφους</a:t>
            </a:r>
            <a:endParaRPr lang="el-GR" dirty="0"/>
          </a:p>
        </p:txBody>
      </p:sp>
      <p:pic>
        <p:nvPicPr>
          <p:cNvPr id="31750" name="Picture 6" descr="ÎÏÎ¿ÏÎ­Î»ÎµÏÎ¼Î± ÎµÎ¹ÎºÏÎ½Î±Ï Î³Î¹Î± Ground-mount PV systems"/>
          <p:cNvPicPr>
            <a:picLocks noChangeAspect="1" noChangeArrowheads="1"/>
          </p:cNvPicPr>
          <p:nvPr/>
        </p:nvPicPr>
        <p:blipFill>
          <a:blip r:embed="rId2" cstate="print"/>
          <a:srcRect/>
          <a:stretch>
            <a:fillRect/>
          </a:stretch>
        </p:blipFill>
        <p:spPr bwMode="auto">
          <a:xfrm>
            <a:off x="1043608" y="1916832"/>
            <a:ext cx="7200000" cy="3600000"/>
          </a:xfrm>
          <a:prstGeom prst="rect">
            <a:avLst/>
          </a:prstGeom>
          <a:noFill/>
        </p:spPr>
      </p:pic>
    </p:spTree>
    <p:extLst>
      <p:ext uri="{BB962C8B-B14F-4D97-AF65-F5344CB8AC3E}">
        <p14:creationId xmlns:p14="http://schemas.microsoft.com/office/powerpoint/2010/main" val="3031965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Θέματα συντήρησης ΦΒ συστημάτων επί εδάφους</a:t>
            </a:r>
            <a:endParaRPr lang="el-GR" dirty="0"/>
          </a:p>
        </p:txBody>
      </p:sp>
      <p:sp>
        <p:nvSpPr>
          <p:cNvPr id="3" name="Content Placeholder 2"/>
          <p:cNvSpPr>
            <a:spLocks noGrp="1"/>
          </p:cNvSpPr>
          <p:nvPr>
            <p:ph idx="1"/>
          </p:nvPr>
        </p:nvSpPr>
        <p:spPr/>
        <p:txBody>
          <a:bodyPr>
            <a:normAutofit/>
          </a:bodyPr>
          <a:lstStyle/>
          <a:p>
            <a:pPr marL="342900" lvl="1" indent="-342900">
              <a:buFont typeface="Arial" panose="020B0604020202020204" pitchFamily="34" charset="0"/>
              <a:buChar char="•"/>
            </a:pPr>
            <a:r>
              <a:rPr lang="el-GR" sz="1600" dirty="0" smtClean="0"/>
              <a:t>Τα ΦΒ συστήματα επίγειας στήριξης αποφεύγουν τα ζητήματα συντήρησης της στέγης αλλά παρουσιάζουν προβλήματα συντήρησης εδάφους, όπως:</a:t>
            </a:r>
          </a:p>
          <a:p>
            <a:pPr lvl="1"/>
            <a:r>
              <a:rPr lang="el-GR" sz="1600" dirty="0" smtClean="0"/>
              <a:t>Διαχείριση της βλάστησης (κούρεμα, κοπή, αφαίρεση δέντρων, ζιζανιοκτόνα), τα οποία συχνά υπολογίζονται ως κόστος ανά έκταση περιοχής</a:t>
            </a:r>
          </a:p>
          <a:p>
            <a:pPr lvl="1"/>
            <a:r>
              <a:rPr lang="el-GR" sz="1600" dirty="0" smtClean="0"/>
              <a:t>Απομάκρυνση χιονιού</a:t>
            </a:r>
          </a:p>
          <a:p>
            <a:pPr lvl="1"/>
            <a:r>
              <a:rPr lang="el-GR" sz="1600" dirty="0" smtClean="0"/>
              <a:t>Οι απαιτήσεις καθαρισμού αυξάνονται για τις επίγειες ΦΒ συστοιχίες επειδή είναι πιο κοντά στην πηγή της αερομεταφερόμενης σκόνης και γύρης</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Συντήρηση ηλεκτρικού συστήματος</a:t>
            </a:r>
          </a:p>
        </p:txBody>
      </p:sp>
      <p:sp>
        <p:nvSpPr>
          <p:cNvPr id="3" name="Content Placeholder 2"/>
          <p:cNvSpPr>
            <a:spLocks noGrp="1"/>
          </p:cNvSpPr>
          <p:nvPr>
            <p:ph idx="1"/>
          </p:nvPr>
        </p:nvSpPr>
        <p:spPr/>
        <p:txBody>
          <a:bodyPr>
            <a:normAutofit/>
          </a:bodyPr>
          <a:lstStyle/>
          <a:p>
            <a:r>
              <a:rPr lang="el-GR" sz="1600" dirty="0" smtClean="0"/>
              <a:t>Το ΦΒ σύστημα διαθέτει τόσο στοιχεία εναλλασσόμενου ρεύματος (AC) όσο και συνεχούς ρεύματος (DC), σε περίπτωση που δεν χρησιμοποιούνται </a:t>
            </a:r>
            <a:r>
              <a:rPr lang="el-GR" sz="1600" dirty="0" err="1" smtClean="0"/>
              <a:t>μικρο</a:t>
            </a:r>
            <a:r>
              <a:rPr lang="el-GR" sz="1600" dirty="0" smtClean="0"/>
              <a:t>-</a:t>
            </a:r>
            <a:r>
              <a:rPr lang="el-GR" sz="1600" dirty="0" err="1" smtClean="0"/>
              <a:t>αντιστροφείς</a:t>
            </a:r>
            <a:endParaRPr lang="el-GR" sz="1600" dirty="0" smtClean="0"/>
          </a:p>
          <a:p>
            <a:r>
              <a:rPr lang="el-GR" sz="1600" dirty="0" smtClean="0"/>
              <a:t>Μπορεί να υπάρχουν ποικίλα σημεία αστοχίας στο σύστημα </a:t>
            </a:r>
            <a:r>
              <a:rPr lang="en-US" sz="1600" dirty="0" smtClean="0"/>
              <a:t>AC</a:t>
            </a:r>
            <a:r>
              <a:rPr lang="el-GR" sz="1600" dirty="0" smtClean="0"/>
              <a:t>, όπως:</a:t>
            </a:r>
          </a:p>
          <a:p>
            <a:pPr lvl="1"/>
            <a:r>
              <a:rPr lang="el-GR" sz="1600" dirty="0" smtClean="0"/>
              <a:t>Κεντρικός αντιστροφέας</a:t>
            </a:r>
          </a:p>
          <a:p>
            <a:pPr lvl="1"/>
            <a:r>
              <a:rPr lang="el-GR" sz="1600" dirty="0" smtClean="0"/>
              <a:t>Μετασχηματιστής ανύψωσης γεννήτριας (GSU) για μεγάλες ΦΒ εγκαταστάσεις</a:t>
            </a:r>
          </a:p>
          <a:p>
            <a:r>
              <a:rPr lang="el-GR" sz="1600" dirty="0" smtClean="0"/>
              <a:t>Τα μέτρα συντήρησης και το κόστος εξαρτώνται από το χρησιμοποιούμενο σύστημα καλωδίωσης</a:t>
            </a:r>
          </a:p>
          <a:p>
            <a:r>
              <a:rPr lang="el-GR" sz="1600" dirty="0" smtClean="0"/>
              <a:t>Όσον αφορά τα καλώδια ΦΒ συστημάτων, τα μέτρα είναι ελάχιστα για τους αγωγούς των καλωδίων ή τα συστήματα τοποθέτησης καλωδίων, που σχεδιάζονται ως αναπόσπαστο μέρος του συστήματος στήριξης και καλωδίωσης του ΦΒ συστήματος</a:t>
            </a:r>
          </a:p>
          <a:p>
            <a:r>
              <a:rPr lang="el-GR" sz="1600" dirty="0" smtClean="0"/>
              <a:t>Πρέπει να παρέχεται συντήρηση για να εξασφαλιστεί ότι το σύστημα διαχείρισης καλωδίων συνεχίζει να προστατεύει τα καλώδια από φυσική φθορά</a:t>
            </a:r>
            <a:endParaRPr lang="en-US" sz="1600" dirty="0" smtClean="0"/>
          </a:p>
        </p:txBody>
      </p:sp>
    </p:spTree>
    <p:extLst>
      <p:ext uri="{BB962C8B-B14F-4D97-AF65-F5344CB8AC3E}">
        <p14:creationId xmlns:p14="http://schemas.microsoft.com/office/powerpoint/2010/main" val="3031965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ΦΒ συστήματα επί εδάφους: Διαχείριση βλάστησης</a:t>
            </a:r>
            <a:endParaRPr lang="el-GR" dirty="0"/>
          </a:p>
        </p:txBody>
      </p:sp>
      <p:sp>
        <p:nvSpPr>
          <p:cNvPr id="3" name="Content Placeholder 2"/>
          <p:cNvSpPr>
            <a:spLocks noGrp="1"/>
          </p:cNvSpPr>
          <p:nvPr>
            <p:ph idx="1"/>
          </p:nvPr>
        </p:nvSpPr>
        <p:spPr/>
        <p:txBody>
          <a:bodyPr>
            <a:normAutofit/>
          </a:bodyPr>
          <a:lstStyle/>
          <a:p>
            <a:r>
              <a:rPr lang="el-GR" sz="1600" dirty="0" smtClean="0"/>
              <a:t>Η μείωση της βλάστησης με χημικές μεθόδους μπορεί να είναι πιο αποτελεσματική και μερικές φορές λιγότερο δαπανηρή, ιδιαίτερα σε ξηρές περιοχές</a:t>
            </a:r>
          </a:p>
          <a:p>
            <a:r>
              <a:rPr lang="el-GR" sz="1600" dirty="0" smtClean="0"/>
              <a:t>Σε κλίματα με υψηλές βροχοπτώσεις, το κόστος κοπής χλόης και ελέγχου της βλάστησης μπορεί να ισούται με ή να υπερβαίνει το κόστος συντήρησης του εξοπλισμού</a:t>
            </a:r>
          </a:p>
          <a:p>
            <a:r>
              <a:rPr lang="el-GR" sz="1600" dirty="0" smtClean="0"/>
              <a:t>Οι ορθές πρακτικές μπορεί να περιλαμβάνουν:</a:t>
            </a:r>
          </a:p>
          <a:p>
            <a:pPr lvl="1"/>
            <a:r>
              <a:rPr lang="el-GR" sz="1600" dirty="0" smtClean="0"/>
              <a:t>Αναφύτευση με είδη χαμηλής ανάπτυξης που επιλέγονται από έναν ειδικό</a:t>
            </a:r>
          </a:p>
          <a:p>
            <a:pPr lvl="1"/>
            <a:r>
              <a:rPr lang="el-GR" sz="1600" dirty="0" smtClean="0"/>
              <a:t>Αναφύτευση με </a:t>
            </a:r>
            <a:r>
              <a:rPr lang="el-GR" sz="1600" dirty="0" err="1" smtClean="0"/>
              <a:t>εδαφοκάλυμμα</a:t>
            </a:r>
            <a:r>
              <a:rPr lang="el-GR" sz="1600" dirty="0" smtClean="0"/>
              <a:t> που είναι φιλικό προς τους </a:t>
            </a:r>
            <a:r>
              <a:rPr lang="el-GR" sz="1600" dirty="0" err="1" smtClean="0"/>
              <a:t>επικονιάστες</a:t>
            </a:r>
            <a:r>
              <a:rPr lang="el-GR" sz="1600" dirty="0" smtClean="0"/>
              <a:t> ή που υποστηρίζει τη δημιουργία </a:t>
            </a:r>
            <a:r>
              <a:rPr lang="el-GR" sz="1600" dirty="0" err="1" smtClean="0"/>
              <a:t>οικοτόπου</a:t>
            </a:r>
            <a:endParaRPr lang="el-GR" sz="1600" dirty="0" smtClean="0"/>
          </a:p>
          <a:p>
            <a:pPr lvl="1"/>
            <a:r>
              <a:rPr lang="el-GR" sz="1600" dirty="0" smtClean="0"/>
              <a:t>Διατήρηση της υπάρχουσας, ενίοτε φυσικής, βλάστησης, η οποία μπορεί να μειώσει τις μολύνσεις από ζιζάνια</a:t>
            </a:r>
          </a:p>
          <a:p>
            <a:pPr marL="342900" lvl="1" indent="-342900">
              <a:buFont typeface="Arial" panose="020B0604020202020204" pitchFamily="34" charset="0"/>
              <a:buChar char="•"/>
            </a:pPr>
            <a:r>
              <a:rPr lang="el-GR" sz="1600" dirty="0" smtClean="0"/>
              <a:t>Σε περίπτωση χρήσης ζώων για τη διαχείριση της βλάστησης, κατάλληλη επιλογή των ζώων</a:t>
            </a:r>
            <a:endParaRPr lang="en-US" sz="1600" dirty="0" smtClean="0"/>
          </a:p>
        </p:txBody>
      </p:sp>
    </p:spTree>
    <p:extLst>
      <p:ext uri="{BB962C8B-B14F-4D97-AF65-F5344CB8AC3E}">
        <p14:creationId xmlns:p14="http://schemas.microsoft.com/office/powerpoint/2010/main" val="3031965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Χρήση ζώων για τη διαχείριση της βλάστησης</a:t>
            </a:r>
          </a:p>
        </p:txBody>
      </p:sp>
      <p:sp>
        <p:nvSpPr>
          <p:cNvPr id="3" name="Content Placeholder 2"/>
          <p:cNvSpPr>
            <a:spLocks noGrp="1"/>
          </p:cNvSpPr>
          <p:nvPr>
            <p:ph idx="1"/>
          </p:nvPr>
        </p:nvSpPr>
        <p:spPr>
          <a:xfrm>
            <a:off x="457200" y="5445224"/>
            <a:ext cx="8229600" cy="536923"/>
          </a:xfrm>
        </p:spPr>
        <p:txBody>
          <a:bodyPr>
            <a:normAutofit lnSpcReduction="10000"/>
          </a:bodyPr>
          <a:lstStyle/>
          <a:p>
            <a:pPr algn="ctr">
              <a:buNone/>
            </a:pPr>
            <a:r>
              <a:rPr lang="el-GR" sz="1600" dirty="0" smtClean="0"/>
              <a:t>Τα πρόβατα μπορούν να χρησιμοποιηθούν για τον έλεγχο της βλάστησης, αλλά όχι οι κατσίκες ή οι αγελάδες</a:t>
            </a:r>
            <a:endParaRPr lang="en-US" sz="1600" dirty="0"/>
          </a:p>
        </p:txBody>
      </p:sp>
      <p:pic>
        <p:nvPicPr>
          <p:cNvPr id="27649" name="Picture 1"/>
          <p:cNvPicPr>
            <a:picLocks noChangeAspect="1" noChangeArrowheads="1"/>
          </p:cNvPicPr>
          <p:nvPr/>
        </p:nvPicPr>
        <p:blipFill>
          <a:blip r:embed="rId2" cstate="print"/>
          <a:srcRect/>
          <a:stretch>
            <a:fillRect/>
          </a:stretch>
        </p:blipFill>
        <p:spPr bwMode="auto">
          <a:xfrm>
            <a:off x="1590217" y="1629200"/>
            <a:ext cx="5862103" cy="360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ΦΒ συστήματα επί εδάφους: Διάβρωση λόγω βροχοπτώσεων</a:t>
            </a:r>
            <a:endParaRPr lang="el-GR" dirty="0"/>
          </a:p>
        </p:txBody>
      </p:sp>
      <p:pic>
        <p:nvPicPr>
          <p:cNvPr id="49154" name="Picture 2"/>
          <p:cNvPicPr>
            <a:picLocks noChangeAspect="1" noChangeArrowheads="1"/>
          </p:cNvPicPr>
          <p:nvPr/>
        </p:nvPicPr>
        <p:blipFill>
          <a:blip r:embed="rId2" cstate="print"/>
          <a:srcRect/>
          <a:stretch>
            <a:fillRect/>
          </a:stretch>
        </p:blipFill>
        <p:spPr bwMode="auto">
          <a:xfrm>
            <a:off x="1403648" y="1628800"/>
            <a:ext cx="6264392" cy="432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ΦΒ συστήματα επί εδάφους: Διάβρωση λόγω βροχοπτώσεων</a:t>
            </a:r>
            <a:endParaRPr lang="el-GR" dirty="0"/>
          </a:p>
        </p:txBody>
      </p:sp>
      <p:sp>
        <p:nvSpPr>
          <p:cNvPr id="3" name="Content Placeholder 2"/>
          <p:cNvSpPr>
            <a:spLocks noGrp="1"/>
          </p:cNvSpPr>
          <p:nvPr>
            <p:ph idx="1"/>
          </p:nvPr>
        </p:nvSpPr>
        <p:spPr/>
        <p:txBody>
          <a:bodyPr>
            <a:normAutofit/>
          </a:bodyPr>
          <a:lstStyle/>
          <a:p>
            <a:r>
              <a:rPr lang="el-GR" sz="1600" dirty="0" smtClean="0"/>
              <a:t>Οι μεγάλες βροχοπτώσεις μπορεί να θέσουν σε κίνδυνο τη σταθερότητα των θεμελιώσεων των ΦΒ πλαισίων και των περιφράξεων, να εκθέσουν τους θαμμένους αγωγούς και να προκαλέσουν βλάβες στους δρόμους πρόσβασης και τα υποστρώματα των </a:t>
            </a:r>
            <a:r>
              <a:rPr lang="el-GR" sz="1600" dirty="0" err="1" smtClean="0"/>
              <a:t>αντιστροφέων</a:t>
            </a:r>
            <a:endParaRPr lang="el-GR" sz="1600" dirty="0" smtClean="0"/>
          </a:p>
          <a:p>
            <a:r>
              <a:rPr lang="el-GR" sz="1600" dirty="0" smtClean="0"/>
              <a:t>Μια καλή πρακτική είναι να σχεδιαστούν συγκεκριμένες διαδρομές για την απορροή των όμβριων υδάτων που περιλαμβάνουν αποβάθρες ελέγχου σε όλη την περιοχή, οι οποίες τροφοδοτούν κανάλια με επένδυση από στερεό πέτρινο υλικό που ενσωματώνονται στο ενιαίο σύστημα διαχείρισης του νερού από καταιγίδα, όπως π.χ. μια λεκάνη συγκράτησης</a:t>
            </a:r>
          </a:p>
          <a:p>
            <a:r>
              <a:rPr lang="el-GR" sz="1600" dirty="0" smtClean="0"/>
              <a:t>Η απόρριψη και η διάβρωση μπορούν να μειωθούν με σταθεροποίηση των συσσωματωμάτων στην επιφάνεια του εδάφους με βελτιωτικά εδάφους από πολυμερή</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ΦΒ συστήματα επί εδάφους: Απομάκρυνση του χιονιού</a:t>
            </a:r>
            <a:endParaRPr lang="el-GR" dirty="0"/>
          </a:p>
        </p:txBody>
      </p:sp>
      <p:sp>
        <p:nvSpPr>
          <p:cNvPr id="3" name="Content Placeholder 2"/>
          <p:cNvSpPr>
            <a:spLocks noGrp="1"/>
          </p:cNvSpPr>
          <p:nvPr>
            <p:ph idx="1"/>
          </p:nvPr>
        </p:nvSpPr>
        <p:spPr/>
        <p:txBody>
          <a:bodyPr>
            <a:normAutofit/>
          </a:bodyPr>
          <a:lstStyle/>
          <a:p>
            <a:r>
              <a:rPr lang="el-GR" sz="1600" dirty="0" smtClean="0"/>
              <a:t>Η απομάκρυνση του χιονιού μπορεί να περιλαμβάνει την απομάκρυνσή του από την ίδια τη ΦΒ συστοιχία, την εκκαθάριση των οδών προσπέλασης του χιονιού και την αφαίρεση του χιονιού στα μέρη όπου αυτό συσσωρεύεται καθώς ολισθαίνει από μια συστοιχία</a:t>
            </a:r>
          </a:p>
          <a:p>
            <a:r>
              <a:rPr lang="el-GR" sz="1600" dirty="0" smtClean="0"/>
              <a:t>Αν αφαιρεθεί το χιόνι από τη ΦΒ συστοιχία, πρέπει να ληφθεί μέριμνα ώστε τα ΦΒ πλαίσια να μην υποστούν μηχανικές βλάβες από τις τεχνικές αφαίρεσης</a:t>
            </a:r>
          </a:p>
          <a:p>
            <a:r>
              <a:rPr lang="el-GR" sz="1600" dirty="0" smtClean="0"/>
              <a:t>Στην περίπτωση ύπαρξης συστημάτων </a:t>
            </a:r>
            <a:r>
              <a:rPr lang="el-GR" sz="1600" dirty="0" err="1" smtClean="0"/>
              <a:t>ιχνηλάτησης</a:t>
            </a:r>
            <a:r>
              <a:rPr lang="el-GR" sz="1600" dirty="0" smtClean="0"/>
              <a:t> κατακόρυφου άξονα, μπορεί να προκύψουν σημαντικές ζημιές εάν το χιόνι δεν απομακρυνθεί ανάμεσα από τις σειρές των ιχνηλατών, επειδή τα ΦΒ πλαίσια μπορούν να έρθουν σε επαφή με συσσωρευμένο χιόνι όταν ο μηχανισμός </a:t>
            </a:r>
            <a:r>
              <a:rPr lang="el-GR" sz="1600" dirty="0" err="1" smtClean="0"/>
              <a:t>ιχνηλάτησης</a:t>
            </a:r>
            <a:r>
              <a:rPr lang="el-GR" sz="1600" dirty="0" smtClean="0"/>
              <a:t> βρίσκεται στις ακραίες ανατολικές ή δυτικές θέσεις</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Συστήματα </a:t>
            </a:r>
            <a:r>
              <a:rPr lang="el-GR" dirty="0" err="1" smtClean="0"/>
              <a:t>ιχνηλάτησης</a:t>
            </a:r>
            <a:r>
              <a:rPr lang="el-GR" dirty="0" smtClean="0"/>
              <a:t> ΦΒ</a:t>
            </a:r>
            <a:endParaRPr lang="el-GR" dirty="0"/>
          </a:p>
        </p:txBody>
      </p:sp>
      <p:pic>
        <p:nvPicPr>
          <p:cNvPr id="24578" name="Picture 2" descr="Î£ÏÎµÏÎ¹ÎºÎ® ÎµÎ¹ÎºÏÎ½Î±"/>
          <p:cNvPicPr>
            <a:picLocks noChangeAspect="1" noChangeArrowheads="1"/>
          </p:cNvPicPr>
          <p:nvPr/>
        </p:nvPicPr>
        <p:blipFill>
          <a:blip r:embed="rId2" cstate="print"/>
          <a:srcRect/>
          <a:stretch>
            <a:fillRect/>
          </a:stretch>
        </p:blipFill>
        <p:spPr bwMode="auto">
          <a:xfrm>
            <a:off x="516456" y="1701288"/>
            <a:ext cx="8160000" cy="4320000"/>
          </a:xfrm>
          <a:prstGeom prst="rect">
            <a:avLst/>
          </a:prstGeom>
          <a:noFill/>
        </p:spPr>
      </p:pic>
    </p:spTree>
    <p:extLst>
      <p:ext uri="{BB962C8B-B14F-4D97-AF65-F5344CB8AC3E}">
        <p14:creationId xmlns:p14="http://schemas.microsoft.com/office/powerpoint/2010/main" val="3031965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Συστήματα </a:t>
            </a:r>
            <a:r>
              <a:rPr lang="el-GR" dirty="0" err="1" smtClean="0"/>
              <a:t>ιχνηλάτησης</a:t>
            </a:r>
            <a:r>
              <a:rPr lang="el-GR" dirty="0" smtClean="0"/>
              <a:t> ΦΒ</a:t>
            </a:r>
            <a:endParaRPr lang="el-GR" dirty="0"/>
          </a:p>
        </p:txBody>
      </p:sp>
      <p:sp>
        <p:nvSpPr>
          <p:cNvPr id="3" name="Content Placeholder 2"/>
          <p:cNvSpPr>
            <a:spLocks noGrp="1"/>
          </p:cNvSpPr>
          <p:nvPr>
            <p:ph idx="1"/>
          </p:nvPr>
        </p:nvSpPr>
        <p:spPr/>
        <p:txBody>
          <a:bodyPr>
            <a:normAutofit/>
          </a:bodyPr>
          <a:lstStyle/>
          <a:p>
            <a:pPr marL="342900" lvl="1" indent="-342900">
              <a:buFont typeface="Arial" panose="020B0604020202020204" pitchFamily="34" charset="0"/>
              <a:buChar char="•"/>
            </a:pPr>
            <a:r>
              <a:rPr lang="el-GR" sz="1600" dirty="0" smtClean="0"/>
              <a:t>Η πολυπλοκότητα των συστημάτων </a:t>
            </a:r>
            <a:r>
              <a:rPr lang="el-GR" sz="1600" dirty="0" err="1" smtClean="0"/>
              <a:t>ιχνηλάτησης</a:t>
            </a:r>
            <a:r>
              <a:rPr lang="el-GR" sz="1600" dirty="0" smtClean="0"/>
              <a:t> ΦΒ απαιτεί πολύ περισσότερη συντήρηση, όχι μόνο για τα κινούμενα μέρη της συστοιχίας, αλλά και για το αντίστοιχο σύστημα </a:t>
            </a:r>
            <a:r>
              <a:rPr lang="el-GR" sz="1600" dirty="0" err="1" smtClean="0"/>
              <a:t>ενεργοποιητών</a:t>
            </a:r>
            <a:r>
              <a:rPr lang="el-GR" sz="1600" dirty="0" smtClean="0"/>
              <a:t> και ελέγχου</a:t>
            </a:r>
          </a:p>
          <a:p>
            <a:pPr marL="342900" lvl="1" indent="-342900">
              <a:buFont typeface="Arial" panose="020B0604020202020204" pitchFamily="34" charset="0"/>
              <a:buChar char="•"/>
            </a:pPr>
            <a:r>
              <a:rPr lang="el-GR" sz="1600" dirty="0" smtClean="0"/>
              <a:t>Πρόσθετες εκτιμήσεις συντήρησης για τα συστήματα παρακολούθησης περιλαμβάνουν:</a:t>
            </a:r>
          </a:p>
          <a:p>
            <a:pPr lvl="1"/>
            <a:r>
              <a:rPr lang="el-GR" sz="1600" dirty="0" smtClean="0"/>
              <a:t>Ηλεκτρικά ζητήματα: Έλεγχος ηλεκτρικών συνδέσεων και περιβλήματος για τον κινητήρα και ελεγκτή του συστήματος </a:t>
            </a:r>
            <a:r>
              <a:rPr lang="el-GR" sz="1600" dirty="0" err="1" smtClean="0"/>
              <a:t>ιχνηλάτησης</a:t>
            </a:r>
            <a:r>
              <a:rPr lang="el-GR" sz="1600" dirty="0" smtClean="0"/>
              <a:t>, έλεγχος στις πλεξούδες γείωσης για φθορά</a:t>
            </a:r>
          </a:p>
          <a:p>
            <a:pPr lvl="1"/>
            <a:r>
              <a:rPr lang="el-GR" sz="1600" dirty="0" smtClean="0"/>
              <a:t>Έλεγχοι: Επιθεώρηση και βαθμονόμηση ανεμόμετρου, αντικατάσταση τροχού κύλισης, επιθεώρηση κλινομέτρου, επιθεώρηση διακόπτη ορίου, αντικατάσταση φίλτρου ανεμιστήρα τροφοδοσίας ελεγκτή </a:t>
            </a:r>
            <a:r>
              <a:rPr lang="el-GR" sz="1600" dirty="0" err="1" smtClean="0"/>
              <a:t>ιχνηλάτησης</a:t>
            </a:r>
            <a:r>
              <a:rPr lang="el-GR" sz="1600" dirty="0" smtClean="0"/>
              <a:t>, επιθεώρηση/έλεγχος ελεγκτή </a:t>
            </a:r>
            <a:r>
              <a:rPr lang="el-GR" sz="1600" dirty="0" err="1" smtClean="0"/>
              <a:t>ιχνηλάτησης</a:t>
            </a:r>
            <a:r>
              <a:rPr lang="el-GR" sz="1600" dirty="0" smtClean="0"/>
              <a:t> </a:t>
            </a:r>
          </a:p>
          <a:p>
            <a:pPr lvl="1"/>
            <a:r>
              <a:rPr lang="el-GR" sz="1600" dirty="0" smtClean="0"/>
              <a:t>Σύστημα στήριξης και </a:t>
            </a:r>
            <a:r>
              <a:rPr lang="el-GR" sz="1600" dirty="0" err="1" smtClean="0"/>
              <a:t>ενεργοποιητής</a:t>
            </a:r>
            <a:r>
              <a:rPr lang="el-GR" sz="1600" dirty="0" smtClean="0"/>
              <a:t>: Έλεγχος ροπής του άξονα μετάδοσης κίνησης και οπτική επιθεώρηση λίπανσης κιβωτίου ταχυτήτων, επιθεώρηση συστήματος στήριξης ΦΒ πλαισίων, λίπανση μονάδας γραναζιών και μονάδας άρθρωσης, λίπανση ρουλεμάν, επισκευή/αντικατάσταση κινητήριου άξονα ιχνηλάτη, αντικατάσταση ελεγκτή κινητήρα </a:t>
            </a:r>
            <a:r>
              <a:rPr lang="el-GR" sz="1600" dirty="0" err="1" smtClean="0"/>
              <a:t>ιχνηλάτησης</a:t>
            </a:r>
            <a:r>
              <a:rPr lang="el-GR" sz="1600" dirty="0" smtClean="0"/>
              <a:t>, αναβάθμιση λογισμικού ελέγχου παρακολούθησης, κλπ</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Περιβαλλοντικές συνθήκες</a:t>
            </a:r>
            <a:endParaRPr lang="el-GR" dirty="0"/>
          </a:p>
        </p:txBody>
      </p:sp>
      <p:sp>
        <p:nvSpPr>
          <p:cNvPr id="3" name="Content Placeholder 2"/>
          <p:cNvSpPr>
            <a:spLocks noGrp="1"/>
          </p:cNvSpPr>
          <p:nvPr>
            <p:ph idx="1"/>
          </p:nvPr>
        </p:nvSpPr>
        <p:spPr/>
        <p:txBody>
          <a:bodyPr>
            <a:normAutofit/>
          </a:bodyPr>
          <a:lstStyle/>
          <a:p>
            <a:r>
              <a:rPr lang="el-GR" sz="1600" dirty="0" smtClean="0"/>
              <a:t>Πολλές περιβαλλοντικές συνθήκες μπορούν να επηρεάσουν τη συντήρηση του ΦΒ συστήματος και αρκετές από αυτές είναι εκτός ανθρώπινου ελέγχου</a:t>
            </a:r>
          </a:p>
          <a:p>
            <a:r>
              <a:rPr lang="el-GR" sz="1600" dirty="0" smtClean="0"/>
              <a:t>Η ρύπανση μπορεί να αντιμετωπιστεί με καθαρισμό και ενδεχομένως κατά τη διαδικασία επιλογής τοποθεσίας</a:t>
            </a:r>
          </a:p>
          <a:p>
            <a:r>
              <a:rPr lang="el-GR" sz="1600" dirty="0" smtClean="0"/>
              <a:t>Άλλες περιβαλλοντικές συνθήκες μπορούν να επηρεάσουν τη συντήρηση του ΦΒ συστήματος, αλλά είναι εκτός ανθρώπινου ελέγχου, περιλαμβάνουν:</a:t>
            </a:r>
          </a:p>
          <a:p>
            <a:pPr lvl="1"/>
            <a:r>
              <a:rPr lang="el-GR" sz="1600" dirty="0" smtClean="0"/>
              <a:t>Υγρασία (μπορεί να αντιμετωπιστεί εγκαθιστώντας </a:t>
            </a:r>
            <a:r>
              <a:rPr lang="el-GR" sz="1600" dirty="0" err="1" smtClean="0"/>
              <a:t>αφυγραντήρες</a:t>
            </a:r>
            <a:r>
              <a:rPr lang="el-GR" sz="1600" dirty="0" smtClean="0"/>
              <a:t> σε προστατευμένα μέρη που περιέχουν ευαίσθητο εξοπλισμό)</a:t>
            </a:r>
          </a:p>
          <a:p>
            <a:pPr lvl="1"/>
            <a:r>
              <a:rPr lang="el-GR" sz="1600" dirty="0" smtClean="0"/>
              <a:t>Ζεστό κλίμα</a:t>
            </a:r>
          </a:p>
          <a:p>
            <a:pPr lvl="1"/>
            <a:r>
              <a:rPr lang="el-GR" sz="1600" dirty="0" smtClean="0"/>
              <a:t>Υψηλός άνεμος</a:t>
            </a:r>
          </a:p>
          <a:p>
            <a:pPr lvl="1"/>
            <a:r>
              <a:rPr lang="el-GR" sz="1600" dirty="0" smtClean="0"/>
              <a:t>Χαλάζι</a:t>
            </a:r>
          </a:p>
          <a:p>
            <a:pPr lvl="1"/>
            <a:r>
              <a:rPr lang="el-GR" sz="1600" dirty="0" smtClean="0"/>
              <a:t>Αλάτι αέρα</a:t>
            </a:r>
          </a:p>
          <a:p>
            <a:pPr lvl="1"/>
            <a:r>
              <a:rPr lang="el-GR" sz="1600" dirty="0" smtClean="0"/>
              <a:t>Υψηλή ηλιοφάνεια</a:t>
            </a:r>
            <a:endParaRPr lang="en-US" sz="1600" dirty="0" smtClean="0"/>
          </a:p>
        </p:txBody>
      </p:sp>
    </p:spTree>
    <p:extLst>
      <p:ext uri="{BB962C8B-B14F-4D97-AF65-F5344CB8AC3E}">
        <p14:creationId xmlns:p14="http://schemas.microsoft.com/office/powerpoint/2010/main" val="3031965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Καθαρισμός ΦΒ συστήματος</a:t>
            </a:r>
          </a:p>
        </p:txBody>
      </p:sp>
      <p:sp>
        <p:nvSpPr>
          <p:cNvPr id="3" name="Content Placeholder 2"/>
          <p:cNvSpPr>
            <a:spLocks noGrp="1"/>
          </p:cNvSpPr>
          <p:nvPr>
            <p:ph idx="1"/>
          </p:nvPr>
        </p:nvSpPr>
        <p:spPr/>
        <p:txBody>
          <a:bodyPr>
            <a:normAutofit fontScale="92500" lnSpcReduction="20000"/>
          </a:bodyPr>
          <a:lstStyle/>
          <a:p>
            <a:r>
              <a:rPr lang="el-GR" sz="1600" dirty="0" smtClean="0"/>
              <a:t>Η ρύπανση μειώνει την ενεργειακή απόδοση της ΦΒ συστοιχίας και μπορεί να οδηγήσει σε τοπικές αστοχίες θερμών σημείων (</a:t>
            </a:r>
            <a:r>
              <a:rPr lang="en-US" sz="1600" dirty="0" smtClean="0"/>
              <a:t>hot spots) </a:t>
            </a:r>
            <a:r>
              <a:rPr lang="el-GR" sz="1600" dirty="0" smtClean="0"/>
              <a:t>εάν η ρύπανση είναι ανομοιογενής</a:t>
            </a:r>
          </a:p>
          <a:p>
            <a:r>
              <a:rPr lang="el-GR" sz="1600" dirty="0" smtClean="0"/>
              <a:t>Θα πρέπει να καταβληθούν προσπάθειες για τη μείωση της ανομοιόμορφης ρύπανσης, π.χ., από περιττώματα πουλιών</a:t>
            </a:r>
          </a:p>
          <a:p>
            <a:r>
              <a:rPr lang="el-GR" sz="1600" dirty="0" smtClean="0"/>
              <a:t>Χρειάζεται προσοχή στον καθαρισμό της ΦΒ συστοιχίας για την αποφυγή καταστροφής των εξαρτημάτων – μια καλή πρακτική είναι να ακολουθούνται οι συστάσεις του κατασκευαστή του ΦΒ σε σχέση με οποιονδήποτε καθαρισμό συστοιχιών</a:t>
            </a:r>
          </a:p>
          <a:p>
            <a:r>
              <a:rPr lang="el-GR" sz="1600" dirty="0" smtClean="0"/>
              <a:t>Η καθαριότητα των ΦΒ πλαισίων θα πρέπει να γίνει με </a:t>
            </a:r>
            <a:r>
              <a:rPr lang="el-GR" sz="1600" dirty="0" err="1" smtClean="0"/>
              <a:t>απομεταλλωμένο</a:t>
            </a:r>
            <a:r>
              <a:rPr lang="el-GR" sz="1600" dirty="0" smtClean="0"/>
              <a:t> νερό με ήπιο απορρυπαντικό που συνιστάται από τον κατασκευαστή του ΦΒ</a:t>
            </a:r>
          </a:p>
          <a:p>
            <a:r>
              <a:rPr lang="el-GR" sz="1600" dirty="0" smtClean="0"/>
              <a:t>Μια οικονομική μέθοδος είναι με χρήση κάδου νερού και καθαριστήρα τζαμιών με λαστιχένιο στέλεχος και σφουγγάρι, εκτελώντας επικαλυπτόμενους καθαρισμούς σε κάθετη διεύθυνση  με τον ίδιο τρόπο που το γυαλί παραθύρων καθαρίζεται σε εμπορικά κτίρια</a:t>
            </a:r>
          </a:p>
          <a:p>
            <a:r>
              <a:rPr lang="el-GR" sz="1600" dirty="0" smtClean="0"/>
              <a:t>Δεν συνιστάται η χρήση νερού υψηλής πίεσης, βούρτσας ή οποιουδήποτε τύπου διαλυτών, λειαντικών ή σκληρών απορρυπαντικών</a:t>
            </a:r>
          </a:p>
          <a:p>
            <a:r>
              <a:rPr lang="el-GR" sz="1600" dirty="0" smtClean="0"/>
              <a:t>Συστήματα ρομποτικού καθαρισμού είναι διαθέσιμα για μεγάλης κλίμακας ΦΒ συστήματα</a:t>
            </a:r>
          </a:p>
          <a:p>
            <a:r>
              <a:rPr lang="el-GR" sz="1600" dirty="0" smtClean="0"/>
              <a:t>Οι μεγάλες βροχοπτώσεις οδηγούν σε σχεδόν πλήρες αποτέλεσμα καθαρισμού, ενώ οι ελαφριές βροχοπτώσεις καθαρίζουν πολύ λιγότερο αποτελεσματικά και μπορούν ακόμη και να αυξήσουν τη ρύπανση εάν η σκόνη στη συνέχεια κολλήσει σε αραιά σταγονίδια νερού</a:t>
            </a:r>
          </a:p>
          <a:p>
            <a:r>
              <a:rPr lang="el-GR" sz="1600" dirty="0" smtClean="0"/>
              <a:t>Σε περίπτωση έντονου χιονιού, ο καθαρισμός μεταξύ του πυθμένα του ΦΒ πλαισίου και του εδάφους ή της οροφής οδηγεί σε αποφυγή μετακινήσεων λόγω ανέμου και επιτρέπει στο χιόνι να ξεκολλήσει</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Καθαρισμός ΦΒ συστημάτων: Πρόληψη τοπικών πηγών ρύπανσης</a:t>
            </a:r>
            <a:endParaRPr lang="el-GR" dirty="0"/>
          </a:p>
        </p:txBody>
      </p:sp>
      <p:sp>
        <p:nvSpPr>
          <p:cNvPr id="3" name="Content Placeholder 2"/>
          <p:cNvSpPr>
            <a:spLocks noGrp="1"/>
          </p:cNvSpPr>
          <p:nvPr>
            <p:ph idx="1"/>
          </p:nvPr>
        </p:nvSpPr>
        <p:spPr/>
        <p:txBody>
          <a:bodyPr>
            <a:normAutofit fontScale="92500" lnSpcReduction="10000"/>
          </a:bodyPr>
          <a:lstStyle/>
          <a:p>
            <a:r>
              <a:rPr lang="el-GR" sz="1600" dirty="0" smtClean="0"/>
              <a:t>Αγροτική σκόνη: Ο καθαρισμός μπορεί να προγραμματιστεί μετά το όργωμα - σε μέρη χωρίς ενεργό προστασία του εδάφους, η συνεχής σκόνη μπορεί να απαιτεί συχνό καθαρισμό</a:t>
            </a:r>
          </a:p>
          <a:p>
            <a:r>
              <a:rPr lang="el-GR" sz="1600" dirty="0" smtClean="0"/>
              <a:t>Σκόνες κατασκευής: Ο καθαρισμός μπορεί να προγραμματιστεί μετά την ολοκλήρωση της κοντινής κατασκευής</a:t>
            </a:r>
          </a:p>
          <a:p>
            <a:r>
              <a:rPr lang="el-GR" sz="1600" dirty="0" smtClean="0"/>
              <a:t>Γύρη: Προγραμματισμός καθαρισμού μετά το τέλος της περιόδου γύρης</a:t>
            </a:r>
          </a:p>
          <a:p>
            <a:r>
              <a:rPr lang="el-GR" sz="1600" dirty="0" smtClean="0"/>
              <a:t>Πληθυσμοί πτηνών: Μείωση των ανοιχτών ρωγμών μεταξύ των ΦΒ πλαισίων όπου τα πουλιά μπορούν να χτίσουν φωλιές, χρήση πλαστικών επιφανειών προστασίας από πουλιά που αλλάζουν επίπεδες επιφάνειες σε απότομες κεκλιμένες επιφάνειες, χρήση πλέγματος πτηνών για σφράγιση περιοχών κάτω από τα πλαίσια μέχρι την οροφή και γύρω από τη συστοιχία, εγκατάσταση βελόνων για πουλιά στο άνω άκρο της διάταξης για να αποφευχθεί το κούρνιασμα, χρήση πλαστικής κουκουβάγιας ή γερακιού με περιστρεφόμενη κεφαλή για να τρομάζουν τα πουλιά, προγραμματισμός των εργασιών στην οροφή και απομάκρυνση των φωλιών σύμφωνα με τη χρονική περίοδο </a:t>
            </a:r>
            <a:r>
              <a:rPr lang="el-GR" sz="1600" dirty="0" err="1" smtClean="0"/>
              <a:t>φωλεοποίησης</a:t>
            </a:r>
            <a:endParaRPr lang="el-GR" sz="1600" dirty="0" smtClean="0"/>
          </a:p>
          <a:p>
            <a:r>
              <a:rPr lang="el-GR" sz="1600" dirty="0" smtClean="0"/>
              <a:t>Δέσμευση καυσίμου ντίζελ: Είναι παρούσα σε πόλεις και μέρη όπως χώροι στάθμευσης λεωφορείων και μπορεί να απαιτεί συχνό καθαρισμό</a:t>
            </a:r>
          </a:p>
          <a:p>
            <a:r>
              <a:rPr lang="el-GR" sz="1600" dirty="0" smtClean="0"/>
              <a:t>Βιομηχανικές πηγές: Διαδικασίες όπως το μαγείρεμα ή οι βιομηχανίες παραγωγής μπορεί να είναι πηγές ρύπανσης των ΦΒ συστοιχιών. Αυτό μπορεί να εντοπιστεί με τη δοκιμή δειγμάτων της βρωμιάς - για παράδειγμα, ένα φίλτρο που προστίθεται σε μια φριτέζα μπορεί να μειώσει το λάδι στον αέρα που εξέρχεται από την κουζίνα</a:t>
            </a:r>
            <a:endParaRPr lang="en-US" sz="1600" dirty="0" smtClean="0"/>
          </a:p>
          <a:p>
            <a:endParaRPr lang="en-US" sz="1600" dirty="0" smtClean="0"/>
          </a:p>
          <a:p>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Επιθεώρηση </a:t>
            </a:r>
            <a:r>
              <a:rPr lang="en-US" dirty="0" smtClean="0"/>
              <a:t>DC </a:t>
            </a:r>
            <a:r>
              <a:rPr lang="el-GR" dirty="0" smtClean="0"/>
              <a:t>τμήματος ΦΒ συστήματος</a:t>
            </a:r>
            <a:endParaRPr lang="el-GR" dirty="0"/>
          </a:p>
        </p:txBody>
      </p:sp>
      <p:sp>
        <p:nvSpPr>
          <p:cNvPr id="3" name="Content Placeholder 2"/>
          <p:cNvSpPr>
            <a:spLocks noGrp="1"/>
          </p:cNvSpPr>
          <p:nvPr>
            <p:ph idx="1"/>
          </p:nvPr>
        </p:nvSpPr>
        <p:spPr>
          <a:xfrm>
            <a:off x="457200" y="1600200"/>
            <a:ext cx="8229600" cy="1252735"/>
          </a:xfrm>
        </p:spPr>
        <p:txBody>
          <a:bodyPr>
            <a:normAutofit fontScale="92500" lnSpcReduction="20000"/>
          </a:bodyPr>
          <a:lstStyle/>
          <a:p>
            <a:r>
              <a:rPr lang="el-GR" sz="1600" dirty="0" smtClean="0"/>
              <a:t>Μια συνήθης πρακτική είναι να εφαρμοστεί ένας δευτερεύων έλεγχος του τμήματος συνεχούς ρεύματος για την ανίχνευση βλαβών σε επίπεδο </a:t>
            </a:r>
            <a:r>
              <a:rPr lang="el-GR" sz="1600" dirty="0" err="1" smtClean="0"/>
              <a:t>στοιχειοσειρών</a:t>
            </a:r>
            <a:r>
              <a:rPr lang="el-GR" sz="1600" dirty="0" smtClean="0"/>
              <a:t> και πλαισίων μέσω περιοδικών ελέγχων και δοκιμών</a:t>
            </a:r>
          </a:p>
          <a:p>
            <a:r>
              <a:rPr lang="el-GR" sz="1600" dirty="0" smtClean="0"/>
              <a:t>Οι δύο κύριες μεθοδολογίες που χρησιμοποιούνται για αυτές τις επιθεωρήσεις είναι οι χειροκίνητες ηλεκτρικές δοκιμές και οι επιθεωρήσεις θερμικής απεικόνισης με υπέρυθρη ακτινοβολία</a:t>
            </a:r>
            <a:endParaRPr lang="en-US" sz="1600" dirty="0"/>
          </a:p>
        </p:txBody>
      </p:sp>
      <p:pic>
        <p:nvPicPr>
          <p:cNvPr id="50180" name="Picture 4" descr="Î£ÏÎµÏÎ¹ÎºÎ® ÎµÎ¹ÎºÏÎ½Î±"/>
          <p:cNvPicPr>
            <a:picLocks noChangeAspect="1" noChangeArrowheads="1"/>
          </p:cNvPicPr>
          <p:nvPr/>
        </p:nvPicPr>
        <p:blipFill>
          <a:blip r:embed="rId2" cstate="print"/>
          <a:srcRect/>
          <a:stretch>
            <a:fillRect/>
          </a:stretch>
        </p:blipFill>
        <p:spPr bwMode="auto">
          <a:xfrm>
            <a:off x="2195736" y="2780928"/>
            <a:ext cx="4676130" cy="2880000"/>
          </a:xfrm>
          <a:prstGeom prst="rect">
            <a:avLst/>
          </a:prstGeom>
          <a:noFill/>
        </p:spPr>
      </p:pic>
      <p:sp>
        <p:nvSpPr>
          <p:cNvPr id="6" name="Content Placeholder 2"/>
          <p:cNvSpPr txBox="1">
            <a:spLocks/>
          </p:cNvSpPr>
          <p:nvPr/>
        </p:nvSpPr>
        <p:spPr>
          <a:xfrm>
            <a:off x="457200" y="5733256"/>
            <a:ext cx="8229600" cy="432048"/>
          </a:xfrm>
          <a:prstGeom prst="rect">
            <a:avLst/>
          </a:prstGeom>
        </p:spPr>
        <p:txBody>
          <a:bodyPr vert="horz" lIns="91440" tIns="45720" rIns="91440" bIns="45720" rtlCol="0">
            <a:normAutofit/>
          </a:bodyPr>
          <a:lstStyle/>
          <a:p>
            <a:pPr lvl="0" algn="ctr">
              <a:spcBef>
                <a:spcPct val="20000"/>
              </a:spcBef>
            </a:pPr>
            <a:r>
              <a:rPr lang="el-GR" sz="1600" dirty="0" smtClean="0"/>
              <a:t>Εναέριος έλεγχος θερμικής απεικόνισης με υπέρυθρη ακτινοβολία</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031965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Ρύπανση ΦΒ πλαισίου λόγω σκόνης από δημιουργία κοντινής κατασκευής</a:t>
            </a:r>
            <a:endParaRPr lang="el-GR" dirty="0"/>
          </a:p>
        </p:txBody>
      </p:sp>
      <p:pic>
        <p:nvPicPr>
          <p:cNvPr id="20481" name="Picture 1"/>
          <p:cNvPicPr>
            <a:picLocks noChangeAspect="1" noChangeArrowheads="1"/>
          </p:cNvPicPr>
          <p:nvPr/>
        </p:nvPicPr>
        <p:blipFill>
          <a:blip r:embed="rId2" cstate="print"/>
          <a:srcRect/>
          <a:stretch>
            <a:fillRect/>
          </a:stretch>
        </p:blipFill>
        <p:spPr bwMode="auto">
          <a:xfrm>
            <a:off x="2915816" y="1485304"/>
            <a:ext cx="3493750" cy="468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Ακαθαρσίες σε ΦΒ πλαίσια από τους πληθυσμούς των πτηνών</a:t>
            </a:r>
          </a:p>
        </p:txBody>
      </p:sp>
      <p:pic>
        <p:nvPicPr>
          <p:cNvPr id="19457" name="Picture 1"/>
          <p:cNvPicPr>
            <a:picLocks noChangeAspect="1" noChangeArrowheads="1"/>
          </p:cNvPicPr>
          <p:nvPr/>
        </p:nvPicPr>
        <p:blipFill>
          <a:blip r:embed="rId2" cstate="print"/>
          <a:srcRect/>
          <a:stretch>
            <a:fillRect/>
          </a:stretch>
        </p:blipFill>
        <p:spPr bwMode="auto">
          <a:xfrm>
            <a:off x="1814513" y="1629280"/>
            <a:ext cx="5736881" cy="432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Ποσοστά υποβάθμισης ΦΒ πλαισίων</a:t>
            </a:r>
          </a:p>
        </p:txBody>
      </p:sp>
      <p:graphicFrame>
        <p:nvGraphicFramePr>
          <p:cNvPr id="5" name="4 - Θέση περιεχομένου"/>
          <p:cNvGraphicFramePr>
            <a:graphicFrameLocks noGrp="1"/>
          </p:cNvGraphicFramePr>
          <p:nvPr>
            <p:ph idx="1"/>
          </p:nvPr>
        </p:nvGraphicFramePr>
        <p:xfrm>
          <a:off x="457200" y="2060848"/>
          <a:ext cx="8229600" cy="2865120"/>
        </p:xfrm>
        <a:graphic>
          <a:graphicData uri="http://schemas.openxmlformats.org/drawingml/2006/table">
            <a:tbl>
              <a:tblPr firstRow="1" bandRow="1">
                <a:tableStyleId>{073A0DAA-6AF3-43AB-8588-CEC1D06C72B9}</a:tableStyleId>
              </a:tblPr>
              <a:tblGrid>
                <a:gridCol w="4114800"/>
                <a:gridCol w="4114800"/>
              </a:tblGrid>
              <a:tr h="370840">
                <a:tc>
                  <a:txBody>
                    <a:bodyPr/>
                    <a:lstStyle/>
                    <a:p>
                      <a:r>
                        <a:rPr lang="el-GR" dirty="0" smtClean="0"/>
                        <a:t>Τύπος ΦΒ πλαισίου</a:t>
                      </a:r>
                      <a:endParaRPr lang="el-GR" dirty="0"/>
                    </a:p>
                  </a:txBody>
                  <a:tcPr/>
                </a:tc>
                <a:tc>
                  <a:txBody>
                    <a:bodyPr/>
                    <a:lstStyle/>
                    <a:p>
                      <a:pPr algn="ctr"/>
                      <a:r>
                        <a:rPr lang="el-GR" dirty="0" smtClean="0"/>
                        <a:t>Ποσοστό υποβάθμισης </a:t>
                      </a:r>
                      <a:r>
                        <a:rPr lang="en-US" dirty="0" smtClean="0"/>
                        <a:t>(%/</a:t>
                      </a:r>
                      <a:r>
                        <a:rPr lang="el-GR" dirty="0" smtClean="0"/>
                        <a:t>έτος</a:t>
                      </a:r>
                      <a:r>
                        <a:rPr lang="en-US" dirty="0" smtClean="0"/>
                        <a:t>)</a:t>
                      </a:r>
                      <a:endParaRPr lang="el-GR" dirty="0"/>
                    </a:p>
                  </a:txBody>
                  <a:tcPr/>
                </a:tc>
              </a:tr>
              <a:tr h="370840">
                <a:tc>
                  <a:txBody>
                    <a:bodyPr/>
                    <a:lstStyle/>
                    <a:p>
                      <a:r>
                        <a:rPr lang="el-GR" dirty="0" smtClean="0"/>
                        <a:t>Άμορφου πυριτίου </a:t>
                      </a:r>
                      <a:r>
                        <a:rPr lang="en-US" baseline="0" dirty="0" smtClean="0"/>
                        <a:t>(a-Si)</a:t>
                      </a:r>
                      <a:endParaRPr lang="el-GR" dirty="0"/>
                    </a:p>
                  </a:txBody>
                  <a:tcPr/>
                </a:tc>
                <a:tc>
                  <a:txBody>
                    <a:bodyPr/>
                    <a:lstStyle/>
                    <a:p>
                      <a:pPr algn="ctr"/>
                      <a:r>
                        <a:rPr lang="en-US" dirty="0" smtClean="0"/>
                        <a:t>0</a:t>
                      </a:r>
                      <a:r>
                        <a:rPr lang="el-GR" dirty="0" smtClean="0"/>
                        <a:t>,</a:t>
                      </a:r>
                      <a:r>
                        <a:rPr lang="en-US" dirty="0" smtClean="0"/>
                        <a:t>87</a:t>
                      </a:r>
                      <a:endParaRPr lang="el-GR" dirty="0"/>
                    </a:p>
                  </a:txBody>
                  <a:tcPr/>
                </a:tc>
              </a:tr>
              <a:tr h="370840">
                <a:tc>
                  <a:txBody>
                    <a:bodyPr/>
                    <a:lstStyle/>
                    <a:p>
                      <a:r>
                        <a:rPr lang="el-GR" dirty="0" err="1" smtClean="0"/>
                        <a:t>Μονοκρυσταλλικού</a:t>
                      </a:r>
                      <a:r>
                        <a:rPr lang="el-GR" dirty="0" smtClean="0"/>
                        <a:t> πυριτίου </a:t>
                      </a:r>
                      <a:r>
                        <a:rPr lang="en-US" baseline="0" dirty="0" smtClean="0"/>
                        <a:t>(mono-Si)</a:t>
                      </a:r>
                      <a:endParaRPr lang="el-GR" dirty="0"/>
                    </a:p>
                  </a:txBody>
                  <a:tcPr/>
                </a:tc>
                <a:tc>
                  <a:txBody>
                    <a:bodyPr/>
                    <a:lstStyle/>
                    <a:p>
                      <a:pPr algn="ctr"/>
                      <a:r>
                        <a:rPr lang="en-US" dirty="0" smtClean="0"/>
                        <a:t>0</a:t>
                      </a:r>
                      <a:r>
                        <a:rPr lang="el-GR" dirty="0" smtClean="0"/>
                        <a:t>,</a:t>
                      </a:r>
                      <a:r>
                        <a:rPr lang="en-US" dirty="0" smtClean="0"/>
                        <a:t>36</a:t>
                      </a:r>
                      <a:endParaRPr lang="el-GR" dirty="0"/>
                    </a:p>
                  </a:txBody>
                  <a:tcPr/>
                </a:tc>
              </a:tr>
              <a:tr h="370840">
                <a:tc>
                  <a:txBody>
                    <a:bodyPr/>
                    <a:lstStyle/>
                    <a:p>
                      <a:r>
                        <a:rPr lang="el-GR" dirty="0" err="1" smtClean="0"/>
                        <a:t>Πολυκρυσταλλικού</a:t>
                      </a:r>
                      <a:r>
                        <a:rPr lang="el-GR" dirty="0" smtClean="0"/>
                        <a:t> πυριτίου </a:t>
                      </a:r>
                      <a:r>
                        <a:rPr lang="en-US" baseline="0" dirty="0" smtClean="0"/>
                        <a:t>(poly-Si)</a:t>
                      </a:r>
                      <a:endParaRPr lang="el-GR" dirty="0"/>
                    </a:p>
                  </a:txBody>
                  <a:tcPr/>
                </a:tc>
                <a:tc>
                  <a:txBody>
                    <a:bodyPr/>
                    <a:lstStyle/>
                    <a:p>
                      <a:pPr algn="ctr"/>
                      <a:r>
                        <a:rPr lang="en-US" dirty="0" smtClean="0"/>
                        <a:t>0</a:t>
                      </a:r>
                      <a:r>
                        <a:rPr lang="el-GR" dirty="0" smtClean="0"/>
                        <a:t>,</a:t>
                      </a:r>
                      <a:r>
                        <a:rPr lang="en-US" dirty="0" smtClean="0"/>
                        <a:t>64</a:t>
                      </a:r>
                    </a:p>
                  </a:txBody>
                  <a:tcPr/>
                </a:tc>
              </a:tr>
              <a:tr h="370840">
                <a:tc>
                  <a:txBody>
                    <a:bodyPr/>
                    <a:lstStyle/>
                    <a:p>
                      <a:r>
                        <a:rPr lang="el-GR" sz="1800" b="0" i="0" kern="1200" dirty="0" err="1" smtClean="0">
                          <a:solidFill>
                            <a:schemeClr val="dk1"/>
                          </a:solidFill>
                          <a:latin typeface="+mn-lt"/>
                          <a:ea typeface="+mn-ea"/>
                          <a:cs typeface="+mn-cs"/>
                        </a:rPr>
                        <a:t>Τελλουριούχου</a:t>
                      </a:r>
                      <a:r>
                        <a:rPr lang="el-GR" sz="1800" b="0" i="0" kern="1200" dirty="0" smtClean="0">
                          <a:solidFill>
                            <a:schemeClr val="dk1"/>
                          </a:solidFill>
                          <a:latin typeface="+mn-lt"/>
                          <a:ea typeface="+mn-ea"/>
                          <a:cs typeface="+mn-cs"/>
                        </a:rPr>
                        <a:t> καδμίου</a:t>
                      </a:r>
                      <a:r>
                        <a:rPr lang="en-US" dirty="0" smtClean="0"/>
                        <a:t> </a:t>
                      </a:r>
                      <a:r>
                        <a:rPr lang="en-US" baseline="0" dirty="0" smtClean="0"/>
                        <a:t>(</a:t>
                      </a:r>
                      <a:r>
                        <a:rPr lang="en-US" baseline="0" dirty="0" err="1" smtClean="0"/>
                        <a:t>CdTe</a:t>
                      </a:r>
                      <a:r>
                        <a:rPr lang="en-US" baseline="0" dirty="0" smtClean="0"/>
                        <a:t>)</a:t>
                      </a:r>
                      <a:endParaRPr lang="el-GR" dirty="0"/>
                    </a:p>
                  </a:txBody>
                  <a:tcPr/>
                </a:tc>
                <a:tc>
                  <a:txBody>
                    <a:bodyPr/>
                    <a:lstStyle/>
                    <a:p>
                      <a:pPr algn="ctr"/>
                      <a:r>
                        <a:rPr lang="en-US" dirty="0" smtClean="0"/>
                        <a:t>0</a:t>
                      </a:r>
                      <a:r>
                        <a:rPr lang="el-GR" dirty="0" smtClean="0"/>
                        <a:t>,</a:t>
                      </a:r>
                      <a:r>
                        <a:rPr lang="en-US" dirty="0" smtClean="0"/>
                        <a:t>40</a:t>
                      </a:r>
                      <a:endParaRPr lang="el-GR" dirty="0"/>
                    </a:p>
                  </a:txBody>
                  <a:tcPr/>
                </a:tc>
              </a:tr>
              <a:tr h="370840">
                <a:tc>
                  <a:txBody>
                    <a:bodyPr/>
                    <a:lstStyle/>
                    <a:p>
                      <a:r>
                        <a:rPr lang="el-GR" dirty="0" err="1" smtClean="0"/>
                        <a:t>Δισεληνιούχου</a:t>
                      </a:r>
                      <a:r>
                        <a:rPr lang="el-GR" dirty="0" smtClean="0"/>
                        <a:t> χαλκού</a:t>
                      </a:r>
                      <a:r>
                        <a:rPr lang="el-GR" baseline="0" dirty="0" smtClean="0"/>
                        <a:t> </a:t>
                      </a:r>
                      <a:r>
                        <a:rPr lang="el-GR" baseline="0" dirty="0" err="1" smtClean="0"/>
                        <a:t>ι</a:t>
                      </a:r>
                      <a:r>
                        <a:rPr lang="el-GR" dirty="0" err="1" smtClean="0"/>
                        <a:t>νδίου</a:t>
                      </a:r>
                      <a:r>
                        <a:rPr lang="el-GR" dirty="0" smtClean="0"/>
                        <a:t>-γαλλίου </a:t>
                      </a:r>
                      <a:r>
                        <a:rPr lang="en-US" baseline="0" dirty="0" smtClean="0"/>
                        <a:t>(GIGS)</a:t>
                      </a:r>
                      <a:endParaRPr lang="el-GR" dirty="0"/>
                    </a:p>
                  </a:txBody>
                  <a:tcPr/>
                </a:tc>
                <a:tc>
                  <a:txBody>
                    <a:bodyPr/>
                    <a:lstStyle/>
                    <a:p>
                      <a:pPr algn="ctr"/>
                      <a:r>
                        <a:rPr lang="en-US" dirty="0" smtClean="0"/>
                        <a:t>0</a:t>
                      </a:r>
                      <a:r>
                        <a:rPr lang="el-GR" dirty="0" smtClean="0"/>
                        <a:t>,</a:t>
                      </a:r>
                      <a:r>
                        <a:rPr lang="en-US" dirty="0" smtClean="0"/>
                        <a:t>96</a:t>
                      </a:r>
                      <a:endParaRPr lang="el-GR" dirty="0"/>
                    </a:p>
                  </a:txBody>
                  <a:tcPr/>
                </a:tc>
              </a:tr>
              <a:tr h="370840">
                <a:tc>
                  <a:txBody>
                    <a:bodyPr/>
                    <a:lstStyle/>
                    <a:p>
                      <a:r>
                        <a:rPr lang="el-GR" dirty="0" smtClean="0"/>
                        <a:t>Συγκεντρωτικά</a:t>
                      </a:r>
                      <a:endParaRPr lang="el-GR" dirty="0"/>
                    </a:p>
                  </a:txBody>
                  <a:tcPr/>
                </a:tc>
                <a:tc>
                  <a:txBody>
                    <a:bodyPr/>
                    <a:lstStyle/>
                    <a:p>
                      <a:pPr algn="ctr"/>
                      <a:r>
                        <a:rPr lang="en-US" dirty="0" smtClean="0"/>
                        <a:t>1</a:t>
                      </a:r>
                      <a:r>
                        <a:rPr lang="el-GR" dirty="0" smtClean="0"/>
                        <a:t>,</a:t>
                      </a:r>
                      <a:r>
                        <a:rPr lang="en-US" dirty="0" smtClean="0"/>
                        <a:t>00</a:t>
                      </a:r>
                      <a:endParaRPr lang="el-GR" dirty="0"/>
                    </a:p>
                  </a:txBody>
                  <a:tcPr/>
                </a:tc>
              </a:tr>
            </a:tbl>
          </a:graphicData>
        </a:graphic>
      </p:graphicFrame>
    </p:spTree>
    <p:extLst>
      <p:ext uri="{BB962C8B-B14F-4D97-AF65-F5344CB8AC3E}">
        <p14:creationId xmlns:p14="http://schemas.microsoft.com/office/powerpoint/2010/main" val="3031965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95936" y="2276872"/>
            <a:ext cx="4822304" cy="1470025"/>
          </a:xfrm>
        </p:spPr>
        <p:txBody>
          <a:bodyPr/>
          <a:lstStyle/>
          <a:p>
            <a:r>
              <a:rPr lang="el-GR" dirty="0" smtClean="0"/>
              <a:t>Σας ευχαριστούμε για την προσοχή σας</a:t>
            </a:r>
            <a:endParaRPr lang="el-GR" dirty="0"/>
          </a:p>
        </p:txBody>
      </p:sp>
    </p:spTree>
    <p:extLst>
      <p:ext uri="{BB962C8B-B14F-4D97-AF65-F5344CB8AC3E}">
        <p14:creationId xmlns:p14="http://schemas.microsoft.com/office/powerpoint/2010/main" val="129220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Χειροκίνητες ηλεκτρικές δοκιμές</a:t>
            </a:r>
            <a:endParaRPr lang="el-GR" dirty="0"/>
          </a:p>
        </p:txBody>
      </p:sp>
      <p:sp>
        <p:nvSpPr>
          <p:cNvPr id="3" name="Content Placeholder 2"/>
          <p:cNvSpPr>
            <a:spLocks noGrp="1"/>
          </p:cNvSpPr>
          <p:nvPr>
            <p:ph idx="1"/>
          </p:nvPr>
        </p:nvSpPr>
        <p:spPr/>
        <p:txBody>
          <a:bodyPr>
            <a:normAutofit/>
          </a:bodyPr>
          <a:lstStyle/>
          <a:p>
            <a:r>
              <a:rPr lang="el-GR" sz="1600" dirty="0" smtClean="0"/>
              <a:t>Οι χειροκίνητες ηλεκτρικές δοκιμές όπως η τάση ανοικτού κυκλώματος, το ρεύμα λειτουργίας ή η </a:t>
            </a:r>
            <a:r>
              <a:rPr lang="el-GR" sz="1600" dirty="0" err="1" smtClean="0"/>
              <a:t>ιχνηλάτηση</a:t>
            </a:r>
            <a:r>
              <a:rPr lang="el-GR" sz="1600" dirty="0" smtClean="0"/>
              <a:t> καμπύλης I-V χρησιμοποιούνται ως μέθοδος για την ανίχνευση σφαλμάτων στο σύστημα DC που το σύστημα παρακολούθησης δεν είναι σε θέση να ανιχνεύσει</a:t>
            </a:r>
          </a:p>
          <a:p>
            <a:r>
              <a:rPr lang="el-GR" sz="1600" dirty="0" smtClean="0"/>
              <a:t>Η ακρίβεια του εξοπλισμού δοκιμών περιορίζεται από τη συνδυασμένη ακρίβεια της ηλιακής ακτινοβολίας, της θερμοκρασίας και των ηλεκτρικών αισθητήρων, ενώ στην περίπτωση της </a:t>
            </a:r>
            <a:r>
              <a:rPr lang="el-GR" sz="1600" dirty="0" err="1" smtClean="0"/>
              <a:t>ιχνηλάτησης</a:t>
            </a:r>
            <a:r>
              <a:rPr lang="el-GR" sz="1600" dirty="0" smtClean="0"/>
              <a:t> της καμπύλης I-V η ακρίβεια περιορίζεται σε περίπου 5%</a:t>
            </a:r>
          </a:p>
          <a:p>
            <a:r>
              <a:rPr lang="el-GR" sz="1600" dirty="0" smtClean="0"/>
              <a:t>Για μια μεγάλη ΦΒ συστοιχία, οι χειροκίνητες δοκιμές εκτελούνται σε αρκετές ημέρες ή εβδομάδες, κατά τη διάρκεια των οποίων οι μετεωρολογικές συνθήκες θα διαφέρουν, καθιστώντας δύσκολη την ανίχνευση σχετικών διαφορών στη συστοιχία και απαιτώντας σημαντική τεκμηρίωση για να διασφαλιστεί ότι οι μετρήσεις είναι συγκρίσιμες</a:t>
            </a:r>
          </a:p>
          <a:p>
            <a:r>
              <a:rPr lang="el-GR" sz="1600" dirty="0" smtClean="0"/>
              <a:t>Επειδή αυτές οι δοκιμές πρέπει να εκτελούνται ενώ το ΦΒ σύστημα είναι σε λειτουργία, απαιτείται ατομικός εξοπλισμός προστασίας από ηλεκτρικό τόξο για όλες τις δοκιμές, ο οποίος μπορεί να περιορίσει την ταχύτητα των αποτελεσματικών επιθεωρήσεων και μπορεί να αποτελέσει δυνητικό κίνδυνο ασφάλειας για τους χειριστές</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Μέτρηση τάσης ανοικτού κυκλώματος</a:t>
            </a:r>
            <a:endParaRPr lang="el-GR" dirty="0"/>
          </a:p>
        </p:txBody>
      </p:sp>
      <p:pic>
        <p:nvPicPr>
          <p:cNvPr id="39938" name="Picture 2" descr="Î£ÏÎµÏÎ¹ÎºÎ® ÎµÎ¹ÎºÏÎ½Î±"/>
          <p:cNvPicPr>
            <a:picLocks noChangeAspect="1" noChangeArrowheads="1"/>
          </p:cNvPicPr>
          <p:nvPr/>
        </p:nvPicPr>
        <p:blipFill>
          <a:blip r:embed="rId2" cstate="print"/>
          <a:srcRect/>
          <a:stretch>
            <a:fillRect/>
          </a:stretch>
        </p:blipFill>
        <p:spPr bwMode="auto">
          <a:xfrm>
            <a:off x="1435621" y="1700808"/>
            <a:ext cx="6520755" cy="4320000"/>
          </a:xfrm>
          <a:prstGeom prst="rect">
            <a:avLst/>
          </a:prstGeom>
          <a:noFill/>
        </p:spPr>
      </p:pic>
    </p:spTree>
    <p:extLst>
      <p:ext uri="{BB962C8B-B14F-4D97-AF65-F5344CB8AC3E}">
        <p14:creationId xmlns:p14="http://schemas.microsoft.com/office/powerpoint/2010/main" val="3031965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Ιχνηλάτηση</a:t>
            </a:r>
            <a:r>
              <a:rPr lang="el-GR" dirty="0" smtClean="0"/>
              <a:t> καμπύλης </a:t>
            </a:r>
            <a:r>
              <a:rPr lang="en-US" dirty="0" smtClean="0"/>
              <a:t>I-V</a:t>
            </a:r>
            <a:endParaRPr lang="el-GR" dirty="0"/>
          </a:p>
        </p:txBody>
      </p:sp>
      <p:pic>
        <p:nvPicPr>
          <p:cNvPr id="38914" name="Picture 2" descr="ÎÏÎ¿ÏÎ­Î»ÎµÏÎ¼Î± ÎµÎ¹ÎºÏÎ½Î±Ï Î³Î¹Î± pv i v curve tracer"/>
          <p:cNvPicPr>
            <a:picLocks noChangeAspect="1" noChangeArrowheads="1"/>
          </p:cNvPicPr>
          <p:nvPr/>
        </p:nvPicPr>
        <p:blipFill>
          <a:blip r:embed="rId2" cstate="print"/>
          <a:srcRect/>
          <a:stretch>
            <a:fillRect/>
          </a:stretch>
        </p:blipFill>
        <p:spPr bwMode="auto">
          <a:xfrm>
            <a:off x="1619672" y="1700808"/>
            <a:ext cx="5661860" cy="4320000"/>
          </a:xfrm>
          <a:prstGeom prst="rect">
            <a:avLst/>
          </a:prstGeom>
          <a:noFill/>
        </p:spPr>
      </p:pic>
    </p:spTree>
    <p:extLst>
      <p:ext uri="{BB962C8B-B14F-4D97-AF65-F5344CB8AC3E}">
        <p14:creationId xmlns:p14="http://schemas.microsoft.com/office/powerpoint/2010/main" val="303196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Ατομικός εξοπλισμός προστασίας από ηλεκτρικό τόξο</a:t>
            </a:r>
            <a:endParaRPr lang="el-GR" dirty="0"/>
          </a:p>
        </p:txBody>
      </p:sp>
      <p:pic>
        <p:nvPicPr>
          <p:cNvPr id="36866" name="Picture 2" descr="ÎÏÎ¿ÏÎ­Î»ÎµÏÎ¼Î± ÎµÎ¹ÎºÏÎ½Î±Ï Î³Î¹Î± arc-flash personal protective equipment photovoltaics"/>
          <p:cNvPicPr>
            <a:picLocks noChangeAspect="1" noChangeArrowheads="1"/>
          </p:cNvPicPr>
          <p:nvPr/>
        </p:nvPicPr>
        <p:blipFill>
          <a:blip r:embed="rId2" cstate="print"/>
          <a:srcRect/>
          <a:stretch>
            <a:fillRect/>
          </a:stretch>
        </p:blipFill>
        <p:spPr bwMode="auto">
          <a:xfrm>
            <a:off x="2195736" y="1700808"/>
            <a:ext cx="5005324" cy="4320000"/>
          </a:xfrm>
          <a:prstGeom prst="rect">
            <a:avLst/>
          </a:prstGeom>
          <a:noFill/>
        </p:spPr>
      </p:pic>
    </p:spTree>
    <p:extLst>
      <p:ext uri="{BB962C8B-B14F-4D97-AF65-F5344CB8AC3E}">
        <p14:creationId xmlns:p14="http://schemas.microsoft.com/office/powerpoint/2010/main" val="3031965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20000"/>
              </a:spcBef>
            </a:pPr>
            <a:r>
              <a:rPr lang="el-GR" dirty="0" smtClean="0"/>
              <a:t>Έλεγχος θερμικής απεικόνισης με υπέρυθρη ακτινοβολία</a:t>
            </a:r>
          </a:p>
        </p:txBody>
      </p:sp>
      <p:sp>
        <p:nvSpPr>
          <p:cNvPr id="3" name="Content Placeholder 2"/>
          <p:cNvSpPr>
            <a:spLocks noGrp="1"/>
          </p:cNvSpPr>
          <p:nvPr>
            <p:ph idx="1"/>
          </p:nvPr>
        </p:nvSpPr>
        <p:spPr/>
        <p:txBody>
          <a:bodyPr>
            <a:normAutofit/>
          </a:bodyPr>
          <a:lstStyle/>
          <a:p>
            <a:pPr marL="342900" lvl="1" indent="-342900">
              <a:buFont typeface="Arial" panose="020B0604020202020204" pitchFamily="34" charset="0"/>
              <a:buChar char="•"/>
            </a:pPr>
            <a:r>
              <a:rPr lang="el-GR" sz="1600" dirty="0" smtClean="0"/>
              <a:t>Τα παρακάτω σφάλματα μπορούν να ταξινομηθούν με έλεγχο υπέρυθρης θερμικής απεικόνισης:</a:t>
            </a:r>
          </a:p>
          <a:p>
            <a:pPr lvl="1"/>
            <a:r>
              <a:rPr lang="el-GR" sz="1600" dirty="0" smtClean="0"/>
              <a:t>Οπτική υποβάθμιση </a:t>
            </a:r>
          </a:p>
          <a:p>
            <a:pPr lvl="1"/>
            <a:r>
              <a:rPr lang="el-GR" sz="1600" dirty="0" smtClean="0"/>
              <a:t>Ρωγμές στα ΦΒ στοιχεία</a:t>
            </a:r>
          </a:p>
          <a:p>
            <a:pPr lvl="1"/>
            <a:r>
              <a:rPr lang="el-GR" sz="1600" dirty="0" smtClean="0"/>
              <a:t>Διάσπαση ΦΒ στοιχείου</a:t>
            </a:r>
          </a:p>
          <a:p>
            <a:pPr lvl="1"/>
            <a:r>
              <a:rPr lang="el-GR" sz="1600" dirty="0" smtClean="0"/>
              <a:t>Φαινόμενο της δυνητικής επαγόμενης υποβάθμισης (PID)</a:t>
            </a:r>
          </a:p>
          <a:p>
            <a:pPr lvl="1"/>
            <a:r>
              <a:rPr lang="el-GR" sz="1600" dirty="0" smtClean="0"/>
              <a:t>Βραχυκυκλωμένα ΦΒ στοιχεία</a:t>
            </a:r>
          </a:p>
          <a:p>
            <a:pPr lvl="1"/>
            <a:r>
              <a:rPr lang="el-GR" sz="1600" dirty="0" smtClean="0"/>
              <a:t>Σκίαση</a:t>
            </a:r>
          </a:p>
          <a:p>
            <a:pPr lvl="1"/>
            <a:r>
              <a:rPr lang="el-GR" sz="1600" dirty="0" smtClean="0"/>
              <a:t>Διακεκομμένοι αγωγοί διασύνδεσης ΦΒ στοιχείων</a:t>
            </a:r>
          </a:p>
          <a:p>
            <a:pPr lvl="1"/>
            <a:r>
              <a:rPr lang="el-GR" sz="1600" dirty="0" smtClean="0"/>
              <a:t>Βραχυκύκλωμα των διόδων παράκαμψης</a:t>
            </a:r>
          </a:p>
          <a:p>
            <a:pPr lvl="1"/>
            <a:r>
              <a:rPr lang="el-GR" sz="1600" dirty="0" smtClean="0"/>
              <a:t>Εσφαλμένη ή αποτυχημένη σύνδεση συστήματος</a:t>
            </a:r>
            <a:endParaRPr lang="en-US" sz="1600" dirty="0" smtClean="0"/>
          </a:p>
          <a:p>
            <a:pPr lvl="1"/>
            <a:endParaRPr lang="en-US" sz="1600" dirty="0" smtClean="0"/>
          </a:p>
          <a:p>
            <a:endParaRPr lang="en-US" sz="1600" dirty="0"/>
          </a:p>
        </p:txBody>
      </p:sp>
    </p:spTree>
    <p:extLst>
      <p:ext uri="{BB962C8B-B14F-4D97-AF65-F5344CB8AC3E}">
        <p14:creationId xmlns:p14="http://schemas.microsoft.com/office/powerpoint/2010/main" val="303196530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2797</TotalTime>
  <Words>3295</Words>
  <Application>Microsoft Office PowerPoint</Application>
  <PresentationFormat>Προβολή στην οθόνη (4:3)</PresentationFormat>
  <Paragraphs>206</Paragraphs>
  <Slides>43</Slides>
  <Notes>1</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43</vt:i4>
      </vt:variant>
    </vt:vector>
  </HeadingPairs>
  <TitlesOfParts>
    <vt:vector size="46" baseType="lpstr">
      <vt:lpstr>Arial</vt:lpstr>
      <vt:lpstr>Calibri</vt:lpstr>
      <vt:lpstr>2_Office Theme</vt:lpstr>
      <vt:lpstr>ΕΝΟΤΗΤΑ 3: ΕΓΚΑΤΑΣΤΑΣΗ ΚΑΙ ΣΥΝΤΗΡΗΣΗ ΦΒ ΣΥΣΤΗΜΑΤΩΝ</vt:lpstr>
      <vt:lpstr>Ενότητα 3.3: Συντήρηση ΦΒ συστημάτων</vt:lpstr>
      <vt:lpstr>Συντήρηση ηλεκτρικού συστήματος</vt:lpstr>
      <vt:lpstr>Επιθεώρηση DC τμήματος ΦΒ συστήματος</vt:lpstr>
      <vt:lpstr>Χειροκίνητες ηλεκτρικές δοκιμές</vt:lpstr>
      <vt:lpstr>Μέτρηση τάσης ανοικτού κυκλώματος</vt:lpstr>
      <vt:lpstr>Ιχνηλάτηση καμπύλης I-V</vt:lpstr>
      <vt:lpstr>Ατομικός εξοπλισμός προστασίας από ηλεκτρικό τόξο</vt:lpstr>
      <vt:lpstr>Έλεγχος θερμικής απεικόνισης με υπέρυθρη ακτινοβολία</vt:lpstr>
      <vt:lpstr>Συντήρηση γείωσης ΦΒ συστήματος</vt:lpstr>
      <vt:lpstr>Προβλήματα με το ΦΒ σύστημα καλωδίωσης</vt:lpstr>
      <vt:lpstr>Πλαστικά δεματικά και δακτύλιοι που μπορούν να σπάσουν ή να φθείρουν καλώδια</vt:lpstr>
      <vt:lpstr>Έκθεση καλωδίων στο ηλιακό φως, τον άνεμο και τον πάγο</vt:lpstr>
      <vt:lpstr>Πρόσβαση καλωδίων από τρωκτικά</vt:lpstr>
      <vt:lpstr>Αντιστροφείς</vt:lpstr>
      <vt:lpstr>ΦΒ αντιστροφείς στοιχειοσειράς και μικρο-αντιστροφείς </vt:lpstr>
      <vt:lpstr>Κεντρικοί αντιστροφείς </vt:lpstr>
      <vt:lpstr>Έλεγχοι λειτουργίας αντιστροφέα</vt:lpstr>
      <vt:lpstr>Μετασχηματιστές ανύψωσης γεννήτριας (GSU)</vt:lpstr>
      <vt:lpstr>Συντήρηση των μπαταριών</vt:lpstr>
      <vt:lpstr>Συντήρηση της στέγης σε σχέση με το ΦΒ σύστημα</vt:lpstr>
      <vt:lpstr>Συντήρηση στέγης: Αφαίρεση χιονιού και πάγου</vt:lpstr>
      <vt:lpstr>Συντήρηση στέγης: Αφαίρεση των φραγμάτων πάγου και των στερεών αποθέσεων</vt:lpstr>
      <vt:lpstr>Συντήρηση στέγης – λεπτομέρεια</vt:lpstr>
      <vt:lpstr>Σύγκριση συστημάτων στήριξης ΦΒ με έρμα και  μηχανικά συνδεδεμένων συστημάτων στήριξης ΦΒ </vt:lpstr>
      <vt:lpstr>Σύγκριση συστημάτων στήριξης ΦΒ με έρμα και  μηχανικά συνδεδεμένων συστημάτων στήριξης ΦΒ </vt:lpstr>
      <vt:lpstr>Συντήρηση συστημάτων στήριξης ΦΒ με έρμα και  μηχανικά συνδεδεμένων συστημάτων στήριξης ΦΒ </vt:lpstr>
      <vt:lpstr>ΦΒ συστήματα επί εδάφους</vt:lpstr>
      <vt:lpstr>Θέματα συντήρησης ΦΒ συστημάτων επί εδάφους</vt:lpstr>
      <vt:lpstr>ΦΒ συστήματα επί εδάφους: Διαχείριση βλάστησης</vt:lpstr>
      <vt:lpstr>Χρήση ζώων για τη διαχείριση της βλάστησης</vt:lpstr>
      <vt:lpstr>ΦΒ συστήματα επί εδάφους: Διάβρωση λόγω βροχοπτώσεων</vt:lpstr>
      <vt:lpstr>ΦΒ συστήματα επί εδάφους: Διάβρωση λόγω βροχοπτώσεων</vt:lpstr>
      <vt:lpstr>ΦΒ συστήματα επί εδάφους: Απομάκρυνση του χιονιού</vt:lpstr>
      <vt:lpstr>Συστήματα ιχνηλάτησης ΦΒ</vt:lpstr>
      <vt:lpstr>Συστήματα ιχνηλάτησης ΦΒ</vt:lpstr>
      <vt:lpstr>Περιβαλλοντικές συνθήκες</vt:lpstr>
      <vt:lpstr>Καθαρισμός ΦΒ συστήματος</vt:lpstr>
      <vt:lpstr>Καθαρισμός ΦΒ συστημάτων: Πρόληψη τοπικών πηγών ρύπανσης</vt:lpstr>
      <vt:lpstr>Ρύπανση ΦΒ πλαισίου λόγω σκόνης από δημιουργία κοντινής κατασκευής</vt:lpstr>
      <vt:lpstr>Ακαθαρσίες σε ΦΒ πλαίσια από τους πληθυσμούς των πτηνών</vt:lpstr>
      <vt:lpstr>Ποσοστά υποβάθμισης ΦΒ πλαισίων</vt:lpstr>
      <vt:lpstr>Σας ευχαριστούμε για την προσοχή σας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Maria Zisiadou</cp:lastModifiedBy>
  <cp:revision>286</cp:revision>
  <dcterms:created xsi:type="dcterms:W3CDTF">2017-12-11T10:59:29Z</dcterms:created>
  <dcterms:modified xsi:type="dcterms:W3CDTF">2019-10-15T13:50:28Z</dcterms:modified>
</cp:coreProperties>
</file>