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70"/>
  </p:notesMasterIdLst>
  <p:sldIdLst>
    <p:sldId id="632" r:id="rId2"/>
    <p:sldId id="633" r:id="rId3"/>
    <p:sldId id="634" r:id="rId4"/>
    <p:sldId id="635" r:id="rId5"/>
    <p:sldId id="636" r:id="rId6"/>
    <p:sldId id="637" r:id="rId7"/>
    <p:sldId id="638" r:id="rId8"/>
    <p:sldId id="639" r:id="rId9"/>
    <p:sldId id="640" r:id="rId10"/>
    <p:sldId id="641" r:id="rId11"/>
    <p:sldId id="642" r:id="rId12"/>
    <p:sldId id="643" r:id="rId13"/>
    <p:sldId id="644" r:id="rId14"/>
    <p:sldId id="645" r:id="rId15"/>
    <p:sldId id="646" r:id="rId16"/>
    <p:sldId id="647" r:id="rId17"/>
    <p:sldId id="648" r:id="rId18"/>
    <p:sldId id="649" r:id="rId19"/>
    <p:sldId id="650" r:id="rId20"/>
    <p:sldId id="651" r:id="rId21"/>
    <p:sldId id="652" r:id="rId22"/>
    <p:sldId id="653" r:id="rId23"/>
    <p:sldId id="654" r:id="rId24"/>
    <p:sldId id="655" r:id="rId25"/>
    <p:sldId id="656" r:id="rId26"/>
    <p:sldId id="657" r:id="rId27"/>
    <p:sldId id="658" r:id="rId28"/>
    <p:sldId id="659" r:id="rId29"/>
    <p:sldId id="660" r:id="rId30"/>
    <p:sldId id="661" r:id="rId31"/>
    <p:sldId id="662" r:id="rId32"/>
    <p:sldId id="663" r:id="rId33"/>
    <p:sldId id="664" r:id="rId34"/>
    <p:sldId id="665" r:id="rId35"/>
    <p:sldId id="666" r:id="rId36"/>
    <p:sldId id="667" r:id="rId37"/>
    <p:sldId id="668" r:id="rId38"/>
    <p:sldId id="669" r:id="rId39"/>
    <p:sldId id="670" r:id="rId40"/>
    <p:sldId id="671" r:id="rId41"/>
    <p:sldId id="672" r:id="rId42"/>
    <p:sldId id="673" r:id="rId43"/>
    <p:sldId id="674" r:id="rId44"/>
    <p:sldId id="675" r:id="rId45"/>
    <p:sldId id="676" r:id="rId46"/>
    <p:sldId id="677" r:id="rId47"/>
    <p:sldId id="678" r:id="rId48"/>
    <p:sldId id="679" r:id="rId49"/>
    <p:sldId id="680" r:id="rId50"/>
    <p:sldId id="681" r:id="rId51"/>
    <p:sldId id="682" r:id="rId52"/>
    <p:sldId id="683" r:id="rId53"/>
    <p:sldId id="684" r:id="rId54"/>
    <p:sldId id="685" r:id="rId55"/>
    <p:sldId id="686" r:id="rId56"/>
    <p:sldId id="687" r:id="rId57"/>
    <p:sldId id="688" r:id="rId58"/>
    <p:sldId id="689" r:id="rId59"/>
    <p:sldId id="690" r:id="rId60"/>
    <p:sldId id="691" r:id="rId61"/>
    <p:sldId id="692" r:id="rId62"/>
    <p:sldId id="693" r:id="rId63"/>
    <p:sldId id="694" r:id="rId64"/>
    <p:sldId id="695" r:id="rId65"/>
    <p:sldId id="696" r:id="rId66"/>
    <p:sldId id="697" r:id="rId67"/>
    <p:sldId id="698" r:id="rId68"/>
    <p:sldId id="699" r:id="rId69"/>
    <p:sldId id="700" r:id="rId70"/>
    <p:sldId id="701" r:id="rId71"/>
    <p:sldId id="702" r:id="rId72"/>
    <p:sldId id="703" r:id="rId73"/>
    <p:sldId id="704" r:id="rId74"/>
    <p:sldId id="705" r:id="rId75"/>
    <p:sldId id="706" r:id="rId76"/>
    <p:sldId id="707" r:id="rId77"/>
    <p:sldId id="708" r:id="rId78"/>
    <p:sldId id="709" r:id="rId79"/>
    <p:sldId id="710" r:id="rId80"/>
    <p:sldId id="711" r:id="rId81"/>
    <p:sldId id="712" r:id="rId82"/>
    <p:sldId id="713" r:id="rId83"/>
    <p:sldId id="714" r:id="rId84"/>
    <p:sldId id="715" r:id="rId85"/>
    <p:sldId id="716" r:id="rId86"/>
    <p:sldId id="717" r:id="rId87"/>
    <p:sldId id="718" r:id="rId88"/>
    <p:sldId id="719" r:id="rId89"/>
    <p:sldId id="720" r:id="rId90"/>
    <p:sldId id="721" r:id="rId91"/>
    <p:sldId id="722" r:id="rId92"/>
    <p:sldId id="723" r:id="rId93"/>
    <p:sldId id="724" r:id="rId94"/>
    <p:sldId id="725" r:id="rId95"/>
    <p:sldId id="726" r:id="rId96"/>
    <p:sldId id="727" r:id="rId97"/>
    <p:sldId id="728" r:id="rId98"/>
    <p:sldId id="729" r:id="rId99"/>
    <p:sldId id="730" r:id="rId100"/>
    <p:sldId id="731" r:id="rId101"/>
    <p:sldId id="732" r:id="rId102"/>
    <p:sldId id="733" r:id="rId103"/>
    <p:sldId id="734" r:id="rId104"/>
    <p:sldId id="735" r:id="rId105"/>
    <p:sldId id="736" r:id="rId106"/>
    <p:sldId id="737" r:id="rId107"/>
    <p:sldId id="738" r:id="rId108"/>
    <p:sldId id="739" r:id="rId109"/>
    <p:sldId id="740" r:id="rId110"/>
    <p:sldId id="741" r:id="rId111"/>
    <p:sldId id="742" r:id="rId112"/>
    <p:sldId id="743" r:id="rId113"/>
    <p:sldId id="744" r:id="rId114"/>
    <p:sldId id="745" r:id="rId115"/>
    <p:sldId id="746" r:id="rId116"/>
    <p:sldId id="747" r:id="rId117"/>
    <p:sldId id="748" r:id="rId118"/>
    <p:sldId id="749" r:id="rId119"/>
    <p:sldId id="750" r:id="rId120"/>
    <p:sldId id="751" r:id="rId121"/>
    <p:sldId id="752" r:id="rId122"/>
    <p:sldId id="753" r:id="rId123"/>
    <p:sldId id="754" r:id="rId124"/>
    <p:sldId id="755" r:id="rId125"/>
    <p:sldId id="756" r:id="rId126"/>
    <p:sldId id="757" r:id="rId127"/>
    <p:sldId id="758" r:id="rId128"/>
    <p:sldId id="759" r:id="rId129"/>
    <p:sldId id="760" r:id="rId130"/>
    <p:sldId id="761" r:id="rId131"/>
    <p:sldId id="762" r:id="rId132"/>
    <p:sldId id="763" r:id="rId133"/>
    <p:sldId id="764" r:id="rId134"/>
    <p:sldId id="765" r:id="rId135"/>
    <p:sldId id="766" r:id="rId136"/>
    <p:sldId id="767" r:id="rId137"/>
    <p:sldId id="768" r:id="rId138"/>
    <p:sldId id="769" r:id="rId139"/>
    <p:sldId id="770" r:id="rId140"/>
    <p:sldId id="771" r:id="rId141"/>
    <p:sldId id="772" r:id="rId142"/>
    <p:sldId id="773" r:id="rId143"/>
    <p:sldId id="774" r:id="rId144"/>
    <p:sldId id="775" r:id="rId145"/>
    <p:sldId id="776" r:id="rId146"/>
    <p:sldId id="777" r:id="rId147"/>
    <p:sldId id="778" r:id="rId148"/>
    <p:sldId id="779" r:id="rId149"/>
    <p:sldId id="780" r:id="rId150"/>
    <p:sldId id="781" r:id="rId151"/>
    <p:sldId id="782" r:id="rId152"/>
    <p:sldId id="783" r:id="rId153"/>
    <p:sldId id="784" r:id="rId154"/>
    <p:sldId id="785" r:id="rId155"/>
    <p:sldId id="786" r:id="rId156"/>
    <p:sldId id="787" r:id="rId157"/>
    <p:sldId id="788" r:id="rId158"/>
    <p:sldId id="789" r:id="rId159"/>
    <p:sldId id="790" r:id="rId160"/>
    <p:sldId id="791" r:id="rId161"/>
    <p:sldId id="792" r:id="rId162"/>
    <p:sldId id="793" r:id="rId163"/>
    <p:sldId id="794" r:id="rId164"/>
    <p:sldId id="795" r:id="rId165"/>
    <p:sldId id="796" r:id="rId166"/>
    <p:sldId id="797" r:id="rId167"/>
    <p:sldId id="798" r:id="rId168"/>
    <p:sldId id="799" r:id="rId169"/>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gdem Tolali" initials="CT" lastIdx="21" clrIdx="0">
    <p:extLst>
      <p:ext uri="{19B8F6BF-5375-455C-9EA6-DF929625EA0E}">
        <p15:presenceInfo xmlns:p15="http://schemas.microsoft.com/office/powerpoint/2012/main" userId="S-1-5-21-3068316050-3618709877-3284160049-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83" autoAdjust="0"/>
    <p:restoredTop sz="85638" autoAdjust="0"/>
  </p:normalViewPr>
  <p:slideViewPr>
    <p:cSldViewPr>
      <p:cViewPr>
        <p:scale>
          <a:sx n="45" d="100"/>
          <a:sy n="45" d="100"/>
        </p:scale>
        <p:origin x="256" y="32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bleStyles" Target="tableStyles.xml"/><Relationship Id="rId170"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wmf"/><Relationship Id="rId1" Type="http://schemas.openxmlformats.org/officeDocument/2006/relationships/image" Target="../media/image6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62C10A0-F87B-4BFF-AD3A-8310E448460F}" type="datetimeFigureOut">
              <a:rPr lang="el-GR" smtClean="0"/>
              <a:t>7/8/2019</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51933F7-9C1D-42A8-B27F-F697341C8CBF}" type="slidenum">
              <a:rPr lang="el-GR" smtClean="0"/>
              <a:t>‹Nº›</a:t>
            </a:fld>
            <a:endParaRPr lang="el-GR"/>
          </a:p>
        </p:txBody>
      </p:sp>
    </p:spTree>
    <p:extLst>
      <p:ext uri="{BB962C8B-B14F-4D97-AF65-F5344CB8AC3E}">
        <p14:creationId xmlns:p14="http://schemas.microsoft.com/office/powerpoint/2010/main" val="4159677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51933F7-9C1D-42A8-B27F-F697341C8CBF}" type="slidenum">
              <a:rPr lang="el-GR" smtClean="0"/>
              <a:t>1</a:t>
            </a:fld>
            <a:endParaRPr lang="el-GR"/>
          </a:p>
        </p:txBody>
      </p:sp>
    </p:spTree>
    <p:extLst>
      <p:ext uri="{BB962C8B-B14F-4D97-AF65-F5344CB8AC3E}">
        <p14:creationId xmlns:p14="http://schemas.microsoft.com/office/powerpoint/2010/main" val="2358456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51933F7-9C1D-42A8-B27F-F697341C8CBF}" type="slidenum">
              <a:rPr lang="el-GR" smtClean="0"/>
              <a:t>14</a:t>
            </a:fld>
            <a:endParaRPr lang="el-GR"/>
          </a:p>
        </p:txBody>
      </p:sp>
    </p:spTree>
    <p:extLst>
      <p:ext uri="{BB962C8B-B14F-4D97-AF65-F5344CB8AC3E}">
        <p14:creationId xmlns:p14="http://schemas.microsoft.com/office/powerpoint/2010/main" val="2968948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51933F7-9C1D-42A8-B27F-F697341C8CBF}" type="slidenum">
              <a:rPr lang="el-GR" smtClean="0"/>
              <a:t>15</a:t>
            </a:fld>
            <a:endParaRPr lang="el-GR"/>
          </a:p>
        </p:txBody>
      </p:sp>
    </p:spTree>
    <p:extLst>
      <p:ext uri="{BB962C8B-B14F-4D97-AF65-F5344CB8AC3E}">
        <p14:creationId xmlns:p14="http://schemas.microsoft.com/office/powerpoint/2010/main" val="2384960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p:cNvSpPr>
            <a:spLocks noGrp="1" noRot="1" noChangeAspect="1" noTextEdit="1"/>
          </p:cNvSpPr>
          <p:nvPr>
            <p:ph type="sldImg"/>
          </p:nvPr>
        </p:nvSpPr>
        <p:spPr>
          <a:ln/>
        </p:spPr>
      </p:sp>
      <p:sp>
        <p:nvSpPr>
          <p:cNvPr id="890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dirty="0">
              <a:latin typeface="Arial" panose="020B0604020202020204" pitchFamily="34" charset="0"/>
            </a:endParaRPr>
          </a:p>
        </p:txBody>
      </p:sp>
      <p:sp>
        <p:nvSpPr>
          <p:cNvPr id="890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tx1"/>
                </a:solidFill>
                <a:latin typeface="Arial" panose="020B0604020202020204" pitchFamily="34" charset="0"/>
              </a:defRPr>
            </a:lvl1pPr>
            <a:lvl2pPr marL="742950" indent="-285750" defTabSz="928688">
              <a:defRPr sz="2400">
                <a:solidFill>
                  <a:schemeClr val="tx1"/>
                </a:solidFill>
                <a:latin typeface="Arial" panose="020B0604020202020204" pitchFamily="34" charset="0"/>
              </a:defRPr>
            </a:lvl2pPr>
            <a:lvl3pPr marL="1143000" indent="-228600" defTabSz="928688">
              <a:defRPr sz="2400">
                <a:solidFill>
                  <a:schemeClr val="tx1"/>
                </a:solidFill>
                <a:latin typeface="Arial" panose="020B0604020202020204" pitchFamily="34" charset="0"/>
              </a:defRPr>
            </a:lvl3pPr>
            <a:lvl4pPr marL="1600200" indent="-228600" defTabSz="928688">
              <a:defRPr sz="2400">
                <a:solidFill>
                  <a:schemeClr val="tx1"/>
                </a:solidFill>
                <a:latin typeface="Arial" panose="020B0604020202020204" pitchFamily="34" charset="0"/>
              </a:defRPr>
            </a:lvl4pPr>
            <a:lvl5pPr marL="2057400" indent="-228600" defTabSz="928688">
              <a:defRPr sz="2400">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400">
                <a:solidFill>
                  <a:schemeClr val="tx1"/>
                </a:solidFill>
                <a:latin typeface="Arial" panose="020B0604020202020204" pitchFamily="34" charset="0"/>
              </a:defRPr>
            </a:lvl9pPr>
          </a:lstStyle>
          <a:p>
            <a:fld id="{EA1BA85A-4E6A-49AF-B3D7-FA85DEDA5B94}" type="slidenum">
              <a:rPr lang="en-US" altLang="de-DE" sz="1000"/>
              <a:pPr/>
              <a:t>18</a:t>
            </a:fld>
            <a:endParaRPr lang="en-US" altLang="de-DE" sz="1000"/>
          </a:p>
        </p:txBody>
      </p:sp>
    </p:spTree>
    <p:extLst>
      <p:ext uri="{BB962C8B-B14F-4D97-AF65-F5344CB8AC3E}">
        <p14:creationId xmlns:p14="http://schemas.microsoft.com/office/powerpoint/2010/main" val="19450565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51933F7-9C1D-42A8-B27F-F697341C8CBF}" type="slidenum">
              <a:rPr lang="el-GR" smtClean="0"/>
              <a:t>22</a:t>
            </a:fld>
            <a:endParaRPr lang="el-GR"/>
          </a:p>
        </p:txBody>
      </p:sp>
    </p:spTree>
    <p:extLst>
      <p:ext uri="{BB962C8B-B14F-4D97-AF65-F5344CB8AC3E}">
        <p14:creationId xmlns:p14="http://schemas.microsoft.com/office/powerpoint/2010/main" val="32989329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p:cNvSpPr>
            <a:spLocks noGrp="1" noRot="1" noChangeAspect="1" noTextEdit="1"/>
          </p:cNvSpPr>
          <p:nvPr>
            <p:ph type="sldImg"/>
          </p:nvPr>
        </p:nvSpPr>
        <p:spPr>
          <a:ln/>
        </p:spPr>
      </p:sp>
      <p:sp>
        <p:nvSpPr>
          <p:cNvPr id="890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890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tx1"/>
                </a:solidFill>
                <a:latin typeface="Arial" panose="020B0604020202020204" pitchFamily="34" charset="0"/>
              </a:defRPr>
            </a:lvl1pPr>
            <a:lvl2pPr marL="742950" indent="-285750" defTabSz="928688">
              <a:defRPr sz="2400">
                <a:solidFill>
                  <a:schemeClr val="tx1"/>
                </a:solidFill>
                <a:latin typeface="Arial" panose="020B0604020202020204" pitchFamily="34" charset="0"/>
              </a:defRPr>
            </a:lvl2pPr>
            <a:lvl3pPr marL="1143000" indent="-228600" defTabSz="928688">
              <a:defRPr sz="2400">
                <a:solidFill>
                  <a:schemeClr val="tx1"/>
                </a:solidFill>
                <a:latin typeface="Arial" panose="020B0604020202020204" pitchFamily="34" charset="0"/>
              </a:defRPr>
            </a:lvl3pPr>
            <a:lvl4pPr marL="1600200" indent="-228600" defTabSz="928688">
              <a:defRPr sz="2400">
                <a:solidFill>
                  <a:schemeClr val="tx1"/>
                </a:solidFill>
                <a:latin typeface="Arial" panose="020B0604020202020204" pitchFamily="34" charset="0"/>
              </a:defRPr>
            </a:lvl4pPr>
            <a:lvl5pPr marL="2057400" indent="-228600" defTabSz="928688">
              <a:defRPr sz="2400">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400">
                <a:solidFill>
                  <a:schemeClr val="tx1"/>
                </a:solidFill>
                <a:latin typeface="Arial" panose="020B0604020202020204" pitchFamily="34" charset="0"/>
              </a:defRPr>
            </a:lvl9pPr>
          </a:lstStyle>
          <a:p>
            <a:fld id="{EA1BA85A-4E6A-49AF-B3D7-FA85DEDA5B94}" type="slidenum">
              <a:rPr lang="en-US" altLang="de-DE" sz="1000"/>
              <a:pPr/>
              <a:t>24</a:t>
            </a:fld>
            <a:endParaRPr lang="en-US" altLang="de-DE" sz="1000"/>
          </a:p>
        </p:txBody>
      </p:sp>
    </p:spTree>
    <p:extLst>
      <p:ext uri="{BB962C8B-B14F-4D97-AF65-F5344CB8AC3E}">
        <p14:creationId xmlns:p14="http://schemas.microsoft.com/office/powerpoint/2010/main" val="38440385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Folienbildplatzhalter 1"/>
          <p:cNvSpPr>
            <a:spLocks noGrp="1" noRot="1" noChangeAspect="1" noTextEdit="1"/>
          </p:cNvSpPr>
          <p:nvPr>
            <p:ph type="sldImg"/>
          </p:nvPr>
        </p:nvSpPr>
        <p:spPr>
          <a:ln/>
        </p:spPr>
      </p:sp>
      <p:sp>
        <p:nvSpPr>
          <p:cNvPr id="890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ltLang="de-DE">
              <a:latin typeface="Arial" panose="020B0604020202020204" pitchFamily="34" charset="0"/>
            </a:endParaRPr>
          </a:p>
        </p:txBody>
      </p:sp>
      <p:sp>
        <p:nvSpPr>
          <p:cNvPr id="89092" name="Foliennummernplatzhalt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defRPr sz="2400">
                <a:solidFill>
                  <a:schemeClr val="tx1"/>
                </a:solidFill>
                <a:latin typeface="Arial" panose="020B0604020202020204" pitchFamily="34" charset="0"/>
              </a:defRPr>
            </a:lvl1pPr>
            <a:lvl2pPr marL="742950" indent="-285750" defTabSz="928688">
              <a:defRPr sz="2400">
                <a:solidFill>
                  <a:schemeClr val="tx1"/>
                </a:solidFill>
                <a:latin typeface="Arial" panose="020B0604020202020204" pitchFamily="34" charset="0"/>
              </a:defRPr>
            </a:lvl2pPr>
            <a:lvl3pPr marL="1143000" indent="-228600" defTabSz="928688">
              <a:defRPr sz="2400">
                <a:solidFill>
                  <a:schemeClr val="tx1"/>
                </a:solidFill>
                <a:latin typeface="Arial" panose="020B0604020202020204" pitchFamily="34" charset="0"/>
              </a:defRPr>
            </a:lvl3pPr>
            <a:lvl4pPr marL="1600200" indent="-228600" defTabSz="928688">
              <a:defRPr sz="2400">
                <a:solidFill>
                  <a:schemeClr val="tx1"/>
                </a:solidFill>
                <a:latin typeface="Arial" panose="020B0604020202020204" pitchFamily="34" charset="0"/>
              </a:defRPr>
            </a:lvl4pPr>
            <a:lvl5pPr marL="2057400" indent="-228600" defTabSz="928688">
              <a:defRPr sz="2400">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2400">
                <a:solidFill>
                  <a:schemeClr val="tx1"/>
                </a:solidFill>
                <a:latin typeface="Arial" panose="020B0604020202020204" pitchFamily="34" charset="0"/>
              </a:defRPr>
            </a:lvl9pPr>
          </a:lstStyle>
          <a:p>
            <a:fld id="{EA1BA85A-4E6A-49AF-B3D7-FA85DEDA5B94}" type="slidenum">
              <a:rPr lang="en-US" altLang="de-DE" sz="1000"/>
              <a:pPr/>
              <a:t>25</a:t>
            </a:fld>
            <a:endParaRPr lang="en-US" altLang="de-DE" sz="1000"/>
          </a:p>
        </p:txBody>
      </p:sp>
    </p:spTree>
    <p:extLst>
      <p:ext uri="{BB962C8B-B14F-4D97-AF65-F5344CB8AC3E}">
        <p14:creationId xmlns:p14="http://schemas.microsoft.com/office/powerpoint/2010/main" val="36652722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eaLnBrk="0" hangingPunct="0">
              <a:spcBef>
                <a:spcPct val="30000"/>
              </a:spcBef>
              <a:defRPr>
                <a:solidFill>
                  <a:schemeClr val="tx1"/>
                </a:solidFill>
                <a:latin typeface="Arial" charset="0"/>
              </a:defRPr>
            </a:lvl1pPr>
            <a:lvl2pPr marL="742950" indent="-285750" eaLnBrk="0" hangingPunct="0">
              <a:spcBef>
                <a:spcPct val="30000"/>
              </a:spcBef>
              <a:defRPr>
                <a:solidFill>
                  <a:schemeClr val="tx1"/>
                </a:solidFill>
                <a:latin typeface="Arial" charset="0"/>
              </a:defRPr>
            </a:lvl2pPr>
            <a:lvl3pPr marL="1143000" indent="-228600" eaLnBrk="0" hangingPunct="0">
              <a:spcBef>
                <a:spcPct val="30000"/>
              </a:spcBef>
              <a:defRPr>
                <a:solidFill>
                  <a:schemeClr val="tx1"/>
                </a:solidFill>
                <a:latin typeface="Arial" charset="0"/>
              </a:defRPr>
            </a:lvl3pPr>
            <a:lvl4pPr marL="1600200" indent="-228600" eaLnBrk="0" hangingPunct="0">
              <a:spcBef>
                <a:spcPct val="30000"/>
              </a:spcBef>
              <a:defRPr>
                <a:solidFill>
                  <a:schemeClr val="tx1"/>
                </a:solidFill>
                <a:latin typeface="Arial" charset="0"/>
              </a:defRPr>
            </a:lvl4pPr>
            <a:lvl5pPr marL="2057400" indent="-228600" eaLnBrk="0" hangingPunct="0">
              <a:spcBef>
                <a:spcPct val="30000"/>
              </a:spcBef>
              <a:defRPr>
                <a:solidFill>
                  <a:schemeClr val="tx1"/>
                </a:solidFill>
                <a:latin typeface="Arial" charset="0"/>
              </a:defRPr>
            </a:lvl5pPr>
            <a:lvl6pPr marL="2514600" indent="-228600" eaLnBrk="0" fontAlgn="base" hangingPunct="0">
              <a:spcBef>
                <a:spcPct val="30000"/>
              </a:spcBef>
              <a:spcAft>
                <a:spcPct val="0"/>
              </a:spcAft>
              <a:defRPr>
                <a:solidFill>
                  <a:schemeClr val="tx1"/>
                </a:solidFill>
                <a:latin typeface="Arial" charset="0"/>
              </a:defRPr>
            </a:lvl6pPr>
            <a:lvl7pPr marL="2971800" indent="-228600" eaLnBrk="0" fontAlgn="base" hangingPunct="0">
              <a:spcBef>
                <a:spcPct val="30000"/>
              </a:spcBef>
              <a:spcAft>
                <a:spcPct val="0"/>
              </a:spcAft>
              <a:defRPr>
                <a:solidFill>
                  <a:schemeClr val="tx1"/>
                </a:solidFill>
                <a:latin typeface="Arial" charset="0"/>
              </a:defRPr>
            </a:lvl7pPr>
            <a:lvl8pPr marL="3429000" indent="-228600" eaLnBrk="0" fontAlgn="base" hangingPunct="0">
              <a:spcBef>
                <a:spcPct val="30000"/>
              </a:spcBef>
              <a:spcAft>
                <a:spcPct val="0"/>
              </a:spcAft>
              <a:defRPr>
                <a:solidFill>
                  <a:schemeClr val="tx1"/>
                </a:solidFill>
                <a:latin typeface="Arial" charset="0"/>
              </a:defRPr>
            </a:lvl8pPr>
            <a:lvl9pPr marL="3886200" indent="-228600" eaLnBrk="0" fontAlgn="base" hangingPunct="0">
              <a:spcBef>
                <a:spcPct val="30000"/>
              </a:spcBef>
              <a:spcAft>
                <a:spcPct val="0"/>
              </a:spcAft>
              <a:defRPr>
                <a:solidFill>
                  <a:schemeClr val="tx1"/>
                </a:solidFill>
                <a:latin typeface="Arial" charset="0"/>
              </a:defRPr>
            </a:lvl9pPr>
          </a:lstStyle>
          <a:p>
            <a:pPr eaLnBrk="1" hangingPunct="1">
              <a:spcBef>
                <a:spcPct val="0"/>
              </a:spcBef>
            </a:pPr>
            <a:fld id="{19BF3C2F-3DD1-49EA-BEC7-F45F37055192}" type="slidenum">
              <a:rPr lang="de-DE" altLang="de-DE" smtClean="0"/>
              <a:pPr eaLnBrk="1" hangingPunct="1">
                <a:spcBef>
                  <a:spcPct val="0"/>
                </a:spcBef>
              </a:pPr>
              <a:t>26</a:t>
            </a:fld>
            <a:endParaRPr lang="de-DE" altLang="de-DE"/>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normAutofit/>
          </a:bodyPr>
          <a:lstStyle/>
          <a:p>
            <a:pPr eaLnBrk="1" hangingPunct="1"/>
            <a:r>
              <a:rPr lang="de-DE" altLang="de-DE" b="1" u="sng" dirty="0"/>
              <a:t>Bilder??????</a:t>
            </a:r>
            <a:endParaRPr lang="de-DE" altLang="de-DE" dirty="0"/>
          </a:p>
        </p:txBody>
      </p:sp>
    </p:spTree>
    <p:extLst>
      <p:ext uri="{BB962C8B-B14F-4D97-AF65-F5344CB8AC3E}">
        <p14:creationId xmlns:p14="http://schemas.microsoft.com/office/powerpoint/2010/main" val="19324488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eaLnBrk="0" hangingPunct="0">
              <a:spcBef>
                <a:spcPct val="30000"/>
              </a:spcBef>
              <a:defRPr>
                <a:solidFill>
                  <a:schemeClr val="tx1"/>
                </a:solidFill>
                <a:latin typeface="Arial" charset="0"/>
              </a:defRPr>
            </a:lvl1pPr>
            <a:lvl2pPr marL="742950" indent="-285750" eaLnBrk="0" hangingPunct="0">
              <a:spcBef>
                <a:spcPct val="30000"/>
              </a:spcBef>
              <a:defRPr>
                <a:solidFill>
                  <a:schemeClr val="tx1"/>
                </a:solidFill>
                <a:latin typeface="Arial" charset="0"/>
              </a:defRPr>
            </a:lvl2pPr>
            <a:lvl3pPr marL="1143000" indent="-228600" eaLnBrk="0" hangingPunct="0">
              <a:spcBef>
                <a:spcPct val="30000"/>
              </a:spcBef>
              <a:defRPr>
                <a:solidFill>
                  <a:schemeClr val="tx1"/>
                </a:solidFill>
                <a:latin typeface="Arial" charset="0"/>
              </a:defRPr>
            </a:lvl3pPr>
            <a:lvl4pPr marL="1600200" indent="-228600" eaLnBrk="0" hangingPunct="0">
              <a:spcBef>
                <a:spcPct val="30000"/>
              </a:spcBef>
              <a:defRPr>
                <a:solidFill>
                  <a:schemeClr val="tx1"/>
                </a:solidFill>
                <a:latin typeface="Arial" charset="0"/>
              </a:defRPr>
            </a:lvl4pPr>
            <a:lvl5pPr marL="2057400" indent="-228600" eaLnBrk="0" hangingPunct="0">
              <a:spcBef>
                <a:spcPct val="30000"/>
              </a:spcBef>
              <a:defRPr>
                <a:solidFill>
                  <a:schemeClr val="tx1"/>
                </a:solidFill>
                <a:latin typeface="Arial" charset="0"/>
              </a:defRPr>
            </a:lvl5pPr>
            <a:lvl6pPr marL="2514600" indent="-228600" eaLnBrk="0" fontAlgn="base" hangingPunct="0">
              <a:spcBef>
                <a:spcPct val="30000"/>
              </a:spcBef>
              <a:spcAft>
                <a:spcPct val="0"/>
              </a:spcAft>
              <a:defRPr>
                <a:solidFill>
                  <a:schemeClr val="tx1"/>
                </a:solidFill>
                <a:latin typeface="Arial" charset="0"/>
              </a:defRPr>
            </a:lvl6pPr>
            <a:lvl7pPr marL="2971800" indent="-228600" eaLnBrk="0" fontAlgn="base" hangingPunct="0">
              <a:spcBef>
                <a:spcPct val="30000"/>
              </a:spcBef>
              <a:spcAft>
                <a:spcPct val="0"/>
              </a:spcAft>
              <a:defRPr>
                <a:solidFill>
                  <a:schemeClr val="tx1"/>
                </a:solidFill>
                <a:latin typeface="Arial" charset="0"/>
              </a:defRPr>
            </a:lvl7pPr>
            <a:lvl8pPr marL="3429000" indent="-228600" eaLnBrk="0" fontAlgn="base" hangingPunct="0">
              <a:spcBef>
                <a:spcPct val="30000"/>
              </a:spcBef>
              <a:spcAft>
                <a:spcPct val="0"/>
              </a:spcAft>
              <a:defRPr>
                <a:solidFill>
                  <a:schemeClr val="tx1"/>
                </a:solidFill>
                <a:latin typeface="Arial" charset="0"/>
              </a:defRPr>
            </a:lvl8pPr>
            <a:lvl9pPr marL="3886200" indent="-228600" eaLnBrk="0" fontAlgn="base" hangingPunct="0">
              <a:spcBef>
                <a:spcPct val="30000"/>
              </a:spcBef>
              <a:spcAft>
                <a:spcPct val="0"/>
              </a:spcAft>
              <a:defRPr>
                <a:solidFill>
                  <a:schemeClr val="tx1"/>
                </a:solidFill>
                <a:latin typeface="Arial" charset="0"/>
              </a:defRPr>
            </a:lvl9pPr>
          </a:lstStyle>
          <a:p>
            <a:pPr eaLnBrk="1" hangingPunct="1">
              <a:spcBef>
                <a:spcPct val="0"/>
              </a:spcBef>
            </a:pPr>
            <a:fld id="{19BF3C2F-3DD1-49EA-BEC7-F45F37055192}" type="slidenum">
              <a:rPr lang="de-DE" altLang="de-DE" smtClean="0"/>
              <a:pPr eaLnBrk="1" hangingPunct="1">
                <a:spcBef>
                  <a:spcPct val="0"/>
                </a:spcBef>
              </a:pPr>
              <a:t>27</a:t>
            </a:fld>
            <a:endParaRPr lang="de-DE" altLang="de-DE"/>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normAutofit/>
          </a:bodyPr>
          <a:lstStyle/>
          <a:p>
            <a:pPr eaLnBrk="1" hangingPunct="1"/>
            <a:r>
              <a:rPr lang="de-DE" altLang="de-DE" b="1" u="sng" dirty="0"/>
              <a:t>Bilder??????</a:t>
            </a:r>
            <a:endParaRPr lang="de-DE" altLang="de-DE" dirty="0"/>
          </a:p>
        </p:txBody>
      </p:sp>
    </p:spTree>
    <p:extLst>
      <p:ext uri="{BB962C8B-B14F-4D97-AF65-F5344CB8AC3E}">
        <p14:creationId xmlns:p14="http://schemas.microsoft.com/office/powerpoint/2010/main" val="3998372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t>
            </a:r>
            <a:r>
              <a:rPr lang="de-DE" dirty="0" err="1"/>
              <a:t>cierre de persiana</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37</a:t>
            </a:fld>
            <a:endParaRPr lang="el-GR"/>
          </a:p>
        </p:txBody>
      </p:sp>
    </p:spTree>
    <p:extLst>
      <p:ext uri="{BB962C8B-B14F-4D97-AF65-F5344CB8AC3E}">
        <p14:creationId xmlns:p14="http://schemas.microsoft.com/office/powerpoint/2010/main" val="19866318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51933F7-9C1D-42A8-B27F-F697341C8CBF}" type="slidenum">
              <a:rPr lang="el-GR" smtClean="0"/>
              <a:t>46</a:t>
            </a:fld>
            <a:endParaRPr lang="el-GR"/>
          </a:p>
        </p:txBody>
      </p:sp>
    </p:spTree>
    <p:extLst>
      <p:ext uri="{BB962C8B-B14F-4D97-AF65-F5344CB8AC3E}">
        <p14:creationId xmlns:p14="http://schemas.microsoft.com/office/powerpoint/2010/main" val="1128114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sz="1200" u="sng" kern="1200" dirty="0">
                <a:solidFill>
                  <a:schemeClr val="tx1"/>
                </a:solidFill>
                <a:latin typeface="+mn-lt"/>
                <a:ea typeface="+mn-ea"/>
                <a:cs typeface="+mn-cs"/>
              </a:rPr>
              <a:t>Directrices para el </a:t>
            </a:r>
            <a:r>
              <a:rPr lang="en-US" sz="1200" u="sng" kern="1200" dirty="0" err="1">
                <a:solidFill>
                  <a:schemeClr val="tx1"/>
                </a:solidFill>
                <a:latin typeface="+mn-lt"/>
                <a:ea typeface="+mn-ea"/>
                <a:cs typeface="+mn-cs"/>
              </a:rPr>
              <a:t>profesor</a:t>
            </a:r>
            <a:endParaRPr lang="en-US" sz="1200" u="sng" kern="1200" dirty="0">
              <a:solidFill>
                <a:schemeClr val="tx1"/>
              </a:solidFill>
              <a:latin typeface="+mn-lt"/>
              <a:ea typeface="+mn-ea"/>
              <a:cs typeface="+mn-cs"/>
            </a:endParaRP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Este archivo.</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 es una plantilla para ser utilizada por los</a:t>
            </a:r>
            <a:r>
              <a:rPr lang="en-US" sz="1200" kern="1200" baseline="0" dirty="0">
                <a:solidFill>
                  <a:schemeClr val="tx1"/>
                </a:solidFill>
                <a:latin typeface="+mn-lt"/>
                <a:ea typeface="+mn-ea"/>
                <a:cs typeface="+mn-cs"/>
              </a:rPr>
              <a:t> proveedores de EFP para que preparen el material de formación. </a:t>
            </a:r>
            <a:endParaRPr lang="en-US" sz="1200" kern="1200" dirty="0">
              <a:solidFill>
                <a:schemeClr val="tx1"/>
              </a:solidFill>
              <a:latin typeface="+mn-lt"/>
              <a:ea typeface="+mn-ea"/>
              <a:cs typeface="+mn-cs"/>
            </a:endParaRP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Sugerimos de </a:t>
            </a:r>
            <a:r>
              <a:rPr lang="en-US" sz="1200" b="1" kern="1200" dirty="0">
                <a:solidFill>
                  <a:schemeClr val="tx1"/>
                </a:solidFill>
                <a:latin typeface="+mn-lt"/>
                <a:ea typeface="+mn-ea"/>
                <a:cs typeface="+mn-cs"/>
              </a:rPr>
              <a:t>30 a 40 diapositivas </a:t>
            </a:r>
            <a:r>
              <a:rPr lang="en-US" sz="1200" b="1" kern="1200" dirty="0" err="1">
                <a:solidFill>
                  <a:schemeClr val="tx1"/>
                </a:solidFill>
                <a:latin typeface="+mn-lt"/>
                <a:ea typeface="+mn-ea"/>
                <a:cs typeface="+mn-cs"/>
              </a:rPr>
              <a:t>ppt</a:t>
            </a:r>
            <a:r>
              <a:rPr lang="en-US" sz="1200" kern="1200" dirty="0">
                <a:solidFill>
                  <a:schemeClr val="tx1"/>
                </a:solidFill>
                <a:latin typeface="+mn-lt"/>
                <a:ea typeface="+mn-ea"/>
                <a:cs typeface="+mn-cs"/>
              </a:rPr>
              <a:t> durante una (1) hora del programa de entrenamiento.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Hay 3 </a:t>
            </a:r>
            <a:r>
              <a:rPr lang="en-US" sz="1200" u="sng" kern="1200" dirty="0">
                <a:solidFill>
                  <a:schemeClr val="tx1"/>
                </a:solidFill>
                <a:latin typeface="+mn-lt"/>
                <a:ea typeface="+mn-ea"/>
                <a:cs typeface="+mn-cs"/>
              </a:rPr>
              <a:t>diapositivas predefinidas </a:t>
            </a:r>
            <a:r>
              <a:rPr lang="en-US" sz="1200" kern="1200" dirty="0">
                <a:solidFill>
                  <a:schemeClr val="tx1"/>
                </a:solidFill>
                <a:latin typeface="+mn-lt"/>
                <a:ea typeface="+mn-ea"/>
                <a:cs typeface="+mn-cs"/>
              </a:rPr>
              <a:t>a rellenar por usted, tituladas "</a:t>
            </a:r>
            <a:r>
              <a:rPr lang="en-US" sz="1200" b="1" kern="1200" dirty="0">
                <a:solidFill>
                  <a:schemeClr val="tx1"/>
                </a:solidFill>
                <a:latin typeface="+mn-lt"/>
                <a:ea typeface="+mn-ea"/>
                <a:cs typeface="+mn-cs"/>
              </a:rPr>
              <a:t>Objetivos del módulo</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Conclusión</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Fin del módulo</a:t>
            </a:r>
            <a:r>
              <a:rPr lang="en-US" sz="1200" kern="1200" dirty="0">
                <a:solidFill>
                  <a:schemeClr val="tx1"/>
                </a:solidFill>
                <a:latin typeface="+mn-lt"/>
                <a:ea typeface="+mn-ea"/>
                <a:cs typeface="+mn-cs"/>
              </a:rPr>
              <a:t>".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El material debe ser enviado en formato editable. </a:t>
            </a:r>
            <a:endParaRPr lang="el-GR"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Fuente sugerida: Arial</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Tamaño de letra requerido: 16</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Espaciado de línea sugerido: 1,5</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El archivo</a:t>
            </a:r>
            <a:r>
              <a:rPr lang="en-US" sz="1200" kern="1200" dirty="0" err="1">
                <a:solidFill>
                  <a:schemeClr val="tx1"/>
                </a:solidFill>
                <a:latin typeface="+mn-lt"/>
                <a:ea typeface="+mn-ea"/>
                <a:cs typeface="+mn-cs"/>
              </a:rPr>
              <a:t> ppt/pptx</a:t>
            </a:r>
            <a:r>
              <a:rPr lang="en-US" sz="1200" kern="1200" dirty="0">
                <a:solidFill>
                  <a:schemeClr val="tx1"/>
                </a:solidFill>
                <a:latin typeface="+mn-lt"/>
                <a:ea typeface="+mn-ea"/>
                <a:cs typeface="+mn-cs"/>
              </a:rPr>
              <a:t> debe tener una estructura clara, unidades definidas y títulos de diapositivas únicos.</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El contenido de la diapositiva</a:t>
            </a:r>
            <a:r>
              <a:rPr lang="en-US" sz="1200" kern="1200" dirty="0" err="1">
                <a:solidFill>
                  <a:schemeClr val="tx1"/>
                </a:solidFill>
                <a:latin typeface="+mn-lt"/>
                <a:ea typeface="+mn-ea"/>
                <a:cs typeface="+mn-cs"/>
              </a:rPr>
              <a:t> ppt/pptx</a:t>
            </a:r>
            <a:r>
              <a:rPr lang="en-US" sz="1200" kern="1200" dirty="0">
                <a:solidFill>
                  <a:schemeClr val="tx1"/>
                </a:solidFill>
                <a:latin typeface="+mn-lt"/>
                <a:ea typeface="+mn-ea"/>
                <a:cs typeface="+mn-cs"/>
              </a:rPr>
              <a:t> no debe exceder los márgenes predefinidos</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Las imágenes, diagramas, etc. deben ir acompañados de una descripción.</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Si desea incluir preguntas de comprensión (opción múltiple, respuestas múltiples, verdadero/falso, coincidencia, etc.) para mejorar la comprensión de la teoría por parte de los usuarios, debe incluirlas en el archivo</a:t>
            </a:r>
            <a:r>
              <a:rPr lang="en-US" sz="1200" kern="1200" dirty="0" err="1">
                <a:solidFill>
                  <a:schemeClr val="tx1"/>
                </a:solidFill>
                <a:latin typeface="+mn-lt"/>
                <a:ea typeface="+mn-ea"/>
                <a:cs typeface="+mn-cs"/>
              </a:rPr>
              <a:t> ppt/pptx</a:t>
            </a:r>
            <a:r>
              <a:rPr lang="en-US" sz="1200" kern="1200" dirty="0">
                <a:solidFill>
                  <a:schemeClr val="tx1"/>
                </a:solidFill>
                <a:latin typeface="+mn-lt"/>
                <a:ea typeface="+mn-ea"/>
                <a:cs typeface="+mn-cs"/>
              </a:rPr>
              <a:t>.</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Las preguntas que se utilizarán para la autoevaluación y las pruebas de evaluación final deben seguir un formato predefinido que se enviará desde SQLearn en un archivo .</a:t>
            </a:r>
            <a:r>
              <a:rPr lang="en-US" sz="1200" kern="1200" dirty="0" err="1">
                <a:solidFill>
                  <a:schemeClr val="tx1"/>
                </a:solidFill>
                <a:latin typeface="+mn-lt"/>
                <a:ea typeface="+mn-ea"/>
                <a:cs typeface="+mn-cs"/>
              </a:rPr>
              <a:t> xls</a:t>
            </a:r>
            <a:r>
              <a:rPr lang="en-US" sz="1200" kern="1200" dirty="0">
                <a:solidFill>
                  <a:schemeClr val="tx1"/>
                </a:solidFill>
                <a:latin typeface="+mn-lt"/>
                <a:ea typeface="+mn-ea"/>
                <a:cs typeface="+mn-cs"/>
              </a:rPr>
              <a:t>.</a:t>
            </a:r>
            <a:endParaRPr lang="el-GR" sz="120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2</a:t>
            </a:fld>
            <a:endParaRPr lang="el-GR"/>
          </a:p>
        </p:txBody>
      </p:sp>
    </p:spTree>
    <p:extLst>
      <p:ext uri="{BB962C8B-B14F-4D97-AF65-F5344CB8AC3E}">
        <p14:creationId xmlns:p14="http://schemas.microsoft.com/office/powerpoint/2010/main" val="22071267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52</a:t>
            </a:fld>
            <a:endParaRPr lang="el-GR"/>
          </a:p>
        </p:txBody>
      </p:sp>
    </p:spTree>
    <p:extLst>
      <p:ext uri="{BB962C8B-B14F-4D97-AF65-F5344CB8AC3E}">
        <p14:creationId xmlns:p14="http://schemas.microsoft.com/office/powerpoint/2010/main" val="859442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a:t>
            </a:r>
            <a:r>
              <a:rPr lang="de-DE" baseline="0" dirty="0"/>
              <a:t> H BO</a:t>
            </a:r>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54</a:t>
            </a:fld>
            <a:endParaRPr lang="el-GR"/>
          </a:p>
        </p:txBody>
      </p:sp>
    </p:spTree>
    <p:extLst>
      <p:ext uri="{BB962C8B-B14F-4D97-AF65-F5344CB8AC3E}">
        <p14:creationId xmlns:p14="http://schemas.microsoft.com/office/powerpoint/2010/main" val="3587690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55</a:t>
            </a:fld>
            <a:endParaRPr lang="el-GR"/>
          </a:p>
        </p:txBody>
      </p:sp>
    </p:spTree>
    <p:extLst>
      <p:ext uri="{BB962C8B-B14F-4D97-AF65-F5344CB8AC3E}">
        <p14:creationId xmlns:p14="http://schemas.microsoft.com/office/powerpoint/2010/main" val="890169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56</a:t>
            </a:fld>
            <a:endParaRPr lang="el-GR"/>
          </a:p>
        </p:txBody>
      </p:sp>
    </p:spTree>
    <p:extLst>
      <p:ext uri="{BB962C8B-B14F-4D97-AF65-F5344CB8AC3E}">
        <p14:creationId xmlns:p14="http://schemas.microsoft.com/office/powerpoint/2010/main" val="6338749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HS BO</a:t>
            </a:r>
          </a:p>
        </p:txBody>
      </p:sp>
      <p:sp>
        <p:nvSpPr>
          <p:cNvPr id="4" name="Foliennummernplatzhalter 3"/>
          <p:cNvSpPr>
            <a:spLocks noGrp="1"/>
          </p:cNvSpPr>
          <p:nvPr>
            <p:ph type="sldNum" sz="quarter" idx="10"/>
          </p:nvPr>
        </p:nvSpPr>
        <p:spPr/>
        <p:txBody>
          <a:bodyPr/>
          <a:lstStyle/>
          <a:p>
            <a:fld id="{D51933F7-9C1D-42A8-B27F-F697341C8CBF}" type="slidenum">
              <a:rPr lang="el-GR" smtClean="0"/>
              <a:t>60</a:t>
            </a:fld>
            <a:endParaRPr lang="el-GR"/>
          </a:p>
        </p:txBody>
      </p:sp>
    </p:spTree>
    <p:extLst>
      <p:ext uri="{BB962C8B-B14F-4D97-AF65-F5344CB8AC3E}">
        <p14:creationId xmlns:p14="http://schemas.microsoft.com/office/powerpoint/2010/main" val="21095739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Foto HS BO</a:t>
            </a:r>
          </a:p>
        </p:txBody>
      </p:sp>
      <p:sp>
        <p:nvSpPr>
          <p:cNvPr id="4" name="Foliennummernplatzhalter 3"/>
          <p:cNvSpPr>
            <a:spLocks noGrp="1"/>
          </p:cNvSpPr>
          <p:nvPr>
            <p:ph type="sldNum" sz="quarter" idx="10"/>
          </p:nvPr>
        </p:nvSpPr>
        <p:spPr/>
        <p:txBody>
          <a:bodyPr/>
          <a:lstStyle/>
          <a:p>
            <a:fld id="{D51933F7-9C1D-42A8-B27F-F697341C8CBF}" type="slidenum">
              <a:rPr lang="el-GR" smtClean="0"/>
              <a:t>62</a:t>
            </a:fld>
            <a:endParaRPr lang="el-GR"/>
          </a:p>
        </p:txBody>
      </p:sp>
    </p:spTree>
    <p:extLst>
      <p:ext uri="{BB962C8B-B14F-4D97-AF65-F5344CB8AC3E}">
        <p14:creationId xmlns:p14="http://schemas.microsoft.com/office/powerpoint/2010/main" val="400910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70</a:t>
            </a:fld>
            <a:endParaRPr lang="de-DE"/>
          </a:p>
        </p:txBody>
      </p:sp>
    </p:spTree>
    <p:extLst>
      <p:ext uri="{BB962C8B-B14F-4D97-AF65-F5344CB8AC3E}">
        <p14:creationId xmlns:p14="http://schemas.microsoft.com/office/powerpoint/2010/main" val="3821899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71</a:t>
            </a:fld>
            <a:endParaRPr lang="de-DE"/>
          </a:p>
        </p:txBody>
      </p:sp>
    </p:spTree>
    <p:extLst>
      <p:ext uri="{BB962C8B-B14F-4D97-AF65-F5344CB8AC3E}">
        <p14:creationId xmlns:p14="http://schemas.microsoft.com/office/powerpoint/2010/main" val="35023952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72</a:t>
            </a:fld>
            <a:endParaRPr lang="de-DE"/>
          </a:p>
        </p:txBody>
      </p:sp>
    </p:spTree>
    <p:extLst>
      <p:ext uri="{BB962C8B-B14F-4D97-AF65-F5344CB8AC3E}">
        <p14:creationId xmlns:p14="http://schemas.microsoft.com/office/powerpoint/2010/main" val="2959603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https://www.geothermie.nrw.de</a:t>
            </a:r>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73</a:t>
            </a:fld>
            <a:endParaRPr lang="de-DE"/>
          </a:p>
        </p:txBody>
      </p:sp>
    </p:spTree>
    <p:extLst>
      <p:ext uri="{BB962C8B-B14F-4D97-AF65-F5344CB8AC3E}">
        <p14:creationId xmlns:p14="http://schemas.microsoft.com/office/powerpoint/2010/main" val="3283764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3</a:t>
            </a:fld>
            <a:endParaRPr lang="el-GR"/>
          </a:p>
        </p:txBody>
      </p:sp>
    </p:spTree>
    <p:extLst>
      <p:ext uri="{BB962C8B-B14F-4D97-AF65-F5344CB8AC3E}">
        <p14:creationId xmlns:p14="http://schemas.microsoft.com/office/powerpoint/2010/main" val="23599961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https://www.geothermie.nrw.de</a:t>
            </a:r>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74</a:t>
            </a:fld>
            <a:endParaRPr lang="de-DE"/>
          </a:p>
        </p:txBody>
      </p:sp>
    </p:spTree>
    <p:extLst>
      <p:ext uri="{BB962C8B-B14F-4D97-AF65-F5344CB8AC3E}">
        <p14:creationId xmlns:p14="http://schemas.microsoft.com/office/powerpoint/2010/main" val="309328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https://www.geothermie.nrw.de</a:t>
            </a:r>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75</a:t>
            </a:fld>
            <a:endParaRPr lang="de-DE"/>
          </a:p>
        </p:txBody>
      </p:sp>
    </p:spTree>
    <p:extLst>
      <p:ext uri="{BB962C8B-B14F-4D97-AF65-F5344CB8AC3E}">
        <p14:creationId xmlns:p14="http://schemas.microsoft.com/office/powerpoint/2010/main" val="15163662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a:t>https://www.geothermie.nrw.de</a:t>
            </a:r>
          </a:p>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84</a:t>
            </a:fld>
            <a:endParaRPr lang="el-GR"/>
          </a:p>
        </p:txBody>
      </p:sp>
    </p:spTree>
    <p:extLst>
      <p:ext uri="{BB962C8B-B14F-4D97-AF65-F5344CB8AC3E}">
        <p14:creationId xmlns:p14="http://schemas.microsoft.com/office/powerpoint/2010/main" val="29523156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Foto HS BO</a:t>
            </a:r>
          </a:p>
        </p:txBody>
      </p:sp>
      <p:sp>
        <p:nvSpPr>
          <p:cNvPr id="4" name="Foliennummernplatzhalter 3"/>
          <p:cNvSpPr>
            <a:spLocks noGrp="1"/>
          </p:cNvSpPr>
          <p:nvPr>
            <p:ph type="sldNum" sz="quarter" idx="10"/>
          </p:nvPr>
        </p:nvSpPr>
        <p:spPr/>
        <p:txBody>
          <a:bodyPr/>
          <a:lstStyle/>
          <a:p>
            <a:fld id="{D51933F7-9C1D-42A8-B27F-F697341C8CBF}" type="slidenum">
              <a:rPr lang="el-GR" smtClean="0"/>
              <a:t>85</a:t>
            </a:fld>
            <a:endParaRPr lang="el-GR"/>
          </a:p>
        </p:txBody>
      </p:sp>
    </p:spTree>
    <p:extLst>
      <p:ext uri="{BB962C8B-B14F-4D97-AF65-F5344CB8AC3E}">
        <p14:creationId xmlns:p14="http://schemas.microsoft.com/office/powerpoint/2010/main" val="7484780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Grafiken: HS Bochum</a:t>
            </a:r>
          </a:p>
        </p:txBody>
      </p:sp>
      <p:sp>
        <p:nvSpPr>
          <p:cNvPr id="4" name="Foliennummernplatzhalter 3"/>
          <p:cNvSpPr>
            <a:spLocks noGrp="1"/>
          </p:cNvSpPr>
          <p:nvPr>
            <p:ph type="sldNum" sz="quarter" idx="10"/>
          </p:nvPr>
        </p:nvSpPr>
        <p:spPr/>
        <p:txBody>
          <a:bodyPr/>
          <a:lstStyle/>
          <a:p>
            <a:fld id="{D51933F7-9C1D-42A8-B27F-F697341C8CBF}" type="slidenum">
              <a:rPr lang="el-GR" smtClean="0"/>
              <a:t>91</a:t>
            </a:fld>
            <a:endParaRPr lang="el-GR"/>
          </a:p>
        </p:txBody>
      </p:sp>
    </p:spTree>
    <p:extLst>
      <p:ext uri="{BB962C8B-B14F-4D97-AF65-F5344CB8AC3E}">
        <p14:creationId xmlns:p14="http://schemas.microsoft.com/office/powerpoint/2010/main" val="9893788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Grafik HS Bochum</a:t>
            </a:r>
          </a:p>
        </p:txBody>
      </p:sp>
      <p:sp>
        <p:nvSpPr>
          <p:cNvPr id="4" name="Foliennummernplatzhalter 3"/>
          <p:cNvSpPr>
            <a:spLocks noGrp="1"/>
          </p:cNvSpPr>
          <p:nvPr>
            <p:ph type="sldNum" sz="quarter" idx="10"/>
          </p:nvPr>
        </p:nvSpPr>
        <p:spPr/>
        <p:txBody>
          <a:bodyPr/>
          <a:lstStyle/>
          <a:p>
            <a:fld id="{D51933F7-9C1D-42A8-B27F-F697341C8CBF}" type="slidenum">
              <a:rPr lang="el-GR" smtClean="0"/>
              <a:t>94</a:t>
            </a:fld>
            <a:endParaRPr lang="el-GR"/>
          </a:p>
        </p:txBody>
      </p:sp>
    </p:spTree>
    <p:extLst>
      <p:ext uri="{BB962C8B-B14F-4D97-AF65-F5344CB8AC3E}">
        <p14:creationId xmlns:p14="http://schemas.microsoft.com/office/powerpoint/2010/main" val="3503255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99</a:t>
            </a:fld>
            <a:endParaRPr lang="el-GR"/>
          </a:p>
        </p:txBody>
      </p:sp>
    </p:spTree>
    <p:extLst>
      <p:ext uri="{BB962C8B-B14F-4D97-AF65-F5344CB8AC3E}">
        <p14:creationId xmlns:p14="http://schemas.microsoft.com/office/powerpoint/2010/main" val="476890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51933F7-9C1D-42A8-B27F-F697341C8CBF}" type="slidenum">
              <a:rPr lang="el-GR" smtClean="0"/>
              <a:t>102</a:t>
            </a:fld>
            <a:endParaRPr lang="el-GR"/>
          </a:p>
        </p:txBody>
      </p:sp>
    </p:spTree>
    <p:extLst>
      <p:ext uri="{BB962C8B-B14F-4D97-AF65-F5344CB8AC3E}">
        <p14:creationId xmlns:p14="http://schemas.microsoft.com/office/powerpoint/2010/main" val="10703577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2609134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2682158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51933F7-9C1D-42A8-B27F-F697341C8CBF}" type="slidenum">
              <a:rPr lang="el-GR" smtClean="0"/>
              <a:t>5</a:t>
            </a:fld>
            <a:endParaRPr lang="el-GR"/>
          </a:p>
        </p:txBody>
      </p:sp>
    </p:spTree>
    <p:extLst>
      <p:ext uri="{BB962C8B-B14F-4D97-AF65-F5344CB8AC3E}">
        <p14:creationId xmlns:p14="http://schemas.microsoft.com/office/powerpoint/2010/main" val="970606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21407741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1856244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12385388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36599484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9910698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2261663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11607920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26000591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31561820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2880510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51933F7-9C1D-42A8-B27F-F697341C8CBF}" type="slidenum">
              <a:rPr lang="el-GR" smtClean="0"/>
              <a:t>8</a:t>
            </a:fld>
            <a:endParaRPr lang="el-GR"/>
          </a:p>
        </p:txBody>
      </p:sp>
    </p:spTree>
    <p:extLst>
      <p:ext uri="{BB962C8B-B14F-4D97-AF65-F5344CB8AC3E}">
        <p14:creationId xmlns:p14="http://schemas.microsoft.com/office/powerpoint/2010/main" val="34868732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11572180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32983255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153598971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14473366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a:p>
        </p:txBody>
      </p:sp>
    </p:spTree>
    <p:extLst>
      <p:ext uri="{BB962C8B-B14F-4D97-AF65-F5344CB8AC3E}">
        <p14:creationId xmlns:p14="http://schemas.microsoft.com/office/powerpoint/2010/main" val="42372708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HS BO</a:t>
            </a:r>
          </a:p>
        </p:txBody>
      </p:sp>
      <p:sp>
        <p:nvSpPr>
          <p:cNvPr id="4" name="Foliennummernplatzhalter 3"/>
          <p:cNvSpPr>
            <a:spLocks noGrp="1"/>
          </p:cNvSpPr>
          <p:nvPr>
            <p:ph type="sldNum" sz="quarter" idx="10"/>
          </p:nvPr>
        </p:nvSpPr>
        <p:spPr/>
        <p:txBody>
          <a:bodyPr/>
          <a:lstStyle/>
          <a:p>
            <a:fld id="{ACA6AFE0-8176-4DB0-9F15-FCE74DE29C9D}" type="slidenum">
              <a:rPr lang="de-DE" smtClean="0">
                <a:solidFill>
                  <a:prstClr val="black"/>
                </a:solidFill>
              </a:rPr>
              <a:pPr/>
              <a:t>155</a:t>
            </a:fld>
            <a:endParaRPr lang="de-DE">
              <a:solidFill>
                <a:prstClr val="black"/>
              </a:solidFill>
            </a:endParaRPr>
          </a:p>
        </p:txBody>
      </p:sp>
    </p:spTree>
    <p:extLst>
      <p:ext uri="{BB962C8B-B14F-4D97-AF65-F5344CB8AC3E}">
        <p14:creationId xmlns:p14="http://schemas.microsoft.com/office/powerpoint/2010/main" val="31430149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HS BO</a:t>
            </a:r>
          </a:p>
        </p:txBody>
      </p:sp>
      <p:sp>
        <p:nvSpPr>
          <p:cNvPr id="4" name="Foliennummernplatzhalter 3"/>
          <p:cNvSpPr>
            <a:spLocks noGrp="1"/>
          </p:cNvSpPr>
          <p:nvPr>
            <p:ph type="sldNum" sz="quarter" idx="10"/>
          </p:nvPr>
        </p:nvSpPr>
        <p:spPr/>
        <p:txBody>
          <a:bodyPr/>
          <a:lstStyle/>
          <a:p>
            <a:fld id="{ACA6AFE0-8176-4DB0-9F15-FCE74DE29C9D}" type="slidenum">
              <a:rPr lang="de-DE" smtClean="0">
                <a:solidFill>
                  <a:prstClr val="black"/>
                </a:solidFill>
              </a:rPr>
              <a:pPr/>
              <a:t>156</a:t>
            </a:fld>
            <a:endParaRPr lang="de-DE">
              <a:solidFill>
                <a:prstClr val="black"/>
              </a:solidFill>
            </a:endParaRPr>
          </a:p>
        </p:txBody>
      </p:sp>
    </p:spTree>
    <p:extLst>
      <p:ext uri="{BB962C8B-B14F-4D97-AF65-F5344CB8AC3E}">
        <p14:creationId xmlns:p14="http://schemas.microsoft.com/office/powerpoint/2010/main" val="9702902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solidFill>
                  <a:prstClr val="black"/>
                </a:solidFill>
              </a:rPr>
              <a:pPr/>
              <a:t>157</a:t>
            </a:fld>
            <a:endParaRPr lang="de-DE">
              <a:solidFill>
                <a:prstClr val="black"/>
              </a:solidFill>
            </a:endParaRPr>
          </a:p>
        </p:txBody>
      </p:sp>
    </p:spTree>
    <p:extLst>
      <p:ext uri="{BB962C8B-B14F-4D97-AF65-F5344CB8AC3E}">
        <p14:creationId xmlns:p14="http://schemas.microsoft.com/office/powerpoint/2010/main" val="36748870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solidFill>
                  <a:prstClr val="black"/>
                </a:solidFill>
              </a:rPr>
              <a:pPr/>
              <a:t>158</a:t>
            </a:fld>
            <a:endParaRPr lang="de-DE">
              <a:solidFill>
                <a:prstClr val="black"/>
              </a:solidFill>
            </a:endParaRPr>
          </a:p>
        </p:txBody>
      </p:sp>
    </p:spTree>
    <p:extLst>
      <p:ext uri="{BB962C8B-B14F-4D97-AF65-F5344CB8AC3E}">
        <p14:creationId xmlns:p14="http://schemas.microsoft.com/office/powerpoint/2010/main" val="35516261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Billar HS BO</a:t>
            </a:r>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159</a:t>
            </a:fld>
            <a:endParaRPr lang="de-DE"/>
          </a:p>
        </p:txBody>
      </p:sp>
    </p:spTree>
    <p:extLst>
      <p:ext uri="{BB962C8B-B14F-4D97-AF65-F5344CB8AC3E}">
        <p14:creationId xmlns:p14="http://schemas.microsoft.com/office/powerpoint/2010/main" val="1066781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Bilder?</a:t>
            </a:r>
          </a:p>
        </p:txBody>
      </p:sp>
      <p:sp>
        <p:nvSpPr>
          <p:cNvPr id="4" name="Foliennummernplatzhalter 3"/>
          <p:cNvSpPr>
            <a:spLocks noGrp="1"/>
          </p:cNvSpPr>
          <p:nvPr>
            <p:ph type="sldNum" sz="quarter" idx="10"/>
          </p:nvPr>
        </p:nvSpPr>
        <p:spPr/>
        <p:txBody>
          <a:bodyPr/>
          <a:lstStyle/>
          <a:p>
            <a:fld id="{D51933F7-9C1D-42A8-B27F-F697341C8CBF}" type="slidenum">
              <a:rPr lang="el-GR" smtClean="0"/>
              <a:t>10</a:t>
            </a:fld>
            <a:endParaRPr lang="el-GR"/>
          </a:p>
        </p:txBody>
      </p:sp>
    </p:spTree>
    <p:extLst>
      <p:ext uri="{BB962C8B-B14F-4D97-AF65-F5344CB8AC3E}">
        <p14:creationId xmlns:p14="http://schemas.microsoft.com/office/powerpoint/2010/main" val="22519381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160</a:t>
            </a:fld>
            <a:endParaRPr lang="de-DE"/>
          </a:p>
        </p:txBody>
      </p:sp>
    </p:spTree>
    <p:extLst>
      <p:ext uri="{BB962C8B-B14F-4D97-AF65-F5344CB8AC3E}">
        <p14:creationId xmlns:p14="http://schemas.microsoft.com/office/powerpoint/2010/main" val="41094647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161</a:t>
            </a:fld>
            <a:endParaRPr lang="de-DE"/>
          </a:p>
        </p:txBody>
      </p:sp>
    </p:spTree>
    <p:extLst>
      <p:ext uri="{BB962C8B-B14F-4D97-AF65-F5344CB8AC3E}">
        <p14:creationId xmlns:p14="http://schemas.microsoft.com/office/powerpoint/2010/main" val="14004605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162</a:t>
            </a:fld>
            <a:endParaRPr lang="de-DE"/>
          </a:p>
        </p:txBody>
      </p:sp>
    </p:spTree>
    <p:extLst>
      <p:ext uri="{BB962C8B-B14F-4D97-AF65-F5344CB8AC3E}">
        <p14:creationId xmlns:p14="http://schemas.microsoft.com/office/powerpoint/2010/main" val="5780255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163</a:t>
            </a:fld>
            <a:endParaRPr lang="de-DE"/>
          </a:p>
        </p:txBody>
      </p:sp>
    </p:spTree>
    <p:extLst>
      <p:ext uri="{BB962C8B-B14F-4D97-AF65-F5344CB8AC3E}">
        <p14:creationId xmlns:p14="http://schemas.microsoft.com/office/powerpoint/2010/main" val="379401555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164</a:t>
            </a:fld>
            <a:endParaRPr lang="de-DE"/>
          </a:p>
        </p:txBody>
      </p:sp>
    </p:spTree>
    <p:extLst>
      <p:ext uri="{BB962C8B-B14F-4D97-AF65-F5344CB8AC3E}">
        <p14:creationId xmlns:p14="http://schemas.microsoft.com/office/powerpoint/2010/main" val="16413467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165</a:t>
            </a:fld>
            <a:endParaRPr lang="de-DE"/>
          </a:p>
        </p:txBody>
      </p:sp>
    </p:spTree>
    <p:extLst>
      <p:ext uri="{BB962C8B-B14F-4D97-AF65-F5344CB8AC3E}">
        <p14:creationId xmlns:p14="http://schemas.microsoft.com/office/powerpoint/2010/main" val="19551713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166</a:t>
            </a:fld>
            <a:endParaRPr lang="de-DE"/>
          </a:p>
        </p:txBody>
      </p:sp>
    </p:spTree>
    <p:extLst>
      <p:ext uri="{BB962C8B-B14F-4D97-AF65-F5344CB8AC3E}">
        <p14:creationId xmlns:p14="http://schemas.microsoft.com/office/powerpoint/2010/main" val="33804712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10"/>
          </p:nvPr>
        </p:nvSpPr>
        <p:spPr/>
        <p:txBody>
          <a:bodyPr/>
          <a:lstStyle/>
          <a:p>
            <a:fld id="{ACA6AFE0-8176-4DB0-9F15-FCE74DE29C9D}" type="slidenum">
              <a:rPr lang="de-DE" smtClean="0"/>
              <a:t>167</a:t>
            </a:fld>
            <a:endParaRPr lang="de-DE"/>
          </a:p>
        </p:txBody>
      </p:sp>
    </p:spTree>
    <p:extLst>
      <p:ext uri="{BB962C8B-B14F-4D97-AF65-F5344CB8AC3E}">
        <p14:creationId xmlns:p14="http://schemas.microsoft.com/office/powerpoint/2010/main" val="10712555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lnSpcReduction="10000"/>
          </a:bodyPr>
          <a:lstStyle/>
          <a:p>
            <a:r>
              <a:rPr lang="en-US" sz="1200" u="sng" kern="1200" dirty="0">
                <a:solidFill>
                  <a:schemeClr val="tx1"/>
                </a:solidFill>
                <a:latin typeface="+mn-lt"/>
                <a:ea typeface="+mn-ea"/>
                <a:cs typeface="+mn-cs"/>
              </a:rPr>
              <a:t>Directrices para el </a:t>
            </a:r>
            <a:r>
              <a:rPr lang="en-US" sz="1200" u="sng" kern="1200" dirty="0" err="1">
                <a:solidFill>
                  <a:schemeClr val="tx1"/>
                </a:solidFill>
                <a:latin typeface="+mn-lt"/>
                <a:ea typeface="+mn-ea"/>
                <a:cs typeface="+mn-cs"/>
              </a:rPr>
              <a:t>profesor</a:t>
            </a:r>
            <a:endParaRPr lang="en-US" sz="1200" u="sng" kern="1200" dirty="0">
              <a:solidFill>
                <a:schemeClr val="tx1"/>
              </a:solidFill>
              <a:latin typeface="+mn-lt"/>
              <a:ea typeface="+mn-ea"/>
              <a:cs typeface="+mn-cs"/>
            </a:endParaRP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Este archivo.</a:t>
            </a:r>
            <a:r>
              <a:rPr lang="en-US" sz="1200" kern="1200" dirty="0" err="1">
                <a:solidFill>
                  <a:schemeClr val="tx1"/>
                </a:solidFill>
                <a:latin typeface="+mn-lt"/>
                <a:ea typeface="+mn-ea"/>
                <a:cs typeface="+mn-cs"/>
              </a:rPr>
              <a:t>ppt</a:t>
            </a:r>
            <a:r>
              <a:rPr lang="en-US" sz="1200" kern="1200" dirty="0">
                <a:solidFill>
                  <a:schemeClr val="tx1"/>
                </a:solidFill>
                <a:latin typeface="+mn-lt"/>
                <a:ea typeface="+mn-ea"/>
                <a:cs typeface="+mn-cs"/>
              </a:rPr>
              <a:t> es una plantilla para ser utilizada por los</a:t>
            </a:r>
            <a:r>
              <a:rPr lang="en-US" sz="1200" kern="1200" baseline="0" dirty="0">
                <a:solidFill>
                  <a:schemeClr val="tx1"/>
                </a:solidFill>
                <a:latin typeface="+mn-lt"/>
                <a:ea typeface="+mn-ea"/>
                <a:cs typeface="+mn-cs"/>
              </a:rPr>
              <a:t> proveedores de EFP para que preparen el material de formación. </a:t>
            </a:r>
            <a:endParaRPr lang="en-US" sz="1200" kern="1200" dirty="0">
              <a:solidFill>
                <a:schemeClr val="tx1"/>
              </a:solidFill>
              <a:latin typeface="+mn-lt"/>
              <a:ea typeface="+mn-ea"/>
              <a:cs typeface="+mn-cs"/>
            </a:endParaRPr>
          </a:p>
          <a:p>
            <a:endParaRPr lang="el-GR" sz="1200" kern="1200" dirty="0">
              <a:solidFill>
                <a:schemeClr val="tx1"/>
              </a:solidFill>
              <a:latin typeface="+mn-lt"/>
              <a:ea typeface="+mn-ea"/>
              <a:cs typeface="+mn-cs"/>
            </a:endParaRPr>
          </a:p>
          <a:p>
            <a:r>
              <a:rPr lang="en-US" sz="1200" kern="1200" dirty="0">
                <a:solidFill>
                  <a:schemeClr val="tx1"/>
                </a:solidFill>
                <a:latin typeface="+mn-lt"/>
                <a:ea typeface="+mn-ea"/>
                <a:cs typeface="+mn-cs"/>
              </a:rPr>
              <a:t>Sugerimos de </a:t>
            </a:r>
            <a:r>
              <a:rPr lang="en-US" sz="1200" b="1" kern="1200" dirty="0">
                <a:solidFill>
                  <a:schemeClr val="tx1"/>
                </a:solidFill>
                <a:latin typeface="+mn-lt"/>
                <a:ea typeface="+mn-ea"/>
                <a:cs typeface="+mn-cs"/>
              </a:rPr>
              <a:t>30 a 40 diapositivas </a:t>
            </a:r>
            <a:r>
              <a:rPr lang="en-US" sz="1200" b="1" kern="1200" dirty="0" err="1">
                <a:solidFill>
                  <a:schemeClr val="tx1"/>
                </a:solidFill>
                <a:latin typeface="+mn-lt"/>
                <a:ea typeface="+mn-ea"/>
                <a:cs typeface="+mn-cs"/>
              </a:rPr>
              <a:t>ppt</a:t>
            </a:r>
            <a:r>
              <a:rPr lang="en-US" sz="1200" kern="1200" dirty="0">
                <a:solidFill>
                  <a:schemeClr val="tx1"/>
                </a:solidFill>
                <a:latin typeface="+mn-lt"/>
                <a:ea typeface="+mn-ea"/>
                <a:cs typeface="+mn-cs"/>
              </a:rPr>
              <a:t> durante una (1) hora del programa de entrenamiento.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Hay 3 </a:t>
            </a:r>
            <a:r>
              <a:rPr lang="en-US" sz="1200" u="sng" kern="1200" dirty="0">
                <a:solidFill>
                  <a:schemeClr val="tx1"/>
                </a:solidFill>
                <a:latin typeface="+mn-lt"/>
                <a:ea typeface="+mn-ea"/>
                <a:cs typeface="+mn-cs"/>
              </a:rPr>
              <a:t>diapositivas predefinidas </a:t>
            </a:r>
            <a:r>
              <a:rPr lang="en-US" sz="1200" kern="1200" dirty="0">
                <a:solidFill>
                  <a:schemeClr val="tx1"/>
                </a:solidFill>
                <a:latin typeface="+mn-lt"/>
                <a:ea typeface="+mn-ea"/>
                <a:cs typeface="+mn-cs"/>
              </a:rPr>
              <a:t>a rellenar por usted, tituladas "</a:t>
            </a:r>
            <a:r>
              <a:rPr lang="en-US" sz="1200" b="1" kern="1200" dirty="0">
                <a:solidFill>
                  <a:schemeClr val="tx1"/>
                </a:solidFill>
                <a:latin typeface="+mn-lt"/>
                <a:ea typeface="+mn-ea"/>
                <a:cs typeface="+mn-cs"/>
              </a:rPr>
              <a:t>Objetivos del módulo</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Conclusión</a:t>
            </a:r>
            <a:r>
              <a:rPr lang="en-US" sz="1200" kern="1200" dirty="0">
                <a:solidFill>
                  <a:schemeClr val="tx1"/>
                </a:solidFill>
                <a:latin typeface="+mn-lt"/>
                <a:ea typeface="+mn-ea"/>
                <a:cs typeface="+mn-cs"/>
              </a:rPr>
              <a:t>", "</a:t>
            </a:r>
            <a:r>
              <a:rPr lang="en-US" sz="1200" b="1" kern="1200" dirty="0">
                <a:solidFill>
                  <a:schemeClr val="tx1"/>
                </a:solidFill>
                <a:latin typeface="+mn-lt"/>
                <a:ea typeface="+mn-ea"/>
                <a:cs typeface="+mn-cs"/>
              </a:rPr>
              <a:t>Fin del módulo</a:t>
            </a:r>
            <a:r>
              <a:rPr lang="en-US" sz="1200" kern="1200" dirty="0">
                <a:solidFill>
                  <a:schemeClr val="tx1"/>
                </a:solidFill>
                <a:latin typeface="+mn-lt"/>
                <a:ea typeface="+mn-ea"/>
                <a:cs typeface="+mn-cs"/>
              </a:rPr>
              <a:t>". </a:t>
            </a:r>
            <a:endParaRPr lang="el-GR"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El material debe ser enviado en formato editable. </a:t>
            </a:r>
            <a:endParaRPr lang="el-GR" sz="1200" kern="1200" dirty="0">
              <a:solidFill>
                <a:schemeClr val="tx1"/>
              </a:solidFill>
              <a:latin typeface="+mn-lt"/>
              <a:ea typeface="+mn-ea"/>
              <a:cs typeface="+mn-cs"/>
            </a:endParaRPr>
          </a:p>
          <a:p>
            <a:pPr lvl="0"/>
            <a:endParaRPr lang="en-US"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Fuente sugerida: Arial</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Tamaño de letra requerido: 16</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Espaciado de línea sugerido: 1,5</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El archivo</a:t>
            </a:r>
            <a:r>
              <a:rPr lang="en-US" sz="1200" kern="1200" dirty="0" err="1">
                <a:solidFill>
                  <a:schemeClr val="tx1"/>
                </a:solidFill>
                <a:latin typeface="+mn-lt"/>
                <a:ea typeface="+mn-ea"/>
                <a:cs typeface="+mn-cs"/>
              </a:rPr>
              <a:t> ppt/pptx</a:t>
            </a:r>
            <a:r>
              <a:rPr lang="en-US" sz="1200" kern="1200" dirty="0">
                <a:solidFill>
                  <a:schemeClr val="tx1"/>
                </a:solidFill>
                <a:latin typeface="+mn-lt"/>
                <a:ea typeface="+mn-ea"/>
                <a:cs typeface="+mn-cs"/>
              </a:rPr>
              <a:t> debe tener una estructura clara, unidades definidas y títulos de diapositivas únicos.</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El contenido de la diapositiva</a:t>
            </a:r>
            <a:r>
              <a:rPr lang="en-US" sz="1200" kern="1200" dirty="0" err="1">
                <a:solidFill>
                  <a:schemeClr val="tx1"/>
                </a:solidFill>
                <a:latin typeface="+mn-lt"/>
                <a:ea typeface="+mn-ea"/>
                <a:cs typeface="+mn-cs"/>
              </a:rPr>
              <a:t> ppt/pptx</a:t>
            </a:r>
            <a:r>
              <a:rPr lang="en-US" sz="1200" kern="1200" dirty="0">
                <a:solidFill>
                  <a:schemeClr val="tx1"/>
                </a:solidFill>
                <a:latin typeface="+mn-lt"/>
                <a:ea typeface="+mn-ea"/>
                <a:cs typeface="+mn-cs"/>
              </a:rPr>
              <a:t> no debe exceder los márgenes predefinidos</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Las imágenes, diagramas, etc. deben ir acompañados de una descripción.</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Si desea incluir preguntas de comprensión (opción múltiple, respuestas múltiples, verdadero/falso, coincidencia, etc.) para mejorar la comprensión de la teoría por parte de los usuarios, debe incluirlas en el archivo</a:t>
            </a:r>
            <a:r>
              <a:rPr lang="en-US" sz="1200" kern="1200" dirty="0" err="1">
                <a:solidFill>
                  <a:schemeClr val="tx1"/>
                </a:solidFill>
                <a:latin typeface="+mn-lt"/>
                <a:ea typeface="+mn-ea"/>
                <a:cs typeface="+mn-cs"/>
              </a:rPr>
              <a:t> ppt/pptx</a:t>
            </a:r>
            <a:r>
              <a:rPr lang="en-US" sz="1200" kern="1200" dirty="0">
                <a:solidFill>
                  <a:schemeClr val="tx1"/>
                </a:solidFill>
                <a:latin typeface="+mn-lt"/>
                <a:ea typeface="+mn-ea"/>
                <a:cs typeface="+mn-cs"/>
              </a:rPr>
              <a:t>.</a:t>
            </a:r>
            <a:endParaRPr lang="el-GR" sz="1200" kern="1200" dirty="0">
              <a:solidFill>
                <a:schemeClr val="tx1"/>
              </a:solidFill>
              <a:latin typeface="+mn-lt"/>
              <a:ea typeface="+mn-ea"/>
              <a:cs typeface="+mn-cs"/>
            </a:endParaRPr>
          </a:p>
          <a:p>
            <a:pPr lvl="0">
              <a:buFont typeface="Wingdings" pitchFamily="2" charset="2"/>
              <a:buChar char="§"/>
            </a:pPr>
            <a:r>
              <a:rPr lang="en-US" sz="1200" kern="1200" dirty="0">
                <a:solidFill>
                  <a:schemeClr val="tx1"/>
                </a:solidFill>
                <a:latin typeface="+mn-lt"/>
                <a:ea typeface="+mn-ea"/>
                <a:cs typeface="+mn-cs"/>
              </a:rPr>
              <a:t>Las preguntas que se utilizarán para la autoevaluación y las pruebas de evaluación final deben seguir un formato predefinido que se enviará desde SQLearn en un archivo .</a:t>
            </a:r>
            <a:r>
              <a:rPr lang="en-US" sz="1200" kern="1200" dirty="0" err="1">
                <a:solidFill>
                  <a:schemeClr val="tx1"/>
                </a:solidFill>
                <a:latin typeface="+mn-lt"/>
                <a:ea typeface="+mn-ea"/>
                <a:cs typeface="+mn-cs"/>
              </a:rPr>
              <a:t> xls</a:t>
            </a:r>
            <a:r>
              <a:rPr lang="en-US" sz="1200" kern="1200" dirty="0">
                <a:solidFill>
                  <a:schemeClr val="tx1"/>
                </a:solidFill>
                <a:latin typeface="+mn-lt"/>
                <a:ea typeface="+mn-ea"/>
                <a:cs typeface="+mn-cs"/>
              </a:rPr>
              <a:t>.</a:t>
            </a:r>
            <a:endParaRPr lang="el-GR" sz="1200" kern="1200" dirty="0">
              <a:solidFill>
                <a:schemeClr val="tx1"/>
              </a:solidFill>
              <a:latin typeface="+mn-lt"/>
              <a:ea typeface="+mn-ea"/>
              <a:cs typeface="+mn-cs"/>
            </a:endParaRPr>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t>168</a:t>
            </a:fld>
            <a:endParaRPr lang="el-GR"/>
          </a:p>
        </p:txBody>
      </p:sp>
    </p:spTree>
    <p:extLst>
      <p:ext uri="{BB962C8B-B14F-4D97-AF65-F5344CB8AC3E}">
        <p14:creationId xmlns:p14="http://schemas.microsoft.com/office/powerpoint/2010/main" val="2274699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51933F7-9C1D-42A8-B27F-F697341C8CBF}" type="slidenum">
              <a:rPr lang="el-GR" smtClean="0"/>
              <a:t>11</a:t>
            </a:fld>
            <a:endParaRPr lang="el-GR"/>
          </a:p>
        </p:txBody>
      </p:sp>
    </p:spTree>
    <p:extLst>
      <p:ext uri="{BB962C8B-B14F-4D97-AF65-F5344CB8AC3E}">
        <p14:creationId xmlns:p14="http://schemas.microsoft.com/office/powerpoint/2010/main" val="1653916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51933F7-9C1D-42A8-B27F-F697341C8CBF}" type="slidenum">
              <a:rPr lang="el-GR" smtClean="0"/>
              <a:t>12</a:t>
            </a:fld>
            <a:endParaRPr lang="el-GR"/>
          </a:p>
        </p:txBody>
      </p:sp>
    </p:spTree>
    <p:extLst>
      <p:ext uri="{BB962C8B-B14F-4D97-AF65-F5344CB8AC3E}">
        <p14:creationId xmlns:p14="http://schemas.microsoft.com/office/powerpoint/2010/main" val="2841810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51933F7-9C1D-42A8-B27F-F697341C8CBF}" type="slidenum">
              <a:rPr lang="el-GR" smtClean="0"/>
              <a:t>13</a:t>
            </a:fld>
            <a:endParaRPr lang="el-GR"/>
          </a:p>
        </p:txBody>
      </p:sp>
    </p:spTree>
    <p:extLst>
      <p:ext uri="{BB962C8B-B14F-4D97-AF65-F5344CB8AC3E}">
        <p14:creationId xmlns:p14="http://schemas.microsoft.com/office/powerpoint/2010/main" val="13946504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Einzelzeile">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1556792"/>
            <a:ext cx="8229600" cy="4608512"/>
          </a:xfrm>
          <a:prstGeom prst="rect">
            <a:avLst/>
          </a:prstGeom>
        </p:spPr>
        <p:txBody>
          <a:bodyPr>
            <a:normAutofit/>
          </a:bodyPr>
          <a:lstStyle>
            <a:lvl1pPr marL="342900" indent="-342900" algn="l">
              <a:buClr>
                <a:srgbClr val="EB8A1B"/>
              </a:buClr>
              <a:buFont typeface="Wingdings" pitchFamily="2" charset="2"/>
              <a:buChar char="§"/>
              <a:defRPr sz="2000">
                <a:solidFill>
                  <a:schemeClr val="tx1"/>
                </a:solidFill>
              </a:defRPr>
            </a:lvl1pPr>
            <a:lvl2pPr marL="742950" indent="-285750">
              <a:buClr>
                <a:srgbClr val="EB8A1B"/>
              </a:buClr>
              <a:buFont typeface="Wingdings" pitchFamily="2" charset="2"/>
              <a:buChar char="§"/>
              <a:defRPr sz="1800">
                <a:solidFill>
                  <a:schemeClr val="tx1"/>
                </a:solidFill>
                <a:latin typeface="Arial" pitchFamily="34" charset="0"/>
                <a:cs typeface="Arial" pitchFamily="34" charset="0"/>
              </a:defRPr>
            </a:lvl2pPr>
            <a:lvl3pPr marL="1143000" indent="-228600">
              <a:buClr>
                <a:srgbClr val="EB8A1B"/>
              </a:buClr>
              <a:buFont typeface="Wingdings" pitchFamily="2" charset="2"/>
              <a:buChar char="§"/>
              <a:defRPr sz="1600">
                <a:solidFill>
                  <a:schemeClr val="tx1"/>
                </a:solidFill>
                <a:latin typeface="Arial" pitchFamily="34" charset="0"/>
                <a:cs typeface="Arial" pitchFamily="34" charset="0"/>
              </a:defRPr>
            </a:lvl3pPr>
            <a:lvl4pPr marL="1600200" indent="-228600">
              <a:buClr>
                <a:srgbClr val="EB8A1B"/>
              </a:buClr>
              <a:buFont typeface="Wingdings" pitchFamily="2" charset="2"/>
              <a:buChar char="§"/>
              <a:defRPr sz="1400">
                <a:solidFill>
                  <a:schemeClr val="tx1"/>
                </a:solidFill>
                <a:latin typeface="Arial" pitchFamily="34" charset="0"/>
                <a:cs typeface="Arial" pitchFamily="34" charset="0"/>
              </a:defRPr>
            </a:lvl4pPr>
            <a:lvl5pPr marL="2057400" indent="-228600">
              <a:buClr>
                <a:srgbClr val="EB8A1B"/>
              </a:buClr>
              <a:buFont typeface="Wingdings" pitchFamily="2" charset="2"/>
              <a:buChar char="§"/>
              <a:defRPr sz="1200">
                <a:solidFill>
                  <a:schemeClr val="tx1"/>
                </a:solidFill>
                <a:latin typeface="Arial" pitchFamily="34" charset="0"/>
                <a:cs typeface="Arial"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a:xfrm>
            <a:off x="457200" y="836712"/>
            <a:ext cx="8229600" cy="504056"/>
          </a:xfrm>
          <a:prstGeom prst="rect">
            <a:avLst/>
          </a:prstGeom>
        </p:spPr>
        <p:txBody>
          <a:bodyPr>
            <a:noAutofit/>
          </a:bodyPr>
          <a:lstStyle>
            <a:lvl1pPr>
              <a:defRPr sz="2400" b="0">
                <a:solidFill>
                  <a:schemeClr val="tx1">
                    <a:lumMod val="65000"/>
                    <a:lumOff val="35000"/>
                  </a:schemeClr>
                </a:solidFill>
              </a:defRPr>
            </a:lvl1pPr>
          </a:lstStyle>
          <a:p>
            <a:endParaRPr lang="de-DE" dirty="0"/>
          </a:p>
        </p:txBody>
      </p:sp>
      <p:sp>
        <p:nvSpPr>
          <p:cNvPr id="4" name="Datumsplatzhalter 3"/>
          <p:cNvSpPr>
            <a:spLocks noGrp="1"/>
          </p:cNvSpPr>
          <p:nvPr>
            <p:ph type="dt" sz="half" idx="10"/>
          </p:nvPr>
        </p:nvSpPr>
        <p:spPr/>
        <p:txBody>
          <a:bodyPr/>
          <a:lstStyle>
            <a:lvl1pPr>
              <a:defRPr/>
            </a:lvl1pPr>
          </a:lstStyle>
          <a:p>
            <a:pPr>
              <a:defRPr/>
            </a:pPr>
            <a:fld id="{D34CB2FD-A08C-4404-B0E4-29A12BBBAA79}" type="datetime1">
              <a:rPr lang="de-DE" smtClean="0"/>
              <a:t>07.08.2019</a:t>
            </a:fld>
            <a:endParaRPr lang="de-DE"/>
          </a:p>
        </p:txBody>
      </p:sp>
    </p:spTree>
    <p:extLst>
      <p:ext uri="{BB962C8B-B14F-4D97-AF65-F5344CB8AC3E}">
        <p14:creationId xmlns:p14="http://schemas.microsoft.com/office/powerpoint/2010/main" val="38545272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77810-D08D-4F04-8111-0848C471F8E3}" type="datetimeFigureOut">
              <a:rPr lang="el-GR" smtClean="0"/>
              <a:pPr/>
              <a:t>7/8/2019</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‹Nº›</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hyperlink" Target="https://buildingphysics.com/"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0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0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image" Target="../media/image78.jpg"/><Relationship Id="rId7" Type="http://schemas.openxmlformats.org/officeDocument/2006/relationships/image" Target="../media/image82.jp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g"/></Relationships>
</file>

<file path=ppt/slides/_rels/slide11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83.jpg"/><Relationship Id="rId7"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20.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93.png"/><Relationship Id="rId5" Type="http://schemas.openxmlformats.org/officeDocument/2006/relationships/image" Target="../media/image92.jpg"/><Relationship Id="rId4" Type="http://schemas.openxmlformats.org/officeDocument/2006/relationships/image" Target="../media/image91.wmf"/></Relationships>
</file>

<file path=ppt/slides/_rels/slide1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12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95.jpg"/></Relationships>
</file>

<file path=ppt/slides/_rels/slide1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04.jpg"/></Relationships>
</file>

<file path=ppt/slides/_rels/slide1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110.jpg"/><Relationship Id="rId1" Type="http://schemas.openxmlformats.org/officeDocument/2006/relationships/slideLayout" Target="../slideLayouts/slideLayout2.xml"/><Relationship Id="rId4" Type="http://schemas.openxmlformats.org/officeDocument/2006/relationships/image" Target="../media/image112.jpe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emf"/><Relationship Id="rId7" Type="http://schemas.openxmlformats.org/officeDocument/2006/relationships/image" Target="../media/image60.png"/><Relationship Id="rId2" Type="http://schemas.openxmlformats.org/officeDocument/2006/relationships/image" Target="../media/image55.emf"/><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notesSlide" Target="../notesSlides/notesSlide11.xml"/><Relationship Id="rId16" Type="http://schemas.openxmlformats.org/officeDocument/2006/relationships/image" Target="../media/image21.jpeg"/><Relationship Id="rId20"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image" Target="../media/image24.jpeg"/><Relationship Id="rId4" Type="http://schemas.openxmlformats.org/officeDocument/2006/relationships/image" Target="../media/image9.jpeg"/><Relationship Id="rId9" Type="http://schemas.openxmlformats.org/officeDocument/2006/relationships/image" Target="../media/image14.jpeg"/><Relationship Id="rId14" Type="http://schemas.openxmlformats.org/officeDocument/2006/relationships/image" Target="../media/image19.jpe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NUL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40.jpg"/></Relationships>
</file>

<file path=ppt/slides/_rels/slide6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1.jpg"/></Relationships>
</file>

<file path=ppt/slides/_rels/slide6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1.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8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emf"/><Relationship Id="rId7"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emf"/><Relationship Id="rId9" Type="http://schemas.openxmlformats.org/officeDocument/2006/relationships/image" Target="../media/image61.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9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97.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6.wmf"/><Relationship Id="rId4" Type="http://schemas.openxmlformats.org/officeDocument/2006/relationships/oleObject" Target="../embeddings/oleObject1.bin"/></Relationships>
</file>

<file path=ppt/slides/_rels/slide98.xml.rels><?xml version="1.0" encoding="UTF-8" standalone="yes"?>
<Relationships xmlns="http://schemas.openxmlformats.org/package/2006/relationships"><Relationship Id="rId8" Type="http://schemas.openxmlformats.org/officeDocument/2006/relationships/image" Target="../media/image68.wmf"/><Relationship Id="rId3" Type="http://schemas.openxmlformats.org/officeDocument/2006/relationships/image" Target="../media/image71.wmf"/><Relationship Id="rId7" Type="http://schemas.openxmlformats.org/officeDocument/2006/relationships/oleObject" Target="../embeddings/oleObject2.bin"/><Relationship Id="rId12" Type="http://schemas.openxmlformats.org/officeDocument/2006/relationships/image" Target="../media/image70.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NULL"/><Relationship Id="rId11" Type="http://schemas.openxmlformats.org/officeDocument/2006/relationships/oleObject" Target="../embeddings/oleObject4.bin"/><Relationship Id="rId5" Type="http://schemas.openxmlformats.org/officeDocument/2006/relationships/image" Target="../media/image71.png"/><Relationship Id="rId10" Type="http://schemas.openxmlformats.org/officeDocument/2006/relationships/image" Target="../media/image69.wmf"/><Relationship Id="rId4" Type="http://schemas.openxmlformats.org/officeDocument/2006/relationships/image" Target="NULL"/><Relationship Id="rId9" Type="http://schemas.openxmlformats.org/officeDocument/2006/relationships/oleObject" Target="../embeddings/oleObject3.bin"/></Relationships>
</file>

<file path=ppt/slides/_rels/slide9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63888" y="1988840"/>
            <a:ext cx="5254352" cy="1470025"/>
          </a:xfrm>
        </p:spPr>
        <p:txBody>
          <a:bodyPr anchor="b"/>
          <a:lstStyle/>
          <a:p>
            <a:r>
              <a:rPr lang="en-US" dirty="0">
                <a:latin typeface="Arial" panose="020B0604020202020204" pitchFamily="34" charset="0"/>
                <a:cs typeface="Arial" panose="020B0604020202020204" pitchFamily="34" charset="0"/>
              </a:rPr>
              <a:t>1.4 Técnicas y herramientas de diseño</a:t>
            </a:r>
            <a:endParaRPr lang="el-GR" dirty="0">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BLOQUE 1: La teoría de la planificación de sistemas geotérmicos</a:t>
            </a:r>
            <a:endParaRPr lang="el-G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5360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el 3"/>
          <p:cNvSpPr>
            <a:spLocks noGrp="1"/>
          </p:cNvSpPr>
          <p:nvPr>
            <p:ph type="title"/>
          </p:nvPr>
        </p:nvSpPr>
        <p:spPr/>
        <p:txBody>
          <a:bodyPr/>
          <a:lstStyle/>
          <a:p>
            <a:r>
              <a:rPr lang="de-DE" altLang="de-DE" dirty="0">
                <a:latin typeface="Arial" panose="020B0604020202020204" pitchFamily="34" charset="0"/>
                <a:cs typeface="Arial" panose="020B0604020202020204" pitchFamily="34" charset="0"/>
              </a:rPr>
              <a:t>Directrices y </a:t>
            </a:r>
            <a:r>
              <a:rPr lang="de-DE" altLang="de-DE" dirty="0" err="1">
                <a:latin typeface="Arial" panose="020B0604020202020204" pitchFamily="34" charset="0"/>
                <a:cs typeface="Arial" panose="020B0604020202020204" pitchFamily="34" charset="0"/>
              </a:rPr>
              <a:t>reglas </a:t>
            </a:r>
          </a:p>
        </p:txBody>
      </p:sp>
      <p:sp>
        <p:nvSpPr>
          <p:cNvPr id="6146" name="Inhaltsplatzhalter 1"/>
          <p:cNvSpPr>
            <a:spLocks noGrp="1"/>
          </p:cNvSpPr>
          <p:nvPr>
            <p:ph idx="1"/>
          </p:nvPr>
        </p:nvSpPr>
        <p:spPr>
          <a:xfrm>
            <a:off x="457200" y="1412777"/>
            <a:ext cx="8229600" cy="2974062"/>
          </a:xfrm>
        </p:spPr>
        <p:txBody>
          <a:bodyPr>
            <a:normAutofit fontScale="92500" lnSpcReduction="10000"/>
          </a:bodyPr>
          <a:lstStyle/>
          <a:p>
            <a:pPr marL="0" indent="0">
              <a:lnSpc>
                <a:spcPct val="150000"/>
              </a:lnSpc>
              <a:buNone/>
            </a:pPr>
            <a:r>
              <a:rPr lang="en-US" altLang="de-DE" sz="1600" dirty="0">
                <a:latin typeface="Arial" panose="020B0604020202020204" pitchFamily="34" charset="0"/>
                <a:cs typeface="Arial" panose="020B0604020202020204" pitchFamily="34" charset="0"/>
              </a:rPr>
              <a:t>Reglamentos técnicos especiales de la energía geotérmica.</a:t>
            </a:r>
          </a:p>
          <a:p>
            <a:pPr>
              <a:lnSpc>
                <a:spcPct val="150000"/>
              </a:lnSpc>
            </a:pPr>
            <a:r>
              <a:rPr lang="en-US" altLang="de-DE" sz="1600" dirty="0">
                <a:latin typeface="Arial" panose="020B0604020202020204" pitchFamily="34" charset="0"/>
                <a:cs typeface="Arial" panose="020B0604020202020204" pitchFamily="34" charset="0"/>
              </a:rPr>
              <a:t>Directiva alemana VDI 4640 "Uso térmico del subsuelo - Parte 1-5" </a:t>
            </a:r>
          </a:p>
          <a:p>
            <a:pPr>
              <a:lnSpc>
                <a:spcPct val="150000"/>
              </a:lnSpc>
            </a:pPr>
            <a:r>
              <a:rPr lang="en-US" altLang="de-DE" sz="1600" dirty="0">
                <a:latin typeface="Arial" panose="020B0604020202020204" pitchFamily="34" charset="0"/>
                <a:cs typeface="Arial" panose="020B0604020202020204" pitchFamily="34" charset="0"/>
              </a:rPr>
              <a:t>Normativa técnica suiza SIA 384/6 "sondas geotérmicas".</a:t>
            </a:r>
          </a:p>
          <a:p>
            <a:pPr marL="0" indent="0">
              <a:lnSpc>
                <a:spcPct val="150000"/>
              </a:lnSpc>
              <a:buNone/>
            </a:pPr>
            <a:endParaRPr lang="en-US" altLang="de-DE" sz="1600" dirty="0">
              <a:latin typeface="Arial" panose="020B0604020202020204" pitchFamily="34" charset="0"/>
              <a:cs typeface="Arial" panose="020B0604020202020204" pitchFamily="34" charset="0"/>
            </a:endParaRPr>
          </a:p>
          <a:p>
            <a:pPr marL="0" indent="0">
              <a:lnSpc>
                <a:spcPct val="150000"/>
              </a:lnSpc>
              <a:buNone/>
            </a:pPr>
            <a:r>
              <a:rPr lang="en-US" altLang="de-DE" sz="1600" dirty="0">
                <a:latin typeface="Arial" panose="020B0604020202020204" pitchFamily="34" charset="0"/>
                <a:cs typeface="Arial" panose="020B0604020202020204" pitchFamily="34" charset="0"/>
              </a:rPr>
              <a:t>Estas normas están protegidas por derechos de autor y, por lo tanto, no pueden citarse ni vincularse aquí. La fuente de suministro de las normas es la Asociación de Ingenieros Alemanes, además de que las normas se pueden consultar en la mayoría de las bibliotecas universitarias.</a:t>
            </a:r>
          </a:p>
        </p:txBody>
      </p:sp>
      <p:pic>
        <p:nvPicPr>
          <p:cNvPr id="4" name="Picture 2">
            <a:extLst>
              <a:ext uri="{FF2B5EF4-FFF2-40B4-BE49-F238E27FC236}">
                <a16:creationId xmlns:a16="http://schemas.microsoft.com/office/drawing/2014/main" id="{4ECD342E-6E21-40FE-A882-71782D0D80F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2220" y="4294123"/>
            <a:ext cx="1355440" cy="192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F7659464-404D-47AE-B616-48CDF50555B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64672" y="4293096"/>
            <a:ext cx="1447644"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A9AA2669-CB87-464A-9DAF-DB2E59C5F4C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36096" y="4293096"/>
            <a:ext cx="1261773"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http://t2.gstatic.com/images?q=tbn:ANd9GcTVlPS_BrXoO1uUrOketYBDzJx9571DMYf8YVBhQETx2Xjh6qKH">
            <a:extLst>
              <a:ext uri="{FF2B5EF4-FFF2-40B4-BE49-F238E27FC236}">
                <a16:creationId xmlns:a16="http://schemas.microsoft.com/office/drawing/2014/main" id="{28A3AF69-DB9E-4D7F-B025-80404351990C}"/>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19241" y="4293096"/>
            <a:ext cx="1622442" cy="192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A064529E-1D4A-4860-AC04-4BA5E34F99C0}"/>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1560" y="4293096"/>
            <a:ext cx="1323208"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3029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feld 1"/>
              <p:cNvSpPr txBox="1"/>
              <p:nvPr/>
            </p:nvSpPr>
            <p:spPr>
              <a:xfrm>
                <a:off x="107504" y="3356992"/>
                <a:ext cx="8806706" cy="84722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2000" i="1" smtClean="0">
                          <a:solidFill>
                            <a:prstClr val="black"/>
                          </a:solidFill>
                          <a:latin typeface="Cambria Math" panose="02040503050406030204" pitchFamily="18" charset="0"/>
                        </a:rPr>
                        <m:t>𝑇</m:t>
                      </m:r>
                      <m:d>
                        <m:dPr>
                          <m:ctrlPr>
                            <a:rPr lang="de-DE" sz="2000" i="1" smtClean="0">
                              <a:solidFill>
                                <a:prstClr val="black"/>
                              </a:solidFill>
                              <a:latin typeface="Cambria Math" panose="02040503050406030204" pitchFamily="18" charset="0"/>
                            </a:rPr>
                          </m:ctrlPr>
                        </m:dPr>
                        <m:e>
                          <m:r>
                            <a:rPr lang="de-DE" sz="2000" i="1" smtClean="0">
                              <a:solidFill>
                                <a:prstClr val="black"/>
                              </a:solidFill>
                              <a:latin typeface="Cambria Math" panose="02040503050406030204" pitchFamily="18" charset="0"/>
                            </a:rPr>
                            <m:t>𝑟</m:t>
                          </m:r>
                          <m:r>
                            <a:rPr lang="de-DE" sz="2000" i="1" smtClean="0">
                              <a:solidFill>
                                <a:prstClr val="black"/>
                              </a:solidFill>
                              <a:latin typeface="Cambria Math" panose="02040503050406030204" pitchFamily="18" charset="0"/>
                            </a:rPr>
                            <m:t>,</m:t>
                          </m:r>
                          <m:r>
                            <a:rPr lang="de-DE" sz="2000" i="1" smtClean="0">
                              <a:solidFill>
                                <a:prstClr val="black"/>
                              </a:solidFill>
                              <a:latin typeface="Cambria Math" panose="02040503050406030204" pitchFamily="18" charset="0"/>
                            </a:rPr>
                            <m:t>𝑡</m:t>
                          </m:r>
                        </m:e>
                      </m:d>
                      <m:r>
                        <a:rPr lang="de-DE" sz="2000" i="1" smtClean="0">
                          <a:solidFill>
                            <a:prstClr val="black"/>
                          </a:solidFill>
                          <a:latin typeface="Cambria Math" panose="02040503050406030204" pitchFamily="18" charset="0"/>
                        </a:rPr>
                        <m:t>−</m:t>
                      </m:r>
                      <m:sSub>
                        <m:sSubPr>
                          <m:ctrlPr>
                            <a:rPr lang="de-DE" sz="2000" i="1" smtClean="0">
                              <a:solidFill>
                                <a:prstClr val="black"/>
                              </a:solidFill>
                              <a:latin typeface="Cambria Math" panose="02040503050406030204" pitchFamily="18" charset="0"/>
                            </a:rPr>
                          </m:ctrlPr>
                        </m:sSubPr>
                        <m:e>
                          <m:r>
                            <a:rPr lang="de-DE" sz="2000" i="1">
                              <a:solidFill>
                                <a:prstClr val="black"/>
                              </a:solidFill>
                              <a:latin typeface="Cambria Math" panose="02040503050406030204" pitchFamily="18" charset="0"/>
                            </a:rPr>
                            <m:t>𝑇</m:t>
                          </m:r>
                        </m:e>
                        <m:sub>
                          <m:r>
                            <a:rPr lang="de-DE" sz="2000" i="1" smtClean="0">
                              <a:solidFill>
                                <a:prstClr val="black"/>
                              </a:solidFill>
                              <a:latin typeface="Cambria Math" panose="02040503050406030204" pitchFamily="18" charset="0"/>
                            </a:rPr>
                            <m:t>0</m:t>
                          </m:r>
                        </m:sub>
                      </m:sSub>
                      <m:r>
                        <a:rPr lang="de-DE" sz="2000" i="1" smtClean="0">
                          <a:solidFill>
                            <a:prstClr val="black"/>
                          </a:solidFill>
                          <a:latin typeface="Cambria Math" panose="02040503050406030204" pitchFamily="18" charset="0"/>
                        </a:rPr>
                        <m:t>=</m:t>
                      </m:r>
                      <m:f>
                        <m:fPr>
                          <m:ctrlPr>
                            <a:rPr lang="de-DE" sz="2000" i="1" smtClean="0">
                              <a:solidFill>
                                <a:prstClr val="black"/>
                              </a:solidFill>
                              <a:latin typeface="Cambria Math" panose="02040503050406030204" pitchFamily="18" charset="0"/>
                            </a:rPr>
                          </m:ctrlPr>
                        </m:fPr>
                        <m:num>
                          <m:acc>
                            <m:accPr>
                              <m:chr m:val="̇"/>
                              <m:ctrlPr>
                                <a:rPr lang="de-DE" sz="2000" i="1" smtClean="0">
                                  <a:solidFill>
                                    <a:prstClr val="black"/>
                                  </a:solidFill>
                                  <a:latin typeface="Cambria Math" panose="02040503050406030204" pitchFamily="18" charset="0"/>
                                </a:rPr>
                              </m:ctrlPr>
                            </m:accPr>
                            <m:e>
                              <m:r>
                                <a:rPr lang="de-DE" sz="2000" i="1" smtClean="0">
                                  <a:solidFill>
                                    <a:prstClr val="black"/>
                                  </a:solidFill>
                                  <a:latin typeface="Cambria Math" panose="02040503050406030204" pitchFamily="18" charset="0"/>
                                </a:rPr>
                                <m:t>𝑞</m:t>
                              </m:r>
                            </m:e>
                          </m:acc>
                        </m:num>
                        <m:den>
                          <m:r>
                            <a:rPr lang="de-DE" sz="2000" i="1" smtClean="0">
                              <a:solidFill>
                                <a:prstClr val="black"/>
                              </a:solidFill>
                              <a:latin typeface="Cambria Math" panose="02040503050406030204" pitchFamily="18" charset="0"/>
                              <a:ea typeface="Cambria Math" panose="02040503050406030204" pitchFamily="18" charset="0"/>
                            </a:rPr>
                            <m:t>𝜆</m:t>
                          </m:r>
                        </m:den>
                      </m:f>
                      <m:f>
                        <m:fPr>
                          <m:ctrlPr>
                            <a:rPr lang="de-DE" sz="2000" i="1" smtClean="0">
                              <a:solidFill>
                                <a:prstClr val="black"/>
                              </a:solidFill>
                              <a:latin typeface="Cambria Math" panose="02040503050406030204" pitchFamily="18" charset="0"/>
                            </a:rPr>
                          </m:ctrlPr>
                        </m:fPr>
                        <m:num>
                          <m:r>
                            <a:rPr lang="de-DE" sz="2000" i="1" smtClean="0">
                              <a:solidFill>
                                <a:prstClr val="black"/>
                              </a:solidFill>
                              <a:latin typeface="Cambria Math" panose="02040503050406030204" pitchFamily="18" charset="0"/>
                            </a:rPr>
                            <m:t>1</m:t>
                          </m:r>
                        </m:num>
                        <m:den>
                          <m:sSup>
                            <m:sSupPr>
                              <m:ctrlPr>
                                <a:rPr lang="de-DE" sz="2000" i="1">
                                  <a:solidFill>
                                    <a:prstClr val="black"/>
                                  </a:solidFill>
                                  <a:latin typeface="Cambria Math" panose="02040503050406030204" pitchFamily="18" charset="0"/>
                                  <a:ea typeface="Cambria Math" panose="02040503050406030204" pitchFamily="18" charset="0"/>
                                </a:rPr>
                              </m:ctrlPr>
                            </m:sSupPr>
                            <m:e>
                              <m:r>
                                <a:rPr lang="de-DE" sz="2000" i="1">
                                  <a:solidFill>
                                    <a:prstClr val="black"/>
                                  </a:solidFill>
                                  <a:latin typeface="Cambria Math" panose="02040503050406030204" pitchFamily="18" charset="0"/>
                                  <a:ea typeface="Cambria Math" panose="02040503050406030204" pitchFamily="18" charset="0"/>
                                </a:rPr>
                                <m:t>𝜋</m:t>
                              </m:r>
                            </m:e>
                            <m:sup>
                              <m:r>
                                <a:rPr lang="de-DE" sz="2000" i="1">
                                  <a:solidFill>
                                    <a:prstClr val="black"/>
                                  </a:solidFill>
                                  <a:latin typeface="Cambria Math" panose="02040503050406030204" pitchFamily="18" charset="0"/>
                                  <a:ea typeface="Cambria Math" panose="02040503050406030204" pitchFamily="18" charset="0"/>
                                </a:rPr>
                                <m:t>2</m:t>
                              </m:r>
                            </m:sup>
                          </m:sSup>
                        </m:den>
                      </m:f>
                      <m:nary>
                        <m:naryPr>
                          <m:ctrlPr>
                            <a:rPr lang="de-DE" sz="2000" i="1" smtClean="0">
                              <a:solidFill>
                                <a:prstClr val="black"/>
                              </a:solidFill>
                              <a:latin typeface="Cambria Math" panose="02040503050406030204" pitchFamily="18" charset="0"/>
                            </a:rPr>
                          </m:ctrlPr>
                        </m:naryPr>
                        <m:sub>
                          <m:r>
                            <a:rPr lang="de-DE" sz="2000" i="1" smtClean="0">
                              <a:solidFill>
                                <a:prstClr val="black"/>
                              </a:solidFill>
                              <a:latin typeface="Cambria Math" panose="02040503050406030204" pitchFamily="18" charset="0"/>
                            </a:rPr>
                            <m:t>0</m:t>
                          </m:r>
                        </m:sub>
                        <m:sup>
                          <m:r>
                            <a:rPr lang="de-DE" sz="2000" i="1" smtClean="0">
                              <a:solidFill>
                                <a:prstClr val="black"/>
                              </a:solidFill>
                              <a:latin typeface="Cambria Math" panose="02040503050406030204" pitchFamily="18" charset="0"/>
                              <a:ea typeface="Cambria Math" panose="02040503050406030204" pitchFamily="18" charset="0"/>
                            </a:rPr>
                            <m:t>∞</m:t>
                          </m:r>
                        </m:sup>
                        <m:e>
                          <m:f>
                            <m:fPr>
                              <m:ctrlPr>
                                <a:rPr lang="de-DE" sz="2000" i="1" smtClean="0">
                                  <a:solidFill>
                                    <a:prstClr val="black"/>
                                  </a:solidFill>
                                  <a:latin typeface="Cambria Math" panose="02040503050406030204" pitchFamily="18" charset="0"/>
                                </a:rPr>
                              </m:ctrlPr>
                            </m:fPr>
                            <m:num>
                              <m:sSup>
                                <m:sSupPr>
                                  <m:ctrlPr>
                                    <a:rPr lang="de-DE" sz="2000" i="1">
                                      <a:solidFill>
                                        <a:prstClr val="black"/>
                                      </a:solidFill>
                                      <a:latin typeface="Cambria Math" panose="02040503050406030204" pitchFamily="18" charset="0"/>
                                    </a:rPr>
                                  </m:ctrlPr>
                                </m:sSupPr>
                                <m:e>
                                  <m:r>
                                    <a:rPr lang="de-DE" sz="2000" i="1">
                                      <a:solidFill>
                                        <a:prstClr val="black"/>
                                      </a:solidFill>
                                      <a:latin typeface="Cambria Math" panose="02040503050406030204" pitchFamily="18" charset="0"/>
                                    </a:rPr>
                                    <m:t>𝑒</m:t>
                                  </m:r>
                                </m:e>
                                <m:sup>
                                  <m:r>
                                    <a:rPr lang="de-DE" sz="2000" i="1">
                                      <a:solidFill>
                                        <a:prstClr val="black"/>
                                      </a:solidFill>
                                      <a:latin typeface="Cambria Math" panose="02040503050406030204" pitchFamily="18" charset="0"/>
                                    </a:rPr>
                                    <m:t>−</m:t>
                                  </m:r>
                                  <m:sSup>
                                    <m:sSupPr>
                                      <m:ctrlPr>
                                        <a:rPr lang="de-DE" sz="2000" i="1" smtClean="0">
                                          <a:solidFill>
                                            <a:prstClr val="black"/>
                                          </a:solidFill>
                                          <a:latin typeface="Cambria Math" panose="02040503050406030204" pitchFamily="18" charset="0"/>
                                        </a:rPr>
                                      </m:ctrlPr>
                                    </m:sSupPr>
                                    <m:e>
                                      <m:r>
                                        <a:rPr lang="de-DE" sz="2000" i="1">
                                          <a:solidFill>
                                            <a:prstClr val="black"/>
                                          </a:solidFill>
                                          <a:latin typeface="Cambria Math" panose="02040503050406030204" pitchFamily="18" charset="0"/>
                                        </a:rPr>
                                        <m:t>𝑢</m:t>
                                      </m:r>
                                    </m:e>
                                    <m:sup>
                                      <m:r>
                                        <a:rPr lang="de-DE" sz="2000" i="1" smtClean="0">
                                          <a:solidFill>
                                            <a:prstClr val="black"/>
                                          </a:solidFill>
                                          <a:latin typeface="Cambria Math" panose="02040503050406030204" pitchFamily="18" charset="0"/>
                                        </a:rPr>
                                        <m:t>2</m:t>
                                      </m:r>
                                    </m:sup>
                                  </m:sSup>
                                  <m:f>
                                    <m:fPr>
                                      <m:ctrlPr>
                                        <a:rPr lang="de-DE" sz="2000" i="1" smtClean="0">
                                          <a:solidFill>
                                            <a:prstClr val="black"/>
                                          </a:solidFill>
                                          <a:latin typeface="Cambria Math" panose="02040503050406030204" pitchFamily="18" charset="0"/>
                                        </a:rPr>
                                      </m:ctrlPr>
                                    </m:fPr>
                                    <m:num>
                                      <m:r>
                                        <a:rPr lang="de-DE" sz="2000" i="1" smtClean="0">
                                          <a:solidFill>
                                            <a:prstClr val="black"/>
                                          </a:solidFill>
                                          <a:latin typeface="Cambria Math" panose="02040503050406030204" pitchFamily="18" charset="0"/>
                                          <a:ea typeface="Cambria Math" panose="02040503050406030204" pitchFamily="18" charset="0"/>
                                        </a:rPr>
                                        <m:t>𝛼</m:t>
                                      </m:r>
                                      <m:r>
                                        <a:rPr lang="de-DE" sz="2000" i="1" smtClean="0">
                                          <a:solidFill>
                                            <a:prstClr val="black"/>
                                          </a:solidFill>
                                          <a:latin typeface="Cambria Math" panose="02040503050406030204" pitchFamily="18" charset="0"/>
                                          <a:ea typeface="Cambria Math" panose="02040503050406030204" pitchFamily="18" charset="0"/>
                                        </a:rPr>
                                        <m:t>𝑡</m:t>
                                      </m:r>
                                    </m:num>
                                    <m:den>
                                      <m:sSup>
                                        <m:sSupPr>
                                          <m:ctrlPr>
                                            <a:rPr lang="de-DE" sz="2000" i="1" smtClean="0">
                                              <a:solidFill>
                                                <a:prstClr val="black"/>
                                              </a:solidFill>
                                              <a:latin typeface="Cambria Math" panose="02040503050406030204" pitchFamily="18" charset="0"/>
                                            </a:rPr>
                                          </m:ctrlPr>
                                        </m:sSupPr>
                                        <m:e>
                                          <m:r>
                                            <a:rPr lang="de-DE" sz="2000" i="1" smtClean="0">
                                              <a:solidFill>
                                                <a:prstClr val="black"/>
                                              </a:solidFill>
                                              <a:latin typeface="Cambria Math" panose="02040503050406030204" pitchFamily="18" charset="0"/>
                                            </a:rPr>
                                            <m:t>𝑟</m:t>
                                          </m:r>
                                        </m:e>
                                        <m:sup>
                                          <m:r>
                                            <a:rPr lang="de-DE" sz="2000" i="1" smtClean="0">
                                              <a:solidFill>
                                                <a:prstClr val="black"/>
                                              </a:solidFill>
                                              <a:latin typeface="Cambria Math" panose="02040503050406030204" pitchFamily="18" charset="0"/>
                                            </a:rPr>
                                            <m:t>2</m:t>
                                          </m:r>
                                        </m:sup>
                                      </m:sSup>
                                    </m:den>
                                  </m:f>
                                </m:sup>
                              </m:sSup>
                              <m:r>
                                <a:rPr lang="de-DE" sz="2000" i="1" smtClean="0">
                                  <a:solidFill>
                                    <a:prstClr val="black"/>
                                  </a:solidFill>
                                  <a:latin typeface="Cambria Math" panose="02040503050406030204" pitchFamily="18" charset="0"/>
                                </a:rPr>
                                <m:t>−1</m:t>
                              </m:r>
                            </m:num>
                            <m:den>
                              <m:d>
                                <m:dPr>
                                  <m:begChr m:val="["/>
                                  <m:endChr m:val="]"/>
                                  <m:ctrlPr>
                                    <a:rPr lang="de-DE" sz="2000" i="1" smtClean="0">
                                      <a:solidFill>
                                        <a:prstClr val="black"/>
                                      </a:solidFill>
                                      <a:latin typeface="Cambria Math" panose="02040503050406030204" pitchFamily="18" charset="0"/>
                                    </a:rPr>
                                  </m:ctrlPr>
                                </m:dPr>
                                <m:e>
                                  <m:sSubSup>
                                    <m:sSubSupPr>
                                      <m:ctrlPr>
                                        <a:rPr lang="de-DE" sz="2000" i="1">
                                          <a:solidFill>
                                            <a:prstClr val="black"/>
                                          </a:solidFill>
                                          <a:latin typeface="Cambria Math" panose="02040503050406030204" pitchFamily="18" charset="0"/>
                                        </a:rPr>
                                      </m:ctrlPr>
                                    </m:sSubSupPr>
                                    <m:e>
                                      <m:r>
                                        <a:rPr lang="de-DE" sz="2000" i="1">
                                          <a:solidFill>
                                            <a:prstClr val="black"/>
                                          </a:solidFill>
                                          <a:latin typeface="Cambria Math" panose="02040503050406030204" pitchFamily="18" charset="0"/>
                                        </a:rPr>
                                        <m:t>𝐽</m:t>
                                      </m:r>
                                    </m:e>
                                    <m:sub>
                                      <m:r>
                                        <a:rPr lang="de-DE" sz="2000" i="1">
                                          <a:solidFill>
                                            <a:prstClr val="black"/>
                                          </a:solidFill>
                                          <a:latin typeface="Cambria Math" panose="02040503050406030204" pitchFamily="18" charset="0"/>
                                        </a:rPr>
                                        <m:t>1</m:t>
                                      </m:r>
                                    </m:sub>
                                    <m:sup>
                                      <m:r>
                                        <a:rPr lang="de-DE" sz="2000" i="1">
                                          <a:solidFill>
                                            <a:prstClr val="black"/>
                                          </a:solidFill>
                                          <a:latin typeface="Cambria Math" panose="02040503050406030204" pitchFamily="18" charset="0"/>
                                        </a:rPr>
                                        <m:t>2</m:t>
                                      </m:r>
                                    </m:sup>
                                  </m:sSubSup>
                                  <m:d>
                                    <m:dPr>
                                      <m:ctrlPr>
                                        <a:rPr lang="de-DE" sz="2000" i="1" smtClean="0">
                                          <a:solidFill>
                                            <a:prstClr val="black"/>
                                          </a:solidFill>
                                          <a:latin typeface="Cambria Math" panose="02040503050406030204" pitchFamily="18" charset="0"/>
                                        </a:rPr>
                                      </m:ctrlPr>
                                    </m:dPr>
                                    <m:e>
                                      <m:r>
                                        <a:rPr lang="de-DE" sz="2000" i="1" smtClean="0">
                                          <a:solidFill>
                                            <a:prstClr val="black"/>
                                          </a:solidFill>
                                          <a:latin typeface="Cambria Math" panose="02040503050406030204" pitchFamily="18" charset="0"/>
                                        </a:rPr>
                                        <m:t>𝑢</m:t>
                                      </m:r>
                                    </m:e>
                                  </m:d>
                                  <m:r>
                                    <a:rPr lang="de-DE" sz="2000" i="1" smtClean="0">
                                      <a:solidFill>
                                        <a:prstClr val="black"/>
                                      </a:solidFill>
                                      <a:latin typeface="Cambria Math" panose="02040503050406030204" pitchFamily="18" charset="0"/>
                                    </a:rPr>
                                    <m:t>+</m:t>
                                  </m:r>
                                  <m:sSubSup>
                                    <m:sSubSupPr>
                                      <m:ctrlPr>
                                        <a:rPr lang="de-DE" sz="2000" i="1">
                                          <a:solidFill>
                                            <a:prstClr val="black"/>
                                          </a:solidFill>
                                          <a:latin typeface="Cambria Math" panose="02040503050406030204" pitchFamily="18" charset="0"/>
                                        </a:rPr>
                                      </m:ctrlPr>
                                    </m:sSubSupPr>
                                    <m:e>
                                      <m:r>
                                        <a:rPr lang="de-DE" sz="2000" i="1" smtClean="0">
                                          <a:solidFill>
                                            <a:prstClr val="black"/>
                                          </a:solidFill>
                                          <a:latin typeface="Cambria Math" panose="02040503050406030204" pitchFamily="18" charset="0"/>
                                        </a:rPr>
                                        <m:t>𝑌</m:t>
                                      </m:r>
                                    </m:e>
                                    <m:sub>
                                      <m:r>
                                        <a:rPr lang="de-DE" sz="2000" i="1">
                                          <a:solidFill>
                                            <a:prstClr val="black"/>
                                          </a:solidFill>
                                          <a:latin typeface="Cambria Math" panose="02040503050406030204" pitchFamily="18" charset="0"/>
                                        </a:rPr>
                                        <m:t>1</m:t>
                                      </m:r>
                                    </m:sub>
                                    <m:sup>
                                      <m:r>
                                        <a:rPr lang="de-DE" sz="2000" i="1">
                                          <a:solidFill>
                                            <a:prstClr val="black"/>
                                          </a:solidFill>
                                          <a:latin typeface="Cambria Math" panose="02040503050406030204" pitchFamily="18" charset="0"/>
                                        </a:rPr>
                                        <m:t>2</m:t>
                                      </m:r>
                                    </m:sup>
                                  </m:sSubSup>
                                  <m:d>
                                    <m:dPr>
                                      <m:ctrlPr>
                                        <a:rPr lang="de-DE" sz="2000" i="1">
                                          <a:solidFill>
                                            <a:prstClr val="black"/>
                                          </a:solidFill>
                                          <a:latin typeface="Cambria Math" panose="02040503050406030204" pitchFamily="18" charset="0"/>
                                        </a:rPr>
                                      </m:ctrlPr>
                                    </m:dPr>
                                    <m:e>
                                      <m:r>
                                        <a:rPr lang="de-DE" sz="2000" i="1">
                                          <a:solidFill>
                                            <a:prstClr val="black"/>
                                          </a:solidFill>
                                          <a:latin typeface="Cambria Math" panose="02040503050406030204" pitchFamily="18" charset="0"/>
                                        </a:rPr>
                                        <m:t>𝑢</m:t>
                                      </m:r>
                                    </m:e>
                                  </m:d>
                                </m:e>
                              </m:d>
                            </m:den>
                          </m:f>
                        </m:e>
                      </m:nary>
                      <m:d>
                        <m:dPr>
                          <m:begChr m:val="["/>
                          <m:endChr m:val="]"/>
                          <m:ctrlPr>
                            <a:rPr lang="de-DE" sz="2000" i="1">
                              <a:solidFill>
                                <a:prstClr val="black"/>
                              </a:solidFill>
                              <a:latin typeface="Cambria Math" panose="02040503050406030204" pitchFamily="18" charset="0"/>
                            </a:rPr>
                          </m:ctrlPr>
                        </m:dPr>
                        <m:e>
                          <m:sSub>
                            <m:sSubPr>
                              <m:ctrlPr>
                                <a:rPr lang="de-DE" sz="2000" i="1" smtClean="0">
                                  <a:solidFill>
                                    <a:prstClr val="black"/>
                                  </a:solidFill>
                                  <a:latin typeface="Cambria Math" panose="02040503050406030204" pitchFamily="18" charset="0"/>
                                </a:rPr>
                              </m:ctrlPr>
                            </m:sSubPr>
                            <m:e>
                              <m:r>
                                <a:rPr lang="de-DE" sz="2000" i="1" smtClean="0">
                                  <a:solidFill>
                                    <a:prstClr val="black"/>
                                  </a:solidFill>
                                  <a:latin typeface="Cambria Math" panose="02040503050406030204" pitchFamily="18" charset="0"/>
                                </a:rPr>
                                <m:t>𝐽</m:t>
                              </m:r>
                            </m:e>
                            <m:sub>
                              <m:r>
                                <a:rPr lang="de-DE" sz="2000" i="1" smtClean="0">
                                  <a:solidFill>
                                    <a:prstClr val="black"/>
                                  </a:solidFill>
                                  <a:latin typeface="Cambria Math" panose="02040503050406030204" pitchFamily="18" charset="0"/>
                                </a:rPr>
                                <m:t>0</m:t>
                              </m:r>
                            </m:sub>
                          </m:sSub>
                          <m:d>
                            <m:dPr>
                              <m:ctrlPr>
                                <a:rPr lang="de-DE" sz="2000" i="1">
                                  <a:solidFill>
                                    <a:prstClr val="black"/>
                                  </a:solidFill>
                                  <a:latin typeface="Cambria Math" panose="02040503050406030204" pitchFamily="18" charset="0"/>
                                </a:rPr>
                              </m:ctrlPr>
                            </m:dPr>
                            <m:e>
                              <m:sSub>
                                <m:sSubPr>
                                  <m:ctrlPr>
                                    <a:rPr lang="de-DE" sz="2000" i="1" smtClean="0">
                                      <a:solidFill>
                                        <a:prstClr val="black"/>
                                      </a:solidFill>
                                      <a:latin typeface="Cambria Math" panose="02040503050406030204" pitchFamily="18" charset="0"/>
                                    </a:rPr>
                                  </m:ctrlPr>
                                </m:sSubPr>
                                <m:e>
                                  <m:r>
                                    <a:rPr lang="de-DE" sz="2000" i="1" smtClean="0">
                                      <a:solidFill>
                                        <a:prstClr val="black"/>
                                      </a:solidFill>
                                      <a:latin typeface="Cambria Math" panose="02040503050406030204" pitchFamily="18" charset="0"/>
                                    </a:rPr>
                                    <m:t>𝑟</m:t>
                                  </m:r>
                                </m:e>
                                <m:sub>
                                  <m:r>
                                    <a:rPr lang="de-DE" sz="2000" i="1" smtClean="0">
                                      <a:solidFill>
                                        <a:prstClr val="black"/>
                                      </a:solidFill>
                                      <a:latin typeface="Cambria Math" panose="02040503050406030204" pitchFamily="18" charset="0"/>
                                    </a:rPr>
                                    <m:t>𝑏</m:t>
                                  </m:r>
                                </m:sub>
                              </m:sSub>
                              <m:r>
                                <a:rPr lang="de-DE" sz="2000" i="1">
                                  <a:solidFill>
                                    <a:prstClr val="black"/>
                                  </a:solidFill>
                                  <a:latin typeface="Cambria Math" panose="02040503050406030204" pitchFamily="18" charset="0"/>
                                </a:rPr>
                                <m:t>𝑢</m:t>
                              </m:r>
                            </m:e>
                          </m:d>
                          <m:sSub>
                            <m:sSubPr>
                              <m:ctrlPr>
                                <a:rPr lang="de-DE" sz="2000" i="1" smtClean="0">
                                  <a:solidFill>
                                    <a:prstClr val="black"/>
                                  </a:solidFill>
                                  <a:latin typeface="Cambria Math" panose="02040503050406030204" pitchFamily="18" charset="0"/>
                                </a:rPr>
                              </m:ctrlPr>
                            </m:sSubPr>
                            <m:e>
                              <m:r>
                                <a:rPr lang="de-DE" sz="2000" i="1" smtClean="0">
                                  <a:solidFill>
                                    <a:prstClr val="black"/>
                                  </a:solidFill>
                                  <a:latin typeface="Cambria Math" panose="02040503050406030204" pitchFamily="18" charset="0"/>
                                </a:rPr>
                                <m:t>𝑌</m:t>
                              </m:r>
                            </m:e>
                            <m:sub>
                              <m:r>
                                <a:rPr lang="de-DE" sz="2000" i="1" smtClean="0">
                                  <a:solidFill>
                                    <a:prstClr val="black"/>
                                  </a:solidFill>
                                  <a:latin typeface="Cambria Math" panose="02040503050406030204" pitchFamily="18" charset="0"/>
                                </a:rPr>
                                <m:t>1</m:t>
                              </m:r>
                            </m:sub>
                          </m:sSub>
                          <m:d>
                            <m:dPr>
                              <m:ctrlPr>
                                <a:rPr lang="de-DE" sz="2000" i="1" smtClean="0">
                                  <a:solidFill>
                                    <a:prstClr val="black"/>
                                  </a:solidFill>
                                  <a:latin typeface="Cambria Math" panose="02040503050406030204" pitchFamily="18" charset="0"/>
                                </a:rPr>
                              </m:ctrlPr>
                            </m:dPr>
                            <m:e>
                              <m:r>
                                <a:rPr lang="de-DE" sz="2000" i="1" smtClean="0">
                                  <a:solidFill>
                                    <a:prstClr val="black"/>
                                  </a:solidFill>
                                  <a:latin typeface="Cambria Math" panose="02040503050406030204" pitchFamily="18" charset="0"/>
                                </a:rPr>
                                <m:t>𝑢</m:t>
                              </m:r>
                            </m:e>
                          </m:d>
                          <m:r>
                            <a:rPr lang="de-DE" sz="2000" i="1" smtClean="0">
                              <a:solidFill>
                                <a:prstClr val="black"/>
                              </a:solidFill>
                              <a:latin typeface="Cambria Math" panose="02040503050406030204" pitchFamily="18" charset="0"/>
                            </a:rPr>
                            <m:t>−</m:t>
                          </m:r>
                          <m:sSub>
                            <m:sSubPr>
                              <m:ctrlPr>
                                <a:rPr lang="de-DE" sz="2000" i="1">
                                  <a:solidFill>
                                    <a:prstClr val="black"/>
                                  </a:solidFill>
                                  <a:latin typeface="Cambria Math" panose="02040503050406030204" pitchFamily="18" charset="0"/>
                                </a:rPr>
                              </m:ctrlPr>
                            </m:sSubPr>
                            <m:e>
                              <m:r>
                                <a:rPr lang="de-DE" sz="2000" i="1">
                                  <a:solidFill>
                                    <a:prstClr val="black"/>
                                  </a:solidFill>
                                  <a:latin typeface="Cambria Math" panose="02040503050406030204" pitchFamily="18" charset="0"/>
                                </a:rPr>
                                <m:t>𝐽</m:t>
                              </m:r>
                            </m:e>
                            <m:sub>
                              <m:r>
                                <a:rPr lang="de-DE" sz="2000" i="1" smtClean="0">
                                  <a:solidFill>
                                    <a:prstClr val="black"/>
                                  </a:solidFill>
                                  <a:latin typeface="Cambria Math" panose="02040503050406030204" pitchFamily="18" charset="0"/>
                                </a:rPr>
                                <m:t>1</m:t>
                              </m:r>
                            </m:sub>
                          </m:sSub>
                          <m:d>
                            <m:dPr>
                              <m:ctrlPr>
                                <a:rPr lang="de-DE" sz="2000" i="1">
                                  <a:solidFill>
                                    <a:prstClr val="black"/>
                                  </a:solidFill>
                                  <a:latin typeface="Cambria Math" panose="02040503050406030204" pitchFamily="18" charset="0"/>
                                </a:rPr>
                              </m:ctrlPr>
                            </m:dPr>
                            <m:e>
                              <m:r>
                                <a:rPr lang="de-DE" sz="2000" i="1">
                                  <a:solidFill>
                                    <a:prstClr val="black"/>
                                  </a:solidFill>
                                  <a:latin typeface="Cambria Math" panose="02040503050406030204" pitchFamily="18" charset="0"/>
                                </a:rPr>
                                <m:t>𝑢</m:t>
                              </m:r>
                            </m:e>
                          </m:d>
                          <m:sSub>
                            <m:sSubPr>
                              <m:ctrlPr>
                                <a:rPr lang="de-DE" sz="2000" i="1">
                                  <a:solidFill>
                                    <a:prstClr val="black"/>
                                  </a:solidFill>
                                  <a:latin typeface="Cambria Math" panose="02040503050406030204" pitchFamily="18" charset="0"/>
                                </a:rPr>
                              </m:ctrlPr>
                            </m:sSubPr>
                            <m:e>
                              <m:r>
                                <a:rPr lang="de-DE" sz="2000" i="1">
                                  <a:solidFill>
                                    <a:prstClr val="black"/>
                                  </a:solidFill>
                                  <a:latin typeface="Cambria Math" panose="02040503050406030204" pitchFamily="18" charset="0"/>
                                </a:rPr>
                                <m:t>𝑌</m:t>
                              </m:r>
                            </m:e>
                            <m:sub>
                              <m:r>
                                <a:rPr lang="de-DE" sz="2000" i="1">
                                  <a:solidFill>
                                    <a:prstClr val="black"/>
                                  </a:solidFill>
                                  <a:latin typeface="Cambria Math" panose="02040503050406030204" pitchFamily="18" charset="0"/>
                                </a:rPr>
                                <m:t>1</m:t>
                              </m:r>
                            </m:sub>
                          </m:sSub>
                          <m:d>
                            <m:dPr>
                              <m:ctrlPr>
                                <a:rPr lang="de-DE" sz="2000" i="1">
                                  <a:solidFill>
                                    <a:prstClr val="black"/>
                                  </a:solidFill>
                                  <a:latin typeface="Cambria Math" panose="02040503050406030204" pitchFamily="18" charset="0"/>
                                </a:rPr>
                              </m:ctrlPr>
                            </m:dPr>
                            <m:e>
                              <m:sSub>
                                <m:sSubPr>
                                  <m:ctrlPr>
                                    <a:rPr lang="de-DE" sz="2000" i="1">
                                      <a:solidFill>
                                        <a:prstClr val="black"/>
                                      </a:solidFill>
                                      <a:latin typeface="Cambria Math" panose="02040503050406030204" pitchFamily="18" charset="0"/>
                                    </a:rPr>
                                  </m:ctrlPr>
                                </m:sSubPr>
                                <m:e>
                                  <m:r>
                                    <a:rPr lang="de-DE" sz="2000" i="1">
                                      <a:solidFill>
                                        <a:prstClr val="black"/>
                                      </a:solidFill>
                                      <a:latin typeface="Cambria Math" panose="02040503050406030204" pitchFamily="18" charset="0"/>
                                    </a:rPr>
                                    <m:t>𝑟</m:t>
                                  </m:r>
                                </m:e>
                                <m:sub>
                                  <m:r>
                                    <a:rPr lang="de-DE" sz="2000" i="1">
                                      <a:solidFill>
                                        <a:prstClr val="black"/>
                                      </a:solidFill>
                                      <a:latin typeface="Cambria Math" panose="02040503050406030204" pitchFamily="18" charset="0"/>
                                    </a:rPr>
                                    <m:t>𝑏</m:t>
                                  </m:r>
                                </m:sub>
                              </m:sSub>
                              <m:r>
                                <a:rPr lang="de-DE" sz="2000" i="1">
                                  <a:solidFill>
                                    <a:prstClr val="black"/>
                                  </a:solidFill>
                                  <a:latin typeface="Cambria Math" panose="02040503050406030204" pitchFamily="18" charset="0"/>
                                </a:rPr>
                                <m:t>𝑢</m:t>
                              </m:r>
                            </m:e>
                          </m:d>
                        </m:e>
                      </m:d>
                      <m:f>
                        <m:fPr>
                          <m:ctrlPr>
                            <a:rPr lang="de-DE" sz="2000" i="1" smtClean="0">
                              <a:solidFill>
                                <a:prstClr val="black"/>
                              </a:solidFill>
                              <a:latin typeface="Cambria Math" panose="02040503050406030204" pitchFamily="18" charset="0"/>
                            </a:rPr>
                          </m:ctrlPr>
                        </m:fPr>
                        <m:num>
                          <m:r>
                            <a:rPr lang="de-DE" sz="2000" i="1">
                              <a:solidFill>
                                <a:prstClr val="black"/>
                              </a:solidFill>
                              <a:latin typeface="Cambria Math" panose="02040503050406030204" pitchFamily="18" charset="0"/>
                            </a:rPr>
                            <m:t>𝑑𝑢</m:t>
                          </m:r>
                          <m:r>
                            <m:rPr>
                              <m:nor/>
                            </m:rPr>
                            <a:rPr lang="de-DE" sz="2000" dirty="0">
                              <a:solidFill>
                                <a:prstClr val="black"/>
                              </a:solidFill>
                            </a:rPr>
                            <m:t> </m:t>
                          </m:r>
                        </m:num>
                        <m:den>
                          <m:sSup>
                            <m:sSupPr>
                              <m:ctrlPr>
                                <a:rPr lang="de-DE" sz="2000" i="1" smtClean="0">
                                  <a:solidFill>
                                    <a:prstClr val="black"/>
                                  </a:solidFill>
                                  <a:latin typeface="Cambria Math" panose="02040503050406030204" pitchFamily="18" charset="0"/>
                                </a:rPr>
                              </m:ctrlPr>
                            </m:sSupPr>
                            <m:e>
                              <m:r>
                                <a:rPr lang="de-DE" sz="2000" i="1" smtClean="0">
                                  <a:solidFill>
                                    <a:prstClr val="black"/>
                                  </a:solidFill>
                                  <a:latin typeface="Cambria Math" panose="02040503050406030204" pitchFamily="18" charset="0"/>
                                </a:rPr>
                                <m:t>𝑢</m:t>
                              </m:r>
                            </m:e>
                            <m:sup>
                              <m:r>
                                <a:rPr lang="de-DE" sz="2000" i="1" smtClean="0">
                                  <a:solidFill>
                                    <a:prstClr val="black"/>
                                  </a:solidFill>
                                  <a:latin typeface="Cambria Math" panose="02040503050406030204" pitchFamily="18" charset="0"/>
                                </a:rPr>
                                <m:t>2</m:t>
                              </m:r>
                            </m:sup>
                          </m:sSup>
                        </m:den>
                      </m:f>
                      <m:r>
                        <a:rPr lang="de-DE" sz="2000" i="1">
                          <a:solidFill>
                            <a:prstClr val="black"/>
                          </a:solidFill>
                          <a:latin typeface="Cambria Math" panose="02040503050406030204" pitchFamily="18" charset="0"/>
                        </a:rPr>
                        <m:t>=</m:t>
                      </m:r>
                      <m:f>
                        <m:fPr>
                          <m:ctrlPr>
                            <a:rPr lang="de-DE" sz="2000" i="1">
                              <a:solidFill>
                                <a:prstClr val="black"/>
                              </a:solidFill>
                              <a:latin typeface="Cambria Math" panose="02040503050406030204" pitchFamily="18" charset="0"/>
                            </a:rPr>
                          </m:ctrlPr>
                        </m:fPr>
                        <m:num>
                          <m:acc>
                            <m:accPr>
                              <m:chr m:val="̇"/>
                              <m:ctrlPr>
                                <a:rPr lang="de-DE" sz="2000" i="1">
                                  <a:solidFill>
                                    <a:prstClr val="black"/>
                                  </a:solidFill>
                                  <a:latin typeface="Cambria Math" panose="02040503050406030204" pitchFamily="18" charset="0"/>
                                </a:rPr>
                              </m:ctrlPr>
                            </m:accPr>
                            <m:e>
                              <m:r>
                                <a:rPr lang="de-DE" sz="2000" i="1">
                                  <a:solidFill>
                                    <a:prstClr val="black"/>
                                  </a:solidFill>
                                  <a:latin typeface="Cambria Math" panose="02040503050406030204" pitchFamily="18" charset="0"/>
                                </a:rPr>
                                <m:t>𝑞</m:t>
                              </m:r>
                            </m:e>
                          </m:acc>
                        </m:num>
                        <m:den>
                          <m:r>
                            <a:rPr lang="de-DE" sz="2000" i="1" smtClean="0">
                              <a:solidFill>
                                <a:prstClr val="black"/>
                              </a:solidFill>
                              <a:latin typeface="Cambria Math" panose="02040503050406030204" pitchFamily="18" charset="0"/>
                              <a:ea typeface="Cambria Math" panose="02040503050406030204" pitchFamily="18" charset="0"/>
                            </a:rPr>
                            <m:t>𝜆</m:t>
                          </m:r>
                        </m:den>
                      </m:f>
                      <m:r>
                        <a:rPr lang="de-DE" sz="2000" i="1" smtClean="0">
                          <a:solidFill>
                            <a:prstClr val="black"/>
                          </a:solidFill>
                          <a:latin typeface="Cambria Math" panose="02040503050406030204" pitchFamily="18" charset="0"/>
                        </a:rPr>
                        <m:t>𝐺</m:t>
                      </m:r>
                    </m:oMath>
                  </m:oMathPara>
                </a14:m>
                <a:br>
                  <a:rPr lang="de-DE" sz="2000" dirty="0">
                    <a:solidFill>
                      <a:prstClr val="black"/>
                    </a:solidFill>
                  </a:rPr>
                </a:br>
                <a:endParaRPr lang="de-DE" sz="2000" dirty="0">
                  <a:solidFill>
                    <a:prstClr val="black"/>
                  </a:solidFill>
                </a:endParaRPr>
              </a:p>
            </p:txBody>
          </p:sp>
        </mc:Choice>
        <mc:Fallback xmlns="">
          <p:sp>
            <p:nvSpPr>
              <p:cNvPr id="2" name="Textfeld 1"/>
              <p:cNvSpPr txBox="1">
                <a:spLocks noRot="1" noChangeAspect="1" noMove="1" noResize="1" noEditPoints="1" noAdjustHandles="1" noChangeArrowheads="1" noChangeShapeType="1" noTextEdit="1"/>
              </p:cNvSpPr>
              <p:nvPr/>
            </p:nvSpPr>
            <p:spPr>
              <a:xfrm>
                <a:off x="107504" y="3356992"/>
                <a:ext cx="8806706" cy="847220"/>
              </a:xfrm>
              <a:prstGeom prst="rect">
                <a:avLst/>
              </a:prstGeom>
              <a:blipFill rotWithShape="0">
                <a:blip r:embed="rId2"/>
                <a:stretch>
                  <a:fillRect/>
                </a:stretch>
              </a:blipFill>
            </p:spPr>
            <p:txBody>
              <a:bodyPr/>
              <a:lstStyle/>
              <a:p>
                <a:r>
                  <a:rPr lang="de-DE">
                    <a:noFill/>
                  </a:rPr>
                  <a:t> </a:t>
                </a:r>
              </a:p>
            </p:txBody>
          </p:sp>
        </mc:Fallback>
      </mc:AlternateContent>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Excursiones sobre el trasfondo matemático</a:t>
            </a:r>
            <a:br>
              <a:rPr lang="de-DE"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Soluciones históricas - fuente cilíndrica</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107504" y="1340768"/>
            <a:ext cx="8806706" cy="4896544"/>
          </a:xfrm>
        </p:spPr>
        <p:txBody>
          <a:bodyPr>
            <a:normAutofit fontScale="92500"/>
          </a:bodyPr>
          <a:lstStyle/>
          <a:p>
            <a:pPr lvl="0">
              <a:lnSpc>
                <a:spcPct val="160000"/>
              </a:lnSpc>
            </a:pPr>
            <a:r>
              <a:rPr lang="en-GB" sz="1600" dirty="0">
                <a:latin typeface="Arial" panose="020B0604020202020204" pitchFamily="34" charset="0"/>
                <a:cs typeface="Arial" panose="020B0604020202020204" pitchFamily="34" charset="0"/>
              </a:rPr>
              <a:t>Simplificación geométrica: flujo de calor constante en la superficie exterior de un cilindro infinitamente largo</a:t>
            </a:r>
            <a:endParaRPr lang="de-DE" sz="1600" dirty="0">
              <a:latin typeface="Arial" panose="020B0604020202020204" pitchFamily="34" charset="0"/>
              <a:cs typeface="Arial" panose="020B0604020202020204" pitchFamily="34" charset="0"/>
            </a:endParaRPr>
          </a:p>
          <a:p>
            <a:pPr lvl="0">
              <a:lnSpc>
                <a:spcPct val="160000"/>
              </a:lnSpc>
            </a:pPr>
            <a:r>
              <a:rPr lang="en-GB" sz="1600" dirty="0">
                <a:latin typeface="Arial" panose="020B0604020202020204" pitchFamily="34" charset="0"/>
                <a:cs typeface="Arial" panose="020B0604020202020204" pitchFamily="34" charset="0"/>
              </a:rPr>
              <a:t>Cálculo de la temperatura </a:t>
            </a:r>
            <a:r>
              <a:rPr lang="en-GB" sz="1600" i="1" dirty="0">
                <a:latin typeface="Arial" panose="020B0604020202020204" pitchFamily="34" charset="0"/>
                <a:cs typeface="Arial" panose="020B0604020202020204" pitchFamily="34" charset="0"/>
              </a:rPr>
              <a:t>T</a:t>
            </a:r>
            <a:r>
              <a:rPr lang="en-GB" sz="1600" dirty="0">
                <a:latin typeface="Arial" panose="020B0604020202020204" pitchFamily="34" charset="0"/>
                <a:cs typeface="Arial" panose="020B0604020202020204" pitchFamily="34" charset="0"/>
              </a:rPr>
              <a:t> en función de la distancia </a:t>
            </a:r>
            <a:r>
              <a:rPr lang="en-GB" sz="1600" i="1" dirty="0">
                <a:latin typeface="Arial" panose="020B0604020202020204" pitchFamily="34" charset="0"/>
                <a:cs typeface="Arial" panose="020B0604020202020204" pitchFamily="34" charset="0"/>
              </a:rPr>
              <a:t>r</a:t>
            </a:r>
            <a:r>
              <a:rPr lang="en-GB" sz="1600" dirty="0">
                <a:latin typeface="Arial" panose="020B0604020202020204" pitchFamily="34" charset="0"/>
                <a:cs typeface="Arial" panose="020B0604020202020204" pitchFamily="34" charset="0"/>
              </a:rPr>
              <a:t> a la fuente de la línea en el momento </a:t>
            </a:r>
            <a:r>
              <a:rPr lang="en-GB" sz="1600" i="1" dirty="0">
                <a:latin typeface="Arial" panose="020B0604020202020204" pitchFamily="34" charset="0"/>
                <a:cs typeface="Arial" panose="020B0604020202020204" pitchFamily="34" charset="0"/>
              </a:rPr>
              <a:t>t</a:t>
            </a:r>
            <a:endParaRPr lang="de-DE" sz="1600" dirty="0">
              <a:latin typeface="Arial" panose="020B0604020202020204" pitchFamily="34" charset="0"/>
              <a:cs typeface="Arial" panose="020B0604020202020204" pitchFamily="34" charset="0"/>
            </a:endParaRPr>
          </a:p>
          <a:p>
            <a:pPr lvl="0">
              <a:lnSpc>
                <a:spcPct val="160000"/>
              </a:lnSpc>
            </a:pPr>
            <a:r>
              <a:rPr lang="en-GB" sz="1600" dirty="0">
                <a:latin typeface="Arial" panose="020B0604020202020204" pitchFamily="34" charset="0"/>
                <a:cs typeface="Arial" panose="020B0604020202020204" pitchFamily="34" charset="0"/>
              </a:rPr>
              <a:t>Formulado por primera vez por </a:t>
            </a:r>
            <a:r>
              <a:rPr lang="en-GB" sz="1600" dirty="0" err="1">
                <a:latin typeface="Arial" panose="020B0604020202020204" pitchFamily="34" charset="0"/>
                <a:cs typeface="Arial" panose="020B0604020202020204" pitchFamily="34" charset="0"/>
              </a:rPr>
              <a:t>Carslaw</a:t>
            </a:r>
            <a:r>
              <a:rPr lang="en-GB" sz="1600" dirty="0">
                <a:latin typeface="Arial" panose="020B0604020202020204" pitchFamily="34" charset="0"/>
                <a:cs typeface="Arial" panose="020B0604020202020204" pitchFamily="34" charset="0"/>
              </a:rPr>
              <a:t> &amp; Jeager </a:t>
            </a:r>
            <a:r>
              <a:rPr lang="en-GB" sz="1600" dirty="0" err="1">
                <a:latin typeface="Arial" panose="020B0604020202020204" pitchFamily="34" charset="0"/>
                <a:cs typeface="Arial" panose="020B0604020202020204" pitchFamily="34" charset="0"/>
              </a:rPr>
              <a:t>(</a:t>
            </a:r>
            <a:r>
              <a:rPr lang="en-GB" sz="1600" dirty="0">
                <a:latin typeface="Arial" panose="020B0604020202020204" pitchFamily="34" charset="0"/>
                <a:cs typeface="Arial" panose="020B0604020202020204" pitchFamily="34" charset="0"/>
              </a:rPr>
              <a:t>1947) </a:t>
            </a:r>
          </a:p>
          <a:p>
            <a:pPr lvl="0">
              <a:lnSpc>
                <a:spcPct val="160000"/>
              </a:lnSpc>
            </a:pPr>
            <a:endParaRPr lang="en-GB" sz="1600" dirty="0">
              <a:latin typeface="Arial" panose="020B0604020202020204" pitchFamily="34" charset="0"/>
              <a:cs typeface="Arial" panose="020B0604020202020204" pitchFamily="34" charset="0"/>
            </a:endParaRPr>
          </a:p>
          <a:p>
            <a:pPr lvl="0">
              <a:lnSpc>
                <a:spcPct val="160000"/>
              </a:lnSpc>
            </a:pPr>
            <a:endParaRPr lang="en-GB" sz="1600" dirty="0">
              <a:latin typeface="Arial" panose="020B0604020202020204" pitchFamily="34" charset="0"/>
              <a:cs typeface="Arial" panose="020B0604020202020204" pitchFamily="34" charset="0"/>
            </a:endParaRPr>
          </a:p>
          <a:p>
            <a:pPr lvl="0">
              <a:lnSpc>
                <a:spcPct val="160000"/>
              </a:lnSpc>
            </a:pPr>
            <a:endParaRPr lang="en-GB" sz="1600" dirty="0">
              <a:latin typeface="Arial" panose="020B0604020202020204" pitchFamily="34" charset="0"/>
              <a:cs typeface="Arial" panose="020B0604020202020204" pitchFamily="34" charset="0"/>
            </a:endParaRPr>
          </a:p>
          <a:p>
            <a:pPr marL="0" lvl="0" indent="0">
              <a:lnSpc>
                <a:spcPct val="160000"/>
              </a:lnSpc>
              <a:buNone/>
            </a:pPr>
            <a:endParaRPr lang="de-DE" sz="1600" dirty="0">
              <a:latin typeface="Arial" panose="020B0604020202020204" pitchFamily="34" charset="0"/>
              <a:cs typeface="Arial" panose="020B0604020202020204" pitchFamily="34" charset="0"/>
            </a:endParaRPr>
          </a:p>
          <a:p>
            <a:pPr lvl="0">
              <a:lnSpc>
                <a:spcPct val="160000"/>
              </a:lnSpc>
            </a:pPr>
            <a:r>
              <a:rPr lang="en-GB" sz="1600" dirty="0">
                <a:latin typeface="Arial" panose="020B0604020202020204" pitchFamily="34" charset="0"/>
                <a:cs typeface="Arial" panose="020B0604020202020204" pitchFamily="34" charset="0"/>
              </a:rPr>
              <a:t>J(u) e Y(u) son las funciones de Bessel 0. Y 1. Pedido</a:t>
            </a:r>
            <a:endParaRPr lang="de-DE" sz="1600" dirty="0">
              <a:latin typeface="Arial" panose="020B0604020202020204" pitchFamily="34" charset="0"/>
              <a:cs typeface="Arial" panose="020B0604020202020204" pitchFamily="34" charset="0"/>
            </a:endParaRPr>
          </a:p>
          <a:p>
            <a:pPr lvl="0">
              <a:lnSpc>
                <a:spcPct val="160000"/>
              </a:lnSpc>
            </a:pPr>
            <a:r>
              <a:rPr lang="en-GB" sz="1600" dirty="0">
                <a:latin typeface="Arial" panose="020B0604020202020204" pitchFamily="34" charset="0"/>
                <a:cs typeface="Arial" panose="020B0604020202020204" pitchFamily="34" charset="0"/>
              </a:rPr>
              <a:t>La integral se puede resumir en el factor G</a:t>
            </a:r>
            <a:endParaRPr lang="de-DE" sz="1600" dirty="0">
              <a:latin typeface="Arial" panose="020B0604020202020204" pitchFamily="34" charset="0"/>
              <a:cs typeface="Arial" panose="020B0604020202020204" pitchFamily="34" charset="0"/>
            </a:endParaRPr>
          </a:p>
          <a:p>
            <a:pPr lvl="0">
              <a:lnSpc>
                <a:spcPct val="160000"/>
              </a:lnSpc>
            </a:pPr>
            <a:r>
              <a:rPr lang="en-GB" sz="1600" b="1" dirty="0">
                <a:latin typeface="Arial" panose="020B0604020202020204" pitchFamily="34" charset="0"/>
                <a:cs typeface="Arial" panose="020B0604020202020204" pitchFamily="34" charset="0"/>
              </a:rPr>
              <a:t>Los problemas de acción simple a menudo son difíciles de resolver matemáticamente</a:t>
            </a:r>
            <a:endParaRPr lang="de-DE"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93565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425114" y="25879"/>
            <a:ext cx="6707088" cy="1124744"/>
          </a:xfrm>
        </p:spPr>
        <p:txBody>
          <a:bodyPr/>
          <a:lstStyle/>
          <a:p>
            <a:r>
              <a:rPr lang="en-GB" dirty="0">
                <a:latin typeface="Arial" panose="020B0604020202020204" pitchFamily="34" charset="0"/>
                <a:cs typeface="Arial" panose="020B0604020202020204" pitchFamily="34" charset="0"/>
              </a:rPr>
              <a:t>Excursiones sobre el trasfondo matemático</a:t>
            </a:r>
            <a:br>
              <a:rPr lang="de-DE"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Fuente de línea finita</a:t>
            </a:r>
            <a:r>
              <a:rPr lang="en-GB" dirty="0" err="1">
                <a:latin typeface="Arial" panose="020B0604020202020204" pitchFamily="34" charset="0"/>
                <a:cs typeface="Arial" panose="020B0604020202020204" pitchFamily="34" charset="0"/>
              </a:rPr>
              <a:t> de Eskilston</a:t>
            </a:r>
            <a:r>
              <a:rPr lang="en-GB" dirty="0">
                <a:latin typeface="Arial" panose="020B0604020202020204" pitchFamily="34" charset="0"/>
                <a:cs typeface="Arial" panose="020B0604020202020204" pitchFamily="34" charset="0"/>
              </a:rPr>
              <a:t> y funciones g</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67544" y="1886098"/>
            <a:ext cx="8229600" cy="4525963"/>
          </a:xfrm>
        </p:spPr>
        <p:txBody>
          <a:bodyPr>
            <a:normAutofit/>
          </a:bodyPr>
          <a:lstStyle/>
          <a:p>
            <a:pPr lvl="0">
              <a:lnSpc>
                <a:spcPct val="150000"/>
              </a:lnSpc>
            </a:pPr>
            <a:r>
              <a:rPr lang="en-GB" sz="1600" dirty="0">
                <a:latin typeface="Arial" panose="020B0604020202020204" pitchFamily="34" charset="0"/>
                <a:cs typeface="Arial" panose="020B0604020202020204" pitchFamily="34" charset="0"/>
              </a:rPr>
              <a:t>Las funciones g calculadas numéricamente para diferentes disposiciones de campo se almacenan en bibliotecas</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Ventaja sobre las soluciones clásicas: Se considera gradiente geotérmico</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Cálculo de la temperatura en la pared del pozo</a:t>
            </a:r>
          </a:p>
          <a:p>
            <a:pPr lvl="0">
              <a:lnSpc>
                <a:spcPct val="150000"/>
              </a:lnSpc>
            </a:pPr>
            <a:endParaRPr lang="en-GB" sz="1600" dirty="0">
              <a:latin typeface="Arial" panose="020B0604020202020204" pitchFamily="34" charset="0"/>
              <a:cs typeface="Arial" panose="020B0604020202020204" pitchFamily="34" charset="0"/>
            </a:endParaRPr>
          </a:p>
          <a:p>
            <a:pPr marL="0" lvl="0" indent="0">
              <a:lnSpc>
                <a:spcPct val="150000"/>
              </a:lnSpc>
              <a:buNone/>
            </a:pPr>
            <a:endParaRPr lang="en-GB" sz="1600" dirty="0">
              <a:latin typeface="Arial" panose="020B0604020202020204" pitchFamily="34" charset="0"/>
              <a:cs typeface="Arial" panose="020B0604020202020204" pitchFamily="34" charset="0"/>
            </a:endParaRPr>
          </a:p>
          <a:p>
            <a:pPr lvl="0">
              <a:lnSpc>
                <a:spcPct val="150000"/>
              </a:lnSpc>
            </a:pPr>
            <a:endParaRPr lang="en-GB"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La función g describe un cambio de temperatura sin dimensiones</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Cálculo numérico de la función g en función del radio de la perforación, la profundidad de la sonda y la difusividad térmica del suelo</a:t>
            </a:r>
            <a:endParaRPr lang="de-DE" sz="1600" dirty="0">
              <a:latin typeface="Arial" panose="020B0604020202020204" pitchFamily="34" charset="0"/>
              <a:cs typeface="Arial" panose="020B0604020202020204" pitchFamily="34" charset="0"/>
            </a:endParaRPr>
          </a:p>
          <a:p>
            <a:pPr marL="0" lvl="1" indent="0">
              <a:buClr>
                <a:srgbClr val="F79646"/>
              </a:buClr>
              <a:buNone/>
            </a:pPr>
            <a:endParaRPr lang="de-DE" sz="2000" dirty="0">
              <a:solidFill>
                <a:prstClr val="black"/>
              </a:solidFill>
            </a:endParaRPr>
          </a:p>
          <a:p>
            <a:pPr lvl="1">
              <a:buClr>
                <a:srgbClr val="F79646"/>
              </a:buClr>
              <a:buFont typeface="Wingdings" panose="05000000000000000000" pitchFamily="2" charset="2"/>
              <a:buChar char="§"/>
            </a:pPr>
            <a:endParaRPr lang="de-DE" sz="2000" dirty="0">
              <a:solidFill>
                <a:prstClr val="black"/>
              </a:solidFill>
            </a:endParaRPr>
          </a:p>
          <a:p>
            <a:pPr lvl="1">
              <a:buClr>
                <a:srgbClr val="F79646"/>
              </a:buClr>
              <a:buFont typeface="Wingdings" panose="05000000000000000000" pitchFamily="2" charset="2"/>
              <a:buChar char="§"/>
            </a:pPr>
            <a:endParaRPr lang="de-DE" sz="2000" dirty="0">
              <a:solidFill>
                <a:prstClr val="black"/>
              </a:solidFill>
            </a:endParaRPr>
          </a:p>
          <a:p>
            <a:pPr lvl="1">
              <a:buClr>
                <a:srgbClr val="F79646"/>
              </a:buClr>
              <a:buFont typeface="Wingdings" panose="05000000000000000000" pitchFamily="2" charset="2"/>
              <a:buChar char="§"/>
            </a:pPr>
            <a:endParaRPr lang="de-DE" sz="2000" dirty="0">
              <a:solidFill>
                <a:prstClr val="black"/>
              </a:solidFill>
            </a:endParaRPr>
          </a:p>
          <a:p>
            <a:pPr lvl="1">
              <a:buClr>
                <a:srgbClr val="F79646"/>
              </a:buClr>
              <a:buFont typeface="Wingdings" panose="05000000000000000000" pitchFamily="2" charset="2"/>
              <a:buChar char="§"/>
            </a:pPr>
            <a:endParaRPr lang="de-DE" sz="2000" dirty="0">
              <a:solidFill>
                <a:prstClr val="black"/>
              </a:solidFill>
            </a:endParaRPr>
          </a:p>
          <a:p>
            <a:pPr lvl="1">
              <a:buClr>
                <a:srgbClr val="F79646"/>
              </a:buClr>
              <a:buFont typeface="Wingdings" panose="05000000000000000000" pitchFamily="2" charset="2"/>
              <a:buChar char="§"/>
            </a:pPr>
            <a:endParaRPr lang="de-DE" sz="2000" dirty="0">
              <a:solidFill>
                <a:prstClr val="black"/>
              </a:solidFill>
            </a:endParaRPr>
          </a:p>
          <a:p>
            <a:pPr lvl="1">
              <a:buClr>
                <a:srgbClr val="F79646"/>
              </a:buClr>
              <a:buFont typeface="Wingdings" panose="05000000000000000000" pitchFamily="2" charset="2"/>
              <a:buChar char="§"/>
            </a:pPr>
            <a:endParaRPr lang="de-DE" sz="2000" dirty="0">
              <a:solidFill>
                <a:prstClr val="black"/>
              </a:solidFill>
            </a:endParaRPr>
          </a:p>
          <a:p>
            <a:pPr marL="800100" lvl="1">
              <a:buClr>
                <a:srgbClr val="F79646"/>
              </a:buClr>
              <a:buFont typeface="Wingdings" panose="05000000000000000000" pitchFamily="2" charset="2"/>
              <a:buChar char="§"/>
            </a:pPr>
            <a:endParaRPr lang="de-DE" sz="2000" dirty="0">
              <a:solidFill>
                <a:prstClr val="black"/>
              </a:solidFill>
            </a:endParaRPr>
          </a:p>
          <a:p>
            <a:pPr>
              <a:buClr>
                <a:srgbClr val="F79646"/>
              </a:buClr>
            </a:pPr>
            <a:endParaRPr lang="de-DE" dirty="0"/>
          </a:p>
          <a:p>
            <a:pPr marL="0" indent="0">
              <a:buNone/>
            </a:pPr>
            <a:endParaRPr lang="de-DE" dirty="0"/>
          </a:p>
        </p:txBody>
      </p:sp>
      <mc:AlternateContent xmlns:mc="http://schemas.openxmlformats.org/markup-compatibility/2006" xmlns:a14="http://schemas.microsoft.com/office/drawing/2010/main">
        <mc:Choice Requires="a14">
          <p:sp>
            <p:nvSpPr>
              <p:cNvPr id="2" name="Textfeld 1"/>
              <p:cNvSpPr txBox="1"/>
              <p:nvPr/>
            </p:nvSpPr>
            <p:spPr>
              <a:xfrm>
                <a:off x="1077100" y="3717032"/>
                <a:ext cx="3946144" cy="5794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2000" i="1" smtClean="0">
                              <a:solidFill>
                                <a:prstClr val="black"/>
                              </a:solidFill>
                              <a:latin typeface="Cambria Math" panose="02040503050406030204" pitchFamily="18" charset="0"/>
                            </a:rPr>
                          </m:ctrlPr>
                        </m:sSubPr>
                        <m:e>
                          <m:r>
                            <a:rPr lang="de-DE" sz="2000" i="1">
                              <a:solidFill>
                                <a:prstClr val="black"/>
                              </a:solidFill>
                              <a:latin typeface="Cambria Math" panose="02040503050406030204" pitchFamily="18" charset="0"/>
                            </a:rPr>
                            <m:t>𝑇</m:t>
                          </m:r>
                        </m:e>
                        <m:sub>
                          <m:r>
                            <a:rPr lang="de-DE" sz="2000" i="1" smtClean="0">
                              <a:solidFill>
                                <a:prstClr val="black"/>
                              </a:solidFill>
                              <a:latin typeface="Cambria Math" panose="02040503050406030204" pitchFamily="18" charset="0"/>
                            </a:rPr>
                            <m:t>𝑏</m:t>
                          </m:r>
                        </m:sub>
                      </m:sSub>
                      <m:d>
                        <m:dPr>
                          <m:ctrlPr>
                            <a:rPr lang="de-DE" sz="2000" i="1" smtClean="0">
                              <a:solidFill>
                                <a:prstClr val="black"/>
                              </a:solidFill>
                              <a:latin typeface="Cambria Math" panose="02040503050406030204" pitchFamily="18" charset="0"/>
                            </a:rPr>
                          </m:ctrlPr>
                        </m:dPr>
                        <m:e>
                          <m:r>
                            <a:rPr lang="de-DE" sz="2000" i="1" smtClean="0">
                              <a:solidFill>
                                <a:prstClr val="black"/>
                              </a:solidFill>
                              <a:latin typeface="Cambria Math" panose="02040503050406030204" pitchFamily="18" charset="0"/>
                            </a:rPr>
                            <m:t>𝑡</m:t>
                          </m:r>
                        </m:e>
                      </m:d>
                      <m:r>
                        <a:rPr lang="de-DE" sz="2000" i="1" smtClean="0">
                          <a:solidFill>
                            <a:prstClr val="black"/>
                          </a:solidFill>
                          <a:latin typeface="Cambria Math" panose="02040503050406030204" pitchFamily="18" charset="0"/>
                        </a:rPr>
                        <m:t>−</m:t>
                      </m:r>
                      <m:sSub>
                        <m:sSubPr>
                          <m:ctrlPr>
                            <a:rPr lang="de-DE" sz="2000" i="1" smtClean="0">
                              <a:solidFill>
                                <a:prstClr val="black"/>
                              </a:solidFill>
                              <a:latin typeface="Cambria Math" panose="02040503050406030204" pitchFamily="18" charset="0"/>
                            </a:rPr>
                          </m:ctrlPr>
                        </m:sSubPr>
                        <m:e>
                          <m:r>
                            <a:rPr lang="de-DE" sz="2000" i="1">
                              <a:solidFill>
                                <a:prstClr val="black"/>
                              </a:solidFill>
                              <a:latin typeface="Cambria Math" panose="02040503050406030204" pitchFamily="18" charset="0"/>
                            </a:rPr>
                            <m:t>𝑇</m:t>
                          </m:r>
                        </m:e>
                        <m:sub>
                          <m:r>
                            <a:rPr lang="de-DE" sz="2000" i="1" smtClean="0">
                              <a:solidFill>
                                <a:prstClr val="black"/>
                              </a:solidFill>
                              <a:latin typeface="Cambria Math" panose="02040503050406030204" pitchFamily="18" charset="0"/>
                            </a:rPr>
                            <m:t>0</m:t>
                          </m:r>
                        </m:sub>
                      </m:sSub>
                      <m:r>
                        <a:rPr lang="de-DE" sz="2000" i="1" smtClean="0">
                          <a:solidFill>
                            <a:prstClr val="black"/>
                          </a:solidFill>
                          <a:latin typeface="Cambria Math" panose="02040503050406030204" pitchFamily="18" charset="0"/>
                        </a:rPr>
                        <m:t>=−</m:t>
                      </m:r>
                      <m:f>
                        <m:fPr>
                          <m:ctrlPr>
                            <a:rPr lang="de-DE" sz="2000" i="1" smtClean="0">
                              <a:solidFill>
                                <a:prstClr val="black"/>
                              </a:solidFill>
                              <a:latin typeface="Cambria Math" panose="02040503050406030204" pitchFamily="18" charset="0"/>
                            </a:rPr>
                          </m:ctrlPr>
                        </m:fPr>
                        <m:num>
                          <m:acc>
                            <m:accPr>
                              <m:chr m:val="̇"/>
                              <m:ctrlPr>
                                <a:rPr lang="de-DE" sz="2000" i="1" smtClean="0">
                                  <a:solidFill>
                                    <a:prstClr val="black"/>
                                  </a:solidFill>
                                  <a:latin typeface="Cambria Math" panose="02040503050406030204" pitchFamily="18" charset="0"/>
                                </a:rPr>
                              </m:ctrlPr>
                            </m:accPr>
                            <m:e>
                              <m:r>
                                <a:rPr lang="de-DE" sz="2000" i="1" smtClean="0">
                                  <a:solidFill>
                                    <a:prstClr val="black"/>
                                  </a:solidFill>
                                  <a:latin typeface="Cambria Math" panose="02040503050406030204" pitchFamily="18" charset="0"/>
                                </a:rPr>
                                <m:t>𝑞</m:t>
                              </m:r>
                            </m:e>
                          </m:acc>
                        </m:num>
                        <m:den>
                          <m:r>
                            <a:rPr lang="de-DE" sz="2000" i="1" smtClean="0">
                              <a:solidFill>
                                <a:prstClr val="black"/>
                              </a:solidFill>
                              <a:latin typeface="Cambria Math" panose="02040503050406030204" pitchFamily="18" charset="0"/>
                            </a:rPr>
                            <m:t>2</m:t>
                          </m:r>
                          <m:r>
                            <a:rPr lang="de-DE" sz="2000" i="1" smtClean="0">
                              <a:solidFill>
                                <a:prstClr val="black"/>
                              </a:solidFill>
                              <a:latin typeface="Cambria Math" panose="02040503050406030204" pitchFamily="18" charset="0"/>
                              <a:ea typeface="Cambria Math" panose="02040503050406030204" pitchFamily="18" charset="0"/>
                            </a:rPr>
                            <m:t>𝜋𝜆</m:t>
                          </m:r>
                        </m:den>
                      </m:f>
                      <m:r>
                        <a:rPr lang="de-DE" sz="2000" i="1">
                          <a:solidFill>
                            <a:prstClr val="black"/>
                          </a:solidFill>
                          <a:latin typeface="Cambria Math" panose="02040503050406030204" pitchFamily="18" charset="0"/>
                          <a:ea typeface="Cambria Math" panose="02040503050406030204" pitchFamily="18" charset="0"/>
                        </a:rPr>
                        <m:t>∙</m:t>
                      </m:r>
                      <m:r>
                        <a:rPr lang="de-DE" sz="2000" i="1" smtClean="0">
                          <a:solidFill>
                            <a:prstClr val="black"/>
                          </a:solidFill>
                          <a:latin typeface="Cambria Math" panose="02040503050406030204" pitchFamily="18" charset="0"/>
                          <a:ea typeface="Cambria Math" panose="02040503050406030204" pitchFamily="18" charset="0"/>
                        </a:rPr>
                        <m:t>𝑔</m:t>
                      </m:r>
                      <m:d>
                        <m:dPr>
                          <m:ctrlPr>
                            <a:rPr lang="de-DE" sz="2000" i="1" smtClean="0">
                              <a:solidFill>
                                <a:prstClr val="black"/>
                              </a:solidFill>
                              <a:latin typeface="Cambria Math" panose="02040503050406030204" pitchFamily="18" charset="0"/>
                              <a:ea typeface="Cambria Math" panose="02040503050406030204" pitchFamily="18" charset="0"/>
                            </a:rPr>
                          </m:ctrlPr>
                        </m:dPr>
                        <m:e>
                          <m:f>
                            <m:fPr>
                              <m:type m:val="skw"/>
                              <m:ctrlPr>
                                <a:rPr lang="de-DE" sz="2000" i="1" smtClean="0">
                                  <a:solidFill>
                                    <a:prstClr val="black"/>
                                  </a:solidFill>
                                  <a:latin typeface="Cambria Math" panose="02040503050406030204" pitchFamily="18" charset="0"/>
                                  <a:ea typeface="Cambria Math" panose="02040503050406030204" pitchFamily="18" charset="0"/>
                                </a:rPr>
                              </m:ctrlPr>
                            </m:fPr>
                            <m:num>
                              <m:r>
                                <a:rPr lang="de-DE" sz="2000" i="1" smtClean="0">
                                  <a:solidFill>
                                    <a:prstClr val="black"/>
                                  </a:solidFill>
                                  <a:latin typeface="Cambria Math" panose="02040503050406030204" pitchFamily="18" charset="0"/>
                                  <a:ea typeface="Cambria Math" panose="02040503050406030204" pitchFamily="18" charset="0"/>
                                </a:rPr>
                                <m:t>𝑡</m:t>
                              </m:r>
                            </m:num>
                            <m:den>
                              <m:sSub>
                                <m:sSubPr>
                                  <m:ctrlPr>
                                    <a:rPr lang="de-DE" sz="2000" i="1" smtClean="0">
                                      <a:solidFill>
                                        <a:prstClr val="black"/>
                                      </a:solidFill>
                                      <a:latin typeface="Cambria Math" panose="02040503050406030204" pitchFamily="18" charset="0"/>
                                      <a:ea typeface="Cambria Math" panose="02040503050406030204" pitchFamily="18" charset="0"/>
                                    </a:rPr>
                                  </m:ctrlPr>
                                </m:sSubPr>
                                <m:e>
                                  <m:r>
                                    <a:rPr lang="de-DE" sz="2000" i="1" smtClean="0">
                                      <a:solidFill>
                                        <a:prstClr val="black"/>
                                      </a:solidFill>
                                      <a:latin typeface="Cambria Math" panose="02040503050406030204" pitchFamily="18" charset="0"/>
                                      <a:ea typeface="Cambria Math" panose="02040503050406030204" pitchFamily="18" charset="0"/>
                                    </a:rPr>
                                    <m:t>𝑡</m:t>
                                  </m:r>
                                </m:e>
                                <m:sub>
                                  <m:r>
                                    <a:rPr lang="de-DE" sz="2000" i="1" smtClean="0">
                                      <a:solidFill>
                                        <a:prstClr val="black"/>
                                      </a:solidFill>
                                      <a:latin typeface="Cambria Math" panose="02040503050406030204" pitchFamily="18" charset="0"/>
                                      <a:ea typeface="Cambria Math" panose="02040503050406030204" pitchFamily="18" charset="0"/>
                                    </a:rPr>
                                    <m:t>𝑠</m:t>
                                  </m:r>
                                </m:sub>
                              </m:sSub>
                            </m:den>
                          </m:f>
                          <m:r>
                            <a:rPr lang="de-DE" sz="2000" i="1" smtClean="0">
                              <a:solidFill>
                                <a:prstClr val="black"/>
                              </a:solidFill>
                              <a:latin typeface="Cambria Math" panose="02040503050406030204" pitchFamily="18" charset="0"/>
                              <a:ea typeface="Cambria Math" panose="02040503050406030204" pitchFamily="18" charset="0"/>
                            </a:rPr>
                            <m:t>;</m:t>
                          </m:r>
                          <m:f>
                            <m:fPr>
                              <m:type m:val="skw"/>
                              <m:ctrlPr>
                                <a:rPr lang="de-DE" sz="2000" i="1" smtClean="0">
                                  <a:solidFill>
                                    <a:prstClr val="black"/>
                                  </a:solidFill>
                                  <a:latin typeface="Cambria Math" panose="02040503050406030204" pitchFamily="18" charset="0"/>
                                  <a:ea typeface="Cambria Math" panose="02040503050406030204" pitchFamily="18" charset="0"/>
                                </a:rPr>
                              </m:ctrlPr>
                            </m:fPr>
                            <m:num>
                              <m:sSub>
                                <m:sSubPr>
                                  <m:ctrlPr>
                                    <a:rPr lang="de-DE" sz="2000" i="1" smtClean="0">
                                      <a:solidFill>
                                        <a:prstClr val="black"/>
                                      </a:solidFill>
                                      <a:latin typeface="Cambria Math" panose="02040503050406030204" pitchFamily="18" charset="0"/>
                                      <a:ea typeface="Cambria Math" panose="02040503050406030204" pitchFamily="18" charset="0"/>
                                    </a:rPr>
                                  </m:ctrlPr>
                                </m:sSubPr>
                                <m:e>
                                  <m:r>
                                    <a:rPr lang="de-DE" sz="2000" i="1" smtClean="0">
                                      <a:solidFill>
                                        <a:prstClr val="black"/>
                                      </a:solidFill>
                                      <a:latin typeface="Cambria Math" panose="02040503050406030204" pitchFamily="18" charset="0"/>
                                      <a:ea typeface="Cambria Math" panose="02040503050406030204" pitchFamily="18" charset="0"/>
                                    </a:rPr>
                                    <m:t>𝑟</m:t>
                                  </m:r>
                                </m:e>
                                <m:sub>
                                  <m:r>
                                    <a:rPr lang="de-DE" sz="2000" i="1" smtClean="0">
                                      <a:solidFill>
                                        <a:prstClr val="black"/>
                                      </a:solidFill>
                                      <a:latin typeface="Cambria Math" panose="02040503050406030204" pitchFamily="18" charset="0"/>
                                      <a:ea typeface="Cambria Math" panose="02040503050406030204" pitchFamily="18" charset="0"/>
                                    </a:rPr>
                                    <m:t>𝑏</m:t>
                                  </m:r>
                                </m:sub>
                              </m:sSub>
                            </m:num>
                            <m:den>
                              <m:r>
                                <a:rPr lang="de-DE" sz="2000" i="1" smtClean="0">
                                  <a:solidFill>
                                    <a:prstClr val="black"/>
                                  </a:solidFill>
                                  <a:latin typeface="Cambria Math" panose="02040503050406030204" pitchFamily="18" charset="0"/>
                                  <a:ea typeface="Cambria Math" panose="02040503050406030204" pitchFamily="18" charset="0"/>
                                </a:rPr>
                                <m:t>𝐻</m:t>
                              </m:r>
                            </m:den>
                          </m:f>
                        </m:e>
                      </m:d>
                    </m:oMath>
                  </m:oMathPara>
                </a14:m>
                <a:endParaRPr lang="de-DE" sz="2000" dirty="0">
                  <a:solidFill>
                    <a:prstClr val="black"/>
                  </a:solidFill>
                </a:endParaRPr>
              </a:p>
            </p:txBody>
          </p:sp>
        </mc:Choice>
        <mc:Fallback xmlns="">
          <p:sp>
            <p:nvSpPr>
              <p:cNvPr id="2" name="Textfeld 1"/>
              <p:cNvSpPr txBox="1">
                <a:spLocks noRot="1" noChangeAspect="1" noMove="1" noResize="1" noEditPoints="1" noAdjustHandles="1" noChangeArrowheads="1" noChangeShapeType="1" noTextEdit="1"/>
              </p:cNvSpPr>
              <p:nvPr/>
            </p:nvSpPr>
            <p:spPr>
              <a:xfrm>
                <a:off x="1077100" y="3717032"/>
                <a:ext cx="3946144" cy="579454"/>
              </a:xfrm>
              <a:prstGeom prst="rect">
                <a:avLst/>
              </a:prstGeom>
              <a:blipFill rotWithShape="0">
                <a:blip r:embed="rId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 name="Textfeld 4"/>
              <p:cNvSpPr txBox="1"/>
              <p:nvPr/>
            </p:nvSpPr>
            <p:spPr>
              <a:xfrm>
                <a:off x="5436096" y="3678881"/>
                <a:ext cx="908710" cy="6176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2000" i="1" smtClean="0">
                              <a:solidFill>
                                <a:prstClr val="black"/>
                              </a:solidFill>
                              <a:latin typeface="Cambria Math" panose="02040503050406030204" pitchFamily="18" charset="0"/>
                            </a:rPr>
                          </m:ctrlPr>
                        </m:sSubPr>
                        <m:e>
                          <m:r>
                            <a:rPr lang="de-DE" sz="2000" i="1" smtClean="0">
                              <a:solidFill>
                                <a:prstClr val="black"/>
                              </a:solidFill>
                              <a:latin typeface="Cambria Math" panose="02040503050406030204" pitchFamily="18" charset="0"/>
                            </a:rPr>
                            <m:t>𝑡</m:t>
                          </m:r>
                        </m:e>
                        <m:sub>
                          <m:r>
                            <a:rPr lang="de-DE" sz="2000" i="1" smtClean="0">
                              <a:solidFill>
                                <a:prstClr val="black"/>
                              </a:solidFill>
                              <a:latin typeface="Cambria Math" panose="02040503050406030204" pitchFamily="18" charset="0"/>
                            </a:rPr>
                            <m:t>𝑠</m:t>
                          </m:r>
                        </m:sub>
                      </m:sSub>
                      <m:r>
                        <a:rPr lang="de-DE" sz="2000" i="1" smtClean="0">
                          <a:solidFill>
                            <a:prstClr val="black"/>
                          </a:solidFill>
                          <a:latin typeface="Cambria Math" panose="02040503050406030204" pitchFamily="18" charset="0"/>
                        </a:rPr>
                        <m:t>=</m:t>
                      </m:r>
                      <m:f>
                        <m:fPr>
                          <m:ctrlPr>
                            <a:rPr lang="de-DE" sz="2000" i="1" smtClean="0">
                              <a:solidFill>
                                <a:prstClr val="black"/>
                              </a:solidFill>
                              <a:latin typeface="Cambria Math" panose="02040503050406030204" pitchFamily="18" charset="0"/>
                            </a:rPr>
                          </m:ctrlPr>
                        </m:fPr>
                        <m:num>
                          <m:sSup>
                            <m:sSupPr>
                              <m:ctrlPr>
                                <a:rPr lang="de-DE" sz="2000" i="1" smtClean="0">
                                  <a:solidFill>
                                    <a:prstClr val="black"/>
                                  </a:solidFill>
                                  <a:latin typeface="Cambria Math" panose="02040503050406030204" pitchFamily="18" charset="0"/>
                                </a:rPr>
                              </m:ctrlPr>
                            </m:sSupPr>
                            <m:e>
                              <m:r>
                                <a:rPr lang="de-DE" sz="2000" i="1" smtClean="0">
                                  <a:solidFill>
                                    <a:prstClr val="black"/>
                                  </a:solidFill>
                                  <a:latin typeface="Cambria Math" panose="02040503050406030204" pitchFamily="18" charset="0"/>
                                </a:rPr>
                                <m:t>𝐻</m:t>
                              </m:r>
                            </m:e>
                            <m:sup>
                              <m:r>
                                <a:rPr lang="de-DE" sz="2000" i="1" smtClean="0">
                                  <a:solidFill>
                                    <a:prstClr val="black"/>
                                  </a:solidFill>
                                  <a:latin typeface="Cambria Math" panose="02040503050406030204" pitchFamily="18" charset="0"/>
                                </a:rPr>
                                <m:t>2</m:t>
                              </m:r>
                            </m:sup>
                          </m:sSup>
                        </m:num>
                        <m:den>
                          <m:r>
                            <a:rPr lang="de-DE" sz="2000" i="1" smtClean="0">
                              <a:solidFill>
                                <a:prstClr val="black"/>
                              </a:solidFill>
                              <a:latin typeface="Cambria Math" panose="02040503050406030204" pitchFamily="18" charset="0"/>
                            </a:rPr>
                            <m:t>9</m:t>
                          </m:r>
                          <m:r>
                            <a:rPr lang="de-DE" sz="2000" i="1" smtClean="0">
                              <a:solidFill>
                                <a:prstClr val="black"/>
                              </a:solidFill>
                              <a:latin typeface="Cambria Math" panose="02040503050406030204" pitchFamily="18" charset="0"/>
                              <a:ea typeface="Cambria Math" panose="02040503050406030204" pitchFamily="18" charset="0"/>
                            </a:rPr>
                            <m:t>𝛼</m:t>
                          </m:r>
                        </m:den>
                      </m:f>
                    </m:oMath>
                  </m:oMathPara>
                </a14:m>
                <a:endParaRPr lang="de-DE" sz="2000" dirty="0">
                  <a:solidFill>
                    <a:prstClr val="black"/>
                  </a:solidFill>
                </a:endParaRPr>
              </a:p>
            </p:txBody>
          </p:sp>
        </mc:Choice>
        <mc:Fallback xmlns="">
          <p:sp>
            <p:nvSpPr>
              <p:cNvPr id="5" name="Textfeld 4"/>
              <p:cNvSpPr txBox="1">
                <a:spLocks noRot="1" noChangeAspect="1" noMove="1" noResize="1" noEditPoints="1" noAdjustHandles="1" noChangeArrowheads="1" noChangeShapeType="1" noTextEdit="1"/>
              </p:cNvSpPr>
              <p:nvPr/>
            </p:nvSpPr>
            <p:spPr>
              <a:xfrm>
                <a:off x="5436096" y="3678881"/>
                <a:ext cx="908710" cy="617605"/>
              </a:xfrm>
              <a:prstGeom prst="rect">
                <a:avLst/>
              </a:prstGeom>
              <a:blipFill rotWithShape="0">
                <a:blip r:embed="rId3"/>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9259171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23728" y="0"/>
            <a:ext cx="6707088" cy="1124744"/>
          </a:xfrm>
        </p:spPr>
        <p:txBody>
          <a:bodyPr/>
          <a:lstStyle/>
          <a:p>
            <a:r>
              <a:rPr lang="en-GB" dirty="0">
                <a:latin typeface="Arial" panose="020B0604020202020204" pitchFamily="34" charset="0"/>
                <a:cs typeface="Arial" panose="020B0604020202020204" pitchFamily="34" charset="0"/>
              </a:rPr>
              <a:t> Excursiones sobre el trasfondo matemático</a:t>
            </a:r>
            <a:br>
              <a:rPr lang="de-DE"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Implementación en software</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600200"/>
            <a:ext cx="3826768" cy="4525963"/>
          </a:xfrm>
        </p:spPr>
        <p:txBody>
          <a:bodyPr>
            <a:normAutofit/>
          </a:bodyPr>
          <a:lstStyle/>
          <a:p>
            <a:pPr lvl="0">
              <a:lnSpc>
                <a:spcPct val="150000"/>
              </a:lnSpc>
            </a:pPr>
            <a:r>
              <a:rPr lang="en-GB" sz="1600" dirty="0">
                <a:latin typeface="Arial" panose="020B0604020202020204" pitchFamily="34" charset="0"/>
                <a:cs typeface="Arial" panose="020B0604020202020204" pitchFamily="34" charset="0"/>
              </a:rPr>
              <a:t>Las funciones g calculadas numéricamente para diferentes disposiciones de campo se almacenan en bibliotecas</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Ventaja: la parte más compleja de la factura debe realizarse una sola vez, y luego de forma muy eficiente.</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enfoque común en el software de simulación (EED, GHLEPRO, EWS)</a:t>
            </a:r>
            <a:endParaRPr lang="de-DE" sz="1600" dirty="0">
              <a:solidFill>
                <a:prstClr val="black"/>
              </a:solidFill>
              <a:latin typeface="Arial" panose="020B0604020202020204" pitchFamily="34" charset="0"/>
              <a:cs typeface="Arial" panose="020B0604020202020204" pitchFamily="34" charset="0"/>
            </a:endParaRPr>
          </a:p>
          <a:p>
            <a:pPr lvl="1">
              <a:buClr>
                <a:srgbClr val="F79646"/>
              </a:buClr>
              <a:buFont typeface="Wingdings" panose="05000000000000000000" pitchFamily="2" charset="2"/>
              <a:buChar char="§"/>
            </a:pPr>
            <a:endParaRPr lang="de-DE" dirty="0">
              <a:solidFill>
                <a:prstClr val="black"/>
              </a:solidFill>
            </a:endParaRPr>
          </a:p>
          <a:p>
            <a:pPr lvl="1">
              <a:buClr>
                <a:srgbClr val="F79646"/>
              </a:buClr>
              <a:buFont typeface="Wingdings" panose="05000000000000000000" pitchFamily="2" charset="2"/>
              <a:buChar char="§"/>
            </a:pPr>
            <a:endParaRPr lang="de-DE" dirty="0">
              <a:solidFill>
                <a:prstClr val="black"/>
              </a:solidFill>
            </a:endParaRPr>
          </a:p>
          <a:p>
            <a:pPr marL="800100" lvl="1">
              <a:buClr>
                <a:srgbClr val="F79646"/>
              </a:buClr>
              <a:buFont typeface="Wingdings" panose="05000000000000000000" pitchFamily="2" charset="2"/>
              <a:buChar char="§"/>
            </a:pPr>
            <a:endParaRPr lang="de-DE" dirty="0">
              <a:solidFill>
                <a:prstClr val="black"/>
              </a:solidFill>
            </a:endParaRPr>
          </a:p>
          <a:p>
            <a:pPr>
              <a:buClr>
                <a:srgbClr val="F79646"/>
              </a:buClr>
            </a:pPr>
            <a:endParaRPr lang="de-DE" dirty="0"/>
          </a:p>
          <a:p>
            <a:pPr marL="0" indent="0">
              <a:buNone/>
            </a:pPr>
            <a:endParaRPr lang="de-DE" dirty="0"/>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4300" y="2420888"/>
            <a:ext cx="4174164" cy="3174104"/>
          </a:xfrm>
          <a:prstGeom prst="rect">
            <a:avLst/>
          </a:prstGeom>
        </p:spPr>
      </p:pic>
    </p:spTree>
    <p:extLst>
      <p:ext uri="{BB962C8B-B14F-4D97-AF65-F5344CB8AC3E}">
        <p14:creationId xmlns:p14="http://schemas.microsoft.com/office/powerpoint/2010/main" val="14230005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latin typeface="Arial" panose="020B0604020202020204" pitchFamily="34" charset="0"/>
                <a:cs typeface="Arial" panose="020B0604020202020204" pitchFamily="34" charset="0"/>
              </a:rPr>
              <a:t>Diseñador de</a:t>
            </a:r>
            <a:r>
              <a:rPr lang="de-DE" dirty="0" err="1">
                <a:latin typeface="Arial" panose="020B0604020202020204" pitchFamily="34" charset="0"/>
                <a:cs typeface="Arial" panose="020B0604020202020204" pitchFamily="34" charset="0"/>
              </a:rPr>
              <a:t> Energía de</a:t>
            </a:r>
            <a:r>
              <a:rPr lang="de-DE" dirty="0">
                <a:latin typeface="Arial" panose="020B0604020202020204" pitchFamily="34" charset="0"/>
                <a:cs typeface="Arial" panose="020B0604020202020204" pitchFamily="34" charset="0"/>
              </a:rPr>
              <a:t> la Tierra</a:t>
            </a:r>
          </a:p>
        </p:txBody>
      </p:sp>
      <p:sp>
        <p:nvSpPr>
          <p:cNvPr id="4" name="Inhaltsplatzhalter 2"/>
          <p:cNvSpPr txBox="1">
            <a:spLocks/>
          </p:cNvSpPr>
          <p:nvPr/>
        </p:nvSpPr>
        <p:spPr>
          <a:xfrm>
            <a:off x="452592" y="1303300"/>
            <a:ext cx="4330824" cy="486200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None/>
            </a:pPr>
            <a:r>
              <a:rPr lang="en-GB" sz="1600" dirty="0">
                <a:latin typeface="Arial" panose="020B0604020202020204" pitchFamily="34" charset="0"/>
                <a:cs typeface="Arial" panose="020B0604020202020204" pitchFamily="34" charset="0"/>
              </a:rPr>
              <a:t>El siguiente artículo presenta el software Earth Energy Designer (abreviado: EED), de la empresa sueca </a:t>
            </a:r>
            <a:r>
              <a:rPr lang="en-GB" sz="1600" dirty="0" err="1">
                <a:latin typeface="Arial" panose="020B0604020202020204" pitchFamily="34" charset="0"/>
                <a:cs typeface="Arial" panose="020B0604020202020204" pitchFamily="34" charset="0"/>
              </a:rPr>
              <a:t>Blocon</a:t>
            </a:r>
            <a:r>
              <a:rPr lang="en-GB" sz="1600" dirty="0">
                <a:latin typeface="Arial" panose="020B0604020202020204" pitchFamily="34" charset="0"/>
                <a:cs typeface="Arial" panose="020B0604020202020204" pitchFamily="34" charset="0"/>
              </a:rPr>
              <a:t> AB</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Información sobre el software en: </a:t>
            </a:r>
            <a:r>
              <a:rPr lang="en-US" sz="1600" dirty="0">
                <a:latin typeface="Arial" panose="020B0604020202020204" pitchFamily="34" charset="0"/>
                <a:cs typeface="Arial" panose="020B0604020202020204" pitchFamily="34" charset="0"/>
                <a:hlinkClick r:id="rId2"/>
              </a:rPr>
              <a:t>https://buildingphysics.com</a:t>
            </a:r>
            <a:endParaRPr lang="en-US"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El manual se puede ver aquí: </a:t>
            </a:r>
            <a:r>
              <a:rPr lang="en-US" sz="1600" dirty="0">
                <a:latin typeface="Arial" panose="020B0604020202020204" pitchFamily="34" charset="0"/>
                <a:cs typeface="Arial" panose="020B0604020202020204" pitchFamily="34" charset="0"/>
              </a:rPr>
              <a:t>https://www.buildingphysics.com/manuals/EED4.pdf</a:t>
            </a:r>
            <a:endParaRPr lang="de-DE" sz="1600" dirty="0">
              <a:latin typeface="Arial" panose="020B0604020202020204" pitchFamily="34" charset="0"/>
              <a:cs typeface="Arial" panose="020B0604020202020204" pitchFamily="34" charset="0"/>
            </a:endParaRPr>
          </a:p>
        </p:txBody>
      </p:sp>
      <p:pic>
        <p:nvPicPr>
          <p:cNvPr id="5" name="Inhaltsplatzhalter 4">
            <a:extLst>
              <a:ext uri="{FF2B5EF4-FFF2-40B4-BE49-F238E27FC236}">
                <a16:creationId xmlns:a16="http://schemas.microsoft.com/office/drawing/2014/main" id="{54AB8F37-2FF2-4645-9A9D-403101D829C0}"/>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716016" y="1772816"/>
            <a:ext cx="4330825" cy="3554713"/>
          </a:xfrm>
        </p:spPr>
      </p:pic>
    </p:spTree>
    <p:extLst>
      <p:ext uri="{BB962C8B-B14F-4D97-AF65-F5344CB8AC3E}">
        <p14:creationId xmlns:p14="http://schemas.microsoft.com/office/powerpoint/2010/main" val="28263658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Datos de entrada </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46936" y="1556792"/>
            <a:ext cx="8229600" cy="4525963"/>
          </a:xfrm>
        </p:spPr>
        <p:txBody>
          <a:bodyPr/>
          <a:lstStyle/>
          <a:p>
            <a:pPr marL="0" indent="0">
              <a:buNone/>
            </a:pPr>
            <a:r>
              <a:rPr lang="en-GB" sz="1600" dirty="0">
                <a:latin typeface="Arial" panose="020B0604020202020204" pitchFamily="34" charset="0"/>
                <a:cs typeface="Arial" panose="020B0604020202020204" pitchFamily="34" charset="0"/>
              </a:rPr>
              <a:t>Para calcular los resultados utilizando el EED, se necesitan diferentes parámetros de entrada:</a:t>
            </a:r>
            <a:endParaRPr lang="de-DE" sz="1600" dirty="0">
              <a:latin typeface="Arial" panose="020B0604020202020204" pitchFamily="34" charset="0"/>
              <a:cs typeface="Arial" panose="020B0604020202020204" pitchFamily="34" charset="0"/>
            </a:endParaRPr>
          </a:p>
          <a:p>
            <a:pPr marL="0" indent="0">
              <a:buNone/>
            </a:pPr>
            <a:endParaRPr lang="de-DE" dirty="0"/>
          </a:p>
          <a:p>
            <a:pPr marL="0" indent="0">
              <a:buNone/>
            </a:pPr>
            <a:endParaRPr lang="de-DE" dirty="0"/>
          </a:p>
        </p:txBody>
      </p:sp>
      <p:sp>
        <p:nvSpPr>
          <p:cNvPr id="8" name="Textfeld 7"/>
          <p:cNvSpPr txBox="1"/>
          <p:nvPr/>
        </p:nvSpPr>
        <p:spPr>
          <a:xfrm>
            <a:off x="2123728" y="2780928"/>
            <a:ext cx="3744416" cy="2952328"/>
          </a:xfrm>
          <a:prstGeom prst="rect">
            <a:avLst/>
          </a:prstGeom>
          <a:solidFill>
            <a:schemeClr val="bg1"/>
          </a:solidFill>
          <a:ln w="25400">
            <a:solidFill>
              <a:schemeClr val="tx1">
                <a:lumMod val="50000"/>
                <a:lumOff val="50000"/>
              </a:schemeClr>
            </a:solidFill>
          </a:ln>
        </p:spPr>
        <p:txBody>
          <a:bodyPr wrap="square" rtlCol="0">
            <a:noAutofit/>
          </a:bodyPr>
          <a:lstStyle/>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Características del subsuelo</a:t>
            </a:r>
            <a:endParaRPr lang="de-DE"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Régimen de temperatura bajo tierra</a:t>
            </a:r>
            <a:endParaRPr lang="de-DE"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Perforaciones y sondas geotérmicas</a:t>
            </a:r>
            <a:endParaRPr lang="de-DE"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Resistencia térmica a la perforación</a:t>
            </a:r>
            <a:endParaRPr lang="de-DE"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Líquido caloportador</a:t>
            </a:r>
            <a:endParaRPr lang="de-DE"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Carga base</a:t>
            </a:r>
            <a:endParaRPr lang="de-DE"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Carga máxima</a:t>
            </a:r>
            <a:endParaRPr lang="de-DE"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Duración de la simulación</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7004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4">
            <a:extLst>
              <a:ext uri="{FF2B5EF4-FFF2-40B4-BE49-F238E27FC236}">
                <a16:creationId xmlns:a16="http://schemas.microsoft.com/office/drawing/2014/main" id="{3EAD5BAE-2B7C-4891-802D-5DF3BF551042}"/>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14934" y="1600200"/>
            <a:ext cx="5514131" cy="4525963"/>
          </a:xfrm>
        </p:spPr>
      </p:pic>
      <p:sp>
        <p:nvSpPr>
          <p:cNvPr id="3" name="Titel 2"/>
          <p:cNvSpPr>
            <a:spLocks noGrp="1"/>
          </p:cNvSpPr>
          <p:nvPr>
            <p:ph type="title"/>
          </p:nvPr>
        </p:nvSpPr>
        <p:spPr>
          <a:xfrm>
            <a:off x="2267744" y="-13296"/>
            <a:ext cx="6707088" cy="1124744"/>
          </a:xfrm>
        </p:spPr>
        <p:txBody>
          <a:bodyPr/>
          <a:lstStyle/>
          <a:p>
            <a:r>
              <a:rPr lang="en-GB" dirty="0">
                <a:latin typeface="Arial" panose="020B0604020202020204" pitchFamily="34" charset="0"/>
                <a:cs typeface="Arial" panose="020B0604020202020204" pitchFamily="34" charset="0"/>
              </a:rPr>
              <a:t>Datos de entrada </a:t>
            </a:r>
            <a:endParaRPr lang="de-DE" dirty="0">
              <a:latin typeface="Arial" panose="020B0604020202020204" pitchFamily="34" charset="0"/>
              <a:cs typeface="Arial" panose="020B0604020202020204" pitchFamily="34" charset="0"/>
            </a:endParaRPr>
          </a:p>
        </p:txBody>
      </p:sp>
      <p:sp>
        <p:nvSpPr>
          <p:cNvPr id="6" name="Ellipse 5"/>
          <p:cNvSpPr/>
          <p:nvPr/>
        </p:nvSpPr>
        <p:spPr>
          <a:xfrm>
            <a:off x="2051720" y="1700808"/>
            <a:ext cx="648072" cy="28803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
        <p:nvSpPr>
          <p:cNvPr id="7" name="Textfeld 6"/>
          <p:cNvSpPr txBox="1"/>
          <p:nvPr/>
        </p:nvSpPr>
        <p:spPr>
          <a:xfrm>
            <a:off x="2698256" y="2708920"/>
            <a:ext cx="3817960" cy="3168352"/>
          </a:xfrm>
          <a:prstGeom prst="rect">
            <a:avLst/>
          </a:prstGeom>
          <a:solidFill>
            <a:schemeClr val="bg1"/>
          </a:solidFill>
          <a:ln w="25400">
            <a:solidFill>
              <a:schemeClr val="tx1">
                <a:lumMod val="50000"/>
                <a:lumOff val="50000"/>
              </a:schemeClr>
            </a:solidFill>
          </a:ln>
        </p:spPr>
        <p:txBody>
          <a:bodyPr wrap="square" rtlCol="0">
            <a:noAutofit/>
          </a:bodyPr>
          <a:lstStyle/>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Características del subsuelo</a:t>
            </a:r>
            <a:endParaRPr lang="de-DE"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Régimen de temperatura bajo tierra</a:t>
            </a:r>
            <a:endParaRPr lang="de-DE"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Perforaciones y sondas geotérmicas</a:t>
            </a:r>
            <a:endParaRPr lang="de-DE"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Resistencia térmica a la perforación</a:t>
            </a:r>
            <a:endParaRPr lang="de-DE"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Líquido caloportador</a:t>
            </a:r>
            <a:endParaRPr lang="de-DE"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Carga base</a:t>
            </a:r>
            <a:endParaRPr lang="de-DE"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Carga máxima</a:t>
            </a:r>
            <a:endParaRPr lang="de-DE"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Duración de la simulación</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52087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67744" y="23280"/>
            <a:ext cx="6707088" cy="1124744"/>
          </a:xfrm>
        </p:spPr>
        <p:txBody>
          <a:bodyPr>
            <a:normAutofit/>
          </a:bodyPr>
          <a:lstStyle/>
          <a:p>
            <a:r>
              <a:rPr lang="en-GB" dirty="0">
                <a:latin typeface="Arial" panose="020B0604020202020204" pitchFamily="34" charset="0"/>
                <a:cs typeface="Arial" panose="020B0604020202020204" pitchFamily="34" charset="0"/>
              </a:rPr>
              <a:t>Características del subsuelo</a:t>
            </a:r>
            <a:endParaRPr lang="en-US" dirty="0">
              <a:latin typeface="Arial" panose="020B0604020202020204" pitchFamily="34" charset="0"/>
              <a:cs typeface="Arial" panose="020B0604020202020204" pitchFamily="34" charset="0"/>
            </a:endParaRPr>
          </a:p>
        </p:txBody>
      </p:sp>
      <p:sp>
        <p:nvSpPr>
          <p:cNvPr id="54275" name="Inhaltsplatzhalter 2"/>
          <p:cNvSpPr>
            <a:spLocks noGrp="1"/>
          </p:cNvSpPr>
          <p:nvPr>
            <p:ph idx="1"/>
          </p:nvPr>
        </p:nvSpPr>
        <p:spPr>
          <a:xfrm>
            <a:off x="457200" y="1600200"/>
            <a:ext cx="4330824" cy="4525963"/>
          </a:xfrm>
        </p:spPr>
        <p:txBody>
          <a:bodyPr>
            <a:noAutofit/>
          </a:bodyPr>
          <a:lstStyle/>
          <a:p>
            <a:pPr marL="0" indent="0">
              <a:lnSpc>
                <a:spcPct val="150000"/>
              </a:lnSpc>
              <a:buNone/>
            </a:pPr>
            <a:r>
              <a:rPr lang="en-GB" sz="1600" dirty="0">
                <a:latin typeface="Arial" panose="020B0604020202020204" pitchFamily="34" charset="0"/>
                <a:cs typeface="Arial" panose="020B0604020202020204" pitchFamily="34" charset="0"/>
              </a:rPr>
              <a:t>Los siguientes parámetros deben ser elegidos para las características del subsuelo:</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Conductividad térmica[W/m∙K]</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Capacidad térmica específica[MJ/(m³∙K)].</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Temperatura media en la superficie de la tierra[°C]</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Flujo de calor geotérmico[W/m²]</a:t>
            </a:r>
            <a:endParaRPr lang="de-DE" sz="1600" dirty="0">
              <a:latin typeface="Arial" panose="020B0604020202020204" pitchFamily="34" charset="0"/>
              <a:cs typeface="Arial" panose="020B0604020202020204" pitchFamily="34" charset="0"/>
            </a:endParaRPr>
          </a:p>
        </p:txBody>
      </p:sp>
      <p:pic>
        <p:nvPicPr>
          <p:cNvPr id="4" name="Grafik 5">
            <a:extLst>
              <a:ext uri="{FF2B5EF4-FFF2-40B4-BE49-F238E27FC236}">
                <a16:creationId xmlns:a16="http://schemas.microsoft.com/office/drawing/2014/main" id="{AA152A7E-38EF-4724-AD85-74FDDE48528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64088" y="4797152"/>
            <a:ext cx="2725688" cy="1362844"/>
          </a:xfrm>
          <a:prstGeom prst="rect">
            <a:avLst/>
          </a:prstGeom>
        </p:spPr>
      </p:pic>
      <p:pic>
        <p:nvPicPr>
          <p:cNvPr id="5" name="Grafik 6" descr="http://www.klimaatlas.nrw.de/site/files/klima/Temperatur/Karte_Temperatur.jpg">
            <a:extLst>
              <a:ext uri="{FF2B5EF4-FFF2-40B4-BE49-F238E27FC236}">
                <a16:creationId xmlns:a16="http://schemas.microsoft.com/office/drawing/2014/main" id="{5D385D33-2ACE-4406-9147-908FB065B63B}"/>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5076056" y="1492671"/>
            <a:ext cx="3384376" cy="3232473"/>
          </a:xfrm>
          <a:prstGeom prst="rect">
            <a:avLst/>
          </a:prstGeom>
          <a:noFill/>
          <a:ln>
            <a:noFill/>
          </a:ln>
        </p:spPr>
      </p:pic>
    </p:spTree>
    <p:extLst>
      <p:ext uri="{BB962C8B-B14F-4D97-AF65-F5344CB8AC3E}">
        <p14:creationId xmlns:p14="http://schemas.microsoft.com/office/powerpoint/2010/main" val="377772194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Características del subsuelo</a:t>
            </a:r>
            <a:endParaRPr lang="en-US" dirty="0">
              <a:latin typeface="Arial" panose="020B0604020202020204" pitchFamily="34" charset="0"/>
              <a:cs typeface="Arial" panose="020B0604020202020204" pitchFamily="34" charset="0"/>
            </a:endParaRPr>
          </a:p>
        </p:txBody>
      </p:sp>
      <p:sp>
        <p:nvSpPr>
          <p:cNvPr id="54275" name="Inhaltsplatzhalter 2"/>
          <p:cNvSpPr>
            <a:spLocks noGrp="1"/>
          </p:cNvSpPr>
          <p:nvPr>
            <p:ph idx="1"/>
          </p:nvPr>
        </p:nvSpPr>
        <p:spPr>
          <a:xfrm>
            <a:off x="251520" y="1412776"/>
            <a:ext cx="7283152" cy="5040560"/>
          </a:xfrm>
        </p:spPr>
        <p:txBody>
          <a:bodyPr>
            <a:noAutofit/>
          </a:bodyPr>
          <a:lstStyle/>
          <a:p>
            <a:pPr lvl="0">
              <a:lnSpc>
                <a:spcPct val="150000"/>
              </a:lnSpc>
            </a:pPr>
            <a:r>
              <a:rPr lang="en-GB" sz="1600" dirty="0">
                <a:latin typeface="Arial" panose="020B0604020202020204" pitchFamily="34" charset="0"/>
                <a:cs typeface="Arial" panose="020B0604020202020204" pitchFamily="34" charset="0"/>
              </a:rPr>
              <a:t>Conductividad térmica[W/m∙K] - los datos están disponibles de la siguiente manera:</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TRT, EGRT (ver capítulo xyz)</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Valores bibliográficos (ejemplo: VDI 4640 parte 1)</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Capacidad térmica específica[MJ/(m³∙K)].</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Roca sólida: 1600 - 2200[MJ/(m³∙K)]</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Temperatura media en la superficie</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de la tierra[°C]</a:t>
            </a:r>
          </a:p>
          <a:p>
            <a:pPr lvl="1">
              <a:lnSpc>
                <a:spcPct val="150000"/>
              </a:lnSpc>
            </a:pPr>
            <a:r>
              <a:rPr lang="en-GB" sz="1600" dirty="0">
                <a:latin typeface="Arial" panose="020B0604020202020204" pitchFamily="34" charset="0"/>
                <a:cs typeface="Arial" panose="020B0604020202020204" pitchFamily="34" charset="0"/>
              </a:rPr>
              <a:t>Ejemplo: Renania del Norte-Westfalia - 5° C a 11° C</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Flujo de calor geotérmico[W/m²]</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Alemania - 30 a 100 </a:t>
            </a:r>
            <a:r>
              <a:rPr lang="en-GB" sz="1600" dirty="0" err="1">
                <a:latin typeface="Arial" panose="020B0604020202020204" pitchFamily="34" charset="0"/>
                <a:cs typeface="Arial" panose="020B0604020202020204" pitchFamily="34" charset="0"/>
              </a:rPr>
              <a:t>mW/m².</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Renania del Norte-Westfalia - de 50 a 70 </a:t>
            </a:r>
            <a:r>
              <a:rPr lang="en-GB" sz="1600" dirty="0" err="1">
                <a:latin typeface="Arial" panose="020B0604020202020204" pitchFamily="34" charset="0"/>
                <a:cs typeface="Arial" panose="020B0604020202020204" pitchFamily="34" charset="0"/>
              </a:rPr>
              <a:t>mW/m².</a:t>
            </a:r>
            <a:endParaRPr lang="de-DE" sz="1600" dirty="0">
              <a:latin typeface="Arial" panose="020B0604020202020204" pitchFamily="34" charset="0"/>
              <a:cs typeface="Arial" panose="020B0604020202020204" pitchFamily="34" charset="0"/>
            </a:endParaRPr>
          </a:p>
        </p:txBody>
      </p:sp>
      <p:pic>
        <p:nvPicPr>
          <p:cNvPr id="5" name="Grafik 5">
            <a:extLst>
              <a:ext uri="{FF2B5EF4-FFF2-40B4-BE49-F238E27FC236}">
                <a16:creationId xmlns:a16="http://schemas.microsoft.com/office/drawing/2014/main" id="{0F72A445-2229-4856-8E6C-8F075C8F642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41228" y="2986658"/>
            <a:ext cx="3620988" cy="1810494"/>
          </a:xfrm>
          <a:prstGeom prst="rect">
            <a:avLst/>
          </a:prstGeom>
        </p:spPr>
      </p:pic>
    </p:spTree>
    <p:extLst>
      <p:ext uri="{BB962C8B-B14F-4D97-AF65-F5344CB8AC3E}">
        <p14:creationId xmlns:p14="http://schemas.microsoft.com/office/powerpoint/2010/main" val="23986408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2">
            <a:extLst>
              <a:ext uri="{FF2B5EF4-FFF2-40B4-BE49-F238E27FC236}">
                <a16:creationId xmlns:a16="http://schemas.microsoft.com/office/drawing/2014/main" id="{B81E59D9-7752-4B75-82E9-D8CA817806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80112" y="1484784"/>
            <a:ext cx="3096344" cy="4776276"/>
          </a:xfrm>
          <a:prstGeom prst="rect">
            <a:avLst/>
          </a:prstGeom>
        </p:spPr>
      </p:pic>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Régimen de temperatura bajo tierra</a:t>
            </a:r>
            <a:endParaRPr lang="en-US" dirty="0">
              <a:latin typeface="Arial" panose="020B0604020202020204" pitchFamily="34" charset="0"/>
              <a:cs typeface="Arial" panose="020B0604020202020204" pitchFamily="34" charset="0"/>
            </a:endParaRPr>
          </a:p>
        </p:txBody>
      </p:sp>
      <p:sp>
        <p:nvSpPr>
          <p:cNvPr id="54275" name="Inhaltsplatzhalter 2"/>
          <p:cNvSpPr>
            <a:spLocks noGrp="1"/>
          </p:cNvSpPr>
          <p:nvPr>
            <p:ph idx="1"/>
          </p:nvPr>
        </p:nvSpPr>
        <p:spPr>
          <a:xfrm>
            <a:off x="425599" y="1467217"/>
            <a:ext cx="5050905" cy="4525963"/>
          </a:xfrm>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Existen dos opciones para definir el régimen de temperaturas en el subsuelo:</a:t>
            </a:r>
          </a:p>
          <a:p>
            <a:pPr marL="0" indent="0">
              <a:lnSpc>
                <a:spcPct val="150000"/>
              </a:lnSpc>
              <a:buNone/>
            </a:pPr>
            <a:r>
              <a:rPr lang="en-GB" sz="1600" dirty="0">
                <a:latin typeface="Arial" panose="020B0604020202020204" pitchFamily="34" charset="0"/>
                <a:cs typeface="Arial" panose="020B0604020202020204" pitchFamily="34" charset="0"/>
              </a:rPr>
              <a:t>a) </a:t>
            </a:r>
          </a:p>
          <a:p>
            <a:pPr marL="0" indent="0">
              <a:lnSpc>
                <a:spcPct val="150000"/>
              </a:lnSpc>
              <a:buNone/>
            </a:pPr>
            <a:r>
              <a:rPr lang="en-GB" sz="1600" dirty="0">
                <a:latin typeface="Arial" panose="020B0604020202020204" pitchFamily="34" charset="0"/>
                <a:cs typeface="Arial" panose="020B0604020202020204" pitchFamily="34" charset="0"/>
              </a:rPr>
              <a:t>El rango de temperatura se puede definir con la temperatura de la superficie en combinación con el flujo de calor.</a:t>
            </a:r>
            <a:endParaRPr lang="en-US" sz="1600" dirty="0">
              <a:latin typeface="Arial" panose="020B0604020202020204" pitchFamily="34" charset="0"/>
              <a:cs typeface="Arial" panose="020B0604020202020204" pitchFamily="34" charset="0"/>
            </a:endParaRPr>
          </a:p>
        </p:txBody>
      </p:sp>
      <p:sp>
        <p:nvSpPr>
          <p:cNvPr id="5" name="Textfeld 4"/>
          <p:cNvSpPr txBox="1"/>
          <p:nvPr/>
        </p:nvSpPr>
        <p:spPr>
          <a:xfrm>
            <a:off x="5558754" y="1467217"/>
            <a:ext cx="957459" cy="323165"/>
          </a:xfrm>
          <a:prstGeom prst="rect">
            <a:avLst/>
          </a:prstGeom>
          <a:noFill/>
          <a:ln w="12700">
            <a:solidFill>
              <a:schemeClr val="tx1">
                <a:lumMod val="50000"/>
                <a:lumOff val="50000"/>
              </a:schemeClr>
            </a:solidFill>
          </a:ln>
        </p:spPr>
        <p:txBody>
          <a:bodyPr wrap="square" lIns="36000" tIns="0" rIns="0" bIns="0" rtlCol="0">
            <a:spAutoFit/>
          </a:bodyPr>
          <a:lstStyle/>
          <a:p>
            <a:r>
              <a:rPr lang="de-DE" sz="1050" dirty="0" err="1">
                <a:solidFill>
                  <a:srgbClr val="FF0000"/>
                </a:solidFill>
                <a:latin typeface="Arial" panose="020B0604020202020204" pitchFamily="34" charset="0"/>
                <a:cs typeface="Arial" panose="020B0604020202020204" pitchFamily="34" charset="0"/>
              </a:rPr>
              <a:t>Temperatura de la</a:t>
            </a:r>
            <a:r>
              <a:rPr lang="de-DE" sz="1050" dirty="0">
                <a:solidFill>
                  <a:srgbClr val="FF0000"/>
                </a:solidFill>
                <a:latin typeface="Arial" panose="020B0604020202020204" pitchFamily="34" charset="0"/>
                <a:cs typeface="Arial" panose="020B0604020202020204" pitchFamily="34" charset="0"/>
              </a:rPr>
              <a:t> superficie</a:t>
            </a:r>
          </a:p>
        </p:txBody>
      </p:sp>
      <mc:AlternateContent xmlns:mc="http://schemas.openxmlformats.org/markup-compatibility/2006" xmlns:a14="http://schemas.microsoft.com/office/drawing/2010/main">
        <mc:Choice Requires="a14">
          <p:sp>
            <p:nvSpPr>
              <p:cNvPr id="8" name="Textfeld 7"/>
              <p:cNvSpPr txBox="1"/>
              <p:nvPr/>
            </p:nvSpPr>
            <p:spPr>
              <a:xfrm>
                <a:off x="1171782" y="3496923"/>
                <a:ext cx="4032448" cy="1603709"/>
              </a:xfrm>
              <a:prstGeom prst="rect">
                <a:avLst/>
              </a:prstGeom>
              <a:noFill/>
            </p:spPr>
            <p:txBody>
              <a:bodyPr wrap="square" rtlCol="0">
                <a:spAutoFit/>
              </a:bodyPr>
              <a:lstStyle/>
              <a:p>
                <a:pPr lvl="0">
                  <a:lnSpc>
                    <a:spcPct val="150000"/>
                  </a:lnSpc>
                </a:pPr>
                <a:r>
                  <a:rPr lang="de-DE" sz="1600" dirty="0">
                    <a:latin typeface="Arial" panose="020B0604020202020204" pitchFamily="34" charset="0"/>
                    <a:cs typeface="Arial" panose="020B0604020202020204" pitchFamily="34" charset="0"/>
                  </a:rPr>
                  <a:t> </a:t>
                </a:r>
                <a14:m>
                  <m:oMath xmlns:m="http://schemas.openxmlformats.org/officeDocument/2006/math">
                    <m:r>
                      <a:rPr lang="de-DE" sz="1600" dirty="0">
                        <a:latin typeface="Cambria Math" panose="02040503050406030204" pitchFamily="18" charset="0"/>
                        <a:cs typeface="Arial" panose="020B0604020202020204" pitchFamily="34" charset="0"/>
                      </a:rPr>
                      <m:t>𝑄</m:t>
                    </m:r>
                    <m:r>
                      <a:rPr lang="de-DE" sz="1600" dirty="0">
                        <a:latin typeface="Cambria Math" panose="02040503050406030204" pitchFamily="18" charset="0"/>
                        <a:cs typeface="Arial" panose="020B0604020202020204" pitchFamily="34" charset="0"/>
                      </a:rPr>
                      <m:t>= </m:t>
                    </m:r>
                    <m:r>
                      <a:rPr lang="de-DE" sz="1600" dirty="0">
                        <a:latin typeface="Cambria Math" panose="02040503050406030204" pitchFamily="18" charset="0"/>
                        <a:cs typeface="Arial" panose="020B0604020202020204" pitchFamily="34" charset="0"/>
                      </a:rPr>
                      <m:t>𝜆</m:t>
                    </m:r>
                    <m:r>
                      <a:rPr lang="de-DE" sz="1600" dirty="0">
                        <a:latin typeface="Cambria Math" panose="02040503050406030204" pitchFamily="18" charset="0"/>
                        <a:cs typeface="Arial" panose="020B0604020202020204" pitchFamily="34" charset="0"/>
                      </a:rPr>
                      <m:t> ⋅</m:t>
                    </m:r>
                    <m:r>
                      <a:rPr lang="de-DE" sz="1600" dirty="0">
                        <a:latin typeface="Cambria Math" panose="02040503050406030204" pitchFamily="18" charset="0"/>
                        <a:cs typeface="Arial" panose="020B0604020202020204" pitchFamily="34" charset="0"/>
                      </a:rPr>
                      <m:t>𝑔𝑟𝑎𝑑𝑇</m:t>
                    </m:r>
                    <m:r>
                      <a:rPr lang="de-DE" sz="1600" dirty="0">
                        <a:latin typeface="Cambria Math" panose="02040503050406030204" pitchFamily="18" charset="0"/>
                        <a:cs typeface="Arial" panose="020B0604020202020204" pitchFamily="34" charset="0"/>
                      </a:rPr>
                      <m:t> ⇒  </m:t>
                    </m:r>
                    <m:r>
                      <a:rPr lang="de-DE" sz="1600" dirty="0">
                        <a:latin typeface="Cambria Math" panose="02040503050406030204" pitchFamily="18" charset="0"/>
                        <a:cs typeface="Arial" panose="020B0604020202020204" pitchFamily="34" charset="0"/>
                      </a:rPr>
                      <m:t>𝑔𝑟𝑎𝑑𝑇</m:t>
                    </m:r>
                    <m:r>
                      <a:rPr lang="de-DE" sz="1600" dirty="0">
                        <a:latin typeface="Cambria Math" panose="02040503050406030204" pitchFamily="18" charset="0"/>
                        <a:cs typeface="Arial" panose="020B0604020202020204" pitchFamily="34" charset="0"/>
                      </a:rPr>
                      <m:t>= </m:t>
                    </m:r>
                    <m:f>
                      <m:fPr>
                        <m:ctrlPr>
                          <a:rPr lang="de-DE" sz="1600" i="1">
                            <a:latin typeface="Cambria Math" panose="02040503050406030204" pitchFamily="18" charset="0"/>
                          </a:rPr>
                        </m:ctrlPr>
                      </m:fPr>
                      <m:num>
                        <m:r>
                          <a:rPr lang="de-DE" sz="1600" dirty="0">
                            <a:latin typeface="Cambria Math" panose="02040503050406030204" pitchFamily="18" charset="0"/>
                            <a:cs typeface="Arial" panose="020B0604020202020204" pitchFamily="34" charset="0"/>
                          </a:rPr>
                          <m:t>𝑄</m:t>
                        </m:r>
                      </m:num>
                      <m:den>
                        <m:r>
                          <a:rPr lang="de-DE" sz="1600" dirty="0">
                            <a:latin typeface="Cambria Math" panose="02040503050406030204" pitchFamily="18" charset="0"/>
                            <a:cs typeface="Arial" panose="020B0604020202020204" pitchFamily="34" charset="0"/>
                          </a:rPr>
                          <m:t>𝜆</m:t>
                        </m:r>
                      </m:den>
                    </m:f>
                  </m:oMath>
                </a14:m>
                <a:endParaRPr lang="de-DE" sz="1600" dirty="0">
                  <a:latin typeface="Arial" panose="020B0604020202020204" pitchFamily="34" charset="0"/>
                  <a:cs typeface="Arial" panose="020B0604020202020204" pitchFamily="34" charset="0"/>
                </a:endParaRPr>
              </a:p>
              <a:p>
                <a:pPr lvl="0">
                  <a:lnSpc>
                    <a:spcPct val="150000"/>
                  </a:lnSpc>
                </a:pPr>
                <a:endParaRPr lang="de-DE"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Con: Q[W/m²], λ[W/mK], </a:t>
                </a:r>
                <a:r>
                  <a:rPr lang="en-GB" sz="1600" dirty="0" err="1">
                    <a:latin typeface="Arial" panose="020B0604020202020204" pitchFamily="34" charset="0"/>
                    <a:cs typeface="Arial" panose="020B0604020202020204" pitchFamily="34" charset="0"/>
                  </a:rPr>
                  <a:t>gradT</a:t>
                </a:r>
                <a:r>
                  <a:rPr lang="en-GB" sz="1600" dirty="0">
                    <a:latin typeface="Arial" panose="020B0604020202020204" pitchFamily="34" charset="0"/>
                    <a:cs typeface="Arial" panose="020B0604020202020204" pitchFamily="34" charset="0"/>
                  </a:rPr>
                  <a:t>[K/m].</a:t>
                </a:r>
                <a:endParaRPr lang="de-DE" sz="1600" dirty="0">
                  <a:latin typeface="Arial" panose="020B0604020202020204" pitchFamily="34" charset="0"/>
                  <a:cs typeface="Arial" panose="020B0604020202020204" pitchFamily="34" charset="0"/>
                </a:endParaRPr>
              </a:p>
              <a:p>
                <a:endParaRPr lang="de-DE" sz="1600" dirty="0">
                  <a:latin typeface="Arial" panose="020B0604020202020204" pitchFamily="34" charset="0"/>
                  <a:cs typeface="Arial" panose="020B0604020202020204" pitchFamily="34" charset="0"/>
                </a:endParaRPr>
              </a:p>
            </p:txBody>
          </p:sp>
        </mc:Choice>
        <mc:Fallback xmlns="">
          <p:sp>
            <p:nvSpPr>
              <p:cNvPr id="8" name="Textfeld 7"/>
              <p:cNvSpPr txBox="1">
                <a:spLocks noRot="1" noChangeAspect="1" noMove="1" noResize="1" noEditPoints="1" noAdjustHandles="1" noChangeArrowheads="1" noChangeShapeType="1" noTextEdit="1"/>
              </p:cNvSpPr>
              <p:nvPr/>
            </p:nvSpPr>
            <p:spPr>
              <a:xfrm>
                <a:off x="1171782" y="3496923"/>
                <a:ext cx="4032448" cy="1603709"/>
              </a:xfrm>
              <a:prstGeom prst="rect">
                <a:avLst/>
              </a:prstGeom>
              <a:blipFill rotWithShape="0">
                <a:blip r:embed="rId4"/>
                <a:stretch>
                  <a:fillRect l="-755"/>
                </a:stretch>
              </a:blipFill>
            </p:spPr>
            <p:txBody>
              <a:bodyPr/>
              <a:lstStyle/>
              <a:p>
                <a:r>
                  <a:rPr lang="de-DE">
                    <a:noFill/>
                  </a:rPr>
                  <a:t> </a:t>
                </a:r>
              </a:p>
            </p:txBody>
          </p:sp>
        </mc:Fallback>
      </mc:AlternateContent>
      <p:sp>
        <p:nvSpPr>
          <p:cNvPr id="9" name="Textfeld 8"/>
          <p:cNvSpPr txBox="1"/>
          <p:nvPr/>
        </p:nvSpPr>
        <p:spPr>
          <a:xfrm>
            <a:off x="5868144" y="3933056"/>
            <a:ext cx="1205073" cy="276999"/>
          </a:xfrm>
          <a:prstGeom prst="rect">
            <a:avLst/>
          </a:prstGeom>
          <a:noFill/>
          <a:ln>
            <a:solidFill>
              <a:schemeClr val="tx1">
                <a:lumMod val="50000"/>
                <a:lumOff val="50000"/>
              </a:schemeClr>
            </a:solidFill>
          </a:ln>
        </p:spPr>
        <p:txBody>
          <a:bodyPr wrap="none" rtlCol="0">
            <a:spAutoFit/>
          </a:bodyPr>
          <a:lstStyle/>
          <a:p>
            <a:r>
              <a:rPr lang="de-DE" sz="1200" dirty="0">
                <a:solidFill>
                  <a:srgbClr val="FF0000"/>
                </a:solidFill>
                <a:latin typeface="Arial" panose="020B0604020202020204" pitchFamily="34" charset="0"/>
                <a:cs typeface="Arial" panose="020B0604020202020204" pitchFamily="34" charset="0"/>
              </a:rPr>
              <a:t>Grad T = Q / </a:t>
            </a:r>
            <a:r>
              <a:rPr lang="el-GR" sz="1200" dirty="0">
                <a:solidFill>
                  <a:srgbClr val="FF0000"/>
                </a:solidFill>
                <a:latin typeface="Arial" panose="020B0604020202020204" pitchFamily="34" charset="0"/>
                <a:cs typeface="Arial" panose="020B0604020202020204" pitchFamily="34" charset="0"/>
              </a:rPr>
              <a:t>λ </a:t>
            </a:r>
            <a:endParaRPr lang="de-DE" sz="1200" dirty="0">
              <a:solidFill>
                <a:srgbClr val="FF0000"/>
              </a:solidFill>
              <a:latin typeface="Arial" panose="020B0604020202020204" pitchFamily="34" charset="0"/>
              <a:cs typeface="Arial" panose="020B0604020202020204" pitchFamily="34" charset="0"/>
            </a:endParaRPr>
          </a:p>
        </p:txBody>
      </p:sp>
      <p:cxnSp>
        <p:nvCxnSpPr>
          <p:cNvPr id="11" name="Gerader Verbinder 10"/>
          <p:cNvCxnSpPr/>
          <p:nvPr/>
        </p:nvCxnSpPr>
        <p:spPr>
          <a:xfrm>
            <a:off x="7236296" y="1628800"/>
            <a:ext cx="0" cy="4464496"/>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7204612" y="2708920"/>
            <a:ext cx="1507144" cy="430887"/>
          </a:xfrm>
          <a:prstGeom prst="rect">
            <a:avLst/>
          </a:prstGeom>
          <a:noFill/>
          <a:ln>
            <a:solidFill>
              <a:schemeClr val="tx1">
                <a:lumMod val="50000"/>
                <a:lumOff val="50000"/>
              </a:schemeClr>
            </a:solidFill>
          </a:ln>
        </p:spPr>
        <p:txBody>
          <a:bodyPr wrap="none" rtlCol="0">
            <a:spAutoFit/>
          </a:bodyPr>
          <a:lstStyle/>
          <a:p>
            <a:pPr algn="ctr"/>
            <a:r>
              <a:rPr lang="de-DE" sz="1100" dirty="0" err="1">
                <a:solidFill>
                  <a:srgbClr val="669900"/>
                </a:solidFill>
                <a:latin typeface="Arial" panose="020B0604020202020204" pitchFamily="34" charset="0"/>
                <a:cs typeface="Arial" panose="020B0604020202020204" pitchFamily="34" charset="0"/>
              </a:rPr>
              <a:t>Temperatura</a:t>
            </a:r>
            <a:r>
              <a:rPr lang="de-DE" sz="1100" dirty="0">
                <a:solidFill>
                  <a:srgbClr val="669900"/>
                </a:solidFill>
                <a:latin typeface="Arial" panose="020B0604020202020204" pitchFamily="34" charset="0"/>
                <a:cs typeface="Arial" panose="020B0604020202020204" pitchFamily="34" charset="0"/>
              </a:rPr>
              <a:t> media</a:t>
            </a:r>
          </a:p>
          <a:p>
            <a:pPr algn="ctr"/>
            <a:r>
              <a:rPr lang="de-DE" sz="1100" dirty="0">
                <a:solidFill>
                  <a:srgbClr val="669900"/>
                </a:solidFill>
                <a:latin typeface="Arial" panose="020B0604020202020204" pitchFamily="34" charset="0"/>
                <a:cs typeface="Arial" panose="020B0604020202020204" pitchFamily="34" charset="0"/>
              </a:rPr>
              <a:t>11,3 °C</a:t>
            </a:r>
          </a:p>
        </p:txBody>
      </p:sp>
      <p:sp>
        <p:nvSpPr>
          <p:cNvPr id="13" name="Textfeld 12"/>
          <p:cNvSpPr txBox="1"/>
          <p:nvPr/>
        </p:nvSpPr>
        <p:spPr>
          <a:xfrm>
            <a:off x="364704" y="5003712"/>
            <a:ext cx="5215408" cy="1402441"/>
          </a:xfrm>
          <a:prstGeom prst="rect">
            <a:avLst/>
          </a:prstGeom>
          <a:noFill/>
        </p:spPr>
        <p:txBody>
          <a:bodyPr wrap="square" rtlCol="0">
            <a:noAutofit/>
          </a:bodyPr>
          <a:lstStyle/>
          <a:p>
            <a:pPr>
              <a:lnSpc>
                <a:spcPct val="150000"/>
              </a:lnSpc>
            </a:pPr>
            <a:r>
              <a:rPr lang="en-GB" sz="1600" b="1" i="1" dirty="0">
                <a:latin typeface="Arial" panose="020B0604020202020204" pitchFamily="34" charset="0"/>
                <a:cs typeface="Arial" panose="020B0604020202020204" pitchFamily="34" charset="0"/>
              </a:rPr>
              <a:t>Ventaja: </a:t>
            </a:r>
            <a:endParaRPr lang="de-DE" sz="1600" b="1" i="1" dirty="0">
              <a:latin typeface="Arial" panose="020B0604020202020204" pitchFamily="34" charset="0"/>
              <a:cs typeface="Arial" panose="020B0604020202020204" pitchFamily="34" charset="0"/>
            </a:endParaRPr>
          </a:p>
          <a:p>
            <a:pPr>
              <a:lnSpc>
                <a:spcPct val="150000"/>
              </a:lnSpc>
            </a:pPr>
            <a:r>
              <a:rPr lang="en-GB" sz="1600" b="1" i="1" dirty="0">
                <a:latin typeface="Arial" panose="020B0604020202020204" pitchFamily="34" charset="0"/>
                <a:cs typeface="Arial" panose="020B0604020202020204" pitchFamily="34" charset="0"/>
              </a:rPr>
              <a:t>Ajuste automático de la temperatura media a diferentes profundidades de sonda</a:t>
            </a:r>
            <a:endParaRPr lang="de-DE" sz="1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897011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3">
            <a:extLst>
              <a:ext uri="{FF2B5EF4-FFF2-40B4-BE49-F238E27FC236}">
                <a16:creationId xmlns:a16="http://schemas.microsoft.com/office/drawing/2014/main" id="{C6557AF2-D185-4ED1-BBC5-BAFBEC6C3F3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90856" y="1484784"/>
            <a:ext cx="3057608" cy="4716524"/>
          </a:xfrm>
          <a:prstGeom prst="rect">
            <a:avLst/>
          </a:prstGeom>
        </p:spPr>
      </p:pic>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Régimen de temperatura bajo tierra</a:t>
            </a:r>
            <a:endParaRPr lang="en-US" dirty="0">
              <a:latin typeface="Arial" panose="020B0604020202020204" pitchFamily="34" charset="0"/>
              <a:cs typeface="Arial" panose="020B0604020202020204" pitchFamily="34" charset="0"/>
            </a:endParaRPr>
          </a:p>
        </p:txBody>
      </p:sp>
      <p:sp>
        <p:nvSpPr>
          <p:cNvPr id="54275" name="Inhaltsplatzhalter 2"/>
          <p:cNvSpPr>
            <a:spLocks noGrp="1"/>
          </p:cNvSpPr>
          <p:nvPr>
            <p:ph idx="1"/>
          </p:nvPr>
        </p:nvSpPr>
        <p:spPr>
          <a:xfrm>
            <a:off x="457200" y="1600200"/>
            <a:ext cx="4690864" cy="4525963"/>
          </a:xfrm>
        </p:spPr>
        <p:txBody>
          <a:bodyPr>
            <a:normAutofit/>
          </a:bodyPr>
          <a:lstStyle/>
          <a:p>
            <a:pPr marL="0" lvl="0" indent="0">
              <a:lnSpc>
                <a:spcPct val="150000"/>
              </a:lnSpc>
              <a:buNone/>
            </a:pPr>
            <a:r>
              <a:rPr lang="en-GB" sz="1600" dirty="0">
                <a:latin typeface="Arial" panose="020B0604020202020204" pitchFamily="34" charset="0"/>
                <a:cs typeface="Arial" panose="020B0604020202020204" pitchFamily="34" charset="0"/>
              </a:rPr>
              <a:t>b)</a:t>
            </a:r>
          </a:p>
          <a:p>
            <a:pPr marL="0" lvl="0" indent="0">
              <a:lnSpc>
                <a:spcPct val="150000"/>
              </a:lnSpc>
              <a:buNone/>
            </a:pPr>
            <a:r>
              <a:rPr lang="en-GB" sz="1600" dirty="0">
                <a:latin typeface="Arial" panose="020B0604020202020204" pitchFamily="34" charset="0"/>
                <a:cs typeface="Arial" panose="020B0604020202020204" pitchFamily="34" charset="0"/>
              </a:rPr>
              <a:t>El rango de temperatura se puede definir con la temperatura promedio a lo largo del pozo (datos de la Prueba de Respuesta Térmica, TRT). En este caso, el flujo de calor se ajusta a cero. </a:t>
            </a:r>
            <a:endParaRPr lang="de-DE" sz="1600" dirty="0">
              <a:latin typeface="Arial" panose="020B0604020202020204" pitchFamily="34" charset="0"/>
              <a:cs typeface="Arial" panose="020B0604020202020204" pitchFamily="34" charset="0"/>
            </a:endParaRPr>
          </a:p>
        </p:txBody>
      </p:sp>
      <p:sp>
        <p:nvSpPr>
          <p:cNvPr id="8" name="Textfeld 7"/>
          <p:cNvSpPr txBox="1"/>
          <p:nvPr/>
        </p:nvSpPr>
        <p:spPr>
          <a:xfrm>
            <a:off x="1202520" y="3684165"/>
            <a:ext cx="2520280" cy="416011"/>
          </a:xfrm>
          <a:prstGeom prst="rect">
            <a:avLst/>
          </a:prstGeom>
          <a:noFill/>
        </p:spPr>
        <p:txBody>
          <a:bodyPr wrap="square" rtlCol="0">
            <a:spAutoFit/>
          </a:bodyPr>
          <a:lstStyle/>
          <a:p>
            <a:pPr>
              <a:lnSpc>
                <a:spcPct val="150000"/>
              </a:lnSpc>
            </a:pPr>
            <a:r>
              <a:rPr lang="de-DE" sz="1600" dirty="0">
                <a:latin typeface="Arial" panose="020B0604020202020204" pitchFamily="34" charset="0"/>
                <a:cs typeface="Arial" panose="020B0604020202020204" pitchFamily="34" charset="0"/>
              </a:rPr>
              <a:t>Q = 0 mW/m2</a:t>
            </a:r>
          </a:p>
        </p:txBody>
      </p:sp>
      <p:cxnSp>
        <p:nvCxnSpPr>
          <p:cNvPr id="11" name="Gerader Verbinder 10"/>
          <p:cNvCxnSpPr/>
          <p:nvPr/>
        </p:nvCxnSpPr>
        <p:spPr>
          <a:xfrm>
            <a:off x="7236296" y="1628800"/>
            <a:ext cx="0" cy="4464496"/>
          </a:xfrm>
          <a:prstGeom prst="line">
            <a:avLst/>
          </a:prstGeom>
          <a:ln w="25400">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14" name="Textfeld 13"/>
          <p:cNvSpPr txBox="1"/>
          <p:nvPr/>
        </p:nvSpPr>
        <p:spPr>
          <a:xfrm>
            <a:off x="5624957" y="2996952"/>
            <a:ext cx="1611339" cy="600164"/>
          </a:xfrm>
          <a:prstGeom prst="rect">
            <a:avLst/>
          </a:prstGeom>
          <a:noFill/>
          <a:ln>
            <a:solidFill>
              <a:schemeClr val="tx1">
                <a:lumMod val="50000"/>
                <a:lumOff val="50000"/>
              </a:schemeClr>
            </a:solidFill>
          </a:ln>
        </p:spPr>
        <p:txBody>
          <a:bodyPr wrap="none" rtlCol="0">
            <a:spAutoFit/>
          </a:bodyPr>
          <a:lstStyle/>
          <a:p>
            <a:pPr algn="ctr"/>
            <a:r>
              <a:rPr lang="de-DE" sz="1100" dirty="0" err="1">
                <a:solidFill>
                  <a:srgbClr val="669900"/>
                </a:solidFill>
                <a:latin typeface="Arial" panose="020B0604020202020204" pitchFamily="34" charset="0"/>
                <a:cs typeface="Arial" panose="020B0604020202020204" pitchFamily="34" charset="0"/>
              </a:rPr>
              <a:t>temperatura de superficie</a:t>
            </a:r>
            <a:endParaRPr lang="de-DE" sz="1100" dirty="0">
              <a:solidFill>
                <a:srgbClr val="669900"/>
              </a:solidFill>
              <a:latin typeface="Arial" panose="020B0604020202020204" pitchFamily="34" charset="0"/>
              <a:cs typeface="Arial" panose="020B0604020202020204" pitchFamily="34" charset="0"/>
            </a:endParaRPr>
          </a:p>
          <a:p>
            <a:pPr algn="ctr"/>
            <a:r>
              <a:rPr lang="de-DE" sz="1100" dirty="0" err="1">
                <a:solidFill>
                  <a:srgbClr val="669900"/>
                </a:solidFill>
                <a:latin typeface="Arial" panose="020B0604020202020204" pitchFamily="34" charset="0"/>
                <a:cs typeface="Arial" panose="020B0604020202020204" pitchFamily="34" charset="0"/>
              </a:rPr>
              <a:t>= temperatura media</a:t>
            </a:r>
            <a:endParaRPr lang="de-DE" sz="1100" dirty="0">
              <a:solidFill>
                <a:srgbClr val="669900"/>
              </a:solidFill>
              <a:latin typeface="Arial" panose="020B0604020202020204" pitchFamily="34" charset="0"/>
              <a:cs typeface="Arial" panose="020B0604020202020204" pitchFamily="34" charset="0"/>
            </a:endParaRPr>
          </a:p>
          <a:p>
            <a:pPr algn="ctr"/>
            <a:r>
              <a:rPr lang="de-DE" sz="1100" dirty="0">
                <a:solidFill>
                  <a:srgbClr val="669900"/>
                </a:solidFill>
                <a:latin typeface="Arial" panose="020B0604020202020204" pitchFamily="34" charset="0"/>
                <a:cs typeface="Arial" panose="020B0604020202020204" pitchFamily="34" charset="0"/>
              </a:rPr>
              <a:t>11,3 °C</a:t>
            </a:r>
          </a:p>
        </p:txBody>
      </p:sp>
      <p:sp>
        <p:nvSpPr>
          <p:cNvPr id="12" name="Textfeld 11"/>
          <p:cNvSpPr txBox="1"/>
          <p:nvPr/>
        </p:nvSpPr>
        <p:spPr>
          <a:xfrm>
            <a:off x="482440" y="4509120"/>
            <a:ext cx="3960440" cy="792088"/>
          </a:xfrm>
          <a:prstGeom prst="rect">
            <a:avLst/>
          </a:prstGeom>
          <a:noFill/>
        </p:spPr>
        <p:txBody>
          <a:bodyPr wrap="square" rtlCol="0">
            <a:noAutofit/>
          </a:bodyPr>
          <a:lstStyle/>
          <a:p>
            <a:pPr>
              <a:lnSpc>
                <a:spcPct val="150000"/>
              </a:lnSpc>
            </a:pPr>
            <a:r>
              <a:rPr lang="en-GB" sz="1600" b="1" i="1" dirty="0">
                <a:latin typeface="Arial" panose="020B0604020202020204" pitchFamily="34" charset="0"/>
                <a:cs typeface="Arial" panose="020B0604020202020204" pitchFamily="34" charset="0"/>
              </a:rPr>
              <a:t>Ventaja: </a:t>
            </a:r>
            <a:endParaRPr lang="de-DE" sz="1600" b="1" i="1" dirty="0">
              <a:latin typeface="Arial" panose="020B0604020202020204" pitchFamily="34" charset="0"/>
              <a:cs typeface="Arial" panose="020B0604020202020204" pitchFamily="34" charset="0"/>
            </a:endParaRPr>
          </a:p>
          <a:p>
            <a:pPr>
              <a:lnSpc>
                <a:spcPct val="150000"/>
              </a:lnSpc>
            </a:pPr>
            <a:r>
              <a:rPr lang="en-GB" sz="1600" b="1" i="1" dirty="0">
                <a:latin typeface="Arial" panose="020B0604020202020204" pitchFamily="34" charset="0"/>
                <a:cs typeface="Arial" panose="020B0604020202020204" pitchFamily="34" charset="0"/>
              </a:rPr>
              <a:t>Entrada rápida con profundidad de sonda fija y datos disponibles (TRT)</a:t>
            </a:r>
            <a:endParaRPr lang="de-DE" sz="16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2097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el 3"/>
          <p:cNvSpPr>
            <a:spLocks noGrp="1"/>
          </p:cNvSpPr>
          <p:nvPr>
            <p:ph type="title"/>
          </p:nvPr>
        </p:nvSpPr>
        <p:spPr/>
        <p:txBody>
          <a:bodyPr/>
          <a:lstStyle/>
          <a:p>
            <a:r>
              <a:rPr lang="de-DE" altLang="de-DE" dirty="0">
                <a:latin typeface="Arial" panose="020B0604020202020204" pitchFamily="34" charset="0"/>
                <a:cs typeface="Arial" panose="020B0604020202020204" pitchFamily="34" charset="0"/>
              </a:rPr>
              <a:t>Directrices y </a:t>
            </a:r>
            <a:r>
              <a:rPr lang="de-DE" altLang="de-DE" dirty="0" err="1">
                <a:latin typeface="Arial" panose="020B0604020202020204" pitchFamily="34" charset="0"/>
                <a:cs typeface="Arial" panose="020B0604020202020204" pitchFamily="34" charset="0"/>
              </a:rPr>
              <a:t>reglas</a:t>
            </a:r>
            <a:endParaRPr lang="de-DE" altLang="de-DE" dirty="0">
              <a:latin typeface="Arial" panose="020B0604020202020204" pitchFamily="34" charset="0"/>
              <a:cs typeface="Arial" panose="020B0604020202020204" pitchFamily="34" charset="0"/>
            </a:endParaRPr>
          </a:p>
        </p:txBody>
      </p:sp>
      <p:sp>
        <p:nvSpPr>
          <p:cNvPr id="6146" name="Inhaltsplatzhalter 1"/>
          <p:cNvSpPr>
            <a:spLocks noGrp="1"/>
          </p:cNvSpPr>
          <p:nvPr>
            <p:ph idx="1"/>
          </p:nvPr>
        </p:nvSpPr>
        <p:spPr>
          <a:xfrm>
            <a:off x="457200" y="1600201"/>
            <a:ext cx="8229600" cy="2786637"/>
          </a:xfrm>
        </p:spPr>
        <p:txBody>
          <a:bodyPr>
            <a:normAutofit/>
          </a:bodyPr>
          <a:lstStyle/>
          <a:p>
            <a:pPr marL="0" indent="0">
              <a:lnSpc>
                <a:spcPct val="150000"/>
              </a:lnSpc>
              <a:buNone/>
            </a:pPr>
            <a:r>
              <a:rPr lang="en-US" altLang="de-DE" sz="1600" dirty="0">
                <a:latin typeface="Arial" panose="020B0604020202020204" pitchFamily="34" charset="0"/>
                <a:cs typeface="Arial" panose="020B0604020202020204" pitchFamily="34" charset="0"/>
              </a:rPr>
              <a:t>Por ejemplo, las directrices específicas para cada país de cada uno de los estados:</a:t>
            </a:r>
          </a:p>
          <a:p>
            <a:pPr>
              <a:lnSpc>
                <a:spcPct val="150000"/>
              </a:lnSpc>
            </a:pPr>
            <a:r>
              <a:rPr lang="en-US" altLang="de-DE" sz="1600" dirty="0">
                <a:latin typeface="Arial" panose="020B0604020202020204" pitchFamily="34" charset="0"/>
                <a:cs typeface="Arial" panose="020B0604020202020204" pitchFamily="34" charset="0"/>
              </a:rPr>
              <a:t>Folleto número 48 de la agencia ambiental federal NRW:</a:t>
            </a:r>
            <a:br>
              <a:rPr lang="en-US" altLang="de-DE" sz="1600" dirty="0">
                <a:latin typeface="Arial" panose="020B0604020202020204" pitchFamily="34" charset="0"/>
                <a:cs typeface="Arial" panose="020B0604020202020204" pitchFamily="34" charset="0"/>
              </a:rPr>
            </a:br>
            <a:r>
              <a:rPr lang="en-US" altLang="de-DE" sz="1600" dirty="0">
                <a:latin typeface="Arial" panose="020B0604020202020204" pitchFamily="34" charset="0"/>
                <a:cs typeface="Arial" panose="020B0604020202020204" pitchFamily="34" charset="0"/>
              </a:rPr>
              <a:t>"Requisitos de gestión del agua para el uso de calor geotérmico con bombas de calor"</a:t>
            </a:r>
          </a:p>
          <a:p>
            <a:pPr lvl="1">
              <a:lnSpc>
                <a:spcPct val="150000"/>
              </a:lnSpc>
            </a:pPr>
            <a:r>
              <a:rPr lang="en-US" altLang="de-DE" sz="1600" dirty="0">
                <a:latin typeface="Arial" panose="020B0604020202020204" pitchFamily="34" charset="0"/>
                <a:cs typeface="Arial" panose="020B0604020202020204" pitchFamily="34" charset="0"/>
              </a:rPr>
              <a:t>Accesible aquí: </a:t>
            </a:r>
            <a:r>
              <a:rPr lang="de-DE" altLang="de-DE" sz="1600" dirty="0">
                <a:latin typeface="Arial" panose="020B0604020202020204" pitchFamily="34" charset="0"/>
                <a:cs typeface="Arial" panose="020B0604020202020204" pitchFamily="34" charset="0"/>
                <a:sym typeface="Wingdings" panose="05000000000000000000" pitchFamily="2" charset="2"/>
              </a:rPr>
              <a:t>https://www.yumpu.com/de/document/view/5160765/merkblatter-band-48-wasserwirtschaftliche-lanuv-nrw</a:t>
            </a:r>
            <a:endParaRPr lang="de-DE" altLang="de-DE" sz="1600" dirty="0">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E4FD6605-BA65-412D-96F8-93B5421FE31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2220" y="4294123"/>
            <a:ext cx="1355440" cy="192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F6E7C41F-470C-4D8D-8C72-06232869540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64672" y="4293096"/>
            <a:ext cx="1447644"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A455B7D5-BE96-4846-A14B-089E0DC8ACB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36096" y="4293096"/>
            <a:ext cx="1261773"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http://t2.gstatic.com/images?q=tbn:ANd9GcTVlPS_BrXoO1uUrOketYBDzJx9571DMYf8YVBhQETx2Xjh6qKH">
            <a:extLst>
              <a:ext uri="{FF2B5EF4-FFF2-40B4-BE49-F238E27FC236}">
                <a16:creationId xmlns:a16="http://schemas.microsoft.com/office/drawing/2014/main" id="{1B997AC2-5AEB-49D8-BC97-43C80D6B4FD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19241" y="4293096"/>
            <a:ext cx="1622442" cy="192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DE2F0839-7FEB-4C55-A94B-8A319AF7D355}"/>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1560" y="4293096"/>
            <a:ext cx="1323208"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73688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DE184EA-3519-4B0A-A0AE-3C7BAE6042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24128" y="1484784"/>
            <a:ext cx="2817995" cy="4815215"/>
          </a:xfrm>
          <a:prstGeom prst="rect">
            <a:avLst/>
          </a:prstGeom>
        </p:spPr>
      </p:pic>
      <p:pic>
        <p:nvPicPr>
          <p:cNvPr id="7" name="Grafik 2">
            <a:extLst>
              <a:ext uri="{FF2B5EF4-FFF2-40B4-BE49-F238E27FC236}">
                <a16:creationId xmlns:a16="http://schemas.microsoft.com/office/drawing/2014/main" id="{B1AE0548-4FE2-48F5-9610-3D91F232EAD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19671" y="4944739"/>
            <a:ext cx="1556613" cy="1355260"/>
          </a:xfrm>
          <a:prstGeom prst="rect">
            <a:avLst/>
          </a:prstGeom>
        </p:spPr>
      </p:pic>
      <p:pic>
        <p:nvPicPr>
          <p:cNvPr id="8" name="Grafik 3">
            <a:extLst>
              <a:ext uri="{FF2B5EF4-FFF2-40B4-BE49-F238E27FC236}">
                <a16:creationId xmlns:a16="http://schemas.microsoft.com/office/drawing/2014/main" id="{28BBC536-1256-44A8-B260-A04B6389E26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144079" y="5004645"/>
            <a:ext cx="1436033" cy="1295391"/>
          </a:xfrm>
          <a:prstGeom prst="rect">
            <a:avLst/>
          </a:prstGeom>
        </p:spPr>
      </p:pic>
      <p:pic>
        <p:nvPicPr>
          <p:cNvPr id="9" name="Grafik 6">
            <a:extLst>
              <a:ext uri="{FF2B5EF4-FFF2-40B4-BE49-F238E27FC236}">
                <a16:creationId xmlns:a16="http://schemas.microsoft.com/office/drawing/2014/main" id="{D7B8CDCB-15BF-448D-9635-F49D3275187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19671" y="3379482"/>
            <a:ext cx="1556613" cy="1277598"/>
          </a:xfrm>
          <a:prstGeom prst="rect">
            <a:avLst/>
          </a:prstGeom>
        </p:spPr>
      </p:pic>
      <p:pic>
        <p:nvPicPr>
          <p:cNvPr id="10" name="Grafik 7">
            <a:extLst>
              <a:ext uri="{FF2B5EF4-FFF2-40B4-BE49-F238E27FC236}">
                <a16:creationId xmlns:a16="http://schemas.microsoft.com/office/drawing/2014/main" id="{69A459BE-F7EA-4ADB-865E-98723507982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142921" y="3386345"/>
            <a:ext cx="1430321" cy="1283622"/>
          </a:xfrm>
          <a:prstGeom prst="rect">
            <a:avLst/>
          </a:prstGeom>
        </p:spPr>
      </p:pic>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Perforaciones y sondas geotérmicas</a:t>
            </a:r>
            <a:endParaRPr lang="en-US" dirty="0">
              <a:latin typeface="Arial" panose="020B0604020202020204" pitchFamily="34" charset="0"/>
              <a:cs typeface="Arial" panose="020B0604020202020204" pitchFamily="34" charset="0"/>
            </a:endParaRPr>
          </a:p>
        </p:txBody>
      </p:sp>
      <p:sp>
        <p:nvSpPr>
          <p:cNvPr id="55299" name="Inhaltsplatzhalter 2"/>
          <p:cNvSpPr>
            <a:spLocks noGrp="1"/>
          </p:cNvSpPr>
          <p:nvPr>
            <p:ph idx="1"/>
          </p:nvPr>
        </p:nvSpPr>
        <p:spPr>
          <a:xfrm>
            <a:off x="405886" y="1412776"/>
            <a:ext cx="8229600" cy="4525963"/>
          </a:xfrm>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El tipo de sonda geotérmica debe especificarse</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Coaxial </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Individual - U</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Doble - U</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Triple - U </a:t>
            </a:r>
            <a:endParaRPr lang="de-DE" sz="1600" dirty="0">
              <a:latin typeface="Arial" panose="020B0604020202020204" pitchFamily="34" charset="0"/>
              <a:cs typeface="Arial" panose="020B0604020202020204" pitchFamily="34" charset="0"/>
            </a:endParaRPr>
          </a:p>
        </p:txBody>
      </p:sp>
      <p:sp>
        <p:nvSpPr>
          <p:cNvPr id="6" name="Ellipse 5"/>
          <p:cNvSpPr/>
          <p:nvPr/>
        </p:nvSpPr>
        <p:spPr>
          <a:xfrm>
            <a:off x="7092280" y="1772816"/>
            <a:ext cx="1080120" cy="28803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39738586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1D75717-6BC8-4B6F-9A25-7264F4C0A2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64437" y="1406674"/>
            <a:ext cx="2747922" cy="4695478"/>
          </a:xfrm>
          <a:prstGeom prst="rect">
            <a:avLst/>
          </a:prstGeom>
        </p:spPr>
      </p:pic>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Perforaciones y sondas geotérmicas</a:t>
            </a:r>
            <a:endParaRPr lang="en-US" dirty="0">
              <a:latin typeface="Arial" panose="020B0604020202020204" pitchFamily="34" charset="0"/>
              <a:cs typeface="Arial" panose="020B0604020202020204" pitchFamily="34" charset="0"/>
            </a:endParaRPr>
          </a:p>
        </p:txBody>
      </p:sp>
      <p:sp>
        <p:nvSpPr>
          <p:cNvPr id="55299" name="Inhaltsplatzhalter 2"/>
          <p:cNvSpPr>
            <a:spLocks noGrp="1"/>
          </p:cNvSpPr>
          <p:nvPr>
            <p:ph idx="1"/>
          </p:nvPr>
        </p:nvSpPr>
        <p:spPr>
          <a:xfrm>
            <a:off x="251520" y="1406674"/>
            <a:ext cx="8352928" cy="4905400"/>
          </a:xfrm>
        </p:spPr>
        <p:txBody>
          <a:bodyPr>
            <a:noAutofit/>
          </a:bodyPr>
          <a:lstStyle/>
          <a:p>
            <a:pPr marL="57150" indent="0">
              <a:lnSpc>
                <a:spcPct val="150000"/>
              </a:lnSpc>
              <a:buNone/>
            </a:pPr>
            <a:r>
              <a:rPr lang="de-DE" sz="1600" dirty="0" err="1">
                <a:latin typeface="Arial" panose="020B0604020202020204" pitchFamily="34" charset="0"/>
                <a:cs typeface="Arial" panose="020B0604020202020204" pitchFamily="34" charset="0"/>
              </a:rPr>
              <a:t>Los siguientes datos también son necesarios</a:t>
            </a:r>
            <a:r>
              <a:rPr lang="de-DE" sz="1600" dirty="0">
                <a:latin typeface="Arial" panose="020B0604020202020204" pitchFamily="34" charset="0"/>
                <a:cs typeface="Arial" panose="020B0604020202020204" pitchFamily="34" charset="0"/>
              </a:rPr>
              <a:t>:</a:t>
            </a:r>
          </a:p>
          <a:p>
            <a:pPr>
              <a:lnSpc>
                <a:spcPct val="150000"/>
              </a:lnSpc>
            </a:pPr>
            <a:r>
              <a:rPr lang="en-GB" sz="1600" dirty="0">
                <a:latin typeface="Arial" panose="020B0604020202020204" pitchFamily="34" charset="0"/>
                <a:cs typeface="Arial" panose="020B0604020202020204" pitchFamily="34" charset="0"/>
              </a:rPr>
              <a:t>Profundidad de la perforación / sonda geotérmica</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Distancia de la sonda</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Diámetro de perforación</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Tubo de resistencia de transición / relleno</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Resistencia adicional en caso de relleno insuficiente</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Conductividad térmica del relleno</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Aislante</a:t>
            </a:r>
            <a:r>
              <a:rPr lang="de-DE" sz="1600" dirty="0">
                <a:latin typeface="Arial" panose="020B0604020202020204" pitchFamily="34" charset="0"/>
                <a:cs typeface="Arial" panose="020B0604020202020204" pitchFamily="34" charset="0"/>
              </a:rPr>
              <a:t> (ʎ ≤ 0,8 W/mK)</a:t>
            </a:r>
          </a:p>
          <a:p>
            <a:pPr lvl="1">
              <a:lnSpc>
                <a:spcPct val="150000"/>
              </a:lnSpc>
            </a:pPr>
            <a:r>
              <a:rPr lang="en-GB" sz="1600" dirty="0">
                <a:latin typeface="Arial" panose="020B0604020202020204" pitchFamily="34" charset="0"/>
                <a:cs typeface="Arial" panose="020B0604020202020204" pitchFamily="34" charset="0"/>
              </a:rPr>
              <a:t>Mejorada térmicamente (ʎ ≥ 1,5 W/mK)</a:t>
            </a:r>
            <a:endParaRPr lang="de-DE" sz="1600" dirty="0">
              <a:latin typeface="Arial" panose="020B0604020202020204" pitchFamily="34" charset="0"/>
              <a:cs typeface="Arial" panose="020B0604020202020204" pitchFamily="34" charset="0"/>
            </a:endParaRPr>
          </a:p>
          <a:p>
            <a:pPr marL="400050" lvl="1" indent="0">
              <a:lnSpc>
                <a:spcPct val="150000"/>
              </a:lnSpc>
              <a:buNone/>
            </a:pPr>
            <a:r>
              <a:rPr lang="en-GB" sz="1600" dirty="0">
                <a:latin typeface="Arial" panose="020B0604020202020204" pitchFamily="34" charset="0"/>
                <a:cs typeface="Arial" panose="020B0604020202020204" pitchFamily="34" charset="0"/>
              </a:rPr>
              <a:t>→ Dependencia del material utilizado</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Volumen circulante de la </a:t>
            </a:r>
            <a:r>
              <a:rPr lang="en-GB" sz="1600" dirty="0">
                <a:solidFill>
                  <a:srgbClr val="FF0000"/>
                </a:solidFill>
                <a:latin typeface="Arial" panose="020B0604020202020204" pitchFamily="34" charset="0"/>
                <a:cs typeface="Arial" panose="020B0604020202020204" pitchFamily="34" charset="0"/>
              </a:rPr>
              <a:t>salmuera</a:t>
            </a:r>
            <a:endParaRPr lang="de-DE" sz="1600" dirty="0">
              <a:solidFill>
                <a:srgbClr val="FF0000"/>
              </a:solidFill>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Dependencia de la capacidad frigorífica y ΔT (3K a 5K) de la bomba de calor</a:t>
            </a:r>
            <a:endParaRPr lang="de-DE" sz="1600" dirty="0">
              <a:latin typeface="Arial" panose="020B0604020202020204" pitchFamily="34" charset="0"/>
              <a:cs typeface="Arial" panose="020B0604020202020204" pitchFamily="34" charset="0"/>
            </a:endParaRPr>
          </a:p>
        </p:txBody>
      </p:sp>
      <p:sp>
        <p:nvSpPr>
          <p:cNvPr id="6" name="Ellipse 5"/>
          <p:cNvSpPr/>
          <p:nvPr/>
        </p:nvSpPr>
        <p:spPr>
          <a:xfrm>
            <a:off x="7164288" y="2132856"/>
            <a:ext cx="1028930" cy="136815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4687516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8">
            <a:extLst>
              <a:ext uri="{FF2B5EF4-FFF2-40B4-BE49-F238E27FC236}">
                <a16:creationId xmlns:a16="http://schemas.microsoft.com/office/drawing/2014/main" id="{5BB0F245-4F00-4EDC-AFF7-8F2FD2A4A97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76056" y="1394052"/>
            <a:ext cx="2890003" cy="4938258"/>
          </a:xfrm>
          <a:prstGeom prst="rect">
            <a:avLst/>
          </a:prstGeom>
        </p:spPr>
      </p:pic>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Perforaciones y sondas geotérmicas</a:t>
            </a:r>
            <a:endParaRPr lang="en-US" dirty="0">
              <a:latin typeface="Arial" panose="020B0604020202020204" pitchFamily="34" charset="0"/>
              <a:cs typeface="Arial" panose="020B0604020202020204" pitchFamily="34" charset="0"/>
            </a:endParaRPr>
          </a:p>
        </p:txBody>
      </p:sp>
      <p:sp>
        <p:nvSpPr>
          <p:cNvPr id="55299" name="Inhaltsplatzhalter 2"/>
          <p:cNvSpPr>
            <a:spLocks noGrp="1"/>
          </p:cNvSpPr>
          <p:nvPr>
            <p:ph idx="1"/>
          </p:nvPr>
        </p:nvSpPr>
        <p:spPr>
          <a:xfrm>
            <a:off x="457200" y="1600200"/>
            <a:ext cx="4474840" cy="4525963"/>
          </a:xfrm>
        </p:spPr>
        <p:txBody>
          <a:bodyPr>
            <a:normAutofit/>
          </a:bodyPr>
          <a:lstStyle/>
          <a:p>
            <a:pPr marL="457200" lvl="1" indent="0">
              <a:lnSpc>
                <a:spcPct val="150000"/>
              </a:lnSpc>
              <a:buNone/>
            </a:pPr>
            <a:endParaRPr lang="de-DE" sz="1600" dirty="0">
              <a:latin typeface="Arial" panose="020B0604020202020204" pitchFamily="34" charset="0"/>
              <a:cs typeface="Arial" panose="020B0604020202020204" pitchFamily="34" charset="0"/>
            </a:endParaRPr>
          </a:p>
          <a:p>
            <a:pPr marL="457200" lvl="1" indent="0">
              <a:lnSpc>
                <a:spcPct val="150000"/>
              </a:lnSpc>
              <a:buNone/>
            </a:pPr>
            <a:r>
              <a:rPr lang="en-GB" sz="1600" dirty="0">
                <a:latin typeface="Arial" panose="020B0604020202020204" pitchFamily="34" charset="0"/>
                <a:cs typeface="Arial" panose="020B0604020202020204" pitchFamily="34" charset="0"/>
              </a:rPr>
              <a:t>Para la simulación de campos de sondeo, se dispone de configuraciones de campo de sondeo preestablecidas (número y geometría). No es posible una disposición libre de las sondas.</a:t>
            </a:r>
            <a:endParaRPr lang="de-DE" sz="1600" dirty="0">
              <a:latin typeface="Arial" panose="020B0604020202020204" pitchFamily="34" charset="0"/>
              <a:cs typeface="Arial" panose="020B0604020202020204" pitchFamily="34" charset="0"/>
            </a:endParaRPr>
          </a:p>
          <a:p>
            <a:pPr marL="457200" lvl="1" indent="0">
              <a:lnSpc>
                <a:spcPct val="150000"/>
              </a:lnSpc>
              <a:buNone/>
            </a:pPr>
            <a:endParaRPr lang="de-DE" sz="1600" dirty="0">
              <a:latin typeface="Arial" panose="020B0604020202020204" pitchFamily="34" charset="0"/>
              <a:cs typeface="Arial" panose="020B0604020202020204" pitchFamily="34" charset="0"/>
            </a:endParaRPr>
          </a:p>
          <a:p>
            <a:pPr marL="457200" lvl="1" indent="0">
              <a:lnSpc>
                <a:spcPct val="150000"/>
              </a:lnSpc>
              <a:buNone/>
            </a:pPr>
            <a:endParaRPr lang="de-DE" sz="1600" dirty="0">
              <a:latin typeface="Arial" panose="020B0604020202020204" pitchFamily="34" charset="0"/>
              <a:cs typeface="Arial" panose="020B0604020202020204" pitchFamily="34" charset="0"/>
            </a:endParaRPr>
          </a:p>
          <a:p>
            <a:pPr marL="457200" lvl="1" indent="0">
              <a:lnSpc>
                <a:spcPct val="150000"/>
              </a:lnSpc>
              <a:buNone/>
            </a:pPr>
            <a:endParaRPr lang="de-DE" sz="1600" dirty="0">
              <a:latin typeface="Arial" panose="020B0604020202020204" pitchFamily="34" charset="0"/>
              <a:cs typeface="Arial" panose="020B0604020202020204" pitchFamily="34" charset="0"/>
            </a:endParaRPr>
          </a:p>
          <a:p>
            <a:pPr marL="457200" lvl="1" indent="0">
              <a:lnSpc>
                <a:spcPct val="150000"/>
              </a:lnSpc>
              <a:buNone/>
            </a:pPr>
            <a:endParaRPr lang="de-DE" sz="1600" dirty="0">
              <a:latin typeface="Arial" panose="020B0604020202020204" pitchFamily="34" charset="0"/>
              <a:cs typeface="Arial" panose="020B0604020202020204" pitchFamily="34" charset="0"/>
            </a:endParaRPr>
          </a:p>
        </p:txBody>
      </p:sp>
      <p:sp>
        <p:nvSpPr>
          <p:cNvPr id="10" name="Ellipse 9"/>
          <p:cNvSpPr/>
          <p:nvPr/>
        </p:nvSpPr>
        <p:spPr>
          <a:xfrm>
            <a:off x="7020272" y="2060848"/>
            <a:ext cx="1080120" cy="288032"/>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3795451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Perforaciones y sondas geotérmicas</a:t>
            </a:r>
            <a:endParaRPr lang="en-US" dirty="0">
              <a:latin typeface="Arial" panose="020B0604020202020204" pitchFamily="34" charset="0"/>
              <a:cs typeface="Arial" panose="020B0604020202020204" pitchFamily="34" charset="0"/>
            </a:endParaRPr>
          </a:p>
        </p:txBody>
      </p:sp>
      <p:sp>
        <p:nvSpPr>
          <p:cNvPr id="55299" name="Inhaltsplatzhalter 2"/>
          <p:cNvSpPr>
            <a:spLocks noGrp="1"/>
          </p:cNvSpPr>
          <p:nvPr>
            <p:ph idx="1"/>
          </p:nvPr>
        </p:nvSpPr>
        <p:spPr/>
        <p:txBody>
          <a:bodyPr>
            <a:noAutofit/>
          </a:bodyPr>
          <a:lstStyle/>
          <a:p>
            <a:pPr marL="0" indent="0">
              <a:lnSpc>
                <a:spcPct val="150000"/>
              </a:lnSpc>
              <a:buNone/>
            </a:pPr>
            <a:r>
              <a:rPr lang="en-GB" sz="1600" dirty="0">
                <a:latin typeface="Arial" panose="020B0604020202020204" pitchFamily="34" charset="0"/>
                <a:cs typeface="Arial" panose="020B0604020202020204" pitchFamily="34" charset="0"/>
              </a:rPr>
              <a:t>Para la simulación de campos de sondeo, se dispone de configuraciones de campo de sondeo preestablecidas (número y geometría). No es posible una disposición libre de las sondas.</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err="1">
                <a:latin typeface="Arial" panose="020B0604020202020204" pitchFamily="34" charset="0"/>
                <a:cs typeface="Arial" panose="020B0604020202020204" pitchFamily="34" charset="0"/>
              </a:rPr>
              <a:t>Configuración</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Soltero</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Línea</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L - configuración</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L*2 - configuración</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Configuración en U</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Rectángulo abierto</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Rectángulo</a:t>
            </a:r>
            <a:endParaRPr lang="de-DE" sz="1600" dirty="0">
              <a:latin typeface="Arial" panose="020B0604020202020204" pitchFamily="34" charset="0"/>
              <a:cs typeface="Arial" panose="020B0604020202020204" pitchFamily="34" charset="0"/>
            </a:endParaRPr>
          </a:p>
        </p:txBody>
      </p:sp>
      <p:pic>
        <p:nvPicPr>
          <p:cNvPr id="4" name="Grafik 2">
            <a:extLst>
              <a:ext uri="{FF2B5EF4-FFF2-40B4-BE49-F238E27FC236}">
                <a16:creationId xmlns:a16="http://schemas.microsoft.com/office/drawing/2014/main" id="{35A6507E-5A6F-44C8-A83D-EDA245D4DB3D}"/>
              </a:ext>
            </a:extLst>
          </p:cNvPr>
          <p:cNvPicPr>
            <a:picLocks noChangeAspect="1"/>
          </p:cNvPicPr>
          <p:nvPr/>
        </p:nvPicPr>
        <p:blipFill rotWithShape="1">
          <a:blip r:embed="rId3">
            <a:extLst>
              <a:ext uri="{28A0092B-C50C-407E-A947-70E740481C1C}">
                <a14:useLocalDpi xmlns:a14="http://schemas.microsoft.com/office/drawing/2010/main"/>
              </a:ext>
            </a:extLst>
          </a:blip>
          <a:srcRect b="17712"/>
          <a:stretch/>
        </p:blipFill>
        <p:spPr>
          <a:xfrm>
            <a:off x="3430743" y="3226442"/>
            <a:ext cx="1650345" cy="3010870"/>
          </a:xfrm>
          <a:prstGeom prst="rect">
            <a:avLst/>
          </a:prstGeom>
        </p:spPr>
      </p:pic>
      <p:pic>
        <p:nvPicPr>
          <p:cNvPr id="5" name="Grafik 11">
            <a:extLst>
              <a:ext uri="{FF2B5EF4-FFF2-40B4-BE49-F238E27FC236}">
                <a16:creationId xmlns:a16="http://schemas.microsoft.com/office/drawing/2014/main" id="{089F6CE1-FFC5-4516-9909-522BAE318C7D}"/>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354556" y="2938410"/>
            <a:ext cx="1681940" cy="1771360"/>
          </a:xfrm>
          <a:prstGeom prst="rect">
            <a:avLst/>
          </a:prstGeom>
        </p:spPr>
      </p:pic>
      <p:pic>
        <p:nvPicPr>
          <p:cNvPr id="6" name="Grafik 12">
            <a:extLst>
              <a:ext uri="{FF2B5EF4-FFF2-40B4-BE49-F238E27FC236}">
                <a16:creationId xmlns:a16="http://schemas.microsoft.com/office/drawing/2014/main" id="{E83FDBE8-7F5D-4BBE-8F73-6AFC37468156}"/>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7354556" y="4831577"/>
            <a:ext cx="1681940" cy="1765775"/>
          </a:xfrm>
          <a:prstGeom prst="rect">
            <a:avLst/>
          </a:prstGeom>
        </p:spPr>
      </p:pic>
      <p:pic>
        <p:nvPicPr>
          <p:cNvPr id="7" name="Grafik 13">
            <a:extLst>
              <a:ext uri="{FF2B5EF4-FFF2-40B4-BE49-F238E27FC236}">
                <a16:creationId xmlns:a16="http://schemas.microsoft.com/office/drawing/2014/main" id="{7579718E-57AD-4D1A-A4FC-7A3094450596}"/>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5504189" y="4831930"/>
            <a:ext cx="1668266" cy="1765422"/>
          </a:xfrm>
          <a:prstGeom prst="rect">
            <a:avLst/>
          </a:prstGeom>
        </p:spPr>
      </p:pic>
      <p:pic>
        <p:nvPicPr>
          <p:cNvPr id="8" name="Grafik 14">
            <a:extLst>
              <a:ext uri="{FF2B5EF4-FFF2-40B4-BE49-F238E27FC236}">
                <a16:creationId xmlns:a16="http://schemas.microsoft.com/office/drawing/2014/main" id="{C217649B-543E-4E14-AB70-4C9E7AAD91F3}"/>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5504189" y="2938410"/>
            <a:ext cx="1668266" cy="1771360"/>
          </a:xfrm>
          <a:prstGeom prst="rect">
            <a:avLst/>
          </a:prstGeom>
        </p:spPr>
      </p:pic>
    </p:spTree>
    <p:extLst>
      <p:ext uri="{BB962C8B-B14F-4D97-AF65-F5344CB8AC3E}">
        <p14:creationId xmlns:p14="http://schemas.microsoft.com/office/powerpoint/2010/main" val="37426260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267744" y="2563"/>
            <a:ext cx="6707088" cy="1124744"/>
          </a:xfrm>
        </p:spPr>
        <p:txBody>
          <a:bodyPr/>
          <a:lstStyle/>
          <a:p>
            <a:r>
              <a:rPr lang="en-GB" dirty="0">
                <a:latin typeface="Arial" panose="020B0604020202020204" pitchFamily="34" charset="0"/>
                <a:cs typeface="Arial" panose="020B0604020202020204" pitchFamily="34" charset="0"/>
              </a:rPr>
              <a:t>Configuración del campo del palpador</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Los campos de sonda no homogéneos deben visualizarse de forma aproximada.</a:t>
            </a:r>
            <a:endParaRPr lang="de-DE" sz="1600" dirty="0">
              <a:latin typeface="Arial" panose="020B0604020202020204" pitchFamily="34" charset="0"/>
              <a:cs typeface="Arial" panose="020B0604020202020204" pitchFamily="34" charset="0"/>
            </a:endParaRPr>
          </a:p>
        </p:txBody>
      </p:sp>
      <p:sp>
        <p:nvSpPr>
          <p:cNvPr id="5" name="Abgerundetes Rechteck 4"/>
          <p:cNvSpPr/>
          <p:nvPr/>
        </p:nvSpPr>
        <p:spPr>
          <a:xfrm>
            <a:off x="251520" y="2298189"/>
            <a:ext cx="7632848" cy="449872"/>
          </a:xfrm>
          <a:prstGeom prst="roundRect">
            <a:avLst/>
          </a:prstGeom>
          <a:ln w="12700"/>
        </p:spPr>
        <p:style>
          <a:lnRef idx="2">
            <a:schemeClr val="accent6">
              <a:shade val="50000"/>
            </a:schemeClr>
          </a:lnRef>
          <a:fillRef idx="1001">
            <a:schemeClr val="lt2"/>
          </a:fillRef>
          <a:effectRef idx="0">
            <a:schemeClr val="accent6"/>
          </a:effectRef>
          <a:fontRef idx="minor">
            <a:schemeClr val="lt1"/>
          </a:fontRef>
        </p:style>
        <p:txBody>
          <a:bodyPr rtlCol="0" anchor="ctr"/>
          <a:lstStyle/>
          <a:p>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Profundidad</a:t>
            </a:r>
            <a:r>
              <a:rPr lang="en-GB" sz="1600" dirty="0">
                <a:solidFill>
                  <a:schemeClr val="tx1"/>
                </a:solidFill>
                <a:latin typeface="Arial" panose="020B0604020202020204" pitchFamily="34" charset="0"/>
                <a:cs typeface="Arial" panose="020B0604020202020204" pitchFamily="34" charset="0"/>
              </a:rPr>
              <a:t> variable de la </a:t>
            </a:r>
            <a:r>
              <a:rPr lang="en-GB" sz="1600" dirty="0" err="1">
                <a:solidFill>
                  <a:schemeClr val="tx1"/>
                </a:solidFill>
                <a:latin typeface="Arial" panose="020B0604020202020204" pitchFamily="34" charset="0"/>
                <a:cs typeface="Arial" panose="020B0604020202020204" pitchFamily="34" charset="0"/>
              </a:rPr>
              <a:t>sonda</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Profundidad</a:t>
            </a:r>
            <a:r>
              <a:rPr lang="en-GB" sz="1600" dirty="0">
                <a:solidFill>
                  <a:schemeClr val="tx1"/>
                </a:solidFill>
                <a:latin typeface="Arial" panose="020B0604020202020204" pitchFamily="34" charset="0"/>
                <a:cs typeface="Arial" panose="020B0604020202020204" pitchFamily="34" charset="0"/>
              </a:rPr>
              <a:t> media de la sonda</a:t>
            </a:r>
            <a:endParaRPr lang="de-DE" sz="1600" dirty="0">
              <a:solidFill>
                <a:schemeClr val="tx1"/>
              </a:solidFill>
              <a:latin typeface="Arial" panose="020B0604020202020204" pitchFamily="34" charset="0"/>
              <a:cs typeface="Arial" panose="020B0604020202020204" pitchFamily="34" charset="0"/>
            </a:endParaRPr>
          </a:p>
        </p:txBody>
      </p:sp>
      <p:sp>
        <p:nvSpPr>
          <p:cNvPr id="6" name="Pfeil nach links und rechts 5"/>
          <p:cNvSpPr/>
          <p:nvPr/>
        </p:nvSpPr>
        <p:spPr>
          <a:xfrm>
            <a:off x="4355976" y="2497818"/>
            <a:ext cx="504056" cy="144016"/>
          </a:xfrm>
          <a:prstGeom prst="leftRightArrow">
            <a:avLst/>
          </a:prstGeom>
          <a:ln w="31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9" name="Abgerundetes Rechteck 8"/>
          <p:cNvSpPr/>
          <p:nvPr/>
        </p:nvSpPr>
        <p:spPr>
          <a:xfrm>
            <a:off x="251520" y="3203130"/>
            <a:ext cx="7632848" cy="370643"/>
          </a:xfrm>
          <a:prstGeom prst="roundRect">
            <a:avLst/>
          </a:prstGeom>
          <a:ln w="12700"/>
        </p:spPr>
        <p:style>
          <a:lnRef idx="2">
            <a:schemeClr val="accent6">
              <a:shade val="50000"/>
            </a:schemeClr>
          </a:lnRef>
          <a:fillRef idx="1001">
            <a:schemeClr val="lt2"/>
          </a:fillRef>
          <a:effectRef idx="0">
            <a:schemeClr val="accent6"/>
          </a:effectRef>
          <a:fontRef idx="minor">
            <a:schemeClr val="lt1"/>
          </a:fontRef>
        </p:style>
        <p:txBody>
          <a:bodyPr rtlCol="0" anchor="ctr"/>
          <a:lstStyle/>
          <a:p>
            <a:r>
              <a:rPr lang="en-GB" sz="1600" dirty="0">
                <a:solidFill>
                  <a:schemeClr val="tx1"/>
                </a:solidFill>
                <a:latin typeface="Arial" panose="020B0604020202020204" pitchFamily="34" charset="0"/>
                <a:cs typeface="Arial" panose="020B0604020202020204" pitchFamily="34" charset="0"/>
              </a:rPr>
              <a:t>	Distancia variable de la </a:t>
            </a:r>
            <a:r>
              <a:rPr lang="en-GB" sz="1600" dirty="0" err="1">
                <a:solidFill>
                  <a:schemeClr val="tx1"/>
                </a:solidFill>
                <a:latin typeface="Arial" panose="020B0604020202020204" pitchFamily="34" charset="0"/>
                <a:cs typeface="Arial" panose="020B0604020202020204" pitchFamily="34" charset="0"/>
              </a:rPr>
              <a:t>sonda</a:t>
            </a:r>
            <a:r>
              <a:rPr lang="en-GB" sz="1600" dirty="0">
                <a:solidFill>
                  <a:schemeClr val="tx1"/>
                </a:solidFill>
                <a:latin typeface="Arial" panose="020B0604020202020204" pitchFamily="34" charset="0"/>
                <a:cs typeface="Arial" panose="020B0604020202020204" pitchFamily="34" charset="0"/>
              </a:rPr>
              <a:t>                 </a:t>
            </a:r>
            <a:r>
              <a:rPr lang="en-GB" sz="1600" dirty="0" err="1">
                <a:solidFill>
                  <a:schemeClr val="tx1"/>
                </a:solidFill>
                <a:latin typeface="Arial" panose="020B0604020202020204" pitchFamily="34" charset="0"/>
                <a:cs typeface="Arial" panose="020B0604020202020204" pitchFamily="34" charset="0"/>
              </a:rPr>
              <a:t>Distancia</a:t>
            </a:r>
            <a:r>
              <a:rPr lang="en-GB" sz="1600" dirty="0">
                <a:solidFill>
                  <a:schemeClr val="tx1"/>
                </a:solidFill>
                <a:latin typeface="Arial" panose="020B0604020202020204" pitchFamily="34" charset="0"/>
                <a:cs typeface="Arial" panose="020B0604020202020204" pitchFamily="34" charset="0"/>
              </a:rPr>
              <a:t> media de la sonda</a:t>
            </a:r>
            <a:endParaRPr lang="de-DE" sz="1600" dirty="0">
              <a:solidFill>
                <a:schemeClr val="tx1"/>
              </a:solidFill>
              <a:latin typeface="Arial" panose="020B0604020202020204" pitchFamily="34" charset="0"/>
              <a:cs typeface="Arial" panose="020B0604020202020204" pitchFamily="34" charset="0"/>
            </a:endParaRPr>
          </a:p>
        </p:txBody>
      </p:sp>
      <p:sp>
        <p:nvSpPr>
          <p:cNvPr id="10" name="Pfeil nach links und rechts 9"/>
          <p:cNvSpPr/>
          <p:nvPr/>
        </p:nvSpPr>
        <p:spPr>
          <a:xfrm>
            <a:off x="4283968" y="3356992"/>
            <a:ext cx="504056" cy="144016"/>
          </a:xfrm>
          <a:prstGeom prst="leftRightArrow">
            <a:avLst/>
          </a:prstGeom>
          <a:ln w="31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1" name="Abgerundetes Rechteck 10"/>
          <p:cNvSpPr/>
          <p:nvPr/>
        </p:nvSpPr>
        <p:spPr>
          <a:xfrm>
            <a:off x="971600" y="4067226"/>
            <a:ext cx="6912768" cy="1450006"/>
          </a:xfrm>
          <a:prstGeom prst="roundRect">
            <a:avLst/>
          </a:prstGeom>
          <a:ln w="12700"/>
        </p:spPr>
        <p:style>
          <a:lnRef idx="2">
            <a:schemeClr val="accent6">
              <a:shade val="50000"/>
            </a:schemeClr>
          </a:lnRef>
          <a:fillRef idx="1001">
            <a:schemeClr val="lt2"/>
          </a:fillRef>
          <a:effectRef idx="0">
            <a:schemeClr val="accent6"/>
          </a:effectRef>
          <a:fontRef idx="minor">
            <a:schemeClr val="lt1"/>
          </a:fontRef>
        </p:style>
        <p:txBody>
          <a:bodyPr rtlCol="0" anchor="ctr"/>
          <a:lstStyle/>
          <a:p>
            <a:pPr algn="ctr"/>
            <a:endParaRPr lang="de-DE" dirty="0">
              <a:solidFill>
                <a:schemeClr val="tx1"/>
              </a:solidFill>
            </a:endParaRPr>
          </a:p>
        </p:txBody>
      </p:sp>
      <p:sp>
        <p:nvSpPr>
          <p:cNvPr id="12" name="Pfeil nach links und rechts 11"/>
          <p:cNvSpPr/>
          <p:nvPr/>
        </p:nvSpPr>
        <p:spPr>
          <a:xfrm rot="20640110">
            <a:off x="4403443" y="4561024"/>
            <a:ext cx="504056" cy="144016"/>
          </a:xfrm>
          <a:prstGeom prst="leftRightArrow">
            <a:avLst/>
          </a:prstGeom>
          <a:ln w="31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3" name="Textfeld 12"/>
          <p:cNvSpPr txBox="1"/>
          <p:nvPr/>
        </p:nvSpPr>
        <p:spPr>
          <a:xfrm>
            <a:off x="1147333" y="4607563"/>
            <a:ext cx="2831224" cy="338554"/>
          </a:xfrm>
          <a:prstGeom prst="rect">
            <a:avLst/>
          </a:prstGeom>
          <a:noFill/>
        </p:spPr>
        <p:txBody>
          <a:bodyPr wrap="none" rtlCol="0">
            <a:spAutoFit/>
          </a:bodyPr>
          <a:lstStyle/>
          <a:p>
            <a:r>
              <a:rPr lang="en-GB" sz="1600" dirty="0">
                <a:latin typeface="Arial" panose="020B0604020202020204" pitchFamily="34" charset="0"/>
                <a:cs typeface="Arial" panose="020B0604020202020204" pitchFamily="34" charset="0"/>
              </a:rPr>
              <a:t>Configuración arbitraria de la sonda </a:t>
            </a:r>
            <a:endParaRPr lang="de-DE" sz="1600" dirty="0">
              <a:latin typeface="Arial" panose="020B0604020202020204" pitchFamily="34" charset="0"/>
              <a:cs typeface="Arial" panose="020B0604020202020204" pitchFamily="34" charset="0"/>
            </a:endParaRPr>
          </a:p>
        </p:txBody>
      </p:sp>
      <p:sp>
        <p:nvSpPr>
          <p:cNvPr id="14" name="Pfeil nach links und rechts 13"/>
          <p:cNvSpPr/>
          <p:nvPr/>
        </p:nvSpPr>
        <p:spPr>
          <a:xfrm rot="800741">
            <a:off x="4398261" y="4919450"/>
            <a:ext cx="504056" cy="144016"/>
          </a:xfrm>
          <a:prstGeom prst="leftRightArrow">
            <a:avLst/>
          </a:prstGeom>
          <a:ln w="31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5" name="Textfeld 14"/>
          <p:cNvSpPr txBox="1"/>
          <p:nvPr/>
        </p:nvSpPr>
        <p:spPr>
          <a:xfrm>
            <a:off x="4924416" y="4340888"/>
            <a:ext cx="2239716"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Mejor </a:t>
            </a:r>
            <a:r>
              <a:rPr lang="de-DE" sz="1600" dirty="0" err="1">
                <a:latin typeface="Arial" panose="020B0604020202020204" pitchFamily="34" charset="0"/>
                <a:cs typeface="Arial" panose="020B0604020202020204" pitchFamily="34" charset="0"/>
              </a:rPr>
              <a:t>caso</a:t>
            </a:r>
            <a:r>
              <a:rPr lang="de-DE" sz="1600" dirty="0">
                <a:latin typeface="Arial" panose="020B0604020202020204" pitchFamily="34" charset="0"/>
                <a:cs typeface="Arial" panose="020B0604020202020204" pitchFamily="34" charset="0"/>
              </a:rPr>
              <a:t> / </a:t>
            </a:r>
            <a:r>
              <a:rPr lang="de-DE" sz="1600" dirty="0" err="1">
                <a:latin typeface="Arial" panose="020B0604020202020204" pitchFamily="34" charset="0"/>
                <a:cs typeface="Arial" panose="020B0604020202020204" pitchFamily="34" charset="0"/>
              </a:rPr>
              <a:t>peor caso</a:t>
            </a:r>
            <a:endParaRPr lang="de-DE" sz="1600" dirty="0">
              <a:latin typeface="Arial" panose="020B0604020202020204" pitchFamily="34" charset="0"/>
              <a:cs typeface="Arial" panose="020B0604020202020204" pitchFamily="34" charset="0"/>
            </a:endParaRPr>
          </a:p>
        </p:txBody>
      </p:sp>
      <p:sp>
        <p:nvSpPr>
          <p:cNvPr id="16" name="Textfeld 15"/>
          <p:cNvSpPr txBox="1"/>
          <p:nvPr/>
        </p:nvSpPr>
        <p:spPr>
          <a:xfrm>
            <a:off x="4907917" y="4892938"/>
            <a:ext cx="2359941" cy="338554"/>
          </a:xfrm>
          <a:prstGeom prst="rect">
            <a:avLst/>
          </a:prstGeom>
          <a:noFill/>
        </p:spPr>
        <p:txBody>
          <a:bodyPr wrap="none" rtlCol="0">
            <a:spAutoFit/>
          </a:bodyPr>
          <a:lstStyle/>
          <a:p>
            <a:r>
              <a:rPr lang="en-GB" sz="1600" dirty="0">
                <a:latin typeface="Arial" panose="020B0604020202020204" pitchFamily="34" charset="0"/>
                <a:cs typeface="Arial" panose="020B0604020202020204" pitchFamily="34" charset="0"/>
              </a:rPr>
              <a:t>Influencia mutua similar</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444727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Configuración del campo del palpador</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Si la configuración real no corresponde a una configuración EED, se puede seleccionar una configuración similar. Importante es una influencia mutua similar de las sondas, d. H. distancia similar y número similar de sondas vecinas.</a:t>
            </a:r>
            <a:endParaRPr lang="de-DE" sz="1600" dirty="0">
              <a:latin typeface="Arial" panose="020B0604020202020204" pitchFamily="34" charset="0"/>
              <a:cs typeface="Arial" panose="020B0604020202020204" pitchFamily="34" charset="0"/>
            </a:endParaRPr>
          </a:p>
        </p:txBody>
      </p:sp>
      <p:sp>
        <p:nvSpPr>
          <p:cNvPr id="5" name="Flussdiagramm: Oder 4"/>
          <p:cNvSpPr/>
          <p:nvPr/>
        </p:nvSpPr>
        <p:spPr>
          <a:xfrm>
            <a:off x="2666735" y="3325634"/>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7" name="Flussdiagramm: Oder 6"/>
          <p:cNvSpPr/>
          <p:nvPr/>
        </p:nvSpPr>
        <p:spPr>
          <a:xfrm>
            <a:off x="2450711" y="3688770"/>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8" name="Flussdiagramm: Oder 7"/>
          <p:cNvSpPr/>
          <p:nvPr/>
        </p:nvSpPr>
        <p:spPr>
          <a:xfrm>
            <a:off x="2882759" y="3688770"/>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9" name="Flussdiagramm: Oder 8"/>
          <p:cNvSpPr/>
          <p:nvPr/>
        </p:nvSpPr>
        <p:spPr>
          <a:xfrm>
            <a:off x="2882759" y="4054558"/>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Flussdiagramm: Oder 9"/>
          <p:cNvSpPr/>
          <p:nvPr/>
        </p:nvSpPr>
        <p:spPr>
          <a:xfrm>
            <a:off x="2450711" y="4056690"/>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1" name="Flussdiagramm: Oder 10"/>
          <p:cNvSpPr/>
          <p:nvPr/>
        </p:nvSpPr>
        <p:spPr>
          <a:xfrm>
            <a:off x="2016381" y="4054558"/>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2" name="Flussdiagramm: Oder 11"/>
          <p:cNvSpPr/>
          <p:nvPr/>
        </p:nvSpPr>
        <p:spPr>
          <a:xfrm>
            <a:off x="3314807" y="4051477"/>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7" name="Flussdiagramm: Oder 16"/>
          <p:cNvSpPr/>
          <p:nvPr/>
        </p:nvSpPr>
        <p:spPr>
          <a:xfrm>
            <a:off x="2882759" y="4420346"/>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8" name="Flussdiagramm: Oder 17"/>
          <p:cNvSpPr/>
          <p:nvPr/>
        </p:nvSpPr>
        <p:spPr>
          <a:xfrm>
            <a:off x="2450711" y="4424610"/>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9" name="Flussdiagramm: Oder 18"/>
          <p:cNvSpPr/>
          <p:nvPr/>
        </p:nvSpPr>
        <p:spPr>
          <a:xfrm>
            <a:off x="2016381" y="4418488"/>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20" name="Flussdiagramm: Oder 19"/>
          <p:cNvSpPr/>
          <p:nvPr/>
        </p:nvSpPr>
        <p:spPr>
          <a:xfrm>
            <a:off x="3314807" y="4420346"/>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21" name="Flussdiagramm: Oder 20"/>
          <p:cNvSpPr/>
          <p:nvPr/>
        </p:nvSpPr>
        <p:spPr>
          <a:xfrm>
            <a:off x="1578527" y="4418488"/>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1" name="Flussdiagramm: Oder 40"/>
          <p:cNvSpPr/>
          <p:nvPr/>
        </p:nvSpPr>
        <p:spPr>
          <a:xfrm>
            <a:off x="7092280" y="5278694"/>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2" name="Flussdiagramm: Oder 41"/>
          <p:cNvSpPr/>
          <p:nvPr/>
        </p:nvSpPr>
        <p:spPr>
          <a:xfrm>
            <a:off x="6660232" y="5280826"/>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3" name="Flussdiagramm: Oder 42"/>
          <p:cNvSpPr/>
          <p:nvPr/>
        </p:nvSpPr>
        <p:spPr>
          <a:xfrm>
            <a:off x="6225902" y="5278694"/>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4" name="Flussdiagramm: Oder 43"/>
          <p:cNvSpPr/>
          <p:nvPr/>
        </p:nvSpPr>
        <p:spPr>
          <a:xfrm>
            <a:off x="7524328" y="5275613"/>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5" name="Flussdiagramm: Oder 44"/>
          <p:cNvSpPr/>
          <p:nvPr/>
        </p:nvSpPr>
        <p:spPr>
          <a:xfrm>
            <a:off x="7092280" y="5644482"/>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6" name="Flussdiagramm: Oder 45"/>
          <p:cNvSpPr/>
          <p:nvPr/>
        </p:nvSpPr>
        <p:spPr>
          <a:xfrm>
            <a:off x="6660232" y="5648746"/>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7" name="Flussdiagramm: Oder 46"/>
          <p:cNvSpPr/>
          <p:nvPr/>
        </p:nvSpPr>
        <p:spPr>
          <a:xfrm>
            <a:off x="6225902" y="5642624"/>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8" name="Flussdiagramm: Oder 47"/>
          <p:cNvSpPr/>
          <p:nvPr/>
        </p:nvSpPr>
        <p:spPr>
          <a:xfrm>
            <a:off x="7524328" y="5644482"/>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0" name="Flussdiagramm: Oder 49"/>
          <p:cNvSpPr/>
          <p:nvPr/>
        </p:nvSpPr>
        <p:spPr>
          <a:xfrm>
            <a:off x="5360665" y="5275613"/>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1" name="Flussdiagramm: Oder 50"/>
          <p:cNvSpPr/>
          <p:nvPr/>
        </p:nvSpPr>
        <p:spPr>
          <a:xfrm>
            <a:off x="5792713" y="5272532"/>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2" name="Flussdiagramm: Oder 51"/>
          <p:cNvSpPr/>
          <p:nvPr/>
        </p:nvSpPr>
        <p:spPr>
          <a:xfrm>
            <a:off x="5360665" y="5641401"/>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3" name="Flussdiagramm: Oder 52"/>
          <p:cNvSpPr/>
          <p:nvPr/>
        </p:nvSpPr>
        <p:spPr>
          <a:xfrm>
            <a:off x="5792713" y="5641401"/>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8" name="Textfeld 67"/>
          <p:cNvSpPr txBox="1"/>
          <p:nvPr/>
        </p:nvSpPr>
        <p:spPr>
          <a:xfrm>
            <a:off x="1547664" y="3212976"/>
            <a:ext cx="526106" cy="416011"/>
          </a:xfrm>
          <a:prstGeom prst="rect">
            <a:avLst/>
          </a:prstGeom>
          <a:noFill/>
        </p:spPr>
        <p:txBody>
          <a:bodyPr wrap="none" rtlCol="0">
            <a:spAutoFit/>
          </a:bodyPr>
          <a:lstStyle/>
          <a:p>
            <a:pPr>
              <a:lnSpc>
                <a:spcPct val="150000"/>
              </a:lnSpc>
            </a:pPr>
            <a:r>
              <a:rPr lang="de-DE" sz="1600" dirty="0">
                <a:latin typeface="Arial" panose="020B0604020202020204" pitchFamily="34" charset="0"/>
                <a:cs typeface="Arial" panose="020B0604020202020204" pitchFamily="34" charset="0"/>
              </a:rPr>
              <a:t>de verdad</a:t>
            </a:r>
          </a:p>
        </p:txBody>
      </p:sp>
      <p:sp>
        <p:nvSpPr>
          <p:cNvPr id="70" name="Textfeld 69"/>
          <p:cNvSpPr txBox="1"/>
          <p:nvPr/>
        </p:nvSpPr>
        <p:spPr>
          <a:xfrm>
            <a:off x="5872758" y="4631208"/>
            <a:ext cx="776175" cy="416011"/>
          </a:xfrm>
          <a:prstGeom prst="rect">
            <a:avLst/>
          </a:prstGeom>
          <a:noFill/>
        </p:spPr>
        <p:txBody>
          <a:bodyPr wrap="none" rtlCol="0">
            <a:spAutoFit/>
          </a:bodyPr>
          <a:lstStyle/>
          <a:p>
            <a:pPr>
              <a:lnSpc>
                <a:spcPct val="150000"/>
              </a:lnSpc>
            </a:pPr>
            <a:r>
              <a:rPr lang="de-DE" sz="1600" dirty="0" err="1">
                <a:latin typeface="Arial" panose="020B0604020202020204" pitchFamily="34" charset="0"/>
                <a:cs typeface="Arial" panose="020B0604020202020204" pitchFamily="34" charset="0"/>
              </a:rPr>
              <a:t>análogo</a:t>
            </a:r>
            <a:endParaRPr lang="de-DE" sz="1600" dirty="0">
              <a:latin typeface="Arial" panose="020B0604020202020204" pitchFamily="34" charset="0"/>
              <a:cs typeface="Arial" panose="020B0604020202020204" pitchFamily="34" charset="0"/>
            </a:endParaRPr>
          </a:p>
        </p:txBody>
      </p:sp>
      <p:sp>
        <p:nvSpPr>
          <p:cNvPr id="30" name="Pfeil nach links und rechts 29"/>
          <p:cNvSpPr/>
          <p:nvPr/>
        </p:nvSpPr>
        <p:spPr>
          <a:xfrm rot="1678744">
            <a:off x="4216286" y="4894473"/>
            <a:ext cx="504056" cy="144016"/>
          </a:xfrm>
          <a:prstGeom prst="leftRightArrow">
            <a:avLst/>
          </a:prstGeom>
          <a:ln w="31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6742853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Configuración del campo del palpador</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Si no se puede determinar con certeza una configuración similar, se debe definir una configuración en el mejor de los casos y en el peor de los casos para aproximarse a la configuración real</a:t>
            </a:r>
            <a:r>
              <a:rPr lang="en-GB" sz="1600" dirty="0"/>
              <a:t>.</a:t>
            </a:r>
            <a:endParaRPr lang="de-DE" sz="1600" dirty="0"/>
          </a:p>
          <a:p>
            <a:pPr marL="0" indent="0">
              <a:lnSpc>
                <a:spcPct val="150000"/>
              </a:lnSpc>
              <a:buNone/>
            </a:pPr>
            <a:endParaRPr lang="de-DE" sz="1600" dirty="0">
              <a:latin typeface="Arial" panose="020B0604020202020204" pitchFamily="34" charset="0"/>
              <a:cs typeface="Arial" panose="020B0604020202020204" pitchFamily="34" charset="0"/>
            </a:endParaRPr>
          </a:p>
        </p:txBody>
      </p:sp>
      <p:sp>
        <p:nvSpPr>
          <p:cNvPr id="5" name="Flussdiagramm: Oder 4"/>
          <p:cNvSpPr/>
          <p:nvPr/>
        </p:nvSpPr>
        <p:spPr>
          <a:xfrm>
            <a:off x="5148064" y="2997824"/>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7" name="Flussdiagramm: Oder 6"/>
          <p:cNvSpPr/>
          <p:nvPr/>
        </p:nvSpPr>
        <p:spPr>
          <a:xfrm>
            <a:off x="5148064" y="2636425"/>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8" name="Flussdiagramm: Oder 7"/>
          <p:cNvSpPr/>
          <p:nvPr/>
        </p:nvSpPr>
        <p:spPr>
          <a:xfrm>
            <a:off x="4716016" y="2999561"/>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9" name="Flussdiagramm: Oder 8"/>
          <p:cNvSpPr/>
          <p:nvPr/>
        </p:nvSpPr>
        <p:spPr>
          <a:xfrm>
            <a:off x="4716016" y="3365349"/>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0" name="Flussdiagramm: Oder 9"/>
          <p:cNvSpPr/>
          <p:nvPr/>
        </p:nvSpPr>
        <p:spPr>
          <a:xfrm>
            <a:off x="4716016" y="2636425"/>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1" name="Flussdiagramm: Oder 10"/>
          <p:cNvSpPr/>
          <p:nvPr/>
        </p:nvSpPr>
        <p:spPr>
          <a:xfrm>
            <a:off x="4293298" y="3716797"/>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2" name="Flussdiagramm: Oder 11"/>
          <p:cNvSpPr/>
          <p:nvPr/>
        </p:nvSpPr>
        <p:spPr>
          <a:xfrm>
            <a:off x="5148064" y="3360009"/>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7" name="Flussdiagramm: Oder 16"/>
          <p:cNvSpPr/>
          <p:nvPr/>
        </p:nvSpPr>
        <p:spPr>
          <a:xfrm>
            <a:off x="4720681" y="3716797"/>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8" name="Flussdiagramm: Oder 17"/>
          <p:cNvSpPr/>
          <p:nvPr/>
        </p:nvSpPr>
        <p:spPr>
          <a:xfrm>
            <a:off x="3003212" y="3717032"/>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9" name="Flussdiagramm: Oder 18"/>
          <p:cNvSpPr/>
          <p:nvPr/>
        </p:nvSpPr>
        <p:spPr>
          <a:xfrm>
            <a:off x="3862120" y="3716797"/>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20" name="Flussdiagramm: Oder 19"/>
          <p:cNvSpPr/>
          <p:nvPr/>
        </p:nvSpPr>
        <p:spPr>
          <a:xfrm>
            <a:off x="5148064" y="3716797"/>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21" name="Flussdiagramm: Oder 20"/>
          <p:cNvSpPr/>
          <p:nvPr/>
        </p:nvSpPr>
        <p:spPr>
          <a:xfrm>
            <a:off x="3434390" y="3716797"/>
            <a:ext cx="144016" cy="144016"/>
          </a:xfrm>
          <a:prstGeom prst="flowChartOr">
            <a:avLst/>
          </a:prstGeom>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4" name="Flussdiagramm: Oder 43"/>
          <p:cNvSpPr/>
          <p:nvPr/>
        </p:nvSpPr>
        <p:spPr>
          <a:xfrm>
            <a:off x="3131840" y="5877272"/>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5" name="Flussdiagramm: Oder 44"/>
          <p:cNvSpPr/>
          <p:nvPr/>
        </p:nvSpPr>
        <p:spPr>
          <a:xfrm rot="10800000" flipV="1">
            <a:off x="2307171" y="5873008"/>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6" name="Flussdiagramm: Oder 45"/>
          <p:cNvSpPr/>
          <p:nvPr/>
        </p:nvSpPr>
        <p:spPr>
          <a:xfrm rot="10800000" flipV="1">
            <a:off x="1875123" y="5877272"/>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7" name="Flussdiagramm: Oder 46"/>
          <p:cNvSpPr/>
          <p:nvPr/>
        </p:nvSpPr>
        <p:spPr>
          <a:xfrm rot="10800000" flipV="1">
            <a:off x="1440793" y="5871150"/>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8" name="Flussdiagramm: Oder 47"/>
          <p:cNvSpPr/>
          <p:nvPr/>
        </p:nvSpPr>
        <p:spPr>
          <a:xfrm rot="10800000" flipV="1">
            <a:off x="2739219" y="5873008"/>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0" name="Flussdiagramm: Oder 49"/>
          <p:cNvSpPr/>
          <p:nvPr/>
        </p:nvSpPr>
        <p:spPr>
          <a:xfrm>
            <a:off x="575556" y="5504139"/>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2" name="Flussdiagramm: Oder 51"/>
          <p:cNvSpPr/>
          <p:nvPr/>
        </p:nvSpPr>
        <p:spPr>
          <a:xfrm rot="10800000" flipV="1">
            <a:off x="575556" y="5869927"/>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3" name="Flussdiagramm: Oder 52"/>
          <p:cNvSpPr/>
          <p:nvPr/>
        </p:nvSpPr>
        <p:spPr>
          <a:xfrm rot="10800000" flipV="1">
            <a:off x="1007604" y="5869927"/>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6" name="Flussdiagramm: Oder 55"/>
          <p:cNvSpPr/>
          <p:nvPr/>
        </p:nvSpPr>
        <p:spPr>
          <a:xfrm>
            <a:off x="7380312" y="5435212"/>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7" name="Flussdiagramm: Oder 56"/>
          <p:cNvSpPr/>
          <p:nvPr/>
        </p:nvSpPr>
        <p:spPr>
          <a:xfrm>
            <a:off x="6948264" y="5437344"/>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8" name="Flussdiagramm: Oder 57"/>
          <p:cNvSpPr/>
          <p:nvPr/>
        </p:nvSpPr>
        <p:spPr>
          <a:xfrm>
            <a:off x="6513934" y="5435212"/>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9" name="Flussdiagramm: Oder 58"/>
          <p:cNvSpPr/>
          <p:nvPr/>
        </p:nvSpPr>
        <p:spPr>
          <a:xfrm>
            <a:off x="7812360" y="5432131"/>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0" name="Flussdiagramm: Oder 59"/>
          <p:cNvSpPr/>
          <p:nvPr/>
        </p:nvSpPr>
        <p:spPr>
          <a:xfrm>
            <a:off x="7380312" y="5801000"/>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1" name="Flussdiagramm: Oder 60"/>
          <p:cNvSpPr/>
          <p:nvPr/>
        </p:nvSpPr>
        <p:spPr>
          <a:xfrm>
            <a:off x="6948264" y="5805264"/>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2" name="Flussdiagramm: Oder 61"/>
          <p:cNvSpPr/>
          <p:nvPr/>
        </p:nvSpPr>
        <p:spPr>
          <a:xfrm>
            <a:off x="6513934" y="5799142"/>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3" name="Flussdiagramm: Oder 62"/>
          <p:cNvSpPr/>
          <p:nvPr/>
        </p:nvSpPr>
        <p:spPr>
          <a:xfrm>
            <a:off x="7812360" y="5801000"/>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4" name="Flussdiagramm: Oder 63"/>
          <p:cNvSpPr/>
          <p:nvPr/>
        </p:nvSpPr>
        <p:spPr>
          <a:xfrm>
            <a:off x="6948264" y="4677407"/>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5" name="Flussdiagramm: Oder 64"/>
          <p:cNvSpPr/>
          <p:nvPr/>
        </p:nvSpPr>
        <p:spPr>
          <a:xfrm>
            <a:off x="6948264" y="5058716"/>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6" name="Flussdiagramm: Oder 65"/>
          <p:cNvSpPr/>
          <p:nvPr/>
        </p:nvSpPr>
        <p:spPr>
          <a:xfrm>
            <a:off x="6513934" y="5056584"/>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7" name="Flussdiagramm: Oder 66"/>
          <p:cNvSpPr/>
          <p:nvPr/>
        </p:nvSpPr>
        <p:spPr>
          <a:xfrm>
            <a:off x="6502077" y="4678825"/>
            <a:ext cx="144016" cy="144016"/>
          </a:xfrm>
          <a:prstGeom prst="flowChartOr">
            <a:avLst/>
          </a:prstGeom>
          <a:solidFill>
            <a:srgbClr val="FF000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68" name="Textfeld 67"/>
          <p:cNvSpPr txBox="1"/>
          <p:nvPr/>
        </p:nvSpPr>
        <p:spPr>
          <a:xfrm>
            <a:off x="3663765" y="2718489"/>
            <a:ext cx="526106" cy="338554"/>
          </a:xfrm>
          <a:prstGeom prst="rect">
            <a:avLst/>
          </a:prstGeom>
          <a:noFill/>
        </p:spPr>
        <p:txBody>
          <a:bodyPr wrap="none" rtlCol="0">
            <a:spAutoFit/>
          </a:bodyPr>
          <a:lstStyle/>
          <a:p>
            <a:r>
              <a:rPr lang="de-DE" sz="1600" dirty="0">
                <a:latin typeface="Arial" panose="020B0604020202020204" pitchFamily="34" charset="0"/>
                <a:cs typeface="Arial" panose="020B0604020202020204" pitchFamily="34" charset="0"/>
              </a:rPr>
              <a:t>de verdad</a:t>
            </a:r>
          </a:p>
        </p:txBody>
      </p:sp>
      <p:sp>
        <p:nvSpPr>
          <p:cNvPr id="69" name="Textfeld 68"/>
          <p:cNvSpPr txBox="1"/>
          <p:nvPr/>
        </p:nvSpPr>
        <p:spPr>
          <a:xfrm>
            <a:off x="7524328" y="4636757"/>
            <a:ext cx="1165704" cy="338554"/>
          </a:xfrm>
          <a:prstGeom prst="rect">
            <a:avLst/>
          </a:prstGeom>
          <a:noFill/>
        </p:spPr>
        <p:txBody>
          <a:bodyPr wrap="none" rtlCol="0">
            <a:spAutoFit/>
          </a:bodyPr>
          <a:lstStyle/>
          <a:p>
            <a:r>
              <a:rPr lang="de-DE" sz="1600" dirty="0" err="1">
                <a:latin typeface="Arial" panose="020B0604020202020204" pitchFamily="34" charset="0"/>
                <a:cs typeface="Arial" panose="020B0604020202020204" pitchFamily="34" charset="0"/>
              </a:rPr>
              <a:t>caso más grave</a:t>
            </a:r>
            <a:endParaRPr lang="de-DE" sz="1600" dirty="0">
              <a:latin typeface="Arial" panose="020B0604020202020204" pitchFamily="34" charset="0"/>
              <a:cs typeface="Arial" panose="020B0604020202020204" pitchFamily="34" charset="0"/>
            </a:endParaRPr>
          </a:p>
        </p:txBody>
      </p:sp>
      <p:sp>
        <p:nvSpPr>
          <p:cNvPr id="70" name="Textfeld 69"/>
          <p:cNvSpPr txBox="1"/>
          <p:nvPr/>
        </p:nvSpPr>
        <p:spPr>
          <a:xfrm>
            <a:off x="1253356" y="4963909"/>
            <a:ext cx="1063112" cy="338554"/>
          </a:xfrm>
          <a:prstGeom prst="rect">
            <a:avLst/>
          </a:prstGeom>
          <a:noFill/>
        </p:spPr>
        <p:txBody>
          <a:bodyPr wrap="none" rtlCol="0">
            <a:spAutoFit/>
          </a:bodyPr>
          <a:lstStyle/>
          <a:p>
            <a:r>
              <a:rPr lang="de-DE" sz="1600" dirty="0" err="1">
                <a:latin typeface="Arial" panose="020B0604020202020204" pitchFamily="34" charset="0"/>
                <a:cs typeface="Arial" panose="020B0604020202020204" pitchFamily="34" charset="0"/>
              </a:rPr>
              <a:t>mejor caso</a:t>
            </a:r>
            <a:endParaRPr lang="de-DE" sz="1600" dirty="0">
              <a:latin typeface="Arial" panose="020B0604020202020204" pitchFamily="34" charset="0"/>
              <a:cs typeface="Arial" panose="020B0604020202020204" pitchFamily="34" charset="0"/>
            </a:endParaRPr>
          </a:p>
        </p:txBody>
      </p:sp>
      <p:sp>
        <p:nvSpPr>
          <p:cNvPr id="49" name="Flussdiagramm: Oder 48"/>
          <p:cNvSpPr/>
          <p:nvPr/>
        </p:nvSpPr>
        <p:spPr>
          <a:xfrm>
            <a:off x="575556" y="4767942"/>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4" name="Flussdiagramm: Oder 53"/>
          <p:cNvSpPr/>
          <p:nvPr/>
        </p:nvSpPr>
        <p:spPr>
          <a:xfrm rot="10800000" flipV="1">
            <a:off x="575556" y="5136811"/>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5" name="Flussdiagramm: Oder 54"/>
          <p:cNvSpPr/>
          <p:nvPr/>
        </p:nvSpPr>
        <p:spPr>
          <a:xfrm>
            <a:off x="583964" y="4030204"/>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71" name="Flussdiagramm: Oder 70"/>
          <p:cNvSpPr/>
          <p:nvPr/>
        </p:nvSpPr>
        <p:spPr>
          <a:xfrm rot="10800000" flipV="1">
            <a:off x="583964" y="4399073"/>
            <a:ext cx="144016" cy="144016"/>
          </a:xfrm>
          <a:prstGeom prst="flowChartOr">
            <a:avLst/>
          </a:prstGeom>
          <a:solidFill>
            <a:srgbClr val="92D050"/>
          </a:solidFill>
          <a:ln w="12700">
            <a:solidFill>
              <a:schemeClr val="tx1">
                <a:lumMod val="75000"/>
                <a:lumOff val="2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3" name="Pfeil nach links und rechts 42"/>
          <p:cNvSpPr/>
          <p:nvPr/>
        </p:nvSpPr>
        <p:spPr>
          <a:xfrm rot="1678744">
            <a:off x="5584437" y="4261036"/>
            <a:ext cx="504056" cy="144016"/>
          </a:xfrm>
          <a:prstGeom prst="leftRightArrow">
            <a:avLst/>
          </a:prstGeom>
          <a:ln w="31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1" name="Pfeil nach links und rechts 50"/>
          <p:cNvSpPr/>
          <p:nvPr/>
        </p:nvSpPr>
        <p:spPr>
          <a:xfrm rot="8228837">
            <a:off x="2253921" y="4370658"/>
            <a:ext cx="504056" cy="144016"/>
          </a:xfrm>
          <a:prstGeom prst="leftRightArrow">
            <a:avLst/>
          </a:prstGeom>
          <a:ln w="3175"/>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037351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1C39033-2063-4F6B-AC37-605DF6A8189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08712" y="1452401"/>
            <a:ext cx="2821708" cy="4821560"/>
          </a:xfrm>
          <a:prstGeom prst="rect">
            <a:avLst/>
          </a:prstGeom>
        </p:spPr>
      </p:pic>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Configuración del campo del palpador</a:t>
            </a:r>
            <a:endParaRPr lang="en-US" dirty="0">
              <a:latin typeface="Arial" panose="020B0604020202020204" pitchFamily="34" charset="0"/>
              <a:cs typeface="Arial" panose="020B0604020202020204" pitchFamily="34" charset="0"/>
            </a:endParaRPr>
          </a:p>
        </p:txBody>
      </p:sp>
      <p:sp>
        <p:nvSpPr>
          <p:cNvPr id="55299" name="Inhaltsplatzhalter 2"/>
          <p:cNvSpPr>
            <a:spLocks noGrp="1"/>
          </p:cNvSpPr>
          <p:nvPr>
            <p:ph idx="1"/>
          </p:nvPr>
        </p:nvSpPr>
        <p:spPr>
          <a:xfrm>
            <a:off x="457200" y="1600200"/>
            <a:ext cx="5194920" cy="4525963"/>
          </a:xfrm>
        </p:spPr>
        <p:txBody>
          <a:bodyPr>
            <a:normAutofit/>
          </a:bodyPr>
          <a:lstStyle/>
          <a:p>
            <a:pPr marL="0" indent="0">
              <a:lnSpc>
                <a:spcPct val="150000"/>
              </a:lnSpc>
              <a:buNone/>
            </a:pPr>
            <a:r>
              <a:rPr lang="en-GB" sz="1600" dirty="0" err="1">
                <a:latin typeface="Arial" panose="020B0604020202020204" pitchFamily="34" charset="0"/>
                <a:cs typeface="Arial" panose="020B0604020202020204" pitchFamily="34" charset="0"/>
              </a:rPr>
              <a:t>Parámetros</a:t>
            </a:r>
            <a:r>
              <a:rPr lang="en-GB" sz="1600" dirty="0">
                <a:latin typeface="Arial" panose="020B0604020202020204" pitchFamily="34" charset="0"/>
                <a:cs typeface="Arial" panose="020B0604020202020204" pitchFamily="34" charset="0"/>
              </a:rPr>
              <a:t> de </a:t>
            </a:r>
            <a:r>
              <a:rPr lang="en-GB" sz="1600" dirty="0" err="1">
                <a:latin typeface="Arial" panose="020B0604020202020204" pitchFamily="34" charset="0"/>
                <a:cs typeface="Arial" panose="020B0604020202020204" pitchFamily="34" charset="0"/>
              </a:rPr>
              <a:t>ensayo</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Tubo en U (o coaxial)</a:t>
            </a:r>
            <a:br>
              <a:rPr lang="de-DE"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y sus propiedades materiales</a:t>
            </a:r>
            <a:br>
              <a:rPr lang="de-DE" sz="1600" dirty="0">
                <a:latin typeface="Arial" panose="020B0604020202020204" pitchFamily="34" charset="0"/>
                <a:cs typeface="Arial" panose="020B0604020202020204" pitchFamily="34" charset="0"/>
              </a:rPr>
            </a:br>
            <a:br>
              <a:rPr lang="de-DE"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diámetro exterior</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espesor de la pared</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conductividad térmica</a:t>
            </a:r>
            <a:endParaRPr lang="de-DE" sz="1600" dirty="0">
              <a:latin typeface="Arial" panose="020B0604020202020204" pitchFamily="34" charset="0"/>
              <a:cs typeface="Arial" panose="020B0604020202020204" pitchFamily="34" charset="0"/>
            </a:endParaRPr>
          </a:p>
          <a:p>
            <a:pPr marL="114300" indent="0" algn="just">
              <a:buNone/>
            </a:pPr>
            <a:endParaRPr lang="en-US" sz="1600" dirty="0"/>
          </a:p>
        </p:txBody>
      </p:sp>
      <p:sp>
        <p:nvSpPr>
          <p:cNvPr id="6" name="Ellipse 5"/>
          <p:cNvSpPr/>
          <p:nvPr/>
        </p:nvSpPr>
        <p:spPr>
          <a:xfrm>
            <a:off x="6228184" y="3449216"/>
            <a:ext cx="2880320" cy="2788096"/>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372204447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C8B0564-F438-4280-8211-2B4C77CEF2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58668" y="1484784"/>
            <a:ext cx="2821708" cy="4821560"/>
          </a:xfrm>
          <a:prstGeom prst="rect">
            <a:avLst/>
          </a:prstGeom>
        </p:spPr>
      </p:pic>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Configuración del campo del palpador</a:t>
            </a:r>
            <a:endParaRPr lang="en-US" dirty="0">
              <a:latin typeface="Arial" panose="020B0604020202020204" pitchFamily="34" charset="0"/>
              <a:cs typeface="Arial" panose="020B0604020202020204" pitchFamily="34" charset="0"/>
            </a:endParaRPr>
          </a:p>
        </p:txBody>
      </p:sp>
      <p:sp>
        <p:nvSpPr>
          <p:cNvPr id="55299" name="Inhaltsplatzhalter 2"/>
          <p:cNvSpPr>
            <a:spLocks noGrp="1"/>
          </p:cNvSpPr>
          <p:nvPr>
            <p:ph idx="1"/>
          </p:nvPr>
        </p:nvSpPr>
        <p:spPr>
          <a:xfrm>
            <a:off x="457200" y="1600200"/>
            <a:ext cx="5194920" cy="4525963"/>
          </a:xfrm>
        </p:spPr>
        <p:txBody>
          <a:bodyPr>
            <a:normAutofit lnSpcReduction="10000"/>
          </a:bodyPr>
          <a:lstStyle/>
          <a:p>
            <a:pPr marL="0" indent="0">
              <a:lnSpc>
                <a:spcPct val="150000"/>
              </a:lnSpc>
              <a:buNone/>
            </a:pPr>
            <a:r>
              <a:rPr lang="en-GB" sz="1600" dirty="0">
                <a:latin typeface="Arial" panose="020B0604020202020204" pitchFamily="34" charset="0"/>
                <a:cs typeface="Arial" panose="020B0604020202020204" pitchFamily="34" charset="0"/>
              </a:rPr>
              <a:t>Parámetros del palpador </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U - tubo - distancia entre ejes</a:t>
            </a:r>
          </a:p>
          <a:p>
            <a:pPr marL="0" indent="0">
              <a:lnSpc>
                <a:spcPct val="150000"/>
              </a:lnSpc>
              <a:buNone/>
            </a:pPr>
            <a:endParaRPr lang="de-DE" sz="1600" dirty="0">
              <a:latin typeface="Arial" panose="020B0604020202020204" pitchFamily="34" charset="0"/>
              <a:cs typeface="Arial" panose="020B0604020202020204" pitchFamily="34" charset="0"/>
            </a:endParaRPr>
          </a:p>
          <a:p>
            <a:pPr marL="457200" lvl="1" indent="0">
              <a:lnSpc>
                <a:spcPct val="150000"/>
              </a:lnSpc>
              <a:buNone/>
            </a:pPr>
            <a:r>
              <a:rPr lang="en-GB" sz="1600" dirty="0">
                <a:latin typeface="Arial" panose="020B0604020202020204" pitchFamily="34" charset="0"/>
                <a:cs typeface="Arial" panose="020B0604020202020204" pitchFamily="34" charset="0"/>
              </a:rPr>
              <a:t>→ Distancia entre el punto central y el punto central de flujo y retorno </a:t>
            </a:r>
            <a:endParaRPr lang="de-DE" sz="1600" dirty="0">
              <a:latin typeface="Arial" panose="020B0604020202020204" pitchFamily="34" charset="0"/>
              <a:cs typeface="Arial" panose="020B0604020202020204" pitchFamily="34" charset="0"/>
            </a:endParaRPr>
          </a:p>
          <a:p>
            <a:pPr>
              <a:lnSpc>
                <a:spcPct val="150000"/>
              </a:lnSpc>
            </a:pPr>
            <a:endParaRPr lang="en-GB"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La influencia de la distancia entre ejes en la simulación es significativa! En la práctica, el curso de los tubos y su distancia entre sí no es constante y debe ser promediado a lo largo de la sonda. Los espaciadores y las ayudas de centrado pueden reducir pero no detener el problema.</a:t>
            </a:r>
            <a:endParaRPr lang="en-US" sz="1600" dirty="0">
              <a:latin typeface="Arial" panose="020B0604020202020204" pitchFamily="34" charset="0"/>
              <a:cs typeface="Arial" panose="020B0604020202020204" pitchFamily="34" charset="0"/>
            </a:endParaRPr>
          </a:p>
        </p:txBody>
      </p:sp>
      <p:sp>
        <p:nvSpPr>
          <p:cNvPr id="6" name="Ellipse 5"/>
          <p:cNvSpPr/>
          <p:nvPr/>
        </p:nvSpPr>
        <p:spPr>
          <a:xfrm>
            <a:off x="6228184" y="3449216"/>
            <a:ext cx="2880320" cy="2788096"/>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37832475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Resistencia térmica a la perforación</a:t>
            </a:r>
            <a:endParaRPr lang="de-DE" dirty="0">
              <a:latin typeface="Arial" panose="020B0604020202020204" pitchFamily="34" charset="0"/>
              <a:cs typeface="Arial" panose="020B0604020202020204" pitchFamily="34" charset="0"/>
            </a:endParaRPr>
          </a:p>
        </p:txBody>
      </p:sp>
      <p:sp>
        <p:nvSpPr>
          <p:cNvPr id="6" name="Inhaltsplatzhalter 5"/>
          <p:cNvSpPr>
            <a:spLocks noGrp="1"/>
          </p:cNvSpPr>
          <p:nvPr>
            <p:ph idx="1"/>
          </p:nvPr>
        </p:nvSpPr>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Indicación de la resistencia térmica de la perforación</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La resistencia térmica de la perforación indica la pérdida de temperatura entre la sonda geotérmica y el fluido portador de calor que se encuentra dentro de las tuberías de la sonda geotérmica. La resistencia térmica de la perforación está influenciada por el tipo de material de inyección y el material de la sonda. </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	</a:t>
            </a:r>
          </a:p>
          <a:p>
            <a:pPr marL="0" indent="0">
              <a:lnSpc>
                <a:spcPct val="150000"/>
              </a:lnSpc>
              <a:buNone/>
            </a:pPr>
            <a:r>
              <a:rPr lang="en-GB" sz="1600" dirty="0">
                <a:latin typeface="Arial" panose="020B0604020202020204" pitchFamily="34" charset="0"/>
                <a:cs typeface="Arial" panose="020B0604020202020204" pitchFamily="34" charset="0"/>
              </a:rPr>
              <a:t>→ Unidad K*m/W</a:t>
            </a:r>
            <a:endParaRPr lang="de-DE" sz="1600" dirty="0">
              <a:latin typeface="Arial" panose="020B0604020202020204" pitchFamily="34" charset="0"/>
              <a:cs typeface="Arial" panose="020B0604020202020204" pitchFamily="34" charset="0"/>
            </a:endParaRPr>
          </a:p>
          <a:p>
            <a:pPr marL="457200" lvl="1" indent="0">
              <a:buNone/>
            </a:pPr>
            <a:endParaRPr lang="en-US" sz="1400" dirty="0"/>
          </a:p>
        </p:txBody>
      </p:sp>
      <p:pic>
        <p:nvPicPr>
          <p:cNvPr id="4" name="Grafik 3">
            <a:extLst>
              <a:ext uri="{FF2B5EF4-FFF2-40B4-BE49-F238E27FC236}">
                <a16:creationId xmlns:a16="http://schemas.microsoft.com/office/drawing/2014/main" id="{590B3FF5-F430-440A-9151-FFF520C8C69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36096" y="3652317"/>
            <a:ext cx="2743200" cy="2505075"/>
          </a:xfrm>
          <a:prstGeom prst="rect">
            <a:avLst/>
          </a:prstGeom>
        </p:spPr>
      </p:pic>
    </p:spTree>
    <p:extLst>
      <p:ext uri="{BB962C8B-B14F-4D97-AF65-F5344CB8AC3E}">
        <p14:creationId xmlns:p14="http://schemas.microsoft.com/office/powerpoint/2010/main" val="29367796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el 3"/>
          <p:cNvSpPr>
            <a:spLocks noGrp="1"/>
          </p:cNvSpPr>
          <p:nvPr>
            <p:ph type="title"/>
          </p:nvPr>
        </p:nvSpPr>
        <p:spPr/>
        <p:txBody>
          <a:bodyPr/>
          <a:lstStyle/>
          <a:p>
            <a:r>
              <a:rPr lang="de-DE" altLang="de-DE" dirty="0">
                <a:latin typeface="Arial" panose="020B0604020202020204" pitchFamily="34" charset="0"/>
                <a:cs typeface="Arial" panose="020B0604020202020204" pitchFamily="34" charset="0"/>
              </a:rPr>
              <a:t>Directrices y </a:t>
            </a:r>
            <a:r>
              <a:rPr lang="de-DE" altLang="de-DE" dirty="0" err="1">
                <a:latin typeface="Arial" panose="020B0604020202020204" pitchFamily="34" charset="0"/>
                <a:cs typeface="Arial" panose="020B0604020202020204" pitchFamily="34" charset="0"/>
              </a:rPr>
              <a:t>reglas</a:t>
            </a:r>
            <a:endParaRPr lang="de-DE" altLang="de-DE" dirty="0"/>
          </a:p>
        </p:txBody>
      </p:sp>
      <p:sp>
        <p:nvSpPr>
          <p:cNvPr id="6146" name="Inhaltsplatzhalter 1"/>
          <p:cNvSpPr>
            <a:spLocks noGrp="1"/>
          </p:cNvSpPr>
          <p:nvPr>
            <p:ph idx="1"/>
          </p:nvPr>
        </p:nvSpPr>
        <p:spPr>
          <a:xfrm>
            <a:off x="457200" y="1600201"/>
            <a:ext cx="8229600" cy="2786637"/>
          </a:xfrm>
        </p:spPr>
        <p:txBody>
          <a:bodyPr>
            <a:normAutofit/>
          </a:bodyPr>
          <a:lstStyle/>
          <a:p>
            <a:pPr marL="0" indent="0">
              <a:lnSpc>
                <a:spcPct val="150000"/>
              </a:lnSpc>
              <a:buNone/>
            </a:pPr>
            <a:r>
              <a:rPr lang="en-US" altLang="de-DE" sz="1600" dirty="0">
                <a:latin typeface="Arial" panose="020B0604020202020204" pitchFamily="34" charset="0"/>
                <a:cs typeface="Arial" panose="020B0604020202020204" pitchFamily="34" charset="0"/>
              </a:rPr>
              <a:t>Normas DIN/EN (requisitos de energía, requisición de materiales, construcción), por ejemplo: </a:t>
            </a:r>
          </a:p>
          <a:p>
            <a:pPr>
              <a:lnSpc>
                <a:spcPct val="150000"/>
              </a:lnSpc>
            </a:pPr>
            <a:r>
              <a:rPr lang="en-US" altLang="de-DE" sz="1600" dirty="0">
                <a:latin typeface="Arial" panose="020B0604020202020204" pitchFamily="34" charset="0"/>
                <a:cs typeface="Arial" panose="020B0604020202020204" pitchFamily="34" charset="0"/>
              </a:rPr>
              <a:t>DIN V 18599: valoración energética de edificios </a:t>
            </a:r>
          </a:p>
          <a:p>
            <a:pPr>
              <a:lnSpc>
                <a:spcPct val="150000"/>
              </a:lnSpc>
            </a:pPr>
            <a:r>
              <a:rPr lang="en-US" altLang="de-DE" sz="1600" dirty="0">
                <a:latin typeface="Arial" panose="020B0604020202020204" pitchFamily="34" charset="0"/>
                <a:cs typeface="Arial" panose="020B0604020202020204" pitchFamily="34" charset="0"/>
              </a:rPr>
              <a:t>EN 12831: norma para el cálculo de la carga térmica</a:t>
            </a:r>
          </a:p>
        </p:txBody>
      </p:sp>
      <p:pic>
        <p:nvPicPr>
          <p:cNvPr id="4" name="Picture 2">
            <a:extLst>
              <a:ext uri="{FF2B5EF4-FFF2-40B4-BE49-F238E27FC236}">
                <a16:creationId xmlns:a16="http://schemas.microsoft.com/office/drawing/2014/main" id="{9E27BE30-5DC1-48A8-A93A-6386647FB33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2220" y="4294123"/>
            <a:ext cx="1355440" cy="192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90DDFC14-8613-4F98-B73F-B755D091C40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64672" y="4293096"/>
            <a:ext cx="1447644"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3B0EF972-9CCA-466F-8A4B-46D56C8FC22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36096" y="4293096"/>
            <a:ext cx="1261773"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http://t2.gstatic.com/images?q=tbn:ANd9GcTVlPS_BrXoO1uUrOketYBDzJx9571DMYf8YVBhQETx2Xjh6qKH">
            <a:extLst>
              <a:ext uri="{FF2B5EF4-FFF2-40B4-BE49-F238E27FC236}">
                <a16:creationId xmlns:a16="http://schemas.microsoft.com/office/drawing/2014/main" id="{1EDA731C-461B-4CF3-AE3D-D39DBE8E1B2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19241" y="4293096"/>
            <a:ext cx="1622442" cy="192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184D9CEB-B76F-4281-B4E0-14DC8EAD330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1560" y="4293096"/>
            <a:ext cx="1323208"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3435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Resistencia térmica a la perforación</a:t>
            </a:r>
            <a:endParaRPr lang="de-DE" dirty="0">
              <a:latin typeface="Arial" panose="020B0604020202020204" pitchFamily="34" charset="0"/>
              <a:cs typeface="Arial" panose="020B0604020202020204" pitchFamily="34" charset="0"/>
            </a:endParaRPr>
          </a:p>
        </p:txBody>
      </p:sp>
      <p:sp>
        <p:nvSpPr>
          <p:cNvPr id="6" name="Inhaltsplatzhalter 5"/>
          <p:cNvSpPr>
            <a:spLocks noGrp="1"/>
          </p:cNvSpPr>
          <p:nvPr>
            <p:ph idx="1"/>
          </p:nvPr>
        </p:nvSpPr>
        <p:spPr>
          <a:xfrm>
            <a:off x="0" y="1412776"/>
            <a:ext cx="8653296" cy="4896544"/>
          </a:xfrm>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La indicación se puede realizar según los valores calculados.</a:t>
            </a:r>
          </a:p>
          <a:p>
            <a:pPr marL="0" indent="0">
              <a:lnSpc>
                <a:spcPct val="150000"/>
              </a:lnSpc>
              <a:buNone/>
            </a:pPr>
            <a:r>
              <a:rPr lang="en-GB" sz="1600" dirty="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El cálculo aplica una solución analítica que constituye una solución exacta de un problema bidimensional de calor - conducción - en un plano transversal al eje de la perforación. </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Consideración de la transferencia interna de calor.</a:t>
            </a:r>
          </a:p>
          <a:p>
            <a:pPr marL="0" indent="0">
              <a:lnSpc>
                <a:spcPct val="150000"/>
              </a:lnSpc>
              <a:buNone/>
            </a:pP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Transferencia de calor entre el individuo</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tuberías con flujo hacia arriba y hacia abajo.</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Alternativamente, se pueden introducir valores constantes.</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Valor medido a partir de pruebas de campo (por ejemplo, TRT) </a:t>
            </a:r>
            <a:br>
              <a:rPr lang="de-DE" sz="1600" dirty="0">
                <a:latin typeface="Arial" panose="020B0604020202020204" pitchFamily="34" charset="0"/>
                <a:cs typeface="Arial" panose="020B0604020202020204" pitchFamily="34" charset="0"/>
              </a:rPr>
            </a:br>
            <a:r>
              <a:rPr lang="de-DE" sz="1600" dirty="0">
                <a:latin typeface="Arial" panose="020B0604020202020204" pitchFamily="34" charset="0"/>
                <a:cs typeface="Arial" panose="020B0604020202020204" pitchFamily="34" charset="0"/>
              </a:rPr>
              <a:t>(</a:t>
            </a:r>
            <a:r>
              <a:rPr lang="en-GB" sz="1600" dirty="0">
                <a:latin typeface="Arial" panose="020B0604020202020204" pitchFamily="34" charset="0"/>
                <a:cs typeface="Arial" panose="020B0604020202020204" pitchFamily="34" charset="0"/>
              </a:rPr>
              <a:t>ver capítulo xyz)</a:t>
            </a: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426474C0-A0A0-40B3-A398-73B99C5F436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56176" y="2996952"/>
            <a:ext cx="2743200" cy="2505075"/>
          </a:xfrm>
          <a:prstGeom prst="rect">
            <a:avLst/>
          </a:prstGeom>
        </p:spPr>
      </p:pic>
    </p:spTree>
    <p:extLst>
      <p:ext uri="{BB962C8B-B14F-4D97-AF65-F5344CB8AC3E}">
        <p14:creationId xmlns:p14="http://schemas.microsoft.com/office/powerpoint/2010/main" val="284798009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Líquido caloportador</a:t>
            </a:r>
            <a:endParaRPr lang="de-DE" dirty="0">
              <a:latin typeface="Arial" panose="020B0604020202020204" pitchFamily="34" charset="0"/>
              <a:cs typeface="Arial" panose="020B0604020202020204" pitchFamily="34" charset="0"/>
            </a:endParaRPr>
          </a:p>
        </p:txBody>
      </p:sp>
      <p:sp>
        <p:nvSpPr>
          <p:cNvPr id="6" name="Inhaltsplatzhalter 5"/>
          <p:cNvSpPr>
            <a:spLocks noGrp="1"/>
          </p:cNvSpPr>
          <p:nvPr>
            <p:ph idx="1"/>
          </p:nvPr>
        </p:nvSpPr>
        <p:spPr>
          <a:xfrm>
            <a:off x="457200" y="1600200"/>
            <a:ext cx="6707088" cy="4525963"/>
          </a:xfrm>
        </p:spPr>
        <p:txBody>
          <a:bodyPr>
            <a:noAutofit/>
          </a:bodyPr>
          <a:lstStyle/>
          <a:p>
            <a:pPr marL="0" indent="0">
              <a:lnSpc>
                <a:spcPct val="150000"/>
              </a:lnSpc>
              <a:buNone/>
            </a:pPr>
            <a:r>
              <a:rPr lang="en-GB" sz="1600" dirty="0">
                <a:latin typeface="Arial" panose="020B0604020202020204" pitchFamily="34" charset="0"/>
                <a:cs typeface="Arial" panose="020B0604020202020204" pitchFamily="34" charset="0"/>
              </a:rPr>
              <a:t>Las características del fluido portador de calor dentro de la sonda se pueden seleccionar de una base de datos, que incluye los fluidos portadores de calor y mezclas más comunes. </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Por ejemplo: </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Agua (para fines de refrigeración o calefacción/refrigeración)</a:t>
            </a:r>
            <a:endParaRPr lang="de-DE" sz="1600" dirty="0">
              <a:latin typeface="Arial" panose="020B0604020202020204" pitchFamily="34" charset="0"/>
              <a:cs typeface="Arial" panose="020B0604020202020204" pitchFamily="34" charset="0"/>
            </a:endParaRPr>
          </a:p>
          <a:p>
            <a:pPr lvl="1">
              <a:lnSpc>
                <a:spcPct val="150000"/>
              </a:lnSpc>
            </a:pPr>
            <a:r>
              <a:rPr lang="en-GB" sz="1600" dirty="0" err="1">
                <a:latin typeface="Arial" panose="020B0604020202020204" pitchFamily="34" charset="0"/>
                <a:cs typeface="Arial" panose="020B0604020202020204" pitchFamily="34" charset="0"/>
              </a:rPr>
              <a:t>Monoetilenglicol</a:t>
            </a:r>
            <a:r>
              <a:rPr lang="en-GB" sz="1600" dirty="0">
                <a:latin typeface="Arial" panose="020B0604020202020204" pitchFamily="34" charset="0"/>
                <a:cs typeface="Arial" panose="020B0604020202020204" pitchFamily="34" charset="0"/>
              </a:rPr>
              <a:t> 25% (para fines de calefacción o de calefacción/refrigeración) </a:t>
            </a:r>
            <a:endParaRPr lang="de-DE" sz="1600" dirty="0">
              <a:latin typeface="Arial" panose="020B0604020202020204" pitchFamily="34" charset="0"/>
              <a:cs typeface="Arial" panose="020B0604020202020204" pitchFamily="34" charset="0"/>
            </a:endParaRPr>
          </a:p>
          <a:p>
            <a:pPr marL="457200" lvl="1" indent="0">
              <a:lnSpc>
                <a:spcPct val="150000"/>
              </a:lnSpc>
              <a:buNone/>
            </a:pPr>
            <a:endParaRPr lang="de-DE" sz="1600" dirty="0">
              <a:latin typeface="Arial" panose="020B0604020202020204" pitchFamily="34" charset="0"/>
              <a:cs typeface="Arial" panose="020B0604020202020204" pitchFamily="34" charset="0"/>
            </a:endParaRPr>
          </a:p>
          <a:p>
            <a:pPr marL="457200" lvl="1" indent="0">
              <a:lnSpc>
                <a:spcPct val="150000"/>
              </a:lnSpc>
              <a:buNone/>
            </a:pPr>
            <a:endParaRPr lang="de-DE" sz="1600" dirty="0">
              <a:latin typeface="Arial" panose="020B0604020202020204" pitchFamily="34" charset="0"/>
              <a:cs typeface="Arial" panose="020B0604020202020204" pitchFamily="34" charset="0"/>
            </a:endParaRPr>
          </a:p>
          <a:p>
            <a:pPr marL="457200" lvl="1" indent="0">
              <a:lnSpc>
                <a:spcPct val="150000"/>
              </a:lnSpc>
              <a:buNone/>
            </a:pPr>
            <a:endParaRPr lang="de-DE" sz="1600" dirty="0">
              <a:latin typeface="Arial" panose="020B0604020202020204" pitchFamily="34" charset="0"/>
              <a:cs typeface="Arial" panose="020B0604020202020204" pitchFamily="34" charset="0"/>
            </a:endParaRPr>
          </a:p>
          <a:p>
            <a:pPr marL="457200" lvl="1" indent="0">
              <a:lnSpc>
                <a:spcPct val="150000"/>
              </a:lnSpc>
              <a:buNone/>
            </a:pPr>
            <a:endParaRPr lang="de-DE" sz="1600" dirty="0">
              <a:latin typeface="Arial" panose="020B0604020202020204" pitchFamily="34" charset="0"/>
              <a:cs typeface="Arial" panose="020B0604020202020204" pitchFamily="34" charset="0"/>
            </a:endParaRPr>
          </a:p>
        </p:txBody>
      </p:sp>
      <p:pic>
        <p:nvPicPr>
          <p:cNvPr id="4" name="Grafik 4">
            <a:extLst>
              <a:ext uri="{FF2B5EF4-FFF2-40B4-BE49-F238E27FC236}">
                <a16:creationId xmlns:a16="http://schemas.microsoft.com/office/drawing/2014/main" id="{87500410-CDDE-43D8-AA67-E4412CA977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44209" y="4419015"/>
            <a:ext cx="2842591" cy="1708661"/>
          </a:xfrm>
          <a:prstGeom prst="rect">
            <a:avLst/>
          </a:prstGeom>
        </p:spPr>
      </p:pic>
    </p:spTree>
    <p:extLst>
      <p:ext uri="{BB962C8B-B14F-4D97-AF65-F5344CB8AC3E}">
        <p14:creationId xmlns:p14="http://schemas.microsoft.com/office/powerpoint/2010/main" val="5324988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en-GB" b="1" dirty="0">
                <a:latin typeface="Arial" panose="020B0604020202020204" pitchFamily="34" charset="0"/>
                <a:cs typeface="Arial" panose="020B0604020202020204" pitchFamily="34" charset="0"/>
              </a:rPr>
              <a:t>Líquido caloportador</a:t>
            </a:r>
            <a:endParaRPr lang="de-DE" dirty="0">
              <a:latin typeface="Arial" panose="020B0604020202020204" pitchFamily="34" charset="0"/>
              <a:cs typeface="Arial" panose="020B0604020202020204" pitchFamily="34" charset="0"/>
            </a:endParaRPr>
          </a:p>
        </p:txBody>
      </p:sp>
      <p:sp>
        <p:nvSpPr>
          <p:cNvPr id="6" name="Inhaltsplatzhalter 5"/>
          <p:cNvSpPr>
            <a:spLocks noGrp="1"/>
          </p:cNvSpPr>
          <p:nvPr>
            <p:ph idx="1"/>
          </p:nvPr>
        </p:nvSpPr>
        <p:spPr>
          <a:xfrm>
            <a:off x="457200" y="1600200"/>
            <a:ext cx="6707088" cy="4525963"/>
          </a:xfrm>
        </p:spPr>
        <p:txBody>
          <a:bodyPr>
            <a:noAutofit/>
          </a:bodyPr>
          <a:lstStyle/>
          <a:p>
            <a:pPr marL="457200" lvl="1" indent="0">
              <a:lnSpc>
                <a:spcPct val="150000"/>
              </a:lnSpc>
              <a:buNone/>
            </a:pPr>
            <a:endParaRPr lang="de-DE" sz="1600" dirty="0">
              <a:latin typeface="Arial" panose="020B0604020202020204" pitchFamily="34" charset="0"/>
              <a:cs typeface="Arial" panose="020B0604020202020204" pitchFamily="34" charset="0"/>
            </a:endParaRPr>
          </a:p>
          <a:p>
            <a:pPr marL="457200" lvl="1" indent="0">
              <a:lnSpc>
                <a:spcPct val="150000"/>
              </a:lnSpc>
              <a:buNone/>
            </a:pPr>
            <a:r>
              <a:rPr lang="en-GB" sz="1600" dirty="0">
                <a:latin typeface="Arial" panose="020B0604020202020204" pitchFamily="34" charset="0"/>
                <a:cs typeface="Arial" panose="020B0604020202020204" pitchFamily="34" charset="0"/>
              </a:rPr>
              <a:t>La resistencia a las heladas aumenta con el aumento de la cantidad de glicol. La resistencia al hielo es necesaria debido a la seguridad del sistema, cuando la temperatura en el interior de las sondas geotérmicas cae por debajo de los 5° C. Las sondas geotérmicas pueden funcionar a temperaturas cercanas al punto de congelación, pero debido a las diferentes velocidades de flujo, puede producirse una congelación prematura en el interior del intercambiador de calor. </a:t>
            </a:r>
            <a:endParaRPr lang="de-DE" sz="1600" dirty="0">
              <a:latin typeface="Arial" panose="020B0604020202020204" pitchFamily="34" charset="0"/>
              <a:cs typeface="Arial" panose="020B0604020202020204" pitchFamily="34" charset="0"/>
            </a:endParaRPr>
          </a:p>
          <a:p>
            <a:pPr marL="457200" lvl="1" indent="0">
              <a:buNone/>
            </a:pPr>
            <a:endParaRPr lang="de-DE" sz="1200" dirty="0"/>
          </a:p>
          <a:p>
            <a:pPr marL="457200" lvl="1" indent="0">
              <a:buNone/>
            </a:pPr>
            <a:endParaRPr lang="de-DE" sz="1200" dirty="0"/>
          </a:p>
          <a:p>
            <a:pPr marL="457200" lvl="1" indent="0">
              <a:buNone/>
            </a:pPr>
            <a:endParaRPr lang="de-DE" sz="1200" dirty="0"/>
          </a:p>
        </p:txBody>
      </p:sp>
      <p:pic>
        <p:nvPicPr>
          <p:cNvPr id="4" name="Grafik 4">
            <a:extLst>
              <a:ext uri="{FF2B5EF4-FFF2-40B4-BE49-F238E27FC236}">
                <a16:creationId xmlns:a16="http://schemas.microsoft.com/office/drawing/2014/main" id="{BF062C79-B1F3-4D7D-9614-9CFCA4CBA8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68144" y="4600659"/>
            <a:ext cx="2842591" cy="1708661"/>
          </a:xfrm>
          <a:prstGeom prst="rect">
            <a:avLst/>
          </a:prstGeom>
        </p:spPr>
      </p:pic>
    </p:spTree>
    <p:extLst>
      <p:ext uri="{BB962C8B-B14F-4D97-AF65-F5344CB8AC3E}">
        <p14:creationId xmlns:p14="http://schemas.microsoft.com/office/powerpoint/2010/main" val="34228792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339752" y="40"/>
            <a:ext cx="6707088" cy="1124744"/>
          </a:xfrm>
        </p:spPr>
        <p:txBody>
          <a:bodyPr>
            <a:normAutofit/>
          </a:bodyPr>
          <a:lstStyle/>
          <a:p>
            <a:r>
              <a:rPr lang="en-GB" dirty="0">
                <a:latin typeface="Arial" panose="020B0604020202020204" pitchFamily="34" charset="0"/>
                <a:cs typeface="Arial" panose="020B0604020202020204" pitchFamily="34" charset="0"/>
              </a:rPr>
              <a:t>Líquido caloportador</a:t>
            </a:r>
            <a:endParaRPr lang="en-US"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a:xfrm>
            <a:off x="467544" y="1484784"/>
            <a:ext cx="3744416" cy="4823767"/>
          </a:xfrm>
        </p:spPr>
        <p:txBody>
          <a:bodyPr>
            <a:normAutofit fontScale="47500" lnSpcReduction="20000"/>
          </a:bodyPr>
          <a:lstStyle/>
          <a:p>
            <a:pPr marL="0" indent="0">
              <a:lnSpc>
                <a:spcPct val="170000"/>
              </a:lnSpc>
              <a:buNone/>
            </a:pPr>
            <a:r>
              <a:rPr lang="en-GB" sz="3400" dirty="0">
                <a:latin typeface="Arial" panose="020B0604020202020204" pitchFamily="34" charset="0"/>
                <a:cs typeface="Arial" panose="020B0604020202020204" pitchFamily="34" charset="0"/>
              </a:rPr>
              <a:t>Los parámetros de material del fluido de </a:t>
            </a:r>
            <a:r>
              <a:rPr lang="en-GB" sz="3400" dirty="0">
                <a:solidFill>
                  <a:srgbClr val="FF0000"/>
                </a:solidFill>
                <a:latin typeface="Arial" panose="020B0604020202020204" pitchFamily="34" charset="0"/>
                <a:cs typeface="Arial" panose="020B0604020202020204" pitchFamily="34" charset="0"/>
              </a:rPr>
              <a:t>salmuera</a:t>
            </a:r>
            <a:r>
              <a:rPr lang="en-GB" sz="3400" dirty="0">
                <a:latin typeface="Arial" panose="020B0604020202020204" pitchFamily="34" charset="0"/>
                <a:cs typeface="Arial" panose="020B0604020202020204" pitchFamily="34" charset="0"/>
              </a:rPr>
              <a:t> dependen de la cantidad de glicol y de la temperatura. </a:t>
            </a:r>
          </a:p>
          <a:p>
            <a:pPr marL="0" indent="0">
              <a:lnSpc>
                <a:spcPct val="170000"/>
              </a:lnSpc>
              <a:buNone/>
            </a:pPr>
            <a:r>
              <a:rPr lang="en-GB" sz="3400" dirty="0">
                <a:latin typeface="Arial" panose="020B0604020202020204" pitchFamily="34" charset="0"/>
                <a:cs typeface="Arial" panose="020B0604020202020204" pitchFamily="34" charset="0"/>
              </a:rPr>
              <a:t>La conductividad térmica y la capacidad calorífica específica aumentan con la temperatura y disminuyen con la cantidad de glicol. </a:t>
            </a:r>
          </a:p>
          <a:p>
            <a:pPr marL="0" indent="0">
              <a:lnSpc>
                <a:spcPct val="170000"/>
              </a:lnSpc>
              <a:buNone/>
            </a:pPr>
            <a:r>
              <a:rPr lang="en-GB" sz="3400" dirty="0">
                <a:latin typeface="Arial" panose="020B0604020202020204" pitchFamily="34" charset="0"/>
                <a:cs typeface="Arial" panose="020B0604020202020204" pitchFamily="34" charset="0"/>
              </a:rPr>
              <a:t>La viscosidad y la pérdida de presión disminuyen con el aumento de la temperatura y aumentan con el aumento de la cantidad de glicol. </a:t>
            </a:r>
            <a:endParaRPr lang="de-DE" sz="3400" dirty="0">
              <a:latin typeface="Arial" panose="020B0604020202020204" pitchFamily="34" charset="0"/>
              <a:cs typeface="Arial" panose="020B0604020202020204" pitchFamily="34" charset="0"/>
            </a:endParaRPr>
          </a:p>
          <a:p>
            <a:pPr marL="0" indent="0">
              <a:buNone/>
            </a:pPr>
            <a:endParaRPr lang="de-DE" sz="1600" dirty="0"/>
          </a:p>
        </p:txBody>
      </p:sp>
      <p:pic>
        <p:nvPicPr>
          <p:cNvPr id="4" name="Grafik 5">
            <a:extLst>
              <a:ext uri="{FF2B5EF4-FFF2-40B4-BE49-F238E27FC236}">
                <a16:creationId xmlns:a16="http://schemas.microsoft.com/office/drawing/2014/main" id="{E2365E5A-B7B4-468A-A99E-FDB6EAE0CA9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114800" y="2060848"/>
            <a:ext cx="4572000" cy="3231359"/>
          </a:xfrm>
          <a:prstGeom prst="rect">
            <a:avLst/>
          </a:prstGeom>
        </p:spPr>
      </p:pic>
    </p:spTree>
    <p:extLst>
      <p:ext uri="{BB962C8B-B14F-4D97-AF65-F5344CB8AC3E}">
        <p14:creationId xmlns:p14="http://schemas.microsoft.com/office/powerpoint/2010/main" val="358280761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Flujo de tubería </a:t>
            </a:r>
            <a:endParaRPr lang="en-US" dirty="0">
              <a:latin typeface="Arial" panose="020B0604020202020204" pitchFamily="34" charset="0"/>
              <a:cs typeface="Arial" panose="020B0604020202020204" pitchFamily="34" charset="0"/>
            </a:endParaRPr>
          </a:p>
        </p:txBody>
      </p:sp>
      <p:sp>
        <p:nvSpPr>
          <p:cNvPr id="6" name="Inhaltsplatzhalter 5"/>
          <p:cNvSpPr>
            <a:spLocks noGrp="1"/>
          </p:cNvSpPr>
          <p:nvPr>
            <p:ph idx="1"/>
          </p:nvPr>
        </p:nvSpPr>
        <p:spPr>
          <a:xfrm>
            <a:off x="457200" y="1600200"/>
            <a:ext cx="8579296" cy="4525963"/>
          </a:xfrm>
        </p:spPr>
        <p:txBody>
          <a:bodyPr>
            <a:noAutofit/>
          </a:bodyPr>
          <a:lstStyle/>
          <a:p>
            <a:pPr marL="0" indent="0">
              <a:lnSpc>
                <a:spcPct val="150000"/>
              </a:lnSpc>
              <a:buNone/>
            </a:pPr>
            <a:r>
              <a:rPr lang="en-GB" sz="1600" dirty="0">
                <a:latin typeface="Arial" panose="020B0604020202020204" pitchFamily="34" charset="0"/>
                <a:cs typeface="Arial" panose="020B0604020202020204" pitchFamily="34" charset="0"/>
              </a:rPr>
              <a:t>El tipo de flujo dentro de una tubería se puede determinar con el número de Reynolds. Existe una distinción entre flujo laminar y turbulento. El número de Reynolds se calcula de la siguiente manera: </a:t>
            </a:r>
            <a:endParaRPr lang="de-DE" sz="1600" dirty="0">
              <a:latin typeface="Arial" panose="020B0604020202020204" pitchFamily="34" charset="0"/>
              <a:cs typeface="Arial" panose="020B0604020202020204" pitchFamily="34" charset="0"/>
            </a:endParaRPr>
          </a:p>
          <a:p>
            <a:pPr marL="3600450" lvl="8" indent="0">
              <a:lnSpc>
                <a:spcPct val="150000"/>
              </a:lnSpc>
              <a:buNone/>
            </a:pPr>
            <a:endParaRPr lang="de-DE" sz="1600" dirty="0">
              <a:latin typeface="Arial" panose="020B0604020202020204" pitchFamily="34" charset="0"/>
              <a:cs typeface="Arial" panose="020B0604020202020204" pitchFamily="34" charset="0"/>
            </a:endParaRPr>
          </a:p>
          <a:p>
            <a:pPr marL="3600450" lvl="8" indent="0">
              <a:lnSpc>
                <a:spcPct val="150000"/>
              </a:lnSpc>
              <a:buNone/>
            </a:pPr>
            <a:r>
              <a:rPr lang="de-DE" sz="1600" dirty="0">
                <a:latin typeface="Arial" panose="020B0604020202020204" pitchFamily="34" charset="0"/>
                <a:cs typeface="Arial" panose="020B0604020202020204" pitchFamily="34" charset="0"/>
              </a:rPr>
              <a:t>velocidad (</a:t>
            </a:r>
            <a:r>
              <a:rPr lang="de-DE" sz="1600" dirty="0" err="1">
                <a:latin typeface="Arial" panose="020B0604020202020204" pitchFamily="34" charset="0"/>
                <a:cs typeface="Arial" panose="020B0604020202020204" pitchFamily="34" charset="0"/>
              </a:rPr>
              <a:t>promedio</a:t>
            </a:r>
            <a:r>
              <a:rPr lang="de-DE" sz="1600" dirty="0">
                <a:latin typeface="Arial" panose="020B0604020202020204" pitchFamily="34" charset="0"/>
                <a:cs typeface="Arial" panose="020B0604020202020204" pitchFamily="34" charset="0"/>
              </a:rPr>
              <a:t>)</a:t>
            </a:r>
          </a:p>
          <a:p>
            <a:pPr marL="3600450" lvl="8" indent="0">
              <a:lnSpc>
                <a:spcPct val="150000"/>
              </a:lnSpc>
              <a:buNone/>
            </a:pPr>
            <a:r>
              <a:rPr lang="de-DE" sz="1600" dirty="0">
                <a:latin typeface="Arial" panose="020B0604020202020204" pitchFamily="34" charset="0"/>
                <a:cs typeface="Arial" panose="020B0604020202020204" pitchFamily="34" charset="0"/>
              </a:rPr>
              <a:t>dcaracterísticamente</a:t>
            </a:r>
            <a:r>
              <a:rPr lang="en-GB" sz="1600" dirty="0">
                <a:latin typeface="Arial" panose="020B0604020202020204" pitchFamily="34" charset="0"/>
                <a:cs typeface="Arial" panose="020B0604020202020204" pitchFamily="34" charset="0"/>
              </a:rPr>
              <a:t> longitud (diámetro) </a:t>
            </a:r>
          </a:p>
          <a:p>
            <a:pPr marL="3600450" lvl="8" indent="0">
              <a:lnSpc>
                <a:spcPct val="150000"/>
              </a:lnSpc>
              <a:buNone/>
            </a:pPr>
            <a:r>
              <a:rPr lang="en-GB" sz="1600" dirty="0">
                <a:latin typeface="Arial" panose="020B0604020202020204" pitchFamily="34" charset="0"/>
                <a:cs typeface="Arial" panose="020B0604020202020204" pitchFamily="34" charset="0"/>
              </a:rPr>
              <a:t>ν	cinematic Viscosidad </a:t>
            </a:r>
            <a:endParaRPr lang="de-DE" sz="1600" dirty="0">
              <a:latin typeface="Arial" panose="020B0604020202020204" pitchFamily="34" charset="0"/>
              <a:cs typeface="Arial" panose="020B0604020202020204" pitchFamily="34" charset="0"/>
            </a:endParaRPr>
          </a:p>
        </p:txBody>
      </p:sp>
      <p:graphicFrame>
        <p:nvGraphicFramePr>
          <p:cNvPr id="8" name="Objekt 7"/>
          <p:cNvGraphicFramePr>
            <a:graphicFrameLocks noChangeAspect="1"/>
          </p:cNvGraphicFramePr>
          <p:nvPr/>
        </p:nvGraphicFramePr>
        <p:xfrm>
          <a:off x="1043608" y="3220170"/>
          <a:ext cx="1190625" cy="625475"/>
        </p:xfrm>
        <a:graphic>
          <a:graphicData uri="http://schemas.openxmlformats.org/presentationml/2006/ole">
            <mc:AlternateContent xmlns:mc="http://schemas.openxmlformats.org/markup-compatibility/2006">
              <mc:Choice xmlns:v="urn:schemas-microsoft-com:vml" Requires="v">
                <p:oleObj spid="_x0000_s6149" name="Formel" r:id="rId3" imgW="749160" imgH="393480" progId="Equation.3">
                  <p:embed/>
                </p:oleObj>
              </mc:Choice>
              <mc:Fallback>
                <p:oleObj name="Formel" r:id="rId3" imgW="749160" imgH="393480" progId="Equation.3">
                  <p:embed/>
                  <p:pic>
                    <p:nvPicPr>
                      <p:cNvPr id="8" name="Objekt 7"/>
                      <p:cNvPicPr/>
                      <p:nvPr/>
                    </p:nvPicPr>
                    <p:blipFill>
                      <a:blip r:embed="rId4"/>
                      <a:stretch>
                        <a:fillRect/>
                      </a:stretch>
                    </p:blipFill>
                    <p:spPr>
                      <a:xfrm>
                        <a:off x="1043608" y="3220170"/>
                        <a:ext cx="1190625" cy="625475"/>
                      </a:xfrm>
                      <a:prstGeom prst="rect">
                        <a:avLst/>
                      </a:prstGeom>
                    </p:spPr>
                  </p:pic>
                </p:oleObj>
              </mc:Fallback>
            </mc:AlternateContent>
          </a:graphicData>
        </a:graphic>
      </p:graphicFrame>
      <p:sp>
        <p:nvSpPr>
          <p:cNvPr id="10" name="Inhaltsplatzhalter 5"/>
          <p:cNvSpPr txBox="1">
            <a:spLocks/>
          </p:cNvSpPr>
          <p:nvPr/>
        </p:nvSpPr>
        <p:spPr bwMode="auto">
          <a:xfrm>
            <a:off x="2107369" y="5966797"/>
            <a:ext cx="1905082" cy="29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lr>
                <a:srgbClr val="EB8A1B"/>
              </a:buClr>
              <a:buFont typeface="Wingdings" pitchFamily="2" charset="2"/>
              <a:buChar char="§"/>
              <a:defRPr lang="de-DE" sz="20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lr>
                <a:srgbClr val="EB8A1B"/>
              </a:buClr>
              <a:buFont typeface="Wingdings" pitchFamily="2" charset="2"/>
              <a:buChar char="§"/>
              <a:defRPr lang="de-DE" sz="1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Clr>
                <a:srgbClr val="EB8A1B"/>
              </a:buClr>
              <a:buFont typeface="Wingdings" pitchFamily="2" charset="2"/>
              <a:buChar char="§"/>
              <a:defRPr lang="de-DE" sz="16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Clr>
                <a:srgbClr val="EB8A1B"/>
              </a:buClr>
              <a:buFont typeface="Wingdings" pitchFamily="2" charset="2"/>
              <a:buChar char="§"/>
              <a:defRPr lang="de-DE" sz="14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Clr>
                <a:srgbClr val="EB8A1B"/>
              </a:buClr>
              <a:buFont typeface="Wingdings" pitchFamily="2" charset="2"/>
              <a:buChar char="§"/>
              <a:defRPr lang="de-DE"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Font typeface="Wingdings" pitchFamily="2" charset="2"/>
              <a:buNone/>
            </a:pPr>
            <a:r>
              <a:rPr lang="de-DE" sz="1600" dirty="0" err="1"/>
              <a:t>flujo</a:t>
            </a:r>
            <a:r>
              <a:rPr lang="de-DE" sz="1600" dirty="0"/>
              <a:t> laminar</a:t>
            </a:r>
            <a:endParaRPr lang="de-DE" sz="1400" dirty="0"/>
          </a:p>
        </p:txBody>
      </p:sp>
      <p:sp>
        <p:nvSpPr>
          <p:cNvPr id="13" name="Inhaltsplatzhalter 5"/>
          <p:cNvSpPr txBox="1">
            <a:spLocks/>
          </p:cNvSpPr>
          <p:nvPr/>
        </p:nvSpPr>
        <p:spPr bwMode="auto">
          <a:xfrm>
            <a:off x="4735029" y="6006355"/>
            <a:ext cx="1905082" cy="29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lr>
                <a:srgbClr val="EB8A1B"/>
              </a:buClr>
              <a:buFont typeface="Wingdings" pitchFamily="2" charset="2"/>
              <a:buChar char="§"/>
              <a:defRPr lang="de-DE" sz="20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lr>
                <a:srgbClr val="EB8A1B"/>
              </a:buClr>
              <a:buFont typeface="Wingdings" pitchFamily="2" charset="2"/>
              <a:buChar char="§"/>
              <a:defRPr lang="de-DE" sz="1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Clr>
                <a:srgbClr val="EB8A1B"/>
              </a:buClr>
              <a:buFont typeface="Wingdings" pitchFamily="2" charset="2"/>
              <a:buChar char="§"/>
              <a:defRPr lang="de-DE" sz="16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Clr>
                <a:srgbClr val="EB8A1B"/>
              </a:buClr>
              <a:buFont typeface="Wingdings" pitchFamily="2" charset="2"/>
              <a:buChar char="§"/>
              <a:defRPr lang="de-DE" sz="14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Clr>
                <a:srgbClr val="EB8A1B"/>
              </a:buClr>
              <a:buFont typeface="Wingdings" pitchFamily="2" charset="2"/>
              <a:buChar char="§"/>
              <a:defRPr lang="de-DE"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Font typeface="Wingdings" pitchFamily="2" charset="2"/>
              <a:buNone/>
            </a:pPr>
            <a:r>
              <a:rPr lang="de-DE" sz="1600" dirty="0" err="1"/>
              <a:t>flujo</a:t>
            </a:r>
            <a:r>
              <a:rPr lang="de-DE" sz="1600" dirty="0"/>
              <a:t> turbulento</a:t>
            </a:r>
          </a:p>
        </p:txBody>
      </p:sp>
      <p:pic>
        <p:nvPicPr>
          <p:cNvPr id="7" name="Grafik 3">
            <a:extLst>
              <a:ext uri="{FF2B5EF4-FFF2-40B4-BE49-F238E27FC236}">
                <a16:creationId xmlns:a16="http://schemas.microsoft.com/office/drawing/2014/main" id="{7FCFF5F3-EFEE-43C6-9D91-83963F59D2B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20568" y="4437112"/>
            <a:ext cx="1520684" cy="1539080"/>
          </a:xfrm>
          <a:prstGeom prst="rect">
            <a:avLst/>
          </a:prstGeom>
        </p:spPr>
      </p:pic>
      <p:pic>
        <p:nvPicPr>
          <p:cNvPr id="9" name="Grafik 4">
            <a:extLst>
              <a:ext uri="{FF2B5EF4-FFF2-40B4-BE49-F238E27FC236}">
                <a16:creationId xmlns:a16="http://schemas.microsoft.com/office/drawing/2014/main" id="{221DF615-B799-4FC9-8CCC-CC8CC463CA2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095046" y="4437112"/>
            <a:ext cx="1490086" cy="1543081"/>
          </a:xfrm>
          <a:prstGeom prst="rect">
            <a:avLst/>
          </a:prstGeom>
        </p:spPr>
      </p:pic>
    </p:spTree>
    <p:extLst>
      <p:ext uri="{BB962C8B-B14F-4D97-AF65-F5344CB8AC3E}">
        <p14:creationId xmlns:p14="http://schemas.microsoft.com/office/powerpoint/2010/main" val="952259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328345" y="0"/>
            <a:ext cx="6707088" cy="1124744"/>
          </a:xfrm>
        </p:spPr>
        <p:txBody>
          <a:bodyPr>
            <a:normAutofit/>
          </a:bodyPr>
          <a:lstStyle/>
          <a:p>
            <a:r>
              <a:rPr lang="en-GB" dirty="0">
                <a:latin typeface="Arial" panose="020B0604020202020204" pitchFamily="34" charset="0"/>
                <a:cs typeface="Arial" panose="020B0604020202020204" pitchFamily="34" charset="0"/>
              </a:rPr>
              <a:t>Flujo de tubería </a:t>
            </a:r>
            <a:endParaRPr lang="en-US" dirty="0">
              <a:latin typeface="Arial" panose="020B0604020202020204" pitchFamily="34" charset="0"/>
              <a:cs typeface="Arial" panose="020B0604020202020204" pitchFamily="34" charset="0"/>
            </a:endParaRPr>
          </a:p>
        </p:txBody>
      </p:sp>
      <p:sp>
        <p:nvSpPr>
          <p:cNvPr id="6" name="Inhaltsplatzhalter 5"/>
          <p:cNvSpPr>
            <a:spLocks noGrp="1"/>
          </p:cNvSpPr>
          <p:nvPr>
            <p:ph idx="1"/>
          </p:nvPr>
        </p:nvSpPr>
        <p:spPr>
          <a:xfrm>
            <a:off x="457200" y="1600200"/>
            <a:ext cx="8579296" cy="4525963"/>
          </a:xfrm>
        </p:spPr>
        <p:txBody>
          <a:bodyPr>
            <a:noAutofit/>
          </a:bodyPr>
          <a:lstStyle/>
          <a:p>
            <a:pPr marL="5715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El flujo laminar se define para el número de Reynolds &lt; 2300. A partir de un número de Reynolds &gt; 2300 hay flujos turbulentos (La transición no es abrupta).</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Cuanto más turbulento es un flujo, mayor es la transición térmica entre el fluido de salmuera y la pared de la tubería. </a:t>
            </a:r>
            <a:endParaRPr lang="de-DE" sz="1600" dirty="0">
              <a:latin typeface="Arial" panose="020B0604020202020204" pitchFamily="34" charset="0"/>
              <a:cs typeface="Arial" panose="020B0604020202020204" pitchFamily="34" charset="0"/>
            </a:endParaRPr>
          </a:p>
        </p:txBody>
      </p:sp>
      <p:sp>
        <p:nvSpPr>
          <p:cNvPr id="10" name="Inhaltsplatzhalter 5"/>
          <p:cNvSpPr txBox="1">
            <a:spLocks/>
          </p:cNvSpPr>
          <p:nvPr/>
        </p:nvSpPr>
        <p:spPr bwMode="auto">
          <a:xfrm>
            <a:off x="2095046" y="5662227"/>
            <a:ext cx="1905082" cy="29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lr>
                <a:srgbClr val="EB8A1B"/>
              </a:buClr>
              <a:buFont typeface="Wingdings" pitchFamily="2" charset="2"/>
              <a:buChar char="§"/>
              <a:defRPr lang="de-DE" sz="20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lr>
                <a:srgbClr val="EB8A1B"/>
              </a:buClr>
              <a:buFont typeface="Wingdings" pitchFamily="2" charset="2"/>
              <a:buChar char="§"/>
              <a:defRPr lang="de-DE" sz="1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Clr>
                <a:srgbClr val="EB8A1B"/>
              </a:buClr>
              <a:buFont typeface="Wingdings" pitchFamily="2" charset="2"/>
              <a:buChar char="§"/>
              <a:defRPr lang="de-DE" sz="16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Clr>
                <a:srgbClr val="EB8A1B"/>
              </a:buClr>
              <a:buFont typeface="Wingdings" pitchFamily="2" charset="2"/>
              <a:buChar char="§"/>
              <a:defRPr lang="de-DE" sz="14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Clr>
                <a:srgbClr val="EB8A1B"/>
              </a:buClr>
              <a:buFont typeface="Wingdings" pitchFamily="2" charset="2"/>
              <a:buChar char="§"/>
              <a:defRPr lang="de-DE"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Font typeface="Wingdings" pitchFamily="2" charset="2"/>
              <a:buNone/>
            </a:pPr>
            <a:r>
              <a:rPr lang="de-DE" sz="1600" dirty="0" err="1"/>
              <a:t>flujo</a:t>
            </a:r>
            <a:r>
              <a:rPr lang="de-DE" sz="1600" dirty="0"/>
              <a:t> laminar</a:t>
            </a:r>
            <a:endParaRPr lang="de-DE" sz="1400" dirty="0"/>
          </a:p>
        </p:txBody>
      </p:sp>
      <p:sp>
        <p:nvSpPr>
          <p:cNvPr id="13" name="Inhaltsplatzhalter 5"/>
          <p:cNvSpPr txBox="1">
            <a:spLocks/>
          </p:cNvSpPr>
          <p:nvPr/>
        </p:nvSpPr>
        <p:spPr bwMode="auto">
          <a:xfrm>
            <a:off x="4556982" y="5675072"/>
            <a:ext cx="1905082" cy="29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lr>
                <a:srgbClr val="EB8A1B"/>
              </a:buClr>
              <a:buFont typeface="Wingdings" pitchFamily="2" charset="2"/>
              <a:buChar char="§"/>
              <a:defRPr lang="de-DE" sz="20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Clr>
                <a:srgbClr val="EB8A1B"/>
              </a:buClr>
              <a:buFont typeface="Wingdings" pitchFamily="2" charset="2"/>
              <a:buChar char="§"/>
              <a:defRPr lang="de-DE" sz="1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Clr>
                <a:srgbClr val="EB8A1B"/>
              </a:buClr>
              <a:buFont typeface="Wingdings" pitchFamily="2" charset="2"/>
              <a:buChar char="§"/>
              <a:defRPr lang="de-DE" sz="16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Clr>
                <a:srgbClr val="EB8A1B"/>
              </a:buClr>
              <a:buFont typeface="Wingdings" pitchFamily="2" charset="2"/>
              <a:buChar char="§"/>
              <a:defRPr lang="de-DE" sz="14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Clr>
                <a:srgbClr val="EB8A1B"/>
              </a:buClr>
              <a:buFont typeface="Wingdings" pitchFamily="2" charset="2"/>
              <a:buChar char="§"/>
              <a:defRPr lang="de-DE"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buFont typeface="Wingdings" pitchFamily="2" charset="2"/>
              <a:buNone/>
            </a:pPr>
            <a:r>
              <a:rPr lang="de-DE" sz="1600" dirty="0" err="1"/>
              <a:t>flujo</a:t>
            </a:r>
            <a:r>
              <a:rPr lang="de-DE" sz="1600" dirty="0"/>
              <a:t> turbulento</a:t>
            </a:r>
            <a:endParaRPr lang="de-DE" sz="1400" dirty="0"/>
          </a:p>
        </p:txBody>
      </p:sp>
      <p:pic>
        <p:nvPicPr>
          <p:cNvPr id="7" name="Grafik 3">
            <a:extLst>
              <a:ext uri="{FF2B5EF4-FFF2-40B4-BE49-F238E27FC236}">
                <a16:creationId xmlns:a16="http://schemas.microsoft.com/office/drawing/2014/main" id="{06C43120-22DD-4D92-93B2-E56894B796A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56982" y="4194289"/>
            <a:ext cx="1524637" cy="1543081"/>
          </a:xfrm>
          <a:prstGeom prst="rect">
            <a:avLst/>
          </a:prstGeom>
        </p:spPr>
      </p:pic>
      <p:pic>
        <p:nvPicPr>
          <p:cNvPr id="8" name="Grafik 4">
            <a:extLst>
              <a:ext uri="{FF2B5EF4-FFF2-40B4-BE49-F238E27FC236}">
                <a16:creationId xmlns:a16="http://schemas.microsoft.com/office/drawing/2014/main" id="{505D02DE-096B-4F31-B368-11FA1369698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95046" y="4194289"/>
            <a:ext cx="1490086" cy="1543081"/>
          </a:xfrm>
          <a:prstGeom prst="rect">
            <a:avLst/>
          </a:prstGeom>
        </p:spPr>
      </p:pic>
    </p:spTree>
    <p:extLst>
      <p:ext uri="{BB962C8B-B14F-4D97-AF65-F5344CB8AC3E}">
        <p14:creationId xmlns:p14="http://schemas.microsoft.com/office/powerpoint/2010/main" val="181771720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Carga base</a:t>
            </a:r>
            <a:endParaRPr lang="de-DE" dirty="0">
              <a:latin typeface="Arial" panose="020B0604020202020204" pitchFamily="34" charset="0"/>
              <a:cs typeface="Arial" panose="020B0604020202020204" pitchFamily="34" charset="0"/>
            </a:endParaRPr>
          </a:p>
        </p:txBody>
      </p:sp>
      <p:sp>
        <p:nvSpPr>
          <p:cNvPr id="57347" name="Inhaltsplatzhalter 2"/>
          <p:cNvSpPr>
            <a:spLocks noGrp="1"/>
          </p:cNvSpPr>
          <p:nvPr>
            <p:ph idx="1"/>
          </p:nvPr>
        </p:nvSpPr>
        <p:spPr>
          <a:xfrm>
            <a:off x="457200" y="1600200"/>
            <a:ext cx="5770984" cy="4525963"/>
          </a:xfrm>
        </p:spPr>
        <p:txBody>
          <a:bodyPr>
            <a:noAutofit/>
          </a:bodyPr>
          <a:lstStyle/>
          <a:p>
            <a:pPr marL="0" indent="0">
              <a:lnSpc>
                <a:spcPct val="150000"/>
              </a:lnSpc>
              <a:buNone/>
            </a:pPr>
            <a:r>
              <a:rPr lang="en-GB" sz="1600" dirty="0">
                <a:latin typeface="Arial" panose="020B0604020202020204" pitchFamily="34" charset="0"/>
                <a:cs typeface="Arial" panose="020B0604020202020204" pitchFamily="34" charset="0"/>
              </a:rPr>
              <a:t>Hay dos métodos de entrada para indicar las cargas. </a:t>
            </a:r>
          </a:p>
          <a:p>
            <a:pPr marL="0" indent="0">
              <a:lnSpc>
                <a:spcPct val="150000"/>
              </a:lnSpc>
              <a:buNone/>
            </a:pP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Cantidad anual de energía y distribución mensual</a:t>
            </a:r>
            <a:endParaRPr lang="de-DE" sz="1600" dirty="0">
              <a:latin typeface="Arial" panose="020B0604020202020204" pitchFamily="34" charset="0"/>
              <a:cs typeface="Arial" panose="020B0604020202020204" pitchFamily="34" charset="0"/>
            </a:endParaRPr>
          </a:p>
          <a:p>
            <a:pPr lvl="2">
              <a:lnSpc>
                <a:spcPct val="150000"/>
              </a:lnSpc>
            </a:pPr>
            <a:r>
              <a:rPr lang="en-GB" sz="1600" dirty="0">
                <a:latin typeface="Arial" panose="020B0604020202020204" pitchFamily="34" charset="0"/>
                <a:cs typeface="Arial" panose="020B0604020202020204" pitchFamily="34" charset="0"/>
              </a:rPr>
              <a:t>Energía total anual de calefacción y refrigeración</a:t>
            </a:r>
            <a:endParaRPr lang="de-DE" sz="1600" dirty="0">
              <a:latin typeface="Arial" panose="020B0604020202020204" pitchFamily="34" charset="0"/>
              <a:cs typeface="Arial" panose="020B0604020202020204" pitchFamily="34" charset="0"/>
            </a:endParaRPr>
          </a:p>
          <a:p>
            <a:pPr lvl="2">
              <a:lnSpc>
                <a:spcPct val="150000"/>
              </a:lnSpc>
            </a:pPr>
            <a:r>
              <a:rPr lang="en-GB" sz="1600" dirty="0">
                <a:latin typeface="Arial" panose="020B0604020202020204" pitchFamily="34" charset="0"/>
                <a:cs typeface="Arial" panose="020B0604020202020204" pitchFamily="34" charset="0"/>
              </a:rPr>
              <a:t>Cantidad de energía distribuida en el mes (perfil de carga de construcción) en porcentaje (notación decimal)</a:t>
            </a:r>
          </a:p>
          <a:p>
            <a:pPr lvl="1">
              <a:lnSpc>
                <a:spcPct val="150000"/>
              </a:lnSpc>
            </a:pPr>
            <a:r>
              <a:rPr lang="en-GB" sz="1600" dirty="0">
                <a:latin typeface="Arial" panose="020B0604020202020204" pitchFamily="34" charset="0"/>
                <a:cs typeface="Arial" panose="020B0604020202020204" pitchFamily="34" charset="0"/>
              </a:rPr>
              <a:t>Cantidad mensual de energía </a:t>
            </a:r>
          </a:p>
          <a:p>
            <a:pPr lvl="1">
              <a:lnSpc>
                <a:spcPct val="150000"/>
              </a:lnSpc>
            </a:pPr>
            <a:endParaRPr lang="de-DE" sz="1600" dirty="0">
              <a:latin typeface="Arial" panose="020B0604020202020204" pitchFamily="34" charset="0"/>
              <a:cs typeface="Arial" panose="020B0604020202020204" pitchFamily="34" charset="0"/>
            </a:endParaRPr>
          </a:p>
          <a:p>
            <a:pPr lvl="2">
              <a:lnSpc>
                <a:spcPct val="150000"/>
              </a:lnSpc>
            </a:pPr>
            <a:r>
              <a:rPr lang="en-GB" sz="1600" dirty="0">
                <a:latin typeface="Arial" panose="020B0604020202020204" pitchFamily="34" charset="0"/>
                <a:cs typeface="Arial" panose="020B0604020202020204" pitchFamily="34" charset="0"/>
              </a:rPr>
              <a:t>Energía de calefacción y refrigeración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por cada mes</a:t>
            </a:r>
            <a:endParaRPr lang="de-DE" sz="1600" dirty="0">
              <a:latin typeface="Arial" panose="020B0604020202020204" pitchFamily="34" charset="0"/>
              <a:cs typeface="Arial" panose="020B0604020202020204" pitchFamily="34" charset="0"/>
            </a:endParaRPr>
          </a:p>
          <a:p>
            <a:pPr lvl="2"/>
            <a:endParaRPr lang="de-DE" dirty="0"/>
          </a:p>
        </p:txBody>
      </p:sp>
      <p:pic>
        <p:nvPicPr>
          <p:cNvPr id="4" name="Grafik 3">
            <a:extLst>
              <a:ext uri="{FF2B5EF4-FFF2-40B4-BE49-F238E27FC236}">
                <a16:creationId xmlns:a16="http://schemas.microsoft.com/office/drawing/2014/main" id="{FE94F5C8-692B-469D-A524-5EE8B31A89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32956" y="1412776"/>
            <a:ext cx="2114795" cy="4897760"/>
          </a:xfrm>
          <a:prstGeom prst="rect">
            <a:avLst/>
          </a:prstGeom>
        </p:spPr>
      </p:pic>
      <p:pic>
        <p:nvPicPr>
          <p:cNvPr id="5" name="Grafik 5">
            <a:extLst>
              <a:ext uri="{FF2B5EF4-FFF2-40B4-BE49-F238E27FC236}">
                <a16:creationId xmlns:a16="http://schemas.microsoft.com/office/drawing/2014/main" id="{F107D425-B39E-4D82-AF26-9EED165DE4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80112" y="4244130"/>
            <a:ext cx="2941445" cy="2066406"/>
          </a:xfrm>
          <a:prstGeom prst="rect">
            <a:avLst/>
          </a:prstGeom>
        </p:spPr>
      </p:pic>
    </p:spTree>
    <p:extLst>
      <p:ext uri="{BB962C8B-B14F-4D97-AF65-F5344CB8AC3E}">
        <p14:creationId xmlns:p14="http://schemas.microsoft.com/office/powerpoint/2010/main" val="5695846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Carga base </a:t>
            </a:r>
            <a:endParaRPr lang="en-US" dirty="0">
              <a:latin typeface="Arial" panose="020B0604020202020204" pitchFamily="34" charset="0"/>
              <a:cs typeface="Arial" panose="020B0604020202020204" pitchFamily="34" charset="0"/>
            </a:endParaRPr>
          </a:p>
        </p:txBody>
      </p:sp>
      <p:sp>
        <p:nvSpPr>
          <p:cNvPr id="57347" name="Inhaltsplatzhalter 2"/>
          <p:cNvSpPr>
            <a:spLocks noGrp="1"/>
          </p:cNvSpPr>
          <p:nvPr>
            <p:ph idx="1"/>
          </p:nvPr>
        </p:nvSpPr>
        <p:spPr>
          <a:xfrm>
            <a:off x="107504" y="1600200"/>
            <a:ext cx="6120680" cy="4525963"/>
          </a:xfrm>
        </p:spPr>
        <p:txBody>
          <a:bodyPr>
            <a:noAutofit/>
          </a:bodyPr>
          <a:lstStyle/>
          <a:p>
            <a:pPr marL="114300" indent="0">
              <a:lnSpc>
                <a:spcPct val="150000"/>
              </a:lnSpc>
              <a:buNone/>
            </a:pPr>
            <a:r>
              <a:rPr lang="en-US" sz="1600" dirty="0">
                <a:latin typeface="Arial" panose="020B0604020202020204" pitchFamily="34" charset="0"/>
                <a:cs typeface="Arial" panose="020B0604020202020204" pitchFamily="34" charset="0"/>
              </a:rPr>
              <a:t>El primer método permite un cambio rápido del perfil de carga mientras que sólo cambia la cantidad anual de energía. </a:t>
            </a:r>
          </a:p>
          <a:p>
            <a:pPr marL="114300" indent="0">
              <a:lnSpc>
                <a:spcPct val="150000"/>
              </a:lnSpc>
              <a:buNone/>
            </a:pPr>
            <a:endParaRPr lang="en-US" sz="1600" dirty="0">
              <a:latin typeface="Arial" panose="020B0604020202020204" pitchFamily="34" charset="0"/>
              <a:cs typeface="Arial" panose="020B0604020202020204" pitchFamily="34" charset="0"/>
            </a:endParaRPr>
          </a:p>
          <a:p>
            <a:pPr marL="400050" indent="-285750">
              <a:lnSpc>
                <a:spcPct val="150000"/>
              </a:lnSpc>
            </a:pPr>
            <a:r>
              <a:rPr lang="en-US" sz="1600" dirty="0">
                <a:latin typeface="Arial" panose="020B0604020202020204" pitchFamily="34" charset="0"/>
                <a:cs typeface="Arial" panose="020B0604020202020204" pitchFamily="34" charset="0"/>
              </a:rPr>
              <a:t>Factor de rendimiento estacional (ver capítulo xyz) </a:t>
            </a:r>
          </a:p>
          <a:p>
            <a:pPr marL="800100" lvl="1">
              <a:lnSpc>
                <a:spcPct val="150000"/>
              </a:lnSpc>
            </a:pPr>
            <a:r>
              <a:rPr lang="en-US" sz="1600" dirty="0">
                <a:latin typeface="Arial" panose="020B0604020202020204" pitchFamily="34" charset="0"/>
                <a:cs typeface="Arial" panose="020B0604020202020204" pitchFamily="34" charset="0"/>
              </a:rPr>
              <a:t>Relación entre la cantidad de energía utilizada y la cantidad de calor saliente a lo largo del año </a:t>
            </a:r>
          </a:p>
          <a:p>
            <a:pPr marL="800100" lvl="1">
              <a:lnSpc>
                <a:spcPct val="150000"/>
              </a:lnSpc>
            </a:pPr>
            <a:r>
              <a:rPr lang="en-US" sz="1600" dirty="0">
                <a:latin typeface="Arial" panose="020B0604020202020204" pitchFamily="34" charset="0"/>
                <a:cs typeface="Arial" panose="020B0604020202020204" pitchFamily="34" charset="0"/>
              </a:rPr>
              <a:t>Aproximadamente COP</a:t>
            </a:r>
          </a:p>
          <a:p>
            <a:pPr marL="400050" indent="-285750">
              <a:lnSpc>
                <a:spcPct val="150000"/>
              </a:lnSpc>
            </a:pPr>
            <a:r>
              <a:rPr lang="en-US" sz="1600" dirty="0">
                <a:latin typeface="Arial" panose="020B0604020202020204" pitchFamily="34" charset="0"/>
                <a:cs typeface="Arial" panose="020B0604020202020204" pitchFamily="34" charset="0"/>
              </a:rPr>
              <a:t>La energía requiere agua caliente</a:t>
            </a:r>
          </a:p>
          <a:p>
            <a:pPr marL="800100" lvl="1">
              <a:lnSpc>
                <a:spcPct val="150000"/>
              </a:lnSpc>
            </a:pPr>
            <a:r>
              <a:rPr lang="en-US" sz="1600" dirty="0">
                <a:latin typeface="Arial" panose="020B0604020202020204" pitchFamily="34" charset="0"/>
                <a:cs typeface="Arial" panose="020B0604020202020204" pitchFamily="34" charset="0"/>
              </a:rPr>
              <a:t>Cantidad anual de energía y distribución mensual</a:t>
            </a:r>
          </a:p>
          <a:p>
            <a:pPr marL="514350" lvl="1" indent="0">
              <a:lnSpc>
                <a:spcPct val="150000"/>
              </a:lnSpc>
              <a:buNone/>
            </a:pPr>
            <a:endParaRPr lang="en-US"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11FA55EF-AC21-4AB3-8481-50EBD74A233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32956" y="1412776"/>
            <a:ext cx="2114795" cy="4897760"/>
          </a:xfrm>
          <a:prstGeom prst="rect">
            <a:avLst/>
          </a:prstGeom>
        </p:spPr>
      </p:pic>
      <p:pic>
        <p:nvPicPr>
          <p:cNvPr id="5" name="Grafik 5">
            <a:extLst>
              <a:ext uri="{FF2B5EF4-FFF2-40B4-BE49-F238E27FC236}">
                <a16:creationId xmlns:a16="http://schemas.microsoft.com/office/drawing/2014/main" id="{21F63473-30F8-490C-9628-6A2439C7760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80112" y="4244130"/>
            <a:ext cx="2941445" cy="2066406"/>
          </a:xfrm>
          <a:prstGeom prst="rect">
            <a:avLst/>
          </a:prstGeom>
        </p:spPr>
      </p:pic>
    </p:spTree>
    <p:extLst>
      <p:ext uri="{BB962C8B-B14F-4D97-AF65-F5344CB8AC3E}">
        <p14:creationId xmlns:p14="http://schemas.microsoft.com/office/powerpoint/2010/main" val="38587083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Perfil de carga</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El perfil de carga de un edificio depende de su ubicación, de sus normas de aislamiento y de su uso. Especialmente el estándar de aislamiento del edificio ha sufrido cambios en los últimos años, debido a los requisitos legales. Esto debe tenerse en cuenta al introducir el programa de simulación. </a:t>
            </a:r>
            <a:endParaRPr lang="de-DE" sz="1600" dirty="0">
              <a:latin typeface="Arial" panose="020B0604020202020204" pitchFamily="34" charset="0"/>
              <a:cs typeface="Arial" panose="020B0604020202020204" pitchFamily="34" charset="0"/>
            </a:endParaRPr>
          </a:p>
        </p:txBody>
      </p:sp>
      <p:pic>
        <p:nvPicPr>
          <p:cNvPr id="5" name="Grafik 5">
            <a:extLst>
              <a:ext uri="{FF2B5EF4-FFF2-40B4-BE49-F238E27FC236}">
                <a16:creationId xmlns:a16="http://schemas.microsoft.com/office/drawing/2014/main" id="{EF917E60-E1C7-4E03-B0C9-29BEFBD051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99987" y="4471850"/>
            <a:ext cx="2624341" cy="1761117"/>
          </a:xfrm>
          <a:prstGeom prst="rect">
            <a:avLst/>
          </a:prstGeom>
        </p:spPr>
      </p:pic>
      <p:pic>
        <p:nvPicPr>
          <p:cNvPr id="6" name="Grafik 7">
            <a:extLst>
              <a:ext uri="{FF2B5EF4-FFF2-40B4-BE49-F238E27FC236}">
                <a16:creationId xmlns:a16="http://schemas.microsoft.com/office/drawing/2014/main" id="{808A43F2-F1AD-406B-A49E-4B730921D5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1124" y="4471850"/>
            <a:ext cx="2630817" cy="1765462"/>
          </a:xfrm>
          <a:prstGeom prst="rect">
            <a:avLst/>
          </a:prstGeom>
        </p:spPr>
      </p:pic>
    </p:spTree>
    <p:extLst>
      <p:ext uri="{BB962C8B-B14F-4D97-AF65-F5344CB8AC3E}">
        <p14:creationId xmlns:p14="http://schemas.microsoft.com/office/powerpoint/2010/main" val="17448142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latin typeface="Arial" panose="020B0604020202020204" pitchFamily="34" charset="0"/>
                <a:cs typeface="Arial" panose="020B0604020202020204" pitchFamily="34" charset="0"/>
              </a:rPr>
              <a:t>Perfil de</a:t>
            </a:r>
            <a:r>
              <a:rPr lang="de-DE" dirty="0">
                <a:latin typeface="Arial" panose="020B0604020202020204" pitchFamily="34" charset="0"/>
                <a:cs typeface="Arial" panose="020B0604020202020204" pitchFamily="34" charset="0"/>
              </a:rPr>
              <a:t> carga </a:t>
            </a:r>
          </a:p>
        </p:txBody>
      </p:sp>
      <p:sp>
        <p:nvSpPr>
          <p:cNvPr id="4" name="Inhaltsplatzhalter 3"/>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Cuanto mejor sea el estándar de aislamiento, más necesidades de calefacción se concentrarán en unos pocos meses de invierno. Esto conduce a una mayor carga de las sondas geotérmicas. El perfil de carga preestablecido en EED muestra un edificio existente bastante antiguo. De ahora en adelante se ilustra la comparación entre el EED preestablecido y un edificio según </a:t>
            </a:r>
            <a:r>
              <a:rPr lang="en-US" sz="1600" dirty="0" err="1">
                <a:latin typeface="Arial" panose="020B0604020202020204" pitchFamily="34" charset="0"/>
                <a:cs typeface="Arial" panose="020B0604020202020204" pitchFamily="34" charset="0"/>
              </a:rPr>
              <a:t>EnEV</a:t>
            </a:r>
            <a:r>
              <a:rPr lang="en-US" sz="1600" dirty="0">
                <a:latin typeface="Arial" panose="020B0604020202020204" pitchFamily="34" charset="0"/>
                <a:cs typeface="Arial" panose="020B0604020202020204" pitchFamily="34" charset="0"/>
              </a:rPr>
              <a:t> 2009.</a:t>
            </a:r>
            <a:endParaRPr lang="de-DE" sz="1600" dirty="0">
              <a:latin typeface="Arial" panose="020B0604020202020204" pitchFamily="34" charset="0"/>
              <a:cs typeface="Arial" panose="020B0604020202020204" pitchFamily="34" charset="0"/>
            </a:endParaRPr>
          </a:p>
        </p:txBody>
      </p:sp>
      <p:pic>
        <p:nvPicPr>
          <p:cNvPr id="5" name="Grafik 5">
            <a:extLst>
              <a:ext uri="{FF2B5EF4-FFF2-40B4-BE49-F238E27FC236}">
                <a16:creationId xmlns:a16="http://schemas.microsoft.com/office/drawing/2014/main" id="{A9E59F97-AB39-4D46-8A4B-E36AF215D4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99987" y="4471850"/>
            <a:ext cx="2624341" cy="1761117"/>
          </a:xfrm>
          <a:prstGeom prst="rect">
            <a:avLst/>
          </a:prstGeom>
        </p:spPr>
      </p:pic>
      <p:pic>
        <p:nvPicPr>
          <p:cNvPr id="6" name="Grafik 7">
            <a:extLst>
              <a:ext uri="{FF2B5EF4-FFF2-40B4-BE49-F238E27FC236}">
                <a16:creationId xmlns:a16="http://schemas.microsoft.com/office/drawing/2014/main" id="{A858F562-7FC1-4268-9B63-3BF77739BFA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11124" y="4471850"/>
            <a:ext cx="2630817" cy="1765462"/>
          </a:xfrm>
          <a:prstGeom prst="rect">
            <a:avLst/>
          </a:prstGeom>
        </p:spPr>
      </p:pic>
    </p:spTree>
    <p:extLst>
      <p:ext uri="{BB962C8B-B14F-4D97-AF65-F5344CB8AC3E}">
        <p14:creationId xmlns:p14="http://schemas.microsoft.com/office/powerpoint/2010/main" val="3231744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el 3"/>
          <p:cNvSpPr>
            <a:spLocks noGrp="1"/>
          </p:cNvSpPr>
          <p:nvPr>
            <p:ph type="title"/>
          </p:nvPr>
        </p:nvSpPr>
        <p:spPr/>
        <p:txBody>
          <a:bodyPr/>
          <a:lstStyle/>
          <a:p>
            <a:r>
              <a:rPr lang="de-DE" altLang="de-DE" dirty="0">
                <a:latin typeface="Arial" panose="020B0604020202020204" pitchFamily="34" charset="0"/>
                <a:cs typeface="Arial" panose="020B0604020202020204" pitchFamily="34" charset="0"/>
              </a:rPr>
              <a:t>Directrices y </a:t>
            </a:r>
            <a:r>
              <a:rPr lang="de-DE" altLang="de-DE" dirty="0" err="1">
                <a:latin typeface="Arial" panose="020B0604020202020204" pitchFamily="34" charset="0"/>
                <a:cs typeface="Arial" panose="020B0604020202020204" pitchFamily="34" charset="0"/>
              </a:rPr>
              <a:t>reglas</a:t>
            </a:r>
            <a:endParaRPr lang="de-DE" altLang="de-DE" dirty="0"/>
          </a:p>
        </p:txBody>
      </p:sp>
      <p:sp>
        <p:nvSpPr>
          <p:cNvPr id="6146" name="Inhaltsplatzhalter 1"/>
          <p:cNvSpPr>
            <a:spLocks noGrp="1"/>
          </p:cNvSpPr>
          <p:nvPr>
            <p:ph idx="1"/>
          </p:nvPr>
        </p:nvSpPr>
        <p:spPr>
          <a:xfrm>
            <a:off x="457200" y="1600201"/>
            <a:ext cx="8229600" cy="2786637"/>
          </a:xfrm>
        </p:spPr>
        <p:txBody>
          <a:bodyPr>
            <a:normAutofit/>
          </a:bodyPr>
          <a:lstStyle/>
          <a:p>
            <a:pPr marL="0" indent="0">
              <a:lnSpc>
                <a:spcPct val="150000"/>
              </a:lnSpc>
              <a:buNone/>
            </a:pPr>
            <a:r>
              <a:rPr lang="en-US" altLang="de-DE" sz="1600" dirty="0">
                <a:latin typeface="Arial" panose="020B0604020202020204" pitchFamily="34" charset="0"/>
                <a:cs typeface="Arial" panose="020B0604020202020204" pitchFamily="34" charset="0"/>
              </a:rPr>
              <a:t>DVGW - directrices (perforación, construcción de pozos y tuberías), por ejemplo: </a:t>
            </a:r>
          </a:p>
          <a:p>
            <a:pPr>
              <a:lnSpc>
                <a:spcPct val="150000"/>
              </a:lnSpc>
            </a:pPr>
            <a:r>
              <a:rPr lang="en-US" altLang="de-DE" sz="1600" dirty="0">
                <a:latin typeface="Arial" panose="020B0604020202020204" pitchFamily="34" charset="0"/>
                <a:cs typeface="Arial" panose="020B0604020202020204" pitchFamily="34" charset="0"/>
              </a:rPr>
              <a:t>DVGW 120: requisitos de cualificación para la tecnología de perforación de secciones y la energía geotérmica cercana a la superficie (sondas geotérmicas).</a:t>
            </a:r>
          </a:p>
        </p:txBody>
      </p:sp>
      <p:pic>
        <p:nvPicPr>
          <p:cNvPr id="4" name="Picture 2">
            <a:extLst>
              <a:ext uri="{FF2B5EF4-FFF2-40B4-BE49-F238E27FC236}">
                <a16:creationId xmlns:a16="http://schemas.microsoft.com/office/drawing/2014/main" id="{7E33882A-CE1A-420F-8F20-4AB324867A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2220" y="4294123"/>
            <a:ext cx="1355440" cy="192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6933329A-2551-4926-B41C-5941AA7CA3A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64672" y="4293096"/>
            <a:ext cx="1447644"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F6B18C19-5B48-43C8-BF32-240ADF154A5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36096" y="4293096"/>
            <a:ext cx="1261773"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http://t2.gstatic.com/images?q=tbn:ANd9GcTVlPS_BrXoO1uUrOketYBDzJx9571DMYf8YVBhQETx2Xjh6qKH">
            <a:extLst>
              <a:ext uri="{FF2B5EF4-FFF2-40B4-BE49-F238E27FC236}">
                <a16:creationId xmlns:a16="http://schemas.microsoft.com/office/drawing/2014/main" id="{D7737E8A-856E-4B2B-ACAE-182AF1447EF1}"/>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19241" y="4293096"/>
            <a:ext cx="1622442" cy="192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915A5344-5B10-4275-86E3-CEA8EC333C07}"/>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1560" y="4293096"/>
            <a:ext cx="1323208"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755504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3">
            <a:extLst>
              <a:ext uri="{FF2B5EF4-FFF2-40B4-BE49-F238E27FC236}">
                <a16:creationId xmlns:a16="http://schemas.microsoft.com/office/drawing/2014/main" id="{52CDFFE3-5BF8-4B11-BB28-BD778A6B91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56270" y="1412776"/>
            <a:ext cx="2102970" cy="4870375"/>
          </a:xfrm>
          <a:prstGeom prst="rect">
            <a:avLst/>
          </a:prstGeom>
        </p:spPr>
      </p:pic>
      <p:sp>
        <p:nvSpPr>
          <p:cNvPr id="3" name="Titel 2"/>
          <p:cNvSpPr>
            <a:spLocks noGrp="1"/>
          </p:cNvSpPr>
          <p:nvPr>
            <p:ph type="title"/>
          </p:nvPr>
        </p:nvSpPr>
        <p:spPr/>
        <p:txBody>
          <a:bodyPr/>
          <a:lstStyle/>
          <a:p>
            <a:r>
              <a:rPr lang="de-DE" dirty="0" err="1">
                <a:latin typeface="Arial" panose="020B0604020202020204" pitchFamily="34" charset="0"/>
                <a:cs typeface="Arial" panose="020B0604020202020204" pitchFamily="34" charset="0"/>
              </a:rPr>
              <a:t>Carga</a:t>
            </a:r>
            <a:r>
              <a:rPr lang="de-DE" dirty="0">
                <a:latin typeface="Arial" panose="020B0604020202020204" pitchFamily="34" charset="0"/>
                <a:cs typeface="Arial" panose="020B0604020202020204" pitchFamily="34" charset="0"/>
              </a:rPr>
              <a:t> base</a:t>
            </a:r>
          </a:p>
        </p:txBody>
      </p:sp>
      <p:sp>
        <p:nvSpPr>
          <p:cNvPr id="57347" name="Inhaltsplatzhalter 2"/>
          <p:cNvSpPr>
            <a:spLocks noGrp="1"/>
          </p:cNvSpPr>
          <p:nvPr>
            <p:ph idx="1"/>
          </p:nvPr>
        </p:nvSpPr>
        <p:spPr>
          <a:xfrm>
            <a:off x="284759" y="1600200"/>
            <a:ext cx="6378001" cy="4525963"/>
          </a:xfrm>
        </p:spPr>
        <p:txBody>
          <a:bodyPr>
            <a:noAutofit/>
          </a:bodyPr>
          <a:lstStyle/>
          <a:p>
            <a:pPr marL="0" indent="0">
              <a:lnSpc>
                <a:spcPct val="150000"/>
              </a:lnSpc>
              <a:buNone/>
            </a:pPr>
            <a:r>
              <a:rPr lang="en-GB" sz="1600" dirty="0">
                <a:latin typeface="Arial" panose="020B0604020202020204" pitchFamily="34" charset="0"/>
                <a:cs typeface="Arial" panose="020B0604020202020204" pitchFamily="34" charset="0"/>
              </a:rPr>
              <a:t>Factor de rendimiento estacional (ver capítulo xyz) </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Relación entre la cantidad de energía utilizada y la cantidad de calor saliente a lo largo del año </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Aproximadamente COP</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La proporción de energía eléctrica se deduce automáticamente</a:t>
            </a:r>
          </a:p>
          <a:p>
            <a:pPr marL="0" indent="0">
              <a:lnSpc>
                <a:spcPct val="150000"/>
              </a:lnSpc>
              <a:buNone/>
            </a:pPr>
            <a:r>
              <a:rPr lang="en-GB" sz="1600" dirty="0">
                <a:latin typeface="Arial" panose="020B0604020202020204" pitchFamily="34" charset="0"/>
                <a:cs typeface="Arial" panose="020B0604020202020204" pitchFamily="34" charset="0"/>
              </a:rPr>
              <a:t>Selección 'directo </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La bomba de calor no funciona, la llamada'refrigeración pasiva' o'calefacción directa'.</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Las cargas de calefacción y refrigeración que se producen al mismo tiempo se cargan entre sí. Esto se entiende como el movimiento interno entre el sistema de calefacción y el de refrigeración. </a:t>
            </a:r>
            <a:endParaRPr lang="de-DE" sz="1600" dirty="0">
              <a:latin typeface="Arial" panose="020B0604020202020204" pitchFamily="34" charset="0"/>
              <a:cs typeface="Arial" panose="020B0604020202020204" pitchFamily="34" charset="0"/>
            </a:endParaRPr>
          </a:p>
        </p:txBody>
      </p:sp>
      <p:sp>
        <p:nvSpPr>
          <p:cNvPr id="5" name="Ellipse 4"/>
          <p:cNvSpPr/>
          <p:nvPr/>
        </p:nvSpPr>
        <p:spPr>
          <a:xfrm>
            <a:off x="7164288" y="2132856"/>
            <a:ext cx="1193425" cy="492981"/>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26642202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Carga máxima</a:t>
            </a:r>
            <a:endParaRPr lang="en-US" dirty="0">
              <a:latin typeface="Arial" panose="020B0604020202020204" pitchFamily="34" charset="0"/>
              <a:cs typeface="Arial" panose="020B0604020202020204" pitchFamily="34" charset="0"/>
            </a:endParaRPr>
          </a:p>
        </p:txBody>
      </p:sp>
      <p:sp>
        <p:nvSpPr>
          <p:cNvPr id="58371" name="Inhaltsplatzhalter 2"/>
          <p:cNvSpPr>
            <a:spLocks noGrp="1"/>
          </p:cNvSpPr>
          <p:nvPr>
            <p:ph idx="1"/>
          </p:nvPr>
        </p:nvSpPr>
        <p:spPr>
          <a:xfrm>
            <a:off x="457200" y="1412776"/>
            <a:ext cx="8229600" cy="4525963"/>
          </a:xfrm>
        </p:spPr>
        <p:txBody>
          <a:bodyPr>
            <a:noAutofit/>
          </a:bodyPr>
          <a:lstStyle/>
          <a:p>
            <a:pPr marL="0" indent="0">
              <a:lnSpc>
                <a:spcPct val="150000"/>
              </a:lnSpc>
              <a:buNone/>
            </a:pPr>
            <a:r>
              <a:rPr lang="en-GB" sz="1600" dirty="0">
                <a:latin typeface="Arial" panose="020B0604020202020204" pitchFamily="34" charset="0"/>
                <a:cs typeface="Arial" panose="020B0604020202020204" pitchFamily="34" charset="0"/>
              </a:rPr>
              <a:t>Las cargas máximas se utilizan para estimar el cambio de temperatura más alto posible. La extracción de calor o contribución de acuerdo con la carga máxima se suma a la carga base al final de cada mes y se calculan las temperaturas del fluido resultantes.</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b="1" dirty="0">
                <a:latin typeface="Arial" panose="020B0604020202020204" pitchFamily="34" charset="0"/>
                <a:cs typeface="Arial" panose="020B0604020202020204" pitchFamily="34" charset="0"/>
              </a:rPr>
              <a:t>Duración </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La carga máxima es el máximo calentamiento o enfriamiento</a:t>
            </a:r>
          </a:p>
          <a:p>
            <a:pPr marL="0" indent="0">
              <a:lnSpc>
                <a:spcPct val="150000"/>
              </a:lnSpc>
              <a:buNone/>
            </a:pPr>
            <a:r>
              <a:rPr lang="en-GB" sz="1600" dirty="0">
                <a:latin typeface="Arial" panose="020B0604020202020204" pitchFamily="34" charset="0"/>
                <a:cs typeface="Arial" panose="020B0604020202020204" pitchFamily="34" charset="0"/>
              </a:rPr>
              <a:t>rendimiento durante el día más frío (o más caliente) </a:t>
            </a:r>
          </a:p>
          <a:p>
            <a:pPr marL="0" indent="0">
              <a:lnSpc>
                <a:spcPct val="150000"/>
              </a:lnSpc>
              <a:buNone/>
            </a:pPr>
            <a:r>
              <a:rPr lang="en-GB" sz="1600" dirty="0">
                <a:latin typeface="Arial" panose="020B0604020202020204" pitchFamily="34" charset="0"/>
                <a:cs typeface="Arial" panose="020B0604020202020204" pitchFamily="34" charset="0"/>
              </a:rPr>
              <a:t>del mes, expresado en kW y el valor esperado de </a:t>
            </a:r>
          </a:p>
          <a:p>
            <a:pPr marL="0" indent="0">
              <a:lnSpc>
                <a:spcPct val="150000"/>
              </a:lnSpc>
              <a:buNone/>
            </a:pPr>
            <a:r>
              <a:rPr lang="en-GB" sz="1600" dirty="0">
                <a:latin typeface="Arial" panose="020B0604020202020204" pitchFamily="34" charset="0"/>
                <a:cs typeface="Arial" panose="020B0604020202020204" pitchFamily="34" charset="0"/>
              </a:rPr>
              <a:t>duración de este día en horas. </a:t>
            </a:r>
            <a:endParaRPr lang="de-DE" sz="1600" dirty="0">
              <a:latin typeface="Arial" panose="020B0604020202020204" pitchFamily="34" charset="0"/>
              <a:cs typeface="Arial" panose="020B0604020202020204" pitchFamily="34" charset="0"/>
            </a:endParaRPr>
          </a:p>
          <a:p>
            <a:pPr marL="0" indent="0" algn="just" eaLnBrk="1" hangingPunct="1">
              <a:lnSpc>
                <a:spcPct val="150000"/>
              </a:lnSpc>
              <a:buFontTx/>
              <a:buNone/>
            </a:pPr>
            <a:endParaRPr lang="de-DE" sz="1600" dirty="0">
              <a:latin typeface="Arial" panose="020B0604020202020204" pitchFamily="34" charset="0"/>
              <a:cs typeface="Arial" panose="020B0604020202020204" pitchFamily="34" charset="0"/>
            </a:endParaRPr>
          </a:p>
          <a:p>
            <a:pPr marL="0" indent="0" algn="just" eaLnBrk="1" hangingPunct="1">
              <a:buFontTx/>
              <a:buNone/>
            </a:pPr>
            <a:endParaRPr lang="en-US" sz="1600" dirty="0">
              <a:latin typeface="Arial" panose="020B0604020202020204" pitchFamily="34" charset="0"/>
              <a:cs typeface="Arial" panose="020B0604020202020204" pitchFamily="34" charset="0"/>
            </a:endParaRPr>
          </a:p>
        </p:txBody>
      </p:sp>
      <p:graphicFrame>
        <p:nvGraphicFramePr>
          <p:cNvPr id="9" name="Tabelle 8"/>
          <p:cNvGraphicFramePr>
            <a:graphicFrameLocks noGrp="1"/>
          </p:cNvGraphicFramePr>
          <p:nvPr/>
        </p:nvGraphicFramePr>
        <p:xfrm>
          <a:off x="2555776" y="4798288"/>
          <a:ext cx="2998580" cy="1463040"/>
        </p:xfrm>
        <a:graphic>
          <a:graphicData uri="http://schemas.openxmlformats.org/drawingml/2006/table">
            <a:tbl>
              <a:tblPr firstRow="1" bandRow="1">
                <a:tableStyleId>{2D5ABB26-0587-4C30-8999-92F81FD0307C}</a:tableStyleId>
              </a:tblPr>
              <a:tblGrid>
                <a:gridCol w="1499290">
                  <a:extLst>
                    <a:ext uri="{9D8B030D-6E8A-4147-A177-3AD203B41FA5}">
                      <a16:colId xmlns:a16="http://schemas.microsoft.com/office/drawing/2014/main" val="20000"/>
                    </a:ext>
                  </a:extLst>
                </a:gridCol>
                <a:gridCol w="1499290">
                  <a:extLst>
                    <a:ext uri="{9D8B030D-6E8A-4147-A177-3AD203B41FA5}">
                      <a16:colId xmlns:a16="http://schemas.microsoft.com/office/drawing/2014/main" val="20001"/>
                    </a:ext>
                  </a:extLst>
                </a:gridCol>
              </a:tblGrid>
              <a:tr h="88399">
                <a:tc>
                  <a:txBody>
                    <a:bodyPr/>
                    <a:lstStyle/>
                    <a:p>
                      <a:pPr algn="ctr"/>
                      <a:r>
                        <a:rPr lang="de-DE" sz="1200" dirty="0" err="1">
                          <a:latin typeface="Arial" panose="020B0604020202020204" pitchFamily="34" charset="0"/>
                          <a:cs typeface="Arial" panose="020B0604020202020204" pitchFamily="34" charset="0"/>
                        </a:rPr>
                        <a:t>Horas a plena carga</a:t>
                      </a:r>
                      <a:endParaRPr lang="de-DE" sz="1200" dirty="0">
                        <a:latin typeface="Arial" panose="020B0604020202020204" pitchFamily="34" charset="0"/>
                        <a:cs typeface="Arial" panose="020B0604020202020204" pitchFamily="34" charset="0"/>
                      </a:endParaRPr>
                    </a:p>
                    <a:p>
                      <a:pPr algn="ctr"/>
                      <a:r>
                        <a:rPr lang="de-DE" sz="1200" dirty="0">
                          <a:latin typeface="Arial" panose="020B0604020202020204" pitchFamily="34" charset="0"/>
                          <a:cs typeface="Arial" panose="020B0604020202020204" pitchFamily="34" charset="0"/>
                        </a:rPr>
                        <a:t> en h/a</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dirty="0">
                          <a:latin typeface="Arial" panose="020B0604020202020204" pitchFamily="34" charset="0"/>
                          <a:cs typeface="Arial" panose="020B0604020202020204" pitchFamily="34" charset="0"/>
                        </a:rPr>
                        <a:t>Duración </a:t>
                      </a:r>
                      <a:r>
                        <a:rPr lang="de-DE" sz="1200" dirty="0" err="1">
                          <a:latin typeface="Arial" panose="020B0604020202020204" pitchFamily="34" charset="0"/>
                          <a:cs typeface="Arial" panose="020B0604020202020204" pitchFamily="34" charset="0"/>
                        </a:rPr>
                        <a:t>rendimiento</a:t>
                      </a:r>
                      <a:r>
                        <a:rPr lang="de-DE" sz="1200" dirty="0">
                          <a:latin typeface="Arial" panose="020B0604020202020204" pitchFamily="34" charset="0"/>
                          <a:cs typeface="Arial" panose="020B0604020202020204" pitchFamily="34" charset="0"/>
                        </a:rPr>
                        <a:t> máximo</a:t>
                      </a:r>
                    </a:p>
                    <a:p>
                      <a:pPr algn="ctr"/>
                      <a:r>
                        <a:rPr lang="de-DE" sz="1200" dirty="0">
                          <a:latin typeface="Arial" panose="020B0604020202020204" pitchFamily="34" charset="0"/>
                          <a:cs typeface="Arial" panose="020B0604020202020204" pitchFamily="34" charset="0"/>
                        </a:rPr>
                        <a:t> en h</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8399">
                <a:tc>
                  <a:txBody>
                    <a:bodyPr/>
                    <a:lstStyle/>
                    <a:p>
                      <a:pPr algn="ctr"/>
                      <a:r>
                        <a:rPr lang="de-DE" sz="1200" dirty="0">
                          <a:latin typeface="Arial" panose="020B0604020202020204" pitchFamily="34" charset="0"/>
                          <a:cs typeface="Arial" panose="020B0604020202020204" pitchFamily="34" charset="0"/>
                        </a:rPr>
                        <a:t>1200</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dirty="0">
                          <a:latin typeface="Arial" panose="020B0604020202020204" pitchFamily="34" charset="0"/>
                          <a:cs typeface="Arial" panose="020B0604020202020204" pitchFamily="34" charset="0"/>
                        </a:rPr>
                        <a:t>…</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8399">
                <a:tc>
                  <a:txBody>
                    <a:bodyPr/>
                    <a:lstStyle/>
                    <a:p>
                      <a:pPr algn="ctr"/>
                      <a:r>
                        <a:rPr lang="de-DE" sz="1200" dirty="0">
                          <a:latin typeface="Arial" panose="020B0604020202020204" pitchFamily="34" charset="0"/>
                          <a:cs typeface="Arial" panose="020B0604020202020204" pitchFamily="34" charset="0"/>
                        </a:rPr>
                        <a:t>1500</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dirty="0">
                          <a:latin typeface="Arial" panose="020B0604020202020204" pitchFamily="34" charset="0"/>
                          <a:cs typeface="Arial" panose="020B0604020202020204" pitchFamily="34" charset="0"/>
                        </a:rPr>
                        <a:t>…</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88399">
                <a:tc>
                  <a:txBody>
                    <a:bodyPr/>
                    <a:lstStyle/>
                    <a:p>
                      <a:pPr algn="ctr"/>
                      <a:r>
                        <a:rPr lang="de-DE" sz="1200" dirty="0">
                          <a:latin typeface="Arial" panose="020B0604020202020204" pitchFamily="34" charset="0"/>
                          <a:cs typeface="Arial" panose="020B0604020202020204" pitchFamily="34" charset="0"/>
                        </a:rPr>
                        <a:t>1800</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dirty="0">
                          <a:latin typeface="Arial" panose="020B0604020202020204" pitchFamily="34" charset="0"/>
                          <a:cs typeface="Arial" panose="020B0604020202020204" pitchFamily="34" charset="0"/>
                        </a:rPr>
                        <a:t>…</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88399">
                <a:tc>
                  <a:txBody>
                    <a:bodyPr/>
                    <a:lstStyle/>
                    <a:p>
                      <a:pPr algn="ctr"/>
                      <a:r>
                        <a:rPr lang="de-DE" sz="1200" dirty="0">
                          <a:latin typeface="Arial" panose="020B0604020202020204" pitchFamily="34" charset="0"/>
                          <a:cs typeface="Arial" panose="020B0604020202020204" pitchFamily="34" charset="0"/>
                        </a:rPr>
                        <a:t>2100</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dirty="0">
                          <a:latin typeface="Arial" panose="020B0604020202020204" pitchFamily="34" charset="0"/>
                          <a:cs typeface="Arial" panose="020B0604020202020204" pitchFamily="34" charset="0"/>
                        </a:rPr>
                        <a:t>….</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8399">
                <a:tc>
                  <a:txBody>
                    <a:bodyPr/>
                    <a:lstStyle/>
                    <a:p>
                      <a:pPr algn="ctr"/>
                      <a:r>
                        <a:rPr lang="de-DE" sz="1200" dirty="0">
                          <a:latin typeface="Arial" panose="020B0604020202020204" pitchFamily="34" charset="0"/>
                          <a:cs typeface="Arial" panose="020B0604020202020204" pitchFamily="34" charset="0"/>
                        </a:rPr>
                        <a:t>2400</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e-DE" sz="1200" dirty="0">
                          <a:latin typeface="Arial" panose="020B0604020202020204" pitchFamily="34" charset="0"/>
                          <a:cs typeface="Arial" panose="020B0604020202020204" pitchFamily="34" charset="0"/>
                        </a:rPr>
                        <a:t>….</a:t>
                      </a:r>
                    </a:p>
                  </a:txBody>
                  <a:tcPr marL="36000" marR="36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10" name="Textfeld 9"/>
          <p:cNvSpPr txBox="1"/>
          <p:nvPr/>
        </p:nvSpPr>
        <p:spPr>
          <a:xfrm>
            <a:off x="4335455" y="6261328"/>
            <a:ext cx="1083951" cy="184666"/>
          </a:xfrm>
          <a:prstGeom prst="rect">
            <a:avLst/>
          </a:prstGeom>
          <a:noFill/>
        </p:spPr>
        <p:txBody>
          <a:bodyPr wrap="none" rtlCol="0">
            <a:spAutoFit/>
          </a:bodyPr>
          <a:lstStyle/>
          <a:p>
            <a:r>
              <a:rPr lang="de-DE" sz="600" dirty="0"/>
              <a:t>VDI 4640 Blatt 2 (Gründruck)</a:t>
            </a:r>
          </a:p>
        </p:txBody>
      </p:sp>
      <p:pic>
        <p:nvPicPr>
          <p:cNvPr id="6" name="Grafik 6">
            <a:extLst>
              <a:ext uri="{FF2B5EF4-FFF2-40B4-BE49-F238E27FC236}">
                <a16:creationId xmlns:a16="http://schemas.microsoft.com/office/drawing/2014/main" id="{C0000ED5-A56F-4D83-9397-85DBCA9CB39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698372" y="2780928"/>
            <a:ext cx="3224848" cy="2557032"/>
          </a:xfrm>
          <a:prstGeom prst="rect">
            <a:avLst/>
          </a:prstGeom>
        </p:spPr>
      </p:pic>
    </p:spTree>
    <p:extLst>
      <p:ext uri="{BB962C8B-B14F-4D97-AF65-F5344CB8AC3E}">
        <p14:creationId xmlns:p14="http://schemas.microsoft.com/office/powerpoint/2010/main" val="35192295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Carga máxima </a:t>
            </a:r>
            <a:endParaRPr lang="en-US" dirty="0">
              <a:latin typeface="Arial" panose="020B0604020202020204" pitchFamily="34" charset="0"/>
              <a:cs typeface="Arial" panose="020B0604020202020204" pitchFamily="34" charset="0"/>
            </a:endParaRPr>
          </a:p>
        </p:txBody>
      </p:sp>
      <p:sp>
        <p:nvSpPr>
          <p:cNvPr id="4" name="Textfeld 3"/>
          <p:cNvSpPr txBox="1"/>
          <p:nvPr/>
        </p:nvSpPr>
        <p:spPr>
          <a:xfrm>
            <a:off x="431987" y="1412776"/>
            <a:ext cx="8678477" cy="1524007"/>
          </a:xfrm>
          <a:prstGeom prst="rect">
            <a:avLst/>
          </a:prstGeom>
          <a:noFill/>
        </p:spPr>
        <p:txBody>
          <a:bodyPr wrap="square" rtlCol="0">
            <a:spAutoFit/>
          </a:bodyPr>
          <a:lstStyle/>
          <a:p>
            <a:pPr algn="just" fontAlgn="base">
              <a:lnSpc>
                <a:spcPct val="150000"/>
              </a:lnSpc>
              <a:spcBef>
                <a:spcPct val="20000"/>
              </a:spcBef>
              <a:spcAft>
                <a:spcPct val="0"/>
              </a:spcAft>
              <a:buClr>
                <a:srgbClr val="EB8A1B"/>
              </a:buClr>
            </a:pPr>
            <a:endParaRPr lang="en-US"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Período de simulación</a:t>
            </a:r>
            <a:endParaRPr lang="de-DE"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Tiempo de simulación completo (normalmente 50 años) </a:t>
            </a:r>
            <a:endParaRPr lang="de-DE" sz="1600" dirty="0">
              <a:latin typeface="Arial" panose="020B0604020202020204" pitchFamily="34" charset="0"/>
              <a:cs typeface="Arial" panose="020B0604020202020204" pitchFamily="34" charset="0"/>
            </a:endParaRPr>
          </a:p>
          <a:p>
            <a:pPr marL="285750" lvl="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Primer mes de funcionamiento (importante en el modo de refrigeración) </a:t>
            </a:r>
            <a:endParaRPr lang="de-DE" sz="1600" dirty="0">
              <a:latin typeface="Arial" panose="020B0604020202020204" pitchFamily="34" charset="0"/>
              <a:cs typeface="Arial" panose="020B0604020202020204" pitchFamily="34" charset="0"/>
            </a:endParaRPr>
          </a:p>
        </p:txBody>
      </p:sp>
      <p:pic>
        <p:nvPicPr>
          <p:cNvPr id="5" name="Grafik 8">
            <a:extLst>
              <a:ext uri="{FF2B5EF4-FFF2-40B4-BE49-F238E27FC236}">
                <a16:creationId xmlns:a16="http://schemas.microsoft.com/office/drawing/2014/main" id="{826CA2E1-8219-490C-B7E0-A2B5923F0FE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16216" y="3068960"/>
            <a:ext cx="2334965" cy="1296144"/>
          </a:xfrm>
          <a:prstGeom prst="rect">
            <a:avLst/>
          </a:prstGeom>
        </p:spPr>
      </p:pic>
    </p:spTree>
    <p:extLst>
      <p:ext uri="{BB962C8B-B14F-4D97-AF65-F5344CB8AC3E}">
        <p14:creationId xmlns:p14="http://schemas.microsoft.com/office/powerpoint/2010/main" val="24604199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Métodos de cálculo </a:t>
            </a:r>
            <a:endParaRPr lang="en-US"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57200" y="1600200"/>
            <a:ext cx="4943475" cy="4525963"/>
          </a:xfrm>
        </p:spPr>
        <p:txBody>
          <a:bodyPr>
            <a:normAutofit lnSpcReduction="10000"/>
          </a:bodyPr>
          <a:lstStyle/>
          <a:p>
            <a:pPr marL="0" indent="0">
              <a:lnSpc>
                <a:spcPct val="150000"/>
              </a:lnSpc>
              <a:buNone/>
            </a:pPr>
            <a:r>
              <a:rPr lang="en-GB" sz="1600" dirty="0">
                <a:latin typeface="Arial" panose="020B0604020202020204" pitchFamily="34" charset="0"/>
                <a:cs typeface="Arial" panose="020B0604020202020204" pitchFamily="34" charset="0"/>
              </a:rPr>
              <a:t>Cálculo de la temperatura media del fluido</a:t>
            </a:r>
          </a:p>
          <a:p>
            <a:pPr>
              <a:lnSpc>
                <a:spcPct val="150000"/>
              </a:lnSpc>
            </a:pPr>
            <a:r>
              <a:rPr lang="en-GB" sz="1600" dirty="0">
                <a:latin typeface="Arial" panose="020B0604020202020204" pitchFamily="34" charset="0"/>
                <a:cs typeface="Arial" panose="020B0604020202020204" pitchFamily="34" charset="0"/>
              </a:rPr>
              <a:t>Cálculo de la temperatura media del fluido portador de calor para el sistema en cuestión (distancia, profundidad, configuración, perfil de carga...) </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Cálculo de la profundidad de perforación requerida</a:t>
            </a:r>
            <a:endParaRPr lang="de-DE"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Cálculo de la longitud de perforación necesaria para mantener la temperatura del fluido dentro de los límites dados</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Submenú "Límites de temperatura deseados del fluido" introducido</a:t>
            </a:r>
            <a:endParaRPr lang="de-DE" sz="1600" dirty="0">
              <a:latin typeface="Arial" panose="020B0604020202020204" pitchFamily="34" charset="0"/>
              <a:cs typeface="Arial" panose="020B0604020202020204" pitchFamily="34" charset="0"/>
            </a:endParaRPr>
          </a:p>
          <a:p>
            <a:pPr lvl="1"/>
            <a:endParaRPr lang="en-US" sz="1200" dirty="0"/>
          </a:p>
          <a:p>
            <a:pPr lvl="1"/>
            <a:endParaRPr lang="en-US" sz="1200" dirty="0"/>
          </a:p>
          <a:p>
            <a:pPr lvl="1"/>
            <a:endParaRPr lang="en-US" sz="1200" dirty="0"/>
          </a:p>
        </p:txBody>
      </p:sp>
      <p:pic>
        <p:nvPicPr>
          <p:cNvPr id="5" name="Grafik 2">
            <a:extLst>
              <a:ext uri="{FF2B5EF4-FFF2-40B4-BE49-F238E27FC236}">
                <a16:creationId xmlns:a16="http://schemas.microsoft.com/office/drawing/2014/main" id="{277B4705-510C-416F-87DB-AD01745F1C0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20071" y="1916832"/>
            <a:ext cx="3777107" cy="1296144"/>
          </a:xfrm>
          <a:prstGeom prst="rect">
            <a:avLst/>
          </a:prstGeom>
        </p:spPr>
      </p:pic>
      <p:pic>
        <p:nvPicPr>
          <p:cNvPr id="6" name="Grafik 6">
            <a:extLst>
              <a:ext uri="{FF2B5EF4-FFF2-40B4-BE49-F238E27FC236}">
                <a16:creationId xmlns:a16="http://schemas.microsoft.com/office/drawing/2014/main" id="{5A873988-D5B4-4901-B51E-AE087E51BA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8028" y="3789040"/>
            <a:ext cx="2961064" cy="1471974"/>
          </a:xfrm>
          <a:prstGeom prst="rect">
            <a:avLst/>
          </a:prstGeom>
        </p:spPr>
      </p:pic>
    </p:spTree>
    <p:extLst>
      <p:ext uri="{BB962C8B-B14F-4D97-AF65-F5344CB8AC3E}">
        <p14:creationId xmlns:p14="http://schemas.microsoft.com/office/powerpoint/2010/main" val="359293874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Métodos de cálculo</a:t>
            </a:r>
            <a:endParaRPr lang="en-US" dirty="0">
              <a:latin typeface="Arial" panose="020B0604020202020204" pitchFamily="34" charset="0"/>
              <a:cs typeface="Arial" panose="020B0604020202020204" pitchFamily="34" charset="0"/>
            </a:endParaRPr>
          </a:p>
        </p:txBody>
      </p:sp>
      <p:sp>
        <p:nvSpPr>
          <p:cNvPr id="6" name="Inhaltsplatzhalter 1"/>
          <p:cNvSpPr txBox="1">
            <a:spLocks/>
          </p:cNvSpPr>
          <p:nvPr/>
        </p:nvSpPr>
        <p:spPr>
          <a:xfrm>
            <a:off x="271567" y="1628800"/>
            <a:ext cx="5380553" cy="1296144"/>
          </a:xfrm>
          <a:prstGeom prst="rect">
            <a:avLst/>
          </a:prstGeom>
        </p:spPr>
        <p:txBody>
          <a:bodyPr vert="horz" lIns="91440" tIns="45720" rIns="91440" bIns="45720" rtlCol="0">
            <a:noAutofit/>
          </a:bodyPr>
          <a:lstStyle>
            <a:lvl1pPr marL="342900" indent="-342900" algn="l" defTabSz="914400" rtl="0" eaLnBrk="1" latinLnBrk="0" hangingPunct="1">
              <a:lnSpc>
                <a:spcPct val="125000"/>
              </a:lnSpc>
              <a:spcBef>
                <a:spcPct val="20000"/>
              </a:spcBef>
              <a:buClr>
                <a:srgbClr val="EB8A1B"/>
              </a:buClr>
              <a:buFont typeface="Wingdings" pitchFamily="2" charset="2"/>
              <a:buChar char="n"/>
              <a:defRPr lang="de-DE" sz="1600" kern="1200">
                <a:solidFill>
                  <a:schemeClr val="bg1"/>
                </a:solidFill>
                <a:latin typeface="Arial" pitchFamily="34" charset="0"/>
                <a:ea typeface="+mn-ea"/>
                <a:cs typeface="Arial" pitchFamily="34" charset="0"/>
              </a:defRPr>
            </a:lvl1pPr>
            <a:lvl2pPr marL="742950" indent="-285750" algn="l" defTabSz="914400" rtl="0" eaLnBrk="1" latinLnBrk="0" hangingPunct="1">
              <a:lnSpc>
                <a:spcPct val="125000"/>
              </a:lnSpc>
              <a:spcBef>
                <a:spcPct val="20000"/>
              </a:spcBef>
              <a:buClr>
                <a:srgbClr val="EB8A1B"/>
              </a:buClr>
              <a:buFont typeface="Wingdings" pitchFamily="2" charset="2"/>
              <a:buChar char="n"/>
              <a:defRPr lang="de-DE" sz="1400" kern="1200">
                <a:solidFill>
                  <a:schemeClr val="bg1"/>
                </a:solidFill>
                <a:latin typeface="Arial" pitchFamily="34" charset="0"/>
                <a:ea typeface="+mn-ea"/>
                <a:cs typeface="Arial" pitchFamily="34" charset="0"/>
              </a:defRPr>
            </a:lvl2pPr>
            <a:lvl3pPr marL="1143000" indent="-228600" algn="l" defTabSz="914400" rtl="0" eaLnBrk="1" latinLnBrk="0" hangingPunct="1">
              <a:lnSpc>
                <a:spcPct val="125000"/>
              </a:lnSpc>
              <a:spcBef>
                <a:spcPct val="20000"/>
              </a:spcBef>
              <a:buClr>
                <a:srgbClr val="EB8A1B"/>
              </a:buClr>
              <a:buFont typeface="Wingdings" pitchFamily="2" charset="2"/>
              <a:buChar char="n"/>
              <a:defRPr lang="de-DE" sz="1200" kern="1200">
                <a:solidFill>
                  <a:schemeClr val="bg1"/>
                </a:solidFill>
                <a:latin typeface="Arial" pitchFamily="34" charset="0"/>
                <a:ea typeface="+mn-ea"/>
                <a:cs typeface="Arial" pitchFamily="34" charset="0"/>
              </a:defRPr>
            </a:lvl3pPr>
            <a:lvl4pPr marL="1600200" indent="-228600" algn="l" defTabSz="914400" rtl="0" eaLnBrk="1" latinLnBrk="0" hangingPunct="1">
              <a:lnSpc>
                <a:spcPct val="125000"/>
              </a:lnSpc>
              <a:spcBef>
                <a:spcPct val="20000"/>
              </a:spcBef>
              <a:buClr>
                <a:srgbClr val="EB8A1B"/>
              </a:buClr>
              <a:buFont typeface="Wingdings" pitchFamily="2" charset="2"/>
              <a:buChar char="n"/>
              <a:defRPr lang="de-DE" sz="1100" kern="1200">
                <a:solidFill>
                  <a:schemeClr val="bg1"/>
                </a:solidFill>
                <a:latin typeface="Arial" pitchFamily="34" charset="0"/>
                <a:ea typeface="+mn-ea"/>
                <a:cs typeface="Arial" pitchFamily="34" charset="0"/>
              </a:defRPr>
            </a:lvl4pPr>
            <a:lvl5pPr marL="2057400" indent="-228600" algn="l" defTabSz="914400" rtl="0" eaLnBrk="1" latinLnBrk="0" hangingPunct="1">
              <a:lnSpc>
                <a:spcPct val="125000"/>
              </a:lnSpc>
              <a:spcBef>
                <a:spcPct val="20000"/>
              </a:spcBef>
              <a:buClr>
                <a:srgbClr val="EB8A1B"/>
              </a:buClr>
              <a:buFont typeface="Wingdings" pitchFamily="2" charset="2"/>
              <a:buChar char="n"/>
              <a:defRPr lang="de-DE" sz="105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en-GB" dirty="0">
                <a:solidFill>
                  <a:schemeClr val="tx1"/>
                </a:solidFill>
              </a:rPr>
              <a:t>Cálculo de la profundidad de perforación requerida - Optimización</a:t>
            </a:r>
          </a:p>
          <a:p>
            <a:pPr marL="0" indent="0">
              <a:lnSpc>
                <a:spcPct val="150000"/>
              </a:lnSpc>
              <a:buNone/>
            </a:pPr>
            <a:endParaRPr lang="de-DE" dirty="0">
              <a:solidFill>
                <a:schemeClr val="tx1"/>
              </a:solidFill>
            </a:endParaRPr>
          </a:p>
          <a:p>
            <a:pPr>
              <a:lnSpc>
                <a:spcPct val="150000"/>
              </a:lnSpc>
              <a:buClrTx/>
              <a:buFont typeface="Arial" panose="020B0604020202020204" pitchFamily="34" charset="0"/>
              <a:buChar char="•"/>
            </a:pPr>
            <a:r>
              <a:rPr lang="en-GB" dirty="0">
                <a:solidFill>
                  <a:schemeClr val="tx1"/>
                </a:solidFill>
              </a:rPr>
              <a:t>Cálculo de la longitud total de la perforación en función de la extensión dada del </a:t>
            </a:r>
            <a:br>
              <a:rPr lang="en-GB" dirty="0">
                <a:solidFill>
                  <a:schemeClr val="tx1"/>
                </a:solidFill>
              </a:rPr>
            </a:br>
            <a:r>
              <a:rPr lang="en-GB" dirty="0">
                <a:solidFill>
                  <a:schemeClr val="tx1"/>
                </a:solidFill>
              </a:rPr>
              <a:t>el campo de perforación y las temperaturas límite. </a:t>
            </a:r>
            <a:endParaRPr lang="de-DE" dirty="0">
              <a:solidFill>
                <a:schemeClr val="tx1"/>
              </a:solidFill>
            </a:endParaRPr>
          </a:p>
          <a:p>
            <a:pPr>
              <a:lnSpc>
                <a:spcPct val="150000"/>
              </a:lnSpc>
              <a:buClrTx/>
              <a:buFont typeface="Arial" panose="020B0604020202020204" pitchFamily="34" charset="0"/>
              <a:buChar char="•"/>
            </a:pPr>
            <a:r>
              <a:rPr lang="en-GB" dirty="0">
                <a:solidFill>
                  <a:schemeClr val="tx1"/>
                </a:solidFill>
              </a:rPr>
              <a:t>Es posible especificar la cantidad, la profundidad y la configuración. </a:t>
            </a:r>
            <a:endParaRPr lang="de-DE" dirty="0">
              <a:solidFill>
                <a:schemeClr val="tx1"/>
              </a:solidFill>
            </a:endParaRPr>
          </a:p>
        </p:txBody>
      </p:sp>
      <p:pic>
        <p:nvPicPr>
          <p:cNvPr id="5" name="Grafik 2">
            <a:extLst>
              <a:ext uri="{FF2B5EF4-FFF2-40B4-BE49-F238E27FC236}">
                <a16:creationId xmlns:a16="http://schemas.microsoft.com/office/drawing/2014/main" id="{4D17F62D-59A4-411A-A5A1-A5BE7A6587A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220071" y="1916832"/>
            <a:ext cx="3777107" cy="1296144"/>
          </a:xfrm>
          <a:prstGeom prst="rect">
            <a:avLst/>
          </a:prstGeom>
        </p:spPr>
      </p:pic>
      <p:pic>
        <p:nvPicPr>
          <p:cNvPr id="7" name="Grafik 6">
            <a:extLst>
              <a:ext uri="{FF2B5EF4-FFF2-40B4-BE49-F238E27FC236}">
                <a16:creationId xmlns:a16="http://schemas.microsoft.com/office/drawing/2014/main" id="{B3A66830-5013-4F70-9F5B-E930E6EC55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8028" y="3789040"/>
            <a:ext cx="2961064" cy="1471974"/>
          </a:xfrm>
          <a:prstGeom prst="rect">
            <a:avLst/>
          </a:prstGeom>
        </p:spPr>
      </p:pic>
    </p:spTree>
    <p:extLst>
      <p:ext uri="{BB962C8B-B14F-4D97-AF65-F5344CB8AC3E}">
        <p14:creationId xmlns:p14="http://schemas.microsoft.com/office/powerpoint/2010/main" val="384173338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Optimización del campo de la sonda </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Automáticamente</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Las temperaturas límite de enfriamiento se observan en el último año de la simulación (las temperaturas críticas ocurren en el primer o segundo año de la simulación). </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En la mayoría de los casos, pocos grados de libertad en la planificación </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Límites geológicos y legales </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Manualmente</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Para bajos grados de libertad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normalmente más eficaz</a:t>
            </a:r>
            <a:endParaRPr lang="de-DE" sz="1600"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AA66F9FE-C971-4839-B3C2-0DC89CD4B81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11960" y="3557542"/>
            <a:ext cx="4799233" cy="2574301"/>
          </a:xfrm>
          <a:prstGeom prst="rect">
            <a:avLst/>
          </a:prstGeom>
        </p:spPr>
      </p:pic>
    </p:spTree>
    <p:extLst>
      <p:ext uri="{BB962C8B-B14F-4D97-AF65-F5344CB8AC3E}">
        <p14:creationId xmlns:p14="http://schemas.microsoft.com/office/powerpoint/2010/main" val="269974577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Presentación de resultados</a:t>
            </a:r>
            <a:endParaRPr lang="en-US" dirty="0">
              <a:latin typeface="Arial" panose="020B0604020202020204" pitchFamily="34" charset="0"/>
              <a:cs typeface="Arial" panose="020B0604020202020204" pitchFamily="34" charset="0"/>
            </a:endParaRPr>
          </a:p>
        </p:txBody>
      </p:sp>
      <p:sp>
        <p:nvSpPr>
          <p:cNvPr id="59395" name="Inhaltsplatzhalter 2"/>
          <p:cNvSpPr>
            <a:spLocks noGrp="1"/>
          </p:cNvSpPr>
          <p:nvPr>
            <p:ph idx="1"/>
          </p:nvPr>
        </p:nvSpPr>
        <p:spPr>
          <a:xfrm>
            <a:off x="473992" y="1412776"/>
            <a:ext cx="4962104" cy="5256584"/>
          </a:xfrm>
        </p:spPr>
        <p:txBody>
          <a:bodyPr>
            <a:normAutofit/>
          </a:bodyPr>
          <a:lstStyle/>
          <a:p>
            <a:pPr>
              <a:lnSpc>
                <a:spcPct val="150000"/>
              </a:lnSpc>
            </a:pPr>
            <a:r>
              <a:rPr lang="en-GB" sz="1600" dirty="0">
                <a:latin typeface="Arial" panose="020B0604020202020204" pitchFamily="34" charset="0"/>
                <a:cs typeface="Arial" panose="020B0604020202020204" pitchFamily="34" charset="0"/>
              </a:rPr>
              <a:t>Tabla de datos </a:t>
            </a:r>
            <a:endParaRPr lang="de-DE"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Datos de entrada</a:t>
            </a:r>
            <a:endParaRPr lang="de-DE"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Datos calculados</a:t>
            </a:r>
          </a:p>
          <a:p>
            <a:pPr lvl="1">
              <a:lnSpc>
                <a:spcPct val="150000"/>
              </a:lnSpc>
            </a:pPr>
            <a:r>
              <a:rPr lang="en-GB" sz="1600" dirty="0">
                <a:latin typeface="Arial" panose="020B0604020202020204" pitchFamily="34" charset="0"/>
                <a:cs typeface="Arial" panose="020B0604020202020204" pitchFamily="34" charset="0"/>
              </a:rPr>
              <a:t>Resistencia térmica a la perforación</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número de Reynolds</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Potencia de extracción de calor</a:t>
            </a:r>
            <a:endParaRPr lang="de-DE"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Temperaturas medias de la salmuera</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Carga base </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Carga máxima</a:t>
            </a:r>
          </a:p>
          <a:p>
            <a:pPr lvl="1">
              <a:lnSpc>
                <a:spcPct val="150000"/>
              </a:lnSpc>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Excelente uso como documentación para el cliente. </a:t>
            </a:r>
            <a:endParaRPr lang="de-DE" sz="1600" dirty="0">
              <a:latin typeface="Arial" panose="020B0604020202020204" pitchFamily="34" charset="0"/>
              <a:cs typeface="Arial" panose="020B0604020202020204" pitchFamily="34" charset="0"/>
            </a:endParaRPr>
          </a:p>
          <a:p>
            <a:pPr eaLnBrk="1" hangingPunct="1"/>
            <a:endParaRPr lang="de-DE" sz="2000" dirty="0"/>
          </a:p>
          <a:p>
            <a:pPr eaLnBrk="1" hangingPunct="1"/>
            <a:endParaRPr lang="de-DE" sz="2000" dirty="0"/>
          </a:p>
          <a:p>
            <a:pPr eaLnBrk="1" hangingPunct="1">
              <a:buFontTx/>
              <a:buNone/>
            </a:pPr>
            <a:endParaRPr lang="de-DE" sz="2000" dirty="0"/>
          </a:p>
        </p:txBody>
      </p:sp>
      <p:pic>
        <p:nvPicPr>
          <p:cNvPr id="4" name="Grafik 4">
            <a:extLst>
              <a:ext uri="{FF2B5EF4-FFF2-40B4-BE49-F238E27FC236}">
                <a16:creationId xmlns:a16="http://schemas.microsoft.com/office/drawing/2014/main" id="{B528555A-D062-4206-83E1-F04B9B7ACE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4248" y="2708920"/>
            <a:ext cx="2167821" cy="3579666"/>
          </a:xfrm>
          <a:prstGeom prst="rect">
            <a:avLst/>
          </a:prstGeom>
        </p:spPr>
      </p:pic>
      <p:pic>
        <p:nvPicPr>
          <p:cNvPr id="5" name="Grafik 5">
            <a:extLst>
              <a:ext uri="{FF2B5EF4-FFF2-40B4-BE49-F238E27FC236}">
                <a16:creationId xmlns:a16="http://schemas.microsoft.com/office/drawing/2014/main" id="{FE9D34D5-B679-4CE6-B30B-71D85237761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2000" y="1556792"/>
            <a:ext cx="2125997" cy="3863917"/>
          </a:xfrm>
          <a:prstGeom prst="rect">
            <a:avLst/>
          </a:prstGeom>
        </p:spPr>
      </p:pic>
    </p:spTree>
    <p:extLst>
      <p:ext uri="{BB962C8B-B14F-4D97-AF65-F5344CB8AC3E}">
        <p14:creationId xmlns:p14="http://schemas.microsoft.com/office/powerpoint/2010/main" val="84441406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Presentación de resultados</a:t>
            </a:r>
            <a:endParaRPr lang="en-US" dirty="0">
              <a:latin typeface="Arial" panose="020B0604020202020204" pitchFamily="34" charset="0"/>
              <a:cs typeface="Arial" panose="020B0604020202020204" pitchFamily="34" charset="0"/>
            </a:endParaRPr>
          </a:p>
        </p:txBody>
      </p:sp>
      <p:sp>
        <p:nvSpPr>
          <p:cNvPr id="59395" name="Inhaltsplatzhalter 2"/>
          <p:cNvSpPr>
            <a:spLocks noGrp="1"/>
          </p:cNvSpPr>
          <p:nvPr>
            <p:ph idx="1"/>
          </p:nvPr>
        </p:nvSpPr>
        <p:spPr>
          <a:xfrm>
            <a:off x="408687" y="1355620"/>
            <a:ext cx="8229600" cy="4525963"/>
          </a:xfrm>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Gráficos de las temperaturas de los fluidos</a:t>
            </a:r>
            <a:endParaRPr lang="de-DE"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Temperaturas del último año de simulación (normalmente 50 años) </a:t>
            </a:r>
            <a:endParaRPr lang="de-DE"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Cada año aleatorio visualizable gracias al ajuste del tiempo de simulación</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Gráficos de las temperaturas mínima y máxima</a:t>
            </a:r>
            <a:endParaRPr lang="de-DE"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Perfil de temperatura durante todo el período de simulación</a:t>
            </a:r>
            <a:endParaRPr lang="de-DE" sz="1600" dirty="0">
              <a:latin typeface="Arial" panose="020B0604020202020204" pitchFamily="34" charset="0"/>
              <a:cs typeface="Arial" panose="020B0604020202020204" pitchFamily="34" charset="0"/>
            </a:endParaRPr>
          </a:p>
        </p:txBody>
      </p:sp>
      <p:sp>
        <p:nvSpPr>
          <p:cNvPr id="6" name="Textfeld 5"/>
          <p:cNvSpPr txBox="1"/>
          <p:nvPr/>
        </p:nvSpPr>
        <p:spPr>
          <a:xfrm>
            <a:off x="645150" y="3633990"/>
            <a:ext cx="1763624"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Último año de simulación </a:t>
            </a:r>
            <a:endParaRPr lang="de-DE" sz="1200" dirty="0">
              <a:latin typeface="Arial" panose="020B0604020202020204" pitchFamily="34" charset="0"/>
              <a:cs typeface="Arial" panose="020B0604020202020204" pitchFamily="34" charset="0"/>
            </a:endParaRPr>
          </a:p>
        </p:txBody>
      </p:sp>
      <p:sp>
        <p:nvSpPr>
          <p:cNvPr id="7" name="Textfeld 6"/>
          <p:cNvSpPr txBox="1"/>
          <p:nvPr/>
        </p:nvSpPr>
        <p:spPr>
          <a:xfrm>
            <a:off x="4746486" y="3618601"/>
            <a:ext cx="1786066"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Todo el período de simulación</a:t>
            </a:r>
            <a:endParaRPr lang="de-DE" sz="1200" dirty="0">
              <a:latin typeface="Arial" panose="020B0604020202020204" pitchFamily="34" charset="0"/>
              <a:cs typeface="Arial" panose="020B0604020202020204" pitchFamily="34" charset="0"/>
            </a:endParaRPr>
          </a:p>
        </p:txBody>
      </p:sp>
      <p:pic>
        <p:nvPicPr>
          <p:cNvPr id="8" name="Grafik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46486" y="3904456"/>
            <a:ext cx="3870152" cy="2352304"/>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2446" y="3895600"/>
            <a:ext cx="3870281" cy="2348019"/>
          </a:xfrm>
          <a:prstGeom prst="rect">
            <a:avLst/>
          </a:prstGeom>
        </p:spPr>
      </p:pic>
    </p:spTree>
    <p:extLst>
      <p:ext uri="{BB962C8B-B14F-4D97-AF65-F5344CB8AC3E}">
        <p14:creationId xmlns:p14="http://schemas.microsoft.com/office/powerpoint/2010/main" val="6008783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Método de dimensionamiento</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366589" y="1412776"/>
            <a:ext cx="4925491" cy="4525963"/>
          </a:xfrm>
        </p:spPr>
        <p:txBody>
          <a:bodyPr>
            <a:noAutofit/>
          </a:bodyPr>
          <a:lstStyle/>
          <a:p>
            <a:pPr marL="0" indent="0">
              <a:lnSpc>
                <a:spcPct val="150000"/>
              </a:lnSpc>
              <a:buNone/>
            </a:pPr>
            <a:r>
              <a:rPr lang="en-GB" sz="1600" dirty="0">
                <a:latin typeface="Arial" panose="020B0604020202020204" pitchFamily="34" charset="0"/>
                <a:cs typeface="Arial" panose="020B0604020202020204" pitchFamily="34" charset="0"/>
              </a:rPr>
              <a:t>Entrada de las condiciones de contorno disponibles.</a:t>
            </a:r>
            <a:endParaRPr lang="de-DE"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Características del subsuelo</a:t>
            </a:r>
            <a:endParaRPr lang="de-DE" sz="1600" dirty="0">
              <a:latin typeface="Arial" panose="020B0604020202020204" pitchFamily="34" charset="0"/>
              <a:cs typeface="Arial" panose="020B0604020202020204" pitchFamily="34" charset="0"/>
            </a:endParaRPr>
          </a:p>
          <a:p>
            <a:pPr marL="800100" lvl="1">
              <a:lnSpc>
                <a:spcPct val="150000"/>
              </a:lnSpc>
            </a:pPr>
            <a:r>
              <a:rPr lang="en-GB" sz="1600" dirty="0">
                <a:latin typeface="Arial" panose="020B0604020202020204" pitchFamily="34" charset="0"/>
                <a:cs typeface="Arial" panose="020B0604020202020204" pitchFamily="34" charset="0"/>
              </a:rPr>
              <a:t>Datos bibliográficos</a:t>
            </a:r>
            <a:endParaRPr lang="de-DE" sz="1600" dirty="0">
              <a:latin typeface="Arial" panose="020B0604020202020204" pitchFamily="34" charset="0"/>
              <a:cs typeface="Arial" panose="020B0604020202020204" pitchFamily="34" charset="0"/>
            </a:endParaRPr>
          </a:p>
          <a:p>
            <a:pPr marL="800100" lvl="1">
              <a:lnSpc>
                <a:spcPct val="150000"/>
              </a:lnSpc>
            </a:pPr>
            <a:r>
              <a:rPr lang="en-GB" sz="1600" dirty="0">
                <a:latin typeface="Arial" panose="020B0604020202020204" pitchFamily="34" charset="0"/>
                <a:cs typeface="Arial" panose="020B0604020202020204" pitchFamily="34" charset="0"/>
              </a:rPr>
              <a:t>Bases de datos</a:t>
            </a:r>
            <a:endParaRPr lang="de-DE" sz="1600" dirty="0">
              <a:latin typeface="Arial" panose="020B0604020202020204" pitchFamily="34" charset="0"/>
              <a:cs typeface="Arial" panose="020B0604020202020204" pitchFamily="34" charset="0"/>
            </a:endParaRPr>
          </a:p>
          <a:p>
            <a:pPr marL="800100" lvl="1">
              <a:lnSpc>
                <a:spcPct val="150000"/>
              </a:lnSpc>
            </a:pPr>
            <a:r>
              <a:rPr lang="en-GB" sz="1600" dirty="0">
                <a:latin typeface="Arial" panose="020B0604020202020204" pitchFamily="34" charset="0"/>
                <a:cs typeface="Arial" panose="020B0604020202020204" pitchFamily="34" charset="0"/>
              </a:rPr>
              <a:t>TRT / EGRT</a:t>
            </a:r>
            <a:endParaRPr lang="de-DE"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Datos del edificio</a:t>
            </a:r>
            <a:endParaRPr lang="de-DE" sz="1600" dirty="0">
              <a:latin typeface="Arial" panose="020B0604020202020204" pitchFamily="34" charset="0"/>
              <a:cs typeface="Arial" panose="020B0604020202020204" pitchFamily="34" charset="0"/>
            </a:endParaRPr>
          </a:p>
          <a:p>
            <a:pPr marL="800100" lvl="1">
              <a:lnSpc>
                <a:spcPct val="150000"/>
              </a:lnSpc>
            </a:pPr>
            <a:r>
              <a:rPr lang="en-GB" sz="1600" dirty="0">
                <a:latin typeface="Arial" panose="020B0604020202020204" pitchFamily="34" charset="0"/>
                <a:cs typeface="Arial" panose="020B0604020202020204" pitchFamily="34" charset="0"/>
              </a:rPr>
              <a:t>Carga base / carga pico</a:t>
            </a:r>
            <a:endParaRPr lang="de-DE" sz="1600" dirty="0">
              <a:latin typeface="Arial" panose="020B0604020202020204" pitchFamily="34" charset="0"/>
              <a:cs typeface="Arial" panose="020B0604020202020204" pitchFamily="34" charset="0"/>
            </a:endParaRPr>
          </a:p>
          <a:p>
            <a:pPr marL="800100" lvl="1">
              <a:lnSpc>
                <a:spcPct val="150000"/>
              </a:lnSpc>
            </a:pPr>
            <a:r>
              <a:rPr lang="en-GB" sz="1600" dirty="0">
                <a:latin typeface="Arial" panose="020B0604020202020204" pitchFamily="34" charset="0"/>
                <a:cs typeface="Arial" panose="020B0604020202020204" pitchFamily="34" charset="0"/>
              </a:rPr>
              <a:t>FPS</a:t>
            </a:r>
            <a:endParaRPr lang="de-DE"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Temperaturas límite</a:t>
            </a:r>
            <a:endParaRPr lang="de-DE" sz="1600" dirty="0">
              <a:latin typeface="Arial" panose="020B0604020202020204" pitchFamily="34" charset="0"/>
              <a:cs typeface="Arial" panose="020B0604020202020204" pitchFamily="34" charset="0"/>
            </a:endParaRPr>
          </a:p>
          <a:p>
            <a:pPr marL="800100" lvl="1">
              <a:lnSpc>
                <a:spcPct val="150000"/>
              </a:lnSpc>
            </a:pPr>
            <a:r>
              <a:rPr lang="en-GB" sz="1600" dirty="0">
                <a:latin typeface="Arial" panose="020B0604020202020204" pitchFamily="34" charset="0"/>
                <a:cs typeface="Arial" panose="020B0604020202020204" pitchFamily="34" charset="0"/>
              </a:rPr>
              <a:t>Calefacción, refrigeración activa / pasiva</a:t>
            </a:r>
            <a:endParaRPr lang="de-DE" sz="1600" dirty="0">
              <a:latin typeface="Arial" panose="020B0604020202020204" pitchFamily="34" charset="0"/>
              <a:cs typeface="Arial" panose="020B0604020202020204" pitchFamily="34" charset="0"/>
            </a:endParaRPr>
          </a:p>
        </p:txBody>
      </p:sp>
      <p:sp>
        <p:nvSpPr>
          <p:cNvPr id="5" name="Eingekerbter Richtungspfeil 4"/>
          <p:cNvSpPr/>
          <p:nvPr/>
        </p:nvSpPr>
        <p:spPr>
          <a:xfrm rot="5400000">
            <a:off x="3829607" y="1795130"/>
            <a:ext cx="1484785" cy="8640960"/>
          </a:xfrm>
          <a:prstGeom prst="chevron">
            <a:avLst>
              <a:gd name="adj" fmla="val 61976"/>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solidFill>
                <a:schemeClr val="tx1"/>
              </a:solidFill>
            </a:endParaRPr>
          </a:p>
        </p:txBody>
      </p:sp>
      <p:sp>
        <p:nvSpPr>
          <p:cNvPr id="7" name="Textfeld 6"/>
          <p:cNvSpPr txBox="1"/>
          <p:nvPr/>
        </p:nvSpPr>
        <p:spPr>
          <a:xfrm>
            <a:off x="5292079" y="1394192"/>
            <a:ext cx="3394323" cy="2585323"/>
          </a:xfrm>
          <a:prstGeom prst="rect">
            <a:avLst/>
          </a:prstGeom>
          <a:noFill/>
        </p:spPr>
        <p:txBody>
          <a:bodyPr wrap="square" rtlCol="0">
            <a:spAutoFit/>
          </a:bodyPr>
          <a:lstStyle/>
          <a:p>
            <a:pPr>
              <a:lnSpc>
                <a:spcPct val="150000"/>
              </a:lnSpc>
            </a:pPr>
            <a:r>
              <a:rPr lang="en-GB" sz="1600" dirty="0">
                <a:latin typeface="Arial" panose="020B0604020202020204" pitchFamily="34" charset="0"/>
                <a:cs typeface="Arial" panose="020B0604020202020204" pitchFamily="34" charset="0"/>
              </a:rPr>
              <a:t>Estimación de la configuración del campo de la sonda</a:t>
            </a:r>
            <a:endParaRPr lang="de-DE" sz="16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Tipo de sonda, parámetros de la sonda</a:t>
            </a:r>
            <a:endParaRPr lang="de-DE" sz="1600" dirty="0">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GB" sz="1600" dirty="0">
                <a:latin typeface="Arial" panose="020B0604020202020204" pitchFamily="34" charset="0"/>
                <a:cs typeface="Arial" panose="020B0604020202020204" pitchFamily="34" charset="0"/>
              </a:rPr>
              <a:t>Profundidad, distancia, configuración</a:t>
            </a:r>
            <a:endParaRPr lang="de-DE" sz="1600"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13049806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Método de dimensionamiento</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3099926" y="1916832"/>
            <a:ext cx="2440092" cy="1477328"/>
          </a:xfrm>
          <a:prstGeom prst="rect">
            <a:avLst/>
          </a:prstGeom>
          <a:noFill/>
        </p:spPr>
        <p:txBody>
          <a:bodyPr wrap="none" rtlCol="0">
            <a:spAutoFit/>
          </a:bodyPr>
          <a:lstStyle/>
          <a:p>
            <a:pPr>
              <a:lnSpc>
                <a:spcPct val="150000"/>
              </a:lnSpc>
            </a:pPr>
            <a:r>
              <a:rPr lang="en-GB" sz="1600" dirty="0">
                <a:latin typeface="Arial" panose="020B0604020202020204" pitchFamily="34" charset="0"/>
                <a:cs typeface="Arial" panose="020B0604020202020204" pitchFamily="34" charset="0"/>
              </a:rPr>
              <a:t>Comparación de los </a:t>
            </a:r>
          </a:p>
          <a:p>
            <a:pPr>
              <a:lnSpc>
                <a:spcPct val="150000"/>
              </a:lnSpc>
            </a:pPr>
            <a:r>
              <a:rPr lang="en-GB" sz="1600" dirty="0">
                <a:latin typeface="Arial" panose="020B0604020202020204" pitchFamily="34" charset="0"/>
                <a:cs typeface="Arial" panose="020B0604020202020204" pitchFamily="34" charset="0"/>
              </a:rPr>
              <a:t>temperaturas de salmuera con </a:t>
            </a:r>
          </a:p>
          <a:p>
            <a:pPr>
              <a:lnSpc>
                <a:spcPct val="150000"/>
              </a:lnSpc>
            </a:pPr>
            <a:r>
              <a:rPr lang="en-GB" sz="1600" dirty="0">
                <a:latin typeface="Arial" panose="020B0604020202020204" pitchFamily="34" charset="0"/>
                <a:cs typeface="Arial" panose="020B0604020202020204" pitchFamily="34" charset="0"/>
              </a:rPr>
              <a:t>temperaturas límite</a:t>
            </a:r>
            <a:endParaRPr lang="de-DE" sz="1600" dirty="0">
              <a:latin typeface="Arial" panose="020B0604020202020204" pitchFamily="34" charset="0"/>
              <a:cs typeface="Arial" panose="020B0604020202020204" pitchFamily="34" charset="0"/>
            </a:endParaRPr>
          </a:p>
          <a:p>
            <a:endParaRPr lang="de-DE" dirty="0"/>
          </a:p>
        </p:txBody>
      </p:sp>
      <p:sp>
        <p:nvSpPr>
          <p:cNvPr id="4" name="Pfeil nach unten 3"/>
          <p:cNvSpPr/>
          <p:nvPr/>
        </p:nvSpPr>
        <p:spPr>
          <a:xfrm>
            <a:off x="3995936" y="3142132"/>
            <a:ext cx="648072" cy="504056"/>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94848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itel 3"/>
          <p:cNvSpPr>
            <a:spLocks noGrp="1"/>
          </p:cNvSpPr>
          <p:nvPr>
            <p:ph type="title"/>
          </p:nvPr>
        </p:nvSpPr>
        <p:spPr>
          <a:xfrm>
            <a:off x="2164672" y="0"/>
            <a:ext cx="6707088" cy="1124744"/>
          </a:xfrm>
        </p:spPr>
        <p:txBody>
          <a:bodyPr/>
          <a:lstStyle/>
          <a:p>
            <a:r>
              <a:rPr lang="de-DE" altLang="de-DE" dirty="0">
                <a:latin typeface="Arial" panose="020B0604020202020204" pitchFamily="34" charset="0"/>
                <a:cs typeface="Arial" panose="020B0604020202020204" pitchFamily="34" charset="0"/>
              </a:rPr>
              <a:t>Directrices y </a:t>
            </a:r>
            <a:r>
              <a:rPr lang="de-DE" altLang="de-DE" dirty="0" err="1">
                <a:latin typeface="Arial" panose="020B0604020202020204" pitchFamily="34" charset="0"/>
                <a:cs typeface="Arial" panose="020B0604020202020204" pitchFamily="34" charset="0"/>
              </a:rPr>
              <a:t>reglas</a:t>
            </a:r>
            <a:endParaRPr lang="de-DE" altLang="de-DE" dirty="0"/>
          </a:p>
        </p:txBody>
      </p:sp>
      <p:sp>
        <p:nvSpPr>
          <p:cNvPr id="6146" name="Inhaltsplatzhalter 1"/>
          <p:cNvSpPr>
            <a:spLocks noGrp="1"/>
          </p:cNvSpPr>
          <p:nvPr>
            <p:ph idx="1"/>
          </p:nvPr>
        </p:nvSpPr>
        <p:spPr>
          <a:xfrm>
            <a:off x="457200" y="1600201"/>
            <a:ext cx="8229600" cy="2786637"/>
          </a:xfrm>
        </p:spPr>
        <p:txBody>
          <a:bodyPr>
            <a:normAutofit/>
          </a:bodyPr>
          <a:lstStyle/>
          <a:p>
            <a:pPr marL="0" indent="0">
              <a:lnSpc>
                <a:spcPct val="150000"/>
              </a:lnSpc>
              <a:buNone/>
            </a:pPr>
            <a:r>
              <a:rPr lang="en-US" altLang="de-DE" sz="1600" dirty="0">
                <a:latin typeface="Arial" panose="020B0604020202020204" pitchFamily="34" charset="0"/>
                <a:cs typeface="Arial" panose="020B0604020202020204" pitchFamily="34" charset="0"/>
              </a:rPr>
              <a:t>Estas normas y reglas son parcialmente específicas para los estados. Por lo tanto, no existe un conjunto de normas generalmente válidas para Alemania o para toda la Unión Europea.  </a:t>
            </a:r>
            <a:r>
              <a:rPr lang="en-US" altLang="de-DE" sz="1600" dirty="0" err="1">
                <a:latin typeface="Arial" panose="020B0604020202020204" pitchFamily="34" charset="0"/>
                <a:cs typeface="Arial" panose="020B0604020202020204" pitchFamily="34" charset="0"/>
              </a:rPr>
              <a:t>Dependiendo</a:t>
            </a:r>
            <a:r>
              <a:rPr lang="en-US" altLang="de-DE" sz="1600" dirty="0">
                <a:latin typeface="Arial" panose="020B0604020202020204" pitchFamily="34" charset="0"/>
                <a:cs typeface="Arial" panose="020B0604020202020204" pitchFamily="34" charset="0"/>
              </a:rPr>
              <a:t> de la ubicación del sistema, es importante considerar los requisitos específicos para esa área. </a:t>
            </a:r>
            <a:endParaRPr lang="de-DE" altLang="de-DE" sz="1600" dirty="0">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7A5AB337-3EF9-48F7-A027-863646AA3D8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42220" y="4294123"/>
            <a:ext cx="1355440" cy="1929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B1E433E0-9DFE-4B11-866A-556ECBA3509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64672" y="4293096"/>
            <a:ext cx="1447644"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a:extLst>
              <a:ext uri="{FF2B5EF4-FFF2-40B4-BE49-F238E27FC236}">
                <a16:creationId xmlns:a16="http://schemas.microsoft.com/office/drawing/2014/main" id="{104D91CA-39ED-4639-AEF8-3F851E94273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36096" y="4293096"/>
            <a:ext cx="1261773"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descr="http://t2.gstatic.com/images?q=tbn:ANd9GcTVlPS_BrXoO1uUrOketYBDzJx9571DMYf8YVBhQETx2Xjh6qKH">
            <a:extLst>
              <a:ext uri="{FF2B5EF4-FFF2-40B4-BE49-F238E27FC236}">
                <a16:creationId xmlns:a16="http://schemas.microsoft.com/office/drawing/2014/main" id="{84ECF592-2396-4296-9252-36D03CBF24B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919241" y="4293096"/>
            <a:ext cx="1622442" cy="1922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a:extLst>
              <a:ext uri="{FF2B5EF4-FFF2-40B4-BE49-F238E27FC236}">
                <a16:creationId xmlns:a16="http://schemas.microsoft.com/office/drawing/2014/main" id="{7933E136-3506-4BF4-B951-D2604FDDEFB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11560" y="4293096"/>
            <a:ext cx="1323208" cy="1922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28104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Temperaturas límite</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lstStyle/>
          <a:p>
            <a:pPr marL="0" indent="0">
              <a:lnSpc>
                <a:spcPct val="150000"/>
              </a:lnSpc>
              <a:buNone/>
            </a:pPr>
            <a:r>
              <a:rPr lang="en-GB" sz="1600" dirty="0">
                <a:latin typeface="Arial" panose="020B0604020202020204" pitchFamily="34" charset="0"/>
                <a:cs typeface="Arial" panose="020B0604020202020204" pitchFamily="34" charset="0"/>
              </a:rPr>
              <a:t>Ejemplos de las temperaturas límite y los resultados de la simulación</a:t>
            </a:r>
            <a:endParaRPr lang="de-DE" sz="1600" dirty="0">
              <a:latin typeface="Arial" panose="020B0604020202020204" pitchFamily="34" charset="0"/>
              <a:cs typeface="Arial" panose="020B0604020202020204" pitchFamily="34" charset="0"/>
            </a:endParaRPr>
          </a:p>
          <a:p>
            <a:pPr marL="0" indent="0">
              <a:lnSpc>
                <a:spcPct val="150000"/>
              </a:lnSpc>
              <a:buNone/>
            </a:pPr>
            <a:endParaRPr lang="en-GB"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Modo de calefacción</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Funcionamiento con agua / mezcla de glicol</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Spread 3 K</a:t>
            </a:r>
            <a:endParaRPr lang="de-DE" sz="1600" dirty="0">
              <a:latin typeface="Arial" panose="020B0604020202020204" pitchFamily="34" charset="0"/>
              <a:cs typeface="Arial" panose="020B0604020202020204" pitchFamily="34" charset="0"/>
            </a:endParaRPr>
          </a:p>
          <a:p>
            <a:pPr marL="0" indent="0">
              <a:buNone/>
            </a:pPr>
            <a:endParaRPr lang="de-DE" sz="1200" dirty="0"/>
          </a:p>
          <a:p>
            <a:pPr marL="0" indent="0">
              <a:buNone/>
            </a:pPr>
            <a:endParaRPr lang="de-DE" sz="1200" dirty="0"/>
          </a:p>
          <a:p>
            <a:pPr marL="0" indent="0">
              <a:buNone/>
            </a:pPr>
            <a:endParaRPr lang="de-DE" sz="12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400" dirty="0"/>
          </a:p>
          <a:p>
            <a:pPr marL="0" indent="0">
              <a:buNone/>
            </a:pPr>
            <a:endParaRPr lang="de-DE" sz="1050" dirty="0"/>
          </a:p>
        </p:txBody>
      </p:sp>
      <p:sp>
        <p:nvSpPr>
          <p:cNvPr id="5" name="Inhaltsplatzhalter 3"/>
          <p:cNvSpPr txBox="1">
            <a:spLocks/>
          </p:cNvSpPr>
          <p:nvPr/>
        </p:nvSpPr>
        <p:spPr bwMode="auto">
          <a:xfrm>
            <a:off x="4950069" y="1600200"/>
            <a:ext cx="387740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fontAlgn="base">
              <a:lnSpc>
                <a:spcPct val="130000"/>
              </a:lnSpc>
              <a:spcBef>
                <a:spcPct val="20000"/>
              </a:spcBef>
              <a:spcAft>
                <a:spcPct val="0"/>
              </a:spcAft>
              <a:buClr>
                <a:srgbClr val="EB8A1B"/>
              </a:buClr>
              <a:buFont typeface="Wingdings" pitchFamily="2" charset="2"/>
              <a:buChar char="§"/>
              <a:defRPr lang="de-DE" sz="2000" kern="1200">
                <a:solidFill>
                  <a:schemeClr val="tx1"/>
                </a:solidFill>
                <a:latin typeface="Arial" pitchFamily="34" charset="0"/>
                <a:ea typeface="+mn-ea"/>
                <a:cs typeface="Arial" pitchFamily="34" charset="0"/>
              </a:defRPr>
            </a:lvl1pPr>
            <a:lvl2pPr marL="742950" indent="-285750" algn="l" rtl="0" fontAlgn="base">
              <a:lnSpc>
                <a:spcPct val="130000"/>
              </a:lnSpc>
              <a:spcBef>
                <a:spcPct val="20000"/>
              </a:spcBef>
              <a:spcAft>
                <a:spcPct val="0"/>
              </a:spcAft>
              <a:buClr>
                <a:srgbClr val="EB8A1B"/>
              </a:buClr>
              <a:buFont typeface="Wingdings" pitchFamily="2" charset="2"/>
              <a:buChar char="§"/>
              <a:defRPr lang="de-DE" sz="1800" kern="1200">
                <a:solidFill>
                  <a:schemeClr val="tx1"/>
                </a:solidFill>
                <a:latin typeface="Arial" pitchFamily="34" charset="0"/>
                <a:ea typeface="+mn-ea"/>
                <a:cs typeface="Arial" pitchFamily="34" charset="0"/>
              </a:defRPr>
            </a:lvl2pPr>
            <a:lvl3pPr marL="1143000" indent="-228600" algn="l" rtl="0" fontAlgn="base">
              <a:lnSpc>
                <a:spcPct val="130000"/>
              </a:lnSpc>
              <a:spcBef>
                <a:spcPct val="20000"/>
              </a:spcBef>
              <a:spcAft>
                <a:spcPct val="0"/>
              </a:spcAft>
              <a:buClr>
                <a:srgbClr val="EB8A1B"/>
              </a:buClr>
              <a:buFont typeface="Wingdings" pitchFamily="2" charset="2"/>
              <a:buChar char="§"/>
              <a:defRPr lang="de-DE" sz="1600" kern="1200">
                <a:solidFill>
                  <a:schemeClr val="tx1"/>
                </a:solidFill>
                <a:latin typeface="Arial" pitchFamily="34" charset="0"/>
                <a:ea typeface="+mn-ea"/>
                <a:cs typeface="Arial" pitchFamily="34" charset="0"/>
              </a:defRPr>
            </a:lvl3pPr>
            <a:lvl4pPr marL="1600200" indent="-228600" algn="l" rtl="0" fontAlgn="base">
              <a:lnSpc>
                <a:spcPct val="130000"/>
              </a:lnSpc>
              <a:spcBef>
                <a:spcPct val="20000"/>
              </a:spcBef>
              <a:spcAft>
                <a:spcPct val="0"/>
              </a:spcAft>
              <a:buClr>
                <a:srgbClr val="EB8A1B"/>
              </a:buClr>
              <a:buFont typeface="Wingdings" pitchFamily="2" charset="2"/>
              <a:buChar char="§"/>
              <a:defRPr lang="de-DE" sz="1400" kern="1200">
                <a:solidFill>
                  <a:schemeClr val="tx1"/>
                </a:solidFill>
                <a:latin typeface="Arial" pitchFamily="34" charset="0"/>
                <a:ea typeface="+mn-ea"/>
                <a:cs typeface="Arial" pitchFamily="34" charset="0"/>
              </a:defRPr>
            </a:lvl4pPr>
            <a:lvl5pPr marL="2057400" indent="-228600" algn="l" rtl="0" fontAlgn="base">
              <a:lnSpc>
                <a:spcPct val="130000"/>
              </a:lnSpc>
              <a:spcBef>
                <a:spcPct val="20000"/>
              </a:spcBef>
              <a:spcAft>
                <a:spcPct val="0"/>
              </a:spcAft>
              <a:buClr>
                <a:srgbClr val="EB8A1B"/>
              </a:buClr>
              <a:buFont typeface="Wingdings" pitchFamily="2" charset="2"/>
              <a:buChar char="§"/>
              <a:defRPr lang="de-DE"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pPr>
            <a:endParaRPr lang="de-DE" sz="1600" dirty="0"/>
          </a:p>
          <a:p>
            <a:pPr marL="0" indent="0">
              <a:buFont typeface="Wingdings" pitchFamily="2" charset="2"/>
              <a:buNone/>
            </a:pPr>
            <a:endParaRPr lang="de-DE" sz="1600" dirty="0"/>
          </a:p>
          <a:p>
            <a:pPr marL="0" indent="0">
              <a:lnSpc>
                <a:spcPct val="150000"/>
              </a:lnSpc>
              <a:buNone/>
            </a:pPr>
            <a:r>
              <a:rPr lang="en-GB" sz="1600" dirty="0"/>
              <a:t>Modo de refrigeración</a:t>
            </a:r>
            <a:endParaRPr lang="de-DE" sz="1600" dirty="0"/>
          </a:p>
          <a:p>
            <a:pPr marL="0" indent="0">
              <a:lnSpc>
                <a:spcPct val="150000"/>
              </a:lnSpc>
              <a:buNone/>
            </a:pPr>
            <a:r>
              <a:rPr lang="en-GB" sz="1600" dirty="0"/>
              <a:t>Refrigeración activa</a:t>
            </a:r>
            <a:endParaRPr lang="de-DE" sz="1600" dirty="0"/>
          </a:p>
          <a:p>
            <a:pPr marL="0" indent="0">
              <a:lnSpc>
                <a:spcPct val="150000"/>
              </a:lnSpc>
              <a:buNone/>
            </a:pPr>
            <a:r>
              <a:rPr lang="en-GB" sz="1600" dirty="0"/>
              <a:t>Spread 3 K</a:t>
            </a: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None/>
            </a:pPr>
            <a:endParaRPr lang="de-DE" sz="1600" dirty="0"/>
          </a:p>
          <a:p>
            <a:pPr marL="0" indent="0">
              <a:buFont typeface="Wingdings" pitchFamily="2" charset="2"/>
              <a:buNone/>
            </a:pPr>
            <a:endParaRPr lang="de-DE" sz="1600" dirty="0"/>
          </a:p>
        </p:txBody>
      </p:sp>
      <p:graphicFrame>
        <p:nvGraphicFramePr>
          <p:cNvPr id="6" name="Tabelle 5"/>
          <p:cNvGraphicFramePr>
            <a:graphicFrameLocks noGrp="1"/>
          </p:cNvGraphicFramePr>
          <p:nvPr>
            <p:extLst>
              <p:ext uri="{D42A27DB-BD31-4B8C-83A1-F6EECF244321}">
                <p14:modId xmlns:p14="http://schemas.microsoft.com/office/powerpoint/2010/main" val="3186261117"/>
              </p:ext>
            </p:extLst>
          </p:nvPr>
        </p:nvGraphicFramePr>
        <p:xfrm>
          <a:off x="316523" y="3645024"/>
          <a:ext cx="3912576" cy="2020104"/>
        </p:xfrm>
        <a:graphic>
          <a:graphicData uri="http://schemas.openxmlformats.org/drawingml/2006/table">
            <a:tbl>
              <a:tblPr firstRow="1" bandRow="1">
                <a:tableStyleId>{616DA210-FB5B-4158-B5E0-FEB733F419BA}</a:tableStyleId>
              </a:tblPr>
              <a:tblGrid>
                <a:gridCol w="1956288">
                  <a:extLst>
                    <a:ext uri="{9D8B030D-6E8A-4147-A177-3AD203B41FA5}">
                      <a16:colId xmlns:a16="http://schemas.microsoft.com/office/drawing/2014/main" val="20000"/>
                    </a:ext>
                  </a:extLst>
                </a:gridCol>
                <a:gridCol w="1956288">
                  <a:extLst>
                    <a:ext uri="{9D8B030D-6E8A-4147-A177-3AD203B41FA5}">
                      <a16:colId xmlns:a16="http://schemas.microsoft.com/office/drawing/2014/main" val="20001"/>
                    </a:ext>
                  </a:extLst>
                </a:gridCol>
              </a:tblGrid>
              <a:tr h="600394">
                <a:tc>
                  <a:txBody>
                    <a:bodyPr/>
                    <a:lstStyle/>
                    <a:p>
                      <a:pPr algn="ctr">
                        <a:lnSpc>
                          <a:spcPct val="150000"/>
                        </a:lnSpc>
                      </a:pPr>
                      <a:r>
                        <a:rPr lang="en-GB" sz="1200" b="1" kern="1200" dirty="0">
                          <a:solidFill>
                            <a:schemeClr val="tx1"/>
                          </a:solidFill>
                          <a:effectLst/>
                          <a:latin typeface="Arial" panose="020B0604020202020204" pitchFamily="34" charset="0"/>
                          <a:ea typeface="+mn-ea"/>
                          <a:cs typeface="Arial" panose="020B0604020202020204" pitchFamily="34" charset="0"/>
                        </a:rPr>
                        <a:t>Temperatura mínima de la </a:t>
                      </a:r>
                      <a:r>
                        <a:rPr lang="en-GB" sz="1200" b="1" kern="1200" dirty="0">
                          <a:solidFill>
                            <a:srgbClr val="FF0000"/>
                          </a:solidFill>
                          <a:effectLst/>
                          <a:latin typeface="Arial" panose="020B0604020202020204" pitchFamily="34" charset="0"/>
                          <a:ea typeface="+mn-ea"/>
                          <a:cs typeface="Arial" panose="020B0604020202020204" pitchFamily="34" charset="0"/>
                        </a:rPr>
                        <a:t>salmuera</a:t>
                      </a:r>
                      <a:r>
                        <a:rPr lang="en-GB" sz="1200" b="1" kern="1200" dirty="0">
                          <a:solidFill>
                            <a:schemeClr val="tx1"/>
                          </a:solidFill>
                          <a:effectLst/>
                          <a:latin typeface="Arial" panose="020B0604020202020204" pitchFamily="34" charset="0"/>
                          <a:ea typeface="+mn-ea"/>
                          <a:cs typeface="Arial" panose="020B0604020202020204" pitchFamily="34" charset="0"/>
                        </a:rPr>
                        <a:t> en la sonda</a:t>
                      </a:r>
                      <a:endParaRPr lang="de-DE" sz="9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GB" sz="1200" b="1" kern="1200" dirty="0">
                          <a:solidFill>
                            <a:schemeClr val="tx1"/>
                          </a:solidFill>
                          <a:effectLst/>
                          <a:latin typeface="Arial" panose="020B0604020202020204" pitchFamily="34" charset="0"/>
                          <a:ea typeface="+mn-ea"/>
                          <a:cs typeface="Arial" panose="020B0604020202020204" pitchFamily="34" charset="0"/>
                        </a:rPr>
                        <a:t>Temperatura media de la salmuera EED</a:t>
                      </a:r>
                      <a:endParaRPr lang="de-DE"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403817">
                <a:tc>
                  <a:txBody>
                    <a:bodyPr/>
                    <a:lstStyle/>
                    <a:p>
                      <a:pPr algn="ctr">
                        <a:lnSpc>
                          <a:spcPct val="150000"/>
                        </a:lnSpc>
                      </a:pPr>
                      <a:r>
                        <a:rPr lang="de-DE" sz="1200" dirty="0">
                          <a:latin typeface="Arial" panose="020B0604020202020204" pitchFamily="34" charset="0"/>
                          <a:cs typeface="Arial" panose="020B0604020202020204" pitchFamily="34" charset="0"/>
                        </a:rPr>
                        <a:t>0</a:t>
                      </a:r>
                      <a:r>
                        <a:rPr lang="de-DE" sz="1200" baseline="0" dirty="0">
                          <a:latin typeface="Arial" panose="020B0604020202020204" pitchFamily="34" charset="0"/>
                          <a:cs typeface="Arial" panose="020B0604020202020204" pitchFamily="34" charset="0"/>
                        </a:rPr>
                        <a:t> °C</a:t>
                      </a:r>
                      <a:endParaRPr lang="de-DE" sz="12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de-DE" sz="1200" dirty="0">
                          <a:latin typeface="Arial" panose="020B0604020202020204" pitchFamily="34" charset="0"/>
                          <a:cs typeface="Arial" panose="020B0604020202020204" pitchFamily="34" charset="0"/>
                        </a:rPr>
                        <a:t>+1,5</a:t>
                      </a:r>
                      <a:r>
                        <a:rPr lang="de-DE" sz="1200" baseline="0" dirty="0">
                          <a:latin typeface="Arial" panose="020B0604020202020204" pitchFamily="34" charset="0"/>
                          <a:cs typeface="Arial" panose="020B0604020202020204" pitchFamily="34" charset="0"/>
                        </a:rPr>
                        <a:t> °C</a:t>
                      </a:r>
                      <a:endParaRPr lang="de-DE"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403817">
                <a:tc>
                  <a:txBody>
                    <a:bodyPr/>
                    <a:lstStyle/>
                    <a:p>
                      <a:pPr algn="ctr">
                        <a:lnSpc>
                          <a:spcPct val="150000"/>
                        </a:lnSpc>
                      </a:pPr>
                      <a:r>
                        <a:rPr lang="de-DE" sz="1200" dirty="0">
                          <a:latin typeface="Arial" panose="020B0604020202020204" pitchFamily="34" charset="0"/>
                          <a:cs typeface="Arial" panose="020B0604020202020204" pitchFamily="34" charset="0"/>
                        </a:rPr>
                        <a:t>-3 °C</a:t>
                      </a:r>
                    </a:p>
                  </a:txBody>
                  <a:tcPr anchor="ctr"/>
                </a:tc>
                <a:tc>
                  <a:txBody>
                    <a:bodyPr/>
                    <a:lstStyle/>
                    <a:p>
                      <a:pPr algn="ctr">
                        <a:lnSpc>
                          <a:spcPct val="150000"/>
                        </a:lnSpc>
                      </a:pPr>
                      <a:r>
                        <a:rPr lang="de-DE" sz="1200" dirty="0">
                          <a:latin typeface="Arial" panose="020B0604020202020204" pitchFamily="34" charset="0"/>
                          <a:cs typeface="Arial" panose="020B0604020202020204" pitchFamily="34" charset="0"/>
                        </a:rPr>
                        <a:t>-1,5 °C</a:t>
                      </a:r>
                    </a:p>
                  </a:txBody>
                  <a:tcPr anchor="ctr"/>
                </a:tc>
                <a:extLst>
                  <a:ext uri="{0D108BD9-81ED-4DB2-BD59-A6C34878D82A}">
                    <a16:rowId xmlns:a16="http://schemas.microsoft.com/office/drawing/2014/main" val="10002"/>
                  </a:ext>
                </a:extLst>
              </a:tr>
              <a:tr h="403817">
                <a:tc>
                  <a:txBody>
                    <a:bodyPr/>
                    <a:lstStyle/>
                    <a:p>
                      <a:pPr algn="ctr">
                        <a:lnSpc>
                          <a:spcPct val="150000"/>
                        </a:lnSpc>
                      </a:pPr>
                      <a:endParaRPr lang="de-DE" sz="1200" dirty="0">
                        <a:latin typeface="Arial" panose="020B0604020202020204" pitchFamily="34" charset="0"/>
                        <a:cs typeface="Arial" panose="020B0604020202020204" pitchFamily="34" charset="0"/>
                      </a:endParaRPr>
                    </a:p>
                    <a:p>
                      <a:pPr algn="ctr">
                        <a:lnSpc>
                          <a:spcPct val="150000"/>
                        </a:lnSpc>
                      </a:pPr>
                      <a:r>
                        <a:rPr lang="de-DE" sz="1200" dirty="0">
                          <a:latin typeface="Arial" panose="020B0604020202020204" pitchFamily="34" charset="0"/>
                          <a:cs typeface="Arial" panose="020B0604020202020204" pitchFamily="34" charset="0"/>
                        </a:rPr>
                        <a:t>-5 °C</a:t>
                      </a:r>
                    </a:p>
                  </a:txBody>
                  <a:tcPr anchor="ctr"/>
                </a:tc>
                <a:tc>
                  <a:txBody>
                    <a:bodyPr/>
                    <a:lstStyle/>
                    <a:p>
                      <a:pPr algn="ctr">
                        <a:lnSpc>
                          <a:spcPct val="150000"/>
                        </a:lnSpc>
                      </a:pPr>
                      <a:r>
                        <a:rPr lang="de-DE" sz="1200" dirty="0">
                          <a:latin typeface="Arial" panose="020B0604020202020204" pitchFamily="34" charset="0"/>
                          <a:cs typeface="Arial" panose="020B0604020202020204" pitchFamily="34" charset="0"/>
                        </a:rPr>
                        <a:t>-3,5 °C</a:t>
                      </a:r>
                    </a:p>
                  </a:txBody>
                  <a:tcPr anchor="ctr"/>
                </a:tc>
                <a:extLst>
                  <a:ext uri="{0D108BD9-81ED-4DB2-BD59-A6C34878D82A}">
                    <a16:rowId xmlns:a16="http://schemas.microsoft.com/office/drawing/2014/main" val="10003"/>
                  </a:ext>
                </a:extLst>
              </a:tr>
            </a:tbl>
          </a:graphicData>
        </a:graphic>
      </p:graphicFrame>
      <p:graphicFrame>
        <p:nvGraphicFramePr>
          <p:cNvPr id="8" name="Tabelle 7"/>
          <p:cNvGraphicFramePr>
            <a:graphicFrameLocks noGrp="1"/>
          </p:cNvGraphicFramePr>
          <p:nvPr>
            <p:extLst>
              <p:ext uri="{D42A27DB-BD31-4B8C-83A1-F6EECF244321}">
                <p14:modId xmlns:p14="http://schemas.microsoft.com/office/powerpoint/2010/main" val="1093685334"/>
              </p:ext>
            </p:extLst>
          </p:nvPr>
        </p:nvGraphicFramePr>
        <p:xfrm>
          <a:off x="4283968" y="3645024"/>
          <a:ext cx="4774224" cy="2570545"/>
        </p:xfrm>
        <a:graphic>
          <a:graphicData uri="http://schemas.openxmlformats.org/drawingml/2006/table">
            <a:tbl>
              <a:tblPr firstRow="1" bandRow="1">
                <a:tableStyleId>{616DA210-FB5B-4158-B5E0-FEB733F419BA}</a:tableStyleId>
              </a:tblPr>
              <a:tblGrid>
                <a:gridCol w="2639233">
                  <a:extLst>
                    <a:ext uri="{9D8B030D-6E8A-4147-A177-3AD203B41FA5}">
                      <a16:colId xmlns:a16="http://schemas.microsoft.com/office/drawing/2014/main" val="20000"/>
                    </a:ext>
                  </a:extLst>
                </a:gridCol>
                <a:gridCol w="2134991">
                  <a:extLst>
                    <a:ext uri="{9D8B030D-6E8A-4147-A177-3AD203B41FA5}">
                      <a16:colId xmlns:a16="http://schemas.microsoft.com/office/drawing/2014/main" val="20001"/>
                    </a:ext>
                  </a:extLst>
                </a:gridCol>
              </a:tblGrid>
              <a:tr h="600394">
                <a:tc>
                  <a:txBody>
                    <a:bodyPr/>
                    <a:lstStyle/>
                    <a:p>
                      <a:pPr algn="ctr">
                        <a:lnSpc>
                          <a:spcPct val="150000"/>
                        </a:lnSpc>
                      </a:pPr>
                      <a:r>
                        <a:rPr lang="de-DE" sz="1200" b="1" kern="1200" dirty="0" err="1">
                          <a:solidFill>
                            <a:schemeClr val="tx1"/>
                          </a:solidFill>
                          <a:effectLst/>
                          <a:latin typeface="Arial" panose="020B0604020202020204" pitchFamily="34" charset="0"/>
                          <a:ea typeface="+mn-ea"/>
                          <a:cs typeface="Arial" panose="020B0604020202020204" pitchFamily="34" charset="0"/>
                        </a:rPr>
                        <a:t>Temperatura</a:t>
                      </a:r>
                      <a:r>
                        <a:rPr lang="de-DE" sz="1200" b="1" kern="1200" dirty="0">
                          <a:solidFill>
                            <a:schemeClr val="tx1"/>
                          </a:solidFill>
                          <a:effectLst/>
                          <a:latin typeface="Arial" panose="020B0604020202020204" pitchFamily="34" charset="0"/>
                          <a:ea typeface="+mn-ea"/>
                          <a:cs typeface="Arial" panose="020B0604020202020204" pitchFamily="34" charset="0"/>
                        </a:rPr>
                        <a:t> máxima </a:t>
                      </a:r>
                      <a:r>
                        <a:rPr lang="de-DE" sz="1200" b="1" kern="1200" dirty="0" err="1">
                          <a:solidFill>
                            <a:schemeClr val="tx1"/>
                          </a:solidFill>
                          <a:effectLst/>
                          <a:latin typeface="Arial" panose="020B0604020202020204" pitchFamily="34" charset="0"/>
                          <a:ea typeface="+mn-ea"/>
                          <a:cs typeface="Arial" panose="020B0604020202020204" pitchFamily="34" charset="0"/>
                        </a:rPr>
                        <a:t>de la salmuera en la</a:t>
                      </a:r>
                      <a:r>
                        <a:rPr lang="de-DE" sz="1200" b="1" kern="1200" dirty="0">
                          <a:solidFill>
                            <a:schemeClr val="tx1"/>
                          </a:solidFill>
                          <a:effectLst/>
                          <a:latin typeface="Arial" panose="020B0604020202020204" pitchFamily="34" charset="0"/>
                          <a:ea typeface="+mn-ea"/>
                          <a:cs typeface="Arial" panose="020B0604020202020204" pitchFamily="34" charset="0"/>
                        </a:rPr>
                        <a:t> sonda</a:t>
                      </a:r>
                      <a:endParaRPr lang="de-DE" sz="12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GB" sz="1200" b="1" kern="1200" dirty="0">
                          <a:solidFill>
                            <a:schemeClr val="tx1"/>
                          </a:solidFill>
                          <a:effectLst/>
                          <a:latin typeface="Arial" panose="020B0604020202020204" pitchFamily="34" charset="0"/>
                          <a:ea typeface="+mn-ea"/>
                          <a:cs typeface="Arial" panose="020B0604020202020204" pitchFamily="34" charset="0"/>
                        </a:rPr>
                        <a:t>Temperatura media de la salmuera EED</a:t>
                      </a:r>
                      <a:endParaRPr lang="de-DE" sz="12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403817">
                <a:tc>
                  <a:txBody>
                    <a:bodyPr/>
                    <a:lstStyle/>
                    <a:p>
                      <a:pPr algn="l">
                        <a:lnSpc>
                          <a:spcPct val="150000"/>
                        </a:lnSpc>
                        <a:spcAft>
                          <a:spcPts val="800"/>
                        </a:spcAft>
                      </a:pPr>
                      <a:r>
                        <a:rPr lang="de-DE" sz="1200" b="0">
                          <a:effectLst/>
                          <a:latin typeface="Arial" panose="020B0604020202020204" pitchFamily="34" charset="0"/>
                          <a:ea typeface="Times New Roman" panose="02020603050405020304" pitchFamily="18" charset="0"/>
                          <a:cs typeface="Arial" panose="020B0604020202020204" pitchFamily="34" charset="0"/>
                        </a:rPr>
                        <a:t>Carga base: </a:t>
                      </a:r>
                      <a:endParaRPr lang="de-DE" sz="1200" b="0">
                        <a:effectLst/>
                        <a:latin typeface="Arial" panose="020B0604020202020204" pitchFamily="34" charset="0"/>
                        <a:ea typeface="Calibri" panose="020F0502020204030204" pitchFamily="34" charset="0"/>
                        <a:cs typeface="Arial" panose="020B0604020202020204" pitchFamily="34" charset="0"/>
                      </a:endParaRPr>
                    </a:p>
                    <a:p>
                      <a:pPr algn="l">
                        <a:lnSpc>
                          <a:spcPct val="150000"/>
                        </a:lnSpc>
                        <a:spcAft>
                          <a:spcPts val="800"/>
                        </a:spcAft>
                      </a:pPr>
                      <a:r>
                        <a:rPr lang="de-DE" sz="1200" b="0">
                          <a:effectLst/>
                          <a:latin typeface="Arial" panose="020B0604020202020204" pitchFamily="34" charset="0"/>
                          <a:ea typeface="Times New Roman" panose="02020603050405020304" pitchFamily="18" charset="0"/>
                          <a:cs typeface="Arial" panose="020B0604020202020204" pitchFamily="34" charset="0"/>
                        </a:rPr>
                        <a:t>Máximo +15 K hacia la temperatura no perturbada del suelo</a:t>
                      </a:r>
                      <a:endParaRPr lang="de-DE" sz="1200" b="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just">
                        <a:lnSpc>
                          <a:spcPct val="150000"/>
                        </a:lnSpc>
                        <a:spcAft>
                          <a:spcPts val="800"/>
                        </a:spcAft>
                      </a:pPr>
                      <a:r>
                        <a:rPr lang="de-DE" sz="1200">
                          <a:effectLst/>
                          <a:latin typeface="Arial" panose="020B0604020202020204" pitchFamily="34" charset="0"/>
                          <a:ea typeface="Times New Roman" panose="02020603050405020304" pitchFamily="18" charset="0"/>
                          <a:cs typeface="Arial" panose="020B0604020202020204" pitchFamily="34" charset="0"/>
                        </a:rPr>
                        <a:t>+ 24,5 °C </a:t>
                      </a:r>
                      <a:endParaRPr lang="de-DE" sz="12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de-DE" sz="1200">
                          <a:effectLst/>
                          <a:latin typeface="Arial" panose="020B0604020202020204" pitchFamily="34" charset="0"/>
                          <a:ea typeface="Times New Roman" panose="02020603050405020304" pitchFamily="18" charset="0"/>
                          <a:cs typeface="Arial" panose="020B0604020202020204" pitchFamily="34" charset="0"/>
                        </a:rPr>
                        <a:t>(11 °C de temperatura del suelo)</a:t>
                      </a:r>
                      <a:endParaRPr lang="de-DE" sz="120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10001"/>
                  </a:ext>
                </a:extLst>
              </a:tr>
              <a:tr h="403817">
                <a:tc>
                  <a:txBody>
                    <a:bodyPr/>
                    <a:lstStyle/>
                    <a:p>
                      <a:pPr algn="l">
                        <a:lnSpc>
                          <a:spcPct val="150000"/>
                        </a:lnSpc>
                        <a:spcAft>
                          <a:spcPts val="800"/>
                        </a:spcAft>
                      </a:pPr>
                      <a:r>
                        <a:rPr lang="de-DE" sz="1200" b="0" dirty="0" err="1">
                          <a:effectLst/>
                          <a:latin typeface="Arial" panose="020B0604020202020204" pitchFamily="34" charset="0"/>
                          <a:ea typeface="Times New Roman" panose="02020603050405020304" pitchFamily="18" charset="0"/>
                          <a:cs typeface="Arial" panose="020B0604020202020204" pitchFamily="34" charset="0"/>
                        </a:rPr>
                        <a:t>Carga</a:t>
                      </a:r>
                      <a:r>
                        <a:rPr lang="de-DE" sz="1200" b="0" dirty="0">
                          <a:effectLst/>
                          <a:latin typeface="Arial" panose="020B0604020202020204" pitchFamily="34" charset="0"/>
                          <a:ea typeface="Times New Roman" panose="02020603050405020304" pitchFamily="18" charset="0"/>
                          <a:cs typeface="Arial" panose="020B0604020202020204" pitchFamily="34" charset="0"/>
                        </a:rPr>
                        <a:t> máxima:</a:t>
                      </a:r>
                      <a:endParaRPr lang="de-DE" sz="1200" b="0" dirty="0">
                        <a:effectLst/>
                        <a:latin typeface="Arial" panose="020B0604020202020204" pitchFamily="34" charset="0"/>
                        <a:ea typeface="Calibri" panose="020F0502020204030204" pitchFamily="34" charset="0"/>
                        <a:cs typeface="Arial" panose="020B0604020202020204" pitchFamily="34" charset="0"/>
                      </a:endParaRPr>
                    </a:p>
                    <a:p>
                      <a:pPr algn="l">
                        <a:lnSpc>
                          <a:spcPct val="150000"/>
                        </a:lnSpc>
                        <a:spcAft>
                          <a:spcPts val="800"/>
                        </a:spcAft>
                      </a:pPr>
                      <a:r>
                        <a:rPr lang="de-DE" sz="1200" b="0" dirty="0">
                          <a:effectLst/>
                          <a:latin typeface="Arial" panose="020B0604020202020204" pitchFamily="34" charset="0"/>
                          <a:ea typeface="Times New Roman" panose="02020603050405020304" pitchFamily="18" charset="0"/>
                          <a:cs typeface="Arial" panose="020B0604020202020204" pitchFamily="34" charset="0"/>
                        </a:rPr>
                        <a:t>Máximo +20 K </a:t>
                      </a:r>
                      <a:r>
                        <a:rPr lang="de-DE" sz="1200" b="0" dirty="0" err="1">
                          <a:effectLst/>
                          <a:latin typeface="Arial" panose="020B0604020202020204" pitchFamily="34" charset="0"/>
                          <a:ea typeface="Times New Roman" panose="02020603050405020304" pitchFamily="18" charset="0"/>
                          <a:cs typeface="Arial" panose="020B0604020202020204" pitchFamily="34" charset="0"/>
                        </a:rPr>
                        <a:t>hacia la temperatura no perturbada del suelo</a:t>
                      </a:r>
                      <a:endParaRPr lang="de-DE" sz="1200" b="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just">
                        <a:lnSpc>
                          <a:spcPct val="150000"/>
                        </a:lnSpc>
                        <a:spcAft>
                          <a:spcPts val="80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+ 29,5 °C </a:t>
                      </a:r>
                      <a:endParaRPr lang="de-DE" sz="1200" dirty="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80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(11 °C </a:t>
                      </a:r>
                      <a:r>
                        <a:rPr lang="de-DE" sz="1200" dirty="0" err="1">
                          <a:effectLst/>
                          <a:latin typeface="Arial" panose="020B0604020202020204" pitchFamily="34" charset="0"/>
                          <a:ea typeface="Times New Roman" panose="02020603050405020304" pitchFamily="18" charset="0"/>
                          <a:cs typeface="Arial" panose="020B0604020202020204" pitchFamily="34" charset="0"/>
                        </a:rPr>
                        <a:t>de temperatura del suelo</a:t>
                      </a:r>
                      <a:r>
                        <a:rPr lang="de-DE" sz="1200" dirty="0">
                          <a:effectLst/>
                          <a:latin typeface="Arial" panose="020B0604020202020204" pitchFamily="34" charset="0"/>
                          <a:ea typeface="Times New Roman" panose="02020603050405020304" pitchFamily="18" charset="0"/>
                          <a:cs typeface="Arial" panose="020B0604020202020204" pitchFamily="34" charset="0"/>
                        </a:rPr>
                        <a:t>)</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768217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Temperaturas límite</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lstStyle/>
          <a:p>
            <a:pPr marL="0" indent="0">
              <a:lnSpc>
                <a:spcPct val="150000"/>
              </a:lnSpc>
              <a:buNone/>
            </a:pPr>
            <a:r>
              <a:rPr lang="en-GB" sz="1600" dirty="0">
                <a:latin typeface="Arial" panose="020B0604020202020204" pitchFamily="34" charset="0"/>
                <a:cs typeface="Arial" panose="020B0604020202020204" pitchFamily="34" charset="0"/>
              </a:rPr>
              <a:t>Modo de calefacción</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Funcionamiento con agua pura</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Spread 3 K </a:t>
            </a:r>
            <a:endParaRPr lang="de-DE" sz="1600" dirty="0">
              <a:latin typeface="Arial" panose="020B0604020202020204" pitchFamily="34" charset="0"/>
              <a:cs typeface="Arial" panose="020B0604020202020204" pitchFamily="34" charset="0"/>
            </a:endParaRPr>
          </a:p>
          <a:p>
            <a:pPr marL="0" indent="0">
              <a:buNone/>
            </a:pPr>
            <a:endParaRPr lang="de-DE" sz="1400" dirty="0"/>
          </a:p>
        </p:txBody>
      </p:sp>
      <p:sp>
        <p:nvSpPr>
          <p:cNvPr id="5" name="Inhaltsplatzhalter 3"/>
          <p:cNvSpPr txBox="1">
            <a:spLocks/>
          </p:cNvSpPr>
          <p:nvPr/>
        </p:nvSpPr>
        <p:spPr bwMode="auto">
          <a:xfrm>
            <a:off x="4809392" y="1558925"/>
            <a:ext cx="3877408"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fontAlgn="base">
              <a:lnSpc>
                <a:spcPct val="130000"/>
              </a:lnSpc>
              <a:spcBef>
                <a:spcPct val="20000"/>
              </a:spcBef>
              <a:spcAft>
                <a:spcPct val="0"/>
              </a:spcAft>
              <a:buClr>
                <a:srgbClr val="EB8A1B"/>
              </a:buClr>
              <a:buFont typeface="Wingdings" pitchFamily="2" charset="2"/>
              <a:buChar char="§"/>
              <a:defRPr lang="de-DE" sz="2000" kern="1200">
                <a:solidFill>
                  <a:schemeClr val="tx1"/>
                </a:solidFill>
                <a:latin typeface="Arial" pitchFamily="34" charset="0"/>
                <a:ea typeface="+mn-ea"/>
                <a:cs typeface="Arial" pitchFamily="34" charset="0"/>
              </a:defRPr>
            </a:lvl1pPr>
            <a:lvl2pPr marL="742950" indent="-285750" algn="l" rtl="0" fontAlgn="base">
              <a:lnSpc>
                <a:spcPct val="130000"/>
              </a:lnSpc>
              <a:spcBef>
                <a:spcPct val="20000"/>
              </a:spcBef>
              <a:spcAft>
                <a:spcPct val="0"/>
              </a:spcAft>
              <a:buClr>
                <a:srgbClr val="EB8A1B"/>
              </a:buClr>
              <a:buFont typeface="Wingdings" pitchFamily="2" charset="2"/>
              <a:buChar char="§"/>
              <a:defRPr lang="de-DE" sz="1800" kern="1200">
                <a:solidFill>
                  <a:schemeClr val="tx1"/>
                </a:solidFill>
                <a:latin typeface="Arial" pitchFamily="34" charset="0"/>
                <a:ea typeface="+mn-ea"/>
                <a:cs typeface="Arial" pitchFamily="34" charset="0"/>
              </a:defRPr>
            </a:lvl2pPr>
            <a:lvl3pPr marL="1143000" indent="-228600" algn="l" rtl="0" fontAlgn="base">
              <a:lnSpc>
                <a:spcPct val="130000"/>
              </a:lnSpc>
              <a:spcBef>
                <a:spcPct val="20000"/>
              </a:spcBef>
              <a:spcAft>
                <a:spcPct val="0"/>
              </a:spcAft>
              <a:buClr>
                <a:srgbClr val="EB8A1B"/>
              </a:buClr>
              <a:buFont typeface="Wingdings" pitchFamily="2" charset="2"/>
              <a:buChar char="§"/>
              <a:defRPr lang="de-DE" sz="1600" kern="1200">
                <a:solidFill>
                  <a:schemeClr val="tx1"/>
                </a:solidFill>
                <a:latin typeface="Arial" pitchFamily="34" charset="0"/>
                <a:ea typeface="+mn-ea"/>
                <a:cs typeface="Arial" pitchFamily="34" charset="0"/>
              </a:defRPr>
            </a:lvl3pPr>
            <a:lvl4pPr marL="1600200" indent="-228600" algn="l" rtl="0" fontAlgn="base">
              <a:lnSpc>
                <a:spcPct val="130000"/>
              </a:lnSpc>
              <a:spcBef>
                <a:spcPct val="20000"/>
              </a:spcBef>
              <a:spcAft>
                <a:spcPct val="0"/>
              </a:spcAft>
              <a:buClr>
                <a:srgbClr val="EB8A1B"/>
              </a:buClr>
              <a:buFont typeface="Wingdings" pitchFamily="2" charset="2"/>
              <a:buChar char="§"/>
              <a:defRPr lang="de-DE" sz="1400" kern="1200">
                <a:solidFill>
                  <a:schemeClr val="tx1"/>
                </a:solidFill>
                <a:latin typeface="Arial" pitchFamily="34" charset="0"/>
                <a:ea typeface="+mn-ea"/>
                <a:cs typeface="Arial" pitchFamily="34" charset="0"/>
              </a:defRPr>
            </a:lvl4pPr>
            <a:lvl5pPr marL="2057400" indent="-228600" algn="l" rtl="0" fontAlgn="base">
              <a:lnSpc>
                <a:spcPct val="130000"/>
              </a:lnSpc>
              <a:spcBef>
                <a:spcPct val="20000"/>
              </a:spcBef>
              <a:spcAft>
                <a:spcPct val="0"/>
              </a:spcAft>
              <a:buClr>
                <a:srgbClr val="EB8A1B"/>
              </a:buClr>
              <a:buFont typeface="Wingdings" pitchFamily="2" charset="2"/>
              <a:buChar char="§"/>
              <a:defRPr lang="de-DE" sz="1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buNone/>
            </a:pPr>
            <a:r>
              <a:rPr lang="en-GB" sz="1600" dirty="0"/>
              <a:t>Modo de refrigeración</a:t>
            </a:r>
          </a:p>
          <a:p>
            <a:pPr marL="0" indent="0">
              <a:lnSpc>
                <a:spcPct val="150000"/>
              </a:lnSpc>
              <a:buNone/>
            </a:pPr>
            <a:endParaRPr lang="de-DE" sz="1600" dirty="0"/>
          </a:p>
          <a:p>
            <a:pPr marL="0" indent="0">
              <a:lnSpc>
                <a:spcPct val="150000"/>
              </a:lnSpc>
              <a:buNone/>
            </a:pPr>
            <a:r>
              <a:rPr lang="en-GB" sz="1600" dirty="0"/>
              <a:t>Refrigeración activa</a:t>
            </a:r>
            <a:endParaRPr lang="de-DE" sz="1600" dirty="0"/>
          </a:p>
          <a:p>
            <a:pPr marL="0" indent="0">
              <a:lnSpc>
                <a:spcPct val="150000"/>
              </a:lnSpc>
              <a:buNone/>
            </a:pPr>
            <a:r>
              <a:rPr lang="en-GB" sz="1600" dirty="0"/>
              <a:t>Spread 3 K</a:t>
            </a:r>
            <a:endParaRPr lang="de-DE" sz="1600" dirty="0"/>
          </a:p>
          <a:p>
            <a:pPr marL="0" indent="0">
              <a:buNone/>
            </a:pPr>
            <a:endParaRPr lang="de-DE" sz="1200" dirty="0"/>
          </a:p>
          <a:p>
            <a:pPr marL="0" indent="0">
              <a:buFont typeface="Wingdings" pitchFamily="2" charset="2"/>
              <a:buNone/>
            </a:pPr>
            <a:endParaRPr lang="de-DE" sz="1400" dirty="0"/>
          </a:p>
        </p:txBody>
      </p:sp>
      <p:graphicFrame>
        <p:nvGraphicFramePr>
          <p:cNvPr id="7" name="Tabelle 6"/>
          <p:cNvGraphicFramePr>
            <a:graphicFrameLocks noGrp="1"/>
          </p:cNvGraphicFramePr>
          <p:nvPr/>
        </p:nvGraphicFramePr>
        <p:xfrm>
          <a:off x="316523" y="3429000"/>
          <a:ext cx="3912576" cy="1015576"/>
        </p:xfrm>
        <a:graphic>
          <a:graphicData uri="http://schemas.openxmlformats.org/drawingml/2006/table">
            <a:tbl>
              <a:tblPr firstRow="1" bandRow="1">
                <a:tableStyleId>{616DA210-FB5B-4158-B5E0-FEB733F419BA}</a:tableStyleId>
              </a:tblPr>
              <a:tblGrid>
                <a:gridCol w="1956288">
                  <a:extLst>
                    <a:ext uri="{9D8B030D-6E8A-4147-A177-3AD203B41FA5}">
                      <a16:colId xmlns:a16="http://schemas.microsoft.com/office/drawing/2014/main" val="20000"/>
                    </a:ext>
                  </a:extLst>
                </a:gridCol>
                <a:gridCol w="1956288">
                  <a:extLst>
                    <a:ext uri="{9D8B030D-6E8A-4147-A177-3AD203B41FA5}">
                      <a16:colId xmlns:a16="http://schemas.microsoft.com/office/drawing/2014/main" val="20001"/>
                    </a:ext>
                  </a:extLst>
                </a:gridCol>
              </a:tblGrid>
              <a:tr h="600394">
                <a:tc>
                  <a:txBody>
                    <a:bodyPr/>
                    <a:lstStyle/>
                    <a:p>
                      <a:pPr algn="ctr">
                        <a:lnSpc>
                          <a:spcPct val="150000"/>
                        </a:lnSpc>
                        <a:spcAft>
                          <a:spcPts val="800"/>
                        </a:spcAf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Temperatura mínima de la salmuera en la sonda</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algn="ctr">
                        <a:lnSpc>
                          <a:spcPct val="150000"/>
                        </a:lnSpc>
                        <a:spcAft>
                          <a:spcPts val="800"/>
                        </a:spcAf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Temperatura media de la salmuera EED</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0000"/>
                  </a:ext>
                </a:extLst>
              </a:tr>
              <a:tr h="403817">
                <a:tc>
                  <a:txBody>
                    <a:bodyPr/>
                    <a:lstStyle/>
                    <a:p>
                      <a:pPr algn="ctr">
                        <a:lnSpc>
                          <a:spcPct val="150000"/>
                        </a:lnSpc>
                      </a:pPr>
                      <a:r>
                        <a:rPr lang="de-DE" sz="1200" dirty="0"/>
                        <a:t>&gt; 3</a:t>
                      </a:r>
                      <a:r>
                        <a:rPr lang="de-DE" sz="1200" baseline="0" dirty="0"/>
                        <a:t> °C</a:t>
                      </a:r>
                      <a:endParaRPr lang="de-DE" sz="1200" dirty="0"/>
                    </a:p>
                  </a:txBody>
                  <a:tcPr anchor="ctr"/>
                </a:tc>
                <a:tc>
                  <a:txBody>
                    <a:bodyPr/>
                    <a:lstStyle/>
                    <a:p>
                      <a:pPr algn="ctr">
                        <a:lnSpc>
                          <a:spcPct val="150000"/>
                        </a:lnSpc>
                      </a:pPr>
                      <a:r>
                        <a:rPr lang="de-DE" sz="1200" dirty="0"/>
                        <a:t>&gt; +4,5</a:t>
                      </a:r>
                      <a:r>
                        <a:rPr lang="de-DE" sz="1200" baseline="0" dirty="0"/>
                        <a:t> °C</a:t>
                      </a:r>
                      <a:endParaRPr lang="de-DE" sz="1200" dirty="0"/>
                    </a:p>
                  </a:txBody>
                  <a:tcPr anchor="ctr"/>
                </a:tc>
                <a:extLst>
                  <a:ext uri="{0D108BD9-81ED-4DB2-BD59-A6C34878D82A}">
                    <a16:rowId xmlns:a16="http://schemas.microsoft.com/office/drawing/2014/main" val="10001"/>
                  </a:ext>
                </a:extLst>
              </a:tr>
            </a:tbl>
          </a:graphicData>
        </a:graphic>
      </p:graphicFrame>
      <p:graphicFrame>
        <p:nvGraphicFramePr>
          <p:cNvPr id="10" name="Tabelle 9"/>
          <p:cNvGraphicFramePr>
            <a:graphicFrameLocks noGrp="1"/>
          </p:cNvGraphicFramePr>
          <p:nvPr/>
        </p:nvGraphicFramePr>
        <p:xfrm>
          <a:off x="4817317" y="3429000"/>
          <a:ext cx="3912576" cy="2137030"/>
        </p:xfrm>
        <a:graphic>
          <a:graphicData uri="http://schemas.openxmlformats.org/drawingml/2006/table">
            <a:tbl>
              <a:tblPr firstRow="1" bandRow="1">
                <a:tableStyleId>{616DA210-FB5B-4158-B5E0-FEB733F419BA}</a:tableStyleId>
              </a:tblPr>
              <a:tblGrid>
                <a:gridCol w="2162907">
                  <a:extLst>
                    <a:ext uri="{9D8B030D-6E8A-4147-A177-3AD203B41FA5}">
                      <a16:colId xmlns:a16="http://schemas.microsoft.com/office/drawing/2014/main" val="20000"/>
                    </a:ext>
                  </a:extLst>
                </a:gridCol>
                <a:gridCol w="1749669">
                  <a:extLst>
                    <a:ext uri="{9D8B030D-6E8A-4147-A177-3AD203B41FA5}">
                      <a16:colId xmlns:a16="http://schemas.microsoft.com/office/drawing/2014/main" val="20001"/>
                    </a:ext>
                  </a:extLst>
                </a:gridCol>
              </a:tblGrid>
              <a:tr h="600394">
                <a:tc>
                  <a:txBody>
                    <a:bodyPr/>
                    <a:lstStyle/>
                    <a:p>
                      <a:pPr algn="ctr">
                        <a:lnSpc>
                          <a:spcPct val="150000"/>
                        </a:lnSpc>
                        <a:spcAft>
                          <a:spcPts val="800"/>
                        </a:spcAft>
                      </a:pPr>
                      <a:r>
                        <a:rPr lang="de-DE" sz="1200" dirty="0" err="1">
                          <a:effectLst/>
                          <a:latin typeface="Arial" panose="020B0604020202020204" pitchFamily="34" charset="0"/>
                          <a:ea typeface="Times New Roman" panose="02020603050405020304" pitchFamily="18" charset="0"/>
                          <a:cs typeface="Arial" panose="020B0604020202020204" pitchFamily="34" charset="0"/>
                        </a:rPr>
                        <a:t>Temperatura</a:t>
                      </a:r>
                      <a:r>
                        <a:rPr lang="de-DE" sz="1200" dirty="0">
                          <a:effectLst/>
                          <a:latin typeface="Arial" panose="020B0604020202020204" pitchFamily="34" charset="0"/>
                          <a:ea typeface="Times New Roman" panose="02020603050405020304" pitchFamily="18" charset="0"/>
                          <a:cs typeface="Arial" panose="020B0604020202020204" pitchFamily="34" charset="0"/>
                        </a:rPr>
                        <a:t> máxima </a:t>
                      </a:r>
                      <a:r>
                        <a:rPr lang="de-DE" sz="1200" dirty="0" err="1">
                          <a:effectLst/>
                          <a:latin typeface="Arial" panose="020B0604020202020204" pitchFamily="34" charset="0"/>
                          <a:ea typeface="Times New Roman" panose="02020603050405020304" pitchFamily="18" charset="0"/>
                          <a:cs typeface="Arial" panose="020B0604020202020204" pitchFamily="34" charset="0"/>
                        </a:rPr>
                        <a:t>de la salmuera</a:t>
                      </a:r>
                      <a:r>
                        <a:rPr lang="de-DE" sz="1200" dirty="0" err="1">
                          <a:solidFill>
                            <a:srgbClr val="FF0000"/>
                          </a:solidFill>
                          <a:effectLst/>
                          <a:latin typeface="Arial" panose="020B0604020202020204" pitchFamily="34" charset="0"/>
                          <a:ea typeface="Times New Roman" panose="02020603050405020304" pitchFamily="18" charset="0"/>
                          <a:cs typeface="Arial" panose="020B0604020202020204" pitchFamily="34" charset="0"/>
                        </a:rPr>
                        <a:t> en el intercambiador de calor</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ctr">
                        <a:lnSpc>
                          <a:spcPct val="150000"/>
                        </a:lnSpc>
                        <a:spcAft>
                          <a:spcPts val="800"/>
                        </a:spcAft>
                      </a:pPr>
                      <a:r>
                        <a:rPr lang="en-GB" sz="1200" dirty="0">
                          <a:effectLst/>
                          <a:latin typeface="Arial" panose="020B0604020202020204" pitchFamily="34" charset="0"/>
                          <a:ea typeface="Times New Roman" panose="02020603050405020304" pitchFamily="18" charset="0"/>
                          <a:cs typeface="Arial" panose="020B0604020202020204" pitchFamily="34" charset="0"/>
                        </a:rPr>
                        <a:t>Temperatura media de la salmuera EED</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10000"/>
                  </a:ext>
                </a:extLst>
              </a:tr>
              <a:tr h="403817">
                <a:tc>
                  <a:txBody>
                    <a:bodyPr/>
                    <a:lstStyle/>
                    <a:p>
                      <a:pPr algn="l">
                        <a:lnSpc>
                          <a:spcPct val="150000"/>
                        </a:lnSpc>
                        <a:spcAft>
                          <a:spcPts val="800"/>
                        </a:spcAft>
                      </a:pPr>
                      <a:r>
                        <a:rPr lang="de-DE" sz="1200">
                          <a:effectLst/>
                          <a:latin typeface="Arial" panose="020B0604020202020204" pitchFamily="34" charset="0"/>
                          <a:ea typeface="Times New Roman" panose="02020603050405020304" pitchFamily="18" charset="0"/>
                          <a:cs typeface="Arial" panose="020B0604020202020204" pitchFamily="34" charset="0"/>
                        </a:rPr>
                        <a:t>16 °C </a:t>
                      </a:r>
                      <a:endParaRPr lang="de-DE" sz="1200">
                        <a:effectLst/>
                        <a:latin typeface="Arial" panose="020B0604020202020204" pitchFamily="34" charset="0"/>
                        <a:ea typeface="Calibri" panose="020F0502020204030204" pitchFamily="34" charset="0"/>
                        <a:cs typeface="Arial" panose="020B0604020202020204" pitchFamily="34" charset="0"/>
                      </a:endParaRPr>
                    </a:p>
                    <a:p>
                      <a:pPr algn="l">
                        <a:lnSpc>
                          <a:spcPct val="150000"/>
                        </a:lnSpc>
                        <a:spcAft>
                          <a:spcPts val="800"/>
                        </a:spcAft>
                      </a:pPr>
                      <a:r>
                        <a:rPr lang="de-DE" sz="1200">
                          <a:effectLst/>
                          <a:latin typeface="Arial" panose="020B0604020202020204" pitchFamily="34" charset="0"/>
                          <a:ea typeface="Times New Roman" panose="02020603050405020304" pitchFamily="18" charset="0"/>
                          <a:cs typeface="Arial" panose="020B0604020202020204" pitchFamily="34" charset="0"/>
                        </a:rPr>
                        <a:t>(</a:t>
                      </a:r>
                      <a:r>
                        <a:rPr lang="en-GB" sz="1200">
                          <a:solidFill>
                            <a:srgbClr val="212121"/>
                          </a:solidFill>
                          <a:effectLst/>
                          <a:latin typeface="Arial" panose="020B0604020202020204" pitchFamily="34" charset="0"/>
                          <a:ea typeface="Calibri" panose="020F0502020204030204" pitchFamily="34" charset="0"/>
                          <a:cs typeface="Arial" panose="020B0604020202020204" pitchFamily="34" charset="0"/>
                        </a:rPr>
                        <a:t>dependiendo de la tecnología del sistema y del sistema de distribución</a:t>
                      </a:r>
                      <a:r>
                        <a:rPr lang="de-DE" sz="1200">
                          <a:effectLst/>
                          <a:latin typeface="Arial" panose="020B0604020202020204" pitchFamily="34" charset="0"/>
                          <a:ea typeface="Times New Roman" panose="02020603050405020304" pitchFamily="18" charset="0"/>
                          <a:cs typeface="Arial" panose="020B0604020202020204" pitchFamily="34" charset="0"/>
                        </a:rPr>
                        <a:t>)</a:t>
                      </a:r>
                      <a:endParaRPr lang="de-DE" sz="1200">
                        <a:effectLst/>
                        <a:latin typeface="Arial" panose="020B0604020202020204" pitchFamily="34" charset="0"/>
                        <a:ea typeface="Calibri" panose="020F0502020204030204" pitchFamily="34" charset="0"/>
                        <a:cs typeface="Arial" panose="020B0604020202020204" pitchFamily="34" charset="0"/>
                      </a:endParaRPr>
                    </a:p>
                  </a:txBody>
                  <a:tcPr anchor="ctr"/>
                </a:tc>
                <a:tc>
                  <a:txBody>
                    <a:bodyPr/>
                    <a:lstStyle/>
                    <a:p>
                      <a:pPr algn="l">
                        <a:lnSpc>
                          <a:spcPct val="150000"/>
                        </a:lnSpc>
                        <a:spcAft>
                          <a:spcPts val="800"/>
                        </a:spcAft>
                      </a:pPr>
                      <a:r>
                        <a:rPr lang="en-GB" sz="1200" dirty="0">
                          <a:effectLst/>
                          <a:latin typeface="Arial" panose="020B0604020202020204" pitchFamily="34" charset="0"/>
                          <a:ea typeface="Times New Roman" panose="02020603050405020304" pitchFamily="18" charset="0"/>
                          <a:cs typeface="Arial" panose="020B0604020202020204" pitchFamily="34" charset="0"/>
                        </a:rPr>
                        <a:t>+ 17,5 °C</a:t>
                      </a:r>
                      <a:endParaRPr lang="de-DE" sz="1200" dirty="0">
                        <a:effectLst/>
                        <a:latin typeface="Arial" panose="020B0604020202020204" pitchFamily="34" charset="0"/>
                        <a:ea typeface="Calibri" panose="020F0502020204030204" pitchFamily="34" charset="0"/>
                        <a:cs typeface="Arial" panose="020B0604020202020204" pitchFamily="34" charset="0"/>
                      </a:endParaRP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4972891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Modo combinado de calefacción y refrigeración</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600200"/>
            <a:ext cx="4330824" cy="4525963"/>
          </a:xfrm>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El suministro combinado de calor y frío a un edificio puede aumentar el rendimiento de la sonda geotérmica. </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La extracción de calor durante los meses de invierno se regenera parcial o totalmente mediante la acumulación de calor en los meses de verano. </a:t>
            </a:r>
            <a:endParaRPr lang="de-DE" sz="1600" dirty="0">
              <a:latin typeface="Arial" panose="020B0604020202020204" pitchFamily="34" charset="0"/>
              <a:cs typeface="Arial" panose="020B0604020202020204" pitchFamily="34" charset="0"/>
            </a:endParaRPr>
          </a:p>
        </p:txBody>
      </p:sp>
      <p:pic>
        <p:nvPicPr>
          <p:cNvPr id="5" name="Grafik 1">
            <a:extLst>
              <a:ext uri="{FF2B5EF4-FFF2-40B4-BE49-F238E27FC236}">
                <a16:creationId xmlns:a16="http://schemas.microsoft.com/office/drawing/2014/main" id="{F8B4A0FB-2340-4031-B505-FCBFBE1C30B7}"/>
              </a:ext>
            </a:extLst>
          </p:cNvPr>
          <p:cNvPicPr>
            <a:picLocks noChangeAspect="1"/>
          </p:cNvPicPr>
          <p:nvPr/>
        </p:nvPicPr>
        <p:blipFill>
          <a:blip r:embed="rId2"/>
          <a:stretch>
            <a:fillRect/>
          </a:stretch>
        </p:blipFill>
        <p:spPr>
          <a:xfrm>
            <a:off x="4860032" y="2132856"/>
            <a:ext cx="4163054" cy="3817175"/>
          </a:xfrm>
          <a:prstGeom prst="rect">
            <a:avLst/>
          </a:prstGeom>
        </p:spPr>
      </p:pic>
    </p:spTree>
    <p:extLst>
      <p:ext uri="{BB962C8B-B14F-4D97-AF65-F5344CB8AC3E}">
        <p14:creationId xmlns:p14="http://schemas.microsoft.com/office/powerpoint/2010/main" val="275314629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Modo combinado de calefacción y refrigeración</a:t>
            </a:r>
            <a:endParaRPr lang="de-DE" dirty="0">
              <a:latin typeface="Arial" panose="020B0604020202020204" pitchFamily="34" charset="0"/>
              <a:cs typeface="Arial" panose="020B0604020202020204" pitchFamily="34" charset="0"/>
            </a:endParaRPr>
          </a:p>
        </p:txBody>
      </p:sp>
      <p:pic>
        <p:nvPicPr>
          <p:cNvPr id="5" name="Inhaltsplatzhalter 5">
            <a:extLst>
              <a:ext uri="{FF2B5EF4-FFF2-40B4-BE49-F238E27FC236}">
                <a16:creationId xmlns:a16="http://schemas.microsoft.com/office/drawing/2014/main" id="{AFAC6CBD-4C3B-4227-AEC7-821695B0C74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43467" b="17064"/>
          <a:stretch/>
        </p:blipFill>
        <p:spPr>
          <a:xfrm>
            <a:off x="2057056" y="1556792"/>
            <a:ext cx="5260794" cy="4824536"/>
          </a:xfrm>
        </p:spPr>
      </p:pic>
    </p:spTree>
    <p:extLst>
      <p:ext uri="{BB962C8B-B14F-4D97-AF65-F5344CB8AC3E}">
        <p14:creationId xmlns:p14="http://schemas.microsoft.com/office/powerpoint/2010/main" val="172210045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Modo combinado de calefacción y refrigeración</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600200"/>
            <a:ext cx="4545542" cy="4525963"/>
          </a:xfrm>
        </p:spPr>
        <p:txBody>
          <a:bodyPr>
            <a:normAutofit fontScale="92500"/>
          </a:bodyPr>
          <a:lstStyle/>
          <a:p>
            <a:pPr marL="0" indent="0">
              <a:lnSpc>
                <a:spcPct val="150000"/>
              </a:lnSpc>
              <a:buNone/>
            </a:pPr>
            <a:r>
              <a:rPr lang="en-GB" sz="1600" dirty="0">
                <a:latin typeface="Arial" panose="020B0604020202020204" pitchFamily="34" charset="0"/>
                <a:cs typeface="Arial" panose="020B0604020202020204" pitchFamily="34" charset="0"/>
              </a:rPr>
              <a:t>Un perfil de carga equilibrado, que significa que la extracción de calor y la entrada de calor mantienen el equilibrio, es ventajoso para dimensionar un campo de sondas y el rendimiento de la extracción. </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Es importante tener en cuenta que sólo la cantidad de energía extraída o inducida del suelo debe ser considerada. Esto difiere fundamentalmente de la demanda energética del edificio, debido al COP (Coefficient Of Performance) y al EER (Energy Efficiency Ratio). </a:t>
            </a:r>
            <a:endParaRPr lang="de-DE" sz="1600" dirty="0">
              <a:latin typeface="Arial" panose="020B0604020202020204" pitchFamily="34" charset="0"/>
              <a:cs typeface="Arial" panose="020B0604020202020204" pitchFamily="34" charset="0"/>
            </a:endParaRPr>
          </a:p>
        </p:txBody>
      </p:sp>
      <p:sp>
        <p:nvSpPr>
          <p:cNvPr id="6" name="Rechteck 5"/>
          <p:cNvSpPr/>
          <p:nvPr/>
        </p:nvSpPr>
        <p:spPr>
          <a:xfrm>
            <a:off x="5590083" y="3007009"/>
            <a:ext cx="483577" cy="200972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7" name="Rechteck 6"/>
          <p:cNvSpPr/>
          <p:nvPr/>
        </p:nvSpPr>
        <p:spPr>
          <a:xfrm>
            <a:off x="7572075" y="3007008"/>
            <a:ext cx="483577" cy="200972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8" name="Textfeld 7"/>
          <p:cNvSpPr txBox="1"/>
          <p:nvPr/>
        </p:nvSpPr>
        <p:spPr>
          <a:xfrm>
            <a:off x="5002742" y="5111973"/>
            <a:ext cx="1308371" cy="276999"/>
          </a:xfrm>
          <a:prstGeom prst="rect">
            <a:avLst/>
          </a:prstGeom>
          <a:noFill/>
        </p:spPr>
        <p:txBody>
          <a:bodyPr wrap="none" rtlCol="0">
            <a:spAutoFit/>
          </a:bodyPr>
          <a:lstStyle/>
          <a:p>
            <a:r>
              <a:rPr lang="de-DE" sz="1200" dirty="0" err="1">
                <a:latin typeface="Arial" panose="020B0604020202020204" pitchFamily="34" charset="0"/>
                <a:cs typeface="Arial" panose="020B0604020202020204" pitchFamily="34" charset="0"/>
              </a:rPr>
              <a:t>Demanda de calefacción</a:t>
            </a:r>
            <a:endParaRPr lang="de-DE" sz="1200" dirty="0"/>
          </a:p>
        </p:txBody>
      </p:sp>
      <p:sp>
        <p:nvSpPr>
          <p:cNvPr id="9" name="Textfeld 8"/>
          <p:cNvSpPr txBox="1"/>
          <p:nvPr/>
        </p:nvSpPr>
        <p:spPr>
          <a:xfrm>
            <a:off x="7321271" y="5228968"/>
            <a:ext cx="1300357" cy="461665"/>
          </a:xfrm>
          <a:prstGeom prst="rect">
            <a:avLst/>
          </a:prstGeom>
          <a:noFill/>
        </p:spPr>
        <p:txBody>
          <a:bodyPr wrap="none" rtlCol="0">
            <a:spAutoFit/>
          </a:bodyPr>
          <a:lstStyle/>
          <a:p>
            <a:pPr algn="ctr"/>
            <a:r>
              <a:rPr lang="de-DE" sz="1200" dirty="0" err="1">
                <a:latin typeface="Arial" panose="020B0604020202020204" pitchFamily="34" charset="0"/>
                <a:cs typeface="Arial" panose="020B0604020202020204" pitchFamily="34" charset="0"/>
              </a:rPr>
              <a:t>Demanda de refrigeración</a:t>
            </a:r>
            <a:endParaRPr lang="de-DE" sz="1200" dirty="0">
              <a:latin typeface="Arial" panose="020B0604020202020204" pitchFamily="34" charset="0"/>
              <a:cs typeface="Arial" panose="020B0604020202020204" pitchFamily="34" charset="0"/>
            </a:endParaRPr>
          </a:p>
          <a:p>
            <a:pPr algn="ctr"/>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coooling activo</a:t>
            </a:r>
            <a:r>
              <a:rPr lang="de-DE" sz="1200" dirty="0">
                <a:latin typeface="Arial" panose="020B0604020202020204" pitchFamily="34" charset="0"/>
                <a:cs typeface="Arial" panose="020B0604020202020204" pitchFamily="34" charset="0"/>
              </a:rPr>
              <a:t>)</a:t>
            </a:r>
          </a:p>
        </p:txBody>
      </p:sp>
      <p:sp>
        <p:nvSpPr>
          <p:cNvPr id="10" name="Rechteck 9"/>
          <p:cNvSpPr/>
          <p:nvPr/>
        </p:nvSpPr>
        <p:spPr>
          <a:xfrm>
            <a:off x="5836265" y="3601171"/>
            <a:ext cx="483577" cy="1411774"/>
          </a:xfrm>
          <a:prstGeom prst="rect">
            <a:avLst/>
          </a:prstGeom>
          <a:pattFill prst="wdUpDiag">
            <a:fgClr>
              <a:schemeClr val="accent6"/>
            </a:fgClr>
            <a:bgClr>
              <a:schemeClr val="bg1"/>
            </a:bgClr>
          </a:patt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1" name="Rechteck 10"/>
          <p:cNvSpPr/>
          <p:nvPr/>
        </p:nvSpPr>
        <p:spPr>
          <a:xfrm>
            <a:off x="7835842" y="2132856"/>
            <a:ext cx="483577" cy="2880090"/>
          </a:xfrm>
          <a:prstGeom prst="rect">
            <a:avLst/>
          </a:prstGeom>
          <a:pattFill prst="wdDnDiag">
            <a:fgClr>
              <a:schemeClr val="accent5"/>
            </a:fgClr>
            <a:bgClr>
              <a:schemeClr val="bg1"/>
            </a:bgClr>
          </a:pattFill>
          <a:ln>
            <a:solidFill>
              <a:srgbClr val="FF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12" name="Textfeld 11"/>
          <p:cNvSpPr txBox="1"/>
          <p:nvPr/>
        </p:nvSpPr>
        <p:spPr>
          <a:xfrm>
            <a:off x="6284166" y="4076225"/>
            <a:ext cx="880122" cy="461665"/>
          </a:xfrm>
          <a:prstGeom prst="rect">
            <a:avLst/>
          </a:prstGeom>
          <a:noFill/>
        </p:spPr>
        <p:txBody>
          <a:bodyPr wrap="square" rtlCol="0">
            <a:spAutoFit/>
          </a:bodyPr>
          <a:lstStyle/>
          <a:p>
            <a:r>
              <a:rPr lang="de-DE" sz="1200" dirty="0">
                <a:solidFill>
                  <a:srgbClr val="FF0000"/>
                </a:solidFill>
                <a:latin typeface="Arial" panose="020B0604020202020204" pitchFamily="34" charset="0"/>
                <a:cs typeface="Arial" panose="020B0604020202020204" pitchFamily="34" charset="0"/>
              </a:rPr>
              <a:t>Relación</a:t>
            </a:r>
          </a:p>
          <a:p>
            <a:r>
              <a:rPr lang="de-DE" sz="1200" dirty="0" err="1">
                <a:solidFill>
                  <a:srgbClr val="FF0000"/>
                </a:solidFill>
                <a:latin typeface="Arial" panose="020B0604020202020204" pitchFamily="34" charset="0"/>
                <a:cs typeface="Arial" panose="020B0604020202020204" pitchFamily="34" charset="0"/>
              </a:rPr>
              <a:t>Suelo</a:t>
            </a:r>
            <a:endParaRPr lang="de-DE" sz="1200" dirty="0">
              <a:solidFill>
                <a:srgbClr val="FF0000"/>
              </a:solidFill>
              <a:latin typeface="Arial" panose="020B0604020202020204" pitchFamily="34" charset="0"/>
              <a:cs typeface="Arial" panose="020B0604020202020204" pitchFamily="34" charset="0"/>
            </a:endParaRPr>
          </a:p>
        </p:txBody>
      </p:sp>
      <p:sp>
        <p:nvSpPr>
          <p:cNvPr id="13" name="Textfeld 12"/>
          <p:cNvSpPr txBox="1"/>
          <p:nvPr/>
        </p:nvSpPr>
        <p:spPr>
          <a:xfrm>
            <a:off x="8334795" y="3342068"/>
            <a:ext cx="809205" cy="461665"/>
          </a:xfrm>
          <a:prstGeom prst="rect">
            <a:avLst/>
          </a:prstGeom>
          <a:noFill/>
        </p:spPr>
        <p:txBody>
          <a:bodyPr wrap="square" rtlCol="0">
            <a:spAutoFit/>
          </a:bodyPr>
          <a:lstStyle/>
          <a:p>
            <a:r>
              <a:rPr lang="de-DE" sz="1200" dirty="0">
                <a:solidFill>
                  <a:srgbClr val="FF0000"/>
                </a:solidFill>
                <a:latin typeface="Arial" panose="020B0604020202020204" pitchFamily="34" charset="0"/>
                <a:cs typeface="Arial" panose="020B0604020202020204" pitchFamily="34" charset="0"/>
              </a:rPr>
              <a:t>Relación </a:t>
            </a:r>
          </a:p>
          <a:p>
            <a:r>
              <a:rPr lang="de-DE" sz="1200" dirty="0" err="1">
                <a:solidFill>
                  <a:srgbClr val="FF0000"/>
                </a:solidFill>
                <a:latin typeface="Arial" panose="020B0604020202020204" pitchFamily="34" charset="0"/>
                <a:cs typeface="Arial" panose="020B0604020202020204" pitchFamily="34" charset="0"/>
              </a:rPr>
              <a:t>Suelo</a:t>
            </a:r>
            <a:endParaRPr lang="de-DE" sz="1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51274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a:latin typeface="Arial" panose="020B0604020202020204" pitchFamily="34" charset="0"/>
                <a:cs typeface="Arial" panose="020B0604020202020204" pitchFamily="34" charset="0"/>
              </a:rPr>
              <a:t>Propagación de la temperatura con/sin influencia del agua subterránea</a:t>
            </a:r>
            <a:endParaRPr lang="de-DE" dirty="0">
              <a:latin typeface="Arial" panose="020B0604020202020204" pitchFamily="34" charset="0"/>
              <a:cs typeface="Arial" panose="020B0604020202020204" pitchFamily="34" charset="0"/>
            </a:endParaRPr>
          </a:p>
        </p:txBody>
      </p:sp>
      <p:sp>
        <p:nvSpPr>
          <p:cNvPr id="2" name="Textfeld 1"/>
          <p:cNvSpPr txBox="1"/>
          <p:nvPr/>
        </p:nvSpPr>
        <p:spPr>
          <a:xfrm>
            <a:off x="467545" y="1734127"/>
            <a:ext cx="8219256" cy="1154675"/>
          </a:xfrm>
          <a:prstGeom prst="rect">
            <a:avLst/>
          </a:prstGeom>
          <a:noFill/>
        </p:spPr>
        <p:txBody>
          <a:bodyPr wrap="square" rtlCol="0">
            <a:spAutoFit/>
          </a:bodyPr>
          <a:lstStyle/>
          <a:p>
            <a:pPr>
              <a:lnSpc>
                <a:spcPct val="150000"/>
              </a:lnSpc>
            </a:pPr>
            <a:r>
              <a:rPr lang="en-US" sz="1600" dirty="0">
                <a:latin typeface="Arial" panose="020B0604020202020204" pitchFamily="34" charset="0"/>
                <a:cs typeface="Arial" panose="020B0604020202020204" pitchFamily="34" charset="0"/>
              </a:rPr>
              <a:t>Tan pronto como hay una influencia significativa del agua subterránea en el subsuelo, las sondas geotérmicas ya no pueden ser dimensionadas usando soluciones analíticas.</a:t>
            </a:r>
          </a:p>
          <a:p>
            <a:pPr>
              <a:lnSpc>
                <a:spcPct val="150000"/>
              </a:lnSpc>
            </a:pPr>
            <a:r>
              <a:rPr lang="en-US" sz="1600" dirty="0">
                <a:latin typeface="Arial" panose="020B0604020202020204" pitchFamily="34" charset="0"/>
                <a:cs typeface="Arial" panose="020B0604020202020204" pitchFamily="34" charset="0"/>
              </a:rPr>
              <a:t>La transferencia de calor del agua subterránea en la dirección del flujo de agua subterránea previene esto.</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882088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nhaltsplatzhalter 15"/>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655676" y="2236860"/>
            <a:ext cx="5832648" cy="3675596"/>
          </a:xfrm>
        </p:spPr>
      </p:pic>
      <p:sp>
        <p:nvSpPr>
          <p:cNvPr id="3" name="Titel 2"/>
          <p:cNvSpPr>
            <a:spLocks noGrp="1"/>
          </p:cNvSpPr>
          <p:nvPr>
            <p:ph type="title"/>
          </p:nvPr>
        </p:nvSpPr>
        <p:spPr/>
        <p:txBody>
          <a:bodyPr/>
          <a:lstStyle/>
          <a:p>
            <a:r>
              <a:rPr lang="en-US" dirty="0">
                <a:latin typeface="Arial" panose="020B0604020202020204" pitchFamily="34" charset="0"/>
                <a:cs typeface="Arial" panose="020B0604020202020204" pitchFamily="34" charset="0"/>
              </a:rPr>
              <a:t>Propagación de la temperatura con/sin influencia del agua subterránea</a:t>
            </a:r>
            <a:endParaRPr lang="de-DE" dirty="0"/>
          </a:p>
        </p:txBody>
      </p:sp>
      <p:sp>
        <p:nvSpPr>
          <p:cNvPr id="12" name="Textfeld 11"/>
          <p:cNvSpPr txBox="1"/>
          <p:nvPr/>
        </p:nvSpPr>
        <p:spPr>
          <a:xfrm>
            <a:off x="956283" y="4975572"/>
            <a:ext cx="2304256" cy="785343"/>
          </a:xfrm>
          <a:prstGeom prst="rect">
            <a:avLst/>
          </a:prstGeom>
          <a:noFill/>
        </p:spPr>
        <p:txBody>
          <a:bodyPr wrap="square" rtlCol="0">
            <a:spAutoFit/>
          </a:bodyPr>
          <a:lstStyle/>
          <a:p>
            <a:pPr>
              <a:lnSpc>
                <a:spcPct val="150000"/>
              </a:lnSpc>
            </a:pPr>
            <a:r>
              <a:rPr lang="de-DE" sz="1600" dirty="0" err="1">
                <a:latin typeface="Arial" panose="020B0604020202020204" pitchFamily="34" charset="0"/>
                <a:cs typeface="Arial" panose="020B0604020202020204" pitchFamily="34" charset="0"/>
              </a:rPr>
              <a:t>Transporte de calor puramente conductivo</a:t>
            </a:r>
            <a:endParaRPr lang="de-DE" sz="1600" dirty="0">
              <a:latin typeface="Arial" panose="020B0604020202020204" pitchFamily="34" charset="0"/>
              <a:cs typeface="Arial" panose="020B0604020202020204" pitchFamily="34" charset="0"/>
            </a:endParaRPr>
          </a:p>
        </p:txBody>
      </p:sp>
      <p:sp>
        <p:nvSpPr>
          <p:cNvPr id="13" name="Textfeld 12"/>
          <p:cNvSpPr txBox="1"/>
          <p:nvPr/>
        </p:nvSpPr>
        <p:spPr>
          <a:xfrm>
            <a:off x="3121497" y="4975572"/>
            <a:ext cx="2448271" cy="1200329"/>
          </a:xfrm>
          <a:prstGeom prst="rect">
            <a:avLst/>
          </a:prstGeom>
          <a:noFill/>
        </p:spPr>
        <p:txBody>
          <a:bodyPr wrap="square" rtlCol="0">
            <a:spAutoFit/>
          </a:bodyPr>
          <a:lstStyle/>
          <a:p>
            <a:pPr>
              <a:lnSpc>
                <a:spcPct val="150000"/>
              </a:lnSpc>
            </a:pPr>
            <a:r>
              <a:rPr lang="en-US" sz="1600" dirty="0">
                <a:latin typeface="Arial" panose="020B0604020202020204" pitchFamily="34" charset="0"/>
                <a:cs typeface="Arial" panose="020B0604020202020204" pitchFamily="34" charset="0"/>
              </a:rPr>
              <a:t>Transporte de calor conductor con</a:t>
            </a:r>
          </a:p>
          <a:p>
            <a:pPr>
              <a:lnSpc>
                <a:spcPct val="150000"/>
              </a:lnSpc>
            </a:pPr>
            <a:r>
              <a:rPr lang="en-US" sz="1600" dirty="0">
                <a:latin typeface="Arial" panose="020B0604020202020204" pitchFamily="34" charset="0"/>
                <a:cs typeface="Arial" panose="020B0604020202020204" pitchFamily="34" charset="0"/>
              </a:rPr>
              <a:t>componente convectivo</a:t>
            </a:r>
            <a:endParaRPr lang="de-DE" sz="1600" dirty="0">
              <a:latin typeface="Arial" panose="020B0604020202020204" pitchFamily="34" charset="0"/>
              <a:cs typeface="Arial" panose="020B0604020202020204" pitchFamily="34" charset="0"/>
            </a:endParaRPr>
          </a:p>
        </p:txBody>
      </p:sp>
      <p:sp>
        <p:nvSpPr>
          <p:cNvPr id="14" name="Textfeld 13"/>
          <p:cNvSpPr txBox="1"/>
          <p:nvPr/>
        </p:nvSpPr>
        <p:spPr>
          <a:xfrm>
            <a:off x="6022504" y="5046733"/>
            <a:ext cx="2448271" cy="785343"/>
          </a:xfrm>
          <a:prstGeom prst="rect">
            <a:avLst/>
          </a:prstGeom>
          <a:noFill/>
        </p:spPr>
        <p:txBody>
          <a:bodyPr wrap="square" rtlCol="0">
            <a:spAutoFit/>
          </a:bodyPr>
          <a:lstStyle/>
          <a:p>
            <a:pPr>
              <a:lnSpc>
                <a:spcPct val="150000"/>
              </a:lnSpc>
            </a:pPr>
            <a:r>
              <a:rPr lang="de-DE" sz="1600" dirty="0" err="1">
                <a:latin typeface="Arial" panose="020B0604020202020204" pitchFamily="34" charset="0"/>
                <a:cs typeface="Arial" panose="020B0604020202020204" pitchFamily="34" charset="0"/>
              </a:rPr>
              <a:t>Transporte de calor principalmente advectivo</a:t>
            </a:r>
            <a:endParaRPr lang="de-DE" sz="1600" dirty="0">
              <a:latin typeface="Arial" panose="020B0604020202020204" pitchFamily="34" charset="0"/>
              <a:cs typeface="Arial" panose="020B0604020202020204" pitchFamily="34" charset="0"/>
            </a:endParaRPr>
          </a:p>
        </p:txBody>
      </p:sp>
      <p:sp>
        <p:nvSpPr>
          <p:cNvPr id="17" name="Textfeld 16"/>
          <p:cNvSpPr txBox="1"/>
          <p:nvPr/>
        </p:nvSpPr>
        <p:spPr>
          <a:xfrm rot="19006665">
            <a:off x="4882583" y="2930772"/>
            <a:ext cx="1587294" cy="307777"/>
          </a:xfrm>
          <a:prstGeom prst="rect">
            <a:avLst/>
          </a:prstGeom>
          <a:noFill/>
        </p:spPr>
        <p:txBody>
          <a:bodyPr wrap="none" rtlCol="0">
            <a:spAutoFit/>
          </a:bodyPr>
          <a:lstStyle/>
          <a:p>
            <a:r>
              <a:rPr lang="de-DE" sz="1400" dirty="0" err="1">
                <a:latin typeface="Arial" panose="020B0604020202020204" pitchFamily="34" charset="0"/>
                <a:cs typeface="Arial" panose="020B0604020202020204" pitchFamily="34" charset="0"/>
              </a:rPr>
              <a:t>Flujo de agua subterránea</a:t>
            </a:r>
            <a:endParaRPr lang="de-DE" sz="1400" dirty="0">
              <a:latin typeface="Arial" panose="020B0604020202020204" pitchFamily="34" charset="0"/>
              <a:cs typeface="Arial" panose="020B0604020202020204" pitchFamily="34" charset="0"/>
            </a:endParaRPr>
          </a:p>
        </p:txBody>
      </p:sp>
      <p:sp>
        <p:nvSpPr>
          <p:cNvPr id="2" name="Textfeld 1"/>
          <p:cNvSpPr txBox="1"/>
          <p:nvPr/>
        </p:nvSpPr>
        <p:spPr>
          <a:xfrm>
            <a:off x="467544" y="1488900"/>
            <a:ext cx="8219256" cy="785343"/>
          </a:xfrm>
          <a:prstGeom prst="rect">
            <a:avLst/>
          </a:prstGeom>
          <a:noFill/>
        </p:spPr>
        <p:txBody>
          <a:bodyPr wrap="square" rtlCol="0">
            <a:spAutoFit/>
          </a:bodyPr>
          <a:lstStyle/>
          <a:p>
            <a:pPr>
              <a:lnSpc>
                <a:spcPct val="150000"/>
              </a:lnSpc>
            </a:pPr>
            <a:r>
              <a:rPr lang="en-US" sz="1600" dirty="0">
                <a:latin typeface="Arial" panose="020B0604020202020204" pitchFamily="34" charset="0"/>
                <a:cs typeface="Arial" panose="020B0604020202020204" pitchFamily="34" charset="0"/>
              </a:rPr>
              <a:t>Debido a la influencia de los flujos de agua subterránea, las sondas geotérmicas ya no pueden ser dimensionadas usando soluciones analíticas.</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582912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a:latin typeface="Arial" panose="020B0604020202020204" pitchFamily="34" charset="0"/>
                <a:cs typeface="Arial" panose="020B0604020202020204" pitchFamily="34" charset="0"/>
              </a:rPr>
              <a:t>Propagación de la temperatura con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influencia del agua subterránea</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La influencia de un flujo de agua subterránea en el enfriamiento del suelo por la remoción de calor se muestra en las siguientes figuras. El flujo de agua subterránea desplaza la propagación realmente céntrica de la influencia de la temperatura de modo que una pluma fría se hace visible en la dirección del flujo de agua subterránea.</a:t>
            </a:r>
            <a:endParaRPr lang="de-DE" sz="1600" dirty="0">
              <a:latin typeface="Arial" panose="020B0604020202020204" pitchFamily="34" charset="0"/>
              <a:cs typeface="Arial" panose="020B0604020202020204" pitchFamily="34" charset="0"/>
            </a:endParaRPr>
          </a:p>
        </p:txBody>
      </p:sp>
      <p:pic>
        <p:nvPicPr>
          <p:cNvPr id="5" name="Grafik 1">
            <a:extLst>
              <a:ext uri="{FF2B5EF4-FFF2-40B4-BE49-F238E27FC236}">
                <a16:creationId xmlns:a16="http://schemas.microsoft.com/office/drawing/2014/main" id="{DA8B4E00-F26E-4F74-80DC-EA7B95C7523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39552" y="3648224"/>
            <a:ext cx="2540253" cy="1944216"/>
          </a:xfrm>
          <a:prstGeom prst="rect">
            <a:avLst/>
          </a:prstGeom>
        </p:spPr>
      </p:pic>
      <p:pic>
        <p:nvPicPr>
          <p:cNvPr id="6" name="Grafik 6">
            <a:extLst>
              <a:ext uri="{FF2B5EF4-FFF2-40B4-BE49-F238E27FC236}">
                <a16:creationId xmlns:a16="http://schemas.microsoft.com/office/drawing/2014/main" id="{763600EF-F15D-471A-BEAF-F48630B9EB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96956" y="3645024"/>
            <a:ext cx="1907492" cy="1947416"/>
          </a:xfrm>
          <a:prstGeom prst="rect">
            <a:avLst/>
          </a:prstGeom>
        </p:spPr>
      </p:pic>
      <p:pic>
        <p:nvPicPr>
          <p:cNvPr id="7" name="Grafik 7">
            <a:extLst>
              <a:ext uri="{FF2B5EF4-FFF2-40B4-BE49-F238E27FC236}">
                <a16:creationId xmlns:a16="http://schemas.microsoft.com/office/drawing/2014/main" id="{9D193D48-F8F4-4426-B073-245CEB857A09}"/>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3419872" y="3645024"/>
            <a:ext cx="2952328" cy="19474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636911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latin typeface="Arial" panose="020B0604020202020204" pitchFamily="34" charset="0"/>
                <a:cs typeface="Arial" panose="020B0604020202020204" pitchFamily="34" charset="0"/>
              </a:rPr>
              <a:t>Métodos de dimensionamiento</a:t>
            </a:r>
            <a:endParaRPr lang="de-DE" dirty="0">
              <a:latin typeface="Arial" panose="020B0604020202020204" pitchFamily="34" charset="0"/>
              <a:cs typeface="Arial" panose="020B0604020202020204" pitchFamily="34" charset="0"/>
            </a:endParaRPr>
          </a:p>
        </p:txBody>
      </p:sp>
      <p:sp>
        <p:nvSpPr>
          <p:cNvPr id="2" name="Abgerundetes Rechteck 1"/>
          <p:cNvSpPr/>
          <p:nvPr/>
        </p:nvSpPr>
        <p:spPr>
          <a:xfrm>
            <a:off x="457199" y="1628775"/>
            <a:ext cx="3394721" cy="151219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600"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Valores de tabla</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Basado en valores empíricos, pruebas, simulaciones</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Adecuado para sistemas muy pequeños</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Condiciones generales de contorno</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Transporte de calor puramente conductivo</a:t>
            </a:r>
            <a:endParaRPr lang="de-DE" sz="1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Abgerundetes Rechteck 5"/>
          <p:cNvSpPr/>
          <p:nvPr/>
        </p:nvSpPr>
        <p:spPr>
          <a:xfrm>
            <a:off x="4211960" y="1484784"/>
            <a:ext cx="4392488" cy="208823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spcAft>
                <a:spcPts val="600"/>
              </a:spcAft>
            </a:pPr>
            <a:r>
              <a:rPr lang="en-US" sz="1600"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Simulación Analítica</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Modelo de resistencia analítica de la sonda geotérmica</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Funciones G para la detección del subsuelo</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Adecuado para sondas individuales y campos de sondas</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Simplificación de las condiciones de contorno</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Transporte de calor puramente conductivo</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Representación gráfica de las temperaturas de salmuera</a:t>
            </a:r>
            <a:endParaRPr lang="de-DE" sz="10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 name="Abgerundetes Rechteck 6"/>
          <p:cNvSpPr/>
          <p:nvPr/>
        </p:nvSpPr>
        <p:spPr>
          <a:xfrm>
            <a:off x="1547664" y="3717032"/>
            <a:ext cx="5184576" cy="245519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spcAft>
                <a:spcPts val="600"/>
              </a:spcAft>
            </a:pPr>
            <a:r>
              <a:rPr lang="en-US" sz="1600"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Simulación numérica</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Modelo de resistencia analítica de la sonda geotérmica</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Transferencia de los parámetros de la sonda a la red</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Registro del subsuelo por elementos finitos</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Adecuado para sondas individuales y campos de sondas</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Condiciones de contorno diferenciadas</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Condiciones de contorno variables en el tiempo</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Transporte de calor conductivo y convectivo</a:t>
            </a:r>
          </a:p>
          <a:p>
            <a:pPr marL="171450" indent="-171450">
              <a:spcAft>
                <a:spcPts val="600"/>
              </a:spcAft>
              <a:buFont typeface="Arial" panose="020B0604020202020204" pitchFamily="34" charset="0"/>
              <a:buChar char="•"/>
            </a:pPr>
            <a:r>
              <a:rPr lang="en-US"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Representación gráfica de los resultados (sonda y suelo)</a:t>
            </a:r>
            <a:r>
              <a:rPr lang="de-DE"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7142780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latin typeface="Arial" panose="020B0604020202020204" pitchFamily="34" charset="0"/>
                <a:cs typeface="Arial" panose="020B0604020202020204" pitchFamily="34" charset="0"/>
              </a:rPr>
              <a:t>Métodos de dimensionamiento</a:t>
            </a:r>
            <a:endParaRPr lang="de-DE" dirty="0"/>
          </a:p>
        </p:txBody>
      </p:sp>
      <p:sp>
        <p:nvSpPr>
          <p:cNvPr id="2" name="Abgerundetes Rechteck 1"/>
          <p:cNvSpPr/>
          <p:nvPr/>
        </p:nvSpPr>
        <p:spPr>
          <a:xfrm>
            <a:off x="457199" y="1628775"/>
            <a:ext cx="2728913" cy="13573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Valores de tabla</a:t>
            </a:r>
          </a:p>
          <a:p>
            <a:pPr algn="ctr">
              <a:spcAft>
                <a:spcPts val="600"/>
              </a:spcAft>
            </a:pPr>
            <a:r>
              <a:rPr lang="de-DE" sz="1600" dirty="0">
                <a:ln w="0"/>
                <a:solidFill>
                  <a:schemeClr val="tx1"/>
                </a:solidFill>
                <a:effectLst>
                  <a:outerShdw blurRad="38100" dist="19050" dir="2700000" algn="tl" rotWithShape="0">
                    <a:schemeClr val="dk1">
                      <a:alpha val="40000"/>
                    </a:schemeClr>
                  </a:outerShdw>
                </a:effectLst>
              </a:rPr>
              <a:t>37,5 W/m</a:t>
            </a:r>
          </a:p>
        </p:txBody>
      </p:sp>
      <p:sp>
        <p:nvSpPr>
          <p:cNvPr id="6" name="Abgerundetes Rechteck 5"/>
          <p:cNvSpPr/>
          <p:nvPr/>
        </p:nvSpPr>
        <p:spPr>
          <a:xfrm>
            <a:off x="4252913" y="1628775"/>
            <a:ext cx="3726656" cy="1800226"/>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algn="ctr">
              <a:spcAft>
                <a:spcPts val="600"/>
              </a:spcAft>
            </a:pPr>
            <a:r>
              <a:rPr lang="en-US"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Simulación Analítica</a:t>
            </a:r>
          </a:p>
        </p:txBody>
      </p:sp>
      <p:sp>
        <p:nvSpPr>
          <p:cNvPr id="7" name="Abgerundetes Rechteck 6"/>
          <p:cNvSpPr/>
          <p:nvPr/>
        </p:nvSpPr>
        <p:spPr>
          <a:xfrm>
            <a:off x="1583532" y="3717008"/>
            <a:ext cx="4888706" cy="2455192"/>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spcAft>
                <a:spcPts val="600"/>
              </a:spcAft>
            </a:pPr>
            <a:r>
              <a:rPr lang="en-US"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Simulación numérica</a:t>
            </a:r>
          </a:p>
        </p:txBody>
      </p:sp>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l="2594" t="7952" r="20548" b="2407"/>
          <a:stretch/>
        </p:blipFill>
        <p:spPr>
          <a:xfrm>
            <a:off x="4488091" y="2071688"/>
            <a:ext cx="1749593" cy="940532"/>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l="2735" t="7795" r="19765" b="3388"/>
          <a:stretch/>
        </p:blipFill>
        <p:spPr>
          <a:xfrm>
            <a:off x="5970565" y="2403686"/>
            <a:ext cx="1785175" cy="942976"/>
          </a:xfrm>
          <a:prstGeom prst="rect">
            <a:avLst/>
          </a:prstGeom>
        </p:spPr>
      </p:pic>
      <p:pic>
        <p:nvPicPr>
          <p:cNvPr id="10" name="Grafik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0475" y="3815319"/>
            <a:ext cx="921543" cy="1030209"/>
          </a:xfrm>
          <a:prstGeom prst="rect">
            <a:avLst/>
          </a:prstGeom>
        </p:spPr>
      </p:pic>
      <p:pic>
        <p:nvPicPr>
          <p:cNvPr id="11" name="Grafik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945598" y="4133603"/>
            <a:ext cx="1082287" cy="1228725"/>
          </a:xfrm>
          <a:prstGeom prst="rect">
            <a:avLst/>
          </a:prstGeom>
        </p:spPr>
      </p:pic>
      <p:pic>
        <p:nvPicPr>
          <p:cNvPr id="12" name="Grafik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131465" y="4159921"/>
            <a:ext cx="1666105" cy="1832916"/>
          </a:xfrm>
          <a:prstGeom prst="rect">
            <a:avLst/>
          </a:prstGeom>
        </p:spPr>
      </p:pic>
      <p:pic>
        <p:nvPicPr>
          <p:cNvPr id="13" name="Grafik 1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268728" y="5133535"/>
            <a:ext cx="1626402" cy="977878"/>
          </a:xfrm>
          <a:prstGeom prst="rect">
            <a:avLst/>
          </a:prstGeom>
        </p:spPr>
      </p:pic>
      <p:pic>
        <p:nvPicPr>
          <p:cNvPr id="14" name="Grafik 1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13172" y="5133535"/>
            <a:ext cx="1587978" cy="977878"/>
          </a:xfrm>
          <a:prstGeom prst="rect">
            <a:avLst/>
          </a:prstGeom>
        </p:spPr>
      </p:pic>
    </p:spTree>
    <p:extLst>
      <p:ext uri="{BB962C8B-B14F-4D97-AF65-F5344CB8AC3E}">
        <p14:creationId xmlns:p14="http://schemas.microsoft.com/office/powerpoint/2010/main" val="668114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latin typeface="Arial" panose="020B0604020202020204" pitchFamily="34" charset="0"/>
                <a:cs typeface="Arial" panose="020B0604020202020204" pitchFamily="34" charset="0"/>
              </a:rPr>
              <a:t>Directrices </a:t>
            </a:r>
            <a:r>
              <a:rPr lang="de-DE" dirty="0" err="1">
                <a:latin typeface="Arial" panose="020B0604020202020204" pitchFamily="34" charset="0"/>
                <a:cs typeface="Arial" panose="020B0604020202020204" pitchFamily="34" charset="0"/>
              </a:rPr>
              <a:t>del país</a:t>
            </a:r>
            <a:endParaRPr lang="de-DE" dirty="0">
              <a:latin typeface="Arial" panose="020B0604020202020204" pitchFamily="34" charset="0"/>
              <a:cs typeface="Arial" panose="020B0604020202020204" pitchFamily="34" charset="0"/>
            </a:endParaRPr>
          </a:p>
        </p:txBody>
      </p:sp>
      <p:pic>
        <p:nvPicPr>
          <p:cNvPr id="3" name="Grafik 3">
            <a:extLst>
              <a:ext uri="{FF2B5EF4-FFF2-40B4-BE49-F238E27FC236}">
                <a16:creationId xmlns:a16="http://schemas.microsoft.com/office/drawing/2014/main" id="{C38ABA27-2FF4-4B02-97DA-A6C9647D649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101850" y="1380381"/>
            <a:ext cx="4991100"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uppieren 21">
            <a:extLst>
              <a:ext uri="{FF2B5EF4-FFF2-40B4-BE49-F238E27FC236}">
                <a16:creationId xmlns:a16="http://schemas.microsoft.com/office/drawing/2014/main" id="{30F5AB7F-1A0C-4647-91BA-D308C7BDFE5D}"/>
              </a:ext>
            </a:extLst>
          </p:cNvPr>
          <p:cNvGrpSpPr>
            <a:grpSpLocks/>
          </p:cNvGrpSpPr>
          <p:nvPr/>
        </p:nvGrpSpPr>
        <p:grpSpPr bwMode="auto">
          <a:xfrm>
            <a:off x="5918200" y="4464893"/>
            <a:ext cx="763588" cy="1079500"/>
            <a:chOff x="990340" y="2006280"/>
            <a:chExt cx="764051" cy="1080000"/>
          </a:xfrm>
        </p:grpSpPr>
        <p:pic>
          <p:nvPicPr>
            <p:cNvPr id="5" name="Grafik 16">
              <a:extLst>
                <a:ext uri="{FF2B5EF4-FFF2-40B4-BE49-F238E27FC236}">
                  <a16:creationId xmlns:a16="http://schemas.microsoft.com/office/drawing/2014/main" id="{7099368A-5677-4E66-B853-33959F0F32EC}"/>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90340" y="2006280"/>
              <a:ext cx="76405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17">
              <a:extLst>
                <a:ext uri="{FF2B5EF4-FFF2-40B4-BE49-F238E27FC236}">
                  <a16:creationId xmlns:a16="http://schemas.microsoft.com/office/drawing/2014/main" id="{6229C5E3-4754-450B-AE29-3328F35FA4B1}"/>
                </a:ext>
              </a:extLst>
            </p:cNvPr>
            <p:cNvSpPr/>
            <p:nvPr/>
          </p:nvSpPr>
          <p:spPr>
            <a:xfrm>
              <a:off x="990340" y="2006280"/>
              <a:ext cx="764051"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 name="Gruppieren 24">
            <a:extLst>
              <a:ext uri="{FF2B5EF4-FFF2-40B4-BE49-F238E27FC236}">
                <a16:creationId xmlns:a16="http://schemas.microsoft.com/office/drawing/2014/main" id="{8FD85955-7AA9-44D3-9F40-9FC08282B3D4}"/>
              </a:ext>
            </a:extLst>
          </p:cNvPr>
          <p:cNvGrpSpPr>
            <a:grpSpLocks/>
          </p:cNvGrpSpPr>
          <p:nvPr/>
        </p:nvGrpSpPr>
        <p:grpSpPr bwMode="auto">
          <a:xfrm>
            <a:off x="7358063" y="2771031"/>
            <a:ext cx="763587" cy="1089025"/>
            <a:chOff x="9810273" y="2468894"/>
            <a:chExt cx="763200" cy="1088365"/>
          </a:xfrm>
        </p:grpSpPr>
        <p:pic>
          <p:nvPicPr>
            <p:cNvPr id="8" name="Grafik 6">
              <a:extLst>
                <a:ext uri="{FF2B5EF4-FFF2-40B4-BE49-F238E27FC236}">
                  <a16:creationId xmlns:a16="http://schemas.microsoft.com/office/drawing/2014/main" id="{F393D110-C293-43A5-8B63-460E242C5A85}"/>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810273" y="2477259"/>
              <a:ext cx="75793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hteck 20">
              <a:extLst>
                <a:ext uri="{FF2B5EF4-FFF2-40B4-BE49-F238E27FC236}">
                  <a16:creationId xmlns:a16="http://schemas.microsoft.com/office/drawing/2014/main" id="{DEC31CB2-0AAC-4103-AC75-B0FE68AAF56A}"/>
                </a:ext>
              </a:extLst>
            </p:cNvPr>
            <p:cNvSpPr/>
            <p:nvPr/>
          </p:nvSpPr>
          <p:spPr>
            <a:xfrm>
              <a:off x="9810273" y="2468894"/>
              <a:ext cx="763200" cy="108043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 name="Gruppieren 30">
            <a:extLst>
              <a:ext uri="{FF2B5EF4-FFF2-40B4-BE49-F238E27FC236}">
                <a16:creationId xmlns:a16="http://schemas.microsoft.com/office/drawing/2014/main" id="{CA9684B3-5C25-45D0-82A0-8D942E05BE31}"/>
              </a:ext>
            </a:extLst>
          </p:cNvPr>
          <p:cNvGrpSpPr>
            <a:grpSpLocks/>
          </p:cNvGrpSpPr>
          <p:nvPr/>
        </p:nvGrpSpPr>
        <p:grpSpPr bwMode="auto">
          <a:xfrm>
            <a:off x="250825" y="2467818"/>
            <a:ext cx="763588" cy="1079500"/>
            <a:chOff x="9972600" y="3340991"/>
            <a:chExt cx="763200" cy="1080000"/>
          </a:xfrm>
        </p:grpSpPr>
        <p:pic>
          <p:nvPicPr>
            <p:cNvPr id="11" name="Grafik 11">
              <a:extLst>
                <a:ext uri="{FF2B5EF4-FFF2-40B4-BE49-F238E27FC236}">
                  <a16:creationId xmlns:a16="http://schemas.microsoft.com/office/drawing/2014/main" id="{03348B84-D67D-4FB8-8009-57B887B8D5F1}"/>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9972600" y="3340991"/>
              <a:ext cx="762956"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hteck 22">
              <a:extLst>
                <a:ext uri="{FF2B5EF4-FFF2-40B4-BE49-F238E27FC236}">
                  <a16:creationId xmlns:a16="http://schemas.microsoft.com/office/drawing/2014/main" id="{B984713C-9ECD-48D5-978C-AB06D2E4B22F}"/>
                </a:ext>
              </a:extLst>
            </p:cNvPr>
            <p:cNvSpPr/>
            <p:nvPr/>
          </p:nvSpPr>
          <p:spPr>
            <a:xfrm>
              <a:off x="9972600" y="3340991"/>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3" name="Gruppieren 25">
            <a:extLst>
              <a:ext uri="{FF2B5EF4-FFF2-40B4-BE49-F238E27FC236}">
                <a16:creationId xmlns:a16="http://schemas.microsoft.com/office/drawing/2014/main" id="{EBB5B49E-F1E9-4983-8519-B30B49C321BC}"/>
              </a:ext>
            </a:extLst>
          </p:cNvPr>
          <p:cNvGrpSpPr>
            <a:grpSpLocks/>
          </p:cNvGrpSpPr>
          <p:nvPr/>
        </p:nvGrpSpPr>
        <p:grpSpPr bwMode="auto">
          <a:xfrm>
            <a:off x="7475538" y="4407743"/>
            <a:ext cx="763587" cy="1081088"/>
            <a:chOff x="9900592" y="3858789"/>
            <a:chExt cx="763200" cy="1080000"/>
          </a:xfrm>
        </p:grpSpPr>
        <p:pic>
          <p:nvPicPr>
            <p:cNvPr id="14" name="Grafik 13">
              <a:extLst>
                <a:ext uri="{FF2B5EF4-FFF2-40B4-BE49-F238E27FC236}">
                  <a16:creationId xmlns:a16="http://schemas.microsoft.com/office/drawing/2014/main" id="{BB439EF4-8FD6-4F16-A8FB-E8D2E94CFA24}"/>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9902331" y="3858789"/>
              <a:ext cx="76146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hteck 23">
              <a:extLst>
                <a:ext uri="{FF2B5EF4-FFF2-40B4-BE49-F238E27FC236}">
                  <a16:creationId xmlns:a16="http://schemas.microsoft.com/office/drawing/2014/main" id="{49742948-0D22-41A5-AF41-8CE71C9A5E09}"/>
                </a:ext>
              </a:extLst>
            </p:cNvPr>
            <p:cNvSpPr/>
            <p:nvPr/>
          </p:nvSpPr>
          <p:spPr>
            <a:xfrm>
              <a:off x="9900592" y="3858789"/>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6" name="Gruppieren 32">
            <a:extLst>
              <a:ext uri="{FF2B5EF4-FFF2-40B4-BE49-F238E27FC236}">
                <a16:creationId xmlns:a16="http://schemas.microsoft.com/office/drawing/2014/main" id="{6D52977B-BAE4-4896-AC83-B2F2B1DD023E}"/>
              </a:ext>
            </a:extLst>
          </p:cNvPr>
          <p:cNvGrpSpPr>
            <a:grpSpLocks/>
          </p:cNvGrpSpPr>
          <p:nvPr/>
        </p:nvGrpSpPr>
        <p:grpSpPr bwMode="auto">
          <a:xfrm>
            <a:off x="323850" y="3599706"/>
            <a:ext cx="763588" cy="1079500"/>
            <a:chOff x="9826224" y="4959000"/>
            <a:chExt cx="763200" cy="1080000"/>
          </a:xfrm>
        </p:grpSpPr>
        <p:pic>
          <p:nvPicPr>
            <p:cNvPr id="17" name="Grafik 9">
              <a:extLst>
                <a:ext uri="{FF2B5EF4-FFF2-40B4-BE49-F238E27FC236}">
                  <a16:creationId xmlns:a16="http://schemas.microsoft.com/office/drawing/2014/main" id="{7B4C5DD4-491E-47B0-8874-4B65E064D859}"/>
                </a:ext>
              </a:extLst>
            </p:cNvPr>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9828584" y="4959000"/>
              <a:ext cx="760840"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hteck 26">
              <a:extLst>
                <a:ext uri="{FF2B5EF4-FFF2-40B4-BE49-F238E27FC236}">
                  <a16:creationId xmlns:a16="http://schemas.microsoft.com/office/drawing/2014/main" id="{99594645-B507-4F37-9D07-17BD92B6342A}"/>
                </a:ext>
              </a:extLst>
            </p:cNvPr>
            <p:cNvSpPr/>
            <p:nvPr/>
          </p:nvSpPr>
          <p:spPr>
            <a:xfrm>
              <a:off x="9826224" y="4959000"/>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9" name="Gruppieren 31">
            <a:extLst>
              <a:ext uri="{FF2B5EF4-FFF2-40B4-BE49-F238E27FC236}">
                <a16:creationId xmlns:a16="http://schemas.microsoft.com/office/drawing/2014/main" id="{6C3DA3B2-3F41-42E1-8C17-76D8D875313A}"/>
              </a:ext>
            </a:extLst>
          </p:cNvPr>
          <p:cNvGrpSpPr>
            <a:grpSpLocks/>
          </p:cNvGrpSpPr>
          <p:nvPr/>
        </p:nvGrpSpPr>
        <p:grpSpPr bwMode="auto">
          <a:xfrm>
            <a:off x="633413" y="1297831"/>
            <a:ext cx="762000" cy="1079500"/>
            <a:chOff x="9970774" y="1428139"/>
            <a:chExt cx="763200" cy="1080000"/>
          </a:xfrm>
        </p:grpSpPr>
        <p:pic>
          <p:nvPicPr>
            <p:cNvPr id="20" name="Grafik 10">
              <a:extLst>
                <a:ext uri="{FF2B5EF4-FFF2-40B4-BE49-F238E27FC236}">
                  <a16:creationId xmlns:a16="http://schemas.microsoft.com/office/drawing/2014/main" id="{61C8C62F-C1A5-42FC-831E-DD4069F9E320}"/>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9970774" y="1428139"/>
              <a:ext cx="758427"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hteck 27">
              <a:extLst>
                <a:ext uri="{FF2B5EF4-FFF2-40B4-BE49-F238E27FC236}">
                  <a16:creationId xmlns:a16="http://schemas.microsoft.com/office/drawing/2014/main" id="{F1AD54CB-7771-4D26-81BB-A6548FE1BD5E}"/>
                </a:ext>
              </a:extLst>
            </p:cNvPr>
            <p:cNvSpPr/>
            <p:nvPr/>
          </p:nvSpPr>
          <p:spPr>
            <a:xfrm>
              <a:off x="9970774" y="1428139"/>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2" name="Gruppieren 38">
            <a:extLst>
              <a:ext uri="{FF2B5EF4-FFF2-40B4-BE49-F238E27FC236}">
                <a16:creationId xmlns:a16="http://schemas.microsoft.com/office/drawing/2014/main" id="{ECB62B1D-8074-4602-B714-3061D07E5B8D}"/>
              </a:ext>
            </a:extLst>
          </p:cNvPr>
          <p:cNvGrpSpPr>
            <a:grpSpLocks/>
          </p:cNvGrpSpPr>
          <p:nvPr/>
        </p:nvGrpSpPr>
        <p:grpSpPr bwMode="auto">
          <a:xfrm>
            <a:off x="904875" y="5604718"/>
            <a:ext cx="762000" cy="1079500"/>
            <a:chOff x="8192159" y="5484118"/>
            <a:chExt cx="763200" cy="1080000"/>
          </a:xfrm>
        </p:grpSpPr>
        <p:pic>
          <p:nvPicPr>
            <p:cNvPr id="23" name="Grafik 2">
              <a:extLst>
                <a:ext uri="{FF2B5EF4-FFF2-40B4-BE49-F238E27FC236}">
                  <a16:creationId xmlns:a16="http://schemas.microsoft.com/office/drawing/2014/main" id="{6C4B1EC8-89CD-4F1D-ACA3-03347E105F89}"/>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8193898" y="5484118"/>
              <a:ext cx="761461"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hteck 28">
              <a:extLst>
                <a:ext uri="{FF2B5EF4-FFF2-40B4-BE49-F238E27FC236}">
                  <a16:creationId xmlns:a16="http://schemas.microsoft.com/office/drawing/2014/main" id="{1DF54A40-3386-482C-AD3B-D6553E8B4036}"/>
                </a:ext>
              </a:extLst>
            </p:cNvPr>
            <p:cNvSpPr/>
            <p:nvPr/>
          </p:nvSpPr>
          <p:spPr>
            <a:xfrm>
              <a:off x="8192159" y="5484118"/>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5" name="Gruppieren 33">
            <a:extLst>
              <a:ext uri="{FF2B5EF4-FFF2-40B4-BE49-F238E27FC236}">
                <a16:creationId xmlns:a16="http://schemas.microsoft.com/office/drawing/2014/main" id="{D12D8574-FA56-436F-B48B-0203D4C73D45}"/>
              </a:ext>
            </a:extLst>
          </p:cNvPr>
          <p:cNvGrpSpPr>
            <a:grpSpLocks/>
          </p:cNvGrpSpPr>
          <p:nvPr/>
        </p:nvGrpSpPr>
        <p:grpSpPr bwMode="auto">
          <a:xfrm>
            <a:off x="8305800" y="3547318"/>
            <a:ext cx="763588" cy="1081088"/>
            <a:chOff x="-1211817" y="1620330"/>
            <a:chExt cx="763200" cy="1080000"/>
          </a:xfrm>
        </p:grpSpPr>
        <p:pic>
          <p:nvPicPr>
            <p:cNvPr id="26" name="Grafik 7">
              <a:extLst>
                <a:ext uri="{FF2B5EF4-FFF2-40B4-BE49-F238E27FC236}">
                  <a16:creationId xmlns:a16="http://schemas.microsoft.com/office/drawing/2014/main" id="{FC6DB70B-6B63-4D13-A968-019DE3E25F85}"/>
                </a:ext>
              </a:extLst>
            </p:cNvPr>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208111" y="1620330"/>
              <a:ext cx="75949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hteck 29">
              <a:extLst>
                <a:ext uri="{FF2B5EF4-FFF2-40B4-BE49-F238E27FC236}">
                  <a16:creationId xmlns:a16="http://schemas.microsoft.com/office/drawing/2014/main" id="{4D48D297-1916-43AE-B9EF-B606986791AF}"/>
                </a:ext>
              </a:extLst>
            </p:cNvPr>
            <p:cNvSpPr/>
            <p:nvPr/>
          </p:nvSpPr>
          <p:spPr>
            <a:xfrm>
              <a:off x="-1211817" y="1620330"/>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28" name="Gruppieren 37">
            <a:extLst>
              <a:ext uri="{FF2B5EF4-FFF2-40B4-BE49-F238E27FC236}">
                <a16:creationId xmlns:a16="http://schemas.microsoft.com/office/drawing/2014/main" id="{43389CAB-E2F9-496B-8AA2-620EAA146FBE}"/>
              </a:ext>
            </a:extLst>
          </p:cNvPr>
          <p:cNvGrpSpPr>
            <a:grpSpLocks/>
          </p:cNvGrpSpPr>
          <p:nvPr/>
        </p:nvGrpSpPr>
        <p:grpSpPr bwMode="auto">
          <a:xfrm>
            <a:off x="7308850" y="5638056"/>
            <a:ext cx="762000" cy="1079500"/>
            <a:chOff x="-1764704" y="4623840"/>
            <a:chExt cx="763200" cy="1080000"/>
          </a:xfrm>
        </p:grpSpPr>
        <p:pic>
          <p:nvPicPr>
            <p:cNvPr id="29" name="Grafik 4">
              <a:extLst>
                <a:ext uri="{FF2B5EF4-FFF2-40B4-BE49-F238E27FC236}">
                  <a16:creationId xmlns:a16="http://schemas.microsoft.com/office/drawing/2014/main" id="{7DE96F93-75C8-4600-A709-EE8E48A2FAB8}"/>
                </a:ext>
              </a:extLst>
            </p:cNvPr>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1762768" y="4623840"/>
              <a:ext cx="759328"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hteck 34">
              <a:extLst>
                <a:ext uri="{FF2B5EF4-FFF2-40B4-BE49-F238E27FC236}">
                  <a16:creationId xmlns:a16="http://schemas.microsoft.com/office/drawing/2014/main" id="{06749E0C-1D7B-4609-81C0-1B9C492E5698}"/>
                </a:ext>
              </a:extLst>
            </p:cNvPr>
            <p:cNvSpPr/>
            <p:nvPr/>
          </p:nvSpPr>
          <p:spPr>
            <a:xfrm>
              <a:off x="-1764704" y="4623840"/>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1" name="Gruppieren 36">
            <a:extLst>
              <a:ext uri="{FF2B5EF4-FFF2-40B4-BE49-F238E27FC236}">
                <a16:creationId xmlns:a16="http://schemas.microsoft.com/office/drawing/2014/main" id="{F2CE7385-BED9-4E2A-ADCA-9F09783BAB93}"/>
              </a:ext>
            </a:extLst>
          </p:cNvPr>
          <p:cNvGrpSpPr>
            <a:grpSpLocks/>
          </p:cNvGrpSpPr>
          <p:nvPr/>
        </p:nvGrpSpPr>
        <p:grpSpPr bwMode="auto">
          <a:xfrm>
            <a:off x="8121650" y="5638056"/>
            <a:ext cx="763588" cy="1079500"/>
            <a:chOff x="-1631762" y="3212976"/>
            <a:chExt cx="763200" cy="1080000"/>
          </a:xfrm>
        </p:grpSpPr>
        <p:pic>
          <p:nvPicPr>
            <p:cNvPr id="32" name="Grafik 5">
              <a:extLst>
                <a:ext uri="{FF2B5EF4-FFF2-40B4-BE49-F238E27FC236}">
                  <a16:creationId xmlns:a16="http://schemas.microsoft.com/office/drawing/2014/main" id="{F3F8ABAC-33D7-43C0-B23E-64E6A536965D}"/>
                </a:ext>
              </a:extLst>
            </p:cNvPr>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1631762" y="3212976"/>
              <a:ext cx="762263"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hteck 35">
              <a:extLst>
                <a:ext uri="{FF2B5EF4-FFF2-40B4-BE49-F238E27FC236}">
                  <a16:creationId xmlns:a16="http://schemas.microsoft.com/office/drawing/2014/main" id="{529EFFDB-8A52-4868-B2D5-593FBF0EFF9B}"/>
                </a:ext>
              </a:extLst>
            </p:cNvPr>
            <p:cNvSpPr/>
            <p:nvPr/>
          </p:nvSpPr>
          <p:spPr>
            <a:xfrm>
              <a:off x="-1631762" y="3212976"/>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4" name="Gruppieren 44">
            <a:extLst>
              <a:ext uri="{FF2B5EF4-FFF2-40B4-BE49-F238E27FC236}">
                <a16:creationId xmlns:a16="http://schemas.microsoft.com/office/drawing/2014/main" id="{64B0FFC8-2E3F-41B7-96E9-8915D36B98DA}"/>
              </a:ext>
            </a:extLst>
          </p:cNvPr>
          <p:cNvGrpSpPr>
            <a:grpSpLocks/>
          </p:cNvGrpSpPr>
          <p:nvPr/>
        </p:nvGrpSpPr>
        <p:grpSpPr bwMode="auto">
          <a:xfrm>
            <a:off x="8243888" y="2085231"/>
            <a:ext cx="763587" cy="1100137"/>
            <a:chOff x="8192159" y="5484118"/>
            <a:chExt cx="763200" cy="1099618"/>
          </a:xfrm>
        </p:grpSpPr>
        <p:pic>
          <p:nvPicPr>
            <p:cNvPr id="35" name="Grafik 8">
              <a:extLst>
                <a:ext uri="{FF2B5EF4-FFF2-40B4-BE49-F238E27FC236}">
                  <a16:creationId xmlns:a16="http://schemas.microsoft.com/office/drawing/2014/main" id="{D7671F00-2A92-45D9-ACDA-B535CAD2A5F2}"/>
                </a:ext>
              </a:extLst>
            </p:cNvPr>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8195415" y="5503736"/>
              <a:ext cx="759944"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hteck 39">
              <a:extLst>
                <a:ext uri="{FF2B5EF4-FFF2-40B4-BE49-F238E27FC236}">
                  <a16:creationId xmlns:a16="http://schemas.microsoft.com/office/drawing/2014/main" id="{CEADEEB7-EBC9-4647-A08E-7819DF676658}"/>
                </a:ext>
              </a:extLst>
            </p:cNvPr>
            <p:cNvSpPr/>
            <p:nvPr/>
          </p:nvSpPr>
          <p:spPr>
            <a:xfrm>
              <a:off x="8192159" y="5484118"/>
              <a:ext cx="763200" cy="108057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37" name="Gruppieren 43">
            <a:extLst>
              <a:ext uri="{FF2B5EF4-FFF2-40B4-BE49-F238E27FC236}">
                <a16:creationId xmlns:a16="http://schemas.microsoft.com/office/drawing/2014/main" id="{F4FC33CE-17A9-4981-AC5A-21747DD4F0FE}"/>
              </a:ext>
            </a:extLst>
          </p:cNvPr>
          <p:cNvGrpSpPr>
            <a:grpSpLocks/>
          </p:cNvGrpSpPr>
          <p:nvPr/>
        </p:nvGrpSpPr>
        <p:grpSpPr bwMode="auto">
          <a:xfrm>
            <a:off x="107950" y="5004643"/>
            <a:ext cx="762000" cy="1079500"/>
            <a:chOff x="-133565" y="4065945"/>
            <a:chExt cx="763200" cy="1080000"/>
          </a:xfrm>
        </p:grpSpPr>
        <p:pic>
          <p:nvPicPr>
            <p:cNvPr id="38" name="Grafik 12">
              <a:extLst>
                <a:ext uri="{FF2B5EF4-FFF2-40B4-BE49-F238E27FC236}">
                  <a16:creationId xmlns:a16="http://schemas.microsoft.com/office/drawing/2014/main" id="{110ECC00-A39E-499D-AD32-344E04622F96}"/>
                </a:ext>
              </a:extLst>
            </p:cNvPr>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125690" y="4065945"/>
              <a:ext cx="747449"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echteck 40">
              <a:extLst>
                <a:ext uri="{FF2B5EF4-FFF2-40B4-BE49-F238E27FC236}">
                  <a16:creationId xmlns:a16="http://schemas.microsoft.com/office/drawing/2014/main" id="{A0577E5C-0F47-4E12-B0C9-5D001AE5AA87}"/>
                </a:ext>
              </a:extLst>
            </p:cNvPr>
            <p:cNvSpPr/>
            <p:nvPr/>
          </p:nvSpPr>
          <p:spPr>
            <a:xfrm>
              <a:off x="-133565" y="4065945"/>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0" name="Gruppieren 46">
            <a:extLst>
              <a:ext uri="{FF2B5EF4-FFF2-40B4-BE49-F238E27FC236}">
                <a16:creationId xmlns:a16="http://schemas.microsoft.com/office/drawing/2014/main" id="{A2A24D85-239C-4370-AF82-3547FE0C1B63}"/>
              </a:ext>
            </a:extLst>
          </p:cNvPr>
          <p:cNvGrpSpPr>
            <a:grpSpLocks/>
          </p:cNvGrpSpPr>
          <p:nvPr/>
        </p:nvGrpSpPr>
        <p:grpSpPr bwMode="auto">
          <a:xfrm>
            <a:off x="2611438" y="1324818"/>
            <a:ext cx="762000" cy="1079500"/>
            <a:chOff x="7236296" y="1416540"/>
            <a:chExt cx="763422" cy="1080000"/>
          </a:xfrm>
        </p:grpSpPr>
        <p:pic>
          <p:nvPicPr>
            <p:cNvPr id="41" name="Grafik 14">
              <a:extLst>
                <a:ext uri="{FF2B5EF4-FFF2-40B4-BE49-F238E27FC236}">
                  <a16:creationId xmlns:a16="http://schemas.microsoft.com/office/drawing/2014/main" id="{76F7EBC6-8A9E-4F23-ABD8-376A802A2337}"/>
                </a:ext>
              </a:extLst>
            </p:cNvPr>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7236296" y="1416540"/>
              <a:ext cx="763422"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Rechteck 45">
              <a:extLst>
                <a:ext uri="{FF2B5EF4-FFF2-40B4-BE49-F238E27FC236}">
                  <a16:creationId xmlns:a16="http://schemas.microsoft.com/office/drawing/2014/main" id="{23418F37-84B2-4584-BE86-B4DB1CBA8F49}"/>
                </a:ext>
              </a:extLst>
            </p:cNvPr>
            <p:cNvSpPr/>
            <p:nvPr/>
          </p:nvSpPr>
          <p:spPr>
            <a:xfrm>
              <a:off x="7236296" y="1416540"/>
              <a:ext cx="763422"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3" name="Gruppieren 48">
            <a:extLst>
              <a:ext uri="{FF2B5EF4-FFF2-40B4-BE49-F238E27FC236}">
                <a16:creationId xmlns:a16="http://schemas.microsoft.com/office/drawing/2014/main" id="{9B90AB95-8AC6-4328-B3D4-28C495A6D7AD}"/>
              </a:ext>
            </a:extLst>
          </p:cNvPr>
          <p:cNvGrpSpPr>
            <a:grpSpLocks/>
          </p:cNvGrpSpPr>
          <p:nvPr/>
        </p:nvGrpSpPr>
        <p:grpSpPr bwMode="auto">
          <a:xfrm>
            <a:off x="7162800" y="1388318"/>
            <a:ext cx="763588" cy="1079500"/>
            <a:chOff x="395536" y="2442679"/>
            <a:chExt cx="763200" cy="1080000"/>
          </a:xfrm>
        </p:grpSpPr>
        <p:pic>
          <p:nvPicPr>
            <p:cNvPr id="44" name="Grafik 47">
              <a:extLst>
                <a:ext uri="{FF2B5EF4-FFF2-40B4-BE49-F238E27FC236}">
                  <a16:creationId xmlns:a16="http://schemas.microsoft.com/office/drawing/2014/main" id="{630DFEF7-F7AE-4C09-8CA7-99347C50D6AD}"/>
                </a:ext>
              </a:extLst>
            </p:cNvPr>
            <p:cNvPicPr>
              <a:picLocks noChangeAspect="1"/>
            </p:cNvPicPr>
            <p:nvPr/>
          </p:nvPicPr>
          <p:blipFill>
            <a:blip r:embed="rId17">
              <a:extLst>
                <a:ext uri="{28A0092B-C50C-407E-A947-70E740481C1C}">
                  <a14:useLocalDpi xmlns:a14="http://schemas.microsoft.com/office/drawing/2010/main"/>
                </a:ext>
              </a:extLst>
            </a:blip>
            <a:srcRect/>
            <a:stretch>
              <a:fillRect/>
            </a:stretch>
          </p:blipFill>
          <p:spPr bwMode="auto">
            <a:xfrm>
              <a:off x="395536" y="2442679"/>
              <a:ext cx="757137"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Rechteck 51">
              <a:extLst>
                <a:ext uri="{FF2B5EF4-FFF2-40B4-BE49-F238E27FC236}">
                  <a16:creationId xmlns:a16="http://schemas.microsoft.com/office/drawing/2014/main" id="{B428EAD6-877B-4AA6-BB2C-776E11D3CD46}"/>
                </a:ext>
              </a:extLst>
            </p:cNvPr>
            <p:cNvSpPr/>
            <p:nvPr/>
          </p:nvSpPr>
          <p:spPr>
            <a:xfrm>
              <a:off x="395536" y="2442679"/>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46" name="Gerade Verbindung 53">
            <a:extLst>
              <a:ext uri="{FF2B5EF4-FFF2-40B4-BE49-F238E27FC236}">
                <a16:creationId xmlns:a16="http://schemas.microsoft.com/office/drawing/2014/main" id="{B0E0C3A2-D0A0-4CF5-A71D-FDE264531590}"/>
              </a:ext>
            </a:extLst>
          </p:cNvPr>
          <p:cNvCxnSpPr>
            <a:endCxn id="9" idx="1"/>
          </p:cNvCxnSpPr>
          <p:nvPr/>
        </p:nvCxnSpPr>
        <p:spPr>
          <a:xfrm>
            <a:off x="5795963" y="3058368"/>
            <a:ext cx="1562100" cy="2524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56">
            <a:extLst>
              <a:ext uri="{FF2B5EF4-FFF2-40B4-BE49-F238E27FC236}">
                <a16:creationId xmlns:a16="http://schemas.microsoft.com/office/drawing/2014/main" id="{79B1EDAB-813E-4F71-BCF7-6F8A1B6F2C83}"/>
              </a:ext>
            </a:extLst>
          </p:cNvPr>
          <p:cNvCxnSpPr>
            <a:endCxn id="44" idx="1"/>
          </p:cNvCxnSpPr>
          <p:nvPr/>
        </p:nvCxnSpPr>
        <p:spPr>
          <a:xfrm flipV="1">
            <a:off x="5795963" y="1928068"/>
            <a:ext cx="1366837" cy="4111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59">
            <a:extLst>
              <a:ext uri="{FF2B5EF4-FFF2-40B4-BE49-F238E27FC236}">
                <a16:creationId xmlns:a16="http://schemas.microsoft.com/office/drawing/2014/main" id="{F45AE10C-8346-4680-AAF1-4D83B7328105}"/>
              </a:ext>
            </a:extLst>
          </p:cNvPr>
          <p:cNvCxnSpPr>
            <a:endCxn id="12" idx="3"/>
          </p:cNvCxnSpPr>
          <p:nvPr/>
        </p:nvCxnSpPr>
        <p:spPr>
          <a:xfrm flipH="1" flipV="1">
            <a:off x="1014413" y="3007568"/>
            <a:ext cx="2352675" cy="69215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62">
            <a:extLst>
              <a:ext uri="{FF2B5EF4-FFF2-40B4-BE49-F238E27FC236}">
                <a16:creationId xmlns:a16="http://schemas.microsoft.com/office/drawing/2014/main" id="{65D88A3B-CD75-4BE1-9E1C-B875BA11A909}"/>
              </a:ext>
            </a:extLst>
          </p:cNvPr>
          <p:cNvCxnSpPr>
            <a:endCxn id="27" idx="1"/>
          </p:cNvCxnSpPr>
          <p:nvPr/>
        </p:nvCxnSpPr>
        <p:spPr>
          <a:xfrm>
            <a:off x="6011863" y="3547318"/>
            <a:ext cx="2293937" cy="54133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66">
            <a:extLst>
              <a:ext uri="{FF2B5EF4-FFF2-40B4-BE49-F238E27FC236}">
                <a16:creationId xmlns:a16="http://schemas.microsoft.com/office/drawing/2014/main" id="{C185CE62-0606-418A-9242-452C7EC05227}"/>
              </a:ext>
            </a:extLst>
          </p:cNvPr>
          <p:cNvCxnSpPr>
            <a:endCxn id="15" idx="1"/>
          </p:cNvCxnSpPr>
          <p:nvPr/>
        </p:nvCxnSpPr>
        <p:spPr>
          <a:xfrm>
            <a:off x="6011863" y="4088656"/>
            <a:ext cx="1463675" cy="8604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69">
            <a:extLst>
              <a:ext uri="{FF2B5EF4-FFF2-40B4-BE49-F238E27FC236}">
                <a16:creationId xmlns:a16="http://schemas.microsoft.com/office/drawing/2014/main" id="{A5ABB30B-4347-4DCA-A6B8-691D114F4CEA}"/>
              </a:ext>
            </a:extLst>
          </p:cNvPr>
          <p:cNvCxnSpPr>
            <a:endCxn id="39" idx="3"/>
          </p:cNvCxnSpPr>
          <p:nvPr/>
        </p:nvCxnSpPr>
        <p:spPr>
          <a:xfrm flipH="1">
            <a:off x="869950" y="5218956"/>
            <a:ext cx="2122488" cy="32543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73">
            <a:extLst>
              <a:ext uri="{FF2B5EF4-FFF2-40B4-BE49-F238E27FC236}">
                <a16:creationId xmlns:a16="http://schemas.microsoft.com/office/drawing/2014/main" id="{69BA8213-15C1-490F-8C22-873E90EDA6FB}"/>
              </a:ext>
            </a:extLst>
          </p:cNvPr>
          <p:cNvCxnSpPr>
            <a:endCxn id="18" idx="3"/>
          </p:cNvCxnSpPr>
          <p:nvPr/>
        </p:nvCxnSpPr>
        <p:spPr>
          <a:xfrm flipH="1" flipV="1">
            <a:off x="1087438" y="4139456"/>
            <a:ext cx="2930525" cy="1444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76">
            <a:extLst>
              <a:ext uri="{FF2B5EF4-FFF2-40B4-BE49-F238E27FC236}">
                <a16:creationId xmlns:a16="http://schemas.microsoft.com/office/drawing/2014/main" id="{8697C287-28FC-4376-B9F0-AD54BEFC3A8B}"/>
              </a:ext>
            </a:extLst>
          </p:cNvPr>
          <p:cNvCxnSpPr>
            <a:endCxn id="24" idx="3"/>
          </p:cNvCxnSpPr>
          <p:nvPr/>
        </p:nvCxnSpPr>
        <p:spPr>
          <a:xfrm flipH="1">
            <a:off x="1666875" y="5507881"/>
            <a:ext cx="2125663" cy="6365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79">
            <a:extLst>
              <a:ext uri="{FF2B5EF4-FFF2-40B4-BE49-F238E27FC236}">
                <a16:creationId xmlns:a16="http://schemas.microsoft.com/office/drawing/2014/main" id="{D9361103-5080-4396-9876-DBE84B8FCE79}"/>
              </a:ext>
            </a:extLst>
          </p:cNvPr>
          <p:cNvCxnSpPr>
            <a:endCxn id="30" idx="1"/>
          </p:cNvCxnSpPr>
          <p:nvPr/>
        </p:nvCxnSpPr>
        <p:spPr>
          <a:xfrm>
            <a:off x="5292725" y="5507881"/>
            <a:ext cx="2016125" cy="6699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82">
            <a:extLst>
              <a:ext uri="{FF2B5EF4-FFF2-40B4-BE49-F238E27FC236}">
                <a16:creationId xmlns:a16="http://schemas.microsoft.com/office/drawing/2014/main" id="{A596E5D2-03B1-4010-B0C3-FC8328E463ED}"/>
              </a:ext>
            </a:extLst>
          </p:cNvPr>
          <p:cNvCxnSpPr>
            <a:endCxn id="20" idx="3"/>
          </p:cNvCxnSpPr>
          <p:nvPr/>
        </p:nvCxnSpPr>
        <p:spPr>
          <a:xfrm flipH="1" flipV="1">
            <a:off x="1390650" y="1837581"/>
            <a:ext cx="2233613" cy="113347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85">
            <a:extLst>
              <a:ext uri="{FF2B5EF4-FFF2-40B4-BE49-F238E27FC236}">
                <a16:creationId xmlns:a16="http://schemas.microsoft.com/office/drawing/2014/main" id="{18A36FA3-F2AC-4302-934F-D9632CFC45EA}"/>
              </a:ext>
            </a:extLst>
          </p:cNvPr>
          <p:cNvCxnSpPr>
            <a:endCxn id="41" idx="3"/>
          </p:cNvCxnSpPr>
          <p:nvPr/>
        </p:nvCxnSpPr>
        <p:spPr>
          <a:xfrm flipH="1" flipV="1">
            <a:off x="3373438" y="1864568"/>
            <a:ext cx="838200" cy="635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89">
            <a:extLst>
              <a:ext uri="{FF2B5EF4-FFF2-40B4-BE49-F238E27FC236}">
                <a16:creationId xmlns:a16="http://schemas.microsoft.com/office/drawing/2014/main" id="{15A05309-586D-437F-921D-BD0F37B6F1C2}"/>
              </a:ext>
            </a:extLst>
          </p:cNvPr>
          <p:cNvCxnSpPr>
            <a:endCxn id="35" idx="1"/>
          </p:cNvCxnSpPr>
          <p:nvPr/>
        </p:nvCxnSpPr>
        <p:spPr>
          <a:xfrm>
            <a:off x="4500563" y="2467818"/>
            <a:ext cx="3746500" cy="1778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94">
            <a:extLst>
              <a:ext uri="{FF2B5EF4-FFF2-40B4-BE49-F238E27FC236}">
                <a16:creationId xmlns:a16="http://schemas.microsoft.com/office/drawing/2014/main" id="{A20883A8-D989-4CFC-BD63-A128877D8F9B}"/>
              </a:ext>
            </a:extLst>
          </p:cNvPr>
          <p:cNvCxnSpPr>
            <a:endCxn id="6" idx="1"/>
          </p:cNvCxnSpPr>
          <p:nvPr/>
        </p:nvCxnSpPr>
        <p:spPr>
          <a:xfrm>
            <a:off x="5003800" y="4407743"/>
            <a:ext cx="914400" cy="5969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9" name="Gruppieren 8219">
            <a:extLst>
              <a:ext uri="{FF2B5EF4-FFF2-40B4-BE49-F238E27FC236}">
                <a16:creationId xmlns:a16="http://schemas.microsoft.com/office/drawing/2014/main" id="{A941EB9D-50CA-447E-951D-B714B1A82C87}"/>
              </a:ext>
            </a:extLst>
          </p:cNvPr>
          <p:cNvGrpSpPr>
            <a:grpSpLocks/>
          </p:cNvGrpSpPr>
          <p:nvPr/>
        </p:nvGrpSpPr>
        <p:grpSpPr bwMode="auto">
          <a:xfrm>
            <a:off x="1160463" y="4266456"/>
            <a:ext cx="763587" cy="1079500"/>
            <a:chOff x="-1498232" y="5168476"/>
            <a:chExt cx="763200" cy="1080000"/>
          </a:xfrm>
        </p:grpSpPr>
        <p:pic>
          <p:nvPicPr>
            <p:cNvPr id="60" name="Grafik 8218">
              <a:extLst>
                <a:ext uri="{FF2B5EF4-FFF2-40B4-BE49-F238E27FC236}">
                  <a16:creationId xmlns:a16="http://schemas.microsoft.com/office/drawing/2014/main" id="{40EDEA41-0379-4F09-B1B6-211616646639}"/>
                </a:ext>
              </a:extLst>
            </p:cNvPr>
            <p:cNvPicPr>
              <a:picLocks noChangeAspect="1"/>
            </p:cNvPicPr>
            <p:nvPr/>
          </p:nvPicPr>
          <p:blipFill>
            <a:blip r:embed="rId18">
              <a:extLst>
                <a:ext uri="{28A0092B-C50C-407E-A947-70E740481C1C}">
                  <a14:useLocalDpi xmlns:a14="http://schemas.microsoft.com/office/drawing/2010/main"/>
                </a:ext>
              </a:extLst>
            </a:blip>
            <a:srcRect/>
            <a:stretch>
              <a:fillRect/>
            </a:stretch>
          </p:blipFill>
          <p:spPr bwMode="auto">
            <a:xfrm>
              <a:off x="-1498232" y="5168476"/>
              <a:ext cx="760547"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hteck 102">
              <a:extLst>
                <a:ext uri="{FF2B5EF4-FFF2-40B4-BE49-F238E27FC236}">
                  <a16:creationId xmlns:a16="http://schemas.microsoft.com/office/drawing/2014/main" id="{3DC42EC0-AD3C-4440-AC35-30E2F0DE9D91}"/>
                </a:ext>
              </a:extLst>
            </p:cNvPr>
            <p:cNvSpPr/>
            <p:nvPr/>
          </p:nvSpPr>
          <p:spPr>
            <a:xfrm>
              <a:off x="-1498232" y="5168476"/>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62" name="Gerade Verbindung 105">
            <a:extLst>
              <a:ext uri="{FF2B5EF4-FFF2-40B4-BE49-F238E27FC236}">
                <a16:creationId xmlns:a16="http://schemas.microsoft.com/office/drawing/2014/main" id="{4504F3A6-222A-4F14-947D-516F74F25A5A}"/>
              </a:ext>
            </a:extLst>
          </p:cNvPr>
          <p:cNvCxnSpPr>
            <a:endCxn id="61" idx="3"/>
          </p:cNvCxnSpPr>
          <p:nvPr/>
        </p:nvCxnSpPr>
        <p:spPr>
          <a:xfrm flipH="1">
            <a:off x="1924050" y="4706193"/>
            <a:ext cx="992188" cy="10001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3" name="Gruppieren 42">
            <a:extLst>
              <a:ext uri="{FF2B5EF4-FFF2-40B4-BE49-F238E27FC236}">
                <a16:creationId xmlns:a16="http://schemas.microsoft.com/office/drawing/2014/main" id="{76EB5F5A-FF81-4AFF-970C-A0C9398D32F3}"/>
              </a:ext>
            </a:extLst>
          </p:cNvPr>
          <p:cNvGrpSpPr>
            <a:grpSpLocks/>
          </p:cNvGrpSpPr>
          <p:nvPr/>
        </p:nvGrpSpPr>
        <p:grpSpPr bwMode="auto">
          <a:xfrm>
            <a:off x="2347913" y="5661868"/>
            <a:ext cx="763587" cy="1079500"/>
            <a:chOff x="-151639" y="2700330"/>
            <a:chExt cx="763200" cy="1080000"/>
          </a:xfrm>
        </p:grpSpPr>
        <p:pic>
          <p:nvPicPr>
            <p:cNvPr id="64" name="Grafik 15">
              <a:extLst>
                <a:ext uri="{FF2B5EF4-FFF2-40B4-BE49-F238E27FC236}">
                  <a16:creationId xmlns:a16="http://schemas.microsoft.com/office/drawing/2014/main" id="{FADC2B15-208B-460E-B9A8-B081108805AB}"/>
                </a:ext>
              </a:extLst>
            </p:cNvPr>
            <p:cNvPicPr>
              <a:picLocks noChangeAspect="1"/>
            </p:cNvPicPr>
            <p:nvPr/>
          </p:nvPicPr>
          <p:blipFill>
            <a:blip r:embed="rId19">
              <a:extLst>
                <a:ext uri="{28A0092B-C50C-407E-A947-70E740481C1C}">
                  <a14:useLocalDpi xmlns:a14="http://schemas.microsoft.com/office/drawing/2010/main"/>
                </a:ext>
              </a:extLst>
            </a:blip>
            <a:srcRect/>
            <a:stretch>
              <a:fillRect/>
            </a:stretch>
          </p:blipFill>
          <p:spPr bwMode="auto">
            <a:xfrm>
              <a:off x="-149244" y="2700330"/>
              <a:ext cx="760805"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Rechteck 41">
              <a:extLst>
                <a:ext uri="{FF2B5EF4-FFF2-40B4-BE49-F238E27FC236}">
                  <a16:creationId xmlns:a16="http://schemas.microsoft.com/office/drawing/2014/main" id="{82ACEA9E-A837-4F8E-9F00-09FFDA638767}"/>
                </a:ext>
              </a:extLst>
            </p:cNvPr>
            <p:cNvSpPr/>
            <p:nvPr/>
          </p:nvSpPr>
          <p:spPr>
            <a:xfrm>
              <a:off x="-151639" y="2700330"/>
              <a:ext cx="763200"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cxnSp>
        <p:nvCxnSpPr>
          <p:cNvPr id="66" name="Gerade Verbindung 109">
            <a:extLst>
              <a:ext uri="{FF2B5EF4-FFF2-40B4-BE49-F238E27FC236}">
                <a16:creationId xmlns:a16="http://schemas.microsoft.com/office/drawing/2014/main" id="{A841AFBE-6CBA-4439-AE16-285FBB854990}"/>
              </a:ext>
            </a:extLst>
          </p:cNvPr>
          <p:cNvCxnSpPr>
            <a:endCxn id="65" idx="3"/>
          </p:cNvCxnSpPr>
          <p:nvPr/>
        </p:nvCxnSpPr>
        <p:spPr>
          <a:xfrm flipH="1">
            <a:off x="3111500" y="5638056"/>
            <a:ext cx="906463" cy="563562"/>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uppieren 8227">
            <a:extLst>
              <a:ext uri="{FF2B5EF4-FFF2-40B4-BE49-F238E27FC236}">
                <a16:creationId xmlns:a16="http://schemas.microsoft.com/office/drawing/2014/main" id="{CE05541A-8C67-4D71-8DA7-B14F4D06CB5F}"/>
              </a:ext>
            </a:extLst>
          </p:cNvPr>
          <p:cNvGrpSpPr>
            <a:grpSpLocks/>
          </p:cNvGrpSpPr>
          <p:nvPr/>
        </p:nvGrpSpPr>
        <p:grpSpPr bwMode="auto">
          <a:xfrm>
            <a:off x="4640263" y="2969468"/>
            <a:ext cx="763587" cy="1079500"/>
            <a:chOff x="-1548680" y="1970868"/>
            <a:chExt cx="764097" cy="1080000"/>
          </a:xfrm>
        </p:grpSpPr>
        <p:pic>
          <p:nvPicPr>
            <p:cNvPr id="68" name="Grafik 8226">
              <a:extLst>
                <a:ext uri="{FF2B5EF4-FFF2-40B4-BE49-F238E27FC236}">
                  <a16:creationId xmlns:a16="http://schemas.microsoft.com/office/drawing/2014/main" id="{F4C2C4D4-6A4D-49FD-B520-43B84B56F093}"/>
                </a:ext>
              </a:extLst>
            </p:cNvPr>
            <p:cNvPicPr>
              <a:picLocks noChangeAspect="1"/>
            </p:cNvPicPr>
            <p:nvPr/>
          </p:nvPicPr>
          <p:blipFill>
            <a:blip r:embed="rId20">
              <a:extLst>
                <a:ext uri="{28A0092B-C50C-407E-A947-70E740481C1C}">
                  <a14:useLocalDpi xmlns:a14="http://schemas.microsoft.com/office/drawing/2010/main"/>
                </a:ext>
              </a:extLst>
            </a:blip>
            <a:srcRect/>
            <a:stretch>
              <a:fillRect/>
            </a:stretch>
          </p:blipFill>
          <p:spPr bwMode="auto">
            <a:xfrm>
              <a:off x="-1548680" y="1970868"/>
              <a:ext cx="764097" cy="1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hteck 115">
              <a:extLst>
                <a:ext uri="{FF2B5EF4-FFF2-40B4-BE49-F238E27FC236}">
                  <a16:creationId xmlns:a16="http://schemas.microsoft.com/office/drawing/2014/main" id="{A349E41A-0921-4C56-8D17-FD60A0B0CE6E}"/>
                </a:ext>
              </a:extLst>
            </p:cNvPr>
            <p:cNvSpPr/>
            <p:nvPr/>
          </p:nvSpPr>
          <p:spPr>
            <a:xfrm>
              <a:off x="-1548680" y="1970868"/>
              <a:ext cx="762509" cy="108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extLst>
      <p:ext uri="{BB962C8B-B14F-4D97-AF65-F5344CB8AC3E}">
        <p14:creationId xmlns:p14="http://schemas.microsoft.com/office/powerpoint/2010/main" val="953122612"/>
      </p:ext>
    </p:extLst>
  </p:cSld>
  <p:clrMapOvr>
    <a:masterClrMapping/>
  </p:clrMapOvr>
  <p:transition spd="med">
    <p:fade/>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latin typeface="Arial" panose="020B0604020202020204" pitchFamily="34" charset="0"/>
                <a:cs typeface="Arial" panose="020B0604020202020204" pitchFamily="34" charset="0"/>
              </a:rPr>
              <a:t>Modelos de simulación de aguas subterráneas</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600200"/>
            <a:ext cx="8229600" cy="4709120"/>
          </a:xfrm>
        </p:spPr>
        <p:txBody>
          <a:bodyPr>
            <a:noAutofit/>
          </a:bodyPr>
          <a:lstStyle/>
          <a:p>
            <a:pPr marL="0" indent="0">
              <a:lnSpc>
                <a:spcPct val="150000"/>
              </a:lnSpc>
              <a:spcAft>
                <a:spcPts val="1200"/>
              </a:spcAft>
              <a:buNone/>
            </a:pPr>
            <a:r>
              <a:rPr lang="en-US" sz="1600" dirty="0">
                <a:latin typeface="Arial" panose="020B0604020202020204" pitchFamily="34" charset="0"/>
                <a:cs typeface="Arial" panose="020B0604020202020204" pitchFamily="34" charset="0"/>
              </a:rPr>
              <a:t>Lista incompleta</a:t>
            </a:r>
          </a:p>
          <a:p>
            <a:pPr>
              <a:lnSpc>
                <a:spcPct val="150000"/>
              </a:lnSpc>
              <a:spcAft>
                <a:spcPts val="1200"/>
              </a:spcAft>
            </a:pPr>
            <a:r>
              <a:rPr lang="en-US" sz="1600" dirty="0" err="1">
                <a:latin typeface="Arial" panose="020B0604020202020204" pitchFamily="34" charset="0"/>
                <a:cs typeface="Arial" panose="020B0604020202020204" pitchFamily="34" charset="0"/>
              </a:rPr>
              <a:t>Feflow</a:t>
            </a:r>
            <a:endParaRPr lang="en-US" sz="1600" dirty="0">
              <a:latin typeface="Arial" panose="020B0604020202020204" pitchFamily="34" charset="0"/>
              <a:cs typeface="Arial" panose="020B0604020202020204" pitchFamily="34" charset="0"/>
            </a:endParaRPr>
          </a:p>
          <a:p>
            <a:pPr lvl="1">
              <a:lnSpc>
                <a:spcPct val="150000"/>
              </a:lnSpc>
              <a:spcAft>
                <a:spcPts val="1200"/>
              </a:spcAft>
            </a:pPr>
            <a:r>
              <a:rPr lang="en-US" sz="1600" dirty="0">
                <a:latin typeface="Arial" panose="020B0604020202020204" pitchFamily="34" charset="0"/>
                <a:cs typeface="Arial" panose="020B0604020202020204" pitchFamily="34" charset="0"/>
              </a:rPr>
              <a:t>FEFLOW es un programa para el cálculo del flujo de agua subterránea, transporte másico y dispersión de calor. FEFLOW utiliza un método de elementos finitos en una red no estructurada para resolver las ecuaciones básicas. El programa fue desarrollado originalmente por WASY GmbH, </a:t>
            </a:r>
            <a:r>
              <a:rPr lang="en-US" sz="1600" dirty="0" err="1">
                <a:latin typeface="Arial" panose="020B0604020202020204" pitchFamily="34" charset="0"/>
                <a:cs typeface="Arial" panose="020B0604020202020204" pitchFamily="34" charset="0"/>
              </a:rPr>
              <a:t>Treptow</a:t>
            </a:r>
            <a:r>
              <a:rPr lang="en-US" sz="1600" dirty="0">
                <a:latin typeface="Arial" panose="020B0604020202020204" pitchFamily="34" charset="0"/>
                <a:cs typeface="Arial" panose="020B0604020202020204" pitchFamily="34" charset="0"/>
              </a:rPr>
              <a:t> y ahora es distribuido por el Instituto Danés de Hidráulica.</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230005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latin typeface="Arial" panose="020B0604020202020204" pitchFamily="34" charset="0"/>
                <a:cs typeface="Arial" panose="020B0604020202020204" pitchFamily="34" charset="0"/>
              </a:rPr>
              <a:t>Modelos de simulación de aguas subterráneas</a:t>
            </a:r>
            <a:endParaRPr lang="de-DE" dirty="0"/>
          </a:p>
        </p:txBody>
      </p:sp>
      <p:sp>
        <p:nvSpPr>
          <p:cNvPr id="4" name="Inhaltsplatzhalter 3"/>
          <p:cNvSpPr>
            <a:spLocks noGrp="1"/>
          </p:cNvSpPr>
          <p:nvPr>
            <p:ph idx="1"/>
          </p:nvPr>
        </p:nvSpPr>
        <p:spPr>
          <a:xfrm>
            <a:off x="457200" y="1600200"/>
            <a:ext cx="8229600" cy="4709120"/>
          </a:xfrm>
        </p:spPr>
        <p:txBody>
          <a:bodyPr>
            <a:noAutofit/>
          </a:bodyPr>
          <a:lstStyle/>
          <a:p>
            <a:pPr>
              <a:lnSpc>
                <a:spcPct val="150000"/>
              </a:lnSpc>
            </a:pPr>
            <a:r>
              <a:rPr lang="en-US" sz="1600" dirty="0" err="1">
                <a:latin typeface="Arial" panose="020B0604020202020204" pitchFamily="34" charset="0"/>
                <a:cs typeface="Arial" panose="020B0604020202020204" pitchFamily="34" charset="0"/>
              </a:rPr>
              <a:t>Modflow</a:t>
            </a:r>
            <a:endParaRPr lang="en-US" sz="1600" dirty="0">
              <a:latin typeface="Arial" panose="020B0604020202020204" pitchFamily="34" charset="0"/>
              <a:cs typeface="Arial" panose="020B0604020202020204" pitchFamily="34" charset="0"/>
            </a:endParaRPr>
          </a:p>
          <a:p>
            <a:pPr lvl="1">
              <a:lnSpc>
                <a:spcPct val="150000"/>
              </a:lnSpc>
            </a:pPr>
            <a:r>
              <a:rPr lang="en-US" sz="1600" dirty="0">
                <a:latin typeface="Arial" panose="020B0604020202020204" pitchFamily="34" charset="0"/>
                <a:cs typeface="Arial" panose="020B0604020202020204" pitchFamily="34" charset="0"/>
              </a:rPr>
              <a:t>MODFLOW es un programa para el cálculo del flujo de agua subterránea. Tiene una estructura modular, de ahí el nombre de MODFLOW. Las ecuaciones básicas para el flujo de agua subterránea se resuelven usando un método de diferencia finita basado en una cuadrícula regular tridimensional. El programa fue desarrollado por el Servicio Geológico de los Estados Unidos y es mejorado continuamente por él.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592572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latin typeface="Arial" panose="020B0604020202020204" pitchFamily="34" charset="0"/>
                <a:cs typeface="Arial" panose="020B0604020202020204" pitchFamily="34" charset="0"/>
              </a:rPr>
              <a:t>Modelos de simulación de aguas subterráneas</a:t>
            </a:r>
            <a:endParaRPr lang="de-DE" dirty="0"/>
          </a:p>
        </p:txBody>
      </p:sp>
      <p:sp>
        <p:nvSpPr>
          <p:cNvPr id="4" name="Inhaltsplatzhalter 3"/>
          <p:cNvSpPr>
            <a:spLocks noGrp="1"/>
          </p:cNvSpPr>
          <p:nvPr>
            <p:ph idx="1"/>
          </p:nvPr>
        </p:nvSpPr>
        <p:spPr>
          <a:xfrm>
            <a:off x="457200" y="1600200"/>
            <a:ext cx="8229600" cy="4709120"/>
          </a:xfrm>
        </p:spPr>
        <p:txBody>
          <a:bodyPr>
            <a:noAutofit/>
          </a:bodyPr>
          <a:lstStyle/>
          <a:p>
            <a:pPr>
              <a:lnSpc>
                <a:spcPct val="150000"/>
              </a:lnSpc>
            </a:pPr>
            <a:r>
              <a:rPr lang="en-US" sz="1600" dirty="0">
                <a:latin typeface="Arial" panose="020B0604020202020204" pitchFamily="34" charset="0"/>
                <a:cs typeface="Arial" panose="020B0604020202020204" pitchFamily="34" charset="0"/>
              </a:rPr>
              <a:t>SPRING </a:t>
            </a:r>
          </a:p>
          <a:p>
            <a:pPr lvl="1">
              <a:lnSpc>
                <a:spcPct val="150000"/>
              </a:lnSpc>
            </a:pPr>
            <a:r>
              <a:rPr lang="en-US" sz="1600" dirty="0">
                <a:latin typeface="Arial" panose="020B0604020202020204" pitchFamily="34" charset="0"/>
                <a:cs typeface="Arial" panose="020B0604020202020204" pitchFamily="34" charset="0"/>
              </a:rPr>
              <a:t>SPRING es el sistema de </a:t>
            </a:r>
            <a:r>
              <a:rPr lang="en-US" sz="1600" dirty="0" err="1">
                <a:latin typeface="Arial" panose="020B0604020202020204" pitchFamily="34" charset="0"/>
                <a:cs typeface="Arial" panose="020B0604020202020204" pitchFamily="34" charset="0"/>
              </a:rPr>
              <a:t>programas</a:t>
            </a:r>
            <a:r>
              <a:rPr lang="en-US" sz="1600" dirty="0">
                <a:latin typeface="Arial" panose="020B0604020202020204" pitchFamily="34" charset="0"/>
                <a:cs typeface="Arial" panose="020B0604020202020204" pitchFamily="34" charset="0"/>
              </a:rPr>
              <a:t> para </a:t>
            </a:r>
            <a:r>
              <a:rPr lang="en-US" sz="1600" dirty="0" err="1">
                <a:latin typeface="Arial" panose="020B0604020202020204" pitchFamily="34" charset="0"/>
                <a:cs typeface="Arial" panose="020B0604020202020204" pitchFamily="34" charset="0"/>
              </a:rPr>
              <a:t>crear</a:t>
            </a:r>
            <a:r>
              <a:rPr lang="en-US" sz="1600" dirty="0">
                <a:latin typeface="Arial" panose="020B0604020202020204" pitchFamily="34" charset="0"/>
                <a:cs typeface="Arial" panose="020B0604020202020204" pitchFamily="34" charset="0"/>
              </a:rPr>
              <a:t> y </a:t>
            </a:r>
            <a:r>
              <a:rPr lang="en-US" sz="1600" dirty="0" err="1">
                <a:latin typeface="Arial" panose="020B0604020202020204" pitchFamily="34" charset="0"/>
                <a:cs typeface="Arial" panose="020B0604020202020204" pitchFamily="34" charset="0"/>
              </a:rPr>
              <a:t>calcular</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modelos</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flujo</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agua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subterránea</a:t>
            </a:r>
            <a:r>
              <a:rPr lang="en-US" sz="1600" dirty="0">
                <a:latin typeface="Arial" panose="020B0604020202020204" pitchFamily="34" charset="0"/>
                <a:cs typeface="Arial" panose="020B0604020202020204" pitchFamily="34" charset="0"/>
              </a:rPr>
              <a:t> y </a:t>
            </a:r>
            <a:r>
              <a:rPr lang="en-US" sz="1600" dirty="0" err="1">
                <a:latin typeface="Arial" panose="020B0604020202020204" pitchFamily="34" charset="0"/>
                <a:cs typeface="Arial" panose="020B0604020202020204" pitchFamily="34" charset="0"/>
              </a:rPr>
              <a:t>transporte</a:t>
            </a:r>
            <a:r>
              <a:rPr lang="en-US" sz="1600" dirty="0">
                <a:latin typeface="Arial" panose="020B0604020202020204" pitchFamily="34" charset="0"/>
                <a:cs typeface="Arial" panose="020B0604020202020204" pitchFamily="34" charset="0"/>
              </a:rPr>
              <a:t> de masa </a:t>
            </a:r>
            <a:r>
              <a:rPr lang="en-US" sz="1600" dirty="0" err="1">
                <a:latin typeface="Arial" panose="020B0604020202020204" pitchFamily="34" charset="0"/>
                <a:cs typeface="Arial" panose="020B0604020202020204" pitchFamily="34" charset="0"/>
              </a:rPr>
              <a:t>basados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en</a:t>
            </a:r>
            <a:r>
              <a:rPr lang="en-US" sz="1600" dirty="0">
                <a:latin typeface="Arial" panose="020B0604020202020204" pitchFamily="34" charset="0"/>
                <a:cs typeface="Arial" panose="020B0604020202020204" pitchFamily="34" charset="0"/>
              </a:rPr>
              <a:t> el </a:t>
            </a:r>
            <a:r>
              <a:rPr lang="en-US" sz="1600" dirty="0" err="1">
                <a:latin typeface="Arial" panose="020B0604020202020204" pitchFamily="34" charset="0"/>
                <a:cs typeface="Arial" panose="020B0604020202020204" pitchFamily="34" charset="0"/>
              </a:rPr>
              <a:t>método</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elementos</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finitos</a:t>
            </a:r>
            <a:r>
              <a:rPr lang="en-US" sz="1600" dirty="0">
                <a:latin typeface="Arial" panose="020B0604020202020204" pitchFamily="34" charset="0"/>
                <a:cs typeface="Arial" panose="020B0604020202020204" pitchFamily="34" charset="0"/>
              </a:rPr>
              <a:t>. Se </a:t>
            </a:r>
            <a:r>
              <a:rPr lang="en-US" sz="1600" dirty="0" err="1">
                <a:latin typeface="Arial" panose="020B0604020202020204" pitchFamily="34" charset="0"/>
                <a:cs typeface="Arial" panose="020B0604020202020204" pitchFamily="34" charset="0"/>
              </a:rPr>
              <a:t>basa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en</a:t>
            </a:r>
            <a:r>
              <a:rPr lang="en-US" sz="1600" dirty="0">
                <a:latin typeface="Arial" panose="020B0604020202020204" pitchFamily="34" charset="0"/>
                <a:cs typeface="Arial" panose="020B0604020202020204" pitchFamily="34" charset="0"/>
              </a:rPr>
              <a:t> el </a:t>
            </a:r>
            <a:r>
              <a:rPr lang="en-US" sz="1600" dirty="0" err="1">
                <a:latin typeface="Arial" panose="020B0604020202020204" pitchFamily="34" charset="0"/>
                <a:cs typeface="Arial" panose="020B0604020202020204" pitchFamily="34" charset="0"/>
              </a:rPr>
              <a:t>desarrollo</a:t>
            </a:r>
            <a:r>
              <a:rPr lang="en-US" sz="1600" dirty="0">
                <a:latin typeface="Arial" panose="020B0604020202020204" pitchFamily="34" charset="0"/>
                <a:cs typeface="Arial" panose="020B0604020202020204" pitchFamily="34" charset="0"/>
              </a:rPr>
              <a:t> de la Universidad del Ruhr de Bochum.</a:t>
            </a:r>
          </a:p>
          <a:p>
            <a:pPr>
              <a:lnSpc>
                <a:spcPct val="150000"/>
              </a:lnSpc>
            </a:pPr>
            <a:r>
              <a:rPr lang="en-US" sz="1600" dirty="0" err="1">
                <a:latin typeface="Arial" panose="020B0604020202020204" pitchFamily="34" charset="0"/>
                <a:cs typeface="Arial" panose="020B0604020202020204" pitchFamily="34" charset="0"/>
              </a:rPr>
              <a:t>Shemat</a:t>
            </a:r>
            <a:endParaRPr lang="en-US" sz="1600" dirty="0">
              <a:latin typeface="Arial" panose="020B0604020202020204" pitchFamily="34" charset="0"/>
              <a:cs typeface="Arial" panose="020B0604020202020204" pitchFamily="34" charset="0"/>
            </a:endParaRPr>
          </a:p>
          <a:p>
            <a:pPr lvl="1">
              <a:lnSpc>
                <a:spcPct val="150000"/>
              </a:lnSpc>
            </a:pPr>
            <a:r>
              <a:rPr lang="en-US" sz="1600" dirty="0">
                <a:latin typeface="Arial" panose="020B0604020202020204" pitchFamily="34" charset="0"/>
                <a:cs typeface="Arial" panose="020B0604020202020204" pitchFamily="34" charset="0"/>
              </a:rPr>
              <a:t>El programa </a:t>
            </a:r>
            <a:r>
              <a:rPr lang="en-US" sz="1600" dirty="0" err="1">
                <a:latin typeface="Arial" panose="020B0604020202020204" pitchFamily="34" charset="0"/>
                <a:cs typeface="Arial" panose="020B0604020202020204" pitchFamily="34" charset="0"/>
              </a:rPr>
              <a:t>Shemat</a:t>
            </a:r>
            <a:r>
              <a:rPr lang="en-US" sz="1600" dirty="0">
                <a:latin typeface="Arial" panose="020B0604020202020204" pitchFamily="34" charset="0"/>
                <a:cs typeface="Arial" panose="020B0604020202020204" pitchFamily="34" charset="0"/>
              </a:rPr>
              <a:t> (CLAUSER 2003) es un código de modelado 3D termohidráulico basado en diferencias finitas.</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741907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latin typeface="Arial" panose="020B0604020202020204" pitchFamily="34" charset="0"/>
                <a:cs typeface="Arial" panose="020B0604020202020204" pitchFamily="34" charset="0"/>
              </a:rPr>
              <a:t>Visualización de </a:t>
            </a:r>
            <a:r>
              <a:rPr lang="de-DE" dirty="0" err="1">
                <a:latin typeface="Arial" panose="020B0604020202020204" pitchFamily="34" charset="0"/>
                <a:cs typeface="Arial" panose="020B0604020202020204" pitchFamily="34" charset="0"/>
              </a:rPr>
              <a:t>los resultados</a:t>
            </a:r>
            <a:endParaRPr lang="de-DE" dirty="0">
              <a:latin typeface="Arial" panose="020B0604020202020204" pitchFamily="34" charset="0"/>
              <a:cs typeface="Arial" panose="020B0604020202020204" pitchFamily="34" charset="0"/>
            </a:endParaRPr>
          </a:p>
        </p:txBody>
      </p:sp>
      <p:pic>
        <p:nvPicPr>
          <p:cNvPr id="4" name="Grafik 1">
            <a:extLst>
              <a:ext uri="{FF2B5EF4-FFF2-40B4-BE49-F238E27FC236}">
                <a16:creationId xmlns:a16="http://schemas.microsoft.com/office/drawing/2014/main" id="{90D94622-9142-4B86-A86D-DA418E0B0B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0487" y="1296977"/>
            <a:ext cx="3107031" cy="3098800"/>
          </a:xfrm>
          <a:prstGeom prst="rect">
            <a:avLst/>
          </a:prstGeom>
        </p:spPr>
      </p:pic>
      <p:pic>
        <p:nvPicPr>
          <p:cNvPr id="5" name="Grafik 4">
            <a:extLst>
              <a:ext uri="{FF2B5EF4-FFF2-40B4-BE49-F238E27FC236}">
                <a16:creationId xmlns:a16="http://schemas.microsoft.com/office/drawing/2014/main" id="{5F923058-CAE5-438D-A315-972253D208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37177" y="3731141"/>
            <a:ext cx="3102910" cy="3098800"/>
          </a:xfrm>
          <a:prstGeom prst="rect">
            <a:avLst/>
          </a:prstGeom>
        </p:spPr>
      </p:pic>
      <p:pic>
        <p:nvPicPr>
          <p:cNvPr id="6" name="Grafik 5">
            <a:extLst>
              <a:ext uri="{FF2B5EF4-FFF2-40B4-BE49-F238E27FC236}">
                <a16:creationId xmlns:a16="http://schemas.microsoft.com/office/drawing/2014/main" id="{2D07843D-3A28-4B45-9B59-94669BB242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4991" y="3731141"/>
            <a:ext cx="3107009" cy="3098800"/>
          </a:xfrm>
          <a:prstGeom prst="rect">
            <a:avLst/>
          </a:prstGeom>
        </p:spPr>
      </p:pic>
      <p:pic>
        <p:nvPicPr>
          <p:cNvPr id="7" name="Grafik 6">
            <a:extLst>
              <a:ext uri="{FF2B5EF4-FFF2-40B4-BE49-F238E27FC236}">
                <a16:creationId xmlns:a16="http://schemas.microsoft.com/office/drawing/2014/main" id="{46F54FE2-63D2-4B36-AAF5-19B60DD2D69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40341" y="1296977"/>
            <a:ext cx="3111081" cy="3098800"/>
          </a:xfrm>
          <a:prstGeom prst="rect">
            <a:avLst/>
          </a:prstGeom>
        </p:spPr>
      </p:pic>
    </p:spTree>
    <p:extLst>
      <p:ext uri="{BB962C8B-B14F-4D97-AF65-F5344CB8AC3E}">
        <p14:creationId xmlns:p14="http://schemas.microsoft.com/office/powerpoint/2010/main" val="425373368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de-DE" sz="2700" dirty="0">
                <a:latin typeface="Arial" panose="020B0604020202020204" pitchFamily="34" charset="0"/>
                <a:cs typeface="Arial" panose="020B0604020202020204" pitchFamily="34" charset="0"/>
              </a:rPr>
              <a:t>TRT - Prueba de respuesta térmica</a:t>
            </a:r>
            <a:endParaRPr lang="de-DE" dirty="0"/>
          </a:p>
        </p:txBody>
      </p:sp>
      <p:sp>
        <p:nvSpPr>
          <p:cNvPr id="4" name="Inhaltsplatzhalter 3"/>
          <p:cNvSpPr txBox="1">
            <a:spLocks/>
          </p:cNvSpPr>
          <p:nvPr/>
        </p:nvSpPr>
        <p:spPr>
          <a:xfrm>
            <a:off x="609600" y="1752600"/>
            <a:ext cx="82296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spcBef>
                <a:spcPts val="0"/>
              </a:spcBef>
              <a:buNone/>
            </a:pPr>
            <a:r>
              <a:rPr lang="en-US" sz="1600" dirty="0">
                <a:latin typeface="Arial" panose="020B0604020202020204" pitchFamily="34" charset="0"/>
                <a:cs typeface="Arial" panose="020B0604020202020204" pitchFamily="34" charset="0"/>
              </a:rPr>
              <a:t>Para instalaciones de sondas más grandes (número de sondas) es aconsejable no utilizar la conductividad térmica del subsuelo (variable de entrada central del dimensionamiento) como valor de la literatura, sino realizar mediciones in situ.</a:t>
            </a:r>
          </a:p>
          <a:p>
            <a:pPr marL="0" indent="0">
              <a:lnSpc>
                <a:spcPct val="150000"/>
              </a:lnSpc>
              <a:spcBef>
                <a:spcPts val="0"/>
              </a:spcBef>
              <a:buNone/>
            </a:pPr>
            <a:r>
              <a:rPr lang="en-US" sz="1600" dirty="0">
                <a:latin typeface="Arial" panose="020B0604020202020204" pitchFamily="34" charset="0"/>
                <a:cs typeface="Arial" panose="020B0604020202020204" pitchFamily="34" charset="0"/>
              </a:rPr>
              <a:t> </a:t>
            </a:r>
          </a:p>
          <a:p>
            <a:pPr marL="0" indent="0">
              <a:lnSpc>
                <a:spcPct val="150000"/>
              </a:lnSpc>
              <a:spcBef>
                <a:spcPts val="0"/>
              </a:spcBef>
              <a:buNone/>
            </a:pPr>
            <a:r>
              <a:rPr lang="en-US" sz="1600" dirty="0">
                <a:latin typeface="Arial" panose="020B0604020202020204" pitchFamily="34" charset="0"/>
                <a:cs typeface="Arial" panose="020B0604020202020204" pitchFamily="34" charset="0"/>
              </a:rPr>
              <a:t>Una </a:t>
            </a:r>
            <a:r>
              <a:rPr lang="en-US" sz="1600" b="1" dirty="0">
                <a:latin typeface="Arial" panose="020B0604020202020204" pitchFamily="34" charset="0"/>
                <a:cs typeface="Arial" panose="020B0604020202020204" pitchFamily="34" charset="0"/>
              </a:rPr>
              <a:t>prueba de respuesta térmica (geotérmica) </a:t>
            </a:r>
            <a:r>
              <a:rPr lang="en-US" sz="1600" dirty="0">
                <a:latin typeface="Arial" panose="020B0604020202020204" pitchFamily="34" charset="0"/>
                <a:cs typeface="Arial" panose="020B0604020202020204" pitchFamily="34" charset="0"/>
              </a:rPr>
              <a:t>(TRT) es una prueba in situ para la determinación de los parámetros termodinámicos del subsuelo en energía geotérmica cercana a la superficie. </a:t>
            </a:r>
          </a:p>
          <a:p>
            <a:pPr marL="0" indent="0">
              <a:lnSpc>
                <a:spcPct val="150000"/>
              </a:lnSpc>
              <a:spcBef>
                <a:spcPts val="0"/>
              </a:spcBef>
              <a:buNone/>
            </a:pPr>
            <a:endParaRPr lang="en-US" sz="1600" dirty="0">
              <a:latin typeface="Arial" panose="020B0604020202020204" pitchFamily="34" charset="0"/>
              <a:cs typeface="Arial" panose="020B0604020202020204" pitchFamily="34" charset="0"/>
            </a:endParaRPr>
          </a:p>
          <a:p>
            <a:pPr marL="0" indent="0">
              <a:lnSpc>
                <a:spcPct val="150000"/>
              </a:lnSpc>
              <a:spcBef>
                <a:spcPts val="0"/>
              </a:spcBef>
              <a:buNone/>
            </a:pPr>
            <a:r>
              <a:rPr lang="en-US" sz="1600" dirty="0">
                <a:latin typeface="Arial" panose="020B0604020202020204" pitchFamily="34" charset="0"/>
                <a:cs typeface="Arial" panose="020B0604020202020204" pitchFamily="34" charset="0"/>
              </a:rPr>
              <a:t>El parámetro primario derivado es la conductividad térmica efectiva.</a:t>
            </a:r>
            <a:endParaRPr lang="de-DE" sz="1600" dirty="0">
              <a:solidFill>
                <a:schemeClr val="accent6">
                  <a:lumMod val="75000"/>
                </a:schemeClr>
              </a:solidFill>
              <a:latin typeface="Arial" panose="020B0604020202020204" pitchFamily="34" charset="0"/>
              <a:cs typeface="Arial" panose="020B0604020202020204" pitchFamily="34" charset="0"/>
            </a:endParaRPr>
          </a:p>
        </p:txBody>
      </p:sp>
      <p:sp>
        <p:nvSpPr>
          <p:cNvPr id="5" name="Textfeld 4"/>
          <p:cNvSpPr txBox="1"/>
          <p:nvPr/>
        </p:nvSpPr>
        <p:spPr>
          <a:xfrm>
            <a:off x="609600" y="4893169"/>
            <a:ext cx="8147248" cy="1339341"/>
          </a:xfrm>
          <a:prstGeom prst="rect">
            <a:avLst/>
          </a:prstGeom>
          <a:noFill/>
        </p:spPr>
        <p:txBody>
          <a:bodyPr wrap="square" rtlCol="0">
            <a:spAutoFit/>
          </a:bodyPr>
          <a:lstStyle/>
          <a:p>
            <a:pPr algn="ctr">
              <a:lnSpc>
                <a:spcPct val="130000"/>
              </a:lnSpc>
            </a:pPr>
            <a:endParaRPr lang="en-US" sz="1600" dirty="0">
              <a:latin typeface="Arial" panose="020B0604020202020204" pitchFamily="34" charset="0"/>
              <a:cs typeface="Arial" panose="020B0604020202020204" pitchFamily="34" charset="0"/>
            </a:endParaRPr>
          </a:p>
          <a:p>
            <a:pPr algn="ctr">
              <a:lnSpc>
                <a:spcPct val="130000"/>
              </a:lnSpc>
            </a:pPr>
            <a:r>
              <a:rPr lang="en-US" sz="1600" dirty="0" err="1">
                <a:latin typeface="Arial" panose="020B0604020202020204" pitchFamily="34" charset="0"/>
                <a:cs typeface="Arial" panose="020B0604020202020204" pitchFamily="34" charset="0"/>
              </a:rPr>
              <a:t>Integrado</a:t>
            </a:r>
            <a:r>
              <a:rPr lang="en-US" sz="1600" dirty="0">
                <a:latin typeface="Arial" panose="020B0604020202020204" pitchFamily="34" charset="0"/>
                <a:cs typeface="Arial" panose="020B0604020202020204" pitchFamily="34" charset="0"/>
              </a:rPr>
              <a:t> por todos los factores de influencia a lo largo de toda la longitud de la sonda       </a:t>
            </a:r>
          </a:p>
          <a:p>
            <a:pPr algn="ctr">
              <a:lnSpc>
                <a:spcPct val="130000"/>
              </a:lnSpc>
            </a:pPr>
            <a:endParaRPr lang="en-US" sz="1600" dirty="0">
              <a:latin typeface="Arial" panose="020B0604020202020204" pitchFamily="34" charset="0"/>
              <a:cs typeface="Arial" panose="020B0604020202020204" pitchFamily="34" charset="0"/>
            </a:endParaRPr>
          </a:p>
          <a:p>
            <a:pPr algn="ctr">
              <a:lnSpc>
                <a:spcPct val="130000"/>
              </a:lnSpc>
            </a:pPr>
            <a:r>
              <a:rPr lang="en-US" sz="1600" dirty="0">
                <a:latin typeface="Arial" panose="020B0604020202020204" pitchFamily="34" charset="0"/>
                <a:cs typeface="Arial" panose="020B0604020202020204" pitchFamily="34" charset="0"/>
              </a:rPr>
              <a:t>Matriz de roca + agua subterránea</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961513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de-DE" dirty="0" err="1">
                <a:latin typeface="Arial" panose="020B0604020202020204" pitchFamily="34" charset="0"/>
                <a:cs typeface="Arial" panose="020B0604020202020204" pitchFamily="34" charset="0"/>
              </a:rPr>
              <a:t>Estructura de</a:t>
            </a:r>
            <a:r>
              <a:rPr lang="de-DE" dirty="0">
                <a:latin typeface="Arial" panose="020B0604020202020204" pitchFamily="34" charset="0"/>
                <a:cs typeface="Arial" panose="020B0604020202020204" pitchFamily="34" charset="0"/>
              </a:rPr>
              <a:t> un </a:t>
            </a:r>
            <a:r>
              <a:rPr lang="de-DE" dirty="0" err="1">
                <a:latin typeface="Arial" panose="020B0604020202020204" pitchFamily="34" charset="0"/>
                <a:cs typeface="Arial" panose="020B0604020202020204" pitchFamily="34" charset="0"/>
              </a:rPr>
              <a:t>dispositivo</a:t>
            </a:r>
            <a:r>
              <a:rPr lang="de-DE" dirty="0">
                <a:latin typeface="Arial" panose="020B0604020202020204" pitchFamily="34" charset="0"/>
                <a:cs typeface="Arial" panose="020B0604020202020204" pitchFamily="34" charset="0"/>
              </a:rPr>
              <a:t> TRT - VDI 4640 Parte 5</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(borrador)</a:t>
            </a:r>
          </a:p>
        </p:txBody>
      </p:sp>
      <p:pic>
        <p:nvPicPr>
          <p:cNvPr id="8" name="Inhaltsplatzhalter 7"/>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1619672" y="1484783"/>
            <a:ext cx="5904656" cy="4720101"/>
          </a:xfrm>
        </p:spPr>
      </p:pic>
      <p:sp>
        <p:nvSpPr>
          <p:cNvPr id="3" name="Rechteck 2">
            <a:extLst>
              <a:ext uri="{FF2B5EF4-FFF2-40B4-BE49-F238E27FC236}">
                <a16:creationId xmlns:a16="http://schemas.microsoft.com/office/drawing/2014/main" id="{52CFCACE-9C9F-4597-9274-44C6FFE2002D}"/>
              </a:ext>
            </a:extLst>
          </p:cNvPr>
          <p:cNvSpPr/>
          <p:nvPr/>
        </p:nvSpPr>
        <p:spPr>
          <a:xfrm>
            <a:off x="5529208" y="5966307"/>
            <a:ext cx="576064" cy="126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extfeld 1">
            <a:extLst>
              <a:ext uri="{FF2B5EF4-FFF2-40B4-BE49-F238E27FC236}">
                <a16:creationId xmlns:a16="http://schemas.microsoft.com/office/drawing/2014/main" id="{36359EE4-580D-42A5-B737-A93A81994935}"/>
              </a:ext>
            </a:extLst>
          </p:cNvPr>
          <p:cNvSpPr txBox="1"/>
          <p:nvPr/>
        </p:nvSpPr>
        <p:spPr>
          <a:xfrm>
            <a:off x="5493833" y="5897612"/>
            <a:ext cx="647934" cy="246221"/>
          </a:xfrm>
          <a:prstGeom prst="rect">
            <a:avLst/>
          </a:prstGeom>
          <a:noFill/>
        </p:spPr>
        <p:txBody>
          <a:bodyPr wrap="none" rtlCol="0">
            <a:spAutoFit/>
          </a:bodyPr>
          <a:lstStyle/>
          <a:p>
            <a:r>
              <a:rPr lang="de-DE" sz="1000" b="1" dirty="0">
                <a:latin typeface="Arial" panose="020B0604020202020204" pitchFamily="34" charset="0"/>
                <a:cs typeface="Arial" panose="020B0604020202020204" pitchFamily="34" charset="0"/>
              </a:rPr>
              <a:t>Tierra</a:t>
            </a:r>
            <a:endParaRPr lang="de-DE" sz="800" b="1" dirty="0">
              <a:latin typeface="Arial" panose="020B0604020202020204" pitchFamily="34" charset="0"/>
              <a:cs typeface="Arial" panose="020B0604020202020204" pitchFamily="34" charset="0"/>
            </a:endParaRPr>
          </a:p>
        </p:txBody>
      </p:sp>
      <p:sp>
        <p:nvSpPr>
          <p:cNvPr id="5" name="Textfeld 4">
            <a:extLst>
              <a:ext uri="{FF2B5EF4-FFF2-40B4-BE49-F238E27FC236}">
                <a16:creationId xmlns:a16="http://schemas.microsoft.com/office/drawing/2014/main" id="{50D6A30D-7C3E-4D8A-A690-351B8A2B057C}"/>
              </a:ext>
            </a:extLst>
          </p:cNvPr>
          <p:cNvSpPr txBox="1"/>
          <p:nvPr/>
        </p:nvSpPr>
        <p:spPr>
          <a:xfrm>
            <a:off x="4773754" y="4509120"/>
            <a:ext cx="720079" cy="400110"/>
          </a:xfrm>
          <a:prstGeom prst="rect">
            <a:avLst/>
          </a:prstGeom>
          <a:solidFill>
            <a:schemeClr val="bg1"/>
          </a:solidFill>
        </p:spPr>
        <p:txBody>
          <a:bodyPr wrap="square" rtlCol="0">
            <a:spAutoFit/>
          </a:bodyPr>
          <a:lstStyle/>
          <a:p>
            <a:r>
              <a:rPr lang="de-DE" sz="1000" b="1" dirty="0">
                <a:latin typeface="Arial" panose="020B0604020202020204" pitchFamily="34" charset="0"/>
                <a:cs typeface="Arial" panose="020B0604020202020204" pitchFamily="34" charset="0"/>
              </a:rPr>
              <a:t>Material de</a:t>
            </a:r>
            <a:r>
              <a:rPr lang="de-DE" sz="1000" b="1" dirty="0" err="1">
                <a:latin typeface="Arial" panose="020B0604020202020204" pitchFamily="34" charset="0"/>
                <a:cs typeface="Arial" panose="020B0604020202020204" pitchFamily="34" charset="0"/>
              </a:rPr>
              <a:t> rejuntado</a:t>
            </a:r>
          </a:p>
        </p:txBody>
      </p:sp>
      <p:sp>
        <p:nvSpPr>
          <p:cNvPr id="6" name="Rechteck 5">
            <a:extLst>
              <a:ext uri="{FF2B5EF4-FFF2-40B4-BE49-F238E27FC236}">
                <a16:creationId xmlns:a16="http://schemas.microsoft.com/office/drawing/2014/main" id="{41BEC0A3-F2A6-429B-AC97-03C9B9AE305B}"/>
              </a:ext>
            </a:extLst>
          </p:cNvPr>
          <p:cNvSpPr/>
          <p:nvPr/>
        </p:nvSpPr>
        <p:spPr>
          <a:xfrm>
            <a:off x="1691680" y="4709175"/>
            <a:ext cx="1435008" cy="246221"/>
          </a:xfrm>
          <a:prstGeom prst="rect">
            <a:avLst/>
          </a:prstGeom>
          <a:solidFill>
            <a:schemeClr val="bg1"/>
          </a:solidFill>
        </p:spPr>
        <p:txBody>
          <a:bodyPr wrap="none">
            <a:spAutoFit/>
          </a:bodyPr>
          <a:lstStyle/>
          <a:p>
            <a:r>
              <a:rPr lang="de-DE" sz="1000" b="1" dirty="0" err="1">
                <a:latin typeface="Arial" panose="020B0604020202020204" pitchFamily="34" charset="0"/>
                <a:cs typeface="Arial" panose="020B0604020202020204" pitchFamily="34" charset="0"/>
              </a:rPr>
              <a:t>Recipiente de medición</a:t>
            </a:r>
            <a:endParaRPr lang="de-DE" sz="1000" b="1" dirty="0">
              <a:effectLst/>
              <a:latin typeface="Arial" panose="020B0604020202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A50D7265-FAB2-403F-91F8-E0F6AD8AE699}"/>
              </a:ext>
            </a:extLst>
          </p:cNvPr>
          <p:cNvSpPr/>
          <p:nvPr/>
        </p:nvSpPr>
        <p:spPr>
          <a:xfrm>
            <a:off x="2843808" y="4360139"/>
            <a:ext cx="973240" cy="157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457CE84C-C0FB-4219-AD08-5715F657EE5D}"/>
              </a:ext>
            </a:extLst>
          </p:cNvPr>
          <p:cNvSpPr/>
          <p:nvPr/>
        </p:nvSpPr>
        <p:spPr>
          <a:xfrm>
            <a:off x="2579209" y="4316586"/>
            <a:ext cx="1237839" cy="246221"/>
          </a:xfrm>
          <a:prstGeom prst="rect">
            <a:avLst/>
          </a:prstGeom>
        </p:spPr>
        <p:txBody>
          <a:bodyPr wrap="none">
            <a:spAutoFit/>
          </a:bodyPr>
          <a:lstStyle/>
          <a:p>
            <a:r>
              <a:rPr lang="de-DE" sz="1000" b="1" dirty="0">
                <a:latin typeface="Arial" panose="020B0604020202020204" pitchFamily="34" charset="0"/>
                <a:cs typeface="Arial" panose="020B0604020202020204" pitchFamily="34" charset="0"/>
              </a:rPr>
              <a:t>Bomba de</a:t>
            </a:r>
            <a:r>
              <a:rPr lang="de-DE" sz="1000" b="1" dirty="0" err="1">
                <a:latin typeface="Arial" panose="020B0604020202020204" pitchFamily="34" charset="0"/>
                <a:cs typeface="Arial" panose="020B0604020202020204" pitchFamily="34" charset="0"/>
              </a:rPr>
              <a:t> circulación</a:t>
            </a:r>
          </a:p>
        </p:txBody>
      </p:sp>
      <p:sp>
        <p:nvSpPr>
          <p:cNvPr id="11" name="Rechteck 10">
            <a:extLst>
              <a:ext uri="{FF2B5EF4-FFF2-40B4-BE49-F238E27FC236}">
                <a16:creationId xmlns:a16="http://schemas.microsoft.com/office/drawing/2014/main" id="{D33CC84C-237B-4E2F-981A-EACD3B4599F7}"/>
              </a:ext>
            </a:extLst>
          </p:cNvPr>
          <p:cNvSpPr/>
          <p:nvPr/>
        </p:nvSpPr>
        <p:spPr>
          <a:xfrm>
            <a:off x="2339752" y="3664814"/>
            <a:ext cx="648072" cy="36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BD073306-2E16-4DA0-A582-9BF2511B2D8E}"/>
              </a:ext>
            </a:extLst>
          </p:cNvPr>
          <p:cNvSpPr txBox="1"/>
          <p:nvPr/>
        </p:nvSpPr>
        <p:spPr>
          <a:xfrm>
            <a:off x="2270470" y="3620930"/>
            <a:ext cx="617477" cy="400110"/>
          </a:xfrm>
          <a:prstGeom prst="rect">
            <a:avLst/>
          </a:prstGeom>
          <a:noFill/>
        </p:spPr>
        <p:txBody>
          <a:bodyPr wrap="none" rtlCol="0">
            <a:spAutoFit/>
          </a:bodyPr>
          <a:lstStyle/>
          <a:p>
            <a:r>
              <a:rPr lang="de-DE" sz="1000" b="1" dirty="0" err="1">
                <a:latin typeface="Arial" panose="020B0604020202020204" pitchFamily="34" charset="0"/>
                <a:cs typeface="Arial" panose="020B0604020202020204" pitchFamily="34" charset="0"/>
              </a:rPr>
              <a:t>Calentador/</a:t>
            </a:r>
          </a:p>
          <a:p>
            <a:r>
              <a:rPr lang="de-DE" sz="1000" b="1" dirty="0">
                <a:latin typeface="Arial" panose="020B0604020202020204" pitchFamily="34" charset="0"/>
                <a:cs typeface="Arial" panose="020B0604020202020204" pitchFamily="34" charset="0"/>
              </a:rPr>
              <a:t>Refrigerador</a:t>
            </a:r>
          </a:p>
        </p:txBody>
      </p:sp>
      <p:sp>
        <p:nvSpPr>
          <p:cNvPr id="12" name="Textfeld 11">
            <a:extLst>
              <a:ext uri="{FF2B5EF4-FFF2-40B4-BE49-F238E27FC236}">
                <a16:creationId xmlns:a16="http://schemas.microsoft.com/office/drawing/2014/main" id="{A6A0E07E-9955-4AC4-8063-F57BB12A2881}"/>
              </a:ext>
            </a:extLst>
          </p:cNvPr>
          <p:cNvSpPr txBox="1"/>
          <p:nvPr/>
        </p:nvSpPr>
        <p:spPr>
          <a:xfrm>
            <a:off x="3235240" y="2497861"/>
            <a:ext cx="1342034" cy="246221"/>
          </a:xfrm>
          <a:prstGeom prst="rect">
            <a:avLst/>
          </a:prstGeom>
          <a:solidFill>
            <a:schemeClr val="bg1"/>
          </a:solidFill>
        </p:spPr>
        <p:txBody>
          <a:bodyPr wrap="none" rtlCol="0">
            <a:spAutoFit/>
          </a:bodyPr>
          <a:lstStyle/>
          <a:p>
            <a:r>
              <a:rPr lang="de-DE" sz="1000" b="1">
                <a:latin typeface="Arial" panose="020B0604020202020204" pitchFamily="34" charset="0"/>
                <a:cs typeface="Arial" panose="020B0604020202020204" pitchFamily="34" charset="0"/>
              </a:rPr>
              <a:t>Medición de flujo</a:t>
            </a:r>
            <a:endParaRPr lang="de-DE" sz="1000" b="1" dirty="0">
              <a:latin typeface="Arial" panose="020B0604020202020204" pitchFamily="34" charset="0"/>
              <a:cs typeface="Arial" panose="020B0604020202020204" pitchFamily="34" charset="0"/>
            </a:endParaRPr>
          </a:p>
        </p:txBody>
      </p:sp>
      <p:sp>
        <p:nvSpPr>
          <p:cNvPr id="13" name="Rechteck 12">
            <a:extLst>
              <a:ext uri="{FF2B5EF4-FFF2-40B4-BE49-F238E27FC236}">
                <a16:creationId xmlns:a16="http://schemas.microsoft.com/office/drawing/2014/main" id="{5C6F3228-78BC-4847-8836-C0686EAA0093}"/>
              </a:ext>
            </a:extLst>
          </p:cNvPr>
          <p:cNvSpPr/>
          <p:nvPr/>
        </p:nvSpPr>
        <p:spPr>
          <a:xfrm>
            <a:off x="3273881" y="2071620"/>
            <a:ext cx="1264752" cy="246221"/>
          </a:xfrm>
          <a:prstGeom prst="rect">
            <a:avLst/>
          </a:prstGeom>
          <a:solidFill>
            <a:schemeClr val="bg1"/>
          </a:solidFill>
        </p:spPr>
        <p:txBody>
          <a:bodyPr wrap="square">
            <a:spAutoFit/>
          </a:bodyPr>
          <a:lstStyle/>
          <a:p>
            <a:r>
              <a:rPr lang="de-DE" sz="1000" b="1" dirty="0" err="1">
                <a:latin typeface="Arial" panose="020B0604020202020204" pitchFamily="34" charset="0"/>
                <a:cs typeface="Arial" panose="020B0604020202020204" pitchFamily="34" charset="0"/>
              </a:rPr>
              <a:t>Regulación de</a:t>
            </a:r>
            <a:r>
              <a:rPr lang="de-DE" sz="1000" b="1" dirty="0">
                <a:latin typeface="Arial" panose="020B0604020202020204" pitchFamily="34" charset="0"/>
                <a:cs typeface="Arial" panose="020B0604020202020204" pitchFamily="34" charset="0"/>
              </a:rPr>
              <a:t> caudal</a:t>
            </a:r>
          </a:p>
        </p:txBody>
      </p:sp>
      <p:sp>
        <p:nvSpPr>
          <p:cNvPr id="14" name="Textfeld 13">
            <a:extLst>
              <a:ext uri="{FF2B5EF4-FFF2-40B4-BE49-F238E27FC236}">
                <a16:creationId xmlns:a16="http://schemas.microsoft.com/office/drawing/2014/main" id="{B89E0EDC-966C-4C98-972D-D97F41728A4D}"/>
              </a:ext>
            </a:extLst>
          </p:cNvPr>
          <p:cNvSpPr txBox="1"/>
          <p:nvPr/>
        </p:nvSpPr>
        <p:spPr>
          <a:xfrm>
            <a:off x="3273881" y="2969683"/>
            <a:ext cx="813043" cy="369332"/>
          </a:xfrm>
          <a:prstGeom prst="rect">
            <a:avLst/>
          </a:prstGeom>
          <a:solidFill>
            <a:schemeClr val="bg1"/>
          </a:solidFill>
        </p:spPr>
        <p:txBody>
          <a:bodyPr wrap="none" rtlCol="0">
            <a:spAutoFit/>
          </a:bodyPr>
          <a:lstStyle/>
          <a:p>
            <a:r>
              <a:rPr lang="de-DE" sz="1000" b="1" i="1" dirty="0">
                <a:latin typeface="Arial" panose="020B0604020202020204" pitchFamily="34" charset="0"/>
                <a:cs typeface="Arial" panose="020B0604020202020204" pitchFamily="34" charset="0"/>
              </a:rPr>
              <a:t>T</a:t>
            </a:r>
            <a:r>
              <a:rPr lang="de-DE" sz="800" b="1" dirty="0" err="1">
                <a:latin typeface="Arial" panose="020B0604020202020204" pitchFamily="34" charset="0"/>
                <a:cs typeface="Arial" panose="020B0604020202020204" pitchFamily="34" charset="0"/>
              </a:rPr>
              <a:t> Medición</a:t>
            </a:r>
            <a:endParaRPr lang="de-DE" sz="800" b="1" dirty="0">
              <a:latin typeface="Arial" panose="020B0604020202020204" pitchFamily="34" charset="0"/>
              <a:cs typeface="Arial" panose="020B0604020202020204" pitchFamily="34" charset="0"/>
            </a:endParaRPr>
          </a:p>
          <a:p>
            <a:r>
              <a:rPr lang="de-DE" sz="800" b="1" dirty="0" err="1">
                <a:latin typeface="Arial" panose="020B0604020202020204" pitchFamily="34" charset="0"/>
                <a:cs typeface="Arial" panose="020B0604020202020204" pitchFamily="34" charset="0"/>
              </a:rPr>
              <a:t> continente</a:t>
            </a:r>
            <a:endParaRPr lang="de-DE" sz="1000" b="1" dirty="0">
              <a:latin typeface="Arial" panose="020B0604020202020204" pitchFamily="34" charset="0"/>
              <a:cs typeface="Arial" panose="020B0604020202020204" pitchFamily="34" charset="0"/>
            </a:endParaRPr>
          </a:p>
        </p:txBody>
      </p:sp>
      <p:sp>
        <p:nvSpPr>
          <p:cNvPr id="15" name="Textfeld 14">
            <a:extLst>
              <a:ext uri="{FF2B5EF4-FFF2-40B4-BE49-F238E27FC236}">
                <a16:creationId xmlns:a16="http://schemas.microsoft.com/office/drawing/2014/main" id="{67920C8F-EE4E-44E8-92EB-FBF63804181C}"/>
              </a:ext>
            </a:extLst>
          </p:cNvPr>
          <p:cNvSpPr txBox="1"/>
          <p:nvPr/>
        </p:nvSpPr>
        <p:spPr>
          <a:xfrm>
            <a:off x="5004048" y="1427232"/>
            <a:ext cx="1728192" cy="246221"/>
          </a:xfrm>
          <a:prstGeom prst="rect">
            <a:avLst/>
          </a:prstGeom>
          <a:solidFill>
            <a:schemeClr val="bg1"/>
          </a:solidFill>
        </p:spPr>
        <p:txBody>
          <a:bodyPr wrap="square" rtlCol="0">
            <a:spAutoFit/>
          </a:bodyPr>
          <a:lstStyle/>
          <a:p>
            <a:r>
              <a:rPr lang="de-DE" sz="1000" b="1" i="1" dirty="0">
                <a:latin typeface="Arial" panose="020B0604020202020204" pitchFamily="34" charset="0"/>
                <a:cs typeface="Arial" panose="020B0604020202020204" pitchFamily="34" charset="0"/>
              </a:rPr>
              <a:t>T</a:t>
            </a:r>
            <a:r>
              <a:rPr lang="de-DE" sz="800" b="1" dirty="0" err="1">
                <a:latin typeface="Arial" panose="020B0604020202020204" pitchFamily="34" charset="0"/>
                <a:cs typeface="Arial" panose="020B0604020202020204" pitchFamily="34" charset="0"/>
              </a:rPr>
              <a:t> del recipiente de medición</a:t>
            </a:r>
            <a:endParaRPr lang="de-DE" sz="900" b="1" dirty="0">
              <a:latin typeface="Arial" panose="020B0604020202020204" pitchFamily="34" charset="0"/>
              <a:cs typeface="Arial" panose="020B0604020202020204" pitchFamily="34" charset="0"/>
            </a:endParaRPr>
          </a:p>
        </p:txBody>
      </p:sp>
      <p:sp>
        <p:nvSpPr>
          <p:cNvPr id="16" name="Textfeld 15">
            <a:extLst>
              <a:ext uri="{FF2B5EF4-FFF2-40B4-BE49-F238E27FC236}">
                <a16:creationId xmlns:a16="http://schemas.microsoft.com/office/drawing/2014/main" id="{5C3C0A47-CAE6-4A99-8F2F-A008E2178AB7}"/>
              </a:ext>
            </a:extLst>
          </p:cNvPr>
          <p:cNvSpPr txBox="1"/>
          <p:nvPr/>
        </p:nvSpPr>
        <p:spPr>
          <a:xfrm>
            <a:off x="4932040" y="2620971"/>
            <a:ext cx="1430200" cy="246221"/>
          </a:xfrm>
          <a:prstGeom prst="rect">
            <a:avLst/>
          </a:prstGeom>
          <a:solidFill>
            <a:schemeClr val="bg1"/>
          </a:solidFill>
        </p:spPr>
        <p:txBody>
          <a:bodyPr wrap="none" rtlCol="0">
            <a:spAutoFit/>
          </a:bodyPr>
          <a:lstStyle/>
          <a:p>
            <a:r>
              <a:rPr lang="de-DE" sz="1000" b="1" i="1" dirty="0">
                <a:latin typeface="Arial" panose="020B0604020202020204" pitchFamily="34" charset="0"/>
                <a:cs typeface="Arial" panose="020B0604020202020204" pitchFamily="34" charset="0"/>
              </a:rPr>
              <a:t>T</a:t>
            </a:r>
            <a:r>
              <a:rPr lang="de-DE" sz="800" b="1" dirty="0" err="1">
                <a:latin typeface="Arial" panose="020B0604020202020204" pitchFamily="34" charset="0"/>
                <a:cs typeface="Arial" panose="020B0604020202020204" pitchFamily="34" charset="0"/>
              </a:rPr>
              <a:t> hasta Recipiente de medición</a:t>
            </a:r>
            <a:endParaRPr lang="de-DE" sz="800" b="1" dirty="0">
              <a:latin typeface="Arial" panose="020B0604020202020204" pitchFamily="34" charset="0"/>
              <a:cs typeface="Arial" panose="020B0604020202020204" pitchFamily="34" charset="0"/>
            </a:endParaRPr>
          </a:p>
        </p:txBody>
      </p:sp>
      <p:sp>
        <p:nvSpPr>
          <p:cNvPr id="17" name="Textfeld 16">
            <a:extLst>
              <a:ext uri="{FF2B5EF4-FFF2-40B4-BE49-F238E27FC236}">
                <a16:creationId xmlns:a16="http://schemas.microsoft.com/office/drawing/2014/main" id="{619D3701-ED3B-4633-B6F2-C88DBA77A8E6}"/>
              </a:ext>
            </a:extLst>
          </p:cNvPr>
          <p:cNvSpPr txBox="1"/>
          <p:nvPr/>
        </p:nvSpPr>
        <p:spPr>
          <a:xfrm>
            <a:off x="3954458" y="4857832"/>
            <a:ext cx="914033" cy="246221"/>
          </a:xfrm>
          <a:prstGeom prst="rect">
            <a:avLst/>
          </a:prstGeom>
          <a:solidFill>
            <a:schemeClr val="bg1"/>
          </a:solidFill>
        </p:spPr>
        <p:txBody>
          <a:bodyPr wrap="none" rtlCol="0">
            <a:spAutoFit/>
          </a:bodyPr>
          <a:lstStyle/>
          <a:p>
            <a:r>
              <a:rPr lang="de-DE" sz="1000" b="1" i="1" dirty="0">
                <a:latin typeface="Arial" panose="020B0604020202020204" pitchFamily="34" charset="0"/>
                <a:cs typeface="Arial" panose="020B0604020202020204" pitchFamily="34" charset="0"/>
              </a:rPr>
              <a:t>T</a:t>
            </a:r>
            <a:r>
              <a:rPr lang="de-DE" sz="800" b="1" dirty="0" err="1">
                <a:latin typeface="Arial" panose="020B0604020202020204" pitchFamily="34" charset="0"/>
                <a:cs typeface="Arial" panose="020B0604020202020204" pitchFamily="34" charset="0"/>
              </a:rPr>
              <a:t> Entorno</a:t>
            </a:r>
            <a:endParaRPr lang="de-DE" sz="1000" b="1" dirty="0">
              <a:latin typeface="Arial" panose="020B0604020202020204" pitchFamily="34" charset="0"/>
              <a:cs typeface="Arial" panose="020B0604020202020204" pitchFamily="34" charset="0"/>
            </a:endParaRPr>
          </a:p>
        </p:txBody>
      </p:sp>
      <p:sp>
        <p:nvSpPr>
          <p:cNvPr id="19" name="Rechteck 18">
            <a:extLst>
              <a:ext uri="{FF2B5EF4-FFF2-40B4-BE49-F238E27FC236}">
                <a16:creationId xmlns:a16="http://schemas.microsoft.com/office/drawing/2014/main" id="{6F693079-87D2-46AD-BB84-A7CD9878B1B9}"/>
              </a:ext>
            </a:extLst>
          </p:cNvPr>
          <p:cNvSpPr/>
          <p:nvPr/>
        </p:nvSpPr>
        <p:spPr>
          <a:xfrm>
            <a:off x="5287903" y="3240756"/>
            <a:ext cx="482610" cy="188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F8F3815-09D7-4FB9-AC35-7E160D0A4E91}"/>
              </a:ext>
            </a:extLst>
          </p:cNvPr>
          <p:cNvSpPr txBox="1"/>
          <p:nvPr/>
        </p:nvSpPr>
        <p:spPr>
          <a:xfrm>
            <a:off x="5040022" y="3187226"/>
            <a:ext cx="907621" cy="246221"/>
          </a:xfrm>
          <a:prstGeom prst="rect">
            <a:avLst/>
          </a:prstGeom>
          <a:noFill/>
        </p:spPr>
        <p:txBody>
          <a:bodyPr wrap="none" rtlCol="0">
            <a:spAutoFit/>
          </a:bodyPr>
          <a:lstStyle/>
          <a:p>
            <a:r>
              <a:rPr lang="de-DE" sz="1000" b="1" i="1" dirty="0">
                <a:latin typeface="Arial" panose="020B0604020202020204" pitchFamily="34" charset="0"/>
                <a:cs typeface="Arial" panose="020B0604020202020204" pitchFamily="34" charset="0"/>
              </a:rPr>
              <a:t>T</a:t>
            </a:r>
            <a:r>
              <a:rPr lang="de-DE" sz="800" b="1" dirty="0" err="1">
                <a:latin typeface="Arial" panose="020B0604020202020204" pitchFamily="34" charset="0"/>
                <a:cs typeface="Arial" panose="020B0604020202020204" pitchFamily="34" charset="0"/>
              </a:rPr>
              <a:t> desde el suelo</a:t>
            </a:r>
            <a:endParaRPr lang="de-DE" sz="1000" b="1" dirty="0">
              <a:latin typeface="Arial" panose="020B0604020202020204" pitchFamily="34" charset="0"/>
              <a:cs typeface="Arial" panose="020B0604020202020204" pitchFamily="34" charset="0"/>
            </a:endParaRPr>
          </a:p>
        </p:txBody>
      </p:sp>
      <p:sp>
        <p:nvSpPr>
          <p:cNvPr id="20" name="Textfeld 19">
            <a:extLst>
              <a:ext uri="{FF2B5EF4-FFF2-40B4-BE49-F238E27FC236}">
                <a16:creationId xmlns:a16="http://schemas.microsoft.com/office/drawing/2014/main" id="{04A37997-6277-437B-BF62-6EEE4066B318}"/>
              </a:ext>
            </a:extLst>
          </p:cNvPr>
          <p:cNvSpPr txBox="1"/>
          <p:nvPr/>
        </p:nvSpPr>
        <p:spPr>
          <a:xfrm>
            <a:off x="6864588" y="2994535"/>
            <a:ext cx="907621" cy="246221"/>
          </a:xfrm>
          <a:prstGeom prst="rect">
            <a:avLst/>
          </a:prstGeom>
          <a:solidFill>
            <a:schemeClr val="bg1"/>
          </a:solidFill>
        </p:spPr>
        <p:txBody>
          <a:bodyPr wrap="none" rtlCol="0">
            <a:spAutoFit/>
          </a:bodyPr>
          <a:lstStyle/>
          <a:p>
            <a:r>
              <a:rPr lang="de-DE" sz="1000" b="1" i="1" dirty="0">
                <a:latin typeface="Arial" panose="020B0604020202020204" pitchFamily="34" charset="0"/>
                <a:cs typeface="Arial" panose="020B0604020202020204" pitchFamily="34" charset="0"/>
              </a:rPr>
              <a:t>T</a:t>
            </a:r>
            <a:r>
              <a:rPr lang="de-DE" sz="800" b="1" dirty="0" err="1">
                <a:latin typeface="Arial" panose="020B0604020202020204" pitchFamily="34" charset="0"/>
                <a:cs typeface="Arial" panose="020B0604020202020204" pitchFamily="34" charset="0"/>
              </a:rPr>
              <a:t> desde el suelo</a:t>
            </a:r>
            <a:endParaRPr lang="de-DE" sz="1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26053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e-DE" dirty="0">
                <a:latin typeface="Arial" panose="020B0604020202020204" pitchFamily="34" charset="0"/>
                <a:cs typeface="Arial" panose="020B0604020202020204" pitchFamily="34" charset="0"/>
              </a:rPr>
              <a:t>TRT - </a:t>
            </a:r>
            <a:r>
              <a:rPr lang="de-DE" dirty="0" err="1">
                <a:latin typeface="Arial" panose="020B0604020202020204" pitchFamily="34" charset="0"/>
                <a:cs typeface="Arial" panose="020B0604020202020204" pitchFamily="34" charset="0"/>
              </a:rPr>
              <a:t>Principio</a:t>
            </a:r>
            <a:endParaRPr lang="de-DE" dirty="0">
              <a:latin typeface="Arial" panose="020B0604020202020204" pitchFamily="34" charset="0"/>
              <a:cs typeface="Arial" panose="020B0604020202020204" pitchFamily="34" charset="0"/>
            </a:endParaRPr>
          </a:p>
        </p:txBody>
      </p:sp>
      <p:sp>
        <p:nvSpPr>
          <p:cNvPr id="6" name="Rectangle 3"/>
          <p:cNvSpPr>
            <a:spLocks noChangeArrowheads="1"/>
          </p:cNvSpPr>
          <p:nvPr/>
        </p:nvSpPr>
        <p:spPr bwMode="auto">
          <a:xfrm>
            <a:off x="323528" y="2308990"/>
            <a:ext cx="8712968" cy="2539670"/>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lang="en-US" altLang="de-DE" sz="1600" b="1" dirty="0">
                <a:solidFill>
                  <a:schemeClr val="bg2">
                    <a:lumMod val="10000"/>
                  </a:schemeClr>
                </a:solidFill>
                <a:cs typeface="Arial" panose="020B0604020202020204" pitchFamily="34" charset="0"/>
              </a:rPr>
              <a:t>Principio de la prueba de respuesta térmica</a:t>
            </a:r>
          </a:p>
          <a:p>
            <a:pPr lvl="0">
              <a:lnSpc>
                <a:spcPct val="150000"/>
              </a:lnSpc>
            </a:pPr>
            <a:r>
              <a:rPr lang="en-US" altLang="de-DE" sz="1600" dirty="0">
                <a:solidFill>
                  <a:schemeClr val="bg2">
                    <a:lumMod val="10000"/>
                  </a:schemeClr>
                </a:solidFill>
                <a:cs typeface="Arial" panose="020B0604020202020204" pitchFamily="34" charset="0"/>
              </a:rPr>
              <a:t>La Prueba de Respuesta Térmica (TRT) (también llamada Prueba de Respuesta Geotérmica) es un método para determinar los parámetros térmicos subterráneos. En las sondas geotérmicas terminadas, se inyecta una cantidad definida de calor en el subsuelo. Se mide el cambio de temperatura (respuesta) del subsuelo. Esta respuesta de temperatura se puede utilizar para calcular la conductividad térmica efectiva en toda la </a:t>
            </a:r>
            <a:r>
              <a:rPr lang="en-US" altLang="de-DE" sz="1600" dirty="0" err="1">
                <a:solidFill>
                  <a:schemeClr val="bg2">
                    <a:lumMod val="10000"/>
                  </a:schemeClr>
                </a:solidFill>
                <a:cs typeface="Arial" panose="020B0604020202020204" pitchFamily="34" charset="0"/>
              </a:rPr>
              <a:t>longitud de la</a:t>
            </a:r>
            <a:r>
              <a:rPr lang="en-US" altLang="de-DE" sz="1600" dirty="0">
                <a:solidFill>
                  <a:schemeClr val="bg2">
                    <a:lumMod val="10000"/>
                  </a:schemeClr>
                </a:solidFill>
                <a:cs typeface="Arial" panose="020B0604020202020204" pitchFamily="34" charset="0"/>
              </a:rPr>
              <a:t> sonda</a:t>
            </a:r>
            <a:r>
              <a:rPr lang="en-US" altLang="de-DE" sz="1600" dirty="0" err="1">
                <a:solidFill>
                  <a:schemeClr val="bg2">
                    <a:lumMod val="10000"/>
                  </a:schemeClr>
                </a:solidFill>
                <a:cs typeface="Arial" panose="020B0604020202020204" pitchFamily="34" charset="0"/>
              </a:rPr>
              <a:t>, así</a:t>
            </a:r>
            <a:r>
              <a:rPr lang="en-US" altLang="de-DE" sz="1600" dirty="0">
                <a:solidFill>
                  <a:schemeClr val="bg2">
                    <a:lumMod val="10000"/>
                  </a:schemeClr>
                </a:solidFill>
                <a:cs typeface="Arial" panose="020B0604020202020204" pitchFamily="34" charset="0"/>
              </a:rPr>
              <a:t> como la temperatura no perturbada del subsuelo y la resistencia térmica de la perforación.</a:t>
            </a:r>
            <a:endParaRPr kumimoji="0" lang="de-DE" altLang="de-DE" sz="1600" i="0" u="none" strike="noStrike" cap="none" normalizeH="0" baseline="0" dirty="0">
              <a:ln>
                <a:noFill/>
              </a:ln>
              <a:solidFill>
                <a:schemeClr val="bg2">
                  <a:lumMod val="10000"/>
                </a:schemeClr>
              </a:solidFill>
              <a:effectLst/>
              <a:cs typeface="Arial" panose="020B0604020202020204" pitchFamily="34" charset="0"/>
            </a:endParaRPr>
          </a:p>
        </p:txBody>
      </p:sp>
    </p:spTree>
    <p:extLst>
      <p:ext uri="{BB962C8B-B14F-4D97-AF65-F5344CB8AC3E}">
        <p14:creationId xmlns:p14="http://schemas.microsoft.com/office/powerpoint/2010/main" val="41748104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a:bodyPr>
          <a:lstStyle/>
          <a:p>
            <a:r>
              <a:rPr lang="de-DE" dirty="0">
                <a:latin typeface="Arial" panose="020B0604020202020204" pitchFamily="34" charset="0"/>
                <a:cs typeface="Arial" panose="020B0604020202020204" pitchFamily="34" charset="0"/>
              </a:rPr>
              <a:t>TRT - </a:t>
            </a:r>
            <a:r>
              <a:rPr lang="de-DE" dirty="0" err="1">
                <a:latin typeface="Arial" panose="020B0604020202020204" pitchFamily="34" charset="0"/>
                <a:cs typeface="Arial" panose="020B0604020202020204" pitchFamily="34" charset="0"/>
              </a:rPr>
              <a:t>Principio</a:t>
            </a:r>
            <a:endParaRPr lang="de-DE" dirty="0">
              <a:latin typeface="Arial" panose="020B0604020202020204" pitchFamily="34" charset="0"/>
              <a:cs typeface="Arial" panose="020B0604020202020204" pitchFamily="34" charset="0"/>
            </a:endParaRPr>
          </a:p>
        </p:txBody>
      </p:sp>
      <p:sp>
        <p:nvSpPr>
          <p:cNvPr id="6" name="Rectangle 3"/>
          <p:cNvSpPr>
            <a:spLocks noChangeArrowheads="1"/>
          </p:cNvSpPr>
          <p:nvPr/>
        </p:nvSpPr>
        <p:spPr bwMode="auto">
          <a:xfrm>
            <a:off x="323528" y="1484784"/>
            <a:ext cx="8712968" cy="4755661"/>
          </a:xfrm>
          <a:prstGeom prst="rect">
            <a:avLst/>
          </a:prstGeom>
          <a:noFill/>
          <a:ln>
            <a:noFill/>
          </a:ln>
          <a:effec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nSpc>
                <a:spcPct val="150000"/>
              </a:lnSpc>
            </a:pPr>
            <a:r>
              <a:rPr lang="en-US" altLang="de-DE" sz="1600" b="1" dirty="0">
                <a:solidFill>
                  <a:schemeClr val="bg2">
                    <a:lumMod val="10000"/>
                  </a:schemeClr>
                </a:solidFill>
                <a:cs typeface="Arial" panose="020B0604020202020204" pitchFamily="34" charset="0"/>
              </a:rPr>
              <a:t>Principio de la prueba de respuesta térmica</a:t>
            </a:r>
          </a:p>
          <a:p>
            <a:pPr lvl="0">
              <a:lnSpc>
                <a:spcPct val="150000"/>
              </a:lnSpc>
            </a:pPr>
            <a:r>
              <a:rPr lang="en-US" altLang="de-DE" sz="1600" dirty="0">
                <a:solidFill>
                  <a:schemeClr val="bg2">
                    <a:lumMod val="10000"/>
                  </a:schemeClr>
                </a:solidFill>
                <a:cs typeface="Arial" panose="020B0604020202020204" pitchFamily="34" charset="0"/>
              </a:rPr>
              <a:t>Estos tres valores específicos son los parámetros de entrada más importantes para el dimensionamiento del parámetro de entrada EED.</a:t>
            </a:r>
          </a:p>
          <a:p>
            <a:pPr lvl="0">
              <a:lnSpc>
                <a:spcPct val="150000"/>
              </a:lnSpc>
            </a:pPr>
            <a:endParaRPr lang="en-US" altLang="de-DE" sz="1600" dirty="0">
              <a:solidFill>
                <a:schemeClr val="bg2">
                  <a:lumMod val="10000"/>
                </a:schemeClr>
              </a:solidFill>
              <a:cs typeface="Arial" panose="020B0604020202020204" pitchFamily="34" charset="0"/>
            </a:endParaRPr>
          </a:p>
          <a:p>
            <a:pPr lvl="0">
              <a:lnSpc>
                <a:spcPct val="150000"/>
              </a:lnSpc>
            </a:pPr>
            <a:r>
              <a:rPr lang="en-US" altLang="de-DE" sz="1600" dirty="0">
                <a:solidFill>
                  <a:schemeClr val="bg2">
                    <a:lumMod val="10000"/>
                  </a:schemeClr>
                </a:solidFill>
                <a:cs typeface="Arial" panose="020B0604020202020204" pitchFamily="34" charset="0"/>
              </a:rPr>
              <a:t>El orificio piloto necesario para la prueba puede utilizarse posteriormente para el uso previsto.</a:t>
            </a:r>
          </a:p>
          <a:p>
            <a:pPr lvl="0">
              <a:lnSpc>
                <a:spcPct val="150000"/>
              </a:lnSpc>
            </a:pPr>
            <a:endParaRPr lang="en-US" altLang="de-DE" sz="1600" dirty="0">
              <a:solidFill>
                <a:schemeClr val="bg2">
                  <a:lumMod val="10000"/>
                </a:schemeClr>
              </a:solidFill>
              <a:cs typeface="Arial" panose="020B0604020202020204" pitchFamily="34" charset="0"/>
            </a:endParaRPr>
          </a:p>
          <a:p>
            <a:pPr lvl="0">
              <a:lnSpc>
                <a:spcPct val="150000"/>
              </a:lnSpc>
            </a:pPr>
            <a:r>
              <a:rPr lang="en-US" altLang="de-DE" sz="1600" dirty="0">
                <a:solidFill>
                  <a:schemeClr val="bg2">
                    <a:lumMod val="10000"/>
                  </a:schemeClr>
                </a:solidFill>
                <a:cs typeface="Arial" panose="020B0604020202020204" pitchFamily="34" charset="0"/>
              </a:rPr>
              <a:t>Los valores medidos en una prueba de respuesta térmica son</a:t>
            </a:r>
          </a:p>
          <a:p>
            <a:pPr lvl="0">
              <a:lnSpc>
                <a:spcPct val="150000"/>
              </a:lnSpc>
            </a:pPr>
            <a:endParaRPr lang="en-US" altLang="de-DE" sz="1600" dirty="0">
              <a:solidFill>
                <a:schemeClr val="bg2">
                  <a:lumMod val="10000"/>
                </a:schemeClr>
              </a:solidFill>
              <a:cs typeface="Arial" panose="020B0604020202020204" pitchFamily="34" charset="0"/>
            </a:endParaRPr>
          </a:p>
          <a:p>
            <a:pPr marL="285750" lvl="0" indent="-285750">
              <a:lnSpc>
                <a:spcPct val="150000"/>
              </a:lnSpc>
              <a:buFont typeface="Arial" panose="020B0604020202020204" pitchFamily="34" charset="0"/>
              <a:buChar char="•"/>
            </a:pPr>
            <a:r>
              <a:rPr lang="en-US" altLang="de-DE" sz="1600" b="1" dirty="0">
                <a:solidFill>
                  <a:schemeClr val="bg2">
                    <a:lumMod val="10000"/>
                  </a:schemeClr>
                </a:solidFill>
                <a:cs typeface="Arial" panose="020B0604020202020204" pitchFamily="34" charset="0"/>
              </a:rPr>
              <a:t>Temperaturas</a:t>
            </a:r>
          </a:p>
          <a:p>
            <a:pPr marL="285750" lvl="0" indent="-285750">
              <a:lnSpc>
                <a:spcPct val="150000"/>
              </a:lnSpc>
              <a:buFont typeface="Arial" panose="020B0604020202020204" pitchFamily="34" charset="0"/>
              <a:buChar char="•"/>
            </a:pPr>
            <a:r>
              <a:rPr lang="en-US" altLang="de-DE" sz="1600" b="1" dirty="0">
                <a:solidFill>
                  <a:schemeClr val="bg2">
                    <a:lumMod val="10000"/>
                  </a:schemeClr>
                </a:solidFill>
                <a:cs typeface="Arial" panose="020B0604020202020204" pitchFamily="34" charset="0"/>
              </a:rPr>
              <a:t>Flujos de volumen</a:t>
            </a:r>
          </a:p>
          <a:p>
            <a:pPr marL="285750" lvl="0" indent="-285750">
              <a:lnSpc>
                <a:spcPct val="150000"/>
              </a:lnSpc>
              <a:buFont typeface="Arial" panose="020B0604020202020204" pitchFamily="34" charset="0"/>
              <a:buChar char="•"/>
            </a:pPr>
            <a:r>
              <a:rPr lang="en-US" altLang="de-DE" sz="1600" dirty="0">
                <a:solidFill>
                  <a:schemeClr val="bg2">
                    <a:lumMod val="10000"/>
                  </a:schemeClr>
                </a:solidFill>
                <a:cs typeface="Arial" panose="020B0604020202020204" pitchFamily="34" charset="0"/>
              </a:rPr>
              <a:t>→ Contador de cantidad de calor</a:t>
            </a:r>
          </a:p>
          <a:p>
            <a:pPr marL="285750" lvl="0" indent="-285750">
              <a:lnSpc>
                <a:spcPct val="150000"/>
              </a:lnSpc>
              <a:buFont typeface="Arial" panose="020B0604020202020204" pitchFamily="34" charset="0"/>
              <a:buChar char="•"/>
            </a:pPr>
            <a:r>
              <a:rPr lang="en-US" altLang="de-DE" sz="1600" dirty="0">
                <a:solidFill>
                  <a:schemeClr val="bg2">
                    <a:lumMod val="10000"/>
                  </a:schemeClr>
                </a:solidFill>
                <a:cs typeface="Arial" panose="020B0604020202020204" pitchFamily="34" charset="0"/>
              </a:rPr>
              <a:t>Contadores eléctricos</a:t>
            </a:r>
          </a:p>
          <a:p>
            <a:pPr marL="285750" lvl="0" indent="-285750">
              <a:lnSpc>
                <a:spcPct val="150000"/>
              </a:lnSpc>
              <a:buFont typeface="Arial" panose="020B0604020202020204" pitchFamily="34" charset="0"/>
              <a:buChar char="•"/>
            </a:pPr>
            <a:r>
              <a:rPr lang="en-US" altLang="de-DE" sz="1600" dirty="0">
                <a:solidFill>
                  <a:schemeClr val="bg2">
                    <a:lumMod val="10000"/>
                  </a:schemeClr>
                </a:solidFill>
                <a:cs typeface="Arial" panose="020B0604020202020204" pitchFamily="34" charset="0"/>
              </a:rPr>
              <a:t>Presiones</a:t>
            </a:r>
            <a:endParaRPr kumimoji="0" lang="de-DE" altLang="de-DE" sz="1600" i="0" u="none" strike="noStrike" cap="none" normalizeH="0" baseline="0" dirty="0">
              <a:ln>
                <a:noFill/>
              </a:ln>
              <a:solidFill>
                <a:schemeClr val="bg2">
                  <a:lumMod val="10000"/>
                </a:schemeClr>
              </a:solidFill>
              <a:effectLst/>
              <a:cs typeface="Arial" panose="020B0604020202020204" pitchFamily="34" charset="0"/>
            </a:endParaRPr>
          </a:p>
        </p:txBody>
      </p:sp>
    </p:spTree>
    <p:extLst>
      <p:ext uri="{BB962C8B-B14F-4D97-AF65-F5344CB8AC3E}">
        <p14:creationId xmlns:p14="http://schemas.microsoft.com/office/powerpoint/2010/main" val="2878665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rmAutofit fontScale="90000"/>
          </a:bodyPr>
          <a:lstStyle/>
          <a:p>
            <a:r>
              <a:rPr lang="de-DE" dirty="0" err="1">
                <a:latin typeface="Arial" panose="020B0604020202020204" pitchFamily="34" charset="0"/>
                <a:cs typeface="Arial" panose="020B0604020202020204" pitchFamily="34" charset="0"/>
              </a:rPr>
              <a:t>Estructura de</a:t>
            </a:r>
            <a:r>
              <a:rPr lang="de-DE" dirty="0">
                <a:latin typeface="Arial" panose="020B0604020202020204" pitchFamily="34" charset="0"/>
                <a:cs typeface="Arial" panose="020B0604020202020204" pitchFamily="34" charset="0"/>
              </a:rPr>
              <a:t> un </a:t>
            </a:r>
            <a:r>
              <a:rPr lang="de-DE" dirty="0" err="1">
                <a:latin typeface="Arial" panose="020B0604020202020204" pitchFamily="34" charset="0"/>
                <a:cs typeface="Arial" panose="020B0604020202020204" pitchFamily="34" charset="0"/>
              </a:rPr>
              <a:t>dispositivo</a:t>
            </a:r>
            <a:r>
              <a:rPr lang="de-DE" dirty="0">
                <a:latin typeface="Arial" panose="020B0604020202020204" pitchFamily="34" charset="0"/>
                <a:cs typeface="Arial" panose="020B0604020202020204" pitchFamily="34" charset="0"/>
              </a:rPr>
              <a:t> TRT - VDI 4640 Parte 5</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 (borrador)</a:t>
            </a:r>
            <a:endParaRPr lang="de-DE" dirty="0"/>
          </a:p>
        </p:txBody>
      </p:sp>
      <p:pic>
        <p:nvPicPr>
          <p:cNvPr id="2" name="Grafik 1">
            <a:extLst>
              <a:ext uri="{FF2B5EF4-FFF2-40B4-BE49-F238E27FC236}">
                <a16:creationId xmlns:a16="http://schemas.microsoft.com/office/drawing/2014/main" id="{DFE42D01-F226-49D1-BAB4-5BFFBCFBEA1C}"/>
              </a:ext>
            </a:extLst>
          </p:cNvPr>
          <p:cNvPicPr>
            <a:picLocks noChangeAspect="1"/>
          </p:cNvPicPr>
          <p:nvPr/>
        </p:nvPicPr>
        <p:blipFill>
          <a:blip r:embed="rId3"/>
          <a:stretch>
            <a:fillRect/>
          </a:stretch>
        </p:blipFill>
        <p:spPr>
          <a:xfrm>
            <a:off x="1835696" y="1484784"/>
            <a:ext cx="6151397" cy="4779678"/>
          </a:xfrm>
          <a:prstGeom prst="rect">
            <a:avLst/>
          </a:prstGeom>
        </p:spPr>
      </p:pic>
    </p:spTree>
    <p:extLst>
      <p:ext uri="{BB962C8B-B14F-4D97-AF65-F5344CB8AC3E}">
        <p14:creationId xmlns:p14="http://schemas.microsoft.com/office/powerpoint/2010/main" val="426702168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979712" y="0"/>
            <a:ext cx="6707088" cy="1124744"/>
          </a:xfrm>
        </p:spPr>
        <p:txBody>
          <a:bodyPr/>
          <a:lstStyle/>
          <a:p>
            <a:r>
              <a:rPr lang="de-DE" dirty="0" err="1">
                <a:latin typeface="Arial" panose="020B0604020202020204" pitchFamily="34" charset="0"/>
                <a:cs typeface="Arial" panose="020B0604020202020204" pitchFamily="34" charset="0"/>
              </a:rPr>
              <a:t>Prerrequisito</a:t>
            </a:r>
            <a:r>
              <a:rPr lang="de-DE" dirty="0">
                <a:latin typeface="Arial" panose="020B0604020202020204" pitchFamily="34" charset="0"/>
                <a:cs typeface="Arial" panose="020B0604020202020204" pitchFamily="34" charset="0"/>
              </a:rPr>
              <a:t> Prueba de respuesta térmica</a:t>
            </a:r>
          </a:p>
        </p:txBody>
      </p:sp>
      <p:sp>
        <p:nvSpPr>
          <p:cNvPr id="4" name="Inhaltsplatzhalter 3"/>
          <p:cNvSpPr>
            <a:spLocks noGrp="1"/>
          </p:cNvSpPr>
          <p:nvPr>
            <p:ph idx="1"/>
          </p:nvPr>
        </p:nvSpPr>
        <p:spPr>
          <a:xfrm>
            <a:off x="179512" y="1268760"/>
            <a:ext cx="6419056" cy="4525963"/>
          </a:xfrm>
        </p:spPr>
        <p:txBody>
          <a:bodyPr>
            <a:noAutofit/>
          </a:bodyPr>
          <a:lstStyle/>
          <a:p>
            <a:pPr marL="0" indent="0">
              <a:lnSpc>
                <a:spcPct val="160000"/>
              </a:lnSpc>
              <a:buNone/>
            </a:pPr>
            <a:r>
              <a:rPr lang="en-US" sz="1600" dirty="0">
                <a:latin typeface="Arial" panose="020B0604020202020204" pitchFamily="34" charset="0"/>
                <a:cs typeface="Arial" panose="020B0604020202020204" pitchFamily="34" charset="0"/>
              </a:rPr>
              <a:t>El requisito previo para el rendimiento de un TRT es una perforación con sonda geotérmica completamente desmontada.</a:t>
            </a:r>
          </a:p>
          <a:p>
            <a:pPr marL="0" indent="0">
              <a:lnSpc>
                <a:spcPct val="160000"/>
              </a:lnSpc>
              <a:buNone/>
            </a:pPr>
            <a:r>
              <a:rPr lang="en-US" sz="1600" dirty="0">
                <a:latin typeface="Arial" panose="020B0604020202020204" pitchFamily="34" charset="0"/>
                <a:cs typeface="Arial" panose="020B0604020202020204" pitchFamily="34" charset="0"/>
              </a:rPr>
              <a:t>La perforación de prueba debe ser lo más idéntica posible a las sondas geotérmicas planificadas:</a:t>
            </a:r>
          </a:p>
          <a:p>
            <a:pPr>
              <a:lnSpc>
                <a:spcPct val="160000"/>
              </a:lnSpc>
            </a:pPr>
            <a:r>
              <a:rPr lang="en-US" sz="1600" dirty="0">
                <a:latin typeface="Arial" panose="020B0604020202020204" pitchFamily="34" charset="0"/>
                <a:cs typeface="Arial" panose="020B0604020202020204" pitchFamily="34" charset="0"/>
              </a:rPr>
              <a:t>Tipo de sonda (single-U, double-U)</a:t>
            </a:r>
          </a:p>
          <a:p>
            <a:pPr>
              <a:lnSpc>
                <a:spcPct val="160000"/>
              </a:lnSpc>
            </a:pPr>
            <a:r>
              <a:rPr lang="en-US" sz="1600" dirty="0">
                <a:latin typeface="Arial" panose="020B0604020202020204" pitchFamily="34" charset="0"/>
                <a:cs typeface="Arial" panose="020B0604020202020204" pitchFamily="34" charset="0"/>
              </a:rPr>
              <a:t>Diámetro de la sonda (32 mm, 40 mm)</a:t>
            </a:r>
          </a:p>
          <a:p>
            <a:pPr>
              <a:lnSpc>
                <a:spcPct val="160000"/>
              </a:lnSpc>
            </a:pPr>
            <a:r>
              <a:rPr lang="en-US" sz="1600" dirty="0">
                <a:latin typeface="Arial" panose="020B0604020202020204" pitchFamily="34" charset="0"/>
                <a:cs typeface="Arial" panose="020B0604020202020204" pitchFamily="34" charset="0"/>
              </a:rPr>
              <a:t>Diámetro de la broca (normalmente 152 mm)</a:t>
            </a:r>
          </a:p>
          <a:p>
            <a:pPr>
              <a:lnSpc>
                <a:spcPct val="160000"/>
              </a:lnSpc>
            </a:pPr>
            <a:r>
              <a:rPr lang="en-US" sz="1600" dirty="0">
                <a:latin typeface="Arial" panose="020B0604020202020204" pitchFamily="34" charset="0"/>
                <a:cs typeface="Arial" panose="020B0604020202020204" pitchFamily="34" charset="0"/>
              </a:rPr>
              <a:t>Material de inyección (conductividad térmica de 0,6 W/mK a 2,4 W/mK)</a:t>
            </a:r>
          </a:p>
          <a:p>
            <a:pPr>
              <a:lnSpc>
                <a:spcPct val="160000"/>
              </a:lnSpc>
            </a:pPr>
            <a:r>
              <a:rPr lang="en-US" sz="1600" dirty="0">
                <a:latin typeface="Arial" panose="020B0604020202020204" pitchFamily="34" charset="0"/>
                <a:cs typeface="Arial" panose="020B0604020202020204" pitchFamily="34" charset="0"/>
              </a:rPr>
              <a:t>Profundidad de la sonda</a:t>
            </a:r>
          </a:p>
          <a:p>
            <a:pPr>
              <a:lnSpc>
                <a:spcPct val="160000"/>
              </a:lnSpc>
            </a:pPr>
            <a:r>
              <a:rPr lang="en-US" sz="1600" dirty="0">
                <a:latin typeface="Arial" panose="020B0604020202020204" pitchFamily="34" charset="0"/>
                <a:cs typeface="Arial" panose="020B0604020202020204" pitchFamily="34" charset="0"/>
              </a:rPr>
              <a:t>Posición sensible dentro del campo de perforación posterior</a:t>
            </a:r>
          </a:p>
          <a:p>
            <a:pPr>
              <a:lnSpc>
                <a:spcPct val="160000"/>
              </a:lnSpc>
            </a:pPr>
            <a:r>
              <a:rPr lang="en-US" sz="1600" dirty="0">
                <a:latin typeface="Arial" panose="020B0604020202020204" pitchFamily="34" charset="0"/>
                <a:cs typeface="Arial" panose="020B0604020202020204" pitchFamily="34" charset="0"/>
              </a:rPr>
              <a:t>Conexión de agua y electricidad disponible</a:t>
            </a:r>
          </a:p>
          <a:p>
            <a:pPr>
              <a:lnSpc>
                <a:spcPct val="160000"/>
              </a:lnSpc>
            </a:pPr>
            <a:r>
              <a:rPr lang="en-US" sz="1600" dirty="0">
                <a:latin typeface="Arial" panose="020B0604020202020204" pitchFamily="34" charset="0"/>
                <a:cs typeface="Arial" panose="020B0604020202020204" pitchFamily="34" charset="0"/>
              </a:rPr>
              <a:t>Aprobación requerida bajo la ley de aguas</a:t>
            </a:r>
            <a:endParaRPr lang="de-DE" sz="16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3211" y="4083147"/>
            <a:ext cx="1935640" cy="1832992"/>
          </a:xfrm>
          <a:prstGeom prst="rect">
            <a:avLst/>
          </a:prstGeom>
        </p:spPr>
      </p:pic>
      <p:pic>
        <p:nvPicPr>
          <p:cNvPr id="6" name="Grafik 8">
            <a:extLst>
              <a:ext uri="{FF2B5EF4-FFF2-40B4-BE49-F238E27FC236}">
                <a16:creationId xmlns:a16="http://schemas.microsoft.com/office/drawing/2014/main" id="{85A0AC1C-9F93-424B-B11C-C7F99747FD2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50596" y="1988840"/>
            <a:ext cx="1840870" cy="1701410"/>
          </a:xfrm>
          <a:prstGeom prst="rect">
            <a:avLst/>
          </a:prstGeom>
        </p:spPr>
      </p:pic>
    </p:spTree>
    <p:extLst>
      <p:ext uri="{BB962C8B-B14F-4D97-AF65-F5344CB8AC3E}">
        <p14:creationId xmlns:p14="http://schemas.microsoft.com/office/powerpoint/2010/main" val="2707974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Contenido de VDI 4640 -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uso térmico del subsuelo</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El VDI 4640 - uso térmico del subsuelo, es crucial para el dimensionamiento de un sistema geotérmico. A continuación se presentan los contenidos y la implementación de un dimensionamiento. </a:t>
            </a:r>
          </a:p>
          <a:p>
            <a:pPr marL="0" indent="0">
              <a:lnSpc>
                <a:spcPct val="150000"/>
              </a:lnSpc>
              <a:buNone/>
            </a:pPr>
            <a:r>
              <a:rPr lang="en-US" sz="1600" dirty="0">
                <a:latin typeface="Arial" panose="020B0604020202020204" pitchFamily="34" charset="0"/>
                <a:cs typeface="Arial" panose="020B0604020202020204" pitchFamily="34" charset="0"/>
              </a:rPr>
              <a:t>La norma está dividida en 5 partes (los llamados documentos) con diferentes prioridades en cuanto al contenido.</a:t>
            </a:r>
            <a:endParaRPr lang="de-DE" dirty="0"/>
          </a:p>
        </p:txBody>
      </p:sp>
    </p:spTree>
    <p:extLst>
      <p:ext uri="{BB962C8B-B14F-4D97-AF65-F5344CB8AC3E}">
        <p14:creationId xmlns:p14="http://schemas.microsoft.com/office/powerpoint/2010/main" val="76823716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latin typeface="Arial" panose="020B0604020202020204" pitchFamily="34" charset="0"/>
                <a:cs typeface="Arial" panose="020B0604020202020204" pitchFamily="34" charset="0"/>
              </a:rPr>
              <a:t>¿Vale la pena</a:t>
            </a:r>
            <a:r>
              <a:rPr lang="de-DE" dirty="0">
                <a:latin typeface="Arial" panose="020B0604020202020204" pitchFamily="34" charset="0"/>
                <a:cs typeface="Arial" panose="020B0604020202020204" pitchFamily="34" charset="0"/>
              </a:rPr>
              <a:t>?</a:t>
            </a:r>
          </a:p>
        </p:txBody>
      </p:sp>
      <p:sp>
        <p:nvSpPr>
          <p:cNvPr id="6" name="Abgerundetes Rechteck 5"/>
          <p:cNvSpPr/>
          <p:nvPr/>
        </p:nvSpPr>
        <p:spPr>
          <a:xfrm>
            <a:off x="2159732" y="1700808"/>
            <a:ext cx="6300700" cy="172819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Fiabilidad en la planificación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Parcialmente especificado oficialmente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Seguridad jurídica</a:t>
            </a:r>
            <a:endParaRPr lang="de-DE" sz="2000" dirty="0">
              <a:latin typeface="Arial" panose="020B0604020202020204" pitchFamily="34" charset="0"/>
              <a:cs typeface="Arial" panose="020B0604020202020204" pitchFamily="34" charset="0"/>
            </a:endParaRPr>
          </a:p>
        </p:txBody>
      </p:sp>
      <p:sp>
        <p:nvSpPr>
          <p:cNvPr id="7" name="Abgerundetes Rechteck 6"/>
          <p:cNvSpPr/>
          <p:nvPr/>
        </p:nvSpPr>
        <p:spPr>
          <a:xfrm>
            <a:off x="713745" y="1708746"/>
            <a:ext cx="1219618" cy="172819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de-DE" sz="2000" b="1" dirty="0">
                <a:latin typeface="Arial" panose="020B0604020202020204" pitchFamily="34" charset="0"/>
                <a:cs typeface="Arial" panose="020B0604020202020204" pitchFamily="34" charset="0"/>
              </a:rPr>
              <a:t>Sí</a:t>
            </a:r>
          </a:p>
        </p:txBody>
      </p:sp>
      <p:sp>
        <p:nvSpPr>
          <p:cNvPr id="8" name="Abgerundetes Rechteck 7"/>
          <p:cNvSpPr/>
          <p:nvPr/>
        </p:nvSpPr>
        <p:spPr>
          <a:xfrm>
            <a:off x="2159732" y="3825044"/>
            <a:ext cx="6300700" cy="17281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de-DE" sz="2000" dirty="0">
                <a:latin typeface="Arial" panose="020B0604020202020204" pitchFamily="34" charset="0"/>
                <a:cs typeface="Arial" panose="020B0604020202020204" pitchFamily="34" charset="0"/>
              </a:rPr>
              <a:t>	Coste               Beneficios</a:t>
            </a:r>
          </a:p>
        </p:txBody>
      </p:sp>
      <p:sp>
        <p:nvSpPr>
          <p:cNvPr id="9" name="Abgerundetes Rechteck 8"/>
          <p:cNvSpPr/>
          <p:nvPr/>
        </p:nvSpPr>
        <p:spPr>
          <a:xfrm>
            <a:off x="713744" y="3832982"/>
            <a:ext cx="1219619" cy="17281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de-DE" sz="2000" b="1" dirty="0">
                <a:latin typeface="Arial" panose="020B0604020202020204" pitchFamily="34" charset="0"/>
                <a:cs typeface="Arial" panose="020B0604020202020204" pitchFamily="34" charset="0"/>
              </a:rPr>
              <a:t>Sí/No</a:t>
            </a:r>
          </a:p>
        </p:txBody>
      </p:sp>
      <p:sp>
        <p:nvSpPr>
          <p:cNvPr id="10" name="Pfeil nach links und rechts 9"/>
          <p:cNvSpPr/>
          <p:nvPr/>
        </p:nvSpPr>
        <p:spPr>
          <a:xfrm>
            <a:off x="4211960" y="4607068"/>
            <a:ext cx="540060" cy="180020"/>
          </a:xfrm>
          <a:prstGeom prst="leftRightArrow">
            <a:avLst/>
          </a:prstGeom>
          <a:solidFill>
            <a:schemeClr val="tx1">
              <a:lumMod val="50000"/>
              <a:lumOff val="5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72169737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a:latin typeface="Arial" panose="020B0604020202020204" pitchFamily="34" charset="0"/>
                <a:cs typeface="Arial" panose="020B0604020202020204" pitchFamily="34" charset="0"/>
              </a:rPr>
              <a:t>Costo TRT ↔ Beneficio financiero TRT</a:t>
            </a:r>
            <a:endParaRPr lang="de-DE" dirty="0">
              <a:latin typeface="Arial" panose="020B0604020202020204" pitchFamily="34" charset="0"/>
              <a:cs typeface="Arial" panose="020B0604020202020204" pitchFamily="34" charset="0"/>
            </a:endParaRPr>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3715319093"/>
              </p:ext>
            </p:extLst>
          </p:nvPr>
        </p:nvGraphicFramePr>
        <p:xfrm>
          <a:off x="458128" y="3140968"/>
          <a:ext cx="8228672" cy="2837108"/>
        </p:xfrm>
        <a:graphic>
          <a:graphicData uri="http://schemas.openxmlformats.org/drawingml/2006/table">
            <a:tbl>
              <a:tblPr firstRow="1" bandRow="1">
                <a:tableStyleId>{912C8C85-51F0-491E-9774-3900AFEF0FD7}</a:tableStyleId>
              </a:tblPr>
              <a:tblGrid>
                <a:gridCol w="4114336">
                  <a:extLst>
                    <a:ext uri="{9D8B030D-6E8A-4147-A177-3AD203B41FA5}">
                      <a16:colId xmlns:a16="http://schemas.microsoft.com/office/drawing/2014/main" val="20000"/>
                    </a:ext>
                  </a:extLst>
                </a:gridCol>
                <a:gridCol w="4114336">
                  <a:extLst>
                    <a:ext uri="{9D8B030D-6E8A-4147-A177-3AD203B41FA5}">
                      <a16:colId xmlns:a16="http://schemas.microsoft.com/office/drawing/2014/main" val="20001"/>
                    </a:ext>
                  </a:extLst>
                </a:gridCol>
              </a:tblGrid>
              <a:tr h="612068">
                <a:tc>
                  <a:txBody>
                    <a:bodyPr/>
                    <a:lstStyle/>
                    <a:p>
                      <a:pPr algn="ctr"/>
                      <a:r>
                        <a:rPr lang="de-DE" sz="1600" dirty="0" err="1">
                          <a:solidFill>
                            <a:schemeClr val="tx1"/>
                          </a:solidFill>
                          <a:latin typeface="Arial" panose="020B0604020202020204" pitchFamily="34" charset="0"/>
                          <a:cs typeface="Arial" panose="020B0604020202020204" pitchFamily="34" charset="0"/>
                        </a:rPr>
                        <a:t>Pre-planificación</a:t>
                      </a:r>
                      <a:endParaRPr lang="de-DE" sz="1600" dirty="0">
                        <a:solidFill>
                          <a:schemeClr val="tx1"/>
                        </a:solidFill>
                        <a:latin typeface="Arial" panose="020B0604020202020204" pitchFamily="34" charset="0"/>
                        <a:cs typeface="Arial" panose="020B0604020202020204" pitchFamily="34" charset="0"/>
                      </a:endParaRPr>
                    </a:p>
                  </a:txBody>
                  <a:tcPr marL="97657" marR="97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de-DE" sz="1600" dirty="0">
                          <a:solidFill>
                            <a:schemeClr val="tx1"/>
                          </a:solidFill>
                          <a:latin typeface="Arial" panose="020B0604020202020204" pitchFamily="34" charset="0"/>
                          <a:cs typeface="Arial" panose="020B0604020202020204" pitchFamily="34" charset="0"/>
                        </a:rPr>
                        <a:t>Prueba de respuesta térmica</a:t>
                      </a:r>
                    </a:p>
                  </a:txBody>
                  <a:tcPr marL="97657" marR="97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0"/>
                  </a:ext>
                </a:extLst>
              </a:tr>
              <a:tr h="370840">
                <a:tc>
                  <a:txBody>
                    <a:bodyPr/>
                    <a:lstStyle/>
                    <a:p>
                      <a:pPr algn="ctr"/>
                      <a:r>
                        <a:rPr lang="en-US" sz="1600" dirty="0">
                          <a:latin typeface="Arial" panose="020B0604020202020204" pitchFamily="34" charset="0"/>
                          <a:cs typeface="Arial" panose="020B0604020202020204" pitchFamily="34" charset="0"/>
                        </a:rPr>
                        <a:t>Los datos de la literatura sobre conductividad térmica están entre 2.1 y 2.8. Enfoque conservador necesario: λ = 2,1 W/mK</a:t>
                      </a:r>
                      <a:endParaRPr lang="de-DE" sz="1600" dirty="0">
                        <a:latin typeface="Arial" panose="020B0604020202020204" pitchFamily="34" charset="0"/>
                        <a:cs typeface="Arial" panose="020B0604020202020204" pitchFamily="34" charset="0"/>
                      </a:endParaRPr>
                    </a:p>
                  </a:txBody>
                  <a:tcPr marL="97657" marR="97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de-DE" sz="1600" dirty="0" err="1">
                          <a:latin typeface="Arial" panose="020B0604020202020204" pitchFamily="34" charset="0"/>
                          <a:cs typeface="Arial" panose="020B0604020202020204" pitchFamily="34" charset="0"/>
                        </a:rPr>
                        <a:t>Resultado</a:t>
                      </a:r>
                      <a:r>
                        <a:rPr lang="de-DE" sz="1600" dirty="0">
                          <a:latin typeface="Arial" panose="020B0604020202020204" pitchFamily="34" charset="0"/>
                          <a:cs typeface="Arial" panose="020B0604020202020204" pitchFamily="34" charset="0"/>
                        </a:rPr>
                        <a:t> Prueba de respuesta térmica:</a:t>
                      </a:r>
                    </a:p>
                    <a:p>
                      <a:pPr algn="ctr"/>
                      <a:r>
                        <a:rPr lang="el-GR" sz="1600" dirty="0">
                          <a:latin typeface="Arial" panose="020B0604020202020204" pitchFamily="34" charset="0"/>
                          <a:cs typeface="Arial" panose="020B0604020202020204" pitchFamily="34" charset="0"/>
                        </a:rPr>
                        <a:t>λ</a:t>
                      </a:r>
                      <a:r>
                        <a:rPr lang="de-DE" sz="1600" dirty="0">
                          <a:latin typeface="Arial" panose="020B0604020202020204" pitchFamily="34" charset="0"/>
                          <a:cs typeface="Arial" panose="020B0604020202020204" pitchFamily="34" charset="0"/>
                        </a:rPr>
                        <a:t> = 2,4 W/mK</a:t>
                      </a:r>
                    </a:p>
                  </a:txBody>
                  <a:tcPr marL="97657" marR="97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pPr algn="ctr"/>
                      <a:r>
                        <a:rPr lang="en-US" sz="1600" dirty="0">
                          <a:latin typeface="Arial" panose="020B0604020202020204" pitchFamily="34" charset="0"/>
                          <a:cs typeface="Arial" panose="020B0604020202020204" pitchFamily="34" charset="0"/>
                        </a:rPr>
                        <a:t>Resultado de la simulación:</a:t>
                      </a:r>
                    </a:p>
                    <a:p>
                      <a:pPr algn="ctr"/>
                      <a:r>
                        <a:rPr lang="en-US" sz="1600" dirty="0">
                          <a:latin typeface="Arial" panose="020B0604020202020204" pitchFamily="34" charset="0"/>
                          <a:cs typeface="Arial" panose="020B0604020202020204" pitchFamily="34" charset="0"/>
                        </a:rPr>
                        <a:t>12 perforaciones a 130 m</a:t>
                      </a:r>
                      <a:endParaRPr lang="de-DE" sz="1600" dirty="0">
                        <a:latin typeface="Arial" panose="020B0604020202020204" pitchFamily="34" charset="0"/>
                        <a:cs typeface="Arial" panose="020B0604020202020204" pitchFamily="34" charset="0"/>
                      </a:endParaRPr>
                    </a:p>
                  </a:txBody>
                  <a:tcPr marL="97657" marR="97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Resultado de la simulación:</a:t>
                      </a:r>
                    </a:p>
                    <a:p>
                      <a:pPr algn="ctr"/>
                      <a:r>
                        <a:rPr lang="en-US" sz="1600" dirty="0">
                          <a:latin typeface="Arial" panose="020B0604020202020204" pitchFamily="34" charset="0"/>
                          <a:cs typeface="Arial" panose="020B0604020202020204" pitchFamily="34" charset="0"/>
                        </a:rPr>
                        <a:t>12 hoyos a 123 m</a:t>
                      </a:r>
                      <a:endParaRPr lang="de-DE" sz="1600" dirty="0">
                        <a:latin typeface="Arial" panose="020B0604020202020204" pitchFamily="34" charset="0"/>
                        <a:cs typeface="Arial" panose="020B0604020202020204" pitchFamily="34" charset="0"/>
                      </a:endParaRPr>
                    </a:p>
                  </a:txBody>
                  <a:tcPr marL="97657" marR="97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pPr algn="ctr"/>
                      <a:r>
                        <a:rPr lang="en-US" sz="1600" dirty="0">
                          <a:latin typeface="Arial" panose="020B0604020202020204" pitchFamily="34" charset="0"/>
                          <a:cs typeface="Arial" panose="020B0604020202020204" pitchFamily="34" charset="0"/>
                        </a:rPr>
                        <a:t>Costes del campo de sondeo:</a:t>
                      </a:r>
                    </a:p>
                    <a:p>
                      <a:pPr algn="ctr"/>
                      <a:r>
                        <a:rPr lang="en-US" sz="1600" dirty="0">
                          <a:latin typeface="Arial" panose="020B0604020202020204" pitchFamily="34" charset="0"/>
                          <a:cs typeface="Arial" panose="020B0604020202020204" pitchFamily="34" charset="0"/>
                        </a:rPr>
                        <a:t>78.000 euros</a:t>
                      </a:r>
                      <a:endParaRPr lang="de-DE" sz="1600" dirty="0">
                        <a:latin typeface="Arial" panose="020B0604020202020204" pitchFamily="34" charset="0"/>
                        <a:cs typeface="Arial" panose="020B0604020202020204" pitchFamily="34" charset="0"/>
                      </a:endParaRPr>
                    </a:p>
                  </a:txBody>
                  <a:tcPr marL="97657" marR="97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Costes del campo de sondeo:</a:t>
                      </a:r>
                    </a:p>
                    <a:p>
                      <a:pPr algn="ctr"/>
                      <a:r>
                        <a:rPr lang="en-US" sz="1600" dirty="0">
                          <a:latin typeface="Arial" panose="020B0604020202020204" pitchFamily="34" charset="0"/>
                          <a:cs typeface="Arial" panose="020B0604020202020204" pitchFamily="34" charset="0"/>
                        </a:rPr>
                        <a:t>73.800 euros</a:t>
                      </a:r>
                      <a:endParaRPr lang="de-DE" sz="1600" dirty="0">
                        <a:latin typeface="Arial" panose="020B0604020202020204" pitchFamily="34" charset="0"/>
                        <a:cs typeface="Arial" panose="020B0604020202020204" pitchFamily="34" charset="0"/>
                      </a:endParaRPr>
                    </a:p>
                  </a:txBody>
                  <a:tcPr marL="97657" marR="9765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Abgerundetes Rechteck 4"/>
          <p:cNvSpPr/>
          <p:nvPr/>
        </p:nvSpPr>
        <p:spPr>
          <a:xfrm>
            <a:off x="718068" y="1412776"/>
            <a:ext cx="3826768" cy="10441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Los costes de un metro de sonda geotérmica terminada son de unos 50 a 60 euros.</a:t>
            </a:r>
            <a:endParaRPr lang="de-DE" sz="1600" dirty="0">
              <a:latin typeface="Arial" panose="020B0604020202020204" pitchFamily="34" charset="0"/>
              <a:cs typeface="Arial" panose="020B0604020202020204" pitchFamily="34" charset="0"/>
            </a:endParaRPr>
          </a:p>
        </p:txBody>
      </p:sp>
      <p:sp>
        <p:nvSpPr>
          <p:cNvPr id="6" name="Abgerundetes Rechteck 5"/>
          <p:cNvSpPr/>
          <p:nvPr/>
        </p:nvSpPr>
        <p:spPr>
          <a:xfrm>
            <a:off x="5104402" y="1479431"/>
            <a:ext cx="3067998" cy="90010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dirty="0">
                <a:latin typeface="Arial" panose="020B0604020202020204" pitchFamily="34" charset="0"/>
                <a:cs typeface="Arial" panose="020B0604020202020204" pitchFamily="34" charset="0"/>
              </a:rPr>
              <a:t>Los costes de un TRT ascienden a unos 2.500 euros.</a:t>
            </a:r>
            <a:endParaRPr lang="de-DE" sz="1600" dirty="0">
              <a:latin typeface="Arial" panose="020B0604020202020204" pitchFamily="34" charset="0"/>
              <a:cs typeface="Arial" panose="020B0604020202020204" pitchFamily="34" charset="0"/>
            </a:endParaRPr>
          </a:p>
        </p:txBody>
      </p:sp>
      <p:sp>
        <p:nvSpPr>
          <p:cNvPr id="7" name="Abgerundetes Rechteck 6"/>
          <p:cNvSpPr/>
          <p:nvPr/>
        </p:nvSpPr>
        <p:spPr>
          <a:xfrm>
            <a:off x="1249879" y="2506523"/>
            <a:ext cx="2763146" cy="57581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dirty="0">
                <a:latin typeface="Arial" panose="020B0604020202020204" pitchFamily="34" charset="0"/>
                <a:cs typeface="Arial" panose="020B0604020202020204" pitchFamily="34" charset="0"/>
              </a:rPr>
              <a:t>El orificio de prueba está integrado en el campo de sondas posterior. Los costes no se acumulan en TRT.</a:t>
            </a:r>
            <a:endParaRPr lang="de-DE" sz="1200" dirty="0">
              <a:latin typeface="Arial" panose="020B0604020202020204" pitchFamily="34" charset="0"/>
              <a:cs typeface="Arial" panose="020B0604020202020204" pitchFamily="34" charset="0"/>
            </a:endParaRPr>
          </a:p>
        </p:txBody>
      </p:sp>
      <p:sp>
        <p:nvSpPr>
          <p:cNvPr id="9" name="Abgerundetes Rechteck 8"/>
          <p:cNvSpPr/>
          <p:nvPr/>
        </p:nvSpPr>
        <p:spPr>
          <a:xfrm>
            <a:off x="3374706" y="5697252"/>
            <a:ext cx="2340260" cy="684076"/>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FF0000"/>
                </a:solidFill>
                <a:latin typeface="Arial" panose="020B0604020202020204" pitchFamily="34" charset="0"/>
                <a:cs typeface="Arial" panose="020B0604020202020204" pitchFamily="34" charset="0"/>
              </a:rPr>
              <a:t>Ahorro de costes:</a:t>
            </a:r>
          </a:p>
          <a:p>
            <a:pPr algn="ctr"/>
            <a:r>
              <a:rPr lang="en-US" sz="1600" b="1" dirty="0">
                <a:solidFill>
                  <a:srgbClr val="FF0000"/>
                </a:solidFill>
                <a:latin typeface="Arial" panose="020B0604020202020204" pitchFamily="34" charset="0"/>
                <a:cs typeface="Arial" panose="020B0604020202020204" pitchFamily="34" charset="0"/>
              </a:rPr>
              <a:t>4.200 euros menos los costes de TRT</a:t>
            </a:r>
            <a:endParaRPr lang="de-DE" sz="16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76622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a:latin typeface="Arial" panose="020B0604020202020204" pitchFamily="34" charset="0"/>
                <a:cs typeface="Arial" panose="020B0604020202020204" pitchFamily="34" charset="0"/>
              </a:rPr>
              <a:t>Implementación de la Prueba de Respuesta Térmica</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a:lnSpc>
                <a:spcPct val="150000"/>
              </a:lnSpc>
            </a:pPr>
            <a:r>
              <a:rPr lang="en-US" sz="1600" dirty="0">
                <a:latin typeface="Arial" panose="020B0604020202020204" pitchFamily="34" charset="0"/>
                <a:cs typeface="Arial" panose="020B0604020202020204" pitchFamily="34" charset="0"/>
              </a:rPr>
              <a:t>Implementación</a:t>
            </a:r>
          </a:p>
          <a:p>
            <a:pPr lvl="1">
              <a:lnSpc>
                <a:spcPct val="150000"/>
              </a:lnSpc>
            </a:pPr>
            <a:r>
              <a:rPr lang="en-US" sz="1600" dirty="0">
                <a:latin typeface="Arial" panose="020B0604020202020204" pitchFamily="34" charset="0"/>
                <a:cs typeface="Arial" panose="020B0604020202020204" pitchFamily="34" charset="0"/>
              </a:rPr>
              <a:t>Preparación</a:t>
            </a:r>
          </a:p>
          <a:p>
            <a:pPr lvl="1">
              <a:lnSpc>
                <a:spcPct val="150000"/>
              </a:lnSpc>
            </a:pPr>
            <a:r>
              <a:rPr lang="en-US" sz="1600" dirty="0">
                <a:latin typeface="Arial" panose="020B0604020202020204" pitchFamily="34" charset="0"/>
                <a:cs typeface="Arial" panose="020B0604020202020204" pitchFamily="34" charset="0"/>
              </a:rPr>
              <a:t>Edificio</a:t>
            </a:r>
          </a:p>
          <a:p>
            <a:pPr lvl="1">
              <a:lnSpc>
                <a:spcPct val="150000"/>
              </a:lnSpc>
            </a:pPr>
            <a:r>
              <a:rPr lang="en-US" sz="1600" dirty="0">
                <a:latin typeface="Arial" panose="020B0604020202020204" pitchFamily="34" charset="0"/>
                <a:cs typeface="Arial" panose="020B0604020202020204" pitchFamily="34" charset="0"/>
              </a:rPr>
              <a:t>Medición de la temperatura sin perturbaciones</a:t>
            </a:r>
          </a:p>
          <a:p>
            <a:pPr lvl="1">
              <a:lnSpc>
                <a:spcPct val="150000"/>
              </a:lnSpc>
            </a:pPr>
            <a:r>
              <a:rPr lang="en-US" sz="1600" dirty="0">
                <a:latin typeface="Arial" panose="020B0604020202020204" pitchFamily="34" charset="0"/>
                <a:cs typeface="Arial" panose="020B0604020202020204" pitchFamily="34" charset="0"/>
              </a:rPr>
              <a:t>Lectura de los datos de medición</a:t>
            </a:r>
          </a:p>
          <a:p>
            <a:pPr lvl="1">
              <a:lnSpc>
                <a:spcPct val="150000"/>
              </a:lnSpc>
            </a:pPr>
            <a:r>
              <a:rPr lang="en-US" sz="1600" dirty="0">
                <a:latin typeface="Arial" panose="020B0604020202020204" pitchFamily="34" charset="0"/>
                <a:cs typeface="Arial" panose="020B0604020202020204" pitchFamily="34" charset="0"/>
              </a:rPr>
              <a:t>Guardar sonda</a:t>
            </a:r>
          </a:p>
          <a:p>
            <a:pPr lvl="1">
              <a:lnSpc>
                <a:spcPct val="150000"/>
              </a:lnSpc>
            </a:pPr>
            <a:r>
              <a:rPr lang="en-US" sz="1600" dirty="0">
                <a:latin typeface="Arial" panose="020B0604020202020204" pitchFamily="34" charset="0"/>
                <a:cs typeface="Arial" panose="020B0604020202020204" pitchFamily="34" charset="0"/>
              </a:rPr>
              <a:t>Desmontaje</a:t>
            </a:r>
          </a:p>
          <a:p>
            <a:pPr>
              <a:lnSpc>
                <a:spcPct val="150000"/>
              </a:lnSpc>
            </a:pPr>
            <a:r>
              <a:rPr lang="en-US" sz="1600" dirty="0">
                <a:latin typeface="Arial" panose="020B0604020202020204" pitchFamily="34" charset="0"/>
                <a:cs typeface="Arial" panose="020B0604020202020204" pitchFamily="34" charset="0"/>
              </a:rPr>
              <a:t>Fuentes de error</a:t>
            </a:r>
            <a:endParaRPr lang="de-DE" sz="1600" dirty="0">
              <a:latin typeface="Arial" panose="020B0604020202020204" pitchFamily="34" charset="0"/>
              <a:cs typeface="Arial" panose="020B0604020202020204" pitchFamily="34" charset="0"/>
            </a:endParaRPr>
          </a:p>
        </p:txBody>
      </p:sp>
      <p:pic>
        <p:nvPicPr>
          <p:cNvPr id="5" name="Grafik 5" descr="O:\PR-Materialien\Grafiken &amp; Fotos\fff_Baustelle Geotechnikum\TRT (1)\IMG_3436.JPG">
            <a:extLst>
              <a:ext uri="{FF2B5EF4-FFF2-40B4-BE49-F238E27FC236}">
                <a16:creationId xmlns:a16="http://schemas.microsoft.com/office/drawing/2014/main" id="{E93F71BE-D397-4136-B60B-5F2FC7D2EB0C}"/>
              </a:ext>
            </a:extLst>
          </p:cNvPr>
          <p:cNvPicPr/>
          <p:nvPr/>
        </p:nvPicPr>
        <p:blipFill>
          <a:blip r:embed="rId3" cstate="print">
            <a:extLst>
              <a:ext uri="{28A0092B-C50C-407E-A947-70E740481C1C}">
                <a14:useLocalDpi xmlns:a14="http://schemas.microsoft.com/office/drawing/2010/main"/>
              </a:ext>
            </a:extLst>
          </a:blip>
          <a:srcRect/>
          <a:stretch>
            <a:fillRect/>
          </a:stretch>
        </p:blipFill>
        <p:spPr bwMode="auto">
          <a:xfrm>
            <a:off x="3912386" y="3645024"/>
            <a:ext cx="4774414" cy="2584655"/>
          </a:xfrm>
          <a:prstGeom prst="rect">
            <a:avLst/>
          </a:prstGeom>
          <a:noFill/>
          <a:ln>
            <a:noFill/>
          </a:ln>
        </p:spPr>
      </p:pic>
    </p:spTree>
    <p:extLst>
      <p:ext uri="{BB962C8B-B14F-4D97-AF65-F5344CB8AC3E}">
        <p14:creationId xmlns:p14="http://schemas.microsoft.com/office/powerpoint/2010/main" val="155977835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pPr>
              <a:lnSpc>
                <a:spcPct val="150000"/>
              </a:lnSpc>
            </a:pPr>
            <a:r>
              <a:rPr lang="de-DE" dirty="0">
                <a:latin typeface="Arial" panose="020B0604020202020204" pitchFamily="34" charset="0"/>
                <a:cs typeface="Arial" panose="020B0604020202020204" pitchFamily="34" charset="0"/>
              </a:rPr>
              <a:t>Implementación de la Prueba de Respuesta Térmica</a:t>
            </a:r>
          </a:p>
        </p:txBody>
      </p:sp>
      <p:sp>
        <p:nvSpPr>
          <p:cNvPr id="4" name="Inhaltsplatzhalter 3"/>
          <p:cNvSpPr>
            <a:spLocks noGrp="1"/>
          </p:cNvSpPr>
          <p:nvPr>
            <p:ph idx="1"/>
          </p:nvPr>
        </p:nvSpPr>
        <p:spPr/>
        <p:txBody>
          <a:bodyPr>
            <a:normAutofit/>
          </a:bodyPr>
          <a:lstStyle/>
          <a:p>
            <a:pPr marL="0" indent="0">
              <a:lnSpc>
                <a:spcPct val="150000"/>
              </a:lnSpc>
              <a:buNone/>
            </a:pPr>
            <a:r>
              <a:rPr lang="en-US" sz="1600" u="sng" dirty="0">
                <a:latin typeface="Arial" panose="020B0604020202020204" pitchFamily="34" charset="0"/>
                <a:cs typeface="Arial" panose="020B0604020202020204" pitchFamily="34" charset="0"/>
              </a:rPr>
              <a:t>Condición previa:</a:t>
            </a:r>
          </a:p>
          <a:p>
            <a:pPr>
              <a:lnSpc>
                <a:spcPct val="150000"/>
              </a:lnSpc>
            </a:pPr>
            <a:r>
              <a:rPr lang="en-US" sz="1600" dirty="0">
                <a:latin typeface="Arial" panose="020B0604020202020204" pitchFamily="34" charset="0"/>
                <a:cs typeface="Arial" panose="020B0604020202020204" pitchFamily="34" charset="0"/>
              </a:rPr>
              <a:t>Instalación de una sonda de intercambiador de calor</a:t>
            </a:r>
          </a:p>
          <a:p>
            <a:pPr>
              <a:lnSpc>
                <a:spcPct val="150000"/>
              </a:lnSpc>
            </a:pPr>
            <a:r>
              <a:rPr lang="en-US" sz="1600" dirty="0">
                <a:latin typeface="Arial" panose="020B0604020202020204" pitchFamily="34" charset="0"/>
                <a:cs typeface="Arial" panose="020B0604020202020204" pitchFamily="34" charset="0"/>
              </a:rPr>
              <a:t>Calmado de la sonda, empírico: ≥3 Días</a:t>
            </a:r>
          </a:p>
          <a:p>
            <a:pPr marL="400050" lvl="1" indent="0">
              <a:lnSpc>
                <a:spcPct val="150000"/>
              </a:lnSpc>
              <a:buNone/>
            </a:pPr>
            <a:r>
              <a:rPr lang="en-US" sz="1600" dirty="0">
                <a:latin typeface="Arial" panose="020B0604020202020204" pitchFamily="34" charset="0"/>
                <a:cs typeface="Arial" panose="020B0604020202020204" pitchFamily="34" charset="0"/>
              </a:rPr>
              <a:t>(Perturbaciones debidas a la generación de calor durante el fraguado del material de relleno)</a:t>
            </a:r>
            <a:endParaRPr lang="de-DE" sz="1600" dirty="0">
              <a:latin typeface="Arial" panose="020B0604020202020204" pitchFamily="34" charset="0"/>
              <a:cs typeface="Arial" panose="020B0604020202020204" pitchFamily="34" charset="0"/>
            </a:endParaRPr>
          </a:p>
          <a:p>
            <a:pPr marL="0" indent="0">
              <a:buNone/>
            </a:pPr>
            <a:endParaRPr lang="de-DE" dirty="0"/>
          </a:p>
          <a:p>
            <a:endParaRPr lang="de-DE" dirty="0"/>
          </a:p>
        </p:txBody>
      </p:sp>
      <p:pic>
        <p:nvPicPr>
          <p:cNvPr id="2" name="Grafik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43808" y="3426096"/>
            <a:ext cx="3240360" cy="3022598"/>
          </a:xfrm>
          <a:prstGeom prst="rect">
            <a:avLst/>
          </a:prstGeom>
        </p:spPr>
      </p:pic>
      <p:sp>
        <p:nvSpPr>
          <p:cNvPr id="5" name="Textfeld 4">
            <a:extLst>
              <a:ext uri="{FF2B5EF4-FFF2-40B4-BE49-F238E27FC236}">
                <a16:creationId xmlns:a16="http://schemas.microsoft.com/office/drawing/2014/main" id="{854B2AF6-36C5-4204-8C0D-0B08BF488940}"/>
              </a:ext>
            </a:extLst>
          </p:cNvPr>
          <p:cNvSpPr txBox="1"/>
          <p:nvPr/>
        </p:nvSpPr>
        <p:spPr>
          <a:xfrm rot="16200000">
            <a:off x="1999667" y="4707322"/>
            <a:ext cx="1996059" cy="307777"/>
          </a:xfrm>
          <a:prstGeom prst="rect">
            <a:avLst/>
          </a:prstGeom>
          <a:solidFill>
            <a:schemeClr val="bg1"/>
          </a:solidFill>
        </p:spPr>
        <p:txBody>
          <a:bodyPr wrap="none" rtlCol="0">
            <a:spAutoFit/>
          </a:bodyPr>
          <a:lstStyle/>
          <a:p>
            <a:r>
              <a:rPr lang="de-DE" sz="1400" dirty="0" err="1">
                <a:latin typeface="Arial" panose="020B0604020202020204" pitchFamily="34" charset="0"/>
                <a:cs typeface="Arial" panose="020B0604020202020204" pitchFamily="34" charset="0"/>
              </a:rPr>
              <a:t>Calor de</a:t>
            </a:r>
            <a:r>
              <a:rPr lang="de-DE" sz="1400" dirty="0">
                <a:latin typeface="Arial" panose="020B0604020202020204" pitchFamily="34" charset="0"/>
                <a:cs typeface="Arial" panose="020B0604020202020204" pitchFamily="34" charset="0"/>
              </a:rPr>
              <a:t> hidratación en J g*h</a:t>
            </a:r>
          </a:p>
        </p:txBody>
      </p:sp>
      <p:sp>
        <p:nvSpPr>
          <p:cNvPr id="6" name="Textfeld 5">
            <a:extLst>
              <a:ext uri="{FF2B5EF4-FFF2-40B4-BE49-F238E27FC236}">
                <a16:creationId xmlns:a16="http://schemas.microsoft.com/office/drawing/2014/main" id="{F66AA65C-613B-4C76-B13D-0538CBB93271}"/>
              </a:ext>
            </a:extLst>
          </p:cNvPr>
          <p:cNvSpPr txBox="1"/>
          <p:nvPr/>
        </p:nvSpPr>
        <p:spPr>
          <a:xfrm>
            <a:off x="4211960" y="6293842"/>
            <a:ext cx="913776" cy="307777"/>
          </a:xfrm>
          <a:prstGeom prst="rect">
            <a:avLst/>
          </a:prstGeom>
          <a:solidFill>
            <a:schemeClr val="bg1"/>
          </a:solidFill>
        </p:spPr>
        <p:txBody>
          <a:bodyPr wrap="none" rtlCol="0">
            <a:spAutoFit/>
          </a:bodyPr>
          <a:lstStyle/>
          <a:p>
            <a:r>
              <a:rPr lang="de-DE" sz="1400" dirty="0">
                <a:latin typeface="Arial" panose="020B0604020202020204" pitchFamily="34" charset="0"/>
                <a:cs typeface="Arial" panose="020B0604020202020204" pitchFamily="34" charset="0"/>
              </a:rPr>
              <a:t>Tiempo en h</a:t>
            </a:r>
          </a:p>
        </p:txBody>
      </p:sp>
    </p:spTree>
    <p:extLst>
      <p:ext uri="{BB962C8B-B14F-4D97-AF65-F5344CB8AC3E}">
        <p14:creationId xmlns:p14="http://schemas.microsoft.com/office/powerpoint/2010/main" val="2548627257"/>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latin typeface="Arial" panose="020B0604020202020204" pitchFamily="34" charset="0"/>
                <a:cs typeface="Arial" panose="020B0604020202020204" pitchFamily="34" charset="0"/>
              </a:rPr>
              <a:t>Implementación de la Prueba de Respuesta Térmica</a:t>
            </a:r>
          </a:p>
        </p:txBody>
      </p:sp>
      <p:sp>
        <p:nvSpPr>
          <p:cNvPr id="4" name="Inhaltsplatzhalter 3"/>
          <p:cNvSpPr>
            <a:spLocks noGrp="1"/>
          </p:cNvSpPr>
          <p:nvPr>
            <p:ph idx="1"/>
          </p:nvPr>
        </p:nvSpPr>
        <p:spPr>
          <a:xfrm>
            <a:off x="457200" y="1412776"/>
            <a:ext cx="8229600" cy="4824536"/>
          </a:xfrm>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Preparación → Consulta/clarificación de los prerrequisitos de medición</a:t>
            </a:r>
          </a:p>
          <a:p>
            <a:pPr marL="0" indent="0">
              <a:lnSpc>
                <a:spcPct val="150000"/>
              </a:lnSpc>
              <a:buNone/>
            </a:pPr>
            <a:endParaRPr lang="en-US"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Información sobre la ubicación </a:t>
            </a:r>
          </a:p>
          <a:p>
            <a:pPr lvl="1">
              <a:lnSpc>
                <a:spcPct val="150000"/>
              </a:lnSpc>
            </a:pPr>
            <a:r>
              <a:rPr lang="en-US" sz="1600" dirty="0">
                <a:latin typeface="Arial" panose="020B0604020202020204" pitchFamily="34" charset="0"/>
                <a:cs typeface="Arial" panose="020B0604020202020204" pitchFamily="34" charset="0"/>
              </a:rPr>
              <a:t>Dirección</a:t>
            </a:r>
          </a:p>
          <a:p>
            <a:pPr lvl="1">
              <a:lnSpc>
                <a:spcPct val="150000"/>
              </a:lnSpc>
            </a:pPr>
            <a:r>
              <a:rPr lang="en-US" sz="1600" dirty="0">
                <a:latin typeface="Arial" panose="020B0604020202020204" pitchFamily="34" charset="0"/>
                <a:cs typeface="Arial" panose="020B0604020202020204" pitchFamily="34" charset="0"/>
              </a:rPr>
              <a:t>Altura en m NN</a:t>
            </a:r>
          </a:p>
          <a:p>
            <a:pPr lvl="1">
              <a:lnSpc>
                <a:spcPct val="150000"/>
              </a:lnSpc>
            </a:pPr>
            <a:r>
              <a:rPr lang="en-US" sz="1600" dirty="0">
                <a:latin typeface="Arial" panose="020B0604020202020204" pitchFamily="34" charset="0"/>
                <a:cs typeface="Arial" panose="020B0604020202020204" pitchFamily="34" charset="0"/>
              </a:rPr>
              <a:t>Parcela no. / Corredor</a:t>
            </a:r>
          </a:p>
          <a:p>
            <a:pPr lvl="1">
              <a:lnSpc>
                <a:spcPct val="150000"/>
              </a:lnSpc>
            </a:pPr>
            <a:r>
              <a:rPr lang="en-US" sz="1600" dirty="0">
                <a:latin typeface="Arial" panose="020B0604020202020204" pitchFamily="34" charset="0"/>
                <a:cs typeface="Arial" panose="020B0604020202020204" pitchFamily="34" charset="0"/>
              </a:rPr>
              <a:t>Cliente (nombre y dirección)</a:t>
            </a:r>
          </a:p>
          <a:p>
            <a:pPr lvl="1">
              <a:lnSpc>
                <a:spcPct val="150000"/>
              </a:lnSpc>
            </a:pPr>
            <a:r>
              <a:rPr lang="en-US" sz="1600" dirty="0">
                <a:latin typeface="Arial" panose="020B0604020202020204" pitchFamily="34" charset="0"/>
                <a:cs typeface="Arial" panose="020B0604020202020204" pitchFamily="34" charset="0"/>
              </a:rPr>
              <a:t>Persona de contacto local (nombre/teléfono)!</a:t>
            </a:r>
          </a:p>
          <a:p>
            <a:pPr lvl="1">
              <a:lnSpc>
                <a:spcPct val="150000"/>
              </a:lnSpc>
            </a:pPr>
            <a:r>
              <a:rPr lang="en-US" sz="1600" dirty="0">
                <a:latin typeface="Arial" panose="020B0604020202020204" pitchFamily="34" charset="0"/>
                <a:cs typeface="Arial" panose="020B0604020202020204" pitchFamily="34" charset="0"/>
              </a:rPr>
              <a:t>Planificador TGA (nombre y dirección)</a:t>
            </a:r>
          </a:p>
          <a:p>
            <a:pPr lvl="1">
              <a:lnSpc>
                <a:spcPct val="150000"/>
              </a:lnSpc>
            </a:pPr>
            <a:r>
              <a:rPr lang="en-US" sz="1600" dirty="0">
                <a:latin typeface="Arial" panose="020B0604020202020204" pitchFamily="34" charset="0"/>
                <a:cs typeface="Arial" panose="020B0604020202020204" pitchFamily="34" charset="0"/>
              </a:rPr>
              <a:t>Plano del sitio de la propiedad con la perforación piloto dibujada en </a:t>
            </a:r>
            <a:endParaRPr lang="de-DE" sz="1600" dirty="0">
              <a:latin typeface="Arial" panose="020B0604020202020204" pitchFamily="34" charset="0"/>
              <a:cs typeface="Arial" panose="020B0604020202020204" pitchFamily="34" charset="0"/>
            </a:endParaRPr>
          </a:p>
          <a:p>
            <a:endParaRPr lang="de-DE" dirty="0"/>
          </a:p>
        </p:txBody>
      </p:sp>
    </p:spTree>
    <p:extLst>
      <p:ext uri="{BB962C8B-B14F-4D97-AF65-F5344CB8AC3E}">
        <p14:creationId xmlns:p14="http://schemas.microsoft.com/office/powerpoint/2010/main" val="51026252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latin typeface="Arial" panose="020B0604020202020204" pitchFamily="34" charset="0"/>
                <a:cs typeface="Arial" panose="020B0604020202020204" pitchFamily="34" charset="0"/>
              </a:rPr>
              <a:t>Implementación de la Prueba de Respuesta Térmica</a:t>
            </a:r>
            <a:endParaRPr lang="de-DE" dirty="0"/>
          </a:p>
        </p:txBody>
      </p:sp>
      <p:sp>
        <p:nvSpPr>
          <p:cNvPr id="4" name="Inhaltsplatzhalter 3"/>
          <p:cNvSpPr>
            <a:spLocks noGrp="1"/>
          </p:cNvSpPr>
          <p:nvPr>
            <p:ph idx="1"/>
          </p:nvPr>
        </p:nvSpPr>
        <p:spPr>
          <a:xfrm>
            <a:off x="457200" y="1412776"/>
            <a:ext cx="8229600" cy="5112568"/>
          </a:xfrm>
        </p:spPr>
        <p:txBody>
          <a:bodyPr>
            <a:normAutofit lnSpcReduction="10000"/>
          </a:bodyPr>
          <a:lstStyle/>
          <a:p>
            <a:pPr marL="0" indent="0">
              <a:lnSpc>
                <a:spcPct val="160000"/>
              </a:lnSpc>
              <a:buNone/>
            </a:pPr>
            <a:r>
              <a:rPr lang="en-US" sz="1600" dirty="0">
                <a:latin typeface="Arial" panose="020B0604020202020204" pitchFamily="34" charset="0"/>
                <a:cs typeface="Arial" panose="020B0604020202020204" pitchFamily="34" charset="0"/>
              </a:rPr>
              <a:t>Preparación → Consulta/clarificación de los prerrequisitos de medición</a:t>
            </a:r>
          </a:p>
          <a:p>
            <a:pPr>
              <a:lnSpc>
                <a:spcPct val="160000"/>
              </a:lnSpc>
            </a:pPr>
            <a:r>
              <a:rPr lang="en-US" sz="1600" dirty="0">
                <a:latin typeface="Arial" panose="020B0604020202020204" pitchFamily="34" charset="0"/>
                <a:cs typeface="Arial" panose="020B0604020202020204" pitchFamily="34" charset="0"/>
              </a:rPr>
              <a:t>Datos generales Prueba de respuesta geotérmica</a:t>
            </a:r>
          </a:p>
          <a:p>
            <a:pPr lvl="1">
              <a:lnSpc>
                <a:spcPct val="160000"/>
              </a:lnSpc>
            </a:pPr>
            <a:r>
              <a:rPr lang="en-US" sz="1600" dirty="0">
                <a:latin typeface="Arial" panose="020B0604020202020204" pitchFamily="34" charset="0"/>
                <a:cs typeface="Arial" panose="020B0604020202020204" pitchFamily="34" charset="0"/>
              </a:rPr>
              <a:t>¿Perforación con una sonda geotérmica totalmente desmontada?</a:t>
            </a:r>
          </a:p>
          <a:p>
            <a:pPr lvl="1">
              <a:lnSpc>
                <a:spcPct val="160000"/>
              </a:lnSpc>
            </a:pPr>
            <a:r>
              <a:rPr lang="en-US" sz="1600" dirty="0">
                <a:latin typeface="Arial" panose="020B0604020202020204" pitchFamily="34" charset="0"/>
                <a:cs typeface="Arial" panose="020B0604020202020204" pitchFamily="34" charset="0"/>
              </a:rPr>
              <a:t>¿Fecha de aplicación de la lechada?</a:t>
            </a:r>
          </a:p>
          <a:p>
            <a:pPr lvl="1">
              <a:lnSpc>
                <a:spcPct val="160000"/>
              </a:lnSpc>
            </a:pPr>
            <a:r>
              <a:rPr lang="en-US" sz="1600" dirty="0">
                <a:latin typeface="Arial" panose="020B0604020202020204" pitchFamily="34" charset="0"/>
                <a:cs typeface="Arial" panose="020B0604020202020204" pitchFamily="34" charset="0"/>
              </a:rPr>
              <a:t>¿La sonda está llena de agua?</a:t>
            </a:r>
          </a:p>
          <a:p>
            <a:pPr lvl="1">
              <a:lnSpc>
                <a:spcPct val="160000"/>
              </a:lnSpc>
            </a:pPr>
            <a:r>
              <a:rPr lang="en-US" sz="1600" dirty="0">
                <a:latin typeface="Arial" panose="020B0604020202020204" pitchFamily="34" charset="0"/>
                <a:cs typeface="Arial" panose="020B0604020202020204" pitchFamily="34" charset="0"/>
              </a:rPr>
              <a:t>Conexión de agua disponible?</a:t>
            </a:r>
          </a:p>
          <a:p>
            <a:pPr lvl="1">
              <a:lnSpc>
                <a:spcPct val="160000"/>
              </a:lnSpc>
            </a:pPr>
            <a:r>
              <a:rPr lang="en-US" sz="1600" dirty="0">
                <a:latin typeface="Arial" panose="020B0604020202020204" pitchFamily="34" charset="0"/>
                <a:cs typeface="Arial" panose="020B0604020202020204" pitchFamily="34" charset="0"/>
              </a:rPr>
              <a:t>Fuente de alimentación 380 V, 32 A durante al menos 72 h disponibles?</a:t>
            </a:r>
          </a:p>
          <a:p>
            <a:pPr lvl="1">
              <a:lnSpc>
                <a:spcPct val="160000"/>
              </a:lnSpc>
            </a:pPr>
            <a:r>
              <a:rPr lang="en-US" sz="1600" dirty="0">
                <a:latin typeface="Arial" panose="020B0604020202020204" pitchFamily="34" charset="0"/>
                <a:cs typeface="Arial" panose="020B0604020202020204" pitchFamily="34" charset="0"/>
              </a:rPr>
              <a:t>Tipo de distribuidor de potencia (KW)? ¿Otros consumidores?</a:t>
            </a:r>
          </a:p>
          <a:p>
            <a:pPr lvl="1">
              <a:lnSpc>
                <a:spcPct val="160000"/>
              </a:lnSpc>
            </a:pPr>
            <a:r>
              <a:rPr lang="en-US" sz="1600" dirty="0">
                <a:latin typeface="Arial" panose="020B0604020202020204" pitchFamily="34" charset="0"/>
                <a:cs typeface="Arial" panose="020B0604020202020204" pitchFamily="34" charset="0"/>
              </a:rPr>
              <a:t>Distancia de montaje entre el distribuidor de potencia y el orificio piloto en m?</a:t>
            </a:r>
          </a:p>
          <a:p>
            <a:pPr lvl="1">
              <a:lnSpc>
                <a:spcPct val="160000"/>
              </a:lnSpc>
            </a:pPr>
            <a:r>
              <a:rPr lang="en-US" sz="1600" dirty="0">
                <a:latin typeface="Arial" panose="020B0604020202020204" pitchFamily="34" charset="0"/>
                <a:cs typeface="Arial" panose="020B0604020202020204" pitchFamily="34" charset="0"/>
              </a:rPr>
              <a:t>Tipo de conexión de agua?</a:t>
            </a:r>
          </a:p>
          <a:p>
            <a:pPr lvl="1">
              <a:lnSpc>
                <a:spcPct val="160000"/>
              </a:lnSpc>
            </a:pPr>
            <a:r>
              <a:rPr lang="en-US" sz="1600" dirty="0">
                <a:latin typeface="Arial" panose="020B0604020202020204" pitchFamily="34" charset="0"/>
                <a:cs typeface="Arial" panose="020B0604020202020204" pitchFamily="34" charset="0"/>
              </a:rPr>
              <a:t>Distancia entre la conexión de agua y el orificio piloto en m?</a:t>
            </a:r>
          </a:p>
          <a:p>
            <a:pPr lvl="1">
              <a:lnSpc>
                <a:spcPct val="160000"/>
              </a:lnSpc>
            </a:pPr>
            <a:r>
              <a:rPr lang="en-US" sz="1600" dirty="0">
                <a:latin typeface="Arial" panose="020B0604020202020204" pitchFamily="34" charset="0"/>
                <a:cs typeface="Arial" panose="020B0604020202020204" pitchFamily="34" charset="0"/>
              </a:rPr>
              <a:t>¿Alcance y tipo de protección del sitio?</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212883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latin typeface="Arial" panose="020B0604020202020204" pitchFamily="34" charset="0"/>
                <a:cs typeface="Arial" panose="020B0604020202020204" pitchFamily="34" charset="0"/>
              </a:rPr>
              <a:t>Implementación de la Prueba de Respuesta Térmica</a:t>
            </a:r>
            <a:endParaRPr lang="de-DE" dirty="0"/>
          </a:p>
        </p:txBody>
      </p:sp>
      <p:sp>
        <p:nvSpPr>
          <p:cNvPr id="4" name="Inhaltsplatzhalter 3"/>
          <p:cNvSpPr>
            <a:spLocks noGrp="1"/>
          </p:cNvSpPr>
          <p:nvPr>
            <p:ph idx="1"/>
          </p:nvPr>
        </p:nvSpPr>
        <p:spPr>
          <a:xfrm>
            <a:off x="457200" y="1412776"/>
            <a:ext cx="8229600" cy="4968552"/>
          </a:xfrm>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Preparación → Consulta/clarificación de los prerrequisitos de medición</a:t>
            </a:r>
            <a:endParaRPr lang="de-DE" sz="1600" dirty="0">
              <a:latin typeface="Arial" panose="020B0604020202020204" pitchFamily="34" charset="0"/>
              <a:cs typeface="Arial" panose="020B0604020202020204" pitchFamily="34" charset="0"/>
            </a:endParaRPr>
          </a:p>
          <a:p>
            <a:pPr>
              <a:lnSpc>
                <a:spcPct val="150000"/>
              </a:lnSpc>
            </a:pPr>
            <a:r>
              <a:rPr lang="en-US" sz="1600" dirty="0">
                <a:latin typeface="Arial" panose="020B0604020202020204" pitchFamily="34" charset="0"/>
                <a:cs typeface="Arial" panose="020B0604020202020204" pitchFamily="34" charset="0"/>
              </a:rPr>
              <a:t>Taladrado piloto de datos del bastidor</a:t>
            </a:r>
          </a:p>
          <a:p>
            <a:pPr lvl="1">
              <a:lnSpc>
                <a:spcPct val="150000"/>
              </a:lnSpc>
            </a:pPr>
            <a:r>
              <a:rPr lang="en-US" sz="1600" dirty="0">
                <a:latin typeface="Arial" panose="020B0604020202020204" pitchFamily="34" charset="0"/>
                <a:cs typeface="Arial" panose="020B0604020202020204" pitchFamily="34" charset="0"/>
              </a:rPr>
              <a:t>Profundidad de perforación (m y GOK)?</a:t>
            </a:r>
          </a:p>
          <a:p>
            <a:pPr lvl="1">
              <a:lnSpc>
                <a:spcPct val="150000"/>
              </a:lnSpc>
            </a:pPr>
            <a:r>
              <a:rPr lang="en-US" sz="1600" dirty="0">
                <a:latin typeface="Arial" panose="020B0604020202020204" pitchFamily="34" charset="0"/>
                <a:cs typeface="Arial" panose="020B0604020202020204" pitchFamily="34" charset="0"/>
              </a:rPr>
              <a:t>Diámetro de la broca (mm)?</a:t>
            </a:r>
          </a:p>
          <a:p>
            <a:pPr lvl="1">
              <a:lnSpc>
                <a:spcPct val="150000"/>
              </a:lnSpc>
            </a:pPr>
            <a:r>
              <a:rPr lang="en-US" sz="1600" dirty="0">
                <a:latin typeface="Arial" panose="020B0604020202020204" pitchFamily="34" charset="0"/>
                <a:cs typeface="Arial" panose="020B0604020202020204" pitchFamily="34" charset="0"/>
              </a:rPr>
              <a:t>Longitud de la carcasa de protección (m)?</a:t>
            </a:r>
          </a:p>
          <a:p>
            <a:pPr lvl="1">
              <a:lnSpc>
                <a:spcPct val="150000"/>
              </a:lnSpc>
            </a:pPr>
            <a:r>
              <a:rPr lang="en-US" sz="1600" dirty="0">
                <a:latin typeface="Arial" panose="020B0604020202020204" pitchFamily="34" charset="0"/>
                <a:cs typeface="Arial" panose="020B0604020202020204" pitchFamily="34" charset="0"/>
              </a:rPr>
              <a:t>Diámetro de la carcasa de protección (mm)?</a:t>
            </a:r>
          </a:p>
          <a:p>
            <a:pPr lvl="1">
              <a:lnSpc>
                <a:spcPct val="150000"/>
              </a:lnSpc>
            </a:pPr>
            <a:r>
              <a:rPr lang="en-US" sz="1600" dirty="0">
                <a:latin typeface="Arial" panose="020B0604020202020204" pitchFamily="34" charset="0"/>
                <a:cs typeface="Arial" panose="020B0604020202020204" pitchFamily="34" charset="0"/>
              </a:rPr>
              <a:t>¿Grabación de agua (m y GOK)?</a:t>
            </a:r>
          </a:p>
          <a:p>
            <a:pPr lvl="1">
              <a:lnSpc>
                <a:spcPct val="150000"/>
              </a:lnSpc>
            </a:pPr>
            <a:r>
              <a:rPr lang="en-US" sz="1600" dirty="0">
                <a:latin typeface="Arial" panose="020B0604020202020204" pitchFamily="34" charset="0"/>
                <a:cs typeface="Arial" panose="020B0604020202020204" pitchFamily="34" charset="0"/>
              </a:rPr>
              <a:t>Tipo de sonda (fabricante, tipo, diámetro)?</a:t>
            </a:r>
          </a:p>
          <a:p>
            <a:pPr lvl="1">
              <a:lnSpc>
                <a:spcPct val="150000"/>
              </a:lnSpc>
            </a:pPr>
            <a:r>
              <a:rPr lang="en-US" sz="1600" dirty="0">
                <a:latin typeface="Arial" panose="020B0604020202020204" pitchFamily="34" charset="0"/>
                <a:cs typeface="Arial" panose="020B0604020202020204" pitchFamily="34" charset="0"/>
              </a:rPr>
              <a:t>Longitud de la sonda (m)?</a:t>
            </a:r>
          </a:p>
          <a:p>
            <a:pPr lvl="1">
              <a:lnSpc>
                <a:spcPct val="150000"/>
              </a:lnSpc>
            </a:pPr>
            <a:r>
              <a:rPr lang="en-US" sz="1600" dirty="0">
                <a:latin typeface="Arial" panose="020B0604020202020204" pitchFamily="34" charset="0"/>
                <a:cs typeface="Arial" panose="020B0604020202020204" pitchFamily="34" charset="0"/>
              </a:rPr>
              <a:t>Material de relleno (fabricante, tipo)?</a:t>
            </a:r>
          </a:p>
          <a:p>
            <a:pPr lvl="1">
              <a:lnSpc>
                <a:spcPct val="150000"/>
              </a:lnSpc>
            </a:pPr>
            <a:r>
              <a:rPr lang="en-US" sz="1600" dirty="0">
                <a:latin typeface="Arial" panose="020B0604020202020204" pitchFamily="34" charset="0"/>
                <a:cs typeface="Arial" panose="020B0604020202020204" pitchFamily="34" charset="0"/>
              </a:rPr>
              <a:t>Cantidad de relleno (kg)?</a:t>
            </a:r>
          </a:p>
          <a:p>
            <a:pPr lvl="1">
              <a:lnSpc>
                <a:spcPct val="150000"/>
              </a:lnSpc>
            </a:pPr>
            <a:r>
              <a:rPr lang="en-US" sz="1600" dirty="0">
                <a:latin typeface="Arial" panose="020B0604020202020204" pitchFamily="34" charset="0"/>
                <a:cs typeface="Arial" panose="020B0604020202020204" pitchFamily="34" charset="0"/>
              </a:rPr>
              <a:t>¿Características especiales?</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87509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Inhaltsplatzhalter 1"/>
          <p:cNvSpPr txBox="1">
            <a:spLocks/>
          </p:cNvSpPr>
          <p:nvPr/>
        </p:nvSpPr>
        <p:spPr>
          <a:xfrm>
            <a:off x="395536" y="4829454"/>
            <a:ext cx="8748464" cy="2016224"/>
          </a:xfrm>
          <a:prstGeom prst="rect">
            <a:avLst/>
          </a:prstGeom>
        </p:spPr>
        <p:txBody>
          <a:bodyPr>
            <a:noAutofit/>
          </a:bodyPr>
          <a:lstStyle>
            <a:lvl1pPr marL="0" indent="0" algn="ctr" defTabSz="914400" rtl="0" eaLnBrk="1" latinLnBrk="0" hangingPunct="1">
              <a:spcBef>
                <a:spcPct val="20000"/>
              </a:spcBef>
              <a:buFont typeface="Arial" pitchFamily="34" charset="0"/>
              <a:buNone/>
              <a:defRPr lang="de-DE" sz="2800" kern="1200" dirty="0" smtClean="0">
                <a:solidFill>
                  <a:srgbClr val="EB8A1B"/>
                </a:solidFill>
                <a:latin typeface="Arial" pitchFamily="34" charset="0"/>
                <a:ea typeface="+mn-ea"/>
                <a:cs typeface="Arial" pitchFamily="34" charset="0"/>
              </a:defRPr>
            </a:lvl1pPr>
            <a:lvl2pPr marL="342900" indent="-342900" algn="l" defTabSz="914400" rtl="0" eaLnBrk="1" latinLnBrk="0" hangingPunct="1">
              <a:spcBef>
                <a:spcPct val="20000"/>
              </a:spcBef>
              <a:buFont typeface="Arial" pitchFamily="34" charset="0"/>
              <a:buChar char="–"/>
              <a:defRPr lang="de-DE" sz="1600" kern="1200" dirty="0" smtClean="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lang="de-DE" sz="1400" kern="1200" dirty="0" smtClean="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lang="de-DE" sz="1200" kern="1200" dirty="0" smtClean="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lang="de-DE" sz="1100" kern="1200" dirty="0" smtClean="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buClr>
                <a:schemeClr val="accent6"/>
              </a:buClr>
              <a:buFont typeface="Wingdings" panose="05000000000000000000" pitchFamily="2" charset="2"/>
              <a:buChar char="§"/>
            </a:pPr>
            <a:endParaRPr lang="de-DE" sz="2000" dirty="0">
              <a:solidFill>
                <a:schemeClr val="tx1"/>
              </a:solidFill>
            </a:endParaRPr>
          </a:p>
          <a:p>
            <a:pPr marL="0" lvl="1" indent="0">
              <a:buClr>
                <a:schemeClr val="accent6"/>
              </a:buClr>
              <a:buNone/>
            </a:pPr>
            <a:endParaRPr lang="de-DE" sz="2000" dirty="0">
              <a:solidFill>
                <a:schemeClr val="tx1"/>
              </a:solidFill>
            </a:endParaRPr>
          </a:p>
          <a:p>
            <a:pPr lvl="1">
              <a:buClr>
                <a:schemeClr val="accent6"/>
              </a:buClr>
              <a:buFont typeface="Wingdings" panose="05000000000000000000" pitchFamily="2" charset="2"/>
              <a:buChar char="§"/>
            </a:pPr>
            <a:endParaRPr lang="de-DE" sz="2000" dirty="0">
              <a:solidFill>
                <a:schemeClr val="tx1"/>
              </a:solidFill>
            </a:endParaRPr>
          </a:p>
          <a:p>
            <a:pPr lvl="1">
              <a:buClr>
                <a:schemeClr val="accent6"/>
              </a:buClr>
              <a:buFont typeface="Wingdings" panose="05000000000000000000" pitchFamily="2" charset="2"/>
              <a:buChar char="§"/>
            </a:pPr>
            <a:endParaRPr lang="de-DE" sz="2000" dirty="0">
              <a:solidFill>
                <a:schemeClr val="tx1"/>
              </a:solidFill>
            </a:endParaRPr>
          </a:p>
          <a:p>
            <a:pPr lvl="1">
              <a:buClr>
                <a:schemeClr val="accent6"/>
              </a:buClr>
              <a:buFont typeface="Wingdings" panose="05000000000000000000" pitchFamily="2" charset="2"/>
              <a:buChar char="§"/>
            </a:pPr>
            <a:endParaRPr lang="de-DE" sz="2000" dirty="0">
              <a:solidFill>
                <a:schemeClr val="tx1"/>
              </a:solidFill>
            </a:endParaRPr>
          </a:p>
          <a:p>
            <a:pPr lvl="1">
              <a:buClr>
                <a:schemeClr val="accent6"/>
              </a:buClr>
              <a:buFont typeface="Wingdings" panose="05000000000000000000" pitchFamily="2" charset="2"/>
              <a:buChar char="§"/>
            </a:pPr>
            <a:endParaRPr lang="de-DE" sz="2000" dirty="0">
              <a:solidFill>
                <a:schemeClr val="tx1"/>
              </a:solidFill>
            </a:endParaRPr>
          </a:p>
          <a:p>
            <a:pPr lvl="1">
              <a:buClr>
                <a:schemeClr val="accent6"/>
              </a:buClr>
              <a:buFont typeface="Wingdings" panose="05000000000000000000" pitchFamily="2" charset="2"/>
              <a:buChar char="§"/>
            </a:pPr>
            <a:endParaRPr lang="de-DE" sz="2000" dirty="0">
              <a:solidFill>
                <a:schemeClr val="tx1"/>
              </a:solidFill>
            </a:endParaRPr>
          </a:p>
          <a:p>
            <a:pPr lvl="1">
              <a:buClr>
                <a:schemeClr val="accent6"/>
              </a:buClr>
              <a:buFont typeface="Wingdings" panose="05000000000000000000" pitchFamily="2" charset="2"/>
              <a:buChar char="§"/>
            </a:pPr>
            <a:endParaRPr lang="de-DE" sz="2000" dirty="0">
              <a:solidFill>
                <a:schemeClr val="tx1"/>
              </a:solidFill>
            </a:endParaRPr>
          </a:p>
          <a:p>
            <a:pPr marL="800100" lvl="1">
              <a:buClr>
                <a:schemeClr val="accent6"/>
              </a:buClr>
              <a:buFont typeface="Wingdings" panose="05000000000000000000" pitchFamily="2" charset="2"/>
              <a:buChar char="§"/>
            </a:pPr>
            <a:endParaRPr lang="de-DE" sz="2000" dirty="0">
              <a:solidFill>
                <a:schemeClr val="tx1"/>
              </a:solidFill>
            </a:endParaRPr>
          </a:p>
          <a:p>
            <a:pPr algn="l">
              <a:buClr>
                <a:schemeClr val="accent6"/>
              </a:buClr>
            </a:pPr>
            <a:endParaRPr lang="de-DE" dirty="0"/>
          </a:p>
        </p:txBody>
      </p:sp>
      <p:pic>
        <p:nvPicPr>
          <p:cNvPr id="2" name="Grafik 1"/>
          <p:cNvPicPr>
            <a:picLocks noChangeAspect="1"/>
          </p:cNvPicPr>
          <p:nvPr/>
        </p:nvPicPr>
        <p:blipFill>
          <a:blip r:embed="rId3"/>
          <a:stretch>
            <a:fillRect/>
          </a:stretch>
        </p:blipFill>
        <p:spPr>
          <a:xfrm>
            <a:off x="941277" y="1524490"/>
            <a:ext cx="7015099" cy="3560694"/>
          </a:xfrm>
          <a:prstGeom prst="rect">
            <a:avLst/>
          </a:prstGeom>
        </p:spPr>
      </p:pic>
      <mc:AlternateContent xmlns:mc="http://schemas.openxmlformats.org/markup-compatibility/2006" xmlns:a14="http://schemas.microsoft.com/office/drawing/2010/main">
        <mc:Choice Requires="a14">
          <p:sp>
            <p:nvSpPr>
              <p:cNvPr id="7" name="Rechteck 6"/>
              <p:cNvSpPr/>
              <p:nvPr/>
            </p:nvSpPr>
            <p:spPr>
              <a:xfrm>
                <a:off x="5436096" y="3593687"/>
                <a:ext cx="2268763" cy="8485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400" b="1" i="1">
                          <a:solidFill>
                            <a:srgbClr val="FF0000"/>
                          </a:solidFill>
                          <a:latin typeface="Cambria Math" panose="02040503050406030204" pitchFamily="18" charset="0"/>
                          <a:ea typeface="Cambria Math" panose="02040503050406030204" pitchFamily="18" charset="0"/>
                        </a:rPr>
                        <m:t>𝝀</m:t>
                      </m:r>
                      <m:r>
                        <a:rPr lang="de-DE" sz="2400" i="1">
                          <a:latin typeface="Cambria Math" panose="02040503050406030204" pitchFamily="18" charset="0"/>
                        </a:rPr>
                        <m:t>=</m:t>
                      </m:r>
                      <m:f>
                        <m:fPr>
                          <m:ctrlPr>
                            <a:rPr lang="de-DE" sz="2400" i="1">
                              <a:latin typeface="Cambria Math" panose="02040503050406030204" pitchFamily="18" charset="0"/>
                            </a:rPr>
                          </m:ctrlPr>
                        </m:fPr>
                        <m:num>
                          <m:acc>
                            <m:accPr>
                              <m:chr m:val="̇"/>
                              <m:ctrlPr>
                                <a:rPr lang="de-DE" sz="2400" i="1">
                                  <a:latin typeface="Cambria Math" panose="02040503050406030204" pitchFamily="18" charset="0"/>
                                </a:rPr>
                              </m:ctrlPr>
                            </m:accPr>
                            <m:e>
                              <m:r>
                                <a:rPr lang="de-DE" sz="2400" i="1">
                                  <a:latin typeface="Cambria Math" panose="02040503050406030204" pitchFamily="18" charset="0"/>
                                </a:rPr>
                                <m:t>𝑄</m:t>
                              </m:r>
                            </m:e>
                          </m:acc>
                        </m:num>
                        <m:den>
                          <m:r>
                            <a:rPr lang="de-DE" sz="2400" i="1">
                              <a:latin typeface="Cambria Math" panose="02040503050406030204" pitchFamily="18" charset="0"/>
                            </a:rPr>
                            <m:t>𝐻</m:t>
                          </m:r>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rPr>
                            <m:t>4</m:t>
                          </m:r>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𝜋</m:t>
                          </m:r>
                          <m:r>
                            <a:rPr lang="de-DE" sz="2400" i="1">
                              <a:latin typeface="Cambria Math" panose="02040503050406030204" pitchFamily="18" charset="0"/>
                              <a:ea typeface="Cambria Math" panose="02040503050406030204" pitchFamily="18" charset="0"/>
                            </a:rPr>
                            <m:t>∙</m:t>
                          </m:r>
                          <m:r>
                            <a:rPr lang="de-DE" sz="2400" b="1" i="1" smtClean="0">
                              <a:latin typeface="Cambria Math" panose="02040503050406030204" pitchFamily="18" charset="0"/>
                              <a:ea typeface="Cambria Math" panose="02040503050406030204" pitchFamily="18" charset="0"/>
                            </a:rPr>
                            <m:t>𝒌</m:t>
                          </m:r>
                        </m:den>
                      </m:f>
                    </m:oMath>
                  </m:oMathPara>
                </a14:m>
                <a:endParaRPr lang="de-DE" sz="2400" dirty="0"/>
              </a:p>
            </p:txBody>
          </p:sp>
        </mc:Choice>
        <mc:Fallback xmlns="">
          <p:sp>
            <p:nvSpPr>
              <p:cNvPr id="7" name="Rechteck 6"/>
              <p:cNvSpPr>
                <a:spLocks noRot="1" noChangeAspect="1" noMove="1" noResize="1" noEditPoints="1" noAdjustHandles="1" noChangeArrowheads="1" noChangeShapeType="1" noTextEdit="1"/>
              </p:cNvSpPr>
              <p:nvPr/>
            </p:nvSpPr>
            <p:spPr>
              <a:xfrm>
                <a:off x="5436096" y="3593687"/>
                <a:ext cx="2268763" cy="848502"/>
              </a:xfrm>
              <a:prstGeom prst="rect">
                <a:avLst/>
              </a:prstGeom>
              <a:blipFill rotWithShape="0">
                <a:blip r:embed="rId4"/>
                <a:stretch>
                  <a:fillRect/>
                </a:stretch>
              </a:blipFill>
            </p:spPr>
            <p:txBody>
              <a:bodyPr/>
              <a:lstStyle/>
              <a:p>
                <a:r>
                  <a:rPr lang="de-DE">
                    <a:noFill/>
                  </a:rPr>
                  <a:t> </a:t>
                </a:r>
              </a:p>
            </p:txBody>
          </p:sp>
        </mc:Fallback>
      </mc:AlternateContent>
      <p:sp>
        <p:nvSpPr>
          <p:cNvPr id="3" name="Titel 2"/>
          <p:cNvSpPr>
            <a:spLocks noGrp="1"/>
          </p:cNvSpPr>
          <p:nvPr>
            <p:ph type="title"/>
          </p:nvPr>
        </p:nvSpPr>
        <p:spPr/>
        <p:txBody>
          <a:bodyPr/>
          <a:lstStyle/>
          <a:p>
            <a:r>
              <a:rPr lang="de-DE" dirty="0">
                <a:latin typeface="Arial" panose="020B0604020202020204" pitchFamily="34" charset="0"/>
                <a:cs typeface="Arial" panose="020B0604020202020204" pitchFamily="34" charset="0"/>
              </a:rPr>
              <a:t>Determinación </a:t>
            </a:r>
            <a:r>
              <a:rPr lang="de-DE" dirty="0" err="1">
                <a:latin typeface="Arial" panose="020B0604020202020204" pitchFamily="34" charset="0"/>
                <a:cs typeface="Arial" panose="020B0604020202020204" pitchFamily="34" charset="0"/>
              </a:rPr>
              <a:t>de la conductividad</a:t>
            </a:r>
            <a:r>
              <a:rPr lang="de-DE" dirty="0">
                <a:latin typeface="Arial" panose="020B0604020202020204" pitchFamily="34" charset="0"/>
                <a:cs typeface="Arial" panose="020B0604020202020204" pitchFamily="34" charset="0"/>
              </a:rPr>
              <a:t> térmica</a:t>
            </a:r>
          </a:p>
        </p:txBody>
      </p:sp>
      <p:sp>
        <p:nvSpPr>
          <p:cNvPr id="5" name="Inhaltsplatzhalter 4"/>
          <p:cNvSpPr>
            <a:spLocks noGrp="1"/>
          </p:cNvSpPr>
          <p:nvPr>
            <p:ph idx="1"/>
          </p:nvPr>
        </p:nvSpPr>
        <p:spPr/>
        <p:txBody>
          <a:bodyPr>
            <a:normAutofit/>
          </a:bodyPr>
          <a:lstStyle/>
          <a:p>
            <a:pPr marL="800100" lvl="1">
              <a:buClr>
                <a:schemeClr val="accent6"/>
              </a:buClr>
              <a:buFont typeface="Wingdings" panose="05000000000000000000" pitchFamily="2" charset="2"/>
              <a:buChar char="§"/>
            </a:pPr>
            <a:endParaRPr lang="de-DE" dirty="0"/>
          </a:p>
          <a:p>
            <a:pPr marL="514350" lvl="1" indent="0">
              <a:buClr>
                <a:schemeClr val="accent6"/>
              </a:buClr>
              <a:buNone/>
            </a:pPr>
            <a:endParaRPr lang="de-DE" dirty="0"/>
          </a:p>
          <a:p>
            <a:pPr marL="514350" lvl="1" indent="0">
              <a:buClr>
                <a:schemeClr val="accent6"/>
              </a:buClr>
              <a:buNone/>
            </a:pPr>
            <a:endParaRPr lang="de-DE" dirty="0"/>
          </a:p>
          <a:p>
            <a:pPr marL="514350" lvl="1" indent="0">
              <a:buClr>
                <a:schemeClr val="accent6"/>
              </a:buClr>
              <a:buNone/>
            </a:pPr>
            <a:endParaRPr lang="de-DE" dirty="0"/>
          </a:p>
          <a:p>
            <a:pPr marL="514350" lvl="1" indent="0">
              <a:buClr>
                <a:schemeClr val="accent6"/>
              </a:buClr>
              <a:buNone/>
            </a:pPr>
            <a:endParaRPr lang="de-DE" dirty="0"/>
          </a:p>
          <a:p>
            <a:pPr marL="514350" lvl="1" indent="0">
              <a:buClr>
                <a:schemeClr val="accent6"/>
              </a:buClr>
              <a:buNone/>
            </a:pPr>
            <a:endParaRPr lang="de-DE" dirty="0"/>
          </a:p>
          <a:p>
            <a:pPr marL="514350" lvl="1" indent="0">
              <a:buClr>
                <a:schemeClr val="accent6"/>
              </a:buClr>
              <a:buNone/>
            </a:pPr>
            <a:endParaRPr lang="de-DE" dirty="0"/>
          </a:p>
          <a:p>
            <a:pPr marL="514350" lvl="1" indent="0">
              <a:buClr>
                <a:schemeClr val="accent6"/>
              </a:buClr>
              <a:buNone/>
            </a:pPr>
            <a:endParaRPr lang="de-DE" dirty="0"/>
          </a:p>
          <a:p>
            <a:pPr marL="514350" lvl="1" indent="0">
              <a:buClr>
                <a:schemeClr val="accent6"/>
              </a:buClr>
              <a:buNone/>
            </a:pPr>
            <a:endParaRPr lang="de-DE" dirty="0"/>
          </a:p>
          <a:p>
            <a:pPr marL="514350" lvl="1" indent="0">
              <a:buClr>
                <a:schemeClr val="accent6"/>
              </a:buClr>
              <a:buNone/>
            </a:pPr>
            <a:endParaRPr lang="de-DE" dirty="0"/>
          </a:p>
          <a:p>
            <a:pPr lvl="1">
              <a:buClr>
                <a:schemeClr val="accent6"/>
              </a:buClr>
              <a:buFont typeface="Wingdings" panose="05000000000000000000" pitchFamily="2" charset="2"/>
              <a:buChar char="§"/>
            </a:pPr>
            <a:endParaRPr lang="de-DE" sz="1600" dirty="0">
              <a:latin typeface="Arial" panose="020B0604020202020204" pitchFamily="34" charset="0"/>
              <a:cs typeface="Arial" panose="020B0604020202020204" pitchFamily="34" charset="0"/>
            </a:endParaRPr>
          </a:p>
          <a:p>
            <a:pPr marL="0" lvl="1" indent="0">
              <a:lnSpc>
                <a:spcPct val="150000"/>
              </a:lnSpc>
              <a:buClr>
                <a:schemeClr val="accent6"/>
              </a:buClr>
              <a:buNone/>
            </a:pPr>
            <a:r>
              <a:rPr lang="en-US" sz="1600" dirty="0">
                <a:latin typeface="Arial" panose="020B0604020202020204" pitchFamily="34" charset="0"/>
                <a:cs typeface="Arial" panose="020B0604020202020204" pitchFamily="34" charset="0"/>
              </a:rPr>
              <a:t>La conductividad térmica del subsuelo puede calcularse a partir de la pendiente k de la recta utilizando la potencia térmica media en el período de evaluación. </a:t>
            </a:r>
          </a:p>
        </p:txBody>
      </p:sp>
      <p:sp>
        <p:nvSpPr>
          <p:cNvPr id="6" name="Rechteck 5">
            <a:extLst>
              <a:ext uri="{FF2B5EF4-FFF2-40B4-BE49-F238E27FC236}">
                <a16:creationId xmlns:a16="http://schemas.microsoft.com/office/drawing/2014/main" id="{A4C99A13-ABE9-4BB7-A0F5-C7CE91E9B48F}"/>
              </a:ext>
            </a:extLst>
          </p:cNvPr>
          <p:cNvSpPr/>
          <p:nvPr/>
        </p:nvSpPr>
        <p:spPr>
          <a:xfrm>
            <a:off x="1115616" y="1971508"/>
            <a:ext cx="160549" cy="24866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8D56550E-F51D-4267-B0D9-A63A7EB4B150}"/>
              </a:ext>
            </a:extLst>
          </p:cNvPr>
          <p:cNvSpPr txBox="1"/>
          <p:nvPr/>
        </p:nvSpPr>
        <p:spPr>
          <a:xfrm rot="16200000">
            <a:off x="-54680" y="2921750"/>
            <a:ext cx="2384692" cy="276999"/>
          </a:xfrm>
          <a:prstGeom prst="rect">
            <a:avLst/>
          </a:prstGeom>
          <a:noFill/>
        </p:spPr>
        <p:txBody>
          <a:bodyPr wrap="none" rtlCol="0">
            <a:spAutoFit/>
          </a:bodyPr>
          <a:lstStyle/>
          <a:p>
            <a:r>
              <a:rPr lang="de-DE" sz="1200" b="1" dirty="0" err="1">
                <a:latin typeface="Arial" panose="020B0604020202020204" pitchFamily="34" charset="0"/>
                <a:cs typeface="Arial" panose="020B0604020202020204" pitchFamily="34" charset="0"/>
              </a:rPr>
              <a:t>Temperatura</a:t>
            </a:r>
            <a:r>
              <a:rPr lang="de-DE" sz="1200" b="1" dirty="0">
                <a:latin typeface="Arial" panose="020B0604020202020204" pitchFamily="34" charset="0"/>
                <a:cs typeface="Arial" panose="020B0604020202020204" pitchFamily="34" charset="0"/>
              </a:rPr>
              <a:t> media del fluido / °C</a:t>
            </a:r>
          </a:p>
        </p:txBody>
      </p:sp>
      <p:sp>
        <p:nvSpPr>
          <p:cNvPr id="8" name="Textfeld 7">
            <a:extLst>
              <a:ext uri="{FF2B5EF4-FFF2-40B4-BE49-F238E27FC236}">
                <a16:creationId xmlns:a16="http://schemas.microsoft.com/office/drawing/2014/main" id="{8DF3FF13-DC7B-46AF-9C13-63672431D34F}"/>
              </a:ext>
            </a:extLst>
          </p:cNvPr>
          <p:cNvSpPr txBox="1"/>
          <p:nvPr/>
        </p:nvSpPr>
        <p:spPr>
          <a:xfrm>
            <a:off x="4211960" y="4690954"/>
            <a:ext cx="936923" cy="276999"/>
          </a:xfrm>
          <a:prstGeom prst="rect">
            <a:avLst/>
          </a:prstGeom>
          <a:solidFill>
            <a:schemeClr val="bg1"/>
          </a:solidFill>
        </p:spPr>
        <p:txBody>
          <a:bodyPr wrap="none" rtlCol="0">
            <a:spAutoFit/>
          </a:bodyPr>
          <a:lstStyle/>
          <a:p>
            <a:r>
              <a:rPr lang="de-DE" sz="1200" b="1" dirty="0">
                <a:latin typeface="Arial" panose="020B0604020202020204" pitchFamily="34" charset="0"/>
                <a:cs typeface="Arial" panose="020B0604020202020204" pitchFamily="34" charset="0"/>
              </a:rPr>
              <a:t>Tiempo / </a:t>
            </a:r>
            <a:r>
              <a:rPr lang="de-DE" sz="1200" b="1" dirty="0" err="1">
                <a:latin typeface="Arial" panose="020B0604020202020204" pitchFamily="34" charset="0"/>
                <a:cs typeface="Arial" panose="020B0604020202020204" pitchFamily="34" charset="0"/>
              </a:rPr>
              <a:t>ln</a:t>
            </a:r>
            <a:r>
              <a:rPr lang="de-DE" sz="1200" b="1" dirty="0">
                <a:latin typeface="Arial" panose="020B0604020202020204" pitchFamily="34" charset="0"/>
                <a:cs typeface="Arial" panose="020B0604020202020204" pitchFamily="34" charset="0"/>
              </a:rPr>
              <a:t> s</a:t>
            </a:r>
          </a:p>
        </p:txBody>
      </p:sp>
    </p:spTree>
    <p:extLst>
      <p:ext uri="{BB962C8B-B14F-4D97-AF65-F5344CB8AC3E}">
        <p14:creationId xmlns:p14="http://schemas.microsoft.com/office/powerpoint/2010/main" val="404025858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Arial" panose="020B0604020202020204" pitchFamily="34" charset="0"/>
                <a:cs typeface="Arial" panose="020B0604020202020204" pitchFamily="34" charset="0"/>
              </a:rPr>
              <a:t>Fin del módulo</a:t>
            </a:r>
            <a:endParaRPr lang="el-GR"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p:txBody>
          <a:bodyPr/>
          <a:lstStyle/>
          <a:p>
            <a:pPr marL="0" indent="0">
              <a:lnSpc>
                <a:spcPct val="150000"/>
              </a:lnSpc>
              <a:buNone/>
            </a:pPr>
            <a:r>
              <a:rPr lang="en-US" sz="1600" dirty="0">
                <a:latin typeface="Arial" panose="020B0604020202020204" pitchFamily="34" charset="0"/>
                <a:cs typeface="Arial" panose="020B0604020202020204" pitchFamily="34" charset="0"/>
              </a:rPr>
              <a:t>Fin de este módulo. </a:t>
            </a:r>
            <a:r>
              <a:rPr lang="en-US" sz="1600" dirty="0" err="1">
                <a:latin typeface="Arial" panose="020B0604020202020204" pitchFamily="34" charset="0"/>
                <a:cs typeface="Arial" panose="020B0604020202020204" pitchFamily="34" charset="0"/>
              </a:rPr>
              <a:t>Ahora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puedeso</a:t>
            </a:r>
            <a:r>
              <a:rPr lang="en-US" sz="1600" dirty="0">
                <a:latin typeface="Arial" panose="020B0604020202020204" pitchFamily="34" charset="0"/>
                <a:cs typeface="Arial" panose="020B0604020202020204" pitchFamily="34" charset="0"/>
              </a:rPr>
              <a:t>:</a:t>
            </a:r>
          </a:p>
          <a:p>
            <a:pPr marL="0" indent="0">
              <a:lnSpc>
                <a:spcPct val="150000"/>
              </a:lnSpc>
              <a:buNone/>
            </a:pPr>
            <a:endParaRPr lang="el-GR" sz="1600" dirty="0">
              <a:latin typeface="Arial" panose="020B0604020202020204" pitchFamily="34" charset="0"/>
              <a:cs typeface="Arial" panose="020B0604020202020204" pitchFamily="34" charset="0"/>
            </a:endParaRPr>
          </a:p>
          <a:p>
            <a:pPr>
              <a:lnSpc>
                <a:spcPct val="150000"/>
              </a:lnSpc>
              <a:buAutoNum type="arabicPeriod"/>
            </a:pPr>
            <a:r>
              <a:rPr lang="en-US" sz="1600" dirty="0">
                <a:latin typeface="Arial" panose="020B0604020202020204" pitchFamily="34" charset="0"/>
                <a:cs typeface="Arial" panose="020B0604020202020204" pitchFamily="34" charset="0"/>
              </a:rPr>
              <a:t>conocer diferentes técnicas de diseño</a:t>
            </a:r>
          </a:p>
          <a:p>
            <a:pPr>
              <a:lnSpc>
                <a:spcPct val="150000"/>
              </a:lnSpc>
              <a:buAutoNum type="arabicPeriod"/>
            </a:pPr>
            <a:r>
              <a:rPr lang="en-US" sz="1600" dirty="0" err="1">
                <a:latin typeface="Arial" panose="020B0604020202020204" pitchFamily="34" charset="0"/>
                <a:cs typeface="Arial" panose="020B0604020202020204" pitchFamily="34" charset="0"/>
              </a:rPr>
              <a:t>conocer</a:t>
            </a:r>
            <a:r>
              <a:rPr lang="en-US" sz="1600" dirty="0">
                <a:latin typeface="Arial" panose="020B0604020202020204" pitchFamily="34" charset="0"/>
                <a:cs typeface="Arial" panose="020B0604020202020204" pitchFamily="34" charset="0"/>
              </a:rPr>
              <a:t> cómo se utilizan las técnicas de diseño para la planificación de la instalación geotérmica y sus limitaciones</a:t>
            </a:r>
          </a:p>
          <a:p>
            <a:pPr>
              <a:lnSpc>
                <a:spcPct val="150000"/>
              </a:lnSpc>
              <a:buAutoNum type="arabicPeriod"/>
            </a:pPr>
            <a:r>
              <a:rPr lang="en-US" sz="1600" dirty="0">
                <a:latin typeface="Arial" panose="020B0604020202020204" pitchFamily="34" charset="0"/>
                <a:cs typeface="Arial" panose="020B0604020202020204" pitchFamily="34" charset="0"/>
              </a:rPr>
              <a:t>comprender y utilizar las herramientas de planificación</a:t>
            </a:r>
          </a:p>
          <a:p>
            <a:pPr marL="0" indent="0">
              <a:buNone/>
            </a:pPr>
            <a:endParaRPr lang="el-GR" dirty="0"/>
          </a:p>
        </p:txBody>
      </p:sp>
    </p:spTree>
    <p:extLst>
      <p:ext uri="{BB962C8B-B14F-4D97-AF65-F5344CB8AC3E}">
        <p14:creationId xmlns:p14="http://schemas.microsoft.com/office/powerpoint/2010/main" val="3320122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a:latin typeface="Arial" panose="020B0604020202020204" pitchFamily="34" charset="0"/>
                <a:cs typeface="Arial" panose="020B0604020202020204" pitchFamily="34" charset="0"/>
              </a:rPr>
              <a:t>Contenido de VDI 4640 -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uso térmico del subsuelo</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p:txBody>
          <a:bodyPr/>
          <a:lstStyle/>
          <a:p>
            <a:pPr lvl="0">
              <a:lnSpc>
                <a:spcPct val="150000"/>
              </a:lnSpc>
            </a:pPr>
            <a:r>
              <a:rPr lang="en-GB" sz="1600" dirty="0">
                <a:latin typeface="Arial" panose="020B0604020202020204" pitchFamily="34" charset="0"/>
                <a:cs typeface="Arial" panose="020B0604020202020204" pitchFamily="34" charset="0"/>
              </a:rPr>
              <a:t>VDI 4640 Parte 1: Uso térmico del subsuelo. </a:t>
            </a:r>
            <a:br>
              <a:rPr lang="en-GB" sz="1600" dirty="0">
                <a:latin typeface="Arial" panose="020B0604020202020204" pitchFamily="34" charset="0"/>
                <a:cs typeface="Arial" panose="020B0604020202020204" pitchFamily="34" charset="0"/>
              </a:rPr>
            </a:br>
            <a:r>
              <a:rPr lang="en-GB" sz="1600" dirty="0">
                <a:solidFill>
                  <a:schemeClr val="accent6">
                    <a:lumMod val="75000"/>
                  </a:schemeClr>
                </a:solidFill>
                <a:latin typeface="Arial" panose="020B0604020202020204" pitchFamily="34" charset="0"/>
                <a:cs typeface="Arial" panose="020B0604020202020204" pitchFamily="34" charset="0"/>
              </a:rPr>
              <a:t>			Fundamentos, autorización y aspectos medioambientales</a:t>
            </a:r>
            <a:endParaRPr lang="de-DE" sz="1600" dirty="0">
              <a:solidFill>
                <a:schemeClr val="accent6">
                  <a:lumMod val="75000"/>
                </a:schemeClr>
              </a:solidFill>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VDI 4640 Parte 2: Uso térmico del subsuelo.</a:t>
            </a:r>
            <a:br>
              <a:rPr lang="en-GB" sz="1600" dirty="0">
                <a:latin typeface="Arial" panose="020B0604020202020204" pitchFamily="34" charset="0"/>
                <a:cs typeface="Arial" panose="020B0604020202020204" pitchFamily="34" charset="0"/>
              </a:rPr>
            </a:br>
            <a:r>
              <a:rPr lang="en-GB" sz="1600" dirty="0">
                <a:solidFill>
                  <a:schemeClr val="accent6">
                    <a:lumMod val="75000"/>
                  </a:schemeClr>
                </a:solidFill>
                <a:latin typeface="Arial" panose="020B0604020202020204" pitchFamily="34" charset="0"/>
                <a:cs typeface="Arial" panose="020B0604020202020204" pitchFamily="34" charset="0"/>
              </a:rPr>
              <a:t>			Sistemas de bombas de calor geotérmicas</a:t>
            </a:r>
            <a:endParaRPr lang="de-DE" sz="1600" dirty="0">
              <a:solidFill>
                <a:schemeClr val="accent6">
                  <a:lumMod val="75000"/>
                </a:schemeClr>
              </a:solidFill>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VDI 4640 Parte 3: Uso térmico del subsuelo. </a:t>
            </a:r>
            <a:br>
              <a:rPr lang="en-GB" sz="1600" dirty="0">
                <a:latin typeface="Arial" panose="020B0604020202020204" pitchFamily="34" charset="0"/>
                <a:cs typeface="Arial" panose="020B0604020202020204" pitchFamily="34" charset="0"/>
              </a:rPr>
            </a:br>
            <a:r>
              <a:rPr lang="en-GB" sz="1600" dirty="0">
                <a:solidFill>
                  <a:schemeClr val="accent6">
                    <a:lumMod val="75000"/>
                  </a:schemeClr>
                </a:solidFill>
                <a:latin typeface="Arial" panose="020B0604020202020204" pitchFamily="34" charset="0"/>
                <a:cs typeface="Arial" panose="020B0604020202020204" pitchFamily="34" charset="0"/>
              </a:rPr>
              <a:t>			almacenamiento subterráneo de energía térmica</a:t>
            </a:r>
            <a:endParaRPr lang="de-DE" sz="1600" dirty="0">
              <a:solidFill>
                <a:schemeClr val="accent6">
                  <a:lumMod val="75000"/>
                </a:schemeClr>
              </a:solidFill>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VDI 4640 Parte 4: Uso térmico del subsuelo.</a:t>
            </a:r>
            <a:br>
              <a:rPr lang="en-GB" sz="1600" dirty="0">
                <a:latin typeface="Arial" panose="020B0604020202020204" pitchFamily="34" charset="0"/>
                <a:cs typeface="Arial" panose="020B0604020202020204" pitchFamily="34" charset="0"/>
              </a:rPr>
            </a:br>
            <a:r>
              <a:rPr lang="en-GB" sz="1600" dirty="0">
                <a:solidFill>
                  <a:schemeClr val="accent6">
                    <a:lumMod val="75000"/>
                  </a:schemeClr>
                </a:solidFill>
                <a:latin typeface="Arial" panose="020B0604020202020204" pitchFamily="34" charset="0"/>
                <a:cs typeface="Arial" panose="020B0604020202020204" pitchFamily="34" charset="0"/>
              </a:rPr>
              <a:t>			utilización directa</a:t>
            </a:r>
            <a:endParaRPr lang="de-DE" sz="1600" dirty="0">
              <a:solidFill>
                <a:schemeClr val="accent6">
                  <a:lumMod val="75000"/>
                </a:schemeClr>
              </a:solidFill>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VDI 4640 Parte 5: Uso térmico del subsuelo. </a:t>
            </a:r>
            <a:br>
              <a:rPr lang="en-GB" sz="1600" dirty="0">
                <a:latin typeface="Arial" panose="020B0604020202020204" pitchFamily="34" charset="0"/>
                <a:cs typeface="Arial" panose="020B0604020202020204" pitchFamily="34" charset="0"/>
              </a:rPr>
            </a:br>
            <a:r>
              <a:rPr lang="en-GB" sz="1600" dirty="0">
                <a:solidFill>
                  <a:schemeClr val="accent6">
                    <a:lumMod val="75000"/>
                  </a:schemeClr>
                </a:solidFill>
                <a:latin typeface="Arial" panose="020B0604020202020204" pitchFamily="34" charset="0"/>
                <a:cs typeface="Arial" panose="020B0604020202020204" pitchFamily="34" charset="0"/>
              </a:rPr>
              <a:t>			Prueba de respuesta térmica</a:t>
            </a:r>
            <a:endParaRPr lang="de-DE" sz="1600" dirty="0">
              <a:solidFill>
                <a:schemeClr val="accent6">
                  <a:lumMod val="75000"/>
                </a:schemeClr>
              </a:solidFill>
              <a:latin typeface="Arial" panose="020B0604020202020204" pitchFamily="34" charset="0"/>
              <a:cs typeface="Arial" panose="020B0604020202020204" pitchFamily="34" charset="0"/>
            </a:endParaRPr>
          </a:p>
          <a:p>
            <a:endParaRPr lang="de-DE" sz="1800" dirty="0">
              <a:solidFill>
                <a:schemeClr val="accent6">
                  <a:lumMod val="75000"/>
                </a:schemeClr>
              </a:solidFill>
            </a:endParaRPr>
          </a:p>
          <a:p>
            <a:pPr marL="0" indent="0">
              <a:buNone/>
            </a:pPr>
            <a:endParaRPr lang="de-DE" dirty="0"/>
          </a:p>
        </p:txBody>
      </p:sp>
    </p:spTree>
    <p:extLst>
      <p:ext uri="{BB962C8B-B14F-4D97-AF65-F5344CB8AC3E}">
        <p14:creationId xmlns:p14="http://schemas.microsoft.com/office/powerpoint/2010/main" val="1049883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3"/>
          <p:cNvSpPr>
            <a:spLocks noGrp="1"/>
          </p:cNvSpPr>
          <p:nvPr>
            <p:ph type="title"/>
          </p:nvPr>
        </p:nvSpPr>
        <p:spPr/>
        <p:txBody>
          <a:bodyPr anchor="t"/>
          <a:lstStyle/>
          <a:p>
            <a:r>
              <a:rPr lang="en-US" altLang="de-DE" dirty="0">
                <a:latin typeface="Arial" panose="020B0604020202020204" pitchFamily="34" charset="0"/>
                <a:cs typeface="Arial" panose="020B0604020202020204" pitchFamily="34" charset="0"/>
              </a:rPr>
              <a:t>VDI 4640 Uso térmico del subsuelo - Parte 1</a:t>
            </a:r>
            <a:endParaRPr lang="de-DE" altLang="de-DE" dirty="0"/>
          </a:p>
        </p:txBody>
      </p:sp>
      <p:sp>
        <p:nvSpPr>
          <p:cNvPr id="5" name="Inhaltsplatzhalter 4"/>
          <p:cNvSpPr>
            <a:spLocks noGrp="1"/>
          </p:cNvSpPr>
          <p:nvPr>
            <p:ph idx="1"/>
          </p:nvPr>
        </p:nvSpPr>
        <p:spPr>
          <a:xfrm>
            <a:off x="438536" y="1340768"/>
            <a:ext cx="8229600" cy="5141168"/>
          </a:xfrm>
        </p:spPr>
        <p:txBody>
          <a:bodyPr>
            <a:normAutofit fontScale="85000" lnSpcReduction="10000"/>
          </a:bodyPr>
          <a:lstStyle/>
          <a:p>
            <a:pPr marL="0" indent="0" fontAlgn="auto">
              <a:lnSpc>
                <a:spcPct val="170000"/>
              </a:lnSpc>
              <a:spcAft>
                <a:spcPts val="0"/>
              </a:spcAft>
              <a:buNone/>
              <a:defRPr/>
            </a:pPr>
            <a:r>
              <a:rPr lang="en-US" sz="1700" dirty="0">
                <a:latin typeface="Arial" panose="020B0604020202020204" pitchFamily="34" charset="0"/>
                <a:cs typeface="Arial" panose="020B0604020202020204" pitchFamily="34" charset="0"/>
              </a:rPr>
              <a:t>En la primera parte se explican los fundamentos, la autorización y los aspectos ambientales. </a:t>
            </a:r>
          </a:p>
          <a:p>
            <a:pPr marL="0" indent="0" fontAlgn="auto">
              <a:lnSpc>
                <a:spcPct val="170000"/>
              </a:lnSpc>
              <a:spcAft>
                <a:spcPts val="0"/>
              </a:spcAft>
              <a:buNone/>
              <a:defRPr/>
            </a:pPr>
            <a:r>
              <a:rPr lang="en-US" sz="1700" dirty="0">
                <a:latin typeface="Arial" panose="020B0604020202020204" pitchFamily="34" charset="0"/>
                <a:cs typeface="Arial" panose="020B0604020202020204" pitchFamily="34" charset="0"/>
              </a:rPr>
              <a:t>En detalle se definirán y describirán los siguientes aspectos:</a:t>
            </a:r>
          </a:p>
          <a:p>
            <a:pPr>
              <a:lnSpc>
                <a:spcPct val="170000"/>
              </a:lnSpc>
              <a:defRPr/>
            </a:pPr>
            <a:r>
              <a:rPr lang="en-US" sz="1700" dirty="0">
                <a:latin typeface="Arial" panose="020B0604020202020204" pitchFamily="34" charset="0"/>
                <a:cs typeface="Arial" panose="020B0604020202020204" pitchFamily="34" charset="0"/>
              </a:rPr>
              <a:t>Ámbito de aplicación</a:t>
            </a:r>
          </a:p>
          <a:p>
            <a:pPr>
              <a:lnSpc>
                <a:spcPct val="170000"/>
              </a:lnSpc>
              <a:defRPr/>
            </a:pPr>
            <a:r>
              <a:rPr lang="en-US" sz="1700" dirty="0">
                <a:latin typeface="Arial" panose="020B0604020202020204" pitchFamily="34" charset="0"/>
                <a:cs typeface="Arial" panose="020B0604020202020204" pitchFamily="34" charset="0"/>
              </a:rPr>
              <a:t>Términos</a:t>
            </a:r>
          </a:p>
          <a:p>
            <a:pPr>
              <a:lnSpc>
                <a:spcPct val="170000"/>
              </a:lnSpc>
              <a:defRPr/>
            </a:pPr>
            <a:r>
              <a:rPr lang="en-US" sz="1700" dirty="0">
                <a:latin typeface="Arial" panose="020B0604020202020204" pitchFamily="34" charset="0"/>
                <a:cs typeface="Arial" panose="020B0604020202020204" pitchFamily="34" charset="0"/>
              </a:rPr>
              <a:t>Símbolos de fórmula y accesos directos</a:t>
            </a:r>
          </a:p>
          <a:p>
            <a:pPr>
              <a:lnSpc>
                <a:spcPct val="170000"/>
              </a:lnSpc>
              <a:defRPr/>
            </a:pPr>
            <a:r>
              <a:rPr lang="en-US" sz="1700" dirty="0">
                <a:latin typeface="Arial" panose="020B0604020202020204" pitchFamily="34" charset="0"/>
                <a:cs typeface="Arial" panose="020B0604020202020204" pitchFamily="34" charset="0"/>
              </a:rPr>
              <a:t>Fundamentos</a:t>
            </a:r>
          </a:p>
          <a:p>
            <a:pPr>
              <a:lnSpc>
                <a:spcPct val="170000"/>
              </a:lnSpc>
              <a:defRPr/>
            </a:pPr>
            <a:r>
              <a:rPr lang="en-US" sz="1700" dirty="0">
                <a:latin typeface="Arial" panose="020B0604020202020204" pitchFamily="34" charset="0"/>
                <a:cs typeface="Arial" panose="020B0604020202020204" pitchFamily="34" charset="0"/>
              </a:rPr>
              <a:t>Autorizaciones necesarias (vista: </a:t>
            </a:r>
            <a:r>
              <a:rPr lang="en-US" sz="1700" dirty="0" err="1">
                <a:latin typeface="Arial" panose="020B0604020202020204" pitchFamily="34" charset="0"/>
                <a:cs typeface="Arial" panose="020B0604020202020204" pitchFamily="34" charset="0"/>
              </a:rPr>
              <a:t>xyz</a:t>
            </a:r>
            <a:r>
              <a:rPr lang="en-US" sz="1700" dirty="0">
                <a:latin typeface="Arial" panose="020B0604020202020204" pitchFamily="34" charset="0"/>
                <a:cs typeface="Arial" panose="020B0604020202020204" pitchFamily="34" charset="0"/>
              </a:rPr>
              <a:t>) </a:t>
            </a:r>
          </a:p>
          <a:p>
            <a:pPr lvl="1">
              <a:lnSpc>
                <a:spcPct val="170000"/>
              </a:lnSpc>
              <a:defRPr/>
            </a:pPr>
            <a:r>
              <a:rPr lang="en-US" sz="1700" dirty="0">
                <a:latin typeface="Arial" panose="020B0604020202020204" pitchFamily="34" charset="0"/>
                <a:cs typeface="Arial" panose="020B0604020202020204" pitchFamily="34" charset="0"/>
              </a:rPr>
              <a:t>Derecho de aguas</a:t>
            </a:r>
          </a:p>
          <a:p>
            <a:pPr lvl="1">
              <a:lnSpc>
                <a:spcPct val="170000"/>
              </a:lnSpc>
              <a:defRPr/>
            </a:pPr>
            <a:r>
              <a:rPr lang="en-US" sz="1700" dirty="0">
                <a:latin typeface="Arial" panose="020B0604020202020204" pitchFamily="34" charset="0"/>
                <a:cs typeface="Arial" panose="020B0604020202020204" pitchFamily="34" charset="0"/>
              </a:rPr>
              <a:t>Derecho minero</a:t>
            </a:r>
          </a:p>
          <a:p>
            <a:pPr>
              <a:lnSpc>
                <a:spcPct val="170000"/>
              </a:lnSpc>
              <a:defRPr/>
            </a:pPr>
            <a:r>
              <a:rPr lang="en-US" sz="1700" dirty="0">
                <a:latin typeface="Arial" panose="020B0604020202020204" pitchFamily="34" charset="0"/>
                <a:cs typeface="Arial" panose="020B0604020202020204" pitchFamily="34" charset="0"/>
              </a:rPr>
              <a:t>Aspectos de seguridad de la bomba de calor</a:t>
            </a:r>
          </a:p>
          <a:p>
            <a:pPr>
              <a:lnSpc>
                <a:spcPct val="170000"/>
              </a:lnSpc>
              <a:defRPr/>
            </a:pPr>
            <a:r>
              <a:rPr lang="en-US" sz="1700" dirty="0">
                <a:latin typeface="Arial" panose="020B0604020202020204" pitchFamily="34" charset="0"/>
                <a:cs typeface="Arial" panose="020B0604020202020204" pitchFamily="34" charset="0"/>
              </a:rPr>
              <a:t>Evaluación del sitio</a:t>
            </a:r>
          </a:p>
          <a:p>
            <a:pPr>
              <a:lnSpc>
                <a:spcPct val="170000"/>
              </a:lnSpc>
              <a:defRPr/>
            </a:pPr>
            <a:r>
              <a:rPr lang="en-US" sz="1700" dirty="0">
                <a:latin typeface="Arial" panose="020B0604020202020204" pitchFamily="34" charset="0"/>
                <a:cs typeface="Arial" panose="020B0604020202020204" pitchFamily="34" charset="0"/>
              </a:rPr>
              <a:t>Aspectos ambientales</a:t>
            </a:r>
          </a:p>
          <a:p>
            <a:pPr>
              <a:lnSpc>
                <a:spcPct val="170000"/>
              </a:lnSpc>
              <a:defRPr/>
            </a:pPr>
            <a:r>
              <a:rPr lang="en-US" sz="1700" dirty="0">
                <a:latin typeface="Arial" panose="020B0604020202020204" pitchFamily="34" charset="0"/>
                <a:cs typeface="Arial" panose="020B0604020202020204" pitchFamily="34" charset="0"/>
              </a:rPr>
              <a:t>selección de materiales compatibles con el medio ambiente para instalaciones en el subsuelo</a:t>
            </a:r>
          </a:p>
          <a:p>
            <a:pPr fontAlgn="auto">
              <a:spcAft>
                <a:spcPts val="0"/>
              </a:spcAft>
              <a:defRPr/>
            </a:pPr>
            <a:endParaRPr lang="de-DE" sz="1600" dirty="0">
              <a:latin typeface="Arial" panose="020B0604020202020204" pitchFamily="34" charset="0"/>
              <a:cs typeface="Arial" panose="020B0604020202020204" pitchFamily="34" charset="0"/>
            </a:endParaRPr>
          </a:p>
        </p:txBody>
      </p:sp>
      <p:pic>
        <p:nvPicPr>
          <p:cNvPr id="4" name="Picture 4">
            <a:extLst>
              <a:ext uri="{FF2B5EF4-FFF2-40B4-BE49-F238E27FC236}">
                <a16:creationId xmlns:a16="http://schemas.microsoft.com/office/drawing/2014/main" id="{374B4898-C1DD-44B5-BAA6-5193D5E13EB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36096" y="1844824"/>
            <a:ext cx="3627412" cy="2398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200422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VDI 4640 uso térmico del subsuelo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Parte 2</a:t>
            </a:r>
            <a:endParaRPr lang="de-DE" sz="3200" dirty="0">
              <a:solidFill>
                <a:srgbClr val="92D050"/>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La Parte 2 incluye valores de tabla (valores de la literatura) para el proceso de planificación.</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La utilización de estos valores de tabla está enlazada con las siguientes condiciones y condiciones de contorno. Si no se cumplen estas condiciones o incluso una de ellas, no se puede realizar una planificación según VDI 4640.</a:t>
            </a:r>
          </a:p>
          <a:p>
            <a:pPr>
              <a:lnSpc>
                <a:spcPct val="150000"/>
              </a:lnSpc>
            </a:pPr>
            <a:r>
              <a:rPr lang="en-US" sz="1600" dirty="0">
                <a:latin typeface="Arial" panose="020B0604020202020204" pitchFamily="34" charset="0"/>
                <a:cs typeface="Arial" panose="020B0604020202020204" pitchFamily="34" charset="0"/>
              </a:rPr>
              <a:t>La carga térmica de la bomba de calor no debe ser superior a 30 kW. </a:t>
            </a:r>
          </a:p>
          <a:p>
            <a:pPr>
              <a:lnSpc>
                <a:spcPct val="150000"/>
              </a:lnSpc>
            </a:pPr>
            <a:r>
              <a:rPr lang="en-US" sz="1600" dirty="0">
                <a:latin typeface="Arial" panose="020B0604020202020204" pitchFamily="34" charset="0"/>
                <a:cs typeface="Arial" panose="020B0604020202020204" pitchFamily="34" charset="0"/>
              </a:rPr>
              <a:t>Sólo se considera la extracción de calor (calefacción, incluyendo agua caliente), las prestaciones de refrigeración (-&gt; entrada de calor) no forman parte de la consideración y planificación. </a:t>
            </a:r>
          </a:p>
          <a:p>
            <a:pPr>
              <a:lnSpc>
                <a:spcPct val="150000"/>
              </a:lnSpc>
            </a:pPr>
            <a:r>
              <a:rPr lang="en-US" sz="1600" dirty="0">
                <a:latin typeface="Arial" panose="020B0604020202020204" pitchFamily="34" charset="0"/>
                <a:cs typeface="Arial" panose="020B0604020202020204" pitchFamily="34" charset="0"/>
              </a:rPr>
              <a:t>Cada sonda geotérmica tiene una longitud mínima de 40 m y máxima de 100 m.</a:t>
            </a:r>
          </a:p>
        </p:txBody>
      </p:sp>
    </p:spTree>
    <p:extLst>
      <p:ext uri="{BB962C8B-B14F-4D97-AF65-F5344CB8AC3E}">
        <p14:creationId xmlns:p14="http://schemas.microsoft.com/office/powerpoint/2010/main" val="3897339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latin typeface="Arial" panose="020B0604020202020204" pitchFamily="34" charset="0"/>
                <a:cs typeface="Arial" panose="020B0604020202020204" pitchFamily="34" charset="0"/>
              </a:rPr>
              <a:t>Objetivos del módulo</a:t>
            </a:r>
            <a:endParaRPr lang="el-GR" dirty="0">
              <a:latin typeface="Arial" panose="020B0604020202020204" pitchFamily="34" charset="0"/>
              <a:cs typeface="Arial" panose="020B0604020202020204" pitchFamily="34" charset="0"/>
            </a:endParaRPr>
          </a:p>
        </p:txBody>
      </p:sp>
      <p:sp>
        <p:nvSpPr>
          <p:cNvPr id="9" name="Content Placeholder 8"/>
          <p:cNvSpPr>
            <a:spLocks noGrp="1"/>
          </p:cNvSpPr>
          <p:nvPr>
            <p:ph idx="1"/>
          </p:nvPr>
        </p:nvSpPr>
        <p:spPr/>
        <p:txBody>
          <a:bodyPr/>
          <a:lstStyle/>
          <a:p>
            <a:pPr marL="0" indent="0">
              <a:lnSpc>
                <a:spcPct val="150000"/>
              </a:lnSpc>
              <a:buNone/>
            </a:pPr>
            <a:r>
              <a:rPr lang="en-US" sz="1600" dirty="0">
                <a:latin typeface="Arial" panose="020B0604020202020204" pitchFamily="34" charset="0"/>
                <a:cs typeface="Arial" panose="020B0604020202020204" pitchFamily="34" charset="0"/>
              </a:rPr>
              <a:t>Bienvenido al módulo : </a:t>
            </a:r>
            <a:r>
              <a:rPr lang="de-DE" sz="1600" dirty="0" err="1">
                <a:latin typeface="Arial" panose="020B0604020202020204" pitchFamily="34" charset="0"/>
                <a:cs typeface="Arial" panose="020B0604020202020204" pitchFamily="34" charset="0"/>
              </a:rPr>
              <a:t>Técnicas y herramientas de</a:t>
            </a:r>
            <a:r>
              <a:rPr lang="de-DE" sz="1600" dirty="0">
                <a:latin typeface="Arial" panose="020B0604020202020204" pitchFamily="34" charset="0"/>
                <a:cs typeface="Arial" panose="020B0604020202020204" pitchFamily="34" charset="0"/>
              </a:rPr>
              <a:t> diseño</a:t>
            </a:r>
            <a:endParaRPr lang="el-GR"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Al final de este </a:t>
            </a:r>
            <a:r>
              <a:rPr lang="en-US" sz="1600" dirty="0" err="1">
                <a:latin typeface="Arial" panose="020B0604020202020204" pitchFamily="34" charset="0"/>
                <a:cs typeface="Arial" panose="020B0604020202020204" pitchFamily="34" charset="0"/>
              </a:rPr>
              <a:t>módulo</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podrás</a:t>
            </a:r>
            <a:r>
              <a:rPr lang="en-US" sz="1600" dirty="0">
                <a:latin typeface="Arial" panose="020B0604020202020204" pitchFamily="34" charset="0"/>
                <a:cs typeface="Arial" panose="020B0604020202020204" pitchFamily="34" charset="0"/>
              </a:rPr>
              <a:t>:</a:t>
            </a:r>
          </a:p>
          <a:p>
            <a:pPr marL="0" indent="0">
              <a:lnSpc>
                <a:spcPct val="150000"/>
              </a:lnSpc>
              <a:buNone/>
            </a:pPr>
            <a:endParaRPr lang="el-GR" sz="1600" dirty="0">
              <a:latin typeface="Arial" panose="020B0604020202020204" pitchFamily="34" charset="0"/>
              <a:cs typeface="Arial" panose="020B0604020202020204" pitchFamily="34" charset="0"/>
            </a:endParaRPr>
          </a:p>
          <a:p>
            <a:pPr>
              <a:lnSpc>
                <a:spcPct val="150000"/>
              </a:lnSpc>
              <a:buAutoNum type="arabicPeriod"/>
            </a:pPr>
            <a:r>
              <a:rPr lang="en-US" sz="1600" dirty="0">
                <a:latin typeface="Arial" panose="020B0604020202020204" pitchFamily="34" charset="0"/>
                <a:cs typeface="Arial" panose="020B0604020202020204" pitchFamily="34" charset="0"/>
              </a:rPr>
              <a:t>conocer diferentes técnicas de diseño</a:t>
            </a:r>
          </a:p>
          <a:p>
            <a:pPr>
              <a:lnSpc>
                <a:spcPct val="150000"/>
              </a:lnSpc>
              <a:buAutoNum type="arabicPeriod"/>
            </a:pPr>
            <a:r>
              <a:rPr lang="en-US" sz="1600" dirty="0" err="1">
                <a:latin typeface="Arial" panose="020B0604020202020204" pitchFamily="34" charset="0"/>
                <a:cs typeface="Arial" panose="020B0604020202020204" pitchFamily="34" charset="0"/>
              </a:rPr>
              <a:t>conocer</a:t>
            </a:r>
            <a:r>
              <a:rPr lang="en-US" sz="1600" dirty="0">
                <a:latin typeface="Arial" panose="020B0604020202020204" pitchFamily="34" charset="0"/>
                <a:cs typeface="Arial" panose="020B0604020202020204" pitchFamily="34" charset="0"/>
              </a:rPr>
              <a:t> cómo se utilizan las técnicas de diseño para la planificación de la instalación geotérmica y sus limitaciones</a:t>
            </a:r>
          </a:p>
          <a:p>
            <a:pPr>
              <a:lnSpc>
                <a:spcPct val="150000"/>
              </a:lnSpc>
              <a:buAutoNum type="arabicPeriod"/>
            </a:pPr>
            <a:r>
              <a:rPr lang="en-US" sz="1600" dirty="0">
                <a:latin typeface="Arial" panose="020B0604020202020204" pitchFamily="34" charset="0"/>
                <a:cs typeface="Arial" panose="020B0604020202020204" pitchFamily="34" charset="0"/>
              </a:rPr>
              <a:t>comprender y utilizar las herramientas de planificación</a:t>
            </a:r>
          </a:p>
          <a:p>
            <a:pPr marL="0" indent="0">
              <a:buNone/>
            </a:pPr>
            <a:endParaRPr lang="el-GR" dirty="0"/>
          </a:p>
        </p:txBody>
      </p:sp>
    </p:spTree>
    <p:extLst>
      <p:ext uri="{BB962C8B-B14F-4D97-AF65-F5344CB8AC3E}">
        <p14:creationId xmlns:p14="http://schemas.microsoft.com/office/powerpoint/2010/main" val="2142596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Campo de aplicación VDI 4640 (actual) </a:t>
            </a:r>
            <a:endParaRPr lang="de-DE" sz="3200" dirty="0">
              <a:solidFill>
                <a:schemeClr val="accent3"/>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Autofit/>
          </a:bodyPr>
          <a:lstStyle/>
          <a:p>
            <a:pPr>
              <a:lnSpc>
                <a:spcPct val="150000"/>
              </a:lnSpc>
            </a:pPr>
            <a:r>
              <a:rPr lang="en-US" sz="1600" dirty="0">
                <a:latin typeface="Arial" panose="020B0604020202020204" pitchFamily="34" charset="0"/>
                <a:cs typeface="Arial" panose="020B0604020202020204" pitchFamily="34" charset="0"/>
              </a:rPr>
              <a:t>La distancia mínima entre dos sondas geotérmicas es:</a:t>
            </a:r>
          </a:p>
          <a:p>
            <a:pPr lvl="1">
              <a:lnSpc>
                <a:spcPct val="150000"/>
              </a:lnSpc>
            </a:pPr>
            <a:r>
              <a:rPr lang="en-US" sz="1600" dirty="0">
                <a:latin typeface="Arial" panose="020B0604020202020204" pitchFamily="34" charset="0"/>
                <a:cs typeface="Arial" panose="020B0604020202020204" pitchFamily="34" charset="0"/>
              </a:rPr>
              <a:t>Al menos 5 m en sondas geotérmicas con longitudes de 40 m a 50 m</a:t>
            </a:r>
          </a:p>
          <a:p>
            <a:pPr lvl="1">
              <a:lnSpc>
                <a:spcPct val="150000"/>
              </a:lnSpc>
            </a:pPr>
            <a:r>
              <a:rPr lang="en-US" sz="1600" dirty="0">
                <a:latin typeface="Arial" panose="020B0604020202020204" pitchFamily="34" charset="0"/>
                <a:cs typeface="Arial" panose="020B0604020202020204" pitchFamily="34" charset="0"/>
              </a:rPr>
              <a:t>Al menos 6 m en sondas geotérmicas con longitudes mayores de 50 m a 100 m</a:t>
            </a:r>
          </a:p>
          <a:p>
            <a:pPr>
              <a:lnSpc>
                <a:spcPct val="150000"/>
              </a:lnSpc>
            </a:pPr>
            <a:r>
              <a:rPr lang="en-US" sz="1600" dirty="0">
                <a:latin typeface="Arial" panose="020B0604020202020204" pitchFamily="34" charset="0"/>
                <a:cs typeface="Arial" panose="020B0604020202020204" pitchFamily="34" charset="0"/>
              </a:rPr>
              <a:t>Como sondas geotérmicas se utilizan sondas de doble tubo en U con DN 20, DN 25 o DN 32 mm o sondas coaxiales con un diámetro mínimo de 60 mm. </a:t>
            </a:r>
          </a:p>
          <a:p>
            <a:pPr>
              <a:lnSpc>
                <a:spcPct val="150000"/>
              </a:lnSpc>
            </a:pPr>
            <a:r>
              <a:rPr lang="en-US" sz="1600" dirty="0">
                <a:latin typeface="Arial" panose="020B0604020202020204" pitchFamily="34" charset="0"/>
                <a:cs typeface="Arial" panose="020B0604020202020204" pitchFamily="34" charset="0"/>
              </a:rPr>
              <a:t>Con una mayor cantidad de unidades individuales en un área limitada, la norma no puede utilizarse para la planificación. </a:t>
            </a:r>
          </a:p>
        </p:txBody>
      </p:sp>
    </p:spTree>
    <p:extLst>
      <p:ext uri="{BB962C8B-B14F-4D97-AF65-F5344CB8AC3E}">
        <p14:creationId xmlns:p14="http://schemas.microsoft.com/office/powerpoint/2010/main" val="2711374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2195736" y="0"/>
            <a:ext cx="6707088" cy="1124744"/>
          </a:xfrm>
        </p:spPr>
        <p:txBody>
          <a:bodyPr/>
          <a:lstStyle/>
          <a:p>
            <a:r>
              <a:rPr lang="en-GB" dirty="0">
                <a:latin typeface="Arial" panose="020B0604020202020204" pitchFamily="34" charset="0"/>
                <a:cs typeface="Arial" panose="020B0604020202020204" pitchFamily="34" charset="0"/>
              </a:rPr>
              <a:t>Campo de aplicación VDI 4640 (actual) </a:t>
            </a:r>
            <a:endParaRPr lang="de-DE" sz="3200" dirty="0">
              <a:solidFill>
                <a:schemeClr val="accent3"/>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Posibilidad de planificación según VDI 4640:</a:t>
            </a:r>
          </a:p>
          <a:p>
            <a:pPr>
              <a:lnSpc>
                <a:spcPct val="150000"/>
              </a:lnSpc>
            </a:pPr>
            <a:r>
              <a:rPr lang="en-US" sz="1600" dirty="0">
                <a:latin typeface="Arial" panose="020B0604020202020204" pitchFamily="34" charset="0"/>
                <a:cs typeface="Arial" panose="020B0604020202020204" pitchFamily="34" charset="0"/>
              </a:rPr>
              <a:t>Para el suministro de una casa unifamiliar, carga de calefacción: 6 kW, 2 sondas de doble tubo en U DN 32 mm con una longitud de 65 m, distancia de la sonda: 8 m </a:t>
            </a:r>
          </a:p>
          <a:p>
            <a:pPr marL="0" indent="0">
              <a:lnSpc>
                <a:spcPct val="150000"/>
              </a:lnSpc>
              <a:buNone/>
            </a:pPr>
            <a:r>
              <a:rPr lang="en-US" sz="1600" dirty="0">
                <a:latin typeface="Arial" panose="020B0604020202020204" pitchFamily="34" charset="0"/>
                <a:cs typeface="Arial" panose="020B0604020202020204" pitchFamily="34" charset="0"/>
              </a:rPr>
              <a:t>Planificación según VDI 4640 imposible:</a:t>
            </a:r>
          </a:p>
          <a:p>
            <a:pPr>
              <a:lnSpc>
                <a:spcPct val="150000"/>
              </a:lnSpc>
            </a:pPr>
            <a:r>
              <a:rPr lang="en-US" sz="1600" dirty="0">
                <a:latin typeface="Arial" panose="020B0604020202020204" pitchFamily="34" charset="0"/>
                <a:cs typeface="Arial" panose="020B0604020202020204" pitchFamily="34" charset="0"/>
              </a:rPr>
              <a:t>Edificio de oficinas que requiere calefacción y refrigeración</a:t>
            </a:r>
          </a:p>
          <a:p>
            <a:pPr>
              <a:lnSpc>
                <a:spcPct val="150000"/>
              </a:lnSpc>
            </a:pPr>
            <a:r>
              <a:rPr lang="en-US" sz="1600" dirty="0">
                <a:latin typeface="Arial" panose="020B0604020202020204" pitchFamily="34" charset="0"/>
                <a:cs typeface="Arial" panose="020B0604020202020204" pitchFamily="34" charset="0"/>
              </a:rPr>
              <a:t>Suministro de calor de un edificio mayor con una carga de calefacción de 43 kW</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A pesar de las restricciones, es común dimensionar nuevos sistemas de construcción con el VDI 4640. </a:t>
            </a:r>
          </a:p>
          <a:p>
            <a:pPr>
              <a:lnSpc>
                <a:spcPct val="150000"/>
              </a:lnSpc>
              <a:buFontTx/>
              <a:buChar char="-"/>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5370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Historia de la VDI</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Parte 2</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a:lnSpc>
                <a:spcPct val="150000"/>
              </a:lnSpc>
            </a:pPr>
            <a:r>
              <a:rPr lang="en-US" sz="1600" dirty="0">
                <a:latin typeface="Arial" panose="020B0604020202020204" pitchFamily="34" charset="0"/>
                <a:cs typeface="Arial" panose="020B0604020202020204" pitchFamily="34" charset="0"/>
              </a:rPr>
              <a:t>Comité de Orientación fundado en 1995 - reunión constitutiva 19 de julio de 1995 </a:t>
            </a:r>
          </a:p>
          <a:p>
            <a:pPr>
              <a:lnSpc>
                <a:spcPct val="150000"/>
              </a:lnSpc>
            </a:pPr>
            <a:r>
              <a:rPr lang="en-US" sz="1600" dirty="0">
                <a:latin typeface="Arial" panose="020B0604020202020204" pitchFamily="34" charset="0"/>
                <a:cs typeface="Arial" panose="020B0604020202020204" pitchFamily="34" charset="0"/>
              </a:rPr>
              <a:t>Impresión verde - Parte 2 - "Sistemas de bombas de calor geotérmicas" en febrero de 1998 </a:t>
            </a:r>
          </a:p>
          <a:p>
            <a:pPr>
              <a:lnSpc>
                <a:spcPct val="150000"/>
              </a:lnSpc>
            </a:pPr>
            <a:r>
              <a:rPr lang="en-US" sz="1600" dirty="0">
                <a:latin typeface="Arial" panose="020B0604020202020204" pitchFamily="34" charset="0"/>
                <a:cs typeface="Arial" panose="020B0604020202020204" pitchFamily="34" charset="0"/>
              </a:rPr>
              <a:t>Impresión en blanco Parte 2 - Septiembre de 2001 </a:t>
            </a:r>
          </a:p>
          <a:p>
            <a:pPr>
              <a:lnSpc>
                <a:spcPct val="150000"/>
              </a:lnSpc>
            </a:pPr>
            <a:r>
              <a:rPr lang="en-US" sz="1600" dirty="0">
                <a:latin typeface="Arial" panose="020B0604020202020204" pitchFamily="34" charset="0"/>
                <a:cs typeface="Arial" panose="020B0604020202020204" pitchFamily="34" charset="0"/>
              </a:rPr>
              <a:t>Impresión ecológica de la revisión de la Parte 2 en 2015</a:t>
            </a:r>
          </a:p>
          <a:p>
            <a:pPr>
              <a:lnSpc>
                <a:spcPct val="150000"/>
              </a:lnSpc>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Impresión en blanco: La norma fue elaborada y adoptada</a:t>
            </a:r>
          </a:p>
          <a:p>
            <a:pPr marL="0" indent="0">
              <a:lnSpc>
                <a:spcPct val="150000"/>
              </a:lnSpc>
              <a:buNone/>
            </a:pPr>
            <a:r>
              <a:rPr lang="en-US" sz="1600" dirty="0">
                <a:latin typeface="Arial" panose="020B0604020202020204" pitchFamily="34" charset="0"/>
                <a:cs typeface="Arial" panose="020B0604020202020204" pitchFamily="34" charset="0"/>
              </a:rPr>
              <a:t>Impresión verde: La norma se elaboró, pero aún no se ha adoptado. Se pueden hacer cambios en la norma en la revisión. </a:t>
            </a:r>
          </a:p>
        </p:txBody>
      </p:sp>
      <p:pic>
        <p:nvPicPr>
          <p:cNvPr id="5" name="Grafik 4">
            <a:extLst>
              <a:ext uri="{FF2B5EF4-FFF2-40B4-BE49-F238E27FC236}">
                <a16:creationId xmlns:a16="http://schemas.microsoft.com/office/drawing/2014/main" id="{C8334F34-D60A-4E40-ACA1-66507E3192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52320" y="3140968"/>
            <a:ext cx="720080" cy="1018479"/>
          </a:xfrm>
          <a:prstGeom prst="rect">
            <a:avLst/>
          </a:prstGeom>
        </p:spPr>
      </p:pic>
    </p:spTree>
    <p:extLst>
      <p:ext uri="{BB962C8B-B14F-4D97-AF65-F5344CB8AC3E}">
        <p14:creationId xmlns:p14="http://schemas.microsoft.com/office/powerpoint/2010/main" val="2867251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Historia de la VDI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Parte 2</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En la actualidad está en vigor la impresión blanca - parte 2 de septiembre de 2001.</a:t>
            </a:r>
          </a:p>
          <a:p>
            <a:pPr marL="0" indent="0">
              <a:lnSpc>
                <a:spcPct val="150000"/>
              </a:lnSpc>
              <a:buNone/>
            </a:pPr>
            <a:r>
              <a:rPr lang="en-US" sz="1600" dirty="0">
                <a:latin typeface="Arial" panose="020B0604020202020204" pitchFamily="34" charset="0"/>
                <a:cs typeface="Arial" panose="020B0604020202020204" pitchFamily="34" charset="0"/>
              </a:rPr>
              <a:t>Pero debido a la probabilidad de que la impresión verde -la parte 2 de 2015 entre en vigor próximamente-, el contenido y las diferencias de la impresión blanca se explican a continuación.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Si el contenido se refiere a la impresión verde, se marca con este símbolo:</a:t>
            </a:r>
          </a:p>
          <a:p>
            <a:pPr marL="0" indent="0">
              <a:lnSpc>
                <a:spcPct val="150000"/>
              </a:lnSpc>
              <a:buNone/>
            </a:pP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1499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3"/>
          <p:cNvSpPr>
            <a:spLocks noGrp="1"/>
          </p:cNvSpPr>
          <p:nvPr>
            <p:ph type="title"/>
          </p:nvPr>
        </p:nvSpPr>
        <p:spPr/>
        <p:txBody>
          <a:bodyPr anchor="t"/>
          <a:lstStyle/>
          <a:p>
            <a:r>
              <a:rPr lang="en-GB" dirty="0">
                <a:latin typeface="Arial" panose="020B0604020202020204" pitchFamily="34" charset="0"/>
                <a:cs typeface="Arial" panose="020B0604020202020204" pitchFamily="34" charset="0"/>
              </a:rPr>
              <a:t>VDI 4640 uso térmico del subsuelo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Parte 2</a:t>
            </a:r>
            <a:endParaRPr lang="de-DE" alt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a:noAutofit/>
          </a:bodyPr>
          <a:lstStyle/>
          <a:p>
            <a:pPr marL="0" indent="0" fontAlgn="auto">
              <a:lnSpc>
                <a:spcPct val="150000"/>
              </a:lnSpc>
              <a:spcBef>
                <a:spcPts val="0"/>
              </a:spcBef>
              <a:spcAft>
                <a:spcPts val="0"/>
              </a:spcAft>
              <a:buNone/>
              <a:defRPr/>
            </a:pPr>
            <a:r>
              <a:rPr lang="en-US" sz="1600" dirty="0">
                <a:latin typeface="Arial" panose="020B0604020202020204" pitchFamily="34" charset="0"/>
                <a:cs typeface="Arial" panose="020B0604020202020204" pitchFamily="34" charset="0"/>
              </a:rPr>
              <a:t>Sistemas de bombas de calor geotérmicas</a:t>
            </a:r>
          </a:p>
          <a:p>
            <a:pPr>
              <a:lnSpc>
                <a:spcPct val="150000"/>
              </a:lnSpc>
              <a:spcBef>
                <a:spcPts val="0"/>
              </a:spcBef>
              <a:defRPr/>
            </a:pPr>
            <a:r>
              <a:rPr lang="en-US" sz="1600" dirty="0">
                <a:latin typeface="Arial" panose="020B0604020202020204" pitchFamily="34" charset="0"/>
                <a:cs typeface="Arial" panose="020B0604020202020204" pitchFamily="34" charset="0"/>
              </a:rPr>
              <a:t>Uso del agua subterránea con sistemas de pozos</a:t>
            </a:r>
          </a:p>
          <a:p>
            <a:pPr>
              <a:lnSpc>
                <a:spcPct val="150000"/>
              </a:lnSpc>
              <a:spcBef>
                <a:spcPts val="0"/>
              </a:spcBef>
              <a:defRPr/>
            </a:pPr>
            <a:r>
              <a:rPr lang="en-US" sz="1600" dirty="0">
                <a:latin typeface="Arial" panose="020B0604020202020204" pitchFamily="34" charset="0"/>
                <a:cs typeface="Arial" panose="020B0604020202020204" pitchFamily="34" charset="0"/>
              </a:rPr>
              <a:t>Uso de la superficie cerca del subsuelo con colectores de calor del suelo</a:t>
            </a:r>
          </a:p>
          <a:p>
            <a:pPr>
              <a:lnSpc>
                <a:spcPct val="150000"/>
              </a:lnSpc>
              <a:spcBef>
                <a:spcPts val="0"/>
              </a:spcBef>
              <a:defRPr/>
            </a:pPr>
            <a:r>
              <a:rPr lang="en-US" sz="1600" dirty="0">
                <a:latin typeface="Arial" panose="020B0604020202020204" pitchFamily="34" charset="0"/>
                <a:cs typeface="Arial" panose="020B0604020202020204" pitchFamily="34" charset="0"/>
              </a:rPr>
              <a:t>Utilización del subsuelo con sondas geotérmicas</a:t>
            </a:r>
          </a:p>
          <a:p>
            <a:pPr>
              <a:lnSpc>
                <a:spcPct val="150000"/>
              </a:lnSpc>
              <a:spcBef>
                <a:spcPts val="0"/>
              </a:spcBef>
              <a:defRPr/>
            </a:pPr>
            <a:r>
              <a:rPr lang="en-US" sz="1600" dirty="0">
                <a:latin typeface="Arial" panose="020B0604020202020204" pitchFamily="34" charset="0"/>
                <a:cs typeface="Arial" panose="020B0604020202020204" pitchFamily="34" charset="0"/>
              </a:rPr>
              <a:t>Características de los sistemas con evaporación directa</a:t>
            </a:r>
          </a:p>
          <a:p>
            <a:pPr>
              <a:lnSpc>
                <a:spcPct val="150000"/>
              </a:lnSpc>
              <a:spcBef>
                <a:spcPts val="0"/>
              </a:spcBef>
              <a:defRPr/>
            </a:pPr>
            <a:r>
              <a:rPr lang="en-US" sz="1600" dirty="0">
                <a:latin typeface="Arial" panose="020B0604020202020204" pitchFamily="34" charset="0"/>
                <a:cs typeface="Arial" panose="020B0604020202020204" pitchFamily="34" charset="0"/>
              </a:rPr>
              <a:t>Características de otros sistemas de fuentes de calor (disipadores)</a:t>
            </a:r>
          </a:p>
          <a:p>
            <a:pPr>
              <a:lnSpc>
                <a:spcPct val="150000"/>
              </a:lnSpc>
              <a:spcBef>
                <a:spcPts val="0"/>
              </a:spcBef>
              <a:defRPr/>
            </a:pPr>
            <a:r>
              <a:rPr lang="en-US" sz="1600" dirty="0">
                <a:latin typeface="Arial" panose="020B0604020202020204" pitchFamily="34" charset="0"/>
                <a:cs typeface="Arial" panose="020B0604020202020204" pitchFamily="34" charset="0"/>
              </a:rPr>
              <a:t>Integración de sistemas</a:t>
            </a:r>
          </a:p>
          <a:p>
            <a:pPr>
              <a:lnSpc>
                <a:spcPct val="150000"/>
              </a:lnSpc>
              <a:spcBef>
                <a:spcPts val="0"/>
              </a:spcBef>
              <a:defRPr/>
            </a:pPr>
            <a:r>
              <a:rPr lang="en-US" sz="1600" dirty="0" err="1">
                <a:latin typeface="Arial" panose="020B0604020202020204" pitchFamily="34" charset="0"/>
                <a:cs typeface="Arial" panose="020B0604020202020204" pitchFamily="34" charset="0"/>
              </a:rPr>
              <a:t>Sistemas</a:t>
            </a:r>
            <a:r>
              <a:rPr lang="en-US" sz="1600" dirty="0">
                <a:latin typeface="Arial" panose="020B0604020202020204" pitchFamily="34" charset="0"/>
                <a:cs typeface="Arial" panose="020B0604020202020204" pitchFamily="34" charset="0"/>
              </a:rPr>
              <a:t> de </a:t>
            </a:r>
            <a:r>
              <a:rPr lang="en-US" sz="1600" dirty="0" err="1">
                <a:latin typeface="Arial" panose="020B0604020202020204" pitchFamily="34" charset="0"/>
                <a:cs typeface="Arial" panose="020B0604020202020204" pitchFamily="34" charset="0"/>
              </a:rPr>
              <a:t>aprovechamiento</a:t>
            </a:r>
            <a:r>
              <a:rPr lang="en-US" sz="1600" dirty="0">
                <a:latin typeface="Arial" panose="020B0604020202020204" pitchFamily="34" charset="0"/>
                <a:cs typeface="Arial" panose="020B0604020202020204" pitchFamily="34" charset="0"/>
              </a:rPr>
              <a:t> térmico </a:t>
            </a:r>
          </a:p>
          <a:p>
            <a:pPr>
              <a:lnSpc>
                <a:spcPct val="150000"/>
              </a:lnSpc>
              <a:spcBef>
                <a:spcPts val="0"/>
              </a:spcBef>
              <a:defRPr/>
            </a:pPr>
            <a:r>
              <a:rPr lang="en-US" sz="1600" dirty="0" err="1">
                <a:latin typeface="Arial" panose="020B0604020202020204" pitchFamily="34" charset="0"/>
                <a:cs typeface="Arial" panose="020B0604020202020204" pitchFamily="34" charset="0"/>
              </a:rPr>
              <a:t>Desmantelamiento</a:t>
            </a:r>
            <a:r>
              <a:rPr lang="en-US" sz="1600" dirty="0">
                <a:latin typeface="Arial" panose="020B0604020202020204" pitchFamily="34" charset="0"/>
                <a:cs typeface="Arial" panose="020B0604020202020204" pitchFamily="34" charset="0"/>
              </a:rPr>
              <a:t> de sistemas de bombas de calor geotérmicas</a:t>
            </a:r>
          </a:p>
        </p:txBody>
      </p:sp>
    </p:spTree>
    <p:extLst>
      <p:ext uri="{BB962C8B-B14F-4D97-AF65-F5344CB8AC3E}">
        <p14:creationId xmlns:p14="http://schemas.microsoft.com/office/powerpoint/2010/main" val="2108196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el 3"/>
          <p:cNvSpPr>
            <a:spLocks noGrp="1"/>
          </p:cNvSpPr>
          <p:nvPr>
            <p:ph type="title"/>
          </p:nvPr>
        </p:nvSpPr>
        <p:spPr/>
        <p:txBody>
          <a:bodyPr anchor="t"/>
          <a:lstStyle/>
          <a:p>
            <a:r>
              <a:rPr lang="en-GB" dirty="0">
                <a:latin typeface="Arial" panose="020B0604020202020204" pitchFamily="34" charset="0"/>
                <a:cs typeface="Arial" panose="020B0604020202020204" pitchFamily="34" charset="0"/>
              </a:rPr>
              <a:t>VDI 4640 uso térmico del subsuelo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Parte 2</a:t>
            </a:r>
            <a:endParaRPr lang="de-DE" altLang="de-DE" dirty="0"/>
          </a:p>
        </p:txBody>
      </p:sp>
      <p:sp>
        <p:nvSpPr>
          <p:cNvPr id="5" name="Inhaltsplatzhalter 4"/>
          <p:cNvSpPr>
            <a:spLocks noGrp="1"/>
          </p:cNvSpPr>
          <p:nvPr>
            <p:ph idx="1"/>
          </p:nvPr>
        </p:nvSpPr>
        <p:spPr/>
        <p:txBody>
          <a:bodyPr>
            <a:noAutofit/>
          </a:bodyPr>
          <a:lstStyle/>
          <a:p>
            <a:pPr marL="0" indent="0" fontAlgn="auto">
              <a:lnSpc>
                <a:spcPct val="150000"/>
              </a:lnSpc>
              <a:spcBef>
                <a:spcPts val="0"/>
              </a:spcBef>
              <a:spcAft>
                <a:spcPts val="0"/>
              </a:spcAft>
              <a:buNone/>
              <a:defRPr/>
            </a:pPr>
            <a:r>
              <a:rPr lang="en-US" sz="1600" dirty="0">
                <a:latin typeface="Arial" panose="020B0604020202020204" pitchFamily="34" charset="0"/>
                <a:cs typeface="Arial" panose="020B0604020202020204" pitchFamily="34" charset="0"/>
              </a:rPr>
              <a:t>Sistemas de bombas de calor geotérmicas</a:t>
            </a:r>
          </a:p>
          <a:p>
            <a:pPr marL="0" indent="0" fontAlgn="auto">
              <a:lnSpc>
                <a:spcPct val="150000"/>
              </a:lnSpc>
              <a:spcBef>
                <a:spcPts val="0"/>
              </a:spcBef>
              <a:spcAft>
                <a:spcPts val="0"/>
              </a:spcAft>
              <a:buNone/>
              <a:defRPr/>
            </a:pPr>
            <a:r>
              <a:rPr lang="en-US" sz="1600" dirty="0">
                <a:latin typeface="Arial" panose="020B0604020202020204" pitchFamily="34" charset="0"/>
                <a:cs typeface="Arial" panose="020B0604020202020204" pitchFamily="34" charset="0"/>
              </a:rPr>
              <a:t>Explicados en detalle son: </a:t>
            </a:r>
          </a:p>
          <a:p>
            <a:pPr marL="0" indent="0" fontAlgn="auto">
              <a:lnSpc>
                <a:spcPct val="150000"/>
              </a:lnSpc>
              <a:spcBef>
                <a:spcPts val="0"/>
              </a:spcBef>
              <a:spcAft>
                <a:spcPts val="0"/>
              </a:spcAft>
              <a:buNone/>
              <a:defRPr/>
            </a:pPr>
            <a:endParaRPr lang="en-US" sz="1600" dirty="0">
              <a:latin typeface="Arial" panose="020B0604020202020204" pitchFamily="34" charset="0"/>
              <a:cs typeface="Arial" panose="020B0604020202020204" pitchFamily="34" charset="0"/>
            </a:endParaRPr>
          </a:p>
          <a:p>
            <a:pPr>
              <a:lnSpc>
                <a:spcPct val="150000"/>
              </a:lnSpc>
              <a:spcBef>
                <a:spcPts val="0"/>
              </a:spcBef>
              <a:defRPr/>
            </a:pPr>
            <a:r>
              <a:rPr lang="en-US" sz="1600" b="1" dirty="0">
                <a:latin typeface="Arial" panose="020B0604020202020204" pitchFamily="34" charset="0"/>
                <a:cs typeface="Arial" panose="020B0604020202020204" pitchFamily="34" charset="0"/>
              </a:rPr>
              <a:t>Uso del agua subterránea con sistemas de pozos</a:t>
            </a:r>
          </a:p>
          <a:p>
            <a:pPr>
              <a:lnSpc>
                <a:spcPct val="150000"/>
              </a:lnSpc>
              <a:spcBef>
                <a:spcPts val="0"/>
              </a:spcBef>
              <a:defRPr/>
            </a:pPr>
            <a:endParaRPr lang="en-US" sz="1600" b="1" dirty="0">
              <a:latin typeface="Arial" panose="020B0604020202020204" pitchFamily="34" charset="0"/>
              <a:cs typeface="Arial" panose="020B0604020202020204" pitchFamily="34" charset="0"/>
            </a:endParaRPr>
          </a:p>
          <a:p>
            <a:pPr>
              <a:lnSpc>
                <a:spcPct val="150000"/>
              </a:lnSpc>
              <a:spcBef>
                <a:spcPts val="0"/>
              </a:spcBef>
              <a:defRPr/>
            </a:pPr>
            <a:r>
              <a:rPr lang="en-US" sz="1600" b="1" dirty="0">
                <a:latin typeface="Arial" panose="020B0604020202020204" pitchFamily="34" charset="0"/>
                <a:cs typeface="Arial" panose="020B0604020202020204" pitchFamily="34" charset="0"/>
              </a:rPr>
              <a:t>Uso de la superficie cerca del subsuelo con colectores de calor del suelo</a:t>
            </a:r>
          </a:p>
          <a:p>
            <a:pPr marL="0" indent="0">
              <a:lnSpc>
                <a:spcPct val="150000"/>
              </a:lnSpc>
              <a:spcBef>
                <a:spcPts val="0"/>
              </a:spcBef>
              <a:buNone/>
              <a:defRPr/>
            </a:pPr>
            <a:endParaRPr lang="en-US" sz="1600" b="1" dirty="0">
              <a:latin typeface="Arial" panose="020B0604020202020204" pitchFamily="34" charset="0"/>
              <a:cs typeface="Arial" panose="020B0604020202020204" pitchFamily="34" charset="0"/>
            </a:endParaRPr>
          </a:p>
          <a:p>
            <a:pPr>
              <a:lnSpc>
                <a:spcPct val="150000"/>
              </a:lnSpc>
              <a:spcBef>
                <a:spcPts val="0"/>
              </a:spcBef>
              <a:defRPr/>
            </a:pPr>
            <a:r>
              <a:rPr lang="en-US" sz="1600" b="1" dirty="0">
                <a:latin typeface="Arial" panose="020B0604020202020204" pitchFamily="34" charset="0"/>
                <a:cs typeface="Arial" panose="020B0604020202020204" pitchFamily="34" charset="0"/>
              </a:rPr>
              <a:t>Utilización del subsuelo con sondas geotérmicas</a:t>
            </a:r>
          </a:p>
          <a:p>
            <a:pPr>
              <a:lnSpc>
                <a:spcPct val="150000"/>
              </a:lnSpc>
              <a:spcBef>
                <a:spcPts val="0"/>
              </a:spcBef>
              <a:defRPr/>
            </a:pPr>
            <a:endParaRPr lang="en-US" sz="1600" b="1" dirty="0">
              <a:latin typeface="Arial" panose="020B0604020202020204" pitchFamily="34" charset="0"/>
              <a:cs typeface="Arial" panose="020B0604020202020204" pitchFamily="34" charset="0"/>
            </a:endParaRPr>
          </a:p>
          <a:p>
            <a:pPr>
              <a:lnSpc>
                <a:spcPct val="150000"/>
              </a:lnSpc>
              <a:spcBef>
                <a:spcPts val="0"/>
              </a:spcBef>
              <a:defRPr/>
            </a:pP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8452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457113" y="3672633"/>
            <a:ext cx="26654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de-DE" altLang="de-DE" sz="2000" b="1" i="1" dirty="0">
                <a:solidFill>
                  <a:schemeClr val="accent6">
                    <a:lumMod val="75000"/>
                  </a:schemeClr>
                </a:solidFill>
                <a:latin typeface="Constantia" panose="02030602050306030303" pitchFamily="18" charset="0"/>
              </a:rPr>
              <a:t>Sonda geotérmica + bomba de</a:t>
            </a:r>
            <a:r>
              <a:rPr lang="de-DE" altLang="de-DE" sz="2000" b="1" i="1" dirty="0" err="1">
                <a:solidFill>
                  <a:schemeClr val="accent6">
                    <a:lumMod val="75000"/>
                  </a:schemeClr>
                </a:solidFill>
                <a:latin typeface="Constantia" panose="02030602050306030303" pitchFamily="18" charset="0"/>
              </a:rPr>
              <a:t> calor</a:t>
            </a:r>
            <a:endParaRPr lang="de-DE" altLang="de-DE" sz="1600" i="1" dirty="0">
              <a:solidFill>
                <a:schemeClr val="accent6">
                  <a:lumMod val="75000"/>
                </a:schemeClr>
              </a:solidFill>
              <a:latin typeface="Constantia" panose="02030602050306030303" pitchFamily="18" charset="0"/>
            </a:endParaRPr>
          </a:p>
        </p:txBody>
      </p:sp>
      <p:sp>
        <p:nvSpPr>
          <p:cNvPr id="36874" name="Text Box 9"/>
          <p:cNvSpPr txBox="1">
            <a:spLocks noChangeArrowheads="1"/>
          </p:cNvSpPr>
          <p:nvPr/>
        </p:nvSpPr>
        <p:spPr bwMode="auto">
          <a:xfrm>
            <a:off x="3122526" y="4239493"/>
            <a:ext cx="295116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de-DE" sz="2000" b="1" i="1" dirty="0">
                <a:solidFill>
                  <a:schemeClr val="accent6">
                    <a:lumMod val="75000"/>
                  </a:schemeClr>
                </a:solidFill>
                <a:latin typeface="Constantia" panose="02030602050306030303" pitchFamily="18" charset="0"/>
              </a:rPr>
              <a:t>Colectores de calor del suelo + bomba de calor </a:t>
            </a:r>
            <a:endParaRPr lang="de-DE" altLang="de-DE" sz="1600" i="1" dirty="0">
              <a:solidFill>
                <a:schemeClr val="accent6">
                  <a:lumMod val="75000"/>
                </a:schemeClr>
              </a:solidFill>
              <a:latin typeface="Constantia" panose="02030602050306030303" pitchFamily="18" charset="0"/>
            </a:endParaRPr>
          </a:p>
        </p:txBody>
      </p:sp>
      <p:sp>
        <p:nvSpPr>
          <p:cNvPr id="4" name="Titel 3"/>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Energía</a:t>
            </a:r>
            <a:r>
              <a:rPr lang="de-DE" dirty="0">
                <a:latin typeface="Arial" panose="020B0604020202020204" pitchFamily="34" charset="0"/>
                <a:cs typeface="Arial" panose="020B0604020202020204" pitchFamily="34" charset="0"/>
              </a:rPr>
              <a:t> geotérmica </a:t>
            </a:r>
            <a:r>
              <a:rPr lang="de-DE" dirty="0" err="1">
                <a:latin typeface="Arial" panose="020B0604020202020204" pitchFamily="34" charset="0"/>
                <a:cs typeface="Arial" panose="020B0604020202020204" pitchFamily="34" charset="0"/>
              </a:rPr>
              <a:t>cercana a la superficie</a:t>
            </a:r>
            <a:endParaRPr lang="de-DE" dirty="0"/>
          </a:p>
        </p:txBody>
      </p:sp>
      <p:sp>
        <p:nvSpPr>
          <p:cNvPr id="15" name="Text Box 9"/>
          <p:cNvSpPr txBox="1">
            <a:spLocks noChangeArrowheads="1"/>
          </p:cNvSpPr>
          <p:nvPr/>
        </p:nvSpPr>
        <p:spPr bwMode="auto">
          <a:xfrm>
            <a:off x="5735638" y="4947379"/>
            <a:ext cx="29511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de-DE" altLang="de-DE" sz="2000" b="1" i="1" dirty="0">
                <a:solidFill>
                  <a:schemeClr val="accent6">
                    <a:lumMod val="75000"/>
                  </a:schemeClr>
                </a:solidFill>
                <a:latin typeface="Constantia" panose="02030602050306030303" pitchFamily="18" charset="0"/>
              </a:rPr>
              <a:t>Pozo + bomba de</a:t>
            </a:r>
            <a:r>
              <a:rPr lang="de-DE" altLang="de-DE" sz="2000" b="1" i="1" dirty="0" err="1">
                <a:solidFill>
                  <a:schemeClr val="accent6">
                    <a:lumMod val="75000"/>
                  </a:schemeClr>
                </a:solidFill>
                <a:latin typeface="Constantia" panose="02030602050306030303" pitchFamily="18" charset="0"/>
              </a:rPr>
              <a:t> calor</a:t>
            </a:r>
            <a:endParaRPr lang="de-DE" altLang="de-DE" sz="1600" i="1" dirty="0">
              <a:solidFill>
                <a:schemeClr val="accent6">
                  <a:lumMod val="75000"/>
                </a:schemeClr>
              </a:solidFill>
              <a:latin typeface="Constantia" panose="02030602050306030303" pitchFamily="18" charset="0"/>
            </a:endParaRPr>
          </a:p>
        </p:txBody>
      </p:sp>
      <p:sp>
        <p:nvSpPr>
          <p:cNvPr id="9" name="Inhaltsplatzhalter 4"/>
          <p:cNvSpPr>
            <a:spLocks noGrp="1"/>
          </p:cNvSpPr>
          <p:nvPr>
            <p:ph idx="1"/>
          </p:nvPr>
        </p:nvSpPr>
        <p:spPr>
          <a:xfrm>
            <a:off x="457200" y="1600201"/>
            <a:ext cx="8229600" cy="1900808"/>
          </a:xfrm>
        </p:spPr>
        <p:txBody>
          <a:bodyPr>
            <a:noAutofit/>
          </a:bodyPr>
          <a:lstStyle/>
          <a:p>
            <a:pPr marL="0" indent="0" fontAlgn="auto">
              <a:lnSpc>
                <a:spcPct val="150000"/>
              </a:lnSpc>
              <a:spcBef>
                <a:spcPts val="0"/>
              </a:spcBef>
              <a:spcAft>
                <a:spcPts val="0"/>
              </a:spcAft>
              <a:buNone/>
              <a:defRPr/>
            </a:pPr>
            <a:r>
              <a:rPr lang="en-US" sz="1600" dirty="0">
                <a:latin typeface="Arial" panose="020B0604020202020204" pitchFamily="34" charset="0"/>
                <a:cs typeface="Arial" panose="020B0604020202020204" pitchFamily="34" charset="0"/>
              </a:rPr>
              <a:t>Como se mencionó en el capítulo </a:t>
            </a:r>
            <a:r>
              <a:rPr lang="en-US" sz="1600" dirty="0" err="1">
                <a:latin typeface="Arial" panose="020B0604020202020204" pitchFamily="34" charset="0"/>
                <a:cs typeface="Arial" panose="020B0604020202020204" pitchFamily="34" charset="0"/>
              </a:rPr>
              <a:t>xyz</a:t>
            </a:r>
            <a:r>
              <a:rPr lang="en-US" sz="1600" dirty="0">
                <a:latin typeface="Arial" panose="020B0604020202020204" pitchFamily="34" charset="0"/>
                <a:cs typeface="Arial" panose="020B0604020202020204" pitchFamily="34" charset="0"/>
              </a:rPr>
              <a:t> cerca de la superficie, la energía geotérmica puede ser recolectada de tres maneras diferentes. Para proporcionar el suministro de calor de un edificio es necesario utilizar una bomba de calor para alcanzar los niveles de temperatura necesarios: </a:t>
            </a:r>
            <a:endParaRPr lang="de-DE"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1555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107950" y="5158060"/>
            <a:ext cx="26654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de-DE" altLang="de-DE" sz="2000" b="1" i="1" dirty="0">
                <a:solidFill>
                  <a:srgbClr val="FFCC00"/>
                </a:solidFill>
                <a:latin typeface="Futura Lt BT" pitchFamily="34" charset="0"/>
              </a:rPr>
              <a:t>Sonda geotérmica + bomba de</a:t>
            </a:r>
            <a:r>
              <a:rPr lang="de-DE" altLang="de-DE" sz="2000" b="1" i="1" dirty="0" err="1">
                <a:solidFill>
                  <a:srgbClr val="FFCC00"/>
                </a:solidFill>
                <a:latin typeface="Futura Lt BT" pitchFamily="34" charset="0"/>
              </a:rPr>
              <a:t> calor</a:t>
            </a:r>
            <a:endParaRPr lang="de-DE" altLang="de-DE" sz="1600" i="1" dirty="0">
              <a:solidFill>
                <a:srgbClr val="FFCC00"/>
              </a:solidFill>
              <a:latin typeface="Futura Lt BT" pitchFamily="34" charset="0"/>
            </a:endParaRPr>
          </a:p>
        </p:txBody>
      </p:sp>
      <p:sp>
        <p:nvSpPr>
          <p:cNvPr id="36874" name="Text Box 9"/>
          <p:cNvSpPr txBox="1">
            <a:spLocks noChangeArrowheads="1"/>
          </p:cNvSpPr>
          <p:nvPr/>
        </p:nvSpPr>
        <p:spPr bwMode="auto">
          <a:xfrm>
            <a:off x="3059832" y="5158060"/>
            <a:ext cx="295116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de-DE" sz="2000" b="1" i="1" dirty="0">
                <a:solidFill>
                  <a:srgbClr val="FFCC00"/>
                </a:solidFill>
                <a:latin typeface="Futura Lt BT" pitchFamily="34" charset="0"/>
              </a:rPr>
              <a:t>Colectores de calor del suelo + bomba de calor </a:t>
            </a:r>
            <a:endParaRPr lang="de-DE" altLang="de-DE" sz="1600" i="1" dirty="0">
              <a:solidFill>
                <a:srgbClr val="FFCC00"/>
              </a:solidFill>
              <a:latin typeface="Futura Lt BT" pitchFamily="34" charset="0"/>
            </a:endParaRPr>
          </a:p>
        </p:txBody>
      </p:sp>
      <p:sp>
        <p:nvSpPr>
          <p:cNvPr id="4" name="Titel 3"/>
          <p:cNvSpPr>
            <a:spLocks noGrp="1"/>
          </p:cNvSpPr>
          <p:nvPr>
            <p:ph type="title"/>
          </p:nvPr>
        </p:nvSpPr>
        <p:spPr/>
        <p:txBody>
          <a:bodyPr/>
          <a:lstStyle/>
          <a:p>
            <a:r>
              <a:rPr lang="en-GB" dirty="0">
                <a:latin typeface="Arial" panose="020B0604020202020204" pitchFamily="34" charset="0"/>
                <a:cs typeface="Arial" panose="020B0604020202020204" pitchFamily="34" charset="0"/>
              </a:rPr>
              <a:t>Energía geotérmica cercana a la superficie</a:t>
            </a:r>
            <a:endParaRPr lang="de-DE" dirty="0"/>
          </a:p>
        </p:txBody>
      </p:sp>
      <p:sp>
        <p:nvSpPr>
          <p:cNvPr id="15" name="Text Box 9"/>
          <p:cNvSpPr txBox="1">
            <a:spLocks noChangeArrowheads="1"/>
          </p:cNvSpPr>
          <p:nvPr/>
        </p:nvSpPr>
        <p:spPr bwMode="auto">
          <a:xfrm>
            <a:off x="5914200" y="5400819"/>
            <a:ext cx="295116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de-DE" altLang="de-DE" sz="2000" b="1" i="1" dirty="0">
                <a:solidFill>
                  <a:srgbClr val="FFCC00"/>
                </a:solidFill>
                <a:latin typeface="Futura Lt BT" pitchFamily="34" charset="0"/>
              </a:rPr>
              <a:t>Pozo + bomba de</a:t>
            </a:r>
            <a:r>
              <a:rPr lang="de-DE" altLang="de-DE" sz="2000" b="1" i="1" dirty="0" err="1">
                <a:solidFill>
                  <a:srgbClr val="FFCC00"/>
                </a:solidFill>
                <a:latin typeface="Futura Lt BT" pitchFamily="34" charset="0"/>
              </a:rPr>
              <a:t> calor</a:t>
            </a:r>
            <a:endParaRPr lang="de-DE" altLang="de-DE" sz="1600" i="1" dirty="0">
              <a:solidFill>
                <a:srgbClr val="FFCC00"/>
              </a:solidFill>
              <a:latin typeface="Futura Lt BT" pitchFamily="34" charset="0"/>
            </a:endParaRPr>
          </a:p>
        </p:txBody>
      </p:sp>
      <p:pic>
        <p:nvPicPr>
          <p:cNvPr id="6" name="Grafik 4">
            <a:extLst>
              <a:ext uri="{FF2B5EF4-FFF2-40B4-BE49-F238E27FC236}">
                <a16:creationId xmlns:a16="http://schemas.microsoft.com/office/drawing/2014/main" id="{53AE2DF3-C65A-401E-BBC4-DD6D92E9FFD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96" y="1772816"/>
            <a:ext cx="3022290" cy="3201738"/>
          </a:xfrm>
          <a:prstGeom prst="rect">
            <a:avLst/>
          </a:prstGeom>
        </p:spPr>
      </p:pic>
      <p:pic>
        <p:nvPicPr>
          <p:cNvPr id="7" name="Grafik 6">
            <a:extLst>
              <a:ext uri="{FF2B5EF4-FFF2-40B4-BE49-F238E27FC236}">
                <a16:creationId xmlns:a16="http://schemas.microsoft.com/office/drawing/2014/main" id="{2C239436-CE1C-472E-9149-BC06518FF47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40152" y="1778961"/>
            <a:ext cx="3189710" cy="3379099"/>
          </a:xfrm>
          <a:prstGeom prst="rect">
            <a:avLst/>
          </a:prstGeom>
        </p:spPr>
      </p:pic>
      <p:pic>
        <p:nvPicPr>
          <p:cNvPr id="8" name="Grafik 8">
            <a:extLst>
              <a:ext uri="{FF2B5EF4-FFF2-40B4-BE49-F238E27FC236}">
                <a16:creationId xmlns:a16="http://schemas.microsoft.com/office/drawing/2014/main" id="{D09C2E07-7593-400E-9532-912BD97C933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916598" y="1822139"/>
            <a:ext cx="2880320" cy="3168352"/>
          </a:xfrm>
          <a:prstGeom prst="rect">
            <a:avLst/>
          </a:prstGeom>
        </p:spPr>
      </p:pic>
    </p:spTree>
    <p:extLst>
      <p:ext uri="{BB962C8B-B14F-4D97-AF65-F5344CB8AC3E}">
        <p14:creationId xmlns:p14="http://schemas.microsoft.com/office/powerpoint/2010/main" val="2319474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Uso térmico del agua subterránea</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a:xfrm>
            <a:off x="457200" y="1600200"/>
            <a:ext cx="5915000" cy="4525963"/>
          </a:xfrm>
        </p:spPr>
        <p:txBody>
          <a:bodyPr rtlCol="0">
            <a:noAutofit/>
          </a:bodyPr>
          <a:lstStyle/>
          <a:p>
            <a:pPr marL="0" indent="0">
              <a:lnSpc>
                <a:spcPct val="150000"/>
              </a:lnSpc>
              <a:spcBef>
                <a:spcPts val="0"/>
              </a:spcBef>
              <a:spcAft>
                <a:spcPts val="1200"/>
              </a:spcAft>
              <a:buFont typeface="Arial" charset="0"/>
              <a:buNone/>
              <a:defRPr/>
            </a:pPr>
            <a:r>
              <a:rPr lang="en-US" sz="1600" u="sng" dirty="0">
                <a:latin typeface="Arial" panose="020B0604020202020204" pitchFamily="34" charset="0"/>
                <a:cs typeface="Arial" panose="020B0604020202020204" pitchFamily="34" charset="0"/>
              </a:rPr>
              <a:t>Uso térmico del agua subterránea con sistemas de pozos</a:t>
            </a:r>
          </a:p>
          <a:p>
            <a:pPr marL="0" indent="0">
              <a:lnSpc>
                <a:spcPct val="150000"/>
              </a:lnSpc>
              <a:spcBef>
                <a:spcPts val="0"/>
              </a:spcBef>
              <a:spcAft>
                <a:spcPts val="1200"/>
              </a:spcAft>
              <a:buFont typeface="Arial" charset="0"/>
              <a:buNone/>
              <a:defRPr/>
            </a:pPr>
            <a:endParaRPr lang="en-US" sz="1600" u="sng" dirty="0">
              <a:latin typeface="Arial" panose="020B0604020202020204" pitchFamily="34" charset="0"/>
              <a:cs typeface="Arial" panose="020B0604020202020204" pitchFamily="34" charset="0"/>
            </a:endParaRPr>
          </a:p>
          <a:p>
            <a:pPr marL="0" indent="0">
              <a:lnSpc>
                <a:spcPct val="150000"/>
              </a:lnSpc>
              <a:spcBef>
                <a:spcPts val="0"/>
              </a:spcBef>
              <a:spcAft>
                <a:spcPts val="1200"/>
              </a:spcAft>
              <a:buFont typeface="Arial" charset="0"/>
              <a:buNone/>
              <a:defRPr/>
            </a:pPr>
            <a:r>
              <a:rPr lang="en-US" sz="1600" dirty="0">
                <a:latin typeface="Arial" panose="020B0604020202020204" pitchFamily="34" charset="0"/>
                <a:cs typeface="Arial" panose="020B0604020202020204" pitchFamily="34" charset="0"/>
              </a:rPr>
              <a:t>En los sistemas de pozos se extrae el agua subterránea natural disponible (fuente transportadora), el calor contenido se elimina con un intercambiador de calor y posteriormente se devuelve al acuífero con un segundo pozo (pozo de absorción). </a:t>
            </a:r>
          </a:p>
        </p:txBody>
      </p:sp>
      <p:pic>
        <p:nvPicPr>
          <p:cNvPr id="4" name="Grafik 6">
            <a:extLst>
              <a:ext uri="{FF2B5EF4-FFF2-40B4-BE49-F238E27FC236}">
                <a16:creationId xmlns:a16="http://schemas.microsoft.com/office/drawing/2014/main" id="{1C759817-C6DE-4DC6-90FC-B7268A19D8E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72200" y="2420888"/>
            <a:ext cx="2592288" cy="2808312"/>
          </a:xfrm>
          <a:prstGeom prst="rect">
            <a:avLst/>
          </a:prstGeom>
        </p:spPr>
      </p:pic>
    </p:spTree>
    <p:extLst>
      <p:ext uri="{BB962C8B-B14F-4D97-AF65-F5344CB8AC3E}">
        <p14:creationId xmlns:p14="http://schemas.microsoft.com/office/powerpoint/2010/main" val="29374940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Uso térmico del agua subterránea</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a:xfrm>
            <a:off x="457200" y="1600200"/>
            <a:ext cx="5915000" cy="4525963"/>
          </a:xfrm>
        </p:spPr>
        <p:txBody>
          <a:bodyPr rtlCol="0">
            <a:noAutofit/>
          </a:bodyPr>
          <a:lstStyle/>
          <a:p>
            <a:pPr marL="0" indent="0">
              <a:lnSpc>
                <a:spcPct val="150000"/>
              </a:lnSpc>
              <a:spcBef>
                <a:spcPts val="0"/>
              </a:spcBef>
              <a:spcAft>
                <a:spcPts val="1200"/>
              </a:spcAft>
              <a:buFont typeface="Arial" charset="0"/>
              <a:buNone/>
              <a:defRPr/>
            </a:pPr>
            <a:r>
              <a:rPr lang="en-US" sz="1600" u="sng" dirty="0">
                <a:latin typeface="Arial" panose="020B0604020202020204" pitchFamily="34" charset="0"/>
                <a:cs typeface="Arial" panose="020B0604020202020204" pitchFamily="34" charset="0"/>
              </a:rPr>
              <a:t>Uso térmico del agua subterránea con sistemas de pozos</a:t>
            </a:r>
          </a:p>
          <a:p>
            <a:pPr marL="0" indent="0">
              <a:lnSpc>
                <a:spcPct val="150000"/>
              </a:lnSpc>
              <a:spcBef>
                <a:spcPts val="0"/>
              </a:spcBef>
              <a:spcAft>
                <a:spcPts val="1200"/>
              </a:spcAft>
              <a:buFont typeface="Arial" charset="0"/>
              <a:buNone/>
              <a:defRPr/>
            </a:pPr>
            <a:r>
              <a:rPr lang="en-US" sz="1600" dirty="0">
                <a:latin typeface="Arial" panose="020B0604020202020204" pitchFamily="34" charset="0"/>
                <a:cs typeface="Arial" panose="020B0604020202020204" pitchFamily="34" charset="0"/>
              </a:rPr>
              <a:t>Las grandes ventajas de los sistemas de pozos son: </a:t>
            </a:r>
          </a:p>
          <a:p>
            <a:pPr>
              <a:lnSpc>
                <a:spcPct val="150000"/>
              </a:lnSpc>
              <a:spcBef>
                <a:spcPts val="0"/>
              </a:spcBef>
              <a:spcAft>
                <a:spcPts val="1200"/>
              </a:spcAft>
              <a:defRPr/>
            </a:pPr>
            <a:r>
              <a:rPr lang="en-US" sz="1600" b="1" dirty="0">
                <a:latin typeface="Arial" panose="020B0604020202020204" pitchFamily="34" charset="0"/>
                <a:cs typeface="Arial" panose="020B0604020202020204" pitchFamily="34" charset="0"/>
              </a:rPr>
              <a:t>El agua es un </a:t>
            </a:r>
            <a:r>
              <a:rPr lang="en-US" sz="1600" b="1" dirty="0" err="1">
                <a:latin typeface="Arial" panose="020B0604020202020204" pitchFamily="34" charset="0"/>
                <a:cs typeface="Arial" panose="020B0604020202020204" pitchFamily="34" charset="0"/>
              </a:rPr>
              <a:t>buen</a:t>
            </a:r>
            <a:r>
              <a:rPr lang="en-US" sz="1600" b="1" dirty="0">
                <a:latin typeface="Arial" panose="020B0604020202020204" pitchFamily="34" charset="0"/>
                <a:cs typeface="Arial" panose="020B0604020202020204" pitchFamily="34" charset="0"/>
              </a:rPr>
              <a:t> medio de calor </a:t>
            </a:r>
          </a:p>
          <a:p>
            <a:pPr lvl="1">
              <a:lnSpc>
                <a:spcPct val="150000"/>
              </a:lnSpc>
              <a:spcBef>
                <a:spcPts val="0"/>
              </a:spcBef>
              <a:spcAft>
                <a:spcPts val="1200"/>
              </a:spcAft>
              <a:defRPr/>
            </a:pPr>
            <a:r>
              <a:rPr lang="en-US" sz="1600" dirty="0">
                <a:latin typeface="Arial" panose="020B0604020202020204" pitchFamily="34" charset="0"/>
                <a:cs typeface="Arial" panose="020B0604020202020204" pitchFamily="34" charset="0"/>
              </a:rPr>
              <a:t>Tipo de uso térmico realmente eficiente del subsuelo para refrigeración/calefacción</a:t>
            </a:r>
          </a:p>
          <a:p>
            <a:pPr>
              <a:lnSpc>
                <a:spcPct val="150000"/>
              </a:lnSpc>
              <a:spcBef>
                <a:spcPts val="0"/>
              </a:spcBef>
              <a:spcAft>
                <a:spcPts val="1200"/>
              </a:spcAft>
              <a:defRPr/>
            </a:pPr>
            <a:r>
              <a:rPr lang="en-US" sz="1600" b="1" dirty="0">
                <a:latin typeface="Arial" panose="020B0604020202020204" pitchFamily="34" charset="0"/>
                <a:cs typeface="Arial" panose="020B0604020202020204" pitchFamily="34" charset="0"/>
              </a:rPr>
              <a:t>Hay temperaturas de fuente constantes disponibles </a:t>
            </a:r>
          </a:p>
          <a:p>
            <a:pPr lvl="1">
              <a:lnSpc>
                <a:spcPct val="150000"/>
              </a:lnSpc>
              <a:spcBef>
                <a:spcPts val="0"/>
              </a:spcBef>
              <a:spcAft>
                <a:spcPts val="1200"/>
              </a:spcAft>
              <a:defRPr/>
            </a:pPr>
            <a:r>
              <a:rPr lang="en-US" sz="1600" dirty="0">
                <a:latin typeface="Arial" panose="020B0604020202020204" pitchFamily="34" charset="0"/>
                <a:cs typeface="Arial" panose="020B0604020202020204" pitchFamily="34" charset="0"/>
              </a:rPr>
              <a:t>El agua subterránea que entra a la fuente del transportador no se enfría</a:t>
            </a:r>
          </a:p>
          <a:p>
            <a:pPr>
              <a:lnSpc>
                <a:spcPct val="150000"/>
              </a:lnSpc>
              <a:spcBef>
                <a:spcPts val="0"/>
              </a:spcBef>
              <a:spcAft>
                <a:spcPts val="1200"/>
              </a:spcAft>
              <a:defRPr/>
            </a:pPr>
            <a:r>
              <a:rPr lang="en-US" sz="1600" b="1" dirty="0">
                <a:latin typeface="Arial" panose="020B0604020202020204" pitchFamily="34" charset="0"/>
                <a:cs typeface="Arial" panose="020B0604020202020204" pitchFamily="34" charset="0"/>
              </a:rPr>
              <a:t>Grandes logros son posibles </a:t>
            </a:r>
          </a:p>
          <a:p>
            <a:pPr marL="0" indent="0">
              <a:lnSpc>
                <a:spcPct val="150000"/>
              </a:lnSpc>
              <a:spcBef>
                <a:spcPts val="0"/>
              </a:spcBef>
              <a:buClr>
                <a:schemeClr val="accent6">
                  <a:lumMod val="75000"/>
                </a:schemeClr>
              </a:buClr>
              <a:buNone/>
              <a:defRPr/>
            </a:pPr>
            <a:endParaRPr lang="de-DE" sz="1600" b="1" dirty="0">
              <a:latin typeface="Arial" panose="020B0604020202020204" pitchFamily="34" charset="0"/>
              <a:cs typeface="Arial" panose="020B0604020202020204" pitchFamily="34" charset="0"/>
            </a:endParaRPr>
          </a:p>
        </p:txBody>
      </p:sp>
      <p:pic>
        <p:nvPicPr>
          <p:cNvPr id="4" name="Grafik 6">
            <a:extLst>
              <a:ext uri="{FF2B5EF4-FFF2-40B4-BE49-F238E27FC236}">
                <a16:creationId xmlns:a16="http://schemas.microsoft.com/office/drawing/2014/main" id="{B50F65B2-18FB-43E7-9906-FA43CDD425A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72200" y="2420888"/>
            <a:ext cx="2592288" cy="2808312"/>
          </a:xfrm>
          <a:prstGeom prst="rect">
            <a:avLst/>
          </a:prstGeom>
        </p:spPr>
      </p:pic>
    </p:spTree>
    <p:extLst>
      <p:ext uri="{BB962C8B-B14F-4D97-AF65-F5344CB8AC3E}">
        <p14:creationId xmlns:p14="http://schemas.microsoft.com/office/powerpoint/2010/main" val="809512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457200" y="2276872"/>
            <a:ext cx="8229600" cy="3849291"/>
          </a:xfrm>
        </p:spPr>
        <p:txBody>
          <a:bodyPr>
            <a:normAutofit/>
          </a:bodyPr>
          <a:lstStyle/>
          <a:p>
            <a:pPr marL="0" lvl="0" indent="0" algn="ctr">
              <a:buNone/>
            </a:pPr>
            <a:r>
              <a:rPr lang="de-DE" sz="6000" dirty="0">
                <a:solidFill>
                  <a:prstClr val="black"/>
                </a:solidFill>
                <a:latin typeface="Arial" panose="020B0604020202020204" pitchFamily="34" charset="0"/>
                <a:cs typeface="Arial" panose="020B0604020202020204" pitchFamily="34" charset="0"/>
              </a:rPr>
              <a:t>VDI 4640</a:t>
            </a:r>
          </a:p>
          <a:p>
            <a:pPr marL="0" lvl="0" indent="0" algn="ctr">
              <a:buNone/>
            </a:pPr>
            <a:r>
              <a:rPr lang="de-DE" sz="1600" dirty="0" err="1">
                <a:solidFill>
                  <a:prstClr val="black"/>
                </a:solidFill>
                <a:latin typeface="Arial" panose="020B0604020202020204" pitchFamily="34" charset="0"/>
                <a:cs typeface="Arial" panose="020B0604020202020204" pitchFamily="34" charset="0"/>
              </a:rPr>
              <a:t>Planificación</a:t>
            </a:r>
            <a:r>
              <a:rPr lang="de-DE" sz="1600" dirty="0">
                <a:solidFill>
                  <a:prstClr val="black"/>
                </a:solidFill>
                <a:latin typeface="Arial" panose="020B0604020202020204" pitchFamily="34" charset="0"/>
                <a:cs typeface="Arial" panose="020B0604020202020204" pitchFamily="34" charset="0"/>
              </a:rPr>
              <a:t>, </a:t>
            </a:r>
            <a:r>
              <a:rPr lang="de-DE" sz="1600" dirty="0" err="1">
                <a:solidFill>
                  <a:prstClr val="black"/>
                </a:solidFill>
                <a:latin typeface="Arial" panose="020B0604020202020204" pitchFamily="34" charset="0"/>
                <a:cs typeface="Arial" panose="020B0604020202020204" pitchFamily="34" charset="0"/>
              </a:rPr>
              <a:t>dimensionamiento</a:t>
            </a:r>
            <a:r>
              <a:rPr lang="de-DE" sz="1600" dirty="0">
                <a:solidFill>
                  <a:prstClr val="black"/>
                </a:solidFill>
                <a:latin typeface="Arial" panose="020B0604020202020204" pitchFamily="34" charset="0"/>
                <a:cs typeface="Arial" panose="020B0604020202020204" pitchFamily="34" charset="0"/>
              </a:rPr>
              <a:t> y </a:t>
            </a:r>
            <a:r>
              <a:rPr lang="de-DE" sz="1600" dirty="0" err="1">
                <a:solidFill>
                  <a:prstClr val="black"/>
                </a:solidFill>
                <a:latin typeface="Arial" panose="020B0604020202020204" pitchFamily="34" charset="0"/>
                <a:cs typeface="Arial" panose="020B0604020202020204" pitchFamily="34" charset="0"/>
              </a:rPr>
              <a:t>construcción</a:t>
            </a:r>
            <a:endParaRPr lang="de-DE"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35993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Uso térmico del agua subterránea</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a:xfrm>
            <a:off x="457200" y="1600200"/>
            <a:ext cx="5915000" cy="4525963"/>
          </a:xfrm>
        </p:spPr>
        <p:txBody>
          <a:bodyPr rtlCol="0">
            <a:noAutofit/>
          </a:bodyPr>
          <a:lstStyle/>
          <a:p>
            <a:pPr marL="0" indent="0">
              <a:lnSpc>
                <a:spcPct val="150000"/>
              </a:lnSpc>
              <a:spcBef>
                <a:spcPts val="0"/>
              </a:spcBef>
              <a:spcAft>
                <a:spcPts val="1200"/>
              </a:spcAft>
              <a:buFont typeface="Arial" charset="0"/>
              <a:buNone/>
              <a:defRPr/>
            </a:pPr>
            <a:r>
              <a:rPr lang="en-US" sz="1600" u="sng" dirty="0">
                <a:latin typeface="Arial" panose="020B0604020202020204" pitchFamily="34" charset="0"/>
                <a:cs typeface="Arial" panose="020B0604020202020204" pitchFamily="34" charset="0"/>
              </a:rPr>
              <a:t>Uso térmico del agua subterránea con sistemas de pozos</a:t>
            </a:r>
          </a:p>
          <a:p>
            <a:pPr marL="0" indent="0">
              <a:lnSpc>
                <a:spcPct val="150000"/>
              </a:lnSpc>
              <a:spcBef>
                <a:spcPts val="0"/>
              </a:spcBef>
              <a:spcAft>
                <a:spcPts val="1200"/>
              </a:spcAft>
              <a:buFont typeface="Arial" charset="0"/>
              <a:buNone/>
              <a:defRPr/>
            </a:pPr>
            <a:r>
              <a:rPr lang="en-US" sz="1600" dirty="0">
                <a:latin typeface="Arial" panose="020B0604020202020204" pitchFamily="34" charset="0"/>
                <a:cs typeface="Arial" panose="020B0604020202020204" pitchFamily="34" charset="0"/>
              </a:rPr>
              <a:t> Deben existir las siguientes condiciones y condiciones de contorno: </a:t>
            </a:r>
          </a:p>
          <a:p>
            <a:pPr>
              <a:lnSpc>
                <a:spcPct val="150000"/>
              </a:lnSpc>
              <a:spcBef>
                <a:spcPts val="0"/>
              </a:spcBef>
              <a:spcAft>
                <a:spcPts val="1200"/>
              </a:spcAft>
              <a:defRPr/>
            </a:pPr>
            <a:r>
              <a:rPr lang="en-US" sz="1600" dirty="0">
                <a:latin typeface="Arial" panose="020B0604020202020204" pitchFamily="34" charset="0"/>
                <a:cs typeface="Arial" panose="020B0604020202020204" pitchFamily="34" charset="0"/>
              </a:rPr>
              <a:t>El uso ocurre principalmente en la superficie cerca del agua subterránea con un nivel libre de agua subterránea.</a:t>
            </a:r>
          </a:p>
          <a:p>
            <a:pPr lvl="1">
              <a:lnSpc>
                <a:spcPct val="150000"/>
              </a:lnSpc>
              <a:spcBef>
                <a:spcPts val="0"/>
              </a:spcBef>
              <a:spcAft>
                <a:spcPts val="1200"/>
              </a:spcAft>
              <a:defRPr/>
            </a:pPr>
            <a:r>
              <a:rPr lang="en-US" sz="1600" dirty="0">
                <a:latin typeface="Arial" panose="020B0604020202020204" pitchFamily="34" charset="0"/>
                <a:cs typeface="Arial" panose="020B0604020202020204" pitchFamily="34" charset="0"/>
              </a:rPr>
              <a:t>Asegurar la protección de las aguas subterráneas </a:t>
            </a:r>
          </a:p>
          <a:p>
            <a:pPr lvl="1">
              <a:lnSpc>
                <a:spcPct val="150000"/>
              </a:lnSpc>
              <a:spcBef>
                <a:spcPts val="0"/>
              </a:spcBef>
              <a:spcAft>
                <a:spcPts val="1200"/>
              </a:spcAft>
              <a:defRPr/>
            </a:pPr>
            <a:r>
              <a:rPr lang="en-US" sz="1600" dirty="0">
                <a:latin typeface="Arial" panose="020B0604020202020204" pitchFamily="34" charset="0"/>
                <a:cs typeface="Arial" panose="020B0604020202020204" pitchFamily="34" charset="0"/>
              </a:rPr>
              <a:t>Debido a la eficiencia, el cabezal de descarga no debe ser demasiado grande, de lo contrario, la potencia para operar las bombas (sistema abierto) reduce la eficiencia. </a:t>
            </a:r>
            <a:endParaRPr lang="de-DE" sz="1600" dirty="0">
              <a:latin typeface="Arial" panose="020B0604020202020204" pitchFamily="34" charset="0"/>
              <a:cs typeface="Arial" panose="020B0604020202020204" pitchFamily="34" charset="0"/>
            </a:endParaRPr>
          </a:p>
        </p:txBody>
      </p:sp>
      <p:pic>
        <p:nvPicPr>
          <p:cNvPr id="4" name="Grafik 6">
            <a:extLst>
              <a:ext uri="{FF2B5EF4-FFF2-40B4-BE49-F238E27FC236}">
                <a16:creationId xmlns:a16="http://schemas.microsoft.com/office/drawing/2014/main" id="{5EC92EC2-464A-4236-9BE6-9B1E9D6483E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72200" y="2420888"/>
            <a:ext cx="2592288" cy="2808312"/>
          </a:xfrm>
          <a:prstGeom prst="rect">
            <a:avLst/>
          </a:prstGeom>
        </p:spPr>
      </p:pic>
    </p:spTree>
    <p:extLst>
      <p:ext uri="{BB962C8B-B14F-4D97-AF65-F5344CB8AC3E}">
        <p14:creationId xmlns:p14="http://schemas.microsoft.com/office/powerpoint/2010/main" val="2365261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Uso térmico del agua subterránea</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a:xfrm>
            <a:off x="179512" y="1412776"/>
            <a:ext cx="6192688" cy="4525963"/>
          </a:xfrm>
        </p:spPr>
        <p:txBody>
          <a:bodyPr rtlCol="0">
            <a:noAutofit/>
          </a:bodyPr>
          <a:lstStyle/>
          <a:p>
            <a:pPr marL="0" indent="0">
              <a:lnSpc>
                <a:spcPct val="150000"/>
              </a:lnSpc>
              <a:spcBef>
                <a:spcPts val="0"/>
              </a:spcBef>
              <a:spcAft>
                <a:spcPts val="1200"/>
              </a:spcAft>
              <a:buFont typeface="Arial" charset="0"/>
              <a:buNone/>
              <a:defRPr/>
            </a:pPr>
            <a:r>
              <a:rPr lang="en-US" sz="1600" u="sng" dirty="0">
                <a:latin typeface="Arial" panose="020B0604020202020204" pitchFamily="34" charset="0"/>
                <a:cs typeface="Arial" panose="020B0604020202020204" pitchFamily="34" charset="0"/>
              </a:rPr>
              <a:t>Uso térmico del agua subterránea con sistemas de pozos</a:t>
            </a:r>
          </a:p>
          <a:p>
            <a:pPr marL="0" indent="0">
              <a:lnSpc>
                <a:spcPct val="150000"/>
              </a:lnSpc>
              <a:spcBef>
                <a:spcPts val="0"/>
              </a:spcBef>
              <a:spcAft>
                <a:spcPts val="1200"/>
              </a:spcAft>
              <a:buFont typeface="Arial" charset="0"/>
              <a:buNone/>
              <a:defRPr/>
            </a:pPr>
            <a:r>
              <a:rPr lang="en-US" sz="1600" dirty="0">
                <a:latin typeface="Arial" panose="020B0604020202020204" pitchFamily="34" charset="0"/>
                <a:cs typeface="Arial" panose="020B0604020202020204" pitchFamily="34" charset="0"/>
              </a:rPr>
              <a:t>Además, es importante tener en cuenta que el uso de las bombas de calor de agua requiere lo siguiente:</a:t>
            </a:r>
          </a:p>
          <a:p>
            <a:pPr>
              <a:lnSpc>
                <a:spcPct val="150000"/>
              </a:lnSpc>
              <a:spcBef>
                <a:spcPts val="0"/>
              </a:spcBef>
              <a:spcAft>
                <a:spcPts val="1200"/>
              </a:spcAft>
              <a:defRPr/>
            </a:pPr>
            <a:r>
              <a:rPr lang="en-US" sz="1600" dirty="0">
                <a:latin typeface="Arial" panose="020B0604020202020204" pitchFamily="34" charset="0"/>
                <a:cs typeface="Arial" panose="020B0604020202020204" pitchFamily="34" charset="0"/>
              </a:rPr>
              <a:t>Al menos dos pozos</a:t>
            </a:r>
          </a:p>
          <a:p>
            <a:pPr lvl="1">
              <a:lnSpc>
                <a:spcPct val="150000"/>
              </a:lnSpc>
              <a:spcBef>
                <a:spcPts val="0"/>
              </a:spcBef>
              <a:spcAft>
                <a:spcPts val="1200"/>
              </a:spcAft>
              <a:defRPr/>
            </a:pPr>
            <a:r>
              <a:rPr lang="en-US" sz="1600" dirty="0">
                <a:latin typeface="Arial" panose="020B0604020202020204" pitchFamily="34" charset="0"/>
                <a:cs typeface="Arial" panose="020B0604020202020204" pitchFamily="34" charset="0"/>
              </a:rPr>
              <a:t>Una fuente transportadora y un pozo de absorción. El agua subterránea debe ser devuelta al acuífero. Un vertido, por ejemplo, a través de la red de alcantarillado no es posible.</a:t>
            </a:r>
          </a:p>
          <a:p>
            <a:pPr>
              <a:lnSpc>
                <a:spcPct val="150000"/>
              </a:lnSpc>
              <a:spcBef>
                <a:spcPts val="0"/>
              </a:spcBef>
              <a:spcAft>
                <a:spcPts val="1200"/>
              </a:spcAft>
              <a:defRPr/>
            </a:pPr>
            <a:r>
              <a:rPr lang="en-US" sz="1600" dirty="0">
                <a:latin typeface="Arial" panose="020B0604020202020204" pitchFamily="34" charset="0"/>
                <a:cs typeface="Arial" panose="020B0604020202020204" pitchFamily="34" charset="0"/>
              </a:rPr>
              <a:t>Implementación profesional utilizando una empresa de construcción de pozos autorizada. </a:t>
            </a:r>
          </a:p>
          <a:p>
            <a:pPr>
              <a:lnSpc>
                <a:spcPct val="150000"/>
              </a:lnSpc>
              <a:spcBef>
                <a:spcPts val="0"/>
              </a:spcBef>
              <a:spcAft>
                <a:spcPts val="1200"/>
              </a:spcAft>
              <a:defRPr/>
            </a:pPr>
            <a:r>
              <a:rPr lang="en-US" sz="1600" dirty="0">
                <a:latin typeface="Arial" panose="020B0604020202020204" pitchFamily="34" charset="0"/>
                <a:cs typeface="Arial" panose="020B0604020202020204" pitchFamily="34" charset="0"/>
              </a:rPr>
              <a:t>El uso del agua subterránea siempre está sujeto a aprobación</a:t>
            </a:r>
          </a:p>
        </p:txBody>
      </p:sp>
      <p:pic>
        <p:nvPicPr>
          <p:cNvPr id="4" name="Grafik 6">
            <a:extLst>
              <a:ext uri="{FF2B5EF4-FFF2-40B4-BE49-F238E27FC236}">
                <a16:creationId xmlns:a16="http://schemas.microsoft.com/office/drawing/2014/main" id="{39F49B92-ACBF-4D3C-8956-B4ADE5C3A02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372200" y="2420888"/>
            <a:ext cx="2592288" cy="2808312"/>
          </a:xfrm>
          <a:prstGeom prst="rect">
            <a:avLst/>
          </a:prstGeom>
        </p:spPr>
      </p:pic>
    </p:spTree>
    <p:extLst>
      <p:ext uri="{BB962C8B-B14F-4D97-AF65-F5344CB8AC3E}">
        <p14:creationId xmlns:p14="http://schemas.microsoft.com/office/powerpoint/2010/main" val="42357454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Uso térmico del agua subterránea</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lnSpc>
                <a:spcPct val="80000"/>
              </a:lnSpc>
              <a:spcAft>
                <a:spcPts val="0"/>
              </a:spcAft>
              <a:buClr>
                <a:schemeClr val="accent2"/>
              </a:buClr>
              <a:buFontTx/>
              <a:buChar char="-"/>
              <a:defRPr/>
            </a:pPr>
            <a:endParaRPr lang="de-DE" sz="2000" u="sng" dirty="0"/>
          </a:p>
          <a:p>
            <a:pPr marL="360000" indent="-360000" eaLnBrk="1" fontAlgn="auto" hangingPunct="1">
              <a:lnSpc>
                <a:spcPct val="110000"/>
              </a:lnSpc>
              <a:spcAft>
                <a:spcPts val="0"/>
              </a:spcAft>
              <a:buClr>
                <a:srgbClr val="B2B2B2"/>
              </a:buClr>
              <a:buFont typeface="Symbol" pitchFamily="18" charset="2"/>
              <a:buChar char="-"/>
              <a:defRPr/>
            </a:pPr>
            <a:endParaRPr lang="de-DE" sz="1600" i="1" u="sng" kern="0"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a:xfrm>
            <a:off x="609600" y="1524000"/>
            <a:ext cx="8458200" cy="50974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609600" indent="-609600" eaLnBrk="1" hangingPunct="1">
              <a:lnSpc>
                <a:spcPct val="150000"/>
              </a:lnSpc>
              <a:buClr>
                <a:schemeClr val="accent2"/>
              </a:buClr>
              <a:buSzTx/>
              <a:defRPr/>
            </a:pPr>
            <a:r>
              <a:rPr lang="en-US" sz="1600" u="sng" dirty="0">
                <a:effectLst/>
                <a:latin typeface="Arial" panose="020B0604020202020204" pitchFamily="34" charset="0"/>
                <a:cs typeface="Arial" panose="020B0604020202020204" pitchFamily="34" charset="0"/>
              </a:rPr>
              <a:t>Dimensionamiento del sistema de pozos</a:t>
            </a:r>
          </a:p>
          <a:p>
            <a:pPr marL="609600" indent="-609600" eaLnBrk="1" hangingPunct="1">
              <a:lnSpc>
                <a:spcPct val="150000"/>
              </a:lnSpc>
              <a:buClr>
                <a:schemeClr val="accent2"/>
              </a:buClr>
              <a:buSzTx/>
              <a:defRPr/>
            </a:pPr>
            <a:r>
              <a:rPr lang="en-US" sz="1600" dirty="0">
                <a:effectLst/>
                <a:latin typeface="Arial" panose="020B0604020202020204" pitchFamily="34" charset="0"/>
                <a:cs typeface="Arial" panose="020B0604020202020204" pitchFamily="34" charset="0"/>
              </a:rPr>
              <a:t>Para dimensionar el rendimiento del sistema de pozos es válido:</a:t>
            </a:r>
          </a:p>
          <a:p>
            <a:pPr marL="609600" indent="-609600" eaLnBrk="1" hangingPunct="1">
              <a:lnSpc>
                <a:spcPct val="150000"/>
              </a:lnSpc>
              <a:buClr>
                <a:schemeClr val="accent2"/>
              </a:buClr>
              <a:buSzTx/>
              <a:defRPr/>
            </a:pPr>
            <a:r>
              <a:rPr lang="es-ES" sz="1600" i="1" dirty="0">
                <a:effectLst/>
                <a:latin typeface="Arial" panose="020B0604020202020204" pitchFamily="34" charset="0"/>
                <a:cs typeface="Arial" panose="020B0604020202020204" pitchFamily="34" charset="0"/>
              </a:rPr>
              <a:t>El rendimiento de los pozos tiene que asegurar la extracción y recirculación a largo plazo del flujo volumétrico, para satisfacer los requisitos de calefacción/refrigeración. </a:t>
            </a:r>
            <a:r>
              <a:rPr lang="en-US" sz="1600" i="1" dirty="0">
                <a:effectLst/>
                <a:latin typeface="Arial" panose="020B0604020202020204" pitchFamily="34" charset="0"/>
                <a:cs typeface="Arial" panose="020B0604020202020204" pitchFamily="34" charset="0"/>
              </a:rPr>
              <a:t> </a:t>
            </a:r>
          </a:p>
          <a:p>
            <a:pPr marL="609600" indent="-609600" eaLnBrk="1" hangingPunct="1">
              <a:lnSpc>
                <a:spcPct val="150000"/>
              </a:lnSpc>
              <a:buClr>
                <a:schemeClr val="accent2"/>
              </a:buClr>
              <a:buSzTx/>
              <a:defRPr/>
            </a:pPr>
            <a:endParaRPr lang="en-US" sz="1600" i="1" dirty="0">
              <a:effectLst/>
              <a:latin typeface="Arial" panose="020B0604020202020204" pitchFamily="34" charset="0"/>
              <a:cs typeface="Arial" panose="020B0604020202020204" pitchFamily="34" charset="0"/>
            </a:endParaRPr>
          </a:p>
          <a:p>
            <a:pPr marL="609600" indent="-609600" eaLnBrk="1" hangingPunct="1">
              <a:lnSpc>
                <a:spcPct val="150000"/>
              </a:lnSpc>
              <a:buClr>
                <a:schemeClr val="accent2"/>
              </a:buClr>
              <a:buSzTx/>
              <a:defRPr/>
            </a:pPr>
            <a:r>
              <a:rPr lang="en-US" sz="1600" dirty="0">
                <a:effectLst/>
                <a:latin typeface="Arial" panose="020B0604020202020204" pitchFamily="34" charset="0"/>
                <a:cs typeface="Arial" panose="020B0604020202020204" pitchFamily="34" charset="0"/>
              </a:rPr>
              <a:t>De </a:t>
            </a:r>
            <a:r>
              <a:rPr lang="en-US" sz="1600" dirty="0" err="1">
                <a:effectLst/>
                <a:latin typeface="Arial" panose="020B0604020202020204" pitchFamily="34" charset="0"/>
                <a:cs typeface="Arial" panose="020B0604020202020204" pitchFamily="34" charset="0"/>
              </a:rPr>
              <a:t>acuerdo</a:t>
            </a:r>
            <a:r>
              <a:rPr lang="en-US" sz="1600" dirty="0">
                <a:effectLst/>
                <a:latin typeface="Arial" panose="020B0604020202020204" pitchFamily="34" charset="0"/>
                <a:cs typeface="Arial" panose="020B0604020202020204" pitchFamily="34" charset="0"/>
              </a:rPr>
              <a:t> con </a:t>
            </a:r>
            <a:r>
              <a:rPr lang="en-US" sz="1600" dirty="0" err="1">
                <a:effectLst/>
                <a:latin typeface="Arial" panose="020B0604020202020204" pitchFamily="34" charset="0"/>
                <a:cs typeface="Arial" panose="020B0604020202020204" pitchFamily="34" charset="0"/>
              </a:rPr>
              <a:t>esto</a:t>
            </a:r>
            <a:r>
              <a:rPr lang="en-US" sz="1600" dirty="0">
                <a:effectLst/>
                <a:latin typeface="Arial" panose="020B0604020202020204" pitchFamily="34" charset="0"/>
                <a:cs typeface="Arial" panose="020B0604020202020204" pitchFamily="34" charset="0"/>
              </a:rPr>
              <a:t>, son </a:t>
            </a:r>
            <a:r>
              <a:rPr lang="en-US" sz="1600" dirty="0" err="1">
                <a:effectLst/>
                <a:latin typeface="Arial" panose="020B0604020202020204" pitchFamily="34" charset="0"/>
                <a:cs typeface="Arial" panose="020B0604020202020204" pitchFamily="34" charset="0"/>
              </a:rPr>
              <a:t>necesarios</a:t>
            </a:r>
            <a:r>
              <a:rPr lang="en-US" sz="1600" dirty="0">
                <a:effectLst/>
                <a:latin typeface="Arial" panose="020B0604020202020204" pitchFamily="34" charset="0"/>
                <a:cs typeface="Arial" panose="020B0604020202020204" pitchFamily="34" charset="0"/>
              </a:rPr>
              <a:t> dos </a:t>
            </a:r>
            <a:r>
              <a:rPr lang="en-US" sz="1600" dirty="0" err="1">
                <a:effectLst/>
                <a:latin typeface="Arial" panose="020B0604020202020204" pitchFamily="34" charset="0"/>
                <a:cs typeface="Arial" panose="020B0604020202020204" pitchFamily="34" charset="0"/>
              </a:rPr>
              <a:t>pasos</a:t>
            </a:r>
            <a:r>
              <a:rPr lang="en-US" sz="1600" dirty="0">
                <a:effectLst/>
                <a:latin typeface="Arial" panose="020B0604020202020204" pitchFamily="34" charset="0"/>
                <a:cs typeface="Arial" panose="020B0604020202020204" pitchFamily="34" charset="0"/>
              </a:rPr>
              <a:t> de dimensionamiento:</a:t>
            </a:r>
          </a:p>
          <a:p>
            <a:pPr marL="609600" indent="-609600" eaLnBrk="1" hangingPunct="1">
              <a:lnSpc>
                <a:spcPct val="150000"/>
              </a:lnSpc>
              <a:buClr>
                <a:schemeClr val="accent2"/>
              </a:buClr>
              <a:buSzTx/>
              <a:defRPr/>
            </a:pPr>
            <a:r>
              <a:rPr lang="en-US" sz="1600" dirty="0">
                <a:effectLst/>
                <a:latin typeface="Arial" panose="020B0604020202020204" pitchFamily="34" charset="0"/>
                <a:cs typeface="Arial" panose="020B0604020202020204" pitchFamily="34" charset="0"/>
              </a:rPr>
              <a:t>1. La determinación de la cantidad de agua en m³/h necesaria para satisfacer las necesidades de calefacción/refrigeración.</a:t>
            </a:r>
          </a:p>
          <a:p>
            <a:pPr marL="609600" indent="-609600" eaLnBrk="1" hangingPunct="1">
              <a:lnSpc>
                <a:spcPct val="150000"/>
              </a:lnSpc>
              <a:buClr>
                <a:schemeClr val="accent2"/>
              </a:buClr>
              <a:buSzTx/>
              <a:defRPr/>
            </a:pPr>
            <a:r>
              <a:rPr lang="en-US" sz="1600" dirty="0">
                <a:effectLst/>
                <a:latin typeface="Arial" panose="020B0604020202020204" pitchFamily="34" charset="0"/>
                <a:cs typeface="Arial" panose="020B0604020202020204" pitchFamily="34" charset="0"/>
              </a:rPr>
              <a:t>2. Dimensionamiento de la fuente del transportador y buena absorción. </a:t>
            </a:r>
          </a:p>
        </p:txBody>
      </p:sp>
    </p:spTree>
    <p:extLst>
      <p:ext uri="{BB962C8B-B14F-4D97-AF65-F5344CB8AC3E}">
        <p14:creationId xmlns:p14="http://schemas.microsoft.com/office/powerpoint/2010/main" val="2302141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2" y="0"/>
            <a:ext cx="6912768" cy="1124744"/>
          </a:xfrm>
        </p:spPr>
        <p:txBody>
          <a:bodyPr/>
          <a:lstStyle/>
          <a:p>
            <a:r>
              <a:rPr lang="en-GB" dirty="0">
                <a:latin typeface="Arial" panose="020B0604020202020204" pitchFamily="34" charset="0"/>
                <a:cs typeface="Arial" panose="020B0604020202020204" pitchFamily="34" charset="0"/>
              </a:rPr>
              <a:t>Uso térmico del agua subterránea </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lnSpc>
                <a:spcPct val="80000"/>
              </a:lnSpc>
              <a:spcAft>
                <a:spcPts val="0"/>
              </a:spcAft>
              <a:buClr>
                <a:schemeClr val="accent2"/>
              </a:buClr>
              <a:buFontTx/>
              <a:buChar char="-"/>
              <a:defRPr/>
            </a:pPr>
            <a:endParaRPr lang="de-DE" sz="2000" u="sng" dirty="0"/>
          </a:p>
          <a:p>
            <a:pPr marL="760050" lvl="1" indent="-360000">
              <a:lnSpc>
                <a:spcPct val="110000"/>
              </a:lnSpc>
              <a:buClr>
                <a:srgbClr val="B2B2B2"/>
              </a:buClr>
              <a:buFont typeface="Symbol" pitchFamily="18" charset="2"/>
              <a:buChar char="-"/>
              <a:defRPr/>
            </a:pPr>
            <a:endParaRPr lang="de-DE" sz="1600" i="1" u="sng" kern="0"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a:xfrm>
            <a:off x="609600" y="1524000"/>
            <a:ext cx="8458200" cy="50974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342900" lvl="1" indent="0" defTabSz="685800" eaLnBrk="1" fontAlgn="auto" hangingPunct="1">
              <a:lnSpc>
                <a:spcPct val="150000"/>
              </a:lnSpc>
              <a:spcBef>
                <a:spcPts val="375"/>
              </a:spcBef>
              <a:spcAft>
                <a:spcPts val="0"/>
              </a:spcAft>
              <a:buFontTx/>
              <a:buNone/>
              <a:defRPr/>
            </a:pPr>
            <a:r>
              <a:rPr lang="en-US" sz="1600" u="sng" dirty="0">
                <a:effectLst/>
                <a:latin typeface="Arial" panose="020B0604020202020204" pitchFamily="34" charset="0"/>
                <a:cs typeface="Arial" panose="020B0604020202020204" pitchFamily="34" charset="0"/>
              </a:rPr>
              <a:t>Dimensionamiento del sistema de pozos</a:t>
            </a:r>
          </a:p>
          <a:p>
            <a:pPr marL="342900" lvl="1" indent="0" defTabSz="685800" eaLnBrk="1" fontAlgn="auto" hangingPunct="1">
              <a:lnSpc>
                <a:spcPct val="150000"/>
              </a:lnSpc>
              <a:spcBef>
                <a:spcPts val="375"/>
              </a:spcBef>
              <a:spcAft>
                <a:spcPts val="0"/>
              </a:spcAft>
              <a:buFontTx/>
              <a:buNone/>
              <a:defRPr/>
            </a:pPr>
            <a:r>
              <a:rPr lang="en-US" sz="1600" dirty="0">
                <a:effectLst/>
                <a:latin typeface="Arial" panose="020B0604020202020204" pitchFamily="34" charset="0"/>
                <a:cs typeface="Arial" panose="020B0604020202020204" pitchFamily="34" charset="0"/>
              </a:rPr>
              <a:t>La determinación de la cantidad de agua en m³/h necesaria para satisfacer las necesidades de calefacción/refrigeración se realiza mediante la siguiente fórmula: </a:t>
            </a:r>
          </a:p>
          <a:p>
            <a:pPr marL="609600" indent="-609600" eaLnBrk="1" hangingPunct="1">
              <a:lnSpc>
                <a:spcPct val="150000"/>
              </a:lnSpc>
              <a:buClr>
                <a:srgbClr val="B2B2B2"/>
              </a:buClr>
              <a:buSzTx/>
              <a:defRPr/>
            </a:pPr>
            <a:endParaRPr lang="de-DE" sz="1600" dirty="0">
              <a:effectLst/>
              <a:latin typeface="Arial" panose="020B0604020202020204" pitchFamily="34" charset="0"/>
              <a:cs typeface="Arial" panose="020B0604020202020204" pitchFamily="34" charset="0"/>
            </a:endParaRPr>
          </a:p>
          <a:p>
            <a:pPr marL="609600" indent="-609600" eaLnBrk="1" hangingPunct="1">
              <a:lnSpc>
                <a:spcPct val="150000"/>
              </a:lnSpc>
              <a:buClr>
                <a:srgbClr val="B2B2B2"/>
              </a:buClr>
              <a:buSzTx/>
              <a:defRPr/>
            </a:pPr>
            <a:r>
              <a:rPr lang="de-DE" sz="1600" dirty="0">
                <a:effectLst/>
                <a:latin typeface="Arial" panose="020B0604020202020204" pitchFamily="34" charset="0"/>
                <a:cs typeface="Arial" panose="020B0604020202020204" pitchFamily="34" charset="0"/>
              </a:rPr>
              <a:t>				V:</a:t>
            </a:r>
            <a:r>
              <a:rPr lang="en-US" sz="1600" dirty="0">
                <a:effectLst/>
                <a:latin typeface="Arial" panose="020B0604020202020204" pitchFamily="34" charset="0"/>
                <a:cs typeface="Arial" panose="020B0604020202020204" pitchFamily="34" charset="0"/>
              </a:rPr>
              <a:t> caudal nominal en[m³/h]</a:t>
            </a:r>
          </a:p>
          <a:p>
            <a:pPr marL="609600" indent="-609600" eaLnBrk="1" hangingPunct="1">
              <a:lnSpc>
                <a:spcPct val="150000"/>
              </a:lnSpc>
              <a:buClr>
                <a:srgbClr val="B2B2B2"/>
              </a:buClr>
              <a:buSzTx/>
              <a:defRPr/>
            </a:pPr>
            <a:r>
              <a:rPr lang="de-DE" sz="1600" dirty="0">
                <a:effectLst/>
                <a:latin typeface="Arial" panose="020B0604020202020204" pitchFamily="34" charset="0"/>
                <a:cs typeface="Arial" panose="020B0604020202020204" pitchFamily="34" charset="0"/>
              </a:rPr>
              <a:t>				P:</a:t>
            </a:r>
            <a:r>
              <a:rPr lang="en-US" sz="1600" dirty="0">
                <a:effectLst/>
                <a:latin typeface="Arial" panose="020B0604020202020204" pitchFamily="34" charset="0"/>
                <a:cs typeface="Arial" panose="020B0604020202020204" pitchFamily="34" charset="0"/>
              </a:rPr>
              <a:t> rendimiento del evaporador en[kW].</a:t>
            </a:r>
          </a:p>
          <a:p>
            <a:pPr marL="609600" indent="-609600" eaLnBrk="1" hangingPunct="1">
              <a:lnSpc>
                <a:spcPct val="150000"/>
              </a:lnSpc>
              <a:buClr>
                <a:srgbClr val="B2B2B2"/>
              </a:buClr>
              <a:buSzTx/>
              <a:defRPr/>
            </a:pPr>
            <a:r>
              <a:rPr lang="de-DE" sz="1600" dirty="0">
                <a:effectLst/>
                <a:latin typeface="Arial" panose="020B0604020202020204" pitchFamily="34" charset="0"/>
                <a:cs typeface="Arial" panose="020B0604020202020204" pitchFamily="34" charset="0"/>
              </a:rPr>
              <a:t>				∆T. 	</a:t>
            </a:r>
            <a:r>
              <a:rPr lang="en-US" sz="1600" dirty="0">
                <a:effectLst/>
                <a:latin typeface="Arial" panose="020B0604020202020204" pitchFamily="34" charset="0"/>
                <a:cs typeface="Arial" panose="020B0604020202020204" pitchFamily="34" charset="0"/>
              </a:rPr>
              <a:t>cambio de temperatura del agua en la bomba de calor en[K]</a:t>
            </a:r>
          </a:p>
          <a:p>
            <a:pPr marL="609600" indent="-609600" eaLnBrk="1" hangingPunct="1">
              <a:lnSpc>
                <a:spcPct val="150000"/>
              </a:lnSpc>
              <a:buClr>
                <a:srgbClr val="B2B2B2"/>
              </a:buClr>
              <a:buSzTx/>
              <a:defRPr/>
            </a:pPr>
            <a:r>
              <a:rPr lang="de-DE" sz="1600" dirty="0">
                <a:effectLst/>
                <a:latin typeface="Arial" panose="020B0604020202020204" pitchFamily="34" charset="0"/>
                <a:cs typeface="Arial" panose="020B0604020202020204" pitchFamily="34" charset="0"/>
              </a:rPr>
              <a:t>				p - </a:t>
            </a:r>
            <a:r>
              <a:rPr lang="en-US" sz="1600" dirty="0">
                <a:effectLst/>
                <a:latin typeface="Arial" panose="020B0604020202020204" pitchFamily="34" charset="0"/>
                <a:cs typeface="Arial" panose="020B0604020202020204" pitchFamily="34" charset="0"/>
              </a:rPr>
              <a:t>capacidad calorífica relativa al</a:t>
            </a:r>
            <a:r>
              <a:rPr lang="de-DE" sz="1600" dirty="0" err="1">
                <a:effectLst/>
                <a:latin typeface="Arial" panose="020B0604020202020204" pitchFamily="34" charset="0"/>
                <a:cs typeface="Arial" panose="020B0604020202020204" pitchFamily="34" charset="0"/>
              </a:rPr>
              <a:t> volumen</a:t>
            </a:r>
            <a:r>
              <a:rPr lang="en-US" sz="1600" dirty="0">
                <a:effectLst/>
                <a:latin typeface="Arial" panose="020B0604020202020204" pitchFamily="34" charset="0"/>
                <a:cs typeface="Arial" panose="020B0604020202020204" pitchFamily="34" charset="0"/>
              </a:rPr>
              <a:t> del agua en[kJ/(m³*K)].</a:t>
            </a:r>
          </a:p>
        </p:txBody>
      </p:sp>
      <p:pic>
        <p:nvPicPr>
          <p:cNvPr id="31748"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1600" y="3717032"/>
            <a:ext cx="1876565" cy="861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3586318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9711" y="0"/>
            <a:ext cx="6856313" cy="1124744"/>
          </a:xfrm>
        </p:spPr>
        <p:txBody>
          <a:bodyPr/>
          <a:lstStyle/>
          <a:p>
            <a:r>
              <a:rPr lang="en-GB" dirty="0">
                <a:latin typeface="Arial" panose="020B0604020202020204" pitchFamily="34" charset="0"/>
                <a:cs typeface="Arial" panose="020B0604020202020204" pitchFamily="34" charset="0"/>
              </a:rPr>
              <a:t>Uso térmico del agua subterránea </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lnSpc>
                <a:spcPct val="80000"/>
              </a:lnSpc>
              <a:spcAft>
                <a:spcPts val="0"/>
              </a:spcAft>
              <a:buClr>
                <a:schemeClr val="accent2"/>
              </a:buClr>
              <a:buFontTx/>
              <a:buChar char="-"/>
              <a:defRPr/>
            </a:pPr>
            <a:endParaRPr lang="de-DE" sz="2000" u="sng" dirty="0"/>
          </a:p>
          <a:p>
            <a:pPr marL="760050" lvl="1" indent="-360000">
              <a:lnSpc>
                <a:spcPct val="110000"/>
              </a:lnSpc>
              <a:buClr>
                <a:srgbClr val="B2B2B2"/>
              </a:buClr>
              <a:buFont typeface="Symbol" pitchFamily="18" charset="2"/>
              <a:buChar char="-"/>
              <a:defRPr/>
            </a:pPr>
            <a:endParaRPr lang="de-DE" sz="1600" i="1" u="sng" kern="0"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a:xfrm>
            <a:off x="609600" y="1524000"/>
            <a:ext cx="7634808" cy="50974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defTabSz="685800">
              <a:lnSpc>
                <a:spcPct val="150000"/>
              </a:lnSpc>
              <a:spcBef>
                <a:spcPts val="750"/>
              </a:spcBef>
              <a:buClr>
                <a:schemeClr val="accent6">
                  <a:lumMod val="75000"/>
                </a:schemeClr>
              </a:buClr>
              <a:defRPr/>
            </a:pPr>
            <a:r>
              <a:rPr lang="en-US" sz="1600" dirty="0">
                <a:effectLst/>
                <a:latin typeface="Arial" panose="020B0604020202020204" pitchFamily="34" charset="0"/>
                <a:cs typeface="Arial" panose="020B0604020202020204" pitchFamily="34" charset="0"/>
              </a:rPr>
              <a:t>Con una distribución habitual de la temperatura en la bomba de calor de 3-4 K, el caudal nominal necesario oscila entre 0,22 m³/h y 0,29 m³/h por kW de potencia del evaporador de la bomba de calor. </a:t>
            </a:r>
          </a:p>
          <a:p>
            <a:pPr defTabSz="685800">
              <a:lnSpc>
                <a:spcPct val="150000"/>
              </a:lnSpc>
              <a:spcBef>
                <a:spcPts val="750"/>
              </a:spcBef>
              <a:buClr>
                <a:schemeClr val="accent6">
                  <a:lumMod val="75000"/>
                </a:schemeClr>
              </a:buClr>
              <a:defRPr/>
            </a:pPr>
            <a:r>
              <a:rPr lang="en-US" sz="1600" dirty="0">
                <a:effectLst/>
                <a:latin typeface="Arial" panose="020B0604020202020204" pitchFamily="34" charset="0"/>
                <a:cs typeface="Arial" panose="020B0604020202020204" pitchFamily="34" charset="0"/>
              </a:rPr>
              <a:t>Ejemplo: </a:t>
            </a:r>
          </a:p>
          <a:p>
            <a:pPr defTabSz="685800">
              <a:lnSpc>
                <a:spcPct val="150000"/>
              </a:lnSpc>
              <a:spcBef>
                <a:spcPts val="750"/>
              </a:spcBef>
              <a:buClr>
                <a:schemeClr val="accent6">
                  <a:lumMod val="75000"/>
                </a:schemeClr>
              </a:buClr>
              <a:defRPr/>
            </a:pPr>
            <a:r>
              <a:rPr lang="de-DE" sz="1600" dirty="0">
                <a:effectLst/>
                <a:latin typeface="Arial" panose="020B0604020202020204" pitchFamily="34" charset="0"/>
                <a:cs typeface="Arial" panose="020B0604020202020204" pitchFamily="34" charset="0"/>
              </a:rPr>
              <a:t>P = 10 KW --- ∆T = 3,5 K --- p - </a:t>
            </a:r>
            <a:r>
              <a:rPr lang="de-DE" sz="1600" dirty="0" err="1">
                <a:effectLst/>
                <a:latin typeface="Arial" panose="020B0604020202020204" pitchFamily="34" charset="0"/>
                <a:cs typeface="Arial" panose="020B0604020202020204" pitchFamily="34" charset="0"/>
              </a:rPr>
              <a:t>cp</a:t>
            </a:r>
            <a:r>
              <a:rPr lang="de-DE" sz="1600" dirty="0">
                <a:effectLst/>
                <a:latin typeface="Arial" panose="020B0604020202020204" pitchFamily="34" charset="0"/>
                <a:cs typeface="Arial" panose="020B0604020202020204" pitchFamily="34" charset="0"/>
              </a:rPr>
              <a:t> = 4,182 kJ / kg * K = 4182 kJ / m³ * K</a:t>
            </a:r>
          </a:p>
          <a:p>
            <a:pPr marL="285750" indent="-285750" defTabSz="685800">
              <a:lnSpc>
                <a:spcPct val="150000"/>
              </a:lnSpc>
              <a:spcBef>
                <a:spcPts val="750"/>
              </a:spcBef>
              <a:buClr>
                <a:schemeClr val="accent6">
                  <a:lumMod val="75000"/>
                </a:schemeClr>
              </a:buClr>
              <a:buFont typeface="Wingdings" panose="05000000000000000000" pitchFamily="2" charset="2"/>
              <a:buChar char="à"/>
              <a:defRPr/>
            </a:pPr>
            <a:r>
              <a:rPr lang="de-DE" sz="1600" dirty="0">
                <a:effectLst/>
                <a:latin typeface="Arial" panose="020B0604020202020204" pitchFamily="34" charset="0"/>
                <a:cs typeface="Arial" panose="020B0604020202020204" pitchFamily="34" charset="0"/>
                <a:sym typeface="Wingdings" panose="05000000000000000000" pitchFamily="2" charset="2"/>
              </a:rPr>
              <a:t>10 kW / (3,5 K * 4182 kJ / m³ *K)</a:t>
            </a:r>
          </a:p>
          <a:p>
            <a:pPr marL="285750" indent="-285750" defTabSz="685800">
              <a:lnSpc>
                <a:spcPct val="150000"/>
              </a:lnSpc>
              <a:spcBef>
                <a:spcPts val="750"/>
              </a:spcBef>
              <a:buClr>
                <a:schemeClr val="accent6">
                  <a:lumMod val="75000"/>
                </a:schemeClr>
              </a:buClr>
              <a:buFont typeface="Wingdings" panose="05000000000000000000" pitchFamily="2" charset="2"/>
              <a:buChar char="à"/>
              <a:defRPr/>
            </a:pPr>
            <a:r>
              <a:rPr lang="de-DE" sz="1600" dirty="0">
                <a:effectLst/>
                <a:latin typeface="Arial" panose="020B0604020202020204" pitchFamily="34" charset="0"/>
                <a:cs typeface="Arial" panose="020B0604020202020204" pitchFamily="34" charset="0"/>
                <a:sym typeface="Wingdings" panose="05000000000000000000" pitchFamily="2" charset="2"/>
              </a:rPr>
              <a:t>10 kW / (3,5 * 4182 kJ / m³) -- 1kJ = 0,00028 kWh</a:t>
            </a:r>
          </a:p>
          <a:p>
            <a:pPr marL="285750" indent="-285750" defTabSz="685800">
              <a:lnSpc>
                <a:spcPct val="150000"/>
              </a:lnSpc>
              <a:spcBef>
                <a:spcPts val="750"/>
              </a:spcBef>
              <a:buClr>
                <a:schemeClr val="accent6">
                  <a:lumMod val="75000"/>
                </a:schemeClr>
              </a:buClr>
              <a:buFont typeface="Wingdings" panose="05000000000000000000" pitchFamily="2" charset="2"/>
              <a:buChar char="à"/>
              <a:defRPr/>
            </a:pPr>
            <a:r>
              <a:rPr lang="de-DE" sz="1600" dirty="0">
                <a:effectLst/>
                <a:latin typeface="Arial" panose="020B0604020202020204" pitchFamily="34" charset="0"/>
                <a:cs typeface="Arial" panose="020B0604020202020204" pitchFamily="34" charset="0"/>
                <a:sym typeface="Wingdings" panose="05000000000000000000" pitchFamily="2" charset="2"/>
              </a:rPr>
              <a:t>10 kW / 4,01 kWh/m³</a:t>
            </a:r>
          </a:p>
          <a:p>
            <a:pPr marL="285750" indent="-285750" defTabSz="685800">
              <a:lnSpc>
                <a:spcPct val="150000"/>
              </a:lnSpc>
              <a:spcBef>
                <a:spcPts val="750"/>
              </a:spcBef>
              <a:buClr>
                <a:schemeClr val="accent6">
                  <a:lumMod val="75000"/>
                </a:schemeClr>
              </a:buClr>
              <a:buFont typeface="Wingdings" panose="05000000000000000000" pitchFamily="2" charset="2"/>
              <a:buChar char="à"/>
              <a:defRPr/>
            </a:pPr>
            <a:r>
              <a:rPr lang="de-DE" sz="1600" dirty="0">
                <a:effectLst/>
                <a:latin typeface="Arial" panose="020B0604020202020204" pitchFamily="34" charset="0"/>
                <a:cs typeface="Arial" panose="020B0604020202020204" pitchFamily="34" charset="0"/>
                <a:sym typeface="Wingdings" panose="05000000000000000000" pitchFamily="2" charset="2"/>
              </a:rPr>
              <a:t>2,5 m³/h</a:t>
            </a:r>
          </a:p>
          <a:p>
            <a:pPr marL="285750" indent="-285750" defTabSz="685800">
              <a:lnSpc>
                <a:spcPct val="150000"/>
              </a:lnSpc>
              <a:spcBef>
                <a:spcPts val="750"/>
              </a:spcBef>
              <a:buClr>
                <a:schemeClr val="accent6">
                  <a:lumMod val="75000"/>
                </a:schemeClr>
              </a:buClr>
              <a:buFont typeface="Wingdings" panose="05000000000000000000" pitchFamily="2" charset="2"/>
              <a:buChar char="à"/>
              <a:defRPr/>
            </a:pPr>
            <a:endParaRPr lang="de-DE" sz="1600" dirty="0">
              <a:effectLst/>
              <a:latin typeface="Arial" panose="020B0604020202020204" pitchFamily="34" charset="0"/>
              <a:cs typeface="Arial" panose="020B0604020202020204" pitchFamily="34" charset="0"/>
              <a:sym typeface="Wingdings" panose="05000000000000000000" pitchFamily="2" charset="2"/>
            </a:endParaRPr>
          </a:p>
          <a:p>
            <a:pPr marL="285750" indent="-285750" defTabSz="685800">
              <a:lnSpc>
                <a:spcPct val="150000"/>
              </a:lnSpc>
              <a:spcBef>
                <a:spcPts val="750"/>
              </a:spcBef>
              <a:buClr>
                <a:schemeClr val="accent6">
                  <a:lumMod val="75000"/>
                </a:schemeClr>
              </a:buClr>
              <a:buFont typeface="Wingdings" panose="05000000000000000000" pitchFamily="2" charset="2"/>
              <a:buChar char="à"/>
              <a:defRPr/>
            </a:pPr>
            <a:endParaRPr lang="de-DE" sz="1600" dirty="0">
              <a:effectLst/>
              <a:latin typeface="Arial" panose="020B0604020202020204" pitchFamily="34" charset="0"/>
              <a:cs typeface="Arial" panose="020B0604020202020204" pitchFamily="34" charset="0"/>
              <a:sym typeface="Wingdings" panose="05000000000000000000" pitchFamily="2" charset="2"/>
            </a:endParaRPr>
          </a:p>
          <a:p>
            <a:pPr marL="285750" indent="-285750" defTabSz="685800">
              <a:lnSpc>
                <a:spcPct val="150000"/>
              </a:lnSpc>
              <a:spcBef>
                <a:spcPts val="750"/>
              </a:spcBef>
              <a:buClr>
                <a:schemeClr val="accent6">
                  <a:lumMod val="75000"/>
                </a:schemeClr>
              </a:buClr>
              <a:buFont typeface="Wingdings" panose="05000000000000000000" pitchFamily="2" charset="2"/>
              <a:buChar char="à"/>
              <a:defRPr/>
            </a:pPr>
            <a:endParaRPr lang="de-DE" sz="1600" dirty="0">
              <a:effectLst/>
              <a:latin typeface="Arial" panose="020B0604020202020204" pitchFamily="34" charset="0"/>
              <a:cs typeface="Arial" panose="020B0604020202020204" pitchFamily="34" charset="0"/>
            </a:endParaRPr>
          </a:p>
          <a:p>
            <a:pPr defTabSz="685800">
              <a:lnSpc>
                <a:spcPct val="150000"/>
              </a:lnSpc>
              <a:spcBef>
                <a:spcPts val="750"/>
              </a:spcBef>
              <a:buClr>
                <a:schemeClr val="accent6">
                  <a:lumMod val="75000"/>
                </a:schemeClr>
              </a:buClr>
              <a:defRPr/>
            </a:pPr>
            <a:endParaRPr lang="de-DE" sz="1600" dirty="0">
              <a:effectLst/>
              <a:latin typeface="Arial" panose="020B0604020202020204" pitchFamily="34" charset="0"/>
              <a:cs typeface="Arial" panose="020B0604020202020204" pitchFamily="34" charset="0"/>
            </a:endParaRPr>
          </a:p>
        </p:txBody>
      </p:sp>
      <p:sp>
        <p:nvSpPr>
          <p:cNvPr id="3" name="AutoShape 2" descr="{\displaystyle c=4{,}182\,\mathrm {\tfrac {kJ}{kg\cdot K}}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4" name="AutoShape 4" descr="{\displaystyle c=4{,}182\,\mathrm {\tfrac {kJ}{kg\cdot K}}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Tree>
    <p:extLst>
      <p:ext uri="{BB962C8B-B14F-4D97-AF65-F5344CB8AC3E}">
        <p14:creationId xmlns:p14="http://schemas.microsoft.com/office/powerpoint/2010/main" val="2161442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Uso térmico del agua subterránea</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lnSpc>
                <a:spcPct val="80000"/>
              </a:lnSpc>
              <a:spcAft>
                <a:spcPts val="0"/>
              </a:spcAft>
              <a:buClr>
                <a:schemeClr val="accent2"/>
              </a:buClr>
              <a:buFontTx/>
              <a:buChar char="-"/>
              <a:defRPr/>
            </a:pPr>
            <a:endParaRPr lang="de-DE" sz="2000" u="sng" dirty="0"/>
          </a:p>
          <a:p>
            <a:pPr marL="360000" indent="-360000" eaLnBrk="1" fontAlgn="auto" hangingPunct="1">
              <a:lnSpc>
                <a:spcPct val="110000"/>
              </a:lnSpc>
              <a:spcAft>
                <a:spcPts val="0"/>
              </a:spcAft>
              <a:buClr>
                <a:srgbClr val="B2B2B2"/>
              </a:buClr>
              <a:buFont typeface="Symbol" pitchFamily="18" charset="2"/>
              <a:buChar char="-"/>
              <a:defRPr/>
            </a:pPr>
            <a:endParaRPr lang="de-DE" sz="1600" dirty="0">
              <a:solidFill>
                <a:srgbClr val="B2B2B2"/>
              </a:solidFill>
              <a:effectLst>
                <a:outerShdw blurRad="38100" dist="38100" dir="2700000" algn="tl">
                  <a:srgbClr val="000000"/>
                </a:outerShdw>
              </a:effectLst>
              <a:latin typeface="Tahoma"/>
            </a:endParaRPr>
          </a:p>
        </p:txBody>
      </p:sp>
      <p:sp>
        <p:nvSpPr>
          <p:cNvPr id="28676" name="Rectangle 3"/>
          <p:cNvSpPr txBox="1">
            <a:spLocks noChangeArrowheads="1"/>
          </p:cNvSpPr>
          <p:nvPr/>
        </p:nvSpPr>
        <p:spPr bwMode="auto">
          <a:xfrm>
            <a:off x="457200" y="1382713"/>
            <a:ext cx="8382000" cy="492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nSpc>
                <a:spcPct val="90000"/>
              </a:lnSpc>
              <a:spcBef>
                <a:spcPts val="750"/>
              </a:spcBef>
              <a:buFont typeface="Arial" charset="0"/>
              <a:buChar char="•"/>
              <a:defRPr sz="2100">
                <a:solidFill>
                  <a:schemeClr val="tx1"/>
                </a:solidFill>
                <a:latin typeface="Calibri" pitchFamily="34" charset="0"/>
              </a:defRPr>
            </a:lvl1pPr>
            <a:lvl2pPr marL="914400" indent="-1714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marL="0" indent="0">
              <a:lnSpc>
                <a:spcPct val="150000"/>
              </a:lnSpc>
              <a:buClr>
                <a:schemeClr val="accent2"/>
              </a:buClr>
              <a:buNone/>
              <a:defRPr/>
            </a:pPr>
            <a:r>
              <a:rPr lang="en-US" sz="1600" u="sng" dirty="0">
                <a:latin typeface="Arial" panose="020B0604020202020204" pitchFamily="34" charset="0"/>
                <a:cs typeface="Arial" panose="020B0604020202020204" pitchFamily="34" charset="0"/>
              </a:rPr>
              <a:t>Dimensionamiento de un sistema de pozos</a:t>
            </a:r>
          </a:p>
          <a:p>
            <a:pPr marL="0" indent="0">
              <a:lnSpc>
                <a:spcPct val="150000"/>
              </a:lnSpc>
              <a:buClr>
                <a:schemeClr val="accent2"/>
              </a:buClr>
              <a:buNone/>
              <a:defRPr/>
            </a:pPr>
            <a:r>
              <a:rPr lang="en-US" sz="1600" dirty="0">
                <a:latin typeface="Arial" panose="020B0604020202020204" pitchFamily="34" charset="0"/>
                <a:cs typeface="Arial" panose="020B0604020202020204" pitchFamily="34" charset="0"/>
              </a:rPr>
              <a:t>Para dimensionar un sistema de pozos es importante tener en cuenta los siguientes aspectos:</a:t>
            </a:r>
          </a:p>
          <a:p>
            <a:pPr>
              <a:lnSpc>
                <a:spcPct val="150000"/>
              </a:lnSpc>
              <a:defRPr/>
            </a:pPr>
            <a:r>
              <a:rPr lang="en-US" sz="1600" dirty="0">
                <a:latin typeface="Arial" panose="020B0604020202020204" pitchFamily="34" charset="0"/>
                <a:cs typeface="Arial" panose="020B0604020202020204" pitchFamily="34" charset="0"/>
              </a:rPr>
              <a:t>El dimensionamiento y la expansión de la fuente de la cinta transportadora y del pozo de absorción deben realizarse de acuerdo con los fundamentos y las reglas de la construcción de pozos (por ejemplo, DVGW W118).</a:t>
            </a:r>
          </a:p>
          <a:p>
            <a:pPr>
              <a:lnSpc>
                <a:spcPct val="150000"/>
              </a:lnSpc>
              <a:defRPr/>
            </a:pPr>
            <a:r>
              <a:rPr lang="en-US" sz="1600" dirty="0">
                <a:latin typeface="Arial" panose="020B0604020202020204" pitchFamily="34" charset="0"/>
                <a:cs typeface="Arial" panose="020B0604020202020204" pitchFamily="34" charset="0"/>
              </a:rPr>
              <a:t>La productividad de un pozo depende de factores geológicos locales. </a:t>
            </a:r>
          </a:p>
          <a:p>
            <a:pPr marL="0" indent="0">
              <a:lnSpc>
                <a:spcPct val="150000"/>
              </a:lnSpc>
              <a:buClr>
                <a:schemeClr val="accent2"/>
              </a:buClr>
              <a:buNone/>
              <a:defRPr/>
            </a:pPr>
            <a:r>
              <a:rPr lang="en-US" sz="1600" dirty="0">
                <a:latin typeface="Arial" panose="020B0604020202020204" pitchFamily="34" charset="0"/>
                <a:cs typeface="Arial" panose="020B0604020202020204" pitchFamily="34" charset="0"/>
              </a:rPr>
              <a:t>La verificación se realiza con pruebas de bombeo.</a:t>
            </a:r>
          </a:p>
          <a:p>
            <a:pPr marL="0" indent="0">
              <a:lnSpc>
                <a:spcPct val="130000"/>
              </a:lnSpc>
              <a:buClr>
                <a:schemeClr val="accent6">
                  <a:lumMod val="75000"/>
                </a:schemeClr>
              </a:buClr>
              <a:buSzPct val="70000"/>
              <a:buNone/>
              <a:defRPr/>
            </a:pPr>
            <a:endParaRPr lang="de-DE" alt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0213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Uso térmico del agua subterránea</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lnSpc>
                <a:spcPct val="80000"/>
              </a:lnSpc>
              <a:spcAft>
                <a:spcPts val="0"/>
              </a:spcAft>
              <a:buClr>
                <a:schemeClr val="accent2"/>
              </a:buClr>
              <a:buFontTx/>
              <a:buChar char="-"/>
              <a:defRPr/>
            </a:pPr>
            <a:endParaRPr lang="de-DE" sz="2000" u="sng" dirty="0"/>
          </a:p>
          <a:p>
            <a:pPr marL="360000" indent="-360000" eaLnBrk="1" fontAlgn="auto" hangingPunct="1">
              <a:lnSpc>
                <a:spcPct val="110000"/>
              </a:lnSpc>
              <a:spcAft>
                <a:spcPts val="0"/>
              </a:spcAft>
              <a:buClr>
                <a:srgbClr val="B2B2B2"/>
              </a:buClr>
              <a:buFont typeface="Symbol" pitchFamily="18" charset="2"/>
              <a:buChar char="-"/>
              <a:defRPr/>
            </a:pPr>
            <a:endParaRPr lang="de-DE" sz="1600" dirty="0">
              <a:solidFill>
                <a:srgbClr val="B2B2B2"/>
              </a:solidFill>
              <a:effectLst>
                <a:outerShdw blurRad="38100" dist="38100" dir="2700000" algn="tl">
                  <a:srgbClr val="000000"/>
                </a:outerShdw>
              </a:effectLst>
              <a:latin typeface="Tahoma"/>
            </a:endParaRPr>
          </a:p>
        </p:txBody>
      </p:sp>
      <p:sp>
        <p:nvSpPr>
          <p:cNvPr id="28676" name="Rectangle 3"/>
          <p:cNvSpPr txBox="1">
            <a:spLocks noChangeArrowheads="1"/>
          </p:cNvSpPr>
          <p:nvPr/>
        </p:nvSpPr>
        <p:spPr bwMode="auto">
          <a:xfrm>
            <a:off x="107504" y="1268760"/>
            <a:ext cx="9036496" cy="492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nSpc>
                <a:spcPct val="90000"/>
              </a:lnSpc>
              <a:spcBef>
                <a:spcPts val="750"/>
              </a:spcBef>
              <a:buFont typeface="Arial" charset="0"/>
              <a:buChar char="•"/>
              <a:defRPr sz="2100">
                <a:solidFill>
                  <a:schemeClr val="tx1"/>
                </a:solidFill>
                <a:latin typeface="Calibri" pitchFamily="34" charset="0"/>
              </a:defRPr>
            </a:lvl1pPr>
            <a:lvl2pPr marL="914400" indent="-1714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marL="0" indent="0">
              <a:lnSpc>
                <a:spcPct val="150000"/>
              </a:lnSpc>
              <a:buClr>
                <a:schemeClr val="accent2"/>
              </a:buClr>
              <a:buNone/>
              <a:defRPr/>
            </a:pPr>
            <a:r>
              <a:rPr lang="en-US" sz="1600" u="sng" dirty="0">
                <a:latin typeface="Arial" panose="020B0604020202020204" pitchFamily="34" charset="0"/>
                <a:cs typeface="Arial" panose="020B0604020202020204" pitchFamily="34" charset="0"/>
              </a:rPr>
              <a:t>Dimensionamiento de un sistema de pozos</a:t>
            </a:r>
          </a:p>
          <a:p>
            <a:pPr marL="0" indent="0">
              <a:lnSpc>
                <a:spcPct val="150000"/>
              </a:lnSpc>
              <a:buClr>
                <a:schemeClr val="accent2"/>
              </a:buClr>
              <a:buNone/>
              <a:defRPr/>
            </a:pPr>
            <a:r>
              <a:rPr lang="en-US" sz="1600" dirty="0">
                <a:latin typeface="Arial" panose="020B0604020202020204" pitchFamily="34" charset="0"/>
                <a:cs typeface="Arial" panose="020B0604020202020204" pitchFamily="34" charset="0"/>
              </a:rPr>
              <a:t>Los siguientes factores tienen un efecto negativo en la eficiencia de la bomba transportadora y de todo el sistema:</a:t>
            </a:r>
          </a:p>
          <a:p>
            <a:pPr>
              <a:lnSpc>
                <a:spcPct val="150000"/>
              </a:lnSpc>
              <a:defRPr/>
            </a:pPr>
            <a:r>
              <a:rPr lang="en-US" sz="1600" dirty="0">
                <a:latin typeface="Arial" panose="020B0604020202020204" pitchFamily="34" charset="0"/>
                <a:cs typeface="Arial" panose="020B0604020202020204" pitchFamily="34" charset="0"/>
              </a:rPr>
              <a:t>Grandes profundidades hasta el nivel freático</a:t>
            </a:r>
          </a:p>
          <a:p>
            <a:pPr>
              <a:lnSpc>
                <a:spcPct val="150000"/>
              </a:lnSpc>
              <a:defRPr/>
            </a:pPr>
            <a:r>
              <a:rPr lang="en-US" sz="1600" dirty="0">
                <a:latin typeface="Arial" panose="020B0604020202020204" pitchFamily="34" charset="0"/>
                <a:cs typeface="Arial" panose="020B0604020202020204" pitchFamily="34" charset="0"/>
              </a:rPr>
              <a:t>Elevada reducción del consumo durante el funcionamiento</a:t>
            </a:r>
          </a:p>
          <a:p>
            <a:pPr>
              <a:lnSpc>
                <a:spcPct val="150000"/>
              </a:lnSpc>
              <a:defRPr/>
            </a:pPr>
            <a:r>
              <a:rPr lang="en-US" sz="1600" dirty="0">
                <a:latin typeface="Arial" panose="020B0604020202020204" pitchFamily="34" charset="0"/>
                <a:cs typeface="Arial" panose="020B0604020202020204" pitchFamily="34" charset="0"/>
              </a:rPr>
              <a:t>En sistemas más grandes es necesario realizar un modelado numérico térmico-hidráulico de las aguas subterráneas. </a:t>
            </a:r>
          </a:p>
          <a:p>
            <a:pPr marL="0" indent="0">
              <a:lnSpc>
                <a:spcPct val="150000"/>
              </a:lnSpc>
              <a:buClr>
                <a:schemeClr val="accent2"/>
              </a:buClr>
              <a:buNone/>
              <a:defRPr/>
            </a:pPr>
            <a:r>
              <a:rPr lang="en-US" sz="1600" dirty="0">
                <a:latin typeface="Arial" panose="020B0604020202020204" pitchFamily="34" charset="0"/>
                <a:cs typeface="Arial" panose="020B0604020202020204" pitchFamily="34" charset="0"/>
              </a:rPr>
              <a:t>Las condiciones geológicas e hidrogeológicas de un emplazamiento deben tener en cuenta</a:t>
            </a:r>
          </a:p>
          <a:p>
            <a:pPr>
              <a:lnSpc>
                <a:spcPct val="150000"/>
              </a:lnSpc>
              <a:defRPr/>
            </a:pPr>
            <a:r>
              <a:rPr lang="en-US" sz="1600" dirty="0">
                <a:latin typeface="Arial" panose="020B0604020202020204" pitchFamily="34" charset="0"/>
                <a:cs typeface="Arial" panose="020B0604020202020204" pitchFamily="34" charset="0"/>
              </a:rPr>
              <a:t>Formación de capas geológicas</a:t>
            </a:r>
          </a:p>
          <a:p>
            <a:pPr>
              <a:lnSpc>
                <a:spcPct val="150000"/>
              </a:lnSpc>
              <a:defRPr/>
            </a:pPr>
            <a:r>
              <a:rPr lang="en-US" sz="1600" dirty="0">
                <a:latin typeface="Arial" panose="020B0604020202020204" pitchFamily="34" charset="0"/>
                <a:cs typeface="Arial" panose="020B0604020202020204" pitchFamily="34" charset="0"/>
              </a:rPr>
              <a:t>Circunstancias hidrogeológicas, por ejemplo, espesor, características, productividad, nivel más alto y más bajo del agua subterránea, condiciones de flujo y química del agua subterránea. </a:t>
            </a:r>
          </a:p>
        </p:txBody>
      </p:sp>
    </p:spTree>
    <p:extLst>
      <p:ext uri="{BB962C8B-B14F-4D97-AF65-F5344CB8AC3E}">
        <p14:creationId xmlns:p14="http://schemas.microsoft.com/office/powerpoint/2010/main" val="1895403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Uso térmico del agua subterránea</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lnSpc>
                <a:spcPct val="80000"/>
              </a:lnSpc>
              <a:spcAft>
                <a:spcPts val="0"/>
              </a:spcAft>
              <a:buClr>
                <a:schemeClr val="accent2"/>
              </a:buClr>
              <a:buFontTx/>
              <a:buChar char="-"/>
              <a:defRPr/>
            </a:pPr>
            <a:endParaRPr lang="de-DE" sz="2000" u="sng" dirty="0"/>
          </a:p>
          <a:p>
            <a:pPr marL="360000" indent="-360000" eaLnBrk="1" fontAlgn="auto" hangingPunct="1">
              <a:lnSpc>
                <a:spcPct val="110000"/>
              </a:lnSpc>
              <a:spcAft>
                <a:spcPts val="0"/>
              </a:spcAft>
              <a:buClr>
                <a:srgbClr val="B2B2B2"/>
              </a:buClr>
              <a:buFont typeface="Symbol" pitchFamily="18" charset="2"/>
              <a:buChar char="-"/>
              <a:defRPr/>
            </a:pPr>
            <a:endParaRPr lang="de-DE" sz="1600" dirty="0">
              <a:solidFill>
                <a:srgbClr val="B2B2B2"/>
              </a:solidFill>
              <a:effectLst>
                <a:outerShdw blurRad="38100" dist="38100" dir="2700000" algn="tl">
                  <a:srgbClr val="000000"/>
                </a:outerShdw>
              </a:effectLst>
              <a:latin typeface="Tahoma"/>
            </a:endParaRPr>
          </a:p>
        </p:txBody>
      </p:sp>
      <p:sp>
        <p:nvSpPr>
          <p:cNvPr id="28676" name="Rectangle 3"/>
          <p:cNvSpPr txBox="1">
            <a:spLocks noChangeArrowheads="1"/>
          </p:cNvSpPr>
          <p:nvPr/>
        </p:nvSpPr>
        <p:spPr bwMode="auto">
          <a:xfrm>
            <a:off x="457200" y="1382713"/>
            <a:ext cx="8382000" cy="492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nSpc>
                <a:spcPct val="90000"/>
              </a:lnSpc>
              <a:spcBef>
                <a:spcPts val="750"/>
              </a:spcBef>
              <a:buFont typeface="Arial" charset="0"/>
              <a:buChar char="•"/>
              <a:defRPr sz="2100">
                <a:solidFill>
                  <a:schemeClr val="tx1"/>
                </a:solidFill>
                <a:latin typeface="Calibri" pitchFamily="34" charset="0"/>
              </a:defRPr>
            </a:lvl1pPr>
            <a:lvl2pPr marL="914400" indent="-1714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marL="0" indent="0">
              <a:lnSpc>
                <a:spcPct val="150000"/>
              </a:lnSpc>
              <a:buClr>
                <a:schemeClr val="accent2"/>
              </a:buClr>
              <a:buNone/>
              <a:defRPr/>
            </a:pPr>
            <a:r>
              <a:rPr lang="en-US" sz="1600" u="sng" dirty="0">
                <a:latin typeface="Arial" panose="020B0604020202020204" pitchFamily="34" charset="0"/>
                <a:cs typeface="Arial" panose="020B0604020202020204" pitchFamily="34" charset="0"/>
              </a:rPr>
              <a:t>Dimensionamiento de un sistema de pozos</a:t>
            </a:r>
          </a:p>
          <a:p>
            <a:pPr>
              <a:lnSpc>
                <a:spcPct val="150000"/>
              </a:lnSpc>
              <a:buClr>
                <a:schemeClr val="accent2"/>
              </a:buClr>
              <a:defRPr/>
            </a:pPr>
            <a:r>
              <a:rPr lang="en-US" sz="1600" dirty="0">
                <a:latin typeface="Arial" panose="020B0604020202020204" pitchFamily="34" charset="0"/>
                <a:cs typeface="Arial" panose="020B0604020202020204" pitchFamily="34" charset="0"/>
              </a:rPr>
              <a:t>En circunstancias inciertas: es necesaria una perforación de prueba.</a:t>
            </a:r>
          </a:p>
        </p:txBody>
      </p:sp>
      <p:pic>
        <p:nvPicPr>
          <p:cNvPr id="6" name="Picture 2" descr="Ground water hole drilling machine. selective focus">
            <a:extLst>
              <a:ext uri="{FF2B5EF4-FFF2-40B4-BE49-F238E27FC236}">
                <a16:creationId xmlns:a16="http://schemas.microsoft.com/office/drawing/2014/main" id="{31DC4FF1-C70F-492B-947C-4EAABF9562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0530" y="2276872"/>
            <a:ext cx="5493798"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782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Uso de la superficie cerca del subsuelo con colectores de calor del suelo</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spcAft>
                <a:spcPts val="0"/>
              </a:spcAft>
              <a:buClr>
                <a:schemeClr val="accent2"/>
              </a:buClr>
              <a:buFontTx/>
              <a:buChar char="-"/>
              <a:defRPr/>
            </a:pPr>
            <a:endParaRPr lang="de-DE" sz="2400" dirty="0">
              <a:solidFill>
                <a:schemeClr val="accent2"/>
              </a:solidFill>
            </a:endParaRPr>
          </a:p>
          <a:p>
            <a:pPr eaLnBrk="1" fontAlgn="auto" hangingPunct="1">
              <a:spcAft>
                <a:spcPts val="0"/>
              </a:spcAft>
              <a:defRPr/>
            </a:pPr>
            <a:endParaRPr lang="de-DE" sz="2000" b="1" dirty="0">
              <a:solidFill>
                <a:srgbClr val="B2B2B2"/>
              </a:solidFill>
              <a:latin typeface="Tahoma"/>
            </a:endParaRPr>
          </a:p>
        </p:txBody>
      </p:sp>
      <p:sp>
        <p:nvSpPr>
          <p:cNvPr id="38916" name="Rectangle 3"/>
          <p:cNvSpPr txBox="1">
            <a:spLocks noChangeArrowheads="1"/>
          </p:cNvSpPr>
          <p:nvPr/>
        </p:nvSpPr>
        <p:spPr bwMode="auto">
          <a:xfrm>
            <a:off x="457199" y="1495425"/>
            <a:ext cx="5554961" cy="495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nSpc>
                <a:spcPct val="150000"/>
              </a:lnSpc>
              <a:spcBef>
                <a:spcPct val="20000"/>
              </a:spcBef>
              <a:buClr>
                <a:srgbClr val="B2B2B2"/>
              </a:buClr>
              <a:buNone/>
              <a:defRPr/>
            </a:pPr>
            <a:r>
              <a:rPr lang="en-US" altLang="de-DE" sz="1600" u="sng" dirty="0">
                <a:latin typeface="Arial" panose="020B0604020202020204" pitchFamily="34" charset="0"/>
                <a:cs typeface="Arial" panose="020B0604020202020204" pitchFamily="34" charset="0"/>
              </a:rPr>
              <a:t>Uso de la superficie cerca del subsuelo</a:t>
            </a:r>
          </a:p>
          <a:p>
            <a:pPr>
              <a:lnSpc>
                <a:spcPct val="150000"/>
              </a:lnSpc>
              <a:spcBef>
                <a:spcPct val="20000"/>
              </a:spcBef>
              <a:buClr>
                <a:srgbClr val="B2B2B2"/>
              </a:buClr>
              <a:buNone/>
              <a:defRPr/>
            </a:pPr>
            <a:r>
              <a:rPr lang="en-US" altLang="de-DE" sz="1600" u="sng" dirty="0">
                <a:latin typeface="Arial" panose="020B0604020202020204" pitchFamily="34" charset="0"/>
                <a:cs typeface="Arial" panose="020B0604020202020204" pitchFamily="34" charset="0"/>
              </a:rPr>
              <a:t> con colectores de calor subterráneos</a:t>
            </a:r>
          </a:p>
          <a:p>
            <a:pPr>
              <a:lnSpc>
                <a:spcPct val="150000"/>
              </a:lnSpc>
              <a:spcBef>
                <a:spcPct val="20000"/>
              </a:spcBef>
              <a:buClr>
                <a:srgbClr val="B2B2B2"/>
              </a:buClr>
              <a:buNone/>
              <a:defRPr/>
            </a:pPr>
            <a:r>
              <a:rPr lang="es-ES" altLang="de-DE" sz="1600" dirty="0">
                <a:latin typeface="Arial" panose="020B0604020202020204" pitchFamily="34" charset="0"/>
                <a:cs typeface="Arial" panose="020B0604020202020204" pitchFamily="34" charset="0"/>
              </a:rPr>
              <a:t>Los colectores de calor del suelo se coloca planos, a un metro de profundidad, para recoger el calor del subsuelo.</a:t>
            </a:r>
            <a:r>
              <a:rPr lang="en-US" altLang="de-DE" sz="1600" dirty="0">
                <a:latin typeface="Arial" panose="020B0604020202020204" pitchFamily="34" charset="0"/>
                <a:cs typeface="Arial" panose="020B0604020202020204" pitchFamily="34" charset="0"/>
              </a:rPr>
              <a:t> </a:t>
            </a:r>
          </a:p>
          <a:p>
            <a:pPr marL="360000" indent="-360000">
              <a:lnSpc>
                <a:spcPct val="150000"/>
              </a:lnSpc>
              <a:buClr>
                <a:schemeClr val="accent6">
                  <a:lumMod val="75000"/>
                </a:schemeClr>
              </a:buClr>
              <a:buSzPct val="70000"/>
              <a:defRPr/>
            </a:pPr>
            <a:endParaRPr lang="de-DE" altLang="de-DE" sz="1600" dirty="0">
              <a:latin typeface="Arial" panose="020B0604020202020204" pitchFamily="34" charset="0"/>
              <a:cs typeface="Arial" panose="020B0604020202020204" pitchFamily="34" charset="0"/>
            </a:endParaRPr>
          </a:p>
        </p:txBody>
      </p:sp>
      <p:pic>
        <p:nvPicPr>
          <p:cNvPr id="6" name="Grafik 2">
            <a:extLst>
              <a:ext uri="{FF2B5EF4-FFF2-40B4-BE49-F238E27FC236}">
                <a16:creationId xmlns:a16="http://schemas.microsoft.com/office/drawing/2014/main" id="{106FCD1C-FDEB-4F76-A356-C5E14D67D25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12160" y="2390204"/>
            <a:ext cx="2880320" cy="3168352"/>
          </a:xfrm>
          <a:prstGeom prst="rect">
            <a:avLst/>
          </a:prstGeom>
        </p:spPr>
      </p:pic>
    </p:spTree>
    <p:extLst>
      <p:ext uri="{BB962C8B-B14F-4D97-AF65-F5344CB8AC3E}">
        <p14:creationId xmlns:p14="http://schemas.microsoft.com/office/powerpoint/2010/main" val="41436195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Arial" panose="020B0604020202020204" pitchFamily="34" charset="0"/>
                <a:cs typeface="Arial" panose="020B0604020202020204" pitchFamily="34" charset="0"/>
              </a:rPr>
              <a:t>Uso de la superficie cerca del subsuelo con colectores de calor del suelo</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spcAft>
                <a:spcPts val="0"/>
              </a:spcAft>
              <a:buClr>
                <a:schemeClr val="accent2"/>
              </a:buClr>
              <a:buFontTx/>
              <a:buChar char="-"/>
              <a:defRPr/>
            </a:pPr>
            <a:endParaRPr lang="de-DE" sz="2400" dirty="0">
              <a:solidFill>
                <a:schemeClr val="accent2"/>
              </a:solidFill>
            </a:endParaRPr>
          </a:p>
          <a:p>
            <a:pPr eaLnBrk="1" fontAlgn="auto" hangingPunct="1">
              <a:spcAft>
                <a:spcPts val="0"/>
              </a:spcAft>
              <a:defRPr/>
            </a:pPr>
            <a:endParaRPr lang="de-DE" sz="2000" b="1" dirty="0">
              <a:solidFill>
                <a:srgbClr val="B2B2B2"/>
              </a:solidFill>
              <a:latin typeface="Tahoma"/>
            </a:endParaRPr>
          </a:p>
        </p:txBody>
      </p:sp>
      <p:sp>
        <p:nvSpPr>
          <p:cNvPr id="38916" name="Rectangle 3"/>
          <p:cNvSpPr txBox="1">
            <a:spLocks noChangeArrowheads="1"/>
          </p:cNvSpPr>
          <p:nvPr/>
        </p:nvSpPr>
        <p:spPr bwMode="auto">
          <a:xfrm>
            <a:off x="457199" y="1495425"/>
            <a:ext cx="5554961" cy="495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nSpc>
                <a:spcPct val="150000"/>
              </a:lnSpc>
              <a:spcBef>
                <a:spcPct val="20000"/>
              </a:spcBef>
              <a:buClr>
                <a:srgbClr val="B2B2B2"/>
              </a:buClr>
              <a:buNone/>
              <a:defRPr/>
            </a:pPr>
            <a:r>
              <a:rPr lang="en-US" altLang="de-DE" sz="1600" u="sng" dirty="0">
                <a:latin typeface="Arial" panose="020B0604020202020204" pitchFamily="34" charset="0"/>
                <a:cs typeface="Arial" panose="020B0604020202020204" pitchFamily="34" charset="0"/>
              </a:rPr>
              <a:t>Uso de la superficie cerca del subsuelo</a:t>
            </a:r>
          </a:p>
          <a:p>
            <a:pPr>
              <a:lnSpc>
                <a:spcPct val="150000"/>
              </a:lnSpc>
              <a:spcBef>
                <a:spcPct val="20000"/>
              </a:spcBef>
              <a:buClr>
                <a:srgbClr val="B2B2B2"/>
              </a:buClr>
              <a:buNone/>
              <a:defRPr/>
            </a:pPr>
            <a:r>
              <a:rPr lang="en-US" altLang="de-DE" sz="1600" u="sng" dirty="0">
                <a:latin typeface="Arial" panose="020B0604020202020204" pitchFamily="34" charset="0"/>
                <a:cs typeface="Arial" panose="020B0604020202020204" pitchFamily="34" charset="0"/>
              </a:rPr>
              <a:t>con colectores de calor subterráneos</a:t>
            </a:r>
          </a:p>
          <a:p>
            <a:pPr>
              <a:lnSpc>
                <a:spcPct val="150000"/>
              </a:lnSpc>
              <a:spcBef>
                <a:spcPct val="20000"/>
              </a:spcBef>
              <a:buClr>
                <a:srgbClr val="B2B2B2"/>
              </a:buClr>
              <a:buNone/>
              <a:defRPr/>
            </a:pPr>
            <a:r>
              <a:rPr lang="en-US" altLang="de-DE" sz="1600" dirty="0">
                <a:latin typeface="Arial" panose="020B0604020202020204" pitchFamily="34" charset="0"/>
                <a:cs typeface="Arial" panose="020B0604020202020204" pitchFamily="34" charset="0"/>
              </a:rPr>
              <a:t>Para los captadores de calor de tierra es válido: </a:t>
            </a:r>
          </a:p>
          <a:p>
            <a:pPr>
              <a:lnSpc>
                <a:spcPct val="150000"/>
              </a:lnSpc>
              <a:buClr>
                <a:schemeClr val="tx1"/>
              </a:buClr>
              <a:buSzPct val="100000"/>
              <a:defRPr/>
            </a:pPr>
            <a:r>
              <a:rPr lang="en-US" altLang="de-DE" sz="1600" dirty="0">
                <a:latin typeface="Arial" panose="020B0604020202020204" pitchFamily="34" charset="0"/>
                <a:cs typeface="Arial" panose="020B0604020202020204" pitchFamily="34" charset="0"/>
              </a:rPr>
              <a:t>El calor almacenado estacionalmente se extrae a una profundidad de 5 m.</a:t>
            </a:r>
          </a:p>
          <a:p>
            <a:pPr>
              <a:lnSpc>
                <a:spcPct val="150000"/>
              </a:lnSpc>
              <a:buClr>
                <a:schemeClr val="tx1"/>
              </a:buClr>
              <a:buSzPct val="100000"/>
              <a:defRPr/>
            </a:pPr>
            <a:r>
              <a:rPr lang="en-US" altLang="de-DE" sz="1600" dirty="0">
                <a:latin typeface="Arial" panose="020B0604020202020204" pitchFamily="34" charset="0"/>
                <a:cs typeface="Arial" panose="020B0604020202020204" pitchFamily="34" charset="0"/>
              </a:rPr>
              <a:t>En invierno, el cambio de fase de fluido a gaseoso del agua dentro del suelo se utiliza como almacenamiento de calor latente.</a:t>
            </a:r>
          </a:p>
        </p:txBody>
      </p:sp>
      <p:pic>
        <p:nvPicPr>
          <p:cNvPr id="6" name="Grafik 2">
            <a:extLst>
              <a:ext uri="{FF2B5EF4-FFF2-40B4-BE49-F238E27FC236}">
                <a16:creationId xmlns:a16="http://schemas.microsoft.com/office/drawing/2014/main" id="{5599EB7D-F948-4F30-BFF9-11803B2D8E3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12160" y="2390204"/>
            <a:ext cx="2880320" cy="3168352"/>
          </a:xfrm>
          <a:prstGeom prst="rect">
            <a:avLst/>
          </a:prstGeom>
        </p:spPr>
      </p:pic>
    </p:spTree>
    <p:extLst>
      <p:ext uri="{BB962C8B-B14F-4D97-AF65-F5344CB8AC3E}">
        <p14:creationId xmlns:p14="http://schemas.microsoft.com/office/powerpoint/2010/main" val="2225278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457200" y="2276872"/>
            <a:ext cx="8229600" cy="3849291"/>
          </a:xfrm>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Los sistemas de bombas de calor geotérmicas siempre necesitan una planificación y dimensionamiento precisos de todo el sistema caso por caso. Mientras que la eficiencia de la bomba de calor puede determinarse con el cálculo de la carga de calefacción del edificio suministrado, la fuente geotérmica (normalmente la sonda geotérmica) tiene que ser diseñada adecuadamente. </a:t>
            </a:r>
            <a:endParaRPr lang="de-DE" sz="1600" dirty="0">
              <a:latin typeface="Arial" panose="020B0604020202020204" pitchFamily="34" charset="0"/>
              <a:cs typeface="Arial" panose="020B0604020202020204" pitchFamily="34" charset="0"/>
            </a:endParaRPr>
          </a:p>
          <a:p>
            <a:pPr>
              <a:lnSpc>
                <a:spcPct val="150000"/>
              </a:lnSpc>
            </a:pPr>
            <a:endParaRPr lang="en-GB"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Se aplica un principio:</a:t>
            </a:r>
            <a:endParaRPr lang="de-DE" sz="1600" dirty="0">
              <a:latin typeface="Arial" panose="020B0604020202020204" pitchFamily="34" charset="0"/>
              <a:cs typeface="Arial" panose="020B0604020202020204" pitchFamily="34" charset="0"/>
            </a:endParaRPr>
          </a:p>
          <a:p>
            <a:pPr marL="0" lvl="0" indent="0">
              <a:lnSpc>
                <a:spcPct val="150000"/>
              </a:lnSpc>
              <a:buNone/>
            </a:pPr>
            <a:r>
              <a:rPr lang="en-GB" sz="1600" b="1" dirty="0">
                <a:latin typeface="Arial" panose="020B0604020202020204" pitchFamily="34" charset="0"/>
                <a:cs typeface="Arial" panose="020B0604020202020204" pitchFamily="34" charset="0"/>
              </a:rPr>
              <a:t>	La bomba de calor lo más pequeña posible</a:t>
            </a:r>
            <a:endParaRPr lang="de-DE" sz="1600" dirty="0">
              <a:latin typeface="Arial" panose="020B0604020202020204" pitchFamily="34" charset="0"/>
              <a:cs typeface="Arial" panose="020B0604020202020204" pitchFamily="34" charset="0"/>
            </a:endParaRPr>
          </a:p>
          <a:p>
            <a:pPr marL="0" lvl="0" indent="0">
              <a:lnSpc>
                <a:spcPct val="150000"/>
              </a:lnSpc>
              <a:buNone/>
            </a:pPr>
            <a:r>
              <a:rPr lang="en-GB" sz="1600" b="1" dirty="0">
                <a:latin typeface="Arial" panose="020B0604020202020204" pitchFamily="34" charset="0"/>
                <a:cs typeface="Arial" panose="020B0604020202020204" pitchFamily="34" charset="0"/>
              </a:rPr>
              <a:t>	La sonda geotérmica lo más grande posible</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1556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Uso de la superficie cerca del subsuelo con colectores de calor del suelo</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spcAft>
                <a:spcPts val="0"/>
              </a:spcAft>
              <a:buClr>
                <a:schemeClr val="accent2"/>
              </a:buClr>
              <a:buFontTx/>
              <a:buChar char="-"/>
              <a:defRPr/>
            </a:pPr>
            <a:endParaRPr lang="de-DE" sz="2400" dirty="0">
              <a:solidFill>
                <a:schemeClr val="accent2"/>
              </a:solidFill>
            </a:endParaRPr>
          </a:p>
          <a:p>
            <a:pPr eaLnBrk="1" fontAlgn="auto" hangingPunct="1">
              <a:spcAft>
                <a:spcPts val="0"/>
              </a:spcAft>
              <a:defRPr/>
            </a:pPr>
            <a:endParaRPr lang="de-DE" sz="2000" b="1" dirty="0">
              <a:solidFill>
                <a:srgbClr val="B2B2B2"/>
              </a:solidFill>
              <a:latin typeface="Tahoma"/>
            </a:endParaRPr>
          </a:p>
        </p:txBody>
      </p:sp>
      <p:sp>
        <p:nvSpPr>
          <p:cNvPr id="38916" name="Rectangle 3"/>
          <p:cNvSpPr txBox="1">
            <a:spLocks noChangeArrowheads="1"/>
          </p:cNvSpPr>
          <p:nvPr/>
        </p:nvSpPr>
        <p:spPr bwMode="auto">
          <a:xfrm>
            <a:off x="457199" y="1495425"/>
            <a:ext cx="5554961" cy="495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nSpc>
                <a:spcPct val="150000"/>
              </a:lnSpc>
              <a:spcBef>
                <a:spcPct val="20000"/>
              </a:spcBef>
              <a:buClr>
                <a:srgbClr val="B2B2B2"/>
              </a:buClr>
              <a:buNone/>
              <a:defRPr/>
            </a:pPr>
            <a:r>
              <a:rPr lang="en-US" altLang="de-DE" sz="1600" u="sng" dirty="0">
                <a:latin typeface="Arial" panose="020B0604020202020204" pitchFamily="34" charset="0"/>
                <a:cs typeface="Arial" panose="020B0604020202020204" pitchFamily="34" charset="0"/>
              </a:rPr>
              <a:t>Uso de la superficie cerca del subsuelo </a:t>
            </a:r>
          </a:p>
          <a:p>
            <a:pPr>
              <a:lnSpc>
                <a:spcPct val="150000"/>
              </a:lnSpc>
              <a:spcBef>
                <a:spcPct val="20000"/>
              </a:spcBef>
              <a:buClr>
                <a:srgbClr val="B2B2B2"/>
              </a:buClr>
              <a:buNone/>
              <a:defRPr/>
            </a:pPr>
            <a:r>
              <a:rPr lang="en-US" altLang="de-DE" sz="1600" u="sng" dirty="0">
                <a:latin typeface="Arial" panose="020B0604020202020204" pitchFamily="34" charset="0"/>
                <a:cs typeface="Arial" panose="020B0604020202020204" pitchFamily="34" charset="0"/>
              </a:rPr>
              <a:t>con colectores de calor subterráneos</a:t>
            </a:r>
          </a:p>
          <a:p>
            <a:pPr>
              <a:lnSpc>
                <a:spcPct val="150000"/>
              </a:lnSpc>
              <a:spcBef>
                <a:spcPct val="20000"/>
              </a:spcBef>
              <a:buClr>
                <a:srgbClr val="B2B2B2"/>
              </a:buClr>
              <a:buNone/>
              <a:defRPr/>
            </a:pPr>
            <a:r>
              <a:rPr lang="en-US" altLang="de-DE" sz="1600" dirty="0">
                <a:latin typeface="Arial" panose="020B0604020202020204" pitchFamily="34" charset="0"/>
                <a:cs typeface="Arial" panose="020B0604020202020204" pitchFamily="34" charset="0"/>
              </a:rPr>
              <a:t>La velocidad de extracción de los colectores de calor del suelo es limitada</a:t>
            </a:r>
          </a:p>
          <a:p>
            <a:pPr>
              <a:lnSpc>
                <a:spcPct val="150000"/>
              </a:lnSpc>
              <a:spcBef>
                <a:spcPct val="20000"/>
              </a:spcBef>
              <a:buClr>
                <a:srgbClr val="B2B2B2"/>
              </a:buClr>
              <a:buNone/>
              <a:defRPr/>
            </a:pPr>
            <a:r>
              <a:rPr lang="en-US" altLang="de-DE" sz="1600" dirty="0">
                <a:latin typeface="Arial" panose="020B0604020202020204" pitchFamily="34" charset="0"/>
                <a:cs typeface="Arial" panose="020B0604020202020204" pitchFamily="34" charset="0"/>
              </a:rPr>
              <a:t>por: </a:t>
            </a:r>
          </a:p>
          <a:p>
            <a:pPr>
              <a:lnSpc>
                <a:spcPct val="150000"/>
              </a:lnSpc>
              <a:spcBef>
                <a:spcPct val="20000"/>
              </a:spcBef>
              <a:defRPr/>
            </a:pPr>
            <a:r>
              <a:rPr lang="en-US" altLang="de-DE" sz="1600" dirty="0">
                <a:latin typeface="Arial" panose="020B0604020202020204" pitchFamily="34" charset="0"/>
                <a:cs typeface="Arial" panose="020B0604020202020204" pitchFamily="34" charset="0"/>
              </a:rPr>
              <a:t>Capacidad de almacenamiento</a:t>
            </a:r>
          </a:p>
          <a:p>
            <a:pPr>
              <a:lnSpc>
                <a:spcPct val="150000"/>
              </a:lnSpc>
              <a:spcBef>
                <a:spcPct val="20000"/>
              </a:spcBef>
              <a:defRPr/>
            </a:pPr>
            <a:r>
              <a:rPr lang="en-US" altLang="de-DE" sz="1600" dirty="0">
                <a:latin typeface="Arial" panose="020B0604020202020204" pitchFamily="34" charset="0"/>
                <a:cs typeface="Arial" panose="020B0604020202020204" pitchFamily="34" charset="0"/>
              </a:rPr>
              <a:t>Características de transferencia de calor del subsuelo (contenido de agua) </a:t>
            </a:r>
          </a:p>
          <a:p>
            <a:pPr>
              <a:lnSpc>
                <a:spcPct val="150000"/>
              </a:lnSpc>
              <a:spcBef>
                <a:spcPct val="20000"/>
              </a:spcBef>
              <a:defRPr/>
            </a:pPr>
            <a:r>
              <a:rPr lang="en-US" altLang="de-DE" sz="1600" dirty="0">
                <a:latin typeface="Arial" panose="020B0604020202020204" pitchFamily="34" charset="0"/>
                <a:cs typeface="Arial" panose="020B0604020202020204" pitchFamily="34" charset="0"/>
              </a:rPr>
              <a:t>Regeneración térmica del subsuelo</a:t>
            </a:r>
          </a:p>
          <a:p>
            <a:pPr>
              <a:lnSpc>
                <a:spcPct val="150000"/>
              </a:lnSpc>
              <a:spcBef>
                <a:spcPct val="20000"/>
              </a:spcBef>
              <a:defRPr/>
            </a:pPr>
            <a:r>
              <a:rPr lang="en-US" altLang="de-DE" sz="1600" dirty="0">
                <a:latin typeface="Arial" panose="020B0604020202020204" pitchFamily="34" charset="0"/>
                <a:cs typeface="Arial" panose="020B0604020202020204" pitchFamily="34" charset="0"/>
              </a:rPr>
              <a:t>Geometría del colector </a:t>
            </a:r>
          </a:p>
          <a:p>
            <a:pPr>
              <a:lnSpc>
                <a:spcPct val="150000"/>
              </a:lnSpc>
              <a:spcBef>
                <a:spcPct val="20000"/>
              </a:spcBef>
              <a:defRPr/>
            </a:pPr>
            <a:r>
              <a:rPr lang="en-US" altLang="de-DE" sz="1600" dirty="0">
                <a:latin typeface="Arial" panose="020B0604020202020204" pitchFamily="34" charset="0"/>
                <a:cs typeface="Arial" panose="020B0604020202020204" pitchFamily="34" charset="0"/>
              </a:rPr>
              <a:t>Modo de funcionamiento de la bomba de calor</a:t>
            </a:r>
          </a:p>
        </p:txBody>
      </p:sp>
      <p:pic>
        <p:nvPicPr>
          <p:cNvPr id="6" name="Grafik 2">
            <a:extLst>
              <a:ext uri="{FF2B5EF4-FFF2-40B4-BE49-F238E27FC236}">
                <a16:creationId xmlns:a16="http://schemas.microsoft.com/office/drawing/2014/main" id="{983EEB68-959E-47EA-868B-83DAF4F04CF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012160" y="2390204"/>
            <a:ext cx="2880320" cy="3168352"/>
          </a:xfrm>
          <a:prstGeom prst="rect">
            <a:avLst/>
          </a:prstGeom>
        </p:spPr>
      </p:pic>
    </p:spTree>
    <p:extLst>
      <p:ext uri="{BB962C8B-B14F-4D97-AF65-F5344CB8AC3E}">
        <p14:creationId xmlns:p14="http://schemas.microsoft.com/office/powerpoint/2010/main" val="2219471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Uso de la superficie cerca del subsuelo con colectores de calor del suelo</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0" indent="0" eaLnBrk="1" fontAlgn="auto" hangingPunct="1">
              <a:spcAft>
                <a:spcPts val="0"/>
              </a:spcAft>
              <a:buClr>
                <a:schemeClr val="accent2"/>
              </a:buClr>
              <a:buNone/>
              <a:defRPr/>
            </a:pPr>
            <a:endParaRPr lang="de-DE" sz="2400" dirty="0">
              <a:solidFill>
                <a:schemeClr val="accent2"/>
              </a:solidFill>
            </a:endParaRPr>
          </a:p>
          <a:p>
            <a:pPr marL="0" indent="0" eaLnBrk="1" fontAlgn="auto" hangingPunct="1">
              <a:spcAft>
                <a:spcPts val="0"/>
              </a:spcAft>
              <a:buClr>
                <a:schemeClr val="accent2"/>
              </a:buClr>
              <a:buNone/>
              <a:defRPr/>
            </a:pPr>
            <a:endParaRPr lang="de-DE" sz="2400" dirty="0">
              <a:solidFill>
                <a:schemeClr val="accent2"/>
              </a:solidFill>
            </a:endParaRPr>
          </a:p>
        </p:txBody>
      </p:sp>
      <p:sp>
        <p:nvSpPr>
          <p:cNvPr id="6" name="Rectangle 3"/>
          <p:cNvSpPr txBox="1">
            <a:spLocks noChangeArrowheads="1"/>
          </p:cNvSpPr>
          <p:nvPr/>
        </p:nvSpPr>
        <p:spPr>
          <a:xfrm>
            <a:off x="381000" y="1447800"/>
            <a:ext cx="8101013" cy="48688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609600" indent="-609600" eaLnBrk="1" hangingPunct="1">
              <a:lnSpc>
                <a:spcPct val="150000"/>
              </a:lnSpc>
              <a:buClr>
                <a:srgbClr val="B2B2B2"/>
              </a:buClr>
              <a:buSzTx/>
              <a:defRPr/>
            </a:pPr>
            <a:r>
              <a:rPr lang="en-US" sz="1600" u="sng" dirty="0">
                <a:effectLst/>
                <a:latin typeface="Arial" panose="020B0604020202020204" pitchFamily="34" charset="0"/>
                <a:cs typeface="Arial" panose="020B0604020202020204" pitchFamily="34" charset="0"/>
              </a:rPr>
              <a:t>Dimensionamiento de los colectores de calor del suelo</a:t>
            </a:r>
          </a:p>
          <a:p>
            <a:pPr marL="609600" indent="-609600" eaLnBrk="1" hangingPunct="1">
              <a:lnSpc>
                <a:spcPct val="150000"/>
              </a:lnSpc>
              <a:buClr>
                <a:srgbClr val="B2B2B2"/>
              </a:buClr>
              <a:buSzTx/>
              <a:defRPr/>
            </a:pPr>
            <a:r>
              <a:rPr lang="es-ES" sz="1600" dirty="0">
                <a:effectLst/>
                <a:latin typeface="Arial" panose="020B0604020202020204" pitchFamily="34" charset="0"/>
                <a:cs typeface="Arial" panose="020B0604020202020204" pitchFamily="34" charset="0"/>
              </a:rPr>
              <a:t>En general, el dimensionamiento está orientado al máximo rendimiento del evaporador de la bomba de calor, así como al rendimiento extraído del subsuelo.</a:t>
            </a:r>
            <a:endParaRPr lang="en-US" sz="1600" dirty="0">
              <a:effectLst/>
              <a:latin typeface="Arial" panose="020B0604020202020204" pitchFamily="34" charset="0"/>
              <a:cs typeface="Arial" panose="020B0604020202020204" pitchFamily="34" charset="0"/>
            </a:endParaRPr>
          </a:p>
          <a:p>
            <a:pPr marL="609600" indent="-609600" eaLnBrk="1" hangingPunct="1">
              <a:lnSpc>
                <a:spcPct val="150000"/>
              </a:lnSpc>
              <a:buClr>
                <a:srgbClr val="B2B2B2"/>
              </a:buClr>
              <a:buSzTx/>
              <a:defRPr/>
            </a:pPr>
            <a:endParaRPr lang="en-US" sz="1600" dirty="0">
              <a:effectLst/>
              <a:latin typeface="Arial" panose="020B0604020202020204" pitchFamily="34" charset="0"/>
              <a:cs typeface="Arial" panose="020B0604020202020204" pitchFamily="34" charset="0"/>
            </a:endParaRPr>
          </a:p>
          <a:p>
            <a:pPr marL="609600" indent="-609600" eaLnBrk="1" hangingPunct="1">
              <a:lnSpc>
                <a:spcPct val="150000"/>
              </a:lnSpc>
              <a:buClr>
                <a:srgbClr val="B2B2B2"/>
              </a:buClr>
              <a:buSzTx/>
              <a:defRPr/>
            </a:pPr>
            <a:r>
              <a:rPr lang="en-US" sz="1600" u="sng" dirty="0">
                <a:effectLst/>
                <a:latin typeface="Arial" panose="020B0604020202020204" pitchFamily="34" charset="0"/>
                <a:cs typeface="Arial" panose="020B0604020202020204" pitchFamily="34" charset="0"/>
              </a:rPr>
              <a:t>Los siguientes parámetros influyen en el rendimiento de los sistemas de colectores</a:t>
            </a:r>
          </a:p>
          <a:p>
            <a:pPr marL="609600" indent="-609600" eaLnBrk="1" hangingPunct="1">
              <a:lnSpc>
                <a:spcPct val="150000"/>
              </a:lnSpc>
              <a:buClrTx/>
              <a:buSzTx/>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El promedio anual de la temperatura ambiental (temperatura del aire en la superficie de la tierra) </a:t>
            </a:r>
          </a:p>
          <a:p>
            <a:pPr marL="609600" indent="-609600" eaLnBrk="1" hangingPunct="1">
              <a:lnSpc>
                <a:spcPct val="150000"/>
              </a:lnSpc>
              <a:buClrTx/>
              <a:buSzTx/>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El promedio mensual más bajo de la temperatura ambiente</a:t>
            </a:r>
          </a:p>
        </p:txBody>
      </p:sp>
    </p:spTree>
    <p:extLst>
      <p:ext uri="{BB962C8B-B14F-4D97-AF65-F5344CB8AC3E}">
        <p14:creationId xmlns:p14="http://schemas.microsoft.com/office/powerpoint/2010/main" val="25311361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Uso de la superficie cerca del subsuelo con colectores de calor del suelo</a:t>
            </a:r>
            <a:endParaRPr lang="de-DE"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a:xfrm>
            <a:off x="381000" y="1447800"/>
            <a:ext cx="8101013" cy="48688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a:lnSpc>
                <a:spcPct val="150000"/>
              </a:lnSpc>
              <a:defRPr/>
            </a:pPr>
            <a:r>
              <a:rPr lang="en-US" sz="1600" u="sng" dirty="0">
                <a:effectLst/>
                <a:latin typeface="Arial" panose="020B0604020202020204" pitchFamily="34" charset="0"/>
                <a:cs typeface="Arial" panose="020B0604020202020204" pitchFamily="34" charset="0"/>
              </a:rPr>
              <a:t>Los siguientes parámetros influyen en el rendimiento de los sistemas de colectores</a:t>
            </a:r>
          </a:p>
          <a:p>
            <a:pPr marL="285750" indent="-285750">
              <a:lnSpc>
                <a:spcPct val="150000"/>
              </a:lnSpc>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Contenido de agua del suelo</a:t>
            </a:r>
          </a:p>
          <a:p>
            <a:pPr marL="1028700" lvl="1">
              <a:lnSpc>
                <a:spcPct val="150000"/>
              </a:lnSpc>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Influye en la conductividad térmica y en la capacidad de calor sensible y latente</a:t>
            </a:r>
          </a:p>
          <a:p>
            <a:pPr marL="1028700" lvl="1">
              <a:lnSpc>
                <a:spcPct val="150000"/>
              </a:lnSpc>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Se determina con la distribución granulométrica del suelo</a:t>
            </a:r>
          </a:p>
          <a:p>
            <a:pPr marL="1028700" lvl="1">
              <a:lnSpc>
                <a:spcPct val="150000"/>
              </a:lnSpc>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Cuanto más grueso sea el terreno, mejor será la conductividad hidráulica y menor su capilaridad. </a:t>
            </a:r>
          </a:p>
          <a:p>
            <a:pPr marL="1028700" lvl="1">
              <a:lnSpc>
                <a:spcPct val="150000"/>
              </a:lnSpc>
              <a:buFont typeface="Arial" panose="020B0604020202020204" pitchFamily="34" charset="0"/>
              <a:buChar char="•"/>
              <a:defRPr/>
            </a:pPr>
            <a:endParaRPr lang="de-DE" sz="1600" dirty="0">
              <a:effectLst/>
              <a:latin typeface="Arial" panose="020B0604020202020204" pitchFamily="34" charset="0"/>
              <a:cs typeface="Arial" panose="020B0604020202020204" pitchFamily="34" charset="0"/>
            </a:endParaRPr>
          </a:p>
          <a:p>
            <a:pPr>
              <a:lnSpc>
                <a:spcPct val="150000"/>
              </a:lnSpc>
              <a:defRPr/>
            </a:pPr>
            <a:endParaRPr lang="de-DE" sz="1600" i="1" kern="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60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Uso de la superficie cerca del subsuelo con colectores de calor del suelo</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spcAft>
                <a:spcPts val="0"/>
              </a:spcAft>
              <a:buClr>
                <a:schemeClr val="accent2"/>
              </a:buClr>
              <a:buFontTx/>
              <a:buChar char="-"/>
              <a:defRPr/>
            </a:pPr>
            <a:endParaRPr lang="de-DE" sz="2400" dirty="0">
              <a:solidFill>
                <a:schemeClr val="accent2"/>
              </a:solidFill>
            </a:endParaRPr>
          </a:p>
          <a:p>
            <a:pPr eaLnBrk="1" fontAlgn="auto" hangingPunct="1">
              <a:spcAft>
                <a:spcPts val="0"/>
              </a:spcAft>
              <a:defRPr/>
            </a:pPr>
            <a:endParaRPr lang="de-DE" dirty="0"/>
          </a:p>
        </p:txBody>
      </p:sp>
      <p:sp>
        <p:nvSpPr>
          <p:cNvPr id="6" name="Rectangle 3"/>
          <p:cNvSpPr txBox="1">
            <a:spLocks noChangeArrowheads="1"/>
          </p:cNvSpPr>
          <p:nvPr/>
        </p:nvSpPr>
        <p:spPr>
          <a:xfrm>
            <a:off x="381000" y="1447800"/>
            <a:ext cx="8101013" cy="48688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1028700" lvl="1">
              <a:lnSpc>
                <a:spcPct val="150000"/>
              </a:lnSpc>
              <a:buFont typeface="Arial" panose="020B0604020202020204" pitchFamily="34" charset="0"/>
              <a:buChar char="•"/>
              <a:defRPr/>
            </a:pPr>
            <a:endParaRPr lang="de-DE" sz="1600" dirty="0">
              <a:effectLst/>
              <a:latin typeface="Arial" panose="020B0604020202020204" pitchFamily="34" charset="0"/>
              <a:cs typeface="Arial" panose="020B0604020202020204" pitchFamily="34" charset="0"/>
            </a:endParaRPr>
          </a:p>
          <a:p>
            <a:pPr>
              <a:lnSpc>
                <a:spcPct val="150000"/>
              </a:lnSpc>
              <a:defRPr/>
            </a:pPr>
            <a:r>
              <a:rPr lang="en-US" sz="1600" u="sng" dirty="0">
                <a:effectLst/>
                <a:latin typeface="Arial" panose="020B0604020202020204" pitchFamily="34" charset="0"/>
                <a:cs typeface="Arial" panose="020B0604020202020204" pitchFamily="34" charset="0"/>
              </a:rPr>
              <a:t>Principios generales de dimensionamiento</a:t>
            </a:r>
          </a:p>
          <a:p>
            <a:pPr marL="285750" indent="-285750">
              <a:lnSpc>
                <a:spcPct val="150000"/>
              </a:lnSpc>
              <a:buClrTx/>
              <a:buSzPct val="100000"/>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Temperatura mínima de la </a:t>
            </a:r>
            <a:r>
              <a:rPr lang="en-US" sz="1600" dirty="0">
                <a:solidFill>
                  <a:srgbClr val="FF0000"/>
                </a:solidFill>
                <a:effectLst/>
                <a:latin typeface="Arial" panose="020B0604020202020204" pitchFamily="34" charset="0"/>
                <a:cs typeface="Arial" panose="020B0604020202020204" pitchFamily="34" charset="0"/>
              </a:rPr>
              <a:t>salmuera</a:t>
            </a:r>
            <a:r>
              <a:rPr lang="en-US" sz="1600" dirty="0">
                <a:effectLst/>
                <a:latin typeface="Arial" panose="020B0604020202020204" pitchFamily="34" charset="0"/>
                <a:cs typeface="Arial" panose="020B0604020202020204" pitchFamily="34" charset="0"/>
              </a:rPr>
              <a:t> que regresa del colector de calor del suelo a la bomba de calor de - 5° C</a:t>
            </a:r>
          </a:p>
          <a:p>
            <a:pPr marL="285750" indent="-285750">
              <a:lnSpc>
                <a:spcPct val="150000"/>
              </a:lnSpc>
              <a:buClrTx/>
              <a:buSzPct val="100000"/>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Filtración de agua de deshielo y agua de lluvia debido a las distancias suficientes de las tuberías</a:t>
            </a:r>
          </a:p>
          <a:p>
            <a:pPr marL="285750" indent="-285750">
              <a:lnSpc>
                <a:spcPct val="150000"/>
              </a:lnSpc>
              <a:buClrTx/>
              <a:buSzPct val="100000"/>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Flujo turbulento en los colectores</a:t>
            </a:r>
          </a:p>
          <a:p>
            <a:pPr>
              <a:lnSpc>
                <a:spcPct val="150000"/>
              </a:lnSpc>
              <a:defRPr/>
            </a:pPr>
            <a:endParaRPr lang="de-DE" sz="1600" i="1" kern="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4741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Dimensionamiento de los colectores de calor del suelo (Corriente)</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Para determinar el plano del colector, es necesario seguir los siguientes pasos:</a:t>
            </a:r>
          </a:p>
          <a:p>
            <a:pPr>
              <a:lnSpc>
                <a:spcPct val="150000"/>
              </a:lnSpc>
              <a:buAutoNum type="arabicPeriod"/>
            </a:pPr>
            <a:r>
              <a:rPr lang="en-US" sz="1600" dirty="0" err="1">
                <a:latin typeface="Arial" panose="020B0604020202020204" pitchFamily="34" charset="0"/>
                <a:cs typeface="Arial" panose="020B0604020202020204" pitchFamily="34" charset="0"/>
              </a:rPr>
              <a:t>Determinar</a:t>
            </a:r>
            <a:r>
              <a:rPr lang="en-US" sz="1600" dirty="0">
                <a:latin typeface="Arial" panose="020B0604020202020204" pitchFamily="34" charset="0"/>
                <a:cs typeface="Arial" panose="020B0604020202020204" pitchFamily="34" charset="0"/>
              </a:rPr>
              <a:t> la carga </a:t>
            </a:r>
            <a:r>
              <a:rPr lang="en-US" sz="1600" dirty="0" err="1">
                <a:latin typeface="Arial" panose="020B0604020202020204" pitchFamily="34" charset="0"/>
                <a:cs typeface="Arial" panose="020B0604020202020204" pitchFamily="34" charset="0"/>
              </a:rPr>
              <a:t>térmica</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necesaria</a:t>
            </a:r>
            <a:endParaRPr lang="en-US" sz="1600" dirty="0">
              <a:latin typeface="Arial" panose="020B0604020202020204" pitchFamily="34" charset="0"/>
              <a:cs typeface="Arial" panose="020B0604020202020204" pitchFamily="34" charset="0"/>
            </a:endParaRPr>
          </a:p>
          <a:p>
            <a:pPr>
              <a:lnSpc>
                <a:spcPct val="150000"/>
              </a:lnSpc>
              <a:buAutoNum type="arabicPeriod"/>
            </a:pPr>
            <a:r>
              <a:rPr lang="en-US" sz="1600" dirty="0" err="1">
                <a:latin typeface="Arial" panose="020B0604020202020204" pitchFamily="34" charset="0"/>
                <a:cs typeface="Arial" panose="020B0604020202020204" pitchFamily="34" charset="0"/>
              </a:rPr>
              <a:t>Seleccionar</a:t>
            </a:r>
            <a:r>
              <a:rPr lang="en-US" sz="1600" dirty="0">
                <a:latin typeface="Arial" panose="020B0604020202020204" pitchFamily="34" charset="0"/>
                <a:cs typeface="Arial" panose="020B0604020202020204" pitchFamily="34" charset="0"/>
              </a:rPr>
              <a:t> la bomba de calor adecuada </a:t>
            </a:r>
          </a:p>
          <a:p>
            <a:pPr>
              <a:lnSpc>
                <a:spcPct val="150000"/>
              </a:lnSpc>
              <a:buAutoNum type="arabicPeriod" startAt="3"/>
            </a:pPr>
            <a:r>
              <a:rPr lang="en-US" sz="1600" dirty="0">
                <a:latin typeface="Arial" panose="020B0604020202020204" pitchFamily="34" charset="0"/>
                <a:cs typeface="Arial" panose="020B0604020202020204" pitchFamily="34" charset="0"/>
              </a:rPr>
              <a:t>Determinar el rendimiento de la bomba de calor en el evaporador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Los pasos 1 a 3 se refieren a la característica del objeto específico que se debe proporcionar. La carga de calor y la bomba de calor deben seleccionarse en consecuencia.</a:t>
            </a:r>
          </a:p>
        </p:txBody>
      </p:sp>
    </p:spTree>
    <p:extLst>
      <p:ext uri="{BB962C8B-B14F-4D97-AF65-F5344CB8AC3E}">
        <p14:creationId xmlns:p14="http://schemas.microsoft.com/office/powerpoint/2010/main" val="10227302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Dimensionamiento de los colectores de calor del suelo (Corriente)</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a:bodyPr>
          <a:lstStyle/>
          <a:p>
            <a:pPr marL="0" indent="0">
              <a:lnSpc>
                <a:spcPct val="130000"/>
              </a:lnSpc>
              <a:buNone/>
            </a:pPr>
            <a:r>
              <a:rPr lang="en-US" sz="1600" dirty="0">
                <a:latin typeface="Arial" panose="020B0604020202020204" pitchFamily="34" charset="0"/>
                <a:cs typeface="Arial" panose="020B0604020202020204" pitchFamily="34" charset="0"/>
              </a:rPr>
              <a:t>Para determinar el plano del colector, es necesario seguir los siguientes pasos:</a:t>
            </a:r>
          </a:p>
          <a:p>
            <a:pPr marL="0" indent="0">
              <a:lnSpc>
                <a:spcPct val="130000"/>
              </a:lnSpc>
              <a:buNone/>
            </a:pPr>
            <a:endParaRPr lang="en-US" sz="1600" dirty="0">
              <a:latin typeface="Arial" panose="020B0604020202020204" pitchFamily="34" charset="0"/>
              <a:cs typeface="Arial" panose="020B0604020202020204" pitchFamily="34" charset="0"/>
            </a:endParaRPr>
          </a:p>
          <a:p>
            <a:pPr marL="0" indent="0">
              <a:lnSpc>
                <a:spcPct val="130000"/>
              </a:lnSpc>
              <a:buNone/>
            </a:pPr>
            <a:r>
              <a:rPr lang="en-US" sz="1600" dirty="0">
                <a:latin typeface="Arial" panose="020B0604020202020204" pitchFamily="34" charset="0"/>
                <a:cs typeface="Arial" panose="020B0604020202020204" pitchFamily="34" charset="0"/>
              </a:rPr>
              <a:t>4. Decisión sobre las horas de carga completa anuales </a:t>
            </a:r>
          </a:p>
          <a:p>
            <a:pPr marL="0" indent="0">
              <a:lnSpc>
                <a:spcPct val="130000"/>
              </a:lnSpc>
              <a:buNone/>
            </a:pPr>
            <a:endParaRPr lang="en-US" sz="1600" dirty="0">
              <a:latin typeface="Arial" panose="020B0604020202020204" pitchFamily="34" charset="0"/>
              <a:cs typeface="Arial" panose="020B0604020202020204" pitchFamily="34" charset="0"/>
            </a:endParaRPr>
          </a:p>
          <a:p>
            <a:pPr marL="0" indent="0">
              <a:lnSpc>
                <a:spcPct val="130000"/>
              </a:lnSpc>
              <a:buNone/>
            </a:pPr>
            <a:r>
              <a:rPr lang="en-US" sz="1600" dirty="0">
                <a:latin typeface="Arial" panose="020B0604020202020204" pitchFamily="34" charset="0"/>
                <a:cs typeface="Arial" panose="020B0604020202020204" pitchFamily="34" charset="0"/>
              </a:rPr>
              <a:t>La VDI 4640 ofrece valores para 1800/a y 2400/a al año. Con eso, las circunstancias</a:t>
            </a:r>
          </a:p>
          <a:p>
            <a:pPr>
              <a:lnSpc>
                <a:spcPct val="130000"/>
              </a:lnSpc>
              <a:buFont typeface="+mj-lt"/>
              <a:buAutoNum type="alphaLcParenR"/>
            </a:pPr>
            <a:r>
              <a:rPr lang="en-US" sz="1600" dirty="0">
                <a:latin typeface="Arial" panose="020B0604020202020204" pitchFamily="34" charset="0"/>
                <a:cs typeface="Arial" panose="020B0604020202020204" pitchFamily="34" charset="0"/>
              </a:rPr>
              <a:t>suministro de energía pura para calefacción</a:t>
            </a:r>
          </a:p>
          <a:p>
            <a:pPr>
              <a:lnSpc>
                <a:spcPct val="130000"/>
              </a:lnSpc>
              <a:buFont typeface="+mj-lt"/>
              <a:buAutoNum type="alphaLcParenR"/>
            </a:pPr>
            <a:r>
              <a:rPr lang="en-US" sz="1600" dirty="0">
                <a:latin typeface="Arial" panose="020B0604020202020204" pitchFamily="34" charset="0"/>
                <a:cs typeface="Arial" panose="020B0604020202020204" pitchFamily="34" charset="0"/>
              </a:rPr>
              <a:t>energía de calefacción en combinación con agua caliente </a:t>
            </a:r>
          </a:p>
          <a:p>
            <a:pPr marL="0" indent="0">
              <a:lnSpc>
                <a:spcPct val="130000"/>
              </a:lnSpc>
              <a:buNone/>
            </a:pPr>
            <a:endParaRPr lang="en-US" sz="1600" dirty="0">
              <a:latin typeface="Arial" panose="020B0604020202020204" pitchFamily="34" charset="0"/>
              <a:cs typeface="Arial" panose="020B0604020202020204" pitchFamily="34" charset="0"/>
            </a:endParaRPr>
          </a:p>
          <a:p>
            <a:pPr marL="0" indent="0">
              <a:lnSpc>
                <a:spcPct val="130000"/>
              </a:lnSpc>
              <a:buNone/>
            </a:pPr>
            <a:r>
              <a:rPr lang="en-US" sz="1600" dirty="0">
                <a:latin typeface="Arial" panose="020B0604020202020204" pitchFamily="34" charset="0"/>
                <a:cs typeface="Arial" panose="020B0604020202020204" pitchFamily="34" charset="0"/>
              </a:rPr>
              <a:t>están ilustradas. </a:t>
            </a:r>
          </a:p>
        </p:txBody>
      </p:sp>
    </p:spTree>
    <p:extLst>
      <p:ext uri="{BB962C8B-B14F-4D97-AF65-F5344CB8AC3E}">
        <p14:creationId xmlns:p14="http://schemas.microsoft.com/office/powerpoint/2010/main" val="2496175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Dimensionamiento de los colectores de calor del suelo (Corriente)</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179512" y="1716832"/>
            <a:ext cx="8513008" cy="4525963"/>
          </a:xfrm>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Para determinar el plano del colector, es necesario seguir los siguientes pasos:</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5.Seleccionar el carácter del suelo: seleccionar el carácter del suelo de la ubicación</a:t>
            </a:r>
          </a:p>
          <a:p>
            <a:pPr marL="0" indent="0">
              <a:lnSpc>
                <a:spcPct val="150000"/>
              </a:lnSpc>
              <a:buNone/>
            </a:pPr>
            <a:r>
              <a:rPr lang="en-US" sz="1600" dirty="0">
                <a:latin typeface="Arial" panose="020B0604020202020204" pitchFamily="34" charset="0"/>
                <a:cs typeface="Arial" panose="020B0604020202020204" pitchFamily="34" charset="0"/>
              </a:rPr>
              <a:t>6. Lea el beneficio de retiro específico:</a:t>
            </a:r>
          </a:p>
          <a:p>
            <a:pPr marL="0" indent="0">
              <a:lnSpc>
                <a:spcPct val="150000"/>
              </a:lnSpc>
              <a:buNone/>
            </a:pPr>
            <a:r>
              <a:rPr lang="en-US" sz="1600" dirty="0">
                <a:latin typeface="Arial" panose="020B0604020202020204" pitchFamily="34" charset="0"/>
                <a:cs typeface="Arial" panose="020B0604020202020204" pitchFamily="34" charset="0"/>
              </a:rPr>
              <a:t>	Se deposita el beneficio de retiro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como valor de tabla en el VDI 4640</a:t>
            </a:r>
          </a:p>
          <a:p>
            <a:pPr marL="0" indent="0">
              <a:lnSpc>
                <a:spcPct val="150000"/>
              </a:lnSpc>
              <a:buNone/>
            </a:pPr>
            <a:r>
              <a:rPr lang="en-US" sz="1600" dirty="0">
                <a:latin typeface="Arial" panose="020B0604020202020204" pitchFamily="34" charset="0"/>
                <a:cs typeface="Arial" panose="020B0604020202020204" pitchFamily="34" charset="0"/>
              </a:rPr>
              <a:t>7.Seleccione las distancias de la tubería (0,3 m a 0,8 m) </a:t>
            </a:r>
          </a:p>
          <a:p>
            <a:pPr>
              <a:lnSpc>
                <a:spcPct val="150000"/>
              </a:lnSpc>
              <a:buAutoNum type="arabicPeriod" startAt="8"/>
            </a:pPr>
            <a:r>
              <a:rPr lang="en-US" sz="1600" b="1" dirty="0">
                <a:latin typeface="Arial" panose="020B0604020202020204" pitchFamily="34" charset="0"/>
                <a:cs typeface="Arial" panose="020B0604020202020204" pitchFamily="34" charset="0"/>
              </a:rPr>
              <a:t>Determine la longitud de la tubería en consecuencia</a:t>
            </a:r>
          </a:p>
          <a:p>
            <a:pPr>
              <a:lnSpc>
                <a:spcPct val="130000"/>
              </a:lnSpc>
              <a:buAutoNum type="arabicPeriod" startAt="8"/>
            </a:pPr>
            <a:endParaRPr lang="en-US" b="1" dirty="0"/>
          </a:p>
          <a:p>
            <a:pPr marL="0" indent="0">
              <a:lnSpc>
                <a:spcPct val="150000"/>
              </a:lnSpc>
              <a:buNone/>
            </a:pPr>
            <a:r>
              <a:rPr lang="en-US" b="1" dirty="0"/>
              <a:t> </a:t>
            </a:r>
            <a:endParaRPr lang="de-DE" sz="1600" b="1" dirty="0"/>
          </a:p>
        </p:txBody>
      </p:sp>
      <p:sp>
        <p:nvSpPr>
          <p:cNvPr id="14" name="Rectangle 7">
            <a:extLst>
              <a:ext uri="{FF2B5EF4-FFF2-40B4-BE49-F238E27FC236}">
                <a16:creationId xmlns:a16="http://schemas.microsoft.com/office/drawing/2014/main" id="{4C9DB0E4-8E10-4A0C-AF06-B5C0BD53845A}"/>
              </a:ext>
            </a:extLst>
          </p:cNvPr>
          <p:cNvSpPr>
            <a:spLocks noChangeArrowheads="1"/>
          </p:cNvSpPr>
          <p:nvPr/>
        </p:nvSpPr>
        <p:spPr bwMode="auto">
          <a:xfrm>
            <a:off x="5737336" y="5249363"/>
            <a:ext cx="295811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dirty="0">
                <a:latin typeface="Arial" panose="020B0604020202020204" pitchFamily="34" charset="0"/>
                <a:cs typeface="Arial" panose="020B0604020202020204" pitchFamily="34" charset="0"/>
              </a:rPr>
              <a:t>Tabl</a:t>
            </a:r>
            <a:r>
              <a:rPr kumimoji="0" lang="de-DE" altLang="de-DE" sz="1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 Capacidad de extracción específica del sustrato para diferentes tipos de suelo y con y sin suministro de agua caliente.</a:t>
            </a:r>
            <a:endParaRPr kumimoji="0" lang="de-DE" altLang="de-DE"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3996" y="3328769"/>
            <a:ext cx="3230492" cy="1920594"/>
          </a:xfrm>
          <a:prstGeom prst="rect">
            <a:avLst/>
          </a:prstGeom>
        </p:spPr>
      </p:pic>
    </p:spTree>
    <p:extLst>
      <p:ext uri="{BB962C8B-B14F-4D97-AF65-F5344CB8AC3E}">
        <p14:creationId xmlns:p14="http://schemas.microsoft.com/office/powerpoint/2010/main" val="27553837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Dimensionamiento de los colectores de calor del suelo (Corriente)</a:t>
            </a:r>
            <a:endParaRPr lang="de-DE" dirty="0">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4" name="Inhaltsplatzhalter 3"/>
              <p:cNvSpPr>
                <a:spLocks noGrp="1"/>
              </p:cNvSpPr>
              <p:nvPr>
                <p:ph idx="1"/>
              </p:nvPr>
            </p:nvSpPr>
            <p:spPr>
              <a:xfrm>
                <a:off x="120997" y="1556792"/>
                <a:ext cx="8496944" cy="4525963"/>
              </a:xfrm>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Ejemplo: </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Carga térmica: 12 kW</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Factor de rendimiento estacional - SPF de la bomba de calor: 3</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Potencia del evaporador: 9 kW</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Sólo suministro de energía para calefacción → 1.800 h/a</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Suelo cohesivo, húmedo → 30 W/m2</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Distancia de la tubería: 0,5 m → 2 m de tubería /m².</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 </a:t>
                </a:r>
                <a14:m>
                  <m:oMath xmlns:m="http://schemas.openxmlformats.org/officeDocument/2006/math">
                    <m:f>
                      <m:fPr>
                        <m:ctrlPr>
                          <a:rPr lang="de-DE" sz="1600" i="1">
                            <a:latin typeface="Cambria Math" panose="02040503050406030204" pitchFamily="18" charset="0"/>
                          </a:rPr>
                        </m:ctrlPr>
                      </m:fPr>
                      <m:num>
                        <m:r>
                          <a:rPr lang="en-GB" sz="1600" dirty="0">
                            <a:latin typeface="Cambria Math" panose="02040503050406030204" pitchFamily="18" charset="0"/>
                            <a:cs typeface="Arial" panose="020B0604020202020204" pitchFamily="34" charset="0"/>
                          </a:rPr>
                          <m:t>9000 </m:t>
                        </m:r>
                        <m:r>
                          <a:rPr lang="en-GB" sz="1600" dirty="0">
                            <a:latin typeface="Cambria Math" panose="02040503050406030204" pitchFamily="18" charset="0"/>
                            <a:cs typeface="Arial" panose="020B0604020202020204" pitchFamily="34" charset="0"/>
                          </a:rPr>
                          <m:t>𝑊</m:t>
                        </m:r>
                      </m:num>
                      <m:den>
                        <m:r>
                          <a:rPr lang="en-GB" sz="1600" dirty="0">
                            <a:latin typeface="Cambria Math" panose="02040503050406030204" pitchFamily="18" charset="0"/>
                            <a:cs typeface="Arial" panose="020B0604020202020204" pitchFamily="34" charset="0"/>
                          </a:rPr>
                          <m:t>30 </m:t>
                        </m:r>
                        <m:r>
                          <a:rPr lang="en-GB" sz="1600" dirty="0">
                            <a:latin typeface="Cambria Math" panose="02040503050406030204" pitchFamily="18" charset="0"/>
                            <a:cs typeface="Arial" panose="020B0604020202020204" pitchFamily="34" charset="0"/>
                          </a:rPr>
                          <m:t>𝑊</m:t>
                        </m:r>
                        <m:r>
                          <a:rPr lang="en-GB" sz="1600" dirty="0">
                            <a:latin typeface="Cambria Math" panose="02040503050406030204" pitchFamily="18" charset="0"/>
                            <a:cs typeface="Arial" panose="020B0604020202020204" pitchFamily="34" charset="0"/>
                          </a:rPr>
                          <m:t>/ </m:t>
                        </m:r>
                        <m:r>
                          <a:rPr lang="en-GB" sz="1600" dirty="0">
                            <a:latin typeface="Cambria Math" panose="02040503050406030204" pitchFamily="18" charset="0"/>
                            <a:cs typeface="Arial" panose="020B0604020202020204" pitchFamily="34" charset="0"/>
                          </a:rPr>
                          <m:t>𝑚</m:t>
                        </m:r>
                        <m:r>
                          <a:rPr lang="en-GB" sz="1600" dirty="0">
                            <a:latin typeface="Cambria Math" panose="02040503050406030204" pitchFamily="18" charset="0"/>
                            <a:cs typeface="Arial" panose="020B0604020202020204" pitchFamily="34" charset="0"/>
                          </a:rPr>
                          <m:t>²</m:t>
                        </m:r>
                      </m:den>
                    </m:f>
                    <m:r>
                      <a:rPr lang="en-GB" sz="1600" dirty="0">
                        <a:latin typeface="Cambria Math" panose="02040503050406030204" pitchFamily="18" charset="0"/>
                        <a:cs typeface="Arial" panose="020B0604020202020204" pitchFamily="34" charset="0"/>
                      </a:rPr>
                      <m:t>=300 </m:t>
                    </m:r>
                    <m:r>
                      <a:rPr lang="en-GB" sz="1600" dirty="0">
                        <a:latin typeface="Cambria Math" panose="02040503050406030204" pitchFamily="18" charset="0"/>
                        <a:cs typeface="Arial" panose="020B0604020202020204" pitchFamily="34" charset="0"/>
                      </a:rPr>
                      <m:t>𝑚</m:t>
                    </m:r>
                    <m:r>
                      <a:rPr lang="en-GB" sz="1600" dirty="0">
                        <a:latin typeface="Cambria Math" panose="02040503050406030204" pitchFamily="18" charset="0"/>
                        <a:cs typeface="Arial" panose="020B0604020202020204" pitchFamily="34" charset="0"/>
                      </a:rPr>
                      <m:t>²</m:t>
                    </m:r>
                  </m:oMath>
                </a14:m>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 Se necesita una longitud de tubería de 600 m</a:t>
                </a:r>
                <a:endParaRPr lang="de-DE" sz="1600" dirty="0">
                  <a:latin typeface="Arial" panose="020B0604020202020204" pitchFamily="34" charset="0"/>
                  <a:cs typeface="Arial" panose="020B0604020202020204" pitchFamily="34" charset="0"/>
                </a:endParaRPr>
              </a:p>
              <a:p>
                <a:pPr marL="0" indent="0">
                  <a:lnSpc>
                    <a:spcPct val="150000"/>
                  </a:lnSpc>
                  <a:buNone/>
                </a:pPr>
                <a:endParaRPr lang="de-DE" dirty="0"/>
              </a:p>
            </p:txBody>
          </p:sp>
        </mc:Choice>
        <mc:Fallback>
          <p:sp>
            <p:nvSpPr>
              <p:cNvPr id="4" name="Inhaltsplatzhalter 3"/>
              <p:cNvSpPr>
                <a:spLocks noGrp="1" noRot="1" noChangeAspect="1" noMove="1" noResize="1" noEditPoints="1" noAdjustHandles="1" noChangeArrowheads="1" noChangeShapeType="1" noTextEdit="1"/>
              </p:cNvSpPr>
              <p:nvPr>
                <p:ph idx="1"/>
              </p:nvPr>
            </p:nvSpPr>
            <p:spPr>
              <a:xfrm>
                <a:off x="120997" y="1556792"/>
                <a:ext cx="8496944" cy="4525963"/>
              </a:xfrm>
              <a:blipFill>
                <a:blip r:embed="rId2"/>
                <a:stretch>
                  <a:fillRect l="-430"/>
                </a:stretch>
              </a:blipFill>
            </p:spPr>
            <p:txBody>
              <a:bodyPr/>
              <a:lstStyle/>
              <a:p>
                <a:r>
                  <a:rPr lang="es-ES">
                    <a:noFill/>
                  </a:rPr>
                  <a:t> </a:t>
                </a:r>
              </a:p>
            </p:txBody>
          </p:sp>
        </mc:Fallback>
      </mc:AlternateContent>
      <p:sp>
        <p:nvSpPr>
          <p:cNvPr id="5" name="Textfeld 4"/>
          <p:cNvSpPr txBox="1"/>
          <p:nvPr/>
        </p:nvSpPr>
        <p:spPr>
          <a:xfrm>
            <a:off x="5782643" y="4868977"/>
            <a:ext cx="3397869" cy="1524007"/>
          </a:xfrm>
          <a:prstGeom prst="rect">
            <a:avLst/>
          </a:prstGeom>
          <a:noFill/>
        </p:spPr>
        <p:txBody>
          <a:bodyPr wrap="square" rtlCol="0">
            <a:spAutoFit/>
          </a:bodyPr>
          <a:lstStyle/>
          <a:p>
            <a:pPr lvl="0" eaLnBrk="0" fontAlgn="base" hangingPunct="0">
              <a:lnSpc>
                <a:spcPct val="150000"/>
              </a:lnSpc>
              <a:spcBef>
                <a:spcPct val="0"/>
              </a:spcBef>
              <a:spcAft>
                <a:spcPct val="0"/>
              </a:spcAft>
            </a:pPr>
            <a:r>
              <a:rPr lang="de-DE" altLang="de-DE" sz="1600" dirty="0">
                <a:latin typeface="Arial" panose="020B0604020202020204" pitchFamily="34" charset="0"/>
                <a:cs typeface="Arial" panose="020B0604020202020204" pitchFamily="34" charset="0"/>
              </a:rPr>
              <a:t>Tabla: Capacidad de extracción específica del sustrato para diferentes tipos de suelo y con y sin suministro de agua caliente.</a:t>
            </a:r>
            <a:endParaRPr lang="de-DE" altLang="de-DE" sz="3600" dirty="0">
              <a:latin typeface="Arial" panose="020B0604020202020204" pitchFamily="34" charset="0"/>
              <a:cs typeface="Arial" panose="020B0604020202020204" pitchFamily="34" charset="0"/>
            </a:endParaRPr>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2643" y="2963873"/>
            <a:ext cx="3240360" cy="1926461"/>
          </a:xfrm>
          <a:prstGeom prst="rect">
            <a:avLst/>
          </a:prstGeom>
        </p:spPr>
      </p:pic>
    </p:spTree>
    <p:extLst>
      <p:ext uri="{BB962C8B-B14F-4D97-AF65-F5344CB8AC3E}">
        <p14:creationId xmlns:p14="http://schemas.microsoft.com/office/powerpoint/2010/main" val="16312326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en-GB" dirty="0">
                <a:latin typeface="Arial" panose="020B0604020202020204" pitchFamily="34" charset="0"/>
                <a:cs typeface="Arial" panose="020B0604020202020204" pitchFamily="34" charset="0"/>
              </a:rPr>
              <a:t>Dimensionamiento de los colectores de calor del suelo </a:t>
            </a:r>
            <a:br>
              <a:rPr lang="en-GB" dirty="0">
                <a:latin typeface="Arial" panose="020B0604020202020204" pitchFamily="34" charset="0"/>
                <a:cs typeface="Arial" panose="020B0604020202020204" pitchFamily="34" charset="0"/>
              </a:rPr>
            </a:br>
            <a:r>
              <a:rPr lang="en-GB" dirty="0">
                <a:solidFill>
                  <a:schemeClr val="accent3"/>
                </a:solidFill>
                <a:latin typeface="Arial" panose="020B0604020202020204" pitchFamily="34" charset="0"/>
                <a:cs typeface="Arial" panose="020B0604020202020204" pitchFamily="34" charset="0"/>
              </a:rPr>
              <a:t>(impresión verde) </a:t>
            </a:r>
            <a:endParaRPr lang="de-DE" dirty="0">
              <a:solidFill>
                <a:schemeClr val="accent3"/>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600200"/>
            <a:ext cx="6779096" cy="4525963"/>
          </a:xfrm>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La determinación del plano del colector de la ubicación se ha hecho mucho más extensa:</a:t>
            </a:r>
          </a:p>
          <a:p>
            <a:pPr marL="0" indent="0">
              <a:lnSpc>
                <a:spcPct val="150000"/>
              </a:lnSpc>
              <a:buNone/>
            </a:pPr>
            <a:r>
              <a:rPr lang="en-US" sz="1600" dirty="0">
                <a:latin typeface="Arial" panose="020B0604020202020204" pitchFamily="34" charset="0"/>
                <a:cs typeface="Arial" panose="020B0604020202020204" pitchFamily="34" charset="0"/>
              </a:rPr>
              <a:t>La carga de calor ya no es la única variable de entrada central, sino también el requerimiento de calor. En el dimensionamiento posterior, el mayor valor es decisivo. Además, la ubicación del sistema está asignada a la zona climática, lo que influye en el beneficio del retiro del subsuelo. </a:t>
            </a:r>
          </a:p>
          <a:p>
            <a:pPr marL="0" indent="0">
              <a:lnSpc>
                <a:spcPct val="150000"/>
              </a:lnSpc>
              <a:buNone/>
            </a:pPr>
            <a:r>
              <a:rPr lang="en-US" sz="1600" dirty="0">
                <a:latin typeface="Arial" panose="020B0604020202020204" pitchFamily="34" charset="0"/>
                <a:cs typeface="Arial" panose="020B0604020202020204" pitchFamily="34" charset="0"/>
              </a:rPr>
              <a:t>En detalle son necesarios los siguientes pasos:</a:t>
            </a:r>
            <a:endParaRPr lang="de-DE" sz="1400" dirty="0"/>
          </a:p>
        </p:txBody>
      </p:sp>
      <p:pic>
        <p:nvPicPr>
          <p:cNvPr id="5" name="Grafik 5">
            <a:extLst>
              <a:ext uri="{FF2B5EF4-FFF2-40B4-BE49-F238E27FC236}">
                <a16:creationId xmlns:a16="http://schemas.microsoft.com/office/drawing/2014/main" id="{C12D7F4C-B65C-44F3-B3AE-9531EBD10AE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6720" y="1600200"/>
            <a:ext cx="720080" cy="1018479"/>
          </a:xfrm>
          <a:prstGeom prst="rect">
            <a:avLst/>
          </a:prstGeom>
        </p:spPr>
      </p:pic>
    </p:spTree>
    <p:extLst>
      <p:ext uri="{BB962C8B-B14F-4D97-AF65-F5344CB8AC3E}">
        <p14:creationId xmlns:p14="http://schemas.microsoft.com/office/powerpoint/2010/main" val="15401377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en-GB" dirty="0">
                <a:latin typeface="Arial" panose="020B0604020202020204" pitchFamily="34" charset="0"/>
                <a:cs typeface="Arial" panose="020B0604020202020204" pitchFamily="34" charset="0"/>
              </a:rPr>
              <a:t>Dimensionamiento de los colectores de calor del suelo </a:t>
            </a:r>
            <a:br>
              <a:rPr lang="en-GB" dirty="0">
                <a:latin typeface="Arial" panose="020B0604020202020204" pitchFamily="34" charset="0"/>
                <a:cs typeface="Arial" panose="020B0604020202020204" pitchFamily="34" charset="0"/>
              </a:rPr>
            </a:br>
            <a:r>
              <a:rPr lang="en-GB" dirty="0">
                <a:solidFill>
                  <a:schemeClr val="accent3"/>
                </a:solidFill>
                <a:latin typeface="Arial" panose="020B0604020202020204" pitchFamily="34" charset="0"/>
                <a:cs typeface="Arial" panose="020B0604020202020204" pitchFamily="34" charset="0"/>
              </a:rPr>
              <a:t>(impresión verde)</a:t>
            </a:r>
            <a:endParaRPr lang="de-DE" dirty="0">
              <a:solidFill>
                <a:schemeClr val="accent3"/>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600200"/>
            <a:ext cx="6779096" cy="4525963"/>
          </a:xfrm>
        </p:spPr>
        <p:txBody>
          <a:bodyPr>
            <a:normAutofit/>
          </a:bodyPr>
          <a:lstStyle/>
          <a:p>
            <a:pPr>
              <a:lnSpc>
                <a:spcPct val="150000"/>
              </a:lnSpc>
              <a:buFont typeface="+mj-lt"/>
              <a:buAutoNum type="arabicPeriod"/>
            </a:pPr>
            <a:r>
              <a:rPr lang="en-US" sz="1600" dirty="0">
                <a:latin typeface="Arial" panose="020B0604020202020204" pitchFamily="34" charset="0"/>
                <a:cs typeface="Arial" panose="020B0604020202020204" pitchFamily="34" charset="0"/>
              </a:rPr>
              <a:t>Determinar la carga de calor necesaria y el </a:t>
            </a:r>
            <a:r>
              <a:rPr lang="en-US" sz="1600" dirty="0">
                <a:solidFill>
                  <a:schemeClr val="accent3"/>
                </a:solidFill>
                <a:latin typeface="Arial" panose="020B0604020202020204" pitchFamily="34" charset="0"/>
                <a:cs typeface="Arial" panose="020B0604020202020204" pitchFamily="34" charset="0"/>
              </a:rPr>
              <a:t>requerimiento de calor</a:t>
            </a:r>
          </a:p>
          <a:p>
            <a:pPr>
              <a:lnSpc>
                <a:spcPct val="150000"/>
              </a:lnSpc>
              <a:buFont typeface="+mj-lt"/>
              <a:buAutoNum type="arabicPeriod"/>
            </a:pPr>
            <a:r>
              <a:rPr lang="en-US" sz="1600" dirty="0">
                <a:latin typeface="Arial" panose="020B0604020202020204" pitchFamily="34" charset="0"/>
                <a:cs typeface="Arial" panose="020B0604020202020204" pitchFamily="34" charset="0"/>
              </a:rPr>
              <a:t>Seleccione la bomba de calor adecuada</a:t>
            </a:r>
          </a:p>
          <a:p>
            <a:pPr>
              <a:lnSpc>
                <a:spcPct val="150000"/>
              </a:lnSpc>
              <a:buFont typeface="+mj-lt"/>
              <a:buAutoNum type="arabicPeriod"/>
            </a:pPr>
            <a:r>
              <a:rPr lang="en-US" sz="1600" dirty="0">
                <a:latin typeface="Arial" panose="020B0604020202020204" pitchFamily="34" charset="0"/>
                <a:cs typeface="Arial" panose="020B0604020202020204" pitchFamily="34" charset="0"/>
              </a:rPr>
              <a:t>Determinar el rendimiento de la bomba de calor en el evaporador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Los pasos 1 a 3 se refieren a la característica del objeto específico que se debe proporcionar. La carga de calor, la necesidad de calor y la bomba de calor deben seleccionarse en consecuencia.</a:t>
            </a:r>
          </a:p>
          <a:p>
            <a:pPr marL="0" indent="0">
              <a:lnSpc>
                <a:spcPct val="130000"/>
              </a:lnSpc>
              <a:buNone/>
            </a:pPr>
            <a:endParaRPr lang="de-DE" sz="1600" dirty="0">
              <a:latin typeface="Arial" panose="020B0604020202020204" pitchFamily="34" charset="0"/>
              <a:cs typeface="Arial" panose="020B0604020202020204" pitchFamily="34" charset="0"/>
            </a:endParaRPr>
          </a:p>
          <a:p>
            <a:pPr marL="0" indent="0">
              <a:buNone/>
            </a:pPr>
            <a:endParaRPr lang="de-DE" sz="1400" dirty="0"/>
          </a:p>
        </p:txBody>
      </p:sp>
      <p:pic>
        <p:nvPicPr>
          <p:cNvPr id="5" name="Grafik 5">
            <a:extLst>
              <a:ext uri="{FF2B5EF4-FFF2-40B4-BE49-F238E27FC236}">
                <a16:creationId xmlns:a16="http://schemas.microsoft.com/office/drawing/2014/main" id="{540782DF-813B-4CF3-B09B-95D58D86854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6720" y="1600200"/>
            <a:ext cx="720080" cy="1018479"/>
          </a:xfrm>
          <a:prstGeom prst="rect">
            <a:avLst/>
          </a:prstGeom>
        </p:spPr>
      </p:pic>
    </p:spTree>
    <p:extLst>
      <p:ext uri="{BB962C8B-B14F-4D97-AF65-F5344CB8AC3E}">
        <p14:creationId xmlns:p14="http://schemas.microsoft.com/office/powerpoint/2010/main" val="27386839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La bomba de calor lo más pequeña posible</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95536" y="1844824"/>
            <a:ext cx="8229600" cy="3849291"/>
          </a:xfrm>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Según la carga de calefacción calculada, es preferible elegir una bomba de calor que se ajuste a la carga de calefacción calculada. </a:t>
            </a:r>
            <a:endParaRPr lang="de-DE" sz="1600" dirty="0">
              <a:latin typeface="Arial" panose="020B0604020202020204" pitchFamily="34" charset="0"/>
              <a:cs typeface="Arial" panose="020B0604020202020204" pitchFamily="34" charset="0"/>
            </a:endParaRPr>
          </a:p>
          <a:p>
            <a:pPr lvl="0">
              <a:lnSpc>
                <a:spcPct val="150000"/>
              </a:lnSpc>
            </a:pPr>
            <a:r>
              <a:rPr lang="en-GB" sz="1600" i="1" dirty="0">
                <a:latin typeface="Arial" panose="020B0604020202020204" pitchFamily="34" charset="0"/>
                <a:cs typeface="Arial" panose="020B0604020202020204" pitchFamily="34" charset="0"/>
              </a:rPr>
              <a:t>Si se calcula una carga de calefacción de 12 kW y el fabricante de la bomba de calor ofrece bombas de calor de 9,3 kW / 12,2 kW / 16,2 kW, la bomba de calor de 12,2 kW sería la mejor opción para instalar.</a:t>
            </a:r>
          </a:p>
          <a:p>
            <a:pPr marL="0" lv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Esto conduce a </a:t>
            </a:r>
            <a:r>
              <a:rPr lang="en-GB" sz="1600" dirty="0">
                <a:solidFill>
                  <a:srgbClr val="FF0000"/>
                </a:solidFill>
                <a:latin typeface="Arial" panose="020B0604020202020204" pitchFamily="34" charset="0"/>
                <a:cs typeface="Arial" panose="020B0604020202020204" pitchFamily="34" charset="0"/>
              </a:rPr>
              <a:t>vencimientos</a:t>
            </a:r>
            <a:r>
              <a:rPr lang="en-GB" sz="1600" dirty="0">
                <a:latin typeface="Arial" panose="020B0604020202020204" pitchFamily="34" charset="0"/>
                <a:cs typeface="Arial" panose="020B0604020202020204" pitchFamily="34" charset="0"/>
              </a:rPr>
              <a:t> constantes y a un menor escalonamiento (cambio de funcional a no funcional). </a:t>
            </a:r>
            <a:endParaRPr lang="de-DE" sz="1600" dirty="0">
              <a:latin typeface="Arial" panose="020B0604020202020204" pitchFamily="34" charset="0"/>
              <a:cs typeface="Arial" panose="020B0604020202020204" pitchFamily="34" charset="0"/>
            </a:endParaRPr>
          </a:p>
          <a:p>
            <a:pPr marL="0" lvl="0" indent="0">
              <a:lnSpc>
                <a:spcPct val="150000"/>
              </a:lnSpc>
              <a:buNone/>
            </a:pPr>
            <a:r>
              <a:rPr lang="de-DE" sz="1600" b="1"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458123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en-GB" dirty="0">
                <a:latin typeface="Arial" panose="020B0604020202020204" pitchFamily="34" charset="0"/>
                <a:cs typeface="Arial" panose="020B0604020202020204" pitchFamily="34" charset="0"/>
              </a:rPr>
              <a:t>Dimensionamiento de los colectores de calor del suelo </a:t>
            </a:r>
            <a:br>
              <a:rPr lang="en-GB" dirty="0">
                <a:latin typeface="Arial" panose="020B0604020202020204" pitchFamily="34" charset="0"/>
                <a:cs typeface="Arial" panose="020B0604020202020204" pitchFamily="34" charset="0"/>
              </a:rPr>
            </a:br>
            <a:r>
              <a:rPr lang="en-GB" dirty="0">
                <a:solidFill>
                  <a:schemeClr val="accent3"/>
                </a:solidFill>
                <a:latin typeface="Arial" panose="020B0604020202020204" pitchFamily="34" charset="0"/>
                <a:cs typeface="Arial" panose="020B0604020202020204" pitchFamily="34" charset="0"/>
              </a:rPr>
              <a:t>(impresión verde)</a:t>
            </a:r>
            <a:endParaRPr lang="de-DE" dirty="0">
              <a:solidFill>
                <a:schemeClr val="accent3"/>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144016" y="1600200"/>
            <a:ext cx="7092280" cy="4525963"/>
          </a:xfrm>
        </p:spPr>
        <p:txBody>
          <a:bodyPr>
            <a:normAutofit/>
          </a:bodyPr>
          <a:lstStyle/>
          <a:p>
            <a:pPr>
              <a:lnSpc>
                <a:spcPct val="150000"/>
              </a:lnSpc>
              <a:buAutoNum type="arabicPeriod" startAt="4"/>
            </a:pPr>
            <a:r>
              <a:rPr lang="en-US" sz="1600" dirty="0">
                <a:solidFill>
                  <a:schemeClr val="accent3">
                    <a:lumMod val="75000"/>
                  </a:schemeClr>
                </a:solidFill>
                <a:latin typeface="Arial" panose="020B0604020202020204" pitchFamily="34" charset="0"/>
                <a:cs typeface="Arial" panose="020B0604020202020204" pitchFamily="34" charset="0"/>
              </a:rPr>
              <a:t>Seleccionar el esquema (tuberías, esteras de tubos capilares)</a:t>
            </a:r>
            <a:br>
              <a:rPr lang="en-US" sz="1600" dirty="0">
                <a:solidFill>
                  <a:schemeClr val="accent3">
                    <a:lumMod val="75000"/>
                  </a:schemeClr>
                </a:solidFill>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Seleccione los componentes incorporados</a:t>
            </a:r>
          </a:p>
          <a:p>
            <a:pPr>
              <a:lnSpc>
                <a:spcPct val="150000"/>
              </a:lnSpc>
              <a:buAutoNum type="arabicPeriod" startAt="4"/>
            </a:pPr>
            <a:endParaRPr lang="en-US" sz="1600" dirty="0">
              <a:latin typeface="Arial" panose="020B0604020202020204" pitchFamily="34" charset="0"/>
              <a:cs typeface="Arial" panose="020B0604020202020204" pitchFamily="34" charset="0"/>
            </a:endParaRPr>
          </a:p>
          <a:p>
            <a:pPr>
              <a:lnSpc>
                <a:spcPct val="150000"/>
              </a:lnSpc>
              <a:buAutoNum type="arabicPeriod" startAt="5"/>
            </a:pPr>
            <a:r>
              <a:rPr lang="en-US" sz="1600" dirty="0">
                <a:solidFill>
                  <a:schemeClr val="accent3">
                    <a:lumMod val="75000"/>
                  </a:schemeClr>
                </a:solidFill>
                <a:latin typeface="Arial" panose="020B0604020202020204" pitchFamily="34" charset="0"/>
                <a:cs typeface="Arial" panose="020B0604020202020204" pitchFamily="34" charset="0"/>
              </a:rPr>
              <a:t>Seleccione la zona climática</a:t>
            </a:r>
            <a:br>
              <a:rPr lang="en-US" sz="1600" dirty="0">
                <a:solidFill>
                  <a:schemeClr val="accent3">
                    <a:lumMod val="75000"/>
                  </a:schemeClr>
                </a:solidFill>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Seleccione la zona climática según su ubicación</a:t>
            </a:r>
          </a:p>
          <a:p>
            <a:pPr>
              <a:lnSpc>
                <a:spcPct val="150000"/>
              </a:lnSpc>
              <a:buAutoNum type="arabicPeriod" startAt="5"/>
            </a:pPr>
            <a:r>
              <a:rPr lang="en-US" sz="1600" dirty="0">
                <a:latin typeface="Arial" panose="020B0604020202020204" pitchFamily="34" charset="0"/>
                <a:cs typeface="Arial" panose="020B0604020202020204" pitchFamily="34" charset="0"/>
              </a:rPr>
              <a:t>Seleccione el carácter del suelo</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según el cuadro</a:t>
            </a:r>
          </a:p>
          <a:p>
            <a:pPr marL="0" indent="0">
              <a:lnSpc>
                <a:spcPct val="130000"/>
              </a:lnSpc>
              <a:buNone/>
            </a:pPr>
            <a:endParaRPr lang="de-DE" sz="1600" dirty="0">
              <a:latin typeface="Arial" panose="020B0604020202020204" pitchFamily="34" charset="0"/>
              <a:cs typeface="Arial" panose="020B0604020202020204" pitchFamily="34" charset="0"/>
            </a:endParaRPr>
          </a:p>
          <a:p>
            <a:pPr marL="0" indent="0">
              <a:buNone/>
            </a:pPr>
            <a:endParaRPr lang="de-DE" sz="1400" dirty="0"/>
          </a:p>
        </p:txBody>
      </p:sp>
      <p:graphicFrame>
        <p:nvGraphicFramePr>
          <p:cNvPr id="7" name="Tabelle 6"/>
          <p:cNvGraphicFramePr>
            <a:graphicFrameLocks noGrp="1"/>
          </p:cNvGraphicFramePr>
          <p:nvPr>
            <p:extLst>
              <p:ext uri="{D42A27DB-BD31-4B8C-83A1-F6EECF244321}">
                <p14:modId xmlns:p14="http://schemas.microsoft.com/office/powerpoint/2010/main" val="1335379834"/>
              </p:ext>
            </p:extLst>
          </p:nvPr>
        </p:nvGraphicFramePr>
        <p:xfrm>
          <a:off x="5004048" y="2762592"/>
          <a:ext cx="3995936" cy="3474720"/>
        </p:xfrm>
        <a:graphic>
          <a:graphicData uri="http://schemas.openxmlformats.org/drawingml/2006/table">
            <a:tbl>
              <a:tblPr firstRow="1" bandRow="1">
                <a:tableStyleId>{7E9639D4-E3E2-4D34-9284-5A2195B3D0D7}</a:tableStyleId>
              </a:tblPr>
              <a:tblGrid>
                <a:gridCol w="2160240">
                  <a:extLst>
                    <a:ext uri="{9D8B030D-6E8A-4147-A177-3AD203B41FA5}">
                      <a16:colId xmlns:a16="http://schemas.microsoft.com/office/drawing/2014/main" val="20000"/>
                    </a:ext>
                  </a:extLst>
                </a:gridCol>
                <a:gridCol w="1835696">
                  <a:extLst>
                    <a:ext uri="{9D8B030D-6E8A-4147-A177-3AD203B41FA5}">
                      <a16:colId xmlns:a16="http://schemas.microsoft.com/office/drawing/2014/main" val="20001"/>
                    </a:ext>
                  </a:extLst>
                </a:gridCol>
              </a:tblGrid>
              <a:tr h="420811">
                <a:tc>
                  <a:txBody>
                    <a:bodyPr/>
                    <a:lstStyle/>
                    <a:p>
                      <a:pPr algn="ctr"/>
                      <a:r>
                        <a:rPr lang="fr-FR" sz="1600" dirty="0">
                          <a:latin typeface="Arial" panose="020B0604020202020204" pitchFamily="34" charset="0"/>
                          <a:cs typeface="Arial" panose="020B0604020202020204" pitchFamily="34" charset="0"/>
                        </a:rPr>
                        <a:t>VDI 4640 Parte 2 2001 </a:t>
                      </a:r>
                    </a:p>
                  </a:txBody>
                  <a:tcPr>
                    <a:lnB w="3175"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600" dirty="0">
                          <a:latin typeface="Arial" panose="020B0604020202020204" pitchFamily="34" charset="0"/>
                          <a:cs typeface="Arial" panose="020B0604020202020204" pitchFamily="34" charset="0"/>
                        </a:rPr>
                        <a:t>VDI 4640 Parte 2 2015</a:t>
                      </a:r>
                    </a:p>
                  </a:txBody>
                  <a:tcPr>
                    <a:lnB w="3175" cap="flat" cmpd="sng" algn="ctr">
                      <a:solidFill>
                        <a:schemeClr val="tx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0000"/>
                  </a:ext>
                </a:extLst>
              </a:tr>
              <a:tr h="356840">
                <a:tc>
                  <a:txBody>
                    <a:bodyPr/>
                    <a:lstStyle/>
                    <a:p>
                      <a:r>
                        <a:rPr lang="de-DE" sz="1600" dirty="0" err="1">
                          <a:latin typeface="Arial" panose="020B0604020202020204" pitchFamily="34" charset="0"/>
                          <a:cs typeface="Arial" panose="020B0604020202020204" pitchFamily="34" charset="0"/>
                        </a:rPr>
                        <a:t>Suelo</a:t>
                      </a:r>
                      <a:r>
                        <a:rPr lang="de-DE" sz="1600" dirty="0">
                          <a:latin typeface="Arial" panose="020B0604020202020204" pitchFamily="34" charset="0"/>
                          <a:cs typeface="Arial" panose="020B0604020202020204" pitchFamily="34" charset="0"/>
                        </a:rPr>
                        <a:t> no </a:t>
                      </a:r>
                      <a:r>
                        <a:rPr lang="de-DE" sz="1600" dirty="0" err="1">
                          <a:latin typeface="Arial" panose="020B0604020202020204" pitchFamily="34" charset="0"/>
                          <a:cs typeface="Arial" panose="020B0604020202020204" pitchFamily="34" charset="0"/>
                        </a:rPr>
                        <a:t>cohesivo</a:t>
                      </a:r>
                      <a:r>
                        <a:rPr lang="de-DE" sz="1600" dirty="0">
                          <a:latin typeface="Arial" panose="020B0604020202020204" pitchFamily="34" charset="0"/>
                          <a:cs typeface="Arial" panose="020B0604020202020204" pitchFamily="34" charset="0"/>
                        </a:rPr>
                        <a:t>, seco </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de-DE" sz="1600" dirty="0">
                          <a:solidFill>
                            <a:schemeClr val="tx1"/>
                          </a:solidFill>
                          <a:latin typeface="Arial" panose="020B0604020202020204" pitchFamily="34" charset="0"/>
                          <a:cs typeface="Arial" panose="020B0604020202020204" pitchFamily="34" charset="0"/>
                        </a:rPr>
                        <a:t>Arena</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65010">
                <a:tc>
                  <a:txBody>
                    <a:bodyPr/>
                    <a:lstStyle/>
                    <a:p>
                      <a:r>
                        <a:rPr lang="de-DE" sz="1600" dirty="0" err="1">
                          <a:latin typeface="Arial" panose="020B0604020202020204" pitchFamily="34" charset="0"/>
                          <a:cs typeface="Arial" panose="020B0604020202020204" pitchFamily="34" charset="0"/>
                        </a:rPr>
                        <a:t>Suelo cohesivo</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húmedo</a:t>
                      </a:r>
                      <a:endParaRPr lang="de-DE" sz="16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de-DE" sz="1600" dirty="0" err="1">
                          <a:solidFill>
                            <a:schemeClr val="tx1"/>
                          </a:solidFill>
                          <a:latin typeface="Arial" panose="020B0604020202020204" pitchFamily="34" charset="0"/>
                          <a:cs typeface="Arial" panose="020B0604020202020204" pitchFamily="34" charset="0"/>
                        </a:rPr>
                        <a:t>Barro</a:t>
                      </a:r>
                      <a:endParaRPr lang="de-DE" sz="1600" dirty="0">
                        <a:solidFill>
                          <a:schemeClr val="tx1"/>
                        </a:solidFill>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650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err="1">
                          <a:latin typeface="Arial" panose="020B0604020202020204" pitchFamily="34" charset="0"/>
                          <a:cs typeface="Arial" panose="020B0604020202020204" pitchFamily="34" charset="0"/>
                        </a:rPr>
                        <a:t>Suelo cohesivo</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húmedo</a:t>
                      </a:r>
                      <a:endParaRPr lang="de-DE" sz="16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de-DE" sz="1600" dirty="0">
                          <a:solidFill>
                            <a:schemeClr val="tx1"/>
                          </a:solidFill>
                          <a:latin typeface="Arial" panose="020B0604020202020204" pitchFamily="34" charset="0"/>
                          <a:cs typeface="Arial" panose="020B0604020202020204" pitchFamily="34" charset="0"/>
                        </a:rPr>
                        <a:t>Lodo</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650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dirty="0" err="1">
                          <a:latin typeface="Arial" panose="020B0604020202020204" pitchFamily="34" charset="0"/>
                          <a:cs typeface="Arial" panose="020B0604020202020204" pitchFamily="34" charset="0"/>
                        </a:rPr>
                        <a:t>Suelo cohesivo</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húmedo</a:t>
                      </a:r>
                      <a:endParaRPr lang="de-DE" sz="1600" dirty="0">
                        <a:latin typeface="Arial" panose="020B0604020202020204" pitchFamily="34" charset="0"/>
                        <a:cs typeface="Arial" panose="020B0604020202020204" pitchFamily="34" charset="0"/>
                      </a:endParaRP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600" dirty="0" err="1">
                          <a:solidFill>
                            <a:schemeClr val="tx1"/>
                          </a:solidFill>
                          <a:latin typeface="Arial" panose="020B0604020202020204" pitchFamily="34" charset="0"/>
                          <a:cs typeface="Arial" panose="020B0604020202020204" pitchFamily="34" charset="0"/>
                        </a:rPr>
                        <a:t>Lodo</a:t>
                      </a:r>
                      <a:r>
                        <a:rPr lang="de-DE" sz="1600" dirty="0">
                          <a:solidFill>
                            <a:schemeClr val="tx1"/>
                          </a:solidFill>
                          <a:latin typeface="Arial" panose="020B0604020202020204" pitchFamily="34" charset="0"/>
                          <a:cs typeface="Arial" panose="020B0604020202020204" pitchFamily="34" charset="0"/>
                        </a:rPr>
                        <a:t> arenoso</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56840">
                <a:tc>
                  <a:txBody>
                    <a:bodyPr/>
                    <a:lstStyle/>
                    <a:p>
                      <a:r>
                        <a:rPr lang="de-DE" sz="1600" dirty="0" err="1">
                          <a:latin typeface="Arial" panose="020B0604020202020204" pitchFamily="34" charset="0"/>
                          <a:cs typeface="Arial" panose="020B0604020202020204" pitchFamily="34" charset="0"/>
                        </a:rPr>
                        <a:t>Arena/aglomerante anegada </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lang="de-DE" sz="1600" dirty="0">
                          <a:solidFill>
                            <a:schemeClr val="tx1"/>
                          </a:solidFill>
                          <a:latin typeface="Arial" panose="020B0604020202020204" pitchFamily="34" charset="0"/>
                          <a:cs typeface="Arial" panose="020B0604020202020204" pitchFamily="34" charset="0"/>
                        </a:rPr>
                        <a:t>-</a:t>
                      </a:r>
                    </a:p>
                  </a:txBody>
                  <a:tcPr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pic>
        <p:nvPicPr>
          <p:cNvPr id="5" name="Grafik 5">
            <a:extLst>
              <a:ext uri="{FF2B5EF4-FFF2-40B4-BE49-F238E27FC236}">
                <a16:creationId xmlns:a16="http://schemas.microsoft.com/office/drawing/2014/main" id="{554E70CF-8FF1-4153-AB7E-BDCB5FBFEF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6720" y="1600200"/>
            <a:ext cx="720080" cy="1018479"/>
          </a:xfrm>
          <a:prstGeom prst="rect">
            <a:avLst/>
          </a:prstGeom>
        </p:spPr>
      </p:pic>
    </p:spTree>
    <p:extLst>
      <p:ext uri="{BB962C8B-B14F-4D97-AF65-F5344CB8AC3E}">
        <p14:creationId xmlns:p14="http://schemas.microsoft.com/office/powerpoint/2010/main" val="40911204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Dimensionamiento de los colectores de calor del suelo </a:t>
            </a:r>
            <a:br>
              <a:rPr lang="en-US" dirty="0">
                <a:latin typeface="Arial" panose="020B0604020202020204" pitchFamily="34" charset="0"/>
                <a:cs typeface="Arial" panose="020B0604020202020204" pitchFamily="34" charset="0"/>
              </a:rPr>
            </a:br>
            <a:r>
              <a:rPr lang="en-US" dirty="0">
                <a:solidFill>
                  <a:schemeClr val="accent3"/>
                </a:solidFill>
                <a:latin typeface="Arial" panose="020B0604020202020204" pitchFamily="34" charset="0"/>
                <a:cs typeface="Arial" panose="020B0604020202020204" pitchFamily="34" charset="0"/>
              </a:rPr>
              <a:t>(impresión verde)</a:t>
            </a:r>
            <a:endParaRPr lang="de-DE" dirty="0">
              <a:solidFill>
                <a:schemeClr val="accent3"/>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600200"/>
            <a:ext cx="6779096" cy="4525963"/>
          </a:xfrm>
        </p:spPr>
        <p:txBody>
          <a:bodyPr>
            <a:normAutofit/>
          </a:bodyPr>
          <a:lstStyle/>
          <a:p>
            <a:pPr>
              <a:lnSpc>
                <a:spcPct val="150000"/>
              </a:lnSpc>
              <a:buFont typeface="+mj-lt"/>
              <a:buAutoNum type="arabicPeriod" startAt="7"/>
            </a:pPr>
            <a:r>
              <a:rPr lang="en-US" sz="1600" dirty="0">
                <a:latin typeface="Arial" panose="020B0604020202020204" pitchFamily="34" charset="0"/>
                <a:cs typeface="Arial" panose="020B0604020202020204" pitchFamily="34" charset="0"/>
              </a:rPr>
              <a:t>Ver el beneficio de retiro específico y la</a:t>
            </a:r>
            <a:r>
              <a:rPr lang="en-US" sz="1600" dirty="0">
                <a:solidFill>
                  <a:schemeClr val="accent3"/>
                </a:solidFill>
                <a:latin typeface="Arial" panose="020B0604020202020204" pitchFamily="34" charset="0"/>
                <a:cs typeface="Arial" panose="020B0604020202020204" pitchFamily="34" charset="0"/>
              </a:rPr>
              <a:t> energía de retiro específica</a:t>
            </a:r>
            <a:r>
              <a:rPr lang="en-US" sz="1600" dirty="0">
                <a:latin typeface="Arial" panose="020B0604020202020204" pitchFamily="34" charset="0"/>
                <a:cs typeface="Arial" panose="020B0604020202020204" pitchFamily="34" charset="0"/>
              </a:rPr>
              <a:t> (dependiendo de las horas de carga completa por año)</a:t>
            </a:r>
          </a:p>
          <a:p>
            <a:pPr>
              <a:lnSpc>
                <a:spcPct val="150000"/>
              </a:lnSpc>
              <a:buFont typeface="+mj-lt"/>
              <a:buAutoNum type="arabicPeriod" startAt="8"/>
            </a:pPr>
            <a:r>
              <a:rPr lang="en-US" sz="1600" dirty="0">
                <a:solidFill>
                  <a:schemeClr val="accent3"/>
                </a:solidFill>
                <a:latin typeface="Arial" panose="020B0604020202020204" pitchFamily="34" charset="0"/>
                <a:cs typeface="Arial" panose="020B0604020202020204" pitchFamily="34" charset="0"/>
              </a:rPr>
              <a:t>Un mayor valor es decisivo (rendimiento/energía) </a:t>
            </a:r>
          </a:p>
          <a:p>
            <a:pPr>
              <a:lnSpc>
                <a:spcPct val="150000"/>
              </a:lnSpc>
              <a:buFont typeface="+mj-lt"/>
              <a:buAutoNum type="arabicPeriod" startAt="9"/>
            </a:pPr>
            <a:r>
              <a:rPr lang="en-US" sz="1600" dirty="0">
                <a:solidFill>
                  <a:schemeClr val="accent3"/>
                </a:solidFill>
                <a:latin typeface="Arial" panose="020B0604020202020204" pitchFamily="34" charset="0"/>
                <a:cs typeface="Arial" panose="020B0604020202020204" pitchFamily="34" charset="0"/>
              </a:rPr>
              <a:t>Seleccione la distancia de la tubería de acuerdo con la tabla</a:t>
            </a:r>
          </a:p>
          <a:p>
            <a:pPr>
              <a:lnSpc>
                <a:spcPct val="150000"/>
              </a:lnSpc>
              <a:buFont typeface="+mj-lt"/>
              <a:buAutoNum type="arabicPeriod" startAt="10"/>
            </a:pPr>
            <a:r>
              <a:rPr lang="en-US" sz="1600" dirty="0">
                <a:latin typeface="Arial" panose="020B0604020202020204" pitchFamily="34" charset="0"/>
                <a:cs typeface="Arial" panose="020B0604020202020204" pitchFamily="34" charset="0"/>
              </a:rPr>
              <a:t>Determine la longitud de la tubería en consecuencia</a:t>
            </a:r>
          </a:p>
          <a:p>
            <a:pPr marL="0" indent="0">
              <a:lnSpc>
                <a:spcPct val="130000"/>
              </a:lnSpc>
              <a:buNone/>
            </a:pPr>
            <a:endParaRPr lang="de-DE" sz="1600" dirty="0">
              <a:latin typeface="Arial" panose="020B0604020202020204" pitchFamily="34" charset="0"/>
              <a:cs typeface="Arial" panose="020B0604020202020204" pitchFamily="34" charset="0"/>
            </a:endParaRPr>
          </a:p>
          <a:p>
            <a:pPr marL="0" indent="0">
              <a:buNone/>
            </a:pPr>
            <a:endParaRPr lang="de-DE" sz="1400" dirty="0"/>
          </a:p>
        </p:txBody>
      </p:sp>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645024"/>
            <a:ext cx="4142074" cy="2304256"/>
          </a:xfrm>
          <a:prstGeom prst="rect">
            <a:avLst/>
          </a:prstGeom>
        </p:spPr>
      </p:pic>
      <p:pic>
        <p:nvPicPr>
          <p:cNvPr id="5" name="Grafik 5">
            <a:extLst>
              <a:ext uri="{FF2B5EF4-FFF2-40B4-BE49-F238E27FC236}">
                <a16:creationId xmlns:a16="http://schemas.microsoft.com/office/drawing/2014/main" id="{6AC85619-8A48-4FED-905D-3B8DB3AEAB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66720" y="1600200"/>
            <a:ext cx="720080" cy="1018479"/>
          </a:xfrm>
          <a:prstGeom prst="rect">
            <a:avLst/>
          </a:prstGeom>
        </p:spPr>
      </p:pic>
    </p:spTree>
    <p:extLst>
      <p:ext uri="{BB962C8B-B14F-4D97-AF65-F5344CB8AC3E}">
        <p14:creationId xmlns:p14="http://schemas.microsoft.com/office/powerpoint/2010/main" val="32849937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Dimensionamiento de los colectores de calor del suelo </a:t>
            </a:r>
            <a:br>
              <a:rPr lang="en-US" dirty="0">
                <a:latin typeface="Arial" panose="020B0604020202020204" pitchFamily="34" charset="0"/>
                <a:cs typeface="Arial" panose="020B0604020202020204" pitchFamily="34" charset="0"/>
              </a:rPr>
            </a:br>
            <a:r>
              <a:rPr lang="en-US" dirty="0">
                <a:solidFill>
                  <a:schemeClr val="accent3"/>
                </a:solidFill>
                <a:latin typeface="Arial" panose="020B0604020202020204" pitchFamily="34" charset="0"/>
                <a:cs typeface="Arial" panose="020B0604020202020204" pitchFamily="34" charset="0"/>
              </a:rPr>
              <a:t>(impresión verde) </a:t>
            </a:r>
            <a:endParaRPr lang="de-DE" dirty="0">
              <a:solidFill>
                <a:schemeClr val="accent3"/>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388341" y="1556793"/>
            <a:ext cx="8229600" cy="4104455"/>
          </a:xfrm>
        </p:spPr>
        <p:txBody>
          <a:bodyPr>
            <a:normAutofit/>
          </a:bodyPr>
          <a:lstStyle/>
          <a:p>
            <a:pPr marL="0" indent="0">
              <a:lnSpc>
                <a:spcPct val="150000"/>
              </a:lnSpc>
              <a:buNone/>
            </a:pPr>
            <a:r>
              <a:rPr lang="de-DE" sz="1600" dirty="0" err="1">
                <a:latin typeface="Arial" panose="020B0604020202020204" pitchFamily="34" charset="0"/>
                <a:cs typeface="Arial" panose="020B0604020202020204" pitchFamily="34" charset="0"/>
              </a:rPr>
              <a:t>Ejemplo: </a:t>
            </a:r>
          </a:p>
          <a:p>
            <a:pPr>
              <a:lnSpc>
                <a:spcPct val="150000"/>
              </a:lnSpc>
            </a:pPr>
            <a:r>
              <a:rPr lang="de-DE" sz="1600" dirty="0" err="1">
                <a:latin typeface="Arial" panose="020B0604020202020204" pitchFamily="34" charset="0"/>
                <a:cs typeface="Arial" panose="020B0604020202020204" pitchFamily="34" charset="0"/>
              </a:rPr>
              <a:t>Carga de</a:t>
            </a:r>
            <a:r>
              <a:rPr lang="de-DE" sz="1600" dirty="0">
                <a:latin typeface="Arial" panose="020B0604020202020204" pitchFamily="34" charset="0"/>
                <a:cs typeface="Arial" panose="020B0604020202020204" pitchFamily="34" charset="0"/>
              </a:rPr>
              <a:t> calor: 12 kW, </a:t>
            </a:r>
            <a:r>
              <a:rPr lang="de-DE" sz="1600" dirty="0" err="1">
                <a:latin typeface="Arial" panose="020B0604020202020204" pitchFamily="34" charset="0"/>
                <a:cs typeface="Arial" panose="020B0604020202020204" pitchFamily="34" charset="0"/>
              </a:rPr>
              <a:t>necesidad de calor</a:t>
            </a:r>
            <a:r>
              <a:rPr lang="de-DE" sz="1600" dirty="0">
                <a:latin typeface="Arial" panose="020B0604020202020204" pitchFamily="34" charset="0"/>
                <a:cs typeface="Arial" panose="020B0604020202020204" pitchFamily="34" charset="0"/>
              </a:rPr>
              <a:t>: 20.000 kWh</a:t>
            </a:r>
          </a:p>
          <a:p>
            <a:pPr>
              <a:lnSpc>
                <a:spcPct val="150000"/>
              </a:lnSpc>
            </a:pPr>
            <a:r>
              <a:rPr lang="de-DE" sz="1600" dirty="0">
                <a:latin typeface="Arial" panose="020B0604020202020204" pitchFamily="34" charset="0"/>
                <a:cs typeface="Arial" panose="020B0604020202020204" pitchFamily="34" charset="0"/>
              </a:rPr>
              <a:t>SPF </a:t>
            </a:r>
            <a:r>
              <a:rPr lang="de-DE" sz="1600" dirty="0" err="1">
                <a:latin typeface="Arial" panose="020B0604020202020204" pitchFamily="34" charset="0"/>
                <a:cs typeface="Arial" panose="020B0604020202020204" pitchFamily="34" charset="0"/>
              </a:rPr>
              <a:t>de la</a:t>
            </a:r>
            <a:r>
              <a:rPr lang="de-DE" sz="1600" dirty="0">
                <a:latin typeface="Arial" panose="020B0604020202020204" pitchFamily="34" charset="0"/>
                <a:cs typeface="Arial" panose="020B0604020202020204" pitchFamily="34" charset="0"/>
              </a:rPr>
              <a:t> bomba de</a:t>
            </a:r>
            <a:r>
              <a:rPr lang="de-DE" sz="1600" dirty="0" err="1">
                <a:latin typeface="Arial" panose="020B0604020202020204" pitchFamily="34" charset="0"/>
                <a:cs typeface="Arial" panose="020B0604020202020204" pitchFamily="34" charset="0"/>
              </a:rPr>
              <a:t> calor</a:t>
            </a:r>
            <a:r>
              <a:rPr lang="de-DE" sz="1600" dirty="0">
                <a:latin typeface="Arial" panose="020B0604020202020204" pitchFamily="34" charset="0"/>
                <a:cs typeface="Arial" panose="020B0604020202020204" pitchFamily="34" charset="0"/>
              </a:rPr>
              <a:t>: 3</a:t>
            </a:r>
          </a:p>
          <a:p>
            <a:pPr>
              <a:lnSpc>
                <a:spcPct val="150000"/>
              </a:lnSpc>
            </a:pPr>
            <a:r>
              <a:rPr lang="de-DE" sz="1600" dirty="0" err="1">
                <a:latin typeface="Arial" panose="020B0604020202020204" pitchFamily="34" charset="0"/>
                <a:cs typeface="Arial" panose="020B0604020202020204" pitchFamily="34" charset="0"/>
              </a:rPr>
              <a:t>Potencia del</a:t>
            </a:r>
            <a:r>
              <a:rPr lang="de-DE" sz="1600" dirty="0">
                <a:latin typeface="Arial" panose="020B0604020202020204" pitchFamily="34" charset="0"/>
                <a:cs typeface="Arial" panose="020B0604020202020204" pitchFamily="34" charset="0"/>
              </a:rPr>
              <a:t> evaporador: 9 kW</a:t>
            </a:r>
          </a:p>
          <a:p>
            <a:pPr>
              <a:lnSpc>
                <a:spcPct val="150000"/>
              </a:lnSpc>
            </a:pPr>
            <a:r>
              <a:rPr lang="de-DE" sz="1600" dirty="0">
                <a:latin typeface="Arial" panose="020B0604020202020204" pitchFamily="34" charset="0"/>
                <a:cs typeface="Arial" panose="020B0604020202020204" pitchFamily="34" charset="0"/>
              </a:rPr>
              <a:t>Sistema: </a:t>
            </a:r>
            <a:r>
              <a:rPr lang="de-DE" sz="1600" dirty="0" err="1">
                <a:latin typeface="Arial" panose="020B0604020202020204" pitchFamily="34" charset="0"/>
                <a:cs typeface="Arial" panose="020B0604020202020204" pitchFamily="34" charset="0"/>
              </a:rPr>
              <a:t>tuberías</a:t>
            </a:r>
            <a:endParaRPr lang="de-DE" sz="1600" dirty="0">
              <a:latin typeface="Arial" panose="020B0604020202020204" pitchFamily="34" charset="0"/>
              <a:cs typeface="Arial" panose="020B0604020202020204" pitchFamily="34" charset="0"/>
            </a:endParaRPr>
          </a:p>
          <a:p>
            <a:pPr>
              <a:lnSpc>
                <a:spcPct val="150000"/>
              </a:lnSpc>
            </a:pPr>
            <a:r>
              <a:rPr lang="de-DE" sz="1600" dirty="0" err="1">
                <a:latin typeface="Arial" panose="020B0604020202020204" pitchFamily="34" charset="0"/>
                <a:cs typeface="Arial" panose="020B0604020202020204" pitchFamily="34" charset="0"/>
              </a:rPr>
              <a:t>Horas a plena carga</a:t>
            </a:r>
            <a:r>
              <a:rPr lang="de-DE" sz="1600" dirty="0">
                <a:latin typeface="Arial" panose="020B0604020202020204" pitchFamily="34" charset="0"/>
                <a:cs typeface="Arial" panose="020B0604020202020204" pitchFamily="34" charset="0"/>
              </a:rPr>
              <a:t> → 1.650 h/a</a:t>
            </a:r>
          </a:p>
          <a:p>
            <a:pPr>
              <a:lnSpc>
                <a:spcPct val="150000"/>
              </a:lnSpc>
            </a:pPr>
            <a:r>
              <a:rPr lang="de-DE" sz="1600" dirty="0" err="1">
                <a:latin typeface="Arial" panose="020B0604020202020204" pitchFamily="34" charset="0"/>
                <a:cs typeface="Arial" panose="020B0604020202020204" pitchFamily="34" charset="0"/>
              </a:rPr>
              <a:t>Suelo</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barro</a:t>
            </a:r>
            <a:r>
              <a:rPr lang="de-DE" sz="1600" dirty="0">
                <a:latin typeface="Arial" panose="020B0604020202020204" pitchFamily="34" charset="0"/>
                <a:cs typeface="Arial" panose="020B0604020202020204" pitchFamily="34" charset="0"/>
              </a:rPr>
              <a:t> → 30 W/m² / 56 kWh/a</a:t>
            </a:r>
          </a:p>
          <a:p>
            <a:pPr>
              <a:lnSpc>
                <a:spcPct val="150000"/>
              </a:lnSpc>
            </a:pPr>
            <a:r>
              <a:rPr lang="de-DE" sz="1600" dirty="0" err="1">
                <a:latin typeface="Arial" panose="020B0604020202020204" pitchFamily="34" charset="0"/>
                <a:cs typeface="Arial" panose="020B0604020202020204" pitchFamily="34" charset="0"/>
              </a:rPr>
              <a:t>Distancia de la</a:t>
            </a:r>
            <a:r>
              <a:rPr lang="de-DE" sz="1600" dirty="0">
                <a:latin typeface="Arial" panose="020B0604020202020204" pitchFamily="34" charset="0"/>
                <a:cs typeface="Arial" panose="020B0604020202020204" pitchFamily="34" charset="0"/>
              </a:rPr>
              <a:t> tubería: 0,5 m → 2 m de </a:t>
            </a:r>
            <a:r>
              <a:rPr lang="de-DE" sz="1600" dirty="0" err="1">
                <a:latin typeface="Arial" panose="020B0604020202020204" pitchFamily="34" charset="0"/>
                <a:cs typeface="Arial" panose="020B0604020202020204" pitchFamily="34" charset="0"/>
              </a:rPr>
              <a:t>tubería</a:t>
            </a:r>
            <a:r>
              <a:rPr lang="de-DE" sz="1600" dirty="0">
                <a:latin typeface="Arial" panose="020B0604020202020204" pitchFamily="34" charset="0"/>
                <a:cs typeface="Arial" panose="020B0604020202020204" pitchFamily="34" charset="0"/>
              </a:rPr>
              <a:t> / m²</a:t>
            </a:r>
          </a:p>
          <a:p>
            <a:pPr>
              <a:lnSpc>
                <a:spcPct val="150000"/>
              </a:lnSpc>
            </a:pPr>
            <a:endParaRPr lang="de-DE" dirty="0"/>
          </a:p>
        </p:txBody>
      </p:sp>
    </p:spTree>
    <p:extLst>
      <p:ext uri="{BB962C8B-B14F-4D97-AF65-F5344CB8AC3E}">
        <p14:creationId xmlns:p14="http://schemas.microsoft.com/office/powerpoint/2010/main" val="31296617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fontScale="90000"/>
          </a:bodyPr>
          <a:lstStyle/>
          <a:p>
            <a:r>
              <a:rPr lang="en-US" dirty="0">
                <a:latin typeface="Arial" panose="020B0604020202020204" pitchFamily="34" charset="0"/>
                <a:cs typeface="Arial" panose="020B0604020202020204" pitchFamily="34" charset="0"/>
              </a:rPr>
              <a:t>Dimensionamiento de los colectores de calor del suelo </a:t>
            </a:r>
            <a:br>
              <a:rPr lang="en-US" dirty="0">
                <a:latin typeface="Arial" panose="020B0604020202020204" pitchFamily="34" charset="0"/>
                <a:cs typeface="Arial" panose="020B0604020202020204" pitchFamily="34" charset="0"/>
              </a:rPr>
            </a:br>
            <a:r>
              <a:rPr lang="en-US" dirty="0">
                <a:solidFill>
                  <a:schemeClr val="accent3"/>
                </a:solidFill>
                <a:latin typeface="Arial" panose="020B0604020202020204" pitchFamily="34" charset="0"/>
                <a:cs typeface="Arial" panose="020B0604020202020204" pitchFamily="34" charset="0"/>
              </a:rPr>
              <a:t>(impresión verde)</a:t>
            </a:r>
            <a:endParaRPr lang="de-DE" dirty="0">
              <a:solidFill>
                <a:schemeClr val="accent3"/>
              </a:solidFill>
              <a:latin typeface="Arial" panose="020B0604020202020204" pitchFamily="34" charset="0"/>
              <a:cs typeface="Arial" panose="020B0604020202020204" pitchFamily="34" charset="0"/>
            </a:endParaRPr>
          </a:p>
        </p:txBody>
      </p:sp>
      <p:sp>
        <p:nvSpPr>
          <p:cNvPr id="6" name="Textfeld 5"/>
          <p:cNvSpPr txBox="1"/>
          <p:nvPr/>
        </p:nvSpPr>
        <p:spPr>
          <a:xfrm>
            <a:off x="647564" y="2132856"/>
            <a:ext cx="7848872" cy="3693319"/>
          </a:xfrm>
          <a:prstGeom prst="rect">
            <a:avLst/>
          </a:prstGeom>
          <a:noFill/>
        </p:spPr>
        <p:txBody>
          <a:bodyPr wrap="square" rtlCol="0">
            <a:spAutoFit/>
          </a:bodyPr>
          <a:lstStyle/>
          <a:p>
            <a:pPr>
              <a:lnSpc>
                <a:spcPct val="150000"/>
              </a:lnSpc>
            </a:pPr>
            <a:r>
              <a:rPr lang="de-DE" sz="1600" dirty="0" err="1">
                <a:latin typeface="Arial" panose="020B0604020202020204" pitchFamily="34" charset="0"/>
                <a:cs typeface="Arial" panose="020B0604020202020204" pitchFamily="34" charset="0"/>
                <a:sym typeface="Wingdings" panose="05000000000000000000" pitchFamily="2" charset="2"/>
              </a:rPr>
              <a:t>Cálculo de la carga térmica</a:t>
            </a:r>
            <a:r>
              <a:rPr lang="de-DE" sz="1600" dirty="0">
                <a:latin typeface="Arial" panose="020B0604020202020204" pitchFamily="34" charset="0"/>
                <a:cs typeface="Arial" panose="020B0604020202020204" pitchFamily="34" charset="0"/>
                <a:sym typeface="Wingdings" panose="05000000000000000000" pitchFamily="2" charset="2"/>
              </a:rPr>
              <a:t>:</a:t>
            </a:r>
            <a:r>
              <a:rPr lang="en-GB" sz="1600" dirty="0">
                <a:latin typeface="Arial" panose="020B0604020202020204" pitchFamily="34" charset="0"/>
                <a:cs typeface="Arial" panose="020B0604020202020204" pitchFamily="34" charset="0"/>
              </a:rPr>
              <a:t> Cálculo de la necesidad de calor:</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buFont typeface="Wingdings" panose="05000000000000000000" pitchFamily="2" charset="2"/>
              <a:buChar char="à"/>
            </a:pPr>
            <a:r>
              <a:rPr lang="de-DE" sz="1600" dirty="0">
                <a:latin typeface="Arial" panose="020B0604020202020204" pitchFamily="34" charset="0"/>
                <a:cs typeface="Arial" panose="020B0604020202020204" pitchFamily="34" charset="0"/>
                <a:sym typeface="Wingdings" panose="05000000000000000000" pitchFamily="2" charset="2"/>
              </a:rPr>
              <a:t>9000 W / 30 W/m² 20.000 kWh / 56 kWh/a</a:t>
            </a:r>
          </a:p>
          <a:p>
            <a:pPr>
              <a:lnSpc>
                <a:spcPct val="150000"/>
              </a:lnSpc>
              <a:buFont typeface="Wingdings" panose="05000000000000000000" pitchFamily="2" charset="2"/>
              <a:buChar char="à"/>
            </a:pPr>
            <a:r>
              <a:rPr lang="de-DE" sz="1600" dirty="0">
                <a:latin typeface="Arial" panose="020B0604020202020204" pitchFamily="34" charset="0"/>
                <a:cs typeface="Arial" panose="020B0604020202020204" pitchFamily="34" charset="0"/>
                <a:sym typeface="Wingdings" panose="05000000000000000000" pitchFamily="2" charset="2"/>
              </a:rPr>
              <a:t>300 m² 357 m²</a:t>
            </a:r>
          </a:p>
          <a:p>
            <a:pPr>
              <a:lnSpc>
                <a:spcPct val="150000"/>
              </a:lnSpc>
              <a:buFont typeface="Wingdings" panose="05000000000000000000" pitchFamily="2" charset="2"/>
              <a:buChar char="à"/>
            </a:pPr>
            <a:r>
              <a:rPr lang="de-DE" sz="1600" dirty="0">
                <a:latin typeface="Arial" panose="020B0604020202020204" pitchFamily="34" charset="0"/>
                <a:cs typeface="Arial" panose="020B0604020202020204" pitchFamily="34" charset="0"/>
                <a:sym typeface="Wingdings" panose="05000000000000000000" pitchFamily="2" charset="2"/>
              </a:rPr>
              <a:t>600 m </a:t>
            </a:r>
            <a:r>
              <a:rPr lang="de-DE" sz="1600" dirty="0" err="1">
                <a:latin typeface="Arial" panose="020B0604020202020204" pitchFamily="34" charset="0"/>
                <a:cs typeface="Arial" panose="020B0604020202020204" pitchFamily="34" charset="0"/>
                <a:sym typeface="Wingdings" panose="05000000000000000000" pitchFamily="2" charset="2"/>
              </a:rPr>
              <a:t>de longitud de tubería necesaria</a:t>
            </a:r>
            <a:r>
              <a:rPr lang="de-DE" sz="1600" dirty="0">
                <a:latin typeface="Arial" panose="020B0604020202020204" pitchFamily="34" charset="0"/>
                <a:cs typeface="Arial" panose="020B0604020202020204" pitchFamily="34" charset="0"/>
                <a:sym typeface="Wingdings" panose="05000000000000000000" pitchFamily="2" charset="2"/>
              </a:rPr>
              <a:t> 714 m </a:t>
            </a:r>
            <a:r>
              <a:rPr lang="de-DE" sz="1600" dirty="0" err="1">
                <a:latin typeface="Arial" panose="020B0604020202020204" pitchFamily="34" charset="0"/>
                <a:cs typeface="Arial" panose="020B0604020202020204" pitchFamily="34" charset="0"/>
                <a:sym typeface="Wingdings" panose="05000000000000000000" pitchFamily="2" charset="2"/>
              </a:rPr>
              <a:t>de longitud de tubería necesaria</a:t>
            </a: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pP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pPr>
            <a:r>
              <a:rPr lang="en-GB" sz="1600" dirty="0">
                <a:latin typeface="Arial" panose="020B0604020202020204" pitchFamily="34" charset="0"/>
                <a:cs typeface="Arial" panose="020B0604020202020204" pitchFamily="34" charset="0"/>
              </a:rPr>
              <a:t>Conclusión: es necesaria una longitud de tubería de 714 m</a:t>
            </a:r>
            <a:endParaRPr lang="de-DE" sz="1600" dirty="0">
              <a:latin typeface="Arial" panose="020B0604020202020204" pitchFamily="34" charset="0"/>
              <a:cs typeface="Arial" panose="020B0604020202020204" pitchFamily="34" charset="0"/>
            </a:endParaRPr>
          </a:p>
          <a:p>
            <a:pPr>
              <a:lnSpc>
                <a:spcPct val="150000"/>
              </a:lnSpc>
            </a:pPr>
            <a:endParaRPr lang="de-DE" sz="1600" dirty="0">
              <a:latin typeface="Arial" panose="020B0604020202020204" pitchFamily="34" charset="0"/>
              <a:cs typeface="Arial" panose="020B0604020202020204" pitchFamily="34" charset="0"/>
              <a:sym typeface="Wingdings" panose="05000000000000000000" pitchFamily="2" charset="2"/>
            </a:endParaRPr>
          </a:p>
          <a:p>
            <a:pPr>
              <a:lnSpc>
                <a:spcPct val="150000"/>
              </a:lnSpc>
            </a:pPr>
            <a:r>
              <a:rPr lang="en-US" sz="1600" dirty="0">
                <a:solidFill>
                  <a:schemeClr val="accent3">
                    <a:lumMod val="75000"/>
                  </a:schemeClr>
                </a:solidFill>
                <a:latin typeface="Arial" panose="020B0604020202020204" pitchFamily="34" charset="0"/>
                <a:cs typeface="Arial" panose="020B0604020202020204" pitchFamily="34" charset="0"/>
                <a:sym typeface="Wingdings" panose="05000000000000000000" pitchFamily="2" charset="2"/>
              </a:rPr>
              <a:t>Adición: Si no hay flujos turbulentos (laminar), se debe incluir una adición. </a:t>
            </a:r>
            <a:endParaRPr lang="de-DE" sz="1600" dirty="0">
              <a:latin typeface="Arial" panose="020B0604020202020204" pitchFamily="34" charset="0"/>
              <a:cs typeface="Arial" panose="020B0604020202020204" pitchFamily="34" charset="0"/>
              <a:sym typeface="Wingdings" panose="05000000000000000000" pitchFamily="2" charset="2"/>
            </a:endParaRPr>
          </a:p>
          <a:p>
            <a:endParaRPr lang="de-DE" dirty="0"/>
          </a:p>
        </p:txBody>
      </p:sp>
    </p:spTree>
    <p:extLst>
      <p:ext uri="{BB962C8B-B14F-4D97-AF65-F5344CB8AC3E}">
        <p14:creationId xmlns:p14="http://schemas.microsoft.com/office/powerpoint/2010/main" val="22110592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Arial" panose="020B0604020202020204" pitchFamily="34" charset="0"/>
                <a:cs typeface="Arial" panose="020B0604020202020204" pitchFamily="34" charset="0"/>
              </a:rPr>
              <a:t>Uso de la superficie cerca del subsuelo con colectores de calor del suelo</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spcAft>
                <a:spcPts val="0"/>
              </a:spcAft>
              <a:buClr>
                <a:schemeClr val="accent2"/>
              </a:buClr>
              <a:buFontTx/>
              <a:buChar char="-"/>
              <a:defRPr/>
            </a:pPr>
            <a:endParaRPr lang="de-DE" sz="2400" dirty="0">
              <a:solidFill>
                <a:schemeClr val="accent2"/>
              </a:solidFill>
            </a:endParaRPr>
          </a:p>
          <a:p>
            <a:pPr eaLnBrk="1" fontAlgn="auto" hangingPunct="1">
              <a:spcAft>
                <a:spcPts val="0"/>
              </a:spcAft>
              <a:defRPr/>
            </a:pPr>
            <a:endParaRPr lang="de-DE" dirty="0"/>
          </a:p>
          <a:p>
            <a:pPr marL="0" indent="0" eaLnBrk="1" fontAlgn="auto" hangingPunct="1">
              <a:spcAft>
                <a:spcPts val="0"/>
              </a:spcAft>
              <a:buNone/>
              <a:defRPr/>
            </a:pPr>
            <a:endParaRPr lang="de-DE" dirty="0"/>
          </a:p>
        </p:txBody>
      </p:sp>
      <p:sp>
        <p:nvSpPr>
          <p:cNvPr id="6" name="Rectangle 3"/>
          <p:cNvSpPr txBox="1">
            <a:spLocks noChangeArrowheads="1"/>
          </p:cNvSpPr>
          <p:nvPr/>
        </p:nvSpPr>
        <p:spPr>
          <a:xfrm>
            <a:off x="127000" y="1524000"/>
            <a:ext cx="8549456" cy="48688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609600" indent="-609600" eaLnBrk="1" hangingPunct="1">
              <a:lnSpc>
                <a:spcPct val="150000"/>
              </a:lnSpc>
              <a:buClr>
                <a:srgbClr val="B2B2B2"/>
              </a:buClr>
              <a:buSzTx/>
              <a:defRPr/>
            </a:pPr>
            <a:r>
              <a:rPr lang="en-US" sz="1600" u="sng" dirty="0">
                <a:effectLst/>
                <a:latin typeface="Arial" panose="020B0604020202020204" pitchFamily="34" charset="0"/>
                <a:cs typeface="Arial" panose="020B0604020202020204" pitchFamily="34" charset="0"/>
              </a:rPr>
              <a:t>Instalación de colectores de calor subterráneos: </a:t>
            </a:r>
          </a:p>
          <a:p>
            <a:pPr marL="609600" indent="-609600" eaLnBrk="1" hangingPunct="1">
              <a:lnSpc>
                <a:spcPct val="150000"/>
              </a:lnSpc>
              <a:buClr>
                <a:srgbClr val="B2B2B2"/>
              </a:buClr>
              <a:buSzTx/>
              <a:defRPr/>
            </a:pPr>
            <a:r>
              <a:rPr lang="en-US" sz="1600" dirty="0">
                <a:effectLst/>
                <a:latin typeface="Arial" panose="020B0604020202020204" pitchFamily="34" charset="0"/>
                <a:cs typeface="Arial" panose="020B0604020202020204" pitchFamily="34" charset="0"/>
              </a:rPr>
              <a:t>En la instalación de los colectores de calor del suelo, tenga en cuenta lo siguiente: </a:t>
            </a:r>
          </a:p>
          <a:p>
            <a:pPr marL="285750" indent="-285750" eaLnBrk="1" hangingPunct="1">
              <a:lnSpc>
                <a:spcPct val="150000"/>
              </a:lnSpc>
              <a:buClrTx/>
              <a:buSzTx/>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Los colectores no deben estar </a:t>
            </a:r>
            <a:r>
              <a:rPr lang="en-US" sz="1600" dirty="0" err="1">
                <a:effectLst/>
                <a:latin typeface="Arial" panose="020B0604020202020204" pitchFamily="34" charset="0"/>
                <a:cs typeface="Arial" panose="020B0604020202020204" pitchFamily="34" charset="0"/>
              </a:rPr>
              <a:t>construidos</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encima</a:t>
            </a:r>
            <a:endParaRPr lang="en-US" sz="1600" dirty="0">
              <a:effectLst/>
              <a:latin typeface="Arial" panose="020B0604020202020204" pitchFamily="34" charset="0"/>
              <a:cs typeface="Arial" panose="020B0604020202020204" pitchFamily="34" charset="0"/>
            </a:endParaRPr>
          </a:p>
          <a:p>
            <a:pPr marL="285750" indent="-285750" eaLnBrk="1" hangingPunct="1">
              <a:lnSpc>
                <a:spcPct val="150000"/>
              </a:lnSpc>
              <a:buClrTx/>
              <a:buSzTx/>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La superficie no debe estar sellada</a:t>
            </a:r>
          </a:p>
          <a:p>
            <a:pPr marL="609600" indent="-609600" eaLnBrk="1" hangingPunct="1">
              <a:lnSpc>
                <a:spcPct val="150000"/>
              </a:lnSpc>
              <a:buClr>
                <a:srgbClr val="B2B2B2"/>
              </a:buClr>
              <a:buSzTx/>
              <a:defRPr/>
            </a:pPr>
            <a:r>
              <a:rPr lang="en-US" sz="1600" dirty="0">
                <a:effectLst/>
                <a:latin typeface="Arial" panose="020B0604020202020204" pitchFamily="34" charset="0"/>
                <a:cs typeface="Arial" panose="020B0604020202020204" pitchFamily="34" charset="0"/>
              </a:rPr>
              <a:t>→ la entrada de agua superficial / agua de lluvia contribuye a </a:t>
            </a:r>
            <a:br>
              <a:rPr lang="en-US" sz="1600" dirty="0">
                <a:effectLst/>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la regeneración de los colectores de manera significativa. </a:t>
            </a:r>
          </a:p>
          <a:p>
            <a:pPr marL="609600" indent="-609600" eaLnBrk="1" hangingPunct="1">
              <a:lnSpc>
                <a:spcPct val="150000"/>
              </a:lnSpc>
              <a:buClr>
                <a:srgbClr val="B2B2B2"/>
              </a:buClr>
              <a:buSzTx/>
              <a:defRPr/>
            </a:pPr>
            <a:endParaRPr lang="en-US" sz="1600" dirty="0">
              <a:effectLst/>
              <a:latin typeface="Arial" panose="020B0604020202020204" pitchFamily="34" charset="0"/>
              <a:cs typeface="Arial" panose="020B0604020202020204" pitchFamily="34" charset="0"/>
            </a:endParaRPr>
          </a:p>
          <a:p>
            <a:pPr marL="609600" indent="-609600" eaLnBrk="1" hangingPunct="1">
              <a:lnSpc>
                <a:spcPct val="150000"/>
              </a:lnSpc>
              <a:buClr>
                <a:srgbClr val="B2B2B2"/>
              </a:buClr>
              <a:buSzTx/>
              <a:defRPr/>
            </a:pPr>
            <a:r>
              <a:rPr lang="en-US" sz="1600" dirty="0">
                <a:effectLst/>
                <a:latin typeface="Arial" panose="020B0604020202020204" pitchFamily="34" charset="0"/>
                <a:cs typeface="Arial" panose="020B0604020202020204" pitchFamily="34" charset="0"/>
              </a:rPr>
              <a:t>Si las piezas se construyen sobre o selladas excepcionalmente, es necesario tener esto en cuenta en el dimensionamiento. (→ Adición)</a:t>
            </a:r>
          </a:p>
          <a:p>
            <a:pPr>
              <a:lnSpc>
                <a:spcPct val="150000"/>
              </a:lnSpc>
              <a:defRPr/>
            </a:pPr>
            <a:endParaRPr lang="de-DE" sz="1500" dirty="0">
              <a:effectLst/>
            </a:endParaRPr>
          </a:p>
          <a:p>
            <a:pPr marL="609600" indent="-609600">
              <a:lnSpc>
                <a:spcPct val="150000"/>
              </a:lnSpc>
              <a:buClr>
                <a:schemeClr val="accent2"/>
              </a:buClr>
              <a:buSzTx/>
              <a:defRPr/>
            </a:pPr>
            <a:r>
              <a:rPr lang="de-DE" sz="2000" dirty="0">
                <a:solidFill>
                  <a:schemeClr val="accent2"/>
                </a:solidFill>
                <a:effectLst/>
              </a:rPr>
              <a:t>	</a:t>
            </a:r>
            <a:r>
              <a:rPr lang="de-DE" sz="2400" dirty="0">
                <a:solidFill>
                  <a:schemeClr val="accent2"/>
                </a:solidFill>
                <a:effectLst/>
              </a:rPr>
              <a:t>			</a:t>
            </a:r>
          </a:p>
          <a:p>
            <a:pPr marL="609600" indent="-609600" eaLnBrk="1" hangingPunct="1">
              <a:buClr>
                <a:srgbClr val="B2B2B2"/>
              </a:buClr>
              <a:buSzTx/>
              <a:defRPr/>
            </a:pPr>
            <a:endParaRPr lang="de-DE" sz="2000" kern="0" dirty="0">
              <a:solidFill>
                <a:srgbClr val="B2B2B2"/>
              </a:solidFill>
              <a:effectLst/>
              <a:latin typeface="Tahoma"/>
            </a:endParaRPr>
          </a:p>
          <a:p>
            <a:pPr marL="609600" indent="-609600" eaLnBrk="1" hangingPunct="1">
              <a:buClr>
                <a:srgbClr val="B2B2B2"/>
              </a:buClr>
              <a:buSzTx/>
              <a:defRPr/>
            </a:pPr>
            <a:br>
              <a:rPr lang="de-DE" sz="1600" i="1" u="sng" kern="0" dirty="0">
                <a:solidFill>
                  <a:srgbClr val="B2B2B2"/>
                </a:solidFill>
                <a:effectLst/>
                <a:latin typeface="Tahoma"/>
              </a:rPr>
            </a:br>
            <a:endParaRPr lang="de-DE" sz="1800" kern="0" dirty="0">
              <a:solidFill>
                <a:srgbClr val="B2B2B2"/>
              </a:solidFill>
              <a:effectLst/>
              <a:latin typeface="Tahoma"/>
            </a:endParaRPr>
          </a:p>
        </p:txBody>
      </p:sp>
      <p:pic>
        <p:nvPicPr>
          <p:cNvPr id="7" name="Picture 2" descr="http://www.erich-rottenkolber.de/images/erdkollektor2.jpg">
            <a:extLst>
              <a:ext uri="{FF2B5EF4-FFF2-40B4-BE49-F238E27FC236}">
                <a16:creationId xmlns:a16="http://schemas.microsoft.com/office/drawing/2014/main" id="{774EEC8B-123A-42D2-BB6F-CE81B7E471D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t="-14301"/>
          <a:stretch>
            <a:fillRect/>
          </a:stretch>
        </p:blipFill>
        <p:spPr bwMode="auto">
          <a:xfrm>
            <a:off x="6085656" y="1988840"/>
            <a:ext cx="29210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15141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195736" y="0"/>
            <a:ext cx="6707088" cy="1124744"/>
          </a:xfrm>
        </p:spPr>
        <p:txBody>
          <a:bodyPr/>
          <a:lstStyle/>
          <a:p>
            <a:r>
              <a:rPr lang="en-US" dirty="0">
                <a:latin typeface="Arial" panose="020B0604020202020204" pitchFamily="34" charset="0"/>
                <a:cs typeface="Arial" panose="020B0604020202020204" pitchFamily="34" charset="0"/>
              </a:rPr>
              <a:t>Uso de la superficie cerca del subsuelo con colectores de calor del suelo</a:t>
            </a:r>
            <a:endParaRPr lang="de-DE"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a:xfrm>
            <a:off x="457200" y="1524000"/>
            <a:ext cx="8305800" cy="48688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609600" indent="-609600" eaLnBrk="1" hangingPunct="1">
              <a:lnSpc>
                <a:spcPct val="150000"/>
              </a:lnSpc>
              <a:buClr>
                <a:srgbClr val="B2B2B2"/>
              </a:buClr>
              <a:buSzTx/>
              <a:defRPr/>
            </a:pPr>
            <a:r>
              <a:rPr lang="en-US" sz="1600" u="sng" dirty="0">
                <a:effectLst/>
                <a:latin typeface="Arial" panose="020B0604020202020204" pitchFamily="34" charset="0"/>
                <a:cs typeface="Arial" panose="020B0604020202020204" pitchFamily="34" charset="0"/>
              </a:rPr>
              <a:t>Instalación de colectores de calor subterráneos:</a:t>
            </a:r>
          </a:p>
          <a:p>
            <a:pPr marL="609600" indent="-609600" eaLnBrk="1" hangingPunct="1">
              <a:lnSpc>
                <a:spcPct val="150000"/>
              </a:lnSpc>
              <a:buClr>
                <a:srgbClr val="B2B2B2"/>
              </a:buClr>
              <a:buSzTx/>
              <a:defRPr/>
            </a:pPr>
            <a:endParaRPr lang="en-US" sz="1600" u="sng" dirty="0">
              <a:effectLst/>
              <a:latin typeface="Arial" panose="020B0604020202020204" pitchFamily="34" charset="0"/>
              <a:cs typeface="Arial" panose="020B0604020202020204" pitchFamily="34" charset="0"/>
            </a:endParaRPr>
          </a:p>
          <a:p>
            <a:pPr marL="609600" indent="-609600" eaLnBrk="1" hangingPunct="1">
              <a:lnSpc>
                <a:spcPct val="150000"/>
              </a:lnSpc>
              <a:buClrTx/>
              <a:buSzTx/>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Observar la distancia hacia los límites </a:t>
            </a:r>
            <a:br>
              <a:rPr lang="en-US" sz="1600" dirty="0">
                <a:effectLst/>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(propiedad </a:t>
            </a:r>
            <a:r>
              <a:rPr lang="en-US" sz="1600" dirty="0" err="1">
                <a:effectLst/>
                <a:latin typeface="Arial" panose="020B0604020202020204" pitchFamily="34" charset="0"/>
                <a:cs typeface="Arial" panose="020B0604020202020204" pitchFamily="34" charset="0"/>
              </a:rPr>
              <a:t>del vecino</a:t>
            </a:r>
            <a:r>
              <a:rPr lang="en-US" sz="1600" dirty="0">
                <a:effectLst/>
                <a:latin typeface="Arial" panose="020B0604020202020204" pitchFamily="34" charset="0"/>
                <a:cs typeface="Arial" panose="020B0604020202020204" pitchFamily="34" charset="0"/>
              </a:rPr>
              <a:t>, edificios) </a:t>
            </a:r>
          </a:p>
          <a:p>
            <a:pPr marL="285750" indent="-285750" eaLnBrk="1" hangingPunct="1">
              <a:lnSpc>
                <a:spcPct val="150000"/>
              </a:lnSpc>
              <a:buClrTx/>
              <a:buSzTx/>
              <a:buFont typeface="Arial" panose="020B0604020202020204" pitchFamily="34" charset="0"/>
              <a:buChar char="•"/>
              <a:defRPr/>
            </a:pPr>
            <a:endParaRPr lang="en-US" sz="1600" dirty="0">
              <a:effectLst/>
              <a:latin typeface="Arial" panose="020B0604020202020204" pitchFamily="34" charset="0"/>
              <a:cs typeface="Arial" panose="020B0604020202020204" pitchFamily="34" charset="0"/>
            </a:endParaRPr>
          </a:p>
          <a:p>
            <a:pPr marL="609600" indent="-609600" eaLnBrk="1" hangingPunct="1">
              <a:lnSpc>
                <a:spcPct val="150000"/>
              </a:lnSpc>
              <a:buClrTx/>
              <a:buSzTx/>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Profundidad de colocación típica entre 1,2 y 1,5 metros</a:t>
            </a:r>
            <a:br>
              <a:rPr lang="en-US" sz="1600" dirty="0">
                <a:effectLst/>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(al menos 0,3 m por debajo de la profundidad de</a:t>
            </a:r>
            <a:br>
              <a:rPr lang="en-US" sz="1600" dirty="0">
                <a:effectLst/>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 penetración de las heladas) </a:t>
            </a:r>
          </a:p>
          <a:p>
            <a:pPr marL="609600" indent="-609600" eaLnBrk="1" hangingPunct="1">
              <a:lnSpc>
                <a:spcPct val="150000"/>
              </a:lnSpc>
              <a:buClrTx/>
              <a:buSzTx/>
              <a:buFont typeface="Arial" panose="020B0604020202020204" pitchFamily="34" charset="0"/>
              <a:buChar char="•"/>
              <a:defRPr/>
            </a:pPr>
            <a:endParaRPr lang="en-US" sz="1600" dirty="0">
              <a:effectLst/>
              <a:latin typeface="Arial" panose="020B0604020202020204" pitchFamily="34" charset="0"/>
              <a:cs typeface="Arial" panose="020B0604020202020204" pitchFamily="34" charset="0"/>
            </a:endParaRPr>
          </a:p>
          <a:p>
            <a:pPr marL="609600" indent="-609600" eaLnBrk="1" hangingPunct="1">
              <a:lnSpc>
                <a:spcPct val="150000"/>
              </a:lnSpc>
              <a:buClrTx/>
              <a:buSzTx/>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Una mayor profundidad de colocación no suele ser útil </a:t>
            </a:r>
            <a:br>
              <a:rPr lang="en-US" sz="1600" dirty="0">
                <a:effectLst/>
                <a:latin typeface="Arial" panose="020B0604020202020204" pitchFamily="34" charset="0"/>
                <a:cs typeface="Arial" panose="020B0604020202020204" pitchFamily="34" charset="0"/>
              </a:rPr>
            </a:br>
            <a:r>
              <a:rPr lang="en-US" sz="1600" dirty="0">
                <a:effectLst/>
                <a:latin typeface="Arial" panose="020B0604020202020204" pitchFamily="34" charset="0"/>
                <a:cs typeface="Arial" panose="020B0604020202020204" pitchFamily="34" charset="0"/>
              </a:rPr>
              <a:t>(menos regeneración, excavaciones con esfuerzo) </a:t>
            </a:r>
          </a:p>
          <a:p>
            <a:pPr marL="609600" indent="-609600">
              <a:lnSpc>
                <a:spcPct val="150000"/>
              </a:lnSpc>
              <a:buClr>
                <a:schemeClr val="accent2"/>
              </a:buClr>
              <a:buSzTx/>
              <a:defRPr/>
            </a:pPr>
            <a:endParaRPr lang="de-DE" sz="1600" i="1" u="sng" dirty="0">
              <a:effectLst/>
              <a:latin typeface="Arial" panose="020B0604020202020204" pitchFamily="34" charset="0"/>
              <a:cs typeface="Arial" panose="020B0604020202020204" pitchFamily="34" charset="0"/>
            </a:endParaRPr>
          </a:p>
        </p:txBody>
      </p:sp>
      <p:pic>
        <p:nvPicPr>
          <p:cNvPr id="4" name="Picture 2" descr="http://www.erich-rottenkolber.de/images/erdkollektor2.jpg">
            <a:extLst>
              <a:ext uri="{FF2B5EF4-FFF2-40B4-BE49-F238E27FC236}">
                <a16:creationId xmlns:a16="http://schemas.microsoft.com/office/drawing/2014/main" id="{D657DA50-337A-4CB7-BEDF-965F9591E44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t="-14301"/>
          <a:stretch>
            <a:fillRect/>
          </a:stretch>
        </p:blipFill>
        <p:spPr bwMode="auto">
          <a:xfrm>
            <a:off x="6084168" y="1139014"/>
            <a:ext cx="29210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2633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Arial" panose="020B0604020202020204" pitchFamily="34" charset="0"/>
                <a:cs typeface="Arial" panose="020B0604020202020204" pitchFamily="34" charset="0"/>
              </a:rPr>
              <a:t>Uso de la superficie cerca del subsuelo con colectores de calor del suelo</a:t>
            </a:r>
            <a:endParaRPr lang="de-DE" dirty="0">
              <a:latin typeface="Arial" panose="020B0604020202020204" pitchFamily="34" charset="0"/>
              <a:cs typeface="Arial" panose="020B0604020202020204" pitchFamily="34" charset="0"/>
            </a:endParaRPr>
          </a:p>
        </p:txBody>
      </p:sp>
      <p:sp>
        <p:nvSpPr>
          <p:cNvPr id="6" name="Rectangle 3"/>
          <p:cNvSpPr txBox="1">
            <a:spLocks noChangeArrowheads="1"/>
          </p:cNvSpPr>
          <p:nvPr/>
        </p:nvSpPr>
        <p:spPr>
          <a:xfrm>
            <a:off x="381000" y="1695449"/>
            <a:ext cx="8305800" cy="4868863"/>
          </a:xfrm>
          <a:prstGeom prst="rect">
            <a:avLst/>
          </a:prstGeom>
        </p:spPr>
        <p:txBody>
          <a:bodyPr/>
          <a:lstStyle>
            <a:lvl1pPr marL="0" indent="0" algn="l" rtl="0" eaLnBrk="0" fontAlgn="base" hangingPunct="0">
              <a:spcBef>
                <a:spcPct val="20000"/>
              </a:spcBef>
              <a:spcAft>
                <a:spcPct val="0"/>
              </a:spcAft>
              <a:buClr>
                <a:schemeClr val="hlink"/>
              </a:buClr>
              <a:buSzPct val="70000"/>
              <a:buFont typeface="Wingdings" pitchFamily="2" charset="2"/>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a:lstStyle>
          <a:p>
            <a:pPr marL="609600" indent="-609600" eaLnBrk="1" hangingPunct="1">
              <a:lnSpc>
                <a:spcPct val="150000"/>
              </a:lnSpc>
              <a:buClr>
                <a:srgbClr val="B2B2B2"/>
              </a:buClr>
              <a:buSzTx/>
              <a:defRPr/>
            </a:pPr>
            <a:r>
              <a:rPr lang="en-US" sz="1600" u="sng" dirty="0">
                <a:effectLst/>
                <a:latin typeface="Arial" panose="020B0604020202020204" pitchFamily="34" charset="0"/>
                <a:cs typeface="Arial" panose="020B0604020202020204" pitchFamily="34" charset="0"/>
              </a:rPr>
              <a:t>Movimientos de tierras para la instalación de colectores de calor subterráneos:</a:t>
            </a:r>
          </a:p>
          <a:p>
            <a:pPr marL="609600" indent="-609600" eaLnBrk="1" hangingPunct="1">
              <a:lnSpc>
                <a:spcPct val="150000"/>
              </a:lnSpc>
              <a:buClr>
                <a:srgbClr val="B2B2B2"/>
              </a:buClr>
              <a:buSzTx/>
              <a:defRPr/>
            </a:pPr>
            <a:endParaRPr lang="en-US" sz="1600" u="sng" dirty="0">
              <a:effectLst/>
              <a:latin typeface="Arial" panose="020B0604020202020204" pitchFamily="34" charset="0"/>
              <a:cs typeface="Arial" panose="020B0604020202020204" pitchFamily="34" charset="0"/>
            </a:endParaRPr>
          </a:p>
          <a:p>
            <a:pPr marL="609600" indent="-609600" eaLnBrk="1" hangingPunct="1">
              <a:lnSpc>
                <a:spcPct val="150000"/>
              </a:lnSpc>
              <a:buClrTx/>
              <a:buSzTx/>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Construcción de zanjas </a:t>
            </a:r>
          </a:p>
          <a:p>
            <a:pPr marL="609600" indent="-609600" eaLnBrk="1" hangingPunct="1">
              <a:lnSpc>
                <a:spcPct val="150000"/>
              </a:lnSpc>
              <a:buClr>
                <a:srgbClr val="B2B2B2"/>
              </a:buClr>
              <a:buSzTx/>
              <a:defRPr/>
            </a:pPr>
            <a:r>
              <a:rPr lang="en-US" sz="1600" dirty="0">
                <a:effectLst/>
                <a:latin typeface="Arial" panose="020B0604020202020204" pitchFamily="34" charset="0"/>
                <a:cs typeface="Arial" panose="020B0604020202020204" pitchFamily="34" charset="0"/>
              </a:rPr>
              <a:t>o</a:t>
            </a:r>
          </a:p>
          <a:p>
            <a:pPr marL="609600" indent="-609600" eaLnBrk="1" hangingPunct="1">
              <a:lnSpc>
                <a:spcPct val="150000"/>
              </a:lnSpc>
              <a:buClrTx/>
              <a:buSzTx/>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Remover el subsuelo en toda el área de trabajo</a:t>
            </a:r>
          </a:p>
          <a:p>
            <a:pPr marL="609600" indent="-609600" eaLnBrk="1" hangingPunct="1">
              <a:lnSpc>
                <a:spcPct val="150000"/>
              </a:lnSpc>
              <a:buClr>
                <a:srgbClr val="B2B2B2"/>
              </a:buClr>
              <a:buSzTx/>
              <a:defRPr/>
            </a:pPr>
            <a:endParaRPr lang="en-US" sz="1600" dirty="0">
              <a:effectLst/>
              <a:latin typeface="Arial" panose="020B0604020202020204" pitchFamily="34" charset="0"/>
              <a:cs typeface="Arial" panose="020B0604020202020204" pitchFamily="34" charset="0"/>
            </a:endParaRPr>
          </a:p>
          <a:p>
            <a:pPr marL="609600" indent="-609600" eaLnBrk="1" hangingPunct="1">
              <a:lnSpc>
                <a:spcPct val="150000"/>
              </a:lnSpc>
              <a:buClrTx/>
              <a:buSzTx/>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Incrustación en suelo libre de piedras</a:t>
            </a:r>
          </a:p>
          <a:p>
            <a:pPr marL="609600" indent="-609600" eaLnBrk="1" hangingPunct="1">
              <a:lnSpc>
                <a:spcPct val="150000"/>
              </a:lnSpc>
              <a:buClr>
                <a:srgbClr val="B2B2B2"/>
              </a:buClr>
              <a:buSzTx/>
              <a:defRPr/>
            </a:pPr>
            <a:r>
              <a:rPr lang="en-US" sz="1600" dirty="0">
                <a:effectLst/>
                <a:latin typeface="Arial" panose="020B0604020202020204" pitchFamily="34" charset="0"/>
                <a:cs typeface="Arial" panose="020B0604020202020204" pitchFamily="34" charset="0"/>
              </a:rPr>
              <a:t>o</a:t>
            </a:r>
          </a:p>
          <a:p>
            <a:pPr marL="609600" indent="-609600" eaLnBrk="1" hangingPunct="1">
              <a:lnSpc>
                <a:spcPct val="150000"/>
              </a:lnSpc>
              <a:buClr>
                <a:srgbClr val="B2B2B2"/>
              </a:buClr>
              <a:buSzTx/>
              <a:defRPr/>
            </a:pPr>
            <a:endParaRPr lang="en-US" sz="1600" dirty="0">
              <a:effectLst/>
              <a:latin typeface="Arial" panose="020B0604020202020204" pitchFamily="34" charset="0"/>
              <a:cs typeface="Arial" panose="020B0604020202020204" pitchFamily="34" charset="0"/>
            </a:endParaRPr>
          </a:p>
          <a:p>
            <a:pPr marL="609600" indent="-609600" eaLnBrk="1" hangingPunct="1">
              <a:lnSpc>
                <a:spcPct val="150000"/>
              </a:lnSpc>
              <a:buClrTx/>
              <a:buSzTx/>
              <a:buFont typeface="Arial" panose="020B0604020202020204" pitchFamily="34" charset="0"/>
              <a:buChar char="•"/>
              <a:defRPr/>
            </a:pPr>
            <a:r>
              <a:rPr lang="en-US" sz="1600" dirty="0">
                <a:effectLst/>
                <a:latin typeface="Arial" panose="020B0604020202020204" pitchFamily="34" charset="0"/>
                <a:cs typeface="Arial" panose="020B0604020202020204" pitchFamily="34" charset="0"/>
              </a:rPr>
              <a:t>Material de colector mejorado: PE-X /PE100 /RC</a:t>
            </a:r>
          </a:p>
          <a:p>
            <a:pPr>
              <a:lnSpc>
                <a:spcPct val="150000"/>
              </a:lnSpc>
              <a:defRPr/>
            </a:pPr>
            <a:endParaRPr lang="de-DE" sz="1500" dirty="0">
              <a:effectLst/>
            </a:endParaRPr>
          </a:p>
          <a:p>
            <a:pPr marL="609600" indent="-609600">
              <a:lnSpc>
                <a:spcPct val="150000"/>
              </a:lnSpc>
              <a:buClr>
                <a:schemeClr val="accent2"/>
              </a:buClr>
              <a:buSzTx/>
              <a:defRPr/>
            </a:pPr>
            <a:r>
              <a:rPr lang="de-DE" sz="2000" dirty="0">
                <a:solidFill>
                  <a:schemeClr val="accent2"/>
                </a:solidFill>
                <a:effectLst/>
              </a:rPr>
              <a:t>	</a:t>
            </a:r>
            <a:r>
              <a:rPr lang="de-DE" sz="2400" dirty="0">
                <a:solidFill>
                  <a:schemeClr val="accent2"/>
                </a:solidFill>
                <a:effectLst/>
              </a:rPr>
              <a:t>			</a:t>
            </a:r>
          </a:p>
          <a:p>
            <a:pPr marL="609600" indent="-609600" eaLnBrk="1" hangingPunct="1">
              <a:buClr>
                <a:srgbClr val="B2B2B2"/>
              </a:buClr>
              <a:buSzTx/>
              <a:defRPr/>
            </a:pPr>
            <a:endParaRPr lang="de-DE" sz="2000" kern="0" dirty="0">
              <a:solidFill>
                <a:srgbClr val="B2B2B2"/>
              </a:solidFill>
              <a:effectLst/>
              <a:latin typeface="Tahoma"/>
            </a:endParaRPr>
          </a:p>
          <a:p>
            <a:pPr marL="609600" indent="-609600" eaLnBrk="1" hangingPunct="1">
              <a:buClr>
                <a:srgbClr val="B2B2B2"/>
              </a:buClr>
              <a:buSzTx/>
              <a:defRPr/>
            </a:pPr>
            <a:br>
              <a:rPr lang="de-DE" sz="1600" i="1" u="sng" kern="0" dirty="0">
                <a:solidFill>
                  <a:srgbClr val="B2B2B2"/>
                </a:solidFill>
                <a:effectLst/>
                <a:latin typeface="Tahoma"/>
              </a:rPr>
            </a:br>
            <a:endParaRPr lang="de-DE" sz="1800" kern="0" dirty="0">
              <a:solidFill>
                <a:srgbClr val="B2B2B2"/>
              </a:solidFill>
              <a:effectLst/>
              <a:latin typeface="Tahoma"/>
            </a:endParaRPr>
          </a:p>
        </p:txBody>
      </p:sp>
      <p:pic>
        <p:nvPicPr>
          <p:cNvPr id="4" name="Picture 2" descr="http://www.erich-rottenkolber.de/images/erdkollektor2.jpg">
            <a:extLst>
              <a:ext uri="{FF2B5EF4-FFF2-40B4-BE49-F238E27FC236}">
                <a16:creationId xmlns:a16="http://schemas.microsoft.com/office/drawing/2014/main" id="{F614DD47-E5DB-4508-9034-579EF02EEC7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t="-14301"/>
          <a:stretch>
            <a:fillRect/>
          </a:stretch>
        </p:blipFill>
        <p:spPr bwMode="auto">
          <a:xfrm>
            <a:off x="6012160" y="2060848"/>
            <a:ext cx="29210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14481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73616" y="0"/>
            <a:ext cx="6707088" cy="1124744"/>
          </a:xfrm>
        </p:spPr>
        <p:txBody>
          <a:bodyPr/>
          <a:lstStyle/>
          <a:p>
            <a:r>
              <a:rPr lang="en-US" dirty="0">
                <a:latin typeface="Arial" panose="020B0604020202020204" pitchFamily="34" charset="0"/>
                <a:cs typeface="Arial" panose="020B0604020202020204" pitchFamily="34" charset="0"/>
              </a:rPr>
              <a:t>Uso del subsuelo con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sondas geotérmicas</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p:txBody>
          <a:bodyPr rtlCol="0">
            <a:normAutofit/>
          </a:bodyPr>
          <a:lstStyle/>
          <a:p>
            <a:pPr marL="609600" indent="-609600" eaLnBrk="1" fontAlgn="auto" hangingPunct="1">
              <a:spcAft>
                <a:spcPts val="0"/>
              </a:spcAft>
              <a:buClr>
                <a:schemeClr val="accent2"/>
              </a:buClr>
              <a:buFontTx/>
              <a:buChar char="-"/>
              <a:defRPr/>
            </a:pPr>
            <a:endParaRPr lang="de-DE" sz="2400" dirty="0">
              <a:solidFill>
                <a:schemeClr val="accent2"/>
              </a:solidFill>
            </a:endParaRPr>
          </a:p>
          <a:p>
            <a:pPr eaLnBrk="1" fontAlgn="auto" hangingPunct="1">
              <a:spcAft>
                <a:spcPts val="0"/>
              </a:spcAft>
              <a:defRPr/>
            </a:pPr>
            <a:endParaRPr lang="de-DE" dirty="0"/>
          </a:p>
        </p:txBody>
      </p:sp>
      <p:sp>
        <p:nvSpPr>
          <p:cNvPr id="23556" name="Rectangle 3"/>
          <p:cNvSpPr txBox="1">
            <a:spLocks noChangeArrowheads="1"/>
          </p:cNvSpPr>
          <p:nvPr/>
        </p:nvSpPr>
        <p:spPr bwMode="auto">
          <a:xfrm>
            <a:off x="195039" y="1473323"/>
            <a:ext cx="6120679" cy="485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lnSpc>
                <a:spcPct val="90000"/>
              </a:lnSpc>
              <a:spcBef>
                <a:spcPts val="750"/>
              </a:spcBef>
              <a:buFont typeface="Arial" charset="0"/>
              <a:buChar char="•"/>
              <a:defRPr sz="2100">
                <a:solidFill>
                  <a:schemeClr val="tx1"/>
                </a:solidFill>
                <a:latin typeface="Calibri" pitchFamily="34" charset="0"/>
              </a:defRPr>
            </a:lvl1pPr>
            <a:lvl2pPr marL="742950" indent="-285750">
              <a:lnSpc>
                <a:spcPct val="90000"/>
              </a:lnSpc>
              <a:spcBef>
                <a:spcPts val="375"/>
              </a:spcBef>
              <a:buFont typeface="Arial" charset="0"/>
              <a:buChar char="•"/>
              <a:defRPr>
                <a:solidFill>
                  <a:schemeClr val="tx1"/>
                </a:solidFill>
                <a:latin typeface="Calibri" pitchFamily="34" charset="0"/>
              </a:defRPr>
            </a:lvl2pPr>
            <a:lvl3pPr marL="1143000" indent="-228600">
              <a:lnSpc>
                <a:spcPct val="90000"/>
              </a:lnSpc>
              <a:spcBef>
                <a:spcPts val="375"/>
              </a:spcBef>
              <a:buFont typeface="Arial" charset="0"/>
              <a:buChar char="•"/>
              <a:defRPr sz="1500">
                <a:solidFill>
                  <a:schemeClr val="tx1"/>
                </a:solidFill>
                <a:latin typeface="Calibri" pitchFamily="34" charset="0"/>
              </a:defRPr>
            </a:lvl3pPr>
            <a:lvl4pPr marL="1600200" indent="-228600">
              <a:lnSpc>
                <a:spcPct val="90000"/>
              </a:lnSpc>
              <a:spcBef>
                <a:spcPts val="375"/>
              </a:spcBef>
              <a:buFont typeface="Arial" charset="0"/>
              <a:buChar char="•"/>
              <a:defRPr sz="1300">
                <a:solidFill>
                  <a:schemeClr val="tx1"/>
                </a:solidFill>
                <a:latin typeface="Calibri" pitchFamily="34" charset="0"/>
              </a:defRPr>
            </a:lvl4pPr>
            <a:lvl5pPr marL="2057400" indent="-228600">
              <a:lnSpc>
                <a:spcPct val="90000"/>
              </a:lnSpc>
              <a:spcBef>
                <a:spcPts val="375"/>
              </a:spcBef>
              <a:buFont typeface="Arial" charset="0"/>
              <a:buChar char="•"/>
              <a:defRPr sz="1300">
                <a:solidFill>
                  <a:schemeClr val="tx1"/>
                </a:solidFill>
                <a:latin typeface="Calibri" pitchFamily="34" charset="0"/>
              </a:defRPr>
            </a:lvl5pPr>
            <a:lvl6pPr marL="25146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6pPr>
            <a:lvl7pPr marL="29718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7pPr>
            <a:lvl8pPr marL="34290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8pPr>
            <a:lvl9pPr marL="3886200" indent="-228600" eaLnBrk="0" fontAlgn="base" hangingPunct="0">
              <a:lnSpc>
                <a:spcPct val="90000"/>
              </a:lnSpc>
              <a:spcBef>
                <a:spcPts val="375"/>
              </a:spcBef>
              <a:spcAft>
                <a:spcPct val="0"/>
              </a:spcAft>
              <a:buFont typeface="Arial" charset="0"/>
              <a:buChar char="•"/>
              <a:defRPr sz="1300">
                <a:solidFill>
                  <a:schemeClr val="tx1"/>
                </a:solidFill>
                <a:latin typeface="Calibri" pitchFamily="34" charset="0"/>
              </a:defRPr>
            </a:lvl9pPr>
          </a:lstStyle>
          <a:p>
            <a:pPr>
              <a:lnSpc>
                <a:spcPct val="150000"/>
              </a:lnSpc>
              <a:spcBef>
                <a:spcPct val="20000"/>
              </a:spcBef>
              <a:buClr>
                <a:srgbClr val="B2B2B2"/>
              </a:buClr>
              <a:buNone/>
              <a:defRPr/>
            </a:pPr>
            <a:r>
              <a:rPr lang="en-US" altLang="de-DE" sz="1600" u="sng" dirty="0">
                <a:latin typeface="Arial" panose="020B0604020202020204" pitchFamily="34" charset="0"/>
                <a:cs typeface="Arial" panose="020B0604020202020204" pitchFamily="34" charset="0"/>
              </a:rPr>
              <a:t>Utilización del subsuelo con sondas geotérmicas</a:t>
            </a:r>
            <a:endParaRPr lang="de-DE" altLang="de-DE" sz="1600" u="sng" dirty="0">
              <a:latin typeface="Arial" panose="020B0604020202020204" pitchFamily="34" charset="0"/>
              <a:cs typeface="Arial" panose="020B0604020202020204" pitchFamily="34" charset="0"/>
            </a:endParaRPr>
          </a:p>
          <a:p>
            <a:pPr>
              <a:lnSpc>
                <a:spcPct val="150000"/>
              </a:lnSpc>
              <a:spcBef>
                <a:spcPts val="0"/>
              </a:spcBef>
              <a:buClr>
                <a:srgbClr val="B2B2B2"/>
              </a:buClr>
              <a:buNone/>
              <a:defRPr/>
            </a:pPr>
            <a:r>
              <a:rPr lang="es-ES" altLang="de-DE" sz="1600" dirty="0">
                <a:latin typeface="Arial" panose="020B0604020202020204" pitchFamily="34" charset="0"/>
                <a:cs typeface="Arial" panose="020B0604020202020204" pitchFamily="34" charset="0"/>
              </a:rPr>
              <a:t>Las sondas geotérmicas de superficie cercanas son la forma más común de uso geotérmico del subsuelo en combinación con una bomba de calor.</a:t>
            </a:r>
            <a:r>
              <a:rPr lang="en-US" altLang="de-DE" sz="1600" dirty="0">
                <a:latin typeface="Arial" panose="020B0604020202020204" pitchFamily="34" charset="0"/>
                <a:cs typeface="Arial" panose="020B0604020202020204" pitchFamily="34" charset="0"/>
              </a:rPr>
              <a:t>. </a:t>
            </a:r>
          </a:p>
          <a:p>
            <a:pPr>
              <a:lnSpc>
                <a:spcPct val="150000"/>
              </a:lnSpc>
              <a:spcBef>
                <a:spcPts val="0"/>
              </a:spcBef>
              <a:buClr>
                <a:srgbClr val="B2B2B2"/>
              </a:buClr>
              <a:buNone/>
              <a:defRPr/>
            </a:pPr>
            <a:endParaRPr lang="en-US" altLang="de-DE" sz="1600" dirty="0">
              <a:latin typeface="Arial" panose="020B0604020202020204" pitchFamily="34" charset="0"/>
              <a:cs typeface="Arial" panose="020B0604020202020204" pitchFamily="34" charset="0"/>
            </a:endParaRPr>
          </a:p>
          <a:p>
            <a:pPr>
              <a:lnSpc>
                <a:spcPct val="150000"/>
              </a:lnSpc>
              <a:spcBef>
                <a:spcPts val="0"/>
              </a:spcBef>
              <a:buClr>
                <a:srgbClr val="B2B2B2"/>
              </a:buClr>
              <a:buNone/>
              <a:defRPr/>
            </a:pPr>
            <a:r>
              <a:rPr lang="en-US" altLang="de-DE" sz="1600" dirty="0">
                <a:latin typeface="Arial" panose="020B0604020202020204" pitchFamily="34" charset="0"/>
                <a:cs typeface="Arial" panose="020B0604020202020204" pitchFamily="34" charset="0"/>
              </a:rPr>
              <a:t>Para sondas geotérmicas es válido: </a:t>
            </a:r>
          </a:p>
          <a:p>
            <a:pPr>
              <a:lnSpc>
                <a:spcPct val="150000"/>
              </a:lnSpc>
              <a:spcBef>
                <a:spcPts val="0"/>
              </a:spcBef>
              <a:defRPr/>
            </a:pPr>
            <a:r>
              <a:rPr lang="en-US" altLang="de-DE" sz="1600" dirty="0">
                <a:latin typeface="Arial" panose="020B0604020202020204" pitchFamily="34" charset="0"/>
                <a:cs typeface="Arial" panose="020B0604020202020204" pitchFamily="34" charset="0"/>
              </a:rPr>
              <a:t>La profundidad típica de uso es de unos 100 m, pero hay profundidades posibles de más de 200 m. </a:t>
            </a:r>
          </a:p>
          <a:p>
            <a:pPr>
              <a:lnSpc>
                <a:spcPct val="150000"/>
              </a:lnSpc>
              <a:spcBef>
                <a:spcPts val="0"/>
              </a:spcBef>
              <a:defRPr/>
            </a:pPr>
            <a:r>
              <a:rPr lang="en-US" altLang="de-DE" sz="1600" dirty="0">
                <a:latin typeface="Arial" panose="020B0604020202020204" pitchFamily="34" charset="0"/>
                <a:cs typeface="Arial" panose="020B0604020202020204" pitchFamily="34" charset="0"/>
              </a:rPr>
              <a:t>El tipo más común de sonda es la sonda en U doble, con bucles en forma de"U" emparejados.</a:t>
            </a:r>
          </a:p>
          <a:p>
            <a:pPr>
              <a:lnSpc>
                <a:spcPct val="150000"/>
              </a:lnSpc>
              <a:spcBef>
                <a:spcPts val="0"/>
              </a:spcBef>
              <a:defRPr/>
            </a:pPr>
            <a:r>
              <a:rPr lang="en-US" altLang="de-DE" sz="1600" dirty="0">
                <a:latin typeface="Arial" panose="020B0604020202020204" pitchFamily="34" charset="0"/>
                <a:cs typeface="Arial" panose="020B0604020202020204" pitchFamily="34" charset="0"/>
              </a:rPr>
              <a:t>Menos común: sondas en U simples y sondas coaxiales </a:t>
            </a:r>
          </a:p>
          <a:p>
            <a:pPr>
              <a:lnSpc>
                <a:spcPct val="150000"/>
              </a:lnSpc>
              <a:spcBef>
                <a:spcPts val="0"/>
              </a:spcBef>
              <a:defRPr/>
            </a:pPr>
            <a:r>
              <a:rPr lang="en-US" altLang="de-DE" sz="1600" dirty="0">
                <a:latin typeface="Arial" panose="020B0604020202020204" pitchFamily="34" charset="0"/>
                <a:cs typeface="Arial" panose="020B0604020202020204" pitchFamily="34" charset="0"/>
              </a:rPr>
              <a:t>El material suele ser PE 100, PE 100-Rc y PE-X</a:t>
            </a:r>
          </a:p>
          <a:p>
            <a:pPr marL="0" indent="0">
              <a:lnSpc>
                <a:spcPct val="150000"/>
              </a:lnSpc>
              <a:spcBef>
                <a:spcPts val="0"/>
              </a:spcBef>
              <a:buClr>
                <a:schemeClr val="accent6">
                  <a:lumMod val="75000"/>
                </a:schemeClr>
              </a:buClr>
              <a:buSzPct val="70000"/>
              <a:buNone/>
              <a:defRPr/>
            </a:pPr>
            <a:br>
              <a:rPr lang="de-DE" altLang="de-DE" sz="1600" dirty="0">
                <a:latin typeface="Arial" panose="020B0604020202020204" pitchFamily="34" charset="0"/>
                <a:cs typeface="Arial" panose="020B0604020202020204" pitchFamily="34" charset="0"/>
              </a:rPr>
            </a:br>
            <a:br>
              <a:rPr lang="de-DE" altLang="de-DE" sz="1600" u="sng" dirty="0">
                <a:latin typeface="Arial" panose="020B0604020202020204" pitchFamily="34" charset="0"/>
                <a:cs typeface="Arial" panose="020B0604020202020204" pitchFamily="34" charset="0"/>
              </a:rPr>
            </a:br>
            <a:endParaRPr lang="de-DE" altLang="de-DE" sz="1600" u="sng" dirty="0">
              <a:latin typeface="Arial" panose="020B0604020202020204" pitchFamily="34" charset="0"/>
              <a:cs typeface="Arial" panose="020B0604020202020204" pitchFamily="34" charset="0"/>
            </a:endParaRPr>
          </a:p>
        </p:txBody>
      </p:sp>
      <p:pic>
        <p:nvPicPr>
          <p:cNvPr id="6" name="Grafik 5">
            <a:extLst>
              <a:ext uri="{FF2B5EF4-FFF2-40B4-BE49-F238E27FC236}">
                <a16:creationId xmlns:a16="http://schemas.microsoft.com/office/drawing/2014/main" id="{5717ED4B-33A2-45BA-BCB1-B254B8BAAA4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84168" y="1772816"/>
            <a:ext cx="3430123" cy="3633786"/>
          </a:xfrm>
          <a:prstGeom prst="rect">
            <a:avLst/>
          </a:prstGeom>
        </p:spPr>
      </p:pic>
    </p:spTree>
    <p:extLst>
      <p:ext uri="{BB962C8B-B14F-4D97-AF65-F5344CB8AC3E}">
        <p14:creationId xmlns:p14="http://schemas.microsoft.com/office/powerpoint/2010/main" val="26042114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itel 3"/>
          <p:cNvSpPr>
            <a:spLocks noGrp="1"/>
          </p:cNvSpPr>
          <p:nvPr>
            <p:ph type="title"/>
          </p:nvPr>
        </p:nvSpPr>
        <p:spPr/>
        <p:txBody>
          <a:bodyPr/>
          <a:lstStyle/>
          <a:p>
            <a:r>
              <a:rPr lang="en-US" altLang="de-DE" dirty="0">
                <a:latin typeface="Arial" panose="020B0604020202020204" pitchFamily="34" charset="0"/>
                <a:cs typeface="Arial" panose="020B0604020202020204" pitchFamily="34" charset="0"/>
              </a:rPr>
              <a:t>VDI 4640 Parte 2 </a:t>
            </a:r>
            <a:br>
              <a:rPr lang="en-US" altLang="de-DE" dirty="0">
                <a:latin typeface="Arial" panose="020B0604020202020204" pitchFamily="34" charset="0"/>
                <a:cs typeface="Arial" panose="020B0604020202020204" pitchFamily="34" charset="0"/>
              </a:rPr>
            </a:br>
            <a:r>
              <a:rPr lang="en-US" altLang="de-DE" dirty="0">
                <a:latin typeface="Arial" panose="020B0604020202020204" pitchFamily="34" charset="0"/>
                <a:cs typeface="Arial" panose="020B0604020202020204" pitchFamily="34" charset="0"/>
              </a:rPr>
              <a:t> sistema de bomba de calor geotérmica </a:t>
            </a:r>
          </a:p>
        </p:txBody>
      </p:sp>
      <p:sp>
        <p:nvSpPr>
          <p:cNvPr id="27650" name="Inhaltsplatzhalter 1"/>
          <p:cNvSpPr>
            <a:spLocks noGrp="1"/>
          </p:cNvSpPr>
          <p:nvPr>
            <p:ph idx="1"/>
          </p:nvPr>
        </p:nvSpPr>
        <p:spPr>
          <a:xfrm>
            <a:off x="457200" y="1600200"/>
            <a:ext cx="6491064" cy="4525963"/>
          </a:xfrm>
        </p:spPr>
        <p:txBody>
          <a:bodyPr>
            <a:noAutofit/>
          </a:bodyPr>
          <a:lstStyle/>
          <a:p>
            <a:pPr marL="0" indent="0">
              <a:lnSpc>
                <a:spcPct val="150000"/>
              </a:lnSpc>
              <a:buNone/>
            </a:pPr>
            <a:r>
              <a:rPr lang="en-US" altLang="de-DE" sz="1600" u="sng" dirty="0">
                <a:latin typeface="Arial" panose="020B0604020202020204" pitchFamily="34" charset="0"/>
                <a:cs typeface="Arial" panose="020B0604020202020204" pitchFamily="34" charset="0"/>
              </a:rPr>
              <a:t>Dimensionamiento de sistemas geotérmicos con bomba de calor</a:t>
            </a:r>
            <a:endParaRPr lang="de-DE" altLang="de-DE" sz="1600" u="sng" dirty="0">
              <a:latin typeface="Arial" panose="020B0604020202020204" pitchFamily="34" charset="0"/>
              <a:cs typeface="Arial" panose="020B0604020202020204" pitchFamily="34" charset="0"/>
            </a:endParaRPr>
          </a:p>
        </p:txBody>
      </p:sp>
      <p:sp>
        <p:nvSpPr>
          <p:cNvPr id="6" name="Inhaltsplatzhalter 1"/>
          <p:cNvSpPr txBox="1">
            <a:spLocks/>
          </p:cNvSpPr>
          <p:nvPr/>
        </p:nvSpPr>
        <p:spPr>
          <a:xfrm>
            <a:off x="363" y="1916832"/>
            <a:ext cx="6371838"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57200" lvl="1" indent="0">
              <a:lnSpc>
                <a:spcPct val="150000"/>
              </a:lnSpc>
              <a:spcBef>
                <a:spcPts val="0"/>
              </a:spcBef>
              <a:buNone/>
            </a:pPr>
            <a:r>
              <a:rPr lang="en-US" altLang="de-DE" sz="1600" dirty="0">
                <a:latin typeface="Arial" panose="020B0604020202020204" pitchFamily="34" charset="0"/>
                <a:cs typeface="Arial" panose="020B0604020202020204" pitchFamily="34" charset="0"/>
              </a:rPr>
              <a:t>Para el dimensionamiento de un sistema geotérmico basado en una bomba de calor, que logre la mayor eficiencia posible del sistema, es generalmente válido: </a:t>
            </a:r>
          </a:p>
          <a:p>
            <a:pPr lvl="1">
              <a:lnSpc>
                <a:spcPct val="150000"/>
              </a:lnSpc>
              <a:spcBef>
                <a:spcPts val="0"/>
              </a:spcBef>
              <a:buFont typeface="Arial" panose="020B0604020202020204" pitchFamily="34" charset="0"/>
              <a:buChar char="•"/>
            </a:pPr>
            <a:r>
              <a:rPr lang="en-US" altLang="de-DE" sz="1600" dirty="0">
                <a:latin typeface="Arial" panose="020B0604020202020204" pitchFamily="34" charset="0"/>
                <a:cs typeface="Arial" panose="020B0604020202020204" pitchFamily="34" charset="0"/>
              </a:rPr>
              <a:t>Temperatura de ida del circuito de calefacción lo más baja posible </a:t>
            </a:r>
          </a:p>
          <a:p>
            <a:pPr lvl="1">
              <a:lnSpc>
                <a:spcPct val="150000"/>
              </a:lnSpc>
              <a:spcBef>
                <a:spcPts val="0"/>
              </a:spcBef>
              <a:buFont typeface="Arial" panose="020B0604020202020204" pitchFamily="34" charset="0"/>
              <a:buChar char="•"/>
            </a:pPr>
            <a:r>
              <a:rPr lang="en-US" altLang="de-DE" sz="1600" dirty="0">
                <a:latin typeface="Arial" panose="020B0604020202020204" pitchFamily="34" charset="0"/>
                <a:cs typeface="Arial" panose="020B0604020202020204" pitchFamily="34" charset="0"/>
              </a:rPr>
              <a:t>Lo ideal es un buen aislamiento de la envolvente del edificio</a:t>
            </a:r>
          </a:p>
          <a:p>
            <a:pPr lvl="1">
              <a:lnSpc>
                <a:spcPct val="150000"/>
              </a:lnSpc>
              <a:spcBef>
                <a:spcPts val="0"/>
              </a:spcBef>
              <a:buFont typeface="Arial" panose="020B0604020202020204" pitchFamily="34" charset="0"/>
              <a:buChar char="•"/>
            </a:pPr>
            <a:r>
              <a:rPr lang="en-US" altLang="de-DE" sz="1600" dirty="0">
                <a:latin typeface="Arial" panose="020B0604020202020204" pitchFamily="34" charset="0"/>
                <a:cs typeface="Arial" panose="020B0604020202020204" pitchFamily="34" charset="0"/>
              </a:rPr>
              <a:t>Bomba de calor (rendimiento) lo más pequeña posible - bastante pequeña</a:t>
            </a:r>
          </a:p>
          <a:p>
            <a:pPr lvl="1">
              <a:lnSpc>
                <a:spcPct val="150000"/>
              </a:lnSpc>
              <a:spcBef>
                <a:spcPts val="0"/>
              </a:spcBef>
              <a:buFont typeface="Arial" panose="020B0604020202020204" pitchFamily="34" charset="0"/>
              <a:buChar char="•"/>
            </a:pPr>
            <a:r>
              <a:rPr lang="en-US" altLang="de-DE" sz="1600" dirty="0">
                <a:latin typeface="Arial" panose="020B0604020202020204" pitchFamily="34" charset="0"/>
                <a:cs typeface="Arial" panose="020B0604020202020204" pitchFamily="34" charset="0"/>
              </a:rPr>
              <a:t>Número ideal de horas de funcionamiento al año</a:t>
            </a:r>
          </a:p>
          <a:p>
            <a:pPr lvl="1">
              <a:lnSpc>
                <a:spcPct val="150000"/>
              </a:lnSpc>
              <a:spcBef>
                <a:spcPts val="0"/>
              </a:spcBef>
              <a:buFont typeface="Arial" panose="020B0604020202020204" pitchFamily="34" charset="0"/>
              <a:buChar char="•"/>
            </a:pPr>
            <a:r>
              <a:rPr lang="en-US" altLang="de-DE" sz="1600" dirty="0">
                <a:latin typeface="Arial" panose="020B0604020202020204" pitchFamily="34" charset="0"/>
                <a:cs typeface="Arial" panose="020B0604020202020204" pitchFamily="34" charset="0"/>
              </a:rPr>
              <a:t>Fuente de calor (intercambiador de calor) lo más grande posible - bastante grande</a:t>
            </a:r>
          </a:p>
        </p:txBody>
      </p:sp>
      <p:pic>
        <p:nvPicPr>
          <p:cNvPr id="5" name="Grafik 4">
            <a:extLst>
              <a:ext uri="{FF2B5EF4-FFF2-40B4-BE49-F238E27FC236}">
                <a16:creationId xmlns:a16="http://schemas.microsoft.com/office/drawing/2014/main" id="{C8DE4728-3F77-453F-97DD-75D0AC95B68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12160" y="2204864"/>
            <a:ext cx="3430123" cy="3633786"/>
          </a:xfrm>
          <a:prstGeom prst="rect">
            <a:avLst/>
          </a:prstGeom>
        </p:spPr>
      </p:pic>
    </p:spTree>
    <p:extLst>
      <p:ext uri="{BB962C8B-B14F-4D97-AF65-F5344CB8AC3E}">
        <p14:creationId xmlns:p14="http://schemas.microsoft.com/office/powerpoint/2010/main" val="15114740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itel 3"/>
          <p:cNvSpPr>
            <a:spLocks noGrp="1"/>
          </p:cNvSpPr>
          <p:nvPr>
            <p:ph type="title"/>
          </p:nvPr>
        </p:nvSpPr>
        <p:spPr/>
        <p:txBody>
          <a:bodyPr/>
          <a:lstStyle/>
          <a:p>
            <a:r>
              <a:rPr lang="en-US" altLang="de-DE" dirty="0">
                <a:latin typeface="Arial" panose="020B0604020202020204" pitchFamily="34" charset="0"/>
                <a:cs typeface="Arial" panose="020B0604020202020204" pitchFamily="34" charset="0"/>
              </a:rPr>
              <a:t>VDI 4640 Parte 2 </a:t>
            </a:r>
            <a:br>
              <a:rPr lang="en-US" altLang="de-DE" dirty="0">
                <a:latin typeface="Arial" panose="020B0604020202020204" pitchFamily="34" charset="0"/>
                <a:cs typeface="Arial" panose="020B0604020202020204" pitchFamily="34" charset="0"/>
              </a:rPr>
            </a:br>
            <a:r>
              <a:rPr lang="en-US" altLang="de-DE" dirty="0">
                <a:latin typeface="Arial" panose="020B0604020202020204" pitchFamily="34" charset="0"/>
                <a:cs typeface="Arial" panose="020B0604020202020204" pitchFamily="34" charset="0"/>
              </a:rPr>
              <a:t> sistema de bomba de calor geotérmica </a:t>
            </a:r>
          </a:p>
        </p:txBody>
      </p:sp>
      <p:sp>
        <p:nvSpPr>
          <p:cNvPr id="27650" name="Inhaltsplatzhalter 1"/>
          <p:cNvSpPr>
            <a:spLocks noGrp="1"/>
          </p:cNvSpPr>
          <p:nvPr>
            <p:ph idx="1"/>
          </p:nvPr>
        </p:nvSpPr>
        <p:spPr>
          <a:xfrm>
            <a:off x="457200" y="1600200"/>
            <a:ext cx="6491064" cy="4525963"/>
          </a:xfrm>
        </p:spPr>
        <p:txBody>
          <a:bodyPr>
            <a:noAutofit/>
          </a:bodyPr>
          <a:lstStyle/>
          <a:p>
            <a:pPr marL="0" indent="0">
              <a:lnSpc>
                <a:spcPct val="150000"/>
              </a:lnSpc>
              <a:buNone/>
            </a:pPr>
            <a:r>
              <a:rPr lang="en-US" altLang="de-DE" sz="1600" u="sng" dirty="0">
                <a:latin typeface="Arial" panose="020B0604020202020204" pitchFamily="34" charset="0"/>
                <a:cs typeface="Arial" panose="020B0604020202020204" pitchFamily="34" charset="0"/>
              </a:rPr>
              <a:t>Dimensionamiento de sistemas geotérmicos con bomba de calor</a:t>
            </a:r>
            <a:endParaRPr lang="de-DE" altLang="de-DE" sz="1600" u="sng" dirty="0">
              <a:latin typeface="Arial" panose="020B0604020202020204" pitchFamily="34" charset="0"/>
              <a:cs typeface="Arial" panose="020B0604020202020204" pitchFamily="34" charset="0"/>
            </a:endParaRPr>
          </a:p>
        </p:txBody>
      </p:sp>
      <p:sp>
        <p:nvSpPr>
          <p:cNvPr id="6" name="Inhaltsplatzhalter 1"/>
          <p:cNvSpPr txBox="1">
            <a:spLocks/>
          </p:cNvSpPr>
          <p:nvPr/>
        </p:nvSpPr>
        <p:spPr>
          <a:xfrm>
            <a:off x="363" y="1916832"/>
            <a:ext cx="6192688"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lnSpc>
                <a:spcPct val="150000"/>
              </a:lnSpc>
              <a:spcBef>
                <a:spcPts val="0"/>
              </a:spcBef>
              <a:buFont typeface="Arial" panose="020B0604020202020204" pitchFamily="34" charset="0"/>
              <a:buChar char="•"/>
            </a:pPr>
            <a:r>
              <a:rPr lang="en-US" altLang="de-DE" sz="1600" dirty="0" err="1">
                <a:latin typeface="Arial" panose="020B0604020202020204" pitchFamily="34" charset="0"/>
                <a:cs typeface="Arial" panose="020B0604020202020204" pitchFamily="34" charset="0"/>
              </a:rPr>
              <a:t>Número</a:t>
            </a:r>
            <a:r>
              <a:rPr lang="en-US" altLang="de-DE" sz="1600" dirty="0">
                <a:latin typeface="Arial" panose="020B0604020202020204" pitchFamily="34" charset="0"/>
                <a:cs typeface="Arial" panose="020B0604020202020204" pitchFamily="34" charset="0"/>
              </a:rPr>
              <a:t> de perforaciones geotérmicas lo más bajo posible - idealmente grandes profundidades (excepción: enfriamiento) </a:t>
            </a:r>
          </a:p>
          <a:p>
            <a:pPr lvl="1">
              <a:lnSpc>
                <a:spcPct val="150000"/>
              </a:lnSpc>
              <a:spcBef>
                <a:spcPts val="0"/>
              </a:spcBef>
              <a:buFont typeface="Arial" panose="020B0604020202020204" pitchFamily="34" charset="0"/>
              <a:buChar char="•"/>
            </a:pPr>
            <a:r>
              <a:rPr lang="en-US" altLang="de-DE" sz="1600" dirty="0">
                <a:latin typeface="Arial" panose="020B0604020202020204" pitchFamily="34" charset="0"/>
                <a:cs typeface="Arial" panose="020B0604020202020204" pitchFamily="34" charset="0"/>
              </a:rPr>
              <a:t>Distancias de las perforaciones geotérmicas lo más grandes posible, para minimizar las influencias mutuas (excepción: almacenamiento en el suelo). </a:t>
            </a:r>
          </a:p>
          <a:p>
            <a:pPr lvl="1">
              <a:lnSpc>
                <a:spcPct val="150000"/>
              </a:lnSpc>
              <a:spcBef>
                <a:spcPts val="0"/>
              </a:spcBef>
              <a:buFont typeface="Arial" panose="020B0604020202020204" pitchFamily="34" charset="0"/>
              <a:buChar char="•"/>
            </a:pPr>
            <a:r>
              <a:rPr lang="en-US" altLang="de-DE" sz="1600" dirty="0">
                <a:latin typeface="Arial" panose="020B0604020202020204" pitchFamily="34" charset="0"/>
                <a:cs typeface="Arial" panose="020B0604020202020204" pitchFamily="34" charset="0"/>
              </a:rPr>
              <a:t>Las combinaciones de calefacción y refrigeración conducen a una disminución de la profundidad necesaria y / o el número de sondas geotérmicas, debido al efecto de almacenamiento y la regeneración.</a:t>
            </a:r>
          </a:p>
          <a:p>
            <a:pPr lvl="1">
              <a:lnSpc>
                <a:spcPct val="150000"/>
              </a:lnSpc>
              <a:spcBef>
                <a:spcPts val="0"/>
              </a:spcBef>
              <a:buFont typeface="Arial" panose="020B0604020202020204" pitchFamily="34" charset="0"/>
              <a:buChar char="•"/>
            </a:pPr>
            <a:r>
              <a:rPr lang="en-US" altLang="de-DE" sz="1600" dirty="0">
                <a:latin typeface="Arial" panose="020B0604020202020204" pitchFamily="34" charset="0"/>
                <a:cs typeface="Arial" panose="020B0604020202020204" pitchFamily="34" charset="0"/>
              </a:rPr>
              <a:t>Optimizar el dimensionamiento hidráulico (pérdida de presión, diámetros de las tuberías, alturas geodésicas). </a:t>
            </a:r>
            <a:endParaRPr lang="de-DE" altLang="de-DE" sz="1600"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BBC8AE2E-2D3E-40DF-AC33-D3BE31DFA1E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12160" y="2315494"/>
            <a:ext cx="3430123" cy="3633786"/>
          </a:xfrm>
          <a:prstGeom prst="rect">
            <a:avLst/>
          </a:prstGeom>
        </p:spPr>
      </p:pic>
    </p:spTree>
    <p:extLst>
      <p:ext uri="{BB962C8B-B14F-4D97-AF65-F5344CB8AC3E}">
        <p14:creationId xmlns:p14="http://schemas.microsoft.com/office/powerpoint/2010/main" val="3775963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La bomba de calor lo más pequeña posible</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95536" y="1844824"/>
            <a:ext cx="8229600" cy="4392488"/>
          </a:xfrm>
        </p:spPr>
        <p:txBody>
          <a:bodyPr>
            <a:normAutofit fontScale="92500"/>
          </a:bodyPr>
          <a:lstStyle/>
          <a:p>
            <a:pPr marL="0" indent="0">
              <a:lnSpc>
                <a:spcPct val="150000"/>
              </a:lnSpc>
              <a:buNone/>
            </a:pPr>
            <a:r>
              <a:rPr lang="en-GB" sz="1600" dirty="0">
                <a:latin typeface="Arial" panose="020B0604020202020204" pitchFamily="34" charset="0"/>
                <a:cs typeface="Arial" panose="020B0604020202020204" pitchFamily="34" charset="0"/>
              </a:rPr>
              <a:t>Esto no corresponde a la práctica habitual de instalación de generadores de calor fósiles (calentadores de gas), que a menudo están sobredimensionados. Una adición de tamaño, para garantizar un suministro de calor seguro, no se indica con las bombas de calor. </a:t>
            </a:r>
          </a:p>
          <a:p>
            <a:pPr marL="0" indent="0">
              <a:lnSpc>
                <a:spcPct val="150000"/>
              </a:lnSpc>
              <a:buNone/>
            </a:pPr>
            <a:endParaRPr lang="de-DE" sz="1600" dirty="0">
              <a:latin typeface="Arial" panose="020B0604020202020204" pitchFamily="34" charset="0"/>
              <a:cs typeface="Arial" panose="020B0604020202020204" pitchFamily="34" charset="0"/>
            </a:endParaRPr>
          </a:p>
          <a:p>
            <a:pPr lvl="0">
              <a:lnSpc>
                <a:spcPct val="150000"/>
              </a:lnSpc>
            </a:pPr>
            <a:r>
              <a:rPr lang="en-GB" sz="1600" i="1" dirty="0">
                <a:latin typeface="Arial" panose="020B0604020202020204" pitchFamily="34" charset="0"/>
                <a:cs typeface="Arial" panose="020B0604020202020204" pitchFamily="34" charset="0"/>
              </a:rPr>
              <a:t>Cuando se ha calculado una carga térmica de, por ejemplo, 12 kW, se instalan calentadores de gas, que tienen una carga térmica mucho mayor, por ejemplo, 20 kW. </a:t>
            </a:r>
          </a:p>
          <a:p>
            <a:pPr marL="0" lv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En la planificación de los sistemas de bombas de calor geotérmicas, es fundamental elegir la bomba de calor adecuada en función de la carga de calor calculada. </a:t>
            </a:r>
            <a:endParaRPr lang="de-DE" sz="1600" dirty="0">
              <a:latin typeface="Arial" panose="020B0604020202020204" pitchFamily="34" charset="0"/>
              <a:cs typeface="Arial" panose="020B0604020202020204" pitchFamily="34" charset="0"/>
            </a:endParaRPr>
          </a:p>
          <a:p>
            <a:pPr marL="0" lvl="0" indent="0">
              <a:lnSpc>
                <a:spcPct val="160000"/>
              </a:lnSpc>
              <a:buNone/>
            </a:pPr>
            <a:r>
              <a:rPr lang="de-DE" sz="1600" b="1"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4713719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Arial" panose="020B0604020202020204" pitchFamily="34" charset="0"/>
                <a:cs typeface="Arial" panose="020B0604020202020204" pitchFamily="34" charset="0"/>
              </a:rPr>
              <a:t>Uso del subsuelo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con sondas geotérmicas</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104627" y="1412776"/>
            <a:ext cx="6627613" cy="4525963"/>
          </a:xfrm>
        </p:spPr>
        <p:txBody>
          <a:bodyPr>
            <a:noAutofit/>
          </a:bodyPr>
          <a:lstStyle/>
          <a:p>
            <a:pPr marL="0" indent="0" algn="just">
              <a:lnSpc>
                <a:spcPct val="150000"/>
              </a:lnSpc>
              <a:buClr>
                <a:srgbClr val="B2B2B2"/>
              </a:buClr>
              <a:buNone/>
              <a:defRPr/>
            </a:pPr>
            <a:r>
              <a:rPr lang="en-US" sz="1600" u="sng" dirty="0">
                <a:latin typeface="Arial" panose="020B0604020202020204" pitchFamily="34" charset="0"/>
                <a:cs typeface="Arial" panose="020B0604020202020204" pitchFamily="34" charset="0"/>
              </a:rPr>
              <a:t>Principio de funcionamiento de las sondas geotérmicas</a:t>
            </a:r>
          </a:p>
          <a:p>
            <a:pPr marL="0" indent="0" algn="just">
              <a:lnSpc>
                <a:spcPct val="150000"/>
              </a:lnSpc>
              <a:buClr>
                <a:srgbClr val="B2B2B2"/>
              </a:buClr>
              <a:buNone/>
              <a:defRPr/>
            </a:pPr>
            <a:endParaRPr lang="de-DE" sz="1600" dirty="0">
              <a:latin typeface="Arial" panose="020B0604020202020204" pitchFamily="34" charset="0"/>
              <a:cs typeface="Arial" panose="020B0604020202020204" pitchFamily="34" charset="0"/>
            </a:endParaRPr>
          </a:p>
          <a:p>
            <a:pPr algn="just">
              <a:lnSpc>
                <a:spcPct val="150000"/>
              </a:lnSpc>
              <a:spcBef>
                <a:spcPts val="0"/>
              </a:spcBef>
              <a:defRPr/>
            </a:pPr>
            <a:r>
              <a:rPr lang="en-US" sz="1600" dirty="0">
                <a:latin typeface="Arial" panose="020B0604020202020204" pitchFamily="34" charset="0"/>
                <a:cs typeface="Arial" panose="020B0604020202020204" pitchFamily="34" charset="0"/>
              </a:rPr>
              <a:t>El principio de funcionamiento estriba en crear una diferencia de temperatura utilizable para la bomba de calor entre la temperatura de entrada de la sonda y la temperatura de salida de la sonda del medio de transferencia de calor circulante.</a:t>
            </a:r>
          </a:p>
          <a:p>
            <a:pPr algn="just">
              <a:lnSpc>
                <a:spcPct val="150000"/>
              </a:lnSpc>
              <a:spcBef>
                <a:spcPts val="0"/>
              </a:spcBef>
              <a:defRPr/>
            </a:pPr>
            <a:r>
              <a:rPr lang="en-US" sz="1600" dirty="0">
                <a:latin typeface="Arial" panose="020B0604020202020204" pitchFamily="34" charset="0"/>
                <a:cs typeface="Arial" panose="020B0604020202020204" pitchFamily="34" charset="0"/>
              </a:rPr>
              <a:t>Con esto el medio se calienta al pasar a través de la sonda en el sistema de sonda, si su temperatura en la entrada de la sonda está por debajo de la temperatura del subsuelo. </a:t>
            </a:r>
          </a:p>
          <a:p>
            <a:pPr marL="2628900" lvl="6" indent="0" algn="just">
              <a:lnSpc>
                <a:spcPct val="150000"/>
              </a:lnSpc>
              <a:spcBef>
                <a:spcPts val="0"/>
              </a:spcBef>
              <a:buNone/>
              <a:defRPr/>
            </a:pPr>
            <a:r>
              <a:rPr lang="de-DE" sz="1600" dirty="0">
                <a:latin typeface="Arial" panose="020B0604020202020204" pitchFamily="34" charset="0"/>
                <a:cs typeface="Arial" panose="020B0604020202020204" pitchFamily="34" charset="0"/>
              </a:rPr>
              <a:t>Ejemplo en la ilustración:</a:t>
            </a:r>
          </a:p>
          <a:p>
            <a:pPr marL="2628900" lvl="6" indent="0" algn="just">
              <a:lnSpc>
                <a:spcPct val="150000"/>
              </a:lnSpc>
              <a:spcBef>
                <a:spcPts val="0"/>
              </a:spcBef>
              <a:buNone/>
              <a:defRPr/>
            </a:pPr>
            <a:r>
              <a:rPr lang="de-DE" sz="1600" dirty="0">
                <a:latin typeface="Arial" panose="020B0604020202020204" pitchFamily="34" charset="0"/>
                <a:cs typeface="Arial" panose="020B0604020202020204" pitchFamily="34" charset="0"/>
              </a:rPr>
              <a:t>Temperatura de entrada de la sonda: 0°C</a:t>
            </a:r>
          </a:p>
          <a:p>
            <a:pPr marL="2628900" lvl="6" indent="0" algn="just">
              <a:lnSpc>
                <a:spcPct val="150000"/>
              </a:lnSpc>
              <a:spcBef>
                <a:spcPts val="0"/>
              </a:spcBef>
              <a:buNone/>
              <a:defRPr/>
            </a:pPr>
            <a:r>
              <a:rPr lang="de-DE" sz="1600" dirty="0" err="1">
                <a:latin typeface="Arial" panose="020B0604020202020204" pitchFamily="34" charset="0"/>
                <a:cs typeface="Arial" panose="020B0604020202020204" pitchFamily="34" charset="0"/>
              </a:rPr>
              <a:t>Temperatura de salida de la</a:t>
            </a:r>
            <a:r>
              <a:rPr lang="de-DE" sz="1600" dirty="0">
                <a:latin typeface="Arial" panose="020B0604020202020204" pitchFamily="34" charset="0"/>
                <a:cs typeface="Arial" panose="020B0604020202020204" pitchFamily="34" charset="0"/>
              </a:rPr>
              <a:t> sonda: 4°C</a:t>
            </a:r>
          </a:p>
          <a:p>
            <a:pPr marL="0" indent="0" algn="just">
              <a:lnSpc>
                <a:spcPct val="130000"/>
              </a:lnSpc>
              <a:spcBef>
                <a:spcPts val="0"/>
              </a:spcBef>
              <a:buNone/>
              <a:defRPr/>
            </a:pPr>
            <a:r>
              <a:rPr lang="de-DE" sz="1600" dirty="0">
                <a:latin typeface="Arial" panose="020B0604020202020204" pitchFamily="34" charset="0"/>
                <a:cs typeface="Arial" panose="020B0604020202020204" pitchFamily="34" charset="0"/>
              </a:rPr>
              <a:t>	</a:t>
            </a:r>
          </a:p>
          <a:p>
            <a:pPr marL="609600" indent="-609600" algn="just">
              <a:lnSpc>
                <a:spcPct val="90000"/>
              </a:lnSpc>
              <a:buClr>
                <a:schemeClr val="accent2"/>
              </a:buClr>
              <a:buSzTx/>
              <a:defRPr/>
            </a:pPr>
            <a:endParaRPr lang="de-DE" sz="1600" dirty="0">
              <a:latin typeface="Arial" panose="020B0604020202020204" pitchFamily="34" charset="0"/>
              <a:cs typeface="Arial" panose="020B0604020202020204" pitchFamily="34" charset="0"/>
            </a:endParaRPr>
          </a:p>
          <a:p>
            <a:pPr marL="0" indent="0">
              <a:buNone/>
            </a:pPr>
            <a:endParaRPr lang="de-DE" sz="1600" dirty="0">
              <a:latin typeface="Arial" panose="020B0604020202020204" pitchFamily="34" charset="0"/>
              <a:cs typeface="Arial" panose="020B0604020202020204" pitchFamily="34" charset="0"/>
            </a:endParaRPr>
          </a:p>
        </p:txBody>
      </p:sp>
      <p:pic>
        <p:nvPicPr>
          <p:cNvPr id="5" name="Picture 3">
            <a:extLst>
              <a:ext uri="{FF2B5EF4-FFF2-40B4-BE49-F238E27FC236}">
                <a16:creationId xmlns:a16="http://schemas.microsoft.com/office/drawing/2014/main" id="{FC02F548-4554-4ED9-B6D1-0B68CB570E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32240" y="1988840"/>
            <a:ext cx="2307133" cy="429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01038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Arial" panose="020B0604020202020204" pitchFamily="34" charset="0"/>
                <a:cs typeface="Arial" panose="020B0604020202020204" pitchFamily="34" charset="0"/>
              </a:rPr>
              <a:t>Uso del subsuelo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con sondas geotérmicas</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6203032" cy="4525963"/>
          </a:xfrm>
        </p:spPr>
        <p:txBody>
          <a:bodyPr>
            <a:noAutofit/>
          </a:bodyPr>
          <a:lstStyle/>
          <a:p>
            <a:pPr marL="0" indent="0" algn="just">
              <a:lnSpc>
                <a:spcPct val="150000"/>
              </a:lnSpc>
              <a:buClr>
                <a:srgbClr val="B2B2B2"/>
              </a:buClr>
              <a:buNone/>
              <a:defRPr/>
            </a:pPr>
            <a:r>
              <a:rPr lang="en-US" sz="1600" u="sng" dirty="0">
                <a:latin typeface="Arial" panose="020B0604020202020204" pitchFamily="34" charset="0"/>
                <a:cs typeface="Arial" panose="020B0604020202020204" pitchFamily="34" charset="0"/>
              </a:rPr>
              <a:t>Principio de funcionamiento de las sondas geotérmicas</a:t>
            </a:r>
          </a:p>
          <a:p>
            <a:pPr marL="0" indent="0" algn="just">
              <a:lnSpc>
                <a:spcPct val="150000"/>
              </a:lnSpc>
              <a:buClr>
                <a:srgbClr val="B2B2B2"/>
              </a:buClr>
              <a:buNone/>
              <a:defRPr/>
            </a:pPr>
            <a:endParaRPr lang="de-DE" sz="1600" dirty="0">
              <a:latin typeface="Arial" panose="020B0604020202020204" pitchFamily="34" charset="0"/>
              <a:cs typeface="Arial" panose="020B0604020202020204" pitchFamily="34" charset="0"/>
            </a:endParaRPr>
          </a:p>
          <a:p>
            <a:pPr algn="just">
              <a:lnSpc>
                <a:spcPct val="150000"/>
              </a:lnSpc>
              <a:spcBef>
                <a:spcPts val="0"/>
              </a:spcBef>
              <a:defRPr/>
            </a:pPr>
            <a:r>
              <a:rPr lang="en-US" sz="1600" dirty="0">
                <a:latin typeface="Arial" panose="020B0604020202020204" pitchFamily="34" charset="0"/>
                <a:cs typeface="Arial" panose="020B0604020202020204" pitchFamily="34" charset="0"/>
              </a:rPr>
              <a:t>Para cada metro de longitud de la sonda, es </a:t>
            </a:r>
            <a:r>
              <a:rPr lang="en-US" sz="1600" dirty="0" err="1">
                <a:latin typeface="Arial" panose="020B0604020202020204" pitchFamily="34" charset="0"/>
                <a:cs typeface="Arial" panose="020B0604020202020204" pitchFamily="34" charset="0"/>
              </a:rPr>
              <a:t>posible</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extraer</a:t>
            </a:r>
            <a:r>
              <a:rPr lang="en-US" sz="1600" dirty="0">
                <a:latin typeface="Arial" panose="020B0604020202020204" pitchFamily="34" charset="0"/>
                <a:cs typeface="Arial" panose="020B0604020202020204" pitchFamily="34" charset="0"/>
              </a:rPr>
              <a:t> rendimientos medios de 25 W a 100 W con sistemas de sonda estándar en anchos de banda de las condiciones de contorno geológicas y operativas de todo el sistema. Si se interconectan varias sondas geotérmicas cerca de la superficie, es posible suministrar </a:t>
            </a:r>
            <a:r>
              <a:rPr lang="en-US" sz="1600" dirty="0">
                <a:solidFill>
                  <a:srgbClr val="FF0000"/>
                </a:solidFill>
                <a:latin typeface="Arial" panose="020B0604020202020204" pitchFamily="34" charset="0"/>
                <a:cs typeface="Arial" panose="020B0604020202020204" pitchFamily="34" charset="0"/>
              </a:rPr>
              <a:t>objetos</a:t>
            </a:r>
            <a:r>
              <a:rPr lang="en-US" sz="1600" dirty="0">
                <a:latin typeface="Arial" panose="020B0604020202020204" pitchFamily="34" charset="0"/>
                <a:cs typeface="Arial" panose="020B0604020202020204" pitchFamily="34" charset="0"/>
              </a:rPr>
              <a:t> más grandes y hasta </a:t>
            </a:r>
            <a:r>
              <a:rPr lang="en-US" sz="1600" dirty="0" err="1">
                <a:latin typeface="Arial" panose="020B0604020202020204" pitchFamily="34" charset="0"/>
                <a:cs typeface="Arial" panose="020B0604020202020204" pitchFamily="34" charset="0"/>
              </a:rPr>
              <a:t>infraestructuras</a:t>
            </a:r>
            <a:r>
              <a:rPr lang="en-US" sz="1600" dirty="0">
                <a:latin typeface="Arial" panose="020B0604020202020204" pitchFamily="34" charset="0"/>
                <a:cs typeface="Arial" panose="020B0604020202020204" pitchFamily="34" charset="0"/>
              </a:rPr>
              <a:t>  pequeñas con una carga térmica de varios cientos de kilovatios. </a:t>
            </a:r>
            <a:endParaRPr lang="de-DE" sz="1600" dirty="0">
              <a:latin typeface="Arial" panose="020B0604020202020204" pitchFamily="34" charset="0"/>
              <a:cs typeface="Arial" panose="020B0604020202020204" pitchFamily="34" charset="0"/>
            </a:endParaRPr>
          </a:p>
          <a:p>
            <a:pPr marL="0" indent="0">
              <a:buNone/>
            </a:pPr>
            <a:endParaRPr lang="de-DE" sz="1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F8B23C4-312A-464A-8E2F-3DB6843B2C7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32240" y="1988840"/>
            <a:ext cx="2307133" cy="4294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01186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Arial" panose="020B0604020202020204" pitchFamily="34" charset="0"/>
                <a:cs typeface="Arial" panose="020B0604020202020204" pitchFamily="34" charset="0"/>
              </a:rPr>
              <a:t>Uso del subsuelo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con sondas geotérmicas</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89246" y="1484784"/>
            <a:ext cx="5410944" cy="4709120"/>
          </a:xfrm>
        </p:spPr>
        <p:txBody>
          <a:bodyPr>
            <a:noAutofit/>
          </a:bodyPr>
          <a:lstStyle/>
          <a:p>
            <a:pPr marL="0" indent="0">
              <a:lnSpc>
                <a:spcPct val="150000"/>
              </a:lnSpc>
              <a:spcBef>
                <a:spcPts val="0"/>
              </a:spcBef>
              <a:buClr>
                <a:srgbClr val="B2B2B2"/>
              </a:buClr>
              <a:buNone/>
              <a:defRPr/>
            </a:pPr>
            <a:r>
              <a:rPr lang="en-US" sz="1600" dirty="0">
                <a:latin typeface="Arial" panose="020B0604020202020204" pitchFamily="34" charset="0"/>
                <a:cs typeface="Arial" panose="020B0604020202020204" pitchFamily="34" charset="0"/>
              </a:rPr>
              <a:t>La entrada de energía y las capacidades de abstracción dependen de: </a:t>
            </a:r>
          </a:p>
          <a:p>
            <a:pPr marL="0" indent="0">
              <a:lnSpc>
                <a:spcPct val="150000"/>
              </a:lnSpc>
              <a:spcBef>
                <a:spcPts val="0"/>
              </a:spcBef>
              <a:buClr>
                <a:srgbClr val="B2B2B2"/>
              </a:buClr>
              <a:buNone/>
              <a:defRPr/>
            </a:pPr>
            <a:endParaRPr lang="en-US" sz="1600" dirty="0">
              <a:latin typeface="Arial" panose="020B0604020202020204" pitchFamily="34" charset="0"/>
              <a:cs typeface="Arial" panose="020B0604020202020204" pitchFamily="34" charset="0"/>
            </a:endParaRPr>
          </a:p>
          <a:p>
            <a:pPr marL="0" indent="0">
              <a:lnSpc>
                <a:spcPct val="150000"/>
              </a:lnSpc>
              <a:spcBef>
                <a:spcPts val="0"/>
              </a:spcBef>
              <a:buClr>
                <a:srgbClr val="B2B2B2"/>
              </a:buClr>
              <a:buNone/>
              <a:defRPr/>
            </a:pPr>
            <a:r>
              <a:rPr lang="en-US" sz="1600" dirty="0">
                <a:latin typeface="Arial" panose="020B0604020202020204" pitchFamily="34" charset="0"/>
                <a:cs typeface="Arial" panose="020B0604020202020204" pitchFamily="34" charset="0"/>
              </a:rPr>
              <a:t>Características de las sondas: </a:t>
            </a:r>
          </a:p>
          <a:p>
            <a:pPr>
              <a:lnSpc>
                <a:spcPct val="150000"/>
              </a:lnSpc>
              <a:spcBef>
                <a:spcPts val="0"/>
              </a:spcBef>
              <a:defRPr/>
            </a:pPr>
            <a:r>
              <a:rPr lang="en-US" sz="1600" dirty="0">
                <a:latin typeface="Arial" panose="020B0604020202020204" pitchFamily="34" charset="0"/>
                <a:cs typeface="Arial" panose="020B0604020202020204" pitchFamily="34" charset="0"/>
              </a:rPr>
              <a:t>Material de las sondas (HDPE, etc.) </a:t>
            </a:r>
          </a:p>
          <a:p>
            <a:pPr>
              <a:lnSpc>
                <a:spcPct val="150000"/>
              </a:lnSpc>
              <a:spcBef>
                <a:spcPts val="0"/>
              </a:spcBef>
              <a:defRPr/>
            </a:pPr>
            <a:r>
              <a:rPr lang="en-US" sz="1600" dirty="0">
                <a:latin typeface="Arial" panose="020B0604020202020204" pitchFamily="34" charset="0"/>
                <a:cs typeface="Arial" panose="020B0604020202020204" pitchFamily="34" charset="0"/>
              </a:rPr>
              <a:t>Tipo de sondas (U-, coaxiales-, sondas de tubo corrugado,...)</a:t>
            </a:r>
          </a:p>
          <a:p>
            <a:pPr>
              <a:lnSpc>
                <a:spcPct val="150000"/>
              </a:lnSpc>
              <a:spcBef>
                <a:spcPts val="0"/>
              </a:spcBef>
              <a:defRPr/>
            </a:pPr>
            <a:r>
              <a:rPr lang="en-US" sz="1600" dirty="0">
                <a:latin typeface="Arial" panose="020B0604020202020204" pitchFamily="34" charset="0"/>
                <a:cs typeface="Arial" panose="020B0604020202020204" pitchFamily="34" charset="0"/>
              </a:rPr>
              <a:t>Geometría de las sondas (diámetro, longitud)</a:t>
            </a:r>
          </a:p>
          <a:p>
            <a:pPr marL="0" indent="0">
              <a:lnSpc>
                <a:spcPct val="150000"/>
              </a:lnSpc>
              <a:spcBef>
                <a:spcPts val="0"/>
              </a:spcBef>
              <a:buNone/>
              <a:defRPr/>
            </a:pPr>
            <a:endParaRPr lang="en-US" sz="1600" dirty="0">
              <a:latin typeface="Arial" panose="020B0604020202020204" pitchFamily="34" charset="0"/>
              <a:cs typeface="Arial" panose="020B0604020202020204" pitchFamily="34" charset="0"/>
            </a:endParaRPr>
          </a:p>
          <a:p>
            <a:pPr marL="0" indent="0">
              <a:lnSpc>
                <a:spcPct val="150000"/>
              </a:lnSpc>
              <a:spcBef>
                <a:spcPts val="0"/>
              </a:spcBef>
              <a:buClr>
                <a:srgbClr val="B2B2B2"/>
              </a:buClr>
              <a:buNone/>
              <a:defRPr/>
            </a:pPr>
            <a:r>
              <a:rPr lang="en-US" sz="1600" dirty="0">
                <a:latin typeface="Arial" panose="020B0604020202020204" pitchFamily="34" charset="0"/>
                <a:cs typeface="Arial" panose="020B0604020202020204" pitchFamily="34" charset="0"/>
              </a:rPr>
              <a:t>La perforación y el desarrollo del pozo de perforación:</a:t>
            </a:r>
          </a:p>
          <a:p>
            <a:pPr>
              <a:lnSpc>
                <a:spcPct val="150000"/>
              </a:lnSpc>
              <a:spcBef>
                <a:spcPts val="0"/>
              </a:spcBef>
              <a:defRPr/>
            </a:pPr>
            <a:r>
              <a:rPr lang="en-US" sz="1600" dirty="0">
                <a:latin typeface="Arial" panose="020B0604020202020204" pitchFamily="34" charset="0"/>
                <a:cs typeface="Arial" panose="020B0604020202020204" pitchFamily="34" charset="0"/>
              </a:rPr>
              <a:t>Diámetro de la perforación</a:t>
            </a:r>
          </a:p>
          <a:p>
            <a:pPr>
              <a:lnSpc>
                <a:spcPct val="150000"/>
              </a:lnSpc>
              <a:spcBef>
                <a:spcPts val="0"/>
              </a:spcBef>
              <a:defRPr/>
            </a:pPr>
            <a:r>
              <a:rPr lang="en-US" sz="1600" dirty="0">
                <a:latin typeface="Arial" panose="020B0604020202020204" pitchFamily="34" charset="0"/>
                <a:cs typeface="Arial" panose="020B0604020202020204" pitchFamily="34" charset="0"/>
              </a:rPr>
              <a:t>Conexión a la roca (material de rejuntado optimizado térmicamente)</a:t>
            </a:r>
          </a:p>
          <a:p>
            <a:pPr marL="285750" lvl="1">
              <a:lnSpc>
                <a:spcPct val="130000"/>
              </a:lnSpc>
              <a:spcBef>
                <a:spcPts val="0"/>
              </a:spcBef>
              <a:buClr>
                <a:schemeClr val="accent6">
                  <a:lumMod val="75000"/>
                </a:schemeClr>
              </a:buClr>
              <a:buSzPct val="70000"/>
              <a:buFont typeface="Arial" panose="020B0604020202020204" pitchFamily="34" charset="0"/>
              <a:buChar char="•"/>
              <a:defRPr/>
            </a:pPr>
            <a:endParaRPr lang="de-DE" sz="1600" dirty="0">
              <a:latin typeface="Arial" panose="020B0604020202020204" pitchFamily="34" charset="0"/>
              <a:cs typeface="Arial" panose="020B0604020202020204" pitchFamily="34" charset="0"/>
            </a:endParaRPr>
          </a:p>
        </p:txBody>
      </p:sp>
      <p:pic>
        <p:nvPicPr>
          <p:cNvPr id="8" name="Grafik 7"/>
          <p:cNvPicPr>
            <a:picLocks noChangeAspect="1"/>
          </p:cNvPicPr>
          <p:nvPr/>
        </p:nvPicPr>
        <p:blipFill rotWithShape="1">
          <a:blip r:embed="rId3">
            <a:extLst>
              <a:ext uri="{28A0092B-C50C-407E-A947-70E740481C1C}">
                <a14:useLocalDpi xmlns:a14="http://schemas.microsoft.com/office/drawing/2010/main" val="0"/>
              </a:ext>
            </a:extLst>
          </a:blip>
          <a:srcRect r="8469"/>
          <a:stretch/>
        </p:blipFill>
        <p:spPr>
          <a:xfrm>
            <a:off x="7524328" y="1753987"/>
            <a:ext cx="1556471" cy="1805280"/>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1720" y="1859976"/>
            <a:ext cx="1714078" cy="1593302"/>
          </a:xfrm>
          <a:prstGeom prst="rect">
            <a:avLst/>
          </a:prstGeom>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6073" y="1859976"/>
            <a:ext cx="1583957" cy="1593302"/>
          </a:xfrm>
          <a:prstGeom prst="rect">
            <a:avLst/>
          </a:prstGeom>
        </p:spPr>
      </p:pic>
      <p:pic>
        <p:nvPicPr>
          <p:cNvPr id="4"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6814" y="3680408"/>
            <a:ext cx="2520280" cy="2386629"/>
          </a:xfrm>
          <a:prstGeom prst="rect">
            <a:avLst/>
          </a:prstGeom>
        </p:spPr>
      </p:pic>
    </p:spTree>
    <p:extLst>
      <p:ext uri="{BB962C8B-B14F-4D97-AF65-F5344CB8AC3E}">
        <p14:creationId xmlns:p14="http://schemas.microsoft.com/office/powerpoint/2010/main" val="39805238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Arial" panose="020B0604020202020204" pitchFamily="34" charset="0"/>
                <a:cs typeface="Arial" panose="020B0604020202020204" pitchFamily="34" charset="0"/>
              </a:rPr>
              <a:t>Uso del subsuelo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con sondas geotérmicas</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5410944" cy="4709120"/>
          </a:xfrm>
        </p:spPr>
        <p:txBody>
          <a:bodyPr>
            <a:noAutofit/>
          </a:bodyPr>
          <a:lstStyle/>
          <a:p>
            <a:pPr marL="0" indent="0">
              <a:lnSpc>
                <a:spcPct val="150000"/>
              </a:lnSpc>
              <a:spcBef>
                <a:spcPts val="0"/>
              </a:spcBef>
              <a:buClr>
                <a:srgbClr val="B2B2B2"/>
              </a:buClr>
              <a:buNone/>
              <a:defRPr/>
            </a:pPr>
            <a:r>
              <a:rPr lang="en-US" sz="1600" dirty="0">
                <a:latin typeface="Arial" panose="020B0604020202020204" pitchFamily="34" charset="0"/>
                <a:cs typeface="Arial" panose="020B0604020202020204" pitchFamily="34" charset="0"/>
              </a:rPr>
              <a:t>La entrada de energía y las capacidades de abstracción dependen de:</a:t>
            </a:r>
          </a:p>
          <a:p>
            <a:pPr marL="0" indent="0">
              <a:lnSpc>
                <a:spcPct val="150000"/>
              </a:lnSpc>
              <a:spcBef>
                <a:spcPts val="0"/>
              </a:spcBef>
              <a:buClr>
                <a:srgbClr val="B2B2B2"/>
              </a:buClr>
              <a:buNone/>
              <a:defRPr/>
            </a:pPr>
            <a:endParaRPr lang="en-US" sz="1600" dirty="0">
              <a:latin typeface="Arial" panose="020B0604020202020204" pitchFamily="34" charset="0"/>
              <a:cs typeface="Arial" panose="020B0604020202020204" pitchFamily="34" charset="0"/>
            </a:endParaRPr>
          </a:p>
          <a:p>
            <a:pPr marL="0" indent="0">
              <a:lnSpc>
                <a:spcPct val="150000"/>
              </a:lnSpc>
              <a:spcBef>
                <a:spcPts val="0"/>
              </a:spcBef>
              <a:buClr>
                <a:srgbClr val="B2B2B2"/>
              </a:buClr>
              <a:buNone/>
              <a:defRPr/>
            </a:pPr>
            <a:r>
              <a:rPr lang="en-US" sz="1600" dirty="0">
                <a:latin typeface="Arial" panose="020B0604020202020204" pitchFamily="34" charset="0"/>
                <a:cs typeface="Arial" panose="020B0604020202020204" pitchFamily="34" charset="0"/>
              </a:rPr>
              <a:t>El fluido dentro de la sonda:</a:t>
            </a:r>
          </a:p>
          <a:p>
            <a:pPr marL="0" indent="0">
              <a:lnSpc>
                <a:spcPct val="150000"/>
              </a:lnSpc>
              <a:spcBef>
                <a:spcPts val="0"/>
              </a:spcBef>
              <a:buClr>
                <a:srgbClr val="B2B2B2"/>
              </a:buClr>
              <a:buNone/>
              <a:defRPr/>
            </a:pPr>
            <a:endParaRPr lang="en-US" sz="1600" dirty="0">
              <a:latin typeface="Arial" panose="020B0604020202020204" pitchFamily="34" charset="0"/>
              <a:cs typeface="Arial" panose="020B0604020202020204" pitchFamily="34" charset="0"/>
            </a:endParaRPr>
          </a:p>
          <a:p>
            <a:pPr>
              <a:lnSpc>
                <a:spcPct val="150000"/>
              </a:lnSpc>
              <a:spcBef>
                <a:spcPts val="0"/>
              </a:spcBef>
              <a:defRPr/>
            </a:pPr>
            <a:r>
              <a:rPr lang="en-US" sz="1600" dirty="0">
                <a:latin typeface="Arial" panose="020B0604020202020204" pitchFamily="34" charset="0"/>
                <a:cs typeface="Arial" panose="020B0604020202020204" pitchFamily="34" charset="0"/>
              </a:rPr>
              <a:t>Caudal de aire circulante (turbulento / flujo laminar)</a:t>
            </a:r>
          </a:p>
          <a:p>
            <a:pPr>
              <a:lnSpc>
                <a:spcPct val="150000"/>
              </a:lnSpc>
              <a:spcBef>
                <a:spcPts val="0"/>
              </a:spcBef>
              <a:defRPr/>
            </a:pPr>
            <a:r>
              <a:rPr lang="en-US" sz="1600" dirty="0">
                <a:latin typeface="Arial" panose="020B0604020202020204" pitchFamily="34" charset="0"/>
                <a:cs typeface="Arial" panose="020B0604020202020204" pitchFamily="34" charset="0"/>
              </a:rPr>
              <a:t>Fluido de la sonda (capacidad calorífica, viscosidad) </a:t>
            </a:r>
          </a:p>
          <a:p>
            <a:pPr>
              <a:lnSpc>
                <a:spcPct val="150000"/>
              </a:lnSpc>
              <a:spcBef>
                <a:spcPts val="0"/>
              </a:spcBef>
              <a:buClr>
                <a:srgbClr val="B2B2B2"/>
              </a:buClr>
              <a:defRPr/>
            </a:pPr>
            <a:endParaRPr lang="en-US" sz="1600" dirty="0">
              <a:latin typeface="Arial" panose="020B0604020202020204" pitchFamily="34" charset="0"/>
              <a:cs typeface="Arial" panose="020B0604020202020204" pitchFamily="34" charset="0"/>
            </a:endParaRPr>
          </a:p>
          <a:p>
            <a:pPr marL="0" indent="0">
              <a:lnSpc>
                <a:spcPct val="150000"/>
              </a:lnSpc>
              <a:spcBef>
                <a:spcPts val="0"/>
              </a:spcBef>
              <a:buClr>
                <a:srgbClr val="B2B2B2"/>
              </a:buClr>
              <a:buNone/>
              <a:defRPr/>
            </a:pPr>
            <a:r>
              <a:rPr lang="en-US" sz="1600" dirty="0">
                <a:latin typeface="Arial" panose="020B0604020202020204" pitchFamily="34" charset="0"/>
                <a:cs typeface="Arial" panose="020B0604020202020204" pitchFamily="34" charset="0"/>
              </a:rPr>
              <a:t>Número y distancias de las sondas (influencias mutuas) </a:t>
            </a:r>
          </a:p>
          <a:p>
            <a:pPr marL="0" indent="0">
              <a:lnSpc>
                <a:spcPct val="150000"/>
              </a:lnSpc>
              <a:spcBef>
                <a:spcPts val="0"/>
              </a:spcBef>
              <a:buClr>
                <a:srgbClr val="B2B2B2"/>
              </a:buClr>
              <a:buNone/>
              <a:defRPr/>
            </a:pPr>
            <a:endParaRPr lang="en-US" sz="1600" dirty="0">
              <a:latin typeface="Arial" panose="020B0604020202020204" pitchFamily="34" charset="0"/>
              <a:cs typeface="Arial" panose="020B0604020202020204" pitchFamily="34" charset="0"/>
            </a:endParaRPr>
          </a:p>
          <a:p>
            <a:pPr marL="0" indent="0">
              <a:lnSpc>
                <a:spcPct val="150000"/>
              </a:lnSpc>
              <a:spcBef>
                <a:spcPts val="0"/>
              </a:spcBef>
              <a:buClr>
                <a:srgbClr val="B2B2B2"/>
              </a:buClr>
              <a:buNone/>
              <a:defRPr/>
            </a:pPr>
            <a:r>
              <a:rPr lang="en-US" sz="1600" dirty="0">
                <a:latin typeface="Arial" panose="020B0604020202020204" pitchFamily="34" charset="0"/>
                <a:cs typeface="Arial" panose="020B0604020202020204" pitchFamily="34" charset="0"/>
              </a:rPr>
              <a:t>Modo de funcionamiento (número de horas de funcionamiento por año)</a:t>
            </a:r>
          </a:p>
        </p:txBody>
      </p:sp>
      <p:pic>
        <p:nvPicPr>
          <p:cNvPr id="8" name="Grafik 7"/>
          <p:cNvPicPr>
            <a:picLocks noChangeAspect="1"/>
          </p:cNvPicPr>
          <p:nvPr/>
        </p:nvPicPr>
        <p:blipFill rotWithShape="1">
          <a:blip r:embed="rId2">
            <a:extLst>
              <a:ext uri="{28A0092B-C50C-407E-A947-70E740481C1C}">
                <a14:useLocalDpi xmlns:a14="http://schemas.microsoft.com/office/drawing/2010/main" val="0"/>
              </a:ext>
            </a:extLst>
          </a:blip>
          <a:srcRect r="8469"/>
          <a:stretch/>
        </p:blipFill>
        <p:spPr>
          <a:xfrm>
            <a:off x="7530379" y="1901919"/>
            <a:ext cx="1556471" cy="1805280"/>
          </a:xfrm>
          <a:prstGeom prst="rect">
            <a:avLst/>
          </a:prstGeom>
        </p:spPr>
      </p:pic>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6217" y="2007908"/>
            <a:ext cx="1714078" cy="1593302"/>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331" y="1996108"/>
            <a:ext cx="1583957" cy="1593302"/>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22804" y="3783702"/>
            <a:ext cx="2509335" cy="2376264"/>
          </a:xfrm>
          <a:prstGeom prst="rect">
            <a:avLst/>
          </a:prstGeom>
        </p:spPr>
      </p:pic>
    </p:spTree>
    <p:extLst>
      <p:ext uri="{BB962C8B-B14F-4D97-AF65-F5344CB8AC3E}">
        <p14:creationId xmlns:p14="http://schemas.microsoft.com/office/powerpoint/2010/main" val="10380884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Uso del subsuelo</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con sondas geotérmicas</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199" y="1600200"/>
            <a:ext cx="5505457" cy="4709120"/>
          </a:xfrm>
        </p:spPr>
        <p:txBody>
          <a:bodyPr>
            <a:noAutofit/>
          </a:bodyPr>
          <a:lstStyle/>
          <a:p>
            <a:pPr marL="0" indent="0">
              <a:lnSpc>
                <a:spcPct val="150000"/>
              </a:lnSpc>
              <a:spcBef>
                <a:spcPts val="0"/>
              </a:spcBef>
              <a:buClr>
                <a:srgbClr val="B2B2B2"/>
              </a:buClr>
              <a:buNone/>
              <a:defRPr/>
            </a:pPr>
            <a:r>
              <a:rPr lang="en-US" sz="1600" dirty="0">
                <a:latin typeface="Arial" panose="020B0604020202020204" pitchFamily="34" charset="0"/>
                <a:cs typeface="Arial" panose="020B0604020202020204" pitchFamily="34" charset="0"/>
              </a:rPr>
              <a:t>La entrada de energía y las capacidades de abstracción dependen de:</a:t>
            </a:r>
          </a:p>
          <a:p>
            <a:pPr marL="0" indent="0">
              <a:lnSpc>
                <a:spcPct val="150000"/>
              </a:lnSpc>
              <a:spcBef>
                <a:spcPts val="0"/>
              </a:spcBef>
              <a:buClr>
                <a:srgbClr val="B2B2B2"/>
              </a:buClr>
              <a:buNone/>
              <a:defRPr/>
            </a:pPr>
            <a:endParaRPr lang="en-US" sz="1600" dirty="0">
              <a:latin typeface="Arial" panose="020B0604020202020204" pitchFamily="34" charset="0"/>
              <a:cs typeface="Arial" panose="020B0604020202020204" pitchFamily="34" charset="0"/>
            </a:endParaRPr>
          </a:p>
          <a:p>
            <a:pPr marL="0" indent="0">
              <a:lnSpc>
                <a:spcPct val="150000"/>
              </a:lnSpc>
              <a:spcBef>
                <a:spcPts val="0"/>
              </a:spcBef>
              <a:buClr>
                <a:srgbClr val="B2B2B2"/>
              </a:buClr>
              <a:buNone/>
              <a:defRPr/>
            </a:pPr>
            <a:r>
              <a:rPr lang="en-US" sz="1600" dirty="0">
                <a:latin typeface="Arial" panose="020B0604020202020204" pitchFamily="34" charset="0"/>
                <a:cs typeface="Arial" panose="020B0604020202020204" pitchFamily="34" charset="0"/>
              </a:rPr>
              <a:t>Las condiciones del sitio del subsuelo:</a:t>
            </a:r>
          </a:p>
          <a:p>
            <a:pPr marL="0" indent="0">
              <a:lnSpc>
                <a:spcPct val="150000"/>
              </a:lnSpc>
              <a:spcBef>
                <a:spcPts val="0"/>
              </a:spcBef>
              <a:buClr>
                <a:srgbClr val="B2B2B2"/>
              </a:buClr>
              <a:buNone/>
              <a:defRPr/>
            </a:pPr>
            <a:endParaRPr lang="en-US" sz="1600" dirty="0">
              <a:latin typeface="Arial" panose="020B0604020202020204" pitchFamily="34" charset="0"/>
              <a:cs typeface="Arial" panose="020B0604020202020204" pitchFamily="34" charset="0"/>
            </a:endParaRPr>
          </a:p>
          <a:p>
            <a:pPr>
              <a:lnSpc>
                <a:spcPct val="150000"/>
              </a:lnSpc>
              <a:spcBef>
                <a:spcPts val="0"/>
              </a:spcBef>
              <a:defRPr/>
            </a:pPr>
            <a:r>
              <a:rPr lang="en-US" sz="1600" dirty="0">
                <a:latin typeface="Arial" panose="020B0604020202020204" pitchFamily="34" charset="0"/>
                <a:cs typeface="Arial" panose="020B0604020202020204" pitchFamily="34" charset="0"/>
              </a:rPr>
              <a:t>capacidad de almacenamiento de calor (capacidad de calor)   </a:t>
            </a:r>
          </a:p>
          <a:p>
            <a:pPr>
              <a:lnSpc>
                <a:spcPct val="150000"/>
              </a:lnSpc>
              <a:spcBef>
                <a:spcPts val="0"/>
              </a:spcBef>
              <a:defRPr/>
            </a:pPr>
            <a:r>
              <a:rPr lang="en-US" sz="1600" dirty="0">
                <a:latin typeface="Arial" panose="020B0604020202020204" pitchFamily="34" charset="0"/>
                <a:cs typeface="Arial" panose="020B0604020202020204" pitchFamily="34" charset="0"/>
              </a:rPr>
              <a:t>características del transporte de calor (conductividad térmica, advección debido al flujo de agua subterránea)</a:t>
            </a:r>
          </a:p>
          <a:p>
            <a:pPr>
              <a:lnSpc>
                <a:spcPct val="150000"/>
              </a:lnSpc>
              <a:spcBef>
                <a:spcPts val="0"/>
              </a:spcBef>
              <a:defRPr/>
            </a:pPr>
            <a:r>
              <a:rPr lang="en-US" sz="1600" dirty="0">
                <a:latin typeface="Arial" panose="020B0604020202020204" pitchFamily="34" charset="0"/>
                <a:cs typeface="Arial" panose="020B0604020202020204" pitchFamily="34" charset="0"/>
              </a:rPr>
              <a:t>temperaturas del subsuelo</a:t>
            </a:r>
          </a:p>
        </p:txBody>
      </p:sp>
      <p:pic>
        <p:nvPicPr>
          <p:cNvPr id="8" name="Grafik 7"/>
          <p:cNvPicPr>
            <a:picLocks noChangeAspect="1"/>
          </p:cNvPicPr>
          <p:nvPr/>
        </p:nvPicPr>
        <p:blipFill rotWithShape="1">
          <a:blip r:embed="rId2">
            <a:extLst>
              <a:ext uri="{28A0092B-C50C-407E-A947-70E740481C1C}">
                <a14:useLocalDpi xmlns:a14="http://schemas.microsoft.com/office/drawing/2010/main" val="0"/>
              </a:ext>
            </a:extLst>
          </a:blip>
          <a:srcRect r="8469"/>
          <a:stretch/>
        </p:blipFill>
        <p:spPr>
          <a:xfrm>
            <a:off x="7531706" y="1844824"/>
            <a:ext cx="1556471" cy="1805280"/>
          </a:xfrm>
          <a:prstGeom prst="rect">
            <a:avLst/>
          </a:prstGeom>
        </p:spPr>
      </p:pic>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027" y="1953305"/>
            <a:ext cx="1714078" cy="1593302"/>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2657" y="1950813"/>
            <a:ext cx="1583957" cy="1593302"/>
          </a:xfrm>
          <a:prstGeom prst="rect">
            <a:avLst/>
          </a:prstGeom>
        </p:spPr>
      </p:pic>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24128" y="3802319"/>
            <a:ext cx="2470016" cy="2339030"/>
          </a:xfrm>
          <a:prstGeom prst="rect">
            <a:avLst/>
          </a:prstGeom>
        </p:spPr>
      </p:pic>
    </p:spTree>
    <p:extLst>
      <p:ext uri="{BB962C8B-B14F-4D97-AF65-F5344CB8AC3E}">
        <p14:creationId xmlns:p14="http://schemas.microsoft.com/office/powerpoint/2010/main" val="20605086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Uso del subsuelo</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con sondas geotérmicas</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373038" y="1412776"/>
            <a:ext cx="4186808" cy="4525963"/>
          </a:xfrm>
        </p:spPr>
        <p:txBody>
          <a:bodyPr>
            <a:noAutofit/>
          </a:bodyPr>
          <a:lstStyle/>
          <a:p>
            <a:pPr marL="0" lvl="1" indent="0">
              <a:lnSpc>
                <a:spcPct val="150000"/>
              </a:lnSpc>
              <a:spcBef>
                <a:spcPts val="0"/>
              </a:spcBef>
              <a:buNone/>
              <a:defRPr/>
            </a:pPr>
            <a:r>
              <a:rPr lang="de-DE" sz="1600" u="sng" dirty="0" err="1">
                <a:latin typeface="Arial" panose="020B0604020202020204" pitchFamily="34" charset="0"/>
                <a:cs typeface="Arial" panose="020B0604020202020204" pitchFamily="34" charset="0"/>
              </a:rPr>
              <a:t>Dimensionamiento de sondas</a:t>
            </a:r>
            <a:r>
              <a:rPr lang="de-DE" sz="1600" u="sng" dirty="0">
                <a:latin typeface="Arial" panose="020B0604020202020204" pitchFamily="34" charset="0"/>
                <a:cs typeface="Arial" panose="020B0604020202020204" pitchFamily="34" charset="0"/>
              </a:rPr>
              <a:t> geotérmicas</a:t>
            </a:r>
          </a:p>
          <a:p>
            <a:pPr marL="0" lvl="1" indent="0">
              <a:lnSpc>
                <a:spcPct val="150000"/>
              </a:lnSpc>
              <a:spcBef>
                <a:spcPts val="0"/>
              </a:spcBef>
              <a:buNone/>
              <a:defRPr/>
            </a:pPr>
            <a:endParaRPr lang="de-DE" sz="1600" dirty="0">
              <a:solidFill>
                <a:schemeClr val="tx1"/>
              </a:solidFill>
              <a:latin typeface="Arial" panose="020B0604020202020204" pitchFamily="34" charset="0"/>
              <a:cs typeface="Arial" panose="020B0604020202020204" pitchFamily="34" charset="0"/>
            </a:endParaRPr>
          </a:p>
          <a:p>
            <a:pPr marL="0" lvl="1" indent="0">
              <a:lnSpc>
                <a:spcPct val="150000"/>
              </a:lnSpc>
              <a:spcBef>
                <a:spcPts val="0"/>
              </a:spcBef>
              <a:buFont typeface="Wingdings" pitchFamily="2" charset="2"/>
              <a:buNone/>
              <a:defRPr/>
            </a:pPr>
            <a:r>
              <a:rPr lang="en-US" sz="1600" dirty="0">
                <a:latin typeface="Arial" panose="020B0604020202020204" pitchFamily="34" charset="0"/>
                <a:cs typeface="Arial" panose="020B0604020202020204" pitchFamily="34" charset="0"/>
              </a:rPr>
              <a:t>El VDI 4640 presenta capacidades de abstracción específicas para pequeños sistemas de sondas geotérmicas &lt; 30 kW para diferentes tipos de rocas. </a:t>
            </a:r>
          </a:p>
          <a:p>
            <a:pPr marL="0" lvl="1" indent="0">
              <a:lnSpc>
                <a:spcPct val="150000"/>
              </a:lnSpc>
              <a:spcBef>
                <a:spcPts val="0"/>
              </a:spcBef>
              <a:buFont typeface="Wingdings" pitchFamily="2" charset="2"/>
              <a:buNone/>
              <a:defRPr/>
            </a:pPr>
            <a:endParaRPr lang="en-US" sz="1600" dirty="0">
              <a:latin typeface="Arial" panose="020B0604020202020204" pitchFamily="34" charset="0"/>
              <a:cs typeface="Arial" panose="020B0604020202020204" pitchFamily="34" charset="0"/>
            </a:endParaRPr>
          </a:p>
          <a:p>
            <a:pPr marL="0" lvl="1" indent="0">
              <a:lnSpc>
                <a:spcPct val="150000"/>
              </a:lnSpc>
              <a:spcBef>
                <a:spcPts val="0"/>
              </a:spcBef>
              <a:buFont typeface="Wingdings" pitchFamily="2" charset="2"/>
              <a:buNone/>
              <a:defRPr/>
            </a:pPr>
            <a:r>
              <a:rPr lang="en-US" sz="1600" dirty="0">
                <a:latin typeface="Arial" panose="020B0604020202020204" pitchFamily="34" charset="0"/>
                <a:cs typeface="Arial" panose="020B0604020202020204" pitchFamily="34" charset="0"/>
              </a:rPr>
              <a:t>Los datos se basan en experiencias a largo plazo y en la evaluación estadística de los sistemas de sondas geotérmicas en funcionamiento. </a:t>
            </a:r>
          </a:p>
          <a:p>
            <a:pPr marL="0" lvl="1" indent="0">
              <a:lnSpc>
                <a:spcPct val="150000"/>
              </a:lnSpc>
              <a:spcBef>
                <a:spcPts val="0"/>
              </a:spcBef>
              <a:buFont typeface="Wingdings" pitchFamily="2" charset="2"/>
              <a:buNone/>
              <a:defRPr/>
            </a:pPr>
            <a:r>
              <a:rPr lang="en-US" sz="1600" dirty="0" err="1">
                <a:latin typeface="Arial" panose="020B0604020202020204" pitchFamily="34" charset="0"/>
                <a:cs typeface="Arial" panose="020B0604020202020204" pitchFamily="34" charset="0"/>
              </a:rPr>
              <a:t>Estos</a:t>
            </a:r>
            <a:r>
              <a:rPr lang="en-US" sz="1600" dirty="0">
                <a:latin typeface="Arial" panose="020B0604020202020204" pitchFamily="34" charset="0"/>
                <a:cs typeface="Arial" panose="020B0604020202020204" pitchFamily="34" charset="0"/>
              </a:rPr>
              <a:t> son valores </a:t>
            </a:r>
            <a:r>
              <a:rPr lang="en-US" sz="1600" dirty="0">
                <a:solidFill>
                  <a:srgbClr val="FF0000"/>
                </a:solidFill>
                <a:latin typeface="Arial" panose="020B0604020202020204" pitchFamily="34" charset="0"/>
                <a:cs typeface="Arial" panose="020B0604020202020204" pitchFamily="34" charset="0"/>
              </a:rPr>
              <a:t>de la literatura, </a:t>
            </a:r>
            <a:r>
              <a:rPr lang="en-US" sz="1600" dirty="0">
                <a:latin typeface="Arial" panose="020B0604020202020204" pitchFamily="34" charset="0"/>
                <a:cs typeface="Arial" panose="020B0604020202020204" pitchFamily="34" charset="0"/>
              </a:rPr>
              <a:t>que se están transfiriendo a un lugar específico.</a:t>
            </a:r>
          </a:p>
          <a:p>
            <a:pPr marL="0" lvl="1" indent="0">
              <a:lnSpc>
                <a:spcPct val="130000"/>
              </a:lnSpc>
              <a:spcBef>
                <a:spcPts val="0"/>
              </a:spcBef>
              <a:buFont typeface="Wingdings" pitchFamily="2" charset="2"/>
              <a:buNone/>
              <a:defRPr/>
            </a:pPr>
            <a:endParaRPr lang="de-DE" sz="1600" dirty="0">
              <a:solidFill>
                <a:schemeClr val="tx1"/>
              </a:solidFill>
            </a:endParaRPr>
          </a:p>
        </p:txBody>
      </p:sp>
      <p:graphicFrame>
        <p:nvGraphicFramePr>
          <p:cNvPr id="4" name="Tabelle 3"/>
          <p:cNvGraphicFramePr>
            <a:graphicFrameLocks noGrp="1"/>
          </p:cNvGraphicFramePr>
          <p:nvPr/>
        </p:nvGraphicFramePr>
        <p:xfrm>
          <a:off x="4572000" y="2420888"/>
          <a:ext cx="4571999" cy="3288540"/>
        </p:xfrm>
        <a:graphic>
          <a:graphicData uri="http://schemas.openxmlformats.org/drawingml/2006/table">
            <a:tbl>
              <a:tblPr>
                <a:tableStyleId>{5C22544A-7EE6-4342-B048-85BDC9FD1C3A}</a:tableStyleId>
              </a:tblPr>
              <a:tblGrid>
                <a:gridCol w="3202302">
                  <a:extLst>
                    <a:ext uri="{9D8B030D-6E8A-4147-A177-3AD203B41FA5}">
                      <a16:colId xmlns:a16="http://schemas.microsoft.com/office/drawing/2014/main" val="2932965412"/>
                    </a:ext>
                  </a:extLst>
                </a:gridCol>
                <a:gridCol w="703872">
                  <a:extLst>
                    <a:ext uri="{9D8B030D-6E8A-4147-A177-3AD203B41FA5}">
                      <a16:colId xmlns:a16="http://schemas.microsoft.com/office/drawing/2014/main" val="3971806886"/>
                    </a:ext>
                  </a:extLst>
                </a:gridCol>
                <a:gridCol w="665825">
                  <a:extLst>
                    <a:ext uri="{9D8B030D-6E8A-4147-A177-3AD203B41FA5}">
                      <a16:colId xmlns:a16="http://schemas.microsoft.com/office/drawing/2014/main" val="1847418198"/>
                    </a:ext>
                  </a:extLst>
                </a:gridCol>
              </a:tblGrid>
              <a:tr h="154406">
                <a:tc rowSpan="2">
                  <a:txBody>
                    <a:bodyPr/>
                    <a:lstStyle/>
                    <a:p>
                      <a:pPr algn="l" fontAlgn="ctr"/>
                      <a:r>
                        <a:rPr lang="de-DE" sz="800" u="none" strike="noStrike" dirty="0">
                          <a:effectLst/>
                          <a:latin typeface="Arial" panose="020B0604020202020204" pitchFamily="34" charset="0"/>
                          <a:cs typeface="Arial" panose="020B0604020202020204" pitchFamily="34" charset="0"/>
                        </a:rPr>
                        <a:t>Subterráneo </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gridSpan="2">
                  <a:txBody>
                    <a:bodyPr/>
                    <a:lstStyle/>
                    <a:p>
                      <a:pPr algn="ctr" fontAlgn="ctr"/>
                      <a:r>
                        <a:rPr lang="de-DE" sz="800" u="none" strike="noStrike" dirty="0" err="1">
                          <a:effectLst/>
                          <a:latin typeface="Arial" panose="020B0604020202020204" pitchFamily="34" charset="0"/>
                          <a:cs typeface="Arial" panose="020B0604020202020204" pitchFamily="34" charset="0"/>
                        </a:rPr>
                        <a:t>Capacidades de abstracción específicas</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hMerge="1">
                  <a:txBody>
                    <a:bodyPr/>
                    <a:lstStyle/>
                    <a:p>
                      <a:endParaRPr lang="de-DE"/>
                    </a:p>
                  </a:txBody>
                  <a:tcPr/>
                </a:tc>
                <a:extLst>
                  <a:ext uri="{0D108BD9-81ED-4DB2-BD59-A6C34878D82A}">
                    <a16:rowId xmlns:a16="http://schemas.microsoft.com/office/drawing/2014/main" val="2305712196"/>
                  </a:ext>
                </a:extLst>
              </a:tr>
              <a:tr h="175951">
                <a:tc vMerge="1">
                  <a:txBody>
                    <a:bodyPr/>
                    <a:lstStyle/>
                    <a:p>
                      <a:endParaRPr lang="de-DE"/>
                    </a:p>
                  </a:txBody>
                  <a:tcPr/>
                </a:tc>
                <a:tc>
                  <a:txBody>
                    <a:bodyPr/>
                    <a:lstStyle/>
                    <a:p>
                      <a:pPr algn="ctr" fontAlgn="ctr"/>
                      <a:r>
                        <a:rPr lang="de-DE" sz="800" u="none" strike="noStrike" dirty="0" err="1">
                          <a:effectLst/>
                          <a:latin typeface="Arial" panose="020B0604020202020204" pitchFamily="34" charset="0"/>
                          <a:cs typeface="Arial" panose="020B0604020202020204" pitchFamily="34" charset="0"/>
                        </a:rPr>
                        <a:t>para</a:t>
                      </a:r>
                      <a:r>
                        <a:rPr lang="de-DE" sz="800" u="none" strike="noStrike" dirty="0">
                          <a:effectLst/>
                          <a:latin typeface="Arial" panose="020B0604020202020204" pitchFamily="34" charset="0"/>
                          <a:cs typeface="Arial" panose="020B0604020202020204" pitchFamily="34" charset="0"/>
                        </a:rPr>
                        <a:t> 1800 h</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err="1">
                          <a:effectLst/>
                          <a:latin typeface="Arial" panose="020B0604020202020204" pitchFamily="34" charset="0"/>
                          <a:cs typeface="Arial" panose="020B0604020202020204" pitchFamily="34" charset="0"/>
                        </a:rPr>
                        <a:t>para</a:t>
                      </a:r>
                      <a:r>
                        <a:rPr lang="de-DE" sz="800" u="none" strike="noStrike" dirty="0">
                          <a:effectLst/>
                          <a:latin typeface="Arial" panose="020B0604020202020204" pitchFamily="34" charset="0"/>
                          <a:cs typeface="Arial" panose="020B0604020202020204" pitchFamily="34" charset="0"/>
                        </a:rPr>
                        <a:t> 2400 h</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1744848183"/>
                  </a:ext>
                </a:extLst>
              </a:tr>
              <a:tr h="710987">
                <a:tc>
                  <a:txBody>
                    <a:bodyPr/>
                    <a:lstStyle/>
                    <a:p>
                      <a:pPr algn="l" fontAlgn="ctr"/>
                      <a:r>
                        <a:rPr lang="en-US" sz="800" u="none" strike="noStrike" dirty="0">
                          <a:effectLst/>
                          <a:latin typeface="Arial" panose="020B0604020202020204" pitchFamily="34" charset="0"/>
                          <a:cs typeface="Arial" panose="020B0604020202020204" pitchFamily="34" charset="0"/>
                        </a:rPr>
                        <a:t>Valor estándar general:</a:t>
                      </a:r>
                    </a:p>
                    <a:p>
                      <a:pPr algn="l" fontAlgn="ctr"/>
                      <a:r>
                        <a:rPr lang="en-US" sz="800" u="none" strike="noStrike" dirty="0">
                          <a:effectLst/>
                          <a:latin typeface="Arial" panose="020B0604020202020204" pitchFamily="34" charset="0"/>
                          <a:cs typeface="Arial" panose="020B0604020202020204" pitchFamily="34" charset="0"/>
                        </a:rPr>
                        <a:t>Subsuelo pobre (sedimento seco) (;L &lt; 1 , 5 Wl </a:t>
                      </a:r>
                      <a:r>
                        <a:rPr lang="en-US" sz="800" u="none" strike="noStrike" dirty="0" err="1">
                          <a:effectLst/>
                          <a:latin typeface="Arial" panose="020B0604020202020204" pitchFamily="34" charset="0"/>
                          <a:cs typeface="Arial" panose="020B0604020202020204" pitchFamily="34" charset="0"/>
                        </a:rPr>
                        <a:t>(m</a:t>
                      </a:r>
                      <a:r>
                        <a:rPr lang="en-US" sz="800" u="none" strike="noStrike" dirty="0">
                          <a:effectLst/>
                          <a:latin typeface="Arial" panose="020B0604020202020204" pitchFamily="34" charset="0"/>
                          <a:cs typeface="Arial" panose="020B0604020202020204" pitchFamily="34" charset="0"/>
                        </a:rPr>
                        <a:t> - K))</a:t>
                      </a:r>
                    </a:p>
                    <a:p>
                      <a:pPr algn="l" fontAlgn="ctr"/>
                      <a:r>
                        <a:rPr lang="en-US" sz="800" u="none" strike="noStrike" dirty="0">
                          <a:effectLst/>
                          <a:latin typeface="Arial" panose="020B0604020202020204" pitchFamily="34" charset="0"/>
                          <a:cs typeface="Arial" panose="020B0604020202020204" pitchFamily="34" charset="0"/>
                        </a:rPr>
                        <a:t>Roca sólida normal subterránea y sedimento anegado (;L = 1 ,5- 3,0 </a:t>
                      </a:r>
                      <a:r>
                        <a:rPr lang="en-US" sz="800" u="none" strike="noStrike" dirty="0" err="1">
                          <a:effectLst/>
                          <a:latin typeface="Arial" panose="020B0604020202020204" pitchFamily="34" charset="0"/>
                          <a:cs typeface="Arial" panose="020B0604020202020204" pitchFamily="34" charset="0"/>
                        </a:rPr>
                        <a:t>Wl</a:t>
                      </a:r>
                      <a:r>
                        <a:rPr lang="en-US" sz="800" u="none" strike="noStrike" dirty="0">
                          <a:effectLst/>
                          <a:latin typeface="Arial" panose="020B0604020202020204" pitchFamily="34" charset="0"/>
                          <a:cs typeface="Arial" panose="020B0604020202020204" pitchFamily="34" charset="0"/>
                        </a:rPr>
                        <a:t> (m - K))</a:t>
                      </a:r>
                    </a:p>
                    <a:p>
                      <a:pPr algn="l" fontAlgn="ctr"/>
                      <a:r>
                        <a:rPr lang="en-US" sz="800" u="none" strike="noStrike" dirty="0">
                          <a:effectLst/>
                          <a:latin typeface="Arial" panose="020B0604020202020204" pitchFamily="34" charset="0"/>
                          <a:cs typeface="Arial" panose="020B0604020202020204" pitchFamily="34" charset="0"/>
                        </a:rPr>
                        <a:t>Roca sólida con una alta capacidad térmica (;L &gt; 3 ,0 Wl </a:t>
                      </a:r>
                      <a:r>
                        <a:rPr lang="en-US" sz="800" u="none" strike="noStrike" dirty="0" err="1">
                          <a:effectLst/>
                          <a:latin typeface="Arial" panose="020B0604020202020204" pitchFamily="34" charset="0"/>
                          <a:cs typeface="Arial" panose="020B0604020202020204" pitchFamily="34" charset="0"/>
                        </a:rPr>
                        <a:t>(m</a:t>
                      </a:r>
                      <a:r>
                        <a:rPr lang="en-US" sz="800" u="none" strike="noStrike" dirty="0">
                          <a:effectLst/>
                          <a:latin typeface="Arial" panose="020B0604020202020204" pitchFamily="34" charset="0"/>
                          <a:cs typeface="Arial" panose="020B0604020202020204" pitchFamily="34" charset="0"/>
                        </a:rPr>
                        <a:t> - L))</a:t>
                      </a: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3973145995"/>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Rocas</a:t>
                      </a:r>
                      <a:r>
                        <a:rPr lang="de-DE" sz="800" u="none" strike="noStrike" dirty="0">
                          <a:effectLst/>
                          <a:latin typeface="Arial" panose="020B0604020202020204" pitchFamily="34" charset="0"/>
                          <a:cs typeface="Arial" panose="020B0604020202020204" pitchFamily="34" charset="0"/>
                        </a:rPr>
                        <a:t> individuales:</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1430610274"/>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Grava</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arena</a:t>
                      </a:r>
                      <a:r>
                        <a:rPr lang="de-DE" sz="800" u="none" strike="noStrike" dirty="0">
                          <a:effectLst/>
                          <a:latin typeface="Arial" panose="020B0604020202020204" pitchFamily="34" charset="0"/>
                          <a:cs typeface="Arial" panose="020B0604020202020204" pitchFamily="34" charset="0"/>
                        </a:rPr>
                        <a:t>, seca</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2241783341"/>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Grava</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arena</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agua</a:t>
                      </a:r>
                      <a:r>
                        <a:rPr lang="de-DE" sz="800" u="none" strike="noStrike" dirty="0">
                          <a:effectLst/>
                          <a:latin typeface="Arial" panose="020B0604020202020204" pitchFamily="34" charset="0"/>
                          <a:cs typeface="Arial" panose="020B0604020202020204" pitchFamily="34" charset="0"/>
                        </a:rPr>
                        <a:t> - </a:t>
                      </a:r>
                      <a:r>
                        <a:rPr lang="de-DE" sz="800" u="none" strike="noStrike" dirty="0" err="1">
                          <a:effectLst/>
                          <a:latin typeface="Arial" panose="020B0604020202020204" pitchFamily="34" charset="0"/>
                          <a:cs typeface="Arial" panose="020B0604020202020204" pitchFamily="34" charset="0"/>
                        </a:rPr>
                        <a:t>cojinete</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3381297671"/>
                  </a:ext>
                </a:extLst>
              </a:tr>
              <a:tr h="211860">
                <a:tc>
                  <a:txBody>
                    <a:bodyPr/>
                    <a:lstStyle/>
                    <a:p>
                      <a:pPr algn="l" fontAlgn="ctr"/>
                      <a:r>
                        <a:rPr lang="en-US" sz="800" u="none" strike="noStrike" dirty="0">
                          <a:effectLst/>
                          <a:latin typeface="Arial" panose="020B0604020202020204" pitchFamily="34" charset="0"/>
                          <a:cs typeface="Arial" panose="020B0604020202020204" pitchFamily="34" charset="0"/>
                        </a:rPr>
                        <a:t>Con fuerte flujo de agua subterránea en </a:t>
                      </a:r>
                      <a:r>
                        <a:rPr lang="en-US" sz="800" u="none" strike="noStrike" dirty="0" err="1">
                          <a:effectLst/>
                          <a:latin typeface="Arial" panose="020B0604020202020204" pitchFamily="34" charset="0"/>
                          <a:cs typeface="Arial" panose="020B0604020202020204" pitchFamily="34" charset="0"/>
                        </a:rPr>
                        <a:t>garra</a:t>
                      </a:r>
                      <a:r>
                        <a:rPr lang="en-US" sz="800" u="none" strike="noStrike" dirty="0">
                          <a:effectLst/>
                          <a:latin typeface="Arial" panose="020B0604020202020204" pitchFamily="34" charset="0"/>
                          <a:cs typeface="Arial" panose="020B0604020202020204" pitchFamily="34" charset="0"/>
                        </a:rPr>
                        <a:t> y arena, para unidades individuales</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296947907"/>
                  </a:ext>
                </a:extLst>
              </a:tr>
              <a:tr h="211860">
                <a:tc>
                  <a:txBody>
                    <a:bodyPr/>
                    <a:lstStyle/>
                    <a:p>
                      <a:pPr algn="l" fontAlgn="ctr"/>
                      <a:r>
                        <a:rPr lang="de-DE" sz="800" u="none" strike="noStrike" dirty="0">
                          <a:effectLst/>
                          <a:latin typeface="Arial" panose="020B0604020202020204" pitchFamily="34" charset="0"/>
                          <a:cs typeface="Arial" panose="020B0604020202020204" pitchFamily="34" charset="0"/>
                        </a:rPr>
                        <a:t>Arcilla, </a:t>
                      </a:r>
                      <a:r>
                        <a:rPr lang="de-DE" sz="800" u="none" strike="noStrike" dirty="0" err="1">
                          <a:effectLst/>
                          <a:latin typeface="Arial" panose="020B0604020202020204" pitchFamily="34" charset="0"/>
                          <a:cs typeface="Arial" panose="020B0604020202020204" pitchFamily="34" charset="0"/>
                        </a:rPr>
                        <a:t>barro</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húmedo</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a:effectLst/>
                          <a:latin typeface="Arial" panose="020B0604020202020204" pitchFamily="34" charset="0"/>
                          <a:cs typeface="Arial" panose="020B0604020202020204" pitchFamily="34" charset="0"/>
                        </a:rPr>
                        <a:t>... W/m</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301346138"/>
                  </a:ext>
                </a:extLst>
              </a:tr>
              <a:tr h="211860">
                <a:tc>
                  <a:txBody>
                    <a:bodyPr/>
                    <a:lstStyle/>
                    <a:p>
                      <a:pPr algn="l" fontAlgn="ctr"/>
                      <a:r>
                        <a:rPr lang="de-DE" sz="800" u="none" strike="noStrike" dirty="0">
                          <a:effectLst/>
                          <a:latin typeface="Arial" panose="020B0604020202020204" pitchFamily="34" charset="0"/>
                          <a:cs typeface="Arial" panose="020B0604020202020204" pitchFamily="34" charset="0"/>
                        </a:rPr>
                        <a:t>Piedra caliza (masiva)</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a:effectLst/>
                          <a:latin typeface="Arial" panose="020B0604020202020204" pitchFamily="34" charset="0"/>
                          <a:cs typeface="Arial" panose="020B0604020202020204" pitchFamily="34" charset="0"/>
                        </a:rPr>
                        <a:t>... W/m</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520535988"/>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Arenisca</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a:effectLst/>
                          <a:latin typeface="Arial" panose="020B0604020202020204" pitchFamily="34" charset="0"/>
                          <a:cs typeface="Arial" panose="020B0604020202020204" pitchFamily="34" charset="0"/>
                        </a:rPr>
                        <a:t>... W/m</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3276835981"/>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Magmatitas ácidas</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por ejemplo</a:t>
                      </a:r>
                      <a:r>
                        <a:rPr lang="de-DE" sz="800" u="none" strike="noStrike" dirty="0">
                          <a:effectLst/>
                          <a:latin typeface="Arial" panose="020B0604020202020204" pitchFamily="34" charset="0"/>
                          <a:cs typeface="Arial" panose="020B0604020202020204" pitchFamily="34" charset="0"/>
                        </a:rPr>
                        <a:t>: Granito)</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65 - 85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3390365834"/>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Magmatitas</a:t>
                      </a:r>
                      <a:r>
                        <a:rPr lang="de-DE" sz="800" u="none" strike="noStrike" dirty="0">
                          <a:effectLst/>
                          <a:latin typeface="Arial" panose="020B0604020202020204" pitchFamily="34" charset="0"/>
                          <a:cs typeface="Arial" panose="020B0604020202020204" pitchFamily="34" charset="0"/>
                        </a:rPr>
                        <a:t> alcalinas (</a:t>
                      </a:r>
                      <a:r>
                        <a:rPr lang="de-DE" sz="800" u="none" strike="noStrike" dirty="0" err="1">
                          <a:effectLst/>
                          <a:latin typeface="Arial" panose="020B0604020202020204" pitchFamily="34" charset="0"/>
                          <a:cs typeface="Arial" panose="020B0604020202020204" pitchFamily="34" charset="0"/>
                        </a:rPr>
                        <a:t>por ejemplo</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basalto</a:t>
                      </a:r>
                      <a:r>
                        <a:rPr lang="de-DE" sz="800" u="none" strike="noStrike" dirty="0">
                          <a:effectLst/>
                          <a:latin typeface="Arial" panose="020B0604020202020204" pitchFamily="34" charset="0"/>
                          <a:cs typeface="Arial" panose="020B0604020202020204" pitchFamily="34" charset="0"/>
                        </a:rPr>
                        <a:t>)</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35 - 55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471921450"/>
                  </a:ext>
                </a:extLst>
              </a:tr>
              <a:tr h="211860">
                <a:tc>
                  <a:txBody>
                    <a:bodyPr/>
                    <a:lstStyle/>
                    <a:p>
                      <a:pPr algn="l" fontAlgn="ctr"/>
                      <a:r>
                        <a:rPr lang="de-DE" sz="800" u="none" strike="noStrike">
                          <a:effectLst/>
                          <a:latin typeface="Arial" panose="020B0604020202020204" pitchFamily="34" charset="0"/>
                          <a:cs typeface="Arial" panose="020B0604020202020204" pitchFamily="34" charset="0"/>
                        </a:rPr>
                        <a:t>Gneis</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856902112"/>
                  </a:ext>
                </a:extLst>
              </a:tr>
            </a:tbl>
          </a:graphicData>
        </a:graphic>
      </p:graphicFrame>
    </p:spTree>
    <p:extLst>
      <p:ext uri="{BB962C8B-B14F-4D97-AF65-F5344CB8AC3E}">
        <p14:creationId xmlns:p14="http://schemas.microsoft.com/office/powerpoint/2010/main" val="10438549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979712" y="0"/>
            <a:ext cx="6907286" cy="1124744"/>
          </a:xfrm>
        </p:spPr>
        <p:txBody>
          <a:bodyPr/>
          <a:lstStyle/>
          <a:p>
            <a:r>
              <a:rPr lang="en-US" dirty="0">
                <a:latin typeface="Arial" panose="020B0604020202020204" pitchFamily="34" charset="0"/>
                <a:cs typeface="Arial" panose="020B0604020202020204" pitchFamily="34" charset="0"/>
              </a:rPr>
              <a:t>Uso del subsuelo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con sondas geotérmicas</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57200" y="1600200"/>
            <a:ext cx="4186808" cy="4525963"/>
          </a:xfrm>
        </p:spPr>
        <p:txBody>
          <a:bodyPr>
            <a:noAutofit/>
          </a:bodyPr>
          <a:lstStyle/>
          <a:p>
            <a:pPr marL="0" lvl="1" indent="0">
              <a:lnSpc>
                <a:spcPct val="150000"/>
              </a:lnSpc>
              <a:spcBef>
                <a:spcPts val="0"/>
              </a:spcBef>
              <a:buNone/>
              <a:defRPr/>
            </a:pPr>
            <a:r>
              <a:rPr lang="de-DE" sz="1600" u="sng" dirty="0" err="1">
                <a:latin typeface="Arial" panose="020B0604020202020204" pitchFamily="34" charset="0"/>
                <a:cs typeface="Arial" panose="020B0604020202020204" pitchFamily="34" charset="0"/>
              </a:rPr>
              <a:t>Dimensionamiento de sondas</a:t>
            </a:r>
            <a:r>
              <a:rPr lang="de-DE" sz="1600" u="sng" dirty="0">
                <a:latin typeface="Arial" panose="020B0604020202020204" pitchFamily="34" charset="0"/>
                <a:cs typeface="Arial" panose="020B0604020202020204" pitchFamily="34" charset="0"/>
              </a:rPr>
              <a:t> geotérmicas</a:t>
            </a:r>
            <a:endParaRPr lang="de-DE" sz="1600" dirty="0">
              <a:solidFill>
                <a:schemeClr val="tx1"/>
              </a:solidFill>
              <a:latin typeface="Arial" panose="020B0604020202020204" pitchFamily="34" charset="0"/>
              <a:cs typeface="Arial" panose="020B0604020202020204" pitchFamily="34" charset="0"/>
            </a:endParaRPr>
          </a:p>
          <a:p>
            <a:pPr marL="0" lvl="1" indent="0">
              <a:lnSpc>
                <a:spcPct val="150000"/>
              </a:lnSpc>
              <a:spcBef>
                <a:spcPts val="0"/>
              </a:spcBef>
              <a:buFont typeface="Wingdings" pitchFamily="2" charset="2"/>
              <a:buNone/>
              <a:defRPr/>
            </a:pPr>
            <a:endParaRPr lang="de-DE" sz="1600" dirty="0">
              <a:solidFill>
                <a:schemeClr val="tx1"/>
              </a:solidFill>
              <a:latin typeface="Arial" panose="020B0604020202020204" pitchFamily="34" charset="0"/>
              <a:cs typeface="Arial" panose="020B0604020202020204" pitchFamily="34" charset="0"/>
            </a:endParaRPr>
          </a:p>
          <a:p>
            <a:pPr marL="0" lvl="1" indent="0">
              <a:lnSpc>
                <a:spcPct val="150000"/>
              </a:lnSpc>
              <a:spcBef>
                <a:spcPts val="0"/>
              </a:spcBef>
              <a:buFont typeface="Wingdings" pitchFamily="2" charset="2"/>
              <a:buNone/>
              <a:defRPr/>
            </a:pPr>
            <a:r>
              <a:rPr lang="de-DE" sz="1600" u="sng" dirty="0" err="1">
                <a:latin typeface="Arial" panose="020B0604020202020204" pitchFamily="34" charset="0"/>
                <a:cs typeface="Arial" panose="020B0604020202020204" pitchFamily="34" charset="0"/>
              </a:rPr>
              <a:t>Condiciones</a:t>
            </a:r>
            <a:r>
              <a:rPr lang="de-DE" sz="1600" u="sng" dirty="0">
                <a:latin typeface="Arial" panose="020B0604020202020204" pitchFamily="34" charset="0"/>
                <a:cs typeface="Arial" panose="020B0604020202020204" pitchFamily="34" charset="0"/>
              </a:rPr>
              <a:t>:</a:t>
            </a:r>
          </a:p>
          <a:p>
            <a:pPr marL="285750" lvl="1">
              <a:lnSpc>
                <a:spcPct val="150000"/>
              </a:lnSpc>
              <a:spcBef>
                <a:spcPts val="0"/>
              </a:spcBef>
              <a:buFont typeface="Arial" panose="020B0604020202020204" pitchFamily="34" charset="0"/>
              <a:buChar char="•"/>
              <a:defRPr/>
            </a:pPr>
            <a:r>
              <a:rPr lang="en-US" sz="1600" dirty="0">
                <a:latin typeface="Arial" panose="020B0604020202020204" pitchFamily="34" charset="0"/>
                <a:cs typeface="Arial" panose="020B0604020202020204" pitchFamily="34" charset="0"/>
              </a:rPr>
              <a:t>distancias / profundidades mínimas </a:t>
            </a:r>
          </a:p>
          <a:p>
            <a:pPr marL="285750" lvl="1">
              <a:lnSpc>
                <a:spcPct val="150000"/>
              </a:lnSpc>
              <a:spcBef>
                <a:spcPts val="0"/>
              </a:spcBef>
              <a:buFont typeface="Arial" panose="020B0604020202020204" pitchFamily="34" charset="0"/>
              <a:buChar char="•"/>
              <a:defRPr/>
            </a:pPr>
            <a:r>
              <a:rPr lang="en-US" sz="1600" dirty="0">
                <a:latin typeface="Arial" panose="020B0604020202020204" pitchFamily="34" charset="0"/>
                <a:cs typeface="Arial" panose="020B0604020202020204" pitchFamily="34" charset="0"/>
              </a:rPr>
              <a:t>horas de funcionamiento definidas con firmeza (1.800 h/a o, mejor dicho, 2.400 h/a)</a:t>
            </a:r>
          </a:p>
          <a:p>
            <a:pPr marL="285750" lvl="1">
              <a:lnSpc>
                <a:spcPct val="150000"/>
              </a:lnSpc>
              <a:spcBef>
                <a:spcPts val="0"/>
              </a:spcBef>
              <a:buFont typeface="Arial" panose="020B0604020202020204" pitchFamily="34" charset="0"/>
              <a:buChar char="•"/>
              <a:defRPr/>
            </a:pPr>
            <a:r>
              <a:rPr lang="en-US" sz="1600" dirty="0">
                <a:latin typeface="Arial" panose="020B0604020202020204" pitchFamily="34" charset="0"/>
                <a:cs typeface="Arial" panose="020B0604020202020204" pitchFamily="34" charset="0"/>
              </a:rPr>
              <a:t>sin influencias de las inmediaciones </a:t>
            </a:r>
            <a:endParaRPr lang="de-DE" sz="1600" dirty="0">
              <a:solidFill>
                <a:schemeClr val="tx1"/>
              </a:solidFill>
              <a:latin typeface="Arial" panose="020B0604020202020204" pitchFamily="34" charset="0"/>
              <a:cs typeface="Arial" panose="020B0604020202020204" pitchFamily="34" charset="0"/>
            </a:endParaRPr>
          </a:p>
        </p:txBody>
      </p:sp>
      <p:graphicFrame>
        <p:nvGraphicFramePr>
          <p:cNvPr id="4" name="Tabelle 3"/>
          <p:cNvGraphicFramePr>
            <a:graphicFrameLocks noGrp="1"/>
          </p:cNvGraphicFramePr>
          <p:nvPr/>
        </p:nvGraphicFramePr>
        <p:xfrm>
          <a:off x="4572000" y="2420888"/>
          <a:ext cx="4464496" cy="3288540"/>
        </p:xfrm>
        <a:graphic>
          <a:graphicData uri="http://schemas.openxmlformats.org/drawingml/2006/table">
            <a:tbl>
              <a:tblPr>
                <a:tableStyleId>{5C22544A-7EE6-4342-B048-85BDC9FD1C3A}</a:tableStyleId>
              </a:tblPr>
              <a:tblGrid>
                <a:gridCol w="3024336">
                  <a:extLst>
                    <a:ext uri="{9D8B030D-6E8A-4147-A177-3AD203B41FA5}">
                      <a16:colId xmlns:a16="http://schemas.microsoft.com/office/drawing/2014/main" val="2932965412"/>
                    </a:ext>
                  </a:extLst>
                </a:gridCol>
                <a:gridCol w="662264">
                  <a:extLst>
                    <a:ext uri="{9D8B030D-6E8A-4147-A177-3AD203B41FA5}">
                      <a16:colId xmlns:a16="http://schemas.microsoft.com/office/drawing/2014/main" val="3971806886"/>
                    </a:ext>
                  </a:extLst>
                </a:gridCol>
                <a:gridCol w="777896">
                  <a:extLst>
                    <a:ext uri="{9D8B030D-6E8A-4147-A177-3AD203B41FA5}">
                      <a16:colId xmlns:a16="http://schemas.microsoft.com/office/drawing/2014/main" val="1847418198"/>
                    </a:ext>
                  </a:extLst>
                </a:gridCol>
              </a:tblGrid>
              <a:tr h="154406">
                <a:tc rowSpan="2">
                  <a:txBody>
                    <a:bodyPr/>
                    <a:lstStyle/>
                    <a:p>
                      <a:pPr algn="l" fontAlgn="ctr"/>
                      <a:r>
                        <a:rPr lang="de-DE" sz="800" u="none" strike="noStrike" dirty="0">
                          <a:effectLst/>
                          <a:latin typeface="Arial" panose="020B0604020202020204" pitchFamily="34" charset="0"/>
                          <a:cs typeface="Arial" panose="020B0604020202020204" pitchFamily="34" charset="0"/>
                        </a:rPr>
                        <a:t>Subterráneo </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gridSpan="2">
                  <a:txBody>
                    <a:bodyPr/>
                    <a:lstStyle/>
                    <a:p>
                      <a:pPr algn="ctr" fontAlgn="ctr"/>
                      <a:r>
                        <a:rPr lang="de-DE" sz="800" u="none" strike="noStrike" dirty="0" err="1">
                          <a:effectLst/>
                          <a:latin typeface="Arial" panose="020B0604020202020204" pitchFamily="34" charset="0"/>
                          <a:cs typeface="Arial" panose="020B0604020202020204" pitchFamily="34" charset="0"/>
                        </a:rPr>
                        <a:t>Capacidades de abstracción específicas</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hMerge="1">
                  <a:txBody>
                    <a:bodyPr/>
                    <a:lstStyle/>
                    <a:p>
                      <a:endParaRPr lang="de-DE"/>
                    </a:p>
                  </a:txBody>
                  <a:tcPr/>
                </a:tc>
                <a:extLst>
                  <a:ext uri="{0D108BD9-81ED-4DB2-BD59-A6C34878D82A}">
                    <a16:rowId xmlns:a16="http://schemas.microsoft.com/office/drawing/2014/main" val="2305712196"/>
                  </a:ext>
                </a:extLst>
              </a:tr>
              <a:tr h="175951">
                <a:tc vMerge="1">
                  <a:txBody>
                    <a:bodyPr/>
                    <a:lstStyle/>
                    <a:p>
                      <a:endParaRPr lang="de-DE"/>
                    </a:p>
                  </a:txBody>
                  <a:tcPr/>
                </a:tc>
                <a:tc>
                  <a:txBody>
                    <a:bodyPr/>
                    <a:lstStyle/>
                    <a:p>
                      <a:pPr algn="ctr" fontAlgn="ctr"/>
                      <a:r>
                        <a:rPr lang="de-DE" sz="800" u="none" strike="noStrike" dirty="0" err="1">
                          <a:effectLst/>
                          <a:latin typeface="Arial" panose="020B0604020202020204" pitchFamily="34" charset="0"/>
                          <a:cs typeface="Arial" panose="020B0604020202020204" pitchFamily="34" charset="0"/>
                        </a:rPr>
                        <a:t>para</a:t>
                      </a:r>
                      <a:r>
                        <a:rPr lang="de-DE" sz="800" u="none" strike="noStrike" dirty="0">
                          <a:effectLst/>
                          <a:latin typeface="Arial" panose="020B0604020202020204" pitchFamily="34" charset="0"/>
                          <a:cs typeface="Arial" panose="020B0604020202020204" pitchFamily="34" charset="0"/>
                        </a:rPr>
                        <a:t> 1800 h</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err="1">
                          <a:effectLst/>
                          <a:latin typeface="Arial" panose="020B0604020202020204" pitchFamily="34" charset="0"/>
                          <a:cs typeface="Arial" panose="020B0604020202020204" pitchFamily="34" charset="0"/>
                        </a:rPr>
                        <a:t>para</a:t>
                      </a:r>
                      <a:r>
                        <a:rPr lang="de-DE" sz="800" u="none" strike="noStrike" dirty="0">
                          <a:effectLst/>
                          <a:latin typeface="Arial" panose="020B0604020202020204" pitchFamily="34" charset="0"/>
                          <a:cs typeface="Arial" panose="020B0604020202020204" pitchFamily="34" charset="0"/>
                        </a:rPr>
                        <a:t> 2400 h</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1744848183"/>
                  </a:ext>
                </a:extLst>
              </a:tr>
              <a:tr h="710987">
                <a:tc>
                  <a:txBody>
                    <a:bodyPr/>
                    <a:lstStyle/>
                    <a:p>
                      <a:pPr algn="l" fontAlgn="ctr"/>
                      <a:r>
                        <a:rPr lang="en-US" sz="800" u="none" strike="noStrike" dirty="0">
                          <a:effectLst/>
                          <a:latin typeface="Arial" panose="020B0604020202020204" pitchFamily="34" charset="0"/>
                          <a:cs typeface="Arial" panose="020B0604020202020204" pitchFamily="34" charset="0"/>
                        </a:rPr>
                        <a:t>Valor estándar general:</a:t>
                      </a:r>
                    </a:p>
                    <a:p>
                      <a:pPr algn="l" fontAlgn="ctr"/>
                      <a:r>
                        <a:rPr lang="en-US" sz="800" u="none" strike="noStrike" dirty="0">
                          <a:effectLst/>
                          <a:latin typeface="Arial" panose="020B0604020202020204" pitchFamily="34" charset="0"/>
                          <a:cs typeface="Arial" panose="020B0604020202020204" pitchFamily="34" charset="0"/>
                        </a:rPr>
                        <a:t>Subsuelo pobre (sedimento seco) (;L &lt; 1 , 5 Wl </a:t>
                      </a:r>
                      <a:r>
                        <a:rPr lang="en-US" sz="800" u="none" strike="noStrike" dirty="0" err="1">
                          <a:effectLst/>
                          <a:latin typeface="Arial" panose="020B0604020202020204" pitchFamily="34" charset="0"/>
                          <a:cs typeface="Arial" panose="020B0604020202020204" pitchFamily="34" charset="0"/>
                        </a:rPr>
                        <a:t>(m</a:t>
                      </a:r>
                      <a:r>
                        <a:rPr lang="en-US" sz="800" u="none" strike="noStrike" dirty="0">
                          <a:effectLst/>
                          <a:latin typeface="Arial" panose="020B0604020202020204" pitchFamily="34" charset="0"/>
                          <a:cs typeface="Arial" panose="020B0604020202020204" pitchFamily="34" charset="0"/>
                        </a:rPr>
                        <a:t> - K))</a:t>
                      </a:r>
                    </a:p>
                    <a:p>
                      <a:pPr algn="l" fontAlgn="ctr"/>
                      <a:r>
                        <a:rPr lang="en-US" sz="800" u="none" strike="noStrike" dirty="0">
                          <a:effectLst/>
                          <a:latin typeface="Arial" panose="020B0604020202020204" pitchFamily="34" charset="0"/>
                          <a:cs typeface="Arial" panose="020B0604020202020204" pitchFamily="34" charset="0"/>
                        </a:rPr>
                        <a:t>Roca sólida normal subterránea y sedimento anegado (;L = 1 ,5- 3,0 </a:t>
                      </a:r>
                      <a:r>
                        <a:rPr lang="en-US" sz="800" u="none" strike="noStrike" dirty="0" err="1">
                          <a:effectLst/>
                          <a:latin typeface="Arial" panose="020B0604020202020204" pitchFamily="34" charset="0"/>
                          <a:cs typeface="Arial" panose="020B0604020202020204" pitchFamily="34" charset="0"/>
                        </a:rPr>
                        <a:t>Wl</a:t>
                      </a:r>
                      <a:r>
                        <a:rPr lang="en-US" sz="800" u="none" strike="noStrike" dirty="0">
                          <a:effectLst/>
                          <a:latin typeface="Arial" panose="020B0604020202020204" pitchFamily="34" charset="0"/>
                          <a:cs typeface="Arial" panose="020B0604020202020204" pitchFamily="34" charset="0"/>
                        </a:rPr>
                        <a:t> (m - K))</a:t>
                      </a:r>
                    </a:p>
                    <a:p>
                      <a:pPr algn="l" fontAlgn="ctr"/>
                      <a:r>
                        <a:rPr lang="en-US" sz="800" u="none" strike="noStrike" dirty="0">
                          <a:effectLst/>
                          <a:latin typeface="Arial" panose="020B0604020202020204" pitchFamily="34" charset="0"/>
                          <a:cs typeface="Arial" panose="020B0604020202020204" pitchFamily="34" charset="0"/>
                        </a:rPr>
                        <a:t>Roca sólida con una alta capacidad térmica (;L &gt; 3 ,0 Wl </a:t>
                      </a:r>
                      <a:r>
                        <a:rPr lang="en-US" sz="800" u="none" strike="noStrike" dirty="0" err="1">
                          <a:effectLst/>
                          <a:latin typeface="Arial" panose="020B0604020202020204" pitchFamily="34" charset="0"/>
                          <a:cs typeface="Arial" panose="020B0604020202020204" pitchFamily="34" charset="0"/>
                        </a:rPr>
                        <a:t>(m</a:t>
                      </a:r>
                      <a:r>
                        <a:rPr lang="en-US" sz="800" u="none" strike="noStrike" dirty="0">
                          <a:effectLst/>
                          <a:latin typeface="Arial" panose="020B0604020202020204" pitchFamily="34" charset="0"/>
                          <a:cs typeface="Arial" panose="020B0604020202020204" pitchFamily="34" charset="0"/>
                        </a:rPr>
                        <a:t> - L))</a:t>
                      </a: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3973145995"/>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Rocas</a:t>
                      </a:r>
                      <a:r>
                        <a:rPr lang="de-DE" sz="800" u="none" strike="noStrike" dirty="0">
                          <a:effectLst/>
                          <a:latin typeface="Arial" panose="020B0604020202020204" pitchFamily="34" charset="0"/>
                          <a:cs typeface="Arial" panose="020B0604020202020204" pitchFamily="34" charset="0"/>
                        </a:rPr>
                        <a:t> individuales:</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1430610274"/>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Grava</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arena</a:t>
                      </a:r>
                      <a:r>
                        <a:rPr lang="de-DE" sz="800" u="none" strike="noStrike" dirty="0">
                          <a:effectLst/>
                          <a:latin typeface="Arial" panose="020B0604020202020204" pitchFamily="34" charset="0"/>
                          <a:cs typeface="Arial" panose="020B0604020202020204" pitchFamily="34" charset="0"/>
                        </a:rPr>
                        <a:t>, seca</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2241783341"/>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Grava</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arena</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agua</a:t>
                      </a:r>
                      <a:r>
                        <a:rPr lang="de-DE" sz="800" u="none" strike="noStrike" dirty="0">
                          <a:effectLst/>
                          <a:latin typeface="Arial" panose="020B0604020202020204" pitchFamily="34" charset="0"/>
                          <a:cs typeface="Arial" panose="020B0604020202020204" pitchFamily="34" charset="0"/>
                        </a:rPr>
                        <a:t> - </a:t>
                      </a:r>
                      <a:r>
                        <a:rPr lang="de-DE" sz="800" u="none" strike="noStrike" dirty="0" err="1">
                          <a:effectLst/>
                          <a:latin typeface="Arial" panose="020B0604020202020204" pitchFamily="34" charset="0"/>
                          <a:cs typeface="Arial" panose="020B0604020202020204" pitchFamily="34" charset="0"/>
                        </a:rPr>
                        <a:t>cojinete</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3381297671"/>
                  </a:ext>
                </a:extLst>
              </a:tr>
              <a:tr h="211860">
                <a:tc>
                  <a:txBody>
                    <a:bodyPr/>
                    <a:lstStyle/>
                    <a:p>
                      <a:pPr algn="l" fontAlgn="ctr"/>
                      <a:r>
                        <a:rPr lang="en-US" sz="800" u="none" strike="noStrike" dirty="0">
                          <a:effectLst/>
                          <a:latin typeface="Arial" panose="020B0604020202020204" pitchFamily="34" charset="0"/>
                          <a:cs typeface="Arial" panose="020B0604020202020204" pitchFamily="34" charset="0"/>
                        </a:rPr>
                        <a:t>Con fuerte flujo de agua subterránea en </a:t>
                      </a:r>
                      <a:r>
                        <a:rPr lang="en-US" sz="800" u="none" strike="noStrike" dirty="0" err="1">
                          <a:effectLst/>
                          <a:latin typeface="Arial" panose="020B0604020202020204" pitchFamily="34" charset="0"/>
                          <a:cs typeface="Arial" panose="020B0604020202020204" pitchFamily="34" charset="0"/>
                        </a:rPr>
                        <a:t>garra</a:t>
                      </a:r>
                      <a:r>
                        <a:rPr lang="en-US" sz="800" u="none" strike="noStrike" dirty="0">
                          <a:effectLst/>
                          <a:latin typeface="Arial" panose="020B0604020202020204" pitchFamily="34" charset="0"/>
                          <a:cs typeface="Arial" panose="020B0604020202020204" pitchFamily="34" charset="0"/>
                        </a:rPr>
                        <a:t> y arena, para unidades individuales</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296947907"/>
                  </a:ext>
                </a:extLst>
              </a:tr>
              <a:tr h="211860">
                <a:tc>
                  <a:txBody>
                    <a:bodyPr/>
                    <a:lstStyle/>
                    <a:p>
                      <a:pPr algn="l" fontAlgn="ctr"/>
                      <a:r>
                        <a:rPr lang="de-DE" sz="800" u="none" strike="noStrike" dirty="0">
                          <a:effectLst/>
                          <a:latin typeface="Arial" panose="020B0604020202020204" pitchFamily="34" charset="0"/>
                          <a:cs typeface="Arial" panose="020B0604020202020204" pitchFamily="34" charset="0"/>
                        </a:rPr>
                        <a:t>Arcilla, </a:t>
                      </a:r>
                      <a:r>
                        <a:rPr lang="de-DE" sz="800" u="none" strike="noStrike" dirty="0" err="1">
                          <a:effectLst/>
                          <a:latin typeface="Arial" panose="020B0604020202020204" pitchFamily="34" charset="0"/>
                          <a:cs typeface="Arial" panose="020B0604020202020204" pitchFamily="34" charset="0"/>
                        </a:rPr>
                        <a:t>barro</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húmedo</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a:effectLst/>
                          <a:latin typeface="Arial" panose="020B0604020202020204" pitchFamily="34" charset="0"/>
                          <a:cs typeface="Arial" panose="020B0604020202020204" pitchFamily="34" charset="0"/>
                        </a:rPr>
                        <a:t>... W/m</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301346138"/>
                  </a:ext>
                </a:extLst>
              </a:tr>
              <a:tr h="211860">
                <a:tc>
                  <a:txBody>
                    <a:bodyPr/>
                    <a:lstStyle/>
                    <a:p>
                      <a:pPr algn="l" fontAlgn="ctr"/>
                      <a:r>
                        <a:rPr lang="de-DE" sz="800" u="none" strike="noStrike" dirty="0">
                          <a:effectLst/>
                          <a:latin typeface="Arial" panose="020B0604020202020204" pitchFamily="34" charset="0"/>
                          <a:cs typeface="Arial" panose="020B0604020202020204" pitchFamily="34" charset="0"/>
                        </a:rPr>
                        <a:t>Piedra caliza (masiva)</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a:effectLst/>
                          <a:latin typeface="Arial" panose="020B0604020202020204" pitchFamily="34" charset="0"/>
                          <a:cs typeface="Arial" panose="020B0604020202020204" pitchFamily="34" charset="0"/>
                        </a:rPr>
                        <a:t>... W/m</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520535988"/>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Arenisca</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a:effectLst/>
                          <a:latin typeface="Arial" panose="020B0604020202020204" pitchFamily="34" charset="0"/>
                          <a:cs typeface="Arial" panose="020B0604020202020204" pitchFamily="34" charset="0"/>
                        </a:rPr>
                        <a:t>... W/m</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3276835981"/>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Magmatitas ácidas</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por ejemplo</a:t>
                      </a:r>
                      <a:r>
                        <a:rPr lang="de-DE" sz="800" u="none" strike="noStrike" dirty="0">
                          <a:effectLst/>
                          <a:latin typeface="Arial" panose="020B0604020202020204" pitchFamily="34" charset="0"/>
                          <a:cs typeface="Arial" panose="020B0604020202020204" pitchFamily="34" charset="0"/>
                        </a:rPr>
                        <a:t>: Granito)</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65 - 85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3390365834"/>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Magmatitas</a:t>
                      </a:r>
                      <a:r>
                        <a:rPr lang="de-DE" sz="800" u="none" strike="noStrike" dirty="0">
                          <a:effectLst/>
                          <a:latin typeface="Arial" panose="020B0604020202020204" pitchFamily="34" charset="0"/>
                          <a:cs typeface="Arial" panose="020B0604020202020204" pitchFamily="34" charset="0"/>
                        </a:rPr>
                        <a:t> alcalinas (</a:t>
                      </a:r>
                      <a:r>
                        <a:rPr lang="de-DE" sz="800" u="none" strike="noStrike" dirty="0" err="1">
                          <a:effectLst/>
                          <a:latin typeface="Arial" panose="020B0604020202020204" pitchFamily="34" charset="0"/>
                          <a:cs typeface="Arial" panose="020B0604020202020204" pitchFamily="34" charset="0"/>
                        </a:rPr>
                        <a:t>por ejemplo</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basalto</a:t>
                      </a:r>
                      <a:r>
                        <a:rPr lang="de-DE" sz="800" u="none" strike="noStrike" dirty="0">
                          <a:effectLst/>
                          <a:latin typeface="Arial" panose="020B0604020202020204" pitchFamily="34" charset="0"/>
                          <a:cs typeface="Arial" panose="020B0604020202020204" pitchFamily="34" charset="0"/>
                        </a:rPr>
                        <a:t>)</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35 - 55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471921450"/>
                  </a:ext>
                </a:extLst>
              </a:tr>
              <a:tr h="211860">
                <a:tc>
                  <a:txBody>
                    <a:bodyPr/>
                    <a:lstStyle/>
                    <a:p>
                      <a:pPr algn="l" fontAlgn="ctr"/>
                      <a:r>
                        <a:rPr lang="de-DE" sz="800" u="none" strike="noStrike">
                          <a:effectLst/>
                          <a:latin typeface="Arial" panose="020B0604020202020204" pitchFamily="34" charset="0"/>
                          <a:cs typeface="Arial" panose="020B0604020202020204" pitchFamily="34" charset="0"/>
                        </a:rPr>
                        <a:t>Gneis</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856902112"/>
                  </a:ext>
                </a:extLst>
              </a:tr>
            </a:tbl>
          </a:graphicData>
        </a:graphic>
      </p:graphicFrame>
    </p:spTree>
    <p:extLst>
      <p:ext uri="{BB962C8B-B14F-4D97-AF65-F5344CB8AC3E}">
        <p14:creationId xmlns:p14="http://schemas.microsoft.com/office/powerpoint/2010/main" val="39111100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latin typeface="Arial" panose="020B0604020202020204" pitchFamily="34" charset="0"/>
                <a:cs typeface="Arial" panose="020B0604020202020204" pitchFamily="34" charset="0"/>
              </a:rPr>
              <a:t>Procedimiento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actual</a:t>
            </a:r>
            <a:r>
              <a:rPr lang="de-DE" dirty="0">
                <a:latin typeface="Arial" panose="020B0604020202020204" pitchFamily="34" charset="0"/>
                <a:cs typeface="Arial" panose="020B0604020202020204" pitchFamily="34" charset="0"/>
              </a:rPr>
              <a:t>)</a:t>
            </a:r>
            <a:endParaRPr lang="de-DE" dirty="0">
              <a:solidFill>
                <a:schemeClr val="tx1"/>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lstStyle/>
          <a:p>
            <a:pPr marL="0" indent="0">
              <a:lnSpc>
                <a:spcPct val="150000"/>
              </a:lnSpc>
              <a:buNone/>
            </a:pPr>
            <a:r>
              <a:rPr lang="en-US" sz="1600" dirty="0">
                <a:latin typeface="Arial" panose="020B0604020202020204" pitchFamily="34" charset="0"/>
                <a:cs typeface="Arial" panose="020B0604020202020204" pitchFamily="34" charset="0"/>
              </a:rPr>
              <a:t>La longitud necesaria de las sondas geotérmicas se determina de la siguiente manera: </a:t>
            </a:r>
          </a:p>
          <a:p>
            <a:pPr>
              <a:lnSpc>
                <a:spcPct val="150000"/>
              </a:lnSpc>
              <a:buAutoNum type="arabicPeriod"/>
            </a:pPr>
            <a:r>
              <a:rPr lang="en-US" sz="1600" dirty="0" err="1">
                <a:latin typeface="Arial" panose="020B0604020202020204" pitchFamily="34" charset="0"/>
                <a:cs typeface="Arial" panose="020B0604020202020204" pitchFamily="34" charset="0"/>
              </a:rPr>
              <a:t>Determinar</a:t>
            </a:r>
            <a:r>
              <a:rPr lang="en-US" sz="1600" dirty="0">
                <a:latin typeface="Arial" panose="020B0604020202020204" pitchFamily="34" charset="0"/>
                <a:cs typeface="Arial" panose="020B0604020202020204" pitchFamily="34" charset="0"/>
              </a:rPr>
              <a:t> las necesidades de calor del </a:t>
            </a:r>
            <a:r>
              <a:rPr lang="en-US" sz="1600" dirty="0" err="1">
                <a:latin typeface="Arial" panose="020B0604020202020204" pitchFamily="34" charset="0"/>
                <a:cs typeface="Arial" panose="020B0604020202020204" pitchFamily="34" charset="0"/>
              </a:rPr>
              <a:t>edificio</a:t>
            </a:r>
            <a:r>
              <a:rPr lang="en-US" sz="1600" dirty="0">
                <a:latin typeface="Arial" panose="020B0604020202020204" pitchFamily="34" charset="0"/>
                <a:cs typeface="Arial" panose="020B0604020202020204" pitchFamily="34" charset="0"/>
              </a:rPr>
              <a:t>.</a:t>
            </a:r>
          </a:p>
          <a:p>
            <a:pPr>
              <a:lnSpc>
                <a:spcPct val="150000"/>
              </a:lnSpc>
              <a:buAutoNum type="arabicPeriod"/>
            </a:pPr>
            <a:r>
              <a:rPr lang="en-US" sz="1600" dirty="0" err="1">
                <a:latin typeface="Arial" panose="020B0604020202020204" pitchFamily="34" charset="0"/>
                <a:cs typeface="Arial" panose="020B0604020202020204" pitchFamily="34" charset="0"/>
              </a:rPr>
              <a:t>Seleccionar</a:t>
            </a:r>
            <a:r>
              <a:rPr lang="en-US" sz="1600" dirty="0">
                <a:latin typeface="Arial" panose="020B0604020202020204" pitchFamily="34" charset="0"/>
                <a:cs typeface="Arial" panose="020B0604020202020204" pitchFamily="34" charset="0"/>
              </a:rPr>
              <a:t> la bomba de calor adecuada </a:t>
            </a:r>
          </a:p>
          <a:p>
            <a:pPr>
              <a:lnSpc>
                <a:spcPct val="150000"/>
              </a:lnSpc>
              <a:buAutoNum type="arabicPeriod" startAt="3"/>
            </a:pPr>
            <a:r>
              <a:rPr lang="en-US" sz="1600" dirty="0">
                <a:latin typeface="Arial" panose="020B0604020202020204" pitchFamily="34" charset="0"/>
                <a:cs typeface="Arial" panose="020B0604020202020204" pitchFamily="34" charset="0"/>
              </a:rPr>
              <a:t>Determinar el rendimiento de la bomba de calor en el evaporador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Los pasos 1 a 3 se refieren a la característica del objeto específico que se debe proporcionar. La carga de calor y la bomba de calor deben seleccionarse en consecuencia.</a:t>
            </a:r>
          </a:p>
          <a:p>
            <a:pPr marL="0" indent="0">
              <a:buNone/>
            </a:pPr>
            <a:endParaRPr lang="de-DE" dirty="0"/>
          </a:p>
        </p:txBody>
      </p:sp>
    </p:spTree>
    <p:extLst>
      <p:ext uri="{BB962C8B-B14F-4D97-AF65-F5344CB8AC3E}">
        <p14:creationId xmlns:p14="http://schemas.microsoft.com/office/powerpoint/2010/main" val="9684869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Procedimiento (actual)</a:t>
            </a:r>
            <a:endParaRPr lang="de-DE" dirty="0">
              <a:solidFill>
                <a:schemeClr val="tx1"/>
              </a:solidFill>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600201"/>
            <a:ext cx="8229600" cy="4515890"/>
          </a:xfrm>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La longitud necesaria de las sondas geotérmicas se determina de la siguiente manera:</a:t>
            </a:r>
          </a:p>
          <a:p>
            <a:pPr>
              <a:lnSpc>
                <a:spcPct val="150000"/>
              </a:lnSpc>
              <a:buFont typeface="+mj-lt"/>
              <a:buAutoNum type="arabicPeriod" startAt="4"/>
            </a:pPr>
            <a:r>
              <a:rPr lang="en-US" sz="1600" dirty="0" err="1">
                <a:latin typeface="Arial" panose="020B0604020202020204" pitchFamily="34" charset="0"/>
                <a:cs typeface="Arial" panose="020B0604020202020204" pitchFamily="34" charset="0"/>
              </a:rPr>
              <a:t>Determinar</a:t>
            </a:r>
            <a:r>
              <a:rPr lang="en-US" sz="1600" dirty="0">
                <a:latin typeface="Arial" panose="020B0604020202020204" pitchFamily="34" charset="0"/>
                <a:cs typeface="Arial" panose="020B0604020202020204" pitchFamily="34" charset="0"/>
              </a:rPr>
              <a:t> la capacidad de abstracción específica del subsuelo.</a:t>
            </a:r>
          </a:p>
          <a:p>
            <a:pPr marL="0" indent="0">
              <a:lnSpc>
                <a:spcPct val="150000"/>
              </a:lnSpc>
              <a:buNone/>
            </a:pPr>
            <a:r>
              <a:rPr lang="en-US" sz="1600" dirty="0">
                <a:latin typeface="Arial" panose="020B0604020202020204" pitchFamily="34" charset="0"/>
                <a:cs typeface="Arial" panose="020B0604020202020204" pitchFamily="34" charset="0"/>
              </a:rPr>
              <a:t>La capacidad de abstracción específica se puede determinar</a:t>
            </a:r>
          </a:p>
          <a:p>
            <a:pPr marL="0" indent="0">
              <a:lnSpc>
                <a:spcPct val="150000"/>
              </a:lnSpc>
              <a:buNone/>
            </a:pPr>
            <a:r>
              <a:rPr lang="en-US" sz="1600" dirty="0">
                <a:latin typeface="Arial" panose="020B0604020202020204" pitchFamily="34" charset="0"/>
                <a:cs typeface="Arial" panose="020B0604020202020204" pitchFamily="34" charset="0"/>
              </a:rPr>
              <a:t>con los valores de tabla de la VDI 4640.</a:t>
            </a:r>
          </a:p>
          <a:p>
            <a:pPr marL="0" indent="0">
              <a:lnSpc>
                <a:spcPct val="150000"/>
              </a:lnSpc>
              <a:buNone/>
            </a:pPr>
            <a:r>
              <a:rPr lang="en-US" sz="1600" dirty="0">
                <a:latin typeface="Arial" panose="020B0604020202020204" pitchFamily="34" charset="0"/>
                <a:cs typeface="Arial" panose="020B0604020202020204" pitchFamily="34" charset="0"/>
              </a:rPr>
              <a:t>Es importante determinar la composición del</a:t>
            </a:r>
          </a:p>
          <a:p>
            <a:pPr marL="0" indent="0">
              <a:lnSpc>
                <a:spcPct val="150000"/>
              </a:lnSpc>
              <a:buNone/>
            </a:pPr>
            <a:r>
              <a:rPr lang="en-US" sz="1600" dirty="0">
                <a:latin typeface="Arial" panose="020B0604020202020204" pitchFamily="34" charset="0"/>
                <a:cs typeface="Arial" panose="020B0604020202020204" pitchFamily="34" charset="0"/>
              </a:rPr>
              <a:t>a lo largo de toda la longitud de la sonda.</a:t>
            </a:r>
          </a:p>
          <a:p>
            <a:pPr marL="0" indent="0">
              <a:lnSpc>
                <a:spcPct val="150000"/>
              </a:lnSpc>
              <a:buNone/>
            </a:pPr>
            <a:r>
              <a:rPr lang="en-US" sz="1600" dirty="0">
                <a:latin typeface="Arial" panose="020B0604020202020204" pitchFamily="34" charset="0"/>
                <a:cs typeface="Arial" panose="020B0604020202020204" pitchFamily="34" charset="0"/>
              </a:rPr>
              <a:t>Normalmente el subsuelo no es homogéneo,</a:t>
            </a:r>
          </a:p>
          <a:p>
            <a:pPr marL="0" indent="0">
              <a:lnSpc>
                <a:spcPct val="150000"/>
              </a:lnSpc>
              <a:buNone/>
            </a:pPr>
            <a:r>
              <a:rPr lang="en-US" sz="1600" dirty="0">
                <a:latin typeface="Arial" panose="020B0604020202020204" pitchFamily="34" charset="0"/>
                <a:cs typeface="Arial" panose="020B0604020202020204" pitchFamily="34" charset="0"/>
              </a:rPr>
              <a:t>y se caracteriza por </a:t>
            </a:r>
            <a:r>
              <a:rPr lang="en-US" sz="1600" dirty="0" err="1">
                <a:latin typeface="Arial" panose="020B0604020202020204" pitchFamily="34" charset="0"/>
                <a:cs typeface="Arial" panose="020B0604020202020204" pitchFamily="34" charset="0"/>
              </a:rPr>
              <a:t>cambios</a:t>
            </a:r>
            <a:r>
              <a:rPr lang="en-US" sz="1600" dirty="0">
                <a:latin typeface="Arial" panose="020B0604020202020204" pitchFamily="34" charset="0"/>
                <a:cs typeface="Arial" panose="020B0604020202020204" pitchFamily="34" charset="0"/>
              </a:rPr>
              <a:t> y </a:t>
            </a:r>
            <a:r>
              <a:rPr lang="en-US" sz="1600" dirty="0" err="1">
                <a:latin typeface="Arial" panose="020B0604020202020204" pitchFamily="34" charset="0"/>
                <a:cs typeface="Arial" panose="020B0604020202020204" pitchFamily="34" charset="0"/>
              </a:rPr>
              <a:t>desplazamientos</a:t>
            </a:r>
            <a:r>
              <a:rPr lang="en-US" sz="1600" dirty="0">
                <a:latin typeface="Arial" panose="020B0604020202020204" pitchFamily="34" charset="0"/>
                <a:cs typeface="Arial" panose="020B0604020202020204" pitchFamily="34" charset="0"/>
              </a:rPr>
              <a:t>. </a:t>
            </a:r>
          </a:p>
          <a:p>
            <a:pPr marL="0" indent="0">
              <a:buNone/>
            </a:pPr>
            <a:endParaRPr lang="de-DE" dirty="0"/>
          </a:p>
        </p:txBody>
      </p:sp>
      <p:graphicFrame>
        <p:nvGraphicFramePr>
          <p:cNvPr id="6" name="Tabelle 5"/>
          <p:cNvGraphicFramePr>
            <a:graphicFrameLocks noGrp="1"/>
          </p:cNvGraphicFramePr>
          <p:nvPr>
            <p:extLst>
              <p:ext uri="{D42A27DB-BD31-4B8C-83A1-F6EECF244321}">
                <p14:modId xmlns:p14="http://schemas.microsoft.com/office/powerpoint/2010/main" val="1386224053"/>
              </p:ext>
            </p:extLst>
          </p:nvPr>
        </p:nvGraphicFramePr>
        <p:xfrm>
          <a:off x="5189075" y="2852640"/>
          <a:ext cx="3960440" cy="3312664"/>
        </p:xfrm>
        <a:graphic>
          <a:graphicData uri="http://schemas.openxmlformats.org/drawingml/2006/table">
            <a:tbl>
              <a:tblPr>
                <a:tableStyleId>{5C22544A-7EE6-4342-B048-85BDC9FD1C3A}</a:tableStyleId>
              </a:tblPr>
              <a:tblGrid>
                <a:gridCol w="2773956">
                  <a:extLst>
                    <a:ext uri="{9D8B030D-6E8A-4147-A177-3AD203B41FA5}">
                      <a16:colId xmlns:a16="http://schemas.microsoft.com/office/drawing/2014/main" val="2932965412"/>
                    </a:ext>
                  </a:extLst>
                </a:gridCol>
                <a:gridCol w="609721">
                  <a:extLst>
                    <a:ext uri="{9D8B030D-6E8A-4147-A177-3AD203B41FA5}">
                      <a16:colId xmlns:a16="http://schemas.microsoft.com/office/drawing/2014/main" val="3971806886"/>
                    </a:ext>
                  </a:extLst>
                </a:gridCol>
                <a:gridCol w="576763">
                  <a:extLst>
                    <a:ext uri="{9D8B030D-6E8A-4147-A177-3AD203B41FA5}">
                      <a16:colId xmlns:a16="http://schemas.microsoft.com/office/drawing/2014/main" val="1847418198"/>
                    </a:ext>
                  </a:extLst>
                </a:gridCol>
              </a:tblGrid>
              <a:tr h="154406">
                <a:tc rowSpan="2">
                  <a:txBody>
                    <a:bodyPr/>
                    <a:lstStyle/>
                    <a:p>
                      <a:pPr algn="l" fontAlgn="ctr"/>
                      <a:r>
                        <a:rPr lang="de-DE" sz="800" u="none" strike="noStrike" dirty="0">
                          <a:effectLst/>
                          <a:latin typeface="Arial" panose="020B0604020202020204" pitchFamily="34" charset="0"/>
                          <a:cs typeface="Arial" panose="020B0604020202020204" pitchFamily="34" charset="0"/>
                        </a:rPr>
                        <a:t>Subterráneo </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gridSpan="2">
                  <a:txBody>
                    <a:bodyPr/>
                    <a:lstStyle/>
                    <a:p>
                      <a:pPr algn="ctr" fontAlgn="ctr"/>
                      <a:r>
                        <a:rPr lang="de-DE" sz="800" u="none" strike="noStrike" dirty="0" err="1">
                          <a:effectLst/>
                          <a:latin typeface="Arial" panose="020B0604020202020204" pitchFamily="34" charset="0"/>
                          <a:cs typeface="Arial" panose="020B0604020202020204" pitchFamily="34" charset="0"/>
                        </a:rPr>
                        <a:t>Capacidades de abstracción específicas</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hMerge="1">
                  <a:txBody>
                    <a:bodyPr/>
                    <a:lstStyle/>
                    <a:p>
                      <a:endParaRPr lang="de-DE"/>
                    </a:p>
                  </a:txBody>
                  <a:tcPr/>
                </a:tc>
                <a:extLst>
                  <a:ext uri="{0D108BD9-81ED-4DB2-BD59-A6C34878D82A}">
                    <a16:rowId xmlns:a16="http://schemas.microsoft.com/office/drawing/2014/main" val="2305712196"/>
                  </a:ext>
                </a:extLst>
              </a:tr>
              <a:tr h="175951">
                <a:tc vMerge="1">
                  <a:txBody>
                    <a:bodyPr/>
                    <a:lstStyle/>
                    <a:p>
                      <a:endParaRPr lang="de-DE"/>
                    </a:p>
                  </a:txBody>
                  <a:tcPr/>
                </a:tc>
                <a:tc>
                  <a:txBody>
                    <a:bodyPr/>
                    <a:lstStyle/>
                    <a:p>
                      <a:pPr algn="ctr" fontAlgn="ctr"/>
                      <a:r>
                        <a:rPr lang="de-DE" sz="800" u="none" strike="noStrike" dirty="0" err="1">
                          <a:effectLst/>
                          <a:latin typeface="Arial" panose="020B0604020202020204" pitchFamily="34" charset="0"/>
                          <a:cs typeface="Arial" panose="020B0604020202020204" pitchFamily="34" charset="0"/>
                        </a:rPr>
                        <a:t>para</a:t>
                      </a:r>
                      <a:r>
                        <a:rPr lang="de-DE" sz="800" u="none" strike="noStrike" dirty="0">
                          <a:effectLst/>
                          <a:latin typeface="Arial" panose="020B0604020202020204" pitchFamily="34" charset="0"/>
                          <a:cs typeface="Arial" panose="020B0604020202020204" pitchFamily="34" charset="0"/>
                        </a:rPr>
                        <a:t> 1800 h</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err="1">
                          <a:effectLst/>
                          <a:latin typeface="Arial" panose="020B0604020202020204" pitchFamily="34" charset="0"/>
                          <a:cs typeface="Arial" panose="020B0604020202020204" pitchFamily="34" charset="0"/>
                        </a:rPr>
                        <a:t>para</a:t>
                      </a:r>
                      <a:r>
                        <a:rPr lang="de-DE" sz="800" u="none" strike="noStrike" dirty="0">
                          <a:effectLst/>
                          <a:latin typeface="Arial" panose="020B0604020202020204" pitchFamily="34" charset="0"/>
                          <a:cs typeface="Arial" panose="020B0604020202020204" pitchFamily="34" charset="0"/>
                        </a:rPr>
                        <a:t> 2400 h</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1744848183"/>
                  </a:ext>
                </a:extLst>
              </a:tr>
              <a:tr h="710987">
                <a:tc>
                  <a:txBody>
                    <a:bodyPr/>
                    <a:lstStyle/>
                    <a:p>
                      <a:pPr algn="l" fontAlgn="ctr"/>
                      <a:r>
                        <a:rPr lang="en-US" sz="800" u="none" strike="noStrike" dirty="0">
                          <a:effectLst/>
                          <a:latin typeface="Arial" panose="020B0604020202020204" pitchFamily="34" charset="0"/>
                          <a:cs typeface="Arial" panose="020B0604020202020204" pitchFamily="34" charset="0"/>
                        </a:rPr>
                        <a:t>Valor estándar general:</a:t>
                      </a:r>
                    </a:p>
                    <a:p>
                      <a:pPr algn="l" fontAlgn="ctr"/>
                      <a:r>
                        <a:rPr lang="en-US" sz="800" u="none" strike="noStrike" dirty="0">
                          <a:effectLst/>
                          <a:latin typeface="Arial" panose="020B0604020202020204" pitchFamily="34" charset="0"/>
                          <a:cs typeface="Arial" panose="020B0604020202020204" pitchFamily="34" charset="0"/>
                        </a:rPr>
                        <a:t>Subsuelo pobre (sedimento seco) (;L &lt; 1 , 5 Wl </a:t>
                      </a:r>
                      <a:r>
                        <a:rPr lang="en-US" sz="800" u="none" strike="noStrike" dirty="0" err="1">
                          <a:effectLst/>
                          <a:latin typeface="Arial" panose="020B0604020202020204" pitchFamily="34" charset="0"/>
                          <a:cs typeface="Arial" panose="020B0604020202020204" pitchFamily="34" charset="0"/>
                        </a:rPr>
                        <a:t>(m</a:t>
                      </a:r>
                      <a:r>
                        <a:rPr lang="en-US" sz="800" u="none" strike="noStrike" dirty="0">
                          <a:effectLst/>
                          <a:latin typeface="Arial" panose="020B0604020202020204" pitchFamily="34" charset="0"/>
                          <a:cs typeface="Arial" panose="020B0604020202020204" pitchFamily="34" charset="0"/>
                        </a:rPr>
                        <a:t> - K))</a:t>
                      </a:r>
                    </a:p>
                    <a:p>
                      <a:pPr algn="l" fontAlgn="ctr"/>
                      <a:r>
                        <a:rPr lang="en-US" sz="800" u="none" strike="noStrike" dirty="0">
                          <a:effectLst/>
                          <a:latin typeface="Arial" panose="020B0604020202020204" pitchFamily="34" charset="0"/>
                          <a:cs typeface="Arial" panose="020B0604020202020204" pitchFamily="34" charset="0"/>
                        </a:rPr>
                        <a:t>Roca sólida normal subterránea y sedimento anegado (;L = 1 ,5- 3,0 </a:t>
                      </a:r>
                      <a:r>
                        <a:rPr lang="en-US" sz="800" u="none" strike="noStrike" dirty="0" err="1">
                          <a:effectLst/>
                          <a:latin typeface="Arial" panose="020B0604020202020204" pitchFamily="34" charset="0"/>
                          <a:cs typeface="Arial" panose="020B0604020202020204" pitchFamily="34" charset="0"/>
                        </a:rPr>
                        <a:t>Wl</a:t>
                      </a:r>
                      <a:r>
                        <a:rPr lang="en-US" sz="800" u="none" strike="noStrike" dirty="0">
                          <a:effectLst/>
                          <a:latin typeface="Arial" panose="020B0604020202020204" pitchFamily="34" charset="0"/>
                          <a:cs typeface="Arial" panose="020B0604020202020204" pitchFamily="34" charset="0"/>
                        </a:rPr>
                        <a:t> (m - K))</a:t>
                      </a:r>
                    </a:p>
                    <a:p>
                      <a:pPr algn="l" fontAlgn="ctr"/>
                      <a:r>
                        <a:rPr lang="en-US" sz="800" u="none" strike="noStrike" dirty="0">
                          <a:effectLst/>
                          <a:latin typeface="Arial" panose="020B0604020202020204" pitchFamily="34" charset="0"/>
                          <a:cs typeface="Arial" panose="020B0604020202020204" pitchFamily="34" charset="0"/>
                        </a:rPr>
                        <a:t>Roca sólida con una alta capacidad térmica (;L &gt; 3 ,0 Wl </a:t>
                      </a:r>
                      <a:r>
                        <a:rPr lang="en-US" sz="800" u="none" strike="noStrike" dirty="0" err="1">
                          <a:effectLst/>
                          <a:latin typeface="Arial" panose="020B0604020202020204" pitchFamily="34" charset="0"/>
                          <a:cs typeface="Arial" panose="020B0604020202020204" pitchFamily="34" charset="0"/>
                        </a:rPr>
                        <a:t>(m</a:t>
                      </a:r>
                      <a:r>
                        <a:rPr lang="en-US" sz="800" u="none" strike="noStrike" dirty="0">
                          <a:effectLst/>
                          <a:latin typeface="Arial" panose="020B0604020202020204" pitchFamily="34" charset="0"/>
                          <a:cs typeface="Arial" panose="020B0604020202020204" pitchFamily="34" charset="0"/>
                        </a:rPr>
                        <a:t> - L))</a:t>
                      </a: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3973145995"/>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Rocas</a:t>
                      </a:r>
                      <a:r>
                        <a:rPr lang="de-DE" sz="800" u="none" strike="noStrike" dirty="0">
                          <a:effectLst/>
                          <a:latin typeface="Arial" panose="020B0604020202020204" pitchFamily="34" charset="0"/>
                          <a:cs typeface="Arial" panose="020B0604020202020204" pitchFamily="34" charset="0"/>
                        </a:rPr>
                        <a:t> individuales:</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1430610274"/>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Grava</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arena</a:t>
                      </a:r>
                      <a:r>
                        <a:rPr lang="de-DE" sz="800" u="none" strike="noStrike" dirty="0">
                          <a:effectLst/>
                          <a:latin typeface="Arial" panose="020B0604020202020204" pitchFamily="34" charset="0"/>
                          <a:cs typeface="Arial" panose="020B0604020202020204" pitchFamily="34" charset="0"/>
                        </a:rPr>
                        <a:t>, seca</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2241783341"/>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Grava</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arena</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agua</a:t>
                      </a:r>
                      <a:r>
                        <a:rPr lang="de-DE" sz="800" u="none" strike="noStrike" dirty="0">
                          <a:effectLst/>
                          <a:latin typeface="Arial" panose="020B0604020202020204" pitchFamily="34" charset="0"/>
                          <a:cs typeface="Arial" panose="020B0604020202020204" pitchFamily="34" charset="0"/>
                        </a:rPr>
                        <a:t> - </a:t>
                      </a:r>
                      <a:r>
                        <a:rPr lang="de-DE" sz="800" u="none" strike="noStrike" dirty="0" err="1">
                          <a:effectLst/>
                          <a:latin typeface="Arial" panose="020B0604020202020204" pitchFamily="34" charset="0"/>
                          <a:cs typeface="Arial" panose="020B0604020202020204" pitchFamily="34" charset="0"/>
                        </a:rPr>
                        <a:t>cojinete</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3381297671"/>
                  </a:ext>
                </a:extLst>
              </a:tr>
              <a:tr h="211860">
                <a:tc>
                  <a:txBody>
                    <a:bodyPr/>
                    <a:lstStyle/>
                    <a:p>
                      <a:pPr algn="l" fontAlgn="ctr"/>
                      <a:r>
                        <a:rPr lang="en-US" sz="800" u="none" strike="noStrike" dirty="0">
                          <a:effectLst/>
                          <a:latin typeface="Arial" panose="020B0604020202020204" pitchFamily="34" charset="0"/>
                          <a:cs typeface="Arial" panose="020B0604020202020204" pitchFamily="34" charset="0"/>
                        </a:rPr>
                        <a:t>Con fuerte flujo de agua subterránea en </a:t>
                      </a:r>
                      <a:r>
                        <a:rPr lang="en-US" sz="800" u="none" strike="noStrike" dirty="0" err="1">
                          <a:effectLst/>
                          <a:latin typeface="Arial" panose="020B0604020202020204" pitchFamily="34" charset="0"/>
                          <a:cs typeface="Arial" panose="020B0604020202020204" pitchFamily="34" charset="0"/>
                        </a:rPr>
                        <a:t>garra</a:t>
                      </a:r>
                      <a:r>
                        <a:rPr lang="en-US" sz="800" u="none" strike="noStrike" dirty="0">
                          <a:effectLst/>
                          <a:latin typeface="Arial" panose="020B0604020202020204" pitchFamily="34" charset="0"/>
                          <a:cs typeface="Arial" panose="020B0604020202020204" pitchFamily="34" charset="0"/>
                        </a:rPr>
                        <a:t> y arena, para unidades individuales</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296947907"/>
                  </a:ext>
                </a:extLst>
              </a:tr>
              <a:tr h="211860">
                <a:tc>
                  <a:txBody>
                    <a:bodyPr/>
                    <a:lstStyle/>
                    <a:p>
                      <a:pPr algn="l" fontAlgn="ctr"/>
                      <a:r>
                        <a:rPr lang="de-DE" sz="800" u="none" strike="noStrike" dirty="0">
                          <a:effectLst/>
                          <a:latin typeface="Arial" panose="020B0604020202020204" pitchFamily="34" charset="0"/>
                          <a:cs typeface="Arial" panose="020B0604020202020204" pitchFamily="34" charset="0"/>
                        </a:rPr>
                        <a:t>Arcilla, </a:t>
                      </a:r>
                      <a:r>
                        <a:rPr lang="de-DE" sz="800" u="none" strike="noStrike" dirty="0" err="1">
                          <a:effectLst/>
                          <a:latin typeface="Arial" panose="020B0604020202020204" pitchFamily="34" charset="0"/>
                          <a:cs typeface="Arial" panose="020B0604020202020204" pitchFamily="34" charset="0"/>
                        </a:rPr>
                        <a:t>barro</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húmedo</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a:effectLst/>
                          <a:latin typeface="Arial" panose="020B0604020202020204" pitchFamily="34" charset="0"/>
                          <a:cs typeface="Arial" panose="020B0604020202020204" pitchFamily="34" charset="0"/>
                        </a:rPr>
                        <a:t>... W/m</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301346138"/>
                  </a:ext>
                </a:extLst>
              </a:tr>
              <a:tr h="211860">
                <a:tc>
                  <a:txBody>
                    <a:bodyPr/>
                    <a:lstStyle/>
                    <a:p>
                      <a:pPr algn="l" fontAlgn="ctr"/>
                      <a:r>
                        <a:rPr lang="de-DE" sz="800" u="none" strike="noStrike" dirty="0">
                          <a:effectLst/>
                          <a:latin typeface="Arial" panose="020B0604020202020204" pitchFamily="34" charset="0"/>
                          <a:cs typeface="Arial" panose="020B0604020202020204" pitchFamily="34" charset="0"/>
                        </a:rPr>
                        <a:t>Piedra caliza (masiva)</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a:effectLst/>
                          <a:latin typeface="Arial" panose="020B0604020202020204" pitchFamily="34" charset="0"/>
                          <a:cs typeface="Arial" panose="020B0604020202020204" pitchFamily="34" charset="0"/>
                        </a:rPr>
                        <a:t>... W/m</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520535988"/>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Arenisca</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a:effectLst/>
                          <a:latin typeface="Arial" panose="020B0604020202020204" pitchFamily="34" charset="0"/>
                          <a:cs typeface="Arial" panose="020B0604020202020204" pitchFamily="34" charset="0"/>
                        </a:rPr>
                        <a:t>... W/m</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3276835981"/>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Magmatitas ácidas</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por ejemplo</a:t>
                      </a:r>
                      <a:r>
                        <a:rPr lang="de-DE" sz="800" u="none" strike="noStrike" dirty="0">
                          <a:effectLst/>
                          <a:latin typeface="Arial" panose="020B0604020202020204" pitchFamily="34" charset="0"/>
                          <a:cs typeface="Arial" panose="020B0604020202020204" pitchFamily="34" charset="0"/>
                        </a:rPr>
                        <a:t>: Granito)</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65 - 85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3390365834"/>
                  </a:ext>
                </a:extLst>
              </a:tr>
              <a:tr h="211860">
                <a:tc>
                  <a:txBody>
                    <a:bodyPr/>
                    <a:lstStyle/>
                    <a:p>
                      <a:pPr algn="l" fontAlgn="ctr"/>
                      <a:r>
                        <a:rPr lang="de-DE" sz="800" u="none" strike="noStrike" dirty="0" err="1">
                          <a:effectLst/>
                          <a:latin typeface="Arial" panose="020B0604020202020204" pitchFamily="34" charset="0"/>
                          <a:cs typeface="Arial" panose="020B0604020202020204" pitchFamily="34" charset="0"/>
                        </a:rPr>
                        <a:t>Magmatitas</a:t>
                      </a:r>
                      <a:r>
                        <a:rPr lang="de-DE" sz="800" u="none" strike="noStrike" dirty="0">
                          <a:effectLst/>
                          <a:latin typeface="Arial" panose="020B0604020202020204" pitchFamily="34" charset="0"/>
                          <a:cs typeface="Arial" panose="020B0604020202020204" pitchFamily="34" charset="0"/>
                        </a:rPr>
                        <a:t> alcalinas (</a:t>
                      </a:r>
                      <a:r>
                        <a:rPr lang="de-DE" sz="800" u="none" strike="noStrike" dirty="0" err="1">
                          <a:effectLst/>
                          <a:latin typeface="Arial" panose="020B0604020202020204" pitchFamily="34" charset="0"/>
                          <a:cs typeface="Arial" panose="020B0604020202020204" pitchFamily="34" charset="0"/>
                        </a:rPr>
                        <a:t>por ejemplo</a:t>
                      </a:r>
                      <a:r>
                        <a:rPr lang="de-DE" sz="800" u="none" strike="noStrike" dirty="0">
                          <a:effectLst/>
                          <a:latin typeface="Arial" panose="020B0604020202020204" pitchFamily="34" charset="0"/>
                          <a:cs typeface="Arial" panose="020B0604020202020204" pitchFamily="34" charset="0"/>
                        </a:rPr>
                        <a:t>: </a:t>
                      </a:r>
                      <a:r>
                        <a:rPr lang="de-DE" sz="800" u="none" strike="noStrike" dirty="0" err="1">
                          <a:effectLst/>
                          <a:latin typeface="Arial" panose="020B0604020202020204" pitchFamily="34" charset="0"/>
                          <a:cs typeface="Arial" panose="020B0604020202020204" pitchFamily="34" charset="0"/>
                        </a:rPr>
                        <a:t>basalto</a:t>
                      </a:r>
                      <a:r>
                        <a:rPr lang="de-DE" sz="800" u="none" strike="noStrike" dirty="0">
                          <a:effectLst/>
                          <a:latin typeface="Arial" panose="020B0604020202020204" pitchFamily="34" charset="0"/>
                          <a:cs typeface="Arial" panose="020B0604020202020204" pitchFamily="34" charset="0"/>
                        </a:rPr>
                        <a:t>)</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35 - 55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471921450"/>
                  </a:ext>
                </a:extLst>
              </a:tr>
              <a:tr h="211860">
                <a:tc>
                  <a:txBody>
                    <a:bodyPr/>
                    <a:lstStyle/>
                    <a:p>
                      <a:pPr algn="l" fontAlgn="ctr"/>
                      <a:r>
                        <a:rPr lang="de-DE" sz="800" u="none" strike="noStrike">
                          <a:effectLst/>
                          <a:latin typeface="Arial" panose="020B0604020202020204" pitchFamily="34" charset="0"/>
                          <a:cs typeface="Arial" panose="020B0604020202020204" pitchFamily="34" charset="0"/>
                        </a:rPr>
                        <a:t>Gneis</a:t>
                      </a:r>
                      <a:endParaRPr lang="de-DE" sz="800" b="0" i="0" u="none" strike="noStrike">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tc>
                  <a:txBody>
                    <a:bodyPr/>
                    <a:lstStyle/>
                    <a:p>
                      <a:pPr algn="ctr" fontAlgn="ctr"/>
                      <a:r>
                        <a:rPr lang="de-DE" sz="800" u="none" strike="noStrike" dirty="0">
                          <a:effectLst/>
                          <a:latin typeface="Arial" panose="020B0604020202020204" pitchFamily="34" charset="0"/>
                          <a:cs typeface="Arial" panose="020B0604020202020204" pitchFamily="34" charset="0"/>
                        </a:rPr>
                        <a:t>... W/m</a:t>
                      </a:r>
                      <a:endParaRPr lang="de-DE" sz="800" b="0" i="0" u="none" strike="noStrike" dirty="0">
                        <a:solidFill>
                          <a:srgbClr val="000000"/>
                        </a:solidFill>
                        <a:effectLst/>
                        <a:latin typeface="Arial" panose="020B0604020202020204" pitchFamily="34" charset="0"/>
                        <a:cs typeface="Arial" panose="020B0604020202020204" pitchFamily="34" charset="0"/>
                      </a:endParaRPr>
                    </a:p>
                  </a:txBody>
                  <a:tcPr marL="3591" marR="3591" marT="3591" marB="0" anchor="ctr"/>
                </a:tc>
                <a:extLst>
                  <a:ext uri="{0D108BD9-81ED-4DB2-BD59-A6C34878D82A}">
                    <a16:rowId xmlns:a16="http://schemas.microsoft.com/office/drawing/2014/main" val="856902112"/>
                  </a:ext>
                </a:extLst>
              </a:tr>
            </a:tbl>
          </a:graphicData>
        </a:graphic>
      </p:graphicFrame>
    </p:spTree>
    <p:extLst>
      <p:ext uri="{BB962C8B-B14F-4D97-AF65-F5344CB8AC3E}">
        <p14:creationId xmlns:p14="http://schemas.microsoft.com/office/powerpoint/2010/main" val="3695582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964035" y="0"/>
            <a:ext cx="6707088" cy="1124744"/>
          </a:xfrm>
        </p:spPr>
        <p:txBody>
          <a:bodyPr/>
          <a:lstStyle/>
          <a:p>
            <a:r>
              <a:rPr lang="en-GB" dirty="0">
                <a:latin typeface="Arial" panose="020B0604020202020204" pitchFamily="34" charset="0"/>
                <a:cs typeface="Arial" panose="020B0604020202020204" pitchFamily="34" charset="0"/>
              </a:rPr>
              <a:t>Procedimiento (actual)</a:t>
            </a:r>
            <a:endParaRPr lang="de-DE"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Inhaltsplatzhalter 3"/>
              <p:cNvSpPr>
                <a:spLocks noGrp="1"/>
              </p:cNvSpPr>
              <p:nvPr>
                <p:ph idx="1"/>
              </p:nvPr>
            </p:nvSpPr>
            <p:spPr/>
            <p:txBody>
              <a:bodyPr/>
              <a:lstStyle/>
              <a:p>
                <a:pPr marL="0" indent="0">
                  <a:lnSpc>
                    <a:spcPct val="150000"/>
                  </a:lnSpc>
                  <a:buNone/>
                </a:pPr>
                <a:r>
                  <a:rPr lang="en-GB" sz="1600" dirty="0">
                    <a:latin typeface="Arial" panose="020B0604020202020204" pitchFamily="34" charset="0"/>
                    <a:cs typeface="Arial" panose="020B0604020202020204" pitchFamily="34" charset="0"/>
                  </a:rPr>
                  <a:t>La longitud necesaria de las sondas geotérmicas se determina de la siguiente manera:</a:t>
                </a:r>
              </a:p>
              <a:p>
                <a:pPr marL="0" indent="0">
                  <a:lnSpc>
                    <a:spcPct val="150000"/>
                  </a:lnSpc>
                  <a:buNone/>
                </a:pPr>
                <a:endParaRPr lang="de-DE" sz="1600" dirty="0">
                  <a:latin typeface="Arial" panose="020B0604020202020204" pitchFamily="34" charset="0"/>
                  <a:cs typeface="Arial" panose="020B0604020202020204" pitchFamily="34" charset="0"/>
                </a:endParaRPr>
              </a:p>
              <a:p>
                <a:pPr marL="0" lvl="0" indent="0">
                  <a:lnSpc>
                    <a:spcPct val="150000"/>
                  </a:lnSpc>
                  <a:buNone/>
                </a:pPr>
                <a:r>
                  <a:rPr lang="en-GB" sz="1600" dirty="0">
                    <a:latin typeface="Arial" panose="020B0604020202020204" pitchFamily="34" charset="0"/>
                    <a:cs typeface="Arial" panose="020B0604020202020204" pitchFamily="34" charset="0"/>
                  </a:rPr>
                  <a:t>Calcular la longitud de la sonda necesaria </a:t>
                </a:r>
              </a:p>
              <a:p>
                <a:pPr marL="0" lv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14:m>
                  <m:oMathPara xmlns:m="http://schemas.openxmlformats.org/officeDocument/2006/math">
                    <m:oMathParaPr>
                      <m:jc m:val="centerGroup"/>
                    </m:oMathParaPr>
                    <m:oMath xmlns:m="http://schemas.openxmlformats.org/officeDocument/2006/math">
                      <m:r>
                        <m:rPr>
                          <m:sty m:val="p"/>
                        </m:rPr>
                        <a:rPr lang="en-GB" sz="1600" i="0">
                          <a:latin typeface="Cambria Math" panose="02040503050406030204" pitchFamily="18" charset="0"/>
                        </a:rPr>
                        <m:t>necessary</m:t>
                      </m:r>
                      <m:r>
                        <a:rPr lang="en-GB" sz="1600" i="0">
                          <a:latin typeface="Cambria Math" panose="02040503050406030204" pitchFamily="18" charset="0"/>
                        </a:rPr>
                        <m:t> </m:t>
                      </m:r>
                      <m:r>
                        <m:rPr>
                          <m:sty m:val="p"/>
                        </m:rPr>
                        <a:rPr lang="en-GB" sz="1600" i="0">
                          <a:latin typeface="Cambria Math" panose="02040503050406030204" pitchFamily="18" charset="0"/>
                        </a:rPr>
                        <m:t>probe</m:t>
                      </m:r>
                      <m:r>
                        <a:rPr lang="en-GB" sz="1600" i="0">
                          <a:latin typeface="Cambria Math" panose="02040503050406030204" pitchFamily="18" charset="0"/>
                        </a:rPr>
                        <m:t> </m:t>
                      </m:r>
                      <m:r>
                        <m:rPr>
                          <m:sty m:val="p"/>
                        </m:rPr>
                        <a:rPr lang="en-GB" sz="1600" i="0">
                          <a:latin typeface="Cambria Math" panose="02040503050406030204" pitchFamily="18" charset="0"/>
                        </a:rPr>
                        <m:t>length</m:t>
                      </m:r>
                      <m:r>
                        <a:rPr lang="en-GB" sz="1600" i="0">
                          <a:latin typeface="Cambria Math" panose="02040503050406030204" pitchFamily="18" charset="0"/>
                        </a:rPr>
                        <m:t>= </m:t>
                      </m:r>
                      <m:f>
                        <m:fPr>
                          <m:ctrlPr>
                            <a:rPr lang="de-DE" sz="1600" i="1">
                              <a:latin typeface="Cambria Math" panose="02040503050406030204" pitchFamily="18" charset="0"/>
                            </a:rPr>
                          </m:ctrlPr>
                        </m:fPr>
                        <m:num>
                          <m:r>
                            <m:rPr>
                              <m:sty m:val="p"/>
                            </m:rPr>
                            <a:rPr lang="en-GB" sz="1600" i="0">
                              <a:latin typeface="Cambria Math" panose="02040503050406030204" pitchFamily="18" charset="0"/>
                            </a:rPr>
                            <m:t>evaporator</m:t>
                          </m:r>
                          <m:r>
                            <a:rPr lang="en-GB" sz="1600" i="0">
                              <a:latin typeface="Cambria Math" panose="02040503050406030204" pitchFamily="18" charset="0"/>
                            </a:rPr>
                            <m:t> </m:t>
                          </m:r>
                          <m:r>
                            <m:rPr>
                              <m:sty m:val="p"/>
                            </m:rPr>
                            <a:rPr lang="en-GB" sz="1600" i="0">
                              <a:latin typeface="Cambria Math" panose="02040503050406030204" pitchFamily="18" charset="0"/>
                            </a:rPr>
                            <m:t>performance</m:t>
                          </m:r>
                        </m:num>
                        <m:den>
                          <m:r>
                            <m:rPr>
                              <m:sty m:val="p"/>
                            </m:rPr>
                            <a:rPr lang="en-GB" sz="1600" i="0">
                              <a:latin typeface="Cambria Math" panose="02040503050406030204" pitchFamily="18" charset="0"/>
                            </a:rPr>
                            <m:t>abstraction</m:t>
                          </m:r>
                          <m:r>
                            <a:rPr lang="en-GB" sz="1600" i="0">
                              <a:latin typeface="Cambria Math" panose="02040503050406030204" pitchFamily="18" charset="0"/>
                            </a:rPr>
                            <m:t> </m:t>
                          </m:r>
                          <m:r>
                            <m:rPr>
                              <m:sty m:val="p"/>
                            </m:rPr>
                            <a:rPr lang="en-GB" sz="1600" i="0">
                              <a:latin typeface="Cambria Math" panose="02040503050406030204" pitchFamily="18" charset="0"/>
                            </a:rPr>
                            <m:t>capacity</m:t>
                          </m:r>
                          <m:r>
                            <a:rPr lang="en-GB" sz="1600" i="0">
                              <a:latin typeface="Cambria Math" panose="02040503050406030204" pitchFamily="18" charset="0"/>
                            </a:rPr>
                            <m:t> </m:t>
                          </m:r>
                        </m:den>
                      </m:f>
                    </m:oMath>
                  </m:oMathPara>
                </a14:m>
                <a:endParaRPr lang="de-DE" sz="1600" dirty="0">
                  <a:latin typeface="Arial" panose="020B0604020202020204" pitchFamily="34" charset="0"/>
                  <a:cs typeface="Arial" panose="020B0604020202020204" pitchFamily="34" charset="0"/>
                </a:endParaRPr>
              </a:p>
              <a:p>
                <a:pPr marL="0" indent="0">
                  <a:buNone/>
                </a:pPr>
                <a:endParaRPr lang="de-DE" dirty="0"/>
              </a:p>
            </p:txBody>
          </p:sp>
        </mc:Choice>
        <mc:Fallback xmlns="">
          <p:sp>
            <p:nvSpPr>
              <p:cNvPr id="4" name="Inhaltsplatzhalter 3"/>
              <p:cNvSpPr>
                <a:spLocks noGrp="1" noRot="1" noChangeAspect="1" noMove="1" noResize="1" noEditPoints="1" noAdjustHandles="1" noChangeArrowheads="1" noChangeShapeType="1" noTextEdit="1"/>
              </p:cNvSpPr>
              <p:nvPr>
                <p:ph idx="1"/>
              </p:nvPr>
            </p:nvSpPr>
            <p:spPr>
              <a:blipFill rotWithShape="0">
                <a:blip r:embed="rId2"/>
                <a:stretch>
                  <a:fillRect l="-370"/>
                </a:stretch>
              </a:blipFill>
            </p:spPr>
            <p:txBody>
              <a:bodyPr/>
              <a:lstStyle/>
              <a:p>
                <a:r>
                  <a:rPr lang="de-DE">
                    <a:noFill/>
                  </a:rPr>
                  <a:t> </a:t>
                </a:r>
              </a:p>
            </p:txBody>
          </p:sp>
        </mc:Fallback>
      </mc:AlternateContent>
    </p:spTree>
    <p:extLst>
      <p:ext uri="{BB962C8B-B14F-4D97-AF65-F5344CB8AC3E}">
        <p14:creationId xmlns:p14="http://schemas.microsoft.com/office/powerpoint/2010/main" val="15614468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La sonda geotérmica lo más grande posible </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95536" y="1484784"/>
            <a:ext cx="8229600" cy="4680520"/>
          </a:xfrm>
        </p:spPr>
        <p:txBody>
          <a:bodyPr>
            <a:normAutofit fontScale="25000" lnSpcReduction="20000"/>
          </a:bodyPr>
          <a:lstStyle/>
          <a:p>
            <a:pPr marL="0" indent="0">
              <a:lnSpc>
                <a:spcPct val="170000"/>
              </a:lnSpc>
              <a:buNone/>
            </a:pPr>
            <a:r>
              <a:rPr lang="en-GB" sz="6400" dirty="0">
                <a:latin typeface="Arial" panose="020B0604020202020204" pitchFamily="34" charset="0"/>
                <a:cs typeface="Arial" panose="020B0604020202020204" pitchFamily="34" charset="0"/>
              </a:rPr>
              <a:t>Para que las bombas de calor funcionen permanentemente sobre una base energéticamente eficiente, es necesario asegurarse de que la fuente de calor -la sonda geotérmica, que hace que el calor del suelo sea utilizable- pueda proporcionar el rendimiento necesario de forma permanente. </a:t>
            </a:r>
          </a:p>
          <a:p>
            <a:pPr marL="0" indent="0">
              <a:lnSpc>
                <a:spcPct val="170000"/>
              </a:lnSpc>
              <a:buNone/>
            </a:pPr>
            <a:r>
              <a:rPr lang="en-GB" sz="6400" dirty="0">
                <a:latin typeface="Arial" panose="020B0604020202020204" pitchFamily="34" charset="0"/>
                <a:cs typeface="Arial" panose="020B0604020202020204" pitchFamily="34" charset="0"/>
              </a:rPr>
              <a:t>El rendimiento necesario significa: una sonda geotérmica con una longitud definida en un lugar específico sólo puede proporcionar un rendimiento determinado. Si este rendimiento no es suficiente para hacer funcionar la bomba de calor, el suelo se enfría excesivamente. </a:t>
            </a:r>
          </a:p>
          <a:p>
            <a:pPr marL="0" indent="0">
              <a:lnSpc>
                <a:spcPct val="170000"/>
              </a:lnSpc>
              <a:buNone/>
            </a:pPr>
            <a:r>
              <a:rPr lang="en-GB" sz="6400" dirty="0" err="1">
                <a:latin typeface="Arial" panose="020B0604020202020204" pitchFamily="34" charset="0"/>
                <a:cs typeface="Arial" panose="020B0604020202020204" pitchFamily="34" charset="0"/>
              </a:rPr>
              <a:t>Rendimiento</a:t>
            </a:r>
            <a:r>
              <a:rPr lang="en-GB" sz="6400" dirty="0">
                <a:latin typeface="Arial" panose="020B0604020202020204" pitchFamily="34" charset="0"/>
                <a:cs typeface="Arial" panose="020B0604020202020204" pitchFamily="34" charset="0"/>
              </a:rPr>
              <a:t> permanente significa: el sistema de fuente de calor tiene que durar y no sólo debe proporcionar calor de manera eficiente durante uno o unos pocos períodos de calefacción. Más bien debería ser posible ganar calor a lo largo de décadas. </a:t>
            </a:r>
            <a:endParaRPr lang="de-DE" sz="6400" dirty="0">
              <a:latin typeface="Arial" panose="020B0604020202020204" pitchFamily="34" charset="0"/>
              <a:cs typeface="Arial" panose="020B0604020202020204" pitchFamily="34" charset="0"/>
            </a:endParaRPr>
          </a:p>
          <a:p>
            <a:pPr marL="0" lvl="0" indent="0">
              <a:lnSpc>
                <a:spcPct val="150000"/>
              </a:lnSpc>
              <a:buNone/>
            </a:pPr>
            <a:r>
              <a:rPr lang="de-DE" sz="1600" b="1"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396575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itel 4"/>
          <p:cNvSpPr>
            <a:spLocks noGrp="1"/>
          </p:cNvSpPr>
          <p:nvPr>
            <p:ph type="title"/>
          </p:nvPr>
        </p:nvSpPr>
        <p:spPr>
          <a:xfrm>
            <a:off x="1985808" y="34328"/>
            <a:ext cx="6707088" cy="1124744"/>
          </a:xfrm>
        </p:spPr>
        <p:txBody>
          <a:bodyPr anchor="t"/>
          <a:lstStyle/>
          <a:p>
            <a:pPr>
              <a:defRPr/>
            </a:pPr>
            <a:r>
              <a:rPr lang="en-US" altLang="de-DE" dirty="0">
                <a:solidFill>
                  <a:prstClr val="black">
                    <a:lumMod val="65000"/>
                    <a:lumOff val="35000"/>
                  </a:prstClr>
                </a:solidFill>
                <a:latin typeface="Arial" panose="020B0604020202020204" pitchFamily="34" charset="0"/>
                <a:cs typeface="Arial" panose="020B0604020202020204" pitchFamily="34" charset="0"/>
              </a:rPr>
              <a:t>Estudio del potencial geotérmico </a:t>
            </a:r>
            <a:br>
              <a:rPr lang="en-US" altLang="de-DE" dirty="0">
                <a:solidFill>
                  <a:prstClr val="black">
                    <a:lumMod val="65000"/>
                    <a:lumOff val="35000"/>
                  </a:prstClr>
                </a:solidFill>
                <a:latin typeface="Arial" panose="020B0604020202020204" pitchFamily="34" charset="0"/>
                <a:cs typeface="Arial" panose="020B0604020202020204" pitchFamily="34" charset="0"/>
              </a:rPr>
            </a:br>
            <a:r>
              <a:rPr lang="en-US" altLang="de-DE" dirty="0">
                <a:solidFill>
                  <a:prstClr val="black">
                    <a:lumMod val="65000"/>
                    <a:lumOff val="35000"/>
                  </a:prstClr>
                </a:solidFill>
                <a:latin typeface="Arial" panose="020B0604020202020204" pitchFamily="34" charset="0"/>
                <a:cs typeface="Arial" panose="020B0604020202020204" pitchFamily="34" charset="0"/>
              </a:rPr>
              <a:t>Renania del Norte-Westfalia</a:t>
            </a:r>
            <a:endParaRPr lang="de-DE" altLang="de-DE" dirty="0">
              <a:solidFill>
                <a:prstClr val="black">
                  <a:lumMod val="65000"/>
                  <a:lumOff val="35000"/>
                </a:prstClr>
              </a:solidFill>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57200" y="1600200"/>
            <a:ext cx="8229600" cy="4565104"/>
          </a:xfrm>
        </p:spPr>
        <p:txBody>
          <a:bodyPr>
            <a:normAutofit fontScale="32500" lnSpcReduction="20000"/>
          </a:bodyPr>
          <a:lstStyle/>
          <a:p>
            <a:pPr marL="0" indent="0">
              <a:lnSpc>
                <a:spcPct val="170000"/>
              </a:lnSpc>
              <a:spcBef>
                <a:spcPts val="0"/>
              </a:spcBef>
              <a:buNone/>
              <a:defRPr/>
            </a:pPr>
            <a:r>
              <a:rPr lang="en-US" sz="4900" dirty="0">
                <a:latin typeface="Arial" panose="020B0604020202020204" pitchFamily="34" charset="0"/>
                <a:cs typeface="Arial" panose="020B0604020202020204" pitchFamily="34" charset="0"/>
              </a:rPr>
              <a:t>Para la determinación del subsuelo de la ubicación particular y su correspondiente capacidad de extracción, existen herramientas de apoyo de diferentes autoridades geológicas. </a:t>
            </a:r>
          </a:p>
          <a:p>
            <a:pPr marL="0" indent="0">
              <a:lnSpc>
                <a:spcPct val="170000"/>
              </a:lnSpc>
              <a:spcBef>
                <a:spcPts val="0"/>
              </a:spcBef>
              <a:buNone/>
              <a:defRPr/>
            </a:pPr>
            <a:endParaRPr lang="en-US" sz="4900" dirty="0">
              <a:latin typeface="Arial" panose="020B0604020202020204" pitchFamily="34" charset="0"/>
              <a:cs typeface="Arial" panose="020B0604020202020204" pitchFamily="34" charset="0"/>
            </a:endParaRPr>
          </a:p>
          <a:p>
            <a:pPr marL="0" indent="0">
              <a:lnSpc>
                <a:spcPct val="170000"/>
              </a:lnSpc>
              <a:spcBef>
                <a:spcPts val="0"/>
              </a:spcBef>
              <a:buNone/>
              <a:defRPr/>
            </a:pPr>
            <a:r>
              <a:rPr lang="en-US" sz="4900" dirty="0">
                <a:latin typeface="Arial" panose="020B0604020202020204" pitchFamily="34" charset="0"/>
                <a:cs typeface="Arial" panose="020B0604020202020204" pitchFamily="34" charset="0"/>
              </a:rPr>
              <a:t>En el siguiente ejemplo será la herramienta del servicio geológico de Renania del    Norte-Westfalia</a:t>
            </a:r>
          </a:p>
          <a:p>
            <a:pPr marL="0" indent="0">
              <a:lnSpc>
                <a:spcPct val="170000"/>
              </a:lnSpc>
              <a:spcBef>
                <a:spcPts val="0"/>
              </a:spcBef>
              <a:buNone/>
              <a:defRPr/>
            </a:pPr>
            <a:endParaRPr lang="en-US" sz="4900" dirty="0">
              <a:latin typeface="Arial" panose="020B0604020202020204" pitchFamily="34" charset="0"/>
              <a:cs typeface="Arial" panose="020B0604020202020204" pitchFamily="34" charset="0"/>
            </a:endParaRPr>
          </a:p>
          <a:p>
            <a:pPr marL="0" indent="0">
              <a:lnSpc>
                <a:spcPct val="170000"/>
              </a:lnSpc>
              <a:spcBef>
                <a:spcPts val="0"/>
              </a:spcBef>
              <a:buNone/>
              <a:defRPr/>
            </a:pPr>
            <a:r>
              <a:rPr lang="en-US" sz="4900" dirty="0">
                <a:latin typeface="Arial" panose="020B0604020202020204" pitchFamily="34" charset="0"/>
                <a:cs typeface="Arial" panose="020B0604020202020204" pitchFamily="34" charset="0"/>
              </a:rPr>
              <a:t>Ofrece: </a:t>
            </a:r>
          </a:p>
          <a:p>
            <a:pPr marL="0" indent="0">
              <a:lnSpc>
                <a:spcPct val="170000"/>
              </a:lnSpc>
              <a:spcBef>
                <a:spcPts val="0"/>
              </a:spcBef>
              <a:buNone/>
              <a:defRPr/>
            </a:pPr>
            <a:r>
              <a:rPr lang="en-US" sz="4900" dirty="0">
                <a:latin typeface="Arial" panose="020B0604020202020204" pitchFamily="34" charset="0"/>
                <a:cs typeface="Arial" panose="020B0604020202020204" pitchFamily="34" charset="0"/>
              </a:rPr>
              <a:t>Visualización a nivel estatal de la superficie cerca del potencial geotérmico a una profundidad de 100 m con un sistema de información geográfica. </a:t>
            </a:r>
          </a:p>
          <a:p>
            <a:pPr marL="0" indent="0">
              <a:lnSpc>
                <a:spcPct val="170000"/>
              </a:lnSpc>
              <a:spcBef>
                <a:spcPts val="0"/>
              </a:spcBef>
              <a:buNone/>
              <a:defRPr/>
            </a:pPr>
            <a:r>
              <a:rPr lang="en-US" sz="4900" dirty="0">
                <a:latin typeface="Arial" panose="020B0604020202020204" pitchFamily="34" charset="0"/>
                <a:cs typeface="Arial" panose="020B0604020202020204" pitchFamily="34" charset="0"/>
              </a:rPr>
              <a:t>Procesamiento como CD-ROM en una versión general y una versión profesional.</a:t>
            </a:r>
          </a:p>
          <a:p>
            <a:pPr marL="0" indent="0">
              <a:lnSpc>
                <a:spcPct val="170000"/>
              </a:lnSpc>
              <a:spcBef>
                <a:spcPts val="0"/>
              </a:spcBef>
              <a:buNone/>
              <a:defRPr/>
            </a:pPr>
            <a:r>
              <a:rPr lang="en-US" sz="4900" dirty="0">
                <a:latin typeface="Arial" panose="020B0604020202020204" pitchFamily="34" charset="0"/>
                <a:cs typeface="Arial" panose="020B0604020202020204" pitchFamily="34" charset="0"/>
              </a:rPr>
              <a:t>Base cartográfica: mapa topográfico digital a escala del 1 al 50.000</a:t>
            </a:r>
          </a:p>
          <a:p>
            <a:pPr marL="0" indent="0">
              <a:lnSpc>
                <a:spcPct val="130000"/>
              </a:lnSpc>
              <a:spcBef>
                <a:spcPts val="0"/>
              </a:spcBef>
              <a:buNone/>
              <a:defRPr/>
            </a:pPr>
            <a:endParaRPr lang="de-DE"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2594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2">
            <a:extLst>
              <a:ext uri="{FF2B5EF4-FFF2-40B4-BE49-F238E27FC236}">
                <a16:creationId xmlns:a16="http://schemas.microsoft.com/office/drawing/2014/main" id="{CD67B65A-98C5-497E-AF13-9BCB05A0B797}"/>
              </a:ext>
            </a:extLst>
          </p:cNvPr>
          <p:cNvPicPr>
            <a:picLocks noChangeAspect="1"/>
          </p:cNvPicPr>
          <p:nvPr/>
        </p:nvPicPr>
        <p:blipFill rotWithShape="1">
          <a:blip r:embed="rId3">
            <a:extLst>
              <a:ext uri="{28A0092B-C50C-407E-A947-70E740481C1C}">
                <a14:useLocalDpi xmlns:a14="http://schemas.microsoft.com/office/drawing/2010/main" val="0"/>
              </a:ext>
            </a:extLst>
          </a:blip>
          <a:srcRect r="54697" b="65147"/>
          <a:stretch/>
        </p:blipFill>
        <p:spPr>
          <a:xfrm>
            <a:off x="971600" y="3776534"/>
            <a:ext cx="5118602" cy="2460073"/>
          </a:xfrm>
          <a:prstGeom prst="rect">
            <a:avLst/>
          </a:prstGeom>
        </p:spPr>
      </p:pic>
      <p:sp>
        <p:nvSpPr>
          <p:cNvPr id="72707" name="Titel 4"/>
          <p:cNvSpPr>
            <a:spLocks noGrp="1"/>
          </p:cNvSpPr>
          <p:nvPr>
            <p:ph type="title"/>
          </p:nvPr>
        </p:nvSpPr>
        <p:spPr>
          <a:xfrm>
            <a:off x="1979712" y="0"/>
            <a:ext cx="6707088" cy="1124744"/>
          </a:xfrm>
        </p:spPr>
        <p:txBody>
          <a:bodyPr anchor="t"/>
          <a:lstStyle/>
          <a:p>
            <a:pPr>
              <a:defRPr/>
            </a:pPr>
            <a:r>
              <a:rPr lang="en-GB" dirty="0">
                <a:latin typeface="Arial" panose="020B0604020202020204" pitchFamily="34" charset="0"/>
                <a:cs typeface="Arial" panose="020B0604020202020204" pitchFamily="34" charset="0"/>
              </a:rPr>
              <a:t>Estudio del potencial geotérmico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Renania del Norte-Westfalia</a:t>
            </a:r>
            <a:endParaRPr lang="de-DE" altLang="de-DE" dirty="0">
              <a:solidFill>
                <a:prstClr val="black">
                  <a:lumMod val="65000"/>
                  <a:lumOff val="35000"/>
                </a:prstClr>
              </a:solidFill>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57200" y="1600201"/>
            <a:ext cx="8229600" cy="2188840"/>
          </a:xfrm>
        </p:spPr>
        <p:txBody>
          <a:bodyPr>
            <a:noAutofit/>
          </a:bodyPr>
          <a:lstStyle/>
          <a:p>
            <a:pPr lvl="0">
              <a:lnSpc>
                <a:spcPct val="150000"/>
              </a:lnSpc>
            </a:pPr>
            <a:r>
              <a:rPr lang="en-GB" sz="1600" dirty="0">
                <a:latin typeface="Arial" panose="020B0604020202020204" pitchFamily="34" charset="0"/>
                <a:cs typeface="Arial" panose="020B0604020202020204" pitchFamily="34" charset="0"/>
              </a:rPr>
              <a:t>Base de cálculo: valores de tabla de la VDI - Directriz 4640, parte 2</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Aplicación limitada a unidades individuales &lt; 30 kW de potencia calorífica con sondas geotérmicas </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Determinación de la productividad geotérmica específica del emplazamiento a partir de la información disponible de la estructura del subsuelo. </a:t>
            </a:r>
            <a:endParaRPr lang="de-DE" sz="1600" dirty="0">
              <a:latin typeface="Arial" panose="020B0604020202020204" pitchFamily="34" charset="0"/>
              <a:cs typeface="Arial" panose="020B0604020202020204" pitchFamily="34" charset="0"/>
            </a:endParaRPr>
          </a:p>
        </p:txBody>
      </p:sp>
      <p:pic>
        <p:nvPicPr>
          <p:cNvPr id="72709"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876256" y="5085184"/>
            <a:ext cx="1541462" cy="96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0" name="Picture 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76256" y="3808885"/>
            <a:ext cx="1541462" cy="911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feld 3"/>
          <p:cNvSpPr txBox="1"/>
          <p:nvPr/>
        </p:nvSpPr>
        <p:spPr>
          <a:xfrm>
            <a:off x="3636424" y="3789041"/>
            <a:ext cx="1713931" cy="338554"/>
          </a:xfrm>
          <a:prstGeom prst="rect">
            <a:avLst/>
          </a:prstGeom>
          <a:noFill/>
        </p:spPr>
        <p:txBody>
          <a:bodyPr wrap="none" rtlCol="0">
            <a:spAutoFit/>
          </a:bodyPr>
          <a:lstStyle/>
          <a:p>
            <a:r>
              <a:rPr lang="de-DE" sz="1600" dirty="0" err="1">
                <a:latin typeface="Arial" panose="020B0604020202020204" pitchFamily="34" charset="0"/>
                <a:cs typeface="Arial" panose="020B0604020202020204" pitchFamily="34" charset="0"/>
              </a:rPr>
              <a:t>Mapa</a:t>
            </a:r>
            <a:r>
              <a:rPr lang="de-DE" sz="1600" dirty="0">
                <a:latin typeface="Arial" panose="020B0604020202020204" pitchFamily="34" charset="0"/>
                <a:cs typeface="Arial" panose="020B0604020202020204" pitchFamily="34" charset="0"/>
              </a:rPr>
              <a:t> geotérmico</a:t>
            </a:r>
          </a:p>
        </p:txBody>
      </p:sp>
      <p:sp>
        <p:nvSpPr>
          <p:cNvPr id="5" name="Textfeld 4"/>
          <p:cNvSpPr txBox="1"/>
          <p:nvPr/>
        </p:nvSpPr>
        <p:spPr>
          <a:xfrm>
            <a:off x="1090603" y="3900888"/>
            <a:ext cx="1153604" cy="184666"/>
          </a:xfrm>
          <a:prstGeom prst="rect">
            <a:avLst/>
          </a:prstGeom>
          <a:noFill/>
        </p:spPr>
        <p:txBody>
          <a:bodyPr wrap="square" rtlCol="0">
            <a:spAutoFit/>
          </a:bodyPr>
          <a:lstStyle/>
          <a:p>
            <a:r>
              <a:rPr lang="de-DE" sz="600" dirty="0" err="1">
                <a:latin typeface="Arial" panose="020B0604020202020204" pitchFamily="34" charset="0"/>
                <a:cs typeface="Arial" panose="020B0604020202020204" pitchFamily="34" charset="0"/>
              </a:rPr>
              <a:t>Mapa de profundidad de la capa freática</a:t>
            </a:r>
            <a:endParaRPr lang="de-DE" sz="600" dirty="0">
              <a:latin typeface="Arial" panose="020B0604020202020204" pitchFamily="34" charset="0"/>
              <a:cs typeface="Arial" panose="020B0604020202020204" pitchFamily="34" charset="0"/>
            </a:endParaRPr>
          </a:p>
        </p:txBody>
      </p:sp>
      <p:sp>
        <p:nvSpPr>
          <p:cNvPr id="6" name="Textfeld 5"/>
          <p:cNvSpPr txBox="1"/>
          <p:nvPr/>
        </p:nvSpPr>
        <p:spPr>
          <a:xfrm>
            <a:off x="1593323" y="4082245"/>
            <a:ext cx="1275762" cy="169277"/>
          </a:xfrm>
          <a:prstGeom prst="rect">
            <a:avLst/>
          </a:prstGeom>
          <a:noFill/>
        </p:spPr>
        <p:txBody>
          <a:bodyPr wrap="square" rtlCol="0">
            <a:spAutoFit/>
          </a:bodyPr>
          <a:lstStyle/>
          <a:p>
            <a:r>
              <a:rPr lang="de-DE" sz="500" dirty="0" err="1">
                <a:latin typeface="Arial" panose="020B0604020202020204" pitchFamily="34" charset="0"/>
                <a:cs typeface="Arial" panose="020B0604020202020204" pitchFamily="34" charset="0"/>
              </a:rPr>
              <a:t>Mapa geológico de</a:t>
            </a:r>
            <a:r>
              <a:rPr lang="de-DE" sz="500" dirty="0">
                <a:latin typeface="Arial" panose="020B0604020202020204" pitchFamily="34" charset="0"/>
                <a:cs typeface="Arial" panose="020B0604020202020204" pitchFamily="34" charset="0"/>
              </a:rPr>
              <a:t> ingeniería</a:t>
            </a:r>
          </a:p>
        </p:txBody>
      </p:sp>
      <p:sp>
        <p:nvSpPr>
          <p:cNvPr id="7" name="Textfeld 6"/>
          <p:cNvSpPr txBox="1"/>
          <p:nvPr/>
        </p:nvSpPr>
        <p:spPr>
          <a:xfrm>
            <a:off x="2244207" y="4264497"/>
            <a:ext cx="723275" cy="184666"/>
          </a:xfrm>
          <a:prstGeom prst="rect">
            <a:avLst/>
          </a:prstGeom>
          <a:noFill/>
        </p:spPr>
        <p:txBody>
          <a:bodyPr wrap="none" rtlCol="0">
            <a:spAutoFit/>
          </a:bodyPr>
          <a:lstStyle/>
          <a:p>
            <a:r>
              <a:rPr lang="de-DE" sz="600" dirty="0" err="1">
                <a:latin typeface="Arial" panose="020B0604020202020204" pitchFamily="34" charset="0"/>
                <a:cs typeface="Arial" panose="020B0604020202020204" pitchFamily="34" charset="0"/>
              </a:rPr>
              <a:t>Mapa</a:t>
            </a:r>
            <a:r>
              <a:rPr lang="de-DE" sz="600" dirty="0">
                <a:latin typeface="Arial" panose="020B0604020202020204" pitchFamily="34" charset="0"/>
                <a:cs typeface="Arial" panose="020B0604020202020204" pitchFamily="34" charset="0"/>
              </a:rPr>
              <a:t> geológico</a:t>
            </a:r>
          </a:p>
        </p:txBody>
      </p:sp>
      <p:sp>
        <p:nvSpPr>
          <p:cNvPr id="8" name="Textfeld 7"/>
          <p:cNvSpPr txBox="1"/>
          <p:nvPr/>
        </p:nvSpPr>
        <p:spPr>
          <a:xfrm>
            <a:off x="1418155" y="5313069"/>
            <a:ext cx="327334" cy="215444"/>
          </a:xfrm>
          <a:prstGeom prst="rect">
            <a:avLst/>
          </a:prstGeom>
          <a:noFill/>
        </p:spPr>
        <p:txBody>
          <a:bodyPr wrap="none" rtlCol="0">
            <a:spAutoFit/>
          </a:bodyPr>
          <a:lstStyle/>
          <a:p>
            <a:r>
              <a:rPr lang="de-DE" sz="800" dirty="0" err="1">
                <a:latin typeface="Arial" panose="020B0604020202020204" pitchFamily="34" charset="0"/>
                <a:cs typeface="Arial" panose="020B0604020202020204" pitchFamily="34" charset="0"/>
              </a:rPr>
              <a:t>Lodo</a:t>
            </a:r>
            <a:endParaRPr lang="de-DE" sz="800" dirty="0">
              <a:latin typeface="Arial" panose="020B0604020202020204" pitchFamily="34" charset="0"/>
              <a:cs typeface="Arial" panose="020B0604020202020204" pitchFamily="34" charset="0"/>
            </a:endParaRPr>
          </a:p>
        </p:txBody>
      </p:sp>
      <p:sp>
        <p:nvSpPr>
          <p:cNvPr id="9" name="Textfeld 8"/>
          <p:cNvSpPr txBox="1"/>
          <p:nvPr/>
        </p:nvSpPr>
        <p:spPr>
          <a:xfrm>
            <a:off x="1402582" y="5486290"/>
            <a:ext cx="389850" cy="215444"/>
          </a:xfrm>
          <a:prstGeom prst="rect">
            <a:avLst/>
          </a:prstGeom>
          <a:noFill/>
        </p:spPr>
        <p:txBody>
          <a:bodyPr wrap="none" rtlCol="0">
            <a:spAutoFit/>
          </a:bodyPr>
          <a:lstStyle/>
          <a:p>
            <a:r>
              <a:rPr lang="de-DE" sz="800" dirty="0">
                <a:latin typeface="Arial" panose="020B0604020202020204" pitchFamily="34" charset="0"/>
                <a:cs typeface="Arial" panose="020B0604020202020204" pitchFamily="34" charset="0"/>
              </a:rPr>
              <a:t>Arcilla</a:t>
            </a:r>
          </a:p>
        </p:txBody>
      </p:sp>
      <p:sp>
        <p:nvSpPr>
          <p:cNvPr id="11" name="Textfeld 10"/>
          <p:cNvSpPr txBox="1"/>
          <p:nvPr/>
        </p:nvSpPr>
        <p:spPr>
          <a:xfrm>
            <a:off x="1418155" y="5694481"/>
            <a:ext cx="638316" cy="215444"/>
          </a:xfrm>
          <a:prstGeom prst="rect">
            <a:avLst/>
          </a:prstGeom>
          <a:noFill/>
        </p:spPr>
        <p:txBody>
          <a:bodyPr wrap="none" rtlCol="0">
            <a:spAutoFit/>
          </a:bodyPr>
          <a:lstStyle/>
          <a:p>
            <a:r>
              <a:rPr lang="de-DE" sz="800" dirty="0" err="1">
                <a:latin typeface="Arial" panose="020B0604020202020204" pitchFamily="34" charset="0"/>
                <a:cs typeface="Arial" panose="020B0604020202020204" pitchFamily="34" charset="0"/>
              </a:rPr>
              <a:t>Arena</a:t>
            </a:r>
            <a:r>
              <a:rPr lang="de-DE" sz="800" dirty="0">
                <a:latin typeface="Arial" panose="020B0604020202020204" pitchFamily="34" charset="0"/>
                <a:cs typeface="Arial" panose="020B0604020202020204" pitchFamily="34" charset="0"/>
              </a:rPr>
              <a:t> fina</a:t>
            </a:r>
          </a:p>
        </p:txBody>
      </p:sp>
      <p:sp>
        <p:nvSpPr>
          <p:cNvPr id="12" name="Textfeld 11"/>
          <p:cNvSpPr txBox="1"/>
          <p:nvPr/>
        </p:nvSpPr>
        <p:spPr>
          <a:xfrm>
            <a:off x="971600" y="5201761"/>
            <a:ext cx="494046" cy="215444"/>
          </a:xfrm>
          <a:prstGeom prst="rect">
            <a:avLst/>
          </a:prstGeom>
          <a:noFill/>
        </p:spPr>
        <p:txBody>
          <a:bodyPr wrap="none" rtlCol="0">
            <a:spAutoFit/>
          </a:bodyPr>
          <a:lstStyle/>
          <a:p>
            <a:r>
              <a:rPr lang="de-DE" sz="800" dirty="0" err="1">
                <a:latin typeface="Arial" panose="020B0604020202020204" pitchFamily="34" charset="0"/>
                <a:cs typeface="Arial" panose="020B0604020202020204" pitchFamily="34" charset="0"/>
              </a:rPr>
              <a:t>Capas</a:t>
            </a:r>
            <a:endParaRPr lang="de-DE" sz="800" dirty="0">
              <a:latin typeface="Arial" panose="020B0604020202020204" pitchFamily="34" charset="0"/>
              <a:cs typeface="Arial" panose="020B0604020202020204" pitchFamily="34" charset="0"/>
            </a:endParaRPr>
          </a:p>
        </p:txBody>
      </p:sp>
      <p:sp>
        <p:nvSpPr>
          <p:cNvPr id="13" name="Textfeld 12"/>
          <p:cNvSpPr txBox="1"/>
          <p:nvPr/>
        </p:nvSpPr>
        <p:spPr>
          <a:xfrm>
            <a:off x="1396819" y="5944249"/>
            <a:ext cx="638316" cy="215444"/>
          </a:xfrm>
          <a:prstGeom prst="rect">
            <a:avLst/>
          </a:prstGeom>
          <a:noFill/>
        </p:spPr>
        <p:txBody>
          <a:bodyPr wrap="none" rtlCol="0">
            <a:spAutoFit/>
          </a:bodyPr>
          <a:lstStyle/>
          <a:p>
            <a:r>
              <a:rPr lang="de-DE" sz="800" dirty="0" err="1">
                <a:latin typeface="Arial" panose="020B0604020202020204" pitchFamily="34" charset="0"/>
                <a:cs typeface="Arial" panose="020B0604020202020204" pitchFamily="34" charset="0"/>
              </a:rPr>
              <a:t>Piedra de barro</a:t>
            </a:r>
            <a:endParaRPr lang="de-DE" sz="800" dirty="0">
              <a:latin typeface="Arial" panose="020B0604020202020204" pitchFamily="34" charset="0"/>
              <a:cs typeface="Arial" panose="020B0604020202020204" pitchFamily="34" charset="0"/>
            </a:endParaRPr>
          </a:p>
        </p:txBody>
      </p:sp>
      <p:sp>
        <p:nvSpPr>
          <p:cNvPr id="14" name="Textfeld 13"/>
          <p:cNvSpPr txBox="1"/>
          <p:nvPr/>
        </p:nvSpPr>
        <p:spPr>
          <a:xfrm>
            <a:off x="2013634" y="5552435"/>
            <a:ext cx="529312" cy="215444"/>
          </a:xfrm>
          <a:prstGeom prst="rect">
            <a:avLst/>
          </a:prstGeom>
          <a:noFill/>
        </p:spPr>
        <p:txBody>
          <a:bodyPr wrap="none" rtlCol="0">
            <a:spAutoFit/>
          </a:bodyPr>
          <a:lstStyle/>
          <a:p>
            <a:r>
              <a:rPr lang="de-DE" sz="800" dirty="0" err="1">
                <a:latin typeface="Arial" panose="020B0604020202020204" pitchFamily="34" charset="0"/>
                <a:cs typeface="Arial" panose="020B0604020202020204" pitchFamily="34" charset="0"/>
              </a:rPr>
              <a:t>Sección</a:t>
            </a:r>
            <a:endParaRPr lang="de-DE"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5412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itel 4"/>
          <p:cNvSpPr>
            <a:spLocks noGrp="1"/>
          </p:cNvSpPr>
          <p:nvPr>
            <p:ph type="title"/>
          </p:nvPr>
        </p:nvSpPr>
        <p:spPr/>
        <p:txBody>
          <a:bodyPr anchor="t"/>
          <a:lstStyle/>
          <a:p>
            <a:pPr>
              <a:defRPr/>
            </a:pPr>
            <a:r>
              <a:rPr lang="en-GB" dirty="0">
                <a:latin typeface="Arial" panose="020B0604020202020204" pitchFamily="34" charset="0"/>
                <a:cs typeface="Arial" panose="020B0604020202020204" pitchFamily="34" charset="0"/>
              </a:rPr>
              <a:t>Estudio del potencial geotérmico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Renania del Norte-Westfalia</a:t>
            </a:r>
            <a:endParaRPr lang="de-DE" altLang="de-DE" dirty="0">
              <a:solidFill>
                <a:prstClr val="black">
                  <a:lumMod val="65000"/>
                  <a:lumOff val="35000"/>
                </a:prstClr>
              </a:solidFill>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57200" y="1600201"/>
            <a:ext cx="8229600" cy="2188840"/>
          </a:xfrm>
        </p:spPr>
        <p:txBody>
          <a:bodyPr>
            <a:noAutofit/>
          </a:bodyPr>
          <a:lstStyle/>
          <a:p>
            <a:pPr lvl="0">
              <a:lnSpc>
                <a:spcPct val="150000"/>
              </a:lnSpc>
            </a:pPr>
            <a:r>
              <a:rPr lang="en-GB" sz="1600" dirty="0">
                <a:latin typeface="Arial" panose="020B0604020202020204" pitchFamily="34" charset="0"/>
                <a:cs typeface="Arial" panose="020B0604020202020204" pitchFamily="34" charset="0"/>
              </a:rPr>
              <a:t>Para cada lugar, se puede consultar la información sobre el subsuelo:</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secuencia de capas </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la fuerza de las capas</a:t>
            </a:r>
            <a:endParaRPr lang="de-DE" sz="1600" dirty="0">
              <a:latin typeface="Arial" panose="020B0604020202020204" pitchFamily="34" charset="0"/>
              <a:cs typeface="Arial" panose="020B0604020202020204" pitchFamily="34" charset="0"/>
            </a:endParaRPr>
          </a:p>
          <a:p>
            <a:pPr lvl="1">
              <a:lnSpc>
                <a:spcPct val="150000"/>
              </a:lnSpc>
            </a:pPr>
            <a:r>
              <a:rPr lang="en-GB" sz="1600" dirty="0">
                <a:latin typeface="Arial" panose="020B0604020202020204" pitchFamily="34" charset="0"/>
                <a:cs typeface="Arial" panose="020B0604020202020204" pitchFamily="34" charset="0"/>
              </a:rPr>
              <a:t>productividad media en función de las horas a plena carga </a:t>
            </a:r>
            <a:endParaRPr lang="de-DE" sz="1600" dirty="0">
              <a:latin typeface="Arial" panose="020B0604020202020204" pitchFamily="34" charset="0"/>
              <a:cs typeface="Arial" panose="020B0604020202020204" pitchFamily="34" charset="0"/>
            </a:endParaRPr>
          </a:p>
          <a:p>
            <a:pPr marL="457200" lvl="1" indent="0">
              <a:lnSpc>
                <a:spcPct val="130000"/>
              </a:lnSpc>
              <a:spcBef>
                <a:spcPts val="0"/>
              </a:spcBef>
              <a:buNone/>
              <a:defRPr/>
            </a:pPr>
            <a:endParaRPr lang="de-DE" sz="1600" dirty="0">
              <a:solidFill>
                <a:schemeClr val="tx1"/>
              </a:solidFill>
              <a:latin typeface="Arial" panose="020B0604020202020204" pitchFamily="34" charset="0"/>
              <a:cs typeface="Arial" panose="020B0604020202020204" pitchFamily="34" charset="0"/>
            </a:endParaRPr>
          </a:p>
          <a:p>
            <a:pPr marL="457200" lvl="1" indent="0">
              <a:lnSpc>
                <a:spcPct val="130000"/>
              </a:lnSpc>
              <a:spcBef>
                <a:spcPts val="0"/>
              </a:spcBef>
              <a:buNone/>
              <a:defRPr/>
            </a:pPr>
            <a:endParaRPr lang="de-DE" sz="16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74626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Geothermiezentrum\AppData\Local\Microsoft\Windows\Temporary Internet Files\Content.Outlook\PL4R92WN\Zwischenablage03.jpg">
            <a:extLst>
              <a:ext uri="{FF2B5EF4-FFF2-40B4-BE49-F238E27FC236}">
                <a16:creationId xmlns:a16="http://schemas.microsoft.com/office/drawing/2014/main" id="{8C8D35A6-B03C-4098-B6EB-EDCA174153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966" y="944686"/>
            <a:ext cx="7075487"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itel 4"/>
          <p:cNvSpPr>
            <a:spLocks noGrp="1"/>
          </p:cNvSpPr>
          <p:nvPr>
            <p:ph type="title"/>
          </p:nvPr>
        </p:nvSpPr>
        <p:spPr>
          <a:xfrm>
            <a:off x="1979712" y="0"/>
            <a:ext cx="6707088" cy="1124744"/>
          </a:xfrm>
        </p:spPr>
        <p:txBody>
          <a:bodyPr anchor="t"/>
          <a:lstStyle/>
          <a:p>
            <a:pPr>
              <a:defRPr/>
            </a:pPr>
            <a:r>
              <a:rPr lang="en-GB" dirty="0">
                <a:latin typeface="Arial" panose="020B0604020202020204" pitchFamily="34" charset="0"/>
                <a:cs typeface="Arial" panose="020B0604020202020204" pitchFamily="34" charset="0"/>
              </a:rPr>
              <a:t>Estudio del potencial geotérmico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Renania del Norte-Westfalia</a:t>
            </a:r>
            <a:endParaRPr lang="de-DE" altLang="de-DE" dirty="0">
              <a:solidFill>
                <a:prstClr val="black">
                  <a:lumMod val="65000"/>
                  <a:lumOff val="35000"/>
                </a:prstClr>
              </a:solidFill>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57200" y="1600201"/>
            <a:ext cx="8229600" cy="2188840"/>
          </a:xfrm>
        </p:spPr>
        <p:txBody>
          <a:bodyPr>
            <a:noAutofit/>
          </a:bodyPr>
          <a:lstStyle/>
          <a:p>
            <a:pPr marL="457200" lvl="1" indent="0">
              <a:lnSpc>
                <a:spcPct val="130000"/>
              </a:lnSpc>
              <a:spcBef>
                <a:spcPts val="0"/>
              </a:spcBef>
              <a:buNone/>
              <a:defRPr/>
            </a:pPr>
            <a:endParaRPr lang="de-DE" sz="1600" dirty="0">
              <a:solidFill>
                <a:schemeClr val="tx1"/>
              </a:solidFill>
              <a:latin typeface="Arial" panose="020B0604020202020204" pitchFamily="34" charset="0"/>
              <a:cs typeface="Arial" panose="020B0604020202020204" pitchFamily="34" charset="0"/>
            </a:endParaRPr>
          </a:p>
          <a:p>
            <a:pPr marL="457200" lvl="1" indent="0">
              <a:lnSpc>
                <a:spcPct val="130000"/>
              </a:lnSpc>
              <a:spcBef>
                <a:spcPts val="0"/>
              </a:spcBef>
              <a:buNone/>
              <a:defRPr/>
            </a:pPr>
            <a:endParaRPr lang="de-DE" sz="1600" dirty="0">
              <a:solidFill>
                <a:schemeClr val="tx1"/>
              </a:solidFill>
              <a:latin typeface="Arial" panose="020B0604020202020204" pitchFamily="34" charset="0"/>
              <a:cs typeface="Arial" panose="020B0604020202020204" pitchFamily="34" charset="0"/>
            </a:endParaRPr>
          </a:p>
        </p:txBody>
      </p:sp>
      <p:sp>
        <p:nvSpPr>
          <p:cNvPr id="3" name="Textfeld 2"/>
          <p:cNvSpPr txBox="1"/>
          <p:nvPr/>
        </p:nvSpPr>
        <p:spPr>
          <a:xfrm>
            <a:off x="611560" y="3645024"/>
            <a:ext cx="1152880" cy="338554"/>
          </a:xfrm>
          <a:prstGeom prst="rect">
            <a:avLst/>
          </a:prstGeom>
          <a:solidFill>
            <a:schemeClr val="accent3">
              <a:lumMod val="60000"/>
              <a:lumOff val="40000"/>
            </a:schemeClr>
          </a:solidFill>
        </p:spPr>
        <p:txBody>
          <a:bodyPr wrap="none" rtlCol="0">
            <a:spAutoFit/>
          </a:bodyPr>
          <a:lstStyle/>
          <a:p>
            <a:r>
              <a:rPr lang="de-DE" sz="1600" dirty="0" err="1">
                <a:latin typeface="Arial" panose="020B0604020202020204" pitchFamily="34" charset="0"/>
                <a:cs typeface="Arial" panose="020B0604020202020204" pitchFamily="34" charset="0"/>
              </a:rPr>
              <a:t>Ejemplo</a:t>
            </a:r>
            <a:r>
              <a:rPr lang="de-DE" sz="1600" dirty="0">
                <a:latin typeface="Arial" panose="020B0604020202020204" pitchFamily="34" charset="0"/>
                <a:cs typeface="Arial" panose="020B0604020202020204" pitchFamily="34" charset="0"/>
              </a:rPr>
              <a:t> 1</a:t>
            </a:r>
          </a:p>
        </p:txBody>
      </p:sp>
      <p:sp>
        <p:nvSpPr>
          <p:cNvPr id="6" name="Rechteck 5">
            <a:extLst>
              <a:ext uri="{FF2B5EF4-FFF2-40B4-BE49-F238E27FC236}">
                <a16:creationId xmlns:a16="http://schemas.microsoft.com/office/drawing/2014/main" id="{F178E62B-DF12-4304-92B6-CA048F319960}"/>
              </a:ext>
            </a:extLst>
          </p:cNvPr>
          <p:cNvSpPr/>
          <p:nvPr/>
        </p:nvSpPr>
        <p:spPr>
          <a:xfrm>
            <a:off x="1403648" y="1268485"/>
            <a:ext cx="3816424" cy="430887"/>
          </a:xfrm>
          <a:prstGeom prst="rect">
            <a:avLst/>
          </a:prstGeom>
          <a:solidFill>
            <a:schemeClr val="bg1"/>
          </a:solidFill>
        </p:spPr>
        <p:txBody>
          <a:bodyPr wrap="square" lIns="252000" tIns="0" rIns="252000" bIns="0">
            <a:spAutoFit/>
          </a:bodyPr>
          <a:lstStyle/>
          <a:p>
            <a:pPr algn="ctr"/>
            <a:r>
              <a:rPr lang="en-US" sz="1400" b="1" dirty="0">
                <a:latin typeface="Arial" panose="020B0604020202020204" pitchFamily="34" charset="0"/>
                <a:cs typeface="Arial" panose="020B0604020202020204" pitchFamily="34" charset="0"/>
              </a:rPr>
              <a:t>Rendimiento geotérmico por geotermia</a:t>
            </a:r>
          </a:p>
          <a:p>
            <a:pPr algn="ctr"/>
            <a:r>
              <a:rPr lang="en-US" sz="1400" b="1" dirty="0">
                <a:latin typeface="Arial" panose="020B0604020202020204" pitchFamily="34" charset="0"/>
                <a:cs typeface="Arial" panose="020B0604020202020204" pitchFamily="34" charset="0"/>
              </a:rPr>
              <a:t> sondas de diferentes longitudes</a:t>
            </a:r>
            <a:endParaRPr lang="de-DE" sz="1400" b="1"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4265A99C-F4C3-43E1-9170-BF9F9C447F61}"/>
              </a:ext>
            </a:extLst>
          </p:cNvPr>
          <p:cNvSpPr txBox="1"/>
          <p:nvPr/>
        </p:nvSpPr>
        <p:spPr>
          <a:xfrm>
            <a:off x="7020272" y="2117540"/>
            <a:ext cx="1141907" cy="639969"/>
          </a:xfrm>
          <a:prstGeom prst="rect">
            <a:avLst/>
          </a:prstGeom>
          <a:solidFill>
            <a:schemeClr val="bg1"/>
          </a:solidFill>
        </p:spPr>
        <p:txBody>
          <a:bodyPr wrap="none" lIns="36000" rIns="36000" bIns="108000" rtlCol="0">
            <a:spAutoFit/>
          </a:bodyPr>
          <a:lstStyle/>
          <a:p>
            <a:r>
              <a:rPr lang="de-DE" sz="1050" b="1" dirty="0">
                <a:latin typeface="Arial" panose="020B0604020202020204" pitchFamily="34" charset="0"/>
                <a:cs typeface="Arial" panose="020B0604020202020204" pitchFamily="34" charset="0"/>
              </a:rPr>
              <a:t>Promedio </a:t>
            </a:r>
          </a:p>
          <a:p>
            <a:r>
              <a:rPr lang="de-DE" sz="1050" b="1" dirty="0" err="1">
                <a:latin typeface="Arial" panose="020B0604020202020204" pitchFamily="34" charset="0"/>
                <a:cs typeface="Arial" panose="020B0604020202020204" pitchFamily="34" charset="0"/>
              </a:rPr>
              <a:t>rendimiento</a:t>
            </a:r>
            <a:r>
              <a:rPr lang="de-DE" sz="1050" b="1" dirty="0">
                <a:latin typeface="Arial" panose="020B0604020202020204" pitchFamily="34" charset="0"/>
                <a:cs typeface="Arial" panose="020B0604020202020204" pitchFamily="34" charset="0"/>
              </a:rPr>
              <a:t> geotérmico</a:t>
            </a:r>
            <a:br>
              <a:rPr lang="de-DE" sz="1050" b="1" dirty="0">
                <a:latin typeface="Arial" panose="020B0604020202020204" pitchFamily="34" charset="0"/>
                <a:cs typeface="Arial" panose="020B0604020202020204" pitchFamily="34" charset="0"/>
              </a:rPr>
            </a:br>
            <a:r>
              <a:rPr lang="de-DE" sz="1050" b="1" dirty="0">
                <a:latin typeface="Arial" panose="020B0604020202020204" pitchFamily="34" charset="0"/>
                <a:cs typeface="Arial" panose="020B0604020202020204" pitchFamily="34" charset="0"/>
              </a:rPr>
              <a:t>[kWh/ma]</a:t>
            </a:r>
          </a:p>
        </p:txBody>
      </p:sp>
    </p:spTree>
    <p:extLst>
      <p:ext uri="{BB962C8B-B14F-4D97-AF65-F5344CB8AC3E}">
        <p14:creationId xmlns:p14="http://schemas.microsoft.com/office/powerpoint/2010/main" val="1824782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4BEA8251-778F-44C3-B9B8-07689D1598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4400" y="1112937"/>
            <a:ext cx="7308359" cy="566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itel 4"/>
          <p:cNvSpPr>
            <a:spLocks noGrp="1"/>
          </p:cNvSpPr>
          <p:nvPr>
            <p:ph type="title"/>
          </p:nvPr>
        </p:nvSpPr>
        <p:spPr/>
        <p:txBody>
          <a:bodyPr anchor="t"/>
          <a:lstStyle/>
          <a:p>
            <a:pPr>
              <a:defRPr/>
            </a:pPr>
            <a:r>
              <a:rPr lang="en-GB" dirty="0">
                <a:latin typeface="Arial" panose="020B0604020202020204" pitchFamily="34" charset="0"/>
                <a:cs typeface="Arial" panose="020B0604020202020204" pitchFamily="34" charset="0"/>
              </a:rPr>
              <a:t>Estudio del potencial geotérmico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Renania del Norte-Westfalia</a:t>
            </a:r>
            <a:endParaRPr lang="de-DE" altLang="de-DE" dirty="0">
              <a:solidFill>
                <a:prstClr val="black">
                  <a:lumMod val="65000"/>
                  <a:lumOff val="35000"/>
                </a:prstClr>
              </a:solidFill>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57200" y="1600201"/>
            <a:ext cx="8229600" cy="2188840"/>
          </a:xfrm>
        </p:spPr>
        <p:txBody>
          <a:bodyPr>
            <a:noAutofit/>
          </a:bodyPr>
          <a:lstStyle/>
          <a:p>
            <a:pPr marL="457200" lvl="1" indent="0">
              <a:lnSpc>
                <a:spcPct val="130000"/>
              </a:lnSpc>
              <a:spcBef>
                <a:spcPts val="0"/>
              </a:spcBef>
              <a:buNone/>
              <a:defRPr/>
            </a:pPr>
            <a:endParaRPr lang="de-DE" sz="1600" dirty="0">
              <a:solidFill>
                <a:schemeClr val="tx1"/>
              </a:solidFill>
              <a:latin typeface="Arial" panose="020B0604020202020204" pitchFamily="34" charset="0"/>
              <a:cs typeface="Arial" panose="020B0604020202020204" pitchFamily="34" charset="0"/>
            </a:endParaRPr>
          </a:p>
          <a:p>
            <a:pPr marL="457200" lvl="1" indent="0">
              <a:lnSpc>
                <a:spcPct val="130000"/>
              </a:lnSpc>
              <a:spcBef>
                <a:spcPts val="0"/>
              </a:spcBef>
              <a:buNone/>
              <a:defRPr/>
            </a:pPr>
            <a:endParaRPr lang="de-DE" sz="1600" dirty="0">
              <a:solidFill>
                <a:schemeClr val="tx1"/>
              </a:solidFill>
              <a:latin typeface="Arial" panose="020B0604020202020204" pitchFamily="34" charset="0"/>
              <a:cs typeface="Arial" panose="020B0604020202020204" pitchFamily="34" charset="0"/>
            </a:endParaRPr>
          </a:p>
        </p:txBody>
      </p:sp>
      <p:sp>
        <p:nvSpPr>
          <p:cNvPr id="6" name="Textfeld 5"/>
          <p:cNvSpPr txBox="1"/>
          <p:nvPr/>
        </p:nvSpPr>
        <p:spPr>
          <a:xfrm>
            <a:off x="251520" y="3496653"/>
            <a:ext cx="1152880" cy="338554"/>
          </a:xfrm>
          <a:prstGeom prst="rect">
            <a:avLst/>
          </a:prstGeom>
          <a:solidFill>
            <a:schemeClr val="accent3">
              <a:lumMod val="60000"/>
              <a:lumOff val="40000"/>
            </a:schemeClr>
          </a:solidFill>
        </p:spPr>
        <p:txBody>
          <a:bodyPr wrap="none" rtlCol="0">
            <a:spAutoFit/>
          </a:bodyPr>
          <a:lstStyle/>
          <a:p>
            <a:r>
              <a:rPr lang="de-DE" sz="1600" dirty="0" err="1">
                <a:latin typeface="Arial" panose="020B0604020202020204" pitchFamily="34" charset="0"/>
                <a:cs typeface="Arial" panose="020B0604020202020204" pitchFamily="34" charset="0"/>
              </a:rPr>
              <a:t>Ejemplo</a:t>
            </a:r>
            <a:r>
              <a:rPr lang="de-DE" sz="1600" dirty="0">
                <a:latin typeface="Arial" panose="020B0604020202020204" pitchFamily="34" charset="0"/>
                <a:cs typeface="Arial" panose="020B0604020202020204" pitchFamily="34" charset="0"/>
              </a:rPr>
              <a:t> 2</a:t>
            </a:r>
          </a:p>
        </p:txBody>
      </p:sp>
      <p:sp>
        <p:nvSpPr>
          <p:cNvPr id="7" name="Rechteck 6">
            <a:extLst>
              <a:ext uri="{FF2B5EF4-FFF2-40B4-BE49-F238E27FC236}">
                <a16:creationId xmlns:a16="http://schemas.microsoft.com/office/drawing/2014/main" id="{F178E62B-DF12-4304-92B6-CA048F319960}"/>
              </a:ext>
            </a:extLst>
          </p:cNvPr>
          <p:cNvSpPr/>
          <p:nvPr/>
        </p:nvSpPr>
        <p:spPr>
          <a:xfrm>
            <a:off x="1530048" y="1443488"/>
            <a:ext cx="3978055" cy="467239"/>
          </a:xfrm>
          <a:prstGeom prst="rect">
            <a:avLst/>
          </a:prstGeom>
          <a:solidFill>
            <a:schemeClr val="bg1"/>
          </a:solidFill>
        </p:spPr>
        <p:txBody>
          <a:bodyPr wrap="square" lIns="252000" tIns="36000" rIns="252000" bIns="0">
            <a:spAutoFit/>
          </a:bodyPr>
          <a:lstStyle/>
          <a:p>
            <a:pPr algn="ctr"/>
            <a:r>
              <a:rPr lang="en-US" sz="1400" b="1" dirty="0">
                <a:latin typeface="Arial" panose="020B0604020202020204" pitchFamily="34" charset="0"/>
                <a:cs typeface="Arial" panose="020B0604020202020204" pitchFamily="34" charset="0"/>
              </a:rPr>
              <a:t>Rendimiento geotérmico por geotermia</a:t>
            </a:r>
          </a:p>
          <a:p>
            <a:pPr algn="ctr"/>
            <a:r>
              <a:rPr lang="en-US" sz="1400" b="1" dirty="0">
                <a:latin typeface="Arial" panose="020B0604020202020204" pitchFamily="34" charset="0"/>
                <a:cs typeface="Arial" panose="020B0604020202020204" pitchFamily="34" charset="0"/>
              </a:rPr>
              <a:t> sondas de diferentes longitudes</a:t>
            </a:r>
            <a:endParaRPr lang="de-DE" sz="1400" b="1"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4265A99C-F4C3-43E1-9170-BF9F9C447F61}"/>
              </a:ext>
            </a:extLst>
          </p:cNvPr>
          <p:cNvSpPr txBox="1"/>
          <p:nvPr/>
        </p:nvSpPr>
        <p:spPr>
          <a:xfrm>
            <a:off x="7380312" y="2374636"/>
            <a:ext cx="1190268" cy="639969"/>
          </a:xfrm>
          <a:prstGeom prst="rect">
            <a:avLst/>
          </a:prstGeom>
          <a:solidFill>
            <a:schemeClr val="bg1"/>
          </a:solidFill>
        </p:spPr>
        <p:txBody>
          <a:bodyPr wrap="square" lIns="36000" rIns="36000" bIns="108000" rtlCol="0">
            <a:spAutoFit/>
          </a:bodyPr>
          <a:lstStyle/>
          <a:p>
            <a:r>
              <a:rPr lang="de-DE" sz="1050" b="1" dirty="0">
                <a:latin typeface="Arial" panose="020B0604020202020204" pitchFamily="34" charset="0"/>
                <a:cs typeface="Arial" panose="020B0604020202020204" pitchFamily="34" charset="0"/>
              </a:rPr>
              <a:t>Promedio </a:t>
            </a:r>
          </a:p>
          <a:p>
            <a:r>
              <a:rPr lang="de-DE" sz="1050" b="1" dirty="0" err="1">
                <a:latin typeface="Arial" panose="020B0604020202020204" pitchFamily="34" charset="0"/>
                <a:cs typeface="Arial" panose="020B0604020202020204" pitchFamily="34" charset="0"/>
              </a:rPr>
              <a:t>rendimiento</a:t>
            </a:r>
            <a:r>
              <a:rPr lang="de-DE" sz="1050" b="1" dirty="0">
                <a:latin typeface="Arial" panose="020B0604020202020204" pitchFamily="34" charset="0"/>
                <a:cs typeface="Arial" panose="020B0604020202020204" pitchFamily="34" charset="0"/>
              </a:rPr>
              <a:t> geotérmico</a:t>
            </a:r>
            <a:br>
              <a:rPr lang="de-DE" sz="1050" b="1" dirty="0">
                <a:latin typeface="Arial" panose="020B0604020202020204" pitchFamily="34" charset="0"/>
                <a:cs typeface="Arial" panose="020B0604020202020204" pitchFamily="34" charset="0"/>
              </a:rPr>
            </a:br>
            <a:r>
              <a:rPr lang="de-DE" sz="1050" b="1" dirty="0">
                <a:latin typeface="Arial" panose="020B0604020202020204" pitchFamily="34" charset="0"/>
                <a:cs typeface="Arial" panose="020B0604020202020204" pitchFamily="34" charset="0"/>
              </a:rPr>
              <a:t>[kWh/ma]</a:t>
            </a:r>
          </a:p>
        </p:txBody>
      </p:sp>
    </p:spTree>
    <p:extLst>
      <p:ext uri="{BB962C8B-B14F-4D97-AF65-F5344CB8AC3E}">
        <p14:creationId xmlns:p14="http://schemas.microsoft.com/office/powerpoint/2010/main" val="40920601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itel 4"/>
          <p:cNvSpPr>
            <a:spLocks noGrp="1"/>
          </p:cNvSpPr>
          <p:nvPr>
            <p:ph type="title"/>
          </p:nvPr>
        </p:nvSpPr>
        <p:spPr/>
        <p:txBody>
          <a:bodyPr anchor="t"/>
          <a:lstStyle/>
          <a:p>
            <a:r>
              <a:rPr lang="en-GB" dirty="0">
                <a:latin typeface="Arial" panose="020B0604020202020204" pitchFamily="34" charset="0"/>
                <a:cs typeface="Arial" panose="020B0604020202020204" pitchFamily="34" charset="0"/>
              </a:rPr>
              <a:t>Estudio del potencial geotérmico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Renania del Norte-Westfalia</a:t>
            </a:r>
            <a:endParaRPr lang="de-DE" dirty="0">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a:xfrm>
            <a:off x="457200" y="1600201"/>
            <a:ext cx="8229600" cy="2188840"/>
          </a:xfrm>
        </p:spPr>
        <p:txBody>
          <a:bodyPr>
            <a:noAutofit/>
          </a:bodyPr>
          <a:lstStyle/>
          <a:p>
            <a:pPr marL="457200" lvl="1" indent="0">
              <a:lnSpc>
                <a:spcPct val="130000"/>
              </a:lnSpc>
              <a:spcBef>
                <a:spcPts val="0"/>
              </a:spcBef>
              <a:buNone/>
              <a:defRPr/>
            </a:pPr>
            <a:endParaRPr lang="de-DE" sz="1600" dirty="0">
              <a:solidFill>
                <a:schemeClr val="tx1"/>
              </a:solidFill>
              <a:latin typeface="Arial" panose="020B0604020202020204" pitchFamily="34" charset="0"/>
              <a:cs typeface="Arial" panose="020B0604020202020204" pitchFamily="34" charset="0"/>
            </a:endParaRPr>
          </a:p>
          <a:p>
            <a:pPr marL="457200" lvl="1" indent="0">
              <a:lnSpc>
                <a:spcPct val="130000"/>
              </a:lnSpc>
              <a:spcBef>
                <a:spcPts val="0"/>
              </a:spcBef>
              <a:buNone/>
              <a:defRPr/>
            </a:pPr>
            <a:endParaRPr lang="de-DE" sz="1600" dirty="0">
              <a:solidFill>
                <a:schemeClr val="tx1"/>
              </a:solidFill>
              <a:latin typeface="Arial" panose="020B0604020202020204" pitchFamily="34" charset="0"/>
              <a:cs typeface="Arial" panose="020B0604020202020204" pitchFamily="34" charset="0"/>
            </a:endParaRPr>
          </a:p>
        </p:txBody>
      </p:sp>
      <p:sp>
        <p:nvSpPr>
          <p:cNvPr id="6" name="Textfeld 5"/>
          <p:cNvSpPr txBox="1"/>
          <p:nvPr/>
        </p:nvSpPr>
        <p:spPr>
          <a:xfrm>
            <a:off x="323528" y="1716335"/>
            <a:ext cx="1152880" cy="338554"/>
          </a:xfrm>
          <a:prstGeom prst="rect">
            <a:avLst/>
          </a:prstGeom>
          <a:solidFill>
            <a:schemeClr val="accent3">
              <a:lumMod val="60000"/>
              <a:lumOff val="40000"/>
            </a:schemeClr>
          </a:solidFill>
        </p:spPr>
        <p:txBody>
          <a:bodyPr wrap="none" rtlCol="0">
            <a:spAutoFit/>
          </a:bodyPr>
          <a:lstStyle/>
          <a:p>
            <a:r>
              <a:rPr lang="de-DE" sz="1600" dirty="0" err="1">
                <a:latin typeface="Arial" panose="020B0604020202020204" pitchFamily="34" charset="0"/>
                <a:cs typeface="Arial" panose="020B0604020202020204" pitchFamily="34" charset="0"/>
              </a:rPr>
              <a:t>Ejemplo</a:t>
            </a:r>
            <a:r>
              <a:rPr lang="de-DE" sz="1600" dirty="0">
                <a:latin typeface="Arial" panose="020B0604020202020204" pitchFamily="34" charset="0"/>
                <a:cs typeface="Arial" panose="020B0604020202020204" pitchFamily="34" charset="0"/>
              </a:rPr>
              <a:t> 2</a:t>
            </a:r>
          </a:p>
        </p:txBody>
      </p:sp>
      <p:sp>
        <p:nvSpPr>
          <p:cNvPr id="3" name="Textfeld 2"/>
          <p:cNvSpPr txBox="1"/>
          <p:nvPr/>
        </p:nvSpPr>
        <p:spPr>
          <a:xfrm>
            <a:off x="384744" y="2509719"/>
            <a:ext cx="4962705" cy="3426579"/>
          </a:xfrm>
          <a:prstGeom prst="rect">
            <a:avLst/>
          </a:prstGeom>
          <a:noFill/>
        </p:spPr>
        <p:txBody>
          <a:bodyPr wrap="none" rtlCol="0">
            <a:spAutoFit/>
          </a:bodyPr>
          <a:lstStyle/>
          <a:p>
            <a:pPr algn="just">
              <a:lnSpc>
                <a:spcPct val="150000"/>
              </a:lnSpc>
              <a:spcAft>
                <a:spcPts val="800"/>
              </a:spcAft>
            </a:pPr>
            <a:r>
              <a:rPr lang="en-GB" sz="1600" dirty="0">
                <a:latin typeface="Arial" panose="020B0604020202020204" pitchFamily="34" charset="0"/>
                <a:ea typeface="Times New Roman" panose="02020603050405020304" pitchFamily="18" charset="0"/>
                <a:cs typeface="Arial" panose="020B0604020202020204" pitchFamily="34" charset="0"/>
              </a:rPr>
              <a:t>Cálculo ejemplar:</a:t>
            </a:r>
            <a:endParaRPr lang="de-DE" sz="1600" dirty="0">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50000"/>
              </a:lnSpc>
              <a:spcAft>
                <a:spcPts val="0"/>
              </a:spcAft>
              <a:buFont typeface="Arial" panose="020B0604020202020204" pitchFamily="34" charset="0"/>
              <a:buChar char="•"/>
            </a:pPr>
            <a:r>
              <a:rPr lang="en-GB" sz="1600" dirty="0">
                <a:latin typeface="Arial" panose="020B0604020202020204" pitchFamily="34" charset="0"/>
                <a:ea typeface="Times New Roman" panose="02020603050405020304" pitchFamily="18" charset="0"/>
                <a:cs typeface="Arial" panose="020B0604020202020204" pitchFamily="34" charset="0"/>
              </a:rPr>
              <a:t>Carga de calor: 8 kW</a:t>
            </a:r>
            <a:endParaRPr lang="de-DE" sz="1600" dirty="0">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50000"/>
              </a:lnSpc>
              <a:spcAft>
                <a:spcPts val="0"/>
              </a:spcAft>
              <a:buFont typeface="Arial" panose="020B0604020202020204" pitchFamily="34" charset="0"/>
              <a:buChar char="•"/>
            </a:pPr>
            <a:r>
              <a:rPr lang="en-GB" sz="1600" dirty="0">
                <a:latin typeface="Arial" panose="020B0604020202020204" pitchFamily="34" charset="0"/>
                <a:ea typeface="Times New Roman" panose="02020603050405020304" pitchFamily="18" charset="0"/>
                <a:cs typeface="Arial" panose="020B0604020202020204" pitchFamily="34" charset="0"/>
              </a:rPr>
              <a:t>FPS: 4 </a:t>
            </a:r>
            <a:endParaRPr lang="de-DE" sz="1600" dirty="0">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50000"/>
              </a:lnSpc>
              <a:spcAft>
                <a:spcPts val="0"/>
              </a:spcAft>
              <a:buFont typeface="Arial" panose="020B0604020202020204" pitchFamily="34" charset="0"/>
              <a:buChar char="•"/>
            </a:pPr>
            <a:r>
              <a:rPr lang="en-GB" sz="1600" dirty="0">
                <a:latin typeface="Arial" panose="020B0604020202020204" pitchFamily="34" charset="0"/>
                <a:ea typeface="Times New Roman" panose="02020603050405020304" pitchFamily="18" charset="0"/>
                <a:cs typeface="Arial" panose="020B0604020202020204" pitchFamily="34" charset="0"/>
              </a:rPr>
              <a:t>Potencia del evaporador: 6 kW</a:t>
            </a:r>
            <a:endParaRPr lang="de-DE" sz="1600" dirty="0">
              <a:latin typeface="Arial" panose="020B0604020202020204" pitchFamily="34" charset="0"/>
              <a:ea typeface="Calibri" panose="020F0502020204030204" pitchFamily="34" charset="0"/>
              <a:cs typeface="Arial" panose="020B0604020202020204" pitchFamily="34" charset="0"/>
            </a:endParaRPr>
          </a:p>
          <a:p>
            <a:pPr marL="285750" lvl="0" indent="-285750" algn="just">
              <a:lnSpc>
                <a:spcPct val="150000"/>
              </a:lnSpc>
              <a:spcAft>
                <a:spcPts val="0"/>
              </a:spcAft>
              <a:buFont typeface="Arial" panose="020B0604020202020204" pitchFamily="34" charset="0"/>
              <a:buChar char="•"/>
            </a:pPr>
            <a:r>
              <a:rPr lang="en-GB" sz="1600" dirty="0">
                <a:latin typeface="Arial" panose="020B0604020202020204" pitchFamily="34" charset="0"/>
                <a:ea typeface="Times New Roman" panose="02020603050405020304" pitchFamily="18" charset="0"/>
                <a:cs typeface="Arial" panose="020B0604020202020204" pitchFamily="34" charset="0"/>
              </a:rPr>
              <a:t>Horas a plena carga: 1.800 h/a</a:t>
            </a:r>
            <a:br>
              <a:rPr lang="de-DE" sz="1600" dirty="0">
                <a:latin typeface="Arial" panose="020B0604020202020204" pitchFamily="34" charset="0"/>
                <a:ea typeface="Times New Roman" panose="02020603050405020304" pitchFamily="18" charset="0"/>
                <a:cs typeface="Arial" panose="020B0604020202020204" pitchFamily="34" charset="0"/>
              </a:rPr>
            </a:br>
            <a:r>
              <a:rPr lang="en-GB" sz="1600" dirty="0">
                <a:latin typeface="Arial" panose="020B0604020202020204" pitchFamily="34" charset="0"/>
                <a:ea typeface="Times New Roman" panose="02020603050405020304" pitchFamily="18" charset="0"/>
                <a:cs typeface="Arial" panose="020B0604020202020204" pitchFamily="34" charset="0"/>
              </a:rPr>
              <a:t>→ 10.800 kWh/a</a:t>
            </a:r>
            <a:br>
              <a:rPr lang="de-DE" sz="1600" dirty="0">
                <a:latin typeface="Arial" panose="020B0604020202020204" pitchFamily="34" charset="0"/>
                <a:ea typeface="Times New Roman" panose="02020603050405020304" pitchFamily="18" charset="0"/>
                <a:cs typeface="Arial" panose="020B0604020202020204" pitchFamily="34" charset="0"/>
              </a:rPr>
            </a:br>
            <a:r>
              <a:rPr lang="en-GB" sz="1600" dirty="0">
                <a:latin typeface="Arial" panose="020B0604020202020204" pitchFamily="34" charset="0"/>
                <a:ea typeface="Times New Roman" panose="02020603050405020304" pitchFamily="18" charset="0"/>
                <a:cs typeface="Arial" panose="020B0604020202020204" pitchFamily="34" charset="0"/>
              </a:rPr>
              <a:t>Productividad geotérmica media 122 kWh/ma</a:t>
            </a:r>
            <a:br>
              <a:rPr lang="de-DE" sz="1600" dirty="0">
                <a:latin typeface="Arial" panose="020B0604020202020204" pitchFamily="34" charset="0"/>
                <a:ea typeface="Times New Roman" panose="02020603050405020304" pitchFamily="18" charset="0"/>
                <a:cs typeface="Arial" panose="020B0604020202020204" pitchFamily="34" charset="0"/>
              </a:rPr>
            </a:br>
            <a:r>
              <a:rPr lang="en-GB" sz="1600" dirty="0">
                <a:latin typeface="Arial" panose="020B0604020202020204" pitchFamily="34" charset="0"/>
                <a:ea typeface="Times New Roman" panose="02020603050405020304" pitchFamily="18" charset="0"/>
                <a:cs typeface="Arial" panose="020B0604020202020204" pitchFamily="34" charset="0"/>
              </a:rPr>
              <a:t>→ Longitud mínima de la sonda 88,52 m </a:t>
            </a:r>
            <a:endParaRPr lang="de-DE" sz="1600" dirty="0">
              <a:latin typeface="Arial" panose="020B0604020202020204" pitchFamily="34" charset="0"/>
              <a:ea typeface="Calibri" panose="020F0502020204030204" pitchFamily="34" charset="0"/>
              <a:cs typeface="Arial" panose="020B0604020202020204" pitchFamily="34" charset="0"/>
            </a:endParaRPr>
          </a:p>
          <a:p>
            <a:endParaRPr lang="de-DE" dirty="0"/>
          </a:p>
        </p:txBody>
      </p:sp>
      <p:pic>
        <p:nvPicPr>
          <p:cNvPr id="7" name="Grafik 3">
            <a:extLst>
              <a:ext uri="{FF2B5EF4-FFF2-40B4-BE49-F238E27FC236}">
                <a16:creationId xmlns:a16="http://schemas.microsoft.com/office/drawing/2014/main" id="{17940620-7637-4601-80D6-2B096C244D17}"/>
              </a:ext>
            </a:extLst>
          </p:cNvPr>
          <p:cNvPicPr>
            <a:picLocks noChangeAspect="1"/>
          </p:cNvPicPr>
          <p:nvPr/>
        </p:nvPicPr>
        <p:blipFill>
          <a:blip r:embed="rId3"/>
          <a:stretch>
            <a:fillRect/>
          </a:stretch>
        </p:blipFill>
        <p:spPr>
          <a:xfrm>
            <a:off x="6084168" y="2008723"/>
            <a:ext cx="2952328" cy="2287500"/>
          </a:xfrm>
          <a:prstGeom prst="rect">
            <a:avLst/>
          </a:prstGeom>
        </p:spPr>
      </p:pic>
    </p:spTree>
    <p:extLst>
      <p:ext uri="{BB962C8B-B14F-4D97-AF65-F5344CB8AC3E}">
        <p14:creationId xmlns:p14="http://schemas.microsoft.com/office/powerpoint/2010/main" val="25261832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Datos de entrada (actual)</a:t>
            </a:r>
            <a:endParaRPr lang="de-DE" dirty="0">
              <a:solidFill>
                <a:schemeClr val="tx1"/>
              </a:solidFill>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p:txBody>
          <a:bodyPr>
            <a:normAutofit/>
          </a:bodyPr>
          <a:lstStyle/>
          <a:p>
            <a:pPr marL="0" indent="0">
              <a:lnSpc>
                <a:spcPct val="150000"/>
              </a:lnSpc>
              <a:buNone/>
            </a:pPr>
            <a:r>
              <a:rPr lang="en-US" sz="1600" dirty="0">
                <a:latin typeface="Arial" panose="020B0604020202020204" pitchFamily="34" charset="0"/>
                <a:cs typeface="Arial" panose="020B0604020202020204" pitchFamily="34" charset="0"/>
              </a:rPr>
              <a:t>Pocos datos de entrada necesarios en función de la corriente </a:t>
            </a:r>
          </a:p>
          <a:p>
            <a:pPr marL="0" indent="0">
              <a:lnSpc>
                <a:spcPct val="150000"/>
              </a:lnSpc>
              <a:buNone/>
            </a:pPr>
            <a:r>
              <a:rPr lang="en-US" sz="1600" dirty="0">
                <a:latin typeface="Arial" panose="020B0604020202020204" pitchFamily="34" charset="0"/>
                <a:cs typeface="Arial" panose="020B0604020202020204" pitchFamily="34" charset="0"/>
              </a:rPr>
              <a:t>VDI 4640:</a:t>
            </a:r>
          </a:p>
          <a:p>
            <a:pPr>
              <a:lnSpc>
                <a:spcPct val="150000"/>
              </a:lnSpc>
            </a:pPr>
            <a:r>
              <a:rPr lang="en-US" sz="1600" dirty="0">
                <a:latin typeface="Arial" panose="020B0604020202020204" pitchFamily="34" charset="0"/>
                <a:cs typeface="Arial" panose="020B0604020202020204" pitchFamily="34" charset="0"/>
              </a:rPr>
              <a:t>Rendimiento de la bomba de calor en el evaporador</a:t>
            </a:r>
          </a:p>
          <a:p>
            <a:pPr>
              <a:lnSpc>
                <a:spcPct val="150000"/>
              </a:lnSpc>
            </a:pPr>
            <a:r>
              <a:rPr lang="en-US" sz="1600" dirty="0">
                <a:latin typeface="Arial" panose="020B0604020202020204" pitchFamily="34" charset="0"/>
                <a:cs typeface="Arial" panose="020B0604020202020204" pitchFamily="34" charset="0"/>
              </a:rPr>
              <a:t>Tipo de roca o conductividad térmica áspera</a:t>
            </a:r>
          </a:p>
          <a:p>
            <a:pPr>
              <a:lnSpc>
                <a:spcPct val="150000"/>
              </a:lnSpc>
            </a:pPr>
            <a:r>
              <a:rPr lang="en-US" sz="1600" dirty="0">
                <a:latin typeface="Arial" panose="020B0604020202020204" pitchFamily="34" charset="0"/>
                <a:cs typeface="Arial" panose="020B0604020202020204" pitchFamily="34" charset="0"/>
              </a:rPr>
              <a:t>Con o sin calefacción de agua potable (→ horas de funcionamiento)</a:t>
            </a:r>
          </a:p>
        </p:txBody>
      </p:sp>
      <p:sp>
        <p:nvSpPr>
          <p:cNvPr id="4" name="Gestreifter Pfeil nach rechts 3"/>
          <p:cNvSpPr/>
          <p:nvPr/>
        </p:nvSpPr>
        <p:spPr>
          <a:xfrm>
            <a:off x="1563329" y="4454012"/>
            <a:ext cx="2802193" cy="1224116"/>
          </a:xfrm>
          <a:prstGeom prst="striped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solidFill>
                <a:prstClr val="white"/>
              </a:solidFill>
            </a:endParaRPr>
          </a:p>
        </p:txBody>
      </p:sp>
      <p:sp>
        <p:nvSpPr>
          <p:cNvPr id="5" name="Textfeld 4"/>
          <p:cNvSpPr txBox="1"/>
          <p:nvPr/>
        </p:nvSpPr>
        <p:spPr>
          <a:xfrm>
            <a:off x="4365522" y="4604405"/>
            <a:ext cx="4299155" cy="785343"/>
          </a:xfrm>
          <a:prstGeom prst="rect">
            <a:avLst/>
          </a:prstGeom>
          <a:noFill/>
        </p:spPr>
        <p:txBody>
          <a:bodyPr wrap="square" rtlCol="0">
            <a:spAutoFit/>
          </a:bodyPr>
          <a:lstStyle/>
          <a:p>
            <a:pPr algn="ctr">
              <a:lnSpc>
                <a:spcPct val="150000"/>
              </a:lnSpc>
            </a:pPr>
            <a:r>
              <a:rPr lang="en-US" sz="1600" b="1" dirty="0">
                <a:solidFill>
                  <a:srgbClr val="F79646">
                    <a:lumMod val="75000"/>
                  </a:srgbClr>
                </a:solidFill>
                <a:latin typeface="Arial" panose="020B0604020202020204" pitchFamily="34" charset="0"/>
                <a:cs typeface="Arial" panose="020B0604020202020204" pitchFamily="34" charset="0"/>
              </a:rPr>
              <a:t>Pocos datos de entrada crean una falsa seguridad al dimensionar </a:t>
            </a:r>
            <a:endParaRPr lang="de-DE" sz="1600" b="1" dirty="0">
              <a:solidFill>
                <a:srgbClr val="F79646">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86248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latin typeface="Arial" panose="020B0604020202020204" pitchFamily="34" charset="0"/>
                <a:cs typeface="Arial" panose="020B0604020202020204" pitchFamily="34" charset="0"/>
              </a:rPr>
              <a:t>Límites de aplicación</a:t>
            </a:r>
            <a:r>
              <a:rPr lang="de-DE" dirty="0">
                <a:solidFill>
                  <a:schemeClr val="accent3"/>
                </a:solidFill>
                <a:latin typeface="Arial" panose="020B0604020202020204" pitchFamily="34" charset="0"/>
                <a:cs typeface="Arial" panose="020B0604020202020204" pitchFamily="34" charset="0"/>
              </a:rPr>
              <a:t> (</a:t>
            </a:r>
            <a:r>
              <a:rPr lang="de-DE" dirty="0" err="1">
                <a:solidFill>
                  <a:schemeClr val="accent3"/>
                </a:solidFill>
                <a:latin typeface="Arial" panose="020B0604020202020204" pitchFamily="34" charset="0"/>
                <a:cs typeface="Arial" panose="020B0604020202020204" pitchFamily="34" charset="0"/>
              </a:rPr>
              <a:t>impresión verde</a:t>
            </a:r>
            <a:r>
              <a:rPr lang="de-DE" dirty="0">
                <a:solidFill>
                  <a:schemeClr val="accent3"/>
                </a:solidFill>
                <a:latin typeface="Arial" panose="020B0604020202020204" pitchFamily="34" charset="0"/>
                <a:cs typeface="Arial" panose="020B0604020202020204" pitchFamily="34" charset="0"/>
              </a:rPr>
              <a:t>) </a:t>
            </a:r>
          </a:p>
        </p:txBody>
      </p:sp>
      <p:sp>
        <p:nvSpPr>
          <p:cNvPr id="3" name="Inhaltsplatzhalter 2"/>
          <p:cNvSpPr>
            <a:spLocks noGrp="1"/>
          </p:cNvSpPr>
          <p:nvPr>
            <p:ph idx="1"/>
          </p:nvPr>
        </p:nvSpPr>
        <p:spPr>
          <a:xfrm>
            <a:off x="457200" y="1600200"/>
            <a:ext cx="7509520" cy="4525963"/>
          </a:xfrm>
        </p:spPr>
        <p:txBody>
          <a:bodyPr>
            <a:noAutofit/>
          </a:bodyPr>
          <a:lstStyle/>
          <a:p>
            <a:pPr marL="0" indent="0">
              <a:lnSpc>
                <a:spcPct val="150000"/>
              </a:lnSpc>
              <a:buClr>
                <a:srgbClr val="C0504D"/>
              </a:buClr>
              <a:buSzTx/>
              <a:buNone/>
              <a:defRPr/>
            </a:pPr>
            <a:r>
              <a:rPr lang="en-US" sz="1600" dirty="0">
                <a:solidFill>
                  <a:prstClr val="black"/>
                </a:solidFill>
                <a:latin typeface="Arial" panose="020B0604020202020204" pitchFamily="34" charset="0"/>
                <a:cs typeface="Arial" panose="020B0604020202020204" pitchFamily="34" charset="0"/>
              </a:rPr>
              <a:t>La impresión verde establece condiciones de contorno en el dimensionamiento significativamente mayores que la versión actual. El objetivo es un mejor dimensionamiento del sistema de sondas. Esto puede tener efectos desfavorables, porque en realidad todas las condiciones de contorno a menudo no se cumplen (no se pueden cumplir). </a:t>
            </a:r>
          </a:p>
          <a:p>
            <a:pPr marL="0" indent="0">
              <a:lnSpc>
                <a:spcPct val="150000"/>
              </a:lnSpc>
              <a:buClr>
                <a:srgbClr val="C0504D"/>
              </a:buClr>
              <a:buSzTx/>
              <a:buNone/>
              <a:defRPr/>
            </a:pPr>
            <a:r>
              <a:rPr lang="en-US" sz="1600" dirty="0">
                <a:solidFill>
                  <a:prstClr val="black"/>
                </a:solidFill>
                <a:latin typeface="Arial" panose="020B0604020202020204" pitchFamily="34" charset="0"/>
                <a:cs typeface="Arial" panose="020B0604020202020204" pitchFamily="34" charset="0"/>
              </a:rPr>
              <a:t>Las siguientes condiciones de contorno son válidas:</a:t>
            </a:r>
          </a:p>
          <a:p>
            <a:pPr marL="0" indent="0">
              <a:lnSpc>
                <a:spcPct val="150000"/>
              </a:lnSpc>
              <a:buClr>
                <a:srgbClr val="C0504D"/>
              </a:buClr>
              <a:buSzTx/>
              <a:buNone/>
              <a:defRPr/>
            </a:pPr>
            <a:endParaRPr lang="en-US" sz="1600" dirty="0">
              <a:solidFill>
                <a:prstClr val="black"/>
              </a:solidFill>
              <a:latin typeface="Arial" panose="020B0604020202020204" pitchFamily="34" charset="0"/>
              <a:cs typeface="Arial" panose="020B0604020202020204" pitchFamily="34" charset="0"/>
            </a:endParaRPr>
          </a:p>
          <a:p>
            <a:pPr>
              <a:lnSpc>
                <a:spcPct val="150000"/>
              </a:lnSpc>
              <a:defRPr/>
            </a:pPr>
            <a:r>
              <a:rPr lang="en-US" sz="1600" dirty="0">
                <a:solidFill>
                  <a:prstClr val="black"/>
                </a:solidFill>
                <a:latin typeface="Arial" panose="020B0604020202020204" pitchFamily="34" charset="0"/>
                <a:cs typeface="Arial" panose="020B0604020202020204" pitchFamily="34" charset="0"/>
              </a:rPr>
              <a:t>Potencia calorífica máxima de 30 kW</a:t>
            </a:r>
          </a:p>
          <a:p>
            <a:pPr>
              <a:lnSpc>
                <a:spcPct val="150000"/>
              </a:lnSpc>
              <a:defRPr/>
            </a:pPr>
            <a:r>
              <a:rPr lang="en-US" sz="1600" dirty="0">
                <a:solidFill>
                  <a:prstClr val="black"/>
                </a:solidFill>
                <a:latin typeface="Arial" panose="020B0604020202020204" pitchFamily="34" charset="0"/>
                <a:cs typeface="Arial" panose="020B0604020202020204" pitchFamily="34" charset="0"/>
              </a:rPr>
              <a:t>Profundidad de la sonda de 50 m a 200 m </a:t>
            </a:r>
          </a:p>
          <a:p>
            <a:pPr>
              <a:lnSpc>
                <a:spcPct val="150000"/>
              </a:lnSpc>
              <a:defRPr/>
            </a:pPr>
            <a:r>
              <a:rPr lang="en-US" sz="1600" dirty="0">
                <a:solidFill>
                  <a:prstClr val="black"/>
                </a:solidFill>
                <a:latin typeface="Arial" panose="020B0604020202020204" pitchFamily="34" charset="0"/>
                <a:cs typeface="Arial" panose="020B0604020202020204" pitchFamily="34" charset="0"/>
              </a:rPr>
              <a:t>Máximo 5 EWS (estructura de líneas aproximada)</a:t>
            </a:r>
          </a:p>
          <a:p>
            <a:pPr>
              <a:lnSpc>
                <a:spcPct val="150000"/>
              </a:lnSpc>
              <a:defRPr/>
            </a:pPr>
            <a:r>
              <a:rPr lang="en-US" sz="1600" dirty="0">
                <a:solidFill>
                  <a:prstClr val="black"/>
                </a:solidFill>
                <a:latin typeface="Arial" panose="020B0604020202020204" pitchFamily="34" charset="0"/>
                <a:cs typeface="Arial" panose="020B0604020202020204" pitchFamily="34" charset="0"/>
              </a:rPr>
              <a:t>No hay correlación térmica con otros sistemas de sondas</a:t>
            </a:r>
          </a:p>
          <a:p>
            <a:pPr>
              <a:lnSpc>
                <a:spcPct val="150000"/>
              </a:lnSpc>
              <a:defRPr/>
            </a:pPr>
            <a:r>
              <a:rPr lang="en-US" sz="1600" dirty="0">
                <a:solidFill>
                  <a:prstClr val="black"/>
                </a:solidFill>
                <a:latin typeface="Arial" panose="020B0604020202020204" pitchFamily="34" charset="0"/>
                <a:cs typeface="Arial" panose="020B0604020202020204" pitchFamily="34" charset="0"/>
              </a:rPr>
              <a:t>Distancia de la sonda de al menos 6 m </a:t>
            </a:r>
          </a:p>
        </p:txBody>
      </p:sp>
      <p:pic>
        <p:nvPicPr>
          <p:cNvPr id="4" name="Grafik 3">
            <a:extLst>
              <a:ext uri="{FF2B5EF4-FFF2-40B4-BE49-F238E27FC236}">
                <a16:creationId xmlns:a16="http://schemas.microsoft.com/office/drawing/2014/main" id="{6A17DB60-A4D7-4FA2-A8B4-29EC7563D98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6720" y="1600200"/>
            <a:ext cx="720080" cy="1018479"/>
          </a:xfrm>
          <a:prstGeom prst="rect">
            <a:avLst/>
          </a:prstGeom>
        </p:spPr>
      </p:pic>
    </p:spTree>
    <p:extLst>
      <p:ext uri="{BB962C8B-B14F-4D97-AF65-F5344CB8AC3E}">
        <p14:creationId xmlns:p14="http://schemas.microsoft.com/office/powerpoint/2010/main" val="37281188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Límites de aplicación </a:t>
            </a:r>
            <a:r>
              <a:rPr lang="en-GB" dirty="0">
                <a:solidFill>
                  <a:schemeClr val="accent3"/>
                </a:solidFill>
                <a:latin typeface="Arial" panose="020B0604020202020204" pitchFamily="34" charset="0"/>
                <a:cs typeface="Arial" panose="020B0604020202020204" pitchFamily="34" charset="0"/>
              </a:rPr>
              <a:t>(impresión verde)</a:t>
            </a:r>
            <a:endParaRPr lang="de-DE" dirty="0">
              <a:solidFill>
                <a:schemeClr val="accent3"/>
              </a:solidFill>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7509520" cy="4525963"/>
          </a:xfrm>
        </p:spPr>
        <p:txBody>
          <a:bodyPr>
            <a:noAutofit/>
          </a:bodyPr>
          <a:lstStyle/>
          <a:p>
            <a:pPr marL="609600" indent="-609600">
              <a:lnSpc>
                <a:spcPct val="150000"/>
              </a:lnSpc>
              <a:buClr>
                <a:srgbClr val="C0504D"/>
              </a:buClr>
              <a:buSzTx/>
              <a:defRPr/>
            </a:pPr>
            <a:endParaRPr lang="de-DE" sz="1600" i="1" u="sng" kern="0" dirty="0">
              <a:solidFill>
                <a:prstClr val="black"/>
              </a:solidFill>
              <a:latin typeface="Arial" panose="020B0604020202020204" pitchFamily="34" charset="0"/>
              <a:cs typeface="Arial" panose="020B0604020202020204" pitchFamily="34" charset="0"/>
            </a:endParaRPr>
          </a:p>
          <a:p>
            <a:pPr marL="285750" lvl="1">
              <a:lnSpc>
                <a:spcPct val="150000"/>
              </a:lnSpc>
              <a:buSzPct val="7000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Horas a plena carga al año entre 1200 - 2400 h</a:t>
            </a:r>
          </a:p>
          <a:p>
            <a:pPr marL="285750" lvl="1">
              <a:lnSpc>
                <a:spcPct val="150000"/>
              </a:lnSpc>
              <a:buSzPct val="7000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Las características de la sonda cumplen con una sonda doble -U - 32 x 2,9</a:t>
            </a:r>
          </a:p>
          <a:p>
            <a:pPr marL="285750" lvl="1">
              <a:lnSpc>
                <a:spcPct val="150000"/>
              </a:lnSpc>
              <a:buSzPct val="7000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Material de rejuntado con conductividad térmica 0,8 W/</a:t>
            </a:r>
            <a:r>
              <a:rPr lang="en-US" sz="1600" dirty="0" err="1">
                <a:solidFill>
                  <a:prstClr val="black"/>
                </a:solidFill>
                <a:latin typeface="Arial" panose="020B0604020202020204" pitchFamily="34" charset="0"/>
                <a:cs typeface="Arial" panose="020B0604020202020204" pitchFamily="34" charset="0"/>
              </a:rPr>
              <a:t>(</a:t>
            </a:r>
            <a:r>
              <a:rPr lang="en-US" sz="1600" dirty="0">
                <a:solidFill>
                  <a:prstClr val="black"/>
                </a:solidFill>
                <a:latin typeface="Arial" panose="020B0604020202020204" pitchFamily="34" charset="0"/>
                <a:cs typeface="Arial" panose="020B0604020202020204" pitchFamily="34" charset="0"/>
              </a:rPr>
              <a:t>m⋅K)</a:t>
            </a:r>
          </a:p>
          <a:p>
            <a:pPr marL="285750" lvl="1">
              <a:lnSpc>
                <a:spcPct val="150000"/>
              </a:lnSpc>
              <a:buSzPct val="7000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Diámetro del taladro 150 mm</a:t>
            </a:r>
          </a:p>
          <a:p>
            <a:pPr marL="285750" lvl="1">
              <a:lnSpc>
                <a:spcPct val="150000"/>
              </a:lnSpc>
              <a:buSzPct val="7000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Temperatura media del subsuelo sin perturbar de 11° C</a:t>
            </a:r>
          </a:p>
          <a:p>
            <a:pPr marL="285750" lvl="1">
              <a:lnSpc>
                <a:spcPct val="150000"/>
              </a:lnSpc>
              <a:buSzPct val="70000"/>
              <a:buFont typeface="Arial" panose="020B0604020202020204" pitchFamily="34" charset="0"/>
              <a:buChar char="•"/>
              <a:defRPr/>
            </a:pPr>
            <a:r>
              <a:rPr lang="en-US" sz="1600" dirty="0">
                <a:solidFill>
                  <a:prstClr val="black"/>
                </a:solidFill>
                <a:latin typeface="Arial" panose="020B0604020202020204" pitchFamily="34" charset="0"/>
                <a:cs typeface="Arial" panose="020B0604020202020204" pitchFamily="34" charset="0"/>
              </a:rPr>
              <a:t>Flujo turbulento en las sondas</a:t>
            </a:r>
          </a:p>
          <a:p>
            <a:pPr marL="0" indent="0">
              <a:lnSpc>
                <a:spcPct val="150000"/>
              </a:lnSpc>
              <a:buNone/>
            </a:pP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9D725CD7-C893-4A67-BAE6-6123B21F2FC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6720" y="1600200"/>
            <a:ext cx="720080" cy="1018479"/>
          </a:xfrm>
          <a:prstGeom prst="rect">
            <a:avLst/>
          </a:prstGeom>
        </p:spPr>
      </p:pic>
    </p:spTree>
    <p:extLst>
      <p:ext uri="{BB962C8B-B14F-4D97-AF65-F5344CB8AC3E}">
        <p14:creationId xmlns:p14="http://schemas.microsoft.com/office/powerpoint/2010/main" val="37219217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latin typeface="Arial" panose="020B0604020202020204" pitchFamily="34" charset="0"/>
                <a:cs typeface="Arial" panose="020B0604020202020204" pitchFamily="34" charset="0"/>
              </a:rPr>
              <a:t>Límites de aplicación </a:t>
            </a:r>
            <a:r>
              <a:rPr lang="en-GB" dirty="0">
                <a:solidFill>
                  <a:schemeClr val="accent3"/>
                </a:solidFill>
                <a:latin typeface="Arial" panose="020B0604020202020204" pitchFamily="34" charset="0"/>
                <a:cs typeface="Arial" panose="020B0604020202020204" pitchFamily="34" charset="0"/>
              </a:rPr>
              <a:t>(impresión verde)</a:t>
            </a:r>
            <a:endParaRPr lang="de-DE" dirty="0">
              <a:solidFill>
                <a:schemeClr val="accent3"/>
              </a:solidFill>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7509520" cy="4525963"/>
          </a:xfrm>
        </p:spPr>
        <p:txBody>
          <a:bodyPr>
            <a:noAutofit/>
          </a:bodyPr>
          <a:lstStyle/>
          <a:p>
            <a:pPr marL="0" indent="0">
              <a:buNone/>
            </a:pPr>
            <a:endParaRPr lang="de-DE" sz="1600" i="1" u="sng" kern="0" dirty="0">
              <a:solidFill>
                <a:prstClr val="black"/>
              </a:solidFill>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Límites de la temperatura deseada </a:t>
            </a:r>
          </a:p>
          <a:p>
            <a:pPr marL="0" indent="0">
              <a:lnSpc>
                <a:spcPct val="150000"/>
              </a:lnSpc>
              <a:buNone/>
            </a:pP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Temperatura mínima en funcionamiento continuo: calentamiento: </a:t>
            </a:r>
            <a:br>
              <a:rPr lang="en-GB" sz="1600" dirty="0">
                <a:latin typeface="Arial" panose="020B0604020202020204" pitchFamily="34" charset="0"/>
                <a:cs typeface="Arial" panose="020B0604020202020204" pitchFamily="34" charset="0"/>
              </a:rPr>
            </a:br>
            <a:r>
              <a:rPr lang="en-GB" sz="1600" baseline="-25000" dirty="0">
                <a:latin typeface="Arial" panose="020B0604020202020204" pitchFamily="34" charset="0"/>
                <a:cs typeface="Arial" panose="020B0604020202020204" pitchFamily="34" charset="0"/>
              </a:rPr>
              <a:t>THP-Exit </a:t>
            </a:r>
            <a:r>
              <a:rPr lang="en-GB" sz="1600" dirty="0">
                <a:latin typeface="Arial" panose="020B0604020202020204" pitchFamily="34" charset="0"/>
                <a:cs typeface="Arial" panose="020B0604020202020204" pitchFamily="34" charset="0"/>
              </a:rPr>
              <a:t>= 0° C</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Temperaturas mínimas sobre potencia máxima: calefacción, tres escenarios: </a:t>
            </a:r>
            <a:br>
              <a:rPr lang="en-GB" sz="1600" dirty="0">
                <a:latin typeface="Arial" panose="020B0604020202020204" pitchFamily="34" charset="0"/>
                <a:cs typeface="Arial" panose="020B0604020202020204" pitchFamily="34" charset="0"/>
              </a:rPr>
            </a:br>
            <a:r>
              <a:rPr lang="en-GB" sz="1600" baseline="-25000" dirty="0">
                <a:latin typeface="Arial" panose="020B0604020202020204" pitchFamily="34" charset="0"/>
                <a:cs typeface="Arial" panose="020B0604020202020204" pitchFamily="34" charset="0"/>
              </a:rPr>
              <a:t>THP-Exit </a:t>
            </a:r>
            <a:r>
              <a:rPr lang="en-GB" sz="1600" dirty="0">
                <a:latin typeface="Arial" panose="020B0604020202020204" pitchFamily="34" charset="0"/>
                <a:cs typeface="Arial" panose="020B0604020202020204" pitchFamily="34" charset="0"/>
              </a:rPr>
              <a:t>= 0° C, 3° C, -5° C</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Temperatura máxima en refrigeración (refrigeración directa):</a:t>
            </a:r>
            <a:br>
              <a:rPr lang="en-GB" sz="1600" dirty="0">
                <a:latin typeface="Arial" panose="020B0604020202020204" pitchFamily="34" charset="0"/>
                <a:cs typeface="Arial" panose="020B0604020202020204" pitchFamily="34" charset="0"/>
              </a:rPr>
            </a:br>
            <a:r>
              <a:rPr lang="en-GB" sz="1600" baseline="-25000" dirty="0">
                <a:latin typeface="Arial" panose="020B0604020202020204" pitchFamily="34" charset="0"/>
                <a:cs typeface="Arial" panose="020B0604020202020204" pitchFamily="34" charset="0"/>
              </a:rPr>
              <a:t>THP-Exit </a:t>
            </a:r>
            <a:r>
              <a:rPr lang="en-GB" sz="1600" dirty="0">
                <a:latin typeface="Arial" panose="020B0604020202020204" pitchFamily="34" charset="0"/>
                <a:cs typeface="Arial" panose="020B0604020202020204" pitchFamily="34" charset="0"/>
              </a:rPr>
              <a:t>= 20° C</a:t>
            </a:r>
            <a:endParaRPr lang="de-DE"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EC65B13F-3E81-458F-8DF5-1C917DBA243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6720" y="1600200"/>
            <a:ext cx="720080" cy="1018479"/>
          </a:xfrm>
          <a:prstGeom prst="rect">
            <a:avLst/>
          </a:prstGeom>
        </p:spPr>
      </p:pic>
    </p:spTree>
    <p:extLst>
      <p:ext uri="{BB962C8B-B14F-4D97-AF65-F5344CB8AC3E}">
        <p14:creationId xmlns:p14="http://schemas.microsoft.com/office/powerpoint/2010/main" val="146233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latin typeface="Arial" panose="020B0604020202020204" pitchFamily="34" charset="0"/>
                <a:cs typeface="Arial" panose="020B0604020202020204" pitchFamily="34" charset="0"/>
              </a:rPr>
              <a:t>La sonda geotérmica lo más grande posible</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395536" y="1844824"/>
            <a:ext cx="8229600" cy="3849291"/>
          </a:xfrm>
        </p:spPr>
        <p:txBody>
          <a:bodyPr>
            <a:normAutofit/>
          </a:bodyPr>
          <a:lstStyle/>
          <a:p>
            <a:pPr marL="0" lvl="0" indent="0">
              <a:lnSpc>
                <a:spcPct val="150000"/>
              </a:lnSpc>
              <a:buNone/>
            </a:pPr>
            <a:r>
              <a:rPr lang="en-US" sz="1600" dirty="0">
                <a:solidFill>
                  <a:prstClr val="black"/>
                </a:solidFill>
                <a:latin typeface="Arial" panose="020B0604020202020204" pitchFamily="34" charset="0"/>
                <a:cs typeface="Arial" panose="020B0604020202020204" pitchFamily="34" charset="0"/>
              </a:rPr>
              <a:t>Aparte de un calentador de gas, que puede ser suministrado con combustible casi sin límite a través de una conexión de gas, una sonda geotérmica permanentemente "sólo" proporciona un rendimiento definido. El objetivo de la planificación y el dimensionamiento es la provisión de este rendimiento. </a:t>
            </a:r>
          </a:p>
          <a:p>
            <a:pPr marL="0" lvl="0" indent="0">
              <a:lnSpc>
                <a:spcPct val="150000"/>
              </a:lnSpc>
              <a:buNone/>
            </a:pPr>
            <a:endParaRPr lang="en-US" sz="1600" dirty="0">
              <a:solidFill>
                <a:prstClr val="black"/>
              </a:solidFill>
              <a:latin typeface="Arial" panose="020B0604020202020204" pitchFamily="34" charset="0"/>
              <a:cs typeface="Arial" panose="020B0604020202020204" pitchFamily="34" charset="0"/>
            </a:endParaRPr>
          </a:p>
          <a:p>
            <a:pPr marL="0" lvl="0" indent="0">
              <a:lnSpc>
                <a:spcPct val="150000"/>
              </a:lnSpc>
              <a:buNone/>
            </a:pPr>
            <a:r>
              <a:rPr lang="en-US" sz="1600" dirty="0">
                <a:solidFill>
                  <a:prstClr val="black"/>
                </a:solidFill>
                <a:latin typeface="Arial" panose="020B0604020202020204" pitchFamily="34" charset="0"/>
                <a:cs typeface="Arial" panose="020B0604020202020204" pitchFamily="34" charset="0"/>
              </a:rPr>
              <a:t>Por lo tanto, es útil sobredimensionar el sistema fuente si es posible, en lugar de </a:t>
            </a:r>
            <a:r>
              <a:rPr lang="en-US" sz="1600" dirty="0" err="1">
                <a:solidFill>
                  <a:prstClr val="black"/>
                </a:solidFill>
                <a:latin typeface="Arial" panose="020B0604020202020204" pitchFamily="34" charset="0"/>
                <a:cs typeface="Arial" panose="020B0604020202020204" pitchFamily="34" charset="0"/>
              </a:rPr>
              <a:t>infradimensionarlo</a:t>
            </a:r>
            <a:r>
              <a:rPr lang="en-US" sz="1600" dirty="0">
                <a:solidFill>
                  <a:prstClr val="black"/>
                </a:solidFill>
                <a:latin typeface="Arial" panose="020B0604020202020204" pitchFamily="34" charset="0"/>
                <a:cs typeface="Arial" panose="020B0604020202020204" pitchFamily="34" charset="0"/>
              </a:rPr>
              <a:t>. Aplicado a la sonda geotérmica, esto significa construir algunos metros adicionales a la sonda en lugar de crear muy pocos. </a:t>
            </a:r>
            <a:endParaRPr lang="de-DE" sz="1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17431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latin typeface="Arial" panose="020B0604020202020204" pitchFamily="34" charset="0"/>
                <a:cs typeface="Arial" panose="020B0604020202020204" pitchFamily="34" charset="0"/>
              </a:rPr>
              <a:t>Procedimiento</a:t>
            </a:r>
            <a:r>
              <a:rPr lang="de-DE" dirty="0">
                <a:solidFill>
                  <a:schemeClr val="accent3"/>
                </a:solidFill>
                <a:latin typeface="Arial" panose="020B0604020202020204" pitchFamily="34" charset="0"/>
                <a:cs typeface="Arial" panose="020B0604020202020204" pitchFamily="34" charset="0"/>
              </a:rPr>
              <a:t> (</a:t>
            </a:r>
            <a:r>
              <a:rPr lang="de-DE" dirty="0" err="1">
                <a:solidFill>
                  <a:schemeClr val="accent3"/>
                </a:solidFill>
                <a:latin typeface="Arial" panose="020B0604020202020204" pitchFamily="34" charset="0"/>
                <a:cs typeface="Arial" panose="020B0604020202020204" pitchFamily="34" charset="0"/>
              </a:rPr>
              <a:t>impresión verde</a:t>
            </a:r>
            <a:r>
              <a:rPr lang="de-DE" dirty="0">
                <a:solidFill>
                  <a:schemeClr val="accent3"/>
                </a:solidFill>
                <a:latin typeface="Arial" panose="020B0604020202020204" pitchFamily="34" charset="0"/>
                <a:cs typeface="Arial" panose="020B0604020202020204" pitchFamily="34" charset="0"/>
              </a:rPr>
              <a:t>) </a:t>
            </a:r>
          </a:p>
        </p:txBody>
      </p:sp>
      <p:sp>
        <p:nvSpPr>
          <p:cNvPr id="2" name="Inhaltsplatzhalter 1"/>
          <p:cNvSpPr>
            <a:spLocks noGrp="1"/>
          </p:cNvSpPr>
          <p:nvPr>
            <p:ph idx="1"/>
          </p:nvPr>
        </p:nvSpPr>
        <p:spPr/>
        <p:txBody>
          <a:bodyPr>
            <a:noAutofit/>
          </a:bodyPr>
          <a:lstStyle/>
          <a:p>
            <a:pPr marL="0" indent="0">
              <a:lnSpc>
                <a:spcPct val="150000"/>
              </a:lnSpc>
              <a:buNone/>
            </a:pPr>
            <a:r>
              <a:rPr lang="en-US" sz="1600" dirty="0">
                <a:latin typeface="Arial" panose="020B0604020202020204" pitchFamily="34" charset="0"/>
                <a:cs typeface="Arial" panose="020B0604020202020204" pitchFamily="34" charset="0"/>
              </a:rPr>
              <a:t>La longitud necesaria de las sondas geotérmicas se determina de la siguiente manera: </a:t>
            </a:r>
          </a:p>
          <a:p>
            <a:pPr marL="0" indent="0">
              <a:lnSpc>
                <a:spcPct val="150000"/>
              </a:lnSpc>
              <a:buNone/>
            </a:pPr>
            <a:endParaRPr lang="en-US" sz="1600" dirty="0">
              <a:latin typeface="Arial" panose="020B0604020202020204" pitchFamily="34" charset="0"/>
              <a:cs typeface="Arial" panose="020B0604020202020204" pitchFamily="34" charset="0"/>
            </a:endParaRPr>
          </a:p>
          <a:p>
            <a:pPr marL="0" indent="0">
              <a:lnSpc>
                <a:spcPct val="150000"/>
              </a:lnSpc>
              <a:buNone/>
            </a:pPr>
            <a:r>
              <a:rPr lang="en-US" sz="1600" dirty="0">
                <a:latin typeface="Arial" panose="020B0604020202020204" pitchFamily="34" charset="0"/>
                <a:cs typeface="Arial" panose="020B0604020202020204" pitchFamily="34" charset="0"/>
              </a:rPr>
              <a:t>1. Determinar el requerimiento de calor del edificio</a:t>
            </a:r>
          </a:p>
          <a:p>
            <a:pPr marL="0" indent="0">
              <a:lnSpc>
                <a:spcPct val="150000"/>
              </a:lnSpc>
              <a:buNone/>
            </a:pPr>
            <a:r>
              <a:rPr lang="en-US" sz="1600" dirty="0">
                <a:latin typeface="Arial" panose="020B0604020202020204" pitchFamily="34" charset="0"/>
                <a:cs typeface="Arial" panose="020B0604020202020204" pitchFamily="34" charset="0"/>
              </a:rPr>
              <a:t>2.Seleccione la bomba de calor adecuada </a:t>
            </a:r>
          </a:p>
          <a:p>
            <a:pPr marL="0" indent="0">
              <a:lnSpc>
                <a:spcPct val="150000"/>
              </a:lnSpc>
              <a:buNone/>
            </a:pPr>
            <a:r>
              <a:rPr lang="en-US" sz="1600" dirty="0">
                <a:latin typeface="Arial" panose="020B0604020202020204" pitchFamily="34" charset="0"/>
                <a:cs typeface="Arial" panose="020B0604020202020204" pitchFamily="34" charset="0"/>
              </a:rPr>
              <a:t>3. Determinar el rendimiento del evaporador de la bomba de calor </a:t>
            </a:r>
          </a:p>
          <a:p>
            <a:pPr marL="0" indent="0">
              <a:lnSpc>
                <a:spcPct val="150000"/>
              </a:lnSpc>
              <a:buNone/>
            </a:pPr>
            <a:r>
              <a:rPr lang="en-US" sz="1600" dirty="0">
                <a:latin typeface="Arial" panose="020B0604020202020204" pitchFamily="34" charset="0"/>
                <a:cs typeface="Arial" panose="020B0604020202020204" pitchFamily="34" charset="0"/>
              </a:rPr>
              <a:t>4.</a:t>
            </a:r>
            <a:r>
              <a:rPr lang="en-US" sz="1600" dirty="0">
                <a:solidFill>
                  <a:schemeClr val="accent3"/>
                </a:solidFill>
                <a:latin typeface="Arial" panose="020B0604020202020204" pitchFamily="34" charset="0"/>
                <a:cs typeface="Arial" panose="020B0604020202020204" pitchFamily="34" charset="0"/>
              </a:rPr>
              <a:t> Determine las horas de carga completa por año</a:t>
            </a:r>
          </a:p>
          <a:p>
            <a:pPr marL="0" indent="0">
              <a:lnSpc>
                <a:spcPct val="150000"/>
              </a:lnSpc>
              <a:buNone/>
            </a:pPr>
            <a:r>
              <a:rPr lang="en-US" sz="1600" dirty="0">
                <a:latin typeface="Arial" panose="020B0604020202020204" pitchFamily="34" charset="0"/>
                <a:cs typeface="Arial" panose="020B0604020202020204" pitchFamily="34" charset="0"/>
              </a:rPr>
              <a:t>5.Elegir si con o sin </a:t>
            </a:r>
            <a:r>
              <a:rPr lang="en-US" sz="1600" dirty="0">
                <a:solidFill>
                  <a:schemeClr val="accent3"/>
                </a:solidFill>
                <a:latin typeface="Arial" panose="020B0604020202020204" pitchFamily="34" charset="0"/>
                <a:cs typeface="Arial" panose="020B0604020202020204" pitchFamily="34" charset="0"/>
              </a:rPr>
              <a:t>WW/refrigeración</a:t>
            </a:r>
          </a:p>
          <a:p>
            <a:pPr marL="0" indent="0">
              <a:lnSpc>
                <a:spcPct val="150000"/>
              </a:lnSpc>
              <a:buNone/>
            </a:pPr>
            <a:endParaRPr lang="de-DE" sz="21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BE62CFF9-6E0E-4AE5-B256-AAD511FF7A5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81528" y="2410521"/>
            <a:ext cx="720080" cy="1018479"/>
          </a:xfrm>
          <a:prstGeom prst="rect">
            <a:avLst/>
          </a:prstGeom>
        </p:spPr>
      </p:pic>
    </p:spTree>
    <p:extLst>
      <p:ext uri="{BB962C8B-B14F-4D97-AF65-F5344CB8AC3E}">
        <p14:creationId xmlns:p14="http://schemas.microsoft.com/office/powerpoint/2010/main" val="33191385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 Procedimiento </a:t>
            </a:r>
            <a:r>
              <a:rPr lang="en-GB" dirty="0">
                <a:solidFill>
                  <a:schemeClr val="accent3"/>
                </a:solidFill>
                <a:latin typeface="Arial" panose="020B0604020202020204" pitchFamily="34" charset="0"/>
                <a:cs typeface="Arial" panose="020B0604020202020204" pitchFamily="34" charset="0"/>
              </a:rPr>
              <a:t>(impresión verde) </a:t>
            </a:r>
            <a:endParaRPr lang="de-DE" dirty="0">
              <a:solidFill>
                <a:schemeClr val="accent3"/>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2" name="Inhaltsplatzhalter 1"/>
              <p:cNvSpPr>
                <a:spLocks noGrp="1"/>
              </p:cNvSpPr>
              <p:nvPr>
                <p:ph idx="1"/>
              </p:nvPr>
            </p:nvSpPr>
            <p:spPr/>
            <p:txBody>
              <a:bodyPr>
                <a:noAutofit/>
              </a:bodyPr>
              <a:lstStyle/>
              <a:p>
                <a:pPr marL="0" indent="0">
                  <a:lnSpc>
                    <a:spcPct val="150000"/>
                  </a:lnSpc>
                  <a:buNone/>
                </a:pPr>
                <a:r>
                  <a:rPr lang="en-GB" sz="1600" dirty="0">
                    <a:latin typeface="Arial" panose="020B0604020202020204" pitchFamily="34" charset="0"/>
                    <a:cs typeface="Arial" panose="020B0604020202020204" pitchFamily="34" charset="0"/>
                  </a:rPr>
                  <a:t>La longitud necesaria de las sondas geotérmicas se determina de la siguiente manera:</a:t>
                </a:r>
              </a:p>
              <a:p>
                <a:pPr marL="0" indent="0">
                  <a:lnSpc>
                    <a:spcPct val="150000"/>
                  </a:lnSpc>
                  <a:buNone/>
                </a:pPr>
                <a:endParaRPr lang="de-DE" sz="1600" dirty="0">
                  <a:latin typeface="Arial" panose="020B0604020202020204" pitchFamily="34" charset="0"/>
                  <a:cs typeface="Arial" panose="020B0604020202020204" pitchFamily="34" charset="0"/>
                </a:endParaRPr>
              </a:p>
              <a:p>
                <a:pPr lvl="0">
                  <a:lnSpc>
                    <a:spcPct val="150000"/>
                  </a:lnSpc>
                  <a:buFont typeface="+mj-lt"/>
                  <a:buAutoNum type="arabicPeriod" startAt="6"/>
                </a:pPr>
                <a:r>
                  <a:rPr lang="en-GB" sz="1600" dirty="0">
                    <a:latin typeface="Arial" panose="020B0604020202020204" pitchFamily="34" charset="0"/>
                    <a:cs typeface="Arial" panose="020B0604020202020204" pitchFamily="34" charset="0"/>
                  </a:rPr>
                  <a:t>Ajustar la temperatura mínima de la </a:t>
                </a:r>
                <a:r>
                  <a:rPr lang="en-GB" sz="1600" dirty="0">
                    <a:solidFill>
                      <a:srgbClr val="FF0000"/>
                    </a:solidFill>
                    <a:latin typeface="Arial" panose="020B0604020202020204" pitchFamily="34" charset="0"/>
                    <a:cs typeface="Arial" panose="020B0604020202020204" pitchFamily="34" charset="0"/>
                  </a:rPr>
                  <a:t>salmuera</a:t>
                </a:r>
                <a:endParaRPr lang="de-DE" sz="1600" dirty="0">
                  <a:solidFill>
                    <a:srgbClr val="FF0000"/>
                  </a:solidFill>
                  <a:latin typeface="Arial" panose="020B0604020202020204" pitchFamily="34" charset="0"/>
                  <a:cs typeface="Arial" panose="020B0604020202020204" pitchFamily="34" charset="0"/>
                </a:endParaRPr>
              </a:p>
              <a:p>
                <a:pPr lvl="0">
                  <a:lnSpc>
                    <a:spcPct val="150000"/>
                  </a:lnSpc>
                  <a:buFont typeface="+mj-lt"/>
                  <a:buAutoNum type="arabicPeriod" startAt="6"/>
                </a:pPr>
                <a:r>
                  <a:rPr lang="en-GB" sz="1600" dirty="0">
                    <a:latin typeface="Arial" panose="020B0604020202020204" pitchFamily="34" charset="0"/>
                    <a:cs typeface="Arial" panose="020B0604020202020204" pitchFamily="34" charset="0"/>
                  </a:rPr>
                  <a:t>Número estimado de sondas</a:t>
                </a:r>
                <a:endParaRPr lang="de-DE" sz="1600" dirty="0">
                  <a:latin typeface="Arial" panose="020B0604020202020204" pitchFamily="34" charset="0"/>
                  <a:cs typeface="Arial" panose="020B0604020202020204" pitchFamily="34" charset="0"/>
                </a:endParaRPr>
              </a:p>
              <a:p>
                <a:pPr lvl="0">
                  <a:lnSpc>
                    <a:spcPct val="150000"/>
                  </a:lnSpc>
                  <a:buFont typeface="+mj-lt"/>
                  <a:buAutoNum type="arabicPeriod" startAt="6"/>
                </a:pPr>
                <a:r>
                  <a:rPr lang="en-GB" sz="1600" dirty="0">
                    <a:latin typeface="Arial" panose="020B0604020202020204" pitchFamily="34" charset="0"/>
                    <a:cs typeface="Arial" panose="020B0604020202020204" pitchFamily="34" charset="0"/>
                  </a:rPr>
                  <a:t>Determinar la capacidad de abstracción específica del subsuelo</a:t>
                </a:r>
                <a:endParaRPr lang="de-DE" sz="1600" dirty="0">
                  <a:latin typeface="Arial" panose="020B0604020202020204" pitchFamily="34" charset="0"/>
                  <a:cs typeface="Arial" panose="020B0604020202020204" pitchFamily="34" charset="0"/>
                </a:endParaRPr>
              </a:p>
              <a:p>
                <a:pPr lvl="0">
                  <a:lnSpc>
                    <a:spcPct val="150000"/>
                  </a:lnSpc>
                  <a:buFont typeface="+mj-lt"/>
                  <a:buAutoNum type="arabicPeriod" startAt="6"/>
                </a:pPr>
                <a:r>
                  <a:rPr lang="en-GB" sz="1600" dirty="0">
                    <a:latin typeface="Arial" panose="020B0604020202020204" pitchFamily="34" charset="0"/>
                    <a:cs typeface="Arial" panose="020B0604020202020204" pitchFamily="34" charset="0"/>
                  </a:rPr>
                  <a:t>Personalización del número de sondas</a:t>
                </a:r>
                <a:endParaRPr lang="de-DE" sz="1600" dirty="0">
                  <a:latin typeface="Arial" panose="020B0604020202020204" pitchFamily="34" charset="0"/>
                  <a:cs typeface="Arial" panose="020B0604020202020204" pitchFamily="34" charset="0"/>
                </a:endParaRPr>
              </a:p>
              <a:p>
                <a:pPr lvl="0">
                  <a:lnSpc>
                    <a:spcPct val="150000"/>
                  </a:lnSpc>
                  <a:buFont typeface="+mj-lt"/>
                  <a:buAutoNum type="arabicPeriod" startAt="6"/>
                </a:pPr>
                <a:r>
                  <a:rPr lang="en-GB" sz="1600" dirty="0">
                    <a:latin typeface="Arial" panose="020B0604020202020204" pitchFamily="34" charset="0"/>
                    <a:cs typeface="Arial" panose="020B0604020202020204" pitchFamily="34" charset="0"/>
                  </a:rPr>
                  <a:t>Determinar las propiedades de flujo de la salmuera</a:t>
                </a:r>
                <a:endParaRPr lang="de-DE" sz="1600" dirty="0">
                  <a:latin typeface="Arial" panose="020B0604020202020204" pitchFamily="34" charset="0"/>
                  <a:cs typeface="Arial" panose="020B0604020202020204" pitchFamily="34" charset="0"/>
                </a:endParaRPr>
              </a:p>
              <a:p>
                <a:pPr lvl="0">
                  <a:lnSpc>
                    <a:spcPct val="150000"/>
                  </a:lnSpc>
                  <a:buFont typeface="+mj-lt"/>
                  <a:buAutoNum type="arabicPeriod" startAt="6"/>
                </a:pPr>
                <a:r>
                  <a:rPr lang="en-GB" sz="1600" dirty="0">
                    <a:latin typeface="Arial" panose="020B0604020202020204" pitchFamily="34" charset="0"/>
                    <a:cs typeface="Arial" panose="020B0604020202020204" pitchFamily="34" charset="0"/>
                  </a:rPr>
                  <a:t>Control de la capacidad de abstracción específica</a:t>
                </a:r>
                <a:endParaRPr lang="de-DE" sz="1600" dirty="0">
                  <a:latin typeface="Arial" panose="020B0604020202020204" pitchFamily="34" charset="0"/>
                  <a:cs typeface="Arial" panose="020B0604020202020204" pitchFamily="34" charset="0"/>
                </a:endParaRPr>
              </a:p>
              <a:p>
                <a:pPr lvl="0">
                  <a:lnSpc>
                    <a:spcPct val="150000"/>
                  </a:lnSpc>
                  <a:buFont typeface="+mj-lt"/>
                  <a:buAutoNum type="arabicPeriod" startAt="6"/>
                </a:pPr>
                <a14:m>
                  <m:oMath xmlns:m="http://schemas.openxmlformats.org/officeDocument/2006/math">
                    <m:r>
                      <m:rPr>
                        <m:sty m:val="p"/>
                      </m:rPr>
                      <a:rPr lang="en-GB" sz="1600" i="0">
                        <a:latin typeface="Cambria Math" panose="02040503050406030204" pitchFamily="18" charset="0"/>
                      </a:rPr>
                      <m:t>probe</m:t>
                    </m:r>
                    <m:r>
                      <a:rPr lang="en-GB" sz="1600" i="0">
                        <a:latin typeface="Cambria Math" panose="02040503050406030204" pitchFamily="18" charset="0"/>
                      </a:rPr>
                      <m:t> </m:t>
                    </m:r>
                    <m:r>
                      <m:rPr>
                        <m:sty m:val="p"/>
                      </m:rPr>
                      <a:rPr lang="en-GB" sz="1600" i="0">
                        <a:latin typeface="Cambria Math" panose="02040503050406030204" pitchFamily="18" charset="0"/>
                      </a:rPr>
                      <m:t>length</m:t>
                    </m:r>
                    <m:r>
                      <a:rPr lang="en-GB" sz="1600" i="0">
                        <a:latin typeface="Cambria Math" panose="02040503050406030204" pitchFamily="18" charset="0"/>
                      </a:rPr>
                      <m:t>= </m:t>
                    </m:r>
                    <m:f>
                      <m:fPr>
                        <m:ctrlPr>
                          <a:rPr lang="de-DE" sz="1600" i="1">
                            <a:latin typeface="Cambria Math" panose="02040503050406030204" pitchFamily="18" charset="0"/>
                          </a:rPr>
                        </m:ctrlPr>
                      </m:fPr>
                      <m:num>
                        <m:r>
                          <m:rPr>
                            <m:sty m:val="p"/>
                          </m:rPr>
                          <a:rPr lang="en-GB" sz="1600" i="0">
                            <a:latin typeface="Cambria Math" panose="02040503050406030204" pitchFamily="18" charset="0"/>
                          </a:rPr>
                          <m:t>evaporator</m:t>
                        </m:r>
                        <m:r>
                          <a:rPr lang="en-GB" sz="1600" i="0">
                            <a:latin typeface="Cambria Math" panose="02040503050406030204" pitchFamily="18" charset="0"/>
                          </a:rPr>
                          <m:t> </m:t>
                        </m:r>
                        <m:r>
                          <m:rPr>
                            <m:sty m:val="p"/>
                          </m:rPr>
                          <a:rPr lang="en-GB" sz="1600" i="0">
                            <a:latin typeface="Cambria Math" panose="02040503050406030204" pitchFamily="18" charset="0"/>
                          </a:rPr>
                          <m:t>performance</m:t>
                        </m:r>
                      </m:num>
                      <m:den>
                        <m:r>
                          <m:rPr>
                            <m:sty m:val="p"/>
                          </m:rPr>
                          <a:rPr lang="en-GB" sz="1600" i="0">
                            <a:latin typeface="Cambria Math" panose="02040503050406030204" pitchFamily="18" charset="0"/>
                          </a:rPr>
                          <m:t>abstraction</m:t>
                        </m:r>
                        <m:r>
                          <a:rPr lang="en-GB" sz="1600" i="0">
                            <a:latin typeface="Cambria Math" panose="02040503050406030204" pitchFamily="18" charset="0"/>
                          </a:rPr>
                          <m:t> </m:t>
                        </m:r>
                        <m:r>
                          <m:rPr>
                            <m:sty m:val="p"/>
                          </m:rPr>
                          <a:rPr lang="en-GB" sz="1600" i="0">
                            <a:latin typeface="Cambria Math" panose="02040503050406030204" pitchFamily="18" charset="0"/>
                          </a:rPr>
                          <m:t>capacity</m:t>
                        </m:r>
                        <m:r>
                          <a:rPr lang="en-GB" sz="1600" i="0">
                            <a:latin typeface="Cambria Math" panose="02040503050406030204" pitchFamily="18" charset="0"/>
                          </a:rPr>
                          <m:t> </m:t>
                        </m:r>
                      </m:den>
                    </m:f>
                  </m:oMath>
                </a14:m>
                <a:endParaRPr lang="de-DE" sz="1600" dirty="0">
                  <a:latin typeface="Arial" panose="020B0604020202020204" pitchFamily="34" charset="0"/>
                  <a:cs typeface="Arial" panose="020B0604020202020204" pitchFamily="34" charset="0"/>
                </a:endParaRPr>
              </a:p>
            </p:txBody>
          </p:sp>
        </mc:Choice>
        <mc:Fallback>
          <p:sp>
            <p:nvSpPr>
              <p:cNvPr id="2" name="Inhaltsplatzhalter 1"/>
              <p:cNvSpPr>
                <a:spLocks noGrp="1" noRot="1" noChangeAspect="1" noMove="1" noResize="1" noEditPoints="1" noAdjustHandles="1" noChangeArrowheads="1" noChangeShapeType="1" noTextEdit="1"/>
              </p:cNvSpPr>
              <p:nvPr>
                <p:ph idx="1"/>
              </p:nvPr>
            </p:nvSpPr>
            <p:spPr>
              <a:blipFill>
                <a:blip r:embed="rId2"/>
                <a:stretch>
                  <a:fillRect l="-370"/>
                </a:stretch>
              </a:blipFill>
            </p:spPr>
            <p:txBody>
              <a:bodyPr/>
              <a:lstStyle/>
              <a:p>
                <a:r>
                  <a:rPr lang="es-ES">
                    <a:noFill/>
                  </a:rPr>
                  <a:t> </a:t>
                </a:r>
              </a:p>
            </p:txBody>
          </p:sp>
        </mc:Fallback>
      </mc:AlternateContent>
      <p:pic>
        <p:nvPicPr>
          <p:cNvPr id="4" name="Grafik 3">
            <a:extLst>
              <a:ext uri="{FF2B5EF4-FFF2-40B4-BE49-F238E27FC236}">
                <a16:creationId xmlns:a16="http://schemas.microsoft.com/office/drawing/2014/main" id="{103CC12D-D81A-42D9-AA27-F08277A4276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66720" y="2348880"/>
            <a:ext cx="720080" cy="1018479"/>
          </a:xfrm>
          <a:prstGeom prst="rect">
            <a:avLst/>
          </a:prstGeom>
        </p:spPr>
      </p:pic>
    </p:spTree>
    <p:extLst>
      <p:ext uri="{BB962C8B-B14F-4D97-AF65-F5344CB8AC3E}">
        <p14:creationId xmlns:p14="http://schemas.microsoft.com/office/powerpoint/2010/main" val="29021836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Datos de entrada </a:t>
            </a:r>
            <a:r>
              <a:rPr lang="en-GB" dirty="0">
                <a:solidFill>
                  <a:schemeClr val="accent3"/>
                </a:solidFill>
                <a:latin typeface="Arial" panose="020B0604020202020204" pitchFamily="34" charset="0"/>
                <a:cs typeface="Arial" panose="020B0604020202020204" pitchFamily="34" charset="0"/>
              </a:rPr>
              <a:t>(impresión en verde)</a:t>
            </a:r>
            <a:endParaRPr lang="de-DE" dirty="0">
              <a:solidFill>
                <a:schemeClr val="accent3"/>
              </a:solidFill>
              <a:latin typeface="Arial" panose="020B0604020202020204" pitchFamily="34" charset="0"/>
              <a:cs typeface="Arial" panose="020B0604020202020204" pitchFamily="34" charset="0"/>
            </a:endParaRPr>
          </a:p>
        </p:txBody>
      </p:sp>
      <p:sp>
        <p:nvSpPr>
          <p:cNvPr id="2" name="Inhaltsplatzhalter 1"/>
          <p:cNvSpPr>
            <a:spLocks noGrp="1"/>
          </p:cNvSpPr>
          <p:nvPr>
            <p:ph idx="1"/>
          </p:nvPr>
        </p:nvSpPr>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Se necesitan muchos datos de entrada</a:t>
            </a:r>
          </a:p>
          <a:p>
            <a:pPr lvl="0">
              <a:lnSpc>
                <a:spcPct val="150000"/>
              </a:lnSpc>
            </a:pPr>
            <a:r>
              <a:rPr lang="en-GB" sz="1600" dirty="0" err="1">
                <a:latin typeface="Arial" panose="020B0604020202020204" pitchFamily="34" charset="0"/>
                <a:cs typeface="Arial" panose="020B0604020202020204" pitchFamily="34" charset="0"/>
              </a:rPr>
              <a:t>Rendimiento</a:t>
            </a:r>
            <a:r>
              <a:rPr lang="en-GB" sz="1600" dirty="0">
                <a:latin typeface="Arial" panose="020B0604020202020204" pitchFamily="34" charset="0"/>
                <a:cs typeface="Arial" panose="020B0604020202020204" pitchFamily="34" charset="0"/>
              </a:rPr>
              <a:t> de la bomba de calor en el evaporador</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Tipo de roca o conductividad térmica áspera</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Con o sin calefacción/refrigeración de agua sanitaria</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Horas a plena carga por año</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Temperatura mínima de la salmuera</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Número de sondas</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Propiedades de flujo de la salmuera</a:t>
            </a:r>
            <a:endParaRPr lang="de-DE" sz="1600" dirty="0">
              <a:latin typeface="Arial" panose="020B0604020202020204" pitchFamily="34" charset="0"/>
              <a:cs typeface="Arial" panose="020B0604020202020204" pitchFamily="34" charset="0"/>
            </a:endParaRPr>
          </a:p>
          <a:p>
            <a:pPr>
              <a:lnSpc>
                <a:spcPct val="130000"/>
              </a:lnSpc>
              <a:spcBef>
                <a:spcPts val="0"/>
              </a:spcBef>
            </a:pPr>
            <a:endParaRPr lang="de-DE" sz="1800" dirty="0">
              <a:solidFill>
                <a:schemeClr val="accent3">
                  <a:lumMod val="75000"/>
                </a:schemeClr>
              </a:solidFill>
            </a:endParaRPr>
          </a:p>
          <a:p>
            <a:pPr>
              <a:lnSpc>
                <a:spcPct val="130000"/>
              </a:lnSpc>
              <a:spcBef>
                <a:spcPts val="0"/>
              </a:spcBef>
            </a:pPr>
            <a:endParaRPr lang="de-DE" sz="1800" dirty="0"/>
          </a:p>
        </p:txBody>
      </p:sp>
      <p:sp>
        <p:nvSpPr>
          <p:cNvPr id="4" name="Gestreifter Pfeil nach rechts 3"/>
          <p:cNvSpPr/>
          <p:nvPr/>
        </p:nvSpPr>
        <p:spPr>
          <a:xfrm>
            <a:off x="1761576" y="5013176"/>
            <a:ext cx="2802193" cy="1224116"/>
          </a:xfrm>
          <a:prstGeom prst="striped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de-DE">
              <a:solidFill>
                <a:prstClr val="white"/>
              </a:solidFill>
            </a:endParaRPr>
          </a:p>
        </p:txBody>
      </p:sp>
      <p:sp>
        <p:nvSpPr>
          <p:cNvPr id="5" name="Textfeld 4"/>
          <p:cNvSpPr txBox="1"/>
          <p:nvPr/>
        </p:nvSpPr>
        <p:spPr>
          <a:xfrm>
            <a:off x="4563769" y="5082617"/>
            <a:ext cx="3111531" cy="1154675"/>
          </a:xfrm>
          <a:prstGeom prst="rect">
            <a:avLst/>
          </a:prstGeom>
          <a:noFill/>
        </p:spPr>
        <p:txBody>
          <a:bodyPr wrap="square" rtlCol="0">
            <a:spAutoFit/>
          </a:bodyPr>
          <a:lstStyle/>
          <a:p>
            <a:pPr algn="ctr">
              <a:lnSpc>
                <a:spcPct val="150000"/>
              </a:lnSpc>
            </a:pPr>
            <a:r>
              <a:rPr lang="en-US" sz="1600" b="1" dirty="0">
                <a:solidFill>
                  <a:srgbClr val="9BBB59">
                    <a:lumMod val="75000"/>
                  </a:srgbClr>
                </a:solidFill>
                <a:latin typeface="Arial" panose="020B0604020202020204" pitchFamily="34" charset="0"/>
                <a:cs typeface="Arial" panose="020B0604020202020204" pitchFamily="34" charset="0"/>
              </a:rPr>
              <a:t>Muchos datos de entrada crean una falsa seguridad al dimensionar</a:t>
            </a:r>
            <a:endParaRPr lang="de-DE" sz="1600" b="1" dirty="0">
              <a:solidFill>
                <a:srgbClr val="9BBB59">
                  <a:lumMod val="75000"/>
                </a:srgbClr>
              </a:solidFill>
              <a:latin typeface="Arial" panose="020B0604020202020204" pitchFamily="34" charset="0"/>
              <a:cs typeface="Arial" panose="020B0604020202020204" pitchFamily="34" charset="0"/>
            </a:endParaRPr>
          </a:p>
        </p:txBody>
      </p:sp>
      <p:pic>
        <p:nvPicPr>
          <p:cNvPr id="6" name="Grafik 3">
            <a:extLst>
              <a:ext uri="{FF2B5EF4-FFF2-40B4-BE49-F238E27FC236}">
                <a16:creationId xmlns:a16="http://schemas.microsoft.com/office/drawing/2014/main" id="{76734B99-5A19-4901-89A3-7694B84B1D6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66720" y="1600200"/>
            <a:ext cx="720080" cy="1018479"/>
          </a:xfrm>
          <a:prstGeom prst="rect">
            <a:avLst/>
          </a:prstGeom>
        </p:spPr>
      </p:pic>
    </p:spTree>
    <p:extLst>
      <p:ext uri="{BB962C8B-B14F-4D97-AF65-F5344CB8AC3E}">
        <p14:creationId xmlns:p14="http://schemas.microsoft.com/office/powerpoint/2010/main" val="33221398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Datos de entrada </a:t>
            </a:r>
            <a:r>
              <a:rPr lang="en-GB" dirty="0">
                <a:solidFill>
                  <a:schemeClr val="accent3"/>
                </a:solidFill>
                <a:latin typeface="Arial" panose="020B0604020202020204" pitchFamily="34" charset="0"/>
                <a:cs typeface="Arial" panose="020B0604020202020204" pitchFamily="34" charset="0"/>
              </a:rPr>
              <a:t>(impresión en verde)</a:t>
            </a:r>
            <a:endParaRPr lang="de-DE" dirty="0"/>
          </a:p>
        </p:txBody>
      </p:sp>
      <p:sp>
        <p:nvSpPr>
          <p:cNvPr id="4" name="Inhaltsplatzhalter 3"/>
          <p:cNvSpPr>
            <a:spLocks noGrp="1"/>
          </p:cNvSpPr>
          <p:nvPr>
            <p:ph idx="1"/>
          </p:nvPr>
        </p:nvSpPr>
        <p:spPr/>
        <p:txBody>
          <a:bodyPr/>
          <a:lstStyle/>
          <a:p>
            <a:pPr marL="0" indent="0">
              <a:lnSpc>
                <a:spcPct val="150000"/>
              </a:lnSpc>
              <a:buNone/>
            </a:pPr>
            <a:r>
              <a:rPr lang="en-GB" sz="1600" dirty="0">
                <a:latin typeface="Arial" panose="020B0604020202020204" pitchFamily="34" charset="0"/>
                <a:cs typeface="Arial" panose="020B0604020202020204" pitchFamily="34" charset="0"/>
              </a:rPr>
              <a:t>A pesar de que los datos de entrada son mucho más extensos, la impresión verde no cubre todas las eventualidades.</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¿Qué datos de entrada faltan para la impresión verde? </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Distribución de las necesidades de calor a lo largo del año</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Ubicación del sistema </a:t>
            </a:r>
            <a:endParaRPr lang="de-DE" sz="1600" dirty="0">
              <a:latin typeface="Arial" panose="020B0604020202020204" pitchFamily="34" charset="0"/>
              <a:cs typeface="Arial" panose="020B0604020202020204" pitchFamily="34" charset="0"/>
            </a:endParaRPr>
          </a:p>
          <a:p>
            <a:pPr marL="0" indent="0">
              <a:lnSpc>
                <a:spcPct val="150000"/>
              </a:lnSpc>
              <a:buNone/>
            </a:pPr>
            <a:endParaRPr lang="en-GB" sz="1600" dirty="0">
              <a:latin typeface="Arial" panose="020B0604020202020204" pitchFamily="34" charset="0"/>
              <a:cs typeface="Arial" panose="020B0604020202020204" pitchFamily="34" charset="0"/>
            </a:endParaRPr>
          </a:p>
          <a:p>
            <a:pPr marL="0" indent="0">
              <a:lnSpc>
                <a:spcPct val="150000"/>
              </a:lnSpc>
              <a:buNone/>
            </a:pPr>
            <a:endParaRPr lang="en-GB"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¿Por qué estos datos también son decisivos? </a:t>
            </a:r>
            <a:endParaRPr lang="de-DE" sz="1600" dirty="0">
              <a:latin typeface="Arial" panose="020B0604020202020204" pitchFamily="34" charset="0"/>
              <a:cs typeface="Arial" panose="020B0604020202020204" pitchFamily="34" charset="0"/>
            </a:endParaRPr>
          </a:p>
          <a:p>
            <a:pPr marL="0" indent="0">
              <a:buNone/>
            </a:pPr>
            <a:endParaRPr lang="de-DE" dirty="0"/>
          </a:p>
          <a:p>
            <a:pPr marL="0" indent="0">
              <a:buNone/>
            </a:pPr>
            <a:endParaRPr lang="de-DE" dirty="0"/>
          </a:p>
        </p:txBody>
      </p:sp>
    </p:spTree>
    <p:extLst>
      <p:ext uri="{BB962C8B-B14F-4D97-AF65-F5344CB8AC3E}">
        <p14:creationId xmlns:p14="http://schemas.microsoft.com/office/powerpoint/2010/main" val="9751614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Efecto de los datos de entrada</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91461" y="1592467"/>
            <a:ext cx="5050904" cy="4525963"/>
          </a:xfrm>
        </p:spPr>
        <p:txBody>
          <a:bodyPr>
            <a:noAutofit/>
          </a:bodyPr>
          <a:lstStyle/>
          <a:p>
            <a:pPr marL="0" lvl="1" indent="0">
              <a:lnSpc>
                <a:spcPct val="150000"/>
              </a:lnSpc>
              <a:buNone/>
            </a:pPr>
            <a:r>
              <a:rPr lang="en-US" sz="1600" dirty="0">
                <a:latin typeface="Arial" panose="020B0604020202020204" pitchFamily="34" charset="0"/>
                <a:cs typeface="Arial" panose="020B0604020202020204" pitchFamily="34" charset="0"/>
              </a:rPr>
              <a:t>Distribución de las necesidades de calor a lo largo del año.</a:t>
            </a:r>
          </a:p>
          <a:p>
            <a:pPr marL="0" lvl="1" indent="0">
              <a:lnSpc>
                <a:spcPct val="150000"/>
              </a:lnSpc>
              <a:buNone/>
            </a:pPr>
            <a:endParaRPr lang="en-US" sz="1600" dirty="0">
              <a:latin typeface="Arial" panose="020B0604020202020204" pitchFamily="34" charset="0"/>
              <a:cs typeface="Arial" panose="020B0604020202020204" pitchFamily="34" charset="0"/>
            </a:endParaRPr>
          </a:p>
          <a:p>
            <a:pPr marL="0" lvl="1" indent="0">
              <a:lnSpc>
                <a:spcPct val="150000"/>
              </a:lnSpc>
              <a:buNone/>
            </a:pPr>
            <a:r>
              <a:rPr lang="en-US" sz="1600" dirty="0">
                <a:latin typeface="Arial" panose="020B0604020202020204" pitchFamily="34" charset="0"/>
                <a:cs typeface="Arial" panose="020B0604020202020204" pitchFamily="34" charset="0"/>
              </a:rPr>
              <a:t>La distribución de las necesidades de calor del edificio depende de la geometría, el estándar de aislamiento, el patrón de uso, etc.</a:t>
            </a:r>
          </a:p>
          <a:p>
            <a:pPr marL="0" lvl="1" indent="0">
              <a:lnSpc>
                <a:spcPct val="150000"/>
              </a:lnSpc>
              <a:buNone/>
            </a:pPr>
            <a:r>
              <a:rPr lang="en-US" sz="1600" dirty="0">
                <a:latin typeface="Arial" panose="020B0604020202020204" pitchFamily="34" charset="0"/>
                <a:cs typeface="Arial" panose="020B0604020202020204" pitchFamily="34" charset="0"/>
              </a:rPr>
              <a:t> </a:t>
            </a:r>
          </a:p>
          <a:p>
            <a:pPr marL="0" lvl="1" indent="0">
              <a:lnSpc>
                <a:spcPct val="150000"/>
              </a:lnSpc>
              <a:buNone/>
            </a:pPr>
            <a:r>
              <a:rPr lang="en-US" sz="1600" dirty="0">
                <a:latin typeface="Arial" panose="020B0604020202020204" pitchFamily="34" charset="0"/>
                <a:cs typeface="Arial" panose="020B0604020202020204" pitchFamily="34" charset="0"/>
              </a:rPr>
              <a:t>Cuanto más alto es el estándar de aislamiento, más inconveniente es la distribución del calor para el rendimiento de la sonda geotérmica. La pérdida de rendimiento puede ser de hasta un </a:t>
            </a:r>
            <a:r>
              <a:rPr lang="en-US" sz="1600" b="1" dirty="0">
                <a:latin typeface="Arial" panose="020B0604020202020204" pitchFamily="34" charset="0"/>
                <a:cs typeface="Arial" panose="020B0604020202020204" pitchFamily="34" charset="0"/>
              </a:rPr>
              <a:t>10%. </a:t>
            </a:r>
          </a:p>
          <a:p>
            <a:pPr marL="0" lvl="1" indent="0">
              <a:buNone/>
            </a:pPr>
            <a:endParaRPr lang="de-DE" sz="1600" dirty="0">
              <a:latin typeface="Arial" panose="020B0604020202020204" pitchFamily="34" charset="0"/>
              <a:cs typeface="Arial" panose="020B0604020202020204" pitchFamily="34" charset="0"/>
            </a:endParaRPr>
          </a:p>
          <a:p>
            <a:pPr marL="0" lvl="1" indent="0">
              <a:buNone/>
            </a:pPr>
            <a:endParaRPr lang="de-DE" sz="1600" dirty="0">
              <a:latin typeface="Arial" panose="020B0604020202020204" pitchFamily="34" charset="0"/>
              <a:cs typeface="Arial" panose="020B0604020202020204" pitchFamily="34" charset="0"/>
            </a:endParaRPr>
          </a:p>
          <a:p>
            <a:pPr marL="0" lvl="1" indent="0">
              <a:buNone/>
            </a:pPr>
            <a:endParaRPr lang="de-DE" sz="1400" dirty="0"/>
          </a:p>
          <a:p>
            <a:endParaRPr lang="de-DE" sz="1400" dirty="0"/>
          </a:p>
        </p:txBody>
      </p:sp>
      <p:sp>
        <p:nvSpPr>
          <p:cNvPr id="8" name="Rechteck 7"/>
          <p:cNvSpPr/>
          <p:nvPr/>
        </p:nvSpPr>
        <p:spPr>
          <a:xfrm>
            <a:off x="4043852" y="4295975"/>
            <a:ext cx="794876" cy="125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pic>
        <p:nvPicPr>
          <p:cNvPr id="5" name="Diagramm 1">
            <a:extLst>
              <a:ext uri="{FF2B5EF4-FFF2-40B4-BE49-F238E27FC236}">
                <a16:creationId xmlns:a16="http://schemas.microsoft.com/office/drawing/2014/main" id="{1B6C76C9-B210-4ECB-8E3E-24F37FB57137}"/>
              </a:ext>
            </a:extLst>
          </p:cNvPr>
          <p:cNvPicPr>
            <a:picLocks noChangeArrowheads="1"/>
          </p:cNvPicPr>
          <p:nvPr/>
        </p:nvPicPr>
        <p:blipFill>
          <a:blip r:embed="rId3" cstate="print">
            <a:extLst>
              <a:ext uri="{28A0092B-C50C-407E-A947-70E740481C1C}">
                <a14:useLocalDpi xmlns:a14="http://schemas.microsoft.com/office/drawing/2010/main"/>
              </a:ext>
            </a:extLst>
          </a:blip>
          <a:srcRect b="-61"/>
          <a:stretch>
            <a:fillRect/>
          </a:stretch>
        </p:blipFill>
        <p:spPr bwMode="auto">
          <a:xfrm>
            <a:off x="5542365" y="1484784"/>
            <a:ext cx="3422123" cy="190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fik 5" descr="http://www.klimaatlas.nrw.de/site/files/klima/Temperatur/Karte_Temperatur.jpg">
            <a:extLst>
              <a:ext uri="{FF2B5EF4-FFF2-40B4-BE49-F238E27FC236}">
                <a16:creationId xmlns:a16="http://schemas.microsoft.com/office/drawing/2014/main" id="{DE3A6F14-B0E9-448E-95F1-52F4D492415E}"/>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5863196" y="3745632"/>
            <a:ext cx="2917949" cy="2510384"/>
          </a:xfrm>
          <a:prstGeom prst="rect">
            <a:avLst/>
          </a:prstGeom>
          <a:noFill/>
          <a:ln>
            <a:noFill/>
          </a:ln>
        </p:spPr>
      </p:pic>
    </p:spTree>
    <p:extLst>
      <p:ext uri="{BB962C8B-B14F-4D97-AF65-F5344CB8AC3E}">
        <p14:creationId xmlns:p14="http://schemas.microsoft.com/office/powerpoint/2010/main" val="15090764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Efecto de los datos de entrada</a:t>
            </a:r>
            <a:endParaRPr lang="de-DE" dirty="0"/>
          </a:p>
        </p:txBody>
      </p:sp>
      <p:sp>
        <p:nvSpPr>
          <p:cNvPr id="4" name="Inhaltsplatzhalter 3"/>
          <p:cNvSpPr>
            <a:spLocks noGrp="1"/>
          </p:cNvSpPr>
          <p:nvPr>
            <p:ph idx="1"/>
          </p:nvPr>
        </p:nvSpPr>
        <p:spPr>
          <a:xfrm>
            <a:off x="491461" y="1592467"/>
            <a:ext cx="5050904" cy="4525963"/>
          </a:xfrm>
        </p:spPr>
        <p:txBody>
          <a:bodyPr>
            <a:noAutofit/>
          </a:bodyPr>
          <a:lstStyle/>
          <a:p>
            <a:pPr marL="0" lvl="1" indent="0">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La ubicación del sistema afecta a la temperatura subterránea no perturbada. Cuanto menor sea la temperatura del subsuelo, menor será el rendimiento de la sonda geotérmica. </a:t>
            </a:r>
            <a:endParaRPr lang="de-DE" sz="1600" dirty="0">
              <a:latin typeface="Arial" panose="020B0604020202020204" pitchFamily="34" charset="0"/>
              <a:cs typeface="Arial" panose="020B0604020202020204" pitchFamily="34" charset="0"/>
            </a:endParaRPr>
          </a:p>
          <a:p>
            <a:pPr marL="0" lvl="1" indent="0">
              <a:buNone/>
            </a:pPr>
            <a:endParaRPr lang="de-DE" sz="1600" dirty="0">
              <a:latin typeface="Arial" panose="020B0604020202020204" pitchFamily="34" charset="0"/>
              <a:cs typeface="Arial" panose="020B0604020202020204" pitchFamily="34" charset="0"/>
            </a:endParaRPr>
          </a:p>
          <a:p>
            <a:pPr marL="0" lvl="1" indent="0">
              <a:buNone/>
            </a:pPr>
            <a:endParaRPr lang="de-DE" sz="1600" dirty="0">
              <a:latin typeface="Arial" panose="020B0604020202020204" pitchFamily="34" charset="0"/>
              <a:cs typeface="Arial" panose="020B0604020202020204" pitchFamily="34" charset="0"/>
            </a:endParaRPr>
          </a:p>
          <a:p>
            <a:pPr marL="0" lvl="1" indent="0">
              <a:buNone/>
            </a:pPr>
            <a:endParaRPr lang="de-DE" sz="1600" dirty="0">
              <a:latin typeface="Arial" panose="020B0604020202020204" pitchFamily="34" charset="0"/>
              <a:cs typeface="Arial" panose="020B0604020202020204" pitchFamily="34" charset="0"/>
            </a:endParaRPr>
          </a:p>
          <a:p>
            <a:pPr marL="0" lvl="1" indent="0">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El más grande ΔT, </a:t>
            </a:r>
          </a:p>
          <a:p>
            <a:pPr marL="0" indent="0">
              <a:lnSpc>
                <a:spcPct val="150000"/>
              </a:lnSpc>
              <a:buNone/>
            </a:pPr>
            <a:r>
              <a:rPr lang="en-GB" sz="1600" dirty="0">
                <a:latin typeface="Arial" panose="020B0604020202020204" pitchFamily="34" charset="0"/>
                <a:cs typeface="Arial" panose="020B0604020202020204" pitchFamily="34" charset="0"/>
              </a:rPr>
              <a:t>más grande es </a:t>
            </a:r>
          </a:p>
          <a:p>
            <a:pPr marL="0" indent="0">
              <a:lnSpc>
                <a:spcPct val="150000"/>
              </a:lnSpc>
              <a:buNone/>
            </a:pPr>
            <a:r>
              <a:rPr lang="en-GB" sz="1600" dirty="0">
                <a:latin typeface="Arial" panose="020B0604020202020204" pitchFamily="34" charset="0"/>
                <a:cs typeface="Arial" panose="020B0604020202020204" pitchFamily="34" charset="0"/>
              </a:rPr>
              <a:t>capacidad de abstracción. </a:t>
            </a:r>
            <a:endParaRPr lang="de-DE" sz="1600" dirty="0">
              <a:latin typeface="Arial" panose="020B0604020202020204" pitchFamily="34" charset="0"/>
              <a:cs typeface="Arial" panose="020B0604020202020204" pitchFamily="34" charset="0"/>
            </a:endParaRPr>
          </a:p>
          <a:p>
            <a:pPr marL="0" lvl="1" indent="0">
              <a:buNone/>
            </a:pPr>
            <a:endParaRPr lang="de-DE" sz="1600" dirty="0">
              <a:latin typeface="Arial" panose="020B0604020202020204" pitchFamily="34" charset="0"/>
              <a:cs typeface="Arial" panose="020B0604020202020204" pitchFamily="34" charset="0"/>
            </a:endParaRPr>
          </a:p>
          <a:p>
            <a:pPr marL="0" lvl="1" indent="0">
              <a:buNone/>
            </a:pPr>
            <a:endParaRPr lang="de-DE" sz="1400" dirty="0"/>
          </a:p>
          <a:p>
            <a:endParaRPr lang="de-DE" sz="1400" dirty="0"/>
          </a:p>
        </p:txBody>
      </p:sp>
      <p:pic>
        <p:nvPicPr>
          <p:cNvPr id="7" name="Grafik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72402" y="4313503"/>
            <a:ext cx="1659707" cy="1560455"/>
          </a:xfrm>
          <a:prstGeom prst="rect">
            <a:avLst/>
          </a:prstGeom>
        </p:spPr>
      </p:pic>
      <p:sp>
        <p:nvSpPr>
          <p:cNvPr id="8" name="Rechteck 7"/>
          <p:cNvSpPr/>
          <p:nvPr/>
        </p:nvSpPr>
        <p:spPr>
          <a:xfrm>
            <a:off x="4043852" y="4295975"/>
            <a:ext cx="794876" cy="1253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prstClr val="white"/>
              </a:solidFill>
            </a:endParaRPr>
          </a:p>
        </p:txBody>
      </p:sp>
      <p:sp>
        <p:nvSpPr>
          <p:cNvPr id="2" name="Textfeld 1"/>
          <p:cNvSpPr txBox="1"/>
          <p:nvPr/>
        </p:nvSpPr>
        <p:spPr>
          <a:xfrm>
            <a:off x="2551100" y="4073975"/>
            <a:ext cx="2791149" cy="276999"/>
          </a:xfrm>
          <a:prstGeom prst="rect">
            <a:avLst/>
          </a:prstGeom>
          <a:noFill/>
        </p:spPr>
        <p:txBody>
          <a:bodyPr wrap="none" rtlCol="0">
            <a:spAutoFit/>
          </a:bodyPr>
          <a:lstStyle/>
          <a:p>
            <a:r>
              <a:rPr lang="de-DE" sz="1200" dirty="0" err="1">
                <a:latin typeface="Arial" panose="020B0604020202020204" pitchFamily="34" charset="0"/>
                <a:cs typeface="Arial" panose="020B0604020202020204" pitchFamily="34" charset="0"/>
              </a:rPr>
              <a:t>Temperatura subterránea no perturbada</a:t>
            </a:r>
            <a:endParaRPr lang="de-DE" sz="1200" dirty="0">
              <a:latin typeface="Arial" panose="020B0604020202020204" pitchFamily="34" charset="0"/>
              <a:cs typeface="Arial" panose="020B0604020202020204" pitchFamily="34" charset="0"/>
            </a:endParaRPr>
          </a:p>
        </p:txBody>
      </p:sp>
      <p:sp>
        <p:nvSpPr>
          <p:cNvPr id="12" name="Textfeld 11"/>
          <p:cNvSpPr txBox="1"/>
          <p:nvPr/>
        </p:nvSpPr>
        <p:spPr>
          <a:xfrm>
            <a:off x="2915816" y="5841431"/>
            <a:ext cx="1965603" cy="276999"/>
          </a:xfrm>
          <a:prstGeom prst="rect">
            <a:avLst/>
          </a:prstGeom>
          <a:noFill/>
        </p:spPr>
        <p:txBody>
          <a:bodyPr wrap="none" rtlCol="0">
            <a:spAutoFit/>
          </a:bodyPr>
          <a:lstStyle/>
          <a:p>
            <a:r>
              <a:rPr lang="de-DE" sz="1200" dirty="0" err="1">
                <a:latin typeface="Arial" panose="020B0604020202020204" pitchFamily="34" charset="0"/>
                <a:cs typeface="Arial" panose="020B0604020202020204" pitchFamily="34" charset="0"/>
              </a:rPr>
              <a:t>Temperatura</a:t>
            </a:r>
            <a:r>
              <a:rPr lang="de-DE" sz="1200" dirty="0">
                <a:latin typeface="Arial" panose="020B0604020202020204" pitchFamily="34" charset="0"/>
                <a:cs typeface="Arial" panose="020B0604020202020204" pitchFamily="34" charset="0"/>
              </a:rPr>
              <a:t> mínima de la </a:t>
            </a:r>
            <a:r>
              <a:rPr lang="de-DE" sz="1200" dirty="0" err="1">
                <a:latin typeface="Arial" panose="020B0604020202020204" pitchFamily="34" charset="0"/>
                <a:cs typeface="Arial" panose="020B0604020202020204" pitchFamily="34" charset="0"/>
              </a:rPr>
              <a:t>salmuera</a:t>
            </a:r>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36780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Comparación</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p:txBody>
          <a:bodyPr>
            <a:normAutofit lnSpcReduction="10000"/>
          </a:bodyPr>
          <a:lstStyle/>
          <a:p>
            <a:pPr marL="0" indent="0">
              <a:lnSpc>
                <a:spcPct val="150000"/>
              </a:lnSpc>
              <a:buNone/>
            </a:pPr>
            <a:r>
              <a:rPr lang="en-US" sz="1600" b="1" dirty="0">
                <a:latin typeface="Arial" panose="020B0604020202020204" pitchFamily="34" charset="0"/>
                <a:cs typeface="Arial" panose="020B0604020202020204" pitchFamily="34" charset="0"/>
              </a:rPr>
              <a:t>Impresión en blanco actual:</a:t>
            </a:r>
          </a:p>
          <a:p>
            <a:pPr>
              <a:lnSpc>
                <a:spcPct val="150000"/>
              </a:lnSpc>
            </a:pPr>
            <a:r>
              <a:rPr lang="en-US" sz="1600" dirty="0">
                <a:latin typeface="Arial" panose="020B0604020202020204" pitchFamily="34" charset="0"/>
                <a:cs typeface="Arial" panose="020B0604020202020204" pitchFamily="34" charset="0"/>
              </a:rPr>
              <a:t>Menos datos de entrada </a:t>
            </a:r>
          </a:p>
          <a:p>
            <a:pPr>
              <a:lnSpc>
                <a:spcPct val="150000"/>
              </a:lnSpc>
            </a:pPr>
            <a:r>
              <a:rPr lang="en-US" sz="1600" dirty="0">
                <a:latin typeface="Arial" panose="020B0604020202020204" pitchFamily="34" charset="0"/>
                <a:cs typeface="Arial" panose="020B0604020202020204" pitchFamily="34" charset="0"/>
              </a:rPr>
              <a:t>Resultados claros</a:t>
            </a:r>
          </a:p>
          <a:p>
            <a:pPr>
              <a:lnSpc>
                <a:spcPct val="150000"/>
              </a:lnSpc>
            </a:pPr>
            <a:r>
              <a:rPr lang="en-US" sz="1600" dirty="0">
                <a:latin typeface="Arial" panose="020B0604020202020204" pitchFamily="34" charset="0"/>
                <a:cs typeface="Arial" panose="020B0604020202020204" pitchFamily="34" charset="0"/>
              </a:rPr>
              <a:t>Totalmente reconocido por las autoridades / los resultados no son cuestionados</a:t>
            </a:r>
          </a:p>
          <a:p>
            <a:pPr>
              <a:lnSpc>
                <a:spcPct val="150000"/>
              </a:lnSpc>
            </a:pPr>
            <a:r>
              <a:rPr lang="en-US" sz="1600" dirty="0">
                <a:latin typeface="Arial" panose="020B0604020202020204" pitchFamily="34" charset="0"/>
                <a:cs typeface="Arial" panose="020B0604020202020204" pitchFamily="34" charset="0"/>
              </a:rPr>
              <a:t>Puede conducir a fallos masivos en el dimensionamiento </a:t>
            </a:r>
          </a:p>
          <a:p>
            <a:pPr marL="0" indent="0">
              <a:lnSpc>
                <a:spcPct val="150000"/>
              </a:lnSpc>
              <a:buNone/>
            </a:pPr>
            <a:r>
              <a:rPr lang="en-US" sz="1600" b="1" dirty="0">
                <a:solidFill>
                  <a:schemeClr val="accent3"/>
                </a:solidFill>
                <a:latin typeface="Arial" panose="020B0604020202020204" pitchFamily="34" charset="0"/>
                <a:cs typeface="Arial" panose="020B0604020202020204" pitchFamily="34" charset="0"/>
              </a:rPr>
              <a:t>Impresión verde:</a:t>
            </a:r>
          </a:p>
          <a:p>
            <a:pPr>
              <a:lnSpc>
                <a:spcPct val="150000"/>
              </a:lnSpc>
            </a:pPr>
            <a:r>
              <a:rPr lang="en-US" sz="1600" dirty="0">
                <a:latin typeface="Arial" panose="020B0604020202020204" pitchFamily="34" charset="0"/>
                <a:cs typeface="Arial" panose="020B0604020202020204" pitchFamily="34" charset="0"/>
              </a:rPr>
              <a:t>Datos de entrada detallados / altas exigencias para el planificador</a:t>
            </a:r>
          </a:p>
          <a:p>
            <a:pPr>
              <a:lnSpc>
                <a:spcPct val="150000"/>
              </a:lnSpc>
            </a:pPr>
            <a:r>
              <a:rPr lang="en-US" sz="1600" dirty="0">
                <a:latin typeface="Arial" panose="020B0604020202020204" pitchFamily="34" charset="0"/>
                <a:cs typeface="Arial" panose="020B0604020202020204" pitchFamily="34" charset="0"/>
              </a:rPr>
              <a:t>Los resultados varían mucho dependiendo de las especificaciones </a:t>
            </a:r>
          </a:p>
          <a:p>
            <a:pPr>
              <a:lnSpc>
                <a:spcPct val="150000"/>
              </a:lnSpc>
            </a:pPr>
            <a:r>
              <a:rPr lang="en-US" sz="1600" dirty="0">
                <a:latin typeface="Arial" panose="020B0604020202020204" pitchFamily="34" charset="0"/>
                <a:cs typeface="Arial" panose="020B0604020202020204" pitchFamily="34" charset="0"/>
              </a:rPr>
              <a:t>Las autoridades pueden cuestionar los resultados y/o hacer especificaciones estrictas</a:t>
            </a:r>
          </a:p>
          <a:p>
            <a:pPr>
              <a:lnSpc>
                <a:spcPct val="150000"/>
              </a:lnSpc>
            </a:pPr>
            <a:r>
              <a:rPr lang="en-US" sz="1600" dirty="0">
                <a:latin typeface="Arial" panose="020B0604020202020204" pitchFamily="34" charset="0"/>
                <a:cs typeface="Arial" panose="020B0604020202020204" pitchFamily="34" charset="0"/>
              </a:rPr>
              <a:t>Los errores de dimensionamiento se reducen pero no se excluyen</a:t>
            </a:r>
          </a:p>
          <a:p>
            <a:endParaRPr lang="de-DE" dirty="0"/>
          </a:p>
          <a:p>
            <a:endParaRPr lang="de-DE" dirty="0">
              <a:solidFill>
                <a:schemeClr val="accent3">
                  <a:lumMod val="75000"/>
                </a:schemeClr>
              </a:solidFill>
            </a:endParaRPr>
          </a:p>
        </p:txBody>
      </p:sp>
    </p:spTree>
    <p:extLst>
      <p:ext uri="{BB962C8B-B14F-4D97-AF65-F5344CB8AC3E}">
        <p14:creationId xmlns:p14="http://schemas.microsoft.com/office/powerpoint/2010/main" val="41166876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err="1">
                <a:latin typeface="Arial" panose="020B0604020202020204" pitchFamily="34" charset="0"/>
                <a:cs typeface="Arial" panose="020B0604020202020204" pitchFamily="34" charset="0"/>
              </a:rPr>
              <a:t>Enfoque de</a:t>
            </a:r>
            <a:r>
              <a:rPr lang="de-DE" dirty="0">
                <a:latin typeface="Arial" panose="020B0604020202020204" pitchFamily="34" charset="0"/>
                <a:cs typeface="Arial" panose="020B0604020202020204" pitchFamily="34" charset="0"/>
              </a:rPr>
              <a:t> solución</a:t>
            </a:r>
          </a:p>
        </p:txBody>
      </p:sp>
      <p:sp>
        <p:nvSpPr>
          <p:cNvPr id="2" name="Inhaltsplatzhalter 1"/>
          <p:cNvSpPr>
            <a:spLocks noGrp="1"/>
          </p:cNvSpPr>
          <p:nvPr>
            <p:ph idx="1"/>
          </p:nvPr>
        </p:nvSpPr>
        <p:spPr/>
        <p:txBody>
          <a:bodyPr/>
          <a:lstStyle/>
          <a:p>
            <a:pPr marL="0" indent="0">
              <a:buNone/>
            </a:pPr>
            <a:r>
              <a:rPr lang="de-DE" sz="1600" dirty="0">
                <a:latin typeface="Arial" panose="020B0604020202020204" pitchFamily="34" charset="0"/>
                <a:cs typeface="Arial" panose="020B0604020202020204" pitchFamily="34" charset="0"/>
              </a:rPr>
              <a:t>Seguridad en </a:t>
            </a:r>
            <a:r>
              <a:rPr lang="de-DE" sz="1600" dirty="0" err="1">
                <a:latin typeface="Arial" panose="020B0604020202020204" pitchFamily="34" charset="0"/>
                <a:cs typeface="Arial" panose="020B0604020202020204" pitchFamily="34" charset="0"/>
              </a:rPr>
              <a:t>el dimensionamiento</a:t>
            </a:r>
            <a:r>
              <a:rPr lang="de-DE" sz="1600" dirty="0">
                <a:latin typeface="Arial" panose="020B0604020202020204" pitchFamily="34" charset="0"/>
                <a:cs typeface="Arial" panose="020B0604020202020204" pitchFamily="34" charset="0"/>
              </a:rPr>
              <a:t> ....</a:t>
            </a:r>
          </a:p>
          <a:p>
            <a:pPr marL="0" indent="0">
              <a:buNone/>
            </a:pPr>
            <a:endParaRPr lang="de-DE" dirty="0"/>
          </a:p>
          <a:p>
            <a:pPr marL="0" indent="0">
              <a:buNone/>
            </a:pPr>
            <a:endParaRPr lang="de-DE" dirty="0"/>
          </a:p>
        </p:txBody>
      </p:sp>
      <p:sp>
        <p:nvSpPr>
          <p:cNvPr id="4" name="Gestreifter Pfeil nach rechts 3"/>
          <p:cNvSpPr/>
          <p:nvPr/>
        </p:nvSpPr>
        <p:spPr>
          <a:xfrm>
            <a:off x="2668229" y="2244212"/>
            <a:ext cx="2802193" cy="1224116"/>
          </a:xfrm>
          <a:prstGeom prst="strip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solidFill>
                <a:prstClr val="white"/>
              </a:solidFill>
            </a:endParaRPr>
          </a:p>
        </p:txBody>
      </p:sp>
      <p:sp>
        <p:nvSpPr>
          <p:cNvPr id="5" name="Textfeld 4"/>
          <p:cNvSpPr txBox="1"/>
          <p:nvPr/>
        </p:nvSpPr>
        <p:spPr>
          <a:xfrm>
            <a:off x="5559425" y="3065395"/>
            <a:ext cx="3200400" cy="677108"/>
          </a:xfrm>
          <a:prstGeom prst="rect">
            <a:avLst/>
          </a:prstGeom>
          <a:noFill/>
        </p:spPr>
        <p:txBody>
          <a:bodyPr wrap="square" rtlCol="0">
            <a:spAutoFit/>
          </a:bodyPr>
          <a:lstStyle/>
          <a:p>
            <a:r>
              <a:rPr lang="de-DE" dirty="0">
                <a:solidFill>
                  <a:prstClr val="black"/>
                </a:solidFill>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simulación</a:t>
            </a:r>
          </a:p>
          <a:p>
            <a:r>
              <a:rPr lang="en-GB" sz="1600" dirty="0">
                <a:latin typeface="Arial" panose="020B0604020202020204" pitchFamily="34" charset="0"/>
                <a:cs typeface="Arial" panose="020B0604020202020204" pitchFamily="34" charset="0"/>
              </a:rPr>
              <a:t>	 (EED, EWS</a:t>
            </a:r>
            <a:r>
              <a:rPr lang="en-GB" sz="2000" dirty="0"/>
              <a:t>)</a:t>
            </a:r>
            <a:endParaRPr lang="de-DE" sz="2400" dirty="0">
              <a:solidFill>
                <a:prstClr val="black"/>
              </a:solidFill>
              <a:latin typeface="Arial" panose="020B0604020202020204" pitchFamily="34" charset="0"/>
              <a:cs typeface="Arial" panose="020B0604020202020204" pitchFamily="34" charset="0"/>
            </a:endParaRPr>
          </a:p>
        </p:txBody>
      </p:sp>
      <p:sp>
        <p:nvSpPr>
          <p:cNvPr id="6" name="Textfeld 5"/>
          <p:cNvSpPr txBox="1"/>
          <p:nvPr/>
        </p:nvSpPr>
        <p:spPr>
          <a:xfrm>
            <a:off x="603250" y="4509120"/>
            <a:ext cx="8229600" cy="584775"/>
          </a:xfrm>
          <a:prstGeom prst="rect">
            <a:avLst/>
          </a:prstGeom>
          <a:noFill/>
        </p:spPr>
        <p:txBody>
          <a:bodyPr wrap="square" rtlCol="0">
            <a:spAutoFit/>
          </a:bodyPr>
          <a:lstStyle/>
          <a:p>
            <a:pPr algn="ctr"/>
            <a:r>
              <a:rPr lang="en-US" sz="1600" dirty="0">
                <a:solidFill>
                  <a:srgbClr val="F79646">
                    <a:lumMod val="75000"/>
                  </a:srgbClr>
                </a:solidFill>
                <a:latin typeface="Arial" panose="020B0604020202020204" pitchFamily="34" charset="0"/>
                <a:cs typeface="Arial" panose="020B0604020202020204" pitchFamily="34" charset="0"/>
              </a:rPr>
              <a:t>Sólo un poco más de esfuerzo que en el uso de la impresión verde</a:t>
            </a:r>
          </a:p>
          <a:p>
            <a:pPr marL="342900" indent="-342900" algn="ctr">
              <a:buFont typeface="Symbol" panose="05050102010706020507" pitchFamily="18" charset="2"/>
              <a:buChar char="-"/>
            </a:pPr>
            <a:r>
              <a:rPr lang="en-US" sz="1600" dirty="0">
                <a:solidFill>
                  <a:srgbClr val="F79646">
                    <a:lumMod val="75000"/>
                  </a:srgbClr>
                </a:solidFill>
                <a:latin typeface="Arial" panose="020B0604020202020204" pitchFamily="34" charset="0"/>
                <a:cs typeface="Arial" panose="020B0604020202020204" pitchFamily="34" charset="0"/>
              </a:rPr>
              <a:t>Ver las siguientes diapositivas</a:t>
            </a:r>
          </a:p>
        </p:txBody>
      </p:sp>
    </p:spTree>
    <p:extLst>
      <p:ext uri="{BB962C8B-B14F-4D97-AF65-F5344CB8AC3E}">
        <p14:creationId xmlns:p14="http://schemas.microsoft.com/office/powerpoint/2010/main" val="41637756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1"/>
          </p:nvPr>
        </p:nvSpPr>
        <p:spPr/>
        <p:txBody>
          <a:bodyPr>
            <a:normAutofit/>
          </a:bodyPr>
          <a:lstStyle/>
          <a:p>
            <a:pPr marL="0" indent="0" algn="ctr">
              <a:buNone/>
            </a:pPr>
            <a:r>
              <a:rPr lang="en-GB" sz="4000" b="1" dirty="0">
                <a:latin typeface="Arial" panose="020B0604020202020204" pitchFamily="34" charset="0"/>
                <a:cs typeface="Arial" panose="020B0604020202020204" pitchFamily="34" charset="0"/>
              </a:rPr>
              <a:t>Dimensionamiento de la sonda geotérmica (campos) por simulación</a:t>
            </a:r>
            <a:endParaRPr lang="de-DE" sz="4000" dirty="0">
              <a:latin typeface="Arial" panose="020B0604020202020204" pitchFamily="34" charset="0"/>
              <a:cs typeface="Arial" panose="020B0604020202020204" pitchFamily="34" charset="0"/>
            </a:endParaRPr>
          </a:p>
          <a:p>
            <a:pPr marL="0" lvl="0" indent="0" algn="ctr">
              <a:buNone/>
            </a:pPr>
            <a:endParaRPr lang="de-DE" sz="4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129064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Métodos de dimensionamiento</a:t>
            </a:r>
            <a:endParaRPr lang="de-DE" dirty="0">
              <a:latin typeface="Arial" panose="020B0604020202020204" pitchFamily="34" charset="0"/>
              <a:cs typeface="Arial" panose="020B0604020202020204" pitchFamily="34" charset="0"/>
            </a:endParaRPr>
          </a:p>
        </p:txBody>
      </p:sp>
      <p:sp>
        <p:nvSpPr>
          <p:cNvPr id="8" name="Inhaltsplatzhalter 5"/>
          <p:cNvSpPr>
            <a:spLocks noGrp="1"/>
          </p:cNvSpPr>
          <p:nvPr>
            <p:ph idx="1"/>
          </p:nvPr>
        </p:nvSpPr>
        <p:spPr>
          <a:xfrm>
            <a:off x="457200" y="1600200"/>
            <a:ext cx="8229600" cy="4525963"/>
          </a:xfrm>
        </p:spPr>
        <p:txBody>
          <a:bodyPr>
            <a:noAutofit/>
          </a:bodyPr>
          <a:lstStyle/>
          <a:p>
            <a:pPr marL="0" indent="0">
              <a:lnSpc>
                <a:spcPct val="150000"/>
              </a:lnSpc>
              <a:buNone/>
            </a:pPr>
            <a:r>
              <a:rPr lang="en-GB" sz="1600" dirty="0">
                <a:latin typeface="Arial" panose="020B0604020202020204" pitchFamily="34" charset="0"/>
                <a:cs typeface="Arial" panose="020B0604020202020204" pitchFamily="34" charset="0"/>
              </a:rPr>
              <a:t>Para dimensionar la fuente de calor (sonda geotérmica / campos de sonda geotérmica), existen diferentes herramientas.</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Además del dimensionamiento según la norma VDI, que se basa principalmente en valores de tabla y literatura, el dimensionamiento puede basarse en procedimientos de simulación. </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Normalmente se diferencian: </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Procedimientos de simulación analítica </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Procedimientos de simulación numérica</a:t>
            </a:r>
            <a:endParaRPr lang="de-DE"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Se puede encontrar una introducción a los procedimientos de simulación en: </a:t>
            </a:r>
            <a:r>
              <a:rPr lang="de-DE" sz="1600" dirty="0">
                <a:latin typeface="Arial" panose="020B0604020202020204" pitchFamily="34" charset="0"/>
                <a:cs typeface="Arial" panose="020B0604020202020204" pitchFamily="34" charset="0"/>
              </a:rPr>
              <a:t>https://izw.baw.de/publikationen/kolloquien/0/27-OldorfAuslegung.pdf</a:t>
            </a:r>
          </a:p>
        </p:txBody>
      </p:sp>
    </p:spTree>
    <p:extLst>
      <p:ext uri="{BB962C8B-B14F-4D97-AF65-F5344CB8AC3E}">
        <p14:creationId xmlns:p14="http://schemas.microsoft.com/office/powerpoint/2010/main" val="30664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1"/>
          </p:nvPr>
        </p:nvSpPr>
        <p:spPr>
          <a:xfrm>
            <a:off x="395536" y="1844824"/>
            <a:ext cx="8229600" cy="3849291"/>
          </a:xfrm>
        </p:spPr>
        <p:txBody>
          <a:bodyPr>
            <a:normAutofit/>
          </a:bodyPr>
          <a:lstStyle/>
          <a:p>
            <a:pPr marL="0" lvl="0" indent="0">
              <a:lnSpc>
                <a:spcPct val="150000"/>
              </a:lnSpc>
              <a:buNone/>
            </a:pPr>
            <a:r>
              <a:rPr lang="en-US" sz="1600" dirty="0">
                <a:solidFill>
                  <a:prstClr val="black"/>
                </a:solidFill>
                <a:latin typeface="Arial" panose="020B0604020202020204" pitchFamily="34" charset="0"/>
                <a:cs typeface="Arial" panose="020B0604020202020204" pitchFamily="34" charset="0"/>
              </a:rPr>
              <a:t>El proceso de planificación y construcción está sujeto a diferentes conjuntos de reglas, directrices y normas. La planificación adecuada se hace sobre la base de estas reglas y no con instinto visceral o dimensionamiento </a:t>
            </a:r>
            <a:r>
              <a:rPr lang="en-US" sz="1600" dirty="0" err="1">
                <a:solidFill>
                  <a:prstClr val="black"/>
                </a:solidFill>
                <a:latin typeface="Arial" panose="020B0604020202020204" pitchFamily="34" charset="0"/>
                <a:cs typeface="Arial" panose="020B0604020202020204" pitchFamily="34" charset="0"/>
              </a:rPr>
              <a:t>exagerado</a:t>
            </a:r>
            <a:r>
              <a:rPr lang="en-US" sz="1600" dirty="0">
                <a:solidFill>
                  <a:prstClr val="black"/>
                </a:solidFill>
                <a:latin typeface="Arial" panose="020B0604020202020204" pitchFamily="34" charset="0"/>
                <a:cs typeface="Arial" panose="020B0604020202020204" pitchFamily="34" charset="0"/>
              </a:rPr>
              <a:t>. </a:t>
            </a:r>
          </a:p>
          <a:p>
            <a:pPr marL="0" lvl="0" indent="0">
              <a:lnSpc>
                <a:spcPct val="150000"/>
              </a:lnSpc>
              <a:buNone/>
            </a:pPr>
            <a:endParaRPr lang="en-US" sz="1600" dirty="0">
              <a:solidFill>
                <a:prstClr val="black"/>
              </a:solidFill>
              <a:latin typeface="Arial" panose="020B0604020202020204" pitchFamily="34" charset="0"/>
              <a:cs typeface="Arial" panose="020B0604020202020204" pitchFamily="34" charset="0"/>
            </a:endParaRPr>
          </a:p>
          <a:p>
            <a:pPr marL="0" lvl="0" indent="0">
              <a:lnSpc>
                <a:spcPct val="150000"/>
              </a:lnSpc>
              <a:buNone/>
            </a:pPr>
            <a:r>
              <a:rPr lang="en-US" sz="1600" dirty="0">
                <a:solidFill>
                  <a:prstClr val="black"/>
                </a:solidFill>
                <a:latin typeface="Arial" panose="020B0604020202020204" pitchFamily="34" charset="0"/>
                <a:cs typeface="Arial" panose="020B0604020202020204" pitchFamily="34" charset="0"/>
              </a:rPr>
              <a:t>La regla general todavía utilizada para el dimensionamiento de las sondas geotérmicas - las a menudo citadas 50 W/m - no son una forma suficiente de planificación. El uso de esta fórmula conduce a menudo a un dimensionamiento insuficiente del sistema de sondas.</a:t>
            </a:r>
          </a:p>
          <a:p>
            <a:pPr marL="0" lvl="0" indent="0">
              <a:lnSpc>
                <a:spcPct val="150000"/>
              </a:lnSpc>
              <a:buNone/>
            </a:pPr>
            <a:r>
              <a:rPr lang="de-DE" sz="1600" b="1"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244702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Métodos de dimensionamiento </a:t>
            </a:r>
            <a:endParaRPr lang="de-DE" dirty="0">
              <a:latin typeface="Arial" panose="020B0604020202020204" pitchFamily="34" charset="0"/>
              <a:cs typeface="Arial" panose="020B0604020202020204" pitchFamily="34" charset="0"/>
            </a:endParaRPr>
          </a:p>
        </p:txBody>
      </p:sp>
      <p:sp>
        <p:nvSpPr>
          <p:cNvPr id="2" name="Abgerundetes Rechteck 1"/>
          <p:cNvSpPr/>
          <p:nvPr/>
        </p:nvSpPr>
        <p:spPr>
          <a:xfrm>
            <a:off x="238917" y="2302997"/>
            <a:ext cx="2964931" cy="13573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Arial" panose="020B0604020202020204" pitchFamily="34" charset="0"/>
                <a:cs typeface="Arial" panose="020B0604020202020204" pitchFamily="34" charset="0"/>
              </a:rPr>
              <a:t>Valores de tabla</a:t>
            </a:r>
            <a:endParaRPr lang="de-DE" sz="1600" b="1" dirty="0">
              <a:solidFill>
                <a:schemeClr val="tx1"/>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 Confiar en valores empíricos, experimentos, simulaciones</a:t>
            </a:r>
            <a:endParaRPr lang="de-DE" sz="1200" dirty="0">
              <a:solidFill>
                <a:schemeClr val="tx1"/>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 Adecuado para sistemas pequeños</a:t>
            </a:r>
            <a:endParaRPr lang="de-DE" sz="1200" dirty="0">
              <a:solidFill>
                <a:schemeClr val="tx1"/>
              </a:solidFill>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 Condiciones de contorno generalizadas</a:t>
            </a:r>
            <a:endParaRPr lang="de-DE" sz="1200" dirty="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tx1"/>
                </a:solidFill>
                <a:latin typeface="Arial" panose="020B0604020202020204" pitchFamily="34" charset="0"/>
                <a:cs typeface="Arial" panose="020B0604020202020204" pitchFamily="34" charset="0"/>
              </a:rPr>
              <a:t> Transporte de calor conductor puro</a:t>
            </a:r>
            <a:endParaRPr lang="de-DE" sz="12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6" name="Abgerundetes Rechteck 5"/>
          <p:cNvSpPr/>
          <p:nvPr/>
        </p:nvSpPr>
        <p:spPr>
          <a:xfrm>
            <a:off x="4960144" y="2000930"/>
            <a:ext cx="3726656" cy="18002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600" b="1" dirty="0">
                <a:latin typeface="Arial" panose="020B0604020202020204" pitchFamily="34" charset="0"/>
                <a:cs typeface="Arial" panose="020B0604020202020204" pitchFamily="34" charset="0"/>
              </a:rPr>
              <a:t>Simulación analítica</a:t>
            </a:r>
            <a:endParaRPr lang="de-DE" sz="1600" b="1"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Modelo analítico de resistividad de la sonda geotérmica</a:t>
            </a:r>
            <a:endParaRPr lang="de-DE"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Función G para el registro del metro</a:t>
            </a:r>
            <a:endParaRPr lang="de-DE"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Adecuado para sondas individuales o campos de sondas</a:t>
            </a:r>
            <a:endParaRPr lang="de-DE"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Simplificación de las condiciones de contorno</a:t>
            </a:r>
            <a:endParaRPr lang="de-DE"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Transporte de calor conductor puro</a:t>
            </a:r>
            <a:endParaRPr lang="de-DE"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Ilustración gráfica de la temperatura de la salmuera</a:t>
            </a:r>
            <a:endParaRPr lang="de-DE" sz="1200" dirty="0">
              <a:latin typeface="Arial" panose="020B0604020202020204" pitchFamily="34" charset="0"/>
              <a:cs typeface="Arial" panose="020B0604020202020204" pitchFamily="34" charset="0"/>
            </a:endParaRPr>
          </a:p>
        </p:txBody>
      </p:sp>
      <p:sp>
        <p:nvSpPr>
          <p:cNvPr id="7" name="Abgerundetes Rechteck 6"/>
          <p:cNvSpPr/>
          <p:nvPr/>
        </p:nvSpPr>
        <p:spPr>
          <a:xfrm>
            <a:off x="2339752" y="3895828"/>
            <a:ext cx="4248472" cy="245519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GB" b="1" dirty="0">
                <a:latin typeface="Arial" panose="020B0604020202020204" pitchFamily="34" charset="0"/>
                <a:cs typeface="Arial" panose="020B0604020202020204" pitchFamily="34" charset="0"/>
              </a:rPr>
              <a:t>Simulación numérica</a:t>
            </a:r>
            <a:endParaRPr lang="de-DE" b="1"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Modelo numérico de resistividad de la sonda geotérmica</a:t>
            </a:r>
            <a:endParaRPr lang="de-DE"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Transferencia de los parámetros de la sonda a la red</a:t>
            </a:r>
            <a:endParaRPr lang="de-DE"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Registro del subsuelo con elementos finitos</a:t>
            </a:r>
            <a:endParaRPr lang="de-DE"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Adecuado para sondas individuales o campos de sondas</a:t>
            </a:r>
            <a:endParaRPr lang="de-DE"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Condiciones de contorno diferenciadas</a:t>
            </a:r>
            <a:endParaRPr lang="de-DE"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Condiciones de contorno temporalmente variables</a:t>
            </a:r>
            <a:endParaRPr lang="de-DE"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Transporte de calor conductivo y convectivo</a:t>
            </a:r>
            <a:endParaRPr lang="de-DE" sz="1200" dirty="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GB" sz="1200" dirty="0">
                <a:latin typeface="Arial" panose="020B0604020202020204" pitchFamily="34" charset="0"/>
                <a:cs typeface="Arial" panose="020B0604020202020204" pitchFamily="34" charset="0"/>
              </a:rPr>
              <a:t>Ilustración gráfica de los resultados (sonda y tierra)</a:t>
            </a:r>
            <a:endParaRPr lang="de-DE" sz="1200" dirty="0">
              <a:latin typeface="Arial" panose="020B0604020202020204" pitchFamily="34" charset="0"/>
              <a:cs typeface="Arial" panose="020B0604020202020204" pitchFamily="34" charset="0"/>
            </a:endParaRPr>
          </a:p>
        </p:txBody>
      </p:sp>
      <p:sp>
        <p:nvSpPr>
          <p:cNvPr id="5" name="Rechteck 4"/>
          <p:cNvSpPr/>
          <p:nvPr/>
        </p:nvSpPr>
        <p:spPr>
          <a:xfrm>
            <a:off x="238917" y="1444593"/>
            <a:ext cx="9443392" cy="461665"/>
          </a:xfrm>
          <a:prstGeom prst="rect">
            <a:avLst/>
          </a:prstGeom>
        </p:spPr>
        <p:txBody>
          <a:bodyPr wrap="square">
            <a:spAutoFit/>
          </a:bodyPr>
          <a:lstStyle/>
          <a:p>
            <a:pPr>
              <a:lnSpc>
                <a:spcPct val="150000"/>
              </a:lnSpc>
            </a:pPr>
            <a:r>
              <a:rPr lang="en-GB" sz="1600" dirty="0">
                <a:latin typeface="Arial" panose="020B0604020202020204" pitchFamily="34" charset="0"/>
                <a:ea typeface="Calibri" panose="020F0502020204030204" pitchFamily="34" charset="0"/>
                <a:cs typeface="Arial" panose="020B0604020202020204" pitchFamily="34" charset="0"/>
              </a:rPr>
              <a:t>Resumen de los métodos para el dimensionamiento de sistemas</a:t>
            </a:r>
            <a:endParaRPr lang="de-DE" sz="1600"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119186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Métodos de dimensionamiento</a:t>
            </a:r>
            <a:endParaRPr lang="de-DE" dirty="0">
              <a:latin typeface="Arial" panose="020B0604020202020204" pitchFamily="34" charset="0"/>
              <a:cs typeface="Arial" panose="020B0604020202020204" pitchFamily="34" charset="0"/>
            </a:endParaRPr>
          </a:p>
        </p:txBody>
      </p:sp>
      <p:sp>
        <p:nvSpPr>
          <p:cNvPr id="2" name="Abgerundetes Rechteck 1"/>
          <p:cNvSpPr/>
          <p:nvPr/>
        </p:nvSpPr>
        <p:spPr>
          <a:xfrm>
            <a:off x="457199" y="1628775"/>
            <a:ext cx="2728913" cy="135731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GB" sz="1600" dirty="0">
                <a:solidFill>
                  <a:schemeClr val="tx1"/>
                </a:solidFill>
                <a:latin typeface="Arial" panose="020B0604020202020204" pitchFamily="34" charset="0"/>
                <a:cs typeface="Arial" panose="020B0604020202020204" pitchFamily="34" charset="0"/>
              </a:rPr>
              <a:t>Valores de tabla </a:t>
            </a:r>
          </a:p>
          <a:p>
            <a:pPr algn="ctr">
              <a:lnSpc>
                <a:spcPct val="150000"/>
              </a:lnSpc>
            </a:pPr>
            <a:r>
              <a:rPr lang="en-GB" sz="1600" dirty="0">
                <a:solidFill>
                  <a:schemeClr val="tx1"/>
                </a:solidFill>
                <a:latin typeface="Arial" panose="020B0604020202020204" pitchFamily="34" charset="0"/>
                <a:cs typeface="Arial" panose="020B0604020202020204" pitchFamily="34" charset="0"/>
              </a:rPr>
              <a:t>37,5 W/m </a:t>
            </a:r>
            <a:endParaRPr lang="de-DE" sz="1600" dirty="0">
              <a:solidFill>
                <a:schemeClr val="tx1"/>
              </a:solidFill>
              <a:latin typeface="Arial" panose="020B0604020202020204" pitchFamily="34" charset="0"/>
              <a:cs typeface="Arial" panose="020B0604020202020204" pitchFamily="34" charset="0"/>
            </a:endParaRPr>
          </a:p>
        </p:txBody>
      </p:sp>
      <p:sp>
        <p:nvSpPr>
          <p:cNvPr id="6" name="Abgerundetes Rechteck 5"/>
          <p:cNvSpPr/>
          <p:nvPr/>
        </p:nvSpPr>
        <p:spPr>
          <a:xfrm>
            <a:off x="4252913" y="1628775"/>
            <a:ext cx="3726656" cy="1800226"/>
          </a:xfrm>
          <a:prstGeom prst="roundRect">
            <a:avLst/>
          </a:prstGeom>
        </p:spPr>
        <p:style>
          <a:lnRef idx="2">
            <a:schemeClr val="accent6"/>
          </a:lnRef>
          <a:fillRef idx="1">
            <a:schemeClr val="lt1"/>
          </a:fillRef>
          <a:effectRef idx="0">
            <a:schemeClr val="accent6"/>
          </a:effectRef>
          <a:fontRef idx="minor">
            <a:schemeClr val="dk1"/>
          </a:fontRef>
        </p:style>
        <p:txBody>
          <a:bodyPr rtlCol="0" anchor="t"/>
          <a:lstStyle/>
          <a:p>
            <a:pPr algn="ctr">
              <a:spcAft>
                <a:spcPts val="600"/>
              </a:spcAft>
            </a:pPr>
            <a:r>
              <a:rPr lang="en-GB" sz="1600" dirty="0">
                <a:latin typeface="Arial" panose="020B0604020202020204" pitchFamily="34" charset="0"/>
                <a:cs typeface="Arial" panose="020B0604020202020204" pitchFamily="34" charset="0"/>
              </a:rPr>
              <a:t>Simulación analítica</a:t>
            </a:r>
            <a:endParaRPr lang="de-DE" sz="1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7" name="Abgerundetes Rechteck 6"/>
          <p:cNvSpPr/>
          <p:nvPr/>
        </p:nvSpPr>
        <p:spPr>
          <a:xfrm>
            <a:off x="1583532" y="3617932"/>
            <a:ext cx="4888706" cy="2455192"/>
          </a:xfrm>
          <a:prstGeom prst="roundRect">
            <a:avLst/>
          </a:prstGeom>
        </p:spPr>
        <p:style>
          <a:lnRef idx="2">
            <a:schemeClr val="accent2"/>
          </a:lnRef>
          <a:fillRef idx="1">
            <a:schemeClr val="lt1"/>
          </a:fillRef>
          <a:effectRef idx="0">
            <a:schemeClr val="accent2"/>
          </a:effectRef>
          <a:fontRef idx="minor">
            <a:schemeClr val="dk1"/>
          </a:fontRef>
        </p:style>
        <p:txBody>
          <a:bodyPr rtlCol="0" anchor="t"/>
          <a:lstStyle/>
          <a:p>
            <a:pPr algn="ctr">
              <a:spcAft>
                <a:spcPts val="600"/>
              </a:spcAft>
            </a:pPr>
            <a:r>
              <a:rPr lang="en-GB" sz="1600" dirty="0">
                <a:latin typeface="Arial" panose="020B0604020202020204" pitchFamily="34" charset="0"/>
                <a:cs typeface="Arial" panose="020B0604020202020204" pitchFamily="34" charset="0"/>
              </a:rPr>
              <a:t>Simulación numérica</a:t>
            </a:r>
            <a:endParaRPr lang="de-DE" sz="16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l="2594" t="7952" r="20548" b="2407"/>
          <a:stretch/>
        </p:blipFill>
        <p:spPr>
          <a:xfrm>
            <a:off x="4488091" y="2071688"/>
            <a:ext cx="1749593" cy="940532"/>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l="2735" t="7795" r="19765" b="3388"/>
          <a:stretch/>
        </p:blipFill>
        <p:spPr>
          <a:xfrm>
            <a:off x="5970565" y="2403686"/>
            <a:ext cx="1785175" cy="942976"/>
          </a:xfrm>
          <a:prstGeom prst="rect">
            <a:avLst/>
          </a:prstGeom>
        </p:spPr>
      </p:pic>
      <p:pic>
        <p:nvPicPr>
          <p:cNvPr id="10" name="Grafik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20475" y="3815319"/>
            <a:ext cx="921543" cy="1030209"/>
          </a:xfrm>
          <a:prstGeom prst="rect">
            <a:avLst/>
          </a:prstGeom>
        </p:spPr>
      </p:pic>
      <p:pic>
        <p:nvPicPr>
          <p:cNvPr id="11" name="Grafik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45598" y="4133603"/>
            <a:ext cx="1082287" cy="1228725"/>
          </a:xfrm>
          <a:prstGeom prst="rect">
            <a:avLst/>
          </a:prstGeom>
        </p:spPr>
      </p:pic>
      <p:pic>
        <p:nvPicPr>
          <p:cNvPr id="12" name="Grafik 11"/>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131465" y="4159921"/>
            <a:ext cx="1666105" cy="1832916"/>
          </a:xfrm>
          <a:prstGeom prst="rect">
            <a:avLst/>
          </a:prstGeom>
        </p:spPr>
      </p:pic>
      <p:pic>
        <p:nvPicPr>
          <p:cNvPr id="13" name="Grafik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268728" y="5133535"/>
            <a:ext cx="1626402" cy="977878"/>
          </a:xfrm>
          <a:prstGeom prst="rect">
            <a:avLst/>
          </a:prstGeom>
        </p:spPr>
      </p:pic>
      <p:pic>
        <p:nvPicPr>
          <p:cNvPr id="14" name="Grafik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13172" y="5133535"/>
            <a:ext cx="1587978" cy="977878"/>
          </a:xfrm>
          <a:prstGeom prst="rect">
            <a:avLst/>
          </a:prstGeom>
        </p:spPr>
      </p:pic>
    </p:spTree>
    <p:extLst>
      <p:ext uri="{BB962C8B-B14F-4D97-AF65-F5344CB8AC3E}">
        <p14:creationId xmlns:p14="http://schemas.microsoft.com/office/powerpoint/2010/main" val="15844793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El objetivo de la simulación es pronosticar las temperaturas de los fluidos portadores de calor (en la sonda geotérmica) durante un largo período de utilización (50 años). </a:t>
            </a: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Si, por ejemplo, no se cumplen las condiciones de contorno de la VDI 4640, las simulaciones son imprescindibles:</a:t>
            </a:r>
          </a:p>
          <a:p>
            <a:pPr marL="0" indent="0">
              <a:lnSpc>
                <a:spcPct val="150000"/>
              </a:lnSpc>
              <a:buNone/>
            </a:pPr>
            <a:r>
              <a:rPr lang="en-GB" sz="1600" dirty="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Sistemas de más de 30 kW</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Campos del palpador</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Horas a plena carga divergentes, por ejemplo, para el suministro de carga base geotérmica</a:t>
            </a:r>
            <a:endParaRPr lang="de-DE" sz="1600" dirty="0">
              <a:latin typeface="Arial" panose="020B0604020202020204" pitchFamily="34" charset="0"/>
              <a:cs typeface="Arial" panose="020B0604020202020204" pitchFamily="34" charset="0"/>
            </a:endParaRPr>
          </a:p>
        </p:txBody>
      </p:sp>
      <p:sp>
        <p:nvSpPr>
          <p:cNvPr id="3" name="Titel 2"/>
          <p:cNvSpPr>
            <a:spLocks noGrp="1"/>
          </p:cNvSpPr>
          <p:nvPr>
            <p:ph type="title"/>
          </p:nvPr>
        </p:nvSpPr>
        <p:spPr/>
        <p:txBody>
          <a:bodyPr/>
          <a:lstStyle/>
          <a:p>
            <a:r>
              <a:rPr lang="en-GB" dirty="0">
                <a:latin typeface="Arial" panose="020B0604020202020204" pitchFamily="34" charset="0"/>
                <a:ea typeface="Calibri" panose="020F0502020204030204" pitchFamily="34" charset="0"/>
                <a:cs typeface="Arial" panose="020B0604020202020204" pitchFamily="34" charset="0"/>
              </a:rPr>
              <a:t>Procedimientos de simulación analítica</a:t>
            </a:r>
            <a:endParaRPr lang="de-DE" dirty="0"/>
          </a:p>
        </p:txBody>
      </p:sp>
    </p:spTree>
    <p:extLst>
      <p:ext uri="{BB962C8B-B14F-4D97-AF65-F5344CB8AC3E}">
        <p14:creationId xmlns:p14="http://schemas.microsoft.com/office/powerpoint/2010/main" val="697245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55776" y="0"/>
            <a:ext cx="6404309" cy="1124744"/>
          </a:xfrm>
        </p:spPr>
        <p:txBody>
          <a:bodyPr>
            <a:normAutofit/>
          </a:bodyPr>
          <a:lstStyle/>
          <a:p>
            <a:r>
              <a:rPr lang="en-GB" dirty="0">
                <a:latin typeface="Arial" panose="020B0604020202020204" pitchFamily="34" charset="0"/>
                <a:cs typeface="Arial" panose="020B0604020202020204" pitchFamily="34" charset="0"/>
              </a:rPr>
              <a:t>Influencia de la distancia de la sonda en la capacidad de abstracción</a:t>
            </a:r>
            <a:endParaRPr lang="de-DE" sz="2000" dirty="0"/>
          </a:p>
        </p:txBody>
      </p:sp>
      <p:sp>
        <p:nvSpPr>
          <p:cNvPr id="6" name="Inhaltsplatzhalter 5"/>
          <p:cNvSpPr>
            <a:spLocks noGrp="1"/>
          </p:cNvSpPr>
          <p:nvPr>
            <p:ph idx="1"/>
          </p:nvPr>
        </p:nvSpPr>
        <p:spPr/>
        <p:txBody>
          <a:bodyPr>
            <a:noAutofit/>
          </a:bodyPr>
          <a:lstStyle/>
          <a:p>
            <a:pPr marL="0" indent="0">
              <a:lnSpc>
                <a:spcPct val="150000"/>
              </a:lnSpc>
              <a:buNone/>
            </a:pPr>
            <a:r>
              <a:rPr lang="en-GB" sz="1600" dirty="0">
                <a:latin typeface="Arial" panose="020B0604020202020204" pitchFamily="34" charset="0"/>
                <a:cs typeface="Arial" panose="020B0604020202020204" pitchFamily="34" charset="0"/>
              </a:rPr>
              <a:t>Si se planifican campos de sondeo para la explotación del subsuelo, es importante tener en cuenta que las sondas geotérmicas tienen una influencia mutua entre sí. </a:t>
            </a:r>
          </a:p>
          <a:p>
            <a:pPr marL="0" indent="0">
              <a:lnSpc>
                <a:spcPct val="150000"/>
              </a:lnSpc>
              <a:buNone/>
            </a:pPr>
            <a:r>
              <a:rPr lang="en-GB" sz="1600" dirty="0">
                <a:latin typeface="Arial" panose="020B0604020202020204" pitchFamily="34" charset="0"/>
                <a:cs typeface="Arial" panose="020B0604020202020204" pitchFamily="34" charset="0"/>
              </a:rPr>
              <a:t>		</a:t>
            </a:r>
            <a:r>
              <a:rPr lang="es-ES" sz="1600" dirty="0">
                <a:latin typeface="Arial" panose="020B0604020202020204" pitchFamily="34" charset="0"/>
                <a:cs typeface="Arial" panose="020B0604020202020204" pitchFamily="34" charset="0"/>
              </a:rPr>
              <a:t>Esto significa que un campo de sondas de 4*4 son menos 			productivas que 16 sondas individuales idénticas. </a:t>
            </a:r>
            <a:r>
              <a:rPr lang="en-GB" sz="1600" dirty="0">
                <a:latin typeface="Arial" panose="020B0604020202020204" pitchFamily="34" charset="0"/>
                <a:cs typeface="Arial" panose="020B0604020202020204" pitchFamily="34" charset="0"/>
              </a:rPr>
              <a:t> </a:t>
            </a:r>
          </a:p>
          <a:p>
            <a:pPr marL="0" indent="0">
              <a:lnSpc>
                <a:spcPct val="150000"/>
              </a:lnSpc>
              <a:buNone/>
            </a:pPr>
            <a:endParaRPr lang="en-GB" sz="1600" dirty="0">
              <a:latin typeface="Arial" panose="020B0604020202020204" pitchFamily="34" charset="0"/>
              <a:cs typeface="Arial" panose="020B0604020202020204" pitchFamily="34" charset="0"/>
            </a:endParaRPr>
          </a:p>
          <a:p>
            <a:pPr marL="0" indent="0">
              <a:lnSpc>
                <a:spcPct val="150000"/>
              </a:lnSpc>
              <a:buNone/>
            </a:pPr>
            <a:endParaRPr lang="de-DE" sz="1600" dirty="0">
              <a:latin typeface="Arial" panose="020B0604020202020204" pitchFamily="34" charset="0"/>
              <a:cs typeface="Arial" panose="020B0604020202020204" pitchFamily="34" charset="0"/>
            </a:endParaRPr>
          </a:p>
          <a:p>
            <a:pPr marL="0" indent="0">
              <a:lnSpc>
                <a:spcPct val="150000"/>
              </a:lnSpc>
              <a:buNone/>
            </a:pPr>
            <a:endParaRPr lang="en-GB"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La influencia térmica mutua de las sondas geotérmicas depende de la distancia entre ellas. </a:t>
            </a:r>
          </a:p>
          <a:p>
            <a:pPr marL="0" indent="0">
              <a:lnSpc>
                <a:spcPct val="150000"/>
              </a:lnSpc>
              <a:buNone/>
            </a:pPr>
            <a:r>
              <a:rPr lang="en-GB" sz="1600" dirty="0">
                <a:latin typeface="Arial" panose="020B0604020202020204" pitchFamily="34" charset="0"/>
                <a:cs typeface="Arial" panose="020B0604020202020204" pitchFamily="34" charset="0"/>
              </a:rPr>
              <a:t>Cuanto menor sea la distancia, mayor será la influencia mutua y la capacidad de abstracción por sonda. </a:t>
            </a:r>
            <a:endParaRPr lang="de-DE" sz="1600" dirty="0">
              <a:latin typeface="Arial" panose="020B0604020202020204" pitchFamily="34" charset="0"/>
              <a:cs typeface="Arial" panose="020B0604020202020204" pitchFamily="34" charset="0"/>
            </a:endParaRPr>
          </a:p>
        </p:txBody>
      </p:sp>
      <p:pic>
        <p:nvPicPr>
          <p:cNvPr id="5" name="Picture 3" descr="4x4_0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99592" y="2537218"/>
            <a:ext cx="918534" cy="91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44180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latin typeface="Arial" panose="020B0604020202020204" pitchFamily="34" charset="0"/>
                <a:cs typeface="Arial" panose="020B0604020202020204" pitchFamily="34" charset="0"/>
              </a:rPr>
              <a:t>Influencia de la distancia del palpador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sobre la capacidad de abstracción</a:t>
            </a:r>
            <a:endParaRPr lang="de-DE" dirty="0">
              <a:latin typeface="Arial" panose="020B0604020202020204" pitchFamily="34" charset="0"/>
              <a:cs typeface="Arial" panose="020B0604020202020204" pitchFamily="34" charset="0"/>
            </a:endParaRPr>
          </a:p>
        </p:txBody>
      </p:sp>
      <p:sp>
        <p:nvSpPr>
          <p:cNvPr id="6" name="Inhaltsplatzhalter 5"/>
          <p:cNvSpPr>
            <a:spLocks noGrp="1"/>
          </p:cNvSpPr>
          <p:nvPr>
            <p:ph idx="1"/>
          </p:nvPr>
        </p:nvSpPr>
        <p:spPr/>
        <p:txBody>
          <a:bodyPr>
            <a:normAutofit/>
          </a:bodyPr>
          <a:lstStyle/>
          <a:p>
            <a:pPr marL="0" indent="0">
              <a:lnSpc>
                <a:spcPct val="150000"/>
              </a:lnSpc>
              <a:buNone/>
            </a:pPr>
            <a:r>
              <a:rPr lang="de-DE" sz="1600" dirty="0" err="1">
                <a:latin typeface="Arial" panose="020B0604020202020204" pitchFamily="34" charset="0"/>
                <a:cs typeface="Arial" panose="020B0604020202020204" pitchFamily="34" charset="0"/>
              </a:rPr>
              <a:t>Distancia</a:t>
            </a:r>
            <a:r>
              <a:rPr lang="de-DE" sz="1600" dirty="0">
                <a:latin typeface="Arial" panose="020B0604020202020204" pitchFamily="34" charset="0"/>
                <a:cs typeface="Arial" panose="020B0604020202020204" pitchFamily="34" charset="0"/>
              </a:rPr>
              <a:t>[m]:</a:t>
            </a:r>
          </a:p>
        </p:txBody>
      </p:sp>
      <p:pic>
        <p:nvPicPr>
          <p:cNvPr id="4" name="Picture 2" descr="Abstand"/>
          <p:cNvPicPr preferRelativeResize="0">
            <a:picLocks noChangeArrowheads="1"/>
          </p:cNvPicPr>
          <p:nvPr/>
        </p:nvPicPr>
        <p:blipFill rotWithShape="1">
          <a:blip r:embed="rId3" cstate="print">
            <a:extLst>
              <a:ext uri="{28A0092B-C50C-407E-A947-70E740481C1C}">
                <a14:useLocalDpi xmlns:a14="http://schemas.microsoft.com/office/drawing/2010/main"/>
              </a:ext>
            </a:extLst>
          </a:blip>
          <a:srcRect t="6666"/>
          <a:stretch/>
        </p:blipFill>
        <p:spPr bwMode="auto">
          <a:xfrm>
            <a:off x="473450" y="2093715"/>
            <a:ext cx="5544616"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3294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x4_0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31107" y="3861048"/>
            <a:ext cx="918534" cy="19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4x4_0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31107" y="5013176"/>
            <a:ext cx="918534" cy="91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0x1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44008" y="3596918"/>
            <a:ext cx="2484512" cy="247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p:txBody>
          <a:bodyPr>
            <a:normAutofit/>
          </a:bodyPr>
          <a:lstStyle/>
          <a:p>
            <a:r>
              <a:rPr lang="en-GB" sz="2700" dirty="0">
                <a:latin typeface="Arial" panose="020B0604020202020204" pitchFamily="34" charset="0"/>
                <a:cs typeface="Arial" panose="020B0604020202020204" pitchFamily="34" charset="0"/>
              </a:rPr>
              <a:t>Influencia mutua de las sondas </a:t>
            </a:r>
            <a:br>
              <a:rPr lang="en-GB" sz="2700"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dentro de los</a:t>
            </a:r>
            <a:r>
              <a:rPr lang="en-GB" sz="2700" dirty="0">
                <a:latin typeface="Arial" panose="020B0604020202020204" pitchFamily="34" charset="0"/>
                <a:cs typeface="Arial" panose="020B0604020202020204" pitchFamily="34" charset="0"/>
              </a:rPr>
              <a:t> campos de sonda</a:t>
            </a:r>
            <a:endParaRPr lang="de-DE" dirty="0"/>
          </a:p>
        </p:txBody>
      </p:sp>
      <p:sp>
        <p:nvSpPr>
          <p:cNvPr id="3" name="Inhaltsplatzhalter 2"/>
          <p:cNvSpPr>
            <a:spLocks noGrp="1"/>
          </p:cNvSpPr>
          <p:nvPr>
            <p:ph idx="1"/>
          </p:nvPr>
        </p:nvSpPr>
        <p:spPr>
          <a:xfrm>
            <a:off x="529208" y="1542492"/>
            <a:ext cx="8229600" cy="3052935"/>
          </a:xfrm>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En los campos de sonda, hay una influencia masiva de las sondas entre sí. Las sondas interiores tienen que compartir el suministro de energía disponible y, por lo tanto, su eficiencia es limitada.</a:t>
            </a:r>
            <a:endParaRPr lang="de-DE" sz="1600" dirty="0">
              <a:latin typeface="Arial" panose="020B0604020202020204" pitchFamily="34" charset="0"/>
              <a:cs typeface="Arial" panose="020B0604020202020204" pitchFamily="34" charset="0"/>
            </a:endParaRPr>
          </a:p>
          <a:p>
            <a:pPr marL="0" indent="0">
              <a:lnSpc>
                <a:spcPct val="150000"/>
              </a:lnSpc>
              <a:buNone/>
            </a:pPr>
            <a:endParaRPr lang="en-GB"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Cuanto mayor sea el campo de la sonda y menor sea la distancia, mayor será la influencia mutua.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1189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1x4_01"/>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31107" y="3861048"/>
            <a:ext cx="918534" cy="191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4x4_0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31107" y="5013176"/>
            <a:ext cx="918534" cy="913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10x1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644008" y="3596918"/>
            <a:ext cx="2484512" cy="247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title"/>
          </p:nvPr>
        </p:nvSpPr>
        <p:spPr>
          <a:xfrm>
            <a:off x="1931106" y="0"/>
            <a:ext cx="7033381" cy="1124744"/>
          </a:xfrm>
        </p:spPr>
        <p:txBody>
          <a:bodyPr>
            <a:normAutofit/>
          </a:bodyPr>
          <a:lstStyle/>
          <a:p>
            <a:r>
              <a:rPr lang="en-GB" dirty="0">
                <a:latin typeface="Arial" panose="020B0604020202020204" pitchFamily="34" charset="0"/>
                <a:cs typeface="Arial" panose="020B0604020202020204" pitchFamily="34" charset="0"/>
              </a:rPr>
              <a:t>Influencia mutua de las sondas</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 dentro de los campos de sonda</a:t>
            </a:r>
            <a:endParaRPr lang="de-DE" dirty="0">
              <a:latin typeface="Arial" panose="020B0604020202020204" pitchFamily="34" charset="0"/>
              <a:cs typeface="Arial" panose="020B0604020202020204" pitchFamily="34" charset="0"/>
            </a:endParaRPr>
          </a:p>
        </p:txBody>
      </p:sp>
      <p:sp>
        <p:nvSpPr>
          <p:cNvPr id="3" name="Inhaltsplatzhalter 2"/>
          <p:cNvSpPr>
            <a:spLocks noGrp="1"/>
          </p:cNvSpPr>
          <p:nvPr>
            <p:ph idx="1"/>
          </p:nvPr>
        </p:nvSpPr>
        <p:spPr>
          <a:xfrm>
            <a:off x="457200" y="1600200"/>
            <a:ext cx="8229600" cy="3052935"/>
          </a:xfrm>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Para determinar la eficiencia de un determinado campo de sondas, es necesario realizar una simulación analítica.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30896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rafik 34" descr="bohrloch.wmf">
            <a:extLst>
              <a:ext uri="{FF2B5EF4-FFF2-40B4-BE49-F238E27FC236}">
                <a16:creationId xmlns:a16="http://schemas.microsoft.com/office/drawing/2014/main" id="{1F7343EA-0334-450C-8EC9-74FCC0E206F9}"/>
              </a:ext>
            </a:extLst>
          </p:cNvPr>
          <p:cNvPicPr>
            <a:picLocks noChangeAspect="1"/>
          </p:cNvPicPr>
          <p:nvPr/>
        </p:nvPicPr>
        <p:blipFill>
          <a:blip r:embed="rId3" cstate="print"/>
          <a:stretch>
            <a:fillRect/>
          </a:stretch>
        </p:blipFill>
        <p:spPr>
          <a:xfrm>
            <a:off x="4693036" y="1412776"/>
            <a:ext cx="4009004" cy="4572118"/>
          </a:xfrm>
          <a:prstGeom prst="rect">
            <a:avLst/>
          </a:prstGeom>
        </p:spPr>
      </p:pic>
      <p:sp>
        <p:nvSpPr>
          <p:cNvPr id="4" name="Textfeld 3"/>
          <p:cNvSpPr txBox="1"/>
          <p:nvPr/>
        </p:nvSpPr>
        <p:spPr>
          <a:xfrm>
            <a:off x="4709790" y="5924495"/>
            <a:ext cx="4009004" cy="251287"/>
          </a:xfrm>
          <a:prstGeom prst="rect">
            <a:avLst/>
          </a:prstGeom>
          <a:noFill/>
        </p:spPr>
        <p:txBody>
          <a:bodyPr wrap="square" lIns="0" tIns="0" rIns="0" bIns="0" rtlCol="0">
            <a:spAutoFit/>
          </a:bodyPr>
          <a:lstStyle/>
          <a:p>
            <a:r>
              <a:rPr lang="de-DE" sz="1633" b="1" dirty="0" err="1">
                <a:solidFill>
                  <a:prstClr val="black"/>
                </a:solidFill>
                <a:latin typeface="Arial" panose="020B0604020202020204" pitchFamily="34" charset="0"/>
                <a:cs typeface="Arial" panose="020B0604020202020204" pitchFamily="34" charset="0"/>
              </a:rPr>
              <a:t>Perforación con</a:t>
            </a:r>
            <a:r>
              <a:rPr lang="de-DE" sz="1633" b="1" dirty="0">
                <a:solidFill>
                  <a:prstClr val="black"/>
                </a:solidFill>
                <a:latin typeface="Arial" panose="020B0604020202020204" pitchFamily="34" charset="0"/>
                <a:cs typeface="Arial" panose="020B0604020202020204" pitchFamily="34" charset="0"/>
              </a:rPr>
              <a:t> tubo en U</a:t>
            </a:r>
          </a:p>
        </p:txBody>
      </p:sp>
      <p:sp>
        <p:nvSpPr>
          <p:cNvPr id="14" name="Textfeld 13"/>
          <p:cNvSpPr txBox="1"/>
          <p:nvPr/>
        </p:nvSpPr>
        <p:spPr>
          <a:xfrm>
            <a:off x="5019532" y="1465942"/>
            <a:ext cx="756938" cy="594906"/>
          </a:xfrm>
          <a:prstGeom prst="rect">
            <a:avLst/>
          </a:prstGeom>
          <a:noFill/>
        </p:spPr>
        <p:txBody>
          <a:bodyPr wrap="none" rtlCol="0">
            <a:spAutoFit/>
          </a:bodyPr>
          <a:lstStyle/>
          <a:p>
            <a:pPr algn="ctr"/>
            <a:r>
              <a:rPr lang="de-DE" sz="1633" dirty="0">
                <a:solidFill>
                  <a:srgbClr val="003560"/>
                </a:solidFill>
              </a:rPr>
              <a:t>Tubo en U</a:t>
            </a:r>
          </a:p>
          <a:p>
            <a:pPr algn="ctr"/>
            <a:r>
              <a:rPr lang="de-DE" sz="1633" dirty="0">
                <a:solidFill>
                  <a:srgbClr val="003560"/>
                </a:solidFill>
              </a:rPr>
              <a:t>fluida</a:t>
            </a:r>
          </a:p>
        </p:txBody>
      </p:sp>
      <p:sp>
        <p:nvSpPr>
          <p:cNvPr id="15" name="Textfeld 14"/>
          <p:cNvSpPr txBox="1"/>
          <p:nvPr/>
        </p:nvSpPr>
        <p:spPr>
          <a:xfrm>
            <a:off x="8478608" y="1999659"/>
            <a:ext cx="256802" cy="343620"/>
          </a:xfrm>
          <a:prstGeom prst="rect">
            <a:avLst/>
          </a:prstGeom>
          <a:noFill/>
        </p:spPr>
        <p:txBody>
          <a:bodyPr wrap="none" rtlCol="0">
            <a:spAutoFit/>
          </a:bodyPr>
          <a:lstStyle/>
          <a:p>
            <a:r>
              <a:rPr lang="de-DE" sz="1633" i="1" dirty="0">
                <a:solidFill>
                  <a:srgbClr val="003560"/>
                </a:solidFill>
              </a:rPr>
              <a:t>r</a:t>
            </a:r>
          </a:p>
        </p:txBody>
      </p:sp>
      <p:sp>
        <p:nvSpPr>
          <p:cNvPr id="18" name="Textfeld 17"/>
          <p:cNvSpPr txBox="1"/>
          <p:nvPr/>
        </p:nvSpPr>
        <p:spPr>
          <a:xfrm>
            <a:off x="6715943" y="5485796"/>
            <a:ext cx="268022" cy="343620"/>
          </a:xfrm>
          <a:prstGeom prst="rect">
            <a:avLst/>
          </a:prstGeom>
          <a:noFill/>
        </p:spPr>
        <p:txBody>
          <a:bodyPr wrap="none" rtlCol="0">
            <a:spAutoFit/>
          </a:bodyPr>
          <a:lstStyle/>
          <a:p>
            <a:r>
              <a:rPr lang="de-DE" sz="1633" i="1" dirty="0">
                <a:solidFill>
                  <a:srgbClr val="003560"/>
                </a:solidFill>
              </a:rPr>
              <a:t>z</a:t>
            </a:r>
          </a:p>
        </p:txBody>
      </p:sp>
      <p:sp>
        <p:nvSpPr>
          <p:cNvPr id="24" name="Textfeld 23"/>
          <p:cNvSpPr txBox="1"/>
          <p:nvPr/>
        </p:nvSpPr>
        <p:spPr>
          <a:xfrm>
            <a:off x="6050672" y="3643349"/>
            <a:ext cx="1257632" cy="584775"/>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Relleno</a:t>
            </a:r>
          </a:p>
          <a:p>
            <a:pPr algn="ctr"/>
            <a:r>
              <a:rPr lang="en-GB" sz="1600" dirty="0">
                <a:latin typeface="Arial" panose="020B0604020202020204" pitchFamily="34" charset="0"/>
                <a:cs typeface="Arial" panose="020B0604020202020204" pitchFamily="34" charset="0"/>
              </a:rPr>
              <a:t> esencial</a:t>
            </a:r>
          </a:p>
        </p:txBody>
      </p:sp>
      <p:sp>
        <p:nvSpPr>
          <p:cNvPr id="25" name="Textfeld 24"/>
          <p:cNvSpPr txBox="1"/>
          <p:nvPr/>
        </p:nvSpPr>
        <p:spPr>
          <a:xfrm>
            <a:off x="4910143" y="3793814"/>
            <a:ext cx="534121" cy="343620"/>
          </a:xfrm>
          <a:prstGeom prst="rect">
            <a:avLst/>
          </a:prstGeom>
          <a:noFill/>
        </p:spPr>
        <p:txBody>
          <a:bodyPr wrap="none" rtlCol="0">
            <a:spAutoFit/>
          </a:bodyPr>
          <a:lstStyle/>
          <a:p>
            <a:r>
              <a:rPr lang="de-DE" sz="1633" dirty="0" err="1">
                <a:solidFill>
                  <a:srgbClr val="003560"/>
                </a:solidFill>
                <a:latin typeface="Arial" panose="020B0604020202020204" pitchFamily="34" charset="0"/>
                <a:cs typeface="Arial" panose="020B0604020202020204" pitchFamily="34" charset="0"/>
              </a:rPr>
              <a:t>Suelo</a:t>
            </a:r>
            <a:endParaRPr lang="de-DE" sz="1633" dirty="0">
              <a:solidFill>
                <a:srgbClr val="003560"/>
              </a:solidFill>
              <a:latin typeface="Arial" panose="020B0604020202020204" pitchFamily="34" charset="0"/>
              <a:cs typeface="Arial" panose="020B0604020202020204" pitchFamily="34" charset="0"/>
            </a:endParaRPr>
          </a:p>
        </p:txBody>
      </p:sp>
      <p:sp>
        <p:nvSpPr>
          <p:cNvPr id="38" name="Textfeld 37"/>
          <p:cNvSpPr txBox="1"/>
          <p:nvPr/>
        </p:nvSpPr>
        <p:spPr>
          <a:xfrm>
            <a:off x="7548386" y="1456040"/>
            <a:ext cx="374846" cy="343620"/>
          </a:xfrm>
          <a:prstGeom prst="rect">
            <a:avLst/>
          </a:prstGeom>
          <a:noFill/>
        </p:spPr>
        <p:txBody>
          <a:bodyPr wrap="none" rtlCol="0">
            <a:spAutoFit/>
          </a:bodyPr>
          <a:lstStyle/>
          <a:p>
            <a:r>
              <a:rPr lang="de-DE" sz="1633" i="1" dirty="0">
                <a:solidFill>
                  <a:srgbClr val="003560"/>
                </a:solidFill>
              </a:rPr>
              <a:t>Tf</a:t>
            </a:r>
            <a:r>
              <a:rPr lang="de-DE" sz="1633" dirty="0">
                <a:solidFill>
                  <a:srgbClr val="003560"/>
                </a:solidFill>
              </a:rPr>
              <a:t>,</a:t>
            </a:r>
          </a:p>
        </p:txBody>
      </p:sp>
      <p:sp>
        <p:nvSpPr>
          <p:cNvPr id="39" name="Textfeld 38"/>
          <p:cNvSpPr txBox="1"/>
          <p:nvPr/>
        </p:nvSpPr>
        <p:spPr>
          <a:xfrm>
            <a:off x="7696826" y="3793814"/>
            <a:ext cx="867225" cy="343620"/>
          </a:xfrm>
          <a:prstGeom prst="rect">
            <a:avLst/>
          </a:prstGeom>
          <a:noFill/>
        </p:spPr>
        <p:txBody>
          <a:bodyPr wrap="none" rtlCol="0">
            <a:spAutoFit/>
          </a:bodyPr>
          <a:lstStyle/>
          <a:p>
            <a:r>
              <a:rPr lang="de-DE" sz="1633" i="1" dirty="0">
                <a:solidFill>
                  <a:srgbClr val="003560"/>
                </a:solidFill>
                <a:latin typeface="Arial" panose="020B0604020202020204" pitchFamily="34" charset="0"/>
                <a:cs typeface="Arial" panose="020B0604020202020204" pitchFamily="34" charset="0"/>
              </a:rPr>
              <a:t>Tb(</a:t>
            </a:r>
            <a:r>
              <a:rPr lang="de-DE" sz="1633" i="1" dirty="0" err="1">
                <a:solidFill>
                  <a:srgbClr val="003560"/>
                </a:solidFill>
                <a:latin typeface="Arial" panose="020B0604020202020204" pitchFamily="34" charset="0"/>
                <a:cs typeface="Arial" panose="020B0604020202020204" pitchFamily="34" charset="0"/>
              </a:rPr>
              <a:t>r,z,t</a:t>
            </a:r>
            <a:r>
              <a:rPr lang="de-DE" sz="1633" i="1" dirty="0">
                <a:solidFill>
                  <a:srgbClr val="003560"/>
                </a:solidFill>
                <a:latin typeface="Arial" panose="020B0604020202020204" pitchFamily="34" charset="0"/>
                <a:cs typeface="Arial" panose="020B0604020202020204" pitchFamily="34" charset="0"/>
              </a:rPr>
              <a:t>)</a:t>
            </a:r>
          </a:p>
        </p:txBody>
      </p:sp>
      <p:cxnSp>
        <p:nvCxnSpPr>
          <p:cNvPr id="41" name="Gerade Verbindung 40"/>
          <p:cNvCxnSpPr/>
          <p:nvPr/>
        </p:nvCxnSpPr>
        <p:spPr>
          <a:xfrm rot="10800000">
            <a:off x="5781558" y="1653859"/>
            <a:ext cx="520201" cy="3349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46"/>
          <p:cNvCxnSpPr/>
          <p:nvPr/>
        </p:nvCxnSpPr>
        <p:spPr>
          <a:xfrm flipV="1">
            <a:off x="7113084" y="1749342"/>
            <a:ext cx="405662" cy="1674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3969" name="Object 1"/>
          <p:cNvGraphicFramePr>
            <a:graphicFrameLocks noChangeAspect="1"/>
          </p:cNvGraphicFramePr>
          <p:nvPr/>
        </p:nvGraphicFramePr>
        <p:xfrm>
          <a:off x="7834313" y="1484313"/>
          <a:ext cx="254000" cy="288925"/>
        </p:xfrm>
        <a:graphic>
          <a:graphicData uri="http://schemas.openxmlformats.org/presentationml/2006/ole">
            <mc:AlternateContent xmlns:mc="http://schemas.openxmlformats.org/markup-compatibility/2006">
              <mc:Choice xmlns:v="urn:schemas-microsoft-com:vml" Requires="v">
                <p:oleObj spid="_x0000_s4101" name="Equation" r:id="rId4" imgW="279360" imgH="317160" progId="Equation.DSMT4">
                  <p:embed/>
                </p:oleObj>
              </mc:Choice>
              <mc:Fallback>
                <p:oleObj name="Equation" r:id="rId4" imgW="279360" imgH="317160" progId="Equation.DSMT4">
                  <p:embed/>
                  <p:pic>
                    <p:nvPicPr>
                      <p:cNvPr id="83969"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34313" y="1484313"/>
                        <a:ext cx="254000" cy="288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Ellipse 16"/>
          <p:cNvSpPr/>
          <p:nvPr/>
        </p:nvSpPr>
        <p:spPr>
          <a:xfrm>
            <a:off x="7476861" y="1429668"/>
            <a:ext cx="725001" cy="559172"/>
          </a:xfrm>
          <a:prstGeom prst="ellipse">
            <a:avLst/>
          </a:prstGeom>
          <a:noFill/>
          <a:ln w="19050">
            <a:solidFill>
              <a:srgbClr val="0035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33">
              <a:solidFill>
                <a:prstClr val="white"/>
              </a:solidFill>
            </a:endParaRPr>
          </a:p>
        </p:txBody>
      </p:sp>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Excursiones sobre el trasfondo matemático</a:t>
            </a:r>
            <a:endParaRPr lang="de-DE" dirty="0">
              <a:latin typeface="Arial" panose="020B0604020202020204" pitchFamily="34" charset="0"/>
              <a:cs typeface="Arial" panose="020B0604020202020204" pitchFamily="34" charset="0"/>
            </a:endParaRPr>
          </a:p>
        </p:txBody>
      </p:sp>
      <p:sp>
        <p:nvSpPr>
          <p:cNvPr id="5" name="Inhaltsplatzhalter 4"/>
          <p:cNvSpPr>
            <a:spLocks noGrp="1"/>
          </p:cNvSpPr>
          <p:nvPr>
            <p:ph idx="1"/>
          </p:nvPr>
        </p:nvSpPr>
        <p:spPr>
          <a:xfrm>
            <a:off x="457200" y="1600200"/>
            <a:ext cx="4097847" cy="4525963"/>
          </a:xfrm>
        </p:spPr>
        <p:txBody>
          <a:bodyPr>
            <a:normAutofit/>
          </a:bodyPr>
          <a:lstStyle/>
          <a:p>
            <a:pPr marL="0" indent="0">
              <a:lnSpc>
                <a:spcPct val="150000"/>
              </a:lnSpc>
              <a:buNone/>
            </a:pPr>
            <a:r>
              <a:rPr lang="en-GB" sz="1600" dirty="0">
                <a:latin typeface="Arial" panose="020B0604020202020204" pitchFamily="34" charset="0"/>
                <a:cs typeface="Arial" panose="020B0604020202020204" pitchFamily="34" charset="0"/>
              </a:rPr>
              <a:t>Problema</a:t>
            </a:r>
            <a:endParaRPr lang="de-DE" sz="1600" dirty="0">
              <a:latin typeface="Arial" panose="020B0604020202020204" pitchFamily="34" charset="0"/>
              <a:cs typeface="Arial" panose="020B0604020202020204" pitchFamily="34" charset="0"/>
            </a:endParaRPr>
          </a:p>
          <a:p>
            <a:pPr marL="0" indent="0">
              <a:lnSpc>
                <a:spcPct val="150000"/>
              </a:lnSpc>
              <a:buNone/>
            </a:pPr>
            <a:endParaRPr lang="en-GB"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Tarea:</a:t>
            </a:r>
            <a:endParaRPr lang="de-DE" sz="1600" dirty="0">
              <a:latin typeface="Arial" panose="020B0604020202020204" pitchFamily="34" charset="0"/>
              <a:cs typeface="Arial" panose="020B0604020202020204" pitchFamily="34" charset="0"/>
            </a:endParaRPr>
          </a:p>
          <a:p>
            <a:pPr marL="0" indent="0">
              <a:lnSpc>
                <a:spcPct val="150000"/>
              </a:lnSpc>
              <a:buNone/>
            </a:pPr>
            <a:r>
              <a:rPr lang="en-GB" sz="1600" dirty="0">
                <a:latin typeface="Arial" panose="020B0604020202020204" pitchFamily="34" charset="0"/>
                <a:cs typeface="Arial" panose="020B0604020202020204" pitchFamily="34" charset="0"/>
              </a:rPr>
              <a:t>Cálculo de la evolución temporal de la temperatura </a:t>
            </a:r>
            <a:r>
              <a:rPr lang="en-GB" sz="1600" dirty="0" err="1">
                <a:latin typeface="Arial" panose="020B0604020202020204" pitchFamily="34" charset="0"/>
                <a:cs typeface="Arial" panose="020B0604020202020204" pitchFamily="34" charset="0"/>
              </a:rPr>
              <a:t>Tf</a:t>
            </a:r>
            <a:r>
              <a:rPr lang="en-GB" sz="1600" baseline="-25000"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del fluido portador de calor en función del flujo de calor transitorio </a:t>
            </a:r>
            <a:r>
              <a:rPr lang="en-GB" sz="1600" dirty="0" err="1">
                <a:latin typeface="Arial" panose="020B0604020202020204" pitchFamily="34" charset="0"/>
                <a:cs typeface="Arial" panose="020B0604020202020204" pitchFamily="34" charset="0"/>
              </a:rPr>
              <a:t>qinj</a:t>
            </a:r>
            <a:r>
              <a:rPr lang="en-GB" sz="1600" dirty="0">
                <a:latin typeface="Arial" panose="020B0604020202020204" pitchFamily="34" charset="0"/>
                <a:cs typeface="Arial" panose="020B0604020202020204" pitchFamily="34" charset="0"/>
              </a:rPr>
              <a:t>. </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98897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descr="D:\Dokumente\Studium\Diplomarbeit\Präsentation\pic\urohr.wmf"/>
          <p:cNvPicPr>
            <a:picLocks noChangeAspect="1" noChangeArrowheads="1"/>
          </p:cNvPicPr>
          <p:nvPr/>
        </p:nvPicPr>
        <p:blipFill>
          <a:blip r:embed="rId3" cstate="print"/>
          <a:srcRect/>
          <a:stretch>
            <a:fillRect/>
          </a:stretch>
        </p:blipFill>
        <p:spPr bwMode="auto">
          <a:xfrm>
            <a:off x="2724873" y="1186077"/>
            <a:ext cx="3202763" cy="4132947"/>
          </a:xfrm>
          <a:prstGeom prst="rect">
            <a:avLst/>
          </a:prstGeom>
          <a:noFill/>
        </p:spPr>
      </p:pic>
      <mc:AlternateContent xmlns:mc="http://schemas.openxmlformats.org/markup-compatibility/2006" xmlns:a14="http://schemas.microsoft.com/office/drawing/2010/main">
        <mc:Choice Requires="a14">
          <p:sp>
            <p:nvSpPr>
              <p:cNvPr id="21" name="Textfeld 20"/>
              <p:cNvSpPr txBox="1"/>
              <p:nvPr/>
            </p:nvSpPr>
            <p:spPr>
              <a:xfrm>
                <a:off x="2009237" y="1609958"/>
                <a:ext cx="687689" cy="579133"/>
              </a:xfrm>
              <a:prstGeom prst="rect">
                <a:avLst/>
              </a:prstGeom>
              <a:noFill/>
            </p:spPr>
            <p:txBody>
              <a:bodyPr wrap="none" rtlCol="0">
                <a:spAutoFit/>
              </a:bodyPr>
              <a:lstStyle/>
              <a:p>
                <a:pPr algn="ctr"/>
                <a:r>
                  <a:rPr lang="en-GB" sz="1600" dirty="0">
                    <a:latin typeface="Arial" panose="020B0604020202020204" pitchFamily="34" charset="0"/>
                    <a:cs typeface="Arial" panose="020B0604020202020204" pitchFamily="34" charset="0"/>
                  </a:rPr>
                  <a:t>Suelo </a:t>
                </a:r>
              </a:p>
              <a:p>
                <a:pPr algn="ctr"/>
                <a14:m>
                  <m:oMathPara xmlns:m="http://schemas.openxmlformats.org/officeDocument/2006/math">
                    <m:oMathParaPr>
                      <m:jc m:val="centerGroup"/>
                    </m:oMathParaPr>
                    <m:oMath xmlns:m="http://schemas.openxmlformats.org/officeDocument/2006/math">
                      <m:sSub>
                        <m:sSubPr>
                          <m:ctrlPr>
                            <a:rPr lang="de-DE" sz="1600" i="1">
                              <a:latin typeface="Cambria Math" panose="02040503050406030204" pitchFamily="18" charset="0"/>
                            </a:rPr>
                          </m:ctrlPr>
                        </m:sSubPr>
                        <m:e>
                          <m:r>
                            <a:rPr lang="en-GB" sz="1600" i="1">
                              <a:latin typeface="Cambria Math" panose="02040503050406030204" pitchFamily="18" charset="0"/>
                            </a:rPr>
                            <m:t>𝜆</m:t>
                          </m:r>
                        </m:e>
                        <m:sub>
                          <m:r>
                            <a:rPr lang="en-GB" sz="1600" i="1">
                              <a:latin typeface="Cambria Math" panose="02040503050406030204" pitchFamily="18" charset="0"/>
                            </a:rPr>
                            <m:t>𝑠</m:t>
                          </m:r>
                        </m:sub>
                      </m:sSub>
                      <m:r>
                        <a:rPr lang="en-GB" sz="1600" i="1">
                          <a:latin typeface="Cambria Math" panose="02040503050406030204" pitchFamily="18" charset="0"/>
                        </a:rPr>
                        <m:t>, </m:t>
                      </m:r>
                      <m:sSub>
                        <m:sSubPr>
                          <m:ctrlPr>
                            <a:rPr lang="de-DE" sz="1600" i="1">
                              <a:latin typeface="Cambria Math" panose="02040503050406030204" pitchFamily="18" charset="0"/>
                            </a:rPr>
                          </m:ctrlPr>
                        </m:sSubPr>
                        <m:e>
                          <m:r>
                            <a:rPr lang="en-GB" sz="1600" i="1">
                              <a:latin typeface="Cambria Math" panose="02040503050406030204" pitchFamily="18" charset="0"/>
                            </a:rPr>
                            <m:t>𝛼</m:t>
                          </m:r>
                        </m:e>
                        <m:sub>
                          <m:r>
                            <a:rPr lang="en-GB" sz="1600" i="1">
                              <a:latin typeface="Cambria Math" panose="02040503050406030204" pitchFamily="18" charset="0"/>
                            </a:rPr>
                            <m:t>𝑠</m:t>
                          </m:r>
                        </m:sub>
                      </m:sSub>
                    </m:oMath>
                  </m:oMathPara>
                </a14:m>
                <a:endParaRPr lang="de-DE" sz="1633" baseline="-25000" dirty="0">
                  <a:solidFill>
                    <a:srgbClr val="003560"/>
                  </a:solidFill>
                </a:endParaRPr>
              </a:p>
            </p:txBody>
          </p:sp>
        </mc:Choice>
        <mc:Fallback xmlns="">
          <p:sp>
            <p:nvSpPr>
              <p:cNvPr id="21" name="Textfeld 20"/>
              <p:cNvSpPr txBox="1">
                <a:spLocks noRot="1" noChangeAspect="1" noMove="1" noResize="1" noEditPoints="1" noAdjustHandles="1" noChangeArrowheads="1" noChangeShapeType="1" noTextEdit="1"/>
              </p:cNvSpPr>
              <p:nvPr/>
            </p:nvSpPr>
            <p:spPr>
              <a:xfrm>
                <a:off x="2015521" y="1609958"/>
                <a:ext cx="675121" cy="579133"/>
              </a:xfrm>
              <a:prstGeom prst="rect">
                <a:avLst/>
              </a:prstGeom>
              <a:blipFill rotWithShape="0">
                <a:blip r:embed="rId4"/>
                <a:stretch>
                  <a:fillRect t="-3158"/>
                </a:stretch>
              </a:blipFill>
            </p:spPr>
            <p:txBody>
              <a:bodyPr/>
              <a:lstStyle/>
              <a:p>
                <a:r>
                  <a:rPr lang="de-DE">
                    <a:noFill/>
                  </a:rPr>
                  <a:t> </a:t>
                </a:r>
              </a:p>
            </p:txBody>
          </p:sp>
        </mc:Fallback>
      </mc:AlternateContent>
      <p:sp>
        <p:nvSpPr>
          <p:cNvPr id="22" name="Textfeld 21"/>
          <p:cNvSpPr txBox="1"/>
          <p:nvPr/>
        </p:nvSpPr>
        <p:spPr>
          <a:xfrm>
            <a:off x="6204923" y="1964099"/>
            <a:ext cx="1470274" cy="338554"/>
          </a:xfrm>
          <a:prstGeom prst="rect">
            <a:avLst/>
          </a:prstGeom>
          <a:noFill/>
        </p:spPr>
        <p:txBody>
          <a:bodyPr wrap="none" rtlCol="0">
            <a:spAutoFit/>
          </a:bodyPr>
          <a:lstStyle/>
          <a:p>
            <a:r>
              <a:rPr lang="en-GB" sz="1600" dirty="0">
                <a:latin typeface="Arial" panose="020B0604020202020204" pitchFamily="34" charset="0"/>
                <a:cs typeface="Arial" panose="020B0604020202020204" pitchFamily="34" charset="0"/>
              </a:rPr>
              <a:t>Muro de sondeo </a:t>
            </a:r>
            <a:endParaRPr lang="de-DE" sz="1633" dirty="0">
              <a:solidFill>
                <a:srgbClr val="0035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3" name="Textfeld 22"/>
              <p:cNvSpPr txBox="1"/>
              <p:nvPr/>
            </p:nvSpPr>
            <p:spPr>
              <a:xfrm>
                <a:off x="2978675" y="2718493"/>
                <a:ext cx="1503938" cy="604781"/>
              </a:xfrm>
              <a:prstGeom prst="rect">
                <a:avLst/>
              </a:prstGeom>
              <a:noFill/>
            </p:spPr>
            <p:txBody>
              <a:bodyPr wrap="none" rtlCol="0">
                <a:spAutoFit/>
              </a:bodyPr>
              <a:lstStyle/>
              <a:p>
                <a:pPr algn="ctr"/>
                <a:r>
                  <a:rPr lang="en-GB" sz="1600" dirty="0">
                    <a:latin typeface="Arial" panose="020B0604020202020204" pitchFamily="34" charset="0"/>
                    <a:cs typeface="Arial" panose="020B0604020202020204" pitchFamily="34" charset="0"/>
                  </a:rPr>
                  <a:t>Material de relleno</a:t>
                </a:r>
              </a:p>
              <a:p>
                <a:pPr/>
                <a14:m>
                  <m:oMathPara xmlns:m="http://schemas.openxmlformats.org/officeDocument/2006/math">
                    <m:oMathParaPr>
                      <m:jc m:val="centerGroup"/>
                    </m:oMathParaPr>
                    <m:oMath xmlns:m="http://schemas.openxmlformats.org/officeDocument/2006/math">
                      <m:sSub>
                        <m:sSubPr>
                          <m:ctrlPr>
                            <a:rPr lang="de-DE" sz="1600" i="1">
                              <a:latin typeface="Cambria Math" panose="02040503050406030204" pitchFamily="18" charset="0"/>
                            </a:rPr>
                          </m:ctrlPr>
                        </m:sSubPr>
                        <m:e>
                          <m:r>
                            <a:rPr lang="en-GB" sz="1600" dirty="0">
                              <a:latin typeface="Cambria Math" panose="02040503050406030204" pitchFamily="18" charset="0"/>
                            </a:rPr>
                            <m:t>𝜆</m:t>
                          </m:r>
                        </m:e>
                        <m:sub>
                          <m:r>
                            <a:rPr lang="en-GB" sz="1600" dirty="0">
                              <a:latin typeface="Cambria Math" panose="02040503050406030204" pitchFamily="18" charset="0"/>
                            </a:rPr>
                            <m:t>𝑔</m:t>
                          </m:r>
                        </m:sub>
                      </m:sSub>
                      <m:r>
                        <a:rPr lang="en-GB" sz="1600" dirty="0">
                          <a:latin typeface="Cambria Math" panose="02040503050406030204" pitchFamily="18" charset="0"/>
                        </a:rPr>
                        <m:t>,</m:t>
                      </m:r>
                      <m:sSub>
                        <m:sSubPr>
                          <m:ctrlPr>
                            <a:rPr lang="de-DE" sz="1600" i="1">
                              <a:latin typeface="Cambria Math" panose="02040503050406030204" pitchFamily="18" charset="0"/>
                            </a:rPr>
                          </m:ctrlPr>
                        </m:sSubPr>
                        <m:e>
                          <m:r>
                            <a:rPr lang="en-GB" sz="1600" dirty="0">
                              <a:latin typeface="Cambria Math" panose="02040503050406030204" pitchFamily="18" charset="0"/>
                            </a:rPr>
                            <m:t>𝛼</m:t>
                          </m:r>
                        </m:e>
                        <m:sub>
                          <m:r>
                            <a:rPr lang="en-GB" sz="1600" dirty="0">
                              <a:latin typeface="Cambria Math" panose="02040503050406030204" pitchFamily="18" charset="0"/>
                            </a:rPr>
                            <m:t>𝑔</m:t>
                          </m:r>
                        </m:sub>
                      </m:sSub>
                    </m:oMath>
                  </m:oMathPara>
                </a14:m>
                <a:endParaRPr lang="de-DE" sz="1600" dirty="0"/>
              </a:p>
            </p:txBody>
          </p:sp>
        </mc:Choice>
        <mc:Fallback xmlns="">
          <p:sp>
            <p:nvSpPr>
              <p:cNvPr id="23" name="Textfeld 22"/>
              <p:cNvSpPr txBox="1">
                <a:spLocks noRot="1" noChangeAspect="1" noMove="1" noResize="1" noEditPoints="1" noAdjustHandles="1" noChangeArrowheads="1" noChangeShapeType="1" noTextEdit="1"/>
              </p:cNvSpPr>
              <p:nvPr/>
            </p:nvSpPr>
            <p:spPr>
              <a:xfrm>
                <a:off x="2978675" y="2718493"/>
                <a:ext cx="1503938" cy="604781"/>
              </a:xfrm>
              <a:prstGeom prst="rect">
                <a:avLst/>
              </a:prstGeom>
              <a:blipFill rotWithShape="0">
                <a:blip r:embed="rId5"/>
                <a:stretch>
                  <a:fillRect l="-813" t="-3030" r="-813" b="-1010"/>
                </a:stretch>
              </a:blipFill>
            </p:spPr>
            <p:txBody>
              <a:bodyPr/>
              <a:lstStyle/>
              <a:p>
                <a:r>
                  <a:rPr lang="de-DE">
                    <a:noFill/>
                  </a:rPr>
                  <a:t> </a:t>
                </a:r>
              </a:p>
            </p:txBody>
          </p:sp>
        </mc:Fallback>
      </mc:AlternateContent>
      <p:sp>
        <p:nvSpPr>
          <p:cNvPr id="26" name="Textfeld 25"/>
          <p:cNvSpPr txBox="1"/>
          <p:nvPr/>
        </p:nvSpPr>
        <p:spPr>
          <a:xfrm>
            <a:off x="1193328" y="4509120"/>
            <a:ext cx="788999" cy="584775"/>
          </a:xfrm>
          <a:prstGeom prst="rect">
            <a:avLst/>
          </a:prstGeom>
          <a:noFill/>
        </p:spPr>
        <p:txBody>
          <a:bodyPr wrap="none" rtlCol="0">
            <a:spAutoFit/>
          </a:bodyPr>
          <a:lstStyle/>
          <a:p>
            <a:pPr algn="ctr"/>
            <a:r>
              <a:rPr lang="en-GB" sz="1600" dirty="0">
                <a:latin typeface="Arial" panose="020B0604020202020204" pitchFamily="34" charset="0"/>
                <a:cs typeface="Arial" panose="020B0604020202020204" pitchFamily="34" charset="0"/>
              </a:rPr>
              <a:t>Tubo en U</a:t>
            </a:r>
          </a:p>
          <a:p>
            <a:pPr algn="ctr"/>
            <a:r>
              <a:rPr lang="en-GB" sz="1600" dirty="0">
                <a:latin typeface="Arial" panose="020B0604020202020204" pitchFamily="34" charset="0"/>
                <a:cs typeface="Arial" panose="020B0604020202020204" pitchFamily="34" charset="0"/>
              </a:rPr>
              <a:t> lado 1</a:t>
            </a:r>
            <a:endParaRPr lang="de-DE" sz="1633" dirty="0">
              <a:solidFill>
                <a:srgbClr val="00356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7" name="Textfeld 26"/>
              <p:cNvSpPr txBox="1"/>
              <p:nvPr/>
            </p:nvSpPr>
            <p:spPr>
              <a:xfrm>
                <a:off x="1488385" y="3225417"/>
                <a:ext cx="729622" cy="608115"/>
              </a:xfrm>
              <a:prstGeom prst="rect">
                <a:avLst/>
              </a:prstGeom>
              <a:noFill/>
            </p:spPr>
            <p:txBody>
              <a:bodyPr wrap="none" rtlCol="0">
                <a:spAutoFit/>
              </a:bodyPr>
              <a:lstStyle/>
              <a:p>
                <a:pPr algn="ctr"/>
                <a:r>
                  <a:rPr lang="en-GB" sz="1600" dirty="0">
                    <a:latin typeface="Arial" panose="020B0604020202020204" pitchFamily="34" charset="0"/>
                    <a:cs typeface="Arial" panose="020B0604020202020204" pitchFamily="34" charset="0"/>
                  </a:rPr>
                  <a:t>Fluido</a:t>
                </a:r>
              </a:p>
              <a:p>
                <a:pPr/>
                <a14:m>
                  <m:oMathPara xmlns:m="http://schemas.openxmlformats.org/officeDocument/2006/math">
                    <m:oMathParaPr>
                      <m:jc m:val="centerGroup"/>
                    </m:oMathParaPr>
                    <m:oMath xmlns:m="http://schemas.openxmlformats.org/officeDocument/2006/math">
                      <m:sSub>
                        <m:sSubPr>
                          <m:ctrlPr>
                            <a:rPr lang="de-DE" sz="1600" i="1">
                              <a:latin typeface="Cambria Math" panose="02040503050406030204" pitchFamily="18" charset="0"/>
                            </a:rPr>
                          </m:ctrlPr>
                        </m:sSubPr>
                        <m:e>
                          <m:r>
                            <a:rPr lang="en-GB" sz="1600" dirty="0">
                              <a:latin typeface="Cambria Math" panose="02040503050406030204" pitchFamily="18" charset="0"/>
                            </a:rPr>
                            <m:t>𝑆</m:t>
                          </m:r>
                        </m:e>
                        <m:sub>
                          <m:r>
                            <a:rPr lang="en-GB" sz="1600" dirty="0">
                              <a:latin typeface="Cambria Math" panose="02040503050406030204" pitchFamily="18" charset="0"/>
                            </a:rPr>
                            <m:t>𝑝</m:t>
                          </m:r>
                        </m:sub>
                      </m:sSub>
                      <m:r>
                        <a:rPr lang="en-GB" sz="1600" dirty="0">
                          <a:latin typeface="Cambria Math" panose="02040503050406030204" pitchFamily="18" charset="0"/>
                        </a:rPr>
                        <m:t>,</m:t>
                      </m:r>
                      <m:sSub>
                        <m:sSubPr>
                          <m:ctrlPr>
                            <a:rPr lang="de-DE" sz="1600" i="1">
                              <a:latin typeface="Cambria Math" panose="02040503050406030204" pitchFamily="18" charset="0"/>
                            </a:rPr>
                          </m:ctrlPr>
                        </m:sSubPr>
                        <m:e>
                          <m:r>
                            <a:rPr lang="en-GB" sz="1600" dirty="0">
                              <a:latin typeface="Cambria Math" panose="02040503050406030204" pitchFamily="18" charset="0"/>
                            </a:rPr>
                            <m:t>𝑅</m:t>
                          </m:r>
                        </m:e>
                        <m:sub>
                          <m:r>
                            <a:rPr lang="en-GB" sz="1600" dirty="0">
                              <a:latin typeface="Cambria Math" panose="02040503050406030204" pitchFamily="18" charset="0"/>
                            </a:rPr>
                            <m:t>𝑓</m:t>
                          </m:r>
                        </m:sub>
                      </m:sSub>
                    </m:oMath>
                  </m:oMathPara>
                </a14:m>
                <a:endParaRPr lang="de-DE" sz="1633" baseline="-25000" dirty="0">
                  <a:solidFill>
                    <a:srgbClr val="003560"/>
                  </a:solidFill>
                </a:endParaRPr>
              </a:p>
            </p:txBody>
          </p:sp>
        </mc:Choice>
        <mc:Fallback xmlns="">
          <p:sp>
            <p:nvSpPr>
              <p:cNvPr id="27" name="Textfeld 26"/>
              <p:cNvSpPr txBox="1">
                <a:spLocks noRot="1" noChangeAspect="1" noMove="1" noResize="1" noEditPoints="1" noAdjustHandles="1" noChangeArrowheads="1" noChangeShapeType="1" noTextEdit="1"/>
              </p:cNvSpPr>
              <p:nvPr/>
            </p:nvSpPr>
            <p:spPr>
              <a:xfrm>
                <a:off x="1488385" y="3225417"/>
                <a:ext cx="729622" cy="608115"/>
              </a:xfrm>
              <a:prstGeom prst="rect">
                <a:avLst/>
              </a:prstGeom>
              <a:blipFill rotWithShape="0">
                <a:blip r:embed="rId6"/>
                <a:stretch>
                  <a:fillRect t="-3000" b="-3000"/>
                </a:stretch>
              </a:blipFill>
            </p:spPr>
            <p:txBody>
              <a:bodyPr/>
              <a:lstStyle/>
              <a:p>
                <a:r>
                  <a:rPr lang="de-DE">
                    <a:noFill/>
                  </a:rPr>
                  <a:t> </a:t>
                </a:r>
              </a:p>
            </p:txBody>
          </p:sp>
        </mc:Fallback>
      </mc:AlternateContent>
      <p:sp>
        <p:nvSpPr>
          <p:cNvPr id="28" name="Textfeld 27"/>
          <p:cNvSpPr txBox="1"/>
          <p:nvPr/>
        </p:nvSpPr>
        <p:spPr>
          <a:xfrm>
            <a:off x="6985812" y="3587385"/>
            <a:ext cx="788999" cy="584775"/>
          </a:xfrm>
          <a:prstGeom prst="rect">
            <a:avLst/>
          </a:prstGeom>
          <a:noFill/>
        </p:spPr>
        <p:txBody>
          <a:bodyPr wrap="none" rtlCol="0">
            <a:spAutoFit/>
          </a:bodyPr>
          <a:lstStyle/>
          <a:p>
            <a:pPr algn="ctr"/>
            <a:r>
              <a:rPr lang="en-GB" sz="1600" dirty="0">
                <a:latin typeface="Arial" panose="020B0604020202020204" pitchFamily="34" charset="0"/>
                <a:cs typeface="Arial" panose="020B0604020202020204" pitchFamily="34" charset="0"/>
              </a:rPr>
              <a:t>Tubo en U</a:t>
            </a:r>
          </a:p>
          <a:p>
            <a:pPr algn="ctr"/>
            <a:r>
              <a:rPr lang="en-GB" sz="1600" dirty="0">
                <a:latin typeface="Arial" panose="020B0604020202020204" pitchFamily="34" charset="0"/>
                <a:cs typeface="Arial" panose="020B0604020202020204" pitchFamily="34" charset="0"/>
              </a:rPr>
              <a:t> lado 2</a:t>
            </a:r>
            <a:endParaRPr lang="de-DE" sz="1633" dirty="0">
              <a:solidFill>
                <a:srgbClr val="003560"/>
              </a:solidFill>
              <a:latin typeface="Arial" panose="020B0604020202020204" pitchFamily="34" charset="0"/>
              <a:cs typeface="Arial" panose="020B0604020202020204" pitchFamily="34" charset="0"/>
            </a:endParaRPr>
          </a:p>
        </p:txBody>
      </p:sp>
      <p:sp>
        <p:nvSpPr>
          <p:cNvPr id="29" name="Textfeld 28"/>
          <p:cNvSpPr txBox="1"/>
          <p:nvPr/>
        </p:nvSpPr>
        <p:spPr>
          <a:xfrm>
            <a:off x="4735850" y="3615098"/>
            <a:ext cx="374846" cy="343620"/>
          </a:xfrm>
          <a:prstGeom prst="rect">
            <a:avLst/>
          </a:prstGeom>
          <a:noFill/>
        </p:spPr>
        <p:txBody>
          <a:bodyPr wrap="none" rtlCol="0">
            <a:spAutoFit/>
          </a:bodyPr>
          <a:lstStyle/>
          <a:p>
            <a:r>
              <a:rPr lang="de-DE" sz="1633" i="1" dirty="0">
                <a:solidFill>
                  <a:srgbClr val="FF0000"/>
                </a:solidFill>
              </a:rPr>
              <a:t>Tf</a:t>
            </a:r>
            <a:r>
              <a:rPr lang="de-DE" sz="1633" dirty="0">
                <a:solidFill>
                  <a:srgbClr val="FF0000"/>
                </a:solidFill>
              </a:rPr>
              <a:t>,</a:t>
            </a:r>
          </a:p>
        </p:txBody>
      </p:sp>
      <p:sp>
        <p:nvSpPr>
          <p:cNvPr id="30" name="Textfeld 29"/>
          <p:cNvSpPr txBox="1"/>
          <p:nvPr/>
        </p:nvSpPr>
        <p:spPr>
          <a:xfrm>
            <a:off x="4284400" y="1814603"/>
            <a:ext cx="360996" cy="343620"/>
          </a:xfrm>
          <a:prstGeom prst="rect">
            <a:avLst/>
          </a:prstGeom>
          <a:noFill/>
        </p:spPr>
        <p:txBody>
          <a:bodyPr wrap="none" rtlCol="0">
            <a:spAutoFit/>
          </a:bodyPr>
          <a:lstStyle/>
          <a:p>
            <a:r>
              <a:rPr lang="de-DE" sz="1633" i="1" dirty="0">
                <a:solidFill>
                  <a:srgbClr val="003560"/>
                </a:solidFill>
              </a:rPr>
              <a:t>Tb</a:t>
            </a:r>
          </a:p>
        </p:txBody>
      </p:sp>
      <p:sp>
        <p:nvSpPr>
          <p:cNvPr id="31" name="Textfeld 30"/>
          <p:cNvSpPr txBox="1"/>
          <p:nvPr/>
        </p:nvSpPr>
        <p:spPr>
          <a:xfrm>
            <a:off x="4868963" y="2997444"/>
            <a:ext cx="615874" cy="511102"/>
          </a:xfrm>
          <a:prstGeom prst="rect">
            <a:avLst/>
          </a:prstGeom>
          <a:noFill/>
        </p:spPr>
        <p:txBody>
          <a:bodyPr wrap="none" rtlCol="0">
            <a:spAutoFit/>
          </a:bodyPr>
          <a:lstStyle/>
          <a:p>
            <a:r>
              <a:rPr lang="de-DE" sz="1633" i="1" dirty="0">
                <a:solidFill>
                  <a:srgbClr val="003560"/>
                </a:solidFill>
              </a:rPr>
              <a:t>Tp</a:t>
            </a:r>
            <a:r>
              <a:rPr lang="de-DE" sz="1633" baseline="-25000" dirty="0">
                <a:solidFill>
                  <a:srgbClr val="003560"/>
                </a:solidFill>
              </a:rPr>
              <a:t>, </a:t>
            </a:r>
            <a:r>
              <a:rPr lang="de-DE" sz="1633" i="1" dirty="0">
                <a:solidFill>
                  <a:srgbClr val="003560"/>
                </a:solidFill>
              </a:rPr>
              <a:t>Rp</a:t>
            </a:r>
          </a:p>
          <a:p>
            <a:endParaRPr lang="de-DE" sz="1633" baseline="-25000" dirty="0">
              <a:solidFill>
                <a:srgbClr val="003560"/>
              </a:solidFill>
            </a:endParaRPr>
          </a:p>
        </p:txBody>
      </p:sp>
      <p:sp>
        <p:nvSpPr>
          <p:cNvPr id="32" name="Textfeld 31"/>
          <p:cNvSpPr txBox="1"/>
          <p:nvPr/>
        </p:nvSpPr>
        <p:spPr>
          <a:xfrm>
            <a:off x="4502242" y="1357188"/>
            <a:ext cx="357790" cy="343620"/>
          </a:xfrm>
          <a:prstGeom prst="rect">
            <a:avLst/>
          </a:prstGeom>
          <a:noFill/>
        </p:spPr>
        <p:txBody>
          <a:bodyPr wrap="none" rtlCol="0">
            <a:spAutoFit/>
          </a:bodyPr>
          <a:lstStyle/>
          <a:p>
            <a:r>
              <a:rPr lang="de-DE" sz="1633" i="1" dirty="0">
                <a:solidFill>
                  <a:srgbClr val="003560"/>
                </a:solidFill>
              </a:rPr>
              <a:t>T0</a:t>
            </a:r>
          </a:p>
        </p:txBody>
      </p:sp>
      <p:sp>
        <p:nvSpPr>
          <p:cNvPr id="33" name="Rechteck 32"/>
          <p:cNvSpPr/>
          <p:nvPr/>
        </p:nvSpPr>
        <p:spPr>
          <a:xfrm>
            <a:off x="4352517" y="2664920"/>
            <a:ext cx="372218" cy="343620"/>
          </a:xfrm>
          <a:prstGeom prst="rect">
            <a:avLst/>
          </a:prstGeom>
        </p:spPr>
        <p:txBody>
          <a:bodyPr wrap="none">
            <a:spAutoFit/>
          </a:bodyPr>
          <a:lstStyle/>
          <a:p>
            <a:r>
              <a:rPr lang="de-DE" sz="1633" i="1" dirty="0">
                <a:solidFill>
                  <a:srgbClr val="003560"/>
                </a:solidFill>
              </a:rPr>
              <a:t>Rb</a:t>
            </a:r>
            <a:endParaRPr lang="de-DE" sz="1633" dirty="0">
              <a:solidFill>
                <a:srgbClr val="003560"/>
              </a:solidFill>
            </a:endParaRPr>
          </a:p>
        </p:txBody>
      </p:sp>
      <p:sp>
        <p:nvSpPr>
          <p:cNvPr id="34" name="Rechteck 33"/>
          <p:cNvSpPr/>
          <p:nvPr/>
        </p:nvSpPr>
        <p:spPr>
          <a:xfrm>
            <a:off x="3240285" y="3814575"/>
            <a:ext cx="330540" cy="343620"/>
          </a:xfrm>
          <a:prstGeom prst="rect">
            <a:avLst/>
          </a:prstGeom>
        </p:spPr>
        <p:txBody>
          <a:bodyPr wrap="none">
            <a:spAutoFit/>
          </a:bodyPr>
          <a:lstStyle/>
          <a:p>
            <a:r>
              <a:rPr lang="de-DE" sz="1633" baseline="-25000" dirty="0">
                <a:solidFill>
                  <a:srgbClr val="003560"/>
                </a:solidFill>
              </a:rPr>
              <a:t>ro</a:t>
            </a:r>
            <a:endParaRPr lang="de-DE" sz="1633" dirty="0">
              <a:solidFill>
                <a:srgbClr val="003560"/>
              </a:solidFill>
            </a:endParaRPr>
          </a:p>
        </p:txBody>
      </p:sp>
      <p:sp>
        <p:nvSpPr>
          <p:cNvPr id="36" name="Rechteck 35"/>
          <p:cNvSpPr/>
          <p:nvPr/>
        </p:nvSpPr>
        <p:spPr>
          <a:xfrm>
            <a:off x="4114987" y="4485246"/>
            <a:ext cx="330540" cy="343620"/>
          </a:xfrm>
          <a:prstGeom prst="rect">
            <a:avLst/>
          </a:prstGeom>
        </p:spPr>
        <p:txBody>
          <a:bodyPr wrap="none">
            <a:spAutoFit/>
          </a:bodyPr>
          <a:lstStyle/>
          <a:p>
            <a:r>
              <a:rPr lang="de-DE" sz="1633" i="1" dirty="0">
                <a:solidFill>
                  <a:srgbClr val="003560"/>
                </a:solidFill>
              </a:rPr>
              <a:t>rb</a:t>
            </a:r>
            <a:endParaRPr lang="de-DE" sz="1633" dirty="0">
              <a:solidFill>
                <a:srgbClr val="003560"/>
              </a:solidFill>
            </a:endParaRPr>
          </a:p>
        </p:txBody>
      </p:sp>
      <p:sp>
        <p:nvSpPr>
          <p:cNvPr id="37" name="Rechteck 36"/>
          <p:cNvSpPr/>
          <p:nvPr/>
        </p:nvSpPr>
        <p:spPr>
          <a:xfrm>
            <a:off x="3966386" y="1427314"/>
            <a:ext cx="352982" cy="343620"/>
          </a:xfrm>
          <a:prstGeom prst="rect">
            <a:avLst/>
          </a:prstGeom>
        </p:spPr>
        <p:txBody>
          <a:bodyPr wrap="none">
            <a:spAutoFit/>
          </a:bodyPr>
          <a:lstStyle/>
          <a:p>
            <a:r>
              <a:rPr lang="de-DE" sz="1633" i="1" dirty="0">
                <a:solidFill>
                  <a:srgbClr val="003560"/>
                </a:solidFill>
              </a:rPr>
              <a:t>Rs</a:t>
            </a:r>
            <a:endParaRPr lang="de-DE" sz="1633" dirty="0">
              <a:solidFill>
                <a:srgbClr val="003560"/>
              </a:solidFill>
            </a:endParaRPr>
          </a:p>
        </p:txBody>
      </p:sp>
      <p:graphicFrame>
        <p:nvGraphicFramePr>
          <p:cNvPr id="40" name="Objekt 39"/>
          <p:cNvGraphicFramePr>
            <a:graphicFrameLocks noChangeAspect="1"/>
          </p:cNvGraphicFramePr>
          <p:nvPr/>
        </p:nvGraphicFramePr>
        <p:xfrm>
          <a:off x="5042357" y="3648744"/>
          <a:ext cx="276451" cy="322526"/>
        </p:xfrm>
        <a:graphic>
          <a:graphicData uri="http://schemas.openxmlformats.org/presentationml/2006/ole">
            <mc:AlternateContent xmlns:mc="http://schemas.openxmlformats.org/markup-compatibility/2006">
              <mc:Choice xmlns:v="urn:schemas-microsoft-com:vml" Requires="v">
                <p:oleObj spid="_x0000_s5128" name="Equation" r:id="rId7" imgW="304560" imgH="355320" progId="Equation.DSMT4">
                  <p:embed/>
                </p:oleObj>
              </mc:Choice>
              <mc:Fallback>
                <p:oleObj name="Equation" r:id="rId7" imgW="304560" imgH="355320" progId="Equation.DSMT4">
                  <p:embed/>
                  <p:pic>
                    <p:nvPicPr>
                      <p:cNvPr id="40" name="Objekt 3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2357" y="3648744"/>
                        <a:ext cx="276451" cy="322526"/>
                      </a:xfrm>
                      <a:prstGeom prst="rect">
                        <a:avLst/>
                      </a:prstGeom>
                      <a:noFill/>
                    </p:spPr>
                  </p:pic>
                </p:oleObj>
              </mc:Fallback>
            </mc:AlternateContent>
          </a:graphicData>
        </a:graphic>
      </p:graphicFrame>
      <p:graphicFrame>
        <p:nvGraphicFramePr>
          <p:cNvPr id="42" name="Object 12"/>
          <p:cNvGraphicFramePr>
            <a:graphicFrameLocks noChangeAspect="1"/>
          </p:cNvGraphicFramePr>
          <p:nvPr/>
        </p:nvGraphicFramePr>
        <p:xfrm>
          <a:off x="5433263" y="4402618"/>
          <a:ext cx="218857" cy="322526"/>
        </p:xfrm>
        <a:graphic>
          <a:graphicData uri="http://schemas.openxmlformats.org/presentationml/2006/ole">
            <mc:AlternateContent xmlns:mc="http://schemas.openxmlformats.org/markup-compatibility/2006">
              <mc:Choice xmlns:v="urn:schemas-microsoft-com:vml" Requires="v">
                <p:oleObj spid="_x0000_s5129" name="Equation" r:id="rId9" imgW="241200" imgH="355320" progId="Equation.DSMT4">
                  <p:embed/>
                </p:oleObj>
              </mc:Choice>
              <mc:Fallback>
                <p:oleObj name="Equation" r:id="rId9" imgW="241200" imgH="355320" progId="Equation.DSMT4">
                  <p:embed/>
                  <p:pic>
                    <p:nvPicPr>
                      <p:cNvPr id="42" name="Object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33263" y="4402618"/>
                        <a:ext cx="218857" cy="322526"/>
                      </a:xfrm>
                      <a:prstGeom prst="rect">
                        <a:avLst/>
                      </a:prstGeom>
                      <a:noFill/>
                    </p:spPr>
                  </p:pic>
                </p:oleObj>
              </mc:Fallback>
            </mc:AlternateContent>
          </a:graphicData>
        </a:graphic>
      </p:graphicFrame>
      <p:graphicFrame>
        <p:nvGraphicFramePr>
          <p:cNvPr id="43" name="Object 13"/>
          <p:cNvGraphicFramePr>
            <a:graphicFrameLocks noChangeAspect="1"/>
          </p:cNvGraphicFramePr>
          <p:nvPr/>
        </p:nvGraphicFramePr>
        <p:xfrm>
          <a:off x="5796136" y="5001719"/>
          <a:ext cx="218857" cy="299489"/>
        </p:xfrm>
        <a:graphic>
          <a:graphicData uri="http://schemas.openxmlformats.org/presentationml/2006/ole">
            <mc:AlternateContent xmlns:mc="http://schemas.openxmlformats.org/markup-compatibility/2006">
              <mc:Choice xmlns:v="urn:schemas-microsoft-com:vml" Requires="v">
                <p:oleObj spid="_x0000_s5130" name="Equation" r:id="rId11" imgW="241200" imgH="330120" progId="Equation.DSMT4">
                  <p:embed/>
                </p:oleObj>
              </mc:Choice>
              <mc:Fallback>
                <p:oleObj name="Equation" r:id="rId11" imgW="241200" imgH="330120" progId="Equation.DSMT4">
                  <p:embed/>
                  <p:pic>
                    <p:nvPicPr>
                      <p:cNvPr id="43" name="Object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6136" y="5001719"/>
                        <a:ext cx="218857" cy="299489"/>
                      </a:xfrm>
                      <a:prstGeom prst="rect">
                        <a:avLst/>
                      </a:prstGeom>
                      <a:noFill/>
                    </p:spPr>
                  </p:pic>
                </p:oleObj>
              </mc:Fallback>
            </mc:AlternateContent>
          </a:graphicData>
        </a:graphic>
      </p:graphicFrame>
      <p:cxnSp>
        <p:nvCxnSpPr>
          <p:cNvPr id="44" name="Gerade Verbindung 32"/>
          <p:cNvCxnSpPr/>
          <p:nvPr/>
        </p:nvCxnSpPr>
        <p:spPr>
          <a:xfrm>
            <a:off x="2140490" y="3546441"/>
            <a:ext cx="1226000" cy="6865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Gerade Verbindung 35"/>
          <p:cNvCxnSpPr/>
          <p:nvPr/>
        </p:nvCxnSpPr>
        <p:spPr>
          <a:xfrm rot="10800000" flipV="1">
            <a:off x="2077819" y="4122097"/>
            <a:ext cx="1054021" cy="60304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Gerade Verbindung 40"/>
          <p:cNvCxnSpPr/>
          <p:nvPr/>
        </p:nvCxnSpPr>
        <p:spPr>
          <a:xfrm>
            <a:off x="5436096" y="3814575"/>
            <a:ext cx="1485360" cy="144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2"/>
          <p:cNvCxnSpPr/>
          <p:nvPr/>
        </p:nvCxnSpPr>
        <p:spPr>
          <a:xfrm flipV="1">
            <a:off x="5532446" y="2185012"/>
            <a:ext cx="673747" cy="4753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feld 48"/>
          <p:cNvSpPr txBox="1"/>
          <p:nvPr/>
        </p:nvSpPr>
        <p:spPr>
          <a:xfrm>
            <a:off x="4093910" y="3489178"/>
            <a:ext cx="276038" cy="343620"/>
          </a:xfrm>
          <a:prstGeom prst="rect">
            <a:avLst/>
          </a:prstGeom>
          <a:noFill/>
        </p:spPr>
        <p:txBody>
          <a:bodyPr wrap="none" rtlCol="0">
            <a:spAutoFit/>
          </a:bodyPr>
          <a:lstStyle/>
          <a:p>
            <a:r>
              <a:rPr lang="de-DE" sz="1633" i="1" dirty="0">
                <a:solidFill>
                  <a:srgbClr val="003560"/>
                </a:solidFill>
              </a:rPr>
              <a:t>x</a:t>
            </a:r>
          </a:p>
        </p:txBody>
      </p:sp>
      <p:sp>
        <p:nvSpPr>
          <p:cNvPr id="2" name="Titel 1"/>
          <p:cNvSpPr>
            <a:spLocks noGrp="1"/>
          </p:cNvSpPr>
          <p:nvPr>
            <p:ph type="title"/>
          </p:nvPr>
        </p:nvSpPr>
        <p:spPr/>
        <p:txBody>
          <a:bodyPr>
            <a:normAutofit fontScale="90000"/>
          </a:bodyPr>
          <a:lstStyle/>
          <a:p>
            <a:r>
              <a:rPr lang="en-GB" sz="2700" dirty="0">
                <a:latin typeface="Arial" panose="020B0604020202020204" pitchFamily="34" charset="0"/>
                <a:cs typeface="Arial" panose="020B0604020202020204" pitchFamily="34" charset="0"/>
              </a:rPr>
              <a:t>Excursiones sobre el trasfondo matemático </a:t>
            </a:r>
            <a:br>
              <a:rPr lang="de-DE" sz="2700" dirty="0">
                <a:latin typeface="Arial" panose="020B0604020202020204" pitchFamily="34" charset="0"/>
                <a:cs typeface="Arial" panose="020B0604020202020204" pitchFamily="34" charset="0"/>
              </a:rPr>
            </a:br>
            <a:r>
              <a:rPr lang="en-GB" sz="2700" dirty="0">
                <a:latin typeface="Arial" panose="020B0604020202020204" pitchFamily="34" charset="0"/>
                <a:cs typeface="Arial" panose="020B0604020202020204" pitchFamily="34" charset="0"/>
              </a:rPr>
              <a:t>Geometría termodinámica de la sonda</a:t>
            </a:r>
            <a:br>
              <a:rPr lang="de-DE" dirty="0">
                <a:solidFill>
                  <a:schemeClr val="tx1">
                    <a:lumMod val="65000"/>
                    <a:lumOff val="35000"/>
                  </a:schemeClr>
                </a:solidFill>
              </a:rPr>
            </a:br>
            <a:endParaRPr lang="de-DE" dirty="0"/>
          </a:p>
        </p:txBody>
      </p:sp>
      <p:sp>
        <p:nvSpPr>
          <p:cNvPr id="3" name="Inhaltsplatzhalter 2"/>
          <p:cNvSpPr>
            <a:spLocks noGrp="1"/>
          </p:cNvSpPr>
          <p:nvPr>
            <p:ph idx="1"/>
          </p:nvPr>
        </p:nvSpPr>
        <p:spPr>
          <a:xfrm>
            <a:off x="387442" y="5535179"/>
            <a:ext cx="8229600" cy="782438"/>
          </a:xfrm>
        </p:spPr>
        <p:txBody>
          <a:bodyPr>
            <a:normAutofit/>
          </a:bodyPr>
          <a:lstStyle/>
          <a:p>
            <a:pPr marL="0" indent="0">
              <a:lnSpc>
                <a:spcPct val="150000"/>
              </a:lnSpc>
              <a:buNone/>
            </a:pPr>
            <a:r>
              <a:rPr lang="en-GB" sz="1600" b="1" dirty="0">
                <a:latin typeface="Arial" panose="020B0604020202020204" pitchFamily="34" charset="0"/>
                <a:cs typeface="Arial" panose="020B0604020202020204" pitchFamily="34" charset="0"/>
              </a:rPr>
              <a:t>Las geometrías complejas de las sondas no son fáciles de resolver. Las simplificaciones son necesarias para los cálculos analíticos!</a:t>
            </a:r>
            <a:endParaRPr lang="de-DE"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17944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feld 1"/>
              <p:cNvSpPr txBox="1"/>
              <p:nvPr/>
            </p:nvSpPr>
            <p:spPr>
              <a:xfrm>
                <a:off x="1115616" y="3789040"/>
                <a:ext cx="4014561" cy="9116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sz="2400" i="1" smtClean="0">
                          <a:solidFill>
                            <a:prstClr val="black"/>
                          </a:solidFill>
                          <a:latin typeface="Cambria Math" panose="02040503050406030204" pitchFamily="18" charset="0"/>
                        </a:rPr>
                        <m:t>𝑇</m:t>
                      </m:r>
                      <m:d>
                        <m:dPr>
                          <m:ctrlPr>
                            <a:rPr lang="de-DE" sz="2400" i="1" smtClean="0">
                              <a:solidFill>
                                <a:prstClr val="black"/>
                              </a:solidFill>
                              <a:latin typeface="Cambria Math" panose="02040503050406030204" pitchFamily="18" charset="0"/>
                            </a:rPr>
                          </m:ctrlPr>
                        </m:dPr>
                        <m:e>
                          <m:r>
                            <a:rPr lang="de-DE" sz="2400" i="1" smtClean="0">
                              <a:solidFill>
                                <a:prstClr val="black"/>
                              </a:solidFill>
                              <a:latin typeface="Cambria Math" panose="02040503050406030204" pitchFamily="18" charset="0"/>
                            </a:rPr>
                            <m:t>𝑟</m:t>
                          </m:r>
                          <m:r>
                            <a:rPr lang="de-DE" sz="2400" i="1" smtClean="0">
                              <a:solidFill>
                                <a:prstClr val="black"/>
                              </a:solidFill>
                              <a:latin typeface="Cambria Math" panose="02040503050406030204" pitchFamily="18" charset="0"/>
                            </a:rPr>
                            <m:t>,</m:t>
                          </m:r>
                          <m:r>
                            <a:rPr lang="de-DE" sz="2400" i="1" smtClean="0">
                              <a:solidFill>
                                <a:prstClr val="black"/>
                              </a:solidFill>
                              <a:latin typeface="Cambria Math" panose="02040503050406030204" pitchFamily="18" charset="0"/>
                            </a:rPr>
                            <m:t>𝑡</m:t>
                          </m:r>
                        </m:e>
                      </m:d>
                      <m:r>
                        <a:rPr lang="de-DE" sz="2400" i="1" smtClean="0">
                          <a:solidFill>
                            <a:prstClr val="black"/>
                          </a:solidFill>
                          <a:latin typeface="Cambria Math" panose="02040503050406030204" pitchFamily="18" charset="0"/>
                        </a:rPr>
                        <m:t>−</m:t>
                      </m:r>
                      <m:sSub>
                        <m:sSubPr>
                          <m:ctrlPr>
                            <a:rPr lang="de-DE" sz="2400" i="1" smtClean="0">
                              <a:solidFill>
                                <a:prstClr val="black"/>
                              </a:solidFill>
                              <a:latin typeface="Cambria Math" panose="02040503050406030204" pitchFamily="18" charset="0"/>
                            </a:rPr>
                          </m:ctrlPr>
                        </m:sSubPr>
                        <m:e>
                          <m:r>
                            <a:rPr lang="de-DE" sz="2400" i="1">
                              <a:solidFill>
                                <a:prstClr val="black"/>
                              </a:solidFill>
                              <a:latin typeface="Cambria Math" panose="02040503050406030204" pitchFamily="18" charset="0"/>
                            </a:rPr>
                            <m:t>𝑇</m:t>
                          </m:r>
                        </m:e>
                        <m:sub>
                          <m:r>
                            <a:rPr lang="de-DE" sz="2400" i="1" smtClean="0">
                              <a:solidFill>
                                <a:prstClr val="black"/>
                              </a:solidFill>
                              <a:latin typeface="Cambria Math" panose="02040503050406030204" pitchFamily="18" charset="0"/>
                            </a:rPr>
                            <m:t>0</m:t>
                          </m:r>
                        </m:sub>
                      </m:sSub>
                      <m:r>
                        <a:rPr lang="de-DE" sz="2400" i="1" smtClean="0">
                          <a:solidFill>
                            <a:prstClr val="black"/>
                          </a:solidFill>
                          <a:latin typeface="Cambria Math" panose="02040503050406030204" pitchFamily="18" charset="0"/>
                        </a:rPr>
                        <m:t>=</m:t>
                      </m:r>
                      <m:f>
                        <m:fPr>
                          <m:ctrlPr>
                            <a:rPr lang="de-DE" sz="2400" i="1" smtClean="0">
                              <a:solidFill>
                                <a:prstClr val="black"/>
                              </a:solidFill>
                              <a:latin typeface="Cambria Math" panose="02040503050406030204" pitchFamily="18" charset="0"/>
                            </a:rPr>
                          </m:ctrlPr>
                        </m:fPr>
                        <m:num>
                          <m:acc>
                            <m:accPr>
                              <m:chr m:val="̇"/>
                              <m:ctrlPr>
                                <a:rPr lang="de-DE" sz="2400" i="1" smtClean="0">
                                  <a:solidFill>
                                    <a:prstClr val="black"/>
                                  </a:solidFill>
                                  <a:latin typeface="Cambria Math" panose="02040503050406030204" pitchFamily="18" charset="0"/>
                                </a:rPr>
                              </m:ctrlPr>
                            </m:accPr>
                            <m:e>
                              <m:r>
                                <a:rPr lang="de-DE" sz="2400" i="1" smtClean="0">
                                  <a:solidFill>
                                    <a:prstClr val="black"/>
                                  </a:solidFill>
                                  <a:latin typeface="Cambria Math" panose="02040503050406030204" pitchFamily="18" charset="0"/>
                                </a:rPr>
                                <m:t>𝑞</m:t>
                              </m:r>
                            </m:e>
                          </m:acc>
                        </m:num>
                        <m:den>
                          <m:r>
                            <a:rPr lang="de-DE" sz="2400" i="1" smtClean="0">
                              <a:solidFill>
                                <a:prstClr val="black"/>
                              </a:solidFill>
                              <a:latin typeface="Cambria Math" panose="02040503050406030204" pitchFamily="18" charset="0"/>
                            </a:rPr>
                            <m:t>4</m:t>
                          </m:r>
                          <m:r>
                            <a:rPr lang="de-DE" sz="2400" i="1" smtClean="0">
                              <a:solidFill>
                                <a:prstClr val="black"/>
                              </a:solidFill>
                              <a:latin typeface="Cambria Math" panose="02040503050406030204" pitchFamily="18" charset="0"/>
                              <a:ea typeface="Cambria Math" panose="02040503050406030204" pitchFamily="18" charset="0"/>
                            </a:rPr>
                            <m:t>𝜋𝜆</m:t>
                          </m:r>
                        </m:den>
                      </m:f>
                      <m:nary>
                        <m:naryPr>
                          <m:ctrlPr>
                            <a:rPr lang="de-DE" sz="2400" i="1" smtClean="0">
                              <a:solidFill>
                                <a:prstClr val="black"/>
                              </a:solidFill>
                              <a:latin typeface="Cambria Math" panose="02040503050406030204" pitchFamily="18" charset="0"/>
                            </a:rPr>
                          </m:ctrlPr>
                        </m:naryPr>
                        <m:sub>
                          <m:f>
                            <m:fPr>
                              <m:ctrlPr>
                                <a:rPr lang="de-DE" sz="2400" i="1" smtClean="0">
                                  <a:solidFill>
                                    <a:prstClr val="black"/>
                                  </a:solidFill>
                                  <a:latin typeface="Cambria Math" panose="02040503050406030204" pitchFamily="18" charset="0"/>
                                </a:rPr>
                              </m:ctrlPr>
                            </m:fPr>
                            <m:num>
                              <m:sSup>
                                <m:sSupPr>
                                  <m:ctrlPr>
                                    <a:rPr lang="de-DE" sz="2400" i="1" smtClean="0">
                                      <a:solidFill>
                                        <a:prstClr val="black"/>
                                      </a:solidFill>
                                      <a:latin typeface="Cambria Math" panose="02040503050406030204" pitchFamily="18" charset="0"/>
                                    </a:rPr>
                                  </m:ctrlPr>
                                </m:sSupPr>
                                <m:e>
                                  <m:r>
                                    <a:rPr lang="de-DE" sz="2400" i="1" smtClean="0">
                                      <a:solidFill>
                                        <a:prstClr val="black"/>
                                      </a:solidFill>
                                      <a:latin typeface="Cambria Math" panose="02040503050406030204" pitchFamily="18" charset="0"/>
                                    </a:rPr>
                                    <m:t>𝑟</m:t>
                                  </m:r>
                                </m:e>
                                <m:sup>
                                  <m:r>
                                    <a:rPr lang="de-DE" sz="2400" i="1" smtClean="0">
                                      <a:solidFill>
                                        <a:prstClr val="black"/>
                                      </a:solidFill>
                                      <a:latin typeface="Cambria Math" panose="02040503050406030204" pitchFamily="18" charset="0"/>
                                    </a:rPr>
                                    <m:t>2</m:t>
                                  </m:r>
                                </m:sup>
                              </m:sSup>
                            </m:num>
                            <m:den>
                              <m:r>
                                <a:rPr lang="de-DE" sz="2400" i="1" smtClean="0">
                                  <a:solidFill>
                                    <a:prstClr val="black"/>
                                  </a:solidFill>
                                  <a:latin typeface="Cambria Math" panose="02040503050406030204" pitchFamily="18" charset="0"/>
                                </a:rPr>
                                <m:t>4</m:t>
                              </m:r>
                              <m:r>
                                <a:rPr lang="de-DE" sz="2400" i="1" smtClean="0">
                                  <a:solidFill>
                                    <a:prstClr val="black"/>
                                  </a:solidFill>
                                  <a:latin typeface="Cambria Math" panose="02040503050406030204" pitchFamily="18" charset="0"/>
                                  <a:ea typeface="Cambria Math" panose="02040503050406030204" pitchFamily="18" charset="0"/>
                                </a:rPr>
                                <m:t>𝛼</m:t>
                              </m:r>
                              <m:r>
                                <a:rPr lang="de-DE" sz="2400" i="1" smtClean="0">
                                  <a:solidFill>
                                    <a:prstClr val="black"/>
                                  </a:solidFill>
                                  <a:latin typeface="Cambria Math" panose="02040503050406030204" pitchFamily="18" charset="0"/>
                                  <a:ea typeface="Cambria Math" panose="02040503050406030204" pitchFamily="18" charset="0"/>
                                </a:rPr>
                                <m:t>𝑡</m:t>
                              </m:r>
                            </m:den>
                          </m:f>
                        </m:sub>
                        <m:sup>
                          <m:r>
                            <a:rPr lang="de-DE" sz="2400" i="1" smtClean="0">
                              <a:solidFill>
                                <a:prstClr val="black"/>
                              </a:solidFill>
                              <a:latin typeface="Cambria Math" panose="02040503050406030204" pitchFamily="18" charset="0"/>
                              <a:ea typeface="Cambria Math" panose="02040503050406030204" pitchFamily="18" charset="0"/>
                            </a:rPr>
                            <m:t>∞</m:t>
                          </m:r>
                        </m:sup>
                        <m:e>
                          <m:f>
                            <m:fPr>
                              <m:ctrlPr>
                                <a:rPr lang="de-DE" sz="2400" i="1" smtClean="0">
                                  <a:solidFill>
                                    <a:prstClr val="black"/>
                                  </a:solidFill>
                                  <a:latin typeface="Cambria Math" panose="02040503050406030204" pitchFamily="18" charset="0"/>
                                </a:rPr>
                              </m:ctrlPr>
                            </m:fPr>
                            <m:num>
                              <m:sSup>
                                <m:sSupPr>
                                  <m:ctrlPr>
                                    <a:rPr lang="de-DE" sz="2400" i="1">
                                      <a:solidFill>
                                        <a:prstClr val="black"/>
                                      </a:solidFill>
                                      <a:latin typeface="Cambria Math" panose="02040503050406030204" pitchFamily="18" charset="0"/>
                                    </a:rPr>
                                  </m:ctrlPr>
                                </m:sSupPr>
                                <m:e>
                                  <m:r>
                                    <a:rPr lang="de-DE" sz="2400" i="1">
                                      <a:solidFill>
                                        <a:prstClr val="black"/>
                                      </a:solidFill>
                                      <a:latin typeface="Cambria Math" panose="02040503050406030204" pitchFamily="18" charset="0"/>
                                    </a:rPr>
                                    <m:t>𝑒</m:t>
                                  </m:r>
                                </m:e>
                                <m:sup>
                                  <m:r>
                                    <a:rPr lang="de-DE" sz="2400" i="1">
                                      <a:solidFill>
                                        <a:prstClr val="black"/>
                                      </a:solidFill>
                                      <a:latin typeface="Cambria Math" panose="02040503050406030204" pitchFamily="18" charset="0"/>
                                    </a:rPr>
                                    <m:t>−</m:t>
                                  </m:r>
                                  <m:r>
                                    <a:rPr lang="de-DE" sz="2400" i="1">
                                      <a:solidFill>
                                        <a:prstClr val="black"/>
                                      </a:solidFill>
                                      <a:latin typeface="Cambria Math" panose="02040503050406030204" pitchFamily="18" charset="0"/>
                                    </a:rPr>
                                    <m:t>𝑢</m:t>
                                  </m:r>
                                </m:sup>
                              </m:sSup>
                            </m:num>
                            <m:den>
                              <m:r>
                                <a:rPr lang="de-DE" sz="2400" i="1" smtClean="0">
                                  <a:solidFill>
                                    <a:prstClr val="black"/>
                                  </a:solidFill>
                                  <a:latin typeface="Cambria Math" panose="02040503050406030204" pitchFamily="18" charset="0"/>
                                </a:rPr>
                                <m:t>𝑢</m:t>
                              </m:r>
                            </m:den>
                          </m:f>
                        </m:e>
                      </m:nary>
                      <m:r>
                        <a:rPr lang="de-DE" sz="2400" i="1" smtClean="0">
                          <a:solidFill>
                            <a:prstClr val="black"/>
                          </a:solidFill>
                          <a:latin typeface="Cambria Math" panose="02040503050406030204" pitchFamily="18" charset="0"/>
                        </a:rPr>
                        <m:t>𝑑𝑢</m:t>
                      </m:r>
                    </m:oMath>
                  </m:oMathPara>
                </a14:m>
                <a:endParaRPr lang="de-DE" sz="2400" dirty="0">
                  <a:solidFill>
                    <a:prstClr val="black"/>
                  </a:solidFill>
                </a:endParaRPr>
              </a:p>
            </p:txBody>
          </p:sp>
        </mc:Choice>
        <mc:Fallback xmlns="">
          <p:sp>
            <p:nvSpPr>
              <p:cNvPr id="2" name="Textfeld 1"/>
              <p:cNvSpPr txBox="1">
                <a:spLocks noRot="1" noChangeAspect="1" noMove="1" noResize="1" noEditPoints="1" noAdjustHandles="1" noChangeArrowheads="1" noChangeShapeType="1" noTextEdit="1"/>
              </p:cNvSpPr>
              <p:nvPr/>
            </p:nvSpPr>
            <p:spPr>
              <a:xfrm>
                <a:off x="1115616" y="3789040"/>
                <a:ext cx="4014561" cy="911660"/>
              </a:xfrm>
              <a:prstGeom prst="rect">
                <a:avLst/>
              </a:prstGeom>
              <a:blipFill rotWithShape="0">
                <a:blip r:embed="rId3"/>
                <a:stretch>
                  <a:fillRect/>
                </a:stretch>
              </a:blipFill>
            </p:spPr>
            <p:txBody>
              <a:bodyPr/>
              <a:lstStyle/>
              <a:p>
                <a:r>
                  <a:rPr lang="de-DE">
                    <a:noFill/>
                  </a:rPr>
                  <a:t> </a:t>
                </a:r>
              </a:p>
            </p:txBody>
          </p:sp>
        </mc:Fallback>
      </mc:AlternateContent>
      <p:sp>
        <p:nvSpPr>
          <p:cNvPr id="3" name="Titel 2"/>
          <p:cNvSpPr>
            <a:spLocks noGrp="1"/>
          </p:cNvSpPr>
          <p:nvPr>
            <p:ph type="title"/>
          </p:nvPr>
        </p:nvSpPr>
        <p:spPr/>
        <p:txBody>
          <a:bodyPr/>
          <a:lstStyle/>
          <a:p>
            <a:r>
              <a:rPr lang="en-GB" dirty="0">
                <a:latin typeface="Arial" panose="020B0604020202020204" pitchFamily="34" charset="0"/>
                <a:cs typeface="Arial" panose="020B0604020202020204" pitchFamily="34" charset="0"/>
              </a:rPr>
              <a:t>Excursiones sobre el trasfondo matemático</a:t>
            </a:r>
            <a:br>
              <a:rPr lang="de-DE"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Soluciones históricas - fuente de la línea Kelvin</a:t>
            </a:r>
            <a:endParaRPr lang="de-DE" dirty="0">
              <a:latin typeface="Arial" panose="020B0604020202020204" pitchFamily="34" charset="0"/>
              <a:cs typeface="Arial" panose="020B0604020202020204" pitchFamily="34" charset="0"/>
            </a:endParaRPr>
          </a:p>
        </p:txBody>
      </p:sp>
      <p:sp>
        <p:nvSpPr>
          <p:cNvPr id="4" name="Inhaltsplatzhalter 3"/>
          <p:cNvSpPr>
            <a:spLocks noGrp="1"/>
          </p:cNvSpPr>
          <p:nvPr>
            <p:ph idx="1"/>
          </p:nvPr>
        </p:nvSpPr>
        <p:spPr>
          <a:xfrm>
            <a:off x="457200" y="1412776"/>
            <a:ext cx="8229600" cy="4896544"/>
          </a:xfrm>
        </p:spPr>
        <p:txBody>
          <a:bodyPr>
            <a:noAutofit/>
          </a:bodyPr>
          <a:lstStyle/>
          <a:p>
            <a:pPr>
              <a:lnSpc>
                <a:spcPct val="150000"/>
              </a:lnSpc>
            </a:pPr>
            <a:r>
              <a:rPr lang="en-GB" sz="1600" dirty="0">
                <a:latin typeface="Arial" panose="020B0604020202020204" pitchFamily="34" charset="0"/>
                <a:cs typeface="Arial" panose="020B0604020202020204" pitchFamily="34" charset="0"/>
              </a:rPr>
              <a:t>Simplificación geométrica: contemplación de una fuente lineal infinita</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Cálculo de la temperatura </a:t>
            </a:r>
            <a:r>
              <a:rPr lang="en-GB" sz="1600" i="1" dirty="0">
                <a:latin typeface="Arial" panose="020B0604020202020204" pitchFamily="34" charset="0"/>
                <a:cs typeface="Arial" panose="020B0604020202020204" pitchFamily="34" charset="0"/>
              </a:rPr>
              <a:t>T</a:t>
            </a:r>
            <a:r>
              <a:rPr lang="en-GB" sz="1600" dirty="0">
                <a:latin typeface="Arial" panose="020B0604020202020204" pitchFamily="34" charset="0"/>
                <a:cs typeface="Arial" panose="020B0604020202020204" pitchFamily="34" charset="0"/>
              </a:rPr>
              <a:t> en función de la distancia </a:t>
            </a:r>
            <a:r>
              <a:rPr lang="en-GB" sz="1600" i="1" dirty="0">
                <a:latin typeface="Arial" panose="020B0604020202020204" pitchFamily="34" charset="0"/>
                <a:cs typeface="Arial" panose="020B0604020202020204" pitchFamily="34" charset="0"/>
              </a:rPr>
              <a:t>r</a:t>
            </a:r>
            <a:r>
              <a:rPr lang="en-GB" sz="1600" dirty="0">
                <a:latin typeface="Arial" panose="020B0604020202020204" pitchFamily="34" charset="0"/>
                <a:cs typeface="Arial" panose="020B0604020202020204" pitchFamily="34" charset="0"/>
              </a:rPr>
              <a:t> a la fuente de la línea en el momento </a:t>
            </a:r>
            <a:r>
              <a:rPr lang="en-GB" sz="1600" i="1" dirty="0">
                <a:latin typeface="Arial" panose="020B0604020202020204" pitchFamily="34" charset="0"/>
                <a:cs typeface="Arial" panose="020B0604020202020204" pitchFamily="34" charset="0"/>
              </a:rPr>
              <a:t>t</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Se descuida el flujo de calor axial del suelo más profundo!</a:t>
            </a:r>
            <a:endParaRPr lang="de-DE" sz="1600" dirty="0">
              <a:latin typeface="Arial" panose="020B0604020202020204" pitchFamily="34" charset="0"/>
              <a:cs typeface="Arial" panose="020B0604020202020204" pitchFamily="34" charset="0"/>
            </a:endParaRPr>
          </a:p>
          <a:p>
            <a:pPr lvl="0">
              <a:lnSpc>
                <a:spcPct val="150000"/>
              </a:lnSpc>
            </a:pPr>
            <a:r>
              <a:rPr lang="en-GB" sz="1600" dirty="0">
                <a:latin typeface="Arial" panose="020B0604020202020204" pitchFamily="34" charset="0"/>
                <a:cs typeface="Arial" panose="020B0604020202020204" pitchFamily="34" charset="0"/>
              </a:rPr>
              <a:t>Formulado por primera vez por Ingersoll &amp; Plass </a:t>
            </a:r>
            <a:r>
              <a:rPr lang="en-GB" sz="1600" dirty="0" err="1">
                <a:latin typeface="Arial" panose="020B0604020202020204" pitchFamily="34" charset="0"/>
                <a:cs typeface="Arial" panose="020B0604020202020204" pitchFamily="34" charset="0"/>
              </a:rPr>
              <a:t>(</a:t>
            </a:r>
            <a:r>
              <a:rPr lang="en-GB" sz="1600" dirty="0">
                <a:latin typeface="Arial" panose="020B0604020202020204" pitchFamily="34" charset="0"/>
                <a:cs typeface="Arial" panose="020B0604020202020204" pitchFamily="34" charset="0"/>
              </a:rPr>
              <a:t>1948)</a:t>
            </a:r>
          </a:p>
          <a:p>
            <a:pPr marL="0" lvl="0" indent="0">
              <a:lnSpc>
                <a:spcPct val="150000"/>
              </a:lnSpc>
              <a:buNone/>
            </a:pPr>
            <a:endParaRPr lang="en-GB" sz="1600" dirty="0">
              <a:latin typeface="Arial" panose="020B0604020202020204" pitchFamily="34" charset="0"/>
              <a:cs typeface="Arial" panose="020B0604020202020204" pitchFamily="34" charset="0"/>
            </a:endParaRPr>
          </a:p>
          <a:p>
            <a:pPr marL="0" lvl="0" indent="0">
              <a:lnSpc>
                <a:spcPct val="150000"/>
              </a:lnSpc>
              <a:buNone/>
            </a:pPr>
            <a:endParaRPr lang="en-GB" sz="1600" dirty="0">
              <a:latin typeface="Arial" panose="020B0604020202020204" pitchFamily="34" charset="0"/>
              <a:cs typeface="Arial" panose="020B0604020202020204" pitchFamily="34" charset="0"/>
            </a:endParaRPr>
          </a:p>
          <a:p>
            <a:pPr marL="0" indent="0">
              <a:lnSpc>
                <a:spcPct val="150000"/>
              </a:lnSpc>
              <a:buNone/>
            </a:pPr>
            <a:endParaRPr lang="en-GB"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Incluso para la solución más simple, una integral tiene que ser resuelta, pero: </a:t>
            </a:r>
            <a:endParaRPr lang="de-DE" sz="1600"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Valores de tabla, series de Taylor y soluciones aproximadas disponibles para evitar la integración numérica</a:t>
            </a:r>
            <a:endParaRPr lang="de-DE"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535164"/>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95</TotalTime>
  <Words>12164</Words>
  <Application>Microsoft Office PowerPoint</Application>
  <PresentationFormat>Presentación en pantalla (4:3)</PresentationFormat>
  <Paragraphs>1590</Paragraphs>
  <Slides>168</Slides>
  <Notes>68</Notes>
  <HiddenSlides>0</HiddenSlides>
  <MMClips>0</MMClips>
  <ScaleCrop>false</ScaleCrop>
  <HeadingPairs>
    <vt:vector size="8" baseType="variant">
      <vt:variant>
        <vt:lpstr>Fuentes usadas</vt:lpstr>
      </vt:variant>
      <vt:variant>
        <vt:i4>8</vt:i4>
      </vt:variant>
      <vt:variant>
        <vt:lpstr>Tema</vt:lpstr>
      </vt:variant>
      <vt:variant>
        <vt:i4>1</vt:i4>
      </vt:variant>
      <vt:variant>
        <vt:lpstr>Servidores OLE incrustados</vt:lpstr>
      </vt:variant>
      <vt:variant>
        <vt:i4>2</vt:i4>
      </vt:variant>
      <vt:variant>
        <vt:lpstr>Títulos de diapositiva</vt:lpstr>
      </vt:variant>
      <vt:variant>
        <vt:i4>168</vt:i4>
      </vt:variant>
    </vt:vector>
  </HeadingPairs>
  <TitlesOfParts>
    <vt:vector size="179" baseType="lpstr">
      <vt:lpstr>Arial</vt:lpstr>
      <vt:lpstr>Calibri</vt:lpstr>
      <vt:lpstr>Cambria Math</vt:lpstr>
      <vt:lpstr>Constantia</vt:lpstr>
      <vt:lpstr>Futura Lt BT</vt:lpstr>
      <vt:lpstr>Symbol</vt:lpstr>
      <vt:lpstr>Tahoma</vt:lpstr>
      <vt:lpstr>Wingdings</vt:lpstr>
      <vt:lpstr>2_Office Theme</vt:lpstr>
      <vt:lpstr>Equation</vt:lpstr>
      <vt:lpstr>Formel</vt:lpstr>
      <vt:lpstr>1.4 Técnicas y herramientas de diseño</vt:lpstr>
      <vt:lpstr>Objetivos del módulo</vt:lpstr>
      <vt:lpstr>Presentación de PowerPoint</vt:lpstr>
      <vt:lpstr>Presentación de PowerPoint</vt:lpstr>
      <vt:lpstr>La bomba de calor lo más pequeña posible</vt:lpstr>
      <vt:lpstr>La bomba de calor lo más pequeña posible</vt:lpstr>
      <vt:lpstr>La sonda geotérmica lo más grande posible </vt:lpstr>
      <vt:lpstr>La sonda geotérmica lo más grande posible</vt:lpstr>
      <vt:lpstr>Presentación de PowerPoint</vt:lpstr>
      <vt:lpstr>Directrices y reglas </vt:lpstr>
      <vt:lpstr>Directrices y reglas</vt:lpstr>
      <vt:lpstr>Directrices y reglas</vt:lpstr>
      <vt:lpstr>Directrices y reglas</vt:lpstr>
      <vt:lpstr>Directrices y reglas</vt:lpstr>
      <vt:lpstr>Directrices del país</vt:lpstr>
      <vt:lpstr>Contenido de VDI 4640 -  uso térmico del subsuelo</vt:lpstr>
      <vt:lpstr>Contenido de VDI 4640 -  uso térmico del subsuelo</vt:lpstr>
      <vt:lpstr>VDI 4640 Uso térmico del subsuelo - Parte 1</vt:lpstr>
      <vt:lpstr>VDI 4640 uso térmico del subsuelo  Parte 2</vt:lpstr>
      <vt:lpstr>Campo de aplicación VDI 4640 (actual) </vt:lpstr>
      <vt:lpstr>Campo de aplicación VDI 4640 (actual) </vt:lpstr>
      <vt:lpstr>Historia de la VDI  Parte 2</vt:lpstr>
      <vt:lpstr>Historia de la VDI  Parte 2</vt:lpstr>
      <vt:lpstr>VDI 4640 uso térmico del subsuelo  Parte 2</vt:lpstr>
      <vt:lpstr>VDI 4640 uso térmico del subsuelo  Parte 2</vt:lpstr>
      <vt:lpstr>Energía geotérmica cercana a la superficie</vt:lpstr>
      <vt:lpstr>Energía geotérmica cercana a la superficie</vt:lpstr>
      <vt:lpstr>Uso térmico del agua subterránea</vt:lpstr>
      <vt:lpstr>Uso térmico del agua subterránea</vt:lpstr>
      <vt:lpstr>Uso térmico del agua subterránea</vt:lpstr>
      <vt:lpstr>Uso térmico del agua subterránea</vt:lpstr>
      <vt:lpstr>Uso térmico del agua subterránea</vt:lpstr>
      <vt:lpstr>Uso térmico del agua subterránea </vt:lpstr>
      <vt:lpstr>Uso térmico del agua subterránea </vt:lpstr>
      <vt:lpstr>Uso térmico del agua subterránea</vt:lpstr>
      <vt:lpstr>Uso térmico del agua subterránea</vt:lpstr>
      <vt:lpstr>Uso térmico del agua subterránea</vt:lpstr>
      <vt:lpstr>Uso de la superficie cerca del subsuelo con colectores de calor del suelo</vt:lpstr>
      <vt:lpstr>Uso de la superficie cerca del subsuelo con colectores de calor del suelo</vt:lpstr>
      <vt:lpstr>Uso de la superficie cerca del subsuelo con colectores de calor del suelo</vt:lpstr>
      <vt:lpstr>Uso de la superficie cerca del subsuelo con colectores de calor del suelo</vt:lpstr>
      <vt:lpstr>Uso de la superficie cerca del subsuelo con colectores de calor del suelo</vt:lpstr>
      <vt:lpstr>Uso de la superficie cerca del subsuelo con colectores de calor del suelo</vt:lpstr>
      <vt:lpstr>Dimensionamiento de los colectores de calor del suelo (Corriente)</vt:lpstr>
      <vt:lpstr>Dimensionamiento de los colectores de calor del suelo (Corriente)</vt:lpstr>
      <vt:lpstr>Dimensionamiento de los colectores de calor del suelo (Corriente)</vt:lpstr>
      <vt:lpstr>Dimensionamiento de los colectores de calor del suelo (Corriente)</vt:lpstr>
      <vt:lpstr>Dimensionamiento de los colectores de calor del suelo  (impresión verde) </vt:lpstr>
      <vt:lpstr>Dimensionamiento de los colectores de calor del suelo  (impresión verde)</vt:lpstr>
      <vt:lpstr>Dimensionamiento de los colectores de calor del suelo  (impresión verde)</vt:lpstr>
      <vt:lpstr>Dimensionamiento de los colectores de calor del suelo  (impresión verde)</vt:lpstr>
      <vt:lpstr>Dimensionamiento de los colectores de calor del suelo  (impresión verde) </vt:lpstr>
      <vt:lpstr>Dimensionamiento de los colectores de calor del suelo  (impresión verde)</vt:lpstr>
      <vt:lpstr>Uso de la superficie cerca del subsuelo con colectores de calor del suelo</vt:lpstr>
      <vt:lpstr>Uso de la superficie cerca del subsuelo con colectores de calor del suelo</vt:lpstr>
      <vt:lpstr>Uso de la superficie cerca del subsuelo con colectores de calor del suelo</vt:lpstr>
      <vt:lpstr>Uso del subsuelo con  sondas geotérmicas</vt:lpstr>
      <vt:lpstr>VDI 4640 Parte 2   sistema de bomba de calor geotérmica </vt:lpstr>
      <vt:lpstr>VDI 4640 Parte 2   sistema de bomba de calor geotérmica </vt:lpstr>
      <vt:lpstr>Uso del subsuelo  con sondas geotérmicas</vt:lpstr>
      <vt:lpstr>Uso del subsuelo  con sondas geotérmicas</vt:lpstr>
      <vt:lpstr>Uso del subsuelo  con sondas geotérmicas</vt:lpstr>
      <vt:lpstr>Uso del subsuelo  con sondas geotérmicas</vt:lpstr>
      <vt:lpstr>Uso del subsuelo  con sondas geotérmicas</vt:lpstr>
      <vt:lpstr>Uso del subsuelo  con sondas geotérmicas</vt:lpstr>
      <vt:lpstr>Uso del subsuelo  con sondas geotérmicas</vt:lpstr>
      <vt:lpstr>Procedimiento (actual)</vt:lpstr>
      <vt:lpstr>Procedimiento (actual)</vt:lpstr>
      <vt:lpstr>Procedimiento (actual)</vt:lpstr>
      <vt:lpstr>Estudio del potencial geotérmico  Renania del Norte-Westfalia</vt:lpstr>
      <vt:lpstr>Estudio del potencial geotérmico  Renania del Norte-Westfalia</vt:lpstr>
      <vt:lpstr>Estudio del potencial geotérmico  Renania del Norte-Westfalia</vt:lpstr>
      <vt:lpstr>Estudio del potencial geotérmico  Renania del Norte-Westfalia</vt:lpstr>
      <vt:lpstr>Estudio del potencial geotérmico  Renania del Norte-Westfalia</vt:lpstr>
      <vt:lpstr>Estudio del potencial geotérmico  Renania del Norte-Westfalia</vt:lpstr>
      <vt:lpstr>Datos de entrada (actual)</vt:lpstr>
      <vt:lpstr>Límites de aplicación (impresión verde) </vt:lpstr>
      <vt:lpstr>Límites de aplicación (impresión verde)</vt:lpstr>
      <vt:lpstr>Límites de aplicación (impresión verde)</vt:lpstr>
      <vt:lpstr>Procedimiento (impresión verde) </vt:lpstr>
      <vt:lpstr> Procedimiento (impresión verde) </vt:lpstr>
      <vt:lpstr>Datos de entrada (impresión en verde)</vt:lpstr>
      <vt:lpstr>Datos de entrada (impresión en verde)</vt:lpstr>
      <vt:lpstr>Efecto de los datos de entrada</vt:lpstr>
      <vt:lpstr>Efecto de los datos de entrada</vt:lpstr>
      <vt:lpstr>Comparación</vt:lpstr>
      <vt:lpstr>Enfoque de solución</vt:lpstr>
      <vt:lpstr>Presentación de PowerPoint</vt:lpstr>
      <vt:lpstr>Métodos de dimensionamiento</vt:lpstr>
      <vt:lpstr>Métodos de dimensionamiento </vt:lpstr>
      <vt:lpstr>Métodos de dimensionamiento</vt:lpstr>
      <vt:lpstr>Procedimientos de simulación analítica</vt:lpstr>
      <vt:lpstr>Influencia de la distancia de la sonda en la capacidad de abstracción</vt:lpstr>
      <vt:lpstr>Influencia de la distancia del palpador  sobre la capacidad de abstracción</vt:lpstr>
      <vt:lpstr>Influencia mutua de las sondas  dentro de los campos de sonda</vt:lpstr>
      <vt:lpstr>Influencia mutua de las sondas  dentro de los campos de sonda</vt:lpstr>
      <vt:lpstr>Excursiones sobre el trasfondo matemático</vt:lpstr>
      <vt:lpstr>Excursiones sobre el trasfondo matemático  Geometría termodinámica de la sonda </vt:lpstr>
      <vt:lpstr>Excursiones sobre el trasfondo matemático Soluciones históricas - fuente de la línea Kelvin</vt:lpstr>
      <vt:lpstr>Excursiones sobre el trasfondo matemático Soluciones históricas - fuente cilíndrica</vt:lpstr>
      <vt:lpstr>Excursiones sobre el trasfondo matemático Fuente de línea finita de Eskilston y funciones g</vt:lpstr>
      <vt:lpstr> Excursiones sobre el trasfondo matemático Implementación en software</vt:lpstr>
      <vt:lpstr>Diseñador de Energía de la Tierra</vt:lpstr>
      <vt:lpstr>Datos de entrada </vt:lpstr>
      <vt:lpstr>Datos de entrada </vt:lpstr>
      <vt:lpstr>Características del subsuelo</vt:lpstr>
      <vt:lpstr>Características del subsuelo</vt:lpstr>
      <vt:lpstr>Régimen de temperatura bajo tierra</vt:lpstr>
      <vt:lpstr>Régimen de temperatura bajo tierra</vt:lpstr>
      <vt:lpstr>Perforaciones y sondas geotérmicas</vt:lpstr>
      <vt:lpstr>Perforaciones y sondas geotérmicas</vt:lpstr>
      <vt:lpstr>Perforaciones y sondas geotérmicas</vt:lpstr>
      <vt:lpstr>Perforaciones y sondas geotérmicas</vt:lpstr>
      <vt:lpstr>Configuración del campo del palpador</vt:lpstr>
      <vt:lpstr>Configuración del campo del palpador</vt:lpstr>
      <vt:lpstr>Configuración del campo del palpador</vt:lpstr>
      <vt:lpstr>Configuración del campo del palpador</vt:lpstr>
      <vt:lpstr>Configuración del campo del palpador</vt:lpstr>
      <vt:lpstr>Resistencia térmica a la perforación</vt:lpstr>
      <vt:lpstr>Resistencia térmica a la perforación</vt:lpstr>
      <vt:lpstr>Líquido caloportador</vt:lpstr>
      <vt:lpstr>Líquido caloportador</vt:lpstr>
      <vt:lpstr>Líquido caloportador</vt:lpstr>
      <vt:lpstr>Flujo de tubería </vt:lpstr>
      <vt:lpstr>Flujo de tubería </vt:lpstr>
      <vt:lpstr>Carga base</vt:lpstr>
      <vt:lpstr>Carga base </vt:lpstr>
      <vt:lpstr>Perfil de carga</vt:lpstr>
      <vt:lpstr>Perfil de carga </vt:lpstr>
      <vt:lpstr>Carga base</vt:lpstr>
      <vt:lpstr>Carga máxima</vt:lpstr>
      <vt:lpstr>Carga máxima </vt:lpstr>
      <vt:lpstr>Métodos de cálculo </vt:lpstr>
      <vt:lpstr>Métodos de cálculo</vt:lpstr>
      <vt:lpstr>Optimización del campo de la sonda </vt:lpstr>
      <vt:lpstr>Presentación de resultados</vt:lpstr>
      <vt:lpstr>Presentación de resultados</vt:lpstr>
      <vt:lpstr>Método de dimensionamiento</vt:lpstr>
      <vt:lpstr>Método de dimensionamiento</vt:lpstr>
      <vt:lpstr>Temperaturas límite</vt:lpstr>
      <vt:lpstr>Temperaturas límite</vt:lpstr>
      <vt:lpstr>Modo combinado de calefacción y refrigeración</vt:lpstr>
      <vt:lpstr>Modo combinado de calefacción y refrigeración</vt:lpstr>
      <vt:lpstr>Modo combinado de calefacción y refrigeración</vt:lpstr>
      <vt:lpstr>Propagación de la temperatura con/sin influencia del agua subterránea</vt:lpstr>
      <vt:lpstr>Propagación de la temperatura con/sin influencia del agua subterránea</vt:lpstr>
      <vt:lpstr>Propagación de la temperatura con  influencia del agua subterránea</vt:lpstr>
      <vt:lpstr>Métodos de dimensionamiento</vt:lpstr>
      <vt:lpstr>Métodos de dimensionamiento</vt:lpstr>
      <vt:lpstr>Modelos de simulación de aguas subterráneas</vt:lpstr>
      <vt:lpstr>Modelos de simulación de aguas subterráneas</vt:lpstr>
      <vt:lpstr>Modelos de simulación de aguas subterráneas</vt:lpstr>
      <vt:lpstr>Visualización de los resultados</vt:lpstr>
      <vt:lpstr>TRT - Prueba de respuesta térmica</vt:lpstr>
      <vt:lpstr>Estructura de un dispositivo TRT - VDI 4640 Parte 5  (borrador)</vt:lpstr>
      <vt:lpstr>TRT - Principio</vt:lpstr>
      <vt:lpstr>TRT - Principio</vt:lpstr>
      <vt:lpstr>Estructura de un dispositivo TRT - VDI 4640 Parte 5  (borrador)</vt:lpstr>
      <vt:lpstr>Prerrequisito Prueba de respuesta térmica</vt:lpstr>
      <vt:lpstr>¿Vale la pena?</vt:lpstr>
      <vt:lpstr>Costo TRT ↔ Beneficio financiero TRT</vt:lpstr>
      <vt:lpstr>Implementación de la Prueba de Respuesta Térmica</vt:lpstr>
      <vt:lpstr>Implementación de la Prueba de Respuesta Térmica</vt:lpstr>
      <vt:lpstr>Implementación de la Prueba de Respuesta Térmica</vt:lpstr>
      <vt:lpstr>Implementación de la Prueba de Respuesta Térmica</vt:lpstr>
      <vt:lpstr>Implementación de la Prueba de Respuesta Térmica</vt:lpstr>
      <vt:lpstr>Determinación de la conductividad térmica</vt:lpstr>
      <vt:lpstr>Fin del módulo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Jesus Maria Gomez</cp:lastModifiedBy>
  <cp:revision>347</cp:revision>
  <cp:lastPrinted>2018-10-29T13:59:16Z</cp:lastPrinted>
  <dcterms:created xsi:type="dcterms:W3CDTF">2017-12-11T10:59:29Z</dcterms:created>
  <dcterms:modified xsi:type="dcterms:W3CDTF">2019-08-07T18:30:57Z</dcterms:modified>
</cp:coreProperties>
</file>