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9"/>
  </p:notesMasterIdLst>
  <p:sldIdLst>
    <p:sldId id="256" r:id="rId2"/>
    <p:sldId id="257" r:id="rId3"/>
    <p:sldId id="272" r:id="rId4"/>
    <p:sldId id="296" r:id="rId5"/>
    <p:sldId id="297" r:id="rId6"/>
    <p:sldId id="298" r:id="rId7"/>
    <p:sldId id="299" r:id="rId8"/>
    <p:sldId id="300" r:id="rId9"/>
    <p:sldId id="301" r:id="rId10"/>
    <p:sldId id="304" r:id="rId11"/>
    <p:sldId id="302" r:id="rId12"/>
    <p:sldId id="303" r:id="rId13"/>
    <p:sldId id="305" r:id="rId14"/>
    <p:sldId id="306" r:id="rId15"/>
    <p:sldId id="307" r:id="rId16"/>
    <p:sldId id="308" r:id="rId17"/>
    <p:sldId id="260" r:id="rId18"/>
  </p:sldIdLst>
  <p:sldSz cx="9144000" cy="6858000" type="screen4x3"/>
  <p:notesSz cx="6799263" cy="9931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Rosel Martínez" initials="JRM" lastIdx="1" clrIdx="0">
    <p:extLst>
      <p:ext uri="{19B8F6BF-5375-455C-9EA6-DF929625EA0E}">
        <p15:presenceInfo xmlns:p15="http://schemas.microsoft.com/office/powerpoint/2012/main" userId="f1f0e823a184e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20" autoAdjust="0"/>
  </p:normalViewPr>
  <p:slideViewPr>
    <p:cSldViewPr>
      <p:cViewPr varScale="1">
        <p:scale>
          <a:sx n="107" d="100"/>
          <a:sy n="107" d="100"/>
        </p:scale>
        <p:origin x="114" y="402"/>
      </p:cViewPr>
      <p:guideLst>
        <p:guide orient="horz" pos="2069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1344" y="0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3/10/2019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7" tIns="45730" rIns="91457" bIns="4573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927" y="4717416"/>
            <a:ext cx="5439410" cy="4469130"/>
          </a:xfrm>
          <a:prstGeom prst="rect">
            <a:avLst/>
          </a:prstGeom>
        </p:spPr>
        <p:txBody>
          <a:bodyPr vert="horz" lIns="91457" tIns="45730" rIns="91457" bIns="4573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2" y="9433107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1344" y="9433107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272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9240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6165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000" y="1773000"/>
            <a:ext cx="5038240" cy="1685865"/>
          </a:xfrm>
        </p:spPr>
        <p:txBody>
          <a:bodyPr anchor="b">
            <a:normAutofit/>
          </a:bodyPr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1.4.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СИСТЕМИ ЗА </a:t>
            </a:r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ИЗМЕРВАНЕ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dirty="0" smtClean="0"/>
              <a:t>Блок 1</a:t>
            </a:r>
            <a:endParaRPr lang="en-US" dirty="0" smtClean="0"/>
          </a:p>
          <a:p>
            <a:pPr algn="l"/>
            <a:r>
              <a:rPr lang="ru-RU" dirty="0" smtClean="0"/>
              <a:t> Въведение в </a:t>
            </a:r>
            <a:r>
              <a:rPr lang="ru-RU" dirty="0" smtClean="0"/>
              <a:t>слънчевата </a:t>
            </a:r>
            <a:r>
              <a:rPr lang="ru-RU" dirty="0"/>
              <a:t>топлинна </a:t>
            </a:r>
            <a:r>
              <a:rPr lang="en-US" dirty="0" smtClean="0"/>
              <a:t> </a:t>
            </a:r>
          </a:p>
          <a:p>
            <a:pPr algn="l"/>
            <a:r>
              <a:rPr lang="en-US"/>
              <a:t> </a:t>
            </a:r>
            <a:r>
              <a:rPr lang="ru-RU" smtClean="0"/>
              <a:t>енергия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654902-447F-4B4F-9D34-DB032B22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ru-RU" b="1" dirty="0" smtClean="0"/>
              <a:t>Инсталационна </a:t>
            </a:r>
            <a:r>
              <a:rPr lang="ru-RU" b="1" dirty="0"/>
              <a:t>фаза III. План на инсталационната система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E1EF616-3E12-4281-AEB4-FD78DD00C8DC}"/>
              </a:ext>
            </a:extLst>
          </p:cNvPr>
          <p:cNvSpPr/>
          <p:nvPr/>
        </p:nvSpPr>
        <p:spPr>
          <a:xfrm>
            <a:off x="324000" y="1629000"/>
            <a:ext cx="842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10. План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серпентината на  тръбопровода.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Повишаване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ефективността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системата,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естетика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Избягване на дълги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проводи, колена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др.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11. План за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командна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стая.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Осигуряването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достъп до системата за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поддръжка 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съоръженията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интеграция със съществуващите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бойлер.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9085690-B288-4F2A-AF22-2CEBB37B4C7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736791" y="2952439"/>
            <a:ext cx="3691209" cy="3281710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3851D92-5D9B-4770-AA6F-97839A8BCD1F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4788000" y="2753172"/>
            <a:ext cx="3898800" cy="3483828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54347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87F14D-C00D-4DB7-9E68-ED8DB008C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</a:t>
            </a:r>
            <a:r>
              <a:rPr lang="ru-RU" b="1" dirty="0" smtClean="0"/>
              <a:t>Инсталационна </a:t>
            </a:r>
            <a:r>
              <a:rPr lang="ru-RU" b="1" dirty="0"/>
              <a:t>фаза IV. Изграждане на </a:t>
            </a:r>
            <a:r>
              <a:rPr lang="ru-RU" b="1" dirty="0" smtClean="0"/>
              <a:t>системата</a:t>
            </a:r>
            <a:endParaRPr lang="en-US" dirty="0"/>
          </a:p>
        </p:txBody>
      </p:sp>
      <p:pic>
        <p:nvPicPr>
          <p:cNvPr id="6" name="Picture 5" descr="A picture containing sky, outdoor, truck, building&#10;&#10;Description generated with very high confidence">
            <a:extLst>
              <a:ext uri="{FF2B5EF4-FFF2-40B4-BE49-F238E27FC236}">
                <a16:creationId xmlns:a16="http://schemas.microsoft.com/office/drawing/2014/main" xmlns="" id="{B00A2F0D-86A2-4B64-A894-6F770D8E93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234" y="1845000"/>
            <a:ext cx="4752766" cy="3564531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41859EA-F5A8-4C97-8EB4-6A193309D9C5}"/>
              </a:ext>
            </a:extLst>
          </p:cNvPr>
          <p:cNvSpPr/>
          <p:nvPr/>
        </p:nvSpPr>
        <p:spPr>
          <a:xfrm>
            <a:off x="180000" y="1620533"/>
            <a:ext cx="403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12.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План за безопасност .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ЛПС за работа на височини, строителни работи, ВиК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...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Сигнали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безопасност.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1"/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13. Инсталиране на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слънчевите колектори.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Прилагат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се специфични мерки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безопасност.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Инсталиране монтажната рамка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Монтаж на колектора.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Прикачване панела към монтажната рамка.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Нивелиране на колектора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Завършване и ратифициране.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526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1DF230-5281-48CE-BEE0-415295EE6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</a:t>
            </a:r>
            <a:r>
              <a:rPr lang="en-US" b="1" dirty="0" smtClean="0"/>
              <a:t>.</a:t>
            </a:r>
            <a:r>
              <a:rPr lang="ru-RU" b="1" dirty="0"/>
              <a:t> </a:t>
            </a:r>
            <a:r>
              <a:rPr lang="ru-RU" b="1" dirty="0" smtClean="0"/>
              <a:t>Инсталационна </a:t>
            </a:r>
            <a:r>
              <a:rPr lang="ru-RU" b="1" dirty="0"/>
              <a:t>фаза IV. Изграждане на </a:t>
            </a:r>
            <a:r>
              <a:rPr lang="ru-RU" b="1" dirty="0" smtClean="0"/>
              <a:t>системата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59C578D-0B5D-436A-8D0A-D36862F86478}"/>
              </a:ext>
            </a:extLst>
          </p:cNvPr>
          <p:cNvSpPr/>
          <p:nvPr/>
        </p:nvSpPr>
        <p:spPr>
          <a:xfrm>
            <a:off x="396000" y="1629000"/>
            <a:ext cx="84240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14.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Инсталиране серпентината на тръбопровода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План за дупките.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Отбелязване дупките.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Медни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тръби. </a:t>
            </a:r>
            <a:endParaRPr lang="ru-RU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Монтаж тръбни подпори.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Тест на колекторния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контур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под налягане.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15. Инсталиране на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оборудването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интегриране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Инсталиране на контролни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предпазни клапани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Инсталиране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помпа(и). </a:t>
            </a:r>
            <a:endParaRPr lang="ru-RU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Място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съхранение на резервоара(ите). </a:t>
            </a:r>
            <a:endParaRPr lang="ru-RU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Инсталиране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външните топлообменници, ако има такива. </a:t>
            </a:r>
            <a:endParaRPr lang="ru-RU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Пускане на вода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Монтаж на нагревател 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Инсталиране измерватели.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Поставяне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 датчици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контролер. </a:t>
            </a:r>
            <a:endParaRPr lang="ru-RU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Ел.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 и гарантиране 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променливотоково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захранване. </a:t>
            </a:r>
            <a:endParaRPr lang="ru-RU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Изпитване на налягане и проверка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течове. </a:t>
            </a:r>
            <a:endParaRPr lang="ru-RU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Надпис на тръбите, етикети,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части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Пълнене на системата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Инсталиране тръбопроводната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изолация,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където е необходимо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B31A7B0-567C-4D97-AF1B-3768EA14E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87004" y="3357000"/>
            <a:ext cx="1732996" cy="28965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14C445E-F5C2-4323-BA2D-EDE4A65853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1004" y="1917000"/>
            <a:ext cx="3492000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61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2493F2-6E83-4497-818F-CE7E912C8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6. </a:t>
            </a:r>
            <a:r>
              <a:rPr lang="ru-RU" b="1" dirty="0" smtClean="0"/>
              <a:t>Инсталационна </a:t>
            </a:r>
            <a:r>
              <a:rPr lang="ru-RU" b="1" dirty="0"/>
              <a:t>фаза V. </a:t>
            </a:r>
            <a:r>
              <a:rPr lang="ru-RU" b="1" dirty="0" smtClean="0"/>
              <a:t>Комисия за прием на  системата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4AD77C1-3C8F-44A2-B9F6-DEAA4F44D667}"/>
              </a:ext>
            </a:extLst>
          </p:cNvPr>
          <p:cNvSpPr/>
          <p:nvPr/>
        </p:nvSpPr>
        <p:spPr>
          <a:xfrm>
            <a:off x="360000" y="1629000"/>
            <a:ext cx="3996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16. Програма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контролера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Задаване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диференциални температури.  </a:t>
            </a:r>
            <a:endParaRPr lang="ru-RU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Тест на системните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компоненти и конфигурации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Тест на допълнителните функции.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17.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Проверка на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операционната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Тест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цялата система за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режимите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работа.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18.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Обучение на клиента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Показва се на собственика структурата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системата,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експлоатацията,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основна поддръжка и документация 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системата.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D89B083-7B2A-4C30-8FA9-D19B6C716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6000" y="1916936"/>
            <a:ext cx="4575319" cy="3456000"/>
          </a:xfrm>
          <a:prstGeom prst="rect">
            <a:avLst/>
          </a:prstGeom>
          <a:ln>
            <a:solidFill>
              <a:schemeClr val="dk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46046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32412D-8FDE-48FC-8193-343F6B2F4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6. </a:t>
            </a:r>
            <a:r>
              <a:rPr lang="ru-RU" b="1" dirty="0" smtClean="0"/>
              <a:t>Инсталационна </a:t>
            </a:r>
            <a:r>
              <a:rPr lang="ru-RU" b="1" dirty="0"/>
              <a:t>фаза V. Комисия за прием на  </a:t>
            </a:r>
            <a:r>
              <a:rPr lang="ru-RU" b="1" dirty="0" smtClean="0"/>
              <a:t>системата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FE7ED92-EDF4-4035-97E5-F91316CAB1DC}"/>
              </a:ext>
            </a:extLst>
          </p:cNvPr>
          <p:cNvSpPr/>
          <p:nvPr/>
        </p:nvSpPr>
        <p:spPr>
          <a:xfrm>
            <a:off x="360000" y="1557000"/>
            <a:ext cx="842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19. Искане за окончателна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инспекция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Организиране на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външна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комисия,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ако това се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изисква.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Документ от Комисията форма- (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официален документ) или други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подобни.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BDD25B4-FE56-4A4A-8BCB-9CF8C4C7F2DF}"/>
              </a:ext>
            </a:extLst>
          </p:cNvPr>
          <p:cNvGrpSpPr/>
          <p:nvPr/>
        </p:nvGrpSpPr>
        <p:grpSpPr>
          <a:xfrm>
            <a:off x="180000" y="2564997"/>
            <a:ext cx="8783999" cy="3888001"/>
            <a:chOff x="180001" y="2564997"/>
            <a:chExt cx="8783999" cy="388800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D992495C-BB11-4983-8F27-0B0B3064D969}"/>
                </a:ext>
              </a:extLst>
            </p:cNvPr>
            <p:cNvGrpSpPr/>
            <p:nvPr/>
          </p:nvGrpSpPr>
          <p:grpSpPr>
            <a:xfrm>
              <a:off x="647712" y="2680384"/>
              <a:ext cx="8316288" cy="3525283"/>
              <a:chOff x="647712" y="2680384"/>
              <a:chExt cx="8316288" cy="3525283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xmlns="" id="{6B4603FE-C664-4B21-ACCF-46294BC3BA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prstClr val="black"/>
                  <a:srgbClr val="D9C3A5">
                    <a:tint val="50000"/>
                    <a:satMod val="18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47712" y="2680384"/>
                <a:ext cx="7164288" cy="3444138"/>
              </a:xfrm>
              <a:prstGeom prst="rect">
                <a:avLst/>
              </a:prstGeom>
              <a:ln>
                <a:solidFill>
                  <a:schemeClr val="dk1">
                    <a:shade val="50000"/>
                  </a:schemeClr>
                </a:solidFill>
              </a:ln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xmlns="" id="{A26BFB8E-5E95-455C-AD97-4A55569CAB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grayscl/>
              </a:blip>
              <a:stretch>
                <a:fillRect/>
              </a:stretch>
            </p:blipFill>
            <p:spPr>
              <a:xfrm>
                <a:off x="7318442" y="4293001"/>
                <a:ext cx="1645558" cy="1912666"/>
              </a:xfrm>
              <a:prstGeom prst="rect">
                <a:avLst/>
              </a:prstGeom>
              <a:ln>
                <a:solidFill>
                  <a:schemeClr val="dk1">
                    <a:shade val="50000"/>
                  </a:schemeClr>
                </a:solidFill>
              </a:ln>
            </p:spPr>
          </p:pic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357BDB0-9C22-4E7D-AC0A-DC1BE9377225}"/>
                </a:ext>
              </a:extLst>
            </p:cNvPr>
            <p:cNvSpPr/>
            <p:nvPr/>
          </p:nvSpPr>
          <p:spPr>
            <a:xfrm rot="16200000">
              <a:off x="-1579334" y="4324332"/>
              <a:ext cx="3888001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g-BG" dirty="0"/>
                <a:t>Пример на </a:t>
              </a:r>
              <a:r>
                <a:rPr lang="bg-BG" dirty="0" smtClean="0"/>
                <a:t>формуляр от Комисията 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51309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4A7912-1410-4EFC-BB56-EB6A18F1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6. </a:t>
            </a:r>
            <a:r>
              <a:rPr lang="ru-RU" b="1" dirty="0"/>
              <a:t>Инсталационна фаза V. Комисия за прием на  </a:t>
            </a:r>
            <a:r>
              <a:rPr lang="ru-RU" b="1" dirty="0" smtClean="0"/>
              <a:t>системата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7725758-99BA-411D-B45F-5C6BACE7937B}"/>
              </a:ext>
            </a:extLst>
          </p:cNvPr>
          <p:cNvSpPr/>
          <p:nvPr/>
        </p:nvSpPr>
        <p:spPr>
          <a:xfrm>
            <a:off x="337592" y="1418240"/>
            <a:ext cx="842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20.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Гарантиране безопасност-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регламенти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съответствие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сервиз 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поддръжка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21. Извършва планово техническо обслужване.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 оторизирани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фирми за инсталации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8BB6862-2FA0-45F7-B733-7A47A197872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577592" y="2652389"/>
            <a:ext cx="5269592" cy="3528000"/>
          </a:xfrm>
          <a:prstGeom prst="rect">
            <a:avLst/>
          </a:prstGeom>
          <a:ln>
            <a:solidFill>
              <a:schemeClr val="dk1">
                <a:shade val="5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EE1F335-C0BB-45D0-84AC-13666DC839FA}"/>
              </a:ext>
            </a:extLst>
          </p:cNvPr>
          <p:cNvSpPr/>
          <p:nvPr/>
        </p:nvSpPr>
        <p:spPr>
          <a:xfrm>
            <a:off x="566164" y="5518669"/>
            <a:ext cx="2827096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Извадка от </a:t>
            </a:r>
            <a:r>
              <a:rPr lang="ru-RU" dirty="0" smtClean="0"/>
              <a:t>чеклист </a:t>
            </a:r>
            <a:r>
              <a:rPr lang="ru-RU" dirty="0"/>
              <a:t>за SWH превантивна </a:t>
            </a:r>
            <a:r>
              <a:rPr lang="ru-RU" dirty="0" smtClean="0"/>
              <a:t>поддръжка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D7A458A-F555-44E4-BCA5-5799D97639E6}"/>
              </a:ext>
            </a:extLst>
          </p:cNvPr>
          <p:cNvSpPr/>
          <p:nvPr/>
        </p:nvSpPr>
        <p:spPr>
          <a:xfrm>
            <a:off x="337592" y="2495458"/>
            <a:ext cx="3240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големи системи- периодична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превантивна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поддръжка, тестове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съгласно регламенти. "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Инсталационна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книга" или друг подобен документ за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проверка.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Малки системи- превантивна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поддръжка според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производителя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84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AE58D4-3918-4411-8B4D-FCF2F4CCB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6. </a:t>
            </a:r>
            <a:r>
              <a:rPr lang="ru-RU" b="1" dirty="0"/>
              <a:t>Инсталационна фаза V. Комисия за прием на  </a:t>
            </a:r>
            <a:r>
              <a:rPr lang="ru-RU" b="1" dirty="0" smtClean="0"/>
              <a:t>системата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7D5B046-2429-4938-A2A2-CA80935590F4}"/>
              </a:ext>
            </a:extLst>
          </p:cNvPr>
          <p:cNvSpPr/>
          <p:nvPr/>
        </p:nvSpPr>
        <p:spPr>
          <a:xfrm>
            <a:off x="360000" y="1557000"/>
            <a:ext cx="4572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22. Отстраняване на неизправности и ремонт на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Идентифициране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симптомите на отказите, диагностика 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повредите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извършване на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ремонт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Отбелязване историята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системата 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повредите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ремонт.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 се използва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кумулативният опит за ремонт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23. Извеждане от експлоатация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системата.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Ивеждане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системата от употреба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временно или окончателно. </a:t>
            </a:r>
            <a:endParaRPr lang="ru-RU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Действа се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според препоръките на производителите. </a:t>
            </a:r>
            <a:endParaRPr lang="ru-RU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Действа се при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спазване на законите за изхвърляне 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отпадъци.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43C7B8B-7662-4F0D-9AD9-50FE912D620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004000" y="1579371"/>
            <a:ext cx="3854012" cy="4464000"/>
          </a:xfrm>
          <a:prstGeom prst="rect">
            <a:avLst/>
          </a:prstGeom>
          <a:ln>
            <a:solidFill>
              <a:schemeClr val="dk1">
                <a:shade val="5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D14A879-D999-471F-9D0F-83B690B5FAF2}"/>
              </a:ext>
            </a:extLst>
          </p:cNvPr>
          <p:cNvSpPr/>
          <p:nvPr/>
        </p:nvSpPr>
        <p:spPr>
          <a:xfrm>
            <a:off x="1989650" y="5705548"/>
            <a:ext cx="2952288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Извадка от </a:t>
            </a:r>
            <a:r>
              <a:rPr lang="ru-RU" dirty="0" smtClean="0"/>
              <a:t>диаграмата </a:t>
            </a:r>
            <a:r>
              <a:rPr lang="ru-RU" dirty="0"/>
              <a:t>за SWH </a:t>
            </a:r>
            <a:r>
              <a:rPr lang="ru-RU" dirty="0" smtClean="0"/>
              <a:t>поддръжка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324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Край на частта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Част </a:t>
            </a:r>
            <a:r>
              <a:rPr lang="ru-RU" dirty="0"/>
              <a:t>1.4. Системи за </a:t>
            </a:r>
            <a:r>
              <a:rPr lang="ru-RU" dirty="0" smtClean="0"/>
              <a:t>измерване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Цели на модула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До края на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този модул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ще успеете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да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ru-RU" b="1" dirty="0" smtClean="0"/>
              <a:t>Идентифицирате </a:t>
            </a:r>
            <a:r>
              <a:rPr lang="ru-RU" b="1" dirty="0"/>
              <a:t>етапите </a:t>
            </a:r>
            <a:r>
              <a:rPr lang="ru-RU" b="1" dirty="0" smtClean="0"/>
              <a:t>на композиране на слънчевата термосистема</a:t>
            </a:r>
            <a:r>
              <a:rPr lang="en-US" b="1" dirty="0" smtClean="0"/>
              <a:t>.</a:t>
            </a:r>
            <a:endParaRPr lang="es-ES" b="1" dirty="0"/>
          </a:p>
          <a:p>
            <a:pPr lvl="1">
              <a:buFont typeface="+mj-lt"/>
              <a:buAutoNum type="arabicPeriod"/>
            </a:pPr>
            <a:r>
              <a:rPr lang="ru-RU" b="1" dirty="0" smtClean="0"/>
              <a:t>Определите </a:t>
            </a:r>
            <a:r>
              <a:rPr lang="ru-RU" b="1" dirty="0"/>
              <a:t>работния </a:t>
            </a:r>
            <a:r>
              <a:rPr lang="ru-RU" b="1" dirty="0" smtClean="0"/>
              <a:t>процес на инсталиране на слънчевата </a:t>
            </a:r>
            <a:r>
              <a:rPr lang="ru-RU" b="1" dirty="0"/>
              <a:t>топлинна система </a:t>
            </a:r>
            <a:r>
              <a:rPr lang="en-US" b="1" dirty="0" smtClean="0"/>
              <a:t>.</a:t>
            </a:r>
            <a:endParaRPr lang="es-ES" b="1" dirty="0"/>
          </a:p>
          <a:p>
            <a:pPr lvl="1">
              <a:buFont typeface="+mj-lt"/>
              <a:buAutoNum type="arabicPeriod"/>
            </a:pPr>
            <a:r>
              <a:rPr lang="ru-RU" b="1" dirty="0" smtClean="0"/>
              <a:t>Характеризирате </a:t>
            </a:r>
            <a:r>
              <a:rPr lang="ru-RU" b="1" dirty="0"/>
              <a:t>SWH </a:t>
            </a:r>
            <a:r>
              <a:rPr lang="ru-RU" b="1" dirty="0" smtClean="0"/>
              <a:t>системата при фазите на  </a:t>
            </a:r>
            <a:r>
              <a:rPr lang="ru-RU" b="1" dirty="0"/>
              <a:t>инсталиране </a:t>
            </a:r>
            <a:r>
              <a:rPr lang="ru-RU" b="1" dirty="0" smtClean="0"/>
              <a:t>и </a:t>
            </a:r>
            <a:r>
              <a:rPr lang="ru-RU" b="1" dirty="0"/>
              <a:t>работата на </a:t>
            </a:r>
            <a:r>
              <a:rPr lang="ru-RU" b="1" dirty="0" smtClean="0"/>
              <a:t>слънчевите </a:t>
            </a:r>
            <a:r>
              <a:rPr lang="ru-RU" b="1" dirty="0"/>
              <a:t>инсталатори, позовавайки се на характерните работни задачи </a:t>
            </a:r>
            <a:r>
              <a:rPr lang="ru-RU" b="1" dirty="0" smtClean="0"/>
              <a:t>в:</a:t>
            </a:r>
            <a:endParaRPr lang="es-ES" b="1" dirty="0"/>
          </a:p>
          <a:p>
            <a:pPr lvl="2"/>
            <a:r>
              <a:rPr lang="ru-RU" b="1" dirty="0"/>
              <a:t>Подготовка за </a:t>
            </a:r>
            <a:r>
              <a:rPr lang="ru-RU" b="1" dirty="0" smtClean="0"/>
              <a:t>инсталирането. </a:t>
            </a:r>
          </a:p>
          <a:p>
            <a:pPr lvl="2"/>
            <a:r>
              <a:rPr lang="ru-RU" b="1" dirty="0" smtClean="0"/>
              <a:t>Оценка </a:t>
            </a:r>
            <a:r>
              <a:rPr lang="ru-RU" b="1" dirty="0"/>
              <a:t>на мястото на инсталацията. </a:t>
            </a:r>
            <a:endParaRPr lang="ru-RU" b="1" dirty="0" smtClean="0"/>
          </a:p>
          <a:p>
            <a:pPr lvl="2"/>
            <a:r>
              <a:rPr lang="ru-RU" b="1" dirty="0" smtClean="0"/>
              <a:t>Планиране </a:t>
            </a:r>
            <a:r>
              <a:rPr lang="ru-RU" b="1" dirty="0"/>
              <a:t>на инсталиране на системата. </a:t>
            </a:r>
            <a:endParaRPr lang="ru-RU" b="1" dirty="0" smtClean="0"/>
          </a:p>
          <a:p>
            <a:pPr lvl="2"/>
            <a:r>
              <a:rPr lang="ru-RU" b="1" dirty="0" smtClean="0"/>
              <a:t>Изграждане </a:t>
            </a:r>
            <a:r>
              <a:rPr lang="ru-RU" b="1" dirty="0"/>
              <a:t>на система, въвеждане в експлоатация на системата. </a:t>
            </a:r>
            <a:endParaRPr lang="ru-RU" b="1" dirty="0" smtClean="0"/>
          </a:p>
          <a:p>
            <a:pPr lvl="2"/>
            <a:r>
              <a:rPr lang="ru-RU" b="1" dirty="0" smtClean="0"/>
              <a:t>Обслужването </a:t>
            </a:r>
            <a:r>
              <a:rPr lang="ru-RU" b="1" dirty="0"/>
              <a:t>и поддържането на </a:t>
            </a:r>
            <a:r>
              <a:rPr lang="ru-RU" b="1" dirty="0" smtClean="0"/>
              <a:t>системата.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2E6210-F288-4A09-AC23-8E31F41E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bg-BG" b="1" dirty="0"/>
              <a:t>Запознаване с</a:t>
            </a:r>
            <a:r>
              <a:rPr lang="ru-RU" b="1" dirty="0"/>
              <a:t> жизнения цикъл на слънчевата термосистема </a:t>
            </a:r>
            <a:endParaRPr lang="es-ES" dirty="0"/>
          </a:p>
        </p:txBody>
      </p:sp>
      <p:pic>
        <p:nvPicPr>
          <p:cNvPr id="6" name="Picture 5" descr="A picture containing text&#10;&#10;Description generated with high confidence">
            <a:extLst>
              <a:ext uri="{FF2B5EF4-FFF2-40B4-BE49-F238E27FC236}">
                <a16:creationId xmlns:a16="http://schemas.microsoft.com/office/drawing/2014/main" xmlns="" id="{D497386D-ED50-420E-9DAE-2F686B68E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2421000"/>
            <a:ext cx="8640000" cy="342315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06C19FD-33A5-4C5B-894A-A7B904E82A55}"/>
              </a:ext>
            </a:extLst>
          </p:cNvPr>
          <p:cNvSpPr/>
          <p:nvPr/>
        </p:nvSpPr>
        <p:spPr>
          <a:xfrm>
            <a:off x="432916" y="1701000"/>
            <a:ext cx="73070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Развитието и използването на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слънчевите термални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системи в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сгради- регулиране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414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C5C668-45E8-4EB7-98D2-47E2429CD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000" y="0"/>
            <a:ext cx="6418800" cy="112474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1. </a:t>
            </a:r>
            <a:r>
              <a:rPr lang="bg-BG" b="1" dirty="0" smtClean="0"/>
              <a:t>Запознаване с</a:t>
            </a:r>
            <a:r>
              <a:rPr lang="ru-RU" b="1" dirty="0" smtClean="0"/>
              <a:t> </a:t>
            </a:r>
            <a:r>
              <a:rPr lang="ru-RU" b="1" dirty="0"/>
              <a:t>жизнения цикъл на слънчевата </a:t>
            </a:r>
            <a:r>
              <a:rPr lang="ru-RU" b="1" dirty="0" smtClean="0"/>
              <a:t>термосистема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9E12605-E8BA-4EA9-A1A8-F3597880A6F9}"/>
              </a:ext>
            </a:extLst>
          </p:cNvPr>
          <p:cNvSpPr/>
          <p:nvPr/>
        </p:nvSpPr>
        <p:spPr>
          <a:xfrm>
            <a:off x="432916" y="1701000"/>
            <a:ext cx="41390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Мащабни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 термо системи</a:t>
            </a:r>
            <a:endParaRPr lang="en-US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DD28F64-B4C1-45CF-93F6-0F1C7365A27E}"/>
              </a:ext>
            </a:extLst>
          </p:cNvPr>
          <p:cNvSpPr/>
          <p:nvPr/>
        </p:nvSpPr>
        <p:spPr>
          <a:xfrm>
            <a:off x="4644000" y="1701000"/>
            <a:ext cx="41390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Малки слънчеви термо системи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0F39466-E02B-4DE7-AD9B-C2031D7DE7E1}"/>
              </a:ext>
            </a:extLst>
          </p:cNvPr>
          <p:cNvSpPr txBox="1"/>
          <p:nvPr/>
        </p:nvSpPr>
        <p:spPr>
          <a:xfrm>
            <a:off x="324000" y="4477568"/>
            <a:ext cx="40817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Пример: </a:t>
            </a:r>
            <a:r>
              <a:rPr lang="ru-RU" dirty="0"/>
              <a:t>многофамилни жилищни и търговски сгради. 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Те </a:t>
            </a:r>
            <a:r>
              <a:rPr lang="ru-RU" dirty="0"/>
              <a:t>трябва да бъдат </a:t>
            </a:r>
            <a:r>
              <a:rPr lang="ru-RU" dirty="0" smtClean="0"/>
              <a:t>официално проектирани</a:t>
            </a:r>
            <a:r>
              <a:rPr lang="ru-RU" dirty="0"/>
              <a:t>, </a:t>
            </a:r>
            <a:r>
              <a:rPr lang="ru-RU" dirty="0" smtClean="0"/>
              <a:t>инсталирани, </a:t>
            </a:r>
            <a:r>
              <a:rPr lang="ru-RU" dirty="0"/>
              <a:t>легализирани, </a:t>
            </a:r>
            <a:r>
              <a:rPr lang="ru-RU" dirty="0" smtClean="0"/>
              <a:t>управлявани </a:t>
            </a:r>
            <a:r>
              <a:rPr lang="ru-RU" dirty="0"/>
              <a:t>и инспектирани от оторизирани </a:t>
            </a:r>
            <a:r>
              <a:rPr lang="ru-RU" dirty="0" smtClean="0"/>
              <a:t>специалисти.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29E5F1A-0499-4A7A-B7C7-6D8918DF8518}"/>
              </a:ext>
            </a:extLst>
          </p:cNvPr>
          <p:cNvSpPr txBox="1"/>
          <p:nvPr/>
        </p:nvSpPr>
        <p:spPr>
          <a:xfrm>
            <a:off x="4671992" y="4482674"/>
            <a:ext cx="40817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Пример: </a:t>
            </a:r>
            <a:r>
              <a:rPr lang="ru-RU" dirty="0"/>
              <a:t>еднофамилни </a:t>
            </a:r>
            <a:r>
              <a:rPr lang="ru-RU" dirty="0" smtClean="0"/>
              <a:t>къщи.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Те </a:t>
            </a:r>
            <a:r>
              <a:rPr lang="ru-RU" dirty="0"/>
              <a:t>не трябва да бъдат легализирани и често </a:t>
            </a:r>
            <a:r>
              <a:rPr lang="ru-RU" dirty="0" smtClean="0"/>
              <a:t>са </a:t>
            </a:r>
            <a:r>
              <a:rPr lang="ru-RU" dirty="0"/>
              <a:t>предварително </a:t>
            </a:r>
            <a:r>
              <a:rPr lang="ru-RU" dirty="0" smtClean="0"/>
              <a:t>изчислени </a:t>
            </a:r>
            <a:r>
              <a:rPr lang="ru-RU" dirty="0"/>
              <a:t>и поддържани от собственика. </a:t>
            </a:r>
            <a:r>
              <a:rPr lang="ru-RU" dirty="0" smtClean="0"/>
              <a:t>Оторизирани </a:t>
            </a:r>
            <a:r>
              <a:rPr lang="ru-RU" dirty="0"/>
              <a:t>монтажници </a:t>
            </a:r>
            <a:r>
              <a:rPr lang="ru-RU" dirty="0" smtClean="0"/>
              <a:t>можгат </a:t>
            </a:r>
            <a:r>
              <a:rPr lang="ru-RU" dirty="0"/>
              <a:t>да </a:t>
            </a:r>
            <a:r>
              <a:rPr lang="ru-RU" dirty="0" smtClean="0"/>
              <a:t>ги изчисляват </a:t>
            </a:r>
            <a:r>
              <a:rPr lang="ru-RU" dirty="0"/>
              <a:t>и </a:t>
            </a:r>
            <a:r>
              <a:rPr lang="ru-RU" dirty="0" smtClean="0"/>
              <a:t>инсталират.</a:t>
            </a:r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0B212A8F-CA71-4885-BFBF-B8EC97D333C1}"/>
              </a:ext>
            </a:extLst>
          </p:cNvPr>
          <p:cNvGrpSpPr/>
          <p:nvPr/>
        </p:nvGrpSpPr>
        <p:grpSpPr>
          <a:xfrm>
            <a:off x="360915" y="2221750"/>
            <a:ext cx="4081731" cy="2143250"/>
            <a:chOff x="360915" y="2293750"/>
            <a:chExt cx="4081731" cy="2143250"/>
          </a:xfrm>
        </p:grpSpPr>
        <p:pic>
          <p:nvPicPr>
            <p:cNvPr id="4" name="Picture 3" descr="A large white building&#10;&#10;Description generated with high confidence">
              <a:extLst>
                <a:ext uri="{FF2B5EF4-FFF2-40B4-BE49-F238E27FC236}">
                  <a16:creationId xmlns:a16="http://schemas.microsoft.com/office/drawing/2014/main" xmlns="" id="{AD132540-CDFF-424B-B474-9E9E943FA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915" y="2293750"/>
              <a:ext cx="4081731" cy="21432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4D0FE7B6-3290-4837-8D71-EE5DB9050DAD}"/>
                </a:ext>
              </a:extLst>
            </p:cNvPr>
            <p:cNvSpPr/>
            <p:nvPr/>
          </p:nvSpPr>
          <p:spPr>
            <a:xfrm>
              <a:off x="360915" y="2293750"/>
              <a:ext cx="2866939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bg-BG" dirty="0"/>
                <a:t>Висока топлинна </a:t>
              </a:r>
              <a:r>
                <a:rPr lang="bg-BG" dirty="0" smtClean="0"/>
                <a:t>мощност</a:t>
              </a:r>
              <a:endParaRPr lang="en-US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2CCCA31A-ABC4-45D5-A229-6F489E3A41B0}"/>
              </a:ext>
            </a:extLst>
          </p:cNvPr>
          <p:cNvGrpSpPr/>
          <p:nvPr/>
        </p:nvGrpSpPr>
        <p:grpSpPr>
          <a:xfrm>
            <a:off x="5220000" y="2221750"/>
            <a:ext cx="3945863" cy="2143250"/>
            <a:chOff x="5220000" y="2293750"/>
            <a:chExt cx="3945863" cy="214325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91D950A7-CE69-4641-B48E-AB31FD22B4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t="11473"/>
            <a:stretch/>
          </p:blipFill>
          <p:spPr>
            <a:xfrm>
              <a:off x="5220000" y="2293750"/>
              <a:ext cx="3199377" cy="21432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E14E3141-9822-4397-9846-9789BB1D4323}"/>
                </a:ext>
              </a:extLst>
            </p:cNvPr>
            <p:cNvSpPr/>
            <p:nvPr/>
          </p:nvSpPr>
          <p:spPr>
            <a:xfrm>
              <a:off x="6401517" y="4067668"/>
              <a:ext cx="2764346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bg-BG" dirty="0"/>
                <a:t>Ниска топлинна </a:t>
              </a:r>
              <a:r>
                <a:rPr lang="bg-BG" dirty="0" smtClean="0"/>
                <a:t>мощност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04409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BD48A-D8C6-4155-A4AD-5B1980A39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bg-BG" b="1" dirty="0"/>
              <a:t>Преглед на </a:t>
            </a:r>
            <a:r>
              <a:rPr lang="bg-BG" b="1" dirty="0" smtClean="0"/>
              <a:t>инсталационните операции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473766B-B1D1-467D-9E31-2C6E3BDEC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000" y="1606990"/>
            <a:ext cx="8338007" cy="448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52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442EBB-1DD5-465F-8EDE-6DCB5E0E8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</a:t>
            </a:r>
            <a:r>
              <a:rPr lang="en-US" b="1" dirty="0" smtClean="0"/>
              <a:t>.</a:t>
            </a:r>
            <a:r>
              <a:rPr lang="ru-RU" b="1" dirty="0"/>
              <a:t> </a:t>
            </a:r>
            <a:r>
              <a:rPr lang="ru-RU" b="1" dirty="0" smtClean="0"/>
              <a:t>Инсталационна </a:t>
            </a:r>
            <a:r>
              <a:rPr lang="ru-RU" b="1" dirty="0"/>
              <a:t>фаза I. </a:t>
            </a:r>
            <a:r>
              <a:rPr lang="ru-RU" b="1" dirty="0" smtClean="0"/>
              <a:t>Подготовка </a:t>
            </a:r>
            <a:r>
              <a:rPr lang="ru-RU" b="1" dirty="0"/>
              <a:t>за </a:t>
            </a:r>
            <a:r>
              <a:rPr lang="ru-RU" b="1" dirty="0" smtClean="0"/>
              <a:t>инсталиране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B0F32FA-4118-4F2B-A844-534DC2FD9EE5}"/>
              </a:ext>
            </a:extLst>
          </p:cNvPr>
          <p:cNvSpPr/>
          <p:nvPr/>
        </p:nvSpPr>
        <p:spPr>
          <a:xfrm>
            <a:off x="324000" y="1650559"/>
            <a:ext cx="62299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1. Прегледайте документацията на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проекта</a:t>
            </a:r>
            <a:endParaRPr lang="en-US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B28F9FD-2DF0-451B-9897-99F15A0D32C6}"/>
              </a:ext>
            </a:extLst>
          </p:cNvPr>
          <p:cNvSpPr/>
          <p:nvPr/>
        </p:nvSpPr>
        <p:spPr>
          <a:xfrm>
            <a:off x="612000" y="1989113"/>
            <a:ext cx="853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Планове, технически спецификации, бюджети, списъци с материали и др. Цел: </a:t>
            </a:r>
            <a:r>
              <a:rPr lang="ru-RU" dirty="0" smtClean="0"/>
              <a:t>разбиране</a:t>
            </a:r>
            <a:r>
              <a:rPr lang="en-US" dirty="0" smtClean="0"/>
              <a:t>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Информация от формализирани проект (промишлени системи</a:t>
            </a:r>
            <a:r>
              <a:rPr lang="ru-RU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Информация </a:t>
            </a:r>
            <a:r>
              <a:rPr lang="ru-RU" dirty="0"/>
              <a:t>от документи на производителя за </a:t>
            </a:r>
            <a:r>
              <a:rPr lang="ru-RU" dirty="0" smtClean="0"/>
              <a:t>монтажниците</a:t>
            </a:r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0AAE2528-A460-4A85-AEDE-0CAB3ED417F2}"/>
              </a:ext>
            </a:extLst>
          </p:cNvPr>
          <p:cNvGrpSpPr/>
          <p:nvPr/>
        </p:nvGrpSpPr>
        <p:grpSpPr>
          <a:xfrm>
            <a:off x="383495" y="3213000"/>
            <a:ext cx="4655400" cy="2923867"/>
            <a:chOff x="383495" y="2997000"/>
            <a:chExt cx="4655400" cy="314138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FE3C997A-A828-4D6F-9D38-21407B58BCB4}"/>
                </a:ext>
              </a:extLst>
            </p:cNvPr>
            <p:cNvGrpSpPr/>
            <p:nvPr/>
          </p:nvGrpSpPr>
          <p:grpSpPr>
            <a:xfrm>
              <a:off x="580453" y="2997000"/>
              <a:ext cx="4458442" cy="3119442"/>
              <a:chOff x="580453" y="2997000"/>
              <a:chExt cx="4458442" cy="3119442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C159AD23-7016-4E44-AF44-4394D83463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06785" y="2997000"/>
                <a:ext cx="3432110" cy="2592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xmlns="" id="{3CE342AD-DFFF-428B-B63E-63A34E47D8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0453" y="3501000"/>
                <a:ext cx="3711594" cy="261544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D2A16A75-7797-4DED-BCA4-85BC52BDBE45}"/>
                </a:ext>
              </a:extLst>
            </p:cNvPr>
            <p:cNvSpPr/>
            <p:nvPr/>
          </p:nvSpPr>
          <p:spPr>
            <a:xfrm>
              <a:off x="383495" y="5741578"/>
              <a:ext cx="2250616" cy="396808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bg-BG" dirty="0"/>
                <a:t>Големи </a:t>
              </a:r>
              <a:r>
                <a:rPr lang="en-US" dirty="0"/>
                <a:t>SWH </a:t>
              </a:r>
              <a:r>
                <a:rPr lang="bg-BG" dirty="0" smtClean="0"/>
                <a:t>системи</a:t>
              </a:r>
              <a:endParaRPr 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A642ED78-2339-431F-8179-731874401EDB}"/>
              </a:ext>
            </a:extLst>
          </p:cNvPr>
          <p:cNvGrpSpPr/>
          <p:nvPr/>
        </p:nvGrpSpPr>
        <p:grpSpPr>
          <a:xfrm>
            <a:off x="5570697" y="3429000"/>
            <a:ext cx="3393303" cy="2731539"/>
            <a:chOff x="5570697" y="3012686"/>
            <a:chExt cx="3393303" cy="315555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075D8352-7EB1-4400-B847-E80FA71CD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>
            <a:xfrm>
              <a:off x="5570697" y="3012686"/>
              <a:ext cx="1966518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D8910925-57F6-4522-8FA8-866BF7838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</a:blip>
            <a:stretch>
              <a:fillRect/>
            </a:stretch>
          </p:blipFill>
          <p:spPr>
            <a:xfrm>
              <a:off x="6805546" y="3590910"/>
              <a:ext cx="1758001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782D93C8-4EC4-42A0-BDC2-9AA36AF58DE7}"/>
                </a:ext>
              </a:extLst>
            </p:cNvPr>
            <p:cNvSpPr/>
            <p:nvPr/>
          </p:nvSpPr>
          <p:spPr>
            <a:xfrm>
              <a:off x="7236000" y="5741578"/>
              <a:ext cx="1728000" cy="4266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dirty="0" smtClean="0"/>
                <a:t>SWH</a:t>
              </a:r>
              <a:r>
                <a:rPr lang="bg-BG" dirty="0" smtClean="0"/>
                <a:t> комплект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61625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2E7782-3F93-4162-A790-FED9C7168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Инсталационна фаза I. Подготовка за </a:t>
            </a:r>
            <a:r>
              <a:rPr lang="ru-RU" b="1" dirty="0" smtClean="0"/>
              <a:t>инсталиране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E45C66E-7A81-4868-A8D9-403E592F1180}"/>
              </a:ext>
            </a:extLst>
          </p:cNvPr>
          <p:cNvSpPr/>
          <p:nvPr/>
        </p:nvSpPr>
        <p:spPr>
          <a:xfrm>
            <a:off x="180000" y="1620533"/>
            <a:ext cx="86444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2.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Проверка и подготовка на материалите.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Избор на доставката, инспектирането, подготвката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3.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Проверка и подготовка оборудването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защита.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Според плана за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безопасност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4.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Проверка и подготовка на инструментите.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Инструментариума 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инсталатора на слънчевата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топлинна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xmlns="" id="{DCC9C94D-6EB5-47BB-8865-86515C0B3A3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50" y="3190192"/>
            <a:ext cx="4256901" cy="28308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219B330-314B-49E0-8FB0-CDDA7C02F1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3190192"/>
            <a:ext cx="4259148" cy="286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77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92D2FA-CCCC-4C8F-8761-B60D365F3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Инсталационна фаза I. Подготовка за </a:t>
            </a:r>
            <a:r>
              <a:rPr lang="ru-RU" b="1" dirty="0" smtClean="0"/>
              <a:t>инсталиране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360D15F-3940-48E7-9757-3FCF30DBA737}"/>
              </a:ext>
            </a:extLst>
          </p:cNvPr>
          <p:cNvSpPr/>
          <p:nvPr/>
        </p:nvSpPr>
        <p:spPr>
          <a:xfrm>
            <a:off x="180000" y="1620533"/>
            <a:ext cx="86444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5. Сравни дизайн на сайта.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Потвърдете система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разчет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дизайнерското решение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6.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документиране на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съществуващите условия.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Влияние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върху монтажни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работи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 person jumping in the air&#10;&#10;Description generated with high confidence">
            <a:extLst>
              <a:ext uri="{FF2B5EF4-FFF2-40B4-BE49-F238E27FC236}">
                <a16:creationId xmlns:a16="http://schemas.microsoft.com/office/drawing/2014/main" xmlns="" id="{145C1826-90A3-48DE-984C-A68087229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2697751"/>
            <a:ext cx="3816000" cy="14512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F680AAF-0DC8-497C-B4BA-B44A22754FF6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4284000" y="2565000"/>
            <a:ext cx="4169024" cy="24911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3C0BCCE-F65A-4599-8DF5-12F89DB91A08}"/>
              </a:ext>
            </a:extLst>
          </p:cNvPr>
          <p:cNvSpPr/>
          <p:nvPr/>
        </p:nvSpPr>
        <p:spPr>
          <a:xfrm>
            <a:off x="153938" y="4178485"/>
            <a:ext cx="3960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7.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Гарантиране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код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съответствие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Одобрение.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Разрешения за строеж и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лиценз.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Номер на сградата.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Наредба за слънчевата инсталация.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ВиК 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Ел.закони.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Други сертификати.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40BABB6-E1C5-45A3-ACB2-7FF16BDD4A44}"/>
              </a:ext>
            </a:extLst>
          </p:cNvPr>
          <p:cNvSpPr/>
          <p:nvPr/>
        </p:nvSpPr>
        <p:spPr>
          <a:xfrm>
            <a:off x="4284000" y="5085000"/>
            <a:ext cx="45404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8.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Гарантиране безопасността-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регламенти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съответствие.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безопасност и здраве. Идентифициране на опасностите 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място.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95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CA8D1F-9748-4F12-BA2C-D3874703F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ru-RU" b="1" dirty="0" smtClean="0"/>
              <a:t>Инсталационна </a:t>
            </a:r>
            <a:r>
              <a:rPr lang="ru-RU" b="1" dirty="0"/>
              <a:t>фаза III. План </a:t>
            </a:r>
            <a:r>
              <a:rPr lang="ru-RU" b="1" dirty="0" smtClean="0"/>
              <a:t>на инсталационната система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C05DC39-F432-4FBC-ACCB-8487395ECAF9}"/>
              </a:ext>
            </a:extLst>
          </p:cNvPr>
          <p:cNvSpPr/>
          <p:nvPr/>
        </p:nvSpPr>
        <p:spPr>
          <a:xfrm>
            <a:off x="180000" y="1620533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9.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Планировка на колекторната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инсталация.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Монтаж според  типа на покрива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1336C93-5B9A-485C-9AD9-C4E6C432E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57317" y="2565000"/>
            <a:ext cx="4028571" cy="3438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1AFF766-9D0B-4B70-875A-B7FDB7E31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12" y="4836591"/>
            <a:ext cx="4213888" cy="1328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F8457F0-3074-4AA2-B6F7-5717737811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867" y="2132987"/>
            <a:ext cx="4230080" cy="2448013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9001552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5006</TotalTime>
  <Words>1159</Words>
  <Application>Microsoft Office PowerPoint</Application>
  <PresentationFormat>On-screen Show (4:3)</PresentationFormat>
  <Paragraphs>142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2_Office Theme</vt:lpstr>
      <vt:lpstr>Част 1.4. СИСТЕМИ ЗА ИЗМЕРВАНЕ</vt:lpstr>
      <vt:lpstr>Цели на модула</vt:lpstr>
      <vt:lpstr>1. Запознаване с жизнения цикъл на слънчевата термосистема </vt:lpstr>
      <vt:lpstr> 1. Запознаване с жизнения цикъл на слънчевата термосистема</vt:lpstr>
      <vt:lpstr>2. Преглед на инсталационните операции</vt:lpstr>
      <vt:lpstr>3. Инсталационна фаза I. Подготовка за инсталиране</vt:lpstr>
      <vt:lpstr>3. Инсталационна фаза I. Подготовка за инсталиране</vt:lpstr>
      <vt:lpstr>3. Инсталационна фаза I. Подготовка за инсталиране</vt:lpstr>
      <vt:lpstr>4. Инсталационна фаза III. План на инсталационната система </vt:lpstr>
      <vt:lpstr>4. Инсталационна фаза III. План на инсталационната система </vt:lpstr>
      <vt:lpstr>5. Инсталационна фаза IV. Изграждане на системата</vt:lpstr>
      <vt:lpstr>5. Инсталационна фаза IV. Изграждане на системата</vt:lpstr>
      <vt:lpstr>6. Инсталационна фаза V. Комисия за прием на  системата</vt:lpstr>
      <vt:lpstr>6. Инсталационна фаза V. Комисия за прием на  системата</vt:lpstr>
      <vt:lpstr>6. Инсталационна фаза V. Комисия за прием на  системата</vt:lpstr>
      <vt:lpstr>6. Инсталационна фаза V. Комисия за прием на  системата</vt:lpstr>
      <vt:lpstr>Край на частта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Irina Terzyiska</cp:lastModifiedBy>
  <cp:revision>300</cp:revision>
  <cp:lastPrinted>2019-02-26T14:02:32Z</cp:lastPrinted>
  <dcterms:created xsi:type="dcterms:W3CDTF">2017-12-11T10:59:29Z</dcterms:created>
  <dcterms:modified xsi:type="dcterms:W3CDTF">2019-10-03T06:05:31Z</dcterms:modified>
</cp:coreProperties>
</file>