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61" r:id="rId4"/>
    <p:sldId id="269" r:id="rId5"/>
    <p:sldId id="270" r:id="rId6"/>
    <p:sldId id="272" r:id="rId7"/>
    <p:sldId id="274" r:id="rId8"/>
    <p:sldId id="273" r:id="rId9"/>
    <p:sldId id="275" r:id="rId10"/>
    <p:sldId id="271" r:id="rId11"/>
    <p:sldId id="268" r:id="rId12"/>
    <p:sldId id="262" r:id="rId13"/>
    <p:sldId id="263" r:id="rId14"/>
    <p:sldId id="264" r:id="rId15"/>
    <p:sldId id="265" r:id="rId16"/>
    <p:sldId id="267" r:id="rId17"/>
    <p:sldId id="266" r:id="rId18"/>
    <p:sldId id="277" r:id="rId19"/>
    <p:sldId id="278" r:id="rId20"/>
    <p:sldId id="279" r:id="rId21"/>
    <p:sldId id="259" r:id="rId22"/>
    <p:sldId id="26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9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olger\Desktop\Content%20Production\Archiv\Units\Content%20Production\Mapp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Normal tariff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Tabelle1!$B$3:$B$10</c:f>
              <c:numCache>
                <c:formatCode>General</c:formatCode>
                <c:ptCount val="8"/>
                <c:pt idx="0">
                  <c:v>350</c:v>
                </c:pt>
                <c:pt idx="1">
                  <c:v>550</c:v>
                </c:pt>
                <c:pt idx="2">
                  <c:v>750</c:v>
                </c:pt>
                <c:pt idx="3">
                  <c:v>950</c:v>
                </c:pt>
                <c:pt idx="4">
                  <c:v>1150</c:v>
                </c:pt>
                <c:pt idx="5">
                  <c:v>1350</c:v>
                </c:pt>
                <c:pt idx="6">
                  <c:v>1550</c:v>
                </c:pt>
                <c:pt idx="7">
                  <c:v>1750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E8-4E23-B0C8-3A1DB8F34294}"/>
            </c:ext>
          </c:extLst>
        </c:ser>
        <c:ser>
          <c:idx val="1"/>
          <c:order val="1"/>
          <c:tx>
            <c:v>Special tariff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Tabelle1!$C$3:$C$10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E8-4E23-B0C8-3A1DB8F3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72352"/>
        <c:axId val="76141056"/>
      </c:lineChart>
      <c:catAx>
        <c:axId val="39972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kWh/a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41056"/>
        <c:crosses val="autoZero"/>
        <c:auto val="1"/>
        <c:lblAlgn val="ctr"/>
        <c:lblOffset val="100"/>
        <c:noMultiLvlLbl val="0"/>
      </c:catAx>
      <c:valAx>
        <c:axId val="7614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€/a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31/3/2020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66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Pictuer</a:t>
            </a:r>
            <a:r>
              <a:rPr lang="de-DE" dirty="0"/>
              <a:t>: Bundesverband Wärmepumpe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13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601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43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8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Pictuer</a:t>
            </a:r>
            <a:r>
              <a:rPr lang="de-DE" dirty="0"/>
              <a:t>: HS 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95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360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</a:t>
            </a:r>
            <a:r>
              <a:rPr lang="de-DE" dirty="0"/>
              <a:t>: </a:t>
            </a:r>
            <a:r>
              <a:rPr lang="de-DE" dirty="0" err="1"/>
              <a:t>shutterstock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55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German https://broschueren.nordrheinwestfalendirekt.de/herunterladen/der/datei/leitfaden-wp-pv-final-2016-pdf/von/leitfaden-waermepumpe-kombination-von-waermepumpe-und-photovoltaik/vom/energieagentur/2110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1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87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5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4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19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3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74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37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6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л. част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БЛОК 2: Инсталиране на геотермални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Окабеляване - Изисквания към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Електрическата инсталация може да се извърши само от квалифициран специалист.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Имайте предвид местното законодателство, на когото е разрешено да работи по електрическата инсталация.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Риск от фатално нараняване от електрически ток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ector yellow triangle security with the sign a man who has an electric 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0" y="3284984"/>
            <a:ext cx="2838430" cy="2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0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Топлинна помпа и интелигентни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Нарастващият дял на възобновяемата електроенергия води до все по-големи колебания на натоварването в електрозахранването.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По-интелигентното използване на електрическия ток често се отнася към контекста на "интелигентните мрежи".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означава, че компенсирането на колебанията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интелигентно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задвижвани термопомпи могат да бъдат едно решение за интелигентните мрежи.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Интелигентните термопомпи с активирана мрежа предлагат възможности за комуникация с електрическите мрежи, за да дадат възможности за взаимодействие.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Електрическата енергия може да бъде променена в топлина чрез термопомпа с включена интелигентна мрежа и да съхранява тази енергия по подходящ начин (като топлина, а не като електрическа енергия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7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Топлинна помпа и интелигентни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Германия съществува етикет за интелигентни термопомпи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Преглед на термопомпите на SG Ready: https://www.waermepumpe.de/normen-technik/sg-ready/sg-ready-datenbank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waermepumpe.de/fileadmin/_processed_/e/8/csm_smart_grid_logo_a4557c0c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" y="2348880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8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Топлинна помпа и интелигентни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термопомпите,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„готови за интелигентна мрежа“, все още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нямат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приложения на пазара.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за трансформацията на цялата енергийна система свързването на секторите е един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регулиране.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Топлинните помпи са ефикасен вариант за свързване на електрическата мрежа с опцията за съхранение на топлина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домакинства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4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Германия съществуват различни тарифи за ток за термопомпи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означава това?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Ще получите специална тарифа за вашата термопомпа с по-ниска цена на всяка доставена kWh електроенергия.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друга страна се нуждаете от втори електромер (за тарифата) с допълнителна основна такса.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допълнение доставчикът на електроенергия настоява за ежедневно извън работно време, обикновено два или три пъти по 2 часа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(~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4-6 часа на ден), което трябва да се вземе предвид по време на оразмеряването на термопомпата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5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Инсталирали сте термопомпа с натоварване от 10 kW с SPF от 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2000 часа с пълно натоварване годишно. Като цяло ще ви трябва 8000 кВтч електроенергия годишно.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Нормална тарифа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25 Cent / kWH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2000 € / a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специална термопомпа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20 Cent / kWh + 120 € / основна такса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1720 € /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0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23713"/>
              </p:ext>
            </p:extLst>
          </p:nvPr>
        </p:nvGraphicFramePr>
        <p:xfrm>
          <a:off x="1475656" y="2276872"/>
          <a:ext cx="5695156" cy="38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75180" y="1884700"/>
            <a:ext cx="5399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Печеливша ли е тарифата за специална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2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термопомпи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Помислете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адаптиране на натоварването на термопомпата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Дневен коефициент на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извънработно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натоварването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		24h/(24h-4h) = 24/20 	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		24h/(24h-6h) = 24/18 	= 1,34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2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Тарифа за електричество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Отоплителното натоварване на вашата сграда е 10 kW.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вие използвате специална тарифа за термопомпа с ежедневно извън време три пъти по 2 часа,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 часа.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изберете правилния товар за вашата термопомпа, трябва да умножите натоварването на отоплението на вашата сграда с коефициента за натоварването (6 часа почивка на ден)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kW * 1,34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13,4 kW - Натоварването на вашата термопомпа трябва да бъде 13,4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Топлинна помпа и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Изглежда, че е добра идея да комбинирате термопомпа с PV-слънчева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Photovoltaic: Roof with solar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80" y="2477293"/>
            <a:ext cx="4286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457200" y="2204864"/>
            <a:ext cx="3826768" cy="304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се нуждае от електричество, за да работи, което може (частично) да се осигурява от PV-слънчева система. Така че вие ​​сте в състояние да комбинирате възобновяема електрическа енергия (PV) с възобновяема топлина (геотермална термопомпа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"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Ел.част"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ще можете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електрически части на системата и как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работят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да вземете предвид относно безопасността и ефективността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Свържете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електрическите части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Направите оценка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разрешаване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проблемите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Топлинна помпа и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050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уроците в клас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ще: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Опишете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комбинирана соларна система PV / термопомпа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Обсъдете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опцията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акумулаторна батерия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Изчислите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търсенето на пространство (на покрива) за фотоволтаичните модули, финансовите аспекти на системата и обема на покритие от фотоволтаичната система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първо впечатление погледнете тук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www.greensquare.co.uk/blog/2017/8/4/solar-pv-and-heat-pump-combination-does-it-work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5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Вече завършихте модула "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Ел.част"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вие: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електрически части на системата и как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работят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предвид относно безопасността и ефективността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Умеете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електрическите части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оцените неизправносттите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разрешите проблемите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Ел.част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Електрическа мрежа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Топлинната помпа се нуждае от електричество като външен източник на енергия, така че термопомпата трябва да бъде свързана към електрическата мрежа.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Изисквания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към инсталацията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Окабеляване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4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Окабеляване - Изисквания към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Бъдете сигурни, че имате предвид електрическата инсталация.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Вашата термопомпа се нуждае от собствена захранваща връзка със собствен предпазител / защитен превключвател.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вашата термопомпа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натоварването им ще ви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най-малко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три фази с подходящия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ток.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4748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Окабеляване - Изисквания към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Уверете се, че в кутията с предпазители има достатъчно допълнително място за инсталиране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Допълнителни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линии за безопасност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Възможен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допълнителен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електромер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Voltage switchboard with circuit breakers. Electrical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16" y="2924944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1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Електрическа мрежа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Бъдете сигурни, че имате предвид електрическата инсталация.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Вашата термопомпа се нуждае от собствена захранваща връзка със собствен предпазител / защитен превключвател.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вашата термопомпа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натоварването им ще ви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най-малко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три фази с подходящия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ток.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Vector Electric Plug and Socket unplugged - flat line minimalistic design 404 error in white background. Concept of Electrical theme web banner, disconnection, loss of connect, loss of conn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098876" cy="2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Уверете се, че използвате правилното напречно сечение на кабела за електрическата инсталация.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Правилният размер трябва да бъде посочен в информационния лист за термопомпата.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 (термопомпа Vaillant flexoTHERM)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Трифазен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променлив ток (400V)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Заземителен проводник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Неутрален проводник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95810" cy="29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6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Бъдете сигурни, че се свързвате с правилна фаза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противен случай компресорът на термопомпата не може да работи правилно.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Най-лошият случай може да бъде сериозна повреда в относително кратко време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ree-phase sine wave, vector illu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мрежа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Възможно е да има няколко незадължителни функции, които трябва да бъдат свързани.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Информационният лист за термопомпата ви предоставя цялата необходима информация. Възможните функции могат да бъдат: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Свързване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манометричния превключвател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превключвателят може да изключи цикъла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Термостат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регулиране на максималната топлина в отоплителната система (например система за подово отопление)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Температурен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сензор за резервоара за гореща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380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1492</Words>
  <Application>Microsoft Office PowerPoint</Application>
  <PresentationFormat>On-screen Show (4:3)</PresentationFormat>
  <Paragraphs>205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2.4 Ел. част</vt:lpstr>
      <vt:lpstr>Цели на модула</vt:lpstr>
      <vt:lpstr>Електрическа мрежа</vt:lpstr>
      <vt:lpstr>Окабеляване - Изисквания към инсталацията</vt:lpstr>
      <vt:lpstr>Окабеляване - Изисквания към инсталацията</vt:lpstr>
      <vt:lpstr>Електрическа мрежа</vt:lpstr>
      <vt:lpstr>Електрическа мрежа</vt:lpstr>
      <vt:lpstr>Електрическа мрежа</vt:lpstr>
      <vt:lpstr>Електрическа мрежа</vt:lpstr>
      <vt:lpstr>Окабеляване - Изисквания към инсталацията</vt:lpstr>
      <vt:lpstr>Топлинна помпа и интелигентни мрежи</vt:lpstr>
      <vt:lpstr>Топлинна помпа и интелигентни мрежи</vt:lpstr>
      <vt:lpstr>Топлинна помпа и интелигентни мрежи</vt:lpstr>
      <vt:lpstr>Тарифа за електричество за термопомпи</vt:lpstr>
      <vt:lpstr>Тарифа за електричество за термопомпи</vt:lpstr>
      <vt:lpstr>Тарифа за електричество за термопомпи</vt:lpstr>
      <vt:lpstr>Тарифа за електричество за термопомпи</vt:lpstr>
      <vt:lpstr>Тарифа за електричество за термопомпи</vt:lpstr>
      <vt:lpstr>Топлинна помпа и PV</vt:lpstr>
      <vt:lpstr>Топлинна помпа и PV</vt:lpstr>
      <vt:lpstr>Заключение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71</cp:revision>
  <dcterms:created xsi:type="dcterms:W3CDTF">2017-12-11T10:59:29Z</dcterms:created>
  <dcterms:modified xsi:type="dcterms:W3CDTF">2020-03-31T07:53:46Z</dcterms:modified>
</cp:coreProperties>
</file>