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10" r:id="rId3"/>
    <p:sldId id="368" r:id="rId4"/>
    <p:sldId id="369" r:id="rId5"/>
    <p:sldId id="360" r:id="rId6"/>
    <p:sldId id="353" r:id="rId7"/>
    <p:sldId id="354" r:id="rId8"/>
    <p:sldId id="355" r:id="rId9"/>
    <p:sldId id="356" r:id="rId10"/>
    <p:sldId id="358" r:id="rId11"/>
    <p:sldId id="359" r:id="rId12"/>
    <p:sldId id="357" r:id="rId13"/>
    <p:sldId id="361" r:id="rId14"/>
    <p:sldId id="362" r:id="rId15"/>
    <p:sldId id="365" r:id="rId16"/>
    <p:sldId id="363" r:id="rId17"/>
    <p:sldId id="366" r:id="rId18"/>
    <p:sldId id="364" r:id="rId19"/>
    <p:sldId id="367" r:id="rId20"/>
    <p:sldId id="309" r:id="rId21"/>
    <p:sldId id="312" r:id="rId22"/>
    <p:sldId id="313" r:id="rId23"/>
    <p:sldId id="341" r:id="rId24"/>
    <p:sldId id="343" r:id="rId25"/>
    <p:sldId id="344" r:id="rId26"/>
    <p:sldId id="345" r:id="rId27"/>
    <p:sldId id="346" r:id="rId28"/>
    <p:sldId id="314" r:id="rId29"/>
    <p:sldId id="342" r:id="rId30"/>
    <p:sldId id="315" r:id="rId31"/>
    <p:sldId id="316" r:id="rId32"/>
    <p:sldId id="319" r:id="rId33"/>
    <p:sldId id="338" r:id="rId34"/>
    <p:sldId id="372" r:id="rId35"/>
    <p:sldId id="373" r:id="rId36"/>
    <p:sldId id="374" r:id="rId37"/>
    <p:sldId id="375" r:id="rId38"/>
    <p:sldId id="376" r:id="rId39"/>
    <p:sldId id="377" r:id="rId40"/>
    <p:sldId id="378" r:id="rId41"/>
    <p:sldId id="379" r:id="rId42"/>
    <p:sldId id="380" r:id="rId43"/>
    <p:sldId id="320" r:id="rId44"/>
    <p:sldId id="347" r:id="rId45"/>
    <p:sldId id="381" r:id="rId46"/>
    <p:sldId id="382" r:id="rId47"/>
    <p:sldId id="383" r:id="rId48"/>
    <p:sldId id="337" r:id="rId49"/>
    <p:sldId id="349" r:id="rId50"/>
    <p:sldId id="336" r:id="rId51"/>
    <p:sldId id="339" r:id="rId52"/>
    <p:sldId id="340" r:id="rId53"/>
    <p:sldId id="350" r:id="rId54"/>
    <p:sldId id="351" r:id="rId55"/>
    <p:sldId id="321" r:id="rId56"/>
    <p:sldId id="322" r:id="rId57"/>
    <p:sldId id="323" r:id="rId58"/>
    <p:sldId id="324" r:id="rId59"/>
    <p:sldId id="325" r:id="rId60"/>
    <p:sldId id="330" r:id="rId61"/>
    <p:sldId id="326" r:id="rId62"/>
    <p:sldId id="327" r:id="rId63"/>
    <p:sldId id="328" r:id="rId64"/>
    <p:sldId id="329" r:id="rId65"/>
    <p:sldId id="331" r:id="rId66"/>
    <p:sldId id="332" r:id="rId67"/>
    <p:sldId id="333" r:id="rId68"/>
    <p:sldId id="334" r:id="rId69"/>
    <p:sldId id="352" r:id="rId70"/>
    <p:sldId id="335" r:id="rId71"/>
    <p:sldId id="370" r:id="rId72"/>
    <p:sldId id="260"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C50"/>
    <a:srgbClr val="786A5A"/>
    <a:srgbClr val="776A5B"/>
    <a:srgbClr val="F0B82C"/>
    <a:srgbClr val="E17765"/>
    <a:srgbClr val="94BD2D"/>
    <a:srgbClr val="EFE281"/>
    <a:srgbClr val="E7ABBE"/>
    <a:srgbClr val="C6467D"/>
    <a:srgbClr val="A15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4291" autoAdjust="0"/>
  </p:normalViewPr>
  <p:slideViewPr>
    <p:cSldViewPr>
      <p:cViewPr varScale="1">
        <p:scale>
          <a:sx n="76" d="100"/>
          <a:sy n="76" d="100"/>
        </p:scale>
        <p:origin x="96"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sz="1800" dirty="0">
                <a:effectLst/>
                <a:latin typeface="+mn-lt"/>
                <a:cs typeface="Arial" panose="020B0604020202020204" pitchFamily="34" charset="0"/>
              </a:rPr>
              <a:t>Μορφές χρήσης σε παγκόσμια κλίμακα</a:t>
            </a:r>
            <a:endParaRPr lang="de-DE" sz="1800" dirty="0">
              <a:effectLst/>
              <a:latin typeface="+mn-lt"/>
              <a:cs typeface="Arial" panose="020B0604020202020204" pitchFamily="34" charset="0"/>
            </a:endParaRPr>
          </a:p>
        </c:rich>
      </c:tx>
      <c:layout>
        <c:manualLayout>
          <c:xMode val="edge"/>
          <c:yMode val="edge"/>
          <c:x val="0.23459131359111071"/>
          <c:y val="1.61667183280303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71-4793-B240-0B3647308F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71-4793-B240-0B3647308F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71-4793-B240-0B3647308F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71-4793-B240-0B3647308F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71-4793-B240-0B3647308F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71-4793-B240-0B3647308F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71-4793-B240-0B3647308FD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171-4793-B240-0B3647308FD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171-4793-B240-0B3647308FDE}"/>
              </c:ext>
            </c:extLst>
          </c:dPt>
          <c:cat>
            <c:strRef>
              <c:f>Tabelle1!$A$2:$A$10</c:f>
              <c:strCache>
                <c:ptCount val="9"/>
                <c:pt idx="0">
                  <c:v>Geothermal Heat Pumps </c:v>
                </c:pt>
                <c:pt idx="1">
                  <c:v>Space Heating </c:v>
                </c:pt>
                <c:pt idx="2">
                  <c:v>Greenhouse Heating </c:v>
                </c:pt>
                <c:pt idx="3">
                  <c:v>Aquaculture Pond Heating </c:v>
                </c:pt>
                <c:pt idx="4">
                  <c:v>Agricultural Drying </c:v>
                </c:pt>
                <c:pt idx="5">
                  <c:v>Industrial Users </c:v>
                </c:pt>
                <c:pt idx="6">
                  <c:v>Bathing and Swimming </c:v>
                </c:pt>
                <c:pt idx="7">
                  <c:v>Cooling / Snow Melting </c:v>
                </c:pt>
                <c:pt idx="8">
                  <c:v>Others </c:v>
                </c:pt>
              </c:strCache>
            </c:strRef>
          </c:cat>
          <c:val>
            <c:numRef>
              <c:f>Tabelle1!$B$2:$B$10</c:f>
              <c:numCache>
                <c:formatCode>General</c:formatCode>
                <c:ptCount val="9"/>
                <c:pt idx="0">
                  <c:v>70.95</c:v>
                </c:pt>
                <c:pt idx="1">
                  <c:v>10.74</c:v>
                </c:pt>
                <c:pt idx="2">
                  <c:v>2.6</c:v>
                </c:pt>
                <c:pt idx="3">
                  <c:v>0.99</c:v>
                </c:pt>
                <c:pt idx="4">
                  <c:v>0.23</c:v>
                </c:pt>
                <c:pt idx="5">
                  <c:v>0.87</c:v>
                </c:pt>
                <c:pt idx="6">
                  <c:v>13</c:v>
                </c:pt>
                <c:pt idx="7">
                  <c:v>0.51</c:v>
                </c:pt>
                <c:pt idx="8">
                  <c:v>0.11</c:v>
                </c:pt>
              </c:numCache>
            </c:numRef>
          </c:val>
          <c:extLst>
            <c:ext xmlns:c16="http://schemas.microsoft.com/office/drawing/2014/chart" uri="{C3380CC4-5D6E-409C-BE32-E72D297353CC}">
              <c16:uniqueId val="{00000000-FA32-4049-96EE-5D75136BE6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0.31761</cdr:x>
      <cdr:y>0.39839</cdr:y>
    </cdr:from>
    <cdr:to>
      <cdr:x>0.42222</cdr:x>
      <cdr:y>0.44422</cdr:y>
    </cdr:to>
    <cdr:sp macro="" textlink="">
      <cdr:nvSpPr>
        <cdr:cNvPr id="2" name="Textfeld 1">
          <a:extLst xmlns:a="http://schemas.openxmlformats.org/drawingml/2006/main">
            <a:ext uri="{FF2B5EF4-FFF2-40B4-BE49-F238E27FC236}">
              <a16:creationId xmlns:a16="http://schemas.microsoft.com/office/drawing/2014/main" id="{9C307E02-247F-43BA-999B-CF6C9F52DD52}"/>
            </a:ext>
          </a:extLst>
        </cdr:cNvPr>
        <cdr:cNvSpPr txBox="1"/>
      </cdr:nvSpPr>
      <cdr:spPr>
        <a:xfrm xmlns:a="http://schemas.openxmlformats.org/drawingml/2006/main">
          <a:off x="2404646" y="1877750"/>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10.74%</a:t>
          </a:r>
        </a:p>
      </cdr:txBody>
    </cdr:sp>
  </cdr:relSizeAnchor>
  <cdr:relSizeAnchor xmlns:cdr="http://schemas.openxmlformats.org/drawingml/2006/chartDrawing">
    <cdr:from>
      <cdr:x>0.21299</cdr:x>
      <cdr:y>0.27499</cdr:y>
    </cdr:from>
    <cdr:to>
      <cdr:x>0.28907</cdr:x>
      <cdr:y>0.3361</cdr:y>
    </cdr:to>
    <cdr:sp macro="" textlink="">
      <cdr:nvSpPr>
        <cdr:cNvPr id="3" name="Textfeld 2">
          <a:extLst xmlns:a="http://schemas.openxmlformats.org/drawingml/2006/main">
            <a:ext uri="{FF2B5EF4-FFF2-40B4-BE49-F238E27FC236}">
              <a16:creationId xmlns:a16="http://schemas.microsoft.com/office/drawing/2014/main" id="{DA7B7378-4EC3-4597-8610-E6E297939863}"/>
            </a:ext>
          </a:extLst>
        </cdr:cNvPr>
        <cdr:cNvSpPr txBox="1"/>
      </cdr:nvSpPr>
      <cdr:spPr>
        <a:xfrm xmlns:a="http://schemas.openxmlformats.org/drawingml/2006/main">
          <a:off x="1612558" y="1296144"/>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2.60%</a:t>
          </a:r>
        </a:p>
      </cdr:txBody>
    </cdr:sp>
  </cdr:relSizeAnchor>
  <cdr:relSizeAnchor xmlns:cdr="http://schemas.openxmlformats.org/drawingml/2006/chartDrawing">
    <cdr:from>
      <cdr:x>0.27005</cdr:x>
      <cdr:y>0.29027</cdr:y>
    </cdr:from>
    <cdr:to>
      <cdr:x>0.31761</cdr:x>
      <cdr:y>0.29027</cdr:y>
    </cdr:to>
    <cdr:cxnSp macro="">
      <cdr:nvCxnSpPr>
        <cdr:cNvPr id="5" name="Gerader Verbinder 4">
          <a:extLst xmlns:a="http://schemas.openxmlformats.org/drawingml/2006/main">
            <a:ext uri="{FF2B5EF4-FFF2-40B4-BE49-F238E27FC236}">
              <a16:creationId xmlns:a16="http://schemas.microsoft.com/office/drawing/2014/main" id="{7400B491-E7E8-4A74-A815-319BD39EEA0F}"/>
            </a:ext>
          </a:extLst>
        </cdr:cNvPr>
        <cdr:cNvCxnSpPr/>
      </cdr:nvCxnSpPr>
      <cdr:spPr>
        <a:xfrm xmlns:a="http://schemas.openxmlformats.org/drawingml/2006/main">
          <a:off x="2044606" y="1368152"/>
          <a:ext cx="36004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0.60208</cdr:x>
      <cdr:y>0.07759</cdr:y>
    </cdr:from>
    <cdr:to>
      <cdr:x>0.67817</cdr:x>
      <cdr:y>0.10971</cdr:y>
    </cdr:to>
    <cdr:sp macro="" textlink="">
      <cdr:nvSpPr>
        <cdr:cNvPr id="14" name="Textfeld 13">
          <a:extLst xmlns:a="http://schemas.openxmlformats.org/drawingml/2006/main">
            <a:ext uri="{FF2B5EF4-FFF2-40B4-BE49-F238E27FC236}">
              <a16:creationId xmlns:a16="http://schemas.microsoft.com/office/drawing/2014/main" id="{5D9848E9-D405-436C-955D-C980EA3C5A47}"/>
            </a:ext>
          </a:extLst>
        </cdr:cNvPr>
        <cdr:cNvSpPr txBox="1"/>
      </cdr:nvSpPr>
      <cdr:spPr>
        <a:xfrm xmlns:a="http://schemas.openxmlformats.org/drawingml/2006/main">
          <a:off x="4558490" y="365699"/>
          <a:ext cx="576062" cy="1514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0.51%</a:t>
          </a:r>
        </a:p>
      </cdr:txBody>
    </cdr:sp>
  </cdr:relSizeAnchor>
  <cdr:relSizeAnchor xmlns:cdr="http://schemas.openxmlformats.org/drawingml/2006/chartDrawing">
    <cdr:from>
      <cdr:x>0.61405</cdr:x>
      <cdr:y>0.11346</cdr:y>
    </cdr:from>
    <cdr:to>
      <cdr:x>0.69796</cdr:x>
      <cdr:y>0.15323</cdr:y>
    </cdr:to>
    <cdr:sp macro="" textlink="">
      <cdr:nvSpPr>
        <cdr:cNvPr id="15" name="Textfeld 14">
          <a:extLst xmlns:a="http://schemas.openxmlformats.org/drawingml/2006/main">
            <a:ext uri="{FF2B5EF4-FFF2-40B4-BE49-F238E27FC236}">
              <a16:creationId xmlns:a16="http://schemas.microsoft.com/office/drawing/2014/main" id="{E650411B-1153-4C65-9DEB-1011D54A346C}"/>
            </a:ext>
          </a:extLst>
        </cdr:cNvPr>
        <cdr:cNvSpPr txBox="1"/>
      </cdr:nvSpPr>
      <cdr:spPr>
        <a:xfrm xmlns:a="http://schemas.openxmlformats.org/drawingml/2006/main">
          <a:off x="4649076" y="534787"/>
          <a:ext cx="635278" cy="187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0.11%</a:t>
          </a:r>
        </a:p>
      </cdr:txBody>
    </cdr:sp>
  </cdr:relSizeAnchor>
  <cdr:relSizeAnchor xmlns:cdr="http://schemas.openxmlformats.org/drawingml/2006/chartDrawing">
    <cdr:from>
      <cdr:x>0.49371</cdr:x>
      <cdr:y>0.09459</cdr:y>
    </cdr:from>
    <cdr:to>
      <cdr:x>0.61263</cdr:x>
      <cdr:y>0.11548</cdr:y>
    </cdr:to>
    <cdr:sp macro="" textlink="">
      <cdr:nvSpPr>
        <cdr:cNvPr id="36" name="Freihandform: Form 35">
          <a:extLst xmlns:a="http://schemas.openxmlformats.org/drawingml/2006/main">
            <a:ext uri="{FF2B5EF4-FFF2-40B4-BE49-F238E27FC236}">
              <a16:creationId xmlns:a16="http://schemas.microsoft.com/office/drawing/2014/main" id="{453440D8-2116-4057-B496-DA5BBAED11B4}"/>
            </a:ext>
          </a:extLst>
        </cdr:cNvPr>
        <cdr:cNvSpPr/>
      </cdr:nvSpPr>
      <cdr:spPr>
        <a:xfrm xmlns:a="http://schemas.openxmlformats.org/drawingml/2006/main">
          <a:off x="3737984" y="445829"/>
          <a:ext cx="900333" cy="98474"/>
        </a:xfrm>
        <a:custGeom xmlns:a="http://schemas.openxmlformats.org/drawingml/2006/main">
          <a:avLst/>
          <a:gdLst>
            <a:gd name="connsiteX0" fmla="*/ 0 w 900333"/>
            <a:gd name="connsiteY0" fmla="*/ 98474 h 98474"/>
            <a:gd name="connsiteX1" fmla="*/ 0 w 900333"/>
            <a:gd name="connsiteY1" fmla="*/ 0 h 98474"/>
            <a:gd name="connsiteX2" fmla="*/ 900333 w 900333"/>
            <a:gd name="connsiteY2" fmla="*/ 14068 h 98474"/>
          </a:gdLst>
          <a:ahLst/>
          <a:cxnLst>
            <a:cxn ang="0">
              <a:pos x="connsiteX0" y="connsiteY0"/>
            </a:cxn>
            <a:cxn ang="0">
              <a:pos x="connsiteX1" y="connsiteY1"/>
            </a:cxn>
            <a:cxn ang="0">
              <a:pos x="connsiteX2" y="connsiteY2"/>
            </a:cxn>
          </a:cxnLst>
          <a:rect l="l" t="t" r="r" b="b"/>
          <a:pathLst>
            <a:path w="900333" h="98474">
              <a:moveTo>
                <a:pt x="0" y="98474"/>
              </a:moveTo>
              <a:lnTo>
                <a:pt x="0" y="0"/>
              </a:lnTo>
              <a:lnTo>
                <a:pt x="900333" y="14068"/>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28/1/2020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419413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94617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790</a:t>
            </a:r>
          </a:p>
        </p:txBody>
      </p:sp>
      <p:sp>
        <p:nvSpPr>
          <p:cNvPr id="4" name="Foliennummernplatzhalter 3"/>
          <p:cNvSpPr>
            <a:spLocks noGrp="1"/>
          </p:cNvSpPr>
          <p:nvPr>
            <p:ph type="sldNum" sz="quarter" idx="5"/>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276309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S.794</a:t>
            </a:r>
          </a:p>
        </p:txBody>
      </p:sp>
      <p:sp>
        <p:nvSpPr>
          <p:cNvPr id="4" name="Foliennummernplatzhalter 3"/>
          <p:cNvSpPr>
            <a:spLocks noGrp="1"/>
          </p:cNvSpPr>
          <p:nvPr>
            <p:ph type="sldNum" sz="quarter" idx="5"/>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93043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 Geothermie, S. 793</a:t>
            </a:r>
          </a:p>
        </p:txBody>
      </p:sp>
      <p:sp>
        <p:nvSpPr>
          <p:cNvPr id="4" name="Foliennummernplatzhalter 3"/>
          <p:cNvSpPr>
            <a:spLocks noGrp="1"/>
          </p:cNvSpPr>
          <p:nvPr>
            <p:ph type="sldNum" sz="quarter" idx="5"/>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210842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801f</a:t>
            </a:r>
          </a:p>
        </p:txBody>
      </p:sp>
      <p:sp>
        <p:nvSpPr>
          <p:cNvPr id="4" name="Foliennummernplatzhalter 3"/>
          <p:cNvSpPr>
            <a:spLocks noGrp="1"/>
          </p:cNvSpPr>
          <p:nvPr>
            <p:ph type="sldNum" sz="quarter" idx="5"/>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76897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803</a:t>
            </a:r>
          </a:p>
        </p:txBody>
      </p:sp>
      <p:sp>
        <p:nvSpPr>
          <p:cNvPr id="4" name="Foliennummernplatzhalter 3"/>
          <p:cNvSpPr>
            <a:spLocks noGrp="1"/>
          </p:cNvSpPr>
          <p:nvPr>
            <p:ph type="sldNum" sz="quarter" idx="5"/>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4772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 S.324</a:t>
            </a:r>
          </a:p>
        </p:txBody>
      </p:sp>
      <p:sp>
        <p:nvSpPr>
          <p:cNvPr id="4" name="Foliennummernplatzhalter 3"/>
          <p:cNvSpPr>
            <a:spLocks noGrp="1"/>
          </p:cNvSpPr>
          <p:nvPr>
            <p:ph type="sldNum" sz="quarter" idx="5"/>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21725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a:p>
            <a:r>
              <a:rPr lang="de-DE" dirty="0"/>
              <a:t>Landesamt für Landwirtschaft, Umwelt und ländliche Räume Schleswig-Holstein </a:t>
            </a:r>
          </a:p>
        </p:txBody>
      </p:sp>
      <p:sp>
        <p:nvSpPr>
          <p:cNvPr id="4" name="Foliennummernplatzhalter 3"/>
          <p:cNvSpPr>
            <a:spLocks noGrp="1"/>
          </p:cNvSpPr>
          <p:nvPr>
            <p:ph type="sldNum" sz="quarter" idx="5"/>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38552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234525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7635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17337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 S. 779f</a:t>
            </a:r>
          </a:p>
        </p:txBody>
      </p:sp>
      <p:sp>
        <p:nvSpPr>
          <p:cNvPr id="4" name="Foliennummernplatzhalter 3"/>
          <p:cNvSpPr>
            <a:spLocks noGrp="1"/>
          </p:cNvSpPr>
          <p:nvPr>
            <p:ph type="sldNum" sz="quarter" idx="5"/>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272774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 (Überprüfen ob man die Abbildung übernehmen darf)</a:t>
            </a:r>
          </a:p>
        </p:txBody>
      </p:sp>
      <p:sp>
        <p:nvSpPr>
          <p:cNvPr id="4" name="Foliennummernplatzhalter 3"/>
          <p:cNvSpPr>
            <a:spLocks noGrp="1"/>
          </p:cNvSpPr>
          <p:nvPr>
            <p:ph type="sldNum" sz="quarter" idx="5"/>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211687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a:p>
            <a:r>
              <a:rPr lang="de-DE" dirty="0"/>
              <a:t>Und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12718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Landesamt für Landwirtschaft, Umwelt und ländliche Räume Schleswig-Holstein </a:t>
            </a:r>
          </a:p>
          <a:p>
            <a:endParaRPr lang="de-DE" dirty="0"/>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32352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64114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p:txBody>
      </p:sp>
      <p:sp>
        <p:nvSpPr>
          <p:cNvPr id="4" name="Foliennummernplatzhalter 3"/>
          <p:cNvSpPr>
            <a:spLocks noGrp="1"/>
          </p:cNvSpPr>
          <p:nvPr>
            <p:ph type="sldNum" sz="quarter" idx="5"/>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1982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S.326</a:t>
            </a:r>
          </a:p>
        </p:txBody>
      </p:sp>
      <p:sp>
        <p:nvSpPr>
          <p:cNvPr id="4" name="Foliennummernplatzhalter 3"/>
          <p:cNvSpPr>
            <a:spLocks noGrp="1"/>
          </p:cNvSpPr>
          <p:nvPr>
            <p:ph type="sldNum" sz="quarter" idx="5"/>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4138430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p:txBody>
      </p:sp>
      <p:sp>
        <p:nvSpPr>
          <p:cNvPr id="4" name="Foliennummernplatzhalter 3"/>
          <p:cNvSpPr>
            <a:spLocks noGrp="1"/>
          </p:cNvSpPr>
          <p:nvPr>
            <p:ph type="sldNum" sz="quarter" idx="5"/>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427801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54BE6C-3166-4444-A058-B483A490100D}"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242738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VBI-Leitfaden S. 75</a:t>
            </a:r>
          </a:p>
        </p:txBody>
      </p:sp>
      <p:sp>
        <p:nvSpPr>
          <p:cNvPr id="4" name="Foliennummernplatzhalter 3"/>
          <p:cNvSpPr>
            <a:spLocks noGrp="1"/>
          </p:cNvSpPr>
          <p:nvPr>
            <p:ph type="sldNum" sz="quarter" idx="5"/>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313564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a:t>
            </a:r>
            <a:r>
              <a:rPr lang="de-DE" baseline="0" dirty="0"/>
              <a:t> Geothermie S.342 und VBI-Leitfaden S. 83</a:t>
            </a:r>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17690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 S. 780</a:t>
            </a:r>
          </a:p>
        </p:txBody>
      </p:sp>
      <p:sp>
        <p:nvSpPr>
          <p:cNvPr id="4" name="Foliennummernplatzhalter 3"/>
          <p:cNvSpPr>
            <a:spLocks noGrp="1"/>
          </p:cNvSpPr>
          <p:nvPr>
            <p:ph type="sldNum" sz="quarter" idx="5"/>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51469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VBI-Leitfaden S. 83</a:t>
            </a:r>
          </a:p>
        </p:txBody>
      </p:sp>
      <p:sp>
        <p:nvSpPr>
          <p:cNvPr id="4" name="Foliennummernplatzhalter 3"/>
          <p:cNvSpPr>
            <a:spLocks noGrp="1"/>
          </p:cNvSpPr>
          <p:nvPr>
            <p:ph type="sldNum" sz="quarter" idx="5"/>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3460552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p:txBody>
      </p:sp>
      <p:sp>
        <p:nvSpPr>
          <p:cNvPr id="4" name="Foliennummernplatzhalter 3"/>
          <p:cNvSpPr>
            <a:spLocks noGrp="1"/>
          </p:cNvSpPr>
          <p:nvPr>
            <p:ph type="sldNum" sz="quarter" idx="5"/>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3674573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272763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Bundesamt für Wirtschaft und Ausfuhrkontrolle </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969669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„Umweltschadensgesetz“, VBI-Leitfaden S. 84</a:t>
            </a:r>
          </a:p>
        </p:txBody>
      </p:sp>
      <p:sp>
        <p:nvSpPr>
          <p:cNvPr id="4" name="Foliennummernplatzhalter 3"/>
          <p:cNvSpPr>
            <a:spLocks noGrp="1"/>
          </p:cNvSpPr>
          <p:nvPr>
            <p:ph type="sldNum" sz="quarter" idx="5"/>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2964978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„Umweltschadensgesetz“</a:t>
            </a:r>
          </a:p>
        </p:txBody>
      </p:sp>
      <p:sp>
        <p:nvSpPr>
          <p:cNvPr id="4" name="Foliennummernplatzhalter 3"/>
          <p:cNvSpPr>
            <a:spLocks noGrp="1"/>
          </p:cNvSpPr>
          <p:nvPr>
            <p:ph type="sldNum" sz="quarter" idx="5"/>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3994175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S.327 </a:t>
            </a:r>
          </a:p>
        </p:txBody>
      </p:sp>
      <p:sp>
        <p:nvSpPr>
          <p:cNvPr id="4" name="Foliennummernplatzhalter 3"/>
          <p:cNvSpPr>
            <a:spLocks noGrp="1"/>
          </p:cNvSpPr>
          <p:nvPr>
            <p:ph type="sldNum" sz="quarter" idx="5"/>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2243529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Oberflächannahe Geothermie S.328</a:t>
            </a:r>
          </a:p>
        </p:txBody>
      </p:sp>
      <p:sp>
        <p:nvSpPr>
          <p:cNvPr id="4" name="Foliennummernplatzhalter 3"/>
          <p:cNvSpPr>
            <a:spLocks noGrp="1"/>
          </p:cNvSpPr>
          <p:nvPr>
            <p:ph type="sldNum" sz="quarter" idx="5"/>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3671735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S.329</a:t>
            </a:r>
          </a:p>
        </p:txBody>
      </p:sp>
      <p:sp>
        <p:nvSpPr>
          <p:cNvPr id="4" name="Foliennummernplatzhalter 3"/>
          <p:cNvSpPr>
            <a:spLocks noGrp="1"/>
          </p:cNvSpPr>
          <p:nvPr>
            <p:ph type="sldNum" sz="quarter" idx="5"/>
          </p:nvPr>
        </p:nvSpPr>
        <p:spPr/>
        <p:txBody>
          <a:bodyPr/>
          <a:lstStyle/>
          <a:p>
            <a:fld id="{D51933F7-9C1D-42A8-B27F-F697341C8CBF}" type="slidenum">
              <a:rPr lang="el-GR" smtClean="0"/>
              <a:t>59</a:t>
            </a:fld>
            <a:endParaRPr lang="el-GR"/>
          </a:p>
        </p:txBody>
      </p:sp>
    </p:spTree>
    <p:extLst>
      <p:ext uri="{BB962C8B-B14F-4D97-AF65-F5344CB8AC3E}">
        <p14:creationId xmlns:p14="http://schemas.microsoft.com/office/powerpoint/2010/main" val="1861700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http://www.gtvservice.de/fileadmin/useruploads/JungeGeothermie/PDF_Sonstige/Tipps_Haeuslebauer_20170201_WEB.pdf</a:t>
            </a:r>
          </a:p>
          <a:p>
            <a:r>
              <a:rPr lang="de-DE" sz="1200" b="0" i="0" kern="1200" dirty="0">
                <a:solidFill>
                  <a:schemeClr val="tx1"/>
                </a:solidFill>
                <a:effectLst/>
                <a:latin typeface="+mn-lt"/>
                <a:ea typeface="+mn-ea"/>
                <a:cs typeface="+mn-cs"/>
              </a:rPr>
              <a:t>Bundesverband Geothermie e.V. (Hrsg.) </a:t>
            </a:r>
            <a:br>
              <a:rPr lang="de-DE" dirty="0"/>
            </a:br>
            <a:r>
              <a:rPr lang="de-DE" sz="1200" b="0" i="0" kern="1200" dirty="0">
                <a:solidFill>
                  <a:schemeClr val="tx1"/>
                </a:solidFill>
                <a:effectLst/>
                <a:latin typeface="+mn-lt"/>
                <a:ea typeface="+mn-ea"/>
                <a:cs typeface="+mn-cs"/>
              </a:rPr>
              <a:t>13. Auflage, Broschüre "Tipps für Hausbesitzer und Bauherren", Berlin 2016</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60</a:t>
            </a:fld>
            <a:endParaRPr lang="el-GR"/>
          </a:p>
        </p:txBody>
      </p:sp>
    </p:spTree>
    <p:extLst>
      <p:ext uri="{BB962C8B-B14F-4D97-AF65-F5344CB8AC3E}">
        <p14:creationId xmlns:p14="http://schemas.microsoft.com/office/powerpoint/2010/main" val="342531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781</a:t>
            </a:r>
          </a:p>
        </p:txBody>
      </p:sp>
      <p:sp>
        <p:nvSpPr>
          <p:cNvPr id="4" name="Foliennummernplatzhalter 3"/>
          <p:cNvSpPr>
            <a:spLocks noGrp="1"/>
          </p:cNvSpPr>
          <p:nvPr>
            <p:ph type="sldNum" sz="quarter" idx="5"/>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2669573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329</a:t>
            </a:r>
          </a:p>
        </p:txBody>
      </p:sp>
      <p:sp>
        <p:nvSpPr>
          <p:cNvPr id="4" name="Foliennummernplatzhalter 3"/>
          <p:cNvSpPr>
            <a:spLocks noGrp="1"/>
          </p:cNvSpPr>
          <p:nvPr>
            <p:ph type="sldNum" sz="quarter" idx="5"/>
          </p:nvPr>
        </p:nvSpPr>
        <p:spPr/>
        <p:txBody>
          <a:bodyPr/>
          <a:lstStyle/>
          <a:p>
            <a:fld id="{D51933F7-9C1D-42A8-B27F-F697341C8CBF}" type="slidenum">
              <a:rPr lang="el-GR" smtClean="0"/>
              <a:t>61</a:t>
            </a:fld>
            <a:endParaRPr lang="el-GR"/>
          </a:p>
        </p:txBody>
      </p:sp>
    </p:spTree>
    <p:extLst>
      <p:ext uri="{BB962C8B-B14F-4D97-AF65-F5344CB8AC3E}">
        <p14:creationId xmlns:p14="http://schemas.microsoft.com/office/powerpoint/2010/main" val="2375839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329</a:t>
            </a:r>
          </a:p>
        </p:txBody>
      </p:sp>
      <p:sp>
        <p:nvSpPr>
          <p:cNvPr id="4" name="Foliennummernplatzhalter 3"/>
          <p:cNvSpPr>
            <a:spLocks noGrp="1"/>
          </p:cNvSpPr>
          <p:nvPr>
            <p:ph type="sldNum" sz="quarter" idx="5"/>
          </p:nvPr>
        </p:nvSpPr>
        <p:spPr/>
        <p:txBody>
          <a:bodyPr/>
          <a:lstStyle/>
          <a:p>
            <a:fld id="{D51933F7-9C1D-42A8-B27F-F697341C8CBF}" type="slidenum">
              <a:rPr lang="el-GR" smtClean="0"/>
              <a:t>62</a:t>
            </a:fld>
            <a:endParaRPr lang="el-GR"/>
          </a:p>
        </p:txBody>
      </p:sp>
    </p:spTree>
    <p:extLst>
      <p:ext uri="{BB962C8B-B14F-4D97-AF65-F5344CB8AC3E}">
        <p14:creationId xmlns:p14="http://schemas.microsoft.com/office/powerpoint/2010/main" val="2950916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330</a:t>
            </a:r>
          </a:p>
        </p:txBody>
      </p:sp>
      <p:sp>
        <p:nvSpPr>
          <p:cNvPr id="4" name="Foliennummernplatzhalter 3"/>
          <p:cNvSpPr>
            <a:spLocks noGrp="1"/>
          </p:cNvSpPr>
          <p:nvPr>
            <p:ph type="sldNum" sz="quarter" idx="5"/>
          </p:nvPr>
        </p:nvSpPr>
        <p:spPr/>
        <p:txBody>
          <a:bodyPr/>
          <a:lstStyle/>
          <a:p>
            <a:fld id="{D51933F7-9C1D-42A8-B27F-F697341C8CBF}" type="slidenum">
              <a:rPr lang="el-GR" smtClean="0"/>
              <a:t>63</a:t>
            </a:fld>
            <a:endParaRPr lang="el-GR"/>
          </a:p>
        </p:txBody>
      </p:sp>
    </p:spTree>
    <p:extLst>
      <p:ext uri="{BB962C8B-B14F-4D97-AF65-F5344CB8AC3E}">
        <p14:creationId xmlns:p14="http://schemas.microsoft.com/office/powerpoint/2010/main" val="325981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330</a:t>
            </a:r>
          </a:p>
        </p:txBody>
      </p:sp>
      <p:sp>
        <p:nvSpPr>
          <p:cNvPr id="4" name="Foliennummernplatzhalter 3"/>
          <p:cNvSpPr>
            <a:spLocks noGrp="1"/>
          </p:cNvSpPr>
          <p:nvPr>
            <p:ph type="sldNum" sz="quarter" idx="5"/>
          </p:nvPr>
        </p:nvSpPr>
        <p:spPr/>
        <p:txBody>
          <a:bodyPr/>
          <a:lstStyle/>
          <a:p>
            <a:fld id="{D51933F7-9C1D-42A8-B27F-F697341C8CBF}" type="slidenum">
              <a:rPr lang="el-GR" smtClean="0"/>
              <a:t>64</a:t>
            </a:fld>
            <a:endParaRPr lang="el-GR"/>
          </a:p>
        </p:txBody>
      </p:sp>
    </p:spTree>
    <p:extLst>
      <p:ext uri="{BB962C8B-B14F-4D97-AF65-F5344CB8AC3E}">
        <p14:creationId xmlns:p14="http://schemas.microsoft.com/office/powerpoint/2010/main" val="374321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Oberflächannahe Geothermie S.331, 332</a:t>
            </a:r>
          </a:p>
        </p:txBody>
      </p:sp>
      <p:sp>
        <p:nvSpPr>
          <p:cNvPr id="4" name="Foliennummernplatzhalter 3"/>
          <p:cNvSpPr>
            <a:spLocks noGrp="1"/>
          </p:cNvSpPr>
          <p:nvPr>
            <p:ph type="sldNum" sz="quarter" idx="5"/>
          </p:nvPr>
        </p:nvSpPr>
        <p:spPr/>
        <p:txBody>
          <a:bodyPr/>
          <a:lstStyle/>
          <a:p>
            <a:fld id="{D51933F7-9C1D-42A8-B27F-F697341C8CBF}" type="slidenum">
              <a:rPr lang="el-GR" smtClean="0"/>
              <a:t>66</a:t>
            </a:fld>
            <a:endParaRPr lang="el-GR"/>
          </a:p>
        </p:txBody>
      </p:sp>
    </p:spTree>
    <p:extLst>
      <p:ext uri="{BB962C8B-B14F-4D97-AF65-F5344CB8AC3E}">
        <p14:creationId xmlns:p14="http://schemas.microsoft.com/office/powerpoint/2010/main" val="1920805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 331</a:t>
            </a:r>
          </a:p>
        </p:txBody>
      </p:sp>
      <p:sp>
        <p:nvSpPr>
          <p:cNvPr id="4" name="Foliennummernplatzhalter 3"/>
          <p:cNvSpPr>
            <a:spLocks noGrp="1"/>
          </p:cNvSpPr>
          <p:nvPr>
            <p:ph type="sldNum" sz="quarter" idx="5"/>
          </p:nvPr>
        </p:nvSpPr>
        <p:spPr/>
        <p:txBody>
          <a:bodyPr/>
          <a:lstStyle/>
          <a:p>
            <a:fld id="{D51933F7-9C1D-42A8-B27F-F697341C8CBF}" type="slidenum">
              <a:rPr lang="el-GR" smtClean="0"/>
              <a:t>67</a:t>
            </a:fld>
            <a:endParaRPr lang="el-GR"/>
          </a:p>
        </p:txBody>
      </p:sp>
    </p:spTree>
    <p:extLst>
      <p:ext uri="{BB962C8B-B14F-4D97-AF65-F5344CB8AC3E}">
        <p14:creationId xmlns:p14="http://schemas.microsoft.com/office/powerpoint/2010/main" val="1906276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http://www.gtvservice.de/fileadmin/useruploads/JungeGeothermie/PDF_Sonstige/Tipps_Haeuslebauer_20170201_WEB.pdf</a:t>
            </a:r>
          </a:p>
          <a:p>
            <a:r>
              <a:rPr lang="de-DE" sz="1200" b="0" i="0" kern="1200" dirty="0">
                <a:solidFill>
                  <a:schemeClr val="tx1"/>
                </a:solidFill>
                <a:effectLst/>
                <a:latin typeface="+mn-lt"/>
                <a:ea typeface="+mn-ea"/>
                <a:cs typeface="+mn-cs"/>
              </a:rPr>
              <a:t>Bundesverband Geothermie e.V. (Hrsg.)  13. Auflage, Broschüre "Tipps für Hausbesitzer und Bauherren", Berlin 2016</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70</a:t>
            </a:fld>
            <a:endParaRPr lang="el-GR"/>
          </a:p>
        </p:txBody>
      </p:sp>
    </p:spTree>
    <p:extLst>
      <p:ext uri="{BB962C8B-B14F-4D97-AF65-F5344CB8AC3E}">
        <p14:creationId xmlns:p14="http://schemas.microsoft.com/office/powerpoint/2010/main" val="144769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 S.782</a:t>
            </a:r>
          </a:p>
        </p:txBody>
      </p:sp>
      <p:sp>
        <p:nvSpPr>
          <p:cNvPr id="4" name="Foliennummernplatzhalter 3"/>
          <p:cNvSpPr>
            <a:spLocks noGrp="1"/>
          </p:cNvSpPr>
          <p:nvPr>
            <p:ph type="sldNum" sz="quarter" idx="5"/>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05310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S.782</a:t>
            </a:r>
          </a:p>
        </p:txBody>
      </p:sp>
      <p:sp>
        <p:nvSpPr>
          <p:cNvPr id="4" name="Foliennummernplatzhalter 3"/>
          <p:cNvSpPr>
            <a:spLocks noGrp="1"/>
          </p:cNvSpPr>
          <p:nvPr>
            <p:ph type="sldNum" sz="quarter" idx="5"/>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1234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S.782</a:t>
            </a:r>
          </a:p>
        </p:txBody>
      </p:sp>
      <p:sp>
        <p:nvSpPr>
          <p:cNvPr id="4" name="Foliennummernplatzhalter 3"/>
          <p:cNvSpPr>
            <a:spLocks noGrp="1"/>
          </p:cNvSpPr>
          <p:nvPr>
            <p:ph type="sldNum" sz="quarter" idx="5"/>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8708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 781</a:t>
            </a:r>
          </a:p>
        </p:txBody>
      </p:sp>
      <p:sp>
        <p:nvSpPr>
          <p:cNvPr id="4" name="Foliennummernplatzhalter 3"/>
          <p:cNvSpPr>
            <a:spLocks noGrp="1"/>
          </p:cNvSpPr>
          <p:nvPr>
            <p:ph type="sldNum" sz="quarter" idx="5"/>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195797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oberflächennahe Geothermie, S.790</a:t>
            </a:r>
          </a:p>
        </p:txBody>
      </p:sp>
      <p:sp>
        <p:nvSpPr>
          <p:cNvPr id="4" name="Foliennummernplatzhalter 3"/>
          <p:cNvSpPr>
            <a:spLocks noGrp="1"/>
          </p:cNvSpPr>
          <p:nvPr>
            <p:ph type="sldNum" sz="quarter" idx="5"/>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21563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bg>
      <p:bgPr>
        <a:blipFill dpi="0" rotWithShape="1">
          <a:blip r:embed="rId2">
            <a:alphaModFix amt="0"/>
            <a:lum/>
          </a:blip>
          <a:srcRect/>
          <a:tile tx="0" ty="0" sx="30000" sy="30000" flip="none" algn="ctr"/>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6428DA-F704-4EAA-9AA6-12B5E9C2A03A}" type="datetime1">
              <a:rPr lang="de-DE" smtClean="0"/>
              <a:t>28.01.2020</a:t>
            </a:fld>
            <a:endParaRPr lang="de-DE"/>
          </a:p>
        </p:txBody>
      </p:sp>
    </p:spTree>
    <p:extLst>
      <p:ext uri="{BB962C8B-B14F-4D97-AF65-F5344CB8AC3E}">
        <p14:creationId xmlns:p14="http://schemas.microsoft.com/office/powerpoint/2010/main" val="3955585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28/1/2020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latin typeface="Arial" panose="020B0604020202020204" pitchFamily="34" charset="0"/>
                <a:cs typeface="Arial" panose="020B0604020202020204" pitchFamily="34" charset="0"/>
              </a:rPr>
              <a:t>1.7 </a:t>
            </a:r>
            <a:r>
              <a:rPr lang="el-GR" dirty="0">
                <a:latin typeface="Arial" panose="020B0604020202020204" pitchFamily="34" charset="0"/>
                <a:cs typeface="Arial" panose="020B0604020202020204" pitchFamily="34" charset="0"/>
              </a:rPr>
              <a:t>Βιβλιογραφική ανασκόπηση και κανονισμοί</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8297D-B018-4A8F-BB66-B20A379E3EF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AFAA324A-76B0-4530-A2C2-5A8515B41276}"/>
              </a:ext>
            </a:extLst>
          </p:cNvPr>
          <p:cNvSpPr>
            <a:spLocks noGrp="1"/>
          </p:cNvSpPr>
          <p:nvPr>
            <p:ph idx="1"/>
          </p:nvPr>
        </p:nvSpPr>
        <p:spPr/>
        <p:txBody>
          <a:bodyPr>
            <a:normAutofit/>
          </a:bodyPr>
          <a:lstStyle/>
          <a:p>
            <a:pPr marL="0" indent="0" algn="just">
              <a:lnSpc>
                <a:spcPct val="150000"/>
              </a:lnSpc>
              <a:buNone/>
            </a:pPr>
            <a:r>
              <a:rPr lang="de-DE" sz="1600" b="1" dirty="0">
                <a:cs typeface="Arial" panose="020B0604020202020204" pitchFamily="34" charset="0"/>
              </a:rPr>
              <a:t> </a:t>
            </a:r>
            <a:r>
              <a:rPr lang="el-GR" sz="1600" b="1" dirty="0">
                <a:cs typeface="Arial" panose="020B0604020202020204" pitchFamily="34" charset="0"/>
              </a:rPr>
              <a:t>Μορφές χρήσης και εφαρμογές σε παγκόσμια κλίμακα</a:t>
            </a:r>
            <a:endParaRPr lang="de-DE" sz="1600" b="1" dirty="0">
              <a:cs typeface="Arial" panose="020B0604020202020204" pitchFamily="34" charset="0"/>
            </a:endParaRPr>
          </a:p>
          <a:p>
            <a:pPr marL="0" indent="0" algn="just">
              <a:lnSpc>
                <a:spcPct val="150000"/>
              </a:lnSpc>
              <a:buNone/>
            </a:pPr>
            <a:r>
              <a:rPr lang="de-DE" sz="1600" i="1" dirty="0">
                <a:cs typeface="Arial" panose="020B0604020202020204" pitchFamily="34" charset="0"/>
              </a:rPr>
              <a:t>      </a:t>
            </a:r>
            <a:r>
              <a:rPr lang="el-GR" sz="1600" i="1" u="sng" dirty="0">
                <a:cs typeface="Arial" panose="020B0604020202020204" pitchFamily="34" charset="0"/>
              </a:rPr>
              <a:t>Θερμοκήπια</a:t>
            </a:r>
            <a:r>
              <a:rPr lang="de-DE" sz="1600" i="1" u="sng" dirty="0">
                <a:cs typeface="Arial" panose="020B0604020202020204" pitchFamily="34" charset="0"/>
              </a:rPr>
              <a:t>:</a:t>
            </a:r>
          </a:p>
          <a:p>
            <a:pPr algn="just">
              <a:lnSpc>
                <a:spcPct val="150000"/>
              </a:lnSpc>
            </a:pPr>
            <a:r>
              <a:rPr lang="el-GR" sz="1600" dirty="0"/>
              <a:t>31 χώρες χρησιμοποιούν τη γεωθερμική ενέργεια για τη θέρμανση θερμοκηπίων και μεγάλων εκτάσεων γης</a:t>
            </a:r>
            <a:r>
              <a:rPr lang="en-US" sz="1600" dirty="0">
                <a:cs typeface="Arial" panose="020B0604020202020204" pitchFamily="34" charset="0"/>
              </a:rPr>
              <a:t>.</a:t>
            </a:r>
          </a:p>
          <a:p>
            <a:pPr algn="just">
              <a:lnSpc>
                <a:spcPct val="150000"/>
              </a:lnSpc>
            </a:pPr>
            <a:r>
              <a:rPr lang="el-GR" sz="1600" dirty="0"/>
              <a:t>Κύριες καλλιέργειες: λαχανικά, ντομάτες, λουλούδια και δενδρύλλια δέντρων</a:t>
            </a:r>
            <a:r>
              <a:rPr lang="en-US" sz="1600" dirty="0">
                <a:cs typeface="Arial" panose="020B0604020202020204" pitchFamily="34" charset="0"/>
              </a:rPr>
              <a:t>.</a:t>
            </a:r>
          </a:p>
          <a:p>
            <a:pPr algn="just">
              <a:lnSpc>
                <a:spcPct val="150000"/>
              </a:lnSpc>
            </a:pPr>
            <a:r>
              <a:rPr lang="el-GR" sz="1600" dirty="0"/>
              <a:t>Οι ΗΠΑ και η Ισλανδία αναπτύσσουν επίσης καρπούς (όπως μπανάνες</a:t>
            </a:r>
            <a:r>
              <a:rPr lang="en-US" sz="1600" dirty="0">
                <a:cs typeface="Arial" panose="020B0604020202020204" pitchFamily="34" charset="0"/>
              </a:rPr>
              <a:t>).</a:t>
            </a:r>
          </a:p>
          <a:p>
            <a:pPr marL="0" indent="0" algn="just">
              <a:lnSpc>
                <a:spcPct val="150000"/>
              </a:lnSpc>
              <a:buNone/>
            </a:pPr>
            <a:endParaRPr lang="de-DE" sz="1600" dirty="0">
              <a:cs typeface="Arial" panose="020B0604020202020204" pitchFamily="34" charset="0"/>
            </a:endParaRPr>
          </a:p>
          <a:p>
            <a:pPr marL="0" indent="0" algn="just">
              <a:lnSpc>
                <a:spcPct val="150000"/>
              </a:lnSpc>
              <a:buNone/>
            </a:pPr>
            <a:r>
              <a:rPr lang="de-DE" sz="1600" dirty="0">
                <a:cs typeface="Arial" panose="020B0604020202020204" pitchFamily="34" charset="0"/>
              </a:rPr>
              <a:t>      </a:t>
            </a:r>
            <a:r>
              <a:rPr lang="el-GR" sz="1600" i="1" u="sng" dirty="0">
                <a:cs typeface="Arial" panose="020B0604020202020204" pitchFamily="34" charset="0"/>
              </a:rPr>
              <a:t>Πισίνες – Ιαματικά Λουτρά - </a:t>
            </a:r>
            <a:r>
              <a:rPr lang="el-GR" sz="1600" i="1" u="sng" dirty="0" err="1">
                <a:cs typeface="Arial" panose="020B0604020202020204" pitchFamily="34" charset="0"/>
              </a:rPr>
              <a:t>Σπα</a:t>
            </a:r>
            <a:r>
              <a:rPr lang="de-DE" sz="1600" i="1" u="sng" dirty="0">
                <a:cs typeface="Arial" panose="020B0604020202020204" pitchFamily="34" charset="0"/>
              </a:rPr>
              <a:t>:</a:t>
            </a:r>
          </a:p>
          <a:p>
            <a:pPr algn="just">
              <a:lnSpc>
                <a:spcPct val="150000"/>
              </a:lnSpc>
            </a:pPr>
            <a:r>
              <a:rPr lang="el-GR" sz="1600" dirty="0"/>
              <a:t>Το θερμό νερό χρησιμοποιούνται σε περίπου 70 χώρες για πισίνες και ιαματικά λουτρά</a:t>
            </a:r>
            <a:r>
              <a:rPr lang="en-US" sz="1600" dirty="0">
                <a:cs typeface="Arial" panose="020B0604020202020204" pitchFamily="34" charset="0"/>
              </a:rPr>
              <a:t>.</a:t>
            </a:r>
          </a:p>
          <a:p>
            <a:pPr algn="just">
              <a:lnSpc>
                <a:spcPct val="150000"/>
              </a:lnSpc>
            </a:pPr>
            <a:r>
              <a:rPr lang="el-GR" sz="1600" dirty="0"/>
              <a:t>Η γεωθερμική ενέργεια συμβάλει στη δημιουργία ενός σημαντικού πολιτιστικού στοιχείου και τόπου συνάντησης</a:t>
            </a:r>
            <a:r>
              <a:rPr lang="en-US" sz="1600" dirty="0">
                <a:cs typeface="Arial" panose="020B0604020202020204" pitchFamily="34" charset="0"/>
              </a:rPr>
              <a:t>.</a:t>
            </a:r>
            <a:endParaRPr lang="de-DE" sz="1600" dirty="0"/>
          </a:p>
        </p:txBody>
      </p:sp>
    </p:spTree>
    <p:extLst>
      <p:ext uri="{BB962C8B-B14F-4D97-AF65-F5344CB8AC3E}">
        <p14:creationId xmlns:p14="http://schemas.microsoft.com/office/powerpoint/2010/main" val="42787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53F89-5752-4DC7-9BE8-443C2EAFFD8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5AE869C-DEC2-4C05-ABEB-6259617AA06A}"/>
              </a:ext>
            </a:extLst>
          </p:cNvPr>
          <p:cNvSpPr>
            <a:spLocks noGrp="1"/>
          </p:cNvSpPr>
          <p:nvPr>
            <p:ph idx="1"/>
          </p:nvPr>
        </p:nvSpPr>
        <p:spPr>
          <a:xfrm>
            <a:off x="251521" y="1484784"/>
            <a:ext cx="8568951" cy="4752528"/>
          </a:xfrm>
        </p:spPr>
        <p:txBody>
          <a:bodyPr>
            <a:noAutofit/>
          </a:bodyPr>
          <a:lstStyle/>
          <a:p>
            <a:pPr marL="0" indent="0" algn="just">
              <a:lnSpc>
                <a:spcPct val="150000"/>
              </a:lnSpc>
              <a:buNone/>
            </a:pPr>
            <a:r>
              <a:rPr lang="de-DE" sz="1600" dirty="0">
                <a:latin typeface="Arial" panose="020B0604020202020204" pitchFamily="34" charset="0"/>
                <a:cs typeface="Arial" panose="020B0604020202020204" pitchFamily="34" charset="0"/>
              </a:rPr>
              <a:t> </a:t>
            </a:r>
            <a:r>
              <a:rPr lang="el-GR" sz="1600" b="1" dirty="0">
                <a:cs typeface="Arial" panose="020B0604020202020204" pitchFamily="34" charset="0"/>
              </a:rPr>
              <a:t>Μορφές χρήσης και εφαρμογές σε παγκόσμια κλίμακα</a:t>
            </a:r>
            <a:endParaRPr lang="de-DE" sz="1600" dirty="0">
              <a:cs typeface="Arial" panose="020B0604020202020204" pitchFamily="34" charset="0"/>
            </a:endParaRPr>
          </a:p>
          <a:p>
            <a:pPr marL="0" indent="0" algn="just">
              <a:lnSpc>
                <a:spcPct val="150000"/>
              </a:lnSpc>
              <a:buNone/>
            </a:pPr>
            <a:r>
              <a:rPr lang="de-DE" sz="1600" i="1" dirty="0">
                <a:cs typeface="Arial" panose="020B0604020202020204" pitchFamily="34" charset="0"/>
              </a:rPr>
              <a:t>      </a:t>
            </a:r>
            <a:r>
              <a:rPr lang="el-GR" sz="1600" i="1" u="sng" dirty="0">
                <a:cs typeface="Arial" panose="020B0604020202020204" pitchFamily="34" charset="0"/>
              </a:rPr>
              <a:t>Διαδικασίες ξήρανσης και βιομηχανικής επεξεργασίας</a:t>
            </a:r>
            <a:r>
              <a:rPr lang="en-US" sz="1600" i="1" dirty="0">
                <a:cs typeface="Arial" panose="020B0604020202020204" pitchFamily="34" charset="0"/>
              </a:rPr>
              <a:t>:</a:t>
            </a:r>
            <a:r>
              <a:rPr lang="el-GR" sz="1600" i="1" dirty="0">
                <a:cs typeface="Arial" panose="020B0604020202020204" pitchFamily="34" charset="0"/>
              </a:rPr>
              <a:t> </a:t>
            </a:r>
            <a:r>
              <a:rPr lang="el-GR" sz="1600" dirty="0"/>
              <a:t>Σε 15 χώρες: </a:t>
            </a:r>
          </a:p>
          <a:p>
            <a:pPr algn="just">
              <a:lnSpc>
                <a:spcPct val="150000"/>
              </a:lnSpc>
            </a:pPr>
            <a:r>
              <a:rPr lang="el-GR" sz="1600" dirty="0"/>
              <a:t>Σε ξήρανση κρεμμυδιών (ΗΠΑ / Σερβία), δημητριακών, φρούτων (Νότια και Κεντρική Αμερική, Νέα Ζηλανδία), </a:t>
            </a:r>
            <a:r>
              <a:rPr lang="el-GR" sz="1600" dirty="0" err="1"/>
              <a:t>καρύδων</a:t>
            </a:r>
            <a:r>
              <a:rPr lang="el-GR" sz="1600" dirty="0"/>
              <a:t> (Φιλιππίνες), σε ξύλο και ιχθυοκαλλιέργειες</a:t>
            </a:r>
            <a:r>
              <a:rPr lang="en-US" sz="1600" dirty="0">
                <a:cs typeface="Arial" panose="020B0604020202020204" pitchFamily="34" charset="0"/>
              </a:rPr>
              <a:t>.</a:t>
            </a:r>
            <a:r>
              <a:rPr lang="el-GR" sz="1600" dirty="0">
                <a:cs typeface="Arial" panose="020B0604020202020204" pitchFamily="34" charset="0"/>
              </a:rPr>
              <a:t> </a:t>
            </a:r>
            <a:endParaRPr lang="en-US" sz="1600" dirty="0">
              <a:cs typeface="Arial" panose="020B0604020202020204" pitchFamily="34" charset="0"/>
            </a:endParaRPr>
          </a:p>
          <a:p>
            <a:pPr algn="just">
              <a:lnSpc>
                <a:spcPct val="150000"/>
              </a:lnSpc>
            </a:pPr>
            <a:r>
              <a:rPr lang="el-GR" sz="1600" dirty="0"/>
              <a:t>Παροχή θερμότητα στη βιομηχανία δέρματος (Σερβία, Σλοβενία), χημικές διεργασίες (Βουλγαρία, Πολωνία), χαρτοποιία (Νέα Ζηλανδία) ή εκχυλίσεις CO</a:t>
            </a:r>
            <a:r>
              <a:rPr lang="el-GR" sz="1600" baseline="-25000" dirty="0"/>
              <a:t>2</a:t>
            </a:r>
            <a:r>
              <a:rPr lang="en-US" sz="1600" dirty="0">
                <a:cs typeface="Arial" panose="020B0604020202020204" pitchFamily="34" charset="0"/>
              </a:rPr>
              <a:t>.</a:t>
            </a:r>
          </a:p>
          <a:p>
            <a:pPr marL="0" indent="0" algn="just">
              <a:lnSpc>
                <a:spcPct val="150000"/>
              </a:lnSpc>
              <a:buNone/>
            </a:pPr>
            <a:r>
              <a:rPr lang="el-GR" sz="1600" dirty="0"/>
              <a:t>Π.χ. το γεωθερμικό πεδίο </a:t>
            </a:r>
            <a:r>
              <a:rPr lang="el-GR" sz="1600" dirty="0" err="1"/>
              <a:t>Larderello</a:t>
            </a:r>
            <a:r>
              <a:rPr lang="el-GR" sz="1600" dirty="0"/>
              <a:t> στην Ιταλία χρησιμοποιεί την πλεονάζουσα γεωθερμική θερμότητα από το σταθμό παραγωγής ηλεκτρικού ρεύματος του </a:t>
            </a:r>
            <a:r>
              <a:rPr lang="el-GR" sz="1600" dirty="0" err="1"/>
              <a:t>San</a:t>
            </a:r>
            <a:r>
              <a:rPr lang="el-GR" sz="1600" dirty="0"/>
              <a:t> </a:t>
            </a:r>
            <a:r>
              <a:rPr lang="el-GR" sz="1600" dirty="0" err="1"/>
              <a:t>Marino</a:t>
            </a:r>
            <a:r>
              <a:rPr lang="el-GR" sz="1600" dirty="0"/>
              <a:t> ως φιλική προς το περιβάλλον και οικονομικά αποδοτική θέρμανση της διαδικασίας δημιουργίας τυριού</a:t>
            </a:r>
            <a:r>
              <a:rPr lang="en-US" sz="1600" dirty="0">
                <a:cs typeface="Arial" panose="020B0604020202020204" pitchFamily="34" charset="0"/>
              </a:rPr>
              <a:t>.</a:t>
            </a:r>
            <a:endParaRPr lang="de-DE" sz="1600" dirty="0">
              <a:cs typeface="Arial" panose="020B0604020202020204" pitchFamily="34" charset="0"/>
            </a:endParaRPr>
          </a:p>
          <a:p>
            <a:pPr marL="0" indent="0" algn="just">
              <a:lnSpc>
                <a:spcPct val="150000"/>
              </a:lnSpc>
              <a:buNone/>
            </a:pPr>
            <a:r>
              <a:rPr lang="de-DE" sz="1600" i="1" dirty="0">
                <a:cs typeface="Arial" panose="020B0604020202020204" pitchFamily="34" charset="0"/>
              </a:rPr>
              <a:t>      </a:t>
            </a:r>
            <a:r>
              <a:rPr lang="el-GR" sz="1600" i="1" u="sng" dirty="0">
                <a:cs typeface="Arial" panose="020B0604020202020204" pitchFamily="34" charset="0"/>
              </a:rPr>
              <a:t>Λιώσιμο χιονιού σε δρόμους και πεζοδρόμια</a:t>
            </a:r>
            <a:r>
              <a:rPr lang="en-US" sz="1600" i="1" u="sng" dirty="0">
                <a:cs typeface="Arial" panose="020B0604020202020204" pitchFamily="34" charset="0"/>
              </a:rPr>
              <a:t>:</a:t>
            </a:r>
          </a:p>
          <a:p>
            <a:pPr algn="just">
              <a:lnSpc>
                <a:spcPct val="150000"/>
              </a:lnSpc>
            </a:pPr>
            <a:r>
              <a:rPr lang="el-GR" sz="1600" dirty="0"/>
              <a:t>Περίπου 2,5 εκατομμύρια m</a:t>
            </a:r>
            <a:r>
              <a:rPr lang="el-GR" sz="1600" baseline="30000" dirty="0"/>
              <a:t>2</a:t>
            </a:r>
            <a:r>
              <a:rPr lang="el-GR" sz="1600" dirty="0"/>
              <a:t> οδών / πεζοδρομίων διατηρούνται χωρίς πάγο παγκοσμίως (ιδίως στην Ισλανδία</a:t>
            </a:r>
            <a:r>
              <a:rPr lang="en-US" sz="1600" dirty="0">
                <a:cs typeface="Arial" panose="020B0604020202020204" pitchFamily="34" charset="0"/>
              </a:rPr>
              <a:t>).</a:t>
            </a:r>
            <a:endParaRPr lang="de-DE" sz="1600" dirty="0">
              <a:cs typeface="Arial" panose="020B0604020202020204" pitchFamily="34" charset="0"/>
            </a:endParaRPr>
          </a:p>
        </p:txBody>
      </p:sp>
    </p:spTree>
    <p:extLst>
      <p:ext uri="{BB962C8B-B14F-4D97-AF65-F5344CB8AC3E}">
        <p14:creationId xmlns:p14="http://schemas.microsoft.com/office/powerpoint/2010/main" val="385139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A04AE-DCB4-4F7A-8279-8E5834FC7DF4}"/>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graphicFrame>
        <p:nvGraphicFramePr>
          <p:cNvPr id="6" name="Diagramm 5">
            <a:extLst>
              <a:ext uri="{FF2B5EF4-FFF2-40B4-BE49-F238E27FC236}">
                <a16:creationId xmlns:a16="http://schemas.microsoft.com/office/drawing/2014/main" id="{1A195BE0-573E-457D-AF8E-B944DDE654CD}"/>
              </a:ext>
            </a:extLst>
          </p:cNvPr>
          <p:cNvGraphicFramePr/>
          <p:nvPr>
            <p:extLst>
              <p:ext uri="{D42A27DB-BD31-4B8C-83A1-F6EECF244321}">
                <p14:modId xmlns:p14="http://schemas.microsoft.com/office/powerpoint/2010/main" val="2308187541"/>
              </p:ext>
            </p:extLst>
          </p:nvPr>
        </p:nvGraphicFramePr>
        <p:xfrm>
          <a:off x="1081830" y="1340767"/>
          <a:ext cx="7571184" cy="47133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9DDBCB7B-4D65-4A04-90FC-F5D6C0F1188E}"/>
              </a:ext>
            </a:extLst>
          </p:cNvPr>
          <p:cNvSpPr txBox="1"/>
          <p:nvPr/>
        </p:nvSpPr>
        <p:spPr>
          <a:xfrm>
            <a:off x="5436096" y="3697461"/>
            <a:ext cx="995318"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70.95%</a:t>
            </a:r>
          </a:p>
        </p:txBody>
      </p:sp>
      <p:sp>
        <p:nvSpPr>
          <p:cNvPr id="8" name="Textfeld 7">
            <a:extLst>
              <a:ext uri="{FF2B5EF4-FFF2-40B4-BE49-F238E27FC236}">
                <a16:creationId xmlns:a16="http://schemas.microsoft.com/office/drawing/2014/main" id="{A53CE1FA-A2BF-4E5F-B18D-64FE95D246D2}"/>
              </a:ext>
            </a:extLst>
          </p:cNvPr>
          <p:cNvSpPr txBox="1"/>
          <p:nvPr/>
        </p:nvSpPr>
        <p:spPr>
          <a:xfrm>
            <a:off x="2699792" y="2420888"/>
            <a:ext cx="720080" cy="507831"/>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0.99%</a:t>
            </a:r>
          </a:p>
          <a:p>
            <a:endParaRPr lang="de-DE" dirty="0"/>
          </a:p>
        </p:txBody>
      </p:sp>
      <p:cxnSp>
        <p:nvCxnSpPr>
          <p:cNvPr id="10" name="Gerader Verbinder 9">
            <a:extLst>
              <a:ext uri="{FF2B5EF4-FFF2-40B4-BE49-F238E27FC236}">
                <a16:creationId xmlns:a16="http://schemas.microsoft.com/office/drawing/2014/main" id="{00AC25CA-A623-4B7E-A2EA-97E490777695}"/>
              </a:ext>
            </a:extLst>
          </p:cNvPr>
          <p:cNvCxnSpPr>
            <a:cxnSpLocks/>
          </p:cNvCxnSpPr>
          <p:nvPr/>
        </p:nvCxnSpPr>
        <p:spPr>
          <a:xfrm>
            <a:off x="3131840" y="2564904"/>
            <a:ext cx="432048" cy="0"/>
          </a:xfrm>
          <a:prstGeom prst="line">
            <a:avLst/>
          </a:prstGeom>
        </p:spPr>
        <p:style>
          <a:lnRef idx="1">
            <a:schemeClr val="dk1"/>
          </a:lnRef>
          <a:fillRef idx="0">
            <a:schemeClr val="dk1"/>
          </a:fillRef>
          <a:effectRef idx="0">
            <a:schemeClr val="dk1"/>
          </a:effectRef>
          <a:fontRef idx="minor">
            <a:schemeClr val="tx1"/>
          </a:fontRef>
        </p:style>
      </p:cxnSp>
      <p:sp>
        <p:nvSpPr>
          <p:cNvPr id="12" name="Textfeld 11">
            <a:extLst>
              <a:ext uri="{FF2B5EF4-FFF2-40B4-BE49-F238E27FC236}">
                <a16:creationId xmlns:a16="http://schemas.microsoft.com/office/drawing/2014/main" id="{18D2AA95-D9C7-4B41-BE9B-8EE0AC11005F}"/>
              </a:ext>
            </a:extLst>
          </p:cNvPr>
          <p:cNvSpPr txBox="1"/>
          <p:nvPr/>
        </p:nvSpPr>
        <p:spPr>
          <a:xfrm>
            <a:off x="2699792" y="2118048"/>
            <a:ext cx="720080"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0.23%</a:t>
            </a:r>
          </a:p>
        </p:txBody>
      </p:sp>
      <p:sp>
        <p:nvSpPr>
          <p:cNvPr id="15" name="Textfeld 14">
            <a:extLst>
              <a:ext uri="{FF2B5EF4-FFF2-40B4-BE49-F238E27FC236}">
                <a16:creationId xmlns:a16="http://schemas.microsoft.com/office/drawing/2014/main" id="{2D36C285-CF57-4ABA-8300-C891135C2E09}"/>
              </a:ext>
            </a:extLst>
          </p:cNvPr>
          <p:cNvSpPr txBox="1"/>
          <p:nvPr/>
        </p:nvSpPr>
        <p:spPr>
          <a:xfrm>
            <a:off x="2679976" y="1815208"/>
            <a:ext cx="648072"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0.87%</a:t>
            </a:r>
          </a:p>
        </p:txBody>
      </p:sp>
      <p:sp>
        <p:nvSpPr>
          <p:cNvPr id="20" name="Textfeld 19">
            <a:extLst>
              <a:ext uri="{FF2B5EF4-FFF2-40B4-BE49-F238E27FC236}">
                <a16:creationId xmlns:a16="http://schemas.microsoft.com/office/drawing/2014/main" id="{7AAEAFCC-DD92-43F3-9008-99D5F909C444}"/>
              </a:ext>
            </a:extLst>
          </p:cNvPr>
          <p:cNvSpPr txBox="1"/>
          <p:nvPr/>
        </p:nvSpPr>
        <p:spPr>
          <a:xfrm>
            <a:off x="4067944" y="2420888"/>
            <a:ext cx="576062"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13.00%</a:t>
            </a:r>
          </a:p>
        </p:txBody>
      </p:sp>
      <p:sp>
        <p:nvSpPr>
          <p:cNvPr id="25" name="Freihandform: Form 24">
            <a:extLst>
              <a:ext uri="{FF2B5EF4-FFF2-40B4-BE49-F238E27FC236}">
                <a16:creationId xmlns:a16="http://schemas.microsoft.com/office/drawing/2014/main" id="{6953BAE4-730D-44B6-BAC9-CEA7B3427B65}"/>
              </a:ext>
            </a:extLst>
          </p:cNvPr>
          <p:cNvSpPr/>
          <p:nvPr/>
        </p:nvSpPr>
        <p:spPr>
          <a:xfrm>
            <a:off x="4867422" y="1842868"/>
            <a:ext cx="942535" cy="112541"/>
          </a:xfrm>
          <a:custGeom>
            <a:avLst/>
            <a:gdLst>
              <a:gd name="connsiteX0" fmla="*/ 14067 w 942535"/>
              <a:gd name="connsiteY0" fmla="*/ 56270 h 112541"/>
              <a:gd name="connsiteX1" fmla="*/ 0 w 942535"/>
              <a:gd name="connsiteY1" fmla="*/ 0 h 112541"/>
              <a:gd name="connsiteX2" fmla="*/ 942535 w 942535"/>
              <a:gd name="connsiteY2" fmla="*/ 112541 h 112541"/>
            </a:gdLst>
            <a:ahLst/>
            <a:cxnLst>
              <a:cxn ang="0">
                <a:pos x="connsiteX0" y="connsiteY0"/>
              </a:cxn>
              <a:cxn ang="0">
                <a:pos x="connsiteX1" y="connsiteY1"/>
              </a:cxn>
              <a:cxn ang="0">
                <a:pos x="connsiteX2" y="connsiteY2"/>
              </a:cxn>
            </a:cxnLst>
            <a:rect l="l" t="t" r="r" b="b"/>
            <a:pathLst>
              <a:path w="942535" h="112541">
                <a:moveTo>
                  <a:pt x="14067" y="56270"/>
                </a:moveTo>
                <a:lnTo>
                  <a:pt x="0" y="0"/>
                </a:lnTo>
                <a:lnTo>
                  <a:pt x="942535" y="112541"/>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62E91931-EADD-42E6-AD98-2EE5A4246472}"/>
              </a:ext>
            </a:extLst>
          </p:cNvPr>
          <p:cNvSpPr/>
          <p:nvPr/>
        </p:nvSpPr>
        <p:spPr>
          <a:xfrm>
            <a:off x="3179298" y="2236763"/>
            <a:ext cx="450167" cy="295422"/>
          </a:xfrm>
          <a:custGeom>
            <a:avLst/>
            <a:gdLst>
              <a:gd name="connsiteX0" fmla="*/ 450167 w 450167"/>
              <a:gd name="connsiteY0" fmla="*/ 295422 h 295422"/>
              <a:gd name="connsiteX1" fmla="*/ 140677 w 450167"/>
              <a:gd name="connsiteY1" fmla="*/ 14068 h 295422"/>
              <a:gd name="connsiteX2" fmla="*/ 0 w 450167"/>
              <a:gd name="connsiteY2" fmla="*/ 0 h 295422"/>
            </a:gdLst>
            <a:ahLst/>
            <a:cxnLst>
              <a:cxn ang="0">
                <a:pos x="connsiteX0" y="connsiteY0"/>
              </a:cxn>
              <a:cxn ang="0">
                <a:pos x="connsiteX1" y="connsiteY1"/>
              </a:cxn>
              <a:cxn ang="0">
                <a:pos x="connsiteX2" y="connsiteY2"/>
              </a:cxn>
            </a:cxnLst>
            <a:rect l="l" t="t" r="r" b="b"/>
            <a:pathLst>
              <a:path w="450167" h="295422">
                <a:moveTo>
                  <a:pt x="450167" y="295422"/>
                </a:moveTo>
                <a:lnTo>
                  <a:pt x="140677" y="14068"/>
                </a:ln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7" name="Freihandform: Form 26">
            <a:extLst>
              <a:ext uri="{FF2B5EF4-FFF2-40B4-BE49-F238E27FC236}">
                <a16:creationId xmlns:a16="http://schemas.microsoft.com/office/drawing/2014/main" id="{E91A736E-C8FE-4508-BFC3-C3710AEA7A65}"/>
              </a:ext>
            </a:extLst>
          </p:cNvPr>
          <p:cNvSpPr/>
          <p:nvPr/>
        </p:nvSpPr>
        <p:spPr>
          <a:xfrm>
            <a:off x="3165231" y="1913206"/>
            <a:ext cx="506437" cy="562708"/>
          </a:xfrm>
          <a:custGeom>
            <a:avLst/>
            <a:gdLst>
              <a:gd name="connsiteX0" fmla="*/ 506437 w 506437"/>
              <a:gd name="connsiteY0" fmla="*/ 562708 h 562708"/>
              <a:gd name="connsiteX1" fmla="*/ 281354 w 506437"/>
              <a:gd name="connsiteY1" fmla="*/ 0 h 562708"/>
              <a:gd name="connsiteX2" fmla="*/ 0 w 506437"/>
              <a:gd name="connsiteY2" fmla="*/ 0 h 562708"/>
            </a:gdLst>
            <a:ahLst/>
            <a:cxnLst>
              <a:cxn ang="0">
                <a:pos x="connsiteX0" y="connsiteY0"/>
              </a:cxn>
              <a:cxn ang="0">
                <a:pos x="connsiteX1" y="connsiteY1"/>
              </a:cxn>
              <a:cxn ang="0">
                <a:pos x="connsiteX2" y="connsiteY2"/>
              </a:cxn>
            </a:cxnLst>
            <a:rect l="l" t="t" r="r" b="b"/>
            <a:pathLst>
              <a:path w="506437" h="562708">
                <a:moveTo>
                  <a:pt x="506437" y="562708"/>
                </a:moveTo>
                <a:lnTo>
                  <a:pt x="281354" y="0"/>
                </a:ln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3985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E749E-5FA4-488A-8E63-AC93917A06F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48928C7-425A-405F-B1C8-5B1E54933F2C}"/>
              </a:ext>
            </a:extLst>
          </p:cNvPr>
          <p:cNvSpPr>
            <a:spLocks noGrp="1"/>
          </p:cNvSpPr>
          <p:nvPr>
            <p:ph idx="1"/>
          </p:nvPr>
        </p:nvSpPr>
        <p:spPr>
          <a:xfrm>
            <a:off x="457200" y="1600200"/>
            <a:ext cx="8435280" cy="4525963"/>
          </a:xfrm>
        </p:spPr>
        <p:txBody>
          <a:bodyPr>
            <a:normAutofit lnSpcReduction="10000"/>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Καινοτόμος χρήση της γεωθερμικής ενέργειας στη Γερμανία</a:t>
            </a:r>
            <a:endParaRPr lang="de-DE" b="1" dirty="0">
              <a:cs typeface="Arial" panose="020B0604020202020204" pitchFamily="34" charset="0"/>
            </a:endParaRPr>
          </a:p>
          <a:p>
            <a:pPr algn="just">
              <a:lnSpc>
                <a:spcPct val="150000"/>
              </a:lnSpc>
            </a:pPr>
            <a:r>
              <a:rPr lang="el-GR" dirty="0"/>
              <a:t>Οι μελέτες σκοπιμότητας σχετικά με τη χρήση των ορυχείων των πρώην μεταλλευτικών περιοχών διεξάγονται στην περιοχή του </a:t>
            </a:r>
            <a:r>
              <a:rPr lang="en-US" dirty="0">
                <a:cs typeface="Arial" panose="020B0604020202020204" pitchFamily="34" charset="0"/>
              </a:rPr>
              <a:t>Ruhr.</a:t>
            </a:r>
          </a:p>
          <a:p>
            <a:pPr algn="just">
              <a:lnSpc>
                <a:spcPct val="150000"/>
              </a:lnSpc>
            </a:pPr>
            <a:r>
              <a:rPr lang="el-GR" dirty="0"/>
              <a:t>Κατά τη διάρκεια της υπόγειας εξόρυξης άνθρακα, αυξάνεται το νερό με θερμοκρασίες 20-50 °C για να διατηρηθεί το ορυχείο ξηρό. Το νερό είναι συνεπώς κατάλληλο για θερμαντικούς σκοπούς</a:t>
            </a:r>
            <a:r>
              <a:rPr lang="en-US" dirty="0">
                <a:cs typeface="Arial" panose="020B0604020202020204" pitchFamily="34" charset="0"/>
              </a:rPr>
              <a:t>.</a:t>
            </a:r>
          </a:p>
          <a:p>
            <a:pPr algn="just">
              <a:lnSpc>
                <a:spcPct val="150000"/>
              </a:lnSpc>
            </a:pPr>
            <a:endParaRPr lang="de-DE" dirty="0">
              <a:cs typeface="Arial" panose="020B0604020202020204" pitchFamily="34" charset="0"/>
            </a:endParaRPr>
          </a:p>
          <a:p>
            <a:pPr marL="0" indent="0" algn="just">
              <a:lnSpc>
                <a:spcPct val="150000"/>
              </a:lnSpc>
              <a:buNone/>
            </a:pPr>
            <a:r>
              <a:rPr lang="el-GR" dirty="0"/>
              <a:t>Έρευνα για τη θερμική επαναχρησιμοποίηση των ανθρακωρυχείων: Ο στόχος είναι η ανάπτυξη μιας τεχνικά και οικονομικά εφικτής αρχιτεκτονικής αποθήκευσης θερμότητας για την ενεργειακή επαναχρησιμοποίηση του ορυχείου </a:t>
            </a:r>
            <a:r>
              <a:rPr lang="en-US" b="1" dirty="0">
                <a:cs typeface="Arial" panose="020B0604020202020204" pitchFamily="34" charset="0"/>
              </a:rPr>
              <a:t>"Prosper-</a:t>
            </a:r>
            <a:r>
              <a:rPr lang="en-US" b="1" dirty="0" err="1">
                <a:cs typeface="Arial" panose="020B0604020202020204" pitchFamily="34" charset="0"/>
              </a:rPr>
              <a:t>Haniel</a:t>
            </a:r>
            <a:r>
              <a:rPr lang="en-US" b="1" dirty="0">
                <a:cs typeface="Arial" panose="020B0604020202020204" pitchFamily="34" charset="0"/>
              </a:rPr>
              <a:t>" </a:t>
            </a:r>
            <a:r>
              <a:rPr lang="el-GR" dirty="0"/>
              <a:t>με τη μορφή θερμικής αποθήκευσης</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273569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1B76E-77A8-497E-9B14-702CF276DE03}"/>
              </a:ext>
            </a:extLst>
          </p:cNvPr>
          <p:cNvSpPr>
            <a:spLocks noGrp="1"/>
          </p:cNvSpPr>
          <p:nvPr>
            <p:ph type="title"/>
          </p:nvPr>
        </p:nvSpPr>
        <p:spPr>
          <a:xfrm>
            <a:off x="1979712" y="0"/>
            <a:ext cx="6707088" cy="1124744"/>
          </a:xfrm>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F994727-DF4E-45A6-A26F-45268CFD4935}"/>
              </a:ext>
            </a:extLst>
          </p:cNvPr>
          <p:cNvSpPr>
            <a:spLocks noGrp="1"/>
          </p:cNvSpPr>
          <p:nvPr>
            <p:ph idx="1"/>
          </p:nvPr>
        </p:nvSpPr>
        <p:spPr>
          <a:xfrm>
            <a:off x="179512" y="1484784"/>
            <a:ext cx="8784976" cy="4752528"/>
          </a:xfrm>
        </p:spPr>
        <p:txBody>
          <a:bodyPr>
            <a:no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Καινοτόμος χρήση της γεωθερμικής ενέργειας στη Γερμανία</a:t>
            </a:r>
            <a:endParaRPr lang="de-DE" b="1" dirty="0">
              <a:cs typeface="Arial" panose="020B0604020202020204" pitchFamily="34" charset="0"/>
            </a:endParaRPr>
          </a:p>
          <a:p>
            <a:pPr algn="just">
              <a:lnSpc>
                <a:spcPct val="150000"/>
              </a:lnSpc>
            </a:pPr>
            <a:r>
              <a:rPr lang="el-GR" dirty="0"/>
              <a:t>Προκαλεί εποχιακή αχρησία θερμότητας, από βιομηχανικές διαδικασίες και διαδικασίες παραγωγής ηλεκτρικής ενέργειας / ηλιακή θερμότητα που παράγεται στην αγρανάπαυση, στην κατασκευή ορυχείων στα γύρω μεταλλεία</a:t>
            </a:r>
            <a:endParaRPr lang="de-DE" dirty="0">
              <a:cs typeface="Arial" panose="020B0604020202020204" pitchFamily="34" charset="0"/>
            </a:endParaRPr>
          </a:p>
          <a:p>
            <a:pPr marL="0" indent="0" algn="just">
              <a:lnSpc>
                <a:spcPct val="150000"/>
              </a:lnSpc>
              <a:buNone/>
            </a:pPr>
            <a:r>
              <a:rPr lang="de-DE" dirty="0">
                <a:cs typeface="Arial" panose="020B0604020202020204" pitchFamily="34" charset="0"/>
                <a:sym typeface="Wingdings" panose="05000000000000000000" pitchFamily="2" charset="2"/>
              </a:rPr>
              <a:t> </a:t>
            </a:r>
            <a:r>
              <a:rPr lang="el-GR" dirty="0"/>
              <a:t>Μπορεί να χρησιμοποιηθεί ως παροχή θερμότητας για εμπορικά και οικιστικά ακίνητα κατά το χειμώνα αν χρειαστεί (μέσω των δικτύων τηλεθέρμανσης).</a:t>
            </a:r>
            <a:endParaRPr lang="en-US" dirty="0">
              <a:cs typeface="Arial" panose="020B0604020202020204" pitchFamily="34" charset="0"/>
              <a:sym typeface="Wingdings" panose="05000000000000000000" pitchFamily="2" charset="2"/>
            </a:endParaRPr>
          </a:p>
          <a:p>
            <a:pPr algn="just">
              <a:lnSpc>
                <a:spcPct val="150000"/>
              </a:lnSpc>
            </a:pPr>
            <a:r>
              <a:rPr lang="el-GR" dirty="0"/>
              <a:t>Εγκατάσταση: Πρέπει να εφαρμοστούν / αναπτυχθούν κατάλληλα μέτρα υποδομής και κατάλληλα συστήματα ανάπτυξης και στήριξης</a:t>
            </a:r>
            <a:r>
              <a:rPr lang="en-US" dirty="0">
                <a:cs typeface="Arial" panose="020B0604020202020204" pitchFamily="34" charset="0"/>
                <a:sym typeface="Wingdings" panose="05000000000000000000" pitchFamily="2" charset="2"/>
              </a:rPr>
              <a:t>.</a:t>
            </a:r>
          </a:p>
          <a:p>
            <a:pPr algn="just">
              <a:lnSpc>
                <a:spcPct val="150000"/>
              </a:lnSpc>
            </a:pPr>
            <a:r>
              <a:rPr lang="el-GR" dirty="0" err="1"/>
              <a:t>Προαπαιτούμενο</a:t>
            </a:r>
            <a:r>
              <a:rPr lang="el-GR" dirty="0"/>
              <a:t>: Παρουσία ενός ακόμη πλήρως </a:t>
            </a:r>
            <a:r>
              <a:rPr lang="el-GR" dirty="0" err="1"/>
              <a:t>προσβάσιμου</a:t>
            </a:r>
            <a:r>
              <a:rPr lang="el-GR" dirty="0"/>
              <a:t> και ενδεχομένως ενεργού ορυχείου. Η ανάπτυξη της ποιότητας και της ποσότητας των νερών πρέπει να παρακολουθείται κατά το χρόνο μετά την ενεργό εξόρυξη</a:t>
            </a:r>
            <a:endParaRPr lang="de-DE" dirty="0"/>
          </a:p>
        </p:txBody>
      </p:sp>
    </p:spTree>
    <p:extLst>
      <p:ext uri="{BB962C8B-B14F-4D97-AF65-F5344CB8AC3E}">
        <p14:creationId xmlns:p14="http://schemas.microsoft.com/office/powerpoint/2010/main" val="278032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6EF4E-B6DE-4486-9E3C-DAAB41F794F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1F95DF1-2658-4FE7-99B3-4FEA9439A0CB}"/>
              </a:ext>
            </a:extLst>
          </p:cNvPr>
          <p:cNvSpPr>
            <a:spLocks noGrp="1"/>
          </p:cNvSpPr>
          <p:nvPr>
            <p:ph idx="1"/>
          </p:nvPr>
        </p:nvSpPr>
        <p:spPr>
          <a:xfrm>
            <a:off x="323528" y="1412776"/>
            <a:ext cx="8820472" cy="4968552"/>
          </a:xfrm>
        </p:spPr>
        <p:txBody>
          <a:bodyPr>
            <a:noAutofit/>
          </a:bodyPr>
          <a:lstStyle/>
          <a:p>
            <a:pPr marL="0" indent="0" algn="just">
              <a:lnSpc>
                <a:spcPct val="150000"/>
              </a:lnSpc>
              <a:buNone/>
            </a:pPr>
            <a:r>
              <a:rPr lang="de-DE" sz="1600" b="1" dirty="0">
                <a:cs typeface="Arial" panose="020B0604020202020204" pitchFamily="34" charset="0"/>
              </a:rPr>
              <a:t>     </a:t>
            </a:r>
            <a:r>
              <a:rPr lang="el-GR" sz="1600" b="1" dirty="0">
                <a:cs typeface="Arial" panose="020B0604020202020204" pitchFamily="34" charset="0"/>
              </a:rPr>
              <a:t>Καινοτόμος ανάπτυξη της </a:t>
            </a:r>
            <a:r>
              <a:rPr lang="en-US" sz="1600" b="1" dirty="0">
                <a:cs typeface="Arial" panose="020B0604020202020204" pitchFamily="34" charset="0"/>
              </a:rPr>
              <a:t>NS </a:t>
            </a:r>
            <a:r>
              <a:rPr lang="el-GR" sz="1600" b="1" dirty="0">
                <a:cs typeface="Arial" panose="020B0604020202020204" pitchFamily="34" charset="0"/>
              </a:rPr>
              <a:t>γεωθερμικής ενέργειας</a:t>
            </a:r>
            <a:endParaRPr lang="de-DE" sz="1600" dirty="0">
              <a:cs typeface="Arial" panose="020B0604020202020204" pitchFamily="34" charset="0"/>
            </a:endParaRPr>
          </a:p>
          <a:p>
            <a:pPr marL="0" indent="0" algn="just">
              <a:lnSpc>
                <a:spcPct val="150000"/>
              </a:lnSpc>
              <a:buNone/>
            </a:pPr>
            <a:r>
              <a:rPr lang="de-DE" sz="1600" i="1" dirty="0">
                <a:cs typeface="Arial" panose="020B0604020202020204" pitchFamily="34" charset="0"/>
              </a:rPr>
              <a:t>      </a:t>
            </a:r>
            <a:r>
              <a:rPr lang="el-GR" sz="1600" i="1" u="sng" dirty="0">
                <a:cs typeface="Arial" panose="020B0604020202020204" pitchFamily="34" charset="0"/>
              </a:rPr>
              <a:t>Έξυπνες πόλεις</a:t>
            </a:r>
            <a:r>
              <a:rPr lang="de-DE" sz="1600" i="1" u="sng" dirty="0">
                <a:cs typeface="Arial" panose="020B0604020202020204" pitchFamily="34" charset="0"/>
              </a:rPr>
              <a:t>: </a:t>
            </a:r>
          </a:p>
          <a:p>
            <a:pPr algn="just">
              <a:lnSpc>
                <a:spcPct val="150000"/>
              </a:lnSpc>
            </a:pPr>
            <a:r>
              <a:rPr lang="el-GR" sz="1600" dirty="0"/>
              <a:t>Ο όρος περιγράφει διαφορετικές διαστάσεις</a:t>
            </a:r>
            <a:r>
              <a:rPr lang="de-DE" sz="1600" dirty="0">
                <a:cs typeface="Arial" panose="020B0604020202020204" pitchFamily="34" charset="0"/>
              </a:rPr>
              <a:t>, </a:t>
            </a:r>
            <a:r>
              <a:rPr lang="el-GR" sz="1600" dirty="0">
                <a:cs typeface="Arial" panose="020B0604020202020204" pitchFamily="34" charset="0"/>
              </a:rPr>
              <a:t>π.χ. ανανεώσιμες πηγές ενέργειας</a:t>
            </a:r>
            <a:r>
              <a:rPr lang="de-DE" sz="1600" dirty="0">
                <a:cs typeface="Arial" panose="020B0604020202020204" pitchFamily="34" charset="0"/>
              </a:rPr>
              <a:t>, </a:t>
            </a:r>
            <a:r>
              <a:rPr lang="el-GR" sz="1600" dirty="0">
                <a:cs typeface="Arial" panose="020B0604020202020204" pitchFamily="34" charset="0"/>
              </a:rPr>
              <a:t>την προστασία περιβάλλοντος</a:t>
            </a:r>
            <a:r>
              <a:rPr lang="de-DE" sz="1600" dirty="0">
                <a:cs typeface="Arial" panose="020B0604020202020204" pitchFamily="34" charset="0"/>
              </a:rPr>
              <a:t>, </a:t>
            </a:r>
            <a:r>
              <a:rPr lang="el-GR" sz="1600" dirty="0">
                <a:cs typeface="Arial" panose="020B0604020202020204" pitchFamily="34" charset="0"/>
              </a:rPr>
              <a:t>τις </a:t>
            </a:r>
            <a:r>
              <a:rPr lang="el-GR" sz="1600" dirty="0"/>
              <a:t>έξυπνες ψηφιακές τεχνολογίες</a:t>
            </a:r>
            <a:r>
              <a:rPr lang="de-DE" sz="1600" dirty="0">
                <a:cs typeface="Arial" panose="020B0604020202020204" pitchFamily="34" charset="0"/>
              </a:rPr>
              <a:t>, </a:t>
            </a:r>
            <a:r>
              <a:rPr lang="el-GR" sz="1600" dirty="0">
                <a:cs typeface="Arial" panose="020B0604020202020204" pitchFamily="34" charset="0"/>
              </a:rPr>
              <a:t>τον </a:t>
            </a:r>
            <a:r>
              <a:rPr lang="el-GR" sz="1600" dirty="0"/>
              <a:t>αειφόρο τρόπο ζωής</a:t>
            </a:r>
            <a:r>
              <a:rPr lang="de-DE" sz="1600" dirty="0">
                <a:cs typeface="Arial" panose="020B0604020202020204" pitchFamily="34" charset="0"/>
              </a:rPr>
              <a:t>, </a:t>
            </a:r>
            <a:r>
              <a:rPr lang="el-GR" sz="1600" dirty="0">
                <a:cs typeface="Arial" panose="020B0604020202020204" pitchFamily="34" charset="0"/>
              </a:rPr>
              <a:t>τη </a:t>
            </a:r>
            <a:r>
              <a:rPr lang="el-GR" sz="1600" dirty="0"/>
              <a:t>συμμετοχή των πολιτών</a:t>
            </a:r>
            <a:r>
              <a:rPr lang="de-DE" sz="1600" dirty="0">
                <a:cs typeface="Arial" panose="020B0604020202020204" pitchFamily="34" charset="0"/>
              </a:rPr>
              <a:t>, </a:t>
            </a:r>
            <a:r>
              <a:rPr lang="el-GR" sz="1600" dirty="0">
                <a:cs typeface="Arial" panose="020B0604020202020204" pitchFamily="34" charset="0"/>
              </a:rPr>
              <a:t>την αποδοτική </a:t>
            </a:r>
            <a:r>
              <a:rPr lang="el-GR" sz="1600" dirty="0"/>
              <a:t>κινητικότητα καθώς και την </a:t>
            </a:r>
            <a:r>
              <a:rPr lang="de-DE" sz="1600" dirty="0">
                <a:cs typeface="Arial" panose="020B0604020202020204" pitchFamily="34" charset="0"/>
              </a:rPr>
              <a:t>, </a:t>
            </a:r>
            <a:r>
              <a:rPr lang="el-GR" sz="1600" dirty="0"/>
              <a:t>αποτελεσματική διοίκηση και οικονομία</a:t>
            </a:r>
            <a:r>
              <a:rPr lang="de-DE" sz="1600" dirty="0">
                <a:cs typeface="Arial" panose="020B0604020202020204" pitchFamily="34" charset="0"/>
              </a:rPr>
              <a:t>.</a:t>
            </a:r>
          </a:p>
          <a:p>
            <a:pPr marL="0" indent="0" algn="just">
              <a:lnSpc>
                <a:spcPct val="150000"/>
              </a:lnSpc>
              <a:buNone/>
            </a:pPr>
            <a:r>
              <a:rPr lang="de-DE" sz="1600" i="1" dirty="0">
                <a:cs typeface="Arial" panose="020B0604020202020204" pitchFamily="34" charset="0"/>
              </a:rPr>
              <a:t>      </a:t>
            </a:r>
            <a:r>
              <a:rPr lang="el-GR" sz="1600" i="1" u="sng" dirty="0">
                <a:cs typeface="Arial" panose="020B0604020202020204" pitchFamily="34" charset="0"/>
              </a:rPr>
              <a:t>Έξυπνα δίκτυα</a:t>
            </a:r>
            <a:r>
              <a:rPr lang="de-DE" sz="1600" i="1" u="sng" dirty="0">
                <a:cs typeface="Arial" panose="020B0604020202020204" pitchFamily="34" charset="0"/>
              </a:rPr>
              <a:t>:</a:t>
            </a:r>
          </a:p>
          <a:p>
            <a:pPr algn="just">
              <a:lnSpc>
                <a:spcPct val="150000"/>
              </a:lnSpc>
            </a:pPr>
            <a:r>
              <a:rPr lang="el-GR" sz="1600" dirty="0"/>
              <a:t>Τα έξυπνα δίκτυα αποκτούν όλο και μεγαλύτερη σημασία και περιλαμβάνουν τη γεωθερμική ενέργεια</a:t>
            </a:r>
            <a:r>
              <a:rPr lang="en-US" sz="1600" dirty="0">
                <a:cs typeface="Arial" panose="020B0604020202020204" pitchFamily="34" charset="0"/>
              </a:rPr>
              <a:t>. </a:t>
            </a:r>
            <a:r>
              <a:rPr lang="el-GR" sz="1600" dirty="0"/>
              <a:t>Αφενός, τα έξυπνα δίκτυα υποστηρίζουν την αλληλεπίδραση του ενεργειακού εφοδιασμού και ζήτησης, αφετέρου, με την ενσωμάτωση της παραγωγής από ανανεώσιμες πηγές ενέργειας</a:t>
            </a:r>
            <a:r>
              <a:rPr lang="en-US" sz="1600" dirty="0">
                <a:cs typeface="Arial" panose="020B0604020202020204" pitchFamily="34" charset="0"/>
              </a:rPr>
              <a:t>. </a:t>
            </a:r>
            <a:r>
              <a:rPr lang="el-GR" sz="1600" dirty="0"/>
              <a:t>Για το ηλεκτρικό δίκτυο του </a:t>
            </a:r>
            <a:r>
              <a:rPr lang="en-US" sz="1600" dirty="0">
                <a:cs typeface="Arial" panose="020B0604020202020204" pitchFamily="34" charset="0"/>
              </a:rPr>
              <a:t>, </a:t>
            </a:r>
            <a:r>
              <a:rPr lang="el-GR" sz="1600" dirty="0"/>
              <a:t>πρέπει να αναπτυχθούν νέες, έξυπνες τεχνολογίες και υπηρεσίες</a:t>
            </a:r>
            <a:r>
              <a:rPr lang="en-US" sz="1600" dirty="0">
                <a:cs typeface="Arial" panose="020B0604020202020204" pitchFamily="34" charset="0"/>
              </a:rPr>
              <a:t>.</a:t>
            </a:r>
            <a:endParaRPr lang="de-DE" sz="1600" dirty="0">
              <a:cs typeface="Arial" panose="020B0604020202020204" pitchFamily="34" charset="0"/>
            </a:endParaRPr>
          </a:p>
          <a:p>
            <a:pPr algn="just">
              <a:lnSpc>
                <a:spcPct val="150000"/>
              </a:lnSpc>
            </a:pPr>
            <a:r>
              <a:rPr lang="el-GR" sz="1600" dirty="0"/>
              <a:t>Χρονική χρήση: Χρησιμοποίηση της θερμότητας σε πολλαπλά στάδια σε συνδυασμό με την παραγωγή ηλεκτρισμού και επακόλουθη χρήση θερμότητας</a:t>
            </a:r>
            <a:r>
              <a:rPr lang="en-US" sz="1600" dirty="0">
                <a:cs typeface="Arial" panose="020B0604020202020204" pitchFamily="34" charset="0"/>
              </a:rPr>
              <a:t>.</a:t>
            </a:r>
            <a:endParaRPr lang="de-DE" sz="1600" dirty="0"/>
          </a:p>
        </p:txBody>
      </p:sp>
    </p:spTree>
    <p:extLst>
      <p:ext uri="{BB962C8B-B14F-4D97-AF65-F5344CB8AC3E}">
        <p14:creationId xmlns:p14="http://schemas.microsoft.com/office/powerpoint/2010/main" val="313386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B9D7-9711-4EF3-A6BC-6EBCD394133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F225F05-23A5-412C-B853-7A2EF48E3376}"/>
              </a:ext>
            </a:extLst>
          </p:cNvPr>
          <p:cNvSpPr>
            <a:spLocks noGrp="1"/>
          </p:cNvSpPr>
          <p:nvPr>
            <p:ph idx="1"/>
          </p:nvPr>
        </p:nvSpPr>
        <p:spPr>
          <a:xfrm>
            <a:off x="457200" y="1556792"/>
            <a:ext cx="8229600" cy="4525963"/>
          </a:xfrm>
        </p:spPr>
        <p:txBody>
          <a:bodyPr>
            <a:normAutofit lnSpcReduction="10000"/>
          </a:bodyPr>
          <a:lstStyle/>
          <a:p>
            <a:pPr marL="0" indent="0" algn="just">
              <a:lnSpc>
                <a:spcPct val="150000"/>
              </a:lnSpc>
              <a:buNone/>
            </a:pPr>
            <a:r>
              <a:rPr lang="el-GR" b="1" dirty="0">
                <a:cs typeface="Arial" panose="020B0604020202020204" pitchFamily="34" charset="0"/>
              </a:rPr>
              <a:t>Προκλήσεις και λύσεις </a:t>
            </a:r>
            <a:endParaRPr lang="de-DE" b="1" dirty="0">
              <a:cs typeface="Arial" panose="020B0604020202020204" pitchFamily="34" charset="0"/>
            </a:endParaRPr>
          </a:p>
          <a:p>
            <a:pPr marL="0" indent="0" algn="just">
              <a:lnSpc>
                <a:spcPct val="150000"/>
              </a:lnSpc>
              <a:buNone/>
            </a:pPr>
            <a:r>
              <a:rPr lang="de-DE" dirty="0">
                <a:cs typeface="Arial" panose="020B0604020202020204" pitchFamily="34" charset="0"/>
              </a:rPr>
              <a:t>      </a:t>
            </a:r>
            <a:r>
              <a:rPr lang="el-GR" i="1" u="sng" dirty="0">
                <a:cs typeface="Arial" panose="020B0604020202020204" pitchFamily="34" charset="0"/>
              </a:rPr>
              <a:t>Κεντρικές προκλήσεις</a:t>
            </a:r>
            <a:r>
              <a:rPr lang="de-DE" i="1" u="sng" dirty="0">
                <a:cs typeface="Arial" panose="020B0604020202020204" pitchFamily="34" charset="0"/>
              </a:rPr>
              <a:t>:</a:t>
            </a:r>
          </a:p>
          <a:p>
            <a:pPr lvl="1" algn="just">
              <a:lnSpc>
                <a:spcPct val="150000"/>
              </a:lnSpc>
              <a:buFont typeface="Symbol" panose="05050102010706020507" pitchFamily="18" charset="2"/>
              <a:buChar char="-"/>
            </a:pPr>
            <a:r>
              <a:rPr lang="el-GR" dirty="0"/>
              <a:t>Υψηλό κεφάλαιο εκκίνησης</a:t>
            </a:r>
          </a:p>
          <a:p>
            <a:pPr lvl="1" algn="just">
              <a:lnSpc>
                <a:spcPct val="150000"/>
              </a:lnSpc>
              <a:buFont typeface="Symbol" panose="05050102010706020507" pitchFamily="18" charset="2"/>
              <a:buChar char="-"/>
            </a:pPr>
            <a:r>
              <a:rPr lang="el-GR" dirty="0"/>
              <a:t>Ανάγκη για διεξοδική διεπιστημονική ανάλυση των πόρων των </a:t>
            </a:r>
            <a:r>
              <a:rPr lang="el-GR" dirty="0" err="1"/>
              <a:t>γεωεπιστημών</a:t>
            </a:r>
            <a:endParaRPr lang="el-GR" dirty="0"/>
          </a:p>
          <a:p>
            <a:pPr lvl="1" algn="just">
              <a:lnSpc>
                <a:spcPct val="150000"/>
              </a:lnSpc>
              <a:buFont typeface="Symbol" panose="05050102010706020507" pitchFamily="18" charset="2"/>
              <a:buChar char="-"/>
            </a:pPr>
            <a:r>
              <a:rPr lang="el-GR" dirty="0"/>
              <a:t>Με ελλείψεις ή σε ασαφή κατάσταση οι μηχανισμοί κρατικής υποστήριξης</a:t>
            </a:r>
          </a:p>
          <a:p>
            <a:pPr lvl="1" algn="just">
              <a:lnSpc>
                <a:spcPct val="150000"/>
              </a:lnSpc>
              <a:buFont typeface="Symbol" panose="05050102010706020507" pitchFamily="18" charset="2"/>
              <a:buChar char="-"/>
            </a:pPr>
            <a:r>
              <a:rPr lang="el-GR" dirty="0"/>
              <a:t>Περιορισμένη γνώση των υπευθύνων λήψης αποφάσεων</a:t>
            </a:r>
          </a:p>
          <a:p>
            <a:pPr lvl="1" algn="just">
              <a:lnSpc>
                <a:spcPct val="150000"/>
              </a:lnSpc>
              <a:buFont typeface="Symbol" panose="05050102010706020507" pitchFamily="18" charset="2"/>
              <a:buChar char="-"/>
            </a:pPr>
            <a:r>
              <a:rPr lang="el-GR" dirty="0"/>
              <a:t>Έλλειψη ενδιαφέροντος για έργα ανανεώσιμων πηγών θερμότητας</a:t>
            </a:r>
          </a:p>
          <a:p>
            <a:pPr lvl="1" algn="just">
              <a:lnSpc>
                <a:spcPct val="150000"/>
              </a:lnSpc>
              <a:buFont typeface="Symbol" panose="05050102010706020507" pitchFamily="18" charset="2"/>
              <a:buChar char="-"/>
            </a:pPr>
            <a:r>
              <a:rPr lang="el-GR" dirty="0"/>
              <a:t>Η ακρίβεια των υπευθύνων λήψης αποφάσεων πριν από την επένδυση</a:t>
            </a:r>
          </a:p>
          <a:p>
            <a:pPr lvl="1" algn="just">
              <a:lnSpc>
                <a:spcPct val="150000"/>
              </a:lnSpc>
              <a:buFont typeface="Symbol" panose="05050102010706020507" pitchFamily="18" charset="2"/>
              <a:buChar char="-"/>
            </a:pPr>
            <a:r>
              <a:rPr lang="el-GR" dirty="0"/>
              <a:t>Άμεση ανάγκη για πρόσθετη εμπειρογνωμοσύνη (ταχεία ανάπτυξη της  βιομηχανίας).</a:t>
            </a:r>
            <a:endParaRPr lang="de-DE" dirty="0"/>
          </a:p>
          <a:p>
            <a:endParaRPr lang="de-DE" dirty="0"/>
          </a:p>
        </p:txBody>
      </p:sp>
    </p:spTree>
    <p:extLst>
      <p:ext uri="{BB962C8B-B14F-4D97-AF65-F5344CB8AC3E}">
        <p14:creationId xmlns:p14="http://schemas.microsoft.com/office/powerpoint/2010/main" val="91276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CBFE2-691C-4BD4-B458-4F684138083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BE9EEA8-3543-455B-B044-B5BF18A176FF}"/>
              </a:ext>
            </a:extLst>
          </p:cNvPr>
          <p:cNvSpPr>
            <a:spLocks noGrp="1"/>
          </p:cNvSpPr>
          <p:nvPr>
            <p:ph idx="1"/>
          </p:nvPr>
        </p:nvSpPr>
        <p:spPr>
          <a:xfrm>
            <a:off x="479158" y="1412776"/>
            <a:ext cx="8229600" cy="4525963"/>
          </a:xfrm>
        </p:spPr>
        <p:txBody>
          <a:bodyPr>
            <a:normAutofit/>
          </a:bodyPr>
          <a:lstStyle/>
          <a:p>
            <a:pPr marL="0" indent="0" algn="just">
              <a:lnSpc>
                <a:spcPct val="150000"/>
              </a:lnSpc>
              <a:buNone/>
            </a:pPr>
            <a:r>
              <a:rPr lang="el-GR" b="1" dirty="0">
                <a:cs typeface="Arial" panose="020B0604020202020204" pitchFamily="34" charset="0"/>
              </a:rPr>
              <a:t>Προκλήσεις και λύσεις </a:t>
            </a:r>
            <a:endParaRPr lang="de-DE" b="1" dirty="0">
              <a:cs typeface="Arial" panose="020B0604020202020204" pitchFamily="34" charset="0"/>
            </a:endParaRPr>
          </a:p>
          <a:p>
            <a:pPr marL="0" indent="0" algn="just">
              <a:lnSpc>
                <a:spcPct val="150000"/>
              </a:lnSpc>
              <a:buNone/>
            </a:pPr>
            <a:r>
              <a:rPr lang="de-DE" dirty="0">
                <a:cs typeface="Arial" panose="020B0604020202020204" pitchFamily="34" charset="0"/>
              </a:rPr>
              <a:t>      </a:t>
            </a:r>
            <a:r>
              <a:rPr lang="el-GR" i="1" u="sng" dirty="0">
                <a:cs typeface="Arial" panose="020B0604020202020204" pitchFamily="34" charset="0"/>
              </a:rPr>
              <a:t>Κεντρικές προκλήσεις (συνέχεια)</a:t>
            </a:r>
            <a:r>
              <a:rPr lang="de-DE" i="1" u="sng" dirty="0">
                <a:cs typeface="Arial" panose="020B0604020202020204" pitchFamily="34" charset="0"/>
              </a:rPr>
              <a:t>:</a:t>
            </a:r>
          </a:p>
          <a:p>
            <a:pPr lvl="1" algn="just">
              <a:lnSpc>
                <a:spcPct val="150000"/>
              </a:lnSpc>
              <a:buFont typeface="Symbol" panose="05050102010706020507" pitchFamily="18" charset="2"/>
              <a:buChar char="-"/>
            </a:pPr>
            <a:r>
              <a:rPr lang="el-GR" dirty="0"/>
              <a:t>Ελαχιστοποίηση κινδύνου με την ενσωμάτωση της </a:t>
            </a:r>
            <a:r>
              <a:rPr lang="el-GR" dirty="0" err="1"/>
              <a:t>γεωεπιστημονικής</a:t>
            </a:r>
            <a:r>
              <a:rPr lang="el-GR" dirty="0"/>
              <a:t> έρευνας από τη γεωλογία, τη γεωφυσική και τη </a:t>
            </a:r>
            <a:r>
              <a:rPr lang="el-GR" dirty="0" err="1"/>
              <a:t>γεωμάθεια</a:t>
            </a:r>
            <a:r>
              <a:rPr lang="en-US" dirty="0">
                <a:cs typeface="Arial" panose="020B0604020202020204" pitchFamily="34" charset="0"/>
              </a:rPr>
              <a:t>.</a:t>
            </a:r>
          </a:p>
          <a:p>
            <a:pPr lvl="1" algn="just">
              <a:lnSpc>
                <a:spcPct val="150000"/>
              </a:lnSpc>
              <a:buFont typeface="Symbol" panose="05050102010706020507" pitchFamily="18" charset="2"/>
              <a:buChar char="-"/>
            </a:pPr>
            <a:r>
              <a:rPr lang="el-GR" dirty="0"/>
              <a:t>Πίεση για την επιτάχυνση των έργων</a:t>
            </a:r>
            <a:r>
              <a:rPr lang="de-DE" dirty="0">
                <a:cs typeface="Arial" panose="020B0604020202020204" pitchFamily="34" charset="0"/>
              </a:rPr>
              <a:t>.</a:t>
            </a:r>
          </a:p>
          <a:p>
            <a:pPr lvl="1" algn="just">
              <a:lnSpc>
                <a:spcPct val="150000"/>
              </a:lnSpc>
              <a:buFont typeface="Symbol" panose="05050102010706020507" pitchFamily="18" charset="2"/>
              <a:buChar char="-"/>
            </a:pPr>
            <a:r>
              <a:rPr lang="el-GR" dirty="0"/>
              <a:t>Ανάπτυξη αξιόπιστων ερευνητικών αποτελεσμάτων χωρίς προηγούμενη προκατάληψη που δεν βασίζεται στην επιστήμη</a:t>
            </a:r>
            <a:r>
              <a:rPr lang="en-US" dirty="0">
                <a:cs typeface="Arial" panose="020B0604020202020204" pitchFamily="34" charset="0"/>
              </a:rPr>
              <a:t>.</a:t>
            </a:r>
          </a:p>
          <a:p>
            <a:pPr lvl="1" algn="just">
              <a:lnSpc>
                <a:spcPct val="150000"/>
              </a:lnSpc>
              <a:buFont typeface="Symbol" panose="05050102010706020507" pitchFamily="18" charset="2"/>
              <a:buChar char="-"/>
            </a:pPr>
            <a:r>
              <a:rPr lang="el-GR" dirty="0"/>
              <a:t>Ο πιθανός κίνδυνος επαγόμενης σεισμικότητας οδηγεί σε προβλήματα δημόσιας αποδοχής</a:t>
            </a:r>
            <a:r>
              <a:rPr lang="en-US" dirty="0">
                <a:cs typeface="Arial" panose="020B0604020202020204" pitchFamily="34" charset="0"/>
              </a:rPr>
              <a:t>.</a:t>
            </a:r>
            <a:endParaRPr lang="de-DE" dirty="0"/>
          </a:p>
        </p:txBody>
      </p:sp>
    </p:spTree>
    <p:extLst>
      <p:ext uri="{BB962C8B-B14F-4D97-AF65-F5344CB8AC3E}">
        <p14:creationId xmlns:p14="http://schemas.microsoft.com/office/powerpoint/2010/main" val="188167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38166-0B3F-4BDB-8AB4-67C45555C94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8523982-C170-48FB-A196-A3DB29C36FFE}"/>
              </a:ext>
            </a:extLst>
          </p:cNvPr>
          <p:cNvSpPr>
            <a:spLocks noGrp="1"/>
          </p:cNvSpPr>
          <p:nvPr>
            <p:ph idx="1"/>
          </p:nvPr>
        </p:nvSpPr>
        <p:spPr>
          <a:xfrm>
            <a:off x="457200" y="1412776"/>
            <a:ext cx="8229600" cy="4525963"/>
          </a:xfrm>
        </p:spPr>
        <p:txBody>
          <a:bodyPr>
            <a:normAutofit/>
          </a:bodyPr>
          <a:lstStyle/>
          <a:p>
            <a:pPr marL="0" indent="0" algn="just">
              <a:lnSpc>
                <a:spcPct val="150000"/>
              </a:lnSpc>
              <a:buNone/>
            </a:pPr>
            <a:r>
              <a:rPr lang="el-GR" b="1" dirty="0">
                <a:cs typeface="Arial" panose="020B0604020202020204" pitchFamily="34" charset="0"/>
              </a:rPr>
              <a:t>Προκλήσεις και λύσεις</a:t>
            </a:r>
            <a:endParaRPr lang="de-DE" b="1" dirty="0">
              <a:cs typeface="Arial" panose="020B0604020202020204" pitchFamily="34" charset="0"/>
            </a:endParaRPr>
          </a:p>
          <a:p>
            <a:pPr marL="0" indent="0" algn="just">
              <a:lnSpc>
                <a:spcPct val="150000"/>
              </a:lnSpc>
              <a:buNone/>
            </a:pPr>
            <a:r>
              <a:rPr lang="el-GR" i="1" dirty="0">
                <a:cs typeface="Arial" panose="020B0604020202020204" pitchFamily="34" charset="0"/>
              </a:rPr>
              <a:t>Κύρια ευθύνη</a:t>
            </a:r>
            <a:r>
              <a:rPr lang="de-DE" i="1" dirty="0">
                <a:cs typeface="Arial" panose="020B0604020202020204" pitchFamily="34" charset="0"/>
              </a:rPr>
              <a:t>:</a:t>
            </a:r>
          </a:p>
          <a:p>
            <a:pPr algn="just">
              <a:lnSpc>
                <a:spcPct val="150000"/>
              </a:lnSpc>
            </a:pPr>
            <a:r>
              <a:rPr lang="el-GR" dirty="0"/>
              <a:t>Φορείς χάραξης πολιτικής; καθορίζουν το νομικό και χρηματοδοτικό πλαίσιο για τον ιδιωτικό τομέα, την έρευνα, το δημόσιο συμφέρον και την παροχή κατάρτισης στον ενεργειακό τομέα</a:t>
            </a:r>
            <a:r>
              <a:rPr lang="en-US" dirty="0">
                <a:cs typeface="Arial" panose="020B0604020202020204" pitchFamily="34" charset="0"/>
              </a:rPr>
              <a:t>.</a:t>
            </a:r>
          </a:p>
          <a:p>
            <a:pPr marL="0" indent="0" algn="just">
              <a:lnSpc>
                <a:spcPct val="150000"/>
              </a:lnSpc>
              <a:buNone/>
            </a:pPr>
            <a:r>
              <a:rPr lang="de-DE" dirty="0">
                <a:cs typeface="Arial" panose="020B0604020202020204" pitchFamily="34" charset="0"/>
              </a:rPr>
              <a:t>      </a:t>
            </a:r>
            <a:r>
              <a:rPr lang="el-GR" i="1" dirty="0">
                <a:cs typeface="Arial" panose="020B0604020202020204" pitchFamily="34" charset="0"/>
              </a:rPr>
              <a:t>Σημαντικά κριτήρια για τους γεωθερμικούς προγραμματιστές</a:t>
            </a:r>
            <a:r>
              <a:rPr lang="de-DE" i="1" dirty="0">
                <a:cs typeface="Arial" panose="020B0604020202020204" pitchFamily="34" charset="0"/>
              </a:rPr>
              <a:t>: </a:t>
            </a:r>
          </a:p>
          <a:p>
            <a:pPr algn="just">
              <a:lnSpc>
                <a:spcPct val="150000"/>
              </a:lnSpc>
            </a:pPr>
            <a:r>
              <a:rPr lang="el-GR" dirty="0"/>
              <a:t>Σαφείς διαδικασίες, κανόνες, σταθερότητα, ασφαλείς αγορές και </a:t>
            </a:r>
            <a:r>
              <a:rPr lang="el-GR" dirty="0" err="1"/>
              <a:t>προβλεψιμότητα</a:t>
            </a:r>
            <a:endParaRPr lang="de-DE" dirty="0">
              <a:cs typeface="Arial" panose="020B0604020202020204" pitchFamily="34" charset="0"/>
            </a:endParaRPr>
          </a:p>
          <a:p>
            <a:pPr marL="0" indent="0" algn="just">
              <a:lnSpc>
                <a:spcPct val="150000"/>
              </a:lnSpc>
              <a:buNone/>
            </a:pPr>
            <a:r>
              <a:rPr lang="el-GR" i="1" dirty="0">
                <a:cs typeface="Arial" panose="020B0604020202020204" pitchFamily="34" charset="0"/>
              </a:rPr>
              <a:t>Παράγοντες κινδύνου</a:t>
            </a:r>
            <a:r>
              <a:rPr lang="de-DE" i="1" dirty="0">
                <a:cs typeface="Arial" panose="020B0604020202020204" pitchFamily="34" charset="0"/>
              </a:rPr>
              <a:t>:</a:t>
            </a:r>
          </a:p>
          <a:p>
            <a:pPr algn="just">
              <a:lnSpc>
                <a:spcPct val="150000"/>
              </a:lnSpc>
            </a:pPr>
            <a:r>
              <a:rPr lang="el-GR" dirty="0"/>
              <a:t>Νομικές αβεβαιότητες, αμφισημίες και υπερβολικό περιθώριο ερμηνείας.</a:t>
            </a:r>
            <a:endParaRPr lang="de-DE" dirty="0">
              <a:cs typeface="Arial" panose="020B0604020202020204" pitchFamily="34" charset="0"/>
            </a:endParaRPr>
          </a:p>
        </p:txBody>
      </p:sp>
    </p:spTree>
    <p:extLst>
      <p:ext uri="{BB962C8B-B14F-4D97-AF65-F5344CB8AC3E}">
        <p14:creationId xmlns:p14="http://schemas.microsoft.com/office/powerpoint/2010/main" val="192433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a:extLst>
              <a:ext uri="{FF2B5EF4-FFF2-40B4-BE49-F238E27FC236}">
                <a16:creationId xmlns:a16="http://schemas.microsoft.com/office/drawing/2014/main" id="{72C3DCEF-FDCB-4EEB-90F1-02BB8AC806F1}"/>
              </a:ext>
            </a:extLst>
          </p:cNvPr>
          <p:cNvSpPr/>
          <p:nvPr/>
        </p:nvSpPr>
        <p:spPr>
          <a:xfrm>
            <a:off x="2149283" y="4952320"/>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2DA0A1D0-4C05-4E1E-8596-DD1B2086B815}"/>
              </a:ext>
            </a:extLst>
          </p:cNvPr>
          <p:cNvSpPr/>
          <p:nvPr/>
        </p:nvSpPr>
        <p:spPr>
          <a:xfrm rot="10800000">
            <a:off x="5640578" y="4996347"/>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AC423BC4-6F1E-47C6-A83F-D086F17B539C}"/>
              </a:ext>
            </a:extLst>
          </p:cNvPr>
          <p:cNvPicPr>
            <a:picLocks noChangeAspect="1"/>
          </p:cNvPicPr>
          <p:nvPr/>
        </p:nvPicPr>
        <p:blipFill>
          <a:blip r:embed="rId3"/>
          <a:stretch>
            <a:fillRect/>
          </a:stretch>
        </p:blipFill>
        <p:spPr>
          <a:xfrm rot="17379311">
            <a:off x="3270530" y="3208588"/>
            <a:ext cx="804742" cy="1121761"/>
          </a:xfrm>
          <a:prstGeom prst="rect">
            <a:avLst/>
          </a:prstGeom>
        </p:spPr>
      </p:pic>
      <p:sp>
        <p:nvSpPr>
          <p:cNvPr id="9" name="Pfeil: nach rechts 8">
            <a:extLst>
              <a:ext uri="{FF2B5EF4-FFF2-40B4-BE49-F238E27FC236}">
                <a16:creationId xmlns:a16="http://schemas.microsoft.com/office/drawing/2014/main" id="{CEFA87F6-2BC2-4FF8-902B-98D9ED3DB909}"/>
              </a:ext>
            </a:extLst>
          </p:cNvPr>
          <p:cNvSpPr/>
          <p:nvPr/>
        </p:nvSpPr>
        <p:spPr>
          <a:xfrm rot="7317207">
            <a:off x="4668370" y="3629512"/>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11EE354-6FAC-4A20-901F-6421C73A023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63BA65C-8F06-4930-9B68-EA48D1C9A4D1}"/>
              </a:ext>
            </a:extLst>
          </p:cNvPr>
          <p:cNvSpPr>
            <a:spLocks noGrp="1"/>
          </p:cNvSpPr>
          <p:nvPr>
            <p:ph idx="1"/>
          </p:nvPr>
        </p:nvSpPr>
        <p:spPr>
          <a:xfrm>
            <a:off x="457200" y="1412776"/>
            <a:ext cx="8229600" cy="4713387"/>
          </a:xfrm>
        </p:spPr>
        <p:txBody>
          <a:bodyPr/>
          <a:lstStyle/>
          <a:p>
            <a:pPr marL="0" indent="0">
              <a:buNone/>
            </a:pPr>
            <a:r>
              <a:rPr lang="de-DE" b="1" dirty="0"/>
              <a:t>                       </a:t>
            </a:r>
            <a:r>
              <a:rPr lang="el-GR" b="1" dirty="0">
                <a:cs typeface="Arial" panose="020B0604020202020204" pitchFamily="34" charset="0"/>
              </a:rPr>
              <a:t>Σημαντικά σημεία στην ανάπτυξη της </a:t>
            </a:r>
            <a:r>
              <a:rPr lang="en-US" b="1" dirty="0">
                <a:cs typeface="Arial" panose="020B0604020202020204" pitchFamily="34" charset="0"/>
              </a:rPr>
              <a:t>NS </a:t>
            </a:r>
            <a:r>
              <a:rPr lang="el-GR" b="1" dirty="0">
                <a:cs typeface="Arial" panose="020B0604020202020204" pitchFamily="34" charset="0"/>
              </a:rPr>
              <a:t>γεωθερμικής ενέργειας</a:t>
            </a:r>
            <a:endParaRPr lang="de-DE" b="1" dirty="0">
              <a:cs typeface="Arial" panose="020B0604020202020204" pitchFamily="34" charset="0"/>
            </a:endParaRPr>
          </a:p>
          <a:p>
            <a:endParaRPr lang="de-DE" b="1" dirty="0"/>
          </a:p>
          <a:p>
            <a:endParaRPr lang="de-DE" dirty="0"/>
          </a:p>
        </p:txBody>
      </p:sp>
      <p:sp>
        <p:nvSpPr>
          <p:cNvPr id="4" name="Rechteck 3">
            <a:extLst>
              <a:ext uri="{FF2B5EF4-FFF2-40B4-BE49-F238E27FC236}">
                <a16:creationId xmlns:a16="http://schemas.microsoft.com/office/drawing/2014/main" id="{9E910B20-5F7C-40F7-BD66-05D2EE0631EC}"/>
              </a:ext>
            </a:extLst>
          </p:cNvPr>
          <p:cNvSpPr/>
          <p:nvPr/>
        </p:nvSpPr>
        <p:spPr>
          <a:xfrm>
            <a:off x="468393" y="4206209"/>
            <a:ext cx="2592288" cy="1656184"/>
          </a:xfrm>
          <a:prstGeom prst="rect">
            <a:avLst/>
          </a:prstGeom>
          <a:solidFill>
            <a:srgbClr val="E7A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68288" algn="l"/>
              </a:tabLst>
            </a:pPr>
            <a:r>
              <a:rPr lang="el-GR" sz="1200" dirty="0">
                <a:solidFill>
                  <a:schemeClr val="tx1"/>
                </a:solidFill>
                <a:latin typeface="Arial" panose="020B0604020202020204" pitchFamily="34" charset="0"/>
                <a:cs typeface="Arial" panose="020B0604020202020204" pitchFamily="34" charset="0"/>
              </a:rPr>
              <a:t>	</a:t>
            </a:r>
            <a:r>
              <a:rPr lang="el-GR" sz="1200" b="1" dirty="0">
                <a:solidFill>
                  <a:schemeClr val="tx1"/>
                </a:solidFill>
                <a:latin typeface="Arial" panose="020B0604020202020204" pitchFamily="34" charset="0"/>
                <a:cs typeface="Arial" panose="020B0604020202020204" pitchFamily="34" charset="0"/>
              </a:rPr>
              <a:t>Πληροφορία</a:t>
            </a:r>
            <a:endParaRPr lang="de-DE" sz="12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Κατανοητό μοντέλο</a:t>
            </a:r>
            <a:endParaRPr lang="de-DE" sz="12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Ημερομηνία προέλευσης / απογραφή πηγής</a:t>
            </a:r>
            <a:endParaRPr lang="de-DE" sz="1200" dirty="0">
              <a:solidFill>
                <a:schemeClr val="tx1"/>
              </a:solidFill>
              <a:latin typeface="Arial" panose="020B0604020202020204" pitchFamily="34" charset="0"/>
              <a:cs typeface="Arial" panose="020B0604020202020204" pitchFamily="34" charset="0"/>
            </a:endParaRPr>
          </a:p>
          <a:p>
            <a:r>
              <a:rPr lang="de-DE" sz="1200"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Εξερεύνηση </a:t>
            </a:r>
            <a:endParaRPr lang="de-DE" sz="1200" dirty="0">
              <a:solidFill>
                <a:schemeClr val="tx1"/>
              </a:solidFill>
              <a:latin typeface="Arial" panose="020B0604020202020204" pitchFamily="34" charset="0"/>
              <a:cs typeface="Arial" panose="020B0604020202020204" pitchFamily="34" charset="0"/>
            </a:endParaRPr>
          </a:p>
          <a:p>
            <a:pPr marL="285750" indent="-285750">
              <a:buFontTx/>
              <a:buChar char="-"/>
            </a:pPr>
            <a:r>
              <a:rPr lang="el-GR" sz="1200" dirty="0">
                <a:solidFill>
                  <a:schemeClr val="tx1"/>
                </a:solidFill>
                <a:latin typeface="Arial" panose="020B0604020202020204" pitchFamily="34" charset="0"/>
                <a:cs typeface="Arial" panose="020B0604020202020204" pitchFamily="34" charset="0"/>
              </a:rPr>
              <a:t>Γεώτρηση </a:t>
            </a:r>
            <a:r>
              <a:rPr lang="de-DE" sz="120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Τεχνολογία </a:t>
            </a:r>
            <a:endParaRPr lang="de-DE" sz="12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Δεδομένα αγοράς</a:t>
            </a:r>
            <a:endParaRPr lang="de-DE" sz="1200" dirty="0">
              <a:solidFill>
                <a:schemeClr val="tx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DE21B3B6-E41E-48B9-AE99-9CAA9CFAF119}"/>
              </a:ext>
            </a:extLst>
          </p:cNvPr>
          <p:cNvSpPr/>
          <p:nvPr/>
        </p:nvSpPr>
        <p:spPr>
          <a:xfrm>
            <a:off x="1157601" y="2194854"/>
            <a:ext cx="2752259" cy="16529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latin typeface="Arial" panose="020B0604020202020204" pitchFamily="34" charset="0"/>
                <a:cs typeface="Arial" panose="020B0604020202020204" pitchFamily="34" charset="0"/>
              </a:rPr>
              <a:t>    </a:t>
            </a:r>
            <a:r>
              <a:rPr lang="el-GR" sz="1200" b="1" dirty="0">
                <a:solidFill>
                  <a:schemeClr val="tx1"/>
                </a:solidFill>
                <a:latin typeface="Arial" panose="020B0604020202020204" pitchFamily="34" charset="0"/>
                <a:cs typeface="Arial" panose="020B0604020202020204" pitchFamily="34" charset="0"/>
              </a:rPr>
              <a:t>Ίδρυμα</a:t>
            </a:r>
            <a:endParaRPr lang="de-DE"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err="1">
                <a:solidFill>
                  <a:schemeClr val="tx1"/>
                </a:solidFill>
                <a:latin typeface="Arial" panose="020B0604020202020204" pitchFamily="34" charset="0"/>
                <a:cs typeface="Arial" panose="020B0604020202020204" pitchFamily="34" charset="0"/>
              </a:rPr>
              <a:t>Γεωπεριβαλλοντικές</a:t>
            </a:r>
            <a:r>
              <a:rPr lang="el-GR" sz="1200" dirty="0">
                <a:solidFill>
                  <a:schemeClr val="tx1"/>
                </a:solidFill>
                <a:latin typeface="Arial" panose="020B0604020202020204" pitchFamily="34" charset="0"/>
                <a:cs typeface="Arial" panose="020B0604020202020204" pitchFamily="34" charset="0"/>
              </a:rPr>
              <a:t> αρχές ανάπτυξης / κοινωνία</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Εξουσιοδοτημένο προσωπικό υπουργείο</a:t>
            </a: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Εξουσιοδοτημένοι υπάλληλοι εταιρείας παροχής ενέργειας</a:t>
            </a: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Αρμόδιες αρχές</a:t>
            </a:r>
            <a:endParaRPr lang="de-DE" sz="12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690023EA-9336-48E4-826F-D420A818FD66}"/>
              </a:ext>
            </a:extLst>
          </p:cNvPr>
          <p:cNvSpPr/>
          <p:nvPr/>
        </p:nvSpPr>
        <p:spPr>
          <a:xfrm>
            <a:off x="5145259" y="2187495"/>
            <a:ext cx="2752259" cy="1652985"/>
          </a:xfrm>
          <a:prstGeom prst="rect">
            <a:avLst/>
          </a:prstGeom>
          <a:solidFill>
            <a:srgbClr val="EFE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    </a:t>
            </a:r>
            <a:r>
              <a:rPr lang="el-GR" sz="1200" b="1" dirty="0">
                <a:solidFill>
                  <a:schemeClr val="tx1"/>
                </a:solidFill>
                <a:latin typeface="Arial" panose="020B0604020202020204" pitchFamily="34" charset="0"/>
                <a:cs typeface="Arial" panose="020B0604020202020204" pitchFamily="34" charset="0"/>
              </a:rPr>
              <a:t>Πολιτική</a:t>
            </a:r>
            <a:endParaRPr lang="de-DE"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Κίνητρα για τιμολόγηση </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Ποσοτική δέσμευση</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Υποστήριξη για ΣΔΙΤ (συμπράξεις δημοσίου-ιδιωτικού τομέα)</a:t>
            </a: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Πρόσβαση στο δίκτυο παροχής</a:t>
            </a:r>
            <a:endParaRPr lang="de-DE" dirty="0"/>
          </a:p>
        </p:txBody>
      </p:sp>
      <p:sp>
        <p:nvSpPr>
          <p:cNvPr id="7" name="Rechteck 6">
            <a:extLst>
              <a:ext uri="{FF2B5EF4-FFF2-40B4-BE49-F238E27FC236}">
                <a16:creationId xmlns:a16="http://schemas.microsoft.com/office/drawing/2014/main" id="{120159D0-A598-4BB6-8C13-58668A61149A}"/>
              </a:ext>
            </a:extLst>
          </p:cNvPr>
          <p:cNvSpPr/>
          <p:nvPr/>
        </p:nvSpPr>
        <p:spPr>
          <a:xfrm>
            <a:off x="5923348" y="4209408"/>
            <a:ext cx="2752259" cy="16529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latin typeface="Arial" panose="020B0604020202020204" pitchFamily="34" charset="0"/>
                <a:cs typeface="Arial" panose="020B0604020202020204" pitchFamily="34" charset="0"/>
              </a:rPr>
              <a:t>    </a:t>
            </a:r>
            <a:r>
              <a:rPr lang="el-GR" sz="1200" b="1" dirty="0">
                <a:solidFill>
                  <a:schemeClr val="tx1"/>
                </a:solidFill>
                <a:latin typeface="Arial" panose="020B0604020202020204" pitchFamily="34" charset="0"/>
                <a:cs typeface="Arial" panose="020B0604020202020204" pitchFamily="34" charset="0"/>
              </a:rPr>
              <a:t>Χρηματοδότηση </a:t>
            </a:r>
            <a:endParaRPr lang="de-DE"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Εμπορικό χρέος / ίδια κεφάλαια</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Κυβερνητική επιδότηση ή εγγύηση ομολόγων</a:t>
            </a: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Δάνεια για την ανάπτυξη</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l-GR" sz="1200" dirty="0">
                <a:solidFill>
                  <a:schemeClr val="tx1"/>
                </a:solidFill>
                <a:latin typeface="Arial" panose="020B0604020202020204" pitchFamily="34" charset="0"/>
                <a:cs typeface="Arial" panose="020B0604020202020204" pitchFamily="34" charset="0"/>
              </a:rPr>
              <a:t>Χρηματοδότηση του κλίματος</a:t>
            </a:r>
            <a:endParaRPr lang="de-DE" sz="1200" dirty="0">
              <a:solidFill>
                <a:schemeClr val="tx1"/>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D5BCD40D-6738-42FE-9ABB-50BEE9A623DD}"/>
              </a:ext>
            </a:extLst>
          </p:cNvPr>
          <p:cNvSpPr/>
          <p:nvPr/>
        </p:nvSpPr>
        <p:spPr>
          <a:xfrm>
            <a:off x="3399906" y="4233127"/>
            <a:ext cx="2204251" cy="1800201"/>
          </a:xfrm>
          <a:prstGeom prst="ellipse">
            <a:avLst/>
          </a:prstGeom>
          <a:solidFill>
            <a:srgbClr val="94BD2D">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latin typeface="Arial" panose="020B0604020202020204" pitchFamily="34" charset="0"/>
                <a:cs typeface="Arial" panose="020B0604020202020204" pitchFamily="34" charset="0"/>
              </a:rPr>
              <a:t>Παράγοντες επιτυχίας της παραγωγής γεωθερμικής ενέργειας</a:t>
            </a:r>
            <a:endParaRPr lang="de-DE"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8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2E153-E2DF-4B10-BAD3-1F8817C7247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Στόχοι της παρούσας ενότητας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19D116B-D7BD-42DE-B688-62D8A53A605C}"/>
              </a:ext>
            </a:extLst>
          </p:cNvPr>
          <p:cNvSpPr>
            <a:spLocks noGrp="1"/>
          </p:cNvSpPr>
          <p:nvPr>
            <p:ph idx="1"/>
          </p:nvPr>
        </p:nvSpPr>
        <p:spPr>
          <a:xfrm>
            <a:off x="457200" y="1412776"/>
            <a:ext cx="8229600" cy="5184576"/>
          </a:xfrm>
        </p:spPr>
        <p:txBody>
          <a:bodyPr>
            <a:normAutofit/>
          </a:bodyPr>
          <a:lstStyle/>
          <a:p>
            <a:pPr marL="0" indent="0" algn="just">
              <a:lnSpc>
                <a:spcPct val="150000"/>
              </a:lnSpc>
              <a:buNone/>
            </a:pPr>
            <a:r>
              <a:rPr lang="el-GR" dirty="0"/>
              <a:t>Καλώς ορίσατε στην ενότητα: «Βιβλιογραφική ανασκόπηση και κανονισμοί</a:t>
            </a:r>
            <a:r>
              <a:rPr lang="en-US" dirty="0">
                <a:cs typeface="Arial" panose="020B0604020202020204" pitchFamily="34" charset="0"/>
              </a:rPr>
              <a:t>"</a:t>
            </a:r>
          </a:p>
          <a:p>
            <a:pPr marL="0" indent="0" algn="just">
              <a:lnSpc>
                <a:spcPct val="150000"/>
              </a:lnSpc>
              <a:buNone/>
            </a:pPr>
            <a:endParaRPr lang="en-US" i="1" dirty="0">
              <a:cs typeface="Arial" panose="020B0604020202020204" pitchFamily="34" charset="0"/>
            </a:endParaRPr>
          </a:p>
          <a:p>
            <a:pPr marL="0" indent="0" algn="just">
              <a:lnSpc>
                <a:spcPct val="150000"/>
              </a:lnSpc>
              <a:buNone/>
            </a:pPr>
            <a:r>
              <a:rPr lang="el-GR" i="1" dirty="0">
                <a:cs typeface="Arial" panose="020B0604020202020204" pitchFamily="34" charset="0"/>
              </a:rPr>
              <a:t>Μετά την ολοκλήρωση της συγκεκριμένης ενότητας ο αναγνώστης θα γνωρίζει</a:t>
            </a:r>
            <a:r>
              <a:rPr lang="en-US" i="1" dirty="0">
                <a:cs typeface="Arial" panose="020B0604020202020204" pitchFamily="34" charset="0"/>
              </a:rPr>
              <a:t>:</a:t>
            </a:r>
          </a:p>
          <a:p>
            <a:pPr algn="just">
              <a:lnSpc>
                <a:spcPct val="150000"/>
              </a:lnSpc>
              <a:buFont typeface="+mj-lt"/>
              <a:buAutoNum type="arabicPeriod"/>
            </a:pPr>
            <a:r>
              <a:rPr lang="el-GR" dirty="0">
                <a:cs typeface="Arial" panose="020B0604020202020204" pitchFamily="34" charset="0"/>
              </a:rPr>
              <a:t>Την τρέχουσα κατάσταση και τις τάσεις στη γεωθερμική ενέργεια</a:t>
            </a:r>
            <a:endParaRPr lang="en-US" dirty="0">
              <a:cs typeface="Arial" panose="020B0604020202020204" pitchFamily="34" charset="0"/>
            </a:endParaRPr>
          </a:p>
          <a:p>
            <a:pPr algn="just">
              <a:lnSpc>
                <a:spcPct val="150000"/>
              </a:lnSpc>
              <a:buFont typeface="+mj-lt"/>
              <a:buAutoNum type="arabicPeriod"/>
            </a:pPr>
            <a:r>
              <a:rPr lang="en-US" dirty="0">
                <a:cs typeface="Arial" panose="020B0604020202020204" pitchFamily="34" charset="0"/>
              </a:rPr>
              <a:t> </a:t>
            </a:r>
            <a:r>
              <a:rPr lang="el-GR" dirty="0">
                <a:cs typeface="Arial" panose="020B0604020202020204" pitchFamily="34" charset="0"/>
              </a:rPr>
              <a:t>Τους κινδύνους, τις δυνατότητες και τα πλεονεκτήματα από τη χρήση της</a:t>
            </a:r>
            <a:endParaRPr lang="en-US" dirty="0">
              <a:cs typeface="Arial" panose="020B0604020202020204" pitchFamily="34" charset="0"/>
            </a:endParaRPr>
          </a:p>
          <a:p>
            <a:pPr algn="just">
              <a:lnSpc>
                <a:spcPct val="150000"/>
              </a:lnSpc>
              <a:buFont typeface="+mj-lt"/>
              <a:buAutoNum type="arabicPeriod"/>
            </a:pPr>
            <a:r>
              <a:rPr lang="el-GR" dirty="0">
                <a:cs typeface="Arial" panose="020B0604020202020204" pitchFamily="34" charset="0"/>
              </a:rPr>
              <a:t>Τους κανόνες – νόμους για τα γεωθερμικά συστήματα και τη διαδικασία που θα πρέπει να ακολουθηθεί για την έκδοση αδειών εγκατάστασής τους</a:t>
            </a:r>
            <a:endParaRPr lang="en-US" dirty="0">
              <a:cs typeface="Arial" panose="020B0604020202020204" pitchFamily="34" charset="0"/>
            </a:endParaRPr>
          </a:p>
          <a:p>
            <a:pPr algn="just">
              <a:lnSpc>
                <a:spcPct val="150000"/>
              </a:lnSpc>
              <a:buFont typeface="+mj-lt"/>
              <a:buAutoNum type="arabicPeriod"/>
            </a:pPr>
            <a:r>
              <a:rPr lang="el-GR" dirty="0">
                <a:cs typeface="Arial" panose="020B0604020202020204" pitchFamily="34" charset="0"/>
              </a:rPr>
              <a:t>Θέματα αστικής ευθύνης και ασφάλισης</a:t>
            </a:r>
            <a:endParaRPr lang="en-US" dirty="0">
              <a:cs typeface="Arial" panose="020B0604020202020204" pitchFamily="34" charset="0"/>
            </a:endParaRPr>
          </a:p>
          <a:p>
            <a:pPr marL="0" indent="0" algn="just">
              <a:lnSpc>
                <a:spcPct val="150000"/>
              </a:lnSpc>
              <a:buNone/>
            </a:pPr>
            <a:r>
              <a:rPr lang="en-US" dirty="0">
                <a:cs typeface="Arial" panose="020B0604020202020204" pitchFamily="34" charset="0"/>
              </a:rPr>
              <a:t>5.   </a:t>
            </a:r>
            <a:r>
              <a:rPr lang="el-GR" dirty="0">
                <a:cs typeface="Arial" panose="020B0604020202020204" pitchFamily="34" charset="0"/>
              </a:rPr>
              <a:t>Δυνατότητες χρηματοδότησης γεωθερμικών έργων</a:t>
            </a:r>
            <a:endParaRPr lang="de-DE" dirty="0">
              <a:cs typeface="Arial" panose="020B0604020202020204" pitchFamily="34" charset="0"/>
            </a:endParaRPr>
          </a:p>
        </p:txBody>
      </p:sp>
    </p:spTree>
    <p:extLst>
      <p:ext uri="{BB962C8B-B14F-4D97-AF65-F5344CB8AC3E}">
        <p14:creationId xmlns:p14="http://schemas.microsoft.com/office/powerpoint/2010/main" val="193875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C4667-0E0B-49A7-943F-ED5BB37162A2}"/>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765B36B-C1F3-4620-B2E9-5301CBCB5A28}"/>
              </a:ext>
            </a:extLst>
          </p:cNvPr>
          <p:cNvSpPr>
            <a:spLocks noGrp="1"/>
          </p:cNvSpPr>
          <p:nvPr>
            <p:ph idx="1"/>
          </p:nvPr>
        </p:nvSpPr>
        <p:spPr>
          <a:xfrm>
            <a:off x="539552" y="1412776"/>
            <a:ext cx="8352928" cy="4824536"/>
          </a:xfrm>
        </p:spPr>
        <p:txBody>
          <a:bodyPr>
            <a:normAutofit fontScale="92500"/>
          </a:bodyPr>
          <a:lstStyle/>
          <a:p>
            <a:pPr marL="0" indent="0" algn="just">
              <a:lnSpc>
                <a:spcPct val="150000"/>
              </a:lnSpc>
              <a:buNone/>
            </a:pPr>
            <a:r>
              <a:rPr lang="de-DE" sz="1700" b="1" dirty="0">
                <a:latin typeface="Arial" panose="020B0604020202020204" pitchFamily="34" charset="0"/>
                <a:cs typeface="Arial" panose="020B0604020202020204" pitchFamily="34" charset="0"/>
              </a:rPr>
              <a:t>      </a:t>
            </a:r>
            <a:r>
              <a:rPr lang="el-GR" b="1" dirty="0">
                <a:cs typeface="Arial" panose="020B0604020202020204" pitchFamily="34" charset="0"/>
              </a:rPr>
              <a:t>Πολιτικό και νομικό πλαίσιο </a:t>
            </a:r>
            <a:endParaRPr lang="de-DE" b="1" dirty="0">
              <a:cs typeface="Arial" panose="020B0604020202020204" pitchFamily="34" charset="0"/>
            </a:endParaRPr>
          </a:p>
          <a:p>
            <a:pPr algn="just">
              <a:lnSpc>
                <a:spcPct val="150000"/>
              </a:lnSpc>
            </a:pPr>
            <a:r>
              <a:rPr lang="el-GR" dirty="0"/>
              <a:t>Η υλοποίηση γεωθερμικών εγκαταστάσεων NS καθορίζεται από τους τεχνικούς κανόνες και τις νομικές και πολιτικές συνθήκες</a:t>
            </a:r>
            <a:r>
              <a:rPr lang="en-US" dirty="0">
                <a:cs typeface="Arial" panose="020B0604020202020204" pitchFamily="34" charset="0"/>
              </a:rPr>
              <a:t>.</a:t>
            </a:r>
            <a:endParaRPr lang="de-DE" dirty="0">
              <a:cs typeface="Arial" panose="020B0604020202020204" pitchFamily="34" charset="0"/>
            </a:endParaRPr>
          </a:p>
          <a:p>
            <a:pPr algn="just">
              <a:lnSpc>
                <a:spcPct val="150000"/>
              </a:lnSpc>
            </a:pPr>
            <a:r>
              <a:rPr lang="el-GR" dirty="0"/>
              <a:t>Κανονισμοί όπως ο νόμος περί υδάτων και ο νόμος περί μεταλλευμάτων είναι θεμελιώδεις για την έκδοση άδειας</a:t>
            </a:r>
            <a:r>
              <a:rPr lang="en-US" dirty="0">
                <a:cs typeface="Arial" panose="020B0604020202020204" pitchFamily="34" charset="0"/>
              </a:rPr>
              <a:t>.</a:t>
            </a:r>
            <a:endParaRPr lang="de-DE" dirty="0">
              <a:cs typeface="Arial" panose="020B0604020202020204" pitchFamily="34" charset="0"/>
            </a:endParaRPr>
          </a:p>
          <a:p>
            <a:pPr algn="just">
              <a:lnSpc>
                <a:spcPct val="150000"/>
              </a:lnSpc>
            </a:pPr>
            <a:r>
              <a:rPr lang="el-GR" dirty="0"/>
              <a:t>Η άδεια οικοδόμησης δεν είναι συνήθως απαραίτητη για το ίδιο το γεωθερμικό σύστημα, καθώς δεν κατασκευάζονται επιπλέον κτίρια στη γεωθερμική ενέργεια NS</a:t>
            </a:r>
            <a:r>
              <a:rPr lang="en-US" dirty="0">
                <a:cs typeface="Arial" panose="020B0604020202020204" pitchFamily="34" charset="0"/>
              </a:rPr>
              <a:t>.</a:t>
            </a:r>
            <a:endParaRPr lang="de-DE" dirty="0">
              <a:cs typeface="Arial" panose="020B0604020202020204" pitchFamily="34" charset="0"/>
            </a:endParaRPr>
          </a:p>
          <a:p>
            <a:pPr algn="just">
              <a:lnSpc>
                <a:spcPct val="150000"/>
              </a:lnSpc>
            </a:pPr>
            <a:r>
              <a:rPr lang="el-GR" dirty="0"/>
              <a:t>Η πιστοποίηση των εταιρειών γεώτρησης βασίζεται στο φύλλο εργασίας DVGW.</a:t>
            </a:r>
          </a:p>
          <a:p>
            <a:pPr algn="just">
              <a:lnSpc>
                <a:spcPct val="150000"/>
              </a:lnSpc>
            </a:pPr>
            <a:r>
              <a:rPr lang="en-US" dirty="0">
                <a:cs typeface="Arial" panose="020B0604020202020204" pitchFamily="34" charset="0"/>
              </a:rPr>
              <a:t>W 120-2, </a:t>
            </a:r>
            <a:r>
              <a:rPr lang="el-GR" dirty="0"/>
              <a:t>ο σχεδιασμός των γεωθερμικών εγκαταστάσεων στην Οδηγία VDI 4640</a:t>
            </a:r>
            <a:r>
              <a:rPr lang="en-US" dirty="0">
                <a:cs typeface="Arial" panose="020B0604020202020204" pitchFamily="34" charset="0"/>
              </a:rPr>
              <a:t>.</a:t>
            </a:r>
            <a:endParaRPr lang="de-DE" dirty="0">
              <a:cs typeface="Arial" panose="020B0604020202020204" pitchFamily="34" charset="0"/>
            </a:endParaRPr>
          </a:p>
          <a:p>
            <a:pPr algn="just">
              <a:lnSpc>
                <a:spcPct val="150000"/>
              </a:lnSpc>
            </a:pPr>
            <a:r>
              <a:rPr lang="el-GR" dirty="0"/>
              <a:t>Η γεωθερμική ενέργεια επωφελείται επίσης από νόμους και προγράμματα επιδοτήσεων που αποσκοπούν στην ενθάρρυνση της χρήσης ανανεώσιμων πηγών ενέργειας. </a:t>
            </a:r>
            <a:endParaRPr lang="de-DE" dirty="0">
              <a:cs typeface="Arial" panose="020B0604020202020204" pitchFamily="34" charset="0"/>
            </a:endParaRP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06880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AE310-6DFE-49A6-9296-C9BC5AECE64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5327714-BD34-4CF6-B92D-6D3BAF85815D}"/>
              </a:ext>
            </a:extLst>
          </p:cNvPr>
          <p:cNvSpPr>
            <a:spLocks noGrp="1"/>
          </p:cNvSpPr>
          <p:nvPr>
            <p:ph idx="1"/>
          </p:nvPr>
        </p:nvSpPr>
        <p:spPr>
          <a:xfrm>
            <a:off x="457200" y="1412776"/>
            <a:ext cx="8229600" cy="4752528"/>
          </a:xfrm>
        </p:spPr>
        <p:txBody>
          <a:bodyPr>
            <a:noAutofit/>
          </a:bodyPr>
          <a:lstStyle/>
          <a:p>
            <a:pPr marL="0" indent="0" algn="just">
              <a:lnSpc>
                <a:spcPct val="150000"/>
              </a:lnSpc>
              <a:buNone/>
              <a:tabLst>
                <a:tab pos="363538" algn="l"/>
              </a:tabLst>
            </a:pPr>
            <a:r>
              <a:rPr lang="el-GR" sz="1600" b="1" dirty="0">
                <a:latin typeface="Arial" panose="020B0604020202020204" pitchFamily="34" charset="0"/>
                <a:cs typeface="Arial" panose="020B0604020202020204" pitchFamily="34" charset="0"/>
              </a:rPr>
              <a:t>	</a:t>
            </a:r>
            <a:r>
              <a:rPr lang="el-GR" b="1" dirty="0">
                <a:cs typeface="Arial" panose="020B0604020202020204" pitchFamily="34" charset="0"/>
              </a:rPr>
              <a:t>Έγκριση δικαιωμάτων νερού</a:t>
            </a:r>
            <a:endParaRPr lang="de-DE" dirty="0">
              <a:cs typeface="Arial" panose="020B0604020202020204" pitchFamily="34" charset="0"/>
            </a:endParaRPr>
          </a:p>
          <a:p>
            <a:pPr algn="just">
              <a:lnSpc>
                <a:spcPct val="150000"/>
              </a:lnSpc>
            </a:pPr>
            <a:r>
              <a:rPr lang="el-GR" dirty="0"/>
              <a:t>Ως "χρήση υπόγειων υδάτων" εφαρμόζεται η χρήση των υπόγειων υδάτων καθώς και μέτρα που θα μπορούσαν να επηρεάσουν σημαντικά την ποιότητα των υπογείων υδάτων</a:t>
            </a:r>
          </a:p>
          <a:p>
            <a:pPr algn="just">
              <a:lnSpc>
                <a:spcPct val="150000"/>
              </a:lnSpc>
            </a:pPr>
            <a:r>
              <a:rPr lang="el-GR" dirty="0"/>
              <a:t>Η αίτηση για χορήγηση άδειας υποβάλλεται στην αντίστοιχη αρχή διαχείρισης υδάτων. Εδώ εφαρμόζεται ο αντίστοιχος κρατικός νόμος</a:t>
            </a:r>
            <a:r>
              <a:rPr lang="en-US" dirty="0">
                <a:cs typeface="Arial" panose="020B0604020202020204" pitchFamily="34" charset="0"/>
              </a:rPr>
              <a:t>.</a:t>
            </a:r>
            <a:endParaRPr lang="de-DE" dirty="0">
              <a:cs typeface="Arial" panose="020B0604020202020204" pitchFamily="34" charset="0"/>
            </a:endParaRPr>
          </a:p>
          <a:p>
            <a:pPr algn="just">
              <a:lnSpc>
                <a:spcPct val="150000"/>
              </a:lnSpc>
            </a:pPr>
            <a:r>
              <a:rPr lang="el-GR" dirty="0"/>
              <a:t>Πρέπει επίσης να λαμβάνονται υπόψη οι ομοσπονδιακές διατάξεις που ισχύουν με βάση τα διατάγματα για τα υπόγεια ύδατα και επιφανειακά ύδατα</a:t>
            </a:r>
            <a:r>
              <a:rPr lang="en-US" dirty="0">
                <a:cs typeface="Arial" panose="020B0604020202020204" pitchFamily="34" charset="0"/>
              </a:rPr>
              <a:t>.</a:t>
            </a:r>
            <a:r>
              <a:rPr lang="de-DE" dirty="0">
                <a:cs typeface="Arial" panose="020B0604020202020204" pitchFamily="34" charset="0"/>
              </a:rPr>
              <a:t> </a:t>
            </a:r>
          </a:p>
          <a:p>
            <a:pPr algn="just">
              <a:lnSpc>
                <a:spcPct val="150000"/>
              </a:lnSpc>
            </a:pPr>
            <a:r>
              <a:rPr lang="el-GR" dirty="0"/>
              <a:t>Ο σχεδιασμός της διαδικασίας έγκρισης διαφέρει από κράτος σε κράτος. Το κύριο σημείο για την έγκριση είναι τα μέσα μεταφοράς θερμότητας που χρησιμοποιούνται</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328155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3E0F8-07FF-4B19-A0A1-FE4CB87DDFC8}"/>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9374020-3BB7-44FE-BCF5-9D1BE7665A6F}"/>
              </a:ext>
            </a:extLst>
          </p:cNvPr>
          <p:cNvSpPr>
            <a:spLocks noGrp="1"/>
          </p:cNvSpPr>
          <p:nvPr>
            <p:ph idx="1"/>
          </p:nvPr>
        </p:nvSpPr>
        <p:spPr>
          <a:xfrm>
            <a:off x="161256" y="1412776"/>
            <a:ext cx="8821488" cy="4752528"/>
          </a:xfrm>
        </p:spPr>
        <p:txBody>
          <a:bodyPr>
            <a:no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sz="1600" b="1" dirty="0">
                <a:cs typeface="Arial" panose="020B0604020202020204" pitchFamily="34" charset="0"/>
              </a:rPr>
              <a:t>Έγκριση όρων χρήσης νερού</a:t>
            </a:r>
            <a:endParaRPr lang="de-DE" sz="1600" b="1" dirty="0">
              <a:cs typeface="Arial" panose="020B0604020202020204" pitchFamily="34" charset="0"/>
            </a:endParaRPr>
          </a:p>
          <a:p>
            <a:pPr algn="just">
              <a:lnSpc>
                <a:spcPct val="150000"/>
              </a:lnSpc>
            </a:pPr>
            <a:r>
              <a:rPr lang="el-GR" sz="1600" i="1" dirty="0">
                <a:cs typeface="Arial" panose="020B0604020202020204" pitchFamily="34" charset="0"/>
              </a:rPr>
              <a:t>Σε γενικές γραμμές εδώ ισχύει ότι και στο πόσιμο νερό για την έγκριση γεωθερμικών εγκαταστάσεων κοντά στην επιφάνεια. Αυτές περιλαμβάνουν τα εξής</a:t>
            </a:r>
            <a:r>
              <a:rPr lang="en-US" sz="1600" i="1" dirty="0">
                <a:cs typeface="Arial" panose="020B0604020202020204" pitchFamily="34" charset="0"/>
              </a:rPr>
              <a:t>:</a:t>
            </a:r>
          </a:p>
          <a:p>
            <a:pPr lvl="1" algn="just">
              <a:lnSpc>
                <a:spcPct val="150000"/>
              </a:lnSpc>
              <a:buFont typeface="Symbol" panose="05050102010706020507" pitchFamily="18" charset="2"/>
              <a:buChar char="-"/>
            </a:pPr>
            <a:r>
              <a:rPr lang="el-GR" sz="1600" dirty="0"/>
              <a:t>Προτεραιότητα στην προστασία του πόσιμου νερού από τη χρήση της γεωθερμικής ενέργειας</a:t>
            </a:r>
          </a:p>
          <a:p>
            <a:pPr lvl="1" algn="just">
              <a:lnSpc>
                <a:spcPct val="150000"/>
              </a:lnSpc>
              <a:buFont typeface="Symbol" panose="05050102010706020507" pitchFamily="18" charset="2"/>
              <a:buChar char="-"/>
            </a:pPr>
            <a:r>
              <a:rPr lang="el-GR" sz="1600" dirty="0"/>
              <a:t> Αποφυγή της αμοιβαίας επίδρασης των γεωθερμικών εγκαταστάσεων </a:t>
            </a:r>
            <a:endParaRPr lang="en-US" sz="1600" dirty="0">
              <a:cs typeface="Arial" panose="020B0604020202020204" pitchFamily="34" charset="0"/>
            </a:endParaRPr>
          </a:p>
          <a:p>
            <a:pPr lvl="1" algn="just">
              <a:lnSpc>
                <a:spcPct val="150000"/>
              </a:lnSpc>
              <a:buFont typeface="Symbol" panose="05050102010706020507" pitchFamily="18" charset="2"/>
              <a:buChar char="-"/>
            </a:pPr>
            <a:r>
              <a:rPr lang="el-GR" sz="1600" dirty="0"/>
              <a:t>Επαρκής διερεύνηση γεωθερμικών εγκαταστάσεων </a:t>
            </a:r>
          </a:p>
          <a:p>
            <a:pPr lvl="1" algn="just">
              <a:lnSpc>
                <a:spcPct val="150000"/>
              </a:lnSpc>
              <a:buFont typeface="Symbol" panose="05050102010706020507" pitchFamily="18" charset="2"/>
              <a:buChar char="-"/>
            </a:pPr>
            <a:r>
              <a:rPr lang="el-GR" sz="1600" dirty="0">
                <a:cs typeface="Arial" panose="020B0604020202020204" pitchFamily="34" charset="0"/>
              </a:rPr>
              <a:t>Αυστηροί τεχνικοί κανονισμοί και </a:t>
            </a:r>
            <a:r>
              <a:rPr lang="el-GR" sz="1600" dirty="0"/>
              <a:t>χρήση εξειδικευμένων εταιρειών</a:t>
            </a:r>
            <a:endParaRPr lang="en-US" sz="1600" dirty="0">
              <a:cs typeface="Arial" panose="020B0604020202020204" pitchFamily="34" charset="0"/>
            </a:endParaRPr>
          </a:p>
          <a:p>
            <a:pPr lvl="1" algn="just">
              <a:lnSpc>
                <a:spcPct val="150000"/>
              </a:lnSpc>
              <a:buFont typeface="Symbol" panose="05050102010706020507" pitchFamily="18" charset="2"/>
              <a:buChar char="-"/>
            </a:pPr>
            <a:r>
              <a:rPr lang="el-GR" sz="1600" dirty="0"/>
              <a:t>Χρήση αβλαβών υλικών κατασκευής και λειτουργίας </a:t>
            </a:r>
          </a:p>
          <a:p>
            <a:pPr lvl="1" algn="just">
              <a:lnSpc>
                <a:spcPct val="150000"/>
              </a:lnSpc>
              <a:buFont typeface="Symbol" panose="05050102010706020507" pitchFamily="18" charset="2"/>
              <a:buChar char="-"/>
            </a:pPr>
            <a:r>
              <a:rPr lang="el-GR" sz="1600" dirty="0"/>
              <a:t>Εξασφάλιση μόνιμης αποτελεσματικότητας </a:t>
            </a:r>
          </a:p>
          <a:p>
            <a:pPr lvl="1" algn="just">
              <a:lnSpc>
                <a:spcPct val="150000"/>
              </a:lnSpc>
              <a:buFont typeface="Symbol" panose="05050102010706020507" pitchFamily="18" charset="2"/>
              <a:buChar char="-"/>
            </a:pPr>
            <a:r>
              <a:rPr lang="el-GR" sz="1600" dirty="0"/>
              <a:t>Παρακολούθηση της κατασκευής και λειτουργίας της γεωθερμικής μονάδας</a:t>
            </a:r>
          </a:p>
          <a:p>
            <a:pPr lvl="1" algn="just">
              <a:lnSpc>
                <a:spcPct val="150000"/>
              </a:lnSpc>
              <a:buFont typeface="Symbol" panose="05050102010706020507" pitchFamily="18" charset="2"/>
              <a:buChar char="-"/>
            </a:pPr>
            <a:r>
              <a:rPr lang="el-GR" sz="1600" dirty="0"/>
              <a:t>Επαγγελματική διάλυση ελαττωματικών ή παροπλισμένων γεωθερμικών εγκαταστάσεων</a:t>
            </a:r>
            <a:endParaRPr lang="de-DE" sz="1600" dirty="0"/>
          </a:p>
        </p:txBody>
      </p:sp>
    </p:spTree>
    <p:extLst>
      <p:ext uri="{BB962C8B-B14F-4D97-AF65-F5344CB8AC3E}">
        <p14:creationId xmlns:p14="http://schemas.microsoft.com/office/powerpoint/2010/main" val="389931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8EEDC-F0E1-46E9-A7DE-6154FFBA0A2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3ADA2FEE-A283-41A2-B182-8AFDD2BE8D50}"/>
              </a:ext>
            </a:extLst>
          </p:cNvPr>
          <p:cNvPicPr>
            <a:picLocks noGrp="1" noChangeAspect="1"/>
          </p:cNvPicPr>
          <p:nvPr>
            <p:ph idx="1"/>
          </p:nvPr>
        </p:nvPicPr>
        <p:blipFill rotWithShape="1">
          <a:blip r:embed="rId3"/>
          <a:srcRect l="24843" t="43589" r="33828" b="11863"/>
          <a:stretch/>
        </p:blipFill>
        <p:spPr>
          <a:xfrm>
            <a:off x="827584" y="1484784"/>
            <a:ext cx="7713051" cy="4694902"/>
          </a:xfrm>
          <a:prstGeom prst="rect">
            <a:avLst/>
          </a:prstGeom>
        </p:spPr>
      </p:pic>
      <p:sp>
        <p:nvSpPr>
          <p:cNvPr id="5" name="Rechteck 4">
            <a:extLst>
              <a:ext uri="{FF2B5EF4-FFF2-40B4-BE49-F238E27FC236}">
                <a16:creationId xmlns:a16="http://schemas.microsoft.com/office/drawing/2014/main" id="{572CBD2E-6CF5-406A-90FC-36507FED3AB2}"/>
              </a:ext>
            </a:extLst>
          </p:cNvPr>
          <p:cNvSpPr/>
          <p:nvPr/>
        </p:nvSpPr>
        <p:spPr>
          <a:xfrm>
            <a:off x="499490" y="5354433"/>
            <a:ext cx="8145020" cy="902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l-GR" sz="1400" dirty="0">
                <a:solidFill>
                  <a:schemeClr val="tx1"/>
                </a:solidFill>
                <a:cs typeface="Arial" panose="020B0604020202020204" pitchFamily="34" charset="0"/>
              </a:rPr>
              <a:t>Σχηματική τομή μέσω του υπόγειου χώρου που δείχνει πιθανή ζημιά στα υπόγεια ύδατα από γεωθερμικούς ανιχνευτές. 1 - διαρροή ρευστού μεταφοράς θερμότητας, 2 - διείσδυση αλμυρού νερού, 3 - βαθιά μετατόπιση ρύπων</a:t>
            </a:r>
            <a:endParaRPr lang="de-DE" sz="1400" dirty="0">
              <a:solidFill>
                <a:schemeClr val="tx1"/>
              </a:solidFill>
              <a:cs typeface="Arial" panose="020B0604020202020204" pitchFamily="34" charset="0"/>
            </a:endParaRPr>
          </a:p>
        </p:txBody>
      </p:sp>
      <p:sp>
        <p:nvSpPr>
          <p:cNvPr id="3" name="Rechteck 2">
            <a:extLst>
              <a:ext uri="{FF2B5EF4-FFF2-40B4-BE49-F238E27FC236}">
                <a16:creationId xmlns:a16="http://schemas.microsoft.com/office/drawing/2014/main" id="{3EBFE111-306C-4770-805A-A84351228A71}"/>
              </a:ext>
            </a:extLst>
          </p:cNvPr>
          <p:cNvSpPr/>
          <p:nvPr/>
        </p:nvSpPr>
        <p:spPr>
          <a:xfrm>
            <a:off x="2338546" y="1484784"/>
            <a:ext cx="151337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Geothermal probes</a:t>
            </a:r>
          </a:p>
        </p:txBody>
      </p:sp>
      <p:sp>
        <p:nvSpPr>
          <p:cNvPr id="6" name="Rechteck 5">
            <a:extLst>
              <a:ext uri="{FF2B5EF4-FFF2-40B4-BE49-F238E27FC236}">
                <a16:creationId xmlns:a16="http://schemas.microsoft.com/office/drawing/2014/main" id="{7FD6D7A2-1399-4BF3-8662-CD5A2706D77C}"/>
              </a:ext>
            </a:extLst>
          </p:cNvPr>
          <p:cNvSpPr/>
          <p:nvPr/>
        </p:nvSpPr>
        <p:spPr>
          <a:xfrm>
            <a:off x="4716016" y="1484784"/>
            <a:ext cx="129614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ysClr val="windowText" lastClr="000000"/>
                </a:solidFill>
                <a:latin typeface="Arial" panose="020B0604020202020204" pitchFamily="34" charset="0"/>
                <a:cs typeface="Arial" panose="020B0604020202020204" pitchFamily="34" charset="0"/>
              </a:rPr>
              <a:t>Production wells </a:t>
            </a:r>
          </a:p>
        </p:txBody>
      </p:sp>
      <p:sp>
        <p:nvSpPr>
          <p:cNvPr id="7" name="Rechteck 6">
            <a:extLst>
              <a:ext uri="{FF2B5EF4-FFF2-40B4-BE49-F238E27FC236}">
                <a16:creationId xmlns:a16="http://schemas.microsoft.com/office/drawing/2014/main" id="{6EE73A7D-EF86-46C8-AE9B-DDAC6ADDA5D2}"/>
              </a:ext>
            </a:extLst>
          </p:cNvPr>
          <p:cNvSpPr/>
          <p:nvPr/>
        </p:nvSpPr>
        <p:spPr>
          <a:xfrm>
            <a:off x="7390656" y="1484784"/>
            <a:ext cx="129614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Impurities</a:t>
            </a:r>
          </a:p>
        </p:txBody>
      </p:sp>
      <p:sp>
        <p:nvSpPr>
          <p:cNvPr id="8" name="Rechteck 7">
            <a:extLst>
              <a:ext uri="{FF2B5EF4-FFF2-40B4-BE49-F238E27FC236}">
                <a16:creationId xmlns:a16="http://schemas.microsoft.com/office/drawing/2014/main" id="{B02C7892-5DE8-4B25-B2FE-B2BA0E33558C}"/>
              </a:ext>
            </a:extLst>
          </p:cNvPr>
          <p:cNvSpPr/>
          <p:nvPr/>
        </p:nvSpPr>
        <p:spPr>
          <a:xfrm>
            <a:off x="971600" y="1988840"/>
            <a:ext cx="1224136" cy="144016"/>
          </a:xfrm>
          <a:prstGeom prst="rect">
            <a:avLst/>
          </a:prstGeom>
          <a:solidFill>
            <a:srgbClr val="F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Aquifer</a:t>
            </a:r>
          </a:p>
        </p:txBody>
      </p:sp>
      <p:sp>
        <p:nvSpPr>
          <p:cNvPr id="9" name="Rechteck 8">
            <a:extLst>
              <a:ext uri="{FF2B5EF4-FFF2-40B4-BE49-F238E27FC236}">
                <a16:creationId xmlns:a16="http://schemas.microsoft.com/office/drawing/2014/main" id="{883E06CB-AA6B-4E2A-9D87-36C6553D2267}"/>
              </a:ext>
            </a:extLst>
          </p:cNvPr>
          <p:cNvSpPr/>
          <p:nvPr/>
        </p:nvSpPr>
        <p:spPr>
          <a:xfrm>
            <a:off x="971600" y="3356650"/>
            <a:ext cx="1366947" cy="216024"/>
          </a:xfrm>
          <a:prstGeom prst="rect">
            <a:avLst/>
          </a:prstGeom>
          <a:solidFill>
            <a:srgbClr val="F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Aquifer</a:t>
            </a:r>
          </a:p>
        </p:txBody>
      </p:sp>
      <p:sp>
        <p:nvSpPr>
          <p:cNvPr id="10" name="Rechteck 9">
            <a:extLst>
              <a:ext uri="{FF2B5EF4-FFF2-40B4-BE49-F238E27FC236}">
                <a16:creationId xmlns:a16="http://schemas.microsoft.com/office/drawing/2014/main" id="{128CF2C3-1481-456F-A18A-E0800DCA839B}"/>
              </a:ext>
            </a:extLst>
          </p:cNvPr>
          <p:cNvSpPr/>
          <p:nvPr/>
        </p:nvSpPr>
        <p:spPr>
          <a:xfrm>
            <a:off x="971600" y="4941168"/>
            <a:ext cx="1366947" cy="216024"/>
          </a:xfrm>
          <a:prstGeom prst="rect">
            <a:avLst/>
          </a:prstGeom>
          <a:solidFill>
            <a:srgbClr val="E1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Aquifer</a:t>
            </a:r>
          </a:p>
        </p:txBody>
      </p:sp>
      <p:sp>
        <p:nvSpPr>
          <p:cNvPr id="11" name="Rechteck 10">
            <a:extLst>
              <a:ext uri="{FF2B5EF4-FFF2-40B4-BE49-F238E27FC236}">
                <a16:creationId xmlns:a16="http://schemas.microsoft.com/office/drawing/2014/main" id="{99390ED8-A308-458B-BAA3-20D8E44759A5}"/>
              </a:ext>
            </a:extLst>
          </p:cNvPr>
          <p:cNvSpPr/>
          <p:nvPr/>
        </p:nvSpPr>
        <p:spPr>
          <a:xfrm>
            <a:off x="4355976" y="4941168"/>
            <a:ext cx="1872208" cy="332234"/>
          </a:xfrm>
          <a:prstGeom prst="rect">
            <a:avLst/>
          </a:prstGeom>
          <a:solidFill>
            <a:srgbClr val="E1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Oversalted deep water</a:t>
            </a:r>
          </a:p>
        </p:txBody>
      </p:sp>
      <p:sp>
        <p:nvSpPr>
          <p:cNvPr id="12" name="Rechteck 11">
            <a:extLst>
              <a:ext uri="{FF2B5EF4-FFF2-40B4-BE49-F238E27FC236}">
                <a16:creationId xmlns:a16="http://schemas.microsoft.com/office/drawing/2014/main" id="{AE7B8BCE-82C4-4136-8D6F-E078AF60E1D4}"/>
              </a:ext>
            </a:extLst>
          </p:cNvPr>
          <p:cNvSpPr/>
          <p:nvPr/>
        </p:nvSpPr>
        <p:spPr>
          <a:xfrm>
            <a:off x="5509312" y="3140968"/>
            <a:ext cx="1296143" cy="431706"/>
          </a:xfrm>
          <a:prstGeom prst="rect">
            <a:avLst/>
          </a:prstGeom>
          <a:solidFill>
            <a:srgbClr val="F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Drinking water (working horizon)</a:t>
            </a:r>
          </a:p>
        </p:txBody>
      </p:sp>
      <p:sp>
        <p:nvSpPr>
          <p:cNvPr id="13" name="Rechteck 12">
            <a:extLst>
              <a:ext uri="{FF2B5EF4-FFF2-40B4-BE49-F238E27FC236}">
                <a16:creationId xmlns:a16="http://schemas.microsoft.com/office/drawing/2014/main" id="{A4DB6A01-D0E8-49A4-8AF3-AE9930AFE451}"/>
              </a:ext>
            </a:extLst>
          </p:cNvPr>
          <p:cNvSpPr/>
          <p:nvPr/>
        </p:nvSpPr>
        <p:spPr>
          <a:xfrm>
            <a:off x="971600" y="4221088"/>
            <a:ext cx="1366947" cy="216024"/>
          </a:xfrm>
          <a:prstGeom prst="rect">
            <a:avLst/>
          </a:prstGeom>
          <a:solidFill>
            <a:srgbClr val="705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Aquicludes</a:t>
            </a:r>
          </a:p>
        </p:txBody>
      </p:sp>
      <p:sp>
        <p:nvSpPr>
          <p:cNvPr id="14" name="Rechteck 13">
            <a:extLst>
              <a:ext uri="{FF2B5EF4-FFF2-40B4-BE49-F238E27FC236}">
                <a16:creationId xmlns:a16="http://schemas.microsoft.com/office/drawing/2014/main" id="{06578185-71FD-4658-89F4-992EBE873984}"/>
              </a:ext>
            </a:extLst>
          </p:cNvPr>
          <p:cNvSpPr/>
          <p:nvPr/>
        </p:nvSpPr>
        <p:spPr>
          <a:xfrm>
            <a:off x="1043005" y="2294449"/>
            <a:ext cx="1224136" cy="216024"/>
          </a:xfrm>
          <a:prstGeom prst="rect">
            <a:avLst/>
          </a:prstGeom>
          <a:solidFill>
            <a:srgbClr val="705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Aquicludes</a:t>
            </a:r>
          </a:p>
        </p:txBody>
      </p:sp>
    </p:spTree>
    <p:extLst>
      <p:ext uri="{BB962C8B-B14F-4D97-AF65-F5344CB8AC3E}">
        <p14:creationId xmlns:p14="http://schemas.microsoft.com/office/powerpoint/2010/main" val="387285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D33E-F865-461C-B109-5CB5CD41E6D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C60D351-A210-4912-B61A-2AF48D537429}"/>
              </a:ext>
            </a:extLst>
          </p:cNvPr>
          <p:cNvSpPr>
            <a:spLocks noGrp="1"/>
          </p:cNvSpPr>
          <p:nvPr>
            <p:ph idx="1"/>
          </p:nvPr>
        </p:nvSpPr>
        <p:spPr>
          <a:xfrm>
            <a:off x="461893" y="1484784"/>
            <a:ext cx="8229600" cy="4680520"/>
          </a:xfrm>
        </p:spPr>
        <p:txBody>
          <a:bodyPr>
            <a:norm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Έγκριση δικαιωμάτων υδάτων </a:t>
            </a:r>
            <a:r>
              <a:rPr lang="de-DE" b="1" dirty="0">
                <a:cs typeface="Arial" panose="020B0604020202020204" pitchFamily="34" charset="0"/>
              </a:rPr>
              <a:t>– </a:t>
            </a:r>
            <a:r>
              <a:rPr lang="el-GR" b="1" dirty="0">
                <a:cs typeface="Arial" panose="020B0604020202020204" pitchFamily="34" charset="0"/>
              </a:rPr>
              <a:t>Έγγραφα αρχών</a:t>
            </a:r>
            <a:endParaRPr lang="de-DE" b="1" dirty="0">
              <a:cs typeface="Arial" panose="020B0604020202020204" pitchFamily="34" charset="0"/>
            </a:endParaRPr>
          </a:p>
          <a:p>
            <a:pPr marL="0" indent="0" algn="just">
              <a:lnSpc>
                <a:spcPct val="150000"/>
              </a:lnSpc>
              <a:buNone/>
            </a:pPr>
            <a:r>
              <a:rPr lang="de-DE" i="1" dirty="0">
                <a:cs typeface="Arial" panose="020B0604020202020204" pitchFamily="34" charset="0"/>
              </a:rPr>
              <a:t>      </a:t>
            </a:r>
            <a:r>
              <a:rPr lang="el-GR" i="1" dirty="0">
                <a:cs typeface="Arial" panose="020B0604020202020204" pitchFamily="34" charset="0"/>
              </a:rPr>
              <a:t>Για γεωθερμικούς ανιχνευτές</a:t>
            </a:r>
            <a:r>
              <a:rPr lang="de-DE" dirty="0">
                <a:cs typeface="Arial" panose="020B0604020202020204" pitchFamily="34" charset="0"/>
              </a:rPr>
              <a:t>:</a:t>
            </a:r>
          </a:p>
          <a:p>
            <a:pPr lvl="1" algn="just">
              <a:lnSpc>
                <a:spcPct val="150000"/>
              </a:lnSpc>
              <a:buFont typeface="Symbol" panose="05050102010706020507" pitchFamily="18" charset="2"/>
              <a:buChar char="-"/>
            </a:pPr>
            <a:r>
              <a:rPr lang="el-GR" dirty="0"/>
              <a:t>Επισκόπηση προγράμματος (1: 5,000) </a:t>
            </a:r>
          </a:p>
          <a:p>
            <a:pPr lvl="1" algn="just">
              <a:lnSpc>
                <a:spcPct val="150000"/>
              </a:lnSpc>
              <a:buFont typeface="Symbol" panose="05050102010706020507" pitchFamily="18" charset="2"/>
              <a:buChar char="-"/>
            </a:pPr>
            <a:r>
              <a:rPr lang="el-GR" dirty="0"/>
              <a:t>Λεπτομερές σχέδιο τοποθεσίας (1: 500 έως 1: 2000, με πληροφορίες σχετικά με τη θέση των σημείων γεώτρησης και την πορεία του αγωγού</a:t>
            </a:r>
            <a:r>
              <a:rPr lang="en-US" dirty="0">
                <a:cs typeface="Arial" panose="020B0604020202020204" pitchFamily="34" charset="0"/>
              </a:rPr>
              <a:t>)</a:t>
            </a:r>
          </a:p>
          <a:p>
            <a:pPr lvl="1" algn="just">
              <a:lnSpc>
                <a:spcPct val="150000"/>
              </a:lnSpc>
              <a:buFont typeface="Symbol" panose="05050102010706020507" pitchFamily="18" charset="2"/>
              <a:buChar char="-"/>
            </a:pPr>
            <a:r>
              <a:rPr lang="el-GR" dirty="0"/>
              <a:t>Επαλήθευση της πιστοποίησης της εταιρείας κατασκευής γεώτρησης ή γεώτρησης σύμφωνα με το DVGW W120, RAL-GZ 969 ή ισοδύναμο </a:t>
            </a:r>
          </a:p>
          <a:p>
            <a:pPr lvl="1" algn="just">
              <a:lnSpc>
                <a:spcPct val="150000"/>
              </a:lnSpc>
              <a:buFont typeface="Symbol" panose="05050102010706020507" pitchFamily="18" charset="2"/>
              <a:buChar char="-"/>
            </a:pPr>
            <a:r>
              <a:rPr lang="el-GR" dirty="0"/>
              <a:t>Πιστοποιητικό ικανότητας σύμφωνα με το DIN EN ISO 22475 ή DIN 4021</a:t>
            </a:r>
          </a:p>
          <a:p>
            <a:pPr lvl="1" algn="just">
              <a:lnSpc>
                <a:spcPct val="150000"/>
              </a:lnSpc>
              <a:buFont typeface="Symbol" panose="05050102010706020507" pitchFamily="18" charset="2"/>
              <a:buChar char="-"/>
            </a:pPr>
            <a:r>
              <a:rPr lang="el-GR" dirty="0"/>
              <a:t>Παρουσίαση της αναμενόμενης στρωματογραφίας και των συνθηκών υπόγειων υδάτων</a:t>
            </a:r>
            <a:endParaRPr lang="de-DE" dirty="0"/>
          </a:p>
          <a:p>
            <a:endParaRPr lang="de-DE" dirty="0"/>
          </a:p>
        </p:txBody>
      </p:sp>
    </p:spTree>
    <p:extLst>
      <p:ext uri="{BB962C8B-B14F-4D97-AF65-F5344CB8AC3E}">
        <p14:creationId xmlns:p14="http://schemas.microsoft.com/office/powerpoint/2010/main" val="170991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D33E-F865-461C-B109-5CB5CD41E6D0}"/>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C60D351-A210-4912-B61A-2AF48D537429}"/>
              </a:ext>
            </a:extLst>
          </p:cNvPr>
          <p:cNvSpPr>
            <a:spLocks noGrp="1"/>
          </p:cNvSpPr>
          <p:nvPr>
            <p:ph idx="1"/>
          </p:nvPr>
        </p:nvSpPr>
        <p:spPr>
          <a:xfrm>
            <a:off x="457200" y="1412776"/>
            <a:ext cx="8229600" cy="4525963"/>
          </a:xfrm>
        </p:spPr>
        <p:txBody>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Έγκριση δικαιωμάτων υδάτων </a:t>
            </a:r>
            <a:r>
              <a:rPr lang="de-DE" b="1" dirty="0">
                <a:cs typeface="Arial" panose="020B0604020202020204" pitchFamily="34" charset="0"/>
              </a:rPr>
              <a:t>– </a:t>
            </a:r>
            <a:r>
              <a:rPr lang="el-GR" b="1" dirty="0">
                <a:cs typeface="Arial" panose="020B0604020202020204" pitchFamily="34" charset="0"/>
              </a:rPr>
              <a:t>Κρατικά έγγραφα για τη μείωση των υδάτων</a:t>
            </a:r>
            <a:endParaRPr lang="de-DE" b="1" dirty="0">
              <a:cs typeface="Arial" panose="020B0604020202020204" pitchFamily="34" charset="0"/>
            </a:endParaRPr>
          </a:p>
          <a:p>
            <a:pPr marL="0" indent="0" algn="just">
              <a:lnSpc>
                <a:spcPct val="150000"/>
              </a:lnSpc>
              <a:buNone/>
              <a:tabLst>
                <a:tab pos="441325" algn="l"/>
              </a:tabLst>
            </a:pPr>
            <a:r>
              <a:rPr lang="el-GR" i="1" dirty="0">
                <a:cs typeface="Arial" panose="020B0604020202020204" pitchFamily="34" charset="0"/>
              </a:rPr>
              <a:t>	Για γεωθερμικούς ανιχνευτές (συνέχεια)</a:t>
            </a:r>
            <a:r>
              <a:rPr lang="el-GR" u="sng" dirty="0">
                <a:cs typeface="Arial" panose="020B0604020202020204" pitchFamily="34" charset="0"/>
              </a:rPr>
              <a:t> </a:t>
            </a:r>
            <a:endParaRPr lang="de-DE" dirty="0">
              <a:cs typeface="Arial" panose="020B0604020202020204" pitchFamily="34" charset="0"/>
            </a:endParaRPr>
          </a:p>
          <a:p>
            <a:pPr lvl="1" algn="just">
              <a:lnSpc>
                <a:spcPct val="150000"/>
              </a:lnSpc>
              <a:buFont typeface="Symbol" panose="05050102010706020507" pitchFamily="18" charset="2"/>
              <a:buChar char="-"/>
            </a:pPr>
            <a:r>
              <a:rPr lang="el-GR" dirty="0"/>
              <a:t>Πληροφορίες σχετικά με τα χρησιμοποιημένα πρόσθετα υλικά και τα υλικά επίστρωσης</a:t>
            </a:r>
          </a:p>
          <a:p>
            <a:pPr lvl="1" algn="just">
              <a:lnSpc>
                <a:spcPct val="150000"/>
              </a:lnSpc>
              <a:buFont typeface="Symbol" panose="05050102010706020507" pitchFamily="18" charset="2"/>
              <a:buChar char="-"/>
            </a:pPr>
            <a:r>
              <a:rPr lang="el-GR" dirty="0"/>
              <a:t>Περιγραφή της τεχνικής γεώτρησης και </a:t>
            </a:r>
            <a:r>
              <a:rPr lang="el-GR" dirty="0" err="1"/>
              <a:t>επανασφράγισης</a:t>
            </a:r>
            <a:r>
              <a:rPr lang="el-GR" dirty="0"/>
              <a:t> </a:t>
            </a:r>
          </a:p>
          <a:p>
            <a:pPr lvl="1" algn="just">
              <a:lnSpc>
                <a:spcPct val="150000"/>
              </a:lnSpc>
              <a:buFont typeface="Symbol" panose="05050102010706020507" pitchFamily="18" charset="2"/>
              <a:buChar char="-"/>
            </a:pPr>
            <a:r>
              <a:rPr lang="el-GR" dirty="0"/>
              <a:t>Προβλεπόμενη ικανότητα εξόρυξης της γεωθερμικής εγκατάστασης </a:t>
            </a:r>
            <a:r>
              <a:rPr lang="en-US" dirty="0">
                <a:cs typeface="Arial" panose="020B0604020202020204" pitchFamily="34" charset="0"/>
              </a:rPr>
              <a:t> </a:t>
            </a:r>
            <a:r>
              <a:rPr lang="el-GR" dirty="0"/>
              <a:t>(για αξιολόγηση αξιοπιστίας)</a:t>
            </a:r>
            <a:endParaRPr lang="en-US" dirty="0">
              <a:cs typeface="Arial" panose="020B0604020202020204" pitchFamily="34" charset="0"/>
            </a:endParaRPr>
          </a:p>
          <a:p>
            <a:pPr lvl="1" algn="just">
              <a:lnSpc>
                <a:spcPct val="150000"/>
              </a:lnSpc>
              <a:buFont typeface="Symbol" panose="05050102010706020507" pitchFamily="18" charset="2"/>
              <a:buChar char="-"/>
            </a:pPr>
            <a:r>
              <a:rPr lang="el-GR" dirty="0"/>
              <a:t>Περιγραφή του συστήματος ανίχνευσης </a:t>
            </a:r>
            <a:r>
              <a:rPr lang="en-US" dirty="0">
                <a:cs typeface="Arial" panose="020B0604020202020204" pitchFamily="34" charset="0"/>
              </a:rPr>
              <a:t>(</a:t>
            </a:r>
            <a:r>
              <a:rPr lang="el-GR" dirty="0"/>
              <a:t>πιστοποιητικά </a:t>
            </a:r>
            <a:r>
              <a:rPr lang="el-GR" dirty="0" err="1"/>
              <a:t>καταλληλότητας</a:t>
            </a:r>
            <a:r>
              <a:rPr lang="en-US" dirty="0">
                <a:cs typeface="Arial" panose="020B0604020202020204" pitchFamily="34" charset="0"/>
              </a:rPr>
              <a:t>, </a:t>
            </a:r>
            <a:r>
              <a:rPr lang="el-GR" dirty="0"/>
              <a:t>πληροφορίες για το προϊόν του κατασκευαστή, υγρά που χρησιμοποιούνται στο σύστημα με τις αντίστοιχες δηλώσεις ασφαλείας</a:t>
            </a:r>
            <a:r>
              <a:rPr lang="en-US" dirty="0">
                <a:cs typeface="Arial" panose="020B0604020202020204" pitchFamily="34" charset="0"/>
              </a:rPr>
              <a:t>)</a:t>
            </a:r>
            <a:endParaRPr lang="de-DE" dirty="0"/>
          </a:p>
        </p:txBody>
      </p:sp>
    </p:spTree>
    <p:extLst>
      <p:ext uri="{BB962C8B-B14F-4D97-AF65-F5344CB8AC3E}">
        <p14:creationId xmlns:p14="http://schemas.microsoft.com/office/powerpoint/2010/main" val="258968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0516B-B9D1-4CB0-9C0F-5033C45EDCE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BA802B7-E334-4B16-9B22-24C80F5961D3}"/>
              </a:ext>
            </a:extLst>
          </p:cNvPr>
          <p:cNvSpPr>
            <a:spLocks noGrp="1"/>
          </p:cNvSpPr>
          <p:nvPr>
            <p:ph idx="1"/>
          </p:nvPr>
        </p:nvSpPr>
        <p:spPr>
          <a:xfrm>
            <a:off x="457200" y="1412776"/>
            <a:ext cx="8229600" cy="4824536"/>
          </a:xfrm>
        </p:spPr>
        <p:txBody>
          <a:bodyPr>
            <a:normAutofit lnSpcReduction="10000"/>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Έγκριση δικαιωμάτων υδάτων </a:t>
            </a:r>
            <a:r>
              <a:rPr lang="de-DE" b="1" dirty="0">
                <a:cs typeface="Arial" panose="020B0604020202020204" pitchFamily="34" charset="0"/>
              </a:rPr>
              <a:t>– </a:t>
            </a:r>
            <a:r>
              <a:rPr lang="el-GR" b="1" dirty="0">
                <a:cs typeface="Arial" panose="020B0604020202020204" pitchFamily="34" charset="0"/>
              </a:rPr>
              <a:t>Κρατικά έγγραφα για τη μείωση των υδάτων</a:t>
            </a:r>
            <a:endParaRPr lang="de-DE" b="1" dirty="0">
              <a:cs typeface="Arial" panose="020B0604020202020204" pitchFamily="34" charset="0"/>
            </a:endParaRPr>
          </a:p>
          <a:p>
            <a:pPr marL="400050" lvl="1" indent="0" algn="just">
              <a:lnSpc>
                <a:spcPct val="150000"/>
              </a:lnSpc>
              <a:buNone/>
            </a:pPr>
            <a:r>
              <a:rPr lang="el-GR" i="1" dirty="0">
                <a:cs typeface="Arial" panose="020B0604020202020204" pitchFamily="34" charset="0"/>
              </a:rPr>
              <a:t>Γεωθερμικοί συλλέκτες</a:t>
            </a:r>
            <a:r>
              <a:rPr lang="en-US" i="1" dirty="0">
                <a:cs typeface="Arial" panose="020B0604020202020204" pitchFamily="34" charset="0"/>
              </a:rPr>
              <a:t>, </a:t>
            </a:r>
            <a:r>
              <a:rPr lang="el-GR" i="1" dirty="0">
                <a:cs typeface="Arial" panose="020B0604020202020204" pitchFamily="34" charset="0"/>
              </a:rPr>
              <a:t>κτιριακές εγκαταστάσεις </a:t>
            </a:r>
            <a:r>
              <a:rPr lang="en-US" i="1" dirty="0">
                <a:cs typeface="Arial" panose="020B0604020202020204" pitchFamily="34" charset="0"/>
              </a:rPr>
              <a:t>(</a:t>
            </a:r>
            <a:r>
              <a:rPr lang="el-GR" i="1" dirty="0">
                <a:cs typeface="Arial" panose="020B0604020202020204" pitchFamily="34" charset="0"/>
              </a:rPr>
              <a:t>βάθος εγκατάστασης ως 10 μέτρα κάτω από το έδαφος</a:t>
            </a:r>
            <a:r>
              <a:rPr lang="en-US" i="1" dirty="0">
                <a:cs typeface="Arial" panose="020B0604020202020204" pitchFamily="34" charset="0"/>
              </a:rPr>
              <a:t>):</a:t>
            </a:r>
          </a:p>
          <a:p>
            <a:pPr marL="685800" lvl="1" algn="just">
              <a:lnSpc>
                <a:spcPct val="150000"/>
              </a:lnSpc>
            </a:pPr>
            <a:r>
              <a:rPr lang="el-GR" dirty="0"/>
              <a:t>Επισκόπηση εγκατάστασης (1: 5,000) </a:t>
            </a:r>
          </a:p>
          <a:p>
            <a:pPr marL="685800" lvl="1" algn="just">
              <a:lnSpc>
                <a:spcPct val="150000"/>
              </a:lnSpc>
            </a:pPr>
            <a:r>
              <a:rPr lang="el-GR" dirty="0"/>
              <a:t>Αναλυτικό σχέδιο τοποθεσίας (1: 500 έως 1: 2.000, με πληροφορίες σχετικά με τη θέση των συλλεκτών και την πορεία του αγωγού) </a:t>
            </a:r>
          </a:p>
          <a:p>
            <a:pPr marL="685800" lvl="1" algn="just">
              <a:lnSpc>
                <a:spcPct val="150000"/>
              </a:lnSpc>
            </a:pPr>
            <a:r>
              <a:rPr lang="el-GR" dirty="0"/>
              <a:t>Παρουσίαση αναμενόμενης δομής εδάφους και συνθηκών υπόγειων υδάτων </a:t>
            </a:r>
          </a:p>
          <a:p>
            <a:pPr marL="685800" lvl="1" algn="just">
              <a:lnSpc>
                <a:spcPct val="150000"/>
              </a:lnSpc>
            </a:pPr>
            <a:r>
              <a:rPr lang="el-GR" dirty="0"/>
              <a:t>Περιγραφή του συστήματος συλλεκτών ανιχνευτών (πληροφορίες προϊόντος του κατασκευαστή, υγρά που χρησιμοποιούνται στο σύστημα με τις αντίστοιχες δηλώσεις ασφαλείας)</a:t>
            </a:r>
            <a:endParaRPr lang="en-US" dirty="0">
              <a:cs typeface="Arial" panose="020B0604020202020204" pitchFamily="34" charset="0"/>
            </a:endParaRPr>
          </a:p>
          <a:p>
            <a:pPr marL="685800" lvl="1" algn="just">
              <a:lnSpc>
                <a:spcPct val="150000"/>
              </a:lnSpc>
            </a:pPr>
            <a:r>
              <a:rPr lang="el-GR" dirty="0"/>
              <a:t>Περιγραφή της τεχνικής εγκατάστασης</a:t>
            </a:r>
            <a:endParaRPr lang="de-DE" dirty="0">
              <a:cs typeface="Arial" panose="020B0604020202020204" pitchFamily="34" charset="0"/>
            </a:endParaRPr>
          </a:p>
        </p:txBody>
      </p:sp>
    </p:spTree>
    <p:extLst>
      <p:ext uri="{BB962C8B-B14F-4D97-AF65-F5344CB8AC3E}">
        <p14:creationId xmlns:p14="http://schemas.microsoft.com/office/powerpoint/2010/main" val="118353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9755-4F9F-47AA-B161-4347B863FCA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48A0F08E-39C5-42D8-8526-87E0110A39A0}"/>
              </a:ext>
            </a:extLst>
          </p:cNvPr>
          <p:cNvPicPr>
            <a:picLocks noGrp="1" noChangeAspect="1"/>
          </p:cNvPicPr>
          <p:nvPr>
            <p:ph idx="1"/>
          </p:nvPr>
        </p:nvPicPr>
        <p:blipFill rotWithShape="1">
          <a:blip r:embed="rId3"/>
          <a:srcRect l="28968" t="11983" r="21079" b="21149"/>
          <a:stretch/>
        </p:blipFill>
        <p:spPr>
          <a:xfrm>
            <a:off x="2195736" y="1484784"/>
            <a:ext cx="6695131" cy="4704673"/>
          </a:xfrm>
          <a:prstGeom prst="rect">
            <a:avLst/>
          </a:prstGeom>
        </p:spPr>
      </p:pic>
      <p:sp>
        <p:nvSpPr>
          <p:cNvPr id="5" name="Textfeld 4">
            <a:extLst>
              <a:ext uri="{FF2B5EF4-FFF2-40B4-BE49-F238E27FC236}">
                <a16:creationId xmlns:a16="http://schemas.microsoft.com/office/drawing/2014/main" id="{D3FA0DC7-BDBA-44B3-B937-35C7556229E5}"/>
              </a:ext>
            </a:extLst>
          </p:cNvPr>
          <p:cNvSpPr txBox="1"/>
          <p:nvPr/>
        </p:nvSpPr>
        <p:spPr>
          <a:xfrm>
            <a:off x="119006" y="1793618"/>
            <a:ext cx="1934327" cy="4227669"/>
          </a:xfrm>
          <a:prstGeom prst="rect">
            <a:avLst/>
          </a:prstGeom>
          <a:noFill/>
        </p:spPr>
        <p:txBody>
          <a:bodyPr wrap="square" rtlCol="0">
            <a:spAutoFit/>
          </a:bodyPr>
          <a:lstStyle/>
          <a:p>
            <a:pPr algn="just">
              <a:lnSpc>
                <a:spcPct val="150000"/>
              </a:lnSpc>
            </a:pPr>
            <a:r>
              <a:rPr lang="el-GR" sz="1600" dirty="0">
                <a:cs typeface="Arial" panose="020B0604020202020204" pitchFamily="34" charset="0"/>
              </a:rPr>
              <a:t>Σχέδιο δοκιμής νομοθεσίας για τη διαχείριση υδάτων ώστε να ληφθούν υπόψη ανησυχίες σχετικά με την προστασία των υπόγειων υδάτων και πόσιμου νερού στις γεωθερμικές εγκαταστάσεις</a:t>
            </a:r>
            <a:endParaRPr lang="de-DE" sz="1600" dirty="0">
              <a:cs typeface="Arial" panose="020B0604020202020204" pitchFamily="34" charset="0"/>
            </a:endParaRPr>
          </a:p>
        </p:txBody>
      </p:sp>
      <p:sp>
        <p:nvSpPr>
          <p:cNvPr id="3" name="Rechteck 2">
            <a:extLst>
              <a:ext uri="{FF2B5EF4-FFF2-40B4-BE49-F238E27FC236}">
                <a16:creationId xmlns:a16="http://schemas.microsoft.com/office/drawing/2014/main" id="{D91F3FAD-3582-427F-9F63-7439A8DD01E0}"/>
              </a:ext>
            </a:extLst>
          </p:cNvPr>
          <p:cNvSpPr/>
          <p:nvPr/>
        </p:nvSpPr>
        <p:spPr>
          <a:xfrm>
            <a:off x="4427984" y="1556792"/>
            <a:ext cx="2376264" cy="3600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Application for the construction and operation of geothermal probes&gt; 10m</a:t>
            </a:r>
            <a:endParaRPr lang="de-DE" sz="9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A7B2F759-E1BA-4D5D-8057-7B3D55C2DEAB}"/>
              </a:ext>
            </a:extLst>
          </p:cNvPr>
          <p:cNvSpPr/>
          <p:nvPr/>
        </p:nvSpPr>
        <p:spPr>
          <a:xfrm>
            <a:off x="2195736" y="2492896"/>
            <a:ext cx="1728192" cy="5040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outside of water protection- and drinking water catchment areas</a:t>
            </a:r>
            <a:endParaRPr lang="de-DE" sz="9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232D0B6D-2F63-41FF-A1E3-2C75B72D8189}"/>
              </a:ext>
            </a:extLst>
          </p:cNvPr>
          <p:cNvSpPr/>
          <p:nvPr/>
        </p:nvSpPr>
        <p:spPr>
          <a:xfrm>
            <a:off x="3923928" y="1967670"/>
            <a:ext cx="3384376" cy="3600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Examination and assessment of the project, taking local conditions by the Lower Water Authority into account </a:t>
            </a:r>
            <a:endParaRPr lang="de-DE" sz="900" dirty="0">
              <a:solidFill>
                <a:schemeClr val="tx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2CD7797D-9537-46A9-8006-994D49D4F90B}"/>
              </a:ext>
            </a:extLst>
          </p:cNvPr>
          <p:cNvSpPr/>
          <p:nvPr/>
        </p:nvSpPr>
        <p:spPr>
          <a:xfrm>
            <a:off x="5616116" y="2492896"/>
            <a:ext cx="1728192" cy="4320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Within water protection and drinking water production areas</a:t>
            </a:r>
            <a:endParaRPr lang="de-DE" sz="900" dirty="0">
              <a:solidFill>
                <a:schemeClr val="tx1"/>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0D4EBE5F-79F4-497B-8B83-8D311146EAFC}"/>
              </a:ext>
            </a:extLst>
          </p:cNvPr>
          <p:cNvSpPr/>
          <p:nvPr/>
        </p:nvSpPr>
        <p:spPr>
          <a:xfrm>
            <a:off x="7164288" y="2996952"/>
            <a:ext cx="1656184" cy="64807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Water</a:t>
            </a:r>
            <a:r>
              <a:rPr lang="en-US" sz="800" dirty="0"/>
              <a:t> </a:t>
            </a:r>
            <a:r>
              <a:rPr lang="en-US" sz="800" dirty="0">
                <a:solidFill>
                  <a:schemeClr val="tx1"/>
                </a:solidFill>
                <a:latin typeface="Arial" panose="020B0604020202020204" pitchFamily="34" charset="0"/>
                <a:cs typeface="Arial" panose="020B0604020202020204" pitchFamily="34" charset="0"/>
              </a:rPr>
              <a:t>protection area: if necessary special permission required, the application will be assessed as a request for exemption</a:t>
            </a:r>
            <a:endParaRPr lang="de-DE" sz="800" dirty="0">
              <a:solidFill>
                <a:schemeClr val="tx1"/>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DC64AF66-CE74-44CD-B692-68D7900D897F}"/>
              </a:ext>
            </a:extLst>
          </p:cNvPr>
          <p:cNvSpPr/>
          <p:nvPr/>
        </p:nvSpPr>
        <p:spPr>
          <a:xfrm>
            <a:off x="5368968" y="3571583"/>
            <a:ext cx="2194613" cy="55340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Admissibility of the project depends on the distance from the profit making plant</a:t>
            </a:r>
            <a:endParaRPr lang="de-DE" sz="800" dirty="0">
              <a:solidFill>
                <a:schemeClr val="tx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89F24D43-5ACD-451E-AFE2-FADF407EA8D8}"/>
              </a:ext>
            </a:extLst>
          </p:cNvPr>
          <p:cNvSpPr/>
          <p:nvPr/>
        </p:nvSpPr>
        <p:spPr>
          <a:xfrm>
            <a:off x="4139952" y="4293096"/>
            <a:ext cx="1476164" cy="4785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Distance more than 1 km of upstream flow to the water production plant</a:t>
            </a:r>
            <a:endParaRPr lang="de-DE" sz="900" dirty="0">
              <a:solidFill>
                <a:schemeClr val="tx1"/>
              </a:solidFill>
              <a:latin typeface="Arial" panose="020B060402020202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5A6D9450-43CC-496C-B60D-73C210EB4FC5}"/>
              </a:ext>
            </a:extLst>
          </p:cNvPr>
          <p:cNvSpPr/>
          <p:nvPr/>
        </p:nvSpPr>
        <p:spPr>
          <a:xfrm>
            <a:off x="5724128" y="4293096"/>
            <a:ext cx="1584176" cy="4785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Distance less than 1 km of upstream flow to the water production plant</a:t>
            </a:r>
          </a:p>
        </p:txBody>
      </p:sp>
      <p:sp>
        <p:nvSpPr>
          <p:cNvPr id="14" name="Rechteck 13">
            <a:extLst>
              <a:ext uri="{FF2B5EF4-FFF2-40B4-BE49-F238E27FC236}">
                <a16:creationId xmlns:a16="http://schemas.microsoft.com/office/drawing/2014/main" id="{E2676592-EA00-4951-8B46-A7667EA5A32A}"/>
              </a:ext>
            </a:extLst>
          </p:cNvPr>
          <p:cNvSpPr/>
          <p:nvPr/>
        </p:nvSpPr>
        <p:spPr>
          <a:xfrm>
            <a:off x="7379488" y="4291663"/>
            <a:ext cx="1440984" cy="4785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Distance less than 100 m to the water extraction plant</a:t>
            </a:r>
            <a:endParaRPr lang="de-DE" sz="900"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176D61B6-5616-483F-9824-630A630460A3}"/>
              </a:ext>
            </a:extLst>
          </p:cNvPr>
          <p:cNvSpPr/>
          <p:nvPr/>
        </p:nvSpPr>
        <p:spPr>
          <a:xfrm>
            <a:off x="4139952" y="4801919"/>
            <a:ext cx="1476164" cy="387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Verification whether the user horizon is touched</a:t>
            </a:r>
            <a:endParaRPr lang="de-DE" sz="900" dirty="0">
              <a:solidFill>
                <a:schemeClr val="tx1"/>
              </a:solidFill>
              <a:latin typeface="Arial" panose="020B0604020202020204" pitchFamily="34" charset="0"/>
              <a:cs typeface="Arial" panose="020B0604020202020204" pitchFamily="34" charset="0"/>
            </a:endParaRPr>
          </a:p>
        </p:txBody>
      </p:sp>
      <p:sp>
        <p:nvSpPr>
          <p:cNvPr id="16" name="Rechteck 15">
            <a:extLst>
              <a:ext uri="{FF2B5EF4-FFF2-40B4-BE49-F238E27FC236}">
                <a16:creationId xmlns:a16="http://schemas.microsoft.com/office/drawing/2014/main" id="{1A043EB1-90B3-498B-BD9C-631FD9855053}"/>
              </a:ext>
            </a:extLst>
          </p:cNvPr>
          <p:cNvSpPr/>
          <p:nvPr/>
        </p:nvSpPr>
        <p:spPr>
          <a:xfrm>
            <a:off x="5719641" y="4794558"/>
            <a:ext cx="1584176" cy="387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Verification whether the user horizon is touched</a:t>
            </a:r>
          </a:p>
        </p:txBody>
      </p:sp>
      <p:sp>
        <p:nvSpPr>
          <p:cNvPr id="18" name="Rechteck 17">
            <a:extLst>
              <a:ext uri="{FF2B5EF4-FFF2-40B4-BE49-F238E27FC236}">
                <a16:creationId xmlns:a16="http://schemas.microsoft.com/office/drawing/2014/main" id="{A42EA1CF-ED8D-40B8-A293-A9A3598EACA2}"/>
              </a:ext>
            </a:extLst>
          </p:cNvPr>
          <p:cNvSpPr/>
          <p:nvPr/>
        </p:nvSpPr>
        <p:spPr>
          <a:xfrm>
            <a:off x="2267744" y="5229200"/>
            <a:ext cx="1584176" cy="960258"/>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Construction generally possible, Water Authority sets the required conditions in the permit</a:t>
            </a:r>
            <a:endParaRPr lang="de-DE" sz="900" dirty="0">
              <a:solidFill>
                <a:schemeClr val="tx1"/>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6C524921-A66B-412F-B441-17ECC853D5B4}"/>
              </a:ext>
            </a:extLst>
          </p:cNvPr>
          <p:cNvSpPr/>
          <p:nvPr/>
        </p:nvSpPr>
        <p:spPr>
          <a:xfrm>
            <a:off x="3957836" y="5307015"/>
            <a:ext cx="792088" cy="853984"/>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Erection above the working horizon generally possible with conditions</a:t>
            </a:r>
            <a:endParaRPr lang="de-DE" sz="800" dirty="0">
              <a:solidFill>
                <a:schemeClr val="tx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42192E93-B7D2-4053-AD3C-C61D009813A3}"/>
              </a:ext>
            </a:extLst>
          </p:cNvPr>
          <p:cNvSpPr/>
          <p:nvPr/>
        </p:nvSpPr>
        <p:spPr>
          <a:xfrm>
            <a:off x="4833286" y="5301207"/>
            <a:ext cx="782829" cy="863921"/>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Arial" panose="020B0604020202020204" pitchFamily="34" charset="0"/>
                <a:cs typeface="Arial" panose="020B0604020202020204" pitchFamily="34" charset="0"/>
              </a:rPr>
              <a:t>Construction in the working horizon possible with terms. Monitoring required.</a:t>
            </a:r>
            <a:endParaRPr lang="de-DE" sz="700" dirty="0">
              <a:solidFill>
                <a:schemeClr val="tx1"/>
              </a:solidFill>
              <a:latin typeface="Arial" panose="020B060402020202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885A79F2-703A-49DC-81EF-A34DE3ED2267}"/>
              </a:ext>
            </a:extLst>
          </p:cNvPr>
          <p:cNvSpPr/>
          <p:nvPr/>
        </p:nvSpPr>
        <p:spPr>
          <a:xfrm>
            <a:off x="5678041" y="5276850"/>
            <a:ext cx="792088" cy="888279"/>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Erection above the working horizon generally possible with conditions.</a:t>
            </a:r>
            <a:endParaRPr lang="de-DE" sz="800" dirty="0">
              <a:solidFill>
                <a:schemeClr val="tx1"/>
              </a:solidFill>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A097B829-3C09-4343-A6ED-F5675F9AB58E}"/>
              </a:ext>
            </a:extLst>
          </p:cNvPr>
          <p:cNvSpPr/>
          <p:nvPr/>
        </p:nvSpPr>
        <p:spPr>
          <a:xfrm>
            <a:off x="6560842" y="5276850"/>
            <a:ext cx="792088" cy="888279"/>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Construction in the working horizon inadmissible, permission is denied</a:t>
            </a:r>
            <a:endParaRPr lang="de-DE" sz="800" dirty="0">
              <a:solidFill>
                <a:schemeClr val="tx1"/>
              </a:solidFill>
              <a:latin typeface="Arial" panose="020B060402020202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EEEBB348-B221-4AC1-8467-7F4666133929}"/>
              </a:ext>
            </a:extLst>
          </p:cNvPr>
          <p:cNvSpPr/>
          <p:nvPr/>
        </p:nvSpPr>
        <p:spPr>
          <a:xfrm>
            <a:off x="7668344" y="5276850"/>
            <a:ext cx="935280" cy="912607"/>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Establishment invalid, permission is denied</a:t>
            </a:r>
            <a:endParaRPr lang="de-DE"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E802-5A1D-4A62-B36C-7860B578F97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40009DD-E77F-4173-BCE9-8A3EB277A815}"/>
              </a:ext>
            </a:extLst>
          </p:cNvPr>
          <p:cNvSpPr>
            <a:spLocks noGrp="1"/>
          </p:cNvSpPr>
          <p:nvPr>
            <p:ph idx="1"/>
          </p:nvPr>
        </p:nvSpPr>
        <p:spPr>
          <a:xfrm>
            <a:off x="251520" y="1412776"/>
            <a:ext cx="8784976" cy="4896544"/>
          </a:xfrm>
        </p:spPr>
        <p:txBody>
          <a:bodyPr>
            <a:normAutofit fontScale="92500" lnSpcReduction="20000"/>
          </a:bodyPr>
          <a:lstStyle/>
          <a:p>
            <a:pPr marL="0" indent="0" algn="just">
              <a:lnSpc>
                <a:spcPct val="170000"/>
              </a:lnSpc>
              <a:buNone/>
            </a:pPr>
            <a:r>
              <a:rPr lang="de-DE" sz="1900" b="1" dirty="0">
                <a:latin typeface="Arial" panose="020B0604020202020204" pitchFamily="34" charset="0"/>
                <a:cs typeface="Arial" panose="020B0604020202020204" pitchFamily="34" charset="0"/>
              </a:rPr>
              <a:t>      </a:t>
            </a:r>
            <a:r>
              <a:rPr lang="el-GR" sz="1900" b="1" dirty="0">
                <a:cs typeface="Arial" panose="020B0604020202020204" pitchFamily="34" charset="0"/>
              </a:rPr>
              <a:t>Νόμος μεταλλείων</a:t>
            </a:r>
            <a:endParaRPr lang="de-DE" sz="1900" b="1" dirty="0">
              <a:cs typeface="Arial" panose="020B0604020202020204" pitchFamily="34" charset="0"/>
            </a:endParaRPr>
          </a:p>
          <a:p>
            <a:pPr algn="just">
              <a:lnSpc>
                <a:spcPct val="170000"/>
              </a:lnSpc>
            </a:pPr>
            <a:r>
              <a:rPr lang="el-GR" sz="1900" dirty="0">
                <a:cs typeface="Arial" panose="020B0604020202020204" pitchFamily="34" charset="0"/>
              </a:rPr>
              <a:t>Σύμφωνα με τον Ομοσπονδιακό νόμο για τα ορυχεία </a:t>
            </a:r>
            <a:r>
              <a:rPr lang="en-US" sz="1900" dirty="0">
                <a:cs typeface="Arial" panose="020B0604020202020204" pitchFamily="34" charset="0"/>
              </a:rPr>
              <a:t> (</a:t>
            </a:r>
            <a:r>
              <a:rPr lang="en-US" sz="1900" dirty="0" err="1">
                <a:cs typeface="Arial" panose="020B0604020202020204" pitchFamily="34" charset="0"/>
              </a:rPr>
              <a:t>BBergG</a:t>
            </a:r>
            <a:r>
              <a:rPr lang="en-US" sz="1900" dirty="0">
                <a:cs typeface="Arial" panose="020B0604020202020204" pitchFamily="34" charset="0"/>
              </a:rPr>
              <a:t>) </a:t>
            </a:r>
            <a:r>
              <a:rPr lang="el-GR" sz="1900" dirty="0">
                <a:cs typeface="Arial" panose="020B0604020202020204" pitchFamily="34" charset="0"/>
              </a:rPr>
              <a:t>η γεωθερμική θερμότητα εφαρμόζεται ως "πόρος, ελεύθερος για εξόρυξη", πράγμα που σημαίνει ότι ο ιδιοκτήτης ενός ακινήτου δεν είναι και ο ιδιοκτήτης των υποκείμενων ορυκτών πόρων.</a:t>
            </a:r>
          </a:p>
          <a:p>
            <a:pPr algn="just">
              <a:lnSpc>
                <a:spcPct val="170000"/>
              </a:lnSpc>
            </a:pPr>
            <a:r>
              <a:rPr lang="el-GR" sz="1900" dirty="0">
                <a:cs typeface="Arial" panose="020B0604020202020204" pitchFamily="34" charset="0"/>
              </a:rPr>
              <a:t>Στη διοικητική πρακτική, ωστόσο, μόνο τα γεωθερμικά έργα με γεωτρήσεις πλάτους άνω των 100 μέτρων ή θερμικής ισχύος άνω των 0,2 MW υπόκεινται κανονικά στο νόμο περί ορυχείων. Για μικρά έργα, αυτό το βάθος είναι αρκετό</a:t>
            </a:r>
            <a:r>
              <a:rPr lang="en-US" sz="1900" dirty="0">
                <a:cs typeface="Arial" panose="020B0604020202020204" pitchFamily="34" charset="0"/>
              </a:rPr>
              <a:t>.</a:t>
            </a:r>
            <a:endParaRPr lang="de-DE" sz="1900" dirty="0">
              <a:cs typeface="Arial" panose="020B0604020202020204" pitchFamily="34" charset="0"/>
            </a:endParaRPr>
          </a:p>
          <a:p>
            <a:pPr algn="just">
              <a:lnSpc>
                <a:spcPct val="170000"/>
              </a:lnSpc>
            </a:pPr>
            <a:r>
              <a:rPr lang="el-GR" sz="1900" dirty="0">
                <a:cs typeface="Arial" panose="020B0604020202020204" pitchFamily="34" charset="0"/>
              </a:rPr>
              <a:t>Κατά την έννοια του ομοσπονδιακού νόμου περί μεταλλευμάτων, η γεωθερμική θερμότητα εφαρμόζεται μόνο όταν η ενέργεια μπορεί να ληφθεί απευθείας χωρίς πχ. τη χρήση αντλίας θερμότητας. Ως εκ τούτου, δεν απαιτείται η τακτική λήψη άδειας εάν η γεωθερμική ενέργεια λαμβάνεται με τη βοήθεια αντλίας θερμότητας</a:t>
            </a:r>
            <a:r>
              <a:rPr lang="en-US" sz="1900" dirty="0">
                <a:cs typeface="Arial" panose="020B0604020202020204" pitchFamily="34" charset="0"/>
              </a:rPr>
              <a:t>.</a:t>
            </a:r>
            <a:endParaRPr lang="de-DE" sz="1900" dirty="0">
              <a:cs typeface="Arial" panose="020B0604020202020204" pitchFamily="34" charset="0"/>
            </a:endParaRPr>
          </a:p>
          <a:p>
            <a:endParaRPr lang="de-DE" dirty="0"/>
          </a:p>
        </p:txBody>
      </p:sp>
    </p:spTree>
    <p:extLst>
      <p:ext uri="{BB962C8B-B14F-4D97-AF65-F5344CB8AC3E}">
        <p14:creationId xmlns:p14="http://schemas.microsoft.com/office/powerpoint/2010/main" val="735122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763C6-B1B7-45B3-A40E-2E6645F5D4F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E213685-E53F-4111-AEC3-1D61D3CF43E2}"/>
              </a:ext>
            </a:extLst>
          </p:cNvPr>
          <p:cNvSpPr>
            <a:spLocks noGrp="1"/>
          </p:cNvSpPr>
          <p:nvPr>
            <p:ph idx="1"/>
          </p:nvPr>
        </p:nvSpPr>
        <p:spPr>
          <a:xfrm>
            <a:off x="359024" y="1556792"/>
            <a:ext cx="8327776" cy="4608512"/>
          </a:xfrm>
        </p:spPr>
        <p:txBody>
          <a:bodyPr>
            <a:normAutofit/>
          </a:bodyPr>
          <a:lstStyle/>
          <a:p>
            <a:pPr marL="0" indent="0" algn="just">
              <a:lnSpc>
                <a:spcPct val="150000"/>
              </a:lnSpc>
              <a:buNone/>
            </a:pPr>
            <a:r>
              <a:rPr lang="el-GR" b="1" dirty="0">
                <a:cs typeface="Arial" panose="020B0604020202020204" pitchFamily="34" charset="0"/>
              </a:rPr>
              <a:t>Κανονισμοί του νόμου περί καταθέσεων</a:t>
            </a:r>
            <a:endParaRPr lang="de-DE" dirty="0">
              <a:cs typeface="Arial" panose="020B0604020202020204" pitchFamily="34" charset="0"/>
            </a:endParaRPr>
          </a:p>
          <a:p>
            <a:pPr algn="just">
              <a:lnSpc>
                <a:spcPct val="150000"/>
              </a:lnSpc>
            </a:pPr>
            <a:r>
              <a:rPr lang="el-GR" dirty="0"/>
              <a:t>Στόχος του νόμου περί καταθέσεων είναι η συλλογή των αποτελεσμάτων των γεωλογικών ερευνών στις κρατικές γεωλογικές έρευνες </a:t>
            </a:r>
            <a:r>
              <a:rPr lang="en-US" dirty="0">
                <a:cs typeface="Arial" panose="020B0604020202020204" pitchFamily="34" charset="0"/>
              </a:rPr>
              <a:t>(SGD).</a:t>
            </a:r>
          </a:p>
          <a:p>
            <a:pPr algn="just">
              <a:lnSpc>
                <a:spcPct val="150000"/>
              </a:lnSpc>
            </a:pPr>
            <a:r>
              <a:rPr lang="el-GR" dirty="0">
                <a:cs typeface="Arial" panose="020B0604020202020204" pitchFamily="34" charset="0"/>
              </a:rPr>
              <a:t>Η νομοθεσία </a:t>
            </a:r>
            <a:r>
              <a:rPr lang="el-GR" dirty="0"/>
              <a:t>υποχρεώνει όσους πραγματοποιούν γεωφυσικές έρευνες ή μηχανικά διεξάγουν γεωτρήσεις για δικό τους λογαριασμό ή για άλλους να ειδοποιούν κατάλληλο SGD 14 ημέρες πριν από την έναρξη εργασιών</a:t>
            </a:r>
            <a:r>
              <a:rPr lang="en-US" dirty="0">
                <a:cs typeface="Arial" panose="020B0604020202020204" pitchFamily="34" charset="0"/>
              </a:rPr>
              <a:t>.</a:t>
            </a:r>
          </a:p>
          <a:p>
            <a:pPr algn="just">
              <a:lnSpc>
                <a:spcPct val="150000"/>
              </a:lnSpc>
            </a:pPr>
            <a:r>
              <a:rPr lang="el-GR" dirty="0"/>
              <a:t>Μετά την ολοκλήρωση του έργου, υποβάλλονται εκθέσεις με τα αποτελέσματα των γεωφυσικών ερευνών ή/και τα αποτελέσματα ασκήσεων (στρωματογραφία), δοκιμών γεωθερμικής απόκρισης.</a:t>
            </a:r>
          </a:p>
          <a:p>
            <a:pPr algn="just">
              <a:lnSpc>
                <a:spcPct val="150000"/>
              </a:lnSpc>
            </a:pPr>
            <a:r>
              <a:rPr lang="el-GR" dirty="0"/>
              <a:t>Οι παραβιάσεις τιμωρούνται με πρόστιμο</a:t>
            </a:r>
            <a:r>
              <a:rPr lang="en-US" dirty="0">
                <a:cs typeface="Arial" panose="020B0604020202020204" pitchFamily="34" charset="0"/>
              </a:rPr>
              <a:t>.</a:t>
            </a:r>
            <a:endParaRPr lang="de-DE" dirty="0"/>
          </a:p>
        </p:txBody>
      </p:sp>
    </p:spTree>
    <p:extLst>
      <p:ext uri="{BB962C8B-B14F-4D97-AF65-F5344CB8AC3E}">
        <p14:creationId xmlns:p14="http://schemas.microsoft.com/office/powerpoint/2010/main" val="407646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0D3D6-A453-4544-9073-34A03736C35A}"/>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Περιεχόμενα</a:t>
            </a:r>
            <a:r>
              <a:rPr lang="de-DE" dirty="0"/>
              <a:t> </a:t>
            </a:r>
          </a:p>
        </p:txBody>
      </p:sp>
      <p:sp>
        <p:nvSpPr>
          <p:cNvPr id="3" name="Inhaltsplatzhalter 2">
            <a:extLst>
              <a:ext uri="{FF2B5EF4-FFF2-40B4-BE49-F238E27FC236}">
                <a16:creationId xmlns:a16="http://schemas.microsoft.com/office/drawing/2014/main" id="{B95B3D17-0D3C-4028-B479-EE2751D66781}"/>
              </a:ext>
            </a:extLst>
          </p:cNvPr>
          <p:cNvSpPr>
            <a:spLocks noGrp="1"/>
          </p:cNvSpPr>
          <p:nvPr>
            <p:ph idx="1"/>
          </p:nvPr>
        </p:nvSpPr>
        <p:spPr>
          <a:xfrm>
            <a:off x="436031" y="1418367"/>
            <a:ext cx="4496010" cy="4791785"/>
          </a:xfrm>
        </p:spPr>
        <p:txBody>
          <a:bodyPr>
            <a:normAutofit/>
          </a:bodyPr>
          <a:lstStyle/>
          <a:p>
            <a:pPr>
              <a:lnSpc>
                <a:spcPct val="150000"/>
              </a:lnSpc>
              <a:buFont typeface="+mj-lt"/>
              <a:buAutoNum type="arabicPeriod"/>
            </a:pPr>
            <a:r>
              <a:rPr lang="el-GR" sz="1600" b="1" dirty="0">
                <a:cs typeface="Arial" panose="020B0604020202020204" pitchFamily="34" charset="0"/>
              </a:rPr>
              <a:t>Τρέχουσα κατάσταση</a:t>
            </a:r>
            <a:endParaRPr lang="de-DE" sz="1600" b="1" dirty="0">
              <a:cs typeface="Arial" panose="020B0604020202020204" pitchFamily="34" charset="0"/>
            </a:endParaRPr>
          </a:p>
          <a:p>
            <a:pPr lvl="1">
              <a:lnSpc>
                <a:spcPct val="150000"/>
              </a:lnSpc>
              <a:buFont typeface="Symbol" panose="05050102010706020507" pitchFamily="18" charset="2"/>
              <a:buChar char="-"/>
            </a:pPr>
            <a:r>
              <a:rPr lang="el-GR" sz="1600" dirty="0"/>
              <a:t>Περιφερειακές τάσεις και καινοτομίες</a:t>
            </a:r>
          </a:p>
          <a:p>
            <a:pPr lvl="1">
              <a:lnSpc>
                <a:spcPct val="150000"/>
              </a:lnSpc>
              <a:buFont typeface="Symbol" panose="05050102010706020507" pitchFamily="18" charset="2"/>
              <a:buChar char="-"/>
            </a:pPr>
            <a:r>
              <a:rPr lang="el-GR" sz="1600" dirty="0"/>
              <a:t>Έντυπα χρήσης και εφαρμογές τους σε όλο τον κόσμο</a:t>
            </a:r>
          </a:p>
          <a:p>
            <a:pPr lvl="1">
              <a:lnSpc>
                <a:spcPct val="150000"/>
              </a:lnSpc>
              <a:buFont typeface="Symbol" panose="05050102010706020507" pitchFamily="18" charset="2"/>
              <a:buChar char="-"/>
            </a:pPr>
            <a:r>
              <a:rPr lang="el-GR" sz="1600" dirty="0"/>
              <a:t>Καινοτόμος χρήση της γεωθερμικής ενέργειας στη Γερμανία</a:t>
            </a:r>
          </a:p>
          <a:p>
            <a:pPr lvl="1">
              <a:lnSpc>
                <a:spcPct val="150000"/>
              </a:lnSpc>
              <a:buFont typeface="Symbol" panose="05050102010706020507" pitchFamily="18" charset="2"/>
              <a:buChar char="-"/>
            </a:pPr>
            <a:r>
              <a:rPr lang="el-GR" sz="1600" dirty="0">
                <a:cs typeface="Arial" panose="020B0604020202020204" pitchFamily="34" charset="0"/>
              </a:rPr>
              <a:t>Καινοτόμος αξιοποίηση της γεωθερμικής ενέργειας</a:t>
            </a:r>
            <a:endParaRPr lang="de-DE" sz="1600" dirty="0">
              <a:cs typeface="Arial" panose="020B0604020202020204" pitchFamily="34" charset="0"/>
            </a:endParaRPr>
          </a:p>
          <a:p>
            <a:pPr>
              <a:lnSpc>
                <a:spcPct val="150000"/>
              </a:lnSpc>
              <a:buAutoNum type="arabicPeriod" startAt="2"/>
            </a:pPr>
            <a:r>
              <a:rPr lang="de-DE" sz="1600" b="1" dirty="0">
                <a:cs typeface="Arial" panose="020B0604020202020204" pitchFamily="34" charset="0"/>
              </a:rPr>
              <a:t> </a:t>
            </a:r>
            <a:r>
              <a:rPr lang="el-GR" sz="1600" b="1" dirty="0">
                <a:cs typeface="Arial" panose="020B0604020202020204" pitchFamily="34" charset="0"/>
              </a:rPr>
              <a:t>Δυνατότητες αξιοποίησης </a:t>
            </a:r>
            <a:endParaRPr lang="de-DE" sz="1600" b="1" dirty="0">
              <a:cs typeface="Arial" panose="020B0604020202020204" pitchFamily="34" charset="0"/>
            </a:endParaRPr>
          </a:p>
          <a:p>
            <a:pPr lvl="1">
              <a:lnSpc>
                <a:spcPct val="150000"/>
              </a:lnSpc>
              <a:buFont typeface="Symbol" panose="05050102010706020507" pitchFamily="18" charset="2"/>
              <a:buChar char="-"/>
            </a:pPr>
            <a:r>
              <a:rPr lang="el-GR" sz="1600" dirty="0">
                <a:cs typeface="Arial" panose="020B0604020202020204" pitchFamily="34" charset="0"/>
              </a:rPr>
              <a:t>Αγορά θέρμανσης</a:t>
            </a:r>
            <a:endParaRPr lang="de-DE" sz="1600" dirty="0">
              <a:cs typeface="Arial" panose="020B0604020202020204" pitchFamily="34" charset="0"/>
            </a:endParaRPr>
          </a:p>
          <a:p>
            <a:pPr lvl="1">
              <a:lnSpc>
                <a:spcPct val="150000"/>
              </a:lnSpc>
              <a:buFont typeface="Symbol" panose="05050102010706020507" pitchFamily="18" charset="2"/>
              <a:buChar char="-"/>
            </a:pPr>
            <a:r>
              <a:rPr lang="el-GR" sz="1600" dirty="0">
                <a:cs typeface="Arial" panose="020B0604020202020204" pitchFamily="34" charset="0"/>
              </a:rPr>
              <a:t>Ανάπτυξη αγοράς</a:t>
            </a:r>
            <a:endParaRPr lang="de-DE" sz="1600" dirty="0">
              <a:cs typeface="Arial" panose="020B0604020202020204" pitchFamily="34" charset="0"/>
            </a:endParaRPr>
          </a:p>
          <a:p>
            <a:pPr lvl="1">
              <a:lnSpc>
                <a:spcPct val="170000"/>
              </a:lnSpc>
              <a:buFont typeface="Symbol" panose="05050102010706020507" pitchFamily="18" charset="2"/>
              <a:buChar char="-"/>
            </a:pPr>
            <a:endParaRPr lang="de-DE" dirty="0"/>
          </a:p>
        </p:txBody>
      </p:sp>
      <p:sp>
        <p:nvSpPr>
          <p:cNvPr id="4" name="Textfeld 3">
            <a:extLst>
              <a:ext uri="{FF2B5EF4-FFF2-40B4-BE49-F238E27FC236}">
                <a16:creationId xmlns:a16="http://schemas.microsoft.com/office/drawing/2014/main" id="{FCD3213E-980A-4E59-916C-5733AFBE6FB7}"/>
              </a:ext>
            </a:extLst>
          </p:cNvPr>
          <p:cNvSpPr txBox="1"/>
          <p:nvPr/>
        </p:nvSpPr>
        <p:spPr>
          <a:xfrm>
            <a:off x="5148064" y="1408838"/>
            <a:ext cx="3559905" cy="4062651"/>
          </a:xfrm>
          <a:prstGeom prst="rect">
            <a:avLst/>
          </a:prstGeom>
          <a:noFill/>
        </p:spPr>
        <p:txBody>
          <a:bodyPr wrap="square" rtlCol="0">
            <a:spAutoFit/>
          </a:bodyPr>
          <a:lstStyle/>
          <a:p>
            <a:pPr marL="742950" indent="-342900">
              <a:lnSpc>
                <a:spcPct val="150000"/>
              </a:lnSpc>
              <a:buFont typeface="+mj-lt"/>
              <a:buAutoNum type="arabicPeriod" startAt="3"/>
            </a:pPr>
            <a:r>
              <a:rPr lang="el-GR" sz="1600" b="1" dirty="0">
                <a:cs typeface="Arial" panose="020B0604020202020204" pitchFamily="34" charset="0"/>
              </a:rPr>
              <a:t>Κανονισμοί και νομοθεσία</a:t>
            </a:r>
            <a:endParaRPr lang="de-DE" sz="1600" b="1" dirty="0">
              <a:cs typeface="Arial" panose="020B0604020202020204" pitchFamily="34" charset="0"/>
            </a:endParaRPr>
          </a:p>
          <a:p>
            <a:pPr marL="900113" lvl="1" indent="-179388">
              <a:lnSpc>
                <a:spcPct val="150000"/>
              </a:lnSpc>
              <a:buFont typeface="Symbol" panose="05050102010706020507" pitchFamily="18" charset="2"/>
              <a:buChar char="-"/>
            </a:pPr>
            <a:r>
              <a:rPr lang="el-GR" sz="1600" dirty="0"/>
              <a:t> Πολιτικό και νομικό πλαίσιο</a:t>
            </a:r>
          </a:p>
          <a:p>
            <a:pPr marL="900113" lvl="1" indent="-179388">
              <a:lnSpc>
                <a:spcPct val="150000"/>
              </a:lnSpc>
              <a:buFont typeface="Symbol" panose="05050102010706020507" pitchFamily="18" charset="2"/>
              <a:buChar char="-"/>
            </a:pPr>
            <a:r>
              <a:rPr lang="el-GR" sz="1600" dirty="0">
                <a:cs typeface="Arial" panose="020B0604020202020204" pitchFamily="34" charset="0"/>
              </a:rPr>
              <a:t> Έγκριση δικαιωμάτων χρήσης υδάτινων πόρων</a:t>
            </a:r>
            <a:endParaRPr lang="de-DE" sz="1600" dirty="0">
              <a:cs typeface="Arial" panose="020B0604020202020204" pitchFamily="34" charset="0"/>
            </a:endParaRPr>
          </a:p>
          <a:p>
            <a:pPr marL="900113" lvl="1" indent="-179388">
              <a:lnSpc>
                <a:spcPct val="150000"/>
              </a:lnSpc>
              <a:buFont typeface="Symbol" panose="05050102010706020507" pitchFamily="18" charset="2"/>
              <a:buChar char="-"/>
            </a:pPr>
            <a:r>
              <a:rPr lang="el-GR" sz="1600" dirty="0">
                <a:cs typeface="Arial" panose="020B0604020202020204" pitchFamily="34" charset="0"/>
              </a:rPr>
              <a:t> Νόμος μεταλλείων</a:t>
            </a:r>
            <a:endParaRPr lang="de-DE" sz="1600" dirty="0">
              <a:cs typeface="Arial" panose="020B0604020202020204" pitchFamily="34" charset="0"/>
            </a:endParaRPr>
          </a:p>
          <a:p>
            <a:pPr marL="900113" lvl="1" indent="-179388">
              <a:lnSpc>
                <a:spcPct val="150000"/>
              </a:lnSpc>
              <a:buFont typeface="Symbol" panose="05050102010706020507" pitchFamily="18" charset="2"/>
              <a:buChar char="-"/>
            </a:pPr>
            <a:r>
              <a:rPr lang="el-GR" sz="1600" dirty="0">
                <a:cs typeface="Arial" panose="020B0604020202020204" pitchFamily="34" charset="0"/>
              </a:rPr>
              <a:t> </a:t>
            </a:r>
            <a:r>
              <a:rPr lang="el-GR" sz="1600" dirty="0"/>
              <a:t>Κανονισμοί του νόμου περί καταθέσεων</a:t>
            </a:r>
            <a:endParaRPr lang="de-DE" sz="1600" dirty="0">
              <a:cs typeface="Arial" panose="020B0604020202020204" pitchFamily="34" charset="0"/>
            </a:endParaRPr>
          </a:p>
          <a:p>
            <a:pPr marL="900113" lvl="1" indent="-179388">
              <a:lnSpc>
                <a:spcPct val="150000"/>
              </a:lnSpc>
              <a:buFont typeface="Symbol" panose="05050102010706020507" pitchFamily="18" charset="2"/>
              <a:buChar char="-"/>
            </a:pPr>
            <a:r>
              <a:rPr lang="el-GR" sz="1600" dirty="0">
                <a:cs typeface="Arial" panose="020B0604020202020204" pitchFamily="34" charset="0"/>
              </a:rPr>
              <a:t> Διαφορετικές μορφές εγκαταστάσεων</a:t>
            </a:r>
            <a:endParaRPr lang="de-DE" sz="1600" dirty="0">
              <a:cs typeface="Arial" panose="020B0604020202020204" pitchFamily="34" charset="0"/>
            </a:endParaRPr>
          </a:p>
          <a:p>
            <a:pPr marL="900113" lvl="1" indent="-179388">
              <a:lnSpc>
                <a:spcPct val="150000"/>
              </a:lnSpc>
              <a:buFont typeface="Symbol" panose="05050102010706020507" pitchFamily="18" charset="2"/>
              <a:buChar char="-"/>
            </a:pPr>
            <a:r>
              <a:rPr lang="el-GR" sz="1600" dirty="0">
                <a:cs typeface="Arial" panose="020B0604020202020204" pitchFamily="34" charset="0"/>
              </a:rPr>
              <a:t> </a:t>
            </a:r>
            <a:r>
              <a:rPr lang="de-DE" sz="1600" dirty="0">
                <a:cs typeface="Arial" panose="020B0604020202020204" pitchFamily="34" charset="0"/>
              </a:rPr>
              <a:t>DGW W120 – 2 &amp; VDI 4640</a:t>
            </a:r>
          </a:p>
          <a:p>
            <a:endParaRPr lang="de-DE" dirty="0"/>
          </a:p>
        </p:txBody>
      </p:sp>
    </p:spTree>
    <p:extLst>
      <p:ext uri="{BB962C8B-B14F-4D97-AF65-F5344CB8AC3E}">
        <p14:creationId xmlns:p14="http://schemas.microsoft.com/office/powerpoint/2010/main" val="386133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ED880-C1B5-42E5-9F27-8F7C1E3EA2C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FFF2DFE-76A1-4E1C-8994-F8CFB95B3850}"/>
              </a:ext>
            </a:extLst>
          </p:cNvPr>
          <p:cNvSpPr>
            <a:spLocks noGrp="1"/>
          </p:cNvSpPr>
          <p:nvPr>
            <p:ph idx="1"/>
          </p:nvPr>
        </p:nvSpPr>
        <p:spPr>
          <a:xfrm>
            <a:off x="457200" y="1412776"/>
            <a:ext cx="8229600" cy="4896544"/>
          </a:xfrm>
        </p:spPr>
        <p:txBody>
          <a:bodyPr>
            <a:normAutofit fontScale="92500" lnSpcReduction="10000"/>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Άλλες εγκαταστάσεις</a:t>
            </a:r>
            <a:endParaRPr lang="de-DE" b="1" dirty="0">
              <a:cs typeface="Arial" panose="020B0604020202020204" pitchFamily="34" charset="0"/>
            </a:endParaRPr>
          </a:p>
          <a:p>
            <a:pPr algn="just">
              <a:lnSpc>
                <a:spcPct val="150000"/>
              </a:lnSpc>
            </a:pPr>
            <a:r>
              <a:rPr lang="el-GR" i="1" dirty="0">
                <a:cs typeface="Arial" panose="020B0604020202020204" pitchFamily="34" charset="0"/>
              </a:rPr>
              <a:t>Οι διάφορες εγκαταστάσεις για τη χρησιμοποίηση γεωθερμικής ενέργειας κοντά στην επιφάνεια συνήθως αντιμετωπίζονται ως εξής </a:t>
            </a:r>
            <a:r>
              <a:rPr lang="en-US" i="1" dirty="0">
                <a:cs typeface="Arial" panose="020B0604020202020204" pitchFamily="34" charset="0"/>
              </a:rPr>
              <a:t>:</a:t>
            </a:r>
          </a:p>
          <a:p>
            <a:pPr algn="just">
              <a:lnSpc>
                <a:spcPct val="150000"/>
              </a:lnSpc>
            </a:pPr>
            <a:r>
              <a:rPr lang="el-GR" u="sng" dirty="0">
                <a:cs typeface="Arial" panose="020B0604020202020204" pitchFamily="34" charset="0"/>
              </a:rPr>
              <a:t>Γεωθερμικοί συλλέκτες</a:t>
            </a:r>
            <a:endParaRPr lang="de-DE" u="sng" dirty="0">
              <a:cs typeface="Arial" panose="020B0604020202020204" pitchFamily="34" charset="0"/>
            </a:endParaRPr>
          </a:p>
          <a:p>
            <a:pPr marL="685800" lvl="1" algn="just">
              <a:lnSpc>
                <a:spcPct val="150000"/>
              </a:lnSpc>
              <a:buFontTx/>
              <a:buChar char="-"/>
            </a:pPr>
            <a:r>
              <a:rPr lang="el-GR" dirty="0">
                <a:cs typeface="Arial" panose="020B0604020202020204" pitchFamily="34" charset="0"/>
              </a:rPr>
              <a:t>Προηγείται ειδοποίηση για συλλέκτες μέχρι το μέγιστο πέντε μέτρα κάτω από το έδαφος </a:t>
            </a:r>
          </a:p>
          <a:p>
            <a:pPr marL="685800" lvl="1" algn="just">
              <a:lnSpc>
                <a:spcPct val="150000"/>
              </a:lnSpc>
              <a:buFontTx/>
              <a:buChar char="-"/>
            </a:pPr>
            <a:r>
              <a:rPr lang="el-GR" dirty="0">
                <a:cs typeface="Arial" panose="020B0604020202020204" pitchFamily="34" charset="0"/>
              </a:rPr>
              <a:t>Δικαιώματα δικαιωμάτων νερού: Οι εργασίες φτάνουν στα υπόγεια ύδατα</a:t>
            </a:r>
          </a:p>
          <a:p>
            <a:pPr marL="361950" lvl="1" indent="-361950" algn="just">
              <a:lnSpc>
                <a:spcPct val="150000"/>
              </a:lnSpc>
              <a:buFont typeface="Arial" panose="020B0604020202020204" pitchFamily="34" charset="0"/>
              <a:buChar char="•"/>
            </a:pPr>
            <a:r>
              <a:rPr lang="el-GR" u="sng" dirty="0">
                <a:cs typeface="Arial" panose="020B0604020202020204" pitchFamily="34" charset="0"/>
              </a:rPr>
              <a:t>Γεωθερμικοί ανιχνευτές</a:t>
            </a:r>
            <a:endParaRPr lang="de-DE" dirty="0">
              <a:cs typeface="Arial" panose="020B0604020202020204" pitchFamily="34" charset="0"/>
            </a:endParaRPr>
          </a:p>
          <a:p>
            <a:pPr lvl="1" algn="just">
              <a:lnSpc>
                <a:spcPct val="150000"/>
              </a:lnSpc>
              <a:buFontTx/>
              <a:buChar char="-"/>
            </a:pPr>
            <a:r>
              <a:rPr lang="el-GR" dirty="0">
                <a:cs typeface="Arial" panose="020B0604020202020204" pitchFamily="34" charset="0"/>
              </a:rPr>
              <a:t>Διερευνητικές γεωτρήσεις: γεωλογικές και υδρογεωλογικές συνθήκες στην τοποθεσία που δεν είναι γνωστές οι συνθήκες (διοικητική αρχή του νομού</a:t>
            </a:r>
            <a:r>
              <a:rPr lang="en-US" dirty="0">
                <a:cs typeface="Arial" panose="020B0604020202020204" pitchFamily="34" charset="0"/>
              </a:rPr>
              <a:t>)</a:t>
            </a:r>
          </a:p>
          <a:p>
            <a:pPr lvl="1" algn="just">
              <a:lnSpc>
                <a:spcPct val="150000"/>
              </a:lnSpc>
              <a:buFontTx/>
              <a:buChar char="-"/>
            </a:pPr>
            <a:r>
              <a:rPr lang="el-GR" dirty="0">
                <a:cs typeface="Arial" panose="020B0604020202020204" pitchFamily="34" charset="0"/>
              </a:rPr>
              <a:t>Άδεια βάσει της νομοθεσίας για το νερό: Το σύστημα γεωθερμικού καθετήρα εκτείνεται στα υπόγεια ύδατα ή δρα στα υπόγεια ύδατα.</a:t>
            </a:r>
            <a:endParaRPr lang="de-DE" dirty="0"/>
          </a:p>
          <a:p>
            <a:pPr lvl="1">
              <a:buFontTx/>
              <a:buChar char="-"/>
            </a:pPr>
            <a:endParaRPr lang="de-DE" dirty="0"/>
          </a:p>
        </p:txBody>
      </p:sp>
    </p:spTree>
    <p:extLst>
      <p:ext uri="{BB962C8B-B14F-4D97-AF65-F5344CB8AC3E}">
        <p14:creationId xmlns:p14="http://schemas.microsoft.com/office/powerpoint/2010/main" val="13902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40F7F-F815-44A7-A457-DFB01175C1E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D9C1474-3D04-4E21-B1D2-A9034E3396B9}"/>
              </a:ext>
            </a:extLst>
          </p:cNvPr>
          <p:cNvSpPr>
            <a:spLocks noGrp="1"/>
          </p:cNvSpPr>
          <p:nvPr>
            <p:ph idx="1"/>
          </p:nvPr>
        </p:nvSpPr>
        <p:spPr>
          <a:xfrm>
            <a:off x="459196" y="1412776"/>
            <a:ext cx="8229600" cy="4896544"/>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Άλλες εγκαταστάσεις (συνέχεια)</a:t>
            </a:r>
            <a:endParaRPr lang="de-DE" b="1" dirty="0">
              <a:cs typeface="Arial" panose="020B0604020202020204" pitchFamily="34" charset="0"/>
            </a:endParaRPr>
          </a:p>
          <a:p>
            <a:pPr algn="just">
              <a:lnSpc>
                <a:spcPct val="150000"/>
              </a:lnSpc>
            </a:pPr>
            <a:r>
              <a:rPr lang="el-GR" u="sng" dirty="0">
                <a:cs typeface="Arial" panose="020B0604020202020204" pitchFamily="34" charset="0"/>
              </a:rPr>
              <a:t>Υποβρύχιες αντλίες θερμότητας</a:t>
            </a:r>
            <a:endParaRPr lang="en-US" u="sng" dirty="0">
              <a:cs typeface="Arial" panose="020B0604020202020204" pitchFamily="34" charset="0"/>
            </a:endParaRPr>
          </a:p>
          <a:p>
            <a:pPr marL="685800" lvl="1" algn="just">
              <a:lnSpc>
                <a:spcPct val="150000"/>
              </a:lnSpc>
              <a:buFont typeface="Symbol" panose="05050102010706020507" pitchFamily="18" charset="2"/>
              <a:buChar char="-"/>
            </a:pPr>
            <a:r>
              <a:rPr lang="el-GR" dirty="0"/>
              <a:t>Διερεύνηση γεωτρήσεων</a:t>
            </a:r>
          </a:p>
          <a:p>
            <a:pPr marL="685800" lvl="1" algn="just">
              <a:lnSpc>
                <a:spcPct val="150000"/>
              </a:lnSpc>
              <a:buFont typeface="Symbol" panose="05050102010706020507" pitchFamily="18" charset="2"/>
              <a:buChar char="-"/>
            </a:pPr>
            <a:r>
              <a:rPr lang="el-GR" dirty="0"/>
              <a:t>Άδεια ύδρευσης: Κατά την εκχύλιση των υπογείων υδάτων για θερμική χρήση και </a:t>
            </a:r>
            <a:r>
              <a:rPr lang="el-GR" dirty="0" err="1"/>
              <a:t>επανεισαγωγή</a:t>
            </a:r>
            <a:r>
              <a:rPr lang="el-GR" dirty="0"/>
              <a:t> των υπόγειων υδάτων που χρησιμοποιούνται (η εισαγωγή πρέπει να εξασφαλίζεται στο ίδιο </a:t>
            </a:r>
            <a:r>
              <a:rPr lang="el-GR" dirty="0" err="1"/>
              <a:t>υδροφορέα</a:t>
            </a:r>
            <a:r>
              <a:rPr lang="el-GR" dirty="0"/>
              <a:t> που χρησιμοποιείται) </a:t>
            </a:r>
            <a:endParaRPr lang="de-DE" dirty="0">
              <a:cs typeface="Arial" panose="020B0604020202020204" pitchFamily="34" charset="0"/>
            </a:endParaRPr>
          </a:p>
          <a:p>
            <a:pPr algn="just">
              <a:lnSpc>
                <a:spcPct val="150000"/>
              </a:lnSpc>
            </a:pPr>
            <a:r>
              <a:rPr lang="el-GR" u="sng" dirty="0">
                <a:cs typeface="Arial" panose="020B0604020202020204" pitchFamily="34" charset="0"/>
              </a:rPr>
              <a:t>Στοιχεία χρησιμοποιούμενου σκυροδέματος που έρχεται σε επαφή με το έδαφος</a:t>
            </a:r>
            <a:endParaRPr lang="de-DE" u="sng" dirty="0">
              <a:cs typeface="Arial" panose="020B0604020202020204" pitchFamily="34" charset="0"/>
            </a:endParaRPr>
          </a:p>
          <a:p>
            <a:pPr lvl="1" algn="just">
              <a:lnSpc>
                <a:spcPct val="150000"/>
              </a:lnSpc>
              <a:buFont typeface="Symbol" panose="05050102010706020507" pitchFamily="18" charset="2"/>
              <a:buChar char="-"/>
            </a:pPr>
            <a:r>
              <a:rPr lang="el-GR" dirty="0"/>
              <a:t>Άδεια ύδρευσης: Απαιτείται όταν χρησιμοποιείται ως </a:t>
            </a:r>
            <a:r>
              <a:rPr lang="el-GR" dirty="0" err="1"/>
              <a:t>εναλλάκτης</a:t>
            </a:r>
            <a:r>
              <a:rPr lang="el-GR" dirty="0"/>
              <a:t> θερμότητας μόνο σε εξαιρετικές περιπτώσεις, όταν υπάρχει νερό στο έδαφος.</a:t>
            </a:r>
            <a:endParaRPr lang="de-DE" dirty="0">
              <a:cs typeface="Arial" panose="020B0604020202020204" pitchFamily="34" charset="0"/>
            </a:endParaRPr>
          </a:p>
        </p:txBody>
      </p:sp>
    </p:spTree>
    <p:extLst>
      <p:ext uri="{BB962C8B-B14F-4D97-AF65-F5344CB8AC3E}">
        <p14:creationId xmlns:p14="http://schemas.microsoft.com/office/powerpoint/2010/main" val="314200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ACE22-F4EF-429F-B722-FC5FCDBD50F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18A208D-C4A4-411B-AE1A-E438D9A450DF}"/>
              </a:ext>
            </a:extLst>
          </p:cNvPr>
          <p:cNvSpPr>
            <a:spLocks noGrp="1"/>
          </p:cNvSpPr>
          <p:nvPr>
            <p:ph idx="1"/>
          </p:nvPr>
        </p:nvSpPr>
        <p:spPr>
          <a:xfrm>
            <a:off x="471936" y="1412776"/>
            <a:ext cx="8229600" cy="4896544"/>
          </a:xfrm>
        </p:spPr>
        <p:txBody>
          <a:bodyPr>
            <a:normAutofit/>
          </a:bodyPr>
          <a:lstStyle/>
          <a:p>
            <a:pPr marL="0" indent="0" algn="just">
              <a:lnSpc>
                <a:spcPct val="150000"/>
              </a:lnSpc>
              <a:buNone/>
            </a:pPr>
            <a:r>
              <a:rPr lang="de-DE" b="1" dirty="0"/>
              <a:t>      DVGW W120-2</a:t>
            </a:r>
          </a:p>
          <a:p>
            <a:pPr algn="just">
              <a:lnSpc>
                <a:spcPct val="150000"/>
              </a:lnSpc>
            </a:pPr>
            <a:r>
              <a:rPr lang="el-GR" dirty="0"/>
              <a:t>Το φύλλο εργασίας DVGW W120-2 ορίζει κανόνες για την πιστοποίηση εταιρειών γεώτρησης γεωθερμικών έργων πλησίον της επιφάνειας.</a:t>
            </a:r>
            <a:endParaRPr lang="de-DE" dirty="0">
              <a:cs typeface="Arial" panose="020B0604020202020204" pitchFamily="34" charset="0"/>
            </a:endParaRPr>
          </a:p>
          <a:p>
            <a:pPr algn="just">
              <a:lnSpc>
                <a:spcPct val="150000"/>
              </a:lnSpc>
            </a:pPr>
            <a:r>
              <a:rPr lang="el-GR" dirty="0"/>
              <a:t>Από τον Ιούλιο του 2013, υπήρξε ένα σύνολο κανονισμών που ειδικεύονται στη γεωθερμική ενέργεια. Καθορίζει ποια πρότυπα ποιότητας πρέπει να πληρούνται κατά την εκτέλεση φρεατίων, συμπεριλαμβανομένου του σχεδιασμού και ποιοι μηχανισμοί ενεργειών πρέπει να ακολουθούνται</a:t>
            </a:r>
            <a:r>
              <a:rPr lang="en-US" dirty="0">
                <a:cs typeface="Arial" panose="020B0604020202020204" pitchFamily="34" charset="0"/>
              </a:rPr>
              <a:t>.</a:t>
            </a:r>
          </a:p>
          <a:p>
            <a:pPr algn="just">
              <a:lnSpc>
                <a:spcPct val="150000"/>
              </a:lnSpc>
            </a:pPr>
            <a:r>
              <a:rPr lang="el-GR" dirty="0"/>
              <a:t>Με την εξειδίκευσή του στη γεωθερμική ενέργεια, το φύλλο εργασίας έχει καθορίσει την απαίτηση για την υλοποίηση ενός </a:t>
            </a:r>
            <a:r>
              <a:rPr lang="en-US" dirty="0">
                <a:cs typeface="Arial" panose="020B0604020202020204" pitchFamily="34" charset="0"/>
              </a:rPr>
              <a:t> </a:t>
            </a:r>
            <a:r>
              <a:rPr lang="el-GR" dirty="0"/>
              <a:t>γεωθερμικού συστήματος με γεωθερμικούς ανιχνευτές και έχει καταστήσει υποχρεωτικό ένα λειτουργικό σύστημα διαχείρισης</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40966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7C9A9-2246-483B-866E-54FA81F0D03E}"/>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8FBB8CB-F12F-4850-B35E-682FBA0B07BA}"/>
              </a:ext>
            </a:extLst>
          </p:cNvPr>
          <p:cNvSpPr>
            <a:spLocks noGrp="1"/>
          </p:cNvSpPr>
          <p:nvPr>
            <p:ph idx="1"/>
          </p:nvPr>
        </p:nvSpPr>
        <p:spPr>
          <a:xfrm>
            <a:off x="323528" y="1412776"/>
            <a:ext cx="8568952" cy="4968552"/>
          </a:xfrm>
        </p:spPr>
        <p:txBody>
          <a:bodyPr>
            <a:normAutofit lnSpcReduction="10000"/>
          </a:bodyPr>
          <a:lstStyle/>
          <a:p>
            <a:pPr marL="0" indent="0" algn="just">
              <a:lnSpc>
                <a:spcPct val="150000"/>
              </a:lnSpc>
              <a:buNone/>
            </a:pPr>
            <a:r>
              <a:rPr lang="de-DE" sz="1600" dirty="0">
                <a:latin typeface="Arial" panose="020B0604020202020204" pitchFamily="34" charset="0"/>
                <a:cs typeface="Arial" panose="020B0604020202020204" pitchFamily="34" charset="0"/>
              </a:rPr>
              <a:t>       </a:t>
            </a:r>
            <a:r>
              <a:rPr lang="el-GR" sz="1700" b="1" dirty="0">
                <a:cs typeface="Arial" panose="020B0604020202020204" pitchFamily="34" charset="0"/>
              </a:rPr>
              <a:t>Πιστοποίηση της εταιρείας γεώτρησης σύμφωνα με τον τεχνικό κανόνα</a:t>
            </a:r>
            <a:r>
              <a:rPr lang="en-US" sz="1700" b="1" dirty="0">
                <a:cs typeface="Arial" panose="020B0604020202020204" pitchFamily="34" charset="0"/>
              </a:rPr>
              <a:t> DVGW W 120-2</a:t>
            </a:r>
            <a:endParaRPr lang="de-DE" sz="1700" dirty="0">
              <a:cs typeface="Arial" panose="020B0604020202020204" pitchFamily="34" charset="0"/>
            </a:endParaRPr>
          </a:p>
          <a:p>
            <a:pPr algn="just">
              <a:lnSpc>
                <a:spcPct val="150000"/>
              </a:lnSpc>
            </a:pPr>
            <a:r>
              <a:rPr lang="el-GR" sz="1700" dirty="0"/>
              <a:t>Πρέπει να επαληθεύεται ότι ο εργολάβος γεωτρήσεων έχει πιστοποιηθεί σύμφωνα με το τεχνικό πρότυπο </a:t>
            </a:r>
            <a:r>
              <a:rPr lang="en-US" sz="1700" dirty="0">
                <a:cs typeface="Arial" panose="020B0604020202020204" pitchFamily="34" charset="0"/>
              </a:rPr>
              <a:t>DVGW W 120-2 </a:t>
            </a:r>
            <a:r>
              <a:rPr lang="el-GR" sz="1700" dirty="0"/>
              <a:t>κατά τη στιγμή της γεώτρησης</a:t>
            </a:r>
            <a:r>
              <a:rPr lang="en-US" sz="1700" dirty="0">
                <a:cs typeface="Arial" panose="020B0604020202020204" pitchFamily="34" charset="0"/>
              </a:rPr>
              <a:t>.</a:t>
            </a:r>
            <a:endParaRPr lang="de-DE" sz="1700" dirty="0">
              <a:cs typeface="Arial" panose="020B0604020202020204" pitchFamily="34" charset="0"/>
            </a:endParaRPr>
          </a:p>
          <a:p>
            <a:pPr algn="just">
              <a:lnSpc>
                <a:spcPct val="150000"/>
              </a:lnSpc>
            </a:pPr>
            <a:r>
              <a:rPr lang="el-GR" sz="1700" dirty="0"/>
              <a:t>Ορίζονται οι απαιτήσεις πιστοποίησης και ποιότητας, οι οποίες πρέπει να ακολουθούνται από τις εταιρείες στον τομέα των γεωθερμικών φρεάτων σύμφωνα με την τρέχουσα κατάσταση της τεχνολογίας</a:t>
            </a:r>
            <a:endParaRPr lang="de-DE" sz="1700" dirty="0">
              <a:cs typeface="Arial" panose="020B0604020202020204" pitchFamily="34" charset="0"/>
            </a:endParaRPr>
          </a:p>
          <a:p>
            <a:pPr marL="0" indent="0" algn="just">
              <a:lnSpc>
                <a:spcPct val="150000"/>
              </a:lnSpc>
              <a:buNone/>
            </a:pPr>
            <a:r>
              <a:rPr lang="de-DE" sz="1700" i="1" dirty="0">
                <a:cs typeface="Arial" panose="020B0604020202020204" pitchFamily="34" charset="0"/>
              </a:rPr>
              <a:t>      </a:t>
            </a:r>
            <a:r>
              <a:rPr lang="el-GR" sz="1700" i="1" dirty="0">
                <a:cs typeface="Arial" panose="020B0604020202020204" pitchFamily="34" charset="0"/>
              </a:rPr>
              <a:t>Οι απαιτήσεις αφορούν</a:t>
            </a:r>
            <a:r>
              <a:rPr lang="de-DE" sz="1700" i="1" dirty="0">
                <a:cs typeface="Arial" panose="020B0604020202020204" pitchFamily="34" charset="0"/>
              </a:rPr>
              <a:t>:</a:t>
            </a:r>
            <a:endParaRPr lang="de-DE" sz="1700" dirty="0">
              <a:cs typeface="Arial" panose="020B0604020202020204" pitchFamily="34" charset="0"/>
            </a:endParaRPr>
          </a:p>
          <a:p>
            <a:pPr lvl="1" algn="just">
              <a:lnSpc>
                <a:spcPct val="150000"/>
              </a:lnSpc>
              <a:buFont typeface="Symbol" panose="05050102010706020507" pitchFamily="18" charset="2"/>
              <a:buChar char="-"/>
            </a:pPr>
            <a:r>
              <a:rPr lang="el-GR" sz="1700" dirty="0"/>
              <a:t>τις υποχρεώσεις της εταιρείας (γενικά και όσον αφορά την κατασκευή)</a:t>
            </a:r>
          </a:p>
          <a:p>
            <a:pPr lvl="1" algn="just">
              <a:lnSpc>
                <a:spcPct val="150000"/>
              </a:lnSpc>
              <a:buFont typeface="Symbol" panose="05050102010706020507" pitchFamily="18" charset="2"/>
              <a:buChar char="-"/>
            </a:pPr>
            <a:r>
              <a:rPr lang="el-GR" sz="1700" dirty="0"/>
              <a:t>τις δεξιότητες του προσωπικού</a:t>
            </a:r>
          </a:p>
          <a:p>
            <a:pPr lvl="1" algn="just">
              <a:lnSpc>
                <a:spcPct val="150000"/>
              </a:lnSpc>
              <a:buFont typeface="Symbol" panose="05050102010706020507" pitchFamily="18" charset="2"/>
              <a:buChar char="-"/>
            </a:pPr>
            <a:r>
              <a:rPr lang="el-GR" sz="1700" dirty="0"/>
              <a:t>τον τεχνικό εξοπλισμό</a:t>
            </a:r>
          </a:p>
          <a:p>
            <a:pPr lvl="1" algn="just">
              <a:lnSpc>
                <a:spcPct val="150000"/>
              </a:lnSpc>
              <a:buFont typeface="Symbol" panose="05050102010706020507" pitchFamily="18" charset="2"/>
              <a:buChar char="-"/>
            </a:pPr>
            <a:r>
              <a:rPr lang="el-GR" sz="1700" dirty="0"/>
              <a:t>το λειτουργικό σύστημα διαχείρισης</a:t>
            </a:r>
          </a:p>
          <a:p>
            <a:pPr lvl="1" algn="just">
              <a:lnSpc>
                <a:spcPct val="150000"/>
              </a:lnSpc>
              <a:buFont typeface="Symbol" panose="05050102010706020507" pitchFamily="18" charset="2"/>
              <a:buChar char="-"/>
            </a:pPr>
            <a:r>
              <a:rPr lang="el-GR" sz="1700" dirty="0"/>
              <a:t>τη συνεχιζόμενη εκπαίδευση.</a:t>
            </a:r>
            <a:endParaRPr lang="de-DE" sz="1700" dirty="0">
              <a:cs typeface="Arial" panose="020B0604020202020204" pitchFamily="34" charset="0"/>
            </a:endParaRPr>
          </a:p>
        </p:txBody>
      </p:sp>
    </p:spTree>
    <p:extLst>
      <p:ext uri="{BB962C8B-B14F-4D97-AF65-F5344CB8AC3E}">
        <p14:creationId xmlns:p14="http://schemas.microsoft.com/office/powerpoint/2010/main" val="362543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31800" y="501854"/>
            <a:ext cx="8280400" cy="425450"/>
          </a:xfrm>
          <a:prstGeom prst="rect">
            <a:avLst/>
          </a:prstGeom>
        </p:spPr>
        <p:txBody>
          <a:bodyPr>
            <a:noAutofit/>
          </a:bodyPr>
          <a:lstStyle/>
          <a:p>
            <a:r>
              <a:rPr lang="en-US" sz="2400" dirty="0">
                <a:solidFill>
                  <a:schemeClr val="accent6">
                    <a:lumMod val="75000"/>
                  </a:schemeClr>
                </a:solidFill>
                <a:cs typeface="Arial" panose="020B0604020202020204" pitchFamily="34" charset="0"/>
              </a:rPr>
              <a:t>DVGW W 120-2 </a:t>
            </a:r>
            <a:r>
              <a:rPr lang="en-US" sz="2400" dirty="0" err="1">
                <a:solidFill>
                  <a:schemeClr val="accent6">
                    <a:lumMod val="75000"/>
                  </a:schemeClr>
                </a:solidFill>
                <a:cs typeface="Arial" panose="020B0604020202020204" pitchFamily="34" charset="0"/>
              </a:rPr>
              <a:t>Regelwerk</a:t>
            </a:r>
            <a:r>
              <a:rPr lang="en-US" sz="2400" dirty="0">
                <a:solidFill>
                  <a:schemeClr val="accent6">
                    <a:lumMod val="75000"/>
                  </a:schemeClr>
                </a:solidFill>
                <a:cs typeface="Arial" panose="020B0604020202020204" pitchFamily="34" charset="0"/>
              </a:rPr>
              <a:t> (</a:t>
            </a:r>
            <a:r>
              <a:rPr lang="el-GR" sz="2400" dirty="0">
                <a:solidFill>
                  <a:schemeClr val="accent6">
                    <a:lumMod val="75000"/>
                  </a:schemeClr>
                </a:solidFill>
                <a:cs typeface="Arial" panose="020B0604020202020204" pitchFamily="34" charset="0"/>
              </a:rPr>
              <a:t>Κανονισμοί και πρότυπα</a:t>
            </a:r>
            <a:r>
              <a:rPr lang="en-US" sz="2400" dirty="0">
                <a:solidFill>
                  <a:schemeClr val="accent6">
                    <a:lumMod val="75000"/>
                  </a:schemeClr>
                </a:solidFill>
                <a:cs typeface="Arial" panose="020B0604020202020204" pitchFamily="34" charset="0"/>
              </a:rPr>
              <a:t>)</a:t>
            </a:r>
            <a:endParaRPr lang="de-DE" sz="2400" dirty="0">
              <a:solidFill>
                <a:schemeClr val="accent6">
                  <a:lumMod val="75000"/>
                </a:schemeClr>
              </a:solidFill>
              <a:cs typeface="Arial" panose="020B0604020202020204" pitchFamily="34" charset="0"/>
            </a:endParaRPr>
          </a:p>
        </p:txBody>
      </p:sp>
      <p:sp>
        <p:nvSpPr>
          <p:cNvPr id="4" name="Textplatzhalter 2"/>
          <p:cNvSpPr>
            <a:spLocks noGrp="1"/>
          </p:cNvSpPr>
          <p:nvPr>
            <p:ph type="body" sz="quarter" idx="4294967295"/>
          </p:nvPr>
        </p:nvSpPr>
        <p:spPr>
          <a:xfrm>
            <a:off x="217077" y="1144687"/>
            <a:ext cx="8747411" cy="3992562"/>
          </a:xfrm>
          <a:prstGeom prst="rect">
            <a:avLst/>
          </a:prstGeom>
        </p:spPr>
        <p:txBody>
          <a:bodyPr>
            <a:normAutofit/>
          </a:bodyPr>
          <a:lstStyle/>
          <a:p>
            <a:pPr algn="just">
              <a:lnSpc>
                <a:spcPct val="150000"/>
              </a:lnSpc>
            </a:pPr>
            <a:r>
              <a:rPr lang="de-DE" sz="1600" dirty="0">
                <a:solidFill>
                  <a:schemeClr val="tx1"/>
                </a:solidFill>
                <a:cs typeface="Arial" panose="020B0604020202020204" pitchFamily="34" charset="0"/>
              </a:rPr>
              <a:t>W 120-2 </a:t>
            </a:r>
            <a:r>
              <a:rPr lang="el-GR" sz="1600" dirty="0">
                <a:cs typeface="Arial" panose="020B0604020202020204" pitchFamily="34" charset="0"/>
              </a:rPr>
              <a:t>Απαιτήσεις πιστοποίησης στον τομέα της μηχανικής γεώτρησης και της ρητής γεωθερμικής ενέργειας (</a:t>
            </a:r>
            <a:r>
              <a:rPr lang="el-GR" sz="1600" dirty="0" err="1">
                <a:cs typeface="Arial" panose="020B0604020202020204" pitchFamily="34" charset="0"/>
              </a:rPr>
              <a:t>εναλλάκτης</a:t>
            </a:r>
            <a:r>
              <a:rPr lang="el-GR" sz="1600" dirty="0">
                <a:cs typeface="Arial" panose="020B0604020202020204" pitchFamily="34" charset="0"/>
              </a:rPr>
              <a:t> θερμότητας της γεωτρήσεως) </a:t>
            </a:r>
            <a:r>
              <a:rPr lang="en-GB" sz="1600" dirty="0">
                <a:solidFill>
                  <a:schemeClr val="tx1"/>
                </a:solidFill>
                <a:cs typeface="Arial" panose="020B0604020202020204" pitchFamily="34" charset="0"/>
              </a:rPr>
              <a:t>	</a:t>
            </a:r>
            <a:r>
              <a:rPr lang="de-DE" sz="1600" dirty="0">
                <a:solidFill>
                  <a:schemeClr val="tx1"/>
                </a:solidFill>
                <a:cs typeface="Arial" panose="020B0604020202020204" pitchFamily="34" charset="0"/>
              </a:rPr>
              <a:t>07.2013</a:t>
            </a:r>
          </a:p>
        </p:txBody>
      </p:sp>
      <p:pic>
        <p:nvPicPr>
          <p:cNvPr id="3" name="Grafik 2"/>
          <p:cNvPicPr>
            <a:picLocks noChangeAspect="1"/>
          </p:cNvPicPr>
          <p:nvPr/>
        </p:nvPicPr>
        <p:blipFill>
          <a:blip r:embed="rId3"/>
          <a:stretch>
            <a:fillRect/>
          </a:stretch>
        </p:blipFill>
        <p:spPr>
          <a:xfrm>
            <a:off x="3504451" y="1916832"/>
            <a:ext cx="2502783" cy="3264501"/>
          </a:xfrm>
          <a:prstGeom prst="rect">
            <a:avLst/>
          </a:prstGeom>
        </p:spPr>
      </p:pic>
      <p:grpSp>
        <p:nvGrpSpPr>
          <p:cNvPr id="9" name="Gruppieren 8"/>
          <p:cNvGrpSpPr/>
          <p:nvPr/>
        </p:nvGrpSpPr>
        <p:grpSpPr>
          <a:xfrm>
            <a:off x="179512" y="1988840"/>
            <a:ext cx="3240360" cy="4320480"/>
            <a:chOff x="7854071" y="4154341"/>
            <a:chExt cx="1698313" cy="2406252"/>
          </a:xfrm>
        </p:grpSpPr>
        <p:pic>
          <p:nvPicPr>
            <p:cNvPr id="7" name="Grafik 6"/>
            <p:cNvPicPr>
              <a:picLocks noChangeAspect="1"/>
            </p:cNvPicPr>
            <p:nvPr/>
          </p:nvPicPr>
          <p:blipFill>
            <a:blip r:embed="rId4"/>
            <a:stretch>
              <a:fillRect/>
            </a:stretch>
          </p:blipFill>
          <p:spPr>
            <a:xfrm>
              <a:off x="7854071" y="4154341"/>
              <a:ext cx="1698313" cy="2405944"/>
            </a:xfrm>
            <a:prstGeom prst="rect">
              <a:avLst/>
            </a:prstGeom>
          </p:spPr>
        </p:pic>
        <p:sp>
          <p:nvSpPr>
            <p:cNvPr id="8" name="Rechteck 7"/>
            <p:cNvSpPr/>
            <p:nvPr/>
          </p:nvSpPr>
          <p:spPr>
            <a:xfrm>
              <a:off x="7898400" y="4155793"/>
              <a:ext cx="1591200" cy="24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350">
                <a:solidFill>
                  <a:prstClr val="white"/>
                </a:solidFill>
              </a:endParaRPr>
            </a:p>
          </p:txBody>
        </p:sp>
      </p:grpSp>
      <p:pic>
        <p:nvPicPr>
          <p:cNvPr id="10" name="Grafik 9"/>
          <p:cNvPicPr>
            <a:picLocks noChangeAspect="1"/>
          </p:cNvPicPr>
          <p:nvPr/>
        </p:nvPicPr>
        <p:blipFill>
          <a:blip r:embed="rId5"/>
          <a:stretch>
            <a:fillRect/>
          </a:stretch>
        </p:blipFill>
        <p:spPr>
          <a:xfrm>
            <a:off x="6211604" y="3346020"/>
            <a:ext cx="2638420" cy="1451131"/>
          </a:xfrm>
          <a:prstGeom prst="rect">
            <a:avLst/>
          </a:prstGeom>
        </p:spPr>
      </p:pic>
      <p:pic>
        <p:nvPicPr>
          <p:cNvPr id="11" name="Grafik 10"/>
          <p:cNvPicPr>
            <a:picLocks noChangeAspect="1"/>
          </p:cNvPicPr>
          <p:nvPr/>
        </p:nvPicPr>
        <p:blipFill>
          <a:blip r:embed="rId6"/>
          <a:stretch>
            <a:fillRect/>
          </a:stretch>
        </p:blipFill>
        <p:spPr>
          <a:xfrm>
            <a:off x="7659682" y="4942478"/>
            <a:ext cx="1333932" cy="1507344"/>
          </a:xfrm>
          <a:prstGeom prst="rect">
            <a:avLst/>
          </a:prstGeom>
        </p:spPr>
      </p:pic>
      <p:pic>
        <p:nvPicPr>
          <p:cNvPr id="12" name="Grafik 11"/>
          <p:cNvPicPr>
            <a:picLocks noChangeAspect="1"/>
          </p:cNvPicPr>
          <p:nvPr/>
        </p:nvPicPr>
        <p:blipFill rotWithShape="1">
          <a:blip r:embed="rId7"/>
          <a:srcRect l="13113" t="24028" r="12872" b="24483"/>
          <a:stretch/>
        </p:blipFill>
        <p:spPr>
          <a:xfrm>
            <a:off x="6211604" y="1992535"/>
            <a:ext cx="2641398" cy="1148433"/>
          </a:xfrm>
          <a:prstGeom prst="rect">
            <a:avLst/>
          </a:prstGeom>
        </p:spPr>
      </p:pic>
      <p:sp>
        <p:nvSpPr>
          <p:cNvPr id="5" name="Textfeld 4"/>
          <p:cNvSpPr txBox="1"/>
          <p:nvPr/>
        </p:nvSpPr>
        <p:spPr>
          <a:xfrm>
            <a:off x="3457437" y="4992029"/>
            <a:ext cx="4238057" cy="1391215"/>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DVGW:</a:t>
            </a:r>
          </a:p>
          <a:p>
            <a:pPr>
              <a:lnSpc>
                <a:spcPct val="150000"/>
              </a:lnSpc>
            </a:pPr>
            <a:r>
              <a:rPr lang="de-DE" sz="1400" dirty="0">
                <a:latin typeface="Arial" panose="020B0604020202020204" pitchFamily="34" charset="0"/>
                <a:cs typeface="Arial" panose="020B0604020202020204" pitchFamily="34" charset="0"/>
              </a:rPr>
              <a:t>Deutscher Verein des Gas- und</a:t>
            </a:r>
            <a:r>
              <a:rPr lang="el-GR" sz="1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Wasserfaches e.V.</a:t>
            </a:r>
            <a:endParaRPr lang="en-US" sz="1400" dirty="0">
              <a:latin typeface="Arial" panose="020B0604020202020204" pitchFamily="34" charset="0"/>
              <a:cs typeface="Arial" panose="020B0604020202020204" pitchFamily="34" charset="0"/>
            </a:endParaRPr>
          </a:p>
          <a:p>
            <a:pPr>
              <a:lnSpc>
                <a:spcPct val="150000"/>
              </a:lnSpc>
            </a:pPr>
            <a:r>
              <a:rPr lang="el-GR" sz="1400" dirty="0">
                <a:latin typeface="Arial" panose="020B0604020202020204" pitchFamily="34" charset="0"/>
                <a:cs typeface="Arial" panose="020B0604020202020204" pitchFamily="34" charset="0"/>
              </a:rPr>
              <a:t>Γερμανική Τεχνική και Επιστημονική Ένωση Αερίου και Νερού</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9502" y="188640"/>
            <a:ext cx="8802978" cy="1008112"/>
          </a:xfrm>
          <a:prstGeom prst="rect">
            <a:avLst/>
          </a:prstGeom>
        </p:spPr>
        <p:txBody>
          <a:bodyPr>
            <a:normAutofit/>
          </a:bodyPr>
          <a:lstStyle/>
          <a:p>
            <a:r>
              <a:rPr lang="en-US" sz="2400" dirty="0">
                <a:solidFill>
                  <a:schemeClr val="accent6">
                    <a:lumMod val="75000"/>
                  </a:schemeClr>
                </a:solidFill>
              </a:rPr>
              <a:t>DVGW W 120-2 </a:t>
            </a:r>
            <a:r>
              <a:rPr lang="el-GR" sz="2400" dirty="0">
                <a:solidFill>
                  <a:schemeClr val="accent6">
                    <a:lumMod val="75000"/>
                  </a:schemeClr>
                </a:solidFill>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rPr>
              <a:t>(BHE)</a:t>
            </a:r>
          </a:p>
        </p:txBody>
      </p:sp>
      <p:sp>
        <p:nvSpPr>
          <p:cNvPr id="3" name="Textfeld 2"/>
          <p:cNvSpPr txBox="1"/>
          <p:nvPr/>
        </p:nvSpPr>
        <p:spPr>
          <a:xfrm>
            <a:off x="2267744" y="1196752"/>
            <a:ext cx="6624736" cy="5224764"/>
          </a:xfrm>
          <a:prstGeom prst="rect">
            <a:avLst/>
          </a:prstGeom>
          <a:noFill/>
        </p:spPr>
        <p:txBody>
          <a:bodyPr wrap="square" rtlCol="0">
            <a:spAutoFit/>
          </a:bodyPr>
          <a:lstStyle/>
          <a:p>
            <a:pPr algn="just" fontAlgn="base">
              <a:lnSpc>
                <a:spcPct val="150000"/>
              </a:lnSpc>
              <a:spcBef>
                <a:spcPct val="0"/>
              </a:spcBef>
              <a:spcAft>
                <a:spcPct val="0"/>
              </a:spcAft>
            </a:pPr>
            <a:r>
              <a:rPr lang="el-GR" sz="1600" b="1" dirty="0">
                <a:solidFill>
                  <a:prstClr val="black"/>
                </a:solidFill>
              </a:rPr>
              <a:t>Σκοπός</a:t>
            </a:r>
            <a:r>
              <a:rPr lang="en-US" sz="1600" b="1" dirty="0">
                <a:solidFill>
                  <a:prstClr val="black"/>
                </a:solidFill>
              </a:rPr>
              <a:t>:</a:t>
            </a:r>
            <a:endParaRPr lang="en-US" sz="1600" dirty="0">
              <a:solidFill>
                <a:prstClr val="black"/>
              </a:solidFill>
            </a:endParaRPr>
          </a:p>
          <a:p>
            <a:pPr algn="just" fontAlgn="base">
              <a:lnSpc>
                <a:spcPct val="150000"/>
              </a:lnSpc>
              <a:spcBef>
                <a:spcPct val="0"/>
              </a:spcBef>
              <a:spcAft>
                <a:spcPct val="0"/>
              </a:spcAft>
            </a:pPr>
            <a:r>
              <a:rPr lang="el-GR" sz="1600" dirty="0">
                <a:solidFill>
                  <a:prstClr val="black"/>
                </a:solidFill>
              </a:rPr>
              <a:t>Το φύλλο εργασίας ισχύει για εταιρείες στον τομέα της τεχνολογίας γεώτρησης με σκοπό την εκμετάλλευση αβαθούς γεωθερμικής ενέργειας (BHE έως 400 m). Περιλαμβάνει εργασίες γεώτρησης και άλλες εργασίες κατασκευής (π.χ. εισαγωγή γεωθερμικού καθετήρα, εμβάπτιση της οπής) στο σημείο μεταφοράς, η οποία είναι απαραίτητη για την καλή λειτουργία του γεωθερμικού καθετήρα σύμφωνα με το VDI 4640 (κλειστά συστήματα). Για τα ανοιχτά συστήματα (συστήματα φρεατίων) ισχύει το DVGW W 120-1 (A)</a:t>
            </a:r>
            <a:r>
              <a:rPr lang="en-US" sz="1600" dirty="0">
                <a:solidFill>
                  <a:prstClr val="black"/>
                </a:solidFill>
              </a:rPr>
              <a:t>.</a:t>
            </a:r>
          </a:p>
          <a:p>
            <a:pPr algn="just" fontAlgn="base">
              <a:lnSpc>
                <a:spcPct val="150000"/>
              </a:lnSpc>
              <a:spcBef>
                <a:spcPct val="0"/>
              </a:spcBef>
              <a:spcAft>
                <a:spcPct val="0"/>
              </a:spcAft>
            </a:pPr>
            <a:r>
              <a:rPr lang="el-GR" sz="1600" dirty="0">
                <a:solidFill>
                  <a:prstClr val="black"/>
                </a:solidFill>
              </a:rPr>
              <a:t>Περιγράφει τις επίσημες, προσωπικές και υλικές απαιτήσεις, καθώς και τις απαιτήσεις για την εξέταση και την παρακολούθηση αυτών των εταιρειών</a:t>
            </a:r>
            <a:r>
              <a:rPr lang="en-US" sz="1600" dirty="0">
                <a:solidFill>
                  <a:prstClr val="black"/>
                </a:solidFill>
              </a:rPr>
              <a:t>.</a:t>
            </a:r>
            <a:endParaRPr lang="el-GR" sz="1600" dirty="0">
              <a:solidFill>
                <a:prstClr val="black"/>
              </a:solidFill>
            </a:endParaRPr>
          </a:p>
          <a:p>
            <a:pPr algn="just" fontAlgn="base">
              <a:lnSpc>
                <a:spcPct val="150000"/>
              </a:lnSpc>
              <a:spcBef>
                <a:spcPct val="0"/>
              </a:spcBef>
              <a:spcAft>
                <a:spcPct val="0"/>
              </a:spcAft>
            </a:pPr>
            <a:endParaRPr lang="en-US" sz="1600" dirty="0">
              <a:solidFill>
                <a:prstClr val="black"/>
              </a:solidFill>
            </a:endParaRPr>
          </a:p>
          <a:p>
            <a:pPr algn="just" fontAlgn="base">
              <a:lnSpc>
                <a:spcPct val="150000"/>
              </a:lnSpc>
              <a:spcBef>
                <a:spcPct val="0"/>
              </a:spcBef>
              <a:spcAft>
                <a:spcPct val="0"/>
              </a:spcAft>
            </a:pPr>
            <a:r>
              <a:rPr lang="el-GR" sz="1600" dirty="0">
                <a:solidFill>
                  <a:prstClr val="black"/>
                </a:solidFill>
              </a:rPr>
              <a:t>Προκειμένου να αποδειχθεί η συμμόρφωση προς τις απαιτήσεις αυτού του φύλλου εργασίας, κάθε ανάδοχος μπορεί να ζητήσει από τον ανάδοχο πιστοποιητικό από πιστοποιημένο </a:t>
            </a:r>
            <a:r>
              <a:rPr lang="el-GR" sz="1600" dirty="0" err="1">
                <a:solidFill>
                  <a:prstClr val="black"/>
                </a:solidFill>
              </a:rPr>
              <a:t>διαπιστευτή</a:t>
            </a:r>
            <a:r>
              <a:rPr lang="en-US" sz="1600" dirty="0">
                <a:solidFill>
                  <a:prstClr val="black"/>
                </a:solidFill>
              </a:rPr>
              <a:t>.</a:t>
            </a:r>
            <a:endParaRPr lang="de-DE" sz="1600" dirty="0">
              <a:solidFill>
                <a:prstClr val="black"/>
              </a:solidFill>
            </a:endParaRPr>
          </a:p>
        </p:txBody>
      </p:sp>
      <p:pic>
        <p:nvPicPr>
          <p:cNvPr id="5" name="Grafik 4"/>
          <p:cNvPicPr>
            <a:picLocks noChangeAspect="1"/>
          </p:cNvPicPr>
          <p:nvPr/>
        </p:nvPicPr>
        <p:blipFill>
          <a:blip r:embed="rId2"/>
          <a:stretch>
            <a:fillRect/>
          </a:stretch>
        </p:blipFill>
        <p:spPr>
          <a:xfrm>
            <a:off x="89502" y="1808820"/>
            <a:ext cx="2028747" cy="2916324"/>
          </a:xfrm>
          <a:prstGeom prst="rect">
            <a:avLst/>
          </a:prstGeom>
        </p:spPr>
      </p:pic>
    </p:spTree>
    <p:extLst>
      <p:ext uri="{BB962C8B-B14F-4D97-AF65-F5344CB8AC3E}">
        <p14:creationId xmlns:p14="http://schemas.microsoft.com/office/powerpoint/2010/main" val="35470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63596" y="1197259"/>
            <a:ext cx="4298036" cy="5246268"/>
          </a:xfrm>
          <a:prstGeom prst="rect">
            <a:avLst/>
          </a:prstGeom>
          <a:noFill/>
        </p:spPr>
        <p:txBody>
          <a:bodyPr wrap="square" rtlCol="0">
            <a:spAutoFit/>
          </a:bodyPr>
          <a:lstStyle/>
          <a:p>
            <a:pPr fontAlgn="base">
              <a:lnSpc>
                <a:spcPct val="150000"/>
              </a:lnSpc>
              <a:spcBef>
                <a:spcPct val="0"/>
              </a:spcBef>
              <a:spcAft>
                <a:spcPct val="0"/>
              </a:spcAft>
              <a:tabLst>
                <a:tab pos="400050" algn="l"/>
              </a:tabLst>
            </a:pPr>
            <a:r>
              <a:rPr lang="el-GR" sz="1600" dirty="0">
                <a:solidFill>
                  <a:prstClr val="black"/>
                </a:solidFill>
              </a:rPr>
              <a:t>Πεδίο εφαρμογής</a:t>
            </a:r>
          </a:p>
          <a:p>
            <a:pPr fontAlgn="base">
              <a:lnSpc>
                <a:spcPct val="150000"/>
              </a:lnSpc>
              <a:spcBef>
                <a:spcPct val="0"/>
              </a:spcBef>
              <a:spcAft>
                <a:spcPct val="0"/>
              </a:spcAft>
              <a:tabLst>
                <a:tab pos="400050" algn="l"/>
              </a:tabLst>
            </a:pPr>
            <a:r>
              <a:rPr lang="el-GR" sz="1600" dirty="0">
                <a:solidFill>
                  <a:prstClr val="black"/>
                </a:solidFill>
              </a:rPr>
              <a:t>Παραπομπές</a:t>
            </a:r>
          </a:p>
          <a:p>
            <a:pPr fontAlgn="base">
              <a:lnSpc>
                <a:spcPct val="150000"/>
              </a:lnSpc>
              <a:spcBef>
                <a:spcPct val="0"/>
              </a:spcBef>
              <a:spcAft>
                <a:spcPct val="0"/>
              </a:spcAft>
              <a:tabLst>
                <a:tab pos="400050" algn="l"/>
              </a:tabLst>
            </a:pPr>
            <a:r>
              <a:rPr lang="el-GR" sz="1600" dirty="0">
                <a:solidFill>
                  <a:prstClr val="black"/>
                </a:solidFill>
              </a:rPr>
              <a:t>Διαφοροποίηση των απαιτήσεων ποιότητας για ταξινόμηση σε ομάδες προστασίας περιβάλλοντος</a:t>
            </a:r>
          </a:p>
          <a:p>
            <a:pPr fontAlgn="base">
              <a:lnSpc>
                <a:spcPct val="150000"/>
              </a:lnSpc>
              <a:spcBef>
                <a:spcPct val="0"/>
              </a:spcBef>
              <a:spcAft>
                <a:spcPct val="0"/>
              </a:spcAft>
              <a:tabLst>
                <a:tab pos="400050" algn="l"/>
              </a:tabLst>
            </a:pPr>
            <a:r>
              <a:rPr lang="el-GR" sz="1600" dirty="0">
                <a:solidFill>
                  <a:prstClr val="black"/>
                </a:solidFill>
              </a:rPr>
              <a:t>Τυπικές απαιτήσεις για την εταιρεία</a:t>
            </a:r>
          </a:p>
          <a:p>
            <a:pPr fontAlgn="base">
              <a:lnSpc>
                <a:spcPct val="150000"/>
              </a:lnSpc>
              <a:spcBef>
                <a:spcPct val="0"/>
              </a:spcBef>
              <a:spcAft>
                <a:spcPct val="0"/>
              </a:spcAft>
              <a:tabLst>
                <a:tab pos="400050" algn="l"/>
              </a:tabLst>
            </a:pPr>
            <a:r>
              <a:rPr lang="el-GR" sz="1600" dirty="0">
                <a:solidFill>
                  <a:prstClr val="black"/>
                </a:solidFill>
              </a:rPr>
              <a:t>5.1 υποχρεώσεις της εταιρείας</a:t>
            </a:r>
          </a:p>
          <a:p>
            <a:pPr fontAlgn="base">
              <a:lnSpc>
                <a:spcPct val="150000"/>
              </a:lnSpc>
              <a:spcBef>
                <a:spcPct val="0"/>
              </a:spcBef>
              <a:spcAft>
                <a:spcPct val="0"/>
              </a:spcAft>
              <a:tabLst>
                <a:tab pos="400050" algn="l"/>
              </a:tabLst>
            </a:pPr>
            <a:r>
              <a:rPr lang="el-GR" sz="1600" dirty="0">
                <a:solidFill>
                  <a:prstClr val="black"/>
                </a:solidFill>
              </a:rPr>
              <a:t>5.2 μέτρηση απόδοσης και αναφορές</a:t>
            </a:r>
          </a:p>
          <a:p>
            <a:pPr fontAlgn="base">
              <a:lnSpc>
                <a:spcPct val="150000"/>
              </a:lnSpc>
              <a:spcBef>
                <a:spcPct val="0"/>
              </a:spcBef>
              <a:spcAft>
                <a:spcPct val="0"/>
              </a:spcAft>
              <a:tabLst>
                <a:tab pos="400050" algn="l"/>
              </a:tabLst>
            </a:pPr>
            <a:r>
              <a:rPr lang="el-GR" sz="1600" dirty="0">
                <a:solidFill>
                  <a:prstClr val="black"/>
                </a:solidFill>
              </a:rPr>
              <a:t>Απαιτήσεις προσωπικού</a:t>
            </a:r>
          </a:p>
          <a:p>
            <a:pPr fontAlgn="base">
              <a:lnSpc>
                <a:spcPct val="150000"/>
              </a:lnSpc>
              <a:spcBef>
                <a:spcPct val="0"/>
              </a:spcBef>
              <a:spcAft>
                <a:spcPct val="0"/>
              </a:spcAft>
              <a:tabLst>
                <a:tab pos="400050" algn="l"/>
              </a:tabLst>
            </a:pPr>
            <a:r>
              <a:rPr lang="el-GR" sz="1600" dirty="0">
                <a:solidFill>
                  <a:prstClr val="black"/>
                </a:solidFill>
              </a:rPr>
              <a:t>6.1 Γενικά</a:t>
            </a:r>
          </a:p>
          <a:p>
            <a:pPr fontAlgn="base">
              <a:lnSpc>
                <a:spcPct val="150000"/>
              </a:lnSpc>
              <a:spcBef>
                <a:spcPct val="0"/>
              </a:spcBef>
              <a:spcAft>
                <a:spcPct val="0"/>
              </a:spcAft>
              <a:tabLst>
                <a:tab pos="400050" algn="l"/>
              </a:tabLst>
            </a:pPr>
            <a:r>
              <a:rPr lang="el-GR" sz="1600" dirty="0">
                <a:solidFill>
                  <a:prstClr val="black"/>
                </a:solidFill>
              </a:rPr>
              <a:t>6.2 προσόντα του υπεύθυνου τεχνικού επιβλέποντος</a:t>
            </a:r>
          </a:p>
          <a:p>
            <a:pPr fontAlgn="base">
              <a:lnSpc>
                <a:spcPct val="150000"/>
              </a:lnSpc>
              <a:spcBef>
                <a:spcPct val="0"/>
              </a:spcBef>
              <a:spcAft>
                <a:spcPct val="0"/>
              </a:spcAft>
              <a:tabLst>
                <a:tab pos="400050" algn="l"/>
              </a:tabLst>
            </a:pPr>
            <a:r>
              <a:rPr lang="el-GR" sz="1600" dirty="0">
                <a:solidFill>
                  <a:prstClr val="black"/>
                </a:solidFill>
              </a:rPr>
              <a:t>6.3 προσόντα του διαχειριστή του έργου</a:t>
            </a:r>
          </a:p>
          <a:p>
            <a:pPr fontAlgn="base">
              <a:lnSpc>
                <a:spcPct val="150000"/>
              </a:lnSpc>
              <a:spcBef>
                <a:spcPct val="0"/>
              </a:spcBef>
              <a:spcAft>
                <a:spcPct val="0"/>
              </a:spcAft>
              <a:tabLst>
                <a:tab pos="400050" algn="l"/>
              </a:tabLst>
            </a:pPr>
            <a:r>
              <a:rPr lang="el-GR" sz="1600" dirty="0">
                <a:solidFill>
                  <a:prstClr val="black"/>
                </a:solidFill>
              </a:rPr>
              <a:t>6.4 προσόντα του τεχνικού προσωπικού</a:t>
            </a:r>
            <a:endParaRPr lang="en-GB" sz="1600" dirty="0">
              <a:solidFill>
                <a:prstClr val="black"/>
              </a:solidFill>
            </a:endParaRPr>
          </a:p>
        </p:txBody>
      </p:sp>
      <p:sp>
        <p:nvSpPr>
          <p:cNvPr id="3" name="Textfeld 2"/>
          <p:cNvSpPr txBox="1"/>
          <p:nvPr/>
        </p:nvSpPr>
        <p:spPr>
          <a:xfrm>
            <a:off x="76196" y="858704"/>
            <a:ext cx="8297400" cy="369332"/>
          </a:xfrm>
          <a:prstGeom prst="rect">
            <a:avLst/>
          </a:prstGeom>
          <a:noFill/>
        </p:spPr>
        <p:txBody>
          <a:bodyPr wrap="none" rtlCol="0">
            <a:spAutoFit/>
          </a:bodyPr>
          <a:lstStyle/>
          <a:p>
            <a:pPr fontAlgn="base">
              <a:spcBef>
                <a:spcPct val="0"/>
              </a:spcBef>
              <a:spcAft>
                <a:spcPct val="0"/>
              </a:spcAft>
            </a:pPr>
            <a:r>
              <a:rPr lang="el-GR" b="1" dirty="0">
                <a:solidFill>
                  <a:prstClr val="black"/>
                </a:solidFill>
              </a:rPr>
              <a:t>Πίνακας περιεχομένων </a:t>
            </a:r>
            <a:r>
              <a:rPr lang="el-GR" i="1" dirty="0">
                <a:solidFill>
                  <a:prstClr val="black"/>
                </a:solidFill>
              </a:rPr>
              <a:t>(για όποιον ενδιαφέρεται να ανατρέξει για παραπέρα μελέτη)</a:t>
            </a:r>
            <a:endParaRPr lang="de-DE" i="1" dirty="0">
              <a:solidFill>
                <a:prstClr val="black"/>
              </a:solidFill>
            </a:endParaRPr>
          </a:p>
        </p:txBody>
      </p:sp>
      <p:sp>
        <p:nvSpPr>
          <p:cNvPr id="6" name="Textfeld 5"/>
          <p:cNvSpPr txBox="1"/>
          <p:nvPr/>
        </p:nvSpPr>
        <p:spPr>
          <a:xfrm>
            <a:off x="4582370" y="1244918"/>
            <a:ext cx="4298036" cy="5509200"/>
          </a:xfrm>
          <a:prstGeom prst="rect">
            <a:avLst/>
          </a:prstGeom>
          <a:noFill/>
        </p:spPr>
        <p:txBody>
          <a:bodyPr wrap="square" rtlCol="0">
            <a:spAutoFit/>
          </a:bodyPr>
          <a:lstStyle/>
          <a:p>
            <a:pPr fontAlgn="base">
              <a:lnSpc>
                <a:spcPct val="150000"/>
              </a:lnSpc>
              <a:spcBef>
                <a:spcPct val="0"/>
              </a:spcBef>
              <a:spcAft>
                <a:spcPct val="0"/>
              </a:spcAft>
              <a:tabLst>
                <a:tab pos="400050" algn="l"/>
              </a:tabLst>
            </a:pPr>
            <a:r>
              <a:rPr lang="el-GR" sz="1600" dirty="0">
                <a:solidFill>
                  <a:prstClr val="black"/>
                </a:solidFill>
              </a:rPr>
              <a:t>Απαιτήσεις σχετικά με τον τεχνικό εξοπλισμό</a:t>
            </a:r>
          </a:p>
          <a:p>
            <a:pPr fontAlgn="base">
              <a:lnSpc>
                <a:spcPct val="150000"/>
              </a:lnSpc>
              <a:spcBef>
                <a:spcPct val="0"/>
              </a:spcBef>
              <a:spcAft>
                <a:spcPct val="0"/>
              </a:spcAft>
              <a:tabLst>
                <a:tab pos="400050" algn="l"/>
              </a:tabLst>
            </a:pPr>
            <a:r>
              <a:rPr lang="el-GR" sz="1600" dirty="0">
                <a:solidFill>
                  <a:prstClr val="black"/>
                </a:solidFill>
              </a:rPr>
              <a:t>Απαιτήσεις σχετικά με το σύστημα διαχείρισης ποιότητας / λειτουργικής διαχείρισης</a:t>
            </a:r>
          </a:p>
          <a:p>
            <a:pPr fontAlgn="base">
              <a:lnSpc>
                <a:spcPct val="150000"/>
              </a:lnSpc>
              <a:spcBef>
                <a:spcPct val="0"/>
              </a:spcBef>
              <a:spcAft>
                <a:spcPct val="0"/>
              </a:spcAft>
              <a:tabLst>
                <a:tab pos="400050" algn="l"/>
              </a:tabLst>
            </a:pPr>
            <a:r>
              <a:rPr lang="el-GR" sz="1600" dirty="0">
                <a:solidFill>
                  <a:prstClr val="black"/>
                </a:solidFill>
              </a:rPr>
              <a:t>Απαιτήσεις σχετικά με τον έλεγχο, τους εμπειρογνώμονες και την εκπαίδευση και την κατάρτιση</a:t>
            </a:r>
          </a:p>
          <a:p>
            <a:pPr fontAlgn="base">
              <a:lnSpc>
                <a:spcPct val="150000"/>
              </a:lnSpc>
              <a:spcBef>
                <a:spcPct val="0"/>
              </a:spcBef>
              <a:spcAft>
                <a:spcPct val="0"/>
              </a:spcAft>
              <a:tabLst>
                <a:tab pos="400050" algn="l"/>
              </a:tabLst>
            </a:pPr>
            <a:r>
              <a:rPr lang="el-GR" sz="1600" dirty="0">
                <a:solidFill>
                  <a:prstClr val="black"/>
                </a:solidFill>
              </a:rPr>
              <a:t>9.1 Έλεγχος</a:t>
            </a:r>
          </a:p>
          <a:p>
            <a:pPr fontAlgn="base">
              <a:lnSpc>
                <a:spcPct val="150000"/>
              </a:lnSpc>
              <a:spcBef>
                <a:spcPct val="0"/>
              </a:spcBef>
              <a:spcAft>
                <a:spcPct val="0"/>
              </a:spcAft>
              <a:tabLst>
                <a:tab pos="400050" algn="l"/>
              </a:tabLst>
            </a:pPr>
            <a:r>
              <a:rPr lang="el-GR" sz="1600" dirty="0">
                <a:solidFill>
                  <a:prstClr val="black"/>
                </a:solidFill>
              </a:rPr>
              <a:t>9.2 απαιτήσεις σχετικά με τους εμπειρογνώμονες</a:t>
            </a:r>
          </a:p>
          <a:p>
            <a:pPr fontAlgn="base">
              <a:lnSpc>
                <a:spcPct val="150000"/>
              </a:lnSpc>
              <a:spcBef>
                <a:spcPct val="0"/>
              </a:spcBef>
              <a:spcAft>
                <a:spcPct val="0"/>
              </a:spcAft>
              <a:tabLst>
                <a:tab pos="400050" algn="l"/>
              </a:tabLst>
            </a:pPr>
            <a:r>
              <a:rPr lang="el-GR" sz="1600" dirty="0">
                <a:solidFill>
                  <a:prstClr val="black"/>
                </a:solidFill>
              </a:rPr>
              <a:t>9.3 απαιτήσεις σχετικά με την εκπαίδευση και την κατάρτιση</a:t>
            </a:r>
          </a:p>
          <a:p>
            <a:pPr fontAlgn="base">
              <a:spcBef>
                <a:spcPct val="0"/>
              </a:spcBef>
              <a:spcAft>
                <a:spcPct val="0"/>
              </a:spcAft>
              <a:tabLst>
                <a:tab pos="400050" algn="l"/>
              </a:tabLst>
            </a:pPr>
            <a:r>
              <a:rPr lang="el-GR" sz="1600" dirty="0">
                <a:solidFill>
                  <a:prstClr val="black"/>
                </a:solidFill>
              </a:rPr>
              <a:t>Παράρτημα Α (κανονιστικό): τεχνική συζήτηση με τον αρμόδιο τεχνικό επόπτη βασισμένο σε τελικά ή τρέχοντα έργα</a:t>
            </a:r>
          </a:p>
          <a:p>
            <a:pPr fontAlgn="base">
              <a:spcBef>
                <a:spcPct val="0"/>
              </a:spcBef>
              <a:spcAft>
                <a:spcPct val="0"/>
              </a:spcAft>
              <a:tabLst>
                <a:tab pos="400050" algn="l"/>
              </a:tabLst>
            </a:pPr>
            <a:r>
              <a:rPr lang="el-GR" sz="1600" dirty="0">
                <a:solidFill>
                  <a:prstClr val="black"/>
                </a:solidFill>
              </a:rPr>
              <a:t>Παράρτημα Β (κανονιστικό): διάρκεια του ελέγχου της εταιρείας</a:t>
            </a:r>
          </a:p>
          <a:p>
            <a:pPr fontAlgn="base">
              <a:spcBef>
                <a:spcPct val="0"/>
              </a:spcBef>
              <a:spcAft>
                <a:spcPct val="0"/>
              </a:spcAft>
              <a:tabLst>
                <a:tab pos="400050" algn="l"/>
              </a:tabLst>
            </a:pPr>
            <a:r>
              <a:rPr lang="el-GR" sz="1600" dirty="0">
                <a:solidFill>
                  <a:prstClr val="black"/>
                </a:solidFill>
              </a:rPr>
              <a:t>Παράρτημα Γ (ενημερωτικό): αναθεώρηση του λειτουργικού συστήματος διαχείρισης</a:t>
            </a:r>
            <a:endParaRPr lang="en-GB" sz="1600" dirty="0">
              <a:solidFill>
                <a:prstClr val="black"/>
              </a:solidFill>
            </a:endParaRPr>
          </a:p>
        </p:txBody>
      </p:sp>
      <p:sp>
        <p:nvSpPr>
          <p:cNvPr id="8" name="Titel 1"/>
          <p:cNvSpPr txBox="1">
            <a:spLocks/>
          </p:cNvSpPr>
          <p:nvPr/>
        </p:nvSpPr>
        <p:spPr>
          <a:xfrm>
            <a:off x="76196" y="9056"/>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9770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83568" y="1344252"/>
            <a:ext cx="7349384" cy="369332"/>
          </a:xfrm>
          <a:prstGeom prst="rect">
            <a:avLst/>
          </a:prstGeom>
          <a:noFill/>
        </p:spPr>
        <p:txBody>
          <a:bodyPr wrap="none" rtlCol="0">
            <a:spAutoFit/>
          </a:bodyPr>
          <a:lstStyle/>
          <a:p>
            <a:pPr marL="342900" indent="-342900" fontAlgn="base">
              <a:spcBef>
                <a:spcPct val="0"/>
              </a:spcBef>
              <a:spcAft>
                <a:spcPct val="0"/>
              </a:spcAft>
              <a:buFont typeface="+mj-lt"/>
              <a:buAutoNum type="arabicPeriod" startAt="3"/>
            </a:pPr>
            <a:r>
              <a:rPr lang="el-GR" b="1" dirty="0">
                <a:solidFill>
                  <a:prstClr val="black"/>
                </a:solidFill>
              </a:rPr>
              <a:t>Διαφοροποίηση των απαιτήσεων ποιότητας και ταξινόμηση σε ομάδες</a:t>
            </a:r>
            <a:endParaRPr lang="de-DE" b="1" dirty="0">
              <a:solidFill>
                <a:prstClr val="black"/>
              </a:solidFill>
            </a:endParaRPr>
          </a:p>
        </p:txBody>
      </p:sp>
      <p:pic>
        <p:nvPicPr>
          <p:cNvPr id="7" name="Grafik 6"/>
          <p:cNvPicPr>
            <a:picLocks noChangeAspect="1"/>
          </p:cNvPicPr>
          <p:nvPr/>
        </p:nvPicPr>
        <p:blipFill>
          <a:blip r:embed="rId2"/>
          <a:stretch>
            <a:fillRect/>
          </a:stretch>
        </p:blipFill>
        <p:spPr>
          <a:xfrm>
            <a:off x="2006715" y="2276872"/>
            <a:ext cx="5130570" cy="1554389"/>
          </a:xfrm>
          <a:prstGeom prst="rect">
            <a:avLst/>
          </a:prstGeom>
        </p:spPr>
      </p:pic>
      <p:sp>
        <p:nvSpPr>
          <p:cNvPr id="5" name="Titel 1"/>
          <p:cNvSpPr txBox="1">
            <a:spLocks/>
          </p:cNvSpPr>
          <p:nvPr/>
        </p:nvSpPr>
        <p:spPr>
          <a:xfrm>
            <a:off x="89756" y="188640"/>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13053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6642" y="908720"/>
            <a:ext cx="8757846" cy="5864554"/>
          </a:xfrm>
          <a:prstGeom prst="rect">
            <a:avLst/>
          </a:prstGeom>
          <a:noFill/>
        </p:spPr>
        <p:txBody>
          <a:bodyPr wrap="square" rtlCol="0">
            <a:spAutoFit/>
          </a:bodyPr>
          <a:lstStyle/>
          <a:p>
            <a:pPr fontAlgn="base">
              <a:lnSpc>
                <a:spcPct val="150000"/>
              </a:lnSpc>
              <a:spcBef>
                <a:spcPct val="0"/>
              </a:spcBef>
              <a:spcAft>
                <a:spcPct val="0"/>
              </a:spcAft>
              <a:tabLst>
                <a:tab pos="400050" algn="l"/>
              </a:tabLst>
            </a:pPr>
            <a:r>
              <a:rPr lang="en-GB" sz="1600" b="1" dirty="0">
                <a:solidFill>
                  <a:prstClr val="black"/>
                </a:solidFill>
                <a:latin typeface="Arial" charset="0"/>
              </a:rPr>
              <a:t>5	</a:t>
            </a:r>
            <a:r>
              <a:rPr lang="el-GR" b="1" dirty="0">
                <a:solidFill>
                  <a:prstClr val="black"/>
                </a:solidFill>
              </a:rPr>
              <a:t>Απαιτήσεις από την εταιρεία</a:t>
            </a:r>
            <a:endParaRPr lang="en-GB" b="1" dirty="0">
              <a:solidFill>
                <a:prstClr val="black"/>
              </a:solidFill>
            </a:endParaRPr>
          </a:p>
          <a:p>
            <a:pPr marL="400050" indent="-400050" fontAlgn="base">
              <a:lnSpc>
                <a:spcPct val="150000"/>
              </a:lnSpc>
              <a:spcBef>
                <a:spcPct val="0"/>
              </a:spcBef>
              <a:spcAft>
                <a:spcPct val="0"/>
              </a:spcAft>
              <a:tabLst>
                <a:tab pos="400050" algn="l"/>
              </a:tabLst>
            </a:pPr>
            <a:r>
              <a:rPr lang="en-GB" b="1" dirty="0">
                <a:solidFill>
                  <a:prstClr val="black"/>
                </a:solidFill>
              </a:rPr>
              <a:t>5.1	</a:t>
            </a:r>
            <a:r>
              <a:rPr lang="el-GR" b="1" dirty="0">
                <a:solidFill>
                  <a:prstClr val="black"/>
                </a:solidFill>
              </a:rPr>
              <a:t>Υποχρεώσεις της εταιρείας </a:t>
            </a:r>
            <a:endParaRPr lang="en-GB" b="1" dirty="0">
              <a:solidFill>
                <a:prstClr val="black"/>
              </a:solidFill>
            </a:endParaRPr>
          </a:p>
          <a:p>
            <a:pPr marL="400050" fontAlgn="base">
              <a:lnSpc>
                <a:spcPct val="150000"/>
              </a:lnSpc>
              <a:spcBef>
                <a:spcPct val="0"/>
              </a:spcBef>
              <a:spcAft>
                <a:spcPct val="0"/>
              </a:spcAft>
              <a:buFont typeface="Wingdings" panose="05000000000000000000" pitchFamily="2" charset="2"/>
              <a:buChar char="§"/>
              <a:tabLst>
                <a:tab pos="400050" algn="l"/>
              </a:tabLst>
            </a:pPr>
            <a:r>
              <a:rPr lang="en-GB" b="1" dirty="0">
                <a:solidFill>
                  <a:prstClr val="black"/>
                </a:solidFill>
              </a:rPr>
              <a:t>	</a:t>
            </a:r>
            <a:r>
              <a:rPr lang="el-GR" b="1" dirty="0">
                <a:solidFill>
                  <a:prstClr val="black"/>
                </a:solidFill>
              </a:rPr>
              <a:t>Γενικές απαιτήσεις όπως</a:t>
            </a:r>
            <a:r>
              <a:rPr lang="en-GB" dirty="0">
                <a:solidFill>
                  <a:prstClr val="black"/>
                </a:solidFill>
              </a:rPr>
              <a:t>:</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Οι σχετικοί κανονισμοί, οι κανονισμοί πρόληψης ατυχημάτων και οι τεχνικοί κανονισμοί στην τρέχουσα έκδοση πρέπει να είναι διαθέσιμοι και να λαμβάνονται υπόψη</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Πρέπει να υπάρχει επαρκής ασφαλιστική κάλυψη</a:t>
            </a:r>
            <a:r>
              <a:rPr lang="en-US" dirty="0">
                <a:solidFill>
                  <a:prstClr val="black"/>
                </a:solidFill>
              </a:rPr>
              <a:t> …</a:t>
            </a:r>
            <a:endParaRPr lang="en-GB" dirty="0">
              <a:solidFill>
                <a:prstClr val="black"/>
              </a:solidFill>
            </a:endParaRPr>
          </a:p>
          <a:p>
            <a:pPr marL="400050" fontAlgn="base">
              <a:lnSpc>
                <a:spcPct val="150000"/>
              </a:lnSpc>
              <a:spcBef>
                <a:spcPct val="0"/>
              </a:spcBef>
              <a:spcAft>
                <a:spcPct val="0"/>
              </a:spcAft>
              <a:buFont typeface="Wingdings" panose="05000000000000000000" pitchFamily="2" charset="2"/>
              <a:buChar char="§"/>
              <a:tabLst>
                <a:tab pos="400050" algn="l"/>
              </a:tabLst>
            </a:pPr>
            <a:r>
              <a:rPr lang="en-GB" dirty="0">
                <a:solidFill>
                  <a:prstClr val="black"/>
                </a:solidFill>
              </a:rPr>
              <a:t>	</a:t>
            </a:r>
            <a:r>
              <a:rPr lang="el-GR" b="1" dirty="0">
                <a:solidFill>
                  <a:prstClr val="black"/>
                </a:solidFill>
              </a:rPr>
              <a:t>Απαιτήσεις στην κατασκευή της εγκατάστασης όπως</a:t>
            </a:r>
            <a:r>
              <a:rPr lang="en-GB" dirty="0">
                <a:solidFill>
                  <a:prstClr val="black"/>
                </a:solidFill>
              </a:rPr>
              <a:t>:</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Πρέπει να χρησιμοποιούνται μόνο πιστοποιημένοι γεωθερμικοί ανιχνευτές</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Οι θέσεις του ανιχνευτή, οι συνδέσεις, οι διανομείς και η λειτουργία των αγωγών μετριούνται και τεκμηριώνονται σε χάρτη</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dirty="0">
                <a:solidFill>
                  <a:prstClr val="black"/>
                </a:solidFill>
              </a:rPr>
              <a:t>…</a:t>
            </a:r>
            <a:endParaRPr lang="en-GB" dirty="0">
              <a:solidFill>
                <a:prstClr val="black"/>
              </a:solidFill>
            </a:endParaRPr>
          </a:p>
          <a:p>
            <a:pPr marL="400050" indent="-400050" fontAlgn="base">
              <a:lnSpc>
                <a:spcPct val="150000"/>
              </a:lnSpc>
              <a:spcBef>
                <a:spcPct val="0"/>
              </a:spcBef>
              <a:spcAft>
                <a:spcPct val="0"/>
              </a:spcAft>
              <a:tabLst>
                <a:tab pos="400050" algn="l"/>
              </a:tabLst>
            </a:pPr>
            <a:r>
              <a:rPr lang="en-GB" b="1" dirty="0">
                <a:solidFill>
                  <a:prstClr val="black"/>
                </a:solidFill>
              </a:rPr>
              <a:t>5.2	</a:t>
            </a:r>
            <a:r>
              <a:rPr lang="el-GR" b="1" dirty="0">
                <a:solidFill>
                  <a:prstClr val="black"/>
                </a:solidFill>
              </a:rPr>
              <a:t>Μέτρηση απόδοσης και αναφορές</a:t>
            </a:r>
            <a:endParaRPr lang="en-GB" b="1" dirty="0">
              <a:solidFill>
                <a:prstClr val="black"/>
              </a:solidFill>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GB" dirty="0">
                <a:solidFill>
                  <a:prstClr val="black"/>
                </a:solidFill>
              </a:rPr>
              <a:t>[…] </a:t>
            </a:r>
            <a:r>
              <a:rPr lang="el-GR" dirty="0">
                <a:solidFill>
                  <a:prstClr val="black"/>
                </a:solidFill>
              </a:rPr>
              <a:t>πρέπει να είναι εφαρμόσιμες μέθοδοι μέτρησης στον τομέα της γεωθερμίας</a:t>
            </a:r>
            <a:endParaRPr lang="de-DE" sz="1350" dirty="0">
              <a:solidFill>
                <a:prstClr val="black"/>
              </a:solidFill>
              <a:latin typeface="Arial" charset="0"/>
            </a:endParaRPr>
          </a:p>
        </p:txBody>
      </p:sp>
      <p:sp>
        <p:nvSpPr>
          <p:cNvPr id="5" name="Titel 1"/>
          <p:cNvSpPr txBox="1">
            <a:spLocks/>
          </p:cNvSpPr>
          <p:nvPr/>
        </p:nvSpPr>
        <p:spPr>
          <a:xfrm>
            <a:off x="89756" y="163519"/>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20315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5536" y="1412776"/>
            <a:ext cx="7992888" cy="3788858"/>
          </a:xfrm>
          <a:prstGeom prst="rect">
            <a:avLst/>
          </a:prstGeom>
        </p:spPr>
        <p:txBody>
          <a:bodyPr wrap="square">
            <a:spAutoFit/>
          </a:bodyPr>
          <a:lstStyle/>
          <a:p>
            <a:pPr algn="just" fontAlgn="base">
              <a:lnSpc>
                <a:spcPct val="150000"/>
              </a:lnSpc>
              <a:spcBef>
                <a:spcPct val="0"/>
              </a:spcBef>
              <a:spcAft>
                <a:spcPct val="0"/>
              </a:spcAft>
              <a:tabLst>
                <a:tab pos="400050" algn="l"/>
              </a:tabLst>
            </a:pPr>
            <a:r>
              <a:rPr lang="el-GR" b="1" dirty="0">
                <a:solidFill>
                  <a:prstClr val="black"/>
                </a:solidFill>
              </a:rPr>
              <a:t>6. Απαιτήσεις προσωπικού</a:t>
            </a:r>
          </a:p>
          <a:p>
            <a:pPr marL="268288" algn="just" fontAlgn="base">
              <a:lnSpc>
                <a:spcPct val="150000"/>
              </a:lnSpc>
              <a:spcBef>
                <a:spcPct val="0"/>
              </a:spcBef>
              <a:spcAft>
                <a:spcPct val="0"/>
              </a:spcAft>
              <a:tabLst>
                <a:tab pos="400050" algn="l"/>
              </a:tabLst>
            </a:pPr>
            <a:r>
              <a:rPr lang="el-GR" b="1" dirty="0">
                <a:solidFill>
                  <a:prstClr val="black"/>
                </a:solidFill>
              </a:rPr>
              <a:t>6.1 Γενικά</a:t>
            </a:r>
          </a:p>
          <a:p>
            <a:pPr marL="268288" algn="just" fontAlgn="base">
              <a:lnSpc>
                <a:spcPct val="150000"/>
              </a:lnSpc>
              <a:spcBef>
                <a:spcPct val="0"/>
              </a:spcBef>
              <a:spcAft>
                <a:spcPct val="0"/>
              </a:spcAft>
              <a:tabLst>
                <a:tab pos="400050" algn="l"/>
              </a:tabLst>
            </a:pPr>
            <a:r>
              <a:rPr lang="el-GR" b="1" dirty="0">
                <a:solidFill>
                  <a:prstClr val="black"/>
                </a:solidFill>
              </a:rPr>
              <a:t>6.2 προσόντα του υπεύθυνου τεχνικού επιβλέποντος</a:t>
            </a:r>
          </a:p>
          <a:p>
            <a:pPr marL="268288" algn="just" fontAlgn="base">
              <a:lnSpc>
                <a:spcPct val="150000"/>
              </a:lnSpc>
              <a:spcBef>
                <a:spcPct val="0"/>
              </a:spcBef>
              <a:spcAft>
                <a:spcPct val="0"/>
              </a:spcAft>
              <a:tabLst>
                <a:tab pos="400050" algn="l"/>
              </a:tabLst>
            </a:pPr>
            <a:r>
              <a:rPr lang="el-GR" b="1" dirty="0">
                <a:solidFill>
                  <a:prstClr val="black"/>
                </a:solidFill>
              </a:rPr>
              <a:t>6.3 προσόντα του διαχειριστή του έργου</a:t>
            </a:r>
          </a:p>
          <a:p>
            <a:pPr marL="268288" algn="just" fontAlgn="base">
              <a:lnSpc>
                <a:spcPct val="150000"/>
              </a:lnSpc>
              <a:spcBef>
                <a:spcPct val="0"/>
              </a:spcBef>
              <a:spcAft>
                <a:spcPct val="0"/>
              </a:spcAft>
              <a:tabLst>
                <a:tab pos="400050" algn="l"/>
              </a:tabLst>
            </a:pPr>
            <a:r>
              <a:rPr lang="el-GR" b="1" dirty="0">
                <a:solidFill>
                  <a:prstClr val="black"/>
                </a:solidFill>
              </a:rPr>
              <a:t>6.4 προσόντα του τεχνικού προσωπικού</a:t>
            </a:r>
            <a:endParaRPr lang="en-GB" b="1" dirty="0">
              <a:solidFill>
                <a:prstClr val="black"/>
              </a:solidFill>
            </a:endParaRPr>
          </a:p>
          <a:p>
            <a:pPr marL="400050" indent="-400050" algn="just" fontAlgn="base">
              <a:lnSpc>
                <a:spcPct val="150000"/>
              </a:lnSpc>
              <a:spcBef>
                <a:spcPct val="0"/>
              </a:spcBef>
              <a:spcAft>
                <a:spcPct val="0"/>
              </a:spcAft>
              <a:tabLst>
                <a:tab pos="400050" algn="l"/>
              </a:tabLst>
            </a:pPr>
            <a:endParaRPr lang="en-GB" b="1" dirty="0">
              <a:solidFill>
                <a:prstClr val="black"/>
              </a:solidFill>
            </a:endParaRP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Αναφέρονται οι τεχνικές απαιτήσεις για τα υλικά και οι απαραίτητες δεξιότητές τους</a:t>
            </a: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Περιγράφονται οι απαιτήσεις για την εκπαίδευση και την κατάρτιση</a:t>
            </a:r>
            <a:endParaRPr lang="de-DE" dirty="0">
              <a:solidFill>
                <a:prstClr val="black"/>
              </a:solidFill>
            </a:endParaRPr>
          </a:p>
        </p:txBody>
      </p:sp>
      <p:sp>
        <p:nvSpPr>
          <p:cNvPr id="4" name="Titel 1"/>
          <p:cNvSpPr txBox="1">
            <a:spLocks/>
          </p:cNvSpPr>
          <p:nvPr/>
        </p:nvSpPr>
        <p:spPr>
          <a:xfrm>
            <a:off x="89756" y="260648"/>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25373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B479-80A9-46E2-B467-595F18EFAAF5}"/>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Περιεχόμενα</a:t>
            </a:r>
            <a:r>
              <a:rPr lang="de-DE" dirty="0"/>
              <a:t> </a:t>
            </a:r>
          </a:p>
        </p:txBody>
      </p:sp>
      <p:sp>
        <p:nvSpPr>
          <p:cNvPr id="3" name="Inhaltsplatzhalter 2">
            <a:extLst>
              <a:ext uri="{FF2B5EF4-FFF2-40B4-BE49-F238E27FC236}">
                <a16:creationId xmlns:a16="http://schemas.microsoft.com/office/drawing/2014/main" id="{3BC649DE-D572-4E4D-B35C-580B94FF8C1F}"/>
              </a:ext>
            </a:extLst>
          </p:cNvPr>
          <p:cNvSpPr>
            <a:spLocks noGrp="1"/>
          </p:cNvSpPr>
          <p:nvPr>
            <p:ph idx="1"/>
          </p:nvPr>
        </p:nvSpPr>
        <p:spPr>
          <a:xfrm>
            <a:off x="251520" y="1412776"/>
            <a:ext cx="8784976" cy="4824536"/>
          </a:xfrm>
        </p:spPr>
        <p:txBody>
          <a:bodyPr>
            <a:noAutofit/>
          </a:bodyPr>
          <a:lstStyle/>
          <a:p>
            <a:pPr algn="just">
              <a:buAutoNum type="arabicPeriod" startAt="4"/>
            </a:pPr>
            <a:r>
              <a:rPr lang="el-GR" sz="1600" b="1" dirty="0">
                <a:cs typeface="Arial" panose="020B0604020202020204" pitchFamily="34" charset="0"/>
              </a:rPr>
              <a:t>Ευθύνη και ασφάλιση</a:t>
            </a:r>
            <a:endParaRPr lang="de-DE" sz="1600" b="1" dirty="0">
              <a:cs typeface="Arial" panose="020B0604020202020204" pitchFamily="34" charset="0"/>
            </a:endParaRPr>
          </a:p>
          <a:p>
            <a:pPr lvl="1" algn="just">
              <a:buFont typeface="Symbol" panose="05050102010706020507" pitchFamily="18" charset="2"/>
              <a:buChar char="-"/>
            </a:pPr>
            <a:r>
              <a:rPr lang="el-GR" sz="1600" dirty="0"/>
              <a:t>Αστική ευθύνη για εξορύξεις και για ζημιές από γεωθερμικά πηγάδια</a:t>
            </a:r>
          </a:p>
          <a:p>
            <a:pPr lvl="1" algn="just">
              <a:buFont typeface="Symbol" panose="05050102010706020507" pitchFamily="18" charset="2"/>
              <a:buChar char="-"/>
            </a:pPr>
            <a:r>
              <a:rPr lang="el-GR" sz="1600" dirty="0"/>
              <a:t>Ευθύνη και απαιτήσεις για κακοτεχνίες </a:t>
            </a:r>
          </a:p>
          <a:p>
            <a:pPr lvl="1" algn="just">
              <a:buFont typeface="Symbol" panose="05050102010706020507" pitchFamily="18" charset="2"/>
              <a:buChar char="-"/>
            </a:pPr>
            <a:r>
              <a:rPr lang="el-GR" sz="1600" dirty="0">
                <a:cs typeface="Arial" panose="020B0604020202020204" pitchFamily="34" charset="0"/>
              </a:rPr>
              <a:t>Νομοθεσία για περιβαλλοντική ζημιά</a:t>
            </a:r>
          </a:p>
          <a:p>
            <a:pPr lvl="1" algn="just">
              <a:buFont typeface="Symbol" panose="05050102010706020507" pitchFamily="18" charset="2"/>
              <a:buChar char="-"/>
            </a:pPr>
            <a:endParaRPr lang="de-DE" sz="1600" b="1" dirty="0">
              <a:cs typeface="Arial" panose="020B0604020202020204" pitchFamily="34" charset="0"/>
            </a:endParaRPr>
          </a:p>
          <a:p>
            <a:pPr marL="400050" algn="just">
              <a:buAutoNum type="arabicPeriod" startAt="5"/>
            </a:pPr>
            <a:r>
              <a:rPr lang="el-GR" sz="1600" b="1" dirty="0">
                <a:cs typeface="Arial" panose="020B0604020202020204" pitchFamily="34" charset="0"/>
              </a:rPr>
              <a:t>Χρηματοδότηση </a:t>
            </a:r>
            <a:endParaRPr lang="de-DE" sz="1600" b="1" dirty="0">
              <a:cs typeface="Arial" panose="020B0604020202020204" pitchFamily="34" charset="0"/>
            </a:endParaRPr>
          </a:p>
          <a:p>
            <a:pPr marL="800100" lvl="1" algn="just">
              <a:buFont typeface="Symbol" panose="05050102010706020507" pitchFamily="18" charset="2"/>
              <a:buChar char="-"/>
            </a:pPr>
            <a:r>
              <a:rPr lang="el-GR" sz="1600" dirty="0"/>
              <a:t>Νόμος για τις Ανανεώσιμες Πηγές Ενέργειας</a:t>
            </a:r>
          </a:p>
          <a:p>
            <a:pPr marL="800100" lvl="1" algn="just">
              <a:buFont typeface="Symbol" panose="05050102010706020507" pitchFamily="18" charset="2"/>
              <a:buChar char="-"/>
            </a:pPr>
            <a:r>
              <a:rPr lang="el-GR" sz="1600" dirty="0"/>
              <a:t>Πρόγραμμα παροχής κινήτρων αγοράς (MIP)</a:t>
            </a:r>
          </a:p>
          <a:p>
            <a:pPr marL="800100" lvl="1" algn="just">
              <a:buFont typeface="Symbol" panose="05050102010706020507" pitchFamily="18" charset="2"/>
              <a:buChar char="-"/>
            </a:pPr>
            <a:r>
              <a:rPr lang="el-GR" sz="1600" dirty="0"/>
              <a:t>Εμπορική τράπεζα για ανασυγκρότηση</a:t>
            </a:r>
          </a:p>
          <a:p>
            <a:pPr marL="800100" lvl="1" algn="just">
              <a:buFont typeface="Symbol" panose="05050102010706020507" pitchFamily="18" charset="2"/>
              <a:buChar char="-"/>
            </a:pPr>
            <a:r>
              <a:rPr lang="el-GR" sz="1600" dirty="0"/>
              <a:t>Διάταγμα εξοικονόμησης ενέργειας</a:t>
            </a:r>
          </a:p>
          <a:p>
            <a:pPr marL="800100" lvl="1" algn="just">
              <a:buFont typeface="Symbol" panose="05050102010706020507" pitchFamily="18" charset="2"/>
              <a:buChar char="-"/>
            </a:pPr>
            <a:r>
              <a:rPr lang="el-GR" sz="1600" dirty="0"/>
              <a:t>Εθνικό Σχέδιο Δράσης για την Ενεργειακή Απόδοση (NEEAP)</a:t>
            </a:r>
          </a:p>
          <a:p>
            <a:pPr marL="800100" lvl="1" algn="just">
              <a:buFont typeface="Symbol" panose="05050102010706020507" pitchFamily="18" charset="2"/>
              <a:buChar char="-"/>
            </a:pPr>
            <a:r>
              <a:rPr lang="el-GR" sz="1600" dirty="0"/>
              <a:t>Ενεργειακή απόδοση του προγράμματος παροχής κινήτρων</a:t>
            </a:r>
          </a:p>
          <a:p>
            <a:pPr marL="800100" lvl="1" algn="just">
              <a:buFont typeface="Symbol" panose="05050102010706020507" pitchFamily="18" charset="2"/>
              <a:buChar char="-"/>
            </a:pPr>
            <a:r>
              <a:rPr lang="el-GR" sz="1600" dirty="0"/>
              <a:t>Ενεργειακές Έννοιες - Δημοτικός Αναπτυξιακός Σχεδιασμός</a:t>
            </a:r>
          </a:p>
          <a:p>
            <a:pPr marL="514350" lvl="1" indent="0" algn="just">
              <a:buNone/>
            </a:pPr>
            <a:endParaRPr lang="el-GR" sz="1600" dirty="0">
              <a:cs typeface="Arial" panose="020B0604020202020204" pitchFamily="34" charset="0"/>
            </a:endParaRPr>
          </a:p>
          <a:p>
            <a:pPr marL="0" lvl="1" indent="0" algn="just">
              <a:buNone/>
            </a:pPr>
            <a:r>
              <a:rPr lang="el-GR" sz="1600" b="1" dirty="0">
                <a:cs typeface="Arial" panose="020B0604020202020204" pitchFamily="34" charset="0"/>
              </a:rPr>
              <a:t>6. Συμπεράσματα</a:t>
            </a:r>
            <a:endParaRPr lang="de-DE" sz="1600" b="1" dirty="0">
              <a:cs typeface="Arial" panose="020B0604020202020204" pitchFamily="34" charset="0"/>
            </a:endParaRPr>
          </a:p>
          <a:p>
            <a:pPr marL="800100" lvl="1">
              <a:lnSpc>
                <a:spcPct val="150000"/>
              </a:lnSpc>
              <a:buFont typeface="Symbol" panose="05050102010706020507" pitchFamily="18" charset="2"/>
              <a:buChar char="-"/>
            </a:pPr>
            <a:endParaRPr lang="de-DE" sz="1600" dirty="0">
              <a:latin typeface="Arial" panose="020B0604020202020204" pitchFamily="34" charset="0"/>
              <a:cs typeface="Arial" panose="020B0604020202020204" pitchFamily="34" charset="0"/>
            </a:endParaRPr>
          </a:p>
          <a:p>
            <a:pPr marL="800100" lvl="1">
              <a:buFont typeface="Symbol" panose="05050102010706020507" pitchFamily="18" charset="2"/>
              <a:buChar char="-"/>
            </a:pPr>
            <a:endParaRPr lang="de-DE" sz="1600" dirty="0">
              <a:latin typeface="Arial" panose="020B0604020202020204" pitchFamily="34" charset="0"/>
              <a:cs typeface="Arial" panose="020B0604020202020204" pitchFamily="34" charset="0"/>
            </a:endParaRPr>
          </a:p>
          <a:p>
            <a:pPr lvl="1">
              <a:buFont typeface="Symbol" panose="05050102010706020507" pitchFamily="18" charset="2"/>
              <a:buChar char="-"/>
            </a:pPr>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 </a:t>
            </a:r>
          </a:p>
          <a:p>
            <a:pPr>
              <a:buAutoNum type="arabicPeriod" startAt="4"/>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763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960694"/>
            <a:ext cx="8424936" cy="5866350"/>
          </a:xfrm>
          <a:prstGeom prst="rect">
            <a:avLst/>
          </a:prstGeom>
          <a:noFill/>
        </p:spPr>
        <p:txBody>
          <a:bodyPr wrap="square" rtlCol="0">
            <a:spAutoFit/>
          </a:bodyPr>
          <a:lstStyle/>
          <a:p>
            <a:pPr algn="just" fontAlgn="base">
              <a:lnSpc>
                <a:spcPct val="150000"/>
              </a:lnSpc>
              <a:spcBef>
                <a:spcPct val="0"/>
              </a:spcBef>
              <a:spcAft>
                <a:spcPct val="0"/>
              </a:spcAft>
              <a:tabLst>
                <a:tab pos="268288" algn="l"/>
              </a:tabLst>
            </a:pPr>
            <a:r>
              <a:rPr lang="el-GR" b="1" dirty="0">
                <a:solidFill>
                  <a:prstClr val="black"/>
                </a:solidFill>
              </a:rPr>
              <a:t>8. Απαιτήσεις σχετικά με το σύστημα διαχείρισης ποιότητας / λειτουργικής διαχείρισης</a:t>
            </a:r>
          </a:p>
          <a:p>
            <a:pPr algn="just" fontAlgn="base">
              <a:lnSpc>
                <a:spcPct val="150000"/>
              </a:lnSpc>
              <a:spcBef>
                <a:spcPct val="0"/>
              </a:spcBef>
              <a:spcAft>
                <a:spcPct val="0"/>
              </a:spcAft>
            </a:pPr>
            <a:r>
              <a:rPr lang="el-GR" dirty="0">
                <a:solidFill>
                  <a:prstClr val="black"/>
                </a:solidFill>
              </a:rPr>
              <a:t>Η εταιρεία πρέπει να έχει ένα σαφώς τεκμηριωμένο, εύκολα κατανοητό και ολοκληρωμένο σύστημα επιχειρησιακής διαχείρισης. Η απόδειξη μπορεί, για παράδειγμα, να παρέχεται με πιστοποιητικό σύμφωνα με το DIN EN ISO 9001. Οι ακόλουθες απαιτήσεις για ένα BMS πρέπει να πληρούνται και να τεκμηριώνονται από την εταιρεία, όπως για παράδειγμα:</a:t>
            </a:r>
            <a:endParaRPr lang="en-US" dirty="0">
              <a:solidFill>
                <a:prstClr val="black"/>
              </a:solidFill>
            </a:endParaRP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εξασφαλίζοντας την κατάλληλη οργανωτική δομή και διαδικασία για την κατανοητή επεξεργασία παραγγελιών</a:t>
            </a: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διαθέτοντας τους ισχύοντες νόμους, τεχνικούς κανόνες, κανονισμούς πρόληψης ατυχημάτων καθώς και την απόδειξη των ολοκληρωμένων οδηγιών</a:t>
            </a: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έχοντας διαθέσιμες τις τρέχουσες οδηγίες εργασίας</a:t>
            </a: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n-US" dirty="0">
                <a:solidFill>
                  <a:prstClr val="black"/>
                </a:solidFill>
              </a:rPr>
              <a:t>…</a:t>
            </a:r>
            <a:endParaRPr lang="de-DE" dirty="0">
              <a:solidFill>
                <a:prstClr val="black"/>
              </a:solidFill>
            </a:endParaRPr>
          </a:p>
        </p:txBody>
      </p:sp>
      <p:sp>
        <p:nvSpPr>
          <p:cNvPr id="4" name="Titel 1"/>
          <p:cNvSpPr txBox="1">
            <a:spLocks/>
          </p:cNvSpPr>
          <p:nvPr/>
        </p:nvSpPr>
        <p:spPr>
          <a:xfrm>
            <a:off x="89756" y="116632"/>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309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496944" cy="5866350"/>
          </a:xfrm>
          <a:prstGeom prst="rect">
            <a:avLst/>
          </a:prstGeom>
          <a:noFill/>
        </p:spPr>
        <p:txBody>
          <a:bodyPr wrap="square" rtlCol="0">
            <a:spAutoFit/>
          </a:bodyPr>
          <a:lstStyle/>
          <a:p>
            <a:pPr marL="400050" indent="-400050" algn="just" fontAlgn="base">
              <a:lnSpc>
                <a:spcPct val="150000"/>
              </a:lnSpc>
              <a:spcBef>
                <a:spcPct val="0"/>
              </a:spcBef>
              <a:spcAft>
                <a:spcPct val="0"/>
              </a:spcAft>
              <a:tabLst>
                <a:tab pos="400050" algn="l"/>
              </a:tabLst>
            </a:pPr>
            <a:r>
              <a:rPr lang="de-DE" b="1" dirty="0">
                <a:solidFill>
                  <a:prstClr val="black"/>
                </a:solidFill>
              </a:rPr>
              <a:t>9	</a:t>
            </a:r>
            <a:r>
              <a:rPr lang="el-GR" b="1" dirty="0">
                <a:solidFill>
                  <a:prstClr val="black"/>
                </a:solidFill>
              </a:rPr>
              <a:t>Απαιτήσεις σχετικά με τον έλεγχο, τους εμπειρογνώμονες και την εκπαίδευση και την κατάρτιση</a:t>
            </a:r>
          </a:p>
          <a:p>
            <a:pPr marL="400050" indent="-400050" algn="just" fontAlgn="base">
              <a:lnSpc>
                <a:spcPct val="150000"/>
              </a:lnSpc>
              <a:spcBef>
                <a:spcPct val="0"/>
              </a:spcBef>
              <a:spcAft>
                <a:spcPct val="0"/>
              </a:spcAft>
              <a:tabLst>
                <a:tab pos="400050" algn="l"/>
              </a:tabLst>
            </a:pPr>
            <a:r>
              <a:rPr lang="en-US" b="1" dirty="0">
                <a:solidFill>
                  <a:prstClr val="black"/>
                </a:solidFill>
              </a:rPr>
              <a:t>9.1	</a:t>
            </a:r>
            <a:r>
              <a:rPr lang="el-GR" b="1" dirty="0">
                <a:solidFill>
                  <a:prstClr val="black"/>
                </a:solidFill>
              </a:rPr>
              <a:t>Έλεγχος</a:t>
            </a:r>
            <a:endParaRPr lang="en-US" b="1" dirty="0">
              <a:solidFill>
                <a:prstClr val="black"/>
              </a:solidFill>
            </a:endParaRPr>
          </a:p>
          <a:p>
            <a:pPr algn="just" fontAlgn="base">
              <a:lnSpc>
                <a:spcPct val="150000"/>
              </a:lnSpc>
              <a:spcBef>
                <a:spcPct val="0"/>
              </a:spcBef>
              <a:spcAft>
                <a:spcPct val="0"/>
              </a:spcAft>
            </a:pPr>
            <a:r>
              <a:rPr lang="el-GR" dirty="0">
                <a:solidFill>
                  <a:prstClr val="black"/>
                </a:solidFill>
              </a:rPr>
              <a:t>Ο έλεγχος διεξάγεται από εμπειρογνώμονες στην επιχείρηση επί τόπου. Ο έλεγχος περιλαμβάνει πτυχές όπως:</a:t>
            </a:r>
          </a:p>
          <a:p>
            <a:pPr marL="285750" indent="-285750" algn="just" fontAlgn="base">
              <a:lnSpc>
                <a:spcPct val="150000"/>
              </a:lnSpc>
              <a:spcBef>
                <a:spcPct val="0"/>
              </a:spcBef>
              <a:spcAft>
                <a:spcPct val="0"/>
              </a:spcAft>
              <a:buFont typeface="Wingdings" panose="05000000000000000000" pitchFamily="2" charset="2"/>
              <a:buChar char="Ø"/>
            </a:pPr>
            <a:r>
              <a:rPr lang="el-GR" dirty="0">
                <a:solidFill>
                  <a:prstClr val="black"/>
                </a:solidFill>
              </a:rPr>
              <a:t>Επιχειρησιακή οργάνωση, αυλή, εργαστήριο, αποθήκευση, λειτουργία, εξοπλισμός</a:t>
            </a:r>
          </a:p>
          <a:p>
            <a:pPr marL="285750" indent="-285750" algn="just" fontAlgn="base">
              <a:lnSpc>
                <a:spcPct val="150000"/>
              </a:lnSpc>
              <a:spcBef>
                <a:spcPct val="0"/>
              </a:spcBef>
              <a:spcAft>
                <a:spcPct val="0"/>
              </a:spcAft>
              <a:buFont typeface="Wingdings" panose="05000000000000000000" pitchFamily="2" charset="2"/>
              <a:buChar char="Ø"/>
            </a:pPr>
            <a:r>
              <a:rPr lang="el-GR" dirty="0">
                <a:solidFill>
                  <a:prstClr val="black"/>
                </a:solidFill>
              </a:rPr>
              <a:t>Εργοτάξιο; Αυτό πρέπει να είναι αντιπροσωπευτικό τουλάχιστον μιας εφαρμοσμένης ομάδας</a:t>
            </a:r>
          </a:p>
          <a:p>
            <a:pPr marL="285750" indent="-285750" algn="just" fontAlgn="base">
              <a:lnSpc>
                <a:spcPct val="150000"/>
              </a:lnSpc>
              <a:spcBef>
                <a:spcPct val="0"/>
              </a:spcBef>
              <a:spcAft>
                <a:spcPct val="0"/>
              </a:spcAft>
              <a:buFont typeface="Wingdings" panose="05000000000000000000" pitchFamily="2" charset="2"/>
              <a:buChar char="Ø"/>
            </a:pPr>
            <a:r>
              <a:rPr lang="el-GR" dirty="0">
                <a:solidFill>
                  <a:prstClr val="black"/>
                </a:solidFill>
              </a:rPr>
              <a:t>…</a:t>
            </a:r>
          </a:p>
          <a:p>
            <a:pPr marL="441325" indent="-441325" algn="just" fontAlgn="base">
              <a:lnSpc>
                <a:spcPct val="150000"/>
              </a:lnSpc>
              <a:spcBef>
                <a:spcPct val="0"/>
              </a:spcBef>
              <a:spcAft>
                <a:spcPct val="0"/>
              </a:spcAft>
            </a:pPr>
            <a:r>
              <a:rPr lang="en-US" b="1" dirty="0">
                <a:solidFill>
                  <a:prstClr val="black"/>
                </a:solidFill>
              </a:rPr>
              <a:t>9.2</a:t>
            </a:r>
            <a:r>
              <a:rPr lang="el-GR" b="1" dirty="0">
                <a:solidFill>
                  <a:prstClr val="black"/>
                </a:solidFill>
              </a:rPr>
              <a:t>	Απαιτήσεις σχετικά με τους εμπειρογνώμονες</a:t>
            </a:r>
            <a:endParaRPr lang="en-US" b="1" dirty="0">
              <a:solidFill>
                <a:prstClr val="black"/>
              </a:solidFill>
            </a:endParaRP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Αναφέρονται τα προσόντα των εμπειρογνωμόνων</a:t>
            </a:r>
          </a:p>
          <a:p>
            <a:pPr marL="671513" indent="-671513" algn="just" fontAlgn="base">
              <a:lnSpc>
                <a:spcPct val="150000"/>
              </a:lnSpc>
              <a:spcBef>
                <a:spcPct val="0"/>
              </a:spcBef>
              <a:spcAft>
                <a:spcPct val="0"/>
              </a:spcAft>
              <a:tabLst>
                <a:tab pos="400050" algn="l"/>
                <a:tab pos="1012031" algn="l"/>
              </a:tabLst>
            </a:pPr>
            <a:r>
              <a:rPr lang="en-US" b="1" dirty="0">
                <a:solidFill>
                  <a:prstClr val="black"/>
                </a:solidFill>
              </a:rPr>
              <a:t>9.3	</a:t>
            </a:r>
            <a:r>
              <a:rPr lang="el-GR" b="1" dirty="0">
                <a:solidFill>
                  <a:prstClr val="black"/>
                </a:solidFill>
              </a:rPr>
              <a:t> Απαιτήσεις σχετικά με την εκπαίδευση και την κατάρτιση</a:t>
            </a:r>
            <a:endParaRPr lang="en-US" b="1" dirty="0">
              <a:solidFill>
                <a:prstClr val="black"/>
              </a:solidFill>
            </a:endParaRPr>
          </a:p>
          <a:p>
            <a:pPr marL="1012031" indent="-339329" algn="just" fontAlgn="base">
              <a:lnSpc>
                <a:spcPct val="150000"/>
              </a:lnSpc>
              <a:spcBef>
                <a:spcPct val="0"/>
              </a:spcBef>
              <a:spcAft>
                <a:spcPct val="0"/>
              </a:spcAft>
              <a:buFont typeface="Wingdings" panose="05000000000000000000" pitchFamily="2" charset="2"/>
              <a:buChar char="Ø"/>
              <a:tabLst>
                <a:tab pos="400050" algn="l"/>
                <a:tab pos="1012031" algn="l"/>
              </a:tabLst>
            </a:pPr>
            <a:r>
              <a:rPr lang="el-GR" dirty="0">
                <a:solidFill>
                  <a:prstClr val="black"/>
                </a:solidFill>
              </a:rPr>
              <a:t>Αναφέρονται οι απαιτήσεις για την εκπαίδευση και την κατάρτιση των εμπειρογνωμόνων.</a:t>
            </a:r>
            <a:endParaRPr lang="de-DE" dirty="0">
              <a:solidFill>
                <a:prstClr val="black"/>
              </a:solidFill>
            </a:endParaRPr>
          </a:p>
        </p:txBody>
      </p:sp>
      <p:sp>
        <p:nvSpPr>
          <p:cNvPr id="4" name="Titel 1">
            <a:extLst>
              <a:ext uri="{FF2B5EF4-FFF2-40B4-BE49-F238E27FC236}">
                <a16:creationId xmlns:a16="http://schemas.microsoft.com/office/drawing/2014/main" id="{FA9EFDFE-6333-4BA5-98D5-203D38C56877}"/>
              </a:ext>
            </a:extLst>
          </p:cNvPr>
          <p:cNvSpPr txBox="1">
            <a:spLocks/>
          </p:cNvSpPr>
          <p:nvPr/>
        </p:nvSpPr>
        <p:spPr>
          <a:xfrm>
            <a:off x="89756" y="116632"/>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3432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19064" y="1059823"/>
            <a:ext cx="8673416" cy="5355312"/>
          </a:xfrm>
          <a:prstGeom prst="rect">
            <a:avLst/>
          </a:prstGeom>
          <a:noFill/>
        </p:spPr>
        <p:txBody>
          <a:bodyPr wrap="square" rtlCol="0">
            <a:spAutoFit/>
          </a:bodyPr>
          <a:lstStyle/>
          <a:p>
            <a:pPr fontAlgn="base">
              <a:spcBef>
                <a:spcPct val="0"/>
              </a:spcBef>
              <a:spcAft>
                <a:spcPct val="0"/>
              </a:spcAft>
              <a:tabLst>
                <a:tab pos="173038" algn="l"/>
              </a:tabLst>
            </a:pPr>
            <a:r>
              <a:rPr lang="el-GR" b="1" dirty="0">
                <a:solidFill>
                  <a:prstClr val="black"/>
                </a:solidFill>
              </a:rPr>
              <a:t>Παράρτημα</a:t>
            </a:r>
            <a:r>
              <a:rPr lang="en-GB" b="1" dirty="0">
                <a:solidFill>
                  <a:prstClr val="black"/>
                </a:solidFill>
              </a:rPr>
              <a:t> A (</a:t>
            </a:r>
            <a:r>
              <a:rPr lang="el-GR" b="1" dirty="0">
                <a:solidFill>
                  <a:prstClr val="black"/>
                </a:solidFill>
              </a:rPr>
              <a:t>κανονιστικό</a:t>
            </a:r>
            <a:r>
              <a:rPr lang="en-GB" b="1" dirty="0">
                <a:solidFill>
                  <a:prstClr val="black"/>
                </a:solidFill>
              </a:rPr>
              <a:t>):</a:t>
            </a:r>
            <a:r>
              <a:rPr lang="en-GB" dirty="0">
                <a:solidFill>
                  <a:prstClr val="black"/>
                </a:solidFill>
              </a:rPr>
              <a:t>	</a:t>
            </a:r>
            <a:r>
              <a:rPr lang="el-GR" dirty="0">
                <a:solidFill>
                  <a:prstClr val="black"/>
                </a:solidFill>
              </a:rPr>
              <a:t> </a:t>
            </a:r>
          </a:p>
          <a:p>
            <a:pPr fontAlgn="base">
              <a:spcBef>
                <a:spcPct val="0"/>
              </a:spcBef>
              <a:spcAft>
                <a:spcPct val="0"/>
              </a:spcAft>
              <a:tabLst>
                <a:tab pos="173038" algn="l"/>
              </a:tabLst>
            </a:pPr>
            <a:r>
              <a:rPr lang="el-GR" dirty="0">
                <a:solidFill>
                  <a:prstClr val="black"/>
                </a:solidFill>
              </a:rPr>
              <a:t>τεχνική συζήτηση με τον υπεύθυνο τεχνικό επιβλέποντα βάσει τελικών ή τρεχόντων έργων</a:t>
            </a: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l-GR" b="1" dirty="0">
              <a:solidFill>
                <a:prstClr val="black"/>
              </a:solidFill>
            </a:endParaRPr>
          </a:p>
          <a:p>
            <a:pPr marL="1953816" indent="-1953816" fontAlgn="base">
              <a:spcBef>
                <a:spcPct val="0"/>
              </a:spcBef>
              <a:spcAft>
                <a:spcPct val="0"/>
              </a:spcAft>
              <a:tabLst>
                <a:tab pos="1953816" algn="l"/>
              </a:tabLst>
            </a:pPr>
            <a:r>
              <a:rPr lang="el-GR" b="1" dirty="0">
                <a:solidFill>
                  <a:prstClr val="black"/>
                </a:solidFill>
              </a:rPr>
              <a:t>Παράρτημα</a:t>
            </a:r>
            <a:r>
              <a:rPr lang="en-GB" b="1" dirty="0">
                <a:solidFill>
                  <a:prstClr val="black"/>
                </a:solidFill>
              </a:rPr>
              <a:t> B (</a:t>
            </a:r>
            <a:r>
              <a:rPr lang="el-GR" b="1" dirty="0">
                <a:solidFill>
                  <a:prstClr val="black"/>
                </a:solidFill>
              </a:rPr>
              <a:t>κανονιστικό</a:t>
            </a:r>
            <a:r>
              <a:rPr lang="en-GB" b="1" dirty="0">
                <a:solidFill>
                  <a:prstClr val="black"/>
                </a:solidFill>
              </a:rPr>
              <a:t>):</a:t>
            </a:r>
            <a:r>
              <a:rPr lang="en-GB" dirty="0">
                <a:solidFill>
                  <a:prstClr val="black"/>
                </a:solidFill>
              </a:rPr>
              <a:t>	</a:t>
            </a:r>
            <a:r>
              <a:rPr lang="el-GR" dirty="0">
                <a:solidFill>
                  <a:prstClr val="black"/>
                </a:solidFill>
              </a:rPr>
              <a:t> διάρκεια του ελέγχου της εταιρείας</a:t>
            </a: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n-GB" dirty="0">
              <a:solidFill>
                <a:prstClr val="black"/>
              </a:solidFill>
            </a:endParaRPr>
          </a:p>
          <a:p>
            <a:pPr marL="1953816" indent="-1953816" fontAlgn="base">
              <a:spcBef>
                <a:spcPct val="0"/>
              </a:spcBef>
              <a:spcAft>
                <a:spcPct val="0"/>
              </a:spcAft>
              <a:tabLst>
                <a:tab pos="1953816" algn="l"/>
              </a:tabLst>
            </a:pPr>
            <a:endParaRPr lang="el-GR" b="1" dirty="0">
              <a:solidFill>
                <a:prstClr val="black"/>
              </a:solidFill>
            </a:endParaRPr>
          </a:p>
          <a:p>
            <a:pPr marL="1953816" indent="-1953816" fontAlgn="base">
              <a:spcBef>
                <a:spcPct val="0"/>
              </a:spcBef>
              <a:spcAft>
                <a:spcPct val="0"/>
              </a:spcAft>
              <a:tabLst>
                <a:tab pos="1953816" algn="l"/>
              </a:tabLst>
            </a:pPr>
            <a:r>
              <a:rPr lang="el-GR" b="1" dirty="0">
                <a:solidFill>
                  <a:prstClr val="black"/>
                </a:solidFill>
              </a:rPr>
              <a:t>Παράρτημα</a:t>
            </a:r>
            <a:r>
              <a:rPr lang="en-GB" b="1" dirty="0">
                <a:solidFill>
                  <a:prstClr val="black"/>
                </a:solidFill>
              </a:rPr>
              <a:t> C (</a:t>
            </a:r>
            <a:r>
              <a:rPr lang="el-GR" b="1" dirty="0">
                <a:solidFill>
                  <a:prstClr val="black"/>
                </a:solidFill>
              </a:rPr>
              <a:t>πληροφοριακό</a:t>
            </a:r>
            <a:r>
              <a:rPr lang="en-GB" b="1" dirty="0">
                <a:solidFill>
                  <a:prstClr val="black"/>
                </a:solidFill>
              </a:rPr>
              <a:t>):</a:t>
            </a:r>
            <a:r>
              <a:rPr lang="el-GR" b="1" dirty="0">
                <a:solidFill>
                  <a:prstClr val="black"/>
                </a:solidFill>
              </a:rPr>
              <a:t> </a:t>
            </a:r>
            <a:r>
              <a:rPr lang="el-GR" dirty="0">
                <a:solidFill>
                  <a:prstClr val="black"/>
                </a:solidFill>
              </a:rPr>
              <a:t>αναθεώρηση του λειτουργικού συστήματος διαχείρισης</a:t>
            </a:r>
            <a:endParaRPr lang="de-DE" dirty="0">
              <a:solidFill>
                <a:prstClr val="black"/>
              </a:solidFill>
            </a:endParaRPr>
          </a:p>
        </p:txBody>
      </p:sp>
      <p:pic>
        <p:nvPicPr>
          <p:cNvPr id="4" name="Grafik 3"/>
          <p:cNvPicPr>
            <a:picLocks noChangeAspect="1"/>
          </p:cNvPicPr>
          <p:nvPr/>
        </p:nvPicPr>
        <p:blipFill>
          <a:blip r:embed="rId2"/>
          <a:stretch>
            <a:fillRect/>
          </a:stretch>
        </p:blipFill>
        <p:spPr>
          <a:xfrm>
            <a:off x="2915816" y="2708920"/>
            <a:ext cx="5145104" cy="2808312"/>
          </a:xfrm>
          <a:prstGeom prst="rect">
            <a:avLst/>
          </a:prstGeom>
        </p:spPr>
      </p:pic>
      <p:sp>
        <p:nvSpPr>
          <p:cNvPr id="5" name="Titel 1"/>
          <p:cNvSpPr txBox="1">
            <a:spLocks/>
          </p:cNvSpPr>
          <p:nvPr/>
        </p:nvSpPr>
        <p:spPr>
          <a:xfrm>
            <a:off x="73528" y="159723"/>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solidFill>
                  <a:schemeClr val="accent6">
                    <a:lumMod val="75000"/>
                  </a:schemeClr>
                </a:solidFill>
                <a:latin typeface="+mj-lt"/>
              </a:rPr>
              <a:t>DVGW W 120-2 </a:t>
            </a:r>
            <a:r>
              <a:rPr lang="el-GR" sz="2400" dirty="0">
                <a:solidFill>
                  <a:schemeClr val="accent6">
                    <a:lumMod val="75000"/>
                  </a:schemeClr>
                </a:solidFill>
                <a:latin typeface="+mj-lt"/>
              </a:rPr>
              <a:t>Απαιτήσεις πιστοποίησης στον τομέα της μηχανικής γεώτρησης και της ρηχής γεωθερμικής ενέργειας </a:t>
            </a:r>
            <a:r>
              <a:rPr lang="en-US" sz="2400" dirty="0">
                <a:solidFill>
                  <a:schemeClr val="accent6">
                    <a:lumMod val="75000"/>
                  </a:schemeClr>
                </a:solidFill>
                <a:latin typeface="+mj-lt"/>
              </a:rPr>
              <a:t>(BHE)</a:t>
            </a:r>
          </a:p>
        </p:txBody>
      </p:sp>
    </p:spTree>
    <p:extLst>
      <p:ext uri="{BB962C8B-B14F-4D97-AF65-F5344CB8AC3E}">
        <p14:creationId xmlns:p14="http://schemas.microsoft.com/office/powerpoint/2010/main" val="3788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67800-1370-4356-A5CF-E400A088DBD5}"/>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47B751B-339B-493E-B283-F8F6604303AC}"/>
              </a:ext>
            </a:extLst>
          </p:cNvPr>
          <p:cNvSpPr>
            <a:spLocks noGrp="1"/>
          </p:cNvSpPr>
          <p:nvPr>
            <p:ph idx="1"/>
          </p:nvPr>
        </p:nvSpPr>
        <p:spPr>
          <a:xfrm>
            <a:off x="457200" y="1412776"/>
            <a:ext cx="8229600" cy="4525963"/>
          </a:xfrm>
        </p:spPr>
        <p:txBody>
          <a:bodyPr>
            <a:noAutofit/>
          </a:bodyPr>
          <a:lstStyle/>
          <a:p>
            <a:pPr marL="0" indent="0" algn="just">
              <a:lnSpc>
                <a:spcPct val="150000"/>
              </a:lnSpc>
              <a:buNone/>
            </a:pPr>
            <a:r>
              <a:rPr lang="de-DE" b="1" dirty="0">
                <a:latin typeface="Arial" panose="020B0604020202020204" pitchFamily="34" charset="0"/>
                <a:cs typeface="Arial" panose="020B0604020202020204" pitchFamily="34" charset="0"/>
              </a:rPr>
              <a:t>      </a:t>
            </a:r>
            <a:r>
              <a:rPr lang="de-DE" b="1" dirty="0">
                <a:cs typeface="Arial" panose="020B0604020202020204" pitchFamily="34" charset="0"/>
              </a:rPr>
              <a:t>VDI 4640</a:t>
            </a:r>
          </a:p>
          <a:p>
            <a:pPr algn="just">
              <a:lnSpc>
                <a:spcPct val="150000"/>
              </a:lnSpc>
            </a:pPr>
            <a:r>
              <a:rPr lang="el-GR" dirty="0"/>
              <a:t>Ο σχεδιασμός των γεωθερμικών συστημάτων ρυθμίζεται στην κατευθυντήρια γραμμή VDI 4640</a:t>
            </a:r>
            <a:r>
              <a:rPr lang="en-US" dirty="0">
                <a:cs typeface="Arial" panose="020B0604020202020204" pitchFamily="34" charset="0"/>
              </a:rPr>
              <a:t>.</a:t>
            </a:r>
          </a:p>
          <a:p>
            <a:pPr algn="just">
              <a:lnSpc>
                <a:spcPct val="150000"/>
              </a:lnSpc>
            </a:pPr>
            <a:r>
              <a:rPr lang="el-GR" dirty="0"/>
              <a:t>Το φύλλο 1 ορίζει τα βασικά στοιχεία και περιγράφει τις εγκρίσεις και περιβαλλοντικές πτυχές</a:t>
            </a:r>
            <a:r>
              <a:rPr lang="en-US" dirty="0">
                <a:cs typeface="Arial" panose="020B0604020202020204" pitchFamily="34" charset="0"/>
              </a:rPr>
              <a:t>.</a:t>
            </a:r>
          </a:p>
          <a:p>
            <a:pPr algn="just">
              <a:lnSpc>
                <a:spcPct val="150000"/>
              </a:lnSpc>
            </a:pPr>
            <a:r>
              <a:rPr lang="el-GR" dirty="0"/>
              <a:t>Το φύλλο 2 δίνει συγκεκριμένες συστάσεις για το σχεδιασμό των γεωθερμικών εγκαταστάσεων. Διακρίνει μεταξύ του σχεδιασμού των γεωθερμικών ανιχνευτών, των επιφανειακών συλλεκτών και των φρεατίων υπόγειων υδάτων καθώς και άλλων πιο εξειδικευμένων τύπων εγκαταστάσεων. Επί του παρόντος, η οδηγία βρίσκεται υπό αναθεώρηση</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2190821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Gerader Verbinder 56">
            <a:extLst>
              <a:ext uri="{FF2B5EF4-FFF2-40B4-BE49-F238E27FC236}">
                <a16:creationId xmlns:a16="http://schemas.microsoft.com/office/drawing/2014/main" id="{3EA41621-727B-4279-8946-C47748F42C34}"/>
              </a:ext>
            </a:extLst>
          </p:cNvPr>
          <p:cNvCxnSpPr>
            <a:stCxn id="17" idx="2"/>
            <a:endCxn id="19" idx="0"/>
          </p:cNvCxnSpPr>
          <p:nvPr/>
        </p:nvCxnSpPr>
        <p:spPr>
          <a:xfrm>
            <a:off x="7339684" y="2395404"/>
            <a:ext cx="0" cy="496933"/>
          </a:xfrm>
          <a:prstGeom prst="line">
            <a:avLst/>
          </a:prstGeom>
        </p:spPr>
        <p:style>
          <a:lnRef idx="1">
            <a:schemeClr val="dk1"/>
          </a:lnRef>
          <a:fillRef idx="0">
            <a:schemeClr val="dk1"/>
          </a:fillRef>
          <a:effectRef idx="0">
            <a:schemeClr val="dk1"/>
          </a:effectRef>
          <a:fontRef idx="minor">
            <a:schemeClr val="tx1"/>
          </a:fontRef>
        </p:style>
      </p:cxnSp>
      <p:sp>
        <p:nvSpPr>
          <p:cNvPr id="26" name="Rechteck 25">
            <a:extLst>
              <a:ext uri="{FF2B5EF4-FFF2-40B4-BE49-F238E27FC236}">
                <a16:creationId xmlns:a16="http://schemas.microsoft.com/office/drawing/2014/main" id="{29161035-581A-47B4-8A36-9F2E685F9F92}"/>
              </a:ext>
            </a:extLst>
          </p:cNvPr>
          <p:cNvSpPr/>
          <p:nvPr/>
        </p:nvSpPr>
        <p:spPr>
          <a:xfrm>
            <a:off x="1043608" y="1484784"/>
            <a:ext cx="7459688" cy="3228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1EE4927-2CCF-480E-8444-EEB3C76901F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Κανονισμοί και νομοθεσία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66F7132-2B6B-4A6C-8B98-DDB0F880D45A}"/>
              </a:ext>
            </a:extLst>
          </p:cNvPr>
          <p:cNvSpPr>
            <a:spLocks noGrp="1"/>
          </p:cNvSpPr>
          <p:nvPr>
            <p:ph idx="1"/>
          </p:nvPr>
        </p:nvSpPr>
        <p:spPr>
          <a:xfrm>
            <a:off x="457200" y="1484784"/>
            <a:ext cx="8229600" cy="4641379"/>
          </a:xfrm>
        </p:spPr>
        <p:txBody>
          <a:bodyPr>
            <a:normAutofit/>
          </a:bodyPr>
          <a:lstStyle/>
          <a:p>
            <a:pPr marL="0" indent="0" algn="ctr">
              <a:buNone/>
            </a:pPr>
            <a:r>
              <a:rPr lang="el-GR" sz="1400" dirty="0">
                <a:latin typeface="Arial" panose="020B0604020202020204" pitchFamily="34" charset="0"/>
                <a:cs typeface="Arial" panose="020B0604020202020204" pitchFamily="34" charset="0"/>
              </a:rPr>
              <a:t>Νομικές απαιτήσεις για τη λήψη γεωθερμικής ενέργειας κοντά στην επιφάνεια της γης </a:t>
            </a:r>
            <a:endParaRPr lang="de-DE" sz="14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4A98B6C1-C959-4F37-B29E-917332BC609D}"/>
              </a:ext>
            </a:extLst>
          </p:cNvPr>
          <p:cNvSpPr/>
          <p:nvPr/>
        </p:nvSpPr>
        <p:spPr>
          <a:xfrm>
            <a:off x="1043608" y="2132856"/>
            <a:ext cx="2016224" cy="356591"/>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Constitutional </a:t>
            </a:r>
            <a:r>
              <a:rPr lang="de-DE" sz="1200" dirty="0" err="1">
                <a:solidFill>
                  <a:schemeClr val="tx1"/>
                </a:solidFill>
                <a:latin typeface="Arial" panose="020B0604020202020204" pitchFamily="34" charset="0"/>
                <a:cs typeface="Arial" panose="020B0604020202020204" pitchFamily="34" charset="0"/>
              </a:rPr>
              <a:t>law</a:t>
            </a:r>
            <a:r>
              <a:rPr lang="de-DE" sz="1200" dirty="0">
                <a:solidFill>
                  <a:schemeClr val="tx1"/>
                </a:solidFill>
                <a:latin typeface="Arial" panose="020B0604020202020204" pitchFamily="34" charset="0"/>
                <a:cs typeface="Arial" panose="020B0604020202020204" pitchFamily="34" charset="0"/>
              </a:rPr>
              <a:t> </a:t>
            </a:r>
          </a:p>
        </p:txBody>
      </p:sp>
      <p:sp>
        <p:nvSpPr>
          <p:cNvPr id="5" name="Rechteck 4">
            <a:extLst>
              <a:ext uri="{FF2B5EF4-FFF2-40B4-BE49-F238E27FC236}">
                <a16:creationId xmlns:a16="http://schemas.microsoft.com/office/drawing/2014/main" id="{11FECF82-FAE8-49FF-AA96-E1C02331204C}"/>
              </a:ext>
            </a:extLst>
          </p:cNvPr>
          <p:cNvSpPr/>
          <p:nvPr/>
        </p:nvSpPr>
        <p:spPr>
          <a:xfrm>
            <a:off x="1043608" y="2724944"/>
            <a:ext cx="2016224" cy="356592"/>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Basic </a:t>
            </a:r>
            <a:r>
              <a:rPr lang="de-DE" sz="1200" dirty="0" err="1">
                <a:solidFill>
                  <a:schemeClr val="tx1"/>
                </a:solidFill>
                <a:latin typeface="Arial" panose="020B0604020202020204" pitchFamily="34" charset="0"/>
                <a:cs typeface="Arial" panose="020B0604020202020204" pitchFamily="34" charset="0"/>
              </a:rPr>
              <a:t>rights</a:t>
            </a:r>
            <a:endParaRPr lang="de-DE" sz="12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1B5E0D80-2537-4215-950E-1BB328946232}"/>
              </a:ext>
            </a:extLst>
          </p:cNvPr>
          <p:cNvSpPr/>
          <p:nvPr/>
        </p:nvSpPr>
        <p:spPr>
          <a:xfrm>
            <a:off x="1043608" y="3317033"/>
            <a:ext cx="2016224" cy="356592"/>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Constitution of the federal states</a:t>
            </a:r>
            <a:endParaRPr lang="de-DE" sz="12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33B883A5-EF0C-48DA-B09D-6E49F55105ED}"/>
              </a:ext>
            </a:extLst>
          </p:cNvPr>
          <p:cNvSpPr/>
          <p:nvPr/>
        </p:nvSpPr>
        <p:spPr>
          <a:xfrm>
            <a:off x="1043608" y="4192488"/>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European </a:t>
            </a:r>
            <a:r>
              <a:rPr lang="de-DE" sz="1200" dirty="0" err="1">
                <a:solidFill>
                  <a:schemeClr val="tx1"/>
                </a:solidFill>
                <a:latin typeface="Arial" panose="020B0604020202020204" pitchFamily="34" charset="0"/>
                <a:cs typeface="Arial" panose="020B0604020202020204" pitchFamily="34" charset="0"/>
              </a:rPr>
              <a:t>law</a:t>
            </a:r>
            <a:endParaRPr lang="de-DE" sz="1200" dirty="0">
              <a:solidFill>
                <a:schemeClr val="tx1"/>
              </a:solidFill>
              <a:latin typeface="Arial" panose="020B0604020202020204" pitchFamily="34" charset="0"/>
              <a:cs typeface="Arial" panose="020B0604020202020204" pitchFamily="34" charset="0"/>
            </a:endParaRPr>
          </a:p>
          <a:p>
            <a:pPr algn="ctr"/>
            <a:r>
              <a:rPr lang="de-DE" sz="1200" dirty="0">
                <a:solidFill>
                  <a:schemeClr val="tx1"/>
                </a:solidFill>
                <a:latin typeface="Arial" panose="020B0604020202020204" pitchFamily="34" charset="0"/>
                <a:cs typeface="Arial" panose="020B0604020202020204" pitchFamily="34" charset="0"/>
              </a:rPr>
              <a:t>(Guideline 96/92/EG)</a:t>
            </a:r>
          </a:p>
        </p:txBody>
      </p:sp>
      <p:sp>
        <p:nvSpPr>
          <p:cNvPr id="8" name="Rechteck 7">
            <a:extLst>
              <a:ext uri="{FF2B5EF4-FFF2-40B4-BE49-F238E27FC236}">
                <a16:creationId xmlns:a16="http://schemas.microsoft.com/office/drawing/2014/main" id="{C4AE75AE-2E4B-4CBD-8F4E-6CCBB8B8A5FB}"/>
              </a:ext>
            </a:extLst>
          </p:cNvPr>
          <p:cNvSpPr/>
          <p:nvPr/>
        </p:nvSpPr>
        <p:spPr>
          <a:xfrm>
            <a:off x="1043608" y="4725144"/>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Regional </a:t>
            </a:r>
            <a:r>
              <a:rPr lang="de-DE" sz="1200" dirty="0" err="1">
                <a:solidFill>
                  <a:schemeClr val="tx1"/>
                </a:solidFill>
                <a:latin typeface="Arial" panose="020B0604020202020204" pitchFamily="34" charset="0"/>
                <a:cs typeface="Arial" panose="020B0604020202020204" pitchFamily="34" charset="0"/>
              </a:rPr>
              <a:t>Planning</a:t>
            </a:r>
            <a:r>
              <a:rPr lang="de-DE" sz="1200" dirty="0">
                <a:solidFill>
                  <a:schemeClr val="tx1"/>
                </a:solidFill>
                <a:latin typeface="Arial" panose="020B0604020202020204" pitchFamily="34" charset="0"/>
                <a:cs typeface="Arial" panose="020B0604020202020204" pitchFamily="34" charset="0"/>
              </a:rPr>
              <a:t> Act</a:t>
            </a:r>
          </a:p>
        </p:txBody>
      </p:sp>
      <p:sp>
        <p:nvSpPr>
          <p:cNvPr id="9" name="Rechteck 8">
            <a:extLst>
              <a:ext uri="{FF2B5EF4-FFF2-40B4-BE49-F238E27FC236}">
                <a16:creationId xmlns:a16="http://schemas.microsoft.com/office/drawing/2014/main" id="{E95FFD09-C1B1-49D2-9A61-FAA0F2BFBE4C}"/>
              </a:ext>
            </a:extLst>
          </p:cNvPr>
          <p:cNvSpPr/>
          <p:nvPr/>
        </p:nvSpPr>
        <p:spPr>
          <a:xfrm>
            <a:off x="1043608" y="5257800"/>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Building Code</a:t>
            </a:r>
          </a:p>
        </p:txBody>
      </p:sp>
      <p:sp>
        <p:nvSpPr>
          <p:cNvPr id="10" name="Rechteck 9">
            <a:extLst>
              <a:ext uri="{FF2B5EF4-FFF2-40B4-BE49-F238E27FC236}">
                <a16:creationId xmlns:a16="http://schemas.microsoft.com/office/drawing/2014/main" id="{96A78A4A-6E2E-4CE4-9BBB-4CBC17046189}"/>
              </a:ext>
            </a:extLst>
          </p:cNvPr>
          <p:cNvSpPr/>
          <p:nvPr/>
        </p:nvSpPr>
        <p:spPr>
          <a:xfrm>
            <a:off x="1043608" y="5733256"/>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Building code of the countries</a:t>
            </a:r>
            <a:endParaRPr lang="de-DE" sz="1200" dirty="0">
              <a:solidFill>
                <a:schemeClr val="tx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ED0D7096-FD3E-4155-8215-8DED229D56A0}"/>
              </a:ext>
            </a:extLst>
          </p:cNvPr>
          <p:cNvSpPr/>
          <p:nvPr/>
        </p:nvSpPr>
        <p:spPr>
          <a:xfrm>
            <a:off x="3733658" y="2127415"/>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Public </a:t>
            </a:r>
            <a:r>
              <a:rPr lang="de-DE" sz="1200" dirty="0" err="1">
                <a:solidFill>
                  <a:schemeClr val="tx1"/>
                </a:solidFill>
                <a:latin typeface="Arial" panose="020B0604020202020204" pitchFamily="34" charset="0"/>
                <a:cs typeface="Arial" panose="020B0604020202020204" pitchFamily="34" charset="0"/>
              </a:rPr>
              <a:t>law</a:t>
            </a:r>
            <a:endParaRPr lang="de-DE" sz="1200" dirty="0">
              <a:solidFill>
                <a:schemeClr val="tx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A8C5D174-82E6-40B7-9085-ACE01EE734D5}"/>
              </a:ext>
            </a:extLst>
          </p:cNvPr>
          <p:cNvSpPr/>
          <p:nvPr/>
        </p:nvSpPr>
        <p:spPr>
          <a:xfrm>
            <a:off x="3733658" y="2724944"/>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Federal Mining Act</a:t>
            </a:r>
          </a:p>
        </p:txBody>
      </p:sp>
      <p:sp>
        <p:nvSpPr>
          <p:cNvPr id="13" name="Rechteck 12">
            <a:extLst>
              <a:ext uri="{FF2B5EF4-FFF2-40B4-BE49-F238E27FC236}">
                <a16:creationId xmlns:a16="http://schemas.microsoft.com/office/drawing/2014/main" id="{072BDEE4-C938-4401-9C5F-ED181FD91585}"/>
              </a:ext>
            </a:extLst>
          </p:cNvPr>
          <p:cNvSpPr/>
          <p:nvPr/>
        </p:nvSpPr>
        <p:spPr>
          <a:xfrm>
            <a:off x="3707904" y="3280716"/>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Federal </a:t>
            </a:r>
            <a:r>
              <a:rPr lang="de-DE" sz="1200" dirty="0" err="1">
                <a:solidFill>
                  <a:schemeClr val="tx1"/>
                </a:solidFill>
                <a:latin typeface="Arial" panose="020B0604020202020204" pitchFamily="34" charset="0"/>
                <a:cs typeface="Arial" panose="020B0604020202020204" pitchFamily="34" charset="0"/>
              </a:rPr>
              <a:t>Soil</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Protection</a:t>
            </a:r>
            <a:r>
              <a:rPr lang="de-DE" sz="1200" dirty="0">
                <a:solidFill>
                  <a:schemeClr val="tx1"/>
                </a:solidFill>
                <a:latin typeface="Arial" panose="020B0604020202020204" pitchFamily="34" charset="0"/>
                <a:cs typeface="Arial" panose="020B0604020202020204" pitchFamily="34" charset="0"/>
              </a:rPr>
              <a:t> Act</a:t>
            </a:r>
          </a:p>
        </p:txBody>
      </p:sp>
      <p:sp>
        <p:nvSpPr>
          <p:cNvPr id="14" name="Rechteck 13">
            <a:extLst>
              <a:ext uri="{FF2B5EF4-FFF2-40B4-BE49-F238E27FC236}">
                <a16:creationId xmlns:a16="http://schemas.microsoft.com/office/drawing/2014/main" id="{67CC98E9-7A69-4B0F-9FE1-97540F4F07EE}"/>
              </a:ext>
            </a:extLst>
          </p:cNvPr>
          <p:cNvSpPr/>
          <p:nvPr/>
        </p:nvSpPr>
        <p:spPr>
          <a:xfrm>
            <a:off x="3733658" y="3863181"/>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Deposit</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law</a:t>
            </a:r>
            <a:endParaRPr lang="de-DE" sz="1200"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550BC1B6-D17A-421D-8734-4D5B23C22682}"/>
              </a:ext>
            </a:extLst>
          </p:cNvPr>
          <p:cNvSpPr/>
          <p:nvPr/>
        </p:nvSpPr>
        <p:spPr>
          <a:xfrm>
            <a:off x="3733658" y="4701648"/>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Renewable</a:t>
            </a:r>
            <a:r>
              <a:rPr lang="de-DE" sz="1200" dirty="0">
                <a:solidFill>
                  <a:schemeClr val="tx1"/>
                </a:solidFill>
                <a:latin typeface="Arial" panose="020B0604020202020204" pitchFamily="34" charset="0"/>
                <a:cs typeface="Arial" panose="020B0604020202020204" pitchFamily="34" charset="0"/>
              </a:rPr>
              <a:t> Energies Heat Act</a:t>
            </a:r>
          </a:p>
        </p:txBody>
      </p:sp>
      <p:sp>
        <p:nvSpPr>
          <p:cNvPr id="16" name="Rechteck 15">
            <a:extLst>
              <a:ext uri="{FF2B5EF4-FFF2-40B4-BE49-F238E27FC236}">
                <a16:creationId xmlns:a16="http://schemas.microsoft.com/office/drawing/2014/main" id="{CE08A952-4B3F-4957-BE12-F7CBFFC51E87}"/>
              </a:ext>
            </a:extLst>
          </p:cNvPr>
          <p:cNvSpPr/>
          <p:nvPr/>
        </p:nvSpPr>
        <p:spPr>
          <a:xfrm>
            <a:off x="3707904" y="5684989"/>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Environmental Damage Act</a:t>
            </a:r>
          </a:p>
        </p:txBody>
      </p:sp>
      <p:sp>
        <p:nvSpPr>
          <p:cNvPr id="17" name="Rechteck 16">
            <a:extLst>
              <a:ext uri="{FF2B5EF4-FFF2-40B4-BE49-F238E27FC236}">
                <a16:creationId xmlns:a16="http://schemas.microsoft.com/office/drawing/2014/main" id="{85A017AE-B278-4799-8B97-46B6E09A93C9}"/>
              </a:ext>
            </a:extLst>
          </p:cNvPr>
          <p:cNvSpPr/>
          <p:nvPr/>
        </p:nvSpPr>
        <p:spPr>
          <a:xfrm>
            <a:off x="6214323" y="2130608"/>
            <a:ext cx="2250722" cy="264796"/>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Civil</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right</a:t>
            </a:r>
            <a:endParaRPr lang="de-DE" sz="1200" dirty="0">
              <a:solidFill>
                <a:schemeClr val="tx1"/>
              </a:solidFill>
              <a:latin typeface="Arial" panose="020B0604020202020204" pitchFamily="34" charset="0"/>
              <a:cs typeface="Arial" panose="020B0604020202020204" pitchFamily="34" charset="0"/>
            </a:endParaRPr>
          </a:p>
        </p:txBody>
      </p:sp>
      <p:sp>
        <p:nvSpPr>
          <p:cNvPr id="18" name="Rechteck 17">
            <a:extLst>
              <a:ext uri="{FF2B5EF4-FFF2-40B4-BE49-F238E27FC236}">
                <a16:creationId xmlns:a16="http://schemas.microsoft.com/office/drawing/2014/main" id="{F2805E9C-22CD-439F-824E-1E076F452088}"/>
              </a:ext>
            </a:extLst>
          </p:cNvPr>
          <p:cNvSpPr/>
          <p:nvPr/>
        </p:nvSpPr>
        <p:spPr>
          <a:xfrm>
            <a:off x="6214323" y="2476566"/>
            <a:ext cx="2242592" cy="3492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Civil</a:t>
            </a:r>
            <a:r>
              <a:rPr lang="de-DE" sz="1200" dirty="0">
                <a:solidFill>
                  <a:schemeClr val="tx1"/>
                </a:solidFill>
                <a:latin typeface="Arial" panose="020B0604020202020204" pitchFamily="34" charset="0"/>
                <a:cs typeface="Arial" panose="020B0604020202020204" pitchFamily="34" charset="0"/>
              </a:rPr>
              <a:t> Code</a:t>
            </a:r>
          </a:p>
        </p:txBody>
      </p:sp>
      <p:sp>
        <p:nvSpPr>
          <p:cNvPr id="19" name="Rechteck 18">
            <a:extLst>
              <a:ext uri="{FF2B5EF4-FFF2-40B4-BE49-F238E27FC236}">
                <a16:creationId xmlns:a16="http://schemas.microsoft.com/office/drawing/2014/main" id="{B089CC24-7325-4483-87D0-26619767B928}"/>
              </a:ext>
            </a:extLst>
          </p:cNvPr>
          <p:cNvSpPr/>
          <p:nvPr/>
        </p:nvSpPr>
        <p:spPr>
          <a:xfrm>
            <a:off x="6214323" y="2892337"/>
            <a:ext cx="2250722" cy="35659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Case </a:t>
            </a:r>
            <a:r>
              <a:rPr lang="de-DE" sz="1200" dirty="0" err="1">
                <a:solidFill>
                  <a:schemeClr val="tx1"/>
                </a:solidFill>
                <a:latin typeface="Arial" panose="020B0604020202020204" pitchFamily="34" charset="0"/>
                <a:cs typeface="Arial" panose="020B0604020202020204" pitchFamily="34" charset="0"/>
              </a:rPr>
              <a:t>law</a:t>
            </a:r>
            <a:endParaRPr lang="de-DE" sz="1200" dirty="0">
              <a:solidFill>
                <a:schemeClr val="tx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63CDCD65-E637-40E6-9268-148717211994}"/>
              </a:ext>
            </a:extLst>
          </p:cNvPr>
          <p:cNvSpPr/>
          <p:nvPr/>
        </p:nvSpPr>
        <p:spPr>
          <a:xfrm>
            <a:off x="6228184" y="3512439"/>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Water Act</a:t>
            </a:r>
          </a:p>
        </p:txBody>
      </p:sp>
      <p:sp>
        <p:nvSpPr>
          <p:cNvPr id="21" name="Rechteck 20">
            <a:extLst>
              <a:ext uri="{FF2B5EF4-FFF2-40B4-BE49-F238E27FC236}">
                <a16:creationId xmlns:a16="http://schemas.microsoft.com/office/drawing/2014/main" id="{11D3848A-8F27-4782-B4DD-FE57C7853A71}"/>
              </a:ext>
            </a:extLst>
          </p:cNvPr>
          <p:cNvSpPr/>
          <p:nvPr/>
        </p:nvSpPr>
        <p:spPr>
          <a:xfrm>
            <a:off x="6236314" y="3931837"/>
            <a:ext cx="2242592" cy="34928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Water laws of the countries</a:t>
            </a:r>
            <a:endParaRPr lang="de-DE" sz="1200" dirty="0">
              <a:solidFill>
                <a:schemeClr val="tx1"/>
              </a:solidFill>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9C3EF7DB-5333-46EA-9E1D-9C4068D239A7}"/>
              </a:ext>
            </a:extLst>
          </p:cNvPr>
          <p:cNvSpPr/>
          <p:nvPr/>
        </p:nvSpPr>
        <p:spPr>
          <a:xfrm>
            <a:off x="6236314" y="4327850"/>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Groundwater</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Ordinance</a:t>
            </a:r>
            <a:endParaRPr lang="de-DE" sz="1200" dirty="0">
              <a:solidFill>
                <a:schemeClr val="tx1"/>
              </a:solidFill>
              <a:latin typeface="Arial" panose="020B060402020202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42B75B9F-5A56-4A0D-8B0D-750E1F63B66A}"/>
              </a:ext>
            </a:extLst>
          </p:cNvPr>
          <p:cNvSpPr/>
          <p:nvPr/>
        </p:nvSpPr>
        <p:spPr>
          <a:xfrm>
            <a:off x="6244444" y="4756573"/>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Surface water Regulation</a:t>
            </a:r>
          </a:p>
        </p:txBody>
      </p:sp>
      <p:sp>
        <p:nvSpPr>
          <p:cNvPr id="24" name="Rechteck 23">
            <a:extLst>
              <a:ext uri="{FF2B5EF4-FFF2-40B4-BE49-F238E27FC236}">
                <a16:creationId xmlns:a16="http://schemas.microsoft.com/office/drawing/2014/main" id="{1E571732-02A8-4BA6-81DD-F06F1C167D99}"/>
              </a:ext>
            </a:extLst>
          </p:cNvPr>
          <p:cNvSpPr/>
          <p:nvPr/>
        </p:nvSpPr>
        <p:spPr>
          <a:xfrm>
            <a:off x="6228184" y="5337814"/>
            <a:ext cx="2258852"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Federal Nature </a:t>
            </a:r>
            <a:r>
              <a:rPr lang="de-DE" sz="1200" dirty="0" err="1">
                <a:solidFill>
                  <a:schemeClr val="tx1"/>
                </a:solidFill>
                <a:latin typeface="Arial" panose="020B0604020202020204" pitchFamily="34" charset="0"/>
                <a:cs typeface="Arial" panose="020B0604020202020204" pitchFamily="34" charset="0"/>
              </a:rPr>
              <a:t>Conservation</a:t>
            </a:r>
            <a:r>
              <a:rPr lang="de-DE" sz="1200" dirty="0">
                <a:solidFill>
                  <a:schemeClr val="tx1"/>
                </a:solidFill>
                <a:latin typeface="Arial" panose="020B0604020202020204" pitchFamily="34" charset="0"/>
                <a:cs typeface="Arial" panose="020B0604020202020204" pitchFamily="34" charset="0"/>
              </a:rPr>
              <a:t> Act</a:t>
            </a:r>
          </a:p>
        </p:txBody>
      </p:sp>
      <p:sp>
        <p:nvSpPr>
          <p:cNvPr id="25" name="Rechteck 24">
            <a:extLst>
              <a:ext uri="{FF2B5EF4-FFF2-40B4-BE49-F238E27FC236}">
                <a16:creationId xmlns:a16="http://schemas.microsoft.com/office/drawing/2014/main" id="{A9533412-BAB8-49D0-9909-2F5C66D7A42A}"/>
              </a:ext>
            </a:extLst>
          </p:cNvPr>
          <p:cNvSpPr/>
          <p:nvPr/>
        </p:nvSpPr>
        <p:spPr>
          <a:xfrm>
            <a:off x="6228184" y="5813270"/>
            <a:ext cx="227511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Exploitation  </a:t>
            </a:r>
            <a:r>
              <a:rPr lang="de-DE" sz="1200" dirty="0" err="1">
                <a:solidFill>
                  <a:schemeClr val="tx1"/>
                </a:solidFill>
                <a:latin typeface="Arial" panose="020B0604020202020204" pitchFamily="34" charset="0"/>
                <a:cs typeface="Arial" panose="020B0604020202020204" pitchFamily="34" charset="0"/>
              </a:rPr>
              <a:t>laws</a:t>
            </a:r>
            <a:r>
              <a:rPr lang="de-DE" sz="1200" dirty="0">
                <a:solidFill>
                  <a:schemeClr val="tx1"/>
                </a:solidFill>
                <a:latin typeface="Arial" panose="020B0604020202020204" pitchFamily="34" charset="0"/>
                <a:cs typeface="Arial" panose="020B0604020202020204" pitchFamily="34" charset="0"/>
              </a:rPr>
              <a:t> </a:t>
            </a:r>
          </a:p>
        </p:txBody>
      </p:sp>
      <p:cxnSp>
        <p:nvCxnSpPr>
          <p:cNvPr id="28" name="Gerader Verbinder 27">
            <a:extLst>
              <a:ext uri="{FF2B5EF4-FFF2-40B4-BE49-F238E27FC236}">
                <a16:creationId xmlns:a16="http://schemas.microsoft.com/office/drawing/2014/main" id="{2C7EC0EE-DC78-4033-AC9E-C6FEE3BEC8EF}"/>
              </a:ext>
            </a:extLst>
          </p:cNvPr>
          <p:cNvCxnSpPr>
            <a:cxnSpLocks/>
          </p:cNvCxnSpPr>
          <p:nvPr/>
        </p:nvCxnSpPr>
        <p:spPr>
          <a:xfrm>
            <a:off x="4644008" y="1807653"/>
            <a:ext cx="0" cy="319762"/>
          </a:xfrm>
          <a:prstGeom prst="line">
            <a:avLst/>
          </a:prstGeom>
        </p:spPr>
        <p:style>
          <a:lnRef idx="1">
            <a:schemeClr val="dk1"/>
          </a:lnRef>
          <a:fillRef idx="0">
            <a:schemeClr val="dk1"/>
          </a:fillRef>
          <a:effectRef idx="0">
            <a:schemeClr val="dk1"/>
          </a:effectRef>
          <a:fontRef idx="minor">
            <a:schemeClr val="tx1"/>
          </a:fontRef>
        </p:style>
      </p:cxnSp>
      <p:cxnSp>
        <p:nvCxnSpPr>
          <p:cNvPr id="39" name="Gerader Verbinder 38">
            <a:extLst>
              <a:ext uri="{FF2B5EF4-FFF2-40B4-BE49-F238E27FC236}">
                <a16:creationId xmlns:a16="http://schemas.microsoft.com/office/drawing/2014/main" id="{23C42959-A88B-4734-8F05-ED3967773E2B}"/>
              </a:ext>
            </a:extLst>
          </p:cNvPr>
          <p:cNvCxnSpPr>
            <a:cxnSpLocks/>
          </p:cNvCxnSpPr>
          <p:nvPr/>
        </p:nvCxnSpPr>
        <p:spPr>
          <a:xfrm>
            <a:off x="1979712" y="1967534"/>
            <a:ext cx="5368935"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AB9346A8-DDCA-4C8E-AC56-854F88ABE1ED}"/>
              </a:ext>
            </a:extLst>
          </p:cNvPr>
          <p:cNvCxnSpPr/>
          <p:nvPr/>
        </p:nvCxnSpPr>
        <p:spPr>
          <a:xfrm>
            <a:off x="1979712" y="1967534"/>
            <a:ext cx="0" cy="159881"/>
          </a:xfrm>
          <a:prstGeom prst="line">
            <a:avLst/>
          </a:prstGeom>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C903035E-9BF8-43E5-A630-2D0C76638277}"/>
              </a:ext>
            </a:extLst>
          </p:cNvPr>
          <p:cNvCxnSpPr>
            <a:cxnSpLocks/>
            <a:endCxn id="17" idx="0"/>
          </p:cNvCxnSpPr>
          <p:nvPr/>
        </p:nvCxnSpPr>
        <p:spPr>
          <a:xfrm flipH="1">
            <a:off x="7339684" y="1967534"/>
            <a:ext cx="17926" cy="163074"/>
          </a:xfrm>
          <a:prstGeom prst="line">
            <a:avLst/>
          </a:prstGeom>
        </p:spPr>
        <p:style>
          <a:lnRef idx="1">
            <a:schemeClr val="dk1"/>
          </a:lnRef>
          <a:fillRef idx="0">
            <a:schemeClr val="dk1"/>
          </a:fillRef>
          <a:effectRef idx="0">
            <a:schemeClr val="dk1"/>
          </a:effectRef>
          <a:fontRef idx="minor">
            <a:schemeClr val="tx1"/>
          </a:fontRef>
        </p:style>
      </p:cxnSp>
      <p:cxnSp>
        <p:nvCxnSpPr>
          <p:cNvPr id="59" name="Gerader Verbinder 58">
            <a:extLst>
              <a:ext uri="{FF2B5EF4-FFF2-40B4-BE49-F238E27FC236}">
                <a16:creationId xmlns:a16="http://schemas.microsoft.com/office/drawing/2014/main" id="{7196531F-72D0-460F-93A5-9627BD85D231}"/>
              </a:ext>
            </a:extLst>
          </p:cNvPr>
          <p:cNvCxnSpPr>
            <a:cxnSpLocks/>
          </p:cNvCxnSpPr>
          <p:nvPr/>
        </p:nvCxnSpPr>
        <p:spPr>
          <a:xfrm>
            <a:off x="1973716" y="2489447"/>
            <a:ext cx="0" cy="235497"/>
          </a:xfrm>
          <a:prstGeom prst="line">
            <a:avLst/>
          </a:prstGeom>
        </p:spPr>
        <p:style>
          <a:lnRef idx="1">
            <a:schemeClr val="dk1"/>
          </a:lnRef>
          <a:fillRef idx="0">
            <a:schemeClr val="dk1"/>
          </a:fillRef>
          <a:effectRef idx="0">
            <a:schemeClr val="dk1"/>
          </a:effectRef>
          <a:fontRef idx="minor">
            <a:schemeClr val="tx1"/>
          </a:fontRef>
        </p:style>
      </p:cxnSp>
      <p:cxnSp>
        <p:nvCxnSpPr>
          <p:cNvPr id="61" name="Verbinder: gewinkelt 60">
            <a:extLst>
              <a:ext uri="{FF2B5EF4-FFF2-40B4-BE49-F238E27FC236}">
                <a16:creationId xmlns:a16="http://schemas.microsoft.com/office/drawing/2014/main" id="{9326E673-C26C-4C0C-B4E0-D9C75249D3F1}"/>
              </a:ext>
            </a:extLst>
          </p:cNvPr>
          <p:cNvCxnSpPr>
            <a:cxnSpLocks/>
            <a:endCxn id="6" idx="3"/>
          </p:cNvCxnSpPr>
          <p:nvPr/>
        </p:nvCxnSpPr>
        <p:spPr>
          <a:xfrm>
            <a:off x="1973716" y="2607195"/>
            <a:ext cx="1086116" cy="888134"/>
          </a:xfrm>
          <a:prstGeom prst="bentConnector3">
            <a:avLst>
              <a:gd name="adj1" fmla="val 121047"/>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Verbinder: gewinkelt 76">
            <a:extLst>
              <a:ext uri="{FF2B5EF4-FFF2-40B4-BE49-F238E27FC236}">
                <a16:creationId xmlns:a16="http://schemas.microsoft.com/office/drawing/2014/main" id="{1EEDB637-9056-40BD-8E84-9D9552D31B93}"/>
              </a:ext>
            </a:extLst>
          </p:cNvPr>
          <p:cNvCxnSpPr>
            <a:cxnSpLocks/>
            <a:stCxn id="8" idx="3"/>
          </p:cNvCxnSpPr>
          <p:nvPr/>
        </p:nvCxnSpPr>
        <p:spPr>
          <a:xfrm>
            <a:off x="3059832" y="4905164"/>
            <a:ext cx="448308" cy="1021462"/>
          </a:xfrm>
          <a:prstGeom prst="bentConnector2">
            <a:avLst/>
          </a:prstGeom>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5D7550CD-0200-4D91-B476-46B842DF7ED1}"/>
              </a:ext>
            </a:extLst>
          </p:cNvPr>
          <p:cNvCxnSpPr>
            <a:cxnSpLocks/>
          </p:cNvCxnSpPr>
          <p:nvPr/>
        </p:nvCxnSpPr>
        <p:spPr>
          <a:xfrm>
            <a:off x="3059832" y="5926626"/>
            <a:ext cx="464568"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r Verbinder 81">
            <a:extLst>
              <a:ext uri="{FF2B5EF4-FFF2-40B4-BE49-F238E27FC236}">
                <a16:creationId xmlns:a16="http://schemas.microsoft.com/office/drawing/2014/main" id="{6BA0C9D5-5C3D-4531-A2F9-0C96EF0E6955}"/>
              </a:ext>
            </a:extLst>
          </p:cNvPr>
          <p:cNvCxnSpPr>
            <a:stCxn id="20" idx="2"/>
            <a:endCxn id="21" idx="0"/>
          </p:cNvCxnSpPr>
          <p:nvPr/>
        </p:nvCxnSpPr>
        <p:spPr>
          <a:xfrm>
            <a:off x="7349480" y="3869030"/>
            <a:ext cx="8130" cy="62807"/>
          </a:xfrm>
          <a:prstGeom prst="line">
            <a:avLst/>
          </a:prstGeom>
        </p:spPr>
        <p:style>
          <a:lnRef idx="1">
            <a:schemeClr val="dk1"/>
          </a:lnRef>
          <a:fillRef idx="0">
            <a:schemeClr val="dk1"/>
          </a:fillRef>
          <a:effectRef idx="0">
            <a:schemeClr val="dk1"/>
          </a:effectRef>
          <a:fontRef idx="minor">
            <a:schemeClr val="tx1"/>
          </a:fontRef>
        </p:style>
      </p:cxnSp>
      <p:cxnSp>
        <p:nvCxnSpPr>
          <p:cNvPr id="93" name="Verbinder: gewinkelt 92">
            <a:extLst>
              <a:ext uri="{FF2B5EF4-FFF2-40B4-BE49-F238E27FC236}">
                <a16:creationId xmlns:a16="http://schemas.microsoft.com/office/drawing/2014/main" id="{2B1EE325-65D1-4022-93C8-98EC0A8FCEE5}"/>
              </a:ext>
            </a:extLst>
          </p:cNvPr>
          <p:cNvCxnSpPr>
            <a:stCxn id="11" idx="2"/>
          </p:cNvCxnSpPr>
          <p:nvPr/>
        </p:nvCxnSpPr>
        <p:spPr>
          <a:xfrm rot="16200000" flipH="1">
            <a:off x="5243363" y="1910405"/>
            <a:ext cx="123189" cy="1270390"/>
          </a:xfrm>
          <a:prstGeom prst="bentConnector2">
            <a:avLst/>
          </a:prstGeom>
        </p:spPr>
        <p:style>
          <a:lnRef idx="1">
            <a:schemeClr val="dk1"/>
          </a:lnRef>
          <a:fillRef idx="0">
            <a:schemeClr val="dk1"/>
          </a:fillRef>
          <a:effectRef idx="0">
            <a:schemeClr val="dk1"/>
          </a:effectRef>
          <a:fontRef idx="minor">
            <a:schemeClr val="tx1"/>
          </a:fontRef>
        </p:style>
      </p:cxnSp>
      <p:cxnSp>
        <p:nvCxnSpPr>
          <p:cNvPr id="95" name="Gerader Verbinder 94">
            <a:extLst>
              <a:ext uri="{FF2B5EF4-FFF2-40B4-BE49-F238E27FC236}">
                <a16:creationId xmlns:a16="http://schemas.microsoft.com/office/drawing/2014/main" id="{BC6D7E02-1AE9-4C5F-A45A-E13B250F4EEA}"/>
              </a:ext>
            </a:extLst>
          </p:cNvPr>
          <p:cNvCxnSpPr/>
          <p:nvPr/>
        </p:nvCxnSpPr>
        <p:spPr>
          <a:xfrm>
            <a:off x="5940152" y="2604363"/>
            <a:ext cx="0" cy="3437217"/>
          </a:xfrm>
          <a:prstGeom prst="line">
            <a:avLst/>
          </a:prstGeom>
          <a:ln/>
        </p:spPr>
        <p:style>
          <a:lnRef idx="1">
            <a:schemeClr val="dk1"/>
          </a:lnRef>
          <a:fillRef idx="0">
            <a:schemeClr val="dk1"/>
          </a:fillRef>
          <a:effectRef idx="0">
            <a:schemeClr val="dk1"/>
          </a:effectRef>
          <a:fontRef idx="minor">
            <a:schemeClr val="tx1"/>
          </a:fontRef>
        </p:style>
      </p:cxnSp>
      <p:cxnSp>
        <p:nvCxnSpPr>
          <p:cNvPr id="97" name="Gerader Verbinder 96">
            <a:extLst>
              <a:ext uri="{FF2B5EF4-FFF2-40B4-BE49-F238E27FC236}">
                <a16:creationId xmlns:a16="http://schemas.microsoft.com/office/drawing/2014/main" id="{3E51B513-3306-4B50-80E5-5DCEBD0A1D60}"/>
              </a:ext>
            </a:extLst>
          </p:cNvPr>
          <p:cNvCxnSpPr>
            <a:cxnSpLocks/>
            <a:stCxn id="12" idx="3"/>
          </p:cNvCxnSpPr>
          <p:nvPr/>
        </p:nvCxnSpPr>
        <p:spPr>
          <a:xfrm>
            <a:off x="5605866" y="2903240"/>
            <a:ext cx="330700" cy="8772"/>
          </a:xfrm>
          <a:prstGeom prst="line">
            <a:avLst/>
          </a:prstGeom>
        </p:spPr>
        <p:style>
          <a:lnRef idx="1">
            <a:schemeClr val="dk1"/>
          </a:lnRef>
          <a:fillRef idx="0">
            <a:schemeClr val="dk1"/>
          </a:fillRef>
          <a:effectRef idx="0">
            <a:schemeClr val="dk1"/>
          </a:effectRef>
          <a:fontRef idx="minor">
            <a:schemeClr val="tx1"/>
          </a:fontRef>
        </p:style>
      </p:cxnSp>
      <p:cxnSp>
        <p:nvCxnSpPr>
          <p:cNvPr id="104" name="Gerader Verbinder 103">
            <a:extLst>
              <a:ext uri="{FF2B5EF4-FFF2-40B4-BE49-F238E27FC236}">
                <a16:creationId xmlns:a16="http://schemas.microsoft.com/office/drawing/2014/main" id="{307D9526-4996-4C34-8B87-C06A9AD8A4CE}"/>
              </a:ext>
            </a:extLst>
          </p:cNvPr>
          <p:cNvCxnSpPr>
            <a:cxnSpLocks/>
            <a:endCxn id="13" idx="3"/>
          </p:cNvCxnSpPr>
          <p:nvPr/>
        </p:nvCxnSpPr>
        <p:spPr>
          <a:xfrm flipH="1">
            <a:off x="5580112" y="3459012"/>
            <a:ext cx="363627" cy="0"/>
          </a:xfrm>
          <a:prstGeom prst="line">
            <a:avLst/>
          </a:prstGeom>
        </p:spPr>
        <p:style>
          <a:lnRef idx="1">
            <a:schemeClr val="dk1"/>
          </a:lnRef>
          <a:fillRef idx="0">
            <a:schemeClr val="dk1"/>
          </a:fillRef>
          <a:effectRef idx="0">
            <a:schemeClr val="dk1"/>
          </a:effectRef>
          <a:fontRef idx="minor">
            <a:schemeClr val="tx1"/>
          </a:fontRef>
        </p:style>
      </p:cxnSp>
      <p:cxnSp>
        <p:nvCxnSpPr>
          <p:cNvPr id="110" name="Gerader Verbinder 109">
            <a:extLst>
              <a:ext uri="{FF2B5EF4-FFF2-40B4-BE49-F238E27FC236}">
                <a16:creationId xmlns:a16="http://schemas.microsoft.com/office/drawing/2014/main" id="{3703C0FB-5E25-4A5A-B561-6985D6064663}"/>
              </a:ext>
            </a:extLst>
          </p:cNvPr>
          <p:cNvCxnSpPr>
            <a:cxnSpLocks/>
            <a:endCxn id="14" idx="3"/>
          </p:cNvCxnSpPr>
          <p:nvPr/>
        </p:nvCxnSpPr>
        <p:spPr>
          <a:xfrm flipH="1">
            <a:off x="5605866" y="4041477"/>
            <a:ext cx="337873" cy="0"/>
          </a:xfrm>
          <a:prstGeom prst="line">
            <a:avLst/>
          </a:prstGeom>
        </p:spPr>
        <p:style>
          <a:lnRef idx="1">
            <a:schemeClr val="dk1"/>
          </a:lnRef>
          <a:fillRef idx="0">
            <a:schemeClr val="dk1"/>
          </a:fillRef>
          <a:effectRef idx="0">
            <a:schemeClr val="dk1"/>
          </a:effectRef>
          <a:fontRef idx="minor">
            <a:schemeClr val="tx1"/>
          </a:fontRef>
        </p:style>
      </p:cxnSp>
      <p:cxnSp>
        <p:nvCxnSpPr>
          <p:cNvPr id="116" name="Gerader Verbinder 115">
            <a:extLst>
              <a:ext uri="{FF2B5EF4-FFF2-40B4-BE49-F238E27FC236}">
                <a16:creationId xmlns:a16="http://schemas.microsoft.com/office/drawing/2014/main" id="{3C4A80D1-078F-48FB-8BA0-143FF11623D6}"/>
              </a:ext>
            </a:extLst>
          </p:cNvPr>
          <p:cNvCxnSpPr>
            <a:cxnSpLocks/>
          </p:cNvCxnSpPr>
          <p:nvPr/>
        </p:nvCxnSpPr>
        <p:spPr>
          <a:xfrm flipH="1">
            <a:off x="3059832" y="4327850"/>
            <a:ext cx="2876734" cy="0"/>
          </a:xfrm>
          <a:prstGeom prst="line">
            <a:avLst/>
          </a:prstGeom>
        </p:spPr>
        <p:style>
          <a:lnRef idx="1">
            <a:schemeClr val="dk1"/>
          </a:lnRef>
          <a:fillRef idx="0">
            <a:schemeClr val="dk1"/>
          </a:fillRef>
          <a:effectRef idx="0">
            <a:schemeClr val="dk1"/>
          </a:effectRef>
          <a:fontRef idx="minor">
            <a:schemeClr val="tx1"/>
          </a:fontRef>
        </p:style>
      </p:cxnSp>
      <p:cxnSp>
        <p:nvCxnSpPr>
          <p:cNvPr id="120" name="Gerader Verbinder 119">
            <a:extLst>
              <a:ext uri="{FF2B5EF4-FFF2-40B4-BE49-F238E27FC236}">
                <a16:creationId xmlns:a16="http://schemas.microsoft.com/office/drawing/2014/main" id="{3DCA8C80-B6D0-4316-AFA1-005A8C95A01C}"/>
              </a:ext>
            </a:extLst>
          </p:cNvPr>
          <p:cNvCxnSpPr>
            <a:cxnSpLocks/>
          </p:cNvCxnSpPr>
          <p:nvPr/>
        </p:nvCxnSpPr>
        <p:spPr>
          <a:xfrm flipH="1">
            <a:off x="5605866" y="4905164"/>
            <a:ext cx="330700" cy="0"/>
          </a:xfrm>
          <a:prstGeom prst="line">
            <a:avLst/>
          </a:prstGeom>
        </p:spPr>
        <p:style>
          <a:lnRef idx="1">
            <a:schemeClr val="dk1"/>
          </a:lnRef>
          <a:fillRef idx="0">
            <a:schemeClr val="dk1"/>
          </a:fillRef>
          <a:effectRef idx="0">
            <a:schemeClr val="dk1"/>
          </a:effectRef>
          <a:fontRef idx="minor">
            <a:schemeClr val="tx1"/>
          </a:fontRef>
        </p:style>
      </p:cxnSp>
      <p:cxnSp>
        <p:nvCxnSpPr>
          <p:cNvPr id="123" name="Gerader Verbinder 122">
            <a:extLst>
              <a:ext uri="{FF2B5EF4-FFF2-40B4-BE49-F238E27FC236}">
                <a16:creationId xmlns:a16="http://schemas.microsoft.com/office/drawing/2014/main" id="{6B8DEFE0-9332-47F1-ACA4-2FE927C00B98}"/>
              </a:ext>
            </a:extLst>
          </p:cNvPr>
          <p:cNvCxnSpPr>
            <a:cxnSpLocks/>
          </p:cNvCxnSpPr>
          <p:nvPr/>
        </p:nvCxnSpPr>
        <p:spPr>
          <a:xfrm flipH="1">
            <a:off x="5929878" y="6041580"/>
            <a:ext cx="284445" cy="0"/>
          </a:xfrm>
          <a:prstGeom prst="line">
            <a:avLst/>
          </a:prstGeom>
        </p:spPr>
        <p:style>
          <a:lnRef idx="1">
            <a:schemeClr val="dk1"/>
          </a:lnRef>
          <a:fillRef idx="0">
            <a:schemeClr val="dk1"/>
          </a:fillRef>
          <a:effectRef idx="0">
            <a:schemeClr val="dk1"/>
          </a:effectRef>
          <a:fontRef idx="minor">
            <a:schemeClr val="tx1"/>
          </a:fontRef>
        </p:style>
      </p:cxnSp>
      <p:cxnSp>
        <p:nvCxnSpPr>
          <p:cNvPr id="128" name="Gerader Verbinder 127">
            <a:extLst>
              <a:ext uri="{FF2B5EF4-FFF2-40B4-BE49-F238E27FC236}">
                <a16:creationId xmlns:a16="http://schemas.microsoft.com/office/drawing/2014/main" id="{3AF33E72-5825-4A3D-BDA4-8B7811EE36E1}"/>
              </a:ext>
            </a:extLst>
          </p:cNvPr>
          <p:cNvCxnSpPr>
            <a:stCxn id="16" idx="3"/>
          </p:cNvCxnSpPr>
          <p:nvPr/>
        </p:nvCxnSpPr>
        <p:spPr>
          <a:xfrm flipV="1">
            <a:off x="5580112" y="5863284"/>
            <a:ext cx="363627" cy="1"/>
          </a:xfrm>
          <a:prstGeom prst="line">
            <a:avLst/>
          </a:prstGeom>
        </p:spPr>
        <p:style>
          <a:lnRef idx="1">
            <a:schemeClr val="dk1"/>
          </a:lnRef>
          <a:fillRef idx="0">
            <a:schemeClr val="dk1"/>
          </a:fillRef>
          <a:effectRef idx="0">
            <a:schemeClr val="dk1"/>
          </a:effectRef>
          <a:fontRef idx="minor">
            <a:schemeClr val="tx1"/>
          </a:fontRef>
        </p:style>
      </p:cxnSp>
      <p:cxnSp>
        <p:nvCxnSpPr>
          <p:cNvPr id="130" name="Gerader Verbinder 129">
            <a:extLst>
              <a:ext uri="{FF2B5EF4-FFF2-40B4-BE49-F238E27FC236}">
                <a16:creationId xmlns:a16="http://schemas.microsoft.com/office/drawing/2014/main" id="{09FE63C4-DBB2-4490-9AE0-CD20561934E1}"/>
              </a:ext>
            </a:extLst>
          </p:cNvPr>
          <p:cNvCxnSpPr>
            <a:cxnSpLocks/>
            <a:stCxn id="9" idx="3"/>
          </p:cNvCxnSpPr>
          <p:nvPr/>
        </p:nvCxnSpPr>
        <p:spPr>
          <a:xfrm flipV="1">
            <a:off x="3059832" y="5432036"/>
            <a:ext cx="2883907" cy="5784"/>
          </a:xfrm>
          <a:prstGeom prst="line">
            <a:avLst/>
          </a:prstGeom>
        </p:spPr>
        <p:style>
          <a:lnRef idx="1">
            <a:schemeClr val="dk1"/>
          </a:lnRef>
          <a:fillRef idx="0">
            <a:schemeClr val="dk1"/>
          </a:fillRef>
          <a:effectRef idx="0">
            <a:schemeClr val="dk1"/>
          </a:effectRef>
          <a:fontRef idx="minor">
            <a:schemeClr val="tx1"/>
          </a:fontRef>
        </p:style>
      </p:cxnSp>
      <p:cxnSp>
        <p:nvCxnSpPr>
          <p:cNvPr id="134" name="Verbinder: gewinkelt 133">
            <a:extLst>
              <a:ext uri="{FF2B5EF4-FFF2-40B4-BE49-F238E27FC236}">
                <a16:creationId xmlns:a16="http://schemas.microsoft.com/office/drawing/2014/main" id="{19528300-7DC6-4399-AE71-62857CBE4F42}"/>
              </a:ext>
            </a:extLst>
          </p:cNvPr>
          <p:cNvCxnSpPr>
            <a:stCxn id="23" idx="1"/>
          </p:cNvCxnSpPr>
          <p:nvPr/>
        </p:nvCxnSpPr>
        <p:spPr>
          <a:xfrm rot="10800000">
            <a:off x="6072100" y="3805473"/>
            <a:ext cx="172344" cy="1129396"/>
          </a:xfrm>
          <a:prstGeom prst="bentConnector2">
            <a:avLst/>
          </a:prstGeom>
        </p:spPr>
        <p:style>
          <a:lnRef idx="1">
            <a:schemeClr val="dk1"/>
          </a:lnRef>
          <a:fillRef idx="0">
            <a:schemeClr val="dk1"/>
          </a:fillRef>
          <a:effectRef idx="0">
            <a:schemeClr val="dk1"/>
          </a:effectRef>
          <a:fontRef idx="minor">
            <a:schemeClr val="tx1"/>
          </a:fontRef>
        </p:style>
      </p:cxnSp>
      <p:cxnSp>
        <p:nvCxnSpPr>
          <p:cNvPr id="136" name="Gerader Verbinder 135">
            <a:extLst>
              <a:ext uri="{FF2B5EF4-FFF2-40B4-BE49-F238E27FC236}">
                <a16:creationId xmlns:a16="http://schemas.microsoft.com/office/drawing/2014/main" id="{4DF33E18-A020-42BA-9C0F-1A0177C78C8A}"/>
              </a:ext>
            </a:extLst>
          </p:cNvPr>
          <p:cNvCxnSpPr>
            <a:cxnSpLocks/>
          </p:cNvCxnSpPr>
          <p:nvPr/>
        </p:nvCxnSpPr>
        <p:spPr>
          <a:xfrm>
            <a:off x="6072100" y="3801128"/>
            <a:ext cx="172344" cy="12256"/>
          </a:xfrm>
          <a:prstGeom prst="line">
            <a:avLst/>
          </a:prstGeom>
        </p:spPr>
        <p:style>
          <a:lnRef idx="1">
            <a:schemeClr val="dk1"/>
          </a:lnRef>
          <a:fillRef idx="0">
            <a:schemeClr val="dk1"/>
          </a:fillRef>
          <a:effectRef idx="0">
            <a:schemeClr val="dk1"/>
          </a:effectRef>
          <a:fontRef idx="minor">
            <a:schemeClr val="tx1"/>
          </a:fontRef>
        </p:style>
      </p:cxnSp>
      <p:cxnSp>
        <p:nvCxnSpPr>
          <p:cNvPr id="141" name="Gerader Verbinder 140">
            <a:extLst>
              <a:ext uri="{FF2B5EF4-FFF2-40B4-BE49-F238E27FC236}">
                <a16:creationId xmlns:a16="http://schemas.microsoft.com/office/drawing/2014/main" id="{E9F2324E-AF3A-45C1-B8C2-33AA38982BD1}"/>
              </a:ext>
            </a:extLst>
          </p:cNvPr>
          <p:cNvCxnSpPr>
            <a:stCxn id="20" idx="1"/>
          </p:cNvCxnSpPr>
          <p:nvPr/>
        </p:nvCxnSpPr>
        <p:spPr>
          <a:xfrm flipH="1" flipV="1">
            <a:off x="5936566" y="3690734"/>
            <a:ext cx="291618" cy="1"/>
          </a:xfrm>
          <a:prstGeom prst="line">
            <a:avLst/>
          </a:prstGeom>
        </p:spPr>
        <p:style>
          <a:lnRef idx="1">
            <a:schemeClr val="dk1"/>
          </a:lnRef>
          <a:fillRef idx="0">
            <a:schemeClr val="dk1"/>
          </a:fillRef>
          <a:effectRef idx="0">
            <a:schemeClr val="dk1"/>
          </a:effectRef>
          <a:fontRef idx="minor">
            <a:schemeClr val="tx1"/>
          </a:fontRef>
        </p:style>
      </p:cxnSp>
      <p:cxnSp>
        <p:nvCxnSpPr>
          <p:cNvPr id="145" name="Gerader Verbinder 144">
            <a:extLst>
              <a:ext uri="{FF2B5EF4-FFF2-40B4-BE49-F238E27FC236}">
                <a16:creationId xmlns:a16="http://schemas.microsoft.com/office/drawing/2014/main" id="{D8DD23ED-C901-4571-A307-610917A2C38A}"/>
              </a:ext>
            </a:extLst>
          </p:cNvPr>
          <p:cNvCxnSpPr>
            <a:cxnSpLocks/>
          </p:cNvCxnSpPr>
          <p:nvPr/>
        </p:nvCxnSpPr>
        <p:spPr>
          <a:xfrm>
            <a:off x="5936566" y="5543095"/>
            <a:ext cx="288813" cy="0"/>
          </a:xfrm>
          <a:prstGeom prst="line">
            <a:avLst/>
          </a:prstGeom>
        </p:spPr>
        <p:style>
          <a:lnRef idx="1">
            <a:schemeClr val="dk1"/>
          </a:lnRef>
          <a:fillRef idx="0">
            <a:schemeClr val="dk1"/>
          </a:fillRef>
          <a:effectRef idx="0">
            <a:schemeClr val="dk1"/>
          </a:effectRef>
          <a:fontRef idx="minor">
            <a:schemeClr val="tx1"/>
          </a:fontRef>
        </p:style>
      </p:cxnSp>
      <p:cxnSp>
        <p:nvCxnSpPr>
          <p:cNvPr id="148" name="Gerader Verbinder 147">
            <a:extLst>
              <a:ext uri="{FF2B5EF4-FFF2-40B4-BE49-F238E27FC236}">
                <a16:creationId xmlns:a16="http://schemas.microsoft.com/office/drawing/2014/main" id="{0387BB09-CC92-41EC-A206-FDAEF483A34E}"/>
              </a:ext>
            </a:extLst>
          </p:cNvPr>
          <p:cNvCxnSpPr>
            <a:stCxn id="22" idx="1"/>
          </p:cNvCxnSpPr>
          <p:nvPr/>
        </p:nvCxnSpPr>
        <p:spPr>
          <a:xfrm flipH="1" flipV="1">
            <a:off x="6080972" y="4506145"/>
            <a:ext cx="155342"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6013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Arial" panose="020B0604020202020204" pitchFamily="34" charset="0"/>
                <a:cs typeface="Arial" panose="020B0604020202020204" pitchFamily="34" charset="0"/>
              </a:rPr>
              <a:t>CEN </a:t>
            </a:r>
            <a:r>
              <a:rPr lang="el-GR" dirty="0">
                <a:latin typeface="Arial" panose="020B0604020202020204" pitchFamily="34" charset="0"/>
                <a:cs typeface="Arial" panose="020B0604020202020204" pitchFamily="34" charset="0"/>
              </a:rPr>
              <a:t>και</a:t>
            </a:r>
            <a:r>
              <a:rPr lang="de-DE" dirty="0">
                <a:latin typeface="Arial" panose="020B0604020202020204" pitchFamily="34" charset="0"/>
                <a:cs typeface="Arial" panose="020B0604020202020204" pitchFamily="34" charset="0"/>
              </a:rPr>
              <a:t> CENELEC</a:t>
            </a:r>
          </a:p>
        </p:txBody>
      </p:sp>
      <p:sp>
        <p:nvSpPr>
          <p:cNvPr id="5" name="Titel 1"/>
          <p:cNvSpPr txBox="1">
            <a:spLocks/>
          </p:cNvSpPr>
          <p:nvPr/>
        </p:nvSpPr>
        <p:spPr>
          <a:xfrm>
            <a:off x="0" y="593725"/>
            <a:ext cx="8280400" cy="42545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endParaRPr lang="de-DE" dirty="0"/>
          </a:p>
        </p:txBody>
      </p:sp>
      <p:pic>
        <p:nvPicPr>
          <p:cNvPr id="6" name="Grafik 5"/>
          <p:cNvPicPr>
            <a:picLocks noChangeAspect="1"/>
          </p:cNvPicPr>
          <p:nvPr/>
        </p:nvPicPr>
        <p:blipFill rotWithShape="1">
          <a:blip r:embed="rId2"/>
          <a:srcRect l="2521" t="15610" r="2954" b="10528"/>
          <a:stretch/>
        </p:blipFill>
        <p:spPr>
          <a:xfrm>
            <a:off x="200904" y="3314263"/>
            <a:ext cx="3861164" cy="2265216"/>
          </a:xfrm>
          <a:prstGeom prst="rect">
            <a:avLst/>
          </a:prstGeom>
        </p:spPr>
      </p:pic>
      <p:pic>
        <p:nvPicPr>
          <p:cNvPr id="7" name="Grafik 6"/>
          <p:cNvPicPr>
            <a:picLocks noChangeAspect="1"/>
          </p:cNvPicPr>
          <p:nvPr/>
        </p:nvPicPr>
        <p:blipFill rotWithShape="1">
          <a:blip r:embed="rId3"/>
          <a:srcRect l="2942" t="4600" r="1139"/>
          <a:stretch/>
        </p:blipFill>
        <p:spPr>
          <a:xfrm>
            <a:off x="5281949" y="3603905"/>
            <a:ext cx="3661147" cy="2479547"/>
          </a:xfrm>
          <a:prstGeom prst="rect">
            <a:avLst/>
          </a:prstGeom>
        </p:spPr>
      </p:pic>
      <p:sp>
        <p:nvSpPr>
          <p:cNvPr id="8" name="Textfeld 7"/>
          <p:cNvSpPr txBox="1"/>
          <p:nvPr/>
        </p:nvSpPr>
        <p:spPr>
          <a:xfrm>
            <a:off x="5786746" y="2961730"/>
            <a:ext cx="2016224" cy="507831"/>
          </a:xfrm>
          <a:prstGeom prst="rect">
            <a:avLst/>
          </a:prstGeom>
          <a:noFill/>
        </p:spPr>
        <p:txBody>
          <a:bodyPr wrap="square" rtlCol="0">
            <a:spAutoFit/>
          </a:bodyPr>
          <a:lstStyle/>
          <a:p>
            <a:r>
              <a:rPr lang="en-GB" sz="1350" dirty="0">
                <a:latin typeface="Tahoma" panose="020B0604030504040204" pitchFamily="34" charset="0"/>
                <a:ea typeface="Tahoma" panose="020B0604030504040204" pitchFamily="34" charset="0"/>
                <a:cs typeface="Tahoma" panose="020B0604030504040204" pitchFamily="34" charset="0"/>
              </a:rPr>
              <a:t>the European national standardisation bodies</a:t>
            </a:r>
          </a:p>
        </p:txBody>
      </p:sp>
      <p:sp>
        <p:nvSpPr>
          <p:cNvPr id="9" name="Textfeld 8"/>
          <p:cNvSpPr txBox="1"/>
          <p:nvPr/>
        </p:nvSpPr>
        <p:spPr>
          <a:xfrm>
            <a:off x="89502" y="1410261"/>
            <a:ext cx="8597298" cy="1668214"/>
          </a:xfrm>
          <a:prstGeom prst="rect">
            <a:avLst/>
          </a:prstGeom>
          <a:noFill/>
        </p:spPr>
        <p:txBody>
          <a:bodyPr wrap="square" rtlCol="0">
            <a:spAutoFit/>
          </a:bodyPr>
          <a:lstStyle/>
          <a:p>
            <a:pPr algn="just">
              <a:lnSpc>
                <a:spcPct val="150000"/>
              </a:lnSpc>
            </a:pPr>
            <a:r>
              <a:rPr lang="en-US" sz="1400" b="1" dirty="0">
                <a:ea typeface="Tahoma" panose="020B0604030504040204" pitchFamily="34" charset="0"/>
                <a:cs typeface="Arial" panose="020B0604020202020204" pitchFamily="34" charset="0"/>
              </a:rPr>
              <a:t>CEN</a:t>
            </a:r>
            <a:r>
              <a:rPr lang="en-US" sz="1400" dirty="0">
                <a:ea typeface="Tahoma" panose="020B0604030504040204" pitchFamily="34" charset="0"/>
                <a:cs typeface="Arial" panose="020B0604020202020204" pitchFamily="34" charset="0"/>
              </a:rPr>
              <a:t> - </a:t>
            </a:r>
            <a:r>
              <a:rPr lang="en-US" sz="1400" dirty="0" err="1">
                <a:ea typeface="Tahoma" panose="020B0604030504040204" pitchFamily="34" charset="0"/>
                <a:cs typeface="Arial" panose="020B0604020202020204" pitchFamily="34" charset="0"/>
              </a:rPr>
              <a:t>Comité</a:t>
            </a:r>
            <a:r>
              <a:rPr lang="en-US" sz="1400" dirty="0">
                <a:ea typeface="Tahoma" panose="020B0604030504040204" pitchFamily="34" charset="0"/>
                <a:cs typeface="Arial" panose="020B0604020202020204" pitchFamily="34" charset="0"/>
              </a:rPr>
              <a:t> </a:t>
            </a:r>
            <a:r>
              <a:rPr lang="en-US" sz="1400" dirty="0" err="1">
                <a:ea typeface="Tahoma" panose="020B0604030504040204" pitchFamily="34" charset="0"/>
                <a:cs typeface="Arial" panose="020B0604020202020204" pitchFamily="34" charset="0"/>
              </a:rPr>
              <a:t>Européen</a:t>
            </a:r>
            <a:r>
              <a:rPr lang="en-US" sz="1400" dirty="0">
                <a:ea typeface="Tahoma" panose="020B0604030504040204" pitchFamily="34" charset="0"/>
                <a:cs typeface="Arial" panose="020B0604020202020204" pitchFamily="34" charset="0"/>
              </a:rPr>
              <a:t> de </a:t>
            </a:r>
            <a:r>
              <a:rPr lang="en-US" sz="1400" dirty="0" err="1">
                <a:ea typeface="Tahoma" panose="020B0604030504040204" pitchFamily="34" charset="0"/>
                <a:cs typeface="Arial" panose="020B0604020202020204" pitchFamily="34" charset="0"/>
              </a:rPr>
              <a:t>Normalisation</a:t>
            </a:r>
            <a:r>
              <a:rPr lang="el-GR" sz="1400" dirty="0">
                <a:ea typeface="Tahoma" panose="020B0604030504040204" pitchFamily="34" charset="0"/>
                <a:cs typeface="Arial" panose="020B0604020202020204" pitchFamily="34" charset="0"/>
              </a:rPr>
              <a:t>  -  </a:t>
            </a:r>
            <a:r>
              <a:rPr lang="en-US" sz="1400" dirty="0">
                <a:ea typeface="Tahoma" panose="020B0604030504040204" pitchFamily="34" charset="0"/>
                <a:cs typeface="Arial" panose="020B0604020202020204" pitchFamily="34" charset="0"/>
              </a:rPr>
              <a:t>European Committee for Standardization</a:t>
            </a:r>
            <a:r>
              <a:rPr lang="el-GR" sz="1400" dirty="0">
                <a:ea typeface="Tahoma" panose="020B0604030504040204" pitchFamily="34" charset="0"/>
                <a:cs typeface="Arial" panose="020B0604020202020204" pitchFamily="34" charset="0"/>
              </a:rPr>
              <a:t>  -  </a:t>
            </a:r>
            <a:r>
              <a:rPr lang="en-US" sz="1400" dirty="0" err="1">
                <a:ea typeface="Tahoma" panose="020B0604030504040204" pitchFamily="34" charset="0"/>
                <a:cs typeface="Arial" panose="020B0604020202020204" pitchFamily="34" charset="0"/>
              </a:rPr>
              <a:t>Europäische</a:t>
            </a:r>
            <a:r>
              <a:rPr lang="en-US" sz="1400" dirty="0">
                <a:ea typeface="Tahoma" panose="020B0604030504040204" pitchFamily="34" charset="0"/>
                <a:cs typeface="Arial" panose="020B0604020202020204" pitchFamily="34" charset="0"/>
              </a:rPr>
              <a:t> </a:t>
            </a:r>
            <a:r>
              <a:rPr lang="en-US" sz="1400" dirty="0" err="1">
                <a:ea typeface="Tahoma" panose="020B0604030504040204" pitchFamily="34" charset="0"/>
                <a:cs typeface="Arial" panose="020B0604020202020204" pitchFamily="34" charset="0"/>
              </a:rPr>
              <a:t>Komitee</a:t>
            </a:r>
            <a:r>
              <a:rPr lang="en-US" sz="1400" dirty="0">
                <a:ea typeface="Tahoma" panose="020B0604030504040204" pitchFamily="34" charset="0"/>
                <a:cs typeface="Arial" panose="020B0604020202020204" pitchFamily="34" charset="0"/>
              </a:rPr>
              <a:t> </a:t>
            </a:r>
            <a:r>
              <a:rPr lang="en-US" sz="1400" dirty="0" err="1">
                <a:ea typeface="Tahoma" panose="020B0604030504040204" pitchFamily="34" charset="0"/>
                <a:cs typeface="Arial" panose="020B0604020202020204" pitchFamily="34" charset="0"/>
              </a:rPr>
              <a:t>für</a:t>
            </a:r>
            <a:r>
              <a:rPr lang="en-US" sz="1400" dirty="0">
                <a:ea typeface="Tahoma" panose="020B0604030504040204" pitchFamily="34" charset="0"/>
                <a:cs typeface="Arial" panose="020B0604020202020204" pitchFamily="34" charset="0"/>
              </a:rPr>
              <a:t> </a:t>
            </a:r>
            <a:r>
              <a:rPr lang="en-US" sz="1400" dirty="0" err="1">
                <a:ea typeface="Tahoma" panose="020B0604030504040204" pitchFamily="34" charset="0"/>
                <a:cs typeface="Arial" panose="020B0604020202020204" pitchFamily="34" charset="0"/>
              </a:rPr>
              <a:t>Normung</a:t>
            </a:r>
            <a:r>
              <a:rPr lang="el-GR" sz="1400" dirty="0">
                <a:ea typeface="Tahoma" panose="020B0604030504040204" pitchFamily="34" charset="0"/>
                <a:cs typeface="Arial" panose="020B0604020202020204" pitchFamily="34" charset="0"/>
              </a:rPr>
              <a:t>  -  Ευρωπαϊκή Επιτροπή Τυποποίησης </a:t>
            </a:r>
          </a:p>
          <a:p>
            <a:pPr algn="just">
              <a:lnSpc>
                <a:spcPct val="150000"/>
              </a:lnSpc>
            </a:pPr>
            <a:r>
              <a:rPr lang="de-DE" sz="1400" b="1" dirty="0">
                <a:ea typeface="Tahoma" panose="020B0604030504040204" pitchFamily="34" charset="0"/>
                <a:cs typeface="Arial" panose="020B0604020202020204" pitchFamily="34" charset="0"/>
              </a:rPr>
              <a:t>CENELEC</a:t>
            </a:r>
            <a:r>
              <a:rPr lang="de-DE" sz="1400" dirty="0">
                <a:ea typeface="Tahoma" panose="020B0604030504040204" pitchFamily="34" charset="0"/>
                <a:cs typeface="Arial" panose="020B0604020202020204" pitchFamily="34" charset="0"/>
              </a:rPr>
              <a:t> - Comité </a:t>
            </a:r>
            <a:r>
              <a:rPr lang="de-DE" sz="1400" dirty="0" err="1">
                <a:ea typeface="Tahoma" panose="020B0604030504040204" pitchFamily="34" charset="0"/>
                <a:cs typeface="Arial" panose="020B0604020202020204" pitchFamily="34" charset="0"/>
              </a:rPr>
              <a:t>Européen</a:t>
            </a:r>
            <a:r>
              <a:rPr lang="de-DE" sz="1400" dirty="0">
                <a:ea typeface="Tahoma" panose="020B0604030504040204" pitchFamily="34" charset="0"/>
                <a:cs typeface="Arial" panose="020B0604020202020204" pitchFamily="34" charset="0"/>
              </a:rPr>
              <a:t> de </a:t>
            </a:r>
            <a:r>
              <a:rPr lang="de-DE" sz="1400" dirty="0" err="1">
                <a:ea typeface="Tahoma" panose="020B0604030504040204" pitchFamily="34" charset="0"/>
                <a:cs typeface="Arial" panose="020B0604020202020204" pitchFamily="34" charset="0"/>
              </a:rPr>
              <a:t>Normalisation</a:t>
            </a:r>
            <a:r>
              <a:rPr lang="de-DE" sz="1400" dirty="0">
                <a:ea typeface="Tahoma" panose="020B0604030504040204" pitchFamily="34" charset="0"/>
                <a:cs typeface="Arial" panose="020B0604020202020204" pitchFamily="34" charset="0"/>
              </a:rPr>
              <a:t> </a:t>
            </a:r>
            <a:r>
              <a:rPr lang="de-DE" sz="1400" dirty="0" err="1">
                <a:ea typeface="Tahoma" panose="020B0604030504040204" pitchFamily="34" charset="0"/>
                <a:cs typeface="Arial" panose="020B0604020202020204" pitchFamily="34" charset="0"/>
              </a:rPr>
              <a:t>Électrotechnique</a:t>
            </a:r>
            <a:r>
              <a:rPr lang="el-GR" sz="1400" dirty="0">
                <a:ea typeface="Tahoma" panose="020B0604030504040204" pitchFamily="34" charset="0"/>
                <a:cs typeface="Arial" panose="020B0604020202020204" pitchFamily="34" charset="0"/>
              </a:rPr>
              <a:t>  -   </a:t>
            </a:r>
            <a:r>
              <a:rPr lang="de-DE" sz="1400" dirty="0">
                <a:ea typeface="Tahoma" panose="020B0604030504040204" pitchFamily="34" charset="0"/>
                <a:cs typeface="Arial" panose="020B0604020202020204" pitchFamily="34" charset="0"/>
              </a:rPr>
              <a:t>European Committee </a:t>
            </a:r>
            <a:r>
              <a:rPr lang="de-DE" sz="1400" dirty="0" err="1">
                <a:ea typeface="Tahoma" panose="020B0604030504040204" pitchFamily="34" charset="0"/>
                <a:cs typeface="Arial" panose="020B0604020202020204" pitchFamily="34" charset="0"/>
              </a:rPr>
              <a:t>for</a:t>
            </a:r>
            <a:r>
              <a:rPr lang="de-DE" sz="1400" dirty="0">
                <a:ea typeface="Tahoma" panose="020B0604030504040204" pitchFamily="34" charset="0"/>
                <a:cs typeface="Arial" panose="020B0604020202020204" pitchFamily="34" charset="0"/>
              </a:rPr>
              <a:t> </a:t>
            </a:r>
            <a:r>
              <a:rPr lang="de-DE" sz="1400" dirty="0" err="1">
                <a:ea typeface="Tahoma" panose="020B0604030504040204" pitchFamily="34" charset="0"/>
                <a:cs typeface="Arial" panose="020B0604020202020204" pitchFamily="34" charset="0"/>
              </a:rPr>
              <a:t>Electrotechnical</a:t>
            </a:r>
            <a:r>
              <a:rPr lang="de-DE" sz="1400" dirty="0">
                <a:ea typeface="Tahoma" panose="020B0604030504040204" pitchFamily="34" charset="0"/>
                <a:cs typeface="Arial" panose="020B0604020202020204" pitchFamily="34" charset="0"/>
              </a:rPr>
              <a:t> </a:t>
            </a:r>
            <a:r>
              <a:rPr lang="de-DE" sz="1400" dirty="0" err="1">
                <a:ea typeface="Tahoma" panose="020B0604030504040204" pitchFamily="34" charset="0"/>
                <a:cs typeface="Arial" panose="020B0604020202020204" pitchFamily="34" charset="0"/>
              </a:rPr>
              <a:t>Standardization</a:t>
            </a:r>
            <a:r>
              <a:rPr lang="el-GR" sz="1400" dirty="0">
                <a:ea typeface="Tahoma" panose="020B0604030504040204" pitchFamily="34" charset="0"/>
                <a:cs typeface="Arial" panose="020B0604020202020204" pitchFamily="34" charset="0"/>
              </a:rPr>
              <a:t>  -  </a:t>
            </a:r>
            <a:r>
              <a:rPr lang="de-DE" sz="1400" dirty="0">
                <a:ea typeface="Tahoma" panose="020B0604030504040204" pitchFamily="34" charset="0"/>
                <a:cs typeface="Arial" panose="020B0604020202020204" pitchFamily="34" charset="0"/>
              </a:rPr>
              <a:t>Europäische Komitee für elektrotechnische Normung</a:t>
            </a:r>
            <a:r>
              <a:rPr lang="el-GR" sz="1400" dirty="0">
                <a:ea typeface="Tahoma" panose="020B0604030504040204" pitchFamily="34" charset="0"/>
                <a:cs typeface="Arial" panose="020B0604020202020204" pitchFamily="34" charset="0"/>
              </a:rPr>
              <a:t>  -  Ευρωπαϊκή Επιτροπή Ηλεκτροτεχνικής Τυποποίησης</a:t>
            </a:r>
            <a:endParaRPr lang="de-DE" sz="1400" dirty="0">
              <a:ea typeface="Tahoma" panose="020B0604030504040204" pitchFamily="34" charset="0"/>
              <a:cs typeface="Arial" panose="020B0604020202020204" pitchFamily="34" charset="0"/>
            </a:endParaRPr>
          </a:p>
        </p:txBody>
      </p:sp>
      <p:pic>
        <p:nvPicPr>
          <p:cNvPr id="10" name="Grafik 9"/>
          <p:cNvPicPr>
            <a:picLocks noChangeAspect="1"/>
          </p:cNvPicPr>
          <p:nvPr/>
        </p:nvPicPr>
        <p:blipFill rotWithShape="1">
          <a:blip r:embed="rId4"/>
          <a:srcRect b="34427"/>
          <a:stretch/>
        </p:blipFill>
        <p:spPr>
          <a:xfrm>
            <a:off x="4368186" y="4092456"/>
            <a:ext cx="577684" cy="540000"/>
          </a:xfrm>
          <a:prstGeom prst="rect">
            <a:avLst/>
          </a:prstGeom>
        </p:spPr>
      </p:pic>
      <p:pic>
        <p:nvPicPr>
          <p:cNvPr id="11" name="Grafik 10"/>
          <p:cNvPicPr>
            <a:picLocks noChangeAspect="1"/>
          </p:cNvPicPr>
          <p:nvPr/>
        </p:nvPicPr>
        <p:blipFill>
          <a:blip r:embed="rId5"/>
          <a:stretch>
            <a:fillRect/>
          </a:stretch>
        </p:blipFill>
        <p:spPr>
          <a:xfrm>
            <a:off x="4310631" y="3279905"/>
            <a:ext cx="692794" cy="648000"/>
          </a:xfrm>
          <a:prstGeom prst="rect">
            <a:avLst/>
          </a:prstGeom>
        </p:spPr>
      </p:pic>
    </p:spTree>
    <p:extLst>
      <p:ext uri="{BB962C8B-B14F-4D97-AF65-F5344CB8AC3E}">
        <p14:creationId xmlns:p14="http://schemas.microsoft.com/office/powerpoint/2010/main" val="33825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l-GR" dirty="0">
                <a:latin typeface="Arial" panose="020B0604020202020204" pitchFamily="34" charset="0"/>
                <a:cs typeface="Arial" panose="020B0604020202020204" pitchFamily="34" charset="0"/>
              </a:rPr>
              <a:t>Οργανισμοί πιστοποίησης</a:t>
            </a:r>
            <a:endParaRPr lang="de-DE" dirty="0">
              <a:latin typeface="Arial" panose="020B0604020202020204" pitchFamily="34" charset="0"/>
              <a:cs typeface="Arial" panose="020B0604020202020204" pitchFamily="34" charset="0"/>
            </a:endParaRPr>
          </a:p>
        </p:txBody>
      </p:sp>
      <p:sp>
        <p:nvSpPr>
          <p:cNvPr id="5" name="Titel 1"/>
          <p:cNvSpPr txBox="1">
            <a:spLocks/>
          </p:cNvSpPr>
          <p:nvPr/>
        </p:nvSpPr>
        <p:spPr>
          <a:xfrm>
            <a:off x="0" y="593725"/>
            <a:ext cx="8280400" cy="42545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endParaRPr lang="de-DE" dirty="0"/>
          </a:p>
        </p:txBody>
      </p:sp>
      <p:sp>
        <p:nvSpPr>
          <p:cNvPr id="6" name="Textfeld 5"/>
          <p:cNvSpPr txBox="1"/>
          <p:nvPr/>
        </p:nvSpPr>
        <p:spPr>
          <a:xfrm>
            <a:off x="10723" y="1599839"/>
            <a:ext cx="4895892" cy="338554"/>
          </a:xfrm>
          <a:prstGeom prst="rect">
            <a:avLst/>
          </a:prstGeom>
          <a:noFill/>
        </p:spPr>
        <p:txBody>
          <a:bodyPr wrap="none" rtlCol="0">
            <a:spAutoFit/>
          </a:bodyPr>
          <a:lstStyle/>
          <a:p>
            <a:r>
              <a:rPr lang="de-DE" sz="1600" dirty="0">
                <a:latin typeface="Arial" panose="020B0604020202020204" pitchFamily="34" charset="0"/>
                <a:ea typeface="Tahoma" panose="020B0604030504040204" pitchFamily="34" charset="0"/>
                <a:cs typeface="Arial" panose="020B0604020202020204" pitchFamily="34" charset="0"/>
              </a:rPr>
              <a:t>ISO – International </a:t>
            </a:r>
            <a:r>
              <a:rPr lang="de-DE" sz="1600" dirty="0" err="1">
                <a:latin typeface="Arial" panose="020B0604020202020204" pitchFamily="34" charset="0"/>
                <a:ea typeface="Tahoma" panose="020B0604030504040204" pitchFamily="34" charset="0"/>
                <a:cs typeface="Arial" panose="020B0604020202020204" pitchFamily="34" charset="0"/>
              </a:rPr>
              <a:t>Organization</a:t>
            </a:r>
            <a:r>
              <a:rPr lang="de-DE" sz="1600" dirty="0">
                <a:latin typeface="Arial" panose="020B0604020202020204" pitchFamily="34" charset="0"/>
                <a:ea typeface="Tahoma" panose="020B0604030504040204" pitchFamily="34" charset="0"/>
                <a:cs typeface="Arial" panose="020B0604020202020204" pitchFamily="34" charset="0"/>
              </a:rPr>
              <a:t> </a:t>
            </a:r>
            <a:r>
              <a:rPr lang="de-DE" sz="1600" dirty="0" err="1">
                <a:latin typeface="Arial" panose="020B0604020202020204" pitchFamily="34" charset="0"/>
                <a:ea typeface="Tahoma" panose="020B0604030504040204" pitchFamily="34" charset="0"/>
                <a:cs typeface="Arial" panose="020B0604020202020204" pitchFamily="34" charset="0"/>
              </a:rPr>
              <a:t>for</a:t>
            </a:r>
            <a:r>
              <a:rPr lang="de-DE" sz="1600" dirty="0">
                <a:latin typeface="Arial" panose="020B0604020202020204" pitchFamily="34" charset="0"/>
                <a:ea typeface="Tahoma" panose="020B0604030504040204" pitchFamily="34" charset="0"/>
                <a:cs typeface="Arial" panose="020B0604020202020204" pitchFamily="34" charset="0"/>
              </a:rPr>
              <a:t> </a:t>
            </a:r>
            <a:r>
              <a:rPr lang="de-DE" sz="1600" dirty="0" err="1">
                <a:latin typeface="Arial" panose="020B0604020202020204" pitchFamily="34" charset="0"/>
                <a:ea typeface="Tahoma" panose="020B0604030504040204" pitchFamily="34" charset="0"/>
                <a:cs typeface="Arial" panose="020B0604020202020204" pitchFamily="34" charset="0"/>
              </a:rPr>
              <a:t>Standardization</a:t>
            </a:r>
            <a:endParaRPr lang="de-DE" sz="1600" dirty="0">
              <a:latin typeface="Arial" panose="020B0604020202020204" pitchFamily="34" charset="0"/>
              <a:ea typeface="Tahoma" panose="020B0604030504040204" pitchFamily="34" charset="0"/>
              <a:cs typeface="Arial" panose="020B0604020202020204" pitchFamily="34" charset="0"/>
            </a:endParaRPr>
          </a:p>
        </p:txBody>
      </p:sp>
      <p:pic>
        <p:nvPicPr>
          <p:cNvPr id="7" name="Grafik 6"/>
          <p:cNvPicPr>
            <a:picLocks noChangeAspect="1"/>
          </p:cNvPicPr>
          <p:nvPr/>
        </p:nvPicPr>
        <p:blipFill rotWithShape="1">
          <a:blip r:embed="rId2"/>
          <a:srcRect l="13354" t="19922" r="10437" b="19111"/>
          <a:stretch/>
        </p:blipFill>
        <p:spPr>
          <a:xfrm>
            <a:off x="1835855" y="5333129"/>
            <a:ext cx="1255640" cy="1004512"/>
          </a:xfrm>
          <a:prstGeom prst="rect">
            <a:avLst/>
          </a:prstGeom>
        </p:spPr>
      </p:pic>
      <p:pic>
        <p:nvPicPr>
          <p:cNvPr id="8" name="Grafik 7"/>
          <p:cNvPicPr>
            <a:picLocks noChangeAspect="1"/>
          </p:cNvPicPr>
          <p:nvPr/>
        </p:nvPicPr>
        <p:blipFill rotWithShape="1">
          <a:blip r:embed="rId3"/>
          <a:srcRect l="6841" t="5713" r="5177" b="7191"/>
          <a:stretch/>
        </p:blipFill>
        <p:spPr>
          <a:xfrm>
            <a:off x="1875403" y="1989064"/>
            <a:ext cx="1166530" cy="1080120"/>
          </a:xfrm>
          <a:prstGeom prst="rect">
            <a:avLst/>
          </a:prstGeom>
        </p:spPr>
      </p:pic>
      <p:pic>
        <p:nvPicPr>
          <p:cNvPr id="9" name="Grafik 8"/>
          <p:cNvPicPr>
            <a:picLocks noChangeAspect="1"/>
          </p:cNvPicPr>
          <p:nvPr/>
        </p:nvPicPr>
        <p:blipFill>
          <a:blip r:embed="rId4"/>
          <a:stretch>
            <a:fillRect/>
          </a:stretch>
        </p:blipFill>
        <p:spPr>
          <a:xfrm>
            <a:off x="1792951" y="3523059"/>
            <a:ext cx="1331435" cy="1080120"/>
          </a:xfrm>
          <a:prstGeom prst="rect">
            <a:avLst/>
          </a:prstGeom>
        </p:spPr>
      </p:pic>
      <p:sp>
        <p:nvSpPr>
          <p:cNvPr id="10" name="Textfeld 9"/>
          <p:cNvSpPr txBox="1"/>
          <p:nvPr/>
        </p:nvSpPr>
        <p:spPr>
          <a:xfrm>
            <a:off x="179424" y="3144668"/>
            <a:ext cx="4517583" cy="338554"/>
          </a:xfrm>
          <a:prstGeom prst="rect">
            <a:avLst/>
          </a:prstGeom>
          <a:noFill/>
        </p:spPr>
        <p:txBody>
          <a:bodyPr wrap="none" rtlCol="0">
            <a:spAutoFit/>
          </a:bodyPr>
          <a:lstStyle/>
          <a:p>
            <a:r>
              <a:rPr lang="de-DE" sz="1600" dirty="0">
                <a:latin typeface="Arial" panose="020B0604020202020204" pitchFamily="34" charset="0"/>
                <a:ea typeface="Tahoma" panose="020B0604030504040204" pitchFamily="34" charset="0"/>
                <a:cs typeface="Arial" panose="020B0604020202020204" pitchFamily="34" charset="0"/>
              </a:rPr>
              <a:t>CEN - </a:t>
            </a:r>
            <a:r>
              <a:rPr lang="en-US" sz="1600" dirty="0">
                <a:latin typeface="Arial" panose="020B0604020202020204" pitchFamily="34" charset="0"/>
                <a:ea typeface="Tahoma" panose="020B0604030504040204" pitchFamily="34" charset="0"/>
                <a:cs typeface="Arial" panose="020B0604020202020204" pitchFamily="34" charset="0"/>
              </a:rPr>
              <a:t>European Committee for Standardization</a:t>
            </a:r>
          </a:p>
        </p:txBody>
      </p:sp>
      <p:sp>
        <p:nvSpPr>
          <p:cNvPr id="11" name="Textfeld 10"/>
          <p:cNvSpPr txBox="1"/>
          <p:nvPr/>
        </p:nvSpPr>
        <p:spPr>
          <a:xfrm>
            <a:off x="453349" y="4643017"/>
            <a:ext cx="4020652" cy="785343"/>
          </a:xfrm>
          <a:prstGeom prst="rect">
            <a:avLst/>
          </a:prstGeom>
          <a:noFill/>
        </p:spPr>
        <p:txBody>
          <a:bodyPr wrap="none" rtlCol="0">
            <a:spAutoFit/>
          </a:bodyPr>
          <a:lstStyle/>
          <a:p>
            <a:pPr>
              <a:lnSpc>
                <a:spcPct val="150000"/>
              </a:lnSpc>
            </a:pPr>
            <a:r>
              <a:rPr lang="de-DE" sz="1600" dirty="0">
                <a:latin typeface="Arial" panose="020B0604020202020204" pitchFamily="34" charset="0"/>
                <a:ea typeface="Tahoma" panose="020B0604030504040204" pitchFamily="34" charset="0"/>
                <a:cs typeface="Arial" panose="020B0604020202020204" pitchFamily="34" charset="0"/>
              </a:rPr>
              <a:t>DIN - German Institute </a:t>
            </a:r>
            <a:r>
              <a:rPr lang="de-DE" sz="1600" dirty="0" err="1">
                <a:latin typeface="Arial" panose="020B0604020202020204" pitchFamily="34" charset="0"/>
                <a:ea typeface="Tahoma" panose="020B0604030504040204" pitchFamily="34" charset="0"/>
                <a:cs typeface="Arial" panose="020B0604020202020204" pitchFamily="34" charset="0"/>
              </a:rPr>
              <a:t>for</a:t>
            </a:r>
            <a:r>
              <a:rPr lang="de-DE" sz="1600" dirty="0">
                <a:latin typeface="Arial" panose="020B0604020202020204" pitchFamily="34" charset="0"/>
                <a:ea typeface="Tahoma" panose="020B0604030504040204" pitchFamily="34" charset="0"/>
                <a:cs typeface="Arial" panose="020B0604020202020204" pitchFamily="34" charset="0"/>
              </a:rPr>
              <a:t> </a:t>
            </a:r>
            <a:r>
              <a:rPr lang="de-DE" sz="1600" dirty="0" err="1">
                <a:latin typeface="Arial" panose="020B0604020202020204" pitchFamily="34" charset="0"/>
                <a:ea typeface="Tahoma" panose="020B0604030504040204" pitchFamily="34" charset="0"/>
                <a:cs typeface="Arial" panose="020B0604020202020204" pitchFamily="34" charset="0"/>
              </a:rPr>
              <a:t>Standardization</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dirty="0">
                <a:latin typeface="Arial" panose="020B0604020202020204" pitchFamily="34" charset="0"/>
                <a:ea typeface="Tahoma" panose="020B0604030504040204" pitchFamily="34" charset="0"/>
                <a:cs typeface="Arial" panose="020B0604020202020204" pitchFamily="34" charset="0"/>
              </a:rPr>
              <a:t>         Deutsches Institut für Normung</a:t>
            </a:r>
          </a:p>
        </p:txBody>
      </p:sp>
      <p:pic>
        <p:nvPicPr>
          <p:cNvPr id="12" name="Grafik 11"/>
          <p:cNvPicPr>
            <a:picLocks noChangeAspect="1"/>
          </p:cNvPicPr>
          <p:nvPr/>
        </p:nvPicPr>
        <p:blipFill>
          <a:blip r:embed="rId5"/>
          <a:stretch>
            <a:fillRect/>
          </a:stretch>
        </p:blipFill>
        <p:spPr>
          <a:xfrm>
            <a:off x="4670001" y="1938393"/>
            <a:ext cx="4294575" cy="3574557"/>
          </a:xfrm>
          <a:prstGeom prst="rect">
            <a:avLst/>
          </a:prstGeom>
        </p:spPr>
      </p:pic>
    </p:spTree>
    <p:extLst>
      <p:ext uri="{BB962C8B-B14F-4D97-AF65-F5344CB8AC3E}">
        <p14:creationId xmlns:p14="http://schemas.microsoft.com/office/powerpoint/2010/main" val="40020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21574" y="205635"/>
            <a:ext cx="8900852" cy="974122"/>
          </a:xfrm>
          <a:prstGeom prst="rect">
            <a:avLst/>
          </a:prstGeom>
        </p:spPr>
        <p:txBody>
          <a:bodyPr>
            <a:noAutofit/>
          </a:bodyPr>
          <a:lstStyle>
            <a:lvl1pPr algn="l" defTabSz="914400" rtl="0" eaLnBrk="1" latinLnBrk="0" hangingPunct="1">
              <a:spcBef>
                <a:spcPct val="0"/>
              </a:spcBef>
              <a:buNone/>
              <a:defRPr lang="de-DE" sz="2800" b="0" kern="1200">
                <a:solidFill>
                  <a:srgbClr val="EB8A1B"/>
                </a:solidFill>
                <a:latin typeface="Arial" pitchFamily="34" charset="0"/>
                <a:ea typeface="+mj-ea"/>
                <a:cs typeface="Arial" pitchFamily="34" charset="0"/>
              </a:defRPr>
            </a:lvl1pPr>
          </a:lstStyle>
          <a:p>
            <a:pPr algn="r"/>
            <a:r>
              <a:rPr lang="de-DE" sz="2200" dirty="0"/>
              <a:t>CEN/TC 451 WG 2 „</a:t>
            </a:r>
            <a:r>
              <a:rPr lang="el-GR" sz="2200" dirty="0" err="1"/>
              <a:t>Εναλλάκτης</a:t>
            </a:r>
            <a:r>
              <a:rPr lang="el-GR" sz="2200" dirty="0"/>
              <a:t> θερμότητας γεωτρήσεων</a:t>
            </a:r>
            <a:r>
              <a:rPr lang="de-DE" sz="2200" dirty="0"/>
              <a:t>“ </a:t>
            </a:r>
          </a:p>
          <a:p>
            <a:pPr algn="r"/>
            <a:r>
              <a:rPr lang="de-DE" sz="2200" dirty="0"/>
              <a:t>(Dez. 2018)</a:t>
            </a:r>
          </a:p>
        </p:txBody>
      </p:sp>
      <p:pic>
        <p:nvPicPr>
          <p:cNvPr id="6" name="Grafik 5"/>
          <p:cNvPicPr>
            <a:picLocks noChangeAspect="1"/>
          </p:cNvPicPr>
          <p:nvPr/>
        </p:nvPicPr>
        <p:blipFill>
          <a:blip r:embed="rId2"/>
          <a:stretch>
            <a:fillRect/>
          </a:stretch>
        </p:blipFill>
        <p:spPr>
          <a:xfrm>
            <a:off x="28310" y="1772816"/>
            <a:ext cx="4590000" cy="3476031"/>
          </a:xfrm>
          <a:prstGeom prst="rect">
            <a:avLst/>
          </a:prstGeom>
        </p:spPr>
      </p:pic>
      <p:pic>
        <p:nvPicPr>
          <p:cNvPr id="7" name="Grafik 6"/>
          <p:cNvPicPr>
            <a:picLocks noChangeAspect="1"/>
          </p:cNvPicPr>
          <p:nvPr/>
        </p:nvPicPr>
        <p:blipFill>
          <a:blip r:embed="rId3"/>
          <a:stretch>
            <a:fillRect/>
          </a:stretch>
        </p:blipFill>
        <p:spPr>
          <a:xfrm>
            <a:off x="4618310" y="1772816"/>
            <a:ext cx="4536000" cy="3692603"/>
          </a:xfrm>
          <a:prstGeom prst="rect">
            <a:avLst/>
          </a:prstGeom>
        </p:spPr>
      </p:pic>
    </p:spTree>
    <p:extLst>
      <p:ext uri="{BB962C8B-B14F-4D97-AF65-F5344CB8AC3E}">
        <p14:creationId xmlns:p14="http://schemas.microsoft.com/office/powerpoint/2010/main" val="25728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7353D-9078-4D09-9730-01D2EE33E333}"/>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A79468F-7D15-4101-9460-DA783DB114D6}"/>
              </a:ext>
            </a:extLst>
          </p:cNvPr>
          <p:cNvSpPr>
            <a:spLocks noGrp="1"/>
          </p:cNvSpPr>
          <p:nvPr>
            <p:ph idx="1"/>
          </p:nvPr>
        </p:nvSpPr>
        <p:spPr>
          <a:xfrm>
            <a:off x="457200" y="1412776"/>
            <a:ext cx="8229600" cy="4525963"/>
          </a:xfrm>
        </p:spPr>
        <p:txBody>
          <a:bodyPr>
            <a:normAutofit/>
          </a:bodyPr>
          <a:lstStyle/>
          <a:p>
            <a:pPr marL="0" indent="0" algn="just">
              <a:lnSpc>
                <a:spcPct val="150000"/>
              </a:lnSpc>
              <a:buNone/>
            </a:pPr>
            <a:r>
              <a:rPr lang="el-GR" b="1" dirty="0">
                <a:cs typeface="Arial" panose="020B0604020202020204" pitchFamily="34" charset="0"/>
              </a:rPr>
              <a:t>Αστική ευθύνη για εξορύξεις και ζημιές από γεωθερμικές πηγές</a:t>
            </a:r>
            <a:endParaRPr lang="de-DE" b="1" dirty="0">
              <a:cs typeface="Arial" panose="020B0604020202020204" pitchFamily="34" charset="0"/>
            </a:endParaRPr>
          </a:p>
          <a:p>
            <a:pPr algn="just">
              <a:lnSpc>
                <a:spcPct val="150000"/>
              </a:lnSpc>
            </a:pPr>
            <a:r>
              <a:rPr lang="el-GR" dirty="0"/>
              <a:t>Σύμφωνα με το νομικό καθεστώς για τα ορυχεία υπάρχει αστική ευθύνη για μη εξουσιοδοτημένες ενέργειες σε γεωτρήσεις μέχρι βάθους 100 μέτρων</a:t>
            </a:r>
            <a:r>
              <a:rPr lang="en-US" dirty="0">
                <a:cs typeface="Arial" panose="020B0604020202020204" pitchFamily="34" charset="0"/>
              </a:rPr>
              <a:t>.</a:t>
            </a:r>
          </a:p>
          <a:p>
            <a:pPr algn="just">
              <a:lnSpc>
                <a:spcPct val="150000"/>
              </a:lnSpc>
            </a:pPr>
            <a:r>
              <a:rPr lang="el-GR" dirty="0"/>
              <a:t>Κατά συνέπεια, οι επιχειρήσεις εξόρυξης ευθύνονται για ζημιές σε περιουσιακά στοιχεία και προσωπικό "ως αποτέλεσμα της άσκησης" μιας εξορυκτικής δραστηριότητας (γεώτρηση)</a:t>
            </a:r>
            <a:r>
              <a:rPr lang="en-US" dirty="0">
                <a:cs typeface="Arial" panose="020B0604020202020204" pitchFamily="34" charset="0"/>
              </a:rPr>
              <a:t>.</a:t>
            </a:r>
          </a:p>
          <a:p>
            <a:pPr algn="just">
              <a:lnSpc>
                <a:spcPct val="150000"/>
              </a:lnSpc>
            </a:pPr>
            <a:r>
              <a:rPr lang="el-GR" dirty="0"/>
              <a:t>Υπάρχει ένα «τεκμήριο σωρευτικό» που ισχύει για την περιοχή επιρροής της υπόγειας αναζήτησης ή εξόρυξης, αλλά όχι για την αύξηση του νερού</a:t>
            </a:r>
            <a:r>
              <a:rPr lang="en-US" dirty="0">
                <a:cs typeface="Arial" panose="020B0604020202020204" pitchFamily="34" charset="0"/>
              </a:rPr>
              <a:t>.</a:t>
            </a:r>
            <a:endParaRPr lang="de-DE" dirty="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825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874D9-0EA0-443A-AC8A-415C3F0DBEAB}"/>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28E9C43-4AB0-41B9-AC07-F690EDBF6AE0}"/>
              </a:ext>
            </a:extLst>
          </p:cNvPr>
          <p:cNvSpPr>
            <a:spLocks noGrp="1"/>
          </p:cNvSpPr>
          <p:nvPr>
            <p:ph idx="1"/>
          </p:nvPr>
        </p:nvSpPr>
        <p:spPr>
          <a:xfrm>
            <a:off x="282352" y="1556792"/>
            <a:ext cx="8754144" cy="4536504"/>
          </a:xfrm>
        </p:spPr>
        <p:txBody>
          <a:bodyPr>
            <a:noAutofit/>
          </a:bodyPr>
          <a:lstStyle/>
          <a:p>
            <a:pPr marL="0" indent="0">
              <a:lnSpc>
                <a:spcPct val="160000"/>
              </a:lnSpc>
              <a:buNone/>
            </a:pPr>
            <a:r>
              <a:rPr lang="de-DE" sz="1600" b="1" dirty="0">
                <a:cs typeface="Arial" panose="020B0604020202020204" pitchFamily="34" charset="0"/>
              </a:rPr>
              <a:t>      </a:t>
            </a:r>
            <a:r>
              <a:rPr lang="el-GR" sz="1600" b="1" dirty="0">
                <a:cs typeface="Arial" panose="020B0604020202020204" pitchFamily="34" charset="0"/>
              </a:rPr>
              <a:t>Ευθύνη και απαιτήσεις για ελαττώματα</a:t>
            </a:r>
            <a:endParaRPr lang="de-DE" sz="1600" dirty="0">
              <a:cs typeface="Arial" panose="020B0604020202020204" pitchFamily="34" charset="0"/>
            </a:endParaRPr>
          </a:p>
          <a:p>
            <a:pPr>
              <a:lnSpc>
                <a:spcPct val="160000"/>
              </a:lnSpc>
            </a:pPr>
            <a:r>
              <a:rPr lang="el-GR" sz="1600" dirty="0"/>
              <a:t>Λόγω των μεγάλων χρόνων λειτουργίας των γεωθερμικών Λόγω των μεγάλων χρόνων λειτουργίας των γεωθερμικών εγκαταστάσεων, συνιστάται η σύναψη συμπληρωματικής ασφάλισης πέρα ​​από το χρόνο τερματισμού της εργασίας του μηχανικού. π.χ. για τα επόμενα 30 χρόνια</a:t>
            </a:r>
            <a:r>
              <a:rPr lang="en-US" sz="1600" dirty="0">
                <a:cs typeface="Arial" panose="020B0604020202020204" pitchFamily="34" charset="0"/>
              </a:rPr>
              <a:t>.</a:t>
            </a:r>
          </a:p>
          <a:p>
            <a:pPr>
              <a:lnSpc>
                <a:spcPct val="160000"/>
              </a:lnSpc>
            </a:pPr>
            <a:r>
              <a:rPr lang="el-GR" sz="1600" dirty="0"/>
              <a:t>Εάν οι υπηρεσίες παρέχονται από μισθωτό, λαμβάνεται υπόψη και η ασφαλιστική κάλυψη της μηχανολογικής εταιρείας.</a:t>
            </a:r>
            <a:endParaRPr lang="en-US" sz="1600" dirty="0">
              <a:cs typeface="Arial" panose="020B0604020202020204" pitchFamily="34" charset="0"/>
            </a:endParaRPr>
          </a:p>
          <a:p>
            <a:pPr>
              <a:lnSpc>
                <a:spcPct val="160000"/>
              </a:lnSpc>
            </a:pPr>
            <a:r>
              <a:rPr lang="el-GR" sz="1600" dirty="0"/>
              <a:t>Εάν ο προγραμματισμός της γεωθερμικής εγκατάστασης πραγματοποιείται από εργολάβο, τα κενά και τα σφάλματα στο σχεδιασμό δεν καλύπτονται από ασφάλιση ευθύνης</a:t>
            </a:r>
            <a:r>
              <a:rPr lang="en-US" sz="1600" dirty="0">
                <a:cs typeface="Arial" panose="020B0604020202020204" pitchFamily="34" charset="0"/>
              </a:rPr>
              <a:t>.</a:t>
            </a:r>
          </a:p>
          <a:p>
            <a:pPr>
              <a:lnSpc>
                <a:spcPct val="160000"/>
              </a:lnSpc>
            </a:pPr>
            <a:r>
              <a:rPr lang="el-GR" sz="1600" dirty="0"/>
              <a:t>Συνιστάται η συμμετοχή ενός ανεξάρτητου συμβούλου μηχανικού ως ειδικού σχεδιαστή ο οποίος καλύπτεται από ασφάλιση αστικής ευθύνης ειδικού σχεδιαστή ο οποίος καλύπτεται από ασφάλιση αστικής ευθύνης λόγω των επαγγελματικών απαιτήσεων</a:t>
            </a:r>
            <a:r>
              <a:rPr lang="en-US" sz="1600" dirty="0">
                <a:cs typeface="Arial" panose="020B0604020202020204" pitchFamily="34" charset="0"/>
              </a:rPr>
              <a:t>.</a:t>
            </a:r>
            <a:endParaRPr lang="de-DE" sz="1600" dirty="0">
              <a:cs typeface="Arial" panose="020B0604020202020204" pitchFamily="34" charset="0"/>
            </a:endParaRPr>
          </a:p>
        </p:txBody>
      </p:sp>
    </p:spTree>
    <p:extLst>
      <p:ext uri="{BB962C8B-B14F-4D97-AF65-F5344CB8AC3E}">
        <p14:creationId xmlns:p14="http://schemas.microsoft.com/office/powerpoint/2010/main" val="16589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49E96-BA1B-4850-A063-0D73C1DB8D9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FF77F01-3A78-4502-8FAA-A1C6D00D548F}"/>
              </a:ext>
            </a:extLst>
          </p:cNvPr>
          <p:cNvSpPr>
            <a:spLocks noGrp="1"/>
          </p:cNvSpPr>
          <p:nvPr>
            <p:ph idx="1"/>
          </p:nvPr>
        </p:nvSpPr>
        <p:spPr/>
        <p:txBody>
          <a:bodyPr/>
          <a:lstStyle/>
          <a:p>
            <a:pPr marL="0" indent="0" algn="just">
              <a:lnSpc>
                <a:spcPct val="150000"/>
              </a:lnSpc>
              <a:buNone/>
            </a:pPr>
            <a:r>
              <a:rPr lang="de-DE" sz="1600" dirty="0">
                <a:latin typeface="Arial" panose="020B0604020202020204" pitchFamily="34" charset="0"/>
                <a:cs typeface="Arial" panose="020B0604020202020204" pitchFamily="34" charset="0"/>
              </a:rPr>
              <a:t>      </a:t>
            </a:r>
            <a:r>
              <a:rPr lang="el-GR" b="1" dirty="0"/>
              <a:t>Περιφερειακές τάσεις και καινοτομίες</a:t>
            </a:r>
            <a:endParaRPr lang="de-DE" b="1" dirty="0">
              <a:cs typeface="Arial" panose="020B0604020202020204" pitchFamily="34" charset="0"/>
            </a:endParaRPr>
          </a:p>
          <a:p>
            <a:pPr algn="just">
              <a:lnSpc>
                <a:spcPct val="150000"/>
              </a:lnSpc>
            </a:pPr>
            <a:endParaRPr lang="de-DE" dirty="0">
              <a:cs typeface="Arial" panose="020B0604020202020204" pitchFamily="34" charset="0"/>
            </a:endParaRPr>
          </a:p>
          <a:p>
            <a:pPr algn="just">
              <a:lnSpc>
                <a:spcPct val="150000"/>
              </a:lnSpc>
            </a:pPr>
            <a:r>
              <a:rPr lang="el-GR" dirty="0"/>
              <a:t>Οι πόλεις παίζουν σημαντικό ρόλο στην προώθηση της γεωθερμικής ενέργειας κοντά στην επιφάνεια</a:t>
            </a:r>
            <a:endParaRPr lang="de-DE" dirty="0">
              <a:cs typeface="Arial" panose="020B0604020202020204" pitchFamily="34" charset="0"/>
            </a:endParaRPr>
          </a:p>
          <a:p>
            <a:pPr algn="just">
              <a:lnSpc>
                <a:spcPct val="150000"/>
              </a:lnSpc>
            </a:pPr>
            <a:r>
              <a:rPr lang="de-DE" dirty="0">
                <a:cs typeface="Arial" panose="020B0604020202020204" pitchFamily="34" charset="0"/>
              </a:rPr>
              <a:t> </a:t>
            </a:r>
            <a:r>
              <a:rPr lang="de-DE" dirty="0">
                <a:cs typeface="Arial" panose="020B0604020202020204" pitchFamily="34" charset="0"/>
                <a:sym typeface="Wingdings" panose="05000000000000000000" pitchFamily="2" charset="2"/>
              </a:rPr>
              <a:t> </a:t>
            </a:r>
            <a:r>
              <a:rPr lang="en-US" dirty="0">
                <a:cs typeface="Arial" panose="020B0604020202020204" pitchFamily="34" charset="0"/>
                <a:sym typeface="Wingdings" panose="05000000000000000000" pitchFamily="2" charset="2"/>
              </a:rPr>
              <a:t> </a:t>
            </a:r>
            <a:r>
              <a:rPr lang="el-GR" dirty="0"/>
              <a:t>Διατηρούν προγράμματα προβολής της αγοράς, υποστηρίζουν με οικονομικούς πόρους, βοηθούν στον τεχνικό σχεδιασμό και εκτέλεση</a:t>
            </a:r>
            <a:r>
              <a:rPr lang="en-US" dirty="0">
                <a:cs typeface="Arial" panose="020B0604020202020204" pitchFamily="34" charset="0"/>
                <a:sym typeface="Wingdings" panose="05000000000000000000" pitchFamily="2" charset="2"/>
              </a:rPr>
              <a:t>.</a:t>
            </a:r>
          </a:p>
          <a:p>
            <a:pPr algn="just">
              <a:lnSpc>
                <a:spcPct val="150000"/>
              </a:lnSpc>
            </a:pPr>
            <a:endParaRPr lang="en-US" dirty="0">
              <a:cs typeface="Arial" panose="020B0604020202020204" pitchFamily="34" charset="0"/>
              <a:sym typeface="Wingdings" panose="05000000000000000000" pitchFamily="2" charset="2"/>
            </a:endParaRPr>
          </a:p>
          <a:p>
            <a:pPr algn="just">
              <a:lnSpc>
                <a:spcPct val="150000"/>
              </a:lnSpc>
            </a:pPr>
            <a:r>
              <a:rPr lang="el-GR" dirty="0"/>
              <a:t>Σε ορισμένες περιοχές, η κυβέρνηση χρησιμοποιεί τη γεωθερμική ενέργεια ως υποστηρικτικό πλαίσιο (Ισλανδία, Σουηδία, Γερμανία και Γαλλία</a:t>
            </a:r>
            <a:r>
              <a:rPr lang="en-US" dirty="0">
                <a:cs typeface="Arial" panose="020B0604020202020204" pitchFamily="34" charset="0"/>
                <a:sym typeface="Wingdings" panose="05000000000000000000" pitchFamily="2" charset="2"/>
              </a:rPr>
              <a:t>).</a:t>
            </a:r>
            <a:endParaRPr lang="de-DE" dirty="0">
              <a:cs typeface="Arial" panose="020B0604020202020204" pitchFamily="34" charset="0"/>
            </a:endParaRPr>
          </a:p>
          <a:p>
            <a:endParaRPr lang="de-DE" dirty="0"/>
          </a:p>
        </p:txBody>
      </p:sp>
    </p:spTree>
    <p:extLst>
      <p:ext uri="{BB962C8B-B14F-4D97-AF65-F5344CB8AC3E}">
        <p14:creationId xmlns:p14="http://schemas.microsoft.com/office/powerpoint/2010/main" val="2591187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3E1D8CE8-DA45-4693-AB9C-0A6316203535}"/>
              </a:ext>
            </a:extLst>
          </p:cNvPr>
          <p:cNvSpPr/>
          <p:nvPr/>
        </p:nvSpPr>
        <p:spPr>
          <a:xfrm>
            <a:off x="507704" y="2276872"/>
            <a:ext cx="7915708" cy="1584176"/>
          </a:xfrm>
          <a:prstGeom prst="roundRect">
            <a:avLst/>
          </a:prstGeom>
          <a:solidFill>
            <a:srgbClr val="22761C">
              <a:alpha val="54000"/>
            </a:srgbClr>
          </a:solidFill>
          <a:ln>
            <a:solidFill>
              <a:srgbClr val="227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AF33CE1-0E4A-4971-A8B1-AE5B85539EB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A73B85EE-2B07-412C-8672-14EEDE6EF9A7}"/>
              </a:ext>
            </a:extLst>
          </p:cNvPr>
          <p:cNvSpPr>
            <a:spLocks noGrp="1"/>
          </p:cNvSpPr>
          <p:nvPr>
            <p:ph idx="1"/>
          </p:nvPr>
        </p:nvSpPr>
        <p:spPr>
          <a:xfrm>
            <a:off x="323528" y="1484784"/>
            <a:ext cx="8312768" cy="4536504"/>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t>
            </a:r>
            <a:r>
              <a:rPr lang="el-GR" sz="1600" b="1" dirty="0">
                <a:cs typeface="Arial" panose="020B0604020202020204" pitchFamily="34" charset="0"/>
              </a:rPr>
              <a:t>Ευθύνη και απαιτήσεις για ελαττώματα</a:t>
            </a:r>
            <a:endParaRPr lang="de-DE" sz="1600" b="1" dirty="0">
              <a:cs typeface="Arial" panose="020B0604020202020204" pitchFamily="34" charset="0"/>
            </a:endParaRPr>
          </a:p>
          <a:p>
            <a:pPr>
              <a:lnSpc>
                <a:spcPct val="150000"/>
              </a:lnSpc>
            </a:pPr>
            <a:endParaRPr lang="de-DE" sz="1600" dirty="0">
              <a:solidFill>
                <a:schemeClr val="bg1"/>
              </a:solidFill>
              <a:cs typeface="Arial" panose="020B0604020202020204" pitchFamily="34" charset="0"/>
            </a:endParaRPr>
          </a:p>
          <a:p>
            <a:pPr marL="400050" lvl="1" indent="0">
              <a:lnSpc>
                <a:spcPct val="150000"/>
              </a:lnSpc>
              <a:buNone/>
            </a:pPr>
            <a:r>
              <a:rPr lang="en-US" sz="1600" dirty="0">
                <a:solidFill>
                  <a:schemeClr val="bg1"/>
                </a:solidFill>
                <a:cs typeface="Arial" panose="020B0604020202020204" pitchFamily="34" charset="0"/>
              </a:rPr>
              <a:t>"</a:t>
            </a:r>
            <a:r>
              <a:rPr lang="el-GR" sz="1600" dirty="0">
                <a:solidFill>
                  <a:schemeClr val="bg1"/>
                </a:solidFill>
                <a:cs typeface="Arial" panose="020B0604020202020204" pitchFamily="34" charset="0"/>
              </a:rPr>
              <a:t> Μια επιδότηση για αντλίες θερμότητας με την ταυτόχρονη κατασκευή γεωθερμικού φρέατος απαιτεί το φρεάτιο να εγκατασταθεί σύμφωνα με τις απαιτήσεις ποιότητας των τεχνικών κανονισμών DVGW W 120-2 και ότι έχει απαλειφθεί ασφάλιση έναντι απρόβλεπτων ζημιών</a:t>
            </a:r>
            <a:r>
              <a:rPr lang="en-US" sz="1600" dirty="0">
                <a:solidFill>
                  <a:schemeClr val="bg1"/>
                </a:solidFill>
                <a:cs typeface="Arial" panose="020B0604020202020204" pitchFamily="34" charset="0"/>
              </a:rPr>
              <a:t>."</a:t>
            </a:r>
            <a:endParaRPr lang="de-DE" sz="1600" dirty="0">
              <a:cs typeface="Arial" panose="020B0604020202020204" pitchFamily="34" charset="0"/>
            </a:endParaRPr>
          </a:p>
          <a:p>
            <a:pPr marL="400050" lvl="1" indent="0" algn="just">
              <a:lnSpc>
                <a:spcPct val="150000"/>
              </a:lnSpc>
              <a:buNone/>
            </a:pPr>
            <a:r>
              <a:rPr lang="el-GR" sz="1600" b="1" i="1" dirty="0">
                <a:cs typeface="Arial" panose="020B0604020202020204" pitchFamily="34" charset="0"/>
              </a:rPr>
              <a:t>Κατά τη στιγμή της γεώτρησης, </a:t>
            </a:r>
            <a:r>
              <a:rPr lang="el-GR" sz="1600" i="1" dirty="0">
                <a:cs typeface="Arial" panose="020B0604020202020204" pitchFamily="34" charset="0"/>
              </a:rPr>
              <a:t>πρέπει να πληρούνται οι ακόλουθες προϋποθέσεις:</a:t>
            </a:r>
          </a:p>
          <a:p>
            <a:pPr marL="400050" lvl="1" indent="0" algn="just">
              <a:lnSpc>
                <a:spcPct val="150000"/>
              </a:lnSpc>
              <a:buNone/>
            </a:pPr>
            <a:r>
              <a:rPr lang="el-GR" sz="1600" dirty="0">
                <a:cs typeface="Arial" panose="020B0604020202020204" pitchFamily="34" charset="0"/>
              </a:rPr>
              <a:t>Ο εργολάβος γεωτρήσεων είναι πιστοποιημένος σύμφωνα με τις απαιτήσεις ποιότητας του τεχνικού κανόνα DVGW W 120-2</a:t>
            </a:r>
            <a:r>
              <a:rPr lang="en-US" sz="1600" dirty="0">
                <a:cs typeface="Arial" panose="020B0604020202020204" pitchFamily="34" charset="0"/>
              </a:rPr>
              <a:t>.</a:t>
            </a:r>
          </a:p>
          <a:p>
            <a:pPr marL="400050" lvl="1" indent="0" algn="just">
              <a:lnSpc>
                <a:spcPct val="150000"/>
              </a:lnSpc>
              <a:buNone/>
            </a:pPr>
            <a:r>
              <a:rPr lang="el-GR" sz="1600" dirty="0">
                <a:cs typeface="Arial" panose="020B0604020202020204" pitchFamily="34" charset="0"/>
              </a:rPr>
              <a:t>Υπάρχει ασφαλιστική κάλυψη για την πιθανή βλάβη της ιδιοκτησίας που προκαλείται από την εξόρυξη γεώτρησης σε τρίτους</a:t>
            </a:r>
            <a:r>
              <a:rPr lang="en-US" sz="1600" dirty="0">
                <a:cs typeface="Arial" panose="020B0604020202020204" pitchFamily="34" charset="0"/>
              </a:rPr>
              <a:t>.</a:t>
            </a:r>
            <a:endParaRPr lang="de-DE" sz="1600" dirty="0">
              <a:cs typeface="Arial" panose="020B0604020202020204" pitchFamily="34" charset="0"/>
            </a:endParaRPr>
          </a:p>
        </p:txBody>
      </p:sp>
    </p:spTree>
    <p:extLst>
      <p:ext uri="{BB962C8B-B14F-4D97-AF65-F5344CB8AC3E}">
        <p14:creationId xmlns:p14="http://schemas.microsoft.com/office/powerpoint/2010/main" val="3497304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A8F4A-1612-4F84-9982-C1FAABE15B4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0B0F0CC-C417-4104-88C9-AB494BD7F592}"/>
              </a:ext>
            </a:extLst>
          </p:cNvPr>
          <p:cNvSpPr>
            <a:spLocks noGrp="1"/>
          </p:cNvSpPr>
          <p:nvPr>
            <p:ph idx="1"/>
          </p:nvPr>
        </p:nvSpPr>
        <p:spPr>
          <a:xfrm>
            <a:off x="457200" y="1484784"/>
            <a:ext cx="8229600" cy="4680520"/>
          </a:xfrm>
        </p:spPr>
        <p:txBody>
          <a:bodyPr>
            <a:normAutofit/>
          </a:bodyPr>
          <a:lstStyle/>
          <a:p>
            <a:pPr marL="0" indent="0" algn="just">
              <a:lnSpc>
                <a:spcPct val="150000"/>
              </a:lnSpc>
              <a:buNone/>
            </a:pPr>
            <a:r>
              <a:rPr lang="de-DE" sz="1600" dirty="0">
                <a:latin typeface="Arial" panose="020B0604020202020204" pitchFamily="34" charset="0"/>
                <a:cs typeface="Arial" panose="020B0604020202020204" pitchFamily="34" charset="0"/>
              </a:rPr>
              <a:t>      </a:t>
            </a:r>
            <a:r>
              <a:rPr lang="el-GR" b="1" dirty="0">
                <a:cs typeface="Arial" panose="020B0604020202020204" pitchFamily="34" charset="0"/>
              </a:rPr>
              <a:t>Ασφάλεια χωρίς σφάλματα</a:t>
            </a:r>
            <a:endParaRPr lang="de-DE" dirty="0">
              <a:cs typeface="Arial" panose="020B0604020202020204" pitchFamily="34" charset="0"/>
            </a:endParaRPr>
          </a:p>
          <a:p>
            <a:pPr algn="just">
              <a:lnSpc>
                <a:spcPct val="150000"/>
              </a:lnSpc>
            </a:pPr>
            <a:r>
              <a:rPr lang="el-GR" dirty="0"/>
              <a:t>Πρέπει να αποδειχθεί στην BAFA ότι κατά τη διάρκεια της γεώτρησης δεν θα υπάρχει ασφαλιστική κάλυψη για τυχόν ζημιές που προκλήθηκαν από τη γεώτρηση</a:t>
            </a:r>
            <a:r>
              <a:rPr lang="en-US" dirty="0">
                <a:cs typeface="Arial" panose="020B0604020202020204" pitchFamily="34" charset="0"/>
              </a:rPr>
              <a:t>.</a:t>
            </a:r>
          </a:p>
          <a:p>
            <a:pPr algn="just">
              <a:lnSpc>
                <a:spcPct val="150000"/>
              </a:lnSpc>
            </a:pPr>
            <a:r>
              <a:rPr lang="el-GR" dirty="0"/>
              <a:t>Προστατεύει τον αιτούντα υπό την ιδιότητά του ως ιδιοκτήτη του ακινήτου στο οποίο πραγματοποιείται η γεώτρηση - σε περίπτωση απαίτησης από ζημιωθέντες ιδιοκτήτες άλλων οικοπέδων</a:t>
            </a:r>
            <a:r>
              <a:rPr lang="en-US" dirty="0">
                <a:cs typeface="Arial" panose="020B0604020202020204" pitchFamily="34" charset="0"/>
              </a:rPr>
              <a:t>.</a:t>
            </a:r>
          </a:p>
          <a:p>
            <a:pPr algn="just">
              <a:lnSpc>
                <a:spcPct val="150000"/>
              </a:lnSpc>
            </a:pPr>
            <a:r>
              <a:rPr lang="el-GR" dirty="0"/>
              <a:t>Με αυτόν τον τρόπο, καλύπτεται και ο ιδιοκτήτης άλλης ιδιοκτησίας, εάν προκύψει ζημιά λόγω γεωθερμικού καθετήρα</a:t>
            </a:r>
            <a:r>
              <a:rPr lang="en-US" dirty="0">
                <a:cs typeface="Arial" panose="020B0604020202020204" pitchFamily="34" charset="0"/>
              </a:rPr>
              <a:t>.</a:t>
            </a:r>
          </a:p>
          <a:p>
            <a:pPr algn="just">
              <a:lnSpc>
                <a:spcPct val="150000"/>
              </a:lnSpc>
            </a:pPr>
            <a:r>
              <a:rPr lang="el-GR" dirty="0"/>
              <a:t>Η παροχή επαρκών πληροφοριών από τον μηχανικό είναι πολύ σημαντική</a:t>
            </a:r>
            <a:r>
              <a:rPr lang="en-US" dirty="0">
                <a:cs typeface="Arial" panose="020B0604020202020204" pitchFamily="34" charset="0"/>
              </a:rPr>
              <a:t>. </a:t>
            </a:r>
            <a:endParaRPr lang="de-DE" dirty="0">
              <a:cs typeface="Arial" panose="020B0604020202020204" pitchFamily="34" charset="0"/>
            </a:endParaRPr>
          </a:p>
        </p:txBody>
      </p:sp>
    </p:spTree>
    <p:extLst>
      <p:ext uri="{BB962C8B-B14F-4D97-AF65-F5344CB8AC3E}">
        <p14:creationId xmlns:p14="http://schemas.microsoft.com/office/powerpoint/2010/main" val="3601100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E712D-2F3E-4BFD-AC45-34B9BD446DF1}"/>
              </a:ext>
            </a:extLst>
          </p:cNvPr>
          <p:cNvSpPr>
            <a:spLocks noGrp="1"/>
          </p:cNvSpPr>
          <p:nvPr>
            <p:ph type="title"/>
          </p:nvPr>
        </p:nvSpPr>
        <p:spPr>
          <a:xfrm>
            <a:off x="1972678" y="-15697"/>
            <a:ext cx="6707088" cy="1124744"/>
          </a:xfrm>
        </p:spPr>
        <p:txBody>
          <a:bodyPr/>
          <a:lstStyle/>
          <a:p>
            <a:r>
              <a:rPr lang="de-DE" dirty="0"/>
              <a:t>  </a:t>
            </a:r>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4AD327A-F671-4F76-AF62-C5CB2ECD8B14}"/>
              </a:ext>
            </a:extLst>
          </p:cNvPr>
          <p:cNvSpPr>
            <a:spLocks noGrp="1"/>
          </p:cNvSpPr>
          <p:nvPr>
            <p:ph idx="1"/>
          </p:nvPr>
        </p:nvSpPr>
        <p:spPr>
          <a:xfrm>
            <a:off x="457200" y="1412776"/>
            <a:ext cx="8229600" cy="4896544"/>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Ασφάλεια χωρίς σφάλματα </a:t>
            </a:r>
            <a:r>
              <a:rPr lang="el-GR" i="1" dirty="0">
                <a:cs typeface="Arial" panose="020B0604020202020204" pitchFamily="34" charset="0"/>
              </a:rPr>
              <a:t>(συνέχεια)</a:t>
            </a:r>
            <a:endParaRPr lang="de-DE" i="1" dirty="0">
              <a:cs typeface="Arial" panose="020B0604020202020204" pitchFamily="34" charset="0"/>
            </a:endParaRPr>
          </a:p>
          <a:p>
            <a:pPr marL="361950" indent="0" algn="just">
              <a:lnSpc>
                <a:spcPct val="150000"/>
              </a:lnSpc>
              <a:buNone/>
            </a:pPr>
            <a:r>
              <a:rPr lang="el-GR" dirty="0"/>
              <a:t>Το πιστοποιητικό ασφάλισης που πρέπει να υποβληθεί στη BAFA πρέπει να αναφέρει σαφώς ότι η ασφάλιση υπήρχε κατά το χρόνο του έργου γεώτρησης.</a:t>
            </a:r>
            <a:endParaRPr lang="de-DE" dirty="0">
              <a:cs typeface="Arial" panose="020B0604020202020204" pitchFamily="34" charset="0"/>
            </a:endParaRPr>
          </a:p>
          <a:p>
            <a:pPr lvl="1" algn="just">
              <a:lnSpc>
                <a:spcPct val="150000"/>
              </a:lnSpc>
              <a:buFont typeface="Symbol" panose="05050102010706020507" pitchFamily="18" charset="2"/>
              <a:buChar char="-"/>
            </a:pPr>
            <a:r>
              <a:rPr lang="el-GR" dirty="0"/>
              <a:t>η ασφάλιση καλύπτει το σχεδιαζόμενο σχέδιο γεώτρησης και τυχόν αξιώσεις αποζημίωσης λόγω ζημιών που σχετίζονται με τη διάτρηση στην περιοχή</a:t>
            </a:r>
            <a:r>
              <a:rPr lang="en-US" dirty="0">
                <a:cs typeface="Arial" panose="020B0604020202020204" pitchFamily="34" charset="0"/>
              </a:rPr>
              <a:t>,</a:t>
            </a:r>
          </a:p>
          <a:p>
            <a:pPr lvl="1" algn="just">
              <a:lnSpc>
                <a:spcPct val="150000"/>
              </a:lnSpc>
              <a:buFont typeface="Symbol" panose="05050102010706020507" pitchFamily="18" charset="2"/>
              <a:buChar char="-"/>
            </a:pPr>
            <a:r>
              <a:rPr lang="el-GR" dirty="0"/>
              <a:t>ο ιδιοκτήτης του ακινήτου στο οποίο πραγματοποιείται η γεώτρηση ασφαλίζεται μέσω αυτών (είτε ως αντισυμβαλλόμενος είτε ως </a:t>
            </a:r>
            <a:r>
              <a:rPr lang="el-GR" dirty="0" err="1"/>
              <a:t>συνυπευθυνόμενος</a:t>
            </a:r>
            <a:r>
              <a:rPr lang="el-GR" dirty="0"/>
              <a:t> με ασφάλιση που έχει συνάψει η εταιρεία γεώτρησης</a:t>
            </a:r>
            <a:r>
              <a:rPr lang="en-US" dirty="0">
                <a:cs typeface="Arial" panose="020B0604020202020204" pitchFamily="34" charset="0"/>
              </a:rPr>
              <a:t>),</a:t>
            </a:r>
          </a:p>
          <a:p>
            <a:pPr lvl="1" algn="just">
              <a:lnSpc>
                <a:spcPct val="150000"/>
              </a:lnSpc>
              <a:buFont typeface="Symbol" panose="05050102010706020507" pitchFamily="18" charset="2"/>
              <a:buChar char="-"/>
            </a:pPr>
            <a:r>
              <a:rPr lang="el-GR" dirty="0"/>
              <a:t>η ασφάλιση είναι ανεξάρτητη από πταίσμα και η κάλυψη είναι τουλάχιστον € 1.000.000</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127726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7F8EB-0DBA-4ED4-B5F6-05402730CBE4}"/>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CA78F45-FFED-4ED7-8DA0-C5DD0AF0928C}"/>
              </a:ext>
            </a:extLst>
          </p:cNvPr>
          <p:cNvSpPr>
            <a:spLocks noGrp="1"/>
          </p:cNvSpPr>
          <p:nvPr>
            <p:ph idx="1"/>
          </p:nvPr>
        </p:nvSpPr>
        <p:spPr>
          <a:xfrm>
            <a:off x="323528" y="1484784"/>
            <a:ext cx="8496944" cy="4752528"/>
          </a:xfrm>
        </p:spPr>
        <p:txBody>
          <a:bodyPr>
            <a:normAutofit fontScale="85000" lnSpcReduction="10000"/>
          </a:bodyPr>
          <a:lstStyle/>
          <a:p>
            <a:pPr marL="0" indent="0" algn="just">
              <a:lnSpc>
                <a:spcPct val="150000"/>
              </a:lnSpc>
              <a:buNone/>
            </a:pPr>
            <a:r>
              <a:rPr lang="de-DE" sz="1600" dirty="0">
                <a:latin typeface="Arial" panose="020B0604020202020204" pitchFamily="34" charset="0"/>
                <a:cs typeface="Arial" panose="020B0604020202020204" pitchFamily="34" charset="0"/>
              </a:rPr>
              <a:t>      </a:t>
            </a:r>
            <a:r>
              <a:rPr lang="el-GR" sz="1900" b="1" dirty="0">
                <a:cs typeface="Arial" panose="020B0604020202020204" pitchFamily="34" charset="0"/>
              </a:rPr>
              <a:t>Ο νόμος για την περιβαλλοντική ζημία </a:t>
            </a:r>
            <a:r>
              <a:rPr lang="en-US" sz="1900" b="1" dirty="0">
                <a:cs typeface="Arial" panose="020B0604020202020204" pitchFamily="34" charset="0"/>
              </a:rPr>
              <a:t>(</a:t>
            </a:r>
            <a:r>
              <a:rPr lang="en-US" sz="1900" b="1" dirty="0" err="1">
                <a:cs typeface="Arial" panose="020B0604020202020204" pitchFamily="34" charset="0"/>
              </a:rPr>
              <a:t>USchadG</a:t>
            </a:r>
            <a:r>
              <a:rPr lang="en-US" sz="1900" b="1" dirty="0">
                <a:cs typeface="Arial" panose="020B0604020202020204" pitchFamily="34" charset="0"/>
              </a:rPr>
              <a:t>)</a:t>
            </a:r>
            <a:endParaRPr lang="de-DE" sz="1900" dirty="0">
              <a:cs typeface="Arial" panose="020B0604020202020204" pitchFamily="34" charset="0"/>
            </a:endParaRPr>
          </a:p>
          <a:p>
            <a:pPr algn="just">
              <a:lnSpc>
                <a:spcPct val="150000"/>
              </a:lnSpc>
            </a:pPr>
            <a:r>
              <a:rPr lang="el-GR" sz="1900" dirty="0"/>
              <a:t>Ο νόμος περί περιβαλλοντικών ζημιών </a:t>
            </a:r>
            <a:r>
              <a:rPr lang="en-US" sz="1900" dirty="0">
                <a:cs typeface="Arial" panose="020B0604020202020204" pitchFamily="34" charset="0"/>
              </a:rPr>
              <a:t>(</a:t>
            </a:r>
            <a:r>
              <a:rPr lang="en-US" sz="1900" dirty="0" err="1">
                <a:cs typeface="Arial" panose="020B0604020202020204" pitchFamily="34" charset="0"/>
              </a:rPr>
              <a:t>USchadG</a:t>
            </a:r>
            <a:r>
              <a:rPr lang="en-US" sz="1900" dirty="0">
                <a:cs typeface="Arial" panose="020B0604020202020204" pitchFamily="34" charset="0"/>
              </a:rPr>
              <a:t>) - </a:t>
            </a:r>
            <a:r>
              <a:rPr lang="el-GR" sz="1900" dirty="0"/>
              <a:t>ο "νόμος για την πρόληψη και την αποκατάσταση περιβαλλοντικών ζημιών" - χρησιμεύει για τη μεταφορά της οδηγίας 2004/35 / ΕΚ περί περιβαλλοντικής ευθύνης της ΕΚ στο γερμανικό δίκαιο</a:t>
            </a:r>
            <a:r>
              <a:rPr lang="en-US" sz="1900" dirty="0">
                <a:cs typeface="Arial" panose="020B0604020202020204" pitchFamily="34" charset="0"/>
              </a:rPr>
              <a:t>.</a:t>
            </a:r>
          </a:p>
          <a:p>
            <a:pPr algn="just">
              <a:lnSpc>
                <a:spcPct val="150000"/>
              </a:lnSpc>
            </a:pPr>
            <a:r>
              <a:rPr lang="el-GR" sz="1900" dirty="0"/>
              <a:t>Σύμφωνα με την απόφαση του Ευρωπαϊκού Κοινοβουλίου, η μεταφορά της οδηγίας ΕΚ για την περιβαλλοντική ευθύνη στην εθνική νομοθεσία</a:t>
            </a:r>
            <a:r>
              <a:rPr lang="en-US" sz="1900" dirty="0">
                <a:cs typeface="Arial" panose="020B0604020202020204" pitchFamily="34" charset="0"/>
              </a:rPr>
              <a:t> </a:t>
            </a:r>
            <a:r>
              <a:rPr lang="el-GR" sz="1900" dirty="0"/>
              <a:t>των κρατών μελών της ΕΕ έπρεπε να έχει πραγματοποιηθεί έως τις 30 Απριλίου 2007. Ωστόσο, ο νόμος περί περιβαλλοντικών ζημιών τέθηκε σε ισχύ μόλις στις 14 Νοεμβρίου 2007 και προβλέπει αναδρομική ευθύνη για ζημίες που προκλήθηκαν μεταξύ 30 Απριλίου και 14 Νοεμβρίου</a:t>
            </a:r>
            <a:r>
              <a:rPr lang="en-US" sz="1900" dirty="0">
                <a:cs typeface="Arial" panose="020B0604020202020204" pitchFamily="34" charset="0"/>
              </a:rPr>
              <a:t>.</a:t>
            </a:r>
          </a:p>
          <a:p>
            <a:pPr algn="just">
              <a:lnSpc>
                <a:spcPct val="150000"/>
              </a:lnSpc>
            </a:pPr>
            <a:r>
              <a:rPr lang="el-GR" sz="1900" dirty="0"/>
              <a:t>Ο νέος κίνδυνος ευθύνης αυτού του νόμου είναι ότι, για πρώτη φορά, η ζημία πρέπει να αντισταθμιστεί στο ίδιο το περιβάλλον, όχι μόνο ζημιές σε μεμονωμένα περιουσιακά στοιχεία ως αποτέλεσμα βλάβης στο περιβάλλον (π.χ. ρύποι που μολύνουν γειτονική ιδιοκτησία).</a:t>
            </a:r>
            <a:endParaRPr lang="de-DE" sz="1900" dirty="0">
              <a:cs typeface="Arial" panose="020B0604020202020204" pitchFamily="34" charset="0"/>
            </a:endParaRPr>
          </a:p>
          <a:p>
            <a:endParaRPr lang="de-DE" dirty="0"/>
          </a:p>
          <a:p>
            <a:endParaRPr lang="de-DE" dirty="0"/>
          </a:p>
        </p:txBody>
      </p:sp>
    </p:spTree>
    <p:extLst>
      <p:ext uri="{BB962C8B-B14F-4D97-AF65-F5344CB8AC3E}">
        <p14:creationId xmlns:p14="http://schemas.microsoft.com/office/powerpoint/2010/main" val="2356397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2CB10-D23C-4847-9B35-94915101D97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Ευθύνη και ασφάλεια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5C972C69-5F8C-43B5-ABEB-F3DF2EBD2957}"/>
              </a:ext>
            </a:extLst>
          </p:cNvPr>
          <p:cNvSpPr>
            <a:spLocks noGrp="1"/>
          </p:cNvSpPr>
          <p:nvPr>
            <p:ph idx="1"/>
          </p:nvPr>
        </p:nvSpPr>
        <p:spPr>
          <a:xfrm>
            <a:off x="427693" y="1556792"/>
            <a:ext cx="8229600" cy="4464496"/>
          </a:xfrm>
        </p:spPr>
        <p:txBody>
          <a:bodyPr>
            <a:noAutofit/>
          </a:bodyPr>
          <a:lstStyle/>
          <a:p>
            <a:pPr marL="0" indent="0" algn="just">
              <a:lnSpc>
                <a:spcPct val="150000"/>
              </a:lnSpc>
              <a:buNone/>
            </a:pPr>
            <a:r>
              <a:rPr lang="el-GR" b="1" dirty="0">
                <a:cs typeface="Arial" panose="020B0604020202020204" pitchFamily="34" charset="0"/>
              </a:rPr>
              <a:t>Ο νόμος για την περιβαλλοντική ζημία </a:t>
            </a:r>
            <a:r>
              <a:rPr lang="en-US" b="1" dirty="0">
                <a:cs typeface="Arial" panose="020B0604020202020204" pitchFamily="34" charset="0"/>
              </a:rPr>
              <a:t>(</a:t>
            </a:r>
            <a:r>
              <a:rPr lang="en-US" b="1" dirty="0" err="1">
                <a:cs typeface="Arial" panose="020B0604020202020204" pitchFamily="34" charset="0"/>
              </a:rPr>
              <a:t>USchadG</a:t>
            </a:r>
            <a:r>
              <a:rPr lang="en-US" b="1" dirty="0">
                <a:cs typeface="Arial" panose="020B0604020202020204" pitchFamily="34" charset="0"/>
              </a:rPr>
              <a:t>)</a:t>
            </a:r>
            <a:r>
              <a:rPr lang="el-GR" b="1" dirty="0">
                <a:cs typeface="Arial" panose="020B0604020202020204" pitchFamily="34" charset="0"/>
              </a:rPr>
              <a:t> </a:t>
            </a:r>
            <a:r>
              <a:rPr lang="el-GR" i="1" dirty="0">
                <a:cs typeface="Arial" panose="020B0604020202020204" pitchFamily="34" charset="0"/>
              </a:rPr>
              <a:t>(συνέχεια)</a:t>
            </a:r>
            <a:endParaRPr lang="de-DE" i="1" dirty="0">
              <a:cs typeface="Arial" panose="020B0604020202020204" pitchFamily="34" charset="0"/>
            </a:endParaRPr>
          </a:p>
          <a:p>
            <a:pPr algn="just">
              <a:lnSpc>
                <a:spcPct val="150000"/>
              </a:lnSpc>
            </a:pPr>
            <a:r>
              <a:rPr lang="el-GR" dirty="0">
                <a:cs typeface="Arial" panose="020B0604020202020204" pitchFamily="34" charset="0"/>
              </a:rPr>
              <a:t>Για πρώτη φορά, ο νόμος περί περιβαλλοντικών ζημιών ορίζει ενιαίες απαιτήσεις για την αποκατάσταση περιβαλλοντικών ζημιών που σχετίζονται με ατυχήματα - ιδίως οικολογικές ζημίες.</a:t>
            </a:r>
          </a:p>
          <a:p>
            <a:pPr algn="just">
              <a:lnSpc>
                <a:spcPct val="150000"/>
              </a:lnSpc>
            </a:pPr>
            <a:r>
              <a:rPr lang="el-GR" dirty="0">
                <a:cs typeface="Arial" panose="020B0604020202020204" pitchFamily="34" charset="0"/>
              </a:rPr>
              <a:t>Η εφαρμογή της οδηγίας ΕΚ για την περιβαλλοντική ευθύνη στο εθνικό δίκαιο αποτελεί πρόκληση, διότι περιλαμβάνει μια νέα έννοια δημόσιας ευθύνης για ζημίες</a:t>
            </a:r>
            <a:r>
              <a:rPr lang="en-US" dirty="0">
                <a:cs typeface="Arial" panose="020B0604020202020204" pitchFamily="34" charset="0"/>
              </a:rPr>
              <a:t>:</a:t>
            </a:r>
          </a:p>
          <a:p>
            <a:pPr lvl="1" algn="just">
              <a:lnSpc>
                <a:spcPct val="150000"/>
              </a:lnSpc>
              <a:buFont typeface="Symbol" panose="05050102010706020507" pitchFamily="18" charset="2"/>
              <a:buChar char="-"/>
            </a:pPr>
            <a:r>
              <a:rPr lang="el-GR" dirty="0">
                <a:cs typeface="Arial" panose="020B0604020202020204" pitchFamily="34" charset="0"/>
              </a:rPr>
              <a:t>βιοποικιλότητας</a:t>
            </a:r>
            <a:endParaRPr lang="de-DE" dirty="0">
              <a:cs typeface="Arial" panose="020B0604020202020204" pitchFamily="34" charset="0"/>
            </a:endParaRPr>
          </a:p>
          <a:p>
            <a:pPr lvl="1" algn="just">
              <a:lnSpc>
                <a:spcPct val="150000"/>
              </a:lnSpc>
              <a:buFont typeface="Symbol" panose="05050102010706020507" pitchFamily="18" charset="2"/>
              <a:buChar char="-"/>
            </a:pPr>
            <a:r>
              <a:rPr lang="el-GR" dirty="0">
                <a:cs typeface="Arial" panose="020B0604020202020204" pitchFamily="34" charset="0"/>
              </a:rPr>
              <a:t>υδάτων</a:t>
            </a:r>
            <a:endParaRPr lang="de-DE" dirty="0">
              <a:cs typeface="Arial" panose="020B0604020202020204" pitchFamily="34" charset="0"/>
            </a:endParaRPr>
          </a:p>
          <a:p>
            <a:pPr lvl="1" algn="just">
              <a:lnSpc>
                <a:spcPct val="150000"/>
              </a:lnSpc>
              <a:buFont typeface="Symbol" panose="05050102010706020507" pitchFamily="18" charset="2"/>
              <a:buChar char="-"/>
            </a:pPr>
            <a:r>
              <a:rPr lang="el-GR" dirty="0">
                <a:cs typeface="Arial" panose="020B0604020202020204" pitchFamily="34" charset="0"/>
              </a:rPr>
              <a:t>εδάφους</a:t>
            </a:r>
            <a:endParaRPr lang="de-DE" dirty="0">
              <a:cs typeface="Arial" panose="020B0604020202020204" pitchFamily="34" charset="0"/>
            </a:endParaRPr>
          </a:p>
        </p:txBody>
      </p:sp>
    </p:spTree>
    <p:extLst>
      <p:ext uri="{BB962C8B-B14F-4D97-AF65-F5344CB8AC3E}">
        <p14:creationId xmlns:p14="http://schemas.microsoft.com/office/powerpoint/2010/main" val="3071614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98F96-FC5A-4A79-BFD7-5BDA3C2DFE7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Προοπτικές</a:t>
            </a:r>
            <a:endParaRPr lang="de-DE" dirty="0"/>
          </a:p>
        </p:txBody>
      </p:sp>
      <p:sp>
        <p:nvSpPr>
          <p:cNvPr id="3" name="Inhaltsplatzhalter 2">
            <a:extLst>
              <a:ext uri="{FF2B5EF4-FFF2-40B4-BE49-F238E27FC236}">
                <a16:creationId xmlns:a16="http://schemas.microsoft.com/office/drawing/2014/main" id="{6CA58564-2A6B-4E94-8A38-65A04E5E636A}"/>
              </a:ext>
            </a:extLst>
          </p:cNvPr>
          <p:cNvSpPr>
            <a:spLocks noGrp="1"/>
          </p:cNvSpPr>
          <p:nvPr>
            <p:ph idx="1"/>
          </p:nvPr>
        </p:nvSpPr>
        <p:spPr>
          <a:xfrm>
            <a:off x="457200" y="1556792"/>
            <a:ext cx="8229600" cy="4536504"/>
          </a:xfrm>
        </p:spPr>
        <p:txBody>
          <a:bodyPr>
            <a:norm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Αγορά θέρμανσης</a:t>
            </a:r>
            <a:endParaRPr lang="de-DE" b="1" dirty="0">
              <a:cs typeface="Arial" panose="020B0604020202020204" pitchFamily="34" charset="0"/>
            </a:endParaRPr>
          </a:p>
          <a:p>
            <a:pPr algn="just">
              <a:lnSpc>
                <a:spcPct val="150000"/>
              </a:lnSpc>
            </a:pPr>
            <a:r>
              <a:rPr lang="el-GR" dirty="0"/>
              <a:t>Επί του παρόντος, η αγορά παροχής θερμικής ενέργειας εξακολουθεί να κυριαρχείται από ορυκτά καύσιμα</a:t>
            </a:r>
            <a:r>
              <a:rPr lang="en-US" dirty="0">
                <a:cs typeface="Arial" panose="020B0604020202020204" pitchFamily="34" charset="0"/>
              </a:rPr>
              <a:t>.</a:t>
            </a:r>
          </a:p>
          <a:p>
            <a:pPr algn="just">
              <a:lnSpc>
                <a:spcPct val="150000"/>
              </a:lnSpc>
            </a:pPr>
            <a:r>
              <a:rPr lang="el-GR" dirty="0"/>
              <a:t>Ο άνθρακας, το πετρέλαιο και το φυσικό αέριο αποτελούν το 88% της αγοράς θέρμανσης</a:t>
            </a:r>
            <a:r>
              <a:rPr lang="en-US" dirty="0">
                <a:cs typeface="Arial" panose="020B0604020202020204" pitchFamily="34" charset="0"/>
              </a:rPr>
              <a:t>.</a:t>
            </a:r>
          </a:p>
          <a:p>
            <a:pPr algn="just">
              <a:lnSpc>
                <a:spcPct val="150000"/>
              </a:lnSpc>
            </a:pPr>
            <a:r>
              <a:rPr lang="el-GR" dirty="0"/>
              <a:t>Η γεωθερμική ενέργεια πλησίον της επιφάνειας του εδάφους αντιπροσωπεύει περίπου το 5% της αγοράς θέρμανσης από ανανεώσιμες πηγές ενέργειας</a:t>
            </a:r>
            <a:r>
              <a:rPr lang="en-US" dirty="0">
                <a:cs typeface="Arial" panose="020B0604020202020204" pitchFamily="34" charset="0"/>
              </a:rPr>
              <a:t>.</a:t>
            </a:r>
          </a:p>
          <a:p>
            <a:pPr algn="just">
              <a:lnSpc>
                <a:spcPct val="150000"/>
              </a:lnSpc>
            </a:pPr>
            <a:r>
              <a:rPr lang="el-GR" dirty="0"/>
              <a:t>Ταυτόχρονα, οι γεωθερμικές περιοχές κοντά στην επιφάνεια συνδυάζονται από κοινού με τις μεγαλύτερες δυνατότητες στην εγχώρια αγορά θερμότητας για ανανεώσιμες πηγές ενέργειας</a:t>
            </a:r>
            <a:r>
              <a:rPr lang="en-US" dirty="0">
                <a:cs typeface="Arial" panose="020B0604020202020204" pitchFamily="34" charset="0"/>
              </a:rPr>
              <a:t>.</a:t>
            </a:r>
            <a:endParaRPr lang="de-DE" dirty="0"/>
          </a:p>
        </p:txBody>
      </p:sp>
    </p:spTree>
    <p:extLst>
      <p:ext uri="{BB962C8B-B14F-4D97-AF65-F5344CB8AC3E}">
        <p14:creationId xmlns:p14="http://schemas.microsoft.com/office/powerpoint/2010/main" val="3733255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1E2CF-1418-4C73-A73B-68EE42D7F27F}"/>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Προοπτικές</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52B9AB9-49D4-4A41-BE70-D3BD44CB51E0}"/>
              </a:ext>
            </a:extLst>
          </p:cNvPr>
          <p:cNvSpPr>
            <a:spLocks noGrp="1"/>
          </p:cNvSpPr>
          <p:nvPr>
            <p:ph idx="1"/>
          </p:nvPr>
        </p:nvSpPr>
        <p:spPr>
          <a:xfrm>
            <a:off x="457200" y="1412776"/>
            <a:ext cx="8507288" cy="4752528"/>
          </a:xfrm>
        </p:spPr>
        <p:txBody>
          <a:bodyPr>
            <a:no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Αγορά θέρμανσης (συνέχεια)</a:t>
            </a:r>
            <a:endParaRPr lang="de-DE" dirty="0">
              <a:cs typeface="Arial" panose="020B0604020202020204" pitchFamily="34" charset="0"/>
            </a:endParaRPr>
          </a:p>
          <a:p>
            <a:pPr algn="just">
              <a:lnSpc>
                <a:spcPct val="150000"/>
              </a:lnSpc>
            </a:pPr>
            <a:r>
              <a:rPr lang="el-GR" dirty="0"/>
              <a:t>Η χρήση ηλεκτρικής ενέργειας από ανανεώσιμες πηγές σε γεωθερμικής ενέργειας με αντλίες θερμότητας αντιπροσωπεύει έναν ιδιαίτερα αποτελεσματικό συνδυασμό αγοράς ηλεκτρικής ενέργειας και θέρμανσης και είναι πολύ πιο ενεργειακά αποδοτικό από ό, τι για παράδειγμα η «εξάλειψη της ηλεκτρικής ενέργειας» σε θερμαντήρες</a:t>
            </a:r>
            <a:r>
              <a:rPr lang="en-US" dirty="0">
                <a:cs typeface="Arial" panose="020B0604020202020204" pitchFamily="34" charset="0"/>
              </a:rPr>
              <a:t> </a:t>
            </a:r>
            <a:r>
              <a:rPr lang="el-GR" dirty="0"/>
              <a:t>νυχτερινής αποθήκευσης ή θερμαντήρες βυθίσεως</a:t>
            </a:r>
            <a:r>
              <a:rPr lang="en-US" dirty="0">
                <a:cs typeface="Arial" panose="020B0604020202020204" pitchFamily="34" charset="0"/>
              </a:rPr>
              <a:t>.</a:t>
            </a:r>
          </a:p>
          <a:p>
            <a:pPr algn="just">
              <a:lnSpc>
                <a:spcPct val="150000"/>
              </a:lnSpc>
            </a:pPr>
            <a:r>
              <a:rPr lang="el-GR" dirty="0"/>
              <a:t>Προοπτικά, η ομοσπονδιακή κυβέρνηση αναμένει μείωση της ζήτησης θερμότητας έως το 2020 σε σύγκριση με το 2012. Παράλληλα, το μερίδιο των ανανεώσιμων πηγών ενέργειας στην παροχή θερμότητας αναμένεται να αυξηθεί στο 14%.</a:t>
            </a:r>
            <a:endParaRPr lang="en-US" dirty="0">
              <a:cs typeface="Arial" panose="020B0604020202020204" pitchFamily="34" charset="0"/>
            </a:endParaRPr>
          </a:p>
          <a:p>
            <a:pPr algn="just">
              <a:lnSpc>
                <a:spcPct val="150000"/>
              </a:lnSpc>
            </a:pPr>
            <a:r>
              <a:rPr lang="el-GR" dirty="0"/>
              <a:t>Για να επιτευχθούν αυτοί οι στόχοι απαιτείται αύξηση του ποσοστού αποκατάστασης, από τον σημερινό </a:t>
            </a:r>
            <a:r>
              <a:rPr lang="en-US" dirty="0"/>
              <a:t>M.O. </a:t>
            </a:r>
            <a:r>
              <a:rPr lang="el-GR" dirty="0"/>
              <a:t>1-2% ετησίως σε τουλάχιστον 5% ετησίως</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2465525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8F6C7-5B5E-439A-9E2D-58CD7FD4914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Προοπτικές</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38826BF-04D2-4AFD-99C4-A046428DA8A9}"/>
              </a:ext>
            </a:extLst>
          </p:cNvPr>
          <p:cNvSpPr>
            <a:spLocks noGrp="1"/>
          </p:cNvSpPr>
          <p:nvPr>
            <p:ph idx="1"/>
          </p:nvPr>
        </p:nvSpPr>
        <p:spPr>
          <a:xfrm>
            <a:off x="457200" y="1412776"/>
            <a:ext cx="8229600" cy="4824536"/>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sz="1700" b="1" dirty="0">
                <a:cs typeface="Arial" panose="020B0604020202020204" pitchFamily="34" charset="0"/>
              </a:rPr>
              <a:t>Ανάπτυξη αγοράς</a:t>
            </a:r>
            <a:endParaRPr lang="de-DE" sz="1700" dirty="0">
              <a:cs typeface="Arial" panose="020B0604020202020204" pitchFamily="34" charset="0"/>
            </a:endParaRPr>
          </a:p>
          <a:p>
            <a:pPr algn="just">
              <a:lnSpc>
                <a:spcPct val="150000"/>
              </a:lnSpc>
            </a:pPr>
            <a:r>
              <a:rPr lang="el-GR" sz="1700" dirty="0"/>
              <a:t>Οι συμμετέχοντες στην αγορά επηρεάζονται από τεχνικές, οικονομικές, οικολογικές, νομικές και ψυχολογικές παραμέτρους. Οι προβλέψεις για την εξέλιξη της αγοράς είναι πολύ δύσκολες λόγω του μεγάλου αριθμού επιμέρους παραγόντων</a:t>
            </a:r>
            <a:r>
              <a:rPr lang="en-US" sz="1700" dirty="0">
                <a:cs typeface="Arial" panose="020B0604020202020204" pitchFamily="34" charset="0"/>
              </a:rPr>
              <a:t>.</a:t>
            </a:r>
          </a:p>
          <a:p>
            <a:pPr algn="just">
              <a:lnSpc>
                <a:spcPct val="150000"/>
              </a:lnSpc>
            </a:pPr>
            <a:r>
              <a:rPr lang="el-GR" sz="1700" dirty="0"/>
              <a:t>Μερικές παρατηρήσεις είναι αντιφατικές. Σε μια έρευνα (Οργανισμός Ανανεώσιμων Πηγών Ενέργειας), το 93% όλων των ερωτηθέντων θεώρησε σημαντική την επέκταση των ανανεώσιμων πηγών ενέργειας</a:t>
            </a:r>
            <a:r>
              <a:rPr lang="en-US" sz="1700" dirty="0">
                <a:cs typeface="Arial" panose="020B0604020202020204" pitchFamily="34" charset="0"/>
              </a:rPr>
              <a:t>. </a:t>
            </a:r>
            <a:r>
              <a:rPr lang="el-GR" sz="1700" dirty="0"/>
              <a:t>Παρ 'όλα αυτά, σχεδόν το 90% των θερμαντήρων που πωλούνται κάθε χρόνο είναι θερμαντήρες πετρελαίου και φυσικού αερίου</a:t>
            </a:r>
            <a:r>
              <a:rPr lang="en-US" sz="1700" dirty="0">
                <a:cs typeface="Arial" panose="020B0604020202020204" pitchFamily="34" charset="0"/>
              </a:rPr>
              <a:t>.</a:t>
            </a:r>
          </a:p>
          <a:p>
            <a:pPr algn="just">
              <a:lnSpc>
                <a:spcPct val="150000"/>
              </a:lnSpc>
            </a:pPr>
            <a:r>
              <a:rPr lang="el-GR" sz="1700" dirty="0"/>
              <a:t>Η απόφαση υπέρ ενός γεωθερμικού εργοστασίου εξαρτάται από την εξέλιξη των τιμών των συμβατικών πηγών ενέργειας (αυξημένη επέκταση των γεωθερμικών εγκαταστάσεων με περιόδους υψηλών τιμών πετρελαίου ή φυσικού αερίου)</a:t>
            </a:r>
            <a:r>
              <a:rPr lang="en-US" sz="1700" dirty="0">
                <a:cs typeface="Arial" panose="020B0604020202020204" pitchFamily="34" charset="0"/>
              </a:rPr>
              <a:t>.</a:t>
            </a:r>
            <a:endParaRPr lang="de-DE" sz="1700" dirty="0">
              <a:cs typeface="Arial" panose="020B0604020202020204" pitchFamily="34" charset="0"/>
            </a:endParaRPr>
          </a:p>
        </p:txBody>
      </p:sp>
    </p:spTree>
    <p:extLst>
      <p:ext uri="{BB962C8B-B14F-4D97-AF65-F5344CB8AC3E}">
        <p14:creationId xmlns:p14="http://schemas.microsoft.com/office/powerpoint/2010/main" val="117753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A9275-DBD5-4FA9-A368-0380FC858C28}"/>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D04A6D-CE5A-4FF7-8F60-228118E7D17F}"/>
              </a:ext>
            </a:extLst>
          </p:cNvPr>
          <p:cNvSpPr>
            <a:spLocks noGrp="1"/>
          </p:cNvSpPr>
          <p:nvPr>
            <p:ph idx="1"/>
          </p:nvPr>
        </p:nvSpPr>
        <p:spPr>
          <a:xfrm>
            <a:off x="457200" y="1412776"/>
            <a:ext cx="8229600" cy="4525963"/>
          </a:xfrm>
        </p:spPr>
        <p:txBody>
          <a:bodyPr>
            <a:norm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Νόμος για τις ανανεώσιμες πηγές ενέργειας </a:t>
            </a:r>
            <a:endParaRPr lang="de-DE" dirty="0">
              <a:cs typeface="Arial" panose="020B0604020202020204" pitchFamily="34" charset="0"/>
            </a:endParaRPr>
          </a:p>
          <a:p>
            <a:pPr algn="just">
              <a:lnSpc>
                <a:spcPct val="150000"/>
              </a:lnSpc>
            </a:pPr>
            <a:r>
              <a:rPr lang="el-GR" dirty="0"/>
              <a:t>Η μετατροπή της θερμότητας εξυπηρετεί την προστασία του κλίματος τη διατήρηση των ορυκτών πόρων και τη μείωση της εξάρτησης των εισαγωγών ενέργειας</a:t>
            </a:r>
            <a:r>
              <a:rPr lang="en-US" dirty="0">
                <a:cs typeface="Arial" panose="020B0604020202020204" pitchFamily="34" charset="0"/>
              </a:rPr>
              <a:t>.</a:t>
            </a:r>
          </a:p>
          <a:p>
            <a:pPr algn="just">
              <a:lnSpc>
                <a:spcPct val="150000"/>
              </a:lnSpc>
            </a:pPr>
            <a:r>
              <a:rPr lang="el-GR" dirty="0"/>
              <a:t>Πρέπει να προωθηθεί η βιώσιμη ανάπτυξη του ενεργειακού εφοδιασμού και η περαιτέρω ανάπτυξη τεχνολογιών για την παραγωγή θερμότητας και ψύχους από ανανεώσιμες πηγές ενέργειας</a:t>
            </a:r>
            <a:r>
              <a:rPr lang="en-US" dirty="0">
                <a:cs typeface="Arial" panose="020B0604020202020204" pitchFamily="34" charset="0"/>
              </a:rPr>
              <a:t>.</a:t>
            </a:r>
          </a:p>
          <a:p>
            <a:pPr algn="just">
              <a:lnSpc>
                <a:spcPct val="150000"/>
              </a:lnSpc>
            </a:pPr>
            <a:r>
              <a:rPr lang="el-GR" dirty="0"/>
              <a:t>Ο στόχος της ομοσπονδιακής κυβέρνησης είναι να αυξηθεί το μερίδιο των ανανεώσιμων πηγών ενέργειας στην κατανάλωση ενέργειας για θέρμανση και ψύξη έως 14% έως το 2020</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4234558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3CDD6-2F4F-49FA-AB38-082D8238155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2368327-C262-4222-9BA6-BDDD14A82035}"/>
              </a:ext>
            </a:extLst>
          </p:cNvPr>
          <p:cNvSpPr>
            <a:spLocks noGrp="1"/>
          </p:cNvSpPr>
          <p:nvPr>
            <p:ph idx="1"/>
          </p:nvPr>
        </p:nvSpPr>
        <p:spPr>
          <a:xfrm>
            <a:off x="457200" y="1412776"/>
            <a:ext cx="8435280" cy="4752528"/>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sz="1600" b="1" dirty="0">
                <a:cs typeface="Arial" panose="020B0604020202020204" pitchFamily="34" charset="0"/>
              </a:rPr>
              <a:t>Νόμος για τις ανανεώσιμες πηγές ενέργειας (συνέχεια)</a:t>
            </a:r>
            <a:endParaRPr lang="de-DE" sz="1600" dirty="0">
              <a:cs typeface="Arial" panose="020B0604020202020204" pitchFamily="34" charset="0"/>
            </a:endParaRPr>
          </a:p>
          <a:p>
            <a:pPr algn="just">
              <a:lnSpc>
                <a:spcPct val="150000"/>
              </a:lnSpc>
            </a:pPr>
            <a:r>
              <a:rPr lang="el-GR" sz="1600" dirty="0">
                <a:cs typeface="Arial" panose="020B0604020202020204" pitchFamily="34" charset="0"/>
              </a:rPr>
              <a:t>Ο</a:t>
            </a:r>
            <a:r>
              <a:rPr lang="en-US" sz="1600" dirty="0">
                <a:cs typeface="Arial" panose="020B0604020202020204" pitchFamily="34" charset="0"/>
              </a:rPr>
              <a:t> </a:t>
            </a:r>
            <a:r>
              <a:rPr lang="en-US" sz="1600" dirty="0" err="1">
                <a:cs typeface="Arial" panose="020B0604020202020204" pitchFamily="34" charset="0"/>
              </a:rPr>
              <a:t>EEWärmeG</a:t>
            </a:r>
            <a:r>
              <a:rPr lang="en-US" sz="1600" dirty="0">
                <a:cs typeface="Arial" panose="020B0604020202020204" pitchFamily="34" charset="0"/>
              </a:rPr>
              <a:t> </a:t>
            </a:r>
            <a:r>
              <a:rPr lang="el-GR" sz="1600" dirty="0">
                <a:cs typeface="Arial" panose="020B0604020202020204" pitchFamily="34" charset="0"/>
              </a:rPr>
              <a:t>συνδυάζει ρυθμιστικά μέτρα και οικονομικά κίνητρα</a:t>
            </a:r>
            <a:r>
              <a:rPr lang="en-US" sz="1600" dirty="0">
                <a:cs typeface="Arial" panose="020B0604020202020204" pitchFamily="34" charset="0"/>
              </a:rPr>
              <a:t>.</a:t>
            </a:r>
          </a:p>
          <a:p>
            <a:pPr algn="just">
              <a:lnSpc>
                <a:spcPct val="150000"/>
              </a:lnSpc>
            </a:pPr>
            <a:r>
              <a:rPr lang="el-GR" sz="1600" dirty="0"/>
              <a:t>Ο πυρήνας της ρυθμιστικής πολιτικής είναι η υποχρέωση χρήσης ανανεώσιμων πηγών ενέργειας για την κατασκευή ιδιωτικών και δημόσιων κτιρίων</a:t>
            </a:r>
            <a:r>
              <a:rPr lang="en-US" sz="1600" dirty="0">
                <a:cs typeface="Arial" panose="020B0604020202020204" pitchFamily="34" charset="0"/>
              </a:rPr>
              <a:t>. </a:t>
            </a:r>
            <a:endParaRPr lang="el-GR" sz="1600" dirty="0">
              <a:cs typeface="Arial" panose="020B0604020202020204" pitchFamily="34" charset="0"/>
            </a:endParaRPr>
          </a:p>
          <a:p>
            <a:pPr algn="just">
              <a:lnSpc>
                <a:spcPct val="150000"/>
              </a:lnSpc>
            </a:pPr>
            <a:r>
              <a:rPr lang="el-GR" sz="1600" dirty="0"/>
              <a:t>Κατά κανόνα, πρέπει να τηρείται ένα ελάχιστο μερίδιο, το οποίο είναι 50% για τα γεωθερμικά συστήματα (περιλαμβάνεται στο νόμο για τις αντλίες θερμότητας).</a:t>
            </a:r>
            <a:endParaRPr lang="en-US" sz="1600" dirty="0">
              <a:cs typeface="Arial" panose="020B0604020202020204" pitchFamily="34" charset="0"/>
            </a:endParaRPr>
          </a:p>
          <a:p>
            <a:pPr algn="just">
              <a:lnSpc>
                <a:spcPct val="150000"/>
              </a:lnSpc>
            </a:pPr>
            <a:r>
              <a:rPr lang="el-GR" sz="1600" dirty="0"/>
              <a:t>Οι αντλίες θερμότητας που χρησιμοποιούνται για τα συστήματα ONG υπόκεινται σε ελάχιστη απαίτηση απόδοσης. Η ετήσια χρήση πρέπει να είναι τουλάχιστον 3,8</a:t>
            </a:r>
            <a:r>
              <a:rPr lang="en-US" sz="1600" dirty="0">
                <a:cs typeface="Arial" panose="020B0604020202020204" pitchFamily="34" charset="0"/>
              </a:rPr>
              <a:t>.</a:t>
            </a:r>
            <a:endParaRPr lang="el-GR" sz="1600" dirty="0">
              <a:cs typeface="Arial" panose="020B0604020202020204" pitchFamily="34" charset="0"/>
            </a:endParaRPr>
          </a:p>
          <a:p>
            <a:pPr algn="just">
              <a:lnSpc>
                <a:spcPct val="150000"/>
              </a:lnSpc>
            </a:pPr>
            <a:r>
              <a:rPr lang="el-GR" sz="1600" dirty="0"/>
              <a:t>Οι αντλίες θερμότητας που χρησιμοποιούνται στο σύστημα πρέπει να πιστοποιούνται με τις σφραγίδες προϊόντων "</a:t>
            </a:r>
            <a:r>
              <a:rPr lang="el-GR" sz="1600" dirty="0" err="1"/>
              <a:t>Euroblume</a:t>
            </a:r>
            <a:r>
              <a:rPr lang="el-GR" sz="1600" dirty="0"/>
              <a:t>", "</a:t>
            </a:r>
            <a:r>
              <a:rPr lang="el-GR" sz="1600" dirty="0" err="1"/>
              <a:t>Blue</a:t>
            </a:r>
            <a:r>
              <a:rPr lang="el-GR" sz="1600" dirty="0"/>
              <a:t> </a:t>
            </a:r>
            <a:r>
              <a:rPr lang="el-GR" sz="1600" dirty="0" err="1"/>
              <a:t>Angel</a:t>
            </a:r>
            <a:r>
              <a:rPr lang="el-GR" sz="1600" dirty="0"/>
              <a:t>" ή "Ετικέτα ποιότητας EHPA" ή να πληρούν τις απαιτήσεις τους</a:t>
            </a:r>
            <a:r>
              <a:rPr lang="en-US" sz="1600" dirty="0">
                <a:cs typeface="Arial" panose="020B0604020202020204" pitchFamily="34" charset="0"/>
              </a:rPr>
              <a:t>.</a:t>
            </a:r>
            <a:endParaRPr lang="de-DE" sz="1600" dirty="0">
              <a:cs typeface="Arial" panose="020B0604020202020204" pitchFamily="34" charset="0"/>
            </a:endParaRPr>
          </a:p>
        </p:txBody>
      </p:sp>
    </p:spTree>
    <p:extLst>
      <p:ext uri="{BB962C8B-B14F-4D97-AF65-F5344CB8AC3E}">
        <p14:creationId xmlns:p14="http://schemas.microsoft.com/office/powerpoint/2010/main" val="268575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7C785-6049-4C68-9066-96B516E8C888}"/>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F5AE952-D30D-4DF3-A74F-D32C7354A8C7}"/>
              </a:ext>
            </a:extLst>
          </p:cNvPr>
          <p:cNvSpPr>
            <a:spLocks noGrp="1"/>
          </p:cNvSpPr>
          <p:nvPr>
            <p:ph idx="1"/>
          </p:nvPr>
        </p:nvSpPr>
        <p:spPr>
          <a:xfrm>
            <a:off x="457200" y="1484784"/>
            <a:ext cx="8229600" cy="4680520"/>
          </a:xfrm>
        </p:spPr>
        <p:txBody>
          <a:bodyPr>
            <a:no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Περιφερειακές τάσεις και καινοτομίες</a:t>
            </a:r>
            <a:endParaRPr lang="de-DE" b="1" dirty="0">
              <a:cs typeface="Arial" panose="020B0604020202020204" pitchFamily="34" charset="0"/>
            </a:endParaRPr>
          </a:p>
          <a:p>
            <a:pPr algn="just">
              <a:lnSpc>
                <a:spcPct val="150000"/>
              </a:lnSpc>
            </a:pPr>
            <a:r>
              <a:rPr lang="el-GR" dirty="0"/>
              <a:t>Οι τάσεις της αγοράς και τα καινοτόμα παραδείγματα έργων ποικίλλουν σε μεγάλο βαθμό λόγω του εξοπλισμού των πόρων και των δομών ζήτησης</a:t>
            </a:r>
          </a:p>
          <a:p>
            <a:pPr algn="just">
              <a:lnSpc>
                <a:spcPct val="150000"/>
              </a:lnSpc>
            </a:pPr>
            <a:r>
              <a:rPr lang="el-GR" dirty="0"/>
              <a:t>Μερικά καινοτόμα παραδείγματα έργων είναι: συστήματα τοπικής και αστικής θέρμανσης στο Παρίσι και το Μόναχο, χρήση γεωθερμικών πόρων στην Ισλανδία, άντληση γεωθερμικής θερμότητας σε εθνικό επίπεδο στη Σουηδία, εξερεύνηση και εκμετάλλευση πρώην ανθρακωρυχείων και χρήση γεωθερμικής ενέργειας κοντά σε θερμοκήπια στις Κάτω Χώρες ως δημόσιες εγκαταστάσεις, κτίρια συγκροτήματα και εμπορικά κέντρα στη Νότια Κορέα.</a:t>
            </a:r>
            <a:endParaRPr lang="en-US" dirty="0">
              <a:cs typeface="Arial" panose="020B0604020202020204" pitchFamily="34" charset="0"/>
            </a:endParaRPr>
          </a:p>
          <a:p>
            <a:pPr algn="just">
              <a:lnSpc>
                <a:spcPct val="150000"/>
              </a:lnSpc>
            </a:pPr>
            <a:r>
              <a:rPr lang="el-GR" dirty="0"/>
              <a:t>Βασικά κριτήρια για την ανάπτυξη της γεωθερμικής ενέργειας στις χώρες αυτές είναι η κυβέρνηση, οι νομοθέτες και τα χρηματοπιστωτικά ιδρύματα</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1912092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920DA-6F8A-4471-94AF-A80F8FB9AEA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372C129E-1F20-4954-9B4B-CB18FF49078E}"/>
              </a:ext>
            </a:extLst>
          </p:cNvPr>
          <p:cNvPicPr>
            <a:picLocks noGrp="1" noChangeAspect="1"/>
          </p:cNvPicPr>
          <p:nvPr>
            <p:ph idx="1"/>
          </p:nvPr>
        </p:nvPicPr>
        <p:blipFill rotWithShape="1">
          <a:blip r:embed="rId3"/>
          <a:srcRect l="26346" t="38436" r="62579" b="41020"/>
          <a:stretch/>
        </p:blipFill>
        <p:spPr>
          <a:xfrm>
            <a:off x="1763688" y="3254290"/>
            <a:ext cx="1800200" cy="1885924"/>
          </a:xfrm>
          <a:prstGeom prst="rect">
            <a:avLst/>
          </a:prstGeom>
        </p:spPr>
      </p:pic>
      <p:sp>
        <p:nvSpPr>
          <p:cNvPr id="5" name="Textfeld 4">
            <a:extLst>
              <a:ext uri="{FF2B5EF4-FFF2-40B4-BE49-F238E27FC236}">
                <a16:creationId xmlns:a16="http://schemas.microsoft.com/office/drawing/2014/main" id="{D3BC0076-C0D6-44A5-B3C4-350107F2635F}"/>
              </a:ext>
            </a:extLst>
          </p:cNvPr>
          <p:cNvSpPr txBox="1"/>
          <p:nvPr/>
        </p:nvSpPr>
        <p:spPr>
          <a:xfrm>
            <a:off x="971600" y="2142370"/>
            <a:ext cx="2887463" cy="880369"/>
          </a:xfrm>
          <a:prstGeom prst="rect">
            <a:avLst/>
          </a:prstGeom>
          <a:noFill/>
        </p:spPr>
        <p:txBody>
          <a:bodyPr wrap="square" rtlCol="0">
            <a:spAutoFit/>
          </a:bodyPr>
          <a:lstStyle/>
          <a:p>
            <a:pPr>
              <a:lnSpc>
                <a:spcPct val="150000"/>
              </a:lnSpc>
            </a:pPr>
            <a:r>
              <a:rPr lang="el-GR" dirty="0">
                <a:cs typeface="Arial" panose="020B0604020202020204" pitchFamily="34" charset="0"/>
              </a:rPr>
              <a:t>Πιστοποιητικά</a:t>
            </a:r>
            <a:r>
              <a:rPr lang="en-US" dirty="0">
                <a:cs typeface="Arial" panose="020B0604020202020204" pitchFamily="34" charset="0"/>
              </a:rPr>
              <a:t> </a:t>
            </a:r>
            <a:r>
              <a:rPr lang="el-GR" dirty="0">
                <a:cs typeface="Arial" panose="020B0604020202020204" pitchFamily="34" charset="0"/>
              </a:rPr>
              <a:t>-</a:t>
            </a:r>
            <a:r>
              <a:rPr lang="en-US" dirty="0">
                <a:cs typeface="Arial" panose="020B0604020202020204" pitchFamily="34" charset="0"/>
              </a:rPr>
              <a:t> </a:t>
            </a:r>
            <a:r>
              <a:rPr lang="el-GR" dirty="0">
                <a:cs typeface="Arial" panose="020B0604020202020204" pitchFamily="34" charset="0"/>
              </a:rPr>
              <a:t>Λογότυπο του </a:t>
            </a:r>
            <a:r>
              <a:rPr lang="de-DE" dirty="0">
                <a:cs typeface="Arial" panose="020B0604020202020204" pitchFamily="34" charset="0"/>
              </a:rPr>
              <a:t>DVGW</a:t>
            </a:r>
          </a:p>
        </p:txBody>
      </p:sp>
      <p:sp>
        <p:nvSpPr>
          <p:cNvPr id="6" name="Textfeld 5">
            <a:extLst>
              <a:ext uri="{FF2B5EF4-FFF2-40B4-BE49-F238E27FC236}">
                <a16:creationId xmlns:a16="http://schemas.microsoft.com/office/drawing/2014/main" id="{0F0A73E6-B8F2-457F-A905-8A5A34F00843}"/>
              </a:ext>
            </a:extLst>
          </p:cNvPr>
          <p:cNvSpPr txBox="1"/>
          <p:nvPr/>
        </p:nvSpPr>
        <p:spPr>
          <a:xfrm>
            <a:off x="5084783" y="2134482"/>
            <a:ext cx="2448272" cy="880369"/>
          </a:xfrm>
          <a:prstGeom prst="rect">
            <a:avLst/>
          </a:prstGeom>
          <a:noFill/>
        </p:spPr>
        <p:txBody>
          <a:bodyPr wrap="square" rtlCol="0">
            <a:spAutoFit/>
          </a:bodyPr>
          <a:lstStyle/>
          <a:p>
            <a:pPr>
              <a:lnSpc>
                <a:spcPct val="150000"/>
              </a:lnSpc>
            </a:pPr>
            <a:r>
              <a:rPr lang="el-GR" dirty="0">
                <a:cs typeface="Arial" panose="020B0604020202020204" pitchFamily="34" charset="0"/>
              </a:rPr>
              <a:t>Πιστοποιητικά-Λογότυπο του </a:t>
            </a:r>
            <a:r>
              <a:rPr lang="de-DE" dirty="0">
                <a:cs typeface="Arial" panose="020B0604020202020204" pitchFamily="34" charset="0"/>
              </a:rPr>
              <a:t>Bau e.V. </a:t>
            </a:r>
          </a:p>
        </p:txBody>
      </p:sp>
      <p:pic>
        <p:nvPicPr>
          <p:cNvPr id="7" name="Grafik 6">
            <a:extLst>
              <a:ext uri="{FF2B5EF4-FFF2-40B4-BE49-F238E27FC236}">
                <a16:creationId xmlns:a16="http://schemas.microsoft.com/office/drawing/2014/main" id="{C35BBAD3-4E42-47D6-BFC4-FEC5802C5949}"/>
              </a:ext>
            </a:extLst>
          </p:cNvPr>
          <p:cNvPicPr>
            <a:picLocks noChangeAspect="1"/>
          </p:cNvPicPr>
          <p:nvPr/>
        </p:nvPicPr>
        <p:blipFill rotWithShape="1">
          <a:blip r:embed="rId4"/>
          <a:srcRect t="67462"/>
          <a:stretch/>
        </p:blipFill>
        <p:spPr>
          <a:xfrm>
            <a:off x="5084783" y="3284984"/>
            <a:ext cx="3015609" cy="1885924"/>
          </a:xfrm>
          <a:prstGeom prst="rect">
            <a:avLst/>
          </a:prstGeom>
        </p:spPr>
      </p:pic>
    </p:spTree>
    <p:extLst>
      <p:ext uri="{BB962C8B-B14F-4D97-AF65-F5344CB8AC3E}">
        <p14:creationId xmlns:p14="http://schemas.microsoft.com/office/powerpoint/2010/main" val="239211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7B551-24CE-485C-A7DE-B384A99B473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412FD44-A6DD-47C9-84C4-945D43368514}"/>
              </a:ext>
            </a:extLst>
          </p:cNvPr>
          <p:cNvSpPr>
            <a:spLocks noGrp="1"/>
          </p:cNvSpPr>
          <p:nvPr>
            <p:ph idx="1"/>
          </p:nvPr>
        </p:nvSpPr>
        <p:spPr>
          <a:xfrm>
            <a:off x="228600" y="1556792"/>
            <a:ext cx="8591872" cy="4536504"/>
          </a:xfrm>
        </p:spPr>
        <p:txBody>
          <a:bodyPr>
            <a:normAutofit fontScale="85000" lnSpcReduction="10000"/>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sz="1900" b="1" dirty="0">
                <a:cs typeface="Arial" panose="020B0604020202020204" pitchFamily="34" charset="0"/>
              </a:rPr>
              <a:t>Πρόγραμμα παροχής κινήτρων στην αγορά </a:t>
            </a:r>
            <a:r>
              <a:rPr lang="de-DE" sz="1900" b="1" dirty="0">
                <a:cs typeface="Arial" panose="020B0604020202020204" pitchFamily="34" charset="0"/>
              </a:rPr>
              <a:t>(MAP)</a:t>
            </a:r>
            <a:endParaRPr lang="en-US" sz="1900" dirty="0">
              <a:cs typeface="Arial" panose="020B0604020202020204" pitchFamily="34" charset="0"/>
            </a:endParaRPr>
          </a:p>
          <a:p>
            <a:pPr algn="just">
              <a:lnSpc>
                <a:spcPct val="150000"/>
              </a:lnSpc>
            </a:pPr>
            <a:r>
              <a:rPr lang="el-GR" sz="1900" dirty="0"/>
              <a:t>Παρέχει χρηματοδότηση για την προώθηση τεχνολογιών ανανεώσιμης θέρμανσης σε σπίτια και επιχειρήσεις. Το ανώτατο όριο των 500 εκατ. ευρώ προγραμματίζεται ετησίως για το σκοπό αυτό</a:t>
            </a:r>
            <a:r>
              <a:rPr lang="en-US" sz="1900" dirty="0">
                <a:cs typeface="Arial" panose="020B0604020202020204" pitchFamily="34" charset="0"/>
              </a:rPr>
              <a:t>.</a:t>
            </a:r>
          </a:p>
          <a:p>
            <a:pPr algn="just">
              <a:lnSpc>
                <a:spcPct val="150000"/>
              </a:lnSpc>
            </a:pPr>
            <a:r>
              <a:rPr lang="el-GR" sz="1900" dirty="0"/>
              <a:t>Για τις μικρότερες γεωθερμικές εγκαταστάσεις (μέχρι 100kW άντληση θερμότητας), οι επενδυτικές επιδοτήσεις καταβάλλονται απευθείας μέσω του Ομοσπονδιακού Γραφείου Οικονομικών και Εξαγωγικού Ελέγχου </a:t>
            </a:r>
            <a:r>
              <a:rPr lang="en-US" sz="1900" dirty="0">
                <a:cs typeface="Arial" panose="020B0604020202020204" pitchFamily="34" charset="0"/>
              </a:rPr>
              <a:t>(BAFA).</a:t>
            </a:r>
          </a:p>
          <a:p>
            <a:pPr algn="just">
              <a:lnSpc>
                <a:spcPct val="150000"/>
              </a:lnSpc>
            </a:pPr>
            <a:r>
              <a:rPr lang="el-GR" sz="1900" dirty="0"/>
              <a:t>Οι γεωθερμικές θερμάνσεις άνω των 100kW επιχορηγούνται από δάνεια χαμηλού επιτοκίου και επιδοτήσεις αποπληρωμής από το πιστωτικό ίδρυμα ανασυγκρότησης (</a:t>
            </a:r>
            <a:r>
              <a:rPr lang="el-GR" sz="1900" dirty="0" err="1"/>
              <a:t>KfW</a:t>
            </a:r>
            <a:r>
              <a:rPr lang="el-GR" sz="1900" dirty="0"/>
              <a:t> - </a:t>
            </a:r>
            <a:r>
              <a:rPr lang="el-GR" sz="1900" dirty="0" err="1"/>
              <a:t>Kreditinstitut</a:t>
            </a:r>
            <a:r>
              <a:rPr lang="el-GR" sz="1900" dirty="0"/>
              <a:t> </a:t>
            </a:r>
            <a:r>
              <a:rPr lang="el-GR" sz="1900" dirty="0" err="1"/>
              <a:t>für</a:t>
            </a:r>
            <a:r>
              <a:rPr lang="el-GR" sz="1900" dirty="0"/>
              <a:t> </a:t>
            </a:r>
            <a:r>
              <a:rPr lang="el-GR" sz="1900" dirty="0" err="1"/>
              <a:t>Wiederaufbau</a:t>
            </a:r>
            <a:r>
              <a:rPr lang="el-GR" sz="1900" dirty="0"/>
              <a:t>)</a:t>
            </a:r>
            <a:r>
              <a:rPr lang="en-US" sz="1900" dirty="0">
                <a:cs typeface="Arial" panose="020B0604020202020204" pitchFamily="34" charset="0"/>
              </a:rPr>
              <a:t>.</a:t>
            </a:r>
          </a:p>
          <a:p>
            <a:pPr algn="just">
              <a:lnSpc>
                <a:spcPct val="150000"/>
              </a:lnSpc>
            </a:pPr>
            <a:r>
              <a:rPr lang="el-GR" sz="1900" dirty="0"/>
              <a:t>Οι οικοδόμοι και οι ιδιοκτήτες σπιτιών έχουν τη δυνατότητα για ισχυρή επιδότηση από το κράτος κατά την εγκατάσταση ενός γεωθερμικού συστήματος θέρμανσης</a:t>
            </a:r>
            <a:r>
              <a:rPr lang="en-US" sz="1900" dirty="0">
                <a:cs typeface="Arial" panose="020B0604020202020204" pitchFamily="34" charset="0"/>
              </a:rPr>
              <a:t>.</a:t>
            </a:r>
            <a:endParaRPr lang="de-DE" sz="1900" dirty="0">
              <a:cs typeface="Arial" panose="020B0604020202020204" pitchFamily="34" charset="0"/>
            </a:endParaRPr>
          </a:p>
        </p:txBody>
      </p:sp>
    </p:spTree>
    <p:extLst>
      <p:ext uri="{BB962C8B-B14F-4D97-AF65-F5344CB8AC3E}">
        <p14:creationId xmlns:p14="http://schemas.microsoft.com/office/powerpoint/2010/main" val="2179112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A4F32-436A-4989-8808-5204565B7C6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E53C57B-B8C4-4B41-BB77-B36CD9736A46}"/>
              </a:ext>
            </a:extLst>
          </p:cNvPr>
          <p:cNvSpPr>
            <a:spLocks noGrp="1"/>
          </p:cNvSpPr>
          <p:nvPr>
            <p:ph idx="1"/>
          </p:nvPr>
        </p:nvSpPr>
        <p:spPr>
          <a:xfrm>
            <a:off x="457200" y="1412776"/>
            <a:ext cx="8229600" cy="4968552"/>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Πρόγραμμα παροχής κινήτρων στην αγορά </a:t>
            </a:r>
            <a:r>
              <a:rPr lang="de-DE" b="1" dirty="0">
                <a:cs typeface="Arial" panose="020B0604020202020204" pitchFamily="34" charset="0"/>
              </a:rPr>
              <a:t>(MAP)</a:t>
            </a:r>
            <a:r>
              <a:rPr lang="el-GR" b="1" dirty="0">
                <a:cs typeface="Arial" panose="020B0604020202020204" pitchFamily="34" charset="0"/>
              </a:rPr>
              <a:t> </a:t>
            </a:r>
            <a:r>
              <a:rPr lang="el-GR" i="1" dirty="0">
                <a:cs typeface="Arial" panose="020B0604020202020204" pitchFamily="34" charset="0"/>
              </a:rPr>
              <a:t>(συνέχεια)</a:t>
            </a:r>
            <a:endParaRPr lang="de-DE" i="1" dirty="0">
              <a:cs typeface="Arial" panose="020B0604020202020204" pitchFamily="34" charset="0"/>
            </a:endParaRPr>
          </a:p>
          <a:p>
            <a:pPr algn="just">
              <a:lnSpc>
                <a:spcPct val="150000"/>
              </a:lnSpc>
            </a:pPr>
            <a:r>
              <a:rPr lang="el-GR" dirty="0"/>
              <a:t>Προϋπόθεση: Μία ελάχιστη απόδοση της εγκατεστημένης αντλίας θερμότητας. Το ετήσιο ποσοστό απασχόλησης για κτίρια κατοικιών πρέπει να είναι τουλάχιστον 3,8 και κτίρια μη οικιστικής χρήσης 4,0, για τα νέα κτίρια τουλάχιστον 4,5</a:t>
            </a:r>
            <a:r>
              <a:rPr lang="en-US" dirty="0">
                <a:cs typeface="Arial" panose="020B0604020202020204" pitchFamily="34" charset="0"/>
              </a:rPr>
              <a:t>.</a:t>
            </a:r>
          </a:p>
          <a:p>
            <a:pPr algn="just">
              <a:lnSpc>
                <a:spcPct val="150000"/>
              </a:lnSpc>
            </a:pPr>
            <a:r>
              <a:rPr lang="el-GR" dirty="0"/>
              <a:t>Ως βασική χρηματοδότηση, 100€ ανά κιλοβάτ (αντλία θερμότητας) καταβάλλονται σε υπάρχοντα κτίρια. Επιπλέον, ισχύει ελάχιστη επιδότηση ύψους €4.000 και σε συστήματα με γεωθερμικούς ανιχνευτές που μπορεί να φτάσει τις </a:t>
            </a:r>
            <a:r>
              <a:rPr lang="en-US" dirty="0">
                <a:cs typeface="Arial" panose="020B0604020202020204" pitchFamily="34" charset="0"/>
              </a:rPr>
              <a:t>€4,500.</a:t>
            </a:r>
          </a:p>
          <a:p>
            <a:pPr algn="just">
              <a:lnSpc>
                <a:spcPct val="150000"/>
              </a:lnSpc>
            </a:pPr>
            <a:r>
              <a:rPr lang="el-GR" dirty="0"/>
              <a:t>Μια επιχορήγηση καινοτομίας μπορεί να εφαρμοστεί για ιδιαίτερα αποδοτικές μονάδες (ετήσιο ποσοστό απασχόλησης τουλάχιστον 4,5). Το βασικό ποσό αυξάνεται κατά 50%.</a:t>
            </a:r>
            <a:endParaRPr lang="de-DE" dirty="0"/>
          </a:p>
        </p:txBody>
      </p:sp>
    </p:spTree>
    <p:extLst>
      <p:ext uri="{BB962C8B-B14F-4D97-AF65-F5344CB8AC3E}">
        <p14:creationId xmlns:p14="http://schemas.microsoft.com/office/powerpoint/2010/main" val="3865312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19270-2D5E-4B74-BFAD-C6B64C6AA76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0439840-99FF-4D18-983F-58505EF71AAF}"/>
              </a:ext>
            </a:extLst>
          </p:cNvPr>
          <p:cNvSpPr>
            <a:spLocks noGrp="1"/>
          </p:cNvSpPr>
          <p:nvPr>
            <p:ph idx="1"/>
          </p:nvPr>
        </p:nvSpPr>
        <p:spPr>
          <a:xfrm>
            <a:off x="457200" y="1556792"/>
            <a:ext cx="8229600" cy="4536504"/>
          </a:xfrm>
        </p:spPr>
        <p:txBody>
          <a:bodyPr>
            <a:norm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Πρόγραμμα Δείκτη Σηματοδότησης </a:t>
            </a:r>
            <a:r>
              <a:rPr lang="de-DE" b="1" dirty="0">
                <a:cs typeface="Arial" panose="020B0604020202020204" pitchFamily="34" charset="0"/>
              </a:rPr>
              <a:t>(MAP)</a:t>
            </a:r>
          </a:p>
          <a:p>
            <a:pPr algn="just">
              <a:lnSpc>
                <a:spcPct val="150000"/>
              </a:lnSpc>
            </a:pPr>
            <a:r>
              <a:rPr lang="el-GR" dirty="0"/>
              <a:t>Για ένα νέο κτίριο δεν είναι δυνατή καμία βασική χρηματοδότηση. Ωστόσο, εάν μπορεί να αποδειχθεί ετήσιος φόρτος εργασίας τουλάχιστον 4,5, οι επενδύσεις θα χρηματοδοτηθούν μέσω στήριξης της καινοτομίας</a:t>
            </a:r>
            <a:r>
              <a:rPr lang="en-US" dirty="0">
                <a:cs typeface="Arial" panose="020B0604020202020204" pitchFamily="34" charset="0"/>
              </a:rPr>
              <a:t>.</a:t>
            </a:r>
          </a:p>
          <a:p>
            <a:pPr algn="just">
              <a:lnSpc>
                <a:spcPct val="150000"/>
              </a:lnSpc>
            </a:pPr>
            <a:r>
              <a:rPr lang="el-GR" dirty="0"/>
              <a:t>Σε αυτή την περίπτωση ο χρήστης λαμβάνει 100 € ανά κιλοβατώρα, όπως και με τη βασική υποστήριξη στο απόθεμα, και τουλάχιστον 4000€ ή 4500€</a:t>
            </a:r>
            <a:r>
              <a:rPr lang="en-US" dirty="0">
                <a:cs typeface="Arial" panose="020B0604020202020204" pitchFamily="34" charset="0"/>
              </a:rPr>
              <a:t>.</a:t>
            </a:r>
          </a:p>
          <a:p>
            <a:pPr algn="just">
              <a:lnSpc>
                <a:spcPct val="150000"/>
              </a:lnSpc>
            </a:pPr>
            <a:r>
              <a:rPr lang="el-GR" dirty="0"/>
              <a:t>Η εκπλήρωση της απαίτησης </a:t>
            </a:r>
            <a:r>
              <a:rPr lang="el-GR" dirty="0" err="1"/>
              <a:t>επιλεξιμότητας</a:t>
            </a:r>
            <a:r>
              <a:rPr lang="el-GR" dirty="0"/>
              <a:t> πρέπει να αποδεικνύεται με επιβεβαίωση της εξουσιοδοτημένης ειδικευμένης εταιρείας. Συνεπώς, οι εφαρμογές γίνονται συνήθως από τον μηχανικό θέρμανσης για λογαριασμό του οικοδόμου</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4046912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7236-75A1-4EE1-BEA2-38ACDDBD11F1}"/>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A4D0D35-793F-4DC1-83F8-DF36C72AEB9C}"/>
              </a:ext>
            </a:extLst>
          </p:cNvPr>
          <p:cNvSpPr>
            <a:spLocks noGrp="1"/>
          </p:cNvSpPr>
          <p:nvPr>
            <p:ph idx="1"/>
          </p:nvPr>
        </p:nvSpPr>
        <p:spPr>
          <a:xfrm>
            <a:off x="284203" y="1556792"/>
            <a:ext cx="8575594" cy="4608512"/>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Πιστωτικό ινστιτούτο ανασυγκρότησης </a:t>
            </a:r>
            <a:r>
              <a:rPr lang="de-DE" b="1" dirty="0">
                <a:cs typeface="Arial" panose="020B0604020202020204" pitchFamily="34" charset="0"/>
              </a:rPr>
              <a:t>(KfW)</a:t>
            </a:r>
            <a:endParaRPr lang="de-DE" dirty="0">
              <a:cs typeface="Arial" panose="020B0604020202020204" pitchFamily="34" charset="0"/>
            </a:endParaRPr>
          </a:p>
          <a:p>
            <a:pPr algn="just">
              <a:lnSpc>
                <a:spcPct val="150000"/>
              </a:lnSpc>
            </a:pPr>
            <a:r>
              <a:rPr lang="el-GR" dirty="0"/>
              <a:t>Η εφαρμογή γίνεται μέσω της κύριας τράπεζας</a:t>
            </a:r>
            <a:r>
              <a:rPr lang="de-DE" dirty="0">
                <a:cs typeface="Arial" panose="020B0604020202020204" pitchFamily="34" charset="0"/>
              </a:rPr>
              <a:t>. </a:t>
            </a:r>
          </a:p>
          <a:p>
            <a:pPr algn="just">
              <a:lnSpc>
                <a:spcPct val="150000"/>
              </a:lnSpc>
            </a:pPr>
            <a:r>
              <a:rPr lang="el-GR" dirty="0"/>
              <a:t>Οι επιλέξιμοι αιτούντες είναι άτομα, καθώς και εταιρείες και δήμοι.</a:t>
            </a:r>
            <a:endParaRPr lang="de-DE" dirty="0">
              <a:cs typeface="Arial" panose="020B0604020202020204" pitchFamily="34" charset="0"/>
            </a:endParaRPr>
          </a:p>
          <a:p>
            <a:pPr algn="just">
              <a:lnSpc>
                <a:spcPct val="150000"/>
              </a:lnSpc>
            </a:pPr>
            <a:r>
              <a:rPr lang="el-GR" dirty="0"/>
              <a:t>Οι επιδοτήσεις αποπληρωμής είναι 80 € ανά κιλοβατώρα και τουλάχιστον 10.000 € και όχι περισσότερες από 50.000 € ανά εγκατάσταση</a:t>
            </a:r>
            <a:r>
              <a:rPr lang="en-US" dirty="0">
                <a:cs typeface="Arial" panose="020B0604020202020204" pitchFamily="34" charset="0"/>
              </a:rPr>
              <a:t>.</a:t>
            </a:r>
          </a:p>
          <a:p>
            <a:pPr algn="just">
              <a:lnSpc>
                <a:spcPct val="150000"/>
              </a:lnSpc>
            </a:pPr>
            <a:r>
              <a:rPr lang="el-GR" dirty="0"/>
              <a:t>Για τους ανιχνευτές εδάφους μέχρι 400m βάθος καταβάλλονται 4€ ανά μέτρο, από 400μ βάθος πληρώνονται 6€.</a:t>
            </a:r>
            <a:endParaRPr lang="en-US" dirty="0">
              <a:cs typeface="Arial" panose="020B0604020202020204" pitchFamily="34" charset="0"/>
            </a:endParaRPr>
          </a:p>
          <a:p>
            <a:pPr algn="just">
              <a:lnSpc>
                <a:spcPct val="150000"/>
              </a:lnSpc>
            </a:pPr>
            <a:r>
              <a:rPr lang="el-GR" dirty="0"/>
              <a:t>Απαιτήσεις χρηματοδότησης: ελάχιστο ετήσιο φόρτο εργασίας 3,8, εγκατάσταση εγκατάστασης αυτόματης απομακρυσμένης ανάγνωσης και εγκατάσταση μιας αποτελεσματικής </a:t>
            </a:r>
            <a:r>
              <a:rPr lang="el-GR" dirty="0" err="1"/>
              <a:t>κυκλοφορητικής</a:t>
            </a:r>
            <a:r>
              <a:rPr lang="el-GR" dirty="0"/>
              <a:t> αντλίας</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1117337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762B-C02F-4BCE-85F6-71840014D164}"/>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7EE53E3-B1B6-4F2B-8F40-0891766F026E}"/>
              </a:ext>
            </a:extLst>
          </p:cNvPr>
          <p:cNvSpPr>
            <a:spLocks noGrp="1"/>
          </p:cNvSpPr>
          <p:nvPr>
            <p:ph idx="1"/>
          </p:nvPr>
        </p:nvSpPr>
        <p:spPr>
          <a:xfrm>
            <a:off x="467544" y="1628800"/>
            <a:ext cx="8219256" cy="4536504"/>
          </a:xfrm>
        </p:spPr>
        <p:txBody>
          <a:bodyPr>
            <a:normAutofit/>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b="1" dirty="0">
                <a:cs typeface="Arial" panose="020B0604020202020204" pitchFamily="34" charset="0"/>
              </a:rPr>
              <a:t>Διάταγμα εξοικονόμησης ενέργειας</a:t>
            </a:r>
            <a:r>
              <a:rPr lang="de-DE" b="1" dirty="0">
                <a:cs typeface="Arial" panose="020B0604020202020204" pitchFamily="34" charset="0"/>
              </a:rPr>
              <a:t> (EnEV)</a:t>
            </a:r>
          </a:p>
          <a:p>
            <a:pPr algn="just">
              <a:lnSpc>
                <a:spcPct val="150000"/>
              </a:lnSpc>
            </a:pPr>
            <a:r>
              <a:rPr lang="el-GR" dirty="0">
                <a:cs typeface="Arial" panose="020B0604020202020204" pitchFamily="34" charset="0"/>
              </a:rPr>
              <a:t>Ένα σημείο εστίασης της ενεργειακής μετάβασης είναι η ενεργειακή απόδοση. Απαραίτητη εδώ είναι η σύνδεση με το Διάταγμα Εξοικονόμησης Ενέργειας σε συνδυασμό με την υπάρχουσα νομοθεσία</a:t>
            </a:r>
            <a:r>
              <a:rPr lang="en-US" dirty="0">
                <a:cs typeface="Arial" panose="020B0604020202020204" pitchFamily="34" charset="0"/>
              </a:rPr>
              <a:t>.</a:t>
            </a:r>
          </a:p>
          <a:p>
            <a:pPr algn="just">
              <a:lnSpc>
                <a:spcPct val="150000"/>
              </a:lnSpc>
            </a:pPr>
            <a:r>
              <a:rPr lang="el-GR" dirty="0">
                <a:cs typeface="Arial" panose="020B0604020202020204" pitchFamily="34" charset="0"/>
              </a:rPr>
              <a:t>Το</a:t>
            </a:r>
            <a:r>
              <a:rPr lang="en-US" dirty="0">
                <a:cs typeface="Arial" panose="020B0604020202020204" pitchFamily="34" charset="0"/>
              </a:rPr>
              <a:t> </a:t>
            </a:r>
            <a:r>
              <a:rPr lang="en-US" dirty="0" err="1">
                <a:cs typeface="Arial" panose="020B0604020202020204" pitchFamily="34" charset="0"/>
              </a:rPr>
              <a:t>EnEV</a:t>
            </a:r>
            <a:r>
              <a:rPr lang="en-US" dirty="0">
                <a:cs typeface="Arial" panose="020B0604020202020204" pitchFamily="34" charset="0"/>
              </a:rPr>
              <a:t> </a:t>
            </a:r>
            <a:r>
              <a:rPr lang="el-GR" dirty="0">
                <a:cs typeface="Arial" panose="020B0604020202020204" pitchFamily="34" charset="0"/>
              </a:rPr>
              <a:t>ορίζει τις απαιτήσεις για την ενεργειακή απόδοση των κτιρίων στην παραγωγή θερμότητας και έχει ιδιαίτερη σημασία στην κατασκευή νέων κτιρίων</a:t>
            </a:r>
            <a:r>
              <a:rPr lang="de-DE" dirty="0">
                <a:cs typeface="Arial" panose="020B0604020202020204" pitchFamily="34" charset="0"/>
              </a:rPr>
              <a:t>. </a:t>
            </a:r>
          </a:p>
          <a:p>
            <a:pPr algn="just">
              <a:lnSpc>
                <a:spcPct val="150000"/>
              </a:lnSpc>
            </a:pPr>
            <a:r>
              <a:rPr lang="el-GR" dirty="0">
                <a:cs typeface="Arial" panose="020B0604020202020204" pitchFamily="34" charset="0"/>
              </a:rPr>
              <a:t>Αναφέρονται οι μέγιστες τιμές για τη ζήτηση θέρμανσης, η ετήσια ζήτηση πρωτογενούς ενέργειας και η απώλεια θερμότητας μετάδοσης</a:t>
            </a:r>
            <a:r>
              <a:rPr lang="en-US" dirty="0">
                <a:cs typeface="Arial" panose="020B0604020202020204" pitchFamily="34" charset="0"/>
              </a:rPr>
              <a:t>.</a:t>
            </a:r>
          </a:p>
          <a:p>
            <a:pPr algn="just">
              <a:lnSpc>
                <a:spcPct val="150000"/>
              </a:lnSpc>
            </a:pPr>
            <a:r>
              <a:rPr lang="el-GR" dirty="0">
                <a:cs typeface="Arial" panose="020B0604020202020204" pitchFamily="34" charset="0"/>
              </a:rPr>
              <a:t>Οι απαιτήσεις </a:t>
            </a:r>
            <a:r>
              <a:rPr lang="el-GR" dirty="0" err="1">
                <a:cs typeface="Arial" panose="020B0604020202020204" pitchFamily="34" charset="0"/>
              </a:rPr>
              <a:t>αυστηροποιούνται</a:t>
            </a:r>
            <a:r>
              <a:rPr lang="el-GR" dirty="0">
                <a:cs typeface="Arial" panose="020B0604020202020204" pitchFamily="34" charset="0"/>
              </a:rPr>
              <a:t> σε τακτά χρονικά διαστήματα</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332805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C4641-9CAE-4DDC-AF34-D985A43F16BD}"/>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D0BDCB1-7A60-4003-A7EC-3A58272F6D63}"/>
              </a:ext>
            </a:extLst>
          </p:cNvPr>
          <p:cNvSpPr>
            <a:spLocks noGrp="1"/>
          </p:cNvSpPr>
          <p:nvPr>
            <p:ph idx="1"/>
          </p:nvPr>
        </p:nvSpPr>
        <p:spPr>
          <a:xfrm>
            <a:off x="282352" y="1628800"/>
            <a:ext cx="8579296" cy="4680520"/>
          </a:xfrm>
        </p:spPr>
        <p:txBody>
          <a:bodyPr>
            <a:normAutofit lnSpcReduction="10000"/>
          </a:bodyPr>
          <a:lstStyle/>
          <a:p>
            <a:pPr marL="0" indent="0" algn="just">
              <a:lnSpc>
                <a:spcPct val="150000"/>
              </a:lnSpc>
              <a:buNone/>
            </a:pPr>
            <a:r>
              <a:rPr lang="el-GR" b="1" dirty="0">
                <a:cs typeface="Arial" panose="020B0604020202020204" pitchFamily="34" charset="0"/>
              </a:rPr>
              <a:t>Διάταγμα εξοικονόμησης ενέργειας</a:t>
            </a:r>
            <a:r>
              <a:rPr lang="de-DE" b="1" dirty="0">
                <a:cs typeface="Arial" panose="020B0604020202020204" pitchFamily="34" charset="0"/>
              </a:rPr>
              <a:t> (EnEV)</a:t>
            </a:r>
            <a:r>
              <a:rPr lang="el-GR" b="1" dirty="0">
                <a:cs typeface="Arial" panose="020B0604020202020204" pitchFamily="34" charset="0"/>
              </a:rPr>
              <a:t> </a:t>
            </a:r>
            <a:r>
              <a:rPr lang="el-GR" i="1" dirty="0">
                <a:cs typeface="Arial" panose="020B0604020202020204" pitchFamily="34" charset="0"/>
              </a:rPr>
              <a:t>(συνέχεια)</a:t>
            </a:r>
            <a:endParaRPr lang="de-DE" i="1" dirty="0">
              <a:cs typeface="Arial" panose="020B0604020202020204" pitchFamily="34" charset="0"/>
            </a:endParaRPr>
          </a:p>
          <a:p>
            <a:pPr algn="just">
              <a:lnSpc>
                <a:spcPct val="150000"/>
              </a:lnSpc>
            </a:pPr>
            <a:r>
              <a:rPr lang="el-GR" dirty="0"/>
              <a:t>Η τελευταία τροποποίηση αποφασίστηκε το 2013. Η πρώτη προσαρμογή τέθηκε σε ισχύ τον Μάιο του 2014 και προέβλεπε ότι οι ιδιοκτήτες των κελυφών πρέπει να ανταλλάσσουν θερμαντήρες άνω των 30 ετών για σύγχρονα συστήματα θέρμανσης μέχρι το 2015. Οι νέοι θερμοσίφωνες πρέπει να είναι πιστοποιημένοι με CE.</a:t>
            </a:r>
            <a:endParaRPr lang="en-US" dirty="0">
              <a:cs typeface="Arial" panose="020B0604020202020204" pitchFamily="34" charset="0"/>
            </a:endParaRPr>
          </a:p>
          <a:p>
            <a:pPr algn="just">
              <a:lnSpc>
                <a:spcPct val="150000"/>
              </a:lnSpc>
            </a:pPr>
            <a:r>
              <a:rPr lang="el-GR" dirty="0"/>
              <a:t>Το </a:t>
            </a:r>
            <a:r>
              <a:rPr lang="el-GR" dirty="0" err="1"/>
              <a:t>EnEV</a:t>
            </a:r>
            <a:r>
              <a:rPr lang="el-GR" dirty="0"/>
              <a:t> θέτει κατά κύριο λόγο απαιτήσεις για το φάκελο του κτιρίου και επομένως για τα δομικά υλικά για τοίχους, πόρτες, παράθυρα κλπ. Αξίζει να σημειωθεί, ωστόσο, ότι είναι πρωταρχικής σημασίας η κατανάλωση ενέργειας</a:t>
            </a:r>
            <a:r>
              <a:rPr lang="en-US" dirty="0">
                <a:cs typeface="Arial" panose="020B0604020202020204" pitchFamily="34" charset="0"/>
              </a:rPr>
              <a:t>.</a:t>
            </a:r>
          </a:p>
          <a:p>
            <a:pPr algn="just">
              <a:lnSpc>
                <a:spcPct val="150000"/>
              </a:lnSpc>
            </a:pPr>
            <a:r>
              <a:rPr lang="el-GR" dirty="0"/>
              <a:t>Καθώς οι οριακές τιμές καθίστανται αυστηρότερες, οι απαιτήσεις για την ενεργειακή απόδοση των κτιρίων θα επικεντρωθούν επίσης </a:t>
            </a:r>
            <a:r>
              <a:rPr lang="en-US" dirty="0">
                <a:cs typeface="Arial" panose="020B0604020202020204" pitchFamily="34" charset="0"/>
              </a:rPr>
              <a:t> </a:t>
            </a:r>
            <a:r>
              <a:rPr lang="el-GR" dirty="0"/>
              <a:t>στις τεχνολογίες ανανεώσιμης θέρμανσης</a:t>
            </a:r>
            <a:r>
              <a:rPr lang="en-US" dirty="0">
                <a:cs typeface="Arial" panose="020B0604020202020204" pitchFamily="34" charset="0"/>
              </a:rPr>
              <a:t>.</a:t>
            </a:r>
            <a:endParaRPr lang="de-DE" dirty="0"/>
          </a:p>
          <a:p>
            <a:endParaRPr lang="de-DE" dirty="0"/>
          </a:p>
        </p:txBody>
      </p:sp>
    </p:spTree>
    <p:extLst>
      <p:ext uri="{BB962C8B-B14F-4D97-AF65-F5344CB8AC3E}">
        <p14:creationId xmlns:p14="http://schemas.microsoft.com/office/powerpoint/2010/main" val="3713574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DBF4F-A164-40C5-AD71-76116A9392C9}"/>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p>
        </p:txBody>
      </p:sp>
      <p:sp>
        <p:nvSpPr>
          <p:cNvPr id="3" name="Inhaltsplatzhalter 2">
            <a:extLst>
              <a:ext uri="{FF2B5EF4-FFF2-40B4-BE49-F238E27FC236}">
                <a16:creationId xmlns:a16="http://schemas.microsoft.com/office/drawing/2014/main" id="{32129487-A83B-433B-A6FB-388E5540E567}"/>
              </a:ext>
            </a:extLst>
          </p:cNvPr>
          <p:cNvSpPr>
            <a:spLocks noGrp="1"/>
          </p:cNvSpPr>
          <p:nvPr>
            <p:ph idx="1"/>
          </p:nvPr>
        </p:nvSpPr>
        <p:spPr>
          <a:xfrm>
            <a:off x="457200" y="1412776"/>
            <a:ext cx="8435280" cy="4968552"/>
          </a:xfrm>
        </p:spPr>
        <p:txBody>
          <a:bodyPr>
            <a:normAutofit/>
          </a:bodyPr>
          <a:lstStyle/>
          <a:p>
            <a:pPr marL="0" indent="0" algn="just">
              <a:lnSpc>
                <a:spcPct val="150000"/>
              </a:lnSpc>
              <a:buNone/>
            </a:pPr>
            <a:r>
              <a:rPr lang="de-DE" b="1" dirty="0">
                <a:cs typeface="Arial" panose="020B0604020202020204" pitchFamily="34" charset="0"/>
              </a:rPr>
              <a:t>      </a:t>
            </a:r>
            <a:r>
              <a:rPr lang="el-GR" b="1" dirty="0">
                <a:cs typeface="Arial" panose="020B0604020202020204" pitchFamily="34" charset="0"/>
              </a:rPr>
              <a:t>Εθνικό Σχέδιο Δράσης για την Ενεργειακή Απόδοση </a:t>
            </a:r>
            <a:r>
              <a:rPr lang="en-US" b="1" dirty="0">
                <a:cs typeface="Arial" panose="020B0604020202020204" pitchFamily="34" charset="0"/>
              </a:rPr>
              <a:t>(NEEP)</a:t>
            </a:r>
            <a:endParaRPr lang="de-DE" b="1" dirty="0">
              <a:cs typeface="Arial" panose="020B0604020202020204" pitchFamily="34" charset="0"/>
            </a:endParaRPr>
          </a:p>
          <a:p>
            <a:pPr algn="just">
              <a:lnSpc>
                <a:spcPct val="150000"/>
              </a:lnSpc>
            </a:pPr>
            <a:r>
              <a:rPr lang="el-GR" dirty="0"/>
              <a:t>Αποφασίστηκε από την ομοσπονδιακή κυβέρνηση τον Δεκέμβριο του 2014 για περαιτέρω ανάπτυξη της πολιτικής ενεργειακής απόδοσης</a:t>
            </a:r>
            <a:r>
              <a:rPr lang="en-US" dirty="0">
                <a:cs typeface="Arial" panose="020B0604020202020204" pitchFamily="34" charset="0"/>
              </a:rPr>
              <a:t>.</a:t>
            </a:r>
          </a:p>
          <a:p>
            <a:pPr algn="just">
              <a:lnSpc>
                <a:spcPct val="150000"/>
              </a:lnSpc>
            </a:pPr>
            <a:r>
              <a:rPr lang="el-GR" dirty="0"/>
              <a:t>Στόχος: μείωση της κατανάλωσης πρωτογενούς ενέργειας κατά 20% έως το 2020 (σε σύγκριση με το 2008) και μείωση κατά το ήμισυ κατά 250</a:t>
            </a:r>
            <a:r>
              <a:rPr lang="en-US" dirty="0">
                <a:cs typeface="Arial" panose="020B0604020202020204" pitchFamily="34" charset="0"/>
              </a:rPr>
              <a:t>.</a:t>
            </a:r>
          </a:p>
          <a:p>
            <a:pPr algn="just">
              <a:lnSpc>
                <a:spcPct val="150000"/>
              </a:lnSpc>
            </a:pPr>
            <a:r>
              <a:rPr lang="el-GR" dirty="0"/>
              <a:t>Στρατηγική: Όλες οι δράσεις NEEP ακολουθούν μια κοινή αρχή - "Ενημέρωση, Προώθηση, Πρόκληση"</a:t>
            </a:r>
            <a:r>
              <a:rPr lang="en-US" dirty="0">
                <a:cs typeface="Arial" panose="020B0604020202020204" pitchFamily="34" charset="0"/>
              </a:rPr>
              <a:t>.</a:t>
            </a:r>
          </a:p>
          <a:p>
            <a:pPr algn="just">
              <a:lnSpc>
                <a:spcPct val="150000"/>
              </a:lnSpc>
            </a:pPr>
            <a:r>
              <a:rPr lang="el-GR" dirty="0"/>
              <a:t>Θα εξεταστούν επίσης θέματα όπως η περαιτέρω ανάπτυξη του προγράμματος παροχής κινήτρων για την αγορά, η στρατηγική ενεργειακής απόδοσης των κτιρίων, η εισαγωγή νέων ετικετών αποδοτικότητας για συσκευές θέρμανσης ή το πρόγραμμα παροχής κινήτρων για την ενεργειακή απόδοση</a:t>
            </a:r>
            <a:r>
              <a:rPr lang="en-US"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771037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D6EFE-CDA4-4198-BDDD-C4F84636D7A5}"/>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D3E3C49-8116-4B70-A971-6EDDE51944A1}"/>
              </a:ext>
            </a:extLst>
          </p:cNvPr>
          <p:cNvSpPr>
            <a:spLocks noGrp="1"/>
          </p:cNvSpPr>
          <p:nvPr>
            <p:ph idx="1"/>
          </p:nvPr>
        </p:nvSpPr>
        <p:spPr>
          <a:xfrm>
            <a:off x="251520" y="1340768"/>
            <a:ext cx="8640960" cy="4968552"/>
          </a:xfrm>
        </p:spPr>
        <p:txBody>
          <a:bodyPr>
            <a:noAutofit/>
          </a:bodyPr>
          <a:lstStyle/>
          <a:p>
            <a:pPr marL="0" indent="0" algn="just">
              <a:lnSpc>
                <a:spcPct val="150000"/>
              </a:lnSpc>
              <a:buNone/>
            </a:pPr>
            <a:r>
              <a:rPr lang="el-GR" sz="1600" b="1" dirty="0">
                <a:cs typeface="Arial" panose="020B0604020202020204" pitchFamily="34" charset="0"/>
              </a:rPr>
              <a:t>Ενεργειακή απόδοση του προγράμματος παροχής κινήτρων</a:t>
            </a:r>
            <a:endParaRPr lang="de-DE" sz="1600" dirty="0">
              <a:cs typeface="Arial" panose="020B0604020202020204" pitchFamily="34" charset="0"/>
            </a:endParaRPr>
          </a:p>
          <a:p>
            <a:pPr algn="just">
              <a:lnSpc>
                <a:spcPct val="150000"/>
              </a:lnSpc>
            </a:pPr>
            <a:r>
              <a:rPr lang="el-GR" sz="1600" dirty="0">
                <a:cs typeface="Arial" panose="020B0604020202020204" pitchFamily="34" charset="0"/>
              </a:rPr>
              <a:t>Εκτός από το ασφάλιστρο MAP, το νέο πρόγραμμα παροχής κινήτρων προβλέπει </a:t>
            </a:r>
            <a:r>
              <a:rPr lang="el-GR" sz="1600" dirty="0" err="1">
                <a:cs typeface="Arial" panose="020B0604020202020204" pitchFamily="34" charset="0"/>
              </a:rPr>
              <a:t>κατ</a:t>
            </a:r>
            <a:r>
              <a:rPr lang="el-GR" sz="1600" dirty="0">
                <a:cs typeface="Arial" panose="020B0604020202020204" pitchFamily="34" charset="0"/>
              </a:rPr>
              <a:t> 'αποκοπή ποσό 600 € για τη βελτιστοποίηση του συστήματος θέρμανσης. Το πρόγραμμα κινήτρων ήταν σε ισχύ μέχρι το τέλος του 2018</a:t>
            </a:r>
            <a:r>
              <a:rPr lang="en-US" sz="1600" dirty="0">
                <a:cs typeface="Arial" panose="020B0604020202020204" pitchFamily="34" charset="0"/>
              </a:rPr>
              <a:t>.</a:t>
            </a:r>
            <a:endParaRPr lang="de-DE" sz="1600" dirty="0">
              <a:cs typeface="Arial" panose="020B0604020202020204" pitchFamily="34" charset="0"/>
            </a:endParaRPr>
          </a:p>
          <a:p>
            <a:pPr algn="just">
              <a:lnSpc>
                <a:spcPct val="150000"/>
              </a:lnSpc>
            </a:pPr>
            <a:r>
              <a:rPr lang="el-GR" sz="1600" dirty="0">
                <a:cs typeface="Arial" panose="020B0604020202020204" pitchFamily="34" charset="0"/>
              </a:rPr>
              <a:t>Ένα πρόσθετο πλεονέκτημα χορηγείται τόσο για την επενδυτική επιδότηση για γεωθερμική θέρμανση με αντλία θερμότητας μέχρι 100 </a:t>
            </a:r>
            <a:r>
              <a:rPr lang="el-GR" sz="1600" dirty="0" err="1">
                <a:cs typeface="Arial" panose="020B0604020202020204" pitchFamily="34" charset="0"/>
              </a:rPr>
              <a:t>kW</a:t>
            </a:r>
            <a:r>
              <a:rPr lang="el-GR" sz="1600" dirty="0">
                <a:cs typeface="Arial" panose="020B0604020202020204" pitchFamily="34" charset="0"/>
              </a:rPr>
              <a:t> όσο και για την επιδότηση αποπληρωμής στο πρόγραμμα  </a:t>
            </a:r>
            <a:r>
              <a:rPr lang="el-GR" sz="1600" dirty="0" err="1">
                <a:cs typeface="Arial" panose="020B0604020202020204" pitchFamily="34" charset="0"/>
              </a:rPr>
              <a:t>KfW</a:t>
            </a:r>
            <a:r>
              <a:rPr lang="el-GR" sz="1600" dirty="0">
                <a:cs typeface="Arial" panose="020B0604020202020204" pitchFamily="34" charset="0"/>
              </a:rPr>
              <a:t> για μονάδες ισχύος άνω των 1100 </a:t>
            </a:r>
            <a:r>
              <a:rPr lang="el-GR" sz="1600" dirty="0" err="1">
                <a:cs typeface="Arial" panose="020B0604020202020204" pitchFamily="34" charset="0"/>
              </a:rPr>
              <a:t>kW</a:t>
            </a:r>
            <a:r>
              <a:rPr lang="el-GR" sz="1600" dirty="0">
                <a:cs typeface="Arial" panose="020B0604020202020204" pitchFamily="34" charset="0"/>
              </a:rPr>
              <a:t> και τη σύνδεση σε δίκτυο θερμότητας με την υποστήριξη του MAP</a:t>
            </a:r>
            <a:r>
              <a:rPr lang="en-US" sz="1600" dirty="0">
                <a:cs typeface="Arial" panose="020B0604020202020204" pitchFamily="34" charset="0"/>
              </a:rPr>
              <a:t>.</a:t>
            </a:r>
            <a:endParaRPr lang="de-DE" sz="1600" dirty="0">
              <a:cs typeface="Arial" panose="020B0604020202020204" pitchFamily="34" charset="0"/>
            </a:endParaRPr>
          </a:p>
          <a:p>
            <a:pPr algn="just">
              <a:lnSpc>
                <a:spcPct val="150000"/>
              </a:lnSpc>
            </a:pPr>
            <a:r>
              <a:rPr lang="el-GR" sz="1600" dirty="0" err="1">
                <a:cs typeface="Arial" panose="020B0604020202020204" pitchFamily="34" charset="0"/>
              </a:rPr>
              <a:t>Προαπαιτούμενο</a:t>
            </a:r>
            <a:r>
              <a:rPr lang="el-GR" sz="1600" dirty="0">
                <a:cs typeface="Arial" panose="020B0604020202020204" pitchFamily="34" charset="0"/>
              </a:rPr>
              <a:t>: έγκριση υποκείμενης αίτησης επιδότησης, παροπλισμός αποτελεσματικής θέρμανσης πετρελαίου και φυσικού αερίου και βελτιστοποίηση ολόκληρου του συστήματος θέρμανσης</a:t>
            </a:r>
            <a:r>
              <a:rPr lang="en-US" sz="1600" dirty="0">
                <a:cs typeface="Arial" panose="020B0604020202020204" pitchFamily="34" charset="0"/>
              </a:rPr>
              <a:t>.</a:t>
            </a:r>
            <a:endParaRPr lang="de-DE" sz="1600" dirty="0">
              <a:cs typeface="Arial" panose="020B0604020202020204" pitchFamily="34" charset="0"/>
            </a:endParaRPr>
          </a:p>
          <a:p>
            <a:pPr algn="just">
              <a:lnSpc>
                <a:spcPct val="150000"/>
              </a:lnSpc>
            </a:pPr>
            <a:r>
              <a:rPr lang="el-GR" sz="1600" dirty="0">
                <a:cs typeface="Arial" panose="020B0604020202020204" pitchFamily="34" charset="0"/>
              </a:rPr>
              <a:t>Υποστήριξη: Εγκαταστάσεις μέχρι 100 </a:t>
            </a:r>
            <a:r>
              <a:rPr lang="el-GR" sz="1600" dirty="0" err="1">
                <a:cs typeface="Arial" panose="020B0604020202020204" pitchFamily="34" charset="0"/>
              </a:rPr>
              <a:t>kW</a:t>
            </a:r>
            <a:r>
              <a:rPr lang="el-GR" sz="1600" dirty="0">
                <a:cs typeface="Arial" panose="020B0604020202020204" pitchFamily="34" charset="0"/>
              </a:rPr>
              <a:t> τουλάχιστον 5400 €, συστήματα με αισθητήρες εδάφους τουλάχιστον 6000 €.</a:t>
            </a:r>
            <a:endParaRPr lang="de-DE" sz="1600" dirty="0">
              <a:cs typeface="Arial" panose="020B0604020202020204" pitchFamily="34" charset="0"/>
            </a:endParaRPr>
          </a:p>
        </p:txBody>
      </p:sp>
    </p:spTree>
    <p:extLst>
      <p:ext uri="{BB962C8B-B14F-4D97-AF65-F5344CB8AC3E}">
        <p14:creationId xmlns:p14="http://schemas.microsoft.com/office/powerpoint/2010/main" val="3620169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0F2AE-CC73-4E3F-9374-DFCAF6BEE527}"/>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Χρηματοδότηση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597A004-91E6-4E03-9730-CA13F2C3C42D}"/>
              </a:ext>
            </a:extLst>
          </p:cNvPr>
          <p:cNvSpPr>
            <a:spLocks noGrp="1"/>
          </p:cNvSpPr>
          <p:nvPr>
            <p:ph idx="1"/>
          </p:nvPr>
        </p:nvSpPr>
        <p:spPr>
          <a:xfrm>
            <a:off x="434691" y="1556792"/>
            <a:ext cx="8229600" cy="4464496"/>
          </a:xfrm>
        </p:spPr>
        <p:txBody>
          <a:bodyPr>
            <a:normAutofit fontScale="85000" lnSpcReduction="10000"/>
          </a:bodyPr>
          <a:lstStyle/>
          <a:p>
            <a:pPr marL="0" indent="0" algn="just">
              <a:lnSpc>
                <a:spcPct val="150000"/>
              </a:lnSpc>
              <a:buNone/>
            </a:pPr>
            <a:r>
              <a:rPr lang="de-DE" sz="1600" b="1" dirty="0">
                <a:latin typeface="Arial" panose="020B0604020202020204" pitchFamily="34" charset="0"/>
                <a:cs typeface="Arial" panose="020B0604020202020204" pitchFamily="34" charset="0"/>
              </a:rPr>
              <a:t>       </a:t>
            </a:r>
            <a:r>
              <a:rPr lang="el-GR" sz="1900" b="1" dirty="0">
                <a:cs typeface="Arial" panose="020B0604020202020204" pitchFamily="34" charset="0"/>
              </a:rPr>
              <a:t>Έννοιες στην ενέργεια – Δημοτικός Αναπτυξιακός Σχεδιασμός</a:t>
            </a:r>
            <a:endParaRPr lang="de-DE" sz="1900" dirty="0">
              <a:cs typeface="Arial" panose="020B0604020202020204" pitchFamily="34" charset="0"/>
            </a:endParaRPr>
          </a:p>
          <a:p>
            <a:pPr algn="just">
              <a:lnSpc>
                <a:spcPct val="150000"/>
              </a:lnSpc>
            </a:pPr>
            <a:r>
              <a:rPr lang="el-GR" sz="1900" dirty="0"/>
              <a:t>Οι έννοιες της ενέργειας αποσκοπούν στην επίτευξη του καλύτερου δυνατού συνδυασμού μείωσης της κατανάλωσης ενέργειας και της ορθολογικής προσφοράς ενέργειας και στη βελτίωση του τοπικού κλίματος</a:t>
            </a:r>
            <a:r>
              <a:rPr lang="de-DE" sz="1900" dirty="0">
                <a:cs typeface="Arial" panose="020B0604020202020204" pitchFamily="34" charset="0"/>
              </a:rPr>
              <a:t>.</a:t>
            </a:r>
          </a:p>
          <a:p>
            <a:pPr algn="just">
              <a:lnSpc>
                <a:spcPct val="150000"/>
              </a:lnSpc>
            </a:pPr>
            <a:r>
              <a:rPr lang="el-GR" sz="1900" dirty="0"/>
              <a:t>Βάσει των χωρικών απογραφών, των τοπικών ενεργειακών δυνατοτήτων και των προβλέψεων για την ενεργειακή ζήτηση, αναπτύσσονται διαφορετικές παραλλαγές ιδεών για τους δήμους που αξιολογούνται και τελικά καθορίζονται στρατηγικές εφαρμογής</a:t>
            </a:r>
            <a:r>
              <a:rPr lang="de-DE" sz="1900" dirty="0">
                <a:cs typeface="Arial" panose="020B0604020202020204" pitchFamily="34" charset="0"/>
              </a:rPr>
              <a:t>. </a:t>
            </a:r>
          </a:p>
          <a:p>
            <a:pPr algn="just">
              <a:lnSpc>
                <a:spcPct val="150000"/>
              </a:lnSpc>
            </a:pPr>
            <a:r>
              <a:rPr lang="el-GR" sz="1900" dirty="0"/>
              <a:t>Ως ανεπίσημο εργαλείο σχεδιασμού, η επιτυχής εφαρμογή ενεργειακών εννοιών απαιτεί την αποδοχή των πολιτών, των τοπικών εταιρειών και των εταιρειών παροχής ενέργειας. Αυτό συνεπάγεται την έγκαιρη συμμετοχή όλων των ενδιαφερομένων</a:t>
            </a:r>
            <a:r>
              <a:rPr lang="de-DE" sz="1900" dirty="0">
                <a:cs typeface="Arial" panose="020B0604020202020204" pitchFamily="34" charset="0"/>
              </a:rPr>
              <a:t>. </a:t>
            </a:r>
          </a:p>
          <a:p>
            <a:pPr algn="just">
              <a:lnSpc>
                <a:spcPct val="150000"/>
              </a:lnSpc>
            </a:pPr>
            <a:r>
              <a:rPr lang="el-GR" sz="1900" dirty="0"/>
              <a:t>Ο Δήμος μπορεί να θέσει κίνητρα για την εφαρμογή των ίδιων των ενεργειακών εννοιών</a:t>
            </a:r>
            <a:r>
              <a:rPr lang="de-DE" sz="1900" dirty="0">
                <a:cs typeface="Arial" panose="020B0604020202020204" pitchFamily="34" charset="0"/>
              </a:rPr>
              <a:t>.</a:t>
            </a:r>
          </a:p>
        </p:txBody>
      </p:sp>
    </p:spTree>
    <p:extLst>
      <p:ext uri="{BB962C8B-B14F-4D97-AF65-F5344CB8AC3E}">
        <p14:creationId xmlns:p14="http://schemas.microsoft.com/office/powerpoint/2010/main" val="288376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BCC1C-92D2-406F-8FC4-CF12A659AF74}"/>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EC7E6A8-A977-40D5-8130-FAEB8C182A13}"/>
              </a:ext>
            </a:extLst>
          </p:cNvPr>
          <p:cNvSpPr>
            <a:spLocks noGrp="1"/>
          </p:cNvSpPr>
          <p:nvPr>
            <p:ph idx="1"/>
          </p:nvPr>
        </p:nvSpPr>
        <p:spPr>
          <a:xfrm>
            <a:off x="457200" y="1484784"/>
            <a:ext cx="8229600" cy="4896544"/>
          </a:xfrm>
        </p:spPr>
        <p:txBody>
          <a:bodyPr>
            <a:normAutofit/>
          </a:bodyPr>
          <a:lstStyle/>
          <a:p>
            <a:pPr marL="0" indent="0" algn="just">
              <a:lnSpc>
                <a:spcPct val="150000"/>
              </a:lnSpc>
              <a:buNone/>
            </a:pPr>
            <a:r>
              <a:rPr lang="el-GR" b="1" dirty="0">
                <a:cs typeface="Arial" panose="020B0604020202020204" pitchFamily="34" charset="0"/>
              </a:rPr>
              <a:t>Περιφερειακές τάσεις και καινοτομίες</a:t>
            </a:r>
            <a:endParaRPr lang="de-DE" dirty="0">
              <a:cs typeface="Arial" panose="020B0604020202020204" pitchFamily="34" charset="0"/>
            </a:endParaRPr>
          </a:p>
          <a:p>
            <a:pPr algn="just">
              <a:lnSpc>
                <a:spcPct val="150000"/>
              </a:lnSpc>
            </a:pPr>
            <a:r>
              <a:rPr lang="el-GR" dirty="0"/>
              <a:t>Από τις διεθνείς διαπραγματεύσεις για την κλιματική αλλαγή που πραγματοποιήθηκαν στο Παρίσι το Δεκέμβριο του 2015, οι ανανεώσιμες πηγές ενέργειας αναγνωρίστηκαν παγκοσμίως ως βασικό στοιχείο της πρόληψης της αλλαγής του κλίματος </a:t>
            </a:r>
            <a:r>
              <a:rPr lang="en-US" dirty="0">
                <a:cs typeface="Arial" panose="020B0604020202020204" pitchFamily="34" charset="0"/>
              </a:rPr>
              <a:t>.</a:t>
            </a:r>
          </a:p>
          <a:p>
            <a:pPr algn="just">
              <a:lnSpc>
                <a:spcPct val="150000"/>
              </a:lnSpc>
            </a:pPr>
            <a:r>
              <a:rPr lang="el-GR" dirty="0"/>
              <a:t>Το 2015 ήταν ένα έτος ρεκόρ αύξησης της παραγωγικής ικανότητας. Υπολογίστηκαν επιπλέον 147 GW χωρητικότητας ανανεώσιμης ηλεκτρικής ενέργειας, με επιπλέον θερμική ισχύ 38 GW</a:t>
            </a:r>
            <a:r>
              <a:rPr lang="en-US" dirty="0">
                <a:cs typeface="Arial" panose="020B0604020202020204" pitchFamily="34" charset="0"/>
              </a:rPr>
              <a:t>.</a:t>
            </a:r>
          </a:p>
          <a:p>
            <a:pPr algn="just">
              <a:lnSpc>
                <a:spcPct val="150000"/>
              </a:lnSpc>
            </a:pPr>
            <a:r>
              <a:rPr lang="el-GR" dirty="0"/>
              <a:t>Οι </a:t>
            </a:r>
            <a:r>
              <a:rPr lang="el-GR" dirty="0" err="1"/>
              <a:t>πυκνοκατοικημένες</a:t>
            </a:r>
            <a:r>
              <a:rPr lang="el-GR" dirty="0"/>
              <a:t> χώρες όπως η Ινδία και η Κίνα παίζουν κινητήρια δύναμη όσον αφορά την ανάπτυξη νέων ανανεώσιμων πηγών ενέργειας</a:t>
            </a:r>
            <a:r>
              <a:rPr lang="en-US" dirty="0">
                <a:cs typeface="Arial" panose="020B0604020202020204" pitchFamily="34" charset="0"/>
              </a:rPr>
              <a:t>. </a:t>
            </a:r>
            <a:endParaRPr lang="de-DE" dirty="0">
              <a:cs typeface="Arial" panose="020B0604020202020204" pitchFamily="34" charset="0"/>
            </a:endParaRPr>
          </a:p>
          <a:p>
            <a:endParaRPr lang="de-DE" dirty="0"/>
          </a:p>
          <a:p>
            <a:endParaRPr lang="de-DE" dirty="0"/>
          </a:p>
          <a:p>
            <a:endParaRPr lang="de-DE" dirty="0"/>
          </a:p>
        </p:txBody>
      </p:sp>
    </p:spTree>
    <p:extLst>
      <p:ext uri="{BB962C8B-B14F-4D97-AF65-F5344CB8AC3E}">
        <p14:creationId xmlns:p14="http://schemas.microsoft.com/office/powerpoint/2010/main" val="3767749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3A972-91FB-43C7-B1E9-1E5CDE007D96}"/>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Συμπεράσματα</a:t>
            </a:r>
            <a:endParaRPr lang="de-DE" dirty="0">
              <a:latin typeface="Arial" panose="020B0604020202020204" pitchFamily="34" charset="0"/>
              <a:cs typeface="Arial" panose="020B0604020202020204" pitchFamily="34" charset="0"/>
            </a:endParaRPr>
          </a:p>
        </p:txBody>
      </p:sp>
      <p:sp>
        <p:nvSpPr>
          <p:cNvPr id="4" name="Rechteck: abgerundete Ecken 3">
            <a:extLst>
              <a:ext uri="{FF2B5EF4-FFF2-40B4-BE49-F238E27FC236}">
                <a16:creationId xmlns:a16="http://schemas.microsoft.com/office/drawing/2014/main" id="{5D46F5A9-B4E8-4E8C-A032-B59C121F9B9D}"/>
              </a:ext>
            </a:extLst>
          </p:cNvPr>
          <p:cNvSpPr/>
          <p:nvPr/>
        </p:nvSpPr>
        <p:spPr>
          <a:xfrm>
            <a:off x="251520" y="1484783"/>
            <a:ext cx="8604956" cy="4752530"/>
          </a:xfrm>
          <a:prstGeom prst="roundRect">
            <a:avLst/>
          </a:prstGeom>
          <a:solidFill>
            <a:srgbClr val="22761C">
              <a:alpha val="53000"/>
            </a:srgbClr>
          </a:solidFill>
          <a:ln>
            <a:solidFill>
              <a:srgbClr val="227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1EE98FAD-4D54-4779-A542-A505A2BB73ED}"/>
              </a:ext>
            </a:extLst>
          </p:cNvPr>
          <p:cNvSpPr>
            <a:spLocks noGrp="1"/>
          </p:cNvSpPr>
          <p:nvPr>
            <p:ph idx="1"/>
          </p:nvPr>
        </p:nvSpPr>
        <p:spPr>
          <a:xfrm>
            <a:off x="467544" y="1484782"/>
            <a:ext cx="8219256" cy="4752530"/>
          </a:xfrm>
        </p:spPr>
        <p:txBody>
          <a:bodyPr>
            <a:normAutofit fontScale="92500" lnSpcReduction="10000"/>
          </a:bodyPr>
          <a:lstStyle/>
          <a:p>
            <a:pPr marL="0" indent="0" algn="just">
              <a:lnSpc>
                <a:spcPct val="160000"/>
              </a:lnSpc>
              <a:buNone/>
            </a:pPr>
            <a:r>
              <a:rPr lang="de-DE" sz="1600" b="1" dirty="0">
                <a:solidFill>
                  <a:schemeClr val="bg1"/>
                </a:solidFill>
                <a:latin typeface="Arial" panose="020B0604020202020204" pitchFamily="34" charset="0"/>
                <a:cs typeface="Arial" panose="020B0604020202020204" pitchFamily="34" charset="0"/>
              </a:rPr>
              <a:t>      </a:t>
            </a:r>
            <a:r>
              <a:rPr lang="el-GR" sz="1600" b="1" dirty="0">
                <a:solidFill>
                  <a:schemeClr val="bg1"/>
                </a:solidFill>
                <a:cs typeface="Arial" panose="020B0604020202020204" pitchFamily="34" charset="0"/>
              </a:rPr>
              <a:t>Λίστα ελέγχου</a:t>
            </a:r>
            <a:endParaRPr lang="de-DE" sz="1600" dirty="0">
              <a:solidFill>
                <a:schemeClr val="bg1"/>
              </a:solidFill>
              <a:cs typeface="Arial" panose="020B0604020202020204" pitchFamily="34" charset="0"/>
            </a:endParaRP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Με ποιόν εξειδικευμένο τεχνικό θα ήθελα να συνεργαστώ για την κατασκευή γεωθερμικής θέρμανσης;</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Ποια είναι η ετήσια ζήτηση για θέρμανση και ζεστό νερό;</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Ποιο σύστημα </a:t>
            </a:r>
            <a:r>
              <a:rPr lang="el-GR" sz="1600" dirty="0" err="1">
                <a:solidFill>
                  <a:schemeClr val="bg1"/>
                </a:solidFill>
                <a:cs typeface="Arial" panose="020B0604020202020204" pitchFamily="34" charset="0"/>
              </a:rPr>
              <a:t>εναλλάκτη</a:t>
            </a:r>
            <a:r>
              <a:rPr lang="el-GR" sz="1600" dirty="0">
                <a:solidFill>
                  <a:schemeClr val="bg1"/>
                </a:solidFill>
                <a:cs typeface="Arial" panose="020B0604020202020204" pitchFamily="34" charset="0"/>
              </a:rPr>
              <a:t> θερμότητας είναι κατάλληλο για μένα;</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Σε τι χρήση θέλω να προσπαθήσω - θέρμανση, ψύξη, θέρμανση νερού;</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Ποια μέτρα ανακαίνισης πρέπει να εκτελέσω στο σπίτι επιπλέον;</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Έχω όλες τις άδειες;</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Μπορώ να πάρω χρηματοδότηση;</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Η αντλία θερμότητας καλύπτει τις απαιτήσεις μου;</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Παρέχει ο προμηθευτής μου ηλεκτρική ενέργεια ένα τιμολόγιο αντλίας θερμότητας;</a:t>
            </a:r>
          </a:p>
          <a:p>
            <a:pPr marL="361950" lvl="1" indent="-266700" algn="just">
              <a:lnSpc>
                <a:spcPct val="160000"/>
              </a:lnSpc>
              <a:buFont typeface="Symbol" panose="05050102010706020507" pitchFamily="18" charset="2"/>
              <a:buChar char="-"/>
            </a:pPr>
            <a:r>
              <a:rPr lang="el-GR" sz="1600" dirty="0">
                <a:solidFill>
                  <a:schemeClr val="bg1"/>
                </a:solidFill>
                <a:cs typeface="Arial" panose="020B0604020202020204" pitchFamily="34" charset="0"/>
              </a:rPr>
              <a:t>Έχει πιστοποιηθεί η εκτελεστική εταιρεία γεώτρησης;</a:t>
            </a:r>
            <a:endParaRPr lang="de-DE" sz="1600" dirty="0"/>
          </a:p>
          <a:p>
            <a:endParaRPr lang="de-DE" dirty="0"/>
          </a:p>
        </p:txBody>
      </p:sp>
    </p:spTree>
    <p:extLst>
      <p:ext uri="{BB962C8B-B14F-4D97-AF65-F5344CB8AC3E}">
        <p14:creationId xmlns:p14="http://schemas.microsoft.com/office/powerpoint/2010/main" val="584042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2E153-E2DF-4B10-BAD3-1F8817C7247C}"/>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Συμπεράσματα</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19D116B-D7BD-42DE-B688-62D8A53A605C}"/>
              </a:ext>
            </a:extLst>
          </p:cNvPr>
          <p:cNvSpPr>
            <a:spLocks noGrp="1"/>
          </p:cNvSpPr>
          <p:nvPr>
            <p:ph idx="1"/>
          </p:nvPr>
        </p:nvSpPr>
        <p:spPr>
          <a:xfrm>
            <a:off x="457200" y="1556792"/>
            <a:ext cx="8229600" cy="4392488"/>
          </a:xfrm>
        </p:spPr>
        <p:txBody>
          <a:bodyPr>
            <a:normAutofit/>
          </a:bodyPr>
          <a:lstStyle/>
          <a:p>
            <a:pPr marL="0" indent="0" algn="just">
              <a:lnSpc>
                <a:spcPct val="150000"/>
              </a:lnSpc>
              <a:buNone/>
            </a:pPr>
            <a:r>
              <a:rPr lang="el-GR" i="1" dirty="0">
                <a:cs typeface="Arial" panose="020B0604020202020204" pitchFamily="34" charset="0"/>
              </a:rPr>
              <a:t>Πλέον έχετε ολοκληρώσει την ενότητα </a:t>
            </a:r>
            <a:r>
              <a:rPr lang="el-GR" i="1" dirty="0"/>
              <a:t>που αφορά στη βιβλιογραφική ανασκόπηση και τους κανονισμούς και γνωρίζετε</a:t>
            </a:r>
            <a:r>
              <a:rPr lang="en-US" i="1" dirty="0">
                <a:cs typeface="Arial" panose="020B0604020202020204" pitchFamily="34" charset="0"/>
              </a:rPr>
              <a:t>:</a:t>
            </a:r>
          </a:p>
          <a:p>
            <a:pPr algn="just">
              <a:lnSpc>
                <a:spcPct val="150000"/>
              </a:lnSpc>
              <a:buFont typeface="+mj-lt"/>
              <a:buAutoNum type="arabicPeriod"/>
            </a:pPr>
            <a:r>
              <a:rPr lang="el-GR" dirty="0">
                <a:cs typeface="Arial" panose="020B0604020202020204" pitchFamily="34" charset="0"/>
              </a:rPr>
              <a:t>Την τρέχουσα κατάσταση και τις </a:t>
            </a:r>
            <a:r>
              <a:rPr lang="el-GR" dirty="0"/>
              <a:t>μελλοντικές τάσεις στη γεωθερμική ενέργεια </a:t>
            </a:r>
            <a:endParaRPr lang="en-US" dirty="0">
              <a:cs typeface="Arial" panose="020B0604020202020204" pitchFamily="34" charset="0"/>
            </a:endParaRPr>
          </a:p>
          <a:p>
            <a:pPr algn="just">
              <a:lnSpc>
                <a:spcPct val="150000"/>
              </a:lnSpc>
              <a:buFont typeface="+mj-lt"/>
              <a:buAutoNum type="arabicPeriod"/>
            </a:pPr>
            <a:r>
              <a:rPr lang="el-GR" dirty="0"/>
              <a:t>Τους κινδύνους, τις δυνατότητες και τα πλεονεκτήματα</a:t>
            </a:r>
            <a:endParaRPr lang="de-DE" dirty="0">
              <a:cs typeface="Arial" panose="020B0604020202020204" pitchFamily="34" charset="0"/>
            </a:endParaRPr>
          </a:p>
          <a:p>
            <a:pPr algn="just">
              <a:lnSpc>
                <a:spcPct val="150000"/>
              </a:lnSpc>
              <a:buFont typeface="+mj-lt"/>
              <a:buAutoNum type="arabicPeriod"/>
            </a:pPr>
            <a:r>
              <a:rPr lang="el-GR" dirty="0">
                <a:cs typeface="Arial" panose="020B0604020202020204" pitchFamily="34" charset="0"/>
              </a:rPr>
              <a:t>Τους κανονισμούς και τους νόμους </a:t>
            </a:r>
            <a:r>
              <a:rPr lang="el-GR" dirty="0"/>
              <a:t>για τα γεωθερμικά συστήματα και τη διαδικασία σχετικά με την εφαρμογή των αδειών εγκατάστασης</a:t>
            </a:r>
            <a:endParaRPr lang="en-US" dirty="0">
              <a:cs typeface="Arial" panose="020B0604020202020204" pitchFamily="34" charset="0"/>
            </a:endParaRPr>
          </a:p>
          <a:p>
            <a:pPr algn="just">
              <a:lnSpc>
                <a:spcPct val="150000"/>
              </a:lnSpc>
              <a:buFont typeface="+mj-lt"/>
              <a:buAutoNum type="arabicPeriod"/>
            </a:pPr>
            <a:r>
              <a:rPr lang="el-GR" dirty="0">
                <a:cs typeface="Arial" panose="020B0604020202020204" pitchFamily="34" charset="0"/>
              </a:rPr>
              <a:t>Τις δυνατότητες αστικής ευθύνης και ασφάλισης</a:t>
            </a:r>
            <a:endParaRPr lang="de-DE" dirty="0">
              <a:cs typeface="Arial" panose="020B0604020202020204" pitchFamily="34" charset="0"/>
            </a:endParaRPr>
          </a:p>
          <a:p>
            <a:pPr algn="just">
              <a:lnSpc>
                <a:spcPct val="150000"/>
              </a:lnSpc>
              <a:buFont typeface="+mj-lt"/>
              <a:buAutoNum type="arabicPeriod"/>
            </a:pPr>
            <a:r>
              <a:rPr lang="el-GR" dirty="0">
                <a:cs typeface="Arial" panose="020B0604020202020204" pitchFamily="34" charset="0"/>
              </a:rPr>
              <a:t>Τις δυνατότητες </a:t>
            </a:r>
            <a:r>
              <a:rPr lang="el-GR" dirty="0"/>
              <a:t>χρηματοδότησης γεωθερμικών έργων.</a:t>
            </a:r>
            <a:endParaRPr lang="de-DE" dirty="0">
              <a:cs typeface="Arial" panose="020B0604020202020204" pitchFamily="34" charset="0"/>
            </a:endParaRPr>
          </a:p>
        </p:txBody>
      </p:sp>
    </p:spTree>
    <p:extLst>
      <p:ext uri="{BB962C8B-B14F-4D97-AF65-F5344CB8AC3E}">
        <p14:creationId xmlns:p14="http://schemas.microsoft.com/office/powerpoint/2010/main" val="1435697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latin typeface="Arial" panose="020B0604020202020204" pitchFamily="34" charset="0"/>
                <a:cs typeface="Arial" panose="020B0604020202020204" pitchFamily="34" charset="0"/>
              </a:rPr>
              <a:t>Τέλος ενότητας </a:t>
            </a:r>
          </a:p>
        </p:txBody>
      </p:sp>
      <p:sp>
        <p:nvSpPr>
          <p:cNvPr id="5" name="Subtitle 4"/>
          <p:cNvSpPr>
            <a:spLocks noGrp="1"/>
          </p:cNvSpPr>
          <p:nvPr>
            <p:ph type="subTitle" idx="1"/>
          </p:nvPr>
        </p:nvSpPr>
        <p:spPr>
          <a:xfrm>
            <a:off x="5148064" y="3573016"/>
            <a:ext cx="3672408" cy="1080120"/>
          </a:xfrm>
        </p:spPr>
        <p:txBody>
          <a:bodyPr/>
          <a:lstStyle/>
          <a:p>
            <a:r>
              <a:rPr lang="el-GR" dirty="0">
                <a:latin typeface="Arial" panose="020B0604020202020204" pitchFamily="34" charset="0"/>
                <a:cs typeface="Arial" panose="020B0604020202020204" pitchFamily="34" charset="0"/>
              </a:rPr>
              <a:t>Βιβλιογραφική ανασκόπηση και κανονισμοί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8C9EB-CF76-4BB9-B343-56663E334BE8}"/>
              </a:ext>
            </a:extLst>
          </p:cNvPr>
          <p:cNvSpPr>
            <a:spLocks noGrp="1"/>
          </p:cNvSpPr>
          <p:nvPr>
            <p:ph type="title"/>
          </p:nvPr>
        </p:nvSpPr>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2BF6256-342F-497B-B5F5-7F5F0B9FCF8A}"/>
              </a:ext>
            </a:extLst>
          </p:cNvPr>
          <p:cNvSpPr>
            <a:spLocks noGrp="1"/>
          </p:cNvSpPr>
          <p:nvPr>
            <p:ph idx="1"/>
          </p:nvPr>
        </p:nvSpPr>
        <p:spPr/>
        <p:txBody>
          <a:bodyPr>
            <a:normAutofit/>
          </a:bodyPr>
          <a:lstStyle/>
          <a:p>
            <a:pPr marL="0" indent="0" algn="just">
              <a:lnSpc>
                <a:spcPct val="150000"/>
              </a:lnSpc>
              <a:buNone/>
            </a:pPr>
            <a:r>
              <a:rPr lang="el-GR" b="1" dirty="0">
                <a:cs typeface="Arial" panose="020B0604020202020204" pitchFamily="34" charset="0"/>
              </a:rPr>
              <a:t>Τρόποι χρήσης παγκοσμίως</a:t>
            </a:r>
            <a:endParaRPr lang="de-DE" b="1" dirty="0">
              <a:cs typeface="Arial" panose="020B0604020202020204" pitchFamily="34" charset="0"/>
            </a:endParaRPr>
          </a:p>
          <a:p>
            <a:pPr marL="0" indent="0" algn="just">
              <a:lnSpc>
                <a:spcPct val="150000"/>
              </a:lnSpc>
              <a:buNone/>
            </a:pPr>
            <a:endParaRPr lang="de-DE" b="1" dirty="0">
              <a:cs typeface="Arial" panose="020B0604020202020204" pitchFamily="34" charset="0"/>
            </a:endParaRPr>
          </a:p>
          <a:p>
            <a:pPr algn="just">
              <a:lnSpc>
                <a:spcPct val="150000"/>
              </a:lnSpc>
            </a:pPr>
            <a:r>
              <a:rPr lang="el-GR" dirty="0">
                <a:cs typeface="Arial" panose="020B0604020202020204" pitchFamily="34" charset="0"/>
              </a:rPr>
              <a:t>Οι 5 χώρες με τις υψηλότερες </a:t>
            </a:r>
            <a:r>
              <a:rPr lang="el-GR" dirty="0"/>
              <a:t>εγκατεστημένες δυναμικότητες γεωθερμικής ενέργειας κοντά στην επιφάνεια, συμπεριλαμβανομένων των αντλιών θερμότητας, είναι η Κίνα, οι ΗΠΑ, η Σουηδία, η Τουρκία και η Γερμανία</a:t>
            </a:r>
            <a:r>
              <a:rPr lang="en-US" dirty="0">
                <a:cs typeface="Arial" panose="020B0604020202020204" pitchFamily="34" charset="0"/>
              </a:rPr>
              <a:t>.</a:t>
            </a:r>
          </a:p>
          <a:p>
            <a:pPr marL="0" indent="0" algn="just">
              <a:lnSpc>
                <a:spcPct val="150000"/>
              </a:lnSpc>
              <a:buNone/>
            </a:pPr>
            <a:endParaRPr lang="en-US" dirty="0">
              <a:cs typeface="Arial" panose="020B0604020202020204" pitchFamily="34" charset="0"/>
            </a:endParaRPr>
          </a:p>
          <a:p>
            <a:pPr algn="just">
              <a:lnSpc>
                <a:spcPct val="150000"/>
              </a:lnSpc>
            </a:pPr>
            <a:r>
              <a:rPr lang="el-GR" dirty="0"/>
              <a:t>Κατά την εξέταση της κατά κεφαλήν χρήσης, ισχύει ότι οι χώρες Ισλανδία, Σουηδία, Φινλανδία, Νορβηγία και Ελβετία βρίσκονται στην κορυφή. </a:t>
            </a:r>
            <a:endParaRPr lang="de-DE" dirty="0"/>
          </a:p>
        </p:txBody>
      </p:sp>
    </p:spTree>
    <p:extLst>
      <p:ext uri="{BB962C8B-B14F-4D97-AF65-F5344CB8AC3E}">
        <p14:creationId xmlns:p14="http://schemas.microsoft.com/office/powerpoint/2010/main" val="68524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AC87A-D555-4682-B177-C9C22A10E8A0}"/>
              </a:ext>
            </a:extLst>
          </p:cNvPr>
          <p:cNvSpPr>
            <a:spLocks noGrp="1"/>
          </p:cNvSpPr>
          <p:nvPr>
            <p:ph type="title"/>
          </p:nvPr>
        </p:nvSpPr>
        <p:spPr>
          <a:xfrm>
            <a:off x="1979712" y="0"/>
            <a:ext cx="6707088" cy="1124744"/>
          </a:xfrm>
        </p:spPr>
        <p:txBody>
          <a:bodyPr/>
          <a:lstStyle/>
          <a:p>
            <a:r>
              <a:rPr lang="el-GR" dirty="0">
                <a:latin typeface="Arial" panose="020B0604020202020204" pitchFamily="34" charset="0"/>
                <a:cs typeface="Arial" panose="020B0604020202020204" pitchFamily="34" charset="0"/>
              </a:rPr>
              <a:t>Υπάρχουσα κατάσταση</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A66404AA-1A69-40A5-8B22-FB421E39F12E}"/>
              </a:ext>
            </a:extLst>
          </p:cNvPr>
          <p:cNvSpPr>
            <a:spLocks noGrp="1"/>
          </p:cNvSpPr>
          <p:nvPr>
            <p:ph idx="1"/>
          </p:nvPr>
        </p:nvSpPr>
        <p:spPr>
          <a:xfrm>
            <a:off x="457200" y="1412776"/>
            <a:ext cx="8229600" cy="5040560"/>
          </a:xfrm>
        </p:spPr>
        <p:txBody>
          <a:bodyPr>
            <a:normAutofit fontScale="85000" lnSpcReduction="20000"/>
          </a:bodyPr>
          <a:lstStyle/>
          <a:p>
            <a:pPr marL="0" indent="0" algn="just">
              <a:lnSpc>
                <a:spcPct val="160000"/>
              </a:lnSpc>
              <a:buNone/>
            </a:pPr>
            <a:r>
              <a:rPr lang="de-DE" sz="1600" b="1" dirty="0">
                <a:latin typeface="Arial" panose="020B0604020202020204" pitchFamily="34" charset="0"/>
                <a:cs typeface="Arial" panose="020B0604020202020204" pitchFamily="34" charset="0"/>
              </a:rPr>
              <a:t>      </a:t>
            </a:r>
            <a:r>
              <a:rPr lang="el-GR" sz="1900" b="1" dirty="0">
                <a:cs typeface="Arial" panose="020B0604020202020204" pitchFamily="34" charset="0"/>
              </a:rPr>
              <a:t>Μορφές χρήσης και εφαρμογές σε παγκόσμια κλίμακα</a:t>
            </a:r>
            <a:endParaRPr lang="de-DE" sz="1900" dirty="0">
              <a:cs typeface="Arial" panose="020B0604020202020204" pitchFamily="34" charset="0"/>
            </a:endParaRPr>
          </a:p>
          <a:p>
            <a:pPr marL="0" indent="0" algn="just">
              <a:lnSpc>
                <a:spcPct val="160000"/>
              </a:lnSpc>
              <a:buNone/>
            </a:pPr>
            <a:r>
              <a:rPr lang="de-DE" sz="1900" i="1" dirty="0">
                <a:cs typeface="Arial" panose="020B0604020202020204" pitchFamily="34" charset="0"/>
              </a:rPr>
              <a:t>      </a:t>
            </a:r>
            <a:r>
              <a:rPr lang="el-GR" sz="1900" i="1" u="sng" dirty="0">
                <a:cs typeface="Arial" panose="020B0604020202020204" pitchFamily="34" charset="0"/>
              </a:rPr>
              <a:t>Γεωθερμικές αντλίες θερμότητας</a:t>
            </a:r>
            <a:r>
              <a:rPr lang="de-DE" sz="1900" i="1" u="sng" dirty="0">
                <a:cs typeface="Arial" panose="020B0604020202020204" pitchFamily="34" charset="0"/>
              </a:rPr>
              <a:t>: </a:t>
            </a:r>
          </a:p>
          <a:p>
            <a:pPr algn="just">
              <a:lnSpc>
                <a:spcPct val="160000"/>
              </a:lnSpc>
            </a:pPr>
            <a:r>
              <a:rPr lang="el-GR" sz="1900" dirty="0"/>
              <a:t>Στις ΗΠΑ, στην ΕΕ και στην Κίνα βρίσκεται ο μεγαλύτερος αριθμός εγκατεστημένων αντλιών θερμότητας </a:t>
            </a:r>
          </a:p>
          <a:p>
            <a:pPr algn="just">
              <a:lnSpc>
                <a:spcPct val="160000"/>
              </a:lnSpc>
            </a:pPr>
            <a:r>
              <a:rPr lang="el-GR" sz="1900" dirty="0"/>
              <a:t>Οι γεωθερμικές αντλίες θερμότητας χρησιμοποιούνται σε 48 χώρες σε όλο τον κόσμο</a:t>
            </a:r>
            <a:r>
              <a:rPr lang="de-DE" sz="1900" dirty="0">
                <a:cs typeface="Arial" panose="020B0604020202020204" pitchFamily="34" charset="0"/>
              </a:rPr>
              <a:t>.</a:t>
            </a:r>
          </a:p>
          <a:p>
            <a:pPr algn="just">
              <a:lnSpc>
                <a:spcPct val="160000"/>
              </a:lnSpc>
            </a:pPr>
            <a:r>
              <a:rPr lang="el-GR" sz="1900" dirty="0"/>
              <a:t>Σε σύγκριση με τη χρήση το 2000: Χρησιμοποιούνται μόνο σε 26 χώρες</a:t>
            </a:r>
            <a:r>
              <a:rPr lang="en-US" sz="1900" dirty="0">
                <a:cs typeface="Arial" panose="020B0604020202020204" pitchFamily="34" charset="0"/>
              </a:rPr>
              <a:t>.</a:t>
            </a:r>
          </a:p>
          <a:p>
            <a:pPr marL="0" indent="0" algn="just">
              <a:lnSpc>
                <a:spcPct val="160000"/>
              </a:lnSpc>
              <a:buNone/>
            </a:pPr>
            <a:endParaRPr lang="de-DE" sz="1900" i="1" dirty="0">
              <a:cs typeface="Arial" panose="020B0604020202020204" pitchFamily="34" charset="0"/>
            </a:endParaRPr>
          </a:p>
          <a:p>
            <a:pPr marL="0" indent="0" algn="just">
              <a:lnSpc>
                <a:spcPct val="160000"/>
              </a:lnSpc>
              <a:buNone/>
            </a:pPr>
            <a:r>
              <a:rPr lang="de-DE" sz="1900" i="1" dirty="0">
                <a:cs typeface="Arial" panose="020B0604020202020204" pitchFamily="34" charset="0"/>
              </a:rPr>
              <a:t>      </a:t>
            </a:r>
            <a:r>
              <a:rPr lang="el-GR" sz="1900" i="1" u="sng" dirty="0">
                <a:cs typeface="Arial" panose="020B0604020202020204" pitchFamily="34" charset="0"/>
              </a:rPr>
              <a:t>Θέρμανση σε κτίρια</a:t>
            </a:r>
            <a:r>
              <a:rPr lang="de-DE" sz="1900" i="1" u="sng" dirty="0">
                <a:cs typeface="Arial" panose="020B0604020202020204" pitchFamily="34" charset="0"/>
              </a:rPr>
              <a:t>:</a:t>
            </a:r>
          </a:p>
          <a:p>
            <a:pPr algn="just">
              <a:lnSpc>
                <a:spcPct val="160000"/>
              </a:lnSpc>
            </a:pPr>
            <a:r>
              <a:rPr lang="el-GR" sz="1900" dirty="0">
                <a:cs typeface="Arial" panose="020B0604020202020204" pitchFamily="34" charset="0"/>
              </a:rPr>
              <a:t>Κυρίαρχες χώρες</a:t>
            </a:r>
            <a:r>
              <a:rPr lang="en-US" sz="1900" dirty="0">
                <a:cs typeface="Arial" panose="020B0604020202020204" pitchFamily="34" charset="0"/>
              </a:rPr>
              <a:t>: </a:t>
            </a:r>
            <a:r>
              <a:rPr lang="el-GR" sz="1900" dirty="0"/>
              <a:t>Κίνα, Ισλανδία, Τουρκία, Γαλλία και Γερμανία</a:t>
            </a:r>
            <a:r>
              <a:rPr lang="en-US" sz="1900" dirty="0">
                <a:cs typeface="Arial" panose="020B0604020202020204" pitchFamily="34" charset="0"/>
              </a:rPr>
              <a:t>.</a:t>
            </a:r>
          </a:p>
          <a:p>
            <a:pPr algn="just">
              <a:lnSpc>
                <a:spcPct val="160000"/>
              </a:lnSpc>
            </a:pPr>
            <a:r>
              <a:rPr lang="el-GR" sz="1900" dirty="0"/>
              <a:t>Διάκριση μεταξύ κεντρικών εγκαταστάσεων για εφαρμογές μεγάλης κλίμακας και εξατομικευμένες χρήσεις</a:t>
            </a:r>
            <a:r>
              <a:rPr lang="en-US" sz="1900" dirty="0">
                <a:cs typeface="Arial" panose="020B0604020202020204" pitchFamily="34" charset="0"/>
              </a:rPr>
              <a:t>.</a:t>
            </a:r>
          </a:p>
          <a:p>
            <a:pPr algn="just">
              <a:lnSpc>
                <a:spcPct val="160000"/>
              </a:lnSpc>
            </a:pPr>
            <a:r>
              <a:rPr lang="el-GR" sz="1900" dirty="0"/>
              <a:t>Οδηγός με εξατομικευμένη χρήση (από 28 χώρες): Τουρκία, ΗΠΑ, Ιταλία, Σλοβακία και Ρωσία</a:t>
            </a:r>
            <a:r>
              <a:rPr lang="en-US" sz="1900" dirty="0">
                <a:cs typeface="Arial" panose="020B0604020202020204" pitchFamily="34" charset="0"/>
              </a:rPr>
              <a:t>.</a:t>
            </a:r>
            <a:endParaRPr lang="de-DE" sz="1900" dirty="0">
              <a:cs typeface="Arial" panose="020B0604020202020204" pitchFamily="34" charset="0"/>
            </a:endParaRPr>
          </a:p>
          <a:p>
            <a:pPr>
              <a:lnSpc>
                <a:spcPct val="160000"/>
              </a:lnSpc>
            </a:pPr>
            <a:endParaRPr lang="de-DE" i="1" dirty="0"/>
          </a:p>
          <a:p>
            <a:pPr marL="0" indent="0">
              <a:lnSpc>
                <a:spcPct val="160000"/>
              </a:lnSpc>
              <a:buNone/>
            </a:pPr>
            <a:endParaRPr lang="de-DE" dirty="0"/>
          </a:p>
        </p:txBody>
      </p:sp>
    </p:spTree>
    <p:extLst>
      <p:ext uri="{BB962C8B-B14F-4D97-AF65-F5344CB8AC3E}">
        <p14:creationId xmlns:p14="http://schemas.microsoft.com/office/powerpoint/2010/main" val="34602348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7346</Words>
  <Application>Microsoft Office PowerPoint</Application>
  <PresentationFormat>Προβολή στην οθόνη (4:3)</PresentationFormat>
  <Paragraphs>681</Paragraphs>
  <Slides>72</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72</vt:i4>
      </vt:variant>
    </vt:vector>
  </HeadingPairs>
  <TitlesOfParts>
    <vt:vector size="78" baseType="lpstr">
      <vt:lpstr>Arial</vt:lpstr>
      <vt:lpstr>Calibri</vt:lpstr>
      <vt:lpstr>Symbol</vt:lpstr>
      <vt:lpstr>Tahoma</vt:lpstr>
      <vt:lpstr>Wingdings</vt:lpstr>
      <vt:lpstr>2_Office Theme</vt:lpstr>
      <vt:lpstr>1.7 Βιβλιογραφική ανασκόπηση και κανονισμοί</vt:lpstr>
      <vt:lpstr>Στόχοι της παρούσας ενότητας </vt:lpstr>
      <vt:lpstr>Περιεχόμενα </vt:lpstr>
      <vt:lpstr>Περιεχόμενα </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Υπάρχουσα κατάσταση</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Κανονισμοί και νομοθεσία</vt:lpstr>
      <vt:lpstr>DVGW W 120-2 Regelwerk (Κανονισμοί και πρότυπα)</vt:lpstr>
      <vt:lpstr>DVGW W 120-2 Απαιτήσεις πιστοποίησης στον τομέα της μηχανικής γεώτρησης και της ρηχής γεωθερμικής ενέργειας (BHE)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Κανονισμοί και νομοθεσία</vt:lpstr>
      <vt:lpstr>Κανονισμοί και νομοθεσία</vt:lpstr>
      <vt:lpstr>CEN και CENELEC</vt:lpstr>
      <vt:lpstr>Οργανισμοί πιστοποίησης</vt:lpstr>
      <vt:lpstr>Παρουσίαση του PowerPoint</vt:lpstr>
      <vt:lpstr>Ευθύνη και ασφάλεια</vt:lpstr>
      <vt:lpstr>Ευθύνη και ασφάλεια</vt:lpstr>
      <vt:lpstr>Ευθύνη και ασφάλεια</vt:lpstr>
      <vt:lpstr>Ευθύνη και ασφάλεια</vt:lpstr>
      <vt:lpstr>  Ευθύνη και ασφάλεια</vt:lpstr>
      <vt:lpstr>Ευθύνη και ασφάλεια</vt:lpstr>
      <vt:lpstr>Ευθύνη και ασφάλεια</vt:lpstr>
      <vt:lpstr>Προοπτικές</vt:lpstr>
      <vt:lpstr>Προοπτικές</vt:lpstr>
      <vt:lpstr>Προοπτικές</vt:lpstr>
      <vt:lpstr>Χρηματοδότηση</vt:lpstr>
      <vt:lpstr>Χρηματοδότηση</vt:lpstr>
      <vt:lpstr>Χρηματοδότηση</vt:lpstr>
      <vt:lpstr>Χρηματοδότηση</vt:lpstr>
      <vt:lpstr>Χρηματοδότηση</vt:lpstr>
      <vt:lpstr>Χρηματοδότηση</vt:lpstr>
      <vt:lpstr>Χρηματοδότηση</vt:lpstr>
      <vt:lpstr>Χρηματοδότηση</vt:lpstr>
      <vt:lpstr>Χρηματοδότηση</vt:lpstr>
      <vt:lpstr>Χρηματοδότηση</vt:lpstr>
      <vt:lpstr>Χρηματοδότηση</vt:lpstr>
      <vt:lpstr>Χρηματοδότηση</vt:lpstr>
      <vt:lpstr>Συμπεράσματα</vt:lpstr>
      <vt:lpstr>Συμπεράσματα</vt:lpstr>
      <vt:lpstr>Τέλος ενότητας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Anastasia Katsamaki</cp:lastModifiedBy>
  <cp:revision>499</cp:revision>
  <dcterms:created xsi:type="dcterms:W3CDTF">2017-12-11T10:59:29Z</dcterms:created>
  <dcterms:modified xsi:type="dcterms:W3CDTF">2020-01-28T12:30:05Z</dcterms:modified>
</cp:coreProperties>
</file>