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0" r:id="rId17"/>
    <p:sldId id="275" r:id="rId18"/>
    <p:sldId id="272" r:id="rId19"/>
    <p:sldId id="276" r:id="rId20"/>
    <p:sldId id="277" r:id="rId21"/>
    <p:sldId id="278" r:id="rId22"/>
    <p:sldId id="279" r:id="rId23"/>
    <p:sldId id="280" r:id="rId24"/>
    <p:sldId id="26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gdem Tolali" initials="CT" lastIdx="14" clrIdx="0">
    <p:extLst>
      <p:ext uri="{19B8F6BF-5375-455C-9EA6-DF929625EA0E}">
        <p15:presenceInfo xmlns:p15="http://schemas.microsoft.com/office/powerpoint/2012/main" userId="S-1-5-21-3068316050-3618709877-3284160049-1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60" autoAdjust="0"/>
  </p:normalViewPr>
  <p:slideViewPr>
    <p:cSldViewPr>
      <p:cViewPr varScale="1">
        <p:scale>
          <a:sx n="86" d="100"/>
          <a:sy n="86" d="100"/>
        </p:scale>
        <p:origin x="1389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16:09:14.749" idx="14">
    <p:pos x="10" y="10"/>
    <p:text>Hier wäre ein Text nötig, was man überhaupt sieht.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16/12/2019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54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158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01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02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55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– </a:t>
            </a:r>
            <a:r>
              <a:rPr lang="de-DE" dirty="0" err="1"/>
              <a:t>sreenshot</a:t>
            </a:r>
            <a:r>
              <a:rPr lang="de-DE" dirty="0"/>
              <a:t> www.waermepumpe.de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24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23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782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51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36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32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415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Grafik:</a:t>
            </a:r>
            <a:r>
              <a:rPr lang="de-DE" baseline="0" dirty="0"/>
              <a:t>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7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37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49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85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86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74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16/12/2019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ermepumpe.de/normen-technik/jazrechn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Αρχές ενεργειακού ελέγχου και ταξινόμησης/ ποιοτικός έλεγχος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3: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Επιθεώρηση και συντήρηση γεωθερμικών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οδηγοί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Τι επηρεάζει 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κατά τη λειτουργία του συστήματος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μερίδιο του δοχείου ηλεκτρικής θέρμανσης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δοχείο  θερμότητας χρειάζεται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της ηλεκτρικής ενέργειας ώστε να παρέχει το 100% της θέρμανσης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SPF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του σημείου λειτουργίας είναι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1).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Όπως αναφέρθηκε το δοχείο θερμότητας δεν πρέπει να χρησιμοποιείται σε σωστές εγκαταστάσεις. Εάν το μερίδιο της θέρμανσης από το δοχείο αυξηθεί , τότε 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και η απόδοση πέφτει.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2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Τυπικές τιμές του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συστημάτων σε λειτουργία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Γερμανία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15368"/>
            <a:ext cx="7488832" cy="43774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79712" y="2339543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Air HP             </a:t>
            </a:r>
            <a:r>
              <a:rPr lang="de-DE" b="1" dirty="0" err="1"/>
              <a:t>Geo</a:t>
            </a:r>
            <a:r>
              <a:rPr lang="de-DE" b="1" dirty="0"/>
              <a:t> HP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652120" y="231536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Air HP             </a:t>
            </a:r>
            <a:r>
              <a:rPr lang="de-DE" b="1" dirty="0" err="1"/>
              <a:t>Geo</a:t>
            </a:r>
            <a:r>
              <a:rPr lang="de-DE" b="1" dirty="0"/>
              <a:t> HP</a:t>
            </a:r>
          </a:p>
        </p:txBody>
      </p:sp>
    </p:spTree>
    <p:extLst>
      <p:ext uri="{BB962C8B-B14F-4D97-AF65-F5344CB8AC3E}">
        <p14:creationId xmlns:p14="http://schemas.microsoft.com/office/powerpoint/2010/main" val="315451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Τυπικές τιμές του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συστημάτων σε λειτουργία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Γερμανία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Ανάλογα με τη χρονολογία εγκατάστασης του συστήματος  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αυξάνει τα τελευταία χρόνια.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μέσος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των γεωθερμικών αντλιών θερμότητας πλησιάζει κοντά στο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Για να διανεμηθούν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4 kWh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θέρμανσης στο κτίριο χρειάζονται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 kWh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ηλεκτρικής ενέργειας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3 kWh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θα αποδοθούν από το έδαφος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γεωθερμική ενέργεια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Μέτρηση του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25" y="16288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Πως να μετρηθεί και να υπολογιστεί 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θέλετε να υπολογίσετε 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του συστήματος σε λειτουργία πρέπει να μετρήσετε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ποσότητα της θερμότητας που αποδόθηκε στο σύστημα διανομής θέρμανσης. Στο δοχείο θερμότητας. Πρέπει να μετρήσετε απευθείας μετά την αντλία θερμότητας.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ποσότητας της ηλεκτρικής ενέργειας που χρησιμοποιήθηκε από την αντλία θερμότητας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Τα περισσότερα συστήματα αποθηκεύουν αυτά τα δεδομένα, δεν χρειάζεται να χρησιμοποιηθούν τεχνικές μέτρησης.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1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Μέτρηση του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Πως να μετρηθεί και να υπολογιστεί 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Εάν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υπολογίσετε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ενός συστήματος σε λειτουργία προσέξτε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ότι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περίοδος μέτρησης είναι αρκετά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μεγάλη. Συνήθως,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τουλάχιστον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ένα έτος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έχετε μετρήσει μια τυπική περίοδο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Εάν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υπάρχουν μοναδικές περίοδοι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ζέστης/κρύου ή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μη τυπικής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χρήσης, 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αλλάζει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3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Πως να μετρηθεί και να υπολογιστεί 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Εάν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θέλετε να τον υπολογίστε εκ των προτέρων μπορείτε να χρησιμοποιήσετε το πρότυπο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VDI 4640 norm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Υπολογισμός του εποχιακού συντελεστή απόδοσης της αντλίας θερμότητας – Ηλεκτρικές αντλίες θερμότητας για θέρμανση χώρων και οικιακού ζεστού νερού χρήσης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Αυτοί οι υπολογισμοί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δεν αναφέρονται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ένα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πραγματικό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γιατί δεν είναι μετρημένος αλλά υπολογισμένος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απλά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δίνει μια εικόνα ενός σωστά σχεδιασμένου συστήματος.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9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Πως να μετρηθεί και να υπολογιστεί 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Υπάρχουν υπολογιστικά εργαλεία διαδικτυακά σύμφωνα με το πρότυπο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VDI 4640 SPF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https://www.waermepumpe.de/normen-technik/jazrechner/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9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VDI 4650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020" y="908720"/>
            <a:ext cx="7933903" cy="57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Βελτιστοποιώντας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Βελτιστοποιώντας 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ενός συστήματος σε λειτουργία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πολύ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υψηλός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σύστημα δεν είναι αποδοτικό; Απαιτείται πολύ ηλεκτρική ενέργεια για τη λειτουργία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Ευτυχώς έγινε σωστή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της αντλίας θερμότητας και της ενεργειακής πηγής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Δεν μπορείς να αλλάξεις αυτούς τους συντελεστές σε εγκατεστημένο σύστημα σε λειτουργία.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Τι μπορεί να γίνει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Προσαρμογή της καμπύλης θερμότητας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Προσαρμογή της θερμοκρασίας του δοχείου και του συστήματος θέρμανσης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Απενεργοποίηση του δοχείου θερμότητας (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cartridge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4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Βελτιστοποιώντας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Βελτιστοποιώντας 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ενός συστήματος σε λειτουργία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πολύ υψηλός; Το σύστημα δεν είναι αποδοτικό; Απαιτείται πολύ ηλεκτρική ενέργεια για τη λειτουργία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επίδραση σου μάλλον δεν είναι αρκετή στο σύστημα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Βεβαιωθείτε ότι γίνεται σωστή  σχεδίαση,.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υπολογίστε του συντελεστές εισόδου προσεκτικά, μην χρησιμοποιείτε αυστηρούς υπολογισμούς.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6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τέλος της ενότητας θα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τις αρχές των ενεργειακών ελέγχων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τον ποιοτικό έλεγχο των συστημάτων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Κάνετε επισκόπηση, μέτρηση και υπολογισμό της ενεργειακής χρήσης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Εκτιμάτε την απόδοση και να βρίσκετε τρόπους να τη βελτιώνετε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	</a:t>
            </a:r>
            <a:r>
              <a:rPr lang="el-GR" dirty="0"/>
              <a:t>Κατανάλωση ηλεκτρικής ενέργειας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Υπολογίστε την κατανάλωση της ηλεκτρικής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την εκτίμηση του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(VDI 4640)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υπολογιστεί η ετήσια κατανάλωση ηλεκτρικής ενέργειας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Φορτίο της αντλίας θερμότητας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πλήρες ωράριο λειτουργίας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 / SPF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55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	</a:t>
            </a:r>
            <a:r>
              <a:rPr lang="el-GR" dirty="0"/>
              <a:t> Κατανάλωση ηλεκτρικής ενέργειας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Φορτίο αντλίας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8kW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Ώρες λειτουργίας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2.000h/a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SPF: 4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ίδιο σύστημα με ένα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of 3,5 or 4,5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2000" y="2542022"/>
            <a:ext cx="3395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4,0 = 4.000 kWh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572000" y="3691538"/>
            <a:ext cx="342593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kW * 2000h / 3,5 = 4.571 kWh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4,5 = 3.555 kWh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0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	</a:t>
            </a:r>
            <a:r>
              <a:rPr lang="el-GR" dirty="0"/>
              <a:t> Κατανάλωση ηλεκτρικής ενέργειας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ηλεκτρική κατανάλωση ενέργειας σχετίζεται με το λειτουργικό κόστος της αντλίας θερμότητας του συστήματος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Η αύξηση του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όχι μόνο προκαλεί καλύτερη απόδοση και φιλικότερη λειτουργίας ως προς το περιβάλλον αλλά μειώνει και το λειτουργικό κόστος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3045207"/>
            <a:ext cx="5469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4,0 = 4.000 kWh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0,22 €/kWh = 880€/a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67544" y="3573016"/>
            <a:ext cx="567174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kW * 2000h / 3,5 = 4.571 kWh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0,22 €/kWh = 1005 €/a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 kW * 2000h / 4,5 = 3.555 kWh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0,22 €/kWh = 782€/a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0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Τέλος ενότητας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Τώρα 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τις αρχές των ενεργειακών ελέγχων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τον ποιοτικό έλεγχο των συστημάτων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Μπορείτε να κάνετε επισκόπηση, μέτρηση και υπολογισμό της ενεργειακής χρήσης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να εκτιμάτε την απόδοση και να βρίσκετε τρόπους να τη βελτιώνετε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8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Τέλος ενότητας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Αρχές ενεργειακού ελέγχου και ταξινόμησης/ ποιοτικός έλεγχος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Ενεργειακή απόδοση των αντλιών θερμότητας αναφέρεται κυρίως στον εποχιακό συντελεστή απόδοσης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(SPF)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SPF (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εποχιακός συντελεστής απόδοσης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εικονογραφεί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πραγματικό ενεργειακό ισοζύγιο και την πραγματική ηλεκτρική ενέργεια που απαιτείται για να επιθυμητή ενέργεια θέρμανσης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Όσο μεγαλύτερη η τιμή του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τόσο αποδοτικότερο το σύστημα.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είναι ένα μέτρο για την λειτουργική απόδοση μια ηλεκτρικής αντλίας θερμότητας για ένα χρόνο. Είναι η αναλογία της θέρμανσης που αποδίδεται ως προς την συνολική ηλεκτρική ενέργεια που τροφοδοτήθηκε για ένα χρόνο.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Όρια του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όρια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Ενώ υπολογίζετε τον εποχιακό συντελεστή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απόδοσης,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σημαντική η επικοινωνία με τα βασικά μέρη του συστήματος.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Ποιες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αποδόσεις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έχουν καλυφθεί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συμπεριληφθεί στους υπολογισμούς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κλασσικά όρια του συστήματος ορίζονται κάπως έτσι: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200" y="414908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97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Όρια του συστήματος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Όρια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452320" cy="419193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347864" y="2780928"/>
            <a:ext cx="4896544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97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Όρια του συστήματος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Όρια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παρακάτω εξαρτήματα βρίσκονται εντός των ορίων του συστήματος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ηλεκτρικός συμπιεστής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κυκλοφορητής του κυκλώματος της άλμης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ηλεκτρικά στοιχεία για τον έλεγχο της αντλίας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(πιθανόν 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ανόδιο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του ηλεκτρικού μπόιλερ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εκπεμπόμενη θέρμανση μετριέται  στην έξοδο της αντλίας θερμότητας , πριν την είσοδο στο δοχείο προσωρινής αποθήκευσης ή στο σύστημα διανομής της θέρμανσης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914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Όρια του συστήματος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Όρια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Εξαιτίας αυτής της θεώρησης η εκτίμηση του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είναι δυνατή,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Επιτυγχάνει η αντλία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θερμότητας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του συστήματος μου ένα επαρκή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συντελεστή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SPF;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Αφ’ ετέρου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καταγράφονται μόνο κρίσιμες φορτίσεις για τη γεωθερμική αντλία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κυκλοφορίας της θέρμανσης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εκτός των ορίων του συστήματος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θα έχει την ίδια ηλεκτρική κατανάλωση σε κάθε τρόπο θέρμανσης.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0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οδηγοί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επηρεάζει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κατά τη λειτουργία του συστήματος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διαφορά θερμοκρασίας μεταξύ της πηγής θερμότητας και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της απόρριψης της</a:t>
            </a:r>
            <a:r>
              <a:rPr lang="el-G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θερμοκρασία του υπεδάφους δίνεται σε φυσιολογικές συνθήκες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επηρεαστεί η θερμοκρασία της πηγής θερμότητας μέσω καλής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θερμοκρασία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του σημείου απόρριψης θερμότητας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επηρεάζεται από σύστημα διανομής θερμότητας και το φορτίο θέρμανσης.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Προσέξτε να χρησιμοποιήσετε ένα σύστημα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χαμηλής θερμοκρασίας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2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SPF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οδηγοί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Τι επηρεάζει 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κατά τη λειτουργία του συστήματος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της αντλίας θερμότητας ( φορτίο)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Μόνο οι σωστά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διαστασιολογημένες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αντλίες θερμότητας λειτουργούν  αποδοτικά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μερίδιο του ζεστού νερού χρήσης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ζεστό νερό πρέπει να τροφοδοτείται σε υψηλότερη θερμοκρασία από τη θερμοκρασία του συστήματος θέρμανσης( 50</a:t>
            </a:r>
            <a:r>
              <a:rPr lang="el-G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/35</a:t>
            </a:r>
            <a:r>
              <a:rPr lang="el-G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 το μερίδιο του ζεστού νερού αυξηθεί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η διαφορά θερμοκρασίας από την πηγή στον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ψύκτη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αυξάνεται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η απόδοση του συστήματος πέφτει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2991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1473</Words>
  <Application>Microsoft Office PowerPoint</Application>
  <PresentationFormat>On-screen Show (4:3)</PresentationFormat>
  <Paragraphs>235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2_Office Theme</vt:lpstr>
      <vt:lpstr>3.4 Αρχές ενεργειακού ελέγχου και ταξινόμησης/ ποιοτικός έλεγχος</vt:lpstr>
      <vt:lpstr>Στόχοι</vt:lpstr>
      <vt:lpstr>SPF</vt:lpstr>
      <vt:lpstr>SPF – Όρια του συστήματος</vt:lpstr>
      <vt:lpstr>SPF – Όρια του συστήματος</vt:lpstr>
      <vt:lpstr>SPF – Όρια του συστήματος</vt:lpstr>
      <vt:lpstr>SPF – Όρια του συστήματος</vt:lpstr>
      <vt:lpstr>SPF – οδηγοί</vt:lpstr>
      <vt:lpstr>SPF – οδηγοί</vt:lpstr>
      <vt:lpstr>SPF – οδηγοί</vt:lpstr>
      <vt:lpstr>Τυπικές τιμές του  SPF</vt:lpstr>
      <vt:lpstr>Τυπικές τιμές του  SPF</vt:lpstr>
      <vt:lpstr>Μέτρηση του  SPF</vt:lpstr>
      <vt:lpstr>Μέτρηση του  SPF</vt:lpstr>
      <vt:lpstr>VDI 4650</vt:lpstr>
      <vt:lpstr>VDI 4650</vt:lpstr>
      <vt:lpstr>VDI 4650</vt:lpstr>
      <vt:lpstr>Βελτιστοποιώντας</vt:lpstr>
      <vt:lpstr>Βελτιστοποιώντας </vt:lpstr>
      <vt:lpstr>  Κατανάλωση ηλεκτρικής ενέργειας</vt:lpstr>
      <vt:lpstr>   Κατανάλωση ηλεκτρικής ενέργειας</vt:lpstr>
      <vt:lpstr>   Κατανάλωση ηλεκτρικής ενέργειας</vt:lpstr>
      <vt:lpstr>Τέλος ενότητας </vt:lpstr>
      <vt:lpstr>Τέλος ενότητας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fdm</cp:lastModifiedBy>
  <cp:revision>79</cp:revision>
  <dcterms:created xsi:type="dcterms:W3CDTF">2017-12-11T10:59:29Z</dcterms:created>
  <dcterms:modified xsi:type="dcterms:W3CDTF">2019-12-16T16:33:58Z</dcterms:modified>
</cp:coreProperties>
</file>