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7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259" r:id="rId45"/>
    <p:sldId id="260" r:id="rId4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866" autoAdjust="0"/>
  </p:normalViewPr>
  <p:slideViewPr>
    <p:cSldViewPr>
      <p:cViewPr>
        <p:scale>
          <a:sx n="79" d="100"/>
          <a:sy n="79" d="100"/>
        </p:scale>
        <p:origin x="-111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C10A0-F87B-4BFF-AD3A-8310E448460F}" type="datetimeFigureOut">
              <a:rPr lang="el-GR" smtClean="0"/>
              <a:t>3/4/2020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33F7-9C1D-42A8-B27F-F697341C8CB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5412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Guidelines for the Trainer</a:t>
            </a: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is a template to be used from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VET providers in order for them to prepare the training material. 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suggest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 up to 40 .</a:t>
            </a:r>
            <a:r>
              <a:rPr lang="en-US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one (1) hour of the training program.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3 </a:t>
            </a:r>
            <a:r>
              <a:rPr lang="en-US" sz="1200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predefined slides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be filled in by you, entitled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Module Objectives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Conclusion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“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 of module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Material should be sent in editable format.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font: Arial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Required font size: 16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Suggested line spacing: 1,5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 should have a clear structure and defined units and unique slide titles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slide contents should not exceed the predefined margins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Images, diagrams etc should be accompanied with a description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want to include comprehension questions (multiple choice, multiple responses, true/false, matching etc.) to enhance users’ understanding of the theory, you should embody them in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pptx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file.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Questions that will be used for self assessment and final assessment quizzes should follow a predefined format that will be sent from SQLearn in an 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file</a:t>
            </a:r>
            <a:endParaRPr lang="el-G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159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5141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3626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9769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Pic</a:t>
            </a:r>
            <a:r>
              <a:rPr lang="de-DE" dirty="0" smtClean="0"/>
              <a:t> </a:t>
            </a:r>
            <a:r>
              <a:rPr lang="de-DE" dirty="0" err="1" smtClean="0"/>
              <a:t>shutterstock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3054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Bild: gemeinfrei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3309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Bild: gemeinfrei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8476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02660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2204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9166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7507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6AFE0-8176-4DB0-9F15-FCE74DE29C9D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76428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8702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99657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09334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98927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122709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42742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94361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37256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068957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73788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6AFE0-8176-4DB0-9F15-FCE74DE29C9D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8151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Pic</a:t>
            </a:r>
            <a:r>
              <a:rPr lang="de-DE" dirty="0" smtClean="0"/>
              <a:t> </a:t>
            </a:r>
            <a:r>
              <a:rPr lang="de-DE" dirty="0" err="1" smtClean="0"/>
              <a:t>shutterstock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90815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Pic</a:t>
            </a:r>
            <a:r>
              <a:rPr lang="de-DE" dirty="0" smtClean="0"/>
              <a:t> </a:t>
            </a:r>
            <a:r>
              <a:rPr lang="de-DE" dirty="0" err="1" smtClean="0"/>
              <a:t>shuttertstock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80276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Pic</a:t>
            </a:r>
            <a:r>
              <a:rPr lang="de-DE" dirty="0" smtClean="0"/>
              <a:t> </a:t>
            </a:r>
            <a:r>
              <a:rPr lang="de-DE" dirty="0" err="1" smtClean="0"/>
              <a:t>shutterstock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63274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Pic</a:t>
            </a:r>
            <a:r>
              <a:rPr lang="de-DE" dirty="0" smtClean="0"/>
              <a:t> </a:t>
            </a:r>
            <a:r>
              <a:rPr lang="de-DE" dirty="0" err="1" smtClean="0"/>
              <a:t>shutterstock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61581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Pic</a:t>
            </a:r>
            <a:r>
              <a:rPr lang="de-DE" dirty="0" smtClean="0"/>
              <a:t> </a:t>
            </a:r>
            <a:r>
              <a:rPr lang="de-DE" dirty="0" err="1" smtClean="0"/>
              <a:t>shutterstock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54464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4543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933F7-9C1D-42A8-B27F-F697341C8CB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4694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6AFE0-8176-4DB0-9F15-FCE74DE29C9D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4839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6AFE0-8176-4DB0-9F15-FCE74DE29C9D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333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6AFE0-8176-4DB0-9F15-FCE74DE29C9D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6866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6AFE0-8176-4DB0-9F15-FCE74DE29C9D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7510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6AFE0-8176-4DB0-9F15-FCE74DE29C9D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2663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A6AFE0-8176-4DB0-9F15-FCE74DE29C9D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3656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936" y="1988840"/>
            <a:ext cx="4822304" cy="1470025"/>
          </a:xfrm>
        </p:spPr>
        <p:txBody>
          <a:bodyPr anchor="b">
            <a:normAutofit/>
          </a:bodyPr>
          <a:lstStyle>
            <a:lvl1pPr algn="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573016"/>
            <a:ext cx="4248472" cy="1752600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6138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712" y="0"/>
            <a:ext cx="6707088" cy="1124744"/>
          </a:xfrm>
        </p:spPr>
        <p:txBody>
          <a:bodyPr>
            <a:normAutofit/>
          </a:bodyPr>
          <a:lstStyle>
            <a:lvl1pPr algn="r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127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77810-D08D-4F04-8111-0848C471F8E3}" type="datetimeFigureOut">
              <a:rPr lang="el-GR" smtClean="0"/>
              <a:pPr/>
              <a:t>3/4/2020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6221-E4EE-4882-A7E2-5D7E7229B80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590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63888" y="1988840"/>
            <a:ext cx="5254352" cy="1470025"/>
          </a:xfrm>
        </p:spPr>
        <p:txBody>
          <a:bodyPr anchor="b"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3.1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Поддръжка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БЛОК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Надзор и поддържане на геотермална инсталация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7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628800"/>
            <a:ext cx="8568952" cy="453650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Количеството на циркулиращия хладилен агент варира в зависимост от скоростта на компресора и температурата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изпаряване.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Хладилният приемник от страната на високо налягане събира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неизползвания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хладилен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агент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Филтърните сушилни свързват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мръсотията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влагата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чрез изсушаващи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агенти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Стъкло, постането пред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разширителния клапан се използва 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визуален преглед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Образуване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мехур от пара при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непълно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охлаждане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Промяна на цвета, ако съдържанието на вода е твърде високо → Сменете филтърната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сушилня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Превключвателите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високо налягане и ниско налягане измерват наляганията на смукателната и изпускателната страна на компресора и изключват системата, ако работният лимит е надвишен или не е достигнат.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73331B2-5D25-4F8C-B28E-854C9248C156}" type="slidenum">
              <a:rPr lang="de-DE" smtClean="0"/>
              <a:t>10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Охладителна </a:t>
            </a: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верига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232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Охладителна верига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Проверка на охладителната верига за течове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Херметичността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охладителната верига 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важна не само за правилното функциониране на термопомпата, но и от съображения 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опазване на приподата.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Използваните хладилни агенти имат висок GWP (-&gt; виж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част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2.3). За да се гарантира, че те не изтичат в атмосферата, термопомпите трябва да бъдат подложени на тест за теч, в зависимост от използвания хладилен агент и количеството или GWP на хладилния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агент.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7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Охладителна верига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Проверка на течовете на веригата на хладилния агент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Съгласно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следната таблица задължителна проверка за теч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236" y="3573016"/>
            <a:ext cx="9268236" cy="36004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32866"/>
              </p:ext>
            </p:extLst>
          </p:nvPr>
        </p:nvGraphicFramePr>
        <p:xfrm>
          <a:off x="-124235" y="2348880"/>
          <a:ext cx="9268235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773"/>
                <a:gridCol w="1094795"/>
                <a:gridCol w="1678686"/>
                <a:gridCol w="1751672"/>
                <a:gridCol w="1678686"/>
                <a:gridCol w="1933623"/>
              </a:tblGrid>
              <a:tr h="803394">
                <a:tc>
                  <a:txBody>
                    <a:bodyPr/>
                    <a:lstStyle/>
                    <a:p>
                      <a:r>
                        <a:rPr lang="bg-BG" sz="1400" dirty="0" smtClean="0">
                          <a:solidFill>
                            <a:schemeClr val="bg1"/>
                          </a:solidFill>
                        </a:rPr>
                        <a:t>Охладител</a:t>
                      </a:r>
                      <a:endParaRPr 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GWP</a:t>
                      </a:r>
                      <a:r>
                        <a:rPr lang="bg-BG" sz="1200" dirty="0" smtClean="0">
                          <a:solidFill>
                            <a:schemeClr val="bg1"/>
                          </a:solidFill>
                        </a:rPr>
                        <a:t> стойност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solidFill>
                            <a:schemeClr val="bg1"/>
                          </a:solidFill>
                        </a:rPr>
                        <a:t>Равностойностна 5 т СО2</a:t>
                      </a:r>
                    </a:p>
                    <a:p>
                      <a:r>
                        <a:rPr lang="bg-BG" sz="1200" dirty="0" smtClean="0">
                          <a:solidFill>
                            <a:schemeClr val="bg1"/>
                          </a:solidFill>
                        </a:rPr>
                        <a:t>Годишна инспекция-с</a:t>
                      </a:r>
                      <a:r>
                        <a:rPr lang="bg-BG" sz="1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chemeClr val="bg1"/>
                          </a:solidFill>
                        </a:rPr>
                        <a:t>LES </a:t>
                      </a:r>
                      <a:r>
                        <a:rPr lang="bg-BG" sz="1200" baseline="0" dirty="0" smtClean="0">
                          <a:solidFill>
                            <a:schemeClr val="bg1"/>
                          </a:solidFill>
                        </a:rPr>
                        <a:t> всеки 2 год.</a:t>
                      </a:r>
                      <a:r>
                        <a:rPr lang="bg-BG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solidFill>
                            <a:schemeClr val="bg1"/>
                          </a:solidFill>
                        </a:rPr>
                        <a:t>Равностойностна 10 т СО2 </a:t>
                      </a:r>
                    </a:p>
                    <a:p>
                      <a:r>
                        <a:rPr lang="bg-BG" sz="1200" dirty="0" smtClean="0">
                          <a:solidFill>
                            <a:schemeClr val="bg1"/>
                          </a:solidFill>
                        </a:rPr>
                        <a:t>Херметични системи</a:t>
                      </a:r>
                      <a:endParaRPr lang="bg-BG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solidFill>
                            <a:schemeClr val="bg1"/>
                          </a:solidFill>
                        </a:rPr>
                        <a:t>Равностойностна 50 т СО2 </a:t>
                      </a:r>
                    </a:p>
                    <a:p>
                      <a:r>
                        <a:rPr lang="bg-BG" sz="1200" dirty="0" smtClean="0">
                          <a:solidFill>
                            <a:schemeClr val="bg1"/>
                          </a:solidFill>
                        </a:rPr>
                        <a:t>Инспекция на половин година- с  </a:t>
                      </a:r>
                      <a:r>
                        <a:rPr lang="en-US" sz="1200" dirty="0" smtClean="0">
                          <a:solidFill>
                            <a:schemeClr val="bg1"/>
                          </a:solidFill>
                        </a:rPr>
                        <a:t>LES </a:t>
                      </a:r>
                      <a:r>
                        <a:rPr lang="bg-BG" sz="1200" dirty="0" smtClean="0">
                          <a:solidFill>
                            <a:schemeClr val="bg1"/>
                          </a:solidFill>
                        </a:rPr>
                        <a:t>веднъж годишно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200" dirty="0" smtClean="0">
                          <a:solidFill>
                            <a:schemeClr val="bg1"/>
                          </a:solidFill>
                        </a:rPr>
                        <a:t>Равностойностна 500 т СО2 </a:t>
                      </a:r>
                    </a:p>
                    <a:p>
                      <a:r>
                        <a:rPr lang="bg-BG" sz="1200" dirty="0" smtClean="0">
                          <a:solidFill>
                            <a:schemeClr val="bg1"/>
                          </a:solidFill>
                        </a:rPr>
                        <a:t>На тримесечна инспекция- с на половин година</a:t>
                      </a: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20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Охладителна верига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Проверка на течовете на веригата на хладилния агент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Операторът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системата е отговорен за спазването на интервалите за тестване на течовете.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Той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трябва да гарантира, че необходимите тестове се извършват от сертифицирана компания.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Резултатът от теста за теч трябва да бъде документиран: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в дневник, който остава в завода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в документите на поръчания изпълнител, архивирани най-малко 5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години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60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Охладителна верига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Поне следните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параметри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трябва да бъдат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документирани: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1. количеството и вида на съдържащите се флуорирани парникови газове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2. количеството флуорирани парникови газове, отделяни по време на монтаж, поддръжка или ремонт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3. дали използваните флуорирани парникови газове са рециклирани или регенерирани,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4. количество възстановени флуорирани парникови газове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5. подробности за предприятието, което е инсталирало, поддържало, ремонтирало или извеждало от експлоатация оборудването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6. дати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изпитването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88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Охладителна верига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Проверките за плътност могат да се извършват само от сертифицирани лица и сертифицирани компании.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-&gt; Регламенти на ЕС (ЕО) № 303/2008 до (ЕО) № 306/2008.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 включват инсталиране, поддръжка и ремонт на хладилна система в съответствие с наредбата.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Уверете се, че им е позволено да извършат необходимата работа. В противен случай, сключете договор 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със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сертифицирана компания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55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Проверка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настройките на контролера,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разчит на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работните данни и паметта за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грешки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Проверка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настройките на контролера,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разчит на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работните данни и паметта за грешки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Ето грешки, възникнали в миналото - попитайте потребителя за някакви проблеми.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Типичните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грешки на термопомпата са: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Неизправност с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високо налягане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термопомпата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Неизправност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ниско налягане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термопомпата</a:t>
            </a:r>
            <a:endParaRPr lang="de-DE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3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Неизправност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високо налягане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термопомпата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3433" y="1700808"/>
            <a:ext cx="80032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Неизправност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високо налягане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термопомпата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случай на неизправност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високо налягане топлината, произведена от термопомпите, не може да бъде прехвърлена към отоплителната система.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Причини за това: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прекалено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нисък дебит на отоплителната вода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крива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отопление, зададена твърде високо.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Генерираната топлина не може да бъде прехвърлена към отоплителната вода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19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Неизправност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високо налягане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термопомпата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3433" y="1700808"/>
            <a:ext cx="80032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Неизправност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високо налягане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термопомпата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Чести причини: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Затварящи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клапани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Циркулационната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помпа за отопление е твърде малка или дефектна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Неправилно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настроен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преливник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03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Неизправност с ниско налягане на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термопомпата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3433" y="1700808"/>
            <a:ext cx="8003232" cy="4109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Неизправност с ниско налягане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термопомпата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Неизправност с ниско налягане е липса на хладилен агент от страната на източника на топлина. Тя може да има следните причини: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Недостатъчно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топлоснабдяване от топлинния източник (земните сонди са неправилно оразмерени / проблеми с потока през сондите / солевата помпа са твърде малки или дефектни)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Изтичане в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хладилната верига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4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Цели на модула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Добре дошли в модул 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Поддръжка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l-G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 края на този модул вие ще можете да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l-G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Знаете кои части се нуждаят от поддръжка </a:t>
            </a:r>
          </a:p>
          <a:p>
            <a:pPr>
              <a:lnSpc>
                <a:spcPct val="150000"/>
              </a:lnSpc>
              <a:buAutoNum type="arabicPeriod"/>
            </a:pP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Познавате стандартите за процедурите по поддръжка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AutoNum type="arabicPeriod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Поддържате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системата в съответствие с указанията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126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Тестване на електрическата безопасност съгласно VDE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0701-0702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Електрическата инсталация на термопомпата трябва да бъде проверена.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Този тест (VDE 0701-0702) може да се извърши само от „квалифициран електротехник“ или „квалифициран електротехник за определени дейности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“.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loseup of electrician engineer works with electric cable wires of fuse switch box. Electrical equip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17032"/>
            <a:ext cx="42862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65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Тестване на електрическата безопасност съгласно VDE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0701-0702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Измерване на съпротивлението на защитния проводник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Измерване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Съпротивление на изолацията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Измерване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ток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оттечка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(ток на защитен проводник и / или контактен ток)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Визуална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проверка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Безопасно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свръх ниско напрежение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Препоръчва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 да проверите и затегнете съединителните клеми.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Допълнителни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проверки в съответствие със спецификациите на производителя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Всички работи по поддръжката трябва да бъдат документирани. Извършената поддръжка трябва да се извършва на устройството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50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Оптимизация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съоръжението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да се оптимизира работата на термопомпата, три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оптимизации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са подходящи по отношение на технологията за управление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Настройка на кривата на отопление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Настройка на хистерезиса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Настройка на граничните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температури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08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Крива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отопление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upload.wikimedia.org/wikipedia/de/thumb/2/2f/Heizkurve.svg/1024px-Heizkurv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17" y="1412776"/>
            <a:ext cx="5409183" cy="489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666055" y="1915780"/>
            <a:ext cx="35493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Кривата на отопление описва връзката между външната температура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температурата на потока,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свързана с отоплителен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кръг.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 rot="16200000">
            <a:off x="3092257" y="3506608"/>
            <a:ext cx="2184252" cy="276999"/>
          </a:xfrm>
          <a:prstGeom prst="rect">
            <a:avLst/>
          </a:prstGeom>
          <a:solidFill>
            <a:srgbClr val="DEDEDD"/>
          </a:solidFill>
        </p:spPr>
        <p:txBody>
          <a:bodyPr wrap="none" rtlCol="0">
            <a:spAutoFit/>
          </a:bodyPr>
          <a:lstStyle/>
          <a:p>
            <a:r>
              <a:rPr lang="bg-BG" sz="1200" dirty="0">
                <a:latin typeface="Bahnschrift" panose="020B0502040204020203" pitchFamily="34" charset="0"/>
              </a:rPr>
              <a:t>Температура на потока </a:t>
            </a:r>
            <a:r>
              <a:rPr lang="bg-BG" sz="1200" dirty="0" smtClean="0">
                <a:latin typeface="Bahnschrift" panose="020B0502040204020203" pitchFamily="34" charset="0"/>
              </a:rPr>
              <a:t>в</a:t>
            </a:r>
            <a:r>
              <a:rPr lang="de-DE" sz="1200" dirty="0" smtClean="0">
                <a:latin typeface="Bahnschrift" panose="020B0502040204020203" pitchFamily="34" charset="0"/>
              </a:rPr>
              <a:t> </a:t>
            </a:r>
            <a:r>
              <a:rPr lang="de-DE" sz="1200" dirty="0" smtClean="0">
                <a:latin typeface="Bahnschrift" panose="020B0502040204020203" pitchFamily="34" charset="0"/>
              </a:rPr>
              <a:t>°C</a:t>
            </a:r>
            <a:endParaRPr lang="de-DE" sz="1200" dirty="0">
              <a:latin typeface="Bahnschrift" panose="020B0502040204020203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391001" y="5990625"/>
            <a:ext cx="205665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bg-BG" sz="1200" dirty="0">
                <a:latin typeface="Bahnschrift" panose="020B0502040204020203" pitchFamily="34" charset="0"/>
              </a:rPr>
              <a:t>Външна температура </a:t>
            </a:r>
            <a:r>
              <a:rPr lang="bg-BG" sz="1200" dirty="0" smtClean="0">
                <a:latin typeface="Bahnschrift" panose="020B0502040204020203" pitchFamily="34" charset="0"/>
              </a:rPr>
              <a:t>в</a:t>
            </a:r>
            <a:r>
              <a:rPr lang="de-DE" sz="1200" dirty="0" smtClean="0">
                <a:latin typeface="Bahnschrift" panose="020B0502040204020203" pitchFamily="34" charset="0"/>
              </a:rPr>
              <a:t> </a:t>
            </a:r>
            <a:r>
              <a:rPr lang="de-DE" sz="1200" dirty="0" smtClean="0">
                <a:latin typeface="Bahnschrift" panose="020B0502040204020203" pitchFamily="34" charset="0"/>
              </a:rPr>
              <a:t>°C</a:t>
            </a:r>
            <a:endParaRPr lang="de-DE" sz="1200" dirty="0">
              <a:latin typeface="Bahnschrift" panose="020B0502040204020203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640089" y="5733256"/>
            <a:ext cx="2362754" cy="2573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bg-BG" sz="1200" dirty="0">
                <a:solidFill>
                  <a:srgbClr val="DA251D"/>
                </a:solidFill>
                <a:latin typeface="Bahnschrift" panose="020B0502040204020203" pitchFamily="34" charset="0"/>
              </a:rPr>
              <a:t>Паралелно </a:t>
            </a:r>
            <a:r>
              <a:rPr lang="bg-BG" sz="1200" dirty="0" smtClean="0">
                <a:solidFill>
                  <a:srgbClr val="DA251D"/>
                </a:solidFill>
                <a:latin typeface="Bahnschrift" panose="020B0502040204020203" pitchFamily="34" charset="0"/>
              </a:rPr>
              <a:t>изместване</a:t>
            </a:r>
            <a:endParaRPr lang="de-DE" sz="1200" dirty="0">
              <a:solidFill>
                <a:srgbClr val="DA251D"/>
              </a:solidFill>
              <a:latin typeface="Bahnschrift" panose="020B0502040204020203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403771" y="1621962"/>
            <a:ext cx="1066434" cy="330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72000" rIns="36000" bIns="72000" rtlCol="0">
            <a:spAutoFit/>
          </a:bodyPr>
          <a:lstStyle/>
          <a:p>
            <a:pPr algn="ctr"/>
            <a:r>
              <a:rPr lang="bg-BG" sz="1200" dirty="0" smtClean="0">
                <a:solidFill>
                  <a:srgbClr val="25136D"/>
                </a:solidFill>
                <a:latin typeface="Bahnschrift" panose="020B0502040204020203" pitchFamily="34" charset="0"/>
              </a:rPr>
              <a:t>стръмност</a:t>
            </a:r>
            <a:endParaRPr lang="de-DE" sz="1200" dirty="0">
              <a:solidFill>
                <a:srgbClr val="25136D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02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Крива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отопление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upload.wikimedia.org/wikipedia/de/thumb/2/2f/Heizkurve.svg/1024px-Heizkurve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17" y="1484784"/>
            <a:ext cx="5409183" cy="489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49605" y="1883707"/>
            <a:ext cx="3744416" cy="300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this example, the heating flow temperature would be 30°C with an outside temperature of 10°C.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When the outside temperature drops, the flow temperature is increased to allow sufficient heating of the rooms (see unit xxx Heating load, underfloor heating, flow temperatures).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llipse 2"/>
          <p:cNvSpPr/>
          <p:nvPr/>
        </p:nvSpPr>
        <p:spPr>
          <a:xfrm>
            <a:off x="5318993" y="4581128"/>
            <a:ext cx="720080" cy="864096"/>
          </a:xfrm>
          <a:prstGeom prst="ellipse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 rot="16200000">
            <a:off x="3313735" y="3596028"/>
            <a:ext cx="1728358" cy="276999"/>
          </a:xfrm>
          <a:prstGeom prst="rect">
            <a:avLst/>
          </a:prstGeom>
          <a:solidFill>
            <a:srgbClr val="DEDEDD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Bahnschrift" panose="020B0502040204020203" pitchFamily="34" charset="0"/>
              </a:rPr>
              <a:t>Flow </a:t>
            </a:r>
            <a:r>
              <a:rPr lang="de-DE" sz="1200" dirty="0" err="1" smtClean="0">
                <a:latin typeface="Bahnschrift" panose="020B0502040204020203" pitchFamily="34" charset="0"/>
              </a:rPr>
              <a:t>temperature</a:t>
            </a:r>
            <a:r>
              <a:rPr lang="de-DE" sz="1200" dirty="0" smtClean="0">
                <a:latin typeface="Bahnschrift" panose="020B0502040204020203" pitchFamily="34" charset="0"/>
              </a:rPr>
              <a:t> in °C</a:t>
            </a:r>
            <a:endParaRPr lang="de-DE" sz="1200" dirty="0">
              <a:latin typeface="Bahnschrift" panose="020B0502040204020203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384531" y="6080045"/>
            <a:ext cx="191270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Bahnschrift" panose="020B0502040204020203" pitchFamily="34" charset="0"/>
              </a:rPr>
              <a:t>Outside </a:t>
            </a:r>
            <a:r>
              <a:rPr lang="de-DE" sz="1200" dirty="0" err="1" smtClean="0">
                <a:latin typeface="Bahnschrift" panose="020B0502040204020203" pitchFamily="34" charset="0"/>
              </a:rPr>
              <a:t>temperature</a:t>
            </a:r>
            <a:r>
              <a:rPr lang="de-DE" sz="1200" dirty="0" smtClean="0">
                <a:latin typeface="Bahnschrift" panose="020B0502040204020203" pitchFamily="34" charset="0"/>
              </a:rPr>
              <a:t> in °C</a:t>
            </a:r>
            <a:endParaRPr lang="de-DE" sz="1200" dirty="0">
              <a:latin typeface="Bahnschrift" panose="020B0502040204020203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4633619" y="5822676"/>
            <a:ext cx="2362754" cy="2573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de-DE" sz="1200" dirty="0">
                <a:solidFill>
                  <a:srgbClr val="DA251D"/>
                </a:solidFill>
                <a:latin typeface="Bahnschrift" panose="020B0502040204020203" pitchFamily="34" charset="0"/>
              </a:rPr>
              <a:t>Parallel </a:t>
            </a:r>
            <a:r>
              <a:rPr lang="de-DE" sz="1200" dirty="0" err="1">
                <a:solidFill>
                  <a:srgbClr val="DA251D"/>
                </a:solidFill>
                <a:latin typeface="Bahnschrift" panose="020B0502040204020203" pitchFamily="34" charset="0"/>
              </a:rPr>
              <a:t>shift</a:t>
            </a:r>
            <a:endParaRPr lang="de-DE" sz="1200" dirty="0">
              <a:solidFill>
                <a:srgbClr val="DA251D"/>
              </a:solidFill>
              <a:latin typeface="Bahnschrift" panose="020B0502040204020203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384399" y="1674792"/>
            <a:ext cx="1066434" cy="3300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36000" tIns="72000" rIns="36000" bIns="72000" rtlCol="0">
            <a:spAutoFit/>
          </a:bodyPr>
          <a:lstStyle/>
          <a:p>
            <a:pPr algn="ctr"/>
            <a:r>
              <a:rPr lang="de-DE" sz="1200" dirty="0" err="1" smtClean="0">
                <a:solidFill>
                  <a:srgbClr val="25136D"/>
                </a:solidFill>
                <a:latin typeface="Bahnschrift" panose="020B0502040204020203" pitchFamily="34" charset="0"/>
              </a:rPr>
              <a:t>Steepness</a:t>
            </a:r>
            <a:endParaRPr lang="de-DE" sz="1200" dirty="0">
              <a:solidFill>
                <a:srgbClr val="25136D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63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Крива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отопление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7544" y="1628800"/>
            <a:ext cx="80032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Параметри на кривата на отопление</a:t>
            </a:r>
          </a:p>
          <a:p>
            <a:pPr>
              <a:lnSpc>
                <a:spcPct val="150000"/>
              </a:lnSpc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Наклон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Наклонът определя до каква степен промяната на външната температура причинява промяна в температурата на потока. Стойност 1,2 означава, че промяна на външната температура от 1 K причинява средна промяна от 1,2 K в температурата на потока.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Наклонът зависи от използваната отоплителна система и топлинната нужда на помещенията.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Типичните стойности за конвенционалното отопление са 1,5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Типичните стойности за подово отопление са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0,5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44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Крива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отопление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67544" y="1628800"/>
            <a:ext cx="8003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Параметри на кривата на отопление</a:t>
            </a:r>
          </a:p>
          <a:p>
            <a:pPr>
              <a:lnSpc>
                <a:spcPct val="150000"/>
              </a:lnSpc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Паралелна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смяна</a:t>
            </a:r>
          </a:p>
          <a:p>
            <a:pPr>
              <a:lnSpc>
                <a:spcPct val="150000"/>
              </a:lnSpc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успоредното изместване,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върху нивото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температурата на потока може да се повлияе в хода на отоплителната крива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29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Крива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отопление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3433" y="1700808"/>
            <a:ext cx="80032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Параметри на кривата на отопление</a:t>
            </a:r>
          </a:p>
          <a:p>
            <a:pPr>
              <a:lnSpc>
                <a:spcPct val="150000"/>
              </a:lnSpc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Оптимално настроената крива на отопление е определяща за ефективността на системата за термопомпа.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Както е известно, термопомпата работи енергийно по-ефективно, ако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изместването на температурата до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температурното ниво на радиатора е възможно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най-близко.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Тук радиаторът е отоплителната система.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Плоската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крива на отопление (нисък наклон),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категорично се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измества успоредно надолу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12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Крива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отопление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3433" y="1700808"/>
            <a:ext cx="80032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Параметри на кривата на отопление</a:t>
            </a:r>
          </a:p>
          <a:p>
            <a:pPr>
              <a:lnSpc>
                <a:spcPct val="150000"/>
              </a:lnSpc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Кривата на отопление обаче е пряко свързана с постижимата стайна температура. Настройка е възможна само докато желаните температури в помещението все още са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достижими.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Следователно настройката на кривата на отопление е интерактивен процес, който не само трябва да се извърши веднъж по време на пускане, но и трябва да бъде оптимизиран постоянно по време на поддръжката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47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Крива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отопление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3433" y="1700808"/>
            <a:ext cx="80032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Параметри на кривата на отопление</a:t>
            </a:r>
          </a:p>
          <a:p>
            <a:pPr>
              <a:lnSpc>
                <a:spcPct val="150000"/>
              </a:lnSpc>
            </a:pP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Влияние на настройките на стайните температури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Ако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температурата в помещението обикновено е твърде ниска: Увеличете нивото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Ако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температурата в помещението е твърде ниска, особено в студените дни: Увеличете наклона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Ако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температурата в помещението е твърде ниска през преходния период, но достатъчна в студените дни: повишете нивото и намалете наклона.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Ако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температурата в помещението е твърде висока по време на преходния период, но достатъчна в студените дни: намалете нивото и увеличете наклона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53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844824"/>
            <a:ext cx="8568952" cy="453650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Поддръжка на термопомпата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 оглед осигуряване на ефективна работа на термопомпата, е необходима редовна поддръжка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Въпреки, че термопомпите се нуждаят от по-малко от поддръжка, отколкото нагреватели с изкопаеми горива. Няма уред който да не се нуждае от никаква поддръжка.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73331B2-5D25-4F8C-B28E-854C9248C156}" type="slidenum">
              <a:rPr lang="de-DE" smtClean="0"/>
              <a:t>3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Поддръжка на термопомпата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10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Крива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отопление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3433" y="1700808"/>
            <a:ext cx="80032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Параметри на отоплителната крива - Пътят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към оптималната отоплителна крива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Трябва да проверите и оцените отделните температури в стаята за период от няколко дни. Най-добре е винаги да променяте параметрите поотделно, а не с повече от 10 процента от стойността или на отделни стъпки от 1 ° C. Ако е възможно, трябва да направите и допълнителни промени в кривата на отопление в дни със сравними температури.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технически заинтересованите крайни потребители може също да бъде полезно да ги включите в непрекъснатото коригиране на параметрите.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 имат възможност да правят корекции стъпка по стъпка за по-дълъг период от време, за да постигнат оптимални резултати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72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Хистерезис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3433" y="1700808"/>
            <a:ext cx="80032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Хистерезисът на термопомпата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Хистерезисът е технически термин във физиката и означава, че след забавяне на причината се извършва забавена промяна в действието.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контрола на отоплението това означава, че промяна в температурата (-&gt; промяна в причината) причинява включването или изключването на термопомпата (-&gt; промяна в действието). Това превключване обаче се извършва на определени интервали (забавяне на промяната в ефекта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97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Хистерезис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3433" y="1700808"/>
            <a:ext cx="80032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Хистерезисът на термопомпата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Целевата температура, която трябва да се осигури от термопомпата, е 30 ° C. Ако сензорът за температура сега съобщава 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недостиг,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термопомпата ще се стартира, ако отчете превишение, термопомпата ще се изключи.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да се предотврати непрекъснатото включване и изключване на термопомпата в обхвата от 30 ° C, се определя хистерезис, който определя точката, в която отклонението на температурата е включено и изключено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09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Хистерезис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3433" y="1700808"/>
            <a:ext cx="80032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Хистерезисът на термопомпата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Ако зададената хистерезиса е напр. 4 K и целевата стойност на топлоснабдяването е все още 30 ° C, термопомпата ще се включи при измерени 28 ° C и ще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изключи,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когато се достигне 32 ° C.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Разликата между 32 ° C и 28 ° C би била 4K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този случай става въпрос за температурен хистерезис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48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Хистерезис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3433" y="1700808"/>
            <a:ext cx="80032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Хистерезисът на термопомпата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Като алтернатива повечето термопомпи използват хистерезиса на енергийния интеграл като манипулирана променлива. Стойността е дадена в градусови минути.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Множество хистерезиса от напр. 80 градусови минути означава, че термопомпата се включва веднага щом продуктът "80 мин * К" падне под целевата температура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62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Хистерезис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3568" y="1556792"/>
            <a:ext cx="80032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Хистерезисът на термопомпата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Пример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Ако хистерезисът е 80 градуса минути и целевата температура е 30 ° C, термопомпата се включва, ако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- 80 минути при 29 ° C -&gt; 30 ° C - 29 ° C = 1K // 1K * 80 min = 80 min * K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- 40 минути при 28 ° C -&gt; 30 ° C - 28 ° C = 2K // 2K * 40 min = 80 min * K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- 10 минути при 22 ° C -&gt; 30 ° C - 22 ° C = 8K // 8K * 10 min = 80 min *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55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Хистерезис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11560" y="1412776"/>
            <a:ext cx="80032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Хистерезисът на термопомпата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Различните настройки на хистерезиса водят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Малък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хистерезис: Предимството е прецизният контрол. Недостатък: твърде честото включване / изключване.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Голям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хистерезис: Предимството е рядко включване / изключване. Недостатък е неточният контрол.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Това се отнася по-специално за термопомпата. От една страна, прецизното управление означава ниски температурни отклонения нагоре; от друга страна, трябва да се избягва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честите изключвания,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тъй като те са неефективни и поставят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под голямо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натоварване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компресора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термопомпата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70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Хистерезис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3433" y="1700808"/>
            <a:ext cx="80032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Хистерезисът на термопомпата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Следователно не може да се определи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оптималния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хистерезис в цялата област. По-специално, трябва да се вземе предвид размерът на буферния резервоар, който може да коригира температурните изисквания на отоплителната система.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Размерът на мощността на топлинната помпа във връзка с изискванията за отоплително натоварване на сградата също е от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значение- 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ако термопомпата е твърде голяма, тя циклизира по-често 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по-голям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хистерезис може да противодейства на това.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Следователно подходящата настройка подлежи на непрекъснато регулиране - подобно на тази на кривата на отопление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37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Пределна температура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нагряване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3433" y="1700808"/>
            <a:ext cx="80032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Пределна температура на нагряване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Всяка сграда има граница на отопление, която показва средната външна температура (° C), над която сградата вече не се нуждае от отопление от отоплителната система.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Ако това се съхранява неправилно в термопомпата, се осигурява или твърде много топлина - не е необходимо отопление - или твърде малко топлина - отоплението все още не работи.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хода на поддръжката настройките трябва да бъдат проверени и коригирани, ако е необходимо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47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Настройки за топла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83433" y="1700808"/>
            <a:ext cx="39605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Настройки за топла вода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Ако също така осигурявате гореща питейна вода с вашата термопомпа, изискванията за оптимизация се отнасят и за подготовката на питейна вода.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Проверете дали</a:t>
            </a:r>
          </a:p>
          <a:p>
            <a:pPr>
              <a:lnSpc>
                <a:spcPct val="150000"/>
              </a:lnSpc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температурите за зареждане на резервоара за съхранение са големи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- циклите на зареждане имат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смисъл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578" name="Picture 2" descr="Shower head and water drop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438964"/>
            <a:ext cx="428625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35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844824"/>
            <a:ext cx="8568952" cy="453650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Поддръжка на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термопомпата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допълнение към поддръжката, която трябва да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осигурява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работата на системата,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основен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компонент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поддръжката на термопомпата е оптимизирането на работата за осигуряване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ефективен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екологичен резултат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Ефективното управление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 крайния клиент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трябва винаги да е 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икономично, като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 постига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добър годишен коефициент на ефективност и по този начин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се избягват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ненужно високи разходи за електроенергия.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73331B2-5D25-4F8C-B28E-854C9248C156}" type="slidenum">
              <a:rPr lang="de-DE" smtClean="0"/>
              <a:t>4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Поддръжка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термопомпата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86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Концентрация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солевия разтвор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482" name="Picture 2" descr="refractom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56993"/>
            <a:ext cx="361173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2"/>
          <p:cNvSpPr/>
          <p:nvPr/>
        </p:nvSpPr>
        <p:spPr>
          <a:xfrm>
            <a:off x="412626" y="1700808"/>
            <a:ext cx="7925544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Измервайте концентрацията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солевия разтвор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 помощта на рефрактометър може да се определи концентрацията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солевия разтвор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(съотношение на антифриза във вода)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Желаната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стойност (например 25%) трябва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да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се спазва.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Tx/>
              <a:buChar char="-"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Твърде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висока концентрация -&gt;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неблагоприятен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поток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Ако топлината концентрацията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 твърде ниска -&gt; не е осигурена защита от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замръзване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26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Солева верига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761256" y="1844824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Проверете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солеността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разширителния резервоар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Проверка на функцията на превключвателя за налягане в солевия разтвор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Проверете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солевия  филтър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2" descr="studio-shot of a heating engineer repairing and maintaining the heating system of a single-family hous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1870990"/>
            <a:ext cx="285750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18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Солева концентрация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5220072" y="1808663"/>
            <a:ext cx="26642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Проверете нивото на солевата система, допълнете, ако 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необходимо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4" name="Picture 2" descr="The pipelines in the insulation and pressure gauges flow and return pipes in the boiler room of a private house househo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763" y="3841395"/>
            <a:ext cx="3903725" cy="249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Man checking manometer in natural gas facto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75821"/>
            <a:ext cx="428625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827584" y="5229200"/>
            <a:ext cx="42331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Проверете изолацията: Натрупване на кондензат,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повреда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525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Солева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концентрация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67544" y="1462414"/>
            <a:ext cx="45365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Измервайте концентрацията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солевия разтвор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Ако нивото на пълнене е твърде ниско (налягането е твърде ниско),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солевия разтвор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трябва да се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допълни.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Пълненето е същото като при първоначалното пускане в експлоатация (виж xxx).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Моля, обърнете внимание на правилното съотношение на смесване на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солевия разтвор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6" name="Picture 4" descr="Man checking manometer in natural gas fac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349697"/>
            <a:ext cx="3600400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86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Заключение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Вече сте завършили модула „Поддръжка“ и сте в състояние да: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Знаете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кои части трябва да се поддържат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 Познавате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стандартните процедури за поддръжка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3. Поддържате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системата в съответствие с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указанията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37092397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Край на Частта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3.1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Поддръжка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20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844824"/>
            <a:ext cx="8568952" cy="453650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Поддръжка на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термопомпата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Обхвата на поддръжката зависи и от: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Уреда и неговите компоненти и инструкциите на производителя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Влиянието на околната среда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Навиците на потребителя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73331B2-5D25-4F8C-B28E-854C9248C156}" type="slidenum">
              <a:rPr lang="de-DE" smtClean="0"/>
              <a:t>5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Поддръжка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термопомпата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62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844824"/>
            <a:ext cx="8568952" cy="453650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Поддръжка на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термопомпата 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Стандартните елементи на поддръжката са: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Визуална инспекция на компонентите на уреда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термопомпа, буферен резервоар, помпи, клапани, филтри, разширителен съд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Повреди и течове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Корозия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Замърсяване 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Монтаж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Течове на масло и следи от масло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73331B2-5D25-4F8C-B28E-854C9248C156}" type="slidenum">
              <a:rPr lang="de-DE" smtClean="0"/>
              <a:t>6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Поддръжка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термопомпата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844824"/>
            <a:ext cx="8568952" cy="453650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Поддръжка на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термопомпата 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Стандартните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елементи на поддръжката са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Проверка на охладителния кръг за течове  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Ф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ункционален тест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хидравличните компоненти (напр. помпи, смесители,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възвратни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клапани, спирателни клапани)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Проверка на налягането в отоплителната система и разширителните съдове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Проверка на предпазните клапани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73331B2-5D25-4F8C-B28E-854C9248C156}" type="slidenum">
              <a:rPr lang="de-DE" smtClean="0"/>
              <a:t>7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Поддръжка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термопомпата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844824"/>
            <a:ext cx="8568952" cy="453650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Поддръжка на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термопомпата 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Стандартните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елементи на поддръжката са: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Проверка 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настройките на контролера,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отчитане 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работните данни и паметта 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грешки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Тест за електрическа безопасност 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Работен тест на системата 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Оптимизация на инсталацията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73331B2-5D25-4F8C-B28E-854C9248C156}" type="slidenum">
              <a:rPr lang="de-DE" smtClean="0"/>
              <a:t>8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Поддръжка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термопомпата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28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7544" y="1844824"/>
            <a:ext cx="8568952" cy="453650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bg-BG" sz="1600" dirty="0">
                <a:latin typeface="Arial" panose="020B0604020202020204" pitchFamily="34" charset="0"/>
                <a:cs typeface="Arial" panose="020B0604020202020204" pitchFamily="34" charset="0"/>
              </a:rPr>
              <a:t>Поддръжка на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термопомпата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Трябва да се направят и следните проверки на кръга на </a:t>
            </a:r>
            <a:r>
              <a:rPr lang="bg-BG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солевия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разтвор 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Проверете концентрацията на </a:t>
            </a:r>
            <a:r>
              <a:rPr lang="bg-BG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солевия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разтвор 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AutoNum type="arabicPeriod"/>
            </a:pP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Проверете разширителния съд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Проверете нивото на системата на </a:t>
            </a:r>
            <a:r>
              <a:rPr lang="bg-BG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солевия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разтвор, допълнете ако е необходимо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Проверка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функцията на превключвателя за налягане на солевия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разтвор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Проверете филтъра на </a:t>
            </a:r>
            <a:r>
              <a:rPr lang="bg-BG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солевия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разтвор </a:t>
            </a:r>
            <a:endParaRPr lang="bg-BG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6. Проверете изолацията за </a:t>
            </a:r>
            <a:r>
              <a:rPr lang="bg-BG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конденз</a:t>
            </a:r>
            <a:r>
              <a:rPr lang="bg-BG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или повреда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173331B2-5D25-4F8C-B28E-854C9248C156}" type="slidenum">
              <a:rPr lang="de-DE" smtClean="0"/>
              <a:t>9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bg-BG" dirty="0">
                <a:latin typeface="Arial" panose="020B0604020202020204" pitchFamily="34" charset="0"/>
                <a:cs typeface="Arial" panose="020B0604020202020204" pitchFamily="34" charset="0"/>
              </a:rPr>
              <a:t>Поддръжка на </a:t>
            </a:r>
            <a:r>
              <a:rPr lang="bg-BG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термопомпата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1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2926</Words>
  <Application>Microsoft Office PowerPoint</Application>
  <PresentationFormat>On-screen Show (4:3)</PresentationFormat>
  <Paragraphs>387</Paragraphs>
  <Slides>45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2_Office Theme</vt:lpstr>
      <vt:lpstr>3.1 Поддръжка</vt:lpstr>
      <vt:lpstr>Цели на модула</vt:lpstr>
      <vt:lpstr>Поддръжка на термопомпата</vt:lpstr>
      <vt:lpstr>Поддръжка на термопомпата</vt:lpstr>
      <vt:lpstr>Поддръжка на термопомпата</vt:lpstr>
      <vt:lpstr>Поддръжка на термопомпата</vt:lpstr>
      <vt:lpstr>Поддръжка на термопомпата</vt:lpstr>
      <vt:lpstr>Поддръжка на термопомпата</vt:lpstr>
      <vt:lpstr>Поддръжка на термопомпата</vt:lpstr>
      <vt:lpstr>Охладителна верига</vt:lpstr>
      <vt:lpstr>Охладителна верига</vt:lpstr>
      <vt:lpstr>Охладителна верига</vt:lpstr>
      <vt:lpstr>Охладителна верига</vt:lpstr>
      <vt:lpstr>Охладителна верига</vt:lpstr>
      <vt:lpstr>Охладителна верига</vt:lpstr>
      <vt:lpstr>Проверка настройките на контролера, разчит на работните данни и паметта за грешки</vt:lpstr>
      <vt:lpstr>Неизправност с високо налягане на термопомпата</vt:lpstr>
      <vt:lpstr>Неизправност с високо налягане на термопомпата</vt:lpstr>
      <vt:lpstr>Неизправност с ниско налягане на термопомпата</vt:lpstr>
      <vt:lpstr>Тестване на електрическата безопасност съгласно VDE 0701-0702</vt:lpstr>
      <vt:lpstr>Тестване на електрическата безопасност съгласно VDE 0701-0702</vt:lpstr>
      <vt:lpstr>Оптимизация на съоръжението</vt:lpstr>
      <vt:lpstr>Крива на отопление</vt:lpstr>
      <vt:lpstr>Крива на отопление</vt:lpstr>
      <vt:lpstr>Крива на отопление</vt:lpstr>
      <vt:lpstr>Крива на отопление</vt:lpstr>
      <vt:lpstr>Крива на отопление</vt:lpstr>
      <vt:lpstr>Крива на отопление</vt:lpstr>
      <vt:lpstr>Крива на отопление</vt:lpstr>
      <vt:lpstr>Крива на отопление</vt:lpstr>
      <vt:lpstr>Хистерезис</vt:lpstr>
      <vt:lpstr>Хистерезис</vt:lpstr>
      <vt:lpstr>Хистерезис</vt:lpstr>
      <vt:lpstr>Хистерезис</vt:lpstr>
      <vt:lpstr>Хистерезис</vt:lpstr>
      <vt:lpstr>Хистерезис</vt:lpstr>
      <vt:lpstr>Хистерезис</vt:lpstr>
      <vt:lpstr>Пределна температура на нагряване</vt:lpstr>
      <vt:lpstr>Настройки за топла вода</vt:lpstr>
      <vt:lpstr>Концентрация на солевия разтвор</vt:lpstr>
      <vt:lpstr>Солева верига</vt:lpstr>
      <vt:lpstr>Солева концентрация</vt:lpstr>
      <vt:lpstr>Солева концентрация</vt:lpstr>
      <vt:lpstr>Заключение</vt:lpstr>
      <vt:lpstr>Край на Частта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ptsimpoukli</dc:creator>
  <cp:lastModifiedBy>PC Home</cp:lastModifiedBy>
  <cp:revision>94</cp:revision>
  <dcterms:created xsi:type="dcterms:W3CDTF">2017-12-11T10:59:29Z</dcterms:created>
  <dcterms:modified xsi:type="dcterms:W3CDTF">2020-04-03T08:04:12Z</dcterms:modified>
</cp:coreProperties>
</file>