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259" r:id="rId47"/>
    <p:sldId id="260"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66" autoAdjust="0"/>
  </p:normalViewPr>
  <p:slideViewPr>
    <p:cSldViewPr>
      <p:cViewPr varScale="1">
        <p:scale>
          <a:sx n="111" d="100"/>
          <a:sy n="111"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επεξεργασία των στυλ στυλ του του υποδείγματος</a:t>
            </a:r>
          </a:p>
          <a:p>
            <a:pPr lvl="1"/>
            <a:r>
              <a:rPr lang="el-GR" smtClean="0"/>
              <a:t>Δεύτερου επιπέδου</a:t>
            </a:r>
          </a:p>
          <a:p>
            <a:pPr lvl="2"/>
            <a:r>
              <a:rPr lang="el-GR" smtClean="0"/>
              <a:t>Τρίτου επιπέδου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smtClean="0">
                <a:solidFill>
                  <a:schemeClr val="tx1"/>
                </a:solidFill>
                <a:latin typeface="+mn-lt"/>
                <a:ea typeface="+mn-ea"/>
                <a:cs typeface="+mn-cs"/>
              </a:rPr>
              <a:t>Richtlinien für den Trainer</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Diese ppt-Datei ist eine Vorlage, die von den</a:t>
            </a:r>
            <a:r>
              <a:rPr lang="en-US" sz="1200" kern="1200" baseline="0" dirty="0" smtClean="0">
                <a:solidFill>
                  <a:schemeClr val="tx1"/>
                </a:solidFill>
                <a:latin typeface="+mn-lt"/>
                <a:ea typeface="+mn-ea"/>
                <a:cs typeface="+mn-cs"/>
              </a:rPr>
              <a:t> Anbietern der beruflichen Bildung </a:t>
            </a:r>
            <a:r>
              <a:rPr lang="en-US" sz="1200" kern="1200" dirty="0" smtClean="0">
                <a:solidFill>
                  <a:schemeClr val="tx1"/>
                </a:solidFill>
                <a:latin typeface="+mn-lt"/>
                <a:ea typeface="+mn-ea"/>
                <a:cs typeface="+mn-cs"/>
              </a:rPr>
              <a:t>verwendet werden kann, damit</a:t>
            </a:r>
            <a:r>
              <a:rPr lang="en-US" sz="1200" kern="1200" baseline="0" dirty="0" smtClean="0">
                <a:solidFill>
                  <a:schemeClr val="tx1"/>
                </a:solidFill>
                <a:latin typeface="+mn-lt"/>
                <a:ea typeface="+mn-ea"/>
                <a:cs typeface="+mn-cs"/>
              </a:rPr>
              <a:t> sie das Trainingsmaterial vorbereiten können. </a:t>
            </a:r>
            <a:endParaRPr lang="en-US"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Wir empfehlen </a:t>
            </a:r>
            <a:r>
              <a:rPr lang="en-US" sz="1200" b="1" kern="1200" dirty="0" smtClean="0">
                <a:solidFill>
                  <a:schemeClr val="tx1"/>
                </a:solidFill>
                <a:latin typeface="+mn-lt"/>
                <a:ea typeface="+mn-ea"/>
                <a:cs typeface="+mn-cs"/>
              </a:rPr>
              <a:t>30 bis 40.</a:t>
            </a:r>
            <a:r>
              <a:rPr lang="en-US" sz="1200" b="1" kern="1200" dirty="0" err="1" smtClean="0">
                <a:solidFill>
                  <a:schemeClr val="tx1"/>
                </a:solidFill>
                <a:latin typeface="+mn-lt"/>
                <a:ea typeface="+mn-ea"/>
                <a:cs typeface="+mn-cs"/>
              </a:rPr>
              <a:t> ppt</a:t>
            </a:r>
            <a:r>
              <a:rPr lang="en-US" sz="1200" b="1" kern="1200" dirty="0" smtClean="0">
                <a:solidFill>
                  <a:schemeClr val="tx1"/>
                </a:solidFill>
                <a:latin typeface="+mn-lt"/>
                <a:ea typeface="+mn-ea"/>
                <a:cs typeface="+mn-cs"/>
              </a:rPr>
              <a:t> Folien </a:t>
            </a:r>
            <a:r>
              <a:rPr lang="en-US" sz="1200" kern="1200" dirty="0" smtClean="0">
                <a:solidFill>
                  <a:schemeClr val="tx1"/>
                </a:solidFill>
                <a:latin typeface="+mn-lt"/>
                <a:ea typeface="+mn-ea"/>
                <a:cs typeface="+mn-cs"/>
              </a:rPr>
              <a:t>für eine (1) Stunde des Trainingsprogramms.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 gibt 3 </a:t>
            </a:r>
            <a:r>
              <a:rPr lang="en-US" sz="1200" u="sng" kern="1200" dirty="0" smtClean="0">
                <a:solidFill>
                  <a:schemeClr val="tx1"/>
                </a:solidFill>
                <a:latin typeface="+mn-lt"/>
                <a:ea typeface="+mn-ea"/>
                <a:cs typeface="+mn-cs"/>
              </a:rPr>
              <a:t>vordefinierte Folien, die </a:t>
            </a:r>
            <a:r>
              <a:rPr lang="en-US" sz="1200" kern="1200" dirty="0" smtClean="0">
                <a:solidFill>
                  <a:schemeClr val="tx1"/>
                </a:solidFill>
                <a:latin typeface="+mn-lt"/>
                <a:ea typeface="+mn-ea"/>
                <a:cs typeface="+mn-cs"/>
              </a:rPr>
              <a:t>von Ihnen ausgefüllt werden müssen, mit den Titeln "</a:t>
            </a:r>
            <a:r>
              <a:rPr lang="en-US" sz="1200" b="1" kern="1200" dirty="0" smtClean="0">
                <a:solidFill>
                  <a:schemeClr val="tx1"/>
                </a:solidFill>
                <a:latin typeface="+mn-lt"/>
                <a:ea typeface="+mn-ea"/>
                <a:cs typeface="+mn-cs"/>
              </a:rPr>
              <a:t>Modulziele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Schlussfolgerung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Ende des Moduls</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Das Material sollte in einem bearbeitbaren Format gesendet werden. </a:t>
            </a:r>
            <a:endParaRPr lang="el-GR"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 Schriftart: Arial</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Erforderliche Schriftgröße: 16</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Empfohlener Zeilenabstand: 1,5</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Die ppt/pptx-Datei sollte eine klare Struktur und definierte Einheiten sowie eindeutige Slide-Titel aufweisen.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ppt/pptx</a:t>
            </a:r>
            <a:r>
              <a:rPr lang="en-US" sz="1200" kern="1200" dirty="0" smtClean="0">
                <a:solidFill>
                  <a:schemeClr val="tx1"/>
                </a:solidFill>
                <a:latin typeface="+mn-lt"/>
                <a:ea typeface="+mn-ea"/>
                <a:cs typeface="+mn-cs"/>
              </a:rPr>
              <a:t> Folieninhalte sollten die vordefinierten Ränder nicht überschreiten.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Bilder, Diagramme usw. sollten mit einer Beschreibung versehen sein.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11</a:t>
            </a:fld>
            <a:endParaRPr lang="de-DE"/>
          </a:p>
        </p:txBody>
      </p:sp>
    </p:spTree>
    <p:extLst>
      <p:ext uri="{BB962C8B-B14F-4D97-AF65-F5344CB8AC3E}">
        <p14:creationId xmlns:p14="http://schemas.microsoft.com/office/powerpoint/2010/main" val="65991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12</a:t>
            </a:fld>
            <a:endParaRPr lang="de-DE"/>
          </a:p>
        </p:txBody>
      </p:sp>
    </p:spTree>
    <p:extLst>
      <p:ext uri="{BB962C8B-B14F-4D97-AF65-F5344CB8AC3E}">
        <p14:creationId xmlns:p14="http://schemas.microsoft.com/office/powerpoint/2010/main" val="267988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551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2636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54976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99305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 gemeinfrei</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49330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 gemeinfrei</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170847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325026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37622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3</a:t>
            </a:fld>
            <a:endParaRPr lang="de-DE"/>
          </a:p>
        </p:txBody>
      </p:sp>
    </p:spTree>
    <p:extLst>
      <p:ext uri="{BB962C8B-B14F-4D97-AF65-F5344CB8AC3E}">
        <p14:creationId xmlns:p14="http://schemas.microsoft.com/office/powerpoint/2010/main" val="211764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7991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7750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6587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3439965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260093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3089892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161227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284274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3929436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241372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4</a:t>
            </a:fld>
            <a:endParaRPr lang="de-DE"/>
          </a:p>
        </p:txBody>
      </p:sp>
    </p:spTree>
    <p:extLst>
      <p:ext uri="{BB962C8B-B14F-4D97-AF65-F5344CB8AC3E}">
        <p14:creationId xmlns:p14="http://schemas.microsoft.com/office/powerpoint/2010/main" val="342481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2706895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3673788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1659081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3348027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2336327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056158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Bildverschluss</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1825446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5</a:t>
            </a:fld>
            <a:endParaRPr lang="de-DE"/>
          </a:p>
        </p:txBody>
      </p:sp>
    </p:spTree>
    <p:extLst>
      <p:ext uri="{BB962C8B-B14F-4D97-AF65-F5344CB8AC3E}">
        <p14:creationId xmlns:p14="http://schemas.microsoft.com/office/powerpoint/2010/main" val="173483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6</a:t>
            </a:fld>
            <a:endParaRPr lang="de-DE"/>
          </a:p>
        </p:txBody>
      </p:sp>
    </p:spTree>
    <p:extLst>
      <p:ext uri="{BB962C8B-B14F-4D97-AF65-F5344CB8AC3E}">
        <p14:creationId xmlns:p14="http://schemas.microsoft.com/office/powerpoint/2010/main" val="1693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7</a:t>
            </a:fld>
            <a:endParaRPr lang="de-DE"/>
          </a:p>
        </p:txBody>
      </p:sp>
    </p:spTree>
    <p:extLst>
      <p:ext uri="{BB962C8B-B14F-4D97-AF65-F5344CB8AC3E}">
        <p14:creationId xmlns:p14="http://schemas.microsoft.com/office/powerpoint/2010/main" val="265686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8</a:t>
            </a:fld>
            <a:endParaRPr lang="de-DE"/>
          </a:p>
        </p:txBody>
      </p:sp>
    </p:spTree>
    <p:extLst>
      <p:ext uri="{BB962C8B-B14F-4D97-AF65-F5344CB8AC3E}">
        <p14:creationId xmlns:p14="http://schemas.microsoft.com/office/powerpoint/2010/main" val="299751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9</a:t>
            </a:fld>
            <a:endParaRPr lang="de-DE"/>
          </a:p>
        </p:txBody>
      </p:sp>
    </p:spTree>
    <p:extLst>
      <p:ext uri="{BB962C8B-B14F-4D97-AF65-F5344CB8AC3E}">
        <p14:creationId xmlns:p14="http://schemas.microsoft.com/office/powerpoint/2010/main" val="214266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10</a:t>
            </a:fld>
            <a:endParaRPr lang="de-DE"/>
          </a:p>
        </p:txBody>
      </p:sp>
    </p:spTree>
    <p:extLst>
      <p:ext uri="{BB962C8B-B14F-4D97-AF65-F5344CB8AC3E}">
        <p14:creationId xmlns:p14="http://schemas.microsoft.com/office/powerpoint/2010/main" val="105365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Klicken Sie hier, um Mastertextstile zu bearbeiten.</a:t>
            </a:r>
          </a:p>
          <a:p>
            <a:pPr lvl="1"/>
            <a:r>
              <a:rPr lang="en-US" smtClean="0"/>
              <a:t>Zweite Ebene</a:t>
            </a:r>
          </a:p>
          <a:p>
            <a:pPr lvl="2"/>
            <a:r>
              <a:rPr lang="en-US" smtClean="0"/>
              <a:t>Dritte Ebene</a:t>
            </a:r>
          </a:p>
          <a:p>
            <a:pPr lvl="3"/>
            <a:r>
              <a:rPr lang="en-US" smtClean="0"/>
              <a:t>Vierte Ebene</a:t>
            </a:r>
          </a:p>
          <a:p>
            <a:pPr lvl="4"/>
            <a:r>
              <a:rPr lang="en-US" smtClean="0"/>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GgbDx_SmMqE"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Iap4bZSk_lY"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smtClean="0">
                <a:latin typeface="Arial" panose="020B0604020202020204" pitchFamily="34" charset="0"/>
                <a:cs typeface="Arial" panose="020B0604020202020204" pitchFamily="34" charset="0"/>
              </a:rPr>
              <a:t>3.1 Wartung</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3: Überwachung und </a:t>
            </a:r>
            <a:r>
              <a:rPr lang="en-US" dirty="0" err="1">
                <a:latin typeface="Arial" panose="020B0604020202020204" pitchFamily="34" charset="0"/>
                <a:cs typeface="Arial" panose="020B0604020202020204" pitchFamily="34" charset="0"/>
              </a:rPr>
              <a:t>Wartung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von </a:t>
            </a:r>
            <a:r>
              <a:rPr lang="en-US" dirty="0" err="1">
                <a:latin typeface="Arial" panose="020B0604020202020204" pitchFamily="34" charset="0"/>
                <a:cs typeface="Arial" panose="020B0604020202020204" pitchFamily="34" charset="0"/>
              </a:rPr>
              <a:t>geothermischen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Anlagen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rmAutofit/>
          </a:bodyPr>
          <a:lstStyle/>
          <a:p>
            <a:pPr>
              <a:lnSpc>
                <a:spcPct val="150000"/>
              </a:lnSpc>
              <a:spcAft>
                <a:spcPts val="600"/>
              </a:spcAft>
            </a:pPr>
            <a:r>
              <a:rPr lang="en-US" sz="1600" dirty="0">
                <a:latin typeface="Arial" panose="020B0604020202020204" pitchFamily="34" charset="0"/>
                <a:cs typeface="Arial" panose="020B0604020202020204" pitchFamily="34" charset="0"/>
              </a:rPr>
              <a:t>Die Menge des Kältemittelumlaufs variiert je nach Verdichterdrehzahl und </a:t>
            </a:r>
            <a:r>
              <a:rPr lang="en-US" sz="1600" dirty="0" smtClean="0">
                <a:latin typeface="Arial" panose="020B0604020202020204" pitchFamily="34" charset="0"/>
                <a:cs typeface="Arial" panose="020B0604020202020204" pitchFamily="34" charset="0"/>
              </a:rPr>
              <a:t>Verdampfungstemperatur. Der </a:t>
            </a:r>
            <a:r>
              <a:rPr lang="en-US" sz="1600" dirty="0">
                <a:latin typeface="Arial" panose="020B0604020202020204" pitchFamily="34" charset="0"/>
                <a:cs typeface="Arial" panose="020B0604020202020204" pitchFamily="34" charset="0"/>
              </a:rPr>
              <a:t>Kältemittelsammler auf der Hochdruckseite </a:t>
            </a:r>
            <a:r>
              <a:rPr lang="en-US" sz="1600" dirty="0" smtClean="0">
                <a:latin typeface="Arial" panose="020B0604020202020204" pitchFamily="34" charset="0"/>
                <a:cs typeface="Arial" panose="020B0604020202020204" pitchFamily="34" charset="0"/>
              </a:rPr>
              <a:t>sammelt </a:t>
            </a:r>
            <a:r>
              <a:rPr lang="en-US" sz="1600" dirty="0">
                <a:latin typeface="Arial" panose="020B0604020202020204" pitchFamily="34" charset="0"/>
                <a:cs typeface="Arial" panose="020B0604020202020204" pitchFamily="34" charset="0"/>
              </a:rPr>
              <a:t>ungenutztes Kältemittel.</a:t>
            </a:r>
          </a:p>
          <a:p>
            <a:pPr>
              <a:lnSpc>
                <a:spcPct val="150000"/>
              </a:lnSpc>
              <a:spcAft>
                <a:spcPts val="600"/>
              </a:spcAft>
            </a:pPr>
            <a:r>
              <a:rPr lang="en-US" sz="1600" dirty="0">
                <a:latin typeface="Arial" panose="020B0604020202020204" pitchFamily="34" charset="0"/>
                <a:cs typeface="Arial" panose="020B0604020202020204" pitchFamily="34" charset="0"/>
              </a:rPr>
              <a:t>Filtertrockner binden Schmutz und Feuchtigkeit durch Trockenmittel.</a:t>
            </a:r>
          </a:p>
          <a:p>
            <a:pPr>
              <a:lnSpc>
                <a:spcPct val="150000"/>
              </a:lnSpc>
              <a:spcAft>
                <a:spcPts val="600"/>
              </a:spcAft>
            </a:pPr>
            <a:r>
              <a:rPr lang="en-US" sz="1600" dirty="0">
                <a:latin typeface="Arial" panose="020B0604020202020204" pitchFamily="34" charset="0"/>
                <a:cs typeface="Arial" panose="020B0604020202020204" pitchFamily="34" charset="0"/>
              </a:rPr>
              <a:t>Ein Schauglas vor dem Expansionsventil dient zur optischen Inspektion.</a:t>
            </a:r>
          </a:p>
          <a:p>
            <a:pPr>
              <a:lnSpc>
                <a:spcPct val="150000"/>
              </a:lnSpc>
              <a:spcAft>
                <a:spcPts val="600"/>
              </a:spcAft>
            </a:pPr>
            <a:r>
              <a:rPr lang="en-US" sz="1600" dirty="0" err="1">
                <a:latin typeface="Arial" panose="020B0604020202020204" pitchFamily="34" charset="0"/>
                <a:cs typeface="Arial" panose="020B0604020202020204" pitchFamily="34" charset="0"/>
              </a:rPr>
              <a:t>Dampfblasenbildung</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unzureichender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Unterkühlung</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Farbwechsel bei zu hohem Wassergehalt → Filtertrockner austauschen</a:t>
            </a:r>
          </a:p>
          <a:p>
            <a:pPr>
              <a:lnSpc>
                <a:spcPct val="150000"/>
              </a:lnSpc>
              <a:spcAft>
                <a:spcPts val="600"/>
              </a:spcAft>
            </a:pPr>
            <a:r>
              <a:rPr lang="en-US" sz="1600" dirty="0">
                <a:latin typeface="Arial" panose="020B0604020202020204" pitchFamily="34" charset="0"/>
                <a:cs typeface="Arial" panose="020B0604020202020204" pitchFamily="34" charset="0"/>
              </a:rPr>
              <a:t>Hochdruck- und Niederdruckschalter messen die Drücke auf der Saug- und Druckseite des Verdichters und schalten das System bei Über- oder Unterschreiten der Betriebsgrenze ab.</a:t>
            </a:r>
            <a:endParaRPr lang="de-DE"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10</a:t>
            </a:fld>
            <a:endParaRPr lang="de-DE"/>
          </a:p>
        </p:txBody>
      </p:sp>
      <p:sp>
        <p:nvSpPr>
          <p:cNvPr id="4" name="Titel 3"/>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Kältemittelkreislauf</a:t>
            </a:r>
            <a:endParaRPr lang="de-DE" dirty="0"/>
          </a:p>
        </p:txBody>
      </p:sp>
    </p:spTree>
    <p:extLst>
      <p:ext uri="{BB962C8B-B14F-4D97-AF65-F5344CB8AC3E}">
        <p14:creationId xmlns:p14="http://schemas.microsoft.com/office/powerpoint/2010/main" val="238232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173331B2-5D25-4F8C-B28E-854C9248C156}" type="slidenum">
              <a:rPr lang="de-DE" smtClean="0"/>
              <a:t>11</a:t>
            </a:fld>
            <a:endParaRPr lang="de-DE"/>
          </a:p>
        </p:txBody>
      </p:sp>
      <p:sp>
        <p:nvSpPr>
          <p:cNvPr id="4" name="Titel 3"/>
          <p:cNvSpPr>
            <a:spLocks noGrp="1"/>
          </p:cNvSpPr>
          <p:nvPr>
            <p:ph type="title"/>
          </p:nvPr>
        </p:nvSpPr>
        <p:spPr/>
        <p:txBody>
          <a:bodyPr>
            <a:normAutofit/>
          </a:bodyPr>
          <a:lstStyle/>
          <a:p>
            <a:endParaRPr lang="de-DE" dirty="0"/>
          </a:p>
        </p:txBody>
      </p:sp>
      <p:sp>
        <p:nvSpPr>
          <p:cNvPr id="8" name="Textfeld 7"/>
          <p:cNvSpPr txBox="1"/>
          <p:nvPr/>
        </p:nvSpPr>
        <p:spPr>
          <a:xfrm>
            <a:off x="1331640" y="1857061"/>
            <a:ext cx="352481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Wärmepumpe mit ausreichend Kältemittel!</a:t>
            </a:r>
            <a:endParaRPr lang="de-DE" sz="1600" dirty="0">
              <a:latin typeface="Arial" panose="020B0604020202020204" pitchFamily="34" charset="0"/>
              <a:cs typeface="Arial" panose="020B0604020202020204" pitchFamily="34" charset="0"/>
            </a:endParaRPr>
          </a:p>
        </p:txBody>
      </p:sp>
      <p:pic>
        <p:nvPicPr>
          <p:cNvPr id="2" name="GgbDx_SmMqE"/>
          <p:cNvPicPr>
            <a:picLocks noRot="1" noChangeAspect="1"/>
          </p:cNvPicPr>
          <p:nvPr>
            <a:videoFile r:link="rId1"/>
          </p:nvPr>
        </p:nvPicPr>
        <p:blipFill>
          <a:blip r:embed="rId4"/>
          <a:stretch>
            <a:fillRect/>
          </a:stretch>
        </p:blipFill>
        <p:spPr>
          <a:xfrm>
            <a:off x="1331640" y="2195615"/>
            <a:ext cx="6840760" cy="3847928"/>
          </a:xfrm>
          <a:prstGeom prst="rect">
            <a:avLst/>
          </a:prstGeom>
        </p:spPr>
      </p:pic>
    </p:spTree>
    <p:extLst>
      <p:ext uri="{BB962C8B-B14F-4D97-AF65-F5344CB8AC3E}">
        <p14:creationId xmlns:p14="http://schemas.microsoft.com/office/powerpoint/2010/main" val="219483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173331B2-5D25-4F8C-B28E-854C9248C156}" type="slidenum">
              <a:rPr lang="de-DE" smtClean="0"/>
              <a:t>12</a:t>
            </a:fld>
            <a:endParaRPr lang="de-DE"/>
          </a:p>
        </p:txBody>
      </p:sp>
      <p:sp>
        <p:nvSpPr>
          <p:cNvPr id="4" name="Titel 3"/>
          <p:cNvSpPr>
            <a:spLocks noGrp="1"/>
          </p:cNvSpPr>
          <p:nvPr>
            <p:ph type="title"/>
          </p:nvPr>
        </p:nvSpPr>
        <p:spPr/>
        <p:txBody>
          <a:bodyPr>
            <a:normAutofit/>
          </a:bodyPr>
          <a:lstStyle/>
          <a:p>
            <a:endParaRPr lang="de-DE" dirty="0"/>
          </a:p>
        </p:txBody>
      </p:sp>
      <p:pic>
        <p:nvPicPr>
          <p:cNvPr id="5" name="Iap4bZSk_lY"/>
          <p:cNvPicPr>
            <a:picLocks noRot="1" noChangeAspect="1"/>
          </p:cNvPicPr>
          <p:nvPr>
            <a:videoFile r:link="rId1"/>
          </p:nvPr>
        </p:nvPicPr>
        <p:blipFill>
          <a:blip r:embed="rId4"/>
          <a:stretch>
            <a:fillRect/>
          </a:stretch>
        </p:blipFill>
        <p:spPr>
          <a:xfrm>
            <a:off x="1331640" y="2142148"/>
            <a:ext cx="6912768" cy="3888432"/>
          </a:xfrm>
          <a:prstGeom prst="rect">
            <a:avLst/>
          </a:prstGeom>
        </p:spPr>
      </p:pic>
      <p:sp>
        <p:nvSpPr>
          <p:cNvPr id="6" name="Textfeld 5"/>
          <p:cNvSpPr txBox="1"/>
          <p:nvPr/>
        </p:nvSpPr>
        <p:spPr>
          <a:xfrm>
            <a:off x="1331640" y="1780377"/>
            <a:ext cx="342593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Wärmepumpe mit zu wenig Kältemittel!</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396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Kältemittelkreislauf</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Dichtheitsprüfung des Kältemittelkreislaufs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Dichtheit des Kältemittelkreislaufs ist nicht nur für die einwandfreie Funktion der Wärmepumpe, sondern auch aus Klimaschutzgründen wichtig.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verwendeten Kältemittel haben ein hohes GWP (--&gt; siehe Einheit 2.3). Um sicherzustellen, dass sie nicht in die Atmosphäre entweichen, müssen Wärmepumpen in Abhängigkeit vom verwendeten Kältemittel und der Menge oder dem GWP des Kältemittels einer Dichtheitsprüfung unterzogen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470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Kältemittelkreislauf</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Dichtheitsprüfung des </a:t>
            </a:r>
            <a:r>
              <a:rPr lang="en-US" sz="1600" dirty="0" smtClean="0">
                <a:latin typeface="Arial" panose="020B0604020202020204" pitchFamily="34" charset="0"/>
                <a:cs typeface="Arial" panose="020B0604020202020204" pitchFamily="34" charset="0"/>
              </a:rPr>
              <a:t>Kältemittelkreislaufs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Gemäß der folgenden Tabelle </a:t>
            </a:r>
            <a:r>
              <a:rPr lang="en-US" sz="1600" dirty="0">
                <a:latin typeface="Arial" panose="020B0604020202020204" pitchFamily="34" charset="0"/>
                <a:cs typeface="Arial" panose="020B0604020202020204" pitchFamily="34" charset="0"/>
              </a:rPr>
              <a:t>ist </a:t>
            </a:r>
            <a:r>
              <a:rPr lang="en-US" sz="1600" dirty="0" smtClean="0">
                <a:latin typeface="Arial" panose="020B0604020202020204" pitchFamily="34" charset="0"/>
                <a:cs typeface="Arial" panose="020B0604020202020204" pitchFamily="34" charset="0"/>
              </a:rPr>
              <a:t>eine </a:t>
            </a:r>
            <a:r>
              <a:rPr lang="en-US" sz="1600" dirty="0">
                <a:latin typeface="Arial" panose="020B0604020202020204" pitchFamily="34" charset="0"/>
                <a:cs typeface="Arial" panose="020B0604020202020204" pitchFamily="34" charset="0"/>
              </a:rPr>
              <a:t>Dichtheitsprüfung </a:t>
            </a:r>
            <a:r>
              <a:rPr lang="en-US" sz="1600" dirty="0" err="1">
                <a:latin typeface="Arial" panose="020B0604020202020204" pitchFamily="34" charset="0"/>
                <a:cs typeface="Arial" panose="020B0604020202020204" pitchFamily="34" charset="0"/>
              </a:rPr>
              <a:t>zwingend</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erforderlich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unetrschiedliche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Füllmengen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beachten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52867"/>
            <a:ext cx="8784976" cy="2773296"/>
          </a:xfrm>
          <a:prstGeom prst="rect">
            <a:avLst/>
          </a:prstGeom>
        </p:spPr>
      </p:pic>
    </p:spTree>
    <p:extLst>
      <p:ext uri="{BB962C8B-B14F-4D97-AF65-F5344CB8AC3E}">
        <p14:creationId xmlns:p14="http://schemas.microsoft.com/office/powerpoint/2010/main" val="31220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Kältemittelkreislauf</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Dichtheitsprüfung des Kältemittelkreislaufs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Der </a:t>
            </a:r>
            <a:r>
              <a:rPr lang="en-US" sz="1600" dirty="0">
                <a:latin typeface="Arial" panose="020B0604020202020204" pitchFamily="34" charset="0"/>
                <a:cs typeface="Arial" panose="020B0604020202020204" pitchFamily="34" charset="0"/>
              </a:rPr>
              <a:t>Betreiber der Anlage ist für die Einhaltung der </a:t>
            </a:r>
            <a:r>
              <a:rPr lang="en-US" sz="1600" dirty="0" err="1" smtClean="0">
                <a:latin typeface="Arial" panose="020B0604020202020204" pitchFamily="34" charset="0"/>
                <a:cs typeface="Arial" panose="020B0604020202020204" pitchFamily="34" charset="0"/>
              </a:rPr>
              <a:t>Dichtheitsprüfintervalle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verantwortlich</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rPr>
              <a:t>Er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muss sicherstellen, dass die erforderlichen Prüfungen von einem zertifizierten Unternehmen durchgeführt werden.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Das Ergebnis der Dichtheitsprüfung ist zu dokumentieren:</a:t>
            </a:r>
          </a:p>
          <a:p>
            <a:pPr marL="0" indent="0">
              <a:lnSpc>
                <a:spcPct val="150000"/>
              </a:lnSpc>
              <a:buNone/>
            </a:pPr>
            <a:r>
              <a:rPr lang="en-US" sz="1600" dirty="0">
                <a:latin typeface="Arial" panose="020B0604020202020204" pitchFamily="34" charset="0"/>
                <a:cs typeface="Arial" panose="020B0604020202020204" pitchFamily="34" charset="0"/>
              </a:rPr>
              <a:t>- in einem Logbuch, das </a:t>
            </a:r>
            <a:r>
              <a:rPr lang="en-US" sz="1600" dirty="0" smtClean="0">
                <a:latin typeface="Arial" panose="020B0604020202020204" pitchFamily="34" charset="0"/>
                <a:cs typeface="Arial" panose="020B0604020202020204" pitchFamily="34" charset="0"/>
              </a:rPr>
              <a:t>am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Gerät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verbleibt.</a:t>
            </a:r>
          </a:p>
          <a:p>
            <a:pPr marL="0" indent="0">
              <a:lnSpc>
                <a:spcPct val="150000"/>
              </a:lnSpc>
              <a:buNone/>
            </a:pPr>
            <a:r>
              <a:rPr lang="en-US" sz="1600" dirty="0">
                <a:latin typeface="Arial" panose="020B0604020202020204" pitchFamily="34" charset="0"/>
                <a:cs typeface="Arial" panose="020B0604020202020204" pitchFamily="34" charset="0"/>
              </a:rPr>
              <a:t>- in den Unterlagen des beauftragten Auftragnehmers, die mindestens 5 </a:t>
            </a:r>
            <a:r>
              <a:rPr lang="en-US" sz="1600" dirty="0" err="1">
                <a:latin typeface="Arial" panose="020B0604020202020204" pitchFamily="34" charset="0"/>
                <a:cs typeface="Arial" panose="020B0604020202020204" pitchFamily="34" charset="0"/>
              </a:rPr>
              <a:t>Jahre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lang</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err="1" smtClean="0">
                <a:latin typeface="Arial" panose="020B0604020202020204" pitchFamily="34" charset="0"/>
                <a:cs typeface="Arial" panose="020B0604020202020204" pitchFamily="34" charset="0"/>
              </a:rPr>
              <a:t>archiviert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müssen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60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Kältemittelkreislauf</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In den Dokumenten müssen mindestens folgende Punkte dokumentiert sein</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smtClean="0">
                <a:latin typeface="Arial" panose="020B0604020202020204" pitchFamily="34" charset="0"/>
                <a:cs typeface="Arial" panose="020B0604020202020204" pitchFamily="34" charset="0"/>
              </a:rPr>
              <a:t>Die </a:t>
            </a:r>
            <a:r>
              <a:rPr lang="en-US" sz="1600" dirty="0" err="1" smtClean="0">
                <a:latin typeface="Arial" panose="020B0604020202020204" pitchFamily="34" charset="0"/>
                <a:cs typeface="Arial" panose="020B0604020202020204" pitchFamily="34" charset="0"/>
              </a:rPr>
              <a:t>Menge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und Art der enthaltenen fluorierten Treibhausgase</a:t>
            </a:r>
          </a:p>
          <a:p>
            <a:pPr>
              <a:lnSpc>
                <a:spcPct val="150000"/>
              </a:lnSpc>
              <a:buFont typeface="+mj-lt"/>
              <a:buAutoNum type="arabicPeriod"/>
            </a:pPr>
            <a:r>
              <a:rPr lang="en-US" sz="1600" dirty="0" smtClean="0">
                <a:latin typeface="Arial" panose="020B0604020202020204" pitchFamily="34" charset="0"/>
                <a:cs typeface="Arial" panose="020B0604020202020204" pitchFamily="34" charset="0"/>
              </a:rPr>
              <a:t>die </a:t>
            </a:r>
            <a:r>
              <a:rPr lang="en-US" sz="1600" dirty="0">
                <a:latin typeface="Arial" panose="020B0604020202020204" pitchFamily="34" charset="0"/>
                <a:cs typeface="Arial" panose="020B0604020202020204" pitchFamily="34" charset="0"/>
              </a:rPr>
              <a:t>Menge der fluorierten Treibhausgase, die bei der Installation, Wartung oder </a:t>
            </a:r>
            <a:r>
              <a:rPr lang="en-US" sz="1600" dirty="0" smtClean="0">
                <a:latin typeface="Arial" panose="020B0604020202020204" pitchFamily="34" charset="0"/>
                <a:cs typeface="Arial" panose="020B0604020202020204" pitchFamily="34" charset="0"/>
              </a:rPr>
              <a:t>Reparatur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freigesetzt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wurden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err="1" smtClean="0">
                <a:latin typeface="Arial" panose="020B0604020202020204" pitchFamily="34" charset="0"/>
                <a:cs typeface="Arial" panose="020B0604020202020204" pitchFamily="34" charset="0"/>
              </a:rPr>
              <a:t>ob</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die verwendeten fluorierten Treibhausgase recycelt oder zurückgewonnen wurden, </a:t>
            </a:r>
          </a:p>
          <a:p>
            <a:pPr>
              <a:lnSpc>
                <a:spcPct val="150000"/>
              </a:lnSpc>
              <a:buFont typeface="+mj-lt"/>
              <a:buAutoNum type="arabicPeriod"/>
            </a:pPr>
            <a:r>
              <a:rPr lang="en-US" sz="1600" dirty="0" err="1" smtClean="0">
                <a:latin typeface="Arial" panose="020B0604020202020204" pitchFamily="34" charset="0"/>
                <a:cs typeface="Arial" panose="020B0604020202020204" pitchFamily="34" charset="0"/>
              </a:rPr>
              <a:t>Menge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der zurückgewonnenen fluorierten Treibhausgase</a:t>
            </a:r>
          </a:p>
          <a:p>
            <a:pPr>
              <a:lnSpc>
                <a:spcPct val="150000"/>
              </a:lnSpc>
              <a:buFont typeface="+mj-lt"/>
              <a:buAutoNum type="arabicPeriod"/>
            </a:pPr>
            <a:r>
              <a:rPr lang="en-US" sz="1600" dirty="0" err="1" smtClean="0">
                <a:latin typeface="Arial" panose="020B0604020202020204" pitchFamily="34" charset="0"/>
                <a:cs typeface="Arial" panose="020B0604020202020204" pitchFamily="34" charset="0"/>
              </a:rPr>
              <a:t>Angaben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zu dem Unternehmen, das die Geräte installiert, gewartet, repariert oder außer Betrieb genommen hat.</a:t>
            </a:r>
          </a:p>
          <a:p>
            <a:pPr>
              <a:lnSpc>
                <a:spcPct val="150000"/>
              </a:lnSpc>
              <a:buFont typeface="+mj-lt"/>
              <a:buAutoNum type="arabicPeriod"/>
            </a:pPr>
            <a:r>
              <a:rPr lang="en-US" sz="1600" dirty="0" err="1" smtClean="0">
                <a:latin typeface="Arial" panose="020B0604020202020204" pitchFamily="34" charset="0"/>
                <a:cs typeface="Arial" panose="020B0604020202020204" pitchFamily="34" charset="0"/>
              </a:rPr>
              <a:t>Termine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der Prüfung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88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Kältemittelkreislauf</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Dichtheitsprüfungen dürfen nur von zertifizierten Personen und zertifizierten Unternehmen durchgeführt werden. </a:t>
            </a:r>
          </a:p>
          <a:p>
            <a:pPr marL="0" indent="0">
              <a:lnSpc>
                <a:spcPct val="150000"/>
              </a:lnSpc>
              <a:buNone/>
            </a:pPr>
            <a:r>
              <a:rPr lang="en-US" sz="1600" dirty="0">
                <a:latin typeface="Arial" panose="020B0604020202020204" pitchFamily="34" charset="0"/>
                <a:cs typeface="Arial" panose="020B0604020202020204" pitchFamily="34" charset="0"/>
              </a:rPr>
              <a:t>--&gt; EU-Verordnungen (EG) Nr. 303/2008 bis (EG) Nr. 306/2008.</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Dazu gehören die Installation, Wartung und Reparatur einer Kälteanlage gemäß der Verordnung.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i="1" dirty="0" smtClean="0">
                <a:latin typeface="Arial" panose="020B0604020202020204" pitchFamily="34" charset="0"/>
                <a:cs typeface="Arial" panose="020B0604020202020204" pitchFamily="34" charset="0"/>
              </a:rPr>
              <a:t>	Achten Sie darauf, dass </a:t>
            </a:r>
            <a:r>
              <a:rPr lang="en-US" sz="1600" b="1" i="1" dirty="0">
                <a:latin typeface="Arial" panose="020B0604020202020204" pitchFamily="34" charset="0"/>
                <a:cs typeface="Arial" panose="020B0604020202020204" pitchFamily="34" charset="0"/>
              </a:rPr>
              <a:t>sie die notwendigen Arbeiten ausführen dürfen. 	</a:t>
            </a:r>
            <a:r>
              <a:rPr lang="en-US" sz="1600" b="1" i="1" dirty="0" err="1" smtClean="0">
                <a:latin typeface="Arial" panose="020B0604020202020204" pitchFamily="34" charset="0"/>
                <a:cs typeface="Arial" panose="020B0604020202020204" pitchFamily="34" charset="0"/>
              </a:rPr>
              <a:t>Andernfalls</a:t>
            </a:r>
            <a:r>
              <a:rPr lang="en-US" sz="1600" b="1" i="1" dirty="0" smtClean="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beauftragen Sie ein zertifiziertes Unternehmen.</a:t>
            </a: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55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Aft>
                <a:spcPts val="600"/>
              </a:spcAft>
            </a:pPr>
            <a:r>
              <a:rPr lang="en-US" dirty="0" smtClean="0">
                <a:latin typeface="Arial" panose="020B0604020202020204" pitchFamily="34" charset="0"/>
                <a:cs typeface="Arial" panose="020B0604020202020204" pitchFamily="34" charset="0"/>
              </a:rPr>
              <a:t>Überprüfen der </a:t>
            </a:r>
            <a:r>
              <a:rPr lang="en-US" dirty="0">
                <a:latin typeface="Arial" panose="020B0604020202020204" pitchFamily="34" charset="0"/>
                <a:cs typeface="Arial" panose="020B0604020202020204" pitchFamily="34" charset="0"/>
              </a:rPr>
              <a:t>Reglereinstellungen, Auslesen der Betriebsdaten und Fehlerspeicher</a:t>
            </a:r>
          </a:p>
        </p:txBody>
      </p:sp>
      <p:sp>
        <p:nvSpPr>
          <p:cNvPr id="3" name="Content Placeholder 2"/>
          <p:cNvSpPr>
            <a:spLocks noGrp="1"/>
          </p:cNvSpPr>
          <p:nvPr>
            <p:ph idx="1"/>
          </p:nvPr>
        </p:nvSpPr>
        <p:spPr>
          <a:xfrm>
            <a:off x="395536" y="1556792"/>
            <a:ext cx="8435280" cy="4525963"/>
          </a:xfrm>
        </p:spPr>
        <p:txBody>
          <a:bodyPr>
            <a:noAutofit/>
          </a:bodyPr>
          <a:lstStyle/>
          <a:p>
            <a:pPr marL="0" indent="0">
              <a:lnSpc>
                <a:spcPct val="150000"/>
              </a:lnSpc>
              <a:spcAft>
                <a:spcPts val="600"/>
              </a:spcAft>
              <a:buNone/>
            </a:pPr>
            <a:r>
              <a:rPr lang="en-US" sz="1600" b="1" dirty="0" smtClean="0">
                <a:latin typeface="Arial" panose="020B0604020202020204" pitchFamily="34" charset="0"/>
                <a:cs typeface="Arial" panose="020B0604020202020204" pitchFamily="34" charset="0"/>
              </a:rPr>
              <a:t>Überprüfen der </a:t>
            </a:r>
            <a:r>
              <a:rPr lang="en-US" sz="1600" b="1" dirty="0">
                <a:latin typeface="Arial" panose="020B0604020202020204" pitchFamily="34" charset="0"/>
                <a:cs typeface="Arial" panose="020B0604020202020204" pitchFamily="34" charset="0"/>
              </a:rPr>
              <a:t>Reglereinstellungen, Auslesen der Betriebsdaten und Fehlerspeicher</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Hier </a:t>
            </a:r>
            <a:r>
              <a:rPr lang="en-US" sz="1600" dirty="0" err="1">
                <a:latin typeface="Arial" panose="020B0604020202020204" pitchFamily="34" charset="0"/>
                <a:cs typeface="Arial" panose="020B0604020202020204" pitchFamily="34" charset="0"/>
              </a:rPr>
              <a:t>sind</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Fehler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protokolliert</a:t>
            </a:r>
            <a:r>
              <a:rPr lang="en-US" sz="1600" dirty="0" smtClean="0">
                <a:latin typeface="Arial" panose="020B0604020202020204" pitchFamily="34" charset="0"/>
                <a:cs typeface="Arial" panose="020B0604020202020204" pitchFamily="34" charset="0"/>
              </a:rPr>
              <a:t> und </a:t>
            </a:r>
            <a:r>
              <a:rPr lang="en-US" sz="1600" dirty="0" err="1" smtClean="0">
                <a:latin typeface="Arial" panose="020B0604020202020204" pitchFamily="34" charset="0"/>
                <a:cs typeface="Arial" panose="020B0604020202020204" pitchFamily="34" charset="0"/>
              </a:rPr>
              <a:t>nachvollziehbar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die in der Vergangenheit aufgetreten sind - fragen Sie den Benutzer nach eventuellen Problemen.</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Typische Fehler der Wärmepumpe </a:t>
            </a:r>
            <a:r>
              <a:rPr lang="en-US" sz="1600" dirty="0" smtClean="0">
                <a:latin typeface="Arial" panose="020B0604020202020204" pitchFamily="34" charset="0"/>
                <a:cs typeface="Arial" panose="020B0604020202020204" pitchFamily="34" charset="0"/>
              </a:rPr>
              <a:t>sind</a:t>
            </a:r>
            <a:r>
              <a:rPr lang="en-US" sz="1600" b="1" i="1" dirty="0" smtClean="0">
                <a:latin typeface="Arial" panose="020B0604020202020204" pitchFamily="34" charset="0"/>
                <a:cs typeface="Arial" panose="020B0604020202020204" pitchFamily="34" charset="0"/>
              </a:rPr>
              <a:t>:</a:t>
            </a:r>
          </a:p>
          <a:p>
            <a:pPr>
              <a:lnSpc>
                <a:spcPct val="150000"/>
              </a:lnSpc>
              <a:spcAft>
                <a:spcPts val="600"/>
              </a:spcAft>
            </a:pPr>
            <a:r>
              <a:rPr lang="en-US" sz="1600" dirty="0">
                <a:latin typeface="Arial" panose="020B0604020202020204" pitchFamily="34" charset="0"/>
                <a:cs typeface="Arial" panose="020B0604020202020204" pitchFamily="34" charset="0"/>
              </a:rPr>
              <a:t>Hochdruckausfall einer </a:t>
            </a:r>
            <a:r>
              <a:rPr lang="en-US" sz="1600" dirty="0" smtClean="0">
                <a:latin typeface="Arial" panose="020B0604020202020204" pitchFamily="34" charset="0"/>
                <a:cs typeface="Arial" panose="020B0604020202020204" pitchFamily="34" charset="0"/>
              </a:rPr>
              <a:t>Wärmepumpe</a:t>
            </a:r>
          </a:p>
          <a:p>
            <a:pPr>
              <a:lnSpc>
                <a:spcPct val="150000"/>
              </a:lnSpc>
              <a:spcAft>
                <a:spcPts val="600"/>
              </a:spcAft>
            </a:pPr>
            <a:r>
              <a:rPr lang="en-US" sz="1600" dirty="0">
                <a:latin typeface="Arial" panose="020B0604020202020204" pitchFamily="34" charset="0"/>
                <a:cs typeface="Arial" panose="020B0604020202020204" pitchFamily="34" charset="0"/>
              </a:rPr>
              <a:t>Niederdruckausfall einer Wärmepumpe</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3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latin typeface="Arial" panose="020B0604020202020204" pitchFamily="34" charset="0"/>
                <a:cs typeface="Arial" panose="020B0604020202020204" pitchFamily="34" charset="0"/>
              </a:rPr>
              <a:t>Hochdruckausfall einer </a:t>
            </a:r>
            <a:r>
              <a:rPr lang="en-US" dirty="0" smtClean="0">
                <a:latin typeface="Arial" panose="020B0604020202020204" pitchFamily="34" charset="0"/>
                <a:cs typeface="Arial" panose="020B0604020202020204" pitchFamily="34" charset="0"/>
              </a:rPr>
              <a:t>Wärmepumpe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Hochdruckausfall einer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Im Falle eines Hochdruckfehlers kann die von den Wärmepumpen erzeugte Wärme nicht an das Heizungssystem abgegeben werden. </a:t>
            </a:r>
          </a:p>
          <a:p>
            <a:pPr>
              <a:lnSpc>
                <a:spcPct val="150000"/>
              </a:lnSpc>
            </a:pPr>
            <a:r>
              <a:rPr lang="en-US" sz="1600" dirty="0">
                <a:latin typeface="Arial" panose="020B0604020202020204" pitchFamily="34" charset="0"/>
                <a:cs typeface="Arial" panose="020B0604020202020204" pitchFamily="34" charset="0"/>
              </a:rPr>
              <a:t>Gründe dafür:</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Heizwasserdurchfluss zu niedrig </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eine zu hoch eingestellte Heizkurve.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Die </a:t>
            </a:r>
            <a:r>
              <a:rPr lang="en-US" sz="1600" dirty="0">
                <a:latin typeface="Arial" panose="020B0604020202020204" pitchFamily="34" charset="0"/>
                <a:cs typeface="Arial" panose="020B0604020202020204" pitchFamily="34" charset="0"/>
              </a:rPr>
              <a:t>entstehende Wärme kann nicht auf das Heizwasser übertragen werden. </a:t>
            </a:r>
          </a:p>
          <a:p>
            <a:pPr>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97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Willkommen im Modul: "Wartung".</a:t>
            </a:r>
            <a:endParaRPr lang="el-GR" sz="1600" dirty="0" smtClean="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Am </a:t>
            </a:r>
            <a:r>
              <a:rPr lang="en-US" sz="1600" dirty="0">
                <a:latin typeface="Arial" panose="020B0604020202020204" pitchFamily="34" charset="0"/>
                <a:cs typeface="Arial" panose="020B0604020202020204" pitchFamily="34" charset="0"/>
              </a:rPr>
              <a:t>Ende dieses </a:t>
            </a:r>
            <a:r>
              <a:rPr lang="de-DE" sz="1600" dirty="0" smtClean="0">
                <a:latin typeface="Arial" panose="020B0604020202020204" pitchFamily="34" charset="0"/>
                <a:cs typeface="Arial" panose="020B0604020202020204" pitchFamily="34" charset="0"/>
              </a:rPr>
              <a:t>Moduls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smtClean="0">
                <a:latin typeface="Arial" panose="020B0604020202020204" pitchFamily="34" charset="0"/>
                <a:cs typeface="Arial" panose="020B0604020202020204" pitchFamily="34" charset="0"/>
              </a:rPr>
              <a:t>wissen, welche </a:t>
            </a:r>
            <a:r>
              <a:rPr lang="en-US" sz="1600" dirty="0">
                <a:latin typeface="Arial" panose="020B0604020202020204" pitchFamily="34" charset="0"/>
                <a:cs typeface="Arial" panose="020B0604020202020204" pitchFamily="34" charset="0"/>
              </a:rPr>
              <a:t>Teile gewartet werden müssen</a:t>
            </a:r>
          </a:p>
          <a:p>
            <a:pPr>
              <a:lnSpc>
                <a:spcPct val="150000"/>
              </a:lnSpc>
              <a:buAutoNum type="arabicPeriod"/>
            </a:pPr>
            <a:r>
              <a:rPr lang="en-US" sz="1600" dirty="0">
                <a:latin typeface="Arial" panose="020B0604020202020204" pitchFamily="34" charset="0"/>
                <a:cs typeface="Arial" panose="020B0604020202020204" pitchFamily="34" charset="0"/>
              </a:rPr>
              <a:t>die Standard-Wartungsverfahren</a:t>
            </a:r>
            <a:r>
              <a:rPr lang="en-US" sz="1600" dirty="0" smtClean="0">
                <a:latin typeface="Arial" panose="020B0604020202020204" pitchFamily="34" charset="0"/>
                <a:cs typeface="Arial" panose="020B0604020202020204" pitchFamily="34" charset="0"/>
              </a:rPr>
              <a:t> kennen</a:t>
            </a:r>
          </a:p>
          <a:p>
            <a:pPr>
              <a:lnSpc>
                <a:spcPct val="150000"/>
              </a:lnSpc>
              <a:buAutoNum type="arabicPeriod"/>
            </a:pPr>
            <a:r>
              <a:rPr lang="en-US" sz="1600" dirty="0" err="1" smtClean="0">
                <a:latin typeface="Arial" panose="020B0604020202020204" pitchFamily="34" charset="0"/>
                <a:cs typeface="Arial" panose="020B0604020202020204" pitchFamily="34" charset="0"/>
              </a:rPr>
              <a:t>wissen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wie</a:t>
            </a:r>
            <a:r>
              <a:rPr lang="en-US" sz="1600" dirty="0" smtClean="0">
                <a:latin typeface="Arial" panose="020B0604020202020204" pitchFamily="34" charset="0"/>
                <a:cs typeface="Arial" panose="020B0604020202020204" pitchFamily="34" charset="0"/>
              </a:rPr>
              <a:t> das </a:t>
            </a:r>
            <a:r>
              <a:rPr lang="en-US" sz="1600" dirty="0">
                <a:latin typeface="Arial" panose="020B0604020202020204" pitchFamily="34" charset="0"/>
                <a:cs typeface="Arial" panose="020B0604020202020204" pitchFamily="34" charset="0"/>
              </a:rPr>
              <a:t>System gemäß den Richtlinien </a:t>
            </a:r>
            <a:r>
              <a:rPr lang="en-US" sz="1600" dirty="0" err="1">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warten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ist</a:t>
            </a:r>
            <a:r>
              <a:rPr lang="en-US" sz="1600" dirty="0" smtClean="0">
                <a:latin typeface="Arial" panose="020B0604020202020204" pitchFamily="34" charset="0"/>
                <a:cs typeface="Arial" panose="020B0604020202020204" pitchFamily="34" charset="0"/>
              </a:rPr>
              <a:t>.</a:t>
            </a: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smtClean="0">
                <a:latin typeface="Arial" panose="020B0604020202020204" pitchFamily="34" charset="0"/>
                <a:cs typeface="Arial" panose="020B0604020202020204" pitchFamily="34" charset="0"/>
              </a:rPr>
              <a:t>Hochdruckausfall einer Wärmepumpe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2677656"/>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Hochdruckausfall einer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Häufige Ursachen:</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Absperrventile</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Heizungsumwälzpumpe zu klein oder defekt</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Falsch eingestelltes Überströmventil</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038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a:latin typeface="Arial" panose="020B0604020202020204" pitchFamily="34" charset="0"/>
                <a:cs typeface="Arial" panose="020B0604020202020204" pitchFamily="34" charset="0"/>
              </a:rPr>
              <a:t>Niederdruckausfall einer Wärmepumpe</a:t>
            </a: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Niederdruckausfall einer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Ein </a:t>
            </a:r>
            <a:r>
              <a:rPr lang="en-US" sz="1600" dirty="0">
                <a:latin typeface="Arial" panose="020B0604020202020204" pitchFamily="34" charset="0"/>
                <a:cs typeface="Arial" panose="020B0604020202020204" pitchFamily="34" charset="0"/>
              </a:rPr>
              <a:t>Niederdruckfehler ist ein Kältemittelmangel auf der Wärmequellenseite. Es kann folgende Ursachen haben:</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 Zu geringe </a:t>
            </a:r>
            <a:r>
              <a:rPr lang="en-US" sz="1600" dirty="0">
                <a:latin typeface="Arial" panose="020B0604020202020204" pitchFamily="34" charset="0"/>
                <a:cs typeface="Arial" panose="020B0604020202020204" pitchFamily="34" charset="0"/>
              </a:rPr>
              <a:t>Wärmezufuhr von der Wärmequelle (Erdsonden falsch dimensioniert / Probleme beim Durchfluss durch die Sonden / Solepumpe zu klein oder defekt)</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 Kältemittelkreislauf undicht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4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Aft>
                <a:spcPts val="600"/>
              </a:spcAft>
            </a:pPr>
            <a:r>
              <a:rPr lang="en-US" dirty="0" smtClean="0">
                <a:latin typeface="Arial" panose="020B0604020202020204" pitchFamily="34" charset="0"/>
                <a:cs typeface="Arial" panose="020B0604020202020204" pitchFamily="34" charset="0"/>
              </a:rPr>
              <a:t>Prüfung </a:t>
            </a:r>
            <a:r>
              <a:rPr lang="en-US" dirty="0">
                <a:latin typeface="Arial" panose="020B0604020202020204" pitchFamily="34" charset="0"/>
                <a:cs typeface="Arial" panose="020B0604020202020204" pitchFamily="34" charset="0"/>
              </a:rPr>
              <a:t>der elektrischen Sicherheit</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nach </a:t>
            </a:r>
            <a:r>
              <a:rPr lang="en-US" dirty="0">
                <a:latin typeface="Arial" panose="020B0604020202020204" pitchFamily="34" charset="0"/>
                <a:cs typeface="Arial" panose="020B0604020202020204" pitchFamily="34" charset="0"/>
              </a:rPr>
              <a:t>VDE 0701-0702</a:t>
            </a:r>
          </a:p>
        </p:txBody>
      </p:sp>
      <p:sp>
        <p:nvSpPr>
          <p:cNvPr id="3" name="Content Placeholder 2"/>
          <p:cNvSpPr>
            <a:spLocks noGrp="1"/>
          </p:cNvSpPr>
          <p:nvPr>
            <p:ph idx="1"/>
          </p:nvPr>
        </p:nvSpPr>
        <p:spPr/>
        <p:txBody>
          <a:bodyPr>
            <a:noAutofit/>
          </a:bodyPr>
          <a:lstStyle/>
          <a:p>
            <a:pPr marL="0" indent="0">
              <a:lnSpc>
                <a:spcPct val="150000"/>
              </a:lnSpc>
              <a:spcAft>
                <a:spcPts val="600"/>
              </a:spcAft>
              <a:buNone/>
            </a:pPr>
            <a:r>
              <a:rPr lang="en-US" sz="1600" dirty="0">
                <a:latin typeface="Arial" panose="020B0604020202020204" pitchFamily="34" charset="0"/>
                <a:cs typeface="Arial" panose="020B0604020202020204" pitchFamily="34" charset="0"/>
              </a:rPr>
              <a:t>Die elektrische Installation der Wärmepumpe ist zu überprüfen.</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 Diese Prüfung (VDE 0701-0702) darf nur von </a:t>
            </a:r>
            <a:r>
              <a:rPr lang="en-US" sz="1600" dirty="0" err="1" smtClean="0">
                <a:latin typeface="Arial" panose="020B0604020202020204" pitchFamily="34" charset="0"/>
                <a:cs typeface="Arial" panose="020B0604020202020204" pitchFamily="34" charset="0"/>
              </a:rPr>
              <a:t>einer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Elektrofachkraft</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oder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einer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Elektrofachkraft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für bestimmte Tätigkeiten</a:t>
            </a:r>
            <a:r>
              <a:rPr lang="en-US" sz="1600" dirty="0" smtClean="0">
                <a:latin typeface="Arial" panose="020B0604020202020204" pitchFamily="34" charset="0"/>
                <a:cs typeface="Arial" panose="020B0604020202020204" pitchFamily="34" charset="0"/>
              </a:rPr>
              <a:t>" durchgeführt werden.</a:t>
            </a:r>
            <a:endParaRPr lang="en-US" sz="1600" dirty="0">
              <a:latin typeface="Arial" panose="020B0604020202020204" pitchFamily="34" charset="0"/>
              <a:cs typeface="Arial" panose="020B0604020202020204" pitchFamily="34" charset="0"/>
            </a:endParaRPr>
          </a:p>
        </p:txBody>
      </p:sp>
      <p:pic>
        <p:nvPicPr>
          <p:cNvPr id="2050" name="Picture 2" descr="Closeup of electrician engineer works with electric cable wires of fuse switch box. Electrical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42862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50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Aft>
                <a:spcPts val="600"/>
              </a:spcAft>
            </a:pPr>
            <a:r>
              <a:rPr lang="en-US" dirty="0" smtClean="0">
                <a:latin typeface="Arial" panose="020B0604020202020204" pitchFamily="34" charset="0"/>
                <a:cs typeface="Arial" panose="020B0604020202020204" pitchFamily="34" charset="0"/>
              </a:rPr>
              <a:t>Prüfung </a:t>
            </a:r>
            <a:r>
              <a:rPr lang="en-US" dirty="0">
                <a:latin typeface="Arial" panose="020B0604020202020204" pitchFamily="34" charset="0"/>
                <a:cs typeface="Arial" panose="020B0604020202020204" pitchFamily="34" charset="0"/>
              </a:rPr>
              <a:t>der elektrischen Sicherheit</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nach </a:t>
            </a:r>
            <a:r>
              <a:rPr lang="en-US" dirty="0">
                <a:latin typeface="Arial" panose="020B0604020202020204" pitchFamily="34" charset="0"/>
                <a:cs typeface="Arial" panose="020B0604020202020204" pitchFamily="34" charset="0"/>
              </a:rPr>
              <a:t>VDE 0701-0702</a:t>
            </a:r>
          </a:p>
        </p:txBody>
      </p:sp>
      <p:sp>
        <p:nvSpPr>
          <p:cNvPr id="3" name="Content Placeholder 2"/>
          <p:cNvSpPr>
            <a:spLocks noGrp="1"/>
          </p:cNvSpPr>
          <p:nvPr>
            <p:ph idx="1"/>
          </p:nvPr>
        </p:nvSpPr>
        <p:spPr/>
        <p:txBody>
          <a:bodyPr>
            <a:noAutofit/>
          </a:bodyPr>
          <a:lstStyle/>
          <a:p>
            <a:pPr>
              <a:lnSpc>
                <a:spcPct val="150000"/>
              </a:lnSpc>
              <a:spcAft>
                <a:spcPts val="600"/>
              </a:spcAft>
            </a:pPr>
            <a:r>
              <a:rPr lang="en-US" sz="1600" dirty="0" err="1" smtClean="0">
                <a:latin typeface="Arial" panose="020B0604020202020204" pitchFamily="34" charset="0"/>
                <a:cs typeface="Arial" panose="020B0604020202020204" pitchFamily="34" charset="0"/>
              </a:rPr>
              <a:t>Messung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des Schutzleiterwiderstandes</a:t>
            </a:r>
          </a:p>
          <a:p>
            <a:pPr>
              <a:lnSpc>
                <a:spcPct val="150000"/>
              </a:lnSpc>
              <a:spcAft>
                <a:spcPts val="600"/>
              </a:spcAft>
            </a:pPr>
            <a:r>
              <a:rPr lang="en-US" sz="1600" dirty="0" err="1" smtClean="0">
                <a:latin typeface="Arial" panose="020B0604020202020204" pitchFamily="34" charset="0"/>
                <a:cs typeface="Arial" panose="020B0604020202020204" pitchFamily="34" charset="0"/>
              </a:rPr>
              <a:t>Messung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Isolationswiderstand</a:t>
            </a:r>
          </a:p>
          <a:p>
            <a:pPr>
              <a:lnSpc>
                <a:spcPct val="150000"/>
              </a:lnSpc>
              <a:spcAft>
                <a:spcPts val="600"/>
              </a:spcAft>
            </a:pPr>
            <a:r>
              <a:rPr lang="en-US" sz="1600" dirty="0" err="1" smtClean="0">
                <a:latin typeface="Arial" panose="020B0604020202020204" pitchFamily="34" charset="0"/>
                <a:cs typeface="Arial" panose="020B0604020202020204" pitchFamily="34" charset="0"/>
              </a:rPr>
              <a:t>Messung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des Ableitstroms (Schutzleiterstrom und/oder Kontaktstrom)</a:t>
            </a:r>
          </a:p>
          <a:p>
            <a:pPr>
              <a:lnSpc>
                <a:spcPct val="150000"/>
              </a:lnSpc>
              <a:spcAft>
                <a:spcPts val="600"/>
              </a:spcAft>
            </a:pPr>
            <a:r>
              <a:rPr lang="en-US" sz="1600" dirty="0" err="1" smtClean="0">
                <a:latin typeface="Arial" panose="020B0604020202020204" pitchFamily="34" charset="0"/>
                <a:cs typeface="Arial" panose="020B0604020202020204" pitchFamily="34" charset="0"/>
              </a:rPr>
              <a:t>Sichtprüfung</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err="1" smtClean="0">
                <a:latin typeface="Arial" panose="020B0604020202020204" pitchFamily="34" charset="0"/>
                <a:cs typeface="Arial" panose="020B0604020202020204" pitchFamily="34" charset="0"/>
              </a:rPr>
              <a:t>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wird empfohlen, die Anschlussklemmen zu überprüfen und anzuziehen.</a:t>
            </a:r>
          </a:p>
          <a:p>
            <a:pPr>
              <a:lnSpc>
                <a:spcPct val="150000"/>
              </a:lnSpc>
              <a:spcAft>
                <a:spcPts val="600"/>
              </a:spcAft>
            </a:pPr>
            <a:r>
              <a:rPr lang="en-US" sz="1600" dirty="0" err="1" smtClean="0">
                <a:latin typeface="Arial" panose="020B0604020202020204" pitchFamily="34" charset="0"/>
                <a:cs typeface="Arial" panose="020B0604020202020204" pitchFamily="34" charset="0"/>
              </a:rPr>
              <a:t>Weitere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Prüfungen nach Herstellerangaben</a:t>
            </a:r>
          </a:p>
          <a:p>
            <a:pPr marL="0" indent="0">
              <a:lnSpc>
                <a:spcPct val="150000"/>
              </a:lnSpc>
              <a:spcAft>
                <a:spcPts val="600"/>
              </a:spcAft>
              <a:buNone/>
            </a:pPr>
            <a:r>
              <a:rPr lang="en-US" sz="1600" b="1" dirty="0" smtClean="0">
                <a:latin typeface="Arial" panose="020B0604020202020204" pitchFamily="34" charset="0"/>
                <a:cs typeface="Arial" panose="020B0604020202020204" pitchFamily="34" charset="0"/>
              </a:rPr>
              <a:t>Alle </a:t>
            </a:r>
            <a:r>
              <a:rPr lang="en-US" sz="1600" b="1" dirty="0">
                <a:latin typeface="Arial" panose="020B0604020202020204" pitchFamily="34" charset="0"/>
                <a:cs typeface="Arial" panose="020B0604020202020204" pitchFamily="34" charset="0"/>
              </a:rPr>
              <a:t>Wartungsarbeiten sind zu dokumentieren. Die durchgeführten Wartungsarbeiten müssen am </a:t>
            </a:r>
            <a:r>
              <a:rPr lang="en-US" sz="1600" b="1" dirty="0" smtClean="0">
                <a:latin typeface="Arial" panose="020B0604020202020204" pitchFamily="34" charset="0"/>
                <a:cs typeface="Arial" panose="020B0604020202020204" pitchFamily="34" charset="0"/>
              </a:rPr>
              <a:t>Gerät durchgeführt werden</a:t>
            </a:r>
            <a:r>
              <a:rPr lang="en-US" sz="1600" b="1" dirty="0">
                <a:latin typeface="Arial" panose="020B0604020202020204" pitchFamily="34" charset="0"/>
                <a:cs typeface="Arial" panose="020B0604020202020204" pitchFamily="34" charset="0"/>
              </a:rPr>
              <a:t>.</a:t>
            </a: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50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smtClean="0">
                <a:latin typeface="Arial" panose="020B0604020202020204" pitchFamily="34" charset="0"/>
                <a:cs typeface="Arial" panose="020B0604020202020204" pitchFamily="34" charset="0"/>
              </a:rPr>
              <a:t>Optimierung der </a:t>
            </a:r>
            <a:r>
              <a:rPr lang="en-US" dirty="0">
                <a:latin typeface="Arial" panose="020B0604020202020204" pitchFamily="34" charset="0"/>
                <a:cs typeface="Arial" panose="020B0604020202020204" pitchFamily="34" charset="0"/>
              </a:rPr>
              <a:t>Anlage</a:t>
            </a:r>
          </a:p>
        </p:txBody>
      </p:sp>
      <p:sp>
        <p:nvSpPr>
          <p:cNvPr id="3" name="Content Placeholder 2"/>
          <p:cNvSpPr>
            <a:spLocks noGrp="1"/>
          </p:cNvSpPr>
          <p:nvPr>
            <p:ph idx="1"/>
          </p:nvPr>
        </p:nvSpPr>
        <p:spPr/>
        <p:txBody>
          <a:bodyPr>
            <a:noAutofit/>
          </a:bodyPr>
          <a:lstStyle/>
          <a:p>
            <a:pPr marL="0" indent="0">
              <a:lnSpc>
                <a:spcPct val="150000"/>
              </a:lnSpc>
              <a:buNone/>
            </a:pPr>
            <a:endParaRPr lang="en-US" sz="1600" b="1" i="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Um den Wärmepumpenbetrieb</a:t>
            </a:r>
            <a:r>
              <a:rPr lang="en-US" sz="1600" dirty="0" err="1">
                <a:latin typeface="Arial" panose="020B0604020202020204" pitchFamily="34" charset="0"/>
                <a:cs typeface="Arial" panose="020B0604020202020204" pitchFamily="34" charset="0"/>
              </a:rPr>
              <a:t> zu optimieren, sind</a:t>
            </a:r>
            <a:r>
              <a:rPr lang="en-US" sz="1600" dirty="0">
                <a:latin typeface="Arial" panose="020B0604020202020204" pitchFamily="34" charset="0"/>
                <a:cs typeface="Arial" panose="020B0604020202020204" pitchFamily="34" charset="0"/>
              </a:rPr>
              <a:t> steuerungstechnisch drei Größen relevant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Einstellen der Heizkurve</a:t>
            </a:r>
          </a:p>
          <a:p>
            <a:pPr marL="0" indent="0">
              <a:lnSpc>
                <a:spcPct val="150000"/>
              </a:lnSpc>
              <a:buNone/>
            </a:pPr>
            <a:r>
              <a:rPr lang="en-US" sz="1600" dirty="0">
                <a:latin typeface="Arial" panose="020B0604020202020204" pitchFamily="34" charset="0"/>
                <a:cs typeface="Arial" panose="020B0604020202020204" pitchFamily="34" charset="0"/>
              </a:rPr>
              <a:t>- Einstellen der Hysterese</a:t>
            </a:r>
          </a:p>
          <a:p>
            <a:pPr marL="0" indent="0">
              <a:lnSpc>
                <a:spcPct val="150000"/>
              </a:lnSpc>
              <a:buNone/>
            </a:pPr>
            <a:r>
              <a:rPr lang="en-US" sz="1600" dirty="0">
                <a:latin typeface="Arial" panose="020B0604020202020204" pitchFamily="34" charset="0"/>
                <a:cs typeface="Arial" panose="020B0604020202020204" pitchFamily="34" charset="0"/>
              </a:rPr>
              <a:t>- Einstellen der Grenztemperaturen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088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pic>
        <p:nvPicPr>
          <p:cNvPr id="1026" name="Picture 2" descr="https://upload.wikimedia.org/wikipedia/de/thumb/2/2f/Heizkurve.svg/1024px-Heizkurv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17" y="1412776"/>
            <a:ext cx="5409183" cy="4891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66055" y="1915780"/>
            <a:ext cx="3549349" cy="1938992"/>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Eine Heizkurve beschreibt den Zusammenhang zwischen einer Außentemperatur und </a:t>
            </a:r>
            <a:r>
              <a:rPr lang="en-US" sz="1600" dirty="0" smtClean="0">
                <a:latin typeface="Arial" panose="020B0604020202020204" pitchFamily="34" charset="0"/>
                <a:cs typeface="Arial" panose="020B0604020202020204" pitchFamily="34" charset="0"/>
              </a:rPr>
              <a:t>der </a:t>
            </a:r>
            <a:r>
              <a:rPr lang="en-US" sz="1600" dirty="0" err="1" smtClean="0">
                <a:latin typeface="Arial" panose="020B0604020202020204" pitchFamily="34" charset="0"/>
                <a:cs typeface="Arial" panose="020B0604020202020204" pitchFamily="34" charset="0"/>
              </a:rPr>
              <a:t>Vorlauf</a:t>
            </a:r>
            <a:r>
              <a:rPr lang="en-US" sz="1600" dirty="0" smtClean="0">
                <a:latin typeface="Arial" panose="020B0604020202020204" pitchFamily="34" charset="0"/>
                <a:cs typeface="Arial" panose="020B0604020202020204" pitchFamily="34" charset="0"/>
              </a:rPr>
              <a:t>- </a:t>
            </a:r>
          </a:p>
          <a:p>
            <a:pPr>
              <a:lnSpc>
                <a:spcPct val="150000"/>
              </a:lnSpc>
            </a:pPr>
            <a:r>
              <a:rPr lang="en-US" sz="1600" dirty="0" err="1">
                <a:latin typeface="Arial" panose="020B0604020202020204" pitchFamily="34" charset="0"/>
                <a:cs typeface="Arial" panose="020B0604020202020204" pitchFamily="34" charset="0"/>
              </a:rPr>
              <a:t>t</a:t>
            </a:r>
            <a:r>
              <a:rPr lang="en-US" sz="1600" dirty="0" err="1" smtClean="0">
                <a:latin typeface="Arial" panose="020B0604020202020204" pitchFamily="34" charset="0"/>
                <a:cs typeface="Arial" panose="020B0604020202020204" pitchFamily="34" charset="0"/>
              </a:rPr>
              <a:t>emperatur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einem</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Heizkreis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zugeordnet ist. </a:t>
            </a:r>
            <a:endParaRPr lang="de-DE" sz="1600" dirty="0">
              <a:latin typeface="Arial" panose="020B0604020202020204" pitchFamily="34" charset="0"/>
              <a:cs typeface="Arial" panose="020B0604020202020204" pitchFamily="34" charset="0"/>
            </a:endParaRPr>
          </a:p>
        </p:txBody>
      </p:sp>
      <p:sp>
        <p:nvSpPr>
          <p:cNvPr id="6" name="Textfeld 5"/>
          <p:cNvSpPr txBox="1"/>
          <p:nvPr/>
        </p:nvSpPr>
        <p:spPr>
          <a:xfrm rot="16200000">
            <a:off x="3320205" y="3506608"/>
            <a:ext cx="1728358" cy="276999"/>
          </a:xfrm>
          <a:prstGeom prst="rect">
            <a:avLst/>
          </a:prstGeom>
          <a:solidFill>
            <a:srgbClr val="DEDEDD"/>
          </a:solidFill>
        </p:spPr>
        <p:txBody>
          <a:bodyPr wrap="none" rtlCol="0">
            <a:spAutoFit/>
          </a:bodyPr>
          <a:lstStyle/>
          <a:p>
            <a:r>
              <a:rPr lang="de-DE" sz="1200" dirty="0" err="1" smtClean="0">
                <a:latin typeface="Bahnschrift" panose="020B0502040204020203" pitchFamily="34" charset="0"/>
              </a:rPr>
              <a:t>Vorlauftemperatur</a:t>
            </a:r>
            <a:r>
              <a:rPr lang="de-DE" sz="1200" dirty="0" smtClean="0">
                <a:latin typeface="Bahnschrift" panose="020B0502040204020203" pitchFamily="34" charset="0"/>
              </a:rPr>
              <a:t> in °C</a:t>
            </a:r>
            <a:endParaRPr lang="de-DE" sz="1200" dirty="0">
              <a:latin typeface="Bahnschrift" panose="020B0502040204020203" pitchFamily="34" charset="0"/>
            </a:endParaRPr>
          </a:p>
        </p:txBody>
      </p:sp>
      <p:sp>
        <p:nvSpPr>
          <p:cNvPr id="7" name="Textfeld 6"/>
          <p:cNvSpPr txBox="1"/>
          <p:nvPr/>
        </p:nvSpPr>
        <p:spPr>
          <a:xfrm>
            <a:off x="5391001" y="5990625"/>
            <a:ext cx="1912703" cy="276999"/>
          </a:xfrm>
          <a:prstGeom prst="rect">
            <a:avLst/>
          </a:prstGeom>
          <a:solidFill>
            <a:schemeClr val="bg1"/>
          </a:solidFill>
        </p:spPr>
        <p:txBody>
          <a:bodyPr wrap="none" rtlCol="0">
            <a:spAutoFit/>
          </a:bodyPr>
          <a:lstStyle/>
          <a:p>
            <a:r>
              <a:rPr lang="de-DE" sz="1200" dirty="0" err="1" smtClean="0">
                <a:latin typeface="Bahnschrift" panose="020B0502040204020203" pitchFamily="34" charset="0"/>
              </a:rPr>
              <a:t>Außentemperatur</a:t>
            </a:r>
            <a:r>
              <a:rPr lang="de-DE" sz="1200" dirty="0" smtClean="0">
                <a:latin typeface="Bahnschrift" panose="020B0502040204020203" pitchFamily="34" charset="0"/>
              </a:rPr>
              <a:t> in °C</a:t>
            </a:r>
            <a:endParaRPr lang="de-DE" sz="1200" dirty="0">
              <a:latin typeface="Bahnschrift" panose="020B0502040204020203" pitchFamily="34" charset="0"/>
            </a:endParaRPr>
          </a:p>
        </p:txBody>
      </p:sp>
      <p:sp>
        <p:nvSpPr>
          <p:cNvPr id="8" name="Textfeld 7"/>
          <p:cNvSpPr txBox="1"/>
          <p:nvPr/>
        </p:nvSpPr>
        <p:spPr>
          <a:xfrm>
            <a:off x="4640089" y="5733256"/>
            <a:ext cx="2362754" cy="257369"/>
          </a:xfrm>
          <a:prstGeom prst="rect">
            <a:avLst/>
          </a:prstGeom>
          <a:solidFill>
            <a:schemeClr val="bg1"/>
          </a:solidFill>
          <a:ln>
            <a:solidFill>
              <a:schemeClr val="tx1"/>
            </a:solidFill>
          </a:ln>
        </p:spPr>
        <p:txBody>
          <a:bodyPr wrap="square" lIns="36000" tIns="36000" rIns="36000" bIns="36000" rtlCol="0">
            <a:spAutoFit/>
          </a:bodyPr>
          <a:lstStyle/>
          <a:p>
            <a:pPr algn="ctr"/>
            <a:r>
              <a:rPr lang="de-DE" sz="1200" dirty="0" err="1">
                <a:solidFill>
                  <a:srgbClr val="DA251D"/>
                </a:solidFill>
                <a:latin typeface="Bahnschrift" panose="020B0502040204020203" pitchFamily="34" charset="0"/>
              </a:rPr>
              <a:t>Parallelverschiebung</a:t>
            </a:r>
            <a:endParaRPr lang="de-DE" sz="1200" dirty="0">
              <a:solidFill>
                <a:srgbClr val="DA251D"/>
              </a:solidFill>
              <a:latin typeface="Bahnschrift" panose="020B0502040204020203" pitchFamily="34" charset="0"/>
            </a:endParaRPr>
          </a:p>
        </p:txBody>
      </p:sp>
      <p:sp>
        <p:nvSpPr>
          <p:cNvPr id="9" name="Textfeld 8"/>
          <p:cNvSpPr txBox="1"/>
          <p:nvPr/>
        </p:nvSpPr>
        <p:spPr>
          <a:xfrm>
            <a:off x="7403771" y="1621962"/>
            <a:ext cx="1066434" cy="330072"/>
          </a:xfrm>
          <a:prstGeom prst="rect">
            <a:avLst/>
          </a:prstGeom>
          <a:solidFill>
            <a:schemeClr val="bg1"/>
          </a:solidFill>
          <a:ln>
            <a:solidFill>
              <a:schemeClr val="tx1"/>
            </a:solidFill>
          </a:ln>
        </p:spPr>
        <p:txBody>
          <a:bodyPr wrap="square" lIns="36000" tIns="72000" rIns="36000" bIns="72000" rtlCol="0">
            <a:spAutoFit/>
          </a:bodyPr>
          <a:lstStyle/>
          <a:p>
            <a:pPr algn="ctr"/>
            <a:r>
              <a:rPr lang="de-DE" sz="1200" dirty="0" err="1" smtClean="0">
                <a:solidFill>
                  <a:srgbClr val="25136D"/>
                </a:solidFill>
                <a:latin typeface="Bahnschrift" panose="020B0502040204020203" pitchFamily="34" charset="0"/>
              </a:rPr>
              <a:t>Steilheit</a:t>
            </a:r>
            <a:endParaRPr lang="de-DE" sz="1200" dirty="0">
              <a:solidFill>
                <a:srgbClr val="25136D"/>
              </a:solidFill>
              <a:latin typeface="Bahnschrift" panose="020B0502040204020203" pitchFamily="34" charset="0"/>
            </a:endParaRPr>
          </a:p>
        </p:txBody>
      </p:sp>
    </p:spTree>
    <p:extLst>
      <p:ext uri="{BB962C8B-B14F-4D97-AF65-F5344CB8AC3E}">
        <p14:creationId xmlns:p14="http://schemas.microsoft.com/office/powerpoint/2010/main" val="3570021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pic>
        <p:nvPicPr>
          <p:cNvPr id="1026" name="Picture 2" descr="https://upload.wikimedia.org/wikipedia/de/thumb/2/2f/Heizkurve.svg/1024px-Heizkurv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17" y="1484784"/>
            <a:ext cx="5409183" cy="4891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9605" y="1883707"/>
            <a:ext cx="3744416" cy="300133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In diesem Beispiel beträgt die Heizungsvorlauftemperatur 30°C bei einer Außentemperatur von 10°C.</a:t>
            </a:r>
          </a:p>
          <a:p>
            <a:pPr>
              <a:lnSpc>
                <a:spcPct val="150000"/>
              </a:lnSpc>
            </a:pPr>
            <a:r>
              <a:rPr lang="en-US" sz="1600" dirty="0">
                <a:latin typeface="Arial" panose="020B0604020202020204" pitchFamily="34" charset="0"/>
                <a:cs typeface="Arial" panose="020B0604020202020204" pitchFamily="34" charset="0"/>
              </a:rPr>
              <a:t>Bei sinkender Außentemperatur wird die Vorlauftemperatur erhöht, um eine ausreichende Erwärmung der Räume zu ermöglichen (siehe Einheit xxx Heizlast, Fußbodenheizung, Vorlauftemperaturen).</a:t>
            </a:r>
            <a:endParaRPr lang="de-DE" sz="1600" dirty="0">
              <a:latin typeface="Arial" panose="020B0604020202020204" pitchFamily="34" charset="0"/>
              <a:cs typeface="Arial" panose="020B0604020202020204" pitchFamily="34" charset="0"/>
            </a:endParaRPr>
          </a:p>
        </p:txBody>
      </p:sp>
      <p:sp>
        <p:nvSpPr>
          <p:cNvPr id="3" name="Ellipse 2"/>
          <p:cNvSpPr/>
          <p:nvPr/>
        </p:nvSpPr>
        <p:spPr>
          <a:xfrm>
            <a:off x="5318993" y="4581128"/>
            <a:ext cx="720080" cy="86409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rot="16200000">
            <a:off x="3313735" y="3596028"/>
            <a:ext cx="1728358" cy="276999"/>
          </a:xfrm>
          <a:prstGeom prst="rect">
            <a:avLst/>
          </a:prstGeom>
          <a:solidFill>
            <a:srgbClr val="DEDEDD"/>
          </a:solidFill>
        </p:spPr>
        <p:txBody>
          <a:bodyPr wrap="none" rtlCol="0">
            <a:spAutoFit/>
          </a:bodyPr>
          <a:lstStyle/>
          <a:p>
            <a:r>
              <a:rPr lang="de-DE" sz="1200" dirty="0" err="1" smtClean="0">
                <a:latin typeface="Bahnschrift" panose="020B0502040204020203" pitchFamily="34" charset="0"/>
              </a:rPr>
              <a:t>Vorlauftemperatur</a:t>
            </a:r>
            <a:r>
              <a:rPr lang="de-DE" sz="1200" dirty="0" smtClean="0">
                <a:latin typeface="Bahnschrift" panose="020B0502040204020203" pitchFamily="34" charset="0"/>
              </a:rPr>
              <a:t> in °C</a:t>
            </a:r>
            <a:endParaRPr lang="de-DE" sz="1200" dirty="0">
              <a:latin typeface="Bahnschrift" panose="020B0502040204020203" pitchFamily="34" charset="0"/>
            </a:endParaRPr>
          </a:p>
        </p:txBody>
      </p:sp>
      <p:sp>
        <p:nvSpPr>
          <p:cNvPr id="7" name="Textfeld 6"/>
          <p:cNvSpPr txBox="1"/>
          <p:nvPr/>
        </p:nvSpPr>
        <p:spPr>
          <a:xfrm>
            <a:off x="5384531" y="6080045"/>
            <a:ext cx="1912703" cy="276999"/>
          </a:xfrm>
          <a:prstGeom prst="rect">
            <a:avLst/>
          </a:prstGeom>
          <a:solidFill>
            <a:schemeClr val="bg1"/>
          </a:solidFill>
        </p:spPr>
        <p:txBody>
          <a:bodyPr wrap="none" rtlCol="0">
            <a:spAutoFit/>
          </a:bodyPr>
          <a:lstStyle/>
          <a:p>
            <a:r>
              <a:rPr lang="de-DE" sz="1200" dirty="0" err="1" smtClean="0">
                <a:latin typeface="Bahnschrift" panose="020B0502040204020203" pitchFamily="34" charset="0"/>
              </a:rPr>
              <a:t>Außentemperatur</a:t>
            </a:r>
            <a:r>
              <a:rPr lang="de-DE" sz="1200" dirty="0" smtClean="0">
                <a:latin typeface="Bahnschrift" panose="020B0502040204020203" pitchFamily="34" charset="0"/>
              </a:rPr>
              <a:t> in °C</a:t>
            </a:r>
            <a:endParaRPr lang="de-DE" sz="1200" dirty="0">
              <a:latin typeface="Bahnschrift" panose="020B0502040204020203" pitchFamily="34" charset="0"/>
            </a:endParaRPr>
          </a:p>
        </p:txBody>
      </p:sp>
      <p:sp>
        <p:nvSpPr>
          <p:cNvPr id="8" name="Textfeld 7"/>
          <p:cNvSpPr txBox="1"/>
          <p:nvPr/>
        </p:nvSpPr>
        <p:spPr>
          <a:xfrm>
            <a:off x="4633619" y="5822676"/>
            <a:ext cx="2362754" cy="257369"/>
          </a:xfrm>
          <a:prstGeom prst="rect">
            <a:avLst/>
          </a:prstGeom>
          <a:solidFill>
            <a:schemeClr val="bg1"/>
          </a:solidFill>
          <a:ln>
            <a:solidFill>
              <a:schemeClr val="tx1"/>
            </a:solidFill>
          </a:ln>
        </p:spPr>
        <p:txBody>
          <a:bodyPr wrap="square" lIns="36000" tIns="36000" rIns="36000" bIns="36000" rtlCol="0">
            <a:spAutoFit/>
          </a:bodyPr>
          <a:lstStyle/>
          <a:p>
            <a:pPr algn="ctr"/>
            <a:r>
              <a:rPr lang="de-DE" sz="1200" dirty="0" err="1">
                <a:solidFill>
                  <a:srgbClr val="DA251D"/>
                </a:solidFill>
                <a:latin typeface="Bahnschrift" panose="020B0502040204020203" pitchFamily="34" charset="0"/>
              </a:rPr>
              <a:t>Parallelverschiebung</a:t>
            </a:r>
            <a:endParaRPr lang="de-DE" sz="1200" dirty="0">
              <a:solidFill>
                <a:srgbClr val="DA251D"/>
              </a:solidFill>
              <a:latin typeface="Bahnschrift" panose="020B0502040204020203" pitchFamily="34" charset="0"/>
            </a:endParaRPr>
          </a:p>
        </p:txBody>
      </p:sp>
      <p:sp>
        <p:nvSpPr>
          <p:cNvPr id="9" name="Textfeld 8"/>
          <p:cNvSpPr txBox="1"/>
          <p:nvPr/>
        </p:nvSpPr>
        <p:spPr>
          <a:xfrm>
            <a:off x="7384399" y="1674792"/>
            <a:ext cx="1066434" cy="330072"/>
          </a:xfrm>
          <a:prstGeom prst="rect">
            <a:avLst/>
          </a:prstGeom>
          <a:solidFill>
            <a:schemeClr val="bg1"/>
          </a:solidFill>
          <a:ln>
            <a:solidFill>
              <a:schemeClr val="tx1"/>
            </a:solidFill>
          </a:ln>
        </p:spPr>
        <p:txBody>
          <a:bodyPr wrap="square" lIns="36000" tIns="72000" rIns="36000" bIns="72000" rtlCol="0">
            <a:spAutoFit/>
          </a:bodyPr>
          <a:lstStyle/>
          <a:p>
            <a:pPr algn="ctr"/>
            <a:r>
              <a:rPr lang="de-DE" sz="1200" dirty="0" err="1" smtClean="0">
                <a:solidFill>
                  <a:srgbClr val="25136D"/>
                </a:solidFill>
                <a:latin typeface="Bahnschrift" panose="020B0502040204020203" pitchFamily="34" charset="0"/>
              </a:rPr>
              <a:t>Steilheit</a:t>
            </a:r>
            <a:endParaRPr lang="de-DE" sz="1200" dirty="0">
              <a:solidFill>
                <a:srgbClr val="25136D"/>
              </a:solidFill>
              <a:latin typeface="Bahnschrift" panose="020B0502040204020203" pitchFamily="34" charset="0"/>
            </a:endParaRPr>
          </a:p>
        </p:txBody>
      </p:sp>
    </p:spTree>
    <p:extLst>
      <p:ext uri="{BB962C8B-B14F-4D97-AF65-F5344CB8AC3E}">
        <p14:creationId xmlns:p14="http://schemas.microsoft.com/office/powerpoint/2010/main" val="2585632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467544" y="1628800"/>
            <a:ext cx="8003232" cy="5262979"/>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Heizkurvenparameter</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b="1" dirty="0" smtClean="0">
                <a:latin typeface="Arial" panose="020B0604020202020204" pitchFamily="34" charset="0"/>
                <a:cs typeface="Arial" panose="020B0604020202020204" pitchFamily="34" charset="0"/>
              </a:rPr>
              <a:t>Steigung</a:t>
            </a:r>
          </a:p>
          <a:p>
            <a:pPr>
              <a:lnSpc>
                <a:spcPct val="150000"/>
              </a:lnSpc>
            </a:pPr>
            <a:r>
              <a:rPr lang="en-US" sz="1600" dirty="0" smtClean="0">
                <a:latin typeface="Arial" panose="020B0604020202020204" pitchFamily="34" charset="0"/>
                <a:cs typeface="Arial" panose="020B0604020202020204" pitchFamily="34" charset="0"/>
              </a:rPr>
              <a:t>Die </a:t>
            </a:r>
            <a:r>
              <a:rPr lang="en-US" sz="1600" dirty="0">
                <a:latin typeface="Arial" panose="020B0604020202020204" pitchFamily="34" charset="0"/>
                <a:cs typeface="Arial" panose="020B0604020202020204" pitchFamily="34" charset="0"/>
              </a:rPr>
              <a:t>Steigung bestimmt, inwieweit eine Änderung der Außentemperatur eine Änderung der Vorlauftemperatur bewirkt. Ein Wert von 1,2 bedeutet, dass eine Außentemperaturänderung von 1 K eine durchschnittliche Änderung der Vorlauftemperatur von 1,2 K bewirkt. </a:t>
            </a:r>
          </a:p>
          <a:p>
            <a:pPr>
              <a:lnSpc>
                <a:spcPct val="150000"/>
              </a:lnSpc>
            </a:pPr>
            <a:r>
              <a:rPr lang="en-US" sz="1600" dirty="0">
                <a:latin typeface="Arial" panose="020B0604020202020204" pitchFamily="34" charset="0"/>
                <a:cs typeface="Arial" panose="020B0604020202020204" pitchFamily="34" charset="0"/>
              </a:rPr>
              <a:t>Die </a:t>
            </a:r>
            <a:r>
              <a:rPr lang="en-US" sz="1600" dirty="0" err="1" smtClean="0">
                <a:latin typeface="Arial" panose="020B0604020202020204" pitchFamily="34" charset="0"/>
                <a:cs typeface="Arial" panose="020B0604020202020204" pitchFamily="34" charset="0"/>
              </a:rPr>
              <a:t>Steigung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ist abhängig von der verwendeten Heizungsanlage und dem Wärmebedarf der Räume. </a:t>
            </a:r>
            <a:endParaRPr lang="en-US" sz="1600" dirty="0" smtClean="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Typische Werte für </a:t>
            </a:r>
            <a:r>
              <a:rPr lang="en-US" sz="1600" dirty="0" err="1">
                <a:latin typeface="Arial" panose="020B0604020202020204" pitchFamily="34" charset="0"/>
                <a:cs typeface="Arial" panose="020B0604020202020204" pitchFamily="34" charset="0"/>
              </a:rPr>
              <a:t>konventionelle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Heizungen</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sind</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1,5</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Typische Werte für Fußbodenheizungen sind 0,5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44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467544" y="1628800"/>
            <a:ext cx="8003232" cy="2308324"/>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Heizkurvenparameter</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b="1" dirty="0" smtClean="0">
                <a:latin typeface="Arial" panose="020B0604020202020204" pitchFamily="34" charset="0"/>
                <a:cs typeface="Arial" panose="020B0604020202020204" pitchFamily="34" charset="0"/>
              </a:rPr>
              <a:t>Parallelverschiebung</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Mit der Parallelverschiebung kann das Niveau der Vorlauftemperatur über den Verlauf der Heizkurve beeinflusst werden.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93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683433" y="1700808"/>
            <a:ext cx="8003232" cy="3416320"/>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Heizkurvenparameter</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Eine optimal eingestellte Heizkurve ist entscheidend für den Wirkungsgrad des Wärmepumpensystems.</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Bekanntlich arbeitet die Wärmepumpe energetisch effizienter, </a:t>
            </a:r>
            <a:r>
              <a:rPr lang="en-US" sz="1600" dirty="0" err="1">
                <a:latin typeface="Arial" panose="020B0604020202020204" pitchFamily="34" charset="0"/>
                <a:cs typeface="Arial" panose="020B0604020202020204" pitchFamily="34" charset="0"/>
              </a:rPr>
              <a:t>wenn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der </a:t>
            </a:r>
            <a:r>
              <a:rPr lang="en-US" sz="1600" dirty="0" err="1" smtClean="0">
                <a:latin typeface="Arial" panose="020B0604020202020204" pitchFamily="34" charset="0"/>
                <a:cs typeface="Arial" panose="020B0604020202020204" pitchFamily="34" charset="0"/>
              </a:rPr>
              <a:t>Temperaturhub</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auf das Temperaturniveau des </a:t>
            </a:r>
            <a:r>
              <a:rPr lang="en-US" sz="1600" dirty="0" err="1" smtClean="0">
                <a:latin typeface="Arial" panose="020B0604020202020204" pitchFamily="34" charset="0"/>
                <a:cs typeface="Arial" panose="020B0604020202020204" pitchFamily="34" charset="0"/>
              </a:rPr>
              <a:t>Wärmesenke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 niedrig wie möglich ist.</a:t>
            </a:r>
          </a:p>
          <a:p>
            <a:pPr>
              <a:lnSpc>
                <a:spcPct val="150000"/>
              </a:lnSpc>
            </a:pPr>
            <a:r>
              <a:rPr lang="en-US" sz="1600" dirty="0" smtClean="0">
                <a:latin typeface="Arial" panose="020B0604020202020204" pitchFamily="34" charset="0"/>
                <a:cs typeface="Arial" panose="020B0604020202020204" pitchFamily="34" charset="0"/>
              </a:rPr>
              <a:t>Die </a:t>
            </a:r>
            <a:r>
              <a:rPr lang="en-US" sz="1600" dirty="0" err="1" smtClean="0">
                <a:latin typeface="Arial" panose="020B0604020202020204" pitchFamily="34" charset="0"/>
                <a:cs typeface="Arial" panose="020B0604020202020204" pitchFamily="34" charset="0"/>
              </a:rPr>
              <a:t>Wärmesenkeist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hier das Wärmeverteilsystem. Energetisch wird eine flache Heizkurve (geringe Steigung) angestrebt, die parallel nach unten verschoben wird.</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12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a:latin typeface="Arial" panose="020B0604020202020204" pitchFamily="34" charset="0"/>
                <a:cs typeface="Arial" panose="020B0604020202020204" pitchFamily="34" charset="0"/>
              </a:rPr>
              <a:t>Wärmepumpenwartung</a:t>
            </a:r>
          </a:p>
          <a:p>
            <a:pPr marL="0" indent="0">
              <a:lnSpc>
                <a:spcPct val="150000"/>
              </a:lnSpc>
              <a:spcAft>
                <a:spcPts val="600"/>
              </a:spcAft>
              <a:buNone/>
            </a:pPr>
            <a:endParaRPr lang="en-US" sz="1600" dirty="0" smtClean="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Um einen </a:t>
            </a:r>
            <a:r>
              <a:rPr lang="en-US" sz="1600" dirty="0">
                <a:latin typeface="Arial" panose="020B0604020202020204" pitchFamily="34" charset="0"/>
                <a:cs typeface="Arial" panose="020B0604020202020204" pitchFamily="34" charset="0"/>
              </a:rPr>
              <a:t>effizienten Betrieb der Wärmepumpe zu gewährleisten, ist eine regelmäßige Wartung der Wärmepumpe notwendig und sinnvoll. Obwohl </a:t>
            </a:r>
            <a:r>
              <a:rPr lang="en-US" sz="1600" dirty="0" err="1">
                <a:latin typeface="Arial" panose="020B0604020202020204" pitchFamily="34" charset="0"/>
                <a:cs typeface="Arial" panose="020B0604020202020204" pitchFamily="34" charset="0"/>
              </a:rPr>
              <a:t>Wärmepumpen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wartungsarm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der Umfang und der Aufwand der Wartung ist </a:t>
            </a:r>
            <a:r>
              <a:rPr lang="en-US" sz="1600" dirty="0" err="1">
                <a:latin typeface="Arial" panose="020B0604020202020204" pitchFamily="34" charset="0"/>
                <a:cs typeface="Arial" panose="020B0604020202020204" pitchFamily="34" charset="0"/>
              </a:rPr>
              <a:t>geringer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als</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fossile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Heizungen</a:t>
            </a:r>
            <a:r>
              <a:rPr lang="en-US" sz="1600" dirty="0" smtClean="0">
                <a:latin typeface="Arial" panose="020B0604020202020204" pitchFamily="34" charset="0"/>
                <a:cs typeface="Arial" panose="020B0604020202020204" pitchFamily="34" charset="0"/>
              </a:rPr>
              <a:t> - </a:t>
            </a:r>
            <a:r>
              <a:rPr lang="en-US" sz="1600" dirty="0">
                <a:latin typeface="Arial" panose="020B0604020202020204" pitchFamily="34" charset="0"/>
                <a:cs typeface="Arial" panose="020B0604020202020204" pitchFamily="34" charset="0"/>
              </a:rPr>
              <a:t>sind sie nicht wartungsfrei.</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3</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1998100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683433" y="1700808"/>
            <a:ext cx="8003232" cy="3046988"/>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Heizkurvenparameter</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Die Heizkurve steht jedoch in direktem Zusammenhang mit der erreichbaren Raumtemperatur. Eine Einstellung ist nur möglich, solange die gewünschten Raumtemperaturen noch erreicht sind.</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Die Einstellung der Heizkurve ist daher ein interaktiver Prozess, der nicht nur einmalig bei der Inbetriebnahme durchgeführt werden muss, sondern auch während der Wartung permanent</a:t>
            </a:r>
            <a:r>
              <a:rPr lang="en-US" sz="1600" dirty="0" err="1">
                <a:latin typeface="Arial" panose="020B0604020202020204" pitchFamily="34" charset="0"/>
                <a:cs typeface="Arial" panose="020B0604020202020204" pitchFamily="34" charset="0"/>
              </a:rPr>
              <a:t> optimiert werden</a:t>
            </a:r>
            <a:r>
              <a:rPr lang="en-US" sz="1600" dirty="0">
                <a:latin typeface="Arial" panose="020B0604020202020204" pitchFamily="34" charset="0"/>
                <a:cs typeface="Arial" panose="020B0604020202020204" pitchFamily="34" charset="0"/>
              </a:rPr>
              <a:t> sollte.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474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Heizkurvenparameter</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Einfluss der Einstellungen auf die Raumtemperatur</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Wenn die Raumtemperatur in der Regel zu niedrig ist: Niveau erhöhen.</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Wenn die Raumtemperatur zu niedrig ist, besonders an kalten Tagen: Neigung erhöhen</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Wenn die Raumtemperatur während der Übergangszeit zu niedrig, an kalten Tagen aber ausreichend ist: Erhöhen Sie das Niveau und senken Sie die Neigung.</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Wenn die Raumtemperatur während der Übergangszeit zu hoch, an kalten Tagen aber ausreichend ist: das Niveau senken und die Neigung erhöhen.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534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Heizkurve</a:t>
            </a:r>
          </a:p>
        </p:txBody>
      </p:sp>
      <p:sp>
        <p:nvSpPr>
          <p:cNvPr id="5" name="Textfeld 4"/>
          <p:cNvSpPr txBox="1"/>
          <p:nvPr/>
        </p:nvSpPr>
        <p:spPr>
          <a:xfrm>
            <a:off x="683433" y="1700808"/>
            <a:ext cx="8003232" cy="4524315"/>
          </a:xfrm>
          <a:prstGeom prst="rect">
            <a:avLst/>
          </a:prstGeom>
          <a:noFill/>
        </p:spPr>
        <p:txBody>
          <a:bodyPr wrap="square" rtlCol="0">
            <a:spAutoFit/>
          </a:bodyPr>
          <a:lstStyle/>
          <a:p>
            <a:pPr>
              <a:lnSpc>
                <a:spcPct val="150000"/>
              </a:lnSpc>
            </a:pPr>
            <a:r>
              <a:rPr lang="en-US" sz="1600" dirty="0" smtClean="0">
                <a:latin typeface="Arial" panose="020B0604020202020204" pitchFamily="34" charset="0"/>
                <a:cs typeface="Arial" panose="020B0604020202020204" pitchFamily="34" charset="0"/>
              </a:rPr>
              <a:t>Heizkurvenparameter - Der </a:t>
            </a:r>
            <a:r>
              <a:rPr lang="en-US" sz="1600" dirty="0">
                <a:latin typeface="Arial" panose="020B0604020202020204" pitchFamily="34" charset="0"/>
                <a:cs typeface="Arial" panose="020B0604020202020204" pitchFamily="34" charset="0"/>
              </a:rPr>
              <a:t>Weg zur optimalen </a:t>
            </a:r>
            <a:r>
              <a:rPr lang="en-US" sz="1600" dirty="0" smtClean="0">
                <a:latin typeface="Arial" panose="020B0604020202020204" pitchFamily="34" charset="0"/>
                <a:cs typeface="Arial" panose="020B0604020202020204" pitchFamily="34" charset="0"/>
              </a:rPr>
              <a:t>Heizkurve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Sie sollten die einzelnen Raumtemperaturen über einen Zeitraum von mehreren Tagen überprüfen und auswerten. Am besten ändern Sie die Parameter immer einzeln und nicht mehr als 10 Prozent des Wertes oder in einzelnen Schritten von 1 °C. Wenn möglich, sollten Sie auch an Tagen mit vergleichbaren Temperaturen weitere Änderungen an der Heizkurve vornehmen. </a:t>
            </a:r>
            <a:endParaRPr lang="en-US" sz="1600" dirty="0" smtClean="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Für technisch interessierte Endanwender kann es auch sinnvoll sein, sie in die kontinuierliche Anpassung der Parameter einzubeziehen.</a:t>
            </a:r>
          </a:p>
          <a:p>
            <a:pPr>
              <a:lnSpc>
                <a:spcPct val="150000"/>
              </a:lnSpc>
            </a:pPr>
            <a:r>
              <a:rPr lang="en-US" sz="1600" dirty="0">
                <a:latin typeface="Arial" panose="020B0604020202020204" pitchFamily="34" charset="0"/>
                <a:cs typeface="Arial" panose="020B0604020202020204" pitchFamily="34" charset="0"/>
              </a:rPr>
              <a:t>Sie haben die Möglichkeit, über einen längeren Zeitraum Schritt für Schritt Anpassungen vorzunehmen, um optimale Ergebnisse zu erzielen.</a:t>
            </a:r>
          </a:p>
          <a:p>
            <a:pPr>
              <a:lnSpc>
                <a:spcPct val="150000"/>
              </a:lnSpc>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728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2632003"/>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Hysterese ist ein Fachbegriff in der Physik und bedeutet, dass eine verzögerte Änderung der Wirkung stattfindet, nachdem sich die Ursache geändert hat.</a:t>
            </a:r>
          </a:p>
          <a:p>
            <a:pPr>
              <a:lnSpc>
                <a:spcPct val="150000"/>
              </a:lnSpc>
            </a:pPr>
            <a:r>
              <a:rPr lang="en-US" sz="1600" dirty="0">
                <a:latin typeface="Arial" panose="020B0604020202020204" pitchFamily="34" charset="0"/>
                <a:cs typeface="Arial" panose="020B0604020202020204" pitchFamily="34" charset="0"/>
              </a:rPr>
              <a:t>Für die Heizungsregelung bedeutet dies, dass eine Temperaturänderung (--&gt; Ursachenänderung) dazu führt, dass die Wärmepumpe ein- oder ausgeschaltet wird (--&gt; Wirkungsänderung). Diese Umschaltung erfolgt jedoch in bestimmten Zeitabständen (Verzögerung der Wirkungsänderung).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76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b="1" dirty="0">
                <a:latin typeface="Arial" panose="020B0604020202020204" pitchFamily="34" charset="0"/>
                <a:cs typeface="Arial" panose="020B0604020202020204" pitchFamily="34" charset="0"/>
              </a:rPr>
              <a:t>Beispiel</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Die von der Wärmepumpe bereitzustellende Solltemperatur beträgt 30°C. Meldet der Temperatursensor nun eine Unterschreitung, würde die Wärmepumpe starten, meldet er eine Überschreitung, würde die Wärmepumpe abschalten.</a:t>
            </a:r>
          </a:p>
          <a:p>
            <a:pPr>
              <a:lnSpc>
                <a:spcPct val="150000"/>
              </a:lnSpc>
            </a:pPr>
            <a:r>
              <a:rPr lang="en-US" sz="1600" dirty="0">
                <a:latin typeface="Arial" panose="020B0604020202020204" pitchFamily="34" charset="0"/>
                <a:cs typeface="Arial" panose="020B0604020202020204" pitchFamily="34" charset="0"/>
              </a:rPr>
              <a:t>Um zu verhindern, dass die Wärmepumpe im 30°C-Bereich ständig ein- und ausgeschaltet wird, wird eine Hysterese definiert, die den Ein- und Ausschaltpunkt der Temperaturabweichung bestimmt.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094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b="1" dirty="0">
                <a:latin typeface="Arial" panose="020B0604020202020204" pitchFamily="34" charset="0"/>
                <a:cs typeface="Arial" panose="020B0604020202020204" pitchFamily="34" charset="0"/>
              </a:rPr>
              <a:t>Beispiel</a:t>
            </a: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Wenn die eingestellte Hysterese z.B. 4 K beträgt und der Sollwert der Wärmeversorgung noch 30°C beträgt, würde die Wärmepumpe bei gemessenen 28°C einschalten und bei Erreichen von 32°C </a:t>
            </a:r>
            <a:r>
              <a:rPr lang="en-US" sz="1600" dirty="0" err="1" smtClean="0">
                <a:latin typeface="Arial" panose="020B0604020202020204" pitchFamily="34" charset="0"/>
                <a:cs typeface="Arial" panose="020B0604020202020204" pitchFamily="34" charset="0"/>
              </a:rPr>
              <a:t>ausschalten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Der Unterschied zwischen 32°C und 28°C wäre 4K.</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In diesem Fall handelt es sich um eine Temperaturhysterese</a:t>
            </a:r>
            <a:r>
              <a:rPr lang="en-US" sz="1600" b="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480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2723823"/>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Alternativ verwenden die meisten Wärmepumpen die Hysterese des Energieintegrals als Stellgröße. Der Wert wird in Grad Minuten angegeben.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Eine eingestellte Hysterese von z.B. 80 Grad Minuten bedeutet, dass die Wärmepumpe einschaltet, sobald das Produkt "80 min*K" die Solltemperatur unterschreitet.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627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568" y="1556792"/>
            <a:ext cx="8003232" cy="4524315"/>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smtClean="0">
                <a:latin typeface="Arial" panose="020B0604020202020204" pitchFamily="34" charset="0"/>
                <a:cs typeface="Arial" panose="020B0604020202020204" pitchFamily="34" charset="0"/>
              </a:rPr>
              <a:t>Beispiel</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Wenn die Hysterese 80 Grad Minuten beträgt und die Solltemperatur 30°C beträgt, schaltet sich die Wärmepumpe ein, wenn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- 80 Minuten bei 29°C --&gt; 30°C - 29°C = 1K // 1K *80 min = 80 min * K</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- 40 Minuten bei 28°C --&gt; 30°C - 28°C = 2K // 2K * 40 min = 80 min * K</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- 10 Minuten bei 22°C --&gt; 30°C - 22°C = 8K // 8K * 10 min = 80 min * K</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558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11560" y="1412776"/>
            <a:ext cx="8003232" cy="484799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Die unterschiedlichen Einstellungen der Hysterese führen zu folgenden Ergebnissen</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Geringe Hysterese: Der Vorteil ist die präzise Steuerung. Nachteil: zu häufiges Ein- und Ausschalten.</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Große Hysterese: Vorteil ist das seltene Ein- und Ausschalten. Nachteil ist eine ungenaue Steuerung.</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Dies gilt insbesondere für die Wärmepumpe. Einerseits bedeutet eine präzise Regelung geringe Temperaturschwankungen nach oben, andererseits muss eine häufige Taktung vermieden werden, da sie ineffizient ist und den Wärmepumpenverdichter stark belastet.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01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smtClean="0">
                <a:latin typeface="Arial" panose="020B0604020202020204" pitchFamily="34" charset="0"/>
                <a:cs typeface="Arial" panose="020B0604020202020204" pitchFamily="34" charset="0"/>
              </a:rPr>
              <a:t>Hysterese</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415498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Die Hysterese der </a:t>
            </a:r>
            <a:r>
              <a:rPr lang="en-US" sz="1600" dirty="0" smtClean="0">
                <a:latin typeface="Arial" panose="020B0604020202020204" pitchFamily="34" charset="0"/>
                <a:cs typeface="Arial" panose="020B0604020202020204" pitchFamily="34" charset="0"/>
              </a:rPr>
              <a:t>Wärmepumpe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Eine optimale Hysterese kann daher nicht pauschal ermittelt werden. Insbesondere die Größe des Pufferspeichers, der in der Lage ist, die Temperaturanforderungen der Heizungsanlage zu puffern, ist zu berücksichtigen.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Auch die Größe der Wärmepumpenleistung im Verhältnis zum Heizlastbedarf des Gebäudes ist relevant. Ist die Wärmepumpe zu groß, schaltet sie häufiger und eine größere Hysterese kann dem entgegenwirken.</a:t>
            </a:r>
          </a:p>
          <a:p>
            <a:pPr>
              <a:lnSpc>
                <a:spcPct val="150000"/>
              </a:lnSpc>
            </a:pPr>
            <a:r>
              <a:rPr lang="en-US" sz="1600" dirty="0">
                <a:latin typeface="Arial" panose="020B0604020202020204" pitchFamily="34" charset="0"/>
                <a:cs typeface="Arial" panose="020B0604020202020204" pitchFamily="34" charset="0"/>
              </a:rPr>
              <a:t>Die entsprechende Einstellung wird daher - ähnlich wie bei der Heizkurve - stufenlos angepasst</a:t>
            </a:r>
            <a:r>
              <a:rPr lang="en-US"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37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a:latin typeface="Arial" panose="020B0604020202020204" pitchFamily="34" charset="0"/>
                <a:cs typeface="Arial" panose="020B0604020202020204" pitchFamily="34" charset="0"/>
              </a:rPr>
              <a:t>Wärmepumpenwartung</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Neben der Wartung, die den Betrieb der Anlage aufrechterhalten soll, ist ein zentraler Bestandteil der Wartung der Wärmepumpe die Optimierung des Betriebs, um einen effizienten und umweltfreundlichen Betrieb zu gewährleisten. </a:t>
            </a:r>
            <a:r>
              <a:rPr lang="de-DE" sz="1600" dirty="0">
                <a:latin typeface="Arial" panose="020B0604020202020204" pitchFamily="34" charset="0"/>
                <a:cs typeface="Arial" panose="020B0604020202020204" pitchFamily="34" charset="0"/>
              </a:rPr>
              <a:t>Effizienter Betrieb für den Endkunden ist immer auch </a:t>
            </a:r>
            <a:r>
              <a:rPr lang="de-DE" sz="1600" dirty="0" smtClean="0">
                <a:latin typeface="Arial" panose="020B0604020202020204" pitchFamily="34" charset="0"/>
                <a:cs typeface="Arial" panose="020B0604020202020204" pitchFamily="34" charset="0"/>
              </a:rPr>
              <a:t>wirtschaftlich rentabel, denn </a:t>
            </a:r>
            <a:r>
              <a:rPr lang="de-DE" sz="1600" dirty="0">
                <a:latin typeface="Arial" panose="020B0604020202020204" pitchFamily="34" charset="0"/>
                <a:cs typeface="Arial" panose="020B0604020202020204" pitchFamily="34" charset="0"/>
              </a:rPr>
              <a:t>indem eine gute Jahresarbeitszahl erreicht </a:t>
            </a:r>
            <a:r>
              <a:rPr lang="de-DE" sz="1600" dirty="0" smtClean="0">
                <a:latin typeface="Arial" panose="020B0604020202020204" pitchFamily="34" charset="0"/>
                <a:cs typeface="Arial" panose="020B0604020202020204" pitchFamily="34" charset="0"/>
              </a:rPr>
              <a:t>wird und können </a:t>
            </a:r>
            <a:r>
              <a:rPr lang="de-DE" sz="1600" dirty="0">
                <a:latin typeface="Arial" panose="020B0604020202020204" pitchFamily="34" charset="0"/>
                <a:cs typeface="Arial" panose="020B0604020202020204" pitchFamily="34" charset="0"/>
              </a:rPr>
              <a:t>unnötig hohe Stromkosten vermieden werden.</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4</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3810865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smtClean="0">
                <a:latin typeface="Arial" panose="020B0604020202020204" pitchFamily="34" charset="0"/>
                <a:cs typeface="Arial" panose="020B0604020202020204" pitchFamily="34" charset="0"/>
              </a:rPr>
              <a:t>Grenztemperatur der Heizung</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smtClean="0">
                <a:latin typeface="Arial" panose="020B0604020202020204" pitchFamily="34" charset="0"/>
                <a:cs typeface="Arial" panose="020B0604020202020204" pitchFamily="34" charset="0"/>
              </a:rPr>
              <a:t>Grenztemperatur der Heizung</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Jedes Gebäude hat eine Heizgrenztemperatur, die die durchschnittliche Außentemperatur (°C) angibt, oberhalb derer das Gebäude nicht mehr von der Heizungsanlage beheizt werden muss. </a:t>
            </a:r>
          </a:p>
          <a:p>
            <a:pPr>
              <a:lnSpc>
                <a:spcPct val="150000"/>
              </a:lnSpc>
            </a:pPr>
            <a:r>
              <a:rPr lang="en-US" sz="1600" dirty="0">
                <a:latin typeface="Arial" panose="020B0604020202020204" pitchFamily="34" charset="0"/>
                <a:cs typeface="Arial" panose="020B0604020202020204" pitchFamily="34" charset="0"/>
              </a:rPr>
              <a:t>Wird diese falsch in der Wärmepumpe gespeichert, wird entweder zu viel Wärme - Heizung nicht notwendig - oder zu wenig Wärme - Heizung noch nicht funktionsfähig - bereitgestellt.</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Im Rahmen der Wartung müssen die Einstellungen überprüft und ggf. korrigiert werden.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476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smtClean="0">
                <a:latin typeface="Arial" panose="020B0604020202020204" pitchFamily="34" charset="0"/>
                <a:cs typeface="Arial" panose="020B0604020202020204" pitchFamily="34" charset="0"/>
              </a:rPr>
              <a:t>Warmwasser-Einstellungen</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3960575" cy="4524315"/>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Warmwasser-Einstellungen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Wenn Sie mit Ihrer Wärmepumpe auch warmes Trinkwasser bereitstellen, gelten die </a:t>
            </a:r>
            <a:r>
              <a:rPr lang="en-US" sz="1600" dirty="0" err="1">
                <a:latin typeface="Arial" panose="020B0604020202020204" pitchFamily="34" charset="0"/>
                <a:cs typeface="Arial" panose="020B0604020202020204" pitchFamily="34" charset="0"/>
              </a:rPr>
              <a:t>Optimierungsanforderungen</a:t>
            </a:r>
            <a:r>
              <a:rPr lang="en-US" sz="1600" dirty="0">
                <a:latin typeface="Arial" panose="020B0604020202020204" pitchFamily="34" charset="0"/>
                <a:cs typeface="Arial" panose="020B0604020202020204" pitchFamily="34" charset="0"/>
              </a:rPr>
              <a:t> auch für die Trinkwasseraufbereitung.</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Überprüfen Sie, ob</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Tx/>
              <a:buChar char="-"/>
            </a:pPr>
            <a:r>
              <a:rPr lang="en-US" sz="1600" dirty="0" smtClean="0">
                <a:latin typeface="Arial" panose="020B0604020202020204" pitchFamily="34" charset="0"/>
                <a:cs typeface="Arial" panose="020B0604020202020204" pitchFamily="34" charset="0"/>
              </a:rPr>
              <a:t>die </a:t>
            </a:r>
            <a:r>
              <a:rPr lang="en-US" sz="1600" dirty="0" err="1" smtClean="0">
                <a:latin typeface="Arial" panose="020B0604020202020204" pitchFamily="34" charset="0"/>
                <a:cs typeface="Arial" panose="020B0604020202020204" pitchFamily="34" charset="0"/>
              </a:rPr>
              <a:t>Speicherladetemperaturen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überdimensioniert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endParaRPr lang="en-US" sz="1600" dirty="0">
              <a:latin typeface="Arial" panose="020B0604020202020204" pitchFamily="34" charset="0"/>
              <a:cs typeface="Arial" panose="020B0604020202020204" pitchFamily="34" charset="0"/>
            </a:endParaRPr>
          </a:p>
          <a:p>
            <a:pPr marL="285750" indent="-285750">
              <a:lnSpc>
                <a:spcPct val="150000"/>
              </a:lnSpc>
              <a:buFontTx/>
              <a:buChar char="-"/>
            </a:pPr>
            <a:r>
              <a:rPr lang="en-US" sz="1600" dirty="0" smtClean="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Ladezyklen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sinnvoll</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endParaRPr lang="de-DE" sz="1600" dirty="0">
              <a:latin typeface="Arial" panose="020B0604020202020204" pitchFamily="34" charset="0"/>
              <a:cs typeface="Arial" panose="020B0604020202020204" pitchFamily="34" charset="0"/>
            </a:endParaRPr>
          </a:p>
        </p:txBody>
      </p:sp>
      <p:pic>
        <p:nvPicPr>
          <p:cNvPr id="24578" name="Picture 2" descr="Shower head and water dr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438964"/>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54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Solekonzentration</a:t>
            </a:r>
          </a:p>
        </p:txBody>
      </p:sp>
      <p:pic>
        <p:nvPicPr>
          <p:cNvPr id="20482" name="Picture 2" descr="refrac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356992"/>
            <a:ext cx="3827761" cy="270495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95536" y="1484784"/>
            <a:ext cx="7925544" cy="5216813"/>
          </a:xfrm>
          <a:prstGeom prst="rect">
            <a:avLst/>
          </a:prstGeom>
        </p:spPr>
        <p:txBody>
          <a:bodyPr wrap="square">
            <a:spAutoFit/>
          </a:bodyPr>
          <a:lstStyle/>
          <a:p>
            <a:pPr>
              <a:lnSpc>
                <a:spcPct val="150000"/>
              </a:lnSpc>
              <a:spcAft>
                <a:spcPts val="600"/>
              </a:spcAft>
            </a:pPr>
            <a:r>
              <a:rPr lang="en-US" sz="1600" b="1" dirty="0" smtClean="0">
                <a:latin typeface="Arial" panose="020B0604020202020204" pitchFamily="34" charset="0"/>
                <a:cs typeface="Arial" panose="020B0604020202020204" pitchFamily="34" charset="0"/>
              </a:rPr>
              <a:t>Messung der </a:t>
            </a:r>
            <a:r>
              <a:rPr lang="en-US" sz="1600" b="1" dirty="0">
                <a:latin typeface="Arial" panose="020B0604020202020204" pitchFamily="34" charset="0"/>
                <a:cs typeface="Arial" panose="020B0604020202020204" pitchFamily="34" charset="0"/>
              </a:rPr>
              <a:t>Solekonzentration</a:t>
            </a:r>
          </a:p>
          <a:p>
            <a:pPr>
              <a:lnSpc>
                <a:spcPct val="150000"/>
              </a:lnSpc>
              <a:spcAft>
                <a:spcPts val="600"/>
              </a:spcAft>
            </a:pPr>
            <a:r>
              <a:rPr lang="en-US" sz="1600" dirty="0" err="1" smtClean="0">
                <a:latin typeface="Arial" panose="020B0604020202020204" pitchFamily="34" charset="0"/>
                <a:cs typeface="Arial" panose="020B0604020202020204" pitchFamily="34" charset="0"/>
              </a:rPr>
              <a:t>Mit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Hilfe eines Refraktometers kann die Solekonzentration bestimmt werden. (Anteil des Frostschutzmittels in Wasser)</a:t>
            </a:r>
          </a:p>
          <a:p>
            <a:pPr>
              <a:lnSpc>
                <a:spcPct val="150000"/>
              </a:lnSpc>
              <a:spcAft>
                <a:spcPts val="600"/>
              </a:spcAft>
            </a:pP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Der gewünschte Wert (z.B. 25%) sollte </a:t>
            </a:r>
            <a:r>
              <a:rPr lang="en-US" sz="1600" dirty="0" err="1">
                <a:latin typeface="Arial" panose="020B0604020202020204" pitchFamily="34" charset="0"/>
                <a:cs typeface="Arial" panose="020B0604020202020204" pitchFamily="34" charset="0"/>
              </a:rPr>
              <a:t>eingehalten</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err="1" smtClean="0">
                <a:latin typeface="Arial" panose="020B0604020202020204" pitchFamily="34" charset="0"/>
                <a:cs typeface="Arial" panose="020B0604020202020204" pitchFamily="34" charset="0"/>
              </a:rPr>
              <a:t>werden</a:t>
            </a:r>
            <a:r>
              <a:rPr lang="en-US" sz="1600" dirty="0">
                <a:latin typeface="Arial" panose="020B0604020202020204" pitchFamily="34" charset="0"/>
                <a:cs typeface="Arial" panose="020B0604020202020204" pitchFamily="34" charset="0"/>
              </a:rPr>
              <a:t>.</a:t>
            </a:r>
          </a:p>
          <a:p>
            <a:pPr marL="285750" indent="-285750">
              <a:lnSpc>
                <a:spcPct val="150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zu </a:t>
            </a:r>
            <a:r>
              <a:rPr lang="en-US" sz="1600" dirty="0">
                <a:latin typeface="Arial" panose="020B0604020202020204" pitchFamily="34" charset="0"/>
                <a:cs typeface="Arial" panose="020B0604020202020204" pitchFamily="34" charset="0"/>
              </a:rPr>
              <a:t>hohe </a:t>
            </a:r>
            <a:r>
              <a:rPr lang="en-US" sz="1600" dirty="0" err="1">
                <a:latin typeface="Arial" panose="020B0604020202020204" pitchFamily="34" charset="0"/>
                <a:cs typeface="Arial" panose="020B0604020202020204" pitchFamily="34" charset="0"/>
              </a:rPr>
              <a:t>Konzentration</a:t>
            </a:r>
            <a:r>
              <a:rPr lang="en-US" sz="1600" dirty="0">
                <a:latin typeface="Arial" panose="020B0604020202020204" pitchFamily="34" charset="0"/>
                <a:cs typeface="Arial" panose="020B0604020202020204" pitchFamily="34" charset="0"/>
              </a:rPr>
              <a:t> </a:t>
            </a:r>
          </a:p>
          <a:p>
            <a:pPr marL="742950" lvl="1" indent="-285750">
              <a:lnSpc>
                <a:spcPct val="150000"/>
              </a:lnSpc>
              <a:spcAft>
                <a:spcPts val="600"/>
              </a:spcAft>
              <a:buFontTx/>
              <a:buChar char="-"/>
            </a:pPr>
            <a:r>
              <a:rPr lang="en-US" sz="1600" dirty="0" err="1" smtClean="0">
                <a:latin typeface="Arial" panose="020B0604020202020204" pitchFamily="34" charset="0"/>
                <a:cs typeface="Arial" panose="020B0604020202020204" pitchFamily="34" charset="0"/>
              </a:rPr>
              <a:t>ungünstige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Durchfluss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Eigenschaften</a:t>
            </a:r>
            <a:endParaRPr lang="en-US" sz="1600" dirty="0">
              <a:latin typeface="Arial" panose="020B0604020202020204" pitchFamily="34" charset="0"/>
              <a:cs typeface="Arial" panose="020B0604020202020204" pitchFamily="34" charset="0"/>
            </a:endParaRPr>
          </a:p>
          <a:p>
            <a:pPr marL="742950" lvl="1" indent="-285750">
              <a:lnSpc>
                <a:spcPct val="150000"/>
              </a:lnSpc>
              <a:spcAft>
                <a:spcPts val="600"/>
              </a:spcAft>
              <a:buFontTx/>
              <a:buChar char="-"/>
            </a:pPr>
            <a:r>
              <a:rPr lang="en-US" sz="1600" dirty="0" err="1" smtClean="0">
                <a:latin typeface="Arial" panose="020B0604020202020204" pitchFamily="34" charset="0"/>
                <a:cs typeface="Arial" panose="020B0604020202020204" pitchFamily="34" charset="0"/>
              </a:rPr>
              <a:t>ungünstige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Wärmekapazität</a:t>
            </a:r>
            <a:endParaRPr lang="en-US" sz="1600" dirty="0">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Konzentration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niedrig</a:t>
            </a:r>
            <a:endParaRPr lang="en-US" sz="1600" dirty="0">
              <a:latin typeface="Arial" panose="020B0604020202020204" pitchFamily="34" charset="0"/>
              <a:cs typeface="Arial" panose="020B0604020202020204" pitchFamily="34" charset="0"/>
            </a:endParaRPr>
          </a:p>
          <a:p>
            <a:pPr marL="742950" lvl="1" indent="-285750">
              <a:lnSpc>
                <a:spcPct val="150000"/>
              </a:lnSpc>
              <a:spcAft>
                <a:spcPts val="600"/>
              </a:spcAft>
              <a:buFontTx/>
              <a:buChar char="-"/>
            </a:pPr>
            <a:r>
              <a:rPr lang="en-US" sz="1600" dirty="0" err="1" smtClean="0">
                <a:latin typeface="Arial" panose="020B0604020202020204" pitchFamily="34" charset="0"/>
                <a:cs typeface="Arial" panose="020B0604020202020204" pitchFamily="34" charset="0"/>
              </a:rPr>
              <a:t>Frostschutz</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nicht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gewährleistet</a:t>
            </a:r>
            <a:endParaRPr lang="en-US" sz="1600" dirty="0" smtClean="0">
              <a:latin typeface="Arial" panose="020B0604020202020204" pitchFamily="34" charset="0"/>
              <a:cs typeface="Arial" panose="020B0604020202020204" pitchFamily="34" charset="0"/>
            </a:endParaRPr>
          </a:p>
          <a:p>
            <a:pPr lvl="1">
              <a:lnSpc>
                <a:spcPct val="150000"/>
              </a:lnSpc>
              <a:spcAft>
                <a:spcPts val="600"/>
              </a:spcAft>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267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smtClean="0">
                <a:latin typeface="Arial" panose="020B0604020202020204" pitchFamily="34" charset="0"/>
                <a:cs typeface="Arial" panose="020B0604020202020204" pitchFamily="34" charset="0"/>
              </a:rPr>
              <a:t>Solekreislauf</a:t>
            </a:r>
            <a:endParaRPr lang="en-US" dirty="0">
              <a:latin typeface="Arial" panose="020B0604020202020204" pitchFamily="34" charset="0"/>
              <a:cs typeface="Arial" panose="020B0604020202020204" pitchFamily="34" charset="0"/>
            </a:endParaRPr>
          </a:p>
        </p:txBody>
      </p:sp>
      <p:sp>
        <p:nvSpPr>
          <p:cNvPr id="3" name="Rechteck 2"/>
          <p:cNvSpPr/>
          <p:nvPr/>
        </p:nvSpPr>
        <p:spPr>
          <a:xfrm>
            <a:off x="761256" y="1844824"/>
            <a:ext cx="4572000" cy="1892826"/>
          </a:xfrm>
          <a:prstGeom prst="rect">
            <a:avLst/>
          </a:prstGeom>
        </p:spPr>
        <p:txBody>
          <a:bodyPr>
            <a:spAutoFit/>
          </a:bodyPr>
          <a:lstStyle/>
          <a:p>
            <a:pPr marL="285750" indent="-285750">
              <a:lnSpc>
                <a:spcPct val="15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Ausgleichsbehälter Sole prüfen </a:t>
            </a:r>
          </a:p>
          <a:p>
            <a:pPr marL="285750" indent="-285750">
              <a:lnSpc>
                <a:spcPct val="15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Funktionskontrolle des Sole-Druckschalters</a:t>
            </a:r>
          </a:p>
          <a:p>
            <a:pPr marL="285750" indent="-285750">
              <a:lnSpc>
                <a:spcPct val="15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Solefilter</a:t>
            </a:r>
            <a:r>
              <a:rPr lang="en-US" sz="1600" dirty="0" smtClean="0">
                <a:latin typeface="Arial" panose="020B0604020202020204" pitchFamily="34" charset="0"/>
                <a:cs typeface="Arial" panose="020B0604020202020204" pitchFamily="34" charset="0"/>
              </a:rPr>
              <a:t> prüfen</a:t>
            </a:r>
          </a:p>
          <a:p>
            <a:pPr>
              <a:lnSpc>
                <a:spcPct val="150000"/>
              </a:lnSpc>
              <a:spcAft>
                <a:spcPts val="600"/>
              </a:spcAft>
            </a:pPr>
            <a:endParaRPr lang="en-US" dirty="0">
              <a:latin typeface="Arial" panose="020B0604020202020204" pitchFamily="34" charset="0"/>
              <a:cs typeface="Arial" panose="020B0604020202020204" pitchFamily="34" charset="0"/>
            </a:endParaRPr>
          </a:p>
        </p:txBody>
      </p:sp>
      <p:pic>
        <p:nvPicPr>
          <p:cNvPr id="22530" name="Picture 2" descr="studio-shot of a heating engineer repairing and maintaining the heating system of a single-family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70990"/>
            <a:ext cx="2857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89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Solekonzentration</a:t>
            </a:r>
          </a:p>
        </p:txBody>
      </p:sp>
      <p:sp>
        <p:nvSpPr>
          <p:cNvPr id="3" name="Rechteck 2"/>
          <p:cNvSpPr/>
          <p:nvPr/>
        </p:nvSpPr>
        <p:spPr>
          <a:xfrm>
            <a:off x="5220072" y="1808663"/>
            <a:ext cx="3168352" cy="830997"/>
          </a:xfrm>
          <a:prstGeom prst="rect">
            <a:avLst/>
          </a:prstGeom>
        </p:spPr>
        <p:txBody>
          <a:bodyPr wrap="square">
            <a:spAutoFit/>
          </a:bodyPr>
          <a:lstStyle/>
          <a:p>
            <a:pPr>
              <a:lnSpc>
                <a:spcPct val="150000"/>
              </a:lnSpc>
              <a:spcAft>
                <a:spcPts val="600"/>
              </a:spcAft>
            </a:pPr>
            <a:r>
              <a:rPr lang="en-US" sz="1600" dirty="0" smtClean="0">
                <a:latin typeface="Arial" panose="020B0604020202020204" pitchFamily="34" charset="0"/>
                <a:cs typeface="Arial" panose="020B0604020202020204" pitchFamily="34" charset="0"/>
              </a:rPr>
              <a:t>Überprüfen Sie </a:t>
            </a:r>
            <a:r>
              <a:rPr lang="en-US" sz="1600" dirty="0">
                <a:latin typeface="Arial" panose="020B0604020202020204" pitchFamily="34" charset="0"/>
                <a:cs typeface="Arial" panose="020B0604020202020204" pitchFamily="34" charset="0"/>
              </a:rPr>
              <a:t>den Füllstand der Soleanlage, </a:t>
            </a:r>
            <a:r>
              <a:rPr lang="en-US" sz="1600" dirty="0" smtClean="0">
                <a:latin typeface="Arial" panose="020B0604020202020204" pitchFamily="34" charset="0"/>
                <a:cs typeface="Arial" panose="020B0604020202020204" pitchFamily="34" charset="0"/>
              </a:rPr>
              <a:t>ggf.</a:t>
            </a:r>
            <a:r>
              <a:rPr lang="en-US" sz="1600" dirty="0">
                <a:latin typeface="Arial" panose="020B0604020202020204" pitchFamily="34" charset="0"/>
                <a:cs typeface="Arial" panose="020B0604020202020204" pitchFamily="34" charset="0"/>
              </a:rPr>
              <a:t> nachfüllen.</a:t>
            </a:r>
          </a:p>
        </p:txBody>
      </p:sp>
      <p:pic>
        <p:nvPicPr>
          <p:cNvPr id="23554" name="Picture 2" descr="The pipelines in the insulation and pressure gauges flow and return pipes in the boiler room of a private house househ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63" y="3841394"/>
            <a:ext cx="42862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Man checking manometer in natural gas 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75821"/>
            <a:ext cx="4286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465416" y="5081083"/>
            <a:ext cx="3888432" cy="1107996"/>
          </a:xfrm>
          <a:prstGeom prst="rect">
            <a:avLst/>
          </a:prstGeom>
          <a:noFill/>
        </p:spPr>
        <p:txBody>
          <a:bodyPr wrap="square" rtlCol="0">
            <a:spAutoFit/>
          </a:bodyPr>
          <a:lstStyle/>
          <a:p>
            <a:pPr>
              <a:lnSpc>
                <a:spcPct val="150000"/>
              </a:lnSpc>
            </a:pPr>
            <a:r>
              <a:rPr lang="en-US" sz="1600" dirty="0" smtClean="0">
                <a:latin typeface="Arial" panose="020B0604020202020204" pitchFamily="34" charset="0"/>
                <a:cs typeface="Arial" panose="020B0604020202020204" pitchFamily="34" charset="0"/>
              </a:rPr>
              <a:t>Überprüfen Sie die </a:t>
            </a:r>
            <a:r>
              <a:rPr lang="en-US" sz="1600" dirty="0">
                <a:latin typeface="Arial" panose="020B0604020202020204" pitchFamily="34" charset="0"/>
                <a:cs typeface="Arial" panose="020B0604020202020204" pitchFamily="34" charset="0"/>
              </a:rPr>
              <a:t>Isolierung: Kondensatansammlung, Schäden</a:t>
            </a:r>
          </a:p>
          <a:p>
            <a:endParaRPr lang="de-DE" dirty="0"/>
          </a:p>
        </p:txBody>
      </p:sp>
    </p:spTree>
    <p:extLst>
      <p:ext uri="{BB962C8B-B14F-4D97-AF65-F5344CB8AC3E}">
        <p14:creationId xmlns:p14="http://schemas.microsoft.com/office/powerpoint/2010/main" val="2852563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Solekonzentration</a:t>
            </a:r>
          </a:p>
        </p:txBody>
      </p:sp>
      <p:sp>
        <p:nvSpPr>
          <p:cNvPr id="3" name="Rechteck 2"/>
          <p:cNvSpPr/>
          <p:nvPr/>
        </p:nvSpPr>
        <p:spPr>
          <a:xfrm>
            <a:off x="467544" y="1808663"/>
            <a:ext cx="4536504" cy="2985433"/>
          </a:xfrm>
          <a:prstGeom prst="rect">
            <a:avLst/>
          </a:prstGeom>
        </p:spPr>
        <p:txBody>
          <a:bodyPr wrap="square">
            <a:spAutoFit/>
          </a:bodyPr>
          <a:lstStyle/>
          <a:p>
            <a:pPr>
              <a:lnSpc>
                <a:spcPct val="150000"/>
              </a:lnSpc>
              <a:spcAft>
                <a:spcPts val="600"/>
              </a:spcAft>
            </a:pPr>
            <a:r>
              <a:rPr lang="en-US" sz="1600" dirty="0">
                <a:latin typeface="Arial" panose="020B0604020202020204" pitchFamily="34" charset="0"/>
                <a:cs typeface="Arial" panose="020B0604020202020204" pitchFamily="34" charset="0"/>
              </a:rPr>
              <a:t>Messung der Solekonzentration</a:t>
            </a:r>
          </a:p>
          <a:p>
            <a:pPr>
              <a:lnSpc>
                <a:spcPct val="150000"/>
              </a:lnSpc>
              <a:spcAft>
                <a:spcPts val="600"/>
              </a:spcAft>
            </a:pP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Ist der Füllstand zu niedrig (der Druck zu niedrig), muss Sole nachgefüllt werden. Die Befüllung ist die gleiche wie bei der Erstinbetriebnahme (siehe xxx).</a:t>
            </a:r>
          </a:p>
          <a:p>
            <a:pPr>
              <a:lnSpc>
                <a:spcPct val="150000"/>
              </a:lnSpc>
              <a:spcAft>
                <a:spcPts val="600"/>
              </a:spcAft>
            </a:pP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Bitte beachten Sie das richtige Mischungsverhältnis der Sole.</a:t>
            </a:r>
          </a:p>
        </p:txBody>
      </p:sp>
      <p:pic>
        <p:nvPicPr>
          <p:cNvPr id="23556" name="Picture 4" descr="Man checking manometer in natural gas fa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49697"/>
            <a:ext cx="4286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64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Fazit</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Sie haben nun das Modul "Wartung" abgeschlossen und sind in der Lage</a:t>
            </a:r>
            <a:r>
              <a:rPr lang="en-US" sz="1600" dirty="0" smtClean="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z</a:t>
            </a:r>
            <a:r>
              <a:rPr lang="en-US" sz="1600" dirty="0" err="1" smtClean="0">
                <a:latin typeface="Arial" panose="020B0604020202020204" pitchFamily="34" charset="0"/>
                <a:cs typeface="Arial" panose="020B0604020202020204" pitchFamily="34" charset="0"/>
              </a:rPr>
              <a: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welche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Teile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gewartet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werden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müssen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die Standard-</a:t>
            </a:r>
            <a:r>
              <a:rPr lang="en-US" sz="1600" dirty="0" err="1">
                <a:latin typeface="Arial" panose="020B0604020202020204" pitchFamily="34" charset="0"/>
                <a:cs typeface="Arial" panose="020B0604020202020204" pitchFamily="34" charset="0"/>
              </a:rPr>
              <a:t>Wartungsverfahren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zu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z</a:t>
            </a:r>
            <a:r>
              <a:rPr lang="en-US" sz="1600" dirty="0" err="1" smtClean="0">
                <a:latin typeface="Arial" panose="020B0604020202020204" pitchFamily="34" charset="0"/>
                <a:cs typeface="Arial" panose="020B0604020202020204" pitchFamily="34" charset="0"/>
              </a:rPr>
              <a:t>u</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wie</a:t>
            </a:r>
            <a:r>
              <a:rPr lang="en-US" sz="1600" dirty="0">
                <a:latin typeface="Arial" panose="020B0604020202020204" pitchFamily="34" charset="0"/>
                <a:cs typeface="Arial" panose="020B0604020202020204" pitchFamily="34" charset="0"/>
              </a:rPr>
              <a:t> das System </a:t>
            </a:r>
            <a:r>
              <a:rPr lang="en-US" sz="1600" dirty="0" err="1">
                <a:latin typeface="Arial" panose="020B0604020202020204" pitchFamily="34" charset="0"/>
                <a:cs typeface="Arial" panose="020B0604020202020204" pitchFamily="34" charset="0"/>
              </a:rPr>
              <a:t>gemäß</a:t>
            </a:r>
            <a:r>
              <a:rPr lang="en-US" sz="1600" dirty="0">
                <a:latin typeface="Arial" panose="020B0604020202020204" pitchFamily="34" charset="0"/>
                <a:cs typeface="Arial" panose="020B0604020202020204" pitchFamily="34" charset="0"/>
              </a:rPr>
              <a:t> den </a:t>
            </a:r>
            <a:r>
              <a:rPr lang="en-US" sz="1600" dirty="0" err="1">
                <a:latin typeface="Arial" panose="020B0604020202020204" pitchFamily="34" charset="0"/>
                <a:cs typeface="Arial" panose="020B0604020202020204" pitchFamily="34" charset="0"/>
              </a:rPr>
              <a:t>Richtlinien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warten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ist</a:t>
            </a:r>
            <a:r>
              <a:rPr lang="en-US" sz="1600" dirty="0">
                <a:latin typeface="Arial" panose="020B0604020202020204" pitchFamily="34" charset="0"/>
                <a:cs typeface="Arial" panose="020B0604020202020204" pitchFamily="34" charset="0"/>
              </a:rPr>
              <a:t>.</a:t>
            </a:r>
          </a:p>
          <a:p>
            <a:pPr marL="0" indent="0">
              <a:buNone/>
            </a:pPr>
            <a:endParaRPr lang="el-GR" sz="1600" dirty="0"/>
          </a:p>
        </p:txBody>
      </p:sp>
    </p:spTree>
    <p:extLst>
      <p:ext uri="{BB962C8B-B14F-4D97-AF65-F5344CB8AC3E}">
        <p14:creationId xmlns:p14="http://schemas.microsoft.com/office/powerpoint/2010/main" val="3709239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Ende der </a:t>
            </a:r>
            <a:r>
              <a:rPr lang="en-US" dirty="0" smtClean="0">
                <a:latin typeface="Arial" panose="020B0604020202020204" pitchFamily="34" charset="0"/>
                <a:cs typeface="Arial" panose="020B0604020202020204" pitchFamily="34" charset="0"/>
              </a:rPr>
              <a:t>Einheit</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3.1 </a:t>
            </a:r>
            <a:r>
              <a:rPr lang="en-US" dirty="0">
                <a:latin typeface="Arial" panose="020B0604020202020204" pitchFamily="34" charset="0"/>
                <a:cs typeface="Arial" panose="020B0604020202020204" pitchFamily="34" charset="0"/>
              </a:rPr>
              <a:t>Wartung</a:t>
            </a:r>
          </a:p>
        </p:txBody>
      </p:sp>
    </p:spTree>
    <p:extLst>
      <p:ext uri="{BB962C8B-B14F-4D97-AF65-F5344CB8AC3E}">
        <p14:creationId xmlns:p14="http://schemas.microsoft.com/office/powerpoint/2010/main" val="12922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Wärmepumpenwartung</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Der Umfang der Wartung ist immer auch </a:t>
            </a:r>
            <a:r>
              <a:rPr lang="en-US" sz="1600" dirty="0" err="1">
                <a:latin typeface="Arial" panose="020B0604020202020204" pitchFamily="34" charset="0"/>
                <a:cs typeface="Arial" panose="020B0604020202020204" pitchFamily="34" charset="0"/>
              </a:rPr>
              <a:t>abhängig</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von: </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err="1" smtClean="0">
                <a:latin typeface="Arial" panose="020B0604020202020204" pitchFamily="34" charset="0"/>
                <a:cs typeface="Arial" panose="020B0604020202020204" pitchFamily="34" charset="0"/>
              </a:rPr>
              <a:t>dem</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Gerät &amp; </a:t>
            </a:r>
            <a:r>
              <a:rPr lang="en-US" sz="1600" dirty="0" smtClean="0">
                <a:latin typeface="Arial" panose="020B0604020202020204" pitchFamily="34" charset="0"/>
                <a:cs typeface="Arial" panose="020B0604020202020204" pitchFamily="34" charset="0"/>
              </a:rPr>
              <a:t>den </a:t>
            </a:r>
            <a:r>
              <a:rPr lang="en-US" sz="1600" dirty="0" err="1" smtClean="0">
                <a:latin typeface="Arial" panose="020B0604020202020204" pitchFamily="34" charset="0"/>
                <a:cs typeface="Arial" panose="020B0604020202020204" pitchFamily="34" charset="0"/>
              </a:rPr>
              <a:t>Komponenten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sowie</a:t>
            </a:r>
            <a:r>
              <a:rPr lang="en-US" sz="1600" dirty="0" smtClean="0">
                <a:latin typeface="Arial" panose="020B0604020202020204" pitchFamily="34" charset="0"/>
                <a:cs typeface="Arial" panose="020B0604020202020204" pitchFamily="34" charset="0"/>
              </a:rPr>
              <a:t> den </a:t>
            </a:r>
            <a:r>
              <a:rPr lang="en-US" sz="1600" dirty="0" err="1" smtClean="0">
                <a:latin typeface="Arial" panose="020B0604020202020204" pitchFamily="34" charset="0"/>
                <a:cs typeface="Arial" panose="020B0604020202020204" pitchFamily="34" charset="0"/>
              </a:rPr>
              <a:t>Anweisungen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des Herstellers</a:t>
            </a:r>
          </a:p>
          <a:p>
            <a:pPr>
              <a:lnSpc>
                <a:spcPct val="150000"/>
              </a:lnSpc>
              <a:spcAft>
                <a:spcPts val="600"/>
              </a:spcAft>
            </a:pPr>
            <a:r>
              <a:rPr lang="en-US" sz="1600" dirty="0" err="1" smtClean="0">
                <a:latin typeface="Arial" panose="020B0604020202020204" pitchFamily="34" charset="0"/>
                <a:cs typeface="Arial" panose="020B0604020202020204" pitchFamily="34" charset="0"/>
              </a:rPr>
              <a:t>Umwelteinflüssen</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d</a:t>
            </a:r>
            <a:r>
              <a:rPr lang="en-US" sz="1600" dirty="0" smtClean="0">
                <a:latin typeface="Arial" panose="020B0604020202020204" pitchFamily="34" charset="0"/>
                <a:cs typeface="Arial" panose="020B0604020202020204" pitchFamily="34" charset="0"/>
              </a:rPr>
              <a:t>en </a:t>
            </a:r>
            <a:r>
              <a:rPr lang="en-US" sz="1600" dirty="0" err="1" smtClean="0">
                <a:latin typeface="Arial" panose="020B0604020202020204" pitchFamily="34" charset="0"/>
                <a:cs typeface="Arial" panose="020B0604020202020204" pitchFamily="34" charset="0"/>
              </a:rPr>
              <a:t>Benutzergewohnheiten</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5</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386062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err="1" smtClean="0">
                <a:latin typeface="Arial" panose="020B0604020202020204" pitchFamily="34" charset="0"/>
                <a:cs typeface="Arial" panose="020B0604020202020204" pitchFamily="34" charset="0"/>
              </a:rPr>
              <a:t>Klassische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Wartungspunkte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a:t>
            </a:r>
          </a:p>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Sichtprüfung der </a:t>
            </a:r>
            <a:r>
              <a:rPr lang="en-US" sz="1600" dirty="0" smtClean="0">
                <a:latin typeface="Arial" panose="020B0604020202020204" pitchFamily="34" charset="0"/>
                <a:cs typeface="Arial" panose="020B0604020202020204" pitchFamily="34" charset="0"/>
              </a:rPr>
              <a:t>Gerätekomponenten (</a:t>
            </a:r>
            <a:r>
              <a:rPr lang="en-US" sz="1600" dirty="0">
                <a:latin typeface="Arial" panose="020B0604020202020204" pitchFamily="34" charset="0"/>
                <a:cs typeface="Arial" panose="020B0604020202020204" pitchFamily="34" charset="0"/>
              </a:rPr>
              <a:t>Wärmepumpe, Pufferspeicher, Pumpen, Ventile, Filter, </a:t>
            </a:r>
            <a:r>
              <a:rPr lang="en-US" sz="1600" dirty="0" err="1" smtClean="0">
                <a:latin typeface="Arial" panose="020B0604020202020204" pitchFamily="34" charset="0"/>
                <a:cs typeface="Arial" panose="020B0604020202020204" pitchFamily="34" charset="0"/>
              </a:rPr>
              <a:t>Ausgleichsgefäss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smtClean="0">
                <a:latin typeface="Arial" panose="020B0604020202020204" pitchFamily="34" charset="0"/>
                <a:cs typeface="Arial" panose="020B0604020202020204" pitchFamily="34" charset="0"/>
              </a:rPr>
              <a:t>Schäden </a:t>
            </a:r>
            <a:r>
              <a:rPr lang="en-US" sz="1600" dirty="0">
                <a:latin typeface="Arial" panose="020B0604020202020204" pitchFamily="34" charset="0"/>
                <a:cs typeface="Arial" panose="020B0604020202020204" pitchFamily="34" charset="0"/>
              </a:rPr>
              <a:t>&amp; Undichtigkeiten,</a:t>
            </a:r>
          </a:p>
          <a:p>
            <a:pPr>
              <a:lnSpc>
                <a:spcPct val="150000"/>
              </a:lnSpc>
              <a:spcAft>
                <a:spcPts val="600"/>
              </a:spcAft>
            </a:pPr>
            <a:r>
              <a:rPr lang="en-US" sz="1600" dirty="0" smtClean="0">
                <a:latin typeface="Arial" panose="020B0604020202020204" pitchFamily="34" charset="0"/>
                <a:cs typeface="Arial" panose="020B0604020202020204" pitchFamily="34" charset="0"/>
              </a:rPr>
              <a:t>Korrosion</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smtClean="0">
                <a:latin typeface="Arial" panose="020B0604020202020204" pitchFamily="34" charset="0"/>
                <a:cs typeface="Arial" panose="020B0604020202020204" pitchFamily="34" charset="0"/>
              </a:rPr>
              <a:t>Verschmutzung</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err="1" smtClean="0">
                <a:latin typeface="Arial" panose="020B0604020202020204" pitchFamily="34" charset="0"/>
                <a:cs typeface="Arial" panose="020B0604020202020204" pitchFamily="34" charset="0"/>
              </a:rPr>
              <a:t>Befestigung</a:t>
            </a:r>
            <a:r>
              <a:rPr lang="en-US" sz="1600" dirty="0" smtClean="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V</a:t>
            </a:r>
            <a:r>
              <a:rPr lang="en-US" sz="1600" dirty="0" err="1" smtClean="0">
                <a:latin typeface="Arial" panose="020B0604020202020204" pitchFamily="34" charset="0"/>
                <a:cs typeface="Arial" panose="020B0604020202020204" pitchFamily="34" charset="0"/>
              </a:rPr>
              <a:t>erschraubung</a:t>
            </a:r>
            <a:r>
              <a:rPr lang="en-US" sz="1600" dirty="0" smtClean="0">
                <a:latin typeface="Arial" panose="020B0604020202020204" pitchFamily="34" charset="0"/>
                <a:cs typeface="Arial" panose="020B0604020202020204" pitchFamily="34" charset="0"/>
              </a:rPr>
              <a:t> der Anlage</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Ölleckagen und Ölspuren</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6</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2195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err="1" smtClean="0">
                <a:latin typeface="Arial" panose="020B0604020202020204" pitchFamily="34" charset="0"/>
                <a:cs typeface="Arial" panose="020B0604020202020204" pitchFamily="34" charset="0"/>
              </a:rPr>
              <a:t>Klassische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Wartungspunkte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Kältemittelkreislauf auf Dichtheit prüfen </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3. Funktionsprüfung der Hydraulikkomponenten (z.B. Pumpen, Mischer, Rückschlagventile, Absperrventile)</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4. Systemdruck von Heizungsanlage und Ausdehnungsgefäßen prüfen</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6. </a:t>
            </a:r>
            <a:r>
              <a:rPr lang="en-US" sz="1600" dirty="0" smtClean="0">
                <a:latin typeface="Arial" panose="020B0604020202020204" pitchFamily="34" charset="0"/>
                <a:cs typeface="Arial" panose="020B0604020202020204" pitchFamily="34" charset="0"/>
              </a:rPr>
              <a:t>Sicherheitsventile</a:t>
            </a:r>
            <a:r>
              <a:rPr lang="en-US" sz="1600" dirty="0">
                <a:latin typeface="Arial" panose="020B0604020202020204" pitchFamily="34" charset="0"/>
                <a:cs typeface="Arial" panose="020B0604020202020204" pitchFamily="34" charset="0"/>
              </a:rPr>
              <a:t> prüfen</a:t>
            </a:r>
          </a:p>
        </p:txBody>
      </p:sp>
      <p:sp>
        <p:nvSpPr>
          <p:cNvPr id="3" name="Foliennummernplatzhalter 2"/>
          <p:cNvSpPr>
            <a:spLocks noGrp="1"/>
          </p:cNvSpPr>
          <p:nvPr>
            <p:ph type="sldNum" sz="quarter" idx="4294967295"/>
          </p:nvPr>
        </p:nvSpPr>
        <p:spPr/>
        <p:txBody>
          <a:bodyPr/>
          <a:lstStyle/>
          <a:p>
            <a:fld id="{173331B2-5D25-4F8C-B28E-854C9248C156}" type="slidenum">
              <a:rPr lang="de-DE" smtClean="0"/>
              <a:t>7</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32103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err="1" smtClean="0">
                <a:latin typeface="Arial" panose="020B0604020202020204" pitchFamily="34" charset="0"/>
                <a:cs typeface="Arial" panose="020B0604020202020204" pitchFamily="34" charset="0"/>
              </a:rPr>
              <a:t>Klassische</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Wartungspunkte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sind</a:t>
            </a:r>
            <a:r>
              <a:rPr lang="en-US" sz="1600" dirty="0" smtClean="0">
                <a:latin typeface="Arial" panose="020B0604020202020204" pitchFamily="34" charset="0"/>
                <a:cs typeface="Arial" panose="020B0604020202020204" pitchFamily="34" charset="0"/>
              </a:rPr>
              <a:t>:</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7</a:t>
            </a:r>
            <a:r>
              <a:rPr lang="en-US" sz="1600" dirty="0">
                <a:latin typeface="Arial" panose="020B0604020202020204" pitchFamily="34" charset="0"/>
                <a:cs typeface="Arial" panose="020B0604020202020204" pitchFamily="34" charset="0"/>
              </a:rPr>
              <a:t>. Überprüfen der Reglereinstellungen, Auslesen der Betriebsdaten und Fehlerspeicher</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8. Prüfung der elektrischen Sicherheit nach VDE 0701-0702</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9. Funktionsprüfung des Systems</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10. Optimierung der Anlage</a:t>
            </a:r>
          </a:p>
        </p:txBody>
      </p:sp>
      <p:sp>
        <p:nvSpPr>
          <p:cNvPr id="3" name="Foliennummernplatzhalter 2"/>
          <p:cNvSpPr>
            <a:spLocks noGrp="1"/>
          </p:cNvSpPr>
          <p:nvPr>
            <p:ph type="sldNum" sz="quarter" idx="4294967295"/>
          </p:nvPr>
        </p:nvSpPr>
        <p:spPr/>
        <p:txBody>
          <a:bodyPr/>
          <a:lstStyle/>
          <a:p>
            <a:fld id="{173331B2-5D25-4F8C-B28E-854C9248C156}" type="slidenum">
              <a:rPr lang="de-DE" smtClean="0"/>
              <a:t>8</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276228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b="1" dirty="0" err="1" smtClean="0">
                <a:latin typeface="Arial" panose="020B0604020202020204" pitchFamily="34" charset="0"/>
                <a:cs typeface="Arial" panose="020B0604020202020204" pitchFamily="34" charset="0"/>
              </a:rPr>
              <a:t>Für</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den Solekreislauf ist zusätzlich </a:t>
            </a:r>
            <a:r>
              <a:rPr lang="en-US" sz="1600" b="1" dirty="0" err="1">
                <a:latin typeface="Arial" panose="020B0604020202020204" pitchFamily="34" charset="0"/>
                <a:cs typeface="Arial" panose="020B0604020202020204" pitchFamily="34" charset="0"/>
              </a:rPr>
              <a:t>zu</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überprüfen</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smtClean="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Überprüfung der Solekonzentration</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2. Überprüfung der Sole </a:t>
            </a:r>
            <a:r>
              <a:rPr lang="en-US" sz="1600" dirty="0" smtClean="0">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Ausgleichsgefäß</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3. den Füllstand der Soleanlage überprüfen, ggf. nachfüllen.</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4. Funktionskontrolle des </a:t>
            </a:r>
            <a:r>
              <a:rPr lang="en-US" sz="1600" dirty="0" smtClean="0">
                <a:latin typeface="Arial" panose="020B0604020202020204" pitchFamily="34" charset="0"/>
                <a:cs typeface="Arial" panose="020B0604020202020204" pitchFamily="34" charset="0"/>
              </a:rPr>
              <a:t>Sole-</a:t>
            </a:r>
            <a:r>
              <a:rPr lang="en-US" sz="1600" dirty="0" err="1" smtClean="0">
                <a:latin typeface="Arial" panose="020B0604020202020204" pitchFamily="34" charset="0"/>
                <a:cs typeface="Arial" panose="020B0604020202020204" pitchFamily="34" charset="0"/>
              </a:rPr>
              <a:t>Druckschalters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Druckwächters</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5. Solefilter prüfen</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6. Isolierung prüfen: Kondensatansammlung, Schäden</a:t>
            </a:r>
          </a:p>
        </p:txBody>
      </p:sp>
      <p:sp>
        <p:nvSpPr>
          <p:cNvPr id="3" name="Foliennummernplatzhalter 2"/>
          <p:cNvSpPr>
            <a:spLocks noGrp="1"/>
          </p:cNvSpPr>
          <p:nvPr>
            <p:ph type="sldNum" sz="quarter" idx="4294967295"/>
          </p:nvPr>
        </p:nvSpPr>
        <p:spPr/>
        <p:txBody>
          <a:bodyPr/>
          <a:lstStyle/>
          <a:p>
            <a:fld id="{173331B2-5D25-4F8C-B28E-854C9248C156}" type="slidenum">
              <a:rPr lang="de-DE" smtClean="0"/>
              <a:t>9</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a:latin typeface="Arial" panose="020B0604020202020204" pitchFamily="34" charset="0"/>
                <a:cs typeface="Arial" panose="020B0604020202020204" pitchFamily="34" charset="0"/>
              </a:rPr>
              <a:t>Wärmepumpenwartung</a:t>
            </a:r>
          </a:p>
        </p:txBody>
      </p:sp>
    </p:spTree>
    <p:extLst>
      <p:ext uri="{BB962C8B-B14F-4D97-AF65-F5344CB8AC3E}">
        <p14:creationId xmlns:p14="http://schemas.microsoft.com/office/powerpoint/2010/main" val="281717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2457</Words>
  <Application>Microsoft Office PowerPoint</Application>
  <PresentationFormat>Bildschirmpräsentation (4:3)</PresentationFormat>
  <Paragraphs>388</Paragraphs>
  <Slides>47</Slides>
  <Notes>38</Notes>
  <HiddenSlides>0</HiddenSlides>
  <MMClips>2</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47</vt:i4>
      </vt:variant>
    </vt:vector>
  </HeadingPairs>
  <TitlesOfParts>
    <vt:vector size="52" baseType="lpstr">
      <vt:lpstr>Arial</vt:lpstr>
      <vt:lpstr>Bahnschrift</vt:lpstr>
      <vt:lpstr>Calibri</vt:lpstr>
      <vt:lpstr>Wingdings</vt:lpstr>
      <vt:lpstr>2_Office Theme</vt:lpstr>
      <vt:lpstr>3.1 Wartung</vt:lpstr>
      <vt:lpstr>Modulziele</vt:lpstr>
      <vt:lpstr>Wärmepumpenwartung</vt:lpstr>
      <vt:lpstr>Wärmepumpenwartung</vt:lpstr>
      <vt:lpstr>Wärmepumpenwartung</vt:lpstr>
      <vt:lpstr>Wärmepumpenwartung</vt:lpstr>
      <vt:lpstr>Wärmepumpenwartung</vt:lpstr>
      <vt:lpstr>Wärmepumpenwartung</vt:lpstr>
      <vt:lpstr>Wärmepumpenwartung</vt:lpstr>
      <vt:lpstr>Kältemittelkreislauf</vt:lpstr>
      <vt:lpstr>PowerPoint-Präsentation</vt:lpstr>
      <vt:lpstr>PowerPoint-Präsentation</vt:lpstr>
      <vt:lpstr>Kältemittelkreislauf</vt:lpstr>
      <vt:lpstr>Kältemittelkreislauf</vt:lpstr>
      <vt:lpstr>Kältemittelkreislauf</vt:lpstr>
      <vt:lpstr>Kältemittelkreislauf</vt:lpstr>
      <vt:lpstr>Kältemittelkreislauf</vt:lpstr>
      <vt:lpstr>Überprüfen der Reglereinstellungen, Auslesen der Betriebsdaten und Fehlerspeicher</vt:lpstr>
      <vt:lpstr>Hochdruckausfall einer Wärmepumpe</vt:lpstr>
      <vt:lpstr>Hochdruckausfall einer Wärmepumpe</vt:lpstr>
      <vt:lpstr>Niederdruckausfall einer Wärmepumpe</vt:lpstr>
      <vt:lpstr>Prüfung der elektrischen Sicherheit nach VDE 0701-0702</vt:lpstr>
      <vt:lpstr>Prüfung der elektrischen Sicherheit nach VDE 0701-0702</vt:lpstr>
      <vt:lpstr>Optimierung der Anlage</vt:lpstr>
      <vt:lpstr>Heizkurve</vt:lpstr>
      <vt:lpstr>Heizkurve</vt:lpstr>
      <vt:lpstr>Heizkurve</vt:lpstr>
      <vt:lpstr>Heizkurve</vt:lpstr>
      <vt:lpstr>Heizkurve</vt:lpstr>
      <vt:lpstr>Heizkurve</vt:lpstr>
      <vt:lpstr>Heizkurve</vt:lpstr>
      <vt:lpstr>Heizkurve</vt:lpstr>
      <vt:lpstr>Hysterese</vt:lpstr>
      <vt:lpstr>Hysterese</vt:lpstr>
      <vt:lpstr>Hysterese</vt:lpstr>
      <vt:lpstr>Hysterese</vt:lpstr>
      <vt:lpstr>Hysterese</vt:lpstr>
      <vt:lpstr>Hysterese</vt:lpstr>
      <vt:lpstr>Hysterese</vt:lpstr>
      <vt:lpstr>Grenztemperatur der Heizung</vt:lpstr>
      <vt:lpstr>Warmwasser-Einstellungen</vt:lpstr>
      <vt:lpstr>Solekonzentration</vt:lpstr>
      <vt:lpstr>Solekreislauf</vt:lpstr>
      <vt:lpstr>Solekonzentration</vt:lpstr>
      <vt:lpstr>Solekonzentration</vt:lpstr>
      <vt:lpstr>Fazit</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Windows-Benutzer</cp:lastModifiedBy>
  <cp:revision>50</cp:revision>
  <dcterms:created xsi:type="dcterms:W3CDTF">2017-12-11T10:59:29Z</dcterms:created>
  <dcterms:modified xsi:type="dcterms:W3CDTF">2020-02-04T05:40:59Z</dcterms:modified>
</cp:coreProperties>
</file>