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57" r:id="rId3"/>
    <p:sldId id="261" r:id="rId4"/>
    <p:sldId id="269" r:id="rId5"/>
    <p:sldId id="270" r:id="rId6"/>
    <p:sldId id="272" r:id="rId7"/>
    <p:sldId id="274" r:id="rId8"/>
    <p:sldId id="273" r:id="rId9"/>
    <p:sldId id="275" r:id="rId10"/>
    <p:sldId id="271" r:id="rId11"/>
    <p:sldId id="268" r:id="rId12"/>
    <p:sldId id="258" r:id="rId13"/>
    <p:sldId id="262" r:id="rId14"/>
    <p:sldId id="263" r:id="rId15"/>
    <p:sldId id="264" r:id="rId16"/>
    <p:sldId id="265" r:id="rId17"/>
    <p:sldId id="267" r:id="rId18"/>
    <p:sldId id="266" r:id="rId19"/>
    <p:sldId id="277" r:id="rId20"/>
    <p:sldId id="278" r:id="rId21"/>
    <p:sldId id="279" r:id="rId22"/>
    <p:sldId id="259" r:id="rId23"/>
    <p:sldId id="260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6229" autoAdjust="0"/>
  </p:normalViewPr>
  <p:slideViewPr>
    <p:cSldViewPr>
      <p:cViewPr varScale="1">
        <p:scale>
          <a:sx n="91" d="100"/>
          <a:sy n="91" d="100"/>
        </p:scale>
        <p:origin x="1288" y="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olger\Desktop\Content%20Production\Archiv\Units\Content%20Production\Mappe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Normal tariff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Tabelle1!$A$3:$A$10</c:f>
              <c:numCache>
                <c:formatCode>General</c:formatCode>
                <c:ptCount val="8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  <c:pt idx="6">
                  <c:v>7000</c:v>
                </c:pt>
                <c:pt idx="7">
                  <c:v>8000</c:v>
                </c:pt>
              </c:numCache>
            </c:numRef>
          </c:cat>
          <c:val>
            <c:numRef>
              <c:f>Tabelle1!$B$3:$B$10</c:f>
              <c:numCache>
                <c:formatCode>General</c:formatCode>
                <c:ptCount val="8"/>
                <c:pt idx="0">
                  <c:v>350</c:v>
                </c:pt>
                <c:pt idx="1">
                  <c:v>550</c:v>
                </c:pt>
                <c:pt idx="2">
                  <c:v>750</c:v>
                </c:pt>
                <c:pt idx="3">
                  <c:v>950</c:v>
                </c:pt>
                <c:pt idx="4">
                  <c:v>1150</c:v>
                </c:pt>
                <c:pt idx="5">
                  <c:v>1350</c:v>
                </c:pt>
                <c:pt idx="6">
                  <c:v>1550</c:v>
                </c:pt>
                <c:pt idx="7">
                  <c:v>1750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6E8-4E23-B0C8-3A1DB8F34294}"/>
            </c:ext>
          </c:extLst>
        </c:ser>
        <c:ser>
          <c:idx val="1"/>
          <c:order val="1"/>
          <c:tx>
            <c:v>Special tariff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Tabelle1!$A$3:$A$10</c:f>
              <c:numCache>
                <c:formatCode>General</c:formatCode>
                <c:ptCount val="8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  <c:pt idx="6">
                  <c:v>7000</c:v>
                </c:pt>
                <c:pt idx="7">
                  <c:v>8000</c:v>
                </c:pt>
              </c:numCache>
            </c:numRef>
          </c:cat>
          <c:val>
            <c:numRef>
              <c:f>Tabelle1!$C$3:$C$10</c:f>
              <c:numCache>
                <c:formatCode>General</c:formatCode>
                <c:ptCount val="8"/>
                <c:pt idx="0">
                  <c:v>250</c:v>
                </c:pt>
                <c:pt idx="1">
                  <c:v>500</c:v>
                </c:pt>
                <c:pt idx="2">
                  <c:v>750</c:v>
                </c:pt>
                <c:pt idx="3">
                  <c:v>1000</c:v>
                </c:pt>
                <c:pt idx="4">
                  <c:v>1250</c:v>
                </c:pt>
                <c:pt idx="5">
                  <c:v>1500</c:v>
                </c:pt>
                <c:pt idx="6">
                  <c:v>1750</c:v>
                </c:pt>
                <c:pt idx="7">
                  <c:v>2000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6E8-4E23-B0C8-3A1DB8F34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416240"/>
        <c:axId val="410420720"/>
      </c:lineChart>
      <c:catAx>
        <c:axId val="4104162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kWh/a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420720"/>
        <c:crosses val="autoZero"/>
        <c:auto val="1"/>
        <c:lblAlgn val="ctr"/>
        <c:lblOffset val="100"/>
        <c:noMultiLvlLbl val="0"/>
      </c:catAx>
      <c:valAx>
        <c:axId val="41042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€/a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41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t>15/12/2019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541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(1) hour 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159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(1) hour 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1669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Pictuer</a:t>
            </a:r>
            <a:r>
              <a:rPr lang="de-DE" dirty="0"/>
              <a:t>: Bundesverband Wärmepumpe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8135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6601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8430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680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Pictuer</a:t>
            </a:r>
            <a:r>
              <a:rPr lang="de-DE" dirty="0"/>
              <a:t>: HS BO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98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19527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1360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pic</a:t>
            </a:r>
            <a:r>
              <a:rPr lang="de-DE" dirty="0"/>
              <a:t>: </a:t>
            </a:r>
            <a:r>
              <a:rPr lang="de-DE" dirty="0" err="1"/>
              <a:t>shutterstock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9455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German https://broschueren.nordrheinwestfalendirekt.de/herunterladen/der/datei/leitfaden-wp-pv-final-2016-pdf/von/leitfaden-waermepumpe-kombination-von-waermepumpe-und-photovoltaik/vom/energieagentur/2110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7134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4875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4543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4694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Picture </a:t>
            </a:r>
            <a:r>
              <a:rPr lang="de-DE" dirty="0" err="1"/>
              <a:t>shutterstock</a:t>
            </a:r>
            <a:endParaRPr lang="de-DE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9535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Picture </a:t>
            </a:r>
            <a:r>
              <a:rPr lang="de-DE" dirty="0" err="1"/>
              <a:t>shutterstock</a:t>
            </a:r>
            <a:endParaRPr lang="de-DE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0423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Picture </a:t>
            </a:r>
            <a:r>
              <a:rPr lang="de-DE" dirty="0" err="1"/>
              <a:t>shutterstock</a:t>
            </a:r>
            <a:endParaRPr lang="de-DE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2192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Picture </a:t>
            </a:r>
            <a:r>
              <a:rPr lang="de-DE" dirty="0" err="1"/>
              <a:t>shutterstock</a:t>
            </a:r>
            <a:endParaRPr lang="de-DE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738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Picture </a:t>
            </a:r>
            <a:r>
              <a:rPr lang="de-DE" dirty="0" err="1"/>
              <a:t>shutterstock</a:t>
            </a:r>
            <a:endParaRPr lang="de-DE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4747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4373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Picture </a:t>
            </a:r>
            <a:r>
              <a:rPr lang="de-DE" dirty="0" err="1"/>
              <a:t>shutterstock</a:t>
            </a:r>
            <a:endParaRPr lang="de-DE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0632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15/12/2019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cqqVnzTcr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1988840"/>
            <a:ext cx="5254352" cy="1470025"/>
          </a:xfrm>
        </p:spPr>
        <p:txBody>
          <a:bodyPr anchor="b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2.4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Ηλεκτρισμός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BLOCK 2: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Εγκατάσταση γεωθερμικών συστημάτων</a:t>
            </a:r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Καλωδίωση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Απαιτήσεις της εγκατάστασης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ηλεκτρολογική εγκατάσταση γίνεται μόνο από εξειδικευμένο προσωπικό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Κίνδυνος από θανατηφόρο τραυματισμό από το ηλεκτρικό ρεύμα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vector yellow triangle security with the sign a man who has an electric cur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70" y="3284984"/>
            <a:ext cx="2838430" cy="296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706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Αντλία θερμότητας και έξυπνα δίκτυα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αυξανόμενο μερίδιο του ηλεκτρισμού από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Ανανεώσιμες Πηγές Ενέργειας οδηγεί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σε όλο και περισσότερες διακυμάνσεις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στην παροχή ισχύος από το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δίκτυο.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έξυπνη χρήση του ηλεκτρικού ρεύματος συχνά αναφέρεται και σαν έξυπνο δίκτυο. Αυτό σημαίνει την αντιστάθμιση των διακυμάνσεων με έξυπνο τρόπο- οι ηλεκτρικές αντλίες θερμότητας μπορεί να είναι μία λύση για τα έξυπνα δίκτυα.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Οι αντλίες θερμότητας στα έξυπνα δίκτυα προσφέρουν μια δυνατότητα επικοινωνίας- αλληλεπίδρασης  με το ηλεκτρικό δίκτυο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ηλεκτρική ενέργεια μπορεί να μετατραπεί σε θερμότητα και να αποθηκευτεί με κατάλληλο τρόπο.  </a:t>
            </a:r>
          </a:p>
        </p:txBody>
      </p:sp>
    </p:spTree>
    <p:extLst>
      <p:ext uri="{BB962C8B-B14F-4D97-AF65-F5344CB8AC3E}">
        <p14:creationId xmlns:p14="http://schemas.microsoft.com/office/powerpoint/2010/main" val="3094577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Αντλία θερμότητας και έξυπνα δίκτυα</a:t>
            </a:r>
          </a:p>
        </p:txBody>
      </p:sp>
      <p:pic>
        <p:nvPicPr>
          <p:cNvPr id="5" name="-cqqVnzTcr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43608" y="2064777"/>
            <a:ext cx="7056784" cy="396944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022755" y="1726223"/>
            <a:ext cx="4761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Συνέντευξη με τον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Andreas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Bangheri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Heliotherm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Αντλία θερμότητας και έξυπνα δίκτυα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Στη Γερμανία υπάρχει μία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εταιρεία για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έξυπνες αντλίες θερμότητας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Μια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ανασκόπηση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από τις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SG Ready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αντλίες θερμότητας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: https://www.waermepumpe.de/normen-technik/sg-ready/sg-ready-datenbank/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s://www.waermepumpe.de/fileadmin/_processed_/e/8/csm_smart_grid_logo_a4557c0cf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62" y="2348880"/>
            <a:ext cx="28575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689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Αντλία θερμότητας και έξυπνα δίκτυα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Ακόμα αν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αντλίες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θερμότητας είναι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ήδη έτοιμες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για έξυπνα δίκτυα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δεν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υπάρχουν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ακόμα εφαρμογές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στην αγορά.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Οι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αντλίες θερμότητας είναι μία αποτελεσματική επιλογή για τη σύνδεση του ηλεκτρικού δικτύου με την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αποθήκευση θερμότητας σε οικία.  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43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Τιμολόγιο ηλεκτρικής ενέργειας για τις αντλίες θερμότητας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Στη Γερμανία υπάρχει διαφορετικό τιμολόγιο ηλεκτρικού ρεύματος για τις αντλίες θερμότητας.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Τι σημαίνει αυτό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Ότι θα λάβετε ειδικό τιμολόγιο για την αντλία θερμότητας σε χαμηλότερο κόστος για κάθε παρεχόμενη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kWh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ηλεκτρικού ρεύματος.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Από την άλλη χρειάζεστε ένα δεύτερο μετρητή με ένα πρόσθετό κόστος.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Επιπλέον,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προμηθευτής ηλεκτρικής ενέργειας πραγματοποιεί διακοπή σε καθημερινή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βάση,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συνήθως 2-3 φορές από 2 ώρες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το οποίο πρέπει να υπολογιστεί κατά τη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διαστασιολόγηση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της αντλίας.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054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Τιμολόγιο ηλεκτρικής ενέργειας για τις αντλίες θερμότητας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Παράδειγμα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Έχετε εγκαταστήσει μια αντλία θερμότητας με ένα φορτίο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kW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με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SPF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 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2.000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ώρες με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πλήρες φορτίο το χρόνο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Συνολικά θα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χρειαστείτε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8.000 kWh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χρόνο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Κανονικό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τιμολόγιο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: 25 Cent /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2000 €/a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Ειδικό τιμολόγιο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: 20 Cent / kWh + 120 €/a </a:t>
            </a:r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ελάχιστη χρέωση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1720 €/a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205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Τιμολόγιο ηλεκτρικής ενέργειας για τις αντλίες θερμότητας</a:t>
            </a:r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2823713"/>
              </p:ext>
            </p:extLst>
          </p:nvPr>
        </p:nvGraphicFramePr>
        <p:xfrm>
          <a:off x="1475656" y="2276872"/>
          <a:ext cx="5695156" cy="3882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475180" y="1884700"/>
            <a:ext cx="3516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Είναι επικερδές το ειδικό τιμολόγιο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3825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Τιμολόγιο ηλεκτρικής ενέργειας για τις αντλίες θερμότητας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Τιμολόγιο ηλεκτρικής ενέργειας στις αντλίες θερμότητας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Εξετάστε την προσαρμογή του φορτίου της αντλίας θερμότητας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Ὠρες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εκτός λειτουργίας ημερησίως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συντελεστής φορτίου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2*2h = 4h		24h/(24h-4h) = 24/20 	= 1,2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3*2h = 6h		24h/(24h-6h) = 24/18 	= 1,34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626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Τιμολόγιο ηλεκτρικής ενέργειας για τις αντλίες θερμότητας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Παράδειγμα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θερμικό φορτίο του κτιρίου είναι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10 kW.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Αλλά έχετε ειδικό τιμολόγιο με ημερήσια διακοπή 3 φορές από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ώρες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δηλ.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6 ώρες.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Για να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επιλέξετε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σωστά το φορτίο της αντλίας πρέπει να πολλαπλασιάσετε το θερμικό φορτίο του κτιρίου με το συντελεστή του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φορτίου.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10 kW * 1,34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13,4 kW –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το φορτίο της αντλίας πρέπει να είναι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13,4 kW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659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Στόχοι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Μέχρι το τέλος της ενότητας θα μπορείτε να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Γνωρίζετε όλα τα ηλεκτρικά μέρη του συστήματος και πως αυτά λειτουργούν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Γνωρίζετε  τι να λάβετε υπόψη σας σύμφωνα με την ασφάλεια και την αποτελεσματικότητα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Καλωδιώνετε τα ηλεκτρικά μέρη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Αξιολογείτε δυσλειτουργίες και να επιλύετε προβλήματα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1264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Αντλία θερμότητας και ΦΒ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Φαίνεται καλή ιδέα να συνδυαστεί μια αντλία θερμότητας με ένα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φωτοβολταϊκό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σύστημα </a:t>
            </a:r>
            <a:endParaRPr lang="en-US" b="1" dirty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Photovoltaic: Roof with solar pan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180" y="2477293"/>
            <a:ext cx="428625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8"/>
          <p:cNvSpPr txBox="1">
            <a:spLocks/>
          </p:cNvSpPr>
          <p:nvPr/>
        </p:nvSpPr>
        <p:spPr>
          <a:xfrm>
            <a:off x="457200" y="2204865"/>
            <a:ext cx="3826768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αντλία θερμότητας χρειάζεται ηλεκτρικό ρεύμα για να λειτουργήσει , το οποίο μπορεί εν μέρη να παρέχεται από ένα ΦΒ σύστημα. Έτσι μπορεί να συνδυαστεί μια ανανεώσιμη πηγή ενέργειας με μια ανανεώσιμη θερμική πηγή ενέργειας.</a:t>
            </a:r>
            <a:endParaRPr lang="en-US" b="1" dirty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744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Αντλία θερμότητας και ΦΒ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Κατά τη διάρκεια του μαθήματος θα: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Περιγράψουμε ένα συνδυασμένο ΦΒ/αντλία θερμότητας σύστημα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Συζητήσουμε την επιλογή της μπαταρίας αποθήκευσης ενέργειας.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Υπολογίσουμε την απαίτηση σε χώρο για ένα ΦΒ σύστημα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την οικονομική απαίτηση και την ποσότητα κάλυψης από το ΦΒ.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Για μια πρώτη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εικόνα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δείτε το υλικό στον παρακάτω σύνδεσμο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://www.greensquare.co.uk/blog/2017/8/4/solar-pv-and-heat-pump-combination-does-it-work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852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Συμπεράσματα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Τώρα μπορείτε να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Γνωρίζετε όλα τα ηλεκτρικά μέρη του συστήματος και πως αυτά λειτουργούν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Γνωρίζετε  τι να λάβετε υπόψη σας σύμφωνα με την ασφάλεια και την αποτελεσματικότητα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Καλωδιώνετε τα ηλεκτρικά μέρη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Αξιολογείτε δυσλειτουργίες και να επιλύετε προβλήματα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3709239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Τέλος ενότητας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2.4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Ηλεκτρισμός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Καλωδίωση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αντλία θερμότητας χρειάζεται τον ηλεκτρισμό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ως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εξωτερική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πηγή ενέργειας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άρα πρέπει να συνδεθεί με το ηλεκτρικό δίκτυο.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Απαιτήσεις της εγκατάστασης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Σύνδεση της αντλίας θερμότητας </a:t>
            </a:r>
          </a:p>
        </p:txBody>
      </p:sp>
    </p:spTree>
    <p:extLst>
      <p:ext uri="{BB962C8B-B14F-4D97-AF65-F5344CB8AC3E}">
        <p14:creationId xmlns:p14="http://schemas.microsoft.com/office/powerpoint/2010/main" val="2185646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Καλωδίωση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Απαιτήσεις της εγκατάστασης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78971" y="1628800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Βεβαιωθείτε ότι έχετε υπόψη σας την ηλεκτρολογική εγκατάσταση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αντλία θερμότητας χρειάζεται μια δική της σύνδεση με δικής της ασφάλεια και διακόπτη προστασίας.  Συνήθως απαιτεί 3 φάσεις  κατάλληλης διατομής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four core armored cooper cable on isolated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29000"/>
            <a:ext cx="5410944" cy="384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78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Καλωδίωση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Απαιτήσεις της εγκατάστασης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Βεβαιωθείτε ότι ο χώρος στο κιβώτιο ασφαλειών επαρκεί.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Πρόσθετη γραμμή διακοπτών ασφαλείας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Πιθανό πρόσθετο μετρητικό όργανο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Voltage switchboard with circuit breakers. Electrical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216" y="2924944"/>
            <a:ext cx="428625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310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Καλωδίωση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Βεβαιωθείτε ότι έχετε υπόψη σας την ηλεκτρολογική εγκατάσταση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αντλία θερμότητας χρειάζεται μια δική της σύνδεση με δικής της ασφάλεια και διακόπτη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προστασίας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Ανάλογα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με το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φορτίο της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αντλίας,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συνήθως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χρειάζεται τριφασική παροχής κατάλληλης ισχύος.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Vector Electric Plug and Socket unplugged - flat line minimalistic design 404 error in white background. Concept of Electrical theme web banner, disconnection, loss of connect, loss of conne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030" y="3661644"/>
            <a:ext cx="4854452" cy="292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639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Καλωδίωση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Βεβαιωθείτε ότι χρησιμοποιείτε τη σωστή διατομή του καλωδίου για την εγκατάσταση.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σωστή διατομή ορίζεται στο τεχνικό εγχειρίδιο της αντλίας θερμότητας.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Παράδειγμα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(Vaillant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flexoTHERM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pump)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3-Φ εναλλασσόμενό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(400V)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Γείωση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Αγωγός ουδετέρου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four core armored cooper cable on isolated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17032"/>
            <a:ext cx="4195810" cy="298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162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Καλωδίωση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Βεβαιωθείτε ότι συνδέετε με σωστή σχέση φάσεων.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Διαφορετικά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ο συμπιεστής της αντλίας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θερμότητας  δεν μπορεί να δουλέψει σωστά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Στη χειρότερη περίπτωση μπορεί να γίνει σοβαρή ζημιά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σε σχετικά σύντομο χρόνο.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hree-phase sine wave, vector illus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42862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361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Καλωδίωση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Μπορεί να υπάρχουν διάφορα προαιρετικά στοιχεί που να χρειάζονται σύνδεση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τεχνικό εγχειρίδιο δίνει όλες τις πληροφορίες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Τα προαιρετικά στοιχεία μπορεί να είναι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Καλωδίωση  του </a:t>
            </a:r>
            <a:r>
              <a:rPr lang="el-G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μανομετρικού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διακόπτη για την άλμη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ο διακόπτης κλείνει το ψυκτικό κύκλωμα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Ένας θερμοστάτης για τον έλεγχο της μέγιστης θερμότητας στο κύκλωμα θέρμανσης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‘Ένας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αισθητήρας θερμότητας για το δοχείο ζεστού νερού.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….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73802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1367</Words>
  <Application>Microsoft Office PowerPoint</Application>
  <PresentationFormat>On-screen Show (4:3)</PresentationFormat>
  <Paragraphs>193</Paragraphs>
  <Slides>23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Bahnschrift</vt:lpstr>
      <vt:lpstr>Calibri</vt:lpstr>
      <vt:lpstr>Wingdings</vt:lpstr>
      <vt:lpstr>2_Office Theme</vt:lpstr>
      <vt:lpstr>2.4 Ηλεκτρισμός</vt:lpstr>
      <vt:lpstr>Στόχοι</vt:lpstr>
      <vt:lpstr>Καλωδίωση</vt:lpstr>
      <vt:lpstr>Καλωδίωση – Απαιτήσεις της εγκατάστασης</vt:lpstr>
      <vt:lpstr>Καλωδίωση – Απαιτήσεις της εγκατάστασης</vt:lpstr>
      <vt:lpstr>Καλωδίωση</vt:lpstr>
      <vt:lpstr>Καλωδίωση</vt:lpstr>
      <vt:lpstr>Καλωδίωση</vt:lpstr>
      <vt:lpstr>Καλωδίωση</vt:lpstr>
      <vt:lpstr>Καλωδίωση – Απαιτήσεις της εγκατάστασης</vt:lpstr>
      <vt:lpstr>Αντλία θερμότητας και έξυπνα δίκτυα</vt:lpstr>
      <vt:lpstr>Αντλία θερμότητας και έξυπνα δίκτυα</vt:lpstr>
      <vt:lpstr>Αντλία θερμότητας και έξυπνα δίκτυα</vt:lpstr>
      <vt:lpstr>Αντλία θερμότητας και έξυπνα δίκτυα</vt:lpstr>
      <vt:lpstr>Τιμολόγιο ηλεκτρικής ενέργειας για τις αντλίες θερμότητας</vt:lpstr>
      <vt:lpstr>Τιμολόγιο ηλεκτρικής ενέργειας για τις αντλίες θερμότητας</vt:lpstr>
      <vt:lpstr>Τιμολόγιο ηλεκτρικής ενέργειας για τις αντλίες θερμότητας</vt:lpstr>
      <vt:lpstr>Τιμολόγιο ηλεκτρικής ενέργειας για τις αντλίες θερμότητας</vt:lpstr>
      <vt:lpstr>Τιμολόγιο ηλεκτρικής ενέργειας για τις αντλίες θερμότητας</vt:lpstr>
      <vt:lpstr>Αντλία θερμότητας και ΦΒ</vt:lpstr>
      <vt:lpstr>Αντλία θερμότητας και ΦΒ</vt:lpstr>
      <vt:lpstr>Συμπεράσματα</vt:lpstr>
      <vt:lpstr>Τέλος ενότητας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fdm</cp:lastModifiedBy>
  <cp:revision>73</cp:revision>
  <dcterms:created xsi:type="dcterms:W3CDTF">2017-12-11T10:59:29Z</dcterms:created>
  <dcterms:modified xsi:type="dcterms:W3CDTF">2019-12-15T20:12:01Z</dcterms:modified>
</cp:coreProperties>
</file>